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9" r:id="rId4"/>
    <p:sldId id="260" r:id="rId5"/>
    <p:sldId id="258"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8" d="100"/>
          <a:sy n="48" d="100"/>
        </p:scale>
        <p:origin x="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14="http://schemas.microsoft.com/office/powerpoint/2010/main"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1952505110"/>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D4633-68E7-4493-8645-635A0BFF0CBE}"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2029463422"/>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4028535182"/>
      </p:ext>
    </p:extLst>
  </p:cSld>
  <p:clrMapOvr>
    <a:masterClrMapping/>
  </p:clrMapOvr>
</p:sldLayout>
</file>

<file path=ppt/slideLayouts/slideLayout12.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4217094835"/>
      </p:ext>
    </p:extLst>
  </p:cSld>
  <p:clrMapOvr>
    <a:masterClrMapping/>
  </p:clrMapOvr>
</p:sldLayout>
</file>

<file path=ppt/slideLayouts/slideLayout13.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206346843"/>
      </p:ext>
    </p:extLst>
  </p:cSld>
  <p:clrMapOvr>
    <a:masterClrMapping/>
  </p:clrMapOvr>
</p:sldLayout>
</file>

<file path=ppt/slideLayouts/slideLayout14.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509935099"/>
      </p:ext>
    </p:extLst>
  </p:cSld>
  <p:clrMapOvr>
    <a:masterClrMapping/>
  </p:clrMapOvr>
</p:sldLayout>
</file>

<file path=ppt/slideLayouts/slideLayout15.xml><?xml version="1.0" encoding="utf-8"?>
<p:sldLayout xmlns:p14="http://schemas.microsoft.com/office/powerpoint/2010/main"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361438144"/>
      </p:ext>
    </p:extLst>
  </p:cSld>
  <p:clrMapOvr>
    <a:masterClrMapping/>
  </p:clrMapOvr>
</p:sldLayout>
</file>

<file path=ppt/slideLayouts/slideLayout16.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1887466994"/>
      </p:ext>
    </p:extLst>
  </p:cSld>
  <p:clrMapOvr>
    <a:masterClrMapping/>
  </p:clrMapOvr>
</p:sldLayout>
</file>

<file path=ppt/slideLayouts/slideLayout17.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783005654"/>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84076185"/>
      </p:ext>
    </p:extLst>
  </p:cSld>
  <p:clrMapOvr>
    <a:masterClrMapping/>
  </p:clrMapOvr>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CD4633-68E7-4493-8645-635A0BFF0CBE}"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2052396843"/>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CD4633-68E7-4493-8645-635A0BFF0CBE}"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983173228"/>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CD4633-68E7-4493-8645-635A0BFF0CBE}"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675890591"/>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CD4633-68E7-4493-8645-635A0BFF0CBE}"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955305767"/>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D4633-68E7-4493-8645-635A0BFF0CBE}"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1784258213"/>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D4633-68E7-4493-8645-635A0BFF0CBE}"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3002443930"/>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CD4633-68E7-4493-8645-635A0BFF0CBE}"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CFC31-9AA8-4660-A9AC-71BA4E3AC50D}" type="slidenum">
              <a:rPr lang="en-US" smtClean="0"/>
              <a:t>‹#›</a:t>
            </a:fld>
            <a:endParaRPr lang="en-US"/>
          </a:p>
        </p:txBody>
      </p:sp>
    </p:spTree>
    <p:extLst>
      <p:ext uri="{BB962C8B-B14F-4D97-AF65-F5344CB8AC3E}">
        <p14:creationId xmlns:p14="http://schemas.microsoft.com/office/powerpoint/2010/main" val="901601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8CD4633-68E7-4493-8645-635A0BFF0CBE}" type="datetimeFigureOut">
              <a:rPr lang="en-US" smtClean="0"/>
              <a:t>4/21/2025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2CFC31-9AA8-4660-A9AC-71BA4E3AC50D}" type="slidenum">
              <a:rPr lang="en-US" smtClean="0"/>
              <a:t>‹#›</a:t>
            </a:fld>
            <a:endParaRPr lang="en-US"/>
          </a:p>
        </p:txBody>
      </p:sp>
    </p:spTree>
    <p:extLst>
      <p:ext uri="{BB962C8B-B14F-4D97-AF65-F5344CB8AC3E}">
        <p14:creationId xmlns:p14="http://schemas.microsoft.com/office/powerpoint/2010/main" val="394932278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flhouse.gov/Sections/Documents/loaddoc.aspx?PublicationType=Committees&amp;CommitteeId=3298&amp;Session=2025&amp;DocumentType=Proposed%20Committee%20Substitutes%20(PCSs)&amp;FileName=PCS%20for%20CSHB%20947.pdf"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flhouse.gov/Sections/Documents/loaddoc.aspx?PublicationType=Committees&amp;CommitteeId=3298&amp;Session=2025&amp;DocumentType=Proposed%20Committee%20Substitute%20Amendments&amp;FileName=PCS%20for%20CSHB%20947%20a1.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lhouse.gov/" TargetMode="External"/><Relationship Id="rId2" Type="http://schemas.openxmlformats.org/officeDocument/2006/relationships/hyperlink" Target="https://www.flsenate.gov/"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hyperlink" Target="mailto:fbrown@joneswalker.com" TargetMode="External"/><Relationship Id="rId1" Type="http://schemas.openxmlformats.org/officeDocument/2006/relationships/slideLayout" Target="../slideLayouts/slideLayout2.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1BA8CC7-4EFF-7194-DA4D-BF887845A662}"/>
              </a:ext>
            </a:extLst>
          </p:cNvPr>
          <p:cNvSpPr>
            <a:spLocks noGrp="1"/>
          </p:cNvSpPr>
          <p:nvPr>
            <p:ph type="ctrTitle"/>
          </p:nvPr>
        </p:nvSpPr>
        <p:spPr/>
        <p:txBody>
          <a:bodyPr/>
          <a:lstStyle/>
          <a:p>
            <a:r>
              <a:rPr lang="en-US" dirty="0"/>
              <a:t>2025 Legislative Session</a:t>
            </a:r>
            <a:br>
              <a:rPr lang="en-US" dirty="0"/>
            </a:br>
            <a:r>
              <a:rPr lang="en-US" dirty="0"/>
              <a:t>Insurance Update</a:t>
            </a:r>
          </a:p>
        </p:txBody>
      </p:sp>
      <p:sp>
        <p:nvSpPr>
          <p:cNvPr id="3" name="Subtitle 2" descr="" title="">
            <a:extLst>
              <a:ext uri="{FF2B5EF4-FFF2-40B4-BE49-F238E27FC236}">
                <a16:creationId xmlns:a16="http://schemas.microsoft.com/office/drawing/2014/main" id="{A177F6F5-04D0-D5BB-85F9-C09630A08D00}"/>
              </a:ext>
            </a:extLst>
          </p:cNvPr>
          <p:cNvSpPr>
            <a:spLocks noGrp="1"/>
          </p:cNvSpPr>
          <p:nvPr>
            <p:ph type="subTitle" idx="1"/>
          </p:nvPr>
        </p:nvSpPr>
        <p:spPr/>
        <p:txBody>
          <a:bodyPr/>
          <a:lstStyle/>
          <a:p>
            <a:r>
              <a:rPr lang="en-US" dirty="0"/>
              <a:t>H. French Brown, IV</a:t>
            </a:r>
          </a:p>
          <a:p>
            <a:r>
              <a:rPr lang="en-US" dirty="0"/>
              <a:t>Jones Walker</a:t>
            </a:r>
          </a:p>
        </p:txBody>
      </p:sp>
    </p:spTree>
    <p:extLst>
      <p:ext uri="{BB962C8B-B14F-4D97-AF65-F5344CB8AC3E}">
        <p14:creationId xmlns:p14="http://schemas.microsoft.com/office/powerpoint/2010/main" val="980045595"/>
      </p:ext>
    </p:extLst>
  </p:cSld>
  <p:clrMapOvr>
    <a:masterClrMapping/>
  </p:clrMapOvr>
</p:sld>
</file>

<file path=ppt/slides/slide2.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descr="" title=""/>
        <p:cNvGrpSpPr/>
        <p:nvPr/>
      </p:nvGrpSpPr>
      <p:grpSpPr>
        <a:xfrm>
          <a:off x="0" y="0"/>
          <a:ext cx="0" cy="0"/>
          <a:chOff x="0" y="0"/>
          <a:chExt cx="0" cy="0"/>
        </a:xfrm>
      </p:grpSpPr>
      <p:sp useBgFill="1">
        <p:nvSpPr>
          <p:cNvPr id="23" name="Rectangle 22" descr="" title="">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C2F42ABC-8C1D-08D1-0012-E42114F6DD2D}"/>
              </a:ext>
            </a:extLst>
          </p:cNvPr>
          <p:cNvSpPr>
            <a:spLocks noGrp="1"/>
          </p:cNvSpPr>
          <p:nvPr>
            <p:ph type="title"/>
          </p:nvPr>
        </p:nvSpPr>
        <p:spPr>
          <a:xfrm>
            <a:off x="3854450" y="270164"/>
            <a:ext cx="7648573" cy="1207655"/>
          </a:xfrm>
        </p:spPr>
        <p:txBody>
          <a:bodyPr>
            <a:normAutofit/>
          </a:bodyPr>
          <a:lstStyle/>
          <a:p>
            <a:r>
              <a:rPr lang="en-US" dirty="0"/>
              <a:t>PCS HB 947 – Civil Actions</a:t>
            </a:r>
          </a:p>
        </p:txBody>
      </p:sp>
      <p:sp>
        <p:nvSpPr>
          <p:cNvPr id="25" name="Rectangle 24" descr="" title="">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7" name="Freeform 6" descr="" title="">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txBody>
          <a:bodyPr/>
          <a:lstStyle/>
          <a:p>
            <a:endParaRPr lang="en-US"/>
          </a:p>
        </p:txBody>
      </p:sp>
      <p:sp>
        <p:nvSpPr>
          <p:cNvPr id="29" name="Freeform 7" descr="" title="">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txBody>
          <a:bodyPr/>
          <a:lstStyle/>
          <a:p>
            <a:endParaRPr lang="en-US"/>
          </a:p>
        </p:txBody>
      </p:sp>
      <p:sp>
        <p:nvSpPr>
          <p:cNvPr id="31" name="Freeform 12" descr="" title="">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txBody>
          <a:bodyPr/>
          <a:lstStyle/>
          <a:p>
            <a:endParaRPr lang="en-US"/>
          </a:p>
        </p:txBody>
      </p:sp>
      <p:sp>
        <p:nvSpPr>
          <p:cNvPr id="33" name="Freeform 13" descr="" title="">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35" name="Freeform: Shape 34" descr="" title="">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txBody>
          <a:bodyPr/>
          <a:lstStyle/>
          <a:p>
            <a:endParaRPr lang="en-US"/>
          </a:p>
        </p:txBody>
      </p:sp>
      <p:sp>
        <p:nvSpPr>
          <p:cNvPr id="37" name="Freeform 15" descr="" title="">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txBody>
          <a:bodyPr/>
          <a:lstStyle/>
          <a:p>
            <a:endParaRPr lang="en-US"/>
          </a:p>
        </p:txBody>
      </p:sp>
      <p:sp>
        <p:nvSpPr>
          <p:cNvPr id="3" name="Content Placeholder 2" descr="" title="">
            <a:extLst>
              <a:ext uri="{FF2B5EF4-FFF2-40B4-BE49-F238E27FC236}">
                <a16:creationId xmlns:a16="http://schemas.microsoft.com/office/drawing/2014/main" id="{E718CC99-942D-79B3-A02E-2422CE51FCF3}"/>
              </a:ext>
            </a:extLst>
          </p:cNvPr>
          <p:cNvSpPr>
            <a:spLocks noGrp="1"/>
          </p:cNvSpPr>
          <p:nvPr>
            <p:ph idx="1"/>
          </p:nvPr>
        </p:nvSpPr>
        <p:spPr>
          <a:xfrm>
            <a:off x="3854451" y="1477819"/>
            <a:ext cx="7648572" cy="4812145"/>
          </a:xfrm>
        </p:spPr>
        <p:txBody>
          <a:bodyPr anchor="t">
            <a:normAutofit fontScale="92500" lnSpcReduction="10000"/>
          </a:bodyPr>
          <a:lstStyle/>
          <a:p>
            <a:pPr>
              <a:lnSpc>
                <a:spcPct val="90000"/>
              </a:lnSpc>
            </a:pPr>
            <a:r>
              <a:rPr lang="en-US" sz="2000" dirty="0"/>
              <a:t>Requires a court to award prevailing party attorney fees in specified insurance lawsuits and provides that, where such fees are awardable, the offer of judgment statute does not apply (HB 1551);</a:t>
            </a:r>
          </a:p>
          <a:p>
            <a:pPr>
              <a:lnSpc>
                <a:spcPct val="90000"/>
              </a:lnSpc>
            </a:pPr>
            <a:r>
              <a:rPr lang="en-US" sz="2000" dirty="0"/>
              <a:t>Amends s. 376.308, F.S., and creates a defense from strict liability for lawsuits brought under the Water Quality Assurance Act if the lawsuit is related to pollution caused by a former phosphate mine and certain requirements are met;</a:t>
            </a:r>
          </a:p>
          <a:p>
            <a:pPr>
              <a:lnSpc>
                <a:spcPct val="90000"/>
              </a:lnSpc>
            </a:pPr>
            <a:r>
              <a:rPr lang="en-US" sz="2000" dirty="0"/>
              <a:t>Amends s. 768.0427, F.S., clarifying certain types of evidence that shall be admissible to calculate medical damages in a personal injury or wrongful death action. The PCS allows parties to present certain evidence related to what the plaintiff’s private health insurance would be obligated to pay for past unpaid or future medical damages, the reasonable and customary rates for such rendered or future medical services, and other evidence. </a:t>
            </a:r>
          </a:p>
          <a:p>
            <a:pPr marL="0" indent="0">
              <a:lnSpc>
                <a:spcPct val="90000"/>
              </a:lnSpc>
              <a:buNone/>
            </a:pPr>
            <a:r>
              <a:rPr lang="en-US" sz="1300" dirty="0">
                <a:hlinkClick r:id="rId3"/>
              </a:rPr>
              <a:t>https://www.flhouse.gov/Sections/Documents/loaddoc.aspx?PublicationType=Committees&amp;CommitteeId=3298&amp;Session=2025&amp;DocumentType=Proposed%20Committee%20Substitutes%20(PCSs)&amp;FileName=PCS%20for%20CSHB%20947.pdf</a:t>
            </a:r>
            <a:endParaRPr lang="en-US" sz="1300" dirty="0"/>
          </a:p>
          <a:p>
            <a:pPr marL="0" indent="0">
              <a:lnSpc>
                <a:spcPct val="90000"/>
              </a:lnSpc>
              <a:buNone/>
            </a:pPr>
            <a:r>
              <a:rPr lang="en-US" sz="1300" dirty="0">
                <a:hlinkClick r:id="rId4"/>
              </a:rPr>
              <a:t>https://www.flhouse.gov/Sections/Documents/loaddoc.aspx?PublicationType=Committees&amp;CommitteeId=3298&amp;Session=2025&amp;DocumentType=Proposed%20Committee%20Substitute%20Amendments&amp;FileName=PCS%20for%20CSHB%20947%20a1.pdf</a:t>
            </a:r>
            <a:endParaRPr lang="en-US" sz="1300" dirty="0"/>
          </a:p>
          <a:p>
            <a:pPr marL="0" indent="0">
              <a:lnSpc>
                <a:spcPct val="90000"/>
              </a:lnSpc>
              <a:buNone/>
            </a:pPr>
            <a:endParaRPr lang="en-US" sz="1100" dirty="0"/>
          </a:p>
        </p:txBody>
      </p:sp>
    </p:spTree>
    <p:extLst>
      <p:ext uri="{BB962C8B-B14F-4D97-AF65-F5344CB8AC3E}">
        <p14:creationId xmlns:p14="http://schemas.microsoft.com/office/powerpoint/2010/main" val="1552635435"/>
      </p:ext>
    </p:extLst>
  </p:cSld>
  <p:clrMapOvr>
    <a:masterClrMapping/>
  </p:clrMapOvr>
</p:sld>
</file>

<file path=ppt/slides/slide3.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descr="" title=""/>
        <p:cNvGrpSpPr/>
        <p:nvPr/>
      </p:nvGrpSpPr>
      <p:grpSpPr>
        <a:xfrm>
          <a:off x="0" y="0"/>
          <a:ext cx="0" cy="0"/>
          <a:chOff x="0" y="0"/>
          <a:chExt cx="0" cy="0"/>
        </a:xfrm>
      </p:grpSpPr>
      <p:sp useBgFill="1">
        <p:nvSpPr>
          <p:cNvPr id="23" name="Rectangle 22" descr="" title="">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C2F42ABC-8C1D-08D1-0012-E42114F6DD2D}"/>
              </a:ext>
            </a:extLst>
          </p:cNvPr>
          <p:cNvSpPr>
            <a:spLocks noGrp="1"/>
          </p:cNvSpPr>
          <p:nvPr>
            <p:ph type="title"/>
          </p:nvPr>
        </p:nvSpPr>
        <p:spPr>
          <a:xfrm>
            <a:off x="3854450" y="270164"/>
            <a:ext cx="7648573" cy="1207655"/>
          </a:xfrm>
        </p:spPr>
        <p:txBody>
          <a:bodyPr>
            <a:normAutofit/>
          </a:bodyPr>
          <a:lstStyle/>
          <a:p>
            <a:r>
              <a:rPr lang="en-US" dirty="0"/>
              <a:t>PCS HB 947 – Civil Actions</a:t>
            </a:r>
          </a:p>
        </p:txBody>
      </p:sp>
      <p:sp>
        <p:nvSpPr>
          <p:cNvPr id="25" name="Rectangle 24" descr="" title="">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7" name="Freeform 6" descr="" title="">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txBody>
          <a:bodyPr/>
          <a:lstStyle/>
          <a:p>
            <a:endParaRPr lang="en-US"/>
          </a:p>
        </p:txBody>
      </p:sp>
      <p:sp>
        <p:nvSpPr>
          <p:cNvPr id="29" name="Freeform 7" descr="" title="">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txBody>
          <a:bodyPr/>
          <a:lstStyle/>
          <a:p>
            <a:endParaRPr lang="en-US"/>
          </a:p>
        </p:txBody>
      </p:sp>
      <p:sp>
        <p:nvSpPr>
          <p:cNvPr id="31" name="Freeform 12" descr="" title="">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txBody>
          <a:bodyPr/>
          <a:lstStyle/>
          <a:p>
            <a:endParaRPr lang="en-US"/>
          </a:p>
        </p:txBody>
      </p:sp>
      <p:sp>
        <p:nvSpPr>
          <p:cNvPr id="33" name="Freeform 13" descr="" title="">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35" name="Freeform: Shape 34" descr="" title="">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txBody>
          <a:bodyPr/>
          <a:lstStyle/>
          <a:p>
            <a:endParaRPr lang="en-US"/>
          </a:p>
        </p:txBody>
      </p:sp>
      <p:sp>
        <p:nvSpPr>
          <p:cNvPr id="37" name="Freeform 15" descr="" title="">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txBody>
          <a:bodyPr/>
          <a:lstStyle/>
          <a:p>
            <a:endParaRPr lang="en-US"/>
          </a:p>
        </p:txBody>
      </p:sp>
      <p:pic>
        <p:nvPicPr>
          <p:cNvPr id="5" name="Content Placeholder 4" descr="" title="">
            <a:extLst>
              <a:ext uri="{FF2B5EF4-FFF2-40B4-BE49-F238E27FC236}">
                <a16:creationId xmlns:a16="http://schemas.microsoft.com/office/drawing/2014/main" id="{859E808F-8AD9-929E-20B0-83A3764B3ADD}"/>
              </a:ext>
            </a:extLst>
          </p:cNvPr>
          <p:cNvPicPr>
            <a:picLocks noGrp="1" noChangeAspect="1"/>
          </p:cNvPicPr>
          <p:nvPr>
            <p:ph idx="1"/>
          </p:nvPr>
        </p:nvPicPr>
        <p:blipFill>
          <a:blip r:embed="rId3"/>
          <a:stretch>
            <a:fillRect/>
          </a:stretch>
        </p:blipFill>
        <p:spPr>
          <a:xfrm>
            <a:off x="4643868" y="1477819"/>
            <a:ext cx="6069735" cy="4811712"/>
          </a:xfrm>
        </p:spPr>
      </p:pic>
    </p:spTree>
    <p:extLst>
      <p:ext uri="{BB962C8B-B14F-4D97-AF65-F5344CB8AC3E}">
        <p14:creationId xmlns:p14="http://schemas.microsoft.com/office/powerpoint/2010/main" val="3637963273"/>
      </p:ext>
    </p:extLst>
  </p:cSld>
  <p:clrMapOvr>
    <a:masterClrMapping/>
  </p:clrMapOvr>
</p:sld>
</file>

<file path=ppt/slides/slide4.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descr="" title=""/>
        <p:cNvGrpSpPr/>
        <p:nvPr/>
      </p:nvGrpSpPr>
      <p:grpSpPr>
        <a:xfrm>
          <a:off x="0" y="0"/>
          <a:ext cx="0" cy="0"/>
          <a:chOff x="0" y="0"/>
          <a:chExt cx="0" cy="0"/>
        </a:xfrm>
      </p:grpSpPr>
      <p:sp useBgFill="1">
        <p:nvSpPr>
          <p:cNvPr id="23" name="Rectangle 22" descr="" title="">
            <a:extLst>
              <a:ext uri="{FF2B5EF4-FFF2-40B4-BE49-F238E27FC236}">
                <a16:creationId xmlns:a16="http://schemas.microsoft.com/office/drawing/2014/main" id="{24DFAAE7-061D-4086-99EC-872CB3050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C2F42ABC-8C1D-08D1-0012-E42114F6DD2D}"/>
              </a:ext>
            </a:extLst>
          </p:cNvPr>
          <p:cNvSpPr>
            <a:spLocks noGrp="1"/>
          </p:cNvSpPr>
          <p:nvPr>
            <p:ph type="title"/>
          </p:nvPr>
        </p:nvSpPr>
        <p:spPr>
          <a:xfrm>
            <a:off x="3909868" y="128093"/>
            <a:ext cx="7648573" cy="1207655"/>
          </a:xfrm>
        </p:spPr>
        <p:txBody>
          <a:bodyPr>
            <a:normAutofit/>
          </a:bodyPr>
          <a:lstStyle/>
          <a:p>
            <a:r>
              <a:rPr lang="en-US" dirty="0"/>
              <a:t>PCS HB 947 – Civil Actions</a:t>
            </a:r>
          </a:p>
        </p:txBody>
      </p:sp>
      <p:sp>
        <p:nvSpPr>
          <p:cNvPr id="25" name="Rectangle 24" descr="" title="">
            <a:extLst>
              <a:ext uri="{FF2B5EF4-FFF2-40B4-BE49-F238E27FC236}">
                <a16:creationId xmlns:a16="http://schemas.microsoft.com/office/drawing/2014/main" id="{E7570099-A243-48DD-9EAE-36F4AC095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06393" cy="6858000"/>
          </a:xfrm>
          <a:prstGeom prst="rect">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27" name="Freeform 6" descr="" title="">
            <a:extLst>
              <a:ext uri="{FF2B5EF4-FFF2-40B4-BE49-F238E27FC236}">
                <a16:creationId xmlns:a16="http://schemas.microsoft.com/office/drawing/2014/main" id="{45E4A74B-6514-424A-ADFA-C232FA6B90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1"/>
            <a:ext cx="858884" cy="2780957"/>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txBody>
          <a:bodyPr/>
          <a:lstStyle/>
          <a:p>
            <a:endParaRPr lang="en-US"/>
          </a:p>
        </p:txBody>
      </p:sp>
      <p:sp>
        <p:nvSpPr>
          <p:cNvPr id="29" name="Freeform 7" descr="" title="">
            <a:extLst>
              <a:ext uri="{FF2B5EF4-FFF2-40B4-BE49-F238E27FC236}">
                <a16:creationId xmlns:a16="http://schemas.microsoft.com/office/drawing/2014/main" id="{F61C5C86-C785-4B92-9F2D-133B8B8C24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1"/>
            <a:ext cx="835810" cy="2671495"/>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txBody>
          <a:bodyPr/>
          <a:lstStyle/>
          <a:p>
            <a:endParaRPr lang="en-US"/>
          </a:p>
        </p:txBody>
      </p:sp>
      <p:sp>
        <p:nvSpPr>
          <p:cNvPr id="31" name="Freeform 12" descr="" title="">
            <a:extLst>
              <a:ext uri="{FF2B5EF4-FFF2-40B4-BE49-F238E27FC236}">
                <a16:creationId xmlns:a16="http://schemas.microsoft.com/office/drawing/2014/main" id="{954D0BF9-002C-4D3A-A222-C166094A5D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5830"/>
            <a:ext cx="2175413" cy="4272171"/>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txBody>
          <a:bodyPr/>
          <a:lstStyle/>
          <a:p>
            <a:endParaRPr lang="en-US"/>
          </a:p>
        </p:txBody>
      </p:sp>
      <p:sp>
        <p:nvSpPr>
          <p:cNvPr id="33" name="Freeform 13" descr="" title="">
            <a:extLst>
              <a:ext uri="{FF2B5EF4-FFF2-40B4-BE49-F238E27FC236}">
                <a16:creationId xmlns:a16="http://schemas.microsoft.com/office/drawing/2014/main" id="{6080EB6E-D69F-43B1-91EC-75C303342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9078" y="2695292"/>
            <a:ext cx="2690743" cy="4162709"/>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35" name="Freeform: Shape 34" descr="" title="">
            <a:extLst>
              <a:ext uri="{FF2B5EF4-FFF2-40B4-BE49-F238E27FC236}">
                <a16:creationId xmlns:a16="http://schemas.microsoft.com/office/drawing/2014/main" id="{21BA816A-EE68-4A96-BA05-73303B2F4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5233" y="2690532"/>
            <a:ext cx="2904320" cy="4167469"/>
          </a:xfrm>
          <a:custGeom>
            <a:avLst/>
            <a:gdLst>
              <a:gd name="connsiteX0" fmla="*/ 0 w 2904320"/>
              <a:gd name="connsiteY0" fmla="*/ 0 h 4167469"/>
              <a:gd name="connsiteX1" fmla="*/ 288431 w 2904320"/>
              <a:gd name="connsiteY1" fmla="*/ 90425 h 4167469"/>
              <a:gd name="connsiteX2" fmla="*/ 2904320 w 2904320"/>
              <a:gd name="connsiteY2" fmla="*/ 3220465 h 4167469"/>
              <a:gd name="connsiteX3" fmla="*/ 2904320 w 2904320"/>
              <a:gd name="connsiteY3" fmla="*/ 4167469 h 4167469"/>
              <a:gd name="connsiteX4" fmla="*/ 2694589 w 2904320"/>
              <a:gd name="connsiteY4" fmla="*/ 4167469 h 4167469"/>
              <a:gd name="connsiteX5" fmla="*/ 3846 w 2904320"/>
              <a:gd name="connsiteY5" fmla="*/ 4759 h 416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04320" h="4167469">
                <a:moveTo>
                  <a:pt x="0" y="0"/>
                </a:moveTo>
                <a:lnTo>
                  <a:pt x="288431" y="90425"/>
                </a:lnTo>
                <a:lnTo>
                  <a:pt x="2904320" y="3220465"/>
                </a:lnTo>
                <a:lnTo>
                  <a:pt x="2904320" y="4167469"/>
                </a:lnTo>
                <a:lnTo>
                  <a:pt x="2694589" y="4167469"/>
                </a:lnTo>
                <a:lnTo>
                  <a:pt x="3846" y="4759"/>
                </a:lnTo>
                <a:close/>
              </a:path>
            </a:pathLst>
          </a:custGeom>
          <a:solidFill>
            <a:schemeClr val="accent1">
              <a:lumMod val="75000"/>
            </a:schemeClr>
          </a:solidFill>
          <a:ln>
            <a:noFill/>
          </a:ln>
        </p:spPr>
        <p:txBody>
          <a:bodyPr/>
          <a:lstStyle/>
          <a:p>
            <a:endParaRPr lang="en-US"/>
          </a:p>
        </p:txBody>
      </p:sp>
      <p:sp>
        <p:nvSpPr>
          <p:cNvPr id="37" name="Freeform 15" descr="" title="">
            <a:extLst>
              <a:ext uri="{FF2B5EF4-FFF2-40B4-BE49-F238E27FC236}">
                <a16:creationId xmlns:a16="http://schemas.microsoft.com/office/drawing/2014/main" id="{22A94CDB-5D63-4C75-9CB6-6C18CDF37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41424" y="2581071"/>
            <a:ext cx="2894568" cy="427693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txBody>
          <a:bodyPr/>
          <a:lstStyle/>
          <a:p>
            <a:endParaRPr lang="en-US"/>
          </a:p>
        </p:txBody>
      </p:sp>
      <p:pic>
        <p:nvPicPr>
          <p:cNvPr id="4" name="Picture 3" descr="" title="">
            <a:extLst>
              <a:ext uri="{FF2B5EF4-FFF2-40B4-BE49-F238E27FC236}">
                <a16:creationId xmlns:a16="http://schemas.microsoft.com/office/drawing/2014/main" id="{6450DFC2-784C-099A-2EFA-AE065CD55D1B}"/>
              </a:ext>
            </a:extLst>
          </p:cNvPr>
          <p:cNvPicPr>
            <a:picLocks noChangeAspect="1"/>
          </p:cNvPicPr>
          <p:nvPr/>
        </p:nvPicPr>
        <p:blipFill>
          <a:blip r:embed="rId3"/>
          <a:stretch>
            <a:fillRect/>
          </a:stretch>
        </p:blipFill>
        <p:spPr>
          <a:xfrm>
            <a:off x="4692270" y="1249994"/>
            <a:ext cx="6220693" cy="5410955"/>
          </a:xfrm>
          <a:prstGeom prst="rect">
            <a:avLst/>
          </a:prstGeom>
        </p:spPr>
      </p:pic>
    </p:spTree>
    <p:extLst>
      <p:ext uri="{BB962C8B-B14F-4D97-AF65-F5344CB8AC3E}">
        <p14:creationId xmlns:p14="http://schemas.microsoft.com/office/powerpoint/2010/main" val="4078944176"/>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3C9AE90-C65D-9119-0B62-7013DBB2326E}"/>
              </a:ext>
            </a:extLst>
          </p:cNvPr>
          <p:cNvSpPr>
            <a:spLocks noGrp="1"/>
          </p:cNvSpPr>
          <p:nvPr>
            <p:ph type="title"/>
          </p:nvPr>
        </p:nvSpPr>
        <p:spPr/>
        <p:txBody>
          <a:bodyPr/>
          <a:lstStyle/>
          <a:p>
            <a:r>
              <a:rPr lang="en-US" dirty="0"/>
              <a:t>SB 1520 / SB 426</a:t>
            </a:r>
          </a:p>
        </p:txBody>
      </p:sp>
      <p:sp>
        <p:nvSpPr>
          <p:cNvPr id="3" name="Content Placeholder 2" descr="" title="">
            <a:extLst>
              <a:ext uri="{FF2B5EF4-FFF2-40B4-BE49-F238E27FC236}">
                <a16:creationId xmlns:a16="http://schemas.microsoft.com/office/drawing/2014/main" id="{918BCEFE-95A6-063F-0A14-B158C17E035B}"/>
              </a:ext>
            </a:extLst>
          </p:cNvPr>
          <p:cNvSpPr>
            <a:spLocks noGrp="1"/>
          </p:cNvSpPr>
          <p:nvPr>
            <p:ph idx="1"/>
          </p:nvPr>
        </p:nvSpPr>
        <p:spPr/>
        <p:txBody>
          <a:bodyPr/>
          <a:lstStyle/>
          <a:p/>
          <a:p/>
          <a:p>
            <a:endParaRPr lang="en-US" dirty="0">
              <a:solidFill>
                <a:srgbClr val="3C3D3F"/>
              </a:solidFill>
              <a:latin typeface="arial" panose="020B0604020202020204" pitchFamily="34" charset="0"/>
            </a:endParaRPr>
          </a:p>
          <a:p>
            <a:pPr marL="0" indent="0">
              <a:buNone/>
            </a:pPr>
            <a:endParaRPr lang="en-US" b="0" i="0" dirty="0">
              <a:solidFill>
                <a:srgbClr val="3C3D3F"/>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3517666986"/>
      </p:ext>
    </p:extLst>
  </p:cSld>
  <p:clrMapOvr>
    <a:masterClrMapping/>
  </p:clrMapOvr>
</p:sld>
</file>

<file path=ppt/slides/slide6.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descr="" title="">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descr="" title="">
            <a:extLst>
              <a:ext uri="{FF2B5EF4-FFF2-40B4-BE49-F238E27FC236}">
                <a16:creationId xmlns:a16="http://schemas.microsoft.com/office/drawing/2014/main" id="{15AB929A-59A4-205D-40F0-2F04F9136C8C}"/>
              </a:ext>
            </a:extLst>
          </p:cNvPr>
          <p:cNvSpPr>
            <a:spLocks noGrp="1"/>
          </p:cNvSpPr>
          <p:nvPr>
            <p:ph type="title"/>
          </p:nvPr>
        </p:nvSpPr>
        <p:spPr>
          <a:xfrm>
            <a:off x="496112" y="685801"/>
            <a:ext cx="2743200" cy="5105400"/>
          </a:xfrm>
        </p:spPr>
        <p:txBody>
          <a:bodyPr>
            <a:normAutofit/>
          </a:bodyPr>
          <a:lstStyle/>
          <a:p>
            <a:pPr algn="l"/>
            <a:r>
              <a:rPr lang="en-US" sz="3200" dirty="0">
                <a:solidFill>
                  <a:srgbClr val="FFFFFF"/>
                </a:solidFill>
              </a:rPr>
              <a:t>HB 1097 </a:t>
            </a:r>
            <a:br>
              <a:rPr lang="en-US" sz="3200" dirty="0">
                <a:solidFill>
                  <a:srgbClr val="FFFFFF"/>
                </a:solidFill>
              </a:rPr>
            </a:br>
            <a:r>
              <a:rPr lang="en-US" sz="3200" dirty="0">
                <a:solidFill>
                  <a:srgbClr val="FFFFFF"/>
                </a:solidFill>
              </a:rPr>
              <a:t>&amp; SB 114</a:t>
            </a:r>
            <a:br>
              <a:rPr lang="en-US" sz="3200" dirty="0">
                <a:solidFill>
                  <a:srgbClr val="FFFFFF"/>
                </a:solidFill>
              </a:rPr>
            </a:br>
            <a:br>
              <a:rPr lang="en-US" sz="3200" dirty="0">
                <a:solidFill>
                  <a:srgbClr val="FFFFFF"/>
                </a:solidFill>
              </a:rPr>
            </a:br>
            <a:r>
              <a:rPr lang="en-US" sz="3200" dirty="0">
                <a:solidFill>
                  <a:srgbClr val="FFFFFF"/>
                </a:solidFill>
              </a:rPr>
              <a:t>Insurance Research</a:t>
            </a:r>
          </a:p>
        </p:txBody>
      </p:sp>
      <p:grpSp>
        <p:nvGrpSpPr>
          <p:cNvPr id="12" name="Group 11" descr="" title="">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descr="" title="">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US"/>
            </a:p>
          </p:txBody>
        </p:sp>
        <p:sp>
          <p:nvSpPr>
            <p:cNvPr id="14" name="Freeform 7" descr="" title="">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txBody>
            <a:bodyPr/>
            <a:lstStyle/>
            <a:p>
              <a:endParaRPr lang="en-US"/>
            </a:p>
          </p:txBody>
        </p:sp>
        <p:sp>
          <p:nvSpPr>
            <p:cNvPr id="15" name="Freeform 8" descr="" title="">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txBody>
            <a:bodyPr/>
            <a:lstStyle/>
            <a:p>
              <a:endParaRPr lang="en-US"/>
            </a:p>
          </p:txBody>
        </p:sp>
        <p:sp>
          <p:nvSpPr>
            <p:cNvPr id="16" name="Freeform 9" descr="" title="">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US"/>
            </a:p>
          </p:txBody>
        </p:sp>
        <p:sp>
          <p:nvSpPr>
            <p:cNvPr id="17" name="Freeform 10" descr="" title="">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US"/>
            </a:p>
          </p:txBody>
        </p:sp>
        <p:sp>
          <p:nvSpPr>
            <p:cNvPr id="18" name="Freeform 11" descr="" title="">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txBody>
            <a:bodyPr/>
            <a:lstStyle/>
            <a:p>
              <a:endParaRPr lang="en-US"/>
            </a:p>
          </p:txBody>
        </p:sp>
      </p:grpSp>
      <p:sp>
        <p:nvSpPr>
          <p:cNvPr id="3" name="Content Placeholder 2" descr="" title="">
            <a:extLst>
              <a:ext uri="{FF2B5EF4-FFF2-40B4-BE49-F238E27FC236}">
                <a16:creationId xmlns:a16="http://schemas.microsoft.com/office/drawing/2014/main" id="{E891BC80-5E16-C502-29A3-EB6A5B2888CF}"/>
              </a:ext>
            </a:extLst>
          </p:cNvPr>
          <p:cNvSpPr>
            <a:spLocks noGrp="1"/>
          </p:cNvSpPr>
          <p:nvPr>
            <p:ph idx="1"/>
          </p:nvPr>
        </p:nvSpPr>
        <p:spPr>
          <a:xfrm>
            <a:off x="5117106" y="685801"/>
            <a:ext cx="6385918" cy="5452532"/>
          </a:xfrm>
        </p:spPr>
        <p:txBody>
          <a:bodyPr>
            <a:normAutofit/>
          </a:bodyPr>
          <a:lstStyle/>
          <a:p>
            <a:r>
              <a:rPr lang="en-US" sz="1600" dirty="0"/>
              <a:t>Creates the Florida Center for Excellence in Insurance and Risk Management at the Florida State University College of Business, Department of Risk Management. </a:t>
            </a:r>
          </a:p>
          <a:p>
            <a:r>
              <a:rPr lang="en-US" sz="1600" dirty="0"/>
              <a:t>The Center will conduct research into all lines of insurance offered in Florida and catastrophic risk management generally, with a focus on property insurance issues. </a:t>
            </a:r>
          </a:p>
          <a:p>
            <a:r>
              <a:rPr lang="en-US" sz="1600" dirty="0"/>
              <a:t>Purpose:</a:t>
            </a:r>
          </a:p>
          <a:p>
            <a:pPr lvl="1"/>
            <a:r>
              <a:rPr lang="en-US" sz="1400" dirty="0"/>
              <a:t>Develop, conduct, evaluate, promote, and disseminate accurate and timely research on issues related to the state’s insurance market and risk management. </a:t>
            </a:r>
          </a:p>
          <a:p>
            <a:pPr lvl="1"/>
            <a:r>
              <a:rPr lang="en-US" sz="1400" dirty="0"/>
              <a:t>Assist the Legislature in developing and evaluating evidence-based policy options and making recommendations related to insurance and risk management in this state. </a:t>
            </a:r>
          </a:p>
          <a:p>
            <a:pPr lvl="1"/>
            <a:r>
              <a:rPr lang="en-US" sz="1400" dirty="0"/>
              <a:t>Identify emerging issues in the insurance market. </a:t>
            </a:r>
          </a:p>
          <a:p>
            <a:pPr lvl="1"/>
            <a:r>
              <a:rPr lang="en-US" sz="1400" dirty="0"/>
              <a:t>Provide insight regarding the accessibility and affordability of insurance products. </a:t>
            </a:r>
          </a:p>
          <a:p>
            <a:pPr lvl="1"/>
            <a:r>
              <a:rPr lang="en-US" sz="1400" dirty="0"/>
              <a:t>Assist in identifying and developing education and research grant funding opportunities among higher education institutions in this state and the private sector. </a:t>
            </a:r>
          </a:p>
        </p:txBody>
      </p:sp>
    </p:spTree>
    <p:extLst>
      <p:ext uri="{BB962C8B-B14F-4D97-AF65-F5344CB8AC3E}">
        <p14:creationId xmlns:p14="http://schemas.microsoft.com/office/powerpoint/2010/main" val="3541869115"/>
      </p:ext>
    </p:extLst>
  </p:cSld>
  <p:clrMapOvr>
    <a:masterClrMapping/>
  </p:clrMapOvr>
</p:sld>
</file>

<file path=ppt/slides/slide7.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99CAC3B1-4879-424D-8F15-2062771961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E959DC67-C27C-80B3-904D-37725EB03EE4}"/>
              </a:ext>
            </a:extLst>
          </p:cNvPr>
          <p:cNvSpPr>
            <a:spLocks noGrp="1"/>
          </p:cNvSpPr>
          <p:nvPr>
            <p:ph type="title"/>
          </p:nvPr>
        </p:nvSpPr>
        <p:spPr>
          <a:xfrm>
            <a:off x="3618200" y="852055"/>
            <a:ext cx="7257455" cy="1752599"/>
          </a:xfrm>
        </p:spPr>
        <p:txBody>
          <a:bodyPr>
            <a:normAutofit/>
          </a:bodyPr>
          <a:lstStyle/>
          <a:p>
            <a:r>
              <a:rPr lang="en-US" sz="3600" dirty="0"/>
              <a:t>SB 1076 &amp; HB 715</a:t>
            </a:r>
            <a:br>
              <a:rPr lang="en-US" sz="3600" dirty="0"/>
            </a:br>
            <a:r>
              <a:rPr lang="en-US" sz="3600" dirty="0"/>
              <a:t>Roofing Services</a:t>
            </a:r>
          </a:p>
        </p:txBody>
      </p:sp>
      <p:sp>
        <p:nvSpPr>
          <p:cNvPr id="10" name="Freeform 6" descr="" title="">
            <a:extLst>
              <a:ext uri="{FF2B5EF4-FFF2-40B4-BE49-F238E27FC236}">
                <a16:creationId xmlns:a16="http://schemas.microsoft.com/office/drawing/2014/main" id="{E34CC1C8-EBDD-4AEA-83E6-B27575B6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649700" y="0"/>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12" name="Freeform 7" descr="" title="">
            <a:extLst>
              <a:ext uri="{FF2B5EF4-FFF2-40B4-BE49-F238E27FC236}">
                <a16:creationId xmlns:a16="http://schemas.microsoft.com/office/drawing/2014/main" id="{D6B38644-B85D-4211-9526-5B4C2A662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2116425" y="0"/>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txBody>
          <a:bodyPr/>
          <a:lstStyle/>
          <a:p>
            <a:endParaRPr lang="en-US"/>
          </a:p>
        </p:txBody>
      </p:sp>
      <p:sp>
        <p:nvSpPr>
          <p:cNvPr id="14" name="Freeform 12" descr="" title="">
            <a:extLst>
              <a:ext uri="{FF2B5EF4-FFF2-40B4-BE49-F238E27FC236}">
                <a16:creationId xmlns:a16="http://schemas.microsoft.com/office/drawing/2014/main" id="{8A8B2820-6B8F-4C19-BFC5-D28EE44E54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457487" y="2587625"/>
            <a:ext cx="2693987" cy="4270375"/>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txBody>
          <a:bodyPr/>
          <a:lstStyle/>
          <a:p>
            <a:endParaRPr lang="en-US"/>
          </a:p>
        </p:txBody>
      </p:sp>
      <p:sp>
        <p:nvSpPr>
          <p:cNvPr id="16" name="Freeform: Shape 15" descr="" title="">
            <a:extLst>
              <a:ext uri="{FF2B5EF4-FFF2-40B4-BE49-F238E27FC236}">
                <a16:creationId xmlns:a16="http://schemas.microsoft.com/office/drawing/2014/main" id="{DCA45AB7-441E-40A8-A98B-557D68F48A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 y="2692400"/>
            <a:ext cx="2713324" cy="3390788"/>
          </a:xfrm>
          <a:custGeom>
            <a:avLst/>
            <a:gdLst>
              <a:gd name="connsiteX0" fmla="*/ 0 w 2713324"/>
              <a:gd name="connsiteY0" fmla="*/ 0 h 3390788"/>
              <a:gd name="connsiteX1" fmla="*/ 4763 w 2713324"/>
              <a:gd name="connsiteY1" fmla="*/ 4763 h 3390788"/>
              <a:gd name="connsiteX2" fmla="*/ 2713324 w 2713324"/>
              <a:gd name="connsiteY2" fmla="*/ 3390788 h 3390788"/>
              <a:gd name="connsiteX3" fmla="*/ 2713324 w 2713324"/>
              <a:gd name="connsiteY3" fmla="*/ 2368619 h 3390788"/>
              <a:gd name="connsiteX4" fmla="*/ 357188 w 2713324"/>
              <a:gd name="connsiteY4" fmla="*/ 90488 h 3390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3324" h="3390788">
                <a:moveTo>
                  <a:pt x="0" y="0"/>
                </a:moveTo>
                <a:lnTo>
                  <a:pt x="4763" y="4763"/>
                </a:lnTo>
                <a:lnTo>
                  <a:pt x="2713324" y="3390788"/>
                </a:lnTo>
                <a:lnTo>
                  <a:pt x="2713324" y="2368619"/>
                </a:lnTo>
                <a:lnTo>
                  <a:pt x="357188" y="90488"/>
                </a:lnTo>
                <a:close/>
              </a:path>
            </a:pathLst>
          </a:custGeom>
          <a:solidFill>
            <a:schemeClr val="accent1">
              <a:lumMod val="75000"/>
            </a:schemeClr>
          </a:solidFill>
          <a:ln>
            <a:noFill/>
          </a:ln>
        </p:spPr>
        <p:txBody>
          <a:bodyPr/>
          <a:lstStyle/>
          <a:p>
            <a:endParaRPr lang="en-US"/>
          </a:p>
        </p:txBody>
      </p:sp>
      <p:sp>
        <p:nvSpPr>
          <p:cNvPr id="18" name="Freeform: Shape 17" descr="" title="">
            <a:extLst>
              <a:ext uri="{FF2B5EF4-FFF2-40B4-BE49-F238E27FC236}">
                <a16:creationId xmlns:a16="http://schemas.microsoft.com/office/drawing/2014/main" id="{5F516030-4F00-4C48-AD93-91EFA17A1A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2582863"/>
            <a:ext cx="3151474" cy="4275137"/>
          </a:xfrm>
          <a:custGeom>
            <a:avLst/>
            <a:gdLst>
              <a:gd name="connsiteX0" fmla="*/ 0 w 3151474"/>
              <a:gd name="connsiteY0" fmla="*/ 0 h 4275137"/>
              <a:gd name="connsiteX1" fmla="*/ 0 w 3151474"/>
              <a:gd name="connsiteY1" fmla="*/ 4757 h 4275137"/>
              <a:gd name="connsiteX2" fmla="*/ 2693987 w 3151474"/>
              <a:gd name="connsiteY2" fmla="*/ 4275137 h 4275137"/>
              <a:gd name="connsiteX3" fmla="*/ 3151474 w 3151474"/>
              <a:gd name="connsiteY3" fmla="*/ 4275137 h 4275137"/>
              <a:gd name="connsiteX4" fmla="*/ 3151474 w 3151474"/>
              <a:gd name="connsiteY4" fmla="*/ 3714295 h 4275137"/>
              <a:gd name="connsiteX5" fmla="*/ 419100 w 3151474"/>
              <a:gd name="connsiteY5" fmla="*/ 176017 h 4275137"/>
              <a:gd name="connsiteX6" fmla="*/ 361950 w 3151474"/>
              <a:gd name="connsiteY6" fmla="*/ 95144 h 4275137"/>
              <a:gd name="connsiteX7" fmla="*/ 357188 w 3151474"/>
              <a:gd name="connsiteY7" fmla="*/ 90387 h 42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51474" h="4275137">
                <a:moveTo>
                  <a:pt x="0" y="0"/>
                </a:moveTo>
                <a:lnTo>
                  <a:pt x="0" y="4757"/>
                </a:lnTo>
                <a:lnTo>
                  <a:pt x="2693987" y="4275137"/>
                </a:lnTo>
                <a:lnTo>
                  <a:pt x="3151474" y="4275137"/>
                </a:lnTo>
                <a:lnTo>
                  <a:pt x="3151474" y="3714295"/>
                </a:lnTo>
                <a:lnTo>
                  <a:pt x="419100" y="176017"/>
                </a:lnTo>
                <a:lnTo>
                  <a:pt x="361950" y="95144"/>
                </a:lnTo>
                <a:lnTo>
                  <a:pt x="357188" y="90387"/>
                </a:lnTo>
                <a:close/>
              </a:path>
            </a:pathLst>
          </a:custGeom>
          <a:solidFill>
            <a:srgbClr val="404040"/>
          </a:solidFill>
          <a:ln>
            <a:noFill/>
          </a:ln>
        </p:spPr>
        <p:txBody>
          <a:bodyPr/>
          <a:lstStyle/>
          <a:p>
            <a:endParaRPr lang="en-US"/>
          </a:p>
        </p:txBody>
      </p:sp>
      <p:sp>
        <p:nvSpPr>
          <p:cNvPr id="20" name="Freeform: Shape 19" descr="" title="">
            <a:extLst>
              <a:ext uri="{FF2B5EF4-FFF2-40B4-BE49-F238E27FC236}">
                <a16:creationId xmlns:a16="http://schemas.microsoft.com/office/drawing/2014/main" id="{5820085E-2582-4A95-98EE-45DFFD5C01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2697164"/>
            <a:ext cx="2706398" cy="3513899"/>
          </a:xfrm>
          <a:custGeom>
            <a:avLst/>
            <a:gdLst>
              <a:gd name="connsiteX0" fmla="*/ 0 w 2706398"/>
              <a:gd name="connsiteY0" fmla="*/ 0 h 3513899"/>
              <a:gd name="connsiteX1" fmla="*/ 2706398 w 2706398"/>
              <a:gd name="connsiteY1" fmla="*/ 3513899 h 3513899"/>
              <a:gd name="connsiteX2" fmla="*/ 2706398 w 2706398"/>
              <a:gd name="connsiteY2" fmla="*/ 3383321 h 3513899"/>
            </a:gdLst>
            <a:ahLst/>
            <a:cxnLst>
              <a:cxn ang="0">
                <a:pos x="connsiteX0" y="connsiteY0"/>
              </a:cxn>
              <a:cxn ang="0">
                <a:pos x="connsiteX1" y="connsiteY1"/>
              </a:cxn>
              <a:cxn ang="0">
                <a:pos x="connsiteX2" y="connsiteY2"/>
              </a:cxn>
            </a:cxnLst>
            <a:rect l="l" t="t" r="r" b="b"/>
            <a:pathLst>
              <a:path w="2706398" h="3513899">
                <a:moveTo>
                  <a:pt x="0" y="0"/>
                </a:moveTo>
                <a:lnTo>
                  <a:pt x="2706398" y="3513899"/>
                </a:lnTo>
                <a:lnTo>
                  <a:pt x="2706398" y="3383321"/>
                </a:lnTo>
                <a:close/>
              </a:path>
            </a:pathLst>
          </a:custGeom>
          <a:solidFill>
            <a:schemeClr val="accent1">
              <a:lumMod val="50000"/>
            </a:schemeClr>
          </a:solidFill>
          <a:ln>
            <a:noFill/>
          </a:ln>
        </p:spPr>
        <p:txBody>
          <a:bodyPr/>
          <a:lstStyle/>
          <a:p>
            <a:endParaRPr lang="en-US"/>
          </a:p>
        </p:txBody>
      </p:sp>
      <p:sp>
        <p:nvSpPr>
          <p:cNvPr id="3" name="Content Placeholder 2" descr="" title="">
            <a:extLst>
              <a:ext uri="{FF2B5EF4-FFF2-40B4-BE49-F238E27FC236}">
                <a16:creationId xmlns:a16="http://schemas.microsoft.com/office/drawing/2014/main" id="{7CB791AD-A55A-312E-5D6A-2FAC61E63D19}"/>
              </a:ext>
            </a:extLst>
          </p:cNvPr>
          <p:cNvSpPr>
            <a:spLocks noGrp="1"/>
          </p:cNvSpPr>
          <p:nvPr>
            <p:ph idx="1"/>
          </p:nvPr>
        </p:nvSpPr>
        <p:spPr>
          <a:xfrm>
            <a:off x="3613237" y="2839605"/>
            <a:ext cx="7200236" cy="2712842"/>
          </a:xfrm>
        </p:spPr>
        <p:txBody>
          <a:bodyPr anchor="t">
            <a:noAutofit/>
          </a:bodyPr>
          <a:lstStyle/>
          <a:p>
            <a:r>
              <a:rPr lang="en-US" sz="2000" dirty="0"/>
              <a:t>Expands the scope of work for licensed roofing contractors to include evaluation and enhancement of roof-to-wall connections for structures with wood roof decking provided that any enhancement was properly installed and inspected in accordance with certain requirements. </a:t>
            </a:r>
          </a:p>
          <a:p>
            <a:r>
              <a:rPr lang="en-US" sz="2000" dirty="0"/>
              <a:t>The bill provides that a resident may cancel a roofing contract without penalty within 180 days of an event causing a state of emergency. The option to cancel a roofing contract entered into because of a state of emergency only applies to owners whose property is in the geographic area covered by the state of emergency. </a:t>
            </a:r>
          </a:p>
        </p:txBody>
      </p:sp>
    </p:spTree>
    <p:extLst>
      <p:ext uri="{BB962C8B-B14F-4D97-AF65-F5344CB8AC3E}">
        <p14:creationId xmlns:p14="http://schemas.microsoft.com/office/powerpoint/2010/main" val="3493953777"/>
      </p:ext>
    </p:extLst>
  </p:cSld>
  <p:clrMapOvr>
    <a:masterClrMapping/>
  </p:clrMapOvr>
</p:sld>
</file>

<file path=ppt/slides/slide8.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5F36CC9E-3DF3-6E3A-4E3E-8AA4ABD6CC2D}"/>
              </a:ext>
            </a:extLst>
          </p:cNvPr>
          <p:cNvSpPr>
            <a:spLocks noGrp="1"/>
          </p:cNvSpPr>
          <p:nvPr>
            <p:ph idx="1"/>
          </p:nvPr>
        </p:nvSpPr>
        <p:spPr>
          <a:xfrm>
            <a:off x="1484310" y="3147290"/>
            <a:ext cx="10018713" cy="3124201"/>
          </a:xfrm>
        </p:spPr>
        <p:txBody>
          <a:bodyPr/>
          <a:lstStyle/>
          <a:p>
            <a:pPr marL="0" indent="0">
              <a:buNone/>
            </a:pPr>
            <a:endParaRPr lang="en-US" dirty="0"/>
          </a:p>
          <a:p>
            <a:pPr marL="0" indent="0">
              <a:buNone/>
            </a:pPr>
            <a:endParaRPr lang="en-US" dirty="0"/>
          </a:p>
          <a:p>
            <a:pPr marL="0" indent="0">
              <a:buNone/>
            </a:pPr>
            <a:r>
              <a:rPr lang="en-US" dirty="0">
                <a:hlinkClick r:id="rId2"/>
              </a:rPr>
              <a:t>   https://www.flsenate.gov/</a:t>
            </a:r>
            <a:r>
              <a:rPr lang="en-US" dirty="0"/>
              <a:t>						</a:t>
            </a:r>
            <a:r>
              <a:rPr lang="en-US" dirty="0">
                <a:hlinkClick r:id="rId3"/>
              </a:rPr>
              <a:t>https://www.flhouse.gov/</a:t>
            </a:r>
            <a:r>
              <a:rPr lang="en-US" dirty="0"/>
              <a:t> </a:t>
            </a:r>
          </a:p>
        </p:txBody>
      </p:sp>
      <p:sp>
        <p:nvSpPr>
          <p:cNvPr id="4" name="AutoShape 2" descr="" title="">
            <a:extLst>
              <a:ext uri="{FF2B5EF4-FFF2-40B4-BE49-F238E27FC236}">
                <a16:creationId xmlns:a16="http://schemas.microsoft.com/office/drawing/2014/main" id="{DCF4B091-CCB5-ED79-0174-D253AD6FDD43}"/>
              </a:ext>
            </a:extLst>
          </p:cNvPr>
          <p:cNvSpPr>
            <a:spLocks noChangeAspect="1" noChangeArrowheads="1"/>
          </p:cNvSpPr>
          <p:nvPr/>
        </p:nvSpPr>
        <p:spPr bwMode="auto">
          <a:xfrm>
            <a:off x="5943599" y="1134533"/>
            <a:ext cx="2446867" cy="244686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 title="">
            <a:extLst>
              <a:ext uri="{FF2B5EF4-FFF2-40B4-BE49-F238E27FC236}">
                <a16:creationId xmlns:a16="http://schemas.microsoft.com/office/drawing/2014/main" id="{0481CA7E-11D9-42F5-F1AC-6B2FC278CE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4310" y="822421"/>
            <a:ext cx="381000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 title="">
            <a:extLst>
              <a:ext uri="{FF2B5EF4-FFF2-40B4-BE49-F238E27FC236}">
                <a16:creationId xmlns:a16="http://schemas.microsoft.com/office/drawing/2014/main" id="{6884DE5B-5609-85A2-6E84-05CFDA730F4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91311" y="935533"/>
            <a:ext cx="3696888" cy="3696888"/>
          </a:xfrm>
          <a:prstGeom prst="rect">
            <a:avLst/>
          </a:prstGeom>
        </p:spPr>
      </p:pic>
    </p:spTree>
    <p:extLst>
      <p:ext uri="{BB962C8B-B14F-4D97-AF65-F5344CB8AC3E}">
        <p14:creationId xmlns:p14="http://schemas.microsoft.com/office/powerpoint/2010/main" val="2006806888"/>
      </p:ext>
    </p:extLst>
  </p:cSld>
  <p:clrMapOvr>
    <a:masterClrMapping/>
  </p:clrMapOvr>
</p:sld>
</file>

<file path=ppt/slides/slide9.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descr="" title=""/>
        <p:cNvGrpSpPr/>
        <p:nvPr/>
      </p:nvGrpSpPr>
      <p:grpSpPr>
        <a:xfrm>
          <a:off x="0" y="0"/>
          <a:ext cx="0" cy="0"/>
          <a:chOff x="0" y="0"/>
          <a:chExt cx="0" cy="0"/>
        </a:xfrm>
      </p:grpSpPr>
      <p:grpSp>
        <p:nvGrpSpPr>
          <p:cNvPr id="8" name="Group 7" descr="" title="">
            <a:extLst>
              <a:ext uri="{FF2B5EF4-FFF2-40B4-BE49-F238E27FC236}">
                <a16:creationId xmlns:a16="http://schemas.microsoft.com/office/drawing/2014/main" id="{E9D059B6-ADD8-488A-B346-63289E90D1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100" y="-4763"/>
            <a:ext cx="5014912" cy="6862763"/>
            <a:chOff x="2928938" y="-4763"/>
            <a:chExt cx="5014912" cy="6862763"/>
          </a:xfrm>
        </p:grpSpPr>
        <p:sp>
          <p:nvSpPr>
            <p:cNvPr id="9" name="Freeform 6" descr="" title="">
              <a:extLst>
                <a:ext uri="{FF2B5EF4-FFF2-40B4-BE49-F238E27FC236}">
                  <a16:creationId xmlns:a16="http://schemas.microsoft.com/office/drawing/2014/main" id="{F69B42B4-BC82-4495-A6F9-A28167B56A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txBody>
            <a:bodyPr/>
            <a:lstStyle/>
            <a:p>
              <a:endParaRPr lang="en-US"/>
            </a:p>
          </p:txBody>
        </p:sp>
        <p:sp>
          <p:nvSpPr>
            <p:cNvPr id="10" name="Freeform 7" descr="" title="">
              <a:extLst>
                <a:ext uri="{FF2B5EF4-FFF2-40B4-BE49-F238E27FC236}">
                  <a16:creationId xmlns:a16="http://schemas.microsoft.com/office/drawing/2014/main" id="{83CC168C-2AD4-4FFB-9F25-420ED6514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txBody>
            <a:bodyPr/>
            <a:lstStyle/>
            <a:p>
              <a:endParaRPr lang="en-US"/>
            </a:p>
          </p:txBody>
        </p:sp>
        <p:sp>
          <p:nvSpPr>
            <p:cNvPr id="11" name="Freeform 9" descr="" title="">
              <a:extLst>
                <a:ext uri="{FF2B5EF4-FFF2-40B4-BE49-F238E27FC236}">
                  <a16:creationId xmlns:a16="http://schemas.microsoft.com/office/drawing/2014/main" id="{6C9F369A-6158-4AE8-BA04-138A9DFFA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txBody>
            <a:bodyPr/>
            <a:lstStyle/>
            <a:p>
              <a:endParaRPr lang="en-US"/>
            </a:p>
          </p:txBody>
        </p:sp>
        <p:sp>
          <p:nvSpPr>
            <p:cNvPr id="12" name="Freeform 10" descr="" title="">
              <a:extLst>
                <a:ext uri="{FF2B5EF4-FFF2-40B4-BE49-F238E27FC236}">
                  <a16:creationId xmlns:a16="http://schemas.microsoft.com/office/drawing/2014/main" id="{FC7B1DF4-AD98-42A8-820F-667A3DCC40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txBody>
            <a:bodyPr/>
            <a:lstStyle/>
            <a:p>
              <a:endParaRPr lang="en-US"/>
            </a:p>
          </p:txBody>
        </p:sp>
        <p:sp>
          <p:nvSpPr>
            <p:cNvPr id="13" name="Freeform 11" descr="" title="">
              <a:extLst>
                <a:ext uri="{FF2B5EF4-FFF2-40B4-BE49-F238E27FC236}">
                  <a16:creationId xmlns:a16="http://schemas.microsoft.com/office/drawing/2014/main" id="{61C58B74-3656-4FD5-AC47-EE3A59EBB8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txBody>
            <a:bodyPr/>
            <a:lstStyle/>
            <a:p>
              <a:endParaRPr lang="en-US"/>
            </a:p>
          </p:txBody>
        </p:sp>
        <p:sp>
          <p:nvSpPr>
            <p:cNvPr id="14" name="Freeform 12" descr="" title="">
              <a:extLst>
                <a:ext uri="{FF2B5EF4-FFF2-40B4-BE49-F238E27FC236}">
                  <a16:creationId xmlns:a16="http://schemas.microsoft.com/office/drawing/2014/main" id="{8B349A01-D803-4A18-B608-47BFCED43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txBody>
            <a:bodyPr/>
            <a:lstStyle/>
            <a:p>
              <a:endParaRPr lang="en-US"/>
            </a:p>
          </p:txBody>
        </p:sp>
      </p:grpSp>
      <p:sp useBgFill="1">
        <p:nvSpPr>
          <p:cNvPr id="16" name="Rectangle 15" descr="" title="">
            <a:extLst>
              <a:ext uri="{FF2B5EF4-FFF2-40B4-BE49-F238E27FC236}">
                <a16:creationId xmlns:a16="http://schemas.microsoft.com/office/drawing/2014/main" id="{E67A1FC6-22FB-4EA7-B90A-C9F18FBEF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descr="" title="">
            <a:extLst>
              <a:ext uri="{FF2B5EF4-FFF2-40B4-BE49-F238E27FC236}">
                <a16:creationId xmlns:a16="http://schemas.microsoft.com/office/drawing/2014/main" id="{6246FDC4-DD97-431A-914A-9EB57A4A3C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912130" cy="6858000"/>
          </a:xfrm>
          <a:custGeom>
            <a:avLst/>
            <a:gdLst>
              <a:gd name="connsiteX0" fmla="*/ 1073044 w 7912130"/>
              <a:gd name="connsiteY0" fmla="*/ 3032931 h 6858000"/>
              <a:gd name="connsiteX1" fmla="*/ 1073044 w 7912130"/>
              <a:gd name="connsiteY1" fmla="*/ 3035810 h 6858000"/>
              <a:gd name="connsiteX2" fmla="*/ 1076802 w 7912130"/>
              <a:gd name="connsiteY2" fmla="*/ 3035810 h 6858000"/>
              <a:gd name="connsiteX3" fmla="*/ 1170738 w 7912130"/>
              <a:gd name="connsiteY3" fmla="*/ 1248347 h 6858000"/>
              <a:gd name="connsiteX4" fmla="*/ 1170738 w 7912130"/>
              <a:gd name="connsiteY4" fmla="*/ 1273486 h 6858000"/>
              <a:gd name="connsiteX5" fmla="*/ 1183895 w 7912130"/>
              <a:gd name="connsiteY5" fmla="*/ 1248347 h 6858000"/>
              <a:gd name="connsiteX6" fmla="*/ 0 w 7912130"/>
              <a:gd name="connsiteY6" fmla="*/ 0 h 6858000"/>
              <a:gd name="connsiteX7" fmla="*/ 2133906 w 7912130"/>
              <a:gd name="connsiteY7" fmla="*/ 0 h 6858000"/>
              <a:gd name="connsiteX8" fmla="*/ 2629909 w 7912130"/>
              <a:gd name="connsiteY8" fmla="*/ 0 h 6858000"/>
              <a:gd name="connsiteX9" fmla="*/ 1227479 w 7912130"/>
              <a:gd name="connsiteY9" fmla="*/ 2669551 h 6858000"/>
              <a:gd name="connsiteX10" fmla="*/ 1235349 w 7912130"/>
              <a:gd name="connsiteY10" fmla="*/ 2673350 h 6858000"/>
              <a:gd name="connsiteX11" fmla="*/ 1353755 w 7912130"/>
              <a:gd name="connsiteY11" fmla="*/ 2754312 h 6858000"/>
              <a:gd name="connsiteX12" fmla="*/ 7912130 w 7912130"/>
              <a:gd name="connsiteY12" fmla="*/ 6858000 h 6858000"/>
              <a:gd name="connsiteX13" fmla="*/ 6066970 w 7912130"/>
              <a:gd name="connsiteY13" fmla="*/ 6858000 h 6858000"/>
              <a:gd name="connsiteX14" fmla="*/ 6059889 w 7912130"/>
              <a:gd name="connsiteY14" fmla="*/ 6852577 h 6858000"/>
              <a:gd name="connsiteX15" fmla="*/ 6059889 w 7912130"/>
              <a:gd name="connsiteY15" fmla="*/ 6857999 h 6858000"/>
              <a:gd name="connsiteX16" fmla="*/ 1707025 w 7912130"/>
              <a:gd name="connsiteY16" fmla="*/ 6857999 h 6858000"/>
              <a:gd name="connsiteX17" fmla="*/ 1707025 w 7912130"/>
              <a:gd name="connsiteY17" fmla="*/ 6858000 h 6858000"/>
              <a:gd name="connsiteX18" fmla="*/ 1073044 w 7912130"/>
              <a:gd name="connsiteY18" fmla="*/ 6858000 h 6858000"/>
              <a:gd name="connsiteX19" fmla="*/ 536592 w 7912130"/>
              <a:gd name="connsiteY19" fmla="*/ 6858000 h 6858000"/>
              <a:gd name="connsiteX20" fmla="*/ 0 w 7912130"/>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912130" h="6858000">
                <a:moveTo>
                  <a:pt x="1073044" y="3032931"/>
                </a:moveTo>
                <a:lnTo>
                  <a:pt x="1073044" y="3035810"/>
                </a:lnTo>
                <a:lnTo>
                  <a:pt x="1076802" y="3035810"/>
                </a:lnTo>
                <a:close/>
                <a:moveTo>
                  <a:pt x="1170738" y="1248347"/>
                </a:moveTo>
                <a:lnTo>
                  <a:pt x="1170738" y="1273486"/>
                </a:lnTo>
                <a:lnTo>
                  <a:pt x="1183895" y="1248347"/>
                </a:lnTo>
                <a:close/>
                <a:moveTo>
                  <a:pt x="0" y="0"/>
                </a:moveTo>
                <a:lnTo>
                  <a:pt x="2133906" y="0"/>
                </a:lnTo>
                <a:lnTo>
                  <a:pt x="2629909" y="0"/>
                </a:lnTo>
                <a:lnTo>
                  <a:pt x="1227479" y="2669551"/>
                </a:lnTo>
                <a:lnTo>
                  <a:pt x="1235349" y="2673350"/>
                </a:lnTo>
                <a:lnTo>
                  <a:pt x="1353755" y="2754312"/>
                </a:lnTo>
                <a:lnTo>
                  <a:pt x="7912130" y="6858000"/>
                </a:lnTo>
                <a:lnTo>
                  <a:pt x="6066970" y="6858000"/>
                </a:lnTo>
                <a:lnTo>
                  <a:pt x="6059889" y="6852577"/>
                </a:lnTo>
                <a:lnTo>
                  <a:pt x="6059889" y="6857999"/>
                </a:lnTo>
                <a:lnTo>
                  <a:pt x="1707025" y="6857999"/>
                </a:lnTo>
                <a:lnTo>
                  <a:pt x="1707025" y="6858000"/>
                </a:lnTo>
                <a:lnTo>
                  <a:pt x="1073044" y="6858000"/>
                </a:lnTo>
                <a:lnTo>
                  <a:pt x="536592" y="6858000"/>
                </a:lnTo>
                <a:lnTo>
                  <a:pt x="0" y="685800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Shape 19" descr="" title="">
            <a:extLst>
              <a:ext uri="{FF2B5EF4-FFF2-40B4-BE49-F238E27FC236}">
                <a16:creationId xmlns:a16="http://schemas.microsoft.com/office/drawing/2014/main" id="{CD4E68A2-74B0-42F5-BB75-2E1A7C201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535917" cy="6858000"/>
          </a:xfrm>
          <a:custGeom>
            <a:avLst/>
            <a:gdLst>
              <a:gd name="connsiteX0" fmla="*/ 696831 w 7535917"/>
              <a:gd name="connsiteY0" fmla="*/ 3032931 h 6858000"/>
              <a:gd name="connsiteX1" fmla="*/ 696831 w 7535917"/>
              <a:gd name="connsiteY1" fmla="*/ 3035810 h 6858000"/>
              <a:gd name="connsiteX2" fmla="*/ 700589 w 7535917"/>
              <a:gd name="connsiteY2" fmla="*/ 3035810 h 6858000"/>
              <a:gd name="connsiteX3" fmla="*/ 794525 w 7535917"/>
              <a:gd name="connsiteY3" fmla="*/ 1248347 h 6858000"/>
              <a:gd name="connsiteX4" fmla="*/ 794525 w 7535917"/>
              <a:gd name="connsiteY4" fmla="*/ 1273486 h 6858000"/>
              <a:gd name="connsiteX5" fmla="*/ 807682 w 7535917"/>
              <a:gd name="connsiteY5" fmla="*/ 1248347 h 6858000"/>
              <a:gd name="connsiteX6" fmla="*/ 0 w 7535917"/>
              <a:gd name="connsiteY6" fmla="*/ 0 h 6858000"/>
              <a:gd name="connsiteX7" fmla="*/ 1757693 w 7535917"/>
              <a:gd name="connsiteY7" fmla="*/ 0 h 6858000"/>
              <a:gd name="connsiteX8" fmla="*/ 2253696 w 7535917"/>
              <a:gd name="connsiteY8" fmla="*/ 0 h 6858000"/>
              <a:gd name="connsiteX9" fmla="*/ 851266 w 7535917"/>
              <a:gd name="connsiteY9" fmla="*/ 2669551 h 6858000"/>
              <a:gd name="connsiteX10" fmla="*/ 859136 w 7535917"/>
              <a:gd name="connsiteY10" fmla="*/ 2673350 h 6858000"/>
              <a:gd name="connsiteX11" fmla="*/ 977542 w 7535917"/>
              <a:gd name="connsiteY11" fmla="*/ 2754312 h 6858000"/>
              <a:gd name="connsiteX12" fmla="*/ 7535917 w 7535917"/>
              <a:gd name="connsiteY12" fmla="*/ 6858000 h 6858000"/>
              <a:gd name="connsiteX13" fmla="*/ 5690757 w 7535917"/>
              <a:gd name="connsiteY13" fmla="*/ 6858000 h 6858000"/>
              <a:gd name="connsiteX14" fmla="*/ 5683676 w 7535917"/>
              <a:gd name="connsiteY14" fmla="*/ 6852577 h 6858000"/>
              <a:gd name="connsiteX15" fmla="*/ 5683676 w 7535917"/>
              <a:gd name="connsiteY15" fmla="*/ 6857999 h 6858000"/>
              <a:gd name="connsiteX16" fmla="*/ 1330812 w 7535917"/>
              <a:gd name="connsiteY16" fmla="*/ 6857999 h 6858000"/>
              <a:gd name="connsiteX17" fmla="*/ 1330812 w 7535917"/>
              <a:gd name="connsiteY17" fmla="*/ 6858000 h 6858000"/>
              <a:gd name="connsiteX18" fmla="*/ 696831 w 7535917"/>
              <a:gd name="connsiteY18" fmla="*/ 6858000 h 6858000"/>
              <a:gd name="connsiteX19" fmla="*/ 160379 w 7535917"/>
              <a:gd name="connsiteY19" fmla="*/ 6858000 h 6858000"/>
              <a:gd name="connsiteX20" fmla="*/ 0 w 7535917"/>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35917" h="6858000">
                <a:moveTo>
                  <a:pt x="696831" y="3032931"/>
                </a:moveTo>
                <a:lnTo>
                  <a:pt x="696831" y="3035810"/>
                </a:lnTo>
                <a:lnTo>
                  <a:pt x="700589" y="3035810"/>
                </a:lnTo>
                <a:close/>
                <a:moveTo>
                  <a:pt x="794525" y="1248347"/>
                </a:moveTo>
                <a:lnTo>
                  <a:pt x="794525" y="1273486"/>
                </a:lnTo>
                <a:lnTo>
                  <a:pt x="807682" y="1248347"/>
                </a:lnTo>
                <a:close/>
                <a:moveTo>
                  <a:pt x="0" y="0"/>
                </a:moveTo>
                <a:lnTo>
                  <a:pt x="1757693" y="0"/>
                </a:lnTo>
                <a:lnTo>
                  <a:pt x="2253696" y="0"/>
                </a:lnTo>
                <a:lnTo>
                  <a:pt x="851266" y="2669551"/>
                </a:lnTo>
                <a:lnTo>
                  <a:pt x="859136" y="2673350"/>
                </a:lnTo>
                <a:lnTo>
                  <a:pt x="977542" y="2754312"/>
                </a:lnTo>
                <a:lnTo>
                  <a:pt x="7535917" y="6858000"/>
                </a:lnTo>
                <a:lnTo>
                  <a:pt x="5690757" y="6858000"/>
                </a:lnTo>
                <a:lnTo>
                  <a:pt x="5683676" y="6852577"/>
                </a:lnTo>
                <a:lnTo>
                  <a:pt x="5683676" y="6857999"/>
                </a:lnTo>
                <a:lnTo>
                  <a:pt x="1330812" y="6857999"/>
                </a:lnTo>
                <a:lnTo>
                  <a:pt x="1330812" y="6858000"/>
                </a:lnTo>
                <a:lnTo>
                  <a:pt x="696831" y="6858000"/>
                </a:lnTo>
                <a:lnTo>
                  <a:pt x="1603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descr="" title="">
            <a:extLst>
              <a:ext uri="{FF2B5EF4-FFF2-40B4-BE49-F238E27FC236}">
                <a16:creationId xmlns:a16="http://schemas.microsoft.com/office/drawing/2014/main" id="{D1C1543E-AF57-9888-9EC4-1A5AC77D659F}"/>
              </a:ext>
            </a:extLst>
          </p:cNvPr>
          <p:cNvSpPr>
            <a:spLocks noGrp="1"/>
          </p:cNvSpPr>
          <p:nvPr>
            <p:ph type="title"/>
          </p:nvPr>
        </p:nvSpPr>
        <p:spPr>
          <a:xfrm>
            <a:off x="3444658" y="755904"/>
            <a:ext cx="7711025" cy="3084576"/>
          </a:xfrm>
        </p:spPr>
        <p:txBody>
          <a:bodyPr vert="horz" lIns="91440" tIns="45720" rIns="91440" bIns="45720" rtlCol="0" anchor="ctr">
            <a:normAutofit/>
          </a:bodyPr>
          <a:lstStyle/>
          <a:p>
            <a:pPr algn="l"/>
            <a:r>
              <a:rPr lang="en-US" sz="6000" dirty="0"/>
              <a:t>Questions?</a:t>
            </a:r>
          </a:p>
        </p:txBody>
      </p:sp>
      <p:sp>
        <p:nvSpPr>
          <p:cNvPr id="4" name="TextBox 3" descr="" title="">
            <a:extLst>
              <a:ext uri="{FF2B5EF4-FFF2-40B4-BE49-F238E27FC236}">
                <a16:creationId xmlns:a16="http://schemas.microsoft.com/office/drawing/2014/main" id="{CEEBCB0B-9F9D-9451-9E61-F8030A2BA5BB}"/>
              </a:ext>
            </a:extLst>
          </p:cNvPr>
          <p:cNvSpPr txBox="1"/>
          <p:nvPr/>
        </p:nvSpPr>
        <p:spPr>
          <a:xfrm>
            <a:off x="7075055" y="4394662"/>
            <a:ext cx="5116946" cy="1477328"/>
          </a:xfrm>
          <a:prstGeom prst="rect">
            <a:avLst/>
          </a:prstGeom>
          <a:noFill/>
        </p:spPr>
        <p:txBody>
          <a:bodyPr wrap="square" rtlCol="0">
            <a:spAutoFit/>
          </a:bodyPr>
          <a:lstStyle/>
          <a:p>
            <a:r>
              <a:rPr lang="en-US" dirty="0"/>
              <a:t>H. French Brown, IV</a:t>
            </a:r>
          </a:p>
          <a:p>
            <a:r>
              <a:rPr lang="en-US" dirty="0"/>
              <a:t>Partner</a:t>
            </a:r>
          </a:p>
          <a:p>
            <a:r>
              <a:rPr lang="en-US" dirty="0"/>
              <a:t>Jones Walker</a:t>
            </a:r>
          </a:p>
          <a:p>
            <a:r>
              <a:rPr lang="en-US" dirty="0">
                <a:hlinkClick r:id="rId2"/>
              </a:rPr>
              <a:t>fbrown@joneswalker.com</a:t>
            </a:r>
            <a:endParaRPr lang="en-US" dirty="0"/>
          </a:p>
          <a:p>
            <a:r>
              <a:rPr lang="en-US" dirty="0"/>
              <a:t>850.459.0992</a:t>
            </a:r>
          </a:p>
        </p:txBody>
      </p:sp>
    </p:spTree>
    <p:extLst>
      <p:ext uri="{BB962C8B-B14F-4D97-AF65-F5344CB8AC3E}">
        <p14:creationId xmlns:p14="http://schemas.microsoft.com/office/powerpoint/2010/main" val="743371347"/>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r="http://schemas.openxmlformats.org/officeDocument/2006/relationships" xmlns:thm15="http://schemas.microsoft.com/office/thememl/2012/main"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file>