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714" r:id="rId2"/>
    <p:sldId id="716" r:id="rId3"/>
    <p:sldId id="302" r:id="rId4"/>
    <p:sldId id="258" r:id="rId5"/>
    <p:sldId id="257" r:id="rId6"/>
    <p:sldId id="274" r:id="rId7"/>
    <p:sldId id="275" r:id="rId8"/>
    <p:sldId id="276" r:id="rId9"/>
    <p:sldId id="277" r:id="rId10"/>
    <p:sldId id="304" r:id="rId11"/>
    <p:sldId id="272" r:id="rId12"/>
    <p:sldId id="264" r:id="rId13"/>
    <p:sldId id="268" r:id="rId14"/>
    <p:sldId id="284" r:id="rId15"/>
    <p:sldId id="305" r:id="rId16"/>
    <p:sldId id="270" r:id="rId17"/>
    <p:sldId id="309" r:id="rId18"/>
    <p:sldId id="280" r:id="rId19"/>
    <p:sldId id="279" r:id="rId20"/>
    <p:sldId id="283" r:id="rId21"/>
    <p:sldId id="281" r:id="rId22"/>
    <p:sldId id="285" r:id="rId23"/>
    <p:sldId id="286" r:id="rId24"/>
    <p:sldId id="306" r:id="rId25"/>
    <p:sldId id="271" r:id="rId26"/>
    <p:sldId id="273" r:id="rId27"/>
    <p:sldId id="288" r:id="rId28"/>
    <p:sldId id="289" r:id="rId29"/>
    <p:sldId id="291" r:id="rId30"/>
    <p:sldId id="292" r:id="rId31"/>
    <p:sldId id="300" r:id="rId32"/>
    <p:sldId id="301" r:id="rId33"/>
    <p:sldId id="295" r:id="rId34"/>
    <p:sldId id="296" r:id="rId35"/>
    <p:sldId id="297" r:id="rId36"/>
    <p:sldId id="310" r:id="rId37"/>
    <p:sldId id="298" r:id="rId38"/>
    <p:sldId id="715" r:id="rId39"/>
    <p:sldId id="294" r:id="rId40"/>
    <p:sldId id="307" r:id="rId41"/>
  </p:sldIdLst>
  <p:sldSz cx="9144000" cy="5143500" type="screen16x9"/>
  <p:notesSz cx="6858000" cy="9144000"/>
  <p:defaultTextStyle>
    <a:lvl1pPr defTabSz="457200">
      <a:defRPr>
        <a:solidFill>
          <a:srgbClr val="2D4658"/>
        </a:solidFill>
        <a:latin typeface="Arial"/>
        <a:ea typeface="Arial"/>
        <a:cs typeface="Arial"/>
        <a:sym typeface="Arial"/>
      </a:defRPr>
    </a:lvl1pPr>
    <a:lvl2pPr indent="457200" defTabSz="457200">
      <a:defRPr>
        <a:solidFill>
          <a:srgbClr val="2D4658"/>
        </a:solidFill>
        <a:latin typeface="Arial"/>
        <a:ea typeface="Arial"/>
        <a:cs typeface="Arial"/>
        <a:sym typeface="Arial"/>
      </a:defRPr>
    </a:lvl2pPr>
    <a:lvl3pPr indent="914400" defTabSz="457200">
      <a:defRPr>
        <a:solidFill>
          <a:srgbClr val="2D4658"/>
        </a:solidFill>
        <a:latin typeface="Arial"/>
        <a:ea typeface="Arial"/>
        <a:cs typeface="Arial"/>
        <a:sym typeface="Arial"/>
      </a:defRPr>
    </a:lvl3pPr>
    <a:lvl4pPr indent="1371600" defTabSz="457200">
      <a:defRPr>
        <a:solidFill>
          <a:srgbClr val="2D4658"/>
        </a:solidFill>
        <a:latin typeface="Arial"/>
        <a:ea typeface="Arial"/>
        <a:cs typeface="Arial"/>
        <a:sym typeface="Arial"/>
      </a:defRPr>
    </a:lvl4pPr>
    <a:lvl5pPr indent="1828800" defTabSz="457200">
      <a:defRPr>
        <a:solidFill>
          <a:srgbClr val="2D4658"/>
        </a:solidFill>
        <a:latin typeface="Arial"/>
        <a:ea typeface="Arial"/>
        <a:cs typeface="Arial"/>
        <a:sym typeface="Arial"/>
      </a:defRPr>
    </a:lvl5pPr>
    <a:lvl6pPr indent="2286000" defTabSz="457200">
      <a:defRPr>
        <a:solidFill>
          <a:srgbClr val="2D4658"/>
        </a:solidFill>
        <a:latin typeface="Arial"/>
        <a:ea typeface="Arial"/>
        <a:cs typeface="Arial"/>
        <a:sym typeface="Arial"/>
      </a:defRPr>
    </a:lvl6pPr>
    <a:lvl7pPr indent="2743200" defTabSz="457200">
      <a:defRPr>
        <a:solidFill>
          <a:srgbClr val="2D4658"/>
        </a:solidFill>
        <a:latin typeface="Arial"/>
        <a:ea typeface="Arial"/>
        <a:cs typeface="Arial"/>
        <a:sym typeface="Arial"/>
      </a:defRPr>
    </a:lvl7pPr>
    <a:lvl8pPr indent="3200400" defTabSz="457200">
      <a:defRPr>
        <a:solidFill>
          <a:srgbClr val="2D4658"/>
        </a:solidFill>
        <a:latin typeface="Arial"/>
        <a:ea typeface="Arial"/>
        <a:cs typeface="Arial"/>
        <a:sym typeface="Arial"/>
      </a:defRPr>
    </a:lvl8pPr>
    <a:lvl9pPr indent="3657600" defTabSz="457200">
      <a:defRPr>
        <a:solidFill>
          <a:srgbClr val="2D4658"/>
        </a:solidFill>
        <a:latin typeface="Arial"/>
        <a:ea typeface="Arial"/>
        <a:cs typeface="Arial"/>
        <a:sym typeface="Arial"/>
      </a:defRPr>
    </a:lvl9pPr>
  </p:defaultTextStyle>
  <p:extLst>
    <p:ext uri="{EFAFB233-063F-42B5-8137-9DF3F51BA10A}">
      <p15:sldGuideLst xmlns:p15="http://schemas.microsoft.com/office/powerpoint/2012/main">
        <p15:guide id="1" orient="horz" pos="84">
          <p15:clr>
            <a:srgbClr val="A4A3A4"/>
          </p15:clr>
        </p15:guide>
        <p15:guide id="2" pos="96">
          <p15:clr>
            <a:srgbClr val="A4A3A4"/>
          </p15:clr>
        </p15:guide>
        <p15:guide id="3" orient="horz" pos="210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th" initials="r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2C"/>
    <a:srgbClr val="232222"/>
    <a:srgbClr val="84754E"/>
    <a:srgbClr val="847529"/>
    <a:srgbClr val="AD441D"/>
    <a:srgbClr val="641A35"/>
    <a:srgbClr val="414042"/>
    <a:srgbClr val="6799C8"/>
    <a:srgbClr val="00447C"/>
    <a:srgbClr val="3A3A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2D4658"/>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BF2D1"/>
          </a:solidFill>
        </a:fill>
      </a:tcStyle>
    </a:wholeTbl>
    <a:band2H>
      <a:tcTxStyle/>
      <a:tcStyle>
        <a:tcBdr/>
        <a:fill>
          <a:solidFill>
            <a:srgbClr val="F5F9E9"/>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9DE5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9DE5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9DE5F"/>
          </a:solidFill>
        </a:fill>
      </a:tcStyle>
    </a:firstRow>
  </a:tblStyle>
  <a:tblStyle styleId="{C7B018BB-80A7-4F77-B60F-C8B233D01FF8}" styleName="">
    <a:tblBg/>
    <a:wholeTbl>
      <a:tcTxStyle b="on" i="on">
        <a:font>
          <a:latin typeface="Arial"/>
          <a:ea typeface="Arial"/>
          <a:cs typeface="Arial"/>
        </a:font>
        <a:srgbClr val="2D4658"/>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0D0D0"/>
          </a:solidFill>
        </a:fill>
      </a:tcStyle>
    </a:wholeTbl>
    <a:band2H>
      <a:tcTxStyle/>
      <a:tcStyle>
        <a:tcBdr/>
        <a:fill>
          <a:solidFill>
            <a:srgbClr val="E9E9E9"/>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8595B"/>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8595B"/>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8595B"/>
          </a:solidFill>
        </a:fill>
      </a:tcStyle>
    </a:firstRow>
  </a:tblStyle>
  <a:tblStyle styleId="{EEE7283C-3CF3-47DC-8721-378D4A62B228}" styleName="">
    <a:tblBg/>
    <a:wholeTbl>
      <a:tcTxStyle b="on" i="on">
        <a:font>
          <a:latin typeface="Arial"/>
          <a:ea typeface="Arial"/>
          <a:cs typeface="Arial"/>
        </a:font>
        <a:srgbClr val="2D4658"/>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6DBE1"/>
          </a:solidFill>
        </a:fill>
      </a:tcStyle>
    </a:wholeTbl>
    <a:band2H>
      <a:tcTxStyle/>
      <a:tcStyle>
        <a:tcBdr/>
        <a:fill>
          <a:solidFill>
            <a:srgbClr val="ECEEF0"/>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C91A7"/>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C91A7"/>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C91A7"/>
          </a:solidFill>
        </a:fill>
      </a:tcStyle>
    </a:firstRow>
  </a:tblStyle>
  <a:tblStyle styleId="{CF821DB8-F4EB-4A41-A1BA-3FCAFE7338EE}" styleName="">
    <a:tblBg/>
    <a:wholeTbl>
      <a:tcTxStyle b="on" i="on">
        <a:font>
          <a:latin typeface="Arial"/>
          <a:ea typeface="Arial"/>
          <a:cs typeface="Arial"/>
        </a:font>
        <a:srgbClr val="2D4658"/>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8E9"/>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9DE5F"/>
          </a:solidFill>
        </a:fill>
      </a:tcStyle>
    </a:firstCol>
    <a:lastRow>
      <a:tcTxStyle b="on" i="on">
        <a:font>
          <a:latin typeface="Arial"/>
          <a:ea typeface="Arial"/>
          <a:cs typeface="Arial"/>
        </a:font>
        <a:srgbClr val="2D4658"/>
      </a:tcTxStyle>
      <a:tcStyle>
        <a:tcBdr>
          <a:left>
            <a:ln w="12700" cap="flat">
              <a:noFill/>
              <a:miter lim="400000"/>
            </a:ln>
          </a:left>
          <a:right>
            <a:ln w="12700" cap="flat">
              <a:noFill/>
              <a:miter lim="400000"/>
            </a:ln>
          </a:right>
          <a:top>
            <a:ln w="50800" cap="flat">
              <a:solidFill>
                <a:srgbClr val="2D4658"/>
              </a:solidFill>
              <a:prstDash val="solid"/>
              <a:bevel/>
            </a:ln>
          </a:top>
          <a:bottom>
            <a:ln w="25400" cap="flat">
              <a:solidFill>
                <a:srgbClr val="2D4658"/>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2D4658"/>
              </a:solidFill>
              <a:prstDash val="solid"/>
              <a:bevel/>
            </a:ln>
          </a:top>
          <a:bottom>
            <a:ln w="25400" cap="flat">
              <a:solidFill>
                <a:srgbClr val="2D4658"/>
              </a:solidFill>
              <a:prstDash val="solid"/>
              <a:bevel/>
            </a:ln>
          </a:bottom>
          <a:insideH>
            <a:ln w="12700" cap="flat">
              <a:noFill/>
              <a:miter lim="400000"/>
            </a:ln>
          </a:insideH>
          <a:insideV>
            <a:ln w="12700" cap="flat">
              <a:noFill/>
              <a:miter lim="400000"/>
            </a:ln>
          </a:insideV>
        </a:tcBdr>
        <a:fill>
          <a:solidFill>
            <a:srgbClr val="C9DE5F"/>
          </a:solidFill>
        </a:fill>
      </a:tcStyle>
    </a:firstRow>
  </a:tblStyle>
  <a:tblStyle styleId="{33BA23B1-9221-436E-865A-0063620EA4FD}" styleName="">
    <a:tblBg/>
    <a:wholeTbl>
      <a:tcTxStyle b="on" i="on">
        <a:font>
          <a:latin typeface="Arial"/>
          <a:ea typeface="Arial"/>
          <a:cs typeface="Arial"/>
        </a:font>
        <a:srgbClr val="2D4658"/>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ED0"/>
          </a:solidFill>
        </a:fill>
      </a:tcStyle>
    </a:wholeTbl>
    <a:band2H>
      <a:tcTxStyle/>
      <a:tcStyle>
        <a:tcBdr/>
        <a:fill>
          <a:solidFill>
            <a:srgbClr val="E7E8E9"/>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D4658"/>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D4658"/>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D4658"/>
          </a:solidFill>
        </a:fill>
      </a:tcStyle>
    </a:firstRow>
  </a:tblStyle>
  <a:tblStyle styleId="{2708684C-4D16-4618-839F-0558EEFCDFE6}" styleName="">
    <a:tblBg/>
    <a:wholeTbl>
      <a:tcTxStyle b="on" i="on">
        <a:font>
          <a:latin typeface="Arial"/>
          <a:ea typeface="Arial"/>
          <a:cs typeface="Arial"/>
        </a:font>
        <a:srgbClr val="2D4658"/>
      </a:tcTxStyle>
      <a:tcStyle>
        <a:tcBdr>
          <a:left>
            <a:ln w="12700" cap="flat">
              <a:solidFill>
                <a:srgbClr val="2D4658"/>
              </a:solidFill>
              <a:prstDash val="solid"/>
              <a:bevel/>
            </a:ln>
          </a:left>
          <a:right>
            <a:ln w="12700" cap="flat">
              <a:solidFill>
                <a:srgbClr val="2D4658"/>
              </a:solidFill>
              <a:prstDash val="solid"/>
              <a:bevel/>
            </a:ln>
          </a:right>
          <a:top>
            <a:ln w="12700" cap="flat">
              <a:solidFill>
                <a:srgbClr val="2D4658"/>
              </a:solidFill>
              <a:prstDash val="solid"/>
              <a:bevel/>
            </a:ln>
          </a:top>
          <a:bottom>
            <a:ln w="12700" cap="flat">
              <a:solidFill>
                <a:srgbClr val="2D4658"/>
              </a:solidFill>
              <a:prstDash val="solid"/>
              <a:bevel/>
            </a:ln>
          </a:bottom>
          <a:insideH>
            <a:ln w="12700" cap="flat">
              <a:solidFill>
                <a:srgbClr val="2D4658"/>
              </a:solidFill>
              <a:prstDash val="solid"/>
              <a:bevel/>
            </a:ln>
          </a:insideH>
          <a:insideV>
            <a:ln w="12700" cap="flat">
              <a:solidFill>
                <a:srgbClr val="2D4658"/>
              </a:solidFill>
              <a:prstDash val="solid"/>
              <a:bevel/>
            </a:ln>
          </a:insideV>
        </a:tcBdr>
        <a:fill>
          <a:solidFill>
            <a:srgbClr val="2D4658">
              <a:alpha val="20000"/>
            </a:srgbClr>
          </a:solidFill>
        </a:fill>
      </a:tcStyle>
    </a:wholeTbl>
    <a:band2H>
      <a:tcTxStyle/>
      <a:tcStyle>
        <a:tcBdr/>
        <a:fill>
          <a:solidFill>
            <a:srgbClr val="FFFFFF"/>
          </a:solidFill>
        </a:fill>
      </a:tcStyle>
    </a:band2H>
    <a:firstCol>
      <a:tcTxStyle b="on" i="on">
        <a:font>
          <a:latin typeface="Arial"/>
          <a:ea typeface="Arial"/>
          <a:cs typeface="Arial"/>
        </a:font>
        <a:srgbClr val="2D4658"/>
      </a:tcTxStyle>
      <a:tcStyle>
        <a:tcBdr>
          <a:left>
            <a:ln w="12700" cap="flat">
              <a:solidFill>
                <a:srgbClr val="2D4658"/>
              </a:solidFill>
              <a:prstDash val="solid"/>
              <a:bevel/>
            </a:ln>
          </a:left>
          <a:right>
            <a:ln w="12700" cap="flat">
              <a:solidFill>
                <a:srgbClr val="2D4658"/>
              </a:solidFill>
              <a:prstDash val="solid"/>
              <a:bevel/>
            </a:ln>
          </a:right>
          <a:top>
            <a:ln w="12700" cap="flat">
              <a:solidFill>
                <a:srgbClr val="2D4658"/>
              </a:solidFill>
              <a:prstDash val="solid"/>
              <a:bevel/>
            </a:ln>
          </a:top>
          <a:bottom>
            <a:ln w="12700" cap="flat">
              <a:solidFill>
                <a:srgbClr val="2D4658"/>
              </a:solidFill>
              <a:prstDash val="solid"/>
              <a:bevel/>
            </a:ln>
          </a:bottom>
          <a:insideH>
            <a:ln w="12700" cap="flat">
              <a:solidFill>
                <a:srgbClr val="2D4658"/>
              </a:solidFill>
              <a:prstDash val="solid"/>
              <a:bevel/>
            </a:ln>
          </a:insideH>
          <a:insideV>
            <a:ln w="12700" cap="flat">
              <a:solidFill>
                <a:srgbClr val="2D4658"/>
              </a:solidFill>
              <a:prstDash val="solid"/>
              <a:bevel/>
            </a:ln>
          </a:insideV>
        </a:tcBdr>
        <a:fill>
          <a:solidFill>
            <a:srgbClr val="2D4658">
              <a:alpha val="20000"/>
            </a:srgbClr>
          </a:solidFill>
        </a:fill>
      </a:tcStyle>
    </a:firstCol>
    <a:lastRow>
      <a:tcTxStyle b="on" i="on">
        <a:font>
          <a:latin typeface="Arial"/>
          <a:ea typeface="Arial"/>
          <a:cs typeface="Arial"/>
        </a:font>
        <a:srgbClr val="2D4658"/>
      </a:tcTxStyle>
      <a:tcStyle>
        <a:tcBdr>
          <a:left>
            <a:ln w="12700" cap="flat">
              <a:solidFill>
                <a:srgbClr val="2D4658"/>
              </a:solidFill>
              <a:prstDash val="solid"/>
              <a:bevel/>
            </a:ln>
          </a:left>
          <a:right>
            <a:ln w="12700" cap="flat">
              <a:solidFill>
                <a:srgbClr val="2D4658"/>
              </a:solidFill>
              <a:prstDash val="solid"/>
              <a:bevel/>
            </a:ln>
          </a:right>
          <a:top>
            <a:ln w="50800" cap="flat">
              <a:solidFill>
                <a:srgbClr val="2D4658"/>
              </a:solidFill>
              <a:prstDash val="solid"/>
              <a:bevel/>
            </a:ln>
          </a:top>
          <a:bottom>
            <a:ln w="12700" cap="flat">
              <a:solidFill>
                <a:srgbClr val="2D4658"/>
              </a:solidFill>
              <a:prstDash val="solid"/>
              <a:bevel/>
            </a:ln>
          </a:bottom>
          <a:insideH>
            <a:ln w="12700" cap="flat">
              <a:solidFill>
                <a:srgbClr val="2D4658"/>
              </a:solidFill>
              <a:prstDash val="solid"/>
              <a:bevel/>
            </a:ln>
          </a:insideH>
          <a:insideV>
            <a:ln w="12700" cap="flat">
              <a:solidFill>
                <a:srgbClr val="2D4658"/>
              </a:solidFill>
              <a:prstDash val="solid"/>
              <a:bevel/>
            </a:ln>
          </a:insideV>
        </a:tcBdr>
        <a:fill>
          <a:noFill/>
        </a:fill>
      </a:tcStyle>
    </a:lastRow>
    <a:firstRow>
      <a:tcTxStyle b="on" i="on">
        <a:font>
          <a:latin typeface="Arial"/>
          <a:ea typeface="Arial"/>
          <a:cs typeface="Arial"/>
        </a:font>
        <a:srgbClr val="2D4658"/>
      </a:tcTxStyle>
      <a:tcStyle>
        <a:tcBdr>
          <a:left>
            <a:ln w="12700" cap="flat">
              <a:solidFill>
                <a:srgbClr val="2D4658"/>
              </a:solidFill>
              <a:prstDash val="solid"/>
              <a:bevel/>
            </a:ln>
          </a:left>
          <a:right>
            <a:ln w="12700" cap="flat">
              <a:solidFill>
                <a:srgbClr val="2D4658"/>
              </a:solidFill>
              <a:prstDash val="solid"/>
              <a:bevel/>
            </a:ln>
          </a:right>
          <a:top>
            <a:ln w="12700" cap="flat">
              <a:solidFill>
                <a:srgbClr val="2D4658"/>
              </a:solidFill>
              <a:prstDash val="solid"/>
              <a:bevel/>
            </a:ln>
          </a:top>
          <a:bottom>
            <a:ln w="25400" cap="flat">
              <a:solidFill>
                <a:srgbClr val="2D4658"/>
              </a:solidFill>
              <a:prstDash val="solid"/>
              <a:bevel/>
            </a:ln>
          </a:bottom>
          <a:insideH>
            <a:ln w="12700" cap="flat">
              <a:solidFill>
                <a:srgbClr val="2D4658"/>
              </a:solidFill>
              <a:prstDash val="solid"/>
              <a:bevel/>
            </a:ln>
          </a:insideH>
          <a:insideV>
            <a:ln w="12700" cap="flat">
              <a:solidFill>
                <a:srgbClr val="2D4658"/>
              </a:solidFill>
              <a:prstDash val="solid"/>
              <a:bevel/>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6" autoAdjust="0"/>
    <p:restoredTop sz="84058" autoAdjust="0"/>
  </p:normalViewPr>
  <p:slideViewPr>
    <p:cSldViewPr snapToGrid="0">
      <p:cViewPr varScale="1">
        <p:scale>
          <a:sx n="122" d="100"/>
          <a:sy n="122" d="100"/>
        </p:scale>
        <p:origin x="228" y="90"/>
      </p:cViewPr>
      <p:guideLst>
        <p:guide orient="horz" pos="84"/>
        <p:guide pos="96"/>
        <p:guide orient="horz" pos="210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062BB6-3658-47AF-9CAD-6214C36FFFA8}" type="doc">
      <dgm:prSet loTypeId="urn:microsoft.com/office/officeart/2005/8/layout/radial1" loCatId="relationship" qsTypeId="urn:microsoft.com/office/officeart/2005/8/quickstyle/simple5" qsCatId="simple" csTypeId="urn:microsoft.com/office/officeart/2005/8/colors/accent1_2" csCatId="accent1" phldr="1"/>
      <dgm:spPr/>
      <dgm:t>
        <a:bodyPr/>
        <a:lstStyle/>
        <a:p>
          <a:endParaRPr lang="en-US"/>
        </a:p>
      </dgm:t>
    </dgm:pt>
    <dgm:pt modelId="{0ACDA9BF-3FEF-44FD-BA75-99F6268E7AB6}">
      <dgm:prSet phldrT="[Text]"/>
      <dgm:spPr/>
      <dgm:t>
        <a:bodyPr/>
        <a:lstStyle/>
        <a:p>
          <a:r>
            <a:rPr lang="en-US" b="1" dirty="0"/>
            <a:t>Clearing Account</a:t>
          </a:r>
        </a:p>
      </dgm:t>
    </dgm:pt>
    <dgm:pt modelId="{1643EE5A-7F6E-4889-AE6A-46E77CAF6511}" type="parTrans" cxnId="{33E5F74F-8C60-43E7-BCAE-9CE2FD9828B3}">
      <dgm:prSet/>
      <dgm:spPr/>
      <dgm:t>
        <a:bodyPr/>
        <a:lstStyle/>
        <a:p>
          <a:endParaRPr lang="en-US" b="1"/>
        </a:p>
      </dgm:t>
    </dgm:pt>
    <dgm:pt modelId="{AFFE7EB0-B6E4-4BC1-9FBB-BE533D74225F}" type="sibTrans" cxnId="{33E5F74F-8C60-43E7-BCAE-9CE2FD9828B3}">
      <dgm:prSet/>
      <dgm:spPr/>
      <dgm:t>
        <a:bodyPr/>
        <a:lstStyle/>
        <a:p>
          <a:endParaRPr lang="en-US" b="1"/>
        </a:p>
      </dgm:t>
    </dgm:pt>
    <dgm:pt modelId="{FA4B6085-299A-42AE-B074-0E6F1D7DB5E9}">
      <dgm:prSet phldrT="[Text]"/>
      <dgm:spPr/>
      <dgm:t>
        <a:bodyPr/>
        <a:lstStyle/>
        <a:p>
          <a:r>
            <a:rPr lang="en-US" b="1" dirty="0"/>
            <a:t>Captive 1</a:t>
          </a:r>
        </a:p>
      </dgm:t>
    </dgm:pt>
    <dgm:pt modelId="{B38DD95A-30CC-47B8-B311-7426D7EBA7A9}" type="parTrans" cxnId="{0E3DFD22-F905-4642-A360-2AF104720441}">
      <dgm:prSet/>
      <dgm:spPr/>
      <dgm:t>
        <a:bodyPr/>
        <a:lstStyle/>
        <a:p>
          <a:endParaRPr lang="en-US" b="1"/>
        </a:p>
      </dgm:t>
    </dgm:pt>
    <dgm:pt modelId="{542347BC-E83B-4758-BF5F-BC94972C5249}" type="sibTrans" cxnId="{0E3DFD22-F905-4642-A360-2AF104720441}">
      <dgm:prSet/>
      <dgm:spPr/>
      <dgm:t>
        <a:bodyPr/>
        <a:lstStyle/>
        <a:p>
          <a:endParaRPr lang="en-US" b="1"/>
        </a:p>
      </dgm:t>
    </dgm:pt>
    <dgm:pt modelId="{1E80547F-1F1F-4403-8A5E-3127409D66C6}">
      <dgm:prSet phldrT="[Text]"/>
      <dgm:spPr/>
      <dgm:t>
        <a:bodyPr/>
        <a:lstStyle/>
        <a:p>
          <a:r>
            <a:rPr lang="en-US" b="1" dirty="0"/>
            <a:t>Captive 2</a:t>
          </a:r>
        </a:p>
      </dgm:t>
    </dgm:pt>
    <dgm:pt modelId="{41647433-56C9-4ABE-9440-75CB9A4D01B0}" type="parTrans" cxnId="{6B49A5EC-F1DC-476A-8354-5EE58E0545CD}">
      <dgm:prSet/>
      <dgm:spPr/>
      <dgm:t>
        <a:bodyPr/>
        <a:lstStyle/>
        <a:p>
          <a:endParaRPr lang="en-US" b="1"/>
        </a:p>
      </dgm:t>
    </dgm:pt>
    <dgm:pt modelId="{CD8D6374-FD06-4055-A722-577450D6E328}" type="sibTrans" cxnId="{6B49A5EC-F1DC-476A-8354-5EE58E0545CD}">
      <dgm:prSet/>
      <dgm:spPr/>
      <dgm:t>
        <a:bodyPr/>
        <a:lstStyle/>
        <a:p>
          <a:endParaRPr lang="en-US" b="1"/>
        </a:p>
      </dgm:t>
    </dgm:pt>
    <dgm:pt modelId="{0726E60E-1901-435C-9963-E3C6E047F75F}">
      <dgm:prSet phldrT="[Text]"/>
      <dgm:spPr/>
      <dgm:t>
        <a:bodyPr/>
        <a:lstStyle/>
        <a:p>
          <a:r>
            <a:rPr lang="en-US" b="1" dirty="0"/>
            <a:t>Captive 3</a:t>
          </a:r>
        </a:p>
      </dgm:t>
    </dgm:pt>
    <dgm:pt modelId="{A831AF89-315F-4527-A981-0E3393ABD842}" type="parTrans" cxnId="{FC3A2567-DBC0-48A6-82FA-878502B2B668}">
      <dgm:prSet/>
      <dgm:spPr/>
      <dgm:t>
        <a:bodyPr/>
        <a:lstStyle/>
        <a:p>
          <a:endParaRPr lang="en-US" b="1"/>
        </a:p>
      </dgm:t>
    </dgm:pt>
    <dgm:pt modelId="{2E14ECEC-F485-4249-9A28-E2F755D9F73E}" type="sibTrans" cxnId="{FC3A2567-DBC0-48A6-82FA-878502B2B668}">
      <dgm:prSet/>
      <dgm:spPr/>
      <dgm:t>
        <a:bodyPr/>
        <a:lstStyle/>
        <a:p>
          <a:endParaRPr lang="en-US" b="1"/>
        </a:p>
      </dgm:t>
    </dgm:pt>
    <dgm:pt modelId="{8C73D945-EA9C-44CC-AC24-C05878F8645E}">
      <dgm:prSet phldrT="[Text]"/>
      <dgm:spPr/>
      <dgm:t>
        <a:bodyPr/>
        <a:lstStyle/>
        <a:p>
          <a:r>
            <a:rPr lang="en-US" b="1" dirty="0"/>
            <a:t>Captive 4</a:t>
          </a:r>
        </a:p>
      </dgm:t>
    </dgm:pt>
    <dgm:pt modelId="{EE8096AD-DDB6-4BBE-8306-57C4AA9F43A9}" type="parTrans" cxnId="{9CD026E0-A2FF-4497-AD61-51F8324A273A}">
      <dgm:prSet/>
      <dgm:spPr/>
      <dgm:t>
        <a:bodyPr/>
        <a:lstStyle/>
        <a:p>
          <a:endParaRPr lang="en-US" b="1"/>
        </a:p>
      </dgm:t>
    </dgm:pt>
    <dgm:pt modelId="{C7A5ECFE-F733-4323-B2F3-706DD9EDB223}" type="sibTrans" cxnId="{9CD026E0-A2FF-4497-AD61-51F8324A273A}">
      <dgm:prSet/>
      <dgm:spPr/>
      <dgm:t>
        <a:bodyPr/>
        <a:lstStyle/>
        <a:p>
          <a:endParaRPr lang="en-US" b="1"/>
        </a:p>
      </dgm:t>
    </dgm:pt>
    <dgm:pt modelId="{AA4BD7CB-0D00-4753-93FF-F81015EAF2D0}">
      <dgm:prSet/>
      <dgm:spPr/>
      <dgm:t>
        <a:bodyPr/>
        <a:lstStyle/>
        <a:p>
          <a:r>
            <a:rPr lang="en-US" b="1" dirty="0"/>
            <a:t>Captive 5</a:t>
          </a:r>
        </a:p>
      </dgm:t>
    </dgm:pt>
    <dgm:pt modelId="{79898230-730C-46E6-84D4-D86AC750DFC3}" type="parTrans" cxnId="{8AC16E65-3A99-4D83-9CB0-26EB7EBE4EC5}">
      <dgm:prSet/>
      <dgm:spPr/>
      <dgm:t>
        <a:bodyPr/>
        <a:lstStyle/>
        <a:p>
          <a:endParaRPr lang="en-US" b="1"/>
        </a:p>
      </dgm:t>
    </dgm:pt>
    <dgm:pt modelId="{7BB87B49-F5C3-4960-A3E0-22238B786111}" type="sibTrans" cxnId="{8AC16E65-3A99-4D83-9CB0-26EB7EBE4EC5}">
      <dgm:prSet/>
      <dgm:spPr/>
      <dgm:t>
        <a:bodyPr/>
        <a:lstStyle/>
        <a:p>
          <a:endParaRPr lang="en-US" b="1"/>
        </a:p>
      </dgm:t>
    </dgm:pt>
    <dgm:pt modelId="{EB2E2401-3DD1-4BA7-8507-3DC931796AAC}">
      <dgm:prSet/>
      <dgm:spPr/>
      <dgm:t>
        <a:bodyPr/>
        <a:lstStyle/>
        <a:p>
          <a:r>
            <a:rPr lang="en-US" b="1" dirty="0"/>
            <a:t>Captive 6</a:t>
          </a:r>
        </a:p>
      </dgm:t>
    </dgm:pt>
    <dgm:pt modelId="{41080B4D-895F-4BA5-A1A9-1F14E63F92A1}" type="parTrans" cxnId="{F964C0A3-8A7E-4E81-8635-FF0B5F84A535}">
      <dgm:prSet/>
      <dgm:spPr/>
      <dgm:t>
        <a:bodyPr/>
        <a:lstStyle/>
        <a:p>
          <a:endParaRPr lang="en-US" b="1"/>
        </a:p>
      </dgm:t>
    </dgm:pt>
    <dgm:pt modelId="{B2548C21-E6DB-46B5-8436-55B375A2FBF5}" type="sibTrans" cxnId="{F964C0A3-8A7E-4E81-8635-FF0B5F84A535}">
      <dgm:prSet/>
      <dgm:spPr/>
      <dgm:t>
        <a:bodyPr/>
        <a:lstStyle/>
        <a:p>
          <a:endParaRPr lang="en-US" b="1"/>
        </a:p>
      </dgm:t>
    </dgm:pt>
    <dgm:pt modelId="{12655412-8464-49CE-A553-57C749669F47}" type="pres">
      <dgm:prSet presAssocID="{B1062BB6-3658-47AF-9CAD-6214C36FFFA8}" presName="cycle" presStyleCnt="0">
        <dgm:presLayoutVars>
          <dgm:chMax val="1"/>
          <dgm:dir/>
          <dgm:animLvl val="ctr"/>
          <dgm:resizeHandles val="exact"/>
        </dgm:presLayoutVars>
      </dgm:prSet>
      <dgm:spPr/>
    </dgm:pt>
    <dgm:pt modelId="{78BCE8B0-B371-4B0C-A0FE-073A64B7F4B4}" type="pres">
      <dgm:prSet presAssocID="{0ACDA9BF-3FEF-44FD-BA75-99F6268E7AB6}" presName="centerShape" presStyleLbl="node0" presStyleIdx="0" presStyleCnt="1"/>
      <dgm:spPr/>
    </dgm:pt>
    <dgm:pt modelId="{4676D62B-746F-4B06-8542-3D966B2B946E}" type="pres">
      <dgm:prSet presAssocID="{B38DD95A-30CC-47B8-B311-7426D7EBA7A9}" presName="Name9" presStyleLbl="parChTrans1D2" presStyleIdx="0" presStyleCnt="6"/>
      <dgm:spPr/>
    </dgm:pt>
    <dgm:pt modelId="{567747BE-58E4-4DC5-892D-08ED6A080757}" type="pres">
      <dgm:prSet presAssocID="{B38DD95A-30CC-47B8-B311-7426D7EBA7A9}" presName="connTx" presStyleLbl="parChTrans1D2" presStyleIdx="0" presStyleCnt="6"/>
      <dgm:spPr/>
    </dgm:pt>
    <dgm:pt modelId="{FC060F48-39AD-46B7-86D1-97829AA006E4}" type="pres">
      <dgm:prSet presAssocID="{FA4B6085-299A-42AE-B074-0E6F1D7DB5E9}" presName="node" presStyleLbl="node1" presStyleIdx="0" presStyleCnt="6">
        <dgm:presLayoutVars>
          <dgm:bulletEnabled val="1"/>
        </dgm:presLayoutVars>
      </dgm:prSet>
      <dgm:spPr/>
    </dgm:pt>
    <dgm:pt modelId="{45C90748-554F-4200-889A-C6776C632BDB}" type="pres">
      <dgm:prSet presAssocID="{41647433-56C9-4ABE-9440-75CB9A4D01B0}" presName="Name9" presStyleLbl="parChTrans1D2" presStyleIdx="1" presStyleCnt="6"/>
      <dgm:spPr/>
    </dgm:pt>
    <dgm:pt modelId="{AD31EAB5-104F-45F7-95B8-0C026D05C1B4}" type="pres">
      <dgm:prSet presAssocID="{41647433-56C9-4ABE-9440-75CB9A4D01B0}" presName="connTx" presStyleLbl="parChTrans1D2" presStyleIdx="1" presStyleCnt="6"/>
      <dgm:spPr/>
    </dgm:pt>
    <dgm:pt modelId="{D48AB0F3-68B8-4E0E-8F75-DA27D17E31D0}" type="pres">
      <dgm:prSet presAssocID="{1E80547F-1F1F-4403-8A5E-3127409D66C6}" presName="node" presStyleLbl="node1" presStyleIdx="1" presStyleCnt="6">
        <dgm:presLayoutVars>
          <dgm:bulletEnabled val="1"/>
        </dgm:presLayoutVars>
      </dgm:prSet>
      <dgm:spPr/>
    </dgm:pt>
    <dgm:pt modelId="{7316D31B-95E0-4F2C-B89E-468218884C26}" type="pres">
      <dgm:prSet presAssocID="{A831AF89-315F-4527-A981-0E3393ABD842}" presName="Name9" presStyleLbl="parChTrans1D2" presStyleIdx="2" presStyleCnt="6"/>
      <dgm:spPr/>
    </dgm:pt>
    <dgm:pt modelId="{C7500C97-E884-4E38-A654-055F36F66191}" type="pres">
      <dgm:prSet presAssocID="{A831AF89-315F-4527-A981-0E3393ABD842}" presName="connTx" presStyleLbl="parChTrans1D2" presStyleIdx="2" presStyleCnt="6"/>
      <dgm:spPr/>
    </dgm:pt>
    <dgm:pt modelId="{A1E1FAF6-037E-46B3-B5A6-588290592B9C}" type="pres">
      <dgm:prSet presAssocID="{0726E60E-1901-435C-9963-E3C6E047F75F}" presName="node" presStyleLbl="node1" presStyleIdx="2" presStyleCnt="6">
        <dgm:presLayoutVars>
          <dgm:bulletEnabled val="1"/>
        </dgm:presLayoutVars>
      </dgm:prSet>
      <dgm:spPr/>
    </dgm:pt>
    <dgm:pt modelId="{8170FBA7-8DF5-408E-8319-8C1F3C7368B2}" type="pres">
      <dgm:prSet presAssocID="{EE8096AD-DDB6-4BBE-8306-57C4AA9F43A9}" presName="Name9" presStyleLbl="parChTrans1D2" presStyleIdx="3" presStyleCnt="6"/>
      <dgm:spPr/>
    </dgm:pt>
    <dgm:pt modelId="{C93B063C-AF1F-4201-BACD-FAB496881133}" type="pres">
      <dgm:prSet presAssocID="{EE8096AD-DDB6-4BBE-8306-57C4AA9F43A9}" presName="connTx" presStyleLbl="parChTrans1D2" presStyleIdx="3" presStyleCnt="6"/>
      <dgm:spPr/>
    </dgm:pt>
    <dgm:pt modelId="{3A32FB1D-2FD1-493B-A8F1-5E0D0B4D9EBC}" type="pres">
      <dgm:prSet presAssocID="{8C73D945-EA9C-44CC-AC24-C05878F8645E}" presName="node" presStyleLbl="node1" presStyleIdx="3" presStyleCnt="6">
        <dgm:presLayoutVars>
          <dgm:bulletEnabled val="1"/>
        </dgm:presLayoutVars>
      </dgm:prSet>
      <dgm:spPr/>
    </dgm:pt>
    <dgm:pt modelId="{3B7C9660-80A9-46BE-83D3-20E30856DA7F}" type="pres">
      <dgm:prSet presAssocID="{79898230-730C-46E6-84D4-D86AC750DFC3}" presName="Name9" presStyleLbl="parChTrans1D2" presStyleIdx="4" presStyleCnt="6"/>
      <dgm:spPr/>
    </dgm:pt>
    <dgm:pt modelId="{C66570B8-464A-413B-99E6-6E25C99232F8}" type="pres">
      <dgm:prSet presAssocID="{79898230-730C-46E6-84D4-D86AC750DFC3}" presName="connTx" presStyleLbl="parChTrans1D2" presStyleIdx="4" presStyleCnt="6"/>
      <dgm:spPr/>
    </dgm:pt>
    <dgm:pt modelId="{5B8DCA0A-2583-4637-98CF-307C3458E48E}" type="pres">
      <dgm:prSet presAssocID="{AA4BD7CB-0D00-4753-93FF-F81015EAF2D0}" presName="node" presStyleLbl="node1" presStyleIdx="4" presStyleCnt="6">
        <dgm:presLayoutVars>
          <dgm:bulletEnabled val="1"/>
        </dgm:presLayoutVars>
      </dgm:prSet>
      <dgm:spPr/>
    </dgm:pt>
    <dgm:pt modelId="{2E43CA15-00B2-4775-B8D4-6099F559451F}" type="pres">
      <dgm:prSet presAssocID="{41080B4D-895F-4BA5-A1A9-1F14E63F92A1}" presName="Name9" presStyleLbl="parChTrans1D2" presStyleIdx="5" presStyleCnt="6"/>
      <dgm:spPr/>
    </dgm:pt>
    <dgm:pt modelId="{73ECAF84-3AAD-4B9D-A46E-266BEAECFD37}" type="pres">
      <dgm:prSet presAssocID="{41080B4D-895F-4BA5-A1A9-1F14E63F92A1}" presName="connTx" presStyleLbl="parChTrans1D2" presStyleIdx="5" presStyleCnt="6"/>
      <dgm:spPr/>
    </dgm:pt>
    <dgm:pt modelId="{4854C8EF-3539-47D0-B41E-0B7448505A3D}" type="pres">
      <dgm:prSet presAssocID="{EB2E2401-3DD1-4BA7-8507-3DC931796AAC}" presName="node" presStyleLbl="node1" presStyleIdx="5" presStyleCnt="6">
        <dgm:presLayoutVars>
          <dgm:bulletEnabled val="1"/>
        </dgm:presLayoutVars>
      </dgm:prSet>
      <dgm:spPr/>
    </dgm:pt>
  </dgm:ptLst>
  <dgm:cxnLst>
    <dgm:cxn modelId="{AAED2500-6A83-43A9-88A7-DF735E47165B}" type="presOf" srcId="{41080B4D-895F-4BA5-A1A9-1F14E63F92A1}" destId="{2E43CA15-00B2-4775-B8D4-6099F559451F}" srcOrd="0" destOrd="0" presId="urn:microsoft.com/office/officeart/2005/8/layout/radial1"/>
    <dgm:cxn modelId="{8017D800-7D08-48D5-9B87-43F18F01C9C1}" type="presOf" srcId="{0726E60E-1901-435C-9963-E3C6E047F75F}" destId="{A1E1FAF6-037E-46B3-B5A6-588290592B9C}" srcOrd="0" destOrd="0" presId="urn:microsoft.com/office/officeart/2005/8/layout/radial1"/>
    <dgm:cxn modelId="{84479110-CC58-494C-A665-33D52126BE66}" type="presOf" srcId="{41080B4D-895F-4BA5-A1A9-1F14E63F92A1}" destId="{73ECAF84-3AAD-4B9D-A46E-266BEAECFD37}" srcOrd="1" destOrd="0" presId="urn:microsoft.com/office/officeart/2005/8/layout/radial1"/>
    <dgm:cxn modelId="{0E3DFD22-F905-4642-A360-2AF104720441}" srcId="{0ACDA9BF-3FEF-44FD-BA75-99F6268E7AB6}" destId="{FA4B6085-299A-42AE-B074-0E6F1D7DB5E9}" srcOrd="0" destOrd="0" parTransId="{B38DD95A-30CC-47B8-B311-7426D7EBA7A9}" sibTransId="{542347BC-E83B-4758-BF5F-BC94972C5249}"/>
    <dgm:cxn modelId="{0619CA2C-628C-4DDF-AA7E-9B95F659CA2E}" type="presOf" srcId="{A831AF89-315F-4527-A981-0E3393ABD842}" destId="{7316D31B-95E0-4F2C-B89E-468218884C26}" srcOrd="0" destOrd="0" presId="urn:microsoft.com/office/officeart/2005/8/layout/radial1"/>
    <dgm:cxn modelId="{CA2B7233-794A-45F6-8D7C-92CCA65E0A64}" type="presOf" srcId="{EE8096AD-DDB6-4BBE-8306-57C4AA9F43A9}" destId="{8170FBA7-8DF5-408E-8319-8C1F3C7368B2}" srcOrd="0" destOrd="0" presId="urn:microsoft.com/office/officeart/2005/8/layout/radial1"/>
    <dgm:cxn modelId="{30F97B60-0CFE-4E39-AA1D-89E9F455F21D}" type="presOf" srcId="{41647433-56C9-4ABE-9440-75CB9A4D01B0}" destId="{45C90748-554F-4200-889A-C6776C632BDB}" srcOrd="0" destOrd="0" presId="urn:microsoft.com/office/officeart/2005/8/layout/radial1"/>
    <dgm:cxn modelId="{58405D45-954C-4C8B-AE90-0A7239C0B182}" type="presOf" srcId="{0ACDA9BF-3FEF-44FD-BA75-99F6268E7AB6}" destId="{78BCE8B0-B371-4B0C-A0FE-073A64B7F4B4}" srcOrd="0" destOrd="0" presId="urn:microsoft.com/office/officeart/2005/8/layout/radial1"/>
    <dgm:cxn modelId="{8AC16E65-3A99-4D83-9CB0-26EB7EBE4EC5}" srcId="{0ACDA9BF-3FEF-44FD-BA75-99F6268E7AB6}" destId="{AA4BD7CB-0D00-4753-93FF-F81015EAF2D0}" srcOrd="4" destOrd="0" parTransId="{79898230-730C-46E6-84D4-D86AC750DFC3}" sibTransId="{7BB87B49-F5C3-4960-A3E0-22238B786111}"/>
    <dgm:cxn modelId="{FC3A2567-DBC0-48A6-82FA-878502B2B668}" srcId="{0ACDA9BF-3FEF-44FD-BA75-99F6268E7AB6}" destId="{0726E60E-1901-435C-9963-E3C6E047F75F}" srcOrd="2" destOrd="0" parTransId="{A831AF89-315F-4527-A981-0E3393ABD842}" sibTransId="{2E14ECEC-F485-4249-9A28-E2F755D9F73E}"/>
    <dgm:cxn modelId="{7FD2C247-6672-44C2-B915-1B563B2862E6}" type="presOf" srcId="{79898230-730C-46E6-84D4-D86AC750DFC3}" destId="{3B7C9660-80A9-46BE-83D3-20E30856DA7F}" srcOrd="0" destOrd="0" presId="urn:microsoft.com/office/officeart/2005/8/layout/radial1"/>
    <dgm:cxn modelId="{4312946A-48C6-4D00-99BD-7EE35B320973}" type="presOf" srcId="{EE8096AD-DDB6-4BBE-8306-57C4AA9F43A9}" destId="{C93B063C-AF1F-4201-BACD-FAB496881133}" srcOrd="1" destOrd="0" presId="urn:microsoft.com/office/officeart/2005/8/layout/radial1"/>
    <dgm:cxn modelId="{33E5F74F-8C60-43E7-BCAE-9CE2FD9828B3}" srcId="{B1062BB6-3658-47AF-9CAD-6214C36FFFA8}" destId="{0ACDA9BF-3FEF-44FD-BA75-99F6268E7AB6}" srcOrd="0" destOrd="0" parTransId="{1643EE5A-7F6E-4889-AE6A-46E77CAF6511}" sibTransId="{AFFE7EB0-B6E4-4BC1-9FBB-BE533D74225F}"/>
    <dgm:cxn modelId="{11389E75-376E-436D-910E-C3049A9F2389}" type="presOf" srcId="{A831AF89-315F-4527-A981-0E3393ABD842}" destId="{C7500C97-E884-4E38-A654-055F36F66191}" srcOrd="1" destOrd="0" presId="urn:microsoft.com/office/officeart/2005/8/layout/radial1"/>
    <dgm:cxn modelId="{0A488989-943D-4EA4-86DF-623C046791C8}" type="presOf" srcId="{41647433-56C9-4ABE-9440-75CB9A4D01B0}" destId="{AD31EAB5-104F-45F7-95B8-0C026D05C1B4}" srcOrd="1" destOrd="0" presId="urn:microsoft.com/office/officeart/2005/8/layout/radial1"/>
    <dgm:cxn modelId="{AE74778D-FCF5-4B64-9E8F-16112C62F982}" type="presOf" srcId="{1E80547F-1F1F-4403-8A5E-3127409D66C6}" destId="{D48AB0F3-68B8-4E0E-8F75-DA27D17E31D0}" srcOrd="0" destOrd="0" presId="urn:microsoft.com/office/officeart/2005/8/layout/radial1"/>
    <dgm:cxn modelId="{8DD9BE9F-8049-41B6-ADA3-85C14971ABCB}" type="presOf" srcId="{79898230-730C-46E6-84D4-D86AC750DFC3}" destId="{C66570B8-464A-413B-99E6-6E25C99232F8}" srcOrd="1" destOrd="0" presId="urn:microsoft.com/office/officeart/2005/8/layout/radial1"/>
    <dgm:cxn modelId="{F964C0A3-8A7E-4E81-8635-FF0B5F84A535}" srcId="{0ACDA9BF-3FEF-44FD-BA75-99F6268E7AB6}" destId="{EB2E2401-3DD1-4BA7-8507-3DC931796AAC}" srcOrd="5" destOrd="0" parTransId="{41080B4D-895F-4BA5-A1A9-1F14E63F92A1}" sibTransId="{B2548C21-E6DB-46B5-8436-55B375A2FBF5}"/>
    <dgm:cxn modelId="{3283FFAA-6505-4166-9507-6765C69256A9}" type="presOf" srcId="{FA4B6085-299A-42AE-B074-0E6F1D7DB5E9}" destId="{FC060F48-39AD-46B7-86D1-97829AA006E4}" srcOrd="0" destOrd="0" presId="urn:microsoft.com/office/officeart/2005/8/layout/radial1"/>
    <dgm:cxn modelId="{06C042BC-5236-4CE8-9925-FB957A2E30F0}" type="presOf" srcId="{B38DD95A-30CC-47B8-B311-7426D7EBA7A9}" destId="{567747BE-58E4-4DC5-892D-08ED6A080757}" srcOrd="1" destOrd="0" presId="urn:microsoft.com/office/officeart/2005/8/layout/radial1"/>
    <dgm:cxn modelId="{307BEDBF-4C87-4317-A3AF-3E40EEA6FD65}" type="presOf" srcId="{B38DD95A-30CC-47B8-B311-7426D7EBA7A9}" destId="{4676D62B-746F-4B06-8542-3D966B2B946E}" srcOrd="0" destOrd="0" presId="urn:microsoft.com/office/officeart/2005/8/layout/radial1"/>
    <dgm:cxn modelId="{C90C51DC-36F0-4449-9E33-EAE11D410FED}" type="presOf" srcId="{B1062BB6-3658-47AF-9CAD-6214C36FFFA8}" destId="{12655412-8464-49CE-A553-57C749669F47}" srcOrd="0" destOrd="0" presId="urn:microsoft.com/office/officeart/2005/8/layout/radial1"/>
    <dgm:cxn modelId="{9CD026E0-A2FF-4497-AD61-51F8324A273A}" srcId="{0ACDA9BF-3FEF-44FD-BA75-99F6268E7AB6}" destId="{8C73D945-EA9C-44CC-AC24-C05878F8645E}" srcOrd="3" destOrd="0" parTransId="{EE8096AD-DDB6-4BBE-8306-57C4AA9F43A9}" sibTransId="{C7A5ECFE-F733-4323-B2F3-706DD9EDB223}"/>
    <dgm:cxn modelId="{5AD9D2E8-78AC-40E9-900F-C8D2206460B1}" type="presOf" srcId="{8C73D945-EA9C-44CC-AC24-C05878F8645E}" destId="{3A32FB1D-2FD1-493B-A8F1-5E0D0B4D9EBC}" srcOrd="0" destOrd="0" presId="urn:microsoft.com/office/officeart/2005/8/layout/radial1"/>
    <dgm:cxn modelId="{6B49A5EC-F1DC-476A-8354-5EE58E0545CD}" srcId="{0ACDA9BF-3FEF-44FD-BA75-99F6268E7AB6}" destId="{1E80547F-1F1F-4403-8A5E-3127409D66C6}" srcOrd="1" destOrd="0" parTransId="{41647433-56C9-4ABE-9440-75CB9A4D01B0}" sibTransId="{CD8D6374-FD06-4055-A722-577450D6E328}"/>
    <dgm:cxn modelId="{90049EFC-0401-43FF-9336-6AC892C563C9}" type="presOf" srcId="{AA4BD7CB-0D00-4753-93FF-F81015EAF2D0}" destId="{5B8DCA0A-2583-4637-98CF-307C3458E48E}" srcOrd="0" destOrd="0" presId="urn:microsoft.com/office/officeart/2005/8/layout/radial1"/>
    <dgm:cxn modelId="{C23696FD-3D26-446E-A062-56CA3321DAC1}" type="presOf" srcId="{EB2E2401-3DD1-4BA7-8507-3DC931796AAC}" destId="{4854C8EF-3539-47D0-B41E-0B7448505A3D}" srcOrd="0" destOrd="0" presId="urn:microsoft.com/office/officeart/2005/8/layout/radial1"/>
    <dgm:cxn modelId="{88798913-42C8-46F7-89FE-40EDBF244A8E}" type="presParOf" srcId="{12655412-8464-49CE-A553-57C749669F47}" destId="{78BCE8B0-B371-4B0C-A0FE-073A64B7F4B4}" srcOrd="0" destOrd="0" presId="urn:microsoft.com/office/officeart/2005/8/layout/radial1"/>
    <dgm:cxn modelId="{EFD59753-1365-44DE-9334-8E275D295E96}" type="presParOf" srcId="{12655412-8464-49CE-A553-57C749669F47}" destId="{4676D62B-746F-4B06-8542-3D966B2B946E}" srcOrd="1" destOrd="0" presId="urn:microsoft.com/office/officeart/2005/8/layout/radial1"/>
    <dgm:cxn modelId="{CDCC4BF1-F4C9-4FE0-BEE5-49989F14E099}" type="presParOf" srcId="{4676D62B-746F-4B06-8542-3D966B2B946E}" destId="{567747BE-58E4-4DC5-892D-08ED6A080757}" srcOrd="0" destOrd="0" presId="urn:microsoft.com/office/officeart/2005/8/layout/radial1"/>
    <dgm:cxn modelId="{AE02C48D-520B-4050-BC22-E3A5790CB02F}" type="presParOf" srcId="{12655412-8464-49CE-A553-57C749669F47}" destId="{FC060F48-39AD-46B7-86D1-97829AA006E4}" srcOrd="2" destOrd="0" presId="urn:microsoft.com/office/officeart/2005/8/layout/radial1"/>
    <dgm:cxn modelId="{9192D8F7-E32E-4131-8E93-12A73B948D11}" type="presParOf" srcId="{12655412-8464-49CE-A553-57C749669F47}" destId="{45C90748-554F-4200-889A-C6776C632BDB}" srcOrd="3" destOrd="0" presId="urn:microsoft.com/office/officeart/2005/8/layout/radial1"/>
    <dgm:cxn modelId="{5ECBDF84-F0CC-4FD6-BB0D-224F60BE3808}" type="presParOf" srcId="{45C90748-554F-4200-889A-C6776C632BDB}" destId="{AD31EAB5-104F-45F7-95B8-0C026D05C1B4}" srcOrd="0" destOrd="0" presId="urn:microsoft.com/office/officeart/2005/8/layout/radial1"/>
    <dgm:cxn modelId="{6BD53734-2D1A-42BF-BB0E-23EEDC864DA2}" type="presParOf" srcId="{12655412-8464-49CE-A553-57C749669F47}" destId="{D48AB0F3-68B8-4E0E-8F75-DA27D17E31D0}" srcOrd="4" destOrd="0" presId="urn:microsoft.com/office/officeart/2005/8/layout/radial1"/>
    <dgm:cxn modelId="{0D459890-1302-4BDF-9060-11949492F44C}" type="presParOf" srcId="{12655412-8464-49CE-A553-57C749669F47}" destId="{7316D31B-95E0-4F2C-B89E-468218884C26}" srcOrd="5" destOrd="0" presId="urn:microsoft.com/office/officeart/2005/8/layout/radial1"/>
    <dgm:cxn modelId="{B2CAF589-401A-4C39-A6D0-43F8681A73BB}" type="presParOf" srcId="{7316D31B-95E0-4F2C-B89E-468218884C26}" destId="{C7500C97-E884-4E38-A654-055F36F66191}" srcOrd="0" destOrd="0" presId="urn:microsoft.com/office/officeart/2005/8/layout/radial1"/>
    <dgm:cxn modelId="{6A5E9407-0508-461C-BBB9-F393F5642CC2}" type="presParOf" srcId="{12655412-8464-49CE-A553-57C749669F47}" destId="{A1E1FAF6-037E-46B3-B5A6-588290592B9C}" srcOrd="6" destOrd="0" presId="urn:microsoft.com/office/officeart/2005/8/layout/radial1"/>
    <dgm:cxn modelId="{52688960-DA8D-4A70-9730-7B5AFB96CFFE}" type="presParOf" srcId="{12655412-8464-49CE-A553-57C749669F47}" destId="{8170FBA7-8DF5-408E-8319-8C1F3C7368B2}" srcOrd="7" destOrd="0" presId="urn:microsoft.com/office/officeart/2005/8/layout/radial1"/>
    <dgm:cxn modelId="{DF5E2B0B-C954-4C24-A8CE-C97A3020DF37}" type="presParOf" srcId="{8170FBA7-8DF5-408E-8319-8C1F3C7368B2}" destId="{C93B063C-AF1F-4201-BACD-FAB496881133}" srcOrd="0" destOrd="0" presId="urn:microsoft.com/office/officeart/2005/8/layout/radial1"/>
    <dgm:cxn modelId="{AB8E653F-7C28-46BD-B180-0B667769752B}" type="presParOf" srcId="{12655412-8464-49CE-A553-57C749669F47}" destId="{3A32FB1D-2FD1-493B-A8F1-5E0D0B4D9EBC}" srcOrd="8" destOrd="0" presId="urn:microsoft.com/office/officeart/2005/8/layout/radial1"/>
    <dgm:cxn modelId="{684CA023-A69A-4C6C-8579-A18EC1C46FF1}" type="presParOf" srcId="{12655412-8464-49CE-A553-57C749669F47}" destId="{3B7C9660-80A9-46BE-83D3-20E30856DA7F}" srcOrd="9" destOrd="0" presId="urn:microsoft.com/office/officeart/2005/8/layout/radial1"/>
    <dgm:cxn modelId="{C0E4085F-1AC3-47B3-B5CB-E0F75D896CBB}" type="presParOf" srcId="{3B7C9660-80A9-46BE-83D3-20E30856DA7F}" destId="{C66570B8-464A-413B-99E6-6E25C99232F8}" srcOrd="0" destOrd="0" presId="urn:microsoft.com/office/officeart/2005/8/layout/radial1"/>
    <dgm:cxn modelId="{B337E77B-1CFF-4D06-BDF7-A54A84DE71AF}" type="presParOf" srcId="{12655412-8464-49CE-A553-57C749669F47}" destId="{5B8DCA0A-2583-4637-98CF-307C3458E48E}" srcOrd="10" destOrd="0" presId="urn:microsoft.com/office/officeart/2005/8/layout/radial1"/>
    <dgm:cxn modelId="{81F477BF-CFF4-45B9-B42E-A5FD2BDEC80D}" type="presParOf" srcId="{12655412-8464-49CE-A553-57C749669F47}" destId="{2E43CA15-00B2-4775-B8D4-6099F559451F}" srcOrd="11" destOrd="0" presId="urn:microsoft.com/office/officeart/2005/8/layout/radial1"/>
    <dgm:cxn modelId="{827450D0-EDF2-41F0-A25F-201F0923FC69}" type="presParOf" srcId="{2E43CA15-00B2-4775-B8D4-6099F559451F}" destId="{73ECAF84-3AAD-4B9D-A46E-266BEAECFD37}" srcOrd="0" destOrd="0" presId="urn:microsoft.com/office/officeart/2005/8/layout/radial1"/>
    <dgm:cxn modelId="{127E2F4C-154A-435A-A34A-9B150D7DE4A7}" type="presParOf" srcId="{12655412-8464-49CE-A553-57C749669F47}" destId="{4854C8EF-3539-47D0-B41E-0B7448505A3D}"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BCE8B0-B371-4B0C-A0FE-073A64B7F4B4}">
      <dsp:nvSpPr>
        <dsp:cNvPr id="0" name=""/>
        <dsp:cNvSpPr/>
      </dsp:nvSpPr>
      <dsp:spPr>
        <a:xfrm>
          <a:off x="1592279" y="1123966"/>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1" kern="1200" dirty="0"/>
            <a:t>Clearing Account</a:t>
          </a:r>
        </a:p>
      </dsp:txBody>
      <dsp:txXfrm>
        <a:off x="1717350" y="1249037"/>
        <a:ext cx="603899" cy="603899"/>
      </dsp:txXfrm>
    </dsp:sp>
    <dsp:sp modelId="{4676D62B-746F-4B06-8542-3D966B2B946E}">
      <dsp:nvSpPr>
        <dsp:cNvPr id="0" name=""/>
        <dsp:cNvSpPr/>
      </dsp:nvSpPr>
      <dsp:spPr>
        <a:xfrm rot="16200000">
          <a:off x="1890476" y="976110"/>
          <a:ext cx="257647" cy="38064"/>
        </a:xfrm>
        <a:custGeom>
          <a:avLst/>
          <a:gdLst/>
          <a:ahLst/>
          <a:cxnLst/>
          <a:rect l="0" t="0" r="0" b="0"/>
          <a:pathLst>
            <a:path>
              <a:moveTo>
                <a:pt x="0" y="19032"/>
              </a:moveTo>
              <a:lnTo>
                <a:pt x="257647" y="190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2012858" y="988701"/>
        <a:ext cx="12882" cy="12882"/>
      </dsp:txXfrm>
    </dsp:sp>
    <dsp:sp modelId="{FC060F48-39AD-46B7-86D1-97829AA006E4}">
      <dsp:nvSpPr>
        <dsp:cNvPr id="0" name=""/>
        <dsp:cNvSpPr/>
      </dsp:nvSpPr>
      <dsp:spPr>
        <a:xfrm>
          <a:off x="1592279" y="12277"/>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Captive 1</a:t>
          </a:r>
        </a:p>
      </dsp:txBody>
      <dsp:txXfrm>
        <a:off x="1717350" y="137348"/>
        <a:ext cx="603899" cy="603899"/>
      </dsp:txXfrm>
    </dsp:sp>
    <dsp:sp modelId="{45C90748-554F-4200-889A-C6776C632BDB}">
      <dsp:nvSpPr>
        <dsp:cNvPr id="0" name=""/>
        <dsp:cNvSpPr/>
      </dsp:nvSpPr>
      <dsp:spPr>
        <a:xfrm rot="19800000">
          <a:off x="2371851" y="1254032"/>
          <a:ext cx="257647" cy="38064"/>
        </a:xfrm>
        <a:custGeom>
          <a:avLst/>
          <a:gdLst/>
          <a:ahLst/>
          <a:cxnLst/>
          <a:rect l="0" t="0" r="0" b="0"/>
          <a:pathLst>
            <a:path>
              <a:moveTo>
                <a:pt x="0" y="19032"/>
              </a:moveTo>
              <a:lnTo>
                <a:pt x="257647" y="190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2494234" y="1266623"/>
        <a:ext cx="12882" cy="12882"/>
      </dsp:txXfrm>
    </dsp:sp>
    <dsp:sp modelId="{D48AB0F3-68B8-4E0E-8F75-DA27D17E31D0}">
      <dsp:nvSpPr>
        <dsp:cNvPr id="0" name=""/>
        <dsp:cNvSpPr/>
      </dsp:nvSpPr>
      <dsp:spPr>
        <a:xfrm>
          <a:off x="2555030" y="568122"/>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Captive 2</a:t>
          </a:r>
        </a:p>
      </dsp:txBody>
      <dsp:txXfrm>
        <a:off x="2680101" y="693193"/>
        <a:ext cx="603899" cy="603899"/>
      </dsp:txXfrm>
    </dsp:sp>
    <dsp:sp modelId="{7316D31B-95E0-4F2C-B89E-468218884C26}">
      <dsp:nvSpPr>
        <dsp:cNvPr id="0" name=""/>
        <dsp:cNvSpPr/>
      </dsp:nvSpPr>
      <dsp:spPr>
        <a:xfrm rot="1800000">
          <a:off x="2371851" y="1809877"/>
          <a:ext cx="257647" cy="38064"/>
        </a:xfrm>
        <a:custGeom>
          <a:avLst/>
          <a:gdLst/>
          <a:ahLst/>
          <a:cxnLst/>
          <a:rect l="0" t="0" r="0" b="0"/>
          <a:pathLst>
            <a:path>
              <a:moveTo>
                <a:pt x="0" y="19032"/>
              </a:moveTo>
              <a:lnTo>
                <a:pt x="257647" y="190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2494234" y="1822468"/>
        <a:ext cx="12882" cy="12882"/>
      </dsp:txXfrm>
    </dsp:sp>
    <dsp:sp modelId="{A1E1FAF6-037E-46B3-B5A6-588290592B9C}">
      <dsp:nvSpPr>
        <dsp:cNvPr id="0" name=""/>
        <dsp:cNvSpPr/>
      </dsp:nvSpPr>
      <dsp:spPr>
        <a:xfrm>
          <a:off x="2555030" y="1679811"/>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Captive 3</a:t>
          </a:r>
        </a:p>
      </dsp:txBody>
      <dsp:txXfrm>
        <a:off x="2680101" y="1804882"/>
        <a:ext cx="603899" cy="603899"/>
      </dsp:txXfrm>
    </dsp:sp>
    <dsp:sp modelId="{8170FBA7-8DF5-408E-8319-8C1F3C7368B2}">
      <dsp:nvSpPr>
        <dsp:cNvPr id="0" name=""/>
        <dsp:cNvSpPr/>
      </dsp:nvSpPr>
      <dsp:spPr>
        <a:xfrm rot="5400000">
          <a:off x="1890476" y="2087799"/>
          <a:ext cx="257647" cy="38064"/>
        </a:xfrm>
        <a:custGeom>
          <a:avLst/>
          <a:gdLst/>
          <a:ahLst/>
          <a:cxnLst/>
          <a:rect l="0" t="0" r="0" b="0"/>
          <a:pathLst>
            <a:path>
              <a:moveTo>
                <a:pt x="0" y="19032"/>
              </a:moveTo>
              <a:lnTo>
                <a:pt x="257647" y="190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2012858" y="2100390"/>
        <a:ext cx="12882" cy="12882"/>
      </dsp:txXfrm>
    </dsp:sp>
    <dsp:sp modelId="{3A32FB1D-2FD1-493B-A8F1-5E0D0B4D9EBC}">
      <dsp:nvSpPr>
        <dsp:cNvPr id="0" name=""/>
        <dsp:cNvSpPr/>
      </dsp:nvSpPr>
      <dsp:spPr>
        <a:xfrm>
          <a:off x="1592279" y="2235656"/>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Captive 4</a:t>
          </a:r>
        </a:p>
      </dsp:txBody>
      <dsp:txXfrm>
        <a:off x="1717350" y="2360727"/>
        <a:ext cx="603899" cy="603899"/>
      </dsp:txXfrm>
    </dsp:sp>
    <dsp:sp modelId="{3B7C9660-80A9-46BE-83D3-20E30856DA7F}">
      <dsp:nvSpPr>
        <dsp:cNvPr id="0" name=""/>
        <dsp:cNvSpPr/>
      </dsp:nvSpPr>
      <dsp:spPr>
        <a:xfrm rot="9000000">
          <a:off x="1409100" y="1809877"/>
          <a:ext cx="257647" cy="38064"/>
        </a:xfrm>
        <a:custGeom>
          <a:avLst/>
          <a:gdLst/>
          <a:ahLst/>
          <a:cxnLst/>
          <a:rect l="0" t="0" r="0" b="0"/>
          <a:pathLst>
            <a:path>
              <a:moveTo>
                <a:pt x="0" y="19032"/>
              </a:moveTo>
              <a:lnTo>
                <a:pt x="257647" y="190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rot="10800000">
        <a:off x="1531483" y="1822468"/>
        <a:ext cx="12882" cy="12882"/>
      </dsp:txXfrm>
    </dsp:sp>
    <dsp:sp modelId="{5B8DCA0A-2583-4637-98CF-307C3458E48E}">
      <dsp:nvSpPr>
        <dsp:cNvPr id="0" name=""/>
        <dsp:cNvSpPr/>
      </dsp:nvSpPr>
      <dsp:spPr>
        <a:xfrm>
          <a:off x="629528" y="1679811"/>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Captive 5</a:t>
          </a:r>
        </a:p>
      </dsp:txBody>
      <dsp:txXfrm>
        <a:off x="754599" y="1804882"/>
        <a:ext cx="603899" cy="603899"/>
      </dsp:txXfrm>
    </dsp:sp>
    <dsp:sp modelId="{2E43CA15-00B2-4775-B8D4-6099F559451F}">
      <dsp:nvSpPr>
        <dsp:cNvPr id="0" name=""/>
        <dsp:cNvSpPr/>
      </dsp:nvSpPr>
      <dsp:spPr>
        <a:xfrm rot="12600000">
          <a:off x="1409100" y="1254032"/>
          <a:ext cx="257647" cy="38064"/>
        </a:xfrm>
        <a:custGeom>
          <a:avLst/>
          <a:gdLst/>
          <a:ahLst/>
          <a:cxnLst/>
          <a:rect l="0" t="0" r="0" b="0"/>
          <a:pathLst>
            <a:path>
              <a:moveTo>
                <a:pt x="0" y="19032"/>
              </a:moveTo>
              <a:lnTo>
                <a:pt x="257647" y="190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rot="10800000">
        <a:off x="1531483" y="1266623"/>
        <a:ext cx="12882" cy="12882"/>
      </dsp:txXfrm>
    </dsp:sp>
    <dsp:sp modelId="{4854C8EF-3539-47D0-B41E-0B7448505A3D}">
      <dsp:nvSpPr>
        <dsp:cNvPr id="0" name=""/>
        <dsp:cNvSpPr/>
      </dsp:nvSpPr>
      <dsp:spPr>
        <a:xfrm>
          <a:off x="629528" y="568122"/>
          <a:ext cx="854041" cy="854041"/>
        </a:xfrm>
        <a:prstGeom prst="ellips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0000" dir="5400000" rotWithShape="0">
            <a:srgbClr val="000000">
              <a:alpha val="38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Captive 6</a:t>
          </a:r>
        </a:p>
      </dsp:txBody>
      <dsp:txXfrm>
        <a:off x="754599" y="693193"/>
        <a:ext cx="603899" cy="603899"/>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B09BE1C-D532-734A-B2D1-1B76F38DCD53}" type="datetimeFigureOut">
              <a:rPr lang="en-US" smtClean="0"/>
              <a:t>9/20/2021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36FF29-4B87-E948-A245-DCC462AC4663}" type="slidenum">
              <a:rPr lang="en-US" smtClean="0"/>
              <a:t>‹#›</a:t>
            </a:fld>
            <a:endParaRPr lang="en-US"/>
          </a:p>
        </p:txBody>
      </p:sp>
    </p:spTree>
    <p:extLst>
      <p:ext uri="{BB962C8B-B14F-4D97-AF65-F5344CB8AC3E}">
        <p14:creationId xmlns:p14="http://schemas.microsoft.com/office/powerpoint/2010/main" val="22876404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 name="Shape 71"/>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72" name="Shape 72"/>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80472112"/>
      </p:ext>
    </p:extLst>
  </p:cSld>
  <p:clrMap bg1="lt1" tx1="dk1" bg2="lt2" tx2="dk2" accent1="accent1" accent2="accent2" accent3="accent3" accent4="accent4" accent5="accent5" accent6="accent6" hlink="hlink" folHlink="folHlink"/>
  <p:hf hdr="0" ftr="0" dt="0"/>
  <p:notesStyle>
    <a:lvl1pPr defTabSz="457200">
      <a:lnSpc>
        <a:spcPct val="117999"/>
      </a:lnSpc>
      <a:defRPr sz="2200">
        <a:latin typeface="+mn-lt"/>
        <a:ea typeface="+mn-ea"/>
        <a:cs typeface="+mn-cs"/>
        <a:sym typeface="Helvetica Neue"/>
      </a:defRPr>
    </a:lvl1pPr>
    <a:lvl2pPr indent="228600" defTabSz="457200">
      <a:lnSpc>
        <a:spcPct val="117999"/>
      </a:lnSpc>
      <a:defRPr sz="2200">
        <a:latin typeface="+mn-lt"/>
        <a:ea typeface="+mn-ea"/>
        <a:cs typeface="+mn-cs"/>
        <a:sym typeface="Helvetica Neue"/>
      </a:defRPr>
    </a:lvl2pPr>
    <a:lvl3pPr indent="457200" defTabSz="457200">
      <a:lnSpc>
        <a:spcPct val="117999"/>
      </a:lnSpc>
      <a:defRPr sz="2200">
        <a:latin typeface="+mn-lt"/>
        <a:ea typeface="+mn-ea"/>
        <a:cs typeface="+mn-cs"/>
        <a:sym typeface="Helvetica Neue"/>
      </a:defRPr>
    </a:lvl3pPr>
    <a:lvl4pPr indent="685800" defTabSz="457200">
      <a:lnSpc>
        <a:spcPct val="117999"/>
      </a:lnSpc>
      <a:defRPr sz="2200">
        <a:latin typeface="+mn-lt"/>
        <a:ea typeface="+mn-ea"/>
        <a:cs typeface="+mn-cs"/>
        <a:sym typeface="Helvetica Neue"/>
      </a:defRPr>
    </a:lvl4pPr>
    <a:lvl5pPr indent="914400" defTabSz="457200">
      <a:lnSpc>
        <a:spcPct val="117999"/>
      </a:lnSpc>
      <a:defRPr sz="2200">
        <a:latin typeface="+mn-lt"/>
        <a:ea typeface="+mn-ea"/>
        <a:cs typeface="+mn-cs"/>
        <a:sym typeface="Helvetica Neue"/>
      </a:defRPr>
    </a:lvl5pPr>
    <a:lvl6pPr indent="1143000" defTabSz="457200">
      <a:lnSpc>
        <a:spcPct val="117999"/>
      </a:lnSpc>
      <a:defRPr sz="2200">
        <a:latin typeface="+mn-lt"/>
        <a:ea typeface="+mn-ea"/>
        <a:cs typeface="+mn-cs"/>
        <a:sym typeface="Helvetica Neue"/>
      </a:defRPr>
    </a:lvl6pPr>
    <a:lvl7pPr indent="1371600" defTabSz="457200">
      <a:lnSpc>
        <a:spcPct val="117999"/>
      </a:lnSpc>
      <a:defRPr sz="2200">
        <a:latin typeface="+mn-lt"/>
        <a:ea typeface="+mn-ea"/>
        <a:cs typeface="+mn-cs"/>
        <a:sym typeface="Helvetica Neue"/>
      </a:defRPr>
    </a:lvl7pPr>
    <a:lvl8pPr indent="1600200" defTabSz="457200">
      <a:lnSpc>
        <a:spcPct val="117999"/>
      </a:lnSpc>
      <a:defRPr sz="2200">
        <a:latin typeface="+mn-lt"/>
        <a:ea typeface="+mn-ea"/>
        <a:cs typeface="+mn-cs"/>
        <a:sym typeface="Helvetica Neue"/>
      </a:defRPr>
    </a:lvl8pPr>
    <a:lvl9pPr indent="1828800" defTabSz="45720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372913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ubsection">
    <p:spTree>
      <p:nvGrpSpPr>
        <p:cNvPr id="1" name=""/>
        <p:cNvGrpSpPr/>
        <p:nvPr/>
      </p:nvGrpSpPr>
      <p:grpSpPr>
        <a:xfrm>
          <a:off x="0" y="0"/>
          <a:ext cx="0" cy="0"/>
          <a:chOff x="0" y="0"/>
          <a:chExt cx="0" cy="0"/>
        </a:xfrm>
      </p:grpSpPr>
      <p:sp>
        <p:nvSpPr>
          <p:cNvPr id="25" name="Shape 25"/>
          <p:cNvSpPr/>
          <p:nvPr/>
        </p:nvSpPr>
        <p:spPr>
          <a:xfrm>
            <a:off x="0" y="0"/>
            <a:ext cx="2794281" cy="4775414"/>
          </a:xfrm>
          <a:prstGeom prst="rect">
            <a:avLst/>
          </a:prstGeom>
          <a:solidFill>
            <a:schemeClr val="tx1"/>
          </a:solidFill>
          <a:ln w="12700">
            <a:miter lim="400000"/>
          </a:ln>
        </p:spPr>
        <p:txBody>
          <a:bodyPr lIns="0" tIns="0" rIns="0" bIns="0" anchor="ctr"/>
          <a:lstStyle/>
          <a:p>
            <a:pPr lvl="0" algn="ctr">
              <a:defRPr>
                <a:solidFill>
                  <a:srgbClr val="FFFFFF"/>
                </a:solidFill>
              </a:defRPr>
            </a:pPr>
            <a:endParaRPr/>
          </a:p>
        </p:txBody>
      </p:sp>
      <p:sp>
        <p:nvSpPr>
          <p:cNvPr id="29" name="Shape 29"/>
          <p:cNvSpPr>
            <a:spLocks noGrp="1"/>
          </p:cNvSpPr>
          <p:nvPr>
            <p:ph type="sldNum" sz="quarter" idx="2"/>
          </p:nvPr>
        </p:nvSpPr>
        <p:spPr>
          <a:prstGeom prst="rect">
            <a:avLst/>
          </a:prstGeom>
        </p:spPr>
        <p:txBody>
          <a:bodyPr/>
          <a:lstStyle>
            <a:lvl1pPr>
              <a:defRPr>
                <a:solidFill>
                  <a:schemeClr val="tx2"/>
                </a:solidFill>
              </a:defRPr>
            </a:lvl1pPr>
          </a:lstStyle>
          <a:p>
            <a:fld id="{86CB4B4D-7CA3-9044-876B-883B54F8677D}" type="slidenum">
              <a:rPr lang="uk-UA" smtClean="0"/>
              <a:pPr/>
              <a:t>‹#›</a:t>
            </a:fld>
            <a:endParaRPr lang="uk-UA"/>
          </a:p>
        </p:txBody>
      </p:sp>
      <p:sp>
        <p:nvSpPr>
          <p:cNvPr id="27" name="Shape 27"/>
          <p:cNvSpPr>
            <a:spLocks noGrp="1"/>
          </p:cNvSpPr>
          <p:nvPr>
            <p:ph type="title"/>
          </p:nvPr>
        </p:nvSpPr>
        <p:spPr>
          <a:xfrm>
            <a:off x="3429000" y="1962150"/>
            <a:ext cx="5058242" cy="1864473"/>
          </a:xfrm>
          <a:prstGeom prst="rect">
            <a:avLst/>
          </a:prstGeom>
        </p:spPr>
        <p:txBody>
          <a:bodyPr/>
          <a:lstStyle>
            <a:lvl1pPr algn="l">
              <a:defRPr sz="4000">
                <a:solidFill>
                  <a:schemeClr val="tx2"/>
                </a:solidFill>
              </a:defRPr>
            </a:lvl1pPr>
          </a:lstStyle>
          <a:p>
            <a:pPr lvl="0">
              <a:defRPr sz="1800" cap="none">
                <a:solidFill>
                  <a:srgbClr val="000000"/>
                </a:solidFill>
              </a:defRPr>
            </a:pPr>
            <a:endParaRPr sz="4000" cap="all" dirty="0">
              <a:solidFill>
                <a:srgbClr val="2D4658"/>
              </a:solidFill>
            </a:endParaRPr>
          </a:p>
        </p:txBody>
      </p:sp>
      <p:sp>
        <p:nvSpPr>
          <p:cNvPr id="8" name="Shape 5"/>
          <p:cNvSpPr/>
          <p:nvPr userDrawn="1"/>
        </p:nvSpPr>
        <p:spPr>
          <a:xfrm>
            <a:off x="1" y="4761127"/>
            <a:ext cx="8924178" cy="0"/>
          </a:xfrm>
          <a:prstGeom prst="line">
            <a:avLst/>
          </a:prstGeom>
          <a:ln w="25400">
            <a:solidFill>
              <a:srgbClr val="58595B"/>
            </a:solidFill>
          </a:ln>
        </p:spPr>
        <p:txBody>
          <a:bodyPr lIns="0" tIns="0" rIns="0" bIns="0"/>
          <a:lstStyle/>
          <a:p>
            <a:pPr lvl="0">
              <a:defRPr sz="1200">
                <a:solidFill>
                  <a:srgbClr val="000000"/>
                </a:solidFill>
                <a:latin typeface="+mj-lt"/>
                <a:ea typeface="+mj-ea"/>
                <a:cs typeface="+mj-cs"/>
                <a:sym typeface="Helvetica"/>
              </a:defRPr>
            </a:pPr>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7378" y="4900955"/>
            <a:ext cx="2192852" cy="122240"/>
          </a:xfrm>
          <a:prstGeom prst="rect">
            <a:avLst/>
          </a:prstGeom>
        </p:spPr>
      </p:pic>
      <p:sp>
        <p:nvSpPr>
          <p:cNvPr id="10" name="Rectangle 9"/>
          <p:cNvSpPr/>
          <p:nvPr userDrawn="1"/>
        </p:nvSpPr>
        <p:spPr>
          <a:xfrm>
            <a:off x="4104166" y="4794019"/>
            <a:ext cx="4575377" cy="369332"/>
          </a:xfrm>
          <a:prstGeom prst="rect">
            <a:avLst/>
          </a:prstGeom>
        </p:spPr>
        <p:txBody>
          <a:bodyPr wrap="square">
            <a:spAutoFit/>
          </a:bodyPr>
          <a:lstStyle/>
          <a:p>
            <a:pPr algn="r"/>
            <a:r>
              <a:rPr lang="en-US" sz="600" dirty="0">
                <a:solidFill>
                  <a:schemeClr val="tx2"/>
                </a:solidFill>
                <a:effectLst/>
                <a:latin typeface="Arial"/>
                <a:ea typeface="Arial"/>
                <a:cs typeface="Arial"/>
                <a:sym typeface="Arial"/>
              </a:rPr>
              <a:t>Securities offered through Cetera Advisor Networks LLC, Member FINRA/SIPC. Investment advisory services offered through CWM, LLC, an SEC Registered Investment Advisor. Cetera Advisor Networks LLC is under separate ownership from any other named entity. Carson Group Partners, a division of CWM, LLC, is a nationwide partnership of advisors.</a:t>
            </a:r>
          </a:p>
        </p:txBody>
      </p:sp>
      <p:pic>
        <p:nvPicPr>
          <p:cNvPr id="11" name="Picture 10">
            <a:extLst>
              <a:ext uri="{FF2B5EF4-FFF2-40B4-BE49-F238E27FC236}">
                <a16:creationId xmlns:a16="http://schemas.microsoft.com/office/drawing/2014/main" id="{696FF1BC-8394-AD41-953E-E2AEA2508A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25886" y="282594"/>
            <a:ext cx="1474270" cy="694544"/>
          </a:xfrm>
          <a:prstGeom prst="rect">
            <a:avLst/>
          </a:prstGeom>
        </p:spPr>
      </p:pic>
      <p:pic>
        <p:nvPicPr>
          <p:cNvPr id="12" name="Picture 11">
            <a:extLst>
              <a:ext uri="{FF2B5EF4-FFF2-40B4-BE49-F238E27FC236}">
                <a16:creationId xmlns:a16="http://schemas.microsoft.com/office/drawing/2014/main" id="{BA8B928A-8F95-E247-869D-D923D8FC97E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292986" y="126762"/>
            <a:ext cx="1821986" cy="1006209"/>
          </a:xfrm>
          <a:prstGeom prst="rect">
            <a:avLst/>
          </a:prstGeom>
        </p:spPr>
      </p:pic>
    </p:spTree>
    <p:extLst>
      <p:ext uri="{BB962C8B-B14F-4D97-AF65-F5344CB8AC3E}">
        <p14:creationId xmlns:p14="http://schemas.microsoft.com/office/powerpoint/2010/main" val="58838527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arrow Content">
    <p:spTree>
      <p:nvGrpSpPr>
        <p:cNvPr id="1" name=""/>
        <p:cNvGrpSpPr/>
        <p:nvPr/>
      </p:nvGrpSpPr>
      <p:grpSpPr>
        <a:xfrm>
          <a:off x="0" y="0"/>
          <a:ext cx="0" cy="0"/>
          <a:chOff x="0" y="0"/>
          <a:chExt cx="0" cy="0"/>
        </a:xfrm>
      </p:grpSpPr>
      <p:sp>
        <p:nvSpPr>
          <p:cNvPr id="5" name="Shape 2"/>
          <p:cNvSpPr/>
          <p:nvPr userDrawn="1"/>
        </p:nvSpPr>
        <p:spPr>
          <a:xfrm>
            <a:off x="0" y="-1"/>
            <a:ext cx="9144000" cy="640080"/>
          </a:xfrm>
          <a:prstGeom prst="rect">
            <a:avLst/>
          </a:prstGeom>
          <a:solidFill>
            <a:schemeClr val="tx1"/>
          </a:solidFill>
          <a:ln w="12700">
            <a:miter lim="400000"/>
          </a:ln>
        </p:spPr>
        <p:txBody>
          <a:bodyPr lIns="0" tIns="0" rIns="0" bIns="0" anchor="ctr"/>
          <a:lstStyle/>
          <a:p>
            <a:pPr lvl="0" algn="ctr">
              <a:defRPr>
                <a:solidFill>
                  <a:srgbClr val="FFFFFF"/>
                </a:solidFill>
              </a:defRPr>
            </a:pPr>
            <a:endParaRPr/>
          </a:p>
        </p:txBody>
      </p:sp>
      <p:sp>
        <p:nvSpPr>
          <p:cNvPr id="7" name="Shape 5"/>
          <p:cNvSpPr/>
          <p:nvPr userDrawn="1"/>
        </p:nvSpPr>
        <p:spPr>
          <a:xfrm>
            <a:off x="237377" y="4761126"/>
            <a:ext cx="8686801" cy="1"/>
          </a:xfrm>
          <a:prstGeom prst="line">
            <a:avLst/>
          </a:prstGeom>
          <a:ln w="25400">
            <a:solidFill>
              <a:srgbClr val="58595B"/>
            </a:solidFill>
          </a:ln>
        </p:spPr>
        <p:txBody>
          <a:bodyPr lIns="0" tIns="0" rIns="0" bIns="0"/>
          <a:lstStyle/>
          <a:p>
            <a:pPr lvl="0">
              <a:defRPr sz="1200">
                <a:solidFill>
                  <a:srgbClr val="000000"/>
                </a:solidFill>
                <a:latin typeface="+mj-lt"/>
                <a:ea typeface="+mj-ea"/>
                <a:cs typeface="+mj-cs"/>
                <a:sym typeface="Helvetica"/>
              </a:defRPr>
            </a:pPr>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7378" y="4900955"/>
            <a:ext cx="2192852" cy="122240"/>
          </a:xfrm>
          <a:prstGeom prst="rect">
            <a:avLst/>
          </a:prstGeom>
        </p:spPr>
      </p:pic>
      <p:sp>
        <p:nvSpPr>
          <p:cNvPr id="3" name="Content Placeholder 2"/>
          <p:cNvSpPr>
            <a:spLocks noGrp="1"/>
          </p:cNvSpPr>
          <p:nvPr>
            <p:ph sz="quarter" idx="10" hasCustomPrompt="1"/>
          </p:nvPr>
        </p:nvSpPr>
        <p:spPr>
          <a:xfrm>
            <a:off x="457200" y="773430"/>
            <a:ext cx="8229600" cy="3779520"/>
          </a:xfrm>
        </p:spPr>
        <p:txBody>
          <a:bodyPr vert="horz" anchor="ctr"/>
          <a:lstStyle>
            <a:lvl1pPr>
              <a:buClr>
                <a:schemeClr val="bg2"/>
              </a:buClr>
              <a:defRPr/>
            </a:lvl1pPr>
            <a:lvl2pPr>
              <a:buClr>
                <a:schemeClr val="bg2"/>
              </a:buClr>
              <a:defRPr/>
            </a:lvl2pPr>
            <a:lvl3pPr marL="1200150" indent="-285750">
              <a:buClr>
                <a:schemeClr val="bg2"/>
              </a:buClr>
              <a:buFont typeface="Arial" panose="020B0604020202020204" pitchFamily="34" charset="0"/>
              <a:buChar char="•"/>
              <a:defRPr/>
            </a:lvl3pPr>
            <a:lvl4pPr>
              <a:buClr>
                <a:schemeClr val="bg2"/>
              </a:buClr>
              <a:defRPr/>
            </a:lvl4pPr>
            <a:lvl5pPr marL="2155371" indent="-326571">
              <a:buClr>
                <a:schemeClr val="bg2"/>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hape 21"/>
          <p:cNvSpPr>
            <a:spLocks noGrp="1"/>
          </p:cNvSpPr>
          <p:nvPr>
            <p:ph type="title"/>
          </p:nvPr>
        </p:nvSpPr>
        <p:spPr>
          <a:xfrm>
            <a:off x="1799085" y="133350"/>
            <a:ext cx="6887714" cy="411657"/>
          </a:xfrm>
          <a:prstGeom prst="rect">
            <a:avLst/>
          </a:prstGeom>
        </p:spPr>
        <p:txBody>
          <a:bodyPr/>
          <a:lstStyle/>
          <a:p>
            <a:pPr lvl="0">
              <a:defRPr sz="1800" cap="none">
                <a:solidFill>
                  <a:srgbClr val="000000"/>
                </a:solidFill>
              </a:defRPr>
            </a:pPr>
            <a:endParaRPr sz="2800" cap="all" dirty="0">
              <a:solidFill>
                <a:srgbClr val="FFFFFF"/>
              </a:solidFill>
            </a:endParaRPr>
          </a:p>
        </p:txBody>
      </p:sp>
      <p:sp>
        <p:nvSpPr>
          <p:cNvPr id="23" name="Shape 23"/>
          <p:cNvSpPr>
            <a:spLocks noGrp="1"/>
          </p:cNvSpPr>
          <p:nvPr>
            <p:ph type="sldNum" sz="quarter" idx="2"/>
          </p:nvPr>
        </p:nvSpPr>
        <p:spPr>
          <a:prstGeom prst="rect">
            <a:avLst/>
          </a:prstGeom>
        </p:spPr>
        <p:txBody>
          <a:bodyPr/>
          <a:lstStyle>
            <a:lvl1pPr>
              <a:defRPr>
                <a:solidFill>
                  <a:schemeClr val="tx2"/>
                </a:solidFill>
              </a:defRPr>
            </a:lvl1pPr>
          </a:lstStyle>
          <a:p>
            <a:fld id="{86CB4B4D-7CA3-9044-876B-883B54F8677D}" type="slidenum">
              <a:rPr lang="uk-UA" smtClean="0"/>
              <a:pPr/>
              <a:t>‹#›</a:t>
            </a:fld>
            <a:endParaRPr lang="uk-UA"/>
          </a:p>
        </p:txBody>
      </p:sp>
      <p:sp>
        <p:nvSpPr>
          <p:cNvPr id="11" name="Rectangle 10"/>
          <p:cNvSpPr/>
          <p:nvPr userDrawn="1"/>
        </p:nvSpPr>
        <p:spPr>
          <a:xfrm>
            <a:off x="4071257" y="4794019"/>
            <a:ext cx="4615541" cy="369332"/>
          </a:xfrm>
          <a:prstGeom prst="rect">
            <a:avLst/>
          </a:prstGeom>
        </p:spPr>
        <p:txBody>
          <a:bodyPr wrap="square">
            <a:spAutoFit/>
          </a:bodyPr>
          <a:lstStyle/>
          <a:p>
            <a:pPr algn="r"/>
            <a:r>
              <a:rPr lang="en-US" sz="600" dirty="0">
                <a:solidFill>
                  <a:schemeClr val="tx2"/>
                </a:solidFill>
                <a:effectLst/>
                <a:latin typeface="Arial"/>
                <a:ea typeface="Arial"/>
                <a:cs typeface="Arial"/>
                <a:sym typeface="Arial"/>
              </a:rPr>
              <a:t>Securities offered through Cetera Advisor Networks LLC, Member FINRA/SIPC. Investment advisory services offered through CWM, LLC, an SEC Registered Investment Advisor. Cetera Advisor Networks LLC is under separate ownership from any other named entity. Carson Group Partners, a division of CWM, LLC, is a nationwide partnership of advisors.</a:t>
            </a:r>
          </a:p>
        </p:txBody>
      </p:sp>
      <p:grpSp>
        <p:nvGrpSpPr>
          <p:cNvPr id="2" name="Group 1">
            <a:extLst>
              <a:ext uri="{FF2B5EF4-FFF2-40B4-BE49-F238E27FC236}">
                <a16:creationId xmlns:a16="http://schemas.microsoft.com/office/drawing/2014/main" id="{59206AFD-BB83-F34E-B655-386036286762}"/>
              </a:ext>
            </a:extLst>
          </p:cNvPr>
          <p:cNvGrpSpPr/>
          <p:nvPr userDrawn="1"/>
        </p:nvGrpSpPr>
        <p:grpSpPr>
          <a:xfrm>
            <a:off x="98803" y="63977"/>
            <a:ext cx="1286623" cy="512123"/>
            <a:chOff x="215606" y="278538"/>
            <a:chExt cx="2070394" cy="824093"/>
          </a:xfrm>
        </p:grpSpPr>
        <p:pic>
          <p:nvPicPr>
            <p:cNvPr id="10" name="Picture 9">
              <a:extLst>
                <a:ext uri="{FF2B5EF4-FFF2-40B4-BE49-F238E27FC236}">
                  <a16:creationId xmlns:a16="http://schemas.microsoft.com/office/drawing/2014/main" id="{0DDB1060-78CA-7348-83DF-7ABA025BBF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606" y="322261"/>
              <a:ext cx="955022" cy="773113"/>
            </a:xfrm>
            <a:prstGeom prst="rect">
              <a:avLst/>
            </a:prstGeom>
          </p:spPr>
        </p:pic>
        <p:pic>
          <p:nvPicPr>
            <p:cNvPr id="13" name="Picture 12">
              <a:extLst>
                <a:ext uri="{FF2B5EF4-FFF2-40B4-BE49-F238E27FC236}">
                  <a16:creationId xmlns:a16="http://schemas.microsoft.com/office/drawing/2014/main" id="{4C6AC317-986F-7449-B7C0-0B097593313D}"/>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25329" t="4520" r="29909" b="25553"/>
            <a:stretch/>
          </p:blipFill>
          <p:spPr>
            <a:xfrm>
              <a:off x="1330801" y="278538"/>
              <a:ext cx="955199" cy="824093"/>
            </a:xfrm>
            <a:prstGeom prst="rect">
              <a:avLst/>
            </a:prstGeom>
          </p:spPr>
        </p:pic>
      </p:grpSp>
    </p:spTree>
    <p:extLst>
      <p:ext uri="{BB962C8B-B14F-4D97-AF65-F5344CB8AC3E}">
        <p14:creationId xmlns:p14="http://schemas.microsoft.com/office/powerpoint/2010/main" val="45882130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solidFill>
                  <a:schemeClr val="tx2"/>
                </a:solidFill>
              </a:defRPr>
            </a:lvl1pPr>
          </a:lstStyle>
          <a:p>
            <a:fld id="{86CB4B4D-7CA3-9044-876B-883B54F8677D}" type="slidenum">
              <a:rPr lang="uk-UA" smtClean="0"/>
              <a:pPr/>
              <a:t>‹#›</a:t>
            </a:fld>
            <a:endParaRPr lang="uk-UA"/>
          </a:p>
        </p:txBody>
      </p:sp>
      <p:sp>
        <p:nvSpPr>
          <p:cNvPr id="7" name="Text Placeholder 4"/>
          <p:cNvSpPr>
            <a:spLocks noGrp="1"/>
          </p:cNvSpPr>
          <p:nvPr>
            <p:ph type="body" sz="quarter" idx="11" hasCustomPrompt="1"/>
          </p:nvPr>
        </p:nvSpPr>
        <p:spPr>
          <a:xfrm>
            <a:off x="457201" y="1506208"/>
            <a:ext cx="8229598" cy="3046741"/>
          </a:xfrm>
        </p:spPr>
        <p:txBody>
          <a:bodyPr anchor="ctr"/>
          <a:lstStyle>
            <a:lvl1pPr>
              <a:buClr>
                <a:schemeClr val="bg2"/>
              </a:buClr>
              <a:defRPr/>
            </a:lvl1pPr>
            <a:lvl2pPr>
              <a:buClr>
                <a:schemeClr val="bg2"/>
              </a:buClr>
              <a:defRPr/>
            </a:lvl2pPr>
            <a:lvl3pPr marL="1200150" indent="-285750">
              <a:buClr>
                <a:schemeClr val="bg2"/>
              </a:buClr>
              <a:buFont typeface="Arial" panose="020B0604020202020204" pitchFamily="34" charset="0"/>
              <a:buChar char="•"/>
              <a:defRPr/>
            </a:lvl3pPr>
            <a:lvl4pPr>
              <a:buClr>
                <a:schemeClr val="bg2"/>
              </a:buClr>
              <a:defRPr/>
            </a:lvl4pPr>
            <a:lvl5pPr marL="2155371" indent="-326571">
              <a:buClr>
                <a:schemeClr val="bg2"/>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428823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hasCustomPrompt="1"/>
          </p:nvPr>
        </p:nvSpPr>
        <p:spPr>
          <a:xfrm>
            <a:off x="457200" y="1499552"/>
            <a:ext cx="4038600" cy="3102927"/>
          </a:xfrm>
        </p:spPr>
        <p:txBody>
          <a:bodyPr anchor="t">
            <a:normAutofit/>
          </a:bodyPr>
          <a:lstStyle>
            <a:lvl1pPr>
              <a:buClr>
                <a:srgbClr val="003D2C"/>
              </a:buClr>
              <a:defRPr sz="2000"/>
            </a:lvl1pPr>
            <a:lvl2pPr>
              <a:buClr>
                <a:srgbClr val="003D2C"/>
              </a:buClr>
              <a:defRPr sz="1800"/>
            </a:lvl2pPr>
            <a:lvl3pPr marL="1200150" indent="-285750">
              <a:buClr>
                <a:srgbClr val="003D2C"/>
              </a:buClr>
              <a:buFont typeface="Arial" panose="020B0604020202020204" pitchFamily="34" charset="0"/>
              <a:buChar char="•"/>
              <a:defRPr sz="1600"/>
            </a:lvl3pPr>
            <a:lvl4pPr>
              <a:buClr>
                <a:srgbClr val="003D2C"/>
              </a:buClr>
              <a:defRPr sz="1400"/>
            </a:lvl4pPr>
            <a:lvl5pPr marL="2155371" indent="-326571">
              <a:buClr>
                <a:srgbClr val="003D2C"/>
              </a:buClr>
              <a:buFont typeface="Arial" panose="020B0604020202020204" pitchFamily="34" charset="0"/>
              <a:buChar cha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648200" y="1499552"/>
            <a:ext cx="4038600" cy="3102927"/>
          </a:xfrm>
        </p:spPr>
        <p:txBody>
          <a:bodyPr anchor="t">
            <a:normAutofit/>
          </a:bodyPr>
          <a:lstStyle>
            <a:lvl1pPr>
              <a:buClr>
                <a:srgbClr val="003D2C"/>
              </a:buClr>
              <a:defRPr sz="2000">
                <a:solidFill>
                  <a:srgbClr val="3A3A35"/>
                </a:solidFill>
              </a:defRPr>
            </a:lvl1pPr>
            <a:lvl2pPr>
              <a:buClr>
                <a:srgbClr val="003D2C"/>
              </a:buClr>
              <a:defRPr sz="1800">
                <a:solidFill>
                  <a:srgbClr val="3A3A35"/>
                </a:solidFill>
              </a:defRPr>
            </a:lvl2pPr>
            <a:lvl3pPr marL="1200150" indent="-285750">
              <a:buClr>
                <a:srgbClr val="003D2C"/>
              </a:buClr>
              <a:buFont typeface="Arial" panose="020B0604020202020204" pitchFamily="34" charset="0"/>
              <a:buChar char="•"/>
              <a:defRPr sz="1600">
                <a:solidFill>
                  <a:srgbClr val="3A3A35"/>
                </a:solidFill>
              </a:defRPr>
            </a:lvl3pPr>
            <a:lvl4pPr>
              <a:buClr>
                <a:srgbClr val="003D2C"/>
              </a:buClr>
              <a:defRPr sz="1400">
                <a:solidFill>
                  <a:srgbClr val="3A3A35"/>
                </a:solidFill>
              </a:defRPr>
            </a:lvl4pPr>
            <a:lvl5pPr marL="2155371" indent="-326571">
              <a:buClr>
                <a:srgbClr val="003D2C"/>
              </a:buClr>
              <a:buFont typeface="Arial" panose="020B0604020202020204" pitchFamily="34" charset="0"/>
              <a:buChar char="•"/>
              <a:defRPr sz="1400">
                <a:solidFill>
                  <a:srgbClr val="3A3A35"/>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E00BEB4-231E-E242-ADD1-2E04F217A283}" type="slidenum">
              <a:rPr lang="en-US" smtClean="0"/>
              <a:pPr/>
              <a:t>‹#›</a:t>
            </a:fld>
            <a:endParaRPr lang="en-US"/>
          </a:p>
        </p:txBody>
      </p:sp>
    </p:spTree>
    <p:extLst>
      <p:ext uri="{BB962C8B-B14F-4D97-AF65-F5344CB8AC3E}">
        <p14:creationId xmlns:p14="http://schemas.microsoft.com/office/powerpoint/2010/main" val="35169542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76500" y="165338"/>
            <a:ext cx="6210300" cy="1023381"/>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7415"/>
            <a:ext cx="4040188" cy="479822"/>
          </a:xfrm>
        </p:spPr>
        <p:txBody>
          <a:bodyPr anchor="b"/>
          <a:lstStyle>
            <a:lvl1pPr marL="0" indent="0">
              <a:buNone/>
              <a:defRPr sz="20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hasCustomPrompt="1"/>
          </p:nvPr>
        </p:nvSpPr>
        <p:spPr>
          <a:xfrm>
            <a:off x="457200" y="2017236"/>
            <a:ext cx="4040188" cy="2554764"/>
          </a:xfrm>
        </p:spPr>
        <p:txBody>
          <a:bodyPr anchor="t">
            <a:normAutofit/>
          </a:bodyPr>
          <a:lstStyle>
            <a:lvl1pPr>
              <a:buClr>
                <a:schemeClr val="bg2"/>
              </a:buClr>
              <a:defRPr sz="2000"/>
            </a:lvl1pPr>
            <a:lvl2pPr>
              <a:buClr>
                <a:schemeClr val="bg2"/>
              </a:buClr>
              <a:defRPr sz="1800"/>
            </a:lvl2pPr>
            <a:lvl3pPr marL="1200150" indent="-285750">
              <a:buClr>
                <a:schemeClr val="bg2"/>
              </a:buClr>
              <a:buFont typeface="Arial" panose="020B0604020202020204" pitchFamily="34" charset="0"/>
              <a:buChar char="•"/>
              <a:defRPr sz="1600"/>
            </a:lvl3pPr>
            <a:lvl4pPr>
              <a:buClr>
                <a:schemeClr val="bg2"/>
              </a:buClr>
              <a:defRPr sz="1400"/>
            </a:lvl4pPr>
            <a:lvl5pPr marL="2155371" indent="-326571">
              <a:buClr>
                <a:schemeClr val="bg2"/>
              </a:buClr>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1537415"/>
            <a:ext cx="4041775" cy="479822"/>
          </a:xfrm>
        </p:spPr>
        <p:txBody>
          <a:bodyPr anchor="b"/>
          <a:lstStyle>
            <a:lvl1pPr marL="0" indent="0">
              <a:buNone/>
              <a:defRPr sz="20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hasCustomPrompt="1"/>
          </p:nvPr>
        </p:nvSpPr>
        <p:spPr>
          <a:xfrm>
            <a:off x="4645026" y="2017236"/>
            <a:ext cx="4041775" cy="2554764"/>
          </a:xfrm>
        </p:spPr>
        <p:txBody>
          <a:bodyPr anchor="t">
            <a:normAutofit/>
          </a:bodyPr>
          <a:lstStyle>
            <a:lvl1pPr>
              <a:buClr>
                <a:schemeClr val="bg2"/>
              </a:buClr>
              <a:defRPr sz="2000"/>
            </a:lvl1pPr>
            <a:lvl2pPr>
              <a:buClr>
                <a:schemeClr val="bg2"/>
              </a:buClr>
              <a:defRPr sz="1800"/>
            </a:lvl2pPr>
            <a:lvl3pPr marL="1200150" indent="-285750">
              <a:buClr>
                <a:schemeClr val="bg2"/>
              </a:buClr>
              <a:buFont typeface="Arial" panose="020B0604020202020204" pitchFamily="34" charset="0"/>
              <a:buChar char="•"/>
              <a:defRPr sz="1600"/>
            </a:lvl3pPr>
            <a:lvl4pPr>
              <a:buClr>
                <a:schemeClr val="bg2"/>
              </a:buClr>
              <a:defRPr sz="1400"/>
            </a:lvl4pPr>
            <a:lvl5pPr marL="2155371" indent="-326571">
              <a:buClr>
                <a:schemeClr val="bg2"/>
              </a:buClr>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3E00BEB4-231E-E242-ADD1-2E04F217A283}" type="slidenum">
              <a:rPr lang="en-US" smtClean="0"/>
              <a:pPr/>
              <a:t>‹#›</a:t>
            </a:fld>
            <a:endParaRPr lang="en-US"/>
          </a:p>
        </p:txBody>
      </p:sp>
    </p:spTree>
    <p:extLst>
      <p:ext uri="{BB962C8B-B14F-4D97-AF65-F5344CB8AC3E}">
        <p14:creationId xmlns:p14="http://schemas.microsoft.com/office/powerpoint/2010/main" val="2136976220"/>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ll Blank">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86CB4B4D-7CA3-9044-876B-883B54F8677D}" type="slidenum">
              <a:rPr lang="uk-UA" smtClean="0"/>
              <a:pPr/>
              <a:t>‹#›</a:t>
            </a:fld>
            <a:endParaRPr lang="uk-UA"/>
          </a:p>
        </p:txBody>
      </p:sp>
      <p:sp>
        <p:nvSpPr>
          <p:cNvPr id="5" name="Shape 5"/>
          <p:cNvSpPr/>
          <p:nvPr userDrawn="1"/>
        </p:nvSpPr>
        <p:spPr>
          <a:xfrm>
            <a:off x="237377" y="4761126"/>
            <a:ext cx="8686801" cy="1"/>
          </a:xfrm>
          <a:prstGeom prst="line">
            <a:avLst/>
          </a:prstGeom>
          <a:ln w="25400">
            <a:solidFill>
              <a:srgbClr val="58595B"/>
            </a:solidFill>
          </a:ln>
        </p:spPr>
        <p:txBody>
          <a:bodyPr lIns="0" tIns="0" rIns="0" bIns="0"/>
          <a:lstStyle/>
          <a:p>
            <a:pPr lvl="0">
              <a:defRPr sz="1200">
                <a:solidFill>
                  <a:srgbClr val="000000"/>
                </a:solidFill>
                <a:latin typeface="+mj-lt"/>
                <a:ea typeface="+mj-ea"/>
                <a:cs typeface="+mj-cs"/>
                <a:sym typeface="Helvetica"/>
              </a:defRPr>
            </a:pPr>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7378" y="4900955"/>
            <a:ext cx="2192852" cy="122240"/>
          </a:xfrm>
          <a:prstGeom prst="rect">
            <a:avLst/>
          </a:prstGeom>
        </p:spPr>
      </p:pic>
      <p:sp>
        <p:nvSpPr>
          <p:cNvPr id="7" name="Rectangle 6"/>
          <p:cNvSpPr/>
          <p:nvPr userDrawn="1"/>
        </p:nvSpPr>
        <p:spPr>
          <a:xfrm>
            <a:off x="4093030" y="4794019"/>
            <a:ext cx="4593770" cy="369332"/>
          </a:xfrm>
          <a:prstGeom prst="rect">
            <a:avLst/>
          </a:prstGeom>
        </p:spPr>
        <p:txBody>
          <a:bodyPr wrap="square">
            <a:spAutoFit/>
          </a:bodyPr>
          <a:lstStyle/>
          <a:p>
            <a:pPr algn="r"/>
            <a:r>
              <a:rPr lang="en-US" sz="600" dirty="0">
                <a:solidFill>
                  <a:schemeClr val="tx2"/>
                </a:solidFill>
                <a:effectLst/>
                <a:latin typeface="Arial"/>
                <a:ea typeface="Arial"/>
                <a:cs typeface="Arial"/>
                <a:sym typeface="Arial"/>
              </a:rPr>
              <a:t>Securities offered through Cetera Advisor Networks LLC, Member FINRA/SIPC. Investment advisory services offered through CWM, LLC, an SEC Registered Investment Advisor. Cetera Advisor Networks LLC is under separate ownership from any other named entity. Carson Group Partners, a division of CWM, LLC, is a nationwide partnership of advisors.</a:t>
            </a:r>
          </a:p>
        </p:txBody>
      </p:sp>
    </p:spTree>
    <p:extLst>
      <p:ext uri="{BB962C8B-B14F-4D97-AF65-F5344CB8AC3E}">
        <p14:creationId xmlns:p14="http://schemas.microsoft.com/office/powerpoint/2010/main" val="1116872655"/>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ac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312232" y="1962150"/>
            <a:ext cx="1810512" cy="1809917"/>
          </a:xfrm>
          <a:ln>
            <a:noFill/>
          </a:ln>
        </p:spPr>
        <p:txBody>
          <a:bodyPr/>
          <a:lstStyle/>
          <a:p>
            <a:endParaRPr lang="en-US"/>
          </a:p>
        </p:txBody>
      </p:sp>
      <p:sp>
        <p:nvSpPr>
          <p:cNvPr id="25" name="Shape 25"/>
          <p:cNvSpPr/>
          <p:nvPr/>
        </p:nvSpPr>
        <p:spPr>
          <a:xfrm>
            <a:off x="-21147" y="-2"/>
            <a:ext cx="2815428" cy="5153193"/>
          </a:xfrm>
          <a:prstGeom prst="rect">
            <a:avLst/>
          </a:prstGeom>
          <a:solidFill>
            <a:schemeClr val="tx1"/>
          </a:solidFill>
          <a:ln w="12700">
            <a:miter lim="400000"/>
          </a:ln>
        </p:spPr>
        <p:txBody>
          <a:bodyPr lIns="0" tIns="0" rIns="0" bIns="0" anchor="ctr"/>
          <a:lstStyle/>
          <a:p>
            <a:pPr lvl="0" algn="ctr">
              <a:defRPr>
                <a:solidFill>
                  <a:srgbClr val="FFFFFF"/>
                </a:solidFill>
              </a:defRPr>
            </a:pPr>
            <a:endParaRPr/>
          </a:p>
        </p:txBody>
      </p:sp>
      <p:sp>
        <p:nvSpPr>
          <p:cNvPr id="29" name="Shape 29"/>
          <p:cNvSpPr>
            <a:spLocks noGrp="1"/>
          </p:cNvSpPr>
          <p:nvPr>
            <p:ph type="sldNum" sz="quarter" idx="2"/>
          </p:nvPr>
        </p:nvSpPr>
        <p:spPr>
          <a:prstGeom prst="rect">
            <a:avLst/>
          </a:prstGeom>
        </p:spPr>
        <p:txBody>
          <a:bodyPr/>
          <a:lstStyle>
            <a:lvl1pPr>
              <a:defRPr>
                <a:solidFill>
                  <a:schemeClr val="tx2"/>
                </a:solidFill>
              </a:defRPr>
            </a:lvl1pPr>
          </a:lstStyle>
          <a:p>
            <a:fld id="{86CB4B4D-7CA3-9044-876B-883B54F8677D}" type="slidenum">
              <a:rPr lang="uk-UA" smtClean="0"/>
              <a:pPr/>
              <a:t>‹#›</a:t>
            </a:fld>
            <a:endParaRPr lang="uk-UA"/>
          </a:p>
        </p:txBody>
      </p:sp>
      <p:sp>
        <p:nvSpPr>
          <p:cNvPr id="4" name="Text Placeholder 3"/>
          <p:cNvSpPr>
            <a:spLocks noGrp="1"/>
          </p:cNvSpPr>
          <p:nvPr>
            <p:ph type="body" sz="quarter" idx="11" hasCustomPrompt="1"/>
          </p:nvPr>
        </p:nvSpPr>
        <p:spPr>
          <a:xfrm>
            <a:off x="5285288" y="1962149"/>
            <a:ext cx="3608407" cy="1809917"/>
          </a:xfrm>
        </p:spPr>
        <p:txBody>
          <a:bodyPr anchor="ctr"/>
          <a:lstStyle>
            <a:lvl1pPr marL="0" indent="0">
              <a:buNone/>
              <a:defRPr sz="2400" b="1"/>
            </a:lvl1pPr>
            <a:lvl2pPr marL="457200" indent="-449263">
              <a:buNone/>
              <a:tabLst/>
              <a:defRPr sz="1800"/>
            </a:lvl2pPr>
            <a:lvl3pPr marL="457200" indent="-449263">
              <a:buNone/>
              <a:tabLst/>
              <a:defRPr/>
            </a:lvl3pPr>
          </a:lstStyle>
          <a:p>
            <a:pPr lvl="0"/>
            <a:r>
              <a:rPr lang="en-US" dirty="0"/>
              <a:t>CLICK TO EDIT MASTER TEXT STYLES</a:t>
            </a:r>
          </a:p>
          <a:p>
            <a:pPr lvl="1"/>
            <a:r>
              <a:rPr lang="en-US" dirty="0"/>
              <a:t>Second level</a:t>
            </a:r>
          </a:p>
        </p:txBody>
      </p:sp>
      <p:sp>
        <p:nvSpPr>
          <p:cNvPr id="5" name="TextBox 4"/>
          <p:cNvSpPr txBox="1"/>
          <p:nvPr userDrawn="1"/>
        </p:nvSpPr>
        <p:spPr>
          <a:xfrm>
            <a:off x="3312232" y="1362091"/>
            <a:ext cx="3449052" cy="52321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0" tIns="45719" rIns="45719" bIns="45719" numCol="1" spcCol="38100" rtlCol="0" anchor="b">
            <a:spAutoFit/>
          </a:bodyPr>
          <a:lstStyle/>
          <a:p>
            <a:pPr marL="0" marR="0" indent="0" algn="l" defTabSz="457200" rtl="0" fontAlgn="auto" latinLnBrk="1"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chemeClr val="tx1"/>
                </a:solidFill>
                <a:effectLst/>
                <a:uFillTx/>
                <a:latin typeface="Arial"/>
                <a:ea typeface="Arial"/>
                <a:cs typeface="Arial"/>
                <a:sym typeface="Arial"/>
              </a:rPr>
              <a:t>CONTACTS</a:t>
            </a:r>
          </a:p>
        </p:txBody>
      </p:sp>
      <p:sp>
        <p:nvSpPr>
          <p:cNvPr id="11" name="Rectangle 10"/>
          <p:cNvSpPr/>
          <p:nvPr userDrawn="1"/>
        </p:nvSpPr>
        <p:spPr>
          <a:xfrm>
            <a:off x="4064000" y="4794019"/>
            <a:ext cx="4630057" cy="369332"/>
          </a:xfrm>
          <a:prstGeom prst="rect">
            <a:avLst/>
          </a:prstGeom>
        </p:spPr>
        <p:txBody>
          <a:bodyPr wrap="square">
            <a:spAutoFit/>
          </a:bodyPr>
          <a:lstStyle/>
          <a:p>
            <a:pPr algn="r"/>
            <a:r>
              <a:rPr lang="en-US" sz="600" dirty="0">
                <a:solidFill>
                  <a:schemeClr val="tx2"/>
                </a:solidFill>
                <a:effectLst/>
                <a:latin typeface="Arial"/>
                <a:ea typeface="Arial"/>
                <a:cs typeface="Arial"/>
                <a:sym typeface="Arial"/>
              </a:rPr>
              <a:t>Securities offered through Cetera Advisor Networks LLC, Member FINRA/SIPC. Investment advisory services offered through CWM, LLC, an SEC Registered Investment Advisor. Cetera Advisor Networks LLC is under separate ownership from any other named entity. Carson Group Partners, a division of CWM, LLC, is a nationwide partnership of advisors.</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0" y="2063"/>
            <a:ext cx="9144000" cy="1364318"/>
          </a:xfrm>
          <a:prstGeom prst="rect">
            <a:avLst/>
          </a:prstGeom>
          <a:solidFill>
            <a:schemeClr val="tx1"/>
          </a:solidFill>
          <a:ln w="12700">
            <a:miter lim="400000"/>
          </a:ln>
        </p:spPr>
        <p:txBody>
          <a:bodyPr lIns="0" tIns="0" rIns="0" bIns="0" anchor="ctr"/>
          <a:lstStyle/>
          <a:p>
            <a:pPr lvl="0" algn="ctr">
              <a:defRPr>
                <a:solidFill>
                  <a:srgbClr val="FFFFFF"/>
                </a:solidFill>
              </a:defRPr>
            </a:pPr>
            <a:endParaRPr/>
          </a:p>
        </p:txBody>
      </p:sp>
      <p:sp>
        <p:nvSpPr>
          <p:cNvPr id="5" name="Shape 5"/>
          <p:cNvSpPr/>
          <p:nvPr/>
        </p:nvSpPr>
        <p:spPr>
          <a:xfrm>
            <a:off x="237377" y="4761126"/>
            <a:ext cx="8686801" cy="1"/>
          </a:xfrm>
          <a:prstGeom prst="line">
            <a:avLst/>
          </a:prstGeom>
          <a:ln w="25400">
            <a:solidFill>
              <a:srgbClr val="58595B"/>
            </a:solidFill>
          </a:ln>
        </p:spPr>
        <p:txBody>
          <a:bodyPr lIns="0" tIns="0" rIns="0" bIns="0"/>
          <a:lstStyle/>
          <a:p>
            <a:pPr lvl="0">
              <a:defRPr sz="1200">
                <a:solidFill>
                  <a:srgbClr val="000000"/>
                </a:solidFill>
                <a:latin typeface="+mj-lt"/>
                <a:ea typeface="+mj-ea"/>
                <a:cs typeface="+mj-cs"/>
                <a:sym typeface="Helvetica"/>
              </a:defRPr>
            </a:pPr>
            <a:endParaRPr/>
          </a:p>
        </p:txBody>
      </p:sp>
      <p:sp>
        <p:nvSpPr>
          <p:cNvPr id="6" name="Shape 6"/>
          <p:cNvSpPr>
            <a:spLocks noGrp="1"/>
          </p:cNvSpPr>
          <p:nvPr>
            <p:ph type="title"/>
          </p:nvPr>
        </p:nvSpPr>
        <p:spPr>
          <a:xfrm>
            <a:off x="2499359" y="133350"/>
            <a:ext cx="6187439" cy="1055333"/>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normAutofit/>
          </a:bodyPr>
          <a:lstStyle/>
          <a:p>
            <a:pPr lvl="0">
              <a:defRPr sz="1800" cap="none">
                <a:solidFill>
                  <a:srgbClr val="000000"/>
                </a:solidFill>
              </a:defRPr>
            </a:pPr>
            <a:endParaRPr sz="2800" cap="all" dirty="0">
              <a:solidFill>
                <a:srgbClr val="FFFFFF"/>
              </a:solidFill>
            </a:endParaRPr>
          </a:p>
        </p:txBody>
      </p:sp>
      <p:sp>
        <p:nvSpPr>
          <p:cNvPr id="7" name="Shape 7"/>
          <p:cNvSpPr>
            <a:spLocks noGrp="1"/>
          </p:cNvSpPr>
          <p:nvPr>
            <p:ph type="body" idx="1"/>
          </p:nvPr>
        </p:nvSpPr>
        <p:spPr>
          <a:xfrm>
            <a:off x="457200" y="1506209"/>
            <a:ext cx="8229600" cy="30467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pPr lvl="0">
              <a:defRPr sz="1800">
                <a:solidFill>
                  <a:srgbClr val="000000"/>
                </a:solidFill>
              </a:defRPr>
            </a:pPr>
            <a:endParaRPr sz="2000" dirty="0">
              <a:solidFill>
                <a:srgbClr val="58595B"/>
              </a:solidFill>
            </a:endParaRPr>
          </a:p>
        </p:txBody>
      </p:sp>
      <p:sp>
        <p:nvSpPr>
          <p:cNvPr id="8" name="Shape 8"/>
          <p:cNvSpPr>
            <a:spLocks noGrp="1"/>
          </p:cNvSpPr>
          <p:nvPr>
            <p:ph type="sldNum" sz="quarter" idx="2"/>
          </p:nvPr>
        </p:nvSpPr>
        <p:spPr>
          <a:xfrm>
            <a:off x="8531414" y="4841742"/>
            <a:ext cx="392762" cy="230832"/>
          </a:xfrm>
          <a:prstGeom prst="rect">
            <a:avLst/>
          </a:prstGeom>
          <a:ln w="12700">
            <a:miter lim="400000"/>
          </a:ln>
        </p:spPr>
        <p:txBody>
          <a:bodyPr lIns="45719" rIns="45719" anchor="ctr">
            <a:spAutoFit/>
          </a:bodyPr>
          <a:lstStyle>
            <a:lvl1pPr algn="r">
              <a:defRPr sz="900">
                <a:solidFill>
                  <a:schemeClr val="tx2"/>
                </a:solidFill>
              </a:defRPr>
            </a:lvl1pPr>
          </a:lstStyle>
          <a:p>
            <a:fld id="{86CB4B4D-7CA3-9044-876B-883B54F8677D}" type="slidenum">
              <a:rPr lang="uk-UA" smtClean="0"/>
              <a:pPr/>
              <a:t>‹#›</a:t>
            </a:fld>
            <a:endParaRPr lang="uk-UA"/>
          </a:p>
        </p:txBody>
      </p:sp>
      <p:pic>
        <p:nvPicPr>
          <p:cNvPr id="9" name="Picture 8"/>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37378" y="4900955"/>
            <a:ext cx="2192852" cy="122240"/>
          </a:xfrm>
          <a:prstGeom prst="rect">
            <a:avLst/>
          </a:prstGeom>
        </p:spPr>
      </p:pic>
      <p:sp>
        <p:nvSpPr>
          <p:cNvPr id="11" name="Rectangle 10"/>
          <p:cNvSpPr/>
          <p:nvPr userDrawn="1"/>
        </p:nvSpPr>
        <p:spPr>
          <a:xfrm>
            <a:off x="4100286" y="4794019"/>
            <a:ext cx="4586512" cy="369332"/>
          </a:xfrm>
          <a:prstGeom prst="rect">
            <a:avLst/>
          </a:prstGeom>
        </p:spPr>
        <p:txBody>
          <a:bodyPr wrap="square">
            <a:spAutoFit/>
          </a:bodyPr>
          <a:lstStyle/>
          <a:p>
            <a:pPr algn="r"/>
            <a:r>
              <a:rPr lang="en-US" sz="600" dirty="0">
                <a:solidFill>
                  <a:schemeClr val="tx2"/>
                </a:solidFill>
                <a:effectLst/>
                <a:latin typeface="Arial"/>
                <a:ea typeface="Arial"/>
                <a:cs typeface="Arial"/>
                <a:sym typeface="Arial"/>
              </a:rPr>
              <a:t>Securities offered through Cetera Advisor Networks LLC, Member FINRA/SIPC. Investment advisory services offered through CWM, LLC, an SEC Registered Investment Advisor. Cetera Advisor Networks LLC is under separate ownership from any other named entity. Carson Group Partners, a division of CWM, LLC, is a nationwide partnership of advisors.</a:t>
            </a:r>
          </a:p>
        </p:txBody>
      </p:sp>
      <p:pic>
        <p:nvPicPr>
          <p:cNvPr id="12" name="Picture 11"/>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15606" y="322261"/>
            <a:ext cx="955022" cy="773113"/>
          </a:xfrm>
          <a:prstGeom prst="rect">
            <a:avLst/>
          </a:prstGeom>
        </p:spPr>
      </p:pic>
      <p:pic>
        <p:nvPicPr>
          <p:cNvPr id="13" name="Picture 12">
            <a:extLst>
              <a:ext uri="{FF2B5EF4-FFF2-40B4-BE49-F238E27FC236}">
                <a16:creationId xmlns:a16="http://schemas.microsoft.com/office/drawing/2014/main" id="{13A52D33-FBC9-034E-85FF-CB3F8B37B91F}"/>
              </a:ext>
            </a:extLst>
          </p:cNvPr>
          <p:cNvPicPr>
            <a:picLocks noChangeAspect="1"/>
          </p:cNvPicPr>
          <p:nvPr userDrawn="1"/>
        </p:nvPicPr>
        <p:blipFill rotWithShape="1">
          <a:blip r:embed="rId11" cstate="print">
            <a:extLst>
              <a:ext uri="{28A0092B-C50C-407E-A947-70E740481C1C}">
                <a14:useLocalDpi xmlns:a14="http://schemas.microsoft.com/office/drawing/2010/main" val="0"/>
              </a:ext>
            </a:extLst>
          </a:blip>
          <a:srcRect l="25329" t="4520" r="29909" b="25553"/>
          <a:stretch/>
        </p:blipFill>
        <p:spPr>
          <a:xfrm>
            <a:off x="1330801" y="278538"/>
            <a:ext cx="955199" cy="824093"/>
          </a:xfrm>
          <a:prstGeom prst="rect">
            <a:avLst/>
          </a:prstGeom>
        </p:spPr>
      </p:pic>
    </p:spTree>
  </p:cSld>
  <p:clrMap bg1="lt1" tx1="dk1" bg2="lt2" tx2="dk2" accent1="accent1" accent2="accent2" accent3="accent3" accent4="accent4" accent5="accent5" accent6="accent6" hlink="hlink" folHlink="folHlink"/>
  <p:sldLayoutIdLst>
    <p:sldLayoutId id="2147483681" r:id="rId1"/>
    <p:sldLayoutId id="2147483679" r:id="rId2"/>
    <p:sldLayoutId id="2147483685" r:id="rId3"/>
    <p:sldLayoutId id="2147483658" r:id="rId4"/>
    <p:sldLayoutId id="2147483659" r:id="rId5"/>
    <p:sldLayoutId id="2147483682" r:id="rId6"/>
    <p:sldLayoutId id="2147483686" r:id="rId7"/>
  </p:sldLayoutIdLst>
  <p:transition spd="med"/>
  <p:hf hdr="0" dt="0"/>
  <p:txStyles>
    <p:titleStyle>
      <a:lvl1pPr algn="r" defTabSz="457200">
        <a:defRPr sz="2800" b="1" cap="all">
          <a:solidFill>
            <a:srgbClr val="FFFFFF"/>
          </a:solidFill>
          <a:latin typeface="Arial"/>
          <a:ea typeface="Arial"/>
          <a:cs typeface="Arial"/>
          <a:sym typeface="Arial"/>
        </a:defRPr>
      </a:lvl1pPr>
      <a:lvl2pPr algn="r" defTabSz="457200">
        <a:defRPr sz="2800" cap="all">
          <a:solidFill>
            <a:srgbClr val="FFFFFF"/>
          </a:solidFill>
          <a:latin typeface="Arial"/>
          <a:ea typeface="Arial"/>
          <a:cs typeface="Arial"/>
          <a:sym typeface="Arial"/>
        </a:defRPr>
      </a:lvl2pPr>
      <a:lvl3pPr algn="r" defTabSz="457200">
        <a:defRPr sz="2800" cap="all">
          <a:solidFill>
            <a:srgbClr val="FFFFFF"/>
          </a:solidFill>
          <a:latin typeface="Arial"/>
          <a:ea typeface="Arial"/>
          <a:cs typeface="Arial"/>
          <a:sym typeface="Arial"/>
        </a:defRPr>
      </a:lvl3pPr>
      <a:lvl4pPr algn="r" defTabSz="457200">
        <a:defRPr sz="2800" cap="all">
          <a:solidFill>
            <a:srgbClr val="FFFFFF"/>
          </a:solidFill>
          <a:latin typeface="Arial"/>
          <a:ea typeface="Arial"/>
          <a:cs typeface="Arial"/>
          <a:sym typeface="Arial"/>
        </a:defRPr>
      </a:lvl4pPr>
      <a:lvl5pPr algn="r" defTabSz="457200">
        <a:defRPr sz="2800" cap="all">
          <a:solidFill>
            <a:srgbClr val="FFFFFF"/>
          </a:solidFill>
          <a:latin typeface="Arial"/>
          <a:ea typeface="Arial"/>
          <a:cs typeface="Arial"/>
          <a:sym typeface="Arial"/>
        </a:defRPr>
      </a:lvl5pPr>
      <a:lvl6pPr algn="r" defTabSz="457200">
        <a:defRPr sz="2800" cap="all">
          <a:solidFill>
            <a:srgbClr val="FFFFFF"/>
          </a:solidFill>
          <a:latin typeface="Arial"/>
          <a:ea typeface="Arial"/>
          <a:cs typeface="Arial"/>
          <a:sym typeface="Arial"/>
        </a:defRPr>
      </a:lvl6pPr>
      <a:lvl7pPr algn="r" defTabSz="457200">
        <a:defRPr sz="2800" cap="all">
          <a:solidFill>
            <a:srgbClr val="FFFFFF"/>
          </a:solidFill>
          <a:latin typeface="Arial"/>
          <a:ea typeface="Arial"/>
          <a:cs typeface="Arial"/>
          <a:sym typeface="Arial"/>
        </a:defRPr>
      </a:lvl7pPr>
      <a:lvl8pPr algn="r" defTabSz="457200">
        <a:defRPr sz="2800" cap="all">
          <a:solidFill>
            <a:srgbClr val="FFFFFF"/>
          </a:solidFill>
          <a:latin typeface="Arial"/>
          <a:ea typeface="Arial"/>
          <a:cs typeface="Arial"/>
          <a:sym typeface="Arial"/>
        </a:defRPr>
      </a:lvl8pPr>
      <a:lvl9pPr algn="r" defTabSz="457200">
        <a:defRPr sz="2800" cap="all">
          <a:solidFill>
            <a:srgbClr val="FFFFFF"/>
          </a:solidFill>
          <a:latin typeface="Arial"/>
          <a:ea typeface="Arial"/>
          <a:cs typeface="Arial"/>
          <a:sym typeface="Arial"/>
        </a:defRPr>
      </a:lvl9pPr>
    </p:titleStyle>
    <p:bodyStyle>
      <a:lvl1pPr marL="342900" indent="-342900" defTabSz="457200">
        <a:spcBef>
          <a:spcPts val="400"/>
        </a:spcBef>
        <a:buClr>
          <a:schemeClr val="bg2"/>
        </a:buClr>
        <a:buSzPct val="100000"/>
        <a:buFont typeface="Arial" panose="020B0604020202020204" pitchFamily="34" charset="0"/>
        <a:buChar char="•"/>
        <a:defRPr sz="2000">
          <a:solidFill>
            <a:srgbClr val="58595B"/>
          </a:solidFill>
          <a:latin typeface="Arial"/>
          <a:ea typeface="Arial"/>
          <a:cs typeface="Arial"/>
          <a:sym typeface="Arial"/>
        </a:defRPr>
      </a:lvl1pPr>
      <a:lvl2pPr marL="774700" indent="-3175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2pPr>
      <a:lvl3pPr marL="1200150" indent="-28575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3pPr>
      <a:lvl4pPr marL="1698171" indent="-326571"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4pPr>
      <a:lvl5pPr marL="2155371" indent="-326571"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5pPr>
      <a:lvl6pPr marL="25146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6pPr>
      <a:lvl7pPr marL="29718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7pPr>
      <a:lvl8pPr marL="34290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8pPr>
      <a:lvl9pPr marL="38862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9pPr>
    </p:bodyStyle>
    <p:otherStyle>
      <a:lvl1pPr algn="r" defTabSz="457200">
        <a:defRPr sz="900">
          <a:solidFill>
            <a:schemeClr val="tx1"/>
          </a:solidFill>
          <a:latin typeface="+mn-lt"/>
          <a:ea typeface="+mn-ea"/>
          <a:cs typeface="+mn-cs"/>
          <a:sym typeface="Arial"/>
        </a:defRPr>
      </a:lvl1pPr>
      <a:lvl2pPr indent="457200" algn="r" defTabSz="457200">
        <a:defRPr sz="900">
          <a:solidFill>
            <a:schemeClr val="tx1"/>
          </a:solidFill>
          <a:latin typeface="+mn-lt"/>
          <a:ea typeface="+mn-ea"/>
          <a:cs typeface="+mn-cs"/>
          <a:sym typeface="Arial"/>
        </a:defRPr>
      </a:lvl2pPr>
      <a:lvl3pPr indent="914400" algn="r" defTabSz="457200">
        <a:defRPr sz="900">
          <a:solidFill>
            <a:schemeClr val="tx1"/>
          </a:solidFill>
          <a:latin typeface="+mn-lt"/>
          <a:ea typeface="+mn-ea"/>
          <a:cs typeface="+mn-cs"/>
          <a:sym typeface="Arial"/>
        </a:defRPr>
      </a:lvl3pPr>
      <a:lvl4pPr indent="1371600" algn="r" defTabSz="457200">
        <a:defRPr sz="900">
          <a:solidFill>
            <a:schemeClr val="tx1"/>
          </a:solidFill>
          <a:latin typeface="+mn-lt"/>
          <a:ea typeface="+mn-ea"/>
          <a:cs typeface="+mn-cs"/>
          <a:sym typeface="Arial"/>
        </a:defRPr>
      </a:lvl4pPr>
      <a:lvl5pPr indent="1828800" algn="r" defTabSz="457200">
        <a:defRPr sz="900">
          <a:solidFill>
            <a:schemeClr val="tx1"/>
          </a:solidFill>
          <a:latin typeface="+mn-lt"/>
          <a:ea typeface="+mn-ea"/>
          <a:cs typeface="+mn-cs"/>
          <a:sym typeface="Arial"/>
        </a:defRPr>
      </a:lvl5pPr>
      <a:lvl6pPr indent="2286000" algn="r" defTabSz="457200">
        <a:defRPr sz="900">
          <a:solidFill>
            <a:schemeClr val="tx1"/>
          </a:solidFill>
          <a:latin typeface="+mn-lt"/>
          <a:ea typeface="+mn-ea"/>
          <a:cs typeface="+mn-cs"/>
          <a:sym typeface="Arial"/>
        </a:defRPr>
      </a:lvl6pPr>
      <a:lvl7pPr indent="2743200" algn="r" defTabSz="457200">
        <a:defRPr sz="900">
          <a:solidFill>
            <a:schemeClr val="tx1"/>
          </a:solidFill>
          <a:latin typeface="+mn-lt"/>
          <a:ea typeface="+mn-ea"/>
          <a:cs typeface="+mn-cs"/>
          <a:sym typeface="Arial"/>
        </a:defRPr>
      </a:lvl7pPr>
      <a:lvl8pPr indent="3200400" algn="r" defTabSz="457200">
        <a:defRPr sz="900">
          <a:solidFill>
            <a:schemeClr val="tx1"/>
          </a:solidFill>
          <a:latin typeface="+mn-lt"/>
          <a:ea typeface="+mn-ea"/>
          <a:cs typeface="+mn-cs"/>
          <a:sym typeface="Arial"/>
        </a:defRPr>
      </a:lvl8pPr>
      <a:lvl9pPr indent="3657600" algn="r" defTabSz="457200">
        <a:defRPr sz="9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www.halestewartlaw.com/" TargetMode="External"/><Relationship Id="rId7" Type="http://schemas.openxmlformats.org/officeDocument/2006/relationships/image" Target="../media/image8.png"/><Relationship Id="rId2" Type="http://schemas.openxmlformats.org/officeDocument/2006/relationships/hyperlink" Target="http://www.uscaptiveinsurancelaw.com/" TargetMode="External"/><Relationship Id="rId1" Type="http://schemas.openxmlformats.org/officeDocument/2006/relationships/slideLayout" Target="../slideLayouts/slideLayout7.xml"/><Relationship Id="rId6" Type="http://schemas.openxmlformats.org/officeDocument/2006/relationships/hyperlink" Target="mailto:Alexis.campestre@rpwmadvisors.com" TargetMode="External"/><Relationship Id="rId5" Type="http://schemas.openxmlformats.org/officeDocument/2006/relationships/hyperlink" Target="http://www.rpwmadvisors.com/" TargetMode="External"/><Relationship Id="rId4" Type="http://schemas.openxmlformats.org/officeDocument/2006/relationships/hyperlink" Target="mailto:Halestewart@halestewartlaw.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B32E15F-FBC0-9643-980E-7CCA316B2E33}"/>
              </a:ext>
            </a:extLst>
          </p:cNvPr>
          <p:cNvSpPr>
            <a:spLocks noGrp="1"/>
          </p:cNvSpPr>
          <p:nvPr>
            <p:ph type="sldNum" sz="quarter" idx="2"/>
          </p:nvPr>
        </p:nvSpPr>
        <p:spPr/>
        <p:txBody>
          <a:bodyPr/>
          <a:lstStyle/>
          <a:p>
            <a:fld id="{86CB4B4D-7CA3-9044-876B-883B54F8677D}" type="slidenum">
              <a:rPr lang="uk-UA" smtClean="0"/>
              <a:pPr/>
              <a:t>1</a:t>
            </a:fld>
            <a:endParaRPr lang="uk-UA"/>
          </a:p>
        </p:txBody>
      </p:sp>
      <p:sp>
        <p:nvSpPr>
          <p:cNvPr id="5" name="Text Placeholder 4">
            <a:extLst>
              <a:ext uri="{FF2B5EF4-FFF2-40B4-BE49-F238E27FC236}">
                <a16:creationId xmlns:a16="http://schemas.microsoft.com/office/drawing/2014/main" id="{FB988FA1-8133-9F49-AD26-76E801451D7F}"/>
              </a:ext>
            </a:extLst>
          </p:cNvPr>
          <p:cNvSpPr>
            <a:spLocks noGrp="1"/>
          </p:cNvSpPr>
          <p:nvPr>
            <p:ph type="body" sz="quarter" idx="11"/>
          </p:nvPr>
        </p:nvSpPr>
        <p:spPr>
          <a:xfrm>
            <a:off x="3312233" y="1962149"/>
            <a:ext cx="2578901" cy="1809917"/>
          </a:xfrm>
        </p:spPr>
        <p:txBody>
          <a:bodyPr>
            <a:normAutofit fontScale="77500" lnSpcReduction="20000"/>
          </a:bodyPr>
          <a:lstStyle/>
          <a:p>
            <a:r>
              <a:rPr lang="en-US" sz="2000" dirty="0"/>
              <a:t>F. Hale Stewart, JD. LL.M.</a:t>
            </a:r>
          </a:p>
          <a:p>
            <a:r>
              <a:rPr lang="en-US" sz="1300" dirty="0"/>
              <a:t>The Law Office of Hale Stewart</a:t>
            </a:r>
          </a:p>
          <a:p>
            <a:r>
              <a:rPr lang="en-US" sz="1300" dirty="0"/>
              <a:t>Co-Author of U.S. Captive Insurance Law</a:t>
            </a:r>
          </a:p>
          <a:p>
            <a:endParaRPr lang="en-US" sz="1600" dirty="0"/>
          </a:p>
          <a:p>
            <a:r>
              <a:rPr lang="en-US" sz="1400" b="0" dirty="0">
                <a:hlinkClick r:id="rId2"/>
              </a:rPr>
              <a:t>www.uscaptiveinsurancelaw.com</a:t>
            </a:r>
            <a:r>
              <a:rPr lang="en-US" sz="1400" b="0" dirty="0"/>
              <a:t> </a:t>
            </a:r>
          </a:p>
          <a:p>
            <a:r>
              <a:rPr lang="en-US" sz="1400" b="0" dirty="0">
                <a:hlinkClick r:id="rId3"/>
              </a:rPr>
              <a:t>www.halestewartlaw.com</a:t>
            </a:r>
            <a:r>
              <a:rPr lang="en-US" sz="1400" b="0" dirty="0"/>
              <a:t>  </a:t>
            </a:r>
          </a:p>
          <a:p>
            <a:r>
              <a:rPr lang="en-US" sz="1400" b="0" dirty="0">
                <a:hlinkClick r:id="rId4"/>
              </a:rPr>
              <a:t>Halestewart@halestewartlaw.com</a:t>
            </a:r>
            <a:endParaRPr lang="en-US" sz="1400" b="0" dirty="0"/>
          </a:p>
          <a:p>
            <a:r>
              <a:rPr lang="en-US" sz="1400" b="0" dirty="0"/>
              <a:t>832.330.4101</a:t>
            </a:r>
          </a:p>
        </p:txBody>
      </p:sp>
      <p:sp>
        <p:nvSpPr>
          <p:cNvPr id="9" name="Text Placeholder 4">
            <a:extLst>
              <a:ext uri="{FF2B5EF4-FFF2-40B4-BE49-F238E27FC236}">
                <a16:creationId xmlns:a16="http://schemas.microsoft.com/office/drawing/2014/main" id="{C97B859C-21CF-4D48-A286-2793B7BB5FB1}"/>
              </a:ext>
            </a:extLst>
          </p:cNvPr>
          <p:cNvSpPr txBox="1">
            <a:spLocks/>
          </p:cNvSpPr>
          <p:nvPr/>
        </p:nvSpPr>
        <p:spPr>
          <a:xfrm>
            <a:off x="6328775" y="2068643"/>
            <a:ext cx="2399020" cy="1695928"/>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fontScale="62500" lnSpcReduction="20000"/>
          </a:bodyPr>
          <a:lstStyle>
            <a:lvl1pPr marL="0" indent="0" defTabSz="457200">
              <a:spcBef>
                <a:spcPts val="400"/>
              </a:spcBef>
              <a:buClr>
                <a:schemeClr val="bg2"/>
              </a:buClr>
              <a:buSzPct val="100000"/>
              <a:buFont typeface="Arial" panose="020B0604020202020204" pitchFamily="34" charset="0"/>
              <a:buNone/>
              <a:defRPr sz="2400" b="1">
                <a:solidFill>
                  <a:srgbClr val="58595B"/>
                </a:solidFill>
                <a:latin typeface="Arial"/>
                <a:ea typeface="Arial"/>
                <a:cs typeface="Arial"/>
                <a:sym typeface="Arial"/>
              </a:defRPr>
            </a:lvl1pPr>
            <a:lvl2pPr marL="457200" indent="-449263" defTabSz="457200">
              <a:spcBef>
                <a:spcPts val="400"/>
              </a:spcBef>
              <a:buClr>
                <a:srgbClr val="2D4658"/>
              </a:buClr>
              <a:buSzPct val="100000"/>
              <a:buFont typeface="Helvetica"/>
              <a:buNone/>
              <a:tabLst/>
              <a:defRPr sz="1800">
                <a:solidFill>
                  <a:srgbClr val="58595B"/>
                </a:solidFill>
                <a:latin typeface="Arial"/>
                <a:ea typeface="Arial"/>
                <a:cs typeface="Arial"/>
                <a:sym typeface="Arial"/>
              </a:defRPr>
            </a:lvl2pPr>
            <a:lvl3pPr marL="457200" indent="-449263" defTabSz="457200">
              <a:spcBef>
                <a:spcPts val="400"/>
              </a:spcBef>
              <a:buClr>
                <a:srgbClr val="2D4658"/>
              </a:buClr>
              <a:buSzPct val="100000"/>
              <a:buFont typeface="Helvetica"/>
              <a:buNone/>
              <a:tabLst/>
              <a:defRPr sz="2000">
                <a:solidFill>
                  <a:srgbClr val="58595B"/>
                </a:solidFill>
                <a:latin typeface="Arial"/>
                <a:ea typeface="Arial"/>
                <a:cs typeface="Arial"/>
                <a:sym typeface="Arial"/>
              </a:defRPr>
            </a:lvl3pPr>
            <a:lvl4pPr marL="1698171" indent="-326571"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4pPr>
            <a:lvl5pPr marL="2155371" indent="-326571"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5pPr>
            <a:lvl6pPr marL="25146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6pPr>
            <a:lvl7pPr marL="29718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7pPr>
            <a:lvl8pPr marL="34290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8pPr>
            <a:lvl9pPr marL="3886200" indent="-228600" defTabSz="457200">
              <a:spcBef>
                <a:spcPts val="400"/>
              </a:spcBef>
              <a:buClr>
                <a:srgbClr val="2D4658"/>
              </a:buClr>
              <a:buSzPct val="100000"/>
              <a:buFont typeface="Helvetica"/>
              <a:buChar char="•"/>
              <a:defRPr sz="2000">
                <a:solidFill>
                  <a:srgbClr val="58595B"/>
                </a:solidFill>
                <a:latin typeface="Arial"/>
                <a:ea typeface="Arial"/>
                <a:cs typeface="Arial"/>
                <a:sym typeface="Arial"/>
              </a:defRPr>
            </a:lvl9pPr>
          </a:lstStyle>
          <a:p>
            <a:r>
              <a:rPr lang="en-US" sz="2600" dirty="0"/>
              <a:t>Alexis </a:t>
            </a:r>
            <a:r>
              <a:rPr lang="en-US" sz="2600" dirty="0" err="1"/>
              <a:t>Campestre</a:t>
            </a:r>
            <a:endParaRPr lang="en-US" sz="2600" dirty="0"/>
          </a:p>
          <a:p>
            <a:r>
              <a:rPr lang="en-US" sz="1600" dirty="0"/>
              <a:t>Captive Consulting Group, LLC,</a:t>
            </a:r>
            <a:br>
              <a:rPr lang="en-US" sz="1600" dirty="0"/>
            </a:br>
            <a:r>
              <a:rPr lang="en-US" sz="1600" b="0" i="1" dirty="0"/>
              <a:t>President</a:t>
            </a:r>
          </a:p>
          <a:p>
            <a:r>
              <a:rPr lang="en-US" sz="1600" dirty="0"/>
              <a:t>Retirement Planning &amp; </a:t>
            </a:r>
            <a:br>
              <a:rPr lang="en-US" sz="1600" dirty="0"/>
            </a:br>
            <a:r>
              <a:rPr lang="en-US" sz="1600" dirty="0"/>
              <a:t>Wealth Management, LLC  </a:t>
            </a:r>
            <a:br>
              <a:rPr lang="en-US" sz="1600" dirty="0"/>
            </a:br>
            <a:r>
              <a:rPr lang="en-US" sz="1600" b="0" i="1" dirty="0"/>
              <a:t>Wealth Advisor/Financial Planner</a:t>
            </a:r>
          </a:p>
          <a:p>
            <a:endParaRPr lang="en-US" sz="1600" i="1" dirty="0"/>
          </a:p>
          <a:p>
            <a:r>
              <a:rPr lang="en-US" sz="1600" b="0" dirty="0">
                <a:hlinkClick r:id="rId5"/>
              </a:rPr>
              <a:t>www.rpwmadvisors.com</a:t>
            </a:r>
            <a:endParaRPr lang="en-US" sz="1600" b="0" dirty="0"/>
          </a:p>
          <a:p>
            <a:r>
              <a:rPr lang="en-US" sz="1600" b="0" dirty="0">
                <a:hlinkClick r:id="rId6"/>
              </a:rPr>
              <a:t>Alexis.campestre@rpwmadvisors.com</a:t>
            </a:r>
            <a:r>
              <a:rPr lang="en-US" sz="1600" b="0" dirty="0"/>
              <a:t> </a:t>
            </a:r>
          </a:p>
          <a:p>
            <a:r>
              <a:rPr lang="en-US" sz="1600" b="0" dirty="0"/>
              <a:t>979-285-0023</a:t>
            </a:r>
          </a:p>
        </p:txBody>
      </p:sp>
      <p:pic>
        <p:nvPicPr>
          <p:cNvPr id="10" name="Picture 9">
            <a:extLst>
              <a:ext uri="{FF2B5EF4-FFF2-40B4-BE49-F238E27FC236}">
                <a16:creationId xmlns:a16="http://schemas.microsoft.com/office/drawing/2014/main" id="{57F831D2-28A0-1B4A-AC44-35B2406E691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58755" y="3907658"/>
            <a:ext cx="1134316" cy="536925"/>
          </a:xfrm>
          <a:prstGeom prst="rect">
            <a:avLst/>
          </a:prstGeom>
        </p:spPr>
      </p:pic>
      <p:pic>
        <p:nvPicPr>
          <p:cNvPr id="12" name="Picture 11">
            <a:extLst>
              <a:ext uri="{FF2B5EF4-FFF2-40B4-BE49-F238E27FC236}">
                <a16:creationId xmlns:a16="http://schemas.microsoft.com/office/drawing/2014/main" id="{C9D35F26-5878-D247-AC71-5012B75745C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38689" y="3818548"/>
            <a:ext cx="1282876" cy="708481"/>
          </a:xfrm>
          <a:prstGeom prst="rect">
            <a:avLst/>
          </a:prstGeom>
        </p:spPr>
      </p:pic>
    </p:spTree>
    <p:extLst>
      <p:ext uri="{BB962C8B-B14F-4D97-AF65-F5344CB8AC3E}">
        <p14:creationId xmlns:p14="http://schemas.microsoft.com/office/powerpoint/2010/main" val="4097406185"/>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Outline</a:t>
            </a:r>
            <a:endParaRPr lang="en-US" dirty="0"/>
          </a:p>
        </p:txBody>
      </p:sp>
      <p:sp>
        <p:nvSpPr>
          <p:cNvPr id="3" name="Content Placeholder 2"/>
          <p:cNvSpPr>
            <a:spLocks noGrp="1"/>
          </p:cNvSpPr>
          <p:nvPr>
            <p:ph type="body" sz="quarter" idx="11"/>
          </p:nvPr>
        </p:nvSpPr>
        <p:spPr/>
        <p:txBody>
          <a:bodyPr/>
          <a:lstStyle/>
          <a:p>
            <a:r>
              <a:rPr lang="en-US" dirty="0"/>
              <a:t>What is Insurance?</a:t>
            </a:r>
          </a:p>
          <a:p>
            <a:r>
              <a:rPr lang="en-US" b="1" dirty="0"/>
              <a:t>What is an Insurance Company?</a:t>
            </a:r>
          </a:p>
          <a:p>
            <a:r>
              <a:rPr lang="en-US" dirty="0"/>
              <a:t>How Did We Get Here? Or, A Brief History of Captive Insurance</a:t>
            </a:r>
          </a:p>
          <a:p>
            <a:r>
              <a:rPr lang="en-US" dirty="0"/>
              <a:t>A Brief Case Law History of the IRS’ unsuccessful attempt to challenge captives</a:t>
            </a:r>
          </a:p>
          <a:p>
            <a:r>
              <a:rPr lang="en-US" dirty="0"/>
              <a:t>The Road to 831(b)</a:t>
            </a:r>
          </a:p>
          <a:p>
            <a:r>
              <a:rPr lang="en-US" dirty="0"/>
              <a:t>Forming, Running and Shutting Down the Captive</a:t>
            </a:r>
          </a:p>
        </p:txBody>
      </p:sp>
      <p:sp>
        <p:nvSpPr>
          <p:cNvPr id="6" name="Slide Number Placeholder 5">
            <a:extLst>
              <a:ext uri="{FF2B5EF4-FFF2-40B4-BE49-F238E27FC236}">
                <a16:creationId xmlns:a16="http://schemas.microsoft.com/office/drawing/2014/main" id="{564B90BA-C115-1645-9C8D-EAE066330ED1}"/>
              </a:ext>
            </a:extLst>
          </p:cNvPr>
          <p:cNvSpPr>
            <a:spLocks noGrp="1"/>
          </p:cNvSpPr>
          <p:nvPr>
            <p:ph type="sldNum" sz="quarter" idx="10"/>
          </p:nvPr>
        </p:nvSpPr>
        <p:spPr/>
        <p:txBody>
          <a:bodyPr/>
          <a:lstStyle/>
          <a:p>
            <a:fld id="{86CB4B4D-7CA3-9044-876B-883B54F8677D}" type="slidenum">
              <a:rPr lang="uk-UA" smtClean="0"/>
              <a:pPr/>
              <a:t>10</a:t>
            </a:fld>
            <a:endParaRPr lang="uk-UA"/>
          </a:p>
        </p:txBody>
      </p:sp>
    </p:spTree>
    <p:extLst>
      <p:ext uri="{BB962C8B-B14F-4D97-AF65-F5344CB8AC3E}">
        <p14:creationId xmlns:p14="http://schemas.microsoft.com/office/powerpoint/2010/main" val="411551554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From the Regulations</a:t>
            </a:r>
            <a:endParaRPr lang="en-US" dirty="0"/>
          </a:p>
        </p:txBody>
      </p:sp>
      <p:sp>
        <p:nvSpPr>
          <p:cNvPr id="3" name="Content Placeholder 2"/>
          <p:cNvSpPr>
            <a:spLocks noGrp="1"/>
          </p:cNvSpPr>
          <p:nvPr>
            <p:ph sz="half" idx="1"/>
          </p:nvPr>
        </p:nvSpPr>
        <p:spPr/>
        <p:txBody>
          <a:bodyPr>
            <a:normAutofit fontScale="92500" lnSpcReduction="20000"/>
          </a:bodyPr>
          <a:lstStyle/>
          <a:p>
            <a:pPr marL="0" indent="0">
              <a:lnSpc>
                <a:spcPct val="120000"/>
              </a:lnSpc>
              <a:buNone/>
            </a:pPr>
            <a:r>
              <a:rPr lang="en-US" sz="1400" dirty="0"/>
              <a:t>The term insurance company means a company whose </a:t>
            </a:r>
            <a:r>
              <a:rPr lang="en-US" sz="1400" b="1" dirty="0">
                <a:solidFill>
                  <a:schemeClr val="bg2"/>
                </a:solidFill>
              </a:rPr>
              <a:t>primary and predominant business activity </a:t>
            </a:r>
            <a:r>
              <a:rPr lang="en-US" sz="1400" dirty="0"/>
              <a:t>during the taxable year is the issuing of insurance or annuity contracts or the reinsuring of risks underwritten by insurance companies. Thus, </a:t>
            </a:r>
            <a:r>
              <a:rPr lang="en-US" sz="1400" b="1" dirty="0">
                <a:solidFill>
                  <a:schemeClr val="bg2"/>
                </a:solidFill>
              </a:rPr>
              <a:t>though its name, charter powers, and subjection to State insurance laws are significant</a:t>
            </a:r>
            <a:r>
              <a:rPr lang="en-US" sz="1400" dirty="0"/>
              <a:t> in determining the business which a company is authorized and intends to carry on, </a:t>
            </a:r>
            <a:r>
              <a:rPr lang="en-US" sz="1400" b="1" dirty="0">
                <a:solidFill>
                  <a:schemeClr val="bg2"/>
                </a:solidFill>
              </a:rPr>
              <a:t>it is the character of the business actually done in the taxable year</a:t>
            </a:r>
            <a:r>
              <a:rPr lang="en-US" sz="1400" dirty="0"/>
              <a:t> which determines whether a company is taxable as an insurance company under the Internal Revenue Code.</a:t>
            </a:r>
          </a:p>
        </p:txBody>
      </p:sp>
      <p:sp>
        <p:nvSpPr>
          <p:cNvPr id="6" name="Content Placeholder 5">
            <a:extLst>
              <a:ext uri="{FF2B5EF4-FFF2-40B4-BE49-F238E27FC236}">
                <a16:creationId xmlns:a16="http://schemas.microsoft.com/office/drawing/2014/main" id="{3DF2B951-26F4-0846-9E72-04A215D6554D}"/>
              </a:ext>
            </a:extLst>
          </p:cNvPr>
          <p:cNvSpPr>
            <a:spLocks noGrp="1"/>
          </p:cNvSpPr>
          <p:nvPr>
            <p:ph sz="half" idx="2"/>
          </p:nvPr>
        </p:nvSpPr>
        <p:spPr/>
        <p:txBody>
          <a:bodyPr>
            <a:normAutofit fontScale="92500" lnSpcReduction="20000"/>
          </a:bodyPr>
          <a:lstStyle/>
          <a:p>
            <a:r>
              <a:rPr lang="en-US" dirty="0"/>
              <a:t>There are 4 key points </a:t>
            </a:r>
          </a:p>
          <a:p>
            <a:pPr lvl="1"/>
            <a:r>
              <a:rPr lang="en-US" sz="1600" b="1" dirty="0">
                <a:solidFill>
                  <a:schemeClr val="bg2"/>
                </a:solidFill>
              </a:rPr>
              <a:t>Primary: </a:t>
            </a:r>
            <a:r>
              <a:rPr lang="en-US" sz="1600" dirty="0"/>
              <a:t>“first in order of time or development” (Merriam-Webster)</a:t>
            </a:r>
          </a:p>
          <a:p>
            <a:pPr lvl="1"/>
            <a:r>
              <a:rPr lang="en-US" sz="1600" b="1" dirty="0">
                <a:solidFill>
                  <a:schemeClr val="bg2"/>
                </a:solidFill>
              </a:rPr>
              <a:t>Predominant: </a:t>
            </a:r>
            <a:r>
              <a:rPr lang="en-US" sz="1600" dirty="0"/>
              <a:t>“more important, powerful, successful, or noticeable than other people or things” (Merriam-Webster)</a:t>
            </a:r>
          </a:p>
          <a:p>
            <a:pPr lvl="1"/>
            <a:r>
              <a:rPr lang="en-US" sz="1600" b="1" dirty="0">
                <a:solidFill>
                  <a:schemeClr val="bg2"/>
                </a:solidFill>
              </a:rPr>
              <a:t>The name, charter powers, and subjection to State insurance laws are significant</a:t>
            </a:r>
          </a:p>
          <a:p>
            <a:pPr lvl="1"/>
            <a:r>
              <a:rPr lang="en-US" sz="1600" b="1" dirty="0">
                <a:solidFill>
                  <a:schemeClr val="bg2"/>
                </a:solidFill>
              </a:rPr>
              <a:t>“it is the character of the business actually done in the taxable year:” </a:t>
            </a:r>
            <a:r>
              <a:rPr lang="en-US" sz="1600" dirty="0"/>
              <a:t>how did the business make its money? </a:t>
            </a:r>
          </a:p>
        </p:txBody>
      </p:sp>
      <p:sp>
        <p:nvSpPr>
          <p:cNvPr id="10" name="Rectangle 9">
            <a:extLst>
              <a:ext uri="{FF2B5EF4-FFF2-40B4-BE49-F238E27FC236}">
                <a16:creationId xmlns:a16="http://schemas.microsoft.com/office/drawing/2014/main" id="{B19A3904-559B-8C41-BC0E-16881493B280}"/>
              </a:ext>
            </a:extLst>
          </p:cNvPr>
          <p:cNvSpPr/>
          <p:nvPr/>
        </p:nvSpPr>
        <p:spPr>
          <a:xfrm>
            <a:off x="4446193" y="4454820"/>
            <a:ext cx="4572000" cy="230832"/>
          </a:xfrm>
          <a:prstGeom prst="rect">
            <a:avLst/>
          </a:prstGeom>
        </p:spPr>
        <p:txBody>
          <a:bodyPr>
            <a:spAutoFit/>
          </a:bodyPr>
          <a:lstStyle/>
          <a:p>
            <a:pPr algn="r"/>
            <a:r>
              <a:rPr lang="en-US" sz="900" i="1" dirty="0">
                <a:solidFill>
                  <a:schemeClr val="tx2"/>
                </a:solidFill>
              </a:rPr>
              <a:t>26 CFR 1.801-3 Definitions. (Code of Federal Regulations (2016 Edition))</a:t>
            </a:r>
          </a:p>
        </p:txBody>
      </p:sp>
      <p:sp>
        <p:nvSpPr>
          <p:cNvPr id="11" name="Slide Number Placeholder 10">
            <a:extLst>
              <a:ext uri="{FF2B5EF4-FFF2-40B4-BE49-F238E27FC236}">
                <a16:creationId xmlns:a16="http://schemas.microsoft.com/office/drawing/2014/main" id="{7FA6CB9C-3474-8445-BA2E-9DD06B1B42B8}"/>
              </a:ext>
            </a:extLst>
          </p:cNvPr>
          <p:cNvSpPr>
            <a:spLocks noGrp="1"/>
          </p:cNvSpPr>
          <p:nvPr>
            <p:ph type="sldNum" sz="quarter" idx="12"/>
          </p:nvPr>
        </p:nvSpPr>
        <p:spPr/>
        <p:txBody>
          <a:bodyPr/>
          <a:lstStyle/>
          <a:p>
            <a:fld id="{3E00BEB4-231E-E242-ADD1-2E04F217A283}" type="slidenum">
              <a:rPr lang="en-US" smtClean="0"/>
              <a:pPr/>
              <a:t>11</a:t>
            </a:fld>
            <a:endParaRPr lang="en-US"/>
          </a:p>
        </p:txBody>
      </p:sp>
    </p:spTree>
    <p:extLst>
      <p:ext uri="{BB962C8B-B14F-4D97-AF65-F5344CB8AC3E}">
        <p14:creationId xmlns:p14="http://schemas.microsoft.com/office/powerpoint/2010/main" val="132135306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Harper Test</a:t>
            </a:r>
            <a:endParaRPr lang="en-US" dirty="0"/>
          </a:p>
        </p:txBody>
      </p:sp>
      <p:sp>
        <p:nvSpPr>
          <p:cNvPr id="3" name="Content Placeholder 2"/>
          <p:cNvSpPr>
            <a:spLocks noGrp="1"/>
          </p:cNvSpPr>
          <p:nvPr>
            <p:ph type="body" sz="quarter" idx="11"/>
          </p:nvPr>
        </p:nvSpPr>
        <p:spPr/>
        <p:txBody>
          <a:bodyPr/>
          <a:lstStyle/>
          <a:p>
            <a:pPr marL="457200" indent="-457200">
              <a:buFont typeface="+mj-lt"/>
              <a:buAutoNum type="arabicPeriod"/>
            </a:pPr>
            <a:r>
              <a:rPr lang="en-US" dirty="0"/>
              <a:t>Whether the arrangement involves the existence of an </a:t>
            </a:r>
            <a:br>
              <a:rPr lang="en-US" dirty="0"/>
            </a:br>
            <a:r>
              <a:rPr lang="en-US" dirty="0"/>
              <a:t>“insurance risk”;</a:t>
            </a:r>
            <a:br>
              <a:rPr lang="en-US" dirty="0"/>
            </a:br>
            <a:endParaRPr lang="en-US" dirty="0"/>
          </a:p>
          <a:p>
            <a:pPr marL="457200" indent="-457200">
              <a:buFont typeface="+mj-lt"/>
              <a:buAutoNum type="arabicPeriod"/>
            </a:pPr>
            <a:r>
              <a:rPr lang="en-US" dirty="0"/>
              <a:t>Whether there was both risk-shifting and risk- distribution; and</a:t>
            </a:r>
            <a:br>
              <a:rPr lang="en-US" dirty="0"/>
            </a:br>
            <a:endParaRPr lang="en-US" dirty="0"/>
          </a:p>
          <a:p>
            <a:pPr marL="457200" indent="-457200">
              <a:buFont typeface="+mj-lt"/>
              <a:buAutoNum type="arabicPeriod"/>
            </a:pPr>
            <a:r>
              <a:rPr lang="en-US" dirty="0"/>
              <a:t>Whether the arrangement was for “insurance” in its commonly accepted sense.</a:t>
            </a:r>
          </a:p>
        </p:txBody>
      </p:sp>
      <p:sp>
        <p:nvSpPr>
          <p:cNvPr id="8" name="Rectangle 7">
            <a:extLst>
              <a:ext uri="{FF2B5EF4-FFF2-40B4-BE49-F238E27FC236}">
                <a16:creationId xmlns:a16="http://schemas.microsoft.com/office/drawing/2014/main" id="{788640FA-833D-104C-B707-35FDF959EA33}"/>
              </a:ext>
            </a:extLst>
          </p:cNvPr>
          <p:cNvSpPr/>
          <p:nvPr/>
        </p:nvSpPr>
        <p:spPr>
          <a:xfrm>
            <a:off x="3020518" y="4433559"/>
            <a:ext cx="6003560" cy="230832"/>
          </a:xfrm>
          <a:prstGeom prst="rect">
            <a:avLst/>
          </a:prstGeom>
        </p:spPr>
        <p:txBody>
          <a:bodyPr wrap="square">
            <a:spAutoFit/>
          </a:bodyPr>
          <a:lstStyle/>
          <a:p>
            <a:pPr algn="r"/>
            <a:r>
              <a:rPr lang="en-US" sz="900" i="1" dirty="0">
                <a:solidFill>
                  <a:schemeClr val="tx2"/>
                </a:solidFill>
              </a:rPr>
              <a:t>Harper Grp. &amp; Includible Subsidiaries  v. Comm'r of Internal Revenue, 96 T.C. 45, 96 T.C. No. 4 (U.S.T.C., 1991)</a:t>
            </a:r>
          </a:p>
        </p:txBody>
      </p:sp>
      <p:sp>
        <p:nvSpPr>
          <p:cNvPr id="9" name="Slide Number Placeholder 8">
            <a:extLst>
              <a:ext uri="{FF2B5EF4-FFF2-40B4-BE49-F238E27FC236}">
                <a16:creationId xmlns:a16="http://schemas.microsoft.com/office/drawing/2014/main" id="{0B4F31D2-59CD-2B4C-B18A-E9897451B274}"/>
              </a:ext>
            </a:extLst>
          </p:cNvPr>
          <p:cNvSpPr>
            <a:spLocks noGrp="1"/>
          </p:cNvSpPr>
          <p:nvPr>
            <p:ph type="sldNum" sz="quarter" idx="10"/>
          </p:nvPr>
        </p:nvSpPr>
        <p:spPr/>
        <p:txBody>
          <a:bodyPr/>
          <a:lstStyle/>
          <a:p>
            <a:fld id="{86CB4B4D-7CA3-9044-876B-883B54F8677D}" type="slidenum">
              <a:rPr lang="uk-UA" smtClean="0"/>
              <a:pPr/>
              <a:t>12</a:t>
            </a:fld>
            <a:endParaRPr lang="uk-UA"/>
          </a:p>
        </p:txBody>
      </p:sp>
    </p:spTree>
    <p:extLst>
      <p:ext uri="{BB962C8B-B14F-4D97-AF65-F5344CB8AC3E}">
        <p14:creationId xmlns:p14="http://schemas.microsoft.com/office/powerpoint/2010/main" val="10257911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a:t>
            </a:r>
            <a:br>
              <a:rPr lang="en-US" dirty="0"/>
            </a:br>
            <a:r>
              <a:rPr lang="en-US" dirty="0"/>
              <a:t>Insurance Company?</a:t>
            </a:r>
          </a:p>
        </p:txBody>
      </p:sp>
      <p:sp>
        <p:nvSpPr>
          <p:cNvPr id="3" name="Content Placeholder 2"/>
          <p:cNvSpPr>
            <a:spLocks noGrp="1"/>
          </p:cNvSpPr>
          <p:nvPr>
            <p:ph type="body" sz="quarter" idx="11"/>
          </p:nvPr>
        </p:nvSpPr>
        <p:spPr/>
        <p:txBody>
          <a:bodyPr>
            <a:normAutofit lnSpcReduction="10000"/>
          </a:bodyPr>
          <a:lstStyle/>
          <a:p>
            <a:r>
              <a:rPr lang="en-US" sz="1800" b="1" dirty="0"/>
              <a:t>Rampart</a:t>
            </a:r>
            <a:r>
              <a:rPr lang="en-US" sz="1800" dirty="0"/>
              <a:t> </a:t>
            </a:r>
          </a:p>
          <a:p>
            <a:pPr lvl="1"/>
            <a:r>
              <a:rPr lang="en-US" sz="1800" dirty="0"/>
              <a:t>was both organized and operated as an insurance company. </a:t>
            </a:r>
          </a:p>
          <a:p>
            <a:pPr lvl="1"/>
            <a:r>
              <a:rPr lang="en-US" sz="1800" dirty="0"/>
              <a:t>It was regulated by the Insurance Registry of Hong Kong. </a:t>
            </a:r>
          </a:p>
          <a:p>
            <a:pPr lvl="1"/>
            <a:r>
              <a:rPr lang="en-US" sz="1800" dirty="0"/>
              <a:t>The adequacy of Rampart's capitalization is not in dispute. </a:t>
            </a:r>
          </a:p>
          <a:p>
            <a:pPr lvl="1"/>
            <a:r>
              <a:rPr lang="en-US" sz="1800" dirty="0"/>
              <a:t>The premiums charged by Rampart to its affiliates, as well as to its shippers, were the result of arm's-length transactions. </a:t>
            </a:r>
          </a:p>
          <a:p>
            <a:pPr lvl="1"/>
            <a:r>
              <a:rPr lang="en-US" sz="1800" dirty="0"/>
              <a:t>The policies issued by Rampart were valid and binding. </a:t>
            </a:r>
          </a:p>
          <a:p>
            <a:pPr lvl="1"/>
            <a:r>
              <a:rPr lang="en-US" sz="1800" dirty="0"/>
              <a:t>In sum, such policies were insurance policies, and the arrangements between the Harper domestic subsidiaries and Rampart constituted insurance, in the commonly accepted sense.</a:t>
            </a:r>
          </a:p>
        </p:txBody>
      </p:sp>
      <p:sp>
        <p:nvSpPr>
          <p:cNvPr id="9" name="Rectangle 8">
            <a:extLst>
              <a:ext uri="{FF2B5EF4-FFF2-40B4-BE49-F238E27FC236}">
                <a16:creationId xmlns:a16="http://schemas.microsoft.com/office/drawing/2014/main" id="{97279D53-D08F-EA4E-BA1F-70F873E4BEBF}"/>
              </a:ext>
            </a:extLst>
          </p:cNvPr>
          <p:cNvSpPr/>
          <p:nvPr/>
        </p:nvSpPr>
        <p:spPr>
          <a:xfrm>
            <a:off x="3020518" y="4433559"/>
            <a:ext cx="6003560" cy="230832"/>
          </a:xfrm>
          <a:prstGeom prst="rect">
            <a:avLst/>
          </a:prstGeom>
        </p:spPr>
        <p:txBody>
          <a:bodyPr wrap="square">
            <a:spAutoFit/>
          </a:bodyPr>
          <a:lstStyle/>
          <a:p>
            <a:pPr algn="r"/>
            <a:r>
              <a:rPr lang="en-US" sz="900" i="1" dirty="0">
                <a:solidFill>
                  <a:schemeClr val="tx2"/>
                </a:solidFill>
              </a:rPr>
              <a:t>Harper Grp. &amp; Includible Subsidiaries  v. Comm'r of Internal Revenue, 96 T.C. 45, 96 T.C. No. 4 (U.S.T.C., 1991)</a:t>
            </a:r>
          </a:p>
        </p:txBody>
      </p:sp>
      <p:sp>
        <p:nvSpPr>
          <p:cNvPr id="10" name="Slide Number Placeholder 9">
            <a:extLst>
              <a:ext uri="{FF2B5EF4-FFF2-40B4-BE49-F238E27FC236}">
                <a16:creationId xmlns:a16="http://schemas.microsoft.com/office/drawing/2014/main" id="{1E6E4BBA-3112-F548-989A-ECE70EFA06BA}"/>
              </a:ext>
            </a:extLst>
          </p:cNvPr>
          <p:cNvSpPr>
            <a:spLocks noGrp="1"/>
          </p:cNvSpPr>
          <p:nvPr>
            <p:ph type="sldNum" sz="quarter" idx="10"/>
          </p:nvPr>
        </p:nvSpPr>
        <p:spPr/>
        <p:txBody>
          <a:bodyPr/>
          <a:lstStyle/>
          <a:p>
            <a:fld id="{86CB4B4D-7CA3-9044-876B-883B54F8677D}" type="slidenum">
              <a:rPr lang="uk-UA" smtClean="0"/>
              <a:pPr/>
              <a:t>13</a:t>
            </a:fld>
            <a:endParaRPr lang="uk-UA"/>
          </a:p>
        </p:txBody>
      </p:sp>
    </p:spTree>
    <p:extLst>
      <p:ext uri="{BB962C8B-B14F-4D97-AF65-F5344CB8AC3E}">
        <p14:creationId xmlns:p14="http://schemas.microsoft.com/office/powerpoint/2010/main" val="409815854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a:t>
            </a:r>
            <a:br>
              <a:rPr lang="en-US" dirty="0"/>
            </a:br>
            <a:r>
              <a:rPr lang="en-US" dirty="0"/>
              <a:t>Insurance Company?</a:t>
            </a:r>
          </a:p>
        </p:txBody>
      </p:sp>
      <p:sp>
        <p:nvSpPr>
          <p:cNvPr id="3" name="Content Placeholder 2"/>
          <p:cNvSpPr>
            <a:spLocks noGrp="1"/>
          </p:cNvSpPr>
          <p:nvPr>
            <p:ph type="body" sz="quarter" idx="11"/>
          </p:nvPr>
        </p:nvSpPr>
        <p:spPr/>
        <p:txBody>
          <a:bodyPr>
            <a:normAutofit fontScale="85000" lnSpcReduction="20000"/>
          </a:bodyPr>
          <a:lstStyle/>
          <a:p>
            <a:r>
              <a:rPr lang="en-US" b="1" dirty="0"/>
              <a:t>Eastland</a:t>
            </a:r>
            <a:r>
              <a:rPr lang="en-US" dirty="0"/>
              <a:t> </a:t>
            </a:r>
          </a:p>
          <a:p>
            <a:pPr lvl="1"/>
            <a:r>
              <a:rPr lang="en-US" dirty="0"/>
              <a:t>was both organized and operated as a valid insurance company and was not a sham corporation. </a:t>
            </a:r>
          </a:p>
          <a:p>
            <a:pPr lvl="1"/>
            <a:r>
              <a:rPr lang="en-US" dirty="0"/>
              <a:t>It was regulated by the authorities of Bermuda, and </a:t>
            </a:r>
          </a:p>
          <a:p>
            <a:pPr lvl="1"/>
            <a:r>
              <a:rPr lang="en-US" dirty="0"/>
              <a:t>its capitalization was adequate under Bermuda law. </a:t>
            </a:r>
          </a:p>
          <a:p>
            <a:pPr lvl="1"/>
            <a:r>
              <a:rPr lang="en-US" dirty="0"/>
              <a:t>The insurance agreements between Malone &amp; Hyde and Northwestern and the reinsurance agreements between Northwestern and Eastland were the result of arm's-length negotiations and </a:t>
            </a:r>
          </a:p>
          <a:p>
            <a:pPr lvl="1"/>
            <a:r>
              <a:rPr lang="en-US" dirty="0"/>
              <a:t>were properly evidenced by written policies and endorsements. </a:t>
            </a:r>
          </a:p>
          <a:p>
            <a:pPr lvl="1"/>
            <a:r>
              <a:rPr lang="en-US" dirty="0"/>
              <a:t>The reinsurance policies issued by Eastland were valid and binding. </a:t>
            </a:r>
          </a:p>
          <a:p>
            <a:pPr lvl="1"/>
            <a:r>
              <a:rPr lang="en-US" dirty="0"/>
              <a:t>Eastland operated as a separate and viable entity, financially capable of meeting its obligations.</a:t>
            </a:r>
          </a:p>
        </p:txBody>
      </p:sp>
      <p:sp>
        <p:nvSpPr>
          <p:cNvPr id="6" name="Rectangle 5">
            <a:extLst>
              <a:ext uri="{FF2B5EF4-FFF2-40B4-BE49-F238E27FC236}">
                <a16:creationId xmlns:a16="http://schemas.microsoft.com/office/drawing/2014/main" id="{92A61761-FB01-A64F-B556-B4025F8604BF}"/>
              </a:ext>
            </a:extLst>
          </p:cNvPr>
          <p:cNvSpPr/>
          <p:nvPr/>
        </p:nvSpPr>
        <p:spPr>
          <a:xfrm>
            <a:off x="4437089" y="4437534"/>
            <a:ext cx="4572000" cy="230832"/>
          </a:xfrm>
          <a:prstGeom prst="rect">
            <a:avLst/>
          </a:prstGeom>
        </p:spPr>
        <p:txBody>
          <a:bodyPr>
            <a:spAutoFit/>
          </a:bodyPr>
          <a:lstStyle/>
          <a:p>
            <a:pPr lvl="1" algn="r"/>
            <a:r>
              <a:rPr lang="en-US" sz="900" i="1" dirty="0">
                <a:solidFill>
                  <a:schemeClr val="tx2"/>
                </a:solidFill>
              </a:rPr>
              <a:t>(Malone &amp; Hyde, Inc. v. Commissioner, 66 T.C.M. 1551 (U.S.T.C., 1993)</a:t>
            </a:r>
          </a:p>
        </p:txBody>
      </p:sp>
      <p:sp>
        <p:nvSpPr>
          <p:cNvPr id="7" name="Slide Number Placeholder 6">
            <a:extLst>
              <a:ext uri="{FF2B5EF4-FFF2-40B4-BE49-F238E27FC236}">
                <a16:creationId xmlns:a16="http://schemas.microsoft.com/office/drawing/2014/main" id="{7E736B22-4B6D-0742-A413-C84BEC6C9295}"/>
              </a:ext>
            </a:extLst>
          </p:cNvPr>
          <p:cNvSpPr>
            <a:spLocks noGrp="1"/>
          </p:cNvSpPr>
          <p:nvPr>
            <p:ph type="sldNum" sz="quarter" idx="10"/>
          </p:nvPr>
        </p:nvSpPr>
        <p:spPr/>
        <p:txBody>
          <a:bodyPr/>
          <a:lstStyle/>
          <a:p>
            <a:fld id="{86CB4B4D-7CA3-9044-876B-883B54F8677D}" type="slidenum">
              <a:rPr lang="uk-UA" smtClean="0"/>
              <a:pPr/>
              <a:t>14</a:t>
            </a:fld>
            <a:endParaRPr lang="uk-UA"/>
          </a:p>
        </p:txBody>
      </p:sp>
    </p:spTree>
    <p:extLst>
      <p:ext uri="{BB962C8B-B14F-4D97-AF65-F5344CB8AC3E}">
        <p14:creationId xmlns:p14="http://schemas.microsoft.com/office/powerpoint/2010/main" val="323750257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Outline</a:t>
            </a:r>
            <a:endParaRPr lang="en-US" dirty="0"/>
          </a:p>
        </p:txBody>
      </p:sp>
      <p:sp>
        <p:nvSpPr>
          <p:cNvPr id="3" name="Content Placeholder 2"/>
          <p:cNvSpPr>
            <a:spLocks noGrp="1"/>
          </p:cNvSpPr>
          <p:nvPr>
            <p:ph type="body" sz="quarter" idx="11"/>
          </p:nvPr>
        </p:nvSpPr>
        <p:spPr/>
        <p:txBody>
          <a:bodyPr/>
          <a:lstStyle/>
          <a:p>
            <a:r>
              <a:rPr lang="en-US" dirty="0"/>
              <a:t>What is Insurance?</a:t>
            </a:r>
          </a:p>
          <a:p>
            <a:r>
              <a:rPr lang="en-US" dirty="0"/>
              <a:t>What is an Insurance Company?</a:t>
            </a:r>
          </a:p>
          <a:p>
            <a:r>
              <a:rPr lang="en-US" b="1" dirty="0"/>
              <a:t>How Did We Get Here? Or, A Brief History of Captive Insurance</a:t>
            </a:r>
          </a:p>
          <a:p>
            <a:r>
              <a:rPr lang="en-US" dirty="0"/>
              <a:t>A Brief Case Law History of the IRS’ unsuccessful attempt to challenge captives</a:t>
            </a:r>
          </a:p>
          <a:p>
            <a:r>
              <a:rPr lang="en-US" dirty="0"/>
              <a:t>The Road to 831(b)</a:t>
            </a:r>
          </a:p>
          <a:p>
            <a:r>
              <a:rPr lang="en-US" dirty="0"/>
              <a:t>Forming, Running and Shutting Down the Captive</a:t>
            </a:r>
          </a:p>
        </p:txBody>
      </p:sp>
      <p:sp>
        <p:nvSpPr>
          <p:cNvPr id="8" name="Slide Number Placeholder 7">
            <a:extLst>
              <a:ext uri="{FF2B5EF4-FFF2-40B4-BE49-F238E27FC236}">
                <a16:creationId xmlns:a16="http://schemas.microsoft.com/office/drawing/2014/main" id="{BB04D4AD-DAE5-CC46-A4D5-5187CA65F78E}"/>
              </a:ext>
            </a:extLst>
          </p:cNvPr>
          <p:cNvSpPr>
            <a:spLocks noGrp="1"/>
          </p:cNvSpPr>
          <p:nvPr>
            <p:ph type="sldNum" sz="quarter" idx="10"/>
          </p:nvPr>
        </p:nvSpPr>
        <p:spPr/>
        <p:txBody>
          <a:bodyPr/>
          <a:lstStyle/>
          <a:p>
            <a:fld id="{86CB4B4D-7CA3-9044-876B-883B54F8677D}" type="slidenum">
              <a:rPr lang="uk-UA" smtClean="0"/>
              <a:pPr/>
              <a:t>15</a:t>
            </a:fld>
            <a:endParaRPr lang="uk-UA"/>
          </a:p>
        </p:txBody>
      </p:sp>
    </p:spTree>
    <p:extLst>
      <p:ext uri="{BB962C8B-B14F-4D97-AF65-F5344CB8AC3E}">
        <p14:creationId xmlns:p14="http://schemas.microsoft.com/office/powerpoint/2010/main" val="216288592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Brief History of </a:t>
            </a:r>
            <a:br>
              <a:rPr lang="en-US" dirty="0"/>
            </a:br>
            <a:r>
              <a:rPr lang="en-US" dirty="0"/>
              <a:t>Insurance Coverage</a:t>
            </a:r>
          </a:p>
        </p:txBody>
      </p:sp>
      <p:sp>
        <p:nvSpPr>
          <p:cNvPr id="7" name="Content Placeholder 6">
            <a:extLst>
              <a:ext uri="{FF2B5EF4-FFF2-40B4-BE49-F238E27FC236}">
                <a16:creationId xmlns:a16="http://schemas.microsoft.com/office/drawing/2014/main" id="{67389DAE-7882-7443-8E32-DA229302C503}"/>
              </a:ext>
            </a:extLst>
          </p:cNvPr>
          <p:cNvSpPr>
            <a:spLocks noGrp="1"/>
          </p:cNvSpPr>
          <p:nvPr>
            <p:ph sz="half" idx="1"/>
          </p:nvPr>
        </p:nvSpPr>
        <p:spPr/>
        <p:txBody>
          <a:bodyPr>
            <a:normAutofit fontScale="70000" lnSpcReduction="20000"/>
          </a:bodyPr>
          <a:lstStyle/>
          <a:p>
            <a:r>
              <a:rPr lang="en-US" dirty="0"/>
              <a:t>These cases were very expensive leading to some bankruptcies and major payouts.</a:t>
            </a:r>
            <a:br>
              <a:rPr lang="en-US" dirty="0"/>
            </a:br>
            <a:endParaRPr lang="en-US" dirty="0"/>
          </a:p>
          <a:p>
            <a:r>
              <a:rPr lang="en-US" dirty="0"/>
              <a:t>Starting in the late 1970s, the insurance industry started to greatly limit their actual exposure, slowly eliminating expensive insurance coverage.</a:t>
            </a:r>
            <a:br>
              <a:rPr lang="en-US" dirty="0"/>
            </a:br>
            <a:endParaRPr lang="en-US" dirty="0"/>
          </a:p>
          <a:p>
            <a:r>
              <a:rPr lang="en-US" dirty="0"/>
              <a:t>Starting in the 1950s, certain businesses either couldn’t find insurance, or could only find very expensive insurance.</a:t>
            </a:r>
          </a:p>
          <a:p>
            <a:pPr lvl="1"/>
            <a:r>
              <a:rPr lang="en-US" dirty="0"/>
              <a:t>Flood Plain Cases</a:t>
            </a:r>
          </a:p>
          <a:p>
            <a:pPr lvl="1"/>
            <a:r>
              <a:rPr lang="en-US" dirty="0"/>
              <a:t>Oil and Gas (Mobil Oil, Offshore)</a:t>
            </a:r>
          </a:p>
          <a:p>
            <a:pPr lvl="1"/>
            <a:r>
              <a:rPr lang="en-US" dirty="0"/>
              <a:t>Large Contractors (Stearns Rogers)</a:t>
            </a:r>
          </a:p>
          <a:p>
            <a:pPr lvl="1"/>
            <a:r>
              <a:rPr lang="en-US" dirty="0"/>
              <a:t>Hospitals (Humana)</a:t>
            </a:r>
          </a:p>
        </p:txBody>
      </p:sp>
      <p:sp>
        <p:nvSpPr>
          <p:cNvPr id="3" name="Content Placeholder 2"/>
          <p:cNvSpPr>
            <a:spLocks noGrp="1"/>
          </p:cNvSpPr>
          <p:nvPr>
            <p:ph sz="half" idx="2"/>
          </p:nvPr>
        </p:nvSpPr>
        <p:spPr/>
        <p:txBody>
          <a:bodyPr>
            <a:normAutofit fontScale="70000" lnSpcReduction="20000"/>
          </a:bodyPr>
          <a:lstStyle/>
          <a:p>
            <a:r>
              <a:rPr lang="en-US" dirty="0"/>
              <a:t>In the 1970s, the US insurance industry was sued under four causes of action</a:t>
            </a:r>
          </a:p>
          <a:p>
            <a:pPr lvl="1"/>
            <a:r>
              <a:rPr lang="en-US" dirty="0"/>
              <a:t>Asbestos</a:t>
            </a:r>
          </a:p>
          <a:p>
            <a:pPr lvl="1"/>
            <a:r>
              <a:rPr lang="en-US" dirty="0"/>
              <a:t>Professional Liability (Med Mal)</a:t>
            </a:r>
          </a:p>
          <a:p>
            <a:pPr lvl="1"/>
            <a:r>
              <a:rPr lang="en-US" dirty="0"/>
              <a:t>Environmental Claims</a:t>
            </a:r>
          </a:p>
          <a:p>
            <a:pPr lvl="1"/>
            <a:r>
              <a:rPr lang="en-US" dirty="0"/>
              <a:t>Products Liability</a:t>
            </a:r>
          </a:p>
        </p:txBody>
      </p:sp>
      <p:sp>
        <p:nvSpPr>
          <p:cNvPr id="16" name="Slide Number Placeholder 15">
            <a:extLst>
              <a:ext uri="{FF2B5EF4-FFF2-40B4-BE49-F238E27FC236}">
                <a16:creationId xmlns:a16="http://schemas.microsoft.com/office/drawing/2014/main" id="{30EEDE03-4C84-104E-BB3E-18846EDBF17F}"/>
              </a:ext>
            </a:extLst>
          </p:cNvPr>
          <p:cNvSpPr>
            <a:spLocks noGrp="1"/>
          </p:cNvSpPr>
          <p:nvPr>
            <p:ph type="sldNum" sz="quarter" idx="12"/>
          </p:nvPr>
        </p:nvSpPr>
        <p:spPr/>
        <p:txBody>
          <a:bodyPr/>
          <a:lstStyle/>
          <a:p>
            <a:fld id="{3E00BEB4-231E-E242-ADD1-2E04F217A283}" type="slidenum">
              <a:rPr lang="en-US" smtClean="0"/>
              <a:pPr/>
              <a:t>16</a:t>
            </a:fld>
            <a:endParaRPr lang="en-US"/>
          </a:p>
        </p:txBody>
      </p:sp>
    </p:spTree>
    <p:extLst>
      <p:ext uri="{BB962C8B-B14F-4D97-AF65-F5344CB8AC3E}">
        <p14:creationId xmlns:p14="http://schemas.microsoft.com/office/powerpoint/2010/main" val="687569129"/>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A677F3-FCD6-C742-B6EA-D133AAA9D624}"/>
              </a:ext>
            </a:extLst>
          </p:cNvPr>
          <p:cNvSpPr>
            <a:spLocks noGrp="1"/>
          </p:cNvSpPr>
          <p:nvPr>
            <p:ph type="title"/>
          </p:nvPr>
        </p:nvSpPr>
        <p:spPr/>
        <p:txBody>
          <a:bodyPr/>
          <a:lstStyle/>
          <a:p>
            <a:r>
              <a:rPr lang="en-US" dirty="0"/>
              <a:t>Outline</a:t>
            </a:r>
          </a:p>
        </p:txBody>
      </p:sp>
      <p:sp>
        <p:nvSpPr>
          <p:cNvPr id="3" name="Content Placeholder 2"/>
          <p:cNvSpPr>
            <a:spLocks noGrp="1"/>
          </p:cNvSpPr>
          <p:nvPr>
            <p:ph type="body" sz="quarter" idx="11"/>
          </p:nvPr>
        </p:nvSpPr>
        <p:spPr/>
        <p:txBody>
          <a:bodyPr/>
          <a:lstStyle/>
          <a:p>
            <a:r>
              <a:rPr lang="en-US" dirty="0"/>
              <a:t>What is Insurance?</a:t>
            </a:r>
          </a:p>
          <a:p>
            <a:r>
              <a:rPr lang="en-US" dirty="0"/>
              <a:t>What is an Insurance Company?</a:t>
            </a:r>
          </a:p>
          <a:p>
            <a:r>
              <a:rPr lang="en-US" dirty="0"/>
              <a:t>How Did We Get Here? Or, A Brief History of Captive Insurance</a:t>
            </a:r>
          </a:p>
          <a:p>
            <a:r>
              <a:rPr lang="en-US" b="1" dirty="0"/>
              <a:t>A Brief Case Law History of the IRS’ unsuccessful attempt to challenge captives</a:t>
            </a:r>
          </a:p>
          <a:p>
            <a:r>
              <a:rPr lang="en-US" dirty="0"/>
              <a:t>The Road to 831(b)</a:t>
            </a:r>
          </a:p>
          <a:p>
            <a:r>
              <a:rPr lang="en-US" dirty="0"/>
              <a:t>Forming, Running and Shutting Down the Captive</a:t>
            </a:r>
          </a:p>
        </p:txBody>
      </p:sp>
      <p:sp>
        <p:nvSpPr>
          <p:cNvPr id="5" name="Slide Number Placeholder 4">
            <a:extLst>
              <a:ext uri="{FF2B5EF4-FFF2-40B4-BE49-F238E27FC236}">
                <a16:creationId xmlns:a16="http://schemas.microsoft.com/office/drawing/2014/main" id="{52D6BD62-17F0-7349-8DC1-B09F904431F6}"/>
              </a:ext>
            </a:extLst>
          </p:cNvPr>
          <p:cNvSpPr>
            <a:spLocks noGrp="1"/>
          </p:cNvSpPr>
          <p:nvPr>
            <p:ph type="sldNum" sz="quarter" idx="10"/>
          </p:nvPr>
        </p:nvSpPr>
        <p:spPr/>
        <p:txBody>
          <a:bodyPr/>
          <a:lstStyle/>
          <a:p>
            <a:fld id="{86CB4B4D-7CA3-9044-876B-883B54F8677D}" type="slidenum">
              <a:rPr lang="uk-UA" smtClean="0"/>
              <a:pPr/>
              <a:t>17</a:t>
            </a:fld>
            <a:endParaRPr lang="uk-UA"/>
          </a:p>
        </p:txBody>
      </p:sp>
    </p:spTree>
    <p:extLst>
      <p:ext uri="{BB962C8B-B14F-4D97-AF65-F5344CB8AC3E}">
        <p14:creationId xmlns:p14="http://schemas.microsoft.com/office/powerpoint/2010/main" val="316533520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Two Earliest Cases Foreshadow the Path the </a:t>
            </a:r>
            <a:br>
              <a:rPr lang="en-US" dirty="0"/>
            </a:br>
            <a:r>
              <a:rPr lang="en-US" dirty="0"/>
              <a:t>Future Litigation Would Take</a:t>
            </a:r>
          </a:p>
        </p:txBody>
      </p:sp>
      <p:sp>
        <p:nvSpPr>
          <p:cNvPr id="3" name="Content Placeholder 2"/>
          <p:cNvSpPr>
            <a:spLocks noGrp="1"/>
          </p:cNvSpPr>
          <p:nvPr>
            <p:ph type="body" sz="quarter" idx="11"/>
          </p:nvPr>
        </p:nvSpPr>
        <p:spPr/>
        <p:txBody>
          <a:bodyPr/>
          <a:lstStyle/>
          <a:p>
            <a:pPr marL="0" indent="0">
              <a:buNone/>
            </a:pPr>
            <a:r>
              <a:rPr lang="en-US" b="1" dirty="0"/>
              <a:t>The Flood Plain Cases:</a:t>
            </a:r>
          </a:p>
          <a:p>
            <a:r>
              <a:rPr lang="en-US" dirty="0"/>
              <a:t>Consumers Oil: </a:t>
            </a:r>
            <a:br>
              <a:rPr lang="en-US" dirty="0"/>
            </a:br>
            <a:r>
              <a:rPr lang="en-US" dirty="0"/>
              <a:t>a New Jersey oil company formed a trust that had no other insureds</a:t>
            </a:r>
            <a:br>
              <a:rPr lang="en-US" dirty="0"/>
            </a:br>
            <a:endParaRPr lang="en-US" dirty="0"/>
          </a:p>
          <a:p>
            <a:r>
              <a:rPr lang="en-US" dirty="0"/>
              <a:t>Weber Paper: </a:t>
            </a:r>
            <a:br>
              <a:rPr lang="en-US" dirty="0"/>
            </a:br>
            <a:r>
              <a:rPr lang="en-US" dirty="0"/>
              <a:t>a group of Kansas and Missouri Businesses formed a single captive</a:t>
            </a:r>
          </a:p>
        </p:txBody>
      </p:sp>
      <p:sp>
        <p:nvSpPr>
          <p:cNvPr id="6" name="Slide Number Placeholder 5">
            <a:extLst>
              <a:ext uri="{FF2B5EF4-FFF2-40B4-BE49-F238E27FC236}">
                <a16:creationId xmlns:a16="http://schemas.microsoft.com/office/drawing/2014/main" id="{5977C6BE-CE12-F34D-B573-128EE5E19093}"/>
              </a:ext>
            </a:extLst>
          </p:cNvPr>
          <p:cNvSpPr>
            <a:spLocks noGrp="1"/>
          </p:cNvSpPr>
          <p:nvPr>
            <p:ph type="sldNum" sz="quarter" idx="10"/>
          </p:nvPr>
        </p:nvSpPr>
        <p:spPr/>
        <p:txBody>
          <a:bodyPr/>
          <a:lstStyle/>
          <a:p>
            <a:fld id="{86CB4B4D-7CA3-9044-876B-883B54F8677D}" type="slidenum">
              <a:rPr lang="uk-UA" smtClean="0"/>
              <a:pPr/>
              <a:t>18</a:t>
            </a:fld>
            <a:endParaRPr lang="uk-UA"/>
          </a:p>
        </p:txBody>
      </p:sp>
    </p:spTree>
    <p:extLst>
      <p:ext uri="{BB962C8B-B14F-4D97-AF65-F5344CB8AC3E}">
        <p14:creationId xmlns:p14="http://schemas.microsoft.com/office/powerpoint/2010/main" val="341691633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Captive Insurance </a:t>
            </a:r>
            <a:br>
              <a:rPr lang="en-US" dirty="0"/>
            </a:br>
            <a:r>
              <a:rPr lang="en-US" dirty="0"/>
              <a:t>Story Arc</a:t>
            </a:r>
          </a:p>
        </p:txBody>
      </p:sp>
      <p:sp>
        <p:nvSpPr>
          <p:cNvPr id="3" name="Content Placeholder 2"/>
          <p:cNvSpPr>
            <a:spLocks noGrp="1"/>
          </p:cNvSpPr>
          <p:nvPr>
            <p:ph type="body" sz="quarter" idx="11"/>
          </p:nvPr>
        </p:nvSpPr>
        <p:spPr/>
        <p:txBody>
          <a:bodyPr/>
          <a:lstStyle/>
          <a:p>
            <a:pPr marL="0" indent="0">
              <a:buNone/>
            </a:pPr>
            <a:r>
              <a:rPr lang="en-US" b="1" dirty="0"/>
              <a:t>The IRS won the first 5 captive cases: </a:t>
            </a:r>
            <a:r>
              <a:rPr lang="en-US" b="1" i="1" dirty="0"/>
              <a:t>Carnation, Clougherty, Beech Aircraft, Stearns Rogers and Mobil. </a:t>
            </a:r>
            <a:r>
              <a:rPr lang="en-US" b="1" dirty="0"/>
              <a:t>Why?</a:t>
            </a:r>
          </a:p>
          <a:p>
            <a:r>
              <a:rPr lang="en-US" dirty="0"/>
              <a:t>Three of these parent companies (Carnation, Clougherty and Beech) had insufficient risk distribution, insuring only the parent company</a:t>
            </a:r>
          </a:p>
          <a:p>
            <a:pPr lvl="1"/>
            <a:r>
              <a:rPr lang="en-US" dirty="0"/>
              <a:t>The other two were caught up</a:t>
            </a:r>
          </a:p>
          <a:p>
            <a:r>
              <a:rPr lang="en-US" dirty="0"/>
              <a:t>The IRS was far better prepared</a:t>
            </a:r>
          </a:p>
          <a:p>
            <a:r>
              <a:rPr lang="en-US" dirty="0"/>
              <a:t>The taxpayers weren’t well prepared</a:t>
            </a:r>
          </a:p>
          <a:p>
            <a:r>
              <a:rPr lang="en-US" dirty="0"/>
              <a:t>The law didn’t have a definition of insurance company.</a:t>
            </a:r>
          </a:p>
        </p:txBody>
      </p:sp>
      <p:sp>
        <p:nvSpPr>
          <p:cNvPr id="8" name="Slide Number Placeholder 7">
            <a:extLst>
              <a:ext uri="{FF2B5EF4-FFF2-40B4-BE49-F238E27FC236}">
                <a16:creationId xmlns:a16="http://schemas.microsoft.com/office/drawing/2014/main" id="{8D0BC816-7143-CF4F-82A7-5383FC0C8FF4}"/>
              </a:ext>
            </a:extLst>
          </p:cNvPr>
          <p:cNvSpPr>
            <a:spLocks noGrp="1"/>
          </p:cNvSpPr>
          <p:nvPr>
            <p:ph type="sldNum" sz="quarter" idx="10"/>
          </p:nvPr>
        </p:nvSpPr>
        <p:spPr/>
        <p:txBody>
          <a:bodyPr/>
          <a:lstStyle/>
          <a:p>
            <a:fld id="{86CB4B4D-7CA3-9044-876B-883B54F8677D}" type="slidenum">
              <a:rPr lang="uk-UA" smtClean="0"/>
              <a:pPr/>
              <a:t>19</a:t>
            </a:fld>
            <a:endParaRPr lang="uk-UA"/>
          </a:p>
        </p:txBody>
      </p:sp>
    </p:spTree>
    <p:extLst>
      <p:ext uri="{BB962C8B-B14F-4D97-AF65-F5344CB8AC3E}">
        <p14:creationId xmlns:p14="http://schemas.microsoft.com/office/powerpoint/2010/main" val="303224633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3E73991-95B0-FD49-886D-935A06039B22}"/>
              </a:ext>
            </a:extLst>
          </p:cNvPr>
          <p:cNvSpPr>
            <a:spLocks noGrp="1"/>
          </p:cNvSpPr>
          <p:nvPr>
            <p:ph type="sldNum" sz="quarter" idx="2"/>
          </p:nvPr>
        </p:nvSpPr>
        <p:spPr/>
        <p:txBody>
          <a:bodyPr/>
          <a:lstStyle/>
          <a:p>
            <a:fld id="{86CB4B4D-7CA3-9044-876B-883B54F8677D}" type="slidenum">
              <a:rPr lang="uk-UA" smtClean="0"/>
              <a:pPr/>
              <a:t>2</a:t>
            </a:fld>
            <a:endParaRPr lang="uk-UA"/>
          </a:p>
        </p:txBody>
      </p:sp>
      <p:sp>
        <p:nvSpPr>
          <p:cNvPr id="5" name="Title 4">
            <a:extLst>
              <a:ext uri="{FF2B5EF4-FFF2-40B4-BE49-F238E27FC236}">
                <a16:creationId xmlns:a16="http://schemas.microsoft.com/office/drawing/2014/main" id="{FBB373AF-5F7B-9C49-AD35-6CB98855421F}"/>
              </a:ext>
            </a:extLst>
          </p:cNvPr>
          <p:cNvSpPr>
            <a:spLocks noGrp="1"/>
          </p:cNvSpPr>
          <p:nvPr>
            <p:ph type="title"/>
          </p:nvPr>
        </p:nvSpPr>
        <p:spPr/>
        <p:txBody>
          <a:bodyPr/>
          <a:lstStyle/>
          <a:p>
            <a:r>
              <a:rPr lang="en-US" dirty="0"/>
              <a:t>An introduction to Captive Insurance</a:t>
            </a:r>
          </a:p>
        </p:txBody>
      </p:sp>
    </p:spTree>
    <p:extLst>
      <p:ext uri="{BB962C8B-B14F-4D97-AF65-F5344CB8AC3E}">
        <p14:creationId xmlns:p14="http://schemas.microsoft.com/office/powerpoint/2010/main" val="1279484089"/>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First Big IRS Loss: Crawford</a:t>
            </a:r>
            <a:endParaRPr lang="en-US" dirty="0"/>
          </a:p>
        </p:txBody>
      </p:sp>
      <p:sp>
        <p:nvSpPr>
          <p:cNvPr id="3" name="Content Placeholder 2"/>
          <p:cNvSpPr>
            <a:spLocks noGrp="1"/>
          </p:cNvSpPr>
          <p:nvPr>
            <p:ph type="body" sz="quarter" idx="11"/>
          </p:nvPr>
        </p:nvSpPr>
        <p:spPr/>
        <p:txBody>
          <a:bodyPr>
            <a:normAutofit fontScale="85000" lnSpcReduction="10000"/>
          </a:bodyPr>
          <a:lstStyle/>
          <a:p>
            <a:r>
              <a:rPr lang="en-US"/>
              <a:t>Crawford was a national company divided into three different subdivision:</a:t>
            </a:r>
          </a:p>
          <a:p>
            <a:r>
              <a:rPr lang="en-US"/>
              <a:t>The first set was Crawford, Nupro, Whitey and Cajon, all of which manufactured “valves and fittings … used in numerous applications.”</a:t>
            </a:r>
          </a:p>
          <a:p>
            <a:r>
              <a:rPr lang="en-US"/>
              <a:t>The second set of companies was the regional warehouses that purchased the manufacturers’ products.  The warehouses were broken down regionally, with one warehouse each for the eastern, southern, central and western U.S.   </a:t>
            </a:r>
          </a:p>
          <a:p>
            <a:r>
              <a:rPr lang="en-US"/>
              <a:t>Each of these warehouses sold to a group of independent and exclusive Crawford distributors. </a:t>
            </a:r>
          </a:p>
          <a:p>
            <a:r>
              <a:rPr lang="en-US"/>
              <a:t>Each of these companies purchased insurance from the captive, creating sufficient risk distribution.</a:t>
            </a:r>
            <a:endParaRPr lang="en-US" dirty="0"/>
          </a:p>
        </p:txBody>
      </p:sp>
      <p:sp>
        <p:nvSpPr>
          <p:cNvPr id="6" name="Slide Number Placeholder 5">
            <a:extLst>
              <a:ext uri="{FF2B5EF4-FFF2-40B4-BE49-F238E27FC236}">
                <a16:creationId xmlns:a16="http://schemas.microsoft.com/office/drawing/2014/main" id="{2269A3D8-0E40-3F4E-8136-5C9B8F331DAC}"/>
              </a:ext>
            </a:extLst>
          </p:cNvPr>
          <p:cNvSpPr>
            <a:spLocks noGrp="1"/>
          </p:cNvSpPr>
          <p:nvPr>
            <p:ph type="sldNum" sz="quarter" idx="10"/>
          </p:nvPr>
        </p:nvSpPr>
        <p:spPr/>
        <p:txBody>
          <a:bodyPr/>
          <a:lstStyle/>
          <a:p>
            <a:fld id="{86CB4B4D-7CA3-9044-876B-883B54F8677D}" type="slidenum">
              <a:rPr lang="uk-UA" smtClean="0"/>
              <a:pPr/>
              <a:t>20</a:t>
            </a:fld>
            <a:endParaRPr lang="uk-UA"/>
          </a:p>
        </p:txBody>
      </p:sp>
    </p:spTree>
    <p:extLst>
      <p:ext uri="{BB962C8B-B14F-4D97-AF65-F5344CB8AC3E}">
        <p14:creationId xmlns:p14="http://schemas.microsoft.com/office/powerpoint/2010/main" val="182624623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Humana</a:t>
            </a:r>
            <a:endParaRPr lang="en-US" dirty="0"/>
          </a:p>
        </p:txBody>
      </p:sp>
      <p:sp>
        <p:nvSpPr>
          <p:cNvPr id="3" name="Content Placeholder 2"/>
          <p:cNvSpPr>
            <a:spLocks noGrp="1"/>
          </p:cNvSpPr>
          <p:nvPr>
            <p:ph type="body" sz="quarter" idx="11"/>
          </p:nvPr>
        </p:nvSpPr>
        <p:spPr/>
        <p:txBody>
          <a:bodyPr/>
          <a:lstStyle/>
          <a:p>
            <a:r>
              <a:rPr lang="en-US" dirty="0"/>
              <a:t>This was the captive insurance litigation turning point for the taxpayer.  </a:t>
            </a:r>
          </a:p>
          <a:p>
            <a:pPr lvl="1"/>
            <a:r>
              <a:rPr lang="en-US" dirty="0"/>
              <a:t>Representation was far more sophisticated</a:t>
            </a:r>
          </a:p>
          <a:p>
            <a:pPr lvl="1"/>
            <a:r>
              <a:rPr lang="en-US" dirty="0"/>
              <a:t>The Human captive solid insurance to Humana’s parent company and each Humana subsidiary</a:t>
            </a:r>
          </a:p>
          <a:p>
            <a:pPr lvl="1"/>
            <a:r>
              <a:rPr lang="en-US" dirty="0"/>
              <a:t>The court ruled that insurance purchased by each subsidiary was insurance</a:t>
            </a:r>
          </a:p>
        </p:txBody>
      </p:sp>
      <p:sp>
        <p:nvSpPr>
          <p:cNvPr id="6" name="Slide Number Placeholder 5">
            <a:extLst>
              <a:ext uri="{FF2B5EF4-FFF2-40B4-BE49-F238E27FC236}">
                <a16:creationId xmlns:a16="http://schemas.microsoft.com/office/drawing/2014/main" id="{101A9CBF-CA86-D141-856F-4847B70D2A8A}"/>
              </a:ext>
            </a:extLst>
          </p:cNvPr>
          <p:cNvSpPr>
            <a:spLocks noGrp="1"/>
          </p:cNvSpPr>
          <p:nvPr>
            <p:ph type="sldNum" sz="quarter" idx="10"/>
          </p:nvPr>
        </p:nvSpPr>
        <p:spPr/>
        <p:txBody>
          <a:bodyPr/>
          <a:lstStyle/>
          <a:p>
            <a:fld id="{86CB4B4D-7CA3-9044-876B-883B54F8677D}" type="slidenum">
              <a:rPr lang="uk-UA" smtClean="0"/>
              <a:pPr/>
              <a:t>21</a:t>
            </a:fld>
            <a:endParaRPr lang="uk-UA"/>
          </a:p>
        </p:txBody>
      </p:sp>
    </p:spTree>
    <p:extLst>
      <p:ext uri="{BB962C8B-B14F-4D97-AF65-F5344CB8AC3E}">
        <p14:creationId xmlns:p14="http://schemas.microsoft.com/office/powerpoint/2010/main" val="522885776"/>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IRS Losses (Post-Humana)</a:t>
            </a:r>
            <a:endParaRPr lang="en-US" dirty="0"/>
          </a:p>
        </p:txBody>
      </p:sp>
      <p:sp>
        <p:nvSpPr>
          <p:cNvPr id="3" name="Content Placeholder 2"/>
          <p:cNvSpPr>
            <a:spLocks noGrp="1"/>
          </p:cNvSpPr>
          <p:nvPr>
            <p:ph sz="half" idx="1"/>
          </p:nvPr>
        </p:nvSpPr>
        <p:spPr/>
        <p:txBody>
          <a:bodyPr anchor="ctr">
            <a:normAutofit/>
          </a:bodyPr>
          <a:lstStyle/>
          <a:p>
            <a:r>
              <a:rPr lang="en-US" sz="2800" dirty="0"/>
              <a:t>Sears</a:t>
            </a:r>
          </a:p>
          <a:p>
            <a:r>
              <a:rPr lang="en-US" sz="2800" dirty="0"/>
              <a:t>UPS</a:t>
            </a:r>
          </a:p>
          <a:p>
            <a:r>
              <a:rPr lang="en-US" sz="2800" dirty="0"/>
              <a:t>Harper</a:t>
            </a:r>
          </a:p>
        </p:txBody>
      </p:sp>
      <p:sp>
        <p:nvSpPr>
          <p:cNvPr id="6" name="Content Placeholder 5">
            <a:extLst>
              <a:ext uri="{FF2B5EF4-FFF2-40B4-BE49-F238E27FC236}">
                <a16:creationId xmlns:a16="http://schemas.microsoft.com/office/drawing/2014/main" id="{32E7C4CC-8981-B44F-9E1A-EB8EF0EC4685}"/>
              </a:ext>
            </a:extLst>
          </p:cNvPr>
          <p:cNvSpPr>
            <a:spLocks noGrp="1"/>
          </p:cNvSpPr>
          <p:nvPr>
            <p:ph sz="half" idx="2"/>
          </p:nvPr>
        </p:nvSpPr>
        <p:spPr/>
        <p:txBody>
          <a:bodyPr anchor="ctr">
            <a:normAutofit/>
          </a:bodyPr>
          <a:lstStyle/>
          <a:p>
            <a:r>
              <a:rPr lang="en-US" sz="2800" dirty="0" err="1"/>
              <a:t>Amerco</a:t>
            </a:r>
            <a:endParaRPr lang="en-US" sz="2800" dirty="0"/>
          </a:p>
          <a:p>
            <a:r>
              <a:rPr lang="en-US" sz="2800" dirty="0"/>
              <a:t>Kidde</a:t>
            </a:r>
          </a:p>
          <a:p>
            <a:r>
              <a:rPr lang="en-US" sz="2800" dirty="0"/>
              <a:t>Malone and Hide</a:t>
            </a:r>
          </a:p>
        </p:txBody>
      </p:sp>
      <p:sp>
        <p:nvSpPr>
          <p:cNvPr id="7" name="Slide Number Placeholder 6">
            <a:extLst>
              <a:ext uri="{FF2B5EF4-FFF2-40B4-BE49-F238E27FC236}">
                <a16:creationId xmlns:a16="http://schemas.microsoft.com/office/drawing/2014/main" id="{96E8DB88-5544-5E4C-BE0D-E1B8B6D37CED}"/>
              </a:ext>
            </a:extLst>
          </p:cNvPr>
          <p:cNvSpPr>
            <a:spLocks noGrp="1"/>
          </p:cNvSpPr>
          <p:nvPr>
            <p:ph type="sldNum" sz="quarter" idx="12"/>
          </p:nvPr>
        </p:nvSpPr>
        <p:spPr/>
        <p:txBody>
          <a:bodyPr/>
          <a:lstStyle/>
          <a:p>
            <a:fld id="{3E00BEB4-231E-E242-ADD1-2E04F217A283}" type="slidenum">
              <a:rPr lang="en-US" smtClean="0"/>
              <a:pPr/>
              <a:t>22</a:t>
            </a:fld>
            <a:endParaRPr lang="en-US"/>
          </a:p>
        </p:txBody>
      </p:sp>
    </p:spTree>
    <p:extLst>
      <p:ext uri="{BB962C8B-B14F-4D97-AF65-F5344CB8AC3E}">
        <p14:creationId xmlns:p14="http://schemas.microsoft.com/office/powerpoint/2010/main" val="185805501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Safe Harbors</a:t>
            </a:r>
            <a:endParaRPr lang="en-US" dirty="0"/>
          </a:p>
        </p:txBody>
      </p:sp>
      <p:sp>
        <p:nvSpPr>
          <p:cNvPr id="3" name="Content Placeholder 2"/>
          <p:cNvSpPr>
            <a:spLocks noGrp="1"/>
          </p:cNvSpPr>
          <p:nvPr>
            <p:ph type="body" sz="quarter" idx="11"/>
          </p:nvPr>
        </p:nvSpPr>
        <p:spPr/>
        <p:txBody>
          <a:bodyPr/>
          <a:lstStyle/>
          <a:p>
            <a:r>
              <a:rPr lang="en-US" dirty="0"/>
              <a:t>Revenue Ruling 2002-89: at least 50% of the captive’s revenue and risk must come from 3rd party risk</a:t>
            </a:r>
          </a:p>
          <a:p>
            <a:pPr lvl="1"/>
            <a:r>
              <a:rPr lang="en-US" dirty="0"/>
              <a:t>Harper lowers this amount to 30%</a:t>
            </a:r>
            <a:br>
              <a:rPr lang="en-US" dirty="0"/>
            </a:br>
            <a:endParaRPr lang="en-US" dirty="0"/>
          </a:p>
          <a:p>
            <a:r>
              <a:rPr lang="en-US" dirty="0"/>
              <a:t>Revenue Ruling 2002-90: if there are at least 12 subsidiaries, and no 1 subsidiary accounts for less than 5% nor more than 15% of the captives risk and revenue, there is sufficient risk distribution.</a:t>
            </a:r>
          </a:p>
        </p:txBody>
      </p:sp>
      <p:sp>
        <p:nvSpPr>
          <p:cNvPr id="8" name="Slide Number Placeholder 7">
            <a:extLst>
              <a:ext uri="{FF2B5EF4-FFF2-40B4-BE49-F238E27FC236}">
                <a16:creationId xmlns:a16="http://schemas.microsoft.com/office/drawing/2014/main" id="{83A49172-525C-864D-A059-B0805836CDB8}"/>
              </a:ext>
            </a:extLst>
          </p:cNvPr>
          <p:cNvSpPr>
            <a:spLocks noGrp="1"/>
          </p:cNvSpPr>
          <p:nvPr>
            <p:ph type="sldNum" sz="quarter" idx="10"/>
          </p:nvPr>
        </p:nvSpPr>
        <p:spPr/>
        <p:txBody>
          <a:bodyPr/>
          <a:lstStyle/>
          <a:p>
            <a:fld id="{86CB4B4D-7CA3-9044-876B-883B54F8677D}" type="slidenum">
              <a:rPr lang="uk-UA" smtClean="0"/>
              <a:pPr/>
              <a:t>23</a:t>
            </a:fld>
            <a:endParaRPr lang="uk-UA"/>
          </a:p>
        </p:txBody>
      </p:sp>
    </p:spTree>
    <p:extLst>
      <p:ext uri="{BB962C8B-B14F-4D97-AF65-F5344CB8AC3E}">
        <p14:creationId xmlns:p14="http://schemas.microsoft.com/office/powerpoint/2010/main" val="1939475271"/>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Outline</a:t>
            </a:r>
            <a:endParaRPr lang="en-US" dirty="0"/>
          </a:p>
        </p:txBody>
      </p:sp>
      <p:sp>
        <p:nvSpPr>
          <p:cNvPr id="3" name="Content Placeholder 2"/>
          <p:cNvSpPr>
            <a:spLocks noGrp="1"/>
          </p:cNvSpPr>
          <p:nvPr>
            <p:ph type="body" sz="quarter" idx="11"/>
          </p:nvPr>
        </p:nvSpPr>
        <p:spPr/>
        <p:txBody>
          <a:bodyPr/>
          <a:lstStyle/>
          <a:p>
            <a:r>
              <a:rPr lang="en-US" dirty="0"/>
              <a:t>What is Insurance?</a:t>
            </a:r>
          </a:p>
          <a:p>
            <a:r>
              <a:rPr lang="en-US" dirty="0"/>
              <a:t>What is an Insurance Company?</a:t>
            </a:r>
          </a:p>
          <a:p>
            <a:r>
              <a:rPr lang="en-US" dirty="0"/>
              <a:t>How Did We Get Here? Or, A Brief History of Captive Insurance</a:t>
            </a:r>
          </a:p>
          <a:p>
            <a:r>
              <a:rPr lang="en-US" dirty="0"/>
              <a:t>A Brief Case Law History of the IRS’ unsuccessful attempt to challenge captives</a:t>
            </a:r>
          </a:p>
          <a:p>
            <a:r>
              <a:rPr lang="en-US" b="1" dirty="0"/>
              <a:t>The Road to 831(b)</a:t>
            </a:r>
          </a:p>
          <a:p>
            <a:r>
              <a:rPr lang="en-US" dirty="0"/>
              <a:t>Forming, Running and Shutting Down the Captive</a:t>
            </a:r>
          </a:p>
        </p:txBody>
      </p:sp>
      <p:sp>
        <p:nvSpPr>
          <p:cNvPr id="6" name="Slide Number Placeholder 5">
            <a:extLst>
              <a:ext uri="{FF2B5EF4-FFF2-40B4-BE49-F238E27FC236}">
                <a16:creationId xmlns:a16="http://schemas.microsoft.com/office/drawing/2014/main" id="{2FCB07B5-7958-D940-937F-95228F437568}"/>
              </a:ext>
            </a:extLst>
          </p:cNvPr>
          <p:cNvSpPr>
            <a:spLocks noGrp="1"/>
          </p:cNvSpPr>
          <p:nvPr>
            <p:ph type="sldNum" sz="quarter" idx="10"/>
          </p:nvPr>
        </p:nvSpPr>
        <p:spPr/>
        <p:txBody>
          <a:bodyPr/>
          <a:lstStyle/>
          <a:p>
            <a:fld id="{86CB4B4D-7CA3-9044-876B-883B54F8677D}" type="slidenum">
              <a:rPr lang="uk-UA" smtClean="0"/>
              <a:pPr/>
              <a:t>24</a:t>
            </a:fld>
            <a:endParaRPr lang="uk-UA"/>
          </a:p>
        </p:txBody>
      </p:sp>
    </p:spTree>
    <p:extLst>
      <p:ext uri="{BB962C8B-B14F-4D97-AF65-F5344CB8AC3E}">
        <p14:creationId xmlns:p14="http://schemas.microsoft.com/office/powerpoint/2010/main" val="90931092"/>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a:t>The Insurance Crisis of the 1980</a:t>
            </a:r>
            <a:r>
              <a:rPr lang="en-US" sz="3600" cap="none" dirty="0"/>
              <a:t>s</a:t>
            </a:r>
            <a:endParaRPr lang="en-US" sz="3600" dirty="0"/>
          </a:p>
        </p:txBody>
      </p:sp>
      <p:pic>
        <p:nvPicPr>
          <p:cNvPr id="8" name="Content Placeholder 7"/>
          <p:cNvPicPr>
            <a:picLocks noGrp="1" noChangeAspect="1"/>
          </p:cNvPicPr>
          <p:nvPr>
            <p:ph sz="half" idx="4294967295"/>
          </p:nvPr>
        </p:nvPicPr>
        <p:blipFill>
          <a:blip r:embed="rId2">
            <a:extLst>
              <a:ext uri="{28A0092B-C50C-407E-A947-70E740481C1C}">
                <a14:useLocalDpi xmlns:a14="http://schemas.microsoft.com/office/drawing/2010/main" val="0"/>
              </a:ext>
            </a:extLst>
          </a:blip>
          <a:stretch>
            <a:fillRect/>
          </a:stretch>
        </p:blipFill>
        <p:spPr>
          <a:xfrm>
            <a:off x="202367" y="1162623"/>
            <a:ext cx="2381250" cy="3095625"/>
          </a:xfrm>
        </p:spPr>
      </p:pic>
      <p:sp>
        <p:nvSpPr>
          <p:cNvPr id="5" name="Slide Number Placeholder 4">
            <a:extLst>
              <a:ext uri="{FF2B5EF4-FFF2-40B4-BE49-F238E27FC236}">
                <a16:creationId xmlns:a16="http://schemas.microsoft.com/office/drawing/2014/main" id="{91624EA5-3B5B-E949-A53E-7CE08B8B19A2}"/>
              </a:ext>
            </a:extLst>
          </p:cNvPr>
          <p:cNvSpPr>
            <a:spLocks noGrp="1"/>
          </p:cNvSpPr>
          <p:nvPr>
            <p:ph type="sldNum" sz="quarter" idx="2"/>
          </p:nvPr>
        </p:nvSpPr>
        <p:spPr/>
        <p:txBody>
          <a:bodyPr/>
          <a:lstStyle/>
          <a:p>
            <a:fld id="{86CB4B4D-7CA3-9044-876B-883B54F8677D}" type="slidenum">
              <a:rPr lang="uk-UA" smtClean="0"/>
              <a:pPr/>
              <a:t>25</a:t>
            </a:fld>
            <a:endParaRPr lang="uk-UA"/>
          </a:p>
        </p:txBody>
      </p:sp>
    </p:spTree>
    <p:extLst>
      <p:ext uri="{BB962C8B-B14F-4D97-AF65-F5344CB8AC3E}">
        <p14:creationId xmlns:p14="http://schemas.microsoft.com/office/powerpoint/2010/main" val="2064413505"/>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Insurance Crisis </a:t>
            </a:r>
            <a:br>
              <a:rPr lang="en-US" dirty="0"/>
            </a:br>
            <a:r>
              <a:rPr lang="en-US" dirty="0"/>
              <a:t>of the 1980s</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17014" y="1500189"/>
            <a:ext cx="2960530" cy="2944396"/>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03730" y="1500189"/>
            <a:ext cx="2968662" cy="2944396"/>
          </a:xfrm>
        </p:spPr>
      </p:pic>
      <p:sp>
        <p:nvSpPr>
          <p:cNvPr id="7" name="TextBox 6"/>
          <p:cNvSpPr txBox="1"/>
          <p:nvPr/>
        </p:nvSpPr>
        <p:spPr>
          <a:xfrm>
            <a:off x="299802" y="4509232"/>
            <a:ext cx="8664313" cy="230832"/>
          </a:xfrm>
          <a:prstGeom prst="rect">
            <a:avLst/>
          </a:prstGeom>
          <a:noFill/>
        </p:spPr>
        <p:txBody>
          <a:bodyPr wrap="square" rtlCol="0">
            <a:spAutoFit/>
          </a:bodyPr>
          <a:lstStyle/>
          <a:p>
            <a:pPr algn="r"/>
            <a:r>
              <a:rPr lang="en-US" sz="900" i="1" dirty="0">
                <a:solidFill>
                  <a:schemeClr val="tx2"/>
                </a:solidFill>
              </a:rPr>
              <a:t>Report of the Tort Policy Working Group on the Causes, Extent and Policy Implications of the Current Crisis in Insurance Availability and Affordability DOJ, 2/86</a:t>
            </a:r>
          </a:p>
        </p:txBody>
      </p:sp>
      <p:sp>
        <p:nvSpPr>
          <p:cNvPr id="10" name="Slide Number Placeholder 9">
            <a:extLst>
              <a:ext uri="{FF2B5EF4-FFF2-40B4-BE49-F238E27FC236}">
                <a16:creationId xmlns:a16="http://schemas.microsoft.com/office/drawing/2014/main" id="{FF5D2579-7A58-0146-8880-86E5157E2BD2}"/>
              </a:ext>
            </a:extLst>
          </p:cNvPr>
          <p:cNvSpPr>
            <a:spLocks noGrp="1"/>
          </p:cNvSpPr>
          <p:nvPr>
            <p:ph type="sldNum" sz="quarter" idx="12"/>
          </p:nvPr>
        </p:nvSpPr>
        <p:spPr/>
        <p:txBody>
          <a:bodyPr/>
          <a:lstStyle/>
          <a:p>
            <a:fld id="{3E00BEB4-231E-E242-ADD1-2E04F217A283}" type="slidenum">
              <a:rPr lang="en-US" smtClean="0"/>
              <a:pPr/>
              <a:t>26</a:t>
            </a:fld>
            <a:endParaRPr lang="en-US"/>
          </a:p>
        </p:txBody>
      </p:sp>
    </p:spTree>
    <p:extLst>
      <p:ext uri="{BB962C8B-B14F-4D97-AF65-F5344CB8AC3E}">
        <p14:creationId xmlns:p14="http://schemas.microsoft.com/office/powerpoint/2010/main" val="2728864407"/>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831(b) Part 1</a:t>
            </a:r>
            <a:endParaRPr lang="en-US" dirty="0"/>
          </a:p>
        </p:txBody>
      </p:sp>
      <p:sp>
        <p:nvSpPr>
          <p:cNvPr id="6" name="Content Placeholder 5"/>
          <p:cNvSpPr>
            <a:spLocks noGrp="1"/>
          </p:cNvSpPr>
          <p:nvPr>
            <p:ph type="body" sz="quarter" idx="11"/>
          </p:nvPr>
        </p:nvSpPr>
        <p:spPr/>
        <p:txBody>
          <a:bodyPr>
            <a:normAutofit fontScale="70000" lnSpcReduction="20000"/>
          </a:bodyPr>
          <a:lstStyle/>
          <a:p>
            <a:r>
              <a:rPr lang="en-US"/>
              <a:t>(1) In general</a:t>
            </a:r>
          </a:p>
          <a:p>
            <a:r>
              <a:rPr lang="en-US"/>
              <a:t>In lieu of the tax otherwise applicable under subsection (a), there is hereby imposed for each taxable year on the income of every insurance company to which this subsection applies a tax computed by multiplying the taxable investment income of such company for such taxable year by the rates provided in section 11(b).</a:t>
            </a:r>
          </a:p>
          <a:p>
            <a:r>
              <a:rPr lang="en-US"/>
              <a:t>(2) Companies to which this subsection applies</a:t>
            </a:r>
          </a:p>
          <a:p>
            <a:r>
              <a:rPr lang="en-US"/>
              <a:t>(A) In general This subsection shall apply to every insurance company other than life (including interinsurers and reciprocal underwriters) if—</a:t>
            </a:r>
          </a:p>
          <a:p>
            <a:r>
              <a:rPr lang="en-US"/>
              <a:t>(i) the net written premiums (or, if greater, direct written premiums) for the taxable year do not exceed $2,200,000, and</a:t>
            </a:r>
          </a:p>
          <a:p>
            <a:r>
              <a:rPr lang="en-US"/>
              <a:t>(ii) such company elects the application of this subsection for such taxable year.</a:t>
            </a:r>
          </a:p>
          <a:p>
            <a:r>
              <a:rPr lang="en-US"/>
              <a:t>The election under clause (ii) shall apply to the taxable year for which made and for all subsequent taxable years for which the requirements of clause (i) are met. Such an election, once made, may be revoked only with the consent of the Secretary.</a:t>
            </a:r>
            <a:endParaRPr lang="en-US" dirty="0"/>
          </a:p>
        </p:txBody>
      </p:sp>
      <p:sp>
        <p:nvSpPr>
          <p:cNvPr id="4" name="Slide Number Placeholder 3">
            <a:extLst>
              <a:ext uri="{FF2B5EF4-FFF2-40B4-BE49-F238E27FC236}">
                <a16:creationId xmlns:a16="http://schemas.microsoft.com/office/drawing/2014/main" id="{6D489237-7B13-B140-A283-CBD7F541B5C1}"/>
              </a:ext>
            </a:extLst>
          </p:cNvPr>
          <p:cNvSpPr>
            <a:spLocks noGrp="1"/>
          </p:cNvSpPr>
          <p:nvPr>
            <p:ph type="sldNum" sz="quarter" idx="10"/>
          </p:nvPr>
        </p:nvSpPr>
        <p:spPr/>
        <p:txBody>
          <a:bodyPr/>
          <a:lstStyle/>
          <a:p>
            <a:fld id="{86CB4B4D-7CA3-9044-876B-883B54F8677D}" type="slidenum">
              <a:rPr lang="uk-UA" smtClean="0"/>
              <a:pPr/>
              <a:t>27</a:t>
            </a:fld>
            <a:endParaRPr lang="uk-UA"/>
          </a:p>
        </p:txBody>
      </p:sp>
    </p:spTree>
    <p:extLst>
      <p:ext uri="{BB962C8B-B14F-4D97-AF65-F5344CB8AC3E}">
        <p14:creationId xmlns:p14="http://schemas.microsoft.com/office/powerpoint/2010/main" val="2449839544"/>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831(b), Part 2; </a:t>
            </a:r>
            <a:br>
              <a:rPr lang="en-US" dirty="0"/>
            </a:br>
            <a:r>
              <a:rPr lang="en-US" dirty="0"/>
              <a:t>the Mirror Image Rule</a:t>
            </a:r>
          </a:p>
        </p:txBody>
      </p:sp>
      <p:sp>
        <p:nvSpPr>
          <p:cNvPr id="3" name="Content Placeholder 2"/>
          <p:cNvSpPr>
            <a:spLocks noGrp="1"/>
          </p:cNvSpPr>
          <p:nvPr>
            <p:ph type="body" idx="1"/>
          </p:nvPr>
        </p:nvSpPr>
        <p:spPr/>
        <p:txBody>
          <a:bodyPr/>
          <a:lstStyle/>
          <a:p>
            <a:r>
              <a:rPr lang="en-US" dirty="0"/>
              <a:t>EITHER:</a:t>
            </a:r>
          </a:p>
        </p:txBody>
      </p:sp>
      <p:sp>
        <p:nvSpPr>
          <p:cNvPr id="6" name="Content Placeholder 5">
            <a:extLst>
              <a:ext uri="{FF2B5EF4-FFF2-40B4-BE49-F238E27FC236}">
                <a16:creationId xmlns:a16="http://schemas.microsoft.com/office/drawing/2014/main" id="{74CDB206-D69C-D14F-AF76-CD19D218F795}"/>
              </a:ext>
            </a:extLst>
          </p:cNvPr>
          <p:cNvSpPr>
            <a:spLocks noGrp="1"/>
          </p:cNvSpPr>
          <p:nvPr>
            <p:ph sz="half" idx="2"/>
          </p:nvPr>
        </p:nvSpPr>
        <p:spPr/>
        <p:txBody>
          <a:bodyPr anchor="t"/>
          <a:lstStyle/>
          <a:p>
            <a:r>
              <a:rPr lang="en-US" dirty="0"/>
              <a:t>The captive gets no more than 20% of its risk and revenue from a single source,</a:t>
            </a:r>
          </a:p>
        </p:txBody>
      </p:sp>
      <p:sp>
        <p:nvSpPr>
          <p:cNvPr id="7" name="Text Placeholder 6">
            <a:extLst>
              <a:ext uri="{FF2B5EF4-FFF2-40B4-BE49-F238E27FC236}">
                <a16:creationId xmlns:a16="http://schemas.microsoft.com/office/drawing/2014/main" id="{C464987B-273F-B049-8186-931596C3B3D1}"/>
              </a:ext>
            </a:extLst>
          </p:cNvPr>
          <p:cNvSpPr>
            <a:spLocks noGrp="1"/>
          </p:cNvSpPr>
          <p:nvPr>
            <p:ph type="body" sz="quarter" idx="3"/>
          </p:nvPr>
        </p:nvSpPr>
        <p:spPr/>
        <p:txBody>
          <a:bodyPr/>
          <a:lstStyle/>
          <a:p>
            <a:r>
              <a:rPr lang="en-US"/>
              <a:t>OR:</a:t>
            </a:r>
            <a:endParaRPr lang="en-US" dirty="0"/>
          </a:p>
        </p:txBody>
      </p:sp>
      <p:sp>
        <p:nvSpPr>
          <p:cNvPr id="8" name="Content Placeholder 7">
            <a:extLst>
              <a:ext uri="{FF2B5EF4-FFF2-40B4-BE49-F238E27FC236}">
                <a16:creationId xmlns:a16="http://schemas.microsoft.com/office/drawing/2014/main" id="{B8C11231-8EF4-9542-B586-447AF9F9767E}"/>
              </a:ext>
            </a:extLst>
          </p:cNvPr>
          <p:cNvSpPr>
            <a:spLocks noGrp="1"/>
          </p:cNvSpPr>
          <p:nvPr>
            <p:ph sz="quarter" idx="4"/>
          </p:nvPr>
        </p:nvSpPr>
        <p:spPr/>
        <p:txBody>
          <a:bodyPr anchor="t"/>
          <a:lstStyle/>
          <a:p>
            <a:r>
              <a:rPr lang="en-US"/>
              <a:t>Family members must hold the same percentage of the captive that they do of the parent company.   This includes direct and indirect ownership. </a:t>
            </a:r>
            <a:endParaRPr lang="en-US" dirty="0"/>
          </a:p>
        </p:txBody>
      </p:sp>
      <p:sp>
        <p:nvSpPr>
          <p:cNvPr id="19" name="Slide Number Placeholder 18">
            <a:extLst>
              <a:ext uri="{FF2B5EF4-FFF2-40B4-BE49-F238E27FC236}">
                <a16:creationId xmlns:a16="http://schemas.microsoft.com/office/drawing/2014/main" id="{EA0EFBDA-3EB9-A54F-9593-728DBDC69F88}"/>
              </a:ext>
            </a:extLst>
          </p:cNvPr>
          <p:cNvSpPr>
            <a:spLocks noGrp="1"/>
          </p:cNvSpPr>
          <p:nvPr>
            <p:ph type="sldNum" sz="quarter" idx="12"/>
          </p:nvPr>
        </p:nvSpPr>
        <p:spPr/>
        <p:txBody>
          <a:bodyPr/>
          <a:lstStyle/>
          <a:p>
            <a:fld id="{3E00BEB4-231E-E242-ADD1-2E04F217A283}" type="slidenum">
              <a:rPr lang="en-US" smtClean="0"/>
              <a:pPr/>
              <a:t>28</a:t>
            </a:fld>
            <a:endParaRPr lang="en-US"/>
          </a:p>
        </p:txBody>
      </p:sp>
    </p:spTree>
    <p:extLst>
      <p:ext uri="{BB962C8B-B14F-4D97-AF65-F5344CB8AC3E}">
        <p14:creationId xmlns:p14="http://schemas.microsoft.com/office/powerpoint/2010/main" val="20877750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Where Should We Form It?</a:t>
            </a:r>
            <a:endParaRPr lang="en-US" dirty="0"/>
          </a:p>
        </p:txBody>
      </p:sp>
      <p:sp>
        <p:nvSpPr>
          <p:cNvPr id="3" name="Content Placeholder 2"/>
          <p:cNvSpPr>
            <a:spLocks noGrp="1"/>
          </p:cNvSpPr>
          <p:nvPr>
            <p:ph type="body" sz="quarter" idx="11"/>
          </p:nvPr>
        </p:nvSpPr>
        <p:spPr/>
        <p:txBody>
          <a:bodyPr/>
          <a:lstStyle/>
          <a:p>
            <a:r>
              <a:rPr lang="en-US" dirty="0"/>
              <a:t>Offshore</a:t>
            </a:r>
          </a:p>
          <a:p>
            <a:pPr lvl="1"/>
            <a:r>
              <a:rPr lang="en-US" dirty="0"/>
              <a:t>Generally seen as a more relaxed regulatory environment</a:t>
            </a:r>
          </a:p>
          <a:p>
            <a:pPr lvl="1"/>
            <a:r>
              <a:rPr lang="en-US" dirty="0"/>
              <a:t>Most offshore captives make the 953(d) election (to be treated as an onshore company)</a:t>
            </a:r>
            <a:br>
              <a:rPr lang="en-US" dirty="0"/>
            </a:br>
            <a:endParaRPr lang="en-US" dirty="0"/>
          </a:p>
          <a:p>
            <a:r>
              <a:rPr lang="en-US" dirty="0"/>
              <a:t>Onshore</a:t>
            </a:r>
          </a:p>
          <a:p>
            <a:pPr lvl="1"/>
            <a:r>
              <a:rPr lang="en-US" dirty="0"/>
              <a:t>Over 30 U.S. Jurisdictions have captive enabling legislation</a:t>
            </a:r>
          </a:p>
        </p:txBody>
      </p:sp>
      <p:sp>
        <p:nvSpPr>
          <p:cNvPr id="6" name="Slide Number Placeholder 5">
            <a:extLst>
              <a:ext uri="{FF2B5EF4-FFF2-40B4-BE49-F238E27FC236}">
                <a16:creationId xmlns:a16="http://schemas.microsoft.com/office/drawing/2014/main" id="{9D1CCBA8-F2F5-344F-935D-E87B4D7A99E6}"/>
              </a:ext>
            </a:extLst>
          </p:cNvPr>
          <p:cNvSpPr>
            <a:spLocks noGrp="1"/>
          </p:cNvSpPr>
          <p:nvPr>
            <p:ph type="sldNum" sz="quarter" idx="10"/>
          </p:nvPr>
        </p:nvSpPr>
        <p:spPr/>
        <p:txBody>
          <a:bodyPr/>
          <a:lstStyle/>
          <a:p>
            <a:fld id="{86CB4B4D-7CA3-9044-876B-883B54F8677D}" type="slidenum">
              <a:rPr lang="uk-UA" smtClean="0"/>
              <a:pPr/>
              <a:t>29</a:t>
            </a:fld>
            <a:endParaRPr lang="uk-UA"/>
          </a:p>
        </p:txBody>
      </p:sp>
    </p:spTree>
    <p:extLst>
      <p:ext uri="{BB962C8B-B14F-4D97-AF65-F5344CB8AC3E}">
        <p14:creationId xmlns:p14="http://schemas.microsoft.com/office/powerpoint/2010/main" val="80468308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Outline</a:t>
            </a:r>
            <a:endParaRPr lang="en-US" dirty="0"/>
          </a:p>
        </p:txBody>
      </p:sp>
      <p:sp>
        <p:nvSpPr>
          <p:cNvPr id="3" name="Content Placeholder 2"/>
          <p:cNvSpPr>
            <a:spLocks noGrp="1"/>
          </p:cNvSpPr>
          <p:nvPr>
            <p:ph type="body" sz="quarter" idx="11"/>
          </p:nvPr>
        </p:nvSpPr>
        <p:spPr/>
        <p:txBody>
          <a:bodyPr/>
          <a:lstStyle/>
          <a:p>
            <a:r>
              <a:rPr lang="en-US" b="1" dirty="0"/>
              <a:t>What is Insurance?</a:t>
            </a:r>
          </a:p>
          <a:p>
            <a:r>
              <a:rPr lang="en-US" dirty="0"/>
              <a:t>What is an Insurance Company?</a:t>
            </a:r>
          </a:p>
          <a:p>
            <a:r>
              <a:rPr lang="en-US" dirty="0"/>
              <a:t>How Did We Get Here? Or, A Brief History of Captive Insurance</a:t>
            </a:r>
          </a:p>
          <a:p>
            <a:r>
              <a:rPr lang="en-US" dirty="0"/>
              <a:t>A Brief Case Law History of the IRS’ unsuccessful attempt to challenge captives</a:t>
            </a:r>
          </a:p>
          <a:p>
            <a:r>
              <a:rPr lang="en-US" dirty="0"/>
              <a:t>The Road to 831(b)</a:t>
            </a:r>
          </a:p>
          <a:p>
            <a:r>
              <a:rPr lang="en-US" dirty="0"/>
              <a:t>Forming, Running and Shutting Down the Captive</a:t>
            </a:r>
          </a:p>
        </p:txBody>
      </p:sp>
      <p:sp>
        <p:nvSpPr>
          <p:cNvPr id="8" name="Slide Number Placeholder 7">
            <a:extLst>
              <a:ext uri="{FF2B5EF4-FFF2-40B4-BE49-F238E27FC236}">
                <a16:creationId xmlns:a16="http://schemas.microsoft.com/office/drawing/2014/main" id="{006C47AC-57FF-5D4A-B9C7-9290BFE6941E}"/>
              </a:ext>
            </a:extLst>
          </p:cNvPr>
          <p:cNvSpPr>
            <a:spLocks noGrp="1"/>
          </p:cNvSpPr>
          <p:nvPr>
            <p:ph type="sldNum" sz="quarter" idx="10"/>
          </p:nvPr>
        </p:nvSpPr>
        <p:spPr/>
        <p:txBody>
          <a:bodyPr/>
          <a:lstStyle/>
          <a:p>
            <a:fld id="{86CB4B4D-7CA3-9044-876B-883B54F8677D}" type="slidenum">
              <a:rPr lang="uk-UA" smtClean="0"/>
              <a:pPr/>
              <a:t>3</a:t>
            </a:fld>
            <a:endParaRPr lang="uk-UA"/>
          </a:p>
        </p:txBody>
      </p:sp>
    </p:spTree>
    <p:extLst>
      <p:ext uri="{BB962C8B-B14F-4D97-AF65-F5344CB8AC3E}">
        <p14:creationId xmlns:p14="http://schemas.microsoft.com/office/powerpoint/2010/main" val="1300358372"/>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Which U.S. Jurisdiction?</a:t>
            </a:r>
            <a:endParaRPr lang="en-US" dirty="0"/>
          </a:p>
        </p:txBody>
      </p:sp>
      <p:sp>
        <p:nvSpPr>
          <p:cNvPr id="3" name="Content Placeholder 2"/>
          <p:cNvSpPr>
            <a:spLocks noGrp="1"/>
          </p:cNvSpPr>
          <p:nvPr>
            <p:ph type="body" sz="quarter" idx="11"/>
          </p:nvPr>
        </p:nvSpPr>
        <p:spPr/>
        <p:txBody>
          <a:bodyPr>
            <a:normAutofit/>
          </a:bodyPr>
          <a:lstStyle/>
          <a:p>
            <a:r>
              <a:rPr lang="en-US" dirty="0"/>
              <a:t>There’s a large amount of statutory overlap between the jurisdictions.</a:t>
            </a:r>
            <a:br>
              <a:rPr lang="en-US" dirty="0"/>
            </a:br>
            <a:r>
              <a:rPr lang="en-US" dirty="0"/>
              <a:t> </a:t>
            </a:r>
          </a:p>
          <a:p>
            <a:r>
              <a:rPr lang="en-US" dirty="0"/>
              <a:t>What you need to look for are the following:</a:t>
            </a:r>
          </a:p>
          <a:p>
            <a:pPr lvl="1"/>
            <a:r>
              <a:rPr lang="en-US" sz="1600" dirty="0"/>
              <a:t>How long has a jurisdiction been licensing captives?</a:t>
            </a:r>
          </a:p>
          <a:p>
            <a:pPr lvl="1"/>
            <a:r>
              <a:rPr lang="en-US" sz="1600" dirty="0"/>
              <a:t>What is the industry depth?</a:t>
            </a:r>
          </a:p>
          <a:p>
            <a:pPr lvl="2"/>
            <a:r>
              <a:rPr lang="en-US" sz="1400" dirty="0"/>
              <a:t>How many service providers are there?</a:t>
            </a:r>
          </a:p>
          <a:p>
            <a:pPr lvl="2"/>
            <a:r>
              <a:rPr lang="en-US" sz="1400" dirty="0"/>
              <a:t>Is there a professional trade group?</a:t>
            </a:r>
          </a:p>
          <a:p>
            <a:pPr lvl="1"/>
            <a:r>
              <a:rPr lang="en-US" sz="1600" dirty="0"/>
              <a:t>Is this a jurisdiction you want to visit?</a:t>
            </a:r>
          </a:p>
          <a:p>
            <a:pPr lvl="1"/>
            <a:r>
              <a:rPr lang="en-US" sz="1600" dirty="0"/>
              <a:t>How long has the manager been in that state?</a:t>
            </a:r>
          </a:p>
        </p:txBody>
      </p:sp>
      <p:sp>
        <p:nvSpPr>
          <p:cNvPr id="6" name="Slide Number Placeholder 5">
            <a:extLst>
              <a:ext uri="{FF2B5EF4-FFF2-40B4-BE49-F238E27FC236}">
                <a16:creationId xmlns:a16="http://schemas.microsoft.com/office/drawing/2014/main" id="{861BC80A-CC5E-B440-915C-EAF04E39F0C1}"/>
              </a:ext>
            </a:extLst>
          </p:cNvPr>
          <p:cNvSpPr>
            <a:spLocks noGrp="1"/>
          </p:cNvSpPr>
          <p:nvPr>
            <p:ph type="sldNum" sz="quarter" idx="10"/>
          </p:nvPr>
        </p:nvSpPr>
        <p:spPr/>
        <p:txBody>
          <a:bodyPr/>
          <a:lstStyle/>
          <a:p>
            <a:fld id="{86CB4B4D-7CA3-9044-876B-883B54F8677D}" type="slidenum">
              <a:rPr lang="uk-UA" smtClean="0"/>
              <a:pPr/>
              <a:t>30</a:t>
            </a:fld>
            <a:endParaRPr lang="uk-UA"/>
          </a:p>
        </p:txBody>
      </p:sp>
    </p:spTree>
    <p:extLst>
      <p:ext uri="{BB962C8B-B14F-4D97-AF65-F5344CB8AC3E}">
        <p14:creationId xmlns:p14="http://schemas.microsoft.com/office/powerpoint/2010/main" val="1264711435"/>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Policies Does </a:t>
            </a:r>
            <a:br>
              <a:rPr lang="en-US" dirty="0"/>
            </a:br>
            <a:r>
              <a:rPr lang="en-US" dirty="0"/>
              <a:t>a Captive Write?</a:t>
            </a:r>
          </a:p>
        </p:txBody>
      </p:sp>
      <p:sp>
        <p:nvSpPr>
          <p:cNvPr id="3" name="Content Placeholder 2"/>
          <p:cNvSpPr>
            <a:spLocks noGrp="1"/>
          </p:cNvSpPr>
          <p:nvPr>
            <p:ph type="body" idx="1"/>
          </p:nvPr>
        </p:nvSpPr>
        <p:spPr/>
        <p:txBody>
          <a:bodyPr/>
          <a:lstStyle/>
          <a:p>
            <a:r>
              <a:rPr lang="en-US"/>
              <a:t>CGL Exclusions</a:t>
            </a:r>
            <a:endParaRPr lang="en-US" dirty="0"/>
          </a:p>
        </p:txBody>
      </p:sp>
      <p:sp>
        <p:nvSpPr>
          <p:cNvPr id="4" name="Content Placeholder 3">
            <a:extLst>
              <a:ext uri="{FF2B5EF4-FFF2-40B4-BE49-F238E27FC236}">
                <a16:creationId xmlns:a16="http://schemas.microsoft.com/office/drawing/2014/main" id="{641FEB1B-7D74-214C-B48C-599104D766AF}"/>
              </a:ext>
            </a:extLst>
          </p:cNvPr>
          <p:cNvSpPr>
            <a:spLocks noGrp="1"/>
          </p:cNvSpPr>
          <p:nvPr>
            <p:ph sz="half" idx="2"/>
          </p:nvPr>
        </p:nvSpPr>
        <p:spPr/>
        <p:txBody>
          <a:bodyPr>
            <a:normAutofit/>
          </a:bodyPr>
          <a:lstStyle/>
          <a:p>
            <a:r>
              <a:rPr lang="en-US" sz="1800" dirty="0"/>
              <a:t>Employment Claims</a:t>
            </a:r>
          </a:p>
          <a:p>
            <a:r>
              <a:rPr lang="en-US" sz="1800" dirty="0"/>
              <a:t>Employee Fidelity (employee theft)</a:t>
            </a:r>
          </a:p>
          <a:p>
            <a:r>
              <a:rPr lang="en-US" sz="1800" dirty="0"/>
              <a:t>Cyber-Risk</a:t>
            </a:r>
          </a:p>
          <a:p>
            <a:r>
              <a:rPr lang="en-US" sz="1800" dirty="0"/>
              <a:t>Products Liability</a:t>
            </a:r>
          </a:p>
          <a:p>
            <a:r>
              <a:rPr lang="en-US" sz="1800" dirty="0"/>
              <a:t>Products Recall</a:t>
            </a:r>
          </a:p>
          <a:p>
            <a:r>
              <a:rPr lang="en-US" sz="1800" dirty="0"/>
              <a:t>Loss of key contract/loss of key person</a:t>
            </a:r>
          </a:p>
        </p:txBody>
      </p:sp>
      <p:sp>
        <p:nvSpPr>
          <p:cNvPr id="5" name="Text Placeholder 4">
            <a:extLst>
              <a:ext uri="{FF2B5EF4-FFF2-40B4-BE49-F238E27FC236}">
                <a16:creationId xmlns:a16="http://schemas.microsoft.com/office/drawing/2014/main" id="{64E32E78-E275-C743-90AA-4EECFAA18DC5}"/>
              </a:ext>
            </a:extLst>
          </p:cNvPr>
          <p:cNvSpPr>
            <a:spLocks noGrp="1"/>
          </p:cNvSpPr>
          <p:nvPr>
            <p:ph type="body" sz="quarter" idx="3"/>
          </p:nvPr>
        </p:nvSpPr>
        <p:spPr>
          <a:xfrm>
            <a:off x="5066675" y="1537415"/>
            <a:ext cx="3620126" cy="479822"/>
          </a:xfrm>
        </p:spPr>
        <p:txBody>
          <a:bodyPr/>
          <a:lstStyle/>
          <a:p>
            <a:r>
              <a:rPr lang="en-US" dirty="0"/>
              <a:t>Property Exclusions</a:t>
            </a:r>
          </a:p>
        </p:txBody>
      </p:sp>
      <p:sp>
        <p:nvSpPr>
          <p:cNvPr id="6" name="Content Placeholder 5">
            <a:extLst>
              <a:ext uri="{FF2B5EF4-FFF2-40B4-BE49-F238E27FC236}">
                <a16:creationId xmlns:a16="http://schemas.microsoft.com/office/drawing/2014/main" id="{E5B34AAE-744C-2C42-A148-1081F62EAA4B}"/>
              </a:ext>
            </a:extLst>
          </p:cNvPr>
          <p:cNvSpPr>
            <a:spLocks noGrp="1"/>
          </p:cNvSpPr>
          <p:nvPr>
            <p:ph sz="quarter" idx="4"/>
          </p:nvPr>
        </p:nvSpPr>
        <p:spPr>
          <a:xfrm>
            <a:off x="5066675" y="2017236"/>
            <a:ext cx="3620126" cy="2554764"/>
          </a:xfrm>
        </p:spPr>
        <p:txBody>
          <a:bodyPr>
            <a:normAutofit/>
          </a:bodyPr>
          <a:lstStyle/>
          <a:p>
            <a:r>
              <a:rPr lang="en-US" sz="1800"/>
              <a:t>Pollution</a:t>
            </a:r>
          </a:p>
          <a:p>
            <a:r>
              <a:rPr lang="en-US" sz="1800"/>
              <a:t>Mold Remediation</a:t>
            </a:r>
          </a:p>
          <a:p>
            <a:r>
              <a:rPr lang="en-US" sz="1800"/>
              <a:t>Flooding</a:t>
            </a:r>
          </a:p>
          <a:p>
            <a:r>
              <a:rPr lang="en-US" sz="1800"/>
              <a:t>Windstorm Deductible</a:t>
            </a:r>
            <a:endParaRPr lang="en-US" sz="1800" dirty="0"/>
          </a:p>
        </p:txBody>
      </p:sp>
      <p:sp>
        <p:nvSpPr>
          <p:cNvPr id="12" name="Slide Number Placeholder 11">
            <a:extLst>
              <a:ext uri="{FF2B5EF4-FFF2-40B4-BE49-F238E27FC236}">
                <a16:creationId xmlns:a16="http://schemas.microsoft.com/office/drawing/2014/main" id="{05B75FBC-EC9B-B043-BEB8-C0B64F894A08}"/>
              </a:ext>
            </a:extLst>
          </p:cNvPr>
          <p:cNvSpPr>
            <a:spLocks noGrp="1"/>
          </p:cNvSpPr>
          <p:nvPr>
            <p:ph type="sldNum" sz="quarter" idx="12"/>
          </p:nvPr>
        </p:nvSpPr>
        <p:spPr/>
        <p:txBody>
          <a:bodyPr/>
          <a:lstStyle/>
          <a:p>
            <a:fld id="{3E00BEB4-231E-E242-ADD1-2E04F217A283}" type="slidenum">
              <a:rPr lang="en-US" smtClean="0"/>
              <a:pPr/>
              <a:t>31</a:t>
            </a:fld>
            <a:endParaRPr lang="en-US"/>
          </a:p>
        </p:txBody>
      </p:sp>
    </p:spTree>
    <p:extLst>
      <p:ext uri="{BB962C8B-B14F-4D97-AF65-F5344CB8AC3E}">
        <p14:creationId xmlns:p14="http://schemas.microsoft.com/office/powerpoint/2010/main" val="12122493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Other Captive Coverages Include:</a:t>
            </a:r>
            <a:endParaRPr lang="en-US" dirty="0"/>
          </a:p>
        </p:txBody>
      </p:sp>
      <p:sp>
        <p:nvSpPr>
          <p:cNvPr id="3" name="Content Placeholder 2"/>
          <p:cNvSpPr>
            <a:spLocks noGrp="1"/>
          </p:cNvSpPr>
          <p:nvPr>
            <p:ph type="body" sz="quarter" idx="11"/>
          </p:nvPr>
        </p:nvSpPr>
        <p:spPr/>
        <p:txBody>
          <a:bodyPr>
            <a:normAutofit/>
          </a:bodyPr>
          <a:lstStyle/>
          <a:p>
            <a:pPr>
              <a:lnSpc>
                <a:spcPct val="150000"/>
              </a:lnSpc>
            </a:pPr>
            <a:r>
              <a:rPr lang="en-US" sz="2400" dirty="0"/>
              <a:t>Statutory Change</a:t>
            </a:r>
          </a:p>
          <a:p>
            <a:pPr>
              <a:lnSpc>
                <a:spcPct val="150000"/>
              </a:lnSpc>
            </a:pPr>
            <a:r>
              <a:rPr lang="en-US" sz="2400" dirty="0"/>
              <a:t>Administrative Actions</a:t>
            </a:r>
          </a:p>
          <a:p>
            <a:pPr>
              <a:lnSpc>
                <a:spcPct val="150000"/>
              </a:lnSpc>
            </a:pPr>
            <a:r>
              <a:rPr lang="en-US" sz="2400" dirty="0"/>
              <a:t>Legal Liability</a:t>
            </a:r>
          </a:p>
          <a:p>
            <a:pPr>
              <a:lnSpc>
                <a:spcPct val="150000"/>
              </a:lnSpc>
            </a:pPr>
            <a:r>
              <a:rPr lang="en-US" sz="2400" dirty="0"/>
              <a:t>Accounts Receivable Coverage</a:t>
            </a:r>
          </a:p>
        </p:txBody>
      </p:sp>
      <p:sp>
        <p:nvSpPr>
          <p:cNvPr id="6" name="Slide Number Placeholder 5">
            <a:extLst>
              <a:ext uri="{FF2B5EF4-FFF2-40B4-BE49-F238E27FC236}">
                <a16:creationId xmlns:a16="http://schemas.microsoft.com/office/drawing/2014/main" id="{09626401-B1CB-CD43-94FF-A02B26AAE4E2}"/>
              </a:ext>
            </a:extLst>
          </p:cNvPr>
          <p:cNvSpPr>
            <a:spLocks noGrp="1"/>
          </p:cNvSpPr>
          <p:nvPr>
            <p:ph type="sldNum" sz="quarter" idx="10"/>
          </p:nvPr>
        </p:nvSpPr>
        <p:spPr/>
        <p:txBody>
          <a:bodyPr/>
          <a:lstStyle/>
          <a:p>
            <a:fld id="{86CB4B4D-7CA3-9044-876B-883B54F8677D}" type="slidenum">
              <a:rPr lang="uk-UA" smtClean="0"/>
              <a:pPr/>
              <a:t>32</a:t>
            </a:fld>
            <a:endParaRPr lang="uk-UA"/>
          </a:p>
        </p:txBody>
      </p:sp>
    </p:spTree>
    <p:extLst>
      <p:ext uri="{BB962C8B-B14F-4D97-AF65-F5344CB8AC3E}">
        <p14:creationId xmlns:p14="http://schemas.microsoft.com/office/powerpoint/2010/main" val="495015112"/>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What Are the Steps to Forming a Captive?</a:t>
            </a:r>
            <a:endParaRPr lang="en-US" dirty="0"/>
          </a:p>
        </p:txBody>
      </p:sp>
      <p:sp>
        <p:nvSpPr>
          <p:cNvPr id="6147" name="Rectangle 3"/>
          <p:cNvSpPr>
            <a:spLocks noGrp="1" noChangeArrowheads="1"/>
          </p:cNvSpPr>
          <p:nvPr>
            <p:ph type="body" sz="quarter" idx="11"/>
          </p:nvPr>
        </p:nvSpPr>
        <p:spPr/>
        <p:txBody>
          <a:bodyPr>
            <a:normAutofit/>
          </a:bodyPr>
          <a:lstStyle/>
          <a:p>
            <a:r>
              <a:rPr lang="en-US" dirty="0"/>
              <a:t>The jurisdiction where the captive is being formed must determine if forming the captive is in the jurisdiction’s best interest.  To do that, they will consider:</a:t>
            </a:r>
          </a:p>
          <a:p>
            <a:pPr marL="800100" lvl="1" indent="-342900">
              <a:buFont typeface="+mj-lt"/>
              <a:buAutoNum type="arabicPeriod"/>
            </a:pPr>
            <a:r>
              <a:rPr lang="en-US" sz="1800" dirty="0"/>
              <a:t>The character, reputation, financial standing and purposes of the incorporators;</a:t>
            </a:r>
          </a:p>
          <a:p>
            <a:pPr marL="800100" lvl="1" indent="-342900">
              <a:buFont typeface="+mj-lt"/>
              <a:buAutoNum type="arabicPeriod"/>
            </a:pPr>
            <a:r>
              <a:rPr lang="en-US" sz="1800" dirty="0"/>
              <a:t>The character, reputation, financial responsibility, insurance experience and business qualifications of the officers and directors; and</a:t>
            </a:r>
          </a:p>
          <a:p>
            <a:pPr marL="800100" lvl="1" indent="-342900">
              <a:buFont typeface="+mj-lt"/>
              <a:buAutoNum type="arabicPeriod"/>
            </a:pPr>
            <a:r>
              <a:rPr lang="en-US" sz="1800" dirty="0"/>
              <a:t>Such other aspects as the commissioner shall deem advisable.</a:t>
            </a:r>
          </a:p>
        </p:txBody>
      </p:sp>
      <p:sp>
        <p:nvSpPr>
          <p:cNvPr id="6" name="Slide Number Placeholder 5">
            <a:extLst>
              <a:ext uri="{FF2B5EF4-FFF2-40B4-BE49-F238E27FC236}">
                <a16:creationId xmlns:a16="http://schemas.microsoft.com/office/drawing/2014/main" id="{7952B8E0-B3D0-3D44-AFF5-2EBAD8476D26}"/>
              </a:ext>
            </a:extLst>
          </p:cNvPr>
          <p:cNvSpPr>
            <a:spLocks noGrp="1"/>
          </p:cNvSpPr>
          <p:nvPr>
            <p:ph type="sldNum" sz="quarter" idx="10"/>
          </p:nvPr>
        </p:nvSpPr>
        <p:spPr/>
        <p:txBody>
          <a:bodyPr/>
          <a:lstStyle/>
          <a:p>
            <a:fld id="{86CB4B4D-7CA3-9044-876B-883B54F8677D}" type="slidenum">
              <a:rPr lang="uk-UA" smtClean="0"/>
              <a:pPr/>
              <a:t>33</a:t>
            </a:fld>
            <a:endParaRPr lang="uk-UA"/>
          </a:p>
        </p:txBody>
      </p:sp>
    </p:spTree>
    <p:extLst>
      <p:ext uri="{BB962C8B-B14F-4D97-AF65-F5344CB8AC3E}">
        <p14:creationId xmlns:p14="http://schemas.microsoft.com/office/powerpoint/2010/main" val="4271750466"/>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a:t>What Are the Steps in Forming a Captive </a:t>
            </a:r>
            <a:r>
              <a:rPr lang="en-US" sz="2000" cap="none" dirty="0"/>
              <a:t>(</a:t>
            </a:r>
            <a:r>
              <a:rPr lang="en-US" sz="2000" cap="none" dirty="0" err="1"/>
              <a:t>con’t</a:t>
            </a:r>
            <a:r>
              <a:rPr lang="en-US" sz="2000" cap="none" dirty="0"/>
              <a:t>)</a:t>
            </a:r>
            <a:endParaRPr lang="en-US" dirty="0"/>
          </a:p>
        </p:txBody>
      </p:sp>
      <p:sp>
        <p:nvSpPr>
          <p:cNvPr id="14339" name="Rectangle 3"/>
          <p:cNvSpPr>
            <a:spLocks noGrp="1" noChangeArrowheads="1"/>
          </p:cNvSpPr>
          <p:nvPr>
            <p:ph type="body" sz="quarter" idx="11"/>
          </p:nvPr>
        </p:nvSpPr>
        <p:spPr/>
        <p:txBody>
          <a:bodyPr>
            <a:normAutofit fontScale="85000" lnSpcReduction="10000"/>
          </a:bodyPr>
          <a:lstStyle/>
          <a:p>
            <a:r>
              <a:rPr lang="en-US" dirty="0"/>
              <a:t>Next, the applicant must make a formal application to open an insurance company.  The application must typically contain the following information</a:t>
            </a:r>
          </a:p>
          <a:p>
            <a:pPr marL="746125" lvl="1" indent="-288925">
              <a:buFont typeface="+mj-lt"/>
              <a:buAutoNum type="arabicPeriod"/>
            </a:pPr>
            <a:r>
              <a:rPr lang="en-US" sz="1800" dirty="0"/>
              <a:t>The amount and description of its assets relative to the risks to be assumed;</a:t>
            </a:r>
          </a:p>
          <a:p>
            <a:pPr marL="746125" lvl="1" indent="-288925">
              <a:buFont typeface="+mj-lt"/>
              <a:buAutoNum type="arabicPeriod"/>
            </a:pPr>
            <a:r>
              <a:rPr lang="en-US" sz="1800" dirty="0"/>
              <a:t>The adequacy of the expertise, experience, and character of the person or persons who will manage it;</a:t>
            </a:r>
          </a:p>
          <a:p>
            <a:pPr marL="746125" lvl="1" indent="-288925">
              <a:buFont typeface="+mj-lt"/>
              <a:buAutoNum type="arabicPeriod"/>
            </a:pPr>
            <a:r>
              <a:rPr lang="en-US" sz="1800" dirty="0"/>
              <a:t>The overall soundness of its plan of operation;</a:t>
            </a:r>
          </a:p>
          <a:p>
            <a:pPr marL="746125" lvl="1" indent="-288925">
              <a:buFont typeface="+mj-lt"/>
              <a:buAutoNum type="arabicPeriod"/>
            </a:pPr>
            <a:r>
              <a:rPr lang="en-US" sz="1800" dirty="0"/>
              <a:t>The adequacy of the loss-prevention programs of its parent, member organizations, or industrial insureds, as applicable; and</a:t>
            </a:r>
          </a:p>
          <a:p>
            <a:pPr marL="746125" lvl="1" indent="-288925">
              <a:buFont typeface="+mj-lt"/>
              <a:buAutoNum type="arabicPeriod"/>
            </a:pPr>
            <a:r>
              <a:rPr lang="en-US" sz="1800" dirty="0"/>
              <a:t>Other factors considered relevant by the commissioner in ascertaining whether the proposed captive insurance company will be able to meet its policy obligations</a:t>
            </a:r>
            <a:br>
              <a:rPr lang="en-US" sz="1800" dirty="0"/>
            </a:br>
            <a:endParaRPr lang="en-US" sz="1800" dirty="0"/>
          </a:p>
          <a:p>
            <a:r>
              <a:rPr lang="en-US" dirty="0"/>
              <a:t>Finally, there is the issue of original capital and surplus.</a:t>
            </a:r>
          </a:p>
        </p:txBody>
      </p:sp>
      <p:sp>
        <p:nvSpPr>
          <p:cNvPr id="4" name="Slide Number Placeholder 3">
            <a:extLst>
              <a:ext uri="{FF2B5EF4-FFF2-40B4-BE49-F238E27FC236}">
                <a16:creationId xmlns:a16="http://schemas.microsoft.com/office/drawing/2014/main" id="{03D87E8B-2E10-D64E-A12F-F49674E7BD17}"/>
              </a:ext>
            </a:extLst>
          </p:cNvPr>
          <p:cNvSpPr>
            <a:spLocks noGrp="1"/>
          </p:cNvSpPr>
          <p:nvPr>
            <p:ph type="sldNum" sz="quarter" idx="10"/>
          </p:nvPr>
        </p:nvSpPr>
        <p:spPr/>
        <p:txBody>
          <a:bodyPr/>
          <a:lstStyle/>
          <a:p>
            <a:fld id="{86CB4B4D-7CA3-9044-876B-883B54F8677D}" type="slidenum">
              <a:rPr lang="uk-UA" smtClean="0"/>
              <a:pPr/>
              <a:t>34</a:t>
            </a:fld>
            <a:endParaRPr lang="uk-UA"/>
          </a:p>
        </p:txBody>
      </p:sp>
    </p:spTree>
    <p:extLst>
      <p:ext uri="{BB962C8B-B14F-4D97-AF65-F5344CB8AC3E}">
        <p14:creationId xmlns:p14="http://schemas.microsoft.com/office/powerpoint/2010/main" val="275591191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Running the Captive</a:t>
            </a:r>
            <a:endParaRPr lang="en-US" dirty="0"/>
          </a:p>
        </p:txBody>
      </p:sp>
      <p:sp>
        <p:nvSpPr>
          <p:cNvPr id="15363" name="Rectangle 3"/>
          <p:cNvSpPr>
            <a:spLocks noGrp="1" noChangeArrowheads="1"/>
          </p:cNvSpPr>
          <p:nvPr>
            <p:ph type="body" sz="quarter" idx="11"/>
          </p:nvPr>
        </p:nvSpPr>
        <p:spPr/>
        <p:txBody>
          <a:bodyPr>
            <a:normAutofit/>
          </a:bodyPr>
          <a:lstStyle/>
          <a:p>
            <a:r>
              <a:rPr lang="en-US" sz="2400" b="1" dirty="0"/>
              <a:t>Domicile manager</a:t>
            </a:r>
          </a:p>
          <a:p>
            <a:r>
              <a:rPr lang="en-US" sz="2400" b="1" dirty="0"/>
              <a:t>Legal counsel</a:t>
            </a:r>
          </a:p>
          <a:p>
            <a:r>
              <a:rPr lang="en-US" sz="2400" b="1" dirty="0"/>
              <a:t>Audit</a:t>
            </a:r>
          </a:p>
          <a:p>
            <a:r>
              <a:rPr lang="en-US" sz="2400" b="1" dirty="0"/>
              <a:t>Actuarial Services</a:t>
            </a:r>
          </a:p>
          <a:p>
            <a:r>
              <a:rPr lang="en-US" sz="2400" b="1" dirty="0"/>
              <a:t>Investment manager</a:t>
            </a:r>
            <a:endParaRPr lang="en-US" sz="2400" b="1" dirty="0">
              <a:hlinkClick r:id="" action="ppaction://noaction"/>
            </a:endParaRPr>
          </a:p>
        </p:txBody>
      </p:sp>
      <p:sp>
        <p:nvSpPr>
          <p:cNvPr id="4" name="Slide Number Placeholder 3">
            <a:extLst>
              <a:ext uri="{FF2B5EF4-FFF2-40B4-BE49-F238E27FC236}">
                <a16:creationId xmlns:a16="http://schemas.microsoft.com/office/drawing/2014/main" id="{F3E10717-2633-654E-9F25-D70C22A2AFC5}"/>
              </a:ext>
            </a:extLst>
          </p:cNvPr>
          <p:cNvSpPr>
            <a:spLocks noGrp="1"/>
          </p:cNvSpPr>
          <p:nvPr>
            <p:ph type="sldNum" sz="quarter" idx="10"/>
          </p:nvPr>
        </p:nvSpPr>
        <p:spPr/>
        <p:txBody>
          <a:bodyPr/>
          <a:lstStyle/>
          <a:p>
            <a:fld id="{86CB4B4D-7CA3-9044-876B-883B54F8677D}" type="slidenum">
              <a:rPr lang="uk-UA" smtClean="0"/>
              <a:pPr/>
              <a:t>35</a:t>
            </a:fld>
            <a:endParaRPr lang="uk-UA"/>
          </a:p>
        </p:txBody>
      </p:sp>
    </p:spTree>
    <p:extLst>
      <p:ext uri="{BB962C8B-B14F-4D97-AF65-F5344CB8AC3E}">
        <p14:creationId xmlns:p14="http://schemas.microsoft.com/office/powerpoint/2010/main" val="3778799959"/>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Reporting Requirement</a:t>
            </a:r>
            <a:endParaRPr lang="en-US" dirty="0"/>
          </a:p>
        </p:txBody>
      </p:sp>
      <p:sp>
        <p:nvSpPr>
          <p:cNvPr id="3" name="Content Placeholder 2"/>
          <p:cNvSpPr>
            <a:spLocks noGrp="1"/>
          </p:cNvSpPr>
          <p:nvPr>
            <p:ph type="body" sz="quarter" idx="11"/>
          </p:nvPr>
        </p:nvSpPr>
        <p:spPr/>
        <p:txBody>
          <a:bodyPr>
            <a:normAutofit fontScale="92500" lnSpcReduction="20000"/>
          </a:bodyPr>
          <a:lstStyle/>
          <a:p>
            <a:r>
              <a:rPr lang="en-US" dirty="0"/>
              <a:t>Every year, the captive must file an annual report with the state’s Department of Insurance.  This document includes:</a:t>
            </a:r>
          </a:p>
          <a:p>
            <a:pPr lvl="1"/>
            <a:r>
              <a:rPr lang="en-US" dirty="0"/>
              <a:t>Audited financial statements</a:t>
            </a:r>
          </a:p>
          <a:p>
            <a:pPr lvl="1"/>
            <a:r>
              <a:rPr lang="en-US" dirty="0"/>
              <a:t>A statement of actuarial opinion regarding the captive’s reserves</a:t>
            </a:r>
          </a:p>
          <a:p>
            <a:pPr lvl="1"/>
            <a:r>
              <a:rPr lang="en-US" dirty="0"/>
              <a:t>A list of all claims paid</a:t>
            </a:r>
            <a:br>
              <a:rPr lang="en-US" dirty="0"/>
            </a:br>
            <a:endParaRPr lang="en-US" dirty="0"/>
          </a:p>
          <a:p>
            <a:r>
              <a:rPr lang="en-US" dirty="0"/>
              <a:t>The captive must also file the following information with the IRS:</a:t>
            </a:r>
          </a:p>
          <a:p>
            <a:pPr lvl="1"/>
            <a:r>
              <a:rPr lang="en-US" dirty="0"/>
              <a:t>A list of all loans made between the captive and parent</a:t>
            </a:r>
          </a:p>
          <a:p>
            <a:pPr lvl="1"/>
            <a:r>
              <a:rPr lang="en-US" dirty="0"/>
              <a:t>A list of all claims paid</a:t>
            </a:r>
          </a:p>
          <a:p>
            <a:pPr lvl="1"/>
            <a:r>
              <a:rPr lang="en-US" dirty="0"/>
              <a:t>All actuarial information related to the policies</a:t>
            </a:r>
          </a:p>
        </p:txBody>
      </p:sp>
      <p:sp>
        <p:nvSpPr>
          <p:cNvPr id="6" name="Slide Number Placeholder 5">
            <a:extLst>
              <a:ext uri="{FF2B5EF4-FFF2-40B4-BE49-F238E27FC236}">
                <a16:creationId xmlns:a16="http://schemas.microsoft.com/office/drawing/2014/main" id="{DBA876EA-95BA-6046-B26C-F136CF32B934}"/>
              </a:ext>
            </a:extLst>
          </p:cNvPr>
          <p:cNvSpPr>
            <a:spLocks noGrp="1"/>
          </p:cNvSpPr>
          <p:nvPr>
            <p:ph type="sldNum" sz="quarter" idx="10"/>
          </p:nvPr>
        </p:nvSpPr>
        <p:spPr/>
        <p:txBody>
          <a:bodyPr/>
          <a:lstStyle/>
          <a:p>
            <a:fld id="{86CB4B4D-7CA3-9044-876B-883B54F8677D}" type="slidenum">
              <a:rPr lang="uk-UA" smtClean="0"/>
              <a:pPr/>
              <a:t>36</a:t>
            </a:fld>
            <a:endParaRPr lang="uk-UA"/>
          </a:p>
        </p:txBody>
      </p:sp>
    </p:spTree>
    <p:extLst>
      <p:ext uri="{BB962C8B-B14F-4D97-AF65-F5344CB8AC3E}">
        <p14:creationId xmlns:p14="http://schemas.microsoft.com/office/powerpoint/2010/main" val="2587857667"/>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Shutting Down the Captive</a:t>
            </a:r>
            <a:endParaRPr lang="en-US" dirty="0"/>
          </a:p>
        </p:txBody>
      </p:sp>
      <p:sp>
        <p:nvSpPr>
          <p:cNvPr id="9219" name="Rectangle 3"/>
          <p:cNvSpPr>
            <a:spLocks noGrp="1" noChangeArrowheads="1"/>
          </p:cNvSpPr>
          <p:nvPr>
            <p:ph type="body" idx="1"/>
          </p:nvPr>
        </p:nvSpPr>
        <p:spPr>
          <a:xfrm>
            <a:off x="457200" y="1537414"/>
            <a:ext cx="8229600" cy="733595"/>
          </a:xfrm>
        </p:spPr>
        <p:txBody>
          <a:bodyPr>
            <a:normAutofit/>
          </a:bodyPr>
          <a:lstStyle/>
          <a:p>
            <a:r>
              <a:rPr lang="en-US" sz="1800" dirty="0"/>
              <a:t>In most states, one of the following seven reasons will allow a state regulator to shut down a captive:</a:t>
            </a:r>
          </a:p>
        </p:txBody>
      </p:sp>
      <p:sp>
        <p:nvSpPr>
          <p:cNvPr id="6" name="Content Placeholder 5">
            <a:extLst>
              <a:ext uri="{FF2B5EF4-FFF2-40B4-BE49-F238E27FC236}">
                <a16:creationId xmlns:a16="http://schemas.microsoft.com/office/drawing/2014/main" id="{8249C8EC-6BDC-3042-8893-FD9696E9E6C3}"/>
              </a:ext>
            </a:extLst>
          </p:cNvPr>
          <p:cNvSpPr>
            <a:spLocks noGrp="1"/>
          </p:cNvSpPr>
          <p:nvPr>
            <p:ph sz="half" idx="2"/>
          </p:nvPr>
        </p:nvSpPr>
        <p:spPr>
          <a:xfrm>
            <a:off x="457200" y="2383436"/>
            <a:ext cx="4040188" cy="2188564"/>
          </a:xfrm>
        </p:spPr>
        <p:txBody>
          <a:bodyPr>
            <a:normAutofit fontScale="62500" lnSpcReduction="20000"/>
          </a:bodyPr>
          <a:lstStyle/>
          <a:p>
            <a:pPr marL="314325" indent="-288925">
              <a:buFont typeface="+mj-lt"/>
              <a:buAutoNum type="arabicPeriod"/>
            </a:pPr>
            <a:r>
              <a:rPr lang="en-US" dirty="0"/>
              <a:t>Insolvency or impairment of capital and surplus.</a:t>
            </a:r>
            <a:br>
              <a:rPr lang="en-US" dirty="0"/>
            </a:br>
            <a:endParaRPr lang="en-US" dirty="0"/>
          </a:p>
          <a:p>
            <a:pPr marL="314325" indent="-288925">
              <a:buFont typeface="+mj-lt"/>
              <a:buAutoNum type="arabicPeriod"/>
            </a:pPr>
            <a:r>
              <a:rPr lang="en-US" dirty="0"/>
              <a:t>Refusal or failure to submit an annual report … or any other report or statement required by law or by lawful order of the director.</a:t>
            </a:r>
            <a:br>
              <a:rPr lang="en-US" dirty="0"/>
            </a:br>
            <a:endParaRPr lang="en-US" dirty="0"/>
          </a:p>
          <a:p>
            <a:pPr marL="314325" indent="-288925">
              <a:buFont typeface="+mj-lt"/>
              <a:buAutoNum type="arabicPeriod"/>
            </a:pPr>
            <a:r>
              <a:rPr lang="en-US" dirty="0"/>
              <a:t>Failure to comply with the provisions of its own articles of incorporation, bylaws or other organizational document.</a:t>
            </a:r>
            <a:br>
              <a:rPr lang="en-US" dirty="0"/>
            </a:br>
            <a:endParaRPr lang="en-US" dirty="0"/>
          </a:p>
          <a:p>
            <a:pPr marL="314325" indent="-288925">
              <a:buFont typeface="+mj-lt"/>
              <a:buAutoNum type="arabicPeriod"/>
            </a:pPr>
            <a:r>
              <a:rPr lang="en-US" dirty="0"/>
              <a:t>Failure to submit to an examination or any legal obligation related to the examination.</a:t>
            </a:r>
          </a:p>
        </p:txBody>
      </p:sp>
      <p:sp>
        <p:nvSpPr>
          <p:cNvPr id="8" name="Content Placeholder 7">
            <a:extLst>
              <a:ext uri="{FF2B5EF4-FFF2-40B4-BE49-F238E27FC236}">
                <a16:creationId xmlns:a16="http://schemas.microsoft.com/office/drawing/2014/main" id="{EBFC9389-C707-514F-BE36-1E1A8A822C10}"/>
              </a:ext>
            </a:extLst>
          </p:cNvPr>
          <p:cNvSpPr>
            <a:spLocks noGrp="1"/>
          </p:cNvSpPr>
          <p:nvPr>
            <p:ph sz="quarter" idx="4"/>
          </p:nvPr>
        </p:nvSpPr>
        <p:spPr>
          <a:xfrm>
            <a:off x="4645026" y="2383436"/>
            <a:ext cx="4041775" cy="2188564"/>
          </a:xfrm>
        </p:spPr>
        <p:txBody>
          <a:bodyPr>
            <a:normAutofit fontScale="62500" lnSpcReduction="20000"/>
          </a:bodyPr>
          <a:lstStyle/>
          <a:p>
            <a:pPr indent="-317500">
              <a:buFont typeface="+mj-lt"/>
              <a:buAutoNum type="arabicPeriod" startAt="5"/>
            </a:pPr>
            <a:r>
              <a:rPr lang="en-US" dirty="0"/>
              <a:t>Refusal or failure to pay the cost of an examination.</a:t>
            </a:r>
            <a:br>
              <a:rPr lang="en-US" dirty="0"/>
            </a:br>
            <a:endParaRPr lang="en-US" dirty="0"/>
          </a:p>
          <a:p>
            <a:pPr marL="314325" indent="-288925">
              <a:buFont typeface="+mj-lt"/>
              <a:buAutoNum type="arabicPeriod" startAt="5"/>
            </a:pPr>
            <a:r>
              <a:rPr lang="en-US" dirty="0"/>
              <a:t>Use of methods that, although not otherwise specifically prohibited by law, render its operation hazardous or its condition unsound with respect to the public or to its policyholders.</a:t>
            </a:r>
            <a:br>
              <a:rPr lang="en-US" dirty="0"/>
            </a:br>
            <a:endParaRPr lang="en-US" dirty="0"/>
          </a:p>
          <a:p>
            <a:pPr marL="314325" indent="-288925">
              <a:buFont typeface="+mj-lt"/>
              <a:buAutoNum type="arabicPeriod" startAt="5"/>
            </a:pPr>
            <a:r>
              <a:rPr lang="en-US" dirty="0"/>
              <a:t>Failure otherwise to comply with the captive statute.</a:t>
            </a:r>
          </a:p>
        </p:txBody>
      </p:sp>
      <p:sp>
        <p:nvSpPr>
          <p:cNvPr id="9" name="Slide Number Placeholder 8">
            <a:extLst>
              <a:ext uri="{FF2B5EF4-FFF2-40B4-BE49-F238E27FC236}">
                <a16:creationId xmlns:a16="http://schemas.microsoft.com/office/drawing/2014/main" id="{ED9699E1-CEBA-3243-99DB-A3E6DBC2774B}"/>
              </a:ext>
            </a:extLst>
          </p:cNvPr>
          <p:cNvSpPr>
            <a:spLocks noGrp="1"/>
          </p:cNvSpPr>
          <p:nvPr>
            <p:ph type="sldNum" sz="quarter" idx="12"/>
          </p:nvPr>
        </p:nvSpPr>
        <p:spPr/>
        <p:txBody>
          <a:bodyPr/>
          <a:lstStyle/>
          <a:p>
            <a:fld id="{3E00BEB4-231E-E242-ADD1-2E04F217A283}" type="slidenum">
              <a:rPr lang="en-US" smtClean="0"/>
              <a:pPr/>
              <a:t>37</a:t>
            </a:fld>
            <a:endParaRPr lang="en-US"/>
          </a:p>
        </p:txBody>
      </p:sp>
    </p:spTree>
    <p:extLst>
      <p:ext uri="{BB962C8B-B14F-4D97-AF65-F5344CB8AC3E}">
        <p14:creationId xmlns:p14="http://schemas.microsoft.com/office/powerpoint/2010/main" val="3618732861"/>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B8BC4E2-ACFF-BD45-A8C0-F29C8828533C}"/>
              </a:ext>
            </a:extLst>
          </p:cNvPr>
          <p:cNvSpPr>
            <a:spLocks noGrp="1"/>
          </p:cNvSpPr>
          <p:nvPr>
            <p:ph sz="quarter" idx="10"/>
          </p:nvPr>
        </p:nvSpPr>
        <p:spPr/>
        <p:txBody>
          <a:bodyPr>
            <a:normAutofit/>
          </a:bodyPr>
          <a:lstStyle/>
          <a:p>
            <a:pPr marL="0" indent="0">
              <a:buNone/>
            </a:pPr>
            <a:r>
              <a:rPr lang="en-US" sz="1400" dirty="0"/>
              <a:t>This material is for general information only and is not intended to provide specific advice or recommendations for any individual. To determine what is appropriate for you, consult a qualified professional. CWM, LLC is not a law firm and does not provide tax or legal advice. Investors should consult with a tax or legal advisor before making any investment decision.</a:t>
            </a:r>
          </a:p>
          <a:p>
            <a:pPr marL="0" indent="0">
              <a:buNone/>
            </a:pPr>
            <a:r>
              <a:rPr lang="en-US" sz="1400" dirty="0"/>
              <a:t> </a:t>
            </a:r>
          </a:p>
          <a:p>
            <a:pPr marL="0" indent="0">
              <a:buNone/>
            </a:pPr>
            <a:r>
              <a:rPr lang="en-US" sz="1400" dirty="0"/>
              <a:t>No strategy assures success or protects against loss. </a:t>
            </a:r>
          </a:p>
          <a:p>
            <a:pPr marL="0" indent="0">
              <a:buNone/>
            </a:pPr>
            <a:r>
              <a:rPr lang="en-US" sz="1400" dirty="0"/>
              <a:t> </a:t>
            </a:r>
          </a:p>
          <a:p>
            <a:pPr marL="0" indent="0">
              <a:buNone/>
            </a:pPr>
            <a:r>
              <a:rPr lang="en-US" sz="1400" dirty="0"/>
              <a:t>Investment advisory services offered through CWM, LLC, an SEC Registered Investment Advisor. Carson Group Partners, a division of CWM, LLC, is a nationwide partnership of advisors.</a:t>
            </a:r>
          </a:p>
          <a:p>
            <a:pPr marL="0" indent="0">
              <a:buNone/>
            </a:pPr>
            <a:endParaRPr lang="en-US" sz="1400" dirty="0"/>
          </a:p>
          <a:p>
            <a:pPr marL="0" indent="0">
              <a:buNone/>
            </a:pPr>
            <a:r>
              <a:rPr lang="en-US" sz="1400" dirty="0"/>
              <a:t>This content cannot be copied without express written consent of CWM, LLC. Wealth Designed. Life Defined.</a:t>
            </a:r>
            <a:r>
              <a:rPr lang="en-US" sz="1400" baseline="30000" dirty="0"/>
              <a:t>®</a:t>
            </a:r>
            <a:r>
              <a:rPr lang="en-US" sz="1400" dirty="0"/>
              <a:t> is a registered trademark of CWM, LLC and may not be duplicated.</a:t>
            </a:r>
          </a:p>
        </p:txBody>
      </p:sp>
      <p:sp>
        <p:nvSpPr>
          <p:cNvPr id="8" name="Title 7">
            <a:extLst>
              <a:ext uri="{FF2B5EF4-FFF2-40B4-BE49-F238E27FC236}">
                <a16:creationId xmlns:a16="http://schemas.microsoft.com/office/drawing/2014/main" id="{D06484E1-80CE-6841-B756-8829E9C22655}"/>
              </a:ext>
            </a:extLst>
          </p:cNvPr>
          <p:cNvSpPr>
            <a:spLocks noGrp="1"/>
          </p:cNvSpPr>
          <p:nvPr>
            <p:ph type="title"/>
          </p:nvPr>
        </p:nvSpPr>
        <p:spPr/>
        <p:txBody>
          <a:bodyPr>
            <a:normAutofit fontScale="90000"/>
          </a:bodyPr>
          <a:lstStyle/>
          <a:p>
            <a:r>
              <a:rPr lang="en-US"/>
              <a:t>Disclosures</a:t>
            </a:r>
            <a:endParaRPr lang="en-US" dirty="0"/>
          </a:p>
        </p:txBody>
      </p:sp>
      <p:sp>
        <p:nvSpPr>
          <p:cNvPr id="7" name="Slide Number Placeholder 6">
            <a:extLst>
              <a:ext uri="{FF2B5EF4-FFF2-40B4-BE49-F238E27FC236}">
                <a16:creationId xmlns:a16="http://schemas.microsoft.com/office/drawing/2014/main" id="{CE53CCC4-D888-7E43-BF44-94C1689939CE}"/>
              </a:ext>
            </a:extLst>
          </p:cNvPr>
          <p:cNvSpPr>
            <a:spLocks noGrp="1"/>
          </p:cNvSpPr>
          <p:nvPr>
            <p:ph type="sldNum" sz="quarter" idx="2"/>
          </p:nvPr>
        </p:nvSpPr>
        <p:spPr/>
        <p:txBody>
          <a:bodyPr/>
          <a:lstStyle/>
          <a:p>
            <a:fld id="{3E00BEB4-231E-E242-ADD1-2E04F217A283}" type="slidenum">
              <a:rPr lang="en-US" smtClean="0"/>
              <a:pPr/>
              <a:t>38</a:t>
            </a:fld>
            <a:endParaRPr lang="en-US"/>
          </a:p>
        </p:txBody>
      </p:sp>
    </p:spTree>
    <p:extLst>
      <p:ext uri="{BB962C8B-B14F-4D97-AF65-F5344CB8AC3E}">
        <p14:creationId xmlns:p14="http://schemas.microsoft.com/office/powerpoint/2010/main" val="2417583406"/>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What Are the Steps to Forming a Captive?</a:t>
            </a:r>
            <a:endParaRPr lang="en-US" dirty="0"/>
          </a:p>
        </p:txBody>
      </p:sp>
      <p:sp>
        <p:nvSpPr>
          <p:cNvPr id="12291" name="Rectangle 3"/>
          <p:cNvSpPr>
            <a:spLocks noGrp="1" noChangeArrowheads="1"/>
          </p:cNvSpPr>
          <p:nvPr>
            <p:ph type="body" sz="quarter" idx="11"/>
          </p:nvPr>
        </p:nvSpPr>
        <p:spPr/>
        <p:txBody>
          <a:bodyPr/>
          <a:lstStyle/>
          <a:p>
            <a:r>
              <a:rPr lang="en-US" dirty="0"/>
              <a:t>After a company decides to form a captive, the next step is to perform a feasibility study, which has three objectives.  </a:t>
            </a:r>
          </a:p>
          <a:p>
            <a:pPr lvl="1"/>
            <a:r>
              <a:rPr lang="en-US" dirty="0"/>
              <a:t>It provides a blueprint for the entire captive program.</a:t>
            </a:r>
          </a:p>
          <a:p>
            <a:pPr lvl="1"/>
            <a:r>
              <a:rPr lang="en-US" dirty="0"/>
              <a:t>Second, it aids in compliance.  </a:t>
            </a:r>
          </a:p>
          <a:p>
            <a:pPr lvl="1"/>
            <a:r>
              <a:rPr lang="en-US" dirty="0"/>
              <a:t>Third, the study can aid in selling important decision-makers within the organization on the plan.</a:t>
            </a:r>
            <a:br>
              <a:rPr lang="en-US" dirty="0"/>
            </a:br>
            <a:endParaRPr lang="en-US" dirty="0"/>
          </a:p>
        </p:txBody>
      </p:sp>
      <p:sp>
        <p:nvSpPr>
          <p:cNvPr id="4" name="Slide Number Placeholder 3">
            <a:extLst>
              <a:ext uri="{FF2B5EF4-FFF2-40B4-BE49-F238E27FC236}">
                <a16:creationId xmlns:a16="http://schemas.microsoft.com/office/drawing/2014/main" id="{B1332988-B4AD-6A4C-99D4-3A65F41FC1EF}"/>
              </a:ext>
            </a:extLst>
          </p:cNvPr>
          <p:cNvSpPr>
            <a:spLocks noGrp="1"/>
          </p:cNvSpPr>
          <p:nvPr>
            <p:ph type="sldNum" sz="quarter" idx="10"/>
          </p:nvPr>
        </p:nvSpPr>
        <p:spPr/>
        <p:txBody>
          <a:bodyPr/>
          <a:lstStyle/>
          <a:p>
            <a:fld id="{86CB4B4D-7CA3-9044-876B-883B54F8677D}" type="slidenum">
              <a:rPr lang="uk-UA" smtClean="0"/>
              <a:pPr/>
              <a:t>39</a:t>
            </a:fld>
            <a:endParaRPr lang="uk-UA"/>
          </a:p>
        </p:txBody>
      </p:sp>
    </p:spTree>
    <p:extLst>
      <p:ext uri="{BB962C8B-B14F-4D97-AF65-F5344CB8AC3E}">
        <p14:creationId xmlns:p14="http://schemas.microsoft.com/office/powerpoint/2010/main" val="391362353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is Insurance?</a:t>
            </a:r>
          </a:p>
        </p:txBody>
      </p:sp>
      <p:sp>
        <p:nvSpPr>
          <p:cNvPr id="2" name="Slide Number Placeholder 1">
            <a:extLst>
              <a:ext uri="{FF2B5EF4-FFF2-40B4-BE49-F238E27FC236}">
                <a16:creationId xmlns:a16="http://schemas.microsoft.com/office/drawing/2014/main" id="{282E9A2C-6FB7-5F47-8788-3EB340D4636D}"/>
              </a:ext>
            </a:extLst>
          </p:cNvPr>
          <p:cNvSpPr>
            <a:spLocks noGrp="1"/>
          </p:cNvSpPr>
          <p:nvPr>
            <p:ph type="sldNum" sz="quarter" idx="2"/>
          </p:nvPr>
        </p:nvSpPr>
        <p:spPr/>
        <p:txBody>
          <a:bodyPr/>
          <a:lstStyle/>
          <a:p>
            <a:fld id="{86CB4B4D-7CA3-9044-876B-883B54F8677D}" type="slidenum">
              <a:rPr lang="uk-UA" smtClean="0"/>
              <a:pPr/>
              <a:t>4</a:t>
            </a:fld>
            <a:endParaRPr lang="uk-UA"/>
          </a:p>
        </p:txBody>
      </p:sp>
    </p:spTree>
    <p:extLst>
      <p:ext uri="{BB962C8B-B14F-4D97-AF65-F5344CB8AC3E}">
        <p14:creationId xmlns:p14="http://schemas.microsoft.com/office/powerpoint/2010/main" val="537599659"/>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Outline</a:t>
            </a:r>
            <a:endParaRPr lang="en-US" dirty="0"/>
          </a:p>
        </p:txBody>
      </p:sp>
      <p:sp>
        <p:nvSpPr>
          <p:cNvPr id="3" name="Content Placeholder 2"/>
          <p:cNvSpPr>
            <a:spLocks noGrp="1"/>
          </p:cNvSpPr>
          <p:nvPr>
            <p:ph type="body" sz="quarter" idx="11"/>
          </p:nvPr>
        </p:nvSpPr>
        <p:spPr/>
        <p:txBody>
          <a:bodyPr/>
          <a:lstStyle/>
          <a:p>
            <a:r>
              <a:rPr lang="en-US" dirty="0"/>
              <a:t>What is Insurance?</a:t>
            </a:r>
          </a:p>
          <a:p>
            <a:r>
              <a:rPr lang="en-US" dirty="0"/>
              <a:t>What is an Insurance Company?</a:t>
            </a:r>
          </a:p>
          <a:p>
            <a:r>
              <a:rPr lang="en-US" dirty="0"/>
              <a:t>How Did We Get Here? Or, A Brief History of Captive Insurance</a:t>
            </a:r>
          </a:p>
          <a:p>
            <a:r>
              <a:rPr lang="en-US" dirty="0"/>
              <a:t>A Brief Case Law History of the IRS’ unsuccessful attempt to challenge captives</a:t>
            </a:r>
          </a:p>
          <a:p>
            <a:r>
              <a:rPr lang="en-US" dirty="0"/>
              <a:t>The Road to 831(b)</a:t>
            </a:r>
          </a:p>
          <a:p>
            <a:r>
              <a:rPr lang="en-US" b="1" dirty="0"/>
              <a:t>Forming, Running and Shutting Down the Captive</a:t>
            </a:r>
          </a:p>
        </p:txBody>
      </p:sp>
      <p:sp>
        <p:nvSpPr>
          <p:cNvPr id="6" name="Slide Number Placeholder 5">
            <a:extLst>
              <a:ext uri="{FF2B5EF4-FFF2-40B4-BE49-F238E27FC236}">
                <a16:creationId xmlns:a16="http://schemas.microsoft.com/office/drawing/2014/main" id="{3F0AC2B7-B792-894A-B8EF-587776AF2E18}"/>
              </a:ext>
            </a:extLst>
          </p:cNvPr>
          <p:cNvSpPr>
            <a:spLocks noGrp="1"/>
          </p:cNvSpPr>
          <p:nvPr>
            <p:ph type="sldNum" sz="quarter" idx="10"/>
          </p:nvPr>
        </p:nvSpPr>
        <p:spPr/>
        <p:txBody>
          <a:bodyPr/>
          <a:lstStyle/>
          <a:p>
            <a:fld id="{86CB4B4D-7CA3-9044-876B-883B54F8677D}" type="slidenum">
              <a:rPr lang="uk-UA" smtClean="0"/>
              <a:pPr/>
              <a:t>40</a:t>
            </a:fld>
            <a:endParaRPr lang="uk-UA"/>
          </a:p>
        </p:txBody>
      </p:sp>
    </p:spTree>
    <p:extLst>
      <p:ext uri="{BB962C8B-B14F-4D97-AF65-F5344CB8AC3E}">
        <p14:creationId xmlns:p14="http://schemas.microsoft.com/office/powerpoint/2010/main" val="43925355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Insurance?</a:t>
            </a:r>
          </a:p>
        </p:txBody>
      </p:sp>
      <p:sp>
        <p:nvSpPr>
          <p:cNvPr id="3" name="Content Placeholder 2"/>
          <p:cNvSpPr>
            <a:spLocks noGrp="1"/>
          </p:cNvSpPr>
          <p:nvPr>
            <p:ph sz="half" idx="1"/>
          </p:nvPr>
        </p:nvSpPr>
        <p:spPr/>
        <p:txBody>
          <a:bodyPr>
            <a:normAutofit fontScale="85000" lnSpcReduction="20000"/>
          </a:bodyPr>
          <a:lstStyle/>
          <a:p>
            <a:r>
              <a:rPr lang="en-US" b="1" dirty="0"/>
              <a:t>A Definite Risk</a:t>
            </a:r>
          </a:p>
          <a:p>
            <a:pPr lvl="1"/>
            <a:r>
              <a:rPr lang="en-US" dirty="0"/>
              <a:t>We must be able to clearly define a “triggering event” – a specific occurrence that allows the insured to file a claim</a:t>
            </a:r>
            <a:br>
              <a:rPr lang="en-US" dirty="0"/>
            </a:br>
            <a:endParaRPr lang="en-US" dirty="0"/>
          </a:p>
          <a:p>
            <a:r>
              <a:rPr lang="en-US" b="1" dirty="0"/>
              <a:t>Fortuity</a:t>
            </a:r>
          </a:p>
          <a:p>
            <a:pPr lvl="1"/>
            <a:r>
              <a:rPr lang="en-US" dirty="0"/>
              <a:t>The possibility of it happening must be so random that we can’t prepare for its eventuality</a:t>
            </a:r>
            <a:br>
              <a:rPr lang="en-US" dirty="0"/>
            </a:br>
            <a:endParaRPr lang="en-US" dirty="0"/>
          </a:p>
          <a:p>
            <a:r>
              <a:rPr lang="en-US" b="1" dirty="0"/>
              <a:t>An Insurable Interest</a:t>
            </a:r>
          </a:p>
          <a:p>
            <a:pPr lvl="1"/>
            <a:r>
              <a:rPr lang="en-US" dirty="0"/>
              <a:t>The person buying the policy must be hurt if the triggering event occurs</a:t>
            </a:r>
          </a:p>
        </p:txBody>
      </p:sp>
      <p:sp>
        <p:nvSpPr>
          <p:cNvPr id="8" name="Content Placeholder 7">
            <a:extLst>
              <a:ext uri="{FF2B5EF4-FFF2-40B4-BE49-F238E27FC236}">
                <a16:creationId xmlns:a16="http://schemas.microsoft.com/office/drawing/2014/main" id="{B580EAB4-1581-284F-A042-8DCDF0140556}"/>
              </a:ext>
            </a:extLst>
          </p:cNvPr>
          <p:cNvSpPr>
            <a:spLocks noGrp="1"/>
          </p:cNvSpPr>
          <p:nvPr>
            <p:ph sz="half" idx="2"/>
          </p:nvPr>
        </p:nvSpPr>
        <p:spPr/>
        <p:txBody>
          <a:bodyPr>
            <a:normAutofit fontScale="85000" lnSpcReduction="20000"/>
          </a:bodyPr>
          <a:lstStyle/>
          <a:p>
            <a:r>
              <a:rPr lang="en-US" b="1" dirty="0"/>
              <a:t>Risk Shifting</a:t>
            </a:r>
          </a:p>
          <a:p>
            <a:pPr lvl="1"/>
            <a:r>
              <a:rPr lang="en-US" dirty="0"/>
              <a:t>If the event happens to party A, the risk of loss is shifted to party B.</a:t>
            </a:r>
            <a:br>
              <a:rPr lang="en-US" dirty="0"/>
            </a:br>
            <a:endParaRPr lang="en-US" dirty="0"/>
          </a:p>
          <a:p>
            <a:r>
              <a:rPr lang="en-US" b="1" dirty="0"/>
              <a:t>Risk Distribution</a:t>
            </a:r>
          </a:p>
          <a:p>
            <a:pPr lvl="1"/>
            <a:r>
              <a:rPr lang="en-US" dirty="0"/>
              <a:t>Every insurance company must be a pool of risk</a:t>
            </a:r>
          </a:p>
        </p:txBody>
      </p:sp>
      <p:sp>
        <p:nvSpPr>
          <p:cNvPr id="15" name="Slide Number Placeholder 14">
            <a:extLst>
              <a:ext uri="{FF2B5EF4-FFF2-40B4-BE49-F238E27FC236}">
                <a16:creationId xmlns:a16="http://schemas.microsoft.com/office/drawing/2014/main" id="{492526DA-ACCF-D142-BB32-6C849AEB257D}"/>
              </a:ext>
            </a:extLst>
          </p:cNvPr>
          <p:cNvSpPr>
            <a:spLocks noGrp="1"/>
          </p:cNvSpPr>
          <p:nvPr>
            <p:ph type="sldNum" sz="quarter" idx="12"/>
          </p:nvPr>
        </p:nvSpPr>
        <p:spPr/>
        <p:txBody>
          <a:bodyPr/>
          <a:lstStyle/>
          <a:p>
            <a:fld id="{3E00BEB4-231E-E242-ADD1-2E04F217A283}" type="slidenum">
              <a:rPr lang="en-US" smtClean="0"/>
              <a:pPr/>
              <a:t>5</a:t>
            </a:fld>
            <a:endParaRPr lang="en-US"/>
          </a:p>
        </p:txBody>
      </p:sp>
    </p:spTree>
    <p:extLst>
      <p:ext uri="{BB962C8B-B14F-4D97-AF65-F5344CB8AC3E}">
        <p14:creationId xmlns:p14="http://schemas.microsoft.com/office/powerpoint/2010/main" val="414834960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Risk Shifting</a:t>
            </a:r>
            <a:endParaRPr lang="en-US" dirty="0"/>
          </a:p>
        </p:txBody>
      </p:sp>
      <p:sp>
        <p:nvSpPr>
          <p:cNvPr id="3" name="Content Placeholder 2"/>
          <p:cNvSpPr>
            <a:spLocks noGrp="1"/>
          </p:cNvSpPr>
          <p:nvPr>
            <p:ph type="body" sz="quarter" idx="11"/>
          </p:nvPr>
        </p:nvSpPr>
        <p:spPr/>
        <p:txBody>
          <a:bodyPr/>
          <a:lstStyle/>
          <a:p>
            <a:r>
              <a:rPr lang="en-US" dirty="0"/>
              <a:t>There must be a valid contract between the insured and the insurer</a:t>
            </a:r>
            <a:br>
              <a:rPr lang="en-US" dirty="0"/>
            </a:br>
            <a:endParaRPr lang="en-US" dirty="0"/>
          </a:p>
          <a:p>
            <a:r>
              <a:rPr lang="en-US" dirty="0"/>
              <a:t>Contract formation elements Must be Met</a:t>
            </a:r>
          </a:p>
          <a:p>
            <a:pPr lvl="1"/>
            <a:r>
              <a:rPr lang="en-US" dirty="0"/>
              <a:t>Offer</a:t>
            </a:r>
          </a:p>
          <a:p>
            <a:pPr lvl="1"/>
            <a:r>
              <a:rPr lang="en-US" dirty="0"/>
              <a:t>Acceptance</a:t>
            </a:r>
          </a:p>
          <a:p>
            <a:pPr lvl="1"/>
            <a:r>
              <a:rPr lang="en-US" dirty="0"/>
              <a:t>Consideration</a:t>
            </a:r>
          </a:p>
          <a:p>
            <a:pPr lvl="1"/>
            <a:r>
              <a:rPr lang="en-US" dirty="0"/>
              <a:t>Detriment</a:t>
            </a:r>
          </a:p>
        </p:txBody>
      </p:sp>
      <p:sp>
        <p:nvSpPr>
          <p:cNvPr id="8" name="Slide Number Placeholder 7">
            <a:extLst>
              <a:ext uri="{FF2B5EF4-FFF2-40B4-BE49-F238E27FC236}">
                <a16:creationId xmlns:a16="http://schemas.microsoft.com/office/drawing/2014/main" id="{96BFFBE5-F959-7A44-9FA5-9ABFDA262463}"/>
              </a:ext>
            </a:extLst>
          </p:cNvPr>
          <p:cNvSpPr>
            <a:spLocks noGrp="1"/>
          </p:cNvSpPr>
          <p:nvPr>
            <p:ph type="sldNum" sz="quarter" idx="10"/>
          </p:nvPr>
        </p:nvSpPr>
        <p:spPr/>
        <p:txBody>
          <a:bodyPr/>
          <a:lstStyle/>
          <a:p>
            <a:fld id="{86CB4B4D-7CA3-9044-876B-883B54F8677D}" type="slidenum">
              <a:rPr lang="uk-UA" smtClean="0"/>
              <a:pPr/>
              <a:t>6</a:t>
            </a:fld>
            <a:endParaRPr lang="uk-UA"/>
          </a:p>
        </p:txBody>
      </p:sp>
    </p:spTree>
    <p:extLst>
      <p:ext uri="{BB962C8B-B14F-4D97-AF65-F5344CB8AC3E}">
        <p14:creationId xmlns:p14="http://schemas.microsoft.com/office/powerpoint/2010/main" val="30048457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Risk Distribution</a:t>
            </a:r>
            <a:endParaRPr lang="en-US" dirty="0"/>
          </a:p>
        </p:txBody>
      </p:sp>
      <p:sp>
        <p:nvSpPr>
          <p:cNvPr id="3" name="Content Placeholder 2"/>
          <p:cNvSpPr>
            <a:spLocks noGrp="1"/>
          </p:cNvSpPr>
          <p:nvPr>
            <p:ph type="body" sz="quarter" idx="11"/>
          </p:nvPr>
        </p:nvSpPr>
        <p:spPr/>
        <p:txBody>
          <a:bodyPr/>
          <a:lstStyle/>
          <a:p>
            <a:r>
              <a:rPr lang="en-US" dirty="0"/>
              <a:t>What is a reserve?</a:t>
            </a:r>
            <a:br>
              <a:rPr lang="en-US" dirty="0"/>
            </a:br>
            <a:endParaRPr lang="en-US" dirty="0"/>
          </a:p>
          <a:p>
            <a:r>
              <a:rPr lang="en-US" dirty="0"/>
              <a:t>An insurance company can’t be a reserve; instead it must pool risk from a variety of companies to achieve “risk distribution.”</a:t>
            </a:r>
          </a:p>
        </p:txBody>
      </p:sp>
      <p:sp>
        <p:nvSpPr>
          <p:cNvPr id="6" name="Slide Number Placeholder 5">
            <a:extLst>
              <a:ext uri="{FF2B5EF4-FFF2-40B4-BE49-F238E27FC236}">
                <a16:creationId xmlns:a16="http://schemas.microsoft.com/office/drawing/2014/main" id="{075ADB0F-D42F-6640-8248-EBE0676B4F0C}"/>
              </a:ext>
            </a:extLst>
          </p:cNvPr>
          <p:cNvSpPr>
            <a:spLocks noGrp="1"/>
          </p:cNvSpPr>
          <p:nvPr>
            <p:ph type="sldNum" sz="quarter" idx="10"/>
          </p:nvPr>
        </p:nvSpPr>
        <p:spPr/>
        <p:txBody>
          <a:bodyPr/>
          <a:lstStyle/>
          <a:p>
            <a:fld id="{86CB4B4D-7CA3-9044-876B-883B54F8677D}" type="slidenum">
              <a:rPr lang="uk-UA" smtClean="0"/>
              <a:pPr/>
              <a:t>7</a:t>
            </a:fld>
            <a:endParaRPr lang="uk-UA"/>
          </a:p>
        </p:txBody>
      </p:sp>
    </p:spTree>
    <p:extLst>
      <p:ext uri="{BB962C8B-B14F-4D97-AF65-F5344CB8AC3E}">
        <p14:creationId xmlns:p14="http://schemas.microsoft.com/office/powerpoint/2010/main" val="262019566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824FEEB-8307-7347-A9E5-95DFB187E38A}"/>
              </a:ext>
            </a:extLst>
          </p:cNvPr>
          <p:cNvSpPr>
            <a:spLocks noGrp="1"/>
          </p:cNvSpPr>
          <p:nvPr>
            <p:ph sz="quarter" idx="10"/>
          </p:nvPr>
        </p:nvSpPr>
        <p:spPr>
          <a:xfrm>
            <a:off x="457200" y="3772302"/>
            <a:ext cx="8229600" cy="780647"/>
          </a:xfrm>
        </p:spPr>
        <p:txBody>
          <a:bodyPr anchor="b">
            <a:normAutofit/>
          </a:bodyPr>
          <a:lstStyle/>
          <a:p>
            <a:pPr marL="0" indent="0">
              <a:buNone/>
            </a:pPr>
            <a:r>
              <a:rPr lang="en-US" sz="1400" dirty="0">
                <a:solidFill>
                  <a:schemeClr val="tx2"/>
                </a:solidFill>
              </a:rPr>
              <a:t>Each insured pays its premium to the fronting carrier. The carrier pools the funds, creating risk distribution. The fronting carrier typically holds the funds for a certain amount of time, usually up to 18 months. Then, the carrier sends the premiums to each individual insured’s captive</a:t>
            </a:r>
          </a:p>
        </p:txBody>
      </p:sp>
      <p:sp>
        <p:nvSpPr>
          <p:cNvPr id="2" name="Title 1"/>
          <p:cNvSpPr>
            <a:spLocks noGrp="1"/>
          </p:cNvSpPr>
          <p:nvPr>
            <p:ph type="title"/>
          </p:nvPr>
        </p:nvSpPr>
        <p:spPr>
          <a:xfrm>
            <a:off x="1143000" y="133350"/>
            <a:ext cx="7543799" cy="411657"/>
          </a:xfrm>
        </p:spPr>
        <p:txBody>
          <a:bodyPr>
            <a:noAutofit/>
          </a:bodyPr>
          <a:lstStyle/>
          <a:p>
            <a:r>
              <a:rPr lang="en-US" sz="2000" dirty="0"/>
              <a:t>Risk Distribution Model 1: The Fronting Model</a:t>
            </a:r>
          </a:p>
        </p:txBody>
      </p:sp>
      <p:grpSp>
        <p:nvGrpSpPr>
          <p:cNvPr id="6" name="Group 5">
            <a:extLst>
              <a:ext uri="{FF2B5EF4-FFF2-40B4-BE49-F238E27FC236}">
                <a16:creationId xmlns:a16="http://schemas.microsoft.com/office/drawing/2014/main" id="{381E4DC1-E3B5-9E45-8630-0F1013B26616}"/>
              </a:ext>
            </a:extLst>
          </p:cNvPr>
          <p:cNvGrpSpPr/>
          <p:nvPr/>
        </p:nvGrpSpPr>
        <p:grpSpPr>
          <a:xfrm>
            <a:off x="1197954" y="1078300"/>
            <a:ext cx="6842658" cy="2435600"/>
            <a:chOff x="1055549" y="1078300"/>
            <a:chExt cx="6842658" cy="2435600"/>
          </a:xfrm>
        </p:grpSpPr>
        <p:sp>
          <p:nvSpPr>
            <p:cNvPr id="7" name="TextBox 6"/>
            <p:cNvSpPr txBox="1"/>
            <p:nvPr/>
          </p:nvSpPr>
          <p:spPr>
            <a:xfrm>
              <a:off x="1055551" y="1078300"/>
              <a:ext cx="1176752"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1</a:t>
              </a:r>
            </a:p>
          </p:txBody>
        </p:sp>
        <p:sp>
          <p:nvSpPr>
            <p:cNvPr id="9" name="TextBox 8"/>
            <p:cNvSpPr txBox="1"/>
            <p:nvPr/>
          </p:nvSpPr>
          <p:spPr>
            <a:xfrm>
              <a:off x="1055549" y="1789671"/>
              <a:ext cx="1176752"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2</a:t>
              </a:r>
            </a:p>
          </p:txBody>
        </p:sp>
        <p:sp>
          <p:nvSpPr>
            <p:cNvPr id="10" name="TextBox 9"/>
            <p:cNvSpPr txBox="1"/>
            <p:nvPr/>
          </p:nvSpPr>
          <p:spPr>
            <a:xfrm>
              <a:off x="1055549" y="2510198"/>
              <a:ext cx="1176752"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3</a:t>
              </a:r>
            </a:p>
          </p:txBody>
        </p:sp>
        <p:sp>
          <p:nvSpPr>
            <p:cNvPr id="11" name="TextBox 10"/>
            <p:cNvSpPr txBox="1"/>
            <p:nvPr/>
          </p:nvSpPr>
          <p:spPr>
            <a:xfrm>
              <a:off x="1055549" y="3170209"/>
              <a:ext cx="1176752"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4</a:t>
              </a:r>
            </a:p>
          </p:txBody>
        </p:sp>
        <p:sp>
          <p:nvSpPr>
            <p:cNvPr id="12" name="TextBox 11"/>
            <p:cNvSpPr txBox="1"/>
            <p:nvPr/>
          </p:nvSpPr>
          <p:spPr>
            <a:xfrm>
              <a:off x="3614108" y="1969830"/>
              <a:ext cx="1367518"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Fronting Carrier</a:t>
              </a:r>
            </a:p>
          </p:txBody>
        </p:sp>
        <p:sp>
          <p:nvSpPr>
            <p:cNvPr id="13" name="TextBox 12"/>
            <p:cNvSpPr txBox="1"/>
            <p:nvPr/>
          </p:nvSpPr>
          <p:spPr>
            <a:xfrm>
              <a:off x="6363431" y="3175346"/>
              <a:ext cx="1534776"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4 CIC</a:t>
              </a:r>
            </a:p>
          </p:txBody>
        </p:sp>
        <p:sp>
          <p:nvSpPr>
            <p:cNvPr id="14" name="TextBox 13"/>
            <p:cNvSpPr txBox="1"/>
            <p:nvPr/>
          </p:nvSpPr>
          <p:spPr>
            <a:xfrm>
              <a:off x="6363431" y="2506285"/>
              <a:ext cx="1534776"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3 CIC</a:t>
              </a:r>
            </a:p>
          </p:txBody>
        </p:sp>
        <p:sp>
          <p:nvSpPr>
            <p:cNvPr id="15" name="TextBox 14"/>
            <p:cNvSpPr txBox="1"/>
            <p:nvPr/>
          </p:nvSpPr>
          <p:spPr>
            <a:xfrm>
              <a:off x="6363431" y="1782142"/>
              <a:ext cx="1534776"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2 CIC</a:t>
              </a:r>
            </a:p>
          </p:txBody>
        </p:sp>
        <p:sp>
          <p:nvSpPr>
            <p:cNvPr id="16" name="TextBox 15"/>
            <p:cNvSpPr txBox="1"/>
            <p:nvPr/>
          </p:nvSpPr>
          <p:spPr>
            <a:xfrm>
              <a:off x="6363431" y="1083018"/>
              <a:ext cx="1534776"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Insured 1 CIC</a:t>
              </a:r>
            </a:p>
          </p:txBody>
        </p:sp>
        <p:cxnSp>
          <p:nvCxnSpPr>
            <p:cNvPr id="21" name="Straight Arrow Connector 20"/>
            <p:cNvCxnSpPr/>
            <p:nvPr/>
          </p:nvCxnSpPr>
          <p:spPr>
            <a:xfrm>
              <a:off x="2307821" y="1267049"/>
              <a:ext cx="1230767" cy="8382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2307822" y="2429571"/>
              <a:ext cx="1244543" cy="9218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2307822" y="2323997"/>
              <a:ext cx="1244543" cy="3471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307822" y="1972959"/>
              <a:ext cx="1244543" cy="2390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5057145" y="1273356"/>
              <a:ext cx="1208315" cy="8408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5084700" y="1951419"/>
              <a:ext cx="1180760" cy="2605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5062758" y="2320580"/>
              <a:ext cx="1197089" cy="3501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5043369" y="2391215"/>
              <a:ext cx="1222091" cy="9602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 name="Slide Number Placeholder 7">
            <a:extLst>
              <a:ext uri="{FF2B5EF4-FFF2-40B4-BE49-F238E27FC236}">
                <a16:creationId xmlns:a16="http://schemas.microsoft.com/office/drawing/2014/main" id="{707EB941-3776-BE42-B40E-4A032F068A1B}"/>
              </a:ext>
            </a:extLst>
          </p:cNvPr>
          <p:cNvSpPr>
            <a:spLocks noGrp="1"/>
          </p:cNvSpPr>
          <p:nvPr>
            <p:ph type="sldNum" sz="quarter" idx="2"/>
          </p:nvPr>
        </p:nvSpPr>
        <p:spPr/>
        <p:txBody>
          <a:bodyPr/>
          <a:lstStyle/>
          <a:p>
            <a:fld id="{86CB4B4D-7CA3-9044-876B-883B54F8677D}" type="slidenum">
              <a:rPr lang="uk-UA" smtClean="0"/>
              <a:pPr/>
              <a:t>8</a:t>
            </a:fld>
            <a:endParaRPr lang="uk-UA"/>
          </a:p>
        </p:txBody>
      </p:sp>
    </p:spTree>
    <p:extLst>
      <p:ext uri="{BB962C8B-B14F-4D97-AF65-F5344CB8AC3E}">
        <p14:creationId xmlns:p14="http://schemas.microsoft.com/office/powerpoint/2010/main" val="228544514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Risk Distribution Model 2: the Retrocessional Model</a:t>
            </a:r>
            <a:endParaRPr lang="en-US" dirty="0"/>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511890439"/>
              </p:ext>
            </p:extLst>
          </p:nvPr>
        </p:nvGraphicFramePr>
        <p:xfrm>
          <a:off x="457200" y="1500188"/>
          <a:ext cx="4038600" cy="3101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ontent Placeholder 6">
            <a:extLst>
              <a:ext uri="{FF2B5EF4-FFF2-40B4-BE49-F238E27FC236}">
                <a16:creationId xmlns:a16="http://schemas.microsoft.com/office/drawing/2014/main" id="{82DE85D9-54C6-E94D-8877-7C0FEDD6E48E}"/>
              </a:ext>
            </a:extLst>
          </p:cNvPr>
          <p:cNvSpPr>
            <a:spLocks noGrp="1"/>
          </p:cNvSpPr>
          <p:nvPr>
            <p:ph sz="half" idx="2"/>
          </p:nvPr>
        </p:nvSpPr>
        <p:spPr>
          <a:xfrm>
            <a:off x="4584274" y="1499552"/>
            <a:ext cx="4102526" cy="3102927"/>
          </a:xfrm>
        </p:spPr>
        <p:txBody>
          <a:bodyPr anchor="ctr">
            <a:normAutofit/>
          </a:bodyPr>
          <a:lstStyle/>
          <a:p>
            <a:pPr marL="0" indent="0">
              <a:buNone/>
            </a:pPr>
            <a:r>
              <a:rPr lang="en-US" sz="1800" dirty="0"/>
              <a:t>Here, the insureds pay a specific amount of their premium into a central account, which pools the premium. The account then cedes premium out to the other captives.  Each captive signs a retrocessional reinsurance agreement with the pool to cover claims.</a:t>
            </a:r>
          </a:p>
        </p:txBody>
      </p:sp>
      <p:sp>
        <p:nvSpPr>
          <p:cNvPr id="11" name="Slide Number Placeholder 10">
            <a:extLst>
              <a:ext uri="{FF2B5EF4-FFF2-40B4-BE49-F238E27FC236}">
                <a16:creationId xmlns:a16="http://schemas.microsoft.com/office/drawing/2014/main" id="{72B9401E-6BA3-5B41-993F-D6D7FDE8D1EB}"/>
              </a:ext>
            </a:extLst>
          </p:cNvPr>
          <p:cNvSpPr>
            <a:spLocks noGrp="1"/>
          </p:cNvSpPr>
          <p:nvPr>
            <p:ph type="sldNum" sz="quarter" idx="12"/>
          </p:nvPr>
        </p:nvSpPr>
        <p:spPr/>
        <p:txBody>
          <a:bodyPr/>
          <a:lstStyle/>
          <a:p>
            <a:fld id="{3E00BEB4-231E-E242-ADD1-2E04F217A283}" type="slidenum">
              <a:rPr lang="en-US" smtClean="0"/>
              <a:pPr/>
              <a:t>9</a:t>
            </a:fld>
            <a:endParaRPr lang="en-US"/>
          </a:p>
        </p:txBody>
      </p:sp>
    </p:spTree>
    <p:extLst>
      <p:ext uri="{BB962C8B-B14F-4D97-AF65-F5344CB8AC3E}">
        <p14:creationId xmlns:p14="http://schemas.microsoft.com/office/powerpoint/2010/main" val="3119843338"/>
      </p:ext>
    </p:extLst>
  </p:cSld>
  <p:clrMapOvr>
    <a:masterClrMapping/>
  </p:clrMapOvr>
  <p:transition spd="med"/>
</p:sld>
</file>

<file path=ppt/theme/theme1.xml><?xml version="1.0" encoding="utf-8"?>
<a:theme xmlns:a="http://schemas.openxmlformats.org/drawingml/2006/main" name="Default">
  <a:themeElements>
    <a:clrScheme name="Custom 36">
      <a:dk1>
        <a:srgbClr val="004779"/>
      </a:dk1>
      <a:lt1>
        <a:srgbClr val="FFFFFF"/>
      </a:lt1>
      <a:dk2>
        <a:srgbClr val="58595B"/>
      </a:dk2>
      <a:lt2>
        <a:srgbClr val="004779"/>
      </a:lt2>
      <a:accent1>
        <a:srgbClr val="232222"/>
      </a:accent1>
      <a:accent2>
        <a:srgbClr val="7B7979"/>
      </a:accent2>
      <a:accent3>
        <a:srgbClr val="58595B"/>
      </a:accent3>
      <a:accent4>
        <a:srgbClr val="8F9E86"/>
      </a:accent4>
      <a:accent5>
        <a:srgbClr val="DFD4AB"/>
      </a:accent5>
      <a:accent6>
        <a:srgbClr val="B4B3B7"/>
      </a:accent6>
      <a:hlink>
        <a:srgbClr val="0000FF"/>
      </a:hlink>
      <a:folHlink>
        <a:srgbClr val="800080"/>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C9DE5F"/>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2D4658"/>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C9DE5F"/>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2D4658"/>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C9DE5F"/>
      </a:accent1>
      <a:accent2>
        <a:srgbClr val="2D4658"/>
      </a:accent2>
      <a:accent3>
        <a:srgbClr val="58595B"/>
      </a:accent3>
      <a:accent4>
        <a:srgbClr val="EFD19C"/>
      </a:accent4>
      <a:accent5>
        <a:srgbClr val="E7E8C8"/>
      </a:accent5>
      <a:accent6>
        <a:srgbClr val="7C91A7"/>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C9DE5F"/>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2D4658"/>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C9DE5F"/>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2D4658"/>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9051</TotalTime>
  <Words>2928</Words>
  <Application>Microsoft Office PowerPoint</Application>
  <PresentationFormat>On-screen Show (16:9)</PresentationFormat>
  <Paragraphs>317</Paragraphs>
  <Slides>40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Helvetica</vt:lpstr>
      <vt:lpstr>Helvetica Neue</vt:lpstr>
      <vt:lpstr>Default</vt:lpstr>
      <vt:lpstr>PowerPoint Presentation</vt:lpstr>
      <vt:lpstr>An introduction to Captive Insurance</vt:lpstr>
      <vt:lpstr>Outline</vt:lpstr>
      <vt:lpstr>What is Insurance?</vt:lpstr>
      <vt:lpstr>What is Insurance?</vt:lpstr>
      <vt:lpstr>Risk Shifting</vt:lpstr>
      <vt:lpstr>Risk Distribution</vt:lpstr>
      <vt:lpstr>Risk Distribution Model 1: The Fronting Model</vt:lpstr>
      <vt:lpstr>Risk Distribution Model 2: the Retrocessional Model</vt:lpstr>
      <vt:lpstr>Outline</vt:lpstr>
      <vt:lpstr>From the Regulations</vt:lpstr>
      <vt:lpstr>The Harper Test</vt:lpstr>
      <vt:lpstr>What is an  Insurance Company?</vt:lpstr>
      <vt:lpstr>What is An  Insurance Company?</vt:lpstr>
      <vt:lpstr>Outline</vt:lpstr>
      <vt:lpstr>A Brief History of  Insurance Coverage</vt:lpstr>
      <vt:lpstr>Outline</vt:lpstr>
      <vt:lpstr>The Two Earliest Cases Foreshadow the Path the  Future Litigation Would Take</vt:lpstr>
      <vt:lpstr>The Captive Insurance  Story Arc</vt:lpstr>
      <vt:lpstr>The First Big IRS Loss: Crawford</vt:lpstr>
      <vt:lpstr>Humana</vt:lpstr>
      <vt:lpstr>The IRS Losses (Post-Humana)</vt:lpstr>
      <vt:lpstr>Safe Harbors</vt:lpstr>
      <vt:lpstr>Outline</vt:lpstr>
      <vt:lpstr>The Insurance Crisis of the 1980s</vt:lpstr>
      <vt:lpstr>The Insurance Crisis  of the 1980s</vt:lpstr>
      <vt:lpstr>831(b) Part 1</vt:lpstr>
      <vt:lpstr>831(b), Part 2;  the Mirror Image Rule</vt:lpstr>
      <vt:lpstr>Where Should We Form It?</vt:lpstr>
      <vt:lpstr>Which U.S. Jurisdiction?</vt:lpstr>
      <vt:lpstr>What Policies Does  a Captive Write?</vt:lpstr>
      <vt:lpstr>Other Captive Coverages Include:</vt:lpstr>
      <vt:lpstr>What Are the Steps to Forming a Captive?</vt:lpstr>
      <vt:lpstr>What Are the Steps in Forming a Captive (con’t)</vt:lpstr>
      <vt:lpstr>Running the Captive</vt:lpstr>
      <vt:lpstr>Reporting Requirement</vt:lpstr>
      <vt:lpstr>Shutting Down the Captive</vt:lpstr>
      <vt:lpstr>Disclosures</vt:lpstr>
      <vt:lpstr>What Are the Steps to Forming a Captive?</vt:lpstr>
      <vt:lpstr>Outline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Melissa Mroczek</dc:creator>
  <cp:keywords/>
  <dc:description/>
  <cp:lastModifiedBy>Meyer, Michael</cp:lastModifiedBy>
  <cp:revision>908</cp:revision>
  <cp:lastPrinted>2017-04-19T12:04:24Z</cp:lastPrinted>
  <dcterms:modified xsi:type="dcterms:W3CDTF">2021-09-20T12:42:41Z</dcterms:modified>
  <cp:category/>
</cp:coreProperties>
</file>