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256" r:id="rId2"/>
    <p:sldId id="257" r:id="rId3"/>
    <p:sldId id="274" r:id="rId4"/>
    <p:sldId id="275" r:id="rId5"/>
    <p:sldId id="311" r:id="rId6"/>
    <p:sldId id="317" r:id="rId7"/>
    <p:sldId id="272" r:id="rId8"/>
    <p:sldId id="264" r:id="rId9"/>
    <p:sldId id="268" r:id="rId10"/>
    <p:sldId id="284" r:id="rId11"/>
    <p:sldId id="312" r:id="rId12"/>
    <p:sldId id="313" r:id="rId13"/>
    <p:sldId id="314" r:id="rId14"/>
    <p:sldId id="315" r:id="rId15"/>
    <p:sldId id="316" r:id="rId16"/>
    <p:sldId id="295" r:id="rId17"/>
    <p:sldId id="294" r:id="rId18"/>
    <p:sldId id="296" r:id="rId19"/>
    <p:sldId id="297" r:id="rId20"/>
    <p:sldId id="310" r:id="rId21"/>
    <p:sldId id="298" r:id="rId22"/>
    <p:sldId id="318" r:id="rId23"/>
    <p:sldId id="319" r:id="rId24"/>
    <p:sldId id="320" r:id="rId25"/>
    <p:sldId id="321" r:id="rId26"/>
    <p:sldId id="322" r:id="rId27"/>
    <p:sldId id="323" r:id="rId28"/>
    <p:sldId id="324" r:id="rId29"/>
    <p:sldId id="325" r:id="rId30"/>
    <p:sldId id="326"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A7A2E5DC-E223-418B-9D22-36406E16C756}">
          <p14:sldIdLst>
            <p14:sldId id="256"/>
            <p14:sldId id="257"/>
            <p14:sldId id="274"/>
            <p14:sldId id="275"/>
            <p14:sldId id="311"/>
            <p14:sldId id="317"/>
            <p14:sldId id="272"/>
            <p14:sldId id="264"/>
            <p14:sldId id="268"/>
            <p14:sldId id="284"/>
            <p14:sldId id="312"/>
            <p14:sldId id="313"/>
            <p14:sldId id="314"/>
            <p14:sldId id="315"/>
            <p14:sldId id="316"/>
            <p14:sldId id="295"/>
            <p14:sldId id="294"/>
            <p14:sldId id="296"/>
            <p14:sldId id="297"/>
            <p14:sldId id="310"/>
            <p14:sldId id="298"/>
            <p14:sldId id="318"/>
            <p14:sldId id="319"/>
            <p14:sldId id="320"/>
            <p14:sldId id="321"/>
            <p14:sldId id="322"/>
            <p14:sldId id="323"/>
            <p14:sldId id="324"/>
            <p14:sldId id="325"/>
            <p14:sldId id="326"/>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92" d="100"/>
          <a:sy n="92" d="100"/>
        </p:scale>
        <p:origin x="96"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4CD42A3-8420-464A-AB74-9FBCE60C0BE5}" type="datetimeFigureOut">
              <a:rPr lang="en-US" smtClean="0"/>
              <a:t>9/20/2021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AD15A1F-F2CD-420F-98AD-1349614CA183}" type="slidenum">
              <a:rPr lang="en-US" smtClean="0"/>
              <a:t>‹#›</a:t>
            </a:fld>
            <a:endParaRPr lang="en-US"/>
          </a:p>
        </p:txBody>
      </p:sp>
    </p:spTree>
    <p:extLst>
      <p:ext uri="{BB962C8B-B14F-4D97-AF65-F5344CB8AC3E}">
        <p14:creationId xmlns:p14="http://schemas.microsoft.com/office/powerpoint/2010/main" val="19154095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609FFC-BD3B-44FC-A37B-DE167A90B95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C779B37-4411-4662-94E3-6761591BC12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400A8DD-33B0-4CC6-BEC7-AD4B96AC4EBC}"/>
              </a:ext>
            </a:extLst>
          </p:cNvPr>
          <p:cNvSpPr>
            <a:spLocks noGrp="1"/>
          </p:cNvSpPr>
          <p:nvPr>
            <p:ph type="dt" sz="half" idx="10"/>
          </p:nvPr>
        </p:nvSpPr>
        <p:spPr/>
        <p:txBody>
          <a:bodyPr/>
          <a:lstStyle/>
          <a:p>
            <a:fld id="{8833E5A3-1F3F-4385-9CA8-8C66A2185BF4}" type="datetimeFigureOut">
              <a:rPr lang="en-US" smtClean="0"/>
              <a:t>9/20/2021</a:t>
            </a:fld>
            <a:endParaRPr lang="en-US"/>
          </a:p>
        </p:txBody>
      </p:sp>
      <p:sp>
        <p:nvSpPr>
          <p:cNvPr id="5" name="Footer Placeholder 4">
            <a:extLst>
              <a:ext uri="{FF2B5EF4-FFF2-40B4-BE49-F238E27FC236}">
                <a16:creationId xmlns:a16="http://schemas.microsoft.com/office/drawing/2014/main" id="{A26C66DF-58FF-4816-BACC-FB4D87C1AEE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256445A-CDB2-4FE5-ABED-0D492FF10A99}"/>
              </a:ext>
            </a:extLst>
          </p:cNvPr>
          <p:cNvSpPr>
            <a:spLocks noGrp="1"/>
          </p:cNvSpPr>
          <p:nvPr>
            <p:ph type="sldNum" sz="quarter" idx="12"/>
          </p:nvPr>
        </p:nvSpPr>
        <p:spPr/>
        <p:txBody>
          <a:bodyPr/>
          <a:lstStyle/>
          <a:p>
            <a:fld id="{FCDF4F99-7E92-4843-A6CE-89078EF59DE9}" type="slidenum">
              <a:rPr lang="en-US" smtClean="0"/>
              <a:t>‹#›</a:t>
            </a:fld>
            <a:endParaRPr lang="en-US"/>
          </a:p>
        </p:txBody>
      </p:sp>
    </p:spTree>
    <p:extLst>
      <p:ext uri="{BB962C8B-B14F-4D97-AF65-F5344CB8AC3E}">
        <p14:creationId xmlns:p14="http://schemas.microsoft.com/office/powerpoint/2010/main" val="22278327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C3A20D-F21E-4D39-BAA2-68B3F976E96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890588F-C005-4BD6-B754-E3B2FB4416B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DD9FE97-A32C-4C36-8953-A18A0FA2699B}"/>
              </a:ext>
            </a:extLst>
          </p:cNvPr>
          <p:cNvSpPr>
            <a:spLocks noGrp="1"/>
          </p:cNvSpPr>
          <p:nvPr>
            <p:ph type="dt" sz="half" idx="10"/>
          </p:nvPr>
        </p:nvSpPr>
        <p:spPr/>
        <p:txBody>
          <a:bodyPr/>
          <a:lstStyle/>
          <a:p>
            <a:fld id="{8833E5A3-1F3F-4385-9CA8-8C66A2185BF4}" type="datetimeFigureOut">
              <a:rPr lang="en-US" smtClean="0"/>
              <a:t>9/20/2021</a:t>
            </a:fld>
            <a:endParaRPr lang="en-US"/>
          </a:p>
        </p:txBody>
      </p:sp>
      <p:sp>
        <p:nvSpPr>
          <p:cNvPr id="5" name="Footer Placeholder 4">
            <a:extLst>
              <a:ext uri="{FF2B5EF4-FFF2-40B4-BE49-F238E27FC236}">
                <a16:creationId xmlns:a16="http://schemas.microsoft.com/office/drawing/2014/main" id="{D9D3D39C-864F-4480-9E41-C81B3A5890B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48993BA-F1EE-44BB-82D3-6295EF8E82B2}"/>
              </a:ext>
            </a:extLst>
          </p:cNvPr>
          <p:cNvSpPr>
            <a:spLocks noGrp="1"/>
          </p:cNvSpPr>
          <p:nvPr>
            <p:ph type="sldNum" sz="quarter" idx="12"/>
          </p:nvPr>
        </p:nvSpPr>
        <p:spPr/>
        <p:txBody>
          <a:bodyPr/>
          <a:lstStyle/>
          <a:p>
            <a:fld id="{FCDF4F99-7E92-4843-A6CE-89078EF59DE9}" type="slidenum">
              <a:rPr lang="en-US" smtClean="0"/>
              <a:t>‹#›</a:t>
            </a:fld>
            <a:endParaRPr lang="en-US"/>
          </a:p>
        </p:txBody>
      </p:sp>
    </p:spTree>
    <p:extLst>
      <p:ext uri="{BB962C8B-B14F-4D97-AF65-F5344CB8AC3E}">
        <p14:creationId xmlns:p14="http://schemas.microsoft.com/office/powerpoint/2010/main" val="6831299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B42B1D2-CAB5-4559-B13A-660A198FCE4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5953D20-1CDC-4AB8-A3C2-C9363567DEB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95A0EA1-CD59-4BB5-8540-31ABFBDDDF15}"/>
              </a:ext>
            </a:extLst>
          </p:cNvPr>
          <p:cNvSpPr>
            <a:spLocks noGrp="1"/>
          </p:cNvSpPr>
          <p:nvPr>
            <p:ph type="dt" sz="half" idx="10"/>
          </p:nvPr>
        </p:nvSpPr>
        <p:spPr/>
        <p:txBody>
          <a:bodyPr/>
          <a:lstStyle/>
          <a:p>
            <a:fld id="{8833E5A3-1F3F-4385-9CA8-8C66A2185BF4}" type="datetimeFigureOut">
              <a:rPr lang="en-US" smtClean="0"/>
              <a:t>9/20/2021</a:t>
            </a:fld>
            <a:endParaRPr lang="en-US"/>
          </a:p>
        </p:txBody>
      </p:sp>
      <p:sp>
        <p:nvSpPr>
          <p:cNvPr id="5" name="Footer Placeholder 4">
            <a:extLst>
              <a:ext uri="{FF2B5EF4-FFF2-40B4-BE49-F238E27FC236}">
                <a16:creationId xmlns:a16="http://schemas.microsoft.com/office/drawing/2014/main" id="{A66E4352-0AD2-498F-8FE5-C7883496F90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46ED895-90D3-4224-A462-869B0C1B3C9E}"/>
              </a:ext>
            </a:extLst>
          </p:cNvPr>
          <p:cNvSpPr>
            <a:spLocks noGrp="1"/>
          </p:cNvSpPr>
          <p:nvPr>
            <p:ph type="sldNum" sz="quarter" idx="12"/>
          </p:nvPr>
        </p:nvSpPr>
        <p:spPr/>
        <p:txBody>
          <a:bodyPr/>
          <a:lstStyle/>
          <a:p>
            <a:fld id="{FCDF4F99-7E92-4843-A6CE-89078EF59DE9}" type="slidenum">
              <a:rPr lang="en-US" smtClean="0"/>
              <a:t>‹#›</a:t>
            </a:fld>
            <a:endParaRPr lang="en-US"/>
          </a:p>
        </p:txBody>
      </p:sp>
    </p:spTree>
    <p:extLst>
      <p:ext uri="{BB962C8B-B14F-4D97-AF65-F5344CB8AC3E}">
        <p14:creationId xmlns:p14="http://schemas.microsoft.com/office/powerpoint/2010/main" val="4493686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Wide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Slide Number Placeholder 2"/>
          <p:cNvSpPr>
            <a:spLocks noGrp="1"/>
          </p:cNvSpPr>
          <p:nvPr>
            <p:ph type="sldNum" sz="quarter" idx="10"/>
          </p:nvPr>
        </p:nvSpPr>
        <p:spPr/>
        <p:txBody>
          <a:bodyPr/>
          <a:lstStyle>
            <a:lvl1pPr>
              <a:defRPr>
                <a:solidFill>
                  <a:schemeClr val="tx2"/>
                </a:solidFill>
              </a:defRPr>
            </a:lvl1pPr>
          </a:lstStyle>
          <a:p>
            <a:fld id="{86CB4B4D-7CA3-9044-876B-883B54F8677D}" type="slidenum">
              <a:rPr lang="uk-UA" smtClean="0"/>
              <a:pPr/>
              <a:t>‹#›</a:t>
            </a:fld>
            <a:endParaRPr lang="uk-UA"/>
          </a:p>
        </p:txBody>
      </p:sp>
      <p:sp>
        <p:nvSpPr>
          <p:cNvPr id="7" name="Text Placeholder 4"/>
          <p:cNvSpPr>
            <a:spLocks noGrp="1"/>
          </p:cNvSpPr>
          <p:nvPr>
            <p:ph type="body" sz="quarter" idx="11" hasCustomPrompt="1"/>
          </p:nvPr>
        </p:nvSpPr>
        <p:spPr>
          <a:xfrm>
            <a:off x="609602" y="2008278"/>
            <a:ext cx="10972797" cy="4062321"/>
          </a:xfrm>
        </p:spPr>
        <p:txBody>
          <a:bodyPr anchor="ctr"/>
          <a:lstStyle>
            <a:lvl1pPr>
              <a:buClr>
                <a:schemeClr val="bg2"/>
              </a:buClr>
              <a:defRPr/>
            </a:lvl1pPr>
            <a:lvl2pPr>
              <a:buClr>
                <a:schemeClr val="bg2"/>
              </a:buClr>
              <a:defRPr/>
            </a:lvl2pPr>
            <a:lvl3pPr marL="1600160" indent="-380990">
              <a:buClr>
                <a:schemeClr val="bg2"/>
              </a:buClr>
              <a:buFont typeface="Arial" panose="020B0604020202020204" pitchFamily="34" charset="0"/>
              <a:buChar char="•"/>
              <a:defRPr/>
            </a:lvl3pPr>
            <a:lvl4pPr>
              <a:buClr>
                <a:schemeClr val="bg2"/>
              </a:buClr>
              <a:defRPr/>
            </a:lvl4pPr>
            <a:lvl5pPr marL="2873756" indent="-435417">
              <a:buClr>
                <a:schemeClr val="bg2"/>
              </a:buClr>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04154420"/>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0E6A47-83E0-46E6-B7AF-C2D9B8F7F5B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985E5E4-CBA0-45FF-94EB-151E581269C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46F0989-3E49-4F78-9181-246CCEB8C1DB}"/>
              </a:ext>
            </a:extLst>
          </p:cNvPr>
          <p:cNvSpPr>
            <a:spLocks noGrp="1"/>
          </p:cNvSpPr>
          <p:nvPr>
            <p:ph type="dt" sz="half" idx="10"/>
          </p:nvPr>
        </p:nvSpPr>
        <p:spPr/>
        <p:txBody>
          <a:bodyPr/>
          <a:lstStyle/>
          <a:p>
            <a:fld id="{8833E5A3-1F3F-4385-9CA8-8C66A2185BF4}" type="datetimeFigureOut">
              <a:rPr lang="en-US" smtClean="0"/>
              <a:t>9/20/2021</a:t>
            </a:fld>
            <a:endParaRPr lang="en-US"/>
          </a:p>
        </p:txBody>
      </p:sp>
      <p:sp>
        <p:nvSpPr>
          <p:cNvPr id="5" name="Footer Placeholder 4">
            <a:extLst>
              <a:ext uri="{FF2B5EF4-FFF2-40B4-BE49-F238E27FC236}">
                <a16:creationId xmlns:a16="http://schemas.microsoft.com/office/drawing/2014/main" id="{0B535B85-5D8D-4244-B890-844EEAA95A6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F36DCD2-DF68-4832-B839-7B27AF70AC60}"/>
              </a:ext>
            </a:extLst>
          </p:cNvPr>
          <p:cNvSpPr>
            <a:spLocks noGrp="1"/>
          </p:cNvSpPr>
          <p:nvPr>
            <p:ph type="sldNum" sz="quarter" idx="12"/>
          </p:nvPr>
        </p:nvSpPr>
        <p:spPr/>
        <p:txBody>
          <a:bodyPr/>
          <a:lstStyle/>
          <a:p>
            <a:fld id="{FCDF4F99-7E92-4843-A6CE-89078EF59DE9}" type="slidenum">
              <a:rPr lang="en-US" smtClean="0"/>
              <a:t>‹#›</a:t>
            </a:fld>
            <a:endParaRPr lang="en-US"/>
          </a:p>
        </p:txBody>
      </p:sp>
    </p:spTree>
    <p:extLst>
      <p:ext uri="{BB962C8B-B14F-4D97-AF65-F5344CB8AC3E}">
        <p14:creationId xmlns:p14="http://schemas.microsoft.com/office/powerpoint/2010/main" val="25979880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6E0DDE-2796-4CA9-9D40-D6B966FF988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5F89387-A3D4-48BC-BD20-6496AFD2890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169315D-393B-4009-9231-1289FD3E2109}"/>
              </a:ext>
            </a:extLst>
          </p:cNvPr>
          <p:cNvSpPr>
            <a:spLocks noGrp="1"/>
          </p:cNvSpPr>
          <p:nvPr>
            <p:ph type="dt" sz="half" idx="10"/>
          </p:nvPr>
        </p:nvSpPr>
        <p:spPr/>
        <p:txBody>
          <a:bodyPr/>
          <a:lstStyle/>
          <a:p>
            <a:fld id="{8833E5A3-1F3F-4385-9CA8-8C66A2185BF4}" type="datetimeFigureOut">
              <a:rPr lang="en-US" smtClean="0"/>
              <a:t>9/20/2021</a:t>
            </a:fld>
            <a:endParaRPr lang="en-US"/>
          </a:p>
        </p:txBody>
      </p:sp>
      <p:sp>
        <p:nvSpPr>
          <p:cNvPr id="5" name="Footer Placeholder 4">
            <a:extLst>
              <a:ext uri="{FF2B5EF4-FFF2-40B4-BE49-F238E27FC236}">
                <a16:creationId xmlns:a16="http://schemas.microsoft.com/office/drawing/2014/main" id="{966498BF-151D-4310-A95C-CC1BD0A1725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EC0CFF8-A724-4D2D-B572-B113D890A200}"/>
              </a:ext>
            </a:extLst>
          </p:cNvPr>
          <p:cNvSpPr>
            <a:spLocks noGrp="1"/>
          </p:cNvSpPr>
          <p:nvPr>
            <p:ph type="sldNum" sz="quarter" idx="12"/>
          </p:nvPr>
        </p:nvSpPr>
        <p:spPr/>
        <p:txBody>
          <a:bodyPr/>
          <a:lstStyle/>
          <a:p>
            <a:fld id="{FCDF4F99-7E92-4843-A6CE-89078EF59DE9}" type="slidenum">
              <a:rPr lang="en-US" smtClean="0"/>
              <a:t>‹#›</a:t>
            </a:fld>
            <a:endParaRPr lang="en-US"/>
          </a:p>
        </p:txBody>
      </p:sp>
    </p:spTree>
    <p:extLst>
      <p:ext uri="{BB962C8B-B14F-4D97-AF65-F5344CB8AC3E}">
        <p14:creationId xmlns:p14="http://schemas.microsoft.com/office/powerpoint/2010/main" val="20860334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8DEAAF-511D-4E60-8902-A1F7C393F37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AE9A1-67D5-495D-B227-39D4017E4D4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8F70886-8D34-4393-B1AA-C7F74BA4BB0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0735B65-1E6A-4F2C-B737-A4386A950F2D}"/>
              </a:ext>
            </a:extLst>
          </p:cNvPr>
          <p:cNvSpPr>
            <a:spLocks noGrp="1"/>
          </p:cNvSpPr>
          <p:nvPr>
            <p:ph type="dt" sz="half" idx="10"/>
          </p:nvPr>
        </p:nvSpPr>
        <p:spPr/>
        <p:txBody>
          <a:bodyPr/>
          <a:lstStyle/>
          <a:p>
            <a:fld id="{8833E5A3-1F3F-4385-9CA8-8C66A2185BF4}" type="datetimeFigureOut">
              <a:rPr lang="en-US" smtClean="0"/>
              <a:t>9/20/2021</a:t>
            </a:fld>
            <a:endParaRPr lang="en-US"/>
          </a:p>
        </p:txBody>
      </p:sp>
      <p:sp>
        <p:nvSpPr>
          <p:cNvPr id="6" name="Footer Placeholder 5">
            <a:extLst>
              <a:ext uri="{FF2B5EF4-FFF2-40B4-BE49-F238E27FC236}">
                <a16:creationId xmlns:a16="http://schemas.microsoft.com/office/drawing/2014/main" id="{89800EF8-89C8-4292-B303-BC72C5E29A7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183419A-AE17-4C5A-99C3-480132637454}"/>
              </a:ext>
            </a:extLst>
          </p:cNvPr>
          <p:cNvSpPr>
            <a:spLocks noGrp="1"/>
          </p:cNvSpPr>
          <p:nvPr>
            <p:ph type="sldNum" sz="quarter" idx="12"/>
          </p:nvPr>
        </p:nvSpPr>
        <p:spPr/>
        <p:txBody>
          <a:bodyPr/>
          <a:lstStyle/>
          <a:p>
            <a:fld id="{FCDF4F99-7E92-4843-A6CE-89078EF59DE9}" type="slidenum">
              <a:rPr lang="en-US" smtClean="0"/>
              <a:t>‹#›</a:t>
            </a:fld>
            <a:endParaRPr lang="en-US"/>
          </a:p>
        </p:txBody>
      </p:sp>
    </p:spTree>
    <p:extLst>
      <p:ext uri="{BB962C8B-B14F-4D97-AF65-F5344CB8AC3E}">
        <p14:creationId xmlns:p14="http://schemas.microsoft.com/office/powerpoint/2010/main" val="41862250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3A6D6A-8F4F-4B78-A86F-66D61A98E14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3FB19B8-646C-4E2E-ACA2-60E4E98673F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0B9D60C-DC36-46D8-920F-B0F809AD21E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C5DDE60-69C5-4323-962A-FC7726A08C3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525031A-E196-4D7E-8752-28A14E29150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C3B4DC3-0DD4-4483-9403-43CB6CA2F162}"/>
              </a:ext>
            </a:extLst>
          </p:cNvPr>
          <p:cNvSpPr>
            <a:spLocks noGrp="1"/>
          </p:cNvSpPr>
          <p:nvPr>
            <p:ph type="dt" sz="half" idx="10"/>
          </p:nvPr>
        </p:nvSpPr>
        <p:spPr/>
        <p:txBody>
          <a:bodyPr/>
          <a:lstStyle/>
          <a:p>
            <a:fld id="{8833E5A3-1F3F-4385-9CA8-8C66A2185BF4}" type="datetimeFigureOut">
              <a:rPr lang="en-US" smtClean="0"/>
              <a:t>9/20/2021</a:t>
            </a:fld>
            <a:endParaRPr lang="en-US"/>
          </a:p>
        </p:txBody>
      </p:sp>
      <p:sp>
        <p:nvSpPr>
          <p:cNvPr id="8" name="Footer Placeholder 7">
            <a:extLst>
              <a:ext uri="{FF2B5EF4-FFF2-40B4-BE49-F238E27FC236}">
                <a16:creationId xmlns:a16="http://schemas.microsoft.com/office/drawing/2014/main" id="{75326989-8427-46D4-AC3D-5B749C3C783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2E33A84-8453-4E81-9193-91F2E8295EB3}"/>
              </a:ext>
            </a:extLst>
          </p:cNvPr>
          <p:cNvSpPr>
            <a:spLocks noGrp="1"/>
          </p:cNvSpPr>
          <p:nvPr>
            <p:ph type="sldNum" sz="quarter" idx="12"/>
          </p:nvPr>
        </p:nvSpPr>
        <p:spPr/>
        <p:txBody>
          <a:bodyPr/>
          <a:lstStyle/>
          <a:p>
            <a:fld id="{FCDF4F99-7E92-4843-A6CE-89078EF59DE9}" type="slidenum">
              <a:rPr lang="en-US" smtClean="0"/>
              <a:t>‹#›</a:t>
            </a:fld>
            <a:endParaRPr lang="en-US"/>
          </a:p>
        </p:txBody>
      </p:sp>
    </p:spTree>
    <p:extLst>
      <p:ext uri="{BB962C8B-B14F-4D97-AF65-F5344CB8AC3E}">
        <p14:creationId xmlns:p14="http://schemas.microsoft.com/office/powerpoint/2010/main" val="11418229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897A5C-B3CE-42A0-AE49-336F11DC910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8DF3251-6FF3-4CAA-8BE8-D2EAA44DA6FA}"/>
              </a:ext>
            </a:extLst>
          </p:cNvPr>
          <p:cNvSpPr>
            <a:spLocks noGrp="1"/>
          </p:cNvSpPr>
          <p:nvPr>
            <p:ph type="dt" sz="half" idx="10"/>
          </p:nvPr>
        </p:nvSpPr>
        <p:spPr/>
        <p:txBody>
          <a:bodyPr/>
          <a:lstStyle/>
          <a:p>
            <a:fld id="{8833E5A3-1F3F-4385-9CA8-8C66A2185BF4}" type="datetimeFigureOut">
              <a:rPr lang="en-US" smtClean="0"/>
              <a:t>9/20/2021</a:t>
            </a:fld>
            <a:endParaRPr lang="en-US"/>
          </a:p>
        </p:txBody>
      </p:sp>
      <p:sp>
        <p:nvSpPr>
          <p:cNvPr id="4" name="Footer Placeholder 3">
            <a:extLst>
              <a:ext uri="{FF2B5EF4-FFF2-40B4-BE49-F238E27FC236}">
                <a16:creationId xmlns:a16="http://schemas.microsoft.com/office/drawing/2014/main" id="{180333E4-058A-4199-997B-7D3062FA74D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992A49E-0F42-453B-A251-6F6F9EDFF58D}"/>
              </a:ext>
            </a:extLst>
          </p:cNvPr>
          <p:cNvSpPr>
            <a:spLocks noGrp="1"/>
          </p:cNvSpPr>
          <p:nvPr>
            <p:ph type="sldNum" sz="quarter" idx="12"/>
          </p:nvPr>
        </p:nvSpPr>
        <p:spPr/>
        <p:txBody>
          <a:bodyPr/>
          <a:lstStyle/>
          <a:p>
            <a:fld id="{FCDF4F99-7E92-4843-A6CE-89078EF59DE9}" type="slidenum">
              <a:rPr lang="en-US" smtClean="0"/>
              <a:t>‹#›</a:t>
            </a:fld>
            <a:endParaRPr lang="en-US"/>
          </a:p>
        </p:txBody>
      </p:sp>
    </p:spTree>
    <p:extLst>
      <p:ext uri="{BB962C8B-B14F-4D97-AF65-F5344CB8AC3E}">
        <p14:creationId xmlns:p14="http://schemas.microsoft.com/office/powerpoint/2010/main" val="13826125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895EB82-0B82-47BC-8B8F-AF86582A6959}"/>
              </a:ext>
            </a:extLst>
          </p:cNvPr>
          <p:cNvSpPr>
            <a:spLocks noGrp="1"/>
          </p:cNvSpPr>
          <p:nvPr>
            <p:ph type="dt" sz="half" idx="10"/>
          </p:nvPr>
        </p:nvSpPr>
        <p:spPr/>
        <p:txBody>
          <a:bodyPr/>
          <a:lstStyle/>
          <a:p>
            <a:fld id="{8833E5A3-1F3F-4385-9CA8-8C66A2185BF4}" type="datetimeFigureOut">
              <a:rPr lang="en-US" smtClean="0"/>
              <a:t>9/20/2021</a:t>
            </a:fld>
            <a:endParaRPr lang="en-US"/>
          </a:p>
        </p:txBody>
      </p:sp>
      <p:sp>
        <p:nvSpPr>
          <p:cNvPr id="3" name="Footer Placeholder 2">
            <a:extLst>
              <a:ext uri="{FF2B5EF4-FFF2-40B4-BE49-F238E27FC236}">
                <a16:creationId xmlns:a16="http://schemas.microsoft.com/office/drawing/2014/main" id="{556BC114-7B56-4E38-9D91-ACB4FE6D3AB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4FF5D76-24E9-4371-AA2D-ECDD3A48F4A3}"/>
              </a:ext>
            </a:extLst>
          </p:cNvPr>
          <p:cNvSpPr>
            <a:spLocks noGrp="1"/>
          </p:cNvSpPr>
          <p:nvPr>
            <p:ph type="sldNum" sz="quarter" idx="12"/>
          </p:nvPr>
        </p:nvSpPr>
        <p:spPr/>
        <p:txBody>
          <a:bodyPr/>
          <a:lstStyle/>
          <a:p>
            <a:fld id="{FCDF4F99-7E92-4843-A6CE-89078EF59DE9}" type="slidenum">
              <a:rPr lang="en-US" smtClean="0"/>
              <a:t>‹#›</a:t>
            </a:fld>
            <a:endParaRPr lang="en-US"/>
          </a:p>
        </p:txBody>
      </p:sp>
    </p:spTree>
    <p:extLst>
      <p:ext uri="{BB962C8B-B14F-4D97-AF65-F5344CB8AC3E}">
        <p14:creationId xmlns:p14="http://schemas.microsoft.com/office/powerpoint/2010/main" val="37612014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36CC49-3F9F-4045-8088-C63EEF4C830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A81E53C-F610-40A2-822F-D665CC268D9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075E9F9-8D8A-47D2-813C-3313B5387C2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3B5704D-A62A-49C6-93BC-7BFAC01D30C9}"/>
              </a:ext>
            </a:extLst>
          </p:cNvPr>
          <p:cNvSpPr>
            <a:spLocks noGrp="1"/>
          </p:cNvSpPr>
          <p:nvPr>
            <p:ph type="dt" sz="half" idx="10"/>
          </p:nvPr>
        </p:nvSpPr>
        <p:spPr/>
        <p:txBody>
          <a:bodyPr/>
          <a:lstStyle/>
          <a:p>
            <a:fld id="{8833E5A3-1F3F-4385-9CA8-8C66A2185BF4}" type="datetimeFigureOut">
              <a:rPr lang="en-US" smtClean="0"/>
              <a:t>9/20/2021</a:t>
            </a:fld>
            <a:endParaRPr lang="en-US"/>
          </a:p>
        </p:txBody>
      </p:sp>
      <p:sp>
        <p:nvSpPr>
          <p:cNvPr id="6" name="Footer Placeholder 5">
            <a:extLst>
              <a:ext uri="{FF2B5EF4-FFF2-40B4-BE49-F238E27FC236}">
                <a16:creationId xmlns:a16="http://schemas.microsoft.com/office/drawing/2014/main" id="{96218BF0-A383-42A8-B569-8460778BFF4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66BD52E-63FC-4A8B-A11D-4975A025EA7B}"/>
              </a:ext>
            </a:extLst>
          </p:cNvPr>
          <p:cNvSpPr>
            <a:spLocks noGrp="1"/>
          </p:cNvSpPr>
          <p:nvPr>
            <p:ph type="sldNum" sz="quarter" idx="12"/>
          </p:nvPr>
        </p:nvSpPr>
        <p:spPr/>
        <p:txBody>
          <a:bodyPr/>
          <a:lstStyle/>
          <a:p>
            <a:fld id="{FCDF4F99-7E92-4843-A6CE-89078EF59DE9}" type="slidenum">
              <a:rPr lang="en-US" smtClean="0"/>
              <a:t>‹#›</a:t>
            </a:fld>
            <a:endParaRPr lang="en-US"/>
          </a:p>
        </p:txBody>
      </p:sp>
    </p:spTree>
    <p:extLst>
      <p:ext uri="{BB962C8B-B14F-4D97-AF65-F5344CB8AC3E}">
        <p14:creationId xmlns:p14="http://schemas.microsoft.com/office/powerpoint/2010/main" val="6709887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68282F-A932-4E90-A3CF-E1EF5EAB203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79DE42E-251A-4966-B550-4B74651D946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7719923-7BD6-456E-B151-141AD068C6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F8F1451-C1DB-41BA-B400-650F9706CF87}"/>
              </a:ext>
            </a:extLst>
          </p:cNvPr>
          <p:cNvSpPr>
            <a:spLocks noGrp="1"/>
          </p:cNvSpPr>
          <p:nvPr>
            <p:ph type="dt" sz="half" idx="10"/>
          </p:nvPr>
        </p:nvSpPr>
        <p:spPr/>
        <p:txBody>
          <a:bodyPr/>
          <a:lstStyle/>
          <a:p>
            <a:fld id="{8833E5A3-1F3F-4385-9CA8-8C66A2185BF4}" type="datetimeFigureOut">
              <a:rPr lang="en-US" smtClean="0"/>
              <a:t>9/20/2021</a:t>
            </a:fld>
            <a:endParaRPr lang="en-US"/>
          </a:p>
        </p:txBody>
      </p:sp>
      <p:sp>
        <p:nvSpPr>
          <p:cNvPr id="6" name="Footer Placeholder 5">
            <a:extLst>
              <a:ext uri="{FF2B5EF4-FFF2-40B4-BE49-F238E27FC236}">
                <a16:creationId xmlns:a16="http://schemas.microsoft.com/office/drawing/2014/main" id="{05F8B3D3-52D5-4491-AD19-6DBAF652C8C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9FA7174-BC81-4CD8-AD29-AD3312E36591}"/>
              </a:ext>
            </a:extLst>
          </p:cNvPr>
          <p:cNvSpPr>
            <a:spLocks noGrp="1"/>
          </p:cNvSpPr>
          <p:nvPr>
            <p:ph type="sldNum" sz="quarter" idx="12"/>
          </p:nvPr>
        </p:nvSpPr>
        <p:spPr/>
        <p:txBody>
          <a:bodyPr/>
          <a:lstStyle/>
          <a:p>
            <a:fld id="{FCDF4F99-7E92-4843-A6CE-89078EF59DE9}" type="slidenum">
              <a:rPr lang="en-US" smtClean="0"/>
              <a:t>‹#›</a:t>
            </a:fld>
            <a:endParaRPr lang="en-US"/>
          </a:p>
        </p:txBody>
      </p:sp>
    </p:spTree>
    <p:extLst>
      <p:ext uri="{BB962C8B-B14F-4D97-AF65-F5344CB8AC3E}">
        <p14:creationId xmlns:p14="http://schemas.microsoft.com/office/powerpoint/2010/main" val="34696310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D785D61-9A79-4DFA-A6AD-8C198E50F92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F937D85-6485-403D-8C52-51D966C12F3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B9C87E4-8669-4C53-A2B3-2FBB40D4D59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33E5A3-1F3F-4385-9CA8-8C66A2185BF4}" type="datetimeFigureOut">
              <a:rPr lang="en-US" smtClean="0"/>
              <a:t>9/20/2021</a:t>
            </a:fld>
            <a:endParaRPr lang="en-US"/>
          </a:p>
        </p:txBody>
      </p:sp>
      <p:sp>
        <p:nvSpPr>
          <p:cNvPr id="5" name="Footer Placeholder 4">
            <a:extLst>
              <a:ext uri="{FF2B5EF4-FFF2-40B4-BE49-F238E27FC236}">
                <a16:creationId xmlns:a16="http://schemas.microsoft.com/office/drawing/2014/main" id="{1AA04534-8B69-45F6-8802-99C20BD0FD9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8F3655E-2896-4B31-B552-EB5184ABF7A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DF4F99-7E92-4843-A6CE-89078EF59DE9}" type="slidenum">
              <a:rPr lang="en-US" smtClean="0"/>
              <a:t>‹#›</a:t>
            </a:fld>
            <a:endParaRPr lang="en-US"/>
          </a:p>
        </p:txBody>
      </p:sp>
    </p:spTree>
    <p:extLst>
      <p:ext uri="{BB962C8B-B14F-4D97-AF65-F5344CB8AC3E}">
        <p14:creationId xmlns:p14="http://schemas.microsoft.com/office/powerpoint/2010/main" val="1136259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85A8B8-2182-41C2-95BE-012439F62647}"/>
              </a:ext>
            </a:extLst>
          </p:cNvPr>
          <p:cNvSpPr>
            <a:spLocks noGrp="1"/>
          </p:cNvSpPr>
          <p:nvPr>
            <p:ph type="ctrTitle"/>
          </p:nvPr>
        </p:nvSpPr>
        <p:spPr>
          <a:xfrm>
            <a:off x="1524000" y="610634"/>
            <a:ext cx="9144000" cy="2387600"/>
          </a:xfrm>
        </p:spPr>
        <p:txBody>
          <a:bodyPr>
            <a:normAutofit fontScale="90000"/>
          </a:bodyPr>
          <a:lstStyle/>
          <a:p>
            <a:r>
              <a:rPr lang="en-US" dirty="0"/>
              <a:t>Everything You Wanted to Know About Captive Insurance But Didn’t Know to Ask</a:t>
            </a:r>
          </a:p>
        </p:txBody>
      </p:sp>
      <p:sp>
        <p:nvSpPr>
          <p:cNvPr id="3" name="Subtitle 2">
            <a:extLst>
              <a:ext uri="{FF2B5EF4-FFF2-40B4-BE49-F238E27FC236}">
                <a16:creationId xmlns:a16="http://schemas.microsoft.com/office/drawing/2014/main" id="{14B13ACA-637B-49ED-B82E-ED731A212956}"/>
              </a:ext>
            </a:extLst>
          </p:cNvPr>
          <p:cNvSpPr>
            <a:spLocks noGrp="1"/>
          </p:cNvSpPr>
          <p:nvPr>
            <p:ph type="subTitle" idx="1"/>
          </p:nvPr>
        </p:nvSpPr>
        <p:spPr>
          <a:xfrm>
            <a:off x="1524000" y="3174200"/>
            <a:ext cx="9144000" cy="1655762"/>
          </a:xfrm>
        </p:spPr>
        <p:txBody>
          <a:bodyPr>
            <a:normAutofit lnSpcReduction="10000"/>
          </a:bodyPr>
          <a:lstStyle/>
          <a:p>
            <a:r>
              <a:rPr lang="en-US" dirty="0"/>
              <a:t>F. Hale Stewart, JD, LL.M.</a:t>
            </a:r>
          </a:p>
          <a:p>
            <a:r>
              <a:rPr lang="en-US" dirty="0"/>
              <a:t>Vice President</a:t>
            </a:r>
          </a:p>
          <a:p>
            <a:r>
              <a:rPr lang="en-US" dirty="0"/>
              <a:t>Recapture Insurance</a:t>
            </a:r>
          </a:p>
          <a:p>
            <a:r>
              <a:rPr lang="en-US" dirty="0"/>
              <a:t>832.330.4101</a:t>
            </a:r>
          </a:p>
        </p:txBody>
      </p:sp>
      <p:pic>
        <p:nvPicPr>
          <p:cNvPr id="5" name="Picture 4">
            <a:extLst>
              <a:ext uri="{FF2B5EF4-FFF2-40B4-BE49-F238E27FC236}">
                <a16:creationId xmlns:a16="http://schemas.microsoft.com/office/drawing/2014/main" id="{D21A32FC-5FAE-4180-909F-18935C68B1E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05078" y="5005928"/>
            <a:ext cx="6047619" cy="1476190"/>
          </a:xfrm>
          <a:prstGeom prst="rect">
            <a:avLst/>
          </a:prstGeom>
        </p:spPr>
      </p:pic>
    </p:spTree>
    <p:extLst>
      <p:ext uri="{BB962C8B-B14F-4D97-AF65-F5344CB8AC3E}">
        <p14:creationId xmlns:p14="http://schemas.microsoft.com/office/powerpoint/2010/main" val="1851966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An </a:t>
            </a:r>
            <a:br>
              <a:rPr lang="en-US" dirty="0"/>
            </a:br>
            <a:r>
              <a:rPr lang="en-US" dirty="0"/>
              <a:t>Insurance Company?</a:t>
            </a:r>
          </a:p>
        </p:txBody>
      </p:sp>
      <p:sp>
        <p:nvSpPr>
          <p:cNvPr id="3" name="Content Placeholder 2"/>
          <p:cNvSpPr>
            <a:spLocks noGrp="1"/>
          </p:cNvSpPr>
          <p:nvPr>
            <p:ph type="body" sz="quarter" idx="11"/>
          </p:nvPr>
        </p:nvSpPr>
        <p:spPr/>
        <p:txBody>
          <a:bodyPr>
            <a:normAutofit fontScale="92500" lnSpcReduction="10000"/>
          </a:bodyPr>
          <a:lstStyle/>
          <a:p>
            <a:r>
              <a:rPr lang="en-US" b="1" dirty="0"/>
              <a:t>Eastland</a:t>
            </a:r>
            <a:r>
              <a:rPr lang="en-US" dirty="0"/>
              <a:t> </a:t>
            </a:r>
          </a:p>
          <a:p>
            <a:pPr lvl="1"/>
            <a:r>
              <a:rPr lang="en-US" dirty="0"/>
              <a:t>was both organized and operated as a valid insurance company and was not a sham corporation. </a:t>
            </a:r>
          </a:p>
          <a:p>
            <a:pPr lvl="1"/>
            <a:r>
              <a:rPr lang="en-US" dirty="0"/>
              <a:t>It was regulated by the authorities of Bermuda, and </a:t>
            </a:r>
          </a:p>
          <a:p>
            <a:pPr lvl="1"/>
            <a:r>
              <a:rPr lang="en-US" dirty="0"/>
              <a:t>its capitalization was adequate under Bermuda law. </a:t>
            </a:r>
          </a:p>
          <a:p>
            <a:pPr lvl="1"/>
            <a:r>
              <a:rPr lang="en-US" dirty="0"/>
              <a:t>The insurance agreements between Malone &amp; Hyde and Northwestern and the reinsurance agreements between Northwestern and Eastland were the result of arm's-length negotiations and </a:t>
            </a:r>
          </a:p>
          <a:p>
            <a:pPr lvl="1"/>
            <a:r>
              <a:rPr lang="en-US" dirty="0"/>
              <a:t>were properly evidenced by written policies and endorsements. </a:t>
            </a:r>
          </a:p>
          <a:p>
            <a:pPr lvl="1"/>
            <a:r>
              <a:rPr lang="en-US" dirty="0"/>
              <a:t>The reinsurance policies issued by Eastland were valid and binding. </a:t>
            </a:r>
          </a:p>
          <a:p>
            <a:pPr lvl="1"/>
            <a:r>
              <a:rPr lang="en-US" dirty="0"/>
              <a:t>Eastland operated as a separate and viable entity, financially capable of meeting its obligations.</a:t>
            </a:r>
          </a:p>
        </p:txBody>
      </p:sp>
      <p:sp>
        <p:nvSpPr>
          <p:cNvPr id="6" name="Rectangle 5">
            <a:extLst>
              <a:ext uri="{FF2B5EF4-FFF2-40B4-BE49-F238E27FC236}">
                <a16:creationId xmlns:a16="http://schemas.microsoft.com/office/drawing/2014/main" id="{92A61761-FB01-A64F-B556-B4025F8604BF}"/>
              </a:ext>
            </a:extLst>
          </p:cNvPr>
          <p:cNvSpPr/>
          <p:nvPr/>
        </p:nvSpPr>
        <p:spPr>
          <a:xfrm>
            <a:off x="5916119" y="5916713"/>
            <a:ext cx="6096000" cy="276999"/>
          </a:xfrm>
          <a:prstGeom prst="rect">
            <a:avLst/>
          </a:prstGeom>
        </p:spPr>
        <p:txBody>
          <a:bodyPr>
            <a:spAutoFit/>
          </a:bodyPr>
          <a:lstStyle/>
          <a:p>
            <a:pPr lvl="1" algn="r"/>
            <a:r>
              <a:rPr lang="en-US" sz="1200" i="1" dirty="0">
                <a:solidFill>
                  <a:schemeClr val="tx2"/>
                </a:solidFill>
              </a:rPr>
              <a:t>(Malone &amp; Hyde, Inc. v. Commissioner, 66 T.C.M. 1551 (U.S.T.C., 1993)</a:t>
            </a:r>
          </a:p>
        </p:txBody>
      </p:sp>
      <p:sp>
        <p:nvSpPr>
          <p:cNvPr id="7" name="Slide Number Placeholder 6">
            <a:extLst>
              <a:ext uri="{FF2B5EF4-FFF2-40B4-BE49-F238E27FC236}">
                <a16:creationId xmlns:a16="http://schemas.microsoft.com/office/drawing/2014/main" id="{7E736B22-4B6D-0742-A413-C84BEC6C9295}"/>
              </a:ext>
            </a:extLst>
          </p:cNvPr>
          <p:cNvSpPr>
            <a:spLocks noGrp="1"/>
          </p:cNvSpPr>
          <p:nvPr>
            <p:ph type="sldNum" sz="quarter" idx="10"/>
          </p:nvPr>
        </p:nvSpPr>
        <p:spPr/>
        <p:txBody>
          <a:bodyPr/>
          <a:lstStyle/>
          <a:p>
            <a:fld id="{86CB4B4D-7CA3-9044-876B-883B54F8677D}" type="slidenum">
              <a:rPr lang="uk-UA" smtClean="0"/>
              <a:pPr/>
              <a:t>10</a:t>
            </a:fld>
            <a:endParaRPr lang="uk-UA"/>
          </a:p>
        </p:txBody>
      </p:sp>
    </p:spTree>
    <p:extLst>
      <p:ext uri="{BB962C8B-B14F-4D97-AF65-F5344CB8AC3E}">
        <p14:creationId xmlns:p14="http://schemas.microsoft.com/office/powerpoint/2010/main" val="3237502572"/>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C869D1-13BC-4424-B2E0-8CF5FD5E0DCF}"/>
              </a:ext>
            </a:extLst>
          </p:cNvPr>
          <p:cNvSpPr>
            <a:spLocks noGrp="1"/>
          </p:cNvSpPr>
          <p:nvPr>
            <p:ph type="title"/>
          </p:nvPr>
        </p:nvSpPr>
        <p:spPr>
          <a:xfrm>
            <a:off x="838200" y="2512706"/>
            <a:ext cx="10515600" cy="1325563"/>
          </a:xfrm>
        </p:spPr>
        <p:txBody>
          <a:bodyPr/>
          <a:lstStyle/>
          <a:p>
            <a:r>
              <a:rPr lang="en-US" dirty="0"/>
              <a:t>What is an Alternative Risk Transfer Program?</a:t>
            </a:r>
          </a:p>
        </p:txBody>
      </p:sp>
    </p:spTree>
    <p:extLst>
      <p:ext uri="{BB962C8B-B14F-4D97-AF65-F5344CB8AC3E}">
        <p14:creationId xmlns:p14="http://schemas.microsoft.com/office/powerpoint/2010/main" val="15883785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0A6C10-3A88-4A8C-98AD-63169FFD0014}"/>
              </a:ext>
            </a:extLst>
          </p:cNvPr>
          <p:cNvSpPr>
            <a:spLocks noGrp="1"/>
          </p:cNvSpPr>
          <p:nvPr>
            <p:ph type="title"/>
          </p:nvPr>
        </p:nvSpPr>
        <p:spPr/>
        <p:txBody>
          <a:bodyPr/>
          <a:lstStyle/>
          <a:p>
            <a:r>
              <a:rPr lang="en-US" dirty="0"/>
              <a:t>What is a Non-Alternative Risk Transfer Program?</a:t>
            </a:r>
          </a:p>
        </p:txBody>
      </p:sp>
      <p:sp>
        <p:nvSpPr>
          <p:cNvPr id="4" name="TextBox 3">
            <a:extLst>
              <a:ext uri="{FF2B5EF4-FFF2-40B4-BE49-F238E27FC236}">
                <a16:creationId xmlns:a16="http://schemas.microsoft.com/office/drawing/2014/main" id="{E04942B8-EDEC-4770-B2F9-2F079B468040}"/>
              </a:ext>
            </a:extLst>
          </p:cNvPr>
          <p:cNvSpPr txBox="1"/>
          <p:nvPr/>
        </p:nvSpPr>
        <p:spPr>
          <a:xfrm>
            <a:off x="897622" y="1979802"/>
            <a:ext cx="10515600" cy="2308324"/>
          </a:xfrm>
          <a:prstGeom prst="rect">
            <a:avLst/>
          </a:prstGeom>
          <a:noFill/>
        </p:spPr>
        <p:txBody>
          <a:bodyPr wrap="square" rtlCol="0">
            <a:spAutoFit/>
          </a:bodyPr>
          <a:lstStyle/>
          <a:p>
            <a:r>
              <a:rPr lang="en-US" sz="3600" dirty="0"/>
              <a:t>There are two factors:</a:t>
            </a:r>
          </a:p>
          <a:p>
            <a:endParaRPr lang="en-US" sz="3600" dirty="0"/>
          </a:p>
          <a:p>
            <a:r>
              <a:rPr lang="en-US" sz="3600" dirty="0"/>
              <a:t>1.) Third-party insurance</a:t>
            </a:r>
          </a:p>
          <a:p>
            <a:r>
              <a:rPr lang="en-US" sz="3600" dirty="0"/>
              <a:t>2.) Some type of self-insured retention/deductible</a:t>
            </a:r>
          </a:p>
        </p:txBody>
      </p:sp>
    </p:spTree>
    <p:extLst>
      <p:ext uri="{BB962C8B-B14F-4D97-AF65-F5344CB8AC3E}">
        <p14:creationId xmlns:p14="http://schemas.microsoft.com/office/powerpoint/2010/main" val="2926911408"/>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0B8D83-CBE0-4D10-A9E6-CD1072CB7914}"/>
              </a:ext>
            </a:extLst>
          </p:cNvPr>
          <p:cNvSpPr>
            <a:spLocks noGrp="1"/>
          </p:cNvSpPr>
          <p:nvPr>
            <p:ph type="title"/>
          </p:nvPr>
        </p:nvSpPr>
        <p:spPr/>
        <p:txBody>
          <a:bodyPr/>
          <a:lstStyle/>
          <a:p>
            <a:r>
              <a:rPr lang="en-US" dirty="0"/>
              <a:t>Traditional Risk Transfer Program</a:t>
            </a:r>
          </a:p>
        </p:txBody>
      </p:sp>
      <p:sp>
        <p:nvSpPr>
          <p:cNvPr id="3" name="Text Placeholder 2">
            <a:extLst>
              <a:ext uri="{FF2B5EF4-FFF2-40B4-BE49-F238E27FC236}">
                <a16:creationId xmlns:a16="http://schemas.microsoft.com/office/drawing/2014/main" id="{7EED193E-E7A0-4202-B9D6-31BA80538B0B}"/>
              </a:ext>
            </a:extLst>
          </p:cNvPr>
          <p:cNvSpPr>
            <a:spLocks noGrp="1"/>
          </p:cNvSpPr>
          <p:nvPr>
            <p:ph type="body" sz="quarter" idx="11"/>
          </p:nvPr>
        </p:nvSpPr>
        <p:spPr/>
        <p:txBody>
          <a:bodyPr/>
          <a:lstStyle/>
          <a:p>
            <a:pPr marL="342900" marR="0" lvl="0" indent="-342900" algn="just">
              <a:lnSpc>
                <a:spcPct val="107000"/>
              </a:lnSpc>
              <a:spcBef>
                <a:spcPts val="0"/>
              </a:spcBef>
              <a:spcAft>
                <a:spcPts val="0"/>
              </a:spcAft>
              <a:buFont typeface="+mj-lt"/>
              <a:buAutoNum type="arabicParenR"/>
            </a:pPr>
            <a:endParaRPr lang="en-US" sz="18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mj-lt"/>
              <a:buAutoNum type="arabicParenR"/>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Trading a predictable cash flow for a non-predictable cash flow</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this benefit is best explained by the following hypothetical fact pattern: an insured owns one million dollars of commercial real estate which can be completely insured for $100,000.  Should he go without insurance, his potential cost of risk could be anywhere between $0 and $1,000,000.  The variability in potential outcomes greatly complicates financial planning.  In comparison, the $100,000 insurance premium provides certainty, allowing the insured to better project finances.</a:t>
            </a:r>
          </a:p>
          <a:p>
            <a:pPr marL="342900" marR="0" lvl="0" indent="-342900" algn="just">
              <a:lnSpc>
                <a:spcPct val="107000"/>
              </a:lnSpc>
              <a:spcBef>
                <a:spcPts val="0"/>
              </a:spcBef>
              <a:spcAft>
                <a:spcPts val="0"/>
              </a:spcAft>
              <a:buFont typeface="+mj-lt"/>
              <a:buAutoNum type="arabicParenR"/>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Well-known policy provisions.</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US insurance policies are form-based.  For example, the commercial general liability policy was first issued in 1954.  While it’s been revised several times, most of its core terms and definitions have remained the same.  As a result, there is a tremendous amount of case law fleshing out of the policy.  This gives lawyers a tremendous advantage in understanding the policies terms and conditions.</a:t>
            </a:r>
          </a:p>
          <a:p>
            <a:pPr marL="342900" marR="0" lvl="0" indent="-342900" algn="just">
              <a:lnSpc>
                <a:spcPct val="107000"/>
              </a:lnSpc>
              <a:spcBef>
                <a:spcPts val="0"/>
              </a:spcBef>
              <a:spcAft>
                <a:spcPts val="800"/>
              </a:spcAft>
              <a:buFont typeface="+mj-lt"/>
              <a:buAutoNum type="arabicParenR"/>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Efficient pricing:</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most large and established insurers issue such common policies as commercial general liability, commercial property, and excess/umbrella coverage. These companies aggressively compete for these premium dollars, usually offering a potential insured many affordable options.</a:t>
            </a:r>
          </a:p>
          <a:p>
            <a:endParaRPr lang="en-US" dirty="0"/>
          </a:p>
        </p:txBody>
      </p:sp>
    </p:spTree>
    <p:extLst>
      <p:ext uri="{BB962C8B-B14F-4D97-AF65-F5344CB8AC3E}">
        <p14:creationId xmlns:p14="http://schemas.microsoft.com/office/powerpoint/2010/main" val="18024133"/>
      </p:ext>
    </p:extLst>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6BEB46-F8D4-4605-9D04-FBE73F1D234F}"/>
              </a:ext>
            </a:extLst>
          </p:cNvPr>
          <p:cNvSpPr>
            <a:spLocks noGrp="1"/>
          </p:cNvSpPr>
          <p:nvPr>
            <p:ph type="title"/>
          </p:nvPr>
        </p:nvSpPr>
        <p:spPr/>
        <p:txBody>
          <a:bodyPr/>
          <a:lstStyle/>
          <a:p>
            <a:r>
              <a:rPr lang="en-US" dirty="0"/>
              <a:t>Traditional Risk Transfer Drawback</a:t>
            </a:r>
          </a:p>
        </p:txBody>
      </p:sp>
      <p:sp>
        <p:nvSpPr>
          <p:cNvPr id="3" name="Text Placeholder 2">
            <a:extLst>
              <a:ext uri="{FF2B5EF4-FFF2-40B4-BE49-F238E27FC236}">
                <a16:creationId xmlns:a16="http://schemas.microsoft.com/office/drawing/2014/main" id="{1FBB02FE-6948-4A88-96FC-7EE0F640631B}"/>
              </a:ext>
            </a:extLst>
          </p:cNvPr>
          <p:cNvSpPr>
            <a:spLocks noGrp="1"/>
          </p:cNvSpPr>
          <p:nvPr>
            <p:ph type="body" sz="quarter" idx="11"/>
          </p:nvPr>
        </p:nvSpPr>
        <p:spPr/>
        <p:txBody>
          <a:bodyPr/>
          <a:lstStyle/>
          <a:p>
            <a:pPr marL="342900" marR="0" lvl="0" indent="-342900" algn="just">
              <a:lnSpc>
                <a:spcPct val="107000"/>
              </a:lnSpc>
              <a:spcBef>
                <a:spcPts val="0"/>
              </a:spcBef>
              <a:spcAft>
                <a:spcPts val="0"/>
              </a:spcAft>
              <a:buFont typeface="+mj-lt"/>
              <a:buAutoNum type="arabicParenR"/>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The morale hazard</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which occurs when the existence of insurance causes the insured to have a lackadaisical attitude about risk management.  A well-insured company is less likely to implement a risk management program because it knows that should a risk occur, a third-party will pay for it.</a:t>
            </a:r>
          </a:p>
          <a:p>
            <a:pPr marL="342900" marR="0" lvl="0" indent="-342900" algn="just">
              <a:lnSpc>
                <a:spcPct val="107000"/>
              </a:lnSpc>
              <a:spcBef>
                <a:spcPts val="0"/>
              </a:spcBef>
              <a:spcAft>
                <a:spcPts val="0"/>
              </a:spcAft>
              <a:buFont typeface="+mj-lt"/>
              <a:buAutoNum type="arabicParenR"/>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The “boiler plate” problem:</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US insurance is conducted on forms which are written by the Insurance Services Offices, or ISO.  The organization broadly drafts policies in order to get them approved in a majority of states.  While this method contract “of drafting” lowers the transaction cost, it also invites litigation due to the breath of the forms.</a:t>
            </a:r>
          </a:p>
          <a:p>
            <a:pPr marL="342900" marR="0" lvl="0" indent="-342900" algn="just">
              <a:lnSpc>
                <a:spcPct val="107000"/>
              </a:lnSpc>
              <a:spcBef>
                <a:spcPts val="0"/>
              </a:spcBef>
              <a:spcAft>
                <a:spcPts val="800"/>
              </a:spcAft>
              <a:buFont typeface="+mj-lt"/>
              <a:buAutoNum type="arabicParenR"/>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The more obscure and expensive a risk, the less likely a major insurance company will underwrite it.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Commercial general liability and commercial property insurance provide broad coverage for well-known risks.  Compare that to pollution insurance, where payouts are usually larger and litigation is far more complex.  This leads to the following rule of thumb: the more specific and obscure a risk, the more expensive the premium and the greater the difficulty in finding adequate coverage.  </a:t>
            </a:r>
          </a:p>
          <a:p>
            <a:endParaRPr lang="en-US" dirty="0"/>
          </a:p>
        </p:txBody>
      </p:sp>
    </p:spTree>
    <p:extLst>
      <p:ext uri="{BB962C8B-B14F-4D97-AF65-F5344CB8AC3E}">
        <p14:creationId xmlns:p14="http://schemas.microsoft.com/office/powerpoint/2010/main" val="3692212949"/>
      </p:ext>
    </p:extLst>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C3017D-7A3F-4FCB-8CAC-BCD39C7F50E2}"/>
              </a:ext>
            </a:extLst>
          </p:cNvPr>
          <p:cNvSpPr>
            <a:spLocks noGrp="1"/>
          </p:cNvSpPr>
          <p:nvPr>
            <p:ph type="title"/>
          </p:nvPr>
        </p:nvSpPr>
        <p:spPr/>
        <p:txBody>
          <a:bodyPr/>
          <a:lstStyle/>
          <a:p>
            <a:r>
              <a:rPr lang="en-US" dirty="0"/>
              <a:t>Alternative Risk Transfer Program</a:t>
            </a:r>
          </a:p>
        </p:txBody>
      </p:sp>
      <p:sp>
        <p:nvSpPr>
          <p:cNvPr id="6" name="Content Placeholder 5">
            <a:extLst>
              <a:ext uri="{FF2B5EF4-FFF2-40B4-BE49-F238E27FC236}">
                <a16:creationId xmlns:a16="http://schemas.microsoft.com/office/drawing/2014/main" id="{D10EBB57-CDA1-459E-9936-82EBDFB8E8B6}"/>
              </a:ext>
            </a:extLst>
          </p:cNvPr>
          <p:cNvSpPr>
            <a:spLocks noGrp="1"/>
          </p:cNvSpPr>
          <p:nvPr>
            <p:ph idx="1"/>
          </p:nvPr>
        </p:nvSpPr>
        <p:spPr/>
        <p:txBody>
          <a:bodyPr/>
          <a:lstStyle/>
          <a:p>
            <a:r>
              <a:rPr lang="en-US" dirty="0"/>
              <a:t>Four factors</a:t>
            </a:r>
          </a:p>
          <a:p>
            <a:pPr lvl="1"/>
            <a:r>
              <a:rPr lang="en-US" dirty="0"/>
              <a:t>Third-party insurance</a:t>
            </a:r>
          </a:p>
          <a:p>
            <a:pPr lvl="1"/>
            <a:r>
              <a:rPr lang="en-US" dirty="0"/>
              <a:t>A deductible for a self-insured retention</a:t>
            </a:r>
          </a:p>
          <a:p>
            <a:pPr lvl="2"/>
            <a:r>
              <a:rPr lang="en-US" dirty="0"/>
              <a:t>This will be larger.</a:t>
            </a:r>
          </a:p>
          <a:p>
            <a:pPr lvl="1"/>
            <a:r>
              <a:rPr lang="en-US" dirty="0"/>
              <a:t>A comprehensive risk management program</a:t>
            </a:r>
          </a:p>
          <a:p>
            <a:pPr lvl="1"/>
            <a:r>
              <a:rPr lang="en-US" dirty="0"/>
              <a:t>A captive insurance company </a:t>
            </a:r>
          </a:p>
        </p:txBody>
      </p:sp>
    </p:spTree>
    <p:extLst>
      <p:ext uri="{BB962C8B-B14F-4D97-AF65-F5344CB8AC3E}">
        <p14:creationId xmlns:p14="http://schemas.microsoft.com/office/powerpoint/2010/main" val="14352290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US"/>
              <a:t>What Are the Steps to Forming a Captive?</a:t>
            </a:r>
            <a:endParaRPr lang="en-US" dirty="0"/>
          </a:p>
        </p:txBody>
      </p:sp>
      <p:sp>
        <p:nvSpPr>
          <p:cNvPr id="6147" name="Rectangle 3"/>
          <p:cNvSpPr>
            <a:spLocks noGrp="1" noChangeArrowheads="1"/>
          </p:cNvSpPr>
          <p:nvPr>
            <p:ph type="body" sz="quarter" idx="11"/>
          </p:nvPr>
        </p:nvSpPr>
        <p:spPr/>
        <p:txBody>
          <a:bodyPr>
            <a:normAutofit/>
          </a:bodyPr>
          <a:lstStyle/>
          <a:p>
            <a:r>
              <a:rPr lang="en-US" dirty="0"/>
              <a:t>The jurisdiction where the captive is being formed must determine if forming the captive is in the jurisdiction’s best interest.  To do that, they will consider:</a:t>
            </a:r>
          </a:p>
          <a:p>
            <a:pPr marL="1066773" lvl="1" indent="-457189">
              <a:buFont typeface="+mj-lt"/>
              <a:buAutoNum type="arabicPeriod"/>
            </a:pPr>
            <a:r>
              <a:rPr lang="en-US" dirty="0"/>
              <a:t>The character, reputation, financial standing and purposes of the incorporators;</a:t>
            </a:r>
          </a:p>
          <a:p>
            <a:pPr marL="1066773" lvl="1" indent="-457189">
              <a:buFont typeface="+mj-lt"/>
              <a:buAutoNum type="arabicPeriod"/>
            </a:pPr>
            <a:r>
              <a:rPr lang="en-US" dirty="0"/>
              <a:t>The character, reputation, financial responsibility, insurance experience and business qualifications of the officers and directors; and</a:t>
            </a:r>
          </a:p>
          <a:p>
            <a:pPr marL="1066773" lvl="1" indent="-457189">
              <a:buFont typeface="+mj-lt"/>
              <a:buAutoNum type="arabicPeriod"/>
            </a:pPr>
            <a:r>
              <a:rPr lang="en-US" dirty="0"/>
              <a:t>Such other aspects as the commissioner shall deem advisable.</a:t>
            </a:r>
          </a:p>
        </p:txBody>
      </p:sp>
      <p:sp>
        <p:nvSpPr>
          <p:cNvPr id="6" name="Slide Number Placeholder 5">
            <a:extLst>
              <a:ext uri="{FF2B5EF4-FFF2-40B4-BE49-F238E27FC236}">
                <a16:creationId xmlns:a16="http://schemas.microsoft.com/office/drawing/2014/main" id="{7952B8E0-B3D0-3D44-AFF5-2EBAD8476D26}"/>
              </a:ext>
            </a:extLst>
          </p:cNvPr>
          <p:cNvSpPr>
            <a:spLocks noGrp="1"/>
          </p:cNvSpPr>
          <p:nvPr>
            <p:ph type="sldNum" sz="quarter" idx="10"/>
          </p:nvPr>
        </p:nvSpPr>
        <p:spPr/>
        <p:txBody>
          <a:bodyPr/>
          <a:lstStyle/>
          <a:p>
            <a:fld id="{86CB4B4D-7CA3-9044-876B-883B54F8677D}" type="slidenum">
              <a:rPr lang="uk-UA" smtClean="0"/>
              <a:pPr/>
              <a:t>16</a:t>
            </a:fld>
            <a:endParaRPr lang="uk-UA"/>
          </a:p>
        </p:txBody>
      </p:sp>
    </p:spTree>
    <p:extLst>
      <p:ext uri="{BB962C8B-B14F-4D97-AF65-F5344CB8AC3E}">
        <p14:creationId xmlns:p14="http://schemas.microsoft.com/office/powerpoint/2010/main" val="4271750466"/>
      </p:ext>
    </p:extLst>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US"/>
              <a:t>What Are the Steps to Forming a Captive?</a:t>
            </a:r>
            <a:endParaRPr lang="en-US" dirty="0"/>
          </a:p>
        </p:txBody>
      </p:sp>
      <p:sp>
        <p:nvSpPr>
          <p:cNvPr id="12291" name="Rectangle 3"/>
          <p:cNvSpPr>
            <a:spLocks noGrp="1" noChangeArrowheads="1"/>
          </p:cNvSpPr>
          <p:nvPr>
            <p:ph type="body" sz="quarter" idx="11"/>
          </p:nvPr>
        </p:nvSpPr>
        <p:spPr/>
        <p:txBody>
          <a:bodyPr/>
          <a:lstStyle/>
          <a:p>
            <a:r>
              <a:rPr lang="en-US" dirty="0"/>
              <a:t>After a company decides to form a captive, the next step is to perform a feasibility study, which has three objectives.  </a:t>
            </a:r>
          </a:p>
          <a:p>
            <a:pPr lvl="1"/>
            <a:r>
              <a:rPr lang="en-US" dirty="0"/>
              <a:t>It provides a blueprint for the entire captive program.</a:t>
            </a:r>
          </a:p>
          <a:p>
            <a:pPr lvl="1"/>
            <a:r>
              <a:rPr lang="en-US" dirty="0"/>
              <a:t>Second, it aids in compliance.  </a:t>
            </a:r>
          </a:p>
          <a:p>
            <a:pPr lvl="1"/>
            <a:r>
              <a:rPr lang="en-US" dirty="0"/>
              <a:t>Third, the study can aid in selling important decision-makers within the organization on the plan.</a:t>
            </a:r>
            <a:br>
              <a:rPr lang="en-US" dirty="0"/>
            </a:br>
            <a:endParaRPr lang="en-US" dirty="0"/>
          </a:p>
        </p:txBody>
      </p:sp>
      <p:sp>
        <p:nvSpPr>
          <p:cNvPr id="4" name="Slide Number Placeholder 3">
            <a:extLst>
              <a:ext uri="{FF2B5EF4-FFF2-40B4-BE49-F238E27FC236}">
                <a16:creationId xmlns:a16="http://schemas.microsoft.com/office/drawing/2014/main" id="{B1332988-B4AD-6A4C-99D4-3A65F41FC1EF}"/>
              </a:ext>
            </a:extLst>
          </p:cNvPr>
          <p:cNvSpPr>
            <a:spLocks noGrp="1"/>
          </p:cNvSpPr>
          <p:nvPr>
            <p:ph type="sldNum" sz="quarter" idx="10"/>
          </p:nvPr>
        </p:nvSpPr>
        <p:spPr/>
        <p:txBody>
          <a:bodyPr/>
          <a:lstStyle/>
          <a:p>
            <a:fld id="{86CB4B4D-7CA3-9044-876B-883B54F8677D}" type="slidenum">
              <a:rPr lang="uk-UA" smtClean="0"/>
              <a:pPr/>
              <a:t>17</a:t>
            </a:fld>
            <a:endParaRPr lang="uk-UA"/>
          </a:p>
        </p:txBody>
      </p:sp>
    </p:spTree>
    <p:extLst>
      <p:ext uri="{BB962C8B-B14F-4D97-AF65-F5344CB8AC3E}">
        <p14:creationId xmlns:p14="http://schemas.microsoft.com/office/powerpoint/2010/main" val="144851001"/>
      </p:ext>
    </p:extLst>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dirty="0"/>
              <a:t>What Are the Steps in Forming a Captive </a:t>
            </a:r>
            <a:r>
              <a:rPr lang="en-US" sz="2667" dirty="0"/>
              <a:t>(</a:t>
            </a:r>
            <a:r>
              <a:rPr lang="en-US" sz="2667" dirty="0" err="1"/>
              <a:t>con’t</a:t>
            </a:r>
            <a:r>
              <a:rPr lang="en-US" sz="2667" dirty="0"/>
              <a:t>)</a:t>
            </a:r>
            <a:endParaRPr lang="en-US" dirty="0"/>
          </a:p>
        </p:txBody>
      </p:sp>
      <p:sp>
        <p:nvSpPr>
          <p:cNvPr id="14339" name="Rectangle 3"/>
          <p:cNvSpPr>
            <a:spLocks noGrp="1" noChangeArrowheads="1"/>
          </p:cNvSpPr>
          <p:nvPr>
            <p:ph type="body" sz="quarter" idx="11"/>
          </p:nvPr>
        </p:nvSpPr>
        <p:spPr/>
        <p:txBody>
          <a:bodyPr>
            <a:normAutofit fontScale="92500" lnSpcReduction="10000"/>
          </a:bodyPr>
          <a:lstStyle/>
          <a:p>
            <a:r>
              <a:rPr lang="en-US" dirty="0"/>
              <a:t>Next, the applicant must make a formal application to open an insurance company.  The application must typically contain the following information</a:t>
            </a:r>
          </a:p>
          <a:p>
            <a:pPr marL="994808" lvl="1" indent="-385224">
              <a:buFont typeface="+mj-lt"/>
              <a:buAutoNum type="arabicPeriod"/>
            </a:pPr>
            <a:r>
              <a:rPr lang="en-US" dirty="0"/>
              <a:t>The amount and description of its assets relative to the risks to be assumed;</a:t>
            </a:r>
          </a:p>
          <a:p>
            <a:pPr marL="994808" lvl="1" indent="-385224">
              <a:buFont typeface="+mj-lt"/>
              <a:buAutoNum type="arabicPeriod"/>
            </a:pPr>
            <a:r>
              <a:rPr lang="en-US" dirty="0"/>
              <a:t>The adequacy of the expertise, experience, and character of the person or persons who will manage it;</a:t>
            </a:r>
          </a:p>
          <a:p>
            <a:pPr marL="994808" lvl="1" indent="-385224">
              <a:buFont typeface="+mj-lt"/>
              <a:buAutoNum type="arabicPeriod"/>
            </a:pPr>
            <a:r>
              <a:rPr lang="en-US" dirty="0"/>
              <a:t>The overall soundness of its plan of operation;</a:t>
            </a:r>
          </a:p>
          <a:p>
            <a:pPr marL="994808" lvl="1" indent="-385224">
              <a:buFont typeface="+mj-lt"/>
              <a:buAutoNum type="arabicPeriod"/>
            </a:pPr>
            <a:r>
              <a:rPr lang="en-US" dirty="0"/>
              <a:t>The adequacy of the loss-prevention programs of its parent, member organizations, or industrial insureds, as applicable; and</a:t>
            </a:r>
          </a:p>
          <a:p>
            <a:pPr marL="994808" lvl="1" indent="-385224">
              <a:buFont typeface="+mj-lt"/>
              <a:buAutoNum type="arabicPeriod"/>
            </a:pPr>
            <a:r>
              <a:rPr lang="en-US" dirty="0"/>
              <a:t>Other factors considered relevant by the commissioner in ascertaining whether the proposed captive insurance company will be able to meet its policy obligations</a:t>
            </a:r>
            <a:br>
              <a:rPr lang="en-US" dirty="0"/>
            </a:br>
            <a:endParaRPr lang="en-US" dirty="0"/>
          </a:p>
          <a:p>
            <a:r>
              <a:rPr lang="en-US" dirty="0"/>
              <a:t>Finally, there is the issue of original capital and surplus.</a:t>
            </a:r>
          </a:p>
        </p:txBody>
      </p:sp>
      <p:sp>
        <p:nvSpPr>
          <p:cNvPr id="4" name="Slide Number Placeholder 3">
            <a:extLst>
              <a:ext uri="{FF2B5EF4-FFF2-40B4-BE49-F238E27FC236}">
                <a16:creationId xmlns:a16="http://schemas.microsoft.com/office/drawing/2014/main" id="{03D87E8B-2E10-D64E-A12F-F49674E7BD17}"/>
              </a:ext>
            </a:extLst>
          </p:cNvPr>
          <p:cNvSpPr>
            <a:spLocks noGrp="1"/>
          </p:cNvSpPr>
          <p:nvPr>
            <p:ph type="sldNum" sz="quarter" idx="10"/>
          </p:nvPr>
        </p:nvSpPr>
        <p:spPr/>
        <p:txBody>
          <a:bodyPr/>
          <a:lstStyle/>
          <a:p>
            <a:fld id="{86CB4B4D-7CA3-9044-876B-883B54F8677D}" type="slidenum">
              <a:rPr lang="uk-UA" smtClean="0"/>
              <a:pPr/>
              <a:t>18</a:t>
            </a:fld>
            <a:endParaRPr lang="uk-UA"/>
          </a:p>
        </p:txBody>
      </p:sp>
    </p:spTree>
    <p:extLst>
      <p:ext uri="{BB962C8B-B14F-4D97-AF65-F5344CB8AC3E}">
        <p14:creationId xmlns:p14="http://schemas.microsoft.com/office/powerpoint/2010/main" val="2755911918"/>
      </p:ext>
    </p:extLst>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a:t>Running the Captive</a:t>
            </a:r>
            <a:endParaRPr lang="en-US" dirty="0"/>
          </a:p>
        </p:txBody>
      </p:sp>
      <p:sp>
        <p:nvSpPr>
          <p:cNvPr id="15363" name="Rectangle 3"/>
          <p:cNvSpPr>
            <a:spLocks noGrp="1" noChangeArrowheads="1"/>
          </p:cNvSpPr>
          <p:nvPr>
            <p:ph type="body" sz="quarter" idx="11"/>
          </p:nvPr>
        </p:nvSpPr>
        <p:spPr/>
        <p:txBody>
          <a:bodyPr>
            <a:normAutofit/>
          </a:bodyPr>
          <a:lstStyle/>
          <a:p>
            <a:r>
              <a:rPr lang="en-US" sz="3200" b="1" dirty="0"/>
              <a:t>Domicile manager</a:t>
            </a:r>
          </a:p>
          <a:p>
            <a:r>
              <a:rPr lang="en-US" sz="3200" b="1" dirty="0"/>
              <a:t>Legal counsel</a:t>
            </a:r>
          </a:p>
          <a:p>
            <a:r>
              <a:rPr lang="en-US" sz="3200" b="1" dirty="0"/>
              <a:t>Audit</a:t>
            </a:r>
          </a:p>
          <a:p>
            <a:r>
              <a:rPr lang="en-US" sz="3200" b="1" dirty="0"/>
              <a:t>Actuarial Services</a:t>
            </a:r>
          </a:p>
          <a:p>
            <a:r>
              <a:rPr lang="en-US" sz="3200" b="1" dirty="0"/>
              <a:t>Investment manager</a:t>
            </a:r>
            <a:endParaRPr lang="en-US" sz="3200" b="1" dirty="0">
              <a:hlinkClick r:id="" action="ppaction://noaction"/>
            </a:endParaRPr>
          </a:p>
        </p:txBody>
      </p:sp>
      <p:sp>
        <p:nvSpPr>
          <p:cNvPr id="4" name="Slide Number Placeholder 3">
            <a:extLst>
              <a:ext uri="{FF2B5EF4-FFF2-40B4-BE49-F238E27FC236}">
                <a16:creationId xmlns:a16="http://schemas.microsoft.com/office/drawing/2014/main" id="{F3E10717-2633-654E-9F25-D70C22A2AFC5}"/>
              </a:ext>
            </a:extLst>
          </p:cNvPr>
          <p:cNvSpPr>
            <a:spLocks noGrp="1"/>
          </p:cNvSpPr>
          <p:nvPr>
            <p:ph type="sldNum" sz="quarter" idx="10"/>
          </p:nvPr>
        </p:nvSpPr>
        <p:spPr/>
        <p:txBody>
          <a:bodyPr/>
          <a:lstStyle/>
          <a:p>
            <a:fld id="{86CB4B4D-7CA3-9044-876B-883B54F8677D}" type="slidenum">
              <a:rPr lang="uk-UA" smtClean="0"/>
              <a:pPr/>
              <a:t>19</a:t>
            </a:fld>
            <a:endParaRPr lang="uk-UA"/>
          </a:p>
        </p:txBody>
      </p:sp>
    </p:spTree>
    <p:extLst>
      <p:ext uri="{BB962C8B-B14F-4D97-AF65-F5344CB8AC3E}">
        <p14:creationId xmlns:p14="http://schemas.microsoft.com/office/powerpoint/2010/main" val="3778799959"/>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Insurance?</a:t>
            </a:r>
          </a:p>
        </p:txBody>
      </p:sp>
      <p:sp>
        <p:nvSpPr>
          <p:cNvPr id="3" name="Content Placeholder 2"/>
          <p:cNvSpPr>
            <a:spLocks noGrp="1"/>
          </p:cNvSpPr>
          <p:nvPr>
            <p:ph sz="half" idx="1"/>
          </p:nvPr>
        </p:nvSpPr>
        <p:spPr/>
        <p:txBody>
          <a:bodyPr>
            <a:normAutofit fontScale="92500" lnSpcReduction="20000"/>
          </a:bodyPr>
          <a:lstStyle/>
          <a:p>
            <a:r>
              <a:rPr lang="en-US" b="1" dirty="0"/>
              <a:t>A Definite Risk</a:t>
            </a:r>
          </a:p>
          <a:p>
            <a:pPr lvl="1"/>
            <a:r>
              <a:rPr lang="en-US" dirty="0"/>
              <a:t>We must be able to clearly define a “triggering event” – a specific occurrence that allows the insured to file a claim</a:t>
            </a:r>
            <a:br>
              <a:rPr lang="en-US" dirty="0"/>
            </a:br>
            <a:endParaRPr lang="en-US" dirty="0"/>
          </a:p>
          <a:p>
            <a:r>
              <a:rPr lang="en-US" b="1" dirty="0"/>
              <a:t>Fortuity</a:t>
            </a:r>
          </a:p>
          <a:p>
            <a:pPr lvl="1"/>
            <a:r>
              <a:rPr lang="en-US" dirty="0"/>
              <a:t>The possibility of it happening must be so random that we can’t prepare for its eventuality</a:t>
            </a:r>
            <a:br>
              <a:rPr lang="en-US" dirty="0"/>
            </a:br>
            <a:endParaRPr lang="en-US" dirty="0"/>
          </a:p>
          <a:p>
            <a:r>
              <a:rPr lang="en-US" b="1" dirty="0"/>
              <a:t>An Insurable Interest</a:t>
            </a:r>
          </a:p>
          <a:p>
            <a:pPr lvl="1"/>
            <a:r>
              <a:rPr lang="en-US" dirty="0"/>
              <a:t>The person buying the policy must be hurt if the triggering event occurs</a:t>
            </a:r>
          </a:p>
        </p:txBody>
      </p:sp>
      <p:sp>
        <p:nvSpPr>
          <p:cNvPr id="8" name="Content Placeholder 7">
            <a:extLst>
              <a:ext uri="{FF2B5EF4-FFF2-40B4-BE49-F238E27FC236}">
                <a16:creationId xmlns:a16="http://schemas.microsoft.com/office/drawing/2014/main" id="{B580EAB4-1581-284F-A042-8DCDF0140556}"/>
              </a:ext>
            </a:extLst>
          </p:cNvPr>
          <p:cNvSpPr>
            <a:spLocks noGrp="1"/>
          </p:cNvSpPr>
          <p:nvPr>
            <p:ph sz="half" idx="2"/>
          </p:nvPr>
        </p:nvSpPr>
        <p:spPr/>
        <p:txBody>
          <a:bodyPr>
            <a:normAutofit fontScale="92500" lnSpcReduction="20000"/>
          </a:bodyPr>
          <a:lstStyle/>
          <a:p>
            <a:r>
              <a:rPr lang="en-US" b="1" dirty="0"/>
              <a:t>Risk Shifting</a:t>
            </a:r>
          </a:p>
          <a:p>
            <a:pPr lvl="1"/>
            <a:r>
              <a:rPr lang="en-US" dirty="0"/>
              <a:t>If the event happens to party A, the risk of loss is shifted to party B.</a:t>
            </a:r>
            <a:br>
              <a:rPr lang="en-US" dirty="0"/>
            </a:br>
            <a:endParaRPr lang="en-US" dirty="0"/>
          </a:p>
          <a:p>
            <a:r>
              <a:rPr lang="en-US" b="1" dirty="0"/>
              <a:t>Risk Distribution</a:t>
            </a:r>
          </a:p>
          <a:p>
            <a:pPr lvl="1"/>
            <a:r>
              <a:rPr lang="en-US" dirty="0"/>
              <a:t>Every insurance company must be a pool of risk</a:t>
            </a:r>
          </a:p>
          <a:p>
            <a:pPr lvl="1"/>
            <a:endParaRPr lang="en-US" dirty="0"/>
          </a:p>
          <a:p>
            <a:r>
              <a:rPr lang="en-US" b="1" dirty="0"/>
              <a:t>Claims</a:t>
            </a:r>
          </a:p>
          <a:p>
            <a:pPr marL="457200" lvl="1" indent="0">
              <a:buNone/>
            </a:pPr>
            <a:endParaRPr lang="en-US" dirty="0"/>
          </a:p>
          <a:p>
            <a:pPr lvl="1"/>
            <a:endParaRPr lang="en-US" dirty="0"/>
          </a:p>
        </p:txBody>
      </p:sp>
      <p:sp>
        <p:nvSpPr>
          <p:cNvPr id="15" name="Slide Number Placeholder 14">
            <a:extLst>
              <a:ext uri="{FF2B5EF4-FFF2-40B4-BE49-F238E27FC236}">
                <a16:creationId xmlns:a16="http://schemas.microsoft.com/office/drawing/2014/main" id="{492526DA-ACCF-D142-BB32-6C849AEB257D}"/>
              </a:ext>
            </a:extLst>
          </p:cNvPr>
          <p:cNvSpPr>
            <a:spLocks noGrp="1"/>
          </p:cNvSpPr>
          <p:nvPr>
            <p:ph type="sldNum" sz="quarter" idx="12"/>
          </p:nvPr>
        </p:nvSpPr>
        <p:spPr/>
        <p:txBody>
          <a:bodyPr/>
          <a:lstStyle/>
          <a:p>
            <a:fld id="{3E00BEB4-231E-E242-ADD1-2E04F217A283}" type="slidenum">
              <a:rPr lang="en-US" smtClean="0"/>
              <a:pPr/>
              <a:t>2</a:t>
            </a:fld>
            <a:endParaRPr lang="en-US"/>
          </a:p>
        </p:txBody>
      </p:sp>
    </p:spTree>
    <p:extLst>
      <p:ext uri="{BB962C8B-B14F-4D97-AF65-F5344CB8AC3E}">
        <p14:creationId xmlns:p14="http://schemas.microsoft.com/office/powerpoint/2010/main" val="414834960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Reporting Requirement</a:t>
            </a:r>
            <a:endParaRPr lang="en-US" dirty="0"/>
          </a:p>
        </p:txBody>
      </p:sp>
      <p:sp>
        <p:nvSpPr>
          <p:cNvPr id="3" name="Content Placeholder 2"/>
          <p:cNvSpPr>
            <a:spLocks noGrp="1"/>
          </p:cNvSpPr>
          <p:nvPr>
            <p:ph type="body" sz="quarter" idx="11"/>
          </p:nvPr>
        </p:nvSpPr>
        <p:spPr/>
        <p:txBody>
          <a:bodyPr>
            <a:normAutofit/>
          </a:bodyPr>
          <a:lstStyle/>
          <a:p>
            <a:r>
              <a:rPr lang="en-US" dirty="0"/>
              <a:t>Every year, the captive must file an annual report with the state’s Department of Insurance.  This document includes:</a:t>
            </a:r>
          </a:p>
          <a:p>
            <a:pPr lvl="1"/>
            <a:r>
              <a:rPr lang="en-US" dirty="0"/>
              <a:t>Audited financial statements</a:t>
            </a:r>
          </a:p>
          <a:p>
            <a:pPr lvl="1"/>
            <a:r>
              <a:rPr lang="en-US" dirty="0"/>
              <a:t>A statement of actuarial opinion regarding the captive’s reserves</a:t>
            </a:r>
          </a:p>
          <a:p>
            <a:pPr lvl="1"/>
            <a:r>
              <a:rPr lang="en-US" dirty="0"/>
              <a:t>A list of all claims paid</a:t>
            </a:r>
            <a:br>
              <a:rPr lang="en-US" dirty="0"/>
            </a:br>
            <a:endParaRPr lang="en-US" dirty="0"/>
          </a:p>
          <a:p>
            <a:endParaRPr lang="en-US" dirty="0"/>
          </a:p>
        </p:txBody>
      </p:sp>
      <p:sp>
        <p:nvSpPr>
          <p:cNvPr id="6" name="Slide Number Placeholder 5">
            <a:extLst>
              <a:ext uri="{FF2B5EF4-FFF2-40B4-BE49-F238E27FC236}">
                <a16:creationId xmlns:a16="http://schemas.microsoft.com/office/drawing/2014/main" id="{DBA876EA-95BA-6046-B26C-F136CF32B934}"/>
              </a:ext>
            </a:extLst>
          </p:cNvPr>
          <p:cNvSpPr>
            <a:spLocks noGrp="1"/>
          </p:cNvSpPr>
          <p:nvPr>
            <p:ph type="sldNum" sz="quarter" idx="10"/>
          </p:nvPr>
        </p:nvSpPr>
        <p:spPr/>
        <p:txBody>
          <a:bodyPr/>
          <a:lstStyle/>
          <a:p>
            <a:fld id="{86CB4B4D-7CA3-9044-876B-883B54F8677D}" type="slidenum">
              <a:rPr lang="uk-UA" smtClean="0"/>
              <a:pPr/>
              <a:t>20</a:t>
            </a:fld>
            <a:endParaRPr lang="uk-UA"/>
          </a:p>
        </p:txBody>
      </p:sp>
    </p:spTree>
    <p:extLst>
      <p:ext uri="{BB962C8B-B14F-4D97-AF65-F5344CB8AC3E}">
        <p14:creationId xmlns:p14="http://schemas.microsoft.com/office/powerpoint/2010/main" val="2587857667"/>
      </p:ext>
    </p:extLst>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US" dirty="0"/>
              <a:t>Shutting Down the Captive</a:t>
            </a:r>
          </a:p>
        </p:txBody>
      </p:sp>
      <p:sp>
        <p:nvSpPr>
          <p:cNvPr id="9219" name="Rectangle 3"/>
          <p:cNvSpPr>
            <a:spLocks noGrp="1" noChangeArrowheads="1"/>
          </p:cNvSpPr>
          <p:nvPr>
            <p:ph type="body" idx="1"/>
          </p:nvPr>
        </p:nvSpPr>
        <p:spPr>
          <a:xfrm>
            <a:off x="609600" y="2049886"/>
            <a:ext cx="10972800" cy="978127"/>
          </a:xfrm>
        </p:spPr>
        <p:txBody>
          <a:bodyPr>
            <a:normAutofit/>
          </a:bodyPr>
          <a:lstStyle/>
          <a:p>
            <a:r>
              <a:rPr lang="en-US" dirty="0"/>
              <a:t>In most states, one of the following seven reasons will allow a state regulator to shut down a captive:</a:t>
            </a:r>
          </a:p>
        </p:txBody>
      </p:sp>
      <p:sp>
        <p:nvSpPr>
          <p:cNvPr id="6" name="Content Placeholder 5">
            <a:extLst>
              <a:ext uri="{FF2B5EF4-FFF2-40B4-BE49-F238E27FC236}">
                <a16:creationId xmlns:a16="http://schemas.microsoft.com/office/drawing/2014/main" id="{8249C8EC-6BDC-3042-8893-FD9696E9E6C3}"/>
              </a:ext>
            </a:extLst>
          </p:cNvPr>
          <p:cNvSpPr>
            <a:spLocks noGrp="1"/>
          </p:cNvSpPr>
          <p:nvPr>
            <p:ph sz="half" idx="2"/>
          </p:nvPr>
        </p:nvSpPr>
        <p:spPr>
          <a:xfrm>
            <a:off x="609600" y="3177915"/>
            <a:ext cx="5386917" cy="2918085"/>
          </a:xfrm>
        </p:spPr>
        <p:txBody>
          <a:bodyPr>
            <a:normAutofit fontScale="62500" lnSpcReduction="20000"/>
          </a:bodyPr>
          <a:lstStyle/>
          <a:p>
            <a:pPr marL="419090" indent="-385224">
              <a:buFont typeface="+mj-lt"/>
              <a:buAutoNum type="arabicPeriod"/>
            </a:pPr>
            <a:r>
              <a:rPr lang="en-US" dirty="0"/>
              <a:t>Insolvency or impairment of capital and surplus.</a:t>
            </a:r>
            <a:br>
              <a:rPr lang="en-US" dirty="0"/>
            </a:br>
            <a:endParaRPr lang="en-US" dirty="0"/>
          </a:p>
          <a:p>
            <a:pPr marL="419090" indent="-385224">
              <a:buFont typeface="+mj-lt"/>
              <a:buAutoNum type="arabicPeriod"/>
            </a:pPr>
            <a:r>
              <a:rPr lang="en-US" dirty="0"/>
              <a:t>Refusal or failure to submit an annual report … or any other report or statement required by law or by lawful order of the director.</a:t>
            </a:r>
            <a:br>
              <a:rPr lang="en-US" dirty="0"/>
            </a:br>
            <a:endParaRPr lang="en-US" dirty="0"/>
          </a:p>
          <a:p>
            <a:pPr marL="419090" indent="-385224">
              <a:buFont typeface="+mj-lt"/>
              <a:buAutoNum type="arabicPeriod"/>
            </a:pPr>
            <a:r>
              <a:rPr lang="en-US" dirty="0"/>
              <a:t>Failure to comply with the provisions of its own articles of incorporation, bylaws or other organizational document.</a:t>
            </a:r>
            <a:br>
              <a:rPr lang="en-US" dirty="0"/>
            </a:br>
            <a:endParaRPr lang="en-US" dirty="0"/>
          </a:p>
          <a:p>
            <a:pPr marL="419090" indent="-385224">
              <a:buFont typeface="+mj-lt"/>
              <a:buAutoNum type="arabicPeriod"/>
            </a:pPr>
            <a:r>
              <a:rPr lang="en-US" dirty="0"/>
              <a:t>Failure to submit to an examination or any legal obligation related to the examination.</a:t>
            </a:r>
          </a:p>
        </p:txBody>
      </p:sp>
      <p:sp>
        <p:nvSpPr>
          <p:cNvPr id="8" name="Content Placeholder 7">
            <a:extLst>
              <a:ext uri="{FF2B5EF4-FFF2-40B4-BE49-F238E27FC236}">
                <a16:creationId xmlns:a16="http://schemas.microsoft.com/office/drawing/2014/main" id="{EBFC9389-C707-514F-BE36-1E1A8A822C10}"/>
              </a:ext>
            </a:extLst>
          </p:cNvPr>
          <p:cNvSpPr>
            <a:spLocks noGrp="1"/>
          </p:cNvSpPr>
          <p:nvPr>
            <p:ph sz="quarter" idx="4"/>
          </p:nvPr>
        </p:nvSpPr>
        <p:spPr>
          <a:xfrm>
            <a:off x="6193369" y="3177915"/>
            <a:ext cx="5389033" cy="2918085"/>
          </a:xfrm>
        </p:spPr>
        <p:txBody>
          <a:bodyPr>
            <a:normAutofit fontScale="62500" lnSpcReduction="20000"/>
          </a:bodyPr>
          <a:lstStyle/>
          <a:p>
            <a:pPr indent="-423323">
              <a:buFont typeface="+mj-lt"/>
              <a:buAutoNum type="arabicPeriod" startAt="5"/>
            </a:pPr>
            <a:r>
              <a:rPr lang="en-US" dirty="0"/>
              <a:t>Refusal or failure to pay the cost of an examination.</a:t>
            </a:r>
            <a:br>
              <a:rPr lang="en-US" dirty="0"/>
            </a:br>
            <a:endParaRPr lang="en-US" dirty="0"/>
          </a:p>
          <a:p>
            <a:pPr marL="419090" indent="-385224">
              <a:buFont typeface="+mj-lt"/>
              <a:buAutoNum type="arabicPeriod" startAt="5"/>
            </a:pPr>
            <a:r>
              <a:rPr lang="en-US" dirty="0"/>
              <a:t>Use of methods that, although not otherwise specifically prohibited by law, render its operation hazardous or its condition unsound with respect to the public or to its policyholders.</a:t>
            </a:r>
            <a:br>
              <a:rPr lang="en-US" dirty="0"/>
            </a:br>
            <a:endParaRPr lang="en-US" dirty="0"/>
          </a:p>
          <a:p>
            <a:pPr marL="419090" indent="-385224">
              <a:buFont typeface="+mj-lt"/>
              <a:buAutoNum type="arabicPeriod" startAt="5"/>
            </a:pPr>
            <a:r>
              <a:rPr lang="en-US" dirty="0"/>
              <a:t>Failure otherwise to comply with the captive statute.</a:t>
            </a:r>
          </a:p>
        </p:txBody>
      </p:sp>
      <p:sp>
        <p:nvSpPr>
          <p:cNvPr id="9" name="Slide Number Placeholder 8">
            <a:extLst>
              <a:ext uri="{FF2B5EF4-FFF2-40B4-BE49-F238E27FC236}">
                <a16:creationId xmlns:a16="http://schemas.microsoft.com/office/drawing/2014/main" id="{ED9699E1-CEBA-3243-99DB-A3E6DBC2774B}"/>
              </a:ext>
            </a:extLst>
          </p:cNvPr>
          <p:cNvSpPr>
            <a:spLocks noGrp="1"/>
          </p:cNvSpPr>
          <p:nvPr>
            <p:ph type="sldNum" sz="quarter" idx="12"/>
          </p:nvPr>
        </p:nvSpPr>
        <p:spPr/>
        <p:txBody>
          <a:bodyPr/>
          <a:lstStyle/>
          <a:p>
            <a:fld id="{3E00BEB4-231E-E242-ADD1-2E04F217A283}" type="slidenum">
              <a:rPr lang="en-US" smtClean="0"/>
              <a:pPr/>
              <a:t>21</a:t>
            </a:fld>
            <a:endParaRPr lang="en-US"/>
          </a:p>
        </p:txBody>
      </p:sp>
    </p:spTree>
    <p:extLst>
      <p:ext uri="{BB962C8B-B14F-4D97-AF65-F5344CB8AC3E}">
        <p14:creationId xmlns:p14="http://schemas.microsoft.com/office/powerpoint/2010/main" val="36187328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EB3BB398-ABE4-48CB-B686-90D821E6789F}"/>
              </a:ext>
            </a:extLst>
          </p:cNvPr>
          <p:cNvSpPr>
            <a:spLocks noGrp="1"/>
          </p:cNvSpPr>
          <p:nvPr>
            <p:ph type="title"/>
          </p:nvPr>
        </p:nvSpPr>
        <p:spPr/>
        <p:txBody>
          <a:bodyPr/>
          <a:lstStyle/>
          <a:p>
            <a:r>
              <a:rPr lang="en-US" dirty="0"/>
              <a:t>The Current Legal Landscape</a:t>
            </a:r>
          </a:p>
        </p:txBody>
      </p:sp>
    </p:spTree>
    <p:extLst>
      <p:ext uri="{BB962C8B-B14F-4D97-AF65-F5344CB8AC3E}">
        <p14:creationId xmlns:p14="http://schemas.microsoft.com/office/powerpoint/2010/main" val="30316666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0933D74-D25E-4FAD-BFC7-374F39100BBB}"/>
              </a:ext>
            </a:extLst>
          </p:cNvPr>
          <p:cNvSpPr>
            <a:spLocks noGrp="1"/>
          </p:cNvSpPr>
          <p:nvPr>
            <p:ph type="title"/>
          </p:nvPr>
        </p:nvSpPr>
        <p:spPr/>
        <p:txBody>
          <a:bodyPr/>
          <a:lstStyle/>
          <a:p>
            <a:r>
              <a:rPr lang="en-US" dirty="0"/>
              <a:t>The First Round of IRS-Taxpayer Cases</a:t>
            </a:r>
          </a:p>
        </p:txBody>
      </p:sp>
      <p:sp>
        <p:nvSpPr>
          <p:cNvPr id="4" name="Content Placeholder 3">
            <a:extLst>
              <a:ext uri="{FF2B5EF4-FFF2-40B4-BE49-F238E27FC236}">
                <a16:creationId xmlns:a16="http://schemas.microsoft.com/office/drawing/2014/main" id="{BD71490F-B522-41EF-B3DE-CEF58DAC118C}"/>
              </a:ext>
            </a:extLst>
          </p:cNvPr>
          <p:cNvSpPr>
            <a:spLocks noGrp="1"/>
          </p:cNvSpPr>
          <p:nvPr>
            <p:ph idx="1"/>
          </p:nvPr>
        </p:nvSpPr>
        <p:spPr/>
        <p:txBody>
          <a:bodyPr/>
          <a:lstStyle/>
          <a:p>
            <a:r>
              <a:rPr lang="en-US" dirty="0"/>
              <a:t>These occurred from the late 1950s to 2002.  They involved large companies, such as, U-Haul, Allstate/Sears, UPS, and Humana.  The IRS started to lose these cases in the late 1980s and continued to lose them through the UPS case is 2002.</a:t>
            </a:r>
          </a:p>
          <a:p>
            <a:r>
              <a:rPr lang="en-US" dirty="0"/>
              <a:t>The IRS issued several Revenue Rulings in response to these losses which became the foundation of a new industry.</a:t>
            </a:r>
          </a:p>
        </p:txBody>
      </p:sp>
    </p:spTree>
    <p:extLst>
      <p:ext uri="{BB962C8B-B14F-4D97-AF65-F5344CB8AC3E}">
        <p14:creationId xmlns:p14="http://schemas.microsoft.com/office/powerpoint/2010/main" val="125728456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863CE5-C16A-4595-9E50-5E1094D1513B}"/>
              </a:ext>
            </a:extLst>
          </p:cNvPr>
          <p:cNvSpPr>
            <a:spLocks noGrp="1"/>
          </p:cNvSpPr>
          <p:nvPr>
            <p:ph type="title"/>
          </p:nvPr>
        </p:nvSpPr>
        <p:spPr/>
        <p:txBody>
          <a:bodyPr/>
          <a:lstStyle/>
          <a:p>
            <a:r>
              <a:rPr lang="en-US" dirty="0"/>
              <a:t>To Understand the New Controversy, We Need to Define </a:t>
            </a:r>
          </a:p>
        </p:txBody>
      </p:sp>
      <p:sp>
        <p:nvSpPr>
          <p:cNvPr id="3" name="Content Placeholder 2">
            <a:extLst>
              <a:ext uri="{FF2B5EF4-FFF2-40B4-BE49-F238E27FC236}">
                <a16:creationId xmlns:a16="http://schemas.microsoft.com/office/drawing/2014/main" id="{F8E975C7-F3E0-4F1C-AF8B-73666DB134F3}"/>
              </a:ext>
            </a:extLst>
          </p:cNvPr>
          <p:cNvSpPr>
            <a:spLocks noGrp="1"/>
          </p:cNvSpPr>
          <p:nvPr>
            <p:ph idx="1"/>
          </p:nvPr>
        </p:nvSpPr>
        <p:spPr/>
        <p:txBody>
          <a:bodyPr/>
          <a:lstStyle/>
          <a:p>
            <a:r>
              <a:rPr lang="en-US" dirty="0"/>
              <a:t>Tax Shelter</a:t>
            </a:r>
          </a:p>
          <a:p>
            <a:r>
              <a:rPr lang="en-US" dirty="0"/>
              <a:t>Promoter</a:t>
            </a:r>
          </a:p>
          <a:p>
            <a:r>
              <a:rPr lang="en-US" dirty="0"/>
              <a:t>Tax Code Section 831(b)</a:t>
            </a:r>
          </a:p>
        </p:txBody>
      </p:sp>
    </p:spTree>
    <p:extLst>
      <p:ext uri="{BB962C8B-B14F-4D97-AF65-F5344CB8AC3E}">
        <p14:creationId xmlns:p14="http://schemas.microsoft.com/office/powerpoint/2010/main" val="244460632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A3A8BE-1681-46F9-A6AB-21808D747F6F}"/>
              </a:ext>
            </a:extLst>
          </p:cNvPr>
          <p:cNvSpPr>
            <a:spLocks noGrp="1"/>
          </p:cNvSpPr>
          <p:nvPr>
            <p:ph type="title"/>
          </p:nvPr>
        </p:nvSpPr>
        <p:spPr/>
        <p:txBody>
          <a:bodyPr/>
          <a:lstStyle/>
          <a:p>
            <a:r>
              <a:rPr lang="en-US" dirty="0"/>
              <a:t>What is a Tax Shelter?</a:t>
            </a:r>
          </a:p>
        </p:txBody>
      </p:sp>
      <p:sp>
        <p:nvSpPr>
          <p:cNvPr id="3" name="Content Placeholder 2">
            <a:extLst>
              <a:ext uri="{FF2B5EF4-FFF2-40B4-BE49-F238E27FC236}">
                <a16:creationId xmlns:a16="http://schemas.microsoft.com/office/drawing/2014/main" id="{5E0E82BE-1168-4066-A189-0640616B0315}"/>
              </a:ext>
            </a:extLst>
          </p:cNvPr>
          <p:cNvSpPr>
            <a:spLocks noGrp="1"/>
          </p:cNvSpPr>
          <p:nvPr>
            <p:ph idx="1"/>
          </p:nvPr>
        </p:nvSpPr>
        <p:spPr/>
        <p:txBody>
          <a:bodyPr/>
          <a:lstStyle/>
          <a:p>
            <a:r>
              <a:rPr lang="en-US" dirty="0"/>
              <a:t>A tax shelter is a transaction that seeks to obtain specific tax benefits without exposing the taxpayer to meaningful economic risk.</a:t>
            </a:r>
          </a:p>
          <a:p>
            <a:endParaRPr lang="en-US" dirty="0"/>
          </a:p>
        </p:txBody>
      </p:sp>
    </p:spTree>
    <p:extLst>
      <p:ext uri="{BB962C8B-B14F-4D97-AF65-F5344CB8AC3E}">
        <p14:creationId xmlns:p14="http://schemas.microsoft.com/office/powerpoint/2010/main" val="235737438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C91A8E-3096-4A9D-976B-DE1914481A96}"/>
              </a:ext>
            </a:extLst>
          </p:cNvPr>
          <p:cNvSpPr>
            <a:spLocks noGrp="1"/>
          </p:cNvSpPr>
          <p:nvPr>
            <p:ph type="title"/>
          </p:nvPr>
        </p:nvSpPr>
        <p:spPr/>
        <p:txBody>
          <a:bodyPr/>
          <a:lstStyle/>
          <a:p>
            <a:r>
              <a:rPr lang="en-US" dirty="0"/>
              <a:t>A Tax Shelter is a Housing Frame with No “Guts”</a:t>
            </a:r>
          </a:p>
        </p:txBody>
      </p:sp>
      <p:pic>
        <p:nvPicPr>
          <p:cNvPr id="7" name="Content Placeholder 6">
            <a:extLst>
              <a:ext uri="{FF2B5EF4-FFF2-40B4-BE49-F238E27FC236}">
                <a16:creationId xmlns:a16="http://schemas.microsoft.com/office/drawing/2014/main" id="{D0912A62-C8E1-49B9-9E9B-394471915A37}"/>
              </a:ext>
            </a:extLst>
          </p:cNvPr>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1171575" y="2858294"/>
            <a:ext cx="4514850" cy="2286000"/>
          </a:xfrm>
        </p:spPr>
      </p:pic>
      <p:pic>
        <p:nvPicPr>
          <p:cNvPr id="9" name="Content Placeholder 8">
            <a:extLst>
              <a:ext uri="{FF2B5EF4-FFF2-40B4-BE49-F238E27FC236}">
                <a16:creationId xmlns:a16="http://schemas.microsoft.com/office/drawing/2014/main" id="{4D07A1A7-CEAA-4E6B-8013-290230CD24E6}"/>
              </a:ext>
            </a:extLst>
          </p:cNvPr>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6587331" y="1825625"/>
            <a:ext cx="4351338" cy="4351338"/>
          </a:xfrm>
        </p:spPr>
      </p:pic>
    </p:spTree>
    <p:extLst>
      <p:ext uri="{BB962C8B-B14F-4D97-AF65-F5344CB8AC3E}">
        <p14:creationId xmlns:p14="http://schemas.microsoft.com/office/powerpoint/2010/main" val="381713078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065A56A-0039-4564-BA5D-4C2ABF42FEAC}"/>
              </a:ext>
            </a:extLst>
          </p:cNvPr>
          <p:cNvSpPr>
            <a:spLocks noGrp="1"/>
          </p:cNvSpPr>
          <p:nvPr>
            <p:ph type="title"/>
          </p:nvPr>
        </p:nvSpPr>
        <p:spPr/>
        <p:txBody>
          <a:bodyPr/>
          <a:lstStyle/>
          <a:p>
            <a:r>
              <a:rPr lang="en-US" dirty="0"/>
              <a:t>A Promoter is Someone Who Sells a Tax Shelter</a:t>
            </a:r>
          </a:p>
        </p:txBody>
      </p:sp>
      <p:sp>
        <p:nvSpPr>
          <p:cNvPr id="7" name="Content Placeholder 6">
            <a:extLst>
              <a:ext uri="{FF2B5EF4-FFF2-40B4-BE49-F238E27FC236}">
                <a16:creationId xmlns:a16="http://schemas.microsoft.com/office/drawing/2014/main" id="{F4E4F62B-EEDA-49CF-AF98-3F1A0331C37F}"/>
              </a:ext>
            </a:extLst>
          </p:cNvPr>
          <p:cNvSpPr>
            <a:spLocks noGrp="1"/>
          </p:cNvSpPr>
          <p:nvPr>
            <p:ph idx="1"/>
          </p:nvPr>
        </p:nvSpPr>
        <p:spPr/>
        <p:txBody>
          <a:bodyPr/>
          <a:lstStyle/>
          <a:p>
            <a:r>
              <a:rPr lang="en-US" dirty="0"/>
              <a:t>How do I know it’s a promoter?</a:t>
            </a:r>
          </a:p>
          <a:p>
            <a:pPr lvl="1"/>
            <a:r>
              <a:rPr lang="en-US" dirty="0"/>
              <a:t>They either </a:t>
            </a:r>
          </a:p>
          <a:p>
            <a:pPr lvl="2"/>
            <a:r>
              <a:rPr lang="en-US" dirty="0"/>
              <a:t>Lead with tax as the reason to perform a transaction</a:t>
            </a:r>
          </a:p>
          <a:p>
            <a:pPr lvl="3"/>
            <a:r>
              <a:rPr lang="en-US" dirty="0"/>
              <a:t>Or</a:t>
            </a:r>
          </a:p>
          <a:p>
            <a:pPr lvl="2"/>
            <a:r>
              <a:rPr lang="en-US" dirty="0"/>
              <a:t>Tax is a big component</a:t>
            </a:r>
          </a:p>
          <a:p>
            <a:pPr lvl="1"/>
            <a:r>
              <a:rPr lang="en-US" dirty="0"/>
              <a:t>Do they quote </a:t>
            </a:r>
            <a:r>
              <a:rPr lang="en-US" i="1" dirty="0"/>
              <a:t>Gregory v. Helvering </a:t>
            </a:r>
            <a:r>
              <a:rPr lang="en-US" dirty="0"/>
              <a:t>in their sales literature?</a:t>
            </a:r>
          </a:p>
          <a:p>
            <a:pPr lvl="1"/>
            <a:r>
              <a:rPr lang="en-US" dirty="0"/>
              <a:t>Are they from the industry they’re promoting?</a:t>
            </a:r>
          </a:p>
          <a:p>
            <a:pPr lvl="2"/>
            <a:r>
              <a:rPr lang="en-US" dirty="0"/>
              <a:t>For example – do they have an insurance background, or are the accountants or financial planners?</a:t>
            </a:r>
          </a:p>
          <a:p>
            <a:r>
              <a:rPr lang="en-US" dirty="0"/>
              <a:t>Use your gut instinct</a:t>
            </a:r>
          </a:p>
          <a:p>
            <a:r>
              <a:rPr lang="en-US" dirty="0"/>
              <a:t>Please see the accompanying law review article</a:t>
            </a:r>
          </a:p>
          <a:p>
            <a:pPr lvl="2"/>
            <a:endParaRPr lang="en-US" dirty="0"/>
          </a:p>
          <a:p>
            <a:pPr lvl="2"/>
            <a:endParaRPr lang="en-US" dirty="0"/>
          </a:p>
        </p:txBody>
      </p:sp>
    </p:spTree>
    <p:extLst>
      <p:ext uri="{BB962C8B-B14F-4D97-AF65-F5344CB8AC3E}">
        <p14:creationId xmlns:p14="http://schemas.microsoft.com/office/powerpoint/2010/main" val="355193080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16B848-A442-42B2-BD59-4C79C86F7C74}"/>
              </a:ext>
            </a:extLst>
          </p:cNvPr>
          <p:cNvSpPr>
            <a:spLocks noGrp="1"/>
          </p:cNvSpPr>
          <p:nvPr>
            <p:ph type="title"/>
          </p:nvPr>
        </p:nvSpPr>
        <p:spPr/>
        <p:txBody>
          <a:bodyPr/>
          <a:lstStyle/>
          <a:p>
            <a:r>
              <a:rPr lang="en-US" dirty="0"/>
              <a:t>831(b)</a:t>
            </a:r>
          </a:p>
        </p:txBody>
      </p:sp>
      <p:sp>
        <p:nvSpPr>
          <p:cNvPr id="3" name="Content Placeholder 2">
            <a:extLst>
              <a:ext uri="{FF2B5EF4-FFF2-40B4-BE49-F238E27FC236}">
                <a16:creationId xmlns:a16="http://schemas.microsoft.com/office/drawing/2014/main" id="{D0A1CCAA-0B58-48D0-AB84-6FBE32034A78}"/>
              </a:ext>
            </a:extLst>
          </p:cNvPr>
          <p:cNvSpPr>
            <a:spLocks noGrp="1"/>
          </p:cNvSpPr>
          <p:nvPr>
            <p:ph idx="1"/>
          </p:nvPr>
        </p:nvSpPr>
        <p:spPr/>
        <p:txBody>
          <a:bodyPr/>
          <a:lstStyle/>
          <a:p>
            <a:r>
              <a:rPr lang="en-US" dirty="0"/>
              <a:t>831(b) is a provision in the insurance company section of the tax code.  It states that an insurance company with less than ~$2.4 million in annual premium can elect to use its investment income as its gross revenue for tax purposes.</a:t>
            </a:r>
          </a:p>
          <a:p>
            <a:r>
              <a:rPr lang="en-US" dirty="0"/>
              <a:t>For example, an insurance company has $500,000 in annual premium and investment into of $50,000 (a 10% rate of return).  For tax purposes, the company can use $50,000 for its gross revenue instead of $500,000. This obviously lowers the tax burden on the insured.</a:t>
            </a:r>
          </a:p>
        </p:txBody>
      </p:sp>
    </p:spTree>
    <p:extLst>
      <p:ext uri="{BB962C8B-B14F-4D97-AF65-F5344CB8AC3E}">
        <p14:creationId xmlns:p14="http://schemas.microsoft.com/office/powerpoint/2010/main" val="301581385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3F2C99-8C4E-4C39-AE42-BE3102B0D8CE}"/>
              </a:ext>
            </a:extLst>
          </p:cNvPr>
          <p:cNvSpPr>
            <a:spLocks noGrp="1"/>
          </p:cNvSpPr>
          <p:nvPr>
            <p:ph type="title"/>
          </p:nvPr>
        </p:nvSpPr>
        <p:spPr/>
        <p:txBody>
          <a:bodyPr/>
          <a:lstStyle/>
          <a:p>
            <a:r>
              <a:rPr lang="en-US" dirty="0"/>
              <a:t>Let’s Combine These Elements</a:t>
            </a:r>
          </a:p>
        </p:txBody>
      </p:sp>
      <p:sp>
        <p:nvSpPr>
          <p:cNvPr id="3" name="Content Placeholder 2">
            <a:extLst>
              <a:ext uri="{FF2B5EF4-FFF2-40B4-BE49-F238E27FC236}">
                <a16:creationId xmlns:a16="http://schemas.microsoft.com/office/drawing/2014/main" id="{D9E320C8-B793-4BF7-8E62-AD1C97427680}"/>
              </a:ext>
            </a:extLst>
          </p:cNvPr>
          <p:cNvSpPr>
            <a:spLocks noGrp="1"/>
          </p:cNvSpPr>
          <p:nvPr>
            <p:ph idx="1"/>
          </p:nvPr>
        </p:nvSpPr>
        <p:spPr/>
        <p:txBody>
          <a:bodyPr/>
          <a:lstStyle/>
          <a:p>
            <a:r>
              <a:rPr lang="en-US" dirty="0"/>
              <a:t>The IRS has won four cases by successfully arguing that the transaction was a tax shelter instead of a legitimate insurance company.</a:t>
            </a:r>
          </a:p>
          <a:p>
            <a:r>
              <a:rPr lang="en-US" dirty="0"/>
              <a:t>Here are some of the problems in the transactions:</a:t>
            </a:r>
          </a:p>
          <a:p>
            <a:pPr lvl="1"/>
            <a:r>
              <a:rPr lang="en-US" dirty="0"/>
              <a:t>Lack of claims</a:t>
            </a:r>
          </a:p>
          <a:p>
            <a:pPr lvl="1"/>
            <a:r>
              <a:rPr lang="en-US" dirty="0"/>
              <a:t>Using inflated insurance premiums to increase deductions</a:t>
            </a:r>
          </a:p>
          <a:p>
            <a:pPr lvl="2"/>
            <a:r>
              <a:rPr lang="en-US" dirty="0"/>
              <a:t>These were deliberately manipulated to be higher</a:t>
            </a:r>
          </a:p>
          <a:p>
            <a:pPr lvl="1"/>
            <a:r>
              <a:rPr lang="en-US" dirty="0"/>
              <a:t>Lack of formalities </a:t>
            </a:r>
          </a:p>
          <a:p>
            <a:pPr lvl="1"/>
            <a:r>
              <a:rPr lang="en-US" dirty="0"/>
              <a:t>Implausible risks</a:t>
            </a:r>
          </a:p>
          <a:p>
            <a:pPr lvl="1"/>
            <a:endParaRPr lang="en-US" dirty="0"/>
          </a:p>
        </p:txBody>
      </p:sp>
    </p:spTree>
    <p:extLst>
      <p:ext uri="{BB962C8B-B14F-4D97-AF65-F5344CB8AC3E}">
        <p14:creationId xmlns:p14="http://schemas.microsoft.com/office/powerpoint/2010/main" val="9733943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Risk Shifting</a:t>
            </a:r>
            <a:endParaRPr lang="en-US" dirty="0"/>
          </a:p>
        </p:txBody>
      </p:sp>
      <p:sp>
        <p:nvSpPr>
          <p:cNvPr id="3" name="Content Placeholder 2"/>
          <p:cNvSpPr>
            <a:spLocks noGrp="1"/>
          </p:cNvSpPr>
          <p:nvPr>
            <p:ph type="body" sz="quarter" idx="11"/>
          </p:nvPr>
        </p:nvSpPr>
        <p:spPr/>
        <p:txBody>
          <a:bodyPr/>
          <a:lstStyle/>
          <a:p>
            <a:r>
              <a:rPr lang="en-US" dirty="0"/>
              <a:t>There must be a valid contract between the insured and the insurer</a:t>
            </a:r>
            <a:br>
              <a:rPr lang="en-US" dirty="0"/>
            </a:br>
            <a:endParaRPr lang="en-US" dirty="0"/>
          </a:p>
          <a:p>
            <a:r>
              <a:rPr lang="en-US" dirty="0"/>
              <a:t>Contract formation elements Must be Met</a:t>
            </a:r>
          </a:p>
          <a:p>
            <a:pPr lvl="1"/>
            <a:r>
              <a:rPr lang="en-US" dirty="0"/>
              <a:t>Offer</a:t>
            </a:r>
          </a:p>
          <a:p>
            <a:pPr lvl="1"/>
            <a:r>
              <a:rPr lang="en-US" dirty="0"/>
              <a:t>Acceptance</a:t>
            </a:r>
          </a:p>
          <a:p>
            <a:pPr lvl="1"/>
            <a:r>
              <a:rPr lang="en-US" dirty="0"/>
              <a:t>Consideration</a:t>
            </a:r>
          </a:p>
          <a:p>
            <a:pPr lvl="1"/>
            <a:r>
              <a:rPr lang="en-US" dirty="0"/>
              <a:t>Detriment</a:t>
            </a:r>
          </a:p>
        </p:txBody>
      </p:sp>
      <p:sp>
        <p:nvSpPr>
          <p:cNvPr id="8" name="Slide Number Placeholder 7">
            <a:extLst>
              <a:ext uri="{FF2B5EF4-FFF2-40B4-BE49-F238E27FC236}">
                <a16:creationId xmlns:a16="http://schemas.microsoft.com/office/drawing/2014/main" id="{96BFFBE5-F959-7A44-9FA5-9ABFDA262463}"/>
              </a:ext>
            </a:extLst>
          </p:cNvPr>
          <p:cNvSpPr>
            <a:spLocks noGrp="1"/>
          </p:cNvSpPr>
          <p:nvPr>
            <p:ph type="sldNum" sz="quarter" idx="10"/>
          </p:nvPr>
        </p:nvSpPr>
        <p:spPr/>
        <p:txBody>
          <a:bodyPr/>
          <a:lstStyle/>
          <a:p>
            <a:fld id="{86CB4B4D-7CA3-9044-876B-883B54F8677D}" type="slidenum">
              <a:rPr lang="uk-UA" smtClean="0"/>
              <a:pPr/>
              <a:t>3</a:t>
            </a:fld>
            <a:endParaRPr lang="uk-UA"/>
          </a:p>
        </p:txBody>
      </p:sp>
    </p:spTree>
    <p:extLst>
      <p:ext uri="{BB962C8B-B14F-4D97-AF65-F5344CB8AC3E}">
        <p14:creationId xmlns:p14="http://schemas.microsoft.com/office/powerpoint/2010/main" val="300484575"/>
      </p:ext>
    </p:extLst>
  </p:cSld>
  <p:clrMapOvr>
    <a:masterClrMapping/>
  </p:clrMapOvr>
  <p:transition spd="med"/>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3E1F75-C1EA-4853-8651-09D21560DB6E}"/>
              </a:ext>
            </a:extLst>
          </p:cNvPr>
          <p:cNvSpPr>
            <a:spLocks noGrp="1"/>
          </p:cNvSpPr>
          <p:nvPr>
            <p:ph type="title"/>
          </p:nvPr>
        </p:nvSpPr>
        <p:spPr/>
        <p:txBody>
          <a:bodyPr/>
          <a:lstStyle/>
          <a:p>
            <a:r>
              <a:rPr lang="en-US" dirty="0"/>
              <a:t>How To Minimize These Problems</a:t>
            </a:r>
          </a:p>
        </p:txBody>
      </p:sp>
      <p:sp>
        <p:nvSpPr>
          <p:cNvPr id="3" name="Content Placeholder 2">
            <a:extLst>
              <a:ext uri="{FF2B5EF4-FFF2-40B4-BE49-F238E27FC236}">
                <a16:creationId xmlns:a16="http://schemas.microsoft.com/office/drawing/2014/main" id="{F7CDB3C7-B669-4B58-91B2-11477F44A71E}"/>
              </a:ext>
            </a:extLst>
          </p:cNvPr>
          <p:cNvSpPr>
            <a:spLocks noGrp="1"/>
          </p:cNvSpPr>
          <p:nvPr>
            <p:ph idx="1"/>
          </p:nvPr>
        </p:nvSpPr>
        <p:spPr/>
        <p:txBody>
          <a:bodyPr/>
          <a:lstStyle/>
          <a:p>
            <a:r>
              <a:rPr lang="en-US" dirty="0"/>
              <a:t>Why are you forming the captive?	</a:t>
            </a:r>
          </a:p>
          <a:p>
            <a:pPr lvl="1"/>
            <a:r>
              <a:rPr lang="en-US" dirty="0"/>
              <a:t>The issue of “organic origination”</a:t>
            </a:r>
          </a:p>
          <a:p>
            <a:r>
              <a:rPr lang="en-US" dirty="0"/>
              <a:t>Who’s involved with the transaction?</a:t>
            </a:r>
          </a:p>
          <a:p>
            <a:pPr lvl="1"/>
            <a:r>
              <a:rPr lang="en-US" dirty="0"/>
              <a:t>Are there insurance people?</a:t>
            </a:r>
          </a:p>
          <a:p>
            <a:r>
              <a:rPr lang="en-US" dirty="0"/>
              <a:t>Do you have a history of claims/risk management?</a:t>
            </a:r>
          </a:p>
          <a:p>
            <a:r>
              <a:rPr lang="en-US" dirty="0"/>
              <a:t>What’s the size of the company’s current commercial premium?</a:t>
            </a:r>
          </a:p>
          <a:p>
            <a:pPr lvl="1"/>
            <a:r>
              <a:rPr lang="en-US" dirty="0"/>
              <a:t>This doesn’t make sense unless the </a:t>
            </a:r>
            <a:r>
              <a:rPr lang="en-US" dirty="0" err="1"/>
              <a:t>companys</a:t>
            </a:r>
            <a:r>
              <a:rPr lang="en-US" dirty="0"/>
              <a:t> has at least $500,000 in total ground-up premium.</a:t>
            </a:r>
          </a:p>
          <a:p>
            <a:r>
              <a:rPr lang="en-US" dirty="0"/>
              <a:t>Don’t make the 831(b) election.</a:t>
            </a:r>
          </a:p>
          <a:p>
            <a:endParaRPr lang="en-US" dirty="0"/>
          </a:p>
          <a:p>
            <a:pPr lvl="1"/>
            <a:endParaRPr lang="en-US" dirty="0"/>
          </a:p>
          <a:p>
            <a:endParaRPr lang="en-US" dirty="0"/>
          </a:p>
        </p:txBody>
      </p:sp>
    </p:spTree>
    <p:extLst>
      <p:ext uri="{BB962C8B-B14F-4D97-AF65-F5344CB8AC3E}">
        <p14:creationId xmlns:p14="http://schemas.microsoft.com/office/powerpoint/2010/main" val="25181278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Risk Distribution</a:t>
            </a:r>
          </a:p>
        </p:txBody>
      </p:sp>
      <p:sp>
        <p:nvSpPr>
          <p:cNvPr id="3" name="Content Placeholder 2"/>
          <p:cNvSpPr>
            <a:spLocks noGrp="1"/>
          </p:cNvSpPr>
          <p:nvPr>
            <p:ph type="body" sz="quarter" idx="11"/>
          </p:nvPr>
        </p:nvSpPr>
        <p:spPr>
          <a:xfrm>
            <a:off x="609601" y="1397839"/>
            <a:ext cx="10972797" cy="4062321"/>
          </a:xfrm>
        </p:spPr>
        <p:txBody>
          <a:bodyPr/>
          <a:lstStyle/>
          <a:p>
            <a:r>
              <a:rPr lang="en-US" dirty="0"/>
              <a:t>What is a reserve?</a:t>
            </a:r>
            <a:br>
              <a:rPr lang="en-US" dirty="0"/>
            </a:br>
            <a:endParaRPr lang="en-US" dirty="0"/>
          </a:p>
          <a:p>
            <a:r>
              <a:rPr lang="en-US" dirty="0"/>
              <a:t>An insurance company can’t be a reserve; instead it must pool risk from a variety of companies to achieve “risk distribution.”</a:t>
            </a:r>
          </a:p>
        </p:txBody>
      </p:sp>
      <p:sp>
        <p:nvSpPr>
          <p:cNvPr id="6" name="Slide Number Placeholder 5">
            <a:extLst>
              <a:ext uri="{FF2B5EF4-FFF2-40B4-BE49-F238E27FC236}">
                <a16:creationId xmlns:a16="http://schemas.microsoft.com/office/drawing/2014/main" id="{075ADB0F-D42F-6640-8248-EBE0676B4F0C}"/>
              </a:ext>
            </a:extLst>
          </p:cNvPr>
          <p:cNvSpPr>
            <a:spLocks noGrp="1"/>
          </p:cNvSpPr>
          <p:nvPr>
            <p:ph type="sldNum" sz="quarter" idx="10"/>
          </p:nvPr>
        </p:nvSpPr>
        <p:spPr/>
        <p:txBody>
          <a:bodyPr/>
          <a:lstStyle/>
          <a:p>
            <a:fld id="{86CB4B4D-7CA3-9044-876B-883B54F8677D}" type="slidenum">
              <a:rPr lang="uk-UA" smtClean="0"/>
              <a:pPr/>
              <a:t>4</a:t>
            </a:fld>
            <a:endParaRPr lang="uk-UA"/>
          </a:p>
        </p:txBody>
      </p:sp>
    </p:spTree>
    <p:extLst>
      <p:ext uri="{BB962C8B-B14F-4D97-AF65-F5344CB8AC3E}">
        <p14:creationId xmlns:p14="http://schemas.microsoft.com/office/powerpoint/2010/main" val="2620195664"/>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1BC103-3267-48D7-9FE4-23B7C2E21D69}"/>
              </a:ext>
            </a:extLst>
          </p:cNvPr>
          <p:cNvSpPr>
            <a:spLocks noGrp="1"/>
          </p:cNvSpPr>
          <p:nvPr>
            <p:ph type="title"/>
          </p:nvPr>
        </p:nvSpPr>
        <p:spPr/>
        <p:txBody>
          <a:bodyPr/>
          <a:lstStyle/>
          <a:p>
            <a:r>
              <a:rPr lang="en-US" dirty="0"/>
              <a:t>Risk Distribution</a:t>
            </a:r>
          </a:p>
        </p:txBody>
      </p:sp>
      <p:sp>
        <p:nvSpPr>
          <p:cNvPr id="3" name="Content Placeholder 2">
            <a:extLst>
              <a:ext uri="{FF2B5EF4-FFF2-40B4-BE49-F238E27FC236}">
                <a16:creationId xmlns:a16="http://schemas.microsoft.com/office/drawing/2014/main" id="{5402FC40-982A-491D-AFEC-B2CA6BE06B8A}"/>
              </a:ext>
            </a:extLst>
          </p:cNvPr>
          <p:cNvSpPr>
            <a:spLocks noGrp="1"/>
          </p:cNvSpPr>
          <p:nvPr>
            <p:ph idx="1"/>
          </p:nvPr>
        </p:nvSpPr>
        <p:spPr/>
        <p:txBody>
          <a:bodyPr/>
          <a:lstStyle/>
          <a:p>
            <a:r>
              <a:rPr lang="en-US" dirty="0"/>
              <a:t>Risk distribution is based on the idea of the “law of large numbers” which basically says the more data you have, the more accurate your prediction.  Insurance companies base their premium computations on this concept.</a:t>
            </a:r>
          </a:p>
          <a:p>
            <a:r>
              <a:rPr lang="en-US" dirty="0"/>
              <a:t>How does a captive achieve risk distribution.</a:t>
            </a:r>
          </a:p>
          <a:p>
            <a:pPr lvl="1"/>
            <a:r>
              <a:rPr lang="en-US" dirty="0"/>
              <a:t>Unfortunately, there is no meaningful case law guidance on this issue.  </a:t>
            </a:r>
          </a:p>
          <a:p>
            <a:pPr lvl="1"/>
            <a:r>
              <a:rPr lang="en-US" dirty="0"/>
              <a:t>Therefore, have an actuary sign-off on this. </a:t>
            </a:r>
          </a:p>
        </p:txBody>
      </p:sp>
    </p:spTree>
    <p:extLst>
      <p:ext uri="{BB962C8B-B14F-4D97-AF65-F5344CB8AC3E}">
        <p14:creationId xmlns:p14="http://schemas.microsoft.com/office/powerpoint/2010/main" val="31477671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A2F2EB1-05DC-49FF-8247-7F830D602FE2}"/>
              </a:ext>
            </a:extLst>
          </p:cNvPr>
          <p:cNvSpPr>
            <a:spLocks noGrp="1"/>
          </p:cNvSpPr>
          <p:nvPr>
            <p:ph type="title"/>
          </p:nvPr>
        </p:nvSpPr>
        <p:spPr/>
        <p:txBody>
          <a:bodyPr/>
          <a:lstStyle/>
          <a:p>
            <a:pPr algn="ctr"/>
            <a:r>
              <a:rPr lang="en-US" dirty="0"/>
              <a:t>What is an Insurance Company?</a:t>
            </a:r>
          </a:p>
        </p:txBody>
      </p:sp>
    </p:spTree>
    <p:extLst>
      <p:ext uri="{BB962C8B-B14F-4D97-AF65-F5344CB8AC3E}">
        <p14:creationId xmlns:p14="http://schemas.microsoft.com/office/powerpoint/2010/main" val="20512435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From the Regulations</a:t>
            </a:r>
            <a:endParaRPr lang="en-US" dirty="0"/>
          </a:p>
        </p:txBody>
      </p:sp>
      <p:sp>
        <p:nvSpPr>
          <p:cNvPr id="3" name="Content Placeholder 2"/>
          <p:cNvSpPr>
            <a:spLocks noGrp="1"/>
          </p:cNvSpPr>
          <p:nvPr>
            <p:ph sz="half" idx="1"/>
          </p:nvPr>
        </p:nvSpPr>
        <p:spPr/>
        <p:txBody>
          <a:bodyPr>
            <a:normAutofit lnSpcReduction="10000"/>
          </a:bodyPr>
          <a:lstStyle/>
          <a:p>
            <a:pPr marL="0" indent="0">
              <a:lnSpc>
                <a:spcPct val="120000"/>
              </a:lnSpc>
              <a:buNone/>
            </a:pPr>
            <a:r>
              <a:rPr lang="en-US" sz="1867" dirty="0"/>
              <a:t>The term insurance company means a company whose </a:t>
            </a:r>
            <a:r>
              <a:rPr lang="en-US" sz="1867" b="1" dirty="0"/>
              <a:t>primary and predominant business activity </a:t>
            </a:r>
            <a:r>
              <a:rPr lang="en-US" sz="1867" dirty="0"/>
              <a:t>during the taxable year is the issuing of insurance or annuity contracts or the reinsuring of risks underwritten by insurance companies. Thus, though its name, charter powers, and subjection to State insurance laws are significant in determining the business which a company is authorized and intends to carry on, </a:t>
            </a:r>
            <a:r>
              <a:rPr lang="en-US" sz="1867" b="1" dirty="0"/>
              <a:t>it is the character of the business actually done in the taxable year </a:t>
            </a:r>
            <a:r>
              <a:rPr lang="en-US" sz="1867" dirty="0"/>
              <a:t>which determines whether a company is taxable as an insurance company under the Internal Revenue Code.</a:t>
            </a:r>
          </a:p>
        </p:txBody>
      </p:sp>
      <p:sp>
        <p:nvSpPr>
          <p:cNvPr id="6" name="Content Placeholder 5">
            <a:extLst>
              <a:ext uri="{FF2B5EF4-FFF2-40B4-BE49-F238E27FC236}">
                <a16:creationId xmlns:a16="http://schemas.microsoft.com/office/drawing/2014/main" id="{3DF2B951-26F4-0846-9E72-04A215D6554D}"/>
              </a:ext>
            </a:extLst>
          </p:cNvPr>
          <p:cNvSpPr>
            <a:spLocks noGrp="1"/>
          </p:cNvSpPr>
          <p:nvPr>
            <p:ph sz="half" idx="2"/>
          </p:nvPr>
        </p:nvSpPr>
        <p:spPr/>
        <p:txBody>
          <a:bodyPr>
            <a:normAutofit lnSpcReduction="10000"/>
          </a:bodyPr>
          <a:lstStyle/>
          <a:p>
            <a:r>
              <a:rPr lang="en-US" dirty="0"/>
              <a:t>There are 4 key points </a:t>
            </a:r>
          </a:p>
          <a:p>
            <a:pPr lvl="1"/>
            <a:r>
              <a:rPr lang="en-US" sz="2133" b="1" dirty="0"/>
              <a:t>Primary:</a:t>
            </a:r>
            <a:r>
              <a:rPr lang="en-US" sz="2133" b="1" dirty="0">
                <a:solidFill>
                  <a:schemeClr val="bg2"/>
                </a:solidFill>
              </a:rPr>
              <a:t> </a:t>
            </a:r>
            <a:r>
              <a:rPr lang="en-US" sz="2133" dirty="0"/>
              <a:t>“first in order of time or development” (Merriam-Webster)</a:t>
            </a:r>
          </a:p>
          <a:p>
            <a:pPr lvl="1"/>
            <a:r>
              <a:rPr lang="en-US" sz="2133" b="1" dirty="0"/>
              <a:t>Predominant:</a:t>
            </a:r>
            <a:r>
              <a:rPr lang="en-US" sz="2133" b="1" dirty="0">
                <a:solidFill>
                  <a:schemeClr val="bg2"/>
                </a:solidFill>
              </a:rPr>
              <a:t> </a:t>
            </a:r>
            <a:r>
              <a:rPr lang="en-US" sz="2133" dirty="0"/>
              <a:t>“more important, powerful, successful, or noticeable than other people or things” (Merriam-Webster)</a:t>
            </a:r>
          </a:p>
          <a:p>
            <a:pPr lvl="1"/>
            <a:r>
              <a:rPr lang="en-US" sz="2133" b="1" dirty="0"/>
              <a:t>The name, charter powers, and subjection to State insurance laws are significant</a:t>
            </a:r>
          </a:p>
          <a:p>
            <a:pPr lvl="1"/>
            <a:r>
              <a:rPr lang="en-US" sz="2133" b="1" dirty="0"/>
              <a:t>“it is the character of the business actually done in the taxable year:” </a:t>
            </a:r>
            <a:r>
              <a:rPr lang="en-US" sz="2133" dirty="0"/>
              <a:t>how did the business make its money? </a:t>
            </a:r>
          </a:p>
        </p:txBody>
      </p:sp>
      <p:sp>
        <p:nvSpPr>
          <p:cNvPr id="10" name="Rectangle 9">
            <a:extLst>
              <a:ext uri="{FF2B5EF4-FFF2-40B4-BE49-F238E27FC236}">
                <a16:creationId xmlns:a16="http://schemas.microsoft.com/office/drawing/2014/main" id="{B19A3904-559B-8C41-BC0E-16881493B280}"/>
              </a:ext>
            </a:extLst>
          </p:cNvPr>
          <p:cNvSpPr/>
          <p:nvPr/>
        </p:nvSpPr>
        <p:spPr>
          <a:xfrm>
            <a:off x="5928257" y="5939761"/>
            <a:ext cx="6096000" cy="276999"/>
          </a:xfrm>
          <a:prstGeom prst="rect">
            <a:avLst/>
          </a:prstGeom>
        </p:spPr>
        <p:txBody>
          <a:bodyPr>
            <a:spAutoFit/>
          </a:bodyPr>
          <a:lstStyle/>
          <a:p>
            <a:pPr algn="r"/>
            <a:r>
              <a:rPr lang="en-US" sz="1200" i="1" dirty="0">
                <a:solidFill>
                  <a:schemeClr val="tx2"/>
                </a:solidFill>
              </a:rPr>
              <a:t>26 CFR 1.801-3 Definitions. (Code of Federal Regulations (2016 Edition))</a:t>
            </a:r>
          </a:p>
        </p:txBody>
      </p:sp>
      <p:sp>
        <p:nvSpPr>
          <p:cNvPr id="11" name="Slide Number Placeholder 10">
            <a:extLst>
              <a:ext uri="{FF2B5EF4-FFF2-40B4-BE49-F238E27FC236}">
                <a16:creationId xmlns:a16="http://schemas.microsoft.com/office/drawing/2014/main" id="{7FA6CB9C-3474-8445-BA2E-9DD06B1B42B8}"/>
              </a:ext>
            </a:extLst>
          </p:cNvPr>
          <p:cNvSpPr>
            <a:spLocks noGrp="1"/>
          </p:cNvSpPr>
          <p:nvPr>
            <p:ph type="sldNum" sz="quarter" idx="12"/>
          </p:nvPr>
        </p:nvSpPr>
        <p:spPr/>
        <p:txBody>
          <a:bodyPr/>
          <a:lstStyle/>
          <a:p>
            <a:fld id="{3E00BEB4-231E-E242-ADD1-2E04F217A283}" type="slidenum">
              <a:rPr lang="en-US" smtClean="0"/>
              <a:pPr/>
              <a:t>7</a:t>
            </a:fld>
            <a:endParaRPr lang="en-US"/>
          </a:p>
        </p:txBody>
      </p:sp>
    </p:spTree>
    <p:extLst>
      <p:ext uri="{BB962C8B-B14F-4D97-AF65-F5344CB8AC3E}">
        <p14:creationId xmlns:p14="http://schemas.microsoft.com/office/powerpoint/2010/main" val="13213530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The Harper Test</a:t>
            </a:r>
            <a:endParaRPr lang="en-US" dirty="0"/>
          </a:p>
        </p:txBody>
      </p:sp>
      <p:sp>
        <p:nvSpPr>
          <p:cNvPr id="3" name="Content Placeholder 2"/>
          <p:cNvSpPr>
            <a:spLocks noGrp="1"/>
          </p:cNvSpPr>
          <p:nvPr>
            <p:ph type="body" sz="quarter" idx="11"/>
          </p:nvPr>
        </p:nvSpPr>
        <p:spPr/>
        <p:txBody>
          <a:bodyPr/>
          <a:lstStyle/>
          <a:p>
            <a:pPr marL="609585" indent="-609585">
              <a:buFont typeface="+mj-lt"/>
              <a:buAutoNum type="arabicPeriod"/>
            </a:pPr>
            <a:r>
              <a:rPr lang="en-US" dirty="0"/>
              <a:t>Whether the arrangement involves the existence of an </a:t>
            </a:r>
            <a:br>
              <a:rPr lang="en-US" dirty="0"/>
            </a:br>
            <a:r>
              <a:rPr lang="en-US" dirty="0"/>
              <a:t>“insurance risk”;</a:t>
            </a:r>
            <a:br>
              <a:rPr lang="en-US" dirty="0"/>
            </a:br>
            <a:endParaRPr lang="en-US" dirty="0"/>
          </a:p>
          <a:p>
            <a:pPr marL="609585" indent="-609585">
              <a:buFont typeface="+mj-lt"/>
              <a:buAutoNum type="arabicPeriod"/>
            </a:pPr>
            <a:r>
              <a:rPr lang="en-US" dirty="0"/>
              <a:t>Whether there was both risk-shifting and risk- distribution; and</a:t>
            </a:r>
            <a:br>
              <a:rPr lang="en-US" dirty="0"/>
            </a:br>
            <a:endParaRPr lang="en-US" dirty="0"/>
          </a:p>
          <a:p>
            <a:pPr marL="609585" indent="-609585">
              <a:buFont typeface="+mj-lt"/>
              <a:buAutoNum type="arabicPeriod"/>
            </a:pPr>
            <a:r>
              <a:rPr lang="en-US" dirty="0"/>
              <a:t>Whether the arrangement was for “insurance” in its commonly accepted sense.</a:t>
            </a:r>
          </a:p>
        </p:txBody>
      </p:sp>
      <p:sp>
        <p:nvSpPr>
          <p:cNvPr id="8" name="Rectangle 7">
            <a:extLst>
              <a:ext uri="{FF2B5EF4-FFF2-40B4-BE49-F238E27FC236}">
                <a16:creationId xmlns:a16="http://schemas.microsoft.com/office/drawing/2014/main" id="{788640FA-833D-104C-B707-35FDF959EA33}"/>
              </a:ext>
            </a:extLst>
          </p:cNvPr>
          <p:cNvSpPr/>
          <p:nvPr/>
        </p:nvSpPr>
        <p:spPr>
          <a:xfrm>
            <a:off x="4027357" y="5911413"/>
            <a:ext cx="8004747" cy="276999"/>
          </a:xfrm>
          <a:prstGeom prst="rect">
            <a:avLst/>
          </a:prstGeom>
        </p:spPr>
        <p:txBody>
          <a:bodyPr wrap="square">
            <a:spAutoFit/>
          </a:bodyPr>
          <a:lstStyle/>
          <a:p>
            <a:pPr algn="r"/>
            <a:r>
              <a:rPr lang="en-US" sz="1200" i="1" dirty="0">
                <a:solidFill>
                  <a:schemeClr val="tx2"/>
                </a:solidFill>
              </a:rPr>
              <a:t>Harper Grp. &amp; Includible Subsidiaries  v. Comm'r of Internal Revenue, 96 T.C. 45, 96 T.C. No. 4 (U.S.T.C., 1991)</a:t>
            </a:r>
          </a:p>
        </p:txBody>
      </p:sp>
      <p:sp>
        <p:nvSpPr>
          <p:cNvPr id="9" name="Slide Number Placeholder 8">
            <a:extLst>
              <a:ext uri="{FF2B5EF4-FFF2-40B4-BE49-F238E27FC236}">
                <a16:creationId xmlns:a16="http://schemas.microsoft.com/office/drawing/2014/main" id="{0B4F31D2-59CD-2B4C-B18A-E9897451B274}"/>
              </a:ext>
            </a:extLst>
          </p:cNvPr>
          <p:cNvSpPr>
            <a:spLocks noGrp="1"/>
          </p:cNvSpPr>
          <p:nvPr>
            <p:ph type="sldNum" sz="quarter" idx="10"/>
          </p:nvPr>
        </p:nvSpPr>
        <p:spPr/>
        <p:txBody>
          <a:bodyPr/>
          <a:lstStyle/>
          <a:p>
            <a:fld id="{86CB4B4D-7CA3-9044-876B-883B54F8677D}" type="slidenum">
              <a:rPr lang="uk-UA" smtClean="0"/>
              <a:pPr/>
              <a:t>8</a:t>
            </a:fld>
            <a:endParaRPr lang="uk-UA"/>
          </a:p>
        </p:txBody>
      </p:sp>
    </p:spTree>
    <p:extLst>
      <p:ext uri="{BB962C8B-B14F-4D97-AF65-F5344CB8AC3E}">
        <p14:creationId xmlns:p14="http://schemas.microsoft.com/office/powerpoint/2010/main" val="102579116"/>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an </a:t>
            </a:r>
            <a:br>
              <a:rPr lang="en-US" dirty="0"/>
            </a:br>
            <a:r>
              <a:rPr lang="en-US" dirty="0"/>
              <a:t>Insurance Company?</a:t>
            </a:r>
          </a:p>
        </p:txBody>
      </p:sp>
      <p:sp>
        <p:nvSpPr>
          <p:cNvPr id="3" name="Content Placeholder 2"/>
          <p:cNvSpPr>
            <a:spLocks noGrp="1"/>
          </p:cNvSpPr>
          <p:nvPr>
            <p:ph type="body" sz="quarter" idx="11"/>
          </p:nvPr>
        </p:nvSpPr>
        <p:spPr/>
        <p:txBody>
          <a:bodyPr>
            <a:normAutofit/>
          </a:bodyPr>
          <a:lstStyle/>
          <a:p>
            <a:r>
              <a:rPr lang="en-US" sz="2400" b="1" dirty="0"/>
              <a:t>Rampart</a:t>
            </a:r>
            <a:r>
              <a:rPr lang="en-US" sz="2400" dirty="0"/>
              <a:t> </a:t>
            </a:r>
          </a:p>
          <a:p>
            <a:pPr lvl="1"/>
            <a:r>
              <a:rPr lang="en-US" dirty="0"/>
              <a:t>was both organized and operated as an insurance company. </a:t>
            </a:r>
          </a:p>
          <a:p>
            <a:pPr lvl="1"/>
            <a:r>
              <a:rPr lang="en-US" dirty="0"/>
              <a:t>It was regulated by the Insurance Registry of Hong Kong. </a:t>
            </a:r>
          </a:p>
          <a:p>
            <a:pPr lvl="1"/>
            <a:r>
              <a:rPr lang="en-US" dirty="0"/>
              <a:t>The adequacy of Rampart's capitalization is not in dispute. </a:t>
            </a:r>
          </a:p>
          <a:p>
            <a:pPr lvl="1"/>
            <a:r>
              <a:rPr lang="en-US" dirty="0"/>
              <a:t>The premiums charged by Rampart to its affiliates, as well as to its shippers, were the result of arm's-length transactions. </a:t>
            </a:r>
          </a:p>
          <a:p>
            <a:pPr lvl="1"/>
            <a:r>
              <a:rPr lang="en-US" dirty="0"/>
              <a:t>The policies issued by Rampart were valid and binding. </a:t>
            </a:r>
          </a:p>
          <a:p>
            <a:pPr lvl="1"/>
            <a:r>
              <a:rPr lang="en-US" dirty="0"/>
              <a:t>In sum, such policies were insurance policies, and the arrangements between the Harper domestic subsidiaries and Rampart constituted insurance, in the commonly accepted sense.</a:t>
            </a:r>
          </a:p>
        </p:txBody>
      </p:sp>
      <p:sp>
        <p:nvSpPr>
          <p:cNvPr id="9" name="Rectangle 8">
            <a:extLst>
              <a:ext uri="{FF2B5EF4-FFF2-40B4-BE49-F238E27FC236}">
                <a16:creationId xmlns:a16="http://schemas.microsoft.com/office/drawing/2014/main" id="{97279D53-D08F-EA4E-BA1F-70F873E4BEBF}"/>
              </a:ext>
            </a:extLst>
          </p:cNvPr>
          <p:cNvSpPr/>
          <p:nvPr/>
        </p:nvSpPr>
        <p:spPr>
          <a:xfrm>
            <a:off x="4027357" y="5911413"/>
            <a:ext cx="8004747" cy="276999"/>
          </a:xfrm>
          <a:prstGeom prst="rect">
            <a:avLst/>
          </a:prstGeom>
        </p:spPr>
        <p:txBody>
          <a:bodyPr wrap="square">
            <a:spAutoFit/>
          </a:bodyPr>
          <a:lstStyle/>
          <a:p>
            <a:pPr algn="r"/>
            <a:r>
              <a:rPr lang="en-US" sz="1200" i="1" dirty="0">
                <a:solidFill>
                  <a:schemeClr val="tx2"/>
                </a:solidFill>
              </a:rPr>
              <a:t>Harper Grp. &amp; Includible Subsidiaries  v. Comm'r of Internal Revenue, 96 T.C. 45, 96 T.C. No. 4 (U.S.T.C., 1991)</a:t>
            </a:r>
          </a:p>
        </p:txBody>
      </p:sp>
      <p:sp>
        <p:nvSpPr>
          <p:cNvPr id="10" name="Slide Number Placeholder 9">
            <a:extLst>
              <a:ext uri="{FF2B5EF4-FFF2-40B4-BE49-F238E27FC236}">
                <a16:creationId xmlns:a16="http://schemas.microsoft.com/office/drawing/2014/main" id="{1E6E4BBA-3112-F548-989A-ECE70EFA06BA}"/>
              </a:ext>
            </a:extLst>
          </p:cNvPr>
          <p:cNvSpPr>
            <a:spLocks noGrp="1"/>
          </p:cNvSpPr>
          <p:nvPr>
            <p:ph type="sldNum" sz="quarter" idx="10"/>
          </p:nvPr>
        </p:nvSpPr>
        <p:spPr/>
        <p:txBody>
          <a:bodyPr/>
          <a:lstStyle/>
          <a:p>
            <a:fld id="{86CB4B4D-7CA3-9044-876B-883B54F8677D}" type="slidenum">
              <a:rPr lang="uk-UA" smtClean="0"/>
              <a:pPr/>
              <a:t>9</a:t>
            </a:fld>
            <a:endParaRPr lang="uk-UA"/>
          </a:p>
        </p:txBody>
      </p:sp>
    </p:spTree>
    <p:extLst>
      <p:ext uri="{BB962C8B-B14F-4D97-AF65-F5344CB8AC3E}">
        <p14:creationId xmlns:p14="http://schemas.microsoft.com/office/powerpoint/2010/main" val="4098158540"/>
      </p:ext>
    </p:extLst>
  </p:cSld>
  <p:clrMapOvr>
    <a:masterClrMapping/>
  </p:clrMapOvr>
  <p:transition spd="med"/>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423</TotalTime>
  <Words>2257</Words>
  <Application>Microsoft Office PowerPoint</Application>
  <PresentationFormat>Widescreen</PresentationFormat>
  <Paragraphs>182</Paragraphs>
  <Slides>30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30</vt:i4>
      </vt:variant>
    </vt:vector>
  </HeadingPairs>
  <TitlesOfParts>
    <vt:vector size="35" baseType="lpstr">
      <vt:lpstr>Arial</vt:lpstr>
      <vt:lpstr>Calibri</vt:lpstr>
      <vt:lpstr>Calibri Light</vt:lpstr>
      <vt:lpstr>Times New Roman</vt:lpstr>
      <vt:lpstr>Office Theme</vt:lpstr>
      <vt:lpstr>Everything You Wanted to Know About Captive Insurance But Didn’t Know to Ask</vt:lpstr>
      <vt:lpstr>What is Insurance?</vt:lpstr>
      <vt:lpstr>Risk Shifting</vt:lpstr>
      <vt:lpstr>Risk Distribution</vt:lpstr>
      <vt:lpstr>Risk Distribution</vt:lpstr>
      <vt:lpstr>What is an Insurance Company?</vt:lpstr>
      <vt:lpstr>From the Regulations</vt:lpstr>
      <vt:lpstr>The Harper Test</vt:lpstr>
      <vt:lpstr>What is an  Insurance Company?</vt:lpstr>
      <vt:lpstr>What is An  Insurance Company?</vt:lpstr>
      <vt:lpstr>What is an Alternative Risk Transfer Program?</vt:lpstr>
      <vt:lpstr>What is a Non-Alternative Risk Transfer Program?</vt:lpstr>
      <vt:lpstr>Traditional Risk Transfer Program</vt:lpstr>
      <vt:lpstr>Traditional Risk Transfer Drawback</vt:lpstr>
      <vt:lpstr>Alternative Risk Transfer Program</vt:lpstr>
      <vt:lpstr>What Are the Steps to Forming a Captive?</vt:lpstr>
      <vt:lpstr>What Are the Steps to Forming a Captive?</vt:lpstr>
      <vt:lpstr>What Are the Steps in Forming a Captive (con’t)</vt:lpstr>
      <vt:lpstr>Running the Captive</vt:lpstr>
      <vt:lpstr>Reporting Requirement</vt:lpstr>
      <vt:lpstr>Shutting Down the Captive</vt:lpstr>
      <vt:lpstr>The Current Legal Landscape</vt:lpstr>
      <vt:lpstr>The First Round of IRS-Taxpayer Cases</vt:lpstr>
      <vt:lpstr>To Understand the New Controversy, We Need to Define </vt:lpstr>
      <vt:lpstr>What is a Tax Shelter?</vt:lpstr>
      <vt:lpstr>A Tax Shelter is a Housing Frame with No “Guts”</vt:lpstr>
      <vt:lpstr>A Promoter is Someone Who Sells a Tax Shelter</vt:lpstr>
      <vt:lpstr>831(b)</vt:lpstr>
      <vt:lpstr>Let’s Combine These Elements</vt:lpstr>
      <vt:lpstr>How To Minimize These Problems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Hale Stewart</dc:creator>
  <cp:lastModifiedBy>Meyer, Michael</cp:lastModifiedBy>
  <cp:revision>38</cp:revision>
  <dcterms:created xsi:type="dcterms:W3CDTF">2021-09-09T19:04:02Z</dcterms:created>
  <dcterms:modified xsi:type="dcterms:W3CDTF">2021-09-20T12:41:05Z</dcterms:modified>
</cp:coreProperties>
</file>