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snapToObjects="1">
      <p:cViewPr varScale="1">
        <p:scale>
          <a:sx n="79" d="100"/>
          <a:sy n="79" d="100"/>
        </p:scale>
        <p:origin x="101" y="22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leonardo@leonardoarbitration.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deborahmastin.com/" TargetMode="External"/><Relationship Id="rId2" Type="http://schemas.openxmlformats.org/officeDocument/2006/relationships/hyperlink" Target="mailto:gleonardo@leonardoarbitration.com" TargetMode="External"/><Relationship Id="rId1" Type="http://schemas.openxmlformats.org/officeDocument/2006/relationships/slideLayout" Target="../slideLayouts/slideLayout7.xml"/><Relationship Id="rId4" Type="http://schemas.openxmlformats.org/officeDocument/2006/relationships/hyperlink" Target="mailto:deborahmastin@gmail.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7033B-FFC9-EA4D-8D2B-B61F0E46ED72}"/>
              </a:ext>
            </a:extLst>
          </p:cNvPr>
          <p:cNvSpPr>
            <a:spLocks noGrp="1"/>
          </p:cNvSpPr>
          <p:nvPr>
            <p:ph type="ctrTitle"/>
          </p:nvPr>
        </p:nvSpPr>
        <p:spPr/>
        <p:txBody>
          <a:bodyPr>
            <a:normAutofit fontScale="90000"/>
          </a:bodyPr>
          <a:lstStyle/>
          <a:p>
            <a:r>
              <a:rPr lang="en-US" dirty="0"/>
              <a:t>Top Tips for Streamlining Arbitration </a:t>
            </a:r>
          </a:p>
        </p:txBody>
      </p:sp>
      <p:sp>
        <p:nvSpPr>
          <p:cNvPr id="3" name="Subtitle 2">
            <a:extLst>
              <a:ext uri="{FF2B5EF4-FFF2-40B4-BE49-F238E27FC236}">
                <a16:creationId xmlns:a16="http://schemas.microsoft.com/office/drawing/2014/main" id="{31F57B9C-5F2E-904C-9B8A-D65EEABF29D8}"/>
              </a:ext>
            </a:extLst>
          </p:cNvPr>
          <p:cNvSpPr>
            <a:spLocks noGrp="1"/>
          </p:cNvSpPr>
          <p:nvPr>
            <p:ph type="subTitle" idx="1"/>
          </p:nvPr>
        </p:nvSpPr>
        <p:spPr>
          <a:xfrm>
            <a:off x="2417780" y="3531204"/>
            <a:ext cx="8637072" cy="1607326"/>
          </a:xfrm>
        </p:spPr>
        <p:txBody>
          <a:bodyPr>
            <a:normAutofit fontScale="92500" lnSpcReduction="20000"/>
          </a:bodyPr>
          <a:lstStyle/>
          <a:p>
            <a:r>
              <a:rPr lang="en-US" dirty="0"/>
              <a:t>Florida Bar RPPTL Annual Convention </a:t>
            </a:r>
            <a:r>
              <a:rPr lang="en-US" dirty="0" err="1"/>
              <a:t>JunE</a:t>
            </a:r>
            <a:r>
              <a:rPr lang="en-US" dirty="0"/>
              <a:t> 3-5, 2021</a:t>
            </a:r>
          </a:p>
          <a:p>
            <a:r>
              <a:rPr lang="en-US" dirty="0"/>
              <a:t>Marco Island, Florida </a:t>
            </a:r>
          </a:p>
          <a:p>
            <a:r>
              <a:rPr lang="en-US" dirty="0"/>
              <a:t>Deborah </a:t>
            </a:r>
            <a:r>
              <a:rPr lang="en-US" dirty="0" err="1"/>
              <a:t>Bovarnick</a:t>
            </a:r>
            <a:r>
              <a:rPr lang="en-US" dirty="0"/>
              <a:t> Mastin  Email: </a:t>
            </a:r>
            <a:r>
              <a:rPr lang="en-US" u="sng" dirty="0"/>
              <a:t>Deborahmastin@gmail.com</a:t>
            </a:r>
          </a:p>
          <a:p>
            <a:r>
              <a:rPr lang="en-US" dirty="0"/>
              <a:t>Giselle Leonardo   EMAIL:  </a:t>
            </a:r>
            <a:r>
              <a:rPr lang="en-US" dirty="0">
                <a:hlinkClick r:id="rId2">
                  <a:extLst>
                    <a:ext uri="{A12FA001-AC4F-418D-AE19-62706E023703}">
                      <ahyp:hlinkClr xmlns:ahyp="http://schemas.microsoft.com/office/drawing/2018/hyperlinkcolor" val="tx"/>
                    </a:ext>
                  </a:extLst>
                </a:hlinkClick>
              </a:rPr>
              <a:t>Gleonardo@leonardoarbitration.com</a:t>
            </a:r>
            <a:r>
              <a:rPr lang="en-US" dirty="0"/>
              <a:t> </a:t>
            </a:r>
          </a:p>
          <a:p>
            <a:endParaRPr lang="en-US" dirty="0"/>
          </a:p>
        </p:txBody>
      </p:sp>
    </p:spTree>
    <p:extLst>
      <p:ext uri="{BB962C8B-B14F-4D97-AF65-F5344CB8AC3E}">
        <p14:creationId xmlns:p14="http://schemas.microsoft.com/office/powerpoint/2010/main" val="2918061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3EB2D1-3C73-49A4-BD6B-07BFAC106D51}"/>
              </a:ext>
            </a:extLst>
          </p:cNvPr>
          <p:cNvSpPr txBox="1"/>
          <p:nvPr/>
        </p:nvSpPr>
        <p:spPr>
          <a:xfrm>
            <a:off x="0" y="-99016"/>
            <a:ext cx="6412361" cy="6572568"/>
          </a:xfrm>
          <a:prstGeom prst="rect">
            <a:avLst/>
          </a:prstGeom>
          <a:noFill/>
        </p:spPr>
        <p:txBody>
          <a:bodyPr wrap="square">
            <a:spAutoFit/>
          </a:bodyPr>
          <a:lstStyle/>
          <a:p>
            <a:pPr>
              <a:lnSpc>
                <a:spcPct val="115000"/>
              </a:lnSpc>
            </a:pPr>
            <a:r>
              <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rPr>
              <a:t>Giselle Leonardo,  Esq, Civil Engineer, Independent Arbitrator and Mediator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400" b="1" u="sng" dirty="0">
                <a:effectLst/>
                <a:latin typeface="Times New Roman" panose="02020603050405020304" pitchFamily="18" charset="0"/>
                <a:ea typeface="Times New Roman" panose="02020603050405020304" pitchFamily="18" charset="0"/>
                <a:cs typeface="Times New Roman" panose="02020603050405020304" pitchFamily="18" charset="0"/>
              </a:rPr>
              <a:t>Email:  </a:t>
            </a:r>
            <a:r>
              <a:rPr lang="en-US" sz="1400" b="1" u="sng" dirty="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gleonardo@leonardoarbitration.com</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b="1" u="sng" dirty="0">
                <a:effectLst/>
                <a:latin typeface="Times New Roman" panose="02020603050405020304" pitchFamily="18" charset="0"/>
                <a:ea typeface="Times New Roman" panose="02020603050405020304" pitchFamily="18" charset="0"/>
                <a:cs typeface="Times New Roman" panose="02020603050405020304" pitchFamily="18" charset="0"/>
              </a:rPr>
              <a:t>www.LeonardoArbitration.com</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457200">
              <a:lnSpc>
                <a:spcPct val="115000"/>
              </a:lnSpc>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Giselle Leonardo is a full-time neutral serving as Arbitrator on construction, EPC, international, energy and complex commercial disputes, &amp; as a Mediator.  She is a Florida Bar Board Certified Construction Attorney with over 30 years’ experience in construction, development, finance, and international law.  Her Arbitrator experience includes a wide range of construction, EPC and infrastructure disputes as well as energy, mining, petrochemical, industrial and international projects.  As a Florida Supreme Court Certified Circuit Civil Court Mediator, </a:t>
            </a:r>
            <a:r>
              <a:rPr lang="en-US" sz="1300" dirty="0">
                <a:latin typeface="Times New Roman" panose="02020603050405020304" pitchFamily="18" charset="0"/>
                <a:ea typeface="Times New Roman" panose="02020603050405020304" pitchFamily="18" charset="0"/>
                <a:cs typeface="Times New Roman" panose="02020603050405020304" pitchFamily="18" charset="0"/>
              </a:rPr>
              <a:t>she</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has mediated complex multiple party construction cases, as well as engineering, technology and commercial cases.  She is able to mediate in Spanish and has a working knowledge of French and Portuguese.  Since the COVID 19 pandemic, she arbitrates and mediates with videoconferencing. Previously, she was an In-House Counsel for a $10 Billion publicly traded vertically integrated energy development corporation, and an EPC contractor, both of whom were engaged in the development of public and private projects worldwide ranging in value to $700 million. Her early work as transactional counsel was focused on the construction of infrastructure projects including, energy, and oil and gas facilities.  </a:t>
            </a:r>
            <a:endParaRPr lang="en-US" sz="13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She is a member of the Roster of Neutrals for the American Arbitration Association (AAA)  Construction Panel, Commercial Panel, Large Complex Panel, Energy Panel and the  International Panel (ICDR).  She also serves on various other international panels including International Institute for Conflict Prevention &amp; Resolution (Construction, Energy, Corporate and International Panels), ICC, LCIA, and others. She has worked in over six continents and has extensive experience in South America, as well as Asia and Africa.  Ms. Leonardo earned her J.D. from the University of Pennsylvania, attended the Wharton Graduate School of Business and completed her B.S.C.E in Civil Engineering from the University of Pittsburgh.   She is a frequent lecturer for bar associations and industry groups on arbitration, construction, energy and international matters. </a:t>
            </a:r>
            <a:endParaRPr lang="en-US" sz="13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1">
            <a:extLst>
              <a:ext uri="{FF2B5EF4-FFF2-40B4-BE49-F238E27FC236}">
                <a16:creationId xmlns:a16="http://schemas.microsoft.com/office/drawing/2014/main" id="{CE237F6B-237C-4316-A0D8-5F8437027077}"/>
              </a:ext>
            </a:extLst>
          </p:cNvPr>
          <p:cNvSpPr>
            <a:spLocks noGrp="1" noChangeArrowheads="1"/>
          </p:cNvSpPr>
          <p:nvPr>
            <p:ph sz="quarter" idx="4294967295"/>
          </p:nvPr>
        </p:nvSpPr>
        <p:spPr bwMode="auto">
          <a:xfrm>
            <a:off x="11963400" y="4002088"/>
            <a:ext cx="228600"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2">
            <a:extLst>
              <a:ext uri="{FF2B5EF4-FFF2-40B4-BE49-F238E27FC236}">
                <a16:creationId xmlns:a16="http://schemas.microsoft.com/office/drawing/2014/main" id="{70E65181-616A-4F10-BCE8-3FE242D05736}"/>
              </a:ext>
            </a:extLst>
          </p:cNvPr>
          <p:cNvSpPr>
            <a:spLocks noGrp="1" noChangeArrowheads="1"/>
          </p:cNvSpPr>
          <p:nvPr>
            <p:ph sz="half" idx="4294967295"/>
          </p:nvPr>
        </p:nvSpPr>
        <p:spPr bwMode="auto">
          <a:xfrm>
            <a:off x="6259513" y="-99016"/>
            <a:ext cx="5932487" cy="6294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ClrTx/>
              <a:buSzTx/>
              <a:buNone/>
            </a:pPr>
            <a:r>
              <a:rPr kumimoji="0" lang="en-US" altLang="en-US" sz="1300" b="1" i="0"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Deborah </a:t>
            </a:r>
            <a:r>
              <a:rPr kumimoji="0" lang="en-US" altLang="en-US" sz="1300" b="1" i="0"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Bovarnick</a:t>
            </a:r>
            <a:r>
              <a:rPr kumimoji="0" lang="en-US" altLang="en-US" sz="1300" b="1" i="0"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Mastin - Law Office of Deborah Mastin, PLLC, Miami FL</a:t>
            </a:r>
            <a:endParaRPr kumimoji="0" lang="en-US" altLang="en-US" sz="1300" b="1" i="0"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sng"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www.DeborahMastin.com</a:t>
            </a:r>
            <a:r>
              <a:rPr kumimoji="0" lang="en-US" altLang="en-US" sz="1300" b="1" i="0" u="sng"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1300" b="1" i="0"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1300" b="1" i="0" u="sng"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1300" b="1" i="0" u="sng"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deborahmastin@gmail.com</a:t>
            </a:r>
            <a:endParaRPr kumimoji="0" lang="en-US" altLang="en-US" sz="1300" b="1" i="0" u="sng"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13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Deborah Mastin mediates and arbitrates large complex and multi-party commercial, construction and EPC disputes in the USA and internationally. She is a mediator and arbitrator with the American Arbitration Association (Mega Projects Panel, Large Complex Construction Panel, Master Mediator Panel, Dispute Board Panel, ICDR International Panel), CPR (Construction Panel Mediator and Arbitrator), ICC, </a:t>
            </a:r>
            <a:r>
              <a:rPr kumimoji="0" lang="en-US" altLang="en-US" sz="13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CIArb</a:t>
            </a:r>
            <a:r>
              <a:rPr kumimoji="0" lang="en-US" altLang="en-US" sz="13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LCIA, and Trinidad Dispute Resolution Centre. She is faculty for AAA and ICDR, and is a tutor for international arbitration at the </a:t>
            </a:r>
            <a:r>
              <a:rPr kumimoji="0" lang="en-US" altLang="en-US" sz="13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CIArb</a:t>
            </a:r>
            <a:r>
              <a:rPr kumimoji="0" lang="en-US" altLang="en-US" sz="13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She is a Fellow of the American College of Construction Lawyers, the College of Commercial Arbitrators, the Chartered Institute of Arbitrators, and the Dispute Board Federation. Deborah is a past president of the Dispute Resolution Board Foundation Region 1 (USA and Canada). She is on the faculty of the University of Miami School of Architecture Masters Program in Construction Management.</a:t>
            </a:r>
            <a:endParaRPr kumimoji="0" lang="en-US" altLang="en-US" sz="13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300" dirty="0">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13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As an arbitrator and mediator, she addresses disputes arising from the design, construction and operation of facilities, including: electrical energy power plants (nuclear and fossil-fuel powered); a mining wastewater treatment plant; bridges; tunnels; highways; commuter rail systems; airports; marinas; hospitals; commercial and industrial projects; multi-family residential and resort developments, remediation of contaminated and hazardous materials; insurance coverage. She chaired tribunals in domestic and international disputes, sat as a member of arbitral tribunals and as sole arbitrator. Disputes have involved up to 16 parties and their insurers and excess insurers.  Disputes involved delay and disruption, inefficiency, defective or deficient design or installation, code compliance, licensure, lien perfection, consequential damages, overhead and field expenses.  As a former Assistant County Attorney for Miami-Dade and Broward County, she drafted contracts and litigated claims on public infrastructure projects, including $6 billion Miami International Airport expansion, $2 billion Ft. Lauderdale-Hollywood International Airport expansion, bridges, tunnels, museums, performing arts centers, stadiums, waste treatment facilities, environmental remediation, power plants, automated rail systems, light rail, utilities and piping, and IT systems.  Northeastern U. School of Law, MIT School of Architecture  &amp;  Planning.</a:t>
            </a:r>
            <a:endParaRPr kumimoji="0" lang="en-US" altLang="en-US" sz="13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1331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CCAE6-AA19-AD4C-B5AB-712F8C90DF13}"/>
              </a:ext>
            </a:extLst>
          </p:cNvPr>
          <p:cNvSpPr>
            <a:spLocks noGrp="1"/>
          </p:cNvSpPr>
          <p:nvPr>
            <p:ph type="title"/>
          </p:nvPr>
        </p:nvSpPr>
        <p:spPr/>
        <p:txBody>
          <a:bodyPr/>
          <a:lstStyle/>
          <a:p>
            <a:r>
              <a:rPr lang="en-US" dirty="0"/>
              <a:t>Why do we want to streamline Arbitration?</a:t>
            </a:r>
          </a:p>
        </p:txBody>
      </p:sp>
      <p:sp>
        <p:nvSpPr>
          <p:cNvPr id="3" name="Content Placeholder 2">
            <a:extLst>
              <a:ext uri="{FF2B5EF4-FFF2-40B4-BE49-F238E27FC236}">
                <a16:creationId xmlns:a16="http://schemas.microsoft.com/office/drawing/2014/main" id="{725F38FC-B43F-A741-A2B4-22ACBCF0F129}"/>
              </a:ext>
            </a:extLst>
          </p:cNvPr>
          <p:cNvSpPr>
            <a:spLocks noGrp="1"/>
          </p:cNvSpPr>
          <p:nvPr>
            <p:ph idx="1"/>
          </p:nvPr>
        </p:nvSpPr>
        <p:spPr/>
        <p:txBody>
          <a:bodyPr/>
          <a:lstStyle/>
          <a:p>
            <a:r>
              <a:rPr lang="en-US" dirty="0"/>
              <a:t>Time is money</a:t>
            </a:r>
          </a:p>
          <a:p>
            <a:r>
              <a:rPr lang="en-US" dirty="0"/>
              <a:t>Minimize the cost to your client</a:t>
            </a:r>
          </a:p>
          <a:p>
            <a:pPr marL="0" indent="0">
              <a:buNone/>
            </a:pPr>
            <a:endParaRPr lang="en-US" dirty="0"/>
          </a:p>
        </p:txBody>
      </p:sp>
    </p:spTree>
    <p:extLst>
      <p:ext uri="{BB962C8B-B14F-4D97-AF65-F5344CB8AC3E}">
        <p14:creationId xmlns:p14="http://schemas.microsoft.com/office/powerpoint/2010/main" val="974619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8F209-6016-7D46-9961-526BA2DFEBA0}"/>
              </a:ext>
            </a:extLst>
          </p:cNvPr>
          <p:cNvSpPr>
            <a:spLocks noGrp="1"/>
          </p:cNvSpPr>
          <p:nvPr>
            <p:ph type="title"/>
          </p:nvPr>
        </p:nvSpPr>
        <p:spPr/>
        <p:txBody>
          <a:bodyPr/>
          <a:lstStyle/>
          <a:p>
            <a:r>
              <a:rPr lang="en-US" dirty="0"/>
              <a:t>What are the </a:t>
            </a:r>
            <a:r>
              <a:rPr lang="en-US" dirty="0" err="1"/>
              <a:t>moRE</a:t>
            </a:r>
            <a:r>
              <a:rPr lang="en-US" dirty="0"/>
              <a:t> expensive parts of Arbitration?</a:t>
            </a:r>
          </a:p>
        </p:txBody>
      </p:sp>
      <p:sp>
        <p:nvSpPr>
          <p:cNvPr id="3" name="Content Placeholder 2">
            <a:extLst>
              <a:ext uri="{FF2B5EF4-FFF2-40B4-BE49-F238E27FC236}">
                <a16:creationId xmlns:a16="http://schemas.microsoft.com/office/drawing/2014/main" id="{F97C289E-9FB8-EF4B-9BF5-59FB27942646}"/>
              </a:ext>
            </a:extLst>
          </p:cNvPr>
          <p:cNvSpPr>
            <a:spLocks noGrp="1"/>
          </p:cNvSpPr>
          <p:nvPr>
            <p:ph idx="1"/>
          </p:nvPr>
        </p:nvSpPr>
        <p:spPr/>
        <p:txBody>
          <a:bodyPr>
            <a:normAutofit fontScale="92500" lnSpcReduction="20000"/>
          </a:bodyPr>
          <a:lstStyle/>
          <a:p>
            <a:r>
              <a:rPr lang="en-US" dirty="0"/>
              <a:t>Discovery</a:t>
            </a:r>
          </a:p>
          <a:p>
            <a:pPr lvl="1"/>
            <a:r>
              <a:rPr lang="en-US" dirty="0"/>
              <a:t>Counsel fees</a:t>
            </a:r>
          </a:p>
          <a:p>
            <a:pPr lvl="1"/>
            <a:r>
              <a:rPr lang="en-US" dirty="0"/>
              <a:t>Expert and Consultant fees</a:t>
            </a:r>
          </a:p>
          <a:p>
            <a:pPr lvl="2"/>
            <a:r>
              <a:rPr lang="en-US" dirty="0"/>
              <a:t>Subject matter experts</a:t>
            </a:r>
          </a:p>
          <a:p>
            <a:pPr lvl="2"/>
            <a:r>
              <a:rPr lang="en-US" dirty="0"/>
              <a:t>Process consultants - document management and ESI</a:t>
            </a:r>
          </a:p>
          <a:p>
            <a:pPr lvl="1"/>
            <a:r>
              <a:rPr lang="en-US" dirty="0"/>
              <a:t>Travel costs</a:t>
            </a:r>
          </a:p>
          <a:p>
            <a:r>
              <a:rPr lang="en-US" dirty="0"/>
              <a:t>Hearing Days fees and expenses</a:t>
            </a:r>
          </a:p>
          <a:p>
            <a:pPr lvl="1"/>
            <a:r>
              <a:rPr lang="en-US" dirty="0"/>
              <a:t>Counsel and team</a:t>
            </a:r>
          </a:p>
          <a:p>
            <a:pPr lvl="1"/>
            <a:r>
              <a:rPr lang="en-US" dirty="0"/>
              <a:t>Experts</a:t>
            </a:r>
          </a:p>
          <a:p>
            <a:pPr lvl="1"/>
            <a:r>
              <a:rPr lang="en-US" dirty="0"/>
              <a:t>Arbitrators</a:t>
            </a:r>
          </a:p>
        </p:txBody>
      </p:sp>
    </p:spTree>
    <p:extLst>
      <p:ext uri="{BB962C8B-B14F-4D97-AF65-F5344CB8AC3E}">
        <p14:creationId xmlns:p14="http://schemas.microsoft.com/office/powerpoint/2010/main" val="2766727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C2C7E-8BF1-0E49-9AE3-30562B341113}"/>
              </a:ext>
            </a:extLst>
          </p:cNvPr>
          <p:cNvSpPr>
            <a:spLocks noGrp="1"/>
          </p:cNvSpPr>
          <p:nvPr>
            <p:ph type="title"/>
          </p:nvPr>
        </p:nvSpPr>
        <p:spPr/>
        <p:txBody>
          <a:bodyPr/>
          <a:lstStyle/>
          <a:p>
            <a:r>
              <a:rPr lang="en-US" dirty="0"/>
              <a:t>What are some Options to minimize costs of discovery?</a:t>
            </a:r>
          </a:p>
        </p:txBody>
      </p:sp>
      <p:sp>
        <p:nvSpPr>
          <p:cNvPr id="3" name="Content Placeholder 2">
            <a:extLst>
              <a:ext uri="{FF2B5EF4-FFF2-40B4-BE49-F238E27FC236}">
                <a16:creationId xmlns:a16="http://schemas.microsoft.com/office/drawing/2014/main" id="{EC784891-6650-D34D-B898-4418C4D401E8}"/>
              </a:ext>
            </a:extLst>
          </p:cNvPr>
          <p:cNvSpPr>
            <a:spLocks noGrp="1"/>
          </p:cNvSpPr>
          <p:nvPr>
            <p:ph idx="1"/>
          </p:nvPr>
        </p:nvSpPr>
        <p:spPr/>
        <p:txBody>
          <a:bodyPr/>
          <a:lstStyle/>
          <a:p>
            <a:r>
              <a:rPr lang="en-US" dirty="0"/>
              <a:t>Fact pleading and early identification of damages</a:t>
            </a:r>
          </a:p>
          <a:p>
            <a:r>
              <a:rPr lang="en-US" dirty="0"/>
              <a:t>Redfern schedules for production objections</a:t>
            </a:r>
          </a:p>
          <a:p>
            <a:r>
              <a:rPr lang="en-US" dirty="0"/>
              <a:t>Witness statements rather than depositions</a:t>
            </a:r>
          </a:p>
          <a:p>
            <a:r>
              <a:rPr lang="en-US" dirty="0"/>
              <a:t>Zoom depositions</a:t>
            </a:r>
          </a:p>
          <a:p>
            <a:pPr lvl="1"/>
            <a:r>
              <a:rPr lang="en-US" dirty="0"/>
              <a:t>Establish protocol for remote appearance of witnesses at depositions</a:t>
            </a:r>
          </a:p>
          <a:p>
            <a:r>
              <a:rPr lang="en-US" dirty="0"/>
              <a:t>Counsel to meet and confer before seeking any rulings</a:t>
            </a:r>
          </a:p>
          <a:p>
            <a:endParaRPr lang="en-US" dirty="0"/>
          </a:p>
        </p:txBody>
      </p:sp>
    </p:spTree>
    <p:extLst>
      <p:ext uri="{BB962C8B-B14F-4D97-AF65-F5344CB8AC3E}">
        <p14:creationId xmlns:p14="http://schemas.microsoft.com/office/powerpoint/2010/main" val="4049308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4A239-B55B-F144-8797-E71197510B7A}"/>
              </a:ext>
            </a:extLst>
          </p:cNvPr>
          <p:cNvSpPr>
            <a:spLocks noGrp="1"/>
          </p:cNvSpPr>
          <p:nvPr>
            <p:ph type="title"/>
          </p:nvPr>
        </p:nvSpPr>
        <p:spPr/>
        <p:txBody>
          <a:bodyPr/>
          <a:lstStyle/>
          <a:p>
            <a:r>
              <a:rPr lang="en-US" dirty="0"/>
              <a:t>What are options to minimize expert effort?</a:t>
            </a:r>
          </a:p>
        </p:txBody>
      </p:sp>
      <p:sp>
        <p:nvSpPr>
          <p:cNvPr id="3" name="Content Placeholder 2">
            <a:extLst>
              <a:ext uri="{FF2B5EF4-FFF2-40B4-BE49-F238E27FC236}">
                <a16:creationId xmlns:a16="http://schemas.microsoft.com/office/drawing/2014/main" id="{04EBC33F-8B3A-E249-89DF-49D32BF659A6}"/>
              </a:ext>
            </a:extLst>
          </p:cNvPr>
          <p:cNvSpPr>
            <a:spLocks noGrp="1"/>
          </p:cNvSpPr>
          <p:nvPr>
            <p:ph idx="1"/>
          </p:nvPr>
        </p:nvSpPr>
        <p:spPr/>
        <p:txBody>
          <a:bodyPr/>
          <a:lstStyle/>
          <a:p>
            <a:r>
              <a:rPr lang="en-US" dirty="0"/>
              <a:t>Written expert reports</a:t>
            </a:r>
          </a:p>
          <a:p>
            <a:r>
              <a:rPr lang="en-US" dirty="0"/>
              <a:t>Experts in the same discipline to create joint “Agreed-Disagreed” list</a:t>
            </a:r>
          </a:p>
          <a:p>
            <a:r>
              <a:rPr lang="en-US" dirty="0"/>
              <a:t>Parties agree to jointly engage expert</a:t>
            </a:r>
          </a:p>
        </p:txBody>
      </p:sp>
    </p:spTree>
    <p:extLst>
      <p:ext uri="{BB962C8B-B14F-4D97-AF65-F5344CB8AC3E}">
        <p14:creationId xmlns:p14="http://schemas.microsoft.com/office/powerpoint/2010/main" val="1552582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33F3A-5685-C543-B2D9-000DF1474D2B}"/>
              </a:ext>
            </a:extLst>
          </p:cNvPr>
          <p:cNvSpPr>
            <a:spLocks noGrp="1"/>
          </p:cNvSpPr>
          <p:nvPr>
            <p:ph type="title"/>
          </p:nvPr>
        </p:nvSpPr>
        <p:spPr/>
        <p:txBody>
          <a:bodyPr/>
          <a:lstStyle/>
          <a:p>
            <a:r>
              <a:rPr lang="en-US" dirty="0"/>
              <a:t>What are options to minimize hearing days?</a:t>
            </a:r>
          </a:p>
        </p:txBody>
      </p:sp>
      <p:sp>
        <p:nvSpPr>
          <p:cNvPr id="3" name="Content Placeholder 2">
            <a:extLst>
              <a:ext uri="{FF2B5EF4-FFF2-40B4-BE49-F238E27FC236}">
                <a16:creationId xmlns:a16="http://schemas.microsoft.com/office/drawing/2014/main" id="{7DCEA5D8-1B65-804E-BC7E-4C58D197190A}"/>
              </a:ext>
            </a:extLst>
          </p:cNvPr>
          <p:cNvSpPr>
            <a:spLocks noGrp="1"/>
          </p:cNvSpPr>
          <p:nvPr>
            <p:ph idx="1"/>
          </p:nvPr>
        </p:nvSpPr>
        <p:spPr/>
        <p:txBody>
          <a:bodyPr/>
          <a:lstStyle/>
          <a:p>
            <a:r>
              <a:rPr lang="en-US" dirty="0"/>
              <a:t>Written fact witness statements instead of live direct, with live cross examination</a:t>
            </a:r>
          </a:p>
          <a:p>
            <a:r>
              <a:rPr lang="en-US" dirty="0"/>
              <a:t>Timeline of significant events</a:t>
            </a:r>
          </a:p>
          <a:p>
            <a:pPr lvl="1"/>
            <a:r>
              <a:rPr lang="en-US" dirty="0"/>
              <a:t>Jointly prepared</a:t>
            </a:r>
          </a:p>
          <a:p>
            <a:pPr lvl="1"/>
            <a:r>
              <a:rPr lang="en-US" dirty="0"/>
              <a:t>Significant events and disputed positions noted</a:t>
            </a:r>
          </a:p>
        </p:txBody>
      </p:sp>
    </p:spTree>
    <p:extLst>
      <p:ext uri="{BB962C8B-B14F-4D97-AF65-F5344CB8AC3E}">
        <p14:creationId xmlns:p14="http://schemas.microsoft.com/office/powerpoint/2010/main" val="3003645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BFCAE-B4AD-DE40-BC6F-245EEAF66073}"/>
              </a:ext>
            </a:extLst>
          </p:cNvPr>
          <p:cNvSpPr>
            <a:spLocks noGrp="1"/>
          </p:cNvSpPr>
          <p:nvPr>
            <p:ph type="title"/>
          </p:nvPr>
        </p:nvSpPr>
        <p:spPr/>
        <p:txBody>
          <a:bodyPr/>
          <a:lstStyle/>
          <a:p>
            <a:r>
              <a:rPr lang="en-US" dirty="0"/>
              <a:t>What are options for streamlining testimony during hearings?</a:t>
            </a:r>
          </a:p>
        </p:txBody>
      </p:sp>
      <p:sp>
        <p:nvSpPr>
          <p:cNvPr id="3" name="Content Placeholder 2">
            <a:extLst>
              <a:ext uri="{FF2B5EF4-FFF2-40B4-BE49-F238E27FC236}">
                <a16:creationId xmlns:a16="http://schemas.microsoft.com/office/drawing/2014/main" id="{320F53C5-8E54-FE40-8BDE-4BBC6C46837B}"/>
              </a:ext>
            </a:extLst>
          </p:cNvPr>
          <p:cNvSpPr>
            <a:spLocks noGrp="1"/>
          </p:cNvSpPr>
          <p:nvPr>
            <p:ph idx="1"/>
          </p:nvPr>
        </p:nvSpPr>
        <p:spPr/>
        <p:txBody>
          <a:bodyPr/>
          <a:lstStyle/>
          <a:p>
            <a:r>
              <a:rPr lang="en-US" dirty="0"/>
              <a:t>Customize order of proof, for example:</a:t>
            </a:r>
          </a:p>
          <a:p>
            <a:pPr lvl="1"/>
            <a:r>
              <a:rPr lang="en-US" dirty="0"/>
              <a:t>Experts all testify after all fact witnesses for all parties have testified</a:t>
            </a:r>
          </a:p>
          <a:p>
            <a:pPr lvl="1"/>
            <a:r>
              <a:rPr lang="en-US" dirty="0"/>
              <a:t>Fact witness panels for discreet issues (particularly effective for disputes with numerous defects or numerous schedule impacts)</a:t>
            </a:r>
          </a:p>
          <a:p>
            <a:pPr lvl="1"/>
            <a:r>
              <a:rPr lang="en-US" dirty="0"/>
              <a:t>Concurrent testimony of experts in the same discipline (a/k/a “Hot Tubbing”)</a:t>
            </a:r>
          </a:p>
        </p:txBody>
      </p:sp>
    </p:spTree>
    <p:extLst>
      <p:ext uri="{BB962C8B-B14F-4D97-AF65-F5344CB8AC3E}">
        <p14:creationId xmlns:p14="http://schemas.microsoft.com/office/powerpoint/2010/main" val="1221189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02C8A-95E8-0744-B64D-D05D034F3862}"/>
              </a:ext>
            </a:extLst>
          </p:cNvPr>
          <p:cNvSpPr>
            <a:spLocks noGrp="1"/>
          </p:cNvSpPr>
          <p:nvPr>
            <p:ph type="title"/>
          </p:nvPr>
        </p:nvSpPr>
        <p:spPr/>
        <p:txBody>
          <a:bodyPr/>
          <a:lstStyle/>
          <a:p>
            <a:r>
              <a:rPr lang="en-US" dirty="0"/>
              <a:t>Any options to minimize Arbitrator effort?</a:t>
            </a:r>
          </a:p>
        </p:txBody>
      </p:sp>
      <p:sp>
        <p:nvSpPr>
          <p:cNvPr id="3" name="Content Placeholder 2">
            <a:extLst>
              <a:ext uri="{FF2B5EF4-FFF2-40B4-BE49-F238E27FC236}">
                <a16:creationId xmlns:a16="http://schemas.microsoft.com/office/drawing/2014/main" id="{EB617004-C82F-624C-AA47-AB417267C123}"/>
              </a:ext>
            </a:extLst>
          </p:cNvPr>
          <p:cNvSpPr>
            <a:spLocks noGrp="1"/>
          </p:cNvSpPr>
          <p:nvPr>
            <p:ph idx="1"/>
          </p:nvPr>
        </p:nvSpPr>
        <p:spPr/>
        <p:txBody>
          <a:bodyPr/>
          <a:lstStyle/>
          <a:p>
            <a:r>
              <a:rPr lang="en-US" dirty="0"/>
              <a:t>Written summaries of damages claims and responses to damages claims</a:t>
            </a:r>
          </a:p>
          <a:p>
            <a:pPr lvl="1"/>
            <a:r>
              <a:rPr lang="en-US" dirty="0"/>
              <a:t>Identify the logic and assumptions of calculating each element of damages</a:t>
            </a:r>
          </a:p>
          <a:p>
            <a:r>
              <a:rPr lang="en-US" dirty="0"/>
              <a:t>Match supporting documentation and testimony to each element of damages claimed</a:t>
            </a:r>
          </a:p>
          <a:p>
            <a:r>
              <a:rPr lang="en-US" dirty="0"/>
              <a:t>Spreadsheets for damages claims on multiple issues </a:t>
            </a:r>
          </a:p>
          <a:p>
            <a:pPr lvl="1"/>
            <a:r>
              <a:rPr lang="en-US" dirty="0"/>
              <a:t>Initially prepared by Claimant’s counsel, with columns for response by opposing party</a:t>
            </a:r>
          </a:p>
          <a:p>
            <a:pPr lvl="1"/>
            <a:endParaRPr lang="en-US" dirty="0"/>
          </a:p>
        </p:txBody>
      </p:sp>
    </p:spTree>
    <p:extLst>
      <p:ext uri="{BB962C8B-B14F-4D97-AF65-F5344CB8AC3E}">
        <p14:creationId xmlns:p14="http://schemas.microsoft.com/office/powerpoint/2010/main" val="165652232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125</TotalTime>
  <Words>1148</Words>
  <Application>Microsoft Office PowerPoint</Application>
  <PresentationFormat>Widescreen</PresentationFormat>
  <Paragraphs>55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Gill Sans MT</vt:lpstr>
      <vt:lpstr>Times New Roman</vt:lpstr>
      <vt:lpstr>Gallery</vt:lpstr>
      <vt:lpstr>Top Tips for Streamlining Arbitration </vt:lpstr>
      <vt:lpstr>PowerPoint Presentation</vt:lpstr>
      <vt:lpstr>Why do we want to streamline Arbitration?</vt:lpstr>
      <vt:lpstr>What are the moRE expensive parts of Arbitration?</vt:lpstr>
      <vt:lpstr>What are some Options to minimize costs of discovery?</vt:lpstr>
      <vt:lpstr>What are options to minimize expert effort?</vt:lpstr>
      <vt:lpstr>What are options to minimize hearing days?</vt:lpstr>
      <vt:lpstr>What are options for streamlining testimony during hearings?</vt:lpstr>
      <vt:lpstr>Any options to minimize Arbitrator effort?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Tips for Streamlining Arbitration </dc:title>
  <dc:creator>DEBORAH MASTIN</dc:creator>
  <cp:lastModifiedBy>G Leonardo</cp:lastModifiedBy>
  <cp:revision>10</cp:revision>
  <dcterms:created xsi:type="dcterms:W3CDTF">2021-05-25T14:45:34Z</dcterms:created>
  <dcterms:modified xsi:type="dcterms:W3CDTF">2021-06-03T01:11:35Z</dcterms:modified>
</cp:coreProperties>
</file>