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0"/>
  </p:notesMasterIdLst>
  <p:sldIdLst>
    <p:sldId id="256" r:id="rId2"/>
    <p:sldId id="278" r:id="rId3"/>
    <p:sldId id="282" r:id="rId4"/>
    <p:sldId id="280" r:id="rId5"/>
    <p:sldId id="284" r:id="rId6"/>
    <p:sldId id="285" r:id="rId7"/>
    <p:sldId id="293" r:id="rId8"/>
    <p:sldId id="294" r:id="rId9"/>
    <p:sldId id="301" r:id="rId10"/>
    <p:sldId id="299" r:id="rId11"/>
    <p:sldId id="298" r:id="rId12"/>
    <p:sldId id="315" r:id="rId13"/>
    <p:sldId id="261" r:id="rId14"/>
    <p:sldId id="303" r:id="rId15"/>
    <p:sldId id="304" r:id="rId16"/>
    <p:sldId id="316" r:id="rId17"/>
    <p:sldId id="317" r:id="rId18"/>
    <p:sldId id="306" r:id="rId19"/>
    <p:sldId id="264" r:id="rId20"/>
    <p:sldId id="309" r:id="rId21"/>
    <p:sldId id="312" r:id="rId22"/>
    <p:sldId id="320" r:id="rId23"/>
    <p:sldId id="277" r:id="rId24"/>
    <p:sldId id="321" r:id="rId25"/>
    <p:sldId id="319" r:id="rId26"/>
    <p:sldId id="265" r:id="rId27"/>
    <p:sldId id="318" r:id="rId28"/>
    <p:sldId id="322" r:id="rId29"/>
    <p:sldId id="270" r:id="rId30"/>
    <p:sldId id="308" r:id="rId31"/>
    <p:sldId id="271" r:id="rId32"/>
    <p:sldId id="272" r:id="rId33"/>
    <p:sldId id="273" r:id="rId34"/>
    <p:sldId id="314" r:id="rId35"/>
    <p:sldId id="323" r:id="rId36"/>
    <p:sldId id="295" r:id="rId37"/>
    <p:sldId id="296" r:id="rId38"/>
    <p:sldId id="297" r:id="rId39"/>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108" y="7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21815A-0E07-456C-9703-259FCD02AC68}"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58C8A1F4-1242-4611-B83E-75993BA83A75}">
      <dgm:prSet/>
      <dgm:spPr/>
      <dgm:t>
        <a:bodyPr/>
        <a:lstStyle/>
        <a:p>
          <a:r>
            <a:rPr lang="en-US" dirty="0"/>
            <a:t>Most storm events have been small-medium, meaning more loss absorbed by primary carriers as opposed to reinsurers.</a:t>
          </a:r>
        </a:p>
      </dgm:t>
    </dgm:pt>
    <dgm:pt modelId="{681CE76A-5C14-4177-9612-6663C8DA4874}" type="parTrans" cxnId="{497609B0-40CE-44DC-8BA3-44E8C6402422}">
      <dgm:prSet/>
      <dgm:spPr/>
      <dgm:t>
        <a:bodyPr/>
        <a:lstStyle/>
        <a:p>
          <a:endParaRPr lang="en-US"/>
        </a:p>
      </dgm:t>
    </dgm:pt>
    <dgm:pt modelId="{1AACDDD2-8E88-4726-8F3F-9BC32D816D10}" type="sibTrans" cxnId="{497609B0-40CE-44DC-8BA3-44E8C6402422}">
      <dgm:prSet/>
      <dgm:spPr/>
      <dgm:t>
        <a:bodyPr/>
        <a:lstStyle/>
        <a:p>
          <a:endParaRPr lang="en-US"/>
        </a:p>
      </dgm:t>
    </dgm:pt>
    <dgm:pt modelId="{F15482FC-12AE-4456-A34C-A828BA7A932E}">
      <dgm:prSet/>
      <dgm:spPr/>
      <dgm:t>
        <a:bodyPr/>
        <a:lstStyle/>
        <a:p>
          <a:r>
            <a:rPr lang="en-US" dirty="0"/>
            <a:t>Global natural catastrophes $76B in 2020, up 40% from 2019.</a:t>
          </a:r>
        </a:p>
      </dgm:t>
    </dgm:pt>
    <dgm:pt modelId="{C7E12C4D-E069-4928-956F-0D72F3642849}" type="parTrans" cxnId="{810D0165-1226-4DE2-AF22-206B0B29E8C4}">
      <dgm:prSet/>
      <dgm:spPr/>
      <dgm:t>
        <a:bodyPr/>
        <a:lstStyle/>
        <a:p>
          <a:endParaRPr lang="en-US"/>
        </a:p>
      </dgm:t>
    </dgm:pt>
    <dgm:pt modelId="{A6A1E571-7677-4826-AA42-F894917C1129}" type="sibTrans" cxnId="{810D0165-1226-4DE2-AF22-206B0B29E8C4}">
      <dgm:prSet/>
      <dgm:spPr/>
      <dgm:t>
        <a:bodyPr/>
        <a:lstStyle/>
        <a:p>
          <a:endParaRPr lang="en-US"/>
        </a:p>
      </dgm:t>
    </dgm:pt>
    <dgm:pt modelId="{98F55356-2CBE-4C64-A2DD-9F841395F17D}">
      <dgm:prSet/>
      <dgm:spPr/>
      <dgm:t>
        <a:bodyPr/>
        <a:lstStyle/>
        <a:p>
          <a:r>
            <a:rPr lang="en-US" dirty="0"/>
            <a:t>Through Q3 2020 insurance industry’s net underwriting gains fell from $5.4B in 2019 to $300M (Verisk Analytics).</a:t>
          </a:r>
        </a:p>
      </dgm:t>
    </dgm:pt>
    <dgm:pt modelId="{232BFFEC-D6E2-47CF-BE7D-764620615ADC}" type="parTrans" cxnId="{06B6689A-6A6E-4563-861D-E66E7FEB76FC}">
      <dgm:prSet/>
      <dgm:spPr/>
      <dgm:t>
        <a:bodyPr/>
        <a:lstStyle/>
        <a:p>
          <a:endParaRPr lang="en-US"/>
        </a:p>
      </dgm:t>
    </dgm:pt>
    <dgm:pt modelId="{E8525BB2-3F69-49EB-A260-64593CD1DE92}" type="sibTrans" cxnId="{06B6689A-6A6E-4563-861D-E66E7FEB76FC}">
      <dgm:prSet/>
      <dgm:spPr/>
      <dgm:t>
        <a:bodyPr/>
        <a:lstStyle/>
        <a:p>
          <a:endParaRPr lang="en-US"/>
        </a:p>
      </dgm:t>
    </dgm:pt>
    <dgm:pt modelId="{670DD1A7-9DAA-4049-A3D8-5A1E5E4FBED2}">
      <dgm:prSet/>
      <dgm:spPr/>
      <dgm:t>
        <a:bodyPr/>
        <a:lstStyle/>
        <a:p>
          <a:r>
            <a:rPr lang="en-US" dirty="0"/>
            <a:t>Winter Storm Uri expected to cost at least $18-20B (Insurance Council of Texas).</a:t>
          </a:r>
        </a:p>
      </dgm:t>
    </dgm:pt>
    <dgm:pt modelId="{42F846C7-CDDB-4F03-992A-F1410B7815E8}" type="parTrans" cxnId="{EDBDC178-DDFB-4C6C-BA99-CF137FEB85AC}">
      <dgm:prSet/>
      <dgm:spPr/>
      <dgm:t>
        <a:bodyPr/>
        <a:lstStyle/>
        <a:p>
          <a:endParaRPr lang="en-US"/>
        </a:p>
      </dgm:t>
    </dgm:pt>
    <dgm:pt modelId="{CD3465A4-9D28-4540-AA2B-33CEBEC451FE}" type="sibTrans" cxnId="{EDBDC178-DDFB-4C6C-BA99-CF137FEB85AC}">
      <dgm:prSet/>
      <dgm:spPr/>
      <dgm:t>
        <a:bodyPr/>
        <a:lstStyle/>
        <a:p>
          <a:endParaRPr lang="en-US"/>
        </a:p>
      </dgm:t>
    </dgm:pt>
    <dgm:pt modelId="{A2AA0318-3782-4D0A-A4BD-E7A6E10655AC}">
      <dgm:prSet/>
      <dgm:spPr/>
      <dgm:t>
        <a:bodyPr/>
        <a:lstStyle/>
        <a:p>
          <a:r>
            <a:rPr lang="en-US" dirty="0"/>
            <a:t>Insurance issues have global reach – same reinsurers.</a:t>
          </a:r>
        </a:p>
      </dgm:t>
    </dgm:pt>
    <dgm:pt modelId="{1331C213-9F2C-4C65-AFF2-5E52C834EC8A}" type="parTrans" cxnId="{00141F16-0FA5-4B02-808F-6430C1EDD3D3}">
      <dgm:prSet/>
      <dgm:spPr/>
      <dgm:t>
        <a:bodyPr/>
        <a:lstStyle/>
        <a:p>
          <a:endParaRPr lang="en-US"/>
        </a:p>
      </dgm:t>
    </dgm:pt>
    <dgm:pt modelId="{8468B55F-FF21-47B1-A062-8BC975F42DB1}" type="sibTrans" cxnId="{00141F16-0FA5-4B02-808F-6430C1EDD3D3}">
      <dgm:prSet/>
      <dgm:spPr/>
      <dgm:t>
        <a:bodyPr/>
        <a:lstStyle/>
        <a:p>
          <a:endParaRPr lang="en-US"/>
        </a:p>
      </dgm:t>
    </dgm:pt>
    <dgm:pt modelId="{0B15F9AB-55ED-47E8-99B6-4E2A9AF20E4D}" type="pres">
      <dgm:prSet presAssocID="{DC21815A-0E07-456C-9703-259FCD02AC68}" presName="linear" presStyleCnt="0">
        <dgm:presLayoutVars>
          <dgm:animLvl val="lvl"/>
          <dgm:resizeHandles val="exact"/>
        </dgm:presLayoutVars>
      </dgm:prSet>
      <dgm:spPr/>
    </dgm:pt>
    <dgm:pt modelId="{0DED9C24-37F7-43B4-B139-196139E6EFC5}" type="pres">
      <dgm:prSet presAssocID="{58C8A1F4-1242-4611-B83E-75993BA83A75}" presName="parentText" presStyleLbl="node1" presStyleIdx="0" presStyleCnt="5">
        <dgm:presLayoutVars>
          <dgm:chMax val="0"/>
          <dgm:bulletEnabled val="1"/>
        </dgm:presLayoutVars>
      </dgm:prSet>
      <dgm:spPr/>
    </dgm:pt>
    <dgm:pt modelId="{40B70295-5B1B-43FD-A35A-5A526EE80714}" type="pres">
      <dgm:prSet presAssocID="{1AACDDD2-8E88-4726-8F3F-9BC32D816D10}" presName="spacer" presStyleCnt="0"/>
      <dgm:spPr/>
    </dgm:pt>
    <dgm:pt modelId="{DDC83BDE-9140-4266-9BCB-AADF9FB70F22}" type="pres">
      <dgm:prSet presAssocID="{F15482FC-12AE-4456-A34C-A828BA7A932E}" presName="parentText" presStyleLbl="node1" presStyleIdx="1" presStyleCnt="5">
        <dgm:presLayoutVars>
          <dgm:chMax val="0"/>
          <dgm:bulletEnabled val="1"/>
        </dgm:presLayoutVars>
      </dgm:prSet>
      <dgm:spPr/>
    </dgm:pt>
    <dgm:pt modelId="{5304C44C-2C34-41EF-854A-0661E231D2F1}" type="pres">
      <dgm:prSet presAssocID="{A6A1E571-7677-4826-AA42-F894917C1129}" presName="spacer" presStyleCnt="0"/>
      <dgm:spPr/>
    </dgm:pt>
    <dgm:pt modelId="{65E2FC49-EB42-4DCA-8B13-7839D5E00472}" type="pres">
      <dgm:prSet presAssocID="{98F55356-2CBE-4C64-A2DD-9F841395F17D}" presName="parentText" presStyleLbl="node1" presStyleIdx="2" presStyleCnt="5">
        <dgm:presLayoutVars>
          <dgm:chMax val="0"/>
          <dgm:bulletEnabled val="1"/>
        </dgm:presLayoutVars>
      </dgm:prSet>
      <dgm:spPr/>
    </dgm:pt>
    <dgm:pt modelId="{8C06691D-1C2C-476E-B20F-C82DF0662C9F}" type="pres">
      <dgm:prSet presAssocID="{E8525BB2-3F69-49EB-A260-64593CD1DE92}" presName="spacer" presStyleCnt="0"/>
      <dgm:spPr/>
    </dgm:pt>
    <dgm:pt modelId="{A4C36BB4-82F3-441A-B7E5-FD889CFEAC93}" type="pres">
      <dgm:prSet presAssocID="{670DD1A7-9DAA-4049-A3D8-5A1E5E4FBED2}" presName="parentText" presStyleLbl="node1" presStyleIdx="3" presStyleCnt="5">
        <dgm:presLayoutVars>
          <dgm:chMax val="0"/>
          <dgm:bulletEnabled val="1"/>
        </dgm:presLayoutVars>
      </dgm:prSet>
      <dgm:spPr/>
    </dgm:pt>
    <dgm:pt modelId="{9163A4CC-2E04-4489-8363-840875C0BFC0}" type="pres">
      <dgm:prSet presAssocID="{CD3465A4-9D28-4540-AA2B-33CEBEC451FE}" presName="spacer" presStyleCnt="0"/>
      <dgm:spPr/>
    </dgm:pt>
    <dgm:pt modelId="{557652E4-A2FC-4813-A044-245AF82A3894}" type="pres">
      <dgm:prSet presAssocID="{A2AA0318-3782-4D0A-A4BD-E7A6E10655AC}" presName="parentText" presStyleLbl="node1" presStyleIdx="4" presStyleCnt="5">
        <dgm:presLayoutVars>
          <dgm:chMax val="0"/>
          <dgm:bulletEnabled val="1"/>
        </dgm:presLayoutVars>
      </dgm:prSet>
      <dgm:spPr/>
    </dgm:pt>
  </dgm:ptLst>
  <dgm:cxnLst>
    <dgm:cxn modelId="{3F07C708-4961-4D65-9F9E-130F75B22B11}" type="presOf" srcId="{98F55356-2CBE-4C64-A2DD-9F841395F17D}" destId="{65E2FC49-EB42-4DCA-8B13-7839D5E00472}" srcOrd="0" destOrd="0" presId="urn:microsoft.com/office/officeart/2005/8/layout/vList2"/>
    <dgm:cxn modelId="{00141F16-0FA5-4B02-808F-6430C1EDD3D3}" srcId="{DC21815A-0E07-456C-9703-259FCD02AC68}" destId="{A2AA0318-3782-4D0A-A4BD-E7A6E10655AC}" srcOrd="4" destOrd="0" parTransId="{1331C213-9F2C-4C65-AFF2-5E52C834EC8A}" sibTransId="{8468B55F-FF21-47B1-A062-8BC975F42DB1}"/>
    <dgm:cxn modelId="{BEAEA82E-B457-42B6-A32F-0121B9C4FB7D}" type="presOf" srcId="{58C8A1F4-1242-4611-B83E-75993BA83A75}" destId="{0DED9C24-37F7-43B4-B139-196139E6EFC5}" srcOrd="0" destOrd="0" presId="urn:microsoft.com/office/officeart/2005/8/layout/vList2"/>
    <dgm:cxn modelId="{F9414B2F-C680-4F65-990E-D3F600FE2B26}" type="presOf" srcId="{A2AA0318-3782-4D0A-A4BD-E7A6E10655AC}" destId="{557652E4-A2FC-4813-A044-245AF82A3894}" srcOrd="0" destOrd="0" presId="urn:microsoft.com/office/officeart/2005/8/layout/vList2"/>
    <dgm:cxn modelId="{77039B42-5153-42A3-9886-F128B858C937}" type="presOf" srcId="{670DD1A7-9DAA-4049-A3D8-5A1E5E4FBED2}" destId="{A4C36BB4-82F3-441A-B7E5-FD889CFEAC93}" srcOrd="0" destOrd="0" presId="urn:microsoft.com/office/officeart/2005/8/layout/vList2"/>
    <dgm:cxn modelId="{810D0165-1226-4DE2-AF22-206B0B29E8C4}" srcId="{DC21815A-0E07-456C-9703-259FCD02AC68}" destId="{F15482FC-12AE-4456-A34C-A828BA7A932E}" srcOrd="1" destOrd="0" parTransId="{C7E12C4D-E069-4928-956F-0D72F3642849}" sibTransId="{A6A1E571-7677-4826-AA42-F894917C1129}"/>
    <dgm:cxn modelId="{2B13C647-0037-40B4-88D8-CDED9E4BFFC2}" type="presOf" srcId="{F15482FC-12AE-4456-A34C-A828BA7A932E}" destId="{DDC83BDE-9140-4266-9BCB-AADF9FB70F22}" srcOrd="0" destOrd="0" presId="urn:microsoft.com/office/officeart/2005/8/layout/vList2"/>
    <dgm:cxn modelId="{EDBDC178-DDFB-4C6C-BA99-CF137FEB85AC}" srcId="{DC21815A-0E07-456C-9703-259FCD02AC68}" destId="{670DD1A7-9DAA-4049-A3D8-5A1E5E4FBED2}" srcOrd="3" destOrd="0" parTransId="{42F846C7-CDDB-4F03-992A-F1410B7815E8}" sibTransId="{CD3465A4-9D28-4540-AA2B-33CEBEC451FE}"/>
    <dgm:cxn modelId="{06B6689A-6A6E-4563-861D-E66E7FEB76FC}" srcId="{DC21815A-0E07-456C-9703-259FCD02AC68}" destId="{98F55356-2CBE-4C64-A2DD-9F841395F17D}" srcOrd="2" destOrd="0" parTransId="{232BFFEC-D6E2-47CF-BE7D-764620615ADC}" sibTransId="{E8525BB2-3F69-49EB-A260-64593CD1DE92}"/>
    <dgm:cxn modelId="{497609B0-40CE-44DC-8BA3-44E8C6402422}" srcId="{DC21815A-0E07-456C-9703-259FCD02AC68}" destId="{58C8A1F4-1242-4611-B83E-75993BA83A75}" srcOrd="0" destOrd="0" parTransId="{681CE76A-5C14-4177-9612-6663C8DA4874}" sibTransId="{1AACDDD2-8E88-4726-8F3F-9BC32D816D10}"/>
    <dgm:cxn modelId="{AFC9F1F8-6BA7-4CAA-BED2-B8B30DB62D9A}" type="presOf" srcId="{DC21815A-0E07-456C-9703-259FCD02AC68}" destId="{0B15F9AB-55ED-47E8-99B6-4E2A9AF20E4D}" srcOrd="0" destOrd="0" presId="urn:microsoft.com/office/officeart/2005/8/layout/vList2"/>
    <dgm:cxn modelId="{238D2014-E183-43B6-B021-F8B480337D05}" type="presParOf" srcId="{0B15F9AB-55ED-47E8-99B6-4E2A9AF20E4D}" destId="{0DED9C24-37F7-43B4-B139-196139E6EFC5}" srcOrd="0" destOrd="0" presId="urn:microsoft.com/office/officeart/2005/8/layout/vList2"/>
    <dgm:cxn modelId="{01069223-9D9F-49CB-8E56-407BDF946142}" type="presParOf" srcId="{0B15F9AB-55ED-47E8-99B6-4E2A9AF20E4D}" destId="{40B70295-5B1B-43FD-A35A-5A526EE80714}" srcOrd="1" destOrd="0" presId="urn:microsoft.com/office/officeart/2005/8/layout/vList2"/>
    <dgm:cxn modelId="{35EC73CA-84B4-4708-8896-4496341B4374}" type="presParOf" srcId="{0B15F9AB-55ED-47E8-99B6-4E2A9AF20E4D}" destId="{DDC83BDE-9140-4266-9BCB-AADF9FB70F22}" srcOrd="2" destOrd="0" presId="urn:microsoft.com/office/officeart/2005/8/layout/vList2"/>
    <dgm:cxn modelId="{20ED374A-DDED-47B6-AFF3-0DAE0CDE1B88}" type="presParOf" srcId="{0B15F9AB-55ED-47E8-99B6-4E2A9AF20E4D}" destId="{5304C44C-2C34-41EF-854A-0661E231D2F1}" srcOrd="3" destOrd="0" presId="urn:microsoft.com/office/officeart/2005/8/layout/vList2"/>
    <dgm:cxn modelId="{7D9FB987-68D3-4E47-A6FD-DFA43BCFE2AB}" type="presParOf" srcId="{0B15F9AB-55ED-47E8-99B6-4E2A9AF20E4D}" destId="{65E2FC49-EB42-4DCA-8B13-7839D5E00472}" srcOrd="4" destOrd="0" presId="urn:microsoft.com/office/officeart/2005/8/layout/vList2"/>
    <dgm:cxn modelId="{84FC539B-133A-4559-83DA-C9A4E1F40BBD}" type="presParOf" srcId="{0B15F9AB-55ED-47E8-99B6-4E2A9AF20E4D}" destId="{8C06691D-1C2C-476E-B20F-C82DF0662C9F}" srcOrd="5" destOrd="0" presId="urn:microsoft.com/office/officeart/2005/8/layout/vList2"/>
    <dgm:cxn modelId="{EABFA7BD-3C52-4861-8535-4A91403EB401}" type="presParOf" srcId="{0B15F9AB-55ED-47E8-99B6-4E2A9AF20E4D}" destId="{A4C36BB4-82F3-441A-B7E5-FD889CFEAC93}" srcOrd="6" destOrd="0" presId="urn:microsoft.com/office/officeart/2005/8/layout/vList2"/>
    <dgm:cxn modelId="{D00B1BD7-B7BE-475F-A6A4-CE258C1B46D3}" type="presParOf" srcId="{0B15F9AB-55ED-47E8-99B6-4E2A9AF20E4D}" destId="{9163A4CC-2E04-4489-8363-840875C0BFC0}" srcOrd="7" destOrd="0" presId="urn:microsoft.com/office/officeart/2005/8/layout/vList2"/>
    <dgm:cxn modelId="{ADDCEA1A-EB43-48C6-9DA6-7B7D2DF510CF}" type="presParOf" srcId="{0B15F9AB-55ED-47E8-99B6-4E2A9AF20E4D}" destId="{557652E4-A2FC-4813-A044-245AF82A3894}"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ED9C24-37F7-43B4-B139-196139E6EFC5}">
      <dsp:nvSpPr>
        <dsp:cNvPr id="0" name=""/>
        <dsp:cNvSpPr/>
      </dsp:nvSpPr>
      <dsp:spPr>
        <a:xfrm>
          <a:off x="0" y="615546"/>
          <a:ext cx="6797675" cy="835379"/>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Most storm events have been small-medium, meaning more loss absorbed by primary carriers as opposed to reinsurers.</a:t>
          </a:r>
        </a:p>
      </dsp:txBody>
      <dsp:txXfrm>
        <a:off x="40780" y="656326"/>
        <a:ext cx="6716115" cy="753819"/>
      </dsp:txXfrm>
    </dsp:sp>
    <dsp:sp modelId="{DDC83BDE-9140-4266-9BCB-AADF9FB70F22}">
      <dsp:nvSpPr>
        <dsp:cNvPr id="0" name=""/>
        <dsp:cNvSpPr/>
      </dsp:nvSpPr>
      <dsp:spPr>
        <a:xfrm>
          <a:off x="0" y="1511406"/>
          <a:ext cx="6797675" cy="835379"/>
        </a:xfrm>
        <a:prstGeom prst="roundRect">
          <a:avLst/>
        </a:prstGeom>
        <a:solidFill>
          <a:schemeClr val="accent2">
            <a:hueOff val="9759"/>
            <a:satOff val="-6719"/>
            <a:lumOff val="-171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Global natural catastrophes $76B in 2020, up 40% from 2019.</a:t>
          </a:r>
        </a:p>
      </dsp:txBody>
      <dsp:txXfrm>
        <a:off x="40780" y="1552186"/>
        <a:ext cx="6716115" cy="753819"/>
      </dsp:txXfrm>
    </dsp:sp>
    <dsp:sp modelId="{65E2FC49-EB42-4DCA-8B13-7839D5E00472}">
      <dsp:nvSpPr>
        <dsp:cNvPr id="0" name=""/>
        <dsp:cNvSpPr/>
      </dsp:nvSpPr>
      <dsp:spPr>
        <a:xfrm>
          <a:off x="0" y="2407266"/>
          <a:ext cx="6797675" cy="835379"/>
        </a:xfrm>
        <a:prstGeom prst="roundRect">
          <a:avLst/>
        </a:prstGeom>
        <a:solidFill>
          <a:schemeClr val="accent2">
            <a:hueOff val="19519"/>
            <a:satOff val="-13438"/>
            <a:lumOff val="-343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Through Q3 2020 insurance industry’s net underwriting gains fell from $5.4B in 2019 to $300M (Verisk Analytics).</a:t>
          </a:r>
        </a:p>
      </dsp:txBody>
      <dsp:txXfrm>
        <a:off x="40780" y="2448046"/>
        <a:ext cx="6716115" cy="753819"/>
      </dsp:txXfrm>
    </dsp:sp>
    <dsp:sp modelId="{A4C36BB4-82F3-441A-B7E5-FD889CFEAC93}">
      <dsp:nvSpPr>
        <dsp:cNvPr id="0" name=""/>
        <dsp:cNvSpPr/>
      </dsp:nvSpPr>
      <dsp:spPr>
        <a:xfrm>
          <a:off x="0" y="3303126"/>
          <a:ext cx="6797675" cy="835379"/>
        </a:xfrm>
        <a:prstGeom prst="roundRect">
          <a:avLst/>
        </a:prstGeom>
        <a:solidFill>
          <a:schemeClr val="accent2">
            <a:hueOff val="29278"/>
            <a:satOff val="-20157"/>
            <a:lumOff val="-514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Winter Storm Uri expected to cost at least $18-20B (Insurance Council of Texas).</a:t>
          </a:r>
        </a:p>
      </dsp:txBody>
      <dsp:txXfrm>
        <a:off x="40780" y="3343906"/>
        <a:ext cx="6716115" cy="753819"/>
      </dsp:txXfrm>
    </dsp:sp>
    <dsp:sp modelId="{557652E4-A2FC-4813-A044-245AF82A3894}">
      <dsp:nvSpPr>
        <dsp:cNvPr id="0" name=""/>
        <dsp:cNvSpPr/>
      </dsp:nvSpPr>
      <dsp:spPr>
        <a:xfrm>
          <a:off x="0" y="4198986"/>
          <a:ext cx="6797675" cy="835379"/>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Insurance issues have global reach – same reinsurers.</a:t>
          </a:r>
        </a:p>
      </dsp:txBody>
      <dsp:txXfrm>
        <a:off x="40780" y="4239766"/>
        <a:ext cx="6716115" cy="75381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26135A9E-F5F2-489B-963A-38899C59A177}" type="datetimeFigureOut">
              <a:rPr lang="en-US" smtClean="0"/>
              <a:t>4/20/2021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69186D87-8861-42BB-B98B-0A35376DFA70}" type="slidenum">
              <a:rPr lang="en-US" smtClean="0"/>
              <a:t>‹#›</a:t>
            </a:fld>
            <a:endParaRPr lang="en-US" dirty="0"/>
          </a:p>
        </p:txBody>
      </p:sp>
    </p:spTree>
    <p:extLst>
      <p:ext uri="{BB962C8B-B14F-4D97-AF65-F5344CB8AC3E}">
        <p14:creationId xmlns:p14="http://schemas.microsoft.com/office/powerpoint/2010/main" val="26937788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C22ABC3-D72E-4CEF-8387-5EE4AA9C2FE3}" type="datetime1">
              <a:rPr lang="en-US" smtClean="0"/>
              <a:t>4/20/2021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76DF79-97D6-43E2-9CA0-EE22A670D5AA}"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8038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9B4782-73AF-42B9-93B7-E8D90662F30C}" type="datetime1">
              <a:rPr lang="en-US" smtClean="0"/>
              <a:t>4/20/2021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76DF79-97D6-43E2-9CA0-EE22A670D5AA}" type="slidenum">
              <a:rPr lang="en-US" smtClean="0"/>
              <a:t>‹#›</a:t>
            </a:fld>
            <a:endParaRPr lang="en-US" dirty="0"/>
          </a:p>
        </p:txBody>
      </p:sp>
    </p:spTree>
    <p:extLst>
      <p:ext uri="{BB962C8B-B14F-4D97-AF65-F5344CB8AC3E}">
        <p14:creationId xmlns:p14="http://schemas.microsoft.com/office/powerpoint/2010/main" val="2808206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C23EEA-D2F6-4D73-AEBD-A31593D477BF}" type="datetime1">
              <a:rPr lang="en-US" smtClean="0"/>
              <a:t>4/20/2021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76DF79-97D6-43E2-9CA0-EE22A670D5AA}" type="slidenum">
              <a:rPr lang="en-US" smtClean="0"/>
              <a:t>‹#›</a:t>
            </a:fld>
            <a:endParaRPr lang="en-US" dirty="0"/>
          </a:p>
        </p:txBody>
      </p:sp>
    </p:spTree>
    <p:extLst>
      <p:ext uri="{BB962C8B-B14F-4D97-AF65-F5344CB8AC3E}">
        <p14:creationId xmlns:p14="http://schemas.microsoft.com/office/powerpoint/2010/main" val="150001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45D245-18CD-47F2-95FA-DC43F87E4A80}" type="datetime1">
              <a:rPr lang="en-US" smtClean="0"/>
              <a:t>4/20/2021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76DF79-97D6-43E2-9CA0-EE22A670D5AA}" type="slidenum">
              <a:rPr lang="en-US" smtClean="0"/>
              <a:t>‹#›</a:t>
            </a:fld>
            <a:endParaRPr lang="en-US" dirty="0"/>
          </a:p>
        </p:txBody>
      </p:sp>
    </p:spTree>
    <p:extLst>
      <p:ext uri="{BB962C8B-B14F-4D97-AF65-F5344CB8AC3E}">
        <p14:creationId xmlns:p14="http://schemas.microsoft.com/office/powerpoint/2010/main" val="1992983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3D1987-BC51-44FC-AF5C-6E7ABFFBF3DC}" type="datetime1">
              <a:rPr lang="en-US" smtClean="0"/>
              <a:t>4/20/2021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76DF79-97D6-43E2-9CA0-EE22A670D5AA}"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8170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AFA1348-9FBF-4603-BDDB-3E87A93B2ECB}" type="datetime1">
              <a:rPr lang="en-US" smtClean="0"/>
              <a:t>4/20/2021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176DF79-97D6-43E2-9CA0-EE22A670D5AA}" type="slidenum">
              <a:rPr lang="en-US" smtClean="0"/>
              <a:t>‹#›</a:t>
            </a:fld>
            <a:endParaRPr lang="en-US" dirty="0"/>
          </a:p>
        </p:txBody>
      </p:sp>
    </p:spTree>
    <p:extLst>
      <p:ext uri="{BB962C8B-B14F-4D97-AF65-F5344CB8AC3E}">
        <p14:creationId xmlns:p14="http://schemas.microsoft.com/office/powerpoint/2010/main" val="2005926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A28D59-04FB-497B-BA3C-B96DEB81934F}" type="datetime1">
              <a:rPr lang="en-US" smtClean="0"/>
              <a:t>4/20/2021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176DF79-97D6-43E2-9CA0-EE22A670D5AA}" type="slidenum">
              <a:rPr lang="en-US" smtClean="0"/>
              <a:t>‹#›</a:t>
            </a:fld>
            <a:endParaRPr lang="en-US" dirty="0"/>
          </a:p>
        </p:txBody>
      </p:sp>
    </p:spTree>
    <p:extLst>
      <p:ext uri="{BB962C8B-B14F-4D97-AF65-F5344CB8AC3E}">
        <p14:creationId xmlns:p14="http://schemas.microsoft.com/office/powerpoint/2010/main" val="103955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013572-AD4F-4BD7-BA8A-345D87372705}" type="datetime1">
              <a:rPr lang="en-US" smtClean="0"/>
              <a:t>4/20/2021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176DF79-97D6-43E2-9CA0-EE22A670D5AA}" type="slidenum">
              <a:rPr lang="en-US" smtClean="0"/>
              <a:t>‹#›</a:t>
            </a:fld>
            <a:endParaRPr lang="en-US" dirty="0"/>
          </a:p>
        </p:txBody>
      </p:sp>
    </p:spTree>
    <p:extLst>
      <p:ext uri="{BB962C8B-B14F-4D97-AF65-F5344CB8AC3E}">
        <p14:creationId xmlns:p14="http://schemas.microsoft.com/office/powerpoint/2010/main" val="1098845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A61F59F-966F-480D-B24E-6B295F5E6D5E}" type="datetime1">
              <a:rPr lang="en-US" smtClean="0"/>
              <a:t>4/20/2021</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A176DF79-97D6-43E2-9CA0-EE22A670D5AA}" type="slidenum">
              <a:rPr lang="en-US" smtClean="0"/>
              <a:t>‹#›</a:t>
            </a:fld>
            <a:endParaRPr lang="en-US" dirty="0"/>
          </a:p>
        </p:txBody>
      </p:sp>
    </p:spTree>
    <p:extLst>
      <p:ext uri="{BB962C8B-B14F-4D97-AF65-F5344CB8AC3E}">
        <p14:creationId xmlns:p14="http://schemas.microsoft.com/office/powerpoint/2010/main" val="3684444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44A7498-F1A5-4637-BBB8-70A7F25EE989}" type="datetime1">
              <a:rPr lang="en-US" smtClean="0"/>
              <a:t>4/20/2021</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176DF79-97D6-43E2-9CA0-EE22A670D5AA}" type="slidenum">
              <a:rPr lang="en-US" smtClean="0"/>
              <a:t>‹#›</a:t>
            </a:fld>
            <a:endParaRPr lang="en-US" dirty="0"/>
          </a:p>
        </p:txBody>
      </p:sp>
    </p:spTree>
    <p:extLst>
      <p:ext uri="{BB962C8B-B14F-4D97-AF65-F5344CB8AC3E}">
        <p14:creationId xmlns:p14="http://schemas.microsoft.com/office/powerpoint/2010/main" val="3836785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AC7D7E-B36B-4B0E-AF88-E2A1CD18CBB1}" type="datetime1">
              <a:rPr lang="en-US" smtClean="0"/>
              <a:t>4/20/2021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176DF79-97D6-43E2-9CA0-EE22A670D5AA}" type="slidenum">
              <a:rPr lang="en-US" smtClean="0"/>
              <a:t>‹#›</a:t>
            </a:fld>
            <a:endParaRPr lang="en-US" dirty="0"/>
          </a:p>
        </p:txBody>
      </p:sp>
    </p:spTree>
    <p:extLst>
      <p:ext uri="{BB962C8B-B14F-4D97-AF65-F5344CB8AC3E}">
        <p14:creationId xmlns:p14="http://schemas.microsoft.com/office/powerpoint/2010/main" val="3875327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A6D69F4-5EB1-45F8-898C-D41B725976C3}" type="datetime1">
              <a:rPr lang="en-US" smtClean="0"/>
              <a:t>4/20/2021</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176DF79-97D6-43E2-9CA0-EE22A670D5AA}" type="slidenum">
              <a:rPr lang="en-US" smtClean="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8549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00B5AE2-C5CC-499C-8F2D-249888BE2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a:extLst>
              <a:ext uri="{FF2B5EF4-FFF2-40B4-BE49-F238E27FC236}">
                <a16:creationId xmlns:a16="http://schemas.microsoft.com/office/drawing/2014/main" id="{BA7A3698-B350-40E5-8475-9BCC41A089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5" name="Straight Connector 24">
            <a:extLst>
              <a:ext uri="{FF2B5EF4-FFF2-40B4-BE49-F238E27FC236}">
                <a16:creationId xmlns:a16="http://schemas.microsoft.com/office/drawing/2014/main" id="{0AC655C7-EC94-4BE6-84C8-2F9EFBBB278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7" name="Rectangle 26">
            <a:extLst>
              <a:ext uri="{FF2B5EF4-FFF2-40B4-BE49-F238E27FC236}">
                <a16:creationId xmlns:a16="http://schemas.microsoft.com/office/drawing/2014/main" id="{5CF81D86-BDBA-477C-B7DD-8D359BB996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411D4C1-298A-45A0-A3B4-CB187CF34DF6}"/>
              </a:ext>
            </a:extLst>
          </p:cNvPr>
          <p:cNvSpPr>
            <a:spLocks noGrp="1"/>
          </p:cNvSpPr>
          <p:nvPr>
            <p:ph type="ctrTitle"/>
          </p:nvPr>
        </p:nvSpPr>
        <p:spPr>
          <a:xfrm>
            <a:off x="4974771" y="634946"/>
            <a:ext cx="6574972" cy="1450757"/>
          </a:xfrm>
        </p:spPr>
        <p:txBody>
          <a:bodyPr vert="horz" lIns="91440" tIns="45720" rIns="91440" bIns="45720" rtlCol="0" anchor="b">
            <a:normAutofit/>
          </a:bodyPr>
          <a:lstStyle/>
          <a:p>
            <a:r>
              <a:rPr lang="en-US" sz="4800" kern="1200" spc="-50" baseline="0" dirty="0">
                <a:solidFill>
                  <a:schemeClr val="tx1">
                    <a:lumMod val="75000"/>
                    <a:lumOff val="25000"/>
                  </a:schemeClr>
                </a:solidFill>
                <a:latin typeface="+mj-lt"/>
                <a:ea typeface="+mj-ea"/>
                <a:cs typeface="+mj-cs"/>
              </a:rPr>
              <a:t>Property Insurance Issues in Lease Agreements</a:t>
            </a:r>
          </a:p>
        </p:txBody>
      </p:sp>
      <p:pic>
        <p:nvPicPr>
          <p:cNvPr id="14" name="Picture 4" descr="Outdoor warehouse">
            <a:extLst>
              <a:ext uri="{FF2B5EF4-FFF2-40B4-BE49-F238E27FC236}">
                <a16:creationId xmlns:a16="http://schemas.microsoft.com/office/drawing/2014/main" id="{09225793-CB20-4406-9183-72195B833E1A}"/>
              </a:ext>
            </a:extLst>
          </p:cNvPr>
          <p:cNvPicPr>
            <a:picLocks noChangeAspect="1"/>
          </p:cNvPicPr>
          <p:nvPr/>
        </p:nvPicPr>
        <p:blipFill rotWithShape="1">
          <a:blip r:embed="rId2"/>
          <a:srcRect l="18457" r="31474"/>
          <a:stretch/>
        </p:blipFill>
        <p:spPr>
          <a:xfrm>
            <a:off x="633999" y="640081"/>
            <a:ext cx="4001315" cy="5314406"/>
          </a:xfrm>
          <a:prstGeom prst="rect">
            <a:avLst/>
          </a:prstGeom>
        </p:spPr>
      </p:pic>
      <p:cxnSp>
        <p:nvCxnSpPr>
          <p:cNvPr id="29" name="Straight Connector 28">
            <a:extLst>
              <a:ext uri="{FF2B5EF4-FFF2-40B4-BE49-F238E27FC236}">
                <a16:creationId xmlns:a16="http://schemas.microsoft.com/office/drawing/2014/main" id="{C65F3E9C-EF11-4F8F-A621-399C7A3E64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74770" y="2086188"/>
            <a:ext cx="6089768"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FFF12EDB-9E5C-459A-82F3-F7FE96BB3D06}"/>
              </a:ext>
            </a:extLst>
          </p:cNvPr>
          <p:cNvSpPr>
            <a:spLocks noGrp="1"/>
          </p:cNvSpPr>
          <p:nvPr>
            <p:ph type="subTitle" idx="1"/>
          </p:nvPr>
        </p:nvSpPr>
        <p:spPr>
          <a:xfrm>
            <a:off x="4974769" y="2198914"/>
            <a:ext cx="6574973" cy="3670180"/>
          </a:xfrm>
        </p:spPr>
        <p:txBody>
          <a:bodyPr vert="horz" lIns="0" tIns="45720" rIns="0" bIns="45720" rtlCol="0">
            <a:normAutofit/>
          </a:bodyPr>
          <a:lstStyle/>
          <a:p>
            <a:endParaRPr lang="en-US" dirty="0">
              <a:solidFill>
                <a:schemeClr val="tx1">
                  <a:lumMod val="75000"/>
                  <a:lumOff val="25000"/>
                </a:schemeClr>
              </a:solidFill>
              <a:latin typeface="+mn-lt"/>
            </a:endParaRPr>
          </a:p>
          <a:p>
            <a:r>
              <a:rPr lang="en-US" dirty="0">
                <a:solidFill>
                  <a:schemeClr val="tx1">
                    <a:lumMod val="75000"/>
                    <a:lumOff val="25000"/>
                  </a:schemeClr>
                </a:solidFill>
                <a:latin typeface="+mn-lt"/>
              </a:rPr>
              <a:t>Charles E. Comiskey</a:t>
            </a:r>
          </a:p>
          <a:p>
            <a:r>
              <a:rPr lang="en-US" dirty="0">
                <a:solidFill>
                  <a:schemeClr val="tx1">
                    <a:lumMod val="75000"/>
                    <a:lumOff val="25000"/>
                  </a:schemeClr>
                </a:solidFill>
                <a:latin typeface="+mn-lt"/>
              </a:rPr>
              <a:t>CPCU, CIC, CPIA, CRM, PWCA, CRIS, CCM, CMIP</a:t>
            </a:r>
          </a:p>
          <a:p>
            <a:r>
              <a:rPr lang="en-US" dirty="0">
                <a:solidFill>
                  <a:schemeClr val="tx1">
                    <a:lumMod val="75000"/>
                    <a:lumOff val="25000"/>
                  </a:schemeClr>
                </a:solidFill>
                <a:latin typeface="+mn-lt"/>
              </a:rPr>
              <a:t>April 23, 2021</a:t>
            </a:r>
          </a:p>
        </p:txBody>
      </p:sp>
      <p:sp>
        <p:nvSpPr>
          <p:cNvPr id="31" name="Rectangle 30">
            <a:extLst>
              <a:ext uri="{FF2B5EF4-FFF2-40B4-BE49-F238E27FC236}">
                <a16:creationId xmlns:a16="http://schemas.microsoft.com/office/drawing/2014/main" id="{88AA064E-5F6E-4024-BC28-EDDC3DFC7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a:extLst>
              <a:ext uri="{FF2B5EF4-FFF2-40B4-BE49-F238E27FC236}">
                <a16:creationId xmlns:a16="http://schemas.microsoft.com/office/drawing/2014/main" id="{03B29638-4838-4B9B-B9DB-96E542BAF3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96399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8E1A2-6023-41CD-8089-0C3201C01057}"/>
              </a:ext>
            </a:extLst>
          </p:cNvPr>
          <p:cNvSpPr>
            <a:spLocks noGrp="1"/>
          </p:cNvSpPr>
          <p:nvPr>
            <p:ph type="title"/>
          </p:nvPr>
        </p:nvSpPr>
        <p:spPr/>
        <p:txBody>
          <a:bodyPr/>
          <a:lstStyle/>
          <a:p>
            <a:r>
              <a:rPr lang="en-US" dirty="0"/>
              <a:t>Insurance Lease Issues</a:t>
            </a:r>
          </a:p>
        </p:txBody>
      </p:sp>
      <p:sp>
        <p:nvSpPr>
          <p:cNvPr id="3" name="Content Placeholder 2">
            <a:extLst>
              <a:ext uri="{FF2B5EF4-FFF2-40B4-BE49-F238E27FC236}">
                <a16:creationId xmlns:a16="http://schemas.microsoft.com/office/drawing/2014/main" id="{53B2CB32-E590-4A81-9B6C-1F2826F7E3B6}"/>
              </a:ext>
            </a:extLst>
          </p:cNvPr>
          <p:cNvSpPr>
            <a:spLocks noGrp="1"/>
          </p:cNvSpPr>
          <p:nvPr>
            <p:ph idx="1"/>
          </p:nvPr>
        </p:nvSpPr>
        <p:spPr/>
        <p:txBody>
          <a:bodyPr>
            <a:normAutofit lnSpcReduction="10000"/>
          </a:bodyPr>
          <a:lstStyle/>
          <a:p>
            <a:pPr indent="-228600">
              <a:buFont typeface="Wingdings" panose="05000000000000000000" pitchFamily="2" charset="2"/>
              <a:buChar char="§"/>
            </a:pPr>
            <a:r>
              <a:rPr lang="en-US" dirty="0"/>
              <a:t>“Clients typically disfavor overly detailed insurance provisions, preferring instead to coordinate with their insurance agents and/or risk management departments in order to police the actual insurance coverages and endorsement forms used.”</a:t>
            </a:r>
          </a:p>
          <a:p>
            <a:pPr indent="-228600">
              <a:buFont typeface="Wingdings" panose="05000000000000000000" pitchFamily="2" charset="2"/>
              <a:buChar char="§"/>
            </a:pPr>
            <a:endParaRPr lang="en-US" dirty="0"/>
          </a:p>
          <a:p>
            <a:pPr indent="-228600">
              <a:buFont typeface="Wingdings" panose="05000000000000000000" pitchFamily="2" charset="2"/>
              <a:buChar char="§"/>
            </a:pPr>
            <a:r>
              <a:rPr lang="en-US" dirty="0"/>
              <a:t>Coverage is provided “Where Required By Written Contract”</a:t>
            </a:r>
          </a:p>
          <a:p>
            <a:pPr indent="-228600">
              <a:buFont typeface="Wingdings" panose="05000000000000000000" pitchFamily="2" charset="2"/>
              <a:buChar char="§"/>
            </a:pPr>
            <a:endParaRPr lang="en-US" dirty="0"/>
          </a:p>
          <a:p>
            <a:pPr indent="-228600">
              <a:buFont typeface="Wingdings" panose="05000000000000000000" pitchFamily="2" charset="2"/>
              <a:buChar char="§"/>
            </a:pPr>
            <a:r>
              <a:rPr lang="en-US" dirty="0"/>
              <a:t>Recent N.Y. Federal District Court decision functioned to incorporate the contract into the policy and Upstream Party could not enjoy greater insurance than what was agreed in the contract.</a:t>
            </a:r>
          </a:p>
          <a:p>
            <a:pPr lvl="1"/>
            <a:r>
              <a:rPr lang="en-US" dirty="0"/>
              <a:t>Precision is paramount.</a:t>
            </a:r>
          </a:p>
          <a:p>
            <a:pPr lvl="1"/>
            <a:r>
              <a:rPr lang="en-US" dirty="0"/>
              <a:t>Lack of care in any respect is only likely to invite questions over the parties’ true goals, debate over ambiguity, and potentially lead to uncertainty of result.</a:t>
            </a:r>
          </a:p>
        </p:txBody>
      </p:sp>
      <p:sp>
        <p:nvSpPr>
          <p:cNvPr id="4" name="Slide Number Placeholder 3">
            <a:extLst>
              <a:ext uri="{FF2B5EF4-FFF2-40B4-BE49-F238E27FC236}">
                <a16:creationId xmlns:a16="http://schemas.microsoft.com/office/drawing/2014/main" id="{99819D12-F0A4-4B87-B0FF-E16F3CD85B30}"/>
              </a:ext>
            </a:extLst>
          </p:cNvPr>
          <p:cNvSpPr>
            <a:spLocks noGrp="1"/>
          </p:cNvSpPr>
          <p:nvPr>
            <p:ph type="sldNum" sz="quarter" idx="12"/>
          </p:nvPr>
        </p:nvSpPr>
        <p:spPr/>
        <p:txBody>
          <a:bodyPr/>
          <a:lstStyle/>
          <a:p>
            <a:fld id="{A176DF79-97D6-43E2-9CA0-EE22A670D5AA}" type="slidenum">
              <a:rPr lang="en-US" smtClean="0"/>
              <a:t>10</a:t>
            </a:fld>
            <a:endParaRPr lang="en-US" dirty="0"/>
          </a:p>
        </p:txBody>
      </p:sp>
    </p:spTree>
    <p:extLst>
      <p:ext uri="{BB962C8B-B14F-4D97-AF65-F5344CB8AC3E}">
        <p14:creationId xmlns:p14="http://schemas.microsoft.com/office/powerpoint/2010/main" val="2420978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62982-5338-4AE7-8270-37629F7BA55B}"/>
              </a:ext>
            </a:extLst>
          </p:cNvPr>
          <p:cNvSpPr>
            <a:spLocks noGrp="1"/>
          </p:cNvSpPr>
          <p:nvPr>
            <p:ph type="title"/>
          </p:nvPr>
        </p:nvSpPr>
        <p:spPr/>
        <p:txBody>
          <a:bodyPr/>
          <a:lstStyle/>
          <a:p>
            <a:r>
              <a:rPr lang="en-US" dirty="0"/>
              <a:t>Tenant’s Insurance</a:t>
            </a:r>
          </a:p>
        </p:txBody>
      </p:sp>
      <p:sp>
        <p:nvSpPr>
          <p:cNvPr id="3" name="Content Placeholder 2">
            <a:extLst>
              <a:ext uri="{FF2B5EF4-FFF2-40B4-BE49-F238E27FC236}">
                <a16:creationId xmlns:a16="http://schemas.microsoft.com/office/drawing/2014/main" id="{39BD5325-1778-417E-B105-CEE9D72F1D34}"/>
              </a:ext>
            </a:extLst>
          </p:cNvPr>
          <p:cNvSpPr>
            <a:spLocks noGrp="1"/>
          </p:cNvSpPr>
          <p:nvPr>
            <p:ph idx="1"/>
          </p:nvPr>
        </p:nvSpPr>
        <p:spPr/>
        <p:txBody>
          <a:bodyPr>
            <a:normAutofit fontScale="85000" lnSpcReduction="20000"/>
          </a:bodyPr>
          <a:lstStyle/>
          <a:p>
            <a:r>
              <a:rPr lang="en-US" b="1" dirty="0"/>
              <a:t>“Tenant’s </a:t>
            </a:r>
            <a:r>
              <a:rPr lang="en-US" b="1" dirty="0">
                <a:highlight>
                  <a:srgbClr val="FFFF00"/>
                </a:highlight>
              </a:rPr>
              <a:t>casualty insurance </a:t>
            </a:r>
            <a:r>
              <a:rPr lang="en-US" b="1" dirty="0"/>
              <a:t>shall be maintained against all hazards covered by </a:t>
            </a:r>
            <a:r>
              <a:rPr lang="en-US" b="1" dirty="0">
                <a:highlight>
                  <a:srgbClr val="FFFF00"/>
                </a:highlight>
              </a:rPr>
              <a:t>fire and extended coverage</a:t>
            </a:r>
            <a:r>
              <a:rPr lang="en-US" b="1" dirty="0"/>
              <a:t>”.</a:t>
            </a:r>
          </a:p>
          <a:p>
            <a:endParaRPr lang="en-US" dirty="0"/>
          </a:p>
          <a:p>
            <a:r>
              <a:rPr lang="en-US" dirty="0"/>
              <a:t>Casualty insurance = liability insurance, not property insurance.</a:t>
            </a:r>
          </a:p>
          <a:p>
            <a:pPr marL="0" indent="0">
              <a:buNone/>
            </a:pPr>
            <a:endParaRPr lang="en-US" dirty="0"/>
          </a:p>
          <a:p>
            <a:r>
              <a:rPr lang="en-US" dirty="0"/>
              <a:t>“Extended Coverage” is named peril and means:</a:t>
            </a:r>
          </a:p>
          <a:p>
            <a:pPr lvl="1" indent="-228600">
              <a:buFont typeface="Wingdings" panose="05000000000000000000" pitchFamily="2" charset="2"/>
              <a:buChar char="§"/>
            </a:pPr>
            <a:r>
              <a:rPr lang="en-US" dirty="0"/>
              <a:t>“windstorm, hail, explosion (except steam boilers), riot, civil commotion, aircraft, vehicles, and smoke”; </a:t>
            </a:r>
          </a:p>
          <a:p>
            <a:pPr lvl="1" indent="-228600">
              <a:buFont typeface="Wingdings" panose="05000000000000000000" pitchFamily="2" charset="2"/>
              <a:buChar char="§"/>
            </a:pPr>
            <a:r>
              <a:rPr lang="en-US" dirty="0"/>
              <a:t>Ceased to be used in the insurance industry in 1986; and</a:t>
            </a:r>
          </a:p>
          <a:p>
            <a:pPr lvl="1" indent="-228600">
              <a:buFont typeface="Wingdings" panose="05000000000000000000" pitchFamily="2" charset="2"/>
              <a:buChar char="§"/>
            </a:pPr>
            <a:r>
              <a:rPr lang="en-US" dirty="0"/>
              <a:t>Does not include water damage (e.g., winter storm Uri)</a:t>
            </a:r>
          </a:p>
          <a:p>
            <a:endParaRPr lang="en-US" dirty="0"/>
          </a:p>
          <a:p>
            <a:r>
              <a:rPr lang="en-US" dirty="0"/>
              <a:t>ISO Causes of Loss Forms</a:t>
            </a:r>
          </a:p>
          <a:p>
            <a:pPr lvl="1" indent="-228600">
              <a:buFont typeface="Wingdings" panose="05000000000000000000" pitchFamily="2" charset="2"/>
              <a:buChar char="§"/>
            </a:pPr>
            <a:r>
              <a:rPr lang="en-US" dirty="0"/>
              <a:t>Basic</a:t>
            </a:r>
          </a:p>
          <a:p>
            <a:pPr lvl="1" indent="-228600">
              <a:buFont typeface="Wingdings" panose="05000000000000000000" pitchFamily="2" charset="2"/>
              <a:buChar char="§"/>
            </a:pPr>
            <a:r>
              <a:rPr lang="en-US" dirty="0"/>
              <a:t>Broad</a:t>
            </a:r>
          </a:p>
          <a:p>
            <a:pPr lvl="1" indent="-228600">
              <a:buFont typeface="Wingdings" panose="05000000000000000000" pitchFamily="2" charset="2"/>
              <a:buChar char="§"/>
            </a:pPr>
            <a:r>
              <a:rPr lang="en-US" dirty="0"/>
              <a:t>Special</a:t>
            </a:r>
          </a:p>
          <a:p>
            <a:endParaRPr lang="en-US" dirty="0"/>
          </a:p>
        </p:txBody>
      </p:sp>
      <p:sp>
        <p:nvSpPr>
          <p:cNvPr id="4" name="Slide Number Placeholder 3">
            <a:extLst>
              <a:ext uri="{FF2B5EF4-FFF2-40B4-BE49-F238E27FC236}">
                <a16:creationId xmlns:a16="http://schemas.microsoft.com/office/drawing/2014/main" id="{C5930AAB-528E-461E-88BE-AAC70462E95B}"/>
              </a:ext>
            </a:extLst>
          </p:cNvPr>
          <p:cNvSpPr>
            <a:spLocks noGrp="1"/>
          </p:cNvSpPr>
          <p:nvPr>
            <p:ph type="sldNum" sz="quarter" idx="12"/>
          </p:nvPr>
        </p:nvSpPr>
        <p:spPr/>
        <p:txBody>
          <a:bodyPr/>
          <a:lstStyle/>
          <a:p>
            <a:fld id="{A176DF79-97D6-43E2-9CA0-EE22A670D5AA}" type="slidenum">
              <a:rPr lang="en-US" smtClean="0"/>
              <a:t>11</a:t>
            </a:fld>
            <a:endParaRPr lang="en-US" dirty="0"/>
          </a:p>
        </p:txBody>
      </p:sp>
    </p:spTree>
    <p:extLst>
      <p:ext uri="{BB962C8B-B14F-4D97-AF65-F5344CB8AC3E}">
        <p14:creationId xmlns:p14="http://schemas.microsoft.com/office/powerpoint/2010/main" val="3857230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8009B-E436-4F1B-BBA1-0C7775815C9E}"/>
              </a:ext>
            </a:extLst>
          </p:cNvPr>
          <p:cNvSpPr>
            <a:spLocks noGrp="1"/>
          </p:cNvSpPr>
          <p:nvPr>
            <p:ph type="title"/>
          </p:nvPr>
        </p:nvSpPr>
        <p:spPr/>
        <p:txBody>
          <a:bodyPr/>
          <a:lstStyle/>
          <a:p>
            <a:r>
              <a:rPr lang="en-US" dirty="0"/>
              <a:t>ISO Special Causes of Loss Does </a:t>
            </a:r>
            <a:r>
              <a:rPr lang="en-US" u="sng" dirty="0"/>
              <a:t>Not</a:t>
            </a:r>
            <a:r>
              <a:rPr lang="en-US" dirty="0"/>
              <a:t> Provide All-Risk Coverage</a:t>
            </a:r>
          </a:p>
        </p:txBody>
      </p:sp>
      <p:sp>
        <p:nvSpPr>
          <p:cNvPr id="3" name="Content Placeholder 2">
            <a:extLst>
              <a:ext uri="{FF2B5EF4-FFF2-40B4-BE49-F238E27FC236}">
                <a16:creationId xmlns:a16="http://schemas.microsoft.com/office/drawing/2014/main" id="{1B144655-FA5F-413B-9A4F-224F36E9316B}"/>
              </a:ext>
            </a:extLst>
          </p:cNvPr>
          <p:cNvSpPr>
            <a:spLocks noGrp="1"/>
          </p:cNvSpPr>
          <p:nvPr>
            <p:ph idx="1"/>
          </p:nvPr>
        </p:nvSpPr>
        <p:spPr/>
        <p:txBody>
          <a:bodyPr>
            <a:normAutofit/>
          </a:bodyPr>
          <a:lstStyle/>
          <a:p>
            <a:endParaRPr lang="en-US" dirty="0"/>
          </a:p>
          <a:p>
            <a:pPr indent="-228600">
              <a:buFont typeface="Wingdings" panose="05000000000000000000" pitchFamily="2" charset="2"/>
              <a:buChar char="§"/>
            </a:pPr>
            <a:r>
              <a:rPr lang="en-US" dirty="0"/>
              <a:t>Earth Movement</a:t>
            </a:r>
          </a:p>
          <a:p>
            <a:pPr marL="498348" lvl="1" indent="-342900">
              <a:buFont typeface="Arial" panose="020B0604020202020204" pitchFamily="34" charset="0"/>
              <a:buChar char="•"/>
            </a:pPr>
            <a:r>
              <a:rPr lang="en-US" dirty="0"/>
              <a:t>Earth movement includes earthquake, landslide, mine subsidence, earth sinking (other than sinkhole collapse), and volcanic eruption, explosion or effusion.</a:t>
            </a:r>
          </a:p>
          <a:p>
            <a:pPr indent="-228600">
              <a:buFont typeface="Wingdings" panose="05000000000000000000" pitchFamily="2" charset="2"/>
              <a:buChar char="§"/>
            </a:pPr>
            <a:r>
              <a:rPr lang="en-US" dirty="0"/>
              <a:t>Equipment Breakdown </a:t>
            </a:r>
          </a:p>
          <a:p>
            <a:pPr marL="498348" lvl="1" indent="-342900">
              <a:buFont typeface="Arial" panose="020B0604020202020204" pitchFamily="34" charset="0"/>
              <a:buChar char="•"/>
            </a:pPr>
            <a:r>
              <a:rPr lang="en-US" dirty="0"/>
              <a:t>Sudden </a:t>
            </a:r>
            <a:r>
              <a:rPr lang="en-US" u="sng" dirty="0"/>
              <a:t>and</a:t>
            </a:r>
            <a:r>
              <a:rPr lang="en-US" dirty="0"/>
              <a:t> accidental, mechanical </a:t>
            </a:r>
            <a:r>
              <a:rPr lang="en-US" u="sng" dirty="0"/>
              <a:t>or</a:t>
            </a:r>
            <a:r>
              <a:rPr lang="en-US" dirty="0"/>
              <a:t> electrical</a:t>
            </a:r>
          </a:p>
          <a:p>
            <a:pPr indent="-228600">
              <a:buFont typeface="Wingdings" panose="05000000000000000000" pitchFamily="2" charset="2"/>
              <a:buChar char="§"/>
            </a:pPr>
            <a:r>
              <a:rPr lang="en-US" dirty="0"/>
              <a:t>Flood</a:t>
            </a:r>
          </a:p>
          <a:p>
            <a:pPr indent="-228600">
              <a:buFont typeface="Wingdings" panose="05000000000000000000" pitchFamily="2" charset="2"/>
              <a:buChar char="§"/>
            </a:pPr>
            <a:r>
              <a:rPr lang="en-US" dirty="0"/>
              <a:t>Terrorism</a:t>
            </a:r>
          </a:p>
          <a:p>
            <a:pPr indent="-228600">
              <a:buFont typeface="Wingdings" panose="05000000000000000000" pitchFamily="2" charset="2"/>
              <a:buChar char="§"/>
            </a:pPr>
            <a:r>
              <a:rPr lang="en-US" dirty="0"/>
              <a:t>Volcanic Action</a:t>
            </a:r>
          </a:p>
          <a:p>
            <a:pPr indent="-228600">
              <a:buFont typeface="Wingdings" panose="05000000000000000000" pitchFamily="2" charset="2"/>
              <a:buChar char="§"/>
            </a:pPr>
            <a:r>
              <a:rPr lang="en-US" dirty="0"/>
              <a:t>and more</a:t>
            </a:r>
          </a:p>
          <a:p>
            <a:endParaRPr lang="en-US" dirty="0"/>
          </a:p>
        </p:txBody>
      </p:sp>
      <p:sp>
        <p:nvSpPr>
          <p:cNvPr id="4" name="Slide Number Placeholder 3">
            <a:extLst>
              <a:ext uri="{FF2B5EF4-FFF2-40B4-BE49-F238E27FC236}">
                <a16:creationId xmlns:a16="http://schemas.microsoft.com/office/drawing/2014/main" id="{CFA0CC1B-2D20-41D8-9F78-A01554025D20}"/>
              </a:ext>
            </a:extLst>
          </p:cNvPr>
          <p:cNvSpPr>
            <a:spLocks noGrp="1"/>
          </p:cNvSpPr>
          <p:nvPr>
            <p:ph type="sldNum" sz="quarter" idx="12"/>
          </p:nvPr>
        </p:nvSpPr>
        <p:spPr/>
        <p:txBody>
          <a:bodyPr/>
          <a:lstStyle/>
          <a:p>
            <a:fld id="{A176DF79-97D6-43E2-9CA0-EE22A670D5AA}" type="slidenum">
              <a:rPr lang="en-US" smtClean="0"/>
              <a:t>12</a:t>
            </a:fld>
            <a:endParaRPr lang="en-US" dirty="0"/>
          </a:p>
        </p:txBody>
      </p:sp>
    </p:spTree>
    <p:extLst>
      <p:ext uri="{BB962C8B-B14F-4D97-AF65-F5344CB8AC3E}">
        <p14:creationId xmlns:p14="http://schemas.microsoft.com/office/powerpoint/2010/main" val="3313944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78229-8DDB-48CE-88F3-364ECA7B8C1D}"/>
              </a:ext>
            </a:extLst>
          </p:cNvPr>
          <p:cNvSpPr>
            <a:spLocks noGrp="1"/>
          </p:cNvSpPr>
          <p:nvPr>
            <p:ph type="title"/>
          </p:nvPr>
        </p:nvSpPr>
        <p:spPr/>
        <p:txBody>
          <a:bodyPr/>
          <a:lstStyle/>
          <a:p>
            <a:r>
              <a:rPr lang="en-US" dirty="0"/>
              <a:t>Tenant’s Improvements and Betterments (“I&amp;B”) Requirement</a:t>
            </a:r>
          </a:p>
        </p:txBody>
      </p:sp>
      <p:sp>
        <p:nvSpPr>
          <p:cNvPr id="3" name="Content Placeholder 2">
            <a:extLst>
              <a:ext uri="{FF2B5EF4-FFF2-40B4-BE49-F238E27FC236}">
                <a16:creationId xmlns:a16="http://schemas.microsoft.com/office/drawing/2014/main" id="{2B64CA0A-B53E-4E0B-9A12-16995E663E36}"/>
              </a:ext>
            </a:extLst>
          </p:cNvPr>
          <p:cNvSpPr>
            <a:spLocks noGrp="1"/>
          </p:cNvSpPr>
          <p:nvPr>
            <p:ph idx="1"/>
          </p:nvPr>
        </p:nvSpPr>
        <p:spPr/>
        <p:txBody>
          <a:bodyPr>
            <a:normAutofit fontScale="92500" lnSpcReduction="10000"/>
          </a:bodyPr>
          <a:lstStyle/>
          <a:p>
            <a:pPr marL="0" indent="0">
              <a:buNone/>
            </a:pPr>
            <a:endParaRPr lang="en-US" b="1" dirty="0"/>
          </a:p>
          <a:p>
            <a:pPr marL="0" indent="0">
              <a:buNone/>
            </a:pPr>
            <a:r>
              <a:rPr lang="en-US" b="1" dirty="0"/>
              <a:t>“All Tenant Improvements, regardless of which party constructed or paid for them, </a:t>
            </a:r>
            <a:r>
              <a:rPr lang="en-US" b="1" dirty="0">
                <a:highlight>
                  <a:srgbClr val="FFFF00"/>
                </a:highlight>
              </a:rPr>
              <a:t>shall become the property of Landlord </a:t>
            </a:r>
            <a:r>
              <a:rPr lang="en-US" b="1" dirty="0"/>
              <a:t>and shall remain upon and be surrendered with the Premises </a:t>
            </a:r>
            <a:r>
              <a:rPr lang="en-US" b="1" dirty="0">
                <a:highlight>
                  <a:srgbClr val="FFFF00"/>
                </a:highlight>
              </a:rPr>
              <a:t>upon the expiration </a:t>
            </a:r>
            <a:r>
              <a:rPr lang="en-US" b="1" dirty="0"/>
              <a:t>or earlier termination of this Lease …”</a:t>
            </a:r>
          </a:p>
          <a:p>
            <a:pPr indent="-457200">
              <a:buFont typeface="Wingdings" panose="05000000000000000000" pitchFamily="2" charset="2"/>
              <a:buChar char="§"/>
            </a:pPr>
            <a:endParaRPr lang="en-US" dirty="0"/>
          </a:p>
          <a:p>
            <a:pPr indent="-228600">
              <a:buFont typeface="Wingdings" panose="05000000000000000000" pitchFamily="2" charset="2"/>
              <a:buChar char="§"/>
            </a:pPr>
            <a:r>
              <a:rPr lang="en-US" dirty="0"/>
              <a:t>Tenant owns that property until Lease expiration.</a:t>
            </a:r>
          </a:p>
          <a:p>
            <a:pPr indent="-228600">
              <a:buFont typeface="Wingdings" panose="05000000000000000000" pitchFamily="2" charset="2"/>
              <a:buChar char="§"/>
            </a:pPr>
            <a:endParaRPr lang="en-US" dirty="0"/>
          </a:p>
          <a:p>
            <a:pPr indent="-228600">
              <a:buFont typeface="Wingdings" panose="05000000000000000000" pitchFamily="2" charset="2"/>
              <a:buChar char="§"/>
            </a:pPr>
            <a:r>
              <a:rPr lang="en-US" dirty="0"/>
              <a:t>Does “expiration” include lease extensions?  See definition of “Lease Term” on page 2 which makes no reference to extensions.</a:t>
            </a:r>
          </a:p>
          <a:p>
            <a:pPr indent="-228600">
              <a:buFont typeface="Wingdings" panose="05000000000000000000" pitchFamily="2" charset="2"/>
              <a:buChar char="§"/>
            </a:pPr>
            <a:endParaRPr lang="en-US" dirty="0"/>
          </a:p>
          <a:p>
            <a:pPr indent="-228600">
              <a:buFont typeface="Wingdings" panose="05000000000000000000" pitchFamily="2" charset="2"/>
              <a:buChar char="§"/>
            </a:pPr>
            <a:r>
              <a:rPr lang="en-US" dirty="0"/>
              <a:t>How to insure TI?</a:t>
            </a:r>
          </a:p>
        </p:txBody>
      </p:sp>
      <p:sp>
        <p:nvSpPr>
          <p:cNvPr id="4" name="Slide Number Placeholder 3">
            <a:extLst>
              <a:ext uri="{FF2B5EF4-FFF2-40B4-BE49-F238E27FC236}">
                <a16:creationId xmlns:a16="http://schemas.microsoft.com/office/drawing/2014/main" id="{CAE4522B-D930-46F9-BB1C-BC306EF444BD}"/>
              </a:ext>
            </a:extLst>
          </p:cNvPr>
          <p:cNvSpPr>
            <a:spLocks noGrp="1"/>
          </p:cNvSpPr>
          <p:nvPr>
            <p:ph type="sldNum" sz="quarter" idx="12"/>
          </p:nvPr>
        </p:nvSpPr>
        <p:spPr/>
        <p:txBody>
          <a:bodyPr/>
          <a:lstStyle/>
          <a:p>
            <a:fld id="{203D25B6-36F1-468D-8DC3-F48A09BA2C98}" type="slidenum">
              <a:rPr lang="en-US" smtClean="0"/>
              <a:t>13</a:t>
            </a:fld>
            <a:endParaRPr lang="en-US" dirty="0"/>
          </a:p>
        </p:txBody>
      </p:sp>
    </p:spTree>
    <p:extLst>
      <p:ext uri="{BB962C8B-B14F-4D97-AF65-F5344CB8AC3E}">
        <p14:creationId xmlns:p14="http://schemas.microsoft.com/office/powerpoint/2010/main" val="3505662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4AD49-538F-4BB6-87DD-10100ACA677E}"/>
              </a:ext>
            </a:extLst>
          </p:cNvPr>
          <p:cNvSpPr>
            <a:spLocks noGrp="1"/>
          </p:cNvSpPr>
          <p:nvPr>
            <p:ph type="title"/>
          </p:nvPr>
        </p:nvSpPr>
        <p:spPr/>
        <p:txBody>
          <a:bodyPr/>
          <a:lstStyle/>
          <a:p>
            <a:r>
              <a:rPr lang="en-US" dirty="0"/>
              <a:t>Coverage for Tenant-Owned I&amp;B</a:t>
            </a:r>
          </a:p>
        </p:txBody>
      </p:sp>
      <p:sp>
        <p:nvSpPr>
          <p:cNvPr id="3" name="Content Placeholder 2">
            <a:extLst>
              <a:ext uri="{FF2B5EF4-FFF2-40B4-BE49-F238E27FC236}">
                <a16:creationId xmlns:a16="http://schemas.microsoft.com/office/drawing/2014/main" id="{502C3B01-5208-44AB-8125-C9EEA9ACD74E}"/>
              </a:ext>
            </a:extLst>
          </p:cNvPr>
          <p:cNvSpPr>
            <a:spLocks noGrp="1"/>
          </p:cNvSpPr>
          <p:nvPr>
            <p:ph idx="1"/>
          </p:nvPr>
        </p:nvSpPr>
        <p:spPr/>
        <p:txBody>
          <a:bodyPr/>
          <a:lstStyle/>
          <a:p>
            <a:pPr marL="0" indent="0">
              <a:buNone/>
            </a:pPr>
            <a:endParaRPr lang="en-US" dirty="0"/>
          </a:p>
          <a:p>
            <a:pPr marL="0" indent="0">
              <a:buNone/>
            </a:pPr>
            <a:r>
              <a:rPr lang="en-US" dirty="0"/>
              <a:t>Building and Personal Property Coverage Form (CP 00 10 10 12) defines Business Personal Property as including:</a:t>
            </a:r>
          </a:p>
          <a:p>
            <a:pPr indent="-457200">
              <a:buFont typeface="Wingdings" panose="05000000000000000000" pitchFamily="2" charset="2"/>
              <a:buChar char="§"/>
            </a:pPr>
            <a:endParaRPr lang="en-US" dirty="0"/>
          </a:p>
          <a:p>
            <a:pPr indent="-457200">
              <a:buFont typeface="Wingdings" panose="05000000000000000000" pitchFamily="2" charset="2"/>
              <a:buChar char="§"/>
            </a:pPr>
            <a:r>
              <a:rPr lang="en-US" dirty="0"/>
              <a:t>Your </a:t>
            </a:r>
            <a:r>
              <a:rPr lang="en-US" dirty="0">
                <a:highlight>
                  <a:srgbClr val="FFFF00"/>
                </a:highlight>
              </a:rPr>
              <a:t>use interest as tenant in improvements and betterments</a:t>
            </a:r>
            <a:r>
              <a:rPr lang="en-US" dirty="0"/>
              <a:t>.  Improvements and betterments are fixtures, alterations, installations or additions:</a:t>
            </a:r>
          </a:p>
          <a:p>
            <a:pPr marL="971550" lvl="1" indent="-514350">
              <a:buAutoNum type="alphaLcParenR"/>
            </a:pPr>
            <a:r>
              <a:rPr lang="en-US" dirty="0"/>
              <a:t>Made a part of the building or structure you occupy but do not own; and</a:t>
            </a:r>
          </a:p>
          <a:p>
            <a:pPr marL="971550" lvl="1" indent="-514350">
              <a:buFont typeface="Arial" panose="020B0604020202020204" pitchFamily="34" charset="0"/>
              <a:buAutoNum type="alphaLcParenR"/>
            </a:pPr>
            <a:r>
              <a:rPr lang="en-US" dirty="0">
                <a:highlight>
                  <a:srgbClr val="FFFF00"/>
                </a:highlight>
              </a:rPr>
              <a:t>You acquired or made at your expense</a:t>
            </a:r>
            <a:r>
              <a:rPr lang="en-US" dirty="0"/>
              <a:t> but cannot legally remove.</a:t>
            </a:r>
          </a:p>
          <a:p>
            <a:pPr marL="228600" lvl="1" indent="-457200">
              <a:spcBef>
                <a:spcPts val="1000"/>
              </a:spcBef>
              <a:buFont typeface="Wingdings" panose="05000000000000000000" pitchFamily="2" charset="2"/>
              <a:buChar char="§"/>
            </a:pPr>
            <a:endParaRPr lang="en-US" sz="2800" dirty="0"/>
          </a:p>
          <a:p>
            <a:pPr marL="457200" lvl="1" indent="0">
              <a:buNone/>
            </a:pPr>
            <a:endParaRPr lang="en-US" dirty="0"/>
          </a:p>
          <a:p>
            <a:pPr marL="457200" lvl="1" indent="0">
              <a:buNone/>
            </a:pPr>
            <a:endParaRPr lang="en-US" dirty="0"/>
          </a:p>
        </p:txBody>
      </p:sp>
      <p:sp>
        <p:nvSpPr>
          <p:cNvPr id="4" name="Slide Number Placeholder 3">
            <a:extLst>
              <a:ext uri="{FF2B5EF4-FFF2-40B4-BE49-F238E27FC236}">
                <a16:creationId xmlns:a16="http://schemas.microsoft.com/office/drawing/2014/main" id="{8238558E-A8BC-4310-8615-15B2852A924D}"/>
              </a:ext>
            </a:extLst>
          </p:cNvPr>
          <p:cNvSpPr>
            <a:spLocks noGrp="1"/>
          </p:cNvSpPr>
          <p:nvPr>
            <p:ph type="sldNum" sz="quarter" idx="12"/>
          </p:nvPr>
        </p:nvSpPr>
        <p:spPr/>
        <p:txBody>
          <a:bodyPr/>
          <a:lstStyle/>
          <a:p>
            <a:fld id="{203D25B6-36F1-468D-8DC3-F48A09BA2C98}" type="slidenum">
              <a:rPr lang="en-US" smtClean="0"/>
              <a:t>14</a:t>
            </a:fld>
            <a:endParaRPr lang="en-US" dirty="0"/>
          </a:p>
        </p:txBody>
      </p:sp>
    </p:spTree>
    <p:extLst>
      <p:ext uri="{BB962C8B-B14F-4D97-AF65-F5344CB8AC3E}">
        <p14:creationId xmlns:p14="http://schemas.microsoft.com/office/powerpoint/2010/main" val="1468906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FA6D8-2BD5-4680-8CBB-318B34606929}"/>
              </a:ext>
            </a:extLst>
          </p:cNvPr>
          <p:cNvSpPr>
            <a:spLocks noGrp="1"/>
          </p:cNvSpPr>
          <p:nvPr>
            <p:ph type="title"/>
          </p:nvPr>
        </p:nvSpPr>
        <p:spPr/>
        <p:txBody>
          <a:bodyPr/>
          <a:lstStyle/>
          <a:p>
            <a:r>
              <a:rPr lang="en-US" dirty="0"/>
              <a:t>Use Interest as Tenant in Improvements and Betterments</a:t>
            </a:r>
          </a:p>
        </p:txBody>
      </p:sp>
      <p:sp>
        <p:nvSpPr>
          <p:cNvPr id="3" name="Content Placeholder 2">
            <a:extLst>
              <a:ext uri="{FF2B5EF4-FFF2-40B4-BE49-F238E27FC236}">
                <a16:creationId xmlns:a16="http://schemas.microsoft.com/office/drawing/2014/main" id="{0D9AC747-EB99-4843-8AA0-4AC99CB029A8}"/>
              </a:ext>
            </a:extLst>
          </p:cNvPr>
          <p:cNvSpPr>
            <a:spLocks noGrp="1"/>
          </p:cNvSpPr>
          <p:nvPr>
            <p:ph idx="1"/>
          </p:nvPr>
        </p:nvSpPr>
        <p:spPr/>
        <p:txBody>
          <a:bodyPr/>
          <a:lstStyle/>
          <a:p>
            <a:endParaRPr lang="en-US" dirty="0"/>
          </a:p>
          <a:p>
            <a:pPr indent="-228600">
              <a:buFont typeface="Wingdings" panose="05000000000000000000" pitchFamily="2" charset="2"/>
              <a:buChar char="§"/>
            </a:pPr>
            <a:r>
              <a:rPr lang="en-US" dirty="0"/>
              <a:t>Who owns the I&amp;B?</a:t>
            </a:r>
          </a:p>
          <a:p>
            <a:pPr indent="-228600">
              <a:buFont typeface="Wingdings" panose="05000000000000000000" pitchFamily="2" charset="2"/>
              <a:buChar char="§"/>
            </a:pPr>
            <a:r>
              <a:rPr lang="en-US" dirty="0"/>
              <a:t>Are they part of the building the Tenant occupies but does not own?</a:t>
            </a:r>
          </a:p>
          <a:p>
            <a:pPr indent="-228600">
              <a:buFont typeface="Wingdings" panose="05000000000000000000" pitchFamily="2" charset="2"/>
              <a:buChar char="§"/>
            </a:pPr>
            <a:r>
              <a:rPr lang="en-US" dirty="0"/>
              <a:t>Were they acquired or made at the Tenant’s expense but cannot be legally removed?</a:t>
            </a:r>
          </a:p>
          <a:p>
            <a:pPr indent="-228600">
              <a:buFont typeface="Wingdings" panose="05000000000000000000" pitchFamily="2" charset="2"/>
              <a:buChar char="§"/>
            </a:pPr>
            <a:r>
              <a:rPr lang="en-US" dirty="0"/>
              <a:t>Can Tenant be required to insure both standard and above-standard improvements if Tenant paid for only above-standard improvements?</a:t>
            </a:r>
          </a:p>
          <a:p>
            <a:pPr indent="-228600">
              <a:buFont typeface="Wingdings" panose="05000000000000000000" pitchFamily="2" charset="2"/>
              <a:buChar char="§"/>
            </a:pPr>
            <a:r>
              <a:rPr lang="en-US" dirty="0"/>
              <a:t>Can Tenant be required to insure I&amp;B made by a previous occupant but now being used by Tenant?</a:t>
            </a:r>
          </a:p>
        </p:txBody>
      </p:sp>
      <p:sp>
        <p:nvSpPr>
          <p:cNvPr id="4" name="Slide Number Placeholder 3">
            <a:extLst>
              <a:ext uri="{FF2B5EF4-FFF2-40B4-BE49-F238E27FC236}">
                <a16:creationId xmlns:a16="http://schemas.microsoft.com/office/drawing/2014/main" id="{FD59EEB4-6CAA-470F-B231-C98B859D5676}"/>
              </a:ext>
            </a:extLst>
          </p:cNvPr>
          <p:cNvSpPr>
            <a:spLocks noGrp="1"/>
          </p:cNvSpPr>
          <p:nvPr>
            <p:ph type="sldNum" sz="quarter" idx="12"/>
          </p:nvPr>
        </p:nvSpPr>
        <p:spPr/>
        <p:txBody>
          <a:bodyPr/>
          <a:lstStyle/>
          <a:p>
            <a:fld id="{203D25B6-36F1-468D-8DC3-F48A09BA2C98}" type="slidenum">
              <a:rPr lang="en-US" smtClean="0"/>
              <a:t>15</a:t>
            </a:fld>
            <a:endParaRPr lang="en-US" dirty="0"/>
          </a:p>
        </p:txBody>
      </p:sp>
    </p:spTree>
    <p:extLst>
      <p:ext uri="{BB962C8B-B14F-4D97-AF65-F5344CB8AC3E}">
        <p14:creationId xmlns:p14="http://schemas.microsoft.com/office/powerpoint/2010/main" val="19916363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7AEC6-4074-49C1-BF16-D27CE9C94B7A}"/>
              </a:ext>
            </a:extLst>
          </p:cNvPr>
          <p:cNvSpPr>
            <a:spLocks noGrp="1"/>
          </p:cNvSpPr>
          <p:nvPr>
            <p:ph type="title"/>
          </p:nvPr>
        </p:nvSpPr>
        <p:spPr/>
        <p:txBody>
          <a:bodyPr/>
          <a:lstStyle/>
          <a:p>
            <a:r>
              <a:rPr lang="en-US" dirty="0"/>
              <a:t>New Endorsements for Tenant I&amp;B</a:t>
            </a:r>
          </a:p>
        </p:txBody>
      </p:sp>
      <p:sp>
        <p:nvSpPr>
          <p:cNvPr id="3" name="Content Placeholder 2">
            <a:extLst>
              <a:ext uri="{FF2B5EF4-FFF2-40B4-BE49-F238E27FC236}">
                <a16:creationId xmlns:a16="http://schemas.microsoft.com/office/drawing/2014/main" id="{B716EF38-0186-446D-967B-201BAA21DD57}"/>
              </a:ext>
            </a:extLst>
          </p:cNvPr>
          <p:cNvSpPr>
            <a:spLocks noGrp="1"/>
          </p:cNvSpPr>
          <p:nvPr>
            <p:ph idx="1"/>
          </p:nvPr>
        </p:nvSpPr>
        <p:spPr/>
        <p:txBody>
          <a:bodyPr>
            <a:normAutofit lnSpcReduction="10000"/>
          </a:bodyPr>
          <a:lstStyle/>
          <a:p>
            <a:r>
              <a:rPr lang="en-US" dirty="0"/>
              <a:t>Leases often require commercial tenants to insure or be responsible for certain building property, such as HVAC equipment, building fixtures, permanently installed machinery or equipment, and building glass.</a:t>
            </a:r>
          </a:p>
          <a:p>
            <a:r>
              <a:rPr lang="en-US" b="1" dirty="0"/>
              <a:t>Scheduled Building Property Tenant’s Property CP 14 01 09 17 </a:t>
            </a:r>
            <a:r>
              <a:rPr lang="en-US" dirty="0"/>
              <a:t>– modifies the tenant’s policy to allow them to include certain landlord-owned building property as insured property, provide the property is specifically scheduled.</a:t>
            </a:r>
          </a:p>
          <a:p>
            <a:r>
              <a:rPr lang="en-US" b="1" dirty="0"/>
              <a:t>Unscheduled Building Property Tenant’s Property CP 14 02 09 17 </a:t>
            </a:r>
            <a:r>
              <a:rPr lang="en-US" dirty="0"/>
              <a:t>– modifies the tenant’s policy to allow them to include certain landlord-owned building property as insured property, but unlike CP 14 01 does not require the insured to specifically schedule the property.</a:t>
            </a:r>
          </a:p>
          <a:p>
            <a:r>
              <a:rPr lang="en-US" dirty="0"/>
              <a:t>CP 14 01 includes building glass in the definition of building property.  CP 14 02 requires a separate limit for building glass.</a:t>
            </a:r>
          </a:p>
          <a:p>
            <a:r>
              <a:rPr lang="en-US" dirty="0"/>
              <a:t>Not that adding either of these forms still does not provide coverage for equipment breakdown.</a:t>
            </a:r>
          </a:p>
        </p:txBody>
      </p:sp>
      <p:sp>
        <p:nvSpPr>
          <p:cNvPr id="4" name="Slide Number Placeholder 3">
            <a:extLst>
              <a:ext uri="{FF2B5EF4-FFF2-40B4-BE49-F238E27FC236}">
                <a16:creationId xmlns:a16="http://schemas.microsoft.com/office/drawing/2014/main" id="{7460696E-EAF1-42BD-8979-B738E9DB0286}"/>
              </a:ext>
            </a:extLst>
          </p:cNvPr>
          <p:cNvSpPr>
            <a:spLocks noGrp="1"/>
          </p:cNvSpPr>
          <p:nvPr>
            <p:ph type="sldNum" sz="quarter" idx="12"/>
          </p:nvPr>
        </p:nvSpPr>
        <p:spPr/>
        <p:txBody>
          <a:bodyPr/>
          <a:lstStyle/>
          <a:p>
            <a:fld id="{A176DF79-97D6-43E2-9CA0-EE22A670D5AA}" type="slidenum">
              <a:rPr lang="en-US" smtClean="0"/>
              <a:t>16</a:t>
            </a:fld>
            <a:endParaRPr lang="en-US" dirty="0"/>
          </a:p>
        </p:txBody>
      </p:sp>
    </p:spTree>
    <p:extLst>
      <p:ext uri="{BB962C8B-B14F-4D97-AF65-F5344CB8AC3E}">
        <p14:creationId xmlns:p14="http://schemas.microsoft.com/office/powerpoint/2010/main" val="25532212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62D0F-4559-4C55-A4D1-220EA4874411}"/>
              </a:ext>
            </a:extLst>
          </p:cNvPr>
          <p:cNvSpPr>
            <a:spLocks noGrp="1"/>
          </p:cNvSpPr>
          <p:nvPr>
            <p:ph type="title"/>
          </p:nvPr>
        </p:nvSpPr>
        <p:spPr/>
        <p:txBody>
          <a:bodyPr/>
          <a:lstStyle/>
          <a:p>
            <a:r>
              <a:rPr lang="en-US" dirty="0"/>
              <a:t>New Endorsements for Tenant I&amp;B</a:t>
            </a:r>
          </a:p>
        </p:txBody>
      </p:sp>
      <p:sp>
        <p:nvSpPr>
          <p:cNvPr id="3" name="Content Placeholder 2">
            <a:extLst>
              <a:ext uri="{FF2B5EF4-FFF2-40B4-BE49-F238E27FC236}">
                <a16:creationId xmlns:a16="http://schemas.microsoft.com/office/drawing/2014/main" id="{F28D355B-BDBC-4057-B559-B733EB8B3C6D}"/>
              </a:ext>
            </a:extLst>
          </p:cNvPr>
          <p:cNvSpPr>
            <a:spLocks noGrp="1"/>
          </p:cNvSpPr>
          <p:nvPr>
            <p:ph idx="1"/>
          </p:nvPr>
        </p:nvSpPr>
        <p:spPr/>
        <p:txBody>
          <a:bodyPr/>
          <a:lstStyle/>
          <a:p>
            <a:endParaRPr lang="en-US" b="1" dirty="0"/>
          </a:p>
          <a:p>
            <a:r>
              <a:rPr lang="en-US" b="1" dirty="0"/>
              <a:t>Ordinance or Law Coverage for Tenant’s Interest in Improvements and Betterments (Tenant’s Policy) CP 04 26 09 17 </a:t>
            </a:r>
            <a:r>
              <a:rPr lang="en-US" dirty="0"/>
              <a:t>– similar to ordinance or law endorsement CP 04 05, this covers Tenants I&amp;B when damaged by a covered cause of loss and undamaged portion must be demolished, repaired and/or reconstructed in accordance with current codes.</a:t>
            </a:r>
          </a:p>
        </p:txBody>
      </p:sp>
      <p:sp>
        <p:nvSpPr>
          <p:cNvPr id="4" name="Slide Number Placeholder 3">
            <a:extLst>
              <a:ext uri="{FF2B5EF4-FFF2-40B4-BE49-F238E27FC236}">
                <a16:creationId xmlns:a16="http://schemas.microsoft.com/office/drawing/2014/main" id="{CC1A230E-61FE-4856-BB8C-61602A871779}"/>
              </a:ext>
            </a:extLst>
          </p:cNvPr>
          <p:cNvSpPr>
            <a:spLocks noGrp="1"/>
          </p:cNvSpPr>
          <p:nvPr>
            <p:ph type="sldNum" sz="quarter" idx="12"/>
          </p:nvPr>
        </p:nvSpPr>
        <p:spPr/>
        <p:txBody>
          <a:bodyPr/>
          <a:lstStyle/>
          <a:p>
            <a:fld id="{A176DF79-97D6-43E2-9CA0-EE22A670D5AA}" type="slidenum">
              <a:rPr lang="en-US" smtClean="0"/>
              <a:t>17</a:t>
            </a:fld>
            <a:endParaRPr lang="en-US" dirty="0"/>
          </a:p>
        </p:txBody>
      </p:sp>
    </p:spTree>
    <p:extLst>
      <p:ext uri="{BB962C8B-B14F-4D97-AF65-F5344CB8AC3E}">
        <p14:creationId xmlns:p14="http://schemas.microsoft.com/office/powerpoint/2010/main" val="3187612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277DA-C8A6-423A-8183-BD9ADF203436}"/>
              </a:ext>
            </a:extLst>
          </p:cNvPr>
          <p:cNvSpPr>
            <a:spLocks noGrp="1"/>
          </p:cNvSpPr>
          <p:nvPr>
            <p:ph type="title"/>
          </p:nvPr>
        </p:nvSpPr>
        <p:spPr/>
        <p:txBody>
          <a:bodyPr/>
          <a:lstStyle/>
          <a:p>
            <a:r>
              <a:rPr lang="en-US" dirty="0"/>
              <a:t>Valuation of Improvements and Betterments</a:t>
            </a:r>
          </a:p>
        </p:txBody>
      </p:sp>
      <p:sp>
        <p:nvSpPr>
          <p:cNvPr id="3" name="Content Placeholder 2">
            <a:extLst>
              <a:ext uri="{FF2B5EF4-FFF2-40B4-BE49-F238E27FC236}">
                <a16:creationId xmlns:a16="http://schemas.microsoft.com/office/drawing/2014/main" id="{46B4FBB4-F8F9-44A5-8C6A-3EEA389C85A5}"/>
              </a:ext>
            </a:extLst>
          </p:cNvPr>
          <p:cNvSpPr>
            <a:spLocks noGrp="1"/>
          </p:cNvSpPr>
          <p:nvPr>
            <p:ph idx="1"/>
          </p:nvPr>
        </p:nvSpPr>
        <p:spPr/>
        <p:txBody>
          <a:bodyPr>
            <a:normAutofit/>
          </a:bodyPr>
          <a:lstStyle/>
          <a:p>
            <a:pPr marL="0" indent="0">
              <a:buNone/>
            </a:pPr>
            <a:r>
              <a:rPr lang="en-US" dirty="0"/>
              <a:t>7. We will determine the value of Covered Property in the event of loss or damage as follows:</a:t>
            </a:r>
          </a:p>
          <a:p>
            <a:pPr marL="0" indent="0">
              <a:buNone/>
            </a:pPr>
            <a:r>
              <a:rPr lang="en-US" dirty="0"/>
              <a:t>e. Tenants’ Improvements and Betterments</a:t>
            </a:r>
          </a:p>
          <a:p>
            <a:pPr marL="457200" lvl="1" indent="0">
              <a:buNone/>
            </a:pPr>
            <a:r>
              <a:rPr lang="en-US" dirty="0"/>
              <a:t>A proportion of your original cost </a:t>
            </a:r>
            <a:r>
              <a:rPr lang="en-US" dirty="0">
                <a:highlight>
                  <a:srgbClr val="FFFF00"/>
                </a:highlight>
              </a:rPr>
              <a:t>if you do not make repairs promptly</a:t>
            </a:r>
            <a:r>
              <a:rPr lang="en-US" dirty="0"/>
              <a:t>.  We will determine the proportionate value as follows:</a:t>
            </a:r>
          </a:p>
          <a:p>
            <a:pPr marL="971550" lvl="1" indent="-514350">
              <a:buAutoNum type="alphaLcParenR"/>
            </a:pPr>
            <a:r>
              <a:rPr lang="en-US" dirty="0"/>
              <a:t>Multiply the original cost by  the number of days from the loss or damage to the expiration of the lease; and</a:t>
            </a:r>
          </a:p>
          <a:p>
            <a:pPr marL="971550" lvl="1" indent="-514350">
              <a:buAutoNum type="alphaLcParenR"/>
            </a:pPr>
            <a:r>
              <a:rPr lang="en-US" dirty="0"/>
              <a:t>Divide the amount determined in (a) above by the number of days from the installation of improvements and betterments to the expiration of the lease.</a:t>
            </a:r>
          </a:p>
          <a:p>
            <a:pPr marL="457200" lvl="1" indent="0">
              <a:buNone/>
            </a:pPr>
            <a:r>
              <a:rPr lang="en-US" dirty="0"/>
              <a:t>If your lease contains a renewal option, </a:t>
            </a:r>
            <a:r>
              <a:rPr lang="en-US" dirty="0">
                <a:highlight>
                  <a:srgbClr val="FFFF00"/>
                </a:highlight>
              </a:rPr>
              <a:t>the expiration of the renewal options period will replace the expiration </a:t>
            </a:r>
            <a:r>
              <a:rPr lang="en-US" dirty="0"/>
              <a:t>of the lease in this procedure.</a:t>
            </a:r>
          </a:p>
        </p:txBody>
      </p:sp>
      <p:sp>
        <p:nvSpPr>
          <p:cNvPr id="4" name="Slide Number Placeholder 3">
            <a:extLst>
              <a:ext uri="{FF2B5EF4-FFF2-40B4-BE49-F238E27FC236}">
                <a16:creationId xmlns:a16="http://schemas.microsoft.com/office/drawing/2014/main" id="{060D187F-7D04-4CC3-BDF0-DE6405173254}"/>
              </a:ext>
            </a:extLst>
          </p:cNvPr>
          <p:cNvSpPr>
            <a:spLocks noGrp="1"/>
          </p:cNvSpPr>
          <p:nvPr>
            <p:ph type="sldNum" sz="quarter" idx="12"/>
          </p:nvPr>
        </p:nvSpPr>
        <p:spPr/>
        <p:txBody>
          <a:bodyPr/>
          <a:lstStyle/>
          <a:p>
            <a:fld id="{203D25B6-36F1-468D-8DC3-F48A09BA2C98}" type="slidenum">
              <a:rPr lang="en-US" smtClean="0"/>
              <a:t>18</a:t>
            </a:fld>
            <a:endParaRPr lang="en-US" dirty="0"/>
          </a:p>
        </p:txBody>
      </p:sp>
    </p:spTree>
    <p:extLst>
      <p:ext uri="{BB962C8B-B14F-4D97-AF65-F5344CB8AC3E}">
        <p14:creationId xmlns:p14="http://schemas.microsoft.com/office/powerpoint/2010/main" val="9227186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28DD2-1244-4787-A96F-4B7742192CA7}"/>
              </a:ext>
            </a:extLst>
          </p:cNvPr>
          <p:cNvSpPr>
            <a:spLocks noGrp="1"/>
          </p:cNvSpPr>
          <p:nvPr>
            <p:ph type="title"/>
          </p:nvPr>
        </p:nvSpPr>
        <p:spPr/>
        <p:txBody>
          <a:bodyPr/>
          <a:lstStyle/>
          <a:p>
            <a:r>
              <a:rPr lang="en-US" dirty="0"/>
              <a:t>Utilities</a:t>
            </a:r>
          </a:p>
        </p:txBody>
      </p:sp>
      <p:sp>
        <p:nvSpPr>
          <p:cNvPr id="3" name="Content Placeholder 2">
            <a:extLst>
              <a:ext uri="{FF2B5EF4-FFF2-40B4-BE49-F238E27FC236}">
                <a16:creationId xmlns:a16="http://schemas.microsoft.com/office/drawing/2014/main" id="{22FCA220-6569-4599-9865-407483BF6FA0}"/>
              </a:ext>
            </a:extLst>
          </p:cNvPr>
          <p:cNvSpPr>
            <a:spLocks noGrp="1"/>
          </p:cNvSpPr>
          <p:nvPr>
            <p:ph idx="1"/>
          </p:nvPr>
        </p:nvSpPr>
        <p:spPr/>
        <p:txBody>
          <a:bodyPr>
            <a:normAutofit/>
          </a:bodyPr>
          <a:lstStyle/>
          <a:p>
            <a:pPr marL="0" indent="0">
              <a:buNone/>
            </a:pPr>
            <a:r>
              <a:rPr lang="en-US" b="1" dirty="0"/>
              <a:t>“Tenant shall not install any supplemental HVAC, space heaters or </a:t>
            </a:r>
            <a:r>
              <a:rPr lang="en-US" b="1" dirty="0">
                <a:highlight>
                  <a:srgbClr val="FFFF00"/>
                </a:highlight>
              </a:rPr>
              <a:t>other utilities </a:t>
            </a:r>
            <a:r>
              <a:rPr lang="en-US" b="1" dirty="0"/>
              <a:t>in the Premises without Landlord’s prior written consent. In the event that Landlord consents to such installation, </a:t>
            </a:r>
            <a:r>
              <a:rPr lang="en-US" b="1" dirty="0">
                <a:highlight>
                  <a:srgbClr val="FFFF00"/>
                </a:highlight>
              </a:rPr>
              <a:t>Tenant shall be responsible for the installation, maintenance and repair of the Equipment</a:t>
            </a:r>
            <a:r>
              <a:rPr lang="en-US" b="1" dirty="0"/>
              <a:t>. Tenant agrees that it will maintain and repair such Equipment in first class condition. Tenant shall enter into a regularly schedule preventative maintenance contract.”</a:t>
            </a:r>
          </a:p>
          <a:p>
            <a:pPr indent="-457200">
              <a:buFont typeface="Wingdings" panose="05000000000000000000" pitchFamily="2" charset="2"/>
              <a:buChar char="§"/>
            </a:pPr>
            <a:endParaRPr lang="en-US" dirty="0"/>
          </a:p>
          <a:p>
            <a:pPr indent="-228600">
              <a:buFont typeface="Wingdings" panose="05000000000000000000" pitchFamily="2" charset="2"/>
              <a:buChar char="§"/>
            </a:pPr>
            <a:r>
              <a:rPr lang="en-US" dirty="0"/>
              <a:t>Maintain &amp; repair does not mean replacement.</a:t>
            </a:r>
          </a:p>
          <a:p>
            <a:pPr indent="-228600">
              <a:buFont typeface="Wingdings" panose="05000000000000000000" pitchFamily="2" charset="2"/>
              <a:buChar char="§"/>
            </a:pPr>
            <a:r>
              <a:rPr lang="en-US" dirty="0"/>
              <a:t>Tenant’s standard property insurance does not cover such equipment for breakdown.</a:t>
            </a:r>
          </a:p>
        </p:txBody>
      </p:sp>
      <p:sp>
        <p:nvSpPr>
          <p:cNvPr id="4" name="Slide Number Placeholder 3">
            <a:extLst>
              <a:ext uri="{FF2B5EF4-FFF2-40B4-BE49-F238E27FC236}">
                <a16:creationId xmlns:a16="http://schemas.microsoft.com/office/drawing/2014/main" id="{B4E2762D-7F70-4783-946F-3E8ED5A62197}"/>
              </a:ext>
            </a:extLst>
          </p:cNvPr>
          <p:cNvSpPr>
            <a:spLocks noGrp="1"/>
          </p:cNvSpPr>
          <p:nvPr>
            <p:ph type="sldNum" sz="quarter" idx="12"/>
          </p:nvPr>
        </p:nvSpPr>
        <p:spPr/>
        <p:txBody>
          <a:bodyPr/>
          <a:lstStyle/>
          <a:p>
            <a:fld id="{203D25B6-36F1-468D-8DC3-F48A09BA2C98}" type="slidenum">
              <a:rPr lang="en-US" smtClean="0"/>
              <a:t>19</a:t>
            </a:fld>
            <a:endParaRPr lang="en-US" dirty="0"/>
          </a:p>
        </p:txBody>
      </p:sp>
    </p:spTree>
    <p:extLst>
      <p:ext uri="{BB962C8B-B14F-4D97-AF65-F5344CB8AC3E}">
        <p14:creationId xmlns:p14="http://schemas.microsoft.com/office/powerpoint/2010/main" val="477634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BDB1C-1155-4AD5-8FE2-4E60F538F589}"/>
              </a:ext>
            </a:extLst>
          </p:cNvPr>
          <p:cNvSpPr>
            <a:spLocks noGrp="1"/>
          </p:cNvSpPr>
          <p:nvPr>
            <p:ph type="title"/>
          </p:nvPr>
        </p:nvSpPr>
        <p:spPr/>
        <p:txBody>
          <a:bodyPr/>
          <a:lstStyle/>
          <a:p>
            <a:r>
              <a:rPr lang="en-US" dirty="0"/>
              <a:t>Hard Market Conditions</a:t>
            </a:r>
          </a:p>
        </p:txBody>
      </p:sp>
      <p:sp>
        <p:nvSpPr>
          <p:cNvPr id="3" name="Content Placeholder 2">
            <a:extLst>
              <a:ext uri="{FF2B5EF4-FFF2-40B4-BE49-F238E27FC236}">
                <a16:creationId xmlns:a16="http://schemas.microsoft.com/office/drawing/2014/main" id="{0FFE5584-4D46-45CC-BF9F-37C69035ABC2}"/>
              </a:ext>
            </a:extLst>
          </p:cNvPr>
          <p:cNvSpPr>
            <a:spLocks noGrp="1"/>
          </p:cNvSpPr>
          <p:nvPr>
            <p:ph sz="half" idx="1"/>
          </p:nvPr>
        </p:nvSpPr>
        <p:spPr/>
        <p:txBody>
          <a:bodyPr>
            <a:normAutofit fontScale="92500" lnSpcReduction="20000"/>
          </a:bodyPr>
          <a:lstStyle/>
          <a:p>
            <a:pPr algn="ctr"/>
            <a:r>
              <a:rPr lang="en-US" b="1" u="sng" dirty="0"/>
              <a:t>Causes</a:t>
            </a:r>
          </a:p>
          <a:p>
            <a:r>
              <a:rPr lang="en-US" dirty="0"/>
              <a:t>Combined loss ratios are up, many exceeding 100%</a:t>
            </a:r>
          </a:p>
          <a:p>
            <a:endParaRPr lang="en-US" dirty="0"/>
          </a:p>
          <a:p>
            <a:r>
              <a:rPr lang="en-US" dirty="0"/>
              <a:t>Return on equity is down</a:t>
            </a:r>
          </a:p>
          <a:p>
            <a:endParaRPr lang="en-US" dirty="0"/>
          </a:p>
          <a:p>
            <a:r>
              <a:rPr lang="en-US" dirty="0"/>
              <a:t>Sustained and significant rate increases</a:t>
            </a:r>
          </a:p>
          <a:p>
            <a:endParaRPr lang="en-US" dirty="0"/>
          </a:p>
          <a:p>
            <a:r>
              <a:rPr lang="en-US" dirty="0"/>
              <a:t>Increased reinsurance costs</a:t>
            </a:r>
          </a:p>
          <a:p>
            <a:endParaRPr lang="en-US" dirty="0"/>
          </a:p>
          <a:p>
            <a:r>
              <a:rPr lang="en-US" dirty="0"/>
              <a:t>Diminished capacity (within and overall)</a:t>
            </a:r>
          </a:p>
          <a:p>
            <a:endParaRPr lang="en-US" dirty="0"/>
          </a:p>
        </p:txBody>
      </p:sp>
      <p:sp>
        <p:nvSpPr>
          <p:cNvPr id="4" name="Content Placeholder 3">
            <a:extLst>
              <a:ext uri="{FF2B5EF4-FFF2-40B4-BE49-F238E27FC236}">
                <a16:creationId xmlns:a16="http://schemas.microsoft.com/office/drawing/2014/main" id="{0313E548-AF61-417C-9407-BC17DE5535DA}"/>
              </a:ext>
            </a:extLst>
          </p:cNvPr>
          <p:cNvSpPr>
            <a:spLocks noGrp="1"/>
          </p:cNvSpPr>
          <p:nvPr>
            <p:ph sz="half" idx="2"/>
          </p:nvPr>
        </p:nvSpPr>
        <p:spPr>
          <a:xfrm>
            <a:off x="6675120" y="1845735"/>
            <a:ext cx="4480560" cy="4023360"/>
          </a:xfrm>
        </p:spPr>
        <p:txBody>
          <a:bodyPr>
            <a:normAutofit fontScale="92500" lnSpcReduction="20000"/>
          </a:bodyPr>
          <a:lstStyle/>
          <a:p>
            <a:pPr algn="ctr"/>
            <a:r>
              <a:rPr lang="en-US" b="1" u="sng" dirty="0"/>
              <a:t>Effects</a:t>
            </a:r>
          </a:p>
          <a:p>
            <a:r>
              <a:rPr lang="en-US" sz="2100" dirty="0"/>
              <a:t>Conservative underwriting</a:t>
            </a:r>
          </a:p>
          <a:p>
            <a:endParaRPr lang="en-US" dirty="0"/>
          </a:p>
          <a:p>
            <a:r>
              <a:rPr lang="en-US" dirty="0"/>
              <a:t>Stringent coverage restrictions</a:t>
            </a:r>
          </a:p>
          <a:p>
            <a:endParaRPr lang="en-US" dirty="0"/>
          </a:p>
          <a:p>
            <a:r>
              <a:rPr lang="en-US" dirty="0"/>
              <a:t>New exclusions</a:t>
            </a:r>
          </a:p>
          <a:p>
            <a:endParaRPr lang="en-US" dirty="0"/>
          </a:p>
          <a:p>
            <a:r>
              <a:rPr lang="en-US" dirty="0"/>
              <a:t>Increased deductibles/retentions</a:t>
            </a:r>
          </a:p>
          <a:p>
            <a:endParaRPr lang="en-US" dirty="0"/>
          </a:p>
          <a:p>
            <a:r>
              <a:rPr lang="en-US" dirty="0"/>
              <a:t>Growing attention on alternative risk financing</a:t>
            </a:r>
          </a:p>
          <a:p>
            <a:endParaRPr lang="en-US" dirty="0"/>
          </a:p>
          <a:p>
            <a:endParaRPr lang="en-US" dirty="0"/>
          </a:p>
        </p:txBody>
      </p:sp>
      <p:sp>
        <p:nvSpPr>
          <p:cNvPr id="5" name="Slide Number Placeholder 4">
            <a:extLst>
              <a:ext uri="{FF2B5EF4-FFF2-40B4-BE49-F238E27FC236}">
                <a16:creationId xmlns:a16="http://schemas.microsoft.com/office/drawing/2014/main" id="{84F55C95-7811-466F-85F3-141525B19DFF}"/>
              </a:ext>
            </a:extLst>
          </p:cNvPr>
          <p:cNvSpPr>
            <a:spLocks noGrp="1"/>
          </p:cNvSpPr>
          <p:nvPr>
            <p:ph type="sldNum" sz="quarter" idx="12"/>
          </p:nvPr>
        </p:nvSpPr>
        <p:spPr/>
        <p:txBody>
          <a:bodyPr/>
          <a:lstStyle/>
          <a:p>
            <a:fld id="{A176DF79-97D6-43E2-9CA0-EE22A670D5AA}" type="slidenum">
              <a:rPr lang="en-US" smtClean="0"/>
              <a:t>2</a:t>
            </a:fld>
            <a:endParaRPr lang="en-US" dirty="0"/>
          </a:p>
        </p:txBody>
      </p:sp>
    </p:spTree>
    <p:extLst>
      <p:ext uri="{BB962C8B-B14F-4D97-AF65-F5344CB8AC3E}">
        <p14:creationId xmlns:p14="http://schemas.microsoft.com/office/powerpoint/2010/main" val="17759937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7D235-ADC2-42B4-8F2E-D5C862274524}"/>
              </a:ext>
            </a:extLst>
          </p:cNvPr>
          <p:cNvSpPr>
            <a:spLocks noGrp="1"/>
          </p:cNvSpPr>
          <p:nvPr>
            <p:ph type="title"/>
          </p:nvPr>
        </p:nvSpPr>
        <p:spPr/>
        <p:txBody>
          <a:bodyPr/>
          <a:lstStyle/>
          <a:p>
            <a:r>
              <a:rPr lang="en-US" dirty="0"/>
              <a:t>Equipment Breakdown Exclusion</a:t>
            </a:r>
          </a:p>
        </p:txBody>
      </p:sp>
      <p:sp>
        <p:nvSpPr>
          <p:cNvPr id="3" name="Content Placeholder 2">
            <a:extLst>
              <a:ext uri="{FF2B5EF4-FFF2-40B4-BE49-F238E27FC236}">
                <a16:creationId xmlns:a16="http://schemas.microsoft.com/office/drawing/2014/main" id="{CC25FBBC-0616-4C7D-8E14-8E436865DD8C}"/>
              </a:ext>
            </a:extLst>
          </p:cNvPr>
          <p:cNvSpPr>
            <a:spLocks noGrp="1"/>
          </p:cNvSpPr>
          <p:nvPr>
            <p:ph idx="1"/>
          </p:nvPr>
        </p:nvSpPr>
        <p:spPr/>
        <p:txBody>
          <a:bodyPr>
            <a:normAutofit/>
          </a:bodyPr>
          <a:lstStyle/>
          <a:p>
            <a:pPr marL="0" indent="0">
              <a:buNone/>
            </a:pPr>
            <a:r>
              <a:rPr lang="en-US" b="1" dirty="0"/>
              <a:t>Causes of Loss – Special Form CP 10 30 10 12</a:t>
            </a:r>
          </a:p>
          <a:p>
            <a:pPr marL="0" indent="0">
              <a:buNone/>
            </a:pPr>
            <a:r>
              <a:rPr lang="en-US" dirty="0"/>
              <a:t>We will not pay for loss or damage caused directly or indirectly by:</a:t>
            </a:r>
          </a:p>
          <a:p>
            <a:pPr indent="-228600">
              <a:buFont typeface="Wingdings" panose="05000000000000000000" pitchFamily="2" charset="2"/>
              <a:buChar char="§"/>
            </a:pPr>
            <a:r>
              <a:rPr lang="en-US" dirty="0"/>
              <a:t>Artificially generated electrical, magnetic or electromagnetic energy; or</a:t>
            </a:r>
          </a:p>
          <a:p>
            <a:pPr indent="-228600">
              <a:buFont typeface="Wingdings" panose="05000000000000000000" pitchFamily="2" charset="2"/>
              <a:buChar char="§"/>
            </a:pPr>
            <a:r>
              <a:rPr lang="en-US" dirty="0"/>
              <a:t>Mechanical breakdown, including rupture or bursting caused by centrifugal force;</a:t>
            </a:r>
          </a:p>
          <a:p>
            <a:pPr indent="-228600">
              <a:buFont typeface="Wingdings" panose="05000000000000000000" pitchFamily="2" charset="2"/>
              <a:buChar char="§"/>
            </a:pPr>
            <a:r>
              <a:rPr lang="en-US" dirty="0"/>
              <a:t>Explosion of steam boilers, steam pipes, steam engines or steam turbines</a:t>
            </a:r>
          </a:p>
          <a:p>
            <a:pPr marL="0" indent="0">
              <a:buNone/>
            </a:pPr>
            <a:endParaRPr lang="en-US" dirty="0"/>
          </a:p>
          <a:p>
            <a:pPr marL="0" indent="0">
              <a:buNone/>
            </a:pPr>
            <a:r>
              <a:rPr lang="en-US" dirty="0"/>
              <a:t>Procurement of Equipment Breakdown (a/k/a boiler and machinery) coverage should be required when such exposures exist.</a:t>
            </a:r>
          </a:p>
          <a:p>
            <a:pPr marL="0" indent="0">
              <a:buNone/>
            </a:pPr>
            <a:endParaRPr lang="en-US" dirty="0"/>
          </a:p>
        </p:txBody>
      </p:sp>
      <p:sp>
        <p:nvSpPr>
          <p:cNvPr id="4" name="Slide Number Placeholder 3">
            <a:extLst>
              <a:ext uri="{FF2B5EF4-FFF2-40B4-BE49-F238E27FC236}">
                <a16:creationId xmlns:a16="http://schemas.microsoft.com/office/drawing/2014/main" id="{21DD1893-63E2-427E-B803-3E3422D552EB}"/>
              </a:ext>
            </a:extLst>
          </p:cNvPr>
          <p:cNvSpPr>
            <a:spLocks noGrp="1"/>
          </p:cNvSpPr>
          <p:nvPr>
            <p:ph type="sldNum" sz="quarter" idx="12"/>
          </p:nvPr>
        </p:nvSpPr>
        <p:spPr/>
        <p:txBody>
          <a:bodyPr/>
          <a:lstStyle/>
          <a:p>
            <a:fld id="{203D25B6-36F1-468D-8DC3-F48A09BA2C98}" type="slidenum">
              <a:rPr lang="en-US" smtClean="0"/>
              <a:t>20</a:t>
            </a:fld>
            <a:endParaRPr lang="en-US" dirty="0"/>
          </a:p>
        </p:txBody>
      </p:sp>
    </p:spTree>
    <p:extLst>
      <p:ext uri="{BB962C8B-B14F-4D97-AF65-F5344CB8AC3E}">
        <p14:creationId xmlns:p14="http://schemas.microsoft.com/office/powerpoint/2010/main" val="3994419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A1350CA-7F18-4C48-925D-1BBAA1F32978}"/>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Tenant Improvements</a:t>
            </a:r>
          </a:p>
        </p:txBody>
      </p:sp>
      <p:sp>
        <p:nvSpPr>
          <p:cNvPr id="20" name="Rectangle 19">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3987B7B0-6509-4F96-B67C-F95F0AB2B4CB}"/>
              </a:ext>
            </a:extLst>
          </p:cNvPr>
          <p:cNvSpPr>
            <a:spLocks noGrp="1"/>
          </p:cNvSpPr>
          <p:nvPr>
            <p:ph idx="1"/>
          </p:nvPr>
        </p:nvSpPr>
        <p:spPr>
          <a:xfrm>
            <a:off x="4742016" y="605896"/>
            <a:ext cx="6413663" cy="5646208"/>
          </a:xfrm>
        </p:spPr>
        <p:txBody>
          <a:bodyPr anchor="ctr">
            <a:normAutofit/>
          </a:bodyPr>
          <a:lstStyle/>
          <a:p>
            <a:pPr marL="0" indent="0">
              <a:buNone/>
            </a:pPr>
            <a:r>
              <a:rPr lang="en-US" b="1" dirty="0"/>
              <a:t>Recommended:</a:t>
            </a:r>
          </a:p>
          <a:p>
            <a:pPr marL="0" indent="0">
              <a:buNone/>
            </a:pPr>
            <a:r>
              <a:rPr lang="en-US" dirty="0"/>
              <a:t>Tenant is to maintain property insurance on a Causes of Loss-Special Form.  This insurance is to be issued for 100% Replacement Cost, on an Agreed Value Basis, and in compliance with all laws, regulations or ordinances affecting such property at any time during the Lease, for the Tenant’s improvements and betterments, including all the items including in Tenant’s Work, and all equipment and other property used in connection therewith, including Tenant’s business personal property, HVAC system supporting the Leased Premises, trade fixtures and signs from time to time in, on adjacent to or upon the Leased Premises, and all alterations, additions, or changes made by or for Tenant pursuant to the terms of this Lease, and shall not be subject to coinsurance.</a:t>
            </a:r>
          </a:p>
        </p:txBody>
      </p:sp>
      <p:sp>
        <p:nvSpPr>
          <p:cNvPr id="4" name="Slide Number Placeholder 3">
            <a:extLst>
              <a:ext uri="{FF2B5EF4-FFF2-40B4-BE49-F238E27FC236}">
                <a16:creationId xmlns:a16="http://schemas.microsoft.com/office/drawing/2014/main" id="{6C2A69EB-EB7E-4C60-8CB6-3557A5689CE2}"/>
              </a:ext>
            </a:extLst>
          </p:cNvPr>
          <p:cNvSpPr>
            <a:spLocks noGrp="1"/>
          </p:cNvSpPr>
          <p:nvPr>
            <p:ph type="sldNum" sz="quarter" idx="12"/>
          </p:nvPr>
        </p:nvSpPr>
        <p:spPr>
          <a:xfrm>
            <a:off x="10123055" y="6459785"/>
            <a:ext cx="1089428" cy="365125"/>
          </a:xfrm>
        </p:spPr>
        <p:txBody>
          <a:bodyPr>
            <a:normAutofit/>
          </a:bodyPr>
          <a:lstStyle/>
          <a:p>
            <a:pPr>
              <a:spcAft>
                <a:spcPts val="600"/>
              </a:spcAft>
            </a:pPr>
            <a:fld id="{203D25B6-36F1-468D-8DC3-F48A09BA2C98}" type="slidenum">
              <a:rPr lang="en-US">
                <a:solidFill>
                  <a:schemeClr val="tx2"/>
                </a:solidFill>
              </a:rPr>
              <a:pPr>
                <a:spcAft>
                  <a:spcPts val="600"/>
                </a:spcAft>
              </a:pPr>
              <a:t>21</a:t>
            </a:fld>
            <a:endParaRPr lang="en-US" dirty="0">
              <a:solidFill>
                <a:schemeClr val="tx2"/>
              </a:solidFill>
            </a:endParaRPr>
          </a:p>
        </p:txBody>
      </p:sp>
    </p:spTree>
    <p:extLst>
      <p:ext uri="{BB962C8B-B14F-4D97-AF65-F5344CB8AC3E}">
        <p14:creationId xmlns:p14="http://schemas.microsoft.com/office/powerpoint/2010/main" val="20108299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8DFB8B40-2584-45C8-9199-C9256DBAC5A7}"/>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Tenant Improvements </a:t>
            </a:r>
          </a:p>
        </p:txBody>
      </p:sp>
      <p:sp>
        <p:nvSpPr>
          <p:cNvPr id="13" name="Rectangle 12">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E9F778F4-31ED-4185-9E8F-45CC535DF46B}"/>
              </a:ext>
            </a:extLst>
          </p:cNvPr>
          <p:cNvSpPr>
            <a:spLocks noGrp="1"/>
          </p:cNvSpPr>
          <p:nvPr>
            <p:ph idx="1"/>
          </p:nvPr>
        </p:nvSpPr>
        <p:spPr>
          <a:xfrm>
            <a:off x="4742016" y="605896"/>
            <a:ext cx="6413663" cy="5646208"/>
          </a:xfrm>
        </p:spPr>
        <p:txBody>
          <a:bodyPr anchor="ctr">
            <a:normAutofit/>
          </a:bodyPr>
          <a:lstStyle/>
          <a:p>
            <a:pPr marL="0" indent="0">
              <a:buNone/>
            </a:pPr>
            <a:r>
              <a:rPr lang="en-US" b="1" dirty="0"/>
              <a:t>Recommended:</a:t>
            </a:r>
          </a:p>
          <a:p>
            <a:pPr marL="0" indent="0">
              <a:buNone/>
            </a:pPr>
            <a:r>
              <a:rPr lang="en-US" dirty="0"/>
              <a:t>If the leased premises provide electrical, HVAC, boiler or similar equipment dedicated exclusively to that premises Tenant is to maintain equipment breakdown insurance to be issued on a Comprehensive Form, including Business Income and Extra Expense.  If not provided by the same insurance company as the property insurance, a Joint Loss Agreement shall be included. This insurance is to be issued on a Replacement Cost, Agreed Value basis.</a:t>
            </a:r>
          </a:p>
          <a:p>
            <a:endParaRPr lang="en-US" dirty="0"/>
          </a:p>
        </p:txBody>
      </p:sp>
      <p:sp>
        <p:nvSpPr>
          <p:cNvPr id="4" name="Slide Number Placeholder 3">
            <a:extLst>
              <a:ext uri="{FF2B5EF4-FFF2-40B4-BE49-F238E27FC236}">
                <a16:creationId xmlns:a16="http://schemas.microsoft.com/office/drawing/2014/main" id="{27747293-581A-4C6F-9811-29E0B9D94171}"/>
              </a:ext>
            </a:extLst>
          </p:cNvPr>
          <p:cNvSpPr>
            <a:spLocks noGrp="1"/>
          </p:cNvSpPr>
          <p:nvPr>
            <p:ph type="sldNum" sz="quarter" idx="12"/>
          </p:nvPr>
        </p:nvSpPr>
        <p:spPr>
          <a:xfrm>
            <a:off x="10123055" y="6459785"/>
            <a:ext cx="1089428" cy="365125"/>
          </a:xfrm>
        </p:spPr>
        <p:txBody>
          <a:bodyPr>
            <a:normAutofit/>
          </a:bodyPr>
          <a:lstStyle/>
          <a:p>
            <a:pPr>
              <a:spcAft>
                <a:spcPts val="600"/>
              </a:spcAft>
            </a:pPr>
            <a:fld id="{A176DF79-97D6-43E2-9CA0-EE22A670D5AA}" type="slidenum">
              <a:rPr lang="en-US">
                <a:solidFill>
                  <a:schemeClr val="tx2"/>
                </a:solidFill>
              </a:rPr>
              <a:pPr>
                <a:spcAft>
                  <a:spcPts val="600"/>
                </a:spcAft>
              </a:pPr>
              <a:t>22</a:t>
            </a:fld>
            <a:endParaRPr lang="en-US" dirty="0">
              <a:solidFill>
                <a:schemeClr val="tx2"/>
              </a:solidFill>
            </a:endParaRPr>
          </a:p>
        </p:txBody>
      </p:sp>
    </p:spTree>
    <p:extLst>
      <p:ext uri="{BB962C8B-B14F-4D97-AF65-F5344CB8AC3E}">
        <p14:creationId xmlns:p14="http://schemas.microsoft.com/office/powerpoint/2010/main" val="31664137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FBD37-FD7C-427D-9395-32D4799FD015}"/>
              </a:ext>
            </a:extLst>
          </p:cNvPr>
          <p:cNvSpPr>
            <a:spLocks noGrp="1"/>
          </p:cNvSpPr>
          <p:nvPr>
            <p:ph type="title"/>
          </p:nvPr>
        </p:nvSpPr>
        <p:spPr/>
        <p:txBody>
          <a:bodyPr/>
          <a:lstStyle/>
          <a:p>
            <a:r>
              <a:rPr lang="en-US" dirty="0"/>
              <a:t>Tenant’s Business Income lnsurance</a:t>
            </a:r>
          </a:p>
        </p:txBody>
      </p:sp>
      <p:sp>
        <p:nvSpPr>
          <p:cNvPr id="3" name="Content Placeholder 2">
            <a:extLst>
              <a:ext uri="{FF2B5EF4-FFF2-40B4-BE49-F238E27FC236}">
                <a16:creationId xmlns:a16="http://schemas.microsoft.com/office/drawing/2014/main" id="{38D3FE4B-80F8-4951-AE4A-CCF147ACF2A2}"/>
              </a:ext>
            </a:extLst>
          </p:cNvPr>
          <p:cNvSpPr>
            <a:spLocks noGrp="1"/>
          </p:cNvSpPr>
          <p:nvPr>
            <p:ph idx="1"/>
          </p:nvPr>
        </p:nvSpPr>
        <p:spPr/>
        <p:txBody>
          <a:bodyPr>
            <a:normAutofit/>
          </a:bodyPr>
          <a:lstStyle/>
          <a:p>
            <a:pPr marL="0" indent="0">
              <a:buNone/>
            </a:pPr>
            <a:r>
              <a:rPr lang="en-US" b="1" dirty="0"/>
              <a:t>“Business interruption insurance shall be maintained in an amount sufficient to insure </a:t>
            </a:r>
            <a:r>
              <a:rPr lang="en-US" b="1" dirty="0">
                <a:highlight>
                  <a:srgbClr val="FFFF00"/>
                </a:highlight>
              </a:rPr>
              <a:t>payment of Rent</a:t>
            </a:r>
            <a:r>
              <a:rPr lang="en-US" b="1" dirty="0"/>
              <a:t> for a period of not less than six months.”</a:t>
            </a:r>
          </a:p>
          <a:p>
            <a:pPr marL="0" indent="0">
              <a:buNone/>
            </a:pPr>
            <a:r>
              <a:rPr lang="en-US" b="1" dirty="0"/>
              <a:t>“Business interruption in an amount sufficient to cover costs, damages, lost income expense, Base Rent, Additional Rent and all </a:t>
            </a:r>
            <a:r>
              <a:rPr lang="en-US" b="1" dirty="0">
                <a:highlight>
                  <a:srgbClr val="FFFF00"/>
                </a:highlight>
              </a:rPr>
              <a:t>other sums payable under this lease </a:t>
            </a:r>
            <a:r>
              <a:rPr lang="en-US" b="1" dirty="0"/>
              <a:t>for period of up to 12 months.”</a:t>
            </a:r>
          </a:p>
          <a:p>
            <a:pPr>
              <a:buFont typeface="Wingdings" panose="05000000000000000000" pitchFamily="2" charset="2"/>
              <a:buChar char="§"/>
            </a:pPr>
            <a:endParaRPr lang="en-US" dirty="0"/>
          </a:p>
          <a:p>
            <a:pPr indent="-228600">
              <a:buFont typeface="Wingdings" panose="05000000000000000000" pitchFamily="2" charset="2"/>
              <a:buChar char="§"/>
            </a:pPr>
            <a:r>
              <a:rPr lang="en-US" dirty="0"/>
              <a:t>Business Income = Net Income (before taxes) and continuing normal operating expenses.</a:t>
            </a:r>
          </a:p>
          <a:p>
            <a:pPr indent="-228600">
              <a:buFont typeface="Wingdings" panose="05000000000000000000" pitchFamily="2" charset="2"/>
              <a:buChar char="§"/>
            </a:pPr>
            <a:r>
              <a:rPr lang="en-US" dirty="0"/>
              <a:t>Coinsurance issue</a:t>
            </a:r>
          </a:p>
          <a:p>
            <a:pPr indent="-228600">
              <a:buFont typeface="Wingdings" panose="05000000000000000000" pitchFamily="2" charset="2"/>
              <a:buChar char="§"/>
            </a:pPr>
            <a:r>
              <a:rPr lang="en-US" dirty="0"/>
              <a:t>Add:   Landlord shall be named as an additional insured on ISO CP 15 03 06 07.</a:t>
            </a:r>
          </a:p>
          <a:p>
            <a:pPr indent="-228600">
              <a:buFont typeface="Wingdings" panose="05000000000000000000" pitchFamily="2" charset="2"/>
              <a:buChar char="§"/>
            </a:pPr>
            <a:r>
              <a:rPr lang="en-US" dirty="0"/>
              <a:t>By not abating, Landlord has given</a:t>
            </a:r>
          </a:p>
          <a:p>
            <a:pPr>
              <a:buFont typeface="Wingdings" panose="05000000000000000000" pitchFamily="2" charset="2"/>
              <a:buChar char="§"/>
            </a:pPr>
            <a:endParaRPr lang="en-US" dirty="0"/>
          </a:p>
          <a:p>
            <a:pPr>
              <a:buFont typeface="Wingdings" panose="05000000000000000000" pitchFamily="2" charset="2"/>
              <a:buChar char="§"/>
            </a:pPr>
            <a:endParaRPr lang="en-US" dirty="0"/>
          </a:p>
        </p:txBody>
      </p:sp>
      <p:sp>
        <p:nvSpPr>
          <p:cNvPr id="4" name="Slide Number Placeholder 3">
            <a:extLst>
              <a:ext uri="{FF2B5EF4-FFF2-40B4-BE49-F238E27FC236}">
                <a16:creationId xmlns:a16="http://schemas.microsoft.com/office/drawing/2014/main" id="{6205E2F6-F0BC-4BD8-8168-3CD4B70FBE69}"/>
              </a:ext>
            </a:extLst>
          </p:cNvPr>
          <p:cNvSpPr>
            <a:spLocks noGrp="1"/>
          </p:cNvSpPr>
          <p:nvPr>
            <p:ph type="sldNum" sz="quarter" idx="12"/>
          </p:nvPr>
        </p:nvSpPr>
        <p:spPr/>
        <p:txBody>
          <a:bodyPr/>
          <a:lstStyle/>
          <a:p>
            <a:fld id="{203D25B6-36F1-468D-8DC3-F48A09BA2C98}" type="slidenum">
              <a:rPr lang="en-US" smtClean="0"/>
              <a:t>23</a:t>
            </a:fld>
            <a:endParaRPr lang="en-US" dirty="0"/>
          </a:p>
        </p:txBody>
      </p:sp>
    </p:spTree>
    <p:extLst>
      <p:ext uri="{BB962C8B-B14F-4D97-AF65-F5344CB8AC3E}">
        <p14:creationId xmlns:p14="http://schemas.microsoft.com/office/powerpoint/2010/main" val="36681277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326F6-469B-459D-BF0D-D02F9BAE4EE0}"/>
              </a:ext>
            </a:extLst>
          </p:cNvPr>
          <p:cNvSpPr>
            <a:spLocks noGrp="1"/>
          </p:cNvSpPr>
          <p:nvPr>
            <p:ph type="title"/>
          </p:nvPr>
        </p:nvSpPr>
        <p:spPr/>
        <p:txBody>
          <a:bodyPr/>
          <a:lstStyle/>
          <a:p>
            <a:r>
              <a:rPr lang="en-US" dirty="0"/>
              <a:t>Landlord’s Business Income Insurance</a:t>
            </a:r>
          </a:p>
        </p:txBody>
      </p:sp>
      <p:sp>
        <p:nvSpPr>
          <p:cNvPr id="3" name="Content Placeholder 2">
            <a:extLst>
              <a:ext uri="{FF2B5EF4-FFF2-40B4-BE49-F238E27FC236}">
                <a16:creationId xmlns:a16="http://schemas.microsoft.com/office/drawing/2014/main" id="{96CC5C73-B62A-4DB4-8E60-0679B05AA03E}"/>
              </a:ext>
            </a:extLst>
          </p:cNvPr>
          <p:cNvSpPr>
            <a:spLocks noGrp="1"/>
          </p:cNvSpPr>
          <p:nvPr>
            <p:ph idx="1"/>
          </p:nvPr>
        </p:nvSpPr>
        <p:spPr/>
        <p:txBody>
          <a:bodyPr/>
          <a:lstStyle/>
          <a:p>
            <a:endParaRPr lang="en-US" b="1" dirty="0"/>
          </a:p>
          <a:p>
            <a:r>
              <a:rPr lang="en-US" b="1" dirty="0"/>
              <a:t>“If the damage is caused by Tenant’s negligence, </a:t>
            </a:r>
            <a:r>
              <a:rPr lang="en-US" b="1" dirty="0">
                <a:highlight>
                  <a:srgbClr val="FFFF00"/>
                </a:highlight>
              </a:rPr>
              <a:t>rent shall not be abated</a:t>
            </a:r>
            <a:r>
              <a:rPr lang="en-US" b="1" dirty="0"/>
              <a:t>.”</a:t>
            </a:r>
          </a:p>
          <a:p>
            <a:endParaRPr lang="en-US" dirty="0"/>
          </a:p>
          <a:p>
            <a:pPr indent="-228600">
              <a:buFont typeface="Wingdings" panose="05000000000000000000" pitchFamily="2" charset="2"/>
              <a:buChar char="§"/>
            </a:pPr>
            <a:r>
              <a:rPr lang="en-US" dirty="0"/>
              <a:t>Landlord has lost its right to make claim against its own Loss of Rents coverage.</a:t>
            </a:r>
          </a:p>
          <a:p>
            <a:pPr indent="-228600">
              <a:buFont typeface="Wingdings" panose="05000000000000000000" pitchFamily="2" charset="2"/>
              <a:buChar char="§"/>
            </a:pPr>
            <a:r>
              <a:rPr lang="en-US" dirty="0"/>
              <a:t>Landlord is left with only a breach of contract claim against Tenant.</a:t>
            </a:r>
          </a:p>
        </p:txBody>
      </p:sp>
      <p:sp>
        <p:nvSpPr>
          <p:cNvPr id="4" name="Slide Number Placeholder 3">
            <a:extLst>
              <a:ext uri="{FF2B5EF4-FFF2-40B4-BE49-F238E27FC236}">
                <a16:creationId xmlns:a16="http://schemas.microsoft.com/office/drawing/2014/main" id="{C5D45B97-3FB3-4053-8EF6-81907B02F39F}"/>
              </a:ext>
            </a:extLst>
          </p:cNvPr>
          <p:cNvSpPr>
            <a:spLocks noGrp="1"/>
          </p:cNvSpPr>
          <p:nvPr>
            <p:ph type="sldNum" sz="quarter" idx="12"/>
          </p:nvPr>
        </p:nvSpPr>
        <p:spPr/>
        <p:txBody>
          <a:bodyPr/>
          <a:lstStyle/>
          <a:p>
            <a:fld id="{A176DF79-97D6-43E2-9CA0-EE22A670D5AA}" type="slidenum">
              <a:rPr lang="en-US" smtClean="0"/>
              <a:t>24</a:t>
            </a:fld>
            <a:endParaRPr lang="en-US" dirty="0"/>
          </a:p>
        </p:txBody>
      </p:sp>
    </p:spTree>
    <p:extLst>
      <p:ext uri="{BB962C8B-B14F-4D97-AF65-F5344CB8AC3E}">
        <p14:creationId xmlns:p14="http://schemas.microsoft.com/office/powerpoint/2010/main" val="4040771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61C3053-0B57-4DFB-8390-A686B6978BF8}"/>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Tenant’s Business Income</a:t>
            </a:r>
          </a:p>
        </p:txBody>
      </p:sp>
      <p:sp>
        <p:nvSpPr>
          <p:cNvPr id="13" name="Rectangle 12">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BBDE7EA5-713C-4B29-818C-52560813FE17}"/>
              </a:ext>
            </a:extLst>
          </p:cNvPr>
          <p:cNvSpPr>
            <a:spLocks noGrp="1"/>
          </p:cNvSpPr>
          <p:nvPr>
            <p:ph idx="1"/>
          </p:nvPr>
        </p:nvSpPr>
        <p:spPr>
          <a:xfrm>
            <a:off x="4742016" y="605896"/>
            <a:ext cx="6413663" cy="5646208"/>
          </a:xfrm>
        </p:spPr>
        <p:txBody>
          <a:bodyPr anchor="ctr">
            <a:normAutofit/>
          </a:bodyPr>
          <a:lstStyle/>
          <a:p>
            <a:endParaRPr lang="en-US" b="1" dirty="0"/>
          </a:p>
          <a:p>
            <a:endParaRPr lang="en-US" b="1" dirty="0"/>
          </a:p>
          <a:p>
            <a:r>
              <a:rPr lang="en-US" b="1" dirty="0"/>
              <a:t>Recommended: </a:t>
            </a:r>
          </a:p>
          <a:p>
            <a:r>
              <a:rPr lang="en-US" dirty="0"/>
              <a:t>Tenant is to maintain business income and extra expense insurance on a Causes of Loss-Special Form covering all operations at the Leased Premises. Coverage is to be provided in an amount of not less than 80% of Tenant’s gross annual income at the Leased Premises less non-continuing expenses and shall be on an Agreed Value basis.</a:t>
            </a:r>
          </a:p>
          <a:p>
            <a:endParaRPr lang="en-US" dirty="0"/>
          </a:p>
        </p:txBody>
      </p:sp>
      <p:sp>
        <p:nvSpPr>
          <p:cNvPr id="4" name="Slide Number Placeholder 3">
            <a:extLst>
              <a:ext uri="{FF2B5EF4-FFF2-40B4-BE49-F238E27FC236}">
                <a16:creationId xmlns:a16="http://schemas.microsoft.com/office/drawing/2014/main" id="{46C8373B-7982-48D6-B281-753B68FFFB57}"/>
              </a:ext>
            </a:extLst>
          </p:cNvPr>
          <p:cNvSpPr>
            <a:spLocks noGrp="1"/>
          </p:cNvSpPr>
          <p:nvPr>
            <p:ph type="sldNum" sz="quarter" idx="12"/>
          </p:nvPr>
        </p:nvSpPr>
        <p:spPr>
          <a:xfrm>
            <a:off x="10123055" y="6459785"/>
            <a:ext cx="1089428" cy="365125"/>
          </a:xfrm>
        </p:spPr>
        <p:txBody>
          <a:bodyPr>
            <a:normAutofit/>
          </a:bodyPr>
          <a:lstStyle/>
          <a:p>
            <a:pPr>
              <a:spcAft>
                <a:spcPts val="600"/>
              </a:spcAft>
            </a:pPr>
            <a:fld id="{A176DF79-97D6-43E2-9CA0-EE22A670D5AA}" type="slidenum">
              <a:rPr lang="en-US">
                <a:solidFill>
                  <a:schemeClr val="tx2"/>
                </a:solidFill>
              </a:rPr>
              <a:pPr>
                <a:spcAft>
                  <a:spcPts val="600"/>
                </a:spcAft>
              </a:pPr>
              <a:t>25</a:t>
            </a:fld>
            <a:endParaRPr lang="en-US" dirty="0">
              <a:solidFill>
                <a:schemeClr val="tx2"/>
              </a:solidFill>
            </a:endParaRPr>
          </a:p>
        </p:txBody>
      </p:sp>
    </p:spTree>
    <p:extLst>
      <p:ext uri="{BB962C8B-B14F-4D97-AF65-F5344CB8AC3E}">
        <p14:creationId xmlns:p14="http://schemas.microsoft.com/office/powerpoint/2010/main" val="35973913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C73E5-9B9D-4C79-9F1C-CEF6B67CE807}"/>
              </a:ext>
            </a:extLst>
          </p:cNvPr>
          <p:cNvSpPr>
            <a:spLocks noGrp="1"/>
          </p:cNvSpPr>
          <p:nvPr>
            <p:ph type="title"/>
          </p:nvPr>
        </p:nvSpPr>
        <p:spPr/>
        <p:txBody>
          <a:bodyPr/>
          <a:lstStyle/>
          <a:p>
            <a:r>
              <a:rPr lang="en-US" dirty="0"/>
              <a:t>Maintenance and Repair by Landlord</a:t>
            </a:r>
          </a:p>
        </p:txBody>
      </p:sp>
      <p:sp>
        <p:nvSpPr>
          <p:cNvPr id="3" name="Content Placeholder 2">
            <a:extLst>
              <a:ext uri="{FF2B5EF4-FFF2-40B4-BE49-F238E27FC236}">
                <a16:creationId xmlns:a16="http://schemas.microsoft.com/office/drawing/2014/main" id="{44895163-2384-41D5-ABD8-B26AC06C9C3A}"/>
              </a:ext>
            </a:extLst>
          </p:cNvPr>
          <p:cNvSpPr>
            <a:spLocks noGrp="1"/>
          </p:cNvSpPr>
          <p:nvPr>
            <p:ph idx="1"/>
          </p:nvPr>
        </p:nvSpPr>
        <p:spPr/>
        <p:txBody>
          <a:bodyPr>
            <a:normAutofit/>
          </a:bodyPr>
          <a:lstStyle/>
          <a:p>
            <a:pPr marL="0" indent="0">
              <a:buNone/>
            </a:pPr>
            <a:endParaRPr lang="en-US" b="1" dirty="0"/>
          </a:p>
          <a:p>
            <a:pPr marL="0" indent="0">
              <a:buNone/>
            </a:pPr>
            <a:r>
              <a:rPr lang="en-US" b="1" dirty="0"/>
              <a:t>“Landlord shall maintain the public and common areas of the Building.  Landlord shall provide janitor service.  All repair costs shall be including in Operating Costs to the extent permitted </a:t>
            </a:r>
            <a:r>
              <a:rPr lang="en-US" b="1" dirty="0">
                <a:highlight>
                  <a:srgbClr val="FFFF00"/>
                </a:highlight>
              </a:rPr>
              <a:t>except for damage occasioned by the act or omission of Tenant or Tenant’s Agents which shall be paid for entirely by Tenant</a:t>
            </a:r>
            <a:r>
              <a:rPr lang="en-US" b="1" dirty="0"/>
              <a:t>.”</a:t>
            </a:r>
          </a:p>
          <a:p>
            <a:pPr marL="0" indent="0">
              <a:buNone/>
            </a:pPr>
            <a:endParaRPr lang="en-US" dirty="0"/>
          </a:p>
          <a:p>
            <a:pPr indent="-228600">
              <a:lnSpc>
                <a:spcPct val="100000"/>
              </a:lnSpc>
              <a:buFont typeface="Wingdings" panose="05000000000000000000" pitchFamily="2" charset="2"/>
              <a:buChar char="§"/>
            </a:pPr>
            <a:r>
              <a:rPr lang="en-US" dirty="0"/>
              <a:t>Property insurance issue – endangers ability to make claim against Landlord’s property coverage.</a:t>
            </a:r>
          </a:p>
          <a:p>
            <a:pPr indent="-228600">
              <a:lnSpc>
                <a:spcPct val="100000"/>
              </a:lnSpc>
              <a:buFont typeface="Wingdings" panose="05000000000000000000" pitchFamily="2" charset="2"/>
              <a:buChar char="§"/>
            </a:pPr>
            <a:r>
              <a:rPr lang="en-US" dirty="0"/>
              <a:t>This appears to conflict with most Waiver of Subrogation provisions.</a:t>
            </a:r>
          </a:p>
          <a:p>
            <a:pPr>
              <a:lnSpc>
                <a:spcPct val="100000"/>
              </a:lnSpc>
              <a:buFont typeface="Wingdings" panose="05000000000000000000" pitchFamily="2" charset="2"/>
              <a:buChar char="§"/>
            </a:pPr>
            <a:endParaRPr lang="en-US" dirty="0"/>
          </a:p>
          <a:p>
            <a:pPr>
              <a:buFont typeface="Wingdings" panose="05000000000000000000" pitchFamily="2" charset="2"/>
              <a:buChar char="§"/>
            </a:pPr>
            <a:endParaRPr lang="en-US" dirty="0"/>
          </a:p>
        </p:txBody>
      </p:sp>
      <p:sp>
        <p:nvSpPr>
          <p:cNvPr id="4" name="Slide Number Placeholder 3">
            <a:extLst>
              <a:ext uri="{FF2B5EF4-FFF2-40B4-BE49-F238E27FC236}">
                <a16:creationId xmlns:a16="http://schemas.microsoft.com/office/drawing/2014/main" id="{E071F532-DE39-4468-93F2-E37CF8DC4EDA}"/>
              </a:ext>
            </a:extLst>
          </p:cNvPr>
          <p:cNvSpPr>
            <a:spLocks noGrp="1"/>
          </p:cNvSpPr>
          <p:nvPr>
            <p:ph type="sldNum" sz="quarter" idx="12"/>
          </p:nvPr>
        </p:nvSpPr>
        <p:spPr/>
        <p:txBody>
          <a:bodyPr/>
          <a:lstStyle/>
          <a:p>
            <a:fld id="{203D25B6-36F1-468D-8DC3-F48A09BA2C98}" type="slidenum">
              <a:rPr lang="en-US" smtClean="0"/>
              <a:t>26</a:t>
            </a:fld>
            <a:endParaRPr lang="en-US" dirty="0"/>
          </a:p>
        </p:txBody>
      </p:sp>
    </p:spTree>
    <p:extLst>
      <p:ext uri="{BB962C8B-B14F-4D97-AF65-F5344CB8AC3E}">
        <p14:creationId xmlns:p14="http://schemas.microsoft.com/office/powerpoint/2010/main" val="2090054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58AC0-8EA0-40D7-8467-00E2BF839F69}"/>
              </a:ext>
            </a:extLst>
          </p:cNvPr>
          <p:cNvSpPr>
            <a:spLocks noGrp="1"/>
          </p:cNvSpPr>
          <p:nvPr>
            <p:ph type="title"/>
          </p:nvPr>
        </p:nvSpPr>
        <p:spPr/>
        <p:txBody>
          <a:bodyPr/>
          <a:lstStyle/>
          <a:p>
            <a:r>
              <a:rPr lang="en-US" dirty="0">
                <a:solidFill>
                  <a:schemeClr val="tx1"/>
                </a:solidFill>
              </a:rPr>
              <a:t>Landlord as Loss Payee</a:t>
            </a:r>
          </a:p>
        </p:txBody>
      </p:sp>
      <p:sp>
        <p:nvSpPr>
          <p:cNvPr id="3" name="Content Placeholder 2">
            <a:extLst>
              <a:ext uri="{FF2B5EF4-FFF2-40B4-BE49-F238E27FC236}">
                <a16:creationId xmlns:a16="http://schemas.microsoft.com/office/drawing/2014/main" id="{FD318DAD-0D26-4045-A677-9DF141664EA0}"/>
              </a:ext>
            </a:extLst>
          </p:cNvPr>
          <p:cNvSpPr>
            <a:spLocks noGrp="1"/>
          </p:cNvSpPr>
          <p:nvPr>
            <p:ph idx="1"/>
          </p:nvPr>
        </p:nvSpPr>
        <p:spPr/>
        <p:txBody>
          <a:bodyPr>
            <a:normAutofit/>
          </a:bodyPr>
          <a:lstStyle/>
          <a:p>
            <a:endParaRPr lang="en-US" b="1" dirty="0"/>
          </a:p>
          <a:p>
            <a:r>
              <a:rPr lang="en-US" b="1" dirty="0"/>
              <a:t>“Property insurance shall name Landlord as loss payee for property in which Landlord has an insurable interest”.</a:t>
            </a:r>
          </a:p>
          <a:p>
            <a:pPr indent="-228600">
              <a:lnSpc>
                <a:spcPct val="100000"/>
              </a:lnSpc>
              <a:buFont typeface="Wingdings" panose="05000000000000000000" pitchFamily="2" charset="2"/>
              <a:buChar char="§"/>
            </a:pPr>
            <a:endParaRPr lang="en-US" dirty="0"/>
          </a:p>
          <a:p>
            <a:pPr indent="-228600">
              <a:lnSpc>
                <a:spcPct val="100000"/>
              </a:lnSpc>
              <a:buFont typeface="Wingdings" panose="05000000000000000000" pitchFamily="2" charset="2"/>
              <a:buChar char="§"/>
            </a:pPr>
            <a:r>
              <a:rPr lang="en-US" dirty="0"/>
              <a:t>A loss payable provision provides little protection. Claims must be paid jointly. No protection is provided to Landlord against the policy being invalidated by actions of the tenant/insured &amp; no notice of cancellation will be provided. This form is really geared to miscellaneous machinery &amp; equipment.</a:t>
            </a:r>
          </a:p>
          <a:p>
            <a:endParaRPr lang="en-US" dirty="0"/>
          </a:p>
        </p:txBody>
      </p:sp>
      <p:sp>
        <p:nvSpPr>
          <p:cNvPr id="4" name="Slide Number Placeholder 3">
            <a:extLst>
              <a:ext uri="{FF2B5EF4-FFF2-40B4-BE49-F238E27FC236}">
                <a16:creationId xmlns:a16="http://schemas.microsoft.com/office/drawing/2014/main" id="{1CD3A424-6F8A-4923-AEE0-CF5DA6E46A89}"/>
              </a:ext>
            </a:extLst>
          </p:cNvPr>
          <p:cNvSpPr>
            <a:spLocks noGrp="1"/>
          </p:cNvSpPr>
          <p:nvPr>
            <p:ph type="sldNum" sz="quarter" idx="12"/>
          </p:nvPr>
        </p:nvSpPr>
        <p:spPr/>
        <p:txBody>
          <a:bodyPr/>
          <a:lstStyle/>
          <a:p>
            <a:fld id="{A176DF79-97D6-43E2-9CA0-EE22A670D5AA}" type="slidenum">
              <a:rPr lang="en-US" smtClean="0"/>
              <a:t>27</a:t>
            </a:fld>
            <a:endParaRPr lang="en-US" dirty="0"/>
          </a:p>
        </p:txBody>
      </p:sp>
    </p:spTree>
    <p:extLst>
      <p:ext uri="{BB962C8B-B14F-4D97-AF65-F5344CB8AC3E}">
        <p14:creationId xmlns:p14="http://schemas.microsoft.com/office/powerpoint/2010/main" val="791523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9AB4B-5494-4299-A50F-98D7EBD8E899}"/>
              </a:ext>
            </a:extLst>
          </p:cNvPr>
          <p:cNvSpPr>
            <a:spLocks noGrp="1"/>
          </p:cNvSpPr>
          <p:nvPr>
            <p:ph type="title"/>
          </p:nvPr>
        </p:nvSpPr>
        <p:spPr/>
        <p:txBody>
          <a:bodyPr/>
          <a:lstStyle/>
          <a:p>
            <a:r>
              <a:rPr lang="en-US" dirty="0"/>
              <a:t>Landlord as Loss Payee - Alternatives</a:t>
            </a:r>
          </a:p>
        </p:txBody>
      </p:sp>
      <p:sp>
        <p:nvSpPr>
          <p:cNvPr id="3" name="Content Placeholder 2">
            <a:extLst>
              <a:ext uri="{FF2B5EF4-FFF2-40B4-BE49-F238E27FC236}">
                <a16:creationId xmlns:a16="http://schemas.microsoft.com/office/drawing/2014/main" id="{5ADF8084-307B-4A90-9182-DF33B6F95222}"/>
              </a:ext>
            </a:extLst>
          </p:cNvPr>
          <p:cNvSpPr>
            <a:spLocks noGrp="1"/>
          </p:cNvSpPr>
          <p:nvPr>
            <p:ph idx="1"/>
          </p:nvPr>
        </p:nvSpPr>
        <p:spPr/>
        <p:txBody>
          <a:bodyPr/>
          <a:lstStyle/>
          <a:p>
            <a:pPr indent="-228600">
              <a:buFont typeface="Wingdings" panose="05000000000000000000" pitchFamily="2" charset="2"/>
              <a:buChar char="§"/>
            </a:pPr>
            <a:endParaRPr lang="en-US" dirty="0"/>
          </a:p>
          <a:p>
            <a:pPr indent="-228600">
              <a:buFont typeface="Wingdings" panose="05000000000000000000" pitchFamily="2" charset="2"/>
              <a:buChar char="§"/>
            </a:pPr>
            <a:r>
              <a:rPr lang="en-US" dirty="0"/>
              <a:t>If Building is being insured by Tenant add Additional Insured – Building Owner on ISO CP 12 19 06 07</a:t>
            </a:r>
          </a:p>
          <a:p>
            <a:pPr marL="498348" lvl="1" indent="-342900">
              <a:buFont typeface="Arial" panose="020B0604020202020204" pitchFamily="34" charset="0"/>
              <a:buChar char="•"/>
            </a:pPr>
            <a:r>
              <a:rPr lang="en-US" dirty="0"/>
              <a:t>This form makes the building owner a named insured for the building only. Loss is adjusted with both the tenant and building owner ATIMA, but no protection is provided against invalidation of the policy by actions of the tenant and no notice of cancellation of cancellation will be provided to the Owner.</a:t>
            </a:r>
          </a:p>
          <a:p>
            <a:pPr indent="-228600">
              <a:buFont typeface="Wingdings" panose="05000000000000000000" pitchFamily="2" charset="2"/>
              <a:buChar char="§"/>
            </a:pPr>
            <a:endParaRPr lang="en-US" dirty="0"/>
          </a:p>
          <a:p>
            <a:pPr indent="-228600">
              <a:buFont typeface="Wingdings" panose="05000000000000000000" pitchFamily="2" charset="2"/>
              <a:buChar char="§"/>
            </a:pPr>
            <a:r>
              <a:rPr lang="en-US" dirty="0"/>
              <a:t>A Building Owner Loss Payable clause CP 12 18 establishes that a building claim will be adjusted with building owner only and an improvements &amp; betterments claim will be adjusted with tenant, but no protection is provided to the owner against invalidation of the policy by actions of the tenant and no notice of cancellation will be provided to the owner</a:t>
            </a:r>
          </a:p>
          <a:p>
            <a:endParaRPr lang="en-US" dirty="0"/>
          </a:p>
        </p:txBody>
      </p:sp>
      <p:sp>
        <p:nvSpPr>
          <p:cNvPr id="4" name="Slide Number Placeholder 3">
            <a:extLst>
              <a:ext uri="{FF2B5EF4-FFF2-40B4-BE49-F238E27FC236}">
                <a16:creationId xmlns:a16="http://schemas.microsoft.com/office/drawing/2014/main" id="{75E6F14D-504E-4EB0-9DAA-61C4EB9174E6}"/>
              </a:ext>
            </a:extLst>
          </p:cNvPr>
          <p:cNvSpPr>
            <a:spLocks noGrp="1"/>
          </p:cNvSpPr>
          <p:nvPr>
            <p:ph type="sldNum" sz="quarter" idx="12"/>
          </p:nvPr>
        </p:nvSpPr>
        <p:spPr/>
        <p:txBody>
          <a:bodyPr/>
          <a:lstStyle/>
          <a:p>
            <a:fld id="{A176DF79-97D6-43E2-9CA0-EE22A670D5AA}" type="slidenum">
              <a:rPr lang="en-US" smtClean="0"/>
              <a:t>28</a:t>
            </a:fld>
            <a:endParaRPr lang="en-US" dirty="0"/>
          </a:p>
        </p:txBody>
      </p:sp>
    </p:spTree>
    <p:extLst>
      <p:ext uri="{BB962C8B-B14F-4D97-AF65-F5344CB8AC3E}">
        <p14:creationId xmlns:p14="http://schemas.microsoft.com/office/powerpoint/2010/main" val="26742587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4FF8F-089A-4B4C-A234-6E39C919F129}"/>
              </a:ext>
            </a:extLst>
          </p:cNvPr>
          <p:cNvSpPr>
            <a:spLocks noGrp="1"/>
          </p:cNvSpPr>
          <p:nvPr>
            <p:ph type="title"/>
          </p:nvPr>
        </p:nvSpPr>
        <p:spPr/>
        <p:txBody>
          <a:bodyPr/>
          <a:lstStyle/>
          <a:p>
            <a:r>
              <a:rPr lang="en-US" dirty="0"/>
              <a:t>Damage or Destruction</a:t>
            </a:r>
          </a:p>
        </p:txBody>
      </p:sp>
      <p:sp>
        <p:nvSpPr>
          <p:cNvPr id="3" name="Content Placeholder 2">
            <a:extLst>
              <a:ext uri="{FF2B5EF4-FFF2-40B4-BE49-F238E27FC236}">
                <a16:creationId xmlns:a16="http://schemas.microsoft.com/office/drawing/2014/main" id="{07E64240-3E12-436B-A178-4E5B099BA6EA}"/>
              </a:ext>
            </a:extLst>
          </p:cNvPr>
          <p:cNvSpPr>
            <a:spLocks noGrp="1"/>
          </p:cNvSpPr>
          <p:nvPr>
            <p:ph idx="1"/>
          </p:nvPr>
        </p:nvSpPr>
        <p:spPr>
          <a:xfrm>
            <a:off x="1154083" y="1845734"/>
            <a:ext cx="10058400" cy="4023360"/>
          </a:xfrm>
        </p:spPr>
        <p:txBody>
          <a:bodyPr>
            <a:normAutofit/>
          </a:bodyPr>
          <a:lstStyle/>
          <a:p>
            <a:pPr marL="0" indent="0">
              <a:buNone/>
            </a:pPr>
            <a:endParaRPr lang="en-US" b="1" dirty="0"/>
          </a:p>
          <a:p>
            <a:pPr marL="0" indent="0">
              <a:buNone/>
            </a:pPr>
            <a:r>
              <a:rPr lang="en-US" b="1" dirty="0"/>
              <a:t>“If the Premises are damaged by </a:t>
            </a:r>
            <a:r>
              <a:rPr lang="en-US" b="1" dirty="0">
                <a:highlight>
                  <a:srgbClr val="FFFF00"/>
                </a:highlight>
              </a:rPr>
              <a:t>fire, earthquake </a:t>
            </a:r>
            <a:r>
              <a:rPr lang="en-US" b="1" dirty="0"/>
              <a:t>or other casualty …”</a:t>
            </a:r>
          </a:p>
          <a:p>
            <a:pPr indent="-457200">
              <a:buFont typeface="Wingdings" panose="05000000000000000000" pitchFamily="2" charset="2"/>
              <a:buChar char="§"/>
            </a:pPr>
            <a:endParaRPr lang="en-US" dirty="0">
              <a:solidFill>
                <a:srgbClr val="FF0000"/>
              </a:solidFill>
            </a:endParaRPr>
          </a:p>
          <a:p>
            <a:pPr marL="0" indent="0">
              <a:buNone/>
            </a:pPr>
            <a:r>
              <a:rPr lang="en-US" dirty="0"/>
              <a:t>Recommended:  If the Premises are damaged by any cause of loss covered by ISO Causes of Loss-Special Form or flood, earth movement, terrorism, mechanical breakdown or other casualty … </a:t>
            </a:r>
          </a:p>
          <a:p>
            <a:pPr>
              <a:buFont typeface="Wingdings" panose="05000000000000000000" pitchFamily="2" charset="2"/>
              <a:buChar char="§"/>
            </a:pPr>
            <a:endParaRPr lang="en-US" dirty="0"/>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EC2CEA28-0BDA-4C7A-B850-89DDAC6FB06D}"/>
              </a:ext>
            </a:extLst>
          </p:cNvPr>
          <p:cNvSpPr>
            <a:spLocks noGrp="1"/>
          </p:cNvSpPr>
          <p:nvPr>
            <p:ph type="sldNum" sz="quarter" idx="12"/>
          </p:nvPr>
        </p:nvSpPr>
        <p:spPr/>
        <p:txBody>
          <a:bodyPr/>
          <a:lstStyle/>
          <a:p>
            <a:fld id="{203D25B6-36F1-468D-8DC3-F48A09BA2C98}" type="slidenum">
              <a:rPr lang="en-US" smtClean="0"/>
              <a:t>29</a:t>
            </a:fld>
            <a:endParaRPr lang="en-US" dirty="0"/>
          </a:p>
        </p:txBody>
      </p:sp>
    </p:spTree>
    <p:extLst>
      <p:ext uri="{BB962C8B-B14F-4D97-AF65-F5344CB8AC3E}">
        <p14:creationId xmlns:p14="http://schemas.microsoft.com/office/powerpoint/2010/main" val="2340009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A837F-FBA5-47E8-BD79-C5F02317CABF}"/>
              </a:ext>
            </a:extLst>
          </p:cNvPr>
          <p:cNvSpPr>
            <a:spLocks noGrp="1"/>
          </p:cNvSpPr>
          <p:nvPr>
            <p:ph type="title"/>
          </p:nvPr>
        </p:nvSpPr>
        <p:spPr/>
        <p:txBody>
          <a:bodyPr/>
          <a:lstStyle/>
          <a:p>
            <a:r>
              <a:rPr lang="en-US" dirty="0"/>
              <a:t>Hard Market Specifics</a:t>
            </a:r>
          </a:p>
        </p:txBody>
      </p:sp>
      <p:sp>
        <p:nvSpPr>
          <p:cNvPr id="3" name="Content Placeholder 2">
            <a:extLst>
              <a:ext uri="{FF2B5EF4-FFF2-40B4-BE49-F238E27FC236}">
                <a16:creationId xmlns:a16="http://schemas.microsoft.com/office/drawing/2014/main" id="{9E46511A-E9E7-4E75-8004-721E6F892751}"/>
              </a:ext>
            </a:extLst>
          </p:cNvPr>
          <p:cNvSpPr>
            <a:spLocks noGrp="1"/>
          </p:cNvSpPr>
          <p:nvPr>
            <p:ph idx="1"/>
          </p:nvPr>
        </p:nvSpPr>
        <p:spPr/>
        <p:txBody>
          <a:bodyPr>
            <a:normAutofit/>
          </a:bodyPr>
          <a:lstStyle/>
          <a:p>
            <a:pPr>
              <a:buFont typeface="Wingdings" panose="05000000000000000000" pitchFamily="2" charset="2"/>
              <a:buChar char="§"/>
            </a:pPr>
            <a:endParaRPr lang="en-US" dirty="0"/>
          </a:p>
          <a:p>
            <a:pPr>
              <a:buFont typeface="Wingdings" panose="05000000000000000000" pitchFamily="2" charset="2"/>
              <a:buChar char="§"/>
            </a:pPr>
            <a:r>
              <a:rPr lang="en-US" dirty="0"/>
              <a:t>Most recent quarter was 14</a:t>
            </a:r>
            <a:r>
              <a:rPr lang="en-US" baseline="30000" dirty="0"/>
              <a:t>th</a:t>
            </a:r>
            <a:r>
              <a:rPr lang="en-US" dirty="0"/>
              <a:t> consecutive with increased prices (The Council of Insurance Agents and Brokers).</a:t>
            </a:r>
          </a:p>
          <a:p>
            <a:pPr>
              <a:buFont typeface="Wingdings" panose="05000000000000000000" pitchFamily="2" charset="2"/>
              <a:buChar char="§"/>
            </a:pPr>
            <a:endParaRPr lang="en-US" dirty="0"/>
          </a:p>
          <a:p>
            <a:pPr>
              <a:buFont typeface="Wingdings" panose="05000000000000000000" pitchFamily="2" charset="2"/>
              <a:buChar char="§"/>
            </a:pPr>
            <a:r>
              <a:rPr lang="en-US" dirty="0"/>
              <a:t>Umbrella/excess recorded the highest premium increase.  </a:t>
            </a:r>
          </a:p>
          <a:p>
            <a:pPr lvl="1">
              <a:buFont typeface="Arial" panose="020B0604020202020204" pitchFamily="34" charset="0"/>
              <a:buChar char="•"/>
            </a:pPr>
            <a:r>
              <a:rPr lang="en-US" dirty="0"/>
              <a:t>Followed by D&amp;O, Professional Liability, Property, Auto, EPLI, GL – in that order</a:t>
            </a:r>
          </a:p>
          <a:p>
            <a:pPr>
              <a:buFont typeface="Wingdings" panose="05000000000000000000" pitchFamily="2" charset="2"/>
              <a:buChar char="§"/>
            </a:pPr>
            <a:endParaRPr lang="en-US" dirty="0"/>
          </a:p>
          <a:p>
            <a:pPr>
              <a:buFont typeface="Wingdings" panose="05000000000000000000" pitchFamily="2" charset="2"/>
              <a:buChar char="§"/>
            </a:pPr>
            <a:r>
              <a:rPr lang="en-US" dirty="0"/>
              <a:t>Insureds incur increased administrative burden as carriers demand far more information than usual.</a:t>
            </a:r>
          </a:p>
        </p:txBody>
      </p:sp>
      <p:sp>
        <p:nvSpPr>
          <p:cNvPr id="4" name="Slide Number Placeholder 3">
            <a:extLst>
              <a:ext uri="{FF2B5EF4-FFF2-40B4-BE49-F238E27FC236}">
                <a16:creationId xmlns:a16="http://schemas.microsoft.com/office/drawing/2014/main" id="{157C54AE-E718-412C-B49C-1EBF82CB9C9A}"/>
              </a:ext>
            </a:extLst>
          </p:cNvPr>
          <p:cNvSpPr>
            <a:spLocks noGrp="1"/>
          </p:cNvSpPr>
          <p:nvPr>
            <p:ph type="sldNum" sz="quarter" idx="12"/>
          </p:nvPr>
        </p:nvSpPr>
        <p:spPr/>
        <p:txBody>
          <a:bodyPr/>
          <a:lstStyle/>
          <a:p>
            <a:fld id="{A176DF79-97D6-43E2-9CA0-EE22A670D5AA}" type="slidenum">
              <a:rPr lang="en-US" smtClean="0"/>
              <a:t>3</a:t>
            </a:fld>
            <a:endParaRPr lang="en-US" dirty="0"/>
          </a:p>
        </p:txBody>
      </p:sp>
    </p:spTree>
    <p:extLst>
      <p:ext uri="{BB962C8B-B14F-4D97-AF65-F5344CB8AC3E}">
        <p14:creationId xmlns:p14="http://schemas.microsoft.com/office/powerpoint/2010/main" val="15320428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283ED-84B6-491E-AEF6-0F4C59CD6E1D}"/>
              </a:ext>
            </a:extLst>
          </p:cNvPr>
          <p:cNvSpPr>
            <a:spLocks noGrp="1"/>
          </p:cNvSpPr>
          <p:nvPr>
            <p:ph type="title"/>
          </p:nvPr>
        </p:nvSpPr>
        <p:spPr/>
        <p:txBody>
          <a:bodyPr/>
          <a:lstStyle/>
          <a:p>
            <a:r>
              <a:rPr lang="en-US" dirty="0"/>
              <a:t>Damage or Destruction</a:t>
            </a:r>
          </a:p>
        </p:txBody>
      </p:sp>
      <p:sp>
        <p:nvSpPr>
          <p:cNvPr id="3" name="Content Placeholder 2">
            <a:extLst>
              <a:ext uri="{FF2B5EF4-FFF2-40B4-BE49-F238E27FC236}">
                <a16:creationId xmlns:a16="http://schemas.microsoft.com/office/drawing/2014/main" id="{BB1DB1CA-1A4C-47BB-BA7C-B252501F42B3}"/>
              </a:ext>
            </a:extLst>
          </p:cNvPr>
          <p:cNvSpPr>
            <a:spLocks noGrp="1"/>
          </p:cNvSpPr>
          <p:nvPr>
            <p:ph idx="1"/>
          </p:nvPr>
        </p:nvSpPr>
        <p:spPr/>
        <p:txBody>
          <a:bodyPr/>
          <a:lstStyle/>
          <a:p>
            <a:pPr marL="0" indent="0">
              <a:buNone/>
            </a:pPr>
            <a:endParaRPr lang="en-US" dirty="0"/>
          </a:p>
          <a:p>
            <a:pPr marL="0" indent="0">
              <a:buNone/>
            </a:pPr>
            <a:r>
              <a:rPr lang="en-US" b="1" dirty="0"/>
              <a:t>“If Landlord estimates that the </a:t>
            </a:r>
            <a:r>
              <a:rPr lang="en-US" b="1" dirty="0">
                <a:highlight>
                  <a:srgbClr val="FFFF00"/>
                </a:highlight>
              </a:rPr>
              <a:t>damage can be repaired within 120 Business Days</a:t>
            </a:r>
            <a:r>
              <a:rPr lang="en-US" b="1" dirty="0"/>
              <a:t> after Landlord is notified and </a:t>
            </a:r>
            <a:r>
              <a:rPr lang="en-US" b="1" dirty="0">
                <a:highlight>
                  <a:srgbClr val="FFFF00"/>
                </a:highlight>
              </a:rPr>
              <a:t>if there are sufficient insurance proceeds </a:t>
            </a:r>
            <a:r>
              <a:rPr lang="en-US" b="1" dirty="0"/>
              <a:t>available to repair such damage …”</a:t>
            </a:r>
          </a:p>
          <a:p>
            <a:pPr marL="0" indent="0">
              <a:buNone/>
            </a:pPr>
            <a:endParaRPr lang="en-US" dirty="0"/>
          </a:p>
          <a:p>
            <a:pPr indent="-228600">
              <a:buFont typeface="Wingdings" panose="05000000000000000000" pitchFamily="2" charset="2"/>
              <a:buChar char="§"/>
            </a:pPr>
            <a:r>
              <a:rPr lang="en-US" dirty="0"/>
              <a:t>= 5.6 months, a very short period of time.</a:t>
            </a:r>
          </a:p>
          <a:p>
            <a:pPr indent="-228600">
              <a:buFont typeface="Wingdings" panose="05000000000000000000" pitchFamily="2" charset="2"/>
              <a:buChar char="§"/>
            </a:pPr>
            <a:r>
              <a:rPr lang="en-US" dirty="0"/>
              <a:t>Important reason to require Tenant to have business income coverage.</a:t>
            </a:r>
          </a:p>
          <a:p>
            <a:pPr indent="-228600">
              <a:buFont typeface="Wingdings" panose="05000000000000000000" pitchFamily="2" charset="2"/>
              <a:buChar char="§"/>
            </a:pPr>
            <a:r>
              <a:rPr lang="en-US" dirty="0"/>
              <a:t>Tenant should require Landlord to insure for full replacement cost on agreed value basis.</a:t>
            </a:r>
          </a:p>
          <a:p>
            <a:pPr marL="0" indent="0">
              <a:buNone/>
            </a:pPr>
            <a:endParaRPr lang="en-US" dirty="0"/>
          </a:p>
        </p:txBody>
      </p:sp>
      <p:sp>
        <p:nvSpPr>
          <p:cNvPr id="4" name="Slide Number Placeholder 3">
            <a:extLst>
              <a:ext uri="{FF2B5EF4-FFF2-40B4-BE49-F238E27FC236}">
                <a16:creationId xmlns:a16="http://schemas.microsoft.com/office/drawing/2014/main" id="{956A6F9C-979F-4E5B-8F4C-1C1076136D10}"/>
              </a:ext>
            </a:extLst>
          </p:cNvPr>
          <p:cNvSpPr>
            <a:spLocks noGrp="1"/>
          </p:cNvSpPr>
          <p:nvPr>
            <p:ph type="sldNum" sz="quarter" idx="12"/>
          </p:nvPr>
        </p:nvSpPr>
        <p:spPr/>
        <p:txBody>
          <a:bodyPr/>
          <a:lstStyle/>
          <a:p>
            <a:fld id="{203D25B6-36F1-468D-8DC3-F48A09BA2C98}" type="slidenum">
              <a:rPr lang="en-US" smtClean="0"/>
              <a:t>30</a:t>
            </a:fld>
            <a:endParaRPr lang="en-US" dirty="0"/>
          </a:p>
        </p:txBody>
      </p:sp>
    </p:spTree>
    <p:extLst>
      <p:ext uri="{BB962C8B-B14F-4D97-AF65-F5344CB8AC3E}">
        <p14:creationId xmlns:p14="http://schemas.microsoft.com/office/powerpoint/2010/main" val="8985988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3134A-0262-4346-8765-E2F13414ADFB}"/>
              </a:ext>
            </a:extLst>
          </p:cNvPr>
          <p:cNvSpPr>
            <a:spLocks noGrp="1"/>
          </p:cNvSpPr>
          <p:nvPr>
            <p:ph type="title"/>
          </p:nvPr>
        </p:nvSpPr>
        <p:spPr/>
        <p:txBody>
          <a:bodyPr/>
          <a:lstStyle/>
          <a:p>
            <a:r>
              <a:rPr lang="en-US" dirty="0"/>
              <a:t>Damage or Destruction</a:t>
            </a:r>
          </a:p>
        </p:txBody>
      </p:sp>
      <p:sp>
        <p:nvSpPr>
          <p:cNvPr id="3" name="Content Placeholder 2">
            <a:extLst>
              <a:ext uri="{FF2B5EF4-FFF2-40B4-BE49-F238E27FC236}">
                <a16:creationId xmlns:a16="http://schemas.microsoft.com/office/drawing/2014/main" id="{62AA09B2-422B-477C-AF95-D0095B8521C4}"/>
              </a:ext>
            </a:extLst>
          </p:cNvPr>
          <p:cNvSpPr>
            <a:spLocks noGrp="1"/>
          </p:cNvSpPr>
          <p:nvPr>
            <p:ph idx="1"/>
          </p:nvPr>
        </p:nvSpPr>
        <p:spPr/>
        <p:txBody>
          <a:bodyPr>
            <a:normAutofit/>
          </a:bodyPr>
          <a:lstStyle/>
          <a:p>
            <a:pPr marL="0" indent="0">
              <a:buNone/>
            </a:pPr>
            <a:endParaRPr lang="en-US" dirty="0"/>
          </a:p>
          <a:p>
            <a:pPr marL="0" indent="0">
              <a:buNone/>
            </a:pPr>
            <a:r>
              <a:rPr lang="en-US" b="1" dirty="0"/>
              <a:t>“Landlord may elect to (b) restore the Premises.  If Landlord restores the Premises, then (3) </a:t>
            </a:r>
            <a:r>
              <a:rPr lang="en-US" b="1" dirty="0">
                <a:highlight>
                  <a:srgbClr val="FFFF00"/>
                </a:highlight>
              </a:rPr>
              <a:t>Landlord shall not be required to repair or restore Tenant Improvements</a:t>
            </a:r>
            <a:r>
              <a:rPr lang="en-US" b="1" dirty="0"/>
              <a:t>, Alterations and [other property] not owned by Landlord.”</a:t>
            </a:r>
          </a:p>
          <a:p>
            <a:pPr indent="-228600">
              <a:buFont typeface="Wingdings" panose="05000000000000000000" pitchFamily="2" charset="2"/>
              <a:buChar char="§"/>
            </a:pPr>
            <a:r>
              <a:rPr lang="en-US" sz="2100" dirty="0"/>
              <a:t>Take care with regard to Tenant’s obligation to insure.</a:t>
            </a:r>
          </a:p>
          <a:p>
            <a:pPr marL="0" indent="0">
              <a:buNone/>
            </a:pPr>
            <a:endParaRPr lang="en-US" dirty="0"/>
          </a:p>
          <a:p>
            <a:pPr marL="0" indent="0">
              <a:buNone/>
            </a:pPr>
            <a:r>
              <a:rPr lang="en-US" b="1" dirty="0"/>
              <a:t>“Base rent, Additional Rent and any other sum due under this Lease during any reconstruction period </a:t>
            </a:r>
            <a:r>
              <a:rPr lang="en-US" b="1" dirty="0">
                <a:highlight>
                  <a:srgbClr val="FFFF00"/>
                </a:highlight>
              </a:rPr>
              <a:t>shall not be abated</a:t>
            </a:r>
            <a:r>
              <a:rPr lang="en-US" b="1" dirty="0"/>
              <a:t>.”</a:t>
            </a:r>
          </a:p>
          <a:p>
            <a:pPr indent="-228600">
              <a:buFont typeface="Wingdings" panose="05000000000000000000" pitchFamily="2" charset="2"/>
              <a:buChar char="§"/>
            </a:pPr>
            <a:r>
              <a:rPr lang="en-US" dirty="0"/>
              <a:t>Landlord loses all right to make claim against Landlord’s own loss of rental income coverage.</a:t>
            </a:r>
          </a:p>
          <a:p>
            <a:pPr indent="-228600">
              <a:buFont typeface="Wingdings" panose="05000000000000000000" pitchFamily="2" charset="2"/>
              <a:buChar char="§"/>
            </a:pPr>
            <a:r>
              <a:rPr lang="en-US" dirty="0"/>
              <a:t>Important reason to require Tenant to have proper business income coverage.</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E842F0B5-244F-4AB2-94AE-D0FBCE259C61}"/>
              </a:ext>
            </a:extLst>
          </p:cNvPr>
          <p:cNvSpPr>
            <a:spLocks noGrp="1"/>
          </p:cNvSpPr>
          <p:nvPr>
            <p:ph type="sldNum" sz="quarter" idx="12"/>
          </p:nvPr>
        </p:nvSpPr>
        <p:spPr/>
        <p:txBody>
          <a:bodyPr/>
          <a:lstStyle/>
          <a:p>
            <a:fld id="{203D25B6-36F1-468D-8DC3-F48A09BA2C98}" type="slidenum">
              <a:rPr lang="en-US" smtClean="0"/>
              <a:t>31</a:t>
            </a:fld>
            <a:endParaRPr lang="en-US" dirty="0"/>
          </a:p>
        </p:txBody>
      </p:sp>
    </p:spTree>
    <p:extLst>
      <p:ext uri="{BB962C8B-B14F-4D97-AF65-F5344CB8AC3E}">
        <p14:creationId xmlns:p14="http://schemas.microsoft.com/office/powerpoint/2010/main" val="31872656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FAE82-230A-4558-83D5-655081B92099}"/>
              </a:ext>
            </a:extLst>
          </p:cNvPr>
          <p:cNvSpPr>
            <a:spLocks noGrp="1"/>
          </p:cNvSpPr>
          <p:nvPr>
            <p:ph type="title"/>
          </p:nvPr>
        </p:nvSpPr>
        <p:spPr/>
        <p:txBody>
          <a:bodyPr/>
          <a:lstStyle/>
          <a:p>
            <a:r>
              <a:rPr lang="en-US" dirty="0"/>
              <a:t>Damage or Destruction</a:t>
            </a:r>
          </a:p>
        </p:txBody>
      </p:sp>
      <p:sp>
        <p:nvSpPr>
          <p:cNvPr id="3" name="Content Placeholder 2">
            <a:extLst>
              <a:ext uri="{FF2B5EF4-FFF2-40B4-BE49-F238E27FC236}">
                <a16:creationId xmlns:a16="http://schemas.microsoft.com/office/drawing/2014/main" id="{6ADD46B5-4D7A-4DD2-B072-1A8721F0D169}"/>
              </a:ext>
            </a:extLst>
          </p:cNvPr>
          <p:cNvSpPr>
            <a:spLocks noGrp="1"/>
          </p:cNvSpPr>
          <p:nvPr>
            <p:ph idx="1"/>
          </p:nvPr>
        </p:nvSpPr>
        <p:spPr/>
        <p:txBody>
          <a:bodyPr/>
          <a:lstStyle/>
          <a:p>
            <a:pPr marL="0" indent="0">
              <a:buNone/>
            </a:pPr>
            <a:endParaRPr lang="en-US" dirty="0"/>
          </a:p>
          <a:p>
            <a:pPr marL="0" indent="0">
              <a:buNone/>
            </a:pPr>
            <a:r>
              <a:rPr lang="en-US" b="1" dirty="0"/>
              <a:t>“If there is damage to the Premises or Building and if the </a:t>
            </a:r>
            <a:r>
              <a:rPr lang="en-US" b="1" dirty="0">
                <a:highlight>
                  <a:srgbClr val="FFFF00"/>
                </a:highlight>
              </a:rPr>
              <a:t>insurance proceeds are otherwise inadequate to complete the repair</a:t>
            </a:r>
            <a:r>
              <a:rPr lang="en-US" b="1" dirty="0"/>
              <a:t>, then Landlord shall have the right to terminate this Lease.”</a:t>
            </a:r>
          </a:p>
          <a:p>
            <a:pPr indent="-457200">
              <a:buFont typeface="Wingdings" panose="05000000000000000000" pitchFamily="2" charset="2"/>
              <a:buChar char="§"/>
            </a:pPr>
            <a:endParaRPr lang="en-US" dirty="0"/>
          </a:p>
          <a:p>
            <a:pPr>
              <a:buFont typeface="Wingdings" panose="05000000000000000000" pitchFamily="2" charset="2"/>
              <a:buChar char="§"/>
            </a:pPr>
            <a:r>
              <a:rPr lang="en-US" dirty="0"/>
              <a:t>Tenant should place requirements on Landlord to insure for 100%  replacement cost on an agreed value basis or without application of coinsurance.</a:t>
            </a:r>
          </a:p>
          <a:p>
            <a:pPr marL="0" indent="0">
              <a:buNone/>
            </a:pPr>
            <a:endParaRPr lang="en-US" dirty="0"/>
          </a:p>
        </p:txBody>
      </p:sp>
      <p:sp>
        <p:nvSpPr>
          <p:cNvPr id="4" name="Slide Number Placeholder 3">
            <a:extLst>
              <a:ext uri="{FF2B5EF4-FFF2-40B4-BE49-F238E27FC236}">
                <a16:creationId xmlns:a16="http://schemas.microsoft.com/office/drawing/2014/main" id="{58AD45CA-D14D-4DA2-9B9C-9C0F230D0691}"/>
              </a:ext>
            </a:extLst>
          </p:cNvPr>
          <p:cNvSpPr>
            <a:spLocks noGrp="1"/>
          </p:cNvSpPr>
          <p:nvPr>
            <p:ph type="sldNum" sz="quarter" idx="12"/>
          </p:nvPr>
        </p:nvSpPr>
        <p:spPr/>
        <p:txBody>
          <a:bodyPr/>
          <a:lstStyle/>
          <a:p>
            <a:fld id="{203D25B6-36F1-468D-8DC3-F48A09BA2C98}" type="slidenum">
              <a:rPr lang="en-US" smtClean="0"/>
              <a:t>32</a:t>
            </a:fld>
            <a:endParaRPr lang="en-US" dirty="0"/>
          </a:p>
        </p:txBody>
      </p:sp>
    </p:spTree>
    <p:extLst>
      <p:ext uri="{BB962C8B-B14F-4D97-AF65-F5344CB8AC3E}">
        <p14:creationId xmlns:p14="http://schemas.microsoft.com/office/powerpoint/2010/main" val="38856213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3556C-3E1A-4C4D-9700-115504141702}"/>
              </a:ext>
            </a:extLst>
          </p:cNvPr>
          <p:cNvSpPr>
            <a:spLocks noGrp="1"/>
          </p:cNvSpPr>
          <p:nvPr>
            <p:ph type="title"/>
          </p:nvPr>
        </p:nvSpPr>
        <p:spPr/>
        <p:txBody>
          <a:bodyPr/>
          <a:lstStyle/>
          <a:p>
            <a:r>
              <a:rPr lang="en-US" dirty="0"/>
              <a:t>Damage or Destruction</a:t>
            </a:r>
          </a:p>
        </p:txBody>
      </p:sp>
      <p:sp>
        <p:nvSpPr>
          <p:cNvPr id="3" name="Content Placeholder 2">
            <a:extLst>
              <a:ext uri="{FF2B5EF4-FFF2-40B4-BE49-F238E27FC236}">
                <a16:creationId xmlns:a16="http://schemas.microsoft.com/office/drawing/2014/main" id="{4E8D2729-C2F4-4985-A677-D0304D73AEE2}"/>
              </a:ext>
            </a:extLst>
          </p:cNvPr>
          <p:cNvSpPr>
            <a:spLocks noGrp="1"/>
          </p:cNvSpPr>
          <p:nvPr>
            <p:ph idx="1"/>
          </p:nvPr>
        </p:nvSpPr>
        <p:spPr/>
        <p:txBody>
          <a:bodyPr/>
          <a:lstStyle/>
          <a:p>
            <a:pPr marL="0" indent="0">
              <a:buNone/>
            </a:pPr>
            <a:endParaRPr lang="en-US" dirty="0"/>
          </a:p>
          <a:p>
            <a:pPr marL="0" indent="0">
              <a:buNone/>
            </a:pPr>
            <a:r>
              <a:rPr lang="en-US" dirty="0"/>
              <a:t>“</a:t>
            </a:r>
            <a:r>
              <a:rPr lang="en-US" b="1" dirty="0"/>
              <a:t>If the Premises or the Building are wholly or </a:t>
            </a:r>
            <a:r>
              <a:rPr lang="en-US" b="1" dirty="0">
                <a:highlight>
                  <a:srgbClr val="FFFF00"/>
                </a:highlight>
              </a:rPr>
              <a:t>partially damaged </a:t>
            </a:r>
            <a:r>
              <a:rPr lang="en-US" b="1" dirty="0"/>
              <a:t>or destroyed within the final six months of the Lease Term, Landlord may elect to terminate this Lease.”</a:t>
            </a:r>
          </a:p>
          <a:p>
            <a:pPr indent="-457200">
              <a:buFont typeface="Wingdings" panose="05000000000000000000" pitchFamily="2" charset="2"/>
              <a:buChar char="§"/>
            </a:pPr>
            <a:endParaRPr lang="en-US" dirty="0"/>
          </a:p>
          <a:p>
            <a:pPr indent="-457200">
              <a:buFont typeface="Wingdings" panose="05000000000000000000" pitchFamily="2" charset="2"/>
              <a:buChar char="§"/>
            </a:pPr>
            <a:r>
              <a:rPr lang="en-US" dirty="0"/>
              <a:t>Partially damaged = to any degree, no matter how minimal?</a:t>
            </a:r>
          </a:p>
          <a:p>
            <a:pPr indent="-457200">
              <a:buFont typeface="Wingdings" panose="05000000000000000000" pitchFamily="2" charset="2"/>
              <a:buChar char="§"/>
            </a:pPr>
            <a:r>
              <a:rPr lang="en-US" dirty="0"/>
              <a:t>Damaged in any manner?</a:t>
            </a:r>
          </a:p>
          <a:p>
            <a:pPr marL="0" indent="0">
              <a:buNone/>
            </a:pPr>
            <a:endParaRPr lang="en-US" dirty="0"/>
          </a:p>
        </p:txBody>
      </p:sp>
      <p:sp>
        <p:nvSpPr>
          <p:cNvPr id="4" name="Slide Number Placeholder 3">
            <a:extLst>
              <a:ext uri="{FF2B5EF4-FFF2-40B4-BE49-F238E27FC236}">
                <a16:creationId xmlns:a16="http://schemas.microsoft.com/office/drawing/2014/main" id="{B6096445-B343-4A08-AA45-C513B43B4EEA}"/>
              </a:ext>
            </a:extLst>
          </p:cNvPr>
          <p:cNvSpPr>
            <a:spLocks noGrp="1"/>
          </p:cNvSpPr>
          <p:nvPr>
            <p:ph type="sldNum" sz="quarter" idx="12"/>
          </p:nvPr>
        </p:nvSpPr>
        <p:spPr/>
        <p:txBody>
          <a:bodyPr/>
          <a:lstStyle/>
          <a:p>
            <a:fld id="{203D25B6-36F1-468D-8DC3-F48A09BA2C98}" type="slidenum">
              <a:rPr lang="en-US" smtClean="0"/>
              <a:t>33</a:t>
            </a:fld>
            <a:endParaRPr lang="en-US" dirty="0"/>
          </a:p>
        </p:txBody>
      </p:sp>
    </p:spTree>
    <p:extLst>
      <p:ext uri="{BB962C8B-B14F-4D97-AF65-F5344CB8AC3E}">
        <p14:creationId xmlns:p14="http://schemas.microsoft.com/office/powerpoint/2010/main" val="2196888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921C8-73EF-4F73-8180-20CC6C4C9747}"/>
              </a:ext>
            </a:extLst>
          </p:cNvPr>
          <p:cNvSpPr>
            <a:spLocks noGrp="1"/>
          </p:cNvSpPr>
          <p:nvPr>
            <p:ph type="title"/>
          </p:nvPr>
        </p:nvSpPr>
        <p:spPr/>
        <p:txBody>
          <a:bodyPr/>
          <a:lstStyle/>
          <a:p>
            <a:r>
              <a:rPr lang="en-US" dirty="0"/>
              <a:t>Carrier Requirement</a:t>
            </a:r>
          </a:p>
        </p:txBody>
      </p:sp>
      <p:sp>
        <p:nvSpPr>
          <p:cNvPr id="3" name="Content Placeholder 2">
            <a:extLst>
              <a:ext uri="{FF2B5EF4-FFF2-40B4-BE49-F238E27FC236}">
                <a16:creationId xmlns:a16="http://schemas.microsoft.com/office/drawing/2014/main" id="{2E8B51D9-4D7A-41CC-A16A-AB19A446D713}"/>
              </a:ext>
            </a:extLst>
          </p:cNvPr>
          <p:cNvSpPr>
            <a:spLocks noGrp="1"/>
          </p:cNvSpPr>
          <p:nvPr>
            <p:ph idx="1"/>
          </p:nvPr>
        </p:nvSpPr>
        <p:spPr/>
        <p:txBody>
          <a:bodyPr>
            <a:normAutofit lnSpcReduction="10000"/>
          </a:bodyPr>
          <a:lstStyle/>
          <a:p>
            <a:pPr marL="0" indent="0">
              <a:buNone/>
            </a:pPr>
            <a:endParaRPr lang="en-US" dirty="0"/>
          </a:p>
          <a:p>
            <a:pPr marL="0" indent="0">
              <a:buNone/>
            </a:pPr>
            <a:r>
              <a:rPr lang="en-US" b="1" dirty="0"/>
              <a:t>“All insurance shall be with </a:t>
            </a:r>
            <a:r>
              <a:rPr lang="en-US" b="1" dirty="0">
                <a:highlight>
                  <a:srgbClr val="FFFF00"/>
                </a:highlight>
              </a:rPr>
              <a:t>admitted</a:t>
            </a:r>
            <a:r>
              <a:rPr lang="en-US" b="1" dirty="0"/>
              <a:t> companies </a:t>
            </a:r>
            <a:r>
              <a:rPr lang="en-US" b="1" dirty="0">
                <a:highlight>
                  <a:srgbClr val="FFFF00"/>
                </a:highlight>
              </a:rPr>
              <a:t>reasonably approved by Landlord </a:t>
            </a:r>
            <a:r>
              <a:rPr lang="en-US" b="1" dirty="0"/>
              <a:t>and shall provide that it is not subject to cancellation, </a:t>
            </a:r>
            <a:r>
              <a:rPr lang="en-US" b="1" dirty="0">
                <a:highlight>
                  <a:srgbClr val="FFFF00"/>
                </a:highlight>
              </a:rPr>
              <a:t>lapse or reduction in coverage </a:t>
            </a:r>
            <a:r>
              <a:rPr lang="en-US" b="1" dirty="0"/>
              <a:t>except after 30 days notice, and (a), (c), and (d) shall include Landlord et. al. as additional insureds.”</a:t>
            </a:r>
          </a:p>
          <a:p>
            <a:pPr indent="-228600">
              <a:buFont typeface="Wingdings" panose="05000000000000000000" pitchFamily="2" charset="2"/>
              <a:buChar char="§"/>
            </a:pPr>
            <a:endParaRPr lang="en-US" dirty="0"/>
          </a:p>
          <a:p>
            <a:pPr indent="-228600">
              <a:buFont typeface="Wingdings" panose="05000000000000000000" pitchFamily="2" charset="2"/>
              <a:buChar char="§"/>
            </a:pPr>
            <a:r>
              <a:rPr lang="en-US" dirty="0"/>
              <a:t>Admitted excludes E&amp;S marketplace.  Use “licensed” instead.</a:t>
            </a:r>
          </a:p>
          <a:p>
            <a:pPr indent="-228600">
              <a:buFont typeface="Wingdings" panose="05000000000000000000" pitchFamily="2" charset="2"/>
              <a:buChar char="§"/>
            </a:pPr>
            <a:r>
              <a:rPr lang="en-US" dirty="0"/>
              <a:t>Reasonably approved?  Use “rated by Best’s as no less than A-: VII”</a:t>
            </a:r>
          </a:p>
          <a:p>
            <a:pPr indent="-228600">
              <a:buFont typeface="Wingdings" panose="05000000000000000000" pitchFamily="2" charset="2"/>
              <a:buChar char="§"/>
            </a:pPr>
            <a:r>
              <a:rPr lang="en-US" dirty="0"/>
              <a:t>No such endorsement as “lapse”</a:t>
            </a:r>
          </a:p>
          <a:p>
            <a:pPr indent="-228600">
              <a:buFont typeface="Wingdings" panose="05000000000000000000" pitchFamily="2" charset="2"/>
              <a:buChar char="§"/>
            </a:pPr>
            <a:r>
              <a:rPr lang="en-US" dirty="0"/>
              <a:t>No such endorsement as “reduction” – every claim reduces amount </a:t>
            </a:r>
          </a:p>
          <a:p>
            <a:pPr indent="-228600">
              <a:buFont typeface="Wingdings" panose="05000000000000000000" pitchFamily="2" charset="2"/>
              <a:buChar char="§"/>
            </a:pPr>
            <a:r>
              <a:rPr lang="en-US" dirty="0"/>
              <a:t>Scope of desired additional insured coverage?</a:t>
            </a:r>
          </a:p>
        </p:txBody>
      </p:sp>
      <p:sp>
        <p:nvSpPr>
          <p:cNvPr id="4" name="Slide Number Placeholder 3">
            <a:extLst>
              <a:ext uri="{FF2B5EF4-FFF2-40B4-BE49-F238E27FC236}">
                <a16:creationId xmlns:a16="http://schemas.microsoft.com/office/drawing/2014/main" id="{8B32A30B-38DD-4D9D-8D76-589FCDF87857}"/>
              </a:ext>
            </a:extLst>
          </p:cNvPr>
          <p:cNvSpPr>
            <a:spLocks noGrp="1"/>
          </p:cNvSpPr>
          <p:nvPr>
            <p:ph type="sldNum" sz="quarter" idx="12"/>
          </p:nvPr>
        </p:nvSpPr>
        <p:spPr/>
        <p:txBody>
          <a:bodyPr/>
          <a:lstStyle/>
          <a:p>
            <a:fld id="{203D25B6-36F1-468D-8DC3-F48A09BA2C98}" type="slidenum">
              <a:rPr lang="en-US" smtClean="0"/>
              <a:t>34</a:t>
            </a:fld>
            <a:endParaRPr lang="en-US" dirty="0"/>
          </a:p>
        </p:txBody>
      </p:sp>
    </p:spTree>
    <p:extLst>
      <p:ext uri="{BB962C8B-B14F-4D97-AF65-F5344CB8AC3E}">
        <p14:creationId xmlns:p14="http://schemas.microsoft.com/office/powerpoint/2010/main" val="36015926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4AB1F-862D-47F8-9B0E-AA888A96FF31}"/>
              </a:ext>
            </a:extLst>
          </p:cNvPr>
          <p:cNvSpPr>
            <a:spLocks noGrp="1"/>
          </p:cNvSpPr>
          <p:nvPr>
            <p:ph type="title"/>
          </p:nvPr>
        </p:nvSpPr>
        <p:spPr/>
        <p:txBody>
          <a:bodyPr/>
          <a:lstStyle/>
          <a:p>
            <a:r>
              <a:rPr lang="en-US" dirty="0"/>
              <a:t>Additional Insured – Managers or Lessors of Premises</a:t>
            </a:r>
          </a:p>
        </p:txBody>
      </p:sp>
      <p:sp>
        <p:nvSpPr>
          <p:cNvPr id="3" name="Content Placeholder 2">
            <a:extLst>
              <a:ext uri="{FF2B5EF4-FFF2-40B4-BE49-F238E27FC236}">
                <a16:creationId xmlns:a16="http://schemas.microsoft.com/office/drawing/2014/main" id="{7F0440C0-A545-435B-A038-344D2E19645B}"/>
              </a:ext>
            </a:extLst>
          </p:cNvPr>
          <p:cNvSpPr>
            <a:spLocks noGrp="1"/>
          </p:cNvSpPr>
          <p:nvPr>
            <p:ph idx="1"/>
          </p:nvPr>
        </p:nvSpPr>
        <p:spPr/>
        <p:txBody>
          <a:bodyPr>
            <a:normAutofit lnSpcReduction="10000"/>
          </a:bodyPr>
          <a:lstStyle/>
          <a:p>
            <a:endParaRPr lang="en-US" b="1" dirty="0"/>
          </a:p>
          <a:p>
            <a:r>
              <a:rPr lang="en-US" b="1" dirty="0"/>
              <a:t>CG 20 11 04 13</a:t>
            </a:r>
          </a:p>
          <a:p>
            <a:r>
              <a:rPr lang="en-US" dirty="0"/>
              <a:t>“Who Is An Insured is amended to include as an additional insured the person(s) or organization(s) shown in the Schedule, but only with respect to liability arising out of the ownership, maintenance or use of that part of the premises leased to you …”</a:t>
            </a:r>
          </a:p>
          <a:p>
            <a:endParaRPr lang="en-US" dirty="0"/>
          </a:p>
          <a:p>
            <a:r>
              <a:rPr lang="en-US" b="1" dirty="0"/>
              <a:t>CG 20 11 12 19</a:t>
            </a:r>
          </a:p>
          <a:p>
            <a:r>
              <a:rPr lang="en-US" dirty="0"/>
              <a:t>“Who Is An Insured is amended to include as an additional insured the person(s) or organization(s) shown in the Schedule, but only with respect to liability for “bodily injury”, “property damage” or personal and advertising injury” </a:t>
            </a:r>
            <a:r>
              <a:rPr lang="en-US" dirty="0">
                <a:highlight>
                  <a:srgbClr val="FFFF00"/>
                </a:highlight>
              </a:rPr>
              <a:t>caused, in whole or in part, by you or those acting on your behalf</a:t>
            </a:r>
            <a:r>
              <a:rPr lang="en-US" dirty="0"/>
              <a:t> in connection with the ownership, maintenance or use of that part of the premises leased to you …”</a:t>
            </a:r>
          </a:p>
          <a:p>
            <a:endParaRPr lang="en-US" b="1" dirty="0"/>
          </a:p>
        </p:txBody>
      </p:sp>
      <p:sp>
        <p:nvSpPr>
          <p:cNvPr id="4" name="Slide Number Placeholder 3">
            <a:extLst>
              <a:ext uri="{FF2B5EF4-FFF2-40B4-BE49-F238E27FC236}">
                <a16:creationId xmlns:a16="http://schemas.microsoft.com/office/drawing/2014/main" id="{174B30FA-8E7C-4CDD-95A9-04B7DDEB5392}"/>
              </a:ext>
            </a:extLst>
          </p:cNvPr>
          <p:cNvSpPr>
            <a:spLocks noGrp="1"/>
          </p:cNvSpPr>
          <p:nvPr>
            <p:ph type="sldNum" sz="quarter" idx="12"/>
          </p:nvPr>
        </p:nvSpPr>
        <p:spPr/>
        <p:txBody>
          <a:bodyPr/>
          <a:lstStyle/>
          <a:p>
            <a:fld id="{A176DF79-97D6-43E2-9CA0-EE22A670D5AA}" type="slidenum">
              <a:rPr lang="en-US" smtClean="0"/>
              <a:t>35</a:t>
            </a:fld>
            <a:endParaRPr lang="en-US" dirty="0"/>
          </a:p>
        </p:txBody>
      </p:sp>
    </p:spTree>
    <p:extLst>
      <p:ext uri="{BB962C8B-B14F-4D97-AF65-F5344CB8AC3E}">
        <p14:creationId xmlns:p14="http://schemas.microsoft.com/office/powerpoint/2010/main" val="16581980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D9BF5F42-BA33-4805-9A0C-1D6B02863490}"/>
              </a:ext>
            </a:extLst>
          </p:cNvPr>
          <p:cNvSpPr>
            <a:spLocks noGrp="1"/>
          </p:cNvSpPr>
          <p:nvPr>
            <p:ph type="title"/>
          </p:nvPr>
        </p:nvSpPr>
        <p:spPr>
          <a:xfrm>
            <a:off x="701375" y="743056"/>
            <a:ext cx="3084844" cy="5646208"/>
          </a:xfrm>
        </p:spPr>
        <p:txBody>
          <a:bodyPr anchor="ctr">
            <a:normAutofit/>
          </a:bodyPr>
          <a:lstStyle/>
          <a:p>
            <a:r>
              <a:rPr lang="en-US" sz="3600" dirty="0">
                <a:solidFill>
                  <a:srgbClr val="FFFFFF"/>
                </a:solidFill>
              </a:rPr>
              <a:t>The Bottom Line</a:t>
            </a:r>
          </a:p>
        </p:txBody>
      </p:sp>
      <p:sp>
        <p:nvSpPr>
          <p:cNvPr id="13" name="Rectangle 12">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BB670F32-9DED-4231-A6D6-F48FD87DEAD7}"/>
              </a:ext>
            </a:extLst>
          </p:cNvPr>
          <p:cNvSpPr>
            <a:spLocks noGrp="1"/>
          </p:cNvSpPr>
          <p:nvPr>
            <p:ph idx="1"/>
          </p:nvPr>
        </p:nvSpPr>
        <p:spPr>
          <a:xfrm>
            <a:off x="4742016" y="605896"/>
            <a:ext cx="6413663" cy="5646208"/>
          </a:xfrm>
        </p:spPr>
        <p:txBody>
          <a:bodyPr anchor="ctr">
            <a:normAutofit/>
          </a:bodyPr>
          <a:lstStyle/>
          <a:p>
            <a:pPr indent="-228600">
              <a:buFont typeface="Wingdings" panose="05000000000000000000" pitchFamily="2" charset="2"/>
              <a:buChar char="§"/>
            </a:pPr>
            <a:r>
              <a:rPr lang="en-US" sz="1700" dirty="0"/>
              <a:t>January 1 reinsurance treaty renewals were not as bad as feared.</a:t>
            </a:r>
          </a:p>
          <a:p>
            <a:pPr indent="-228600">
              <a:buFont typeface="Arial" panose="020B0604020202020204" pitchFamily="34" charset="0"/>
              <a:buChar char="•"/>
            </a:pPr>
            <a:endParaRPr lang="en-US" sz="1700" dirty="0"/>
          </a:p>
          <a:p>
            <a:pPr indent="-228600">
              <a:buFont typeface="Wingdings" panose="05000000000000000000" pitchFamily="2" charset="2"/>
              <a:buChar char="§"/>
            </a:pPr>
            <a:r>
              <a:rPr lang="en-US" sz="1700" dirty="0"/>
              <a:t>Premium increases are continuing but are leveling out in most areas.</a:t>
            </a:r>
          </a:p>
          <a:p>
            <a:pPr indent="-228600">
              <a:buFont typeface="Arial" panose="020B0604020202020204" pitchFamily="34" charset="0"/>
              <a:buChar char="•"/>
            </a:pPr>
            <a:endParaRPr lang="en-US" sz="1700" dirty="0"/>
          </a:p>
          <a:p>
            <a:pPr indent="-228600">
              <a:buFont typeface="Wingdings" panose="05000000000000000000" pitchFamily="2" charset="2"/>
              <a:buChar char="§"/>
            </a:pPr>
            <a:r>
              <a:rPr lang="en-US" sz="1700" dirty="0"/>
              <a:t>It’s important for insureds to act now. Insureds often react post-accident.  Demonstration of proactive preparation and preparedness is essential.</a:t>
            </a:r>
          </a:p>
          <a:p>
            <a:pPr lvl="1">
              <a:buFont typeface="Arial" panose="020B0604020202020204" pitchFamily="34" charset="0"/>
              <a:buChar char="•"/>
            </a:pPr>
            <a:r>
              <a:rPr lang="en-US" sz="1700" dirty="0"/>
              <a:t>Landlord’s should show insurance companies how carefully they are transferring risk through lease agreements.</a:t>
            </a:r>
          </a:p>
          <a:p>
            <a:pPr indent="-228600">
              <a:buFont typeface="Wingdings" panose="05000000000000000000" pitchFamily="2" charset="2"/>
              <a:buChar char="§"/>
            </a:pPr>
            <a:endParaRPr lang="en-US" sz="1700" dirty="0"/>
          </a:p>
          <a:p>
            <a:pPr indent="-228600">
              <a:buFont typeface="Wingdings" panose="05000000000000000000" pitchFamily="2" charset="2"/>
              <a:buChar char="§"/>
            </a:pPr>
            <a:r>
              <a:rPr lang="en-US" sz="1700" dirty="0"/>
              <a:t>Do not treat insurance as a commodity.  Those that do end up paying the most.</a:t>
            </a:r>
          </a:p>
          <a:p>
            <a:pPr lvl="1">
              <a:buFont typeface="Arial" panose="020B0604020202020204" pitchFamily="34" charset="0"/>
              <a:buChar char="•"/>
            </a:pPr>
            <a:r>
              <a:rPr lang="en-US" sz="1700" dirty="0"/>
              <a:t>Insureds look at limits, deductibles and premiums.  </a:t>
            </a:r>
          </a:p>
          <a:p>
            <a:pPr lvl="1">
              <a:buFont typeface="Arial" panose="020B0604020202020204" pitchFamily="34" charset="0"/>
              <a:buChar char="•"/>
            </a:pPr>
            <a:r>
              <a:rPr lang="en-US" sz="1700" dirty="0"/>
              <a:t>Focus on coverage.</a:t>
            </a:r>
          </a:p>
          <a:p>
            <a:endParaRPr lang="en-US" sz="1700" dirty="0"/>
          </a:p>
          <a:p>
            <a:pPr indent="-228600">
              <a:buFont typeface="Wingdings" panose="05000000000000000000" pitchFamily="2" charset="2"/>
              <a:buChar char="§"/>
            </a:pPr>
            <a:r>
              <a:rPr lang="en-US" sz="1700" dirty="0"/>
              <a:t>The end of the hard market:  How and when?</a:t>
            </a:r>
          </a:p>
          <a:p>
            <a:pPr marL="0" indent="0">
              <a:buNone/>
            </a:pPr>
            <a:endParaRPr lang="en-US" sz="1700" dirty="0"/>
          </a:p>
        </p:txBody>
      </p:sp>
      <p:sp>
        <p:nvSpPr>
          <p:cNvPr id="4" name="Slide Number Placeholder 3">
            <a:extLst>
              <a:ext uri="{FF2B5EF4-FFF2-40B4-BE49-F238E27FC236}">
                <a16:creationId xmlns:a16="http://schemas.microsoft.com/office/drawing/2014/main" id="{FA320C11-0F01-4256-AB95-2C69C1D0A149}"/>
              </a:ext>
            </a:extLst>
          </p:cNvPr>
          <p:cNvSpPr>
            <a:spLocks noGrp="1"/>
          </p:cNvSpPr>
          <p:nvPr>
            <p:ph type="sldNum" sz="quarter" idx="12"/>
          </p:nvPr>
        </p:nvSpPr>
        <p:spPr>
          <a:xfrm>
            <a:off x="10123055" y="6459785"/>
            <a:ext cx="1089428" cy="365125"/>
          </a:xfrm>
        </p:spPr>
        <p:txBody>
          <a:bodyPr>
            <a:normAutofit/>
          </a:bodyPr>
          <a:lstStyle/>
          <a:p>
            <a:pPr>
              <a:spcAft>
                <a:spcPts val="600"/>
              </a:spcAft>
            </a:pPr>
            <a:fld id="{A176DF79-97D6-43E2-9CA0-EE22A670D5AA}" type="slidenum">
              <a:rPr lang="en-US">
                <a:solidFill>
                  <a:schemeClr val="tx2"/>
                </a:solidFill>
              </a:rPr>
              <a:pPr>
                <a:spcAft>
                  <a:spcPts val="600"/>
                </a:spcAft>
              </a:pPr>
              <a:t>36</a:t>
            </a:fld>
            <a:endParaRPr lang="en-US" dirty="0">
              <a:solidFill>
                <a:schemeClr val="tx2"/>
              </a:solidFill>
            </a:endParaRPr>
          </a:p>
        </p:txBody>
      </p:sp>
    </p:spTree>
    <p:extLst>
      <p:ext uri="{BB962C8B-B14F-4D97-AF65-F5344CB8AC3E}">
        <p14:creationId xmlns:p14="http://schemas.microsoft.com/office/powerpoint/2010/main" val="9821969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2ABB703-2B0E-4C3B-B4A2-F3973548E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8C29266-ADD0-4081-9801-C8A4FAB920DC}"/>
              </a:ext>
            </a:extLst>
          </p:cNvPr>
          <p:cNvSpPr>
            <a:spLocks noGrp="1"/>
          </p:cNvSpPr>
          <p:nvPr>
            <p:ph type="title"/>
          </p:nvPr>
        </p:nvSpPr>
        <p:spPr>
          <a:xfrm>
            <a:off x="6411685" y="634946"/>
            <a:ext cx="5127171" cy="1450757"/>
          </a:xfrm>
        </p:spPr>
        <p:txBody>
          <a:bodyPr>
            <a:normAutofit/>
          </a:bodyPr>
          <a:lstStyle/>
          <a:p>
            <a:r>
              <a:rPr lang="en-US" dirty="0"/>
              <a:t>Questions</a:t>
            </a:r>
          </a:p>
        </p:txBody>
      </p:sp>
      <p:pic>
        <p:nvPicPr>
          <p:cNvPr id="8" name="Graphic 7" descr="Email">
            <a:extLst>
              <a:ext uri="{FF2B5EF4-FFF2-40B4-BE49-F238E27FC236}">
                <a16:creationId xmlns:a16="http://schemas.microsoft.com/office/drawing/2014/main" id="{15A89407-7521-466B-A568-D6ABD53D1B8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5132" y="645106"/>
            <a:ext cx="5247747" cy="5247747"/>
          </a:xfrm>
          <a:prstGeom prst="rect">
            <a:avLst/>
          </a:prstGeom>
        </p:spPr>
      </p:pic>
      <p:cxnSp>
        <p:nvCxnSpPr>
          <p:cNvPr id="13" name="Straight Connector 12">
            <a:extLst>
              <a:ext uri="{FF2B5EF4-FFF2-40B4-BE49-F238E27FC236}">
                <a16:creationId xmlns:a16="http://schemas.microsoft.com/office/drawing/2014/main" id="{9C21570E-E159-49A6-9891-FA397B7A92D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411684" y="2086188"/>
            <a:ext cx="4748808"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804896D2-225C-4DD1-AE21-44510C0268D4}"/>
              </a:ext>
            </a:extLst>
          </p:cNvPr>
          <p:cNvSpPr>
            <a:spLocks noGrp="1"/>
          </p:cNvSpPr>
          <p:nvPr>
            <p:ph idx="1"/>
          </p:nvPr>
        </p:nvSpPr>
        <p:spPr>
          <a:xfrm>
            <a:off x="6411684" y="2198914"/>
            <a:ext cx="5127172" cy="3670180"/>
          </a:xfrm>
        </p:spPr>
        <p:txBody>
          <a:bodyPr>
            <a:normAutofit/>
          </a:bodyPr>
          <a:lstStyle/>
          <a:p>
            <a:pPr marL="0" indent="0">
              <a:buNone/>
            </a:pPr>
            <a:endParaRPr lang="en-US" dirty="0"/>
          </a:p>
          <a:p>
            <a:pPr marL="0" indent="0">
              <a:buNone/>
            </a:pPr>
            <a:endParaRPr lang="en-US" dirty="0"/>
          </a:p>
          <a:p>
            <a:pPr marL="0" indent="0">
              <a:buNone/>
            </a:pPr>
            <a:r>
              <a:rPr lang="en-US" dirty="0"/>
              <a:t>Charles E. Comiskey</a:t>
            </a:r>
          </a:p>
          <a:p>
            <a:pPr marL="0" indent="0">
              <a:buNone/>
            </a:pPr>
            <a:r>
              <a:rPr lang="en-US" dirty="0"/>
              <a:t>713.254.1818</a:t>
            </a:r>
          </a:p>
          <a:p>
            <a:pPr marL="0" indent="0">
              <a:buNone/>
            </a:pPr>
            <a:r>
              <a:rPr lang="en-US" dirty="0"/>
              <a:t>Charles.comiskey@risktechinc.com</a:t>
            </a:r>
          </a:p>
          <a:p>
            <a:pPr marL="0" indent="0">
              <a:buNone/>
            </a:pPr>
            <a:r>
              <a:rPr lang="en-US" dirty="0"/>
              <a:t>Charles.comiskey@bch-insurance.com</a:t>
            </a:r>
          </a:p>
          <a:p>
            <a:pPr marL="0" indent="0">
              <a:buNone/>
            </a:pPr>
            <a:endParaRPr lang="en-US" dirty="0"/>
          </a:p>
          <a:p>
            <a:pPr marL="0" indent="0">
              <a:buNone/>
            </a:pPr>
            <a:endParaRPr lang="en-US" dirty="0"/>
          </a:p>
        </p:txBody>
      </p:sp>
      <p:sp>
        <p:nvSpPr>
          <p:cNvPr id="15" name="Rectangle 14">
            <a:extLst>
              <a:ext uri="{FF2B5EF4-FFF2-40B4-BE49-F238E27FC236}">
                <a16:creationId xmlns:a16="http://schemas.microsoft.com/office/drawing/2014/main" id="{E95DA498-D9A2-4DA9-B9DA-B3776E08CF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a:extLst>
              <a:ext uri="{FF2B5EF4-FFF2-40B4-BE49-F238E27FC236}">
                <a16:creationId xmlns:a16="http://schemas.microsoft.com/office/drawing/2014/main" id="{82A73093-4B9D-420D-B17E-52293703A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Slide Number Placeholder 3">
            <a:extLst>
              <a:ext uri="{FF2B5EF4-FFF2-40B4-BE49-F238E27FC236}">
                <a16:creationId xmlns:a16="http://schemas.microsoft.com/office/drawing/2014/main" id="{48190488-D813-462B-8660-65B02FFF1C2A}"/>
              </a:ext>
            </a:extLst>
          </p:cNvPr>
          <p:cNvSpPr>
            <a:spLocks noGrp="1"/>
          </p:cNvSpPr>
          <p:nvPr>
            <p:ph type="sldNum" sz="quarter" idx="12"/>
          </p:nvPr>
        </p:nvSpPr>
        <p:spPr>
          <a:xfrm>
            <a:off x="9900458" y="6459785"/>
            <a:ext cx="1312025" cy="365125"/>
          </a:xfrm>
        </p:spPr>
        <p:txBody>
          <a:bodyPr>
            <a:normAutofit/>
          </a:bodyPr>
          <a:lstStyle/>
          <a:p>
            <a:pPr>
              <a:spcAft>
                <a:spcPts val="600"/>
              </a:spcAft>
            </a:pPr>
            <a:fld id="{A176DF79-97D6-43E2-9CA0-EE22A670D5AA}" type="slidenum">
              <a:rPr lang="en-US" smtClean="0"/>
              <a:pPr>
                <a:spcAft>
                  <a:spcPts val="600"/>
                </a:spcAft>
              </a:pPr>
              <a:t>37</a:t>
            </a:fld>
            <a:endParaRPr lang="en-US" dirty="0"/>
          </a:p>
        </p:txBody>
      </p:sp>
    </p:spTree>
    <p:extLst>
      <p:ext uri="{BB962C8B-B14F-4D97-AF65-F5344CB8AC3E}">
        <p14:creationId xmlns:p14="http://schemas.microsoft.com/office/powerpoint/2010/main" val="41407325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67696-996B-4D11-B2D2-DA6BD241910D}"/>
              </a:ext>
            </a:extLst>
          </p:cNvPr>
          <p:cNvSpPr>
            <a:spLocks noGrp="1"/>
          </p:cNvSpPr>
          <p:nvPr>
            <p:ph type="title"/>
          </p:nvPr>
        </p:nvSpPr>
        <p:spPr/>
        <p:txBody>
          <a:bodyPr>
            <a:normAutofit/>
          </a:bodyPr>
          <a:lstStyle/>
          <a:p>
            <a:r>
              <a:rPr lang="en-US" sz="2800" dirty="0"/>
              <a:t>Charles E. Comiskey, CPCU, CIC, CPIA, CRM, PWCA, CRIS, CCM, CMIP</a:t>
            </a:r>
          </a:p>
        </p:txBody>
      </p:sp>
      <p:sp>
        <p:nvSpPr>
          <p:cNvPr id="3" name="Content Placeholder 2">
            <a:extLst>
              <a:ext uri="{FF2B5EF4-FFF2-40B4-BE49-F238E27FC236}">
                <a16:creationId xmlns:a16="http://schemas.microsoft.com/office/drawing/2014/main" id="{235FB500-6B76-4752-B78D-8E59C9E35E05}"/>
              </a:ext>
            </a:extLst>
          </p:cNvPr>
          <p:cNvSpPr>
            <a:spLocks noGrp="1"/>
          </p:cNvSpPr>
          <p:nvPr>
            <p:ph idx="1"/>
          </p:nvPr>
        </p:nvSpPr>
        <p:spPr/>
        <p:txBody>
          <a:bodyPr>
            <a:normAutofit fontScale="77500" lnSpcReduction="20000"/>
          </a:bodyPr>
          <a:lstStyle/>
          <a:p>
            <a:pPr lvl="0">
              <a:buFont typeface="Wingdings" panose="05000000000000000000" pitchFamily="2" charset="2"/>
              <a:buChar char="§"/>
            </a:pPr>
            <a:r>
              <a:rPr lang="en-US" dirty="0"/>
              <a:t>Insurance Broker since 1971 and a shareholder/Senior Vice President of Brady Chapman Holland &amp; Associates, one of the largest privately held insurance brokerage firms in the U.S.</a:t>
            </a:r>
          </a:p>
          <a:p>
            <a:pPr lvl="0">
              <a:buFont typeface="Wingdings" panose="05000000000000000000" pitchFamily="2" charset="2"/>
              <a:buChar char="§"/>
            </a:pPr>
            <a:r>
              <a:rPr lang="en-US" dirty="0"/>
              <a:t>Risk Manager since 1988 and President of RiskTech, Inc., Houston’s oldest risk management consulting firm.  </a:t>
            </a:r>
          </a:p>
          <a:p>
            <a:pPr lvl="0">
              <a:buFont typeface="Wingdings" panose="05000000000000000000" pitchFamily="2" charset="2"/>
              <a:buChar char="§"/>
            </a:pPr>
            <a:r>
              <a:rPr lang="en-US" dirty="0"/>
              <a:t>National Chairman, Construction Insurance Practice Group of RiskProNet International, the 5th largest insurance brokerage organization in the U.S.</a:t>
            </a:r>
          </a:p>
          <a:p>
            <a:pPr lvl="0">
              <a:buFont typeface="Wingdings" panose="05000000000000000000" pitchFamily="2" charset="2"/>
              <a:buChar char="§"/>
            </a:pPr>
            <a:r>
              <a:rPr lang="en-US" dirty="0"/>
              <a:t>Equally at home in the Court Room or Board Room, Comiskey has served as pre-trial consultant/expert witness in well over 300 cases in State and Federal courts, serving for both plaintiff and defense testifying for and against insurance companies, insurance agencies, insureds and claimants.</a:t>
            </a:r>
          </a:p>
          <a:p>
            <a:pPr lvl="0">
              <a:buFont typeface="Wingdings" panose="05000000000000000000" pitchFamily="2" charset="2"/>
              <a:buChar char="§"/>
            </a:pPr>
            <a:r>
              <a:rPr lang="en-US" dirty="0"/>
              <a:t>Nationally recognized expert and frequent speaker on a variety of risk management and insurance issues to legal, construction, and real estate groups across the country, including the American Bar Association, American College of Real Estate Lawyers, American College of Mortgage Attorneys, American Law Institute, International Council of Shopping Centers Law Conference, State Bars of Florida, Hawaii, New Mexico, Texas and Washington, Construction SuperConference, and numerous local associations.</a:t>
            </a:r>
          </a:p>
          <a:p>
            <a:pPr lvl="0">
              <a:buFont typeface="Wingdings" panose="05000000000000000000" pitchFamily="2" charset="2"/>
              <a:buChar char="§"/>
            </a:pPr>
            <a:r>
              <a:rPr lang="en-US" dirty="0"/>
              <a:t>Published co-author, in United States Library of Congress – COMMERCIAL REAL ESTATE TRANSACTIONS HANDBOOK, Aspen Publishers, and numerous articles in periodicals.</a:t>
            </a:r>
          </a:p>
          <a:p>
            <a:pPr lvl="0">
              <a:buFont typeface="Wingdings" panose="05000000000000000000" pitchFamily="2" charset="2"/>
              <a:buChar char="§"/>
            </a:pPr>
            <a:r>
              <a:rPr lang="en-US" dirty="0"/>
              <a:t>Contributor to the 2017 AIA insurance requirements.</a:t>
            </a:r>
          </a:p>
        </p:txBody>
      </p:sp>
      <p:sp>
        <p:nvSpPr>
          <p:cNvPr id="4" name="Slide Number Placeholder 3">
            <a:extLst>
              <a:ext uri="{FF2B5EF4-FFF2-40B4-BE49-F238E27FC236}">
                <a16:creationId xmlns:a16="http://schemas.microsoft.com/office/drawing/2014/main" id="{F6B0EA82-EB5A-4832-8975-80032AD0A4E0}"/>
              </a:ext>
            </a:extLst>
          </p:cNvPr>
          <p:cNvSpPr>
            <a:spLocks noGrp="1"/>
          </p:cNvSpPr>
          <p:nvPr>
            <p:ph type="sldNum" sz="quarter" idx="12"/>
          </p:nvPr>
        </p:nvSpPr>
        <p:spPr/>
        <p:txBody>
          <a:bodyPr/>
          <a:lstStyle/>
          <a:p>
            <a:fld id="{A176DF79-97D6-43E2-9CA0-EE22A670D5AA}" type="slidenum">
              <a:rPr lang="en-US" smtClean="0"/>
              <a:t>38</a:t>
            </a:fld>
            <a:endParaRPr lang="en-US" dirty="0"/>
          </a:p>
        </p:txBody>
      </p:sp>
    </p:spTree>
    <p:extLst>
      <p:ext uri="{BB962C8B-B14F-4D97-AF65-F5344CB8AC3E}">
        <p14:creationId xmlns:p14="http://schemas.microsoft.com/office/powerpoint/2010/main" val="3277603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2CC0073-428B-4878-AC66-C35A14BAF860}"/>
              </a:ext>
            </a:extLst>
          </p:cNvPr>
          <p:cNvSpPr>
            <a:spLocks noGrp="1"/>
          </p:cNvSpPr>
          <p:nvPr>
            <p:ph type="title"/>
          </p:nvPr>
        </p:nvSpPr>
        <p:spPr>
          <a:xfrm>
            <a:off x="492370" y="516835"/>
            <a:ext cx="3084844" cy="5772840"/>
          </a:xfrm>
        </p:spPr>
        <p:txBody>
          <a:bodyPr anchor="ctr">
            <a:normAutofit/>
          </a:bodyPr>
          <a:lstStyle/>
          <a:p>
            <a:r>
              <a:rPr lang="en-US" sz="3600" dirty="0">
                <a:solidFill>
                  <a:srgbClr val="FFFFFF"/>
                </a:solidFill>
              </a:rPr>
              <a:t>Drivers of Current Hard Market Conditions</a:t>
            </a:r>
          </a:p>
        </p:txBody>
      </p:sp>
      <p:sp>
        <p:nvSpPr>
          <p:cNvPr id="14" name="Rectangle 13">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Slide Number Placeholder 3">
            <a:extLst>
              <a:ext uri="{FF2B5EF4-FFF2-40B4-BE49-F238E27FC236}">
                <a16:creationId xmlns:a16="http://schemas.microsoft.com/office/drawing/2014/main" id="{6D8E717E-077B-4134-9618-EEAD23EE6F8F}"/>
              </a:ext>
            </a:extLst>
          </p:cNvPr>
          <p:cNvSpPr>
            <a:spLocks noGrp="1"/>
          </p:cNvSpPr>
          <p:nvPr>
            <p:ph type="sldNum" sz="quarter" idx="12"/>
          </p:nvPr>
        </p:nvSpPr>
        <p:spPr>
          <a:xfrm>
            <a:off x="10123055" y="6459785"/>
            <a:ext cx="1089428" cy="365125"/>
          </a:xfrm>
        </p:spPr>
        <p:txBody>
          <a:bodyPr>
            <a:normAutofit/>
          </a:bodyPr>
          <a:lstStyle/>
          <a:p>
            <a:pPr>
              <a:spcAft>
                <a:spcPts val="600"/>
              </a:spcAft>
            </a:pPr>
            <a:fld id="{A176DF79-97D6-43E2-9CA0-EE22A670D5AA}" type="slidenum">
              <a:rPr lang="en-US">
                <a:solidFill>
                  <a:schemeClr val="tx2"/>
                </a:solidFill>
              </a:rPr>
              <a:pPr>
                <a:spcAft>
                  <a:spcPts val="600"/>
                </a:spcAft>
              </a:pPr>
              <a:t>4</a:t>
            </a:fld>
            <a:endParaRPr lang="en-US" dirty="0">
              <a:solidFill>
                <a:schemeClr val="tx2"/>
              </a:solidFill>
            </a:endParaRPr>
          </a:p>
        </p:txBody>
      </p:sp>
      <p:graphicFrame>
        <p:nvGraphicFramePr>
          <p:cNvPr id="8" name="Content Placeholder 2">
            <a:extLst>
              <a:ext uri="{FF2B5EF4-FFF2-40B4-BE49-F238E27FC236}">
                <a16:creationId xmlns:a16="http://schemas.microsoft.com/office/drawing/2014/main" id="{928D930D-10A9-4262-A2DA-0DE9E8CC21DF}"/>
              </a:ext>
            </a:extLst>
          </p:cNvPr>
          <p:cNvGraphicFramePr>
            <a:graphicFrameLocks noGrp="1"/>
          </p:cNvGraphicFramePr>
          <p:nvPr>
            <p:ph idx="1"/>
            <p:extLst>
              <p:ext uri="{D42A27DB-BD31-4B8C-83A1-F6EECF244321}">
                <p14:modId xmlns:p14="http://schemas.microsoft.com/office/powerpoint/2010/main" val="688596060"/>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5051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15B57-C039-4C80-A6AF-43951E08E70B}"/>
              </a:ext>
            </a:extLst>
          </p:cNvPr>
          <p:cNvSpPr>
            <a:spLocks noGrp="1"/>
          </p:cNvSpPr>
          <p:nvPr>
            <p:ph type="title"/>
          </p:nvPr>
        </p:nvSpPr>
        <p:spPr/>
        <p:txBody>
          <a:bodyPr/>
          <a:lstStyle/>
          <a:p>
            <a:r>
              <a:rPr lang="en-US" dirty="0"/>
              <a:t>Property Insurance Industry Issues</a:t>
            </a:r>
          </a:p>
        </p:txBody>
      </p:sp>
      <p:sp>
        <p:nvSpPr>
          <p:cNvPr id="3" name="Content Placeholder 2">
            <a:extLst>
              <a:ext uri="{FF2B5EF4-FFF2-40B4-BE49-F238E27FC236}">
                <a16:creationId xmlns:a16="http://schemas.microsoft.com/office/drawing/2014/main" id="{0AE33377-4B0F-4364-93A3-B52A5026CEAE}"/>
              </a:ext>
            </a:extLst>
          </p:cNvPr>
          <p:cNvSpPr>
            <a:spLocks noGrp="1"/>
          </p:cNvSpPr>
          <p:nvPr>
            <p:ph idx="1"/>
          </p:nvPr>
        </p:nvSpPr>
        <p:spPr/>
        <p:txBody>
          <a:bodyPr>
            <a:normAutofit fontScale="92500" lnSpcReduction="10000"/>
          </a:bodyPr>
          <a:lstStyle/>
          <a:p>
            <a:pPr>
              <a:buFont typeface="Wingdings" panose="05000000000000000000" pitchFamily="2" charset="2"/>
              <a:buChar char="§"/>
            </a:pPr>
            <a:r>
              <a:rPr lang="en-US" dirty="0"/>
              <a:t>Rate increases have been steep – even for “best in class”</a:t>
            </a:r>
          </a:p>
          <a:p>
            <a:pPr>
              <a:buFont typeface="Wingdings" panose="05000000000000000000" pitchFamily="2" charset="2"/>
              <a:buChar char="§"/>
            </a:pPr>
            <a:endParaRPr lang="en-US" dirty="0"/>
          </a:p>
          <a:p>
            <a:pPr>
              <a:buFont typeface="Wingdings" panose="05000000000000000000" pitchFamily="2" charset="2"/>
              <a:buChar char="§"/>
            </a:pPr>
            <a:r>
              <a:rPr lang="en-US" dirty="0"/>
              <a:t>More property going into E&amp;S (non-admitted) market due to vacancies – at all time high.</a:t>
            </a:r>
          </a:p>
          <a:p>
            <a:pPr lvl="1">
              <a:buFont typeface="Courier New" panose="02070309020205020404" pitchFamily="49" charset="0"/>
              <a:buChar char="o"/>
            </a:pPr>
            <a:r>
              <a:rPr lang="en-US" dirty="0"/>
              <a:t>Freedom of rate and form</a:t>
            </a:r>
          </a:p>
          <a:p>
            <a:pPr>
              <a:buFont typeface="Wingdings" panose="05000000000000000000" pitchFamily="2" charset="2"/>
              <a:buChar char="§"/>
            </a:pPr>
            <a:endParaRPr lang="en-US" dirty="0"/>
          </a:p>
          <a:p>
            <a:pPr>
              <a:buFont typeface="Wingdings" panose="05000000000000000000" pitchFamily="2" charset="2"/>
              <a:buChar char="§"/>
            </a:pPr>
            <a:r>
              <a:rPr lang="en-US" dirty="0"/>
              <a:t>Deductibles/retentions </a:t>
            </a:r>
          </a:p>
          <a:p>
            <a:pPr lvl="1">
              <a:buFont typeface="Courier New" panose="02070309020205020404" pitchFamily="49" charset="0"/>
              <a:buChar char="o"/>
            </a:pPr>
            <a:r>
              <a:rPr lang="en-US" dirty="0"/>
              <a:t>Adding “convective storm” (especially Texas, Oklahoma and Colorado)</a:t>
            </a:r>
          </a:p>
          <a:p>
            <a:pPr lvl="1">
              <a:buFont typeface="Courier New" panose="02070309020205020404" pitchFamily="49" charset="0"/>
              <a:buChar char="o"/>
            </a:pPr>
            <a:r>
              <a:rPr lang="en-US" dirty="0"/>
              <a:t>Adding separate water damage deductible (faulty construction issues)</a:t>
            </a:r>
          </a:p>
          <a:p>
            <a:pPr lvl="1">
              <a:buFont typeface="Courier New" panose="02070309020205020404" pitchFamily="49" charset="0"/>
              <a:buChar char="o"/>
            </a:pPr>
            <a:endParaRPr lang="en-US" dirty="0"/>
          </a:p>
          <a:p>
            <a:pPr>
              <a:buFont typeface="Courier New" panose="02070309020205020404" pitchFamily="49" charset="0"/>
              <a:buChar char="o"/>
            </a:pPr>
            <a:r>
              <a:rPr lang="en-US" dirty="0"/>
              <a:t>Adding sublimits in certain locations</a:t>
            </a:r>
          </a:p>
          <a:p>
            <a:pPr lvl="1">
              <a:buFont typeface="Courier New" panose="02070309020205020404" pitchFamily="49" charset="0"/>
              <a:buChar char="o"/>
            </a:pPr>
            <a:r>
              <a:rPr lang="en-US" dirty="0"/>
              <a:t>Civil riot and commotion</a:t>
            </a:r>
          </a:p>
          <a:p>
            <a:pPr>
              <a:buFont typeface="Wingdings" panose="05000000000000000000" pitchFamily="2" charset="2"/>
              <a:buChar char="§"/>
            </a:pPr>
            <a:endParaRPr lang="en-US" dirty="0"/>
          </a:p>
          <a:p>
            <a:pPr>
              <a:buFont typeface="Wingdings" panose="05000000000000000000" pitchFamily="2" charset="2"/>
              <a:buChar char="§"/>
            </a:pPr>
            <a:endParaRPr lang="en-US" dirty="0"/>
          </a:p>
          <a:p>
            <a:pPr>
              <a:buFont typeface="Wingdings" panose="05000000000000000000" pitchFamily="2" charset="2"/>
              <a:buChar char="§"/>
            </a:pPr>
            <a:endParaRPr lang="en-US" dirty="0"/>
          </a:p>
        </p:txBody>
      </p:sp>
      <p:sp>
        <p:nvSpPr>
          <p:cNvPr id="4" name="Slide Number Placeholder 3">
            <a:extLst>
              <a:ext uri="{FF2B5EF4-FFF2-40B4-BE49-F238E27FC236}">
                <a16:creationId xmlns:a16="http://schemas.microsoft.com/office/drawing/2014/main" id="{B21C2389-E662-478C-9466-E4AB55E622D7}"/>
              </a:ext>
            </a:extLst>
          </p:cNvPr>
          <p:cNvSpPr>
            <a:spLocks noGrp="1"/>
          </p:cNvSpPr>
          <p:nvPr>
            <p:ph type="sldNum" sz="quarter" idx="12"/>
          </p:nvPr>
        </p:nvSpPr>
        <p:spPr/>
        <p:txBody>
          <a:bodyPr/>
          <a:lstStyle/>
          <a:p>
            <a:fld id="{A176DF79-97D6-43E2-9CA0-EE22A670D5AA}" type="slidenum">
              <a:rPr lang="en-US" smtClean="0"/>
              <a:t>5</a:t>
            </a:fld>
            <a:endParaRPr lang="en-US" dirty="0"/>
          </a:p>
        </p:txBody>
      </p:sp>
    </p:spTree>
    <p:extLst>
      <p:ext uri="{BB962C8B-B14F-4D97-AF65-F5344CB8AC3E}">
        <p14:creationId xmlns:p14="http://schemas.microsoft.com/office/powerpoint/2010/main" val="505407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FE532-50DA-42F8-BFCC-2EB3A5B1AA3E}"/>
              </a:ext>
            </a:extLst>
          </p:cNvPr>
          <p:cNvSpPr>
            <a:spLocks noGrp="1"/>
          </p:cNvSpPr>
          <p:nvPr>
            <p:ph type="title"/>
          </p:nvPr>
        </p:nvSpPr>
        <p:spPr/>
        <p:txBody>
          <a:bodyPr/>
          <a:lstStyle/>
          <a:p>
            <a:r>
              <a:rPr lang="en-US" dirty="0"/>
              <a:t>Property Insurance Industry Issues</a:t>
            </a:r>
          </a:p>
        </p:txBody>
      </p:sp>
      <p:sp>
        <p:nvSpPr>
          <p:cNvPr id="3" name="Content Placeholder 2">
            <a:extLst>
              <a:ext uri="{FF2B5EF4-FFF2-40B4-BE49-F238E27FC236}">
                <a16:creationId xmlns:a16="http://schemas.microsoft.com/office/drawing/2014/main" id="{CB0F468D-E333-475E-8177-9A5287369BE5}"/>
              </a:ext>
            </a:extLst>
          </p:cNvPr>
          <p:cNvSpPr>
            <a:spLocks noGrp="1"/>
          </p:cNvSpPr>
          <p:nvPr>
            <p:ph idx="1"/>
          </p:nvPr>
        </p:nvSpPr>
        <p:spPr/>
        <p:txBody>
          <a:bodyPr>
            <a:normAutofit fontScale="92500" lnSpcReduction="10000"/>
          </a:bodyPr>
          <a:lstStyle/>
          <a:p>
            <a:pPr>
              <a:buFont typeface="Wingdings" panose="05000000000000000000" pitchFamily="2" charset="2"/>
              <a:buChar char="§"/>
            </a:pPr>
            <a:r>
              <a:rPr lang="en-US" dirty="0"/>
              <a:t>Focus on valuation adequacy.</a:t>
            </a:r>
          </a:p>
          <a:p>
            <a:pPr lvl="1">
              <a:buFont typeface="Courier New" panose="02070309020205020404" pitchFamily="49" charset="0"/>
              <a:buChar char="o"/>
            </a:pPr>
            <a:r>
              <a:rPr lang="en-US" dirty="0"/>
              <a:t>Increasing reconstruction costs – wood, steel &amp; labor.</a:t>
            </a:r>
          </a:p>
          <a:p>
            <a:pPr>
              <a:buFont typeface="Wingdings" panose="05000000000000000000" pitchFamily="2" charset="2"/>
              <a:buChar char="§"/>
            </a:pPr>
            <a:endParaRPr lang="en-US" dirty="0"/>
          </a:p>
          <a:p>
            <a:pPr>
              <a:buFont typeface="Wingdings" panose="05000000000000000000" pitchFamily="2" charset="2"/>
              <a:buChar char="§"/>
            </a:pPr>
            <a:r>
              <a:rPr lang="en-US" dirty="0"/>
              <a:t>Restrictions/moratoriums</a:t>
            </a:r>
          </a:p>
          <a:p>
            <a:pPr lvl="1">
              <a:buFont typeface="Courier New" panose="02070309020205020404" pitchFamily="49" charset="0"/>
              <a:buChar char="o"/>
            </a:pPr>
            <a:r>
              <a:rPr lang="en-US" dirty="0"/>
              <a:t>Habitational</a:t>
            </a:r>
          </a:p>
          <a:p>
            <a:pPr lvl="1">
              <a:buFont typeface="Courier New" panose="02070309020205020404" pitchFamily="49" charset="0"/>
              <a:buChar char="o"/>
            </a:pPr>
            <a:r>
              <a:rPr lang="en-US" dirty="0"/>
              <a:t>Type of property</a:t>
            </a:r>
          </a:p>
          <a:p>
            <a:pPr lvl="1">
              <a:buFont typeface="Courier New" panose="02070309020205020404" pitchFamily="49" charset="0"/>
              <a:buChar char="o"/>
            </a:pPr>
            <a:r>
              <a:rPr lang="en-US" dirty="0"/>
              <a:t>Locations </a:t>
            </a:r>
          </a:p>
          <a:p>
            <a:pPr>
              <a:buFont typeface="Wingdings" panose="05000000000000000000" pitchFamily="2" charset="2"/>
              <a:buChar char="§"/>
            </a:pPr>
            <a:endParaRPr lang="en-US" dirty="0"/>
          </a:p>
          <a:p>
            <a:pPr>
              <a:buFont typeface="Wingdings" panose="05000000000000000000" pitchFamily="2" charset="2"/>
              <a:buChar char="§"/>
            </a:pPr>
            <a:r>
              <a:rPr lang="en-US" dirty="0"/>
              <a:t>Scheduled limits and margin clauses are more commonly applied.</a:t>
            </a:r>
          </a:p>
          <a:p>
            <a:pPr>
              <a:buFont typeface="Wingdings" panose="05000000000000000000" pitchFamily="2" charset="2"/>
              <a:buChar char="§"/>
            </a:pPr>
            <a:endParaRPr lang="en-US" dirty="0"/>
          </a:p>
          <a:p>
            <a:pPr>
              <a:buFont typeface="Wingdings" panose="05000000000000000000" pitchFamily="2" charset="2"/>
              <a:buChar char="§"/>
            </a:pPr>
            <a:r>
              <a:rPr lang="en-US" dirty="0"/>
              <a:t>COVID-related vacancies – vacancy clauses.</a:t>
            </a:r>
          </a:p>
          <a:p>
            <a:pPr>
              <a:buFont typeface="Wingdings" panose="05000000000000000000" pitchFamily="2" charset="2"/>
              <a:buChar char="§"/>
            </a:pPr>
            <a:endParaRPr lang="en-US" dirty="0"/>
          </a:p>
          <a:p>
            <a:endParaRPr lang="en-US" dirty="0"/>
          </a:p>
        </p:txBody>
      </p:sp>
      <p:sp>
        <p:nvSpPr>
          <p:cNvPr id="4" name="Slide Number Placeholder 3">
            <a:extLst>
              <a:ext uri="{FF2B5EF4-FFF2-40B4-BE49-F238E27FC236}">
                <a16:creationId xmlns:a16="http://schemas.microsoft.com/office/drawing/2014/main" id="{A42188CD-CE1B-4652-9C71-F4DFB3539D42}"/>
              </a:ext>
            </a:extLst>
          </p:cNvPr>
          <p:cNvSpPr>
            <a:spLocks noGrp="1"/>
          </p:cNvSpPr>
          <p:nvPr>
            <p:ph type="sldNum" sz="quarter" idx="12"/>
          </p:nvPr>
        </p:nvSpPr>
        <p:spPr/>
        <p:txBody>
          <a:bodyPr/>
          <a:lstStyle/>
          <a:p>
            <a:fld id="{A176DF79-97D6-43E2-9CA0-EE22A670D5AA}" type="slidenum">
              <a:rPr lang="en-US" smtClean="0"/>
              <a:t>6</a:t>
            </a:fld>
            <a:endParaRPr lang="en-US" dirty="0"/>
          </a:p>
        </p:txBody>
      </p:sp>
    </p:spTree>
    <p:extLst>
      <p:ext uri="{BB962C8B-B14F-4D97-AF65-F5344CB8AC3E}">
        <p14:creationId xmlns:p14="http://schemas.microsoft.com/office/powerpoint/2010/main" val="2109814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071CA-5151-42B7-83BC-0F0E951F99B5}"/>
              </a:ext>
            </a:extLst>
          </p:cNvPr>
          <p:cNvSpPr>
            <a:spLocks noGrp="1"/>
          </p:cNvSpPr>
          <p:nvPr>
            <p:ph type="title"/>
          </p:nvPr>
        </p:nvSpPr>
        <p:spPr/>
        <p:txBody>
          <a:bodyPr/>
          <a:lstStyle/>
          <a:p>
            <a:r>
              <a:rPr lang="en-US" dirty="0"/>
              <a:t>Property Actions to Take</a:t>
            </a:r>
          </a:p>
        </p:txBody>
      </p:sp>
      <p:sp>
        <p:nvSpPr>
          <p:cNvPr id="3" name="Content Placeholder 2">
            <a:extLst>
              <a:ext uri="{FF2B5EF4-FFF2-40B4-BE49-F238E27FC236}">
                <a16:creationId xmlns:a16="http://schemas.microsoft.com/office/drawing/2014/main" id="{9FFDF804-CDAE-4D1A-81C5-FFCCC5C6EF59}"/>
              </a:ext>
            </a:extLst>
          </p:cNvPr>
          <p:cNvSpPr>
            <a:spLocks noGrp="1"/>
          </p:cNvSpPr>
          <p:nvPr>
            <p:ph idx="1"/>
          </p:nvPr>
        </p:nvSpPr>
        <p:spPr/>
        <p:txBody>
          <a:bodyPr>
            <a:normAutofit/>
          </a:bodyPr>
          <a:lstStyle/>
          <a:p>
            <a:pPr>
              <a:buFont typeface="Wingdings" panose="05000000000000000000" pitchFamily="2" charset="2"/>
              <a:buChar char="§"/>
            </a:pPr>
            <a:r>
              <a:rPr lang="en-US" dirty="0"/>
              <a:t>Complete a risk assessment.</a:t>
            </a:r>
          </a:p>
          <a:p>
            <a:pPr lvl="1"/>
            <a:r>
              <a:rPr lang="en-US" dirty="0"/>
              <a:t>Consider a third-party engineering report.  This may be necessary to fill capacity with as few carriers as possible.  Cost goes up dramatically when syndication of small portions of capacity is required.</a:t>
            </a:r>
          </a:p>
          <a:p>
            <a:pPr>
              <a:buFont typeface="Wingdings" panose="05000000000000000000" pitchFamily="2" charset="2"/>
              <a:buChar char="§"/>
            </a:pPr>
            <a:endParaRPr lang="en-US" dirty="0"/>
          </a:p>
          <a:p>
            <a:pPr>
              <a:buFont typeface="Wingdings" panose="05000000000000000000" pitchFamily="2" charset="2"/>
              <a:buChar char="§"/>
            </a:pPr>
            <a:r>
              <a:rPr lang="en-US" dirty="0"/>
              <a:t>Put proactive, scheduled regular maintenance plan in place and document it. </a:t>
            </a:r>
          </a:p>
          <a:p>
            <a:pPr lvl="1"/>
            <a:r>
              <a:rPr lang="en-US" dirty="0"/>
              <a:t>Carriers are adverse to properties that use their coverage as a maintenance plan.</a:t>
            </a:r>
          </a:p>
          <a:p>
            <a:pPr>
              <a:buFont typeface="Wingdings" panose="05000000000000000000" pitchFamily="2" charset="2"/>
              <a:buChar char="§"/>
            </a:pPr>
            <a:endParaRPr lang="en-US" dirty="0"/>
          </a:p>
          <a:p>
            <a:pPr>
              <a:buFont typeface="Wingdings" panose="05000000000000000000" pitchFamily="2" charset="2"/>
              <a:buChar char="§"/>
            </a:pPr>
            <a:r>
              <a:rPr lang="en-US" dirty="0"/>
              <a:t>Have a water damage mitigation plan in place and document it.</a:t>
            </a:r>
          </a:p>
          <a:p>
            <a:pPr lvl="1"/>
            <a:r>
              <a:rPr lang="en-US" dirty="0"/>
              <a:t>Include both fire protection and domestic water systems.  Identify and map shut-off values.  Consider leak detection devices.</a:t>
            </a:r>
          </a:p>
        </p:txBody>
      </p:sp>
      <p:sp>
        <p:nvSpPr>
          <p:cNvPr id="4" name="Slide Number Placeholder 3">
            <a:extLst>
              <a:ext uri="{FF2B5EF4-FFF2-40B4-BE49-F238E27FC236}">
                <a16:creationId xmlns:a16="http://schemas.microsoft.com/office/drawing/2014/main" id="{0BCE4F86-6A2C-4E10-9983-6EF5B5FDDF8D}"/>
              </a:ext>
            </a:extLst>
          </p:cNvPr>
          <p:cNvSpPr>
            <a:spLocks noGrp="1"/>
          </p:cNvSpPr>
          <p:nvPr>
            <p:ph type="sldNum" sz="quarter" idx="12"/>
          </p:nvPr>
        </p:nvSpPr>
        <p:spPr/>
        <p:txBody>
          <a:bodyPr/>
          <a:lstStyle/>
          <a:p>
            <a:fld id="{A176DF79-97D6-43E2-9CA0-EE22A670D5AA}" type="slidenum">
              <a:rPr lang="en-US" smtClean="0"/>
              <a:t>7</a:t>
            </a:fld>
            <a:endParaRPr lang="en-US" dirty="0"/>
          </a:p>
        </p:txBody>
      </p:sp>
    </p:spTree>
    <p:extLst>
      <p:ext uri="{BB962C8B-B14F-4D97-AF65-F5344CB8AC3E}">
        <p14:creationId xmlns:p14="http://schemas.microsoft.com/office/powerpoint/2010/main" val="4293539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25A7F-5B85-414C-8099-0E085F2AF620}"/>
              </a:ext>
            </a:extLst>
          </p:cNvPr>
          <p:cNvSpPr>
            <a:spLocks noGrp="1"/>
          </p:cNvSpPr>
          <p:nvPr>
            <p:ph type="title"/>
          </p:nvPr>
        </p:nvSpPr>
        <p:spPr/>
        <p:txBody>
          <a:bodyPr/>
          <a:lstStyle/>
          <a:p>
            <a:r>
              <a:rPr lang="en-US" dirty="0"/>
              <a:t>Property Actions to Take</a:t>
            </a:r>
          </a:p>
        </p:txBody>
      </p:sp>
      <p:sp>
        <p:nvSpPr>
          <p:cNvPr id="3" name="Content Placeholder 2">
            <a:extLst>
              <a:ext uri="{FF2B5EF4-FFF2-40B4-BE49-F238E27FC236}">
                <a16:creationId xmlns:a16="http://schemas.microsoft.com/office/drawing/2014/main" id="{9A867142-4CF6-4AED-BBCE-DA1D6FAFC19C}"/>
              </a:ext>
            </a:extLst>
          </p:cNvPr>
          <p:cNvSpPr>
            <a:spLocks noGrp="1"/>
          </p:cNvSpPr>
          <p:nvPr>
            <p:ph idx="1"/>
          </p:nvPr>
        </p:nvSpPr>
        <p:spPr/>
        <p:txBody>
          <a:bodyPr>
            <a:normAutofit/>
          </a:bodyPr>
          <a:lstStyle/>
          <a:p>
            <a:pPr marL="228600" lvl="1">
              <a:lnSpc>
                <a:spcPct val="100000"/>
              </a:lnSpc>
              <a:spcBef>
                <a:spcPts val="1000"/>
              </a:spcBef>
              <a:buFont typeface="Wingdings" panose="05000000000000000000" pitchFamily="2" charset="2"/>
              <a:buChar char="§"/>
            </a:pPr>
            <a:r>
              <a:rPr lang="en-US" sz="2400" dirty="0"/>
              <a:t>Update building systems.  </a:t>
            </a:r>
          </a:p>
          <a:p>
            <a:pPr lvl="1"/>
            <a:r>
              <a:rPr lang="en-US" dirty="0"/>
              <a:t>Know their life expectancy &amp; plan accordingly.  Keep accurate replacement and maintenance records.  Research retrofit options ahead of equipment failure.</a:t>
            </a:r>
          </a:p>
          <a:p>
            <a:pPr>
              <a:buFont typeface="Wingdings" panose="05000000000000000000" pitchFamily="2" charset="2"/>
              <a:buChar char="§"/>
            </a:pPr>
            <a:endParaRPr lang="en-US" dirty="0"/>
          </a:p>
          <a:p>
            <a:pPr>
              <a:buFont typeface="Wingdings" panose="05000000000000000000" pitchFamily="2" charset="2"/>
              <a:buChar char="§"/>
            </a:pPr>
            <a:r>
              <a:rPr lang="en-US" sz="2400" dirty="0"/>
              <a:t>Have an accurate valuation.</a:t>
            </a:r>
          </a:p>
          <a:p>
            <a:pPr lvl="1"/>
            <a:r>
              <a:rPr lang="en-US" dirty="0"/>
              <a:t>Underwriters are more likely than ever to pass on quoting when a schedule of properties are undervalued.</a:t>
            </a:r>
          </a:p>
          <a:p>
            <a:pPr lvl="1"/>
            <a:endParaRPr lang="en-US" dirty="0"/>
          </a:p>
          <a:p>
            <a:pPr marL="228600" lvl="1">
              <a:spcBef>
                <a:spcPts val="1000"/>
              </a:spcBef>
              <a:buFont typeface="Wingdings" panose="05000000000000000000" pitchFamily="2" charset="2"/>
              <a:buChar char="§"/>
            </a:pPr>
            <a:r>
              <a:rPr lang="en-US" sz="2400" dirty="0"/>
              <a:t>Be prepared to tell your story and document it.  Prove that you are Best in Class and act early!</a:t>
            </a:r>
          </a:p>
        </p:txBody>
      </p:sp>
      <p:sp>
        <p:nvSpPr>
          <p:cNvPr id="4" name="Slide Number Placeholder 3">
            <a:extLst>
              <a:ext uri="{FF2B5EF4-FFF2-40B4-BE49-F238E27FC236}">
                <a16:creationId xmlns:a16="http://schemas.microsoft.com/office/drawing/2014/main" id="{F7C054B9-A5C3-43D8-ABC0-21D01093044F}"/>
              </a:ext>
            </a:extLst>
          </p:cNvPr>
          <p:cNvSpPr>
            <a:spLocks noGrp="1"/>
          </p:cNvSpPr>
          <p:nvPr>
            <p:ph type="sldNum" sz="quarter" idx="12"/>
          </p:nvPr>
        </p:nvSpPr>
        <p:spPr/>
        <p:txBody>
          <a:bodyPr/>
          <a:lstStyle/>
          <a:p>
            <a:fld id="{A176DF79-97D6-43E2-9CA0-EE22A670D5AA}" type="slidenum">
              <a:rPr lang="en-US" smtClean="0"/>
              <a:t>8</a:t>
            </a:fld>
            <a:endParaRPr lang="en-US" dirty="0"/>
          </a:p>
        </p:txBody>
      </p:sp>
    </p:spTree>
    <p:extLst>
      <p:ext uri="{BB962C8B-B14F-4D97-AF65-F5344CB8AC3E}">
        <p14:creationId xmlns:p14="http://schemas.microsoft.com/office/powerpoint/2010/main" val="1559673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BE956-59DC-4D1F-8C3F-0E8430A0EF01}"/>
              </a:ext>
            </a:extLst>
          </p:cNvPr>
          <p:cNvSpPr>
            <a:spLocks noGrp="1"/>
          </p:cNvSpPr>
          <p:nvPr>
            <p:ph type="title"/>
          </p:nvPr>
        </p:nvSpPr>
        <p:spPr/>
        <p:txBody>
          <a:bodyPr/>
          <a:lstStyle/>
          <a:p>
            <a:r>
              <a:rPr lang="en-US" dirty="0"/>
              <a:t>Property Actions to Take</a:t>
            </a:r>
          </a:p>
        </p:txBody>
      </p:sp>
      <p:sp>
        <p:nvSpPr>
          <p:cNvPr id="3" name="Content Placeholder 2">
            <a:extLst>
              <a:ext uri="{FF2B5EF4-FFF2-40B4-BE49-F238E27FC236}">
                <a16:creationId xmlns:a16="http://schemas.microsoft.com/office/drawing/2014/main" id="{3A76414E-8AC0-46F3-AA01-C0E6ABC75934}"/>
              </a:ext>
            </a:extLst>
          </p:cNvPr>
          <p:cNvSpPr>
            <a:spLocks noGrp="1"/>
          </p:cNvSpPr>
          <p:nvPr>
            <p:ph idx="1"/>
          </p:nvPr>
        </p:nvSpPr>
        <p:spPr/>
        <p:txBody>
          <a:bodyPr/>
          <a:lstStyle/>
          <a:p>
            <a:endParaRPr lang="en-US" dirty="0"/>
          </a:p>
          <a:p>
            <a:pPr indent="-228600">
              <a:buFont typeface="Wingdings" panose="05000000000000000000" pitchFamily="2" charset="2"/>
              <a:buChar char="§"/>
            </a:pPr>
            <a:r>
              <a:rPr lang="en-US" dirty="0"/>
              <a:t>Speak early with Mortgage Company.</a:t>
            </a:r>
          </a:p>
          <a:p>
            <a:pPr lvl="1">
              <a:buFont typeface="Arial" panose="020B0604020202020204" pitchFamily="34" charset="0"/>
              <a:buChar char="•"/>
            </a:pPr>
            <a:r>
              <a:rPr lang="en-US" dirty="0"/>
              <a:t>Important to understand flexibility, if any.</a:t>
            </a:r>
          </a:p>
          <a:p>
            <a:pPr lvl="1">
              <a:buFont typeface="Arial" panose="020B0604020202020204" pitchFamily="34" charset="0"/>
              <a:buChar char="•"/>
            </a:pPr>
            <a:r>
              <a:rPr lang="en-US" dirty="0"/>
              <a:t>Coverage changes</a:t>
            </a:r>
          </a:p>
          <a:p>
            <a:pPr lvl="1">
              <a:buFont typeface="Arial" panose="020B0604020202020204" pitchFamily="34" charset="0"/>
              <a:buChar char="•"/>
            </a:pPr>
            <a:r>
              <a:rPr lang="en-US" dirty="0"/>
              <a:t>Deductible minimums</a:t>
            </a:r>
          </a:p>
          <a:p>
            <a:pPr lvl="1">
              <a:buFont typeface="Arial" panose="020B0604020202020204" pitchFamily="34" charset="0"/>
              <a:buChar char="•"/>
            </a:pPr>
            <a:r>
              <a:rPr lang="en-US" dirty="0"/>
              <a:t>Catastrophe limits</a:t>
            </a:r>
          </a:p>
          <a:p>
            <a:endParaRPr lang="en-US" dirty="0"/>
          </a:p>
          <a:p>
            <a:pPr indent="-228600">
              <a:buFont typeface="Wingdings" panose="05000000000000000000" pitchFamily="2" charset="2"/>
              <a:buChar char="§"/>
            </a:pPr>
            <a:r>
              <a:rPr lang="en-US" dirty="0"/>
              <a:t>Permits greater range of potential insurance companies to work with.</a:t>
            </a:r>
          </a:p>
          <a:p>
            <a:pPr indent="-228600">
              <a:buFont typeface="Wingdings" panose="05000000000000000000" pitchFamily="2" charset="2"/>
              <a:buChar char="§"/>
            </a:pPr>
            <a:endParaRPr lang="en-US" dirty="0"/>
          </a:p>
          <a:p>
            <a:pPr indent="-228600">
              <a:buFont typeface="Wingdings" panose="05000000000000000000" pitchFamily="2" charset="2"/>
              <a:buChar char="§"/>
            </a:pPr>
            <a:r>
              <a:rPr lang="en-US" dirty="0"/>
              <a:t>Don’t wait until insurance program is renewing.</a:t>
            </a:r>
          </a:p>
        </p:txBody>
      </p:sp>
      <p:sp>
        <p:nvSpPr>
          <p:cNvPr id="4" name="Slide Number Placeholder 3">
            <a:extLst>
              <a:ext uri="{FF2B5EF4-FFF2-40B4-BE49-F238E27FC236}">
                <a16:creationId xmlns:a16="http://schemas.microsoft.com/office/drawing/2014/main" id="{5A81FD44-05D0-47E4-99C8-145D3DD44E01}"/>
              </a:ext>
            </a:extLst>
          </p:cNvPr>
          <p:cNvSpPr>
            <a:spLocks noGrp="1"/>
          </p:cNvSpPr>
          <p:nvPr>
            <p:ph type="sldNum" sz="quarter" idx="12"/>
          </p:nvPr>
        </p:nvSpPr>
        <p:spPr/>
        <p:txBody>
          <a:bodyPr/>
          <a:lstStyle/>
          <a:p>
            <a:fld id="{A176DF79-97D6-43E2-9CA0-EE22A670D5AA}" type="slidenum">
              <a:rPr lang="en-US" smtClean="0"/>
              <a:t>9</a:t>
            </a:fld>
            <a:endParaRPr lang="en-US" dirty="0"/>
          </a:p>
        </p:txBody>
      </p:sp>
    </p:spTree>
    <p:extLst>
      <p:ext uri="{BB962C8B-B14F-4D97-AF65-F5344CB8AC3E}">
        <p14:creationId xmlns:p14="http://schemas.microsoft.com/office/powerpoint/2010/main" val="3181419501"/>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3407</Words>
  <Application>Microsoft Office PowerPoint</Application>
  <PresentationFormat>Widescreen</PresentationFormat>
  <Paragraphs>333</Paragraphs>
  <Slides>38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Calibri Light</vt:lpstr>
      <vt:lpstr>Courier New</vt:lpstr>
      <vt:lpstr>Wingdings</vt:lpstr>
      <vt:lpstr>Retrospect</vt:lpstr>
      <vt:lpstr>Property Insurance Issues in Lease Agreements</vt:lpstr>
      <vt:lpstr>Hard Market Conditions</vt:lpstr>
      <vt:lpstr>Hard Market Specifics</vt:lpstr>
      <vt:lpstr>Drivers of Current Hard Market Conditions</vt:lpstr>
      <vt:lpstr>Property Insurance Industry Issues</vt:lpstr>
      <vt:lpstr>Property Insurance Industry Issues</vt:lpstr>
      <vt:lpstr>Property Actions to Take</vt:lpstr>
      <vt:lpstr>Property Actions to Take</vt:lpstr>
      <vt:lpstr>Property Actions to Take</vt:lpstr>
      <vt:lpstr>Insurance Lease Issues</vt:lpstr>
      <vt:lpstr>Tenant’s Insurance</vt:lpstr>
      <vt:lpstr>ISO Special Causes of Loss Does Not Provide All-Risk Coverage</vt:lpstr>
      <vt:lpstr>Tenant’s Improvements and Betterments (“I&amp;B”) Requirement</vt:lpstr>
      <vt:lpstr>Coverage for Tenant-Owned I&amp;B</vt:lpstr>
      <vt:lpstr>Use Interest as Tenant in Improvements and Betterments</vt:lpstr>
      <vt:lpstr>New Endorsements for Tenant I&amp;B</vt:lpstr>
      <vt:lpstr>New Endorsements for Tenant I&amp;B</vt:lpstr>
      <vt:lpstr>Valuation of Improvements and Betterments</vt:lpstr>
      <vt:lpstr>Utilities</vt:lpstr>
      <vt:lpstr>Equipment Breakdown Exclusion</vt:lpstr>
      <vt:lpstr>Tenant Improvements</vt:lpstr>
      <vt:lpstr>Tenant Improvements </vt:lpstr>
      <vt:lpstr>Tenant’s Business Income lnsurance</vt:lpstr>
      <vt:lpstr>Landlord’s Business Income Insurance</vt:lpstr>
      <vt:lpstr>Tenant’s Business Income</vt:lpstr>
      <vt:lpstr>Maintenance and Repair by Landlord</vt:lpstr>
      <vt:lpstr>Landlord as Loss Payee</vt:lpstr>
      <vt:lpstr>Landlord as Loss Payee - Alternatives</vt:lpstr>
      <vt:lpstr>Damage or Destruction</vt:lpstr>
      <vt:lpstr>Damage or Destruction</vt:lpstr>
      <vt:lpstr>Damage or Destruction</vt:lpstr>
      <vt:lpstr>Damage or Destruction</vt:lpstr>
      <vt:lpstr>Damage or Destruction</vt:lpstr>
      <vt:lpstr>Carrier Requirement</vt:lpstr>
      <vt:lpstr>Additional Insured – Managers or Lessors of Premises</vt:lpstr>
      <vt:lpstr>The Bottom Line</vt:lpstr>
      <vt:lpstr>Questions</vt:lpstr>
      <vt:lpstr>Charles E. Comiskey, CPCU, CIC, CPIA, CRM, PWCA, CRIS, CCM, CMIP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Property Insurance Issues in Lease Agreements</dc:title>
  <dc:creator>Charles Comiskey</dc:creator>
  <cp:lastModifiedBy>Meyer, Michael</cp:lastModifiedBy>
  <cp:revision>5</cp:revision>
  <cp:lastPrinted>2021-04-13T19:04:41Z</cp:lastPrinted>
  <dcterms:created xsi:type="dcterms:W3CDTF">2021-04-13T18:29:34Z</dcterms:created>
  <dcterms:modified xsi:type="dcterms:W3CDTF">2021-04-20T15:20:46Z</dcterms:modified>
</cp:coreProperties>
</file>