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notesMasterIdLst>
    <p:notesMasterId r:id="rId14"/>
  </p:notesMasterIdLst>
  <p:handoutMasterIdLst>
    <p:handoutMasterId r:id="rId15"/>
  </p:handoutMasterIdLst>
  <p:sldIdLst>
    <p:sldId id="285" r:id="rId2"/>
    <p:sldId id="275" r:id="rId3"/>
    <p:sldId id="286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9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59">
          <p15:clr>
            <a:srgbClr val="A4A3A4"/>
          </p15:clr>
        </p15:guide>
        <p15:guide id="4" pos="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e Newnham" initials="KN" lastIdx="18" clrIdx="0"/>
  <p:cmAuthor id="1" name="Andy Stauff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CDE"/>
    <a:srgbClr val="A4C8E1"/>
    <a:srgbClr val="8FC3EA"/>
    <a:srgbClr val="898D8D"/>
    <a:srgbClr val="00263E"/>
    <a:srgbClr val="666666"/>
    <a:srgbClr val="000000"/>
    <a:srgbClr val="EA7600"/>
    <a:srgbClr val="7C868D"/>
    <a:srgbClr val="A6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2064" y="102"/>
      </p:cViewPr>
      <p:guideLst>
        <p:guide orient="horz" pos="2160"/>
        <p:guide pos="2880"/>
        <p:guide orient="horz" pos="559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82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9564DCE8-7011-D84B-AAC9-7AFAA2150D7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C2FCAB67-2488-8D48-B37F-021D6EE37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6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1576AAE3-9058-814E-81D5-28DDE681F55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7D266651-02D9-C949-8344-2390968C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62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4627"/>
          </a:xfrm>
          <a:prstGeom prst="rect">
            <a:avLst/>
          </a:prstGeom>
        </p:spPr>
      </p:pic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121150"/>
            <a:ext cx="9169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-825889" y="5025353"/>
            <a:ext cx="8103551" cy="990599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Construction Advantage Program </a:t>
            </a:r>
            <a:br>
              <a:rPr lang="en-US" dirty="0"/>
            </a:br>
            <a:r>
              <a:rPr lang="en-US" dirty="0"/>
              <a:t>(CAP)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080760"/>
            <a:ext cx="51816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Kelly Hogan | 3/25/19</a:t>
            </a:r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228600" y="6553200"/>
            <a:ext cx="37593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©2018 ARTHUR J. GALLAGHER &amp; CO.  |  AJG.COM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466" y="5334000"/>
            <a:ext cx="255514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463040"/>
            <a:ext cx="7772400" cy="4480560"/>
          </a:xfrm>
          <a:prstGeom prst="rect">
            <a:avLst/>
          </a:prstGeom>
        </p:spPr>
        <p:txBody>
          <a:bodyPr/>
          <a:lstStyle>
            <a:lvl1pPr marL="461963" marR="0" indent="-4619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UcPeriod"/>
              <a:tabLst/>
              <a:defRPr lang="en-US" sz="2000" kern="1200" noProof="0" dirty="0" smtClean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1pPr>
            <a:lvl2pPr marL="798513" marR="0" indent="-33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UcPeriod"/>
              <a:tabLst/>
              <a:defRPr lang="en-US" sz="1800" kern="1200" noProof="0" dirty="0" smtClean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1144588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rabicPeriod"/>
              <a:tabLst/>
              <a:defRPr lang="en-US" sz="1600" kern="1200" noProof="0" dirty="0" smtClean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1482725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LcParenR"/>
              <a:tabLst/>
              <a:defRPr lang="en-US" sz="1600" kern="1200" noProof="0" dirty="0" smtClean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828800" marR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LcPeriod"/>
              <a:tabLst/>
              <a:defRPr lang="en-US" sz="1600" kern="1200" noProof="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2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Outline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4023360" cy="4023360"/>
          </a:xfrm>
        </p:spPr>
        <p:txBody>
          <a:bodyPr/>
          <a:lstStyle>
            <a:lvl1pPr marL="461963" marR="0" indent="-4619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UcPeriod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1pPr>
            <a:lvl2pPr marL="798513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UcPeriod"/>
              <a:tabLst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2pPr>
            <a:lvl3pPr marL="1144588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rabicPeriod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3pPr>
            <a:lvl4pPr marL="1482725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LcParenR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4pPr>
            <a:lvl5pPr marL="1828800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LcPeriod"/>
              <a:tabLst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80560" y="1737360"/>
            <a:ext cx="4023360" cy="4023360"/>
          </a:xfrm>
        </p:spPr>
        <p:txBody>
          <a:bodyPr/>
          <a:lstStyle>
            <a:lvl1pPr marL="461963" marR="0" indent="-4619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UcPeriod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1pPr>
            <a:lvl2pPr marL="798513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UcPeriod"/>
              <a:tabLst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2pPr>
            <a:lvl3pPr marL="1144588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rabicPeriod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3pPr>
            <a:lvl4pPr marL="1482725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LcParenR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4pPr>
            <a:lvl5pPr marL="1828800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LcPeriod"/>
              <a:tabLst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234440"/>
            <a:ext cx="8290560" cy="4114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824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w Sub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0344"/>
            <a:ext cx="5943600" cy="7315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4023360" cy="4480560"/>
          </a:xfrm>
        </p:spPr>
        <p:txBody>
          <a:bodyPr/>
          <a:lstStyle>
            <a:lvl1pPr marL="461963" marR="0" indent="-4619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UcPeriod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1pPr>
            <a:lvl2pPr marL="798513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UcPeriod"/>
              <a:tabLst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2pPr>
            <a:lvl3pPr marL="1144588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rabicPeriod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3pPr>
            <a:lvl4pPr marL="1482725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LcParenR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4pPr>
            <a:lvl5pPr marL="1828800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LcPeriod"/>
              <a:tabLst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34440"/>
            <a:ext cx="7772400" cy="4114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</a:pPr>
            <a:r>
              <a:rPr lang="en-US" dirty="0"/>
              <a:t>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47501" y="1737359"/>
            <a:ext cx="4496499" cy="357287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7772400" cy="4206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603504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34440"/>
            <a:ext cx="777240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en-US" sz="20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247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463040"/>
            <a:ext cx="777240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6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34440"/>
            <a:ext cx="777240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en-US" sz="20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86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0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3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Text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4023360" cy="4023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80560" y="1737360"/>
            <a:ext cx="4023360" cy="4023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234440"/>
            <a:ext cx="8229600" cy="4114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669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Sub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4023360" cy="4480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34440"/>
            <a:ext cx="8229600" cy="4114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</a:pPr>
            <a:r>
              <a:rPr lang="en-US" dirty="0"/>
              <a:t>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1" y="1737361"/>
            <a:ext cx="4572000" cy="3606426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090565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30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Cover Page (text only)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749040"/>
            <a:ext cx="5546373" cy="386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pic>
        <p:nvPicPr>
          <p:cNvPr id="8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121150"/>
            <a:ext cx="9169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466" y="5334000"/>
            <a:ext cx="2555147" cy="1219200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28600" y="6553200"/>
            <a:ext cx="37593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©2018 ARTHUR J. GALLAGHER &amp; CO.  |  AJG.COM</a:t>
            </a:r>
          </a:p>
        </p:txBody>
      </p:sp>
    </p:spTree>
    <p:extLst>
      <p:ext uri="{BB962C8B-B14F-4D97-AF65-F5344CB8AC3E}">
        <p14:creationId xmlns:p14="http://schemas.microsoft.com/office/powerpoint/2010/main" val="2202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4023360" cy="402336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80560" y="1737360"/>
            <a:ext cx="4023360" cy="402336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234440"/>
            <a:ext cx="8290560" cy="4114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543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 Sub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4023360" cy="294961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80560" y="1737360"/>
            <a:ext cx="4023360" cy="296417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234440"/>
            <a:ext cx="8229600" cy="4114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</a:pPr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28600" y="4858869"/>
            <a:ext cx="4023360" cy="75841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480560" y="4858869"/>
            <a:ext cx="4023360" cy="7621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2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856453"/>
            <a:ext cx="5546373" cy="14283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30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Divider/Breaker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91840"/>
            <a:ext cx="5546373" cy="386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Subheading/topic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83436"/>
            <a:ext cx="9158494" cy="309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28600" y="6553200"/>
            <a:ext cx="37593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©2018 ARTHUR J. GALLAGHER &amp; CO.  |  AJG.COM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91" y="15938"/>
            <a:ext cx="2335185" cy="11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090565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30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121150"/>
            <a:ext cx="9169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029200"/>
            <a:ext cx="3581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Contact Name and info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5867400"/>
            <a:ext cx="3581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Address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466" y="5334000"/>
            <a:ext cx="2555147" cy="121920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228600" y="6553200"/>
            <a:ext cx="37593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©2018 ARTHUR J. GALLAGHER &amp; CO.  |  AJG.COM</a:t>
            </a:r>
          </a:p>
        </p:txBody>
      </p:sp>
    </p:spTree>
    <p:extLst>
      <p:ext uri="{BB962C8B-B14F-4D97-AF65-F5344CB8AC3E}">
        <p14:creationId xmlns:p14="http://schemas.microsoft.com/office/powerpoint/2010/main" val="663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7772400" cy="4297680"/>
          </a:xfrm>
          <a:prstGeom prst="rect">
            <a:avLst/>
          </a:prstGeo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255713" marR="0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Click to edit Master text styles</a:t>
            </a:r>
          </a:p>
          <a:p>
            <a:pPr marL="46196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Second level</a:t>
            </a:r>
          </a:p>
          <a:p>
            <a:pPr marL="684213" marR="0" lvl="2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Third level</a:t>
            </a:r>
          </a:p>
          <a:p>
            <a:pPr marL="914400" marR="0" lvl="3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Fourth level</a:t>
            </a:r>
          </a:p>
          <a:p>
            <a:pPr marL="1255713" marR="0" lvl="4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34440"/>
            <a:ext cx="7772400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410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7772400" cy="4297680"/>
          </a:xfrm>
          <a:prstGeom prst="rect">
            <a:avLst/>
          </a:prstGeo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255713" marR="0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Click to edit Master text styles</a:t>
            </a:r>
          </a:p>
          <a:p>
            <a:pPr marL="46196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Second level</a:t>
            </a:r>
          </a:p>
          <a:p>
            <a:pPr marL="684213" marR="0" lvl="2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Third level</a:t>
            </a:r>
          </a:p>
          <a:p>
            <a:pPr marL="914400" marR="0" lvl="3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Fourth level</a:t>
            </a:r>
          </a:p>
          <a:p>
            <a:pPr marL="1255713" marR="0" lvl="4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Fifth level</a:t>
            </a:r>
          </a:p>
          <a:p>
            <a:pPr marL="1255713" marR="0" lvl="4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2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ullets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4023360" cy="4023360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255713" marR="0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Click to edit Master text styles</a:t>
            </a:r>
          </a:p>
          <a:p>
            <a:pPr marL="46196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Second level</a:t>
            </a:r>
          </a:p>
          <a:p>
            <a:pPr marL="684213" marR="0" lvl="2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Third level</a:t>
            </a:r>
          </a:p>
          <a:p>
            <a:pPr marL="914400" marR="0" lvl="3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Fourth level</a:t>
            </a:r>
          </a:p>
          <a:p>
            <a:pPr marL="1255713" marR="0" lvl="4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80560" y="1737360"/>
            <a:ext cx="4023360" cy="4023360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255713" marR="0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Click to edit Master text styles</a:t>
            </a:r>
          </a:p>
          <a:p>
            <a:pPr marL="46196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Second level</a:t>
            </a:r>
          </a:p>
          <a:p>
            <a:pPr marL="684213" marR="0" lvl="2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Third level</a:t>
            </a:r>
          </a:p>
          <a:p>
            <a:pPr marL="914400" marR="0" lvl="3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Fourth level</a:t>
            </a:r>
          </a:p>
          <a:p>
            <a:pPr marL="1255713" marR="0" lvl="4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234440"/>
            <a:ext cx="7772400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737360"/>
            <a:ext cx="4023360" cy="4389120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255713" marR="0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255713" lvl="4" indent="-2238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05556" y="1737360"/>
            <a:ext cx="4538444" cy="354770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34440"/>
            <a:ext cx="7772400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34440"/>
            <a:ext cx="7772400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737360"/>
            <a:ext cx="7772400" cy="4185267"/>
          </a:xfrm>
        </p:spPr>
        <p:txBody>
          <a:bodyPr/>
          <a:lstStyle>
            <a:lvl1pPr marL="461963" indent="-461963">
              <a:buFont typeface="+mj-lt"/>
              <a:buAutoNum type="romanUcPeriod"/>
              <a:defRPr/>
            </a:lvl1pPr>
            <a:lvl2pPr marL="798513" indent="-336550">
              <a:buFont typeface="+mj-lt"/>
              <a:buAutoNum type="alphaUcPeriod"/>
              <a:defRPr/>
            </a:lvl2pPr>
            <a:lvl3pPr marL="1144588" indent="-344488">
              <a:buFont typeface="+mj-lt"/>
              <a:buAutoNum type="arabicPeriod"/>
              <a:defRPr/>
            </a:lvl3pPr>
            <a:lvl4pPr marL="1482725" indent="-342900">
              <a:buFont typeface="+mj-lt"/>
              <a:buAutoNum type="alphaLcParenR"/>
              <a:defRPr/>
            </a:lvl4pPr>
            <a:lvl5pPr marL="1828800" indent="-344488">
              <a:buFont typeface="+mj-lt"/>
              <a:buAutoNum type="romanLcPeriod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5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475" y="5486187"/>
            <a:ext cx="5163169" cy="13823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63040"/>
            <a:ext cx="7772400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255713" lvl="4" indent="-2238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</a:pPr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91" y="15938"/>
            <a:ext cx="2335185" cy="1114245"/>
          </a:xfrm>
          <a:prstGeom prst="rect">
            <a:avLst/>
          </a:prstGeom>
        </p:spPr>
      </p:pic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077200" y="6553200"/>
            <a:ext cx="737948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A693E131-0D16-45FB-88DE-8C60A1B179D3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228600" y="6553200"/>
            <a:ext cx="37593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©2018 ARTHUR J. GALLAGHER &amp; CO.  |  AJG.COM</a:t>
            </a:r>
          </a:p>
        </p:txBody>
      </p:sp>
    </p:spTree>
    <p:extLst>
      <p:ext uri="{BB962C8B-B14F-4D97-AF65-F5344CB8AC3E}">
        <p14:creationId xmlns:p14="http://schemas.microsoft.com/office/powerpoint/2010/main" val="30950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21" r:id="rId2"/>
    <p:sldLayoutId id="2147483822" r:id="rId3"/>
    <p:sldLayoutId id="2147483823" r:id="rId4"/>
    <p:sldLayoutId id="2147483832" r:id="rId5"/>
    <p:sldLayoutId id="2147483849" r:id="rId6"/>
    <p:sldLayoutId id="2147483802" r:id="rId7"/>
    <p:sldLayoutId id="2147483803" r:id="rId8"/>
    <p:sldLayoutId id="2147483834" r:id="rId9"/>
    <p:sldLayoutId id="2147483835" r:id="rId10"/>
    <p:sldLayoutId id="2147483836" r:id="rId11"/>
    <p:sldLayoutId id="2147483837" r:id="rId12"/>
    <p:sldLayoutId id="2147483827" r:id="rId13"/>
    <p:sldLayoutId id="2147483828" r:id="rId14"/>
    <p:sldLayoutId id="2147483839" r:id="rId15"/>
    <p:sldLayoutId id="2147483838" r:id="rId16"/>
    <p:sldLayoutId id="2147483852" r:id="rId17"/>
    <p:sldLayoutId id="2147483829" r:id="rId18"/>
    <p:sldLayoutId id="2147483830" r:id="rId19"/>
    <p:sldLayoutId id="2147483831" r:id="rId20"/>
    <p:sldLayoutId id="2147483840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461963" indent="-230188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684213" indent="-230188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/>
        <a:buChar char="–"/>
        <a:defRPr lang="en-US" sz="1600" kern="1200" dirty="0">
          <a:solidFill>
            <a:schemeClr val="tx2"/>
          </a:solidFill>
          <a:latin typeface="+mn-lt"/>
          <a:ea typeface="+mn-ea"/>
          <a:cs typeface="Times New Roman"/>
        </a:defRPr>
      </a:lvl4pPr>
      <a:lvl5pPr marL="1143000" indent="-223838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3" y="4517691"/>
            <a:ext cx="8103551" cy="990599"/>
          </a:xfrm>
        </p:spPr>
        <p:txBody>
          <a:bodyPr/>
          <a:lstStyle/>
          <a:p>
            <a:pPr algn="l"/>
            <a:r>
              <a:rPr lang="en-US" sz="2400" dirty="0"/>
              <a:t>COVID-19 Construction Contract Issues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16523" y="5627863"/>
            <a:ext cx="5181600" cy="381000"/>
          </a:xfrm>
        </p:spPr>
        <p:txBody>
          <a:bodyPr/>
          <a:lstStyle/>
          <a:p>
            <a:r>
              <a:rPr lang="en-US" sz="1400" dirty="0" smtClean="0"/>
              <a:t>Jose Pienknagura</a:t>
            </a:r>
          </a:p>
          <a:p>
            <a:r>
              <a:rPr lang="en-US" sz="1400" dirty="0" smtClean="0"/>
              <a:t>February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61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79"/>
            <a:ext cx="5943600" cy="124508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  <a:t>Mutual COVID-19 </a:t>
            </a:r>
            <a:b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  <a:t>Liability Waivers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2768252"/>
            <a:ext cx="7772400" cy="2882785"/>
          </a:xfrm>
        </p:spPr>
        <p:txBody>
          <a:bodyPr/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350838" algn="l"/>
              </a:tabLst>
            </a:pPr>
            <a:r>
              <a:rPr lang="en-US" dirty="0">
                <a:solidFill>
                  <a:schemeClr val="tx1"/>
                </a:solidFill>
                <a:latin typeface="Futura Std Medium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ea typeface="Times New Roman" pitchFamily="18" charset="0"/>
                <a:cs typeface="Arial" pitchFamily="34" charset="0"/>
              </a:rPr>
              <a:t>Scope of waiver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350838" algn="l"/>
              </a:tabLst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ea typeface="Times New Roman" pitchFamily="18" charset="0"/>
                <a:cs typeface="Arial" pitchFamily="34" charset="0"/>
              </a:rPr>
              <a:t>	Parties covered (owner, contractor, designer, subcontractors, suppliers, etc.)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Futura Std Medium"/>
              </a:rPr>
              <a:t>Strategic positioning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3256767"/>
            <a:ext cx="7772400" cy="2665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</a:rPr>
              <a:t>New markets / </a:t>
            </a:r>
            <a:br>
              <a:rPr lang="en-US" sz="2800" dirty="0">
                <a:solidFill>
                  <a:schemeClr val="tx1"/>
                </a:solidFill>
                <a:latin typeface="Futura Std Medium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Futura Std Medium" pitchFamily="34" charset="0"/>
              </a:rPr>
              <a:t>New opportunities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7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1090565"/>
            <a:ext cx="8840244" cy="1102122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484" y="4961793"/>
            <a:ext cx="3581400" cy="838200"/>
          </a:xfrm>
        </p:spPr>
        <p:txBody>
          <a:bodyPr>
            <a:noAutofit/>
          </a:bodyPr>
          <a:lstStyle/>
          <a:p>
            <a:r>
              <a:rPr lang="en-US" sz="2000" dirty="0"/>
              <a:t>Jose Pienknagura  </a:t>
            </a:r>
            <a:endParaRPr lang="en-US" sz="2000" dirty="0" smtClean="0"/>
          </a:p>
          <a:p>
            <a:r>
              <a:rPr lang="en-US" sz="2000" dirty="0" smtClean="0"/>
              <a:t>Gallagher</a:t>
            </a:r>
            <a:endParaRPr lang="en-US" sz="2000" dirty="0"/>
          </a:p>
          <a:p>
            <a:r>
              <a:rPr lang="en-US" sz="2000" dirty="0"/>
              <a:t>Scottsdale, AZ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0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830" y="2225118"/>
            <a:ext cx="6761285" cy="12075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False Claims Act Allegations Against Surety Professionals Are a Very Real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79"/>
            <a:ext cx="5943600" cy="120750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utura Std Medium" pitchFamily="34" charset="0"/>
                <a:ea typeface="Times New Roman" pitchFamily="18" charset="0"/>
                <a:cs typeface="Arial" pitchFamily="34" charset="0"/>
              </a:rPr>
              <a:t>Current AGC Survey 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112703"/>
            <a:ext cx="7772400" cy="5263045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ea typeface="Times New Roman" pitchFamily="18" charset="0"/>
                <a:cs typeface="Arial" pitchFamily="34" charset="0"/>
              </a:rPr>
              <a:t>60% of respondents have had future projects cancelled or delayed (compared to 32% in June)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chemeClr val="tx1"/>
              </a:solidFill>
              <a:latin typeface="Futura Std Medium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33% of respondents said projects in progress have been halted due to the pandemic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chemeClr val="tx1"/>
              </a:solidFill>
              <a:latin typeface="Futura Std Medium" pitchFamily="34" charset="0"/>
              <a:cs typeface="Arial" pitchFamily="34" charset="0"/>
            </a:endParaRP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Backlog is significantly shrinking and there’s a lack of new jobs coming to market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Futura Std Medium" pitchFamily="34" charset="0"/>
              <a:cs typeface="Arial" pitchFamily="34" charset="0"/>
            </a:endParaRP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  <a:t>Some Unexpected Impacts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103650"/>
            <a:ext cx="7772400" cy="4185267"/>
          </a:xfrm>
        </p:spPr>
        <p:txBody>
          <a:bodyPr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Bigger companies chasing smaller projects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‘Keep the doors open’ mentality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Lower margins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Growing problem of finding qualified workers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  <a:t>Existing Contracts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599" y="1076491"/>
            <a:ext cx="8664879" cy="5411991"/>
          </a:xfrm>
        </p:spPr>
        <p:txBody>
          <a:bodyPr>
            <a:normAutofit lnSpcReduction="10000"/>
          </a:bodyPr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Does your delay clause include epidemics and force majeure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Does the delay clause only give time, but no money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Change in law clause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Owner suspension/termination/abandonment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Proof of funding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Cost of additional safety protocols (covered costs of the work/change order - contingency)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Escalation clause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Notice-claim procedures</a:t>
            </a: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Scope of indemnification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Futura Std Medium" pitchFamily="34" charset="0"/>
              <a:cs typeface="Arial" pitchFamily="34" charset="0"/>
            </a:endParaRP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Futura Std Medium" pitchFamily="34" charset="0"/>
              <a:cs typeface="Arial" pitchFamily="34" charset="0"/>
            </a:endParaRPr>
          </a:p>
          <a:p>
            <a:pPr marL="347663" lvl="0" indent="-347663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  <a:t>New Contracts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599" y="1991638"/>
            <a:ext cx="8607583" cy="4183694"/>
          </a:xfrm>
        </p:spPr>
        <p:txBody>
          <a:bodyPr/>
          <a:lstStyle/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Delay clause must cover pandemics and force majeure</a:t>
            </a:r>
          </a:p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Time and money for delay</a:t>
            </a:r>
          </a:p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Increase scheduling and planning costs </a:t>
            </a:r>
          </a:p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Increased cost of compliance with covid-19 regulations/change in law</a:t>
            </a:r>
          </a:p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Multiple shifts / staggering work cycles</a:t>
            </a:r>
          </a:p>
          <a:p>
            <a:pPr marL="514350" lvl="0" indent="-5143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Scope of indemnification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  <a:t>New Contracts (cont.)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716213"/>
            <a:ext cx="7772400" cy="4396488"/>
          </a:xfrm>
        </p:spPr>
        <p:txBody>
          <a:bodyPr>
            <a:no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Update safety protocols and update general conditions costs accordingly: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PPE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Washing stations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Increased housekeeping at site and in field office trailer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Shared equipment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Secure portable drinking water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Social distancing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Project site health screening</a:t>
            </a:r>
          </a:p>
        </p:txBody>
      </p:sp>
    </p:spTree>
    <p:extLst>
      <p:ext uri="{BB962C8B-B14F-4D97-AF65-F5344CB8AC3E}">
        <p14:creationId xmlns:p14="http://schemas.microsoft.com/office/powerpoint/2010/main" val="42191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0569"/>
            <a:ext cx="5943600" cy="82296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Futura Std Medium" pitchFamily="34" charset="0"/>
              </a:rPr>
              <a:t>Owner Suspension/Termination for Convenience/Abandonment</a:t>
            </a: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2392471"/>
            <a:ext cx="7772400" cy="3267619"/>
          </a:xfrm>
        </p:spPr>
        <p:txBody>
          <a:bodyPr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/>
                <a:cs typeface="Arial" pitchFamily="34" charset="0"/>
              </a:rPr>
              <a:t>Check terms carefully, especially with respect to contractor’s compensation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/>
                <a:cs typeface="Arial" pitchFamily="34" charset="0"/>
              </a:rPr>
              <a:t>Reasonable notice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/>
                <a:cs typeface="Arial" pitchFamily="34" charset="0"/>
              </a:rPr>
              <a:t>Stop/start costs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/>
                <a:cs typeface="Arial" pitchFamily="34" charset="0"/>
              </a:rPr>
              <a:t>Partial termination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79"/>
            <a:ext cx="5943600" cy="135045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  <a:t>Contractor Termination </a:t>
            </a:r>
            <a:b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Futura Std Medium" pitchFamily="34" charset="0"/>
              </a:rPr>
              <a:t>for Cause 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2480153"/>
            <a:ext cx="7772400" cy="3089407"/>
          </a:xfrm>
        </p:spPr>
        <p:txBody>
          <a:bodyPr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Stop work for non-payment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Continual proof of funding obligation by owner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Futura Std Medium" pitchFamily="34" charset="0"/>
                <a:cs typeface="Arial" pitchFamily="34" charset="0"/>
              </a:rPr>
              <a:t>Suspension and termination expenses (including increased staffing expenses)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0075BC"/>
      </a:lt2>
      <a:accent1>
        <a:srgbClr val="00263E"/>
      </a:accent1>
      <a:accent2>
        <a:srgbClr val="6FACDE"/>
      </a:accent2>
      <a:accent3>
        <a:srgbClr val="8A941E"/>
      </a:accent3>
      <a:accent4>
        <a:srgbClr val="E07E3C"/>
      </a:accent4>
      <a:accent5>
        <a:srgbClr val="F0B323"/>
      </a:accent5>
      <a:accent6>
        <a:srgbClr val="C6AA76"/>
      </a:accent6>
      <a:hlink>
        <a:srgbClr val="898A89"/>
      </a:hlink>
      <a:folHlink>
        <a:srgbClr val="122D42"/>
      </a:folHlink>
    </a:clrScheme>
    <a:fontScheme name="Gallagher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29615</TotalTime>
  <Words>313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Futura Std Medium</vt:lpstr>
      <vt:lpstr>Times New Roman</vt:lpstr>
      <vt:lpstr>Wingdings</vt:lpstr>
      <vt:lpstr>4_Custom Design</vt:lpstr>
      <vt:lpstr>COVID-19 Construction Contract Issues</vt:lpstr>
      <vt:lpstr>False Claims Act Allegations Against Surety Professionals Are a Very Real Risk</vt:lpstr>
      <vt:lpstr>Current AGC Survey </vt:lpstr>
      <vt:lpstr>Some Unexpected Impacts</vt:lpstr>
      <vt:lpstr>Existing Contracts</vt:lpstr>
      <vt:lpstr>New Contracts</vt:lpstr>
      <vt:lpstr>New Contracts (cont.)</vt:lpstr>
      <vt:lpstr>Owner Suspension/Termination for Convenience/Abandonment</vt:lpstr>
      <vt:lpstr>Contractor Termination  for Cause </vt:lpstr>
      <vt:lpstr>Mutual COVID-19  Liability Waivers</vt:lpstr>
      <vt:lpstr>Strategic positioning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Stauffer</dc:creator>
  <cp:lastModifiedBy>Kelly Hogan</cp:lastModifiedBy>
  <cp:revision>496</cp:revision>
  <cp:lastPrinted>2018-04-10T14:18:23Z</cp:lastPrinted>
  <dcterms:created xsi:type="dcterms:W3CDTF">2013-08-14T21:58:14Z</dcterms:created>
  <dcterms:modified xsi:type="dcterms:W3CDTF">2021-02-19T17:39:30Z</dcterms:modified>
</cp:coreProperties>
</file>