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1" r:id="rId1"/>
  </p:sldMasterIdLst>
  <p:notesMasterIdLst>
    <p:notesMasterId r:id="rId17"/>
  </p:notesMasterIdLst>
  <p:handoutMasterIdLst>
    <p:handoutMasterId r:id="rId18"/>
  </p:handoutMasterIdLst>
  <p:sldIdLst>
    <p:sldId id="256" r:id="rId2"/>
    <p:sldId id="257" r:id="rId3"/>
    <p:sldId id="272" r:id="rId4"/>
    <p:sldId id="274" r:id="rId5"/>
    <p:sldId id="258" r:id="rId6"/>
    <p:sldId id="271" r:id="rId7"/>
    <p:sldId id="260" r:id="rId8"/>
    <p:sldId id="277" r:id="rId9"/>
    <p:sldId id="259" r:id="rId10"/>
    <p:sldId id="265" r:id="rId11"/>
    <p:sldId id="275" r:id="rId12"/>
    <p:sldId id="263" r:id="rId13"/>
    <p:sldId id="262" r:id="rId14"/>
    <p:sldId id="264" r:id="rId15"/>
    <p:sldId id="278" r:id="rId16"/>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6"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697FF0-372D-4FB9-8109-881589EA8401}" type="datetimeFigureOut">
              <a:rPr lang="en-US" smtClean="0"/>
              <a:t>3/12/2020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35D0-4E63-4B8C-AF8B-2B9F44CF998E}" type="slidenum">
              <a:rPr lang="en-US" smtClean="0"/>
              <a:t>‹#›</a:t>
            </a:fld>
            <a:endParaRPr lang="en-US"/>
          </a:p>
        </p:txBody>
      </p:sp>
    </p:spTree>
    <p:extLst>
      <p:ext uri="{BB962C8B-B14F-4D97-AF65-F5344CB8AC3E}">
        <p14:creationId xmlns:p14="http://schemas.microsoft.com/office/powerpoint/2010/main" val="206439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FB374-1BBC-4AA6-84D1-089C69BDA765}"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D204D-73F2-4B19-9887-CDB503BF2E58}" type="slidenum">
              <a:rPr lang="en-US" smtClean="0"/>
              <a:t>‹#›</a:t>
            </a:fld>
            <a:endParaRPr lang="en-US"/>
          </a:p>
        </p:txBody>
      </p:sp>
    </p:spTree>
    <p:extLst>
      <p:ext uri="{BB962C8B-B14F-4D97-AF65-F5344CB8AC3E}">
        <p14:creationId xmlns:p14="http://schemas.microsoft.com/office/powerpoint/2010/main" val="343769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1</a:t>
            </a:fld>
            <a:endParaRPr lang="en-US"/>
          </a:p>
        </p:txBody>
      </p:sp>
    </p:spTree>
    <p:extLst>
      <p:ext uri="{BB962C8B-B14F-4D97-AF65-F5344CB8AC3E}">
        <p14:creationId xmlns:p14="http://schemas.microsoft.com/office/powerpoint/2010/main" val="140658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10</a:t>
            </a:fld>
            <a:endParaRPr lang="en-US"/>
          </a:p>
        </p:txBody>
      </p:sp>
    </p:spTree>
    <p:extLst>
      <p:ext uri="{BB962C8B-B14F-4D97-AF65-F5344CB8AC3E}">
        <p14:creationId xmlns:p14="http://schemas.microsoft.com/office/powerpoint/2010/main" val="381562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11</a:t>
            </a:fld>
            <a:endParaRPr lang="en-US"/>
          </a:p>
        </p:txBody>
      </p:sp>
    </p:spTree>
    <p:extLst>
      <p:ext uri="{BB962C8B-B14F-4D97-AF65-F5344CB8AC3E}">
        <p14:creationId xmlns:p14="http://schemas.microsoft.com/office/powerpoint/2010/main" val="395574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12</a:t>
            </a:fld>
            <a:endParaRPr lang="en-US"/>
          </a:p>
        </p:txBody>
      </p:sp>
    </p:spTree>
    <p:extLst>
      <p:ext uri="{BB962C8B-B14F-4D97-AF65-F5344CB8AC3E}">
        <p14:creationId xmlns:p14="http://schemas.microsoft.com/office/powerpoint/2010/main" val="242014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13</a:t>
            </a:fld>
            <a:endParaRPr lang="en-US"/>
          </a:p>
        </p:txBody>
      </p:sp>
    </p:spTree>
    <p:extLst>
      <p:ext uri="{BB962C8B-B14F-4D97-AF65-F5344CB8AC3E}">
        <p14:creationId xmlns:p14="http://schemas.microsoft.com/office/powerpoint/2010/main" val="322495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14</a:t>
            </a:fld>
            <a:endParaRPr lang="en-US"/>
          </a:p>
        </p:txBody>
      </p:sp>
    </p:spTree>
    <p:extLst>
      <p:ext uri="{BB962C8B-B14F-4D97-AF65-F5344CB8AC3E}">
        <p14:creationId xmlns:p14="http://schemas.microsoft.com/office/powerpoint/2010/main" val="1532691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15</a:t>
            </a:fld>
            <a:endParaRPr lang="en-US"/>
          </a:p>
        </p:txBody>
      </p:sp>
    </p:spTree>
    <p:extLst>
      <p:ext uri="{BB962C8B-B14F-4D97-AF65-F5344CB8AC3E}">
        <p14:creationId xmlns:p14="http://schemas.microsoft.com/office/powerpoint/2010/main" val="12784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2</a:t>
            </a:fld>
            <a:endParaRPr lang="en-US"/>
          </a:p>
        </p:txBody>
      </p:sp>
    </p:spTree>
    <p:extLst>
      <p:ext uri="{BB962C8B-B14F-4D97-AF65-F5344CB8AC3E}">
        <p14:creationId xmlns:p14="http://schemas.microsoft.com/office/powerpoint/2010/main" val="41310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3</a:t>
            </a:fld>
            <a:endParaRPr lang="en-US"/>
          </a:p>
        </p:txBody>
      </p:sp>
    </p:spTree>
    <p:extLst>
      <p:ext uri="{BB962C8B-B14F-4D97-AF65-F5344CB8AC3E}">
        <p14:creationId xmlns:p14="http://schemas.microsoft.com/office/powerpoint/2010/main" val="339075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4</a:t>
            </a:fld>
            <a:endParaRPr lang="en-US"/>
          </a:p>
        </p:txBody>
      </p:sp>
    </p:spTree>
    <p:extLst>
      <p:ext uri="{BB962C8B-B14F-4D97-AF65-F5344CB8AC3E}">
        <p14:creationId xmlns:p14="http://schemas.microsoft.com/office/powerpoint/2010/main" val="331300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5</a:t>
            </a:fld>
            <a:endParaRPr lang="en-US"/>
          </a:p>
        </p:txBody>
      </p:sp>
    </p:spTree>
    <p:extLst>
      <p:ext uri="{BB962C8B-B14F-4D97-AF65-F5344CB8AC3E}">
        <p14:creationId xmlns:p14="http://schemas.microsoft.com/office/powerpoint/2010/main" val="150293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6</a:t>
            </a:fld>
            <a:endParaRPr lang="en-US"/>
          </a:p>
        </p:txBody>
      </p:sp>
    </p:spTree>
    <p:extLst>
      <p:ext uri="{BB962C8B-B14F-4D97-AF65-F5344CB8AC3E}">
        <p14:creationId xmlns:p14="http://schemas.microsoft.com/office/powerpoint/2010/main" val="305789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7</a:t>
            </a:fld>
            <a:endParaRPr lang="en-US"/>
          </a:p>
        </p:txBody>
      </p:sp>
    </p:spTree>
    <p:extLst>
      <p:ext uri="{BB962C8B-B14F-4D97-AF65-F5344CB8AC3E}">
        <p14:creationId xmlns:p14="http://schemas.microsoft.com/office/powerpoint/2010/main" val="246957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8</a:t>
            </a:fld>
            <a:endParaRPr lang="en-US"/>
          </a:p>
        </p:txBody>
      </p:sp>
    </p:spTree>
    <p:extLst>
      <p:ext uri="{BB962C8B-B14F-4D97-AF65-F5344CB8AC3E}">
        <p14:creationId xmlns:p14="http://schemas.microsoft.com/office/powerpoint/2010/main" val="217146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D204D-73F2-4B19-9887-CDB503BF2E58}" type="slidenum">
              <a:rPr lang="en-US" smtClean="0"/>
              <a:t>9</a:t>
            </a:fld>
            <a:endParaRPr lang="en-US"/>
          </a:p>
        </p:txBody>
      </p:sp>
    </p:spTree>
    <p:extLst>
      <p:ext uri="{BB962C8B-B14F-4D97-AF65-F5344CB8AC3E}">
        <p14:creationId xmlns:p14="http://schemas.microsoft.com/office/powerpoint/2010/main" val="205247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EAC5109-E575-4A94-B0E0-B76A12619150}" type="datetimeFigureOut">
              <a:rPr lang="en-US" smtClean="0"/>
              <a:t>3/12/2020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22509340"/>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C5109-E575-4A94-B0E0-B76A12619150}"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13450149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C5109-E575-4A94-B0E0-B76A12619150}"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35115287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C5109-E575-4A94-B0E0-B76A12619150}"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15144036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AC5109-E575-4A94-B0E0-B76A12619150}"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Tree>
    <p:extLst>
      <p:ext uri="{BB962C8B-B14F-4D97-AF65-F5344CB8AC3E}">
        <p14:creationId xmlns:p14="http://schemas.microsoft.com/office/powerpoint/2010/main" val="13627320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C5109-E575-4A94-B0E0-B76A12619150}"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1810209991"/>
      </p:ext>
    </p:extLst>
  </p:cSld>
  <p:clrMapOvr>
    <a:masterClrMapping/>
  </p:clrMapOvr>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ct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ct val="0"/>
              </a:spcBef>
              <a:buNone/>
              <a:defRPr lang="en-US" sz="2000" b="0" kern="120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C5109-E575-4A94-B0E0-B76A12619150}"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2356471321"/>
      </p:ext>
    </p:extLst>
  </p:cSld>
  <p:clrMapOvr>
    <a:masterClrMapping/>
  </p:clrMapOvr>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C5109-E575-4A94-B0E0-B76A12619150}"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44876669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C5109-E575-4A94-B0E0-B76A12619150}"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18901560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AC5109-E575-4A94-B0E0-B76A12619150}"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964787919"/>
      </p:ext>
    </p:extLst>
  </p:cSld>
  <p:clrMapOvr>
    <a:masterClrMapping/>
  </p:clrMapOvr>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AC5109-E575-4A94-B0E0-B76A12619150}"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92840" y="6172200"/>
            <a:ext cx="914400" cy="593725"/>
          </a:xfrm>
          <a:prstGeom prst="rect">
            <a:avLst/>
          </a:prstGeom>
        </p:spPr>
        <p:txBody>
          <a:bodyPr/>
          <a:lstStyle/>
          <a:p>
            <a:fld id="{F424D476-3330-4941-AB4D-B1A85A5754EC}" type="slidenum">
              <a:rPr lang="en-US" smtClean="0"/>
              <a:t>‹#›</a:t>
            </a:fld>
            <a:endParaRPr lang="en-US"/>
          </a:p>
        </p:txBody>
      </p:sp>
    </p:spTree>
    <p:extLst>
      <p:ext uri="{BB962C8B-B14F-4D97-AF65-F5344CB8AC3E}">
        <p14:creationId xmlns:p14="http://schemas.microsoft.com/office/powerpoint/2010/main" val="42623935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EAC5109-E575-4A94-B0E0-B76A12619150}" type="datetimeFigureOut">
              <a:rPr lang="en-US" smtClean="0"/>
              <a:t>3/12/2020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Tree>
    <p:extLst>
      <p:ext uri="{BB962C8B-B14F-4D97-AF65-F5344CB8AC3E}">
        <p14:creationId xmlns:p14="http://schemas.microsoft.com/office/powerpoint/2010/main" val="325360682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mtClean="0">
                <a:solidFill>
                  <a:schemeClr val="bg1"/>
                </a:solidFill>
              </a:rPr>
              <a:t/>
            </a:r>
            <a:br>
              <a:rPr lang="en-US" smtClean="0">
                <a:solidFill>
                  <a:schemeClr val="bg1"/>
                </a:solidFill>
              </a:rPr>
            </a:br>
            <a:r>
              <a:rPr lang="en-US">
                <a:solidFill>
                  <a:schemeClr val="bg1"/>
                </a:solidFill>
              </a:rPr>
              <a:t/>
            </a:r>
            <a:br>
              <a:rPr lang="en-US">
                <a:solidFill>
                  <a:schemeClr val="bg1"/>
                </a:solidFill>
              </a:rPr>
            </a:br>
            <a:r>
              <a:rPr lang="en-US" smtClean="0">
                <a:solidFill>
                  <a:schemeClr val="bg1"/>
                </a:solidFill>
              </a:rPr>
              <a:t/>
            </a:r>
            <a:br>
              <a:rPr lang="en-US" smtClean="0">
                <a:solidFill>
                  <a:schemeClr val="bg1"/>
                </a:solidFill>
              </a:rPr>
            </a:br>
            <a:r>
              <a:rPr lang="en-US"/>
              <a:t/>
            </a:r>
            <a:br>
              <a:rPr lang="en-US"/>
            </a:br>
            <a:r>
              <a:rPr lang="en-US"/>
              <a:t/>
            </a:r>
            <a:br>
              <a:rPr lang="en-US"/>
            </a:br>
            <a:r>
              <a:rPr lang="en-US" smtClean="0"/>
              <a:t/>
            </a:r>
            <a:br>
              <a:rPr lang="en-US" smtClean="0"/>
            </a:br>
            <a:r>
              <a:rPr lang="en-US"/>
              <a:t/>
            </a:r>
            <a:br>
              <a:rPr lang="en-US"/>
            </a:br>
            <a:r>
              <a:rPr lang="en-US" smtClean="0"/>
              <a:t/>
            </a:r>
            <a:br>
              <a:rPr lang="en-US" smtClean="0"/>
            </a:br>
            <a:r>
              <a:rPr lang="en-US"/>
              <a:t/>
            </a:r>
            <a:br>
              <a:rPr lang="en-US"/>
            </a:br>
            <a:r>
              <a:rPr lang="en-US" smtClean="0">
                <a:solidFill>
                  <a:schemeClr val="bg1"/>
                </a:solidFill>
              </a:rPr>
              <a:t>Keystone </a:t>
            </a:r>
            <a:r>
              <a:rPr lang="en-US">
                <a:solidFill>
                  <a:schemeClr val="bg1"/>
                </a:solidFill>
              </a:rPr>
              <a:t>Airpark Auth. v. Pipeline Contractors, Inc., </a:t>
            </a:r>
            <a:r>
              <a:rPr lang="en-US" smtClean="0">
                <a:solidFill>
                  <a:schemeClr val="bg1"/>
                </a:solidFill>
              </a:rPr>
              <a:t/>
            </a:r>
            <a:br>
              <a:rPr lang="en-US" smtClean="0">
                <a:solidFill>
                  <a:schemeClr val="bg1"/>
                </a:solidFill>
              </a:rPr>
            </a:br>
            <a:r>
              <a:rPr lang="en-US" sz="3900" smtClean="0">
                <a:solidFill>
                  <a:schemeClr val="bg1"/>
                </a:solidFill>
              </a:rPr>
              <a:t>266 </a:t>
            </a:r>
            <a:r>
              <a:rPr lang="en-US" sz="3900">
                <a:solidFill>
                  <a:schemeClr val="bg1"/>
                </a:solidFill>
              </a:rPr>
              <a:t>So. 3d 1219, 1220 (Fla. 1st DCA 2019</a:t>
            </a:r>
            <a:r>
              <a:rPr lang="en-US" sz="3900" smtClean="0">
                <a:solidFill>
                  <a:schemeClr val="bg1"/>
                </a:solidFill>
              </a:rPr>
              <a:t>)</a:t>
            </a:r>
            <a:r>
              <a:rPr lang="en-US"/>
              <a:t/>
            </a:r>
            <a:br>
              <a:rPr lang="en-US"/>
            </a:br>
            <a:endParaRPr lang="en-US">
              <a:solidFill>
                <a:schemeClr val="bg1"/>
              </a:solidFill>
            </a:endParaRPr>
          </a:p>
        </p:txBody>
      </p:sp>
      <p:sp>
        <p:nvSpPr>
          <p:cNvPr id="3" name="Subtitle 2"/>
          <p:cNvSpPr>
            <a:spLocks noGrp="1"/>
          </p:cNvSpPr>
          <p:nvPr>
            <p:ph type="subTitle" idx="1"/>
          </p:nvPr>
        </p:nvSpPr>
        <p:spPr>
          <a:xfrm>
            <a:off x="969824" y="4492690"/>
            <a:ext cx="10002416" cy="1691640"/>
          </a:xfrm>
        </p:spPr>
        <p:txBody>
          <a:bodyPr>
            <a:normAutofit/>
          </a:bodyPr>
          <a:lstStyle/>
          <a:p>
            <a:pPr algn="ctr"/>
            <a:r>
              <a:rPr lang="en-US" i="1" smtClean="0">
                <a:solidFill>
                  <a:schemeClr val="bg1"/>
                </a:solidFill>
              </a:rPr>
              <a:t>Filed in Fourth </a:t>
            </a:r>
            <a:r>
              <a:rPr lang="en-US" i="1">
                <a:solidFill>
                  <a:schemeClr val="bg1"/>
                </a:solidFill>
              </a:rPr>
              <a:t>Judicial Circuit, in and for Clay Court, </a:t>
            </a:r>
            <a:r>
              <a:rPr lang="en-US" i="1" smtClean="0">
                <a:solidFill>
                  <a:schemeClr val="bg1"/>
                </a:solidFill>
              </a:rPr>
              <a:t>Florida in 2010</a:t>
            </a:r>
          </a:p>
          <a:p>
            <a:pPr algn="ctr"/>
            <a:r>
              <a:rPr lang="en-US" i="1" smtClean="0">
                <a:solidFill>
                  <a:schemeClr val="bg1"/>
                </a:solidFill>
              </a:rPr>
              <a:t>First District Court of Appeal—January 25, 2019</a:t>
            </a:r>
          </a:p>
          <a:p>
            <a:pPr algn="ctr"/>
            <a:r>
              <a:rPr lang="en-US" i="1" smtClean="0">
                <a:solidFill>
                  <a:schemeClr val="bg1"/>
                </a:solidFill>
              </a:rPr>
              <a:t>Review by Florida Supreme Court Denied on March 27, 2019</a:t>
            </a:r>
            <a:endParaRPr lang="en-US" i="1">
              <a:solidFill>
                <a:schemeClr val="bg1"/>
              </a:solidFill>
            </a:endParaRPr>
          </a:p>
        </p:txBody>
      </p:sp>
    </p:spTree>
    <p:extLst>
      <p:ext uri="{BB962C8B-B14F-4D97-AF65-F5344CB8AC3E}">
        <p14:creationId xmlns:p14="http://schemas.microsoft.com/office/powerpoint/2010/main" val="6476495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073" y="1168809"/>
            <a:ext cx="3111417" cy="488056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1"/>
                </a:solidFill>
              </a:rPr>
              <a:t>Repair and replacement </a:t>
            </a:r>
            <a:r>
              <a:rPr lang="en-US" sz="2400" i="1" smtClean="0">
                <a:solidFill>
                  <a:schemeClr val="bg1"/>
                </a:solidFill>
              </a:rPr>
              <a:t>damages resulting from engineer’s failure to inspect </a:t>
            </a:r>
            <a:r>
              <a:rPr lang="en-US" sz="2400" i="1">
                <a:solidFill>
                  <a:schemeClr val="bg1"/>
                </a:solidFill>
              </a:rPr>
              <a:t>are consequential </a:t>
            </a:r>
            <a:r>
              <a:rPr lang="en-US" sz="2400" i="1" smtClean="0">
                <a:solidFill>
                  <a:schemeClr val="bg1"/>
                </a:solidFill>
              </a:rPr>
              <a:t>damages</a:t>
            </a:r>
            <a:endParaRPr lang="en-US" sz="2400" b="1">
              <a:solidFill>
                <a:schemeClr val="bg1"/>
              </a:solidFill>
            </a:endParaRPr>
          </a:p>
          <a:p>
            <a:pPr algn="ctr"/>
            <a:endParaRPr lang="en-US" sz="2400">
              <a:solidFill>
                <a:schemeClr val="bg1"/>
              </a:solidFill>
            </a:endParaRPr>
          </a:p>
        </p:txBody>
      </p:sp>
      <p:sp>
        <p:nvSpPr>
          <p:cNvPr id="8" name="TextBox 7"/>
          <p:cNvSpPr txBox="1"/>
          <p:nvPr/>
        </p:nvSpPr>
        <p:spPr>
          <a:xfrm>
            <a:off x="912983" y="433228"/>
            <a:ext cx="6266057" cy="3785652"/>
          </a:xfrm>
          <a:prstGeom prst="rect">
            <a:avLst/>
          </a:prstGeom>
          <a:noFill/>
        </p:spPr>
        <p:txBody>
          <a:bodyPr wrap="square" rtlCol="0">
            <a:spAutoFit/>
          </a:bodyPr>
          <a:lstStyle/>
          <a:p>
            <a:pPr algn="ctr"/>
            <a:r>
              <a:rPr lang="en-US" sz="2400"/>
              <a:t>Trial court grants Engineer’s </a:t>
            </a:r>
            <a:r>
              <a:rPr lang="en-US" sz="2400" smtClean="0"/>
              <a:t>Motion for Summary Judgment </a:t>
            </a:r>
            <a:r>
              <a:rPr lang="en-US" sz="2400"/>
              <a:t>Barring Repair and Replacement Costs As </a:t>
            </a:r>
            <a:endParaRPr lang="en-US" sz="2400" smtClean="0"/>
          </a:p>
          <a:p>
            <a:pPr algn="ctr"/>
            <a:r>
              <a:rPr lang="en-US" sz="2400" smtClean="0"/>
              <a:t>Consequential Damages </a:t>
            </a:r>
          </a:p>
          <a:p>
            <a:pPr algn="ctr"/>
            <a:endParaRPr lang="en-US" sz="2400"/>
          </a:p>
          <a:p>
            <a:pPr algn="ctr"/>
            <a:r>
              <a:rPr lang="en-US" sz="2400" b="1" smtClean="0"/>
              <a:t>Fourth DCA Affirmed </a:t>
            </a:r>
            <a:endParaRPr lang="en-US" sz="2400" b="1"/>
          </a:p>
          <a:p>
            <a:endParaRPr lang="en-US" sz="2400" smtClean="0"/>
          </a:p>
          <a:p>
            <a:endParaRPr lang="en-US" sz="2400" smtClean="0"/>
          </a:p>
          <a:p>
            <a:endParaRPr lang="en-US" sz="2400" smtClean="0"/>
          </a:p>
          <a:p>
            <a:endParaRPr lang="en-US" sz="2400"/>
          </a:p>
        </p:txBody>
      </p:sp>
      <p:pic>
        <p:nvPicPr>
          <p:cNvPr id="2" name="Picture 1"/>
          <p:cNvPicPr>
            <a:picLocks noChangeAspect="1"/>
          </p:cNvPicPr>
          <p:nvPr/>
        </p:nvPicPr>
        <p:blipFill>
          <a:blip r:embed="rId3"/>
          <a:stretch>
            <a:fillRect/>
          </a:stretch>
        </p:blipFill>
        <p:spPr>
          <a:xfrm>
            <a:off x="1244657" y="2938670"/>
            <a:ext cx="5602710" cy="3590855"/>
          </a:xfrm>
          <a:prstGeom prst="rect">
            <a:avLst/>
          </a:prstGeom>
        </p:spPr>
      </p:pic>
    </p:spTree>
    <p:extLst>
      <p:ext uri="{BB962C8B-B14F-4D97-AF65-F5344CB8AC3E}">
        <p14:creationId xmlns:p14="http://schemas.microsoft.com/office/powerpoint/2010/main" val="37622796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6967" y="527375"/>
            <a:ext cx="10876117" cy="6032421"/>
          </a:xfrm>
          <a:prstGeom prst="rect">
            <a:avLst/>
          </a:prstGeom>
          <a:noFill/>
        </p:spPr>
        <p:txBody>
          <a:bodyPr wrap="square" rtlCol="0">
            <a:spAutoFit/>
          </a:bodyPr>
          <a:lstStyle/>
          <a:p>
            <a:pPr algn="ctr"/>
            <a:r>
              <a:rPr lang="en-US" sz="3200"/>
              <a:t>Repair and replacement costs </a:t>
            </a:r>
            <a:r>
              <a:rPr lang="en-US" sz="3200" smtClean="0"/>
              <a:t>are not general damages because </a:t>
            </a:r>
          </a:p>
          <a:p>
            <a:pPr marL="742950" indent="-742950">
              <a:buAutoNum type="arabicParenBoth"/>
            </a:pPr>
            <a:r>
              <a:rPr lang="en-US" sz="3200" smtClean="0"/>
              <a:t>they are </a:t>
            </a:r>
            <a:r>
              <a:rPr lang="en-US" sz="3200" b="1"/>
              <a:t>not</a:t>
            </a:r>
            <a:r>
              <a:rPr lang="en-US" sz="3200"/>
              <a:t> </a:t>
            </a:r>
            <a:r>
              <a:rPr lang="en-US" sz="3200" b="1"/>
              <a:t>direct</a:t>
            </a:r>
            <a:r>
              <a:rPr lang="en-US" sz="3200"/>
              <a:t> consequence of Passero’s failure to properly </a:t>
            </a:r>
            <a:r>
              <a:rPr lang="en-US" sz="3200" smtClean="0"/>
              <a:t>inspect, and </a:t>
            </a:r>
          </a:p>
          <a:p>
            <a:pPr marL="742950" indent="-742950">
              <a:buAutoNum type="arabicParenBoth"/>
            </a:pPr>
            <a:r>
              <a:rPr lang="en-US" sz="3200" smtClean="0"/>
              <a:t>the need for repair didn’t arise within the scope of the immediate transaction between Engineer and Airport.</a:t>
            </a:r>
            <a:endParaRPr lang="en-US" sz="3200"/>
          </a:p>
          <a:p>
            <a:pPr algn="ctr"/>
            <a:endParaRPr lang="en-US" sz="3600"/>
          </a:p>
          <a:p>
            <a:pPr algn="ctr"/>
            <a:r>
              <a:rPr lang="en-US" sz="3600"/>
              <a:t>“</a:t>
            </a:r>
            <a:r>
              <a:rPr lang="en-US" sz="3600" b="1" i="1"/>
              <a:t>Contractor could have completed the job correctly even without Passero failing to perform its inspection duties” </a:t>
            </a:r>
            <a:r>
              <a:rPr lang="en-US" sz="3600"/>
              <a:t>  </a:t>
            </a:r>
          </a:p>
          <a:p>
            <a:endParaRPr lang="en-US"/>
          </a:p>
        </p:txBody>
      </p:sp>
    </p:spTree>
    <p:extLst>
      <p:ext uri="{BB962C8B-B14F-4D97-AF65-F5344CB8AC3E}">
        <p14:creationId xmlns:p14="http://schemas.microsoft.com/office/powerpoint/2010/main" val="40968795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8948" y="940983"/>
            <a:ext cx="10398641" cy="5509200"/>
          </a:xfrm>
          <a:prstGeom prst="rect">
            <a:avLst/>
          </a:prstGeom>
          <a:noFill/>
        </p:spPr>
        <p:txBody>
          <a:bodyPr wrap="square" rtlCol="0">
            <a:spAutoFit/>
          </a:bodyPr>
          <a:lstStyle/>
          <a:p>
            <a:pPr algn="ctr"/>
            <a:r>
              <a:rPr lang="en-US" sz="3200"/>
              <a:t>“The </a:t>
            </a:r>
            <a:r>
              <a:rPr lang="en-US" sz="3200" smtClean="0"/>
              <a:t>consequential </a:t>
            </a:r>
            <a:r>
              <a:rPr lang="en-US" sz="3200"/>
              <a:t>nature of </a:t>
            </a:r>
            <a:r>
              <a:rPr lang="en-US" sz="3200" smtClean="0"/>
              <a:t>loss </a:t>
            </a:r>
          </a:p>
          <a:p>
            <a:pPr algn="ctr"/>
            <a:r>
              <a:rPr lang="en-US" sz="3200" b="1" u="sng" smtClean="0"/>
              <a:t>is not based </a:t>
            </a:r>
            <a:r>
              <a:rPr lang="en-US" sz="3200" smtClean="0"/>
              <a:t>on the damages being unforeseeable </a:t>
            </a:r>
          </a:p>
          <a:p>
            <a:pPr algn="ctr"/>
            <a:r>
              <a:rPr lang="en-US" sz="3200" smtClean="0"/>
              <a:t>by the parties. . .”</a:t>
            </a:r>
          </a:p>
          <a:p>
            <a:pPr algn="ctr"/>
            <a:endParaRPr lang="en-US" sz="3200" smtClean="0"/>
          </a:p>
          <a:p>
            <a:pPr algn="ctr"/>
            <a:endParaRPr lang="en-US" sz="3200" smtClean="0"/>
          </a:p>
          <a:p>
            <a:pPr algn="ctr"/>
            <a:endParaRPr lang="en-US" sz="3200"/>
          </a:p>
          <a:p>
            <a:pPr algn="ctr"/>
            <a:r>
              <a:rPr lang="en-US" sz="3200" smtClean="0"/>
              <a:t>Engineer </a:t>
            </a:r>
            <a:r>
              <a:rPr lang="en-US" sz="3200" b="1" smtClean="0"/>
              <a:t>conceded</a:t>
            </a:r>
            <a:r>
              <a:rPr lang="en-US" sz="3200" smtClean="0"/>
              <a:t> repair damages were a foreseeable result of its failure to perform the work in conformity with the contract. </a:t>
            </a:r>
            <a:r>
              <a:rPr lang="en-US" sz="3200"/>
              <a:t/>
            </a:r>
            <a:br>
              <a:rPr lang="en-US" sz="3200"/>
            </a:br>
            <a:r>
              <a:rPr lang="en-US" sz="3200"/>
              <a:t/>
            </a:r>
            <a:br>
              <a:rPr lang="en-US" sz="3200"/>
            </a:br>
            <a:endParaRPr lang="en-US" sz="3200"/>
          </a:p>
        </p:txBody>
      </p:sp>
    </p:spTree>
    <p:extLst>
      <p:ext uri="{BB962C8B-B14F-4D97-AF65-F5344CB8AC3E}">
        <p14:creationId xmlns:p14="http://schemas.microsoft.com/office/powerpoint/2010/main" val="7476905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8167" y="4379092"/>
            <a:ext cx="9898662" cy="1323439"/>
          </a:xfrm>
          <a:prstGeom prst="rect">
            <a:avLst/>
          </a:prstGeom>
          <a:noFill/>
        </p:spPr>
        <p:txBody>
          <a:bodyPr wrap="square" rtlCol="0">
            <a:spAutoFit/>
          </a:bodyPr>
          <a:lstStyle/>
          <a:p>
            <a:pPr algn="ctr"/>
            <a:r>
              <a:rPr lang="en-US" sz="4000" smtClean="0">
                <a:solidFill>
                  <a:srgbClr val="FF0000"/>
                </a:solidFill>
              </a:rPr>
              <a:t>Airport’s damages arise from its dealings with third party, the Contractor</a:t>
            </a:r>
            <a:endParaRPr lang="en-US" sz="4000">
              <a:solidFill>
                <a:srgbClr val="FF0000"/>
              </a:solidFill>
            </a:endParaRPr>
          </a:p>
        </p:txBody>
      </p:sp>
      <p:sp>
        <p:nvSpPr>
          <p:cNvPr id="5" name="Title 4"/>
          <p:cNvSpPr txBox="1">
            <a:spLocks noGrp="1"/>
          </p:cNvSpPr>
          <p:nvPr>
            <p:ph type="ctrTitle"/>
          </p:nvPr>
        </p:nvSpPr>
        <p:spPr>
          <a:xfrm>
            <a:off x="6267498" y="467295"/>
            <a:ext cx="5109339" cy="3022366"/>
          </a:xfrm>
          <a:prstGeom prst="rect">
            <a:avLst/>
          </a:prstGeom>
          <a:noFill/>
        </p:spPr>
        <p:txBody>
          <a:bodyPr wrap="square" rtlCol="0">
            <a:spAutoFit/>
          </a:bodyPr>
          <a:lstStyle/>
          <a:p>
            <a:pPr algn="ctr"/>
            <a:r>
              <a:rPr lang="en-US" sz="3200" smtClean="0"/>
              <a:t>“What </a:t>
            </a:r>
            <a:r>
              <a:rPr lang="en-US" sz="3200"/>
              <a:t>makes a loss </a:t>
            </a:r>
            <a:r>
              <a:rPr lang="en-US" sz="3200" smtClean="0"/>
              <a:t>consequential </a:t>
            </a:r>
            <a:r>
              <a:rPr lang="en-US" sz="3200"/>
              <a:t>is that </a:t>
            </a:r>
            <a:r>
              <a:rPr lang="en-US" sz="3200" b="1"/>
              <a:t>it stems from relationships with third parties</a:t>
            </a:r>
            <a:r>
              <a:rPr lang="en-US" sz="3200"/>
              <a:t>, while still reasonably foreseeable at the time of contracting.”</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4802" y="567006"/>
            <a:ext cx="4635920" cy="307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3616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7442" y="202019"/>
            <a:ext cx="11249246" cy="6290221"/>
          </a:xfrm>
        </p:spPr>
        <p:txBody>
          <a:bodyPr>
            <a:normAutofit/>
          </a:bodyPr>
          <a:lstStyle/>
          <a:p>
            <a:pPr algn="just"/>
            <a:r>
              <a:rPr lang="en-US" i="1">
                <a:solidFill>
                  <a:schemeClr val="tx1"/>
                </a:solidFill>
              </a:rPr>
              <a:t>See</a:t>
            </a:r>
            <a:r>
              <a:rPr lang="en-US">
                <a:solidFill>
                  <a:schemeClr val="tx1"/>
                </a:solidFill>
              </a:rPr>
              <a:t> </a:t>
            </a:r>
            <a:r>
              <a:rPr lang="en-US" i="1" err="1">
                <a:solidFill>
                  <a:schemeClr val="tx1"/>
                </a:solidFill>
              </a:rPr>
              <a:t>Urling v. Helms Exterminators, Inc.,</a:t>
            </a:r>
            <a:r>
              <a:rPr lang="en-US">
                <a:solidFill>
                  <a:schemeClr val="tx1"/>
                </a:solidFill>
              </a:rPr>
              <a:t> 468 So.2d 451, 454 (Fla. 1st DCA 1985) (finding the cost to repair extensive termite damage to a home purchased after a termite inspection company erroneously certified that the home was free of damage constituted consequential damages, whereas the cost of the termite inspection constituted actual damages); </a:t>
            </a:r>
            <a:endParaRPr lang="en-US" smtClean="0">
              <a:solidFill>
                <a:schemeClr val="tx1"/>
              </a:solidFill>
            </a:endParaRPr>
          </a:p>
          <a:p>
            <a:pPr algn="just"/>
            <a:endParaRPr lang="en-US" smtClean="0">
              <a:solidFill>
                <a:schemeClr val="tx1"/>
              </a:solidFill>
            </a:endParaRPr>
          </a:p>
          <a:p>
            <a:pPr algn="just"/>
            <a:r>
              <a:rPr lang="en-US" i="1" smtClean="0">
                <a:solidFill>
                  <a:schemeClr val="tx1"/>
                </a:solidFill>
              </a:rPr>
              <a:t>Rollins</a:t>
            </a:r>
            <a:r>
              <a:rPr lang="en-US" i="1">
                <a:solidFill>
                  <a:schemeClr val="tx1"/>
                </a:solidFill>
              </a:rPr>
              <a:t>, Inc. v. Heller</a:t>
            </a:r>
            <a:r>
              <a:rPr lang="en-US">
                <a:solidFill>
                  <a:schemeClr val="tx1"/>
                </a:solidFill>
              </a:rPr>
              <a:t>, 454 So.2d 580, </a:t>
            </a:r>
            <a:r>
              <a:rPr lang="en-US" smtClean="0">
                <a:solidFill>
                  <a:schemeClr val="tx1"/>
                </a:solidFill>
              </a:rPr>
              <a:t>585 </a:t>
            </a:r>
            <a:r>
              <a:rPr lang="en-US">
                <a:solidFill>
                  <a:schemeClr val="tx1"/>
                </a:solidFill>
              </a:rPr>
              <a:t>(Fla. 3d DCA 1984) (finding where a home was burglarized following the installation of a deficient security system, the actual damages constituted the cost of the defective system, not the value of the items stolen during the burglary). </a:t>
            </a:r>
            <a:endParaRPr lang="en-US" smtClean="0">
              <a:solidFill>
                <a:schemeClr val="tx1"/>
              </a:solidFill>
            </a:endParaRPr>
          </a:p>
          <a:p>
            <a:pPr algn="just"/>
            <a:endParaRPr lang="en-US" i="1" u="sng">
              <a:solidFill>
                <a:schemeClr val="tx1"/>
              </a:solidFill>
            </a:endParaRPr>
          </a:p>
          <a:p>
            <a:pPr algn="just"/>
            <a:r>
              <a:rPr lang="en-US" i="1" err="1" smtClean="0">
                <a:solidFill>
                  <a:schemeClr val="tx1"/>
                </a:solidFill>
              </a:rPr>
              <a:t>Mosteller </a:t>
            </a:r>
            <a:r>
              <a:rPr lang="en-US" i="1">
                <a:solidFill>
                  <a:schemeClr val="tx1"/>
                </a:solidFill>
              </a:rPr>
              <a:t>Mansion, LLC v. Mactec Eng'g &amp; Consulting of Georgia, Inc., </a:t>
            </a:r>
            <a:r>
              <a:rPr lang="en-US">
                <a:solidFill>
                  <a:schemeClr val="tx1"/>
                </a:solidFill>
              </a:rPr>
              <a:t>190 N.C.App. 674, 661 S.E.2d 788, n.2 (2008) (finding a builder's claim for damages to repair and recondition soil after an engineering firm erroneously conducted soil testing were consequential and indirect damages because they “do not flow directly and immediately from any action of” the engineering firm); </a:t>
            </a:r>
            <a:endParaRPr lang="en-US" smtClean="0">
              <a:solidFill>
                <a:schemeClr val="tx1"/>
              </a:solidFill>
            </a:endParaRPr>
          </a:p>
        </p:txBody>
      </p:sp>
    </p:spTree>
    <p:extLst>
      <p:ext uri="{BB962C8B-B14F-4D97-AF65-F5344CB8AC3E}">
        <p14:creationId xmlns:p14="http://schemas.microsoft.com/office/powerpoint/2010/main" val="29097611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9130" y="623455"/>
            <a:ext cx="11249246" cy="5536276"/>
          </a:xfrm>
        </p:spPr>
        <p:txBody>
          <a:bodyPr>
            <a:normAutofit/>
          </a:bodyPr>
          <a:lstStyle/>
          <a:p>
            <a:pPr algn="ctr"/>
            <a:r>
              <a:rPr lang="en-US" sz="2400" smtClean="0">
                <a:solidFill>
                  <a:schemeClr val="tx1"/>
                </a:solidFill>
              </a:rPr>
              <a:t>4</a:t>
            </a:r>
            <a:r>
              <a:rPr lang="en-US" sz="2400" baseline="30000" smtClean="0">
                <a:solidFill>
                  <a:schemeClr val="tx1"/>
                </a:solidFill>
              </a:rPr>
              <a:t>th</a:t>
            </a:r>
            <a:r>
              <a:rPr lang="en-US" sz="2400" smtClean="0">
                <a:solidFill>
                  <a:schemeClr val="tx1"/>
                </a:solidFill>
              </a:rPr>
              <a:t> DCA certified the following question to the Florida Supreme Court:</a:t>
            </a:r>
          </a:p>
          <a:p>
            <a:pPr algn="just"/>
            <a:endParaRPr lang="en-US" i="1">
              <a:solidFill>
                <a:schemeClr val="tx1"/>
              </a:solidFill>
            </a:endParaRPr>
          </a:p>
          <a:p>
            <a:pPr algn="just"/>
            <a:r>
              <a:rPr lang="en-US" b="1" cap="all"/>
              <a:t>WHERE A CONTRACT EXPRESSLY REQUIRES A PARTY TO INSPECT, MONITOR, AND OBSERVE CONSTRUCTION WORK AND TO DETERMINE THE SUITABILITY OF MATERIALS USED IN THE CONSTRUCTION, BUT THE PARTY FAILS TO DO SO AND INFERIOR MATERIALS ARE USED, ARE THE COSTS TO REPAIR DAMAGE CAUSED BY THE USE OF THE IMPROPER MATERIALS GENERAL, SPECIAL, OR CONSEQUENTIAL DAMAGES?</a:t>
            </a:r>
            <a:endParaRPr lang="en-US" b="1" i="1" smtClean="0">
              <a:solidFill>
                <a:schemeClr val="tx1"/>
              </a:solidFill>
            </a:endParaRPr>
          </a:p>
          <a:p>
            <a:pPr algn="just"/>
            <a:endParaRPr lang="en-US" i="1" smtClean="0">
              <a:solidFill>
                <a:schemeClr val="tx1"/>
              </a:solidFill>
            </a:endParaRPr>
          </a:p>
          <a:p>
            <a:pPr algn="ctr"/>
            <a:r>
              <a:rPr lang="en-US" i="1" smtClean="0">
                <a:solidFill>
                  <a:schemeClr val="tx1"/>
                </a:solidFill>
              </a:rPr>
              <a:t>The court denied review on March 27, 2019</a:t>
            </a:r>
            <a:endParaRPr lang="en-US" smtClean="0">
              <a:solidFill>
                <a:schemeClr val="tx1"/>
              </a:solidFill>
            </a:endParaRPr>
          </a:p>
        </p:txBody>
      </p:sp>
    </p:spTree>
    <p:extLst>
      <p:ext uri="{BB962C8B-B14F-4D97-AF65-F5344CB8AC3E}">
        <p14:creationId xmlns:p14="http://schemas.microsoft.com/office/powerpoint/2010/main" val="16281159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40575" y="1045073"/>
            <a:ext cx="5237018" cy="4366512"/>
          </a:xfrm>
        </p:spPr>
        <p:txBody>
          <a:bodyPr anchor="ctr">
            <a:normAutofit/>
          </a:bodyPr>
          <a:lstStyle/>
          <a:p>
            <a:pPr algn="ctr"/>
            <a:r>
              <a:rPr lang="en-US" b="1" smtClean="0"/>
              <a:t>The Keystone Airport Project </a:t>
            </a:r>
            <a:endParaRPr lang="en-US" b="1"/>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94714" y="1045073"/>
            <a:ext cx="6205252" cy="436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3821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05031" y="1039091"/>
            <a:ext cx="4752560" cy="4033923"/>
          </a:xfrm>
        </p:spPr>
        <p:txBody>
          <a:bodyPr>
            <a:normAutofit fontScale="92500" lnSpcReduction="10000"/>
          </a:bodyPr>
          <a:lstStyle/>
          <a:p>
            <a:pPr algn="ctr"/>
            <a:r>
              <a:rPr lang="en-US" sz="3500" b="1" u="sng" smtClean="0"/>
              <a:t>The Project:</a:t>
            </a:r>
            <a:r>
              <a:rPr lang="en-US" sz="3500" b="1" smtClean="0"/>
              <a:t> Construction </a:t>
            </a:r>
            <a:r>
              <a:rPr lang="en-US" sz="3500" b="1"/>
              <a:t>of </a:t>
            </a:r>
            <a:r>
              <a:rPr lang="en-US" sz="3500" b="1" smtClean="0"/>
              <a:t>10 unit T-hangar and 4 unit corporate hangar at Keystone Heights Airport. Construction underway from 2008-2009. </a:t>
            </a:r>
            <a:endParaRPr lang="en-US" sz="3500" b="1"/>
          </a:p>
          <a:p>
            <a:pPr marL="342900" indent="-342900">
              <a:buFont typeface="Arial" pitchFamily="34" charset="0"/>
              <a:buChar char="•"/>
            </a:pPr>
            <a:endParaRPr lang="en-US" sz="2800" b="1" smtClean="0"/>
          </a:p>
          <a:p>
            <a:endParaRPr lang="en-US"/>
          </a:p>
          <a:p>
            <a:pPr marL="342900" indent="-342900">
              <a:buFont typeface="Arial" pitchFamily="34" charset="0"/>
              <a:buChar char="•"/>
            </a:pPr>
            <a:endParaRPr lang="en-US"/>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1050878" y="1240868"/>
            <a:ext cx="5456442" cy="4094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0878" y="5420822"/>
            <a:ext cx="5456442" cy="400110"/>
          </a:xfrm>
          <a:prstGeom prst="rect">
            <a:avLst/>
          </a:prstGeom>
          <a:noFill/>
        </p:spPr>
        <p:txBody>
          <a:bodyPr wrap="square" rtlCol="0">
            <a:spAutoFit/>
          </a:bodyPr>
          <a:lstStyle/>
          <a:p>
            <a:r>
              <a:rPr lang="en-US" sz="1000">
                <a:latin typeface="Arial" pitchFamily="34" charset="0"/>
                <a:cs typeface="Arial" pitchFamily="34" charset="0"/>
              </a:rPr>
              <a:t>https://www.thewashingtondailynews.com/2018/05/02/city-hopes-decrease-attracts-more-planes-to-airports-t-hangars/</a:t>
            </a:r>
          </a:p>
        </p:txBody>
      </p:sp>
    </p:spTree>
    <p:extLst>
      <p:ext uri="{BB962C8B-B14F-4D97-AF65-F5344CB8AC3E}">
        <p14:creationId xmlns:p14="http://schemas.microsoft.com/office/powerpoint/2010/main" val="4184730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5338" y="372140"/>
            <a:ext cx="7684957" cy="5793335"/>
          </a:xfrm>
          <a:prstGeom prst="rect">
            <a:avLst/>
          </a:prstGeom>
        </p:spPr>
      </p:pic>
      <p:sp>
        <p:nvSpPr>
          <p:cNvPr id="5" name="TextBox 4"/>
          <p:cNvSpPr txBox="1"/>
          <p:nvPr/>
        </p:nvSpPr>
        <p:spPr>
          <a:xfrm>
            <a:off x="2710631" y="6337005"/>
            <a:ext cx="7074373" cy="369332"/>
          </a:xfrm>
          <a:prstGeom prst="rect">
            <a:avLst/>
          </a:prstGeom>
          <a:noFill/>
        </p:spPr>
        <p:txBody>
          <a:bodyPr wrap="none" rtlCol="0">
            <a:spAutoFit/>
          </a:bodyPr>
          <a:lstStyle/>
          <a:p>
            <a:r>
              <a:rPr lang="en-US"/>
              <a:t>https://keystoneairport.com/wp-content/uploads/T-Hangers-1.pdf</a:t>
            </a:r>
          </a:p>
        </p:txBody>
      </p:sp>
      <p:sp>
        <p:nvSpPr>
          <p:cNvPr id="6" name="Oval 5"/>
          <p:cNvSpPr/>
          <p:nvPr/>
        </p:nvSpPr>
        <p:spPr>
          <a:xfrm rot="19655676">
            <a:off x="2355436" y="1729274"/>
            <a:ext cx="3282634" cy="26811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2654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r="6482"/>
          <a:stretch>
            <a:fillRect/>
          </a:stretch>
        </p:blipFill>
        <p:spPr bwMode="auto">
          <a:xfrm>
            <a:off x="1943755" y="747066"/>
            <a:ext cx="7875907" cy="5430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3755" y="6211669"/>
            <a:ext cx="7816295" cy="646331"/>
          </a:xfrm>
          <a:prstGeom prst="rect">
            <a:avLst/>
          </a:prstGeom>
          <a:noFill/>
        </p:spPr>
        <p:txBody>
          <a:bodyPr wrap="square" rtlCol="0">
            <a:spAutoFit/>
          </a:bodyPr>
          <a:lstStyle/>
          <a:p>
            <a:r>
              <a:rPr lang="en-US"/>
              <a:t>https://www.claytodayonline.com/stories/decade-old-trouble-comes-to-an-end-for-keystone-airpark,11449</a:t>
            </a:r>
          </a:p>
        </p:txBody>
      </p:sp>
    </p:spTree>
    <p:extLst>
      <p:ext uri="{BB962C8B-B14F-4D97-AF65-F5344CB8AC3E}">
        <p14:creationId xmlns:p14="http://schemas.microsoft.com/office/powerpoint/2010/main" val="28028564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6335" y="332509"/>
            <a:ext cx="5361710" cy="5985163"/>
          </a:xfrm>
        </p:spPr>
        <p:txBody>
          <a:bodyPr>
            <a:normAutofit/>
          </a:bodyPr>
          <a:lstStyle/>
          <a:p>
            <a:pPr marL="342900" indent="-342900">
              <a:buFont typeface="Arial" pitchFamily="34" charset="0"/>
              <a:buChar char="•"/>
            </a:pPr>
            <a:endParaRPr lang="en-US" sz="2400" b="1" smtClean="0"/>
          </a:p>
          <a:p>
            <a:endParaRPr lang="en-US"/>
          </a:p>
          <a:p>
            <a:pPr marL="342900" indent="-342900">
              <a:buFont typeface="Arial" pitchFamily="34" charset="0"/>
              <a:buChar char="•"/>
            </a:pPr>
            <a:endParaRPr lang="en-US"/>
          </a:p>
        </p:txBody>
      </p:sp>
      <p:sp>
        <p:nvSpPr>
          <p:cNvPr id="2" name="Rectangle 1"/>
          <p:cNvSpPr/>
          <p:nvPr/>
        </p:nvSpPr>
        <p:spPr>
          <a:xfrm>
            <a:off x="980902" y="374072"/>
            <a:ext cx="5336771" cy="1803862"/>
          </a:xfrm>
          <a:prstGeom prst="rect">
            <a:avLst/>
          </a:prstGeom>
          <a:solidFill>
            <a:schemeClr val="accent1">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Keystone Airpark Authority </a:t>
            </a:r>
            <a:r>
              <a:rPr lang="en-US" sz="2400" b="1" i="1">
                <a:solidFill>
                  <a:schemeClr val="bg1"/>
                </a:solidFill>
              </a:rPr>
              <a:t>“Airport”</a:t>
            </a:r>
          </a:p>
          <a:p>
            <a:pPr lvl="1" algn="ctr"/>
            <a:r>
              <a:rPr lang="en-US" sz="2400">
                <a:solidFill>
                  <a:schemeClr val="bg1"/>
                </a:solidFill>
              </a:rPr>
              <a:t>Contracted with Contractor and Engineer separately</a:t>
            </a:r>
          </a:p>
          <a:p>
            <a:pPr algn="ctr"/>
            <a:endParaRPr lang="en-US"/>
          </a:p>
        </p:txBody>
      </p:sp>
      <p:sp>
        <p:nvSpPr>
          <p:cNvPr id="4" name="Rectangle 3"/>
          <p:cNvSpPr/>
          <p:nvPr/>
        </p:nvSpPr>
        <p:spPr>
          <a:xfrm>
            <a:off x="3283528" y="2784763"/>
            <a:ext cx="5328457" cy="1762298"/>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Pipeline Contractors </a:t>
            </a:r>
            <a:r>
              <a:rPr lang="en-US" sz="2400" b="1" i="1">
                <a:solidFill>
                  <a:schemeClr val="bg1"/>
                </a:solidFill>
              </a:rPr>
              <a:t>“Contractor”</a:t>
            </a:r>
          </a:p>
          <a:p>
            <a:pPr lvl="1" algn="ctr"/>
            <a:r>
              <a:rPr lang="en-US" sz="2400">
                <a:solidFill>
                  <a:schemeClr val="bg1"/>
                </a:solidFill>
              </a:rPr>
              <a:t>Used defective </a:t>
            </a:r>
            <a:r>
              <a:rPr lang="en-US" sz="2400" smtClean="0">
                <a:solidFill>
                  <a:schemeClr val="bg1"/>
                </a:solidFill>
              </a:rPr>
              <a:t>product, EZ Base, </a:t>
            </a:r>
            <a:r>
              <a:rPr lang="en-US" sz="2400">
                <a:solidFill>
                  <a:schemeClr val="bg1"/>
                </a:solidFill>
              </a:rPr>
              <a:t>during the </a:t>
            </a:r>
            <a:r>
              <a:rPr lang="en-US" sz="2400" smtClean="0">
                <a:solidFill>
                  <a:schemeClr val="bg1"/>
                </a:solidFill>
              </a:rPr>
              <a:t>Project  </a:t>
            </a:r>
            <a:endParaRPr lang="en-US" sz="2400">
              <a:solidFill>
                <a:schemeClr val="bg1"/>
              </a:solidFill>
            </a:endParaRPr>
          </a:p>
          <a:p>
            <a:pPr algn="ctr"/>
            <a:endParaRPr lang="en-US"/>
          </a:p>
        </p:txBody>
      </p:sp>
      <p:sp>
        <p:nvSpPr>
          <p:cNvPr id="5" name="Rectangle 4"/>
          <p:cNvSpPr/>
          <p:nvPr/>
        </p:nvSpPr>
        <p:spPr>
          <a:xfrm>
            <a:off x="5428212" y="5153890"/>
            <a:ext cx="5478086" cy="1429789"/>
          </a:xfrm>
          <a:prstGeom prst="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err="1">
                <a:solidFill>
                  <a:schemeClr val="bg1"/>
                </a:solidFill>
              </a:rPr>
              <a:t>Passero Associates </a:t>
            </a:r>
            <a:r>
              <a:rPr lang="en-US" sz="2000" b="1" smtClean="0">
                <a:solidFill>
                  <a:schemeClr val="bg1"/>
                </a:solidFill>
              </a:rPr>
              <a:t>LLC</a:t>
            </a:r>
            <a:endParaRPr lang="en-US" sz="2000" b="1">
              <a:solidFill>
                <a:schemeClr val="bg1"/>
              </a:solidFill>
            </a:endParaRPr>
          </a:p>
          <a:p>
            <a:pPr algn="ctr"/>
            <a:r>
              <a:rPr lang="en-US" sz="2000" b="1" i="1" smtClean="0">
                <a:solidFill>
                  <a:schemeClr val="bg1"/>
                </a:solidFill>
              </a:rPr>
              <a:t>“Engineer</a:t>
            </a:r>
            <a:r>
              <a:rPr lang="en-US" sz="2000" b="1" i="1">
                <a:solidFill>
                  <a:schemeClr val="bg1"/>
                </a:solidFill>
              </a:rPr>
              <a:t>”</a:t>
            </a:r>
          </a:p>
          <a:p>
            <a:pPr lvl="1" algn="ctr"/>
            <a:r>
              <a:rPr lang="en-US" sz="2000">
                <a:solidFill>
                  <a:schemeClr val="bg1"/>
                </a:solidFill>
              </a:rPr>
              <a:t>Contractually assumed broad inspection responsibilities under contract with Airport</a:t>
            </a:r>
          </a:p>
        </p:txBody>
      </p:sp>
    </p:spTree>
    <p:extLst>
      <p:ext uri="{BB962C8B-B14F-4D97-AF65-F5344CB8AC3E}">
        <p14:creationId xmlns:p14="http://schemas.microsoft.com/office/powerpoint/2010/main" val="31637283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56003838"/>
              </p:ext>
            </p:extLst>
          </p:nvPr>
        </p:nvGraphicFramePr>
        <p:xfrm>
          <a:off x="995771" y="261590"/>
          <a:ext cx="10356980" cy="6399686"/>
        </p:xfrm>
        <a:graphic>
          <a:graphicData uri="http://schemas.openxmlformats.org/drawingml/2006/table">
            <a:tbl>
              <a:tblPr firstRow="1" bandRow="1">
                <a:tableStyleId>{5C22544A-7EE6-4342-B048-85BDC9FD1C3A}</a:tableStyleId>
              </a:tblPr>
              <a:tblGrid>
                <a:gridCol w="5500142">
                  <a:extLst>
                    <a:ext uri="{9D8B030D-6E8A-4147-A177-3AD203B41FA5}">
                      <a16:colId xmlns:a16="http://schemas.microsoft.com/office/drawing/2014/main" val="4191653111"/>
                    </a:ext>
                  </a:extLst>
                </a:gridCol>
                <a:gridCol w="4856838">
                  <a:extLst>
                    <a:ext uri="{9D8B030D-6E8A-4147-A177-3AD203B41FA5}">
                      <a16:colId xmlns:a16="http://schemas.microsoft.com/office/drawing/2014/main" val="1083887688"/>
                    </a:ext>
                  </a:extLst>
                </a:gridCol>
              </a:tblGrid>
              <a:tr h="1145423">
                <a:tc gridSpan="2">
                  <a:txBody>
                    <a:bodyPr/>
                    <a:lstStyle/>
                    <a:p>
                      <a:pPr algn="ctr"/>
                      <a:r>
                        <a:rPr lang="en-US" sz="2400" b="1" baseline="0" smtClean="0">
                          <a:solidFill>
                            <a:schemeClr val="bg1"/>
                          </a:solidFill>
                        </a:rPr>
                        <a:t>Under The Airport Engineer Contract, </a:t>
                      </a:r>
                    </a:p>
                    <a:p>
                      <a:pPr algn="ctr"/>
                      <a:endParaRPr lang="en-US" sz="2400" b="1" baseline="0" smtClean="0">
                        <a:solidFill>
                          <a:schemeClr val="bg1"/>
                        </a:solidFill>
                      </a:endParaRPr>
                    </a:p>
                    <a:p>
                      <a:pPr algn="ctr"/>
                      <a:r>
                        <a:rPr lang="en-US" sz="2400" b="1" baseline="0" smtClean="0">
                          <a:solidFill>
                            <a:schemeClr val="bg1"/>
                          </a:solidFill>
                        </a:rPr>
                        <a:t>The Engineer Must, </a:t>
                      </a:r>
                      <a:r>
                        <a:rPr lang="en-US" sz="2400" b="1" i="1" baseline="0" smtClean="0">
                          <a:solidFill>
                            <a:schemeClr val="bg1"/>
                          </a:solidFill>
                        </a:rPr>
                        <a:t>ON A PART TIME BASIS</a:t>
                      </a:r>
                      <a:r>
                        <a:rPr lang="en-US" sz="2400" b="1" baseline="0" smtClean="0">
                          <a:solidFill>
                            <a:schemeClr val="bg1"/>
                          </a:solidFill>
                        </a:rPr>
                        <a:t>:  </a:t>
                      </a:r>
                      <a:r>
                        <a:rPr lang="en-US" sz="2400" baseline="0" smtClean="0">
                          <a:solidFill>
                            <a:schemeClr val="bg1"/>
                          </a:solidFill>
                        </a:rPr>
                        <a:t> </a:t>
                      </a:r>
                    </a:p>
                  </a:txBody>
                  <a:tcPr/>
                </a:tc>
                <a:tc hMerge="1">
                  <a:txBody>
                    <a:bodyPr/>
                    <a:lstStyle/>
                    <a:p>
                      <a:endParaRPr lang="en-US"/>
                    </a:p>
                  </a:txBody>
                  <a:tcPr/>
                </a:tc>
                <a:extLst>
                  <a:ext uri="{0D108BD9-81ED-4DB2-BD59-A6C34878D82A}">
                    <a16:rowId xmlns:a16="http://schemas.microsoft.com/office/drawing/2014/main" val="3814319010"/>
                  </a:ext>
                </a:extLst>
              </a:tr>
              <a:tr h="1497861">
                <a:tc>
                  <a:txBody>
                    <a:bodyPr/>
                    <a:lstStyle/>
                    <a:p>
                      <a:pPr algn="ctr"/>
                      <a:r>
                        <a:rPr lang="en-US" sz="2400" b="0" i="0" kern="1200" smtClean="0">
                          <a:solidFill>
                            <a:schemeClr val="dk1"/>
                          </a:solidFill>
                          <a:effectLst/>
                          <a:latin typeface="+mn-lt"/>
                          <a:ea typeface="+mn-ea"/>
                          <a:cs typeface="+mn-cs"/>
                        </a:rPr>
                        <a:t>“Observe the work to determine conformance to the contract documents and ascertain the need for correction or rejection of the work”</a:t>
                      </a:r>
                      <a:endParaRPr lang="en-US" sz="2400" b="0"/>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2400" b="0" i="0" kern="1200" smtClean="0">
                          <a:solidFill>
                            <a:schemeClr val="dk1"/>
                          </a:solidFill>
                          <a:effectLst/>
                          <a:latin typeface="+mn-lt"/>
                          <a:ea typeface="+mn-ea"/>
                          <a:cs typeface="+mn-cs"/>
                        </a:rPr>
                        <a:t>“Periodically  monitor</a:t>
                      </a:r>
                      <a:r>
                        <a:rPr lang="en-US" sz="2400" b="0" i="0" kern="1200" baseline="0" smtClean="0">
                          <a:solidFill>
                            <a:schemeClr val="dk1"/>
                          </a:solidFill>
                          <a:effectLst/>
                          <a:latin typeface="+mn-lt"/>
                          <a:ea typeface="+mn-ea"/>
                          <a:cs typeface="+mn-cs"/>
                        </a:rPr>
                        <a:t> </a:t>
                      </a:r>
                      <a:r>
                        <a:rPr lang="en-US" sz="2400" b="0" i="0" kern="1200" smtClean="0">
                          <a:solidFill>
                            <a:schemeClr val="dk1"/>
                          </a:solidFill>
                          <a:effectLst/>
                          <a:latin typeface="+mn-lt"/>
                          <a:ea typeface="+mn-ea"/>
                          <a:cs typeface="+mn-cs"/>
                        </a:rPr>
                        <a:t>the construction activities on the project.”</a:t>
                      </a:r>
                      <a:endParaRPr lang="en-US" sz="2400" b="0"/>
                    </a:p>
                  </a:txBody>
                  <a:tcPr anchor="ctr"/>
                </a:tc>
                <a:extLst>
                  <a:ext uri="{0D108BD9-81ED-4DB2-BD59-A6C34878D82A}">
                    <a16:rowId xmlns:a16="http://schemas.microsoft.com/office/drawing/2014/main" val="2252398501"/>
                  </a:ext>
                </a:extLst>
              </a:tr>
              <a:tr h="1766251">
                <a:tc>
                  <a:txBody>
                    <a:bodyPr/>
                    <a:lstStyle/>
                    <a:p>
                      <a:pPr algn="ctr"/>
                      <a:r>
                        <a:rPr lang="en-US" sz="2400" b="0" i="0" kern="1200" smtClean="0">
                          <a:solidFill>
                            <a:schemeClr val="dk1"/>
                          </a:solidFill>
                          <a:effectLst/>
                          <a:latin typeface="+mn-lt"/>
                          <a:ea typeface="+mn-ea"/>
                          <a:cs typeface="+mn-cs"/>
                        </a:rPr>
                        <a:t>“Interpret the contract plans and specifications and monitor the construction activities to maintain compliance with the intent.”</a:t>
                      </a:r>
                      <a:endParaRPr lang="en-US" sz="2400" b="0"/>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2400" b="0" i="0" kern="1200" smtClean="0">
                          <a:solidFill>
                            <a:schemeClr val="dk1"/>
                          </a:solidFill>
                          <a:effectLst/>
                          <a:latin typeface="+mn-lt"/>
                          <a:ea typeface="+mn-ea"/>
                          <a:cs typeface="+mn-cs"/>
                        </a:rPr>
                        <a:t>“Determine the suitability of materials on the site, and brought to the site, to be used in construction.”</a:t>
                      </a:r>
                      <a:endParaRPr lang="en-US" sz="2400" b="1"/>
                    </a:p>
                  </a:txBody>
                  <a:tcPr anchor="ctr"/>
                </a:tc>
                <a:extLst>
                  <a:ext uri="{0D108BD9-81ED-4DB2-BD59-A6C34878D82A}">
                    <a16:rowId xmlns:a16="http://schemas.microsoft.com/office/drawing/2014/main" val="2750550003"/>
                  </a:ext>
                </a:extLst>
              </a:tr>
              <a:tr h="685694">
                <a:tc gridSpan="2">
                  <a:txBody>
                    <a:bodyPr/>
                    <a:lstStyle/>
                    <a:p>
                      <a:endParaRPr lang="en-US" sz="2400"/>
                    </a:p>
                  </a:txBody>
                  <a:tcPr/>
                </a:tc>
                <a:tc hMerge="1">
                  <a:txBody>
                    <a:bodyPr/>
                    <a:lstStyle/>
                    <a:p>
                      <a:endParaRPr lang="en-US" b="1"/>
                    </a:p>
                  </a:txBody>
                  <a:tcPr/>
                </a:tc>
                <a:extLst>
                  <a:ext uri="{0D108BD9-81ED-4DB2-BD59-A6C34878D82A}">
                    <a16:rowId xmlns:a16="http://schemas.microsoft.com/office/drawing/2014/main" val="1739698403"/>
                  </a:ext>
                </a:extLst>
              </a:tr>
              <a:tr h="1204541">
                <a:tc gridSpan="2">
                  <a:txBody>
                    <a:bodyPr/>
                    <a:lstStyle/>
                    <a:p>
                      <a:pPr algn="ctr"/>
                      <a:r>
                        <a:rPr lang="en-US" sz="2400" b="1" u="sng" smtClean="0">
                          <a:solidFill>
                            <a:srgbClr val="FF0000"/>
                          </a:solidFill>
                        </a:rPr>
                        <a:t>MOST</a:t>
                      </a:r>
                      <a:r>
                        <a:rPr lang="en-US" sz="2400" b="1" u="sng" baseline="0" smtClean="0">
                          <a:solidFill>
                            <a:srgbClr val="FF0000"/>
                          </a:solidFill>
                        </a:rPr>
                        <a:t> IMPORTANTLY….</a:t>
                      </a:r>
                    </a:p>
                    <a:p>
                      <a:pPr algn="ctr"/>
                      <a:r>
                        <a:rPr lang="en-US" sz="2400" b="1" i="0" kern="1200" smtClean="0">
                          <a:solidFill>
                            <a:schemeClr val="dk1"/>
                          </a:solidFill>
                          <a:effectLst/>
                          <a:latin typeface="+mn-lt"/>
                          <a:ea typeface="+mn-ea"/>
                          <a:cs typeface="+mn-cs"/>
                        </a:rPr>
                        <a:t>“Passero shall have no liability for indirect, special, incidental, punitive, or consequential damages of any kind.” </a:t>
                      </a:r>
                      <a:endParaRPr lang="en-US" sz="2400" b="1"/>
                    </a:p>
                  </a:txBody>
                  <a:tcPr/>
                </a:tc>
                <a:tc hMerge="1">
                  <a:txBody>
                    <a:bodyPr/>
                    <a:lstStyle/>
                    <a:p>
                      <a:endParaRPr lang="en-US"/>
                    </a:p>
                  </a:txBody>
                  <a:tcPr/>
                </a:tc>
                <a:extLst>
                  <a:ext uri="{0D108BD9-81ED-4DB2-BD59-A6C34878D82A}">
                    <a16:rowId xmlns:a16="http://schemas.microsoft.com/office/drawing/2014/main" val="3293632036"/>
                  </a:ext>
                </a:extLst>
              </a:tr>
            </a:tbl>
          </a:graphicData>
        </a:graphic>
      </p:graphicFrame>
    </p:spTree>
    <p:extLst>
      <p:ext uri="{BB962C8B-B14F-4D97-AF65-F5344CB8AC3E}">
        <p14:creationId xmlns:p14="http://schemas.microsoft.com/office/powerpoint/2010/main" val="41524943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5008" y="210026"/>
            <a:ext cx="3961783" cy="6090503"/>
          </a:xfrm>
          <a:prstGeom prst="rect">
            <a:avLst/>
          </a:prstGeom>
        </p:spPr>
      </p:pic>
    </p:spTree>
    <p:extLst>
      <p:ext uri="{BB962C8B-B14F-4D97-AF65-F5344CB8AC3E}">
        <p14:creationId xmlns:p14="http://schemas.microsoft.com/office/powerpoint/2010/main" val="5077220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0680" y="2864295"/>
            <a:ext cx="2344738" cy="110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Contractor sues Airport for nonpayment</a:t>
            </a:r>
            <a:r>
              <a:rPr lang="en-US" i="1" smtClean="0"/>
              <a:t> </a:t>
            </a:r>
            <a:endParaRPr lang="en-US" i="1"/>
          </a:p>
        </p:txBody>
      </p:sp>
      <p:sp>
        <p:nvSpPr>
          <p:cNvPr id="7" name="Down Arrow 6"/>
          <p:cNvSpPr/>
          <p:nvPr/>
        </p:nvSpPr>
        <p:spPr>
          <a:xfrm>
            <a:off x="2282745" y="4209691"/>
            <a:ext cx="1119674" cy="82109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2745" y="5203777"/>
            <a:ext cx="2931106" cy="1513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Airport files Counterclaim Against Contractor and Engineer for breach of contract and professional negligence</a:t>
            </a:r>
            <a:endParaRPr lang="en-US" i="1"/>
          </a:p>
        </p:txBody>
      </p:sp>
      <p:sp>
        <p:nvSpPr>
          <p:cNvPr id="11" name="Rectangle 10"/>
          <p:cNvSpPr/>
          <p:nvPr/>
        </p:nvSpPr>
        <p:spPr>
          <a:xfrm>
            <a:off x="781592" y="215395"/>
            <a:ext cx="2620827" cy="150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a:p>
            <a:pPr algn="ctr"/>
            <a:endParaRPr lang="en-US"/>
          </a:p>
          <a:p>
            <a:pPr algn="ctr"/>
            <a:endParaRPr lang="en-US" smtClean="0"/>
          </a:p>
          <a:p>
            <a:pPr algn="ctr"/>
            <a:endParaRPr lang="en-US"/>
          </a:p>
          <a:p>
            <a:pPr algn="ctr"/>
            <a:endParaRPr lang="en-US" smtClean="0"/>
          </a:p>
          <a:p>
            <a:pPr algn="ctr"/>
            <a:endParaRPr lang="en-US"/>
          </a:p>
          <a:p>
            <a:pPr algn="ctr"/>
            <a:r>
              <a:rPr lang="en-US" smtClean="0"/>
              <a:t>Airport discovers extensive cracking, </a:t>
            </a:r>
          </a:p>
          <a:p>
            <a:pPr algn="ctr"/>
            <a:r>
              <a:rPr lang="en-US" smtClean="0"/>
              <a:t>begins investigation, </a:t>
            </a:r>
          </a:p>
          <a:p>
            <a:pPr algn="ctr"/>
            <a:r>
              <a:rPr lang="en-US" smtClean="0"/>
              <a:t>and  stops </a:t>
            </a:r>
            <a:r>
              <a:rPr lang="en-US"/>
              <a:t>paying </a:t>
            </a:r>
            <a:r>
              <a:rPr lang="en-US" smtClean="0"/>
              <a:t>Contractor</a:t>
            </a:r>
            <a:endParaRPr lang="en-US"/>
          </a:p>
          <a:p>
            <a:pPr algn="ctr"/>
            <a:endParaRPr lang="en-US"/>
          </a:p>
          <a:p>
            <a:pPr algn="ctr"/>
            <a:endParaRPr lang="en-US"/>
          </a:p>
          <a:p>
            <a:pPr algn="ctr"/>
            <a:endParaRPr lang="en-US"/>
          </a:p>
          <a:p>
            <a:pPr algn="ctr"/>
            <a:endParaRPr lang="en-US"/>
          </a:p>
          <a:p>
            <a:pPr algn="ctr"/>
            <a:endParaRPr lang="en-US"/>
          </a:p>
          <a:p>
            <a:pPr algn="ctr"/>
            <a:endParaRPr lang="en-US" smtClean="0"/>
          </a:p>
        </p:txBody>
      </p:sp>
      <p:sp>
        <p:nvSpPr>
          <p:cNvPr id="4" name="Rectangle 3"/>
          <p:cNvSpPr/>
          <p:nvPr/>
        </p:nvSpPr>
        <p:spPr>
          <a:xfrm>
            <a:off x="5975496" y="1397402"/>
            <a:ext cx="5522899" cy="1844036"/>
          </a:xfrm>
          <a:prstGeom prst="rect">
            <a:avLst/>
          </a:prstGeom>
          <a:solidFill>
            <a:srgbClr val="B4E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Airport wanted </a:t>
            </a:r>
          </a:p>
          <a:p>
            <a:pPr algn="ctr"/>
            <a:r>
              <a:rPr lang="en-US" sz="2400" b="1" smtClean="0">
                <a:solidFill>
                  <a:schemeClr val="bg1"/>
                </a:solidFill>
              </a:rPr>
              <a:t>GENERAL DAMAGES</a:t>
            </a:r>
            <a:r>
              <a:rPr lang="en-US" sz="2400" smtClean="0">
                <a:solidFill>
                  <a:schemeClr val="bg1"/>
                </a:solidFill>
              </a:rPr>
              <a:t> </a:t>
            </a:r>
          </a:p>
          <a:p>
            <a:pPr algn="ctr"/>
            <a:r>
              <a:rPr lang="en-US" sz="2400" smtClean="0">
                <a:solidFill>
                  <a:schemeClr val="bg1"/>
                </a:solidFill>
              </a:rPr>
              <a:t> claiming costs to repair and replace the pavement and slab</a:t>
            </a:r>
            <a:endParaRPr lang="en-US" sz="2400">
              <a:solidFill>
                <a:schemeClr val="bg1"/>
              </a:solidFill>
            </a:endParaRPr>
          </a:p>
        </p:txBody>
      </p:sp>
      <p:sp>
        <p:nvSpPr>
          <p:cNvPr id="15" name="Down Arrow 14"/>
          <p:cNvSpPr/>
          <p:nvPr/>
        </p:nvSpPr>
        <p:spPr>
          <a:xfrm>
            <a:off x="1520680" y="1920942"/>
            <a:ext cx="1119674" cy="82109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04725" y="3568796"/>
            <a:ext cx="5593671" cy="1839163"/>
          </a:xfrm>
          <a:prstGeom prst="rect">
            <a:avLst/>
          </a:prstGeom>
          <a:solidFill>
            <a:srgbClr val="B4E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Engineer says repair and </a:t>
            </a:r>
          </a:p>
          <a:p>
            <a:pPr algn="ctr"/>
            <a:r>
              <a:rPr lang="en-US" sz="2400" smtClean="0">
                <a:solidFill>
                  <a:schemeClr val="bg1"/>
                </a:solidFill>
              </a:rPr>
              <a:t>replacement costs are </a:t>
            </a:r>
          </a:p>
          <a:p>
            <a:pPr algn="ctr"/>
            <a:r>
              <a:rPr lang="en-US" sz="2400" b="1" smtClean="0">
                <a:solidFill>
                  <a:schemeClr val="bg1"/>
                </a:solidFill>
              </a:rPr>
              <a:t>CONSEQUENTIAL DAMAGES </a:t>
            </a:r>
          </a:p>
          <a:p>
            <a:pPr algn="ctr"/>
            <a:r>
              <a:rPr lang="en-US" sz="2400" smtClean="0">
                <a:solidFill>
                  <a:schemeClr val="bg1"/>
                </a:solidFill>
              </a:rPr>
              <a:t>barred by the waiver in contract</a:t>
            </a:r>
            <a:endParaRPr lang="en-US" sz="2400">
              <a:solidFill>
                <a:schemeClr val="bg1"/>
              </a:solidFill>
            </a:endParaRPr>
          </a:p>
        </p:txBody>
      </p:sp>
    </p:spTree>
    <p:extLst>
      <p:ext uri="{BB962C8B-B14F-4D97-AF65-F5344CB8AC3E}">
        <p14:creationId xmlns:p14="http://schemas.microsoft.com/office/powerpoint/2010/main" val="180012855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12.12"/>
  <p:tag name="AS_TITLE" val="Aspose.Slides for .NET 4.0 Client Profile"/>
  <p:tag name="AS_VERSION" val="18.12"/>
</p:tagLst>
</file>

<file path=ppt/theme/theme1.xml><?xml version="1.0" encoding="utf-8"?>
<a:theme xmlns:a="http://schemas.openxmlformats.org/drawingml/2006/main" name="Vi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ew">
      <a:majorFont>
        <a:latin typeface="Century Schoolbook" panose="02040604050505020304"/>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0</TotalTime>
  <Words>524</Words>
  <Application>Microsoft Office PowerPoint</Application>
  <PresentationFormat>Widescreen</PresentationFormat>
  <Paragraphs>95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Schoolbook</vt:lpstr>
      <vt:lpstr>Wingdings 2</vt:lpstr>
      <vt:lpstr>View</vt:lpstr>
      <vt:lpstr>         Keystone Airpark Auth. v. Pipeline Contractors, Inc.,  266 So. 3d 1219, 1220 (Fla. 1st DCA 2019) </vt:lpstr>
      <vt:lpstr>The Keystone Airport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a loss consequential is that it stems from relationships with third parties, while still reasonably foreseeable at the time of contracting.”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1601-01-01T00:00:00Z</dcterms:created>
  <dcterms:modified xsi:type="dcterms:W3CDTF">2020-03-12T21:32:47Z</dcterms:modified>
</cp:coreProperties>
</file>