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1"/>
  </p:notesMasterIdLst>
  <p:sldIdLst>
    <p:sldId id="266" r:id="rId2"/>
    <p:sldId id="256" r:id="rId3"/>
    <p:sldId id="261" r:id="rId4"/>
    <p:sldId id="257" r:id="rId5"/>
    <p:sldId id="259" r:id="rId6"/>
    <p:sldId id="260" r:id="rId7"/>
    <p:sldId id="262" r:id="rId8"/>
    <p:sldId id="287" r:id="rId9"/>
    <p:sldId id="258" r:id="rId10"/>
    <p:sldId id="285" r:id="rId11"/>
    <p:sldId id="284" r:id="rId12"/>
    <p:sldId id="289" r:id="rId13"/>
    <p:sldId id="292" r:id="rId14"/>
    <p:sldId id="290" r:id="rId15"/>
    <p:sldId id="291" r:id="rId16"/>
    <p:sldId id="293" r:id="rId17"/>
    <p:sldId id="286" r:id="rId18"/>
    <p:sldId id="294" r:id="rId19"/>
    <p:sldId id="278" r:id="rId20"/>
  </p:sldIdLst>
  <p:sldSz cx="9144000" cy="5143500" type="screen16x9"/>
  <p:notesSz cx="6858000" cy="9144000"/>
  <p:embeddedFontLst>
    <p:embeddedFont>
      <p:font typeface="Cousine"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4E22BF-03AB-47CF-8DCD-15EB3191117D}">
  <a:tblStyle styleId="{504E22BF-03AB-47CF-8DCD-15EB3191117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856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5391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650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788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8749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711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289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2796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297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260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980864"/>
            <a:ext cx="72126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b="1"/>
            </a:lvl1pPr>
            <a:lvl2pPr lvl="1">
              <a:spcBef>
                <a:spcPts val="0"/>
              </a:spcBef>
              <a:spcAft>
                <a:spcPts val="0"/>
              </a:spcAft>
              <a:buSzPts val="4800"/>
              <a:buNone/>
              <a:defRPr sz="4800" b="1"/>
            </a:lvl2pPr>
            <a:lvl3pPr lvl="2">
              <a:spcBef>
                <a:spcPts val="0"/>
              </a:spcBef>
              <a:spcAft>
                <a:spcPts val="0"/>
              </a:spcAft>
              <a:buSzPts val="4800"/>
              <a:buNone/>
              <a:defRPr sz="4800" b="1"/>
            </a:lvl3pPr>
            <a:lvl4pPr lvl="3">
              <a:spcBef>
                <a:spcPts val="0"/>
              </a:spcBef>
              <a:spcAft>
                <a:spcPts val="0"/>
              </a:spcAft>
              <a:buSzPts val="4800"/>
              <a:buNone/>
              <a:defRPr sz="4800" b="1"/>
            </a:lvl4pPr>
            <a:lvl5pPr lvl="4">
              <a:spcBef>
                <a:spcPts val="0"/>
              </a:spcBef>
              <a:spcAft>
                <a:spcPts val="0"/>
              </a:spcAft>
              <a:buSzPts val="4800"/>
              <a:buNone/>
              <a:defRPr sz="4800" b="1"/>
            </a:lvl5pPr>
            <a:lvl6pPr lvl="5">
              <a:spcBef>
                <a:spcPts val="0"/>
              </a:spcBef>
              <a:spcAft>
                <a:spcPts val="0"/>
              </a:spcAft>
              <a:buSzPts val="4800"/>
              <a:buNone/>
              <a:defRPr sz="4800" b="1"/>
            </a:lvl6pPr>
            <a:lvl7pPr lvl="6">
              <a:spcBef>
                <a:spcPts val="0"/>
              </a:spcBef>
              <a:spcAft>
                <a:spcPts val="0"/>
              </a:spcAft>
              <a:buSzPts val="4800"/>
              <a:buNone/>
              <a:defRPr sz="4800" b="1"/>
            </a:lvl7pPr>
            <a:lvl8pPr lvl="7">
              <a:spcBef>
                <a:spcPts val="0"/>
              </a:spcBef>
              <a:spcAft>
                <a:spcPts val="0"/>
              </a:spcAft>
              <a:buSzPts val="4800"/>
              <a:buNone/>
              <a:defRPr sz="4800" b="1"/>
            </a:lvl8pPr>
            <a:lvl9pPr lvl="8">
              <a:spcBef>
                <a:spcPts val="0"/>
              </a:spcBef>
              <a:spcAft>
                <a:spcPts val="0"/>
              </a:spcAft>
              <a:buSzPts val="4800"/>
              <a:buNone/>
              <a:defRPr sz="4800" b="1"/>
            </a:lvl9pPr>
          </a:lstStyle>
          <a:p>
            <a:endParaRPr/>
          </a:p>
        </p:txBody>
      </p:sp>
      <p:sp>
        <p:nvSpPr>
          <p:cNvPr id="13" name="Google Shape;13;p2"/>
          <p:cNvSpPr/>
          <p:nvPr/>
        </p:nvSpPr>
        <p:spPr>
          <a:xfrm rot="5400000">
            <a:off x="4527177" y="744699"/>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4" name="Google Shape;14;p2"/>
          <p:cNvSpPr/>
          <p:nvPr/>
        </p:nvSpPr>
        <p:spPr>
          <a:xfrm rot="10800000">
            <a:off x="660998" y="3645100"/>
            <a:ext cx="1080000" cy="9951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5" name="Google Shape;15;p2"/>
          <p:cNvCxnSpPr/>
          <p:nvPr/>
        </p:nvCxnSpPr>
        <p:spPr>
          <a:xfrm>
            <a:off x="8296743" y="2299856"/>
            <a:ext cx="0" cy="2075100"/>
          </a:xfrm>
          <a:prstGeom prst="straightConnector1">
            <a:avLst/>
          </a:prstGeom>
          <a:noFill/>
          <a:ln w="9525" cap="flat" cmpd="sng">
            <a:solidFill>
              <a:srgbClr val="FFFFFF"/>
            </a:solidFill>
            <a:prstDash val="solid"/>
            <a:round/>
            <a:headEnd type="triangle" w="sm" len="sm"/>
            <a:tailEnd type="triangle" w="sm" len="sm"/>
          </a:ln>
        </p:spPr>
      </p:cxnSp>
      <p:sp>
        <p:nvSpPr>
          <p:cNvPr id="16" name="Google Shape;16;p2"/>
          <p:cNvSpPr/>
          <p:nvPr/>
        </p:nvSpPr>
        <p:spPr>
          <a:xfrm rot="-5400000">
            <a:off x="4525702" y="-1293868"/>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17" name="Google Shape;17;p2"/>
          <p:cNvSpPr/>
          <p:nvPr/>
        </p:nvSpPr>
        <p:spPr>
          <a:xfrm>
            <a:off x="7216304" y="1888685"/>
            <a:ext cx="1395000" cy="1285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rot="5400000">
            <a:off x="4527177" y="-550510"/>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20" name="Google Shape;20;p3"/>
          <p:cNvSpPr/>
          <p:nvPr/>
        </p:nvSpPr>
        <p:spPr>
          <a:xfrm rot="-5400000">
            <a:off x="695075" y="986571"/>
            <a:ext cx="995100" cy="10662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1" name="Google Shape;21;p3"/>
          <p:cNvCxnSpPr/>
          <p:nvPr/>
        </p:nvCxnSpPr>
        <p:spPr>
          <a:xfrm>
            <a:off x="8365300" y="1345300"/>
            <a:ext cx="0" cy="1696800"/>
          </a:xfrm>
          <a:prstGeom prst="straightConnector1">
            <a:avLst/>
          </a:prstGeom>
          <a:noFill/>
          <a:ln w="9525" cap="flat" cmpd="sng">
            <a:solidFill>
              <a:srgbClr val="FFFFFF"/>
            </a:solidFill>
            <a:prstDash val="solid"/>
            <a:round/>
            <a:headEnd type="triangle" w="sm" len="sm"/>
            <a:tailEnd type="triangle" w="sm" len="sm"/>
          </a:ln>
        </p:spPr>
      </p:cxnSp>
      <p:sp>
        <p:nvSpPr>
          <p:cNvPr id="22" name="Google Shape;22;p3"/>
          <p:cNvSpPr/>
          <p:nvPr/>
        </p:nvSpPr>
        <p:spPr>
          <a:xfrm rot="-5400000">
            <a:off x="4525702" y="-2134011"/>
            <a:ext cx="92588" cy="7106862"/>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dashDot"/>
            <a:miter lim="8000"/>
            <a:headEnd type="none" w="med" len="med"/>
            <a:tailEnd type="none" w="med" len="med"/>
          </a:ln>
        </p:spPr>
      </p:sp>
      <p:sp>
        <p:nvSpPr>
          <p:cNvPr id="23" name="Google Shape;23;p3"/>
          <p:cNvSpPr/>
          <p:nvPr/>
        </p:nvSpPr>
        <p:spPr>
          <a:xfrm rot="5400000">
            <a:off x="7048175" y="2866905"/>
            <a:ext cx="1285500" cy="13773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txBox="1">
            <a:spLocks noGrp="1"/>
          </p:cNvSpPr>
          <p:nvPr>
            <p:ph type="ctrTitle"/>
          </p:nvPr>
        </p:nvSpPr>
        <p:spPr>
          <a:xfrm>
            <a:off x="921200" y="1509206"/>
            <a:ext cx="72057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endParaRPr/>
          </a:p>
        </p:txBody>
      </p:sp>
      <p:sp>
        <p:nvSpPr>
          <p:cNvPr id="25" name="Google Shape;25;p3"/>
          <p:cNvSpPr txBox="1">
            <a:spLocks noGrp="1"/>
          </p:cNvSpPr>
          <p:nvPr>
            <p:ph type="subTitle" idx="1"/>
          </p:nvPr>
        </p:nvSpPr>
        <p:spPr>
          <a:xfrm>
            <a:off x="4698564" y="3108819"/>
            <a:ext cx="35424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2400"/>
              <a:buNone/>
              <a:defRPr>
                <a:solidFill>
                  <a:srgbClr val="FFFFFF"/>
                </a:solidFill>
              </a:defRPr>
            </a:lvl4pPr>
            <a:lvl5pPr lvl="4" algn="r" rtl="0">
              <a:spcBef>
                <a:spcPts val="0"/>
              </a:spcBef>
              <a:spcAft>
                <a:spcPts val="0"/>
              </a:spcAft>
              <a:buClr>
                <a:srgbClr val="FFFFFF"/>
              </a:buClr>
              <a:buSzPts val="2400"/>
              <a:buNone/>
              <a:defRPr>
                <a:solidFill>
                  <a:srgbClr val="FFFFFF"/>
                </a:solidFill>
              </a:defRPr>
            </a:lvl5pPr>
            <a:lvl6pPr lvl="5" algn="r" rtl="0">
              <a:spcBef>
                <a:spcPts val="0"/>
              </a:spcBef>
              <a:spcAft>
                <a:spcPts val="0"/>
              </a:spcAft>
              <a:buClr>
                <a:srgbClr val="FFFFFF"/>
              </a:buClr>
              <a:buSzPts val="2400"/>
              <a:buNone/>
              <a:defRPr>
                <a:solidFill>
                  <a:srgbClr val="FFFFFF"/>
                </a:solidFill>
              </a:defRPr>
            </a:lvl6pPr>
            <a:lvl7pPr lvl="6" algn="r" rtl="0">
              <a:spcBef>
                <a:spcPts val="0"/>
              </a:spcBef>
              <a:spcAft>
                <a:spcPts val="0"/>
              </a:spcAft>
              <a:buClr>
                <a:srgbClr val="FFFFFF"/>
              </a:buClr>
              <a:buSzPts val="2400"/>
              <a:buNone/>
              <a:defRPr>
                <a:solidFill>
                  <a:srgbClr val="FFFFFF"/>
                </a:solidFill>
              </a:defRPr>
            </a:lvl7pPr>
            <a:lvl8pPr lvl="7" algn="r" rtl="0">
              <a:spcBef>
                <a:spcPts val="0"/>
              </a:spcBef>
              <a:spcAft>
                <a:spcPts val="0"/>
              </a:spcAft>
              <a:buClr>
                <a:srgbClr val="FFFFFF"/>
              </a:buClr>
              <a:buSzPts val="2400"/>
              <a:buNone/>
              <a:defRPr>
                <a:solidFill>
                  <a:srgbClr val="FFFFFF"/>
                </a:solidFill>
              </a:defRPr>
            </a:lvl8pPr>
            <a:lvl9pPr lvl="8" algn="r" rtl="0">
              <a:spcBef>
                <a:spcPts val="0"/>
              </a:spcBef>
              <a:spcAft>
                <a:spcPts val="0"/>
              </a:spcAft>
              <a:buClr>
                <a:srgbClr val="FFFFFF"/>
              </a:buClr>
              <a:buSzPts val="2400"/>
              <a:buNone/>
              <a:defRPr>
                <a:solidFill>
                  <a:srgbClr val="FFFFFF"/>
                </a:solidFill>
              </a:defRPr>
            </a:lvl9pPr>
          </a:lstStyle>
          <a:p>
            <a:endParaRPr/>
          </a:p>
        </p:txBody>
      </p:sp>
      <p:sp>
        <p:nvSpPr>
          <p:cNvPr id="26" name="Google Shape;26;p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1413600" y="2466600"/>
            <a:ext cx="63168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sz="2400" b="1"/>
            </a:lvl1pPr>
            <a:lvl2pPr marL="914400" lvl="1" indent="-381000" algn="ctr" rtl="0">
              <a:spcBef>
                <a:spcPts val="0"/>
              </a:spcBef>
              <a:spcAft>
                <a:spcPts val="0"/>
              </a:spcAft>
              <a:buSzPts val="2400"/>
              <a:buChar char="▫"/>
              <a:defRPr b="1"/>
            </a:lvl2pPr>
            <a:lvl3pPr marL="1371600" lvl="2" indent="-381000" algn="ctr" rtl="0">
              <a:spcBef>
                <a:spcPts val="0"/>
              </a:spcBef>
              <a:spcAft>
                <a:spcPts val="0"/>
              </a:spcAft>
              <a:buSzPts val="2400"/>
              <a:buChar char="■"/>
              <a:defRPr b="1"/>
            </a:lvl3pPr>
            <a:lvl4pPr marL="1828800" lvl="3" indent="-381000" algn="ctr" rtl="0">
              <a:spcBef>
                <a:spcPts val="0"/>
              </a:spcBef>
              <a:spcAft>
                <a:spcPts val="0"/>
              </a:spcAft>
              <a:buSzPts val="2400"/>
              <a:buChar char="●"/>
              <a:defRPr sz="2400" b="1"/>
            </a:lvl4pPr>
            <a:lvl5pPr marL="2286000" lvl="4" indent="-381000" algn="ctr" rtl="0">
              <a:spcBef>
                <a:spcPts val="0"/>
              </a:spcBef>
              <a:spcAft>
                <a:spcPts val="0"/>
              </a:spcAft>
              <a:buSzPts val="2400"/>
              <a:buChar char="○"/>
              <a:defRPr sz="2400" b="1"/>
            </a:lvl5pPr>
            <a:lvl6pPr marL="2743200" lvl="5" indent="-381000" algn="ctr" rtl="0">
              <a:spcBef>
                <a:spcPts val="0"/>
              </a:spcBef>
              <a:spcAft>
                <a:spcPts val="0"/>
              </a:spcAft>
              <a:buSzPts val="2400"/>
              <a:buChar char="■"/>
              <a:defRPr sz="2400" b="1"/>
            </a:lvl6pPr>
            <a:lvl7pPr marL="3200400" lvl="6" indent="-381000" algn="ctr" rtl="0">
              <a:spcBef>
                <a:spcPts val="0"/>
              </a:spcBef>
              <a:spcAft>
                <a:spcPts val="0"/>
              </a:spcAft>
              <a:buSzPts val="2400"/>
              <a:buChar char="●"/>
              <a:defRPr sz="2400" b="1"/>
            </a:lvl7pPr>
            <a:lvl8pPr marL="3657600" lvl="7" indent="-381000" algn="ctr" rtl="0">
              <a:spcBef>
                <a:spcPts val="0"/>
              </a:spcBef>
              <a:spcAft>
                <a:spcPts val="0"/>
              </a:spcAft>
              <a:buSzPts val="2400"/>
              <a:buChar char="○"/>
              <a:defRPr sz="2400" b="1"/>
            </a:lvl8pPr>
            <a:lvl9pPr marL="4114800" lvl="8" indent="-381000" algn="ctr">
              <a:spcBef>
                <a:spcPts val="0"/>
              </a:spcBef>
              <a:spcAft>
                <a:spcPts val="0"/>
              </a:spcAft>
              <a:buSzPts val="2400"/>
              <a:buChar char="■"/>
              <a:defRPr sz="2400" b="1"/>
            </a:lvl9pPr>
          </a:lstStyle>
          <a:p>
            <a:endParaRPr/>
          </a:p>
        </p:txBody>
      </p:sp>
      <p:grpSp>
        <p:nvGrpSpPr>
          <p:cNvPr id="29" name="Google Shape;29;p4"/>
          <p:cNvGrpSpPr/>
          <p:nvPr/>
        </p:nvGrpSpPr>
        <p:grpSpPr>
          <a:xfrm>
            <a:off x="3954441" y="1078293"/>
            <a:ext cx="1212106" cy="1158543"/>
            <a:chOff x="3754950" y="1132925"/>
            <a:chExt cx="1580939" cy="1544725"/>
          </a:xfrm>
        </p:grpSpPr>
        <p:sp>
          <p:nvSpPr>
            <p:cNvPr id="30" name="Google Shape;30;p4"/>
            <p:cNvSpPr/>
            <p:nvPr/>
          </p:nvSpPr>
          <p:spPr>
            <a:xfrm>
              <a:off x="3907350" y="1285321"/>
              <a:ext cx="1329300" cy="1329300"/>
            </a:xfrm>
            <a:prstGeom prst="ellipse">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4"/>
            <p:cNvSpPr/>
            <p:nvPr/>
          </p:nvSpPr>
          <p:spPr>
            <a:xfrm rot="-5400000">
              <a:off x="3754950" y="1132925"/>
              <a:ext cx="1480500" cy="14805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2" name="Google Shape;32;p4"/>
            <p:cNvCxnSpPr>
              <a:endCxn id="30" idx="1"/>
            </p:cNvCxnSpPr>
            <p:nvPr/>
          </p:nvCxnSpPr>
          <p:spPr>
            <a:xfrm>
              <a:off x="3890221" y="1267893"/>
              <a:ext cx="211800" cy="212100"/>
            </a:xfrm>
            <a:prstGeom prst="straightConnector1">
              <a:avLst/>
            </a:prstGeom>
            <a:noFill/>
            <a:ln w="9525" cap="flat" cmpd="sng">
              <a:solidFill>
                <a:srgbClr val="FFFFFF"/>
              </a:solidFill>
              <a:prstDash val="dash"/>
              <a:round/>
              <a:headEnd type="none" w="med" len="med"/>
              <a:tailEnd type="none" w="med" len="med"/>
            </a:ln>
          </p:spPr>
        </p:cxnSp>
        <p:cxnSp>
          <p:nvCxnSpPr>
            <p:cNvPr id="33" name="Google Shape;33;p4"/>
            <p:cNvCxnSpPr/>
            <p:nvPr/>
          </p:nvCxnSpPr>
          <p:spPr>
            <a:xfrm>
              <a:off x="5335889" y="1276425"/>
              <a:ext cx="0" cy="1393500"/>
            </a:xfrm>
            <a:prstGeom prst="straightConnector1">
              <a:avLst/>
            </a:prstGeom>
            <a:noFill/>
            <a:ln w="9525" cap="flat" cmpd="sng">
              <a:solidFill>
                <a:srgbClr val="FFFFFF"/>
              </a:solidFill>
              <a:prstDash val="solid"/>
              <a:round/>
              <a:headEnd type="triangle" w="sm" len="sm"/>
              <a:tailEnd type="triangle" w="sm" len="sm"/>
            </a:ln>
          </p:spPr>
        </p:cxnSp>
        <p:sp>
          <p:nvSpPr>
            <p:cNvPr id="34" name="Google Shape;34;p4"/>
            <p:cNvSpPr/>
            <p:nvPr/>
          </p:nvSpPr>
          <p:spPr>
            <a:xfrm>
              <a:off x="4222975" y="1683233"/>
              <a:ext cx="698050" cy="549925"/>
            </a:xfrm>
            <a:prstGeom prst="rect">
              <a:avLst/>
            </a:prstGeom>
          </p:spPr>
          <p:txBody>
            <a:bodyPr>
              <a:prstTxWarp prst="textPlain">
                <a:avLst/>
              </a:prstTxWarp>
            </a:bodyPr>
            <a:lstStyle/>
            <a:p>
              <a:pPr lvl="0" algn="ctr"/>
              <a:r>
                <a:rPr b="1" i="0" dirty="0">
                  <a:ln w="19050" cap="flat" cmpd="sng">
                    <a:solidFill>
                      <a:srgbClr val="FFFFFF"/>
                    </a:solidFill>
                    <a:prstDash val="solid"/>
                    <a:round/>
                    <a:headEnd type="none" w="sm" len="sm"/>
                    <a:tailEnd type="none" w="sm" len="sm"/>
                  </a:ln>
                  <a:noFill/>
                  <a:latin typeface="Arial"/>
                </a:rPr>
                <a:t>“</a:t>
              </a:r>
            </a:p>
          </p:txBody>
        </p:sp>
        <p:cxnSp>
          <p:nvCxnSpPr>
            <p:cNvPr id="35" name="Google Shape;35;p4"/>
            <p:cNvCxnSpPr>
              <a:stCxn id="30" idx="5"/>
            </p:cNvCxnSpPr>
            <p:nvPr/>
          </p:nvCxnSpPr>
          <p:spPr>
            <a:xfrm>
              <a:off x="5041979" y="2419950"/>
              <a:ext cx="253800" cy="257700"/>
            </a:xfrm>
            <a:prstGeom prst="straightConnector1">
              <a:avLst/>
            </a:prstGeom>
            <a:noFill/>
            <a:ln w="9525" cap="flat" cmpd="sng">
              <a:solidFill>
                <a:srgbClr val="FFFFFF"/>
              </a:solidFill>
              <a:prstDash val="dash"/>
              <a:round/>
              <a:headEnd type="none" w="med" len="med"/>
              <a:tailEnd type="none" w="med" len="med"/>
            </a:ln>
          </p:spPr>
        </p:cxnSp>
        <p:cxnSp>
          <p:nvCxnSpPr>
            <p:cNvPr id="36" name="Google Shape;36;p4"/>
            <p:cNvCxnSpPr/>
            <p:nvPr/>
          </p:nvCxnSpPr>
          <p:spPr>
            <a:xfrm>
              <a:off x="4244700" y="1591869"/>
              <a:ext cx="654600" cy="0"/>
            </a:xfrm>
            <a:prstGeom prst="straightConnector1">
              <a:avLst/>
            </a:prstGeom>
            <a:noFill/>
            <a:ln w="9525" cap="flat" cmpd="sng">
              <a:solidFill>
                <a:srgbClr val="FFFFFF"/>
              </a:solidFill>
              <a:prstDash val="solid"/>
              <a:round/>
              <a:headEnd type="triangle" w="sm" len="sm"/>
              <a:tailEnd type="triangle" w="sm" len="sm"/>
            </a:ln>
          </p:spPr>
        </p:cxnSp>
      </p:grpSp>
      <p:sp>
        <p:nvSpPr>
          <p:cNvPr id="37" name="Google Shape;37;p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0" name="Google Shape;40;p5"/>
          <p:cNvSpPr txBox="1">
            <a:spLocks noGrp="1"/>
          </p:cNvSpPr>
          <p:nvPr>
            <p:ph type="body" idx="1"/>
          </p:nvPr>
        </p:nvSpPr>
        <p:spPr>
          <a:xfrm>
            <a:off x="343225" y="1125000"/>
            <a:ext cx="8290800" cy="36390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1" name="Google Shape;41;p5"/>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4" name="Google Shape;44;p6"/>
          <p:cNvSpPr txBox="1">
            <a:spLocks noGrp="1"/>
          </p:cNvSpPr>
          <p:nvPr>
            <p:ph type="body" idx="1"/>
          </p:nvPr>
        </p:nvSpPr>
        <p:spPr>
          <a:xfrm>
            <a:off x="420778" y="1239803"/>
            <a:ext cx="3994500" cy="3725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5" name="Google Shape;45;p6"/>
          <p:cNvSpPr txBox="1">
            <a:spLocks noGrp="1"/>
          </p:cNvSpPr>
          <p:nvPr>
            <p:ph type="body" idx="2"/>
          </p:nvPr>
        </p:nvSpPr>
        <p:spPr>
          <a:xfrm>
            <a:off x="4731381" y="1239803"/>
            <a:ext cx="3994500" cy="37257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6" name="Google Shape;46;p6"/>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0"/>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8">
            <a:alphaModFix/>
          </a:blip>
          <a:stretch>
            <a:fillRect/>
          </a:stretch>
        </p:blipFill>
        <p:spPr>
          <a:xfrm>
            <a:off x="1116" y="0"/>
            <a:ext cx="9141767" cy="5143500"/>
          </a:xfrm>
          <a:prstGeom prst="rect">
            <a:avLst/>
          </a:prstGeom>
          <a:noFill/>
          <a:ln>
            <a:noFill/>
          </a:ln>
        </p:spPr>
      </p:pic>
      <p:sp>
        <p:nvSpPr>
          <p:cNvPr id="7" name="Google Shape;7;p1"/>
          <p:cNvSpPr/>
          <p:nvPr/>
        </p:nvSpPr>
        <p:spPr>
          <a:xfrm>
            <a:off x="91700" y="96300"/>
            <a:ext cx="8966100" cy="49452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p1"/>
          <p:cNvSpPr txBox="1">
            <a:spLocks noGrp="1"/>
          </p:cNvSpPr>
          <p:nvPr>
            <p:ph type="title"/>
          </p:nvPr>
        </p:nvSpPr>
        <p:spPr>
          <a:xfrm>
            <a:off x="404330" y="493832"/>
            <a:ext cx="8229600" cy="41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1pPr>
            <a:lvl2pPr lvl="1">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2pPr>
            <a:lvl3pPr lvl="2">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3pPr>
            <a:lvl4pPr lvl="3">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4pPr>
            <a:lvl5pPr lvl="4">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5pPr>
            <a:lvl6pPr lvl="5">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6pPr>
            <a:lvl7pPr lvl="6">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7pPr>
            <a:lvl8pPr lvl="7">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8pPr>
            <a:lvl9pPr lvl="8">
              <a:spcBef>
                <a:spcPts val="0"/>
              </a:spcBef>
              <a:spcAft>
                <a:spcPts val="0"/>
              </a:spcAft>
              <a:buClr>
                <a:schemeClr val="lt1"/>
              </a:buClr>
              <a:buSzPts val="2000"/>
              <a:buFont typeface="Cousine"/>
              <a:buNone/>
              <a:defRPr sz="2000">
                <a:solidFill>
                  <a:schemeClr val="lt1"/>
                </a:solidFill>
                <a:latin typeface="Cousine"/>
                <a:ea typeface="Cousine"/>
                <a:cs typeface="Cousine"/>
                <a:sym typeface="Cousine"/>
              </a:defRPr>
            </a:lvl9pPr>
          </a:lstStyle>
          <a:p>
            <a:endParaRPr/>
          </a:p>
        </p:txBody>
      </p:sp>
      <p:sp>
        <p:nvSpPr>
          <p:cNvPr id="9" name="Google Shape;9;p1"/>
          <p:cNvSpPr txBox="1">
            <a:spLocks noGrp="1"/>
          </p:cNvSpPr>
          <p:nvPr>
            <p:ph type="body" idx="1"/>
          </p:nvPr>
        </p:nvSpPr>
        <p:spPr>
          <a:xfrm>
            <a:off x="457200" y="1125000"/>
            <a:ext cx="8229600" cy="3639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Cousine"/>
              <a:buChar char="▪"/>
              <a:defRPr sz="2400">
                <a:solidFill>
                  <a:schemeClr val="lt1"/>
                </a:solidFill>
                <a:latin typeface="Cousine"/>
                <a:ea typeface="Cousine"/>
                <a:cs typeface="Cousine"/>
                <a:sym typeface="Cousine"/>
              </a:defRPr>
            </a:lvl1pPr>
            <a:lvl2pPr marL="914400" lvl="1"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2pPr>
            <a:lvl3pPr marL="1371600" lvl="2"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3pPr>
            <a:lvl4pPr marL="1828800" lvl="3"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4pPr>
            <a:lvl5pPr marL="2286000" lvl="4"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5pPr>
            <a:lvl6pPr marL="2743200" lvl="5"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6pPr>
            <a:lvl7pPr marL="3200400" lvl="6"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7pPr>
            <a:lvl8pPr marL="3657600" lvl="7"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8pPr>
            <a:lvl9pPr marL="4114800" lvl="8" indent="-381000">
              <a:spcBef>
                <a:spcPts val="0"/>
              </a:spcBef>
              <a:spcAft>
                <a:spcPts val="0"/>
              </a:spcAft>
              <a:buClr>
                <a:schemeClr val="lt1"/>
              </a:buClr>
              <a:buSzPts val="2400"/>
              <a:buFont typeface="Cousine"/>
              <a:buChar char="■"/>
              <a:defRPr sz="2400">
                <a:solidFill>
                  <a:schemeClr val="lt1"/>
                </a:solidFill>
                <a:latin typeface="Cousine"/>
                <a:ea typeface="Cousine"/>
                <a:cs typeface="Cousine"/>
                <a:sym typeface="Cousine"/>
              </a:defRPr>
            </a:lvl9pPr>
          </a:lstStyle>
          <a:p>
            <a:endParaRPr/>
          </a:p>
        </p:txBody>
      </p:sp>
      <p:sp>
        <p:nvSpPr>
          <p:cNvPr id="10" name="Google Shape;10;p1"/>
          <p:cNvSpPr txBox="1">
            <a:spLocks noGrp="1"/>
          </p:cNvSpPr>
          <p:nvPr>
            <p:ph type="sldNum" idx="12"/>
          </p:nvPr>
        </p:nvSpPr>
        <p:spPr>
          <a:xfrm>
            <a:off x="8523157" y="4641567"/>
            <a:ext cx="461100" cy="291900"/>
          </a:xfrm>
          <a:prstGeom prst="rect">
            <a:avLst/>
          </a:prstGeom>
          <a:noFill/>
          <a:ln>
            <a:noFill/>
          </a:ln>
        </p:spPr>
        <p:txBody>
          <a:bodyPr spcFirstLastPara="1" wrap="square" lIns="91425" tIns="91425" rIns="91425" bIns="91425" anchor="t" anchorCtr="0">
            <a:noAutofit/>
          </a:bodyPr>
          <a:lstStyle>
            <a:lvl1pPr lvl="0" algn="r">
              <a:buNone/>
              <a:defRPr sz="1000">
                <a:solidFill>
                  <a:schemeClr val="lt1"/>
                </a:solidFill>
                <a:latin typeface="Cousine"/>
                <a:ea typeface="Cousine"/>
                <a:cs typeface="Cousine"/>
                <a:sym typeface="Cousine"/>
              </a:defRPr>
            </a:lvl1pPr>
            <a:lvl2pPr lvl="1" algn="r">
              <a:buNone/>
              <a:defRPr sz="1000">
                <a:solidFill>
                  <a:schemeClr val="lt1"/>
                </a:solidFill>
                <a:latin typeface="Cousine"/>
                <a:ea typeface="Cousine"/>
                <a:cs typeface="Cousine"/>
                <a:sym typeface="Cousine"/>
              </a:defRPr>
            </a:lvl2pPr>
            <a:lvl3pPr lvl="2" algn="r">
              <a:buNone/>
              <a:defRPr sz="1000">
                <a:solidFill>
                  <a:schemeClr val="lt1"/>
                </a:solidFill>
                <a:latin typeface="Cousine"/>
                <a:ea typeface="Cousine"/>
                <a:cs typeface="Cousine"/>
                <a:sym typeface="Cousine"/>
              </a:defRPr>
            </a:lvl3pPr>
            <a:lvl4pPr lvl="3" algn="r">
              <a:buNone/>
              <a:defRPr sz="1000">
                <a:solidFill>
                  <a:schemeClr val="lt1"/>
                </a:solidFill>
                <a:latin typeface="Cousine"/>
                <a:ea typeface="Cousine"/>
                <a:cs typeface="Cousine"/>
                <a:sym typeface="Cousine"/>
              </a:defRPr>
            </a:lvl4pPr>
            <a:lvl5pPr lvl="4" algn="r">
              <a:buNone/>
              <a:defRPr sz="1000">
                <a:solidFill>
                  <a:schemeClr val="lt1"/>
                </a:solidFill>
                <a:latin typeface="Cousine"/>
                <a:ea typeface="Cousine"/>
                <a:cs typeface="Cousine"/>
                <a:sym typeface="Cousine"/>
              </a:defRPr>
            </a:lvl5pPr>
            <a:lvl6pPr lvl="5" algn="r">
              <a:buNone/>
              <a:defRPr sz="1000">
                <a:solidFill>
                  <a:schemeClr val="lt1"/>
                </a:solidFill>
                <a:latin typeface="Cousine"/>
                <a:ea typeface="Cousine"/>
                <a:cs typeface="Cousine"/>
                <a:sym typeface="Cousine"/>
              </a:defRPr>
            </a:lvl6pPr>
            <a:lvl7pPr lvl="6" algn="r">
              <a:buNone/>
              <a:defRPr sz="1000">
                <a:solidFill>
                  <a:schemeClr val="lt1"/>
                </a:solidFill>
                <a:latin typeface="Cousine"/>
                <a:ea typeface="Cousine"/>
                <a:cs typeface="Cousine"/>
                <a:sym typeface="Cousine"/>
              </a:defRPr>
            </a:lvl7pPr>
            <a:lvl8pPr lvl="7" algn="r">
              <a:buNone/>
              <a:defRPr sz="1000">
                <a:solidFill>
                  <a:schemeClr val="lt1"/>
                </a:solidFill>
                <a:latin typeface="Cousine"/>
                <a:ea typeface="Cousine"/>
                <a:cs typeface="Cousine"/>
                <a:sym typeface="Cousine"/>
              </a:defRPr>
            </a:lvl8pPr>
            <a:lvl9pPr lvl="8" algn="r">
              <a:buNone/>
              <a:defRPr sz="1000">
                <a:solidFill>
                  <a:schemeClr val="lt1"/>
                </a:solidFill>
                <a:latin typeface="Cousine"/>
                <a:ea typeface="Cousine"/>
                <a:cs typeface="Cousine"/>
                <a:sym typeface="Cousin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slidescarnival.com/help-use-presentation-templat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Shape 166"/>
        <p:cNvGrpSpPr/>
        <p:nvPr/>
      </p:nvGrpSpPr>
      <p:grpSpPr>
        <a:xfrm>
          <a:off x="0" y="0"/>
          <a:ext cx="0" cy="0"/>
          <a:chOff x="0" y="0"/>
          <a:chExt cx="0" cy="0"/>
        </a:xfrm>
      </p:grpSpPr>
      <p:sp>
        <p:nvSpPr>
          <p:cNvPr id="168" name="Google Shape;168;p21"/>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dirty="0"/>
          </a:p>
        </p:txBody>
      </p:sp>
      <p:sp>
        <p:nvSpPr>
          <p:cNvPr id="3" name="Title 2">
            <a:extLst>
              <a:ext uri="{FF2B5EF4-FFF2-40B4-BE49-F238E27FC236}">
                <a16:creationId xmlns:a16="http://schemas.microsoft.com/office/drawing/2014/main" id="{031B1DDD-003C-4740-AFE5-DF277F0A2163}"/>
              </a:ext>
            </a:extLst>
          </p:cNvPr>
          <p:cNvSpPr>
            <a:spLocks noGrp="1"/>
          </p:cNvSpPr>
          <p:nvPr>
            <p:ph type="title"/>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921200" y="1284978"/>
            <a:ext cx="7205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9FC5E8"/>
                </a:solidFill>
              </a:rPr>
              <a:t>2</a:t>
            </a:r>
            <a:endParaRPr sz="6000" dirty="0">
              <a:solidFill>
                <a:srgbClr val="9FC5E8"/>
              </a:solidFill>
            </a:endParaRPr>
          </a:p>
          <a:p>
            <a:pPr marL="0" lvl="0" indent="0" algn="l" rtl="0">
              <a:spcBef>
                <a:spcPts val="0"/>
              </a:spcBef>
              <a:spcAft>
                <a:spcPts val="0"/>
              </a:spcAft>
              <a:buNone/>
            </a:pPr>
            <a:r>
              <a:rPr lang="en-US" dirty="0"/>
              <a:t>Types of drawings</a:t>
            </a:r>
            <a:endParaRPr dirty="0"/>
          </a:p>
        </p:txBody>
      </p:sp>
      <p:sp>
        <p:nvSpPr>
          <p:cNvPr id="98" name="Google Shape;98;p1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dirty="0"/>
          </a:p>
        </p:txBody>
      </p:sp>
    </p:spTree>
    <p:extLst>
      <p:ext uri="{BB962C8B-B14F-4D97-AF65-F5344CB8AC3E}">
        <p14:creationId xmlns:p14="http://schemas.microsoft.com/office/powerpoint/2010/main" val="179724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2" name="TextBox 1">
            <a:extLst>
              <a:ext uri="{FF2B5EF4-FFF2-40B4-BE49-F238E27FC236}">
                <a16:creationId xmlns:a16="http://schemas.microsoft.com/office/drawing/2014/main" id="{1B0F1B51-5E66-46EC-9640-F2A71DBAE37D}"/>
              </a:ext>
            </a:extLst>
          </p:cNvPr>
          <p:cNvSpPr txBox="1"/>
          <p:nvPr/>
        </p:nvSpPr>
        <p:spPr>
          <a:xfrm>
            <a:off x="2231136" y="4256846"/>
            <a:ext cx="4681728" cy="769441"/>
          </a:xfrm>
          <a:prstGeom prst="rect">
            <a:avLst/>
          </a:prstGeom>
          <a:noFill/>
        </p:spPr>
        <p:txBody>
          <a:bodyPr wrap="square" rtlCol="0">
            <a:spAutoFit/>
          </a:bodyPr>
          <a:lstStyle/>
          <a:p>
            <a:pPr algn="ctr"/>
            <a:r>
              <a:rPr lang="en-US" sz="4400" dirty="0">
                <a:solidFill>
                  <a:schemeClr val="bg1"/>
                </a:solidFill>
              </a:rPr>
              <a:t>Elevations</a:t>
            </a:r>
          </a:p>
        </p:txBody>
      </p:sp>
      <p:pic>
        <p:nvPicPr>
          <p:cNvPr id="5" name="Picture 4" descr="A close up of a map&#10;&#10;Description automatically generated">
            <a:extLst>
              <a:ext uri="{FF2B5EF4-FFF2-40B4-BE49-F238E27FC236}">
                <a16:creationId xmlns:a16="http://schemas.microsoft.com/office/drawing/2014/main" id="{CF2C0018-EF66-4FC4-A67C-3D5C0F1737B2}"/>
              </a:ext>
            </a:extLst>
          </p:cNvPr>
          <p:cNvPicPr>
            <a:picLocks noChangeAspect="1"/>
          </p:cNvPicPr>
          <p:nvPr/>
        </p:nvPicPr>
        <p:blipFill>
          <a:blip r:embed="rId3"/>
          <a:stretch>
            <a:fillRect/>
          </a:stretch>
        </p:blipFill>
        <p:spPr>
          <a:xfrm>
            <a:off x="196769" y="769724"/>
            <a:ext cx="8750461" cy="3271718"/>
          </a:xfrm>
          <a:prstGeom prst="rect">
            <a:avLst/>
          </a:prstGeom>
        </p:spPr>
      </p:pic>
    </p:spTree>
    <p:extLst>
      <p:ext uri="{BB962C8B-B14F-4D97-AF65-F5344CB8AC3E}">
        <p14:creationId xmlns:p14="http://schemas.microsoft.com/office/powerpoint/2010/main" val="169379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dirty="0"/>
          </a:p>
        </p:txBody>
      </p:sp>
      <p:sp>
        <p:nvSpPr>
          <p:cNvPr id="2" name="TextBox 1">
            <a:extLst>
              <a:ext uri="{FF2B5EF4-FFF2-40B4-BE49-F238E27FC236}">
                <a16:creationId xmlns:a16="http://schemas.microsoft.com/office/drawing/2014/main" id="{1B0F1B51-5E66-46EC-9640-F2A71DBAE37D}"/>
              </a:ext>
            </a:extLst>
          </p:cNvPr>
          <p:cNvSpPr txBox="1"/>
          <p:nvPr/>
        </p:nvSpPr>
        <p:spPr>
          <a:xfrm>
            <a:off x="2231136" y="4256846"/>
            <a:ext cx="4681728" cy="769441"/>
          </a:xfrm>
          <a:prstGeom prst="rect">
            <a:avLst/>
          </a:prstGeom>
          <a:noFill/>
        </p:spPr>
        <p:txBody>
          <a:bodyPr wrap="square" rtlCol="0">
            <a:spAutoFit/>
          </a:bodyPr>
          <a:lstStyle/>
          <a:p>
            <a:pPr algn="ctr"/>
            <a:r>
              <a:rPr lang="en-US" sz="4400" dirty="0">
                <a:solidFill>
                  <a:schemeClr val="bg1"/>
                </a:solidFill>
              </a:rPr>
              <a:t>Interior Elevations</a:t>
            </a:r>
          </a:p>
        </p:txBody>
      </p:sp>
      <p:pic>
        <p:nvPicPr>
          <p:cNvPr id="4" name="Picture 3" descr="A close up of text on a black background&#10;&#10;Description automatically generated">
            <a:extLst>
              <a:ext uri="{FF2B5EF4-FFF2-40B4-BE49-F238E27FC236}">
                <a16:creationId xmlns:a16="http://schemas.microsoft.com/office/drawing/2014/main" id="{5657D7B9-0F43-4BFC-BC9D-3AA9F18E61E7}"/>
              </a:ext>
            </a:extLst>
          </p:cNvPr>
          <p:cNvPicPr>
            <a:picLocks noChangeAspect="1"/>
          </p:cNvPicPr>
          <p:nvPr/>
        </p:nvPicPr>
        <p:blipFill>
          <a:blip r:embed="rId3"/>
          <a:stretch>
            <a:fillRect/>
          </a:stretch>
        </p:blipFill>
        <p:spPr>
          <a:xfrm>
            <a:off x="1613854" y="414942"/>
            <a:ext cx="5916291" cy="3679540"/>
          </a:xfrm>
          <a:prstGeom prst="rect">
            <a:avLst/>
          </a:prstGeom>
        </p:spPr>
      </p:pic>
    </p:spTree>
    <p:extLst>
      <p:ext uri="{BB962C8B-B14F-4D97-AF65-F5344CB8AC3E}">
        <p14:creationId xmlns:p14="http://schemas.microsoft.com/office/powerpoint/2010/main" val="53542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2" name="TextBox 1">
            <a:extLst>
              <a:ext uri="{FF2B5EF4-FFF2-40B4-BE49-F238E27FC236}">
                <a16:creationId xmlns:a16="http://schemas.microsoft.com/office/drawing/2014/main" id="{1B0F1B51-5E66-46EC-9640-F2A71DBAE37D}"/>
              </a:ext>
            </a:extLst>
          </p:cNvPr>
          <p:cNvSpPr txBox="1"/>
          <p:nvPr/>
        </p:nvSpPr>
        <p:spPr>
          <a:xfrm>
            <a:off x="2231135" y="4256846"/>
            <a:ext cx="4681728" cy="769441"/>
          </a:xfrm>
          <a:prstGeom prst="rect">
            <a:avLst/>
          </a:prstGeom>
          <a:noFill/>
        </p:spPr>
        <p:txBody>
          <a:bodyPr wrap="square" rtlCol="0">
            <a:spAutoFit/>
          </a:bodyPr>
          <a:lstStyle/>
          <a:p>
            <a:pPr algn="ctr"/>
            <a:r>
              <a:rPr lang="en-US" sz="4400" dirty="0">
                <a:solidFill>
                  <a:schemeClr val="bg1"/>
                </a:solidFill>
              </a:rPr>
              <a:t>Floor Plans</a:t>
            </a:r>
          </a:p>
        </p:txBody>
      </p:sp>
      <p:pic>
        <p:nvPicPr>
          <p:cNvPr id="8" name="Picture 7" descr="A close up of a map&#10;&#10;Description automatically generated">
            <a:extLst>
              <a:ext uri="{FF2B5EF4-FFF2-40B4-BE49-F238E27FC236}">
                <a16:creationId xmlns:a16="http://schemas.microsoft.com/office/drawing/2014/main" id="{B02D2045-DC1E-4F88-A17A-581C633F5BF9}"/>
              </a:ext>
            </a:extLst>
          </p:cNvPr>
          <p:cNvPicPr>
            <a:picLocks noChangeAspect="1"/>
          </p:cNvPicPr>
          <p:nvPr/>
        </p:nvPicPr>
        <p:blipFill>
          <a:blip r:embed="rId3"/>
          <a:stretch>
            <a:fillRect/>
          </a:stretch>
        </p:blipFill>
        <p:spPr>
          <a:xfrm>
            <a:off x="1624011" y="551606"/>
            <a:ext cx="5895975" cy="3600450"/>
          </a:xfrm>
          <a:prstGeom prst="rect">
            <a:avLst/>
          </a:prstGeom>
        </p:spPr>
      </p:pic>
    </p:spTree>
    <p:extLst>
      <p:ext uri="{BB962C8B-B14F-4D97-AF65-F5344CB8AC3E}">
        <p14:creationId xmlns:p14="http://schemas.microsoft.com/office/powerpoint/2010/main" val="36400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sp>
        <p:nvSpPr>
          <p:cNvPr id="2" name="TextBox 1">
            <a:extLst>
              <a:ext uri="{FF2B5EF4-FFF2-40B4-BE49-F238E27FC236}">
                <a16:creationId xmlns:a16="http://schemas.microsoft.com/office/drawing/2014/main" id="{1B0F1B51-5E66-46EC-9640-F2A71DBAE37D}"/>
              </a:ext>
            </a:extLst>
          </p:cNvPr>
          <p:cNvSpPr txBox="1"/>
          <p:nvPr/>
        </p:nvSpPr>
        <p:spPr>
          <a:xfrm>
            <a:off x="2231136" y="4256846"/>
            <a:ext cx="4681728" cy="769441"/>
          </a:xfrm>
          <a:prstGeom prst="rect">
            <a:avLst/>
          </a:prstGeom>
          <a:noFill/>
        </p:spPr>
        <p:txBody>
          <a:bodyPr wrap="square" rtlCol="0">
            <a:spAutoFit/>
          </a:bodyPr>
          <a:lstStyle/>
          <a:p>
            <a:pPr algn="ctr"/>
            <a:r>
              <a:rPr lang="en-US" sz="4400" dirty="0">
                <a:solidFill>
                  <a:schemeClr val="bg1"/>
                </a:solidFill>
              </a:rPr>
              <a:t>Sections</a:t>
            </a:r>
          </a:p>
        </p:txBody>
      </p:sp>
      <p:pic>
        <p:nvPicPr>
          <p:cNvPr id="4" name="Picture 3" descr="A close up of a map&#10;&#10;Description automatically generated">
            <a:extLst>
              <a:ext uri="{FF2B5EF4-FFF2-40B4-BE49-F238E27FC236}">
                <a16:creationId xmlns:a16="http://schemas.microsoft.com/office/drawing/2014/main" id="{3A7F0B06-BB0E-4DC4-B3CA-40C1FD156836}"/>
              </a:ext>
            </a:extLst>
          </p:cNvPr>
          <p:cNvPicPr>
            <a:picLocks noChangeAspect="1"/>
          </p:cNvPicPr>
          <p:nvPr/>
        </p:nvPicPr>
        <p:blipFill>
          <a:blip r:embed="rId3"/>
          <a:stretch>
            <a:fillRect/>
          </a:stretch>
        </p:blipFill>
        <p:spPr>
          <a:xfrm>
            <a:off x="2289685" y="264966"/>
            <a:ext cx="4564629" cy="3994050"/>
          </a:xfrm>
          <a:prstGeom prst="rect">
            <a:avLst/>
          </a:prstGeom>
        </p:spPr>
      </p:pic>
    </p:spTree>
    <p:extLst>
      <p:ext uri="{BB962C8B-B14F-4D97-AF65-F5344CB8AC3E}">
        <p14:creationId xmlns:p14="http://schemas.microsoft.com/office/powerpoint/2010/main" val="65622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2" name="TextBox 1">
            <a:extLst>
              <a:ext uri="{FF2B5EF4-FFF2-40B4-BE49-F238E27FC236}">
                <a16:creationId xmlns:a16="http://schemas.microsoft.com/office/drawing/2014/main" id="{1B0F1B51-5E66-46EC-9640-F2A71DBAE37D}"/>
              </a:ext>
            </a:extLst>
          </p:cNvPr>
          <p:cNvSpPr txBox="1"/>
          <p:nvPr/>
        </p:nvSpPr>
        <p:spPr>
          <a:xfrm>
            <a:off x="2231136" y="4256846"/>
            <a:ext cx="4681728" cy="769441"/>
          </a:xfrm>
          <a:prstGeom prst="rect">
            <a:avLst/>
          </a:prstGeom>
          <a:noFill/>
        </p:spPr>
        <p:txBody>
          <a:bodyPr wrap="square" rtlCol="0">
            <a:spAutoFit/>
          </a:bodyPr>
          <a:lstStyle/>
          <a:p>
            <a:pPr algn="ctr"/>
            <a:r>
              <a:rPr lang="en-US" sz="4400" dirty="0">
                <a:solidFill>
                  <a:schemeClr val="bg1"/>
                </a:solidFill>
              </a:rPr>
              <a:t>Details</a:t>
            </a:r>
          </a:p>
        </p:txBody>
      </p:sp>
      <p:pic>
        <p:nvPicPr>
          <p:cNvPr id="4" name="Picture 3" descr="A close up of a map&#10;&#10;Description automatically generated">
            <a:extLst>
              <a:ext uri="{FF2B5EF4-FFF2-40B4-BE49-F238E27FC236}">
                <a16:creationId xmlns:a16="http://schemas.microsoft.com/office/drawing/2014/main" id="{C4140A5D-5E3B-4D79-872C-BD59A5301FE0}"/>
              </a:ext>
            </a:extLst>
          </p:cNvPr>
          <p:cNvPicPr>
            <a:picLocks noChangeAspect="1"/>
          </p:cNvPicPr>
          <p:nvPr/>
        </p:nvPicPr>
        <p:blipFill>
          <a:blip r:embed="rId3"/>
          <a:stretch>
            <a:fillRect/>
          </a:stretch>
        </p:blipFill>
        <p:spPr>
          <a:xfrm>
            <a:off x="871537" y="589721"/>
            <a:ext cx="7400925" cy="3667125"/>
          </a:xfrm>
          <a:prstGeom prst="rect">
            <a:avLst/>
          </a:prstGeom>
        </p:spPr>
      </p:pic>
    </p:spTree>
    <p:extLst>
      <p:ext uri="{BB962C8B-B14F-4D97-AF65-F5344CB8AC3E}">
        <p14:creationId xmlns:p14="http://schemas.microsoft.com/office/powerpoint/2010/main" val="64255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2" name="TextBox 1">
            <a:extLst>
              <a:ext uri="{FF2B5EF4-FFF2-40B4-BE49-F238E27FC236}">
                <a16:creationId xmlns:a16="http://schemas.microsoft.com/office/drawing/2014/main" id="{1B0F1B51-5E66-46EC-9640-F2A71DBAE37D}"/>
              </a:ext>
            </a:extLst>
          </p:cNvPr>
          <p:cNvSpPr txBox="1"/>
          <p:nvPr/>
        </p:nvSpPr>
        <p:spPr>
          <a:xfrm>
            <a:off x="2231136" y="4256846"/>
            <a:ext cx="4681728" cy="769441"/>
          </a:xfrm>
          <a:prstGeom prst="rect">
            <a:avLst/>
          </a:prstGeom>
          <a:noFill/>
        </p:spPr>
        <p:txBody>
          <a:bodyPr wrap="square" rtlCol="0">
            <a:spAutoFit/>
          </a:bodyPr>
          <a:lstStyle/>
          <a:p>
            <a:pPr algn="ctr"/>
            <a:r>
              <a:rPr lang="en-US" sz="4400" dirty="0">
                <a:solidFill>
                  <a:schemeClr val="bg1"/>
                </a:solidFill>
              </a:rPr>
              <a:t>Isometrics</a:t>
            </a:r>
          </a:p>
        </p:txBody>
      </p:sp>
      <p:pic>
        <p:nvPicPr>
          <p:cNvPr id="4" name="Picture 3" descr="A picture containing drawing&#10;&#10;Description automatically generated">
            <a:extLst>
              <a:ext uri="{FF2B5EF4-FFF2-40B4-BE49-F238E27FC236}">
                <a16:creationId xmlns:a16="http://schemas.microsoft.com/office/drawing/2014/main" id="{BE78AC8F-864C-4FC8-9B29-E7D81735789C}"/>
              </a:ext>
            </a:extLst>
          </p:cNvPr>
          <p:cNvPicPr>
            <a:picLocks noChangeAspect="1"/>
          </p:cNvPicPr>
          <p:nvPr/>
        </p:nvPicPr>
        <p:blipFill>
          <a:blip r:embed="rId3"/>
          <a:stretch>
            <a:fillRect/>
          </a:stretch>
        </p:blipFill>
        <p:spPr>
          <a:xfrm>
            <a:off x="1689043" y="310963"/>
            <a:ext cx="5765913" cy="3945883"/>
          </a:xfrm>
          <a:prstGeom prst="rect">
            <a:avLst/>
          </a:prstGeom>
        </p:spPr>
      </p:pic>
    </p:spTree>
    <p:extLst>
      <p:ext uri="{BB962C8B-B14F-4D97-AF65-F5344CB8AC3E}">
        <p14:creationId xmlns:p14="http://schemas.microsoft.com/office/powerpoint/2010/main" val="15703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921200" y="1284978"/>
            <a:ext cx="7205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9FC5E8"/>
                </a:solidFill>
              </a:rPr>
              <a:t>3</a:t>
            </a:r>
            <a:endParaRPr sz="6000" dirty="0">
              <a:solidFill>
                <a:srgbClr val="9FC5E8"/>
              </a:solidFill>
            </a:endParaRPr>
          </a:p>
          <a:p>
            <a:pPr marL="0" lvl="0" indent="0" algn="l" rtl="0">
              <a:spcBef>
                <a:spcPts val="0"/>
              </a:spcBef>
              <a:spcAft>
                <a:spcPts val="0"/>
              </a:spcAft>
              <a:buNone/>
            </a:pPr>
            <a:r>
              <a:rPr lang="en-US" dirty="0"/>
              <a:t>Putting it all together</a:t>
            </a:r>
            <a:endParaRPr dirty="0"/>
          </a:p>
        </p:txBody>
      </p:sp>
      <p:sp>
        <p:nvSpPr>
          <p:cNvPr id="98" name="Google Shape;98;p1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dirty="0"/>
          </a:p>
        </p:txBody>
      </p:sp>
    </p:spTree>
    <p:extLst>
      <p:ext uri="{BB962C8B-B14F-4D97-AF65-F5344CB8AC3E}">
        <p14:creationId xmlns:p14="http://schemas.microsoft.com/office/powerpoint/2010/main" val="190317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gain a quick understanding of a building:  </a:t>
            </a:r>
            <a:endParaRPr dirty="0"/>
          </a:p>
        </p:txBody>
      </p:sp>
      <p:sp>
        <p:nvSpPr>
          <p:cNvPr id="110" name="Google Shape;110;p16"/>
          <p:cNvSpPr txBox="1">
            <a:spLocks noGrp="1"/>
          </p:cNvSpPr>
          <p:nvPr>
            <p:ph type="body" idx="1"/>
          </p:nvPr>
        </p:nvSpPr>
        <p:spPr>
          <a:xfrm>
            <a:off x="343225" y="907232"/>
            <a:ext cx="8290800" cy="3856768"/>
          </a:xfrm>
          <a:prstGeom prst="rect">
            <a:avLst/>
          </a:prstGeom>
        </p:spPr>
        <p:txBody>
          <a:bodyPr spcFirstLastPara="1" wrap="square" lIns="91425" tIns="91425" rIns="91425" bIns="91425" anchor="t" anchorCtr="0">
            <a:noAutofit/>
          </a:bodyPr>
          <a:lstStyle/>
          <a:p>
            <a:pPr marL="533400" lvl="0" indent="-457200" algn="l" rtl="0">
              <a:spcBef>
                <a:spcPts val="600"/>
              </a:spcBef>
              <a:spcAft>
                <a:spcPts val="0"/>
              </a:spcAft>
              <a:buSzPts val="2400"/>
              <a:buFont typeface="+mj-lt"/>
              <a:buAutoNum type="arabicPeriod"/>
            </a:pPr>
            <a:r>
              <a:rPr lang="en-US" dirty="0"/>
              <a:t>Review title sheet and project data.</a:t>
            </a:r>
          </a:p>
          <a:p>
            <a:pPr marL="533400" lvl="0" indent="-457200" algn="l" rtl="0">
              <a:spcBef>
                <a:spcPts val="600"/>
              </a:spcBef>
              <a:spcAft>
                <a:spcPts val="0"/>
              </a:spcAft>
              <a:buSzPts val="2400"/>
              <a:buFont typeface="+mj-lt"/>
              <a:buAutoNum type="arabicPeriod"/>
            </a:pPr>
            <a:r>
              <a:rPr lang="en-US" dirty="0"/>
              <a:t>Review architectural site plan.</a:t>
            </a:r>
          </a:p>
          <a:p>
            <a:pPr marL="533400" lvl="0" indent="-457200" algn="l" rtl="0">
              <a:spcBef>
                <a:spcPts val="600"/>
              </a:spcBef>
              <a:spcAft>
                <a:spcPts val="0"/>
              </a:spcAft>
              <a:buSzPts val="2400"/>
              <a:buFont typeface="+mj-lt"/>
              <a:buAutoNum type="arabicPeriod"/>
            </a:pPr>
            <a:r>
              <a:rPr lang="en-US" dirty="0"/>
              <a:t>Review exterior elevations.</a:t>
            </a:r>
          </a:p>
          <a:p>
            <a:pPr marL="533400" lvl="0" indent="-457200" algn="l" rtl="0">
              <a:spcBef>
                <a:spcPts val="600"/>
              </a:spcBef>
              <a:spcAft>
                <a:spcPts val="0"/>
              </a:spcAft>
              <a:buSzPts val="2400"/>
              <a:buFont typeface="+mj-lt"/>
              <a:buAutoNum type="arabicPeriod"/>
            </a:pPr>
            <a:r>
              <a:rPr lang="en-US" dirty="0"/>
              <a:t>Review floor plans.</a:t>
            </a:r>
          </a:p>
          <a:p>
            <a:pPr marL="533400" lvl="0" indent="-457200" algn="l" rtl="0">
              <a:spcBef>
                <a:spcPts val="600"/>
              </a:spcBef>
              <a:spcAft>
                <a:spcPts val="0"/>
              </a:spcAft>
              <a:buSzPts val="2400"/>
              <a:buFont typeface="+mj-lt"/>
              <a:buAutoNum type="arabicPeriod"/>
            </a:pPr>
            <a:r>
              <a:rPr lang="en-US" dirty="0"/>
              <a:t>Review sections.</a:t>
            </a:r>
          </a:p>
          <a:p>
            <a:pPr marL="533400" lvl="0" indent="-457200" algn="l" rtl="0">
              <a:spcBef>
                <a:spcPts val="600"/>
              </a:spcBef>
              <a:spcAft>
                <a:spcPts val="0"/>
              </a:spcAft>
              <a:buSzPts val="2400"/>
              <a:buFont typeface="+mj-lt"/>
              <a:buAutoNum type="arabicPeriod"/>
            </a:pPr>
            <a:r>
              <a:rPr lang="en-US" dirty="0"/>
              <a:t>Review details as needed.  </a:t>
            </a:r>
          </a:p>
          <a:p>
            <a:pPr marL="76200" lvl="0" indent="0" algn="l" rtl="0">
              <a:spcBef>
                <a:spcPts val="600"/>
              </a:spcBef>
              <a:spcAft>
                <a:spcPts val="0"/>
              </a:spcAft>
              <a:buSzPts val="2400"/>
              <a:buNone/>
            </a:pPr>
            <a:endParaRPr dirty="0"/>
          </a:p>
        </p:txBody>
      </p:sp>
      <p:sp>
        <p:nvSpPr>
          <p:cNvPr id="111" name="Google Shape;111;p16"/>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dirty="0"/>
          </a:p>
        </p:txBody>
      </p:sp>
    </p:spTree>
    <p:extLst>
      <p:ext uri="{BB962C8B-B14F-4D97-AF65-F5344CB8AC3E}">
        <p14:creationId xmlns:p14="http://schemas.microsoft.com/office/powerpoint/2010/main" val="252929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ctrTitle" idx="4294967295"/>
          </p:nvPr>
        </p:nvSpPr>
        <p:spPr>
          <a:xfrm>
            <a:off x="878657" y="1440025"/>
            <a:ext cx="7772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b="1"/>
              <a:t>Thanks!</a:t>
            </a:r>
            <a:endParaRPr sz="6000" b="1" dirty="0"/>
          </a:p>
        </p:txBody>
      </p:sp>
      <p:sp>
        <p:nvSpPr>
          <p:cNvPr id="326" name="Google Shape;326;p33"/>
          <p:cNvSpPr txBox="1">
            <a:spLocks noGrp="1"/>
          </p:cNvSpPr>
          <p:nvPr>
            <p:ph type="subTitle" idx="4294967295"/>
          </p:nvPr>
        </p:nvSpPr>
        <p:spPr>
          <a:xfrm>
            <a:off x="878657" y="2444295"/>
            <a:ext cx="65937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a:t>ANY QUESTIONS?</a:t>
            </a:r>
            <a:endParaRPr sz="3600" dirty="0"/>
          </a:p>
        </p:txBody>
      </p:sp>
      <p:sp>
        <p:nvSpPr>
          <p:cNvPr id="327" name="Google Shape;327;p33"/>
          <p:cNvSpPr txBox="1">
            <a:spLocks noGrp="1"/>
          </p:cNvSpPr>
          <p:nvPr>
            <p:ph type="body" idx="4294967295"/>
          </p:nvPr>
        </p:nvSpPr>
        <p:spPr>
          <a:xfrm>
            <a:off x="909500" y="3160274"/>
            <a:ext cx="3711300" cy="90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dirty="0"/>
              <a:t>You can find me at:</a:t>
            </a:r>
            <a:endParaRPr sz="1800" dirty="0"/>
          </a:p>
          <a:p>
            <a:pPr marL="0" lvl="0" indent="0" algn="l" rtl="0">
              <a:spcBef>
                <a:spcPts val="600"/>
              </a:spcBef>
              <a:spcAft>
                <a:spcPts val="0"/>
              </a:spcAft>
              <a:buNone/>
            </a:pPr>
            <a:r>
              <a:rPr lang="en-US" sz="1800" dirty="0"/>
              <a:t>brice@hoymiller.com</a:t>
            </a:r>
            <a:r>
              <a:rPr lang="en" sz="1800" dirty="0"/>
              <a:t/>
            </a:r>
            <a:br>
              <a:rPr lang="en" sz="1800" dirty="0"/>
            </a:br>
            <a:r>
              <a:rPr lang="en-US" sz="1800" dirty="0"/>
              <a:t>www.hoymiller.com</a:t>
            </a:r>
            <a:endParaRPr sz="1800" dirty="0"/>
          </a:p>
        </p:txBody>
      </p:sp>
      <p:sp>
        <p:nvSpPr>
          <p:cNvPr id="328" name="Google Shape;328;p3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ctrTitle"/>
          </p:nvPr>
        </p:nvSpPr>
        <p:spPr>
          <a:xfrm>
            <a:off x="914400" y="2980864"/>
            <a:ext cx="7212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CONSTRUCTION PLAN READING FOR LAWYERS</a:t>
            </a:r>
            <a:endParaRPr dirty="0"/>
          </a:p>
        </p:txBody>
      </p:sp>
      <p:sp>
        <p:nvSpPr>
          <p:cNvPr id="2" name="TextBox 1">
            <a:extLst>
              <a:ext uri="{FF2B5EF4-FFF2-40B4-BE49-F238E27FC236}">
                <a16:creationId xmlns:a16="http://schemas.microsoft.com/office/drawing/2014/main" id="{0474D304-FB33-48BD-BB25-3A9A04FE8FC8}"/>
              </a:ext>
            </a:extLst>
          </p:cNvPr>
          <p:cNvSpPr txBox="1"/>
          <p:nvPr/>
        </p:nvSpPr>
        <p:spPr>
          <a:xfrm>
            <a:off x="1297416" y="4341587"/>
            <a:ext cx="7315200" cy="369332"/>
          </a:xfrm>
          <a:prstGeom prst="rect">
            <a:avLst/>
          </a:prstGeom>
          <a:noFill/>
        </p:spPr>
        <p:txBody>
          <a:bodyPr wrap="square" rtlCol="0">
            <a:spAutoFit/>
          </a:bodyPr>
          <a:lstStyle/>
          <a:p>
            <a:r>
              <a:rPr lang="en-US" sz="1800" b="1" dirty="0">
                <a:solidFill>
                  <a:schemeClr val="bg1"/>
                </a:solidFill>
              </a:rPr>
              <a:t>2020 Winter Executive Council Meetings &amp; Committee Meetings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AGENDA</a:t>
            </a:r>
            <a:endParaRPr dirty="0"/>
          </a:p>
        </p:txBody>
      </p:sp>
      <p:sp>
        <p:nvSpPr>
          <p:cNvPr id="110" name="Google Shape;110;p16"/>
          <p:cNvSpPr txBox="1">
            <a:spLocks noGrp="1"/>
          </p:cNvSpPr>
          <p:nvPr>
            <p:ph type="body" idx="1"/>
          </p:nvPr>
        </p:nvSpPr>
        <p:spPr>
          <a:xfrm>
            <a:off x="343225" y="907232"/>
            <a:ext cx="8290800" cy="3856768"/>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US" dirty="0"/>
              <a:t>Understanding plans</a:t>
            </a:r>
            <a:endParaRPr dirty="0"/>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r>
              <a:rPr lang="en-US" dirty="0"/>
              <a:t>Types of drawings</a:t>
            </a:r>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r>
              <a:rPr lang="en-US" dirty="0"/>
              <a:t>Putting it all together </a:t>
            </a:r>
          </a:p>
          <a:p>
            <a:pPr marL="457200" lvl="0" indent="-381000" algn="l" rtl="0">
              <a:spcBef>
                <a:spcPts val="0"/>
              </a:spcBef>
              <a:spcAft>
                <a:spcPts val="0"/>
              </a:spcAft>
              <a:buSzPts val="2400"/>
              <a:buChar char="▪"/>
            </a:pPr>
            <a:endParaRPr lang="en-US" dirty="0"/>
          </a:p>
          <a:p>
            <a:pPr marL="457200" lvl="0" indent="-381000" algn="l" rtl="0">
              <a:spcBef>
                <a:spcPts val="0"/>
              </a:spcBef>
              <a:spcAft>
                <a:spcPts val="0"/>
              </a:spcAft>
              <a:buSzPts val="2400"/>
              <a:buChar char="▪"/>
            </a:pPr>
            <a:endParaRPr dirty="0"/>
          </a:p>
          <a:p>
            <a:pPr lvl="0">
              <a:spcBef>
                <a:spcPts val="0"/>
              </a:spcBef>
            </a:pPr>
            <a:endParaRPr dirty="0"/>
          </a:p>
          <a:p>
            <a:pPr marL="0" lvl="0" indent="0" algn="l" rtl="0">
              <a:spcBef>
                <a:spcPts val="600"/>
              </a:spcBef>
              <a:spcAft>
                <a:spcPts val="0"/>
              </a:spcAft>
              <a:buNone/>
            </a:pPr>
            <a:endParaRPr dirty="0"/>
          </a:p>
        </p:txBody>
      </p:sp>
      <p:sp>
        <p:nvSpPr>
          <p:cNvPr id="111" name="Google Shape;111;p16"/>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404330" y="493832"/>
            <a:ext cx="8229600" cy="4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Brice R. Miller</a:t>
            </a:r>
            <a:endParaRPr dirty="0"/>
          </a:p>
        </p:txBody>
      </p:sp>
      <p:sp>
        <p:nvSpPr>
          <p:cNvPr id="71" name="Google Shape;71;p12"/>
          <p:cNvSpPr txBox="1"/>
          <p:nvPr/>
        </p:nvSpPr>
        <p:spPr>
          <a:xfrm>
            <a:off x="457200" y="983608"/>
            <a:ext cx="3776700" cy="16554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200" b="1" dirty="0">
                <a:solidFill>
                  <a:srgbClr val="FFFFFF"/>
                </a:solidFill>
                <a:latin typeface="Cousine"/>
                <a:ea typeface="Cousine"/>
                <a:cs typeface="Cousine"/>
                <a:sym typeface="Cousine"/>
              </a:rPr>
              <a:t>Miller Building Group</a:t>
            </a:r>
          </a:p>
          <a:p>
            <a:pPr marL="0" lvl="0" indent="0" algn="l" rtl="0">
              <a:spcBef>
                <a:spcPts val="600"/>
              </a:spcBef>
              <a:spcAft>
                <a:spcPts val="0"/>
              </a:spcAft>
              <a:buNone/>
            </a:pPr>
            <a:r>
              <a:rPr lang="en-US" sz="1200" b="1" dirty="0">
                <a:solidFill>
                  <a:srgbClr val="FFFFFF"/>
                </a:solidFill>
                <a:latin typeface="Cousine"/>
                <a:ea typeface="Cousine"/>
                <a:cs typeface="Cousine"/>
                <a:sym typeface="Cousine"/>
              </a:rPr>
              <a:t>Dba Hoy &amp; Miller Consulting</a:t>
            </a:r>
            <a:endParaRPr sz="1200" dirty="0">
              <a:solidFill>
                <a:srgbClr val="FFFFFF"/>
              </a:solidFill>
              <a:latin typeface="Cousine"/>
              <a:ea typeface="Cousine"/>
              <a:cs typeface="Cousine"/>
              <a:sym typeface="Cousine"/>
            </a:endParaRPr>
          </a:p>
          <a:p>
            <a:pPr marL="171450" lvl="0" indent="-171450" algn="l" rtl="0">
              <a:spcBef>
                <a:spcPts val="600"/>
              </a:spcBef>
              <a:spcAft>
                <a:spcPts val="0"/>
              </a:spcAft>
              <a:buFont typeface="Arial" panose="020B0604020202020204" pitchFamily="34" charset="0"/>
              <a:buChar char="•"/>
            </a:pPr>
            <a:r>
              <a:rPr lang="en" sz="1200" dirty="0">
                <a:solidFill>
                  <a:srgbClr val="FFFFFF"/>
                </a:solidFill>
                <a:latin typeface="Cousine"/>
                <a:ea typeface="Cousine"/>
                <a:cs typeface="Cousine"/>
                <a:sym typeface="Cousine"/>
              </a:rPr>
              <a:t>20-years experience in construction </a:t>
            </a:r>
            <a:r>
              <a:rPr lang="en-US" sz="1200" dirty="0">
                <a:solidFill>
                  <a:srgbClr val="FFFFFF"/>
                </a:solidFill>
                <a:latin typeface="Cousine"/>
                <a:ea typeface="Cousine"/>
                <a:cs typeface="Cousine"/>
                <a:sym typeface="Cousine"/>
              </a:rPr>
              <a:t>industry</a:t>
            </a:r>
            <a:endParaRPr lang="en" sz="1200" dirty="0">
              <a:solidFill>
                <a:srgbClr val="FFFFFF"/>
              </a:solidFill>
              <a:latin typeface="Cousine"/>
              <a:ea typeface="Cousine"/>
              <a:cs typeface="Cousine"/>
              <a:sym typeface="Cousine"/>
            </a:endParaRPr>
          </a:p>
          <a:p>
            <a:pPr marL="171450" lvl="0" indent="-171450" algn="l" rtl="0">
              <a:spcBef>
                <a:spcPts val="600"/>
              </a:spcBef>
              <a:spcAft>
                <a:spcPts val="0"/>
              </a:spcAft>
              <a:buFont typeface="Arial" panose="020B0604020202020204" pitchFamily="34" charset="0"/>
              <a:buChar char="•"/>
            </a:pPr>
            <a:r>
              <a:rPr lang="en" sz="1200" dirty="0">
                <a:solidFill>
                  <a:srgbClr val="FFFFFF"/>
                </a:solidFill>
                <a:latin typeface="Cousine"/>
                <a:ea typeface="Cousine"/>
                <a:cs typeface="Cousine"/>
                <a:sym typeface="Cousine"/>
              </a:rPr>
              <a:t>10-years as Principal of Hoy &amp; Miller</a:t>
            </a:r>
          </a:p>
          <a:p>
            <a:pPr marL="171450" lvl="0" indent="-171450" algn="l" rtl="0">
              <a:spcBef>
                <a:spcPts val="600"/>
              </a:spcBef>
              <a:spcAft>
                <a:spcPts val="0"/>
              </a:spcAft>
              <a:buFont typeface="Arial" panose="020B0604020202020204" pitchFamily="34" charset="0"/>
              <a:buChar char="•"/>
            </a:pPr>
            <a:r>
              <a:rPr lang="en" sz="1200" dirty="0">
                <a:solidFill>
                  <a:srgbClr val="FFFFFF"/>
                </a:solidFill>
                <a:latin typeface="Cousine"/>
                <a:ea typeface="Cousine"/>
                <a:cs typeface="Cousine"/>
                <a:sym typeface="Cousine"/>
              </a:rPr>
              <a:t>BSBC and MBC from University of Florida School of Building Construction</a:t>
            </a:r>
          </a:p>
          <a:p>
            <a:pPr marL="171450" lvl="0" indent="-171450" algn="l" rtl="0">
              <a:spcBef>
                <a:spcPts val="600"/>
              </a:spcBef>
              <a:spcAft>
                <a:spcPts val="0"/>
              </a:spcAft>
              <a:buFont typeface="Arial" panose="020B0604020202020204" pitchFamily="34" charset="0"/>
              <a:buChar char="•"/>
            </a:pPr>
            <a:r>
              <a:rPr lang="en" sz="1200" dirty="0">
                <a:solidFill>
                  <a:srgbClr val="FFFFFF"/>
                </a:solidFill>
                <a:latin typeface="Cousine"/>
                <a:ea typeface="Cousine"/>
                <a:cs typeface="Cousine"/>
                <a:sym typeface="Cousine"/>
              </a:rPr>
              <a:t>S</a:t>
            </a:r>
            <a:r>
              <a:rPr lang="en-US" sz="1200" dirty="0">
                <a:solidFill>
                  <a:srgbClr val="FFFFFF"/>
                </a:solidFill>
                <a:latin typeface="Cousine"/>
                <a:ea typeface="Cousine"/>
                <a:cs typeface="Cousine"/>
                <a:sym typeface="Cousine"/>
              </a:rPr>
              <a:t>t</a:t>
            </a:r>
            <a:r>
              <a:rPr lang="en" sz="1200" dirty="0">
                <a:solidFill>
                  <a:srgbClr val="FFFFFF"/>
                </a:solidFill>
                <a:latin typeface="Cousine"/>
                <a:ea typeface="Cousine"/>
                <a:cs typeface="Cousine"/>
                <a:sym typeface="Cousine"/>
              </a:rPr>
              <a:t>ate of Florida Certified General Contractor and Home Inspector</a:t>
            </a:r>
          </a:p>
        </p:txBody>
      </p:sp>
      <p:sp>
        <p:nvSpPr>
          <p:cNvPr id="72" name="Google Shape;72;p12"/>
          <p:cNvSpPr txBox="1"/>
          <p:nvPr/>
        </p:nvSpPr>
        <p:spPr>
          <a:xfrm>
            <a:off x="4744975" y="983608"/>
            <a:ext cx="3941700" cy="1655400"/>
          </a:xfrm>
          <a:prstGeom prst="rect">
            <a:avLst/>
          </a:prstGeom>
          <a:noFill/>
          <a:ln>
            <a:noFill/>
          </a:ln>
        </p:spPr>
        <p:txBody>
          <a:bodyPr spcFirstLastPara="1" wrap="square" lIns="91425" tIns="91425" rIns="91425" bIns="91425" anchor="t" anchorCtr="0">
            <a:noAutofit/>
          </a:bodyPr>
          <a:lstStyle/>
          <a:p>
            <a:pPr lvl="0">
              <a:spcBef>
                <a:spcPts val="600"/>
              </a:spcBef>
            </a:pPr>
            <a:r>
              <a:rPr lang="en-US" sz="1200" b="1" dirty="0">
                <a:solidFill>
                  <a:srgbClr val="FFFFFF"/>
                </a:solidFill>
                <a:latin typeface="Cousine"/>
                <a:ea typeface="Cousine"/>
                <a:cs typeface="Cousine"/>
                <a:sym typeface="Cousine"/>
              </a:rPr>
              <a:t>Provides consulting and expert services for construction defect litigation. Typically consults on multi-million-dollar lawsuits involving single-family, multi-family, and commercial developments in claims brought in accordance with Florida Statute 558. This involves the evaluation of completed construction projects for compliance with drawings and specifications, applicable codes and standards, and accepted construction practices. </a:t>
            </a:r>
            <a:endParaRPr sz="1200" dirty="0">
              <a:solidFill>
                <a:srgbClr val="FFFFFF"/>
              </a:solidFill>
              <a:latin typeface="Cousine"/>
              <a:ea typeface="Cousine"/>
              <a:cs typeface="Cousine"/>
              <a:sym typeface="Cousine"/>
            </a:endParaRPr>
          </a:p>
        </p:txBody>
      </p:sp>
      <p:sp>
        <p:nvSpPr>
          <p:cNvPr id="73" name="Google Shape;73;p12"/>
          <p:cNvSpPr txBox="1"/>
          <p:nvPr/>
        </p:nvSpPr>
        <p:spPr>
          <a:xfrm>
            <a:off x="457200" y="3444583"/>
            <a:ext cx="8229600" cy="619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1200" b="1" dirty="0">
                <a:solidFill>
                  <a:srgbClr val="FFFFFF"/>
                </a:solidFill>
                <a:latin typeface="Cousine"/>
                <a:ea typeface="Cousine"/>
                <a:cs typeface="Cousine"/>
                <a:sym typeface="Cousine"/>
              </a:rPr>
              <a:t>For more information on our company, visit </a:t>
            </a:r>
            <a:r>
              <a:rPr lang="en" sz="1200" b="1" u="sng" dirty="0">
                <a:solidFill>
                  <a:srgbClr val="FFFFFF"/>
                </a:solidFill>
                <a:latin typeface="Cousine"/>
                <a:ea typeface="Cousine"/>
                <a:cs typeface="Cousine"/>
                <a:sym typeface="Cousine"/>
                <a:hlinkClick r:id="rId3"/>
              </a:rPr>
              <a:t>www.</a:t>
            </a:r>
            <a:r>
              <a:rPr lang="en-US" sz="1200" b="1" u="sng" dirty="0">
                <a:solidFill>
                  <a:srgbClr val="FFFFFF"/>
                </a:solidFill>
                <a:latin typeface="Cousine"/>
                <a:ea typeface="Cousine"/>
                <a:cs typeface="Cousine"/>
                <a:sym typeface="Cousine"/>
              </a:rPr>
              <a:t>hoymiller.com</a:t>
            </a:r>
            <a:endParaRPr sz="1200" b="1" dirty="0">
              <a:solidFill>
                <a:srgbClr val="FFFFFF"/>
              </a:solidFill>
              <a:latin typeface="Cousine"/>
              <a:ea typeface="Cousine"/>
              <a:cs typeface="Cousine"/>
              <a:sym typeface="Cousine"/>
            </a:endParaRPr>
          </a:p>
          <a:p>
            <a:pPr marL="0" lvl="0" indent="0" algn="l" rtl="0">
              <a:spcBef>
                <a:spcPts val="1000"/>
              </a:spcBef>
              <a:spcAft>
                <a:spcPts val="0"/>
              </a:spcAft>
              <a:buNone/>
            </a:pPr>
            <a:endParaRPr sz="1200" dirty="0">
              <a:solidFill>
                <a:srgbClr val="FFFFFF"/>
              </a:solidFill>
              <a:latin typeface="Cousine"/>
              <a:ea typeface="Cousine"/>
              <a:cs typeface="Cousine"/>
              <a:sym typeface="Cousine"/>
            </a:endParaRPr>
          </a:p>
          <a:p>
            <a:pPr marL="0" lvl="0" indent="0" algn="l" rtl="0">
              <a:spcBef>
                <a:spcPts val="1000"/>
              </a:spcBef>
              <a:spcAft>
                <a:spcPts val="0"/>
              </a:spcAft>
              <a:buNone/>
            </a:pPr>
            <a:endParaRPr sz="1200" dirty="0">
              <a:solidFill>
                <a:srgbClr val="FFFFFF"/>
              </a:solidFill>
              <a:latin typeface="Cousine"/>
              <a:ea typeface="Cousine"/>
              <a:cs typeface="Cousine"/>
              <a:sym typeface="Cousine"/>
            </a:endParaRPr>
          </a:p>
          <a:p>
            <a:pPr marL="0" lvl="0" indent="0" algn="l" rtl="0">
              <a:spcBef>
                <a:spcPts val="1000"/>
              </a:spcBef>
              <a:spcAft>
                <a:spcPts val="1000"/>
              </a:spcAft>
              <a:buNone/>
            </a:pPr>
            <a:endParaRPr sz="1200" dirty="0">
              <a:solidFill>
                <a:srgbClr val="FFFFFF"/>
              </a:solidFill>
              <a:latin typeface="Cousine"/>
              <a:ea typeface="Cousine"/>
              <a:cs typeface="Cousine"/>
              <a:sym typeface="Cousine"/>
            </a:endParaRPr>
          </a:p>
        </p:txBody>
      </p:sp>
      <p:sp>
        <p:nvSpPr>
          <p:cNvPr id="74" name="Google Shape;74;p12"/>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921200" y="1284978"/>
            <a:ext cx="7205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9FC5E8"/>
                </a:solidFill>
              </a:rPr>
              <a:t>1</a:t>
            </a:r>
            <a:endParaRPr sz="6000" dirty="0">
              <a:solidFill>
                <a:srgbClr val="9FC5E8"/>
              </a:solidFill>
            </a:endParaRPr>
          </a:p>
          <a:p>
            <a:pPr marL="0" lvl="0" indent="0" algn="l" rtl="0">
              <a:spcBef>
                <a:spcPts val="0"/>
              </a:spcBef>
              <a:spcAft>
                <a:spcPts val="0"/>
              </a:spcAft>
              <a:buNone/>
            </a:pPr>
            <a:r>
              <a:rPr lang="en-US" dirty="0"/>
              <a:t>Understanding Plans</a:t>
            </a:r>
            <a:endParaRPr dirty="0"/>
          </a:p>
        </p:txBody>
      </p:sp>
      <p:sp>
        <p:nvSpPr>
          <p:cNvPr id="98" name="Google Shape;98;p14"/>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663450" y="2350853"/>
            <a:ext cx="7817100" cy="819900"/>
          </a:xfrm>
          <a:prstGeom prst="rect">
            <a:avLst/>
          </a:prstGeom>
        </p:spPr>
        <p:txBody>
          <a:bodyPr spcFirstLastPara="1" wrap="square" lIns="91425" tIns="91425" rIns="91425" bIns="91425" anchor="t" anchorCtr="0">
            <a:noAutofit/>
          </a:bodyPr>
          <a:lstStyle/>
          <a:p>
            <a:pPr marL="0" lvl="0" indent="0">
              <a:buNone/>
            </a:pPr>
            <a:r>
              <a:rPr lang="en-US" dirty="0"/>
              <a:t>2017 FBC [A]107.2.1 </a:t>
            </a:r>
            <a:r>
              <a:rPr lang="en-US" i="1" dirty="0"/>
              <a:t>Information on construction documents</a:t>
            </a:r>
          </a:p>
          <a:p>
            <a:pPr marL="0" lvl="0" indent="0" algn="l">
              <a:buNone/>
            </a:pPr>
            <a:r>
              <a:rPr lang="en-US" sz="1800" dirty="0"/>
              <a:t>Construction documents shall be of sufficient clarity to indicate the location, nature and extent of the work proposed and show in detail that it will conform to the provisions of this code and relevant laws, ordinances, rules and regulations, as determined by the building official.</a:t>
            </a:r>
            <a:endParaRPr sz="1800" dirty="0"/>
          </a:p>
        </p:txBody>
      </p:sp>
      <p:sp>
        <p:nvSpPr>
          <p:cNvPr id="104" name="Google Shape;104;p15"/>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ctrTitle" idx="4294967295"/>
          </p:nvPr>
        </p:nvSpPr>
        <p:spPr>
          <a:xfrm>
            <a:off x="685800" y="2811715"/>
            <a:ext cx="7772400" cy="78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b="1" dirty="0"/>
              <a:t>Design Team</a:t>
            </a:r>
            <a:endParaRPr sz="6000" b="1" dirty="0"/>
          </a:p>
        </p:txBody>
      </p:sp>
      <p:sp>
        <p:nvSpPr>
          <p:cNvPr id="117" name="Google Shape;117;p17"/>
          <p:cNvSpPr txBox="1">
            <a:spLocks noGrp="1"/>
          </p:cNvSpPr>
          <p:nvPr>
            <p:ph type="subTitle" idx="4294967295"/>
          </p:nvPr>
        </p:nvSpPr>
        <p:spPr>
          <a:xfrm>
            <a:off x="685800" y="3663300"/>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800" dirty="0"/>
              <a:t>Civil Engineer, Architect, Structural Engineer, MEP Engineers, and others</a:t>
            </a:r>
            <a:endParaRPr sz="1800" dirty="0"/>
          </a:p>
        </p:txBody>
      </p:sp>
      <p:grpSp>
        <p:nvGrpSpPr>
          <p:cNvPr id="118" name="Google Shape;118;p17"/>
          <p:cNvGrpSpPr/>
          <p:nvPr/>
        </p:nvGrpSpPr>
        <p:grpSpPr>
          <a:xfrm>
            <a:off x="3384426" y="567049"/>
            <a:ext cx="2222406" cy="2111795"/>
            <a:chOff x="3075562" y="756050"/>
            <a:chExt cx="2931161" cy="2815726"/>
          </a:xfrm>
        </p:grpSpPr>
        <p:sp>
          <p:nvSpPr>
            <p:cNvPr id="119" name="Google Shape;119;p17"/>
            <p:cNvSpPr/>
            <p:nvPr/>
          </p:nvSpPr>
          <p:spPr>
            <a:xfrm>
              <a:off x="3950843" y="1762696"/>
              <a:ext cx="1326900" cy="1326900"/>
            </a:xfrm>
            <a:prstGeom prst="ellipse">
              <a:avLst/>
            </a:prstGeom>
            <a:noFill/>
            <a:ln w="9525"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17"/>
            <p:cNvSpPr/>
            <p:nvPr/>
          </p:nvSpPr>
          <p:spPr>
            <a:xfrm>
              <a:off x="3472643" y="1284496"/>
              <a:ext cx="2283300" cy="2283300"/>
            </a:xfrm>
            <a:prstGeom prst="rect">
              <a:avLst/>
            </a:prstGeom>
            <a:noFill/>
            <a:ln w="9525" cap="flat" cmpd="sng">
              <a:solidFill>
                <a:srgbClr val="FFFFFF"/>
              </a:solidFill>
              <a:prstDash val="dash"/>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17"/>
            <p:cNvSpPr/>
            <p:nvPr/>
          </p:nvSpPr>
          <p:spPr>
            <a:xfrm>
              <a:off x="5883273" y="1280600"/>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22" name="Google Shape;122;p17"/>
            <p:cNvSpPr/>
            <p:nvPr/>
          </p:nvSpPr>
          <p:spPr>
            <a:xfrm rot="-5400000">
              <a:off x="4546838" y="-55875"/>
              <a:ext cx="123450" cy="2275725"/>
            </a:xfrm>
            <a:custGeom>
              <a:avLst/>
              <a:gdLst/>
              <a:ahLst/>
              <a:cxnLst/>
              <a:rect l="l" t="t" r="r" b="b"/>
              <a:pathLst>
                <a:path w="4938" h="91029" extrusionOk="0">
                  <a:moveTo>
                    <a:pt x="0" y="0"/>
                  </a:moveTo>
                  <a:lnTo>
                    <a:pt x="4938" y="0"/>
                  </a:lnTo>
                  <a:lnTo>
                    <a:pt x="4938" y="91029"/>
                  </a:lnTo>
                  <a:lnTo>
                    <a:pt x="0" y="91029"/>
                  </a:lnTo>
                </a:path>
              </a:pathLst>
            </a:custGeom>
            <a:noFill/>
            <a:ln w="9525" cap="flat" cmpd="sng">
              <a:solidFill>
                <a:srgbClr val="FFFFFF"/>
              </a:solidFill>
              <a:prstDash val="solid"/>
              <a:miter lim="8000"/>
              <a:headEnd type="none" w="med" len="med"/>
              <a:tailEnd type="none" w="med" len="med"/>
            </a:ln>
          </p:spPr>
        </p:sp>
        <p:sp>
          <p:nvSpPr>
            <p:cNvPr id="123" name="Google Shape;123;p17"/>
            <p:cNvSpPr/>
            <p:nvPr/>
          </p:nvSpPr>
          <p:spPr>
            <a:xfrm rot="-5400000">
              <a:off x="3075562" y="756050"/>
              <a:ext cx="1326900" cy="1326900"/>
            </a:xfrm>
            <a:prstGeom prst="arc">
              <a:avLst>
                <a:gd name="adj1" fmla="val 16200000"/>
                <a:gd name="adj2" fmla="val 0"/>
              </a:avLst>
            </a:prstGeom>
            <a:noFill/>
            <a:ln w="9525" cap="flat" cmpd="sng">
              <a:solidFill>
                <a:srgbClr val="FFFFFF"/>
              </a:solidFill>
              <a:prstDash val="dash"/>
              <a:round/>
              <a:headEnd type="triangle" w="sm" len="sm"/>
              <a:tailEnd type="triangl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4" name="Google Shape;124;p17"/>
            <p:cNvCxnSpPr/>
            <p:nvPr/>
          </p:nvCxnSpPr>
          <p:spPr>
            <a:xfrm>
              <a:off x="3480293" y="1292146"/>
              <a:ext cx="2268000" cy="2268000"/>
            </a:xfrm>
            <a:prstGeom prst="straightConnector1">
              <a:avLst/>
            </a:prstGeom>
            <a:noFill/>
            <a:ln w="9525" cap="flat" cmpd="sng">
              <a:solidFill>
                <a:srgbClr val="FFFFFF"/>
              </a:solidFill>
              <a:prstDash val="dash"/>
              <a:round/>
              <a:headEnd type="none" w="med" len="med"/>
              <a:tailEnd type="none" w="med" len="med"/>
            </a:ln>
          </p:spPr>
        </p:cxnSp>
        <p:cxnSp>
          <p:nvCxnSpPr>
            <p:cNvPr id="125" name="Google Shape;125;p17"/>
            <p:cNvCxnSpPr>
              <a:endCxn id="119" idx="7"/>
            </p:cNvCxnSpPr>
            <p:nvPr/>
          </p:nvCxnSpPr>
          <p:spPr>
            <a:xfrm flipH="1">
              <a:off x="5083423" y="1280516"/>
              <a:ext cx="676500" cy="676500"/>
            </a:xfrm>
            <a:prstGeom prst="straightConnector1">
              <a:avLst/>
            </a:prstGeom>
            <a:noFill/>
            <a:ln w="9525" cap="flat" cmpd="sng">
              <a:solidFill>
                <a:srgbClr val="FFFFFF"/>
              </a:solidFill>
              <a:prstDash val="dash"/>
              <a:round/>
              <a:headEnd type="none" w="med" len="med"/>
              <a:tailEnd type="none" w="med" len="med"/>
            </a:ln>
          </p:spPr>
        </p:cxnSp>
        <p:cxnSp>
          <p:nvCxnSpPr>
            <p:cNvPr id="126" name="Google Shape;126;p17"/>
            <p:cNvCxnSpPr/>
            <p:nvPr/>
          </p:nvCxnSpPr>
          <p:spPr>
            <a:xfrm>
              <a:off x="3345288" y="1288325"/>
              <a:ext cx="0" cy="2283300"/>
            </a:xfrm>
            <a:prstGeom prst="straightConnector1">
              <a:avLst/>
            </a:prstGeom>
            <a:noFill/>
            <a:ln w="9525" cap="flat" cmpd="sng">
              <a:solidFill>
                <a:srgbClr val="FFFFFF"/>
              </a:solidFill>
              <a:prstDash val="solid"/>
              <a:round/>
              <a:headEnd type="triangle" w="sm" len="sm"/>
              <a:tailEnd type="triangle" w="sm" len="sm"/>
            </a:ln>
          </p:spPr>
        </p:cxnSp>
        <p:cxnSp>
          <p:nvCxnSpPr>
            <p:cNvPr id="127" name="Google Shape;127;p17"/>
            <p:cNvCxnSpPr>
              <a:stCxn id="119" idx="3"/>
            </p:cNvCxnSpPr>
            <p:nvPr/>
          </p:nvCxnSpPr>
          <p:spPr>
            <a:xfrm flipH="1">
              <a:off x="3468663" y="2895276"/>
              <a:ext cx="676500" cy="676500"/>
            </a:xfrm>
            <a:prstGeom prst="straightConnector1">
              <a:avLst/>
            </a:prstGeom>
            <a:noFill/>
            <a:ln w="9525" cap="flat" cmpd="sng">
              <a:solidFill>
                <a:srgbClr val="FFFFFF"/>
              </a:solidFill>
              <a:prstDash val="dash"/>
              <a:round/>
              <a:headEnd type="none" w="med" len="med"/>
              <a:tailEnd type="none" w="med" len="med"/>
            </a:ln>
          </p:spPr>
        </p:cxnSp>
      </p:grpSp>
      <p:sp>
        <p:nvSpPr>
          <p:cNvPr id="128" name="Google Shape;128;p17"/>
          <p:cNvSpPr/>
          <p:nvPr/>
        </p:nvSpPr>
        <p:spPr>
          <a:xfrm>
            <a:off x="4254089" y="1497787"/>
            <a:ext cx="598974" cy="598352"/>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pic>
        <p:nvPicPr>
          <p:cNvPr id="3" name="Picture 2" descr="A close up of text on a black background&#10;&#10;Description automatically generated">
            <a:extLst>
              <a:ext uri="{FF2B5EF4-FFF2-40B4-BE49-F238E27FC236}">
                <a16:creationId xmlns:a16="http://schemas.microsoft.com/office/drawing/2014/main" id="{915BD021-68DB-44A4-9918-8811A1DEF086}"/>
              </a:ext>
            </a:extLst>
          </p:cNvPr>
          <p:cNvPicPr>
            <a:picLocks noChangeAspect="1"/>
          </p:cNvPicPr>
          <p:nvPr/>
        </p:nvPicPr>
        <p:blipFill>
          <a:blip r:embed="rId3"/>
          <a:stretch>
            <a:fillRect/>
          </a:stretch>
        </p:blipFill>
        <p:spPr>
          <a:xfrm>
            <a:off x="1073181" y="227123"/>
            <a:ext cx="6997637" cy="4689253"/>
          </a:xfrm>
          <a:prstGeom prst="rect">
            <a:avLst/>
          </a:prstGeom>
        </p:spPr>
      </p:pic>
    </p:spTree>
    <p:extLst>
      <p:ext uri="{BB962C8B-B14F-4D97-AF65-F5344CB8AC3E}">
        <p14:creationId xmlns:p14="http://schemas.microsoft.com/office/powerpoint/2010/main" val="2486726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91" name="Google Shape;91;p13"/>
          <p:cNvSpPr txBox="1">
            <a:spLocks noGrp="1"/>
          </p:cNvSpPr>
          <p:nvPr>
            <p:ph type="sldNum" idx="12"/>
          </p:nvPr>
        </p:nvSpPr>
        <p:spPr>
          <a:xfrm>
            <a:off x="8523157" y="4641567"/>
            <a:ext cx="461100" cy="291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pic>
        <p:nvPicPr>
          <p:cNvPr id="4" name="Picture 3" descr="A close up of text on a black background&#10;&#10;Description automatically generated">
            <a:extLst>
              <a:ext uri="{FF2B5EF4-FFF2-40B4-BE49-F238E27FC236}">
                <a16:creationId xmlns:a16="http://schemas.microsoft.com/office/drawing/2014/main" id="{956287DB-E3BA-4C19-B518-70C22542BCB8}"/>
              </a:ext>
            </a:extLst>
          </p:cNvPr>
          <p:cNvPicPr>
            <a:picLocks noChangeAspect="1"/>
          </p:cNvPicPr>
          <p:nvPr/>
        </p:nvPicPr>
        <p:blipFill>
          <a:blip r:embed="rId3"/>
          <a:stretch>
            <a:fillRect/>
          </a:stretch>
        </p:blipFill>
        <p:spPr>
          <a:xfrm>
            <a:off x="1812947" y="490252"/>
            <a:ext cx="5518105" cy="4162995"/>
          </a:xfrm>
          <a:prstGeom prst="rect">
            <a:avLst/>
          </a:prstGeom>
        </p:spPr>
      </p:pic>
    </p:spTree>
  </p:cSld>
  <p:clrMapOvr>
    <a:masterClrMapping/>
  </p:clrMapOvr>
</p:sld>
</file>

<file path=ppt/theme/theme1.xml><?xml version="1.0" encoding="utf-8"?>
<a:theme xmlns:a="http://schemas.openxmlformats.org/drawingml/2006/main" name="Valentine template">
  <a:themeElements>
    <a:clrScheme name="Custom 347">
      <a:dk1>
        <a:srgbClr val="000000"/>
      </a:dk1>
      <a:lt1>
        <a:srgbClr val="FFFFFF"/>
      </a:lt1>
      <a:dk2>
        <a:srgbClr val="434343"/>
      </a:dk2>
      <a:lt2>
        <a:srgbClr val="F3F3F3"/>
      </a:lt2>
      <a:accent1>
        <a:srgbClr val="3D85C6"/>
      </a:accent1>
      <a:accent2>
        <a:srgbClr val="6FA8DC"/>
      </a:accent2>
      <a:accent3>
        <a:srgbClr val="9FC5E8"/>
      </a:accent3>
      <a:accent4>
        <a:srgbClr val="CFE2F3"/>
      </a:accent4>
      <a:accent5>
        <a:srgbClr val="EFEFEF"/>
      </a:accent5>
      <a:accent6>
        <a:srgbClr val="D9D9D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297</Words>
  <Application>Microsoft Office PowerPoint</Application>
  <PresentationFormat>On-screen Show (16:9)</PresentationFormat>
  <Paragraphs>65</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Cousine</vt:lpstr>
      <vt:lpstr>Valentine template</vt:lpstr>
      <vt:lpstr>PowerPoint Presentation</vt:lpstr>
      <vt:lpstr>CONSTRUCTION PLAN READING FOR LAWYERS</vt:lpstr>
      <vt:lpstr>AGENDA</vt:lpstr>
      <vt:lpstr>Brice R. Miller</vt:lpstr>
      <vt:lpstr>1 Understanding Plans</vt:lpstr>
      <vt:lpstr>PowerPoint Presentation</vt:lpstr>
      <vt:lpstr>Design Team</vt:lpstr>
      <vt:lpstr>PowerPoint Presentation</vt:lpstr>
      <vt:lpstr>PowerPoint Presentation</vt:lpstr>
      <vt:lpstr>2 Types of drawings</vt:lpstr>
      <vt:lpstr>PowerPoint Presentation</vt:lpstr>
      <vt:lpstr>PowerPoint Presentation</vt:lpstr>
      <vt:lpstr>PowerPoint Presentation</vt:lpstr>
      <vt:lpstr>PowerPoint Presentation</vt:lpstr>
      <vt:lpstr>PowerPoint Presentation</vt:lpstr>
      <vt:lpstr>PowerPoint Presentation</vt:lpstr>
      <vt:lpstr>3 Putting it all together</vt:lpstr>
      <vt:lpstr>To gain a quick understanding of a building: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PLAN READING FOR LAWYERS</dc:title>
  <cp:lastModifiedBy>GR</cp:lastModifiedBy>
  <cp:revision>19</cp:revision>
  <dcterms:modified xsi:type="dcterms:W3CDTF">2020-01-31T17:24:50Z</dcterms:modified>
</cp:coreProperties>
</file>