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1"/>
  </p:notesMasterIdLst>
  <p:handoutMasterIdLst>
    <p:handoutMasterId r:id="rId32"/>
  </p:handoutMasterIdLst>
  <p:sldIdLst>
    <p:sldId id="334" r:id="rId2"/>
    <p:sldId id="335" r:id="rId3"/>
    <p:sldId id="310" r:id="rId4"/>
    <p:sldId id="311" r:id="rId5"/>
    <p:sldId id="301" r:id="rId6"/>
    <p:sldId id="273" r:id="rId7"/>
    <p:sldId id="299" r:id="rId8"/>
    <p:sldId id="326" r:id="rId9"/>
    <p:sldId id="327" r:id="rId10"/>
    <p:sldId id="300" r:id="rId11"/>
    <p:sldId id="302" r:id="rId12"/>
    <p:sldId id="333" r:id="rId13"/>
    <p:sldId id="331" r:id="rId14"/>
    <p:sldId id="330" r:id="rId15"/>
    <p:sldId id="303" r:id="rId16"/>
    <p:sldId id="319" r:id="rId17"/>
    <p:sldId id="320" r:id="rId18"/>
    <p:sldId id="304" r:id="rId19"/>
    <p:sldId id="329" r:id="rId20"/>
    <p:sldId id="308" r:id="rId21"/>
    <p:sldId id="305" r:id="rId22"/>
    <p:sldId id="309" r:id="rId23"/>
    <p:sldId id="318" r:id="rId24"/>
    <p:sldId id="313" r:id="rId25"/>
    <p:sldId id="312" r:id="rId26"/>
    <p:sldId id="328" r:id="rId27"/>
    <p:sldId id="332" r:id="rId28"/>
    <p:sldId id="323" r:id="rId29"/>
    <p:sldId id="315" r:id="rId30"/>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8" autoAdjust="0"/>
    <p:restoredTop sz="87404" autoAdjust="0"/>
  </p:normalViewPr>
  <p:slideViewPr>
    <p:cSldViewPr>
      <p:cViewPr varScale="1">
        <p:scale>
          <a:sx n="77" d="100"/>
          <a:sy n="77" d="100"/>
        </p:scale>
        <p:origin x="138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10B20A65-A4DD-476A-B793-B7AB82845584}" type="datetimeFigureOut">
              <a:rPr lang="en-US" smtClean="0"/>
              <a:t>12/13/2019</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B9FAB9C6-3E6E-4D41-8117-29AC460AFBC6}" type="slidenum">
              <a:rPr lang="en-US" smtClean="0"/>
              <a:t>‹#›</a:t>
            </a:fld>
            <a:endParaRPr lang="en-US"/>
          </a:p>
        </p:txBody>
      </p:sp>
    </p:spTree>
    <p:extLst>
      <p:ext uri="{BB962C8B-B14F-4D97-AF65-F5344CB8AC3E}">
        <p14:creationId xmlns:p14="http://schemas.microsoft.com/office/powerpoint/2010/main" val="622155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D35408F0-D027-49A4-9C6D-91E6C6B36838}" type="datetimeFigureOut">
              <a:rPr lang="en-US" smtClean="0"/>
              <a:t>12/13/2019</a:t>
            </a:fld>
            <a:endParaRPr lang="en-US" dirty="0"/>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04590116-13C8-47B9-9AD6-FAC4839C76A1}" type="slidenum">
              <a:rPr lang="en-US" smtClean="0"/>
              <a:t>‹#›</a:t>
            </a:fld>
            <a:endParaRPr lang="en-US" dirty="0"/>
          </a:p>
        </p:txBody>
      </p:sp>
    </p:spTree>
    <p:extLst>
      <p:ext uri="{BB962C8B-B14F-4D97-AF65-F5344CB8AC3E}">
        <p14:creationId xmlns:p14="http://schemas.microsoft.com/office/powerpoint/2010/main" val="2738133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1</a:t>
            </a:fld>
            <a:endParaRPr lang="en-US" dirty="0"/>
          </a:p>
        </p:txBody>
      </p:sp>
    </p:spTree>
    <p:extLst>
      <p:ext uri="{BB962C8B-B14F-4D97-AF65-F5344CB8AC3E}">
        <p14:creationId xmlns:p14="http://schemas.microsoft.com/office/powerpoint/2010/main" val="505817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does one report something one does not know about ?</a:t>
            </a:r>
          </a:p>
        </p:txBody>
      </p:sp>
      <p:sp>
        <p:nvSpPr>
          <p:cNvPr id="4" name="Slide Number Placeholder 3"/>
          <p:cNvSpPr>
            <a:spLocks noGrp="1"/>
          </p:cNvSpPr>
          <p:nvPr>
            <p:ph type="sldNum" sz="quarter" idx="10"/>
          </p:nvPr>
        </p:nvSpPr>
        <p:spPr/>
        <p:txBody>
          <a:bodyPr/>
          <a:lstStyle/>
          <a:p>
            <a:fld id="{04590116-13C8-47B9-9AD6-FAC4839C76A1}" type="slidenum">
              <a:rPr lang="en-US" smtClean="0"/>
              <a:t>10</a:t>
            </a:fld>
            <a:endParaRPr lang="en-US" dirty="0"/>
          </a:p>
        </p:txBody>
      </p:sp>
    </p:spTree>
    <p:extLst>
      <p:ext uri="{BB962C8B-B14F-4D97-AF65-F5344CB8AC3E}">
        <p14:creationId xmlns:p14="http://schemas.microsoft.com/office/powerpoint/2010/main" val="702130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subpoena … ??? </a:t>
            </a:r>
          </a:p>
        </p:txBody>
      </p:sp>
      <p:sp>
        <p:nvSpPr>
          <p:cNvPr id="4" name="Slide Number Placeholder 3"/>
          <p:cNvSpPr>
            <a:spLocks noGrp="1"/>
          </p:cNvSpPr>
          <p:nvPr>
            <p:ph type="sldNum" sz="quarter" idx="10"/>
          </p:nvPr>
        </p:nvSpPr>
        <p:spPr/>
        <p:txBody>
          <a:bodyPr/>
          <a:lstStyle/>
          <a:p>
            <a:fld id="{04590116-13C8-47B9-9AD6-FAC4839C76A1}" type="slidenum">
              <a:rPr lang="en-US" smtClean="0"/>
              <a:t>11</a:t>
            </a:fld>
            <a:endParaRPr lang="en-US" dirty="0"/>
          </a:p>
        </p:txBody>
      </p:sp>
    </p:spTree>
    <p:extLst>
      <p:ext uri="{BB962C8B-B14F-4D97-AF65-F5344CB8AC3E}">
        <p14:creationId xmlns:p14="http://schemas.microsoft.com/office/powerpoint/2010/main" val="29393845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939363">
              <a:defRPr/>
            </a:pPr>
            <a:r>
              <a:rPr lang="en-US" altLang="en-US" dirty="0"/>
              <a:t>JR Problem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9363">
              <a:defRPr/>
            </a:pPr>
            <a:r>
              <a:rPr lang="en-US" altLang="en-US" dirty="0"/>
              <a:t>** National Union – NJ Case </a:t>
            </a:r>
            <a:r>
              <a:rPr lang="en-US" i="1" dirty="0" err="1"/>
              <a:t>Templo</a:t>
            </a:r>
            <a:r>
              <a:rPr lang="en-US" i="1" dirty="0"/>
              <a:t> Fuente De Vida Corp. v. National Union Fire Insurance Co., </a:t>
            </a:r>
            <a:r>
              <a:rPr lang="en-US" dirty="0"/>
              <a:t>A-No. 074572, slip op. (N.J. Feb. 11, 2016</a:t>
            </a:r>
            <a:endParaRPr lang="en-US" altLang="en-US" dirty="0"/>
          </a:p>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15</a:t>
            </a:fld>
            <a:endParaRPr lang="en-US" dirty="0"/>
          </a:p>
        </p:txBody>
      </p:sp>
    </p:spTree>
    <p:extLst>
      <p:ext uri="{BB962C8B-B14F-4D97-AF65-F5344CB8AC3E}">
        <p14:creationId xmlns:p14="http://schemas.microsoft.com/office/powerpoint/2010/main" val="18200122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18</a:t>
            </a:fld>
            <a:endParaRPr lang="en-US" dirty="0"/>
          </a:p>
        </p:txBody>
      </p:sp>
    </p:spTree>
    <p:extLst>
      <p:ext uri="{BB962C8B-B14F-4D97-AF65-F5344CB8AC3E}">
        <p14:creationId xmlns:p14="http://schemas.microsoft.com/office/powerpoint/2010/main" val="42564900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939363">
              <a:defRPr/>
            </a:pPr>
            <a:r>
              <a:rPr lang="en-US" dirty="0"/>
              <a:t>**JR</a:t>
            </a:r>
            <a:r>
              <a:rPr lang="en-US" baseline="0" dirty="0"/>
              <a:t> v Ground Down 11</a:t>
            </a:r>
            <a:r>
              <a:rPr lang="en-US" baseline="30000" dirty="0"/>
              <a:t>th</a:t>
            </a:r>
            <a:r>
              <a:rPr lang="en-US" baseline="0" dirty="0"/>
              <a:t> Circuit Aug 2008 </a:t>
            </a:r>
            <a:r>
              <a:rPr lang="en-US" dirty="0"/>
              <a:t>In discussing unconscionability, the district court stated that the “Policy would fail of its essential purpose altogether” if it was interpreted as excluding coverage here. A full review of the policy shows this to be incorrect as numerous professional services would still be covered. The policy covers Ground Down in its “capacity as an architect, engineer, landscape architect, land surveyor or planner.” These capacities encompass more than environmental assessments … See Technical Coating, 157 F.3d at 846 (holding that a pollution exclusion does not nullify a general liability policy where the policy continues to provide coverage for “a wide variety of accidents and mishaps”).</a:t>
            </a:r>
          </a:p>
          <a:p>
            <a:pPr eaLnBrk="1" hangingPunct="1"/>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20</a:t>
            </a:fld>
            <a:endParaRPr lang="en-US" dirty="0"/>
          </a:p>
        </p:txBody>
      </p:sp>
    </p:spTree>
    <p:extLst>
      <p:ext uri="{BB962C8B-B14F-4D97-AF65-F5344CB8AC3E}">
        <p14:creationId xmlns:p14="http://schemas.microsoft.com/office/powerpoint/2010/main" val="1289280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B5C873-9C23-4B38-A415-AE9195E4DB3C}" type="slidenum">
              <a:rPr lang="en-US" smtClean="0"/>
              <a:pPr/>
              <a:t>2</a:t>
            </a:fld>
            <a:endParaRPr lang="en-US" dirty="0"/>
          </a:p>
        </p:txBody>
      </p:sp>
    </p:spTree>
    <p:extLst>
      <p:ext uri="{BB962C8B-B14F-4D97-AF65-F5344CB8AC3E}">
        <p14:creationId xmlns:p14="http://schemas.microsoft.com/office/powerpoint/2010/main" val="38541512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21</a:t>
            </a:fld>
            <a:endParaRPr lang="en-US" dirty="0"/>
          </a:p>
        </p:txBody>
      </p:sp>
    </p:spTree>
    <p:extLst>
      <p:ext uri="{BB962C8B-B14F-4D97-AF65-F5344CB8AC3E}">
        <p14:creationId xmlns:p14="http://schemas.microsoft.com/office/powerpoint/2010/main" val="12892801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22</a:t>
            </a:fld>
            <a:endParaRPr lang="en-US" dirty="0"/>
          </a:p>
        </p:txBody>
      </p:sp>
    </p:spTree>
    <p:extLst>
      <p:ext uri="{BB962C8B-B14F-4D97-AF65-F5344CB8AC3E}">
        <p14:creationId xmlns:p14="http://schemas.microsoft.com/office/powerpoint/2010/main" val="12892801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24</a:t>
            </a:fld>
            <a:endParaRPr lang="en-US" dirty="0"/>
          </a:p>
        </p:txBody>
      </p:sp>
    </p:spTree>
    <p:extLst>
      <p:ext uri="{BB962C8B-B14F-4D97-AF65-F5344CB8AC3E}">
        <p14:creationId xmlns:p14="http://schemas.microsoft.com/office/powerpoint/2010/main" val="12892801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25</a:t>
            </a:fld>
            <a:endParaRPr lang="en-US" dirty="0"/>
          </a:p>
        </p:txBody>
      </p:sp>
    </p:spTree>
    <p:extLst>
      <p:ext uri="{BB962C8B-B14F-4D97-AF65-F5344CB8AC3E}">
        <p14:creationId xmlns:p14="http://schemas.microsoft.com/office/powerpoint/2010/main" val="12892801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the Calif Appellate decision in the Third Eye Blind case (</a:t>
            </a:r>
            <a:r>
              <a:rPr lang="en-US" i="1" dirty="0"/>
              <a:t>Third Eye Blind v. North American Specialty Insurance </a:t>
            </a:r>
            <a:r>
              <a:rPr lang="en-US" dirty="0"/>
              <a:t>(2005) 127 </a:t>
            </a:r>
            <a:r>
              <a:rPr lang="en-US" dirty="0" err="1"/>
              <a:t>Cal.App</a:t>
            </a:r>
            <a:r>
              <a:rPr lang="en-US" dirty="0"/>
              <a:t>. 4th 1311),  we are required as brokers not to “ fail to alert the ( Insured) that the ( Policy has language that provides  a viable basis ) for refusing coverage under some circumstances and, consequently, failed to recommend that the(y) purchase ………. insurance to </a:t>
            </a:r>
            <a:r>
              <a:rPr lang="en-US" b="1" i="1" dirty="0"/>
              <a:t>ensure complete, uncontestable coverage.”</a:t>
            </a:r>
            <a:endParaRPr lang="en-US" dirty="0"/>
          </a:p>
          <a:p>
            <a:r>
              <a:rPr lang="en-US" b="1" i="1"/>
              <a:t> </a:t>
            </a:r>
            <a:endParaRPr lang="en-US"/>
          </a:p>
          <a:p>
            <a:pPr eaLnBrk="1" hangingPunct="1">
              <a:spcBef>
                <a:spcPct val="0"/>
              </a:spcBef>
            </a:pPr>
            <a:endParaRPr lang="en-US" alt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55312" indent="-290504" eaLnBrk="0" hangingPunct="0">
              <a:defRPr>
                <a:solidFill>
                  <a:schemeClr val="tx1"/>
                </a:solidFill>
                <a:latin typeface="Arial" charset="0"/>
                <a:cs typeface="Arial" charset="0"/>
              </a:defRPr>
            </a:lvl2pPr>
            <a:lvl3pPr marL="1162018" indent="-232404" eaLnBrk="0" hangingPunct="0">
              <a:defRPr>
                <a:solidFill>
                  <a:schemeClr val="tx1"/>
                </a:solidFill>
                <a:latin typeface="Arial" charset="0"/>
                <a:cs typeface="Arial" charset="0"/>
              </a:defRPr>
            </a:lvl3pPr>
            <a:lvl4pPr marL="1626825" indent="-232404" eaLnBrk="0" hangingPunct="0">
              <a:defRPr>
                <a:solidFill>
                  <a:schemeClr val="tx1"/>
                </a:solidFill>
                <a:latin typeface="Arial" charset="0"/>
                <a:cs typeface="Arial" charset="0"/>
              </a:defRPr>
            </a:lvl4pPr>
            <a:lvl5pPr marL="2091632" indent="-232404" eaLnBrk="0" hangingPunct="0">
              <a:defRPr>
                <a:solidFill>
                  <a:schemeClr val="tx1"/>
                </a:solidFill>
                <a:latin typeface="Arial" charset="0"/>
                <a:cs typeface="Arial" charset="0"/>
              </a:defRPr>
            </a:lvl5pPr>
            <a:lvl6pPr marL="2556439" indent="-232404" eaLnBrk="0" fontAlgn="base" hangingPunct="0">
              <a:spcBef>
                <a:spcPct val="0"/>
              </a:spcBef>
              <a:spcAft>
                <a:spcPct val="0"/>
              </a:spcAft>
              <a:defRPr>
                <a:solidFill>
                  <a:schemeClr val="tx1"/>
                </a:solidFill>
                <a:latin typeface="Arial" charset="0"/>
                <a:cs typeface="Arial" charset="0"/>
              </a:defRPr>
            </a:lvl6pPr>
            <a:lvl7pPr marL="3021246" indent="-232404" eaLnBrk="0" fontAlgn="base" hangingPunct="0">
              <a:spcBef>
                <a:spcPct val="0"/>
              </a:spcBef>
              <a:spcAft>
                <a:spcPct val="0"/>
              </a:spcAft>
              <a:defRPr>
                <a:solidFill>
                  <a:schemeClr val="tx1"/>
                </a:solidFill>
                <a:latin typeface="Arial" charset="0"/>
                <a:cs typeface="Arial" charset="0"/>
              </a:defRPr>
            </a:lvl7pPr>
            <a:lvl8pPr marL="3486053" indent="-232404" eaLnBrk="0" fontAlgn="base" hangingPunct="0">
              <a:spcBef>
                <a:spcPct val="0"/>
              </a:spcBef>
              <a:spcAft>
                <a:spcPct val="0"/>
              </a:spcAft>
              <a:defRPr>
                <a:solidFill>
                  <a:schemeClr val="tx1"/>
                </a:solidFill>
                <a:latin typeface="Arial" charset="0"/>
                <a:cs typeface="Arial" charset="0"/>
              </a:defRPr>
            </a:lvl8pPr>
            <a:lvl9pPr marL="3950860" indent="-232404" eaLnBrk="0" fontAlgn="base" hangingPunct="0">
              <a:spcBef>
                <a:spcPct val="0"/>
              </a:spcBef>
              <a:spcAft>
                <a:spcPct val="0"/>
              </a:spcAft>
              <a:defRPr>
                <a:solidFill>
                  <a:schemeClr val="tx1"/>
                </a:solidFill>
                <a:latin typeface="Arial" charset="0"/>
                <a:cs typeface="Arial" charset="0"/>
              </a:defRPr>
            </a:lvl9pPr>
          </a:lstStyle>
          <a:p>
            <a:pPr eaLnBrk="1" hangingPunct="1"/>
            <a:fld id="{54F5D217-D1C1-4F8A-A3B6-B39C2F4DC4FD}" type="slidenum">
              <a:rPr lang="en-US" altLang="en-US" smtClean="0">
                <a:solidFill>
                  <a:srgbClr val="000000"/>
                </a:solidFill>
              </a:rPr>
              <a:pPr eaLnBrk="1" hangingPunct="1"/>
              <a:t>26</a:t>
            </a:fld>
            <a:endParaRPr lang="en-US" alt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the Calif Appellate decision in the Third Eye Blind case (</a:t>
            </a:r>
            <a:r>
              <a:rPr lang="en-US" i="1" dirty="0"/>
              <a:t>Third Eye Blind v. North American Specialty Insurance </a:t>
            </a:r>
            <a:r>
              <a:rPr lang="en-US" dirty="0"/>
              <a:t>(2005) 127 </a:t>
            </a:r>
            <a:r>
              <a:rPr lang="en-US" dirty="0" err="1"/>
              <a:t>Cal.App</a:t>
            </a:r>
            <a:r>
              <a:rPr lang="en-US" dirty="0"/>
              <a:t>. 4th 1311),  we are required as brokers not to “ fail to alert the ( Insured) that the ( Policy has language that provides  a viable basis ) for refusing coverage under some circumstances and, consequently, failed to recommend that the(y) purchase ………. insurance to </a:t>
            </a:r>
            <a:r>
              <a:rPr lang="en-US" b="1" i="1" dirty="0"/>
              <a:t>ensure complete, uncontestable coverage.”</a:t>
            </a:r>
            <a:endParaRPr lang="en-US" dirty="0"/>
          </a:p>
          <a:p>
            <a:r>
              <a:rPr lang="en-US" b="1" i="1"/>
              <a:t> </a:t>
            </a:r>
            <a:endParaRPr lang="en-US"/>
          </a:p>
          <a:p>
            <a:pPr eaLnBrk="1" hangingPunct="1">
              <a:spcBef>
                <a:spcPct val="0"/>
              </a:spcBef>
            </a:pPr>
            <a:endParaRPr lang="en-US" alt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55312" indent="-290504" eaLnBrk="0" hangingPunct="0">
              <a:defRPr>
                <a:solidFill>
                  <a:schemeClr val="tx1"/>
                </a:solidFill>
                <a:latin typeface="Arial" charset="0"/>
                <a:cs typeface="Arial" charset="0"/>
              </a:defRPr>
            </a:lvl2pPr>
            <a:lvl3pPr marL="1162018" indent="-232404" eaLnBrk="0" hangingPunct="0">
              <a:defRPr>
                <a:solidFill>
                  <a:schemeClr val="tx1"/>
                </a:solidFill>
                <a:latin typeface="Arial" charset="0"/>
                <a:cs typeface="Arial" charset="0"/>
              </a:defRPr>
            </a:lvl3pPr>
            <a:lvl4pPr marL="1626825" indent="-232404" eaLnBrk="0" hangingPunct="0">
              <a:defRPr>
                <a:solidFill>
                  <a:schemeClr val="tx1"/>
                </a:solidFill>
                <a:latin typeface="Arial" charset="0"/>
                <a:cs typeface="Arial" charset="0"/>
              </a:defRPr>
            </a:lvl4pPr>
            <a:lvl5pPr marL="2091632" indent="-232404" eaLnBrk="0" hangingPunct="0">
              <a:defRPr>
                <a:solidFill>
                  <a:schemeClr val="tx1"/>
                </a:solidFill>
                <a:latin typeface="Arial" charset="0"/>
                <a:cs typeface="Arial" charset="0"/>
              </a:defRPr>
            </a:lvl5pPr>
            <a:lvl6pPr marL="2556439" indent="-232404" eaLnBrk="0" fontAlgn="base" hangingPunct="0">
              <a:spcBef>
                <a:spcPct val="0"/>
              </a:spcBef>
              <a:spcAft>
                <a:spcPct val="0"/>
              </a:spcAft>
              <a:defRPr>
                <a:solidFill>
                  <a:schemeClr val="tx1"/>
                </a:solidFill>
                <a:latin typeface="Arial" charset="0"/>
                <a:cs typeface="Arial" charset="0"/>
              </a:defRPr>
            </a:lvl6pPr>
            <a:lvl7pPr marL="3021246" indent="-232404" eaLnBrk="0" fontAlgn="base" hangingPunct="0">
              <a:spcBef>
                <a:spcPct val="0"/>
              </a:spcBef>
              <a:spcAft>
                <a:spcPct val="0"/>
              </a:spcAft>
              <a:defRPr>
                <a:solidFill>
                  <a:schemeClr val="tx1"/>
                </a:solidFill>
                <a:latin typeface="Arial" charset="0"/>
                <a:cs typeface="Arial" charset="0"/>
              </a:defRPr>
            </a:lvl7pPr>
            <a:lvl8pPr marL="3486053" indent="-232404" eaLnBrk="0" fontAlgn="base" hangingPunct="0">
              <a:spcBef>
                <a:spcPct val="0"/>
              </a:spcBef>
              <a:spcAft>
                <a:spcPct val="0"/>
              </a:spcAft>
              <a:defRPr>
                <a:solidFill>
                  <a:schemeClr val="tx1"/>
                </a:solidFill>
                <a:latin typeface="Arial" charset="0"/>
                <a:cs typeface="Arial" charset="0"/>
              </a:defRPr>
            </a:lvl8pPr>
            <a:lvl9pPr marL="3950860" indent="-232404" eaLnBrk="0" fontAlgn="base" hangingPunct="0">
              <a:spcBef>
                <a:spcPct val="0"/>
              </a:spcBef>
              <a:spcAft>
                <a:spcPct val="0"/>
              </a:spcAft>
              <a:defRPr>
                <a:solidFill>
                  <a:schemeClr val="tx1"/>
                </a:solidFill>
                <a:latin typeface="Arial" charset="0"/>
                <a:cs typeface="Arial" charset="0"/>
              </a:defRPr>
            </a:lvl9pPr>
          </a:lstStyle>
          <a:p>
            <a:pPr eaLnBrk="1" hangingPunct="1"/>
            <a:fld id="{54F5D217-D1C1-4F8A-A3B6-B39C2F4DC4FD}" type="slidenum">
              <a:rPr lang="en-US" altLang="en-US" smtClean="0">
                <a:solidFill>
                  <a:srgbClr val="000000"/>
                </a:solidFill>
              </a:rPr>
              <a:pPr eaLnBrk="1" hangingPunct="1"/>
              <a:t>27</a:t>
            </a:fld>
            <a:endParaRPr lang="en-US" alt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3</a:t>
            </a:fld>
            <a:endParaRPr lang="en-US" dirty="0"/>
          </a:p>
        </p:txBody>
      </p:sp>
    </p:spTree>
    <p:extLst>
      <p:ext uri="{BB962C8B-B14F-4D97-AF65-F5344CB8AC3E}">
        <p14:creationId xmlns:p14="http://schemas.microsoft.com/office/powerpoint/2010/main" val="1289280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4</a:t>
            </a:fld>
            <a:endParaRPr lang="en-US" dirty="0"/>
          </a:p>
        </p:txBody>
      </p:sp>
    </p:spTree>
    <p:extLst>
      <p:ext uri="{BB962C8B-B14F-4D97-AF65-F5344CB8AC3E}">
        <p14:creationId xmlns:p14="http://schemas.microsoft.com/office/powerpoint/2010/main" val="1289280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Jump</a:t>
            </a:r>
            <a:r>
              <a:rPr lang="en-US" baseline="0" dirty="0"/>
              <a:t> to ERP-  5  &amp; 6</a:t>
            </a:r>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5</a:t>
            </a:fld>
            <a:endParaRPr lang="en-US" dirty="0"/>
          </a:p>
        </p:txBody>
      </p:sp>
    </p:spTree>
    <p:extLst>
      <p:ext uri="{BB962C8B-B14F-4D97-AF65-F5344CB8AC3E}">
        <p14:creationId xmlns:p14="http://schemas.microsoft.com/office/powerpoint/2010/main" val="2667569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6</a:t>
            </a:fld>
            <a:endParaRPr lang="en-US" dirty="0"/>
          </a:p>
        </p:txBody>
      </p:sp>
    </p:spTree>
    <p:extLst>
      <p:ext uri="{BB962C8B-B14F-4D97-AF65-F5344CB8AC3E}">
        <p14:creationId xmlns:p14="http://schemas.microsoft.com/office/powerpoint/2010/main" val="2008130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590116-13C8-47B9-9AD6-FAC4839C76A1}" type="slidenum">
              <a:rPr lang="en-US" smtClean="0"/>
              <a:t>7</a:t>
            </a:fld>
            <a:endParaRPr lang="en-US" dirty="0"/>
          </a:p>
        </p:txBody>
      </p:sp>
    </p:spTree>
    <p:extLst>
      <p:ext uri="{BB962C8B-B14F-4D97-AF65-F5344CB8AC3E}">
        <p14:creationId xmlns:p14="http://schemas.microsoft.com/office/powerpoint/2010/main" val="2672265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r>
              <a:rPr lang="en-US" altLang="en-US" dirty="0"/>
              <a:t>Discuss the</a:t>
            </a:r>
            <a:r>
              <a:rPr lang="en-US" altLang="en-US" baseline="0" dirty="0"/>
              <a:t> </a:t>
            </a:r>
            <a:r>
              <a:rPr lang="en-US" altLang="en-US" dirty="0"/>
              <a:t>issue- “Duties in event of claim or suit clause” aka Claim reporting</a:t>
            </a:r>
            <a:r>
              <a:rPr lang="en-US" altLang="en-US" baseline="0" dirty="0"/>
              <a:t> Condition”…  JR issue</a:t>
            </a:r>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a:xfrm>
            <a:off x="1377950" y="898525"/>
            <a:ext cx="4321175" cy="3241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7" name="Rectangle 2"/>
          <p:cNvSpPr>
            <a:spLocks noGrp="1" noChangeArrowheads="1"/>
          </p:cNvSpPr>
          <p:nvPr>
            <p:ph type="body" idx="1"/>
          </p:nvPr>
        </p:nvSpPr>
        <p:spPr>
          <a:xfrm>
            <a:off x="1095298" y="4454239"/>
            <a:ext cx="4892426" cy="359786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939363">
              <a:defRPr/>
            </a:pPr>
            <a:r>
              <a:rPr lang="en-US" altLang="en-US" dirty="0"/>
              <a:t>** National Union – NJ Case </a:t>
            </a:r>
            <a:r>
              <a:rPr lang="en-US" i="1" dirty="0" err="1"/>
              <a:t>Templo</a:t>
            </a:r>
            <a:r>
              <a:rPr lang="en-US" i="1" dirty="0"/>
              <a:t> Fuente De Vida Corp. v. National Union Fire Insurance Co., </a:t>
            </a:r>
            <a:r>
              <a:rPr lang="en-US" dirty="0"/>
              <a:t>A-No. 074572, slip op. (N.J. Feb. </a:t>
            </a:r>
            <a:r>
              <a:rPr lang="en-US"/>
              <a:t>11, 2016</a:t>
            </a:r>
            <a:endParaRPr lang="en-US" altLang="en-US"/>
          </a:p>
          <a:p>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FC6347-1305-41C3-9CB2-168016DAF6B7}"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C6347-1305-41C3-9CB2-168016DAF6B7}" type="slidenum">
              <a:rPr lang="en-US" smtClean="0"/>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FC6347-1305-41C3-9CB2-168016DAF6B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FC6347-1305-41C3-9CB2-168016DAF6B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FC6347-1305-41C3-9CB2-168016DAF6B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C6347-1305-41C3-9CB2-168016DAF6B7}" type="slidenum">
              <a:rPr lang="en-US" smtClean="0"/>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9EC55E-0761-4926-A4B5-DE6CFCB14A3C}" type="datetimeFigureOut">
              <a:rPr lang="en-US" smtClean="0"/>
              <a:t>12/13/2019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FC6347-1305-41C3-9CB2-168016DAF6B7}" type="slidenum">
              <a:rPr lang="en-US" smtClean="0"/>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09EC55E-0761-4926-A4B5-DE6CFCB14A3C}" type="datetimeFigureOut">
              <a:rPr lang="en-US" smtClean="0"/>
              <a:t>12/13/2019</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AFC6347-1305-41C3-9CB2-168016DAF6B7}" type="slidenum">
              <a:rPr lang="en-US" smtClean="0"/>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linkedin.com/vsearch/p?title=Faculty+Member,+Claims+College+and++Member+of+the+Executive+Council,++School+of+Professional+Lines&amp;trk=prof-exp-tit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524000"/>
          </a:xfrm>
        </p:spPr>
        <p:txBody>
          <a:bodyPr>
            <a:normAutofit fontScale="90000"/>
          </a:bodyPr>
          <a:lstStyle/>
          <a:p>
            <a:pPr defTabSz="457200"/>
            <a:r>
              <a:rPr lang="en-US" altLang="en-US" sz="2200" b="1" dirty="0">
                <a:solidFill>
                  <a:schemeClr val="tx1"/>
                </a:solidFill>
              </a:rPr>
              <a:t>The Florida Bar Association</a:t>
            </a:r>
            <a:br>
              <a:rPr lang="en-US" altLang="en-US" sz="2200" b="1" dirty="0">
                <a:solidFill>
                  <a:schemeClr val="tx1"/>
                </a:solidFill>
              </a:rPr>
            </a:br>
            <a:r>
              <a:rPr lang="en-US" altLang="en-US" sz="2200" b="1" dirty="0">
                <a:solidFill>
                  <a:schemeClr val="tx1"/>
                </a:solidFill>
              </a:rPr>
              <a:t>Section on</a:t>
            </a:r>
            <a:br>
              <a:rPr lang="en-US" altLang="en-US" sz="2200" b="1" dirty="0">
                <a:solidFill>
                  <a:schemeClr val="tx1"/>
                </a:solidFill>
              </a:rPr>
            </a:br>
            <a:br>
              <a:rPr lang="en-US" altLang="en-US" sz="1600" b="1" dirty="0">
                <a:solidFill>
                  <a:schemeClr val="tx1"/>
                </a:solidFill>
              </a:rPr>
            </a:br>
            <a:r>
              <a:rPr lang="en-US" sz="4000" dirty="0">
                <a:solidFill>
                  <a:schemeClr val="tx1"/>
                </a:solidFill>
              </a:rPr>
              <a:t>Real Property Probate and Trust Law</a:t>
            </a:r>
            <a:br>
              <a:rPr lang="en-US" altLang="en-US" sz="4000" b="1" dirty="0">
                <a:solidFill>
                  <a:schemeClr val="tx1"/>
                </a:solidFill>
              </a:rPr>
            </a:br>
            <a:br>
              <a:rPr lang="en-US" altLang="en-US" sz="3600" b="1" dirty="0">
                <a:solidFill>
                  <a:schemeClr val="tx1"/>
                </a:solidFill>
              </a:rPr>
            </a:br>
            <a:r>
              <a:rPr lang="en-US" altLang="en-US" sz="2000" b="1" dirty="0">
                <a:solidFill>
                  <a:schemeClr val="tx1"/>
                </a:solidFill>
              </a:rPr>
              <a:t>Presents</a:t>
            </a:r>
            <a:br>
              <a:rPr lang="en-US" altLang="en-US" sz="3600" b="1" dirty="0">
                <a:solidFill>
                  <a:schemeClr val="tx1"/>
                </a:solidFill>
              </a:rPr>
            </a:br>
            <a:br>
              <a:rPr lang="en-US" altLang="en-US" sz="3600" b="1" dirty="0">
                <a:solidFill>
                  <a:schemeClr val="tx1"/>
                </a:solidFill>
              </a:rPr>
            </a:br>
            <a:r>
              <a:rPr lang="en-US" altLang="en-US" sz="3600" b="1" dirty="0">
                <a:solidFill>
                  <a:schemeClr val="tx1"/>
                </a:solidFill>
              </a:rPr>
              <a:t>The Dangers that May Lurk..</a:t>
            </a:r>
            <a:br>
              <a:rPr lang="en-US" altLang="en-US" sz="4800" b="1" dirty="0"/>
            </a:br>
            <a:r>
              <a:rPr lang="en-US" altLang="en-US" sz="3600" b="1" dirty="0">
                <a:solidFill>
                  <a:schemeClr val="tx1"/>
                </a:solidFill>
              </a:rPr>
              <a:t>INSURANCE GOTCHYA’S COMMON TO ALL D&amp;O/ EPLI/ CYBER &amp; E&amp;O FORMS</a:t>
            </a:r>
            <a:br>
              <a:rPr lang="en-US" altLang="en-US" sz="3600" b="1" dirty="0">
                <a:solidFill>
                  <a:schemeClr val="tx1"/>
                </a:solidFill>
              </a:rPr>
            </a:br>
            <a:r>
              <a:rPr lang="en-US" altLang="en-US" sz="3600" b="1" dirty="0">
                <a:solidFill>
                  <a:schemeClr val="tx1"/>
                </a:solidFill>
              </a:rPr>
              <a:t>and the resultant claims problems</a:t>
            </a:r>
            <a:br>
              <a:rPr lang="en-US" altLang="en-US" sz="3600" b="1" dirty="0">
                <a:solidFill>
                  <a:schemeClr val="tx1"/>
                </a:solidFill>
              </a:rPr>
            </a:br>
            <a:r>
              <a:rPr lang="en-US" altLang="en-US" sz="3600" b="1" dirty="0"/>
              <a:t>without</a:t>
            </a:r>
            <a:endParaRPr lang="en-US" altLang="en-US" sz="3600" dirty="0"/>
          </a:p>
        </p:txBody>
      </p:sp>
      <p:pic>
        <p:nvPicPr>
          <p:cNvPr id="6"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0" y="6172545"/>
            <a:ext cx="1600200" cy="5393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©2019 Fisher Consulting Group, Inc.</a:t>
            </a:r>
          </a:p>
        </p:txBody>
      </p:sp>
      <p:pic>
        <p:nvPicPr>
          <p:cNvPr id="1026" name="Picture 2" descr="Seal logo of The Florida Bar head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5902278"/>
            <a:ext cx="809625" cy="809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905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normAutofit fontScale="90000"/>
          </a:bodyPr>
          <a:lstStyle/>
          <a:p>
            <a:pPr algn="ctr" eaLnBrk="1" hangingPunct="1"/>
            <a:r>
              <a:rPr lang="en-US" altLang="en-US" dirty="0"/>
              <a:t>And the Dangers of How “Claim “ is defined</a:t>
            </a:r>
          </a:p>
        </p:txBody>
      </p:sp>
      <p:sp>
        <p:nvSpPr>
          <p:cNvPr id="8195" name="Content Placeholder 2"/>
          <p:cNvSpPr>
            <a:spLocks noGrp="1"/>
          </p:cNvSpPr>
          <p:nvPr>
            <p:ph idx="1"/>
          </p:nvPr>
        </p:nvSpPr>
        <p:spPr bwMode="auto">
          <a:xfrm>
            <a:off x="457200" y="16462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lvl="0" indent="0">
              <a:buNone/>
            </a:pPr>
            <a:r>
              <a:rPr lang="en-US" dirty="0"/>
              <a:t>“</a:t>
            </a:r>
            <a:r>
              <a:rPr lang="en-US" b="1" dirty="0"/>
              <a:t>Claim</a:t>
            </a:r>
            <a:r>
              <a:rPr lang="en-US" dirty="0"/>
              <a:t>” means a written demand for monetary damages arising out of or resulting from the performing or failure to perform “Professional Services”.</a:t>
            </a:r>
          </a:p>
          <a:p>
            <a:pPr marL="0" indent="0" defTabSz="457200" eaLnBrk="1" hangingPunct="1">
              <a:buNone/>
            </a:pPr>
            <a:r>
              <a:rPr lang="en-US" altLang="en-US" dirty="0"/>
              <a:t>                                       OR another version :</a:t>
            </a:r>
          </a:p>
          <a:p>
            <a:pPr marL="0" indent="0">
              <a:buNone/>
            </a:pPr>
            <a:r>
              <a:rPr lang="en-US" dirty="0"/>
              <a:t>C) "</a:t>
            </a:r>
            <a:r>
              <a:rPr lang="en-US" b="1" dirty="0"/>
              <a:t>Claim</a:t>
            </a:r>
            <a:r>
              <a:rPr lang="en-US" dirty="0"/>
              <a:t>" means:</a:t>
            </a:r>
          </a:p>
          <a:p>
            <a:pPr marL="0" indent="0">
              <a:buNone/>
            </a:pPr>
            <a:r>
              <a:rPr lang="en-US" dirty="0"/>
              <a:t>    1. A written demand for </a:t>
            </a:r>
            <a:r>
              <a:rPr lang="en-US" b="1" dirty="0"/>
              <a:t>Loss </a:t>
            </a:r>
            <a:r>
              <a:rPr lang="en-US" dirty="0"/>
              <a:t>or non-monetary relief against an </a:t>
            </a:r>
            <a:r>
              <a:rPr lang="en-US" b="1" dirty="0"/>
              <a:t>Insured </a:t>
            </a:r>
            <a:r>
              <a:rPr lang="en-US" dirty="0"/>
              <a:t>because of</a:t>
            </a:r>
          </a:p>
          <a:p>
            <a:pPr marL="0" indent="0">
              <a:buNone/>
            </a:pPr>
            <a:r>
              <a:rPr lang="en-US" dirty="0"/>
              <a:t>    2. </a:t>
            </a:r>
            <a:r>
              <a:rPr lang="en-US" b="1" dirty="0"/>
              <a:t>Wrongful Act</a:t>
            </a:r>
            <a:r>
              <a:rPr lang="en-US" dirty="0"/>
              <a:t>;</a:t>
            </a:r>
          </a:p>
          <a:p>
            <a:pPr marL="0" indent="0">
              <a:buNone/>
            </a:pPr>
            <a:r>
              <a:rPr lang="en-US" dirty="0"/>
              <a:t>    3. Any </a:t>
            </a:r>
            <a:r>
              <a:rPr lang="en-US" b="1" dirty="0"/>
              <a:t>Suit</a:t>
            </a:r>
            <a:r>
              <a:rPr lang="en-US" dirty="0"/>
              <a:t>.”</a:t>
            </a:r>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454654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338328"/>
            <a:ext cx="8229600" cy="95707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eaLnBrk="1" hangingPunct="1"/>
            <a:r>
              <a:rPr lang="en-US" altLang="en-US" dirty="0"/>
              <a:t>And more Dangers</a:t>
            </a:r>
          </a:p>
        </p:txBody>
      </p:sp>
      <p:sp>
        <p:nvSpPr>
          <p:cNvPr id="8195" name="Content Placeholder 2"/>
          <p:cNvSpPr>
            <a:spLocks noGrp="1"/>
          </p:cNvSpPr>
          <p:nvPr>
            <p:ph idx="1"/>
          </p:nvPr>
        </p:nvSpPr>
        <p:spPr bwMode="auto">
          <a:xfrm>
            <a:off x="457200" y="1219200"/>
            <a:ext cx="8229600" cy="495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defTabSz="457200" eaLnBrk="1" hangingPunct="1"/>
            <a:r>
              <a:rPr lang="en-US" altLang="en-US" dirty="0"/>
              <a:t>Another Version: </a:t>
            </a:r>
          </a:p>
          <a:p>
            <a:pPr marL="0" indent="0">
              <a:buNone/>
            </a:pPr>
            <a:r>
              <a:rPr lang="en-US" b="1" dirty="0"/>
              <a:t>B. </a:t>
            </a:r>
            <a:r>
              <a:rPr lang="en-US" dirty="0"/>
              <a:t>“</a:t>
            </a:r>
            <a:r>
              <a:rPr lang="en-US" b="1" dirty="0"/>
              <a:t>Claim</a:t>
            </a:r>
            <a:r>
              <a:rPr lang="en-US" dirty="0"/>
              <a:t>” means:</a:t>
            </a:r>
          </a:p>
          <a:p>
            <a:r>
              <a:rPr lang="en-US" b="1" dirty="0"/>
              <a:t>1. </a:t>
            </a:r>
            <a:r>
              <a:rPr lang="en-US" dirty="0"/>
              <a:t>A demand for money as compensation for a </a:t>
            </a:r>
            <a:r>
              <a:rPr lang="en-US" b="1" dirty="0"/>
              <a:t>Wrongful Act</a:t>
            </a:r>
            <a:r>
              <a:rPr lang="en-US" dirty="0"/>
              <a:t>, or</a:t>
            </a:r>
          </a:p>
          <a:p>
            <a:r>
              <a:rPr lang="en-US" b="1" dirty="0"/>
              <a:t>2. </a:t>
            </a:r>
            <a:r>
              <a:rPr lang="en-US" dirty="0"/>
              <a:t>Any judicial or administrative proceeding, including a </a:t>
            </a:r>
            <a:r>
              <a:rPr lang="en-US" b="1" dirty="0"/>
              <a:t>Disciplinary Proceeding</a:t>
            </a:r>
            <a:r>
              <a:rPr lang="en-US" dirty="0"/>
              <a:t>, mediation or arbitration initiated against any </a:t>
            </a:r>
            <a:r>
              <a:rPr lang="en-US" b="1" dirty="0"/>
              <a:t>Insured </a:t>
            </a:r>
            <a:r>
              <a:rPr lang="en-US" dirty="0"/>
              <a:t>seeking to hold such </a:t>
            </a:r>
            <a:r>
              <a:rPr lang="en-US" b="1" dirty="0"/>
              <a:t>Insured </a:t>
            </a:r>
            <a:r>
              <a:rPr lang="en-US" dirty="0"/>
              <a:t>responsible for a </a:t>
            </a:r>
            <a:r>
              <a:rPr lang="en-US" b="1" dirty="0"/>
              <a:t>Wrongful Act</a:t>
            </a:r>
            <a:r>
              <a:rPr lang="en-US" dirty="0"/>
              <a:t>, including any appeal therefrom;</a:t>
            </a:r>
          </a:p>
          <a:p>
            <a:r>
              <a:rPr lang="en-US" b="1" dirty="0"/>
              <a:t>3. </a:t>
            </a:r>
            <a:r>
              <a:rPr lang="en-US" dirty="0"/>
              <a:t>Any request to toll the statute of limitations relating to a potential </a:t>
            </a:r>
            <a:r>
              <a:rPr lang="en-US" b="1" dirty="0"/>
              <a:t>Claim </a:t>
            </a:r>
            <a:r>
              <a:rPr lang="en-US" dirty="0"/>
              <a:t>involving an alleged </a:t>
            </a:r>
            <a:r>
              <a:rPr lang="en-US" b="1" dirty="0"/>
              <a:t>Wrongful Act</a:t>
            </a:r>
            <a:r>
              <a:rPr lang="en-US" dirty="0"/>
              <a:t>.</a:t>
            </a:r>
          </a:p>
          <a:p>
            <a:endParaRPr lang="en-US" altLang="en-US" dirty="0"/>
          </a:p>
          <a:p>
            <a:pPr defTabSz="457200" eaLnBrk="1" hangingPunct="1"/>
            <a:endParaRPr lang="en-US" altLang="en-US" dirty="0"/>
          </a:p>
        </p:txBody>
      </p:sp>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pic>
        <p:nvPicPr>
          <p:cNvPr id="7"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7895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solidFill>
                  <a:srgbClr val="FF0000"/>
                </a:solidFill>
              </a:rPr>
              <a:t>(A </a:t>
            </a:r>
            <a:r>
              <a:rPr lang="en-US" b="1" dirty="0">
                <a:solidFill>
                  <a:srgbClr val="FF0000"/>
                </a:solidFill>
              </a:rPr>
              <a:t>Claim </a:t>
            </a:r>
            <a:r>
              <a:rPr lang="en-US" dirty="0">
                <a:solidFill>
                  <a:srgbClr val="FF0000"/>
                </a:solidFill>
              </a:rPr>
              <a:t>shall be considered first made when any </a:t>
            </a:r>
            <a:r>
              <a:rPr lang="en-US" b="1" dirty="0">
                <a:solidFill>
                  <a:srgbClr val="FF0000"/>
                </a:solidFill>
              </a:rPr>
              <a:t>Insured </a:t>
            </a:r>
            <a:r>
              <a:rPr lang="en-US" dirty="0">
                <a:solidFill>
                  <a:srgbClr val="FF0000"/>
                </a:solidFill>
              </a:rPr>
              <a:t>or the </a:t>
            </a:r>
            <a:r>
              <a:rPr lang="en-US" b="1" dirty="0">
                <a:solidFill>
                  <a:srgbClr val="FF0000"/>
                </a:solidFill>
              </a:rPr>
              <a:t>Insured’s </a:t>
            </a:r>
            <a:r>
              <a:rPr lang="en-US" dirty="0">
                <a:solidFill>
                  <a:srgbClr val="FF0000"/>
                </a:solidFill>
              </a:rPr>
              <a:t>legal representative or agent first receives notice of a </a:t>
            </a:r>
            <a:r>
              <a:rPr lang="en-US" b="1" dirty="0">
                <a:solidFill>
                  <a:srgbClr val="FF0000"/>
                </a:solidFill>
              </a:rPr>
              <a:t>Claim</a:t>
            </a:r>
            <a:r>
              <a:rPr lang="en-US" dirty="0">
                <a:solidFill>
                  <a:srgbClr val="FF0000"/>
                </a:solidFill>
              </a:rPr>
              <a:t>.)  </a:t>
            </a:r>
            <a:r>
              <a:rPr lang="en-US" b="1" dirty="0">
                <a:solidFill>
                  <a:schemeClr val="accent3">
                    <a:lumMod val="75000"/>
                  </a:schemeClr>
                </a:solidFill>
              </a:rPr>
              <a:t>Is this language  there,  or MISSING ???</a:t>
            </a:r>
          </a:p>
          <a:p>
            <a:endParaRPr lang="en-US" dirty="0"/>
          </a:p>
        </p:txBody>
      </p:sp>
      <p:sp>
        <p:nvSpPr>
          <p:cNvPr id="3" name="Title 2"/>
          <p:cNvSpPr>
            <a:spLocks noGrp="1"/>
          </p:cNvSpPr>
          <p:nvPr>
            <p:ph type="title"/>
          </p:nvPr>
        </p:nvSpPr>
        <p:spPr/>
        <p:txBody>
          <a:bodyPr/>
          <a:lstStyle/>
          <a:p>
            <a:r>
              <a:rPr lang="en-US" dirty="0">
                <a:solidFill>
                  <a:schemeClr val="tx1">
                    <a:lumMod val="75000"/>
                    <a:lumOff val="25000"/>
                  </a:schemeClr>
                </a:solidFill>
              </a:rPr>
              <a:t>The “FIX”</a:t>
            </a:r>
          </a:p>
        </p:txBody>
      </p:sp>
      <p:pic>
        <p:nvPicPr>
          <p:cNvPr id="4" name="Picture 3" descr="C:\Users\ffisher\Pictures\FCG Logo 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4024054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752600" y="228600"/>
            <a:ext cx="5879932" cy="748564"/>
          </a:xfrm>
          <a:extLst>
            <a:ext uri="{91240B29-F687-4F45-9708-019B960494DF}">
              <a14:hiddenLine xmlns:a14="http://schemas.microsoft.com/office/drawing/2010/main" w="9525">
                <a:solidFill>
                  <a:srgbClr val="000000"/>
                </a:solidFill>
                <a:round/>
                <a:headEnd/>
                <a:tailEnd/>
              </a14:hiddenLine>
            </a:ext>
          </a:extLst>
        </p:spPr>
        <p:txBody>
          <a:bodyPr lIns="0" tIns="0" rIns="0" bIns="0" anchor="ctr"/>
          <a:lstStyle/>
          <a:p>
            <a:pPr eaLnBrk="1" hangingPunct="1"/>
            <a:r>
              <a:rPr lang="en-US" altLang="en-US" sz="4000" dirty="0"/>
              <a:t>More Definitions</a:t>
            </a:r>
            <a:endParaRPr lang="en-US" altLang="en-US" sz="3600" dirty="0"/>
          </a:p>
        </p:txBody>
      </p:sp>
      <p:sp>
        <p:nvSpPr>
          <p:cNvPr id="3075" name="Rectangle 3"/>
          <p:cNvSpPr>
            <a:spLocks noGrp="1" noChangeArrowheads="1"/>
          </p:cNvSpPr>
          <p:nvPr>
            <p:ph type="subTitle" idx="4294967295"/>
          </p:nvPr>
        </p:nvSpPr>
        <p:spPr>
          <a:xfrm>
            <a:off x="228600" y="1066800"/>
            <a:ext cx="8686800" cy="5160103"/>
          </a:xfrm>
          <a:extLst>
            <a:ext uri="{91240B29-F687-4F45-9708-019B960494DF}">
              <a14:hiddenLine xmlns:a14="http://schemas.microsoft.com/office/drawing/2010/main" w="9525">
                <a:solidFill>
                  <a:srgbClr val="000000"/>
                </a:solidFill>
                <a:round/>
                <a:headEnd/>
                <a:tailEnd/>
              </a14:hiddenLine>
            </a:ext>
          </a:extLst>
        </p:spPr>
        <p:txBody>
          <a:bodyPr lIns="0" tIns="0" rIns="0" bIns="0" anchor="t">
            <a:normAutofit fontScale="92500" lnSpcReduction="20000"/>
          </a:bodyPr>
          <a:lstStyle/>
          <a:p>
            <a:pPr marL="0" indent="0">
              <a:buNone/>
            </a:pPr>
            <a:r>
              <a:rPr lang="en-US" sz="1800" dirty="0"/>
              <a:t> “</a:t>
            </a:r>
            <a:r>
              <a:rPr lang="en-US" sz="1800" b="1" dirty="0"/>
              <a:t>Claim</a:t>
            </a:r>
            <a:r>
              <a:rPr lang="en-US" sz="1800" dirty="0"/>
              <a:t>” means a demand received by any </a:t>
            </a:r>
            <a:r>
              <a:rPr lang="en-US" sz="1800" b="1" dirty="0"/>
              <a:t>Insured </a:t>
            </a:r>
            <a:r>
              <a:rPr lang="en-US" sz="1800" dirty="0"/>
              <a:t>for money or services including the service of suit or institution of arbitration proceedings. “</a:t>
            </a:r>
            <a:r>
              <a:rPr lang="en-US" sz="1800" b="1" dirty="0"/>
              <a:t>Claim</a:t>
            </a:r>
            <a:r>
              <a:rPr lang="en-US" sz="1800" dirty="0"/>
              <a:t>” shall also mean a threat or initiation of a suit seeking injunctive relief…” 	</a:t>
            </a:r>
          </a:p>
          <a:p>
            <a:pPr marL="0" indent="0">
              <a:buNone/>
            </a:pPr>
            <a:endParaRPr lang="en-US" sz="1800" b="1" dirty="0"/>
          </a:p>
          <a:p>
            <a:pPr marL="0" indent="0">
              <a:buNone/>
            </a:pPr>
            <a:r>
              <a:rPr lang="en-US" sz="1800" b="1" dirty="0"/>
              <a:t>Claim </a:t>
            </a:r>
            <a:r>
              <a:rPr lang="en-US" sz="1800" dirty="0"/>
              <a:t>means a demand received by </a:t>
            </a:r>
            <a:r>
              <a:rPr lang="en-US" sz="1800" b="1" dirty="0"/>
              <a:t>you </a:t>
            </a:r>
            <a:r>
              <a:rPr lang="en-US" sz="1800" dirty="0"/>
              <a:t>for money or services, including the service of suit or institution of arbitration proceedings involving </a:t>
            </a:r>
            <a:r>
              <a:rPr lang="en-US" sz="1800" b="1" dirty="0"/>
              <a:t>you </a:t>
            </a:r>
            <a:r>
              <a:rPr lang="en-US" sz="1800" dirty="0"/>
              <a:t>arising from any alleged </a:t>
            </a:r>
            <a:r>
              <a:rPr lang="en-US" sz="1800" b="1" dirty="0"/>
              <a:t>wrongful act</a:t>
            </a:r>
            <a:r>
              <a:rPr lang="en-US" sz="1800" dirty="0"/>
              <a:t>. </a:t>
            </a:r>
            <a:r>
              <a:rPr lang="en-US" sz="1800" b="1" dirty="0"/>
              <a:t>Claim </a:t>
            </a:r>
            <a:r>
              <a:rPr lang="en-US" sz="1800" dirty="0"/>
              <a:t>shall also include any request to toll the statute of limitations relating to a potential </a:t>
            </a:r>
            <a:r>
              <a:rPr lang="en-US" sz="1800" b="1" dirty="0"/>
              <a:t>claim </a:t>
            </a:r>
            <a:r>
              <a:rPr lang="en-US" sz="1800" dirty="0"/>
              <a:t>involving an alleged </a:t>
            </a:r>
            <a:r>
              <a:rPr lang="en-US" sz="1800" b="1" dirty="0"/>
              <a:t>wrongful act” </a:t>
            </a:r>
            <a:r>
              <a:rPr lang="en-US" sz="1800" dirty="0"/>
              <a:t>	</a:t>
            </a:r>
          </a:p>
          <a:p>
            <a:pPr marL="0" indent="0">
              <a:buNone/>
            </a:pPr>
            <a:endParaRPr lang="en-US" sz="1800" dirty="0"/>
          </a:p>
          <a:p>
            <a:pPr marL="0" indent="0">
              <a:buNone/>
            </a:pPr>
            <a:r>
              <a:rPr lang="en-US" sz="1800" dirty="0"/>
              <a:t>“</a:t>
            </a:r>
            <a:r>
              <a:rPr lang="en-US" sz="1800" b="1" dirty="0"/>
              <a:t>Claim</a:t>
            </a:r>
            <a:r>
              <a:rPr lang="en-US" sz="1800" dirty="0"/>
              <a:t>” means a written demand for monetary damages arising out of or resulting from the performing or failure to perform “Professional Services.” 	</a:t>
            </a:r>
          </a:p>
          <a:p>
            <a:pPr marL="0" indent="0">
              <a:buNone/>
            </a:pPr>
            <a:endParaRPr lang="en-US" sz="1800" b="1" dirty="0"/>
          </a:p>
          <a:p>
            <a:pPr marL="0" indent="0">
              <a:buNone/>
            </a:pPr>
            <a:r>
              <a:rPr lang="en-US" sz="1800" b="1" dirty="0"/>
              <a:t>“Claim” </a:t>
            </a:r>
            <a:r>
              <a:rPr lang="en-US" sz="1800" dirty="0"/>
              <a:t>means a demand for money or services naming the </a:t>
            </a:r>
            <a:r>
              <a:rPr lang="en-US" sz="1800" b="1" dirty="0"/>
              <a:t>Insured </a:t>
            </a:r>
            <a:r>
              <a:rPr lang="en-US" sz="1800" dirty="0"/>
              <a:t>arising out of an act or omission in the performance of </a:t>
            </a:r>
            <a:r>
              <a:rPr lang="en-US" sz="1800" b="1" dirty="0"/>
              <a:t>professional services</a:t>
            </a:r>
            <a:r>
              <a:rPr lang="en-US" sz="1800" dirty="0"/>
              <a:t>. A </a:t>
            </a:r>
            <a:r>
              <a:rPr lang="en-US" sz="1800" b="1" dirty="0"/>
              <a:t>claim </a:t>
            </a:r>
            <a:r>
              <a:rPr lang="en-US" sz="1800" dirty="0"/>
              <a:t>also includes the service of suit or the institution of an arbitration proceeding against the </a:t>
            </a:r>
            <a:r>
              <a:rPr lang="en-US" sz="1800" b="1" dirty="0"/>
              <a:t>Insured</a:t>
            </a:r>
            <a:r>
              <a:rPr lang="en-US" sz="1800" dirty="0"/>
              <a:t>. 	</a:t>
            </a:r>
          </a:p>
          <a:p>
            <a:pPr marL="0" indent="0">
              <a:buNone/>
            </a:pPr>
            <a:endParaRPr lang="en-US" sz="1800" b="1" dirty="0"/>
          </a:p>
          <a:p>
            <a:pPr marL="0" indent="0">
              <a:buNone/>
            </a:pPr>
            <a:r>
              <a:rPr lang="en-US" sz="1800" b="1" dirty="0"/>
              <a:t>“Claim </a:t>
            </a:r>
            <a:r>
              <a:rPr lang="en-US" sz="1800" dirty="0"/>
              <a:t>means: (1) a demand for money or services; or (2) a </a:t>
            </a:r>
            <a:r>
              <a:rPr lang="en-US" sz="1800" b="1" dirty="0"/>
              <a:t>suit</a:t>
            </a:r>
            <a:r>
              <a:rPr lang="en-US" sz="1800" dirty="0"/>
              <a:t>;” 	</a:t>
            </a:r>
          </a:p>
          <a:p>
            <a:pPr marL="0" indent="0">
              <a:buNone/>
            </a:pPr>
            <a:endParaRPr lang="en-US" sz="1800" b="1" dirty="0"/>
          </a:p>
          <a:p>
            <a:pPr marL="0" indent="0">
              <a:buNone/>
            </a:pPr>
            <a:r>
              <a:rPr lang="en-US" sz="1800" b="1" dirty="0"/>
              <a:t>"Claim" </a:t>
            </a:r>
            <a:r>
              <a:rPr lang="en-US" sz="1800" dirty="0"/>
              <a:t>means a demand or assertion of a legal right made against any </a:t>
            </a:r>
            <a:r>
              <a:rPr lang="en-US" sz="1800" b="1" dirty="0"/>
              <a:t>Insured</a:t>
            </a:r>
            <a:r>
              <a:rPr lang="en-US" sz="1800" dirty="0"/>
              <a:t>, even if any of the allegations of the </a:t>
            </a:r>
            <a:r>
              <a:rPr lang="en-US" sz="1800" b="1" dirty="0"/>
              <a:t>Claim </a:t>
            </a:r>
            <a:r>
              <a:rPr lang="en-US" sz="1800" dirty="0"/>
              <a:t>are groundless, false or fraudulent. </a:t>
            </a:r>
            <a:r>
              <a:rPr lang="en-US" sz="1800" b="1" dirty="0"/>
              <a:t>Claim </a:t>
            </a:r>
            <a:r>
              <a:rPr lang="en-US" sz="1800" dirty="0"/>
              <a:t>also means a </a:t>
            </a:r>
            <a:r>
              <a:rPr lang="en-US" sz="1800" b="1" dirty="0"/>
              <a:t>Regulatory Action </a:t>
            </a:r>
            <a:r>
              <a:rPr lang="en-US" sz="1800" dirty="0"/>
              <a:t>or a suit seeking injunctive relief relating to the </a:t>
            </a:r>
            <a:r>
              <a:rPr lang="en-US" sz="1800" b="1" dirty="0"/>
              <a:t>Wrongful Acts </a:t>
            </a:r>
            <a:r>
              <a:rPr lang="en-US" sz="1800" dirty="0"/>
              <a:t>specified in </a:t>
            </a:r>
            <a:r>
              <a:rPr lang="en-US" sz="1800" b="1" dirty="0"/>
              <a:t>Section I.</a:t>
            </a:r>
            <a:r>
              <a:rPr lang="en-US" sz="1800" dirty="0"/>
              <a:t>, </a:t>
            </a:r>
            <a:r>
              <a:rPr lang="en-US" sz="1800" b="1" dirty="0"/>
              <a:t>INSURING AGREEMENT</a:t>
            </a:r>
            <a:r>
              <a:rPr lang="en-US" sz="1800" dirty="0"/>
              <a:t>. 	</a:t>
            </a:r>
          </a:p>
          <a:p>
            <a:pPr marL="0" indent="0">
              <a:lnSpc>
                <a:spcPct val="80000"/>
              </a:lnSpc>
              <a:buNone/>
            </a:pPr>
            <a:endParaRPr lang="en-US" altLang="en-US" sz="18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339628564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752600" y="76200"/>
            <a:ext cx="5879932" cy="609600"/>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a:bodyPr>
          <a:lstStyle/>
          <a:p>
            <a:pPr eaLnBrk="1" hangingPunct="1"/>
            <a:r>
              <a:rPr lang="en-US" altLang="en-US" sz="4000" dirty="0"/>
              <a:t> </a:t>
            </a:r>
            <a:r>
              <a:rPr lang="en-US" altLang="en-US" sz="3600" dirty="0"/>
              <a:t>The Convergence of  Issues</a:t>
            </a:r>
          </a:p>
        </p:txBody>
      </p:sp>
      <p:sp>
        <p:nvSpPr>
          <p:cNvPr id="3075" name="Rectangle 3"/>
          <p:cNvSpPr>
            <a:spLocks noGrp="1" noChangeArrowheads="1"/>
          </p:cNvSpPr>
          <p:nvPr>
            <p:ph type="subTitle" idx="4294967295"/>
          </p:nvPr>
        </p:nvSpPr>
        <p:spPr>
          <a:xfrm>
            <a:off x="228600" y="762000"/>
            <a:ext cx="8686800" cy="5464903"/>
          </a:xfrm>
          <a:extLst>
            <a:ext uri="{91240B29-F687-4F45-9708-019B960494DF}">
              <a14:hiddenLine xmlns:a14="http://schemas.microsoft.com/office/drawing/2010/main" w="9525">
                <a:solidFill>
                  <a:srgbClr val="000000"/>
                </a:solidFill>
                <a:round/>
                <a:headEnd/>
                <a:tailEnd/>
              </a14:hiddenLine>
            </a:ext>
          </a:extLst>
        </p:spPr>
        <p:txBody>
          <a:bodyPr lIns="0" tIns="0" rIns="0" bIns="0" anchor="t"/>
          <a:lstStyle/>
          <a:p>
            <a:pPr marL="0" indent="0">
              <a:buNone/>
            </a:pPr>
            <a:r>
              <a:rPr lang="en-US" altLang="en-US" sz="1800" dirty="0"/>
              <a:t> </a:t>
            </a:r>
            <a:r>
              <a:rPr lang="en-US" sz="1400" b="1" dirty="0"/>
              <a:t>THIS POLICY IS WRITTEN ON A CLAIMS-MADE AND REPORTED BASIS AND PROVIDES</a:t>
            </a:r>
          </a:p>
          <a:p>
            <a:pPr marL="0" indent="0">
              <a:buNone/>
            </a:pPr>
            <a:r>
              <a:rPr lang="en-US" sz="1400" b="1" dirty="0"/>
              <a:t>PROFESSIONAL LIABILITY COVERAGE FOR THOSE CLAIMS THAT OCCUR SUBSEQUENT TO THE RETROACTIVE DATE STATED IN THE DECLARATIONS AND WHICH ARE FIRST MADE AGAINST YOU AND REPORTED TO US WHILE THIS POLICY IS IN FORCE. NO COVERAGE EXISTS FOR CLAIMS FIRST MADE AGAINST YOU AND REPORTED TO US AFTER THE END OF THE POLICY TERM UNLESS, AND TO THE EXTENT, AN EXTENDED REPORTING PERIOD APPLIES…</a:t>
            </a:r>
          </a:p>
          <a:p>
            <a:pPr marL="0" indent="0">
              <a:buNone/>
            </a:pPr>
            <a:endParaRPr lang="en-US" altLang="en-US" sz="1400" b="1" dirty="0"/>
          </a:p>
          <a:p>
            <a:pPr marL="0" indent="0">
              <a:buNone/>
            </a:pPr>
            <a:r>
              <a:rPr lang="en-US" sz="1400" dirty="0"/>
              <a:t>“Claim” means a written demand for monetary damages arising out of or resulting from the</a:t>
            </a:r>
          </a:p>
          <a:p>
            <a:pPr marL="0" indent="0">
              <a:buNone/>
            </a:pPr>
            <a:r>
              <a:rPr lang="en-US" sz="1400" dirty="0"/>
              <a:t>performing or failure to perform “Professional Services”..</a:t>
            </a:r>
          </a:p>
          <a:p>
            <a:pPr marL="0" indent="0">
              <a:buNone/>
            </a:pPr>
            <a:endParaRPr lang="en-US" altLang="en-US" sz="1400" dirty="0"/>
          </a:p>
          <a:p>
            <a:pPr marL="0" indent="0">
              <a:buNone/>
            </a:pPr>
            <a:r>
              <a:rPr lang="en-US" altLang="en-US" sz="1400" dirty="0"/>
              <a:t>VIII . </a:t>
            </a:r>
            <a:r>
              <a:rPr lang="en-US" sz="1400" dirty="0"/>
              <a:t>In the event of cancellation or non renewal of this Policy, by either the “Named “Insured”” or the Company, for reasons other than non payment of premium or material misrepresentation in the Application, you shall have the right to an Extended Reporting Period as follows:       (a) Automatic Extended Reporting Period … Coverage as provided under this Policy shall automatically continue for a period of sixty (60) days following the effective date of such cancellation or non renewal, but only with respect to “Claims” and ““Wrongful Acts” committed before the effective date of such cancellation or non-renewal.”</a:t>
            </a:r>
          </a:p>
          <a:p>
            <a:pPr marL="0" indent="0">
              <a:buNone/>
            </a:pPr>
            <a:endParaRPr lang="en-US" altLang="en-US" sz="1400" dirty="0"/>
          </a:p>
          <a:p>
            <a:pPr marL="0" indent="0">
              <a:buNone/>
            </a:pPr>
            <a:r>
              <a:rPr lang="en-US" sz="1400" dirty="0"/>
              <a:t>Notice of “Claims”</a:t>
            </a:r>
          </a:p>
          <a:p>
            <a:pPr marL="0" indent="0">
              <a:buNone/>
            </a:pPr>
            <a:r>
              <a:rPr lang="en-US" sz="1400" dirty="0"/>
              <a:t>As a condition precedent to our obligations under this Policy, you shall give written notice to us as soon as practicable, but in no event later than 60 days after the end of the “Policy Period” of any “Claim” made against you. You shall immediately forward to us every demand, notice, summons or other process or pleading received by you or your representative. You will not, except at your own cost, voluntarily make any payment, assume any obligation, or incur any expense</a:t>
            </a:r>
            <a:endParaRPr lang="en-US" altLang="en-US" sz="14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3914231269"/>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152400"/>
            <a:ext cx="8229600" cy="72847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noAutofit/>
          </a:bodyPr>
          <a:lstStyle/>
          <a:p>
            <a:pPr algn="ctr" eaLnBrk="1" hangingPunct="1"/>
            <a:r>
              <a:rPr lang="en-US" altLang="en-US" sz="3200" dirty="0"/>
              <a:t>More Gotchya’s- REPORTING Time Bombs</a:t>
            </a:r>
          </a:p>
        </p:txBody>
      </p:sp>
      <p:sp>
        <p:nvSpPr>
          <p:cNvPr id="8195" name="Content Placeholder 2"/>
          <p:cNvSpPr>
            <a:spLocks noGrp="1"/>
          </p:cNvSpPr>
          <p:nvPr>
            <p:ph idx="1"/>
          </p:nvPr>
        </p:nvSpPr>
        <p:spPr bwMode="auto">
          <a:xfrm>
            <a:off x="457200" y="914400"/>
            <a:ext cx="8534400" cy="5257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0000" lnSpcReduction="20000"/>
          </a:bodyPr>
          <a:lstStyle/>
          <a:p>
            <a:pPr marL="0" indent="0">
              <a:buNone/>
            </a:pPr>
            <a:endParaRPr lang="en-US" b="1" dirty="0"/>
          </a:p>
          <a:p>
            <a:pPr marL="0" indent="0">
              <a:buNone/>
            </a:pPr>
            <a:r>
              <a:rPr lang="en-US" b="1" dirty="0"/>
              <a:t>V. CONDITIONS</a:t>
            </a:r>
          </a:p>
          <a:p>
            <a:pPr marL="0" indent="0">
              <a:buNone/>
            </a:pPr>
            <a:endParaRPr lang="en-US" b="1" dirty="0"/>
          </a:p>
          <a:p>
            <a:pPr marL="0" indent="0">
              <a:buNone/>
            </a:pPr>
            <a:r>
              <a:rPr lang="en-US" b="1" dirty="0"/>
              <a:t>A. Reporting of Claims and Potential Claims:</a:t>
            </a:r>
          </a:p>
          <a:p>
            <a:pPr marL="0" indent="0">
              <a:buNone/>
            </a:pPr>
            <a:r>
              <a:rPr lang="en-US" b="1" dirty="0"/>
              <a:t>	1. </a:t>
            </a:r>
            <a:r>
              <a:rPr lang="en-US" dirty="0"/>
              <a:t>The </a:t>
            </a:r>
            <a:r>
              <a:rPr lang="en-US" b="1" dirty="0"/>
              <a:t>Insured</a:t>
            </a:r>
            <a:r>
              <a:rPr lang="en-US" dirty="0"/>
              <a:t>, as a condition precedent to the obligations of the </a:t>
            </a:r>
            <a:r>
              <a:rPr lang="en-US" b="1" dirty="0"/>
              <a:t>Company </a:t>
            </a:r>
            <a:r>
              <a:rPr lang="en-US" dirty="0"/>
              <a:t>under this policy, will give written notice to the </a:t>
            </a:r>
            <a:r>
              <a:rPr lang="en-US" b="1" dirty="0"/>
              <a:t>Company </a:t>
            </a:r>
            <a:r>
              <a:rPr lang="en-US" dirty="0"/>
              <a:t>as soon as reasonably possible during the </a:t>
            </a:r>
            <a:r>
              <a:rPr lang="en-US" b="1" dirty="0"/>
              <a:t>policy period </a:t>
            </a:r>
            <a:r>
              <a:rPr lang="en-US" dirty="0"/>
              <a:t>of any </a:t>
            </a:r>
            <a:r>
              <a:rPr lang="en-US" b="1" dirty="0"/>
              <a:t>claim </a:t>
            </a:r>
            <a:r>
              <a:rPr lang="en-US" dirty="0"/>
              <a:t>made against the </a:t>
            </a:r>
            <a:r>
              <a:rPr lang="en-US" b="1" dirty="0"/>
              <a:t>Insured.    </a:t>
            </a:r>
            <a:r>
              <a:rPr lang="en-US" dirty="0"/>
              <a:t>The </a:t>
            </a:r>
            <a:r>
              <a:rPr lang="en-US" b="1" dirty="0"/>
              <a:t>Company </a:t>
            </a:r>
            <a:r>
              <a:rPr lang="en-US" dirty="0"/>
              <a:t>further agrees that the </a:t>
            </a:r>
            <a:r>
              <a:rPr lang="en-US" b="1" dirty="0"/>
              <a:t>Insured </a:t>
            </a:r>
            <a:r>
              <a:rPr lang="en-US" dirty="0"/>
              <a:t>may have up to, but not to exceed, 60 days after the policy expiration to report in writing to the </a:t>
            </a:r>
            <a:r>
              <a:rPr lang="en-US" b="1" dirty="0"/>
              <a:t>Company </a:t>
            </a:r>
            <a:r>
              <a:rPr lang="en-US" dirty="0"/>
              <a:t>a </a:t>
            </a:r>
            <a:r>
              <a:rPr lang="en-US" b="1" dirty="0"/>
              <a:t>claim </a:t>
            </a:r>
            <a:r>
              <a:rPr lang="en-US" dirty="0"/>
              <a:t>made against the </a:t>
            </a:r>
            <a:r>
              <a:rPr lang="en-US" b="1" dirty="0"/>
              <a:t>Insured </a:t>
            </a:r>
            <a:r>
              <a:rPr lang="en-US" dirty="0"/>
              <a:t>during the </a:t>
            </a:r>
            <a:r>
              <a:rPr lang="en-US" b="1" dirty="0"/>
              <a:t>policy period</a:t>
            </a:r>
            <a:r>
              <a:rPr lang="en-US" dirty="0"/>
              <a:t>, if the reporting of such </a:t>
            </a:r>
            <a:r>
              <a:rPr lang="en-US" b="1" dirty="0"/>
              <a:t>claim </a:t>
            </a:r>
            <a:r>
              <a:rPr lang="en-US" dirty="0"/>
              <a:t>is as soon as reasonably possible.  </a:t>
            </a:r>
          </a:p>
          <a:p>
            <a:pPr marL="0" indent="0">
              <a:buNone/>
            </a:pPr>
            <a:r>
              <a:rPr lang="en-US" dirty="0"/>
              <a:t>		(is this referenced in the Insuring agreement ???)</a:t>
            </a:r>
          </a:p>
          <a:p>
            <a:endParaRPr lang="en-US" b="1" dirty="0"/>
          </a:p>
          <a:p>
            <a:pPr marL="1874520" lvl="6" indent="0">
              <a:buNone/>
            </a:pPr>
            <a:r>
              <a:rPr lang="en-US" b="1" dirty="0"/>
              <a:t>		</a:t>
            </a:r>
            <a:r>
              <a:rPr lang="en-US" sz="3400" b="1" dirty="0"/>
              <a:t>OR: </a:t>
            </a:r>
          </a:p>
          <a:p>
            <a:endParaRPr lang="en-US" dirty="0"/>
          </a:p>
          <a:p>
            <a:pPr marL="0" indent="0">
              <a:buNone/>
            </a:pPr>
            <a:r>
              <a:rPr lang="en-US" dirty="0"/>
              <a:t>“You must provide written notice to our </a:t>
            </a:r>
            <a:r>
              <a:rPr lang="en-US" b="1" dirty="0"/>
              <a:t>Appointed</a:t>
            </a:r>
            <a:r>
              <a:rPr lang="en-US" dirty="0"/>
              <a:t> </a:t>
            </a:r>
            <a:r>
              <a:rPr lang="en-US" b="1" dirty="0"/>
              <a:t>Representatives</a:t>
            </a:r>
            <a:r>
              <a:rPr lang="en-US" dirty="0"/>
              <a:t> within thirty (30) days, but in any case, no later than 10 days before  the response date for the claim, expiration date of this Policy or any applicable </a:t>
            </a:r>
            <a:r>
              <a:rPr lang="en-US" b="1" dirty="0"/>
              <a:t>ADDITIONAL REPORTING PERIOD</a:t>
            </a:r>
            <a:r>
              <a:rPr lang="en-US" dirty="0"/>
              <a:t>, when any </a:t>
            </a:r>
            <a:r>
              <a:rPr lang="en-US" b="1" dirty="0"/>
              <a:t>Insured </a:t>
            </a:r>
            <a:r>
              <a:rPr lang="en-US" dirty="0"/>
              <a:t>receives a </a:t>
            </a:r>
            <a:r>
              <a:rPr lang="en-US" b="1" dirty="0"/>
              <a:t>Claim</a:t>
            </a:r>
            <a:r>
              <a:rPr lang="en-US" dirty="0"/>
              <a:t> or when any </a:t>
            </a:r>
            <a:r>
              <a:rPr lang="en-US" b="1" dirty="0"/>
              <a:t>Insured</a:t>
            </a:r>
            <a:r>
              <a:rPr lang="en-US" dirty="0"/>
              <a:t> first becomes aware of any </a:t>
            </a:r>
            <a:r>
              <a:rPr lang="en-US" b="1" dirty="0"/>
              <a:t>Claim</a:t>
            </a:r>
            <a:r>
              <a:rPr lang="en-US" dirty="0"/>
              <a:t>; and immediately forward to us every demand, notice, summons, legal papers and/or other process received by you or your representative thereafter” </a:t>
            </a:r>
            <a:endParaRPr lang="en-US" b="1" dirty="0"/>
          </a:p>
          <a:p>
            <a:pPr marL="0" indent="0">
              <a:buNone/>
            </a:pPr>
            <a:r>
              <a:rPr lang="en-US" b="1" dirty="0"/>
              <a:t>	</a:t>
            </a:r>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2281123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828800" y="304800"/>
            <a:ext cx="5879932" cy="914400"/>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fontScale="90000"/>
          </a:bodyPr>
          <a:lstStyle/>
          <a:p>
            <a:pPr eaLnBrk="1" hangingPunct="1"/>
            <a:r>
              <a:rPr lang="en-US" altLang="en-US" sz="4000" dirty="0"/>
              <a:t> </a:t>
            </a:r>
            <a:r>
              <a:rPr lang="en-US" altLang="en-US" sz="4000" dirty="0">
                <a:solidFill>
                  <a:schemeClr val="tx1"/>
                </a:solidFill>
              </a:rPr>
              <a:t>Potential Claims- Incident reporting</a:t>
            </a:r>
          </a:p>
        </p:txBody>
      </p:sp>
      <p:sp>
        <p:nvSpPr>
          <p:cNvPr id="3075" name="Rectangle 3"/>
          <p:cNvSpPr>
            <a:spLocks noGrp="1" noChangeArrowheads="1"/>
          </p:cNvSpPr>
          <p:nvPr>
            <p:ph type="subTitle" idx="4294967295"/>
          </p:nvPr>
        </p:nvSpPr>
        <p:spPr>
          <a:xfrm>
            <a:off x="381000" y="1295400"/>
            <a:ext cx="8534400" cy="4931503"/>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a:bodyPr>
          <a:lstStyle/>
          <a:p>
            <a:pPr marL="0" indent="0">
              <a:buNone/>
            </a:pPr>
            <a:r>
              <a:rPr lang="en-US" altLang="en-US" sz="1800" dirty="0"/>
              <a:t> “X</a:t>
            </a:r>
            <a:r>
              <a:rPr lang="en-US" sz="1800" b="1" dirty="0"/>
              <a:t>. </a:t>
            </a:r>
            <a:r>
              <a:rPr lang="en-US" sz="1800" dirty="0"/>
              <a:t>If during the </a:t>
            </a:r>
            <a:r>
              <a:rPr lang="en-US" sz="1800" b="1" dirty="0"/>
              <a:t>policy period</a:t>
            </a:r>
            <a:r>
              <a:rPr lang="en-US" sz="1800" dirty="0"/>
              <a:t>, any </a:t>
            </a:r>
            <a:r>
              <a:rPr lang="en-US" sz="1800" b="1" dirty="0"/>
              <a:t>Insured </a:t>
            </a:r>
            <a:r>
              <a:rPr lang="en-US" sz="1800" dirty="0"/>
              <a:t>becomes aware of any act or omission which may reasonably be expected to be the basis of a </a:t>
            </a:r>
            <a:r>
              <a:rPr lang="en-US" sz="1800" b="1" dirty="0"/>
              <a:t>claim </a:t>
            </a:r>
            <a:r>
              <a:rPr lang="en-US" sz="1800" dirty="0"/>
              <a:t>against any </a:t>
            </a:r>
            <a:r>
              <a:rPr lang="en-US" sz="1800" b="1" dirty="0"/>
              <a:t>Insured</a:t>
            </a:r>
            <a:r>
              <a:rPr lang="en-US" sz="1800" dirty="0"/>
              <a:t>, including but not limited to any notice, advice or threat, whether written or verbal, that any person or entity intends to hold the </a:t>
            </a:r>
            <a:r>
              <a:rPr lang="en-US" sz="1800" b="1" dirty="0"/>
              <a:t>Insured </a:t>
            </a:r>
            <a:r>
              <a:rPr lang="en-US" sz="1800" dirty="0"/>
              <a:t>responsible for any alleged act or omission and gives written notice to the </a:t>
            </a:r>
            <a:r>
              <a:rPr lang="en-US" sz="1800" b="1" dirty="0"/>
              <a:t>Company </a:t>
            </a:r>
            <a:r>
              <a:rPr lang="en-US" sz="1800" dirty="0"/>
              <a:t>with all available particulars, including:</a:t>
            </a:r>
          </a:p>
          <a:p>
            <a:pPr marL="0" indent="0">
              <a:buNone/>
            </a:pPr>
            <a:r>
              <a:rPr lang="en-US" sz="1800" b="1" dirty="0"/>
              <a:t>		a. </a:t>
            </a:r>
            <a:r>
              <a:rPr lang="en-US" sz="1800" dirty="0"/>
              <a:t>The specific act or omission;</a:t>
            </a:r>
          </a:p>
          <a:p>
            <a:pPr marL="0" indent="0">
              <a:buNone/>
            </a:pPr>
            <a:r>
              <a:rPr lang="en-US" sz="1800" b="1" dirty="0"/>
              <a:t>		b. </a:t>
            </a:r>
            <a:r>
              <a:rPr lang="en-US" sz="1800" dirty="0"/>
              <a:t>The dates and persons involved;</a:t>
            </a:r>
          </a:p>
          <a:p>
            <a:pPr marL="0" indent="0">
              <a:buNone/>
            </a:pPr>
            <a:r>
              <a:rPr lang="en-US" sz="1800" b="1" dirty="0"/>
              <a:t>		c. </a:t>
            </a:r>
            <a:r>
              <a:rPr lang="en-US" sz="1800" dirty="0"/>
              <a:t>The identity of anticipated or possible claimants;</a:t>
            </a:r>
          </a:p>
          <a:p>
            <a:pPr marL="0" indent="0">
              <a:buNone/>
            </a:pPr>
            <a:r>
              <a:rPr lang="en-US" sz="1800" b="1" dirty="0"/>
              <a:t>		d. </a:t>
            </a:r>
            <a:r>
              <a:rPr lang="en-US" sz="1800" dirty="0"/>
              <a:t>The circumstances by which the </a:t>
            </a:r>
            <a:r>
              <a:rPr lang="en-US" sz="1800" b="1" dirty="0"/>
              <a:t>Insured </a:t>
            </a:r>
            <a:r>
              <a:rPr lang="en-US" sz="1800" dirty="0"/>
              <a:t>first became 			                       aware of the possible </a:t>
            </a:r>
            <a:r>
              <a:rPr lang="en-US" sz="1800" b="1" dirty="0"/>
              <a:t>claim</a:t>
            </a:r>
            <a:r>
              <a:rPr lang="en-US" sz="1800" dirty="0"/>
              <a:t>; and</a:t>
            </a:r>
          </a:p>
          <a:p>
            <a:pPr marL="0" indent="0">
              <a:buNone/>
            </a:pPr>
            <a:r>
              <a:rPr lang="en-US" sz="1800" b="1" dirty="0"/>
              <a:t>		e. </a:t>
            </a:r>
            <a:r>
              <a:rPr lang="en-US" sz="1800" dirty="0"/>
              <a:t>Potential damages or injury.</a:t>
            </a:r>
          </a:p>
          <a:p>
            <a:pPr marL="0" indent="0">
              <a:buNone/>
            </a:pPr>
            <a:r>
              <a:rPr lang="en-US" sz="1800" dirty="0"/>
              <a:t>then any </a:t>
            </a:r>
            <a:r>
              <a:rPr lang="en-US" sz="1800" b="1" dirty="0"/>
              <a:t>claim </a:t>
            </a:r>
            <a:r>
              <a:rPr lang="en-US" sz="1800" dirty="0"/>
              <a:t>that is subsequently made against the </a:t>
            </a:r>
            <a:r>
              <a:rPr lang="en-US" sz="1800" b="1" dirty="0"/>
              <a:t>Insured </a:t>
            </a:r>
            <a:r>
              <a:rPr lang="en-US" sz="1800" dirty="0"/>
              <a:t>arising out of such act or omission will  be deemed to have been made on the date such written notice was received by the </a:t>
            </a:r>
            <a:r>
              <a:rPr lang="en-US" sz="1800" b="1" dirty="0"/>
              <a:t>Company</a:t>
            </a:r>
            <a:r>
              <a:rPr lang="en-US" sz="1800" dirty="0"/>
              <a:t>. Said  documents and information should be mailed to the </a:t>
            </a:r>
            <a:r>
              <a:rPr lang="en-US" sz="1800" b="1" dirty="0"/>
              <a:t>Company </a:t>
            </a:r>
            <a:r>
              <a:rPr lang="en-US" sz="1800" dirty="0"/>
              <a:t>at the following address:”</a:t>
            </a:r>
            <a:endParaRPr lang="en-US" altLang="en-US" sz="1800" dirty="0"/>
          </a:p>
          <a:p>
            <a:pPr marL="0" indent="0">
              <a:lnSpc>
                <a:spcPct val="80000"/>
              </a:lnSpc>
              <a:buNone/>
            </a:pPr>
            <a:endParaRPr lang="en-US" altLang="en-US" sz="18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79405134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838200" y="228600"/>
            <a:ext cx="7924800" cy="748564"/>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a:bodyPr>
          <a:lstStyle/>
          <a:p>
            <a:pPr eaLnBrk="1" hangingPunct="1"/>
            <a:r>
              <a:rPr lang="en-US" altLang="en-US" sz="4000" dirty="0">
                <a:solidFill>
                  <a:schemeClr val="tx1"/>
                </a:solidFill>
              </a:rPr>
              <a:t>Incident reporting with a Time Bomb</a:t>
            </a:r>
          </a:p>
        </p:txBody>
      </p:sp>
      <p:sp>
        <p:nvSpPr>
          <p:cNvPr id="3075" name="Rectangle 3"/>
          <p:cNvSpPr>
            <a:spLocks noGrp="1" noChangeArrowheads="1"/>
          </p:cNvSpPr>
          <p:nvPr>
            <p:ph type="subTitle" idx="4294967295"/>
          </p:nvPr>
        </p:nvSpPr>
        <p:spPr>
          <a:xfrm>
            <a:off x="762000" y="1219200"/>
            <a:ext cx="7255709" cy="3810000"/>
          </a:xfrm>
          <a:extLst>
            <a:ext uri="{91240B29-F687-4F45-9708-019B960494DF}">
              <a14:hiddenLine xmlns:a14="http://schemas.microsoft.com/office/drawing/2010/main" w="9525">
                <a:solidFill>
                  <a:srgbClr val="000000"/>
                </a:solidFill>
                <a:round/>
                <a:headEnd/>
                <a:tailEnd/>
              </a14:hiddenLine>
            </a:ext>
          </a:extLst>
        </p:spPr>
        <p:txBody>
          <a:bodyPr lIns="0" tIns="0" rIns="0" bIns="0" anchor="ctr"/>
          <a:lstStyle/>
          <a:p>
            <a:pPr marL="0" indent="0">
              <a:lnSpc>
                <a:spcPct val="80000"/>
              </a:lnSpc>
              <a:buNone/>
            </a:pPr>
            <a:r>
              <a:rPr lang="en-US" altLang="en-US" sz="1800" dirty="0"/>
              <a:t> “</a:t>
            </a:r>
            <a:r>
              <a:rPr lang="en-US" altLang="en-US" sz="1800" dirty="0">
                <a:solidFill>
                  <a:srgbClr val="FF0000"/>
                </a:solidFill>
              </a:rPr>
              <a:t>Y</a:t>
            </a:r>
            <a:r>
              <a:rPr lang="en-US" sz="1800" dirty="0">
                <a:solidFill>
                  <a:srgbClr val="FF0000"/>
                </a:solidFill>
              </a:rPr>
              <a:t>ou must provide written notice to our </a:t>
            </a:r>
            <a:r>
              <a:rPr lang="en-US" sz="1800" b="1" dirty="0">
                <a:solidFill>
                  <a:srgbClr val="FF0000"/>
                </a:solidFill>
              </a:rPr>
              <a:t>Appointed</a:t>
            </a:r>
            <a:r>
              <a:rPr lang="en-US" sz="1800" dirty="0">
                <a:solidFill>
                  <a:srgbClr val="FF0000"/>
                </a:solidFill>
              </a:rPr>
              <a:t> </a:t>
            </a:r>
            <a:r>
              <a:rPr lang="en-US" sz="1800" b="1" dirty="0">
                <a:solidFill>
                  <a:srgbClr val="FF0000"/>
                </a:solidFill>
              </a:rPr>
              <a:t>Representatives</a:t>
            </a:r>
            <a:r>
              <a:rPr lang="en-US" sz="1800" dirty="0">
                <a:solidFill>
                  <a:srgbClr val="FF0000"/>
                </a:solidFill>
              </a:rPr>
              <a:t> within thirty (30) days, but in any case, no later than the expiration date of this Policy when any of your </a:t>
            </a:r>
            <a:r>
              <a:rPr lang="en-US" sz="1800" b="1" dirty="0">
                <a:solidFill>
                  <a:srgbClr val="FF0000"/>
                </a:solidFill>
              </a:rPr>
              <a:t>Management</a:t>
            </a:r>
            <a:r>
              <a:rPr lang="en-US" sz="1800" dirty="0">
                <a:solidFill>
                  <a:srgbClr val="FF0000"/>
                </a:solidFill>
              </a:rPr>
              <a:t> </a:t>
            </a:r>
            <a:r>
              <a:rPr lang="en-US" sz="1800" b="1" dirty="0">
                <a:solidFill>
                  <a:srgbClr val="FF0000"/>
                </a:solidFill>
              </a:rPr>
              <a:t>or Supervisory Employees</a:t>
            </a:r>
            <a:r>
              <a:rPr lang="en-US" sz="1800" dirty="0">
                <a:solidFill>
                  <a:srgbClr val="FF0000"/>
                </a:solidFill>
              </a:rPr>
              <a:t> first become aware of a </a:t>
            </a:r>
            <a:r>
              <a:rPr lang="en-US" sz="1800" b="1" dirty="0">
                <a:solidFill>
                  <a:srgbClr val="FF0000"/>
                </a:solidFill>
              </a:rPr>
              <a:t>Potential</a:t>
            </a:r>
            <a:r>
              <a:rPr lang="en-US" sz="1800" dirty="0">
                <a:solidFill>
                  <a:srgbClr val="FF0000"/>
                </a:solidFill>
              </a:rPr>
              <a:t> </a:t>
            </a:r>
            <a:r>
              <a:rPr lang="en-US" sz="1800" b="1" dirty="0">
                <a:solidFill>
                  <a:srgbClr val="FF0000"/>
                </a:solidFill>
              </a:rPr>
              <a:t>Claim</a:t>
            </a:r>
            <a:r>
              <a:rPr lang="en-US" sz="1800" dirty="0">
                <a:solidFill>
                  <a:srgbClr val="FF0000"/>
                </a:solidFill>
              </a:rPr>
              <a:t> in which an </a:t>
            </a:r>
            <a:r>
              <a:rPr lang="en-US" sz="1800" b="1" dirty="0">
                <a:solidFill>
                  <a:srgbClr val="FF0000"/>
                </a:solidFill>
              </a:rPr>
              <a:t>Insured</a:t>
            </a:r>
            <a:r>
              <a:rPr lang="en-US" sz="1800" dirty="0">
                <a:solidFill>
                  <a:srgbClr val="FF0000"/>
                </a:solidFill>
              </a:rPr>
              <a:t> </a:t>
            </a:r>
            <a:r>
              <a:rPr lang="en-US" sz="1800" b="1" dirty="0">
                <a:solidFill>
                  <a:srgbClr val="FF0000"/>
                </a:solidFill>
              </a:rPr>
              <a:t>Event</a:t>
            </a:r>
            <a:r>
              <a:rPr lang="en-US" sz="1800" dirty="0">
                <a:solidFill>
                  <a:srgbClr val="FF0000"/>
                </a:solidFill>
              </a:rPr>
              <a:t> is committed or alleged to have been committed </a:t>
            </a:r>
            <a:r>
              <a:rPr lang="en-US" sz="1800" dirty="0"/>
              <a:t>on or after the </a:t>
            </a:r>
            <a:r>
              <a:rPr lang="en-US" sz="1800" b="1" dirty="0"/>
              <a:t>Retroactive</a:t>
            </a:r>
            <a:r>
              <a:rPr lang="en-US" sz="1800" dirty="0"/>
              <a:t> </a:t>
            </a:r>
            <a:r>
              <a:rPr lang="en-US" sz="1800" b="1" dirty="0"/>
              <a:t>Date</a:t>
            </a:r>
            <a:r>
              <a:rPr lang="en-US" sz="1800" dirty="0"/>
              <a:t>, if any, and prior to the end the </a:t>
            </a:r>
            <a:r>
              <a:rPr lang="en-US" sz="1800" b="1" dirty="0"/>
              <a:t>Policy</a:t>
            </a:r>
            <a:r>
              <a:rPr lang="en-US" sz="1800" dirty="0"/>
              <a:t> </a:t>
            </a:r>
            <a:r>
              <a:rPr lang="en-US" sz="1800" b="1" dirty="0"/>
              <a:t>Period</a:t>
            </a:r>
            <a:r>
              <a:rPr lang="en-US" sz="1800" dirty="0"/>
              <a:t> that may subsequently give rise to a </a:t>
            </a:r>
            <a:r>
              <a:rPr lang="en-US" sz="1800" b="1" dirty="0"/>
              <a:t>Claim</a:t>
            </a:r>
            <a:r>
              <a:rPr lang="en-US" sz="1800" dirty="0"/>
              <a:t>. Any </a:t>
            </a:r>
            <a:r>
              <a:rPr lang="en-US" sz="1800" b="1" dirty="0"/>
              <a:t>Claim</a:t>
            </a:r>
            <a:r>
              <a:rPr lang="en-US" sz="1800" dirty="0"/>
              <a:t> subsequently made against any </a:t>
            </a:r>
            <a:r>
              <a:rPr lang="en-US" sz="1800" b="1" dirty="0"/>
              <a:t>Insured</a:t>
            </a:r>
            <a:r>
              <a:rPr lang="en-US" sz="1800" dirty="0"/>
              <a:t> arising from the </a:t>
            </a:r>
            <a:r>
              <a:rPr lang="en-US" sz="1800" b="1" dirty="0"/>
              <a:t>Potential Claim</a:t>
            </a:r>
            <a:r>
              <a:rPr lang="en-US" sz="1800" dirty="0"/>
              <a:t> reported to Underwriters during the </a:t>
            </a:r>
            <a:r>
              <a:rPr lang="en-US" sz="1800" b="1" dirty="0"/>
              <a:t>Policy</a:t>
            </a:r>
            <a:r>
              <a:rPr lang="en-US" sz="1800" dirty="0"/>
              <a:t> </a:t>
            </a:r>
            <a:r>
              <a:rPr lang="en-US" sz="1800" b="1" dirty="0"/>
              <a:t>Period</a:t>
            </a:r>
            <a:r>
              <a:rPr lang="en-US" sz="1800" dirty="0"/>
              <a:t> shall be deemed, for the purpose of this insurance, to have been first made and reported during the </a:t>
            </a:r>
            <a:r>
              <a:rPr lang="en-US" sz="1800" b="1" dirty="0"/>
              <a:t>Policy</a:t>
            </a:r>
            <a:r>
              <a:rPr lang="en-US" sz="1800" dirty="0"/>
              <a:t> </a:t>
            </a:r>
            <a:r>
              <a:rPr lang="en-US" sz="1800" b="1" dirty="0"/>
              <a:t>Period”</a:t>
            </a:r>
            <a:endParaRPr lang="en-US" altLang="en-US" sz="18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280268939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228600"/>
            <a:ext cx="8229600" cy="95707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normAutofit fontScale="90000"/>
          </a:bodyPr>
          <a:lstStyle/>
          <a:p>
            <a:pPr algn="ctr" eaLnBrk="1" hangingPunct="1"/>
            <a:r>
              <a:rPr lang="en-US" altLang="en-US" dirty="0"/>
              <a:t>The Ultimate Gotchy’a – Absolute Exclusions</a:t>
            </a:r>
          </a:p>
        </p:txBody>
      </p:sp>
      <p:sp>
        <p:nvSpPr>
          <p:cNvPr id="8195" name="Content Placeholder 2"/>
          <p:cNvSpPr>
            <a:spLocks noGrp="1"/>
          </p:cNvSpPr>
          <p:nvPr>
            <p:ph idx="1"/>
          </p:nvPr>
        </p:nvSpPr>
        <p:spPr bwMode="auto">
          <a:xfrm>
            <a:off x="457200" y="1143000"/>
            <a:ext cx="8229600" cy="5029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endParaRPr lang="en-US" dirty="0"/>
          </a:p>
          <a:p>
            <a:pPr marL="0" indent="0">
              <a:buNone/>
            </a:pPr>
            <a:r>
              <a:rPr lang="en-US" dirty="0"/>
              <a:t>E. any </a:t>
            </a:r>
            <a:r>
              <a:rPr lang="en-US" b="1" dirty="0"/>
              <a:t>claim </a:t>
            </a:r>
            <a:r>
              <a:rPr lang="en-US" i="1" dirty="0">
                <a:solidFill>
                  <a:srgbClr val="FF0000"/>
                </a:solidFill>
              </a:rPr>
              <a:t>based upon or arising out of, in whole or in part, directly or indirectly</a:t>
            </a:r>
            <a:r>
              <a:rPr lang="en-US" dirty="0"/>
              <a:t>, discrimination, violation of civil rights, or any allegation that a person was subjected to unfair treatment or a denial or reduction of benefits, privileges or accommodation in violation of any law, statute, ordinance or regulation designed to ensure equal access to opportunities, goods, services, facilities, and accommodations;</a:t>
            </a:r>
          </a:p>
          <a:p>
            <a:pPr marL="0" indent="0">
              <a:buNone/>
            </a:pPr>
            <a:r>
              <a:rPr lang="en-US" b="1" dirty="0"/>
              <a:t>F. </a:t>
            </a:r>
            <a:r>
              <a:rPr lang="en-US" dirty="0"/>
              <a:t>any </a:t>
            </a:r>
            <a:r>
              <a:rPr lang="en-US" b="1" dirty="0"/>
              <a:t>claim </a:t>
            </a:r>
            <a:r>
              <a:rPr lang="en-US" dirty="0"/>
              <a:t>based upon or arising out of, in whole or in part, directly or indirectly, sexual harassment, coercion, …</a:t>
            </a:r>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04787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752600" y="152400"/>
            <a:ext cx="5879932" cy="457200"/>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fontScale="90000"/>
          </a:bodyPr>
          <a:lstStyle/>
          <a:p>
            <a:pPr eaLnBrk="1" hangingPunct="1"/>
            <a:r>
              <a:rPr lang="en-US" altLang="en-US" sz="4000" dirty="0"/>
              <a:t> </a:t>
            </a:r>
            <a:r>
              <a:rPr lang="en-US" altLang="en-US" sz="3600" dirty="0"/>
              <a:t>The Illusory Policy</a:t>
            </a:r>
          </a:p>
        </p:txBody>
      </p:sp>
      <p:sp>
        <p:nvSpPr>
          <p:cNvPr id="3075" name="Rectangle 3"/>
          <p:cNvSpPr>
            <a:spLocks noGrp="1" noChangeArrowheads="1"/>
          </p:cNvSpPr>
          <p:nvPr>
            <p:ph type="subTitle" idx="4294967295"/>
          </p:nvPr>
        </p:nvSpPr>
        <p:spPr>
          <a:xfrm>
            <a:off x="228600" y="685800"/>
            <a:ext cx="8686800" cy="5488850"/>
          </a:xfrm>
          <a:extLst>
            <a:ext uri="{91240B29-F687-4F45-9708-019B960494DF}">
              <a14:hiddenLine xmlns:a14="http://schemas.microsoft.com/office/drawing/2010/main" w="9525">
                <a:solidFill>
                  <a:srgbClr val="000000"/>
                </a:solidFill>
                <a:round/>
                <a:headEnd/>
                <a:tailEnd/>
              </a14:hiddenLine>
            </a:ext>
          </a:extLst>
        </p:spPr>
        <p:txBody>
          <a:bodyPr lIns="0" tIns="0" rIns="0" bIns="0" anchor="t"/>
          <a:lstStyle/>
          <a:p>
            <a:pPr marL="0" indent="0">
              <a:lnSpc>
                <a:spcPct val="80000"/>
              </a:lnSpc>
              <a:buNone/>
            </a:pPr>
            <a:r>
              <a:rPr lang="en-US" altLang="en-US" sz="1800" dirty="0"/>
              <a:t> “</a:t>
            </a:r>
            <a:r>
              <a:rPr lang="en-US" sz="1600" dirty="0"/>
              <a:t>The </a:t>
            </a:r>
            <a:r>
              <a:rPr lang="en-US" sz="1600" b="1" dirty="0"/>
              <a:t>Company </a:t>
            </a:r>
            <a:r>
              <a:rPr lang="en-US" sz="1600" dirty="0"/>
              <a:t>is not liable for </a:t>
            </a:r>
            <a:r>
              <a:rPr lang="en-US" sz="1600" b="1" dirty="0"/>
              <a:t>Damages </a:t>
            </a:r>
            <a:r>
              <a:rPr lang="en-US" sz="1600" dirty="0"/>
              <a:t>or obligated to defend any </a:t>
            </a:r>
            <a:r>
              <a:rPr lang="en-US" sz="1600" b="1" dirty="0"/>
              <a:t>Claim </a:t>
            </a:r>
            <a:r>
              <a:rPr lang="en-US" sz="1600" dirty="0"/>
              <a:t>based upon, arising out of, directly or indirectly resulting from, in consequence of, or in any way involving any actual or alleged  :</a:t>
            </a:r>
            <a:endParaRPr lang="en-US" altLang="en-US" sz="1600" dirty="0"/>
          </a:p>
          <a:p>
            <a:pPr marL="0" indent="0">
              <a:buNone/>
            </a:pPr>
            <a:r>
              <a:rPr lang="en-US" sz="1600" dirty="0"/>
              <a:t>	Actual or threatened discharge, dispersal or release of any </a:t>
            </a:r>
            <a:r>
              <a:rPr lang="en-US" sz="1600" b="1" dirty="0"/>
              <a:t>Pollutant</a:t>
            </a:r>
            <a:r>
              <a:rPr lang="en-US" sz="1600" dirty="0"/>
              <a:t>; or the 	creation of an injurious condition involving any </a:t>
            </a:r>
            <a:r>
              <a:rPr lang="en-US" sz="1600" b="1" dirty="0"/>
              <a:t>Pollutant</a:t>
            </a:r>
            <a:r>
              <a:rPr lang="en-US" sz="1600" dirty="0"/>
              <a:t>; or the existence of any 	</a:t>
            </a:r>
            <a:r>
              <a:rPr lang="en-US" sz="1600" b="1" dirty="0"/>
              <a:t>Pollutant </a:t>
            </a:r>
            <a:r>
              <a:rPr lang="en-US" sz="1600" dirty="0"/>
              <a:t>on any property; or the cleanup, removal, testing, monitoring, 	containment, 	treatment, detoxification or neutralization of any </a:t>
            </a:r>
            <a:r>
              <a:rPr lang="en-US" sz="1600" b="1" dirty="0"/>
              <a:t>Pollutant</a:t>
            </a:r>
            <a:r>
              <a:rPr lang="en-US" sz="1600" dirty="0"/>
              <a:t>. This exclusion is effective 	whether or not the pollution was sudden, accidental, gradual, intended, expected or 	preventable and </a:t>
            </a:r>
            <a:r>
              <a:rPr lang="en-US" sz="1600" dirty="0">
                <a:solidFill>
                  <a:srgbClr val="FF0000"/>
                </a:solidFill>
              </a:rPr>
              <a:t>whether or not an </a:t>
            </a:r>
            <a:r>
              <a:rPr lang="en-US" sz="1600" b="1" dirty="0">
                <a:solidFill>
                  <a:srgbClr val="FF0000"/>
                </a:solidFill>
              </a:rPr>
              <a:t>Insured </a:t>
            </a:r>
            <a:r>
              <a:rPr lang="en-US" sz="1600" dirty="0">
                <a:solidFill>
                  <a:srgbClr val="FF0000"/>
                </a:solidFill>
              </a:rPr>
              <a:t>caused or contributed to the pollution.” **</a:t>
            </a:r>
          </a:p>
          <a:p>
            <a:pPr marL="0" indent="0">
              <a:lnSpc>
                <a:spcPct val="80000"/>
              </a:lnSpc>
              <a:buNone/>
            </a:pPr>
            <a:endParaRPr lang="en-US" altLang="en-US" sz="1800" dirty="0"/>
          </a:p>
          <a:p>
            <a:pPr marL="0" indent="0">
              <a:lnSpc>
                <a:spcPct val="80000"/>
              </a:lnSpc>
              <a:buNone/>
            </a:pPr>
            <a:r>
              <a:rPr lang="en-US" altLang="en-US" sz="1600" dirty="0"/>
              <a:t>Carve backs:  </a:t>
            </a:r>
          </a:p>
          <a:p>
            <a:pPr marL="0" indent="0">
              <a:lnSpc>
                <a:spcPct val="80000"/>
              </a:lnSpc>
              <a:buNone/>
            </a:pPr>
            <a:endParaRPr lang="en-US" altLang="en-US" sz="1600" dirty="0"/>
          </a:p>
          <a:p>
            <a:pPr marL="0" indent="0">
              <a:buNone/>
            </a:pPr>
            <a:r>
              <a:rPr lang="en-US" sz="1600" dirty="0"/>
              <a:t>	“Based on or directly or indirectly arising out of </a:t>
            </a:r>
            <a:r>
              <a:rPr lang="en-US" sz="1600" b="1" dirty="0"/>
              <a:t>the insured </a:t>
            </a:r>
            <a:r>
              <a:rPr lang="en-US" sz="1600" dirty="0"/>
              <a:t>….”         </a:t>
            </a:r>
            <a:r>
              <a:rPr lang="en-US" sz="1600" b="1" dirty="0"/>
              <a:t>OR</a:t>
            </a:r>
          </a:p>
          <a:p>
            <a:pPr marL="0" indent="0">
              <a:buNone/>
            </a:pPr>
            <a:endParaRPr lang="en-US" altLang="en-US" sz="1600" b="1" dirty="0"/>
          </a:p>
          <a:p>
            <a:pPr marL="0" indent="0">
              <a:buNone/>
            </a:pPr>
            <a:r>
              <a:rPr lang="en-US" altLang="en-US" sz="1600" dirty="0"/>
              <a:t>	“</a:t>
            </a:r>
            <a:r>
              <a:rPr lang="en-US" sz="1600" dirty="0"/>
              <a:t>However, this exclusion shall not apply to any </a:t>
            </a:r>
            <a:r>
              <a:rPr lang="en-US" sz="1600" b="1" dirty="0"/>
              <a:t>Claim </a:t>
            </a:r>
            <a:r>
              <a:rPr lang="en-US" sz="1600" dirty="0"/>
              <a:t>brought against any </a:t>
            </a:r>
            <a:r>
              <a:rPr lang="en-US" sz="1600" b="1" dirty="0"/>
              <a:t>Insured </a:t>
            </a:r>
            <a:r>
              <a:rPr lang="en-US" sz="1600" dirty="0"/>
              <a:t>for any 	actual or alleged failure of an </a:t>
            </a:r>
            <a:r>
              <a:rPr lang="en-US" sz="1600" b="1" dirty="0"/>
              <a:t>Insured </a:t>
            </a:r>
            <a:r>
              <a:rPr lang="en-US" sz="1600" dirty="0"/>
              <a:t>to place, effect, maintain or renew any insurance or 	bond”…</a:t>
            </a:r>
          </a:p>
          <a:p>
            <a:pPr marL="0" indent="0">
              <a:buNone/>
            </a:pPr>
            <a:r>
              <a:rPr lang="en-US" altLang="en-US" sz="1600" b="1" dirty="0"/>
              <a:t>OR </a:t>
            </a:r>
          </a:p>
          <a:p>
            <a:pPr marL="0" indent="0">
              <a:buNone/>
            </a:pPr>
            <a:r>
              <a:rPr lang="en-US" sz="1600" dirty="0"/>
              <a:t>	“With respect to Exclusions E., F., I., M, and U., these exclusions shall not apply to a </a:t>
            </a:r>
            <a:r>
              <a:rPr lang="en-US" sz="1600" b="1" dirty="0"/>
              <a:t>Claim 	</a:t>
            </a:r>
            <a:r>
              <a:rPr lang="en-US" sz="1600" dirty="0"/>
              <a:t>caused by your alleged or actual failure….”</a:t>
            </a:r>
            <a:endParaRPr lang="en-US" altLang="en-US" sz="1600" dirty="0"/>
          </a:p>
          <a:p>
            <a:pPr marL="0" indent="0">
              <a:buNone/>
            </a:pPr>
            <a:endParaRPr lang="en-US" altLang="en-US" sz="16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3958370375"/>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dirty="0"/>
              <a:t>Instructor Name</a:t>
            </a:r>
            <a:endParaRPr lang="en-US" sz="4000" dirty="0">
              <a:latin typeface="Helvetica Neue"/>
              <a:cs typeface="Helvetica Neue"/>
            </a:endParaRPr>
          </a:p>
        </p:txBody>
      </p:sp>
      <p:sp>
        <p:nvSpPr>
          <p:cNvPr id="8195" name="Content Placeholder 5"/>
          <p:cNvSpPr>
            <a:spLocks noGrp="1"/>
          </p:cNvSpPr>
          <p:nvPr>
            <p:ph idx="1"/>
          </p:nvPr>
        </p:nvSpPr>
        <p:spPr bwMode="auto">
          <a:xfrm>
            <a:off x="1981200" y="1524000"/>
            <a:ext cx="6705600" cy="495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1100" dirty="0"/>
              <a:t>Frederick J. Fisher, J.D. is President of Fisher Consulting Group, and previously was  Founder and Sr. Vice President of </a:t>
            </a:r>
            <a:r>
              <a:rPr lang="en-US" sz="1100" b="1" i="1" dirty="0"/>
              <a:t>E.L.M. Insurance Brokers, </a:t>
            </a:r>
            <a:r>
              <a:rPr lang="en-US" sz="1100" dirty="0"/>
              <a:t>a Wholesale &amp; MGA facility</a:t>
            </a:r>
            <a:r>
              <a:rPr lang="en-US" sz="1100" b="1" i="1" dirty="0"/>
              <a:t> </a:t>
            </a:r>
            <a:r>
              <a:rPr lang="en-US" sz="1100" dirty="0"/>
              <a:t>specializing in Professional Liability and Specialty Line risks.</a:t>
            </a:r>
            <a:r>
              <a:rPr lang="en-US" sz="1100" b="1" i="1" dirty="0"/>
              <a:t> </a:t>
            </a:r>
            <a:r>
              <a:rPr lang="en-US" sz="1100" dirty="0"/>
              <a:t>In 1975, Mr. Fisher began his career as an Independent  E&amp;O claims adjuster.  In 1982, he ultimately bought the Company, and continued with claims while expanding the firm’s services to include  qualitative Claim auditing, risk management., loss control services, and acting as a TPA. His claim auditing techniques and recommendations resulted in substantial client savings (including the SCRTD). Many Insurers and self-insured’s adopted not only the performance standards raised in the audits, but adopted his recommended Attorney Management Guidelines as a base, Guidelines which are still in use today by many major insurers.  </a:t>
            </a:r>
          </a:p>
          <a:p>
            <a:pPr marL="0" indent="0">
              <a:buNone/>
            </a:pPr>
            <a:r>
              <a:rPr lang="en-US" sz="1100" dirty="0"/>
              <a:t> </a:t>
            </a:r>
          </a:p>
          <a:p>
            <a:pPr marL="0" indent="0">
              <a:buNone/>
            </a:pPr>
            <a:r>
              <a:rPr lang="en-US" sz="1100" dirty="0"/>
              <a:t>In 1994 he formed what is now known as ELM insurance Brokers, a firm that has acted as an MGA and wholesale broker of Professional Liability Insurance and Specialty Lines. He has lectured extensively on professional liability issues since 1978, and authored over 64 articles in trade journals and periodicals. He is the author of </a:t>
            </a:r>
            <a:r>
              <a:rPr lang="en-US" sz="1100" b="1" i="1" dirty="0"/>
              <a:t>BROKER BEWARE, Selling Real Estate within the Law</a:t>
            </a:r>
            <a:r>
              <a:rPr lang="en-US" sz="1100" dirty="0"/>
              <a:t>. He designed a program to conduct on site pre-underwriting risk management assessments of a clients' professional liability exposures. In 1993, he was elected to the </a:t>
            </a:r>
            <a:r>
              <a:rPr lang="en-US" sz="1100" b="1" dirty="0"/>
              <a:t>Professional Liability Underwriting Society (PLUS) Board of Trustees</a:t>
            </a:r>
            <a:r>
              <a:rPr lang="en-US" sz="1100" dirty="0"/>
              <a:t>. After serving in all Officer capacities, he was elected </a:t>
            </a:r>
            <a:r>
              <a:rPr lang="en-US" sz="1100" b="1" i="1" dirty="0"/>
              <a:t>President in 1997.</a:t>
            </a:r>
            <a:r>
              <a:rPr lang="en-US" sz="1100" dirty="0"/>
              <a:t>  He remains a Special Materials Expert for several </a:t>
            </a:r>
            <a:r>
              <a:rPr lang="en-US" sz="1100" b="1" dirty="0"/>
              <a:t>RPLU</a:t>
            </a:r>
            <a:r>
              <a:rPr lang="en-US" sz="1100" dirty="0"/>
              <a:t> courses and as the Senior Technical Advisor for </a:t>
            </a:r>
            <a:r>
              <a:rPr lang="en-US" sz="1100" b="1" i="1" dirty="0"/>
              <a:t>The Professional Liability Manual, </a:t>
            </a:r>
            <a:r>
              <a:rPr lang="en-US" sz="1100" dirty="0"/>
              <a:t>first</a:t>
            </a:r>
            <a:r>
              <a:rPr lang="en-US" sz="1100" b="1" i="1" dirty="0"/>
              <a:t> </a:t>
            </a:r>
            <a:r>
              <a:rPr lang="en-US" sz="1100" dirty="0"/>
              <a:t>published by the International Risk Management Institute in 1990. In 1990 and 2009, he wrote the definitive articles on the evolution of the Claims Made policy form. The principles and issues raised were used in the IRMI Manuals on Professional Liability, the first  RPLU Course Guides, several modules of the revised study materials,  and are required reading by many Insurers.  Several insurers use the Articles as part of the required Claims Made Insurance  training programs in Colorado.   Mr. testifies regularly as an expert witness in cases dealing with the duties and obligations of professionals as well as on coverage and claims-made issues.</a:t>
            </a:r>
          </a:p>
          <a:p>
            <a:r>
              <a:rPr lang="en-US" sz="1100" dirty="0"/>
              <a:t> </a:t>
            </a:r>
          </a:p>
          <a:p>
            <a:r>
              <a:rPr lang="en-US" sz="1100" dirty="0"/>
              <a:t>Mr. Fisher can be reached at 310/426-2105 Email-fjfisher@fishercg.com</a:t>
            </a:r>
          </a:p>
          <a:p>
            <a:pPr marL="0" indent="0">
              <a:buNone/>
            </a:pPr>
            <a:endParaRPr lang="en-US" sz="2400" dirty="0">
              <a:latin typeface="Georgia" panose="02040502050405020303" pitchFamily="18" charset="0"/>
            </a:endParaRPr>
          </a:p>
        </p:txBody>
      </p:sp>
      <p:pic>
        <p:nvPicPr>
          <p:cNvPr id="8196"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7701" y="2117726"/>
            <a:ext cx="1158874" cy="1158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descr="C:\Users\ffisher\Pictures\FCG Logo 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4"/>
          <p:cNvSpPr txBox="1"/>
          <p:nvPr/>
        </p:nvSpPr>
        <p:spPr>
          <a:xfrm>
            <a:off x="2514600" y="6367629"/>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Fisher Consulting Group, Inc.</a:t>
            </a:r>
          </a:p>
        </p:txBody>
      </p:sp>
    </p:spTree>
    <p:extLst>
      <p:ext uri="{BB962C8B-B14F-4D97-AF65-F5344CB8AC3E}">
        <p14:creationId xmlns:p14="http://schemas.microsoft.com/office/powerpoint/2010/main" val="559688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338328"/>
            <a:ext cx="8229600" cy="88087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eaLnBrk="1" hangingPunct="1"/>
            <a:r>
              <a:rPr lang="en-US" altLang="en-US" dirty="0"/>
              <a:t>Extended ERPS</a:t>
            </a:r>
          </a:p>
        </p:txBody>
      </p:sp>
      <p:sp>
        <p:nvSpPr>
          <p:cNvPr id="8195" name="Content Placeholder 2"/>
          <p:cNvSpPr>
            <a:spLocks noGrp="1"/>
          </p:cNvSpPr>
          <p:nvPr>
            <p:ph idx="1"/>
          </p:nvPr>
        </p:nvSpPr>
        <p:spPr bwMode="auto">
          <a:xfrm>
            <a:off x="457200" y="1143000"/>
            <a:ext cx="8229600" cy="5029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p>
            <a:pPr marL="0" indent="0" defTabSz="457200" eaLnBrk="1" hangingPunct="1">
              <a:buNone/>
            </a:pPr>
            <a:r>
              <a:rPr lang="en-US" altLang="en-US" b="1" dirty="0"/>
              <a:t> No time- or premium :</a:t>
            </a:r>
          </a:p>
          <a:p>
            <a:r>
              <a:rPr lang="en-US" dirty="0"/>
              <a:t>B. Optional “extended reporting period”</a:t>
            </a:r>
          </a:p>
          <a:p>
            <a:r>
              <a:rPr lang="en-US" dirty="0"/>
              <a:t>1. If this Policy is canceled or non-renewed by either us or by </a:t>
            </a:r>
            <a:r>
              <a:rPr lang="en-US" b="1" dirty="0"/>
              <a:t>you</a:t>
            </a:r>
            <a:r>
              <a:rPr lang="en-US" dirty="0"/>
              <a:t>, then the first of </a:t>
            </a:r>
            <a:r>
              <a:rPr lang="en-US" b="1" dirty="0"/>
              <a:t>you </a:t>
            </a:r>
            <a:r>
              <a:rPr lang="en-US" dirty="0"/>
              <a:t>named on the Declarations shall have the right to purchase an optional “extended reporting period”. Such right must be exercised by </a:t>
            </a:r>
            <a:r>
              <a:rPr lang="en-US" b="1" dirty="0"/>
              <a:t>you </a:t>
            </a:r>
            <a:r>
              <a:rPr lang="en-US" dirty="0"/>
              <a:t>within sixty (60) days of the termination of the </a:t>
            </a:r>
            <a:r>
              <a:rPr lang="en-US" b="1" dirty="0"/>
              <a:t>policy period </a:t>
            </a:r>
            <a:r>
              <a:rPr lang="en-US" dirty="0"/>
              <a:t>by providing:  a. written notice to us; and b. </a:t>
            </a:r>
            <a:r>
              <a:rPr lang="en-US" dirty="0">
                <a:solidFill>
                  <a:srgbClr val="FF0000"/>
                </a:solidFill>
              </a:rPr>
              <a:t>with the written notice, the applicable additional premium which will be calculated </a:t>
            </a:r>
            <a:r>
              <a:rPr lang="en-US" i="1" dirty="0">
                <a:solidFill>
                  <a:srgbClr val="FF0000"/>
                </a:solidFill>
              </a:rPr>
              <a:t>in accordance with the rates and rules </a:t>
            </a:r>
            <a:r>
              <a:rPr lang="en-US" dirty="0">
                <a:solidFill>
                  <a:srgbClr val="FF0000"/>
                </a:solidFill>
              </a:rPr>
              <a:t>in effect on the inception date of this Policy.</a:t>
            </a:r>
          </a:p>
          <a:p>
            <a:pPr defTabSz="457200" eaLnBrk="1" hangingPunct="1"/>
            <a:endParaRPr lang="en-US" altLang="en-US" dirty="0"/>
          </a:p>
          <a:p>
            <a:pPr defTabSz="457200" eaLnBrk="1" hangingPunct="1"/>
            <a:r>
              <a:rPr lang="en-US" altLang="en-US" dirty="0"/>
              <a:t>1 year  @   ??  %</a:t>
            </a:r>
          </a:p>
          <a:p>
            <a:pPr defTabSz="457200" eaLnBrk="1" hangingPunct="1"/>
            <a:endParaRPr lang="en-US" altLang="en-US" dirty="0"/>
          </a:p>
          <a:p>
            <a:pPr defTabSz="457200" eaLnBrk="1" hangingPunct="1"/>
            <a:r>
              <a:rPr lang="en-US" altLang="en-US" dirty="0"/>
              <a:t>Multi years  </a:t>
            </a:r>
          </a:p>
          <a:p>
            <a:pPr defTabSz="457200" eaLnBrk="1" hangingPunct="1"/>
            <a:endParaRPr lang="en-US" altLang="en-US" dirty="0"/>
          </a:p>
          <a:p>
            <a:pPr defTabSz="457200" eaLnBrk="1" hangingPunct="1"/>
            <a:r>
              <a:rPr lang="en-US" altLang="en-US" dirty="0"/>
              <a:t>And why it is an incomplete solution</a:t>
            </a:r>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614410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228600"/>
            <a:ext cx="82296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eaLnBrk="1" hangingPunct="1"/>
            <a:r>
              <a:rPr lang="en-US" altLang="en-US" dirty="0"/>
              <a:t>And so many more…</a:t>
            </a:r>
          </a:p>
        </p:txBody>
      </p:sp>
      <p:sp>
        <p:nvSpPr>
          <p:cNvPr id="8195" name="Content Placeholder 2"/>
          <p:cNvSpPr>
            <a:spLocks noGrp="1"/>
          </p:cNvSpPr>
          <p:nvPr>
            <p:ph idx="1"/>
          </p:nvPr>
        </p:nvSpPr>
        <p:spPr bwMode="auto">
          <a:xfrm>
            <a:off x="457200" y="990600"/>
            <a:ext cx="8229600" cy="5181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defTabSz="457200" eaLnBrk="1" hangingPunct="1"/>
            <a:r>
              <a:rPr lang="en-US" altLang="en-US" b="1" dirty="0"/>
              <a:t>Prior Pending  Claim or litigation exclusions :</a:t>
            </a:r>
          </a:p>
          <a:p>
            <a:pPr lvl="1"/>
            <a:r>
              <a:rPr lang="en-US" dirty="0"/>
              <a:t>Claims first made against you prior to, or pending as of, the </a:t>
            </a:r>
            <a:r>
              <a:rPr lang="en-US" b="1" dirty="0">
                <a:solidFill>
                  <a:srgbClr val="FF0000"/>
                </a:solidFill>
              </a:rPr>
              <a:t>first inception date,</a:t>
            </a:r>
            <a:r>
              <a:rPr lang="en-US" dirty="0"/>
              <a:t> or relating to the essential facts, circumstances or situation underlying such claim;…</a:t>
            </a:r>
          </a:p>
          <a:p>
            <a:pPr marL="1874520" lvl="6" indent="0">
              <a:buNone/>
            </a:pPr>
            <a:r>
              <a:rPr lang="en-US" sz="2400" dirty="0"/>
              <a:t>              OR  …</a:t>
            </a:r>
          </a:p>
          <a:p>
            <a:pPr lvl="1"/>
            <a:r>
              <a:rPr lang="en-US" dirty="0"/>
              <a:t>IT IS AGREED that  the  Insurer is not  obligated to  pay Damages  or Claim Expenses or  defend any Claims </a:t>
            </a:r>
            <a:r>
              <a:rPr lang="en-US" dirty="0">
                <a:solidFill>
                  <a:srgbClr val="FF0000"/>
                </a:solidFill>
              </a:rPr>
              <a:t>based upon  or  arising  out  of,  either directly or  indirectly</a:t>
            </a:r>
            <a:r>
              <a:rPr lang="en-US" dirty="0"/>
              <a:t> from  any  legal  actions,  arbitration  or  other  adjudicative proceeding instituted and  pending prior to  the  Effective  Date  of  this Policy, </a:t>
            </a:r>
            <a:r>
              <a:rPr lang="en-US" dirty="0">
                <a:solidFill>
                  <a:srgbClr val="FF0000"/>
                </a:solidFill>
              </a:rPr>
              <a:t>whether or  not  any Insured  was named  as a party  in such legal action, arbitration, or other  adjudicative proceeding prior to the Effective  Date of this Policy</a:t>
            </a:r>
            <a:r>
              <a:rPr lang="en-US" dirty="0"/>
              <a:t>.</a:t>
            </a:r>
            <a:endParaRPr lang="en-US" altLang="en-US" dirty="0"/>
          </a:p>
          <a:p>
            <a:pPr defTabSz="457200" eaLnBrk="1" hangingPunct="1"/>
            <a:endParaRPr lang="en-US" altLang="en-US" dirty="0"/>
          </a:p>
          <a:p>
            <a:pPr defTabSz="457200" eaLnBrk="1" hangingPunct="1"/>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1401059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338328"/>
            <a:ext cx="8229600" cy="103327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eaLnBrk="1" hangingPunct="1"/>
            <a:r>
              <a:rPr lang="en-US" altLang="en-US" dirty="0"/>
              <a:t> A Dangerous Omission</a:t>
            </a:r>
          </a:p>
        </p:txBody>
      </p:sp>
      <p:sp>
        <p:nvSpPr>
          <p:cNvPr id="8195" name="Content Placeholder 2"/>
          <p:cNvSpPr>
            <a:spLocks noGrp="1"/>
          </p:cNvSpPr>
          <p:nvPr>
            <p:ph idx="1"/>
          </p:nvPr>
        </p:nvSpPr>
        <p:spPr bwMode="auto">
          <a:xfrm>
            <a:off x="457200" y="16462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defTabSz="457200"/>
            <a:r>
              <a:rPr lang="en-US" altLang="en-US" dirty="0"/>
              <a:t>Definition Section- EPLI – Separate Definitions for wrongful  act and (optional) coverage for Third Party- </a:t>
            </a:r>
            <a:r>
              <a:rPr lang="en-US" altLang="en-US" b="1" dirty="0"/>
              <a:t>Separate</a:t>
            </a:r>
            <a:r>
              <a:rPr lang="en-US" altLang="en-US" dirty="0"/>
              <a:t> definition for Third Party  Wrongful act … </a:t>
            </a:r>
          </a:p>
          <a:p>
            <a:pPr marL="0" indent="0" defTabSz="457200">
              <a:buNone/>
            </a:pPr>
            <a:endParaRPr lang="en-US" altLang="en-US" dirty="0"/>
          </a:p>
          <a:p>
            <a:pPr lvl="1"/>
            <a:r>
              <a:rPr lang="en-US" altLang="en-US" dirty="0"/>
              <a:t>The Exclusion:  </a:t>
            </a:r>
            <a:r>
              <a:rPr lang="en-US" dirty="0"/>
              <a:t>This policy shall not cover any </a:t>
            </a:r>
            <a:r>
              <a:rPr lang="en-US" b="1" dirty="0"/>
              <a:t>Loss </a:t>
            </a:r>
            <a:r>
              <a:rPr lang="en-US" dirty="0"/>
              <a:t>in connection with any </a:t>
            </a:r>
            <a:r>
              <a:rPr lang="en-US" b="1" dirty="0"/>
              <a:t>Claim</a:t>
            </a:r>
            <a:r>
              <a:rPr lang="en-US" dirty="0"/>
              <a:t>:  (f) for bodily injury (</a:t>
            </a:r>
            <a:r>
              <a:rPr lang="en-US" i="1" dirty="0"/>
              <a:t>except emotional distress or mental anguish when associated with a </a:t>
            </a:r>
            <a:r>
              <a:rPr lang="en-US" b="1" i="1" dirty="0"/>
              <a:t>Wrongful Act</a:t>
            </a:r>
            <a:r>
              <a:rPr lang="en-US" dirty="0"/>
              <a:t>), sickness, disease or death of any person, or damage to or destruction of any tangible property, including the loss of use thereof;</a:t>
            </a:r>
            <a:endParaRPr lang="en-US" altLang="en-US" dirty="0"/>
          </a:p>
          <a:p>
            <a:pPr defTabSz="457200"/>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614410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371600" y="381000"/>
            <a:ext cx="5879932" cy="748564"/>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fontScale="90000"/>
          </a:bodyPr>
          <a:lstStyle/>
          <a:p>
            <a:pPr eaLnBrk="1" hangingPunct="1"/>
            <a:r>
              <a:rPr lang="en-US" altLang="en-US" sz="4000" dirty="0">
                <a:solidFill>
                  <a:schemeClr val="tx1"/>
                </a:solidFill>
              </a:rPr>
              <a:t> And an Absolute BI Exclusion in an EPLI Policy</a:t>
            </a:r>
          </a:p>
        </p:txBody>
      </p:sp>
      <p:sp>
        <p:nvSpPr>
          <p:cNvPr id="3075" name="Rectangle 3"/>
          <p:cNvSpPr>
            <a:spLocks noGrp="1" noChangeArrowheads="1"/>
          </p:cNvSpPr>
          <p:nvPr>
            <p:ph type="subTitle" idx="4294967295"/>
          </p:nvPr>
        </p:nvSpPr>
        <p:spPr>
          <a:xfrm>
            <a:off x="685800" y="1828800"/>
            <a:ext cx="7331909" cy="2590800"/>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fontScale="92500" lnSpcReduction="10000"/>
          </a:bodyPr>
          <a:lstStyle/>
          <a:p>
            <a:pPr marL="0" indent="0">
              <a:buNone/>
            </a:pPr>
            <a:r>
              <a:rPr lang="en-US" sz="1800" b="1" dirty="0"/>
              <a:t>ABSOLUTE BODILY INJURY/PROPERTY DAMAGE EXCLUSION</a:t>
            </a:r>
          </a:p>
          <a:p>
            <a:pPr marL="0" indent="0">
              <a:buNone/>
            </a:pPr>
            <a:r>
              <a:rPr lang="en-US" sz="1800" b="1" dirty="0"/>
              <a:t> (EPL Coverage Section)</a:t>
            </a:r>
          </a:p>
          <a:p>
            <a:pPr marL="0" indent="0">
              <a:buNone/>
            </a:pPr>
            <a:r>
              <a:rPr lang="en-US" sz="1800" dirty="0"/>
              <a:t> 	It is understood and agreed that Clause 3, EXCLUSIONS, of the 	Employment Practices Liability Coverage Section is amended by 	deleting Exclusion (f) in its entirety and replacing it with the following:</a:t>
            </a:r>
          </a:p>
          <a:p>
            <a:endParaRPr lang="en-US" sz="1800" dirty="0"/>
          </a:p>
          <a:p>
            <a:pPr marL="0" indent="0">
              <a:buNone/>
            </a:pPr>
            <a:r>
              <a:rPr lang="en-US" sz="1800" dirty="0"/>
              <a:t>		(f) alleging, arising out of, based upon or attributable to 			bodily injury, sickness, disease or death of any person, or 			damage to or destruction of any tangible property, including 		the loss of use thereof;</a:t>
            </a:r>
            <a:endParaRPr lang="en-US" altLang="en-US" sz="18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1369009249"/>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533400" y="76200"/>
            <a:ext cx="8229600" cy="119176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normAutofit fontScale="90000"/>
          </a:bodyPr>
          <a:lstStyle/>
          <a:p>
            <a:pPr algn="ctr" eaLnBrk="1" hangingPunct="1"/>
            <a:r>
              <a:rPr lang="en-US" altLang="en-US" dirty="0"/>
              <a:t> And more Dangerous Language…</a:t>
            </a:r>
          </a:p>
        </p:txBody>
      </p:sp>
      <p:sp>
        <p:nvSpPr>
          <p:cNvPr id="8195" name="Content Placeholder 2"/>
          <p:cNvSpPr>
            <a:spLocks noGrp="1"/>
          </p:cNvSpPr>
          <p:nvPr>
            <p:ph idx="1"/>
          </p:nvPr>
        </p:nvSpPr>
        <p:spPr bwMode="auto">
          <a:xfrm>
            <a:off x="457200" y="1066800"/>
            <a:ext cx="8305800" cy="510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7500" lnSpcReduction="20000"/>
          </a:bodyPr>
          <a:lstStyle/>
          <a:p>
            <a:pPr marL="0" indent="0" defTabSz="457200">
              <a:buNone/>
            </a:pPr>
            <a:r>
              <a:rPr lang="en-US" altLang="en-US" b="1" dirty="0"/>
              <a:t>Definition Section- EPLI and 3</a:t>
            </a:r>
            <a:r>
              <a:rPr lang="en-US" altLang="en-US" b="1" baseline="30000" dirty="0"/>
              <a:t>rd</a:t>
            </a:r>
            <a:r>
              <a:rPr lang="en-US" altLang="en-US" b="1" dirty="0"/>
              <a:t> party</a:t>
            </a:r>
          </a:p>
          <a:p>
            <a:pPr lvl="1"/>
            <a:r>
              <a:rPr lang="en-US" dirty="0"/>
              <a:t>“We consider it reasonable for you to foresee that a </a:t>
            </a:r>
            <a:r>
              <a:rPr lang="en-US" b="1" dirty="0">
                <a:solidFill>
                  <a:srgbClr val="FF0000"/>
                </a:solidFill>
              </a:rPr>
              <a:t>Claim </a:t>
            </a:r>
            <a:r>
              <a:rPr lang="en-US" dirty="0">
                <a:solidFill>
                  <a:srgbClr val="FF0000"/>
                </a:solidFill>
              </a:rPr>
              <a:t>may be brought against you if current or former client or customer has expressed dissatisfaction.  This includes, but is not limited to:   A current or former client or customer </a:t>
            </a:r>
            <a:r>
              <a:rPr lang="en-US" dirty="0"/>
              <a:t>making a complaint to a supervisory employee of </a:t>
            </a:r>
            <a:r>
              <a:rPr lang="en-US" b="1" dirty="0"/>
              <a:t>Discrimination</a:t>
            </a:r>
            <a:r>
              <a:rPr lang="en-US" dirty="0"/>
              <a:t> or </a:t>
            </a:r>
            <a:r>
              <a:rPr lang="en-US" b="1" dirty="0"/>
              <a:t>Harassment</a:t>
            </a:r>
            <a:r>
              <a:rPr lang="en-US" dirty="0"/>
              <a:t> by your </a:t>
            </a:r>
            <a:r>
              <a:rPr lang="en-US" b="1" dirty="0"/>
              <a:t>Employee(s)</a:t>
            </a:r>
            <a:r>
              <a:rPr lang="en-US" dirty="0"/>
              <a:t>; or A current or former client or customer threatening to hire an attorney….”</a:t>
            </a:r>
            <a:endParaRPr lang="en-US" sz="4000" dirty="0"/>
          </a:p>
          <a:p>
            <a:pPr lvl="1" defTabSz="457200"/>
            <a:endParaRPr lang="en-US" altLang="en-US" dirty="0"/>
          </a:p>
          <a:p>
            <a:pPr marL="0" indent="0" defTabSz="457200">
              <a:buNone/>
            </a:pPr>
            <a:r>
              <a:rPr lang="en-US" altLang="en-US" dirty="0"/>
              <a:t>Merger &amp; Acquisitions- Change in Control conversions</a:t>
            </a:r>
          </a:p>
          <a:p>
            <a:pPr marL="0" indent="0" defTabSz="457200">
              <a:buNone/>
            </a:pPr>
            <a:endParaRPr lang="en-US" altLang="en-US" dirty="0"/>
          </a:p>
          <a:p>
            <a:pPr marL="0" indent="0" defTabSz="457200">
              <a:buNone/>
            </a:pPr>
            <a:r>
              <a:rPr lang="en-US" altLang="en-US" dirty="0"/>
              <a:t>Hammer Clauses….</a:t>
            </a:r>
          </a:p>
          <a:p>
            <a:pPr marL="0" indent="0" defTabSz="457200">
              <a:buNone/>
            </a:pPr>
            <a:endParaRPr lang="en-US" altLang="en-US" dirty="0"/>
          </a:p>
          <a:p>
            <a:pPr marL="0" indent="0" defTabSz="457200">
              <a:buNone/>
            </a:pPr>
            <a:r>
              <a:rPr lang="en-US" altLang="en-US" dirty="0"/>
              <a:t>Diminishing Limit forms.. Or Defense in Addition to limits ?</a:t>
            </a:r>
          </a:p>
          <a:p>
            <a:pPr marL="0" indent="0" defTabSz="457200">
              <a:buNone/>
            </a:pPr>
            <a:endParaRPr lang="en-US" altLang="en-US" dirty="0"/>
          </a:p>
          <a:p>
            <a:pPr marL="0" indent="0" defTabSz="457200">
              <a:buNone/>
            </a:pPr>
            <a:r>
              <a:rPr lang="en-US" altLang="en-US" b="1" dirty="0"/>
              <a:t>Allocation of defense Costs for covered and uncovered causes of Action…:</a:t>
            </a:r>
          </a:p>
          <a:p>
            <a:pPr marL="301943" lvl="1" indent="0">
              <a:buNone/>
            </a:pPr>
            <a:r>
              <a:rPr lang="en-US" dirty="0"/>
              <a:t>“In the event any of the </a:t>
            </a:r>
            <a:r>
              <a:rPr lang="en-US" b="1" dirty="0"/>
              <a:t>Assureds </a:t>
            </a:r>
            <a:r>
              <a:rPr lang="en-US" dirty="0"/>
              <a:t>in a </a:t>
            </a:r>
            <a:r>
              <a:rPr lang="en-US" b="1" dirty="0"/>
              <a:t>Claim </a:t>
            </a:r>
            <a:r>
              <a:rPr lang="en-US" dirty="0"/>
              <a:t>incur both </a:t>
            </a:r>
            <a:r>
              <a:rPr lang="en-US" b="1" dirty="0"/>
              <a:t>Loss </a:t>
            </a:r>
            <a:r>
              <a:rPr lang="en-US" dirty="0"/>
              <a:t>that is covered by the Certificate and also loss which is not covered by the Certificate, then coverage will be allocated by the parties between covered </a:t>
            </a:r>
            <a:r>
              <a:rPr lang="en-US" b="1" dirty="0"/>
              <a:t>Loss </a:t>
            </a:r>
            <a:r>
              <a:rPr lang="en-US" dirty="0"/>
              <a:t>and uncovered loss using all reasonable efforts”</a:t>
            </a:r>
            <a:endParaRPr lang="en-US" altLang="en-US" dirty="0"/>
          </a:p>
          <a:p>
            <a:pPr defTabSz="457200"/>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29960889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eaLnBrk="1" hangingPunct="1"/>
            <a:r>
              <a:rPr lang="en-US" altLang="en-US" dirty="0"/>
              <a:t> And the one that takes the Cake </a:t>
            </a:r>
          </a:p>
        </p:txBody>
      </p:sp>
      <p:sp>
        <p:nvSpPr>
          <p:cNvPr id="8195" name="Content Placeholder 2"/>
          <p:cNvSpPr>
            <a:spLocks noGrp="1"/>
          </p:cNvSpPr>
          <p:nvPr>
            <p:ph idx="1"/>
          </p:nvPr>
        </p:nvSpPr>
        <p:spPr bwMode="auto">
          <a:xfrm>
            <a:off x="457200" y="1524000"/>
            <a:ext cx="8229600" cy="464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r>
              <a:rPr lang="en-US" dirty="0"/>
              <a:t>The Company shall have no obligation whatsoever under this policy to make any payment of any kind for either "damages," "claims expense," or any coverage or payment provided pursuant to Section 1.8., Supplementary Coverages and Payments, or to arrange for, provide, or pay, for any defense, for:  … </a:t>
            </a:r>
          </a:p>
          <a:p>
            <a:pPr marL="301943" lvl="1" indent="0">
              <a:buNone/>
            </a:pPr>
            <a:r>
              <a:rPr lang="en-US" dirty="0"/>
              <a:t>	M.  any "claim" for bodily injury or death to any person. 	whether or not an employee of the "named insured," if 	benefits from the bodily injury or death are collectible or 	compensable under any workers compensation law or 	disability benefits law.</a:t>
            </a:r>
            <a:r>
              <a:rPr lang="en-US" altLang="en-US" dirty="0"/>
              <a:t> …”</a:t>
            </a:r>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6088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143000" y="609600"/>
            <a:ext cx="6934200" cy="914400"/>
          </a:xfrm>
        </p:spPr>
        <p:txBody>
          <a:bodyPr/>
          <a:lstStyle/>
          <a:p>
            <a:pPr eaLnBrk="1" hangingPunct="1"/>
            <a:r>
              <a:rPr lang="en-US" altLang="en-US" sz="4000" dirty="0"/>
              <a:t>Making a Profit</a:t>
            </a:r>
          </a:p>
        </p:txBody>
      </p:sp>
      <p:sp>
        <p:nvSpPr>
          <p:cNvPr id="8195" name="Content Placeholder 2"/>
          <p:cNvSpPr>
            <a:spLocks noGrp="1"/>
          </p:cNvSpPr>
          <p:nvPr>
            <p:ph idx="1"/>
          </p:nvPr>
        </p:nvSpPr>
        <p:spPr>
          <a:xfrm>
            <a:off x="457200" y="1676400"/>
            <a:ext cx="8229600" cy="3657600"/>
          </a:xfrm>
        </p:spPr>
        <p:txBody>
          <a:bodyPr tIns="91440" bIns="91440">
            <a:normAutofit/>
          </a:bodyPr>
          <a:lstStyle/>
          <a:p>
            <a:pPr defTabSz="457200" eaLnBrk="1" hangingPunct="1">
              <a:spcBef>
                <a:spcPts val="675"/>
              </a:spcBef>
              <a:spcAft>
                <a:spcPts val="1200"/>
              </a:spcAft>
              <a:defRPr/>
            </a:pPr>
            <a:r>
              <a:rPr lang="en-US" sz="2400" b="1" dirty="0">
                <a:latin typeface="Arial" charset="0"/>
                <a:cs typeface="Arial" charset="0"/>
              </a:rPr>
              <a:t>Uncertainty increases costs and expenses</a:t>
            </a:r>
          </a:p>
          <a:p>
            <a:pPr defTabSz="457200" eaLnBrk="1" hangingPunct="1">
              <a:spcBef>
                <a:spcPts val="675"/>
              </a:spcBef>
              <a:spcAft>
                <a:spcPts val="1200"/>
              </a:spcAft>
              <a:defRPr/>
            </a:pPr>
            <a:r>
              <a:rPr lang="en-US" sz="2400" b="1" dirty="0">
                <a:latin typeface="Arial" charset="0"/>
                <a:cs typeface="Arial" charset="0"/>
              </a:rPr>
              <a:t>Uncertainty increases unnecessary litigation </a:t>
            </a:r>
          </a:p>
          <a:p>
            <a:pPr defTabSz="457200" eaLnBrk="1" hangingPunct="1">
              <a:spcBef>
                <a:spcPts val="675"/>
              </a:spcBef>
              <a:spcAft>
                <a:spcPts val="1200"/>
              </a:spcAft>
              <a:defRPr/>
            </a:pPr>
            <a:r>
              <a:rPr lang="en-US" sz="2400" b="1" dirty="0">
                <a:latin typeface="Arial" charset="0"/>
                <a:cs typeface="Arial" charset="0"/>
              </a:rPr>
              <a:t>Uncertainty can turn one claim against the Insured into 4 lawsuits</a:t>
            </a:r>
          </a:p>
          <a:p>
            <a:pPr defTabSz="457200" eaLnBrk="1" hangingPunct="1">
              <a:spcBef>
                <a:spcPts val="675"/>
              </a:spcBef>
              <a:spcAft>
                <a:spcPts val="1200"/>
              </a:spcAft>
              <a:defRPr/>
            </a:pPr>
            <a:r>
              <a:rPr lang="en-US" sz="2400" b="1" dirty="0">
                <a:latin typeface="Arial" charset="0"/>
                <a:cs typeface="Arial" charset="0"/>
              </a:rPr>
              <a:t>Uncertainty resulting from the above can doom a program to failure as the above is actuarially unsustainable</a:t>
            </a:r>
          </a:p>
          <a:p>
            <a:pPr defTabSz="457200" eaLnBrk="1" hangingPunct="1">
              <a:spcBef>
                <a:spcPts val="675"/>
              </a:spcBef>
              <a:spcAft>
                <a:spcPts val="1200"/>
              </a:spcAft>
              <a:buFontTx/>
              <a:buChar char="-"/>
              <a:defRPr/>
            </a:pPr>
            <a:endParaRPr lang="en-US" sz="2400" b="1" dirty="0">
              <a:latin typeface="Arial" charset="0"/>
              <a:cs typeface="Arial" charset="0"/>
            </a:endParaRPr>
          </a:p>
        </p:txBody>
      </p:sp>
      <p:sp>
        <p:nvSpPr>
          <p:cNvPr id="8196" name="Slide Number Placeholder 3"/>
          <p:cNvSpPr>
            <a:spLocks noGrp="1"/>
          </p:cNvSpPr>
          <p:nvPr>
            <p:ph type="sldNum" sz="quarter" idx="10"/>
          </p:nvPr>
        </p:nvSpPr>
        <p:spPr bwMode="auto">
          <a:xfrm>
            <a:off x="7010400" y="6096000"/>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fld id="{ADDC0394-BBF1-4FD6-B88F-E6F0B852B5D8}" type="slidenum">
              <a:rPr lang="en-US" altLang="en-US" smtClean="0">
                <a:solidFill>
                  <a:srgbClr val="000000"/>
                </a:solidFill>
                <a:latin typeface="Times New Roman" pitchFamily="18" charset="0"/>
                <a:cs typeface="Times New Roman" pitchFamily="18" charset="0"/>
              </a:rPr>
              <a:pPr eaLnBrk="1" fontAlgn="base" hangingPunct="1">
                <a:spcBef>
                  <a:spcPct val="0"/>
                </a:spcBef>
                <a:spcAft>
                  <a:spcPct val="0"/>
                </a:spcAft>
              </a:pPr>
              <a:t>26</a:t>
            </a:fld>
            <a:endParaRPr lang="en-US" altLang="en-US">
              <a:solidFill>
                <a:srgbClr val="000000"/>
              </a:solidFill>
              <a:latin typeface="Times New Roman" pitchFamily="18" charset="0"/>
              <a:cs typeface="Times New Roman" pitchFamily="18" charset="0"/>
            </a:endParaRPr>
          </a:p>
        </p:txBody>
      </p:sp>
      <p:pic>
        <p:nvPicPr>
          <p:cNvPr id="6" name="Picture 5"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514600" y="6390858"/>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60241437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143000" y="609600"/>
            <a:ext cx="6934200" cy="914400"/>
          </a:xfrm>
        </p:spPr>
        <p:txBody>
          <a:bodyPr/>
          <a:lstStyle/>
          <a:p>
            <a:pPr eaLnBrk="1" hangingPunct="1"/>
            <a:r>
              <a:rPr lang="en-US" altLang="en-US" sz="4000" dirty="0"/>
              <a:t>Making a Profit</a:t>
            </a:r>
          </a:p>
        </p:txBody>
      </p:sp>
      <p:sp>
        <p:nvSpPr>
          <p:cNvPr id="8195" name="Content Placeholder 2"/>
          <p:cNvSpPr>
            <a:spLocks noGrp="1"/>
          </p:cNvSpPr>
          <p:nvPr>
            <p:ph idx="1"/>
          </p:nvPr>
        </p:nvSpPr>
        <p:spPr>
          <a:xfrm>
            <a:off x="457200" y="1676400"/>
            <a:ext cx="8229600" cy="3657600"/>
          </a:xfrm>
        </p:spPr>
        <p:txBody>
          <a:bodyPr tIns="91440" bIns="91440">
            <a:normAutofit/>
          </a:bodyPr>
          <a:lstStyle/>
          <a:p>
            <a:pPr defTabSz="457200" eaLnBrk="1" hangingPunct="1">
              <a:spcBef>
                <a:spcPts val="675"/>
              </a:spcBef>
              <a:spcAft>
                <a:spcPts val="1200"/>
              </a:spcAft>
              <a:defRPr/>
            </a:pPr>
            <a:r>
              <a:rPr lang="en-US" sz="2400" b="1" dirty="0">
                <a:latin typeface="Arial" charset="0"/>
                <a:cs typeface="Arial" charset="0"/>
              </a:rPr>
              <a:t>Uncertainty increases costs and expenses</a:t>
            </a:r>
          </a:p>
          <a:p>
            <a:pPr defTabSz="457200" eaLnBrk="1" hangingPunct="1">
              <a:spcBef>
                <a:spcPts val="675"/>
              </a:spcBef>
              <a:spcAft>
                <a:spcPts val="1200"/>
              </a:spcAft>
              <a:defRPr/>
            </a:pPr>
            <a:r>
              <a:rPr lang="en-US" sz="2400" b="1" dirty="0">
                <a:latin typeface="Arial" charset="0"/>
                <a:cs typeface="Arial" charset="0"/>
              </a:rPr>
              <a:t>Uncertainty increases unnecessary litigation </a:t>
            </a:r>
          </a:p>
          <a:p>
            <a:pPr defTabSz="457200" eaLnBrk="1" hangingPunct="1">
              <a:spcBef>
                <a:spcPts val="675"/>
              </a:spcBef>
              <a:spcAft>
                <a:spcPts val="1200"/>
              </a:spcAft>
              <a:defRPr/>
            </a:pPr>
            <a:r>
              <a:rPr lang="en-US" sz="2400" b="1" dirty="0">
                <a:latin typeface="Arial" charset="0"/>
                <a:cs typeface="Arial" charset="0"/>
              </a:rPr>
              <a:t>Uncertainty can turn one claim against the Insured into 4 lawsuits</a:t>
            </a:r>
          </a:p>
          <a:p>
            <a:pPr defTabSz="457200" eaLnBrk="1" hangingPunct="1">
              <a:spcBef>
                <a:spcPts val="675"/>
              </a:spcBef>
              <a:spcAft>
                <a:spcPts val="1200"/>
              </a:spcAft>
              <a:defRPr/>
            </a:pPr>
            <a:r>
              <a:rPr lang="en-US" sz="2400" b="1" dirty="0">
                <a:latin typeface="Arial" charset="0"/>
                <a:cs typeface="Arial" charset="0"/>
              </a:rPr>
              <a:t>Uncertainty resulting from the above can doom a program to failure as the above is actuarially unsustainable</a:t>
            </a:r>
          </a:p>
          <a:p>
            <a:pPr defTabSz="457200" eaLnBrk="1" hangingPunct="1">
              <a:spcBef>
                <a:spcPts val="675"/>
              </a:spcBef>
              <a:spcAft>
                <a:spcPts val="1200"/>
              </a:spcAft>
              <a:buFontTx/>
              <a:buChar char="-"/>
              <a:defRPr/>
            </a:pPr>
            <a:endParaRPr lang="en-US" sz="2400" b="1" dirty="0">
              <a:latin typeface="Arial" charset="0"/>
              <a:cs typeface="Arial" charset="0"/>
            </a:endParaRPr>
          </a:p>
        </p:txBody>
      </p:sp>
      <p:sp>
        <p:nvSpPr>
          <p:cNvPr id="8196" name="Slide Number Placeholder 3"/>
          <p:cNvSpPr>
            <a:spLocks noGrp="1"/>
          </p:cNvSpPr>
          <p:nvPr>
            <p:ph type="sldNum" sz="quarter" idx="10"/>
          </p:nvPr>
        </p:nvSpPr>
        <p:spPr bwMode="auto">
          <a:xfrm>
            <a:off x="7010400" y="6096000"/>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fld id="{ADDC0394-BBF1-4FD6-B88F-E6F0B852B5D8}" type="slidenum">
              <a:rPr lang="en-US" altLang="en-US" smtClean="0">
                <a:solidFill>
                  <a:srgbClr val="000000"/>
                </a:solidFill>
                <a:latin typeface="Times New Roman" pitchFamily="18" charset="0"/>
                <a:cs typeface="Times New Roman" pitchFamily="18" charset="0"/>
              </a:rPr>
              <a:pPr eaLnBrk="1" fontAlgn="base" hangingPunct="1">
                <a:spcBef>
                  <a:spcPct val="0"/>
                </a:spcBef>
                <a:spcAft>
                  <a:spcPct val="0"/>
                </a:spcAft>
              </a:pPr>
              <a:t>27</a:t>
            </a:fld>
            <a:endParaRPr lang="en-US" altLang="en-US">
              <a:solidFill>
                <a:srgbClr val="000000"/>
              </a:solidFill>
              <a:latin typeface="Times New Roman" pitchFamily="18" charset="0"/>
              <a:cs typeface="Times New Roman" pitchFamily="18" charset="0"/>
            </a:endParaRPr>
          </a:p>
        </p:txBody>
      </p:sp>
      <p:pic>
        <p:nvPicPr>
          <p:cNvPr id="6" name="Picture 5"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514600" y="6390858"/>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3219972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676400" y="76200"/>
            <a:ext cx="5879932" cy="685800"/>
          </a:xfrm>
          <a:extLst>
            <a:ext uri="{91240B29-F687-4F45-9708-019B960494DF}">
              <a14:hiddenLine xmlns:a14="http://schemas.microsoft.com/office/drawing/2010/main" w="9525">
                <a:solidFill>
                  <a:srgbClr val="000000"/>
                </a:solidFill>
                <a:round/>
                <a:headEnd/>
                <a:tailEnd/>
              </a14:hiddenLine>
            </a:ext>
          </a:extLst>
        </p:spPr>
        <p:txBody>
          <a:bodyPr lIns="0" tIns="0" rIns="0" bIns="0" anchor="ctr"/>
          <a:lstStyle/>
          <a:p>
            <a:pPr eaLnBrk="1" hangingPunct="1"/>
            <a:r>
              <a:rPr lang="en-US" altLang="en-US" sz="4000" dirty="0"/>
              <a:t> </a:t>
            </a:r>
            <a:r>
              <a:rPr lang="en-US" altLang="en-US" sz="3600" dirty="0"/>
              <a:t>The Final Summary</a:t>
            </a:r>
          </a:p>
        </p:txBody>
      </p:sp>
      <p:sp>
        <p:nvSpPr>
          <p:cNvPr id="3075" name="Rectangle 3"/>
          <p:cNvSpPr>
            <a:spLocks noGrp="1" noChangeArrowheads="1"/>
          </p:cNvSpPr>
          <p:nvPr>
            <p:ph type="subTitle" idx="4294967295"/>
          </p:nvPr>
        </p:nvSpPr>
        <p:spPr>
          <a:xfrm>
            <a:off x="228600" y="838200"/>
            <a:ext cx="8686800" cy="5388703"/>
          </a:xfrm>
          <a:extLst>
            <a:ext uri="{91240B29-F687-4F45-9708-019B960494DF}">
              <a14:hiddenLine xmlns:a14="http://schemas.microsoft.com/office/drawing/2010/main" w="9525">
                <a:solidFill>
                  <a:srgbClr val="000000"/>
                </a:solidFill>
                <a:round/>
                <a:headEnd/>
                <a:tailEnd/>
              </a14:hiddenLine>
            </a:ext>
          </a:extLst>
        </p:spPr>
        <p:txBody>
          <a:bodyPr lIns="0" tIns="0" rIns="0" bIns="0" anchor="t">
            <a:normAutofit lnSpcReduction="10000"/>
          </a:bodyPr>
          <a:lstStyle/>
          <a:p>
            <a:pPr marL="0" indent="0">
              <a:lnSpc>
                <a:spcPct val="80000"/>
              </a:lnSpc>
              <a:buNone/>
            </a:pPr>
            <a:r>
              <a:rPr lang="en-US" altLang="en-US" sz="1800" dirty="0"/>
              <a:t> </a:t>
            </a:r>
          </a:p>
          <a:p>
            <a:pPr marL="0" indent="0">
              <a:lnSpc>
                <a:spcPct val="80000"/>
              </a:lnSpc>
              <a:buNone/>
            </a:pPr>
            <a:r>
              <a:rPr lang="en-US" altLang="en-US" sz="1800" dirty="0"/>
              <a:t>Where are the Gotchya’s ?</a:t>
            </a:r>
          </a:p>
          <a:p>
            <a:pPr marL="0" indent="0">
              <a:lnSpc>
                <a:spcPct val="80000"/>
              </a:lnSpc>
              <a:buNone/>
            </a:pPr>
            <a:r>
              <a:rPr lang="en-US" altLang="en-US" sz="1800" dirty="0"/>
              <a:t>	</a:t>
            </a:r>
          </a:p>
          <a:p>
            <a:pPr marL="0" indent="0">
              <a:lnSpc>
                <a:spcPct val="80000"/>
              </a:lnSpc>
              <a:buNone/>
            </a:pPr>
            <a:r>
              <a:rPr lang="en-US" altLang="en-US" sz="1800" dirty="0"/>
              <a:t>	Is the Insuring Agreement- tied to Claim reporting Conditions, definition of 	Claim, and Extended Reporting period(s)</a:t>
            </a:r>
          </a:p>
          <a:p>
            <a:pPr marL="0" indent="0">
              <a:lnSpc>
                <a:spcPct val="80000"/>
              </a:lnSpc>
              <a:buNone/>
            </a:pPr>
            <a:endParaRPr lang="en-US" altLang="en-US" sz="1800" dirty="0"/>
          </a:p>
          <a:p>
            <a:pPr marL="0" indent="0">
              <a:lnSpc>
                <a:spcPct val="80000"/>
              </a:lnSpc>
              <a:buNone/>
            </a:pPr>
            <a:r>
              <a:rPr lang="en-US" altLang="en-US" sz="1800" dirty="0"/>
              <a:t>	Prior Pending exclusions</a:t>
            </a:r>
          </a:p>
          <a:p>
            <a:pPr marL="0" indent="0">
              <a:lnSpc>
                <a:spcPct val="80000"/>
              </a:lnSpc>
              <a:buNone/>
            </a:pPr>
            <a:endParaRPr lang="en-US" altLang="en-US" sz="1800" dirty="0"/>
          </a:p>
          <a:p>
            <a:pPr marL="0" indent="0">
              <a:lnSpc>
                <a:spcPct val="80000"/>
              </a:lnSpc>
              <a:buNone/>
            </a:pPr>
            <a:r>
              <a:rPr lang="en-US" altLang="en-US" sz="1800" dirty="0"/>
              <a:t>	Time Bombs and Claim Reporting Conditions</a:t>
            </a:r>
          </a:p>
          <a:p>
            <a:pPr marL="0" indent="0">
              <a:lnSpc>
                <a:spcPct val="80000"/>
              </a:lnSpc>
              <a:buNone/>
            </a:pPr>
            <a:endParaRPr lang="en-US" altLang="en-US" sz="1800" dirty="0"/>
          </a:p>
          <a:p>
            <a:pPr marL="0" indent="0">
              <a:lnSpc>
                <a:spcPct val="80000"/>
              </a:lnSpc>
              <a:buNone/>
            </a:pPr>
            <a:r>
              <a:rPr lang="en-US" altLang="en-US" sz="1800" dirty="0"/>
              <a:t>	Absolute Exclusions</a:t>
            </a:r>
          </a:p>
          <a:p>
            <a:pPr marL="0" indent="0">
              <a:lnSpc>
                <a:spcPct val="80000"/>
              </a:lnSpc>
              <a:buNone/>
            </a:pPr>
            <a:endParaRPr lang="en-US" altLang="en-US" sz="1800" dirty="0"/>
          </a:p>
          <a:p>
            <a:pPr marL="0" indent="0">
              <a:lnSpc>
                <a:spcPct val="80000"/>
              </a:lnSpc>
              <a:buNone/>
            </a:pPr>
            <a:r>
              <a:rPr lang="en-US" altLang="en-US" sz="1800" dirty="0"/>
              <a:t>	Definition of Insured, Claim, Potential Claim, Wrongful Act, Professional Services</a:t>
            </a:r>
          </a:p>
          <a:p>
            <a:pPr marL="0" indent="0">
              <a:lnSpc>
                <a:spcPct val="80000"/>
              </a:lnSpc>
              <a:buNone/>
            </a:pPr>
            <a:r>
              <a:rPr lang="en-US" altLang="en-US" sz="1800" dirty="0"/>
              <a:t>	</a:t>
            </a:r>
          </a:p>
          <a:p>
            <a:pPr marL="0" indent="0">
              <a:lnSpc>
                <a:spcPct val="80000"/>
              </a:lnSpc>
              <a:buNone/>
            </a:pPr>
            <a:r>
              <a:rPr lang="en-US" altLang="en-US" sz="1800" dirty="0"/>
              <a:t>	Carve-outs and Carve-in’s</a:t>
            </a:r>
          </a:p>
          <a:p>
            <a:pPr marL="0" indent="0">
              <a:lnSpc>
                <a:spcPct val="80000"/>
              </a:lnSpc>
              <a:buNone/>
            </a:pPr>
            <a:endParaRPr lang="en-US" altLang="en-US" sz="1800" dirty="0"/>
          </a:p>
          <a:p>
            <a:pPr marL="0" indent="0">
              <a:lnSpc>
                <a:spcPct val="80000"/>
              </a:lnSpc>
              <a:buNone/>
            </a:pPr>
            <a:r>
              <a:rPr lang="en-US" altLang="en-US" sz="1800" dirty="0"/>
              <a:t>	M&amp;A –Change of Control issues</a:t>
            </a:r>
          </a:p>
          <a:p>
            <a:pPr marL="0" indent="0">
              <a:lnSpc>
                <a:spcPct val="80000"/>
              </a:lnSpc>
              <a:buNone/>
            </a:pPr>
            <a:endParaRPr lang="en-US" altLang="en-US" sz="1800" dirty="0"/>
          </a:p>
          <a:p>
            <a:pPr marL="0" indent="0">
              <a:lnSpc>
                <a:spcPct val="80000"/>
              </a:lnSpc>
              <a:buNone/>
            </a:pPr>
            <a:r>
              <a:rPr lang="en-US" altLang="en-US" sz="1800" dirty="0"/>
              <a:t>	Diminishing Limits	</a:t>
            </a:r>
          </a:p>
          <a:p>
            <a:pPr marL="0" indent="0">
              <a:lnSpc>
                <a:spcPct val="80000"/>
              </a:lnSpc>
              <a:buNone/>
            </a:pPr>
            <a:endParaRPr lang="en-US" altLang="en-US" sz="1800" dirty="0"/>
          </a:p>
          <a:p>
            <a:pPr marL="0" indent="0">
              <a:lnSpc>
                <a:spcPct val="80000"/>
              </a:lnSpc>
              <a:buNone/>
            </a:pPr>
            <a:r>
              <a:rPr lang="en-US" altLang="en-US" sz="1800" dirty="0"/>
              <a:t>	Allocations of covered and non-covered items</a:t>
            </a:r>
          </a:p>
          <a:p>
            <a:pPr marL="0" indent="0">
              <a:lnSpc>
                <a:spcPct val="80000"/>
              </a:lnSpc>
              <a:buNone/>
            </a:pPr>
            <a:endParaRPr lang="en-US" altLang="en-US" sz="18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2595383218"/>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xfrm>
            <a:off x="457200" y="338328"/>
            <a:ext cx="8229600" cy="80467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eaLnBrk="1" hangingPunct="1"/>
            <a:r>
              <a:rPr lang="en-US" altLang="en-US" dirty="0"/>
              <a:t>Thank You all!</a:t>
            </a:r>
          </a:p>
        </p:txBody>
      </p:sp>
      <p:sp>
        <p:nvSpPr>
          <p:cNvPr id="9219" name="Content Placeholder 2"/>
          <p:cNvSpPr>
            <a:spLocks noGrp="1"/>
          </p:cNvSpPr>
          <p:nvPr>
            <p:ph idx="1"/>
          </p:nvPr>
        </p:nvSpPr>
        <p:spPr bwMode="auto">
          <a:xfrm>
            <a:off x="304800" y="1066800"/>
            <a:ext cx="8534400" cy="5107850"/>
          </a:xfrm>
          <a:solidFill>
            <a:schemeClr val="bg1"/>
          </a:solidFill>
          <a:ln>
            <a:solidFill>
              <a:schemeClr val="tx1"/>
            </a:solidFill>
          </a:ln>
          <a:extLst/>
        </p:spPr>
        <p:txBody>
          <a:bodyPr vert="horz" wrap="square" lIns="91440" tIns="45720" rIns="91440" bIns="45720" numCol="1" anchor="t" anchorCtr="0" compatLnSpc="1">
            <a:prstTxWarp prst="textNoShape">
              <a:avLst/>
            </a:prstTxWarp>
            <a:normAutofit fontScale="40000" lnSpcReduction="20000"/>
          </a:bodyPr>
          <a:lstStyle/>
          <a:p>
            <a:endParaRPr lang="en-US" sz="1700" dirty="0"/>
          </a:p>
          <a:p>
            <a:endParaRPr lang="en-US" sz="2300" dirty="0">
              <a:solidFill>
                <a:schemeClr val="tx1"/>
              </a:solidFill>
            </a:endParaRPr>
          </a:p>
          <a:p>
            <a:pPr marL="0" indent="0">
              <a:buNone/>
            </a:pPr>
            <a:r>
              <a:rPr lang="en-US" sz="3000" dirty="0">
                <a:solidFill>
                  <a:schemeClr val="tx1"/>
                </a:solidFill>
              </a:rPr>
              <a:t>Frederick J. Fisher, J.D. is currently President of Fisher Consulting Group, Inc. and was the Founder of </a:t>
            </a:r>
            <a:r>
              <a:rPr lang="en-US" sz="3000" b="1" dirty="0">
                <a:solidFill>
                  <a:schemeClr val="tx1"/>
                </a:solidFill>
              </a:rPr>
              <a:t>E.L.M. Insurance Brokers</a:t>
            </a:r>
            <a:r>
              <a:rPr lang="en-US" sz="3000" b="1" i="1" dirty="0">
                <a:solidFill>
                  <a:schemeClr val="tx1"/>
                </a:solidFill>
              </a:rPr>
              <a:t>, </a:t>
            </a:r>
            <a:r>
              <a:rPr lang="en-US" sz="3000" dirty="0">
                <a:solidFill>
                  <a:schemeClr val="tx1"/>
                </a:solidFill>
              </a:rPr>
              <a:t>a Wholesale &amp; MGA facility</a:t>
            </a:r>
            <a:r>
              <a:rPr lang="en-US" sz="3000" b="1" i="1" dirty="0">
                <a:solidFill>
                  <a:schemeClr val="tx1"/>
                </a:solidFill>
              </a:rPr>
              <a:t> </a:t>
            </a:r>
            <a:r>
              <a:rPr lang="en-US" sz="3000" dirty="0">
                <a:solidFill>
                  <a:schemeClr val="tx1"/>
                </a:solidFill>
              </a:rPr>
              <a:t>specializing in Professional Liability and Specialty Line risks. He is a Member of the Editorial Board for </a:t>
            </a:r>
            <a:r>
              <a:rPr lang="en-US" sz="3000" i="1" dirty="0">
                <a:solidFill>
                  <a:schemeClr val="tx1"/>
                </a:solidFill>
              </a:rPr>
              <a:t>Agents of America</a:t>
            </a:r>
            <a:r>
              <a:rPr lang="en-US" sz="3000" dirty="0">
                <a:solidFill>
                  <a:schemeClr val="tx1"/>
                </a:solidFill>
              </a:rPr>
              <a:t>;  </a:t>
            </a:r>
            <a:r>
              <a:rPr lang="en-US" sz="3000" u="sng" dirty="0">
                <a:solidFill>
                  <a:schemeClr val="tx1"/>
                </a:solidFill>
              </a:rPr>
              <a:t>a </a:t>
            </a:r>
            <a:r>
              <a:rPr lang="en-US" sz="3000" u="sng" dirty="0">
                <a:solidFill>
                  <a:schemeClr val="tx1"/>
                </a:solidFill>
                <a:hlinkClick r:id="rId2" tooltip="Find others with this title"/>
              </a:rPr>
              <a:t>Faculty Member of the  Claims College,  and Member of the Executive Council, School of Professional Lines</a:t>
            </a:r>
            <a:r>
              <a:rPr lang="en-US" sz="3000" dirty="0">
                <a:solidFill>
                  <a:schemeClr val="tx1"/>
                </a:solidFill>
              </a:rPr>
              <a:t> sponsored by the Claims &amp; Litigation Management Association and a course designer and webinar Instructor for the Academy of Insurance (sponsored by the </a:t>
            </a:r>
            <a:r>
              <a:rPr lang="en-US" sz="3000" i="1" dirty="0">
                <a:solidFill>
                  <a:schemeClr val="tx1"/>
                </a:solidFill>
              </a:rPr>
              <a:t>Insurance Journal</a:t>
            </a:r>
            <a:r>
              <a:rPr lang="en-US" sz="3000" dirty="0">
                <a:solidFill>
                  <a:schemeClr val="tx1"/>
                </a:solidFill>
              </a:rPr>
              <a:t>).</a:t>
            </a:r>
          </a:p>
          <a:p>
            <a:endParaRPr lang="en-US" sz="3000" dirty="0">
              <a:solidFill>
                <a:schemeClr val="tx1"/>
              </a:solidFill>
            </a:endParaRPr>
          </a:p>
          <a:p>
            <a:pPr marL="0" indent="0">
              <a:buNone/>
            </a:pPr>
            <a:r>
              <a:rPr lang="en-US" sz="3000" dirty="0">
                <a:solidFill>
                  <a:schemeClr val="tx1"/>
                </a:solidFill>
              </a:rPr>
              <a:t>Since his career began,  Mr. Fisher focused on one vision: providing financial security to the client. The result was a  successful 40 year career in Specialty Lines Insurance.  </a:t>
            </a:r>
            <a:r>
              <a:rPr lang="en-US" sz="3000" b="1" i="1" dirty="0">
                <a:solidFill>
                  <a:schemeClr val="tx1"/>
                </a:solidFill>
              </a:rPr>
              <a:t> </a:t>
            </a:r>
            <a:r>
              <a:rPr lang="en-US" sz="3000" dirty="0">
                <a:solidFill>
                  <a:schemeClr val="tx1"/>
                </a:solidFill>
              </a:rPr>
              <a:t>In 1975, Mr. Fisher began his career on the service side, as an Independent E&amp;O claims adjuster. In 1982, he bought the Company, continued with claims, while expanding the firm’s services to include  qualitative claim auditing, risk management &amp; loss control services, and acting as a TPA. In only 4 years, the annual billings increased by 400%.  His claim auditing techniques and recommendations resulted in substantial client savings (including the SCRTD now known as the Los Angles MTA). Many Insurers and self-insured’s adopted not only the performance standards raised in the audits, but adopted his recommended Attorney Management Guidelines as a base, which are still in use today by many major insurers.  </a:t>
            </a:r>
          </a:p>
          <a:p>
            <a:pPr marL="0" indent="0">
              <a:buNone/>
            </a:pPr>
            <a:r>
              <a:rPr lang="en-US" sz="3000" dirty="0">
                <a:solidFill>
                  <a:schemeClr val="tx1"/>
                </a:solidFill>
              </a:rPr>
              <a:t> </a:t>
            </a:r>
          </a:p>
          <a:p>
            <a:pPr marL="0" indent="0">
              <a:buNone/>
            </a:pPr>
            <a:r>
              <a:rPr lang="en-US" sz="3000" dirty="0">
                <a:solidFill>
                  <a:schemeClr val="tx1"/>
                </a:solidFill>
              </a:rPr>
              <a:t>In 1995, he formed what is now known as ELM insurance Brokers, a firm that has acted as an MGA and Wholesale Broker of Professional Liability Insurance  and Specialty Lines. From nothing, the firm grew rapidly to a $30 Million dollar facility when sold in 2008. He has lectured extensively on professional liability issues since 1978, and authored over 64 articles in trade journals and periodicals. He is the author of </a:t>
            </a:r>
            <a:r>
              <a:rPr lang="en-US" sz="3000" b="1" i="1" dirty="0">
                <a:solidFill>
                  <a:schemeClr val="tx1"/>
                </a:solidFill>
              </a:rPr>
              <a:t>BROKER BEWARE, Selling Real Estate within the Law</a:t>
            </a:r>
            <a:r>
              <a:rPr lang="en-US" sz="3000" dirty="0">
                <a:solidFill>
                  <a:schemeClr val="tx1"/>
                </a:solidFill>
              </a:rPr>
              <a:t>. He designed a program to conduct on site pre-underwriting risk management assessments of a clients' professional liability exposures. In 1989, he became a Founding Member of the </a:t>
            </a:r>
            <a:r>
              <a:rPr lang="en-US" sz="3000" b="1" dirty="0">
                <a:solidFill>
                  <a:schemeClr val="tx1"/>
                </a:solidFill>
              </a:rPr>
              <a:t>Professional Liability Underwriting Society</a:t>
            </a:r>
            <a:r>
              <a:rPr lang="en-US" sz="3000" dirty="0">
                <a:solidFill>
                  <a:schemeClr val="tx1"/>
                </a:solidFill>
              </a:rPr>
              <a:t> (</a:t>
            </a:r>
            <a:r>
              <a:rPr lang="en-US" sz="3000" b="1" dirty="0">
                <a:solidFill>
                  <a:schemeClr val="tx1"/>
                </a:solidFill>
              </a:rPr>
              <a:t>PLUS</a:t>
            </a:r>
            <a:r>
              <a:rPr lang="en-US" sz="3000" dirty="0">
                <a:solidFill>
                  <a:schemeClr val="tx1"/>
                </a:solidFill>
              </a:rPr>
              <a:t>),  and was elected to the </a:t>
            </a:r>
            <a:r>
              <a:rPr lang="en-US" sz="3000" b="1" dirty="0">
                <a:solidFill>
                  <a:schemeClr val="tx1"/>
                </a:solidFill>
              </a:rPr>
              <a:t>PLUS Board of Trustees </a:t>
            </a:r>
            <a:r>
              <a:rPr lang="en-US" sz="3000" dirty="0">
                <a:solidFill>
                  <a:schemeClr val="tx1"/>
                </a:solidFill>
              </a:rPr>
              <a:t>in 1993. After serving in all Officer capacities, he was elected </a:t>
            </a:r>
            <a:r>
              <a:rPr lang="en-US" sz="3000" b="1" i="1" dirty="0">
                <a:solidFill>
                  <a:schemeClr val="tx1"/>
                </a:solidFill>
              </a:rPr>
              <a:t>President in 1997.</a:t>
            </a:r>
            <a:r>
              <a:rPr lang="en-US" sz="3000" dirty="0">
                <a:solidFill>
                  <a:schemeClr val="tx1"/>
                </a:solidFill>
              </a:rPr>
              <a:t>  He remains a Special Materials Expert for several </a:t>
            </a:r>
            <a:r>
              <a:rPr lang="en-US" sz="3000" b="1" dirty="0">
                <a:solidFill>
                  <a:schemeClr val="tx1"/>
                </a:solidFill>
              </a:rPr>
              <a:t>RPLU</a:t>
            </a:r>
            <a:r>
              <a:rPr lang="en-US" sz="3000" dirty="0">
                <a:solidFill>
                  <a:schemeClr val="tx1"/>
                </a:solidFill>
              </a:rPr>
              <a:t> courses and is the Senior Technical Advisor for </a:t>
            </a:r>
            <a:r>
              <a:rPr lang="en-US" sz="3000" b="1" i="1" dirty="0">
                <a:solidFill>
                  <a:schemeClr val="tx1"/>
                </a:solidFill>
              </a:rPr>
              <a:t>The Professional Liability Manual, </a:t>
            </a:r>
            <a:r>
              <a:rPr lang="en-US" sz="3000" dirty="0">
                <a:solidFill>
                  <a:schemeClr val="tx1"/>
                </a:solidFill>
              </a:rPr>
              <a:t>first</a:t>
            </a:r>
            <a:r>
              <a:rPr lang="en-US" sz="3000" b="1" i="1" dirty="0">
                <a:solidFill>
                  <a:schemeClr val="tx1"/>
                </a:solidFill>
              </a:rPr>
              <a:t> </a:t>
            </a:r>
            <a:r>
              <a:rPr lang="en-US" sz="3000" dirty="0">
                <a:solidFill>
                  <a:schemeClr val="tx1"/>
                </a:solidFill>
              </a:rPr>
              <a:t>published by the International Risk Management Institute in 1990. He has taught over 100  CE classes and lectures. He testifies regularly as an expert witness in cases dealing with the duties and obligations of professionals as well as on coverage and claims-made issues.</a:t>
            </a:r>
          </a:p>
          <a:p>
            <a:pPr marL="0" indent="0">
              <a:buNone/>
            </a:pPr>
            <a:endParaRPr lang="en-US" sz="3000" dirty="0">
              <a:solidFill>
                <a:schemeClr val="tx1"/>
              </a:solidFill>
            </a:endParaRPr>
          </a:p>
          <a:p>
            <a:pPr marL="0" indent="0">
              <a:buNone/>
            </a:pPr>
            <a:r>
              <a:rPr lang="en-US" sz="3000" dirty="0">
                <a:solidFill>
                  <a:schemeClr val="tx1"/>
                </a:solidFill>
              </a:rPr>
              <a:t>Mr. Fisher can be reached at 310/426-2105, Cell 310/413-6200, or email-fjfisher@fishercg.com</a:t>
            </a:r>
          </a:p>
          <a:p>
            <a:endParaRPr lang="en-US" sz="3000" dirty="0">
              <a:solidFill>
                <a:schemeClr val="tx1"/>
              </a:solidFill>
            </a:endParaRPr>
          </a:p>
        </p:txBody>
      </p:sp>
      <p:sp>
        <p:nvSpPr>
          <p:cNvPr id="5" name="TextBox 4"/>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pic>
        <p:nvPicPr>
          <p:cNvPr id="6"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4954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a:t>Products and Services</a:t>
            </a:r>
          </a:p>
        </p:txBody>
      </p:sp>
      <p:sp>
        <p:nvSpPr>
          <p:cNvPr id="8195" name="Content Placeholder 2"/>
          <p:cNvSpPr>
            <a:spLocks noGrp="1"/>
          </p:cNvSpPr>
          <p:nvPr>
            <p:ph idx="1"/>
          </p:nvPr>
        </p:nvSpPr>
        <p:spPr bwMode="auto">
          <a:xfrm>
            <a:off x="457200" y="16462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7472" indent="-347472" defTabSz="457200">
              <a:spcBef>
                <a:spcPts val="672"/>
              </a:spcBef>
              <a:spcAft>
                <a:spcPts val="1200"/>
              </a:spcAft>
              <a:buFont typeface="Arial" pitchFamily="34" charset="0"/>
              <a:buChar char="•"/>
              <a:defRPr/>
            </a:pPr>
            <a:r>
              <a:rPr lang="en-US" b="1" dirty="0">
                <a:latin typeface="Arial" pitchFamily="34" charset="0"/>
                <a:cs typeface="Arial" pitchFamily="34" charset="0"/>
              </a:rPr>
              <a:t>Begin with the Assumption that the “product” sold to a Policy holder is how it responds when a claim is submitted</a:t>
            </a:r>
          </a:p>
          <a:p>
            <a:pPr defTabSz="457200">
              <a:spcBef>
                <a:spcPts val="672"/>
              </a:spcBef>
              <a:spcAft>
                <a:spcPts val="1200"/>
              </a:spcAft>
              <a:buFont typeface="Arial" pitchFamily="34" charset="0"/>
              <a:buChar char="•"/>
              <a:defRPr/>
            </a:pPr>
            <a:r>
              <a:rPr lang="en-US" b="1" dirty="0">
                <a:latin typeface="Arial" pitchFamily="34" charset="0"/>
                <a:cs typeface="Arial" pitchFamily="34" charset="0"/>
              </a:rPr>
              <a:t>Assume that Actuaries, in setting pricing, use historical data and other research, but </a:t>
            </a:r>
            <a:br>
              <a:rPr lang="en-US" b="1" dirty="0">
                <a:latin typeface="Arial" pitchFamily="34" charset="0"/>
                <a:cs typeface="Arial" pitchFamily="34" charset="0"/>
              </a:rPr>
            </a:br>
            <a:r>
              <a:rPr lang="en-US" b="1" dirty="0">
                <a:latin typeface="Arial" pitchFamily="34" charset="0"/>
                <a:cs typeface="Arial" pitchFamily="34" charset="0"/>
              </a:rPr>
              <a:t>may miss one important </a:t>
            </a:r>
            <a:br>
              <a:rPr lang="en-US" b="1" dirty="0">
                <a:latin typeface="Arial" pitchFamily="34" charset="0"/>
                <a:cs typeface="Arial" pitchFamily="34" charset="0"/>
              </a:rPr>
            </a:br>
            <a:r>
              <a:rPr lang="en-US" b="1" dirty="0">
                <a:latin typeface="Arial" pitchFamily="34" charset="0"/>
                <a:cs typeface="Arial" pitchFamily="34" charset="0"/>
              </a:rPr>
              <a:t>additional factor</a:t>
            </a:r>
          </a:p>
          <a:p>
            <a:pPr defTabSz="457200">
              <a:spcBef>
                <a:spcPts val="672"/>
              </a:spcBef>
              <a:spcAft>
                <a:spcPts val="1200"/>
              </a:spcAft>
              <a:buFont typeface="Arial" pitchFamily="34" charset="0"/>
              <a:buChar char="•"/>
              <a:defRPr/>
            </a:pPr>
            <a:r>
              <a:rPr lang="en-US" b="1" dirty="0">
                <a:latin typeface="Arial" pitchFamily="34" charset="0"/>
                <a:cs typeface="Arial" pitchFamily="34" charset="0"/>
              </a:rPr>
              <a:t>Finally, does the product meet </a:t>
            </a:r>
            <a:br>
              <a:rPr lang="en-US" b="1" dirty="0">
                <a:latin typeface="Arial" pitchFamily="34" charset="0"/>
                <a:cs typeface="Arial" pitchFamily="34" charset="0"/>
              </a:rPr>
            </a:br>
            <a:r>
              <a:rPr lang="en-US" b="1" dirty="0">
                <a:latin typeface="Arial" pitchFamily="34" charset="0"/>
                <a:cs typeface="Arial" pitchFamily="34" charset="0"/>
              </a:rPr>
              <a:t>“reasonable” expectations</a:t>
            </a:r>
          </a:p>
          <a:p>
            <a:pPr defTabSz="457200" eaLnBrk="1" hangingPunct="1"/>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1" descr="Profits Products Service sign2.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0" y="3719095"/>
            <a:ext cx="3581400" cy="267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4095208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normAutofit fontScale="90000"/>
          </a:bodyPr>
          <a:lstStyle/>
          <a:p>
            <a:r>
              <a:rPr lang="en-US" altLang="en-US" dirty="0"/>
              <a:t>What is the “Product” really about</a:t>
            </a:r>
          </a:p>
        </p:txBody>
      </p:sp>
      <p:sp>
        <p:nvSpPr>
          <p:cNvPr id="8195" name="Content Placeholder 2"/>
          <p:cNvSpPr>
            <a:spLocks noGrp="1"/>
          </p:cNvSpPr>
          <p:nvPr>
            <p:ph idx="1"/>
          </p:nvPr>
        </p:nvSpPr>
        <p:spPr bwMode="auto">
          <a:xfrm>
            <a:off x="457200" y="16462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defTabSz="457200">
              <a:spcBef>
                <a:spcPts val="675"/>
              </a:spcBef>
              <a:spcAft>
                <a:spcPts val="1200"/>
              </a:spcAft>
              <a:buNone/>
            </a:pPr>
            <a:r>
              <a:rPr lang="en-US" altLang="en-US" b="1" dirty="0">
                <a:latin typeface="Arial" charset="0"/>
                <a:cs typeface="Arial" charset="0"/>
              </a:rPr>
              <a:t>If the Product is how the Insurer responds, then living up to Reasonable expectations eliminates uncertainty</a:t>
            </a:r>
          </a:p>
          <a:p>
            <a:pPr marL="0" indent="0" defTabSz="457200">
              <a:spcBef>
                <a:spcPts val="675"/>
              </a:spcBef>
              <a:spcAft>
                <a:spcPts val="1200"/>
              </a:spcAft>
              <a:buNone/>
            </a:pPr>
            <a:r>
              <a:rPr lang="en-US" altLang="en-US" b="1" dirty="0">
                <a:latin typeface="Arial" charset="0"/>
                <a:cs typeface="Arial" charset="0"/>
              </a:rPr>
              <a:t>Eliminating uncertainty increases the probability of a profit</a:t>
            </a:r>
          </a:p>
          <a:p>
            <a:pPr marL="0" indent="0" defTabSz="457200">
              <a:spcBef>
                <a:spcPts val="675"/>
              </a:spcBef>
              <a:spcAft>
                <a:spcPts val="1200"/>
              </a:spcAft>
              <a:buNone/>
            </a:pPr>
            <a:r>
              <a:rPr lang="en-US" altLang="en-US" b="1" dirty="0">
                <a:latin typeface="Arial" charset="0"/>
                <a:cs typeface="Arial" charset="0"/>
              </a:rPr>
              <a:t>Profit thus becomes a result, rather than the original Goal</a:t>
            </a:r>
          </a:p>
          <a:p>
            <a:pPr marL="0" indent="0" defTabSz="457200">
              <a:spcBef>
                <a:spcPts val="675"/>
              </a:spcBef>
              <a:spcAft>
                <a:spcPts val="1200"/>
              </a:spcAft>
              <a:buNone/>
            </a:pPr>
            <a:r>
              <a:rPr lang="en-US" altLang="en-US" b="1" dirty="0">
                <a:latin typeface="Arial" charset="0"/>
                <a:cs typeface="Arial" charset="0"/>
              </a:rPr>
              <a:t>How does this work in the “real world”?</a:t>
            </a:r>
          </a:p>
          <a:p>
            <a:pPr defTabSz="457200" eaLnBrk="1" hangingPunct="1"/>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843897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228600"/>
            <a:ext cx="8229600" cy="1752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noAutofit/>
          </a:bodyPr>
          <a:lstStyle/>
          <a:p>
            <a:pPr algn="ctr" eaLnBrk="1" hangingPunct="1"/>
            <a:r>
              <a:rPr lang="en-US" altLang="en-US" sz="3600" dirty="0">
                <a:solidFill>
                  <a:schemeClr val="tx1"/>
                </a:solidFill>
              </a:rPr>
              <a:t>A Basic Insuring Agreement- Used by Many Insurers- Common to Many Policy Forms and Coverage</a:t>
            </a:r>
          </a:p>
        </p:txBody>
      </p:sp>
      <p:sp>
        <p:nvSpPr>
          <p:cNvPr id="8195" name="Content Placeholder 2"/>
          <p:cNvSpPr>
            <a:spLocks noGrp="1"/>
          </p:cNvSpPr>
          <p:nvPr>
            <p:ph idx="1"/>
          </p:nvPr>
        </p:nvSpPr>
        <p:spPr bwMode="auto">
          <a:xfrm>
            <a:off x="152400" y="1905000"/>
            <a:ext cx="8763000" cy="426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buNone/>
            </a:pPr>
            <a:endParaRPr lang="en-US" b="1" dirty="0"/>
          </a:p>
          <a:p>
            <a:pPr marL="0" indent="0">
              <a:buNone/>
            </a:pPr>
            <a:r>
              <a:rPr lang="en-US" b="1" dirty="0"/>
              <a:t>THIS POLICY IS WRITTEN ON A </a:t>
            </a:r>
            <a:r>
              <a:rPr lang="en-US" b="1" dirty="0">
                <a:solidFill>
                  <a:srgbClr val="C00000"/>
                </a:solidFill>
              </a:rPr>
              <a:t>CLAIMS-MADE AND REPORTED BASIS </a:t>
            </a:r>
            <a:r>
              <a:rPr lang="en-US" b="1" dirty="0"/>
              <a:t>AND PROVIDES PROFESSIONAL LIABILITY COVERAGE FOR THOSE CLAIMS THAT OCCUR SUBSEQUENT TO THE RETROACTIVE DATE STATED IN THE DECLARATIONS AND </a:t>
            </a:r>
            <a:r>
              <a:rPr lang="en-US" b="1" dirty="0">
                <a:solidFill>
                  <a:srgbClr val="C00000"/>
                </a:solidFill>
              </a:rPr>
              <a:t>WHICH ARE FIRST MADE AGAINST YOU AND REPORTED TO US WHILE THIS POLICY IS IN FORCE. NO COVERAGE EXISTS FOR CLAIMS </a:t>
            </a:r>
            <a:r>
              <a:rPr lang="en-US" b="1" dirty="0"/>
              <a:t>FIRST MADE AGAINST YOU </a:t>
            </a:r>
            <a:r>
              <a:rPr lang="en-US" b="1" dirty="0">
                <a:solidFill>
                  <a:schemeClr val="tx2">
                    <a:lumMod val="75000"/>
                  </a:schemeClr>
                </a:solidFill>
              </a:rPr>
              <a:t>AND</a:t>
            </a:r>
            <a:r>
              <a:rPr lang="en-US" b="1" dirty="0">
                <a:solidFill>
                  <a:srgbClr val="C00000"/>
                </a:solidFill>
              </a:rPr>
              <a:t> REPORTED TO US AFTER THE END OF THE POLICY TERM UNLESS</a:t>
            </a:r>
            <a:r>
              <a:rPr lang="en-US" b="1" dirty="0"/>
              <a:t>, AND TO THE EXTENT, </a:t>
            </a:r>
            <a:r>
              <a:rPr lang="en-US" b="1" i="1" dirty="0">
                <a:solidFill>
                  <a:srgbClr val="C00000"/>
                </a:solidFill>
              </a:rPr>
              <a:t>AN EXTENDED REPORTING PERIOD APPLIES.</a:t>
            </a:r>
          </a:p>
          <a:p>
            <a:pPr defTabSz="457200" eaLnBrk="1" hangingPunct="1"/>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275281"/>
            <a:ext cx="1295400" cy="4366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454654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228600"/>
            <a:ext cx="8229600" cy="136245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normAutofit fontScale="90000"/>
          </a:bodyPr>
          <a:lstStyle/>
          <a:p>
            <a:br>
              <a:rPr lang="en-US" altLang="en-US" dirty="0"/>
            </a:br>
            <a:r>
              <a:rPr lang="en-US" altLang="en-US" dirty="0"/>
              <a:t>So- What about the </a:t>
            </a:r>
            <a:r>
              <a:rPr lang="en-US" dirty="0"/>
              <a:t>EXTENDED REPORTING PERIOD</a:t>
            </a:r>
            <a:br>
              <a:rPr lang="en-US" dirty="0"/>
            </a:br>
            <a:endParaRPr lang="en-US" altLang="en-US" dirty="0"/>
          </a:p>
        </p:txBody>
      </p:sp>
      <p:sp>
        <p:nvSpPr>
          <p:cNvPr id="8195" name="Content Placeholder 2"/>
          <p:cNvSpPr>
            <a:spLocks noGrp="1"/>
          </p:cNvSpPr>
          <p:nvPr>
            <p:ph idx="1"/>
          </p:nvPr>
        </p:nvSpPr>
        <p:spPr bwMode="auto">
          <a:xfrm>
            <a:off x="381000" y="1447800"/>
            <a:ext cx="8305800" cy="472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marL="0" indent="0">
              <a:buNone/>
            </a:pPr>
            <a:r>
              <a:rPr lang="en-US" dirty="0"/>
              <a:t>SECTION VIII</a:t>
            </a:r>
            <a:r>
              <a:rPr lang="en-US" b="1" dirty="0"/>
              <a:t> </a:t>
            </a:r>
            <a:r>
              <a:rPr lang="en-US" dirty="0"/>
              <a:t>– EXTENDED REPORTING PERIOD</a:t>
            </a:r>
          </a:p>
          <a:p>
            <a:pPr marL="0" indent="0">
              <a:buNone/>
            </a:pPr>
            <a:r>
              <a:rPr lang="en-US" i="1" dirty="0">
                <a:solidFill>
                  <a:srgbClr val="FF0000"/>
                </a:solidFill>
              </a:rPr>
              <a:t>In the event of cancellation or non renewal </a:t>
            </a:r>
            <a:r>
              <a:rPr lang="en-US" dirty="0"/>
              <a:t>of this Policy, by either the “Named “Insured”” or the Company, for reasons other than non payment of premium or material misrepresentation in the Application, you shall have the right to an Extended Reporting Period as follows:</a:t>
            </a:r>
            <a:endParaRPr lang="en-US" b="1" dirty="0"/>
          </a:p>
          <a:p>
            <a:pPr marL="0" lvl="0" indent="0">
              <a:buNone/>
            </a:pPr>
            <a:r>
              <a:rPr lang="en-US" b="1" dirty="0"/>
              <a:t>  Automatic Extended Reporting Period </a:t>
            </a:r>
          </a:p>
          <a:p>
            <a:pPr marL="0" indent="0">
              <a:buNone/>
            </a:pPr>
            <a:r>
              <a:rPr lang="en-US" dirty="0">
                <a:solidFill>
                  <a:srgbClr val="FF0000"/>
                </a:solidFill>
              </a:rPr>
              <a:t>Coverage as provided under this Policy shall automatically continue for a period of sixty (60) days following </a:t>
            </a:r>
            <a:r>
              <a:rPr lang="en-US" dirty="0"/>
              <a:t>the effective date of such cancellation or non renewal, but only with respect to “Claims” and ““Wrongful Acts” committed before the effective date of such cancellation or no renewal.  </a:t>
            </a:r>
          </a:p>
          <a:p>
            <a:pPr marL="0" indent="0">
              <a:buNone/>
            </a:pPr>
            <a:r>
              <a:rPr lang="en-US" dirty="0"/>
              <a:t>…</a:t>
            </a:r>
            <a:r>
              <a:rPr lang="en-US" altLang="en-US" b="1" dirty="0"/>
              <a:t>And the </a:t>
            </a:r>
            <a:r>
              <a:rPr lang="en-US" altLang="en-US" b="1" dirty="0" err="1"/>
              <a:t>Gotchy’a</a:t>
            </a:r>
            <a:r>
              <a:rPr lang="en-US" altLang="en-US" b="1" dirty="0"/>
              <a:t> is ….  ????</a:t>
            </a:r>
            <a:endParaRPr lang="en-US" altLang="en-US" dirty="0"/>
          </a:p>
          <a:p>
            <a:pPr marL="0" indent="0">
              <a:buNone/>
            </a:pPr>
            <a:endParaRPr lang="en-US" b="1" dirty="0"/>
          </a:p>
          <a:p>
            <a:pPr defTabSz="457200" eaLnBrk="1" hangingPunct="1"/>
            <a:endParaRPr lang="en-US" altLang="en-US" dirty="0"/>
          </a:p>
          <a:p>
            <a:pPr defTabSz="457200" eaLnBrk="1" hangingPunct="1"/>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198229"/>
            <a:ext cx="1524000" cy="51367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2250169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eaLnBrk="1" hangingPunct="1"/>
            <a:r>
              <a:rPr lang="en-US" altLang="en-US" dirty="0"/>
              <a:t>Another Insuring Agreement</a:t>
            </a:r>
          </a:p>
        </p:txBody>
      </p:sp>
      <p:sp>
        <p:nvSpPr>
          <p:cNvPr id="8195" name="Content Placeholder 2"/>
          <p:cNvSpPr>
            <a:spLocks noGrp="1"/>
          </p:cNvSpPr>
          <p:nvPr>
            <p:ph idx="1"/>
          </p:nvPr>
        </p:nvSpPr>
        <p:spPr bwMode="auto">
          <a:xfrm>
            <a:off x="457200" y="16462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defTabSz="457200">
              <a:buNone/>
            </a:pPr>
            <a:endParaRPr lang="en-US" b="1" dirty="0"/>
          </a:p>
          <a:p>
            <a:pPr marL="0" indent="0" defTabSz="457200">
              <a:buNone/>
            </a:pPr>
            <a:r>
              <a:rPr lang="en-US" b="1" dirty="0"/>
              <a:t>We will pay on behalf of the “Insured” those sums in excess of the deductible that the “Insured” becomes legally obligated to pay as “Damages” and “Claims Expenses” because of a </a:t>
            </a:r>
            <a:r>
              <a:rPr lang="en-US" b="1" dirty="0">
                <a:solidFill>
                  <a:srgbClr val="C00000"/>
                </a:solidFill>
              </a:rPr>
              <a:t>“Claim” </a:t>
            </a:r>
            <a:r>
              <a:rPr lang="en-US" b="1" dirty="0"/>
              <a:t>first made against the “Insured” and reported to us in writing during the “Policy Period…</a:t>
            </a:r>
          </a:p>
          <a:p>
            <a:pPr marL="0" indent="0" defTabSz="457200">
              <a:buNone/>
            </a:pPr>
            <a:endParaRPr lang="en-US" altLang="en-US" b="1" dirty="0"/>
          </a:p>
          <a:p>
            <a:pPr marL="0" indent="0" defTabSz="457200">
              <a:buNone/>
            </a:pPr>
            <a:r>
              <a:rPr lang="en-US" altLang="en-US" b="1" dirty="0"/>
              <a:t>And the </a:t>
            </a:r>
            <a:r>
              <a:rPr lang="en-US" altLang="en-US" b="1" dirty="0" err="1"/>
              <a:t>Gotchy’a</a:t>
            </a:r>
            <a:r>
              <a:rPr lang="en-US" altLang="en-US" b="1" dirty="0"/>
              <a:t> is ….  ????</a:t>
            </a:r>
            <a:endParaRPr lang="en-US" altLang="en-US" dirty="0"/>
          </a:p>
          <a:p>
            <a:pPr defTabSz="457200" eaLnBrk="1" hangingPunct="1"/>
            <a:endParaRPr lang="en-US" altLang="en-US"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6069811"/>
            <a:ext cx="1905000" cy="64209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67000" y="6460076"/>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©2016 Fisher Consulting Group, Inc.</a:t>
            </a:r>
          </a:p>
        </p:txBody>
      </p:sp>
    </p:spTree>
    <p:extLst>
      <p:ext uri="{BB962C8B-B14F-4D97-AF65-F5344CB8AC3E}">
        <p14:creationId xmlns:p14="http://schemas.microsoft.com/office/powerpoint/2010/main" val="3454654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752600" y="228600"/>
            <a:ext cx="5879932" cy="748564"/>
          </a:xfrm>
          <a:extLst>
            <a:ext uri="{91240B29-F687-4F45-9708-019B960494DF}">
              <a14:hiddenLine xmlns:a14="http://schemas.microsoft.com/office/drawing/2010/main" w="9525">
                <a:solidFill>
                  <a:srgbClr val="000000"/>
                </a:solidFill>
                <a:round/>
                <a:headEnd/>
                <a:tailEnd/>
              </a14:hiddenLine>
            </a:ext>
          </a:extLst>
        </p:spPr>
        <p:txBody>
          <a:bodyPr lIns="0" tIns="0" rIns="0" bIns="0" anchor="ctr">
            <a:normAutofit fontScale="90000"/>
          </a:bodyPr>
          <a:lstStyle/>
          <a:p>
            <a:pPr eaLnBrk="1" hangingPunct="1"/>
            <a:r>
              <a:rPr lang="en-US" altLang="en-US" sz="4000" dirty="0"/>
              <a:t> </a:t>
            </a:r>
            <a:r>
              <a:rPr lang="en-US" altLang="en-US" sz="3600" dirty="0">
                <a:solidFill>
                  <a:schemeClr val="tx1"/>
                </a:solidFill>
              </a:rPr>
              <a:t>This COULD have been Good language….</a:t>
            </a:r>
          </a:p>
        </p:txBody>
      </p:sp>
      <p:sp>
        <p:nvSpPr>
          <p:cNvPr id="3075" name="Rectangle 3"/>
          <p:cNvSpPr>
            <a:spLocks noGrp="1" noChangeArrowheads="1"/>
          </p:cNvSpPr>
          <p:nvPr>
            <p:ph type="subTitle" idx="4294967295"/>
          </p:nvPr>
        </p:nvSpPr>
        <p:spPr>
          <a:xfrm>
            <a:off x="228600" y="1219201"/>
            <a:ext cx="8610600" cy="5368776"/>
          </a:xfrm>
          <a:extLst>
            <a:ext uri="{91240B29-F687-4F45-9708-019B960494DF}">
              <a14:hiddenLine xmlns:a14="http://schemas.microsoft.com/office/drawing/2010/main" w="9525">
                <a:solidFill>
                  <a:srgbClr val="000000"/>
                </a:solidFill>
                <a:round/>
                <a:headEnd/>
                <a:tailEnd/>
              </a14:hiddenLine>
            </a:ext>
          </a:extLst>
        </p:spPr>
        <p:txBody>
          <a:bodyPr lIns="0" tIns="0" rIns="0" bIns="0" anchor="t"/>
          <a:lstStyle/>
          <a:p>
            <a:pPr marL="0" indent="0">
              <a:buNone/>
            </a:pPr>
            <a:r>
              <a:rPr lang="en-US" altLang="en-US" sz="1800" dirty="0"/>
              <a:t> “</a:t>
            </a:r>
            <a:r>
              <a:rPr lang="en-US" sz="1800" dirty="0"/>
              <a:t>THIS IS A CLAIMS-MADE AND REPORTED POLICY. THE COVERAGE PROVIDED UNDER THIS POLICY APPLIES ONLY TO THOSE CLAIMS FIRST MADE AGAINST THE INSURED AND REPORTED IN WRITING TO THE COMPANY DURING THE POLICY PERIOD UNLESS AND TO THE EXTENT AN EXTENDED REPORTING PERIOD APPLIES”</a:t>
            </a:r>
          </a:p>
          <a:p>
            <a:pPr marL="0" indent="0">
              <a:buNone/>
            </a:pPr>
            <a:endParaRPr lang="en-US" altLang="en-US" sz="1800" dirty="0"/>
          </a:p>
          <a:p>
            <a:pPr marL="0" indent="0">
              <a:buNone/>
            </a:pPr>
            <a:r>
              <a:rPr lang="en-US" altLang="en-US" sz="1800" dirty="0"/>
              <a:t>	Yet…</a:t>
            </a:r>
          </a:p>
          <a:p>
            <a:pPr marL="0" indent="0">
              <a:buNone/>
            </a:pPr>
            <a:r>
              <a:rPr lang="en-US" sz="1800" dirty="0"/>
              <a:t>SECTION I. INSURING AGREEMENTS</a:t>
            </a:r>
          </a:p>
          <a:p>
            <a:pPr marL="0" indent="0">
              <a:buNone/>
            </a:pPr>
            <a:r>
              <a:rPr lang="en-US" sz="1800" dirty="0"/>
              <a:t>   A. COVERAGE - PROFESSIONAL LIABILITY</a:t>
            </a:r>
          </a:p>
          <a:p>
            <a:pPr marL="0" indent="0">
              <a:buNone/>
            </a:pPr>
            <a:r>
              <a:rPr lang="en-US" sz="1800" dirty="0"/>
              <a:t>      1. The Company shall pay on behalf of an Insured all Damages in excess of the </a:t>
            </a:r>
          </a:p>
          <a:p>
            <a:pPr marL="0" indent="0">
              <a:buNone/>
            </a:pPr>
            <a:r>
              <a:rPr lang="en-US" sz="1800" dirty="0"/>
              <a:t>         deductible and pay related Claims Expenses which an Insured becomes legally </a:t>
            </a:r>
          </a:p>
          <a:p>
            <a:pPr marL="0" indent="0">
              <a:buNone/>
            </a:pPr>
            <a:r>
              <a:rPr lang="en-US" sz="1800" dirty="0"/>
              <a:t>         </a:t>
            </a:r>
            <a:r>
              <a:rPr lang="en-US" sz="1800" dirty="0">
                <a:solidFill>
                  <a:srgbClr val="FF0000"/>
                </a:solidFill>
              </a:rPr>
              <a:t>obligated to pay as a result of Claims first made against an Insured during the </a:t>
            </a:r>
            <a:br>
              <a:rPr lang="en-US" sz="1800" dirty="0">
                <a:solidFill>
                  <a:srgbClr val="FF0000"/>
                </a:solidFill>
              </a:rPr>
            </a:br>
            <a:r>
              <a:rPr lang="en-US" sz="1800" dirty="0">
                <a:solidFill>
                  <a:srgbClr val="FF0000"/>
                </a:solidFill>
              </a:rPr>
              <a:t>        Policy Period and reported to the Company in writing during the Policy Period or</a:t>
            </a:r>
          </a:p>
          <a:p>
            <a:pPr marL="0" indent="0">
              <a:buNone/>
            </a:pPr>
            <a:r>
              <a:rPr lang="en-US" sz="1800" dirty="0">
                <a:solidFill>
                  <a:srgbClr val="FF0000"/>
                </a:solidFill>
              </a:rPr>
              <a:t>        </a:t>
            </a:r>
            <a:r>
              <a:rPr lang="en-US" sz="1800" b="1" dirty="0">
                <a:solidFill>
                  <a:srgbClr val="FF0000"/>
                </a:solidFill>
              </a:rPr>
              <a:t>within the 60-day automatic  Extended Reporting  Period</a:t>
            </a:r>
            <a:r>
              <a:rPr lang="en-US" sz="1800" dirty="0">
                <a:solidFill>
                  <a:srgbClr val="FF0000"/>
                </a:solidFill>
              </a:rPr>
              <a:t>….”     </a:t>
            </a:r>
          </a:p>
          <a:p>
            <a:pPr marL="0" indent="0">
              <a:buNone/>
            </a:pPr>
            <a:endParaRPr lang="en-US" altLang="en-US" sz="1800" dirty="0">
              <a:solidFill>
                <a:srgbClr val="FF0000"/>
              </a:solidFill>
            </a:endParaRPr>
          </a:p>
          <a:p>
            <a:pPr marL="0" indent="0">
              <a:buNone/>
            </a:pPr>
            <a:r>
              <a:rPr lang="en-US" altLang="en-US" sz="1800" dirty="0"/>
              <a:t>                                                         GUESS WHAT ????</a:t>
            </a:r>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217830733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1752600" y="228600"/>
            <a:ext cx="5879932" cy="748564"/>
          </a:xfrm>
          <a:extLst>
            <a:ext uri="{91240B29-F687-4F45-9708-019B960494DF}">
              <a14:hiddenLine xmlns:a14="http://schemas.microsoft.com/office/drawing/2010/main" w="9525">
                <a:solidFill>
                  <a:srgbClr val="000000"/>
                </a:solidFill>
                <a:round/>
                <a:headEnd/>
                <a:tailEnd/>
              </a14:hiddenLine>
            </a:ext>
          </a:extLst>
        </p:spPr>
        <p:txBody>
          <a:bodyPr lIns="0" tIns="0" rIns="0" bIns="0" anchor="ctr"/>
          <a:lstStyle/>
          <a:p>
            <a:pPr eaLnBrk="1" hangingPunct="1"/>
            <a:r>
              <a:rPr lang="en-US" altLang="en-US" sz="4000" dirty="0"/>
              <a:t> </a:t>
            </a:r>
            <a:r>
              <a:rPr lang="en-US" altLang="en-US" sz="3600" dirty="0"/>
              <a:t>WHAT A GOTCHY’A</a:t>
            </a:r>
          </a:p>
        </p:txBody>
      </p:sp>
      <p:sp>
        <p:nvSpPr>
          <p:cNvPr id="3075" name="Rectangle 3"/>
          <p:cNvSpPr>
            <a:spLocks noGrp="1" noChangeArrowheads="1"/>
          </p:cNvSpPr>
          <p:nvPr>
            <p:ph type="subTitle" idx="4294967295"/>
          </p:nvPr>
        </p:nvSpPr>
        <p:spPr>
          <a:xfrm>
            <a:off x="228600" y="914400"/>
            <a:ext cx="8686800" cy="5312503"/>
          </a:xfrm>
          <a:extLst>
            <a:ext uri="{91240B29-F687-4F45-9708-019B960494DF}">
              <a14:hiddenLine xmlns:a14="http://schemas.microsoft.com/office/drawing/2010/main" w="9525">
                <a:solidFill>
                  <a:srgbClr val="000000"/>
                </a:solidFill>
                <a:round/>
                <a:headEnd/>
                <a:tailEnd/>
              </a14:hiddenLine>
            </a:ext>
          </a:extLst>
        </p:spPr>
        <p:txBody>
          <a:bodyPr lIns="0" tIns="0" rIns="0" bIns="0" anchor="t">
            <a:normAutofit/>
          </a:bodyPr>
          <a:lstStyle/>
          <a:p>
            <a:pPr marL="0" indent="0">
              <a:lnSpc>
                <a:spcPct val="80000"/>
              </a:lnSpc>
              <a:buNone/>
            </a:pPr>
            <a:r>
              <a:rPr lang="en-US" sz="1800" dirty="0"/>
              <a:t>The 60 day AERP is great- but is not mentioned above, nor is there any “</a:t>
            </a:r>
            <a:r>
              <a:rPr lang="en-US" sz="1800" dirty="0">
                <a:solidFill>
                  <a:srgbClr val="FF0000"/>
                </a:solidFill>
              </a:rPr>
              <a:t>Automatic Extended Reporting Period</a:t>
            </a:r>
            <a:r>
              <a:rPr lang="en-US" sz="1800" dirty="0"/>
              <a:t> “ provision in the form! :</a:t>
            </a:r>
          </a:p>
          <a:p>
            <a:pPr marL="0" indent="0">
              <a:lnSpc>
                <a:spcPct val="80000"/>
              </a:lnSpc>
              <a:buNone/>
            </a:pPr>
            <a:endParaRPr lang="en-US" sz="1800" dirty="0"/>
          </a:p>
          <a:p>
            <a:pPr marL="0" indent="0">
              <a:lnSpc>
                <a:spcPct val="80000"/>
              </a:lnSpc>
              <a:buNone/>
            </a:pPr>
            <a:r>
              <a:rPr lang="en-US" sz="1800" dirty="0"/>
              <a:t>There is a </a:t>
            </a:r>
            <a:r>
              <a:rPr lang="en-US" sz="1800" b="1" i="1" dirty="0"/>
              <a:t>Basic</a:t>
            </a:r>
            <a:r>
              <a:rPr lang="en-US" sz="1800" dirty="0"/>
              <a:t> Extended provision- but limited to when :</a:t>
            </a:r>
          </a:p>
          <a:p>
            <a:pPr marL="0" indent="0">
              <a:buNone/>
            </a:pPr>
            <a:r>
              <a:rPr lang="en-US" sz="1800" dirty="0"/>
              <a:t> “A. Basic Extended Reporting Period</a:t>
            </a:r>
          </a:p>
          <a:p>
            <a:pPr marL="0" indent="0">
              <a:buNone/>
            </a:pPr>
            <a:r>
              <a:rPr lang="en-US" sz="1800" dirty="0"/>
              <a:t>     1. A Basic Extended Reporting Period for reporting Claims following the end of the</a:t>
            </a:r>
          </a:p>
          <a:p>
            <a:pPr marL="0" indent="0">
              <a:buNone/>
            </a:pPr>
            <a:r>
              <a:rPr lang="en-US" sz="1800" dirty="0"/>
              <a:t>     Policy Period is automatically provided without additional charge </a:t>
            </a:r>
            <a:r>
              <a:rPr lang="en-US" sz="1800" b="1" dirty="0">
                <a:solidFill>
                  <a:srgbClr val="FF0000"/>
                </a:solidFill>
              </a:rPr>
              <a:t>if the policy is cancelled or non-renewed </a:t>
            </a:r>
            <a:r>
              <a:rPr lang="en-US" sz="1800" dirty="0"/>
              <a:t>or  </a:t>
            </a:r>
            <a:r>
              <a:rPr lang="en-US" sz="1800" b="1" dirty="0">
                <a:solidFill>
                  <a:srgbClr val="FF0000"/>
                </a:solidFill>
              </a:rPr>
              <a:t>We replace the policy with a policy that has a Retroactive Date later than the one shown in the Declarations </a:t>
            </a:r>
            <a:r>
              <a:rPr lang="en-US" sz="1800" dirty="0"/>
              <a:t>or a policy that does not apply to Wrongful Acts on a claims made basis. The Basic Extended Reporting Period starts at the end of the Policy Period, and lasts for 60 days ….”  !!!!</a:t>
            </a:r>
          </a:p>
          <a:p>
            <a:pPr marL="0" indent="0">
              <a:buNone/>
            </a:pPr>
            <a:r>
              <a:rPr lang="en-US" sz="1800" dirty="0"/>
              <a:t> </a:t>
            </a:r>
          </a:p>
          <a:p>
            <a:pPr marL="0" indent="0">
              <a:buNone/>
            </a:pPr>
            <a:r>
              <a:rPr lang="en-US" sz="1800" b="1" dirty="0"/>
              <a:t>So , isn’t this better : </a:t>
            </a:r>
          </a:p>
          <a:p>
            <a:pPr marL="0" indent="0">
              <a:buNone/>
            </a:pPr>
            <a:endParaRPr lang="en-US" sz="1800" dirty="0"/>
          </a:p>
          <a:p>
            <a:pPr marL="0" indent="0">
              <a:buNone/>
            </a:pPr>
            <a:r>
              <a:rPr lang="en-US" sz="1800" dirty="0"/>
              <a:t>“This Policy shall pay on behalf of the </a:t>
            </a:r>
            <a:r>
              <a:rPr lang="en-US" sz="1800" b="1" dirty="0"/>
              <a:t>Insured </a:t>
            </a:r>
            <a:r>
              <a:rPr lang="en-US" sz="1800" dirty="0"/>
              <a:t>all </a:t>
            </a:r>
            <a:r>
              <a:rPr lang="en-US" sz="1800" b="1" dirty="0"/>
              <a:t>Damages </a:t>
            </a:r>
            <a:r>
              <a:rPr lang="en-US" sz="1800" dirty="0"/>
              <a:t>and </a:t>
            </a:r>
            <a:r>
              <a:rPr lang="en-US" sz="1800" b="1" dirty="0"/>
              <a:t>Claims Expense </a:t>
            </a:r>
            <a:r>
              <a:rPr lang="en-US" sz="1800" dirty="0"/>
              <a:t>that the </a:t>
            </a:r>
            <a:r>
              <a:rPr lang="en-US" sz="1800" b="1" dirty="0"/>
              <a:t>Insured </a:t>
            </a:r>
            <a:r>
              <a:rPr lang="en-US" sz="1800" dirty="0"/>
              <a:t>shall become legally obligated to pay, arising from any </a:t>
            </a:r>
            <a:r>
              <a:rPr lang="en-US" sz="1800" b="1" dirty="0"/>
              <a:t>Claim </a:t>
            </a:r>
            <a:r>
              <a:rPr lang="en-US" sz="1800" dirty="0"/>
              <a:t>first made against the </a:t>
            </a:r>
            <a:r>
              <a:rPr lang="en-US" sz="1800" b="1" dirty="0"/>
              <a:t>Insured </a:t>
            </a:r>
            <a:r>
              <a:rPr lang="en-US" sz="1800" dirty="0"/>
              <a:t>during the </a:t>
            </a:r>
            <a:r>
              <a:rPr lang="en-US" sz="1800" b="1" dirty="0"/>
              <a:t>Policy Period </a:t>
            </a:r>
            <a:r>
              <a:rPr lang="en-US" sz="1800" dirty="0">
                <a:solidFill>
                  <a:srgbClr val="FF0000"/>
                </a:solidFill>
              </a:rPr>
              <a:t>and reported to the </a:t>
            </a:r>
            <a:r>
              <a:rPr lang="en-US" sz="1800" b="1" dirty="0">
                <a:solidFill>
                  <a:srgbClr val="FF0000"/>
                </a:solidFill>
              </a:rPr>
              <a:t>Insurer </a:t>
            </a:r>
            <a:r>
              <a:rPr lang="en-US" sz="1800" dirty="0">
                <a:solidFill>
                  <a:srgbClr val="FF0000"/>
                </a:solidFill>
              </a:rPr>
              <a:t>in writing during the </a:t>
            </a:r>
            <a:r>
              <a:rPr lang="en-US" sz="1800" b="1" dirty="0">
                <a:solidFill>
                  <a:srgbClr val="FF0000"/>
                </a:solidFill>
              </a:rPr>
              <a:t>Policy Period </a:t>
            </a:r>
            <a:r>
              <a:rPr lang="en-US" sz="1800" dirty="0">
                <a:solidFill>
                  <a:srgbClr val="FF0000"/>
                </a:solidFill>
              </a:rPr>
              <a:t>or within 60 days thereafter**,</a:t>
            </a:r>
            <a:r>
              <a:rPr lang="en-US" sz="1800" dirty="0"/>
              <a:t> for any actual or alleged </a:t>
            </a:r>
            <a:r>
              <a:rPr lang="en-US" sz="1800" b="1" dirty="0"/>
              <a:t>Wrongful Act…”</a:t>
            </a:r>
            <a:endParaRPr lang="en-US" altLang="en-US" sz="1800" dirty="0"/>
          </a:p>
        </p:txBody>
      </p:sp>
      <p:pic>
        <p:nvPicPr>
          <p:cNvPr id="5" name="Picture 3" descr="C:\Users\ffisher\Pictures\FCG Log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6174650"/>
            <a:ext cx="1676400" cy="5650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6457171"/>
            <a:ext cx="3505200"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 2016 Fisher Consulting Group, Inc.</a:t>
            </a:r>
          </a:p>
        </p:txBody>
      </p:sp>
    </p:spTree>
    <p:extLst>
      <p:ext uri="{BB962C8B-B14F-4D97-AF65-F5344CB8AC3E}">
        <p14:creationId xmlns:p14="http://schemas.microsoft.com/office/powerpoint/2010/main" val="450462900"/>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633</TotalTime>
  <Words>3311</Words>
  <Application>Microsoft Office PowerPoint</Application>
  <PresentationFormat>On-screen Show (4:3)</PresentationFormat>
  <Paragraphs>270</Paragraphs>
  <Slides>29</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Candara</vt:lpstr>
      <vt:lpstr>Georgia</vt:lpstr>
      <vt:lpstr>Helvetica Neue</vt:lpstr>
      <vt:lpstr>Symbol</vt:lpstr>
      <vt:lpstr>Times New Roman</vt:lpstr>
      <vt:lpstr>Waveform</vt:lpstr>
      <vt:lpstr>The Florida Bar Association Section on  Real Property Probate and Trust Law  Presents  The Dangers that May Lurk.. INSURANCE GOTCHYA’S COMMON TO ALL D&amp;O/ EPLI/ CYBER &amp; E&amp;O FORMS and the resultant claims problems without</vt:lpstr>
      <vt:lpstr>Instructor Name</vt:lpstr>
      <vt:lpstr>Products and Services</vt:lpstr>
      <vt:lpstr>What is the “Product” really about</vt:lpstr>
      <vt:lpstr>A Basic Insuring Agreement- Used by Many Insurers- Common to Many Policy Forms and Coverage</vt:lpstr>
      <vt:lpstr> So- What about the EXTENDED REPORTING PERIOD </vt:lpstr>
      <vt:lpstr>Another Insuring Agreement</vt:lpstr>
      <vt:lpstr> This COULD have been Good language….</vt:lpstr>
      <vt:lpstr> WHAT A GOTCHY’A</vt:lpstr>
      <vt:lpstr>And the Dangers of How “Claim “ is defined</vt:lpstr>
      <vt:lpstr>And more Dangers</vt:lpstr>
      <vt:lpstr>The “FIX”</vt:lpstr>
      <vt:lpstr>More Definitions</vt:lpstr>
      <vt:lpstr> The Convergence of  Issues</vt:lpstr>
      <vt:lpstr>More Gotchya’s- REPORTING Time Bombs</vt:lpstr>
      <vt:lpstr> Potential Claims- Incident reporting</vt:lpstr>
      <vt:lpstr>Incident reporting with a Time Bomb</vt:lpstr>
      <vt:lpstr>The Ultimate Gotchy’a – Absolute Exclusions</vt:lpstr>
      <vt:lpstr> The Illusory Policy</vt:lpstr>
      <vt:lpstr>Extended ERPS</vt:lpstr>
      <vt:lpstr>And so many more…</vt:lpstr>
      <vt:lpstr> A Dangerous Omission</vt:lpstr>
      <vt:lpstr> And an Absolute BI Exclusion in an EPLI Policy</vt:lpstr>
      <vt:lpstr> And more Dangerous Language…</vt:lpstr>
      <vt:lpstr> And the one that takes the Cake </vt:lpstr>
      <vt:lpstr>Making a Profit</vt:lpstr>
      <vt:lpstr>Making a Profit</vt:lpstr>
      <vt:lpstr> The Final Summary</vt:lpstr>
      <vt:lpstr>Thank You 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ffisher</dc:creator>
  <cp:lastModifiedBy>Meyer, Michael</cp:lastModifiedBy>
  <cp:revision>83</cp:revision>
  <cp:lastPrinted>2016-06-22T20:21:17Z</cp:lastPrinted>
  <dcterms:created xsi:type="dcterms:W3CDTF">2014-01-31T12:33:51Z</dcterms:created>
  <dcterms:modified xsi:type="dcterms:W3CDTF">2019-12-13T22:13:44Z</dcterms:modified>
</cp:coreProperties>
</file>