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0" r:id="rId1"/>
  </p:sldMasterIdLst>
  <p:notesMasterIdLst>
    <p:notesMasterId r:id="rId29"/>
  </p:notesMasterIdLst>
  <p:handoutMasterIdLst>
    <p:handoutMasterId r:id="rId30"/>
  </p:handoutMasterIdLst>
  <p:sldIdLst>
    <p:sldId id="368" r:id="rId2"/>
    <p:sldId id="367" r:id="rId3"/>
    <p:sldId id="339" r:id="rId4"/>
    <p:sldId id="340" r:id="rId5"/>
    <p:sldId id="356" r:id="rId6"/>
    <p:sldId id="357" r:id="rId7"/>
    <p:sldId id="360" r:id="rId8"/>
    <p:sldId id="362" r:id="rId9"/>
    <p:sldId id="343" r:id="rId10"/>
    <p:sldId id="358" r:id="rId11"/>
    <p:sldId id="355" r:id="rId12"/>
    <p:sldId id="369" r:id="rId13"/>
    <p:sldId id="370" r:id="rId14"/>
    <p:sldId id="345" r:id="rId15"/>
    <p:sldId id="346" r:id="rId16"/>
    <p:sldId id="347" r:id="rId17"/>
    <p:sldId id="348" r:id="rId18"/>
    <p:sldId id="364" r:id="rId19"/>
    <p:sldId id="365" r:id="rId20"/>
    <p:sldId id="366" r:id="rId21"/>
    <p:sldId id="349" r:id="rId22"/>
    <p:sldId id="352" r:id="rId23"/>
    <p:sldId id="350" r:id="rId24"/>
    <p:sldId id="351" r:id="rId25"/>
    <p:sldId id="363" r:id="rId26"/>
    <p:sldId id="353" r:id="rId27"/>
    <p:sldId id="287" r:id="rId28"/>
  </p:sldIdLst>
  <p:sldSz cx="9144000" cy="6858000" type="screen4x3"/>
  <p:notesSz cx="7077075" cy="9363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6233" autoAdjust="0"/>
    <p:restoredTop sz="86375" autoAdjust="0"/>
  </p:normalViewPr>
  <p:slideViewPr>
    <p:cSldViewPr>
      <p:cViewPr varScale="1">
        <p:scale>
          <a:sx n="93" d="100"/>
          <a:sy n="93" d="100"/>
        </p:scale>
        <p:origin x="330" y="8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7374" cy="468474"/>
          </a:xfrm>
          <a:prstGeom prst="rect">
            <a:avLst/>
          </a:prstGeom>
        </p:spPr>
        <p:txBody>
          <a:bodyPr vert="horz" lIns="92181" tIns="46090" rIns="92181" bIns="46090" rtlCol="0"/>
          <a:lstStyle>
            <a:lvl1pPr algn="l">
              <a:defRPr sz="1200"/>
            </a:lvl1pPr>
          </a:lstStyle>
          <a:p>
            <a:endParaRPr lang="en-US"/>
          </a:p>
        </p:txBody>
      </p:sp>
      <p:sp>
        <p:nvSpPr>
          <p:cNvPr id="3" name="Date Placeholder 2"/>
          <p:cNvSpPr>
            <a:spLocks noGrp="1"/>
          </p:cNvSpPr>
          <p:nvPr>
            <p:ph type="dt" sz="quarter" idx="1"/>
          </p:nvPr>
        </p:nvSpPr>
        <p:spPr>
          <a:xfrm>
            <a:off x="4008100" y="0"/>
            <a:ext cx="3067374" cy="468474"/>
          </a:xfrm>
          <a:prstGeom prst="rect">
            <a:avLst/>
          </a:prstGeom>
        </p:spPr>
        <p:txBody>
          <a:bodyPr vert="horz" lIns="92181" tIns="46090" rIns="92181" bIns="46090" rtlCol="0"/>
          <a:lstStyle>
            <a:lvl1pPr algn="r">
              <a:defRPr sz="1200"/>
            </a:lvl1pPr>
          </a:lstStyle>
          <a:p>
            <a:fld id="{91745F73-65A6-42E0-A97F-072A7C9CC6BD}" type="datetimeFigureOut">
              <a:rPr lang="en-US" smtClean="0"/>
              <a:t>7/10/2019</a:t>
            </a:fld>
            <a:endParaRPr lang="en-US"/>
          </a:p>
        </p:txBody>
      </p:sp>
      <p:sp>
        <p:nvSpPr>
          <p:cNvPr id="4" name="Footer Placeholder 3"/>
          <p:cNvSpPr>
            <a:spLocks noGrp="1"/>
          </p:cNvSpPr>
          <p:nvPr>
            <p:ph type="ftr" sz="quarter" idx="2"/>
          </p:nvPr>
        </p:nvSpPr>
        <p:spPr>
          <a:xfrm>
            <a:off x="0" y="8893003"/>
            <a:ext cx="3067374" cy="468474"/>
          </a:xfrm>
          <a:prstGeom prst="rect">
            <a:avLst/>
          </a:prstGeom>
        </p:spPr>
        <p:txBody>
          <a:bodyPr vert="horz" lIns="92181" tIns="46090" rIns="92181" bIns="46090" rtlCol="0" anchor="b"/>
          <a:lstStyle>
            <a:lvl1pPr algn="l">
              <a:defRPr sz="1200"/>
            </a:lvl1pPr>
          </a:lstStyle>
          <a:p>
            <a:endParaRPr lang="en-US"/>
          </a:p>
        </p:txBody>
      </p:sp>
      <p:sp>
        <p:nvSpPr>
          <p:cNvPr id="5" name="Slide Number Placeholder 4"/>
          <p:cNvSpPr>
            <a:spLocks noGrp="1"/>
          </p:cNvSpPr>
          <p:nvPr>
            <p:ph type="sldNum" sz="quarter" idx="3"/>
          </p:nvPr>
        </p:nvSpPr>
        <p:spPr>
          <a:xfrm>
            <a:off x="4008100" y="8893003"/>
            <a:ext cx="3067374" cy="468474"/>
          </a:xfrm>
          <a:prstGeom prst="rect">
            <a:avLst/>
          </a:prstGeom>
        </p:spPr>
        <p:txBody>
          <a:bodyPr vert="horz" lIns="92181" tIns="46090" rIns="92181" bIns="46090" rtlCol="0" anchor="b"/>
          <a:lstStyle>
            <a:lvl1pPr algn="r">
              <a:defRPr sz="1200"/>
            </a:lvl1pPr>
          </a:lstStyle>
          <a:p>
            <a:fld id="{615E88A7-ED79-4A4F-BCDA-274282ABF209}" type="slidenum">
              <a:rPr lang="en-US" smtClean="0"/>
              <a:t>‹#›</a:t>
            </a:fld>
            <a:endParaRPr lang="en-US"/>
          </a:p>
        </p:txBody>
      </p:sp>
    </p:spTree>
    <p:extLst>
      <p:ext uri="{BB962C8B-B14F-4D97-AF65-F5344CB8AC3E}">
        <p14:creationId xmlns:p14="http://schemas.microsoft.com/office/powerpoint/2010/main" val="23637313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7374" cy="468474"/>
          </a:xfrm>
          <a:prstGeom prst="rect">
            <a:avLst/>
          </a:prstGeom>
        </p:spPr>
        <p:txBody>
          <a:bodyPr vert="horz" lIns="92181" tIns="46090" rIns="92181" bIns="46090" rtlCol="0"/>
          <a:lstStyle>
            <a:lvl1pPr algn="l">
              <a:defRPr sz="1200"/>
            </a:lvl1pPr>
          </a:lstStyle>
          <a:p>
            <a:endParaRPr lang="en-US" dirty="0"/>
          </a:p>
        </p:txBody>
      </p:sp>
      <p:sp>
        <p:nvSpPr>
          <p:cNvPr id="3" name="Date Placeholder 2"/>
          <p:cNvSpPr>
            <a:spLocks noGrp="1"/>
          </p:cNvSpPr>
          <p:nvPr>
            <p:ph type="dt" idx="1"/>
          </p:nvPr>
        </p:nvSpPr>
        <p:spPr>
          <a:xfrm>
            <a:off x="4008100" y="0"/>
            <a:ext cx="3067374" cy="468474"/>
          </a:xfrm>
          <a:prstGeom prst="rect">
            <a:avLst/>
          </a:prstGeom>
        </p:spPr>
        <p:txBody>
          <a:bodyPr vert="horz" lIns="92181" tIns="46090" rIns="92181" bIns="46090" rtlCol="0"/>
          <a:lstStyle>
            <a:lvl1pPr algn="r">
              <a:defRPr sz="1200"/>
            </a:lvl1pPr>
          </a:lstStyle>
          <a:p>
            <a:fld id="{3C4E777E-ABF0-42C8-84D0-770DE73AD939}" type="datetimeFigureOut">
              <a:rPr lang="en-US" smtClean="0"/>
              <a:pPr/>
              <a:t>7/10/2019</a:t>
            </a:fld>
            <a:endParaRPr lang="en-US" dirty="0"/>
          </a:p>
        </p:txBody>
      </p:sp>
      <p:sp>
        <p:nvSpPr>
          <p:cNvPr id="4" name="Slide Image Placeholder 3"/>
          <p:cNvSpPr>
            <a:spLocks noGrp="1" noRot="1" noChangeAspect="1"/>
          </p:cNvSpPr>
          <p:nvPr>
            <p:ph type="sldImg" idx="2"/>
          </p:nvPr>
        </p:nvSpPr>
        <p:spPr>
          <a:xfrm>
            <a:off x="1196975" y="701675"/>
            <a:ext cx="4683125" cy="3511550"/>
          </a:xfrm>
          <a:prstGeom prst="rect">
            <a:avLst/>
          </a:prstGeom>
          <a:noFill/>
          <a:ln w="12700">
            <a:solidFill>
              <a:prstClr val="black"/>
            </a:solidFill>
          </a:ln>
        </p:spPr>
        <p:txBody>
          <a:bodyPr vert="horz" lIns="92181" tIns="46090" rIns="92181" bIns="46090" rtlCol="0" anchor="ctr"/>
          <a:lstStyle/>
          <a:p>
            <a:endParaRPr lang="en-US" dirty="0"/>
          </a:p>
        </p:txBody>
      </p:sp>
      <p:sp>
        <p:nvSpPr>
          <p:cNvPr id="5" name="Notes Placeholder 4"/>
          <p:cNvSpPr>
            <a:spLocks noGrp="1"/>
          </p:cNvSpPr>
          <p:nvPr>
            <p:ph type="body" sz="quarter" idx="3"/>
          </p:nvPr>
        </p:nvSpPr>
        <p:spPr>
          <a:xfrm>
            <a:off x="708349" y="4448101"/>
            <a:ext cx="5660378" cy="4213064"/>
          </a:xfrm>
          <a:prstGeom prst="rect">
            <a:avLst/>
          </a:prstGeom>
        </p:spPr>
        <p:txBody>
          <a:bodyPr vert="horz" lIns="92181" tIns="46090" rIns="92181" bIns="4609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93003"/>
            <a:ext cx="3067374" cy="468474"/>
          </a:xfrm>
          <a:prstGeom prst="rect">
            <a:avLst/>
          </a:prstGeom>
        </p:spPr>
        <p:txBody>
          <a:bodyPr vert="horz" lIns="92181" tIns="46090" rIns="92181" bIns="46090"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08100" y="8893003"/>
            <a:ext cx="3067374" cy="468474"/>
          </a:xfrm>
          <a:prstGeom prst="rect">
            <a:avLst/>
          </a:prstGeom>
        </p:spPr>
        <p:txBody>
          <a:bodyPr vert="horz" lIns="92181" tIns="46090" rIns="92181" bIns="46090" rtlCol="0" anchor="b"/>
          <a:lstStyle>
            <a:lvl1pPr algn="r">
              <a:defRPr sz="1200"/>
            </a:lvl1pPr>
          </a:lstStyle>
          <a:p>
            <a:fld id="{E7B5C873-9C23-4B38-A415-AE9195E4DB3C}" type="slidenum">
              <a:rPr lang="en-US" smtClean="0"/>
              <a:pPr/>
              <a:t>‹#›</a:t>
            </a:fld>
            <a:endParaRPr lang="en-US" dirty="0"/>
          </a:p>
        </p:txBody>
      </p:sp>
    </p:spTree>
    <p:extLst>
      <p:ext uri="{BB962C8B-B14F-4D97-AF65-F5344CB8AC3E}">
        <p14:creationId xmlns:p14="http://schemas.microsoft.com/office/powerpoint/2010/main" val="12257838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4590116-13C8-47B9-9AD6-FAC4839C76A1}" type="slidenum">
              <a:rPr lang="en-US" smtClean="0"/>
              <a:t>1</a:t>
            </a:fld>
            <a:endParaRPr lang="en-US" dirty="0"/>
          </a:p>
        </p:txBody>
      </p:sp>
    </p:spTree>
    <p:extLst>
      <p:ext uri="{BB962C8B-B14F-4D97-AF65-F5344CB8AC3E}">
        <p14:creationId xmlns:p14="http://schemas.microsoft.com/office/powerpoint/2010/main" val="5058172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7B5C873-9C23-4B38-A415-AE9195E4DB3C}" type="slidenum">
              <a:rPr lang="en-US" smtClean="0"/>
              <a:pPr/>
              <a:t>27</a:t>
            </a:fld>
            <a:endParaRPr lang="en-US" dirty="0"/>
          </a:p>
        </p:txBody>
      </p:sp>
    </p:spTree>
    <p:extLst>
      <p:ext uri="{BB962C8B-B14F-4D97-AF65-F5344CB8AC3E}">
        <p14:creationId xmlns:p14="http://schemas.microsoft.com/office/powerpoint/2010/main" val="24186620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7B5C873-9C23-4B38-A415-AE9195E4DB3C}" type="slidenum">
              <a:rPr lang="en-US" smtClean="0"/>
              <a:pPr/>
              <a:t>2</a:t>
            </a:fld>
            <a:endParaRPr lang="en-US" dirty="0"/>
          </a:p>
        </p:txBody>
      </p:sp>
    </p:spTree>
    <p:extLst>
      <p:ext uri="{BB962C8B-B14F-4D97-AF65-F5344CB8AC3E}">
        <p14:creationId xmlns:p14="http://schemas.microsoft.com/office/powerpoint/2010/main" val="38541512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4590116-13C8-47B9-9AD6-FAC4839C76A1}" type="slidenum">
              <a:rPr lang="en-US" smtClean="0"/>
              <a:t>3</a:t>
            </a:fld>
            <a:endParaRPr lang="en-US"/>
          </a:p>
        </p:txBody>
      </p:sp>
    </p:spTree>
    <p:extLst>
      <p:ext uri="{BB962C8B-B14F-4D97-AF65-F5344CB8AC3E}">
        <p14:creationId xmlns:p14="http://schemas.microsoft.com/office/powerpoint/2010/main" val="3727090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7B5C873-9C23-4B38-A415-AE9195E4DB3C}" type="slidenum">
              <a:rPr lang="en-US" smtClean="0"/>
              <a:pPr/>
              <a:t>5</a:t>
            </a:fld>
            <a:endParaRPr lang="en-US" dirty="0"/>
          </a:p>
        </p:txBody>
      </p:sp>
    </p:spTree>
    <p:extLst>
      <p:ext uri="{BB962C8B-B14F-4D97-AF65-F5344CB8AC3E}">
        <p14:creationId xmlns:p14="http://schemas.microsoft.com/office/powerpoint/2010/main" val="24186620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7B5C873-9C23-4B38-A415-AE9195E4DB3C}" type="slidenum">
              <a:rPr lang="en-US" smtClean="0"/>
              <a:pPr/>
              <a:t>6</a:t>
            </a:fld>
            <a:endParaRPr lang="en-US" dirty="0"/>
          </a:p>
        </p:txBody>
      </p:sp>
    </p:spTree>
    <p:extLst>
      <p:ext uri="{BB962C8B-B14F-4D97-AF65-F5344CB8AC3E}">
        <p14:creationId xmlns:p14="http://schemas.microsoft.com/office/powerpoint/2010/main" val="24186620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7B5C873-9C23-4B38-A415-AE9195E4DB3C}" type="slidenum">
              <a:rPr lang="en-US" smtClean="0"/>
              <a:pPr/>
              <a:t>7</a:t>
            </a:fld>
            <a:endParaRPr lang="en-US" dirty="0"/>
          </a:p>
        </p:txBody>
      </p:sp>
    </p:spTree>
    <p:extLst>
      <p:ext uri="{BB962C8B-B14F-4D97-AF65-F5344CB8AC3E}">
        <p14:creationId xmlns:p14="http://schemas.microsoft.com/office/powerpoint/2010/main" val="24186620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7B5C873-9C23-4B38-A415-AE9195E4DB3C}" type="slidenum">
              <a:rPr lang="en-US" smtClean="0"/>
              <a:pPr/>
              <a:t>10</a:t>
            </a:fld>
            <a:endParaRPr lang="en-US" dirty="0"/>
          </a:p>
        </p:txBody>
      </p:sp>
    </p:spTree>
    <p:extLst>
      <p:ext uri="{BB962C8B-B14F-4D97-AF65-F5344CB8AC3E}">
        <p14:creationId xmlns:p14="http://schemas.microsoft.com/office/powerpoint/2010/main" val="24186620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7B5C873-9C23-4B38-A415-AE9195E4DB3C}" type="slidenum">
              <a:rPr lang="en-US" smtClean="0"/>
              <a:pPr/>
              <a:t>11</a:t>
            </a:fld>
            <a:endParaRPr lang="en-US" dirty="0"/>
          </a:p>
        </p:txBody>
      </p:sp>
    </p:spTree>
    <p:extLst>
      <p:ext uri="{BB962C8B-B14F-4D97-AF65-F5344CB8AC3E}">
        <p14:creationId xmlns:p14="http://schemas.microsoft.com/office/powerpoint/2010/main" val="24186620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Florida Department of Financial Services- Numerous Divisions –</a:t>
            </a:r>
            <a:r>
              <a:rPr lang="en-US" sz="1200" b="0" i="0" kern="1200">
                <a:solidFill>
                  <a:schemeClr val="tx1"/>
                </a:solidFill>
                <a:effectLst/>
                <a:latin typeface="+mn-lt"/>
                <a:ea typeface="+mn-ea"/>
                <a:cs typeface="+mn-cs"/>
              </a:rPr>
              <a:t>including  Ins Agent </a:t>
            </a:r>
            <a:r>
              <a:rPr lang="en-US" sz="1200" b="0" i="0" kern="1200" dirty="0">
                <a:solidFill>
                  <a:schemeClr val="tx1"/>
                </a:solidFill>
                <a:effectLst/>
                <a:latin typeface="+mn-lt"/>
                <a:ea typeface="+mn-ea"/>
                <a:cs typeface="+mn-cs"/>
              </a:rPr>
              <a:t>&amp; Agency Services</a:t>
            </a:r>
          </a:p>
          <a:p>
            <a:endParaRPr lang="en-US" dirty="0"/>
          </a:p>
        </p:txBody>
      </p:sp>
      <p:sp>
        <p:nvSpPr>
          <p:cNvPr id="4" name="Slide Number Placeholder 3"/>
          <p:cNvSpPr>
            <a:spLocks noGrp="1"/>
          </p:cNvSpPr>
          <p:nvPr>
            <p:ph type="sldNum" sz="quarter" idx="10"/>
          </p:nvPr>
        </p:nvSpPr>
        <p:spPr/>
        <p:txBody>
          <a:bodyPr/>
          <a:lstStyle/>
          <a:p>
            <a:fld id="{E7B5C873-9C23-4B38-A415-AE9195E4DB3C}" type="slidenum">
              <a:rPr lang="en-US" smtClean="0"/>
              <a:pPr/>
              <a:t>13</a:t>
            </a:fld>
            <a:endParaRPr lang="en-US" dirty="0"/>
          </a:p>
        </p:txBody>
      </p:sp>
    </p:spTree>
    <p:extLst>
      <p:ext uri="{BB962C8B-B14F-4D97-AF65-F5344CB8AC3E}">
        <p14:creationId xmlns:p14="http://schemas.microsoft.com/office/powerpoint/2010/main" val="19554158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09EC55E-0761-4926-A4B5-DE6CFCB14A3C}" type="datetimeFigureOut">
              <a:rPr lang="en-US" smtClean="0"/>
              <a:pPr/>
              <a:t>7/10/2019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FC6347-1305-41C3-9CB2-168016DAF6B7}"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09EC55E-0761-4926-A4B5-DE6CFCB14A3C}" type="datetimeFigureOut">
              <a:rPr lang="en-US" smtClean="0"/>
              <a:pPr/>
              <a:t>7/10/2019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FC6347-1305-41C3-9CB2-168016DAF6B7}"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Date Placeholder 3"/>
          <p:cNvSpPr>
            <a:spLocks noGrp="1"/>
          </p:cNvSpPr>
          <p:nvPr>
            <p:ph type="dt" sz="half" idx="10"/>
          </p:nvPr>
        </p:nvSpPr>
        <p:spPr/>
        <p:txBody>
          <a:bodyPr/>
          <a:lstStyle/>
          <a:p>
            <a:fld id="{909EC55E-0761-4926-A4B5-DE6CFCB14A3C}" type="datetimeFigureOut">
              <a:rPr lang="en-US" smtClean="0"/>
              <a:pPr/>
              <a:t>7/10/2019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FC6347-1305-41C3-9CB2-168016DAF6B7}" type="slidenum">
              <a:rPr lang="en-US" smtClean="0"/>
              <a:pPr/>
              <a:t>‹#›</a:t>
            </a:fld>
            <a:endParaRPr lang="en-US" dirty="0"/>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09EC55E-0761-4926-A4B5-DE6CFCB14A3C}" type="datetimeFigureOut">
              <a:rPr lang="en-US" smtClean="0"/>
              <a:pPr/>
              <a:t>7/10/2019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FC6347-1305-41C3-9CB2-168016DAF6B7}" type="slidenum">
              <a:rPr lang="en-US" smtClean="0"/>
              <a:pPr/>
              <a:t>‹#›</a:t>
            </a:fld>
            <a:endParaRPr lang="en-US" dirty="0"/>
          </a:p>
        </p:txBody>
      </p:sp>
      <p:sp>
        <p:nvSpPr>
          <p:cNvPr id="7" name="Title 6"/>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09EC55E-0761-4926-A4B5-DE6CFCB14A3C}" type="datetimeFigureOut">
              <a:rPr lang="en-US" smtClean="0"/>
              <a:pPr/>
              <a:t>7/10/2019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FC6347-1305-41C3-9CB2-168016DAF6B7}"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909EC55E-0761-4926-A4B5-DE6CFCB14A3C}" type="datetimeFigureOut">
              <a:rPr lang="en-US" smtClean="0"/>
              <a:pPr/>
              <a:t>7/10/2019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AFC6347-1305-41C3-9CB2-168016DAF6B7}" type="slidenum">
              <a:rPr lang="en-US" smtClean="0"/>
              <a:pPr/>
              <a:t>‹#›</a:t>
            </a:fld>
            <a:endParaRPr lang="en-US" dirty="0"/>
          </a:p>
        </p:txBody>
      </p:sp>
      <p:sp>
        <p:nvSpPr>
          <p:cNvPr id="9" name="Content Placeholder 8"/>
          <p:cNvSpPr>
            <a:spLocks noGrp="1"/>
          </p:cNvSpPr>
          <p:nvPr>
            <p:ph sz="quarter" idx="13"/>
          </p:nvPr>
        </p:nvSpPr>
        <p:spPr>
          <a:xfrm>
            <a:off x="676655" y="2679192"/>
            <a:ext cx="3822192" cy="3447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4645152" y="2679192"/>
            <a:ext cx="3822192" cy="3447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09EC55E-0761-4926-A4B5-DE6CFCB14A3C}" type="datetimeFigureOut">
              <a:rPr lang="en-US" smtClean="0"/>
              <a:pPr/>
              <a:t>7/10/2019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FAFC6347-1305-41C3-9CB2-168016DAF6B7}"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09EC55E-0761-4926-A4B5-DE6CFCB14A3C}" type="datetimeFigureOut">
              <a:rPr lang="en-US" smtClean="0"/>
              <a:pPr/>
              <a:t>7/10/2019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FAFC6347-1305-41C3-9CB2-168016DAF6B7}"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Date Placeholder 1"/>
          <p:cNvSpPr>
            <a:spLocks noGrp="1"/>
          </p:cNvSpPr>
          <p:nvPr>
            <p:ph type="dt" sz="half" idx="10"/>
          </p:nvPr>
        </p:nvSpPr>
        <p:spPr/>
        <p:txBody>
          <a:bodyPr/>
          <a:lstStyle/>
          <a:p>
            <a:fld id="{909EC55E-0761-4926-A4B5-DE6CFCB14A3C}" type="datetimeFigureOut">
              <a:rPr lang="en-US" smtClean="0"/>
              <a:pPr/>
              <a:t>7/10/2019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FAFC6347-1305-41C3-9CB2-168016DAF6B7}"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Date Placeholder 4"/>
          <p:cNvSpPr>
            <a:spLocks noGrp="1"/>
          </p:cNvSpPr>
          <p:nvPr>
            <p:ph type="dt" sz="half" idx="10"/>
          </p:nvPr>
        </p:nvSpPr>
        <p:spPr/>
        <p:txBody>
          <a:bodyPr/>
          <a:lstStyle/>
          <a:p>
            <a:fld id="{909EC55E-0761-4926-A4B5-DE6CFCB14A3C}" type="datetimeFigureOut">
              <a:rPr lang="en-US" smtClean="0"/>
              <a:pPr/>
              <a:t>7/10/2019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AFC6347-1305-41C3-9CB2-168016DAF6B7}" type="slidenum">
              <a:rPr lang="en-US" smtClean="0"/>
              <a:pPr/>
              <a:t>‹#›</a:t>
            </a:fld>
            <a:endParaRPr lang="en-US" dirty="0"/>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09EC55E-0761-4926-A4B5-DE6CFCB14A3C}" type="datetimeFigureOut">
              <a:rPr lang="en-US" smtClean="0"/>
              <a:pPr/>
              <a:t>7/10/2019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AFC6347-1305-41C3-9CB2-168016DAF6B7}" type="slidenum">
              <a:rPr lang="en-US" smtClean="0"/>
              <a:pPr/>
              <a:t>‹#›</a:t>
            </a:fld>
            <a:endParaRPr lang="en-US" dirty="0"/>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909EC55E-0761-4926-A4B5-DE6CFCB14A3C}" type="datetimeFigureOut">
              <a:rPr lang="en-US" smtClean="0"/>
              <a:pPr/>
              <a:t>7/10/2019</a:t>
            </a:fld>
            <a:endParaRPr lang="en-US" dirty="0"/>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US" dirty="0"/>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FAFC6347-1305-41C3-9CB2-168016DAF6B7}" type="slidenum">
              <a:rPr lang="en-US" smtClean="0"/>
              <a:pPr/>
              <a:t>‹#›</a:t>
            </a:fld>
            <a:endParaRPr lang="en-US" dirty="0"/>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2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28600"/>
            <a:ext cx="7772400" cy="1524000"/>
          </a:xfrm>
        </p:spPr>
        <p:txBody>
          <a:bodyPr>
            <a:normAutofit fontScale="90000"/>
          </a:bodyPr>
          <a:lstStyle/>
          <a:p>
            <a:pPr defTabSz="457200"/>
            <a:r>
              <a:rPr lang="en-US" altLang="en-US" sz="2200" b="1" dirty="0">
                <a:solidFill>
                  <a:schemeClr val="tx1"/>
                </a:solidFill>
              </a:rPr>
              <a:t>The Florida Bar Association</a:t>
            </a:r>
            <a:br>
              <a:rPr lang="en-US" altLang="en-US" sz="2200" b="1" dirty="0">
                <a:solidFill>
                  <a:schemeClr val="tx1"/>
                </a:solidFill>
              </a:rPr>
            </a:br>
            <a:r>
              <a:rPr lang="en-US" altLang="en-US" sz="2200" b="1" dirty="0">
                <a:solidFill>
                  <a:schemeClr val="tx1"/>
                </a:solidFill>
              </a:rPr>
              <a:t>Section on</a:t>
            </a:r>
            <a:br>
              <a:rPr lang="en-US" altLang="en-US" sz="2200" b="1" dirty="0">
                <a:solidFill>
                  <a:schemeClr val="tx1"/>
                </a:solidFill>
              </a:rPr>
            </a:br>
            <a:br>
              <a:rPr lang="en-US" altLang="en-US" sz="1600" b="1" dirty="0">
                <a:solidFill>
                  <a:schemeClr val="tx1"/>
                </a:solidFill>
              </a:rPr>
            </a:br>
            <a:r>
              <a:rPr lang="en-US" sz="4000" dirty="0">
                <a:solidFill>
                  <a:schemeClr val="tx1"/>
                </a:solidFill>
              </a:rPr>
              <a:t>Real Property Probate and Trust Law</a:t>
            </a:r>
            <a:br>
              <a:rPr lang="en-US" altLang="en-US" sz="4000" b="1" dirty="0">
                <a:solidFill>
                  <a:schemeClr val="tx1"/>
                </a:solidFill>
              </a:rPr>
            </a:br>
            <a:br>
              <a:rPr lang="en-US" altLang="en-US" sz="3600" b="1" dirty="0">
                <a:solidFill>
                  <a:schemeClr val="tx1"/>
                </a:solidFill>
              </a:rPr>
            </a:br>
            <a:r>
              <a:rPr lang="en-US" altLang="en-US" sz="2000" b="1" dirty="0">
                <a:solidFill>
                  <a:schemeClr val="tx1"/>
                </a:solidFill>
              </a:rPr>
              <a:t>Presents</a:t>
            </a:r>
            <a:br>
              <a:rPr lang="en-US" altLang="en-US" sz="3600" b="1" dirty="0">
                <a:solidFill>
                  <a:schemeClr val="tx1"/>
                </a:solidFill>
              </a:rPr>
            </a:br>
            <a:br>
              <a:rPr lang="en-US" altLang="en-US" sz="3600" b="1" dirty="0">
                <a:solidFill>
                  <a:schemeClr val="tx1"/>
                </a:solidFill>
              </a:rPr>
            </a:br>
            <a:r>
              <a:rPr lang="en-US" altLang="en-US" sz="3600" b="1" dirty="0">
                <a:solidFill>
                  <a:schemeClr val="tx1"/>
                </a:solidFill>
              </a:rPr>
              <a:t>INSURANCE </a:t>
            </a:r>
            <a:r>
              <a:rPr lang="en-US" altLang="en-US" b="1" dirty="0">
                <a:solidFill>
                  <a:schemeClr val="tx1"/>
                </a:solidFill>
              </a:rPr>
              <a:t>101</a:t>
            </a:r>
            <a:r>
              <a:rPr lang="en-US" altLang="en-US" sz="3200" b="1" dirty="0">
                <a:solidFill>
                  <a:schemeClr val="tx1"/>
                </a:solidFill>
              </a:rPr>
              <a:t> </a:t>
            </a:r>
            <a:r>
              <a:rPr lang="en-US" altLang="en-US" sz="3600" b="1" dirty="0">
                <a:solidFill>
                  <a:schemeClr val="tx1"/>
                </a:solidFill>
              </a:rPr>
              <a:t>FOR ATTORNEYS..</a:t>
            </a:r>
            <a:br>
              <a:rPr lang="en-US" altLang="en-US" sz="3600" b="1" dirty="0">
                <a:solidFill>
                  <a:schemeClr val="tx1"/>
                </a:solidFill>
              </a:rPr>
            </a:br>
            <a:r>
              <a:rPr lang="en-US" altLang="en-US" sz="3600" b="1" dirty="0">
                <a:solidFill>
                  <a:schemeClr val="tx1"/>
                </a:solidFill>
              </a:rPr>
              <a:t>How the Industry Functions on a Day to Day Basis so You Can Better Serve Your Clients</a:t>
            </a:r>
            <a:br>
              <a:rPr lang="en-US" altLang="en-US" sz="3600" b="1" dirty="0">
                <a:solidFill>
                  <a:schemeClr val="tx1"/>
                </a:solidFill>
              </a:rPr>
            </a:br>
            <a:r>
              <a:rPr lang="en-US" altLang="en-US" sz="3600" b="1" dirty="0"/>
              <a:t>without</a:t>
            </a:r>
            <a:endParaRPr lang="en-US" altLang="en-US" sz="3600" dirty="0"/>
          </a:p>
        </p:txBody>
      </p:sp>
      <p:pic>
        <p:nvPicPr>
          <p:cNvPr id="6" name="Picture 3" descr="C:\Users\ffisher\Pictures\FCG Logo 2.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14400" y="6172545"/>
            <a:ext cx="1600200" cy="539359"/>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2667000" y="6460076"/>
            <a:ext cx="3505200" cy="26161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t>©2019 Fisher Consulting Group, Inc.</a:t>
            </a:r>
          </a:p>
        </p:txBody>
      </p:sp>
      <p:pic>
        <p:nvPicPr>
          <p:cNvPr id="1026" name="Picture 2" descr="Seal logo of The Florida Bar heade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43800" y="5902278"/>
            <a:ext cx="809625" cy="8096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430915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6637" y="1600200"/>
            <a:ext cx="7620000" cy="4267200"/>
          </a:xfrm>
        </p:spPr>
        <p:txBody>
          <a:bodyPr>
            <a:normAutofit/>
          </a:bodyPr>
          <a:lstStyle/>
          <a:p>
            <a:pPr marL="0" indent="0">
              <a:buNone/>
            </a:pPr>
            <a:r>
              <a:rPr lang="en-US" sz="1800" dirty="0">
                <a:latin typeface="Aparajita" panose="020B0604020202020204" pitchFamily="34" charset="0"/>
                <a:cs typeface="Aparajita" panose="020B0604020202020204" pitchFamily="34" charset="0"/>
              </a:rPr>
              <a:t>Insurance Producers – Some States only this license which is a combination of “Agent” &amp; Broker” license in that all admitted Insurers MUST do business with appointed agents, but one is equally licensed to “broker” business to a Wholesaler to access other markets. </a:t>
            </a:r>
          </a:p>
          <a:p>
            <a:pPr marL="0" indent="0">
              <a:buNone/>
            </a:pPr>
            <a:endParaRPr lang="en-US" sz="1800" dirty="0">
              <a:latin typeface="Aparajita" panose="020B0604020202020204" pitchFamily="34" charset="0"/>
              <a:cs typeface="Aparajita" panose="020B0604020202020204" pitchFamily="34" charset="0"/>
            </a:endParaRPr>
          </a:p>
          <a:p>
            <a:pPr marL="0" indent="0">
              <a:buNone/>
            </a:pPr>
            <a:r>
              <a:rPr lang="en-US" sz="1800" dirty="0">
                <a:latin typeface="Aparajita" panose="020B0604020202020204" pitchFamily="34" charset="0"/>
                <a:cs typeface="Aparajita" panose="020B0604020202020204" pitchFamily="34" charset="0"/>
              </a:rPr>
              <a:t>Surplus Lines Brokers- are licensed to place business with non-admitted  Insurers.</a:t>
            </a:r>
          </a:p>
          <a:p>
            <a:pPr marL="0" indent="0">
              <a:buNone/>
            </a:pPr>
            <a:endParaRPr lang="en-US" sz="1800" dirty="0">
              <a:latin typeface="Aparajita" panose="020B0604020202020204" pitchFamily="34" charset="0"/>
              <a:cs typeface="Aparajita" panose="020B0604020202020204" pitchFamily="34" charset="0"/>
            </a:endParaRPr>
          </a:p>
          <a:p>
            <a:pPr marL="0" indent="0">
              <a:buNone/>
            </a:pPr>
            <a:r>
              <a:rPr lang="en-US" sz="1800" dirty="0">
                <a:latin typeface="Aparajita" panose="020B0604020202020204" pitchFamily="34" charset="0"/>
                <a:cs typeface="Aparajita" panose="020B0604020202020204" pitchFamily="34" charset="0"/>
              </a:rPr>
              <a:t>Wholesale Brokers- is a Business Model only- whereby they rarely have contact with the consumer and work only with Retail firms.</a:t>
            </a:r>
          </a:p>
          <a:p>
            <a:pPr marL="0" indent="0">
              <a:buNone/>
            </a:pPr>
            <a:endParaRPr lang="en-US" sz="1800" dirty="0">
              <a:latin typeface="Aparajita" panose="020B0604020202020204" pitchFamily="34" charset="0"/>
              <a:cs typeface="Aparajita" panose="020B0604020202020204" pitchFamily="34" charset="0"/>
            </a:endParaRPr>
          </a:p>
          <a:p>
            <a:pPr marL="0" indent="0">
              <a:buNone/>
            </a:pPr>
            <a:r>
              <a:rPr lang="en-US" sz="1800" dirty="0">
                <a:latin typeface="Aparajita" panose="020B0604020202020204" pitchFamily="34" charset="0"/>
                <a:cs typeface="Aparajita" panose="020B0604020202020204" pitchFamily="34" charset="0"/>
              </a:rPr>
              <a:t>Managing General Agents/ Underwriters is also a Business Model using a “Controlled Business Model.</a:t>
            </a:r>
          </a:p>
          <a:p>
            <a:pPr marL="0" indent="0">
              <a:buNone/>
            </a:pPr>
            <a:endParaRPr lang="en-US" sz="1800" dirty="0">
              <a:latin typeface="Aparajita" panose="020B0604020202020204" pitchFamily="34" charset="0"/>
              <a:cs typeface="Aparajita" panose="020B0604020202020204" pitchFamily="34" charset="0"/>
            </a:endParaRPr>
          </a:p>
        </p:txBody>
      </p:sp>
      <p:sp>
        <p:nvSpPr>
          <p:cNvPr id="2" name="Title 1"/>
          <p:cNvSpPr>
            <a:spLocks noGrp="1"/>
          </p:cNvSpPr>
          <p:nvPr>
            <p:ph type="title"/>
          </p:nvPr>
        </p:nvSpPr>
        <p:spPr>
          <a:xfrm>
            <a:off x="584200" y="626524"/>
            <a:ext cx="7086600" cy="761999"/>
          </a:xfrm>
        </p:spPr>
        <p:txBody>
          <a:bodyPr>
            <a:normAutofit fontScale="90000"/>
          </a:bodyPr>
          <a:lstStyle/>
          <a:p>
            <a:br>
              <a:rPr lang="en-US" b="1" dirty="0">
                <a:effectLst>
                  <a:outerShdw blurRad="50800" dist="38100" dir="2700000" algn="tl" rotWithShape="0">
                    <a:scrgbClr r="0" g="0" b="0"/>
                  </a:outerShdw>
                </a:effectLst>
                <a:ea typeface="Arial Bold" charset="0"/>
                <a:cs typeface="Arial Bold" charset="0"/>
                <a:sym typeface="Arial Bold" charset="0"/>
              </a:rPr>
            </a:br>
            <a:r>
              <a:rPr lang="en-US" b="1" dirty="0">
                <a:effectLst>
                  <a:outerShdw blurRad="50800" dist="38100" dir="2700000" algn="tl" rotWithShape="0">
                    <a:scrgbClr r="0" g="0" b="0"/>
                  </a:outerShdw>
                </a:effectLst>
                <a:ea typeface="Arial Bold" charset="0"/>
                <a:cs typeface="Arial Bold" charset="0"/>
                <a:sym typeface="Arial Bold" charset="0"/>
              </a:rPr>
              <a:t>And what About the Others?</a:t>
            </a:r>
            <a:br>
              <a:rPr lang="en-US" b="1" dirty="0">
                <a:effectLst>
                  <a:outerShdw blurRad="50800" dist="38100" dir="2700000" algn="tl" rotWithShape="0">
                    <a:scrgbClr r="0" g="0" b="0"/>
                  </a:outerShdw>
                </a:effectLst>
                <a:ea typeface="Arial Bold" charset="0"/>
                <a:cs typeface="Arial Bold" charset="0"/>
                <a:sym typeface="Arial Bold" charset="0"/>
              </a:rPr>
            </a:br>
            <a:endParaRPr lang="en-US" dirty="0">
              <a:effectLst>
                <a:outerShdw blurRad="50800" dist="38100" dir="2700000" algn="tl" rotWithShape="0">
                  <a:scrgbClr r="0" g="0" b="0"/>
                </a:outerShdw>
              </a:effectLst>
            </a:endParaRPr>
          </a:p>
        </p:txBody>
      </p:sp>
      <p:pic>
        <p:nvPicPr>
          <p:cNvPr id="8" name="Picture 3" descr="C:\Users\ffisher\Pictures\FCG Logo 2.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9600" y="6069811"/>
            <a:ext cx="1905000" cy="64209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4"/>
          <p:cNvSpPr txBox="1"/>
          <p:nvPr/>
        </p:nvSpPr>
        <p:spPr>
          <a:xfrm>
            <a:off x="2667000" y="6460076"/>
            <a:ext cx="3505200" cy="26161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t>© Fisher Consulting Group, Inc.</a:t>
            </a:r>
          </a:p>
        </p:txBody>
      </p:sp>
    </p:spTree>
    <p:extLst>
      <p:ext uri="{BB962C8B-B14F-4D97-AF65-F5344CB8AC3E}">
        <p14:creationId xmlns:p14="http://schemas.microsoft.com/office/powerpoint/2010/main" val="8379190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6637" y="1371600"/>
            <a:ext cx="7620000" cy="4495800"/>
          </a:xfrm>
        </p:spPr>
        <p:txBody>
          <a:bodyPr>
            <a:normAutofit/>
          </a:bodyPr>
          <a:lstStyle/>
          <a:p>
            <a:pPr marL="0" indent="0">
              <a:buNone/>
            </a:pPr>
            <a:endParaRPr lang="en-US" sz="1800" dirty="0">
              <a:latin typeface="Aparajita" panose="020B0604020202020204" pitchFamily="34" charset="0"/>
              <a:cs typeface="Aparajita" panose="020B0604020202020204" pitchFamily="34" charset="0"/>
            </a:endParaRPr>
          </a:p>
          <a:p>
            <a:pPr marL="0" indent="0">
              <a:buNone/>
            </a:pPr>
            <a:endParaRPr lang="en-US" sz="1800" dirty="0">
              <a:latin typeface="Aparajita" panose="020B0604020202020204" pitchFamily="34" charset="0"/>
              <a:cs typeface="Aparajita" panose="020B0604020202020204" pitchFamily="34" charset="0"/>
            </a:endParaRPr>
          </a:p>
          <a:p>
            <a:pPr marL="0" indent="0">
              <a:buNone/>
            </a:pPr>
            <a:r>
              <a:rPr lang="en-US" sz="1800" dirty="0">
                <a:latin typeface="Aparajita" panose="020B0604020202020204" pitchFamily="34" charset="0"/>
                <a:cs typeface="Aparajita" panose="020B0604020202020204" pitchFamily="34" charset="0"/>
              </a:rPr>
              <a:t>We can be  Retail </a:t>
            </a:r>
          </a:p>
          <a:p>
            <a:pPr marL="0" indent="0">
              <a:buNone/>
            </a:pPr>
            <a:endParaRPr lang="en-US" sz="1800" dirty="0">
              <a:latin typeface="Aparajita" panose="020B0604020202020204" pitchFamily="34" charset="0"/>
              <a:cs typeface="Aparajita" panose="020B0604020202020204" pitchFamily="34" charset="0"/>
            </a:endParaRPr>
          </a:p>
          <a:p>
            <a:pPr marL="0" indent="0">
              <a:buNone/>
            </a:pPr>
            <a:r>
              <a:rPr lang="en-US" sz="1800" dirty="0">
                <a:latin typeface="Aparajita" panose="020B0604020202020204" pitchFamily="34" charset="0"/>
                <a:cs typeface="Aparajita" panose="020B0604020202020204" pitchFamily="34" charset="0"/>
              </a:rPr>
              <a:t>We can be Wholesale</a:t>
            </a:r>
          </a:p>
          <a:p>
            <a:pPr marL="0" indent="0">
              <a:buNone/>
            </a:pPr>
            <a:endParaRPr lang="en-US" sz="1800" dirty="0">
              <a:latin typeface="Aparajita" panose="020B0604020202020204" pitchFamily="34" charset="0"/>
              <a:cs typeface="Aparajita" panose="020B0604020202020204" pitchFamily="34" charset="0"/>
            </a:endParaRPr>
          </a:p>
          <a:p>
            <a:pPr marL="0" indent="0">
              <a:buNone/>
            </a:pPr>
            <a:r>
              <a:rPr lang="en-US" sz="1800" dirty="0">
                <a:latin typeface="Aparajita" panose="020B0604020202020204" pitchFamily="34" charset="0"/>
                <a:cs typeface="Aparajita" panose="020B0604020202020204" pitchFamily="34" charset="0"/>
              </a:rPr>
              <a:t>We can believe in “Controlled Business” Models</a:t>
            </a:r>
          </a:p>
          <a:p>
            <a:pPr marL="0" indent="0">
              <a:buNone/>
            </a:pPr>
            <a:endParaRPr lang="en-US" sz="1800" dirty="0">
              <a:latin typeface="Aparajita" panose="020B0604020202020204" pitchFamily="34" charset="0"/>
              <a:cs typeface="Aparajita" panose="020B0604020202020204" pitchFamily="34" charset="0"/>
            </a:endParaRPr>
          </a:p>
          <a:p>
            <a:pPr marL="0" indent="0">
              <a:buNone/>
            </a:pPr>
            <a:r>
              <a:rPr lang="en-US" sz="1800" dirty="0">
                <a:latin typeface="Aparajita" panose="020B0604020202020204" pitchFamily="34" charset="0"/>
                <a:cs typeface="Aparajita" panose="020B0604020202020204" pitchFamily="34" charset="0"/>
              </a:rPr>
              <a:t>Each with its own “rules”  and behavioral standards  </a:t>
            </a:r>
          </a:p>
        </p:txBody>
      </p:sp>
      <p:sp>
        <p:nvSpPr>
          <p:cNvPr id="2" name="Title 1"/>
          <p:cNvSpPr>
            <a:spLocks noGrp="1"/>
          </p:cNvSpPr>
          <p:nvPr>
            <p:ph type="title"/>
          </p:nvPr>
        </p:nvSpPr>
        <p:spPr>
          <a:xfrm>
            <a:off x="426637" y="931164"/>
            <a:ext cx="7467600" cy="880872"/>
          </a:xfrm>
        </p:spPr>
        <p:txBody>
          <a:bodyPr>
            <a:normAutofit fontScale="90000"/>
          </a:bodyPr>
          <a:lstStyle/>
          <a:p>
            <a:r>
              <a:rPr lang="en-US" b="1" dirty="0">
                <a:effectLst>
                  <a:outerShdw blurRad="50800" dist="38100" dir="2700000" algn="tl" rotWithShape="0">
                    <a:scrgbClr r="0" g="0" b="0"/>
                  </a:outerShdw>
                </a:effectLst>
                <a:ea typeface="Arial Bold" charset="0"/>
                <a:cs typeface="Arial Bold" charset="0"/>
                <a:sym typeface="Arial Bold" charset="0"/>
              </a:rPr>
              <a:t>And We Have Several Models</a:t>
            </a:r>
            <a:br>
              <a:rPr lang="en-US" b="1" dirty="0">
                <a:effectLst>
                  <a:outerShdw blurRad="50800" dist="38100" dir="2700000" algn="tl" rotWithShape="0">
                    <a:scrgbClr r="0" g="0" b="0"/>
                  </a:outerShdw>
                </a:effectLst>
                <a:ea typeface="Arial Bold" charset="0"/>
                <a:cs typeface="Arial Bold" charset="0"/>
                <a:sym typeface="Arial Bold" charset="0"/>
              </a:rPr>
            </a:br>
            <a:endParaRPr lang="en-US" dirty="0">
              <a:effectLst>
                <a:outerShdw blurRad="50800" dist="38100" dir="2700000" algn="tl" rotWithShape="0">
                  <a:scrgbClr r="0" g="0" b="0"/>
                </a:outerShdw>
              </a:effectLst>
            </a:endParaRPr>
          </a:p>
        </p:txBody>
      </p:sp>
      <p:pic>
        <p:nvPicPr>
          <p:cNvPr id="8" name="Picture 3" descr="C:\Users\ffisher\Pictures\FCG Logo 2.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9600" y="6069811"/>
            <a:ext cx="1905000" cy="64209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4"/>
          <p:cNvSpPr txBox="1"/>
          <p:nvPr/>
        </p:nvSpPr>
        <p:spPr>
          <a:xfrm>
            <a:off x="2667000" y="6460076"/>
            <a:ext cx="3505200" cy="26161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t>© Fisher Consulting Group, Inc.</a:t>
            </a:r>
          </a:p>
        </p:txBody>
      </p:sp>
    </p:spTree>
    <p:extLst>
      <p:ext uri="{BB962C8B-B14F-4D97-AF65-F5344CB8AC3E}">
        <p14:creationId xmlns:p14="http://schemas.microsoft.com/office/powerpoint/2010/main" val="36962141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1" y="1447800"/>
            <a:ext cx="8620124" cy="4678363"/>
          </a:xfrm>
        </p:spPr>
        <p:txBody>
          <a:bodyPr/>
          <a:lstStyle/>
          <a:p>
            <a:r>
              <a:rPr lang="en-US" dirty="0"/>
              <a:t>So- do you  want to be regulated or not..</a:t>
            </a:r>
          </a:p>
          <a:p>
            <a:r>
              <a:rPr lang="en-US" dirty="0"/>
              <a:t>An Admitted Insurer is one who applies for and receives a “charter”  or license from a State  to be approved to insure certain applied for hazards.  They also agree to seek permission and approval of all forms and pricing guidelines and well as to seek pre-approval of any changes.</a:t>
            </a:r>
          </a:p>
          <a:p>
            <a:endParaRPr lang="en-US" dirty="0"/>
          </a:p>
          <a:p>
            <a:r>
              <a:rPr lang="en-US" dirty="0"/>
              <a:t>A non-admitted does non of the above- and only agrees to maintain at least a minimum of Capital Surplus ……. And abide by Surplus Lines Laws and any Claim regulations</a:t>
            </a:r>
          </a:p>
        </p:txBody>
      </p:sp>
      <p:sp>
        <p:nvSpPr>
          <p:cNvPr id="2" name="Title 1"/>
          <p:cNvSpPr>
            <a:spLocks noGrp="1"/>
          </p:cNvSpPr>
          <p:nvPr>
            <p:ph type="title"/>
          </p:nvPr>
        </p:nvSpPr>
        <p:spPr/>
        <p:txBody>
          <a:bodyPr/>
          <a:lstStyle/>
          <a:p>
            <a:r>
              <a:rPr lang="en-US" b="1" dirty="0"/>
              <a:t>Admitted or Non-admitted</a:t>
            </a:r>
            <a:endParaRPr lang="en-US" dirty="0"/>
          </a:p>
        </p:txBody>
      </p:sp>
      <p:pic>
        <p:nvPicPr>
          <p:cNvPr id="4" name="Picture 3" descr="C:\Users\ffisher\Pictures\FCG Logo 2.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9600" y="6069811"/>
            <a:ext cx="1905000" cy="642094"/>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2514600" y="6367629"/>
            <a:ext cx="3505200" cy="26161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t>© Fisher Consulting Group, Inc.</a:t>
            </a:r>
          </a:p>
        </p:txBody>
      </p:sp>
    </p:spTree>
    <p:extLst>
      <p:ext uri="{BB962C8B-B14F-4D97-AF65-F5344CB8AC3E}">
        <p14:creationId xmlns:p14="http://schemas.microsoft.com/office/powerpoint/2010/main" val="17542165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38328"/>
            <a:ext cx="8229600" cy="499872"/>
          </a:xfrm>
        </p:spPr>
        <p:txBody>
          <a:bodyPr>
            <a:normAutofit/>
          </a:bodyPr>
          <a:lstStyle/>
          <a:p>
            <a:r>
              <a:rPr lang="en-US" sz="2400" dirty="0"/>
              <a:t>Florida Office of Insurance Regulation</a:t>
            </a:r>
          </a:p>
        </p:txBody>
      </p:sp>
      <p:pic>
        <p:nvPicPr>
          <p:cNvPr id="4" name="Picture 3" descr="C:\Users\ffisher\Pictures\FCG Logo 2.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06858" y="6388610"/>
            <a:ext cx="990600" cy="333889"/>
          </a:xfrm>
          <a:prstGeom prst="rect">
            <a:avLst/>
          </a:prstGeom>
          <a:noFill/>
          <a:extLst>
            <a:ext uri="{909E8E84-426E-40DD-AFC4-6F175D3DCCD1}">
              <a14:hiddenFill xmlns:a14="http://schemas.microsoft.com/office/drawing/2010/main">
                <a:solidFill>
                  <a:srgbClr val="FFFFFF"/>
                </a:solidFill>
              </a14:hiddenFill>
            </a:ext>
          </a:extLst>
        </p:spPr>
      </p:pic>
      <p:pic>
        <p:nvPicPr>
          <p:cNvPr id="2050" name="Picture 2"/>
          <p:cNvPicPr>
            <a:picLocks noGrp="1" noChangeAspect="1" noChangeArrowheads="1"/>
          </p:cNvPicPr>
          <p:nvPr>
            <p:ph idx="1"/>
          </p:nvPr>
        </p:nvPicPr>
        <p:blipFill>
          <a:blip r:embed="rId4">
            <a:extLst>
              <a:ext uri="{28A0092B-C50C-407E-A947-70E740481C1C}">
                <a14:useLocalDpi xmlns:a14="http://schemas.microsoft.com/office/drawing/2010/main" val="0"/>
              </a:ext>
            </a:extLst>
          </a:blip>
          <a:srcRect/>
          <a:stretch>
            <a:fillRect/>
          </a:stretch>
        </p:blipFill>
        <p:spPr bwMode="auto">
          <a:xfrm>
            <a:off x="685800" y="840954"/>
            <a:ext cx="8114371" cy="553278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7705806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1" y="1905000"/>
            <a:ext cx="7670800" cy="4221163"/>
          </a:xfrm>
        </p:spPr>
        <p:txBody>
          <a:bodyPr/>
          <a:lstStyle/>
          <a:p>
            <a:r>
              <a:rPr lang="en-US" dirty="0"/>
              <a:t>-Its THEIR call to analyze,  quote and bind it a submission-</a:t>
            </a:r>
          </a:p>
          <a:p>
            <a:endParaRPr lang="en-US" dirty="0"/>
          </a:p>
          <a:p>
            <a:r>
              <a:rPr lang="en-US" dirty="0"/>
              <a:t>And is often an ambiguous terms depending on the context used……</a:t>
            </a:r>
          </a:p>
        </p:txBody>
      </p:sp>
      <p:sp>
        <p:nvSpPr>
          <p:cNvPr id="2" name="Title 1"/>
          <p:cNvSpPr>
            <a:spLocks noGrp="1"/>
          </p:cNvSpPr>
          <p:nvPr>
            <p:ph type="title"/>
          </p:nvPr>
        </p:nvSpPr>
        <p:spPr/>
        <p:txBody>
          <a:bodyPr/>
          <a:lstStyle/>
          <a:p>
            <a:r>
              <a:rPr lang="en-US" dirty="0"/>
              <a:t>Underwriters</a:t>
            </a:r>
          </a:p>
        </p:txBody>
      </p:sp>
      <p:pic>
        <p:nvPicPr>
          <p:cNvPr id="4" name="Picture 3" descr="C:\Users\ffisher\Pictures\FCG Logo 2.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9600" y="6069811"/>
            <a:ext cx="1905000" cy="6420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455470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t>Lots of defense dollars- </a:t>
            </a:r>
          </a:p>
          <a:p>
            <a:endParaRPr lang="en-US" dirty="0"/>
          </a:p>
          <a:p>
            <a:pPr lvl="3"/>
            <a:r>
              <a:rPr lang="en-US" sz="2400" dirty="0"/>
              <a:t>But there are limits…. And dangers…. </a:t>
            </a:r>
          </a:p>
          <a:p>
            <a:pPr lvl="3"/>
            <a:endParaRPr lang="en-US" sz="2400" dirty="0"/>
          </a:p>
          <a:p>
            <a:pPr lvl="5"/>
            <a:r>
              <a:rPr lang="en-US" sz="2400" dirty="0"/>
              <a:t>Should you turn a blind eye?</a:t>
            </a:r>
          </a:p>
        </p:txBody>
      </p:sp>
      <p:sp>
        <p:nvSpPr>
          <p:cNvPr id="2" name="Title 1"/>
          <p:cNvSpPr>
            <a:spLocks noGrp="1"/>
          </p:cNvSpPr>
          <p:nvPr>
            <p:ph type="title"/>
          </p:nvPr>
        </p:nvSpPr>
        <p:spPr/>
        <p:txBody>
          <a:bodyPr/>
          <a:lstStyle/>
          <a:p>
            <a:r>
              <a:rPr lang="en-US" b="1" dirty="0"/>
              <a:t>Expense Outside of Limits</a:t>
            </a:r>
            <a:endParaRPr lang="en-US" dirty="0"/>
          </a:p>
        </p:txBody>
      </p:sp>
      <p:pic>
        <p:nvPicPr>
          <p:cNvPr id="4" name="Picture 3" descr="C:\Users\ffisher\Pictures\FCG Logo 2.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9600" y="6069811"/>
            <a:ext cx="1905000" cy="642094"/>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2514600" y="6367629"/>
            <a:ext cx="3505200" cy="26161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t>© Fisher Consulting Group, Inc.</a:t>
            </a:r>
          </a:p>
        </p:txBody>
      </p:sp>
    </p:spTree>
    <p:extLst>
      <p:ext uri="{BB962C8B-B14F-4D97-AF65-F5344CB8AC3E}">
        <p14:creationId xmlns:p14="http://schemas.microsoft.com/office/powerpoint/2010/main" val="30831172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t>Oh </a:t>
            </a:r>
            <a:r>
              <a:rPr lang="en-US" dirty="0" err="1"/>
              <a:t>oh</a:t>
            </a:r>
            <a:r>
              <a:rPr lang="en-US" dirty="0"/>
              <a:t>.. Settle soon…. </a:t>
            </a:r>
          </a:p>
          <a:p>
            <a:endParaRPr lang="en-US" dirty="0"/>
          </a:p>
          <a:p>
            <a:pPr lvl="1"/>
            <a:r>
              <a:rPr lang="en-US" dirty="0"/>
              <a:t>Communicate – Communicate – Communicate…</a:t>
            </a:r>
          </a:p>
          <a:p>
            <a:pPr lvl="1"/>
            <a:endParaRPr lang="en-US" dirty="0"/>
          </a:p>
          <a:p>
            <a:pPr lvl="2"/>
            <a:r>
              <a:rPr lang="en-US" dirty="0"/>
              <a:t>What did the Brokers  recommend?</a:t>
            </a:r>
          </a:p>
        </p:txBody>
      </p:sp>
      <p:sp>
        <p:nvSpPr>
          <p:cNvPr id="2" name="Title 1"/>
          <p:cNvSpPr>
            <a:spLocks noGrp="1"/>
          </p:cNvSpPr>
          <p:nvPr>
            <p:ph type="title"/>
          </p:nvPr>
        </p:nvSpPr>
        <p:spPr/>
        <p:txBody>
          <a:bodyPr/>
          <a:lstStyle/>
          <a:p>
            <a:r>
              <a:rPr lang="en-US" b="1" dirty="0"/>
              <a:t>Expense within Limits</a:t>
            </a:r>
            <a:endParaRPr lang="en-US" dirty="0"/>
          </a:p>
        </p:txBody>
      </p:sp>
      <p:sp>
        <p:nvSpPr>
          <p:cNvPr id="4" name="TextBox 4"/>
          <p:cNvSpPr txBox="1"/>
          <p:nvPr/>
        </p:nvSpPr>
        <p:spPr>
          <a:xfrm>
            <a:off x="2514600" y="6367629"/>
            <a:ext cx="3505200" cy="26161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t>© Fisher Consulting Group, Inc.</a:t>
            </a:r>
          </a:p>
        </p:txBody>
      </p:sp>
      <p:pic>
        <p:nvPicPr>
          <p:cNvPr id="5" name="Picture 4" descr="C:\Users\ffisher\Pictures\FCG Logo 2.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9600" y="6069811"/>
            <a:ext cx="1905000" cy="6420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986513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err="1"/>
              <a:t>Kinda</a:t>
            </a:r>
            <a:r>
              <a:rPr lang="en-US" dirty="0"/>
              <a:t> Like Insurance….. And maybe so</a:t>
            </a:r>
          </a:p>
        </p:txBody>
      </p:sp>
      <p:sp>
        <p:nvSpPr>
          <p:cNvPr id="2" name="Title 1"/>
          <p:cNvSpPr>
            <a:spLocks noGrp="1"/>
          </p:cNvSpPr>
          <p:nvPr>
            <p:ph type="title"/>
          </p:nvPr>
        </p:nvSpPr>
        <p:spPr/>
        <p:txBody>
          <a:bodyPr/>
          <a:lstStyle/>
          <a:p>
            <a:r>
              <a:rPr lang="en-US" b="1" dirty="0"/>
              <a:t>Self Insured Group (SIG)</a:t>
            </a:r>
            <a:endParaRPr lang="en-US" dirty="0"/>
          </a:p>
        </p:txBody>
      </p:sp>
      <p:pic>
        <p:nvPicPr>
          <p:cNvPr id="4" name="Picture 3" descr="C:\Users\ffisher\Pictures\FCG Logo 2.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9600" y="6069811"/>
            <a:ext cx="1905000" cy="642094"/>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2514600" y="6367629"/>
            <a:ext cx="3505200" cy="26161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t>© Fisher Consulting Group, Inc.</a:t>
            </a:r>
          </a:p>
        </p:txBody>
      </p:sp>
    </p:spTree>
    <p:extLst>
      <p:ext uri="{BB962C8B-B14F-4D97-AF65-F5344CB8AC3E}">
        <p14:creationId xmlns:p14="http://schemas.microsoft.com/office/powerpoint/2010/main" val="27062361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72067" y="1905000"/>
            <a:ext cx="7408333" cy="4221163"/>
          </a:xfrm>
        </p:spPr>
        <p:txBody>
          <a:bodyPr/>
          <a:lstStyle/>
          <a:p>
            <a:r>
              <a:rPr lang="en-US" dirty="0"/>
              <a:t>-What’s a “rating” ?</a:t>
            </a:r>
          </a:p>
          <a:p>
            <a:endParaRPr lang="en-US" dirty="0"/>
          </a:p>
          <a:p>
            <a:r>
              <a:rPr lang="en-US" dirty="0"/>
              <a:t>Why it matters-</a:t>
            </a:r>
          </a:p>
          <a:p>
            <a:endParaRPr lang="en-US" dirty="0"/>
          </a:p>
          <a:p>
            <a:r>
              <a:rPr lang="en-US" dirty="0"/>
              <a:t>Who does it ?</a:t>
            </a:r>
          </a:p>
        </p:txBody>
      </p:sp>
      <p:sp>
        <p:nvSpPr>
          <p:cNvPr id="2" name="Title 1"/>
          <p:cNvSpPr>
            <a:spLocks noGrp="1"/>
          </p:cNvSpPr>
          <p:nvPr>
            <p:ph type="title"/>
          </p:nvPr>
        </p:nvSpPr>
        <p:spPr/>
        <p:txBody>
          <a:bodyPr/>
          <a:lstStyle/>
          <a:p>
            <a:r>
              <a:rPr lang="en-US" dirty="0"/>
              <a:t>A- Rating </a:t>
            </a:r>
          </a:p>
        </p:txBody>
      </p:sp>
      <p:pic>
        <p:nvPicPr>
          <p:cNvPr id="4" name="Picture 3" descr="C:\Users\ffisher\Pictures\FCG Logo 2.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9600" y="6069811"/>
            <a:ext cx="1905000" cy="6420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746354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t>By Policy holder </a:t>
            </a:r>
          </a:p>
          <a:p>
            <a:r>
              <a:rPr lang="en-US" dirty="0"/>
              <a:t>By Book of business</a:t>
            </a:r>
          </a:p>
          <a:p>
            <a:r>
              <a:rPr lang="en-US" dirty="0"/>
              <a:t>By Line of business</a:t>
            </a:r>
          </a:p>
          <a:p>
            <a:endParaRPr lang="en-US" dirty="0"/>
          </a:p>
          <a:p>
            <a:r>
              <a:rPr lang="en-US" dirty="0"/>
              <a:t>And what does it tell you ????</a:t>
            </a:r>
          </a:p>
        </p:txBody>
      </p:sp>
      <p:sp>
        <p:nvSpPr>
          <p:cNvPr id="2" name="Title 1"/>
          <p:cNvSpPr>
            <a:spLocks noGrp="1"/>
          </p:cNvSpPr>
          <p:nvPr>
            <p:ph type="title"/>
          </p:nvPr>
        </p:nvSpPr>
        <p:spPr/>
        <p:txBody>
          <a:bodyPr/>
          <a:lstStyle/>
          <a:p>
            <a:r>
              <a:rPr lang="en-US" dirty="0"/>
              <a:t>Loss Ratios</a:t>
            </a:r>
          </a:p>
        </p:txBody>
      </p:sp>
      <p:pic>
        <p:nvPicPr>
          <p:cNvPr id="4" name="Picture 3" descr="C:\Users\ffisher\Pictures\FCG Logo 2.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9600" y="6069811"/>
            <a:ext cx="1905000" cy="6420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024326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3"/>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r>
              <a:rPr lang="en-US" dirty="0"/>
              <a:t>Instructor Name</a:t>
            </a:r>
            <a:endParaRPr lang="en-US" sz="4000" dirty="0">
              <a:latin typeface="Helvetica Neue"/>
              <a:cs typeface="Helvetica Neue"/>
            </a:endParaRPr>
          </a:p>
        </p:txBody>
      </p:sp>
      <p:sp>
        <p:nvSpPr>
          <p:cNvPr id="8195" name="Content Placeholder 5"/>
          <p:cNvSpPr>
            <a:spLocks noGrp="1"/>
          </p:cNvSpPr>
          <p:nvPr>
            <p:ph idx="1"/>
          </p:nvPr>
        </p:nvSpPr>
        <p:spPr bwMode="auto">
          <a:xfrm>
            <a:off x="1981200" y="1524000"/>
            <a:ext cx="6705600" cy="495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buNone/>
            </a:pPr>
            <a:r>
              <a:rPr lang="en-US" sz="1100" dirty="0"/>
              <a:t>Frederick J. Fisher, J.D. is President of Fisher Consulting Group, and previously was  Founder and Sr. Vice President of </a:t>
            </a:r>
            <a:r>
              <a:rPr lang="en-US" sz="1100" b="1" i="1" dirty="0"/>
              <a:t>E.L.M. Insurance Brokers, </a:t>
            </a:r>
            <a:r>
              <a:rPr lang="en-US" sz="1100" dirty="0"/>
              <a:t>a Wholesale &amp; MGA facility</a:t>
            </a:r>
            <a:r>
              <a:rPr lang="en-US" sz="1100" b="1" i="1" dirty="0"/>
              <a:t> </a:t>
            </a:r>
            <a:r>
              <a:rPr lang="en-US" sz="1100" dirty="0"/>
              <a:t>specializing in Professional Liability and Specialty Line risks.</a:t>
            </a:r>
            <a:r>
              <a:rPr lang="en-US" sz="1100" b="1" i="1" dirty="0"/>
              <a:t> </a:t>
            </a:r>
            <a:r>
              <a:rPr lang="en-US" sz="1100" dirty="0"/>
              <a:t>In 1975, Mr. Fisher began his career as an Independent  E&amp;O claims adjuster.  In 1982, he ultimately bought the Company, and continued with claims while expanding the firm’s services to include  qualitative Claim auditing, risk management., loss control services, and acting as a TPA. His claim auditing techniques and recommendations resulted in substantial client savings (including the SCRTD). Many Insurers and self-insured’s adopted not only the performance standards raised in the audits, but adopted his recommended Attorney Management Guidelines as a base, Guidelines which are still in use today by many major insurers.  </a:t>
            </a:r>
          </a:p>
          <a:p>
            <a:pPr marL="0" indent="0">
              <a:buNone/>
            </a:pPr>
            <a:r>
              <a:rPr lang="en-US" sz="1100" dirty="0"/>
              <a:t> </a:t>
            </a:r>
          </a:p>
          <a:p>
            <a:pPr marL="0" indent="0">
              <a:buNone/>
            </a:pPr>
            <a:r>
              <a:rPr lang="en-US" sz="1100" dirty="0"/>
              <a:t>In 1994 he formed what is now known as ELM insurance Brokers, a firm that has acted as an MGA and wholesale broker of Professional Liability Insurance and Specialty Lines. He has lectured extensively on professional liability issues since 1978, and authored over 64 articles in trade journals and periodicals. He is the author of </a:t>
            </a:r>
            <a:r>
              <a:rPr lang="en-US" sz="1100" b="1" i="1" dirty="0"/>
              <a:t>BROKER BEWARE, Selling Real Estate within the Law</a:t>
            </a:r>
            <a:r>
              <a:rPr lang="en-US" sz="1100" dirty="0"/>
              <a:t>. He designed a program to conduct on site pre-underwriting risk management assessments of a clients' professional liability exposures. In 1993, he was elected to the </a:t>
            </a:r>
            <a:r>
              <a:rPr lang="en-US" sz="1100" b="1" dirty="0"/>
              <a:t>Professional Liability Underwriting Society (PLUS) Board of Trustees</a:t>
            </a:r>
            <a:r>
              <a:rPr lang="en-US" sz="1100" dirty="0"/>
              <a:t>. After serving in all Officer capacities, he was elected </a:t>
            </a:r>
            <a:r>
              <a:rPr lang="en-US" sz="1100" b="1" i="1" dirty="0"/>
              <a:t>President in 1997.</a:t>
            </a:r>
            <a:r>
              <a:rPr lang="en-US" sz="1100" dirty="0"/>
              <a:t>  He remains a Special Materials Expert for several </a:t>
            </a:r>
            <a:r>
              <a:rPr lang="en-US" sz="1100" b="1" dirty="0"/>
              <a:t>RPLU</a:t>
            </a:r>
            <a:r>
              <a:rPr lang="en-US" sz="1100" dirty="0"/>
              <a:t> courses and as the Senior Technical Advisor for </a:t>
            </a:r>
            <a:r>
              <a:rPr lang="en-US" sz="1100" b="1" i="1" dirty="0"/>
              <a:t>The Professional Liability Manual, </a:t>
            </a:r>
            <a:r>
              <a:rPr lang="en-US" sz="1100" dirty="0"/>
              <a:t>first</a:t>
            </a:r>
            <a:r>
              <a:rPr lang="en-US" sz="1100" b="1" i="1" dirty="0"/>
              <a:t> </a:t>
            </a:r>
            <a:r>
              <a:rPr lang="en-US" sz="1100" dirty="0"/>
              <a:t>published by the International Risk Management Institute in 1990. In 1990 and 2009, he wrote the definitive articles on the evolution of the Claims Made policy form. The principles and issues raised were used in the IRMI Manuals on Professional Liability, the first  RPLU Course Guides, several modules of the revised study materials,  and are required reading by many Insurers.  Several insurers use the Articles as part of the required Claims Made Insurance  training programs in Colorado.   Mr. testifies regularly as an expert witness in cases dealing with the duties and obligations of professionals as well as on coverage and claims-made issues.</a:t>
            </a:r>
          </a:p>
          <a:p>
            <a:r>
              <a:rPr lang="en-US" sz="1100" dirty="0"/>
              <a:t> </a:t>
            </a:r>
          </a:p>
          <a:p>
            <a:r>
              <a:rPr lang="en-US" sz="1100" dirty="0"/>
              <a:t>Mr. Fisher can be reached at 310/426-2105 Email-fjfisher@fishercg.com</a:t>
            </a:r>
          </a:p>
          <a:p>
            <a:pPr marL="0" indent="0">
              <a:buNone/>
            </a:pPr>
            <a:endParaRPr lang="en-US" sz="2400" dirty="0">
              <a:latin typeface="Georgia" panose="02040502050405020303" pitchFamily="18" charset="0"/>
            </a:endParaRPr>
          </a:p>
        </p:txBody>
      </p:sp>
      <p:pic>
        <p:nvPicPr>
          <p:cNvPr id="8196" name="Picture 4"/>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647701" y="2117726"/>
            <a:ext cx="1158874" cy="11588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3" descr="C:\Users\ffisher\Pictures\FCG Logo 2.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09600" y="6069811"/>
            <a:ext cx="1905000" cy="64209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4"/>
          <p:cNvSpPr txBox="1"/>
          <p:nvPr/>
        </p:nvSpPr>
        <p:spPr>
          <a:xfrm>
            <a:off x="2514600" y="6367629"/>
            <a:ext cx="3505200" cy="26161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t>© Fisher Consulting Group, Inc.</a:t>
            </a:r>
          </a:p>
        </p:txBody>
      </p:sp>
    </p:spTree>
    <p:extLst>
      <p:ext uri="{BB962C8B-B14F-4D97-AF65-F5344CB8AC3E}">
        <p14:creationId xmlns:p14="http://schemas.microsoft.com/office/powerpoint/2010/main" val="1745308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t>Internal</a:t>
            </a:r>
          </a:p>
          <a:p>
            <a:r>
              <a:rPr lang="en-US" dirty="0"/>
              <a:t>TPA’s</a:t>
            </a:r>
          </a:p>
          <a:p>
            <a:r>
              <a:rPr lang="en-US" dirty="0"/>
              <a:t>Monitoring Counsel</a:t>
            </a:r>
          </a:p>
          <a:p>
            <a:endParaRPr lang="en-US" dirty="0"/>
          </a:p>
          <a:p>
            <a:r>
              <a:rPr lang="en-US" dirty="0"/>
              <a:t>Expense to loss ratios and reserve recaptures</a:t>
            </a:r>
          </a:p>
        </p:txBody>
      </p:sp>
      <p:sp>
        <p:nvSpPr>
          <p:cNvPr id="2" name="Title 1"/>
          <p:cNvSpPr>
            <a:spLocks noGrp="1"/>
          </p:cNvSpPr>
          <p:nvPr>
            <p:ph type="title"/>
          </p:nvPr>
        </p:nvSpPr>
        <p:spPr/>
        <p:txBody>
          <a:bodyPr/>
          <a:lstStyle/>
          <a:p>
            <a:r>
              <a:rPr lang="en-US" dirty="0"/>
              <a:t>  Claims Department Models</a:t>
            </a:r>
          </a:p>
        </p:txBody>
      </p:sp>
      <p:pic>
        <p:nvPicPr>
          <p:cNvPr id="4" name="Picture 3" descr="C:\Users\ffisher\Pictures\FCG Logo 2.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9600" y="6069811"/>
            <a:ext cx="1905000" cy="6420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704871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000" dirty="0"/>
              <a:t>Can they ?	</a:t>
            </a:r>
          </a:p>
          <a:p>
            <a:endParaRPr lang="en-US" sz="2000" dirty="0"/>
          </a:p>
          <a:p>
            <a:pPr lvl="1"/>
            <a:r>
              <a:rPr lang="en-US" sz="2000" dirty="0"/>
              <a:t>Should they ?  </a:t>
            </a:r>
          </a:p>
          <a:p>
            <a:pPr lvl="1"/>
            <a:endParaRPr lang="en-US" sz="2000" dirty="0"/>
          </a:p>
          <a:p>
            <a:pPr lvl="3"/>
            <a:r>
              <a:rPr lang="en-US" sz="2000" dirty="0"/>
              <a:t>Did they ?</a:t>
            </a:r>
          </a:p>
        </p:txBody>
      </p:sp>
      <p:sp>
        <p:nvSpPr>
          <p:cNvPr id="2" name="Title 1"/>
          <p:cNvSpPr>
            <a:spLocks noGrp="1"/>
          </p:cNvSpPr>
          <p:nvPr>
            <p:ph type="title"/>
          </p:nvPr>
        </p:nvSpPr>
        <p:spPr/>
        <p:txBody>
          <a:bodyPr/>
          <a:lstStyle/>
          <a:p>
            <a:r>
              <a:rPr lang="en-US" b="1" dirty="0"/>
              <a:t>The  broker binds</a:t>
            </a:r>
            <a:endParaRPr lang="en-US" dirty="0"/>
          </a:p>
        </p:txBody>
      </p:sp>
      <p:pic>
        <p:nvPicPr>
          <p:cNvPr id="4" name="Picture 3" descr="C:\Users\ffisher\Pictures\FCG Logo 2.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9600" y="6069811"/>
            <a:ext cx="1905000" cy="642094"/>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2514600" y="6367629"/>
            <a:ext cx="3505200" cy="26161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t>© Fisher Consulting Group, Inc.</a:t>
            </a:r>
          </a:p>
        </p:txBody>
      </p:sp>
    </p:spTree>
    <p:extLst>
      <p:ext uri="{BB962C8B-B14F-4D97-AF65-F5344CB8AC3E}">
        <p14:creationId xmlns:p14="http://schemas.microsoft.com/office/powerpoint/2010/main" val="34936564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t>Not routine.. And a major source of claims….</a:t>
            </a:r>
          </a:p>
          <a:p>
            <a:endParaRPr lang="en-US" dirty="0"/>
          </a:p>
          <a:p>
            <a:r>
              <a:rPr lang="en-US" dirty="0"/>
              <a:t>Implied versus express Indemnity… </a:t>
            </a:r>
          </a:p>
        </p:txBody>
      </p:sp>
      <p:sp>
        <p:nvSpPr>
          <p:cNvPr id="2" name="Title 1"/>
          <p:cNvSpPr>
            <a:spLocks noGrp="1"/>
          </p:cNvSpPr>
          <p:nvPr>
            <p:ph type="title"/>
          </p:nvPr>
        </p:nvSpPr>
        <p:spPr>
          <a:xfrm>
            <a:off x="457200" y="685800"/>
            <a:ext cx="8229600" cy="1371600"/>
          </a:xfrm>
        </p:spPr>
        <p:txBody>
          <a:bodyPr>
            <a:normAutofit fontScale="90000"/>
          </a:bodyPr>
          <a:lstStyle/>
          <a:p>
            <a:r>
              <a:rPr lang="en-US" b="1" dirty="0"/>
              <a:t>Certificate Holder is an Additional Insured</a:t>
            </a:r>
            <a:endParaRPr lang="en-US" dirty="0"/>
          </a:p>
        </p:txBody>
      </p:sp>
      <p:pic>
        <p:nvPicPr>
          <p:cNvPr id="4" name="Picture 3" descr="C:\Users\ffisher\Pictures\FCG Logo 2.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9600" y="6069811"/>
            <a:ext cx="1905000" cy="642094"/>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2514600" y="6367629"/>
            <a:ext cx="3505200" cy="26161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t>© Fisher Consulting Group, Inc.</a:t>
            </a:r>
          </a:p>
        </p:txBody>
      </p:sp>
    </p:spTree>
    <p:extLst>
      <p:ext uri="{BB962C8B-B14F-4D97-AF65-F5344CB8AC3E}">
        <p14:creationId xmlns:p14="http://schemas.microsoft.com/office/powerpoint/2010/main" val="13598041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t>“They messed up…pay me..”</a:t>
            </a:r>
          </a:p>
          <a:p>
            <a:pPr lvl="1"/>
            <a:endParaRPr lang="en-US" dirty="0"/>
          </a:p>
          <a:p>
            <a:pPr lvl="2"/>
            <a:r>
              <a:rPr lang="en-US" sz="1800" dirty="0"/>
              <a:t>The Insured v Insured dilemma..</a:t>
            </a:r>
          </a:p>
          <a:p>
            <a:pPr lvl="2"/>
            <a:endParaRPr lang="en-US" sz="1800" dirty="0"/>
          </a:p>
          <a:p>
            <a:pPr lvl="3"/>
            <a:r>
              <a:rPr lang="en-US" dirty="0"/>
              <a:t>Liability assumed from any contract</a:t>
            </a:r>
          </a:p>
        </p:txBody>
      </p:sp>
      <p:sp>
        <p:nvSpPr>
          <p:cNvPr id="2" name="Title 1"/>
          <p:cNvSpPr>
            <a:spLocks noGrp="1"/>
          </p:cNvSpPr>
          <p:nvPr>
            <p:ph type="title"/>
          </p:nvPr>
        </p:nvSpPr>
        <p:spPr/>
        <p:txBody>
          <a:bodyPr>
            <a:normAutofit fontScale="90000"/>
          </a:bodyPr>
          <a:lstStyle/>
          <a:p>
            <a:r>
              <a:rPr lang="en-US" b="1" dirty="0"/>
              <a:t>The client as an additional insured.</a:t>
            </a:r>
            <a:endParaRPr lang="en-US" dirty="0"/>
          </a:p>
        </p:txBody>
      </p:sp>
      <p:pic>
        <p:nvPicPr>
          <p:cNvPr id="4" name="Picture 3" descr="C:\Users\ffisher\Pictures\FCG Logo 2.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9600" y="6069811"/>
            <a:ext cx="1905000" cy="642094"/>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2514600" y="6367629"/>
            <a:ext cx="3505200" cy="26161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t>© Fisher Consulting Group, Inc.</a:t>
            </a:r>
          </a:p>
        </p:txBody>
      </p:sp>
    </p:spTree>
    <p:extLst>
      <p:ext uri="{BB962C8B-B14F-4D97-AF65-F5344CB8AC3E}">
        <p14:creationId xmlns:p14="http://schemas.microsoft.com/office/powerpoint/2010/main" val="175199200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t>Won’t be viewed in a Museum, but Could be more important .</a:t>
            </a:r>
          </a:p>
        </p:txBody>
      </p:sp>
      <p:sp>
        <p:nvSpPr>
          <p:cNvPr id="2" name="Title 1"/>
          <p:cNvSpPr>
            <a:spLocks noGrp="1"/>
          </p:cNvSpPr>
          <p:nvPr>
            <p:ph type="title"/>
          </p:nvPr>
        </p:nvSpPr>
        <p:spPr/>
        <p:txBody>
          <a:bodyPr/>
          <a:lstStyle/>
          <a:p>
            <a:r>
              <a:rPr lang="en-US" b="1" dirty="0"/>
              <a:t>Certificate  &amp; Declaration Page</a:t>
            </a:r>
            <a:endParaRPr lang="en-US" dirty="0"/>
          </a:p>
        </p:txBody>
      </p:sp>
      <p:pic>
        <p:nvPicPr>
          <p:cNvPr id="4" name="Picture 3" descr="C:\Users\ffisher\Pictures\FCG Logo 2.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9600" y="6069811"/>
            <a:ext cx="1905000" cy="642094"/>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2514600" y="6367629"/>
            <a:ext cx="3505200" cy="26161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t>© Fisher Consulting Group, Inc.</a:t>
            </a:r>
          </a:p>
        </p:txBody>
      </p:sp>
    </p:spTree>
    <p:extLst>
      <p:ext uri="{BB962C8B-B14F-4D97-AF65-F5344CB8AC3E}">
        <p14:creationId xmlns:p14="http://schemas.microsoft.com/office/powerpoint/2010/main" val="173110181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72067" y="2133600"/>
            <a:ext cx="7408333" cy="3992563"/>
          </a:xfrm>
        </p:spPr>
        <p:txBody>
          <a:bodyPr/>
          <a:lstStyle/>
          <a:p>
            <a:r>
              <a:rPr lang="en-US" dirty="0"/>
              <a:t>What is it ?</a:t>
            </a:r>
          </a:p>
          <a:p>
            <a:r>
              <a:rPr lang="en-US" dirty="0"/>
              <a:t>Who arranges it ?</a:t>
            </a:r>
          </a:p>
          <a:p>
            <a:endParaRPr lang="en-US" dirty="0"/>
          </a:p>
          <a:p>
            <a:r>
              <a:rPr lang="en-US" dirty="0"/>
              <a:t>What are the benefits</a:t>
            </a:r>
          </a:p>
          <a:p>
            <a:r>
              <a:rPr lang="en-US" dirty="0"/>
              <a:t>Is the policy being canceled for Non payment of premium ?</a:t>
            </a:r>
          </a:p>
          <a:p>
            <a:pPr marL="0" indent="0">
              <a:buNone/>
            </a:pPr>
            <a:r>
              <a:rPr lang="en-US" dirty="0"/>
              <a:t>And there are dangers…..</a:t>
            </a:r>
          </a:p>
        </p:txBody>
      </p:sp>
      <p:sp>
        <p:nvSpPr>
          <p:cNvPr id="2" name="Title 1"/>
          <p:cNvSpPr>
            <a:spLocks noGrp="1"/>
          </p:cNvSpPr>
          <p:nvPr>
            <p:ph type="title"/>
          </p:nvPr>
        </p:nvSpPr>
        <p:spPr>
          <a:xfrm>
            <a:off x="457200" y="466743"/>
            <a:ext cx="8229600" cy="1642872"/>
          </a:xfrm>
        </p:spPr>
        <p:txBody>
          <a:bodyPr>
            <a:noAutofit/>
          </a:bodyPr>
          <a:lstStyle/>
          <a:p>
            <a:r>
              <a:rPr lang="en-US" sz="3200" dirty="0"/>
              <a:t>FINANCING THE PREMIUM </a:t>
            </a:r>
            <a:br>
              <a:rPr lang="en-US" sz="3200" dirty="0"/>
            </a:br>
            <a:r>
              <a:rPr lang="en-US" sz="3200" dirty="0"/>
              <a:t>and </a:t>
            </a:r>
            <a:br>
              <a:rPr lang="en-US" sz="3200" dirty="0"/>
            </a:br>
            <a:r>
              <a:rPr lang="en-US" sz="3200" dirty="0"/>
              <a:t>The Finance Contract</a:t>
            </a:r>
            <a:br>
              <a:rPr lang="en-US" sz="3200" dirty="0"/>
            </a:br>
            <a:endParaRPr lang="en-US" sz="3200" dirty="0"/>
          </a:p>
        </p:txBody>
      </p:sp>
      <p:pic>
        <p:nvPicPr>
          <p:cNvPr id="4" name="Picture 3" descr="C:\Users\ffisher\Pictures\FCG Logo 2.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9600" y="6069811"/>
            <a:ext cx="1905000" cy="642094"/>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2514600" y="6367629"/>
            <a:ext cx="3505200" cy="26161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t>© Fisher Consulting Group, Inc.</a:t>
            </a:r>
          </a:p>
        </p:txBody>
      </p:sp>
    </p:spTree>
    <p:extLst>
      <p:ext uri="{BB962C8B-B14F-4D97-AF65-F5344CB8AC3E}">
        <p14:creationId xmlns:p14="http://schemas.microsoft.com/office/powerpoint/2010/main" val="316700150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dirty="0"/>
          </a:p>
          <a:p>
            <a:r>
              <a:rPr lang="en-US" dirty="0"/>
              <a:t>CLOSE THE FILE…..</a:t>
            </a:r>
          </a:p>
          <a:p>
            <a:endParaRPr lang="en-US" dirty="0"/>
          </a:p>
          <a:p>
            <a:r>
              <a:rPr lang="en-US" dirty="0"/>
              <a:t>-And will everyone be happy</a:t>
            </a:r>
          </a:p>
        </p:txBody>
      </p:sp>
      <p:sp>
        <p:nvSpPr>
          <p:cNvPr id="2" name="Title 1"/>
          <p:cNvSpPr>
            <a:spLocks noGrp="1"/>
          </p:cNvSpPr>
          <p:nvPr>
            <p:ph type="title"/>
          </p:nvPr>
        </p:nvSpPr>
        <p:spPr/>
        <p:txBody>
          <a:bodyPr/>
          <a:lstStyle/>
          <a:p>
            <a:r>
              <a:rPr lang="en-US" dirty="0"/>
              <a:t>So- What’s the goal?</a:t>
            </a:r>
          </a:p>
        </p:txBody>
      </p:sp>
      <p:pic>
        <p:nvPicPr>
          <p:cNvPr id="4" name="Picture 3" descr="C:\Users\ffisher\Pictures\FCG Logo 2.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9600" y="6069811"/>
            <a:ext cx="1905000" cy="642094"/>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2514600" y="6367629"/>
            <a:ext cx="3505200" cy="26161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t>© Fisher Consulting Group, Inc.</a:t>
            </a:r>
          </a:p>
        </p:txBody>
      </p:sp>
    </p:spTree>
    <p:extLst>
      <p:ext uri="{BB962C8B-B14F-4D97-AF65-F5344CB8AC3E}">
        <p14:creationId xmlns:p14="http://schemas.microsoft.com/office/powerpoint/2010/main" val="426294148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9589" y="1997568"/>
            <a:ext cx="7620000" cy="3733800"/>
          </a:xfrm>
        </p:spPr>
        <p:txBody>
          <a:bodyPr>
            <a:normAutofit/>
          </a:bodyPr>
          <a:lstStyle/>
          <a:p>
            <a:pPr marL="0" indent="0">
              <a:buNone/>
            </a:pPr>
            <a:endParaRPr lang="en-US" dirty="0">
              <a:latin typeface="Aparajita" panose="020B0604020202020204" pitchFamily="34" charset="0"/>
              <a:cs typeface="Aparajita" panose="020B0604020202020204" pitchFamily="34" charset="0"/>
            </a:endParaRPr>
          </a:p>
          <a:p>
            <a:r>
              <a:rPr lang="en-US" sz="2600" b="1" dirty="0">
                <a:solidFill>
                  <a:schemeClr val="tx1"/>
                </a:solidFill>
                <a:effectLst>
                  <a:outerShdw blurRad="38100" dist="38100" dir="2700000" algn="tl">
                    <a:srgbClr val="000000">
                      <a:alpha val="43137"/>
                    </a:srgbClr>
                  </a:outerShdw>
                </a:effectLst>
                <a:latin typeface="Aparajita" panose="020B0604020202020204" pitchFamily="34" charset="0"/>
                <a:cs typeface="Aparajita" panose="020B0604020202020204" pitchFamily="34" charset="0"/>
              </a:rPr>
              <a:t>Frederick J Fisher, J.D</a:t>
            </a:r>
          </a:p>
          <a:p>
            <a:pPr marL="0" indent="0">
              <a:buNone/>
            </a:pPr>
            <a:r>
              <a:rPr lang="en-US" dirty="0">
                <a:solidFill>
                  <a:schemeClr val="tx1"/>
                </a:solidFill>
                <a:latin typeface="Aparajita" panose="020B0604020202020204" pitchFamily="34" charset="0"/>
                <a:cs typeface="Aparajita" panose="020B0604020202020204" pitchFamily="34" charset="0"/>
              </a:rPr>
              <a:t>President, Fisher Consulting Group, Inc.</a:t>
            </a:r>
          </a:p>
          <a:p>
            <a:pPr marL="0" indent="0">
              <a:buNone/>
            </a:pPr>
            <a:r>
              <a:rPr lang="en-US" dirty="0">
                <a:solidFill>
                  <a:schemeClr val="tx1"/>
                </a:solidFill>
                <a:latin typeface="Aparajita" panose="020B0604020202020204" pitchFamily="34" charset="0"/>
                <a:cs typeface="Aparajita" panose="020B0604020202020204" pitchFamily="34" charset="0"/>
              </a:rPr>
              <a:t>(310) 426-2105  fjfisher@fjfishercg.com</a:t>
            </a:r>
          </a:p>
        </p:txBody>
      </p:sp>
      <p:sp>
        <p:nvSpPr>
          <p:cNvPr id="2" name="Title 1"/>
          <p:cNvSpPr>
            <a:spLocks noGrp="1"/>
          </p:cNvSpPr>
          <p:nvPr>
            <p:ph type="title"/>
          </p:nvPr>
        </p:nvSpPr>
        <p:spPr/>
        <p:txBody>
          <a:bodyPr>
            <a:normAutofit fontScale="90000"/>
          </a:bodyPr>
          <a:lstStyle/>
          <a:p>
            <a:r>
              <a:rPr lang="en-US" b="1" dirty="0">
                <a:effectLst>
                  <a:outerShdw blurRad="50800" dist="38100" dir="2700000" algn="tl" rotWithShape="0">
                    <a:scrgbClr r="0" g="0" b="0"/>
                  </a:outerShdw>
                </a:effectLst>
                <a:ea typeface="Arial Bold" charset="0"/>
                <a:cs typeface="Arial Bold" charset="0"/>
                <a:sym typeface="Arial Bold" charset="0"/>
              </a:rPr>
              <a:t>Thank you!</a:t>
            </a:r>
            <a:br>
              <a:rPr lang="en-US" b="1" dirty="0">
                <a:effectLst>
                  <a:outerShdw blurRad="50800" dist="38100" dir="2700000" algn="tl" rotWithShape="0">
                    <a:scrgbClr r="0" g="0" b="0"/>
                  </a:outerShdw>
                </a:effectLst>
                <a:ea typeface="Arial Bold" charset="0"/>
                <a:cs typeface="Arial Bold" charset="0"/>
                <a:sym typeface="Arial Bold" charset="0"/>
              </a:rPr>
            </a:br>
            <a:endParaRPr lang="en-US" dirty="0">
              <a:effectLst>
                <a:outerShdw blurRad="50800" dist="38100" dir="2700000" algn="tl" rotWithShape="0">
                  <a:scrgbClr r="0" g="0" b="0"/>
                </a:outerShdw>
              </a:effectLst>
            </a:endParaRPr>
          </a:p>
        </p:txBody>
      </p:sp>
      <p:pic>
        <p:nvPicPr>
          <p:cNvPr id="1027" name="Picture 3" descr="\\ELMSQL01\Shared\Users\ffisher\My Pictures\Fred Biz.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467600" y="4267200"/>
            <a:ext cx="1088532" cy="1088532"/>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3" descr="C:\Users\ffisher\Pictures\FCG Logo 2.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09600" y="6069811"/>
            <a:ext cx="1905000" cy="64209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4"/>
          <p:cNvSpPr txBox="1"/>
          <p:nvPr/>
        </p:nvSpPr>
        <p:spPr>
          <a:xfrm>
            <a:off x="2667000" y="6460076"/>
            <a:ext cx="3505200" cy="26161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t>© Fisher Consulting Group, Inc.</a:t>
            </a:r>
          </a:p>
        </p:txBody>
      </p:sp>
    </p:spTree>
    <p:extLst>
      <p:ext uri="{BB962C8B-B14F-4D97-AF65-F5344CB8AC3E}">
        <p14:creationId xmlns:p14="http://schemas.microsoft.com/office/powerpoint/2010/main" val="36491150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685800"/>
            <a:ext cx="8229600" cy="5105400"/>
          </a:xfrm>
        </p:spPr>
        <p:txBody>
          <a:bodyPr>
            <a:noAutofit/>
          </a:bodyPr>
          <a:lstStyle/>
          <a:p>
            <a:pPr algn="l"/>
            <a:r>
              <a:rPr lang="en-US" sz="1800" b="1" dirty="0">
                <a:solidFill>
                  <a:schemeClr val="tx1"/>
                </a:solidFill>
              </a:rPr>
              <a:t>Hypothetical:  </a:t>
            </a:r>
            <a:br>
              <a:rPr lang="en-US" sz="1800" b="1" dirty="0">
                <a:solidFill>
                  <a:schemeClr val="tx1"/>
                </a:solidFill>
              </a:rPr>
            </a:br>
            <a:br>
              <a:rPr lang="en-US" sz="1800" b="1" dirty="0">
                <a:solidFill>
                  <a:schemeClr val="tx1"/>
                </a:solidFill>
              </a:rPr>
            </a:br>
            <a:r>
              <a:rPr lang="en-US" sz="1600" dirty="0">
                <a:solidFill>
                  <a:schemeClr val="tx1"/>
                </a:solidFill>
              </a:rPr>
              <a:t>Jane Doe Real Estate Broker goes to an insurance broker to secure insurance for her real estate sales business.  The </a:t>
            </a:r>
            <a:r>
              <a:rPr lang="en-US" sz="1600" b="1" dirty="0">
                <a:solidFill>
                  <a:schemeClr val="tx1"/>
                </a:solidFill>
              </a:rPr>
              <a:t>[retail broker]</a:t>
            </a:r>
            <a:r>
              <a:rPr lang="en-US" sz="1600" dirty="0">
                <a:solidFill>
                  <a:schemeClr val="tx1"/>
                </a:solidFill>
              </a:rPr>
              <a:t> gathers information and has her fill out various forms. The retail broker </a:t>
            </a:r>
            <a:r>
              <a:rPr lang="en-US" sz="1600" b="1" dirty="0">
                <a:solidFill>
                  <a:schemeClr val="tx1"/>
                </a:solidFill>
              </a:rPr>
              <a:t>[shops the risk]</a:t>
            </a:r>
            <a:r>
              <a:rPr lang="en-US" sz="1600" dirty="0">
                <a:solidFill>
                  <a:schemeClr val="tx1"/>
                </a:solidFill>
              </a:rPr>
              <a:t> to the carriers with whom he has a </a:t>
            </a:r>
            <a:r>
              <a:rPr lang="en-US" sz="1600" b="1" dirty="0">
                <a:solidFill>
                  <a:schemeClr val="tx1"/>
                </a:solidFill>
              </a:rPr>
              <a:t>[direct appointment]</a:t>
            </a:r>
            <a:r>
              <a:rPr lang="en-US" sz="1600" dirty="0">
                <a:solidFill>
                  <a:schemeClr val="tx1"/>
                </a:solidFill>
              </a:rPr>
              <a:t>.  The retail broker also takes that risk and shops it to various </a:t>
            </a:r>
            <a:r>
              <a:rPr lang="en-US" sz="1600" b="1" dirty="0">
                <a:solidFill>
                  <a:schemeClr val="tx1"/>
                </a:solidFill>
              </a:rPr>
              <a:t>[wholesale]</a:t>
            </a:r>
            <a:r>
              <a:rPr lang="en-US" sz="1600" dirty="0">
                <a:solidFill>
                  <a:schemeClr val="tx1"/>
                </a:solidFill>
              </a:rPr>
              <a:t> and </a:t>
            </a:r>
            <a:r>
              <a:rPr lang="en-US" sz="1600" b="1" dirty="0">
                <a:solidFill>
                  <a:schemeClr val="tx1"/>
                </a:solidFill>
              </a:rPr>
              <a:t>[surplus lines]</a:t>
            </a:r>
            <a:r>
              <a:rPr lang="en-US" sz="1600" dirty="0">
                <a:solidFill>
                  <a:schemeClr val="tx1"/>
                </a:solidFill>
              </a:rPr>
              <a:t> brokers.  The retail broker is looking for the best coverage whether it is </a:t>
            </a:r>
            <a:r>
              <a:rPr lang="en-US" sz="1600" b="1" dirty="0">
                <a:solidFill>
                  <a:schemeClr val="tx1"/>
                </a:solidFill>
              </a:rPr>
              <a:t>[admitted or non-admitted]</a:t>
            </a:r>
            <a:r>
              <a:rPr lang="en-US" sz="1600" dirty="0">
                <a:solidFill>
                  <a:schemeClr val="tx1"/>
                </a:solidFill>
              </a:rPr>
              <a:t>.  The </a:t>
            </a:r>
            <a:r>
              <a:rPr lang="en-US" sz="1600" b="1" dirty="0">
                <a:solidFill>
                  <a:schemeClr val="tx1"/>
                </a:solidFill>
              </a:rPr>
              <a:t>[underwriters]</a:t>
            </a:r>
            <a:r>
              <a:rPr lang="en-US" sz="1600" dirty="0">
                <a:solidFill>
                  <a:schemeClr val="tx1"/>
                </a:solidFill>
              </a:rPr>
              <a:t> review the applications, </a:t>
            </a:r>
            <a:r>
              <a:rPr lang="en-US" sz="1600" b="1" dirty="0">
                <a:solidFill>
                  <a:schemeClr val="tx1"/>
                </a:solidFill>
              </a:rPr>
              <a:t>[supporting  material] </a:t>
            </a:r>
            <a:r>
              <a:rPr lang="en-US" sz="1600" dirty="0">
                <a:solidFill>
                  <a:schemeClr val="tx1"/>
                </a:solidFill>
              </a:rPr>
              <a:t>and 3 - 5 Prior Years  </a:t>
            </a:r>
            <a:r>
              <a:rPr lang="en-US" sz="1600" b="1" dirty="0">
                <a:solidFill>
                  <a:schemeClr val="tx1"/>
                </a:solidFill>
              </a:rPr>
              <a:t>[Loss Runs].  </a:t>
            </a:r>
            <a:r>
              <a:rPr lang="en-US" sz="1600" dirty="0">
                <a:solidFill>
                  <a:schemeClr val="tx1"/>
                </a:solidFill>
              </a:rPr>
              <a:t>After a review, the Underwriter may</a:t>
            </a:r>
            <a:r>
              <a:rPr lang="en-US" sz="1600" b="1" dirty="0">
                <a:solidFill>
                  <a:schemeClr val="tx1"/>
                </a:solidFill>
              </a:rPr>
              <a:t>  </a:t>
            </a:r>
            <a:r>
              <a:rPr lang="en-US" sz="1600" dirty="0">
                <a:solidFill>
                  <a:schemeClr val="tx1"/>
                </a:solidFill>
              </a:rPr>
              <a:t>issue  an [</a:t>
            </a:r>
            <a:r>
              <a:rPr lang="en-US" sz="1600" b="1" dirty="0">
                <a:solidFill>
                  <a:schemeClr val="tx1"/>
                </a:solidFill>
              </a:rPr>
              <a:t>indication OR a quote]  </a:t>
            </a:r>
            <a:r>
              <a:rPr lang="en-US" sz="1600" dirty="0">
                <a:solidFill>
                  <a:schemeClr val="tx1"/>
                </a:solidFill>
              </a:rPr>
              <a:t>for coverage.  Among the coverage’s that are quoted for Jane Doe Real Estate Broker are </a:t>
            </a:r>
            <a:r>
              <a:rPr lang="en-US" sz="1600" b="1" dirty="0">
                <a:solidFill>
                  <a:schemeClr val="tx1"/>
                </a:solidFill>
              </a:rPr>
              <a:t>[expense outside of limits]</a:t>
            </a:r>
            <a:r>
              <a:rPr lang="en-US" sz="1600" dirty="0">
                <a:solidFill>
                  <a:schemeClr val="tx1"/>
                </a:solidFill>
              </a:rPr>
              <a:t> general liability and </a:t>
            </a:r>
            <a:r>
              <a:rPr lang="en-US" sz="1600" b="1" dirty="0">
                <a:solidFill>
                  <a:schemeClr val="tx1"/>
                </a:solidFill>
              </a:rPr>
              <a:t>[expense within limits]</a:t>
            </a:r>
            <a:r>
              <a:rPr lang="en-US" sz="1600" dirty="0">
                <a:solidFill>
                  <a:schemeClr val="tx1"/>
                </a:solidFill>
              </a:rPr>
              <a:t> professional liability.  For the workers compensation, the broker obtains a quote from a </a:t>
            </a:r>
            <a:r>
              <a:rPr lang="en-US" sz="1600" b="1" dirty="0">
                <a:solidFill>
                  <a:schemeClr val="tx1"/>
                </a:solidFill>
              </a:rPr>
              <a:t>[Self Insured Group (SIG)]</a:t>
            </a:r>
            <a:r>
              <a:rPr lang="en-US" sz="1600" dirty="0">
                <a:solidFill>
                  <a:schemeClr val="tx1"/>
                </a:solidFill>
              </a:rPr>
              <a:t>.  </a:t>
            </a:r>
            <a:br>
              <a:rPr lang="en-US" sz="1600" dirty="0">
                <a:solidFill>
                  <a:schemeClr val="tx1"/>
                </a:solidFill>
              </a:rPr>
            </a:br>
            <a:br>
              <a:rPr lang="en-US" sz="1600" dirty="0">
                <a:solidFill>
                  <a:schemeClr val="tx1"/>
                </a:solidFill>
              </a:rPr>
            </a:br>
            <a:r>
              <a:rPr lang="en-US" sz="1600" dirty="0">
                <a:solidFill>
                  <a:schemeClr val="tx1"/>
                </a:solidFill>
              </a:rPr>
              <a:t>Based on all of the quotes, Jane Does makes her selection to accept terms from an </a:t>
            </a:r>
            <a:r>
              <a:rPr lang="en-US" sz="1600" b="1" dirty="0">
                <a:solidFill>
                  <a:schemeClr val="tx1"/>
                </a:solidFill>
              </a:rPr>
              <a:t>[A- Rated Insurer] </a:t>
            </a:r>
            <a:r>
              <a:rPr lang="en-US" sz="1600" dirty="0">
                <a:solidFill>
                  <a:schemeClr val="tx1"/>
                </a:solidFill>
              </a:rPr>
              <a:t>with a [</a:t>
            </a:r>
            <a:r>
              <a:rPr lang="en-US" sz="1600" b="1" dirty="0">
                <a:solidFill>
                  <a:schemeClr val="tx1"/>
                </a:solidFill>
              </a:rPr>
              <a:t>positive loss ratio] </a:t>
            </a:r>
            <a:r>
              <a:rPr lang="en-US" sz="1600" dirty="0">
                <a:solidFill>
                  <a:schemeClr val="tx1"/>
                </a:solidFill>
              </a:rPr>
              <a:t>and an [</a:t>
            </a:r>
            <a:r>
              <a:rPr lang="en-US" sz="1600" b="1" dirty="0">
                <a:solidFill>
                  <a:schemeClr val="tx1"/>
                </a:solidFill>
              </a:rPr>
              <a:t>internal claims Department]</a:t>
            </a:r>
            <a:r>
              <a:rPr lang="en-US" sz="1600" dirty="0">
                <a:solidFill>
                  <a:schemeClr val="tx1"/>
                </a:solidFill>
              </a:rPr>
              <a:t>.</a:t>
            </a:r>
            <a:r>
              <a:rPr lang="en-US" sz="1600" b="1" dirty="0">
                <a:solidFill>
                  <a:schemeClr val="tx1"/>
                </a:solidFill>
              </a:rPr>
              <a:t>  </a:t>
            </a:r>
            <a:r>
              <a:rPr lang="en-US" sz="1600" dirty="0">
                <a:solidFill>
                  <a:schemeClr val="tx1"/>
                </a:solidFill>
              </a:rPr>
              <a:t>The retail broker </a:t>
            </a:r>
            <a:r>
              <a:rPr lang="en-US" sz="1600" b="1" dirty="0">
                <a:solidFill>
                  <a:schemeClr val="tx1"/>
                </a:solidFill>
              </a:rPr>
              <a:t>[binds]</a:t>
            </a:r>
            <a:r>
              <a:rPr lang="en-US" sz="1600" dirty="0">
                <a:solidFill>
                  <a:schemeClr val="tx1"/>
                </a:solidFill>
              </a:rPr>
              <a:t> the applicable coverage’s.  Immediately thereafter, Jane Doe Real Estate Broker signs a contract that requires that Jane Doe name her client as an </a:t>
            </a:r>
            <a:r>
              <a:rPr lang="en-US" sz="1600" b="1" dirty="0">
                <a:solidFill>
                  <a:schemeClr val="tx1"/>
                </a:solidFill>
              </a:rPr>
              <a:t>[additional insured]</a:t>
            </a:r>
            <a:r>
              <a:rPr lang="en-US" sz="1600" dirty="0">
                <a:solidFill>
                  <a:schemeClr val="tx1"/>
                </a:solidFill>
              </a:rPr>
              <a:t>.  Jane calls her broker and he sends over a </a:t>
            </a:r>
            <a:r>
              <a:rPr lang="en-US" sz="1600" b="1" dirty="0">
                <a:solidFill>
                  <a:schemeClr val="tx1"/>
                </a:solidFill>
              </a:rPr>
              <a:t>[declaration page]</a:t>
            </a:r>
            <a:r>
              <a:rPr lang="en-US" sz="1600" dirty="0">
                <a:solidFill>
                  <a:schemeClr val="tx1"/>
                </a:solidFill>
              </a:rPr>
              <a:t> that says that the </a:t>
            </a:r>
            <a:r>
              <a:rPr lang="en-US" sz="1600" b="1" dirty="0">
                <a:solidFill>
                  <a:schemeClr val="tx1"/>
                </a:solidFill>
              </a:rPr>
              <a:t>[certificate holder]</a:t>
            </a:r>
            <a:r>
              <a:rPr lang="en-US" sz="1600" dirty="0">
                <a:solidFill>
                  <a:schemeClr val="tx1"/>
                </a:solidFill>
              </a:rPr>
              <a:t> is an additional insured.  She also wants to [</a:t>
            </a:r>
            <a:r>
              <a:rPr lang="en-US" sz="1600" b="1" dirty="0">
                <a:solidFill>
                  <a:schemeClr val="tx1"/>
                </a:solidFill>
              </a:rPr>
              <a:t>Finance]</a:t>
            </a:r>
            <a:r>
              <a:rPr lang="en-US" sz="1600" dirty="0">
                <a:solidFill>
                  <a:schemeClr val="tx1"/>
                </a:solidFill>
              </a:rPr>
              <a:t> her premium an signs a [</a:t>
            </a:r>
            <a:r>
              <a:rPr lang="en-US" sz="1600" b="1" dirty="0">
                <a:solidFill>
                  <a:schemeClr val="tx1"/>
                </a:solidFill>
              </a:rPr>
              <a:t>Premium Finance contract]. </a:t>
            </a:r>
            <a:br>
              <a:rPr lang="en-US" sz="1600" dirty="0"/>
            </a:br>
            <a:endParaRPr lang="en-US" sz="1600" b="1" dirty="0"/>
          </a:p>
        </p:txBody>
      </p:sp>
      <p:sp>
        <p:nvSpPr>
          <p:cNvPr id="3" name="TextBox 4"/>
          <p:cNvSpPr txBox="1"/>
          <p:nvPr/>
        </p:nvSpPr>
        <p:spPr>
          <a:xfrm>
            <a:off x="2514600" y="6367629"/>
            <a:ext cx="3505200" cy="26161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t>© Fisher Consulting Group, Inc.</a:t>
            </a:r>
          </a:p>
        </p:txBody>
      </p:sp>
      <p:pic>
        <p:nvPicPr>
          <p:cNvPr id="4" name="Picture 3" descr="C:\Users\ffisher\Pictures\FCG Logo 2.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9600" y="6069811"/>
            <a:ext cx="1905000" cy="6420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77390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t>Deals directly with the consumer.. But don’t be fooled by that… it’s a license issue too– coming up soon</a:t>
            </a:r>
          </a:p>
          <a:p>
            <a:endParaRPr lang="en-US" dirty="0"/>
          </a:p>
          <a:p>
            <a:r>
              <a:rPr lang="en-US" dirty="0"/>
              <a:t>Is it a model ?  </a:t>
            </a:r>
          </a:p>
          <a:p>
            <a:endParaRPr lang="en-US" dirty="0"/>
          </a:p>
          <a:p>
            <a:r>
              <a:rPr lang="en-US" dirty="0"/>
              <a:t>There are also “Captive Agents” like those working for State Farm, Allstate and Farmers</a:t>
            </a:r>
          </a:p>
        </p:txBody>
      </p:sp>
      <p:sp>
        <p:nvSpPr>
          <p:cNvPr id="2" name="Title 1"/>
          <p:cNvSpPr>
            <a:spLocks noGrp="1"/>
          </p:cNvSpPr>
          <p:nvPr>
            <p:ph type="title"/>
          </p:nvPr>
        </p:nvSpPr>
        <p:spPr/>
        <p:txBody>
          <a:bodyPr/>
          <a:lstStyle/>
          <a:p>
            <a:r>
              <a:rPr lang="en-US" b="1" dirty="0"/>
              <a:t>The retail broker</a:t>
            </a:r>
            <a:endParaRPr lang="en-US" dirty="0"/>
          </a:p>
        </p:txBody>
      </p:sp>
      <p:pic>
        <p:nvPicPr>
          <p:cNvPr id="4" name="Picture 3" descr="C:\Users\ffisher\Pictures\FCG Logo 2.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9600" y="6248399"/>
            <a:ext cx="1375152" cy="463505"/>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2514600" y="6367629"/>
            <a:ext cx="3505200" cy="26161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t>© Fisher Consulting Group, Inc.</a:t>
            </a:r>
          </a:p>
        </p:txBody>
      </p:sp>
    </p:spTree>
    <p:extLst>
      <p:ext uri="{BB962C8B-B14F-4D97-AF65-F5344CB8AC3E}">
        <p14:creationId xmlns:p14="http://schemas.microsoft.com/office/powerpoint/2010/main" val="2563727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2057401"/>
            <a:ext cx="8077200" cy="4333458"/>
          </a:xfrm>
        </p:spPr>
        <p:txBody>
          <a:bodyPr>
            <a:normAutofit/>
          </a:bodyPr>
          <a:lstStyle/>
          <a:p>
            <a:pPr marL="0" indent="0">
              <a:buNone/>
            </a:pPr>
            <a:r>
              <a:rPr lang="en-US" sz="1800" dirty="0">
                <a:latin typeface="Aparajita" panose="020B0604020202020204" pitchFamily="34" charset="0"/>
                <a:cs typeface="Aparajita" panose="020B0604020202020204" pitchFamily="34" charset="0"/>
              </a:rPr>
              <a:t>An “Agent” is an Organization and/or  Natural person appointed to represent an Insurer or Insurers.</a:t>
            </a:r>
          </a:p>
          <a:p>
            <a:pPr marL="0" indent="0">
              <a:buNone/>
            </a:pPr>
            <a:endParaRPr lang="en-US" sz="1800" dirty="0">
              <a:latin typeface="Aparajita" panose="020B0604020202020204" pitchFamily="34" charset="0"/>
              <a:cs typeface="Aparajita" panose="020B0604020202020204" pitchFamily="34" charset="0"/>
            </a:endParaRPr>
          </a:p>
          <a:p>
            <a:pPr marL="0" indent="0">
              <a:buNone/>
            </a:pPr>
            <a:r>
              <a:rPr lang="en-US" sz="1800" dirty="0">
                <a:latin typeface="Aparajita" panose="020B0604020202020204" pitchFamily="34" charset="0"/>
                <a:cs typeface="Aparajita" panose="020B0604020202020204" pitchFamily="34" charset="0"/>
              </a:rPr>
              <a:t>An “Agent” may also be a controlled or “Exclusive Agent”</a:t>
            </a:r>
          </a:p>
          <a:p>
            <a:pPr marL="0" indent="0">
              <a:buNone/>
            </a:pPr>
            <a:endParaRPr lang="en-US" sz="1800" dirty="0">
              <a:latin typeface="Aparajita" panose="020B0604020202020204" pitchFamily="34" charset="0"/>
              <a:cs typeface="Aparajita" panose="020B0604020202020204" pitchFamily="34" charset="0"/>
            </a:endParaRPr>
          </a:p>
          <a:p>
            <a:pPr marL="0" indent="0">
              <a:buNone/>
            </a:pPr>
            <a:r>
              <a:rPr lang="en-US" sz="1800" dirty="0">
                <a:latin typeface="Aparajita" panose="020B0604020202020204" pitchFamily="34" charset="0"/>
                <a:cs typeface="Aparajita" panose="020B0604020202020204" pitchFamily="34" charset="0"/>
              </a:rPr>
              <a:t>The standard of care for an agent is to diligently follow the requests and guidelines of their principal in selling and servicing their products to customers and to diligently comply with all statutory and regulatory requirements of the State(s) in which they are licensed.</a:t>
            </a:r>
          </a:p>
          <a:p>
            <a:pPr marL="0" indent="0">
              <a:buNone/>
            </a:pPr>
            <a:endParaRPr lang="en-US" sz="1800" dirty="0">
              <a:latin typeface="Aparajita" panose="020B0604020202020204" pitchFamily="34" charset="0"/>
              <a:cs typeface="Aparajita" panose="020B0604020202020204" pitchFamily="34" charset="0"/>
            </a:endParaRPr>
          </a:p>
          <a:p>
            <a:pPr marL="0" indent="0">
              <a:buNone/>
            </a:pPr>
            <a:r>
              <a:rPr lang="en-US" sz="1800" dirty="0">
                <a:latin typeface="Aparajita" panose="020B0604020202020204" pitchFamily="34" charset="0"/>
                <a:cs typeface="Aparajita" panose="020B0604020202020204" pitchFamily="34" charset="0"/>
              </a:rPr>
              <a:t>Some States license everyone as  a “Producer”, and, absent a “Special Relationship”, there is no duty to advise. </a:t>
            </a:r>
          </a:p>
          <a:p>
            <a:pPr marL="0" indent="0">
              <a:buNone/>
            </a:pPr>
            <a:endParaRPr lang="en-US" sz="1800" dirty="0">
              <a:latin typeface="Aparajita" panose="020B0604020202020204" pitchFamily="34" charset="0"/>
              <a:cs typeface="Aparajita" panose="020B0604020202020204" pitchFamily="34" charset="0"/>
            </a:endParaRPr>
          </a:p>
        </p:txBody>
      </p:sp>
      <p:sp>
        <p:nvSpPr>
          <p:cNvPr id="2" name="Title 1"/>
          <p:cNvSpPr>
            <a:spLocks noGrp="1"/>
          </p:cNvSpPr>
          <p:nvPr>
            <p:ph type="title"/>
          </p:nvPr>
        </p:nvSpPr>
        <p:spPr>
          <a:xfrm>
            <a:off x="457200" y="910349"/>
            <a:ext cx="8229600" cy="1371599"/>
          </a:xfrm>
        </p:spPr>
        <p:txBody>
          <a:bodyPr>
            <a:normAutofit fontScale="90000"/>
          </a:bodyPr>
          <a:lstStyle/>
          <a:p>
            <a:r>
              <a:rPr lang="en-US" b="1" dirty="0">
                <a:effectLst>
                  <a:outerShdw blurRad="50800" dist="38100" dir="2700000" algn="tl" rotWithShape="0">
                    <a:scrgbClr r="0" g="0" b="0"/>
                  </a:outerShdw>
                </a:effectLst>
                <a:ea typeface="Arial Bold" charset="0"/>
                <a:cs typeface="Arial Bold" charset="0"/>
                <a:sym typeface="Arial Bold" charset="0"/>
              </a:rPr>
              <a:t>So…what IS an Agent</a:t>
            </a:r>
            <a:br>
              <a:rPr lang="en-US" b="1" dirty="0">
                <a:effectLst>
                  <a:outerShdw blurRad="50800" dist="38100" dir="2700000" algn="tl" rotWithShape="0">
                    <a:scrgbClr r="0" g="0" b="0"/>
                  </a:outerShdw>
                </a:effectLst>
                <a:ea typeface="Arial Bold" charset="0"/>
                <a:cs typeface="Arial Bold" charset="0"/>
                <a:sym typeface="Arial Bold" charset="0"/>
              </a:rPr>
            </a:br>
            <a:r>
              <a:rPr lang="en-US" b="1" dirty="0">
                <a:effectLst>
                  <a:outerShdw blurRad="50800" dist="38100" dir="2700000" algn="tl" rotWithShape="0">
                    <a:scrgbClr r="0" g="0" b="0"/>
                  </a:outerShdw>
                </a:effectLst>
                <a:ea typeface="Arial Bold" charset="0"/>
                <a:cs typeface="Arial Bold" charset="0"/>
                <a:sym typeface="Arial Bold" charset="0"/>
              </a:rPr>
              <a:t>and what are they supposed to do?</a:t>
            </a:r>
            <a:br>
              <a:rPr lang="en-US" b="1" dirty="0">
                <a:effectLst>
                  <a:outerShdw blurRad="50800" dist="38100" dir="2700000" algn="tl" rotWithShape="0">
                    <a:scrgbClr r="0" g="0" b="0"/>
                  </a:outerShdw>
                </a:effectLst>
                <a:ea typeface="Arial Bold" charset="0"/>
                <a:cs typeface="Arial Bold" charset="0"/>
                <a:sym typeface="Arial Bold" charset="0"/>
              </a:rPr>
            </a:br>
            <a:endParaRPr lang="en-US" dirty="0">
              <a:effectLst>
                <a:outerShdw blurRad="50800" dist="38100" dir="2700000" algn="tl" rotWithShape="0">
                  <a:scrgbClr r="0" g="0" b="0"/>
                </a:outerShdw>
              </a:effectLst>
            </a:endParaRPr>
          </a:p>
        </p:txBody>
      </p:sp>
      <p:pic>
        <p:nvPicPr>
          <p:cNvPr id="8" name="Picture 3" descr="C:\Users\ffisher\Pictures\FCG Logo 2.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9600" y="6069811"/>
            <a:ext cx="1905000" cy="64209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4"/>
          <p:cNvSpPr txBox="1"/>
          <p:nvPr/>
        </p:nvSpPr>
        <p:spPr>
          <a:xfrm>
            <a:off x="2667000" y="6460076"/>
            <a:ext cx="3505200" cy="26161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t>© Fisher Consulting Group, Inc.</a:t>
            </a:r>
          </a:p>
        </p:txBody>
      </p:sp>
    </p:spTree>
    <p:extLst>
      <p:ext uri="{BB962C8B-B14F-4D97-AF65-F5344CB8AC3E}">
        <p14:creationId xmlns:p14="http://schemas.microsoft.com/office/powerpoint/2010/main" val="22920577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752600"/>
            <a:ext cx="8458200" cy="4114800"/>
          </a:xfrm>
        </p:spPr>
        <p:txBody>
          <a:bodyPr>
            <a:normAutofit/>
          </a:bodyPr>
          <a:lstStyle/>
          <a:p>
            <a:pPr marL="0" indent="0">
              <a:buNone/>
            </a:pPr>
            <a:endParaRPr lang="en-US" sz="1800" dirty="0">
              <a:latin typeface="Aparajita" panose="020B0604020202020204" pitchFamily="34" charset="0"/>
              <a:cs typeface="Aparajita" panose="020B0604020202020204" pitchFamily="34" charset="0"/>
            </a:endParaRPr>
          </a:p>
          <a:p>
            <a:pPr marL="0" indent="0">
              <a:buNone/>
            </a:pPr>
            <a:endParaRPr lang="en-US" sz="1800" dirty="0">
              <a:latin typeface="Aparajita" panose="020B0604020202020204" pitchFamily="34" charset="0"/>
              <a:cs typeface="Aparajita" panose="020B0604020202020204" pitchFamily="34" charset="0"/>
            </a:endParaRPr>
          </a:p>
          <a:p>
            <a:pPr marL="0" indent="0">
              <a:buNone/>
            </a:pPr>
            <a:r>
              <a:rPr lang="en-US" sz="1800" dirty="0">
                <a:latin typeface="Aparajita" panose="020B0604020202020204" pitchFamily="34" charset="0"/>
                <a:cs typeface="Aparajita" panose="020B0604020202020204" pitchFamily="34" charset="0"/>
              </a:rPr>
              <a:t>A Broker is an Organization and /or Natural person that is licensed as a broker, posts any required Bond,  and represents the Insured in obtaining and placing coverage on their behalf.</a:t>
            </a:r>
          </a:p>
          <a:p>
            <a:pPr marL="0" indent="0">
              <a:buNone/>
            </a:pPr>
            <a:endParaRPr lang="en-US" sz="1800" dirty="0">
              <a:latin typeface="Aparajita" panose="020B0604020202020204" pitchFamily="34" charset="0"/>
              <a:cs typeface="Aparajita" panose="020B0604020202020204" pitchFamily="34" charset="0"/>
            </a:endParaRPr>
          </a:p>
          <a:p>
            <a:pPr marL="0" indent="0">
              <a:buNone/>
            </a:pPr>
            <a:r>
              <a:rPr lang="en-US" sz="1800" dirty="0">
                <a:latin typeface="Aparajita" panose="020B0604020202020204" pitchFamily="34" charset="0"/>
                <a:cs typeface="Aparajita" panose="020B0604020202020204" pitchFamily="34" charset="0"/>
              </a:rPr>
              <a:t>The standard of care for a Broker is to diligently follow the requests and guidelines of their principal in obtaining the  coverage(s) requested and to diligently comply with all statutory and regulatory requirements of the State(s) in which they are licensed.  Absent  a “Special Relationship”  there is no duty to advise. </a:t>
            </a:r>
          </a:p>
          <a:p>
            <a:pPr marL="0" indent="0">
              <a:buNone/>
            </a:pPr>
            <a:endParaRPr lang="en-US" sz="1800" dirty="0">
              <a:latin typeface="Aparajita" panose="020B0604020202020204" pitchFamily="34" charset="0"/>
              <a:cs typeface="Aparajita" panose="020B0604020202020204" pitchFamily="34" charset="0"/>
            </a:endParaRPr>
          </a:p>
        </p:txBody>
      </p:sp>
      <p:sp>
        <p:nvSpPr>
          <p:cNvPr id="2" name="Title 1"/>
          <p:cNvSpPr>
            <a:spLocks noGrp="1"/>
          </p:cNvSpPr>
          <p:nvPr>
            <p:ph type="title"/>
          </p:nvPr>
        </p:nvSpPr>
        <p:spPr>
          <a:xfrm>
            <a:off x="457200" y="762000"/>
            <a:ext cx="8229600" cy="939583"/>
          </a:xfrm>
        </p:spPr>
        <p:txBody>
          <a:bodyPr>
            <a:normAutofit fontScale="90000"/>
          </a:bodyPr>
          <a:lstStyle/>
          <a:p>
            <a:r>
              <a:rPr lang="en-US" b="1" dirty="0">
                <a:effectLst>
                  <a:outerShdw blurRad="50800" dist="38100" dir="2700000" algn="tl" rotWithShape="0">
                    <a:scrgbClr r="0" g="0" b="0"/>
                  </a:outerShdw>
                </a:effectLst>
                <a:ea typeface="Arial Bold" charset="0"/>
                <a:cs typeface="Arial Bold" charset="0"/>
                <a:sym typeface="Arial Bold" charset="0"/>
              </a:rPr>
              <a:t>What IS a Broker…</a:t>
            </a:r>
            <a:br>
              <a:rPr lang="en-US" b="1" dirty="0">
                <a:effectLst>
                  <a:outerShdw blurRad="50800" dist="38100" dir="2700000" algn="tl" rotWithShape="0">
                    <a:scrgbClr r="0" g="0" b="0"/>
                  </a:outerShdw>
                </a:effectLst>
                <a:ea typeface="Arial Bold" charset="0"/>
                <a:cs typeface="Arial Bold" charset="0"/>
                <a:sym typeface="Arial Bold" charset="0"/>
              </a:rPr>
            </a:br>
            <a:r>
              <a:rPr lang="en-US" b="1" dirty="0">
                <a:effectLst>
                  <a:outerShdw blurRad="50800" dist="38100" dir="2700000" algn="tl" rotWithShape="0">
                    <a:scrgbClr r="0" g="0" b="0"/>
                  </a:outerShdw>
                </a:effectLst>
                <a:ea typeface="Arial Bold" charset="0"/>
                <a:cs typeface="Arial Bold" charset="0"/>
                <a:sym typeface="Arial Bold" charset="0"/>
              </a:rPr>
              <a:t>And what are they supposed to do ?</a:t>
            </a:r>
            <a:br>
              <a:rPr lang="en-US" b="1" dirty="0">
                <a:effectLst>
                  <a:outerShdw blurRad="50800" dist="38100" dir="2700000" algn="tl" rotWithShape="0">
                    <a:scrgbClr r="0" g="0" b="0"/>
                  </a:outerShdw>
                </a:effectLst>
                <a:ea typeface="Arial Bold" charset="0"/>
                <a:cs typeface="Arial Bold" charset="0"/>
                <a:sym typeface="Arial Bold" charset="0"/>
              </a:rPr>
            </a:br>
            <a:endParaRPr lang="en-US" dirty="0">
              <a:effectLst>
                <a:outerShdw blurRad="50800" dist="38100" dir="2700000" algn="tl" rotWithShape="0">
                  <a:scrgbClr r="0" g="0" b="0"/>
                </a:outerShdw>
              </a:effectLst>
            </a:endParaRPr>
          </a:p>
        </p:txBody>
      </p:sp>
      <p:pic>
        <p:nvPicPr>
          <p:cNvPr id="8" name="Picture 3" descr="C:\Users\ffisher\Pictures\FCG Logo 2.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9600" y="6069811"/>
            <a:ext cx="1905000" cy="64209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4"/>
          <p:cNvSpPr txBox="1"/>
          <p:nvPr/>
        </p:nvSpPr>
        <p:spPr>
          <a:xfrm>
            <a:off x="2667000" y="6460076"/>
            <a:ext cx="3505200" cy="26161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t>© Fisher Consulting Group, Inc.</a:t>
            </a:r>
          </a:p>
        </p:txBody>
      </p:sp>
    </p:spTree>
    <p:extLst>
      <p:ext uri="{BB962C8B-B14F-4D97-AF65-F5344CB8AC3E}">
        <p14:creationId xmlns:p14="http://schemas.microsoft.com/office/powerpoint/2010/main" val="3562659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6637" y="1371600"/>
            <a:ext cx="7620000" cy="4495800"/>
          </a:xfrm>
        </p:spPr>
        <p:txBody>
          <a:bodyPr>
            <a:normAutofit/>
          </a:bodyPr>
          <a:lstStyle/>
          <a:p>
            <a:r>
              <a:rPr lang="en-US" sz="1800" dirty="0"/>
              <a:t>Generally, the agent owes no continuing duty to advise, guide or direct the customer insured to obtain additional coverage; however, when a special relationship develops between the broker and client, the broker may be liable, even in the absence of a specific request, for failing to</a:t>
            </a:r>
          </a:p>
          <a:p>
            <a:r>
              <a:rPr lang="en-US" sz="1800" dirty="0"/>
              <a:t>advise or direct the client to obtain additional coverage. The appellate court identified three “exceptional situations” that may give rise to such a special relationship:</a:t>
            </a:r>
          </a:p>
          <a:p>
            <a:endParaRPr lang="en-US" sz="1800" dirty="0"/>
          </a:p>
          <a:p>
            <a:pPr lvl="1"/>
            <a:r>
              <a:rPr lang="en-US" sz="1600" dirty="0"/>
              <a:t>1. The agent receives compensation for consultation apart from payment of the premiums;</a:t>
            </a:r>
          </a:p>
          <a:p>
            <a:pPr lvl="1"/>
            <a:r>
              <a:rPr lang="en-US" sz="1600" dirty="0"/>
              <a:t>2. There was some interaction regarding a question of coverage, with the insured relying on the expertise of the agent; or</a:t>
            </a:r>
          </a:p>
          <a:p>
            <a:pPr lvl="1"/>
            <a:r>
              <a:rPr lang="en-US" sz="1600" dirty="0"/>
              <a:t>3. There is a course of dealing over an extended period of time that would have put objectively reasonable insurance agents on notice that their advice was being sought and specially relied on.</a:t>
            </a:r>
            <a:endParaRPr lang="en-US" sz="1600" dirty="0">
              <a:latin typeface="Aparajita" panose="020B0604020202020204" pitchFamily="34" charset="0"/>
              <a:cs typeface="Aparajita" panose="020B0604020202020204" pitchFamily="34" charset="0"/>
            </a:endParaRPr>
          </a:p>
        </p:txBody>
      </p:sp>
      <p:sp>
        <p:nvSpPr>
          <p:cNvPr id="2" name="Title 1"/>
          <p:cNvSpPr>
            <a:spLocks noGrp="1"/>
          </p:cNvSpPr>
          <p:nvPr>
            <p:ph type="title"/>
          </p:nvPr>
        </p:nvSpPr>
        <p:spPr/>
        <p:txBody>
          <a:bodyPr>
            <a:normAutofit fontScale="90000"/>
          </a:bodyPr>
          <a:lstStyle/>
          <a:p>
            <a:r>
              <a:rPr lang="en-US" b="1" dirty="0">
                <a:effectLst>
                  <a:outerShdw blurRad="50800" dist="38100" dir="2700000" algn="tl" rotWithShape="0">
                    <a:scrgbClr r="0" g="0" b="0"/>
                  </a:outerShdw>
                </a:effectLst>
                <a:ea typeface="Arial Bold" charset="0"/>
                <a:cs typeface="Arial Bold" charset="0"/>
                <a:sym typeface="Arial Bold" charset="0"/>
              </a:rPr>
              <a:t>In General: </a:t>
            </a:r>
            <a:br>
              <a:rPr lang="en-US" b="1" dirty="0">
                <a:effectLst>
                  <a:outerShdw blurRad="50800" dist="38100" dir="2700000" algn="tl" rotWithShape="0">
                    <a:scrgbClr r="0" g="0" b="0"/>
                  </a:outerShdw>
                </a:effectLst>
                <a:ea typeface="Arial Bold" charset="0"/>
                <a:cs typeface="Arial Bold" charset="0"/>
                <a:sym typeface="Arial Bold" charset="0"/>
              </a:rPr>
            </a:br>
            <a:endParaRPr lang="en-US" dirty="0">
              <a:effectLst>
                <a:outerShdw blurRad="50800" dist="38100" dir="2700000" algn="tl" rotWithShape="0">
                  <a:scrgbClr r="0" g="0" b="0"/>
                </a:outerShdw>
              </a:effectLst>
            </a:endParaRPr>
          </a:p>
        </p:txBody>
      </p:sp>
      <p:pic>
        <p:nvPicPr>
          <p:cNvPr id="8" name="Picture 3" descr="C:\Users\ffisher\Pictures\FCG Logo 2.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9600" y="6069811"/>
            <a:ext cx="1905000" cy="64209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4"/>
          <p:cNvSpPr txBox="1"/>
          <p:nvPr/>
        </p:nvSpPr>
        <p:spPr>
          <a:xfrm>
            <a:off x="2667000" y="6460076"/>
            <a:ext cx="3505200" cy="26161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t>© Fisher Consulting Group, Inc.</a:t>
            </a:r>
          </a:p>
        </p:txBody>
      </p:sp>
    </p:spTree>
    <p:extLst>
      <p:ext uri="{BB962C8B-B14F-4D97-AF65-F5344CB8AC3E}">
        <p14:creationId xmlns:p14="http://schemas.microsoft.com/office/powerpoint/2010/main" val="32581294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72067" y="2057400"/>
            <a:ext cx="7408333" cy="4068763"/>
          </a:xfrm>
        </p:spPr>
        <p:txBody>
          <a:bodyPr/>
          <a:lstStyle/>
          <a:p>
            <a:pPr marL="0" indent="0">
              <a:buNone/>
            </a:pPr>
            <a:r>
              <a:rPr lang="en-US" b="1" dirty="0"/>
              <a:t>DIRECT APPOINTMENT-  </a:t>
            </a:r>
            <a:r>
              <a:rPr lang="en-US" dirty="0"/>
              <a:t>Can go directly to those Insurers willing to accept the submission  (whether appointed or not)</a:t>
            </a:r>
          </a:p>
          <a:p>
            <a:pPr marL="0" indent="0">
              <a:buNone/>
            </a:pPr>
            <a:endParaRPr lang="en-US" dirty="0"/>
          </a:p>
          <a:p>
            <a:pPr marL="0" indent="0">
              <a:buNone/>
            </a:pPr>
            <a:r>
              <a:rPr lang="en-US" b="1" dirty="0"/>
              <a:t>INDIRECT</a:t>
            </a:r>
            <a:r>
              <a:rPr lang="en-US" dirty="0"/>
              <a:t>- goes to wholesalers   who have markets the </a:t>
            </a:r>
            <a:r>
              <a:rPr lang="en-US" b="1" dirty="0"/>
              <a:t>retail </a:t>
            </a:r>
            <a:r>
              <a:rPr lang="en-US" dirty="0"/>
              <a:t>agent cannot access.</a:t>
            </a:r>
          </a:p>
        </p:txBody>
      </p:sp>
      <p:sp>
        <p:nvSpPr>
          <p:cNvPr id="2" name="Title 1"/>
          <p:cNvSpPr>
            <a:spLocks noGrp="1"/>
          </p:cNvSpPr>
          <p:nvPr>
            <p:ph type="title"/>
          </p:nvPr>
        </p:nvSpPr>
        <p:spPr/>
        <p:txBody>
          <a:bodyPr/>
          <a:lstStyle/>
          <a:p>
            <a:r>
              <a:rPr lang="en-US" dirty="0"/>
              <a:t>SHOP THE  RISK</a:t>
            </a:r>
          </a:p>
        </p:txBody>
      </p:sp>
      <p:pic>
        <p:nvPicPr>
          <p:cNvPr id="4" name="Picture 3" descr="C:\Users\ffisher\Pictures\FCG Logo 2.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9600" y="6069811"/>
            <a:ext cx="1905000" cy="642094"/>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2514600" y="6367629"/>
            <a:ext cx="3505200" cy="26161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t>© Fisher Consulting Group, Inc.</a:t>
            </a:r>
          </a:p>
        </p:txBody>
      </p:sp>
    </p:spTree>
    <p:extLst>
      <p:ext uri="{BB962C8B-B14F-4D97-AF65-F5344CB8AC3E}">
        <p14:creationId xmlns:p14="http://schemas.microsoft.com/office/powerpoint/2010/main" val="2575133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t>What is it ?</a:t>
            </a:r>
          </a:p>
          <a:p>
            <a:endParaRPr lang="en-US" dirty="0"/>
          </a:p>
          <a:p>
            <a:pPr lvl="2"/>
            <a:r>
              <a:rPr lang="en-US" dirty="0"/>
              <a:t>Why is it	….. 	</a:t>
            </a:r>
          </a:p>
          <a:p>
            <a:pPr lvl="2"/>
            <a:endParaRPr lang="en-US" dirty="0"/>
          </a:p>
          <a:p>
            <a:pPr lvl="4"/>
            <a:r>
              <a:rPr lang="en-US" sz="2000" dirty="0"/>
              <a:t>What are their Positions ..and excuses for each?</a:t>
            </a:r>
          </a:p>
        </p:txBody>
      </p:sp>
      <p:sp>
        <p:nvSpPr>
          <p:cNvPr id="2" name="Title 1"/>
          <p:cNvSpPr>
            <a:spLocks noGrp="1"/>
          </p:cNvSpPr>
          <p:nvPr>
            <p:ph type="title"/>
          </p:nvPr>
        </p:nvSpPr>
        <p:spPr/>
        <p:txBody>
          <a:bodyPr>
            <a:normAutofit fontScale="90000"/>
          </a:bodyPr>
          <a:lstStyle/>
          <a:p>
            <a:r>
              <a:rPr lang="en-US" b="1" dirty="0"/>
              <a:t>Wholesale and Surplus Lines Brokers</a:t>
            </a:r>
            <a:endParaRPr lang="en-US" dirty="0"/>
          </a:p>
        </p:txBody>
      </p:sp>
      <p:pic>
        <p:nvPicPr>
          <p:cNvPr id="4" name="Picture 3" descr="C:\Users\ffisher\Pictures\FCG Logo 2.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9600" y="6069811"/>
            <a:ext cx="1905000" cy="642094"/>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2514600" y="6367629"/>
            <a:ext cx="3505200" cy="26161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t>© Fisher Consulting Group, Inc.</a:t>
            </a:r>
          </a:p>
        </p:txBody>
      </p:sp>
    </p:spTree>
    <p:extLst>
      <p:ext uri="{BB962C8B-B14F-4D97-AF65-F5344CB8AC3E}">
        <p14:creationId xmlns:p14="http://schemas.microsoft.com/office/powerpoint/2010/main" val="94927896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5018</TotalTime>
  <Words>1322</Words>
  <Application>Microsoft Office PowerPoint</Application>
  <PresentationFormat>On-screen Show (4:3)</PresentationFormat>
  <Paragraphs>173</Paragraphs>
  <Slides>27</Slides>
  <Notes>10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27</vt:i4>
      </vt:variant>
    </vt:vector>
  </HeadingPairs>
  <TitlesOfParts>
    <vt:vector size="35" baseType="lpstr">
      <vt:lpstr>Aparajita</vt:lpstr>
      <vt:lpstr>Arial Bold</vt:lpstr>
      <vt:lpstr>Calibri</vt:lpstr>
      <vt:lpstr>Candara</vt:lpstr>
      <vt:lpstr>Georgia</vt:lpstr>
      <vt:lpstr>Helvetica Neue</vt:lpstr>
      <vt:lpstr>Symbol</vt:lpstr>
      <vt:lpstr>Waveform</vt:lpstr>
      <vt:lpstr>The Florida Bar Association Section on  Real Property Probate and Trust Law  Presents  INSURANCE 101 FOR ATTORNEYS.. How the Industry Functions on a Day to Day Basis so You Can Better Serve Your Clients without</vt:lpstr>
      <vt:lpstr>Instructor Name</vt:lpstr>
      <vt:lpstr>Hypothetical:    Jane Doe Real Estate Broker goes to an insurance broker to secure insurance for her real estate sales business.  The [retail broker] gathers information and has her fill out various forms. The retail broker [shops the risk] to the carriers with whom he has a [direct appointment].  The retail broker also takes that risk and shops it to various [wholesale] and [surplus lines] brokers.  The retail broker is looking for the best coverage whether it is [admitted or non-admitted].  The [underwriters] review the applications, [supporting  material] and 3 - 5 Prior Years  [Loss Runs].  After a review, the Underwriter may  issue  an [indication OR a quote]  for coverage.  Among the coverage’s that are quoted for Jane Doe Real Estate Broker are [expense outside of limits] general liability and [expense within limits] professional liability.  For the workers compensation, the broker obtains a quote from a [Self Insured Group (SIG)].    Based on all of the quotes, Jane Does makes her selection to accept terms from an [A- Rated Insurer] with a [positive loss ratio] and an [internal claims Department].  The retail broker [binds] the applicable coverage’s.  Immediately thereafter, Jane Doe Real Estate Broker signs a contract that requires that Jane Doe name her client as an [additional insured].  Jane calls her broker and he sends over a [declaration page] that says that the [certificate holder] is an additional insured.  She also wants to [Finance] her premium an signs a [Premium Finance contract].  </vt:lpstr>
      <vt:lpstr>The retail broker</vt:lpstr>
      <vt:lpstr>So…what IS an Agent and what are they supposed to do? </vt:lpstr>
      <vt:lpstr>What IS a Broker… And what are they supposed to do ? </vt:lpstr>
      <vt:lpstr>In General:  </vt:lpstr>
      <vt:lpstr>SHOP THE  RISK</vt:lpstr>
      <vt:lpstr>Wholesale and Surplus Lines Brokers</vt:lpstr>
      <vt:lpstr> And what About the Others? </vt:lpstr>
      <vt:lpstr>And We Have Several Models </vt:lpstr>
      <vt:lpstr>Admitted or Non-admitted</vt:lpstr>
      <vt:lpstr>Florida Office of Insurance Regulation</vt:lpstr>
      <vt:lpstr>Underwriters</vt:lpstr>
      <vt:lpstr>Expense Outside of Limits</vt:lpstr>
      <vt:lpstr>Expense within Limits</vt:lpstr>
      <vt:lpstr>Self Insured Group (SIG)</vt:lpstr>
      <vt:lpstr>A- Rating </vt:lpstr>
      <vt:lpstr>Loss Ratios</vt:lpstr>
      <vt:lpstr>  Claims Department Models</vt:lpstr>
      <vt:lpstr>The  broker binds</vt:lpstr>
      <vt:lpstr>Certificate Holder is an Additional Insured</vt:lpstr>
      <vt:lpstr>The client as an additional insured.</vt:lpstr>
      <vt:lpstr>Certificate  &amp; Declaration Page</vt:lpstr>
      <vt:lpstr>FINANCING THE PREMIUM  and  The Finance Contract </vt:lpstr>
      <vt:lpstr>So- What’s the goal?</vt:lpstr>
      <vt:lpstr>Thank you!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 McCaffery</dc:creator>
  <cp:lastModifiedBy>Meyer, Michael</cp:lastModifiedBy>
  <cp:revision>179</cp:revision>
  <cp:lastPrinted>2015-11-06T22:09:11Z</cp:lastPrinted>
  <dcterms:created xsi:type="dcterms:W3CDTF">2014-01-31T12:33:51Z</dcterms:created>
  <dcterms:modified xsi:type="dcterms:W3CDTF">2019-07-10T22:16:32Z</dcterms:modified>
</cp:coreProperties>
</file>