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60"/>
  </p:notesMasterIdLst>
  <p:sldIdLst>
    <p:sldId id="256" r:id="rId2"/>
    <p:sldId id="305" r:id="rId3"/>
    <p:sldId id="368" r:id="rId4"/>
    <p:sldId id="369" r:id="rId5"/>
    <p:sldId id="370" r:id="rId6"/>
    <p:sldId id="407" r:id="rId7"/>
    <p:sldId id="402" r:id="rId8"/>
    <p:sldId id="403" r:id="rId9"/>
    <p:sldId id="404" r:id="rId10"/>
    <p:sldId id="405" r:id="rId11"/>
    <p:sldId id="406" r:id="rId12"/>
    <p:sldId id="323" r:id="rId13"/>
    <p:sldId id="276" r:id="rId14"/>
    <p:sldId id="285" r:id="rId15"/>
    <p:sldId id="307" r:id="rId16"/>
    <p:sldId id="280" r:id="rId17"/>
    <p:sldId id="267" r:id="rId18"/>
    <p:sldId id="257" r:id="rId19"/>
    <p:sldId id="312" r:id="rId20"/>
    <p:sldId id="266" r:id="rId21"/>
    <p:sldId id="309" r:id="rId22"/>
    <p:sldId id="313" r:id="rId23"/>
    <p:sldId id="310" r:id="rId24"/>
    <p:sldId id="311" r:id="rId25"/>
    <p:sldId id="377" r:id="rId26"/>
    <p:sldId id="264" r:id="rId27"/>
    <p:sldId id="373" r:id="rId28"/>
    <p:sldId id="355" r:id="rId29"/>
    <p:sldId id="340" r:id="rId30"/>
    <p:sldId id="342" r:id="rId31"/>
    <p:sldId id="343" r:id="rId32"/>
    <p:sldId id="344" r:id="rId33"/>
    <p:sldId id="345" r:id="rId34"/>
    <p:sldId id="356" r:id="rId35"/>
    <p:sldId id="357" r:id="rId36"/>
    <p:sldId id="358" r:id="rId37"/>
    <p:sldId id="359" r:id="rId38"/>
    <p:sldId id="360" r:id="rId39"/>
    <p:sldId id="361" r:id="rId40"/>
    <p:sldId id="362" r:id="rId41"/>
    <p:sldId id="376" r:id="rId42"/>
    <p:sldId id="365" r:id="rId43"/>
    <p:sldId id="391" r:id="rId44"/>
    <p:sldId id="390" r:id="rId45"/>
    <p:sldId id="392" r:id="rId46"/>
    <p:sldId id="393" r:id="rId47"/>
    <p:sldId id="394" r:id="rId48"/>
    <p:sldId id="396" r:id="rId49"/>
    <p:sldId id="395" r:id="rId50"/>
    <p:sldId id="397" r:id="rId51"/>
    <p:sldId id="398" r:id="rId52"/>
    <p:sldId id="399" r:id="rId53"/>
    <p:sldId id="400" r:id="rId54"/>
    <p:sldId id="409" r:id="rId55"/>
    <p:sldId id="410" r:id="rId56"/>
    <p:sldId id="411" r:id="rId57"/>
    <p:sldId id="412" r:id="rId58"/>
    <p:sldId id="401"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4660"/>
  </p:normalViewPr>
  <p:slideViewPr>
    <p:cSldViewPr snapToGrid="0">
      <p:cViewPr varScale="1">
        <p:scale>
          <a:sx n="57" d="100"/>
          <a:sy n="57" d="100"/>
        </p:scale>
        <p:origin x="96"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23A1C5-5E35-4551-8037-13946F6C9F87}" type="datetimeFigureOut">
              <a:rPr lang="en-US" smtClean="0"/>
              <a:t>4/12/2019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35281E-8DE6-4D2E-BD2D-CE95C4461CC0}" type="slidenum">
              <a:rPr lang="en-US" smtClean="0"/>
              <a:t>‹#›</a:t>
            </a:fld>
            <a:endParaRPr lang="en-US" dirty="0"/>
          </a:p>
        </p:txBody>
      </p:sp>
    </p:spTree>
    <p:extLst>
      <p:ext uri="{BB962C8B-B14F-4D97-AF65-F5344CB8AC3E}">
        <p14:creationId xmlns:p14="http://schemas.microsoft.com/office/powerpoint/2010/main" val="396136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237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72F62-8226-4784-9B48-AEDA8080667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6247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9451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954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121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520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2209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622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144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1869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139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812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560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555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1084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374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36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182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953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4/12/2019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30959385"/>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boyle@Insurance-Counse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estlaw.com/Link/Document/FullText?findType=Y&amp;serNum=1999221177&amp;pubNum=0000735&amp;originatingDoc=Ia7dbfa60114411e892c0e944351936c3&amp;refType=RP&amp;fi=co_pp_sp_735_693&amp;originationContext=document&amp;vr=3.0&amp;rs=cblt1.0&amp;transitionType=DocumentItem&amp;contextData=(sc.Search)#co_pp_sp_735_693" TargetMode="External"/><Relationship Id="rId2" Type="http://schemas.openxmlformats.org/officeDocument/2006/relationships/hyperlink" Target="http://www.westlaw.com/Link/Document/FullText?findType=Y&amp;serNum=1999221177&amp;pubNum=0000735&amp;originatingDoc=Ia7dbfa60114411e892c0e944351936c3&amp;refType=RP&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045" y="1499782"/>
            <a:ext cx="10425010" cy="2902536"/>
          </a:xfrm>
        </p:spPr>
        <p:txBody>
          <a:bodyPr/>
          <a:lstStyle/>
          <a:p>
            <a:pPr algn="ctr"/>
            <a:r>
              <a:rPr lang="en-US" sz="6600" dirty="0"/>
              <a:t>Rip &amp; Tear and Insurance Law for Defective Construction Claims In Florida</a:t>
            </a:r>
          </a:p>
        </p:txBody>
      </p:sp>
      <p:sp>
        <p:nvSpPr>
          <p:cNvPr id="5" name="TextBox 4"/>
          <p:cNvSpPr txBox="1"/>
          <p:nvPr/>
        </p:nvSpPr>
        <p:spPr>
          <a:xfrm>
            <a:off x="3575171" y="4901016"/>
            <a:ext cx="5418279" cy="1569660"/>
          </a:xfrm>
          <a:prstGeom prst="rect">
            <a:avLst/>
          </a:prstGeom>
          <a:noFill/>
        </p:spPr>
        <p:txBody>
          <a:bodyPr wrap="square" rtlCol="0">
            <a:spAutoFit/>
          </a:bodyPr>
          <a:lstStyle/>
          <a:p>
            <a:r>
              <a:rPr lang="en-US" sz="2400" dirty="0"/>
              <a:t>Mark A. Boyle, Esquire</a:t>
            </a:r>
          </a:p>
          <a:p>
            <a:r>
              <a:rPr lang="en-US" sz="2400" dirty="0"/>
              <a:t>Boyle, Leonard &amp; Anderson, P.A.</a:t>
            </a:r>
          </a:p>
          <a:p>
            <a:r>
              <a:rPr lang="en-US" sz="2400" dirty="0"/>
              <a:t>2050 McGregor Blvd, Fort Myers, FL</a:t>
            </a:r>
          </a:p>
          <a:p>
            <a:r>
              <a:rPr lang="en-US" sz="2400" dirty="0">
                <a:hlinkClick r:id="rId2"/>
              </a:rPr>
              <a:t>Mboyle@Insurance-Counsel.com</a:t>
            </a:r>
            <a:endParaRPr lang="en-US" sz="2400" dirty="0"/>
          </a:p>
        </p:txBody>
      </p:sp>
    </p:spTree>
    <p:extLst>
      <p:ext uri="{BB962C8B-B14F-4D97-AF65-F5344CB8AC3E}">
        <p14:creationId xmlns:p14="http://schemas.microsoft.com/office/powerpoint/2010/main" val="360564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Policy Language of CGL Insuring agreement</a:t>
            </a:r>
            <a:br>
              <a:rPr lang="en-US" sz="4400" dirty="0"/>
            </a:br>
            <a:endParaRPr lang="en-US" dirty="0"/>
          </a:p>
        </p:txBody>
      </p:sp>
      <p:sp>
        <p:nvSpPr>
          <p:cNvPr id="3" name="Content Placeholder 2"/>
          <p:cNvSpPr>
            <a:spLocks noGrp="1"/>
          </p:cNvSpPr>
          <p:nvPr>
            <p:ph idx="1"/>
          </p:nvPr>
        </p:nvSpPr>
        <p:spPr/>
        <p:txBody>
          <a:bodyPr>
            <a:normAutofit fontScale="85000" lnSpcReduction="10000"/>
          </a:bodyPr>
          <a:lstStyle/>
          <a:p>
            <a:pPr marL="631825" indent="0">
              <a:buNone/>
            </a:pPr>
            <a:r>
              <a:rPr lang="en-US" sz="4000" dirty="0"/>
              <a:t>Plain Language Rule: Rip and Tear cannot create coverage</a:t>
            </a:r>
          </a:p>
          <a:p>
            <a:pPr marL="631825" indent="0" algn="just">
              <a:buNone/>
            </a:pPr>
            <a:endParaRPr lang="en-US" dirty="0"/>
          </a:p>
          <a:p>
            <a:pPr marL="1146175" indent="0" algn="just">
              <a:buNone/>
            </a:pPr>
            <a:r>
              <a:rPr lang="en-US" dirty="0"/>
              <a:t>The plain language rule that the majority of courts follow can be summarized as follows “[T]he costs to rip out otherwise non-defective work in order to repair otherwise non-covered defective work is not “property damage,” but the costs to rip out non-defective work in order to repair covered “property damage” is considered damages because of “property damage” and is covered. The rationale of many of these decisions is that the nature of the repairs cannot create coverage if none exists.”  Lee H. </a:t>
            </a:r>
            <a:r>
              <a:rPr lang="en-US" dirty="0" err="1"/>
              <a:t>Shidlofsky</a:t>
            </a:r>
            <a:r>
              <a:rPr lang="en-US" dirty="0"/>
              <a:t>,</a:t>
            </a:r>
            <a:r>
              <a:rPr lang="en-US" i="1" dirty="0"/>
              <a:t> Deconstructing CGL Insurance Coverage Issues in Construction Cases</a:t>
            </a:r>
            <a:r>
              <a:rPr lang="en-US" dirty="0"/>
              <a:t>, Journal of the American College of Construction Lawyers, Vol. 9, No. 2 (Summer 2015)</a:t>
            </a:r>
          </a:p>
          <a:p>
            <a:endParaRPr lang="en-US" dirty="0"/>
          </a:p>
        </p:txBody>
      </p:sp>
    </p:spTree>
    <p:extLst>
      <p:ext uri="{BB962C8B-B14F-4D97-AF65-F5344CB8AC3E}">
        <p14:creationId xmlns:p14="http://schemas.microsoft.com/office/powerpoint/2010/main" val="193133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t>Regional Steel Corp. v. Liberty Surplus Ins.</a:t>
            </a:r>
            <a:r>
              <a:rPr lang="en-US" sz="3200" dirty="0"/>
              <a:t>, 226 Cal.App.4th 1377, 173 Cal.Rptr.3d 91, 93-94 (2014)</a:t>
            </a:r>
          </a:p>
        </p:txBody>
      </p:sp>
      <p:sp>
        <p:nvSpPr>
          <p:cNvPr id="3" name="Content Placeholder 2"/>
          <p:cNvSpPr>
            <a:spLocks noGrp="1"/>
          </p:cNvSpPr>
          <p:nvPr>
            <p:ph idx="1"/>
          </p:nvPr>
        </p:nvSpPr>
        <p:spPr/>
        <p:txBody>
          <a:bodyPr/>
          <a:lstStyle/>
          <a:p>
            <a:pPr algn="just"/>
            <a:endParaRPr lang="en-US" dirty="0"/>
          </a:p>
          <a:p>
            <a:pPr algn="just"/>
            <a:r>
              <a:rPr lang="en-US" dirty="0"/>
              <a:t>The California Court of Appeals provided a good example of repair expenses for which the insured was liable were not covered because they did not flow from covered “property damage.” 226 Cal.App.4th 1377, 173 Cal.Rptr.3d 91, 93-94 (2014). The California Court of Appeals relied upon the rule that incorporating the wrong product into a structure is not covered “physical injury to tangible property” unless the product causes physical injury to other property.  Because there was no covered “property damage,” the cost to get to the tie hooks were not covered either.  </a:t>
            </a:r>
          </a:p>
          <a:p>
            <a:endParaRPr lang="en-US" dirty="0"/>
          </a:p>
        </p:txBody>
      </p:sp>
    </p:spTree>
    <p:extLst>
      <p:ext uri="{BB962C8B-B14F-4D97-AF65-F5344CB8AC3E}">
        <p14:creationId xmlns:p14="http://schemas.microsoft.com/office/powerpoint/2010/main" val="320559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49" y="1447800"/>
            <a:ext cx="10040294" cy="3329581"/>
          </a:xfrm>
        </p:spPr>
        <p:txBody>
          <a:bodyPr/>
          <a:lstStyle/>
          <a:p>
            <a:pPr algn="ctr"/>
            <a:r>
              <a:rPr lang="en-US" dirty="0"/>
              <a:t>Is Defective Construction an “Occurrence”?</a:t>
            </a:r>
          </a:p>
        </p:txBody>
      </p:sp>
    </p:spTree>
    <p:extLst>
      <p:ext uri="{BB962C8B-B14F-4D97-AF65-F5344CB8AC3E}">
        <p14:creationId xmlns:p14="http://schemas.microsoft.com/office/powerpoint/2010/main" val="97411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13" t="7787" r="8421" b="3971"/>
          <a:stretch/>
        </p:blipFill>
        <p:spPr>
          <a:xfrm>
            <a:off x="335480" y="322204"/>
            <a:ext cx="4660268" cy="640198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708271" y="322204"/>
            <a:ext cx="6038834" cy="1107996"/>
          </a:xfrm>
          <a:prstGeom prst="rect">
            <a:avLst/>
          </a:prstGeom>
          <a:noFill/>
        </p:spPr>
        <p:txBody>
          <a:bodyPr wrap="none" lIns="91440" tIns="45720" rIns="91440" bIns="45720">
            <a:spAutoFit/>
          </a:bodyPr>
          <a:lstStyle/>
          <a:p>
            <a:pPr algn="ctr"/>
            <a:r>
              <a:rPr lang="en-US" sz="6600" dirty="0"/>
              <a:t>“Occurrence”</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3"/>
          <a:stretch>
            <a:fillRect/>
          </a:stretch>
        </p:blipFill>
        <p:spPr>
          <a:xfrm>
            <a:off x="5448601" y="1918009"/>
            <a:ext cx="6399324" cy="175487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a:off x="4995748" y="1215482"/>
            <a:ext cx="992459" cy="702527"/>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84634" y="3278459"/>
            <a:ext cx="151656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srcRect l="2211" r="3473"/>
          <a:stretch/>
        </p:blipFill>
        <p:spPr>
          <a:xfrm>
            <a:off x="5275019" y="4160692"/>
            <a:ext cx="6746488" cy="116280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2921622" y="975386"/>
            <a:ext cx="2074126" cy="25647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83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“Occurrence”</a:t>
            </a:r>
          </a:p>
        </p:txBody>
      </p:sp>
      <p:sp>
        <p:nvSpPr>
          <p:cNvPr id="5" name="Content Placeholder 4"/>
          <p:cNvSpPr>
            <a:spLocks noGrp="1"/>
          </p:cNvSpPr>
          <p:nvPr>
            <p:ph sz="half" idx="1"/>
          </p:nvPr>
        </p:nvSpPr>
        <p:spPr>
          <a:xfrm>
            <a:off x="442409" y="1853248"/>
            <a:ext cx="4825644" cy="4403090"/>
          </a:xfrm>
        </p:spPr>
        <p:txBody>
          <a:bodyPr>
            <a:noAutofit/>
          </a:bodyPr>
          <a:lstStyle/>
          <a:p>
            <a:r>
              <a:rPr lang="en-US" sz="2600" b="1" u="sng" dirty="0">
                <a:ln w="1905"/>
                <a:solidFill>
                  <a:srgbClr val="92D050"/>
                </a:solidFill>
                <a:effectLst>
                  <a:innerShdw blurRad="69850" dist="43180" dir="5400000">
                    <a:srgbClr val="000000">
                      <a:alpha val="65000"/>
                    </a:srgbClr>
                  </a:innerShdw>
                </a:effectLst>
                <a:latin typeface="+mn-lt"/>
              </a:rPr>
              <a:t>U.S. Fire Ins. Co. v. J.S.U.B.</a:t>
            </a:r>
            <a:r>
              <a:rPr lang="en-US" sz="2600" b="1" dirty="0">
                <a:ln w="1905"/>
                <a:solidFill>
                  <a:srgbClr val="92D050"/>
                </a:solidFill>
                <a:effectLst>
                  <a:innerShdw blurRad="69850" dist="43180" dir="5400000">
                    <a:srgbClr val="000000">
                      <a:alpha val="65000"/>
                    </a:srgbClr>
                  </a:innerShdw>
                </a:effectLst>
                <a:latin typeface="+mn-lt"/>
              </a:rPr>
              <a:t>, 979 So. 2d 871 (Fla. 2007)</a:t>
            </a:r>
          </a:p>
          <a:p>
            <a:pPr lvl="1"/>
            <a:r>
              <a:rPr lang="en-US" sz="1800" dirty="0">
                <a:ln w="1905"/>
                <a:effectLst>
                  <a:innerShdw blurRad="69850" dist="43180" dir="5400000">
                    <a:srgbClr val="000000">
                      <a:alpha val="65000"/>
                    </a:srgbClr>
                  </a:innerShdw>
                </a:effectLst>
                <a:latin typeface="+mn-lt"/>
                <a:cs typeface="Arial" panose="020B0604020202020204" pitchFamily="34" charset="0"/>
              </a:rPr>
              <a:t>We hold that faulty workmanship that is neither intended or expected from the standpoint of the contractor can constitute an “accident” and  thus, an “occurrence” under a post-1986 CGL policy period.</a:t>
            </a:r>
            <a:endParaRPr lang="en-US" sz="1800" dirty="0">
              <a:latin typeface="+mn-lt"/>
              <a:cs typeface="Arial" panose="020B0604020202020204" pitchFamily="34" charset="0"/>
            </a:endParaRPr>
          </a:p>
        </p:txBody>
      </p:sp>
      <p:sp>
        <p:nvSpPr>
          <p:cNvPr id="6" name="Content Placeholder 5"/>
          <p:cNvSpPr>
            <a:spLocks noGrp="1"/>
          </p:cNvSpPr>
          <p:nvPr>
            <p:ph sz="half" idx="2"/>
          </p:nvPr>
        </p:nvSpPr>
        <p:spPr>
          <a:xfrm>
            <a:off x="6237838" y="1853249"/>
            <a:ext cx="5291143" cy="4403090"/>
          </a:xfrm>
        </p:spPr>
        <p:txBody>
          <a:bodyPr>
            <a:normAutofit lnSpcReduction="10000"/>
          </a:bodyPr>
          <a:lstStyle/>
          <a:p>
            <a:r>
              <a:rPr lang="en-US" sz="2800" b="1" u="sng" dirty="0">
                <a:solidFill>
                  <a:schemeClr val="accent3"/>
                </a:solidFill>
                <a:latin typeface="+mn-lt"/>
              </a:rPr>
              <a:t>Kvaerner Metals Division of Kvaerner U.S., Inc. v. Commercial Union Ins. Co.</a:t>
            </a:r>
            <a:r>
              <a:rPr lang="en-US" sz="2800" b="1" dirty="0">
                <a:solidFill>
                  <a:schemeClr val="accent3"/>
                </a:solidFill>
                <a:latin typeface="+mn-lt"/>
              </a:rPr>
              <a:t>, 908 A.2d 888 (Pa. 2006)</a:t>
            </a:r>
          </a:p>
          <a:p>
            <a:pPr lvl="1"/>
            <a:r>
              <a:rPr lang="en-US" sz="1900" dirty="0">
                <a:latin typeface="+mn-lt"/>
              </a:rPr>
              <a:t>The definition of “accident” required to establish “occurrence” under the commercial general liability (CGL) insurance policies cannot be satisfied by claims based upon faulty workmanship; such claims simply do not present the degree of fortuity contemplated by the ordinary definition of “accident”.</a:t>
            </a:r>
          </a:p>
          <a:p>
            <a:endParaRPr lang="en-US" dirty="0"/>
          </a:p>
        </p:txBody>
      </p:sp>
      <p:sp>
        <p:nvSpPr>
          <p:cNvPr id="2" name="TextBox 1"/>
          <p:cNvSpPr txBox="1"/>
          <p:nvPr/>
        </p:nvSpPr>
        <p:spPr>
          <a:xfrm>
            <a:off x="5268053" y="3177766"/>
            <a:ext cx="889366" cy="707886"/>
          </a:xfrm>
          <a:prstGeom prst="rect">
            <a:avLst/>
          </a:prstGeom>
          <a:noFill/>
        </p:spPr>
        <p:txBody>
          <a:bodyPr wrap="square" rtlCol="0">
            <a:spAutoFit/>
          </a:bodyPr>
          <a:lstStyle/>
          <a:p>
            <a:r>
              <a:rPr lang="en-US" sz="4000" dirty="0">
                <a:solidFill>
                  <a:schemeClr val="accent1"/>
                </a:solidFill>
              </a:rPr>
              <a:t>VS</a:t>
            </a:r>
          </a:p>
        </p:txBody>
      </p:sp>
    </p:spTree>
    <p:extLst>
      <p:ext uri="{BB962C8B-B14F-4D97-AF65-F5344CB8AC3E}">
        <p14:creationId xmlns:p14="http://schemas.microsoft.com/office/powerpoint/2010/main" val="304373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Law</a:t>
            </a:r>
          </a:p>
        </p:txBody>
      </p:sp>
      <p:sp>
        <p:nvSpPr>
          <p:cNvPr id="5" name="Content Placeholder 4"/>
          <p:cNvSpPr>
            <a:spLocks noGrp="1"/>
          </p:cNvSpPr>
          <p:nvPr>
            <p:ph idx="1"/>
          </p:nvPr>
        </p:nvSpPr>
        <p:spPr>
          <a:xfrm>
            <a:off x="1179485" y="1683312"/>
            <a:ext cx="7613965" cy="4365278"/>
          </a:xfrm>
        </p:spPr>
        <p:txBody>
          <a:bodyPr>
            <a:normAutofit/>
          </a:bodyPr>
          <a:lstStyle/>
          <a:p>
            <a:r>
              <a:rPr lang="en-US" sz="2400" dirty="0"/>
              <a:t>Florida adheres to the rule of</a:t>
            </a:r>
            <a:r>
              <a:rPr lang="en-US" sz="2400" b="1" i="1" dirty="0"/>
              <a:t> lex loci contractus</a:t>
            </a:r>
            <a:r>
              <a:rPr lang="en-US" sz="2400" dirty="0"/>
              <a:t>. </a:t>
            </a:r>
            <a:r>
              <a:rPr lang="en-US" sz="2400" u="sng" dirty="0"/>
              <a:t>State Farm Mut. Auto. Ins. Co. v. Roach</a:t>
            </a:r>
            <a:r>
              <a:rPr lang="en-US" sz="2400" dirty="0"/>
              <a:t>, 945 So. 2d 1160, (Fla.2006). </a:t>
            </a:r>
          </a:p>
          <a:p>
            <a:pPr marL="0" indent="0">
              <a:buNone/>
            </a:pPr>
            <a:endParaRPr lang="en-US" sz="2400" dirty="0"/>
          </a:p>
          <a:p>
            <a:r>
              <a:rPr lang="en-US" sz="2400" dirty="0"/>
              <a:t>In the context of insurance contracts, that rule provides that the law of the jurisdiction where the contract was executed governs the rights and liabilities of the parties in determining an issue of insurance coverage. </a:t>
            </a:r>
            <a:r>
              <a:rPr lang="en-US" sz="2400" u="sng" dirty="0"/>
              <a:t>Id</a:t>
            </a:r>
            <a:r>
              <a:rPr lang="en-US" sz="2400" dirty="0"/>
              <a:t>. </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256" b="89905" l="8039" r="89711"/>
                    </a14:imgEffect>
                  </a14:imgLayer>
                </a14:imgProps>
              </a:ext>
            </a:extLst>
          </a:blip>
          <a:stretch>
            <a:fillRect/>
          </a:stretch>
        </p:blipFill>
        <p:spPr>
          <a:xfrm rot="21135228">
            <a:off x="7841091" y="2161340"/>
            <a:ext cx="3602425" cy="3671926"/>
          </a:xfrm>
          <a:prstGeom prst="rect">
            <a:avLst/>
          </a:prstGeom>
        </p:spPr>
      </p:pic>
    </p:spTree>
    <p:extLst>
      <p:ext uri="{BB962C8B-B14F-4D97-AF65-F5344CB8AC3E}">
        <p14:creationId xmlns:p14="http://schemas.microsoft.com/office/powerpoint/2010/main" val="175574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832" y="2667508"/>
            <a:ext cx="304800" cy="3048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 name="Rectangle 4"/>
          <p:cNvSpPr/>
          <p:nvPr/>
        </p:nvSpPr>
        <p:spPr>
          <a:xfrm>
            <a:off x="503583" y="3325869"/>
            <a:ext cx="3048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6" name="TextBox 5"/>
          <p:cNvSpPr txBox="1"/>
          <p:nvPr/>
        </p:nvSpPr>
        <p:spPr>
          <a:xfrm>
            <a:off x="817632" y="2645466"/>
            <a:ext cx="2337248" cy="420564"/>
          </a:xfrm>
          <a:prstGeom prst="rect">
            <a:avLst/>
          </a:prstGeom>
          <a:noFill/>
        </p:spPr>
        <p:txBody>
          <a:bodyPr wrap="square" rtlCol="0">
            <a:spAutoFit/>
          </a:bodyPr>
          <a:lstStyle/>
          <a:p>
            <a:r>
              <a:rPr lang="en-US" sz="2133" dirty="0"/>
              <a:t>= OCCURRENCE</a:t>
            </a:r>
          </a:p>
        </p:txBody>
      </p:sp>
      <p:sp>
        <p:nvSpPr>
          <p:cNvPr id="8" name="TextBox 7"/>
          <p:cNvSpPr txBox="1"/>
          <p:nvPr/>
        </p:nvSpPr>
        <p:spPr>
          <a:xfrm>
            <a:off x="817632" y="3263424"/>
            <a:ext cx="3093968" cy="420564"/>
          </a:xfrm>
          <a:prstGeom prst="rect">
            <a:avLst/>
          </a:prstGeom>
          <a:noFill/>
        </p:spPr>
        <p:txBody>
          <a:bodyPr wrap="square" rtlCol="0">
            <a:spAutoFit/>
          </a:bodyPr>
          <a:lstStyle/>
          <a:p>
            <a:r>
              <a:rPr lang="en-US" sz="2133" dirty="0"/>
              <a:t>= NO OCCURRENCE</a:t>
            </a:r>
          </a:p>
        </p:txBody>
      </p:sp>
      <p:sp>
        <p:nvSpPr>
          <p:cNvPr id="10" name="Rectangle 9"/>
          <p:cNvSpPr/>
          <p:nvPr/>
        </p:nvSpPr>
        <p:spPr>
          <a:xfrm>
            <a:off x="503583" y="4020895"/>
            <a:ext cx="3048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1" name="TextBox 10"/>
          <p:cNvSpPr txBox="1"/>
          <p:nvPr/>
        </p:nvSpPr>
        <p:spPr>
          <a:xfrm>
            <a:off x="949411" y="3963013"/>
            <a:ext cx="2540000" cy="420564"/>
          </a:xfrm>
          <a:prstGeom prst="rect">
            <a:avLst/>
          </a:prstGeom>
          <a:noFill/>
        </p:spPr>
        <p:txBody>
          <a:bodyPr wrap="square" rtlCol="0">
            <a:spAutoFit/>
          </a:bodyPr>
          <a:lstStyle/>
          <a:p>
            <a:r>
              <a:rPr lang="en-US" sz="2133" dirty="0"/>
              <a:t>= UNSETTLED*</a:t>
            </a:r>
          </a:p>
        </p:txBody>
      </p:sp>
      <p:sp>
        <p:nvSpPr>
          <p:cNvPr id="3" name="Title 2"/>
          <p:cNvSpPr>
            <a:spLocks noGrp="1"/>
          </p:cNvSpPr>
          <p:nvPr>
            <p:ph type="title"/>
          </p:nvPr>
        </p:nvSpPr>
        <p:spPr>
          <a:xfrm>
            <a:off x="503583" y="415339"/>
            <a:ext cx="9404723" cy="1400530"/>
          </a:xfrm>
        </p:spPr>
        <p:txBody>
          <a:bodyPr/>
          <a:lstStyle/>
          <a:p>
            <a:r>
              <a:rPr lang="en-US" dirty="0"/>
              <a:t>“Occurrence”</a:t>
            </a:r>
          </a:p>
        </p:txBody>
      </p:sp>
      <p:pic>
        <p:nvPicPr>
          <p:cNvPr id="12" name="Picture 11"/>
          <p:cNvPicPr>
            <a:picLocks noChangeAspect="1"/>
          </p:cNvPicPr>
          <p:nvPr/>
        </p:nvPicPr>
        <p:blipFill>
          <a:blip r:embed="rId3"/>
          <a:stretch>
            <a:fillRect/>
          </a:stretch>
        </p:blipFill>
        <p:spPr>
          <a:xfrm>
            <a:off x="4499572" y="345275"/>
            <a:ext cx="7172071" cy="6256861"/>
          </a:xfrm>
          <a:prstGeom prst="rect">
            <a:avLst/>
          </a:prstGeom>
        </p:spPr>
      </p:pic>
      <p:sp>
        <p:nvSpPr>
          <p:cNvPr id="2" name="TextBox 1"/>
          <p:cNvSpPr txBox="1"/>
          <p:nvPr/>
        </p:nvSpPr>
        <p:spPr>
          <a:xfrm>
            <a:off x="321276" y="4769708"/>
            <a:ext cx="3793524" cy="2031325"/>
          </a:xfrm>
          <a:prstGeom prst="rect">
            <a:avLst/>
          </a:prstGeom>
          <a:noFill/>
        </p:spPr>
        <p:txBody>
          <a:bodyPr wrap="square" rtlCol="0">
            <a:spAutoFit/>
          </a:bodyPr>
          <a:lstStyle/>
          <a:p>
            <a:r>
              <a:rPr lang="en-US" sz="1400" dirty="0"/>
              <a:t>* Ohio, after many years in flux has affirmatively joined the “No Occurrence” minority of jurisdictions finding no occurrence under a contractor’s CGL policy based on a claim of faulty workmanship of a subcontractor.  </a:t>
            </a:r>
            <a:r>
              <a:rPr lang="en-US" sz="1400" u="sng" dirty="0"/>
              <a:t>See</a:t>
            </a:r>
            <a:r>
              <a:rPr lang="en-US" sz="1400" dirty="0"/>
              <a:t> </a:t>
            </a:r>
            <a:r>
              <a:rPr lang="en-US" sz="1400" u="sng" dirty="0"/>
              <a:t>Ohio Northern University v. Charles Construction Services, Inc.</a:t>
            </a:r>
            <a:r>
              <a:rPr lang="en-US" sz="1400" dirty="0"/>
              <a:t>, 2018 WL 4926159(Ohio, Oct. 9, 2018) </a:t>
            </a:r>
          </a:p>
        </p:txBody>
      </p:sp>
    </p:spTree>
    <p:extLst>
      <p:ext uri="{BB962C8B-B14F-4D97-AF65-F5344CB8AC3E}">
        <p14:creationId xmlns:p14="http://schemas.microsoft.com/office/powerpoint/2010/main" val="271730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1437" y="2172832"/>
            <a:ext cx="10701196" cy="2879002"/>
          </a:xfrm>
        </p:spPr>
        <p:txBody>
          <a:bodyPr/>
          <a:lstStyle/>
          <a:p>
            <a:pPr algn="ctr"/>
            <a:r>
              <a:rPr lang="en-US" sz="5400" dirty="0"/>
              <a:t>What does “Property Damage” really mean in Florida?</a:t>
            </a:r>
          </a:p>
        </p:txBody>
      </p:sp>
    </p:spTree>
    <p:extLst>
      <p:ext uri="{BB962C8B-B14F-4D97-AF65-F5344CB8AC3E}">
        <p14:creationId xmlns:p14="http://schemas.microsoft.com/office/powerpoint/2010/main" val="259986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Damage” </a:t>
            </a:r>
          </a:p>
        </p:txBody>
      </p:sp>
      <p:sp>
        <p:nvSpPr>
          <p:cNvPr id="3" name="Content Placeholder 2"/>
          <p:cNvSpPr>
            <a:spLocks noGrp="1"/>
          </p:cNvSpPr>
          <p:nvPr>
            <p:ph idx="1"/>
          </p:nvPr>
        </p:nvSpPr>
        <p:spPr>
          <a:xfrm>
            <a:off x="5466168" y="1315945"/>
            <a:ext cx="5993302" cy="4632182"/>
          </a:xfrm>
        </p:spPr>
        <p:txBody>
          <a:bodyPr>
            <a:noAutofit/>
          </a:bodyPr>
          <a:lstStyle/>
          <a:p>
            <a:r>
              <a:rPr lang="en-US" sz="2400" dirty="0"/>
              <a:t>Under most policies, “property damage” is defined as:</a:t>
            </a:r>
          </a:p>
          <a:p>
            <a:pPr lvl="1"/>
            <a:r>
              <a:rPr lang="en-US" sz="2400" dirty="0"/>
              <a:t>a. </a:t>
            </a:r>
            <a:r>
              <a:rPr lang="en-US" sz="2000" dirty="0"/>
              <a:t>Physical</a:t>
            </a:r>
            <a:r>
              <a:rPr lang="en-US" sz="2400" dirty="0"/>
              <a:t> injury to tangible property, including all resulting loss of use of that property. All such loss of use shall be deemed to occur at the time of the physical injury that caused it; or</a:t>
            </a:r>
          </a:p>
          <a:p>
            <a:pPr lvl="1"/>
            <a:r>
              <a:rPr lang="en-US" sz="2400" dirty="0"/>
              <a:t>b. Loss of use of tangible property that is not physically injured. All such loss of use shall be deemed to occur at the time of the “occurrence” that caused it.</a:t>
            </a:r>
          </a:p>
        </p:txBody>
      </p:sp>
      <p:pic>
        <p:nvPicPr>
          <p:cNvPr id="4" name="Picture 3"/>
          <p:cNvPicPr>
            <a:picLocks noChangeAspect="1"/>
          </p:cNvPicPr>
          <p:nvPr/>
        </p:nvPicPr>
        <p:blipFill>
          <a:blip r:embed="rId2"/>
          <a:stretch>
            <a:fillRect/>
          </a:stretch>
        </p:blipFill>
        <p:spPr>
          <a:xfrm>
            <a:off x="930381" y="1152983"/>
            <a:ext cx="4418091" cy="5625714"/>
          </a:xfrm>
          <a:prstGeom prst="rect">
            <a:avLst/>
          </a:prstGeom>
        </p:spPr>
      </p:pic>
      <p:cxnSp>
        <p:nvCxnSpPr>
          <p:cNvPr id="6" name="Straight Connector 5"/>
          <p:cNvCxnSpPr/>
          <p:nvPr/>
        </p:nvCxnSpPr>
        <p:spPr>
          <a:xfrm>
            <a:off x="3555693" y="2696608"/>
            <a:ext cx="1463040" cy="0"/>
          </a:xfrm>
          <a:prstGeom prst="line">
            <a:avLst/>
          </a:prstGeom>
          <a:ln w="41275">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7590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3271" cy="1400530"/>
          </a:xfrm>
        </p:spPr>
        <p:txBody>
          <a:bodyPr/>
          <a:lstStyle/>
          <a:p>
            <a:r>
              <a:rPr lang="en-US" dirty="0"/>
              <a:t>What was intended by Insurance Services Office (ISO)?</a:t>
            </a:r>
          </a:p>
        </p:txBody>
      </p:sp>
      <p:sp>
        <p:nvSpPr>
          <p:cNvPr id="3" name="Content Placeholder 2"/>
          <p:cNvSpPr>
            <a:spLocks noGrp="1"/>
          </p:cNvSpPr>
          <p:nvPr>
            <p:ph idx="1"/>
          </p:nvPr>
        </p:nvSpPr>
        <p:spPr/>
        <p:txBody>
          <a:bodyPr>
            <a:normAutofit fontScale="92500" lnSpcReduction="10000"/>
          </a:bodyPr>
          <a:lstStyle/>
          <a:p>
            <a:r>
              <a:rPr lang="en-US" dirty="0"/>
              <a:t>The insured would have no coverage for damage to his work arising out of his work. </a:t>
            </a:r>
          </a:p>
          <a:p>
            <a:r>
              <a:rPr lang="en-US" dirty="0"/>
              <a:t>The insured would have coverage for damages to his work arising out of a subcontractor’s work</a:t>
            </a:r>
          </a:p>
          <a:p>
            <a:r>
              <a:rPr lang="en-US" dirty="0"/>
              <a:t>The insured would have coverage for damage to a subcontractor’s work arising out of the subcontractor’s work</a:t>
            </a:r>
          </a:p>
          <a:p>
            <a:r>
              <a:rPr lang="en-US" dirty="0"/>
              <a:t>The insured would have coverage for damage to a subcontractor’s work, or if the insured is a subcontractor to a general contractor’s work or another subcontractor’s work, arising out of the insured’s work. </a:t>
            </a:r>
          </a:p>
          <a:p>
            <a:pPr lvl="1" algn="just"/>
            <a:r>
              <a:rPr lang="en-US" dirty="0"/>
              <a:t>Insurance Services Office Circular, Commercial General Liability Program Instructions Pamphlet, No. GL–86–204 (July 15, 1986).</a:t>
            </a:r>
          </a:p>
          <a:p>
            <a:pPr lvl="1"/>
            <a:r>
              <a:rPr lang="en-US" dirty="0"/>
              <a:t>Insurance Services Office Circular, Broad Form Property Damage Coverage Explained, GL-79-12 (January 19, 1979).</a:t>
            </a:r>
          </a:p>
        </p:txBody>
      </p:sp>
    </p:spTree>
    <p:extLst>
      <p:ext uri="{BB962C8B-B14F-4D97-AF65-F5344CB8AC3E}">
        <p14:creationId xmlns:p14="http://schemas.microsoft.com/office/powerpoint/2010/main" val="273068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u="sng" dirty="0"/>
              <a:t>Overview</a:t>
            </a:r>
            <a:r>
              <a:rPr lang="en-US" sz="7200" dirty="0"/>
              <a:t>	</a:t>
            </a:r>
          </a:p>
        </p:txBody>
      </p:sp>
      <p:sp>
        <p:nvSpPr>
          <p:cNvPr id="3" name="Content Placeholder 2"/>
          <p:cNvSpPr>
            <a:spLocks noGrp="1"/>
          </p:cNvSpPr>
          <p:nvPr>
            <p:ph idx="1"/>
          </p:nvPr>
        </p:nvSpPr>
        <p:spPr>
          <a:xfrm>
            <a:off x="760491" y="1711106"/>
            <a:ext cx="11516008" cy="4626320"/>
          </a:xfrm>
        </p:spPr>
        <p:txBody>
          <a:bodyPr>
            <a:noAutofit/>
          </a:bodyPr>
          <a:lstStyle/>
          <a:p>
            <a:pPr marL="742950" indent="-742950">
              <a:buFont typeface="+mj-lt"/>
              <a:buAutoNum type="arabicPeriod"/>
            </a:pPr>
            <a:r>
              <a:rPr lang="en-US" sz="5400" dirty="0"/>
              <a:t>ISO</a:t>
            </a:r>
          </a:p>
          <a:p>
            <a:pPr marL="742950" indent="-742950">
              <a:buFont typeface="+mj-lt"/>
              <a:buAutoNum type="arabicPeriod"/>
            </a:pPr>
            <a:r>
              <a:rPr lang="en-US" sz="5400" dirty="0"/>
              <a:t>Duty to Defend</a:t>
            </a:r>
          </a:p>
          <a:p>
            <a:pPr marL="742950" indent="-742950">
              <a:buFont typeface="+mj-lt"/>
              <a:buAutoNum type="arabicPeriod"/>
            </a:pPr>
            <a:r>
              <a:rPr lang="en-US" sz="5400" dirty="0"/>
              <a:t>Occurrence</a:t>
            </a:r>
          </a:p>
          <a:p>
            <a:pPr marL="742950" indent="-742950">
              <a:buFont typeface="+mj-lt"/>
              <a:buAutoNum type="arabicPeriod"/>
            </a:pPr>
            <a:r>
              <a:rPr lang="en-US" sz="5400" dirty="0"/>
              <a:t>Property Damage</a:t>
            </a:r>
          </a:p>
          <a:p>
            <a:pPr marL="742950" indent="-742950">
              <a:buFont typeface="+mj-lt"/>
              <a:buAutoNum type="arabicPeriod"/>
            </a:pPr>
            <a:r>
              <a:rPr lang="en-US" sz="5400" dirty="0"/>
              <a:t>Additional Insured Coverage</a:t>
            </a:r>
          </a:p>
        </p:txBody>
      </p:sp>
    </p:spTree>
    <p:extLst>
      <p:ext uri="{BB962C8B-B14F-4D97-AF65-F5344CB8AC3E}">
        <p14:creationId xmlns:p14="http://schemas.microsoft.com/office/powerpoint/2010/main" val="134837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Damage”</a:t>
            </a:r>
          </a:p>
        </p:txBody>
      </p:sp>
      <p:sp>
        <p:nvSpPr>
          <p:cNvPr id="3" name="Content Placeholder 2"/>
          <p:cNvSpPr>
            <a:spLocks noGrp="1"/>
          </p:cNvSpPr>
          <p:nvPr>
            <p:ph idx="1"/>
          </p:nvPr>
        </p:nvSpPr>
        <p:spPr>
          <a:xfrm>
            <a:off x="434898" y="1527048"/>
            <a:ext cx="11168838" cy="4901184"/>
          </a:xfrm>
        </p:spPr>
        <p:txBody>
          <a:bodyPr>
            <a:normAutofit/>
          </a:bodyPr>
          <a:lstStyle/>
          <a:p>
            <a:r>
              <a:rPr lang="en-US" sz="4400" dirty="0"/>
              <a:t>FL law is unclear about whether coverage is available when a subcontractor’s defective performance of work damages only the materials of the subcontractor.</a:t>
            </a:r>
          </a:p>
          <a:p>
            <a:pPr marL="0" indent="0">
              <a:buNone/>
            </a:pPr>
            <a:endParaRPr lang="en-US" dirty="0"/>
          </a:p>
        </p:txBody>
      </p:sp>
    </p:spTree>
    <p:extLst>
      <p:ext uri="{BB962C8B-B14F-4D97-AF65-F5344CB8AC3E}">
        <p14:creationId xmlns:p14="http://schemas.microsoft.com/office/powerpoint/2010/main" val="342974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61255" cy="1400530"/>
          </a:xfrm>
        </p:spPr>
        <p:txBody>
          <a:bodyPr/>
          <a:lstStyle/>
          <a:p>
            <a:r>
              <a:rPr lang="en-US" u="sng" dirty="0"/>
              <a:t>Auto-Owners Ins. Co. v. Pozzi Window Co.</a:t>
            </a:r>
            <a:r>
              <a:rPr lang="en-US" dirty="0"/>
              <a:t>, 984 So. 2d 1241 (Fla. 2008)</a:t>
            </a:r>
            <a:br>
              <a:rPr lang="en-US" dirty="0"/>
            </a:br>
            <a:endParaRPr lang="en-US" dirty="0"/>
          </a:p>
        </p:txBody>
      </p:sp>
      <p:sp>
        <p:nvSpPr>
          <p:cNvPr id="3" name="Content Placeholder 2"/>
          <p:cNvSpPr>
            <a:spLocks noGrp="1"/>
          </p:cNvSpPr>
          <p:nvPr>
            <p:ph idx="1"/>
          </p:nvPr>
        </p:nvSpPr>
        <p:spPr>
          <a:xfrm>
            <a:off x="1103312" y="2052918"/>
            <a:ext cx="9245020" cy="4515150"/>
          </a:xfrm>
        </p:spPr>
        <p:txBody>
          <a:bodyPr>
            <a:normAutofit/>
          </a:bodyPr>
          <a:lstStyle/>
          <a:p>
            <a:r>
              <a:rPr lang="en-US" sz="2200" dirty="0"/>
              <a:t>Facts: Homeowner bought windows, manufactured by Pozzi, but installed by a subcontractor.  Subcontractor incorrectly installed the windows, which caused damage around the windows.  The Florida Supreme Court held that the damage was covered.</a:t>
            </a:r>
          </a:p>
          <a:p>
            <a:endParaRPr lang="en-US" sz="2200" dirty="0"/>
          </a:p>
          <a:p>
            <a:r>
              <a:rPr lang="en-US" sz="2200" dirty="0"/>
              <a:t>Construction defects = an “accident” and “occurrence” </a:t>
            </a:r>
          </a:p>
          <a:p>
            <a:endParaRPr lang="en-US" sz="2200" dirty="0"/>
          </a:p>
          <a:p>
            <a:r>
              <a:rPr lang="en-US" sz="2200" dirty="0"/>
              <a:t>Physical injury to tangible property arising out of the defective work = “property damage”</a:t>
            </a:r>
          </a:p>
          <a:p>
            <a:endParaRPr lang="en-US" sz="2200" dirty="0"/>
          </a:p>
          <a:p>
            <a:endParaRPr lang="en-US" dirty="0"/>
          </a:p>
        </p:txBody>
      </p:sp>
    </p:spTree>
    <p:extLst>
      <p:ext uri="{BB962C8B-B14F-4D97-AF65-F5344CB8AC3E}">
        <p14:creationId xmlns:p14="http://schemas.microsoft.com/office/powerpoint/2010/main" val="109472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28" y="443665"/>
            <a:ext cx="11195822" cy="1400530"/>
          </a:xfrm>
        </p:spPr>
        <p:txBody>
          <a:bodyPr/>
          <a:lstStyle/>
          <a:p>
            <a:r>
              <a:rPr lang="en-US" u="sng" dirty="0"/>
              <a:t>West Orange Lumber Co., Inc. v. Indiana Lumbermans Mut. Ins. Co.</a:t>
            </a:r>
            <a:r>
              <a:rPr lang="en-US" dirty="0"/>
              <a:t>, 898 So. 2d 1147 (Fla. 5th DCA 2005)</a:t>
            </a:r>
            <a:br>
              <a:rPr lang="en-US" dirty="0"/>
            </a:br>
            <a:endParaRPr lang="en-US" dirty="0"/>
          </a:p>
        </p:txBody>
      </p:sp>
      <p:sp>
        <p:nvSpPr>
          <p:cNvPr id="3" name="Content Placeholder 2"/>
          <p:cNvSpPr>
            <a:spLocks noGrp="1"/>
          </p:cNvSpPr>
          <p:nvPr>
            <p:ph idx="1"/>
          </p:nvPr>
        </p:nvSpPr>
        <p:spPr>
          <a:xfrm>
            <a:off x="1103313" y="2607398"/>
            <a:ext cx="8589327" cy="3641001"/>
          </a:xfrm>
        </p:spPr>
        <p:txBody>
          <a:bodyPr>
            <a:normAutofit fontScale="92500"/>
          </a:bodyPr>
          <a:lstStyle/>
          <a:p>
            <a:r>
              <a:rPr lang="en-US" sz="2800" dirty="0"/>
              <a:t>The cost of removing and replacing cedar siding of the wrong grade, installed in breach of contract, was not “property damage.”</a:t>
            </a:r>
          </a:p>
          <a:p>
            <a:endParaRPr lang="en-US" dirty="0"/>
          </a:p>
          <a:p>
            <a:endParaRPr lang="en-US" dirty="0"/>
          </a:p>
          <a:p>
            <a:r>
              <a:rPr lang="en-US" sz="2800" dirty="0"/>
              <a:t>Claims solely for “the costs of repairing and replacing the actual defects in ... construction” are not covered under CGL policies. </a:t>
            </a:r>
          </a:p>
        </p:txBody>
      </p:sp>
      <p:pic>
        <p:nvPicPr>
          <p:cNvPr id="4" name="Picture 3"/>
          <p:cNvPicPr>
            <a:picLocks noChangeAspect="1"/>
          </p:cNvPicPr>
          <p:nvPr/>
        </p:nvPicPr>
        <p:blipFill>
          <a:blip r:embed="rId2"/>
          <a:stretch>
            <a:fillRect/>
          </a:stretch>
        </p:blipFill>
        <p:spPr>
          <a:xfrm>
            <a:off x="8446319" y="2698595"/>
            <a:ext cx="2668105" cy="2675395"/>
          </a:xfrm>
          <a:prstGeom prst="rect">
            <a:avLst/>
          </a:prstGeom>
        </p:spPr>
      </p:pic>
    </p:spTree>
    <p:extLst>
      <p:ext uri="{BB962C8B-B14F-4D97-AF65-F5344CB8AC3E}">
        <p14:creationId xmlns:p14="http://schemas.microsoft.com/office/powerpoint/2010/main" val="338859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Amerisure Mut. Ins. Co. v. Auchter Co</a:t>
            </a:r>
            <a:r>
              <a:rPr lang="en-US" dirty="0"/>
              <a:t>., 673 F.3d 1294 (11th Cir. 2012)</a:t>
            </a:r>
            <a:br>
              <a:rPr lang="en-US" dirty="0"/>
            </a:br>
            <a:endParaRPr lang="en-US" dirty="0"/>
          </a:p>
        </p:txBody>
      </p:sp>
      <p:sp>
        <p:nvSpPr>
          <p:cNvPr id="3" name="Content Placeholder 2"/>
          <p:cNvSpPr>
            <a:spLocks noGrp="1"/>
          </p:cNvSpPr>
          <p:nvPr>
            <p:ph idx="1"/>
          </p:nvPr>
        </p:nvSpPr>
        <p:spPr>
          <a:xfrm>
            <a:off x="1103312" y="2052918"/>
            <a:ext cx="9631744" cy="4512474"/>
          </a:xfrm>
        </p:spPr>
        <p:txBody>
          <a:bodyPr>
            <a:noAutofit/>
          </a:bodyPr>
          <a:lstStyle/>
          <a:p>
            <a:r>
              <a:rPr lang="en-US" dirty="0"/>
              <a:t>Limited the definition of covered “property damage” in a standard CGL policy such as the one issued by MCC in this case.</a:t>
            </a:r>
          </a:p>
          <a:p>
            <a:endParaRPr lang="en-US" dirty="0"/>
          </a:p>
          <a:p>
            <a:r>
              <a:rPr lang="en-US" dirty="0"/>
              <a:t>The claim for the costs to repair the defective roof were not claims for “property damage” because the defective installation of the inn's roof did not cause “physical injury to tangible property.</a:t>
            </a:r>
          </a:p>
          <a:p>
            <a:endParaRPr lang="en-US" dirty="0"/>
          </a:p>
          <a:p>
            <a:r>
              <a:rPr lang="en-US" dirty="0"/>
              <a:t>The relevant component for examining the scope of the subcontractor's defective work was not the individually installed roofing tiles, which the Court considered to be the raw materials from which the roof was made, but instead was the entire roof itself.</a:t>
            </a:r>
          </a:p>
          <a:p>
            <a:pPr marL="0" indent="0">
              <a:buNone/>
            </a:pPr>
            <a:endParaRPr lang="en-US" sz="1600" dirty="0"/>
          </a:p>
        </p:txBody>
      </p:sp>
    </p:spTree>
    <p:extLst>
      <p:ext uri="{BB962C8B-B14F-4D97-AF65-F5344CB8AC3E}">
        <p14:creationId xmlns:p14="http://schemas.microsoft.com/office/powerpoint/2010/main" val="875957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89651" cy="1400530"/>
          </a:xfrm>
        </p:spPr>
        <p:txBody>
          <a:bodyPr/>
          <a:lstStyle/>
          <a:p>
            <a:pPr lvl="1"/>
            <a:r>
              <a:rPr lang="en-US" sz="4200" u="sng" dirty="0">
                <a:latin typeface="+mj-lt"/>
              </a:rPr>
              <a:t>J.B.D. Const., Inc. v. Mid-Continent Cas. Co.</a:t>
            </a:r>
            <a:r>
              <a:rPr lang="en-US" sz="4200" dirty="0">
                <a:latin typeface="+mj-lt"/>
              </a:rPr>
              <a:t>, 571 Fed. Appx. 918 (11th Cir. 2014)</a:t>
            </a:r>
          </a:p>
        </p:txBody>
      </p:sp>
      <p:sp>
        <p:nvSpPr>
          <p:cNvPr id="3" name="Content Placeholder 2"/>
          <p:cNvSpPr>
            <a:spLocks noGrp="1"/>
          </p:cNvSpPr>
          <p:nvPr>
            <p:ph idx="1"/>
          </p:nvPr>
        </p:nvSpPr>
        <p:spPr/>
        <p:txBody>
          <a:bodyPr/>
          <a:lstStyle/>
          <a:p>
            <a:r>
              <a:rPr lang="en-US" sz="2800" dirty="0"/>
              <a:t>Costs to repair the defectively installed roof, doors and windows, these costs were not “property damage” and therefore not covered by the policy under Florida law.</a:t>
            </a:r>
          </a:p>
          <a:p>
            <a:pPr lvl="1"/>
            <a:r>
              <a:rPr lang="en-US" sz="2400" dirty="0"/>
              <a:t>Defective construction qualifies as an occurrence.</a:t>
            </a:r>
          </a:p>
          <a:p>
            <a:endParaRPr lang="en-US" sz="2800" dirty="0"/>
          </a:p>
          <a:p>
            <a:r>
              <a:rPr lang="en-US" sz="2800" dirty="0"/>
              <a:t>Policy’s “your work” exclusion barred coverage of costs to repair damage to fitness center.</a:t>
            </a:r>
          </a:p>
          <a:p>
            <a:endParaRPr lang="en-US" dirty="0"/>
          </a:p>
        </p:txBody>
      </p:sp>
    </p:spTree>
    <p:extLst>
      <p:ext uri="{BB962C8B-B14F-4D97-AF65-F5344CB8AC3E}">
        <p14:creationId xmlns:p14="http://schemas.microsoft.com/office/powerpoint/2010/main" val="133363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lose of use alone constitute property damage? </a:t>
            </a:r>
          </a:p>
        </p:txBody>
      </p:sp>
      <p:sp>
        <p:nvSpPr>
          <p:cNvPr id="3" name="Content Placeholder 2"/>
          <p:cNvSpPr>
            <a:spLocks noGrp="1"/>
          </p:cNvSpPr>
          <p:nvPr>
            <p:ph idx="1"/>
          </p:nvPr>
        </p:nvSpPr>
        <p:spPr/>
        <p:txBody>
          <a:bodyPr>
            <a:normAutofit/>
          </a:bodyPr>
          <a:lstStyle/>
          <a:p>
            <a:pPr marL="0" indent="0">
              <a:buNone/>
            </a:pPr>
            <a:r>
              <a:rPr lang="en-US" u="sng" dirty="0"/>
              <a:t>Mid Continent Casualty Co. v </a:t>
            </a:r>
            <a:r>
              <a:rPr lang="en-US" dirty="0"/>
              <a:t>Adams Homes </a:t>
            </a:r>
          </a:p>
          <a:p>
            <a:pPr lvl="1" algn="just"/>
            <a:r>
              <a:rPr lang="en-US" dirty="0"/>
              <a:t>More specifically, Adams initiated construction in locations meant for retainage lakes under the original drainage plan, redirected historical water flow by elevating lots, and used “impervious muck and clay as fill,” thereby “</a:t>
            </a:r>
            <a:r>
              <a:rPr lang="en-US" dirty="0" err="1"/>
              <a:t>reduc</a:t>
            </a:r>
            <a:r>
              <a:rPr lang="en-US" dirty="0"/>
              <a:t>[</a:t>
            </a:r>
            <a:r>
              <a:rPr lang="en-US" dirty="0" err="1"/>
              <a:t>ing</a:t>
            </a:r>
            <a:r>
              <a:rPr lang="en-US" dirty="0"/>
              <a:t>] the natural drainage capacity of the area.” As a result, Homeowners’ “homes, the streets adjacent to their homes, and the common areas they have access to, are now prone to flooding....” The flooding has made “[Homeowners’] ordinary use or occupation of their property physically uncomfortable” and “disturb[</a:t>
            </a:r>
            <a:r>
              <a:rPr lang="en-US" dirty="0" err="1"/>
              <a:t>ed</a:t>
            </a:r>
            <a:r>
              <a:rPr lang="en-US" dirty="0"/>
              <a:t>] the [Homeowners’] free use ... of their property.”</a:t>
            </a:r>
          </a:p>
          <a:p>
            <a:pPr lvl="1"/>
            <a:r>
              <a:rPr lang="en-US" dirty="0"/>
              <a:t>These allegations, fairly read, create a factual issue as to loss of use. </a:t>
            </a:r>
          </a:p>
          <a:p>
            <a:pPr lvl="1"/>
            <a:r>
              <a:rPr lang="en-US" dirty="0"/>
              <a:t>CITING: </a:t>
            </a:r>
            <a:r>
              <a:rPr lang="en-US" i="1" dirty="0">
                <a:hlinkClick r:id="rId2"/>
              </a:rPr>
              <a:t>McCreary v. Florida Residential Property and Casualty Joint Underwriting Association</a:t>
            </a:r>
            <a:r>
              <a:rPr lang="en-US" i="1" dirty="0"/>
              <a:t>, </a:t>
            </a:r>
            <a:r>
              <a:rPr lang="en-US" dirty="0">
                <a:hlinkClick r:id="rId3"/>
              </a:rPr>
              <a:t>758 So.2d 692, 693 (4th Dist. Ct. App. 1999)</a:t>
            </a:r>
            <a:endParaRPr lang="en-US" dirty="0"/>
          </a:p>
        </p:txBody>
      </p:sp>
    </p:spTree>
    <p:extLst>
      <p:ext uri="{BB962C8B-B14F-4D97-AF65-F5344CB8AC3E}">
        <p14:creationId xmlns:p14="http://schemas.microsoft.com/office/powerpoint/2010/main" val="2321655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Injury</a:t>
            </a:r>
          </a:p>
        </p:txBody>
      </p:sp>
      <p:sp>
        <p:nvSpPr>
          <p:cNvPr id="3" name="Content Placeholder 2"/>
          <p:cNvSpPr>
            <a:spLocks noGrp="1"/>
          </p:cNvSpPr>
          <p:nvPr>
            <p:ph idx="1"/>
          </p:nvPr>
        </p:nvSpPr>
        <p:spPr>
          <a:xfrm>
            <a:off x="4434145" y="1426463"/>
            <a:ext cx="6927954" cy="3655759"/>
          </a:xfrm>
        </p:spPr>
        <p:txBody>
          <a:bodyPr>
            <a:noAutofit/>
          </a:bodyPr>
          <a:lstStyle/>
          <a:p>
            <a:r>
              <a:rPr lang="en-US" dirty="0"/>
              <a:t>Threshold for constituting a “physical injury,” a definitional term of “property damage,” is low.</a:t>
            </a:r>
          </a:p>
          <a:p>
            <a:r>
              <a:rPr lang="en-US" dirty="0"/>
              <a:t>Any physical or material alteration resulting in a detriment constitutes “physical injury” in a CGL policy. </a:t>
            </a:r>
          </a:p>
          <a:p>
            <a:pPr lvl="1"/>
            <a:r>
              <a:rPr lang="en-US" sz="2000" dirty="0"/>
              <a:t>See </a:t>
            </a:r>
            <a:r>
              <a:rPr lang="en-US" sz="2000" u="sng" dirty="0"/>
              <a:t>Zurich Am. Ins. Co. v. Cutrale Citrus Juices USA, Inc.</a:t>
            </a:r>
            <a:r>
              <a:rPr lang="en-US" sz="2000" dirty="0"/>
              <a:t>, 2002 WL 1433728 (M.D. Fla. 2002)(stating “[t]he accidental introduction of an adulterant is a physical event that causes injury or damage just as surely as the damage resulting from the collision of two automobiles”).</a:t>
            </a:r>
          </a:p>
          <a:p>
            <a:r>
              <a:rPr lang="en-US" dirty="0"/>
              <a:t>Most courts have rejected the argument that “property damage” must be to property owned by or work performed by a third party.</a:t>
            </a:r>
            <a:endParaRPr lang="en-US" sz="2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6880" r="96996"/>
                    </a14:imgEffect>
                  </a14:imgLayer>
                </a14:imgProps>
              </a:ext>
            </a:extLst>
          </a:blip>
          <a:stretch>
            <a:fillRect/>
          </a:stretch>
        </p:blipFill>
        <p:spPr>
          <a:xfrm>
            <a:off x="-79846" y="1853248"/>
            <a:ext cx="4651151" cy="3871452"/>
          </a:xfrm>
          <a:prstGeom prst="rect">
            <a:avLst/>
          </a:prstGeom>
        </p:spPr>
      </p:pic>
    </p:spTree>
    <p:extLst>
      <p:ext uri="{BB962C8B-B14F-4D97-AF65-F5344CB8AC3E}">
        <p14:creationId xmlns:p14="http://schemas.microsoft.com/office/powerpoint/2010/main" val="4278580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1896"/>
            <a:ext cx="9404723" cy="1400530"/>
          </a:xfrm>
        </p:spPr>
        <p:txBody>
          <a:bodyPr/>
          <a:lstStyle/>
          <a:p>
            <a:r>
              <a:rPr lang="en-US" dirty="0"/>
              <a:t>Does Incorporation of a Defective Component Constitute Property Damage?</a:t>
            </a:r>
            <a:br>
              <a:rPr lang="en-US" dirty="0"/>
            </a:br>
            <a:endParaRPr lang="en-US" dirty="0"/>
          </a:p>
        </p:txBody>
      </p:sp>
      <p:sp>
        <p:nvSpPr>
          <p:cNvPr id="3" name="Content Placeholder 2"/>
          <p:cNvSpPr>
            <a:spLocks noGrp="1"/>
          </p:cNvSpPr>
          <p:nvPr>
            <p:ph idx="1"/>
          </p:nvPr>
        </p:nvSpPr>
        <p:spPr>
          <a:xfrm>
            <a:off x="1103312" y="2052918"/>
            <a:ext cx="10331215" cy="4501791"/>
          </a:xfrm>
        </p:spPr>
        <p:txBody>
          <a:bodyPr>
            <a:normAutofit/>
          </a:bodyPr>
          <a:lstStyle/>
          <a:p>
            <a:r>
              <a:rPr lang="en-US" u="sng" dirty="0">
                <a:solidFill>
                  <a:srgbClr val="FFFF00"/>
                </a:solidFill>
              </a:rPr>
              <a:t>Eljer Mfg., Inc. v. Liberty Mut. Ins. Co.</a:t>
            </a:r>
            <a:r>
              <a:rPr lang="en-US" dirty="0">
                <a:solidFill>
                  <a:srgbClr val="FFFF00"/>
                </a:solidFill>
              </a:rPr>
              <a:t>, 972 F.2d 805 (7th Cir. 1992)</a:t>
            </a:r>
          </a:p>
          <a:p>
            <a:pPr lvl="1"/>
            <a:r>
              <a:rPr lang="en-US" dirty="0"/>
              <a:t>Holding that the incorporation of a defective product into another product constituted property damage, as physical injury to tangible property, at the moment of incorporation.</a:t>
            </a:r>
          </a:p>
          <a:p>
            <a:r>
              <a:rPr lang="en-US" u="sng" dirty="0">
                <a:solidFill>
                  <a:srgbClr val="FFFF00"/>
                </a:solidFill>
              </a:rPr>
              <a:t>Travelers Ins. Co. v. Eljer Mfg., Inc., </a:t>
            </a:r>
            <a:r>
              <a:rPr lang="en-US" dirty="0">
                <a:solidFill>
                  <a:srgbClr val="FFFF00"/>
                </a:solidFill>
              </a:rPr>
              <a:t>757 N.E.2d 481 (Ill. 2000)</a:t>
            </a:r>
          </a:p>
          <a:p>
            <a:pPr lvl="1"/>
            <a:r>
              <a:rPr lang="en-US" dirty="0"/>
              <a:t>The court disagreed with the policyholders’ argument, holding that the home owners whose systems did not leak suffered no “physical injury to tangible property.” The court also held that the post-1986 edition CGL insurance policies are not triggered if a home is physically damaged by a home owner replacing a nonleaking system; this does not constitute physical injury to tangible property arising from a covered occurrence under the policies.</a:t>
            </a:r>
          </a:p>
          <a:p>
            <a:pPr lvl="1"/>
            <a:endParaRPr lang="en-US" u="sng" dirty="0">
              <a:solidFill>
                <a:srgbClr val="FFFF00"/>
              </a:solidFill>
            </a:endParaRPr>
          </a:p>
        </p:txBody>
      </p:sp>
    </p:spTree>
    <p:extLst>
      <p:ext uri="{BB962C8B-B14F-4D97-AF65-F5344CB8AC3E}">
        <p14:creationId xmlns:p14="http://schemas.microsoft.com/office/powerpoint/2010/main" val="242073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9235" y="1552469"/>
            <a:ext cx="9404723" cy="1400530"/>
          </a:xfrm>
        </p:spPr>
        <p:txBody>
          <a:bodyPr/>
          <a:lstStyle/>
          <a:p>
            <a:pPr algn="ctr"/>
            <a:r>
              <a:rPr lang="en-US" sz="7200" dirty="0">
                <a:solidFill>
                  <a:schemeClr val="tx1"/>
                </a:solidFill>
                <a:ea typeface="Calibri" panose="020F0502020204030204" pitchFamily="34" charset="0"/>
                <a:cs typeface="Times New Roman" panose="02020603050405020304" pitchFamily="18" charset="0"/>
              </a:rPr>
              <a:t>Rip and Tear and its impact on Property Damage</a:t>
            </a:r>
          </a:p>
        </p:txBody>
      </p:sp>
    </p:spTree>
    <p:extLst>
      <p:ext uri="{BB962C8B-B14F-4D97-AF65-F5344CB8AC3E}">
        <p14:creationId xmlns:p14="http://schemas.microsoft.com/office/powerpoint/2010/main" val="2798158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Carithers v. Mid-Continent </a:t>
            </a:r>
            <a:r>
              <a:rPr lang="en-US" u="sng" dirty="0" err="1"/>
              <a:t>Cas</a:t>
            </a:r>
            <a:r>
              <a:rPr lang="en-US" u="sng" dirty="0"/>
              <a:t>., Co.</a:t>
            </a:r>
            <a:r>
              <a:rPr lang="en-US" dirty="0"/>
              <a:t>, 782 F. 3d 1240 (11th Cir. 2015)</a:t>
            </a:r>
            <a:endParaRPr lang="en-US" u="sng" dirty="0"/>
          </a:p>
        </p:txBody>
      </p:sp>
      <p:sp>
        <p:nvSpPr>
          <p:cNvPr id="3" name="Content Placeholder 2"/>
          <p:cNvSpPr>
            <a:spLocks noGrp="1"/>
          </p:cNvSpPr>
          <p:nvPr>
            <p:ph idx="1"/>
          </p:nvPr>
        </p:nvSpPr>
        <p:spPr>
          <a:noFill/>
          <a:ln>
            <a:noFill/>
          </a:ln>
        </p:spPr>
        <p:txBody>
          <a:bodyPr>
            <a:normAutofit lnSpcReduction="10000"/>
          </a:bodyPr>
          <a:lstStyle/>
          <a:p>
            <a:pPr marL="0">
              <a:spcBef>
                <a:spcPts val="0"/>
              </a:spcBef>
            </a:pPr>
            <a:r>
              <a:rPr lang="en-US" sz="3600" b="1" dirty="0">
                <a:latin typeface="+mn-lt"/>
                <a:ea typeface="Calibri" panose="020F0502020204030204" pitchFamily="34" charset="0"/>
                <a:cs typeface="Times New Roman" panose="02020603050405020304" pitchFamily="18" charset="0"/>
              </a:rPr>
              <a:t>Impact: </a:t>
            </a:r>
          </a:p>
          <a:p>
            <a:pPr marL="0">
              <a:spcBef>
                <a:spcPts val="0"/>
              </a:spcBef>
            </a:pPr>
            <a:endParaRPr lang="en-US" sz="3600" b="1" dirty="0">
              <a:latin typeface="+mn-lt"/>
              <a:ea typeface="Calibri" panose="020F0502020204030204" pitchFamily="34" charset="0"/>
              <a:cs typeface="Times New Roman" panose="02020603050405020304" pitchFamily="18" charset="0"/>
            </a:endParaRPr>
          </a:p>
          <a:p>
            <a:pPr lvl="0" algn="just">
              <a:spcBef>
                <a:spcPts val="0"/>
              </a:spcBef>
              <a:buFont typeface="Symbol" panose="05050102010706020507" pitchFamily="18" charset="2"/>
              <a:buChar char=""/>
            </a:pPr>
            <a:r>
              <a:rPr lang="en-US" sz="3600" dirty="0">
                <a:latin typeface="+mn-lt"/>
                <a:ea typeface="Calibri" panose="020F0502020204030204" pitchFamily="34" charset="0"/>
                <a:cs typeface="Times New Roman" panose="02020603050405020304" pitchFamily="18" charset="0"/>
              </a:rPr>
              <a:t>In the Eleventh Circuit, damages for an insured’s defective work are covered if the defective work must be replaced in order to repair covered property damage.</a:t>
            </a:r>
          </a:p>
          <a:p>
            <a:pPr marL="0" indent="0">
              <a:spcBef>
                <a:spcPts val="0"/>
              </a:spcBef>
              <a:buNone/>
            </a:pPr>
            <a:r>
              <a:rPr lang="en-US" sz="2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Tree>
    <p:extLst>
      <p:ext uri="{BB962C8B-B14F-4D97-AF65-F5344CB8AC3E}">
        <p14:creationId xmlns:p14="http://schemas.microsoft.com/office/powerpoint/2010/main" val="177689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7609" y="1781666"/>
            <a:ext cx="9361858" cy="3046988"/>
          </a:xfrm>
          <a:prstGeom prst="rect">
            <a:avLst/>
          </a:prstGeom>
          <a:noFill/>
        </p:spPr>
        <p:txBody>
          <a:bodyPr wrap="none" rtlCol="0">
            <a:spAutoFit/>
          </a:bodyPr>
          <a:lstStyle/>
          <a:p>
            <a:r>
              <a:rPr lang="en-US" sz="9600" dirty="0"/>
              <a:t>ISO </a:t>
            </a:r>
            <a:r>
              <a:rPr lang="en-US" sz="9600" dirty="0" err="1"/>
              <a:t>CGL</a:t>
            </a:r>
            <a:r>
              <a:rPr lang="en-US" sz="9600" dirty="0"/>
              <a:t> FORM </a:t>
            </a:r>
          </a:p>
          <a:p>
            <a:r>
              <a:rPr lang="en-US" sz="9600" dirty="0"/>
              <a:t>CG 00 01 12 04</a:t>
            </a:r>
          </a:p>
        </p:txBody>
      </p:sp>
    </p:spTree>
    <p:extLst>
      <p:ext uri="{BB962C8B-B14F-4D97-AF65-F5344CB8AC3E}">
        <p14:creationId xmlns:p14="http://schemas.microsoft.com/office/powerpoint/2010/main" val="307622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a:t>Carithers v. Mid-Continent </a:t>
            </a:r>
            <a:r>
              <a:rPr lang="en-US" sz="4400" u="sng" dirty="0" err="1"/>
              <a:t>Cas</a:t>
            </a:r>
            <a:r>
              <a:rPr lang="en-US" sz="4400" u="sng" dirty="0"/>
              <a:t>., Co.</a:t>
            </a:r>
            <a:r>
              <a:rPr lang="en-US" sz="4400" dirty="0"/>
              <a:t>, 782 F. 3d 1240 (11th Cir. 2015)</a:t>
            </a:r>
            <a:br>
              <a:rPr lang="en-US" sz="4400" dirty="0"/>
            </a:br>
            <a:endParaRPr lang="en-US" dirty="0"/>
          </a:p>
        </p:txBody>
      </p:sp>
      <p:sp>
        <p:nvSpPr>
          <p:cNvPr id="3" name="Content Placeholder 2"/>
          <p:cNvSpPr>
            <a:spLocks noGrp="1"/>
          </p:cNvSpPr>
          <p:nvPr>
            <p:ph idx="1"/>
          </p:nvPr>
        </p:nvSpPr>
        <p:spPr/>
        <p:txBody>
          <a:bodyPr/>
          <a:lstStyle/>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Holdings and Reasoning:</a:t>
            </a:r>
          </a:p>
          <a:p>
            <a:pPr marL="0" lvl="0" indent="0" algn="just" defTabSz="914400" eaLnBrk="0" fontAlgn="base" hangingPunct="0">
              <a:spcBef>
                <a:spcPts val="0"/>
              </a:spcBef>
              <a:buClrTx/>
              <a:buSzTx/>
              <a:buNone/>
            </a:pPr>
            <a:r>
              <a:rPr lang="en-US" sz="2400" dirty="0">
                <a:latin typeface="+mn-lt"/>
                <a:ea typeface="Calibri" panose="020F0502020204030204" pitchFamily="34" charset="0"/>
                <a:cs typeface="Times New Roman" panose="02020603050405020304" pitchFamily="18" charset="0"/>
              </a:rPr>
              <a:t> </a:t>
            </a:r>
          </a:p>
          <a:p>
            <a:pPr lvl="0" algn="just" defTabSz="914400" eaLnBrk="0" fontAlgn="base" hangingPunct="0">
              <a:spcBef>
                <a:spcPts val="0"/>
              </a:spcBef>
              <a:buClrTx/>
              <a:buSzTx/>
              <a:buFont typeface="Symbol" panose="05050102010706020507" pitchFamily="18" charset="2"/>
              <a:buChar char=""/>
            </a:pPr>
            <a:r>
              <a:rPr lang="en-US" sz="2400" dirty="0">
                <a:latin typeface="+mn-lt"/>
                <a:ea typeface="Calibri" panose="020F0502020204030204" pitchFamily="34" charset="0"/>
                <a:cs typeface="Times New Roman" panose="02020603050405020304" pitchFamily="18" charset="0"/>
              </a:rPr>
              <a:t>Damage to brick caused by defective coating was not covered:</a:t>
            </a:r>
          </a:p>
          <a:p>
            <a:pPr marL="914400" lvl="0" indent="0" algn="just" defTabSz="914400" eaLnBrk="0" fontAlgn="base" hangingPunct="0">
              <a:spcBef>
                <a:spcPts val="0"/>
              </a:spcBef>
              <a:buClrTx/>
              <a:buSzTx/>
              <a:buNone/>
            </a:pPr>
            <a:r>
              <a:rPr lang="en-US" sz="2400" dirty="0">
                <a:latin typeface="+mn-lt"/>
                <a:ea typeface="Calibri" panose="020F0502020204030204" pitchFamily="34" charset="0"/>
                <a:cs typeface="Times New Roman" panose="02020603050405020304" pitchFamily="18" charset="0"/>
              </a:rPr>
              <a:t> </a:t>
            </a:r>
          </a:p>
          <a:p>
            <a:pPr marL="457200" lvl="1" indent="0" algn="just" defTabSz="914400" eaLnBrk="0" fontAlgn="base" hangingPunct="0">
              <a:spcBef>
                <a:spcPts val="0"/>
              </a:spcBef>
              <a:buClrTx/>
              <a:buSzTx/>
              <a:buFont typeface="Courier New" panose="02070309020205020404" pitchFamily="49" charset="0"/>
              <a:buChar char="o"/>
            </a:pPr>
            <a:r>
              <a:rPr lang="en-US" sz="2400" dirty="0">
                <a:latin typeface="+mn-lt"/>
                <a:ea typeface="Calibri" panose="020F0502020204030204" pitchFamily="34" charset="0"/>
                <a:cs typeface="Times New Roman" panose="02020603050405020304" pitchFamily="18" charset="0"/>
              </a:rPr>
              <a:t> Failure of coating caused to damage to brick. Because the Carithers could not prove that different subcontractors performed the brick work and the coating work, the damage was not covered pursuant to </a:t>
            </a:r>
            <a:r>
              <a:rPr lang="en-US" sz="2400" u="sng" dirty="0">
                <a:latin typeface="+mn-lt"/>
                <a:ea typeface="Calibri" panose="020F0502020204030204" pitchFamily="34" charset="0"/>
                <a:cs typeface="Times New Roman" panose="02020603050405020304" pitchFamily="18" charset="0"/>
              </a:rPr>
              <a:t>U.S. Fire Ins. Co. v. J.S.U.B., Inc</a:t>
            </a:r>
            <a:r>
              <a:rPr lang="en-US" sz="2400" i="1" dirty="0">
                <a:latin typeface="+mn-lt"/>
                <a:ea typeface="Calibri" panose="020F0502020204030204" pitchFamily="34" charset="0"/>
                <a:cs typeface="Times New Roman" panose="02020603050405020304" pitchFamily="18" charset="0"/>
              </a:rPr>
              <a:t>.</a:t>
            </a:r>
            <a:r>
              <a:rPr lang="en-US" sz="2400" dirty="0">
                <a:latin typeface="+mn-lt"/>
                <a:ea typeface="Calibri" panose="020F0502020204030204" pitchFamily="34" charset="0"/>
                <a:cs typeface="Times New Roman" panose="02020603050405020304" pitchFamily="18" charset="0"/>
              </a:rPr>
              <a:t>, 979 </a:t>
            </a:r>
            <a:r>
              <a:rPr lang="en-US" sz="2400" dirty="0" err="1">
                <a:latin typeface="+mn-lt"/>
                <a:ea typeface="Calibri" panose="020F0502020204030204" pitchFamily="34" charset="0"/>
                <a:cs typeface="Times New Roman" panose="02020603050405020304" pitchFamily="18" charset="0"/>
              </a:rPr>
              <a:t>So.2</a:t>
            </a:r>
            <a:r>
              <a:rPr lang="en-US" sz="2400" dirty="0">
                <a:latin typeface="+mn-lt"/>
                <a:ea typeface="Calibri" panose="020F0502020204030204" pitchFamily="34" charset="0"/>
                <a:cs typeface="Times New Roman" panose="02020603050405020304" pitchFamily="18" charset="0"/>
              </a:rPr>
              <a:t> d 871 (Fla. 2007).</a:t>
            </a:r>
          </a:p>
          <a:p>
            <a:endParaRPr lang="en-US" dirty="0"/>
          </a:p>
        </p:txBody>
      </p:sp>
    </p:spTree>
    <p:extLst>
      <p:ext uri="{BB962C8B-B14F-4D97-AF65-F5344CB8AC3E}">
        <p14:creationId xmlns:p14="http://schemas.microsoft.com/office/powerpoint/2010/main" val="193434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Carithers v. Mid-Continent </a:t>
            </a:r>
            <a:r>
              <a:rPr lang="en-US" u="sng" dirty="0" err="1"/>
              <a:t>Cas</a:t>
            </a:r>
            <a:r>
              <a:rPr lang="en-US" u="sng" dirty="0"/>
              <a:t>., Co.</a:t>
            </a:r>
            <a:r>
              <a:rPr lang="en-US" dirty="0"/>
              <a:t>, 782 F. 3d 1240 (11th Cir. 2015)</a:t>
            </a:r>
          </a:p>
        </p:txBody>
      </p:sp>
      <p:sp>
        <p:nvSpPr>
          <p:cNvPr id="3" name="Content Placeholder 2"/>
          <p:cNvSpPr>
            <a:spLocks noGrp="1"/>
          </p:cNvSpPr>
          <p:nvPr>
            <p:ph idx="1"/>
          </p:nvPr>
        </p:nvSpPr>
        <p:spPr/>
        <p:txBody>
          <a:bodyPr/>
          <a:lstStyle/>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Holdings and Reasoning:</a:t>
            </a:r>
          </a:p>
          <a:p>
            <a:pPr marL="914400" lvl="0" indent="0" algn="just" defTabSz="914400" eaLnBrk="0" fontAlgn="base" hangingPunct="0">
              <a:spcBef>
                <a:spcPts val="0"/>
              </a:spcBef>
              <a:buClrTx/>
              <a:buSzTx/>
              <a:buNone/>
            </a:pPr>
            <a:r>
              <a:rPr lang="en-US" sz="1800" dirty="0">
                <a:latin typeface="+mn-lt"/>
                <a:ea typeface="Calibri" panose="020F0502020204030204" pitchFamily="34" charset="0"/>
                <a:cs typeface="Times New Roman" panose="02020603050405020304" pitchFamily="18" charset="0"/>
              </a:rPr>
              <a:t> </a:t>
            </a:r>
          </a:p>
          <a:p>
            <a:pPr lvl="0" algn="just" defTabSz="914400" eaLnBrk="0" fontAlgn="base" hangingPunct="0">
              <a:spcBef>
                <a:spcPts val="0"/>
              </a:spcBef>
              <a:buClrTx/>
              <a:buSzTx/>
              <a:buFont typeface="Symbol" panose="05050102010706020507" pitchFamily="18" charset="2"/>
              <a:buChar char=""/>
            </a:pPr>
            <a:r>
              <a:rPr lang="en-US" dirty="0">
                <a:latin typeface="+mn-lt"/>
                <a:ea typeface="Calibri" panose="020F0502020204030204" pitchFamily="34" charset="0"/>
                <a:cs typeface="Times New Roman" panose="02020603050405020304" pitchFamily="18" charset="0"/>
              </a:rPr>
              <a:t>Damage to tile caused by defective mud base was not covered: </a:t>
            </a:r>
          </a:p>
          <a:p>
            <a:pPr marL="914400" lvl="0" indent="0" algn="just" defTabSz="914400" eaLnBrk="0" fontAlgn="base" hangingPunct="0">
              <a:spcBef>
                <a:spcPts val="0"/>
              </a:spcBef>
              <a:buClrTx/>
              <a:buSzTx/>
              <a:buNone/>
            </a:pPr>
            <a:r>
              <a:rPr lang="en-US" dirty="0">
                <a:latin typeface="+mn-lt"/>
                <a:ea typeface="Calibri" panose="020F0502020204030204" pitchFamily="34" charset="0"/>
                <a:cs typeface="Times New Roman" panose="02020603050405020304" pitchFamily="18" charset="0"/>
              </a:rPr>
              <a:t> </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Even though the Carithers had purchased the tile that was damaged, the Eleventh Circuit’s narrow interpretation of </a:t>
            </a:r>
            <a:r>
              <a:rPr lang="en-US" sz="2000" i="1" dirty="0">
                <a:latin typeface="+mn-lt"/>
                <a:ea typeface="Calibri" panose="020F0502020204030204" pitchFamily="34" charset="0"/>
                <a:cs typeface="Times New Roman" panose="02020603050405020304" pitchFamily="18" charset="0"/>
              </a:rPr>
              <a:t>Pozzi Window</a:t>
            </a:r>
            <a:r>
              <a:rPr lang="en-US" sz="2000" dirty="0">
                <a:latin typeface="+mn-lt"/>
                <a:ea typeface="Calibri" panose="020F0502020204030204" pitchFamily="34" charset="0"/>
                <a:cs typeface="Times New Roman" panose="02020603050405020304" pitchFamily="18" charset="0"/>
              </a:rPr>
              <a:t> in </a:t>
            </a:r>
            <a:r>
              <a:rPr lang="en-US" sz="2000" i="1" dirty="0" err="1">
                <a:latin typeface="+mn-lt"/>
                <a:ea typeface="Calibri" panose="020F0502020204030204" pitchFamily="34" charset="0"/>
                <a:cs typeface="Times New Roman" panose="02020603050405020304" pitchFamily="18" charset="0"/>
              </a:rPr>
              <a:t>Auchter</a:t>
            </a:r>
            <a:r>
              <a:rPr lang="en-US" sz="2000" dirty="0">
                <a:latin typeface="+mn-lt"/>
                <a:ea typeface="Calibri" panose="020F0502020204030204" pitchFamily="34" charset="0"/>
                <a:cs typeface="Times New Roman" panose="02020603050405020304" pitchFamily="18" charset="0"/>
              </a:rPr>
              <a:t> precluded coverage. </a:t>
            </a:r>
            <a:r>
              <a:rPr lang="en-US" sz="2000" i="1" dirty="0" err="1">
                <a:latin typeface="+mn-lt"/>
                <a:ea typeface="Calibri" panose="020F0502020204030204" pitchFamily="34" charset="0"/>
                <a:cs typeface="Times New Roman" panose="02020603050405020304" pitchFamily="18" charset="0"/>
              </a:rPr>
              <a:t>Auchter</a:t>
            </a:r>
            <a:r>
              <a:rPr lang="en-US" sz="2000" dirty="0">
                <a:latin typeface="+mn-lt"/>
                <a:ea typeface="Calibri" panose="020F0502020204030204" pitchFamily="34" charset="0"/>
                <a:cs typeface="Times New Roman" panose="02020603050405020304" pitchFamily="18" charset="0"/>
              </a:rPr>
              <a:t> distinguished between a window, which has many components, and a roof tile, which is one component that goes into a roof.</a:t>
            </a:r>
          </a:p>
          <a:p>
            <a:pPr marL="914400" lvl="0" indent="0" algn="just" defTabSz="914400" eaLnBrk="0" fontAlgn="base" hangingPunct="0">
              <a:spcBef>
                <a:spcPts val="0"/>
              </a:spcBef>
              <a:buClrTx/>
              <a:buSzTx/>
              <a:buNone/>
            </a:pPr>
            <a:r>
              <a:rPr lang="en-US" dirty="0">
                <a:latin typeface="+mn-lt"/>
                <a:ea typeface="Calibri" panose="020F0502020204030204" pitchFamily="34" charset="0"/>
                <a:cs typeface="Times New Roman" panose="02020603050405020304" pitchFamily="18" charset="0"/>
              </a:rPr>
              <a:t> </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No coverage for a defective installation when there is no damage beyond the defective work of a single subcontractor. Here, mud base and tile were done by the same subcontractor.</a:t>
            </a:r>
            <a:endParaRPr lang="en-US" dirty="0">
              <a:latin typeface="+mn-lt"/>
            </a:endParaRPr>
          </a:p>
        </p:txBody>
      </p:sp>
    </p:spTree>
    <p:extLst>
      <p:ext uri="{BB962C8B-B14F-4D97-AF65-F5344CB8AC3E}">
        <p14:creationId xmlns:p14="http://schemas.microsoft.com/office/powerpoint/2010/main" val="2693391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EBEBEB"/>
                </a:solidFill>
              </a:rPr>
              <a:t>Carithers v. Mid-Continent </a:t>
            </a:r>
            <a:r>
              <a:rPr lang="en-US" u="sng" dirty="0" err="1">
                <a:solidFill>
                  <a:srgbClr val="EBEBEB"/>
                </a:solidFill>
              </a:rPr>
              <a:t>Cas</a:t>
            </a:r>
            <a:r>
              <a:rPr lang="en-US" u="sng" dirty="0">
                <a:solidFill>
                  <a:srgbClr val="EBEBEB"/>
                </a:solidFill>
              </a:rPr>
              <a:t>., Co.</a:t>
            </a:r>
            <a:r>
              <a:rPr lang="en-US" dirty="0">
                <a:solidFill>
                  <a:srgbClr val="EBEBEB"/>
                </a:solidFill>
              </a:rPr>
              <a:t>, 782 F. 3d 1240 (11th Cir. 2015)</a:t>
            </a:r>
            <a:endParaRPr lang="en-US" dirty="0"/>
          </a:p>
        </p:txBody>
      </p:sp>
      <p:sp>
        <p:nvSpPr>
          <p:cNvPr id="3" name="Content Placeholder 2"/>
          <p:cNvSpPr>
            <a:spLocks noGrp="1"/>
          </p:cNvSpPr>
          <p:nvPr>
            <p:ph idx="1"/>
          </p:nvPr>
        </p:nvSpPr>
        <p:spPr>
          <a:xfrm>
            <a:off x="1103312" y="2052918"/>
            <a:ext cx="10152292" cy="4234760"/>
          </a:xfrm>
        </p:spPr>
        <p:txBody>
          <a:bodyPr/>
          <a:lstStyle/>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Holdings and Reasoning:</a:t>
            </a:r>
          </a:p>
          <a:p>
            <a:pPr marL="914400" lvl="0" indent="0" algn="just" defTabSz="914400" eaLnBrk="0" fontAlgn="base" hangingPunct="0">
              <a:spcBef>
                <a:spcPts val="0"/>
              </a:spcBef>
              <a:buClrTx/>
              <a:buSzTx/>
              <a:buNone/>
            </a:pPr>
            <a:r>
              <a:rPr lang="en-US" sz="1800" dirty="0">
                <a:latin typeface="+mn-lt"/>
                <a:ea typeface="Calibri" panose="020F0502020204030204" pitchFamily="34" charset="0"/>
                <a:cs typeface="Times New Roman" panose="02020603050405020304" pitchFamily="18" charset="0"/>
              </a:rPr>
              <a:t> </a:t>
            </a:r>
          </a:p>
          <a:p>
            <a:pPr lvl="0" algn="just" defTabSz="914400" eaLnBrk="0" fontAlgn="base" hangingPunct="0">
              <a:spcBef>
                <a:spcPts val="0"/>
              </a:spcBef>
              <a:buClrTx/>
              <a:buSzTx/>
              <a:buFont typeface="Symbol" panose="05050102010706020507" pitchFamily="18" charset="2"/>
              <a:buChar char=""/>
            </a:pPr>
            <a:r>
              <a:rPr lang="en-US" dirty="0">
                <a:latin typeface="+mn-lt"/>
                <a:ea typeface="Calibri" panose="020F0502020204030204" pitchFamily="34" charset="0"/>
                <a:cs typeface="Times New Roman" panose="02020603050405020304" pitchFamily="18" charset="0"/>
              </a:rPr>
              <a:t>Carithers were entitled to cost of rebuilding balcony (get-to damage) ($3,325).</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Trial court found that balcony was not covered.</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But, trial court found as a fact that, in order to repair the garage (which was covered), the balcony had to be rebuilt.</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Mid-Continent did not appeal this fact-finding.</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“Under Florida law, the Carithers had a right to ‘the costs of repairing damage caused by the defective work …’ </a:t>
            </a:r>
            <a:r>
              <a:rPr lang="en-US" sz="2000" u="sng" dirty="0">
                <a:latin typeface="+mn-lt"/>
                <a:ea typeface="Calibri" panose="020F0502020204030204" pitchFamily="34" charset="0"/>
                <a:cs typeface="Times New Roman" panose="02020603050405020304" pitchFamily="18" charset="0"/>
              </a:rPr>
              <a:t>J.S.U.B.”</a:t>
            </a:r>
          </a:p>
          <a:p>
            <a:pPr marL="457200" lvl="1" indent="0" algn="just" defTabSz="914400" eaLnBrk="0" fontAlgn="base" hangingPunct="0">
              <a:spcBef>
                <a:spcPts val="0"/>
              </a:spcBef>
              <a:buClrTx/>
              <a:buSzTx/>
              <a:buFont typeface="Courier New" panose="02070309020205020404" pitchFamily="49" charset="0"/>
              <a:buChar char="o"/>
            </a:pPr>
            <a:r>
              <a:rPr lang="en-US" sz="2000" dirty="0">
                <a:latin typeface="+mn-lt"/>
                <a:ea typeface="Calibri" panose="020F0502020204030204" pitchFamily="34" charset="0"/>
                <a:cs typeface="Times New Roman" panose="02020603050405020304" pitchFamily="18" charset="0"/>
              </a:rPr>
              <a:t>“Since the district determined that repairing the balcony was part of the cost of repairing the garage, which was defective work, the Carithers were entitled to these damages.”</a:t>
            </a:r>
          </a:p>
          <a:p>
            <a:endParaRPr lang="en-US" dirty="0"/>
          </a:p>
        </p:txBody>
      </p:sp>
    </p:spTree>
    <p:extLst>
      <p:ext uri="{BB962C8B-B14F-4D97-AF65-F5344CB8AC3E}">
        <p14:creationId xmlns:p14="http://schemas.microsoft.com/office/powerpoint/2010/main" val="3574756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EBEBEB"/>
                </a:solidFill>
              </a:rPr>
              <a:t>Carithers v. Mid-Continent </a:t>
            </a:r>
            <a:r>
              <a:rPr lang="en-US" u="sng" dirty="0" err="1">
                <a:solidFill>
                  <a:srgbClr val="EBEBEB"/>
                </a:solidFill>
              </a:rPr>
              <a:t>Cas</a:t>
            </a:r>
            <a:r>
              <a:rPr lang="en-US" u="sng" dirty="0">
                <a:solidFill>
                  <a:srgbClr val="EBEBEB"/>
                </a:solidFill>
              </a:rPr>
              <a:t>., Co.</a:t>
            </a:r>
            <a:r>
              <a:rPr lang="en-US" dirty="0">
                <a:solidFill>
                  <a:srgbClr val="EBEBEB"/>
                </a:solidFill>
              </a:rPr>
              <a:t>, 782 F. 3d 1240 (11th Cir. 2015)</a:t>
            </a:r>
            <a:endParaRPr lang="en-US" dirty="0"/>
          </a:p>
        </p:txBody>
      </p:sp>
      <p:sp>
        <p:nvSpPr>
          <p:cNvPr id="3" name="Content Placeholder 2"/>
          <p:cNvSpPr>
            <a:spLocks noGrp="1"/>
          </p:cNvSpPr>
          <p:nvPr>
            <p:ph idx="1"/>
          </p:nvPr>
        </p:nvSpPr>
        <p:spPr>
          <a:xfrm>
            <a:off x="1103312" y="2052918"/>
            <a:ext cx="10095731" cy="4263041"/>
          </a:xfrm>
        </p:spPr>
        <p:txBody>
          <a:bodyPr/>
          <a:lstStyle/>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Unresolved Questions:</a:t>
            </a:r>
          </a:p>
          <a:p>
            <a:pPr marL="0" lvl="0" indent="0" algn="just" defTabSz="914400" eaLnBrk="0" fontAlgn="base" hangingPunct="0">
              <a:spcBef>
                <a:spcPts val="0"/>
              </a:spcBef>
              <a:buClrTx/>
              <a:buSzTx/>
              <a:buNone/>
            </a:pPr>
            <a:r>
              <a:rPr lang="en-US" sz="2400" dirty="0">
                <a:latin typeface="+mn-lt"/>
                <a:ea typeface="Calibri" panose="020F0502020204030204" pitchFamily="34" charset="0"/>
                <a:cs typeface="Times New Roman" panose="02020603050405020304" pitchFamily="18" charset="0"/>
              </a:rPr>
              <a:t> </a:t>
            </a:r>
          </a:p>
          <a:p>
            <a:pPr lvl="0" algn="just" defTabSz="914400" eaLnBrk="0" fontAlgn="base" hangingPunct="0">
              <a:spcBef>
                <a:spcPts val="0"/>
              </a:spcBef>
              <a:buClrTx/>
              <a:buSzTx/>
              <a:buFont typeface="Symbol" panose="05050102010706020507" pitchFamily="18" charset="2"/>
              <a:buChar char=""/>
            </a:pPr>
            <a:r>
              <a:rPr lang="en-US" sz="2400" dirty="0">
                <a:latin typeface="+mn-lt"/>
                <a:ea typeface="Calibri" panose="020F0502020204030204" pitchFamily="34" charset="0"/>
                <a:cs typeface="Times New Roman" panose="02020603050405020304" pitchFamily="18" charset="0"/>
              </a:rPr>
              <a:t>Who has burden of proof regarding necessity of rebuilding insured’s work in order to repair covered property damage?</a:t>
            </a:r>
          </a:p>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 </a:t>
            </a:r>
            <a:endParaRPr lang="en-US" sz="2400" dirty="0">
              <a:latin typeface="+mn-lt"/>
              <a:ea typeface="Calibri" panose="020F0502020204030204" pitchFamily="34" charset="0"/>
              <a:cs typeface="Times New Roman" panose="02020603050405020304" pitchFamily="18" charset="0"/>
            </a:endParaRPr>
          </a:p>
          <a:p>
            <a:pPr lvl="0" algn="just" defTabSz="914400" eaLnBrk="0" fontAlgn="base" hangingPunct="0">
              <a:spcBef>
                <a:spcPts val="0"/>
              </a:spcBef>
              <a:buClrTx/>
              <a:buSzTx/>
              <a:buFont typeface="Symbol" panose="05050102010706020507" pitchFamily="18" charset="2"/>
              <a:buChar char=""/>
            </a:pPr>
            <a:r>
              <a:rPr lang="en-US" sz="2400" dirty="0">
                <a:latin typeface="+mn-lt"/>
                <a:ea typeface="Calibri" panose="020F0502020204030204" pitchFamily="34" charset="0"/>
                <a:cs typeface="Times New Roman" panose="02020603050405020304" pitchFamily="18" charset="0"/>
              </a:rPr>
              <a:t>What is the extent to which work to the insured’s work becomes compensable? Removal? Replacement? With what? (value of what was there vs. what should have been there in the first place)</a:t>
            </a:r>
          </a:p>
          <a:p>
            <a:endParaRPr lang="en-US" dirty="0"/>
          </a:p>
        </p:txBody>
      </p:sp>
    </p:spTree>
    <p:extLst>
      <p:ext uri="{BB962C8B-B14F-4D97-AF65-F5344CB8AC3E}">
        <p14:creationId xmlns:p14="http://schemas.microsoft.com/office/powerpoint/2010/main" val="2296568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38153" cy="1400530"/>
          </a:xfrm>
        </p:spPr>
        <p:txBody>
          <a:bodyPr/>
          <a:lstStyle/>
          <a:p>
            <a:r>
              <a:rPr lang="pt-BR" sz="3200" u="sng" dirty="0"/>
              <a:t>Pavarini Constr. Co. (Se) Inc. v. Ace Am. Ins. Co</a:t>
            </a:r>
            <a:r>
              <a:rPr lang="pt-BR" sz="3200" dirty="0"/>
              <a:t>., </a:t>
            </a:r>
            <a:br>
              <a:rPr lang="pt-BR" sz="3200" dirty="0"/>
            </a:br>
            <a:r>
              <a:rPr lang="pt-BR" sz="3200" dirty="0"/>
              <a:t>161 F. Supp. 3d 1227 (S.D. Fla. 2015)</a:t>
            </a:r>
            <a:endParaRPr lang="en-US" sz="3200" dirty="0"/>
          </a:p>
        </p:txBody>
      </p:sp>
      <p:sp>
        <p:nvSpPr>
          <p:cNvPr id="3" name="Content Placeholder 2"/>
          <p:cNvSpPr>
            <a:spLocks noGrp="1"/>
          </p:cNvSpPr>
          <p:nvPr>
            <p:ph idx="1"/>
          </p:nvPr>
        </p:nvSpPr>
        <p:spPr>
          <a:xfrm>
            <a:off x="1103312" y="2052918"/>
            <a:ext cx="9388721" cy="4195481"/>
          </a:xfrm>
        </p:spPr>
        <p:txBody>
          <a:bodyPr>
            <a:normAutofit/>
          </a:bodyPr>
          <a:lstStyle/>
          <a:p>
            <a:pPr algn="just"/>
            <a:r>
              <a:rPr lang="en-US" sz="2800" dirty="0">
                <a:latin typeface="+mn-lt"/>
                <a:cs typeface="Arial" panose="020B0604020202020204" pitchFamily="34" charset="0"/>
              </a:rPr>
              <a:t>Where defective work causes damage to otherwise non-defective completed product, defendant is entitled to coverage for the repair of that non-defective work. Even if the predominant objection of the repair effort was to fix the instability caused by the defective work repair for the defective work was covered where the same effort was required to put an end to the ongoing damage to otherwise non-defective property. </a:t>
            </a:r>
          </a:p>
          <a:p>
            <a:endParaRPr lang="en-US" dirty="0"/>
          </a:p>
        </p:txBody>
      </p:sp>
    </p:spTree>
    <p:extLst>
      <p:ext uri="{BB962C8B-B14F-4D97-AF65-F5344CB8AC3E}">
        <p14:creationId xmlns:p14="http://schemas.microsoft.com/office/powerpoint/2010/main" val="362536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800" u="sng" dirty="0">
                <a:solidFill>
                  <a:srgbClr val="EBEBEB"/>
                </a:solidFill>
              </a:rPr>
              <a:t>Pavarini Constr. Co. (Se) Inc. v. Ace Am. Ins. Co</a:t>
            </a:r>
            <a:r>
              <a:rPr lang="pt-BR" sz="2800" dirty="0">
                <a:solidFill>
                  <a:srgbClr val="EBEBEB"/>
                </a:solidFill>
              </a:rPr>
              <a:t>., </a:t>
            </a:r>
            <a:br>
              <a:rPr lang="pt-BR" sz="2800" dirty="0">
                <a:solidFill>
                  <a:srgbClr val="EBEBEB"/>
                </a:solidFill>
              </a:rPr>
            </a:br>
            <a:r>
              <a:rPr lang="pt-BR" sz="2800" dirty="0">
                <a:solidFill>
                  <a:srgbClr val="EBEBEB"/>
                </a:solidFill>
              </a:rPr>
              <a:t>161 F. Supp. 3d 1227 (S.D. Fla. 2015)</a:t>
            </a:r>
            <a:endParaRPr lang="en-US" dirty="0"/>
          </a:p>
        </p:txBody>
      </p:sp>
      <p:sp>
        <p:nvSpPr>
          <p:cNvPr id="3" name="Content Placeholder 2"/>
          <p:cNvSpPr>
            <a:spLocks noGrp="1"/>
          </p:cNvSpPr>
          <p:nvPr>
            <p:ph idx="1"/>
          </p:nvPr>
        </p:nvSpPr>
        <p:spPr>
          <a:xfrm>
            <a:off x="1103312" y="2052918"/>
            <a:ext cx="9765793" cy="4195481"/>
          </a:xfrm>
        </p:spPr>
        <p:txBody>
          <a:bodyPr/>
          <a:lstStyle/>
          <a:p>
            <a:r>
              <a:rPr lang="en-US" sz="2400" dirty="0"/>
              <a:t>Two footnotes from this Court are telling about the status of “Rip &amp; Tear” coverage in Florida:</a:t>
            </a:r>
          </a:p>
          <a:p>
            <a:pPr lvl="1" fontAlgn="t"/>
            <a:r>
              <a:rPr lang="en-US" sz="2000" b="1" dirty="0"/>
              <a:t>Footnote 6</a:t>
            </a:r>
            <a:r>
              <a:rPr lang="en-US" sz="2000" dirty="0"/>
              <a:t>: Citing </a:t>
            </a:r>
            <a:r>
              <a:rPr lang="en-US" sz="2000" u="sng" dirty="0"/>
              <a:t>J.S.U.B.</a:t>
            </a:r>
            <a:r>
              <a:rPr lang="en-US" sz="2000" dirty="0"/>
              <a:t>, Defendant argues somewhat incidentally that mitigation of damages is not covered Nowhere in </a:t>
            </a:r>
            <a:r>
              <a:rPr lang="en-US" sz="2000" u="sng" dirty="0"/>
              <a:t>J.S.U.B.</a:t>
            </a:r>
            <a:r>
              <a:rPr lang="en-US" sz="2000" dirty="0"/>
              <a:t> is mitigation of damages mentioned. On the contrary, </a:t>
            </a:r>
            <a:r>
              <a:rPr lang="en-US" sz="2000" u="sng" dirty="0"/>
              <a:t>J.S.U.B.</a:t>
            </a:r>
            <a:r>
              <a:rPr lang="en-US" sz="2000" dirty="0"/>
              <a:t> stands for the proposition that claims for repairing structural damage caused by the defective work of subcontractors may be covered. As a natural corollary, coverage may exist for costs to repair defective work in order to prevent further structural damage and covered loss</a:t>
            </a:r>
            <a:r>
              <a:rPr lang="en-US" sz="2000" i="1" dirty="0"/>
              <a:t>. See</a:t>
            </a:r>
            <a:r>
              <a:rPr lang="en-US" sz="2000" dirty="0"/>
              <a:t>, e.g., </a:t>
            </a:r>
            <a:r>
              <a:rPr lang="en-US" sz="2000" u="sng" dirty="0" err="1"/>
              <a:t>Carithers</a:t>
            </a:r>
            <a:r>
              <a:rPr lang="en-US" sz="2000" u="sng" dirty="0"/>
              <a:t> v. Mid–Continent </a:t>
            </a:r>
            <a:r>
              <a:rPr lang="en-US" sz="2000" u="sng" dirty="0" err="1"/>
              <a:t>Cas</a:t>
            </a:r>
            <a:r>
              <a:rPr lang="en-US" sz="2000" u="sng" dirty="0"/>
              <a:t>. Co.</a:t>
            </a:r>
            <a:r>
              <a:rPr lang="en-US" sz="2000" dirty="0"/>
              <a:t>, 782 F.3d 1240, 1251 (11th Cir.2015).</a:t>
            </a:r>
          </a:p>
          <a:p>
            <a:endParaRPr lang="en-US" dirty="0"/>
          </a:p>
        </p:txBody>
      </p:sp>
    </p:spTree>
    <p:extLst>
      <p:ext uri="{BB962C8B-B14F-4D97-AF65-F5344CB8AC3E}">
        <p14:creationId xmlns:p14="http://schemas.microsoft.com/office/powerpoint/2010/main" val="997075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800" u="sng" dirty="0">
                <a:solidFill>
                  <a:srgbClr val="EBEBEB"/>
                </a:solidFill>
              </a:rPr>
              <a:t>Pavarini Constr. Co. (Se) Inc. v. Ace Am. Ins. Co</a:t>
            </a:r>
            <a:r>
              <a:rPr lang="pt-BR" sz="2800" dirty="0">
                <a:solidFill>
                  <a:srgbClr val="EBEBEB"/>
                </a:solidFill>
              </a:rPr>
              <a:t>., </a:t>
            </a:r>
            <a:br>
              <a:rPr lang="pt-BR" sz="2800" dirty="0">
                <a:solidFill>
                  <a:srgbClr val="EBEBEB"/>
                </a:solidFill>
              </a:rPr>
            </a:br>
            <a:r>
              <a:rPr lang="pt-BR" sz="2800" dirty="0">
                <a:solidFill>
                  <a:srgbClr val="EBEBEB"/>
                </a:solidFill>
              </a:rPr>
              <a:t>161 F. Supp. 3d 1227 (S.D. Fla. 2015)</a:t>
            </a:r>
            <a:endParaRPr lang="en-US" dirty="0"/>
          </a:p>
        </p:txBody>
      </p:sp>
      <p:sp>
        <p:nvSpPr>
          <p:cNvPr id="3" name="Content Placeholder 2"/>
          <p:cNvSpPr>
            <a:spLocks noGrp="1"/>
          </p:cNvSpPr>
          <p:nvPr>
            <p:ph idx="1"/>
          </p:nvPr>
        </p:nvSpPr>
        <p:spPr/>
        <p:txBody>
          <a:bodyPr/>
          <a:lstStyle/>
          <a:p>
            <a:r>
              <a:rPr lang="en-US" sz="2400" dirty="0"/>
              <a:t>Two footnotes from this Court are telling about the status of “Rip &amp; Tear” coverage in Florida:</a:t>
            </a:r>
          </a:p>
          <a:p>
            <a:pPr lvl="1" fontAlgn="t"/>
            <a:r>
              <a:rPr lang="en-US" sz="2000" b="1" dirty="0"/>
              <a:t>Footnote 5</a:t>
            </a:r>
            <a:r>
              <a:rPr lang="en-US" sz="2000" dirty="0"/>
              <a:t>: ACE misunderstands the facts of </a:t>
            </a:r>
            <a:r>
              <a:rPr lang="en-US" sz="2000" u="sng" dirty="0" err="1"/>
              <a:t>Carithers</a:t>
            </a:r>
            <a:r>
              <a:rPr lang="en-US" sz="2000" u="sng" dirty="0"/>
              <a:t> </a:t>
            </a:r>
            <a:r>
              <a:rPr lang="en-US" sz="2000" dirty="0"/>
              <a:t>when it asserts that the defective work was removed simply to access covered property damage. See DE 140 at 11–12. To the contrary, the District Court held that faulty workmanship that causes damage to non-defective property and that must be repaired in order to repair the damage being caused can constitute covered property damage under the policy. See Memorandum and Order, </a:t>
            </a:r>
            <a:r>
              <a:rPr lang="en-US" sz="2000" u="sng" dirty="0" err="1"/>
              <a:t>Carithers</a:t>
            </a:r>
            <a:r>
              <a:rPr lang="en-US" sz="2000" u="sng" dirty="0"/>
              <a:t> v. Mid–Continent Casualty Company</a:t>
            </a:r>
            <a:r>
              <a:rPr lang="en-US" sz="2000" dirty="0"/>
              <a:t>, No. 12–00890, 2014 WL 11332308 (</a:t>
            </a:r>
            <a:r>
              <a:rPr lang="en-US" sz="2000" dirty="0" err="1"/>
              <a:t>M.D.Fla</a:t>
            </a:r>
            <a:r>
              <a:rPr lang="en-US" sz="2000" dirty="0"/>
              <a:t>. Mar. 11, 2014), DE 126 at 8.</a:t>
            </a:r>
          </a:p>
          <a:p>
            <a:endParaRPr lang="en-US" dirty="0"/>
          </a:p>
        </p:txBody>
      </p:sp>
    </p:spTree>
    <p:extLst>
      <p:ext uri="{BB962C8B-B14F-4D97-AF65-F5344CB8AC3E}">
        <p14:creationId xmlns:p14="http://schemas.microsoft.com/office/powerpoint/2010/main" val="1047229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30384" cy="1400530"/>
          </a:xfrm>
        </p:spPr>
        <p:txBody>
          <a:bodyPr/>
          <a:lstStyle/>
          <a:p>
            <a:r>
              <a:rPr lang="en-US" sz="3200" dirty="0">
                <a:solidFill>
                  <a:schemeClr val="tx1">
                    <a:lumMod val="95000"/>
                  </a:schemeClr>
                </a:solidFill>
              </a:rPr>
              <a:t>Beyond </a:t>
            </a:r>
            <a:r>
              <a:rPr lang="en-US" sz="3200" u="sng" dirty="0" err="1">
                <a:solidFill>
                  <a:schemeClr val="tx1">
                    <a:lumMod val="95000"/>
                  </a:schemeClr>
                </a:solidFill>
              </a:rPr>
              <a:t>Carithers</a:t>
            </a:r>
            <a:r>
              <a:rPr lang="en-US" sz="3200" dirty="0">
                <a:solidFill>
                  <a:schemeClr val="tx1">
                    <a:lumMod val="95000"/>
                  </a:schemeClr>
                </a:solidFill>
              </a:rPr>
              <a:t>, Florida Court’s continue to affirm coverage for “get-to” or “rip &amp; tear” damages.</a:t>
            </a:r>
          </a:p>
        </p:txBody>
      </p:sp>
      <p:sp>
        <p:nvSpPr>
          <p:cNvPr id="3" name="Content Placeholder 2"/>
          <p:cNvSpPr>
            <a:spLocks noGrp="1"/>
          </p:cNvSpPr>
          <p:nvPr>
            <p:ph idx="1"/>
          </p:nvPr>
        </p:nvSpPr>
        <p:spPr/>
        <p:txBody>
          <a:bodyPr/>
          <a:lstStyle/>
          <a:p>
            <a:pPr marL="0" indent="0">
              <a:buNone/>
            </a:pPr>
            <a:r>
              <a:rPr lang="en-US" sz="2800" b="1" u="sng" dirty="0">
                <a:latin typeface="+mn-lt"/>
              </a:rPr>
              <a:t>See</a:t>
            </a:r>
            <a:r>
              <a:rPr lang="en-US" sz="2800" b="1" dirty="0">
                <a:latin typeface="+mn-lt"/>
              </a:rPr>
              <a:t>  </a:t>
            </a:r>
            <a:r>
              <a:rPr lang="en-US" sz="2800" b="1" u="sng" dirty="0">
                <a:latin typeface="+mn-lt"/>
              </a:rPr>
              <a:t>Mid-Continent Casualty Co. v. </a:t>
            </a:r>
            <a:r>
              <a:rPr lang="en-US" sz="2800" b="1" u="sng" dirty="0" err="1">
                <a:latin typeface="+mn-lt"/>
              </a:rPr>
              <a:t>Treace</a:t>
            </a:r>
            <a:r>
              <a:rPr lang="en-US" sz="2800" b="1" u="sng" dirty="0">
                <a:latin typeface="+mn-lt"/>
              </a:rPr>
              <a:t> </a:t>
            </a:r>
            <a:r>
              <a:rPr lang="en-US" sz="2800" b="1" dirty="0">
                <a:latin typeface="+mn-lt"/>
              </a:rPr>
              <a:t>186 So.3d 11(Fla. 5th DCA 2015)</a:t>
            </a:r>
          </a:p>
          <a:p>
            <a:pPr algn="just"/>
            <a:r>
              <a:rPr lang="en-US" sz="2800" dirty="0">
                <a:latin typeface="+mn-lt"/>
              </a:rPr>
              <a:t>Holding unequivocally that “[W]</a:t>
            </a:r>
            <a:r>
              <a:rPr lang="en-US" sz="2800" dirty="0" err="1">
                <a:latin typeface="+mn-lt"/>
              </a:rPr>
              <a:t>ithout</a:t>
            </a:r>
            <a:r>
              <a:rPr lang="en-US" sz="2800" dirty="0">
                <a:latin typeface="+mn-lt"/>
              </a:rPr>
              <a:t> further discussion we affirm that portion of the trial court’s judgment which found the damages awarded for the cost to access and repair the water damage were covered by MCC’s policy.”</a:t>
            </a:r>
          </a:p>
          <a:p>
            <a:endParaRPr lang="en-US" dirty="0"/>
          </a:p>
        </p:txBody>
      </p:sp>
    </p:spTree>
    <p:extLst>
      <p:ext uri="{BB962C8B-B14F-4D97-AF65-F5344CB8AC3E}">
        <p14:creationId xmlns:p14="http://schemas.microsoft.com/office/powerpoint/2010/main" val="133048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11910" cy="1400530"/>
          </a:xfrm>
        </p:spPr>
        <p:txBody>
          <a:bodyPr/>
          <a:lstStyle/>
          <a:p>
            <a:pPr lvl="0">
              <a:spcBef>
                <a:spcPts val="0"/>
              </a:spcBef>
            </a:pPr>
            <a:r>
              <a:rPr lang="en-US" sz="2800" u="sng" dirty="0" err="1">
                <a:solidFill>
                  <a:schemeClr val="tx1"/>
                </a:solidFill>
                <a:effectLst>
                  <a:outerShdw blurRad="31750" dist="25400" dir="5400000" algn="tl" rotWithShape="0">
                    <a:srgbClr val="000000">
                      <a:alpha val="25000"/>
                    </a:srgbClr>
                  </a:outerShdw>
                </a:effectLst>
                <a:ea typeface="+mn-ea"/>
                <a:cs typeface="+mn-cs"/>
              </a:rPr>
              <a:t>Amerisure</a:t>
            </a:r>
            <a:r>
              <a:rPr lang="en-US" sz="2800" u="sng" dirty="0">
                <a:solidFill>
                  <a:schemeClr val="tx1"/>
                </a:solidFill>
                <a:effectLst>
                  <a:outerShdw blurRad="31750" dist="25400" dir="5400000" algn="tl" rotWithShape="0">
                    <a:srgbClr val="000000">
                      <a:alpha val="25000"/>
                    </a:srgbClr>
                  </a:outerShdw>
                </a:effectLst>
                <a:ea typeface="+mn-ea"/>
                <a:cs typeface="+mn-cs"/>
              </a:rPr>
              <a:t> Insurance Company v. The </a:t>
            </a:r>
            <a:r>
              <a:rPr lang="en-US" sz="2800" u="sng" dirty="0" err="1">
                <a:solidFill>
                  <a:schemeClr val="tx1"/>
                </a:solidFill>
                <a:effectLst>
                  <a:outerShdw blurRad="31750" dist="25400" dir="5400000" algn="tl" rotWithShape="0">
                    <a:srgbClr val="000000">
                      <a:alpha val="25000"/>
                    </a:srgbClr>
                  </a:outerShdw>
                </a:effectLst>
                <a:ea typeface="+mn-ea"/>
                <a:cs typeface="+mn-cs"/>
              </a:rPr>
              <a:t>Auchter</a:t>
            </a:r>
            <a:r>
              <a:rPr lang="en-US" sz="2800" u="sng" dirty="0">
                <a:solidFill>
                  <a:schemeClr val="tx1"/>
                </a:solidFill>
                <a:effectLst>
                  <a:outerShdw blurRad="31750" dist="25400" dir="5400000" algn="tl" rotWithShape="0">
                    <a:srgbClr val="000000">
                      <a:alpha val="25000"/>
                    </a:srgbClr>
                  </a:outerShdw>
                </a:effectLst>
                <a:ea typeface="+mn-ea"/>
                <a:cs typeface="+mn-cs"/>
              </a:rPr>
              <a:t> Company</a:t>
            </a:r>
            <a:r>
              <a:rPr lang="en-US" sz="2800" dirty="0">
                <a:solidFill>
                  <a:schemeClr val="tx1"/>
                </a:solidFill>
                <a:effectLst>
                  <a:outerShdw blurRad="31750" dist="25400" dir="5400000" algn="tl" rotWithShape="0">
                    <a:srgbClr val="000000">
                      <a:alpha val="25000"/>
                    </a:srgbClr>
                  </a:outerShdw>
                </a:effectLst>
                <a:ea typeface="+mn-ea"/>
                <a:cs typeface="+mn-cs"/>
              </a:rPr>
              <a:t>, </a:t>
            </a:r>
            <a:r>
              <a:rPr lang="en-US" sz="2800" dirty="0">
                <a:solidFill>
                  <a:schemeClr val="tx1"/>
                </a:solidFill>
                <a:ea typeface="Calibri" panose="020F0502020204030204" pitchFamily="34" charset="0"/>
              </a:rPr>
              <a:t>2018 WL 4293149</a:t>
            </a:r>
            <a:r>
              <a:rPr lang="en-US" sz="2800" dirty="0">
                <a:solidFill>
                  <a:schemeClr val="tx1"/>
                </a:solidFill>
                <a:effectLst>
                  <a:outerShdw blurRad="31750" dist="25400" dir="5400000" algn="tl" rotWithShape="0">
                    <a:srgbClr val="000000">
                      <a:alpha val="25000"/>
                    </a:srgbClr>
                  </a:outerShdw>
                </a:effectLst>
                <a:ea typeface="+mn-ea"/>
                <a:cs typeface="+mn-cs"/>
              </a:rPr>
              <a:t>, (M.D. Fla. Mar. 27, 2018)</a:t>
            </a:r>
            <a:br>
              <a:rPr lang="en-US" sz="2400" b="1" i="1" dirty="0">
                <a:solidFill>
                  <a:srgbClr val="464646"/>
                </a:solidFill>
                <a:effectLst>
                  <a:outerShdw blurRad="31750" dist="25400" dir="5400000" algn="tl" rotWithShape="0">
                    <a:srgbClr val="000000">
                      <a:alpha val="25000"/>
                    </a:srgbClr>
                  </a:outerShdw>
                </a:effectLst>
                <a:latin typeface="Lucida Sans Unicode"/>
                <a:ea typeface="+mn-ea"/>
                <a:cs typeface="+mn-cs"/>
              </a:rPr>
            </a:br>
            <a:endParaRPr lang="en-US" dirty="0"/>
          </a:p>
        </p:txBody>
      </p:sp>
      <p:sp>
        <p:nvSpPr>
          <p:cNvPr id="3" name="Content Placeholder 2"/>
          <p:cNvSpPr>
            <a:spLocks noGrp="1"/>
          </p:cNvSpPr>
          <p:nvPr>
            <p:ph idx="1"/>
          </p:nvPr>
        </p:nvSpPr>
        <p:spPr>
          <a:xfrm>
            <a:off x="1103312" y="2052918"/>
            <a:ext cx="9548977" cy="4366736"/>
          </a:xfrm>
        </p:spPr>
        <p:txBody>
          <a:bodyPr>
            <a:normAutofit fontScale="92500" lnSpcReduction="10000"/>
          </a:bodyPr>
          <a:lstStyle/>
          <a:p>
            <a:pPr algn="just"/>
            <a:r>
              <a:rPr lang="en-US" u="sng" dirty="0">
                <a:latin typeface="+mn-lt"/>
              </a:rPr>
              <a:t>The </a:t>
            </a:r>
            <a:r>
              <a:rPr lang="en-US" u="sng" dirty="0" err="1">
                <a:latin typeface="+mn-lt"/>
              </a:rPr>
              <a:t>Auchter</a:t>
            </a:r>
            <a:r>
              <a:rPr lang="en-US" u="sng" dirty="0">
                <a:latin typeface="+mn-lt"/>
              </a:rPr>
              <a:t> Company</a:t>
            </a:r>
            <a:r>
              <a:rPr lang="en-US" dirty="0">
                <a:latin typeface="+mn-lt"/>
              </a:rPr>
              <a:t> reaffirms </a:t>
            </a:r>
            <a:r>
              <a:rPr lang="en-US" u="sng" dirty="0" err="1">
                <a:latin typeface="+mn-lt"/>
              </a:rPr>
              <a:t>Carithers</a:t>
            </a:r>
            <a:r>
              <a:rPr lang="en-US" dirty="0">
                <a:latin typeface="+mn-lt"/>
              </a:rPr>
              <a:t> “rip and tear” holding. In </a:t>
            </a:r>
            <a:r>
              <a:rPr lang="en-US" u="sng" dirty="0">
                <a:latin typeface="+mn-lt"/>
              </a:rPr>
              <a:t>The </a:t>
            </a:r>
            <a:r>
              <a:rPr lang="en-US" u="sng" dirty="0" err="1">
                <a:latin typeface="+mn-lt"/>
              </a:rPr>
              <a:t>Auchter</a:t>
            </a:r>
            <a:r>
              <a:rPr lang="en-US" u="sng" dirty="0">
                <a:latin typeface="+mn-lt"/>
              </a:rPr>
              <a:t> Company</a:t>
            </a:r>
            <a:r>
              <a:rPr lang="en-US" dirty="0">
                <a:latin typeface="+mn-lt"/>
              </a:rPr>
              <a:t>, a window system was defectively installed. Water intrusion resulted and damaged walls, ceiling tiles, and carpet. The question was whether the policy covered the repair and replacement of the window system. Citing </a:t>
            </a:r>
            <a:r>
              <a:rPr lang="en-US" u="sng" dirty="0" err="1">
                <a:latin typeface="+mn-lt"/>
              </a:rPr>
              <a:t>Carithers</a:t>
            </a:r>
            <a:r>
              <a:rPr lang="en-US" dirty="0">
                <a:latin typeface="+mn-lt"/>
              </a:rPr>
              <a:t>, the Middle District Court held “the cost of repairing and replacing the defective [w]</a:t>
            </a:r>
            <a:r>
              <a:rPr lang="en-US" dirty="0" err="1">
                <a:latin typeface="+mn-lt"/>
              </a:rPr>
              <a:t>indow</a:t>
            </a:r>
            <a:r>
              <a:rPr lang="en-US" dirty="0">
                <a:latin typeface="+mn-lt"/>
              </a:rPr>
              <a:t> [s]</a:t>
            </a:r>
            <a:r>
              <a:rPr lang="en-US" dirty="0" err="1">
                <a:latin typeface="+mn-lt"/>
              </a:rPr>
              <a:t>ystem</a:t>
            </a:r>
            <a:r>
              <a:rPr lang="en-US" dirty="0">
                <a:latin typeface="+mn-lt"/>
              </a:rPr>
              <a:t> constitutes “property damage,” resulting in coverage.” Such a rule, makes sense because:</a:t>
            </a:r>
          </a:p>
          <a:p>
            <a:pPr lvl="1" algn="just"/>
            <a:r>
              <a:rPr lang="en-US" sz="1900" dirty="0" err="1">
                <a:latin typeface="+mn-lt"/>
              </a:rPr>
              <a:t>Carithers</a:t>
            </a:r>
            <a:r>
              <a:rPr lang="en-US" sz="1900" dirty="0">
                <a:latin typeface="+mn-lt"/>
              </a:rPr>
              <a:t> teaches that the cost [to] repair and/or replacement of the defective work to stop future covered property damage, is subject to indemnification by the insurer of a CGL policy. Such a result makes sense; to find that only the damaged “other” property, such as the garage, was covered by the CGL policy, would mean that the insured, such as the </a:t>
            </a:r>
            <a:r>
              <a:rPr lang="en-US" sz="1900" dirty="0" err="1">
                <a:latin typeface="+mn-lt"/>
              </a:rPr>
              <a:t>Carithers</a:t>
            </a:r>
            <a:r>
              <a:rPr lang="en-US" sz="1900" dirty="0">
                <a:latin typeface="+mn-lt"/>
              </a:rPr>
              <a:t>, would either be forced to repeatedly file claims with the insurer for the continued and renewed property damage caused by defective leaking balcony, or be foreclosed from recovering the full consequences of the defective work.</a:t>
            </a:r>
          </a:p>
          <a:p>
            <a:endParaRPr lang="en-US" dirty="0"/>
          </a:p>
        </p:txBody>
      </p:sp>
    </p:spTree>
    <p:extLst>
      <p:ext uri="{BB962C8B-B14F-4D97-AF65-F5344CB8AC3E}">
        <p14:creationId xmlns:p14="http://schemas.microsoft.com/office/powerpoint/2010/main" val="3654153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err="1">
                <a:solidFill>
                  <a:schemeClr val="tx1"/>
                </a:solidFill>
                <a:effectLst>
                  <a:outerShdw blurRad="31750" dist="25400" dir="5400000" algn="tl" rotWithShape="0">
                    <a:srgbClr val="000000">
                      <a:alpha val="25000"/>
                    </a:srgbClr>
                  </a:outerShdw>
                </a:effectLst>
              </a:rPr>
              <a:t>Amerisure</a:t>
            </a:r>
            <a:r>
              <a:rPr lang="en-US" sz="2800" u="sng" dirty="0">
                <a:solidFill>
                  <a:schemeClr val="tx1"/>
                </a:solidFill>
                <a:effectLst>
                  <a:outerShdw blurRad="31750" dist="25400" dir="5400000" algn="tl" rotWithShape="0">
                    <a:srgbClr val="000000">
                      <a:alpha val="25000"/>
                    </a:srgbClr>
                  </a:outerShdw>
                </a:effectLst>
              </a:rPr>
              <a:t> Insurance Company v. The </a:t>
            </a:r>
            <a:r>
              <a:rPr lang="en-US" sz="2800" u="sng" dirty="0" err="1">
                <a:solidFill>
                  <a:schemeClr val="tx1"/>
                </a:solidFill>
                <a:effectLst>
                  <a:outerShdw blurRad="31750" dist="25400" dir="5400000" algn="tl" rotWithShape="0">
                    <a:srgbClr val="000000">
                      <a:alpha val="25000"/>
                    </a:srgbClr>
                  </a:outerShdw>
                </a:effectLst>
              </a:rPr>
              <a:t>Auchter</a:t>
            </a:r>
            <a:r>
              <a:rPr lang="en-US" sz="2800" u="sng" dirty="0">
                <a:solidFill>
                  <a:schemeClr val="tx1"/>
                </a:solidFill>
                <a:effectLst>
                  <a:outerShdw blurRad="31750" dist="25400" dir="5400000" algn="tl" rotWithShape="0">
                    <a:srgbClr val="000000">
                      <a:alpha val="25000"/>
                    </a:srgbClr>
                  </a:outerShdw>
                </a:effectLst>
              </a:rPr>
              <a:t> Company</a:t>
            </a:r>
            <a:r>
              <a:rPr lang="en-US" sz="2800" dirty="0">
                <a:solidFill>
                  <a:schemeClr val="tx1"/>
                </a:solidFill>
                <a:effectLst>
                  <a:outerShdw blurRad="31750" dist="25400" dir="5400000" algn="tl" rotWithShape="0">
                    <a:srgbClr val="000000">
                      <a:alpha val="25000"/>
                    </a:srgbClr>
                  </a:outerShdw>
                </a:effectLst>
              </a:rPr>
              <a:t>, </a:t>
            </a:r>
            <a:r>
              <a:rPr lang="en-US" sz="2800" dirty="0">
                <a:solidFill>
                  <a:schemeClr val="tx1"/>
                </a:solidFill>
                <a:ea typeface="Calibri" panose="020F0502020204030204" pitchFamily="34" charset="0"/>
              </a:rPr>
              <a:t>2018 WL 4293149</a:t>
            </a:r>
            <a:r>
              <a:rPr lang="en-US" sz="2800" dirty="0">
                <a:solidFill>
                  <a:schemeClr val="tx1"/>
                </a:solidFill>
                <a:effectLst>
                  <a:outerShdw blurRad="31750" dist="25400" dir="5400000" algn="tl" rotWithShape="0">
                    <a:srgbClr val="000000">
                      <a:alpha val="25000"/>
                    </a:srgbClr>
                  </a:outerShdw>
                </a:effectLst>
              </a:rPr>
              <a:t>, (M.D. Fla. Mar. 27, 2018)</a:t>
            </a:r>
            <a:endParaRPr lang="en-US" sz="4400" dirty="0">
              <a:solidFill>
                <a:schemeClr val="tx1"/>
              </a:solidFill>
            </a:endParaRPr>
          </a:p>
        </p:txBody>
      </p:sp>
      <p:sp>
        <p:nvSpPr>
          <p:cNvPr id="3" name="Content Placeholder 2"/>
          <p:cNvSpPr>
            <a:spLocks noGrp="1"/>
          </p:cNvSpPr>
          <p:nvPr>
            <p:ph idx="1"/>
          </p:nvPr>
        </p:nvSpPr>
        <p:spPr>
          <a:xfrm>
            <a:off x="1103312" y="2052918"/>
            <a:ext cx="10246560" cy="4395016"/>
          </a:xfrm>
        </p:spPr>
        <p:txBody>
          <a:bodyPr/>
          <a:lstStyle/>
          <a:p>
            <a:pPr algn="just"/>
            <a:r>
              <a:rPr lang="en-US" dirty="0">
                <a:latin typeface="+mn-lt"/>
              </a:rPr>
              <a:t>Such a rule, makes sense because:</a:t>
            </a:r>
          </a:p>
          <a:p>
            <a:pPr marL="0" indent="0">
              <a:buNone/>
            </a:pPr>
            <a:r>
              <a:rPr lang="en-US" dirty="0">
                <a:latin typeface="+mn-lt"/>
              </a:rPr>
              <a:t>	</a:t>
            </a:r>
            <a:r>
              <a:rPr lang="en-US" dirty="0" err="1">
                <a:latin typeface="+mn-lt"/>
              </a:rPr>
              <a:t>Carithers</a:t>
            </a:r>
            <a:r>
              <a:rPr lang="en-US" dirty="0">
                <a:latin typeface="+mn-lt"/>
              </a:rPr>
              <a:t> teaches that the cost [to] repair and/or replacement of 	the defective work to stop future covered property damage, is 	subject to indemnification by the insurer of a CGL policy. Such a 	result makes sense; to find that only the damaged “other” property, such as the garage, was covered by the CGL policy, would mean 	that the insured, such as the </a:t>
            </a:r>
            <a:r>
              <a:rPr lang="en-US" dirty="0" err="1">
                <a:latin typeface="+mn-lt"/>
              </a:rPr>
              <a:t>Carithers</a:t>
            </a:r>
            <a:r>
              <a:rPr lang="en-US" dirty="0">
                <a:latin typeface="+mn-lt"/>
              </a:rPr>
              <a:t>, would either be forced to 	repeatedly file claims with the insurer for the continued and 	renewed property damage caused by defective leaking balcony, 	or 	be foreclosed from recovering the full consequences of the 	defective work.</a:t>
            </a:r>
          </a:p>
          <a:p>
            <a:pPr marL="0" indent="0" algn="just">
              <a:buNone/>
            </a:pPr>
            <a:endParaRPr lang="en-US" dirty="0"/>
          </a:p>
        </p:txBody>
      </p:sp>
    </p:spTree>
    <p:extLst>
      <p:ext uri="{BB962C8B-B14F-4D97-AF65-F5344CB8AC3E}">
        <p14:creationId xmlns:p14="http://schemas.microsoft.com/office/powerpoint/2010/main" val="333986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384" y="2516956"/>
            <a:ext cx="7579319" cy="1323439"/>
          </a:xfrm>
          <a:prstGeom prst="rect">
            <a:avLst/>
          </a:prstGeom>
          <a:noFill/>
        </p:spPr>
        <p:txBody>
          <a:bodyPr wrap="none" rtlCol="0">
            <a:spAutoFit/>
          </a:bodyPr>
          <a:lstStyle/>
          <a:p>
            <a:r>
              <a:rPr lang="en-US" sz="8000" dirty="0"/>
              <a:t>POLICY FORMS</a:t>
            </a:r>
          </a:p>
        </p:txBody>
      </p:sp>
    </p:spTree>
    <p:extLst>
      <p:ext uri="{BB962C8B-B14F-4D97-AF65-F5344CB8AC3E}">
        <p14:creationId xmlns:p14="http://schemas.microsoft.com/office/powerpoint/2010/main" val="2620817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err="1">
                <a:solidFill>
                  <a:schemeClr val="tx1"/>
                </a:solidFill>
                <a:effectLst>
                  <a:outerShdw blurRad="31750" dist="25400" dir="5400000" algn="tl" rotWithShape="0">
                    <a:srgbClr val="000000">
                      <a:alpha val="25000"/>
                    </a:srgbClr>
                  </a:outerShdw>
                </a:effectLst>
              </a:rPr>
              <a:t>Amerisure</a:t>
            </a:r>
            <a:r>
              <a:rPr lang="en-US" sz="2800" u="sng" dirty="0">
                <a:solidFill>
                  <a:schemeClr val="tx1"/>
                </a:solidFill>
                <a:effectLst>
                  <a:outerShdw blurRad="31750" dist="25400" dir="5400000" algn="tl" rotWithShape="0">
                    <a:srgbClr val="000000">
                      <a:alpha val="25000"/>
                    </a:srgbClr>
                  </a:outerShdw>
                </a:effectLst>
              </a:rPr>
              <a:t> Insurance Company v. The </a:t>
            </a:r>
            <a:r>
              <a:rPr lang="en-US" sz="2800" u="sng" dirty="0" err="1">
                <a:solidFill>
                  <a:schemeClr val="tx1"/>
                </a:solidFill>
                <a:effectLst>
                  <a:outerShdw blurRad="31750" dist="25400" dir="5400000" algn="tl" rotWithShape="0">
                    <a:srgbClr val="000000">
                      <a:alpha val="25000"/>
                    </a:srgbClr>
                  </a:outerShdw>
                </a:effectLst>
              </a:rPr>
              <a:t>Auchter</a:t>
            </a:r>
            <a:r>
              <a:rPr lang="en-US" sz="2800" u="sng" dirty="0">
                <a:solidFill>
                  <a:schemeClr val="tx1"/>
                </a:solidFill>
                <a:effectLst>
                  <a:outerShdw blurRad="31750" dist="25400" dir="5400000" algn="tl" rotWithShape="0">
                    <a:srgbClr val="000000">
                      <a:alpha val="25000"/>
                    </a:srgbClr>
                  </a:outerShdw>
                </a:effectLst>
              </a:rPr>
              <a:t> Company</a:t>
            </a:r>
            <a:r>
              <a:rPr lang="en-US" sz="2800" dirty="0">
                <a:solidFill>
                  <a:schemeClr val="tx1"/>
                </a:solidFill>
                <a:effectLst>
                  <a:outerShdw blurRad="31750" dist="25400" dir="5400000" algn="tl" rotWithShape="0">
                    <a:srgbClr val="000000">
                      <a:alpha val="25000"/>
                    </a:srgbClr>
                  </a:outerShdw>
                </a:effectLst>
              </a:rPr>
              <a:t>, </a:t>
            </a:r>
            <a:r>
              <a:rPr lang="en-US" sz="2800" dirty="0">
                <a:solidFill>
                  <a:schemeClr val="tx1"/>
                </a:solidFill>
                <a:ea typeface="Calibri" panose="020F0502020204030204" pitchFamily="34" charset="0"/>
              </a:rPr>
              <a:t>2018 WL 4293149</a:t>
            </a:r>
            <a:r>
              <a:rPr lang="en-US" sz="2800" dirty="0">
                <a:solidFill>
                  <a:schemeClr val="tx1"/>
                </a:solidFill>
                <a:effectLst>
                  <a:outerShdw blurRad="31750" dist="25400" dir="5400000" algn="tl" rotWithShape="0">
                    <a:srgbClr val="000000">
                      <a:alpha val="25000"/>
                    </a:srgbClr>
                  </a:outerShdw>
                </a:effectLst>
              </a:rPr>
              <a:t>, (M.D. Fla. Mar. 27, 2018)</a:t>
            </a:r>
            <a:endParaRPr lang="en-US" sz="4400" dirty="0">
              <a:solidFill>
                <a:schemeClr val="tx1"/>
              </a:solidFill>
            </a:endParaRPr>
          </a:p>
        </p:txBody>
      </p:sp>
      <p:sp>
        <p:nvSpPr>
          <p:cNvPr id="3" name="Content Placeholder 2"/>
          <p:cNvSpPr>
            <a:spLocks noGrp="1"/>
          </p:cNvSpPr>
          <p:nvPr>
            <p:ph idx="1"/>
          </p:nvPr>
        </p:nvSpPr>
        <p:spPr>
          <a:xfrm>
            <a:off x="1103312" y="2052918"/>
            <a:ext cx="9596111" cy="4195481"/>
          </a:xfrm>
        </p:spPr>
        <p:txBody>
          <a:bodyPr/>
          <a:lstStyle/>
          <a:p>
            <a:pPr algn="just"/>
            <a:r>
              <a:rPr lang="en-US" sz="2800" dirty="0">
                <a:latin typeface="+mn-lt"/>
                <a:ea typeface="Calibri" panose="020F0502020204030204" pitchFamily="34" charset="0"/>
                <a:cs typeface="Times New Roman" panose="02020603050405020304" pitchFamily="18" charset="0"/>
              </a:rPr>
              <a:t>As such, the court held that because the leaky window system caused water damages to personal property and to otherwise non-defective work of the contractors and that the only work to stop of the ongoing water instruction (and thus, ongoing “property damage”) would be to replace the entire window system, an insurer owed a duty to indemnify for such damages under the standard CGL policies issued. </a:t>
            </a:r>
            <a:endParaRPr lang="en-US" sz="2400" dirty="0">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2186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77518" cy="1400530"/>
          </a:xfrm>
        </p:spPr>
        <p:txBody>
          <a:bodyPr/>
          <a:lstStyle/>
          <a:p>
            <a:r>
              <a:rPr lang="en-US" u="sng" dirty="0">
                <a:solidFill>
                  <a:schemeClr val="tx1"/>
                </a:solidFill>
              </a:rPr>
              <a:t>US Metals, Inc. v Liberty Mutual Group, Inc.</a:t>
            </a:r>
            <a:r>
              <a:rPr lang="en-US" dirty="0">
                <a:solidFill>
                  <a:schemeClr val="tx1"/>
                </a:solidFill>
              </a:rPr>
              <a:t>, 490 S.W. 3d 20 (Tex. 2016)</a:t>
            </a:r>
            <a:br>
              <a:rPr lang="en-US" u="sng" dirty="0">
                <a:solidFill>
                  <a:srgbClr val="FFFF00"/>
                </a:solidFill>
              </a:rPr>
            </a:br>
            <a:endParaRPr lang="en-US" dirty="0"/>
          </a:p>
        </p:txBody>
      </p:sp>
      <p:sp>
        <p:nvSpPr>
          <p:cNvPr id="3" name="Content Placeholder 2"/>
          <p:cNvSpPr>
            <a:spLocks noGrp="1"/>
          </p:cNvSpPr>
          <p:nvPr>
            <p:ph idx="1"/>
          </p:nvPr>
        </p:nvSpPr>
        <p:spPr>
          <a:xfrm>
            <a:off x="970308" y="2662520"/>
            <a:ext cx="10530393" cy="3493184"/>
          </a:xfrm>
        </p:spPr>
        <p:txBody>
          <a:bodyPr>
            <a:normAutofit/>
          </a:bodyPr>
          <a:lstStyle/>
          <a:p>
            <a:pPr lvl="1"/>
            <a:r>
              <a:rPr lang="en-US" sz="3600" dirty="0"/>
              <a:t>Court holds that incorporation of defect component does NOT constitute property damage however, costs to “access” defective competent does constitute property damage</a:t>
            </a:r>
            <a:r>
              <a:rPr lang="en-US" sz="2400" dirty="0"/>
              <a:t>. </a:t>
            </a:r>
          </a:p>
        </p:txBody>
      </p:sp>
    </p:spTree>
    <p:extLst>
      <p:ext uri="{BB962C8B-B14F-4D97-AF65-F5344CB8AC3E}">
        <p14:creationId xmlns:p14="http://schemas.microsoft.com/office/powerpoint/2010/main" val="2642811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22994" cy="1400530"/>
          </a:xfrm>
        </p:spPr>
        <p:txBody>
          <a:bodyPr/>
          <a:lstStyle/>
          <a:p>
            <a:r>
              <a:rPr lang="en-US" sz="4000" u="sng" dirty="0"/>
              <a:t>U.S. Metals, Inc. v. Liberty </a:t>
            </a:r>
            <a:r>
              <a:rPr lang="en-US" sz="4000" u="sng" dirty="0" err="1"/>
              <a:t>Mut</a:t>
            </a:r>
            <a:r>
              <a:rPr lang="en-US" sz="4000" u="sng" dirty="0"/>
              <a:t>. Grp., Inc.</a:t>
            </a:r>
            <a:r>
              <a:rPr lang="en-US" sz="4000" dirty="0"/>
              <a:t>, 2015 WL 7792557, (Tex. Dec. 4, 2015)</a:t>
            </a:r>
          </a:p>
        </p:txBody>
      </p:sp>
      <p:sp>
        <p:nvSpPr>
          <p:cNvPr id="3" name="Content Placeholder 2"/>
          <p:cNvSpPr>
            <a:spLocks noGrp="1"/>
          </p:cNvSpPr>
          <p:nvPr>
            <p:ph idx="1"/>
          </p:nvPr>
        </p:nvSpPr>
        <p:spPr>
          <a:xfrm>
            <a:off x="1037325" y="1853248"/>
            <a:ext cx="8946541" cy="3493167"/>
          </a:xfrm>
        </p:spPr>
        <p:txBody>
          <a:bodyPr>
            <a:noAutofit/>
          </a:bodyPr>
          <a:lstStyle/>
          <a:p>
            <a:r>
              <a:rPr lang="en-US" dirty="0"/>
              <a:t>Rip and Tear coverage resulting from replacement of defective components in a refinery</a:t>
            </a:r>
          </a:p>
          <a:p>
            <a:pPr lvl="1" algn="just"/>
            <a:r>
              <a:rPr lang="en-US" dirty="0"/>
              <a:t>“[U]nits </a:t>
            </a:r>
            <a:r>
              <a:rPr lang="en-US" i="1" dirty="0"/>
              <a:t>were</a:t>
            </a:r>
            <a:r>
              <a:rPr lang="en-US" dirty="0"/>
              <a:t> physically injured in the process of replacing the faulty flanges. Because the flanges were welded to pipes rather than being screwed on, the faulty flanges had to be cut out, pipe edges resurfaced, and new flanges welded in. The original welds, coating, insulation, and gaskets were destroyed in the process and had to be replaced. The fix necessitated injury to tangible property, and the injury was unquestionably physical.”</a:t>
            </a:r>
          </a:p>
          <a:p>
            <a:endParaRPr lang="en-US" dirty="0"/>
          </a:p>
          <a:p>
            <a:pPr lvl="1" algn="just"/>
            <a:r>
              <a:rPr lang="en-US" dirty="0"/>
              <a:t>“But the insulation and gaskets destroyed in the process were not restored to use; they were replaced. They were therefore not impaired property to which Exclusion M applied, and the cost of replacing them was therefore covered by the policy.”</a:t>
            </a:r>
          </a:p>
        </p:txBody>
      </p:sp>
    </p:spTree>
    <p:extLst>
      <p:ext uri="{BB962C8B-B14F-4D97-AF65-F5344CB8AC3E}">
        <p14:creationId xmlns:p14="http://schemas.microsoft.com/office/powerpoint/2010/main" val="325343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573" y="1384703"/>
            <a:ext cx="9404723" cy="1400530"/>
          </a:xfrm>
        </p:spPr>
        <p:txBody>
          <a:bodyPr/>
          <a:lstStyle/>
          <a:p>
            <a:pPr algn="ctr"/>
            <a:r>
              <a:rPr lang="en-US" sz="8000" dirty="0"/>
              <a:t>Examples </a:t>
            </a:r>
            <a:br>
              <a:rPr lang="en-US" sz="8000" dirty="0"/>
            </a:br>
            <a:r>
              <a:rPr lang="en-US" sz="8000" dirty="0"/>
              <a:t>and </a:t>
            </a:r>
            <a:br>
              <a:rPr lang="en-US" sz="8000" dirty="0"/>
            </a:br>
            <a:r>
              <a:rPr lang="en-US" sz="8000" dirty="0"/>
              <a:t>Courts’ Analysis</a:t>
            </a:r>
          </a:p>
        </p:txBody>
      </p:sp>
    </p:spTree>
    <p:extLst>
      <p:ext uri="{BB962C8B-B14F-4D97-AF65-F5344CB8AC3E}">
        <p14:creationId xmlns:p14="http://schemas.microsoft.com/office/powerpoint/2010/main" val="325871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Pool – </a:t>
            </a:r>
            <a:r>
              <a:rPr lang="en-US" sz="4000" u="sng" dirty="0"/>
              <a:t>Colorado Pool Systems, Inc. v. Scottsdale Insurance Company</a:t>
            </a:r>
            <a:r>
              <a:rPr lang="en-US" sz="4000" dirty="0"/>
              <a:t>, 317 P.3d 1262 (Colo. App. 2012)  </a:t>
            </a:r>
            <a:br>
              <a:rPr lang="en-US" b="1" dirty="0"/>
            </a:br>
            <a:endParaRPr lang="en-US" dirty="0"/>
          </a:p>
        </p:txBody>
      </p:sp>
      <p:sp>
        <p:nvSpPr>
          <p:cNvPr id="3" name="Content Placeholder 2"/>
          <p:cNvSpPr>
            <a:spLocks noGrp="1"/>
          </p:cNvSpPr>
          <p:nvPr>
            <p:ph idx="1"/>
          </p:nvPr>
        </p:nvSpPr>
        <p:spPr>
          <a:xfrm>
            <a:off x="978718" y="2561877"/>
            <a:ext cx="8946541" cy="4195481"/>
          </a:xfrm>
        </p:spPr>
        <p:txBody>
          <a:bodyPr>
            <a:normAutofit fontScale="92500" lnSpcReduction="10000"/>
          </a:bodyPr>
          <a:lstStyle/>
          <a:p>
            <a:pPr marL="457200" lvl="1" indent="0" algn="just">
              <a:buNone/>
            </a:pPr>
            <a:r>
              <a:rPr lang="en-US" dirty="0"/>
              <a:t>The court there considered two types of property damage: </a:t>
            </a:r>
          </a:p>
          <a:p>
            <a:pPr marL="457200" lvl="1" indent="0" algn="just">
              <a:buNone/>
            </a:pPr>
            <a:endParaRPr lang="en-US" dirty="0"/>
          </a:p>
          <a:p>
            <a:pPr marL="457200" lvl="1" indent="0" algn="just">
              <a:buNone/>
            </a:pPr>
            <a:r>
              <a:rPr lang="en-US" dirty="0"/>
              <a:t>(1)	the cost of demolishing and replacing the defective pool; and</a:t>
            </a:r>
          </a:p>
          <a:p>
            <a:pPr marL="971550" lvl="1" indent="-514350" algn="just">
              <a:buAutoNum type="arabicParenBoth"/>
            </a:pPr>
            <a:endParaRPr lang="en-US" dirty="0"/>
          </a:p>
          <a:p>
            <a:pPr marL="457200" lvl="1" indent="0" algn="just">
              <a:buNone/>
            </a:pPr>
            <a:r>
              <a:rPr lang="en-US" dirty="0"/>
              <a:t>(2)	consequential, or “rip and tear,” damage to </a:t>
            </a:r>
            <a:r>
              <a:rPr lang="en-US" dirty="0" err="1"/>
              <a:t>nondefective</a:t>
            </a:r>
            <a:r>
              <a:rPr lang="en-US" dirty="0"/>
              <a:t> third-party work, which occurred during the replacement project.</a:t>
            </a:r>
          </a:p>
          <a:p>
            <a:pPr marL="457200" lvl="1" indent="0" algn="just">
              <a:buNone/>
            </a:pPr>
            <a:endParaRPr lang="en-US" dirty="0"/>
          </a:p>
          <a:p>
            <a:pPr marL="457200" lvl="1" indent="0" algn="just">
              <a:buNone/>
            </a:pPr>
            <a:r>
              <a:rPr lang="en-US" dirty="0"/>
              <a:t> The court concluded that the “policy does not cover damage incurred in demolishing and replacing the pool itself.... [but the] rip and tear damage to </a:t>
            </a:r>
            <a:r>
              <a:rPr lang="en-US" dirty="0" err="1"/>
              <a:t>nondefective</a:t>
            </a:r>
            <a:r>
              <a:rPr lang="en-US" dirty="0"/>
              <a:t> third-party work (including damage to the deck, sidewalk, retaining wall, and electrical conduits) is covered.  Thus, the court determined that “property damage” does not include costs of repair or replacement of defective workmanship, but does include consequential damage to other parts of the property.</a:t>
            </a:r>
          </a:p>
          <a:p>
            <a:endParaRPr lang="en-US" dirty="0"/>
          </a:p>
        </p:txBody>
      </p:sp>
    </p:spTree>
    <p:extLst>
      <p:ext uri="{BB962C8B-B14F-4D97-AF65-F5344CB8AC3E}">
        <p14:creationId xmlns:p14="http://schemas.microsoft.com/office/powerpoint/2010/main" val="2411629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Balcony - </a:t>
            </a:r>
            <a:r>
              <a:rPr lang="en-US" sz="4000" u="sng" dirty="0"/>
              <a:t>Carithers v. Mid–Continent Casualty Company</a:t>
            </a:r>
            <a:r>
              <a:rPr lang="en-US" sz="4000" dirty="0"/>
              <a:t>, 782 F.3d 1240 (11th Cir. 2015)</a:t>
            </a:r>
            <a:br>
              <a:rPr lang="en-US" dirty="0"/>
            </a:br>
            <a:endParaRPr lang="en-US" dirty="0"/>
          </a:p>
        </p:txBody>
      </p:sp>
      <p:sp>
        <p:nvSpPr>
          <p:cNvPr id="3" name="Content Placeholder 2"/>
          <p:cNvSpPr>
            <a:spLocks noGrp="1"/>
          </p:cNvSpPr>
          <p:nvPr>
            <p:ph idx="1"/>
          </p:nvPr>
        </p:nvSpPr>
        <p:spPr>
          <a:xfrm>
            <a:off x="1104293" y="2760284"/>
            <a:ext cx="8946541" cy="4195481"/>
          </a:xfrm>
        </p:spPr>
        <p:txBody>
          <a:bodyPr/>
          <a:lstStyle/>
          <a:p>
            <a:pPr marL="457200" lvl="1" indent="0">
              <a:buNone/>
            </a:pPr>
            <a:endParaRPr lang="en-US" dirty="0"/>
          </a:p>
          <a:p>
            <a:pPr marL="457200" lvl="1" indent="0" algn="just">
              <a:buNone/>
            </a:pPr>
            <a:r>
              <a:rPr lang="en-US" dirty="0"/>
              <a:t>The Eleventh Circuit agreed that the cost to remove and replace the defectively installed balconies was covered even though the balcony was originally defective.  The court determined that “[s]</a:t>
            </a:r>
            <a:r>
              <a:rPr lang="en-US" dirty="0" err="1"/>
              <a:t>ince</a:t>
            </a:r>
            <a:r>
              <a:rPr lang="en-US" dirty="0"/>
              <a:t> the district court determined that repairing the balcony was part of the cost of repairing the garage, which was defective work, the Carithers were entitled to these damages.”</a:t>
            </a:r>
          </a:p>
          <a:p>
            <a:endParaRPr lang="en-US" dirty="0"/>
          </a:p>
        </p:txBody>
      </p:sp>
    </p:spTree>
    <p:extLst>
      <p:ext uri="{BB962C8B-B14F-4D97-AF65-F5344CB8AC3E}">
        <p14:creationId xmlns:p14="http://schemas.microsoft.com/office/powerpoint/2010/main" val="3817280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Soil - </a:t>
            </a:r>
            <a:r>
              <a:rPr lang="en-US" sz="2800" u="sng" dirty="0"/>
              <a:t>Desert Mountain Prop. Ltd. Partnership v. Liberty Mutual Fire Insurance Co.</a:t>
            </a:r>
            <a:r>
              <a:rPr lang="en-US" sz="2800" dirty="0"/>
              <a:t>, 236 P.3d 421 (Ariz. App. 2010), aff’d, 250 P.3d 196 (Ariz. 2011)</a:t>
            </a:r>
            <a:br>
              <a:rPr lang="en-US" sz="2800" dirty="0"/>
            </a:br>
            <a:endParaRPr lang="en-US" sz="2800" dirty="0"/>
          </a:p>
        </p:txBody>
      </p:sp>
      <p:sp>
        <p:nvSpPr>
          <p:cNvPr id="3" name="Content Placeholder 2"/>
          <p:cNvSpPr>
            <a:spLocks noGrp="1"/>
          </p:cNvSpPr>
          <p:nvPr>
            <p:ph idx="1"/>
          </p:nvPr>
        </p:nvSpPr>
        <p:spPr/>
        <p:txBody>
          <a:bodyPr/>
          <a:lstStyle/>
          <a:p>
            <a:pPr marL="0" indent="0">
              <a:buNone/>
            </a:pPr>
            <a:r>
              <a:rPr lang="en-US" dirty="0"/>
              <a:t>The court stated:</a:t>
            </a:r>
          </a:p>
          <a:p>
            <a:endParaRPr lang="en-US" dirty="0"/>
          </a:p>
          <a:p>
            <a:pPr marL="0" indent="0" algn="just">
              <a:buNone/>
            </a:pPr>
            <a:r>
              <a:rPr lang="en-US" dirty="0"/>
              <a:t>The removal or destruction of non-defective property required to repair poorly compacted soil is not damage caused by the poorly compacted soil.  Rather, it is damage caused by the repair of the poorly compacted soil.  Therefore, because the cost of repairing the defect is not recoverable under a CGL policy in Arizona, the superior court did not err by ruling that costs incurred in “getting to” the defect were not covered under the policies at issue.</a:t>
            </a:r>
          </a:p>
          <a:p>
            <a:endParaRPr lang="en-US" dirty="0"/>
          </a:p>
        </p:txBody>
      </p:sp>
    </p:spTree>
    <p:extLst>
      <p:ext uri="{BB962C8B-B14F-4D97-AF65-F5344CB8AC3E}">
        <p14:creationId xmlns:p14="http://schemas.microsoft.com/office/powerpoint/2010/main" val="1707433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Flanges - </a:t>
            </a:r>
            <a:r>
              <a:rPr lang="en-US" sz="4000" u="sng" dirty="0"/>
              <a:t>U.S. Metals, Inc. v. Liberty </a:t>
            </a:r>
            <a:r>
              <a:rPr lang="en-US" sz="4000" u="sng" dirty="0" err="1"/>
              <a:t>Mut</a:t>
            </a:r>
            <a:r>
              <a:rPr lang="en-US" sz="4000" u="sng" dirty="0"/>
              <a:t>. Group, Inc.</a:t>
            </a:r>
            <a:r>
              <a:rPr lang="en-US" sz="4000" dirty="0"/>
              <a:t>, 490 S.W.3d 20 (Tex. 2016</a:t>
            </a:r>
            <a:r>
              <a:rPr lang="en-US" dirty="0"/>
              <a:t>)</a:t>
            </a:r>
            <a:br>
              <a:rPr lang="en-US" dirty="0"/>
            </a:br>
            <a:endParaRPr lang="en-US" dirty="0"/>
          </a:p>
        </p:txBody>
      </p:sp>
      <p:sp>
        <p:nvSpPr>
          <p:cNvPr id="3" name="Content Placeholder 2"/>
          <p:cNvSpPr>
            <a:spLocks noGrp="1"/>
          </p:cNvSpPr>
          <p:nvPr>
            <p:ph idx="1"/>
          </p:nvPr>
        </p:nvSpPr>
        <p:spPr>
          <a:xfrm>
            <a:off x="999795" y="2734405"/>
            <a:ext cx="8946541" cy="4195481"/>
          </a:xfrm>
        </p:spPr>
        <p:txBody>
          <a:bodyPr/>
          <a:lstStyle/>
          <a:p>
            <a:pPr marL="0" indent="0" algn="just">
              <a:buNone/>
            </a:pPr>
            <a:r>
              <a:rPr lang="en-US" dirty="0"/>
              <a:t>The Court determined that Exclusion M did not apply to those items by stating, “But the insulation and gaskets destroyed in the process were not restored to use; they were replaced.  They were therefore not impaired property to which Exclusion M applied, and the cost of replacing them was therefore covered by the policy.”  Thus, under the Court’s </a:t>
            </a:r>
            <a:r>
              <a:rPr lang="en-US" i="1" dirty="0"/>
              <a:t>U.S. Metals</a:t>
            </a:r>
            <a:r>
              <a:rPr lang="en-US" dirty="0"/>
              <a:t>  analysis, the destruction of the insulation and gaskets in order to repair the defective flanges generated new property damage that triggered the CGL policy.</a:t>
            </a:r>
          </a:p>
          <a:p>
            <a:endParaRPr lang="en-US" dirty="0"/>
          </a:p>
        </p:txBody>
      </p:sp>
    </p:spTree>
    <p:extLst>
      <p:ext uri="{BB962C8B-B14F-4D97-AF65-F5344CB8AC3E}">
        <p14:creationId xmlns:p14="http://schemas.microsoft.com/office/powerpoint/2010/main" val="815545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69" y="2134869"/>
            <a:ext cx="9404723" cy="1400530"/>
          </a:xfrm>
        </p:spPr>
        <p:txBody>
          <a:bodyPr/>
          <a:lstStyle/>
          <a:p>
            <a:pPr algn="ctr"/>
            <a:r>
              <a:rPr lang="en-US" sz="8800" dirty="0"/>
              <a:t>Future Issues</a:t>
            </a:r>
          </a:p>
        </p:txBody>
      </p:sp>
    </p:spTree>
    <p:extLst>
      <p:ext uri="{BB962C8B-B14F-4D97-AF65-F5344CB8AC3E}">
        <p14:creationId xmlns:p14="http://schemas.microsoft.com/office/powerpoint/2010/main" val="1784416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Can Rip and Tear Be an “Occurrence”? </a:t>
            </a:r>
            <a:br>
              <a:rPr lang="en-US" sz="6000" dirty="0"/>
            </a:br>
            <a:endParaRPr lang="en-US" sz="6000" dirty="0"/>
          </a:p>
        </p:txBody>
      </p:sp>
      <p:sp>
        <p:nvSpPr>
          <p:cNvPr id="3" name="Content Placeholder 2"/>
          <p:cNvSpPr>
            <a:spLocks noGrp="1"/>
          </p:cNvSpPr>
          <p:nvPr>
            <p:ph idx="1"/>
          </p:nvPr>
        </p:nvSpPr>
        <p:spPr>
          <a:xfrm>
            <a:off x="1413863" y="3105341"/>
            <a:ext cx="9664445" cy="4195481"/>
          </a:xfrm>
        </p:spPr>
        <p:txBody>
          <a:bodyPr/>
          <a:lstStyle/>
          <a:p>
            <a:pPr marL="0" indent="0">
              <a:buNone/>
            </a:pPr>
            <a:endParaRPr lang="en-US" dirty="0"/>
          </a:p>
          <a:p>
            <a:pPr marL="0" indent="0">
              <a:buNone/>
            </a:pPr>
            <a:r>
              <a:rPr lang="en-US" sz="3200" dirty="0"/>
              <a:t>One uncertainty created by the courts is whether rip and tear can be an “occurrence.”</a:t>
            </a:r>
          </a:p>
          <a:p>
            <a:endParaRPr lang="en-US" dirty="0"/>
          </a:p>
        </p:txBody>
      </p:sp>
    </p:spTree>
    <p:extLst>
      <p:ext uri="{BB962C8B-B14F-4D97-AF65-F5344CB8AC3E}">
        <p14:creationId xmlns:p14="http://schemas.microsoft.com/office/powerpoint/2010/main" val="207740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213" t="7787" r="8421" b="3971"/>
          <a:stretch/>
        </p:blipFill>
        <p:spPr>
          <a:xfrm>
            <a:off x="77986" y="737151"/>
            <a:ext cx="4375298" cy="6010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439367" y="728787"/>
            <a:ext cx="4410210" cy="6006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842262" y="736084"/>
            <a:ext cx="4155621" cy="6005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1225794" y="726019"/>
            <a:ext cx="4324080" cy="600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stretch>
            <a:fillRect/>
          </a:stretch>
        </p:blipFill>
        <p:spPr>
          <a:xfrm>
            <a:off x="1658426" y="763780"/>
            <a:ext cx="4262181" cy="5969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stretch>
            <a:fillRect/>
          </a:stretch>
        </p:blipFill>
        <p:spPr>
          <a:xfrm>
            <a:off x="2195105" y="682686"/>
            <a:ext cx="4390010" cy="6066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a:stretch>
            <a:fillRect/>
          </a:stretch>
        </p:blipFill>
        <p:spPr>
          <a:xfrm>
            <a:off x="2665602" y="647975"/>
            <a:ext cx="4409226" cy="6074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a:stretch>
            <a:fillRect/>
          </a:stretch>
        </p:blipFill>
        <p:spPr>
          <a:xfrm>
            <a:off x="3111405" y="698521"/>
            <a:ext cx="4324948" cy="6033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a:stretch>
            <a:fillRect/>
          </a:stretch>
        </p:blipFill>
        <p:spPr>
          <a:xfrm>
            <a:off x="3546916" y="688077"/>
            <a:ext cx="4361564" cy="6052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1"/>
          <a:stretch>
            <a:fillRect/>
          </a:stretch>
        </p:blipFill>
        <p:spPr>
          <a:xfrm>
            <a:off x="4213668" y="665015"/>
            <a:ext cx="4381546" cy="6077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2"/>
          <a:stretch>
            <a:fillRect/>
          </a:stretch>
        </p:blipFill>
        <p:spPr>
          <a:xfrm>
            <a:off x="4920645" y="657813"/>
            <a:ext cx="4423224" cy="6074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3"/>
          <a:stretch>
            <a:fillRect/>
          </a:stretch>
        </p:blipFill>
        <p:spPr>
          <a:xfrm>
            <a:off x="5608707" y="743394"/>
            <a:ext cx="4417918" cy="6033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4"/>
          <a:stretch>
            <a:fillRect/>
          </a:stretch>
        </p:blipFill>
        <p:spPr>
          <a:xfrm>
            <a:off x="6252112" y="725877"/>
            <a:ext cx="4354583" cy="5958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15"/>
          <a:stretch>
            <a:fillRect/>
          </a:stretch>
        </p:blipFill>
        <p:spPr>
          <a:xfrm>
            <a:off x="6960582" y="711848"/>
            <a:ext cx="4382356" cy="6001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16"/>
          <a:stretch>
            <a:fillRect/>
          </a:stretch>
        </p:blipFill>
        <p:spPr>
          <a:xfrm>
            <a:off x="7574284" y="636666"/>
            <a:ext cx="4457118" cy="6112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668577" y="26373"/>
            <a:ext cx="4750018" cy="646331"/>
          </a:xfrm>
          <a:prstGeom prst="rect">
            <a:avLst/>
          </a:prstGeom>
          <a:noFill/>
        </p:spPr>
        <p:txBody>
          <a:bodyPr wrap="none" rtlCol="0">
            <a:spAutoFit/>
          </a:bodyPr>
          <a:lstStyle/>
          <a:p>
            <a:r>
              <a:rPr lang="en-US" sz="3600" dirty="0"/>
              <a:t>BASELINE </a:t>
            </a:r>
            <a:r>
              <a:rPr lang="en-US" sz="3600" dirty="0" err="1"/>
              <a:t>CGL</a:t>
            </a:r>
            <a:r>
              <a:rPr lang="en-US" sz="3600" dirty="0"/>
              <a:t> FORM</a:t>
            </a:r>
          </a:p>
        </p:txBody>
      </p:sp>
    </p:spTree>
    <p:extLst>
      <p:ext uri="{BB962C8B-B14F-4D97-AF65-F5344CB8AC3E}">
        <p14:creationId xmlns:p14="http://schemas.microsoft.com/office/powerpoint/2010/main" val="11612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arn(inVertical)">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Which Policy is Triggered?</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just">
              <a:buNone/>
            </a:pPr>
            <a:r>
              <a:rPr lang="en-US" dirty="0"/>
              <a:t>Under the majority rule injury-in-fact trigger, property damage due to faulty workmanship “occurs” occurs when actual physical damage to the property occurred</a:t>
            </a:r>
          </a:p>
        </p:txBody>
      </p:sp>
    </p:spTree>
    <p:extLst>
      <p:ext uri="{BB962C8B-B14F-4D97-AF65-F5344CB8AC3E}">
        <p14:creationId xmlns:p14="http://schemas.microsoft.com/office/powerpoint/2010/main" val="1130761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Applicability of Exclusion A?</a:t>
            </a:r>
            <a:br>
              <a:rPr lang="en-US" dirty="0"/>
            </a:br>
            <a:endParaRPr lang="en-US" dirty="0"/>
          </a:p>
        </p:txBody>
      </p:sp>
      <p:sp>
        <p:nvSpPr>
          <p:cNvPr id="3" name="Content Placeholder 2"/>
          <p:cNvSpPr>
            <a:spLocks noGrp="1"/>
          </p:cNvSpPr>
          <p:nvPr>
            <p:ph idx="1"/>
          </p:nvPr>
        </p:nvSpPr>
        <p:spPr>
          <a:xfrm>
            <a:off x="1103312" y="2052918"/>
            <a:ext cx="9895865" cy="4195481"/>
          </a:xfrm>
        </p:spPr>
        <p:txBody>
          <a:bodyPr/>
          <a:lstStyle/>
          <a:p>
            <a:pPr marL="0" indent="0">
              <a:buNone/>
            </a:pPr>
            <a:r>
              <a:rPr lang="en-US" sz="3200" dirty="0"/>
              <a:t>Exclusion A may apply to property damage caused by rip and tear.  This exclusion precludes coverage for property damage if the property damage is “expected or intended from the standpoint of the insured.”</a:t>
            </a:r>
          </a:p>
          <a:p>
            <a:endParaRPr lang="en-US" dirty="0"/>
          </a:p>
        </p:txBody>
      </p:sp>
    </p:spTree>
    <p:extLst>
      <p:ext uri="{BB962C8B-B14F-4D97-AF65-F5344CB8AC3E}">
        <p14:creationId xmlns:p14="http://schemas.microsoft.com/office/powerpoint/2010/main" val="3160641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Carriers Respond with Rip and Tear Endorsements</a:t>
            </a:r>
            <a:br>
              <a:rPr lang="en-US" dirty="0"/>
            </a:br>
            <a:endParaRPr lang="en-US" dirty="0"/>
          </a:p>
        </p:txBody>
      </p:sp>
      <p:sp>
        <p:nvSpPr>
          <p:cNvPr id="3" name="Content Placeholder 2"/>
          <p:cNvSpPr>
            <a:spLocks noGrp="1"/>
          </p:cNvSpPr>
          <p:nvPr>
            <p:ph idx="1"/>
          </p:nvPr>
        </p:nvSpPr>
        <p:spPr>
          <a:xfrm>
            <a:off x="1103312" y="2052918"/>
            <a:ext cx="9640888" cy="4195481"/>
          </a:xfrm>
        </p:spPr>
        <p:txBody>
          <a:bodyPr/>
          <a:lstStyle/>
          <a:p>
            <a:pPr marL="0" indent="0" algn="just">
              <a:buNone/>
            </a:pPr>
            <a:r>
              <a:rPr lang="en-US" sz="3200" dirty="0"/>
              <a:t>In light of the uncertainties created by courts around the country, some insurers have created rip and tear exclusions that limit their exposure for rip and tear costs.  The following exclusion (Form AGL04250611) is an example of a rip and tear exclusion.</a:t>
            </a:r>
          </a:p>
          <a:p>
            <a:pPr marL="0" indent="0">
              <a:buNone/>
            </a:pPr>
            <a:endParaRPr lang="en-US" dirty="0"/>
          </a:p>
        </p:txBody>
      </p:sp>
    </p:spTree>
    <p:extLst>
      <p:ext uri="{BB962C8B-B14F-4D97-AF65-F5344CB8AC3E}">
        <p14:creationId xmlns:p14="http://schemas.microsoft.com/office/powerpoint/2010/main" val="2657185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686" y="1276541"/>
            <a:ext cx="9508837" cy="4772567"/>
          </a:xfrm>
        </p:spPr>
        <p:txBody>
          <a:bodyPr>
            <a:normAutofit/>
          </a:bodyPr>
          <a:lstStyle/>
          <a:p>
            <a:pPr marL="0" indent="0">
              <a:buNone/>
            </a:pPr>
            <a:r>
              <a:rPr lang="en-US" sz="2400" dirty="0"/>
              <a:t>Damages arising out of:</a:t>
            </a:r>
          </a:p>
          <a:p>
            <a:pPr marL="0" indent="0">
              <a:buNone/>
            </a:pPr>
            <a:r>
              <a:rPr lang="en-US" sz="2400" dirty="0"/>
              <a:t>(1)	Any expenses incurred in removing concrete or concrete products from any structure or building due to defective concrete or for improperly mixed, manufactured, poured, formed, cured, or installed concrete;</a:t>
            </a:r>
          </a:p>
          <a:p>
            <a:pPr marL="0" indent="0">
              <a:buNone/>
            </a:pPr>
            <a:r>
              <a:rPr lang="en-US" sz="2400" dirty="0"/>
              <a:t>(2)	Any expenses for replacing forms, reinforcements, piping and wiring that are destroyed during the course of removing defective concrete products; or</a:t>
            </a:r>
          </a:p>
          <a:p>
            <a:pPr marL="0" indent="0">
              <a:buNone/>
            </a:pPr>
            <a:r>
              <a:rPr lang="en-US" sz="2400" dirty="0"/>
              <a:t>(3) 	Any expenses for returning the structure or building to the condition that existed prior to the installation of concrete products.</a:t>
            </a:r>
          </a:p>
          <a:p>
            <a:endParaRPr lang="en-US" dirty="0"/>
          </a:p>
        </p:txBody>
      </p:sp>
    </p:spTree>
    <p:extLst>
      <p:ext uri="{BB962C8B-B14F-4D97-AF65-F5344CB8AC3E}">
        <p14:creationId xmlns:p14="http://schemas.microsoft.com/office/powerpoint/2010/main" val="1325158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Impaired </a:t>
            </a:r>
            <a:r>
              <a:rPr lang="en-US"/>
              <a:t>Property Exclusion</a:t>
            </a:r>
          </a:p>
        </p:txBody>
      </p:sp>
      <p:sp>
        <p:nvSpPr>
          <p:cNvPr id="5" name="TextBox 4"/>
          <p:cNvSpPr txBox="1"/>
          <p:nvPr/>
        </p:nvSpPr>
        <p:spPr>
          <a:xfrm>
            <a:off x="1001170" y="1853248"/>
            <a:ext cx="4555567" cy="37856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200" b="1" dirty="0"/>
              <a:t>2. Exclusions</a:t>
            </a:r>
            <a:endParaRPr lang="en-US" sz="1200" dirty="0"/>
          </a:p>
          <a:p>
            <a:r>
              <a:rPr lang="en-US" sz="1200" b="1" dirty="0"/>
              <a:t>    </a:t>
            </a:r>
            <a:r>
              <a:rPr lang="en-US" sz="1200" dirty="0"/>
              <a:t>This insurance does not apply:</a:t>
            </a:r>
          </a:p>
          <a:p>
            <a:endParaRPr lang="en-US" sz="1200" dirty="0"/>
          </a:p>
          <a:p>
            <a:r>
              <a:rPr lang="en-US" sz="1200" dirty="0"/>
              <a:t>    </a:t>
            </a:r>
            <a:r>
              <a:rPr lang="en-US" sz="1200" b="1" dirty="0"/>
              <a:t>m.	Damage To Impaired Property Or Property Not Physically Injured </a:t>
            </a:r>
          </a:p>
          <a:p>
            <a:endParaRPr lang="en-US" sz="1200" b="1" dirty="0"/>
          </a:p>
          <a:p>
            <a:r>
              <a:rPr lang="en-US" sz="1200" dirty="0"/>
              <a:t>"</a:t>
            </a:r>
            <a:r>
              <a:rPr lang="en-US" sz="1200" b="1" dirty="0"/>
              <a:t>Property damage</a:t>
            </a:r>
            <a:r>
              <a:rPr lang="en-US" sz="1200" dirty="0"/>
              <a:t>" to "</a:t>
            </a:r>
            <a:r>
              <a:rPr lang="en-US" sz="1200" b="1" dirty="0"/>
              <a:t>impaired property</a:t>
            </a:r>
            <a:r>
              <a:rPr lang="en-US" sz="1200" dirty="0"/>
              <a:t>" or property that has not been physically injured, arising out of: </a:t>
            </a:r>
          </a:p>
          <a:p>
            <a:r>
              <a:rPr lang="en-US" sz="1200" b="1" dirty="0"/>
              <a:t>	(1)	</a:t>
            </a:r>
            <a:r>
              <a:rPr lang="en-US" sz="1200" dirty="0"/>
              <a:t>A defect, deficiency, inadequacy or dangerous condition in "your product" or "your work"; or </a:t>
            </a:r>
          </a:p>
          <a:p>
            <a:endParaRPr lang="en-US" sz="1200" b="1" dirty="0"/>
          </a:p>
          <a:p>
            <a:r>
              <a:rPr lang="en-US" sz="1200" b="1" dirty="0"/>
              <a:t>	(2)	</a:t>
            </a:r>
            <a:r>
              <a:rPr lang="en-US" sz="1200" dirty="0"/>
              <a:t>A delay or failure by you or anyone acting on your behalf to perform a contract or agreement in accordance with its terms. </a:t>
            </a:r>
          </a:p>
          <a:p>
            <a:endParaRPr lang="en-US" sz="1200" b="1" dirty="0"/>
          </a:p>
          <a:p>
            <a:r>
              <a:rPr lang="en-US" sz="1200" dirty="0"/>
              <a:t>This exclusion does not apply to the loss of use of other property arising out of sudden and accidental physical injury to "your product" or "your work" after it has been put to its intended use. </a:t>
            </a:r>
          </a:p>
          <a:p>
            <a:r>
              <a:rPr lang="en-US" sz="1200" dirty="0"/>
              <a:t> </a:t>
            </a:r>
            <a:endParaRPr lang="en-US" sz="1200" b="1" dirty="0"/>
          </a:p>
        </p:txBody>
      </p:sp>
      <p:sp>
        <p:nvSpPr>
          <p:cNvPr id="6" name="TextBox 5"/>
          <p:cNvSpPr txBox="1"/>
          <p:nvPr/>
        </p:nvSpPr>
        <p:spPr>
          <a:xfrm>
            <a:off x="5990600" y="1853248"/>
            <a:ext cx="4386562" cy="37856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200" b="1" dirty="0"/>
              <a:t>SECTION V – DEFINITIONS </a:t>
            </a:r>
          </a:p>
          <a:p>
            <a:endParaRPr lang="en-US" sz="1200" b="1" dirty="0"/>
          </a:p>
          <a:p>
            <a:r>
              <a:rPr lang="en-US" sz="1200" b="1" dirty="0"/>
              <a:t>8. 	</a:t>
            </a:r>
            <a:r>
              <a:rPr lang="en-US" sz="1200" dirty="0"/>
              <a:t>"Impaired property" means tangible property, other than 	"your product" or "your work", that cannot be used or is less 	useful because: </a:t>
            </a:r>
            <a:endParaRPr lang="en-US" sz="1200" b="1" dirty="0"/>
          </a:p>
          <a:p>
            <a:endParaRPr lang="en-US" sz="1200" dirty="0"/>
          </a:p>
          <a:p>
            <a:r>
              <a:rPr lang="en-US" sz="1200" dirty="0"/>
              <a:t>	</a:t>
            </a:r>
            <a:r>
              <a:rPr lang="en-US" sz="1200" b="1" dirty="0"/>
              <a:t>a. </a:t>
            </a:r>
            <a:r>
              <a:rPr lang="en-US" sz="1200" dirty="0"/>
              <a:t>It incorporates "your product" or "your work" that is 	known or thought to be defective, deficient, inadequate or 	dangerous; or </a:t>
            </a:r>
          </a:p>
          <a:p>
            <a:endParaRPr lang="en-US" sz="1200" b="1" dirty="0"/>
          </a:p>
          <a:p>
            <a:r>
              <a:rPr lang="en-US" sz="1200" b="1" dirty="0"/>
              <a:t>	b. </a:t>
            </a:r>
            <a:r>
              <a:rPr lang="en-US" sz="1200" dirty="0"/>
              <a:t>You have failed to fulfill the terms of a contract or 	agreement; </a:t>
            </a:r>
          </a:p>
          <a:p>
            <a:endParaRPr lang="en-US" sz="1200" b="1" dirty="0"/>
          </a:p>
          <a:p>
            <a:r>
              <a:rPr lang="en-US" sz="1200" dirty="0"/>
              <a:t>	if such property can be restored to use by: </a:t>
            </a:r>
          </a:p>
          <a:p>
            <a:endParaRPr lang="en-US" sz="1200" dirty="0"/>
          </a:p>
          <a:p>
            <a:r>
              <a:rPr lang="en-US" sz="1200" b="1" dirty="0"/>
              <a:t>	a. </a:t>
            </a:r>
            <a:r>
              <a:rPr lang="en-US" sz="1200" dirty="0"/>
              <a:t>The repair, replacement, adjustment or removal of 	"your product" or "your work"; or </a:t>
            </a:r>
          </a:p>
          <a:p>
            <a:endParaRPr lang="en-US" sz="1200" b="1" dirty="0"/>
          </a:p>
          <a:p>
            <a:r>
              <a:rPr lang="en-US" sz="1200" b="1" dirty="0"/>
              <a:t>	b. </a:t>
            </a:r>
            <a:r>
              <a:rPr lang="en-US" sz="1200" dirty="0"/>
              <a:t>Your fulfilling the terms of the contract or agreement. </a:t>
            </a:r>
            <a:endParaRPr lang="en-US" sz="1200" b="1" dirty="0"/>
          </a:p>
          <a:p>
            <a:endParaRPr lang="en-US" sz="1200" b="1" dirty="0"/>
          </a:p>
        </p:txBody>
      </p:sp>
    </p:spTree>
    <p:extLst>
      <p:ext uri="{BB962C8B-B14F-4D97-AF65-F5344CB8AC3E}">
        <p14:creationId xmlns:p14="http://schemas.microsoft.com/office/powerpoint/2010/main" val="1111566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Impaired Property Exclusion</a:t>
            </a:r>
          </a:p>
        </p:txBody>
      </p:sp>
      <p:sp>
        <p:nvSpPr>
          <p:cNvPr id="3" name="Content Placeholder 2"/>
          <p:cNvSpPr>
            <a:spLocks noGrp="1"/>
          </p:cNvSpPr>
          <p:nvPr>
            <p:ph idx="1"/>
          </p:nvPr>
        </p:nvSpPr>
        <p:spPr>
          <a:xfrm>
            <a:off x="1046285" y="1661746"/>
            <a:ext cx="9425599" cy="4760570"/>
          </a:xfrm>
        </p:spPr>
        <p:txBody>
          <a:bodyPr>
            <a:normAutofit/>
          </a:bodyPr>
          <a:lstStyle/>
          <a:p>
            <a:r>
              <a:rPr lang="en-US" sz="2400" dirty="0"/>
              <a:t>Drafted in 1986 as a revision to the 1973 form exclusion, which generated inconsistent interpretations</a:t>
            </a:r>
          </a:p>
          <a:p>
            <a:r>
              <a:rPr lang="en-US" sz="2400" dirty="0"/>
              <a:t>The purpose of the revised exclusion is to preclude coverage for loss of use claims arising from faulty work or products when there is no physical injury to the property.</a:t>
            </a:r>
          </a:p>
          <a:p>
            <a:r>
              <a:rPr lang="en-US" sz="2400" dirty="0"/>
              <a:t>Therefore, the exclusion should not apply where there is physical damage or loss of use to other property into which the insured’s work or product has been incorporated if the insured’s work cannot be repaired or replaced without causing physical injury to the other property.</a:t>
            </a:r>
          </a:p>
        </p:txBody>
      </p:sp>
    </p:spTree>
    <p:extLst>
      <p:ext uri="{BB962C8B-B14F-4D97-AF65-F5344CB8AC3E}">
        <p14:creationId xmlns:p14="http://schemas.microsoft.com/office/powerpoint/2010/main" val="426752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Impaired Property Exclusion</a:t>
            </a:r>
          </a:p>
        </p:txBody>
      </p:sp>
      <p:sp>
        <p:nvSpPr>
          <p:cNvPr id="3" name="Content Placeholder 2"/>
          <p:cNvSpPr>
            <a:spLocks noGrp="1"/>
          </p:cNvSpPr>
          <p:nvPr>
            <p:ph idx="1"/>
          </p:nvPr>
        </p:nvSpPr>
        <p:spPr>
          <a:xfrm>
            <a:off x="646111" y="1688124"/>
            <a:ext cx="10476157" cy="4607168"/>
          </a:xfrm>
        </p:spPr>
        <p:txBody>
          <a:bodyPr>
            <a:normAutofit fontScale="92500"/>
          </a:bodyPr>
          <a:lstStyle/>
          <a:p>
            <a:r>
              <a:rPr lang="en-US" u="sng" dirty="0"/>
              <a:t>Seneca Ins. Co., Inc. v. Q </a:t>
            </a:r>
            <a:r>
              <a:rPr lang="en-US" u="sng" dirty="0" err="1"/>
              <a:t>Sono</a:t>
            </a:r>
            <a:r>
              <a:rPr lang="en-US" u="sng" dirty="0"/>
              <a:t> II, LLC</a:t>
            </a:r>
            <a:r>
              <a:rPr lang="en-US" dirty="0"/>
              <a:t>, 66 Conn. L. </a:t>
            </a:r>
            <a:r>
              <a:rPr lang="en-US" dirty="0" err="1"/>
              <a:t>Rptr</a:t>
            </a:r>
            <a:r>
              <a:rPr lang="en-US" dirty="0"/>
              <a:t>. 421 (Conn. Super. Ct. 2018) (damaged fixtures which could not be restored by repair to the building were not excluded under the impaired property exclusion). </a:t>
            </a:r>
          </a:p>
          <a:p>
            <a:pPr lvl="1"/>
            <a:r>
              <a:rPr lang="en-US" dirty="0"/>
              <a:t>The insured, Q </a:t>
            </a:r>
            <a:r>
              <a:rPr lang="en-US" dirty="0" err="1"/>
              <a:t>Sono</a:t>
            </a:r>
            <a:r>
              <a:rPr lang="en-US" dirty="0"/>
              <a:t> II, under the terms of a lease with its tenant was responsible for maintenance of the premises. Q </a:t>
            </a:r>
            <a:r>
              <a:rPr lang="en-US" dirty="0" err="1"/>
              <a:t>Sono</a:t>
            </a:r>
            <a:r>
              <a:rPr lang="en-US" dirty="0"/>
              <a:t> made repairs and performed work on the building negligently, causing the roof to collapse, and ordering tenant’s restaurant to close</a:t>
            </a:r>
          </a:p>
          <a:p>
            <a:pPr lvl="1"/>
            <a:r>
              <a:rPr lang="en-US" dirty="0"/>
              <a:t>Court found damages to the building were excluded by the impaired property exclusion in the policy because the premises could be restored by Q </a:t>
            </a:r>
            <a:r>
              <a:rPr lang="en-US" dirty="0" err="1"/>
              <a:t>Sono</a:t>
            </a:r>
            <a:r>
              <a:rPr lang="en-US" dirty="0"/>
              <a:t>, while the fixtures and contents of the restaurant damaged by the collapse were not excluded because they could not be restored by the repair of the building.</a:t>
            </a:r>
          </a:p>
          <a:p>
            <a:r>
              <a:rPr lang="en-US" u="sng" dirty="0"/>
              <a:t>See also</a:t>
            </a:r>
            <a:r>
              <a:rPr lang="en-US" dirty="0"/>
              <a:t> </a:t>
            </a:r>
            <a:r>
              <a:rPr lang="en-US" u="sng" dirty="0"/>
              <a:t>Travelers Property </a:t>
            </a:r>
            <a:r>
              <a:rPr lang="en-US" u="sng" dirty="0" err="1"/>
              <a:t>Cas</a:t>
            </a:r>
            <a:r>
              <a:rPr lang="en-US" u="sng" dirty="0"/>
              <a:t>. Co. of America v. Northwest Pipe Co.</a:t>
            </a:r>
            <a:r>
              <a:rPr lang="en-US" dirty="0"/>
              <a:t>, No. </a:t>
            </a:r>
            <a:r>
              <a:rPr lang="en-US" dirty="0" err="1"/>
              <a:t>C17</a:t>
            </a:r>
            <a:r>
              <a:rPr lang="en-US" dirty="0"/>
              <a:t>-5098 BHS, 2017 WL 2687652 (</a:t>
            </a:r>
            <a:r>
              <a:rPr lang="en-US" dirty="0" err="1"/>
              <a:t>W.D</a:t>
            </a:r>
            <a:r>
              <a:rPr lang="en-US" dirty="0"/>
              <a:t>. Wash. June 22, 2017) (finding that the circumferential welds attaching Northwest Pipe </a:t>
            </a:r>
            <a:r>
              <a:rPr lang="en-US" dirty="0" err="1"/>
              <a:t>Co’s</a:t>
            </a:r>
            <a:r>
              <a:rPr lang="en-US" dirty="0"/>
              <a:t> faulty grout plugs to a large steel pipe liner could not be restored by replacement of the plugs, and the cost of such damages to the welds were not excluded under the impaired property exclusion). </a:t>
            </a:r>
          </a:p>
        </p:txBody>
      </p:sp>
    </p:spTree>
    <p:extLst>
      <p:ext uri="{BB962C8B-B14F-4D97-AF65-F5344CB8AC3E}">
        <p14:creationId xmlns:p14="http://schemas.microsoft.com/office/powerpoint/2010/main" val="1251879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Impaired Property Exclusion</a:t>
            </a:r>
          </a:p>
        </p:txBody>
      </p:sp>
      <p:sp>
        <p:nvSpPr>
          <p:cNvPr id="3" name="Content Placeholder 2"/>
          <p:cNvSpPr>
            <a:spLocks noGrp="1"/>
          </p:cNvSpPr>
          <p:nvPr>
            <p:ph idx="1"/>
          </p:nvPr>
        </p:nvSpPr>
        <p:spPr>
          <a:xfrm>
            <a:off x="817685" y="1547446"/>
            <a:ext cx="10128737" cy="4862146"/>
          </a:xfrm>
        </p:spPr>
        <p:txBody>
          <a:bodyPr>
            <a:normAutofit/>
          </a:bodyPr>
          <a:lstStyle/>
          <a:p>
            <a:r>
              <a:rPr lang="en-US" u="sng" dirty="0"/>
              <a:t>Maryland </a:t>
            </a:r>
            <a:r>
              <a:rPr lang="en-US" u="sng" dirty="0" err="1"/>
              <a:t>Cas</a:t>
            </a:r>
            <a:r>
              <a:rPr lang="en-US" u="sng" dirty="0"/>
              <a:t>. Co. v. Mid. Con. </a:t>
            </a:r>
            <a:r>
              <a:rPr lang="en-US" u="sng" dirty="0" err="1"/>
              <a:t>Cas</a:t>
            </a:r>
            <a:r>
              <a:rPr lang="en-US" u="sng" dirty="0"/>
              <a:t>. Co.</a:t>
            </a:r>
            <a:r>
              <a:rPr lang="en-US" dirty="0"/>
              <a:t>, 725 Fed. Appx. 699, 711 (10th Cir. 2018) (Allegations of loss of use of personal property and damage to personal property were sufficient to reject the application of the Impaired Property Exclusion). </a:t>
            </a:r>
          </a:p>
          <a:p>
            <a:pPr lvl="1"/>
            <a:r>
              <a:rPr lang="en-US" dirty="0"/>
              <a:t>Court found that while the complaints alleged loss of use of personal property, which was excluded from coverage under the impaired property exclusion, the complaints also arguably alleged damage to personal property, and “other property” which were not explicitly excluded from coverage under the exclusion. </a:t>
            </a:r>
          </a:p>
          <a:p>
            <a:pPr lvl="1"/>
            <a:r>
              <a:rPr lang="en-US" dirty="0"/>
              <a:t>Therefore, the allegations in the underlying action were potentially covered, and triggered Mid-Continent’s duty to defend.</a:t>
            </a:r>
          </a:p>
          <a:p>
            <a:r>
              <a:rPr lang="en-US" dirty="0"/>
              <a:t> </a:t>
            </a:r>
            <a:r>
              <a:rPr lang="en-US" u="sng" dirty="0"/>
              <a:t>See also</a:t>
            </a:r>
            <a:r>
              <a:rPr lang="en-US" dirty="0"/>
              <a:t> </a:t>
            </a:r>
            <a:r>
              <a:rPr lang="en-US" u="sng" dirty="0" err="1"/>
              <a:t>Morette</a:t>
            </a:r>
            <a:r>
              <a:rPr lang="en-US" u="sng" dirty="0"/>
              <a:t> Company v. Southern-Owners Ins. Co.</a:t>
            </a:r>
            <a:r>
              <a:rPr lang="en-US" dirty="0"/>
              <a:t>, 301 F. Supp. </a:t>
            </a:r>
            <a:r>
              <a:rPr lang="en-US" dirty="0" err="1"/>
              <a:t>3d</a:t>
            </a:r>
            <a:r>
              <a:rPr lang="en-US" dirty="0"/>
              <a:t> 1175, 1186 (N.D. Fla. 2017) (Where a lawsuit alleges property damage or physical injury to the work product of others resulting from an insured’s own faulty workmanship, it necessarily follows that the impaired property exclusion, on its face, is inapplicable.)</a:t>
            </a:r>
          </a:p>
          <a:p>
            <a:endParaRPr lang="en-US" dirty="0"/>
          </a:p>
        </p:txBody>
      </p:sp>
    </p:spTree>
    <p:extLst>
      <p:ext uri="{BB962C8B-B14F-4D97-AF65-F5344CB8AC3E}">
        <p14:creationId xmlns:p14="http://schemas.microsoft.com/office/powerpoint/2010/main" val="1585159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597" y="2574816"/>
            <a:ext cx="9404723" cy="1400530"/>
          </a:xfrm>
        </p:spPr>
        <p:txBody>
          <a:bodyPr/>
          <a:lstStyle/>
          <a:p>
            <a:pPr algn="ctr"/>
            <a:r>
              <a:rPr lang="en-US" sz="9600" dirty="0"/>
              <a:t>Questions?</a:t>
            </a:r>
          </a:p>
        </p:txBody>
      </p:sp>
    </p:spTree>
    <p:extLst>
      <p:ext uri="{BB962C8B-B14F-4D97-AF65-F5344CB8AC3E}">
        <p14:creationId xmlns:p14="http://schemas.microsoft.com/office/powerpoint/2010/main" val="227232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9142" y="245326"/>
            <a:ext cx="4851960" cy="6423683"/>
          </a:xfrm>
          <a:prstGeom prst="rect">
            <a:avLst/>
          </a:prstGeom>
          <a:ln>
            <a:noFill/>
          </a:ln>
          <a:effectLst>
            <a:outerShdw blurRad="190500" algn="tl" rotWithShape="0">
              <a:srgbClr val="000000">
                <a:alpha val="70000"/>
              </a:srgbClr>
            </a:outerShdw>
          </a:effectLst>
        </p:spPr>
      </p:pic>
      <p:sp>
        <p:nvSpPr>
          <p:cNvPr id="4" name="TextBox 3"/>
          <p:cNvSpPr txBox="1"/>
          <p:nvPr/>
        </p:nvSpPr>
        <p:spPr>
          <a:xfrm>
            <a:off x="5523570" y="512956"/>
            <a:ext cx="4939990" cy="738664"/>
          </a:xfrm>
          <a:prstGeom prst="rect">
            <a:avLst/>
          </a:prstGeom>
          <a:noFill/>
        </p:spPr>
        <p:txBody>
          <a:bodyPr wrap="square" rtlCol="0">
            <a:spAutoFit/>
          </a:bodyPr>
          <a:lstStyle/>
          <a:p>
            <a:r>
              <a:rPr lang="en-US" sz="4200" dirty="0"/>
              <a:t>“because of”</a:t>
            </a:r>
          </a:p>
        </p:txBody>
      </p:sp>
      <p:cxnSp>
        <p:nvCxnSpPr>
          <p:cNvPr id="6" name="Straight Connector 5"/>
          <p:cNvCxnSpPr/>
          <p:nvPr/>
        </p:nvCxnSpPr>
        <p:spPr>
          <a:xfrm flipV="1">
            <a:off x="1037063" y="1918010"/>
            <a:ext cx="992459" cy="11152"/>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59651" y="1729212"/>
            <a:ext cx="6196545" cy="3970318"/>
          </a:xfrm>
          <a:prstGeom prst="rect">
            <a:avLst/>
          </a:prstGeom>
        </p:spPr>
        <p:txBody>
          <a:bodyPr wrap="square">
            <a:spAutoFit/>
          </a:bodyPr>
          <a:lstStyle/>
          <a:p>
            <a:pPr algn="just"/>
            <a:r>
              <a:rPr lang="en-US" sz="2800" dirty="0"/>
              <a:t>The words “because of” indicate that the legal liability must have as its source, or arise from, physical injury to or loss of use of tangible property. Once “property damage” has been established, the CGL then covers economic losses that flow from the “property damage.” </a:t>
            </a:r>
          </a:p>
        </p:txBody>
      </p:sp>
    </p:spTree>
    <p:extLst>
      <p:ext uri="{BB962C8B-B14F-4D97-AF65-F5344CB8AC3E}">
        <p14:creationId xmlns:p14="http://schemas.microsoft.com/office/powerpoint/2010/main" val="86800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Policy Language of CGL Insuring agreement</a:t>
            </a:r>
            <a:br>
              <a:rPr lang="en-US" sz="4400" dirty="0"/>
            </a:br>
            <a:endParaRPr lang="en-US" dirty="0"/>
          </a:p>
        </p:txBody>
      </p:sp>
      <p:sp>
        <p:nvSpPr>
          <p:cNvPr id="3" name="Content Placeholder 2"/>
          <p:cNvSpPr>
            <a:spLocks noGrp="1"/>
          </p:cNvSpPr>
          <p:nvPr>
            <p:ph idx="1"/>
          </p:nvPr>
        </p:nvSpPr>
        <p:spPr>
          <a:xfrm>
            <a:off x="973915" y="1690608"/>
            <a:ext cx="8946541" cy="4195481"/>
          </a:xfrm>
        </p:spPr>
        <p:txBody>
          <a:bodyPr>
            <a:normAutofit/>
          </a:bodyPr>
          <a:lstStyle/>
          <a:p>
            <a:pPr marL="0" indent="0">
              <a:buNone/>
            </a:pPr>
            <a:endParaRPr lang="en-US" dirty="0"/>
          </a:p>
          <a:p>
            <a:pPr marL="334963" indent="0">
              <a:buNone/>
            </a:pPr>
            <a:r>
              <a:rPr lang="en-US" sz="2800" dirty="0"/>
              <a:t>Property Damage</a:t>
            </a:r>
            <a:endParaRPr lang="en-US" dirty="0"/>
          </a:p>
          <a:p>
            <a:pPr marL="0" indent="0">
              <a:buNone/>
            </a:pPr>
            <a:endParaRPr lang="en-US" dirty="0"/>
          </a:p>
          <a:p>
            <a:pPr marL="914400" indent="0" algn="just">
              <a:buNone/>
            </a:pPr>
            <a:r>
              <a:rPr lang="en-US" dirty="0"/>
              <a:t>When the allegations against the insured are for only defective workmanship that merely diminishes the value of the property without causing physical injury or loss of use, there is no insurance coverage because defective work in and of itself is not “property damage” under the insuring agreement in most states.  </a:t>
            </a:r>
            <a:r>
              <a:rPr lang="en-US" i="1" dirty="0"/>
              <a:t>See, e.g., Lamar Homes, Inc. v. Mid-Continent </a:t>
            </a:r>
            <a:r>
              <a:rPr lang="en-US" i="1" dirty="0" err="1"/>
              <a:t>Cas</a:t>
            </a:r>
            <a:r>
              <a:rPr lang="en-US" i="1" dirty="0"/>
              <a:t>. Co.</a:t>
            </a:r>
            <a:r>
              <a:rPr lang="en-US" dirty="0"/>
              <a:t>, 242 S.W.3d 1, 11 (Tex. 2007</a:t>
            </a:r>
            <a:r>
              <a:rPr lang="en-US" i="1" dirty="0"/>
              <a:t>)</a:t>
            </a:r>
            <a:endParaRPr lang="en-US" dirty="0"/>
          </a:p>
          <a:p>
            <a:endParaRPr lang="en-US" dirty="0"/>
          </a:p>
        </p:txBody>
      </p:sp>
    </p:spTree>
    <p:extLst>
      <p:ext uri="{BB962C8B-B14F-4D97-AF65-F5344CB8AC3E}">
        <p14:creationId xmlns:p14="http://schemas.microsoft.com/office/powerpoint/2010/main" val="177077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Policy Language of CGL Insuring agreement</a:t>
            </a:r>
            <a:br>
              <a:rPr lang="en-US" sz="4400" dirty="0"/>
            </a:br>
            <a:endParaRPr lang="en-US" dirty="0"/>
          </a:p>
        </p:txBody>
      </p:sp>
      <p:sp>
        <p:nvSpPr>
          <p:cNvPr id="3" name="Content Placeholder 2"/>
          <p:cNvSpPr>
            <a:spLocks noGrp="1"/>
          </p:cNvSpPr>
          <p:nvPr>
            <p:ph idx="1"/>
          </p:nvPr>
        </p:nvSpPr>
        <p:spPr/>
        <p:txBody>
          <a:bodyPr/>
          <a:lstStyle/>
          <a:p>
            <a:pPr marL="515937" indent="0">
              <a:buNone/>
            </a:pPr>
            <a:r>
              <a:rPr lang="en-US" sz="3200" dirty="0"/>
              <a:t>To Which This Insurance Applies </a:t>
            </a:r>
          </a:p>
          <a:p>
            <a:pPr marL="914400" indent="0" algn="just">
              <a:buNone/>
            </a:pPr>
            <a:r>
              <a:rPr lang="en-US" dirty="0"/>
              <a:t>The CGL insuring agreement’s language “</a:t>
            </a:r>
            <a:r>
              <a:rPr lang="en-US" b="1" i="1" dirty="0"/>
              <a:t>to which this insurance applies</a:t>
            </a:r>
            <a:r>
              <a:rPr lang="en-US" dirty="0"/>
              <a:t>” means that the “property damage” must be covered before the consequential damages flowing from such “property damage” can be covered.  </a:t>
            </a:r>
            <a:r>
              <a:rPr lang="en-US" i="1" dirty="0"/>
              <a:t>See, e.g.</a:t>
            </a:r>
            <a:r>
              <a:rPr lang="en-US" dirty="0"/>
              <a:t>, </a:t>
            </a:r>
            <a:r>
              <a:rPr lang="en-US" i="1" dirty="0"/>
              <a:t>Hartford Acc. &amp; </a:t>
            </a:r>
            <a:r>
              <a:rPr lang="en-US" i="1" dirty="0" err="1"/>
              <a:t>Indem</a:t>
            </a:r>
            <a:r>
              <a:rPr lang="en-US" i="1" dirty="0"/>
              <a:t>. Co. v. Pac. </a:t>
            </a:r>
            <a:r>
              <a:rPr lang="en-US" i="1" dirty="0" err="1"/>
              <a:t>Mut</a:t>
            </a:r>
            <a:r>
              <a:rPr lang="en-US" i="1" dirty="0"/>
              <a:t>. Life Ins. Co</a:t>
            </a:r>
            <a:r>
              <a:rPr lang="en-US" dirty="0"/>
              <a:t>., 861 F.2d 250, 255 (10th Cir. 1988) (“Since the insured’s products and installation are not property damage to which the insurance applies, any consequential damages caused by such products and installation are not covered.”); </a:t>
            </a:r>
            <a:r>
              <a:rPr lang="en-US" i="1" dirty="0"/>
              <a:t>American Home Assurance Co. v. </a:t>
            </a:r>
            <a:r>
              <a:rPr lang="en-US" i="1" dirty="0" err="1"/>
              <a:t>Libbey</a:t>
            </a:r>
            <a:r>
              <a:rPr lang="en-US" i="1" dirty="0"/>
              <a:t>-Owens-Ford Co.</a:t>
            </a:r>
            <a:r>
              <a:rPr lang="en-US" dirty="0"/>
              <a:t>, 786 F.2d 22, 24-25 (1st Cir. 1986)</a:t>
            </a:r>
          </a:p>
          <a:p>
            <a:endParaRPr lang="en-US" dirty="0"/>
          </a:p>
        </p:txBody>
      </p:sp>
    </p:spTree>
    <p:extLst>
      <p:ext uri="{BB962C8B-B14F-4D97-AF65-F5344CB8AC3E}">
        <p14:creationId xmlns:p14="http://schemas.microsoft.com/office/powerpoint/2010/main" val="333381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Policy Language of CGL Insuring agreement</a:t>
            </a:r>
            <a:br>
              <a:rPr lang="en-US" sz="4400" dirty="0"/>
            </a:br>
            <a:endParaRPr lang="en-US" dirty="0"/>
          </a:p>
        </p:txBody>
      </p:sp>
      <p:sp>
        <p:nvSpPr>
          <p:cNvPr id="3" name="Content Placeholder 2"/>
          <p:cNvSpPr>
            <a:spLocks noGrp="1"/>
          </p:cNvSpPr>
          <p:nvPr>
            <p:ph idx="1"/>
          </p:nvPr>
        </p:nvSpPr>
        <p:spPr/>
        <p:txBody>
          <a:bodyPr/>
          <a:lstStyle/>
          <a:p>
            <a:pPr marL="515937" indent="0">
              <a:buNone/>
            </a:pPr>
            <a:r>
              <a:rPr lang="en-US" dirty="0"/>
              <a:t>Consequential Damages</a:t>
            </a:r>
          </a:p>
          <a:p>
            <a:pPr marL="515937" indent="0">
              <a:buNone/>
            </a:pPr>
            <a:endParaRPr lang="en-US" dirty="0"/>
          </a:p>
          <a:p>
            <a:pPr marL="914400" indent="0" algn="just">
              <a:buNone/>
            </a:pPr>
            <a:r>
              <a:rPr lang="en-US" dirty="0"/>
              <a:t>The insuring agreement provides insurance coverage for damages “because of” property damage.  “In light of [the insuring agreement] wording, all damages flowing as a consequence of bodily injury or property damage would be encompassed by the insurer’s promise, subject to any applicable exclusion or condition.  This includes purely economic damages, </a:t>
            </a:r>
            <a:r>
              <a:rPr lang="en-US" i="1" dirty="0"/>
              <a:t>as long as they result from otherwise covered bodily injury or property damage</a:t>
            </a:r>
            <a:r>
              <a:rPr lang="en-US" dirty="0"/>
              <a:t>.” Donald S. </a:t>
            </a:r>
            <a:r>
              <a:rPr lang="en-US" dirty="0" err="1"/>
              <a:t>Malecki</a:t>
            </a:r>
            <a:r>
              <a:rPr lang="en-US" dirty="0"/>
              <a:t>, Commercial General Liability Coverage Guide, 2-3 (11th Ed. 2015)</a:t>
            </a:r>
          </a:p>
          <a:p>
            <a:endParaRPr lang="en-US" dirty="0"/>
          </a:p>
        </p:txBody>
      </p:sp>
    </p:spTree>
    <p:extLst>
      <p:ext uri="{BB962C8B-B14F-4D97-AF65-F5344CB8AC3E}">
        <p14:creationId xmlns:p14="http://schemas.microsoft.com/office/powerpoint/2010/main" val="810945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2578</TotalTime>
  <Words>4363</Words>
  <Application>Microsoft Office PowerPoint</Application>
  <PresentationFormat>Widescreen</PresentationFormat>
  <Paragraphs>240</Paragraphs>
  <Slides>58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Century Gothic</vt:lpstr>
      <vt:lpstr>Courier New</vt:lpstr>
      <vt:lpstr>Lucida Sans Unicode</vt:lpstr>
      <vt:lpstr>Symbol</vt:lpstr>
      <vt:lpstr>Times New Roman</vt:lpstr>
      <vt:lpstr>Wingdings 3</vt:lpstr>
      <vt:lpstr>Ion</vt:lpstr>
      <vt:lpstr>Rip &amp; Tear and Insurance Law for Defective Construction Claims In Florida</vt:lpstr>
      <vt:lpstr>Overview </vt:lpstr>
      <vt:lpstr>PowerPoint Presentation</vt:lpstr>
      <vt:lpstr>PowerPoint Presentation</vt:lpstr>
      <vt:lpstr>PowerPoint Presentation</vt:lpstr>
      <vt:lpstr>PowerPoint Presentation</vt:lpstr>
      <vt:lpstr>Policy Language of CGL Insuring agreement </vt:lpstr>
      <vt:lpstr>Policy Language of CGL Insuring agreement </vt:lpstr>
      <vt:lpstr>Policy Language of CGL Insuring agreement </vt:lpstr>
      <vt:lpstr>Policy Language of CGL Insuring agreement </vt:lpstr>
      <vt:lpstr>Regional Steel Corp. v. Liberty Surplus Ins., 226 Cal.App.4th 1377, 173 Cal.Rptr.3d 91, 93-94 (2014)</vt:lpstr>
      <vt:lpstr>Is Defective Construction an “Occurrence”?</vt:lpstr>
      <vt:lpstr>PowerPoint Presentation</vt:lpstr>
      <vt:lpstr>“Occurrence”</vt:lpstr>
      <vt:lpstr>Choice of Law</vt:lpstr>
      <vt:lpstr>“Occurrence”</vt:lpstr>
      <vt:lpstr>What does “Property Damage” really mean in Florida?</vt:lpstr>
      <vt:lpstr>“Property Damage” </vt:lpstr>
      <vt:lpstr>What was intended by Insurance Services Office (ISO)?</vt:lpstr>
      <vt:lpstr>“Property Damage”</vt:lpstr>
      <vt:lpstr>Auto-Owners Ins. Co. v. Pozzi Window Co., 984 So. 2d 1241 (Fla. 2008) </vt:lpstr>
      <vt:lpstr>West Orange Lumber Co., Inc. v. Indiana Lumbermans Mut. Ins. Co., 898 So. 2d 1147 (Fla. 5th DCA 2005) </vt:lpstr>
      <vt:lpstr>Amerisure Mut. Ins. Co. v. Auchter Co., 673 F.3d 1294 (11th Cir. 2012) </vt:lpstr>
      <vt:lpstr>J.B.D. Const., Inc. v. Mid-Continent Cas. Co., 571 Fed. Appx. 918 (11th Cir. 2014)</vt:lpstr>
      <vt:lpstr>Does lose of use alone constitute property damage? </vt:lpstr>
      <vt:lpstr>Physical Injury</vt:lpstr>
      <vt:lpstr>Does Incorporation of a Defective Component Constitute Property Damage? </vt:lpstr>
      <vt:lpstr>Rip and Tear and its impact on Property Damage</vt:lpstr>
      <vt:lpstr>Carithers v. Mid-Continent Cas., Co., 782 F. 3d 1240 (11th Cir. 2015)</vt:lpstr>
      <vt:lpstr>Carithers v. Mid-Continent Cas., Co., 782 F. 3d 1240 (11th Cir. 2015) </vt:lpstr>
      <vt:lpstr>Carithers v. Mid-Continent Cas., Co., 782 F. 3d 1240 (11th Cir. 2015)</vt:lpstr>
      <vt:lpstr>Carithers v. Mid-Continent Cas., Co., 782 F. 3d 1240 (11th Cir. 2015)</vt:lpstr>
      <vt:lpstr>Carithers v. Mid-Continent Cas., Co., 782 F. 3d 1240 (11th Cir. 2015)</vt:lpstr>
      <vt:lpstr>Pavarini Constr. Co. (Se) Inc. v. Ace Am. Ins. Co.,  161 F. Supp. 3d 1227 (S.D. Fla. 2015)</vt:lpstr>
      <vt:lpstr>Pavarini Constr. Co. (Se) Inc. v. Ace Am. Ins. Co.,  161 F. Supp. 3d 1227 (S.D. Fla. 2015)</vt:lpstr>
      <vt:lpstr>Pavarini Constr. Co. (Se) Inc. v. Ace Am. Ins. Co.,  161 F. Supp. 3d 1227 (S.D. Fla. 2015)</vt:lpstr>
      <vt:lpstr>Beyond Carithers, Florida Court’s continue to affirm coverage for “get-to” or “rip &amp; tear” damages.</vt:lpstr>
      <vt:lpstr>Amerisure Insurance Company v. The Auchter Company, 2018 WL 4293149, (M.D. Fla. Mar. 27, 2018) </vt:lpstr>
      <vt:lpstr>Amerisure Insurance Company v. The Auchter Company, 2018 WL 4293149, (M.D. Fla. Mar. 27, 2018)</vt:lpstr>
      <vt:lpstr>Amerisure Insurance Company v. The Auchter Company, 2018 WL 4293149, (M.D. Fla. Mar. 27, 2018)</vt:lpstr>
      <vt:lpstr>US Metals, Inc. v Liberty Mutual Group, Inc., 490 S.W. 3d 20 (Tex. 2016) </vt:lpstr>
      <vt:lpstr>U.S. Metals, Inc. v. Liberty Mut. Grp., Inc., 2015 WL 7792557, (Tex. Dec. 4, 2015)</vt:lpstr>
      <vt:lpstr>Examples  and  Courts’ Analysis</vt:lpstr>
      <vt:lpstr>Pool – Colorado Pool Systems, Inc. v. Scottsdale Insurance Company, 317 P.3d 1262 (Colo. App. 2012)   </vt:lpstr>
      <vt:lpstr>Balcony - Carithers v. Mid–Continent Casualty Company, 782 F.3d 1240 (11th Cir. 2015) </vt:lpstr>
      <vt:lpstr>Soil - Desert Mountain Prop. Ltd. Partnership v. Liberty Mutual Fire Insurance Co., 236 P.3d 421 (Ariz. App. 2010), aff’d, 250 P.3d 196 (Ariz. 2011) </vt:lpstr>
      <vt:lpstr>Flanges - U.S. Metals, Inc. v. Liberty Mut. Group, Inc., 490 S.W.3d 20 (Tex. 2016) </vt:lpstr>
      <vt:lpstr>Future Issues</vt:lpstr>
      <vt:lpstr>Can Rip and Tear Be an “Occurrence”?  </vt:lpstr>
      <vt:lpstr>Which Policy is Triggered? </vt:lpstr>
      <vt:lpstr>Applicability of Exclusion A? </vt:lpstr>
      <vt:lpstr>Carriers Respond with Rip and Tear Endorsements </vt:lpstr>
      <vt:lpstr>PowerPoint Presentation</vt:lpstr>
      <vt:lpstr>Impaired Property Exclusion</vt:lpstr>
      <vt:lpstr>Impaired Property Exclusion</vt:lpstr>
      <vt:lpstr>Impaired Property Exclusion</vt:lpstr>
      <vt:lpstr>Impaired Property Exclusion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Construction Law Institute</dc:title>
  <dc:creator>Molly Chafe</dc:creator>
  <cp:lastModifiedBy>Meyer, Michael</cp:lastModifiedBy>
  <cp:revision>145</cp:revision>
  <cp:lastPrinted>2015-03-10T20:41:25Z</cp:lastPrinted>
  <dcterms:created xsi:type="dcterms:W3CDTF">2015-02-03T13:49:21Z</dcterms:created>
  <dcterms:modified xsi:type="dcterms:W3CDTF">2019-04-12T23:09:46Z</dcterms:modified>
</cp:coreProperties>
</file>