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70" r:id="rId14"/>
    <p:sldId id="271" r:id="rId15"/>
    <p:sldId id="272" r:id="rId16"/>
    <p:sldId id="273"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106" d="100"/>
          <a:sy n="106" d="100"/>
        </p:scale>
        <p:origin x="396"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19ADFB-A3F1-4CFF-A6C4-1201D02AF92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390596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9ADFB-A3F1-4CFF-A6C4-1201D02AF922}"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121896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F19ADFB-A3F1-4CFF-A6C4-1201D02AF922}"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3043137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F19ADFB-A3F1-4CFF-A6C4-1201D02AF922}"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0317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9ADFB-A3F1-4CFF-A6C4-1201D02AF922}"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229740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19ADFB-A3F1-4CFF-A6C4-1201D02AF922}" type="datetimeFigureOut">
              <a:rPr lang="en-US" smtClean="0"/>
              <a:t>2/21/2019</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1208397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19ADFB-A3F1-4CFF-A6C4-1201D02AF922}" type="datetimeFigureOut">
              <a:rPr lang="en-US" smtClean="0"/>
              <a:t>2/21/2019</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233042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9ADFB-A3F1-4CFF-A6C4-1201D02AF92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2191215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9ADFB-A3F1-4CFF-A6C4-1201D02AF92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356655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Case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9ADFB-A3F1-4CFF-A6C4-1201D02AF922}" type="datetimeFigureOut">
              <a:rPr lang="en-US" smtClean="0"/>
              <a:t>2/21/2019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222CF-6CFE-4219-A9E1-F6CCA948D130}" type="slidenum">
              <a:rPr lang="en-US" smtClean="0"/>
              <a:t>‹#›</a:t>
            </a:fld>
            <a:endParaRPr lang="en-US"/>
          </a:p>
        </p:txBody>
      </p:sp>
      <p:sp>
        <p:nvSpPr>
          <p:cNvPr id="6" name="Text Placeholder 2"/>
          <p:cNvSpPr>
            <a:spLocks noGrp="1"/>
          </p:cNvSpPr>
          <p:nvPr>
            <p:ph idx="1"/>
          </p:nvPr>
        </p:nvSpPr>
        <p:spPr>
          <a:xfrm>
            <a:off x="3810000" y="1600200"/>
            <a:ext cx="4876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600200"/>
            <a:ext cx="3211286" cy="4495800"/>
          </a:xfrm>
          <a:prstGeom prst="rect">
            <a:avLst/>
          </a:prstGeom>
        </p:spPr>
      </p:pic>
    </p:spTree>
    <p:extLst>
      <p:ext uri="{BB962C8B-B14F-4D97-AF65-F5344CB8AC3E}">
        <p14:creationId xmlns:p14="http://schemas.microsoft.com/office/powerpoint/2010/main" val="373407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F19ADFB-A3F1-4CFF-A6C4-1201D02AF92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223460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9ADFB-A3F1-4CFF-A6C4-1201D02AF922}"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67932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19ADFB-A3F1-4CFF-A6C4-1201D02AF922}"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177565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19ADFB-A3F1-4CFF-A6C4-1201D02AF922}"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227697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F19ADFB-A3F1-4CFF-A6C4-1201D02AF922}" type="datetimeFigureOut">
              <a:rPr lang="en-US" smtClean="0"/>
              <a:t>2/21/2019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222363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19ADFB-A3F1-4CFF-A6C4-1201D02AF922}" type="datetimeFigureOut">
              <a:rPr lang="en-US" smtClean="0"/>
              <a:t>2/21/2019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314225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F19ADFB-A3F1-4CFF-A6C4-1201D02AF922}" type="datetimeFigureOut">
              <a:rPr lang="en-US" smtClean="0"/>
              <a:t>2/21/2019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58135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9ADFB-A3F1-4CFF-A6C4-1201D02AF922}"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222CF-6CFE-4219-A9E1-F6CCA948D130}" type="slidenum">
              <a:rPr lang="en-US" smtClean="0"/>
              <a:t>‹#›</a:t>
            </a:fld>
            <a:endParaRPr lang="en-US"/>
          </a:p>
        </p:txBody>
      </p:sp>
    </p:spTree>
    <p:extLst>
      <p:ext uri="{BB962C8B-B14F-4D97-AF65-F5344CB8AC3E}">
        <p14:creationId xmlns:p14="http://schemas.microsoft.com/office/powerpoint/2010/main" val="96295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F19ADFB-A3F1-4CFF-A6C4-1201D02AF922}" type="datetimeFigureOut">
              <a:rPr lang="en-US" smtClean="0"/>
              <a:t>2/21/2019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41222CF-6CFE-4219-A9E1-F6CCA948D130}" type="slidenum">
              <a:rPr lang="en-US" smtClean="0"/>
              <a:t>‹#›</a:t>
            </a:fld>
            <a:endParaRPr lang="en-US"/>
          </a:p>
        </p:txBody>
      </p:sp>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267200" y="5766816"/>
            <a:ext cx="1385974" cy="1319784"/>
          </a:xfrm>
          <a:prstGeom prst="rect">
            <a:avLst/>
          </a:prstGeom>
        </p:spPr>
      </p:pic>
      <p:sp>
        <p:nvSpPr>
          <p:cNvPr id="14" name="TextBox 13"/>
          <p:cNvSpPr txBox="1"/>
          <p:nvPr userDrawn="1"/>
        </p:nvSpPr>
        <p:spPr>
          <a:xfrm>
            <a:off x="5105400" y="6234196"/>
            <a:ext cx="5936413" cy="523220"/>
          </a:xfrm>
          <a:prstGeom prst="rect">
            <a:avLst/>
          </a:prstGeom>
          <a:noFill/>
        </p:spPr>
        <p:txBody>
          <a:bodyPr wrap="square" rtlCol="0">
            <a:spAutoFit/>
            <a:scene3d>
              <a:camera prst="orthographicFront"/>
              <a:lightRig rig="threePt" dir="t"/>
            </a:scene3d>
            <a:sp3d extrusionH="57150">
              <a:bevelT w="38100" h="38100" prst="angle"/>
            </a:sp3d>
          </a:bodyPr>
          <a:lstStyle/>
          <a:p>
            <a:r>
              <a:rPr lang="en-US" sz="2800" spc="0" dirty="0" err="1">
                <a:ln>
                  <a:noFill/>
                </a:ln>
                <a:solidFill>
                  <a:schemeClr val="accent3">
                    <a:lumMod val="60000"/>
                    <a:lumOff val="40000"/>
                  </a:schemeClr>
                </a:solidFill>
                <a:effectLst>
                  <a:reflection blurRad="6350" stA="50000" endA="300" endPos="50000" dist="60007" dir="5400000" sy="-100000" algn="bl" rotWithShape="0"/>
                </a:effectLst>
                <a:latin typeface="Brush Script MT" pitchFamily="66" charset="0"/>
              </a:rPr>
              <a:t>Laurus</a:t>
            </a:r>
            <a:r>
              <a:rPr lang="en-US" sz="2800" spc="0" dirty="0">
                <a:ln>
                  <a:noFill/>
                </a:ln>
                <a:solidFill>
                  <a:schemeClr val="accent3">
                    <a:lumMod val="60000"/>
                    <a:lumOff val="40000"/>
                  </a:schemeClr>
                </a:solidFill>
                <a:effectLst>
                  <a:reflection blurRad="6350" stA="50000" endA="300" endPos="50000" dist="60007" dir="5400000" sy="-100000" algn="bl" rotWithShape="0"/>
                </a:effectLst>
                <a:latin typeface="Brush Script MT" pitchFamily="66" charset="0"/>
              </a:rPr>
              <a:t> Insurance Consulting</a:t>
            </a:r>
          </a:p>
        </p:txBody>
      </p:sp>
    </p:spTree>
    <p:extLst>
      <p:ext uri="{BB962C8B-B14F-4D97-AF65-F5344CB8AC3E}">
        <p14:creationId xmlns:p14="http://schemas.microsoft.com/office/powerpoint/2010/main" val="174971103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60"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Farming, Liability &amp; More</a:t>
            </a:r>
          </a:p>
        </p:txBody>
      </p:sp>
      <p:sp>
        <p:nvSpPr>
          <p:cNvPr id="3" name="Subtitle 2"/>
          <p:cNvSpPr>
            <a:spLocks noGrp="1"/>
          </p:cNvSpPr>
          <p:nvPr>
            <p:ph type="subTitle" idx="1"/>
          </p:nvPr>
        </p:nvSpPr>
        <p:spPr/>
        <p:txBody>
          <a:bodyPr/>
          <a:lstStyle/>
          <a:p>
            <a:r>
              <a:rPr lang="en-US" dirty="0"/>
              <a:t>Specifically for the Florida Bar’s Insurance and Surety Committee, RPPTL Section</a:t>
            </a:r>
          </a:p>
        </p:txBody>
      </p:sp>
    </p:spTree>
    <p:extLst>
      <p:ext uri="{BB962C8B-B14F-4D97-AF65-F5344CB8AC3E}">
        <p14:creationId xmlns:p14="http://schemas.microsoft.com/office/powerpoint/2010/main" val="401248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Concerns</a:t>
            </a:r>
          </a:p>
        </p:txBody>
      </p:sp>
      <p:sp>
        <p:nvSpPr>
          <p:cNvPr id="3" name="Content Placeholder 2"/>
          <p:cNvSpPr>
            <a:spLocks noGrp="1"/>
          </p:cNvSpPr>
          <p:nvPr>
            <p:ph idx="1"/>
          </p:nvPr>
        </p:nvSpPr>
        <p:spPr/>
        <p:txBody>
          <a:bodyPr>
            <a:normAutofit/>
          </a:bodyPr>
          <a:lstStyle/>
          <a:p>
            <a:r>
              <a:rPr lang="en-US" sz="2400" dirty="0"/>
              <a:t>Virtually all policies have some sort of “transmissible disease” exclusion</a:t>
            </a:r>
          </a:p>
          <a:p>
            <a:endParaRPr lang="en-US" sz="2400" dirty="0"/>
          </a:p>
          <a:p>
            <a:r>
              <a:rPr lang="en-US" sz="2400" dirty="0"/>
              <a:t>When an </a:t>
            </a:r>
            <a:r>
              <a:rPr lang="en-US" sz="2400" dirty="0" err="1"/>
              <a:t>Agritainment</a:t>
            </a:r>
            <a:r>
              <a:rPr lang="en-US" sz="2400" dirty="0"/>
              <a:t> operator has a petting zoo or related activity – it is likely that the exposure from the animals that could cause disease transmission is NOT covered</a:t>
            </a:r>
          </a:p>
        </p:txBody>
      </p:sp>
    </p:spTree>
    <p:extLst>
      <p:ext uri="{BB962C8B-B14F-4D97-AF65-F5344CB8AC3E}">
        <p14:creationId xmlns:p14="http://schemas.microsoft.com/office/powerpoint/2010/main" val="303654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Pollution Exposures</a:t>
            </a:r>
          </a:p>
        </p:txBody>
      </p:sp>
      <p:sp>
        <p:nvSpPr>
          <p:cNvPr id="3" name="Content Placeholder 2"/>
          <p:cNvSpPr>
            <a:spLocks noGrp="1"/>
          </p:cNvSpPr>
          <p:nvPr>
            <p:ph idx="1"/>
          </p:nvPr>
        </p:nvSpPr>
        <p:spPr/>
        <p:txBody>
          <a:bodyPr>
            <a:normAutofit lnSpcReduction="10000"/>
          </a:bodyPr>
          <a:lstStyle/>
          <a:p>
            <a:r>
              <a:rPr lang="en-US" sz="2400" dirty="0"/>
              <a:t>AAIS</a:t>
            </a:r>
          </a:p>
          <a:p>
            <a:r>
              <a:rPr lang="en-US" sz="2400" dirty="0"/>
              <a:t>A. Any solid, liquid, gaseous, thermal, or radioactive irritant or contaminant, including acids, alkalis, chemicals, fumes, smoke, soot, vapor, and waste.  Waste includes materials to be recycled, reclaimed, or reconditioned, as well a disposed of.</a:t>
            </a:r>
          </a:p>
          <a:p>
            <a:r>
              <a:rPr lang="en-US" sz="2400" dirty="0"/>
              <a:t>B. Electrical or magnetic emissions, whether visible or invisible, and sound emissions.</a:t>
            </a:r>
          </a:p>
          <a:p>
            <a:endParaRPr lang="en-US" dirty="0"/>
          </a:p>
        </p:txBody>
      </p:sp>
    </p:spTree>
    <p:extLst>
      <p:ext uri="{BB962C8B-B14F-4D97-AF65-F5344CB8AC3E}">
        <p14:creationId xmlns:p14="http://schemas.microsoft.com/office/powerpoint/2010/main" val="258592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Pollution Exposures</a:t>
            </a:r>
          </a:p>
        </p:txBody>
      </p:sp>
      <p:sp>
        <p:nvSpPr>
          <p:cNvPr id="3" name="Content Placeholder 2"/>
          <p:cNvSpPr>
            <a:spLocks noGrp="1"/>
          </p:cNvSpPr>
          <p:nvPr>
            <p:ph idx="1"/>
          </p:nvPr>
        </p:nvSpPr>
        <p:spPr/>
        <p:txBody>
          <a:bodyPr>
            <a:normAutofit/>
          </a:bodyPr>
          <a:lstStyle/>
          <a:p>
            <a:r>
              <a:rPr lang="en-US" sz="2400" dirty="0"/>
              <a:t>ISO </a:t>
            </a:r>
          </a:p>
          <a:p>
            <a:endParaRPr lang="en-US" sz="2400" dirty="0"/>
          </a:p>
          <a:p>
            <a:r>
              <a:rPr lang="en-US" sz="2400" dirty="0"/>
              <a:t>“Pollutants” means any solid, liquid, gaseous or thermal irritant or contaminant, including smoke, vapor, soot, fumes, acids, alkalis, chemicals and waste.  Waste includes Materials to be recycled, reco0nditioned o0r reclaimed.</a:t>
            </a:r>
          </a:p>
        </p:txBody>
      </p:sp>
    </p:spTree>
    <p:extLst>
      <p:ext uri="{BB962C8B-B14F-4D97-AF65-F5344CB8AC3E}">
        <p14:creationId xmlns:p14="http://schemas.microsoft.com/office/powerpoint/2010/main" val="237575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Coverage Unless…</a:t>
            </a:r>
            <a:br>
              <a:rPr lang="en-US" dirty="0"/>
            </a:br>
            <a:r>
              <a:rPr lang="en-US" dirty="0"/>
              <a:t>AAIS</a:t>
            </a:r>
          </a:p>
        </p:txBody>
      </p:sp>
      <p:sp>
        <p:nvSpPr>
          <p:cNvPr id="3" name="Content Placeholder 2"/>
          <p:cNvSpPr>
            <a:spLocks noGrp="1"/>
          </p:cNvSpPr>
          <p:nvPr>
            <p:ph idx="1"/>
          </p:nvPr>
        </p:nvSpPr>
        <p:spPr/>
        <p:txBody>
          <a:bodyPr>
            <a:normAutofit/>
          </a:bodyPr>
          <a:lstStyle/>
          <a:p>
            <a:r>
              <a:rPr lang="en-US" sz="2400" dirty="0"/>
              <a:t>BI or PD that results from the heat, smoke, or fumes from a fire on the “insured premises” that:</a:t>
            </a:r>
          </a:p>
          <a:p>
            <a:r>
              <a:rPr lang="en-US" sz="2400" dirty="0"/>
              <a:t>1) becomes uncontrollable or breaks out from where it was intended to be; or</a:t>
            </a:r>
          </a:p>
          <a:p>
            <a:r>
              <a:rPr lang="en-US" sz="2400" dirty="0"/>
              <a:t>2) is set by the “insured” for the purpose of burning off crop stubble or other vegetation consistent with normal and usual “farming” practices, and is not in violation of any ordinances or laws.</a:t>
            </a:r>
          </a:p>
        </p:txBody>
      </p:sp>
    </p:spTree>
    <p:extLst>
      <p:ext uri="{BB962C8B-B14F-4D97-AF65-F5344CB8AC3E}">
        <p14:creationId xmlns:p14="http://schemas.microsoft.com/office/powerpoint/2010/main" val="276787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Coverage Unless…</a:t>
            </a:r>
            <a:br>
              <a:rPr lang="en-US" dirty="0"/>
            </a:br>
            <a:r>
              <a:rPr lang="en-US" dirty="0"/>
              <a:t>ISO</a:t>
            </a:r>
          </a:p>
        </p:txBody>
      </p:sp>
      <p:sp>
        <p:nvSpPr>
          <p:cNvPr id="3" name="Content Placeholder 2"/>
          <p:cNvSpPr>
            <a:spLocks noGrp="1"/>
          </p:cNvSpPr>
          <p:nvPr>
            <p:ph idx="1"/>
          </p:nvPr>
        </p:nvSpPr>
        <p:spPr/>
        <p:txBody>
          <a:bodyPr>
            <a:normAutofit lnSpcReduction="10000"/>
          </a:bodyPr>
          <a:lstStyle/>
          <a:p>
            <a:r>
              <a:rPr lang="en-US" sz="2400" dirty="0"/>
              <a:t>(</a:t>
            </a:r>
            <a:r>
              <a:rPr lang="en-US" sz="2400" dirty="0" err="1"/>
              <a:t>i</a:t>
            </a:r>
            <a:r>
              <a:rPr lang="en-US" sz="2400" dirty="0"/>
              <a:t>) “Bodily injury” if sustained within a building and caused by smoke, fumes, vapor or soot produced by or originating from equipment that is used to heat, cool or dehumidify the building, or equipment that is used to heat water for personal use, by the building’s occupants or their guests; or</a:t>
            </a:r>
          </a:p>
          <a:p>
            <a:r>
              <a:rPr lang="en-US" sz="2400" dirty="0"/>
              <a:t>(ii) “Bodily injury” or “property damage” arising out of heat, smoke or fumes from a “hostile fire”.</a:t>
            </a:r>
          </a:p>
          <a:p>
            <a:endParaRPr lang="en-US" dirty="0"/>
          </a:p>
        </p:txBody>
      </p:sp>
    </p:spTree>
    <p:extLst>
      <p:ext uri="{BB962C8B-B14F-4D97-AF65-F5344CB8AC3E}">
        <p14:creationId xmlns:p14="http://schemas.microsoft.com/office/powerpoint/2010/main" val="9713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Coverage Unless…</a:t>
            </a:r>
            <a:br>
              <a:rPr lang="en-US" dirty="0"/>
            </a:br>
            <a:r>
              <a:rPr lang="en-US" dirty="0"/>
              <a:t>ISO (continued)</a:t>
            </a:r>
          </a:p>
        </p:txBody>
      </p:sp>
      <p:sp>
        <p:nvSpPr>
          <p:cNvPr id="3" name="Content Placeholder 2"/>
          <p:cNvSpPr>
            <a:spLocks noGrp="1"/>
          </p:cNvSpPr>
          <p:nvPr>
            <p:ph idx="1"/>
          </p:nvPr>
        </p:nvSpPr>
        <p:spPr/>
        <p:txBody>
          <a:bodyPr>
            <a:normAutofit/>
          </a:bodyPr>
          <a:lstStyle/>
          <a:p>
            <a:r>
              <a:rPr lang="en-US" sz="2400" dirty="0"/>
              <a:t>(iii) “Bodily injury” or “property damage” caused by heat, smoke or fumes from a fire, if the fire:</a:t>
            </a:r>
          </a:p>
          <a:p>
            <a:pPr lvl="1"/>
            <a:r>
              <a:rPr lang="en-US" sz="2400" dirty="0" err="1"/>
              <a:t>i</a:t>
            </a:r>
            <a:r>
              <a:rPr lang="en-US" sz="2400" dirty="0"/>
              <a:t>. is set by the “insured” on the “insured location”; and</a:t>
            </a:r>
          </a:p>
          <a:p>
            <a:pPr lvl="1"/>
            <a:r>
              <a:rPr lang="en-US" sz="2400" dirty="0"/>
              <a:t>ii. Is set for the purpose of burning off crop stubble or other vegetation and is consistent with normal and usual agricultural practice; and</a:t>
            </a:r>
          </a:p>
          <a:p>
            <a:pPr lvl="1"/>
            <a:r>
              <a:rPr lang="en-US" sz="2400" dirty="0"/>
              <a:t>iii. Is not set in violation of the law. </a:t>
            </a:r>
          </a:p>
        </p:txBody>
      </p:sp>
    </p:spTree>
    <p:extLst>
      <p:ext uri="{BB962C8B-B14F-4D97-AF65-F5344CB8AC3E}">
        <p14:creationId xmlns:p14="http://schemas.microsoft.com/office/powerpoint/2010/main" val="413447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a:t>
            </a:r>
          </a:p>
        </p:txBody>
      </p:sp>
      <p:sp>
        <p:nvSpPr>
          <p:cNvPr id="3" name="Content Placeholder 2"/>
          <p:cNvSpPr>
            <a:spLocks noGrp="1"/>
          </p:cNvSpPr>
          <p:nvPr>
            <p:ph idx="1"/>
          </p:nvPr>
        </p:nvSpPr>
        <p:spPr/>
        <p:txBody>
          <a:bodyPr/>
          <a:lstStyle/>
          <a:p>
            <a:r>
              <a:rPr lang="en-US" dirty="0"/>
              <a:t>Both types of policies add </a:t>
            </a:r>
            <a:r>
              <a:rPr lang="en-US" u="sng" dirty="0"/>
              <a:t>minimal coverage </a:t>
            </a:r>
            <a:r>
              <a:rPr lang="en-US" dirty="0"/>
              <a:t>for “chemical drift” from the “insured location” as long as the chemicals are:</a:t>
            </a:r>
          </a:p>
          <a:p>
            <a:pPr lvl="1"/>
            <a:r>
              <a:rPr lang="en-US" dirty="0"/>
              <a:t>Approved for use</a:t>
            </a:r>
          </a:p>
          <a:p>
            <a:pPr lvl="1"/>
            <a:r>
              <a:rPr lang="en-US" dirty="0"/>
              <a:t>Applied in normal and usual agricultural applications</a:t>
            </a:r>
          </a:p>
          <a:p>
            <a:pPr lvl="1"/>
            <a:r>
              <a:rPr lang="en-US" dirty="0"/>
              <a:t>They have NOT been applied or dispersed from an aircraft</a:t>
            </a:r>
          </a:p>
          <a:p>
            <a:pPr lvl="1"/>
            <a:endParaRPr lang="en-US" dirty="0"/>
          </a:p>
          <a:p>
            <a:pPr lvl="1"/>
            <a:r>
              <a:rPr lang="en-US" dirty="0"/>
              <a:t>Coverage is normally provided for damage or injury to ani8mals or crops – Bodily Injury is often excluded</a:t>
            </a:r>
          </a:p>
        </p:txBody>
      </p:sp>
    </p:spTree>
    <p:extLst>
      <p:ext uri="{BB962C8B-B14F-4D97-AF65-F5344CB8AC3E}">
        <p14:creationId xmlns:p14="http://schemas.microsoft.com/office/powerpoint/2010/main" val="154874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lstStyle/>
          <a:p>
            <a:pPr algn="ctr"/>
            <a:r>
              <a:rPr lang="en-US" sz="2800" dirty="0"/>
              <a:t>Casey Roberts, ACSR, AFIS, CIC</a:t>
            </a:r>
          </a:p>
          <a:p>
            <a:pPr algn="ctr"/>
            <a:endParaRPr lang="en-US" sz="2800" dirty="0"/>
          </a:p>
          <a:p>
            <a:pPr algn="ctr"/>
            <a:r>
              <a:rPr lang="en-US" sz="2800" dirty="0" err="1"/>
              <a:t>Laurus</a:t>
            </a:r>
            <a:r>
              <a:rPr lang="en-US" sz="2800" dirty="0"/>
              <a:t> Insurance Consulting</a:t>
            </a:r>
          </a:p>
          <a:p>
            <a:pPr algn="ctr"/>
            <a:endParaRPr lang="en-US" sz="2800" dirty="0"/>
          </a:p>
          <a:p>
            <a:pPr algn="ctr"/>
            <a:r>
              <a:rPr lang="en-US" sz="2800" dirty="0"/>
              <a:t>(707) 477-0913</a:t>
            </a:r>
          </a:p>
          <a:p>
            <a:pPr algn="ctr"/>
            <a:endParaRPr lang="en-US" sz="2800" dirty="0"/>
          </a:p>
          <a:p>
            <a:pPr algn="ctr"/>
            <a:r>
              <a:rPr lang="en-US" sz="2400" dirty="0"/>
              <a:t>casey@laurusinsuranceconsulting.com</a:t>
            </a:r>
          </a:p>
          <a:p>
            <a:pPr algn="ctr"/>
            <a:endParaRPr lang="en-US" dirty="0"/>
          </a:p>
        </p:txBody>
      </p:sp>
    </p:spTree>
    <p:extLst>
      <p:ext uri="{BB962C8B-B14F-4D97-AF65-F5344CB8AC3E}">
        <p14:creationId xmlns:p14="http://schemas.microsoft.com/office/powerpoint/2010/main" val="146263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Farm</a:t>
            </a:r>
          </a:p>
        </p:txBody>
      </p:sp>
      <p:sp>
        <p:nvSpPr>
          <p:cNvPr id="3" name="Content Placeholder 2"/>
          <p:cNvSpPr>
            <a:spLocks noGrp="1"/>
          </p:cNvSpPr>
          <p:nvPr>
            <p:ph idx="1"/>
          </p:nvPr>
        </p:nvSpPr>
        <p:spPr/>
        <p:txBody>
          <a:bodyPr>
            <a:normAutofit/>
          </a:bodyPr>
          <a:lstStyle/>
          <a:p>
            <a:r>
              <a:rPr lang="en-US" sz="3200" dirty="0"/>
              <a:t>USDA defines it as “any place from which $1,000 or more of agricultural products were produced and sold, or normally would have been sold, during the year.”</a:t>
            </a:r>
          </a:p>
        </p:txBody>
      </p:sp>
    </p:spTree>
    <p:extLst>
      <p:ext uri="{BB962C8B-B14F-4D97-AF65-F5344CB8AC3E}">
        <p14:creationId xmlns:p14="http://schemas.microsoft.com/office/powerpoint/2010/main" val="379973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Primary Advisory Companies</a:t>
            </a:r>
          </a:p>
        </p:txBody>
      </p:sp>
      <p:sp>
        <p:nvSpPr>
          <p:cNvPr id="3" name="Content Placeholder 2"/>
          <p:cNvSpPr>
            <a:spLocks noGrp="1"/>
          </p:cNvSpPr>
          <p:nvPr>
            <p:ph idx="1"/>
          </p:nvPr>
        </p:nvSpPr>
        <p:spPr/>
        <p:txBody>
          <a:bodyPr/>
          <a:lstStyle/>
          <a:p>
            <a:endParaRPr lang="en-US" dirty="0"/>
          </a:p>
          <a:p>
            <a:r>
              <a:rPr lang="en-US" sz="4000" dirty="0"/>
              <a:t>ISO – Insurance Services Office</a:t>
            </a:r>
          </a:p>
          <a:p>
            <a:endParaRPr lang="en-US" dirty="0"/>
          </a:p>
          <a:p>
            <a:r>
              <a:rPr lang="en-US" sz="4000" dirty="0"/>
              <a:t>AAIS – American Association of Insurance Services</a:t>
            </a:r>
          </a:p>
        </p:txBody>
      </p:sp>
    </p:spTree>
    <p:extLst>
      <p:ext uri="{BB962C8B-B14F-4D97-AF65-F5344CB8AC3E}">
        <p14:creationId xmlns:p14="http://schemas.microsoft.com/office/powerpoint/2010/main" val="391396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AAIS Definition</a:t>
            </a:r>
          </a:p>
        </p:txBody>
      </p:sp>
      <p:sp>
        <p:nvSpPr>
          <p:cNvPr id="3" name="Content Placeholder 2"/>
          <p:cNvSpPr>
            <a:spLocks noGrp="1"/>
          </p:cNvSpPr>
          <p:nvPr>
            <p:ph idx="1"/>
          </p:nvPr>
        </p:nvSpPr>
        <p:spPr/>
        <p:txBody>
          <a:bodyPr/>
          <a:lstStyle/>
          <a:p>
            <a:r>
              <a:rPr lang="en-US" dirty="0"/>
              <a:t>“Farming” means the ownership, maintenance, or use of the premises for the production of crops or the raising or care of livestock, including all necessary operations.</a:t>
            </a:r>
          </a:p>
          <a:p>
            <a:endParaRPr lang="en-US" dirty="0"/>
          </a:p>
          <a:p>
            <a:r>
              <a:rPr lang="en-US" dirty="0"/>
              <a:t>“Farming” also includes the operations of roadside stands and farm markets maintained principally for the sale of the “insured’s” own farm products, but it does not include other retail activities.</a:t>
            </a:r>
          </a:p>
          <a:p>
            <a:endParaRPr lang="en-US" dirty="0"/>
          </a:p>
        </p:txBody>
      </p:sp>
    </p:spTree>
    <p:extLst>
      <p:ext uri="{BB962C8B-B14F-4D97-AF65-F5344CB8AC3E}">
        <p14:creationId xmlns:p14="http://schemas.microsoft.com/office/powerpoint/2010/main" val="24343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Definition</a:t>
            </a:r>
          </a:p>
        </p:txBody>
      </p:sp>
      <p:sp>
        <p:nvSpPr>
          <p:cNvPr id="3" name="Content Placeholder 2"/>
          <p:cNvSpPr>
            <a:spLocks noGrp="1"/>
          </p:cNvSpPr>
          <p:nvPr>
            <p:ph idx="1"/>
          </p:nvPr>
        </p:nvSpPr>
        <p:spPr/>
        <p:txBody>
          <a:bodyPr/>
          <a:lstStyle/>
          <a:p>
            <a:r>
              <a:rPr lang="en-US" dirty="0"/>
              <a:t>“Farming” means the operation of an agricultural or </a:t>
            </a:r>
            <a:r>
              <a:rPr lang="en-US" dirty="0" err="1"/>
              <a:t>aquacultural</a:t>
            </a:r>
            <a:r>
              <a:rPr lang="en-US" dirty="0"/>
              <a:t> enterprise, and includes the operation of roadside stands, on your farm premises, maintained solely for the sale of farm products produced principally by you.</a:t>
            </a:r>
          </a:p>
          <a:p>
            <a:r>
              <a:rPr lang="en-US" dirty="0"/>
              <a:t>Unless specifically indicated in the Declarations, “farming” does not include:</a:t>
            </a:r>
          </a:p>
          <a:p>
            <a:pPr lvl="1"/>
            <a:r>
              <a:rPr lang="en-US" dirty="0"/>
              <a:t>a. Retail activity other than that described above; or</a:t>
            </a:r>
          </a:p>
          <a:p>
            <a:pPr lvl="1"/>
            <a:r>
              <a:rPr lang="en-US" dirty="0"/>
              <a:t>b. Mechanized processing operations</a:t>
            </a:r>
          </a:p>
          <a:p>
            <a:endParaRPr lang="en-US" dirty="0"/>
          </a:p>
        </p:txBody>
      </p:sp>
    </p:spTree>
    <p:extLst>
      <p:ext uri="{BB962C8B-B14F-4D97-AF65-F5344CB8AC3E}">
        <p14:creationId xmlns:p14="http://schemas.microsoft.com/office/powerpoint/2010/main" val="109805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Concerns For Today’s Session</a:t>
            </a:r>
          </a:p>
        </p:txBody>
      </p:sp>
      <p:sp>
        <p:nvSpPr>
          <p:cNvPr id="3" name="Content Placeholder 2"/>
          <p:cNvSpPr>
            <a:spLocks noGrp="1"/>
          </p:cNvSpPr>
          <p:nvPr>
            <p:ph idx="1"/>
          </p:nvPr>
        </p:nvSpPr>
        <p:spPr/>
        <p:txBody>
          <a:bodyPr>
            <a:normAutofit/>
          </a:bodyPr>
          <a:lstStyle/>
          <a:p>
            <a:endParaRPr lang="en-US" sz="4000" dirty="0"/>
          </a:p>
          <a:p>
            <a:r>
              <a:rPr lang="en-US" sz="4000" dirty="0" err="1"/>
              <a:t>Agritainment</a:t>
            </a:r>
            <a:r>
              <a:rPr lang="en-US" sz="4000" dirty="0"/>
              <a:t>/</a:t>
            </a:r>
            <a:r>
              <a:rPr lang="en-US" sz="4000" dirty="0" err="1"/>
              <a:t>Agritourism</a:t>
            </a:r>
            <a:r>
              <a:rPr lang="en-US" sz="4000" dirty="0"/>
              <a:t> </a:t>
            </a:r>
          </a:p>
          <a:p>
            <a:endParaRPr lang="en-US" sz="4000" dirty="0"/>
          </a:p>
          <a:p>
            <a:r>
              <a:rPr lang="en-US" sz="4000" dirty="0"/>
              <a:t>Pollution Coverage</a:t>
            </a:r>
          </a:p>
        </p:txBody>
      </p:sp>
    </p:spTree>
    <p:extLst>
      <p:ext uri="{BB962C8B-B14F-4D97-AF65-F5344CB8AC3E}">
        <p14:creationId xmlns:p14="http://schemas.microsoft.com/office/powerpoint/2010/main" val="171808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Agritainment</a:t>
            </a:r>
            <a:endParaRPr lang="en-US" dirty="0"/>
          </a:p>
        </p:txBody>
      </p:sp>
      <p:sp>
        <p:nvSpPr>
          <p:cNvPr id="3" name="Content Placeholder 2"/>
          <p:cNvSpPr>
            <a:spLocks noGrp="1"/>
          </p:cNvSpPr>
          <p:nvPr>
            <p:ph idx="1"/>
          </p:nvPr>
        </p:nvSpPr>
        <p:spPr/>
        <p:txBody>
          <a:bodyPr>
            <a:normAutofit/>
          </a:bodyPr>
          <a:lstStyle/>
          <a:p>
            <a:r>
              <a:rPr lang="en-US" sz="3600" dirty="0"/>
              <a:t>USDA – “</a:t>
            </a:r>
            <a:r>
              <a:rPr lang="en-US" sz="3600" dirty="0" err="1"/>
              <a:t>Agritourism</a:t>
            </a:r>
            <a:r>
              <a:rPr lang="en-US" sz="3600" dirty="0"/>
              <a:t> involves attracting paying visitors to farms by offering farm tours, harvest festivals, hospitality services, petting zoos &amp; other attractions.”</a:t>
            </a:r>
          </a:p>
        </p:txBody>
      </p:sp>
    </p:spTree>
    <p:extLst>
      <p:ext uri="{BB962C8B-B14F-4D97-AF65-F5344CB8AC3E}">
        <p14:creationId xmlns:p14="http://schemas.microsoft.com/office/powerpoint/2010/main" val="11591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Not Farming</a:t>
            </a:r>
          </a:p>
        </p:txBody>
      </p:sp>
      <p:pic>
        <p:nvPicPr>
          <p:cNvPr id="4" name="Content Placeholder 3"/>
          <p:cNvPicPr>
            <a:picLocks noGrp="1" noChangeAspect="1"/>
          </p:cNvPicPr>
          <p:nvPr>
            <p:ph idx="1"/>
          </p:nvPr>
        </p:nvPicPr>
        <p:blipFill>
          <a:blip r:embed="rId2"/>
          <a:stretch>
            <a:fillRect/>
          </a:stretch>
        </p:blipFill>
        <p:spPr>
          <a:xfrm>
            <a:off x="189565" y="1592449"/>
            <a:ext cx="2619375" cy="1743075"/>
          </a:xfrm>
          <a:prstGeom prst="rect">
            <a:avLst/>
          </a:prstGeom>
        </p:spPr>
      </p:pic>
      <p:pic>
        <p:nvPicPr>
          <p:cNvPr id="5" name="Picture 4"/>
          <p:cNvPicPr>
            <a:picLocks noChangeAspect="1"/>
          </p:cNvPicPr>
          <p:nvPr/>
        </p:nvPicPr>
        <p:blipFill>
          <a:blip r:embed="rId3"/>
          <a:stretch>
            <a:fillRect/>
          </a:stretch>
        </p:blipFill>
        <p:spPr>
          <a:xfrm>
            <a:off x="5873520" y="1771552"/>
            <a:ext cx="2857500" cy="1600200"/>
          </a:xfrm>
          <a:prstGeom prst="rect">
            <a:avLst/>
          </a:prstGeom>
        </p:spPr>
      </p:pic>
      <p:pic>
        <p:nvPicPr>
          <p:cNvPr id="6" name="Picture 5"/>
          <p:cNvPicPr>
            <a:picLocks noChangeAspect="1"/>
          </p:cNvPicPr>
          <p:nvPr/>
        </p:nvPicPr>
        <p:blipFill>
          <a:blip r:embed="rId4"/>
          <a:stretch>
            <a:fillRect/>
          </a:stretch>
        </p:blipFill>
        <p:spPr>
          <a:xfrm>
            <a:off x="2920569" y="1535298"/>
            <a:ext cx="2466975" cy="1857375"/>
          </a:xfrm>
          <a:prstGeom prst="rect">
            <a:avLst/>
          </a:prstGeom>
        </p:spPr>
      </p:pic>
      <p:pic>
        <p:nvPicPr>
          <p:cNvPr id="7" name="Picture 6"/>
          <p:cNvPicPr>
            <a:picLocks noChangeAspect="1"/>
          </p:cNvPicPr>
          <p:nvPr/>
        </p:nvPicPr>
        <p:blipFill>
          <a:blip r:embed="rId5"/>
          <a:stretch>
            <a:fillRect/>
          </a:stretch>
        </p:blipFill>
        <p:spPr>
          <a:xfrm>
            <a:off x="2317277" y="5149107"/>
            <a:ext cx="2714625" cy="1685925"/>
          </a:xfrm>
          <a:prstGeom prst="rect">
            <a:avLst/>
          </a:prstGeom>
        </p:spPr>
      </p:pic>
      <p:pic>
        <p:nvPicPr>
          <p:cNvPr id="8" name="Picture 7"/>
          <p:cNvPicPr>
            <a:picLocks noChangeAspect="1"/>
          </p:cNvPicPr>
          <p:nvPr/>
        </p:nvPicPr>
        <p:blipFill>
          <a:blip r:embed="rId6"/>
          <a:stretch>
            <a:fillRect/>
          </a:stretch>
        </p:blipFill>
        <p:spPr>
          <a:xfrm>
            <a:off x="6617666" y="3503053"/>
            <a:ext cx="2752725" cy="1657350"/>
          </a:xfrm>
          <a:prstGeom prst="rect">
            <a:avLst/>
          </a:prstGeom>
        </p:spPr>
      </p:pic>
      <p:pic>
        <p:nvPicPr>
          <p:cNvPr id="9" name="Picture 8"/>
          <p:cNvPicPr>
            <a:picLocks noChangeAspect="1"/>
          </p:cNvPicPr>
          <p:nvPr/>
        </p:nvPicPr>
        <p:blipFill>
          <a:blip r:embed="rId7"/>
          <a:stretch>
            <a:fillRect/>
          </a:stretch>
        </p:blipFill>
        <p:spPr>
          <a:xfrm>
            <a:off x="7112988" y="5159617"/>
            <a:ext cx="2628900" cy="1743075"/>
          </a:xfrm>
          <a:prstGeom prst="rect">
            <a:avLst/>
          </a:prstGeom>
        </p:spPr>
      </p:pic>
      <p:pic>
        <p:nvPicPr>
          <p:cNvPr id="10" name="Picture 9"/>
          <p:cNvPicPr>
            <a:picLocks noChangeAspect="1"/>
          </p:cNvPicPr>
          <p:nvPr/>
        </p:nvPicPr>
        <p:blipFill>
          <a:blip r:embed="rId8"/>
          <a:stretch>
            <a:fillRect/>
          </a:stretch>
        </p:blipFill>
        <p:spPr>
          <a:xfrm>
            <a:off x="-56308" y="5025282"/>
            <a:ext cx="2533650" cy="1809750"/>
          </a:xfrm>
          <a:prstGeom prst="rect">
            <a:avLst/>
          </a:prstGeom>
        </p:spPr>
      </p:pic>
      <p:pic>
        <p:nvPicPr>
          <p:cNvPr id="11" name="Picture 10"/>
          <p:cNvPicPr>
            <a:picLocks noChangeAspect="1"/>
          </p:cNvPicPr>
          <p:nvPr/>
        </p:nvPicPr>
        <p:blipFill>
          <a:blip r:embed="rId9"/>
          <a:stretch>
            <a:fillRect/>
          </a:stretch>
        </p:blipFill>
        <p:spPr>
          <a:xfrm>
            <a:off x="227736" y="3290055"/>
            <a:ext cx="3209925" cy="1419225"/>
          </a:xfrm>
          <a:prstGeom prst="rect">
            <a:avLst/>
          </a:prstGeom>
        </p:spPr>
      </p:pic>
      <p:pic>
        <p:nvPicPr>
          <p:cNvPr id="12" name="Picture 11"/>
          <p:cNvPicPr>
            <a:picLocks noChangeAspect="1"/>
          </p:cNvPicPr>
          <p:nvPr/>
        </p:nvPicPr>
        <p:blipFill>
          <a:blip r:embed="rId10"/>
          <a:stretch>
            <a:fillRect/>
          </a:stretch>
        </p:blipFill>
        <p:spPr>
          <a:xfrm>
            <a:off x="3809158" y="3290055"/>
            <a:ext cx="2619375" cy="1743075"/>
          </a:xfrm>
          <a:prstGeom prst="rect">
            <a:avLst/>
          </a:prstGeom>
        </p:spPr>
      </p:pic>
      <p:pic>
        <p:nvPicPr>
          <p:cNvPr id="13" name="Picture 12"/>
          <p:cNvPicPr>
            <a:picLocks noChangeAspect="1"/>
          </p:cNvPicPr>
          <p:nvPr/>
        </p:nvPicPr>
        <p:blipFill>
          <a:blip r:embed="rId11"/>
          <a:stretch>
            <a:fillRect/>
          </a:stretch>
        </p:blipFill>
        <p:spPr>
          <a:xfrm>
            <a:off x="4691693" y="5010150"/>
            <a:ext cx="2466975" cy="1847850"/>
          </a:xfrm>
          <a:prstGeom prst="rect">
            <a:avLst/>
          </a:prstGeom>
        </p:spPr>
      </p:pic>
    </p:spTree>
    <p:extLst>
      <p:ext uri="{BB962C8B-B14F-4D97-AF65-F5344CB8AC3E}">
        <p14:creationId xmlns:p14="http://schemas.microsoft.com/office/powerpoint/2010/main" val="38859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Done</a:t>
            </a:r>
          </a:p>
        </p:txBody>
      </p:sp>
      <p:sp>
        <p:nvSpPr>
          <p:cNvPr id="3" name="Content Placeholder 2"/>
          <p:cNvSpPr>
            <a:spLocks noGrp="1"/>
          </p:cNvSpPr>
          <p:nvPr>
            <p:ph idx="1"/>
          </p:nvPr>
        </p:nvSpPr>
        <p:spPr/>
        <p:txBody>
          <a:bodyPr/>
          <a:lstStyle/>
          <a:p>
            <a:r>
              <a:rPr lang="en-US" sz="2400" dirty="0"/>
              <a:t>Endorsements to the Farm Liability policy (ISO/AAIS)</a:t>
            </a:r>
          </a:p>
          <a:p>
            <a:endParaRPr lang="en-US" sz="2400" dirty="0"/>
          </a:p>
          <a:p>
            <a:r>
              <a:rPr lang="en-US" sz="2400" dirty="0" err="1"/>
              <a:t>Agritainment</a:t>
            </a:r>
            <a:r>
              <a:rPr lang="en-US" sz="2400" dirty="0"/>
              <a:t> endorsement (ISO)</a:t>
            </a:r>
          </a:p>
          <a:p>
            <a:endParaRPr lang="en-US" sz="2400" dirty="0"/>
          </a:p>
          <a:p>
            <a:r>
              <a:rPr lang="en-US" sz="2400" dirty="0"/>
              <a:t>Commercial General Liability policy (CGL)</a:t>
            </a:r>
          </a:p>
          <a:p>
            <a:endParaRPr lang="en-US" dirty="0"/>
          </a:p>
          <a:p>
            <a:endParaRPr lang="en-US" dirty="0"/>
          </a:p>
        </p:txBody>
      </p:sp>
    </p:spTree>
    <p:extLst>
      <p:ext uri="{BB962C8B-B14F-4D97-AF65-F5344CB8AC3E}">
        <p14:creationId xmlns:p14="http://schemas.microsoft.com/office/powerpoint/2010/main" val="377164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111</TotalTime>
  <Words>787</Words>
  <Application>Microsoft Office PowerPoint</Application>
  <PresentationFormat>On-screen Show (4:3)</PresentationFormat>
  <Paragraphs>71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Brush Script MT</vt:lpstr>
      <vt:lpstr>Century Gothic</vt:lpstr>
      <vt:lpstr>Wingdings 3</vt:lpstr>
      <vt:lpstr>Ion</vt:lpstr>
      <vt:lpstr>Farming, Liability &amp; More</vt:lpstr>
      <vt:lpstr>What Is A Farm</vt:lpstr>
      <vt:lpstr>Two Primary Advisory Companies</vt:lpstr>
      <vt:lpstr>AAIS Definition</vt:lpstr>
      <vt:lpstr>ISO Definition</vt:lpstr>
      <vt:lpstr>Our Concerns For Today’s Session</vt:lpstr>
      <vt:lpstr>Agritainment</vt:lpstr>
      <vt:lpstr>It’s Not Farming</vt:lpstr>
      <vt:lpstr>What Can Be Done</vt:lpstr>
      <vt:lpstr>Other Concerns</vt:lpstr>
      <vt:lpstr>Pollution Exposures</vt:lpstr>
      <vt:lpstr>Pollution Exposures</vt:lpstr>
      <vt:lpstr>NO Coverage Unless… AAIS</vt:lpstr>
      <vt:lpstr>NO Coverage Unless… ISO</vt:lpstr>
      <vt:lpstr>NO Coverage Unless… ISO (continued)</vt:lpstr>
      <vt:lpstr>HOWEVER…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Liability &amp; More</dc:title>
  <dc:creator>Casey</dc:creator>
  <cp:lastModifiedBy>Meyer, Michael</cp:lastModifiedBy>
  <cp:revision>8</cp:revision>
  <dcterms:created xsi:type="dcterms:W3CDTF">2019-02-18T17:18:04Z</dcterms:created>
  <dcterms:modified xsi:type="dcterms:W3CDTF">2019-02-21T21:48:19Z</dcterms:modified>
</cp:coreProperties>
</file>