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56" r:id="rId1"/>
    <p:sldMasterId id="2147483658" r:id="rId2"/>
  </p:sldMasterIdLst>
  <p:notesMasterIdLst>
    <p:notesMasterId r:id="rId16"/>
  </p:notesMasterIdLst>
  <p:handoutMasterIdLst>
    <p:handoutMasterId r:id="rId17"/>
  </p:handoutMasterIdLst>
  <p:sldIdLst>
    <p:sldId id="272" r:id="rId3"/>
    <p:sldId id="274" r:id="rId4"/>
    <p:sldId id="310" r:id="rId5"/>
    <p:sldId id="291" r:id="rId6"/>
    <p:sldId id="290" r:id="rId7"/>
    <p:sldId id="307" r:id="rId8"/>
    <p:sldId id="296" r:id="rId9"/>
    <p:sldId id="299" r:id="rId10"/>
    <p:sldId id="300" r:id="rId11"/>
    <p:sldId id="301" r:id="rId12"/>
    <p:sldId id="311" r:id="rId13"/>
    <p:sldId id="309" r:id="rId14"/>
    <p:sldId id="312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EAEAEA"/>
    <a:srgbClr val="99FFCC"/>
    <a:srgbClr val="C5FCEA"/>
    <a:srgbClr val="F8F9EB"/>
    <a:srgbClr val="FEFBE6"/>
    <a:srgbClr val="FEFADE"/>
    <a:srgbClr val="FDF8CF"/>
    <a:srgbClr val="DFFD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57" autoAdjust="0"/>
  </p:normalViewPr>
  <p:slideViewPr>
    <p:cSldViewPr>
      <p:cViewPr varScale="1">
        <p:scale>
          <a:sx n="77" d="100"/>
          <a:sy n="77" d="100"/>
        </p:scale>
        <p:origin x="75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02"/>
    </p:cViewPr>
  </p:sorterViewPr>
  <p:notesViewPr>
    <p:cSldViewPr>
      <p:cViewPr>
        <p:scale>
          <a:sx n="100" d="100"/>
          <a:sy n="100" d="100"/>
        </p:scale>
        <p:origin x="2400" y="6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E6707077-D3EA-4A75-A4F5-750848770F7A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B4A3131E-3791-4660-BC2A-EC4B3DF60CE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870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9A5CAFF-03CD-479F-8565-6E2E2A5BE1AB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AD6BF37-6075-4BB3-B257-7D569DC83A0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4458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4A55644-D5C3-4D8E-B043-7C695E9192F9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21775F-3371-4641-AC15-9A7E001C81B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419600"/>
            <a:ext cx="5029200" cy="4114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940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48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821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877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4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192BBE04-33BB-4CE5-B194-F3C66ED825A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3F4C-6DF2-4387-A99E-18459CEA687D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694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850F1F4-CFCA-402A-B0C8-170208A5C783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75C0B-E492-4FC6-9EE4-DECB39836599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748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255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4CDDC252-EE25-481D-B8BC-CF3C3283AF78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8771A-3AA0-470B-B3E7-40B803BEB4ED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436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F9FD3A8-888B-4B71-82FB-5027AC9A06C8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0ACCF9-566D-4436-857E-0195F396B980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048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383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A542B0F4-550B-43F5-9740-1FF3DA211696}" type="datetime1">
              <a:rPr lang="en-US"/>
              <a:pPr/>
              <a:t>12/14/2018</a:t>
            </a:fld>
            <a:endParaRPr lang="en-US" dirty="0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79744-D7AC-470F-9FE0-D0510FB4327F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669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iedman P.A. The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5400" y="533400"/>
            <a:ext cx="7543800" cy="1933575"/>
          </a:xfrm>
        </p:spPr>
        <p:txBody>
          <a:bodyPr anchor="b"/>
          <a:lstStyle>
            <a:lvl1pPr>
              <a:defRPr sz="3400" baseline="0">
                <a:solidFill>
                  <a:srgbClr val="082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30480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sz="2400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1295400" y="2590800"/>
            <a:ext cx="7724775" cy="46037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005657">
                  <a:gamma/>
                  <a:tint val="31765"/>
                  <a:invGamma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>
            <a:off x="381000" y="6353175"/>
            <a:ext cx="48768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0" anchor="b"/>
          <a:lstStyle/>
          <a:p>
            <a:pPr eaLnBrk="1" hangingPunct="1"/>
            <a:r>
              <a:rPr lang="en-US" sz="800" dirty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© Copyright 2017. Friedman P.A. All Rights Reserved</a:t>
            </a:r>
            <a:r>
              <a:rPr lang="en-US" sz="800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16" name="Picture 15" descr="Friedman PA Logo JPG Larg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62600" y="5867400"/>
            <a:ext cx="2971800" cy="8829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3914E25-9ABB-4AA4-BEC6-F60379FA33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2088" y="76200"/>
            <a:ext cx="2144712" cy="60547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363" y="76200"/>
            <a:ext cx="6283325" cy="60547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6BF9C6B-34F9-4133-9074-A8C3799E6C7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A2651-425F-4B8E-8522-0DA6AF4BC6B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A33A6-A256-4B26-8FE6-BF5C04B5105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B01B3-D711-4C41-BFE5-90A06A559AD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D21D2-8223-469E-B2EE-046FCBD1FF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9CEED-98C5-409C-96BD-349481F745B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920C0C-3272-495E-B300-9F405FD3582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0C53B9-433F-49BD-A145-E623DCA5344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803EE-830A-4CDB-9521-D348ED2678F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94195-DFA8-41C8-9EC2-4460F340AA2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F6202-53D9-4109-A3AE-FA3D96D357A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4DF0A-60B3-407F-8BF2-30C0989F322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F0A3C7D-A60E-4A11-BBE4-D62BA822679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7748EEB-21E7-4B72-B850-29332C6250E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86FEF89-8265-482E-B8FC-46826417C3D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6526CB-DBE0-4262-838D-37CA9423B65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748955-F192-4124-9A4D-B011A0E9E04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59140AA-A0D4-4CE4-B44E-F8361BF5BB1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762375" y="6353175"/>
            <a:ext cx="990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93BFC63-8F69-4E33-BA39-86FA8037293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06363" y="76200"/>
            <a:ext cx="8580437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683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auto">
          <a:xfrm>
            <a:off x="139700" y="1066800"/>
            <a:ext cx="8775700" cy="45719"/>
          </a:xfrm>
          <a:prstGeom prst="rect">
            <a:avLst/>
          </a:prstGeom>
          <a:gradFill rotWithShape="1">
            <a:gsLst>
              <a:gs pos="0">
                <a:schemeClr val="bg1">
                  <a:lumMod val="65000"/>
                </a:schemeClr>
              </a:gs>
              <a:gs pos="100000">
                <a:srgbClr val="005657">
                  <a:gamma/>
                  <a:tint val="31765"/>
                  <a:invGamma/>
                </a:srgbClr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381000" y="6248400"/>
            <a:ext cx="3933825" cy="485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0" anchor="b"/>
          <a:lstStyle/>
          <a:p>
            <a:pPr eaLnBrk="1" hangingPunct="1"/>
            <a:r>
              <a:rPr lang="en-US" sz="800" dirty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© Copyright 2017. Friedman P.A. All Rights Reserved</a:t>
            </a:r>
            <a:r>
              <a:rPr lang="en-US" sz="800" dirty="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15" name="Picture 14" descr="Friedman PA Logo JPG Large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400800" y="6233160"/>
            <a:ext cx="2103120" cy="6248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000" b="1" baseline="0">
          <a:solidFill>
            <a:srgbClr val="002F8E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05657"/>
          </a:solidFill>
          <a:latin typeface="Palatino Linotype" pitchFamily="18" charset="0"/>
        </a:defRPr>
      </a:lvl9pPr>
    </p:titleStyle>
    <p:bodyStyle>
      <a:lvl1pPr marL="341313" indent="-341313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220663" algn="l" rtl="0" fontAlgn="base">
        <a:spcBef>
          <a:spcPct val="20000"/>
        </a:spcBef>
        <a:spcAft>
          <a:spcPct val="0"/>
        </a:spcAft>
        <a:buClr>
          <a:srgbClr val="01404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597025" indent="-225425" algn="l" rtl="0" fontAlgn="base">
        <a:spcBef>
          <a:spcPct val="20000"/>
        </a:spcBef>
        <a:spcAft>
          <a:spcPct val="0"/>
        </a:spcAft>
        <a:buClr>
          <a:srgbClr val="014049"/>
        </a:buClr>
        <a:buFont typeface="Palatino Linotype" pitchFamily="18" charset="0"/>
        <a:buChar char="−"/>
        <a:defRPr sz="2000">
          <a:solidFill>
            <a:schemeClr val="tx1"/>
          </a:solidFill>
          <a:latin typeface="+mn-lt"/>
        </a:defRPr>
      </a:lvl3pPr>
      <a:lvl4pPr marL="2293938" indent="-219075" algn="l" rtl="0" fontAlgn="base">
        <a:spcBef>
          <a:spcPct val="20000"/>
        </a:spcBef>
        <a:spcAft>
          <a:spcPct val="0"/>
        </a:spcAft>
        <a:buClr>
          <a:srgbClr val="014049"/>
        </a:buClr>
        <a:buFont typeface="Wingdings" pitchFamily="2" charset="2"/>
        <a:buChar char="ú"/>
        <a:defRPr>
          <a:solidFill>
            <a:schemeClr val="tx1"/>
          </a:solidFill>
          <a:latin typeface="+mn-lt"/>
        </a:defRPr>
      </a:lvl4pPr>
      <a:lvl5pPr marL="28606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5pPr>
      <a:lvl6pPr marL="33178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6pPr>
      <a:lvl7pPr marL="37750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7pPr>
      <a:lvl8pPr marL="42322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8pPr>
      <a:lvl9pPr marL="4689475" indent="-234950" algn="l" rtl="0" fontAlgn="base">
        <a:spcBef>
          <a:spcPct val="20000"/>
        </a:spcBef>
        <a:spcAft>
          <a:spcPct val="0"/>
        </a:spcAft>
        <a:buClr>
          <a:srgbClr val="014049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>
                <a:latin typeface="Times New Roman" pitchFamily="18" charset="0"/>
              </a:defRPr>
            </a:lvl1pPr>
          </a:lstStyle>
          <a:p>
            <a:fld id="{E692687A-EE5B-4C22-B919-00FA22E9006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5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543800" cy="1704975"/>
          </a:xfrm>
        </p:spPr>
        <p:txBody>
          <a:bodyPr/>
          <a:lstStyle/>
          <a:p>
            <a:r>
              <a:rPr lang="en-US" dirty="0"/>
              <a:t>Deductibles and SIRs:</a:t>
            </a:r>
            <a:br>
              <a:rPr lang="en-US" dirty="0"/>
            </a:br>
            <a:r>
              <a:rPr lang="en-US" dirty="0"/>
              <a:t>Coverage Issues</a:t>
            </a:r>
          </a:p>
        </p:txBody>
      </p:sp>
      <p:sp>
        <p:nvSpPr>
          <p:cNvPr id="23576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895600"/>
            <a:ext cx="7467600" cy="1752600"/>
          </a:xfrm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14049"/>
              </a:buClr>
              <a:buSzTx/>
              <a:buFontTx/>
              <a:buNone/>
              <a:tabLst/>
              <a:defRPr/>
            </a:pPr>
            <a:r>
              <a:rPr lang="en-US" b="1" dirty="0"/>
              <a:t>Insurance &amp; Surety Committee, RPPTL Section,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14049"/>
              </a:buClr>
              <a:buSzTx/>
              <a:buFontTx/>
              <a:buNone/>
              <a:tabLst/>
              <a:defRPr/>
            </a:pPr>
            <a:r>
              <a:rPr lang="en-US" b="1" dirty="0"/>
              <a:t>The Florida Bar</a:t>
            </a:r>
            <a:br>
              <a:rPr lang="en-US" b="1" dirty="0"/>
            </a:br>
            <a:r>
              <a:rPr lang="en-US" sz="2400" b="1" i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December 17, 2018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14049"/>
              </a:buClr>
              <a:buSzTx/>
              <a:buFontTx/>
              <a:buNone/>
              <a:tabLst/>
              <a:defRPr/>
            </a:pPr>
            <a:endParaRPr lang="en-US" b="1" dirty="0"/>
          </a:p>
          <a:p>
            <a:pPr algn="l"/>
            <a:r>
              <a:rPr lang="en-US" b="1" dirty="0"/>
              <a:t>Robert H. Friedman</a:t>
            </a:r>
            <a:br>
              <a:rPr lang="en-US" b="1" dirty="0"/>
            </a:br>
            <a:r>
              <a:rPr lang="en-US" b="1" dirty="0"/>
              <a:t>Friedman P.A.</a:t>
            </a:r>
            <a:br>
              <a:rPr lang="en-US" b="1" dirty="0"/>
            </a:br>
            <a:r>
              <a:rPr lang="en-US" b="1" dirty="0"/>
              <a:t>Palm Beach, FL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THE ADDITIONAL INSURED “WINDFALL”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02125"/>
          </a:xfrm>
        </p:spPr>
        <p:txBody>
          <a:bodyPr/>
          <a:lstStyle/>
          <a:p>
            <a:pPr>
              <a:buNone/>
            </a:pPr>
            <a:r>
              <a:rPr lang="en-US" sz="2000" b="1" dirty="0"/>
              <a:t>     </a:t>
            </a:r>
            <a:r>
              <a:rPr lang="en-US" sz="2200" b="1" dirty="0"/>
              <a:t>“Air Liquide’s decision to self-insure does not relieve it from primary liability simply because the underlying accident was also covered by another insurance policy.  Were we to hold otherwise, Air Liquide would receive the </a:t>
            </a:r>
            <a:r>
              <a:rPr lang="en-US" sz="2200" b="1" u="sng" dirty="0"/>
              <a:t>double windfall</a:t>
            </a:r>
            <a:r>
              <a:rPr lang="en-US" sz="2200" b="1" dirty="0"/>
              <a:t> of avoiding significant premium payments under a standard insurance policy and avoiding primary liability for an accident caused by one of its vehicles.”</a:t>
            </a:r>
          </a:p>
          <a:p>
            <a:pPr>
              <a:buNone/>
            </a:pPr>
            <a:endParaRPr lang="en-US" sz="2200" b="1" dirty="0"/>
          </a:p>
          <a:p>
            <a:pPr>
              <a:buNone/>
            </a:pPr>
            <a:r>
              <a:rPr lang="en-US" sz="2200" b="1" dirty="0"/>
              <a:t>Air Liquide America v. Continental Cas. Co., 217 F.3d 1272</a:t>
            </a:r>
          </a:p>
          <a:p>
            <a:pPr>
              <a:buNone/>
            </a:pPr>
            <a:r>
              <a:rPr lang="en-US" sz="2200" b="1" dirty="0"/>
              <a:t>(10</a:t>
            </a:r>
            <a:r>
              <a:rPr lang="en-US" sz="2200" b="1" baseline="30000" dirty="0"/>
              <a:t>th</a:t>
            </a:r>
            <a:r>
              <a:rPr lang="en-US" sz="2200" b="1" dirty="0"/>
              <a:t> Cir. 2000)</a:t>
            </a:r>
          </a:p>
          <a:p>
            <a:pPr>
              <a:buNone/>
            </a:pPr>
            <a:endParaRPr lang="en-US" sz="1900" b="1" dirty="0"/>
          </a:p>
          <a:p>
            <a:pPr>
              <a:buNone/>
            </a:pPr>
            <a:endParaRPr lang="en-US" sz="1800" b="1" dirty="0"/>
          </a:p>
          <a:p>
            <a:pPr>
              <a:buNone/>
            </a:pPr>
            <a:endParaRPr lang="en-US" sz="1800" b="1" dirty="0"/>
          </a:p>
          <a:p>
            <a:pPr>
              <a:buNone/>
            </a:pPr>
            <a:endParaRPr lang="en-US" sz="1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ADDITIONAL INSURED V.</a:t>
            </a:r>
            <a:br>
              <a:rPr lang="en-US" sz="2800" dirty="0"/>
            </a:br>
            <a:r>
              <a:rPr lang="en-US" sz="2800" dirty="0"/>
              <a:t>OVERLAPPING COVERAGE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302125"/>
          </a:xfrm>
        </p:spPr>
        <p:txBody>
          <a:bodyPr/>
          <a:lstStyle/>
          <a:p>
            <a:pPr marL="693737" lvl="1" indent="0">
              <a:buNone/>
            </a:pPr>
            <a:r>
              <a:rPr lang="en-US" sz="2800" b="1" dirty="0"/>
              <a:t>“More importantly, this is not a dispute between an insured and its own insurer.”</a:t>
            </a:r>
          </a:p>
          <a:p>
            <a:pPr marL="693737" lvl="1" indent="0">
              <a:buNone/>
            </a:pPr>
            <a:endParaRPr lang="en-US" sz="2800" b="1" dirty="0"/>
          </a:p>
          <a:p>
            <a:pPr marL="693737" lvl="1" indent="0">
              <a:buNone/>
            </a:pPr>
            <a:r>
              <a:rPr lang="en-US" sz="2800" b="1" dirty="0"/>
              <a:t>Burgraff v. Menard, Inc., 2016 WI 11</a:t>
            </a:r>
          </a:p>
          <a:p>
            <a:pPr marL="693737" lvl="1" indent="0">
              <a:buNone/>
            </a:pPr>
            <a:r>
              <a:rPr lang="en-US" sz="2800" b="1" dirty="0"/>
              <a:t>(Wis. 2016) </a:t>
            </a:r>
          </a:p>
          <a:p>
            <a:pPr marL="693737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2008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Self-Insurance Spectrum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828800"/>
            <a:ext cx="8551737" cy="2819400"/>
          </a:xfrm>
        </p:spPr>
      </p:pic>
    </p:spTree>
    <p:extLst>
      <p:ext uri="{BB962C8B-B14F-4D97-AF65-F5344CB8AC3E}">
        <p14:creationId xmlns:p14="http://schemas.microsoft.com/office/powerpoint/2010/main" val="2573276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WHAT CAN A POLICYHOLDER DO?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/>
              <a:t>Structuring Self-Insurance Programs</a:t>
            </a:r>
          </a:p>
          <a:p>
            <a:r>
              <a:rPr lang="en-US" sz="3200" b="1" dirty="0"/>
              <a:t>Using “Primary and Noncontributory” Language</a:t>
            </a:r>
          </a:p>
          <a:p>
            <a:r>
              <a:rPr lang="en-US" sz="3200" b="1" dirty="0"/>
              <a:t>Avoiding Failure to Procure Claims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667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KEY QUESTIONS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Is an SIR “Insurance”?</a:t>
            </a:r>
          </a:p>
          <a:p>
            <a:r>
              <a:rPr lang="en-US" sz="3600" b="1" dirty="0"/>
              <a:t>If Yes, What is the Priority of Coverage?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WHAT ARE THE PRACTICAL IMPLICATIONS?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Long-Tail Claims</a:t>
            </a:r>
          </a:p>
          <a:p>
            <a:r>
              <a:rPr lang="en-US" sz="3600" b="1" dirty="0"/>
              <a:t>“Other Insurance” Disputes</a:t>
            </a:r>
          </a:p>
          <a:p>
            <a:r>
              <a:rPr lang="en-US" sz="3600" b="1" dirty="0"/>
              <a:t>Additional Insured Claims</a:t>
            </a:r>
          </a:p>
        </p:txBody>
      </p:sp>
    </p:spTree>
    <p:extLst>
      <p:ext uri="{BB962C8B-B14F-4D97-AF65-F5344CB8AC3E}">
        <p14:creationId xmlns:p14="http://schemas.microsoft.com/office/powerpoint/2010/main" val="393263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“OTHER INSURANCE“?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“If </a:t>
            </a:r>
            <a:r>
              <a:rPr lang="en-US" b="1" u="sng" dirty="0"/>
              <a:t>other</a:t>
            </a:r>
            <a:r>
              <a:rPr lang="en-US" b="1" dirty="0"/>
              <a:t> valid and </a:t>
            </a:r>
            <a:r>
              <a:rPr lang="en-US" b="1" u="sng" dirty="0"/>
              <a:t>collectible insurance </a:t>
            </a:r>
            <a:r>
              <a:rPr lang="en-US" b="1" dirty="0"/>
              <a:t>is available to the insured for a loss we cover under this policy …“</a:t>
            </a:r>
          </a:p>
          <a:p>
            <a:pPr>
              <a:buNone/>
            </a:pPr>
            <a:endParaRPr lang="en-US" dirty="0"/>
          </a:p>
          <a:p>
            <a:r>
              <a:rPr lang="en-US" b="1" dirty="0"/>
              <a:t>“You go first.“    “No, you go first.“</a:t>
            </a:r>
          </a:p>
          <a:p>
            <a:endParaRPr lang="en-US" dirty="0"/>
          </a:p>
        </p:txBody>
      </p:sp>
      <p:pic>
        <p:nvPicPr>
          <p:cNvPr id="6" name="Picture 5" descr="pointing finger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4038600"/>
            <a:ext cx="5136325" cy="14326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TYPES OF ADDITIONAL INSURED CLAIMS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>
                <a:ea typeface="+mn-ea"/>
                <a:cs typeface="+mn-cs"/>
              </a:rPr>
              <a:t>Commercial Leases</a:t>
            </a:r>
            <a:endParaRPr lang="en-US" sz="3200" b="1" dirty="0"/>
          </a:p>
          <a:p>
            <a:r>
              <a:rPr lang="en-US" sz="3200" b="1" dirty="0">
                <a:ea typeface="+mn-ea"/>
                <a:cs typeface="+mn-cs"/>
              </a:rPr>
              <a:t>Construction Projects</a:t>
            </a:r>
          </a:p>
          <a:p>
            <a:r>
              <a:rPr lang="en-US" sz="3200" b="1" dirty="0">
                <a:ea typeface="+mn-ea"/>
                <a:cs typeface="+mn-cs"/>
              </a:rPr>
              <a:t>Operations</a:t>
            </a:r>
            <a:endParaRPr lang="en-US" sz="3200" b="1" dirty="0"/>
          </a:p>
          <a:p>
            <a:r>
              <a:rPr lang="en-US" sz="3200" b="1" dirty="0">
                <a:ea typeface="+mn-ea"/>
                <a:cs typeface="+mn-cs"/>
              </a:rPr>
              <a:t>Completed Operations</a:t>
            </a:r>
          </a:p>
          <a:p>
            <a:r>
              <a:rPr lang="en-US" sz="3200" b="1" dirty="0">
                <a:ea typeface="+mn-ea"/>
                <a:cs typeface="+mn-cs"/>
              </a:rPr>
              <a:t>Products Liability</a:t>
            </a:r>
          </a:p>
          <a:p>
            <a:pPr lvl="1"/>
            <a:endParaRPr lang="en-US" b="1" dirty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POLICY LANGUAGE MATTERS …</a:t>
            </a:r>
          </a:p>
        </p:txBody>
      </p:sp>
      <p:sp>
        <p:nvSpPr>
          <p:cNvPr id="798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b="1" dirty="0"/>
              <a:t>   </a:t>
            </a:r>
            <a:r>
              <a:rPr lang="en-US" sz="2200" b="1" dirty="0"/>
              <a:t>… BUT “OTHER INSURANCE” CLAUSES ADDRESSING SIRs ARE RARE </a:t>
            </a:r>
          </a:p>
          <a:p>
            <a:pPr indent="-91440">
              <a:spcBef>
                <a:spcPts val="0"/>
              </a:spcBef>
              <a:buNone/>
            </a:pPr>
            <a:endParaRPr lang="en-US" sz="2400" b="1" dirty="0"/>
          </a:p>
          <a:p>
            <a:pPr>
              <a:buNone/>
            </a:pPr>
            <a:r>
              <a:rPr lang="en-US" sz="2200" b="1" dirty="0"/>
              <a:t>    </a:t>
            </a:r>
            <a:r>
              <a:rPr lang="en-US" sz="1800" b="1" dirty="0"/>
              <a:t>“If other insurance applies to damages that are also covered by this policy, this policy will apply excess of the other insurance. … Other insurance includes </a:t>
            </a:r>
            <a:r>
              <a:rPr lang="en-US" sz="1800" b="1" u="sng" dirty="0"/>
              <a:t>any type of self-insurance </a:t>
            </a:r>
            <a:r>
              <a:rPr lang="en-US" sz="1800" b="1" dirty="0"/>
              <a:t>or other mechanisms by which an insured arranges for funding of legal liabilities.”</a:t>
            </a:r>
          </a:p>
          <a:p>
            <a:pPr lvl="1">
              <a:buNone/>
            </a:pPr>
            <a:endParaRPr lang="en-US" sz="1800" b="1" dirty="0"/>
          </a:p>
          <a:p>
            <a:pPr>
              <a:buNone/>
            </a:pPr>
            <a:r>
              <a:rPr lang="en-US" sz="1800" b="1" dirty="0"/>
              <a:t>    	St. Paul Fire &amp; Marine Ins. Co. v. Ins. Co. of the State of Pa., No. 15-02744, 2017 U.S. Dist. LEXIS 32551, 2017 WL 897437 (N.D. Cal. Mar. 7, 2017)</a:t>
            </a:r>
          </a:p>
          <a:p>
            <a:pPr>
              <a:buNone/>
            </a:pPr>
            <a:endParaRPr lang="en-US" sz="1800" b="1" dirty="0"/>
          </a:p>
          <a:p>
            <a:pPr>
              <a:buNone/>
            </a:pPr>
            <a:r>
              <a:rPr lang="en-US" sz="1800" b="1" dirty="0"/>
              <a:t>	Nabisco, Inc. v. Transp. Indem. Co., 143 Cal. App.3d 831, 834 (Cal. App. 1983) (finding that self insurance was “other insurance” where the policy stated that coverage was excess over “other insurance or </a:t>
            </a:r>
            <a:r>
              <a:rPr lang="en-US" sz="1800" b="1" u="sng" dirty="0"/>
              <a:t>self-insurance</a:t>
            </a:r>
            <a:r>
              <a:rPr lang="en-US" sz="1800" b="1" dirty="0"/>
              <a:t>”)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MAJORITY VIEW: SELF INSURANCE IS NOT “OTHER COLLECTIBLE INSURANCE“</a:t>
            </a:r>
          </a:p>
        </p:txBody>
      </p:sp>
      <p:sp>
        <p:nvSpPr>
          <p:cNvPr id="82949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305800" cy="4683125"/>
          </a:xfrm>
        </p:spPr>
        <p:txBody>
          <a:bodyPr/>
          <a:lstStyle/>
          <a:p>
            <a:pPr lvl="1">
              <a:buNone/>
            </a:pPr>
            <a:r>
              <a:rPr lang="en-US" sz="2000" b="1" dirty="0"/>
              <a:t>	</a:t>
            </a:r>
            <a:r>
              <a:rPr lang="en-US" b="1" dirty="0"/>
              <a:t>In a strict sense, “self-insurance“ is a “misnomer.“ “Insurance is a contract whereby one undertakes to indemnify another against loss, damage, or liability arising from a contingent or unknown event.“ “[S]elf-insurance ... is equivalent to no insurance....“  As such, it is “</a:t>
            </a:r>
            <a:r>
              <a:rPr lang="en-US" b="1" u="sng" dirty="0"/>
              <a:t>repugnant to the [very] concept of insurance</a:t>
            </a:r>
            <a:r>
              <a:rPr lang="en-US" b="1" dirty="0"/>
              <a:t>....“  </a:t>
            </a:r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r>
              <a:rPr lang="en-US" b="1" dirty="0"/>
              <a:t>   Aerojet-General Corp. v. Transport Indemnity, 17 Cal. 4th 38, 70, n. 20 (1997)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OTHER MAJORITY VIEW CASES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>
          <a:xfrm>
            <a:off x="139493" y="990600"/>
            <a:ext cx="8229600" cy="4835525"/>
          </a:xfrm>
        </p:spPr>
        <p:txBody>
          <a:bodyPr/>
          <a:lstStyle/>
          <a:p>
            <a:pPr lvl="1">
              <a:buNone/>
            </a:pPr>
            <a:r>
              <a:rPr lang="en-US" sz="1800" b="1" dirty="0"/>
              <a:t>   </a:t>
            </a:r>
          </a:p>
          <a:p>
            <a:pPr lvl="1">
              <a:buNone/>
            </a:pPr>
            <a:r>
              <a:rPr lang="en-US" sz="1800" b="1" dirty="0"/>
              <a:t>   “A necessary element of insurance is the existence of a contract between insurer and insured.  With self-insurance, there is neither an insured nor an insurer.  In fact, </a:t>
            </a:r>
            <a:r>
              <a:rPr lang="en-US" sz="1800" b="1" u="sng" dirty="0"/>
              <a:t>self-insurance does not involve the transfer of a risk of loss, but rather a retention of that risk, making it the antithesis of insurance</a:t>
            </a:r>
            <a:r>
              <a:rPr lang="en-US" sz="1800" b="1" dirty="0"/>
              <a:t>.”</a:t>
            </a:r>
          </a:p>
          <a:p>
            <a:pPr>
              <a:buNone/>
            </a:pPr>
            <a:endParaRPr lang="en-US" sz="1800" b="1" u="sng" dirty="0"/>
          </a:p>
          <a:p>
            <a:pPr>
              <a:buNone/>
            </a:pPr>
            <a:r>
              <a:rPr lang="en-US" sz="1800" b="1" dirty="0"/>
              <a:t>	Farmers Ins. Exch. v. Enterprise Leasing Co., 281 Va. 612 (2011)</a:t>
            </a:r>
          </a:p>
          <a:p>
            <a:pPr>
              <a:buNone/>
            </a:pPr>
            <a:endParaRPr lang="en-US" sz="1800" b="1" dirty="0"/>
          </a:p>
          <a:p>
            <a:pPr lvl="1">
              <a:buNone/>
            </a:pPr>
            <a:r>
              <a:rPr lang="en-US" sz="1800" b="1" dirty="0"/>
              <a:t>	“The term ‘insurance’ generally does not include a SIR under an insurance policy…. A majority of jurisdictions across the nation subscribe to the … view of self-insurance as ‘not insurance’ … If CU intended its ‘other insurance’ clause to apply to self-insurance or self-insured retentions included within other insurance policies, </a:t>
            </a:r>
            <a:r>
              <a:rPr lang="en-US" sz="1800" b="1" u="sng" dirty="0"/>
              <a:t>it could have so stated in its ‘other insurance’ clause, but it did not</a:t>
            </a:r>
            <a:r>
              <a:rPr lang="en-US" sz="1800" b="1" dirty="0"/>
              <a:t>.”</a:t>
            </a:r>
          </a:p>
          <a:p>
            <a:pPr lvl="1">
              <a:buNone/>
            </a:pPr>
            <a:endParaRPr lang="en-US" sz="1800" b="1" dirty="0"/>
          </a:p>
          <a:p>
            <a:pPr marL="341313" lvl="1" indent="-341313">
              <a:buNone/>
            </a:pPr>
            <a:r>
              <a:rPr lang="en-US" sz="1800" b="1" dirty="0">
                <a:ea typeface="+mn-ea"/>
                <a:cs typeface="+mn-cs"/>
              </a:rPr>
              <a:t>	U.S. Fid. &amp; Guar v. Comm. Union Midwest, 430 F.3d 929 (8th Cir. 2005)</a:t>
            </a:r>
          </a:p>
          <a:p>
            <a:pPr>
              <a:buNone/>
            </a:pPr>
            <a:endParaRPr lang="en-US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MINORITY VIEW: SELF INSURANCE IS</a:t>
            </a:r>
            <a:br>
              <a:rPr lang="en-US" sz="2800" dirty="0"/>
            </a:br>
            <a:r>
              <a:rPr lang="en-US" sz="2800" dirty="0"/>
              <a:t>“OTHER COLLECTIBLE INSURANCE“</a:t>
            </a:r>
          </a:p>
        </p:txBody>
      </p:sp>
      <p:sp>
        <p:nvSpPr>
          <p:cNvPr id="768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454525"/>
          </a:xfrm>
        </p:spPr>
        <p:txBody>
          <a:bodyPr/>
          <a:lstStyle/>
          <a:p>
            <a:pPr>
              <a:buNone/>
            </a:pPr>
            <a:r>
              <a:rPr lang="en-US" sz="2000" b="1" dirty="0"/>
              <a:t>	</a:t>
            </a:r>
            <a:r>
              <a:rPr lang="en-US" sz="2400" b="1" dirty="0"/>
              <a:t>“Sound policy and fairness reasons have been articulated for deciding that self-insurance is insurance…. [T]o hold otherwise </a:t>
            </a:r>
            <a:r>
              <a:rPr lang="en-US" sz="2400" b="1" u="sng" dirty="0"/>
              <a:t>allows the insured to ‘manipulate the source of its recovery and avoid the consequences of its decision to become self-insured</a:t>
            </a:r>
            <a:r>
              <a:rPr lang="en-US" sz="2400" b="1" dirty="0"/>
              <a:t>.’”</a:t>
            </a:r>
          </a:p>
          <a:p>
            <a:pPr>
              <a:buNone/>
            </a:pPr>
            <a:endParaRPr lang="en-US" sz="2400" b="1" dirty="0"/>
          </a:p>
          <a:p>
            <a:pPr>
              <a:buNone/>
            </a:pPr>
            <a:r>
              <a:rPr lang="en-US" sz="2400" b="1" dirty="0"/>
              <a:t>     Atchison, Topeka &amp; Santa Fe Railway Co. v. Stonewall Ins. Co., 275 Kan. 698 (2003)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iedman P.A. Theme">
  <a:themeElements>
    <a:clrScheme name="Dickstein Block Imag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Dickstein Block Images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ckstein Block Imag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ckstein Block Images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ckstein Block Images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ckstein Block Images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ckstein Block Images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425</Words>
  <Application>Microsoft Office PowerPoint</Application>
  <PresentationFormat>On-screen Show (4:3)</PresentationFormat>
  <Paragraphs>88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 Linotype</vt:lpstr>
      <vt:lpstr>Times New Roman</vt:lpstr>
      <vt:lpstr>Wingdings</vt:lpstr>
      <vt:lpstr>Friedman P.A. Theme</vt:lpstr>
      <vt:lpstr>Custom Design</vt:lpstr>
      <vt:lpstr>Deductibles and SIRs: Coverage Issues</vt:lpstr>
      <vt:lpstr>TWO KEY QUESTIONS</vt:lpstr>
      <vt:lpstr>WHAT ARE THE PRACTICAL IMPLICATIONS?</vt:lpstr>
      <vt:lpstr>WHAT IS “OTHER INSURANCE“?</vt:lpstr>
      <vt:lpstr>TYPES OF ADDITIONAL INSURED CLAIMS</vt:lpstr>
      <vt:lpstr>POLICY LANGUAGE MATTERS …</vt:lpstr>
      <vt:lpstr>MAJORITY VIEW: SELF INSURANCE IS NOT “OTHER COLLECTIBLE INSURANCE“</vt:lpstr>
      <vt:lpstr>OTHER MAJORITY VIEW CASES</vt:lpstr>
      <vt:lpstr>MINORITY VIEW: SELF INSURANCE IS “OTHER COLLECTIBLE INSURANCE“</vt:lpstr>
      <vt:lpstr>THE ADDITIONAL INSURED “WINDFALL”</vt:lpstr>
      <vt:lpstr>ADDITIONAL INSURED V. OVERLAPPING COVERAGE</vt:lpstr>
      <vt:lpstr>Self-Insurance Spectrum</vt:lpstr>
      <vt:lpstr>WHAT CAN A POLICYHOLDER 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2012-09-28T03:38:27Z</dcterms:created>
  <dcterms:modified xsi:type="dcterms:W3CDTF">2018-12-14T18:05:17Z</dcterms:modified>
</cp:coreProperties>
</file>