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63" r:id="rId9"/>
    <p:sldId id="264" r:id="rId10"/>
    <p:sldId id="265" r:id="rId11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A145B-5AC3-46FF-BC35-E13F30F50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3475" y="321035"/>
            <a:ext cx="10395284" cy="4178776"/>
          </a:xfrm>
        </p:spPr>
        <p:txBody>
          <a:bodyPr>
            <a:normAutofit fontScale="90000"/>
          </a:bodyPr>
          <a:lstStyle/>
          <a:p>
            <a:r>
              <a:rPr lang="en-US" dirty="0"/>
              <a:t>WC and other Insurance  Issues For the Insurance and Surety committee of the Florida bar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FA297-939A-455A-B9D7-E3539D9D3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2253" y="4764504"/>
            <a:ext cx="8528220" cy="80309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William M Zachry</a:t>
            </a:r>
          </a:p>
          <a:p>
            <a:r>
              <a:rPr lang="en-US" dirty="0"/>
              <a:t>Senior Fellow Sedgwick Institute</a:t>
            </a:r>
          </a:p>
        </p:txBody>
      </p:sp>
    </p:spTree>
    <p:extLst>
      <p:ext uri="{BB962C8B-B14F-4D97-AF65-F5344CB8AC3E}">
        <p14:creationId xmlns:p14="http://schemas.microsoft.com/office/powerpoint/2010/main" val="2152402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AAC7A-E1F8-4B2A-87F0-604008300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Insurance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AE884-759E-4784-8DD4-C21CC3316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Create a matrix of insurance requirements for all vendors and partners</a:t>
            </a:r>
          </a:p>
          <a:p>
            <a:r>
              <a:rPr lang="en-US" dirty="0"/>
              <a:t>Make sure that there are no gaps (use brokers and make sure brokers have adequate insurance for the E&amp;O) </a:t>
            </a:r>
          </a:p>
          <a:p>
            <a:r>
              <a:rPr lang="en-US" dirty="0"/>
              <a:t>Careful management of all contracts for all parties</a:t>
            </a:r>
          </a:p>
          <a:p>
            <a:r>
              <a:rPr lang="en-US" dirty="0"/>
              <a:t>Create and enforce a culture of safety</a:t>
            </a:r>
          </a:p>
          <a:p>
            <a:r>
              <a:rPr lang="en-US" dirty="0"/>
              <a:t>Report all claims immediately</a:t>
            </a:r>
          </a:p>
          <a:p>
            <a:r>
              <a:rPr lang="en-US" dirty="0"/>
              <a:t>Communicate with injured workers</a:t>
            </a:r>
          </a:p>
          <a:p>
            <a:r>
              <a:rPr lang="en-US" dirty="0"/>
              <a:t>Align all Incentives to obtain optimum outcomes (unintended consequences of incentives)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28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0AB9B-82B5-44B0-9EA8-5AF450C6A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Hiring Great employees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4E2A6-26B5-4C2C-BD54-687DDD4AB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Skilled workers have fewer injuries</a:t>
            </a:r>
          </a:p>
          <a:p>
            <a:r>
              <a:rPr lang="en-US" dirty="0"/>
              <a:t>Today’s labor market - difficulty in finding qualified workers</a:t>
            </a:r>
          </a:p>
          <a:p>
            <a:r>
              <a:rPr lang="en-US" dirty="0"/>
              <a:t>Drug testing may preclude finding enough workers</a:t>
            </a:r>
          </a:p>
          <a:p>
            <a:r>
              <a:rPr lang="en-US" dirty="0"/>
              <a:t>Green cards and the right to work in the USA</a:t>
            </a:r>
          </a:p>
          <a:p>
            <a:r>
              <a:rPr lang="en-US" dirty="0"/>
              <a:t>Language barriers can be problematic with safety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2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0F15C-5F6D-4EEE-A6B9-9B353CEDB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Prevention - The best option for reducing Insurance exposures and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C550-2863-47D5-9293-E432A767D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OSHA compliance</a:t>
            </a:r>
          </a:p>
          <a:p>
            <a:pPr lvl="1"/>
            <a:r>
              <a:rPr lang="en-US" dirty="0"/>
              <a:t>Civil and Criminal issues</a:t>
            </a:r>
          </a:p>
          <a:p>
            <a:r>
              <a:rPr lang="en-US" dirty="0"/>
              <a:t>Things are Heating Up (Heat issues)</a:t>
            </a:r>
          </a:p>
          <a:p>
            <a:pPr lvl="1"/>
            <a:r>
              <a:rPr lang="en-US" dirty="0"/>
              <a:t>Shade</a:t>
            </a:r>
          </a:p>
          <a:p>
            <a:pPr lvl="1"/>
            <a:r>
              <a:rPr lang="en-US" dirty="0"/>
              <a:t>Water</a:t>
            </a:r>
          </a:p>
          <a:p>
            <a:pPr lvl="1"/>
            <a:r>
              <a:rPr lang="en-US" dirty="0"/>
              <a:t>Energy drinks</a:t>
            </a:r>
          </a:p>
          <a:p>
            <a:r>
              <a:rPr lang="en-US" dirty="0"/>
              <a:t>Slips Trips and Falls (2/3 of the problem)</a:t>
            </a:r>
          </a:p>
          <a:p>
            <a:r>
              <a:rPr lang="en-US" dirty="0"/>
              <a:t>Iron workers</a:t>
            </a:r>
          </a:p>
          <a:p>
            <a:r>
              <a:rPr lang="en-US" dirty="0"/>
              <a:t>Electrical </a:t>
            </a:r>
          </a:p>
          <a:p>
            <a:r>
              <a:rPr lang="en-US" dirty="0"/>
              <a:t>Roofers</a:t>
            </a:r>
          </a:p>
          <a:p>
            <a:r>
              <a:rPr lang="en-US" dirty="0"/>
              <a:t>Carpenters</a:t>
            </a:r>
          </a:p>
          <a:p>
            <a:r>
              <a:rPr lang="en-US" dirty="0"/>
              <a:t>HVAC and drywall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22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BBF26-EB86-43BA-BB8C-8A6546904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Injury 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56DDA-3F69-4696-8448-B01C43F0A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all starts at the top (Culture of safety, tailgate meetings, notice compliance)</a:t>
            </a:r>
          </a:p>
          <a:p>
            <a:r>
              <a:rPr lang="en-US" dirty="0"/>
              <a:t>PPE (hats, shoes, gloves, glasses etc.) </a:t>
            </a:r>
          </a:p>
          <a:p>
            <a:r>
              <a:rPr lang="en-US" dirty="0"/>
              <a:t>Identification of potential severity and prevention</a:t>
            </a:r>
          </a:p>
          <a:p>
            <a:pPr lvl="1"/>
            <a:r>
              <a:rPr lang="en-US" dirty="0"/>
              <a:t>Heavy machinery (certification of skill and use)</a:t>
            </a:r>
          </a:p>
          <a:p>
            <a:pPr lvl="1"/>
            <a:r>
              <a:rPr lang="en-US" dirty="0"/>
              <a:t>Raw material delivery</a:t>
            </a:r>
          </a:p>
          <a:p>
            <a:pPr lvl="1"/>
            <a:r>
              <a:rPr lang="en-US" dirty="0"/>
              <a:t>Transportation</a:t>
            </a:r>
          </a:p>
          <a:p>
            <a:pPr lvl="1"/>
            <a:r>
              <a:rPr lang="en-US" dirty="0"/>
              <a:t>Trenching</a:t>
            </a:r>
          </a:p>
          <a:p>
            <a:pPr lvl="1"/>
            <a:r>
              <a:rPr lang="en-US" dirty="0"/>
              <a:t>Roofing tie offs and falls through unguarded openings in floors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510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7334D-CCC9-4F74-8015-94B89A168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Workers Compensation Issues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59E08-BCE5-4C0E-AC60-B0F027570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Find the right insurance partners (insurance companies brokers and claims administrators)</a:t>
            </a:r>
          </a:p>
          <a:p>
            <a:r>
              <a:rPr lang="en-US" dirty="0"/>
              <a:t>Which is the best policy? How often do you reconcile wages and premiums?</a:t>
            </a:r>
          </a:p>
          <a:p>
            <a:r>
              <a:rPr lang="en-US" dirty="0"/>
              <a:t>Sharing risk vs standard policy (skin in the game)</a:t>
            </a:r>
          </a:p>
          <a:p>
            <a:r>
              <a:rPr lang="en-US" dirty="0"/>
              <a:t>Job classifications (Dual wage classifications in some States)</a:t>
            </a:r>
          </a:p>
          <a:p>
            <a:r>
              <a:rPr lang="en-US" dirty="0"/>
              <a:t>Drug testing</a:t>
            </a:r>
          </a:p>
          <a:p>
            <a:pPr lvl="1"/>
            <a:r>
              <a:rPr lang="en-US" dirty="0"/>
              <a:t>Pre-employment</a:t>
            </a:r>
          </a:p>
          <a:p>
            <a:pPr lvl="1"/>
            <a:r>
              <a:rPr lang="en-US" dirty="0"/>
              <a:t>Post accident</a:t>
            </a:r>
          </a:p>
          <a:p>
            <a:pPr lvl="1"/>
            <a:r>
              <a:rPr lang="en-US" dirty="0"/>
              <a:t>DOT compliance</a:t>
            </a:r>
          </a:p>
          <a:p>
            <a:pPr lvl="1"/>
            <a:r>
              <a:rPr lang="en-US" dirty="0"/>
              <a:t>Marijuana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59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2EF40-61CC-4122-84A3-5FDA0B538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Construction wrap-up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AD9D0-5232-4B83-A08C-35DDA6148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Ease of insurance for primary and subs</a:t>
            </a:r>
          </a:p>
          <a:p>
            <a:r>
              <a:rPr lang="en-US" dirty="0"/>
              <a:t>Certificates of insurance</a:t>
            </a:r>
          </a:p>
          <a:p>
            <a:r>
              <a:rPr lang="en-US" dirty="0"/>
              <a:t>Compliance with local laws rules and regulations</a:t>
            </a:r>
          </a:p>
          <a:p>
            <a:r>
              <a:rPr lang="en-US" dirty="0"/>
              <a:t>Safety programs usually come with the wrap-up insurance companies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653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B6E27-B469-46AD-8DA1-0B16A9A96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Workers Compensation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36BA0-40BB-4703-91D6-ECE1B0C9B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Independent contractor issues</a:t>
            </a:r>
          </a:p>
          <a:p>
            <a:pPr lvl="1"/>
            <a:r>
              <a:rPr lang="en-US" dirty="0"/>
              <a:t>Consent consideration control</a:t>
            </a:r>
          </a:p>
          <a:p>
            <a:r>
              <a:rPr lang="en-US" dirty="0"/>
              <a:t>Accurate job classification</a:t>
            </a:r>
          </a:p>
          <a:p>
            <a:r>
              <a:rPr lang="en-US" dirty="0"/>
              <a:t>Payroll maintenance</a:t>
            </a:r>
          </a:p>
          <a:p>
            <a:r>
              <a:rPr lang="en-US" dirty="0"/>
              <a:t>PEOs are problematic with regards to having insurance coverage</a:t>
            </a:r>
          </a:p>
          <a:p>
            <a:r>
              <a:rPr lang="en-US" dirty="0"/>
              <a:t>X mods and access to </a:t>
            </a:r>
            <a:r>
              <a:rPr lang="en-US"/>
              <a:t>public contracts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972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46651-CFEA-4090-9EAE-CDBC8072E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Injury triage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42A77-9DD9-4723-9B6A-282B7C6B0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B71E42"/>
              </a:buClr>
            </a:pPr>
            <a:r>
              <a:rPr lang="en-US" dirty="0">
                <a:solidFill>
                  <a:prstClr val="black"/>
                </a:solidFill>
              </a:rPr>
              <a:t>Immediate reporting of all claims</a:t>
            </a:r>
          </a:p>
          <a:p>
            <a:pPr lvl="0">
              <a:buClr>
                <a:srgbClr val="B71E42"/>
              </a:buClr>
            </a:pPr>
            <a:r>
              <a:rPr lang="en-US" dirty="0">
                <a:solidFill>
                  <a:prstClr val="black"/>
                </a:solidFill>
              </a:rPr>
              <a:t>Immediate investigation of all claims (prevention and fraud issues)</a:t>
            </a:r>
          </a:p>
          <a:p>
            <a:pPr lvl="0">
              <a:buClr>
                <a:srgbClr val="B71E42"/>
              </a:buClr>
            </a:pPr>
            <a:r>
              <a:rPr lang="en-US" dirty="0">
                <a:solidFill>
                  <a:prstClr val="black"/>
                </a:solidFill>
              </a:rPr>
              <a:t>Medical triage</a:t>
            </a:r>
          </a:p>
          <a:p>
            <a:pPr lvl="0">
              <a:buClr>
                <a:srgbClr val="B71E42"/>
              </a:buClr>
            </a:pPr>
            <a:r>
              <a:rPr lang="en-US" dirty="0">
                <a:solidFill>
                  <a:prstClr val="black"/>
                </a:solidFill>
              </a:rPr>
              <a:t>Medical control (depends on jurisdiction)</a:t>
            </a:r>
          </a:p>
          <a:p>
            <a:pPr lvl="0">
              <a:buClr>
                <a:srgbClr val="B71E42"/>
              </a:buClr>
            </a:pPr>
            <a:r>
              <a:rPr lang="en-US" dirty="0">
                <a:solidFill>
                  <a:prstClr val="black"/>
                </a:solidFill>
              </a:rPr>
              <a:t>Communication between foreman and workers</a:t>
            </a:r>
          </a:p>
          <a:p>
            <a:pPr lvl="0">
              <a:buClr>
                <a:srgbClr val="B71E42"/>
              </a:buClr>
            </a:pP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005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5C59E-E8FE-404A-A228-7216E48D6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insurance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6B1D8-AEF3-40DC-9D5E-3AEB1FB1C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Common area maintenance</a:t>
            </a:r>
          </a:p>
          <a:p>
            <a:r>
              <a:rPr lang="en-US" dirty="0"/>
              <a:t>Liability insurance</a:t>
            </a:r>
          </a:p>
          <a:p>
            <a:pPr lvl="1"/>
            <a:r>
              <a:rPr lang="en-US" dirty="0"/>
              <a:t>Hold harmless clause</a:t>
            </a:r>
          </a:p>
          <a:p>
            <a:r>
              <a:rPr lang="en-US" dirty="0"/>
              <a:t>Environmental </a:t>
            </a:r>
          </a:p>
          <a:p>
            <a:r>
              <a:rPr lang="en-US" dirty="0"/>
              <a:t>Marine (stock through put)</a:t>
            </a:r>
          </a:p>
          <a:p>
            <a:r>
              <a:rPr lang="en-US" dirty="0"/>
              <a:t>Completion coverage</a:t>
            </a:r>
          </a:p>
          <a:p>
            <a:r>
              <a:rPr lang="en-US" dirty="0"/>
              <a:t>Social and historical sites (Throw me a bone)</a:t>
            </a:r>
          </a:p>
          <a:p>
            <a:r>
              <a:rPr lang="en-US" dirty="0"/>
              <a:t>Cyber </a:t>
            </a:r>
          </a:p>
          <a:p>
            <a:r>
              <a:rPr lang="en-US" dirty="0"/>
              <a:t>D&amp;O</a:t>
            </a:r>
          </a:p>
          <a:p>
            <a:r>
              <a:rPr lang="en-US" dirty="0"/>
              <a:t>Fiduciary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20203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5817</TotalTime>
  <Words>429</Words>
  <Application>Microsoft Office PowerPoint</Application>
  <PresentationFormat>Widescreen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WC and other Insurance  Issues For the Insurance and Surety committee of the Florida bar</vt:lpstr>
      <vt:lpstr>Hiring Great employees</vt:lpstr>
      <vt:lpstr>Prevention - The best option for reducing Insurance exposures and costs</vt:lpstr>
      <vt:lpstr>Injury Prevention</vt:lpstr>
      <vt:lpstr>Workers Compensation Issues </vt:lpstr>
      <vt:lpstr>Construction wrap-up programs</vt:lpstr>
      <vt:lpstr>Workers Compensation</vt:lpstr>
      <vt:lpstr>Injury triage</vt:lpstr>
      <vt:lpstr>Other insurance issues</vt:lpstr>
      <vt:lpstr>Insurance Best Practices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Insurance Issues For the construction</dc:title>
  <dc:creator>william zachry</dc:creator>
  <cp:lastModifiedBy>Meyer, Michael</cp:lastModifiedBy>
  <cp:revision>9</cp:revision>
  <cp:lastPrinted>2018-10-12T16:58:20Z</cp:lastPrinted>
  <dcterms:created xsi:type="dcterms:W3CDTF">2018-10-08T14:24:26Z</dcterms:created>
  <dcterms:modified xsi:type="dcterms:W3CDTF">2018-10-12T17:39:19Z</dcterms:modified>
</cp:coreProperties>
</file>