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84" r:id="rId4"/>
    <p:sldId id="260" r:id="rId5"/>
    <p:sldId id="261" r:id="rId6"/>
    <p:sldId id="262" r:id="rId7"/>
    <p:sldId id="263" r:id="rId8"/>
    <p:sldId id="268" r:id="rId9"/>
    <p:sldId id="269" r:id="rId10"/>
    <p:sldId id="270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81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B800"/>
    <a:srgbClr val="002774"/>
    <a:srgbClr val="118CDF"/>
    <a:srgbClr val="1966FF"/>
    <a:srgbClr val="001642"/>
    <a:srgbClr val="001B50"/>
    <a:srgbClr val="000E2A"/>
    <a:srgbClr val="FFC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26" autoAdjust="0"/>
    <p:restoredTop sz="94679" autoAdjust="0"/>
  </p:normalViewPr>
  <p:slideViewPr>
    <p:cSldViewPr snapToGrid="0">
      <p:cViewPr varScale="1">
        <p:scale>
          <a:sx n="88" d="100"/>
          <a:sy n="88" d="100"/>
        </p:scale>
        <p:origin x="12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B9061-AA26-4893-AE94-0E8E50FBA6F7}" type="datetimeFigureOut">
              <a:rPr lang="en-US" smtClean="0"/>
              <a:t>9/10/2018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5B6336-F8E4-4D55-8A45-7B46F03036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375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F9718-EB3D-494C-BB70-64A51C869A6B}" type="datetimeFigureOut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68439-20F9-444E-A605-C52D7E75F2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49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5133-F45D-4A77-BCC7-C33E02C814C6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988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04B3F-7600-4DBA-9DC7-5F0C87DAF5B3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87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ED21C-145A-4FD4-8DE0-FDE41FE0EABF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5255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BA7D6-77B9-4DBD-9541-D6B7B2DCDC28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547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07C15-E218-4387-9EAB-793A71333F96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2252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7CE4-9D3E-4165-88BC-0026E89D4805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957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9FA57-C9DE-4C22-9485-548824E028AB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557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9B40E-A4B0-4B5F-AF73-4E05FD397E61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786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D8CD8-9A60-4C80-B786-BA56C8C99034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082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8FB88-B472-4B5A-BD78-22D7C45DBF49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156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2494-0900-427D-A4FD-366C226B1A42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943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8436-637B-430E-9ABC-9B934D63C6C8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058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F077D-93B8-4B1E-8E1A-BD72A1490B51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315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BA10-65F9-40D5-B1F6-7E9D86285C76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075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5CAD-6E07-414C-AE5D-BD8EE890F310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826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DA798-3D53-42C0-A3C8-D9572151B0F6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455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E999E-0B5E-49CA-8D89-7F6A85A6F1AE}" type="datetime1">
              <a:rPr lang="en-US" smtClean="0"/>
              <a:pPr/>
              <a:t>9/10/2018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8BA76DB-65FD-4D68-B95A-BDFFFCA5DF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651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  <p:sldLayoutId id="2147483775" r:id="rId15"/>
    <p:sldLayoutId id="21474837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3433102" y="4103345"/>
            <a:ext cx="4429759" cy="3070813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</a:pPr>
            <a:endParaRPr lang="en-US" sz="2000" b="1" dirty="0">
              <a:solidFill>
                <a:srgbClr val="118CDF"/>
              </a:solidFill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sz="2000" b="1" dirty="0"/>
              <a:t>Presented by: 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</a:pPr>
            <a:r>
              <a:rPr lang="en-US" sz="2800" b="1" dirty="0"/>
              <a:t>Bruce G. Alexander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algn="ctr"/>
            <a:fld id="{28BA76DB-65FD-4D68-B95A-BDFFFCA5DF2C}" type="slidenum">
              <a:rPr lang="en-US" smtClean="0"/>
              <a:pPr algn="ctr"/>
              <a:t>1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126272" y="1313494"/>
            <a:ext cx="9138038" cy="1620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US" sz="3200" b="1" dirty="0"/>
          </a:p>
          <a:p>
            <a:pPr algn="ctr"/>
            <a:endParaRPr lang="en-US" sz="3200" b="1" dirty="0"/>
          </a:p>
          <a:p>
            <a:pPr algn="ctr"/>
            <a:r>
              <a:rPr lang="en-US" sz="3200" b="1" dirty="0"/>
              <a:t>	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71223" y="1730393"/>
            <a:ext cx="644274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/>
              <a:t>September 17, 2018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09305" y="2477257"/>
            <a:ext cx="8166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Insurance &amp; Surety Committee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37414" y="3298388"/>
            <a:ext cx="81665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           Mediation is Not a </a:t>
            </a:r>
            <a:r>
              <a:rPr lang="en-US" sz="2400" b="1" dirty="0" err="1"/>
              <a:t>Punchlist</a:t>
            </a:r>
            <a:r>
              <a:rPr lang="en-US" sz="2400" b="1" dirty="0"/>
              <a:t> Item – </a:t>
            </a:r>
          </a:p>
          <a:p>
            <a:pPr algn="ctr"/>
            <a:r>
              <a:rPr lang="en-US" sz="2400" b="1" dirty="0"/>
              <a:t>A look behind the Curtain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241" y="5491437"/>
            <a:ext cx="3582099" cy="57985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718" y="184144"/>
            <a:ext cx="1658665" cy="216062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86775" y="710461"/>
            <a:ext cx="54947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The Florida Bar Committee</a:t>
            </a:r>
          </a:p>
        </p:txBody>
      </p:sp>
    </p:spTree>
    <p:extLst>
      <p:ext uri="{BB962C8B-B14F-4D97-AF65-F5344CB8AC3E}">
        <p14:creationId xmlns:p14="http://schemas.microsoft.com/office/powerpoint/2010/main" val="782440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Allocating Damages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Ensure a cohesive rational allocation of damages to serve well in advance of Mediation day</a:t>
            </a:r>
          </a:p>
          <a:p>
            <a:r>
              <a:rPr lang="en-US" dirty="0"/>
              <a:t>Coordinate amongst O, A &amp; CG</a:t>
            </a:r>
          </a:p>
          <a:p>
            <a:r>
              <a:rPr lang="en-US" dirty="0"/>
              <a:t>Consider pre-mediation meetings with experts</a:t>
            </a:r>
          </a:p>
          <a:p>
            <a:r>
              <a:rPr lang="en-US" dirty="0"/>
              <a:t>The advantage of the mediator meeting with the Board or Plaintiff in advance of Mediation</a:t>
            </a:r>
          </a:p>
        </p:txBody>
      </p:sp>
    </p:spTree>
    <p:extLst>
      <p:ext uri="{BB962C8B-B14F-4D97-AF65-F5344CB8AC3E}">
        <p14:creationId xmlns:p14="http://schemas.microsoft.com/office/powerpoint/2010/main" val="1799166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“Pre-Judgment Interest” Factor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 the Court ruled on entitlement in advance of Mediation?</a:t>
            </a:r>
          </a:p>
          <a:p>
            <a:r>
              <a:rPr lang="en-US" dirty="0"/>
              <a:t>What about </a:t>
            </a:r>
            <a:r>
              <a:rPr lang="en-US" dirty="0" err="1"/>
              <a:t>PFS’s</a:t>
            </a:r>
            <a:endParaRPr lang="en-US" dirty="0"/>
          </a:p>
          <a:p>
            <a:pPr lvl="1"/>
            <a:r>
              <a:rPr lang="en-US" dirty="0"/>
              <a:t>Who has served them and in what amount? Mediators need to know.</a:t>
            </a:r>
          </a:p>
        </p:txBody>
      </p:sp>
    </p:spTree>
    <p:extLst>
      <p:ext uri="{BB962C8B-B14F-4D97-AF65-F5344CB8AC3E}">
        <p14:creationId xmlns:p14="http://schemas.microsoft.com/office/powerpoint/2010/main" val="655351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31813"/>
          </a:xfrm>
        </p:spPr>
        <p:txBody>
          <a:bodyPr>
            <a:normAutofit fontScale="90000"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Percentages are the Key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Percentages and actuarial information are key</a:t>
            </a:r>
          </a:p>
          <a:p>
            <a:r>
              <a:rPr lang="en-US" dirty="0"/>
              <a:t>Understand each party’s exact scope of work and percentage of work performed at the project.  </a:t>
            </a:r>
          </a:p>
          <a:p>
            <a:r>
              <a:rPr lang="en-US" dirty="0"/>
              <a:t>Consider similar projects and settlement ranges achieved on a per unit basis – firms are well served to coordinate information internally.</a:t>
            </a:r>
          </a:p>
        </p:txBody>
      </p:sp>
    </p:spTree>
    <p:extLst>
      <p:ext uri="{BB962C8B-B14F-4D97-AF65-F5344CB8AC3E}">
        <p14:creationId xmlns:p14="http://schemas.microsoft.com/office/powerpoint/2010/main" val="1568422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2039" y="613224"/>
            <a:ext cx="8911687" cy="1280890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Strategic Moves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Pre-mediation demands within policy limits as a means of creating potential risk for bad faith claims as a “hammer” for mediation.</a:t>
            </a:r>
          </a:p>
        </p:txBody>
      </p:sp>
    </p:spTree>
    <p:extLst>
      <p:ext uri="{BB962C8B-B14F-4D97-AF65-F5344CB8AC3E}">
        <p14:creationId xmlns:p14="http://schemas.microsoft.com/office/powerpoint/2010/main" val="3681374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Educating the Client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Educate your client about the Mediation process and the role of the mediator (certified mediators cannot be overtly evaluative in Florida and how the Mediator can solve that dilemma).</a:t>
            </a:r>
          </a:p>
        </p:txBody>
      </p:sp>
    </p:spTree>
    <p:extLst>
      <p:ext uri="{BB962C8B-B14F-4D97-AF65-F5344CB8AC3E}">
        <p14:creationId xmlns:p14="http://schemas.microsoft.com/office/powerpoint/2010/main" val="1334284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Mediation Organization/Attendees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one (lawyer, client, adjuster) should ever be surprised by anything on mediation day.  Endure the “target” parties know who they are and WHY.</a:t>
            </a:r>
          </a:p>
        </p:txBody>
      </p:sp>
    </p:spTree>
    <p:extLst>
      <p:ext uri="{BB962C8B-B14F-4D97-AF65-F5344CB8AC3E}">
        <p14:creationId xmlns:p14="http://schemas.microsoft.com/office/powerpoint/2010/main" val="318732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Managing Exceptions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Managing exceptions in ADVANCE of Mediation day is the NUMBER ONE key to success.  </a:t>
            </a:r>
          </a:p>
          <a:p>
            <a:r>
              <a:rPr lang="en-US" dirty="0"/>
              <a:t>Technology is your ally</a:t>
            </a:r>
          </a:p>
          <a:p>
            <a:pPr lvl="1"/>
            <a:r>
              <a:rPr lang="en-US" dirty="0"/>
              <a:t>Consider Mediation privileged webinars/presentations in advance of mediation – they are effective.</a:t>
            </a:r>
          </a:p>
        </p:txBody>
      </p:sp>
    </p:spTree>
    <p:extLst>
      <p:ext uri="{BB962C8B-B14F-4D97-AF65-F5344CB8AC3E}">
        <p14:creationId xmlns:p14="http://schemas.microsoft.com/office/powerpoint/2010/main" val="39825499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Fees and Costs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Attorney’s fees and costs are a factor – but not the driving force to funding at Mediation.  </a:t>
            </a:r>
          </a:p>
          <a:p>
            <a:r>
              <a:rPr lang="en-US" dirty="0"/>
              <a:t>Do no rely on fees and costs exposure to rule the day.</a:t>
            </a:r>
          </a:p>
        </p:txBody>
      </p:sp>
    </p:spTree>
    <p:extLst>
      <p:ext uri="{BB962C8B-B14F-4D97-AF65-F5344CB8AC3E}">
        <p14:creationId xmlns:p14="http://schemas.microsoft.com/office/powerpoint/2010/main" val="9159362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623331"/>
          </a:xfrm>
        </p:spPr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that Mediation is the victory lap – preparation from day ONE is the key to “Get them to sign on the line which is dotted!”</a:t>
            </a:r>
          </a:p>
        </p:txBody>
      </p:sp>
    </p:spTree>
    <p:extLst>
      <p:ext uri="{BB962C8B-B14F-4D97-AF65-F5344CB8AC3E}">
        <p14:creationId xmlns:p14="http://schemas.microsoft.com/office/powerpoint/2010/main" val="337210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Altering the Attorney’s Perspective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backwards from Mediation to maximize chances of success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370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 with the 558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Generate EFFECTIVE expert reports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378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Formulating the Claim and Defenses; The Pleadings, the Claims, the Coverage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Carefully prepare pleadings, resulting damages, damage to property other than the work of the named Defendant, loss of use, rip and tear &amp; avoid pleading our clients OUT of coverage</a:t>
            </a:r>
          </a:p>
        </p:txBody>
      </p:sp>
    </p:spTree>
    <p:extLst>
      <p:ext uri="{BB962C8B-B14F-4D97-AF65-F5344CB8AC3E}">
        <p14:creationId xmlns:p14="http://schemas.microsoft.com/office/powerpoint/2010/main" val="1473031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Trigger Dates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applicable trigger dates</a:t>
            </a:r>
          </a:p>
          <a:p>
            <a:r>
              <a:rPr lang="en-US" dirty="0"/>
              <a:t>Injury in fact vs. date of manifestation</a:t>
            </a:r>
          </a:p>
          <a:p>
            <a:r>
              <a:rPr lang="en-US" dirty="0"/>
              <a:t>Keep timeline as fluid as the facts and expert testimony can support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974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Evaluate Occurrences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Are multiple parties involved in a single defect claim?</a:t>
            </a:r>
          </a:p>
          <a:p>
            <a:r>
              <a:rPr lang="en-US" dirty="0"/>
              <a:t>Are there multiple carriers for the same insured?</a:t>
            </a:r>
          </a:p>
          <a:p>
            <a:r>
              <a:rPr lang="en-US" dirty="0"/>
              <a:t>Which insurers have what “time on risk?”</a:t>
            </a:r>
          </a:p>
          <a:p>
            <a:r>
              <a:rPr lang="en-US" dirty="0"/>
              <a:t>Are there multiple occurrences during one or more policy periods?</a:t>
            </a:r>
          </a:p>
        </p:txBody>
      </p:sp>
    </p:spTree>
    <p:extLst>
      <p:ext uri="{BB962C8B-B14F-4D97-AF65-F5344CB8AC3E}">
        <p14:creationId xmlns:p14="http://schemas.microsoft.com/office/powerpoint/2010/main" val="3459490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Project Insurance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Understand the Project insurance program</a:t>
            </a:r>
          </a:p>
          <a:p>
            <a:pPr lvl="1"/>
            <a:r>
              <a:rPr lang="en-US" dirty="0" err="1"/>
              <a:t>OCIP</a:t>
            </a:r>
            <a:endParaRPr lang="en-US" dirty="0"/>
          </a:p>
          <a:p>
            <a:pPr lvl="1"/>
            <a:r>
              <a:rPr lang="en-US" dirty="0" err="1"/>
              <a:t>CCIP</a:t>
            </a:r>
            <a:endParaRPr lang="en-US" dirty="0"/>
          </a:p>
          <a:p>
            <a:pPr lvl="1"/>
            <a:r>
              <a:rPr lang="en-US" dirty="0"/>
              <a:t>Traditional GL</a:t>
            </a:r>
          </a:p>
          <a:p>
            <a:pPr lvl="1"/>
            <a:r>
              <a:rPr lang="en-US" dirty="0"/>
              <a:t>Suretyship</a:t>
            </a:r>
          </a:p>
          <a:p>
            <a:pPr lvl="1"/>
            <a:r>
              <a:rPr lang="en-US" dirty="0"/>
              <a:t>PL</a:t>
            </a:r>
          </a:p>
          <a:p>
            <a:pPr lvl="1"/>
            <a:r>
              <a:rPr lang="en-US" dirty="0"/>
              <a:t>SIR limits</a:t>
            </a:r>
          </a:p>
          <a:p>
            <a:pPr lvl="1"/>
            <a:r>
              <a:rPr lang="en-US" dirty="0"/>
              <a:t>Deductibles</a:t>
            </a:r>
          </a:p>
          <a:p>
            <a:r>
              <a:rPr lang="en-US" dirty="0"/>
              <a:t>Who is primary vs. excess?</a:t>
            </a:r>
          </a:p>
        </p:txBody>
      </p:sp>
    </p:spTree>
    <p:extLst>
      <p:ext uri="{BB962C8B-B14F-4D97-AF65-F5344CB8AC3E}">
        <p14:creationId xmlns:p14="http://schemas.microsoft.com/office/powerpoint/2010/main" val="997421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62319"/>
          </a:xfrm>
        </p:spPr>
        <p:txBody>
          <a:bodyPr/>
          <a:lstStyle/>
          <a:p>
            <a:pPr algn="just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Ongoing Ops vs. Completed Ops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What’s the difference?</a:t>
            </a:r>
          </a:p>
        </p:txBody>
      </p:sp>
    </p:spTree>
    <p:extLst>
      <p:ext uri="{BB962C8B-B14F-4D97-AF65-F5344CB8AC3E}">
        <p14:creationId xmlns:p14="http://schemas.microsoft.com/office/powerpoint/2010/main" val="1669219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0896" y="624110"/>
            <a:ext cx="8911687" cy="1280890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“Al Factor”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A76DB-65FD-4D68-B95A-BDFFFCA5DF2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owes a duty to defend an additional insured?</a:t>
            </a:r>
          </a:p>
          <a:p>
            <a:r>
              <a:rPr lang="en-US" dirty="0"/>
              <a:t>Get tenders of defense out ASAP</a:t>
            </a:r>
          </a:p>
          <a:p>
            <a:r>
              <a:rPr lang="en-US" dirty="0"/>
              <a:t>Look at strength of endorsements</a:t>
            </a:r>
          </a:p>
          <a:p>
            <a:r>
              <a:rPr lang="en-US" dirty="0"/>
              <a:t>“Arising out of” vs. “relating to”</a:t>
            </a:r>
          </a:p>
          <a:p>
            <a:r>
              <a:rPr lang="en-US" dirty="0"/>
              <a:t>Is there a blanket or specific endorsement?</a:t>
            </a:r>
          </a:p>
          <a:p>
            <a:r>
              <a:rPr lang="en-US" dirty="0"/>
              <a:t>Keep in mind, no relationship between indemnity exposure and AL obligation</a:t>
            </a:r>
          </a:p>
          <a:p>
            <a:r>
              <a:rPr lang="en-US" dirty="0"/>
              <a:t>Joint and several amongst those owing a duty to defend</a:t>
            </a:r>
          </a:p>
          <a:p>
            <a:r>
              <a:rPr lang="en-US" dirty="0"/>
              <a:t>Typically duty falls outside of underlying coverage limits</a:t>
            </a:r>
          </a:p>
        </p:txBody>
      </p:sp>
    </p:spTree>
    <p:extLst>
      <p:ext uri="{BB962C8B-B14F-4D97-AF65-F5344CB8AC3E}">
        <p14:creationId xmlns:p14="http://schemas.microsoft.com/office/powerpoint/2010/main" val="129641956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1518</TotalTime>
  <Words>619</Words>
  <Application>Microsoft Office PowerPoint</Application>
  <PresentationFormat>Widescreen</PresentationFormat>
  <Paragraphs>93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Century Gothic</vt:lpstr>
      <vt:lpstr>Wingdings 3</vt:lpstr>
      <vt:lpstr>Wisp</vt:lpstr>
      <vt:lpstr>PowerPoint Presentation</vt:lpstr>
      <vt:lpstr>Altering the Attorney’s Perspective</vt:lpstr>
      <vt:lpstr>Start with the 558 process</vt:lpstr>
      <vt:lpstr>Formulating the Claim and Defenses; The Pleadings, the Claims, the Coverage</vt:lpstr>
      <vt:lpstr>Trigger Dates</vt:lpstr>
      <vt:lpstr>Evaluate Occurrences</vt:lpstr>
      <vt:lpstr>The Project Insurance Program</vt:lpstr>
      <vt:lpstr>Ongoing Ops vs. Completed Ops</vt:lpstr>
      <vt:lpstr>The “Al Factor”</vt:lpstr>
      <vt:lpstr>Allocating Damages</vt:lpstr>
      <vt:lpstr>The “Pre-Judgment Interest” Factor</vt:lpstr>
      <vt:lpstr>Percentages are the Key</vt:lpstr>
      <vt:lpstr>Strategic Moves</vt:lpstr>
      <vt:lpstr>Educating the Client</vt:lpstr>
      <vt:lpstr>Mediation Organization/Attendees</vt:lpstr>
      <vt:lpstr>Managing Exceptions</vt:lpstr>
      <vt:lpstr>Fees and Costs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INSURANCE IN CONSTRUCTION MEDIATION</dc:title>
  <dc:creator>Basil, Becky</dc:creator>
  <cp:lastModifiedBy>Meyer, Michael</cp:lastModifiedBy>
  <cp:revision>117</cp:revision>
  <cp:lastPrinted>2014-02-25T16:26:15Z</cp:lastPrinted>
  <dcterms:created xsi:type="dcterms:W3CDTF">2014-02-12T16:11:18Z</dcterms:created>
  <dcterms:modified xsi:type="dcterms:W3CDTF">2018-09-10T22:05:27Z</dcterms:modified>
</cp:coreProperties>
</file>