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6"/>
  </p:notesMasterIdLst>
  <p:handoutMasterIdLst>
    <p:handoutMasterId r:id="rId57"/>
  </p:handoutMasterIdLst>
  <p:sldIdLst>
    <p:sldId id="256" r:id="rId2"/>
    <p:sldId id="276" r:id="rId3"/>
    <p:sldId id="303" r:id="rId4"/>
    <p:sldId id="257" r:id="rId5"/>
    <p:sldId id="295" r:id="rId6"/>
    <p:sldId id="297" r:id="rId7"/>
    <p:sldId id="298" r:id="rId8"/>
    <p:sldId id="304" r:id="rId9"/>
    <p:sldId id="305" r:id="rId10"/>
    <p:sldId id="306" r:id="rId11"/>
    <p:sldId id="260" r:id="rId12"/>
    <p:sldId id="318" r:id="rId13"/>
    <p:sldId id="261" r:id="rId14"/>
    <p:sldId id="308" r:id="rId15"/>
    <p:sldId id="262" r:id="rId16"/>
    <p:sldId id="263" r:id="rId17"/>
    <p:sldId id="299" r:id="rId18"/>
    <p:sldId id="300" r:id="rId19"/>
    <p:sldId id="307" r:id="rId20"/>
    <p:sldId id="265" r:id="rId21"/>
    <p:sldId id="266" r:id="rId22"/>
    <p:sldId id="277" r:id="rId23"/>
    <p:sldId id="309" r:id="rId24"/>
    <p:sldId id="310" r:id="rId25"/>
    <p:sldId id="278" r:id="rId26"/>
    <p:sldId id="317" r:id="rId27"/>
    <p:sldId id="267" r:id="rId28"/>
    <p:sldId id="286" r:id="rId29"/>
    <p:sldId id="287" r:id="rId30"/>
    <p:sldId id="311" r:id="rId31"/>
    <p:sldId id="312" r:id="rId32"/>
    <p:sldId id="313" r:id="rId33"/>
    <p:sldId id="279" r:id="rId34"/>
    <p:sldId id="280" r:id="rId35"/>
    <p:sldId id="319" r:id="rId36"/>
    <p:sldId id="281" r:id="rId37"/>
    <p:sldId id="282" r:id="rId38"/>
    <p:sldId id="283" r:id="rId39"/>
    <p:sldId id="284" r:id="rId40"/>
    <p:sldId id="285" r:id="rId41"/>
    <p:sldId id="289" r:id="rId42"/>
    <p:sldId id="268" r:id="rId43"/>
    <p:sldId id="315" r:id="rId44"/>
    <p:sldId id="288" r:id="rId45"/>
    <p:sldId id="269" r:id="rId46"/>
    <p:sldId id="270" r:id="rId47"/>
    <p:sldId id="316" r:id="rId48"/>
    <p:sldId id="272" r:id="rId49"/>
    <p:sldId id="274" r:id="rId50"/>
    <p:sldId id="290" r:id="rId51"/>
    <p:sldId id="291" r:id="rId52"/>
    <p:sldId id="292" r:id="rId53"/>
    <p:sldId id="293" r:id="rId54"/>
    <p:sldId id="301" r:id="rId55"/>
  </p:sldIdLst>
  <p:sldSz cx="9144000" cy="6858000" type="screen4x3"/>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740"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handoutMaster" Target="handoutMasters/handoutMaster1.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97313" y="0"/>
            <a:ext cx="2982912" cy="465138"/>
          </a:xfrm>
          <a:prstGeom prst="rect">
            <a:avLst/>
          </a:prstGeom>
        </p:spPr>
        <p:txBody>
          <a:bodyPr vert="horz" lIns="91440" tIns="45720" rIns="91440" bIns="45720" rtlCol="0"/>
          <a:lstStyle>
            <a:lvl1pPr algn="r">
              <a:defRPr sz="1200"/>
            </a:lvl1pPr>
          </a:lstStyle>
          <a:p>
            <a:fld id="{53318BC8-A18B-462F-B356-973273C06F6B}" type="datetimeFigureOut">
              <a:rPr lang="en-US" smtClean="0"/>
              <a:t>5/28/2018</a:t>
            </a:fld>
            <a:endParaRPr lang="en-US"/>
          </a:p>
        </p:txBody>
      </p:sp>
      <p:sp>
        <p:nvSpPr>
          <p:cNvPr id="4" name="Footer Placeholder 3"/>
          <p:cNvSpPr>
            <a:spLocks noGrp="1"/>
          </p:cNvSpPr>
          <p:nvPr>
            <p:ph type="ftr" sz="quarter" idx="2"/>
          </p:nvPr>
        </p:nvSpPr>
        <p:spPr>
          <a:xfrm>
            <a:off x="0" y="8829675"/>
            <a:ext cx="2982913"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97313" y="8829675"/>
            <a:ext cx="2982912" cy="465138"/>
          </a:xfrm>
          <a:prstGeom prst="rect">
            <a:avLst/>
          </a:prstGeom>
        </p:spPr>
        <p:txBody>
          <a:bodyPr vert="horz" lIns="91440" tIns="45720" rIns="91440" bIns="45720" rtlCol="0" anchor="b"/>
          <a:lstStyle>
            <a:lvl1pPr algn="r">
              <a:defRPr sz="1200"/>
            </a:lvl1pPr>
          </a:lstStyle>
          <a:p>
            <a:fld id="{69C338D8-9060-4A04-B1D5-F33952D7BE1B}" type="slidenum">
              <a:rPr lang="en-US" smtClean="0"/>
              <a:t>‹#›</a:t>
            </a:fld>
            <a:endParaRPr lang="en-US"/>
          </a:p>
        </p:txBody>
      </p:sp>
    </p:spTree>
    <p:extLst>
      <p:ext uri="{BB962C8B-B14F-4D97-AF65-F5344CB8AC3E}">
        <p14:creationId xmlns:p14="http://schemas.microsoft.com/office/powerpoint/2010/main" val="30472273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82913"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97313" y="0"/>
            <a:ext cx="2982912" cy="465138"/>
          </a:xfrm>
          <a:prstGeom prst="rect">
            <a:avLst/>
          </a:prstGeom>
        </p:spPr>
        <p:txBody>
          <a:bodyPr vert="horz" lIns="91440" tIns="45720" rIns="91440" bIns="45720" rtlCol="0"/>
          <a:lstStyle>
            <a:lvl1pPr algn="r">
              <a:defRPr sz="1200"/>
            </a:lvl1pPr>
          </a:lstStyle>
          <a:p>
            <a:fld id="{0CA55A3B-19F1-49E3-910F-712D872D01E1}" type="datetimeFigureOut">
              <a:rPr lang="en-US" smtClean="0"/>
              <a:t>5/28/2018</a:t>
            </a:fld>
            <a:endParaRPr lang="en-US"/>
          </a:p>
        </p:txBody>
      </p:sp>
      <p:sp>
        <p:nvSpPr>
          <p:cNvPr id="4" name="Slide Image Placeholder 3"/>
          <p:cNvSpPr>
            <a:spLocks noGrp="1" noRot="1" noChangeAspect="1"/>
          </p:cNvSpPr>
          <p:nvPr>
            <p:ph type="sldImg" idx="2"/>
          </p:nvPr>
        </p:nvSpPr>
        <p:spPr>
          <a:xfrm>
            <a:off x="11176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8975" y="4416427"/>
            <a:ext cx="550545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675"/>
            <a:ext cx="2982913"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97313" y="8829675"/>
            <a:ext cx="2982912" cy="465138"/>
          </a:xfrm>
          <a:prstGeom prst="rect">
            <a:avLst/>
          </a:prstGeom>
        </p:spPr>
        <p:txBody>
          <a:bodyPr vert="horz" lIns="91440" tIns="45720" rIns="91440" bIns="45720" rtlCol="0" anchor="b"/>
          <a:lstStyle>
            <a:lvl1pPr algn="r">
              <a:defRPr sz="1200"/>
            </a:lvl1pPr>
          </a:lstStyle>
          <a:p>
            <a:fld id="{D7EE7C44-8299-416A-8317-03D0A35EA734}" type="slidenum">
              <a:rPr lang="en-US" smtClean="0"/>
              <a:t>‹#›</a:t>
            </a:fld>
            <a:endParaRPr lang="en-US"/>
          </a:p>
        </p:txBody>
      </p:sp>
    </p:spTree>
    <p:extLst>
      <p:ext uri="{BB962C8B-B14F-4D97-AF65-F5344CB8AC3E}">
        <p14:creationId xmlns:p14="http://schemas.microsoft.com/office/powerpoint/2010/main" val="24332127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F9F067A-0001-4963-ADDB-7B7BCE2C850D}" type="datetime1">
              <a:rPr lang="en-US" smtClean="0"/>
              <a:t>5/28/2018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D219A0-FF86-4F41-AFE6-D83BEB4F2C8F}" type="slidenum">
              <a:rPr lang="en-US" smtClean="0"/>
              <a:t>‹#›</a:t>
            </a:fld>
            <a:endParaRPr lang="en-US"/>
          </a:p>
        </p:txBody>
      </p:sp>
    </p:spTree>
    <p:extLst>
      <p:ext uri="{BB962C8B-B14F-4D97-AF65-F5344CB8AC3E}">
        <p14:creationId xmlns:p14="http://schemas.microsoft.com/office/powerpoint/2010/main" val="2293133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A8B4F75-54A3-42F1-89E3-321E8907DAEF}" type="datetime1">
              <a:rPr lang="en-US" smtClean="0"/>
              <a:t>5/28/2018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D219A0-FF86-4F41-AFE6-D83BEB4F2C8F}" type="slidenum">
              <a:rPr lang="en-US" smtClean="0"/>
              <a:t>‹#›</a:t>
            </a:fld>
            <a:endParaRPr lang="en-US"/>
          </a:p>
        </p:txBody>
      </p:sp>
    </p:spTree>
    <p:extLst>
      <p:ext uri="{BB962C8B-B14F-4D97-AF65-F5344CB8AC3E}">
        <p14:creationId xmlns:p14="http://schemas.microsoft.com/office/powerpoint/2010/main" val="6835636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EDAD16-F3E1-415D-94DA-EDC2B7FF64CC}" type="datetime1">
              <a:rPr lang="en-US" smtClean="0"/>
              <a:t>5/28/2018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D219A0-FF86-4F41-AFE6-D83BEB4F2C8F}" type="slidenum">
              <a:rPr lang="en-US" smtClean="0"/>
              <a:t>‹#›</a:t>
            </a:fld>
            <a:endParaRPr lang="en-US"/>
          </a:p>
        </p:txBody>
      </p:sp>
    </p:spTree>
    <p:extLst>
      <p:ext uri="{BB962C8B-B14F-4D97-AF65-F5344CB8AC3E}">
        <p14:creationId xmlns:p14="http://schemas.microsoft.com/office/powerpoint/2010/main" val="4030379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918482-1E15-4FCF-9212-ADDEDB1FD82E}" type="datetime1">
              <a:rPr lang="en-US" smtClean="0"/>
              <a:t>5/28/2018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D219A0-FF86-4F41-AFE6-D83BEB4F2C8F}" type="slidenum">
              <a:rPr lang="en-US" smtClean="0"/>
              <a:t>‹#›</a:t>
            </a:fld>
            <a:endParaRPr lang="en-US"/>
          </a:p>
        </p:txBody>
      </p:sp>
    </p:spTree>
    <p:extLst>
      <p:ext uri="{BB962C8B-B14F-4D97-AF65-F5344CB8AC3E}">
        <p14:creationId xmlns:p14="http://schemas.microsoft.com/office/powerpoint/2010/main" val="18820187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B91BCC7-0DC2-483E-9D75-23F603CE2F4C}" type="datetime1">
              <a:rPr lang="en-US" smtClean="0"/>
              <a:t>5/28/2018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D219A0-FF86-4F41-AFE6-D83BEB4F2C8F}" type="slidenum">
              <a:rPr lang="en-US" smtClean="0"/>
              <a:t>‹#›</a:t>
            </a:fld>
            <a:endParaRPr lang="en-US"/>
          </a:p>
        </p:txBody>
      </p:sp>
    </p:spTree>
    <p:extLst>
      <p:ext uri="{BB962C8B-B14F-4D97-AF65-F5344CB8AC3E}">
        <p14:creationId xmlns:p14="http://schemas.microsoft.com/office/powerpoint/2010/main" val="3336245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29A9BE6-1D7E-4658-917F-5F5D69CB4A5D}" type="datetime1">
              <a:rPr lang="en-US" smtClean="0"/>
              <a:t>5/28/2018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D219A0-FF86-4F41-AFE6-D83BEB4F2C8F}" type="slidenum">
              <a:rPr lang="en-US" smtClean="0"/>
              <a:t>‹#›</a:t>
            </a:fld>
            <a:endParaRPr lang="en-US"/>
          </a:p>
        </p:txBody>
      </p:sp>
    </p:spTree>
    <p:extLst>
      <p:ext uri="{BB962C8B-B14F-4D97-AF65-F5344CB8AC3E}">
        <p14:creationId xmlns:p14="http://schemas.microsoft.com/office/powerpoint/2010/main" val="3633617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A2F1736-C07D-4FC1-8D88-1CB036ECBD14}" type="datetime1">
              <a:rPr lang="en-US" smtClean="0"/>
              <a:t>5/28/2018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9D219A0-FF86-4F41-AFE6-D83BEB4F2C8F}" type="slidenum">
              <a:rPr lang="en-US" smtClean="0"/>
              <a:t>‹#›</a:t>
            </a:fld>
            <a:endParaRPr lang="en-US"/>
          </a:p>
        </p:txBody>
      </p:sp>
    </p:spTree>
    <p:extLst>
      <p:ext uri="{BB962C8B-B14F-4D97-AF65-F5344CB8AC3E}">
        <p14:creationId xmlns:p14="http://schemas.microsoft.com/office/powerpoint/2010/main" val="34421055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4C56345-BF55-4D31-A0E2-48C6652EBB91}" type="datetime1">
              <a:rPr lang="en-US" smtClean="0"/>
              <a:t>5/28/2018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9D219A0-FF86-4F41-AFE6-D83BEB4F2C8F}" type="slidenum">
              <a:rPr lang="en-US" smtClean="0"/>
              <a:t>‹#›</a:t>
            </a:fld>
            <a:endParaRPr lang="en-US"/>
          </a:p>
        </p:txBody>
      </p:sp>
    </p:spTree>
    <p:extLst>
      <p:ext uri="{BB962C8B-B14F-4D97-AF65-F5344CB8AC3E}">
        <p14:creationId xmlns:p14="http://schemas.microsoft.com/office/powerpoint/2010/main" val="6545716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F40A04-9E90-4226-9B36-288AD0914FB4}" type="datetime1">
              <a:rPr lang="en-US" smtClean="0"/>
              <a:t>5/28/2018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9D219A0-FF86-4F41-AFE6-D83BEB4F2C8F}" type="slidenum">
              <a:rPr lang="en-US" smtClean="0"/>
              <a:t>‹#›</a:t>
            </a:fld>
            <a:endParaRPr lang="en-US"/>
          </a:p>
        </p:txBody>
      </p:sp>
    </p:spTree>
    <p:extLst>
      <p:ext uri="{BB962C8B-B14F-4D97-AF65-F5344CB8AC3E}">
        <p14:creationId xmlns:p14="http://schemas.microsoft.com/office/powerpoint/2010/main" val="16092437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D07AE0-A957-4812-BFDA-5EBD3742107F}" type="datetime1">
              <a:rPr lang="en-US" smtClean="0"/>
              <a:t>5/28/2018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D219A0-FF86-4F41-AFE6-D83BEB4F2C8F}" type="slidenum">
              <a:rPr lang="en-US" smtClean="0"/>
              <a:t>‹#›</a:t>
            </a:fld>
            <a:endParaRPr lang="en-US"/>
          </a:p>
        </p:txBody>
      </p:sp>
    </p:spTree>
    <p:extLst>
      <p:ext uri="{BB962C8B-B14F-4D97-AF65-F5344CB8AC3E}">
        <p14:creationId xmlns:p14="http://schemas.microsoft.com/office/powerpoint/2010/main" val="6268206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A7B6A6-C587-4751-8000-21E805E1E34C}" type="datetime1">
              <a:rPr lang="en-US" smtClean="0"/>
              <a:t>5/28/2018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D219A0-FF86-4F41-AFE6-D83BEB4F2C8F}" type="slidenum">
              <a:rPr lang="en-US" smtClean="0"/>
              <a:t>‹#›</a:t>
            </a:fld>
            <a:endParaRPr lang="en-US"/>
          </a:p>
        </p:txBody>
      </p:sp>
    </p:spTree>
    <p:extLst>
      <p:ext uri="{BB962C8B-B14F-4D97-AF65-F5344CB8AC3E}">
        <p14:creationId xmlns:p14="http://schemas.microsoft.com/office/powerpoint/2010/main" val="21228519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809A90-F5C6-44A0-AA31-F59C92B3050C}" type="datetime1">
              <a:rPr lang="en-US" smtClean="0"/>
              <a:t>5/28/2018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D219A0-FF86-4F41-AFE6-D83BEB4F2C8F}" type="slidenum">
              <a:rPr lang="en-US" smtClean="0"/>
              <a:t>‹#›</a:t>
            </a:fld>
            <a:endParaRPr lang="en-US"/>
          </a:p>
        </p:txBody>
      </p:sp>
    </p:spTree>
    <p:extLst>
      <p:ext uri="{BB962C8B-B14F-4D97-AF65-F5344CB8AC3E}">
        <p14:creationId xmlns:p14="http://schemas.microsoft.com/office/powerpoint/2010/main" val="8214433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AIA A101 – 2017 Exhibit </a:t>
            </a:r>
            <a:r>
              <a:rPr lang="en-US" dirty="0" smtClean="0"/>
              <a:t>A:  Change Happens</a:t>
            </a:r>
            <a:r>
              <a:rPr lang="en-US" dirty="0"/>
              <a:t>!</a:t>
            </a:r>
            <a:endParaRPr lang="en-US" dirty="0"/>
          </a:p>
        </p:txBody>
      </p:sp>
      <p:sp>
        <p:nvSpPr>
          <p:cNvPr id="3" name="Subtitle 2"/>
          <p:cNvSpPr>
            <a:spLocks noGrp="1"/>
          </p:cNvSpPr>
          <p:nvPr>
            <p:ph type="subTitle" idx="1"/>
          </p:nvPr>
        </p:nvSpPr>
        <p:spPr/>
        <p:txBody>
          <a:bodyPr>
            <a:normAutofit fontScale="92500" lnSpcReduction="20000"/>
          </a:bodyPr>
          <a:lstStyle/>
          <a:p>
            <a:r>
              <a:rPr lang="en-US" sz="2800" dirty="0"/>
              <a:t>Charles E. Comiskey</a:t>
            </a:r>
          </a:p>
          <a:p>
            <a:r>
              <a:rPr lang="en-US" sz="2800" dirty="0"/>
              <a:t>CPCU, CIC, CPIA, CRM, CRIS, CCM, CMIP</a:t>
            </a:r>
          </a:p>
          <a:p>
            <a:r>
              <a:rPr lang="en-US" sz="2800" dirty="0"/>
              <a:t>President, RiskTech, Inc.</a:t>
            </a:r>
          </a:p>
          <a:p>
            <a:r>
              <a:rPr lang="en-US" sz="2800" dirty="0"/>
              <a:t>Sr. V.P., Brady Chapman Holland &amp; Assoc., Inc.</a:t>
            </a:r>
          </a:p>
          <a:p>
            <a:endParaRPr lang="en-US" sz="2800" dirty="0"/>
          </a:p>
        </p:txBody>
      </p:sp>
      <p:sp>
        <p:nvSpPr>
          <p:cNvPr id="4" name="Slide Number Placeholder 3"/>
          <p:cNvSpPr>
            <a:spLocks noGrp="1"/>
          </p:cNvSpPr>
          <p:nvPr>
            <p:ph type="sldNum" sz="quarter" idx="12"/>
          </p:nvPr>
        </p:nvSpPr>
        <p:spPr/>
        <p:txBody>
          <a:bodyPr/>
          <a:lstStyle/>
          <a:p>
            <a:fld id="{A9D219A0-FF86-4F41-AFE6-D83BEB4F2C8F}" type="slidenum">
              <a:rPr lang="en-US" smtClean="0"/>
              <a:t>1</a:t>
            </a:fld>
            <a:endParaRPr lang="en-US"/>
          </a:p>
        </p:txBody>
      </p:sp>
    </p:spTree>
    <p:extLst>
      <p:ext uri="{BB962C8B-B14F-4D97-AF65-F5344CB8AC3E}">
        <p14:creationId xmlns:p14="http://schemas.microsoft.com/office/powerpoint/2010/main" val="23891922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 </a:t>
            </a:r>
            <a:r>
              <a:rPr lang="en-US" sz="3600" dirty="0"/>
              <a:t>A.2.3.1.2  Specific Required Coverages</a:t>
            </a:r>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“The </a:t>
            </a:r>
            <a:r>
              <a:rPr lang="en-US" dirty="0"/>
              <a:t>insurance … shall provide coverage for </a:t>
            </a:r>
            <a:r>
              <a:rPr lang="en-US" dirty="0" smtClean="0"/>
              <a:t>… reasonable </a:t>
            </a:r>
            <a:r>
              <a:rPr lang="en-US" dirty="0"/>
              <a:t>compensation for the Architect’s and Contractor’s services and expenses required as a result of such insured loss, including claim preparation </a:t>
            </a:r>
            <a:r>
              <a:rPr lang="en-US" dirty="0" smtClean="0"/>
              <a:t>expenses.” </a:t>
            </a:r>
          </a:p>
          <a:p>
            <a:pPr marL="0" indent="0">
              <a:buNone/>
            </a:pPr>
            <a:endParaRPr lang="en-US" dirty="0"/>
          </a:p>
          <a:p>
            <a:pPr marL="0" indent="0">
              <a:buNone/>
            </a:pPr>
            <a:r>
              <a:rPr lang="en-US" b="1" dirty="0" smtClean="0"/>
              <a:t>Recommended:</a:t>
            </a:r>
          </a:p>
          <a:p>
            <a:pPr marL="0" indent="0">
              <a:buNone/>
            </a:pPr>
            <a:r>
              <a:rPr lang="en-US" dirty="0" smtClean="0"/>
              <a:t>Specifically require builders risk coverage “labor and delivery charges and general </a:t>
            </a:r>
            <a:r>
              <a:rPr lang="en-US" dirty="0"/>
              <a:t>and specific overhead and profit”</a:t>
            </a:r>
          </a:p>
          <a:p>
            <a:endParaRPr lang="en-US" dirty="0"/>
          </a:p>
        </p:txBody>
      </p:sp>
      <p:sp>
        <p:nvSpPr>
          <p:cNvPr id="4" name="Slide Number Placeholder 3"/>
          <p:cNvSpPr>
            <a:spLocks noGrp="1"/>
          </p:cNvSpPr>
          <p:nvPr>
            <p:ph type="sldNum" sz="quarter" idx="12"/>
          </p:nvPr>
        </p:nvSpPr>
        <p:spPr/>
        <p:txBody>
          <a:bodyPr/>
          <a:lstStyle/>
          <a:p>
            <a:fld id="{A9D219A0-FF86-4F41-AFE6-D83BEB4F2C8F}" type="slidenum">
              <a:rPr lang="en-US" smtClean="0"/>
              <a:t>10</a:t>
            </a:fld>
            <a:endParaRPr lang="en-US"/>
          </a:p>
        </p:txBody>
      </p:sp>
    </p:spTree>
    <p:extLst>
      <p:ext uri="{BB962C8B-B14F-4D97-AF65-F5344CB8AC3E}">
        <p14:creationId xmlns:p14="http://schemas.microsoft.com/office/powerpoint/2010/main" val="21887571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t>
            </a:r>
            <a:r>
              <a:rPr lang="en-US" b="1" dirty="0"/>
              <a:t> </a:t>
            </a:r>
            <a:r>
              <a:rPr lang="en-US" dirty="0" smtClean="0"/>
              <a:t>A.2.3.1.4  Deductibles and </a:t>
            </a:r>
            <a:br>
              <a:rPr lang="en-US" dirty="0" smtClean="0"/>
            </a:br>
            <a:r>
              <a:rPr lang="en-US" dirty="0" smtClean="0"/>
              <a:t>Self-Insured Retentions</a:t>
            </a:r>
            <a:endParaRPr lang="en-US" dirty="0"/>
          </a:p>
        </p:txBody>
      </p:sp>
      <p:sp>
        <p:nvSpPr>
          <p:cNvPr id="3" name="Content Placeholder 2"/>
          <p:cNvSpPr>
            <a:spLocks noGrp="1"/>
          </p:cNvSpPr>
          <p:nvPr>
            <p:ph idx="1"/>
          </p:nvPr>
        </p:nvSpPr>
        <p:spPr/>
        <p:txBody>
          <a:bodyPr>
            <a:normAutofit fontScale="62500" lnSpcReduction="20000"/>
          </a:bodyPr>
          <a:lstStyle/>
          <a:p>
            <a:pPr marL="0" indent="0">
              <a:buNone/>
            </a:pPr>
            <a:endParaRPr lang="en-US" dirty="0" smtClean="0"/>
          </a:p>
          <a:p>
            <a:pPr marL="0" indent="0">
              <a:buNone/>
            </a:pPr>
            <a:r>
              <a:rPr lang="en-US" dirty="0" smtClean="0"/>
              <a:t>“If the insurance required by this Section A.2.3 is subject to deductibles or self-insured retentions, the Owner shall be responsible for all loss not covered because of such deductibles or self-insured retentions.”</a:t>
            </a:r>
          </a:p>
          <a:p>
            <a:pPr marL="0" indent="0">
              <a:buNone/>
            </a:pPr>
            <a:endParaRPr lang="en-US" dirty="0" smtClean="0"/>
          </a:p>
          <a:p>
            <a:pPr marL="0" indent="0">
              <a:buNone/>
            </a:pPr>
            <a:r>
              <a:rPr lang="en-US" dirty="0" smtClean="0"/>
              <a:t>Deductible:  The insurers obligations are triggered upon the first dollar of loss.</a:t>
            </a:r>
          </a:p>
          <a:p>
            <a:pPr marL="0" indent="0">
              <a:buNone/>
            </a:pPr>
            <a:endParaRPr lang="en-US" dirty="0" smtClean="0"/>
          </a:p>
          <a:p>
            <a:pPr marL="0" indent="0">
              <a:buNone/>
            </a:pPr>
            <a:r>
              <a:rPr lang="en-US" dirty="0" smtClean="0"/>
              <a:t>Self-Insured Retention:  The insurers obligations are not triggered until the SIR is fully exhausted.</a:t>
            </a:r>
          </a:p>
          <a:p>
            <a:pPr marL="0" indent="0">
              <a:buNone/>
            </a:pPr>
            <a:endParaRPr lang="en-US" b="1" dirty="0" smtClean="0"/>
          </a:p>
          <a:p>
            <a:pPr marL="0" indent="0">
              <a:buNone/>
            </a:pPr>
            <a:r>
              <a:rPr lang="en-US" b="1" dirty="0" smtClean="0"/>
              <a:t>Issues:</a:t>
            </a:r>
          </a:p>
          <a:p>
            <a:pPr>
              <a:buFont typeface="Wingdings" panose="05000000000000000000" pitchFamily="2" charset="2"/>
              <a:buChar char="§"/>
            </a:pPr>
            <a:r>
              <a:rPr lang="en-US" dirty="0" smtClean="0"/>
              <a:t>A self-insured retention = no insurance.</a:t>
            </a:r>
          </a:p>
          <a:p>
            <a:pPr>
              <a:buFont typeface="Wingdings" panose="05000000000000000000" pitchFamily="2" charset="2"/>
              <a:buChar char="§"/>
            </a:pPr>
            <a:r>
              <a:rPr lang="en-US" dirty="0" smtClean="0"/>
              <a:t>None of the insurance requirements are pertinent to a SIR.</a:t>
            </a:r>
          </a:p>
          <a:p>
            <a:pPr>
              <a:buFont typeface="Wingdings" panose="05000000000000000000" pitchFamily="2" charset="2"/>
              <a:buChar char="§"/>
            </a:pPr>
            <a:r>
              <a:rPr lang="en-US" dirty="0" smtClean="0"/>
              <a:t>Carefully address any potential liability or property SIRs.</a:t>
            </a:r>
          </a:p>
        </p:txBody>
      </p:sp>
      <p:sp>
        <p:nvSpPr>
          <p:cNvPr id="4" name="Slide Number Placeholder 3"/>
          <p:cNvSpPr>
            <a:spLocks noGrp="1"/>
          </p:cNvSpPr>
          <p:nvPr>
            <p:ph type="sldNum" sz="quarter" idx="12"/>
          </p:nvPr>
        </p:nvSpPr>
        <p:spPr/>
        <p:txBody>
          <a:bodyPr/>
          <a:lstStyle/>
          <a:p>
            <a:fld id="{A9D219A0-FF86-4F41-AFE6-D83BEB4F2C8F}" type="slidenum">
              <a:rPr lang="en-US" smtClean="0"/>
              <a:t>11</a:t>
            </a:fld>
            <a:endParaRPr lang="en-US"/>
          </a:p>
        </p:txBody>
      </p:sp>
    </p:spTree>
    <p:extLst>
      <p:ext uri="{BB962C8B-B14F-4D97-AF65-F5344CB8AC3E}">
        <p14:creationId xmlns:p14="http://schemas.microsoft.com/office/powerpoint/2010/main" val="12489952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Deductibles and </a:t>
            </a:r>
            <a:br>
              <a:rPr lang="en-US" dirty="0"/>
            </a:br>
            <a:r>
              <a:rPr lang="en-US" dirty="0"/>
              <a:t>Self-Insured Retentions</a:t>
            </a:r>
          </a:p>
        </p:txBody>
      </p:sp>
      <p:sp>
        <p:nvSpPr>
          <p:cNvPr id="3" name="Content Placeholder 2"/>
          <p:cNvSpPr>
            <a:spLocks noGrp="1"/>
          </p:cNvSpPr>
          <p:nvPr>
            <p:ph idx="1"/>
          </p:nvPr>
        </p:nvSpPr>
        <p:spPr/>
        <p:txBody>
          <a:bodyPr>
            <a:normAutofit fontScale="62500" lnSpcReduction="20000"/>
          </a:bodyPr>
          <a:lstStyle/>
          <a:p>
            <a:pPr marL="0" indent="0">
              <a:buNone/>
            </a:pPr>
            <a:r>
              <a:rPr lang="en-US" dirty="0"/>
              <a:t>If [Downstream Party] elects to self-insure or to maintain insurance required herein subject to deductible and/or retentions exceeding $25,000, [Upstream Party] and [Downstream Party] shall maintain all rights and obligations between themselves as if [Downstream Party] fully maintained the insurance required herein with a commercial insurer including but not limited to Additional Insured status, Primary and Non-Contributory Liability, Waivers of Rights of Recovery, Other Insurance Clauses and any other extensions of coverage required herein.  [Downstream Party] shall pay from is assets the costs, damages, claims, losses and liabilities, including attorney’s fees and necessary litigation expenses at least to the extent that an insurance company would have been obligated to pay those amounts if [Downstream Party] had maintained the insurance pursuant to this Exhibit without said deductible or self-insured retention.  All deductibles and retentions shall be paid by, assumed by, for the account of, and at the sole risk of the [Downstream Party].  The [Downstream Party] shall not be reimbursed for same by [Upstream Party] or other additional insureds.</a:t>
            </a:r>
            <a:endParaRPr lang="en-US" b="1" dirty="0"/>
          </a:p>
          <a:p>
            <a:pPr marL="0" indent="0">
              <a:buNone/>
            </a:pPr>
            <a:endParaRPr lang="en-US" dirty="0"/>
          </a:p>
        </p:txBody>
      </p:sp>
      <p:sp>
        <p:nvSpPr>
          <p:cNvPr id="4" name="Slide Number Placeholder 3"/>
          <p:cNvSpPr>
            <a:spLocks noGrp="1"/>
          </p:cNvSpPr>
          <p:nvPr>
            <p:ph type="sldNum" sz="quarter" idx="12"/>
          </p:nvPr>
        </p:nvSpPr>
        <p:spPr/>
        <p:txBody>
          <a:bodyPr/>
          <a:lstStyle/>
          <a:p>
            <a:fld id="{A9D219A0-FF86-4F41-AFE6-D83BEB4F2C8F}" type="slidenum">
              <a:rPr lang="en-US" smtClean="0"/>
              <a:t>12</a:t>
            </a:fld>
            <a:endParaRPr lang="en-US"/>
          </a:p>
        </p:txBody>
      </p:sp>
    </p:spTree>
    <p:extLst>
      <p:ext uri="{BB962C8B-B14F-4D97-AF65-F5344CB8AC3E}">
        <p14:creationId xmlns:p14="http://schemas.microsoft.com/office/powerpoint/2010/main" val="227531370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t>
            </a:r>
            <a:r>
              <a:rPr lang="en-US" b="1" dirty="0"/>
              <a:t> </a:t>
            </a:r>
            <a:r>
              <a:rPr lang="en-US" dirty="0" smtClean="0"/>
              <a:t>A.2.3.2 Occupancy or Use Prior to Substantial Completion</a:t>
            </a:r>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r>
              <a:rPr lang="en-US" dirty="0" smtClean="0"/>
              <a:t>“The Owner’s occupancy or use of any completed or partially completed portion of the Work prior to Substantial Completion shall not commence until the insurance company … has consented in writing to the continuance of coverage.”</a:t>
            </a:r>
          </a:p>
          <a:p>
            <a:pPr marL="0" indent="0">
              <a:buNone/>
            </a:pPr>
            <a:endParaRPr lang="en-US" b="1" dirty="0" smtClean="0"/>
          </a:p>
          <a:p>
            <a:pPr marL="0" indent="0">
              <a:buNone/>
            </a:pPr>
            <a:r>
              <a:rPr lang="en-US" b="1" dirty="0" smtClean="0"/>
              <a:t>Issues:</a:t>
            </a:r>
          </a:p>
          <a:p>
            <a:pPr>
              <a:buFont typeface="Wingdings" panose="05000000000000000000" pitchFamily="2" charset="2"/>
              <a:buChar char="§"/>
            </a:pPr>
            <a:r>
              <a:rPr lang="en-US" dirty="0" smtClean="0"/>
              <a:t>Many builder’s risk policies cease upon occupancy.</a:t>
            </a:r>
          </a:p>
          <a:p>
            <a:pPr>
              <a:buFont typeface="Wingdings" panose="05000000000000000000" pitchFamily="2" charset="2"/>
              <a:buChar char="§"/>
            </a:pPr>
            <a:r>
              <a:rPr lang="en-US" dirty="0" smtClean="0"/>
              <a:t>Many Owner’s begin or permit occupancy prior to completion.</a:t>
            </a:r>
          </a:p>
          <a:p>
            <a:pPr marL="0" indent="0">
              <a:buNone/>
            </a:pPr>
            <a:endParaRPr lang="en-US" dirty="0" smtClean="0"/>
          </a:p>
          <a:p>
            <a:pPr marL="0" indent="0">
              <a:buNone/>
            </a:pPr>
            <a:r>
              <a:rPr lang="en-US" b="1" dirty="0" smtClean="0"/>
              <a:t>Recommended:</a:t>
            </a:r>
          </a:p>
          <a:p>
            <a:pPr marL="0" indent="0">
              <a:buNone/>
            </a:pPr>
            <a:r>
              <a:rPr lang="en-US" dirty="0" smtClean="0"/>
              <a:t>Prohibit any provision that causes coverage to cease upon occupancy.</a:t>
            </a:r>
            <a:endParaRPr lang="en-US" dirty="0"/>
          </a:p>
        </p:txBody>
      </p:sp>
      <p:sp>
        <p:nvSpPr>
          <p:cNvPr id="4" name="Slide Number Placeholder 3"/>
          <p:cNvSpPr>
            <a:spLocks noGrp="1"/>
          </p:cNvSpPr>
          <p:nvPr>
            <p:ph type="sldNum" sz="quarter" idx="12"/>
          </p:nvPr>
        </p:nvSpPr>
        <p:spPr/>
        <p:txBody>
          <a:bodyPr/>
          <a:lstStyle/>
          <a:p>
            <a:fld id="{A9D219A0-FF86-4F41-AFE6-D83BEB4F2C8F}" type="slidenum">
              <a:rPr lang="en-US" smtClean="0"/>
              <a:t>13</a:t>
            </a:fld>
            <a:endParaRPr lang="en-US"/>
          </a:p>
        </p:txBody>
      </p:sp>
    </p:spTree>
    <p:extLst>
      <p:ext uri="{BB962C8B-B14F-4D97-AF65-F5344CB8AC3E}">
        <p14:creationId xmlns:p14="http://schemas.microsoft.com/office/powerpoint/2010/main" val="39260847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t>
            </a:r>
            <a:r>
              <a:rPr lang="en-US" b="1" dirty="0"/>
              <a:t> </a:t>
            </a:r>
            <a:r>
              <a:rPr lang="en-US" dirty="0"/>
              <a:t>A.2.3.2 Occupancy or Use Prior to Substantial Completion</a:t>
            </a:r>
          </a:p>
        </p:txBody>
      </p:sp>
      <p:sp>
        <p:nvSpPr>
          <p:cNvPr id="3" name="Content Placeholder 2"/>
          <p:cNvSpPr>
            <a:spLocks noGrp="1"/>
          </p:cNvSpPr>
          <p:nvPr>
            <p:ph idx="1"/>
          </p:nvPr>
        </p:nvSpPr>
        <p:spPr/>
        <p:txBody>
          <a:bodyPr>
            <a:normAutofit fontScale="77500" lnSpcReduction="20000"/>
          </a:bodyPr>
          <a:lstStyle/>
          <a:p>
            <a:pPr marL="0" indent="0">
              <a:buNone/>
            </a:pPr>
            <a:endParaRPr lang="en-US" dirty="0" smtClean="0"/>
          </a:p>
          <a:p>
            <a:pPr marL="0" indent="0">
              <a:buNone/>
            </a:pPr>
            <a:r>
              <a:rPr lang="en-US" b="1" dirty="0" smtClean="0"/>
              <a:t>Recommended:</a:t>
            </a:r>
          </a:p>
          <a:p>
            <a:pPr marL="0" indent="0">
              <a:buNone/>
            </a:pPr>
            <a:endParaRPr lang="en-US" dirty="0" smtClean="0"/>
          </a:p>
          <a:p>
            <a:pPr marL="0" indent="0">
              <a:buNone/>
            </a:pPr>
            <a:r>
              <a:rPr lang="en-US" dirty="0" smtClean="0"/>
              <a:t>This </a:t>
            </a:r>
            <a:r>
              <a:rPr lang="en-US" dirty="0"/>
              <a:t>insurance shall be maintained in effect, unless otherwise provided for in the Contract Documents, until the earliest of the following dates:</a:t>
            </a:r>
          </a:p>
          <a:p>
            <a:pPr lvl="0"/>
            <a:r>
              <a:rPr lang="en-US" dirty="0"/>
              <a:t>The date on which all persons and organizations who are insureds under the policy agree that it shall be terminated;</a:t>
            </a:r>
          </a:p>
          <a:p>
            <a:pPr lvl="0"/>
            <a:r>
              <a:rPr lang="en-US" dirty="0"/>
              <a:t>The date of final payment, as provided for in the Contract Documents; or</a:t>
            </a:r>
          </a:p>
          <a:p>
            <a:r>
              <a:rPr lang="en-US" dirty="0"/>
              <a:t>The date on which the insurable interests in the Covered Property of all insureds other than Owner have ceased.</a:t>
            </a:r>
          </a:p>
        </p:txBody>
      </p:sp>
      <p:sp>
        <p:nvSpPr>
          <p:cNvPr id="4" name="Slide Number Placeholder 3"/>
          <p:cNvSpPr>
            <a:spLocks noGrp="1"/>
          </p:cNvSpPr>
          <p:nvPr>
            <p:ph type="sldNum" sz="quarter" idx="12"/>
          </p:nvPr>
        </p:nvSpPr>
        <p:spPr/>
        <p:txBody>
          <a:bodyPr/>
          <a:lstStyle/>
          <a:p>
            <a:fld id="{A9D219A0-FF86-4F41-AFE6-D83BEB4F2C8F}" type="slidenum">
              <a:rPr lang="en-US" smtClean="0"/>
              <a:t>14</a:t>
            </a:fld>
            <a:endParaRPr lang="en-US"/>
          </a:p>
        </p:txBody>
      </p:sp>
    </p:spTree>
    <p:extLst>
      <p:ext uri="{BB962C8B-B14F-4D97-AF65-F5344CB8AC3E}">
        <p14:creationId xmlns:p14="http://schemas.microsoft.com/office/powerpoint/2010/main" val="242009767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t>
            </a:r>
            <a:r>
              <a:rPr lang="en-US" b="1" dirty="0"/>
              <a:t> </a:t>
            </a:r>
            <a:r>
              <a:rPr lang="en-US" dirty="0" smtClean="0"/>
              <a:t>A.2.3.3  Insurance for </a:t>
            </a:r>
            <a:br>
              <a:rPr lang="en-US" dirty="0" smtClean="0"/>
            </a:br>
            <a:r>
              <a:rPr lang="en-US" dirty="0" smtClean="0"/>
              <a:t>Existing Structures</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endParaRPr lang="en-US" dirty="0" smtClean="0"/>
          </a:p>
          <a:p>
            <a:pPr marL="0" indent="0">
              <a:buNone/>
            </a:pPr>
            <a:r>
              <a:rPr lang="en-US" dirty="0" smtClean="0"/>
              <a:t>“If the Work involves remodeling an existing structure or construction to an addition to an existing structure … the Owner shall purchase ‘all risks’ property insurance on a replacement cost basis protecting the existing structure</a:t>
            </a:r>
            <a:r>
              <a:rPr lang="en-US" dirty="0"/>
              <a:t>. </a:t>
            </a:r>
            <a:r>
              <a:rPr lang="en-US" dirty="0" smtClean="0"/>
              <a:t>… The </a:t>
            </a:r>
            <a:r>
              <a:rPr lang="en-US" dirty="0"/>
              <a:t>Owner shall be responsible for all coinsurance penalties”</a:t>
            </a:r>
            <a:endParaRPr lang="en-US" dirty="0" smtClean="0"/>
          </a:p>
          <a:p>
            <a:pPr marL="0" indent="0">
              <a:buNone/>
            </a:pPr>
            <a:endParaRPr lang="en-US" b="1" dirty="0" smtClean="0"/>
          </a:p>
          <a:p>
            <a:pPr marL="0" indent="0">
              <a:buNone/>
            </a:pPr>
            <a:r>
              <a:rPr lang="en-US" b="1" dirty="0" smtClean="0"/>
              <a:t>Issues:</a:t>
            </a:r>
          </a:p>
          <a:p>
            <a:pPr>
              <a:buFont typeface="Wingdings" panose="05000000000000000000" pitchFamily="2" charset="2"/>
              <a:buChar char="§"/>
            </a:pPr>
            <a:r>
              <a:rPr lang="en-US" dirty="0" smtClean="0"/>
              <a:t>Existing structures are not covered unless specifically endorsed onto the policy.  </a:t>
            </a:r>
          </a:p>
          <a:p>
            <a:pPr>
              <a:buFont typeface="Wingdings" panose="05000000000000000000" pitchFamily="2" charset="2"/>
              <a:buChar char="§"/>
            </a:pPr>
            <a:r>
              <a:rPr lang="en-US" dirty="0" smtClean="0"/>
              <a:t>“all-risks” does not necessarily include theft, flood, earthquake or collapse.</a:t>
            </a:r>
          </a:p>
          <a:p>
            <a:pPr>
              <a:buFont typeface="Wingdings" panose="05000000000000000000" pitchFamily="2" charset="2"/>
              <a:buChar char="§"/>
            </a:pPr>
            <a:r>
              <a:rPr lang="en-US" dirty="0" smtClean="0"/>
              <a:t>Prohibit coinsurance.</a:t>
            </a:r>
            <a:endParaRPr lang="en-US" dirty="0"/>
          </a:p>
        </p:txBody>
      </p:sp>
      <p:sp>
        <p:nvSpPr>
          <p:cNvPr id="4" name="Slide Number Placeholder 3"/>
          <p:cNvSpPr>
            <a:spLocks noGrp="1"/>
          </p:cNvSpPr>
          <p:nvPr>
            <p:ph type="sldNum" sz="quarter" idx="12"/>
          </p:nvPr>
        </p:nvSpPr>
        <p:spPr/>
        <p:txBody>
          <a:bodyPr/>
          <a:lstStyle/>
          <a:p>
            <a:fld id="{A9D219A0-FF86-4F41-AFE6-D83BEB4F2C8F}" type="slidenum">
              <a:rPr lang="en-US" smtClean="0"/>
              <a:t>15</a:t>
            </a:fld>
            <a:endParaRPr lang="en-US"/>
          </a:p>
        </p:txBody>
      </p:sp>
    </p:spTree>
    <p:extLst>
      <p:ext uri="{BB962C8B-B14F-4D97-AF65-F5344CB8AC3E}">
        <p14:creationId xmlns:p14="http://schemas.microsoft.com/office/powerpoint/2010/main" val="295472743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t>
            </a:r>
            <a:r>
              <a:rPr lang="en-US" b="1" dirty="0"/>
              <a:t> </a:t>
            </a:r>
            <a:r>
              <a:rPr lang="en-US" dirty="0" smtClean="0"/>
              <a:t>A.2.4  Optional Extended </a:t>
            </a:r>
            <a:br>
              <a:rPr lang="en-US" dirty="0" smtClean="0"/>
            </a:br>
            <a:r>
              <a:rPr lang="en-US" dirty="0" smtClean="0"/>
              <a:t>Property Insurance</a:t>
            </a:r>
            <a:endParaRPr lang="en-US" dirty="0"/>
          </a:p>
        </p:txBody>
      </p:sp>
      <p:sp>
        <p:nvSpPr>
          <p:cNvPr id="3" name="Content Placeholder 2"/>
          <p:cNvSpPr>
            <a:spLocks noGrp="1"/>
          </p:cNvSpPr>
          <p:nvPr>
            <p:ph idx="1"/>
          </p:nvPr>
        </p:nvSpPr>
        <p:spPr/>
        <p:txBody>
          <a:bodyPr>
            <a:normAutofit fontScale="62500" lnSpcReduction="20000"/>
          </a:bodyPr>
          <a:lstStyle/>
          <a:p>
            <a:pPr marL="0" indent="0">
              <a:buNone/>
            </a:pPr>
            <a:endParaRPr lang="en-US" dirty="0" smtClean="0"/>
          </a:p>
          <a:p>
            <a:pPr marL="0" indent="0">
              <a:buNone/>
            </a:pPr>
            <a:r>
              <a:rPr lang="en-US" b="1" dirty="0"/>
              <a:t>§ A.2.4.1</a:t>
            </a:r>
            <a:r>
              <a:rPr lang="en-US" dirty="0" smtClean="0"/>
              <a:t> “The Owner shall purchase … Loss of Use, Business Interruption, and Delay in Completion Insurance”</a:t>
            </a:r>
          </a:p>
          <a:p>
            <a:pPr marL="0" indent="0">
              <a:buNone/>
            </a:pPr>
            <a:endParaRPr lang="en-US" dirty="0" smtClean="0"/>
          </a:p>
          <a:p>
            <a:pPr marL="0" indent="0">
              <a:buNone/>
            </a:pPr>
            <a:r>
              <a:rPr lang="en-US" dirty="0" smtClean="0"/>
              <a:t>Delayed Completion provides coverage for an actual loss </a:t>
            </a:r>
            <a:r>
              <a:rPr lang="en-US" dirty="0"/>
              <a:t>of net </a:t>
            </a:r>
            <a:r>
              <a:rPr lang="en-US" dirty="0" smtClean="0"/>
              <a:t>income </a:t>
            </a:r>
            <a:r>
              <a:rPr lang="en-US" dirty="0"/>
              <a:t>which results from delay beyond the projected completion date. The delay must be due to direct physical loss to Covered Property and be caused by or result from a Covered Cause of </a:t>
            </a:r>
            <a:r>
              <a:rPr lang="en-US" dirty="0" smtClean="0"/>
              <a:t>Loss.  Coverage is readily available and cost-effective, and is usually purchased in conjunction with Soft Cost Insurance.</a:t>
            </a:r>
          </a:p>
          <a:p>
            <a:pPr marL="0" indent="0">
              <a:buNone/>
            </a:pPr>
            <a:endParaRPr lang="en-US" dirty="0" smtClean="0"/>
          </a:p>
          <a:p>
            <a:pPr marL="0" indent="0">
              <a:buNone/>
            </a:pPr>
            <a:r>
              <a:rPr lang="en-US" b="1" dirty="0" smtClean="0"/>
              <a:t>Issues:</a:t>
            </a:r>
          </a:p>
          <a:p>
            <a:pPr>
              <a:buFont typeface="Wingdings" panose="05000000000000000000" pitchFamily="2" charset="2"/>
              <a:buChar char="§"/>
            </a:pPr>
            <a:r>
              <a:rPr lang="en-US" dirty="0" smtClean="0"/>
              <a:t>If the Contractor procures this coverage for the Owner, confirm that it addresses the Owner’s exposures to loss (i.e., does not refer to “you” on the Contractor’s policy).</a:t>
            </a:r>
          </a:p>
          <a:p>
            <a:pPr>
              <a:buFont typeface="Wingdings" panose="05000000000000000000" pitchFamily="2" charset="2"/>
              <a:buChar char="§"/>
            </a:pPr>
            <a:r>
              <a:rPr lang="en-US" dirty="0" smtClean="0"/>
              <a:t>See also “Soft Costs Insurance” in § A.2.4.7</a:t>
            </a:r>
          </a:p>
          <a:p>
            <a:pPr>
              <a:buFont typeface="Wingdings" panose="05000000000000000000" pitchFamily="2" charset="2"/>
              <a:buChar char="§"/>
            </a:pPr>
            <a:r>
              <a:rPr lang="en-US" dirty="0" smtClean="0"/>
              <a:t>Limits must be stipulated</a:t>
            </a:r>
            <a:endParaRPr lang="en-US" dirty="0"/>
          </a:p>
        </p:txBody>
      </p:sp>
      <p:sp>
        <p:nvSpPr>
          <p:cNvPr id="4" name="Slide Number Placeholder 3"/>
          <p:cNvSpPr>
            <a:spLocks noGrp="1"/>
          </p:cNvSpPr>
          <p:nvPr>
            <p:ph type="sldNum" sz="quarter" idx="12"/>
          </p:nvPr>
        </p:nvSpPr>
        <p:spPr/>
        <p:txBody>
          <a:bodyPr/>
          <a:lstStyle/>
          <a:p>
            <a:fld id="{A9D219A0-FF86-4F41-AFE6-D83BEB4F2C8F}" type="slidenum">
              <a:rPr lang="en-US" smtClean="0"/>
              <a:t>16</a:t>
            </a:fld>
            <a:endParaRPr lang="en-US"/>
          </a:p>
        </p:txBody>
      </p:sp>
    </p:spTree>
    <p:extLst>
      <p:ext uri="{BB962C8B-B14F-4D97-AF65-F5344CB8AC3E}">
        <p14:creationId xmlns:p14="http://schemas.microsoft.com/office/powerpoint/2010/main" val="28009210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t>
            </a:r>
            <a:r>
              <a:rPr lang="en-US" b="1" dirty="0"/>
              <a:t> </a:t>
            </a:r>
            <a:r>
              <a:rPr lang="en-US" dirty="0"/>
              <a:t>A.2.4  Optional Extended </a:t>
            </a:r>
            <a:br>
              <a:rPr lang="en-US" dirty="0"/>
            </a:br>
            <a:r>
              <a:rPr lang="en-US" dirty="0"/>
              <a:t>Property Insurance</a:t>
            </a:r>
          </a:p>
        </p:txBody>
      </p:sp>
      <p:sp>
        <p:nvSpPr>
          <p:cNvPr id="3" name="Content Placeholder 2"/>
          <p:cNvSpPr>
            <a:spLocks noGrp="1"/>
          </p:cNvSpPr>
          <p:nvPr>
            <p:ph idx="1"/>
          </p:nvPr>
        </p:nvSpPr>
        <p:spPr/>
        <p:txBody>
          <a:bodyPr>
            <a:normAutofit fontScale="92500" lnSpcReduction="10000"/>
          </a:bodyPr>
          <a:lstStyle/>
          <a:p>
            <a:pPr marL="0" indent="0">
              <a:buNone/>
            </a:pPr>
            <a:endParaRPr lang="en-US" b="1" dirty="0" smtClean="0"/>
          </a:p>
          <a:p>
            <a:pPr marL="0" indent="0">
              <a:buNone/>
            </a:pPr>
            <a:r>
              <a:rPr lang="en-US" b="1" dirty="0"/>
              <a:t>§ A.2.4.2</a:t>
            </a:r>
            <a:r>
              <a:rPr lang="en-US" dirty="0" smtClean="0"/>
              <a:t> </a:t>
            </a:r>
            <a:r>
              <a:rPr lang="en-US" dirty="0"/>
              <a:t>“The Owner shall purchase … </a:t>
            </a:r>
            <a:r>
              <a:rPr lang="en-US" dirty="0" smtClean="0"/>
              <a:t>Ordinance or Law Insurance … regulating the demolition, construction, repair, replacement or use of the Project.”</a:t>
            </a:r>
          </a:p>
          <a:p>
            <a:pPr marL="0" indent="0">
              <a:buNone/>
            </a:pPr>
            <a:endParaRPr lang="en-US" dirty="0"/>
          </a:p>
          <a:p>
            <a:pPr marL="0" indent="0">
              <a:buNone/>
            </a:pPr>
            <a:r>
              <a:rPr lang="en-US" b="1" dirty="0" smtClean="0"/>
              <a:t>Issues:  </a:t>
            </a:r>
          </a:p>
          <a:p>
            <a:pPr>
              <a:buFont typeface="Wingdings" panose="05000000000000000000" pitchFamily="2" charset="2"/>
              <a:buChar char="§"/>
            </a:pPr>
            <a:r>
              <a:rPr lang="en-US" dirty="0" smtClean="0"/>
              <a:t>This should not be optional.</a:t>
            </a:r>
          </a:p>
          <a:p>
            <a:pPr>
              <a:buFont typeface="Wingdings" panose="05000000000000000000" pitchFamily="2" charset="2"/>
              <a:buChar char="§"/>
            </a:pPr>
            <a:r>
              <a:rPr lang="en-US" dirty="0" smtClean="0"/>
              <a:t>Coverage should be provided without sublimit.</a:t>
            </a:r>
            <a:endParaRPr lang="en-US" dirty="0"/>
          </a:p>
          <a:p>
            <a:endParaRPr lang="en-US" dirty="0"/>
          </a:p>
        </p:txBody>
      </p:sp>
      <p:sp>
        <p:nvSpPr>
          <p:cNvPr id="4" name="Slide Number Placeholder 3"/>
          <p:cNvSpPr>
            <a:spLocks noGrp="1"/>
          </p:cNvSpPr>
          <p:nvPr>
            <p:ph type="sldNum" sz="quarter" idx="12"/>
          </p:nvPr>
        </p:nvSpPr>
        <p:spPr/>
        <p:txBody>
          <a:bodyPr/>
          <a:lstStyle/>
          <a:p>
            <a:fld id="{A9D219A0-FF86-4F41-AFE6-D83BEB4F2C8F}" type="slidenum">
              <a:rPr lang="en-US" smtClean="0"/>
              <a:t>17</a:t>
            </a:fld>
            <a:endParaRPr lang="en-US"/>
          </a:p>
        </p:txBody>
      </p:sp>
    </p:spTree>
    <p:extLst>
      <p:ext uri="{BB962C8B-B14F-4D97-AF65-F5344CB8AC3E}">
        <p14:creationId xmlns:p14="http://schemas.microsoft.com/office/powerpoint/2010/main" val="194137485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t>
            </a:r>
            <a:r>
              <a:rPr lang="en-US" b="1" dirty="0"/>
              <a:t> </a:t>
            </a:r>
            <a:r>
              <a:rPr lang="en-US" dirty="0"/>
              <a:t>A.2.4  Optional Extended </a:t>
            </a:r>
            <a:br>
              <a:rPr lang="en-US" dirty="0"/>
            </a:br>
            <a:r>
              <a:rPr lang="en-US" dirty="0"/>
              <a:t>Property Insurance</a:t>
            </a:r>
          </a:p>
        </p:txBody>
      </p:sp>
      <p:sp>
        <p:nvSpPr>
          <p:cNvPr id="3" name="Content Placeholder 2"/>
          <p:cNvSpPr>
            <a:spLocks noGrp="1"/>
          </p:cNvSpPr>
          <p:nvPr>
            <p:ph idx="1"/>
          </p:nvPr>
        </p:nvSpPr>
        <p:spPr/>
        <p:txBody>
          <a:bodyPr>
            <a:normAutofit fontScale="92500" lnSpcReduction="10000"/>
          </a:bodyPr>
          <a:lstStyle/>
          <a:p>
            <a:pPr marL="0" indent="0">
              <a:buNone/>
            </a:pPr>
            <a:endParaRPr lang="en-US" dirty="0" smtClean="0"/>
          </a:p>
          <a:p>
            <a:pPr marL="0" indent="0">
              <a:buNone/>
            </a:pPr>
            <a:r>
              <a:rPr lang="en-US" b="1" dirty="0"/>
              <a:t>§ </a:t>
            </a:r>
            <a:r>
              <a:rPr lang="en-US" b="1" dirty="0" smtClean="0"/>
              <a:t>A.2.4.7</a:t>
            </a:r>
            <a:r>
              <a:rPr lang="en-US" dirty="0" smtClean="0"/>
              <a:t> “The Owner shall purchase Soft Costs Insurance”.</a:t>
            </a:r>
          </a:p>
          <a:p>
            <a:pPr marL="0" indent="0">
              <a:buNone/>
            </a:pPr>
            <a:endParaRPr lang="en-US" dirty="0"/>
          </a:p>
          <a:p>
            <a:pPr marL="0" indent="0">
              <a:buNone/>
            </a:pPr>
            <a:r>
              <a:rPr lang="en-US" dirty="0" smtClean="0"/>
              <a:t>Soft Costs are </a:t>
            </a:r>
            <a:r>
              <a:rPr lang="en-US" dirty="0"/>
              <a:t>additional expenses </a:t>
            </a:r>
            <a:r>
              <a:rPr lang="en-US" dirty="0" smtClean="0"/>
              <a:t>which </a:t>
            </a:r>
            <a:r>
              <a:rPr lang="en-US" dirty="0"/>
              <a:t>result from a delay in the completion of the project beyond the date it would have been completed had no loss occurred.  The delay must be due to direct physical loss to Covered Property and be caused by or result from a Covered Cause of Loss.</a:t>
            </a:r>
          </a:p>
        </p:txBody>
      </p:sp>
      <p:sp>
        <p:nvSpPr>
          <p:cNvPr id="4" name="Slide Number Placeholder 3"/>
          <p:cNvSpPr>
            <a:spLocks noGrp="1"/>
          </p:cNvSpPr>
          <p:nvPr>
            <p:ph type="sldNum" sz="quarter" idx="12"/>
          </p:nvPr>
        </p:nvSpPr>
        <p:spPr/>
        <p:txBody>
          <a:bodyPr/>
          <a:lstStyle/>
          <a:p>
            <a:fld id="{A9D219A0-FF86-4F41-AFE6-D83BEB4F2C8F}" type="slidenum">
              <a:rPr lang="en-US" smtClean="0"/>
              <a:t>18</a:t>
            </a:fld>
            <a:endParaRPr lang="en-US"/>
          </a:p>
        </p:txBody>
      </p:sp>
    </p:spTree>
    <p:extLst>
      <p:ext uri="{BB962C8B-B14F-4D97-AF65-F5344CB8AC3E}">
        <p14:creationId xmlns:p14="http://schemas.microsoft.com/office/powerpoint/2010/main" val="34909322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Soft Costs</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r>
              <a:rPr lang="en-US" dirty="0" smtClean="0"/>
              <a:t>Examples of additional Soft Costs expenses include:</a:t>
            </a:r>
          </a:p>
          <a:p>
            <a:pPr marL="0" indent="0">
              <a:buNone/>
            </a:pPr>
            <a:endParaRPr lang="en-US" dirty="0" smtClean="0"/>
          </a:p>
          <a:p>
            <a:pPr>
              <a:buFont typeface="Wingdings" panose="05000000000000000000" pitchFamily="2" charset="2"/>
              <a:buChar char="§"/>
            </a:pPr>
            <a:r>
              <a:rPr lang="en-US" dirty="0" smtClean="0"/>
              <a:t>Advertising and Promotion</a:t>
            </a:r>
          </a:p>
          <a:p>
            <a:pPr>
              <a:buFont typeface="Wingdings" panose="05000000000000000000" pitchFamily="2" charset="2"/>
              <a:buChar char="§"/>
            </a:pPr>
            <a:r>
              <a:rPr lang="en-US" dirty="0" smtClean="0"/>
              <a:t>Insurance</a:t>
            </a:r>
          </a:p>
          <a:p>
            <a:pPr>
              <a:buFont typeface="Wingdings" panose="05000000000000000000" pitchFamily="2" charset="2"/>
              <a:buChar char="§"/>
            </a:pPr>
            <a:r>
              <a:rPr lang="en-US" dirty="0" smtClean="0"/>
              <a:t>Interest</a:t>
            </a:r>
          </a:p>
          <a:p>
            <a:pPr>
              <a:buFont typeface="Wingdings" panose="05000000000000000000" pitchFamily="2" charset="2"/>
              <a:buChar char="§"/>
            </a:pPr>
            <a:r>
              <a:rPr lang="en-US" dirty="0" smtClean="0"/>
              <a:t>Leasing/Commission</a:t>
            </a:r>
          </a:p>
          <a:p>
            <a:pPr>
              <a:buFont typeface="Wingdings" panose="05000000000000000000" pitchFamily="2" charset="2"/>
              <a:buChar char="§"/>
            </a:pPr>
            <a:r>
              <a:rPr lang="en-US" dirty="0" smtClean="0"/>
              <a:t>Legal and Accounting</a:t>
            </a:r>
          </a:p>
          <a:p>
            <a:pPr>
              <a:buFont typeface="Wingdings" panose="05000000000000000000" pitchFamily="2" charset="2"/>
              <a:buChar char="§"/>
            </a:pPr>
            <a:r>
              <a:rPr lang="en-US" dirty="0" smtClean="0"/>
              <a:t>License, Building Inspection and Permit Fees</a:t>
            </a:r>
          </a:p>
          <a:p>
            <a:pPr>
              <a:buFont typeface="Wingdings" panose="05000000000000000000" pitchFamily="2" charset="2"/>
              <a:buChar char="§"/>
            </a:pPr>
            <a:r>
              <a:rPr lang="en-US" dirty="0" smtClean="0"/>
              <a:t>Real Estate Taxes/Ground Rents/Other Assessments</a:t>
            </a:r>
          </a:p>
          <a:p>
            <a:pPr>
              <a:buFont typeface="Wingdings" panose="05000000000000000000" pitchFamily="2" charset="2"/>
              <a:buChar char="§"/>
            </a:pPr>
            <a:r>
              <a:rPr lang="en-US" dirty="0" smtClean="0"/>
              <a:t>Professional Fees</a:t>
            </a:r>
          </a:p>
          <a:p>
            <a:pPr>
              <a:buFont typeface="Wingdings" panose="05000000000000000000" pitchFamily="2" charset="2"/>
              <a:buChar char="§"/>
            </a:pPr>
            <a:r>
              <a:rPr lang="en-US" dirty="0" smtClean="0"/>
              <a:t>Project Administration/General Overhead</a:t>
            </a:r>
            <a:endParaRPr lang="en-US" dirty="0"/>
          </a:p>
        </p:txBody>
      </p:sp>
      <p:sp>
        <p:nvSpPr>
          <p:cNvPr id="4" name="Slide Number Placeholder 3"/>
          <p:cNvSpPr>
            <a:spLocks noGrp="1"/>
          </p:cNvSpPr>
          <p:nvPr>
            <p:ph type="sldNum" sz="quarter" idx="12"/>
          </p:nvPr>
        </p:nvSpPr>
        <p:spPr/>
        <p:txBody>
          <a:bodyPr/>
          <a:lstStyle/>
          <a:p>
            <a:fld id="{A9D219A0-FF86-4F41-AFE6-D83BEB4F2C8F}" type="slidenum">
              <a:rPr lang="en-US" smtClean="0"/>
              <a:t>19</a:t>
            </a:fld>
            <a:endParaRPr lang="en-US"/>
          </a:p>
        </p:txBody>
      </p:sp>
    </p:spTree>
    <p:extLst>
      <p:ext uri="{BB962C8B-B14F-4D97-AF65-F5344CB8AC3E}">
        <p14:creationId xmlns:p14="http://schemas.microsoft.com/office/powerpoint/2010/main" val="6869948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Important Note</a:t>
            </a:r>
            <a:endParaRPr lang="en-US" dirty="0"/>
          </a:p>
        </p:txBody>
      </p:sp>
      <p:sp>
        <p:nvSpPr>
          <p:cNvPr id="3" name="Content Placeholder 2"/>
          <p:cNvSpPr>
            <a:spLocks noGrp="1"/>
          </p:cNvSpPr>
          <p:nvPr>
            <p:ph idx="1"/>
          </p:nvPr>
        </p:nvSpPr>
        <p:spPr/>
        <p:txBody>
          <a:bodyPr>
            <a:normAutofit fontScale="70000" lnSpcReduction="20000"/>
          </a:bodyPr>
          <a:lstStyle/>
          <a:p>
            <a:pPr marL="0" indent="0" algn="just">
              <a:buNone/>
            </a:pPr>
            <a:endParaRPr lang="en-US" dirty="0" smtClean="0"/>
          </a:p>
          <a:p>
            <a:pPr marL="0" indent="0" algn="just">
              <a:buNone/>
            </a:pPr>
            <a:r>
              <a:rPr lang="en-US" dirty="0" smtClean="0"/>
              <a:t>The content of this presentation is only for the informational use of the reader/participant.  Information contained herein is not intended as, nor does it constitute, legal or professional advice, nor is it an endorsement of any source cited or information provided.  In no event will RiskTech, Inc. or Brady Chapman Holland &amp; Associates, Inc. be liable in contract or in tort to anyone who has access to the presentation for the accuracy or completeness of the information relied upon in the preparation of this presentation or for the completeness of any recommendations.  This presentation does not amend, or otherwise affect, the provisions of coverages of any insurance policy, nor is it a representation  that coverage does or does not exist for any particular claim or loss.  Coverage depends on the facts and circumstances involved in the claim or loss, all applicable policy provisions, and any applicable law.</a:t>
            </a:r>
            <a:endParaRPr lang="en-US" dirty="0"/>
          </a:p>
        </p:txBody>
      </p:sp>
      <p:sp>
        <p:nvSpPr>
          <p:cNvPr id="4" name="Slide Number Placeholder 3"/>
          <p:cNvSpPr>
            <a:spLocks noGrp="1"/>
          </p:cNvSpPr>
          <p:nvPr>
            <p:ph type="sldNum" sz="quarter" idx="12"/>
          </p:nvPr>
        </p:nvSpPr>
        <p:spPr/>
        <p:txBody>
          <a:bodyPr/>
          <a:lstStyle/>
          <a:p>
            <a:fld id="{A9D219A0-FF86-4F41-AFE6-D83BEB4F2C8F}" type="slidenum">
              <a:rPr lang="en-US" smtClean="0"/>
              <a:t>2</a:t>
            </a:fld>
            <a:endParaRPr lang="en-US"/>
          </a:p>
        </p:txBody>
      </p:sp>
    </p:spTree>
    <p:extLst>
      <p:ext uri="{BB962C8B-B14F-4D97-AF65-F5344CB8AC3E}">
        <p14:creationId xmlns:p14="http://schemas.microsoft.com/office/powerpoint/2010/main" val="19084432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t>
            </a:r>
            <a:r>
              <a:rPr lang="en-US" b="1" dirty="0"/>
              <a:t> </a:t>
            </a:r>
            <a:r>
              <a:rPr lang="en-US" dirty="0" smtClean="0"/>
              <a:t>A.3.1.1  Contractor’s Certificates </a:t>
            </a:r>
            <a:br>
              <a:rPr lang="en-US" dirty="0" smtClean="0"/>
            </a:br>
            <a:r>
              <a:rPr lang="en-US" dirty="0" smtClean="0"/>
              <a:t>of Insurance</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endParaRPr lang="en-US" dirty="0" smtClean="0"/>
          </a:p>
          <a:p>
            <a:pPr marL="0" indent="0">
              <a:buNone/>
            </a:pPr>
            <a:r>
              <a:rPr lang="en-US" dirty="0" smtClean="0"/>
              <a:t>“The certificates will show the Owner as an additional insured on the Contractor’s Commercial General Liability and excess or umbrella liability policy or policies.”</a:t>
            </a:r>
          </a:p>
          <a:p>
            <a:pPr marL="0" indent="0">
              <a:buNone/>
            </a:pPr>
            <a:endParaRPr lang="en-US" dirty="0" smtClean="0"/>
          </a:p>
          <a:p>
            <a:pPr marL="0" indent="0">
              <a:buNone/>
            </a:pPr>
            <a:r>
              <a:rPr lang="en-US" b="1" dirty="0" smtClean="0"/>
              <a:t>Issues:</a:t>
            </a:r>
          </a:p>
          <a:p>
            <a:pPr>
              <a:buFont typeface="Wingdings" panose="05000000000000000000" pitchFamily="2" charset="2"/>
              <a:buChar char="§"/>
            </a:pPr>
            <a:r>
              <a:rPr lang="en-US" dirty="0" smtClean="0"/>
              <a:t>Owner only?</a:t>
            </a:r>
          </a:p>
          <a:p>
            <a:pPr>
              <a:buFont typeface="Wingdings" panose="05000000000000000000" pitchFamily="2" charset="2"/>
              <a:buChar char="§"/>
            </a:pPr>
            <a:r>
              <a:rPr lang="en-US" dirty="0" smtClean="0"/>
              <a:t>“additional insured” is meaningless without further definition (</a:t>
            </a:r>
            <a:r>
              <a:rPr lang="en-US" dirty="0"/>
              <a:t>see </a:t>
            </a:r>
            <a:r>
              <a:rPr lang="en-US" dirty="0" smtClean="0"/>
              <a:t>§ A.3.1.3)</a:t>
            </a:r>
          </a:p>
          <a:p>
            <a:pPr>
              <a:buFont typeface="Wingdings" panose="05000000000000000000" pitchFamily="2" charset="2"/>
              <a:buChar char="§"/>
            </a:pPr>
            <a:r>
              <a:rPr lang="en-US" dirty="0" smtClean="0"/>
              <a:t>GL and excess policies only?</a:t>
            </a:r>
          </a:p>
          <a:p>
            <a:pPr>
              <a:buFont typeface="Wingdings" panose="05000000000000000000" pitchFamily="2" charset="2"/>
              <a:buChar char="§"/>
            </a:pPr>
            <a:r>
              <a:rPr lang="en-US" dirty="0" smtClean="0"/>
              <a:t>Attachment of required forms</a:t>
            </a:r>
            <a:endParaRPr lang="en-US" dirty="0"/>
          </a:p>
        </p:txBody>
      </p:sp>
      <p:sp>
        <p:nvSpPr>
          <p:cNvPr id="4" name="Slide Number Placeholder 3"/>
          <p:cNvSpPr>
            <a:spLocks noGrp="1"/>
          </p:cNvSpPr>
          <p:nvPr>
            <p:ph type="sldNum" sz="quarter" idx="12"/>
          </p:nvPr>
        </p:nvSpPr>
        <p:spPr/>
        <p:txBody>
          <a:bodyPr/>
          <a:lstStyle/>
          <a:p>
            <a:fld id="{A9D219A0-FF86-4F41-AFE6-D83BEB4F2C8F}" type="slidenum">
              <a:rPr lang="en-US" smtClean="0"/>
              <a:t>20</a:t>
            </a:fld>
            <a:endParaRPr lang="en-US"/>
          </a:p>
        </p:txBody>
      </p:sp>
    </p:spTree>
    <p:extLst>
      <p:ext uri="{BB962C8B-B14F-4D97-AF65-F5344CB8AC3E}">
        <p14:creationId xmlns:p14="http://schemas.microsoft.com/office/powerpoint/2010/main" val="153577747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t>
            </a:r>
            <a:r>
              <a:rPr lang="en-US" b="1" dirty="0"/>
              <a:t> </a:t>
            </a:r>
            <a:r>
              <a:rPr lang="en-US" dirty="0" smtClean="0"/>
              <a:t>A.3.1.3  [Contractor’s] Additional Insured Obligations</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r>
              <a:rPr lang="en-US" dirty="0" smtClean="0"/>
              <a:t>“To fullest extent permitted by law, Contractor shall cause the CGL coverage to include (1) the Owner, the Architect, and the Architect’s consultants as additional insured for claims caused in whole or in part by the Contractor’s negligent acts or omissions during the Contractor’s operations; and (2) the Owner as an additional insured for claims caused in whole or in part by the Contractor’s negligent acts or omissions for which loss occurs during completed operations.  The additional insured coverage shall be primary and non-contributory … and shall apply to both ongoing and completed operations.  To the extent commercially available, the additional insured coverage shall be no less than … CG 20 10 07 04, CG 20 37 07 04 and CG 20 32 07 04.”</a:t>
            </a:r>
            <a:endParaRPr lang="en-US" dirty="0"/>
          </a:p>
        </p:txBody>
      </p:sp>
      <p:sp>
        <p:nvSpPr>
          <p:cNvPr id="4" name="Slide Number Placeholder 3"/>
          <p:cNvSpPr>
            <a:spLocks noGrp="1"/>
          </p:cNvSpPr>
          <p:nvPr>
            <p:ph type="sldNum" sz="quarter" idx="12"/>
          </p:nvPr>
        </p:nvSpPr>
        <p:spPr/>
        <p:txBody>
          <a:bodyPr/>
          <a:lstStyle/>
          <a:p>
            <a:fld id="{A9D219A0-FF86-4F41-AFE6-D83BEB4F2C8F}" type="slidenum">
              <a:rPr lang="en-US" smtClean="0"/>
              <a:t>21</a:t>
            </a:fld>
            <a:endParaRPr lang="en-US"/>
          </a:p>
        </p:txBody>
      </p:sp>
    </p:spTree>
    <p:extLst>
      <p:ext uri="{BB962C8B-B14F-4D97-AF65-F5344CB8AC3E}">
        <p14:creationId xmlns:p14="http://schemas.microsoft.com/office/powerpoint/2010/main" val="68264591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 </a:t>
            </a:r>
            <a:r>
              <a:rPr lang="en-US" dirty="0"/>
              <a:t>A.3.1.3  [Contractor’s] Additional Insured Obligations</a:t>
            </a:r>
          </a:p>
        </p:txBody>
      </p:sp>
      <p:sp>
        <p:nvSpPr>
          <p:cNvPr id="3" name="Content Placeholder 2"/>
          <p:cNvSpPr>
            <a:spLocks noGrp="1"/>
          </p:cNvSpPr>
          <p:nvPr>
            <p:ph idx="1"/>
          </p:nvPr>
        </p:nvSpPr>
        <p:spPr/>
        <p:txBody>
          <a:bodyPr>
            <a:normAutofit fontScale="62500" lnSpcReduction="20000"/>
          </a:bodyPr>
          <a:lstStyle/>
          <a:p>
            <a:pPr marL="0" indent="0">
              <a:buNone/>
            </a:pPr>
            <a:endParaRPr lang="en-US" b="1" dirty="0" smtClean="0"/>
          </a:p>
          <a:p>
            <a:pPr marL="0" indent="0">
              <a:buNone/>
            </a:pPr>
            <a:r>
              <a:rPr lang="en-US" b="1" dirty="0" smtClean="0"/>
              <a:t>Upstream Issues:  </a:t>
            </a:r>
          </a:p>
          <a:p>
            <a:pPr>
              <a:buFont typeface="Wingdings" panose="05000000000000000000" pitchFamily="2" charset="2"/>
              <a:buChar char="§"/>
            </a:pPr>
            <a:r>
              <a:rPr lang="en-US" dirty="0"/>
              <a:t>Limited parties covered by AI endorsement</a:t>
            </a:r>
          </a:p>
          <a:p>
            <a:pPr>
              <a:buFont typeface="Wingdings" panose="05000000000000000000" pitchFamily="2" charset="2"/>
              <a:buChar char="§"/>
            </a:pPr>
            <a:r>
              <a:rPr lang="en-US" dirty="0" smtClean="0"/>
              <a:t>The 07 04 edition does not provide coverage for the Additional </a:t>
            </a:r>
            <a:r>
              <a:rPr lang="en-US" dirty="0"/>
              <a:t>I</a:t>
            </a:r>
            <a:r>
              <a:rPr lang="en-US" dirty="0" smtClean="0"/>
              <a:t>nsured’s sole negligence.</a:t>
            </a:r>
          </a:p>
          <a:p>
            <a:pPr>
              <a:buFont typeface="Wingdings" panose="05000000000000000000" pitchFamily="2" charset="2"/>
              <a:buChar char="§"/>
            </a:pPr>
            <a:r>
              <a:rPr lang="en-US" dirty="0"/>
              <a:t>The 07 04 edition does not provide coverage </a:t>
            </a:r>
            <a:r>
              <a:rPr lang="en-US" dirty="0" smtClean="0"/>
              <a:t>for a third party action over.</a:t>
            </a:r>
          </a:p>
          <a:p>
            <a:pPr>
              <a:buFont typeface="Wingdings" panose="05000000000000000000" pitchFamily="2" charset="2"/>
              <a:buChar char="§"/>
            </a:pPr>
            <a:r>
              <a:rPr lang="en-US" dirty="0" smtClean="0"/>
              <a:t>Requirement for Primary </a:t>
            </a:r>
            <a:r>
              <a:rPr lang="en-US" dirty="0"/>
              <a:t>and </a:t>
            </a:r>
            <a:r>
              <a:rPr lang="en-US" dirty="0" smtClean="0"/>
              <a:t>Non-Contributory coverage is not included and  </a:t>
            </a:r>
            <a:r>
              <a:rPr lang="en-US" dirty="0"/>
              <a:t>should be </a:t>
            </a:r>
            <a:r>
              <a:rPr lang="en-US" dirty="0" smtClean="0"/>
              <a:t>required.</a:t>
            </a:r>
            <a:endParaRPr lang="en-US" dirty="0"/>
          </a:p>
          <a:p>
            <a:pPr>
              <a:buFont typeface="Wingdings" panose="05000000000000000000" pitchFamily="2" charset="2"/>
              <a:buChar char="§"/>
            </a:pPr>
            <a:r>
              <a:rPr lang="en-US" dirty="0" smtClean="0"/>
              <a:t>Upstream will prefer additional insured status on combination of CG 20 10 10 01 and CG 20 37 10 01.</a:t>
            </a:r>
          </a:p>
          <a:p>
            <a:pPr marL="0" indent="0">
              <a:buNone/>
            </a:pPr>
            <a:endParaRPr lang="en-US" dirty="0" smtClean="0"/>
          </a:p>
          <a:p>
            <a:pPr marL="0" indent="0">
              <a:buNone/>
            </a:pPr>
            <a:r>
              <a:rPr lang="en-US" b="1" dirty="0" smtClean="0"/>
              <a:t>Downstream</a:t>
            </a:r>
            <a:r>
              <a:rPr lang="en-US" b="1" dirty="0"/>
              <a:t> </a:t>
            </a:r>
            <a:r>
              <a:rPr lang="en-US" b="1" dirty="0" smtClean="0"/>
              <a:t>Issues:</a:t>
            </a:r>
            <a:endParaRPr lang="en-US" dirty="0" smtClean="0"/>
          </a:p>
          <a:p>
            <a:pPr>
              <a:buFont typeface="Wingdings" panose="05000000000000000000" pitchFamily="2" charset="2"/>
              <a:buChar char="§"/>
            </a:pPr>
            <a:r>
              <a:rPr lang="en-US" dirty="0"/>
              <a:t>Downstream party is sharing its limits with each additional insured party.</a:t>
            </a:r>
          </a:p>
          <a:p>
            <a:pPr>
              <a:buFont typeface="Wingdings" panose="05000000000000000000" pitchFamily="2" charset="2"/>
              <a:buChar char="§"/>
            </a:pPr>
            <a:r>
              <a:rPr lang="en-US" dirty="0" smtClean="0"/>
              <a:t>AI status would likely be provided on 04 13 edition instead of 07 04.</a:t>
            </a:r>
          </a:p>
          <a:p>
            <a:pPr marL="0" indent="0">
              <a:buNone/>
            </a:pPr>
            <a:endParaRPr lang="en-US" dirty="0"/>
          </a:p>
        </p:txBody>
      </p:sp>
      <p:sp>
        <p:nvSpPr>
          <p:cNvPr id="4" name="Slide Number Placeholder 3"/>
          <p:cNvSpPr>
            <a:spLocks noGrp="1"/>
          </p:cNvSpPr>
          <p:nvPr>
            <p:ph type="sldNum" sz="quarter" idx="12"/>
          </p:nvPr>
        </p:nvSpPr>
        <p:spPr/>
        <p:txBody>
          <a:bodyPr/>
          <a:lstStyle/>
          <a:p>
            <a:fld id="{A9D219A0-FF86-4F41-AFE6-D83BEB4F2C8F}" type="slidenum">
              <a:rPr lang="en-US" smtClean="0"/>
              <a:t>22</a:t>
            </a:fld>
            <a:endParaRPr lang="en-US"/>
          </a:p>
        </p:txBody>
      </p:sp>
    </p:spTree>
    <p:extLst>
      <p:ext uri="{BB962C8B-B14F-4D97-AF65-F5344CB8AC3E}">
        <p14:creationId xmlns:p14="http://schemas.microsoft.com/office/powerpoint/2010/main" val="229375192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t>
            </a:r>
            <a:r>
              <a:rPr lang="en-US" b="1" dirty="0"/>
              <a:t> </a:t>
            </a:r>
            <a:r>
              <a:rPr lang="en-US" dirty="0"/>
              <a:t>A.3.1.3  [Contractor’s] Additional Insured Obligations</a:t>
            </a:r>
          </a:p>
        </p:txBody>
      </p:sp>
      <p:sp>
        <p:nvSpPr>
          <p:cNvPr id="3" name="Content Placeholder 2"/>
          <p:cNvSpPr>
            <a:spLocks noGrp="1"/>
          </p:cNvSpPr>
          <p:nvPr>
            <p:ph idx="1"/>
          </p:nvPr>
        </p:nvSpPr>
        <p:spPr/>
        <p:txBody>
          <a:bodyPr>
            <a:normAutofit fontScale="70000" lnSpcReduction="20000"/>
          </a:bodyPr>
          <a:lstStyle/>
          <a:p>
            <a:pPr marL="0" indent="0">
              <a:buNone/>
            </a:pPr>
            <a:endParaRPr lang="en-US" b="1" dirty="0" smtClean="0"/>
          </a:p>
          <a:p>
            <a:pPr marL="0" indent="0">
              <a:buNone/>
            </a:pPr>
            <a:r>
              <a:rPr lang="en-US" dirty="0" smtClean="0"/>
              <a:t>Issues </a:t>
            </a:r>
            <a:r>
              <a:rPr lang="en-US" dirty="0"/>
              <a:t>with the 04 13 editions</a:t>
            </a:r>
            <a:r>
              <a:rPr lang="en-US" dirty="0" smtClean="0"/>
              <a:t>:</a:t>
            </a:r>
          </a:p>
          <a:p>
            <a:pPr marL="0" indent="0">
              <a:buNone/>
            </a:pPr>
            <a:endParaRPr lang="en-US" dirty="0" smtClean="0"/>
          </a:p>
          <a:p>
            <a:pPr marL="514350" indent="-514350">
              <a:buFont typeface="+mj-lt"/>
              <a:buAutoNum type="arabicPeriod"/>
            </a:pPr>
            <a:r>
              <a:rPr lang="en-US" dirty="0" smtClean="0"/>
              <a:t>Only applies to the extent permitted by law;</a:t>
            </a:r>
          </a:p>
          <a:p>
            <a:pPr marL="0" indent="0">
              <a:buNone/>
            </a:pPr>
            <a:endParaRPr lang="en-US" dirty="0" smtClean="0"/>
          </a:p>
          <a:p>
            <a:pPr marL="514350" indent="-514350">
              <a:buFont typeface="+mj-lt"/>
              <a:buAutoNum type="arabicPeriod" startAt="2"/>
            </a:pPr>
            <a:r>
              <a:rPr lang="en-US" dirty="0" smtClean="0"/>
              <a:t>Will not be broader that that which [the Named Insureds] are required by the contract or agreement to provide for such additional insured; and </a:t>
            </a:r>
          </a:p>
          <a:p>
            <a:pPr marL="0" indent="0">
              <a:buNone/>
            </a:pPr>
            <a:endParaRPr lang="en-US" dirty="0" smtClean="0"/>
          </a:p>
          <a:p>
            <a:pPr marL="514350" indent="-514350">
              <a:buFont typeface="+mj-lt"/>
              <a:buAutoNum type="arabicPeriod" startAt="3"/>
            </a:pPr>
            <a:r>
              <a:rPr lang="en-US" dirty="0" smtClean="0"/>
              <a:t>The most [the insurance company] will pay on behalf of the additional insured is the amount required by the contract or agreement or available under the applicable Limits of Insurance.</a:t>
            </a:r>
            <a:endParaRPr lang="en-US" dirty="0"/>
          </a:p>
          <a:p>
            <a:endParaRPr lang="en-US" dirty="0"/>
          </a:p>
        </p:txBody>
      </p:sp>
      <p:sp>
        <p:nvSpPr>
          <p:cNvPr id="4" name="Slide Number Placeholder 3"/>
          <p:cNvSpPr>
            <a:spLocks noGrp="1"/>
          </p:cNvSpPr>
          <p:nvPr>
            <p:ph type="sldNum" sz="quarter" idx="12"/>
          </p:nvPr>
        </p:nvSpPr>
        <p:spPr/>
        <p:txBody>
          <a:bodyPr/>
          <a:lstStyle/>
          <a:p>
            <a:fld id="{A9D219A0-FF86-4F41-AFE6-D83BEB4F2C8F}" type="slidenum">
              <a:rPr lang="en-US" smtClean="0"/>
              <a:t>23</a:t>
            </a:fld>
            <a:endParaRPr lang="en-US"/>
          </a:p>
        </p:txBody>
      </p:sp>
    </p:spTree>
    <p:extLst>
      <p:ext uri="{BB962C8B-B14F-4D97-AF65-F5344CB8AC3E}">
        <p14:creationId xmlns:p14="http://schemas.microsoft.com/office/powerpoint/2010/main" val="270252400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 </a:t>
            </a:r>
            <a:r>
              <a:rPr lang="en-US" dirty="0" smtClean="0"/>
              <a:t>A.3.2 Contractor’s Required Insurance Coverage</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endParaRPr lang="en-US" b="1" dirty="0" smtClean="0"/>
          </a:p>
          <a:p>
            <a:pPr marL="0" indent="0">
              <a:buNone/>
            </a:pPr>
            <a:r>
              <a:rPr lang="en-US" b="1" dirty="0" smtClean="0"/>
              <a:t>§ A.3.2.1  </a:t>
            </a:r>
            <a:r>
              <a:rPr lang="en-US" dirty="0" smtClean="0"/>
              <a:t>“The Contractor shall maintain the required insurance unti</a:t>
            </a:r>
            <a:r>
              <a:rPr lang="en-US" dirty="0"/>
              <a:t>l</a:t>
            </a:r>
            <a:r>
              <a:rPr lang="en-US" dirty="0" smtClean="0"/>
              <a:t> the expiration of the period for correction of Work as set forth in Section 12.2.2 of the General Conditions, unless a different duration is stated below.”</a:t>
            </a:r>
          </a:p>
          <a:p>
            <a:pPr marL="0" indent="0">
              <a:buNone/>
            </a:pPr>
            <a:endParaRPr lang="en-US" dirty="0"/>
          </a:p>
          <a:p>
            <a:pPr marL="0" indent="0">
              <a:buNone/>
            </a:pPr>
            <a:r>
              <a:rPr lang="en-US" b="1" dirty="0" smtClean="0"/>
              <a:t>Recommended:</a:t>
            </a:r>
          </a:p>
          <a:p>
            <a:pPr marL="0" indent="0">
              <a:buNone/>
            </a:pPr>
            <a:r>
              <a:rPr lang="en-US" dirty="0" smtClean="0"/>
              <a:t>[</a:t>
            </a:r>
            <a:r>
              <a:rPr lang="en-US" dirty="0"/>
              <a:t>Downstream Party] agrees to maintain Products-Completed Operations coverage with respect to the Work performed under the Agreement in identical coverage, form and amount, including required endorsements, for the full term of the Statute of Repose following Date of Substantial Completion of the Work by Subcontractor.</a:t>
            </a:r>
          </a:p>
        </p:txBody>
      </p:sp>
      <p:sp>
        <p:nvSpPr>
          <p:cNvPr id="4" name="Slide Number Placeholder 3"/>
          <p:cNvSpPr>
            <a:spLocks noGrp="1"/>
          </p:cNvSpPr>
          <p:nvPr>
            <p:ph type="sldNum" sz="quarter" idx="12"/>
          </p:nvPr>
        </p:nvSpPr>
        <p:spPr/>
        <p:txBody>
          <a:bodyPr/>
          <a:lstStyle/>
          <a:p>
            <a:fld id="{A9D219A0-FF86-4F41-AFE6-D83BEB4F2C8F}" type="slidenum">
              <a:rPr lang="en-US" smtClean="0"/>
              <a:t>24</a:t>
            </a:fld>
            <a:endParaRPr lang="en-US"/>
          </a:p>
        </p:txBody>
      </p:sp>
    </p:spTree>
    <p:extLst>
      <p:ext uri="{BB962C8B-B14F-4D97-AF65-F5344CB8AC3E}">
        <p14:creationId xmlns:p14="http://schemas.microsoft.com/office/powerpoint/2010/main" val="24835172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t>
            </a:r>
            <a:r>
              <a:rPr lang="en-US" b="1" dirty="0"/>
              <a:t> </a:t>
            </a:r>
            <a:r>
              <a:rPr lang="en-US" dirty="0" smtClean="0"/>
              <a:t>A.3.2.2.1 [Contractor’s] Commercial General Liability</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endParaRPr lang="en-US" dirty="0" smtClean="0"/>
          </a:p>
          <a:p>
            <a:pPr marL="0" indent="0">
              <a:buNone/>
            </a:pPr>
            <a:r>
              <a:rPr lang="en-US" dirty="0" smtClean="0"/>
              <a:t>CGL “policy limits of not less than $____ each occurrence, $____ general aggregate, and $____ aggregate for products-completed operations hazard”</a:t>
            </a:r>
          </a:p>
          <a:p>
            <a:pPr marL="0" indent="0">
              <a:buNone/>
            </a:pPr>
            <a:endParaRPr lang="en-US" dirty="0" smtClean="0"/>
          </a:p>
          <a:p>
            <a:pPr marL="0" indent="0">
              <a:buNone/>
            </a:pPr>
            <a:r>
              <a:rPr lang="en-US" b="1" dirty="0" smtClean="0"/>
              <a:t>Issues:</a:t>
            </a:r>
          </a:p>
          <a:p>
            <a:pPr>
              <a:buFont typeface="Wingdings" panose="05000000000000000000" pitchFamily="2" charset="2"/>
              <a:buChar char="§"/>
            </a:pPr>
            <a:r>
              <a:rPr lang="en-US" dirty="0"/>
              <a:t>How do you know if the general aggregate has been eroded </a:t>
            </a:r>
            <a:r>
              <a:rPr lang="en-US" dirty="0" smtClean="0"/>
              <a:t>or exhausted by </a:t>
            </a:r>
            <a:r>
              <a:rPr lang="en-US" dirty="0"/>
              <a:t>claims elsewhere</a:t>
            </a:r>
            <a:r>
              <a:rPr lang="en-US" dirty="0" smtClean="0"/>
              <a:t>?</a:t>
            </a:r>
          </a:p>
          <a:p>
            <a:pPr>
              <a:buFont typeface="Wingdings" panose="05000000000000000000" pitchFamily="2" charset="2"/>
              <a:buChar char="§"/>
            </a:pPr>
            <a:r>
              <a:rPr lang="en-US" dirty="0" smtClean="0"/>
              <a:t>Require Designated Construction Project General Aggregate Limit ISO CG 25 03 05 09 or much higher excess limits</a:t>
            </a:r>
          </a:p>
          <a:p>
            <a:pPr>
              <a:buFont typeface="Wingdings" panose="05000000000000000000" pitchFamily="2" charset="2"/>
              <a:buChar char="§"/>
            </a:pPr>
            <a:r>
              <a:rPr lang="en-US" dirty="0" smtClean="0"/>
              <a:t>Consider use of Project Specific Program</a:t>
            </a: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A9D219A0-FF86-4F41-AFE6-D83BEB4F2C8F}" type="slidenum">
              <a:rPr lang="en-US" smtClean="0"/>
              <a:t>25</a:t>
            </a:fld>
            <a:endParaRPr lang="en-US"/>
          </a:p>
        </p:txBody>
      </p:sp>
    </p:spTree>
    <p:extLst>
      <p:ext uri="{BB962C8B-B14F-4D97-AF65-F5344CB8AC3E}">
        <p14:creationId xmlns:p14="http://schemas.microsoft.com/office/powerpoint/2010/main" val="190883540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t>
            </a:r>
            <a:r>
              <a:rPr lang="en-US" b="1" dirty="0"/>
              <a:t> </a:t>
            </a:r>
            <a:r>
              <a:rPr lang="en-US" dirty="0"/>
              <a:t>A.3.2.2.1 [Contractor’s] Commercial General Liability</a:t>
            </a:r>
          </a:p>
        </p:txBody>
      </p:sp>
      <p:sp>
        <p:nvSpPr>
          <p:cNvPr id="3" name="Content Placeholder 2"/>
          <p:cNvSpPr>
            <a:spLocks noGrp="1"/>
          </p:cNvSpPr>
          <p:nvPr>
            <p:ph idx="1"/>
          </p:nvPr>
        </p:nvSpPr>
        <p:spPr/>
        <p:txBody>
          <a:bodyPr>
            <a:normAutofit fontScale="77500" lnSpcReduction="20000"/>
          </a:bodyPr>
          <a:lstStyle/>
          <a:p>
            <a:pPr marL="0" indent="0">
              <a:buNone/>
            </a:pPr>
            <a:r>
              <a:rPr lang="en-US" b="1" dirty="0"/>
              <a:t>§ </a:t>
            </a:r>
            <a:r>
              <a:rPr lang="en-US" b="1" dirty="0" smtClean="0"/>
              <a:t>A.3.2.2.1.3</a:t>
            </a:r>
            <a:r>
              <a:rPr lang="en-US" dirty="0" smtClean="0"/>
              <a:t> “damages because of physical damage to or destruction of tangible property, including the loss of use of such property”</a:t>
            </a:r>
          </a:p>
          <a:p>
            <a:pPr marL="0" indent="0">
              <a:buNone/>
            </a:pPr>
            <a:endParaRPr lang="en-US" dirty="0"/>
          </a:p>
          <a:p>
            <a:pPr marL="0" indent="0">
              <a:buNone/>
            </a:pPr>
            <a:r>
              <a:rPr lang="en-US" dirty="0" smtClean="0"/>
              <a:t>See also §10.3 of the General Conditions </a:t>
            </a:r>
          </a:p>
          <a:p>
            <a:pPr marL="0" indent="0">
              <a:buNone/>
            </a:pPr>
            <a:endParaRPr lang="en-US" dirty="0"/>
          </a:p>
          <a:p>
            <a:pPr marL="0" indent="0">
              <a:buNone/>
            </a:pPr>
            <a:r>
              <a:rPr lang="en-US" b="1" dirty="0" smtClean="0"/>
              <a:t>Issues:</a:t>
            </a:r>
          </a:p>
          <a:p>
            <a:pPr>
              <a:buFont typeface="Wingdings" panose="05000000000000000000" pitchFamily="2" charset="2"/>
              <a:buChar char="§"/>
            </a:pPr>
            <a:r>
              <a:rPr lang="en-US" dirty="0" smtClean="0"/>
              <a:t>Environmental/pollution damage is physical damage to tangible property and is largely if not totally excluded from most contractor’s GL coverage.</a:t>
            </a:r>
          </a:p>
          <a:p>
            <a:pPr>
              <a:buFont typeface="Wingdings" panose="05000000000000000000" pitchFamily="2" charset="2"/>
              <a:buChar char="§"/>
            </a:pPr>
            <a:r>
              <a:rPr lang="en-US" dirty="0" smtClean="0"/>
              <a:t>Coverage is excluded for damage to or loss of intangible property</a:t>
            </a:r>
            <a:endParaRPr lang="en-US" dirty="0"/>
          </a:p>
        </p:txBody>
      </p:sp>
      <p:sp>
        <p:nvSpPr>
          <p:cNvPr id="4" name="Slide Number Placeholder 3"/>
          <p:cNvSpPr>
            <a:spLocks noGrp="1"/>
          </p:cNvSpPr>
          <p:nvPr>
            <p:ph type="sldNum" sz="quarter" idx="12"/>
          </p:nvPr>
        </p:nvSpPr>
        <p:spPr/>
        <p:txBody>
          <a:bodyPr/>
          <a:lstStyle/>
          <a:p>
            <a:fld id="{A9D219A0-FF86-4F41-AFE6-D83BEB4F2C8F}" type="slidenum">
              <a:rPr lang="en-US" smtClean="0"/>
              <a:t>26</a:t>
            </a:fld>
            <a:endParaRPr lang="en-US"/>
          </a:p>
        </p:txBody>
      </p:sp>
    </p:spTree>
    <p:extLst>
      <p:ext uri="{BB962C8B-B14F-4D97-AF65-F5344CB8AC3E}">
        <p14:creationId xmlns:p14="http://schemas.microsoft.com/office/powerpoint/2010/main" val="89933980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t>
            </a:r>
            <a:r>
              <a:rPr lang="en-US" b="1" dirty="0"/>
              <a:t> </a:t>
            </a:r>
            <a:r>
              <a:rPr lang="en-US" dirty="0" smtClean="0"/>
              <a:t>A.3.2.2.1.5  [Contractor’s] Required </a:t>
            </a:r>
            <a:br>
              <a:rPr lang="en-US" dirty="0" smtClean="0"/>
            </a:br>
            <a:r>
              <a:rPr lang="en-US" dirty="0" smtClean="0"/>
              <a:t>Insurance Coverage</a:t>
            </a:r>
            <a:endParaRPr lang="en-US" dirty="0"/>
          </a:p>
        </p:txBody>
      </p:sp>
      <p:sp>
        <p:nvSpPr>
          <p:cNvPr id="3" name="Content Placeholder 2"/>
          <p:cNvSpPr>
            <a:spLocks noGrp="1"/>
          </p:cNvSpPr>
          <p:nvPr>
            <p:ph idx="1"/>
          </p:nvPr>
        </p:nvSpPr>
        <p:spPr/>
        <p:txBody>
          <a:bodyPr>
            <a:normAutofit fontScale="55000" lnSpcReduction="20000"/>
          </a:bodyPr>
          <a:lstStyle/>
          <a:p>
            <a:pPr marL="0" indent="0">
              <a:buNone/>
            </a:pPr>
            <a:endParaRPr lang="en-US" dirty="0" smtClean="0"/>
          </a:p>
          <a:p>
            <a:pPr marL="0" indent="0">
              <a:buNone/>
            </a:pPr>
            <a:r>
              <a:rPr lang="en-US" dirty="0" smtClean="0"/>
              <a:t>CGL “providing coverage for claims including … the Contractor’s indemnity obligations under Section 3.18 of the General Conditions”</a:t>
            </a:r>
          </a:p>
          <a:p>
            <a:pPr marL="0" indent="0">
              <a:buNone/>
            </a:pPr>
            <a:endParaRPr lang="en-US" dirty="0" smtClean="0"/>
          </a:p>
          <a:p>
            <a:pPr marL="0" indent="0">
              <a:buNone/>
            </a:pPr>
            <a:r>
              <a:rPr lang="en-US" b="1" dirty="0" smtClean="0"/>
              <a:t>Upstream:</a:t>
            </a:r>
            <a:r>
              <a:rPr lang="en-US" dirty="0" smtClean="0"/>
              <a:t>  The unmodified </a:t>
            </a:r>
            <a:r>
              <a:rPr lang="en-US" dirty="0"/>
              <a:t>§ </a:t>
            </a:r>
            <a:r>
              <a:rPr lang="en-US" dirty="0" smtClean="0"/>
              <a:t>3.18 is extremely limited and fails to meet the scope permitted by some anti-indemnity laws.</a:t>
            </a:r>
          </a:p>
          <a:p>
            <a:pPr marL="0" indent="0">
              <a:buNone/>
            </a:pPr>
            <a:endParaRPr lang="en-US" b="1" dirty="0" smtClean="0"/>
          </a:p>
          <a:p>
            <a:pPr marL="0" indent="0">
              <a:buNone/>
            </a:pPr>
            <a:r>
              <a:rPr lang="en-US" b="1" dirty="0" smtClean="0"/>
              <a:t>Downstream:  </a:t>
            </a:r>
            <a:r>
              <a:rPr lang="en-US" dirty="0" smtClean="0"/>
              <a:t>The unmodified </a:t>
            </a:r>
            <a:r>
              <a:rPr lang="en-US" dirty="0"/>
              <a:t>§ </a:t>
            </a:r>
            <a:r>
              <a:rPr lang="en-US" dirty="0" smtClean="0"/>
              <a:t>3.18 is terrific as it strictly follows the limited scope of coverage provided by general liability insurance.</a:t>
            </a:r>
          </a:p>
          <a:p>
            <a:pPr marL="0" indent="0">
              <a:buNone/>
            </a:pPr>
            <a:endParaRPr lang="en-US" dirty="0" smtClean="0"/>
          </a:p>
          <a:p>
            <a:pPr marL="0" indent="0">
              <a:buNone/>
            </a:pPr>
            <a:r>
              <a:rPr lang="en-US" b="1" dirty="0" smtClean="0"/>
              <a:t>Issues:  </a:t>
            </a:r>
          </a:p>
          <a:p>
            <a:pPr>
              <a:buFont typeface="Wingdings" panose="05000000000000000000" pitchFamily="2" charset="2"/>
              <a:buChar char="§"/>
            </a:pPr>
            <a:r>
              <a:rPr lang="en-US" dirty="0" smtClean="0"/>
              <a:t>Assuming that 3.18 will be modified by most attorneys, insurance is generally responsive to allegations of Bodily Injury and Physical Injury to Tangible Property, subject to the limits of liability, and </a:t>
            </a:r>
            <a:r>
              <a:rPr lang="en-US" b="1" u="sng" dirty="0" smtClean="0"/>
              <a:t>nothing else</a:t>
            </a:r>
            <a:r>
              <a:rPr lang="en-US" dirty="0" smtClean="0"/>
              <a:t>.</a:t>
            </a:r>
          </a:p>
          <a:p>
            <a:pPr>
              <a:buFont typeface="Wingdings" panose="05000000000000000000" pitchFamily="2" charset="2"/>
              <a:buChar char="§"/>
            </a:pPr>
            <a:r>
              <a:rPr lang="en-US" dirty="0" smtClean="0"/>
              <a:t>Insurance applies to but does not “cover” a broader indemnification requirement.</a:t>
            </a:r>
          </a:p>
          <a:p>
            <a:pPr marL="0" indent="0">
              <a:buNone/>
            </a:pPr>
            <a:endParaRPr lang="en-US" dirty="0"/>
          </a:p>
        </p:txBody>
      </p:sp>
      <p:sp>
        <p:nvSpPr>
          <p:cNvPr id="4" name="Slide Number Placeholder 3"/>
          <p:cNvSpPr>
            <a:spLocks noGrp="1"/>
          </p:cNvSpPr>
          <p:nvPr>
            <p:ph type="sldNum" sz="quarter" idx="12"/>
          </p:nvPr>
        </p:nvSpPr>
        <p:spPr/>
        <p:txBody>
          <a:bodyPr/>
          <a:lstStyle/>
          <a:p>
            <a:fld id="{A9D219A0-FF86-4F41-AFE6-D83BEB4F2C8F}" type="slidenum">
              <a:rPr lang="en-US" smtClean="0"/>
              <a:t>27</a:t>
            </a:fld>
            <a:endParaRPr lang="en-US"/>
          </a:p>
        </p:txBody>
      </p:sp>
    </p:spTree>
    <p:extLst>
      <p:ext uri="{BB962C8B-B14F-4D97-AF65-F5344CB8AC3E}">
        <p14:creationId xmlns:p14="http://schemas.microsoft.com/office/powerpoint/2010/main" val="292917464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t>
            </a:r>
            <a:r>
              <a:rPr lang="en-US" b="1" dirty="0"/>
              <a:t> </a:t>
            </a:r>
            <a:r>
              <a:rPr lang="en-US" dirty="0"/>
              <a:t>A.3.2.2.1 Additional Recommended Requirements</a:t>
            </a:r>
          </a:p>
        </p:txBody>
      </p:sp>
      <p:sp>
        <p:nvSpPr>
          <p:cNvPr id="3" name="Content Placeholder 2"/>
          <p:cNvSpPr>
            <a:spLocks noGrp="1"/>
          </p:cNvSpPr>
          <p:nvPr>
            <p:ph idx="1"/>
          </p:nvPr>
        </p:nvSpPr>
        <p:spPr/>
        <p:txBody>
          <a:bodyPr>
            <a:normAutofit fontScale="70000" lnSpcReduction="20000"/>
          </a:bodyPr>
          <a:lstStyle/>
          <a:p>
            <a:pPr marL="0" indent="0">
              <a:buNone/>
            </a:pPr>
            <a:r>
              <a:rPr lang="en-US" b="1" dirty="0" smtClean="0"/>
              <a:t>Recommended:  </a:t>
            </a:r>
            <a:r>
              <a:rPr lang="en-US" dirty="0" smtClean="0"/>
              <a:t>Add requirements for:</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Additional Insured Primary &amp; Non-Contributory status</a:t>
            </a:r>
          </a:p>
          <a:p>
            <a:pPr lvl="1">
              <a:buFont typeface="Courier New" panose="02070309020205020404" pitchFamily="49" charset="0"/>
              <a:buChar char="o"/>
            </a:pPr>
            <a:r>
              <a:rPr lang="en-US" dirty="0"/>
              <a:t>This insurance shall be endorsed to provide primary and noncontributing liability coverage by ISO CG 20 01 04 13.  It is the specific intent of the parties to the Agreement that all insurance required herein shall be primary to and shall seek no contribution from any other insurance (primary, umbrella, contingent or excess) maintained by </a:t>
            </a:r>
            <a:r>
              <a:rPr lang="en-US" dirty="0" smtClean="0"/>
              <a:t>[Upstream] Parties</a:t>
            </a:r>
            <a:r>
              <a:rPr lang="en-US" dirty="0"/>
              <a:t>, with [Upstream] </a:t>
            </a:r>
            <a:r>
              <a:rPr lang="en-US" dirty="0" smtClean="0"/>
              <a:t>Parties</a:t>
            </a:r>
            <a:r>
              <a:rPr lang="en-US" dirty="0"/>
              <a:t>’ insurance being excess, secondary and noncontributing.</a:t>
            </a:r>
            <a:endParaRPr lang="en-US" dirty="0" smtClean="0"/>
          </a:p>
          <a:p>
            <a:pPr>
              <a:buFont typeface="Wingdings" panose="05000000000000000000" pitchFamily="2" charset="2"/>
              <a:buChar char="§"/>
            </a:pPr>
            <a:endParaRPr lang="en-US" dirty="0" smtClean="0"/>
          </a:p>
          <a:p>
            <a:pPr>
              <a:buFont typeface="Wingdings" panose="05000000000000000000" pitchFamily="2" charset="2"/>
              <a:buChar char="§"/>
            </a:pPr>
            <a:r>
              <a:rPr lang="en-US" dirty="0"/>
              <a:t>Electronic Data Liability endorsement ISO CG 04 37 with coverage to the full limits of the policy(</a:t>
            </a:r>
            <a:r>
              <a:rPr lang="en-US" dirty="0" err="1"/>
              <a:t>ies</a:t>
            </a:r>
            <a:r>
              <a:rPr lang="en-US" dirty="0" smtClean="0"/>
              <a:t>) (i.e., without sublimit).</a:t>
            </a:r>
          </a:p>
          <a:p>
            <a:pPr lvl="1">
              <a:buFont typeface="Courier New" panose="02070309020205020404" pitchFamily="49" charset="0"/>
              <a:buChar char="o"/>
            </a:pPr>
            <a:r>
              <a:rPr lang="en-US" dirty="0" smtClean="0"/>
              <a:t>Without this endorsement, General </a:t>
            </a:r>
            <a:r>
              <a:rPr lang="en-US" dirty="0"/>
              <a:t>L</a:t>
            </a:r>
            <a:r>
              <a:rPr lang="en-US" dirty="0" smtClean="0"/>
              <a:t>iability insurance excludes coverage for loss to intangible property, including electronic data.</a:t>
            </a:r>
            <a:endParaRPr lang="en-US" dirty="0"/>
          </a:p>
        </p:txBody>
      </p:sp>
      <p:sp>
        <p:nvSpPr>
          <p:cNvPr id="4" name="Slide Number Placeholder 3"/>
          <p:cNvSpPr>
            <a:spLocks noGrp="1"/>
          </p:cNvSpPr>
          <p:nvPr>
            <p:ph type="sldNum" sz="quarter" idx="12"/>
          </p:nvPr>
        </p:nvSpPr>
        <p:spPr/>
        <p:txBody>
          <a:bodyPr/>
          <a:lstStyle/>
          <a:p>
            <a:fld id="{A9D219A0-FF86-4F41-AFE6-D83BEB4F2C8F}" type="slidenum">
              <a:rPr lang="en-US" smtClean="0"/>
              <a:t>28</a:t>
            </a:fld>
            <a:endParaRPr lang="en-US"/>
          </a:p>
        </p:txBody>
      </p:sp>
    </p:spTree>
    <p:extLst>
      <p:ext uri="{BB962C8B-B14F-4D97-AF65-F5344CB8AC3E}">
        <p14:creationId xmlns:p14="http://schemas.microsoft.com/office/powerpoint/2010/main" val="309312850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t>
            </a:r>
            <a:r>
              <a:rPr lang="en-US" b="1" dirty="0"/>
              <a:t> </a:t>
            </a:r>
            <a:r>
              <a:rPr lang="en-US" dirty="0"/>
              <a:t>A.3.2.2.1 Additional </a:t>
            </a:r>
            <a:r>
              <a:rPr lang="en-US" dirty="0" smtClean="0"/>
              <a:t>Recommended Requirements</a:t>
            </a:r>
            <a:endParaRPr lang="en-US" dirty="0"/>
          </a:p>
        </p:txBody>
      </p:sp>
      <p:sp>
        <p:nvSpPr>
          <p:cNvPr id="3" name="Content Placeholder 2"/>
          <p:cNvSpPr>
            <a:spLocks noGrp="1"/>
          </p:cNvSpPr>
          <p:nvPr>
            <p:ph idx="1"/>
          </p:nvPr>
        </p:nvSpPr>
        <p:spPr/>
        <p:txBody>
          <a:bodyPr>
            <a:normAutofit fontScale="77500" lnSpcReduction="20000"/>
          </a:bodyPr>
          <a:lstStyle/>
          <a:p>
            <a:pPr>
              <a:buFont typeface="Wingdings" panose="05000000000000000000" pitchFamily="2" charset="2"/>
              <a:buChar char="§"/>
            </a:pPr>
            <a:r>
              <a:rPr lang="en-US" dirty="0" smtClean="0"/>
              <a:t>Personal </a:t>
            </a:r>
            <a:r>
              <a:rPr lang="en-US" dirty="0"/>
              <a:t>injury contractual liability exclusion shall be </a:t>
            </a:r>
            <a:r>
              <a:rPr lang="en-US" dirty="0" smtClean="0"/>
              <a:t>deleted.</a:t>
            </a:r>
          </a:p>
          <a:p>
            <a:pPr lvl="1">
              <a:buFont typeface="Courier New" panose="02070309020205020404" pitchFamily="49" charset="0"/>
              <a:buChar char="o"/>
            </a:pPr>
            <a:r>
              <a:rPr lang="en-US" dirty="0" smtClean="0"/>
              <a:t>General liability insurance excludes coverage for the assumption of personal injury liability in a contract or agreement.  Depending on the type of contractor (e.g., security) being engaged, it may be advisable to require the deletion of the Personal Injury Contractual Liability Exclusion.</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To </a:t>
            </a:r>
            <a:r>
              <a:rPr lang="en-US" dirty="0"/>
              <a:t>the extent permitted by law, [Downstream Party] agrees to waive its right of recovery and shall cause this insurance to be endorsed to waive all rights of subrogation in favor of [Upstream Parties] on ISO </a:t>
            </a:r>
            <a:r>
              <a:rPr lang="en-US" dirty="0" smtClean="0"/>
              <a:t>form CG 24 04 05 09.</a:t>
            </a:r>
          </a:p>
          <a:p>
            <a:pPr lvl="1">
              <a:buFont typeface="Courier New" panose="02070309020205020404" pitchFamily="49" charset="0"/>
              <a:buChar char="o"/>
            </a:pPr>
            <a:r>
              <a:rPr lang="en-US" dirty="0" smtClean="0"/>
              <a:t>Also see </a:t>
            </a:r>
            <a:r>
              <a:rPr lang="en-US" dirty="0"/>
              <a:t>§ </a:t>
            </a:r>
            <a:r>
              <a:rPr lang="en-US" dirty="0" smtClean="0"/>
              <a:t>11.3.1 of the General Conditions</a:t>
            </a: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A9D219A0-FF86-4F41-AFE6-D83BEB4F2C8F}" type="slidenum">
              <a:rPr lang="en-US" smtClean="0"/>
              <a:t>29</a:t>
            </a:fld>
            <a:endParaRPr lang="en-US"/>
          </a:p>
        </p:txBody>
      </p:sp>
    </p:spTree>
    <p:extLst>
      <p:ext uri="{BB962C8B-B14F-4D97-AF65-F5344CB8AC3E}">
        <p14:creationId xmlns:p14="http://schemas.microsoft.com/office/powerpoint/2010/main" val="4996962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Numerous Changes Affecting Insurance-Related Matters</a:t>
            </a:r>
            <a:endParaRPr lang="en-US" dirty="0"/>
          </a:p>
        </p:txBody>
      </p:sp>
      <p:sp>
        <p:nvSpPr>
          <p:cNvPr id="3" name="Content Placeholder 2"/>
          <p:cNvSpPr>
            <a:spLocks noGrp="1"/>
          </p:cNvSpPr>
          <p:nvPr>
            <p:ph idx="1"/>
          </p:nvPr>
        </p:nvSpPr>
        <p:spPr/>
        <p:txBody>
          <a:bodyPr>
            <a:normAutofit fontScale="70000" lnSpcReduction="20000"/>
          </a:bodyPr>
          <a:lstStyle/>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Adopted a much more progressive format</a:t>
            </a:r>
          </a:p>
          <a:p>
            <a:pPr lvl="1">
              <a:buFont typeface="Courier New" panose="02070309020205020404" pitchFamily="49" charset="0"/>
              <a:buChar char="o"/>
            </a:pPr>
            <a:r>
              <a:rPr lang="en-US" dirty="0" smtClean="0"/>
              <a:t>Who knew?  Handwringing v. Reality</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Included a number of recommended enhancements, including new format</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Included </a:t>
            </a:r>
            <a:r>
              <a:rPr lang="en-US" dirty="0"/>
              <a:t>some requirements that are problematic (a/k/a unlikely to occur)</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Did not include a number of changes that would have been beneficial</a:t>
            </a:r>
          </a:p>
          <a:p>
            <a:pPr>
              <a:buFont typeface="Wingdings" panose="05000000000000000000" pitchFamily="2" charset="2"/>
              <a:buChar char="§"/>
            </a:pPr>
            <a:endParaRPr lang="en-US" dirty="0"/>
          </a:p>
          <a:p>
            <a:pPr>
              <a:buFont typeface="Wingdings" panose="05000000000000000000" pitchFamily="2" charset="2"/>
              <a:buChar char="§"/>
            </a:pPr>
            <a:r>
              <a:rPr lang="en-US" dirty="0" smtClean="0"/>
              <a:t>Overall intent</a:t>
            </a:r>
          </a:p>
          <a:p>
            <a:pPr>
              <a:buFont typeface="Wingdings" panose="05000000000000000000" pitchFamily="2" charset="2"/>
              <a:buChar char="§"/>
            </a:pPr>
            <a:endParaRPr lang="en-US" dirty="0" smtClean="0"/>
          </a:p>
          <a:p>
            <a:pPr marL="0" indent="0">
              <a:buNone/>
            </a:pPr>
            <a:endParaRPr lang="en-US" dirty="0"/>
          </a:p>
        </p:txBody>
      </p:sp>
      <p:sp>
        <p:nvSpPr>
          <p:cNvPr id="4" name="Slide Number Placeholder 3"/>
          <p:cNvSpPr>
            <a:spLocks noGrp="1"/>
          </p:cNvSpPr>
          <p:nvPr>
            <p:ph type="sldNum" sz="quarter" idx="12"/>
          </p:nvPr>
        </p:nvSpPr>
        <p:spPr/>
        <p:txBody>
          <a:bodyPr/>
          <a:lstStyle/>
          <a:p>
            <a:fld id="{32838206-C812-4EC7-A567-8C29F65E0F28}" type="slidenum">
              <a:rPr lang="en-US" smtClean="0"/>
              <a:t>3</a:t>
            </a:fld>
            <a:endParaRPr lang="en-US"/>
          </a:p>
        </p:txBody>
      </p:sp>
    </p:spTree>
    <p:extLst>
      <p:ext uri="{BB962C8B-B14F-4D97-AF65-F5344CB8AC3E}">
        <p14:creationId xmlns:p14="http://schemas.microsoft.com/office/powerpoint/2010/main" val="2018554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A.3.2.2.2 Prohibitions</a:t>
            </a:r>
          </a:p>
        </p:txBody>
      </p:sp>
      <p:sp>
        <p:nvSpPr>
          <p:cNvPr id="3" name="Content Placeholder 2"/>
          <p:cNvSpPr>
            <a:spLocks noGrp="1"/>
          </p:cNvSpPr>
          <p:nvPr>
            <p:ph idx="1"/>
          </p:nvPr>
        </p:nvSpPr>
        <p:spPr/>
        <p:txBody>
          <a:bodyPr>
            <a:normAutofit fontScale="85000" lnSpcReduction="20000"/>
          </a:bodyPr>
          <a:lstStyle/>
          <a:p>
            <a:pPr marL="0" indent="0">
              <a:buNone/>
            </a:pPr>
            <a:r>
              <a:rPr lang="en-US" dirty="0"/>
              <a:t>“The Contractor’s Commercial General Liability … shall not contain an exclusion … of coverage for the following:”</a:t>
            </a:r>
          </a:p>
          <a:p>
            <a:endParaRPr lang="en-US" dirty="0" smtClean="0"/>
          </a:p>
          <a:p>
            <a:pPr marL="0" indent="0">
              <a:buNone/>
            </a:pPr>
            <a:r>
              <a:rPr lang="en-US" b="1" dirty="0"/>
              <a:t>§ </a:t>
            </a:r>
            <a:r>
              <a:rPr lang="en-US" b="1" dirty="0" smtClean="0"/>
              <a:t>A.3.2.2.2.1 </a:t>
            </a:r>
            <a:r>
              <a:rPr lang="en-US" dirty="0" smtClean="0"/>
              <a:t>“Claims by one insured against another insured, if the exclusion or restriction is based solely on the fact that the claimant is an insured, and there would otherwise be coverage for the claim.”</a:t>
            </a:r>
          </a:p>
          <a:p>
            <a:pPr marL="0" indent="0">
              <a:buNone/>
            </a:pPr>
            <a:endParaRPr lang="en-US" dirty="0"/>
          </a:p>
          <a:p>
            <a:pPr marL="0" indent="0">
              <a:buNone/>
            </a:pPr>
            <a:r>
              <a:rPr lang="en-US" b="1" dirty="0" smtClean="0"/>
              <a:t>Recommended:</a:t>
            </a:r>
          </a:p>
          <a:p>
            <a:pPr marL="0" indent="0">
              <a:buNone/>
            </a:pPr>
            <a:r>
              <a:rPr lang="en-US" dirty="0" smtClean="0"/>
              <a:t>Prohibit Insured vs Insured exclusion unless limited to Named Insured vs. Named Insured.</a:t>
            </a:r>
            <a:endParaRPr lang="en-US" dirty="0"/>
          </a:p>
        </p:txBody>
      </p:sp>
      <p:sp>
        <p:nvSpPr>
          <p:cNvPr id="4" name="Slide Number Placeholder 3"/>
          <p:cNvSpPr>
            <a:spLocks noGrp="1"/>
          </p:cNvSpPr>
          <p:nvPr>
            <p:ph type="sldNum" sz="quarter" idx="12"/>
          </p:nvPr>
        </p:nvSpPr>
        <p:spPr/>
        <p:txBody>
          <a:bodyPr/>
          <a:lstStyle/>
          <a:p>
            <a:fld id="{A9D219A0-FF86-4F41-AFE6-D83BEB4F2C8F}" type="slidenum">
              <a:rPr lang="en-US" smtClean="0"/>
              <a:t>30</a:t>
            </a:fld>
            <a:endParaRPr lang="en-US"/>
          </a:p>
        </p:txBody>
      </p:sp>
    </p:spTree>
    <p:extLst>
      <p:ext uri="{BB962C8B-B14F-4D97-AF65-F5344CB8AC3E}">
        <p14:creationId xmlns:p14="http://schemas.microsoft.com/office/powerpoint/2010/main" val="200474748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Prohibitions</a:t>
            </a:r>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r>
              <a:rPr lang="en-US" b="1" dirty="0"/>
              <a:t>§ </a:t>
            </a:r>
            <a:r>
              <a:rPr lang="en-US" b="1" dirty="0" smtClean="0"/>
              <a:t>A.3.2.2.2.2 </a:t>
            </a:r>
            <a:r>
              <a:rPr lang="en-US" dirty="0" smtClean="0"/>
              <a:t>“Claims for property damage to the Contractor’s Work arising out of the products-completed operations hazard where the damaged Work or the Work out of which the damage arises was performed by a Subcontractor.</a:t>
            </a:r>
          </a:p>
          <a:p>
            <a:pPr marL="0" indent="0">
              <a:buNone/>
            </a:pPr>
            <a:endParaRPr lang="en-US" dirty="0" smtClean="0"/>
          </a:p>
          <a:p>
            <a:pPr marL="0" indent="0">
              <a:buNone/>
            </a:pPr>
            <a:r>
              <a:rPr lang="en-US" b="1" dirty="0" smtClean="0"/>
              <a:t>CGL Wording:</a:t>
            </a:r>
          </a:p>
          <a:p>
            <a:pPr marL="0" indent="0">
              <a:buNone/>
            </a:pPr>
            <a:r>
              <a:rPr lang="en-US" dirty="0" smtClean="0"/>
              <a:t>“This insurance does not apply to:</a:t>
            </a:r>
            <a:endParaRPr lang="en-US" dirty="0"/>
          </a:p>
          <a:p>
            <a:pPr marL="0" indent="0">
              <a:buNone/>
            </a:pPr>
            <a:r>
              <a:rPr lang="en-US" dirty="0" smtClean="0"/>
              <a:t>Exclusion l.  Damage To Your Work</a:t>
            </a:r>
          </a:p>
          <a:p>
            <a:pPr marL="0" indent="0">
              <a:buNone/>
            </a:pPr>
            <a:r>
              <a:rPr lang="en-US" dirty="0" smtClean="0"/>
              <a:t>“Property damage” to “your work” arising out of it or any part of it and included in the “products-completed operations hazard.</a:t>
            </a:r>
          </a:p>
          <a:p>
            <a:pPr marL="400050" lvl="1" indent="0">
              <a:buNone/>
            </a:pPr>
            <a:r>
              <a:rPr lang="en-US" dirty="0" smtClean="0"/>
              <a:t>This exclusion does not apply if the damaged work or the work out of which the damage arises was performed on your behalf by a subcontractor.”</a:t>
            </a:r>
          </a:p>
          <a:p>
            <a:pPr marL="0" indent="0">
              <a:buNone/>
            </a:pPr>
            <a:endParaRPr lang="en-US" dirty="0"/>
          </a:p>
        </p:txBody>
      </p:sp>
      <p:sp>
        <p:nvSpPr>
          <p:cNvPr id="4" name="Slide Number Placeholder 3"/>
          <p:cNvSpPr>
            <a:spLocks noGrp="1"/>
          </p:cNvSpPr>
          <p:nvPr>
            <p:ph type="sldNum" sz="quarter" idx="12"/>
          </p:nvPr>
        </p:nvSpPr>
        <p:spPr/>
        <p:txBody>
          <a:bodyPr/>
          <a:lstStyle/>
          <a:p>
            <a:fld id="{A9D219A0-FF86-4F41-AFE6-D83BEB4F2C8F}" type="slidenum">
              <a:rPr lang="en-US" smtClean="0"/>
              <a:t>31</a:t>
            </a:fld>
            <a:endParaRPr lang="en-US"/>
          </a:p>
        </p:txBody>
      </p:sp>
    </p:spTree>
    <p:extLst>
      <p:ext uri="{BB962C8B-B14F-4D97-AF65-F5344CB8AC3E}">
        <p14:creationId xmlns:p14="http://schemas.microsoft.com/office/powerpoint/2010/main" val="314488359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t>This is being prohibited:</a:t>
            </a:r>
          </a:p>
          <a:p>
            <a:pPr marL="400050" lvl="1" indent="0">
              <a:buNone/>
            </a:pPr>
            <a:r>
              <a:rPr lang="en-US" dirty="0" smtClean="0"/>
              <a:t>ISO CG 22 94 or CG 22 95</a:t>
            </a:r>
          </a:p>
          <a:p>
            <a:pPr marL="400050" lvl="1" indent="0">
              <a:buNone/>
            </a:pPr>
            <a:r>
              <a:rPr lang="en-US" dirty="0"/>
              <a:t>“Property damage” to “your work” arising out of it or any part of it and included in the “products-completed operations hazard.</a:t>
            </a:r>
          </a:p>
          <a:p>
            <a:pPr marL="800100" lvl="2" indent="0">
              <a:buNone/>
            </a:pPr>
            <a:r>
              <a:rPr lang="en-US" strike="sngStrike" dirty="0"/>
              <a:t>This exclusion does not apply if the damaged work or the work out of which the damage arises was performed on your behalf by a subcontractor.”</a:t>
            </a:r>
          </a:p>
          <a:p>
            <a:pPr marL="0" indent="0">
              <a:buNone/>
            </a:pPr>
            <a:endParaRPr lang="en-US" dirty="0"/>
          </a:p>
        </p:txBody>
      </p:sp>
      <p:sp>
        <p:nvSpPr>
          <p:cNvPr id="4" name="Slide Number Placeholder 3"/>
          <p:cNvSpPr>
            <a:spLocks noGrp="1"/>
          </p:cNvSpPr>
          <p:nvPr>
            <p:ph type="sldNum" sz="quarter" idx="12"/>
          </p:nvPr>
        </p:nvSpPr>
        <p:spPr/>
        <p:txBody>
          <a:bodyPr/>
          <a:lstStyle/>
          <a:p>
            <a:fld id="{A9D219A0-FF86-4F41-AFE6-D83BEB4F2C8F}" type="slidenum">
              <a:rPr lang="en-US" smtClean="0"/>
              <a:t>32</a:t>
            </a:fld>
            <a:endParaRPr lang="en-US"/>
          </a:p>
        </p:txBody>
      </p:sp>
    </p:spTree>
    <p:extLst>
      <p:ext uri="{BB962C8B-B14F-4D97-AF65-F5344CB8AC3E}">
        <p14:creationId xmlns:p14="http://schemas.microsoft.com/office/powerpoint/2010/main" val="108058109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A.3.2.2.2 </a:t>
            </a:r>
            <a:r>
              <a:rPr lang="en-US" dirty="0" smtClean="0"/>
              <a:t>Prohibitions</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endParaRPr lang="en-US" dirty="0" smtClean="0"/>
          </a:p>
          <a:p>
            <a:pPr marL="0" indent="0">
              <a:buNone/>
            </a:pPr>
            <a:r>
              <a:rPr lang="en-US" dirty="0"/>
              <a:t>§ </a:t>
            </a:r>
            <a:r>
              <a:rPr lang="en-US" b="1" dirty="0" smtClean="0"/>
              <a:t>A.3.2.2.2.4</a:t>
            </a:r>
            <a:r>
              <a:rPr lang="en-US" dirty="0" smtClean="0"/>
              <a:t>  “Claims for indemnity under Section </a:t>
            </a:r>
            <a:r>
              <a:rPr lang="en-US" dirty="0"/>
              <a:t>§ 3.18 </a:t>
            </a:r>
            <a:r>
              <a:rPr lang="en-US" dirty="0" smtClean="0"/>
              <a:t>of the General Conditions arising out of injury to employees of the insured.”</a:t>
            </a:r>
          </a:p>
          <a:p>
            <a:pPr marL="0" indent="0">
              <a:buNone/>
            </a:pPr>
            <a:endParaRPr lang="en-US" dirty="0" smtClean="0"/>
          </a:p>
          <a:p>
            <a:pPr marL="0" indent="0">
              <a:buNone/>
            </a:pPr>
            <a:r>
              <a:rPr lang="en-US" b="1" dirty="0" smtClean="0"/>
              <a:t>Issues:</a:t>
            </a:r>
          </a:p>
          <a:p>
            <a:pPr>
              <a:buFont typeface="Wingdings" panose="05000000000000000000" pitchFamily="2" charset="2"/>
              <a:buChar char="§"/>
            </a:pPr>
            <a:r>
              <a:rPr lang="en-US" dirty="0" smtClean="0"/>
              <a:t>Such allegations are commonly a claim of sole negligence.</a:t>
            </a:r>
          </a:p>
          <a:p>
            <a:pPr>
              <a:buFont typeface="Wingdings" panose="05000000000000000000" pitchFamily="2" charset="2"/>
              <a:buChar char="§"/>
            </a:pPr>
            <a:r>
              <a:rPr lang="en-US" dirty="0"/>
              <a:t>§ 3.18 </a:t>
            </a:r>
            <a:r>
              <a:rPr lang="en-US" dirty="0" smtClean="0"/>
              <a:t>does not require indemnification for sole negligence.</a:t>
            </a:r>
          </a:p>
          <a:p>
            <a:pPr>
              <a:buFont typeface="Wingdings" panose="05000000000000000000" pitchFamily="2" charset="2"/>
              <a:buChar char="§"/>
            </a:pPr>
            <a:r>
              <a:rPr lang="en-US" dirty="0" smtClean="0"/>
              <a:t>Coverage for sole negligence is necessary with regard to 3</a:t>
            </a:r>
            <a:r>
              <a:rPr lang="en-US" baseline="30000" dirty="0" smtClean="0"/>
              <a:t>rd</a:t>
            </a:r>
            <a:r>
              <a:rPr lang="en-US" dirty="0" smtClean="0"/>
              <a:t> party over actions.</a:t>
            </a:r>
            <a:endParaRPr lang="en-US" dirty="0"/>
          </a:p>
        </p:txBody>
      </p:sp>
      <p:sp>
        <p:nvSpPr>
          <p:cNvPr id="4" name="Slide Number Placeholder 3"/>
          <p:cNvSpPr>
            <a:spLocks noGrp="1"/>
          </p:cNvSpPr>
          <p:nvPr>
            <p:ph type="sldNum" sz="quarter" idx="12"/>
          </p:nvPr>
        </p:nvSpPr>
        <p:spPr/>
        <p:txBody>
          <a:bodyPr/>
          <a:lstStyle/>
          <a:p>
            <a:fld id="{A9D219A0-FF86-4F41-AFE6-D83BEB4F2C8F}" type="slidenum">
              <a:rPr lang="en-US" smtClean="0"/>
              <a:t>33</a:t>
            </a:fld>
            <a:endParaRPr lang="en-US"/>
          </a:p>
        </p:txBody>
      </p:sp>
    </p:spTree>
    <p:extLst>
      <p:ext uri="{BB962C8B-B14F-4D97-AF65-F5344CB8AC3E}">
        <p14:creationId xmlns:p14="http://schemas.microsoft.com/office/powerpoint/2010/main" val="270167929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A.3.2.2.2 Prohibitions</a:t>
            </a:r>
          </a:p>
        </p:txBody>
      </p:sp>
      <p:sp>
        <p:nvSpPr>
          <p:cNvPr id="3" name="Content Placeholder 2"/>
          <p:cNvSpPr>
            <a:spLocks noGrp="1"/>
          </p:cNvSpPr>
          <p:nvPr>
            <p:ph idx="1"/>
          </p:nvPr>
        </p:nvSpPr>
        <p:spPr/>
        <p:txBody>
          <a:bodyPr>
            <a:normAutofit fontScale="70000" lnSpcReduction="20000"/>
          </a:bodyPr>
          <a:lstStyle/>
          <a:p>
            <a:pPr marL="0" indent="0">
              <a:buNone/>
            </a:pPr>
            <a:r>
              <a:rPr lang="en-US" b="1" dirty="0" smtClean="0"/>
              <a:t>A.3.2.2.2.5</a:t>
            </a:r>
            <a:r>
              <a:rPr lang="en-US" dirty="0" smtClean="0"/>
              <a:t>  “Claims or loss excluded under a prior work endorsement or other similar exclusionary language.”</a:t>
            </a:r>
          </a:p>
          <a:p>
            <a:pPr marL="0" indent="0">
              <a:buNone/>
            </a:pPr>
            <a:endParaRPr lang="en-US" dirty="0" smtClean="0"/>
          </a:p>
          <a:p>
            <a:pPr marL="0" indent="0">
              <a:buNone/>
            </a:pPr>
            <a:r>
              <a:rPr lang="en-US" b="1" dirty="0" smtClean="0"/>
              <a:t>A.3.2.2.2.6</a:t>
            </a:r>
            <a:r>
              <a:rPr lang="en-US" dirty="0" smtClean="0"/>
              <a:t> “Claims or loss due to physical damage under a prior injury endorsement or similar exclusionary language.”</a:t>
            </a:r>
          </a:p>
          <a:p>
            <a:pPr marL="0" indent="0">
              <a:buNone/>
            </a:pPr>
            <a:endParaRPr lang="en-US" dirty="0" smtClean="0"/>
          </a:p>
          <a:p>
            <a:pPr marL="0" indent="0">
              <a:buNone/>
            </a:pPr>
            <a:r>
              <a:rPr lang="en-US" b="1" dirty="0" smtClean="0"/>
              <a:t>Upstream:  </a:t>
            </a:r>
            <a:r>
              <a:rPr lang="en-US" dirty="0" smtClean="0"/>
              <a:t>Critically important</a:t>
            </a:r>
          </a:p>
          <a:p>
            <a:pPr marL="0" indent="0">
              <a:buNone/>
            </a:pPr>
            <a:endParaRPr lang="en-US" b="1" dirty="0" smtClean="0"/>
          </a:p>
          <a:p>
            <a:pPr marL="0" indent="0">
              <a:buNone/>
            </a:pPr>
            <a:r>
              <a:rPr lang="en-US" b="1" dirty="0" smtClean="0"/>
              <a:t>Downstream:</a:t>
            </a:r>
            <a:r>
              <a:rPr lang="en-US" dirty="0" smtClean="0"/>
              <a:t>  Difficult to avoid if a small contractor.</a:t>
            </a:r>
          </a:p>
          <a:p>
            <a:pPr marL="0" indent="0">
              <a:buNone/>
            </a:pPr>
            <a:endParaRPr lang="en-US" dirty="0"/>
          </a:p>
          <a:p>
            <a:pPr marL="0" indent="0">
              <a:buNone/>
            </a:pPr>
            <a:r>
              <a:rPr lang="en-US" b="1" dirty="0" smtClean="0"/>
              <a:t>Issue:</a:t>
            </a:r>
          </a:p>
          <a:p>
            <a:pPr>
              <a:buFont typeface="Wingdings" panose="05000000000000000000" pitchFamily="2" charset="2"/>
              <a:buChar char="§"/>
            </a:pPr>
            <a:r>
              <a:rPr lang="en-US" dirty="0" smtClean="0"/>
              <a:t>These endorsements essentially revert a GL policy to a Claims-Made form with no prior acts coverage.</a:t>
            </a:r>
            <a:endParaRPr lang="en-US" dirty="0"/>
          </a:p>
        </p:txBody>
      </p:sp>
      <p:sp>
        <p:nvSpPr>
          <p:cNvPr id="4" name="Slide Number Placeholder 3"/>
          <p:cNvSpPr>
            <a:spLocks noGrp="1"/>
          </p:cNvSpPr>
          <p:nvPr>
            <p:ph type="sldNum" sz="quarter" idx="12"/>
          </p:nvPr>
        </p:nvSpPr>
        <p:spPr/>
        <p:txBody>
          <a:bodyPr/>
          <a:lstStyle/>
          <a:p>
            <a:fld id="{A9D219A0-FF86-4F41-AFE6-D83BEB4F2C8F}" type="slidenum">
              <a:rPr lang="en-US" smtClean="0"/>
              <a:t>34</a:t>
            </a:fld>
            <a:endParaRPr lang="en-US"/>
          </a:p>
        </p:txBody>
      </p:sp>
    </p:spTree>
    <p:extLst>
      <p:ext uri="{BB962C8B-B14F-4D97-AF65-F5344CB8AC3E}">
        <p14:creationId xmlns:p14="http://schemas.microsoft.com/office/powerpoint/2010/main" val="348554844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Continuous or Progressive Injury </a:t>
            </a:r>
            <a:br>
              <a:rPr lang="en-US" dirty="0" smtClean="0"/>
            </a:br>
            <a:r>
              <a:rPr lang="en-US" dirty="0" smtClean="0"/>
              <a:t>and Damage Exclusion</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r>
              <a:rPr lang="en-US" b="1" dirty="0" smtClean="0"/>
              <a:t>Example:</a:t>
            </a:r>
          </a:p>
          <a:p>
            <a:pPr marL="0" indent="0">
              <a:buNone/>
            </a:pPr>
            <a:r>
              <a:rPr lang="en-US" dirty="0" smtClean="0"/>
              <a:t>This insurance does not apply to:</a:t>
            </a:r>
          </a:p>
          <a:p>
            <a:pPr marL="514350" indent="-514350">
              <a:buAutoNum type="arabicPeriod"/>
            </a:pPr>
            <a:r>
              <a:rPr lang="en-US" dirty="0" smtClean="0"/>
              <a:t>Any damages arising out of or related to “bodily injury” or “property damage” </a:t>
            </a:r>
            <a:r>
              <a:rPr lang="en-US" b="1" dirty="0" smtClean="0"/>
              <a:t>whether</a:t>
            </a:r>
            <a:r>
              <a:rPr lang="en-US" dirty="0" smtClean="0"/>
              <a:t> such </a:t>
            </a:r>
            <a:r>
              <a:rPr lang="en-US" dirty="0"/>
              <a:t>“bodily injury” or “property damage” </a:t>
            </a:r>
            <a:r>
              <a:rPr lang="en-US" dirty="0" smtClean="0"/>
              <a:t>is </a:t>
            </a:r>
            <a:r>
              <a:rPr lang="en-US" b="1" dirty="0" smtClean="0"/>
              <a:t>known or unknown</a:t>
            </a:r>
            <a:r>
              <a:rPr lang="en-US" dirty="0" smtClean="0"/>
              <a:t>;</a:t>
            </a:r>
          </a:p>
          <a:p>
            <a:pPr marL="514350" indent="-514350">
              <a:buAutoNum type="arabicPeriod"/>
            </a:pPr>
            <a:endParaRPr lang="en-US" dirty="0" smtClean="0"/>
          </a:p>
          <a:p>
            <a:pPr marL="914400" lvl="1" indent="-514350">
              <a:buAutoNum type="alphaLcParenBoth"/>
            </a:pPr>
            <a:r>
              <a:rPr lang="en-US" dirty="0" smtClean="0"/>
              <a:t>Which first occurred in whole or in part prior to the inception date of this policy); or </a:t>
            </a:r>
          </a:p>
          <a:p>
            <a:pPr marL="914400" lvl="1" indent="-514350">
              <a:buAutoNum type="alphaLcParenBoth"/>
            </a:pPr>
            <a:r>
              <a:rPr lang="en-US" dirty="0" smtClean="0"/>
              <a:t>Which are, or are </a:t>
            </a:r>
            <a:r>
              <a:rPr lang="en-US" b="1" dirty="0" smtClean="0"/>
              <a:t>alleged to be</a:t>
            </a:r>
            <a:r>
              <a:rPr lang="en-US" dirty="0" smtClean="0"/>
              <a:t>, in the process of occurring as of the inception date of the policy; or</a:t>
            </a:r>
          </a:p>
          <a:p>
            <a:pPr marL="914400" lvl="1" indent="-514350">
              <a:buAutoNum type="alphaLcParenBoth"/>
            </a:pPr>
            <a:r>
              <a:rPr lang="en-US" dirty="0" smtClean="0"/>
              <a:t>Which were caused, or are alleged to have been caused, by the same </a:t>
            </a:r>
            <a:r>
              <a:rPr lang="en-US" b="1" dirty="0" smtClean="0"/>
              <a:t>condition(s) or defective construction which first existed prior </a:t>
            </a:r>
            <a:r>
              <a:rPr lang="en-US" dirty="0" smtClean="0"/>
              <a:t>to the inception of this policy.</a:t>
            </a:r>
            <a:endParaRPr lang="en-US" dirty="0"/>
          </a:p>
        </p:txBody>
      </p:sp>
      <p:sp>
        <p:nvSpPr>
          <p:cNvPr id="4" name="Slide Number Placeholder 3"/>
          <p:cNvSpPr>
            <a:spLocks noGrp="1"/>
          </p:cNvSpPr>
          <p:nvPr>
            <p:ph type="sldNum" sz="quarter" idx="12"/>
          </p:nvPr>
        </p:nvSpPr>
        <p:spPr/>
        <p:txBody>
          <a:bodyPr/>
          <a:lstStyle/>
          <a:p>
            <a:fld id="{A9D219A0-FF86-4F41-AFE6-D83BEB4F2C8F}" type="slidenum">
              <a:rPr lang="en-US" smtClean="0"/>
              <a:t>35</a:t>
            </a:fld>
            <a:endParaRPr lang="en-US"/>
          </a:p>
        </p:txBody>
      </p:sp>
    </p:spTree>
    <p:extLst>
      <p:ext uri="{BB962C8B-B14F-4D97-AF65-F5344CB8AC3E}">
        <p14:creationId xmlns:p14="http://schemas.microsoft.com/office/powerpoint/2010/main" val="215641283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A.3.2.2.2 Prohibitions</a:t>
            </a:r>
          </a:p>
        </p:txBody>
      </p:sp>
      <p:sp>
        <p:nvSpPr>
          <p:cNvPr id="3" name="Content Placeholder 2"/>
          <p:cNvSpPr>
            <a:spLocks noGrp="1"/>
          </p:cNvSpPr>
          <p:nvPr>
            <p:ph idx="1"/>
          </p:nvPr>
        </p:nvSpPr>
        <p:spPr/>
        <p:txBody>
          <a:bodyPr>
            <a:normAutofit fontScale="92500" lnSpcReduction="20000"/>
          </a:bodyPr>
          <a:lstStyle/>
          <a:p>
            <a:pPr marL="0" indent="0">
              <a:buNone/>
            </a:pPr>
            <a:endParaRPr lang="en-US" b="1" dirty="0" smtClean="0"/>
          </a:p>
          <a:p>
            <a:pPr marL="0" indent="0">
              <a:buNone/>
            </a:pPr>
            <a:r>
              <a:rPr lang="en-US" dirty="0"/>
              <a:t>§ </a:t>
            </a:r>
            <a:r>
              <a:rPr lang="en-US" b="1" dirty="0" smtClean="0"/>
              <a:t>A.3.2.2.2.7</a:t>
            </a:r>
            <a:r>
              <a:rPr lang="en-US" dirty="0" smtClean="0"/>
              <a:t> “Claims related to residential, multi-family, or other habitational projects”</a:t>
            </a:r>
          </a:p>
          <a:p>
            <a:pPr marL="0" indent="0">
              <a:buNone/>
            </a:pPr>
            <a:endParaRPr lang="en-US" dirty="0"/>
          </a:p>
          <a:p>
            <a:pPr marL="0" indent="0">
              <a:buNone/>
            </a:pPr>
            <a:r>
              <a:rPr lang="en-US" b="1" dirty="0" smtClean="0"/>
              <a:t>Issues:  </a:t>
            </a:r>
          </a:p>
          <a:p>
            <a:pPr>
              <a:buFont typeface="Wingdings" panose="05000000000000000000" pitchFamily="2" charset="2"/>
              <a:buChar char="§"/>
            </a:pPr>
            <a:r>
              <a:rPr lang="en-US" dirty="0" smtClean="0"/>
              <a:t>The term “habitational” varies widely from carrier to carrier.  </a:t>
            </a:r>
          </a:p>
          <a:p>
            <a:pPr>
              <a:buFont typeface="Wingdings" panose="05000000000000000000" pitchFamily="2" charset="2"/>
              <a:buChar char="§"/>
            </a:pPr>
            <a:r>
              <a:rPr lang="en-US" dirty="0" smtClean="0"/>
              <a:t>Condominiums?  Apartments?  Barracks?  Dorms?  Jails?  Retirement centers?  Tract homes?  Custom homes?  Other?</a:t>
            </a:r>
            <a:endParaRPr lang="en-US" dirty="0"/>
          </a:p>
        </p:txBody>
      </p:sp>
      <p:sp>
        <p:nvSpPr>
          <p:cNvPr id="4" name="Slide Number Placeholder 3"/>
          <p:cNvSpPr>
            <a:spLocks noGrp="1"/>
          </p:cNvSpPr>
          <p:nvPr>
            <p:ph type="sldNum" sz="quarter" idx="12"/>
          </p:nvPr>
        </p:nvSpPr>
        <p:spPr/>
        <p:txBody>
          <a:bodyPr/>
          <a:lstStyle/>
          <a:p>
            <a:fld id="{A9D219A0-FF86-4F41-AFE6-D83BEB4F2C8F}" type="slidenum">
              <a:rPr lang="en-US" smtClean="0"/>
              <a:t>36</a:t>
            </a:fld>
            <a:endParaRPr lang="en-US"/>
          </a:p>
        </p:txBody>
      </p:sp>
    </p:spTree>
    <p:extLst>
      <p:ext uri="{BB962C8B-B14F-4D97-AF65-F5344CB8AC3E}">
        <p14:creationId xmlns:p14="http://schemas.microsoft.com/office/powerpoint/2010/main" val="217695281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A.3.2.2.2 Prohibitions</a:t>
            </a:r>
          </a:p>
        </p:txBody>
      </p:sp>
      <p:sp>
        <p:nvSpPr>
          <p:cNvPr id="3" name="Content Placeholder 2"/>
          <p:cNvSpPr>
            <a:spLocks noGrp="1"/>
          </p:cNvSpPr>
          <p:nvPr>
            <p:ph idx="1"/>
          </p:nvPr>
        </p:nvSpPr>
        <p:spPr/>
        <p:txBody>
          <a:bodyPr>
            <a:normAutofit fontScale="70000" lnSpcReduction="20000"/>
          </a:bodyPr>
          <a:lstStyle/>
          <a:p>
            <a:pPr marL="0" indent="0">
              <a:buNone/>
            </a:pPr>
            <a:endParaRPr lang="en-US" dirty="0" smtClean="0"/>
          </a:p>
          <a:p>
            <a:pPr marL="0" indent="0">
              <a:buNone/>
            </a:pPr>
            <a:r>
              <a:rPr lang="en-US" dirty="0"/>
              <a:t>§ </a:t>
            </a:r>
            <a:r>
              <a:rPr lang="en-US" b="1" dirty="0" smtClean="0"/>
              <a:t>A.3.2.2.2.8 </a:t>
            </a:r>
            <a:r>
              <a:rPr lang="en-US" dirty="0" smtClean="0"/>
              <a:t> “Claims related to roofing, if the Work involves roofing.”</a:t>
            </a:r>
          </a:p>
          <a:p>
            <a:pPr marL="0" indent="0">
              <a:buNone/>
            </a:pPr>
            <a:endParaRPr lang="en-US" dirty="0"/>
          </a:p>
          <a:p>
            <a:pPr marL="0" indent="0">
              <a:buNone/>
            </a:pPr>
            <a:r>
              <a:rPr lang="en-US" b="1" dirty="0" smtClean="0"/>
              <a:t>Issues:</a:t>
            </a:r>
          </a:p>
          <a:p>
            <a:pPr>
              <a:buFont typeface="Wingdings" panose="05000000000000000000" pitchFamily="2" charset="2"/>
              <a:buChar char="§"/>
            </a:pPr>
            <a:r>
              <a:rPr lang="en-US" dirty="0" smtClean="0"/>
              <a:t>Why limit to roofing?</a:t>
            </a:r>
          </a:p>
          <a:p>
            <a:pPr>
              <a:buFont typeface="Wingdings" panose="05000000000000000000" pitchFamily="2" charset="2"/>
              <a:buChar char="§"/>
            </a:pPr>
            <a:r>
              <a:rPr lang="en-US" dirty="0" smtClean="0"/>
              <a:t>Insurance companies utilize numerous other forms of exclusions regarding the Work.</a:t>
            </a:r>
          </a:p>
          <a:p>
            <a:pPr>
              <a:buFont typeface="Wingdings" panose="05000000000000000000" pitchFamily="2" charset="2"/>
              <a:buChar char="§"/>
            </a:pPr>
            <a:endParaRPr lang="en-US" dirty="0" smtClean="0"/>
          </a:p>
          <a:p>
            <a:pPr marL="0" indent="0">
              <a:buNone/>
            </a:pPr>
            <a:r>
              <a:rPr lang="en-US" b="1" dirty="0" smtClean="0"/>
              <a:t>Recommended:</a:t>
            </a:r>
          </a:p>
          <a:p>
            <a:pPr>
              <a:buFont typeface="Wingdings" panose="05000000000000000000" pitchFamily="2" charset="2"/>
              <a:buChar char="§"/>
            </a:pPr>
            <a:r>
              <a:rPr lang="en-US" dirty="0" smtClean="0"/>
              <a:t>Prohibit any endorsement limiting coverage to business or classification description, or designated premises, project or operation.</a:t>
            </a:r>
            <a:endParaRPr lang="en-US" dirty="0"/>
          </a:p>
        </p:txBody>
      </p:sp>
      <p:sp>
        <p:nvSpPr>
          <p:cNvPr id="4" name="Slide Number Placeholder 3"/>
          <p:cNvSpPr>
            <a:spLocks noGrp="1"/>
          </p:cNvSpPr>
          <p:nvPr>
            <p:ph type="sldNum" sz="quarter" idx="12"/>
          </p:nvPr>
        </p:nvSpPr>
        <p:spPr/>
        <p:txBody>
          <a:bodyPr/>
          <a:lstStyle/>
          <a:p>
            <a:fld id="{A9D219A0-FF86-4F41-AFE6-D83BEB4F2C8F}" type="slidenum">
              <a:rPr lang="en-US" smtClean="0"/>
              <a:t>37</a:t>
            </a:fld>
            <a:endParaRPr lang="en-US"/>
          </a:p>
        </p:txBody>
      </p:sp>
    </p:spTree>
    <p:extLst>
      <p:ext uri="{BB962C8B-B14F-4D97-AF65-F5344CB8AC3E}">
        <p14:creationId xmlns:p14="http://schemas.microsoft.com/office/powerpoint/2010/main" val="203071760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A.3.2.2.2 Prohibitions</a:t>
            </a:r>
          </a:p>
        </p:txBody>
      </p:sp>
      <p:sp>
        <p:nvSpPr>
          <p:cNvPr id="3" name="Content Placeholder 2"/>
          <p:cNvSpPr>
            <a:spLocks noGrp="1"/>
          </p:cNvSpPr>
          <p:nvPr>
            <p:ph idx="1"/>
          </p:nvPr>
        </p:nvSpPr>
        <p:spPr/>
        <p:txBody>
          <a:bodyPr>
            <a:normAutofit fontScale="85000" lnSpcReduction="20000"/>
          </a:bodyPr>
          <a:lstStyle/>
          <a:p>
            <a:pPr marL="0" indent="0">
              <a:buNone/>
            </a:pPr>
            <a:endParaRPr lang="en-US" dirty="0" smtClean="0"/>
          </a:p>
          <a:p>
            <a:pPr marL="0" indent="0">
              <a:buNone/>
            </a:pPr>
            <a:r>
              <a:rPr lang="en-US" dirty="0"/>
              <a:t>§ </a:t>
            </a:r>
            <a:r>
              <a:rPr lang="en-US" b="1" dirty="0" smtClean="0"/>
              <a:t>A.3.2.2.2.9</a:t>
            </a:r>
            <a:r>
              <a:rPr lang="en-US" dirty="0" smtClean="0"/>
              <a:t>  “Claims related to exterior insulation finish systems (EIFS), synthetic stucco or similar exterior coatings or surfaces, if the Work involves such coating or surfaces.”</a:t>
            </a:r>
          </a:p>
          <a:p>
            <a:pPr marL="0" indent="0">
              <a:buNone/>
            </a:pPr>
            <a:endParaRPr lang="en-US" dirty="0"/>
          </a:p>
          <a:p>
            <a:pPr marL="0" indent="0">
              <a:buNone/>
            </a:pPr>
            <a:r>
              <a:rPr lang="en-US" b="1" dirty="0" smtClean="0"/>
              <a:t>Issues:</a:t>
            </a:r>
          </a:p>
          <a:p>
            <a:pPr>
              <a:buFont typeface="Wingdings" panose="05000000000000000000" pitchFamily="2" charset="2"/>
              <a:buChar char="§"/>
            </a:pPr>
            <a:r>
              <a:rPr lang="en-US" dirty="0" smtClean="0"/>
              <a:t>This coverage is not readily available to most contractors.  </a:t>
            </a:r>
          </a:p>
          <a:p>
            <a:pPr>
              <a:buFont typeface="Wingdings" panose="05000000000000000000" pitchFamily="2" charset="2"/>
              <a:buChar char="§"/>
            </a:pPr>
            <a:r>
              <a:rPr lang="en-US" dirty="0" smtClean="0"/>
              <a:t>When available, certified applicators are required and the cost is not economical.</a:t>
            </a:r>
            <a:endParaRPr lang="en-US" dirty="0"/>
          </a:p>
        </p:txBody>
      </p:sp>
      <p:sp>
        <p:nvSpPr>
          <p:cNvPr id="4" name="Slide Number Placeholder 3"/>
          <p:cNvSpPr>
            <a:spLocks noGrp="1"/>
          </p:cNvSpPr>
          <p:nvPr>
            <p:ph type="sldNum" sz="quarter" idx="12"/>
          </p:nvPr>
        </p:nvSpPr>
        <p:spPr/>
        <p:txBody>
          <a:bodyPr/>
          <a:lstStyle/>
          <a:p>
            <a:fld id="{A9D219A0-FF86-4F41-AFE6-D83BEB4F2C8F}" type="slidenum">
              <a:rPr lang="en-US" smtClean="0"/>
              <a:t>38</a:t>
            </a:fld>
            <a:endParaRPr lang="en-US"/>
          </a:p>
        </p:txBody>
      </p:sp>
    </p:spTree>
    <p:extLst>
      <p:ext uri="{BB962C8B-B14F-4D97-AF65-F5344CB8AC3E}">
        <p14:creationId xmlns:p14="http://schemas.microsoft.com/office/powerpoint/2010/main" val="1026140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a:t>§ </a:t>
            </a:r>
            <a:r>
              <a:rPr lang="en-US" dirty="0" smtClean="0"/>
              <a:t>A.3.2.2.2</a:t>
            </a:r>
            <a:r>
              <a:rPr lang="en-US" dirty="0"/>
              <a:t/>
            </a:r>
            <a:br>
              <a:rPr lang="en-US" dirty="0"/>
            </a:b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b="1" dirty="0" smtClean="0"/>
              <a:t>Recommended:</a:t>
            </a:r>
            <a:r>
              <a:rPr lang="en-US" dirty="0" smtClean="0"/>
              <a:t>  Prohibit any endorsement exclusion or limitation of coverage for “Claims related to the assumption of tort liability of another.”  </a:t>
            </a:r>
          </a:p>
          <a:p>
            <a:pPr marL="0" indent="0">
              <a:buNone/>
            </a:pPr>
            <a:endParaRPr lang="en-US" dirty="0" smtClean="0"/>
          </a:p>
          <a:p>
            <a:pPr marL="0" indent="0">
              <a:buNone/>
            </a:pPr>
            <a:r>
              <a:rPr lang="en-US" b="1" dirty="0" smtClean="0"/>
              <a:t>Issues:  </a:t>
            </a:r>
            <a:r>
              <a:rPr lang="en-US" dirty="0" smtClean="0"/>
              <a:t>Prohibit:</a:t>
            </a:r>
          </a:p>
          <a:p>
            <a:pPr>
              <a:buFont typeface="Wingdings" panose="05000000000000000000" pitchFamily="2" charset="2"/>
              <a:buChar char="§"/>
            </a:pPr>
            <a:r>
              <a:rPr lang="en-US" dirty="0" smtClean="0"/>
              <a:t>Contractual Liability Limitation endorsement ISO CG 20 39 10 93</a:t>
            </a:r>
          </a:p>
          <a:p>
            <a:pPr>
              <a:buFont typeface="Wingdings" panose="05000000000000000000" pitchFamily="2" charset="2"/>
              <a:buChar char="§"/>
            </a:pPr>
            <a:r>
              <a:rPr lang="en-US" dirty="0" smtClean="0"/>
              <a:t>Amendment of Insured Contract Definition ISO CG 24 26 04 13</a:t>
            </a:r>
          </a:p>
          <a:p>
            <a:pPr>
              <a:buFont typeface="Wingdings" panose="05000000000000000000" pitchFamily="2" charset="2"/>
              <a:buChar char="§"/>
            </a:pPr>
            <a:r>
              <a:rPr lang="en-US" dirty="0" smtClean="0"/>
              <a:t>any endorsement modifying the Employer’s Liability exclusion.</a:t>
            </a:r>
          </a:p>
          <a:p>
            <a:pPr marL="0" indent="0">
              <a:buNone/>
            </a:pPr>
            <a:endParaRPr lang="en-US" dirty="0"/>
          </a:p>
        </p:txBody>
      </p:sp>
      <p:sp>
        <p:nvSpPr>
          <p:cNvPr id="4" name="Slide Number Placeholder 3"/>
          <p:cNvSpPr>
            <a:spLocks noGrp="1"/>
          </p:cNvSpPr>
          <p:nvPr>
            <p:ph type="sldNum" sz="quarter" idx="12"/>
          </p:nvPr>
        </p:nvSpPr>
        <p:spPr/>
        <p:txBody>
          <a:bodyPr/>
          <a:lstStyle/>
          <a:p>
            <a:fld id="{A9D219A0-FF86-4F41-AFE6-D83BEB4F2C8F}" type="slidenum">
              <a:rPr lang="en-US" smtClean="0"/>
              <a:t>39</a:t>
            </a:fld>
            <a:endParaRPr lang="en-US"/>
          </a:p>
        </p:txBody>
      </p:sp>
    </p:spTree>
    <p:extLst>
      <p:ext uri="{BB962C8B-B14F-4D97-AF65-F5344CB8AC3E}">
        <p14:creationId xmlns:p14="http://schemas.microsoft.com/office/powerpoint/2010/main" val="30410812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t>
            </a:r>
            <a:r>
              <a:rPr lang="en-US" b="1" dirty="0" smtClean="0"/>
              <a:t> </a:t>
            </a:r>
            <a:r>
              <a:rPr lang="en-US" dirty="0" smtClean="0"/>
              <a:t>A.2.3.1  Required Property Insurance</a:t>
            </a:r>
            <a:endParaRPr lang="en-US" dirty="0"/>
          </a:p>
        </p:txBody>
      </p:sp>
      <p:sp>
        <p:nvSpPr>
          <p:cNvPr id="3" name="Content Placeholder 2"/>
          <p:cNvSpPr>
            <a:spLocks noGrp="1"/>
          </p:cNvSpPr>
          <p:nvPr>
            <p:ph idx="1"/>
          </p:nvPr>
        </p:nvSpPr>
        <p:spPr/>
        <p:txBody>
          <a:bodyPr>
            <a:normAutofit fontScale="85000" lnSpcReduction="10000"/>
          </a:bodyPr>
          <a:lstStyle/>
          <a:p>
            <a:pPr marL="0" indent="0">
              <a:buNone/>
            </a:pPr>
            <a:r>
              <a:rPr lang="en-US" dirty="0" smtClean="0"/>
              <a:t>Owner shall purchase:</a:t>
            </a:r>
          </a:p>
          <a:p>
            <a:pPr marL="0" indent="0">
              <a:buNone/>
            </a:pPr>
            <a:endParaRPr lang="en-US" dirty="0" smtClean="0"/>
          </a:p>
          <a:p>
            <a:pPr>
              <a:buFont typeface="Wingdings" panose="05000000000000000000" pitchFamily="2" charset="2"/>
              <a:buChar char="§"/>
            </a:pPr>
            <a:r>
              <a:rPr lang="en-US" dirty="0" smtClean="0"/>
              <a:t>Builder’s risk</a:t>
            </a:r>
          </a:p>
          <a:p>
            <a:pPr>
              <a:buFont typeface="Wingdings" panose="05000000000000000000" pitchFamily="2" charset="2"/>
              <a:buChar char="§"/>
            </a:pPr>
            <a:r>
              <a:rPr lang="en-US" dirty="0" smtClean="0"/>
              <a:t>“all-risks”</a:t>
            </a:r>
          </a:p>
          <a:p>
            <a:pPr>
              <a:buFont typeface="Wingdings" panose="05000000000000000000" pitchFamily="2" charset="2"/>
              <a:buChar char="§"/>
            </a:pPr>
            <a:r>
              <a:rPr lang="en-US" dirty="0" smtClean="0"/>
              <a:t>Completed value</a:t>
            </a:r>
          </a:p>
          <a:p>
            <a:pPr>
              <a:buFont typeface="Wingdings" panose="05000000000000000000" pitchFamily="2" charset="2"/>
              <a:buChar char="§"/>
            </a:pPr>
            <a:r>
              <a:rPr lang="en-US" dirty="0" smtClean="0"/>
              <a:t>Total value of entire Project (including modifications)</a:t>
            </a:r>
          </a:p>
          <a:p>
            <a:pPr>
              <a:buFont typeface="Wingdings" panose="05000000000000000000" pitchFamily="2" charset="2"/>
              <a:buChar char="§"/>
            </a:pPr>
            <a:r>
              <a:rPr lang="en-US" dirty="0" smtClean="0"/>
              <a:t>Replacement cost basis</a:t>
            </a:r>
          </a:p>
          <a:p>
            <a:pPr>
              <a:buFont typeface="Wingdings" panose="05000000000000000000" pitchFamily="2" charset="2"/>
              <a:buChar char="§"/>
            </a:pPr>
            <a:r>
              <a:rPr lang="en-US" dirty="0" smtClean="0"/>
              <a:t>Include interests of Owner, Contractor, Subcontractors, and Sub-subcontractors in the Project as insureds.</a:t>
            </a:r>
          </a:p>
          <a:p>
            <a:pPr>
              <a:buFont typeface="Wingdings" panose="05000000000000000000" pitchFamily="2" charset="2"/>
              <a:buChar char="§"/>
            </a:pPr>
            <a:r>
              <a:rPr lang="en-US" dirty="0" smtClean="0"/>
              <a:t>Include the interests of mortgagees as loss payees.</a:t>
            </a:r>
          </a:p>
        </p:txBody>
      </p:sp>
      <p:sp>
        <p:nvSpPr>
          <p:cNvPr id="4" name="Slide Number Placeholder 3"/>
          <p:cNvSpPr>
            <a:spLocks noGrp="1"/>
          </p:cNvSpPr>
          <p:nvPr>
            <p:ph type="sldNum" sz="quarter" idx="12"/>
          </p:nvPr>
        </p:nvSpPr>
        <p:spPr/>
        <p:txBody>
          <a:bodyPr/>
          <a:lstStyle/>
          <a:p>
            <a:fld id="{A9D219A0-FF86-4F41-AFE6-D83BEB4F2C8F}" type="slidenum">
              <a:rPr lang="en-US" smtClean="0"/>
              <a:t>4</a:t>
            </a:fld>
            <a:endParaRPr lang="en-US"/>
          </a:p>
        </p:txBody>
      </p:sp>
    </p:spTree>
    <p:extLst>
      <p:ext uri="{BB962C8B-B14F-4D97-AF65-F5344CB8AC3E}">
        <p14:creationId xmlns:p14="http://schemas.microsoft.com/office/powerpoint/2010/main" val="19167694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A.3.2.2.2  Additional Recommended Prohibitions</a:t>
            </a:r>
          </a:p>
        </p:txBody>
      </p:sp>
      <p:sp>
        <p:nvSpPr>
          <p:cNvPr id="3" name="Content Placeholder 2"/>
          <p:cNvSpPr>
            <a:spLocks noGrp="1"/>
          </p:cNvSpPr>
          <p:nvPr>
            <p:ph idx="1"/>
          </p:nvPr>
        </p:nvSpPr>
        <p:spPr/>
        <p:txBody>
          <a:bodyPr>
            <a:normAutofit/>
          </a:bodyPr>
          <a:lstStyle/>
          <a:p>
            <a:pPr marL="0" indent="0">
              <a:buNone/>
            </a:pPr>
            <a:endParaRPr lang="en-US" dirty="0" smtClean="0"/>
          </a:p>
          <a:p>
            <a:pPr marL="0" indent="0">
              <a:buNone/>
            </a:pPr>
            <a:r>
              <a:rPr lang="en-US" dirty="0" smtClean="0"/>
              <a:t>Also prohibit:</a:t>
            </a:r>
          </a:p>
          <a:p>
            <a:pPr marL="0" indent="0">
              <a:buNone/>
            </a:pPr>
            <a:endParaRPr lang="en-US" dirty="0" smtClean="0"/>
          </a:p>
          <a:p>
            <a:pPr>
              <a:buFont typeface="Wingdings" panose="05000000000000000000" pitchFamily="2" charset="2"/>
              <a:buChar char="§"/>
            </a:pPr>
            <a:r>
              <a:rPr lang="en-US" dirty="0" smtClean="0"/>
              <a:t>Claims related to work height;</a:t>
            </a:r>
          </a:p>
          <a:p>
            <a:pPr>
              <a:buFont typeface="Wingdings" panose="05000000000000000000" pitchFamily="2" charset="2"/>
              <a:buChar char="§"/>
            </a:pPr>
            <a:r>
              <a:rPr lang="en-US" dirty="0" smtClean="0"/>
              <a:t>Claims related to punitive, exemplary or multiplied damages</a:t>
            </a:r>
          </a:p>
          <a:p>
            <a:pPr marL="0" indent="0">
              <a:buNone/>
            </a:pPr>
            <a:endParaRPr lang="en-US" dirty="0"/>
          </a:p>
        </p:txBody>
      </p:sp>
      <p:sp>
        <p:nvSpPr>
          <p:cNvPr id="4" name="Slide Number Placeholder 3"/>
          <p:cNvSpPr>
            <a:spLocks noGrp="1"/>
          </p:cNvSpPr>
          <p:nvPr>
            <p:ph type="sldNum" sz="quarter" idx="12"/>
          </p:nvPr>
        </p:nvSpPr>
        <p:spPr/>
        <p:txBody>
          <a:bodyPr/>
          <a:lstStyle/>
          <a:p>
            <a:fld id="{A9D219A0-FF86-4F41-AFE6-D83BEB4F2C8F}" type="slidenum">
              <a:rPr lang="en-US" smtClean="0"/>
              <a:t>40</a:t>
            </a:fld>
            <a:endParaRPr lang="en-US"/>
          </a:p>
        </p:txBody>
      </p:sp>
    </p:spTree>
    <p:extLst>
      <p:ext uri="{BB962C8B-B14F-4D97-AF65-F5344CB8AC3E}">
        <p14:creationId xmlns:p14="http://schemas.microsoft.com/office/powerpoint/2010/main" val="357294056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A.3.2.3</a:t>
            </a:r>
            <a:r>
              <a:rPr lang="en-US" dirty="0" smtClean="0"/>
              <a:t>, Auto</a:t>
            </a:r>
            <a:endParaRPr lang="en-US" dirty="0"/>
          </a:p>
        </p:txBody>
      </p:sp>
      <p:sp>
        <p:nvSpPr>
          <p:cNvPr id="3" name="Content Placeholder 2"/>
          <p:cNvSpPr>
            <a:spLocks noGrp="1"/>
          </p:cNvSpPr>
          <p:nvPr>
            <p:ph idx="1"/>
          </p:nvPr>
        </p:nvSpPr>
        <p:spPr/>
        <p:txBody>
          <a:bodyPr>
            <a:normAutofit fontScale="55000" lnSpcReduction="20000"/>
          </a:bodyPr>
          <a:lstStyle/>
          <a:p>
            <a:pPr marL="0" indent="0">
              <a:buNone/>
            </a:pPr>
            <a:endParaRPr lang="en-US" dirty="0" smtClean="0"/>
          </a:p>
          <a:p>
            <a:pPr marL="0" indent="0">
              <a:buNone/>
            </a:pPr>
            <a:r>
              <a:rPr lang="en-US" dirty="0" smtClean="0"/>
              <a:t>“Automobile Liability covering vehicles owned, and non-owned vehicles used, by the Contractor”</a:t>
            </a:r>
          </a:p>
          <a:p>
            <a:pPr marL="0" indent="0">
              <a:buNone/>
            </a:pPr>
            <a:endParaRPr lang="en-US" dirty="0"/>
          </a:p>
          <a:p>
            <a:pPr marL="0" indent="0">
              <a:buNone/>
            </a:pPr>
            <a:r>
              <a:rPr lang="en-US" b="1" dirty="0" smtClean="0"/>
              <a:t>Issue:</a:t>
            </a:r>
          </a:p>
          <a:p>
            <a:pPr marL="0" indent="0">
              <a:buNone/>
            </a:pPr>
            <a:r>
              <a:rPr lang="en-US" dirty="0" smtClean="0"/>
              <a:t>This fails to include hired vehicles.</a:t>
            </a:r>
          </a:p>
          <a:p>
            <a:pPr marL="0" indent="0">
              <a:buNone/>
            </a:pPr>
            <a:endParaRPr lang="en-US" dirty="0" smtClean="0">
              <a:solidFill>
                <a:srgbClr val="FF0000"/>
              </a:solidFill>
            </a:endParaRPr>
          </a:p>
          <a:p>
            <a:pPr marL="0" indent="0">
              <a:buNone/>
            </a:pPr>
            <a:r>
              <a:rPr lang="en-US" b="1" dirty="0" smtClean="0"/>
              <a:t>Recommended:</a:t>
            </a:r>
          </a:p>
          <a:p>
            <a:pPr>
              <a:buFont typeface="Wingdings" panose="05000000000000000000" pitchFamily="2" charset="2"/>
              <a:buChar char="§"/>
            </a:pPr>
            <a:r>
              <a:rPr lang="en-US" dirty="0" smtClean="0"/>
              <a:t>Additional Insured status shall be provided in favor of [Upstream Parties] on ISO form CA 20 48 10 13.</a:t>
            </a:r>
          </a:p>
          <a:p>
            <a:pPr>
              <a:buFont typeface="Wingdings" panose="05000000000000000000" pitchFamily="2" charset="2"/>
              <a:buChar char="§"/>
            </a:pPr>
            <a:r>
              <a:rPr lang="en-US" dirty="0" smtClean="0"/>
              <a:t>This insurance shall be endorsed to provide primary and noncontributing liability coverage on ISO form CA 04 49.</a:t>
            </a:r>
          </a:p>
          <a:p>
            <a:pPr>
              <a:buFont typeface="Wingdings" panose="05000000000000000000" pitchFamily="2" charset="2"/>
              <a:buChar char="§"/>
            </a:pPr>
            <a:r>
              <a:rPr lang="en-US" dirty="0"/>
              <a:t>To the extent permitted by law, [Downstream Party] agrees to waive its right of recovery and shall cause this insurance to be endorsed to waive all rights of subrogation in favor of [Upstream Parties] on </a:t>
            </a:r>
            <a:r>
              <a:rPr lang="en-US" dirty="0" smtClean="0"/>
              <a:t>ISO form CA 04 44 10 13.</a:t>
            </a:r>
            <a:endParaRPr lang="en-US" dirty="0">
              <a:solidFill>
                <a:srgbClr val="FF0000"/>
              </a:solidFill>
            </a:endParaRPr>
          </a:p>
        </p:txBody>
      </p:sp>
      <p:sp>
        <p:nvSpPr>
          <p:cNvPr id="4" name="Slide Number Placeholder 3"/>
          <p:cNvSpPr>
            <a:spLocks noGrp="1"/>
          </p:cNvSpPr>
          <p:nvPr>
            <p:ph type="sldNum" sz="quarter" idx="12"/>
          </p:nvPr>
        </p:nvSpPr>
        <p:spPr/>
        <p:txBody>
          <a:bodyPr/>
          <a:lstStyle/>
          <a:p>
            <a:fld id="{A9D219A0-FF86-4F41-AFE6-D83BEB4F2C8F}" type="slidenum">
              <a:rPr lang="en-US" smtClean="0"/>
              <a:t>41</a:t>
            </a:fld>
            <a:endParaRPr lang="en-US"/>
          </a:p>
        </p:txBody>
      </p:sp>
    </p:spTree>
    <p:extLst>
      <p:ext uri="{BB962C8B-B14F-4D97-AF65-F5344CB8AC3E}">
        <p14:creationId xmlns:p14="http://schemas.microsoft.com/office/powerpoint/2010/main" val="362488468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A.3.2.4</a:t>
            </a:r>
            <a:r>
              <a:rPr lang="en-US" dirty="0" smtClean="0"/>
              <a:t>, Excess Liability</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sz="2800" dirty="0"/>
              <a:t>“Contractor may [use] … a combination of primary and excess … insurance, </a:t>
            </a:r>
            <a:r>
              <a:rPr lang="en-US" sz="2800" dirty="0" smtClean="0"/>
              <a:t>provided such primary and excess or umbrella insurance policies result in the same or greater coverage as the coverages required under Section A.3.2.2 and A.3.2.3.</a:t>
            </a:r>
          </a:p>
          <a:p>
            <a:pPr marL="0" indent="0">
              <a:buNone/>
            </a:pPr>
            <a:endParaRPr lang="en-US" sz="2800" dirty="0"/>
          </a:p>
          <a:p>
            <a:pPr marL="0" indent="0">
              <a:buNone/>
            </a:pPr>
            <a:r>
              <a:rPr lang="en-US" sz="2800" b="1" dirty="0" smtClean="0"/>
              <a:t>Issue:</a:t>
            </a:r>
          </a:p>
          <a:p>
            <a:pPr>
              <a:buFont typeface="Wingdings" panose="05000000000000000000" pitchFamily="2" charset="2"/>
              <a:buChar char="§"/>
            </a:pPr>
            <a:r>
              <a:rPr lang="en-US" sz="2800" dirty="0" smtClean="0"/>
              <a:t>This is excess over General Liability and Auto Liability only.</a:t>
            </a:r>
          </a:p>
          <a:p>
            <a:pPr>
              <a:buFont typeface="Wingdings" panose="05000000000000000000" pitchFamily="2" charset="2"/>
              <a:buChar char="§"/>
            </a:pPr>
            <a:r>
              <a:rPr lang="en-US" sz="2800" dirty="0" smtClean="0"/>
              <a:t>This fails to require coverage excess of A.3.2.6, Employer’s Liability</a:t>
            </a:r>
            <a:endParaRPr lang="en-US" sz="2800" dirty="0"/>
          </a:p>
        </p:txBody>
      </p:sp>
      <p:sp>
        <p:nvSpPr>
          <p:cNvPr id="4" name="Slide Number Placeholder 3"/>
          <p:cNvSpPr>
            <a:spLocks noGrp="1"/>
          </p:cNvSpPr>
          <p:nvPr>
            <p:ph type="sldNum" sz="quarter" idx="12"/>
          </p:nvPr>
        </p:nvSpPr>
        <p:spPr/>
        <p:txBody>
          <a:bodyPr/>
          <a:lstStyle/>
          <a:p>
            <a:fld id="{A9D219A0-FF86-4F41-AFE6-D83BEB4F2C8F}" type="slidenum">
              <a:rPr lang="en-US" smtClean="0"/>
              <a:t>42</a:t>
            </a:fld>
            <a:endParaRPr lang="en-US"/>
          </a:p>
        </p:txBody>
      </p:sp>
    </p:spTree>
    <p:extLst>
      <p:ext uri="{BB962C8B-B14F-4D97-AF65-F5344CB8AC3E}">
        <p14:creationId xmlns:p14="http://schemas.microsoft.com/office/powerpoint/2010/main" val="384650147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A.3.2.4, Excess Liability</a:t>
            </a:r>
          </a:p>
        </p:txBody>
      </p:sp>
      <p:sp>
        <p:nvSpPr>
          <p:cNvPr id="3" name="Content Placeholder 2"/>
          <p:cNvSpPr>
            <a:spLocks noGrp="1"/>
          </p:cNvSpPr>
          <p:nvPr>
            <p:ph idx="1"/>
          </p:nvPr>
        </p:nvSpPr>
        <p:spPr/>
        <p:txBody>
          <a:bodyPr>
            <a:normAutofit fontScale="77500" lnSpcReduction="20000"/>
          </a:bodyPr>
          <a:lstStyle/>
          <a:p>
            <a:pPr marL="0" indent="0">
              <a:buNone/>
            </a:pPr>
            <a:r>
              <a:rPr lang="en-US" dirty="0" smtClean="0"/>
              <a:t>“and in </a:t>
            </a:r>
            <a:r>
              <a:rPr lang="en-US" dirty="0"/>
              <a:t>no event shall any excess … insurance provide </a:t>
            </a:r>
            <a:r>
              <a:rPr lang="en-US" dirty="0" smtClean="0"/>
              <a:t>narrower </a:t>
            </a:r>
            <a:r>
              <a:rPr lang="en-US" dirty="0"/>
              <a:t>coverage than the primary policy</a:t>
            </a:r>
            <a:r>
              <a:rPr lang="en-US" dirty="0" smtClean="0"/>
              <a:t>.”</a:t>
            </a:r>
          </a:p>
          <a:p>
            <a:pPr marL="0" indent="0">
              <a:buNone/>
            </a:pPr>
            <a:endParaRPr lang="en-US" dirty="0" smtClean="0">
              <a:solidFill>
                <a:srgbClr val="FF0000"/>
              </a:solidFill>
            </a:endParaRPr>
          </a:p>
          <a:p>
            <a:pPr marL="0" indent="0">
              <a:buNone/>
            </a:pPr>
            <a:r>
              <a:rPr lang="en-US" b="1" dirty="0" smtClean="0"/>
              <a:t>Recommended:</a:t>
            </a:r>
            <a:endParaRPr lang="en-US" b="1" dirty="0"/>
          </a:p>
          <a:p>
            <a:pPr marL="0" indent="0">
              <a:buNone/>
            </a:pPr>
            <a:r>
              <a:rPr lang="en-US" dirty="0"/>
              <a:t>This insurance shall follow form of the underlying coverages.  It shall be excess over and be no less broad than all coverages and conditions described above, including but not limited to the required additional insured status, designated construction project(s) and/or location(s) general aggregate, waiver of subrogation, </a:t>
            </a:r>
            <a:r>
              <a:rPr lang="en-US" dirty="0" smtClean="0"/>
              <a:t>and </a:t>
            </a:r>
            <a:r>
              <a:rPr lang="en-US" dirty="0"/>
              <a:t>prohibited exclusions or limitations, and will be primary to and not seek contribution from any other insurance (primary, umbrella, contingent or excess) maintained by </a:t>
            </a:r>
            <a:r>
              <a:rPr lang="en-US" dirty="0" smtClean="0"/>
              <a:t>[Upstream] Parties</a:t>
            </a:r>
            <a:r>
              <a:rPr lang="en-US" dirty="0"/>
              <a:t>.</a:t>
            </a:r>
            <a:endParaRPr lang="en-US" dirty="0" smtClean="0">
              <a:solidFill>
                <a:srgbClr val="FF0000"/>
              </a:solidFill>
            </a:endParaRPr>
          </a:p>
          <a:p>
            <a:endParaRPr lang="en-US" dirty="0"/>
          </a:p>
        </p:txBody>
      </p:sp>
      <p:sp>
        <p:nvSpPr>
          <p:cNvPr id="4" name="Slide Number Placeholder 3"/>
          <p:cNvSpPr>
            <a:spLocks noGrp="1"/>
          </p:cNvSpPr>
          <p:nvPr>
            <p:ph type="sldNum" sz="quarter" idx="12"/>
          </p:nvPr>
        </p:nvSpPr>
        <p:spPr/>
        <p:txBody>
          <a:bodyPr/>
          <a:lstStyle/>
          <a:p>
            <a:fld id="{A9D219A0-FF86-4F41-AFE6-D83BEB4F2C8F}" type="slidenum">
              <a:rPr lang="en-US" smtClean="0"/>
              <a:t>43</a:t>
            </a:fld>
            <a:endParaRPr lang="en-US"/>
          </a:p>
        </p:txBody>
      </p:sp>
    </p:spTree>
    <p:extLst>
      <p:ext uri="{BB962C8B-B14F-4D97-AF65-F5344CB8AC3E}">
        <p14:creationId xmlns:p14="http://schemas.microsoft.com/office/powerpoint/2010/main" val="67988437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A.3.2.4, Excess Liability</a:t>
            </a:r>
          </a:p>
        </p:txBody>
      </p:sp>
      <p:sp>
        <p:nvSpPr>
          <p:cNvPr id="3" name="Content Placeholder 2"/>
          <p:cNvSpPr>
            <a:spLocks noGrp="1"/>
          </p:cNvSpPr>
          <p:nvPr>
            <p:ph idx="1"/>
          </p:nvPr>
        </p:nvSpPr>
        <p:spPr/>
        <p:txBody>
          <a:bodyPr>
            <a:normAutofit fontScale="70000" lnSpcReduction="20000"/>
          </a:bodyPr>
          <a:lstStyle/>
          <a:p>
            <a:pPr marL="0" indent="0">
              <a:buNone/>
            </a:pPr>
            <a:endParaRPr lang="en-US" dirty="0" smtClean="0"/>
          </a:p>
          <a:p>
            <a:pPr marL="0" indent="0">
              <a:buNone/>
            </a:pPr>
            <a:r>
              <a:rPr lang="en-US" dirty="0" smtClean="0"/>
              <a:t>“The excess policy shall not require the exhaustion of the underlying limits only through the actual payment by the underlying insurers.”</a:t>
            </a:r>
            <a:endParaRPr lang="en-US" dirty="0"/>
          </a:p>
          <a:p>
            <a:pPr marL="0" indent="0">
              <a:buNone/>
            </a:pPr>
            <a:endParaRPr lang="en-US" dirty="0" smtClean="0"/>
          </a:p>
          <a:p>
            <a:pPr marL="0" indent="0">
              <a:buNone/>
            </a:pPr>
            <a:r>
              <a:rPr lang="en-US" b="1" dirty="0" smtClean="0"/>
              <a:t>Issue:</a:t>
            </a:r>
          </a:p>
          <a:p>
            <a:pPr marL="0" indent="0">
              <a:buNone/>
            </a:pPr>
            <a:r>
              <a:rPr lang="en-US" dirty="0" smtClean="0"/>
              <a:t>This requirement will not be met by most insurance companies.</a:t>
            </a:r>
          </a:p>
          <a:p>
            <a:pPr marL="0" indent="0">
              <a:buNone/>
            </a:pPr>
            <a:endParaRPr lang="en-US" dirty="0">
              <a:solidFill>
                <a:srgbClr val="FF0000"/>
              </a:solidFill>
            </a:endParaRPr>
          </a:p>
          <a:p>
            <a:pPr marL="0" indent="0">
              <a:buNone/>
            </a:pPr>
            <a:r>
              <a:rPr lang="en-US" b="1" dirty="0" smtClean="0"/>
              <a:t>Recommended Policy Wording:</a:t>
            </a:r>
          </a:p>
          <a:p>
            <a:pPr marL="0" indent="0">
              <a:buNone/>
            </a:pPr>
            <a:r>
              <a:rPr lang="en-US" dirty="0" smtClean="0"/>
              <a:t>If we are liable under this insurance, we will pay for injury, damage or loss  after:</a:t>
            </a:r>
          </a:p>
          <a:p>
            <a:pPr marL="0" indent="0">
              <a:buNone/>
            </a:pPr>
            <a:r>
              <a:rPr lang="en-US" dirty="0" smtClean="0"/>
              <a:t>The amount of the “applicable underlying limit” or “self-insured retention” is paid by or on behalf of </a:t>
            </a:r>
            <a:r>
              <a:rPr lang="en-US" smtClean="0"/>
              <a:t>the insured.</a:t>
            </a:r>
            <a:endParaRPr lang="en-US" dirty="0" smtClean="0"/>
          </a:p>
          <a:p>
            <a:pPr marL="0" indent="0">
              <a:buNone/>
            </a:pPr>
            <a:endParaRPr lang="en-US" b="1" dirty="0" smtClean="0"/>
          </a:p>
          <a:p>
            <a:pPr marL="0" indent="0">
              <a:buNone/>
            </a:pPr>
            <a:endParaRPr lang="en-US" dirty="0">
              <a:solidFill>
                <a:srgbClr val="FF0000"/>
              </a:solidFill>
            </a:endParaRPr>
          </a:p>
          <a:p>
            <a:pPr marL="0" indent="0">
              <a:buNone/>
            </a:pPr>
            <a:endParaRPr lang="en-US" dirty="0">
              <a:solidFill>
                <a:srgbClr val="FF0000"/>
              </a:solidFill>
            </a:endParaRPr>
          </a:p>
        </p:txBody>
      </p:sp>
      <p:sp>
        <p:nvSpPr>
          <p:cNvPr id="4" name="Slide Number Placeholder 3"/>
          <p:cNvSpPr>
            <a:spLocks noGrp="1"/>
          </p:cNvSpPr>
          <p:nvPr>
            <p:ph type="sldNum" sz="quarter" idx="12"/>
          </p:nvPr>
        </p:nvSpPr>
        <p:spPr/>
        <p:txBody>
          <a:bodyPr/>
          <a:lstStyle/>
          <a:p>
            <a:fld id="{A9D219A0-FF86-4F41-AFE6-D83BEB4F2C8F}" type="slidenum">
              <a:rPr lang="en-US" smtClean="0"/>
              <a:t>44</a:t>
            </a:fld>
            <a:endParaRPr lang="en-US"/>
          </a:p>
        </p:txBody>
      </p:sp>
    </p:spTree>
    <p:extLst>
      <p:ext uri="{BB962C8B-B14F-4D97-AF65-F5344CB8AC3E}">
        <p14:creationId xmlns:p14="http://schemas.microsoft.com/office/powerpoint/2010/main" val="306107534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sz="3600" dirty="0"/>
              <a:t>§ </a:t>
            </a:r>
            <a:r>
              <a:rPr lang="en-US" sz="4000" dirty="0" smtClean="0"/>
              <a:t>A.3.2.5-7, Workers’ Compensation, Employer’s Liability, USL&amp;H and Jones Act</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endParaRPr lang="en-US" b="1" dirty="0" smtClean="0"/>
          </a:p>
          <a:p>
            <a:pPr marL="0" indent="0">
              <a:buNone/>
            </a:pPr>
            <a:r>
              <a:rPr lang="en-US" b="1" dirty="0" smtClean="0"/>
              <a:t>Recommended Additions:</a:t>
            </a:r>
          </a:p>
          <a:p>
            <a:pPr>
              <a:buFont typeface="Wingdings" panose="05000000000000000000" pitchFamily="2" charset="2"/>
              <a:buChar char="§"/>
            </a:pPr>
            <a:r>
              <a:rPr lang="en-US" dirty="0" smtClean="0"/>
              <a:t>Employees leased through a Professional Employment Organization (“PEO”) are not permitted.</a:t>
            </a:r>
          </a:p>
          <a:p>
            <a:pPr>
              <a:buFont typeface="Wingdings" panose="05000000000000000000" pitchFamily="2" charset="2"/>
              <a:buChar char="§"/>
            </a:pPr>
            <a:r>
              <a:rPr lang="en-US" dirty="0" smtClean="0"/>
              <a:t>Stop Gap coverage must be provide if Work is to be performed in a monopolistic state, listing the state(s) in which Work is to be performed.</a:t>
            </a:r>
          </a:p>
          <a:p>
            <a:pPr>
              <a:buFont typeface="Wingdings" panose="05000000000000000000" pitchFamily="2" charset="2"/>
              <a:buChar char="§"/>
            </a:pPr>
            <a:r>
              <a:rPr lang="en-US" dirty="0" smtClean="0"/>
              <a:t>USL&amp;H coverage must be provided where such exposure exists listing the state(s) in which Work is to be performed.</a:t>
            </a:r>
          </a:p>
          <a:p>
            <a:pPr>
              <a:buFont typeface="Wingdings" panose="05000000000000000000" pitchFamily="2" charset="2"/>
              <a:buChar char="§"/>
            </a:pPr>
            <a:r>
              <a:rPr lang="en-US" dirty="0" smtClean="0"/>
              <a:t>To the extent permitted by law, [Downstream Party] agrees to waive its right of recovery and shall cause this insurance to be endorsed to waive all rights of subrogation in favor of [Upstream Parties] on form WC 42 03 04.</a:t>
            </a:r>
          </a:p>
          <a:p>
            <a:pPr marL="0" indent="0">
              <a:buNone/>
            </a:pPr>
            <a:endParaRPr lang="en-US" dirty="0" smtClean="0"/>
          </a:p>
          <a:p>
            <a:pPr marL="0" indent="0">
              <a:buNone/>
            </a:pPr>
            <a:endParaRPr lang="en-US" dirty="0"/>
          </a:p>
        </p:txBody>
      </p:sp>
      <p:sp>
        <p:nvSpPr>
          <p:cNvPr id="4" name="Slide Number Placeholder 3"/>
          <p:cNvSpPr>
            <a:spLocks noGrp="1"/>
          </p:cNvSpPr>
          <p:nvPr>
            <p:ph type="sldNum" sz="quarter" idx="12"/>
          </p:nvPr>
        </p:nvSpPr>
        <p:spPr/>
        <p:txBody>
          <a:bodyPr/>
          <a:lstStyle/>
          <a:p>
            <a:fld id="{A9D219A0-FF86-4F41-AFE6-D83BEB4F2C8F}" type="slidenum">
              <a:rPr lang="en-US" smtClean="0"/>
              <a:t>45</a:t>
            </a:fld>
            <a:endParaRPr lang="en-US"/>
          </a:p>
        </p:txBody>
      </p:sp>
    </p:spTree>
    <p:extLst>
      <p:ext uri="{BB962C8B-B14F-4D97-AF65-F5344CB8AC3E}">
        <p14:creationId xmlns:p14="http://schemas.microsoft.com/office/powerpoint/2010/main" val="200746729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A.3.2.8-10</a:t>
            </a:r>
            <a:r>
              <a:rPr lang="en-US" dirty="0" smtClean="0"/>
              <a:t>, Professional and </a:t>
            </a:r>
            <a:br>
              <a:rPr lang="en-US" dirty="0" smtClean="0"/>
            </a:br>
            <a:r>
              <a:rPr lang="en-US" dirty="0" smtClean="0"/>
              <a:t>Pollution Liability</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endParaRPr lang="en-US" dirty="0" smtClean="0"/>
          </a:p>
          <a:p>
            <a:pPr marL="0" indent="0">
              <a:buNone/>
            </a:pPr>
            <a:r>
              <a:rPr lang="en-US" dirty="0" smtClean="0"/>
              <a:t>The descriptions of when coverage is to be required are quite brief.</a:t>
            </a:r>
          </a:p>
          <a:p>
            <a:pPr marL="0" indent="0">
              <a:buNone/>
            </a:pPr>
            <a:endParaRPr lang="en-US" dirty="0" smtClean="0"/>
          </a:p>
          <a:p>
            <a:pPr marL="0" indent="0">
              <a:buNone/>
            </a:pPr>
            <a:r>
              <a:rPr lang="en-US" b="1" dirty="0" smtClean="0"/>
              <a:t>Possible Additions:</a:t>
            </a:r>
          </a:p>
          <a:p>
            <a:pPr>
              <a:buFont typeface="Wingdings" panose="05000000000000000000" pitchFamily="2" charset="2"/>
              <a:buChar char="§"/>
            </a:pPr>
            <a:r>
              <a:rPr lang="en-US" dirty="0" smtClean="0"/>
              <a:t>Broader description of scope of coverage</a:t>
            </a:r>
          </a:p>
          <a:p>
            <a:pPr>
              <a:buFont typeface="Wingdings" panose="05000000000000000000" pitchFamily="2" charset="2"/>
              <a:buChar char="§"/>
            </a:pPr>
            <a:r>
              <a:rPr lang="en-US" dirty="0" smtClean="0"/>
              <a:t>Inclusion of prohibitions regarding exclusions or limitations</a:t>
            </a:r>
          </a:p>
          <a:p>
            <a:pPr>
              <a:buFont typeface="Wingdings" panose="05000000000000000000" pitchFamily="2" charset="2"/>
              <a:buChar char="§"/>
            </a:pPr>
            <a:r>
              <a:rPr lang="en-US" dirty="0" smtClean="0"/>
              <a:t>Additional Insured status on the pollution liability coverage</a:t>
            </a:r>
          </a:p>
          <a:p>
            <a:pPr>
              <a:buFont typeface="Wingdings" panose="05000000000000000000" pitchFamily="2" charset="2"/>
              <a:buChar char="§"/>
            </a:pPr>
            <a:r>
              <a:rPr lang="en-US" dirty="0" smtClean="0"/>
              <a:t>Term for which coverage must be maintained beyond course of construction</a:t>
            </a:r>
          </a:p>
          <a:p>
            <a:pPr>
              <a:buFont typeface="Wingdings" panose="05000000000000000000" pitchFamily="2" charset="2"/>
              <a:buChar char="§"/>
            </a:pPr>
            <a:r>
              <a:rPr lang="en-US" dirty="0" smtClean="0"/>
              <a:t>Waiver of right of recovery and subrogation</a:t>
            </a:r>
            <a:endParaRPr lang="en-US" dirty="0"/>
          </a:p>
        </p:txBody>
      </p:sp>
      <p:sp>
        <p:nvSpPr>
          <p:cNvPr id="4" name="Slide Number Placeholder 3"/>
          <p:cNvSpPr>
            <a:spLocks noGrp="1"/>
          </p:cNvSpPr>
          <p:nvPr>
            <p:ph type="sldNum" sz="quarter" idx="12"/>
          </p:nvPr>
        </p:nvSpPr>
        <p:spPr/>
        <p:txBody>
          <a:bodyPr/>
          <a:lstStyle/>
          <a:p>
            <a:fld id="{A9D219A0-FF86-4F41-AFE6-D83BEB4F2C8F}" type="slidenum">
              <a:rPr lang="en-US" smtClean="0"/>
              <a:t>46</a:t>
            </a:fld>
            <a:endParaRPr lang="en-US"/>
          </a:p>
        </p:txBody>
      </p:sp>
    </p:spTree>
    <p:extLst>
      <p:ext uri="{BB962C8B-B14F-4D97-AF65-F5344CB8AC3E}">
        <p14:creationId xmlns:p14="http://schemas.microsoft.com/office/powerpoint/2010/main" val="36655371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A.3.2.8-10, Professional and </a:t>
            </a:r>
            <a:br>
              <a:rPr lang="en-US" dirty="0"/>
            </a:br>
            <a:r>
              <a:rPr lang="en-US" dirty="0"/>
              <a:t>Pollution Liability</a:t>
            </a:r>
          </a:p>
        </p:txBody>
      </p:sp>
      <p:sp>
        <p:nvSpPr>
          <p:cNvPr id="3" name="Content Placeholder 2"/>
          <p:cNvSpPr>
            <a:spLocks noGrp="1"/>
          </p:cNvSpPr>
          <p:nvPr>
            <p:ph idx="1"/>
          </p:nvPr>
        </p:nvSpPr>
        <p:spPr/>
        <p:txBody>
          <a:bodyPr>
            <a:normAutofit lnSpcReduction="10000"/>
          </a:bodyPr>
          <a:lstStyle/>
          <a:p>
            <a:pPr marL="0" indent="0">
              <a:buNone/>
            </a:pPr>
            <a:r>
              <a:rPr lang="en-US" dirty="0" smtClean="0"/>
              <a:t>See also § 3.12 of the General Conditions that addresses “Shop Drawings, Product Data and Samples”.</a:t>
            </a:r>
          </a:p>
          <a:p>
            <a:pPr marL="0" indent="0">
              <a:buNone/>
            </a:pPr>
            <a:endParaRPr lang="en-US" dirty="0" smtClean="0"/>
          </a:p>
          <a:p>
            <a:pPr marL="0" indent="0">
              <a:buNone/>
            </a:pPr>
            <a:r>
              <a:rPr lang="en-US" b="1" dirty="0" smtClean="0"/>
              <a:t>Issue:</a:t>
            </a:r>
            <a:endParaRPr lang="en-US" b="1" dirty="0"/>
          </a:p>
          <a:p>
            <a:pPr marL="0" indent="0">
              <a:buNone/>
            </a:pPr>
            <a:r>
              <a:rPr lang="en-US" dirty="0" smtClean="0"/>
              <a:t>It should be recognized that professional liability exposures arise from shop drawings, samples, “value engineering”, construction management, “green” construction, and design build.</a:t>
            </a:r>
            <a:endParaRPr lang="en-US" dirty="0"/>
          </a:p>
        </p:txBody>
      </p:sp>
      <p:sp>
        <p:nvSpPr>
          <p:cNvPr id="4" name="Slide Number Placeholder 3"/>
          <p:cNvSpPr>
            <a:spLocks noGrp="1"/>
          </p:cNvSpPr>
          <p:nvPr>
            <p:ph type="sldNum" sz="quarter" idx="12"/>
          </p:nvPr>
        </p:nvSpPr>
        <p:spPr/>
        <p:txBody>
          <a:bodyPr/>
          <a:lstStyle/>
          <a:p>
            <a:fld id="{A9D219A0-FF86-4F41-AFE6-D83BEB4F2C8F}" type="slidenum">
              <a:rPr lang="en-US" smtClean="0"/>
              <a:t>47</a:t>
            </a:fld>
            <a:endParaRPr lang="en-US"/>
          </a:p>
        </p:txBody>
      </p:sp>
    </p:spTree>
    <p:extLst>
      <p:ext uri="{BB962C8B-B14F-4D97-AF65-F5344CB8AC3E}">
        <p14:creationId xmlns:p14="http://schemas.microsoft.com/office/powerpoint/2010/main" val="51141458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A.3.2.12</a:t>
            </a:r>
            <a:r>
              <a:rPr lang="en-US" dirty="0" smtClean="0"/>
              <a:t>, Unmanned Aircraft (Drones)</a:t>
            </a:r>
            <a:endParaRPr lang="en-US" dirty="0"/>
          </a:p>
        </p:txBody>
      </p:sp>
      <p:sp>
        <p:nvSpPr>
          <p:cNvPr id="3" name="Content Placeholder 2"/>
          <p:cNvSpPr>
            <a:spLocks noGrp="1"/>
          </p:cNvSpPr>
          <p:nvPr>
            <p:ph idx="1"/>
          </p:nvPr>
        </p:nvSpPr>
        <p:spPr/>
        <p:txBody>
          <a:bodyPr>
            <a:normAutofit fontScale="55000" lnSpcReduction="20000"/>
          </a:bodyPr>
          <a:lstStyle/>
          <a:p>
            <a:pPr marL="0" indent="0">
              <a:buNone/>
            </a:pPr>
            <a:endParaRPr lang="en-US" sz="4400" dirty="0" smtClean="0"/>
          </a:p>
          <a:p>
            <a:pPr marL="0" indent="0">
              <a:buNone/>
            </a:pPr>
            <a:r>
              <a:rPr lang="en-US" sz="4400" dirty="0" smtClean="0"/>
              <a:t>General Liability insurance excludes coverage for operations of drones.</a:t>
            </a:r>
          </a:p>
          <a:p>
            <a:endParaRPr lang="en-US" sz="4400" dirty="0" smtClean="0"/>
          </a:p>
          <a:p>
            <a:pPr marL="0" indent="0">
              <a:buNone/>
            </a:pPr>
            <a:r>
              <a:rPr lang="en-US" sz="4400" b="1" dirty="0" smtClean="0"/>
              <a:t>Issues:</a:t>
            </a:r>
            <a:endParaRPr lang="en-US" sz="4400" b="1" dirty="0"/>
          </a:p>
          <a:p>
            <a:pPr>
              <a:buFont typeface="Wingdings" panose="05000000000000000000" pitchFamily="2" charset="2"/>
              <a:buChar char="§"/>
            </a:pPr>
            <a:r>
              <a:rPr lang="en-US" sz="4400" dirty="0" smtClean="0"/>
              <a:t>Coverage can usually be added to a general liability policy by endorsement for a nominal premium.</a:t>
            </a:r>
          </a:p>
          <a:p>
            <a:pPr>
              <a:buFont typeface="Wingdings" panose="05000000000000000000" pitchFamily="2" charset="2"/>
              <a:buChar char="§"/>
            </a:pPr>
            <a:r>
              <a:rPr lang="en-US" sz="4400" dirty="0" smtClean="0"/>
              <a:t>This coverage should extend to bodily injury, property damage, and personal injuries (e.g., invasion of a right of privacy).</a:t>
            </a:r>
          </a:p>
          <a:p>
            <a:pPr>
              <a:buFont typeface="Wingdings" panose="05000000000000000000" pitchFamily="2" charset="2"/>
              <a:buChar char="§"/>
            </a:pPr>
            <a:r>
              <a:rPr lang="en-US" sz="4400" dirty="0" smtClean="0"/>
              <a:t>Require that coverage also be included by the excess liability insurance.</a:t>
            </a:r>
            <a:endParaRPr lang="en-US" sz="4400" dirty="0"/>
          </a:p>
          <a:p>
            <a:endParaRPr lang="en-US" dirty="0"/>
          </a:p>
        </p:txBody>
      </p:sp>
      <p:sp>
        <p:nvSpPr>
          <p:cNvPr id="4" name="Slide Number Placeholder 3"/>
          <p:cNvSpPr>
            <a:spLocks noGrp="1"/>
          </p:cNvSpPr>
          <p:nvPr>
            <p:ph type="sldNum" sz="quarter" idx="12"/>
          </p:nvPr>
        </p:nvSpPr>
        <p:spPr/>
        <p:txBody>
          <a:bodyPr/>
          <a:lstStyle/>
          <a:p>
            <a:fld id="{A9D219A0-FF86-4F41-AFE6-D83BEB4F2C8F}" type="slidenum">
              <a:rPr lang="en-US" smtClean="0"/>
              <a:t>48</a:t>
            </a:fld>
            <a:endParaRPr lang="en-US"/>
          </a:p>
        </p:txBody>
      </p:sp>
    </p:spTree>
    <p:extLst>
      <p:ext uri="{BB962C8B-B14F-4D97-AF65-F5344CB8AC3E}">
        <p14:creationId xmlns:p14="http://schemas.microsoft.com/office/powerpoint/2010/main" val="235305572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A.3.3.1</a:t>
            </a:r>
            <a:r>
              <a:rPr lang="en-US" dirty="0" smtClean="0"/>
              <a:t>	</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endParaRPr lang="en-US" dirty="0" smtClean="0"/>
          </a:p>
          <a:p>
            <a:pPr marL="0" indent="0">
              <a:buNone/>
            </a:pPr>
            <a:r>
              <a:rPr lang="en-US" dirty="0" smtClean="0"/>
              <a:t>“The Contractor shall maintain the required insurance until the expiration of the period for correction of Work as set forth in Section 12.2.2 of the General Conditions, unless a different duration is stated below:”</a:t>
            </a:r>
          </a:p>
          <a:p>
            <a:pPr marL="0" indent="0">
              <a:buNone/>
            </a:pPr>
            <a:endParaRPr lang="en-US" dirty="0"/>
          </a:p>
          <a:p>
            <a:pPr marL="0" indent="0">
              <a:buNone/>
            </a:pPr>
            <a:r>
              <a:rPr lang="en-US" b="1" dirty="0" smtClean="0"/>
              <a:t>Recommended:</a:t>
            </a:r>
          </a:p>
          <a:p>
            <a:pPr marL="0" indent="0">
              <a:buNone/>
            </a:pPr>
            <a:r>
              <a:rPr lang="en-US" dirty="0"/>
              <a:t>[</a:t>
            </a:r>
            <a:r>
              <a:rPr lang="en-US" dirty="0" smtClean="0"/>
              <a:t>Downstream Party] agrees </a:t>
            </a:r>
            <a:r>
              <a:rPr lang="en-US" dirty="0"/>
              <a:t>to maintain Products-Completed Operations coverage with respect to the Work performed under the Agreement in identical coverage, form and amount, including required endorsements, for the full term of the Statute of Repose following Date of Substantial Completion of the Work by </a:t>
            </a:r>
            <a:r>
              <a:rPr lang="en-US" dirty="0" smtClean="0"/>
              <a:t>[Downstream Party].</a:t>
            </a:r>
            <a:endParaRPr lang="en-US" dirty="0"/>
          </a:p>
        </p:txBody>
      </p:sp>
      <p:sp>
        <p:nvSpPr>
          <p:cNvPr id="4" name="Slide Number Placeholder 3"/>
          <p:cNvSpPr>
            <a:spLocks noGrp="1"/>
          </p:cNvSpPr>
          <p:nvPr>
            <p:ph type="sldNum" sz="quarter" idx="12"/>
          </p:nvPr>
        </p:nvSpPr>
        <p:spPr/>
        <p:txBody>
          <a:bodyPr/>
          <a:lstStyle/>
          <a:p>
            <a:fld id="{A9D219A0-FF86-4F41-AFE6-D83BEB4F2C8F}" type="slidenum">
              <a:rPr lang="en-US" smtClean="0"/>
              <a:t>49</a:t>
            </a:fld>
            <a:endParaRPr lang="en-US"/>
          </a:p>
        </p:txBody>
      </p:sp>
    </p:spTree>
    <p:extLst>
      <p:ext uri="{BB962C8B-B14F-4D97-AF65-F5344CB8AC3E}">
        <p14:creationId xmlns:p14="http://schemas.microsoft.com/office/powerpoint/2010/main" val="40219029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t>
            </a:r>
            <a:r>
              <a:rPr lang="en-US" b="1" dirty="0"/>
              <a:t> </a:t>
            </a:r>
            <a:r>
              <a:rPr lang="en-US" dirty="0"/>
              <a:t>A.2.3.1  Required Property Insurance</a:t>
            </a:r>
          </a:p>
        </p:txBody>
      </p:sp>
      <p:sp>
        <p:nvSpPr>
          <p:cNvPr id="3" name="Content Placeholder 2"/>
          <p:cNvSpPr>
            <a:spLocks noGrp="1"/>
          </p:cNvSpPr>
          <p:nvPr>
            <p:ph idx="1"/>
          </p:nvPr>
        </p:nvSpPr>
        <p:spPr/>
        <p:txBody>
          <a:bodyPr>
            <a:normAutofit fontScale="70000" lnSpcReduction="20000"/>
          </a:bodyPr>
          <a:lstStyle/>
          <a:p>
            <a:pPr marL="0" indent="0">
              <a:buNone/>
            </a:pPr>
            <a:endParaRPr lang="en-US" b="1" dirty="0" smtClean="0"/>
          </a:p>
          <a:p>
            <a:pPr marL="0" indent="0">
              <a:buNone/>
            </a:pPr>
            <a:r>
              <a:rPr lang="en-US" b="1" dirty="0" smtClean="0"/>
              <a:t>Issues:</a:t>
            </a:r>
          </a:p>
          <a:p>
            <a:pPr>
              <a:buFont typeface="Wingdings" panose="05000000000000000000" pitchFamily="2" charset="2"/>
              <a:buChar char="§"/>
            </a:pPr>
            <a:r>
              <a:rPr lang="en-US" dirty="0" smtClean="0"/>
              <a:t>“all risks” does not necessarily include theft, flood, earthquake, or collapse (see §</a:t>
            </a:r>
            <a:r>
              <a:rPr lang="en-US" b="1" dirty="0" smtClean="0"/>
              <a:t> </a:t>
            </a:r>
            <a:r>
              <a:rPr lang="en-US" dirty="0" smtClean="0"/>
              <a:t>A.2.3.1.1)</a:t>
            </a:r>
          </a:p>
          <a:p>
            <a:pPr>
              <a:buFont typeface="Wingdings" panose="05000000000000000000" pitchFamily="2" charset="2"/>
              <a:buChar char="§"/>
            </a:pPr>
            <a:r>
              <a:rPr lang="en-US" dirty="0" smtClean="0"/>
              <a:t>Earthquake v. earth movement</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“include the interests of the Owner, Contractor, Subcontractors, and Sub-subcontractors in the Project as insureds” </a:t>
            </a:r>
          </a:p>
          <a:p>
            <a:pPr lvl="1">
              <a:buFont typeface="Courier New" panose="02070309020205020404" pitchFamily="49" charset="0"/>
              <a:buChar char="o"/>
            </a:pPr>
            <a:r>
              <a:rPr lang="en-US" dirty="0" smtClean="0"/>
              <a:t>Additional insured?  Named Insured?  ATIMA?  preclude subrogation? </a:t>
            </a:r>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“include the interests of mortgagees as loss payees” fails to adequate protect the </a:t>
            </a:r>
            <a:r>
              <a:rPr lang="en-US" dirty="0" err="1" smtClean="0"/>
              <a:t>mortgageholder</a:t>
            </a:r>
            <a:endParaRPr lang="en-US" dirty="0" smtClean="0"/>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Add requirement for Agreed Value or no-coinsurance form</a:t>
            </a:r>
          </a:p>
          <a:p>
            <a:pPr marL="0" indent="0">
              <a:buNone/>
            </a:pPr>
            <a:endParaRPr lang="en-US" dirty="0"/>
          </a:p>
        </p:txBody>
      </p:sp>
      <p:sp>
        <p:nvSpPr>
          <p:cNvPr id="4" name="Slide Number Placeholder 3"/>
          <p:cNvSpPr>
            <a:spLocks noGrp="1"/>
          </p:cNvSpPr>
          <p:nvPr>
            <p:ph type="sldNum" sz="quarter" idx="12"/>
          </p:nvPr>
        </p:nvSpPr>
        <p:spPr/>
        <p:txBody>
          <a:bodyPr/>
          <a:lstStyle/>
          <a:p>
            <a:fld id="{A9D219A0-FF86-4F41-AFE6-D83BEB4F2C8F}" type="slidenum">
              <a:rPr lang="en-US" smtClean="0"/>
              <a:t>5</a:t>
            </a:fld>
            <a:endParaRPr lang="en-US"/>
          </a:p>
        </p:txBody>
      </p:sp>
    </p:spTree>
    <p:extLst>
      <p:ext uri="{BB962C8B-B14F-4D97-AF65-F5344CB8AC3E}">
        <p14:creationId xmlns:p14="http://schemas.microsoft.com/office/powerpoint/2010/main" val="3837192628"/>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A.3.3.2.4</a:t>
            </a:r>
          </a:p>
        </p:txBody>
      </p:sp>
      <p:sp>
        <p:nvSpPr>
          <p:cNvPr id="3" name="Content Placeholder 2"/>
          <p:cNvSpPr>
            <a:spLocks noGrp="1"/>
          </p:cNvSpPr>
          <p:nvPr>
            <p:ph idx="1"/>
          </p:nvPr>
        </p:nvSpPr>
        <p:spPr/>
        <p:txBody>
          <a:bodyPr>
            <a:normAutofit fontScale="70000" lnSpcReduction="20000"/>
          </a:bodyPr>
          <a:lstStyle/>
          <a:p>
            <a:pPr marL="0" indent="0">
              <a:buNone/>
            </a:pPr>
            <a:endParaRPr lang="en-US" dirty="0" smtClean="0"/>
          </a:p>
          <a:p>
            <a:pPr marL="0" indent="0">
              <a:buNone/>
            </a:pPr>
            <a:r>
              <a:rPr lang="en-US" dirty="0" smtClean="0"/>
              <a:t>“Insurance for physical damage to property while it is in storage and in transit to the construction site on an ‘all-risk’ completed value form”</a:t>
            </a:r>
          </a:p>
          <a:p>
            <a:pPr marL="0" indent="0">
              <a:buNone/>
            </a:pPr>
            <a:endParaRPr lang="en-US" dirty="0"/>
          </a:p>
          <a:p>
            <a:pPr marL="0" indent="0">
              <a:buNone/>
            </a:pPr>
            <a:r>
              <a:rPr lang="en-US" b="1" dirty="0" smtClean="0"/>
              <a:t>Issues:</a:t>
            </a:r>
          </a:p>
          <a:p>
            <a:pPr>
              <a:buFont typeface="Wingdings" panose="05000000000000000000" pitchFamily="2" charset="2"/>
              <a:buChar char="§"/>
            </a:pPr>
            <a:r>
              <a:rPr lang="en-US" dirty="0" smtClean="0"/>
              <a:t>“physical damage” does not include theft</a:t>
            </a:r>
          </a:p>
          <a:p>
            <a:pPr>
              <a:buFont typeface="Wingdings" panose="05000000000000000000" pitchFamily="2" charset="2"/>
              <a:buChar char="§"/>
            </a:pPr>
            <a:r>
              <a:rPr lang="en-US" dirty="0" smtClean="0"/>
              <a:t>“property” should include “equipment, machinery, materials and supplies at other locations or in transit and which is intended to become part of the project”</a:t>
            </a:r>
          </a:p>
          <a:p>
            <a:pPr>
              <a:buFont typeface="Wingdings" panose="05000000000000000000" pitchFamily="2" charset="2"/>
              <a:buChar char="§"/>
            </a:pPr>
            <a:r>
              <a:rPr lang="en-US" dirty="0" smtClean="0"/>
              <a:t>“all-risk” does not necessarily include theft, flood or quake</a:t>
            </a:r>
          </a:p>
          <a:p>
            <a:pPr>
              <a:buFont typeface="Wingdings" panose="05000000000000000000" pitchFamily="2" charset="2"/>
              <a:buChar char="§"/>
            </a:pPr>
            <a:r>
              <a:rPr lang="en-US" dirty="0" smtClean="0"/>
              <a:t>“completed value form” has no application to these particular exposures</a:t>
            </a:r>
          </a:p>
          <a:p>
            <a:pPr marL="0" indent="0">
              <a:buNone/>
            </a:pPr>
            <a:endParaRPr lang="en-US" dirty="0"/>
          </a:p>
        </p:txBody>
      </p:sp>
      <p:sp>
        <p:nvSpPr>
          <p:cNvPr id="4" name="Slide Number Placeholder 3"/>
          <p:cNvSpPr>
            <a:spLocks noGrp="1"/>
          </p:cNvSpPr>
          <p:nvPr>
            <p:ph type="sldNum" sz="quarter" idx="12"/>
          </p:nvPr>
        </p:nvSpPr>
        <p:spPr/>
        <p:txBody>
          <a:bodyPr/>
          <a:lstStyle/>
          <a:p>
            <a:fld id="{A9D219A0-FF86-4F41-AFE6-D83BEB4F2C8F}" type="slidenum">
              <a:rPr lang="en-US" smtClean="0"/>
              <a:t>50</a:t>
            </a:fld>
            <a:endParaRPr lang="en-US"/>
          </a:p>
        </p:txBody>
      </p:sp>
    </p:spTree>
    <p:extLst>
      <p:ext uri="{BB962C8B-B14F-4D97-AF65-F5344CB8AC3E}">
        <p14:creationId xmlns:p14="http://schemas.microsoft.com/office/powerpoint/2010/main" val="400759458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A.3.3.2.5</a:t>
            </a:r>
          </a:p>
        </p:txBody>
      </p:sp>
      <p:sp>
        <p:nvSpPr>
          <p:cNvPr id="3" name="Content Placeholder 2"/>
          <p:cNvSpPr>
            <a:spLocks noGrp="1"/>
          </p:cNvSpPr>
          <p:nvPr>
            <p:ph idx="1"/>
          </p:nvPr>
        </p:nvSpPr>
        <p:spPr/>
        <p:txBody>
          <a:bodyPr>
            <a:normAutofit fontScale="77500" lnSpcReduction="20000"/>
          </a:bodyPr>
          <a:lstStyle/>
          <a:p>
            <a:pPr marL="0" indent="0">
              <a:buNone/>
            </a:pPr>
            <a:endParaRPr lang="en-US" dirty="0" smtClean="0"/>
          </a:p>
          <a:p>
            <a:pPr marL="0" indent="0">
              <a:buNone/>
            </a:pPr>
            <a:r>
              <a:rPr lang="en-US" dirty="0" smtClean="0"/>
              <a:t>“Property insurance on an ‘all-risks’ completed value form, covering property owned by the Contractor and used on the Project, including scaffolding and other equipment.”</a:t>
            </a:r>
          </a:p>
          <a:p>
            <a:pPr marL="0" indent="0">
              <a:buNone/>
            </a:pPr>
            <a:endParaRPr lang="en-US" dirty="0"/>
          </a:p>
          <a:p>
            <a:pPr marL="0" indent="0">
              <a:buNone/>
            </a:pPr>
            <a:r>
              <a:rPr lang="en-US" dirty="0" smtClean="0"/>
              <a:t>Issues:</a:t>
            </a:r>
          </a:p>
          <a:p>
            <a:pPr>
              <a:buFont typeface="Wingdings" panose="05000000000000000000" pitchFamily="2" charset="2"/>
              <a:buChar char="§"/>
            </a:pPr>
            <a:r>
              <a:rPr lang="en-US" dirty="0" smtClean="0"/>
              <a:t>“property</a:t>
            </a:r>
            <a:r>
              <a:rPr lang="en-US" dirty="0"/>
              <a:t>” should be “property that is not intended to become part of the </a:t>
            </a:r>
            <a:r>
              <a:rPr lang="en-US" dirty="0" smtClean="0"/>
              <a:t>project except as specifically covered by the policy”</a:t>
            </a:r>
            <a:endParaRPr lang="en-US" dirty="0"/>
          </a:p>
          <a:p>
            <a:pPr>
              <a:buFont typeface="Wingdings" panose="05000000000000000000" pitchFamily="2" charset="2"/>
              <a:buChar char="§"/>
            </a:pPr>
            <a:r>
              <a:rPr lang="en-US" dirty="0" smtClean="0"/>
              <a:t>“all-risks” does not necessarily include theft, flood or earthquake</a:t>
            </a:r>
          </a:p>
          <a:p>
            <a:pPr>
              <a:buFont typeface="Wingdings" panose="05000000000000000000" pitchFamily="2" charset="2"/>
              <a:buChar char="§"/>
            </a:pPr>
            <a:r>
              <a:rPr lang="en-US" dirty="0" smtClean="0"/>
              <a:t>“completed value form” has no application to this exposure</a:t>
            </a:r>
          </a:p>
        </p:txBody>
      </p:sp>
      <p:sp>
        <p:nvSpPr>
          <p:cNvPr id="4" name="Slide Number Placeholder 3"/>
          <p:cNvSpPr>
            <a:spLocks noGrp="1"/>
          </p:cNvSpPr>
          <p:nvPr>
            <p:ph type="sldNum" sz="quarter" idx="12"/>
          </p:nvPr>
        </p:nvSpPr>
        <p:spPr/>
        <p:txBody>
          <a:bodyPr/>
          <a:lstStyle/>
          <a:p>
            <a:fld id="{A9D219A0-FF86-4F41-AFE6-D83BEB4F2C8F}" type="slidenum">
              <a:rPr lang="en-US" smtClean="0"/>
              <a:t>51</a:t>
            </a:fld>
            <a:endParaRPr lang="en-US"/>
          </a:p>
        </p:txBody>
      </p:sp>
    </p:spTree>
    <p:extLst>
      <p:ext uri="{BB962C8B-B14F-4D97-AF65-F5344CB8AC3E}">
        <p14:creationId xmlns:p14="http://schemas.microsoft.com/office/powerpoint/2010/main" val="1703468965"/>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A.3.3.2.6 </a:t>
            </a:r>
            <a:r>
              <a:rPr lang="en-US" dirty="0" smtClean="0"/>
              <a:t>Other Insurance </a:t>
            </a:r>
            <a:endParaRPr lang="en-US" dirty="0"/>
          </a:p>
        </p:txBody>
      </p:sp>
      <p:sp>
        <p:nvSpPr>
          <p:cNvPr id="3" name="Content Placeholder 2"/>
          <p:cNvSpPr>
            <a:spLocks noGrp="1"/>
          </p:cNvSpPr>
          <p:nvPr>
            <p:ph idx="1"/>
          </p:nvPr>
        </p:nvSpPr>
        <p:spPr/>
        <p:txBody>
          <a:bodyPr/>
          <a:lstStyle/>
          <a:p>
            <a:pPr marL="0" indent="0">
              <a:buNone/>
            </a:pPr>
            <a:endParaRPr lang="en-US" dirty="0"/>
          </a:p>
          <a:p>
            <a:pPr marL="0" indent="0">
              <a:buNone/>
            </a:pPr>
            <a:r>
              <a:rPr lang="en-US" b="1" dirty="0" smtClean="0"/>
              <a:t>Add:</a:t>
            </a:r>
          </a:p>
          <a:p>
            <a:pPr>
              <a:buFont typeface="Wingdings" panose="05000000000000000000" pitchFamily="2" charset="2"/>
              <a:buChar char="§"/>
            </a:pPr>
            <a:r>
              <a:rPr lang="en-US" dirty="0" smtClean="0"/>
              <a:t>Riggers Liability insurance, covering property of others being lifted.</a:t>
            </a:r>
          </a:p>
          <a:p>
            <a:pPr>
              <a:buFont typeface="Wingdings" panose="05000000000000000000" pitchFamily="2" charset="2"/>
              <a:buChar char="§"/>
            </a:pPr>
            <a:r>
              <a:rPr lang="en-US" dirty="0" smtClean="0"/>
              <a:t>Waiver of right of recovery and right of subrogation</a:t>
            </a:r>
            <a:endParaRPr lang="en-US" dirty="0"/>
          </a:p>
        </p:txBody>
      </p:sp>
      <p:sp>
        <p:nvSpPr>
          <p:cNvPr id="4" name="Slide Number Placeholder 3"/>
          <p:cNvSpPr>
            <a:spLocks noGrp="1"/>
          </p:cNvSpPr>
          <p:nvPr>
            <p:ph type="sldNum" sz="quarter" idx="12"/>
          </p:nvPr>
        </p:nvSpPr>
        <p:spPr/>
        <p:txBody>
          <a:bodyPr/>
          <a:lstStyle/>
          <a:p>
            <a:fld id="{A9D219A0-FF86-4F41-AFE6-D83BEB4F2C8F}" type="slidenum">
              <a:rPr lang="en-US" smtClean="0"/>
              <a:t>52</a:t>
            </a:fld>
            <a:endParaRPr lang="en-US"/>
          </a:p>
        </p:txBody>
      </p:sp>
    </p:spTree>
    <p:extLst>
      <p:ext uri="{BB962C8B-B14F-4D97-AF65-F5344CB8AC3E}">
        <p14:creationId xmlns:p14="http://schemas.microsoft.com/office/powerpoint/2010/main" val="851510055"/>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Certificates of Insurance</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endParaRPr lang="en-US" b="1" dirty="0" smtClean="0"/>
          </a:p>
          <a:p>
            <a:pPr marL="0" indent="0">
              <a:buNone/>
            </a:pPr>
            <a:r>
              <a:rPr lang="en-US" b="1" dirty="0" smtClean="0"/>
              <a:t>Require (at a minimum):</a:t>
            </a:r>
          </a:p>
          <a:p>
            <a:pPr>
              <a:buFont typeface="Wingdings" panose="05000000000000000000" pitchFamily="2" charset="2"/>
              <a:buChar char="§"/>
            </a:pPr>
            <a:r>
              <a:rPr lang="en-US" dirty="0" smtClean="0"/>
              <a:t>Certificate of Liability Insurance ACORD 25 (2016/03)</a:t>
            </a:r>
          </a:p>
          <a:p>
            <a:pPr>
              <a:buFont typeface="Wingdings" panose="05000000000000000000" pitchFamily="2" charset="2"/>
              <a:buChar char="§"/>
            </a:pPr>
            <a:r>
              <a:rPr lang="en-US" dirty="0" smtClean="0"/>
              <a:t>Evidence of Commercial Property Insurance ACORD 28 (2016/03)</a:t>
            </a:r>
          </a:p>
          <a:p>
            <a:pPr>
              <a:buFont typeface="Wingdings" panose="05000000000000000000" pitchFamily="2" charset="2"/>
              <a:buChar char="§"/>
            </a:pPr>
            <a:r>
              <a:rPr lang="en-US" dirty="0" smtClean="0"/>
              <a:t>Copy of GL Additional Insured endorsement(s)</a:t>
            </a:r>
          </a:p>
          <a:p>
            <a:pPr>
              <a:buFont typeface="Wingdings" panose="05000000000000000000" pitchFamily="2" charset="2"/>
              <a:buChar char="§"/>
            </a:pPr>
            <a:r>
              <a:rPr lang="en-US" dirty="0" smtClean="0"/>
              <a:t>Copy of Schedule of Forms and Endorsements page(s)</a:t>
            </a:r>
          </a:p>
          <a:p>
            <a:pPr marL="0" indent="0">
              <a:buNone/>
            </a:pPr>
            <a:endParaRPr lang="en-US" dirty="0"/>
          </a:p>
        </p:txBody>
      </p:sp>
      <p:sp>
        <p:nvSpPr>
          <p:cNvPr id="4" name="Slide Number Placeholder 3"/>
          <p:cNvSpPr>
            <a:spLocks noGrp="1"/>
          </p:cNvSpPr>
          <p:nvPr>
            <p:ph type="sldNum" sz="quarter" idx="12"/>
          </p:nvPr>
        </p:nvSpPr>
        <p:spPr/>
        <p:txBody>
          <a:bodyPr/>
          <a:lstStyle/>
          <a:p>
            <a:fld id="{A9D219A0-FF86-4F41-AFE6-D83BEB4F2C8F}" type="slidenum">
              <a:rPr lang="en-US" smtClean="0"/>
              <a:t>53</a:t>
            </a:fld>
            <a:endParaRPr lang="en-US"/>
          </a:p>
        </p:txBody>
      </p:sp>
    </p:spTree>
    <p:extLst>
      <p:ext uri="{BB962C8B-B14F-4D97-AF65-F5344CB8AC3E}">
        <p14:creationId xmlns:p14="http://schemas.microsoft.com/office/powerpoint/2010/main" val="2009745192"/>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normAutofit lnSpcReduction="10000"/>
          </a:bodyPr>
          <a:lstStyle/>
          <a:p>
            <a:pPr marL="0" indent="0" algn="ctr">
              <a:buNone/>
            </a:pPr>
            <a:endParaRPr lang="en-US" dirty="0" smtClean="0"/>
          </a:p>
          <a:p>
            <a:pPr marL="0" indent="0" algn="ctr">
              <a:buNone/>
            </a:pPr>
            <a:endParaRPr lang="en-US" dirty="0"/>
          </a:p>
          <a:p>
            <a:pPr marL="0" indent="0" algn="ctr">
              <a:buNone/>
            </a:pPr>
            <a:r>
              <a:rPr lang="en-US" dirty="0" smtClean="0"/>
              <a:t>Charles E. Comiskey</a:t>
            </a:r>
          </a:p>
          <a:p>
            <a:pPr marL="0" indent="0" algn="ctr">
              <a:buNone/>
            </a:pPr>
            <a:r>
              <a:rPr lang="en-US" dirty="0" smtClean="0"/>
              <a:t>CPCU, CIC, CPIA, CRM, CRIS, CCM, CMIP</a:t>
            </a:r>
          </a:p>
          <a:p>
            <a:pPr marL="0" indent="0" algn="ctr">
              <a:buNone/>
            </a:pPr>
            <a:r>
              <a:rPr lang="en-US" dirty="0" smtClean="0"/>
              <a:t>President, RiskTech, Inc.</a:t>
            </a:r>
          </a:p>
          <a:p>
            <a:pPr marL="0" indent="0" algn="ctr">
              <a:buNone/>
            </a:pPr>
            <a:r>
              <a:rPr lang="en-US" dirty="0" smtClean="0"/>
              <a:t>Sr. V.P., Brady Chapman Holland &amp; Assoc.</a:t>
            </a:r>
          </a:p>
          <a:p>
            <a:pPr marL="0" indent="0" algn="ctr">
              <a:buNone/>
            </a:pPr>
            <a:r>
              <a:rPr lang="en-US" dirty="0" smtClean="0"/>
              <a:t>713 254 1818</a:t>
            </a:r>
          </a:p>
          <a:p>
            <a:pPr marL="0" indent="0" algn="ctr">
              <a:buNone/>
            </a:pPr>
            <a:r>
              <a:rPr lang="en-US" dirty="0"/>
              <a:t>c</a:t>
            </a:r>
            <a:r>
              <a:rPr lang="en-US" dirty="0" smtClean="0"/>
              <a:t>harles.comiskey@risktechinc.com</a:t>
            </a:r>
            <a:endParaRPr lang="en-US" dirty="0"/>
          </a:p>
        </p:txBody>
      </p:sp>
      <p:sp>
        <p:nvSpPr>
          <p:cNvPr id="4" name="Slide Number Placeholder 3"/>
          <p:cNvSpPr>
            <a:spLocks noGrp="1"/>
          </p:cNvSpPr>
          <p:nvPr>
            <p:ph type="sldNum" sz="quarter" idx="12"/>
          </p:nvPr>
        </p:nvSpPr>
        <p:spPr/>
        <p:txBody>
          <a:bodyPr/>
          <a:lstStyle/>
          <a:p>
            <a:fld id="{A9D219A0-FF86-4F41-AFE6-D83BEB4F2C8F}" type="slidenum">
              <a:rPr lang="en-US" smtClean="0"/>
              <a:t>54</a:t>
            </a:fld>
            <a:endParaRPr lang="en-US"/>
          </a:p>
        </p:txBody>
      </p:sp>
    </p:spTree>
    <p:extLst>
      <p:ext uri="{BB962C8B-B14F-4D97-AF65-F5344CB8AC3E}">
        <p14:creationId xmlns:p14="http://schemas.microsoft.com/office/powerpoint/2010/main" val="1207917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a:t>
            </a:r>
            <a:r>
              <a:rPr lang="en-US" sz="3600" b="1" dirty="0"/>
              <a:t> </a:t>
            </a:r>
            <a:r>
              <a:rPr lang="en-US" sz="3600" dirty="0"/>
              <a:t>A.2.3.1.2  Specific Required Coverages</a:t>
            </a:r>
          </a:p>
        </p:txBody>
      </p:sp>
      <p:sp>
        <p:nvSpPr>
          <p:cNvPr id="3" name="Content Placeholder 2"/>
          <p:cNvSpPr>
            <a:spLocks noGrp="1"/>
          </p:cNvSpPr>
          <p:nvPr>
            <p:ph idx="1"/>
          </p:nvPr>
        </p:nvSpPr>
        <p:spPr/>
        <p:txBody>
          <a:bodyPr>
            <a:noAutofit/>
          </a:bodyPr>
          <a:lstStyle/>
          <a:p>
            <a:pPr marL="0" indent="0">
              <a:buNone/>
            </a:pPr>
            <a:r>
              <a:rPr lang="en-US" sz="1600" dirty="0"/>
              <a:t>“The insurance … shall provide coverage for </a:t>
            </a:r>
            <a:r>
              <a:rPr lang="en-US" sz="1600" dirty="0" smtClean="0"/>
              <a:t>… falsework </a:t>
            </a:r>
            <a:r>
              <a:rPr lang="en-US" sz="1600" dirty="0"/>
              <a:t>and other temporary </a:t>
            </a:r>
            <a:r>
              <a:rPr lang="en-US" sz="1600" dirty="0" smtClean="0"/>
              <a:t>structures”</a:t>
            </a:r>
            <a:endParaRPr lang="en-US" sz="1600" b="1" dirty="0" smtClean="0"/>
          </a:p>
          <a:p>
            <a:pPr marL="0" indent="0">
              <a:buNone/>
            </a:pPr>
            <a:endParaRPr lang="en-US" sz="1400" dirty="0" smtClean="0"/>
          </a:p>
          <a:p>
            <a:pPr marL="0" indent="0">
              <a:buNone/>
            </a:pPr>
            <a:r>
              <a:rPr lang="en-US" sz="1600" b="1" dirty="0" smtClean="0"/>
              <a:t>Recommended:</a:t>
            </a:r>
          </a:p>
          <a:p>
            <a:pPr marL="0" indent="0">
              <a:buNone/>
            </a:pPr>
            <a:r>
              <a:rPr lang="en-US" sz="1600" dirty="0" smtClean="0"/>
              <a:t>Covered Property should include permanent </a:t>
            </a:r>
            <a:r>
              <a:rPr lang="en-US" sz="1600" dirty="0"/>
              <a:t>and temporary works including but not limited to:</a:t>
            </a:r>
          </a:p>
          <a:p>
            <a:pPr lvl="0"/>
            <a:r>
              <a:rPr lang="en-US" sz="1600" dirty="0"/>
              <a:t>All structure(s) under construction, including retaining walls, paved surfaces and roadways, bridges, glass, foundation(s), footings, underground pipes and wiring, excavations, grading, backfilling or filling;</a:t>
            </a:r>
          </a:p>
          <a:p>
            <a:pPr lvl="0"/>
            <a:r>
              <a:rPr lang="en-US" sz="1600" dirty="0"/>
              <a:t>All temporary structures (e.g., cofferdams, cribbing, falsework, construction forms, hoarding, fencing, office trailers and their contents, scaffolding, signs, site lighting, temporary utilities and buildings or structures) located at the site and incidental to completion of the project;</a:t>
            </a:r>
          </a:p>
          <a:p>
            <a:pPr lvl="0"/>
            <a:r>
              <a:rPr lang="en-US" sz="1600" dirty="0"/>
              <a:t>All property including equipment, machinery, materials and supplies on site for installation;</a:t>
            </a:r>
          </a:p>
          <a:p>
            <a:pPr lvl="0"/>
            <a:r>
              <a:rPr lang="en-US" sz="1600" dirty="0"/>
              <a:t>All property including equipment,  machinery, materials and supplies at other locations but intended for use at the site;</a:t>
            </a:r>
          </a:p>
          <a:p>
            <a:pPr lvl="0"/>
            <a:r>
              <a:rPr lang="en-US" sz="1600" dirty="0"/>
              <a:t>All property including equipment, machinery, materials and supplies in transit to the site for installation by all means of transportation other than ocean transit; and</a:t>
            </a:r>
          </a:p>
          <a:p>
            <a:r>
              <a:rPr lang="en-US" sz="1600" dirty="0"/>
              <a:t>Other property for which an insured is liable in connection with the project. </a:t>
            </a:r>
          </a:p>
        </p:txBody>
      </p:sp>
      <p:sp>
        <p:nvSpPr>
          <p:cNvPr id="4" name="Slide Number Placeholder 3"/>
          <p:cNvSpPr>
            <a:spLocks noGrp="1"/>
          </p:cNvSpPr>
          <p:nvPr>
            <p:ph type="sldNum" sz="quarter" idx="12"/>
          </p:nvPr>
        </p:nvSpPr>
        <p:spPr/>
        <p:txBody>
          <a:bodyPr/>
          <a:lstStyle/>
          <a:p>
            <a:fld id="{A9D219A0-FF86-4F41-AFE6-D83BEB4F2C8F}" type="slidenum">
              <a:rPr lang="en-US" smtClean="0"/>
              <a:t>6</a:t>
            </a:fld>
            <a:endParaRPr lang="en-US"/>
          </a:p>
        </p:txBody>
      </p:sp>
    </p:spTree>
    <p:extLst>
      <p:ext uri="{BB962C8B-B14F-4D97-AF65-F5344CB8AC3E}">
        <p14:creationId xmlns:p14="http://schemas.microsoft.com/office/powerpoint/2010/main" val="10634576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a:t>
            </a:r>
            <a:r>
              <a:rPr lang="en-US" sz="3600" b="1" dirty="0"/>
              <a:t> </a:t>
            </a:r>
            <a:r>
              <a:rPr lang="en-US" sz="3600" dirty="0"/>
              <a:t>A.2.3.1.2  Specific Required Coverages</a:t>
            </a:r>
          </a:p>
        </p:txBody>
      </p:sp>
      <p:sp>
        <p:nvSpPr>
          <p:cNvPr id="3" name="Content Placeholder 2"/>
          <p:cNvSpPr>
            <a:spLocks noGrp="1"/>
          </p:cNvSpPr>
          <p:nvPr>
            <p:ph idx="1"/>
          </p:nvPr>
        </p:nvSpPr>
        <p:spPr/>
        <p:txBody>
          <a:bodyPr>
            <a:normAutofit fontScale="92500" lnSpcReduction="20000"/>
          </a:bodyPr>
          <a:lstStyle/>
          <a:p>
            <a:pPr marL="0" indent="0">
              <a:buNone/>
            </a:pPr>
            <a:r>
              <a:rPr lang="en-US" dirty="0"/>
              <a:t>“The insurance … shall provide coverage for </a:t>
            </a:r>
            <a:r>
              <a:rPr lang="en-US" dirty="0" smtClean="0"/>
              <a:t>… building </a:t>
            </a:r>
            <a:r>
              <a:rPr lang="en-US" dirty="0"/>
              <a:t>systems from testing and </a:t>
            </a:r>
            <a:r>
              <a:rPr lang="en-US" dirty="0" smtClean="0"/>
              <a:t>startup”</a:t>
            </a:r>
            <a:endParaRPr lang="en-US" dirty="0"/>
          </a:p>
          <a:p>
            <a:pPr>
              <a:buFont typeface="Wingdings" panose="05000000000000000000" pitchFamily="2" charset="2"/>
              <a:buChar char="§"/>
            </a:pPr>
            <a:endParaRPr lang="en-US" dirty="0" smtClean="0"/>
          </a:p>
          <a:p>
            <a:pPr>
              <a:buFont typeface="Wingdings" panose="05000000000000000000" pitchFamily="2" charset="2"/>
              <a:buChar char="§"/>
            </a:pPr>
            <a:r>
              <a:rPr lang="en-US" dirty="0" smtClean="0"/>
              <a:t>Testing can be hot or cold:</a:t>
            </a:r>
          </a:p>
          <a:p>
            <a:pPr>
              <a:buFont typeface="Wingdings" panose="05000000000000000000" pitchFamily="2" charset="2"/>
              <a:buChar char="§"/>
            </a:pPr>
            <a:endParaRPr lang="en-US" dirty="0" smtClean="0"/>
          </a:p>
          <a:p>
            <a:pPr lvl="1">
              <a:buFont typeface="Courier New" panose="02070309020205020404" pitchFamily="49" charset="0"/>
              <a:buChar char="o"/>
            </a:pPr>
            <a:r>
              <a:rPr lang="en-US" dirty="0" smtClean="0"/>
              <a:t>Hot testing is introduction of feed stock, catalyst or similar media for processing and handling or commencement of  supply to a system</a:t>
            </a:r>
          </a:p>
          <a:p>
            <a:pPr lvl="1">
              <a:buFont typeface="Courier New" panose="02070309020205020404" pitchFamily="49" charset="0"/>
              <a:buChar char="o"/>
            </a:pPr>
            <a:r>
              <a:rPr lang="en-US" dirty="0" smtClean="0"/>
              <a:t>Cold testing is hydrostatic, pneumatic, electrical, hydraulic or mechanical, commonly thought of as startup</a:t>
            </a:r>
          </a:p>
          <a:p>
            <a:pPr>
              <a:buFont typeface="Wingdings" panose="05000000000000000000" pitchFamily="2" charset="2"/>
              <a:buChar char="§"/>
            </a:pPr>
            <a:endParaRPr lang="en-US" dirty="0" smtClean="0"/>
          </a:p>
        </p:txBody>
      </p:sp>
      <p:sp>
        <p:nvSpPr>
          <p:cNvPr id="4" name="Slide Number Placeholder 3"/>
          <p:cNvSpPr>
            <a:spLocks noGrp="1"/>
          </p:cNvSpPr>
          <p:nvPr>
            <p:ph type="sldNum" sz="quarter" idx="12"/>
          </p:nvPr>
        </p:nvSpPr>
        <p:spPr/>
        <p:txBody>
          <a:bodyPr/>
          <a:lstStyle/>
          <a:p>
            <a:fld id="{A9D219A0-FF86-4F41-AFE6-D83BEB4F2C8F}" type="slidenum">
              <a:rPr lang="en-US" smtClean="0"/>
              <a:t>7</a:t>
            </a:fld>
            <a:endParaRPr lang="en-US"/>
          </a:p>
        </p:txBody>
      </p:sp>
    </p:spTree>
    <p:extLst>
      <p:ext uri="{BB962C8B-B14F-4D97-AF65-F5344CB8AC3E}">
        <p14:creationId xmlns:p14="http://schemas.microsoft.com/office/powerpoint/2010/main" val="23047354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a:t>
            </a:r>
            <a:r>
              <a:rPr lang="en-US" sz="3600" b="1" dirty="0"/>
              <a:t> </a:t>
            </a:r>
            <a:r>
              <a:rPr lang="en-US" sz="3600" dirty="0"/>
              <a:t>A.2.3.1.2  Specific Required Coverages</a:t>
            </a:r>
          </a:p>
        </p:txBody>
      </p:sp>
      <p:sp>
        <p:nvSpPr>
          <p:cNvPr id="3" name="Content Placeholder 2"/>
          <p:cNvSpPr>
            <a:spLocks noGrp="1"/>
          </p:cNvSpPr>
          <p:nvPr>
            <p:ph idx="1"/>
          </p:nvPr>
        </p:nvSpPr>
        <p:spPr/>
        <p:txBody>
          <a:bodyPr>
            <a:normAutofit fontScale="70000" lnSpcReduction="20000"/>
          </a:bodyPr>
          <a:lstStyle/>
          <a:p>
            <a:pPr marL="0" indent="0">
              <a:buNone/>
            </a:pPr>
            <a:r>
              <a:rPr lang="en-US" dirty="0" smtClean="0"/>
              <a:t>“The </a:t>
            </a:r>
            <a:r>
              <a:rPr lang="en-US" dirty="0"/>
              <a:t>insurance … shall provide coverage for </a:t>
            </a:r>
            <a:r>
              <a:rPr lang="en-US" dirty="0" smtClean="0"/>
              <a:t>… debris removal”</a:t>
            </a:r>
          </a:p>
          <a:p>
            <a:pPr marL="0" indent="0">
              <a:buNone/>
            </a:pPr>
            <a:endParaRPr lang="en-US" dirty="0" smtClean="0"/>
          </a:p>
          <a:p>
            <a:pPr marL="0" indent="0">
              <a:buNone/>
            </a:pPr>
            <a:r>
              <a:rPr lang="en-US" b="1" dirty="0" smtClean="0"/>
              <a:t>Issues:</a:t>
            </a:r>
          </a:p>
          <a:p>
            <a:pPr>
              <a:buFont typeface="Wingdings" panose="05000000000000000000" pitchFamily="2" charset="2"/>
              <a:buChar char="§"/>
            </a:pPr>
            <a:r>
              <a:rPr lang="en-US" dirty="0" smtClean="0"/>
              <a:t>Debris removal is commonly limited to a percentage (e.g., 25%) of the reconstruction limit provided, and erodes that limit.</a:t>
            </a:r>
          </a:p>
          <a:p>
            <a:pPr>
              <a:buFont typeface="Wingdings" panose="05000000000000000000" pitchFamily="2" charset="2"/>
              <a:buChar char="§"/>
            </a:pPr>
            <a:r>
              <a:rPr lang="en-US" dirty="0" smtClean="0"/>
              <a:t>Additional debris removal coverage may be provided, but a low limit is commonly provided.</a:t>
            </a:r>
          </a:p>
          <a:p>
            <a:pPr>
              <a:buFont typeface="Wingdings" panose="05000000000000000000" pitchFamily="2" charset="2"/>
              <a:buChar char="§"/>
            </a:pPr>
            <a:r>
              <a:rPr lang="en-US" dirty="0" smtClean="0"/>
              <a:t>The cost of debris removal is generally estimated </a:t>
            </a:r>
            <a:r>
              <a:rPr lang="en-US" dirty="0"/>
              <a:t>to be approximately 13% of hard construction </a:t>
            </a:r>
            <a:r>
              <a:rPr lang="en-US" dirty="0" smtClean="0"/>
              <a:t>costs</a:t>
            </a:r>
            <a:r>
              <a:rPr lang="en-US" dirty="0"/>
              <a:t> </a:t>
            </a:r>
            <a:r>
              <a:rPr lang="en-US" dirty="0" smtClean="0"/>
              <a:t>and is in addition to the reconstruction cost.</a:t>
            </a:r>
          </a:p>
          <a:p>
            <a:pPr marL="0" indent="0">
              <a:buNone/>
            </a:pPr>
            <a:endParaRPr lang="en-US" dirty="0"/>
          </a:p>
          <a:p>
            <a:pPr marL="0" indent="0">
              <a:buNone/>
            </a:pPr>
            <a:r>
              <a:rPr lang="en-US" b="1" dirty="0" smtClean="0"/>
              <a:t>Recommended:</a:t>
            </a:r>
          </a:p>
          <a:p>
            <a:pPr>
              <a:buFont typeface="Wingdings" panose="05000000000000000000" pitchFamily="2" charset="2"/>
              <a:buChar char="§"/>
            </a:pPr>
            <a:r>
              <a:rPr lang="en-US" dirty="0" smtClean="0"/>
              <a:t>Debris removal shall be provided as an additional benefit with a limit of $_________.</a:t>
            </a:r>
            <a:endParaRPr lang="en-US" dirty="0"/>
          </a:p>
        </p:txBody>
      </p:sp>
      <p:sp>
        <p:nvSpPr>
          <p:cNvPr id="4" name="Slide Number Placeholder 3"/>
          <p:cNvSpPr>
            <a:spLocks noGrp="1"/>
          </p:cNvSpPr>
          <p:nvPr>
            <p:ph type="sldNum" sz="quarter" idx="12"/>
          </p:nvPr>
        </p:nvSpPr>
        <p:spPr/>
        <p:txBody>
          <a:bodyPr/>
          <a:lstStyle/>
          <a:p>
            <a:fld id="{A9D219A0-FF86-4F41-AFE6-D83BEB4F2C8F}" type="slidenum">
              <a:rPr lang="en-US" smtClean="0"/>
              <a:t>8</a:t>
            </a:fld>
            <a:endParaRPr lang="en-US"/>
          </a:p>
        </p:txBody>
      </p:sp>
    </p:spTree>
    <p:extLst>
      <p:ext uri="{BB962C8B-B14F-4D97-AF65-F5344CB8AC3E}">
        <p14:creationId xmlns:p14="http://schemas.microsoft.com/office/powerpoint/2010/main" val="12133269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a:t>
            </a:r>
            <a:r>
              <a:rPr lang="en-US" sz="3600" b="1" dirty="0"/>
              <a:t> </a:t>
            </a:r>
            <a:r>
              <a:rPr lang="en-US" sz="3600" dirty="0"/>
              <a:t>A.2.3.1.2  Specific Required Coverages</a:t>
            </a:r>
          </a:p>
        </p:txBody>
      </p:sp>
      <p:sp>
        <p:nvSpPr>
          <p:cNvPr id="3" name="Content Placeholder 2"/>
          <p:cNvSpPr>
            <a:spLocks noGrp="1"/>
          </p:cNvSpPr>
          <p:nvPr>
            <p:ph idx="1"/>
          </p:nvPr>
        </p:nvSpPr>
        <p:spPr/>
        <p:txBody>
          <a:bodyPr>
            <a:normAutofit fontScale="77500" lnSpcReduction="20000"/>
          </a:bodyPr>
          <a:lstStyle/>
          <a:p>
            <a:pPr marL="0" indent="0">
              <a:buNone/>
            </a:pPr>
            <a:r>
              <a:rPr lang="en-US" dirty="0" smtClean="0"/>
              <a:t>“The </a:t>
            </a:r>
            <a:r>
              <a:rPr lang="en-US" dirty="0"/>
              <a:t>insurance … shall provide coverage for </a:t>
            </a:r>
            <a:r>
              <a:rPr lang="en-US" dirty="0" smtClean="0"/>
              <a:t>… demolition </a:t>
            </a:r>
            <a:r>
              <a:rPr lang="en-US" dirty="0"/>
              <a:t>occasioned by enforcement of any applicable legal </a:t>
            </a:r>
            <a:r>
              <a:rPr lang="en-US" dirty="0" smtClean="0"/>
              <a:t>requirements”</a:t>
            </a:r>
            <a:endParaRPr lang="en-US" dirty="0">
              <a:solidFill>
                <a:srgbClr val="FF0000"/>
              </a:solidFill>
            </a:endParaRPr>
          </a:p>
          <a:p>
            <a:pPr marL="0" indent="0">
              <a:buNone/>
            </a:pPr>
            <a:endParaRPr lang="en-US" dirty="0" smtClean="0"/>
          </a:p>
          <a:p>
            <a:pPr marL="0" indent="0">
              <a:buNone/>
            </a:pPr>
            <a:r>
              <a:rPr lang="en-US" b="1" dirty="0" smtClean="0"/>
              <a:t>Issues:</a:t>
            </a:r>
          </a:p>
          <a:p>
            <a:pPr>
              <a:buFont typeface="Wingdings" panose="05000000000000000000" pitchFamily="2" charset="2"/>
              <a:buChar char="§"/>
            </a:pPr>
            <a:r>
              <a:rPr lang="en-US" dirty="0" smtClean="0"/>
              <a:t>Coverage is provided by an Ordinance or Law endorsement</a:t>
            </a:r>
          </a:p>
          <a:p>
            <a:pPr>
              <a:buFont typeface="Wingdings" panose="05000000000000000000" pitchFamily="2" charset="2"/>
              <a:buChar char="§"/>
            </a:pPr>
            <a:r>
              <a:rPr lang="en-US" dirty="0" smtClean="0"/>
              <a:t>Why limit this requirement to demolition only?</a:t>
            </a:r>
          </a:p>
          <a:p>
            <a:pPr lvl="1">
              <a:buFont typeface="Courier New" panose="02070309020205020404" pitchFamily="49" charset="0"/>
              <a:buChar char="o"/>
            </a:pPr>
            <a:r>
              <a:rPr lang="en-US" dirty="0" smtClean="0"/>
              <a:t>Coverage for Loss to the Undamaged Portion of the Building</a:t>
            </a:r>
          </a:p>
          <a:p>
            <a:pPr lvl="1">
              <a:buFont typeface="Courier New" panose="02070309020205020404" pitchFamily="49" charset="0"/>
              <a:buChar char="o"/>
            </a:pPr>
            <a:r>
              <a:rPr lang="en-US" dirty="0" smtClean="0"/>
              <a:t>Demolition Cost</a:t>
            </a:r>
          </a:p>
          <a:p>
            <a:pPr lvl="1">
              <a:buFont typeface="Courier New" panose="02070309020205020404" pitchFamily="49" charset="0"/>
              <a:buChar char="o"/>
            </a:pPr>
            <a:r>
              <a:rPr lang="en-US" dirty="0" smtClean="0"/>
              <a:t>Increased Cost of Construction</a:t>
            </a:r>
          </a:p>
          <a:p>
            <a:pPr>
              <a:buFont typeface="Wingdings" panose="05000000000000000000" pitchFamily="2" charset="2"/>
              <a:buChar char="§"/>
            </a:pPr>
            <a:r>
              <a:rPr lang="en-US" dirty="0" smtClean="0"/>
              <a:t>See </a:t>
            </a:r>
            <a:r>
              <a:rPr lang="en-US" dirty="0"/>
              <a:t>§</a:t>
            </a:r>
            <a:r>
              <a:rPr lang="en-US" b="1" dirty="0"/>
              <a:t> </a:t>
            </a:r>
            <a:r>
              <a:rPr lang="en-US" dirty="0" smtClean="0"/>
              <a:t>A.2.4.2, Optional Ordinance or Law Insurance</a:t>
            </a:r>
            <a:br>
              <a:rPr lang="en-US" dirty="0" smtClean="0"/>
            </a:br>
            <a:endParaRPr lang="en-US" dirty="0"/>
          </a:p>
        </p:txBody>
      </p:sp>
      <p:sp>
        <p:nvSpPr>
          <p:cNvPr id="4" name="Slide Number Placeholder 3"/>
          <p:cNvSpPr>
            <a:spLocks noGrp="1"/>
          </p:cNvSpPr>
          <p:nvPr>
            <p:ph type="sldNum" sz="quarter" idx="12"/>
          </p:nvPr>
        </p:nvSpPr>
        <p:spPr/>
        <p:txBody>
          <a:bodyPr/>
          <a:lstStyle/>
          <a:p>
            <a:fld id="{A9D219A0-FF86-4F41-AFE6-D83BEB4F2C8F}" type="slidenum">
              <a:rPr lang="en-US" smtClean="0"/>
              <a:t>9</a:t>
            </a:fld>
            <a:endParaRPr lang="en-US"/>
          </a:p>
        </p:txBody>
      </p:sp>
    </p:spTree>
    <p:extLst>
      <p:ext uri="{BB962C8B-B14F-4D97-AF65-F5344CB8AC3E}">
        <p14:creationId xmlns:p14="http://schemas.microsoft.com/office/powerpoint/2010/main" val="70990608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1131</TotalTime>
  <Words>4669</Words>
  <Application>Microsoft Office PowerPoint</Application>
  <PresentationFormat>On-screen Show (4:3)</PresentationFormat>
  <Paragraphs>481</Paragraphs>
  <Slides>54</Slides>
  <Notes>0</Notes>
  <HiddenSlides>0</HiddenSlides>
  <MMClips>0</MMClips>
  <ScaleCrop>false</ScaleCrop>
  <HeadingPairs>
    <vt:vector size="4" baseType="variant">
      <vt:variant>
        <vt:lpstr>Theme</vt:lpstr>
      </vt:variant>
      <vt:variant>
        <vt:i4>1</vt:i4>
      </vt:variant>
      <vt:variant>
        <vt:lpstr>Slide Titles</vt:lpstr>
      </vt:variant>
      <vt:variant>
        <vt:i4>54</vt:i4>
      </vt:variant>
    </vt:vector>
  </HeadingPairs>
  <TitlesOfParts>
    <vt:vector size="55" baseType="lpstr">
      <vt:lpstr>Office Theme</vt:lpstr>
      <vt:lpstr>AIA A101 – 2017 Exhibit A:  Change Happens!</vt:lpstr>
      <vt:lpstr>Important Note</vt:lpstr>
      <vt:lpstr>Numerous Changes Affecting Insurance-Related Matters</vt:lpstr>
      <vt:lpstr>§ A.2.3.1  Required Property Insurance</vt:lpstr>
      <vt:lpstr>§ A.2.3.1  Required Property Insurance</vt:lpstr>
      <vt:lpstr>§ A.2.3.1.2  Specific Required Coverages</vt:lpstr>
      <vt:lpstr>§ A.2.3.1.2  Specific Required Coverages</vt:lpstr>
      <vt:lpstr>§ A.2.3.1.2  Specific Required Coverages</vt:lpstr>
      <vt:lpstr>§ A.2.3.1.2  Specific Required Coverages</vt:lpstr>
      <vt:lpstr>§ A.2.3.1.2  Specific Required Coverages</vt:lpstr>
      <vt:lpstr>§ A.2.3.1.4  Deductibles and  Self-Insured Retentions</vt:lpstr>
      <vt:lpstr>Deductibles and  Self-Insured Retentions</vt:lpstr>
      <vt:lpstr>§ A.2.3.2 Occupancy or Use Prior to Substantial Completion</vt:lpstr>
      <vt:lpstr>§ A.2.3.2 Occupancy or Use Prior to Substantial Completion</vt:lpstr>
      <vt:lpstr>§ A.2.3.3  Insurance for  Existing Structures</vt:lpstr>
      <vt:lpstr>§ A.2.4  Optional Extended  Property Insurance</vt:lpstr>
      <vt:lpstr>§ A.2.4  Optional Extended  Property Insurance</vt:lpstr>
      <vt:lpstr>§ A.2.4  Optional Extended  Property Insurance</vt:lpstr>
      <vt:lpstr>Soft Costs</vt:lpstr>
      <vt:lpstr>§ A.3.1.1  Contractor’s Certificates  of Insurance</vt:lpstr>
      <vt:lpstr>§ A.3.1.3  [Contractor’s] Additional Insured Obligations</vt:lpstr>
      <vt:lpstr>§ A.3.1.3  [Contractor’s] Additional Insured Obligations</vt:lpstr>
      <vt:lpstr>§ A.3.1.3  [Contractor’s] Additional Insured Obligations</vt:lpstr>
      <vt:lpstr>§ A.3.2 Contractor’s Required Insurance Coverage</vt:lpstr>
      <vt:lpstr>§ A.3.2.2.1 [Contractor’s] Commercial General Liability</vt:lpstr>
      <vt:lpstr>§ A.3.2.2.1 [Contractor’s] Commercial General Liability</vt:lpstr>
      <vt:lpstr>§ A.3.2.2.1.5  [Contractor’s] Required  Insurance Coverage</vt:lpstr>
      <vt:lpstr>§ A.3.2.2.1 Additional Recommended Requirements</vt:lpstr>
      <vt:lpstr>§ A.3.2.2.1 Additional Recommended Requirements</vt:lpstr>
      <vt:lpstr>§ A.3.2.2.2 Prohibitions</vt:lpstr>
      <vt:lpstr>Prohibitions</vt:lpstr>
      <vt:lpstr>PowerPoint Presentation</vt:lpstr>
      <vt:lpstr>§ A.3.2.2.2 Prohibitions</vt:lpstr>
      <vt:lpstr>§ A.3.2.2.2 Prohibitions</vt:lpstr>
      <vt:lpstr>Continuous or Progressive Injury  and Damage Exclusion</vt:lpstr>
      <vt:lpstr>§ A.3.2.2.2 Prohibitions</vt:lpstr>
      <vt:lpstr>§ A.3.2.2.2 Prohibitions</vt:lpstr>
      <vt:lpstr>§ A.3.2.2.2 Prohibitions</vt:lpstr>
      <vt:lpstr> § A.3.2.2.2 </vt:lpstr>
      <vt:lpstr>§ A.3.2.2.2  Additional Recommended Prohibitions</vt:lpstr>
      <vt:lpstr>§ A.3.2.3, Auto</vt:lpstr>
      <vt:lpstr>§ A.3.2.4, Excess Liability</vt:lpstr>
      <vt:lpstr>§ A.3.2.4, Excess Liability</vt:lpstr>
      <vt:lpstr>§ A.3.2.4, Excess Liability</vt:lpstr>
      <vt:lpstr> § A.3.2.5-7, Workers’ Compensation, Employer’s Liability, USL&amp;H and Jones Act </vt:lpstr>
      <vt:lpstr>§ A.3.2.8-10, Professional and  Pollution Liability</vt:lpstr>
      <vt:lpstr>§ A.3.2.8-10, Professional and  Pollution Liability</vt:lpstr>
      <vt:lpstr>§ A.3.2.12, Unmanned Aircraft (Drones)</vt:lpstr>
      <vt:lpstr>§ A.3.3.1 </vt:lpstr>
      <vt:lpstr>§ A.3.3.2.4</vt:lpstr>
      <vt:lpstr>§ A.3.3.2.5</vt:lpstr>
      <vt:lpstr>§ A.3.3.2.6 Other Insurance </vt:lpstr>
      <vt:lpstr>Certificates of Insurance</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AIA A101 – 2017 Exhibit A</dc:title>
  <dc:creator>Charles Comiskey</dc:creator>
  <cp:lastModifiedBy>Charles Comiskey</cp:lastModifiedBy>
  <cp:revision>102</cp:revision>
  <cp:lastPrinted>2018-05-21T18:00:22Z</cp:lastPrinted>
  <dcterms:created xsi:type="dcterms:W3CDTF">2018-02-02T21:03:17Z</dcterms:created>
  <dcterms:modified xsi:type="dcterms:W3CDTF">2018-05-28T21:44:03Z</dcterms:modified>
</cp:coreProperties>
</file>