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65" r:id="rId3"/>
    <p:sldId id="257" r:id="rId4"/>
    <p:sldId id="298" r:id="rId5"/>
    <p:sldId id="258" r:id="rId6"/>
    <p:sldId id="313" r:id="rId7"/>
    <p:sldId id="315" r:id="rId8"/>
    <p:sldId id="316" r:id="rId9"/>
    <p:sldId id="267" r:id="rId10"/>
    <p:sldId id="268" r:id="rId11"/>
    <p:sldId id="272" r:id="rId12"/>
    <p:sldId id="269" r:id="rId13"/>
    <p:sldId id="294" r:id="rId14"/>
    <p:sldId id="290" r:id="rId15"/>
    <p:sldId id="300" r:id="rId16"/>
    <p:sldId id="291" r:id="rId17"/>
    <p:sldId id="292" r:id="rId18"/>
    <p:sldId id="293" r:id="rId19"/>
    <p:sldId id="289" r:id="rId20"/>
    <p:sldId id="297" r:id="rId21"/>
    <p:sldId id="296" r:id="rId22"/>
    <p:sldId id="299" r:id="rId23"/>
    <p:sldId id="260" r:id="rId24"/>
    <p:sldId id="302" r:id="rId25"/>
    <p:sldId id="305" r:id="rId26"/>
    <p:sldId id="306" r:id="rId27"/>
    <p:sldId id="307" r:id="rId28"/>
    <p:sldId id="308" r:id="rId29"/>
    <p:sldId id="310" r:id="rId30"/>
    <p:sldId id="311" r:id="rId31"/>
    <p:sldId id="301" r:id="rId32"/>
    <p:sldId id="303" r:id="rId33"/>
    <p:sldId id="274" r:id="rId34"/>
    <p:sldId id="275" r:id="rId35"/>
    <p:sldId id="276" r:id="rId36"/>
    <p:sldId id="277" r:id="rId37"/>
    <p:sldId id="278" r:id="rId38"/>
    <p:sldId id="279" r:id="rId39"/>
    <p:sldId id="280" r:id="rId40"/>
    <p:sldId id="281" r:id="rId41"/>
    <p:sldId id="282" r:id="rId42"/>
    <p:sldId id="283" r:id="rId43"/>
    <p:sldId id="286" r:id="rId44"/>
    <p:sldId id="28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4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EFAD1F-CA7B-4331-A742-0CA7830DDD5D}" type="datetimeFigureOut">
              <a:rPr lang="en-US" smtClean="0"/>
              <a:t>1/20/2018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B575D3-2725-4761-B3D2-D050449E6B0C}" type="slidenum">
              <a:rPr lang="en-US" smtClean="0"/>
              <a:t>‹#›</a:t>
            </a:fld>
            <a:endParaRPr lang="en-US"/>
          </a:p>
        </p:txBody>
      </p:sp>
    </p:spTree>
    <p:extLst>
      <p:ext uri="{BB962C8B-B14F-4D97-AF65-F5344CB8AC3E}">
        <p14:creationId xmlns:p14="http://schemas.microsoft.com/office/powerpoint/2010/main" val="2829956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43</a:t>
            </a:fld>
            <a:endParaRPr lang="en-US"/>
          </a:p>
        </p:txBody>
      </p:sp>
    </p:spTree>
    <p:extLst>
      <p:ext uri="{BB962C8B-B14F-4D97-AF65-F5344CB8AC3E}">
        <p14:creationId xmlns:p14="http://schemas.microsoft.com/office/powerpoint/2010/main" val="4217254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44</a:t>
            </a:fld>
            <a:endParaRPr lang="en-US"/>
          </a:p>
        </p:txBody>
      </p:sp>
    </p:spTree>
    <p:extLst>
      <p:ext uri="{BB962C8B-B14F-4D97-AF65-F5344CB8AC3E}">
        <p14:creationId xmlns:p14="http://schemas.microsoft.com/office/powerpoint/2010/main" val="93246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730D00-D0E8-4191-B4D1-9348529A7814}" type="datetime1">
              <a:rPr lang="en-US" smtClean="0"/>
              <a:t>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663573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A435E7-C84B-4042-914C-8FA8C488E664}" type="datetime1">
              <a:rPr lang="en-US" smtClean="0"/>
              <a:t>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16960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D806D-B77D-44BC-9B6B-D27015B7522B}" type="datetime1">
              <a:rPr lang="en-US" smtClean="0"/>
              <a:t>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408449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EABC1E-A620-461F-A042-B13643CDC224}" type="datetime1">
              <a:rPr lang="en-US" smtClean="0"/>
              <a:t>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242485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C469ED-49E4-4F63-9BAB-06D5BA642536}" type="datetime1">
              <a:rPr lang="en-US" smtClean="0"/>
              <a:t>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71234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9DDAA2-C3F9-4DE9-9CD4-96B387220F19}" type="datetime1">
              <a:rPr lang="en-US" smtClean="0"/>
              <a:t>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340276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54B245-A650-4E0C-A6D7-54C5BD0ACFC1}" type="datetime1">
              <a:rPr lang="en-US" smtClean="0"/>
              <a:t>1/20/2018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88419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618030-3D5E-478F-B05B-1C7B54C30B52}" type="datetime1">
              <a:rPr lang="en-US" smtClean="0"/>
              <a:t>1/20/2018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3881138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511F3-6428-4E9C-9513-B72D132534E1}" type="datetime1">
              <a:rPr lang="en-US" smtClean="0"/>
              <a:t>1/20/2018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1779967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A0417F-F57E-44A5-ABF5-6A9D1A0AC582}" type="datetime1">
              <a:rPr lang="en-US" smtClean="0"/>
              <a:t>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2476567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F5ED0F-0C36-4D67-98C0-BA68C15B0AFC}" type="datetime1">
              <a:rPr lang="en-US" smtClean="0"/>
              <a:t>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0F18DF-8F0D-47C2-9910-58F7BAAC03C1}" type="slidenum">
              <a:rPr lang="en-US" smtClean="0"/>
              <a:t>‹#›</a:t>
            </a:fld>
            <a:endParaRPr lang="en-US"/>
          </a:p>
        </p:txBody>
      </p:sp>
    </p:spTree>
    <p:extLst>
      <p:ext uri="{BB962C8B-B14F-4D97-AF65-F5344CB8AC3E}">
        <p14:creationId xmlns:p14="http://schemas.microsoft.com/office/powerpoint/2010/main" val="99513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38BA6-FDD6-43E1-9607-0FA3E93F9A74}" type="datetime1">
              <a:rPr lang="en-US" smtClean="0"/>
              <a:t>1/20/2018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F18DF-8F0D-47C2-9910-58F7BAAC03C1}" type="slidenum">
              <a:rPr lang="en-US" smtClean="0"/>
              <a:t>‹#›</a:t>
            </a:fld>
            <a:endParaRPr lang="en-US"/>
          </a:p>
        </p:txBody>
      </p:sp>
    </p:spTree>
    <p:extLst>
      <p:ext uri="{BB962C8B-B14F-4D97-AF65-F5344CB8AC3E}">
        <p14:creationId xmlns:p14="http://schemas.microsoft.com/office/powerpoint/2010/main" val="2922085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Property Insurance 101</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Charles E. Comiskey</a:t>
            </a:r>
          </a:p>
          <a:p>
            <a:r>
              <a:rPr lang="en-US" sz="2400" dirty="0" smtClean="0"/>
              <a:t>CPCU, CIC,  CPIA, CRM, PWCA, CRIS, CCM, CMIP</a:t>
            </a:r>
          </a:p>
          <a:p>
            <a:r>
              <a:rPr lang="en-US" sz="2400" dirty="0" smtClean="0"/>
              <a:t>President, RiskTech, Inc.</a:t>
            </a:r>
          </a:p>
          <a:p>
            <a:r>
              <a:rPr lang="en-US" sz="2400" dirty="0" smtClean="0"/>
              <a:t>Sr. V. P., Brady Chapman Holland &amp; Assoc., Inc.</a:t>
            </a:r>
          </a:p>
          <a:p>
            <a:endParaRPr lang="en-US" sz="2400" dirty="0"/>
          </a:p>
        </p:txBody>
      </p:sp>
      <p:sp>
        <p:nvSpPr>
          <p:cNvPr id="4" name="Slide Number Placeholder 3"/>
          <p:cNvSpPr>
            <a:spLocks noGrp="1"/>
          </p:cNvSpPr>
          <p:nvPr>
            <p:ph type="sldNum" sz="quarter" idx="12"/>
          </p:nvPr>
        </p:nvSpPr>
        <p:spPr/>
        <p:txBody>
          <a:bodyPr/>
          <a:lstStyle/>
          <a:p>
            <a:fld id="{C30F18DF-8F0D-47C2-9910-58F7BAAC03C1}" type="slidenum">
              <a:rPr lang="en-US" smtClean="0"/>
              <a:t>1</a:t>
            </a:fld>
            <a:endParaRPr lang="en-US"/>
          </a:p>
        </p:txBody>
      </p:sp>
    </p:spTree>
    <p:extLst>
      <p:ext uri="{BB962C8B-B14F-4D97-AF65-F5344CB8AC3E}">
        <p14:creationId xmlns:p14="http://schemas.microsoft.com/office/powerpoint/2010/main" val="3869654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Coinsurance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Coinsurance is a warranty to the insurance company that the amount of insurance purchased is equal to at least a stated percentage of the insured value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Minimum of 80% for single insured location</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90% or 100% for multiple locations covered by cumulative limit (“blanket” insurance)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Property insurance rate decreases as coinsurance % </a:t>
            </a:r>
            <a:r>
              <a:rPr lang="en-US" dirty="0" smtClean="0"/>
              <a:t>increases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Failure to comply will result in a potentially severe penalty</a:t>
            </a: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10</a:t>
            </a:fld>
            <a:endParaRPr lang="en-US"/>
          </a:p>
        </p:txBody>
      </p:sp>
    </p:spTree>
    <p:extLst>
      <p:ext uri="{BB962C8B-B14F-4D97-AF65-F5344CB8AC3E}">
        <p14:creationId xmlns:p14="http://schemas.microsoft.com/office/powerpoint/2010/main" val="2145801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Coinsurance – Single Building</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Property Value:  $5,000,000 </a:t>
            </a:r>
            <a:r>
              <a:rPr lang="en-US" dirty="0" smtClean="0"/>
              <a:t>reconstruction cost</a:t>
            </a:r>
            <a:endParaRPr lang="en-US" dirty="0" smtClean="0"/>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Policy Limit:  $3,000,000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Coinsurance Percentage:  80%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Loss Incurred:  $500,000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Formula:  Did/should = $3M/$4M</a:t>
            </a:r>
            <a:r>
              <a:rPr lang="en-US" dirty="0"/>
              <a:t> </a:t>
            </a:r>
            <a:r>
              <a:rPr lang="en-US" dirty="0" smtClean="0"/>
              <a:t>(80% of $5M) X Loss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  $375,000 less deductible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 if Agreed Value added:  $500,000 less deductible </a:t>
            </a:r>
          </a:p>
        </p:txBody>
      </p:sp>
      <p:sp>
        <p:nvSpPr>
          <p:cNvPr id="4" name="Slide Number Placeholder 3"/>
          <p:cNvSpPr>
            <a:spLocks noGrp="1"/>
          </p:cNvSpPr>
          <p:nvPr>
            <p:ph type="sldNum" sz="quarter" idx="12"/>
          </p:nvPr>
        </p:nvSpPr>
        <p:spPr/>
        <p:txBody>
          <a:bodyPr/>
          <a:lstStyle/>
          <a:p>
            <a:fld id="{C30F18DF-8F0D-47C2-9910-58F7BAAC03C1}" type="slidenum">
              <a:rPr lang="en-US" smtClean="0"/>
              <a:t>11</a:t>
            </a:fld>
            <a:endParaRPr lang="en-US"/>
          </a:p>
        </p:txBody>
      </p:sp>
    </p:spTree>
    <p:extLst>
      <p:ext uri="{BB962C8B-B14F-4D97-AF65-F5344CB8AC3E}">
        <p14:creationId xmlns:p14="http://schemas.microsoft.com/office/powerpoint/2010/main" val="2693073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Blanket Property Insurance</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
            </a:pPr>
            <a:r>
              <a:rPr lang="en-US" dirty="0" smtClean="0"/>
              <a:t>Property Values:  Three buildings valued at $2,000,000, $3,000,000 and $5,000,000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Policy Limit:  $9,000,000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Coinsurance Percentage:  90%, subject to Agreed Value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Loss Incurred:  $3M building is destroyed &amp; replacement cost turns out to be $4,250,000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a:t>
            </a:r>
            <a:r>
              <a:rPr lang="en-US" dirty="0"/>
              <a:t> </a:t>
            </a:r>
            <a:r>
              <a:rPr lang="en-US" dirty="0" smtClean="0"/>
              <a:t>of $</a:t>
            </a:r>
            <a:r>
              <a:rPr lang="en-US" dirty="0" smtClean="0"/>
              <a:t>4,250,000 less deductible</a:t>
            </a:r>
            <a:endParaRPr lang="en-US" dirty="0" smtClean="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12</a:t>
            </a:fld>
            <a:endParaRPr lang="en-US"/>
          </a:p>
        </p:txBody>
      </p:sp>
    </p:spTree>
    <p:extLst>
      <p:ext uri="{BB962C8B-B14F-4D97-AF65-F5344CB8AC3E}">
        <p14:creationId xmlns:p14="http://schemas.microsoft.com/office/powerpoint/2010/main" val="3134044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Beware of Margin Clause</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Limits recovery to no more </a:t>
            </a:r>
            <a:r>
              <a:rPr lang="en-US" dirty="0" smtClean="0"/>
              <a:t>than </a:t>
            </a:r>
            <a:r>
              <a:rPr lang="en-US" dirty="0" smtClean="0"/>
              <a:t>a stated % of the scheduled value of each insured property</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Ranges from 1.05% to 1.30%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Wipes out </a:t>
            </a:r>
            <a:r>
              <a:rPr lang="en-US" dirty="0" smtClean="0"/>
              <a:t>Blanket </a:t>
            </a:r>
            <a:r>
              <a:rPr lang="en-US" dirty="0" smtClean="0"/>
              <a:t>advantages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Same exact example but now add a 1.10% margin clause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Recovery now only $3,300,000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Insured paid same premium but now loses $950,000 recovery</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13</a:t>
            </a:fld>
            <a:endParaRPr lang="en-US"/>
          </a:p>
        </p:txBody>
      </p:sp>
    </p:spTree>
    <p:extLst>
      <p:ext uri="{BB962C8B-B14F-4D97-AF65-F5344CB8AC3E}">
        <p14:creationId xmlns:p14="http://schemas.microsoft.com/office/powerpoint/2010/main" val="27899121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Business Income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sz="4000" dirty="0" smtClean="0"/>
              <a:t>Business income </a:t>
            </a:r>
            <a:r>
              <a:rPr lang="en-US" sz="4000" dirty="0"/>
              <a:t>is</a:t>
            </a:r>
            <a:r>
              <a:rPr lang="en-US" sz="4000" dirty="0" smtClean="0"/>
              <a:t>:</a:t>
            </a:r>
          </a:p>
          <a:p>
            <a:pPr marL="0" indent="0">
              <a:buNone/>
            </a:pPr>
            <a:endParaRPr lang="en-US" dirty="0"/>
          </a:p>
          <a:p>
            <a:pPr>
              <a:buFont typeface="Wingdings" panose="05000000000000000000" pitchFamily="2" charset="2"/>
              <a:buChar char="§"/>
            </a:pPr>
            <a:r>
              <a:rPr lang="en-US" dirty="0"/>
              <a:t>We will pay for the actual loss of business income you sustain due to the necessary suspension of your operations during the period or restoration.  The suspension must be caused by direct physical loss of or damage to property at premises which are described in the declaration and for which a business income limit of insurance is shown in the declarations.  The loss or damage must be caused by or result from a covered cause of loss</a:t>
            </a:r>
            <a:r>
              <a:rPr lang="en-US" dirty="0" smtClean="0"/>
              <a:t>.</a:t>
            </a:r>
          </a:p>
          <a:p>
            <a:pPr>
              <a:buFont typeface="Wingdings" panose="05000000000000000000" pitchFamily="2" charset="2"/>
              <a:buChar char="§"/>
            </a:pPr>
            <a:endParaRPr lang="en-US" dirty="0"/>
          </a:p>
          <a:p>
            <a:pPr>
              <a:buFont typeface="Wingdings" panose="05000000000000000000" pitchFamily="2" charset="2"/>
              <a:buChar char="§"/>
            </a:pPr>
            <a:r>
              <a:rPr lang="en-US" dirty="0"/>
              <a:t>Net income (net profit or loss before income taxes) that would have been earned or incurred; </a:t>
            </a:r>
            <a:r>
              <a:rPr lang="en-US" dirty="0" smtClean="0"/>
              <a:t>and</a:t>
            </a:r>
          </a:p>
          <a:p>
            <a:pPr>
              <a:buFont typeface="Wingdings" panose="05000000000000000000" pitchFamily="2" charset="2"/>
              <a:buChar char="§"/>
            </a:pPr>
            <a:endParaRPr lang="en-US" dirty="0"/>
          </a:p>
          <a:p>
            <a:pPr>
              <a:buFont typeface="Wingdings" panose="05000000000000000000" pitchFamily="2" charset="2"/>
              <a:buChar char="§"/>
            </a:pPr>
            <a:r>
              <a:rPr lang="en-US" dirty="0"/>
              <a:t>Continuing normal operating expenses incurred, including payroll</a:t>
            </a:r>
            <a:r>
              <a:rPr lang="en-US" dirty="0" smtClean="0"/>
              <a:t>.</a:t>
            </a:r>
          </a:p>
          <a:p>
            <a:pPr>
              <a:buFont typeface="Wingdings" panose="05000000000000000000" pitchFamily="2" charset="2"/>
              <a:buChar char="§"/>
            </a:pPr>
            <a:endParaRPr lang="en-US" dirty="0"/>
          </a:p>
          <a:p>
            <a:pPr>
              <a:buFont typeface="Wingdings" panose="05000000000000000000" pitchFamily="2" charset="2"/>
              <a:buChar char="§"/>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14</a:t>
            </a:fld>
            <a:endParaRPr lang="en-US"/>
          </a:p>
        </p:txBody>
      </p:sp>
    </p:spTree>
    <p:extLst>
      <p:ext uri="{BB962C8B-B14F-4D97-AF65-F5344CB8AC3E}">
        <p14:creationId xmlns:p14="http://schemas.microsoft.com/office/powerpoint/2010/main" val="774922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Rental Value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solidFill>
                <a:srgbClr val="FF0000"/>
              </a:solidFill>
            </a:endParaRPr>
          </a:p>
          <a:p>
            <a:pPr>
              <a:buFont typeface="Wingdings" panose="05000000000000000000" pitchFamily="2" charset="2"/>
              <a:buChar char="§"/>
            </a:pPr>
            <a:r>
              <a:rPr lang="en-US" dirty="0"/>
              <a:t>Coverage can be:</a:t>
            </a:r>
          </a:p>
          <a:p>
            <a:pPr lvl="1">
              <a:lnSpc>
                <a:spcPct val="110000"/>
              </a:lnSpc>
            </a:pPr>
            <a:r>
              <a:rPr lang="en-US" sz="3300" dirty="0"/>
              <a:t>Business Income Including “Rental Value”</a:t>
            </a:r>
          </a:p>
          <a:p>
            <a:pPr lvl="1">
              <a:lnSpc>
                <a:spcPct val="110000"/>
              </a:lnSpc>
            </a:pPr>
            <a:r>
              <a:rPr lang="en-US" sz="3300" dirty="0"/>
              <a:t>Business Income Other Than “Rental Value”</a:t>
            </a:r>
          </a:p>
          <a:p>
            <a:pPr lvl="1">
              <a:lnSpc>
                <a:spcPct val="110000"/>
              </a:lnSpc>
            </a:pPr>
            <a:r>
              <a:rPr lang="en-US" sz="3300" dirty="0"/>
              <a:t>“Rental Value</a:t>
            </a:r>
            <a:r>
              <a:rPr lang="en-US" sz="3300" dirty="0" smtClean="0"/>
              <a:t>”</a:t>
            </a:r>
          </a:p>
          <a:p>
            <a:pPr lvl="1">
              <a:lnSpc>
                <a:spcPct val="110000"/>
              </a:lnSpc>
            </a:pPr>
            <a:endParaRPr lang="en-US" sz="3300" dirty="0"/>
          </a:p>
          <a:p>
            <a:pPr marL="342900" lvl="1" indent="-342900">
              <a:buFont typeface="Wingdings" panose="05000000000000000000" pitchFamily="2" charset="2"/>
              <a:buChar char="§"/>
            </a:pPr>
            <a:r>
              <a:rPr lang="en-US" sz="3200" dirty="0"/>
              <a:t>Rental Value means Business </a:t>
            </a:r>
            <a:r>
              <a:rPr lang="en-US" sz="3200" dirty="0" smtClean="0"/>
              <a:t>Income </a:t>
            </a:r>
            <a:r>
              <a:rPr lang="en-US" sz="3200" dirty="0"/>
              <a:t>that consists </a:t>
            </a:r>
            <a:r>
              <a:rPr lang="en-US" sz="3200" dirty="0" smtClean="0"/>
              <a:t>of:</a:t>
            </a:r>
            <a:endParaRPr lang="en-US" sz="3200" dirty="0"/>
          </a:p>
          <a:p>
            <a:pPr lvl="1">
              <a:lnSpc>
                <a:spcPct val="110000"/>
              </a:lnSpc>
            </a:pPr>
            <a:r>
              <a:rPr lang="en-US" sz="3300" dirty="0" smtClean="0"/>
              <a:t>Net Income (Net Profit or </a:t>
            </a:r>
            <a:r>
              <a:rPr lang="en-US" sz="3300" dirty="0" smtClean="0"/>
              <a:t>Loss) </a:t>
            </a:r>
            <a:r>
              <a:rPr lang="en-US" sz="3300" dirty="0" smtClean="0"/>
              <a:t>before income taxes that would have been earned or incurred as rental income from tenant occupancy of the premises; and</a:t>
            </a:r>
          </a:p>
          <a:p>
            <a:pPr lvl="1">
              <a:lnSpc>
                <a:spcPct val="110000"/>
              </a:lnSpc>
            </a:pPr>
            <a:r>
              <a:rPr lang="en-US" sz="3300" dirty="0" smtClean="0"/>
              <a:t>Continuing normal operating expenses incurred in connection with that premises.</a:t>
            </a:r>
          </a:p>
        </p:txBody>
      </p:sp>
      <p:sp>
        <p:nvSpPr>
          <p:cNvPr id="4" name="Slide Number Placeholder 3"/>
          <p:cNvSpPr>
            <a:spLocks noGrp="1"/>
          </p:cNvSpPr>
          <p:nvPr>
            <p:ph type="sldNum" sz="quarter" idx="12"/>
          </p:nvPr>
        </p:nvSpPr>
        <p:spPr/>
        <p:txBody>
          <a:bodyPr/>
          <a:lstStyle/>
          <a:p>
            <a:fld id="{C30F18DF-8F0D-47C2-9910-58F7BAAC03C1}" type="slidenum">
              <a:rPr lang="en-US" smtClean="0"/>
              <a:t>15</a:t>
            </a:fld>
            <a:endParaRPr lang="en-US"/>
          </a:p>
        </p:txBody>
      </p:sp>
    </p:spTree>
    <p:extLst>
      <p:ext uri="{BB962C8B-B14F-4D97-AF65-F5344CB8AC3E}">
        <p14:creationId xmlns:p14="http://schemas.microsoft.com/office/powerpoint/2010/main" val="27210399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Extra Expense</a:t>
            </a:r>
            <a:endParaRPr lang="en-US" b="1"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sz="4000" dirty="0" smtClean="0"/>
              <a:t>Extra Expense (“EE”) is:</a:t>
            </a:r>
          </a:p>
          <a:p>
            <a:pPr marL="0" indent="0">
              <a:buNone/>
            </a:pPr>
            <a:endParaRPr lang="en-US" sz="4000" dirty="0" smtClean="0"/>
          </a:p>
          <a:p>
            <a:pPr lvl="0">
              <a:buFont typeface="Wingdings" panose="05000000000000000000" pitchFamily="2" charset="2"/>
              <a:buChar char="§"/>
            </a:pPr>
            <a:r>
              <a:rPr lang="en-US" dirty="0" smtClean="0"/>
              <a:t>Necessary expenses you incur during the period of restoration that you would not have incurred if there had been no direct physical loss.</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EE to avoid or minimize the suspension of business and to continue operations at the insured premises or at replacement premises or temporary location.  </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EE expense incurred to minimize suspension of business if operation cannot be continued.  The hiring of additional workers or paying existing employees overtime in order to reopen the business is covered.</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Coverage is also provided for EE necessary to repair or replace property but only to the extent the amount of loss otherwise payable is reduced.</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16</a:t>
            </a:fld>
            <a:endParaRPr lang="en-US"/>
          </a:p>
        </p:txBody>
      </p:sp>
    </p:spTree>
    <p:extLst>
      <p:ext uri="{BB962C8B-B14F-4D97-AF65-F5344CB8AC3E}">
        <p14:creationId xmlns:p14="http://schemas.microsoft.com/office/powerpoint/2010/main" val="3738187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Key Coverage Triggers</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pPr lvl="0">
              <a:buFont typeface="Wingdings" panose="05000000000000000000" pitchFamily="2" charset="2"/>
              <a:buChar char="§"/>
            </a:pPr>
            <a:r>
              <a:rPr lang="en-US" dirty="0" smtClean="0"/>
              <a:t>The insured suffers a “suspension” of “operations”;</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The “suspension” must result from direct physical loss to property at the insured premises; </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The direct physical damage must be caused by a covered cause of loss; and</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Income is lost during the “period of restoration” (only).</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17</a:t>
            </a:fld>
            <a:endParaRPr lang="en-US"/>
          </a:p>
        </p:txBody>
      </p:sp>
    </p:spTree>
    <p:extLst>
      <p:ext uri="{BB962C8B-B14F-4D97-AF65-F5344CB8AC3E}">
        <p14:creationId xmlns:p14="http://schemas.microsoft.com/office/powerpoint/2010/main" val="3054786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Important Terms and Concepts</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sz="3100" dirty="0"/>
              <a:t>“Suspension”:  ISO defines this to mean a slowdown or cessation of the insured business operations (since 2000</a:t>
            </a:r>
            <a:r>
              <a:rPr lang="en-US" sz="3100" dirty="0" smtClean="0"/>
              <a:t>)</a:t>
            </a:r>
          </a:p>
          <a:p>
            <a:pPr>
              <a:buFont typeface="Wingdings" panose="05000000000000000000" pitchFamily="2" charset="2"/>
              <a:buChar char="§"/>
            </a:pPr>
            <a:endParaRPr lang="en-US" sz="3100" dirty="0"/>
          </a:p>
          <a:p>
            <a:pPr lvl="0">
              <a:buFont typeface="Wingdings" panose="05000000000000000000" pitchFamily="2" charset="2"/>
              <a:buChar char="§"/>
            </a:pPr>
            <a:r>
              <a:rPr lang="en-US" dirty="0" smtClean="0"/>
              <a:t>“Operations”:  Business activities</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“Period of Restoration”:  Unendorsed ISO forms define this as the period beginning 72 hours after the direct physical loss and ending when the property should be repaired or replaced.</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Direct Physical Loss:  Property (real or personal) at the described premises was actually damaged. </a:t>
            </a:r>
          </a:p>
          <a:p>
            <a:pPr lvl="0">
              <a:buFont typeface="Wingdings" panose="05000000000000000000" pitchFamily="2" charset="2"/>
              <a:buChar char="§"/>
            </a:pPr>
            <a:endParaRPr lang="en-US" dirty="0" smtClean="0"/>
          </a:p>
          <a:p>
            <a:pPr lvl="0">
              <a:buFont typeface="Wingdings" panose="05000000000000000000" pitchFamily="2" charset="2"/>
              <a:buChar char="§"/>
            </a:pPr>
            <a:r>
              <a:rPr lang="en-US" dirty="0" smtClean="0"/>
              <a:t>Covered Cause of Loss:  Direct physical loss is caused by an event or act specifically listed in or not excluded from the insured’s policy.</a:t>
            </a:r>
          </a:p>
        </p:txBody>
      </p:sp>
      <p:sp>
        <p:nvSpPr>
          <p:cNvPr id="4" name="Slide Number Placeholder 3"/>
          <p:cNvSpPr>
            <a:spLocks noGrp="1"/>
          </p:cNvSpPr>
          <p:nvPr>
            <p:ph type="sldNum" sz="quarter" idx="12"/>
          </p:nvPr>
        </p:nvSpPr>
        <p:spPr/>
        <p:txBody>
          <a:bodyPr/>
          <a:lstStyle/>
          <a:p>
            <a:fld id="{C30F18DF-8F0D-47C2-9910-58F7BAAC03C1}" type="slidenum">
              <a:rPr lang="en-US" smtClean="0"/>
              <a:t>18</a:t>
            </a:fld>
            <a:endParaRPr lang="en-US"/>
          </a:p>
        </p:txBody>
      </p:sp>
    </p:spTree>
    <p:extLst>
      <p:ext uri="{BB962C8B-B14F-4D97-AF65-F5344CB8AC3E}">
        <p14:creationId xmlns:p14="http://schemas.microsoft.com/office/powerpoint/2010/main" val="2035976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Abatement</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If the lease provides that the rent abates, then the landlord has a claim for the rental loss under its Loss of Rental Value coverage.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If the lease provides that the rent does </a:t>
            </a:r>
            <a:r>
              <a:rPr lang="en-US" u="sng" dirty="0" smtClean="0"/>
              <a:t>not</a:t>
            </a:r>
            <a:r>
              <a:rPr lang="en-US" dirty="0" smtClean="0"/>
              <a:t> abate, then (1) there is no recovery under the landlord’s Loss of Rental Value coverage but (2) the Tenant will remain obligated to pay the rent, and (3) this continuing rent payment obligation will be a “continuing normal operating expense” under the Tenant’s Loss of Business Income coverage.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Beware:  “Tenant’s rent shall not be abated if the loss is caused by Tenant’s negligence” </a:t>
            </a:r>
          </a:p>
          <a:p>
            <a:pPr lvl="1"/>
            <a:r>
              <a:rPr lang="en-US" dirty="0" smtClean="0"/>
              <a:t>Causes Landlord to lose its Loss of Rental Value coverage, leaving Landlord with only a breach of contract claim against Tenant in case of non-payment.</a:t>
            </a:r>
          </a:p>
        </p:txBody>
      </p:sp>
      <p:sp>
        <p:nvSpPr>
          <p:cNvPr id="4" name="Slide Number Placeholder 3"/>
          <p:cNvSpPr>
            <a:spLocks noGrp="1"/>
          </p:cNvSpPr>
          <p:nvPr>
            <p:ph type="sldNum" sz="quarter" idx="12"/>
          </p:nvPr>
        </p:nvSpPr>
        <p:spPr/>
        <p:txBody>
          <a:bodyPr/>
          <a:lstStyle/>
          <a:p>
            <a:fld id="{C30F18DF-8F0D-47C2-9910-58F7BAAC03C1}" type="slidenum">
              <a:rPr lang="en-US" smtClean="0"/>
              <a:t>19</a:t>
            </a:fld>
            <a:endParaRPr lang="en-US"/>
          </a:p>
        </p:txBody>
      </p:sp>
    </p:spTree>
    <p:extLst>
      <p:ext uri="{BB962C8B-B14F-4D97-AF65-F5344CB8AC3E}">
        <p14:creationId xmlns:p14="http://schemas.microsoft.com/office/powerpoint/2010/main" val="2894463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Types of Property Insurance Commonly Required</a:t>
            </a:r>
            <a:endParaRPr lang="en-US"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
            </a:pPr>
            <a:r>
              <a:rPr lang="en-US" dirty="0" smtClean="0"/>
              <a:t>Real Estate</a:t>
            </a:r>
            <a:endParaRPr lang="en-US" dirty="0" smtClean="0">
              <a:solidFill>
                <a:srgbClr val="0070C0"/>
              </a:solidFill>
            </a:endParaRPr>
          </a:p>
          <a:p>
            <a:pPr lvl="1"/>
            <a:r>
              <a:rPr lang="en-US" dirty="0" smtClean="0"/>
              <a:t>Building</a:t>
            </a:r>
          </a:p>
          <a:p>
            <a:pPr lvl="1"/>
            <a:r>
              <a:rPr lang="en-US" dirty="0" smtClean="0"/>
              <a:t>Business Personal Property (not just contents)</a:t>
            </a:r>
          </a:p>
          <a:p>
            <a:pPr lvl="1"/>
            <a:r>
              <a:rPr lang="en-US" dirty="0" smtClean="0"/>
              <a:t>Leasehold </a:t>
            </a:r>
            <a:r>
              <a:rPr lang="en-US" dirty="0" smtClean="0"/>
              <a:t>Improvements Use Interest</a:t>
            </a:r>
            <a:endParaRPr lang="en-US" dirty="0" smtClean="0"/>
          </a:p>
          <a:p>
            <a:pPr lvl="1"/>
            <a:r>
              <a:rPr lang="en-US" dirty="0" smtClean="0"/>
              <a:t>HVAC &amp; related equipment</a:t>
            </a:r>
          </a:p>
          <a:p>
            <a:pPr lvl="1"/>
            <a:r>
              <a:rPr lang="en-US" dirty="0" smtClean="0"/>
              <a:t>Business Income (f/k/a Business Interruption)/Loss of Rents</a:t>
            </a:r>
          </a:p>
          <a:p>
            <a:pPr lvl="1"/>
            <a:r>
              <a:rPr lang="en-US" dirty="0" smtClean="0"/>
              <a:t>Equipment Breakdown (a/k/a Boiler &amp; Machinery)</a:t>
            </a:r>
          </a:p>
          <a:p>
            <a:pPr marL="457200" lvl="1" indent="0">
              <a:buNone/>
            </a:pPr>
            <a:endParaRPr lang="en-US" dirty="0" smtClean="0"/>
          </a:p>
          <a:p>
            <a:pPr marL="457200" lvl="1" indent="-457200">
              <a:buFont typeface="Wingdings" panose="05000000000000000000" pitchFamily="2" charset="2"/>
              <a:buChar char="§"/>
            </a:pPr>
            <a:r>
              <a:rPr lang="en-US" sz="3200" dirty="0" smtClean="0"/>
              <a:t>Construction – “Inland Marine”</a:t>
            </a:r>
          </a:p>
          <a:p>
            <a:pPr lvl="1"/>
            <a:r>
              <a:rPr lang="en-US" dirty="0"/>
              <a:t>Builder’s Risk</a:t>
            </a:r>
          </a:p>
          <a:p>
            <a:pPr lvl="1"/>
            <a:r>
              <a:rPr lang="en-US" dirty="0"/>
              <a:t>Installation Floater</a:t>
            </a:r>
          </a:p>
          <a:p>
            <a:pPr lvl="1"/>
            <a:r>
              <a:rPr lang="en-US" dirty="0"/>
              <a:t>Equipment Floater</a:t>
            </a:r>
          </a:p>
          <a:p>
            <a:pPr marL="342900" lvl="1" indent="-342900">
              <a:buFont typeface="Arial" panose="020B0604020202020204" pitchFamily="34" charset="0"/>
              <a:buChar char="•"/>
            </a:pPr>
            <a:endParaRPr lang="en-US" sz="3200" dirty="0"/>
          </a:p>
        </p:txBody>
      </p:sp>
      <p:sp>
        <p:nvSpPr>
          <p:cNvPr id="4" name="Slide Number Placeholder 3"/>
          <p:cNvSpPr>
            <a:spLocks noGrp="1"/>
          </p:cNvSpPr>
          <p:nvPr>
            <p:ph type="sldNum" sz="quarter" idx="12"/>
          </p:nvPr>
        </p:nvSpPr>
        <p:spPr/>
        <p:txBody>
          <a:bodyPr/>
          <a:lstStyle/>
          <a:p>
            <a:fld id="{C30F18DF-8F0D-47C2-9910-58F7BAAC03C1}" type="slidenum">
              <a:rPr lang="en-US" smtClean="0"/>
              <a:t>2</a:t>
            </a:fld>
            <a:endParaRPr lang="en-US"/>
          </a:p>
        </p:txBody>
      </p:sp>
    </p:spTree>
    <p:extLst>
      <p:ext uri="{BB962C8B-B14F-4D97-AF65-F5344CB8AC3E}">
        <p14:creationId xmlns:p14="http://schemas.microsoft.com/office/powerpoint/2010/main" val="259892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Maintenance &amp; Repair</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a:buFont typeface="Wingdings" panose="05000000000000000000" pitchFamily="2" charset="2"/>
              <a:buChar char="§"/>
            </a:pPr>
            <a:r>
              <a:rPr lang="en-US" dirty="0" smtClean="0"/>
              <a:t>Maintenance and Repair does not:</a:t>
            </a:r>
          </a:p>
          <a:p>
            <a:pPr lvl="1"/>
            <a:r>
              <a:rPr lang="en-US" dirty="0" smtClean="0"/>
              <a:t>Necessarily include replacement of damaged equipment</a:t>
            </a:r>
          </a:p>
          <a:p>
            <a:pPr lvl="1"/>
            <a:r>
              <a:rPr lang="en-US" dirty="0" smtClean="0"/>
              <a:t>Mean that tenant is required to insure the equipment</a:t>
            </a:r>
          </a:p>
          <a:p>
            <a:pPr lvl="1"/>
            <a:endParaRPr lang="en-US" dirty="0" smtClean="0"/>
          </a:p>
          <a:p>
            <a:pPr>
              <a:buFont typeface="Wingdings" panose="05000000000000000000" pitchFamily="2" charset="2"/>
              <a:buChar char="§"/>
            </a:pPr>
            <a:r>
              <a:rPr lang="en-US" dirty="0" smtClean="0"/>
              <a:t>Equipment of this nature (e.g., HVAC) is subject to causes of loss not covered by building insurance</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Require tenant to carry equipment breakdown insurance to include all equipment dedicated to the lease space.</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20</a:t>
            </a:fld>
            <a:endParaRPr lang="en-US"/>
          </a:p>
        </p:txBody>
      </p:sp>
    </p:spTree>
    <p:extLst>
      <p:ext uri="{BB962C8B-B14F-4D97-AF65-F5344CB8AC3E}">
        <p14:creationId xmlns:p14="http://schemas.microsoft.com/office/powerpoint/2010/main" val="1624252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Vacancy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dirty="0" smtClean="0"/>
              <a:t>Property is vacant unless at least 31% of total s.f. is:</a:t>
            </a:r>
          </a:p>
          <a:p>
            <a:pPr lvl="1"/>
            <a:r>
              <a:rPr lang="en-US" dirty="0" smtClean="0"/>
              <a:t>Rented to lessee and used by lessee to conduct operations; or</a:t>
            </a:r>
          </a:p>
          <a:p>
            <a:pPr lvl="1"/>
            <a:r>
              <a:rPr lang="en-US" dirty="0" smtClean="0"/>
              <a:t>Used by building owner to conduct operations</a:t>
            </a:r>
          </a:p>
          <a:p>
            <a:endParaRPr lang="en-US" dirty="0"/>
          </a:p>
          <a:p>
            <a:pPr>
              <a:buFont typeface="Wingdings" panose="05000000000000000000" pitchFamily="2" charset="2"/>
              <a:buChar char="§"/>
            </a:pPr>
            <a:r>
              <a:rPr lang="en-US" b="1" dirty="0" smtClean="0">
                <a:solidFill>
                  <a:srgbClr val="FF0000"/>
                </a:solidFill>
              </a:rPr>
              <a:t>Beware</a:t>
            </a:r>
            <a:r>
              <a:rPr lang="en-US" dirty="0" smtClean="0"/>
              <a:t> of new construction or properties undergoing renovation.</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If vacant more than 60 days, some coverages are voided and others reduced by 15%.</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21</a:t>
            </a:fld>
            <a:endParaRPr lang="en-US"/>
          </a:p>
        </p:txBody>
      </p:sp>
    </p:spTree>
    <p:extLst>
      <p:ext uri="{BB962C8B-B14F-4D97-AF65-F5344CB8AC3E}">
        <p14:creationId xmlns:p14="http://schemas.microsoft.com/office/powerpoint/2010/main" val="19899568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Leasehold Interest Endorsement</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CP 00 60 06 95</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If the lease is terminated by reason of damage to the property caused by a covered cause of loss, the insurer will pay:</a:t>
            </a:r>
          </a:p>
          <a:p>
            <a:pPr lvl="1"/>
            <a:r>
              <a:rPr lang="en-US" dirty="0" smtClean="0"/>
              <a:t>The net leasehold interest:  the present value of the rental value of the space and the rent that the tenant is actually paying;</a:t>
            </a:r>
          </a:p>
          <a:p>
            <a:pPr lvl="1"/>
            <a:r>
              <a:rPr lang="en-US" dirty="0" smtClean="0"/>
              <a:t>The unamortized portion of the tenant’s improvements and betterments that will be lost; and </a:t>
            </a:r>
          </a:p>
          <a:p>
            <a:pPr lvl="1"/>
            <a:r>
              <a:rPr lang="en-US" dirty="0" smtClean="0"/>
              <a:t>The prepaid rent.</a:t>
            </a:r>
          </a:p>
          <a:p>
            <a:pPr marL="457200" lvl="1" indent="0">
              <a:buNone/>
            </a:pPr>
            <a:endParaRPr lang="en-US" dirty="0" smtClean="0"/>
          </a:p>
          <a:p>
            <a:pPr marL="457200" lvl="1" indent="-457200">
              <a:buFont typeface="Wingdings" panose="05000000000000000000" pitchFamily="2" charset="2"/>
              <a:buChar char="§"/>
            </a:pPr>
            <a:r>
              <a:rPr lang="en-US" sz="3200" dirty="0"/>
              <a:t>This coverage is of value if the lease is on rental </a:t>
            </a:r>
            <a:r>
              <a:rPr lang="en-US" sz="3200" dirty="0" smtClean="0"/>
              <a:t>terms </a:t>
            </a:r>
            <a:r>
              <a:rPr lang="en-US" sz="3200" dirty="0"/>
              <a:t>that are favorable to the tenant, the tenant has made substantial </a:t>
            </a:r>
            <a:r>
              <a:rPr lang="en-US" sz="3200" dirty="0" smtClean="0"/>
              <a:t>improvements </a:t>
            </a:r>
            <a:r>
              <a:rPr lang="en-US" sz="3200" dirty="0"/>
              <a:t>to the property, or the tenant has prepaid a </a:t>
            </a:r>
            <a:r>
              <a:rPr lang="en-US" sz="3200" dirty="0" smtClean="0"/>
              <a:t>substantial </a:t>
            </a:r>
            <a:r>
              <a:rPr lang="en-US" sz="3200" dirty="0"/>
              <a:t>amount of the rent.</a:t>
            </a:r>
          </a:p>
        </p:txBody>
      </p:sp>
      <p:sp>
        <p:nvSpPr>
          <p:cNvPr id="4" name="Slide Number Placeholder 3"/>
          <p:cNvSpPr>
            <a:spLocks noGrp="1"/>
          </p:cNvSpPr>
          <p:nvPr>
            <p:ph type="sldNum" sz="quarter" idx="12"/>
          </p:nvPr>
        </p:nvSpPr>
        <p:spPr/>
        <p:txBody>
          <a:bodyPr/>
          <a:lstStyle/>
          <a:p>
            <a:fld id="{C30F18DF-8F0D-47C2-9910-58F7BAAC03C1}" type="slidenum">
              <a:rPr lang="en-US" smtClean="0"/>
              <a:t>22</a:t>
            </a:fld>
            <a:endParaRPr lang="en-US"/>
          </a:p>
        </p:txBody>
      </p:sp>
    </p:spTree>
    <p:extLst>
      <p:ext uri="{BB962C8B-B14F-4D97-AF65-F5344CB8AC3E}">
        <p14:creationId xmlns:p14="http://schemas.microsoft.com/office/powerpoint/2010/main" val="37821481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Builder’s Risk</a:t>
            </a:r>
            <a:endParaRPr lang="en-US" b="1"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Issues that should be considered include:</a:t>
            </a:r>
          </a:p>
          <a:p>
            <a:pPr marL="0" indent="0">
              <a:buNone/>
            </a:pPr>
            <a:endParaRPr lang="en-US" dirty="0" smtClean="0"/>
          </a:p>
          <a:p>
            <a:pPr>
              <a:buFont typeface="Wingdings" panose="05000000000000000000" pitchFamily="2" charset="2"/>
              <a:buChar char="§"/>
            </a:pPr>
            <a:r>
              <a:rPr lang="en-US" dirty="0" smtClean="0"/>
              <a:t>Who is to be insured?  To what degree?</a:t>
            </a:r>
          </a:p>
          <a:p>
            <a:pPr>
              <a:buFont typeface="Wingdings" panose="05000000000000000000" pitchFamily="2" charset="2"/>
              <a:buChar char="§"/>
            </a:pPr>
            <a:r>
              <a:rPr lang="en-US" dirty="0" smtClean="0"/>
              <a:t>Amount as increased by subsequent modification of the contract sum.</a:t>
            </a:r>
          </a:p>
          <a:p>
            <a:pPr>
              <a:buFont typeface="Wingdings" panose="05000000000000000000" pitchFamily="2" charset="2"/>
              <a:buChar char="§"/>
            </a:pPr>
            <a:r>
              <a:rPr lang="en-US" dirty="0" smtClean="0"/>
              <a:t>Form – at least as broad as unmodified ISO Special Causes of Loss form, and to include theft, flood, earthquake and collapse</a:t>
            </a:r>
          </a:p>
          <a:p>
            <a:pPr>
              <a:buFont typeface="Wingdings" panose="05000000000000000000" pitchFamily="2" charset="2"/>
              <a:buChar char="§"/>
            </a:pPr>
            <a:r>
              <a:rPr lang="en-US" dirty="0" smtClean="0"/>
              <a:t>Covered Property – on site, at other locations and in transit</a:t>
            </a:r>
          </a:p>
          <a:p>
            <a:pPr>
              <a:buFont typeface="Wingdings" panose="05000000000000000000" pitchFamily="2" charset="2"/>
              <a:buChar char="§"/>
            </a:pPr>
            <a:r>
              <a:rPr lang="en-US" dirty="0" smtClean="0"/>
              <a:t>Prohibited – use of Protective Safeguard Warranty</a:t>
            </a:r>
          </a:p>
          <a:p>
            <a:pPr>
              <a:buFont typeface="Wingdings" panose="05000000000000000000" pitchFamily="2" charset="2"/>
              <a:buChar char="§"/>
            </a:pPr>
            <a:r>
              <a:rPr lang="en-US" dirty="0" smtClean="0"/>
              <a:t>Required Endorsements</a:t>
            </a:r>
          </a:p>
          <a:p>
            <a:pPr>
              <a:buFont typeface="Wingdings" panose="05000000000000000000" pitchFamily="2" charset="2"/>
              <a:buChar char="§"/>
            </a:pPr>
            <a:r>
              <a:rPr lang="en-US" dirty="0" smtClean="0"/>
              <a:t>Deductibles</a:t>
            </a:r>
          </a:p>
          <a:p>
            <a:pPr>
              <a:buFont typeface="Wingdings" panose="05000000000000000000" pitchFamily="2" charset="2"/>
              <a:buChar char="§"/>
            </a:pPr>
            <a:r>
              <a:rPr lang="en-US" dirty="0" smtClean="0"/>
              <a:t>When Coverage Ceases</a:t>
            </a:r>
          </a:p>
          <a:p>
            <a:pPr>
              <a:buFont typeface="Wingdings" panose="05000000000000000000" pitchFamily="2" charset="2"/>
              <a:buChar char="§"/>
            </a:pPr>
            <a:r>
              <a:rPr lang="en-US" dirty="0" smtClean="0"/>
              <a:t>Waivers</a:t>
            </a:r>
          </a:p>
          <a:p>
            <a:pPr>
              <a:buFont typeface="Wingdings" panose="05000000000000000000" pitchFamily="2" charset="2"/>
              <a:buChar char="§"/>
            </a:pPr>
            <a:r>
              <a:rPr lang="en-US" dirty="0" smtClean="0"/>
              <a:t>Notice of Cancellation</a:t>
            </a:r>
          </a:p>
          <a:p>
            <a:pPr>
              <a:buFont typeface="Wingdings" panose="05000000000000000000" pitchFamily="2" charset="2"/>
              <a:buChar char="§"/>
            </a:pPr>
            <a:r>
              <a:rPr lang="en-US" dirty="0" smtClean="0"/>
              <a:t>Delayed Completion and Soft Costs</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23</a:t>
            </a:fld>
            <a:endParaRPr lang="en-US"/>
          </a:p>
        </p:txBody>
      </p:sp>
    </p:spTree>
    <p:extLst>
      <p:ext uri="{BB962C8B-B14F-4D97-AF65-F5344CB8AC3E}">
        <p14:creationId xmlns:p14="http://schemas.microsoft.com/office/powerpoint/2010/main" val="27677310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Flood – National Flood </a:t>
            </a:r>
            <a:br>
              <a:rPr lang="en-US" b="1" dirty="0" smtClean="0">
                <a:solidFill>
                  <a:srgbClr val="FF0000"/>
                </a:solidFill>
              </a:rPr>
            </a:br>
            <a:r>
              <a:rPr lang="en-US" b="1" dirty="0" smtClean="0">
                <a:solidFill>
                  <a:srgbClr val="FF0000"/>
                </a:solidFill>
              </a:rPr>
              <a:t>Insurance Program</a:t>
            </a:r>
            <a:endParaRPr lang="en-US" b="1"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buNone/>
            </a:pPr>
            <a:r>
              <a:rPr lang="en-US" sz="3600" b="1" u="sng" dirty="0"/>
              <a:t>Commercial Insurance</a:t>
            </a:r>
            <a:endParaRPr lang="en-US" sz="3600" dirty="0"/>
          </a:p>
          <a:p>
            <a:pPr>
              <a:buFont typeface="Wingdings" panose="05000000000000000000" pitchFamily="2" charset="2"/>
              <a:buChar char="§"/>
            </a:pPr>
            <a:r>
              <a:rPr lang="en-US" dirty="0"/>
              <a:t>Max available is $500k on building and $500k on contents</a:t>
            </a:r>
          </a:p>
          <a:p>
            <a:pPr>
              <a:buFont typeface="Wingdings" panose="05000000000000000000" pitchFamily="2" charset="2"/>
              <a:buChar char="§"/>
            </a:pPr>
            <a:r>
              <a:rPr lang="en-US" dirty="0"/>
              <a:t>Applies to specifically insured building only – no outbuildings, fences, walls, gate openers, etc.</a:t>
            </a:r>
          </a:p>
          <a:p>
            <a:pPr>
              <a:buFont typeface="Wingdings" panose="05000000000000000000" pitchFamily="2" charset="2"/>
              <a:buChar char="§"/>
            </a:pPr>
            <a:r>
              <a:rPr lang="en-US" dirty="0"/>
              <a:t>Buildings must have 4 walls and a roof</a:t>
            </a:r>
          </a:p>
          <a:p>
            <a:pPr>
              <a:buFont typeface="Wingdings" panose="05000000000000000000" pitchFamily="2" charset="2"/>
              <a:buChar char="§"/>
            </a:pPr>
            <a:r>
              <a:rPr lang="en-US" dirty="0"/>
              <a:t>ACV only on both buildings and contents</a:t>
            </a:r>
          </a:p>
          <a:p>
            <a:pPr>
              <a:buFont typeface="Wingdings" panose="05000000000000000000" pitchFamily="2" charset="2"/>
              <a:buChar char="§"/>
            </a:pPr>
            <a:r>
              <a:rPr lang="en-US" dirty="0"/>
              <a:t>No business income coverage</a:t>
            </a:r>
          </a:p>
          <a:p>
            <a:pPr>
              <a:buFont typeface="Wingdings" panose="05000000000000000000" pitchFamily="2" charset="2"/>
              <a:buChar char="§"/>
            </a:pPr>
            <a:r>
              <a:rPr lang="en-US" dirty="0"/>
              <a:t>No loss of rents coverage</a:t>
            </a:r>
          </a:p>
          <a:p>
            <a:pPr marL="0" indent="0">
              <a:buNone/>
            </a:pPr>
            <a:endParaRPr lang="en-US" sz="2400" dirty="0"/>
          </a:p>
          <a:p>
            <a:pPr marL="0" indent="0">
              <a:buNone/>
            </a:pPr>
            <a:r>
              <a:rPr lang="en-US" sz="4000" b="1" u="sng" dirty="0"/>
              <a:t>Personal Insurance</a:t>
            </a:r>
            <a:endParaRPr lang="en-US" sz="4000" dirty="0"/>
          </a:p>
          <a:p>
            <a:pPr>
              <a:buFont typeface="Wingdings" panose="05000000000000000000" pitchFamily="2" charset="2"/>
              <a:buChar char="§"/>
            </a:pPr>
            <a:r>
              <a:rPr lang="en-US" dirty="0"/>
              <a:t>Max available is $250k on building and $100k on contents</a:t>
            </a:r>
          </a:p>
          <a:p>
            <a:pPr>
              <a:buFont typeface="Wingdings" panose="05000000000000000000" pitchFamily="2" charset="2"/>
              <a:buChar char="§"/>
            </a:pPr>
            <a:r>
              <a:rPr lang="en-US" dirty="0"/>
              <a:t>Replacement cost on structure only if primary home and maximum limits are carried</a:t>
            </a:r>
          </a:p>
          <a:p>
            <a:pPr>
              <a:buFont typeface="Wingdings" panose="05000000000000000000" pitchFamily="2" charset="2"/>
              <a:buChar char="§"/>
            </a:pPr>
            <a:r>
              <a:rPr lang="en-US" dirty="0"/>
              <a:t>ACV on </a:t>
            </a:r>
            <a:r>
              <a:rPr lang="en-US" dirty="0" err="1"/>
              <a:t>secondaries</a:t>
            </a:r>
            <a:r>
              <a:rPr lang="en-US" dirty="0"/>
              <a:t>, rental properties, and contents</a:t>
            </a:r>
          </a:p>
          <a:p>
            <a:pPr>
              <a:buFont typeface="Wingdings" panose="05000000000000000000" pitchFamily="2" charset="2"/>
              <a:buChar char="§"/>
            </a:pPr>
            <a:r>
              <a:rPr lang="en-US" dirty="0"/>
              <a:t>No additional living expense</a:t>
            </a:r>
          </a:p>
          <a:p>
            <a:pPr>
              <a:buFont typeface="Wingdings" panose="05000000000000000000" pitchFamily="2" charset="2"/>
              <a:buChar char="§"/>
            </a:pPr>
            <a:r>
              <a:rPr lang="en-US" dirty="0"/>
              <a:t>No detached structures covered, except 10% of limit can be applied to detached garage. </a:t>
            </a:r>
          </a:p>
          <a:p>
            <a:pPr marL="0" indent="0">
              <a:buNone/>
            </a:pPr>
            <a:endParaRPr lang="en-US" sz="2400" dirty="0"/>
          </a:p>
          <a:p>
            <a:pPr marL="0" indent="0">
              <a:buNone/>
            </a:pPr>
            <a:r>
              <a:rPr lang="en-US" sz="4000" b="1" u="sng" dirty="0"/>
              <a:t>Condominiums</a:t>
            </a:r>
            <a:endParaRPr lang="en-US" sz="4000" dirty="0"/>
          </a:p>
          <a:p>
            <a:pPr>
              <a:buFont typeface="Wingdings" panose="05000000000000000000" pitchFamily="2" charset="2"/>
              <a:buChar char="§"/>
            </a:pPr>
            <a:r>
              <a:rPr lang="en-US" dirty="0"/>
              <a:t>Replacement cost coverage is available on the buildings</a:t>
            </a:r>
          </a:p>
          <a:p>
            <a:pPr>
              <a:buFont typeface="Wingdings" panose="05000000000000000000" pitchFamily="2" charset="2"/>
              <a:buChar char="§"/>
            </a:pPr>
            <a:r>
              <a:rPr lang="en-US" dirty="0"/>
              <a:t>Unit owners may buy contents coverage which is on an ACV basis</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24</a:t>
            </a:fld>
            <a:endParaRPr lang="en-US"/>
          </a:p>
        </p:txBody>
      </p:sp>
    </p:spTree>
    <p:extLst>
      <p:ext uri="{BB962C8B-B14F-4D97-AF65-F5344CB8AC3E}">
        <p14:creationId xmlns:p14="http://schemas.microsoft.com/office/powerpoint/2010/main" val="32406045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Flood – Business Income or </a:t>
            </a:r>
            <a:br>
              <a:rPr lang="en-US" b="1" dirty="0" smtClean="0">
                <a:solidFill>
                  <a:srgbClr val="FF0000"/>
                </a:solidFill>
              </a:rPr>
            </a:br>
            <a:r>
              <a:rPr lang="en-US" b="1" dirty="0" smtClean="0">
                <a:solidFill>
                  <a:srgbClr val="FF0000"/>
                </a:solidFill>
              </a:rPr>
              <a:t>Loss </a:t>
            </a:r>
            <a:r>
              <a:rPr lang="en-US" b="1" dirty="0">
                <a:solidFill>
                  <a:srgbClr val="FF0000"/>
                </a:solidFill>
              </a:rPr>
              <a:t>of Rents</a:t>
            </a:r>
            <a:br>
              <a:rPr lang="en-US" b="1" dirty="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628650" y="1585595"/>
            <a:ext cx="7886700" cy="4351338"/>
          </a:xfrm>
        </p:spPr>
        <p:txBody>
          <a:bodyPr>
            <a:normAutofit fontScale="92500" lnSpcReduction="20000"/>
          </a:bodyPr>
          <a:lstStyle/>
          <a:p>
            <a:pPr marL="0" indent="0" algn="ctr">
              <a:buNone/>
            </a:pPr>
            <a:endParaRPr lang="en-US" dirty="0" smtClean="0"/>
          </a:p>
          <a:p>
            <a:pPr>
              <a:buFont typeface="Wingdings" panose="05000000000000000000" pitchFamily="2" charset="2"/>
              <a:buChar char="§"/>
            </a:pPr>
            <a:r>
              <a:rPr lang="en-US" dirty="0" smtClean="0"/>
              <a:t>No coverage is provided for flood conditions under a property policy unless flood was a covered cause of loss.</a:t>
            </a:r>
            <a:br>
              <a:rPr lang="en-US" dirty="0" smtClean="0"/>
            </a:br>
            <a:endParaRPr lang="en-US" dirty="0" smtClean="0"/>
          </a:p>
          <a:p>
            <a:pPr>
              <a:buFont typeface="Wingdings" panose="05000000000000000000" pitchFamily="2" charset="2"/>
              <a:buChar char="§"/>
            </a:pPr>
            <a:r>
              <a:rPr lang="en-US" dirty="0" smtClean="0"/>
              <a:t>Even if flood was a covered cause of loss, no coverage is provided due to the </a:t>
            </a:r>
            <a:r>
              <a:rPr lang="en-US" dirty="0" smtClean="0"/>
              <a:t>inability </a:t>
            </a:r>
            <a:r>
              <a:rPr lang="en-US" dirty="0" smtClean="0"/>
              <a:t>to access facilities. Coverage must be triggered by covered damage to property at the insured premises.</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25</a:t>
            </a:fld>
            <a:endParaRPr lang="en-US"/>
          </a:p>
        </p:txBody>
      </p:sp>
    </p:spTree>
    <p:extLst>
      <p:ext uri="{BB962C8B-B14F-4D97-AF65-F5344CB8AC3E}">
        <p14:creationId xmlns:p14="http://schemas.microsoft.com/office/powerpoint/2010/main" val="15249177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Flood </a:t>
            </a:r>
            <a:r>
              <a:rPr lang="en-US" b="1" dirty="0">
                <a:solidFill>
                  <a:srgbClr val="FF0000"/>
                </a:solidFill>
              </a:rPr>
              <a:t>– Difference in Conditions Excess Coverage</a:t>
            </a:r>
            <a:br>
              <a:rPr lang="en-US" b="1" dirty="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628650" y="1568951"/>
            <a:ext cx="7886700" cy="4797559"/>
          </a:xfrm>
        </p:spPr>
        <p:txBody>
          <a:bodyPr>
            <a:normAutofit fontScale="85000" lnSpcReduction="20000"/>
          </a:bodyPr>
          <a:lstStyle/>
          <a:p>
            <a:pPr marL="0" indent="0" algn="ctr">
              <a:buNone/>
            </a:pPr>
            <a:endParaRPr lang="en-US" dirty="0" smtClean="0"/>
          </a:p>
          <a:p>
            <a:pPr>
              <a:buFont typeface="Wingdings" panose="05000000000000000000" pitchFamily="2" charset="2"/>
              <a:buChar char="§"/>
            </a:pPr>
            <a:r>
              <a:rPr lang="en-US" sz="3000" dirty="0" smtClean="0"/>
              <a:t>Frequently requires that maximum coverage available from NFIP be provided as underlying coverage</a:t>
            </a:r>
            <a:br>
              <a:rPr lang="en-US" sz="3000" dirty="0" smtClean="0"/>
            </a:br>
            <a:endParaRPr lang="en-US" sz="3000" dirty="0" smtClean="0"/>
          </a:p>
          <a:p>
            <a:pPr>
              <a:buFont typeface="Wingdings" panose="05000000000000000000" pitchFamily="2" charset="2"/>
              <a:buChar char="§"/>
            </a:pPr>
            <a:r>
              <a:rPr lang="en-US" sz="3000" dirty="0" smtClean="0"/>
              <a:t>May exclude certain flood zones</a:t>
            </a:r>
            <a:br>
              <a:rPr lang="en-US" sz="3000" dirty="0" smtClean="0"/>
            </a:br>
            <a:endParaRPr lang="en-US" sz="3000" dirty="0" smtClean="0"/>
          </a:p>
          <a:p>
            <a:pPr>
              <a:buFont typeface="Wingdings" panose="05000000000000000000" pitchFamily="2" charset="2"/>
              <a:buChar char="§"/>
            </a:pPr>
            <a:r>
              <a:rPr lang="en-US" sz="3000" dirty="0" smtClean="0"/>
              <a:t>May be pure excess (follow form of underlying coverage</a:t>
            </a:r>
            <a:r>
              <a:rPr lang="en-US" sz="3000" dirty="0"/>
              <a:t>)</a:t>
            </a:r>
            <a:r>
              <a:rPr lang="en-US" sz="3000" dirty="0" smtClean="0"/>
              <a:t/>
            </a:r>
            <a:br>
              <a:rPr lang="en-US" sz="3000" dirty="0" smtClean="0"/>
            </a:br>
            <a:endParaRPr lang="en-US" sz="3000" dirty="0" smtClean="0"/>
          </a:p>
          <a:p>
            <a:pPr>
              <a:buFont typeface="Wingdings" panose="05000000000000000000" pitchFamily="2" charset="2"/>
              <a:buChar char="§"/>
            </a:pPr>
            <a:r>
              <a:rPr lang="en-US" sz="3000" dirty="0" smtClean="0"/>
              <a:t>May drop down to provide difference between ACV and Replacement Cost</a:t>
            </a:r>
            <a:br>
              <a:rPr lang="en-US" sz="3000" dirty="0" smtClean="0"/>
            </a:br>
            <a:endParaRPr lang="en-US" sz="3000" dirty="0" smtClean="0"/>
          </a:p>
          <a:p>
            <a:pPr>
              <a:buFont typeface="Wingdings" panose="05000000000000000000" pitchFamily="2" charset="2"/>
              <a:buChar char="§"/>
            </a:pPr>
            <a:r>
              <a:rPr lang="en-US" sz="3000" dirty="0" smtClean="0"/>
              <a:t>May provide business income or loss of rents coverage</a:t>
            </a:r>
            <a:endParaRPr lang="en-US" sz="3000" dirty="0"/>
          </a:p>
        </p:txBody>
      </p:sp>
      <p:sp>
        <p:nvSpPr>
          <p:cNvPr id="4" name="Slide Number Placeholder 3"/>
          <p:cNvSpPr>
            <a:spLocks noGrp="1"/>
          </p:cNvSpPr>
          <p:nvPr>
            <p:ph type="sldNum" sz="quarter" idx="12"/>
          </p:nvPr>
        </p:nvSpPr>
        <p:spPr/>
        <p:txBody>
          <a:bodyPr/>
          <a:lstStyle/>
          <a:p>
            <a:fld id="{C30F18DF-8F0D-47C2-9910-58F7BAAC03C1}" type="slidenum">
              <a:rPr lang="en-US" smtClean="0"/>
              <a:t>26</a:t>
            </a:fld>
            <a:endParaRPr lang="en-US"/>
          </a:p>
        </p:txBody>
      </p:sp>
    </p:spTree>
    <p:extLst>
      <p:ext uri="{BB962C8B-B14F-4D97-AF65-F5344CB8AC3E}">
        <p14:creationId xmlns:p14="http://schemas.microsoft.com/office/powerpoint/2010/main" val="39910441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Flood Insurance – Other Sources</a:t>
            </a:r>
            <a:endParaRPr lang="en-US" b="1" dirty="0">
              <a:solidFill>
                <a:srgbClr val="FF0000"/>
              </a:solidFill>
            </a:endParaRPr>
          </a:p>
        </p:txBody>
      </p:sp>
      <p:sp>
        <p:nvSpPr>
          <p:cNvPr id="3" name="Content Placeholder 2"/>
          <p:cNvSpPr>
            <a:spLocks noGrp="1"/>
          </p:cNvSpPr>
          <p:nvPr>
            <p:ph idx="1"/>
          </p:nvPr>
        </p:nvSpPr>
        <p:spPr>
          <a:xfrm>
            <a:off x="628650" y="1480720"/>
            <a:ext cx="7886700" cy="5080501"/>
          </a:xfrm>
        </p:spPr>
        <p:txBody>
          <a:bodyPr>
            <a:normAutofit fontScale="77500" lnSpcReduction="20000"/>
          </a:bodyPr>
          <a:lstStyle/>
          <a:p>
            <a:pPr marL="0" indent="0">
              <a:buNone/>
            </a:pPr>
            <a:r>
              <a:rPr lang="en-US" sz="3500" dirty="0" smtClean="0"/>
              <a:t>Flood coverage may </a:t>
            </a:r>
            <a:r>
              <a:rPr lang="en-US" sz="3500" dirty="0"/>
              <a:t>a</a:t>
            </a:r>
            <a:r>
              <a:rPr lang="en-US" sz="3500" dirty="0" smtClean="0"/>
              <a:t>lso be </a:t>
            </a:r>
            <a:r>
              <a:rPr lang="en-US" sz="3500" dirty="0"/>
              <a:t>i</a:t>
            </a:r>
            <a:r>
              <a:rPr lang="en-US" sz="3500" dirty="0" smtClean="0"/>
              <a:t>ncluded </a:t>
            </a:r>
            <a:r>
              <a:rPr lang="en-US" sz="3500" dirty="0"/>
              <a:t>i</a:t>
            </a:r>
            <a:r>
              <a:rPr lang="en-US" sz="3500" dirty="0" smtClean="0"/>
              <a:t>n:</a:t>
            </a:r>
          </a:p>
          <a:p>
            <a:pPr marL="0" indent="0" algn="ctr">
              <a:buNone/>
            </a:pPr>
            <a:endParaRPr lang="en-US" dirty="0" smtClean="0"/>
          </a:p>
          <a:p>
            <a:pPr>
              <a:buFont typeface="Wingdings" panose="05000000000000000000" pitchFamily="2" charset="2"/>
              <a:buChar char="§"/>
            </a:pPr>
            <a:r>
              <a:rPr lang="en-US" sz="2300" dirty="0" smtClean="0"/>
              <a:t>Equipment Breakdown (a/k/a Boiler &amp; Machinery)</a:t>
            </a:r>
            <a:br>
              <a:rPr lang="en-US" sz="2300" dirty="0" smtClean="0"/>
            </a:br>
            <a:endParaRPr lang="en-US" sz="2300" dirty="0" smtClean="0"/>
          </a:p>
          <a:p>
            <a:pPr>
              <a:buFont typeface="Wingdings" panose="05000000000000000000" pitchFamily="2" charset="2"/>
              <a:buChar char="§"/>
            </a:pPr>
            <a:r>
              <a:rPr lang="en-US" sz="2300" dirty="0" smtClean="0"/>
              <a:t>Inland Marine</a:t>
            </a:r>
          </a:p>
          <a:p>
            <a:pPr lvl="1"/>
            <a:r>
              <a:rPr lang="en-US" sz="2300" dirty="0" smtClean="0"/>
              <a:t>Builder’s Risk</a:t>
            </a:r>
          </a:p>
          <a:p>
            <a:pPr lvl="1"/>
            <a:r>
              <a:rPr lang="en-US" sz="2300" dirty="0" smtClean="0"/>
              <a:t>Equipment Floaters</a:t>
            </a:r>
          </a:p>
          <a:p>
            <a:pPr lvl="2"/>
            <a:r>
              <a:rPr lang="en-US" sz="2300" dirty="0" smtClean="0"/>
              <a:t>Rental Reimbursement on Equipment Floaters</a:t>
            </a:r>
          </a:p>
          <a:p>
            <a:pPr lvl="1"/>
            <a:r>
              <a:rPr lang="en-US" sz="2300" dirty="0" smtClean="0"/>
              <a:t>Installation Floaters</a:t>
            </a:r>
          </a:p>
          <a:p>
            <a:pPr lvl="1"/>
            <a:r>
              <a:rPr lang="en-US" sz="2300" dirty="0" smtClean="0"/>
              <a:t>Valuable Articles Floaters</a:t>
            </a:r>
          </a:p>
          <a:p>
            <a:pPr marL="457200" lvl="1" indent="0">
              <a:buNone/>
            </a:pPr>
            <a:endParaRPr lang="en-US" sz="2300" dirty="0" smtClean="0"/>
          </a:p>
          <a:p>
            <a:pPr>
              <a:buFont typeface="Wingdings" panose="05000000000000000000" pitchFamily="2" charset="2"/>
              <a:buChar char="§"/>
            </a:pPr>
            <a:r>
              <a:rPr lang="en-US" sz="2300" dirty="0" smtClean="0"/>
              <a:t>Flood is sometimes provided as part of the property insurance</a:t>
            </a:r>
            <a:endParaRPr lang="en-US" sz="2300" dirty="0"/>
          </a:p>
          <a:p>
            <a:pPr marL="0" indent="0">
              <a:buNone/>
            </a:pPr>
            <a:endParaRPr lang="en-US" sz="2300" dirty="0" smtClean="0"/>
          </a:p>
          <a:p>
            <a:pPr marL="0" indent="0">
              <a:buNone/>
            </a:pPr>
            <a:r>
              <a:rPr lang="en-US" sz="2300" dirty="0" smtClean="0"/>
              <a:t>For Property, Builder’s Risk, and Installation Floaters, the availability of coverage is commonly restricted to locations outside of the 100 year flood plain. Property insurers may require that the maximum amount of flood coverage available from the NFIP be carried as underlying coverage. </a:t>
            </a:r>
          </a:p>
        </p:txBody>
      </p:sp>
      <p:sp>
        <p:nvSpPr>
          <p:cNvPr id="4" name="Slide Number Placeholder 3"/>
          <p:cNvSpPr>
            <a:spLocks noGrp="1"/>
          </p:cNvSpPr>
          <p:nvPr>
            <p:ph type="sldNum" sz="quarter" idx="12"/>
          </p:nvPr>
        </p:nvSpPr>
        <p:spPr/>
        <p:txBody>
          <a:bodyPr/>
          <a:lstStyle/>
          <a:p>
            <a:fld id="{C30F18DF-8F0D-47C2-9910-58F7BAAC03C1}" type="slidenum">
              <a:rPr lang="en-US" smtClean="0"/>
              <a:t>27</a:t>
            </a:fld>
            <a:endParaRPr lang="en-US"/>
          </a:p>
        </p:txBody>
      </p:sp>
    </p:spTree>
    <p:extLst>
      <p:ext uri="{BB962C8B-B14F-4D97-AF65-F5344CB8AC3E}">
        <p14:creationId xmlns:p14="http://schemas.microsoft.com/office/powerpoint/2010/main" val="24274965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Flood Deductibles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dirty="0"/>
              <a:t>Within NFIP, the deductible applies </a:t>
            </a:r>
            <a:r>
              <a:rPr lang="en-US" u="sng" dirty="0"/>
              <a:t>separately</a:t>
            </a:r>
            <a:r>
              <a:rPr lang="en-US" dirty="0"/>
              <a:t> to each building and its contents.</a:t>
            </a:r>
          </a:p>
          <a:p>
            <a:pPr>
              <a:buFont typeface="Wingdings" panose="05000000000000000000" pitchFamily="2" charset="2"/>
              <a:buChar char="§"/>
            </a:pPr>
            <a:endParaRPr lang="en-US" dirty="0"/>
          </a:p>
          <a:p>
            <a:pPr>
              <a:buFont typeface="Wingdings" panose="05000000000000000000" pitchFamily="2" charset="2"/>
              <a:buChar char="§"/>
            </a:pPr>
            <a:r>
              <a:rPr lang="en-US" dirty="0"/>
              <a:t>Many policies require that the maximum amount of coverage available from the NFIP be carried as underlying coverage, or a $500,000 deductible.</a:t>
            </a:r>
            <a:br>
              <a:rPr lang="en-US" dirty="0"/>
            </a:br>
            <a:endParaRPr lang="en-US" dirty="0"/>
          </a:p>
          <a:p>
            <a:pPr>
              <a:buFont typeface="Wingdings" panose="05000000000000000000" pitchFamily="2" charset="2"/>
              <a:buChar char="§"/>
            </a:pPr>
            <a:r>
              <a:rPr lang="en-US" b="1" dirty="0" smtClean="0">
                <a:solidFill>
                  <a:srgbClr val="FF0000"/>
                </a:solidFill>
              </a:rPr>
              <a:t>Beware</a:t>
            </a:r>
            <a:r>
              <a:rPr lang="en-US" dirty="0" smtClean="0"/>
              <a:t>:  Some </a:t>
            </a:r>
            <a:r>
              <a:rPr lang="en-US" dirty="0"/>
              <a:t>carriers have </a:t>
            </a:r>
            <a:r>
              <a:rPr lang="en-US" dirty="0" smtClean="0"/>
              <a:t>recently taken </a:t>
            </a:r>
            <a:r>
              <a:rPr lang="en-US" dirty="0"/>
              <a:t>the stance that flooding arising from a Named Storm makes the claim subject to the Named Storm deductible</a:t>
            </a:r>
            <a:r>
              <a:rPr lang="en-US" dirty="0" smtClean="0"/>
              <a:t>.</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28</a:t>
            </a:fld>
            <a:endParaRPr lang="en-US"/>
          </a:p>
        </p:txBody>
      </p:sp>
    </p:spTree>
    <p:extLst>
      <p:ext uri="{BB962C8B-B14F-4D97-AF65-F5344CB8AC3E}">
        <p14:creationId xmlns:p14="http://schemas.microsoft.com/office/powerpoint/2010/main" val="5960097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1325563"/>
          </a:xfrm>
        </p:spPr>
        <p:txBody>
          <a:bodyPr/>
          <a:lstStyle/>
          <a:p>
            <a:pPr algn="ctr"/>
            <a:r>
              <a:rPr lang="en-US" b="1" dirty="0" smtClean="0">
                <a:solidFill>
                  <a:srgbClr val="FF0000"/>
                </a:solidFill>
              </a:rPr>
              <a:t>Green Coverage</a:t>
            </a:r>
            <a:endParaRPr lang="en-US" b="1" dirty="0">
              <a:solidFill>
                <a:srgbClr val="FF0000"/>
              </a:solidFill>
            </a:endParaRPr>
          </a:p>
        </p:txBody>
      </p:sp>
      <p:sp>
        <p:nvSpPr>
          <p:cNvPr id="3" name="Content Placeholder 2"/>
          <p:cNvSpPr>
            <a:spLocks noGrp="1"/>
          </p:cNvSpPr>
          <p:nvPr>
            <p:ph idx="1"/>
          </p:nvPr>
        </p:nvSpPr>
        <p:spPr>
          <a:xfrm>
            <a:off x="628650" y="1040130"/>
            <a:ext cx="7886700" cy="5577840"/>
          </a:xfrm>
        </p:spPr>
        <p:txBody>
          <a:bodyPr>
            <a:normAutofit fontScale="85000" lnSpcReduction="20000"/>
          </a:bodyPr>
          <a:lstStyle/>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Green Organizations</a:t>
            </a:r>
          </a:p>
          <a:p>
            <a:pPr lvl="1"/>
            <a:r>
              <a:rPr lang="en-US" sz="2800" dirty="0" smtClean="0"/>
              <a:t>Leadership in Energy and Environmental Design (LEED)</a:t>
            </a:r>
          </a:p>
          <a:p>
            <a:pPr lvl="1"/>
            <a:r>
              <a:rPr lang="en-US" sz="2800" dirty="0" smtClean="0"/>
              <a:t>ENERGY STAR</a:t>
            </a:r>
            <a:endParaRPr lang="en-US" sz="2800" dirty="0"/>
          </a:p>
          <a:p>
            <a:pPr lvl="1"/>
            <a:r>
              <a:rPr lang="en-US" sz="2800" dirty="0" smtClean="0"/>
              <a:t>Green Globes</a:t>
            </a:r>
            <a:r>
              <a:rPr lang="en-US" sz="3200" dirty="0" smtClean="0"/>
              <a:t/>
            </a:r>
            <a:br>
              <a:rPr lang="en-US" sz="3200" dirty="0" smtClean="0"/>
            </a:br>
            <a:endParaRPr lang="en-US" sz="3200" dirty="0" smtClean="0"/>
          </a:p>
          <a:p>
            <a:r>
              <a:rPr lang="en-US" sz="3200" dirty="0" smtClean="0"/>
              <a:t>New insurance coverage for increased cost of repairing/replacing materials and products recognized as “green.”</a:t>
            </a:r>
            <a:br>
              <a:rPr lang="en-US" sz="3200" dirty="0" smtClean="0"/>
            </a:br>
            <a:endParaRPr lang="en-US" sz="3200" dirty="0" smtClean="0"/>
          </a:p>
          <a:p>
            <a:r>
              <a:rPr lang="en-US" sz="3200" dirty="0" smtClean="0"/>
              <a:t>“Green” </a:t>
            </a:r>
            <a:r>
              <a:rPr lang="en-US" sz="3200" dirty="0" smtClean="0">
                <a:sym typeface="Wingdings" panose="05000000000000000000" pitchFamily="2" charset="2"/>
              </a:rPr>
              <a:t> products must provide “enhanced energy efficient or use of environmentally-preferable, sustainable materials, products, or methods in design, construction, manufacture, or operation.”</a:t>
            </a:r>
            <a:endParaRPr lang="en-US" sz="3200" b="1" dirty="0" smtClean="0"/>
          </a:p>
        </p:txBody>
      </p:sp>
      <p:sp>
        <p:nvSpPr>
          <p:cNvPr id="4" name="Slide Number Placeholder 3"/>
          <p:cNvSpPr>
            <a:spLocks noGrp="1"/>
          </p:cNvSpPr>
          <p:nvPr>
            <p:ph type="sldNum" sz="quarter" idx="12"/>
          </p:nvPr>
        </p:nvSpPr>
        <p:spPr/>
        <p:txBody>
          <a:bodyPr/>
          <a:lstStyle/>
          <a:p>
            <a:fld id="{C30F18DF-8F0D-47C2-9910-58F7BAAC03C1}" type="slidenum">
              <a:rPr lang="en-US" smtClean="0"/>
              <a:t>29</a:t>
            </a:fld>
            <a:endParaRPr lang="en-US"/>
          </a:p>
        </p:txBody>
      </p:sp>
    </p:spTree>
    <p:extLst>
      <p:ext uri="{BB962C8B-B14F-4D97-AF65-F5344CB8AC3E}">
        <p14:creationId xmlns:p14="http://schemas.microsoft.com/office/powerpoint/2010/main" val="4055690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FF0000"/>
                </a:solidFill>
              </a:rPr>
              <a:t>What Property Insurance Is/Isn’t</a:t>
            </a:r>
            <a:endParaRPr lang="en-US" sz="3600"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
            </a:pPr>
            <a:r>
              <a:rPr lang="en-US" dirty="0" smtClean="0"/>
              <a:t>Property insurance is first party coverage that reimburses the insured for its own property loss.</a:t>
            </a:r>
          </a:p>
          <a:p>
            <a:endParaRPr lang="en-US" dirty="0" smtClean="0"/>
          </a:p>
          <a:p>
            <a:pPr>
              <a:buFont typeface="Wingdings" panose="05000000000000000000" pitchFamily="2" charset="2"/>
              <a:buChar char="§"/>
            </a:pPr>
            <a:r>
              <a:rPr lang="en-US" dirty="0" smtClean="0"/>
              <a:t>Property insurance is </a:t>
            </a:r>
            <a:r>
              <a:rPr lang="en-US" u="sng" dirty="0" smtClean="0"/>
              <a:t>not</a:t>
            </a:r>
            <a:r>
              <a:rPr lang="en-US" dirty="0" smtClean="0"/>
              <a:t>:</a:t>
            </a:r>
          </a:p>
          <a:p>
            <a:pPr lvl="1"/>
            <a:r>
              <a:rPr lang="en-US" dirty="0" smtClean="0"/>
              <a:t>“Casualty insurance” </a:t>
            </a:r>
          </a:p>
          <a:p>
            <a:pPr lvl="2"/>
            <a:r>
              <a:rPr lang="en-US" dirty="0" smtClean="0"/>
              <a:t>A casualty may trigger property insurance or liability insurance, but “casualty insurance” means only liability insurance</a:t>
            </a:r>
          </a:p>
          <a:p>
            <a:pPr lvl="1"/>
            <a:r>
              <a:rPr lang="en-US" dirty="0" smtClean="0"/>
              <a:t>Fire Insurance</a:t>
            </a:r>
          </a:p>
          <a:p>
            <a:pPr lvl="1"/>
            <a:r>
              <a:rPr lang="en-US" dirty="0" smtClean="0"/>
              <a:t>Extended Coverage</a:t>
            </a:r>
          </a:p>
          <a:p>
            <a:pPr lvl="1"/>
            <a:r>
              <a:rPr lang="en-US" dirty="0" smtClean="0"/>
              <a:t>Vandalism and Malicious Mischief</a:t>
            </a:r>
          </a:p>
          <a:p>
            <a:pPr lvl="1"/>
            <a:r>
              <a:rPr lang="en-US" dirty="0" smtClean="0"/>
              <a:t>Special Extended Coverage</a:t>
            </a:r>
          </a:p>
          <a:p>
            <a:pPr lvl="1"/>
            <a:r>
              <a:rPr lang="en-US" dirty="0" smtClean="0"/>
              <a:t>All Risk or “All Risk”</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3</a:t>
            </a:fld>
            <a:endParaRPr lang="en-US"/>
          </a:p>
        </p:txBody>
      </p:sp>
    </p:spTree>
    <p:extLst>
      <p:ext uri="{BB962C8B-B14F-4D97-AF65-F5344CB8AC3E}">
        <p14:creationId xmlns:p14="http://schemas.microsoft.com/office/powerpoint/2010/main" val="2717711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1325563"/>
          </a:xfrm>
        </p:spPr>
        <p:txBody>
          <a:bodyPr/>
          <a:lstStyle/>
          <a:p>
            <a:pPr algn="ctr"/>
            <a:r>
              <a:rPr lang="en-US" b="1" dirty="0" smtClean="0">
                <a:solidFill>
                  <a:srgbClr val="FF0000"/>
                </a:solidFill>
              </a:rPr>
              <a:t>Green Coverage</a:t>
            </a:r>
            <a:endParaRPr lang="en-US" b="1" dirty="0">
              <a:solidFill>
                <a:srgbClr val="FF0000"/>
              </a:solidFill>
            </a:endParaRPr>
          </a:p>
        </p:txBody>
      </p:sp>
      <p:sp>
        <p:nvSpPr>
          <p:cNvPr id="3" name="Content Placeholder 2"/>
          <p:cNvSpPr>
            <a:spLocks noGrp="1"/>
          </p:cNvSpPr>
          <p:nvPr>
            <p:ph idx="1"/>
          </p:nvPr>
        </p:nvSpPr>
        <p:spPr>
          <a:xfrm>
            <a:off x="628650" y="1177290"/>
            <a:ext cx="7886700" cy="5577840"/>
          </a:xfrm>
        </p:spPr>
        <p:txBody>
          <a:bodyPr>
            <a:normAutofit/>
          </a:bodyPr>
          <a:lstStyle/>
          <a:p>
            <a:pPr marL="0" indent="0">
              <a:buNone/>
            </a:pPr>
            <a:r>
              <a:rPr lang="en-US" sz="2800" dirty="0" smtClean="0"/>
              <a:t>Coverage </a:t>
            </a:r>
            <a:r>
              <a:rPr lang="en-US" sz="2800" dirty="0"/>
              <a:t>for Increased Cost of Loss and Related Expenses for Green Updates </a:t>
            </a:r>
            <a:r>
              <a:rPr lang="en-US" sz="2800" dirty="0" smtClean="0"/>
              <a:t>– ISO </a:t>
            </a:r>
            <a:r>
              <a:rPr lang="en-US" sz="2800" dirty="0"/>
              <a:t>CP 04 02 10 12 </a:t>
            </a:r>
            <a:r>
              <a:rPr lang="en-US" sz="2800" dirty="0" smtClean="0"/>
              <a:t>Provides Coverage of Four Related Expenses</a:t>
            </a:r>
          </a:p>
          <a:p>
            <a:pPr>
              <a:buFont typeface="Wingdings" panose="05000000000000000000" pitchFamily="2" charset="2"/>
              <a:buChar char="§"/>
            </a:pPr>
            <a:endParaRPr lang="en-US" sz="2400" dirty="0" smtClean="0"/>
          </a:p>
          <a:p>
            <a:pPr>
              <a:buFont typeface="Wingdings" panose="05000000000000000000" pitchFamily="2" charset="2"/>
              <a:buChar char="§"/>
            </a:pPr>
            <a:r>
              <a:rPr lang="en-US" sz="2400" dirty="0" smtClean="0"/>
              <a:t>Waste Reduction and Recycling</a:t>
            </a:r>
          </a:p>
          <a:p>
            <a:pPr>
              <a:buFont typeface="Wingdings" panose="05000000000000000000" pitchFamily="2" charset="2"/>
              <a:buChar char="§"/>
            </a:pPr>
            <a:r>
              <a:rPr lang="en-US" sz="2400" dirty="0" smtClean="0"/>
              <a:t>Design and Engineering Professional Fees</a:t>
            </a:r>
          </a:p>
          <a:p>
            <a:pPr>
              <a:buFont typeface="Wingdings" panose="05000000000000000000" pitchFamily="2" charset="2"/>
              <a:buChar char="§"/>
            </a:pPr>
            <a:r>
              <a:rPr lang="en-US" sz="2400" dirty="0" smtClean="0"/>
              <a:t>Certificate Fees and Related Equipment Testing</a:t>
            </a:r>
          </a:p>
          <a:p>
            <a:pPr>
              <a:buFont typeface="Wingdings" panose="05000000000000000000" pitchFamily="2" charset="2"/>
              <a:buChar char="§"/>
            </a:pPr>
            <a:r>
              <a:rPr lang="en-US" sz="2400" dirty="0" smtClean="0"/>
              <a:t>Building Air-Out and Related Air Testing</a:t>
            </a:r>
            <a:br>
              <a:rPr lang="en-US" sz="2400" dirty="0" smtClean="0"/>
            </a:br>
            <a:endParaRPr lang="en-US" sz="2400" dirty="0" smtClean="0"/>
          </a:p>
          <a:p>
            <a:pPr marL="0" indent="0">
              <a:buNone/>
            </a:pPr>
            <a:r>
              <a:rPr lang="en-US" sz="2400" dirty="0" smtClean="0"/>
              <a:t>Non-ISO forms potentially offer additional coverages</a:t>
            </a:r>
          </a:p>
        </p:txBody>
      </p:sp>
      <p:sp>
        <p:nvSpPr>
          <p:cNvPr id="4" name="Slide Number Placeholder 3"/>
          <p:cNvSpPr>
            <a:spLocks noGrp="1"/>
          </p:cNvSpPr>
          <p:nvPr>
            <p:ph type="sldNum" sz="quarter" idx="12"/>
          </p:nvPr>
        </p:nvSpPr>
        <p:spPr/>
        <p:txBody>
          <a:bodyPr/>
          <a:lstStyle/>
          <a:p>
            <a:fld id="{C30F18DF-8F0D-47C2-9910-58F7BAAC03C1}" type="slidenum">
              <a:rPr lang="en-US" smtClean="0"/>
              <a:t>30</a:t>
            </a:fld>
            <a:endParaRPr lang="en-US"/>
          </a:p>
        </p:txBody>
      </p:sp>
    </p:spTree>
    <p:extLst>
      <p:ext uri="{BB962C8B-B14F-4D97-AF65-F5344CB8AC3E}">
        <p14:creationId xmlns:p14="http://schemas.microsoft.com/office/powerpoint/2010/main" val="38966146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Terrorism</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The Terrorism Risk Insurance Program Reauthorization Act (“TRIA”) was extended in 2015.  The Federal terrorism coverage legislation now expires on December 31, 2020.</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Insurers must quote a premium for terrorism coverage when they quote the premium for property coverage but federal terrorism coverage is limited:</a:t>
            </a:r>
          </a:p>
          <a:p>
            <a:pPr lvl="1"/>
            <a:r>
              <a:rPr lang="en-US" dirty="0" smtClean="0"/>
              <a:t>Only acts certified as acts of terrorism by the Secretary of the Treasury after consultation with the Secretary of Homeland Security and the U.S. Attorney General trigger payment; and</a:t>
            </a:r>
          </a:p>
          <a:p>
            <a:pPr lvl="1"/>
            <a:r>
              <a:rPr lang="en-US" dirty="0" smtClean="0"/>
              <a:t>Then only if the aggregate losses exceed $5,000.000.</a:t>
            </a:r>
          </a:p>
          <a:p>
            <a:pPr marL="342900" lvl="1" indent="-342900">
              <a:buFont typeface="Arial" panose="020B0604020202020204" pitchFamily="34" charset="0"/>
              <a:buChar char="•"/>
            </a:pPr>
            <a:endParaRPr lang="en-US" sz="3200" dirty="0" smtClean="0"/>
          </a:p>
          <a:p>
            <a:pPr marL="457200" lvl="1" indent="-457200">
              <a:buFont typeface="Wingdings" panose="05000000000000000000" pitchFamily="2" charset="2"/>
              <a:buChar char="§"/>
            </a:pPr>
            <a:r>
              <a:rPr lang="en-US" sz="3200" dirty="0" smtClean="0"/>
              <a:t>Broader </a:t>
            </a:r>
            <a:r>
              <a:rPr lang="en-US" sz="3200" dirty="0"/>
              <a:t>terrorism coverage may be </a:t>
            </a:r>
            <a:r>
              <a:rPr lang="en-US" sz="3200" dirty="0" smtClean="0"/>
              <a:t>available </a:t>
            </a:r>
            <a:r>
              <a:rPr lang="en-US" sz="3200" dirty="0"/>
              <a:t>for less premium </a:t>
            </a:r>
            <a:r>
              <a:rPr lang="en-US" sz="3200" dirty="0" smtClean="0"/>
              <a:t>for larger </a:t>
            </a:r>
            <a:r>
              <a:rPr lang="en-US" sz="3200" dirty="0"/>
              <a:t>projects on a stand-alone basis.</a:t>
            </a:r>
          </a:p>
          <a:p>
            <a:pPr lvl="1"/>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31</a:t>
            </a:fld>
            <a:endParaRPr lang="en-US"/>
          </a:p>
        </p:txBody>
      </p:sp>
    </p:spTree>
    <p:extLst>
      <p:ext uri="{BB962C8B-B14F-4D97-AF65-F5344CB8AC3E}">
        <p14:creationId xmlns:p14="http://schemas.microsoft.com/office/powerpoint/2010/main" val="26921492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latin typeface="Calibri" pitchFamily="34" charset="0"/>
                <a:cs typeface="Calibri" pitchFamily="34" charset="0"/>
              </a:rPr>
              <a:t>Risks of Relying on Tenant to Insure the Landlord’s Property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If Landlord must permit the Tenant to insure the Landlord’s property, the Lease should require the Tenant to:</a:t>
            </a:r>
          </a:p>
          <a:p>
            <a:pPr marL="0" indent="0">
              <a:buNone/>
            </a:pPr>
            <a:endParaRPr lang="en-US" dirty="0" smtClean="0"/>
          </a:p>
          <a:p>
            <a:pPr>
              <a:buFont typeface="Wingdings" panose="05000000000000000000" pitchFamily="2" charset="2"/>
              <a:buChar char="§"/>
            </a:pPr>
            <a:r>
              <a:rPr lang="en-US" dirty="0" smtClean="0"/>
              <a:t>Maintain a Special Form policy as well as flood insurance other insurance that is important in the area covering all building and other improvements;</a:t>
            </a:r>
          </a:p>
          <a:p>
            <a:pPr>
              <a:buFont typeface="Wingdings" panose="05000000000000000000" pitchFamily="2" charset="2"/>
              <a:buChar char="§"/>
            </a:pPr>
            <a:r>
              <a:rPr lang="en-US" dirty="0" smtClean="0"/>
              <a:t>Insure the property for its full Replacement Cost;</a:t>
            </a:r>
          </a:p>
          <a:p>
            <a:pPr>
              <a:buFont typeface="Wingdings" panose="05000000000000000000" pitchFamily="2" charset="2"/>
              <a:buChar char="§"/>
            </a:pPr>
            <a:r>
              <a:rPr lang="en-US" dirty="0" smtClean="0"/>
              <a:t>Require Agreed Value or no-coinsurance;</a:t>
            </a:r>
          </a:p>
          <a:p>
            <a:pPr>
              <a:buFont typeface="Wingdings" panose="05000000000000000000" pitchFamily="2" charset="2"/>
              <a:buChar char="§"/>
            </a:pPr>
            <a:r>
              <a:rPr lang="en-US" dirty="0" smtClean="0"/>
              <a:t>Maintain low deductibles; and</a:t>
            </a:r>
          </a:p>
          <a:p>
            <a:pPr>
              <a:buFont typeface="Wingdings" panose="05000000000000000000" pitchFamily="2" charset="2"/>
              <a:buChar char="§"/>
            </a:pPr>
            <a:r>
              <a:rPr lang="en-US" dirty="0" smtClean="0"/>
              <a:t>Include Loss of Rental Value cover for a specified period (at least twelve months).</a:t>
            </a:r>
          </a:p>
        </p:txBody>
      </p:sp>
      <p:sp>
        <p:nvSpPr>
          <p:cNvPr id="4" name="Slide Number Placeholder 3"/>
          <p:cNvSpPr>
            <a:spLocks noGrp="1"/>
          </p:cNvSpPr>
          <p:nvPr>
            <p:ph type="sldNum" sz="quarter" idx="12"/>
          </p:nvPr>
        </p:nvSpPr>
        <p:spPr/>
        <p:txBody>
          <a:bodyPr/>
          <a:lstStyle/>
          <a:p>
            <a:fld id="{C30F18DF-8F0D-47C2-9910-58F7BAAC03C1}" type="slidenum">
              <a:rPr lang="en-US" smtClean="0"/>
              <a:t>32</a:t>
            </a:fld>
            <a:endParaRPr lang="en-US"/>
          </a:p>
        </p:txBody>
      </p:sp>
    </p:spTree>
    <p:extLst>
      <p:ext uri="{BB962C8B-B14F-4D97-AF65-F5344CB8AC3E}">
        <p14:creationId xmlns:p14="http://schemas.microsoft.com/office/powerpoint/2010/main" val="12781479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libri" pitchFamily="34" charset="0"/>
                <a:cs typeface="Calibri" pitchFamily="34" charset="0"/>
              </a:rPr>
              <a:t>Risks of Relying on Tenant to Insure the Landlord’s Property</a:t>
            </a:r>
            <a:endParaRPr lang="en-US" b="1" dirty="0">
              <a:solidFill>
                <a:srgbClr val="FF000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fontScale="25000" lnSpcReduction="20000"/>
          </a:bodyPr>
          <a:lstStyle/>
          <a:p>
            <a:pPr marL="0" indent="0">
              <a:lnSpc>
                <a:spcPct val="110000"/>
              </a:lnSpc>
              <a:buNone/>
            </a:pPr>
            <a:r>
              <a:rPr lang="en-US" sz="8600" dirty="0">
                <a:latin typeface="Calibri" pitchFamily="34" charset="0"/>
                <a:cs typeface="Calibri" pitchFamily="34" charset="0"/>
              </a:rPr>
              <a:t>How is Landlord to be added to this coverage?</a:t>
            </a:r>
          </a:p>
          <a:p>
            <a:pPr marL="0" lvl="0" indent="0">
              <a:lnSpc>
                <a:spcPct val="110000"/>
              </a:lnSpc>
              <a:buNone/>
            </a:pPr>
            <a:endParaRPr lang="en-US" sz="5500" dirty="0" smtClean="0">
              <a:latin typeface="+mj-lt"/>
            </a:endParaRPr>
          </a:p>
          <a:p>
            <a:pPr lvl="0">
              <a:lnSpc>
                <a:spcPct val="110000"/>
              </a:lnSpc>
              <a:buFont typeface="Wingdings" pitchFamily="2" charset="2"/>
              <a:buChar char="§"/>
            </a:pPr>
            <a:r>
              <a:rPr lang="en-US" sz="8000" u="sng" dirty="0" smtClean="0">
                <a:latin typeface="Calibri" pitchFamily="34" charset="0"/>
                <a:cs typeface="Calibri" pitchFamily="34" charset="0"/>
              </a:rPr>
              <a:t>Loss </a:t>
            </a:r>
            <a:r>
              <a:rPr lang="en-US" sz="8000" u="sng" dirty="0">
                <a:latin typeface="Calibri" pitchFamily="34" charset="0"/>
                <a:cs typeface="Calibri" pitchFamily="34" charset="0"/>
              </a:rPr>
              <a:t>payable </a:t>
            </a:r>
            <a:r>
              <a:rPr lang="en-US" sz="8000" u="sng" dirty="0" smtClean="0">
                <a:latin typeface="Calibri" pitchFamily="34" charset="0"/>
                <a:cs typeface="Calibri" pitchFamily="34" charset="0"/>
              </a:rPr>
              <a:t>provision</a:t>
            </a:r>
            <a:r>
              <a:rPr lang="en-US" sz="8000" dirty="0" smtClean="0">
                <a:latin typeface="Calibri" pitchFamily="34" charset="0"/>
                <a:cs typeface="Calibri" pitchFamily="34" charset="0"/>
              </a:rPr>
              <a:t>:</a:t>
            </a:r>
            <a:endParaRPr lang="en-US" sz="8000" dirty="0">
              <a:latin typeface="Calibri" pitchFamily="34" charset="0"/>
              <a:cs typeface="Calibri" pitchFamily="34" charset="0"/>
            </a:endParaRPr>
          </a:p>
          <a:p>
            <a:pPr lvl="1"/>
            <a:r>
              <a:rPr lang="en-US" sz="7200" dirty="0"/>
              <a:t>Gives an insured little protection</a:t>
            </a:r>
          </a:p>
          <a:p>
            <a:pPr lvl="1"/>
            <a:r>
              <a:rPr lang="en-US" sz="7200" dirty="0"/>
              <a:t>Claims must be paid jointly</a:t>
            </a:r>
          </a:p>
          <a:p>
            <a:pPr lvl="1"/>
            <a:r>
              <a:rPr lang="en-US" sz="7200" dirty="0"/>
              <a:t>No protection is provided to owner against the policy being invalidated by actions of the tenant/insured </a:t>
            </a:r>
          </a:p>
          <a:p>
            <a:pPr lvl="1"/>
            <a:r>
              <a:rPr lang="en-US" sz="7200" dirty="0"/>
              <a:t>No notice of cancellation will be provided to owner</a:t>
            </a:r>
          </a:p>
          <a:p>
            <a:pPr lvl="1"/>
            <a:r>
              <a:rPr lang="en-US" sz="7200" dirty="0"/>
              <a:t>This form is really geared to miscellaneous machinery &amp; equipment</a:t>
            </a:r>
          </a:p>
          <a:p>
            <a:endParaRPr lang="en-US" sz="5500" dirty="0">
              <a:latin typeface="Calibri" pitchFamily="34" charset="0"/>
              <a:cs typeface="Calibri" pitchFamily="34" charset="0"/>
            </a:endParaRPr>
          </a:p>
          <a:p>
            <a:pPr>
              <a:lnSpc>
                <a:spcPct val="110000"/>
              </a:lnSpc>
              <a:buFont typeface="Wingdings" pitchFamily="2" charset="2"/>
              <a:buChar char="§"/>
            </a:pPr>
            <a:r>
              <a:rPr lang="en-US" sz="8000" u="sng" dirty="0">
                <a:latin typeface="Calibri" pitchFamily="34" charset="0"/>
                <a:cs typeface="Calibri" pitchFamily="34" charset="0"/>
              </a:rPr>
              <a:t>Lender’s loss payable clause:</a:t>
            </a:r>
          </a:p>
          <a:p>
            <a:pPr lvl="1"/>
            <a:r>
              <a:rPr lang="en-US" sz="7200" dirty="0"/>
              <a:t>Quite similar to the mortgageholder provision</a:t>
            </a:r>
          </a:p>
          <a:p>
            <a:pPr lvl="1"/>
            <a:r>
              <a:rPr lang="en-US" sz="7200" dirty="0"/>
              <a:t>Can be used for buildings, machinery or equipment </a:t>
            </a:r>
          </a:p>
          <a:p>
            <a:pPr lvl="1"/>
            <a:r>
              <a:rPr lang="en-US" sz="7200" dirty="0"/>
              <a:t>Protection is provided to the owner for the policy being invalidated by actions of the tenant/insured </a:t>
            </a:r>
          </a:p>
          <a:p>
            <a:pPr lvl="1"/>
            <a:r>
              <a:rPr lang="en-US" sz="7200" dirty="0"/>
              <a:t>Notice of cancellation and nonrenewal is provided</a:t>
            </a:r>
          </a:p>
          <a:p>
            <a:pPr lvl="1"/>
            <a:r>
              <a:rPr lang="en-US" sz="7200" dirty="0"/>
              <a:t>Fails to discuss handling of claim payment</a:t>
            </a:r>
          </a:p>
          <a:p>
            <a:endParaRPr lang="en-US"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33</a:t>
            </a:fld>
            <a:endParaRPr lang="en-US"/>
          </a:p>
        </p:txBody>
      </p:sp>
    </p:spTree>
    <p:extLst>
      <p:ext uri="{BB962C8B-B14F-4D97-AF65-F5344CB8AC3E}">
        <p14:creationId xmlns:p14="http://schemas.microsoft.com/office/powerpoint/2010/main" val="20592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latin typeface="Calibri" pitchFamily="34" charset="0"/>
                <a:cs typeface="Calibri" pitchFamily="34" charset="0"/>
              </a:rPr>
              <a:t>Risks of Relying on Tenant to Insure the Landlord’s Property</a:t>
            </a:r>
            <a:endParaRPr lang="en-US" dirty="0"/>
          </a:p>
        </p:txBody>
      </p:sp>
      <p:sp>
        <p:nvSpPr>
          <p:cNvPr id="3" name="Content Placeholder 2"/>
          <p:cNvSpPr>
            <a:spLocks noGrp="1"/>
          </p:cNvSpPr>
          <p:nvPr>
            <p:ph sz="quarter" idx="1"/>
          </p:nvPr>
        </p:nvSpPr>
        <p:spPr/>
        <p:txBody>
          <a:bodyPr>
            <a:normAutofit fontScale="92500" lnSpcReduction="20000"/>
          </a:bodyPr>
          <a:lstStyle/>
          <a:p>
            <a:pPr lvl="0"/>
            <a:endParaRPr lang="en-US" dirty="0" smtClean="0"/>
          </a:p>
          <a:p>
            <a:pPr>
              <a:lnSpc>
                <a:spcPct val="110000"/>
              </a:lnSpc>
              <a:buFont typeface="Wingdings" pitchFamily="2" charset="2"/>
              <a:buChar char="§"/>
            </a:pPr>
            <a:r>
              <a:rPr lang="en-US" sz="2300" u="sng" dirty="0">
                <a:latin typeface="Calibri" pitchFamily="34" charset="0"/>
                <a:cs typeface="Calibri" pitchFamily="34" charset="0"/>
              </a:rPr>
              <a:t>Building owner  loss payable </a:t>
            </a:r>
            <a:r>
              <a:rPr lang="en-US" sz="2300" u="sng" dirty="0" smtClean="0">
                <a:latin typeface="Calibri" pitchFamily="34" charset="0"/>
                <a:cs typeface="Calibri" pitchFamily="34" charset="0"/>
              </a:rPr>
              <a:t>clause</a:t>
            </a:r>
            <a:r>
              <a:rPr lang="en-US" sz="2300" dirty="0" smtClean="0">
                <a:latin typeface="Calibri" pitchFamily="34" charset="0"/>
                <a:cs typeface="Calibri" pitchFamily="34" charset="0"/>
              </a:rPr>
              <a:t>:</a:t>
            </a:r>
            <a:endParaRPr lang="en-US" sz="2300" dirty="0">
              <a:latin typeface="Calibri" pitchFamily="34" charset="0"/>
              <a:cs typeface="Calibri" pitchFamily="34" charset="0"/>
            </a:endParaRPr>
          </a:p>
          <a:p>
            <a:pPr lvl="1"/>
            <a:r>
              <a:rPr lang="en-US" sz="1900" dirty="0"/>
              <a:t>Building claim will be adjusted with building owner only and an improvements &amp; betterments claim will be adjusted with tenant</a:t>
            </a:r>
          </a:p>
          <a:p>
            <a:pPr lvl="1"/>
            <a:r>
              <a:rPr lang="en-US" sz="1900" dirty="0"/>
              <a:t>No protection is provided to the owner against invalidation of the policy by actions of the tenant/insured</a:t>
            </a:r>
          </a:p>
          <a:p>
            <a:pPr lvl="1"/>
            <a:r>
              <a:rPr lang="en-US" sz="1900" dirty="0"/>
              <a:t>No notice of cancellation will be provided to the owner</a:t>
            </a:r>
          </a:p>
          <a:p>
            <a:endParaRPr lang="en-US" dirty="0">
              <a:latin typeface="Calibri" pitchFamily="34" charset="0"/>
              <a:cs typeface="Calibri" pitchFamily="34" charset="0"/>
            </a:endParaRPr>
          </a:p>
          <a:p>
            <a:pPr lvl="0">
              <a:lnSpc>
                <a:spcPct val="110000"/>
              </a:lnSpc>
              <a:buFont typeface="Wingdings" pitchFamily="2" charset="2"/>
              <a:buChar char="§"/>
            </a:pPr>
            <a:r>
              <a:rPr lang="en-US" sz="2300" u="sng" dirty="0">
                <a:latin typeface="Calibri" pitchFamily="34" charset="0"/>
                <a:cs typeface="Calibri" pitchFamily="34" charset="0"/>
              </a:rPr>
              <a:t>Additional insured-building </a:t>
            </a:r>
            <a:r>
              <a:rPr lang="en-US" sz="2300" u="sng" dirty="0" smtClean="0">
                <a:latin typeface="Calibri" pitchFamily="34" charset="0"/>
                <a:cs typeface="Calibri" pitchFamily="34" charset="0"/>
              </a:rPr>
              <a:t>owner</a:t>
            </a:r>
            <a:r>
              <a:rPr lang="en-US" sz="2300" dirty="0" smtClean="0">
                <a:latin typeface="Calibri" pitchFamily="34" charset="0"/>
                <a:cs typeface="Calibri" pitchFamily="34" charset="0"/>
              </a:rPr>
              <a:t>:</a:t>
            </a:r>
            <a:endParaRPr lang="en-US" sz="2300" dirty="0">
              <a:latin typeface="Calibri" pitchFamily="34" charset="0"/>
              <a:cs typeface="Calibri" pitchFamily="34" charset="0"/>
            </a:endParaRPr>
          </a:p>
          <a:p>
            <a:pPr lvl="1"/>
            <a:r>
              <a:rPr lang="en-US" sz="1900" dirty="0"/>
              <a:t>Makes the building owner a named insured for the building only</a:t>
            </a:r>
          </a:p>
          <a:p>
            <a:pPr lvl="1"/>
            <a:r>
              <a:rPr lang="en-US" sz="1900" dirty="0"/>
              <a:t>Loss is adjusted with both the tenant and building owner ATIMA</a:t>
            </a:r>
          </a:p>
          <a:p>
            <a:pPr lvl="1"/>
            <a:r>
              <a:rPr lang="en-US" sz="1900" dirty="0"/>
              <a:t>No protection is provided against invalidation of the policy by actions of the tenant/insured </a:t>
            </a:r>
          </a:p>
          <a:p>
            <a:pPr lvl="1"/>
            <a:r>
              <a:rPr lang="en-US" sz="1900" dirty="0"/>
              <a:t>No notice of cancellation will be provided to the owner</a:t>
            </a:r>
          </a:p>
          <a:p>
            <a:endParaRPr lang="en-US"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34</a:t>
            </a:fld>
            <a:endParaRPr lang="en-US"/>
          </a:p>
        </p:txBody>
      </p:sp>
    </p:spTree>
    <p:extLst>
      <p:ext uri="{BB962C8B-B14F-4D97-AF65-F5344CB8AC3E}">
        <p14:creationId xmlns:p14="http://schemas.microsoft.com/office/powerpoint/2010/main" val="492804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latin typeface="Calibri" pitchFamily="34" charset="0"/>
                <a:cs typeface="Calibri" pitchFamily="34" charset="0"/>
              </a:rPr>
              <a:t>Risks of Relying on Tenant to Insure the Landlord’s Property</a:t>
            </a:r>
            <a:endParaRPr lang="en-US" dirty="0"/>
          </a:p>
        </p:txBody>
      </p:sp>
      <p:sp>
        <p:nvSpPr>
          <p:cNvPr id="3" name="Content Placeholder 2"/>
          <p:cNvSpPr>
            <a:spLocks noGrp="1"/>
          </p:cNvSpPr>
          <p:nvPr>
            <p:ph sz="quarter" idx="1"/>
          </p:nvPr>
        </p:nvSpPr>
        <p:spPr/>
        <p:txBody>
          <a:bodyPr>
            <a:normAutofit fontScale="85000" lnSpcReduction="10000"/>
          </a:bodyPr>
          <a:lstStyle/>
          <a:p>
            <a:pPr>
              <a:lnSpc>
                <a:spcPct val="120000"/>
              </a:lnSpc>
              <a:buFont typeface="Wingdings" pitchFamily="2" charset="2"/>
              <a:buChar char="v"/>
            </a:pPr>
            <a:endParaRPr lang="en-US" dirty="0" smtClean="0">
              <a:latin typeface="+mj-lt"/>
            </a:endParaRPr>
          </a:p>
          <a:p>
            <a:pPr marL="0" indent="0">
              <a:lnSpc>
                <a:spcPct val="120000"/>
              </a:lnSpc>
              <a:buNone/>
            </a:pPr>
            <a:r>
              <a:rPr lang="en-US" dirty="0" smtClean="0">
                <a:latin typeface="Calibri" pitchFamily="34" charset="0"/>
                <a:cs typeface="Calibri" pitchFamily="34" charset="0"/>
              </a:rPr>
              <a:t>None </a:t>
            </a:r>
            <a:r>
              <a:rPr lang="en-US" dirty="0">
                <a:latin typeface="Calibri" pitchFamily="34" charset="0"/>
                <a:cs typeface="Calibri" pitchFamily="34" charset="0"/>
              </a:rPr>
              <a:t>accomplish the desired </a:t>
            </a:r>
            <a:r>
              <a:rPr lang="en-US" dirty="0" smtClean="0">
                <a:latin typeface="Calibri" pitchFamily="34" charset="0"/>
                <a:cs typeface="Calibri" pitchFamily="34" charset="0"/>
              </a:rPr>
              <a:t>combined results of:</a:t>
            </a:r>
          </a:p>
          <a:p>
            <a:pPr>
              <a:buFont typeface="Wingdings" panose="05000000000000000000" pitchFamily="2" charset="2"/>
              <a:buChar char="§"/>
            </a:pPr>
            <a:r>
              <a:rPr lang="en-US" sz="3000" dirty="0" smtClean="0"/>
              <a:t>protection </a:t>
            </a:r>
            <a:r>
              <a:rPr lang="en-US" sz="3000" dirty="0"/>
              <a:t>against </a:t>
            </a:r>
            <a:r>
              <a:rPr lang="en-US" sz="3000" dirty="0" smtClean="0"/>
              <a:t>invalidation of coverage by the Tenant;</a:t>
            </a:r>
            <a:endParaRPr lang="en-US" sz="3000" dirty="0"/>
          </a:p>
          <a:p>
            <a:pPr>
              <a:buFont typeface="Wingdings" panose="05000000000000000000" pitchFamily="2" charset="2"/>
              <a:buChar char="§"/>
            </a:pPr>
            <a:r>
              <a:rPr lang="en-US" sz="3000" dirty="0"/>
              <a:t>notice of cancellation to the </a:t>
            </a:r>
            <a:r>
              <a:rPr lang="en-US" sz="3000" dirty="0" smtClean="0"/>
              <a:t>Owner</a:t>
            </a:r>
            <a:r>
              <a:rPr lang="en-US" sz="3000" dirty="0"/>
              <a:t>;</a:t>
            </a:r>
            <a:r>
              <a:rPr lang="en-US" sz="3000" dirty="0" smtClean="0"/>
              <a:t> </a:t>
            </a:r>
            <a:r>
              <a:rPr lang="en-US" sz="3000" dirty="0"/>
              <a:t>and </a:t>
            </a:r>
          </a:p>
          <a:p>
            <a:pPr>
              <a:buFont typeface="Wingdings" panose="05000000000000000000" pitchFamily="2" charset="2"/>
              <a:buChar char="§"/>
            </a:pPr>
            <a:r>
              <a:rPr lang="en-US" sz="3000" dirty="0"/>
              <a:t>adjustment of building loss with the </a:t>
            </a:r>
            <a:r>
              <a:rPr lang="en-US" sz="3000" dirty="0" smtClean="0"/>
              <a:t>Owner.</a:t>
            </a:r>
            <a:endParaRPr lang="en-US" sz="3000" dirty="0"/>
          </a:p>
          <a:p>
            <a:pPr>
              <a:lnSpc>
                <a:spcPct val="120000"/>
              </a:lnSpc>
              <a:buFont typeface="Wingdings" pitchFamily="2" charset="2"/>
              <a:buChar char="v"/>
            </a:pPr>
            <a:endParaRPr lang="en-US" dirty="0">
              <a:latin typeface="Calibri" pitchFamily="34" charset="0"/>
              <a:cs typeface="Calibri" pitchFamily="34" charset="0"/>
            </a:endParaRPr>
          </a:p>
          <a:p>
            <a:pPr marL="0" indent="0">
              <a:lnSpc>
                <a:spcPct val="120000"/>
              </a:lnSpc>
              <a:buNone/>
            </a:pPr>
            <a:r>
              <a:rPr lang="en-US" dirty="0" smtClean="0">
                <a:latin typeface="Calibri" pitchFamily="34" charset="0"/>
                <a:cs typeface="Calibri" pitchFamily="34" charset="0"/>
              </a:rPr>
              <a:t>A combination </a:t>
            </a:r>
            <a:r>
              <a:rPr lang="en-US" dirty="0">
                <a:latin typeface="Calibri" pitchFamily="34" charset="0"/>
                <a:cs typeface="Calibri" pitchFamily="34" charset="0"/>
              </a:rPr>
              <a:t>of lender’s loss payable and additional insured-building owner </a:t>
            </a:r>
            <a:r>
              <a:rPr lang="en-US" dirty="0" smtClean="0">
                <a:latin typeface="Calibri" pitchFamily="34" charset="0"/>
                <a:cs typeface="Calibri" pitchFamily="34" charset="0"/>
              </a:rPr>
              <a:t>is the </a:t>
            </a:r>
            <a:r>
              <a:rPr lang="en-US" dirty="0">
                <a:latin typeface="Calibri" pitchFamily="34" charset="0"/>
                <a:cs typeface="Calibri" pitchFamily="34" charset="0"/>
              </a:rPr>
              <a:t>best insurance option if tenant is to insure the </a:t>
            </a:r>
            <a:r>
              <a:rPr lang="en-US" dirty="0" smtClean="0">
                <a:latin typeface="Calibri" pitchFamily="34" charset="0"/>
                <a:cs typeface="Calibri" pitchFamily="34" charset="0"/>
              </a:rPr>
              <a:t>building </a:t>
            </a:r>
            <a:endParaRPr lang="en-US" dirty="0">
              <a:latin typeface="Calibri" pitchFamily="34" charset="0"/>
              <a:cs typeface="Calibri" pitchFamily="34" charset="0"/>
            </a:endParaRPr>
          </a:p>
          <a:p>
            <a:pPr>
              <a:lnSpc>
                <a:spcPct val="120000"/>
              </a:lnSpc>
              <a:buFont typeface="Wingdings" pitchFamily="2" charset="2"/>
              <a:buChar char="§"/>
            </a:pPr>
            <a:endParaRPr lang="en-US" dirty="0">
              <a:latin typeface="Calibri" pitchFamily="34" charset="0"/>
              <a:cs typeface="Calibri" pitchFamily="34" charset="0"/>
            </a:endParaRPr>
          </a:p>
          <a:p>
            <a:pPr>
              <a:lnSpc>
                <a:spcPct val="120000"/>
              </a:lnSpc>
              <a:buFont typeface="Wingdings" pitchFamily="2" charset="2"/>
              <a:buChar char="v"/>
            </a:pPr>
            <a:endParaRPr lang="en-US" dirty="0">
              <a:latin typeface="+mj-lt"/>
            </a:endParaRPr>
          </a:p>
          <a:p>
            <a:pPr marL="0" indent="0">
              <a:lnSpc>
                <a:spcPct val="120000"/>
              </a:lnSpc>
              <a:buNone/>
            </a:pPr>
            <a:endParaRPr lang="en-US" dirty="0">
              <a:latin typeface="+mj-lt"/>
            </a:endParaRPr>
          </a:p>
          <a:p>
            <a:endParaRPr lang="en-US"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35</a:t>
            </a:fld>
            <a:endParaRPr lang="en-US"/>
          </a:p>
        </p:txBody>
      </p:sp>
    </p:spTree>
    <p:extLst>
      <p:ext uri="{BB962C8B-B14F-4D97-AF65-F5344CB8AC3E}">
        <p14:creationId xmlns:p14="http://schemas.microsoft.com/office/powerpoint/2010/main" val="3981358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libri" pitchFamily="34" charset="0"/>
                <a:cs typeface="Calibri" pitchFamily="34" charset="0"/>
              </a:rPr>
              <a:t>What Is </a:t>
            </a:r>
            <a:r>
              <a:rPr lang="en-US" b="1" dirty="0">
                <a:solidFill>
                  <a:srgbClr val="FF0000"/>
                </a:solidFill>
                <a:latin typeface="Calibri" pitchFamily="34" charset="0"/>
                <a:cs typeface="Calibri" pitchFamily="34" charset="0"/>
              </a:rPr>
              <a:t>T</a:t>
            </a:r>
            <a:r>
              <a:rPr lang="en-US" b="1" dirty="0" smtClean="0">
                <a:solidFill>
                  <a:srgbClr val="FF0000"/>
                </a:solidFill>
                <a:latin typeface="Calibri" pitchFamily="34" charset="0"/>
                <a:cs typeface="Calibri" pitchFamily="34" charset="0"/>
              </a:rPr>
              <a:t>he </a:t>
            </a:r>
            <a:r>
              <a:rPr lang="en-US" b="1" dirty="0">
                <a:solidFill>
                  <a:srgbClr val="FF0000"/>
                </a:solidFill>
                <a:latin typeface="Calibri" pitchFamily="34" charset="0"/>
                <a:cs typeface="Calibri" pitchFamily="34" charset="0"/>
              </a:rPr>
              <a:t>B</a:t>
            </a:r>
            <a:r>
              <a:rPr lang="en-US" b="1" dirty="0" smtClean="0">
                <a:solidFill>
                  <a:srgbClr val="FF0000"/>
                </a:solidFill>
                <a:latin typeface="Calibri" pitchFamily="34" charset="0"/>
                <a:cs typeface="Calibri" pitchFamily="34" charset="0"/>
              </a:rPr>
              <a:t>est </a:t>
            </a:r>
            <a:br>
              <a:rPr lang="en-US" b="1" dirty="0" smtClean="0">
                <a:solidFill>
                  <a:srgbClr val="FF0000"/>
                </a:solidFill>
                <a:latin typeface="Calibri" pitchFamily="34" charset="0"/>
                <a:cs typeface="Calibri" pitchFamily="34" charset="0"/>
              </a:rPr>
            </a:br>
            <a:r>
              <a:rPr lang="en-US" b="1" dirty="0" smtClean="0">
                <a:solidFill>
                  <a:srgbClr val="FF0000"/>
                </a:solidFill>
                <a:latin typeface="Calibri" pitchFamily="34" charset="0"/>
                <a:cs typeface="Calibri" pitchFamily="34" charset="0"/>
              </a:rPr>
              <a:t>Risk </a:t>
            </a:r>
            <a:r>
              <a:rPr lang="en-US" b="1" dirty="0">
                <a:solidFill>
                  <a:srgbClr val="FF0000"/>
                </a:solidFill>
                <a:latin typeface="Calibri" pitchFamily="34" charset="0"/>
                <a:cs typeface="Calibri" pitchFamily="34" charset="0"/>
              </a:rPr>
              <a:t>M</a:t>
            </a:r>
            <a:r>
              <a:rPr lang="en-US" b="1" dirty="0" smtClean="0">
                <a:solidFill>
                  <a:srgbClr val="FF0000"/>
                </a:solidFill>
                <a:latin typeface="Calibri" pitchFamily="34" charset="0"/>
                <a:cs typeface="Calibri" pitchFamily="34" charset="0"/>
              </a:rPr>
              <a:t>anagement </a:t>
            </a:r>
            <a:r>
              <a:rPr lang="en-US" b="1" dirty="0">
                <a:solidFill>
                  <a:srgbClr val="FF0000"/>
                </a:solidFill>
                <a:latin typeface="Calibri" pitchFamily="34" charset="0"/>
                <a:cs typeface="Calibri" pitchFamily="34" charset="0"/>
              </a:rPr>
              <a:t>O</a:t>
            </a:r>
            <a:r>
              <a:rPr lang="en-US" b="1" dirty="0" smtClean="0">
                <a:solidFill>
                  <a:srgbClr val="FF0000"/>
                </a:solidFill>
                <a:latin typeface="Calibri" pitchFamily="34" charset="0"/>
                <a:cs typeface="Calibri" pitchFamily="34" charset="0"/>
              </a:rPr>
              <a:t>ption?</a:t>
            </a:r>
            <a:endParaRPr lang="en-US" b="1" dirty="0">
              <a:solidFill>
                <a:srgbClr val="FF0000"/>
              </a:solidFill>
              <a:latin typeface="Calibri" pitchFamily="34" charset="0"/>
              <a:cs typeface="Calibri" pitchFamily="34" charset="0"/>
            </a:endParaRPr>
          </a:p>
        </p:txBody>
      </p:sp>
      <p:sp>
        <p:nvSpPr>
          <p:cNvPr id="3" name="Content Placeholder 2"/>
          <p:cNvSpPr>
            <a:spLocks noGrp="1"/>
          </p:cNvSpPr>
          <p:nvPr>
            <p:ph sz="quarter" idx="1"/>
          </p:nvPr>
        </p:nvSpPr>
        <p:spPr/>
        <p:txBody>
          <a:bodyPr>
            <a:normAutofit/>
          </a:bodyPr>
          <a:lstStyle/>
          <a:p>
            <a:endParaRPr lang="en-US" dirty="0" smtClean="0"/>
          </a:p>
          <a:p>
            <a:pPr>
              <a:lnSpc>
                <a:spcPct val="120000"/>
              </a:lnSpc>
              <a:buFont typeface="Wingdings" pitchFamily="2" charset="2"/>
              <a:buChar char="§"/>
            </a:pPr>
            <a:r>
              <a:rPr lang="en-US" sz="2200" dirty="0" smtClean="0">
                <a:latin typeface="Calibri" pitchFamily="34" charset="0"/>
                <a:cs typeface="Calibri" pitchFamily="34" charset="0"/>
              </a:rPr>
              <a:t>Have </a:t>
            </a:r>
            <a:r>
              <a:rPr lang="en-US" sz="2200" dirty="0">
                <a:latin typeface="Calibri" pitchFamily="34" charset="0"/>
                <a:cs typeface="Calibri" pitchFamily="34" charset="0"/>
              </a:rPr>
              <a:t>the owner insure the building and charge the cost back to the </a:t>
            </a:r>
            <a:r>
              <a:rPr lang="en-US" sz="2200" dirty="0" smtClean="0">
                <a:latin typeface="Calibri" pitchFamily="34" charset="0"/>
                <a:cs typeface="Calibri" pitchFamily="34" charset="0"/>
              </a:rPr>
              <a:t>tenant.</a:t>
            </a:r>
          </a:p>
          <a:p>
            <a:pPr>
              <a:lnSpc>
                <a:spcPct val="120000"/>
              </a:lnSpc>
              <a:buFont typeface="Wingdings" pitchFamily="2" charset="2"/>
              <a:buChar char="§"/>
            </a:pPr>
            <a:endParaRPr lang="en-US" sz="2200" dirty="0">
              <a:latin typeface="Calibri" pitchFamily="34" charset="0"/>
              <a:cs typeface="Calibri" pitchFamily="34" charset="0"/>
            </a:endParaRPr>
          </a:p>
          <a:p>
            <a:pPr>
              <a:lnSpc>
                <a:spcPct val="120000"/>
              </a:lnSpc>
              <a:buFont typeface="Wingdings" pitchFamily="2" charset="2"/>
              <a:buChar char="§"/>
            </a:pPr>
            <a:r>
              <a:rPr lang="en-US" sz="2200" dirty="0">
                <a:latin typeface="Calibri" pitchFamily="34" charset="0"/>
                <a:cs typeface="Calibri" pitchFamily="34" charset="0"/>
              </a:rPr>
              <a:t>Owner:</a:t>
            </a:r>
          </a:p>
          <a:p>
            <a:pPr lvl="1">
              <a:lnSpc>
                <a:spcPct val="80000"/>
              </a:lnSpc>
            </a:pPr>
            <a:r>
              <a:rPr lang="en-US" sz="1900" dirty="0"/>
              <a:t>controls the insurance </a:t>
            </a:r>
            <a:r>
              <a:rPr lang="en-US" sz="1900" dirty="0" smtClean="0"/>
              <a:t>placement;</a:t>
            </a:r>
            <a:endParaRPr lang="en-US" sz="1900" dirty="0"/>
          </a:p>
          <a:p>
            <a:pPr lvl="1">
              <a:lnSpc>
                <a:spcPct val="80000"/>
              </a:lnSpc>
            </a:pPr>
            <a:r>
              <a:rPr lang="en-US" sz="1900" dirty="0"/>
              <a:t>meets its lender </a:t>
            </a:r>
            <a:r>
              <a:rPr lang="en-US" sz="1900" dirty="0" smtClean="0"/>
              <a:t>obligations;</a:t>
            </a:r>
            <a:endParaRPr lang="en-US" sz="1900" dirty="0"/>
          </a:p>
          <a:p>
            <a:pPr lvl="1">
              <a:lnSpc>
                <a:spcPct val="80000"/>
              </a:lnSpc>
            </a:pPr>
            <a:r>
              <a:rPr lang="en-US" sz="1900" dirty="0"/>
              <a:t>doesn’t have to worry about the tenant violating any policy </a:t>
            </a:r>
            <a:r>
              <a:rPr lang="en-US" sz="1900" dirty="0" smtClean="0"/>
              <a:t>conditions;</a:t>
            </a:r>
            <a:endParaRPr lang="en-US" sz="1900" dirty="0"/>
          </a:p>
          <a:p>
            <a:pPr lvl="1">
              <a:lnSpc>
                <a:spcPct val="80000"/>
              </a:lnSpc>
            </a:pPr>
            <a:r>
              <a:rPr lang="en-US" sz="1900" dirty="0"/>
              <a:t>receives notice of </a:t>
            </a:r>
            <a:r>
              <a:rPr lang="en-US" sz="1900" dirty="0" smtClean="0"/>
              <a:t>cancellation;</a:t>
            </a:r>
            <a:endParaRPr lang="en-US" sz="1900" dirty="0"/>
          </a:p>
          <a:p>
            <a:pPr lvl="1">
              <a:lnSpc>
                <a:spcPct val="80000"/>
              </a:lnSpc>
            </a:pPr>
            <a:r>
              <a:rPr lang="en-US" sz="1900" dirty="0"/>
              <a:t>is directly negotiating any claim </a:t>
            </a:r>
            <a:r>
              <a:rPr lang="en-US" sz="1900" dirty="0" smtClean="0"/>
              <a:t>adjustment; </a:t>
            </a:r>
            <a:r>
              <a:rPr lang="en-US" sz="1900" dirty="0"/>
              <a:t>and</a:t>
            </a:r>
          </a:p>
          <a:p>
            <a:pPr lvl="1">
              <a:lnSpc>
                <a:spcPct val="80000"/>
              </a:lnSpc>
            </a:pPr>
            <a:r>
              <a:rPr lang="en-US" sz="1900" dirty="0"/>
              <a:t>controls issues regarding the damage and destruction provisions in the lease </a:t>
            </a:r>
            <a:r>
              <a:rPr lang="en-US" sz="1900" dirty="0" smtClean="0"/>
              <a:t>agreement.</a:t>
            </a:r>
            <a:endParaRPr lang="en-US" sz="1900" dirty="0"/>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36</a:t>
            </a:fld>
            <a:endParaRPr lang="en-US"/>
          </a:p>
        </p:txBody>
      </p:sp>
    </p:spTree>
    <p:extLst>
      <p:ext uri="{BB962C8B-B14F-4D97-AF65-F5344CB8AC3E}">
        <p14:creationId xmlns:p14="http://schemas.microsoft.com/office/powerpoint/2010/main" val="5891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Calibri" pitchFamily="34" charset="0"/>
                <a:cs typeface="Calibri" pitchFamily="34" charset="0"/>
              </a:rPr>
              <a:t>Self-Insured Retention</a:t>
            </a:r>
            <a:endParaRPr lang="en-US" b="1" dirty="0">
              <a:solidFill>
                <a:srgbClr val="FF0000"/>
              </a:solidFill>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37</a:t>
            </a:fld>
            <a:endParaRPr lang="en-US"/>
          </a:p>
        </p:txBody>
      </p:sp>
      <p:sp>
        <p:nvSpPr>
          <p:cNvPr id="4" name="Content Placeholder 3"/>
          <p:cNvSpPr>
            <a:spLocks noGrp="1"/>
          </p:cNvSpPr>
          <p:nvPr>
            <p:ph sz="quarter" idx="1"/>
          </p:nvPr>
        </p:nvSpPr>
        <p:spPr/>
        <p:txBody>
          <a:bodyPr>
            <a:normAutofit fontScale="92500"/>
          </a:bodyPr>
          <a:lstStyle/>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Insurance carrier obligation not triggered until retention is met</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Self-insured = NOT insured</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Insurance requirements therefore do not apply</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345950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Calibri" pitchFamily="34" charset="0"/>
                <a:cs typeface="Calibri" pitchFamily="34" charset="0"/>
              </a:rPr>
              <a:t>Self-Insured Retention</a:t>
            </a:r>
            <a:endParaRPr lang="en-US" dirty="0"/>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38</a:t>
            </a:fld>
            <a:endParaRPr lang="en-US"/>
          </a:p>
        </p:txBody>
      </p:sp>
      <p:sp>
        <p:nvSpPr>
          <p:cNvPr id="4" name="Content Placeholder 3"/>
          <p:cNvSpPr>
            <a:spLocks noGrp="1"/>
          </p:cNvSpPr>
          <p:nvPr>
            <p:ph sz="quarter" idx="1"/>
          </p:nvPr>
        </p:nvSpPr>
        <p:spPr/>
        <p:txBody>
          <a:bodyPr>
            <a:normAutofit fontScale="62500" lnSpcReduction="20000"/>
          </a:bodyPr>
          <a:lstStyle/>
          <a:p>
            <a:endParaRPr lang="en-US" dirty="0" smtClean="0"/>
          </a:p>
          <a:p>
            <a:pPr>
              <a:buFont typeface="Wingdings" pitchFamily="2" charset="2"/>
              <a:buChar char="§"/>
            </a:pPr>
            <a:r>
              <a:rPr lang="en-US" b="1" dirty="0" smtClean="0">
                <a:solidFill>
                  <a:srgbClr val="FF0000"/>
                </a:solidFill>
                <a:latin typeface="Calibri" pitchFamily="34" charset="0"/>
                <a:cs typeface="Calibri" pitchFamily="34" charset="0"/>
              </a:rPr>
              <a:t>Recommended</a:t>
            </a:r>
            <a:r>
              <a:rPr lang="en-US" dirty="0" smtClean="0">
                <a:latin typeface="Calibri" pitchFamily="34" charset="0"/>
                <a:cs typeface="Calibri" pitchFamily="34" charset="0"/>
              </a:rPr>
              <a:t>:</a:t>
            </a:r>
          </a:p>
          <a:p>
            <a:pPr marL="320040" lvl="1" indent="0">
              <a:lnSpc>
                <a:spcPct val="120000"/>
              </a:lnSpc>
              <a:buNone/>
            </a:pPr>
            <a:r>
              <a:rPr lang="en-US" sz="2600" dirty="0">
                <a:latin typeface="Calibri" pitchFamily="34" charset="0"/>
                <a:cs typeface="Calibri" pitchFamily="34" charset="0"/>
              </a:rPr>
              <a:t>If Tenant elects to self-insure or to maintain insurance required herein subject to deductibles and/or retentions exceeding $25,000.00, Landlord and Tenant shall maintain all rights and obligations between themselves as if Tenant maintained the insurance with a commercial insurer including any Additional Insured status, Primary and Non-Contributory Liability, Waivers of Rights of Recovery, Other Insurance Clauses, and any other extensions of coverage required herein.  Tenant shall pay from its assets the costs, expenses, damages, claims, losses and liabilities, including attorney’s fees and necessary litigation expenses </a:t>
            </a:r>
            <a:r>
              <a:rPr lang="en-US" sz="2600" dirty="0" smtClean="0">
                <a:latin typeface="Calibri" pitchFamily="34" charset="0"/>
                <a:cs typeface="Calibri" pitchFamily="34" charset="0"/>
              </a:rPr>
              <a:t>at least </a:t>
            </a:r>
            <a:r>
              <a:rPr lang="en-US" sz="2600" dirty="0">
                <a:latin typeface="Calibri" pitchFamily="34" charset="0"/>
                <a:cs typeface="Calibri" pitchFamily="34" charset="0"/>
              </a:rPr>
              <a:t>to the extent that an insurance company </a:t>
            </a:r>
            <a:r>
              <a:rPr lang="en-US" sz="2600" dirty="0" smtClean="0">
                <a:latin typeface="Calibri" pitchFamily="34" charset="0"/>
                <a:cs typeface="Calibri" pitchFamily="34" charset="0"/>
              </a:rPr>
              <a:t>would </a:t>
            </a:r>
            <a:r>
              <a:rPr lang="en-US" sz="2600" dirty="0">
                <a:latin typeface="Calibri" pitchFamily="34" charset="0"/>
                <a:cs typeface="Calibri" pitchFamily="34" charset="0"/>
              </a:rPr>
              <a:t>have been obligated to pay those amounts if Tenant had maintained the insurance pursuant to this Exhibit.  </a:t>
            </a:r>
          </a:p>
          <a:p>
            <a:pPr marL="0" indent="0">
              <a:lnSpc>
                <a:spcPct val="120000"/>
              </a:lnSpc>
              <a:buNone/>
            </a:pPr>
            <a:r>
              <a:rPr lang="en-US" dirty="0">
                <a:latin typeface="Calibri" pitchFamily="34" charset="0"/>
                <a:cs typeface="Calibri" pitchFamily="34" charset="0"/>
              </a:rPr>
              <a:t> </a:t>
            </a:r>
          </a:p>
          <a:p>
            <a:pPr marL="320040" lvl="1" indent="0">
              <a:lnSpc>
                <a:spcPct val="120000"/>
              </a:lnSpc>
              <a:buNone/>
            </a:pPr>
            <a:r>
              <a:rPr lang="en-US" sz="2600" dirty="0">
                <a:latin typeface="Calibri" pitchFamily="34" charset="0"/>
                <a:cs typeface="Calibri" pitchFamily="34" charset="0"/>
              </a:rPr>
              <a:t>All deductibles, retentions, and/or uninsured amounts shall be paid by, assumed by, for the account of, and at Tenant’s sole risk.  Landlord shall not be responsible for payment of any deductible or self-insured retention or uninsured amount.</a:t>
            </a:r>
          </a:p>
          <a:p>
            <a:endParaRPr lang="en-US" dirty="0"/>
          </a:p>
        </p:txBody>
      </p:sp>
    </p:spTree>
    <p:extLst>
      <p:ext uri="{BB962C8B-B14F-4D97-AF65-F5344CB8AC3E}">
        <p14:creationId xmlns:p14="http://schemas.microsoft.com/office/powerpoint/2010/main" val="7559990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latin typeface="Calibri" pitchFamily="34" charset="0"/>
                <a:cs typeface="Calibri" pitchFamily="34" charset="0"/>
              </a:rPr>
              <a:t>Waiver of Subrogation</a:t>
            </a:r>
            <a:endParaRPr lang="en-US" b="1" dirty="0">
              <a:solidFill>
                <a:srgbClr val="FF0000"/>
              </a:solidFill>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39</a:t>
            </a:fld>
            <a:endParaRPr lang="en-US"/>
          </a:p>
        </p:txBody>
      </p:sp>
      <p:sp>
        <p:nvSpPr>
          <p:cNvPr id="4" name="Content Placeholder 3"/>
          <p:cNvSpPr>
            <a:spLocks noGrp="1"/>
          </p:cNvSpPr>
          <p:nvPr>
            <p:ph sz="quarter" idx="1"/>
          </p:nvPr>
        </p:nvSpPr>
        <p:spPr/>
        <p:txBody>
          <a:bodyPr>
            <a:normAutofit fontScale="85000" lnSpcReduction="20000"/>
          </a:bodyPr>
          <a:lstStyle/>
          <a:p>
            <a:pPr>
              <a:buFont typeface="Wingdings" pitchFamily="2" charset="2"/>
              <a:buChar char="§"/>
            </a:pPr>
            <a:r>
              <a:rPr lang="en-US" dirty="0" smtClean="0">
                <a:latin typeface="Calibri" pitchFamily="34" charset="0"/>
                <a:cs typeface="Calibri" pitchFamily="34" charset="0"/>
              </a:rPr>
              <a:t>Waiver of Subrogation</a:t>
            </a:r>
          </a:p>
          <a:p>
            <a:pPr lvl="1"/>
            <a:r>
              <a:rPr lang="en-US" sz="2300" dirty="0"/>
              <a:t>Subrogation is process where insurance company assumes rights of the insured to gain recovery.</a:t>
            </a:r>
          </a:p>
          <a:p>
            <a:pPr lvl="1"/>
            <a:r>
              <a:rPr lang="en-US" sz="2300" dirty="0"/>
              <a:t>It applies only to insured losses.</a:t>
            </a:r>
          </a:p>
          <a:p>
            <a:pPr lvl="1"/>
            <a:r>
              <a:rPr lang="en-US" sz="2300" dirty="0"/>
              <a:t>It offers no protection against right of recovery by an insured.</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Really a two-step process</a:t>
            </a:r>
          </a:p>
          <a:p>
            <a:pPr lvl="1"/>
            <a:r>
              <a:rPr lang="en-US" sz="2300" dirty="0"/>
              <a:t>Other party should be required to waive its right of recovery; and</a:t>
            </a:r>
          </a:p>
          <a:p>
            <a:pPr lvl="1"/>
            <a:r>
              <a:rPr lang="en-US" sz="2300" dirty="0"/>
              <a:t>Obtain a waiver of subrogation from carrier.</a:t>
            </a:r>
          </a:p>
          <a:p>
            <a:pPr>
              <a:buFont typeface="Wingdings" pitchFamily="2" charset="2"/>
              <a:buChar char="§"/>
            </a:pPr>
            <a:endParaRPr lang="en-US" dirty="0" smtClean="0">
              <a:latin typeface="Calibri" pitchFamily="34" charset="0"/>
              <a:cs typeface="Calibri" pitchFamily="34" charset="0"/>
            </a:endParaRPr>
          </a:p>
          <a:p>
            <a:pPr>
              <a:buFont typeface="Wingdings" pitchFamily="2" charset="2"/>
              <a:buChar char="§"/>
            </a:pPr>
            <a:r>
              <a:rPr lang="en-US" dirty="0" smtClean="0">
                <a:latin typeface="Calibri" pitchFamily="34" charset="0"/>
                <a:cs typeface="Calibri" pitchFamily="34" charset="0"/>
              </a:rPr>
              <a:t>Both should be required on all coverage, not just property-related</a:t>
            </a:r>
          </a:p>
        </p:txBody>
      </p:sp>
    </p:spTree>
    <p:extLst>
      <p:ext uri="{BB962C8B-B14F-4D97-AF65-F5344CB8AC3E}">
        <p14:creationId xmlns:p14="http://schemas.microsoft.com/office/powerpoint/2010/main" val="27960016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Building Blocks of Property Insurance</a:t>
            </a:r>
            <a:endParaRPr lang="en-US"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
            </a:pPr>
            <a:r>
              <a:rPr lang="en-US" dirty="0" smtClean="0"/>
              <a:t>Insurance Services Office (“ISO”) promulgates insurance policy and endorsement forms that are used by insurers nationally. The type of coverage being discussed is shown by the letters.  The first four numbers are the form number prescribing the content.  The last four numbers are the edition date of the form.  </a:t>
            </a:r>
            <a:r>
              <a:rPr lang="en-US" b="1" dirty="0" smtClean="0">
                <a:solidFill>
                  <a:srgbClr val="FF0000"/>
                </a:solidFill>
              </a:rPr>
              <a:t>Beware</a:t>
            </a:r>
            <a:r>
              <a:rPr lang="en-US" dirty="0" smtClean="0"/>
              <a:t>:  Edition changes bring forth coverage changes.</a:t>
            </a:r>
          </a:p>
          <a:p>
            <a:pPr marL="0" indent="0">
              <a:buNone/>
            </a:pPr>
            <a:r>
              <a:rPr lang="en-US" dirty="0" smtClean="0"/>
              <a:t> </a:t>
            </a:r>
          </a:p>
          <a:p>
            <a:pPr>
              <a:buFont typeface="Wingdings" panose="05000000000000000000" pitchFamily="2" charset="2"/>
              <a:buChar char="§"/>
            </a:pPr>
            <a:r>
              <a:rPr lang="en-US" dirty="0" smtClean="0"/>
              <a:t>The Basic Forms:</a:t>
            </a:r>
            <a:endParaRPr lang="en-US" dirty="0"/>
          </a:p>
          <a:p>
            <a:pPr lvl="1"/>
            <a:r>
              <a:rPr lang="en-US" dirty="0" smtClean="0"/>
              <a:t>Property Covered – CP 00 10 10 12</a:t>
            </a:r>
          </a:p>
          <a:p>
            <a:pPr lvl="1"/>
            <a:r>
              <a:rPr lang="en-US" dirty="0"/>
              <a:t>Business Income and Extra </a:t>
            </a:r>
            <a:r>
              <a:rPr lang="en-US" dirty="0" smtClean="0"/>
              <a:t>Expense/Rental Value CP </a:t>
            </a:r>
            <a:r>
              <a:rPr lang="en-US" dirty="0"/>
              <a:t>00 30 10 12</a:t>
            </a:r>
          </a:p>
          <a:p>
            <a:pPr lvl="1"/>
            <a:r>
              <a:rPr lang="en-US" dirty="0" smtClean="0"/>
              <a:t>Covered Causes of Loss</a:t>
            </a:r>
          </a:p>
          <a:p>
            <a:pPr lvl="1"/>
            <a:r>
              <a:rPr lang="en-US" dirty="0" smtClean="0"/>
              <a:t>Equipment Breakdown</a:t>
            </a:r>
          </a:p>
          <a:p>
            <a:endParaRPr lang="en-US" dirty="0"/>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4</a:t>
            </a:fld>
            <a:endParaRPr lang="en-US"/>
          </a:p>
        </p:txBody>
      </p:sp>
    </p:spTree>
    <p:extLst>
      <p:ext uri="{BB962C8B-B14F-4D97-AF65-F5344CB8AC3E}">
        <p14:creationId xmlns:p14="http://schemas.microsoft.com/office/powerpoint/2010/main" val="237289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libri" pitchFamily="34" charset="0"/>
                <a:cs typeface="Calibri" pitchFamily="34" charset="0"/>
              </a:rPr>
              <a:t>Notice of Cancellation, Nonrenewal, Reduction in Limits, Change, Etc.</a:t>
            </a:r>
            <a:endParaRPr lang="en-US" b="1" dirty="0">
              <a:solidFill>
                <a:srgbClr val="FF0000"/>
              </a:solidFill>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pPr>
              <a:defRPr/>
            </a:pPr>
            <a:fld id="{5B8EAC74-B6B9-4FCE-89B3-556D7763B9B2}" type="slidenum">
              <a:rPr lang="en-US" smtClean="0"/>
              <a:pPr>
                <a:defRPr/>
              </a:pPr>
              <a:t>40</a:t>
            </a:fld>
            <a:endParaRPr lang="en-US"/>
          </a:p>
        </p:txBody>
      </p:sp>
      <p:sp>
        <p:nvSpPr>
          <p:cNvPr id="4" name="Content Placeholder 3"/>
          <p:cNvSpPr>
            <a:spLocks noGrp="1"/>
          </p:cNvSpPr>
          <p:nvPr>
            <p:ph sz="quarter" idx="1"/>
          </p:nvPr>
        </p:nvSpPr>
        <p:spPr/>
        <p:txBody>
          <a:bodyPr>
            <a:normAutofit fontScale="55000" lnSpcReduction="20000"/>
          </a:bodyPr>
          <a:lstStyle/>
          <a:p>
            <a:pPr>
              <a:buFont typeface="Wingdings" panose="05000000000000000000" pitchFamily="2" charset="2"/>
              <a:buChar char="§"/>
            </a:pPr>
            <a:r>
              <a:rPr lang="en-US" dirty="0" smtClean="0"/>
              <a:t>Notice of Cancellation applies only when the insurer cancels, not when the insured does.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Term of Notice of Cancellation is commonly 30 days unless the policy is being cancelled for non-payment of premium, in which case it is ten days.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Notice of Cancellation is difficult to obtain from some insurance companies, making it necessary to place a notice requirement on the downstream party.</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Notice of Material Change is sometimes available.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Notice of Non-Renewal is rarely available.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There is no such thing as Notice of Reduction in Limits.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Don’t make up things on which you desire notice.   </a:t>
            </a:r>
          </a:p>
          <a:p>
            <a:endParaRPr lang="en-US" dirty="0"/>
          </a:p>
        </p:txBody>
      </p:sp>
    </p:spTree>
    <p:extLst>
      <p:ext uri="{BB962C8B-B14F-4D97-AF65-F5344CB8AC3E}">
        <p14:creationId xmlns:p14="http://schemas.microsoft.com/office/powerpoint/2010/main" val="2872593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0000"/>
                </a:solidFill>
                <a:latin typeface="Calibri" pitchFamily="34" charset="0"/>
                <a:cs typeface="Calibri" pitchFamily="34" charset="0"/>
              </a:rPr>
              <a:t>Certificates of Insurance</a:t>
            </a:r>
            <a:endParaRPr lang="en-US" sz="3600" b="1" dirty="0">
              <a:solidFill>
                <a:srgbClr val="FF0000"/>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41</a:t>
            </a:fld>
            <a:endParaRPr lang="en-US"/>
          </a:p>
        </p:txBody>
      </p:sp>
      <p:sp>
        <p:nvSpPr>
          <p:cNvPr id="3" name="Content Placeholder 2"/>
          <p:cNvSpPr>
            <a:spLocks noGrp="1"/>
          </p:cNvSpPr>
          <p:nvPr>
            <p:ph sz="quarter" idx="1"/>
          </p:nvPr>
        </p:nvSpPr>
        <p:spPr/>
        <p:txBody>
          <a:bodyPr/>
          <a:lstStyle/>
          <a:p>
            <a:pPr marL="0" indent="0">
              <a:buNone/>
            </a:pPr>
            <a:endParaRPr lang="en-US" dirty="0" smtClean="0"/>
          </a:p>
          <a:p>
            <a:pPr marL="0" indent="0" algn="ctr">
              <a:buNone/>
            </a:pPr>
            <a:endParaRPr lang="en-US" dirty="0" smtClean="0"/>
          </a:p>
          <a:p>
            <a:pPr marL="0" indent="0" algn="ctr">
              <a:buNone/>
            </a:pPr>
            <a:r>
              <a:rPr lang="en-US" sz="2800" dirty="0" smtClean="0">
                <a:latin typeface="Calibri" pitchFamily="34" charset="0"/>
                <a:cs typeface="Calibri" pitchFamily="34" charset="0"/>
              </a:rPr>
              <a:t>“It is a tale, told by an idiot, </a:t>
            </a:r>
          </a:p>
          <a:p>
            <a:pPr marL="0" indent="0" algn="ctr">
              <a:buNone/>
            </a:pPr>
            <a:r>
              <a:rPr lang="en-US" sz="2800" dirty="0" smtClean="0">
                <a:latin typeface="Calibri" pitchFamily="34" charset="0"/>
                <a:cs typeface="Calibri" pitchFamily="34" charset="0"/>
              </a:rPr>
              <a:t>full of sound and fury, </a:t>
            </a:r>
          </a:p>
          <a:p>
            <a:pPr marL="0" indent="0" algn="ctr">
              <a:buNone/>
            </a:pPr>
            <a:r>
              <a:rPr lang="en-US" sz="2800" dirty="0" smtClean="0">
                <a:latin typeface="Calibri" pitchFamily="34" charset="0"/>
                <a:cs typeface="Calibri" pitchFamily="34" charset="0"/>
              </a:rPr>
              <a:t>signifying nothing.”</a:t>
            </a:r>
          </a:p>
          <a:p>
            <a:pPr marL="1257300" lvl="3" indent="0" algn="ctr">
              <a:buNone/>
            </a:pPr>
            <a:r>
              <a:rPr lang="en-US" sz="2800" dirty="0" smtClean="0">
                <a:latin typeface="Calibri" pitchFamily="34" charset="0"/>
                <a:cs typeface="Calibri" pitchFamily="34" charset="0"/>
              </a:rPr>
              <a:t>- Macbeth</a:t>
            </a:r>
            <a:endParaRPr lang="en-US" sz="2800" dirty="0">
              <a:latin typeface="Calibri" pitchFamily="34" charset="0"/>
              <a:cs typeface="Calibri" pitchFamily="34" charset="0"/>
            </a:endParaRPr>
          </a:p>
        </p:txBody>
      </p:sp>
    </p:spTree>
    <p:extLst>
      <p:ext uri="{BB962C8B-B14F-4D97-AF65-F5344CB8AC3E}">
        <p14:creationId xmlns:p14="http://schemas.microsoft.com/office/powerpoint/2010/main" val="32844401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0000"/>
                </a:solidFill>
                <a:latin typeface="Calibri" pitchFamily="34" charset="0"/>
                <a:cs typeface="Calibri" pitchFamily="34" charset="0"/>
              </a:rPr>
              <a:t>Certificate Specifications</a:t>
            </a:r>
            <a:endParaRPr lang="en-US" sz="3600" b="1" dirty="0">
              <a:solidFill>
                <a:srgbClr val="FF0000"/>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42</a:t>
            </a:fld>
            <a:endParaRPr lang="en-US"/>
          </a:p>
        </p:txBody>
      </p:sp>
      <p:sp>
        <p:nvSpPr>
          <p:cNvPr id="3" name="Content Placeholder 2"/>
          <p:cNvSpPr>
            <a:spLocks noGrp="1"/>
          </p:cNvSpPr>
          <p:nvPr>
            <p:ph sz="quarter" idx="1"/>
          </p:nvPr>
        </p:nvSpPr>
        <p:spPr/>
        <p:txBody>
          <a:bodyPr>
            <a:normAutofit lnSpcReduction="10000"/>
          </a:bodyPr>
          <a:lstStyle/>
          <a:p>
            <a:pPr marL="0" indent="0">
              <a:buNone/>
            </a:pPr>
            <a:endParaRPr lang="en-US" dirty="0" smtClean="0"/>
          </a:p>
          <a:p>
            <a:pPr marL="0" lvl="1" indent="0">
              <a:lnSpc>
                <a:spcPct val="80000"/>
              </a:lnSpc>
              <a:spcBef>
                <a:spcPts val="580"/>
              </a:spcBef>
              <a:buClr>
                <a:schemeClr val="accent1"/>
              </a:buClr>
              <a:buNone/>
            </a:pPr>
            <a:r>
              <a:rPr lang="en-US" sz="2400" dirty="0">
                <a:latin typeface="Calibri" pitchFamily="34" charset="0"/>
                <a:cs typeface="Calibri" pitchFamily="34" charset="0"/>
              </a:rPr>
              <a:t>ACORD 25, Certificate of Liability </a:t>
            </a:r>
            <a:r>
              <a:rPr lang="en-US" sz="2400" dirty="0" smtClean="0">
                <a:latin typeface="Calibri" pitchFamily="34" charset="0"/>
                <a:cs typeface="Calibri" pitchFamily="34" charset="0"/>
              </a:rPr>
              <a:t>Insurance</a:t>
            </a:r>
            <a:endParaRPr lang="en-US" sz="2400" dirty="0">
              <a:latin typeface="Calibri" pitchFamily="34" charset="0"/>
              <a:cs typeface="Calibri" pitchFamily="34" charset="0"/>
            </a:endParaRPr>
          </a:p>
          <a:p>
            <a:pPr marL="342900" lvl="1" indent="-342900">
              <a:lnSpc>
                <a:spcPct val="80000"/>
              </a:lnSpc>
              <a:spcBef>
                <a:spcPts val="580"/>
              </a:spcBef>
              <a:buClr>
                <a:schemeClr val="accent1"/>
              </a:buClr>
              <a:buFont typeface="Wingdings" pitchFamily="2" charset="2"/>
              <a:buChar char="§"/>
            </a:pPr>
            <a:endParaRPr lang="en-US" sz="2400" dirty="0">
              <a:latin typeface="Calibri" pitchFamily="34" charset="0"/>
              <a:cs typeface="Calibri" pitchFamily="34" charset="0"/>
            </a:endParaRPr>
          </a:p>
          <a:p>
            <a:pPr marL="0" lvl="1" indent="0">
              <a:lnSpc>
                <a:spcPct val="80000"/>
              </a:lnSpc>
              <a:spcBef>
                <a:spcPts val="580"/>
              </a:spcBef>
              <a:buClr>
                <a:schemeClr val="accent1"/>
              </a:buClr>
              <a:buNone/>
            </a:pPr>
            <a:r>
              <a:rPr lang="en-US" sz="2400" dirty="0">
                <a:latin typeface="Calibri" pitchFamily="34" charset="0"/>
                <a:cs typeface="Calibri" pitchFamily="34" charset="0"/>
              </a:rPr>
              <a:t>ACORD 28, Evidence of Commercial Property </a:t>
            </a:r>
            <a:r>
              <a:rPr lang="en-US" sz="2400" dirty="0" smtClean="0">
                <a:latin typeface="Calibri" pitchFamily="34" charset="0"/>
                <a:cs typeface="Calibri" pitchFamily="34" charset="0"/>
              </a:rPr>
              <a:t>Insurance</a:t>
            </a:r>
          </a:p>
          <a:p>
            <a:pPr marL="342900" lvl="1" indent="-342900">
              <a:lnSpc>
                <a:spcPct val="80000"/>
              </a:lnSpc>
              <a:spcBef>
                <a:spcPts val="580"/>
              </a:spcBef>
              <a:buClr>
                <a:schemeClr val="accent1"/>
              </a:buClr>
              <a:buFont typeface="Wingdings" pitchFamily="2" charset="2"/>
              <a:buChar char="§"/>
            </a:pPr>
            <a:endParaRPr lang="en-US" sz="2400" dirty="0" smtClean="0">
              <a:latin typeface="Calibri" pitchFamily="34" charset="0"/>
              <a:cs typeface="Calibri" pitchFamily="34" charset="0"/>
            </a:endParaRPr>
          </a:p>
          <a:p>
            <a:pPr marL="0" lvl="1" indent="0">
              <a:lnSpc>
                <a:spcPct val="80000"/>
              </a:lnSpc>
              <a:spcBef>
                <a:spcPts val="580"/>
              </a:spcBef>
              <a:buClr>
                <a:schemeClr val="accent1"/>
              </a:buClr>
              <a:buNone/>
            </a:pPr>
            <a:r>
              <a:rPr lang="en-US" sz="2400" dirty="0" smtClean="0">
                <a:latin typeface="Calibri" pitchFamily="34" charset="0"/>
                <a:cs typeface="Calibri" pitchFamily="34" charset="0"/>
              </a:rPr>
              <a:t>Both are replete with disclaimers and are generally held to be unenforceable against the insurance companies designed on the certificates.</a:t>
            </a:r>
          </a:p>
          <a:p>
            <a:pPr marL="342900" lvl="1" indent="-342900">
              <a:lnSpc>
                <a:spcPct val="80000"/>
              </a:lnSpc>
              <a:spcBef>
                <a:spcPts val="580"/>
              </a:spcBef>
              <a:buClr>
                <a:schemeClr val="accent1"/>
              </a:buClr>
              <a:buFont typeface="Wingdings" pitchFamily="2" charset="2"/>
              <a:buChar char="§"/>
            </a:pPr>
            <a:endParaRPr lang="en-US" sz="2400" dirty="0" smtClean="0">
              <a:latin typeface="Calibri" pitchFamily="34" charset="0"/>
              <a:cs typeface="Calibri" pitchFamily="34" charset="0"/>
            </a:endParaRPr>
          </a:p>
          <a:p>
            <a:pPr marL="0" lvl="1" indent="0">
              <a:lnSpc>
                <a:spcPct val="80000"/>
              </a:lnSpc>
              <a:spcBef>
                <a:spcPts val="580"/>
              </a:spcBef>
              <a:buClr>
                <a:schemeClr val="accent1"/>
              </a:buClr>
              <a:buNone/>
            </a:pPr>
            <a:r>
              <a:rPr lang="en-US" sz="2400" dirty="0" smtClean="0">
                <a:latin typeface="Calibri" pitchFamily="34" charset="0"/>
                <a:cs typeface="Calibri" pitchFamily="34" charset="0"/>
              </a:rPr>
              <a:t>Detailed certificate requirements should be included in any contract, the intent being to get the other side’s insurance agent to state what coverage is not being provided.  Better to make this determination in negotiation as opposed to litigation.</a:t>
            </a:r>
          </a:p>
          <a:p>
            <a:pPr marL="274320" lvl="1" indent="-274320">
              <a:lnSpc>
                <a:spcPct val="80000"/>
              </a:lnSpc>
              <a:spcBef>
                <a:spcPts val="580"/>
              </a:spcBef>
              <a:buClr>
                <a:schemeClr val="accent1"/>
              </a:buClr>
              <a:buFont typeface="Wingdings" pitchFamily="2" charset="2"/>
              <a:buChar char="v"/>
            </a:pPr>
            <a:endParaRPr lang="en-US" sz="2400" dirty="0" smtClean="0">
              <a:latin typeface="Franklin Gothic Book" pitchFamily="34" charset="0"/>
            </a:endParaRPr>
          </a:p>
          <a:p>
            <a:pPr marL="0" indent="0">
              <a:buNone/>
            </a:pPr>
            <a:endParaRPr lang="en-US" dirty="0"/>
          </a:p>
        </p:txBody>
      </p:sp>
    </p:spTree>
    <p:extLst>
      <p:ext uri="{BB962C8B-B14F-4D97-AF65-F5344CB8AC3E}">
        <p14:creationId xmlns:p14="http://schemas.microsoft.com/office/powerpoint/2010/main" val="19275326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0000"/>
                </a:solidFill>
                <a:latin typeface="Calibri" pitchFamily="34" charset="0"/>
                <a:cs typeface="Calibri" pitchFamily="34" charset="0"/>
              </a:rPr>
              <a:t>Questions?</a:t>
            </a:r>
            <a:endParaRPr lang="en-US" sz="3600" b="1" dirty="0">
              <a:solidFill>
                <a:srgbClr val="FF0000"/>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321F36FD-0E39-4F19-A900-ADCD3EF1132F}" type="slidenum">
              <a:rPr lang="en-US" smtClean="0"/>
              <a:pPr/>
              <a:t>43</a:t>
            </a:fld>
            <a:endParaRPr lang="en-US"/>
          </a:p>
        </p:txBody>
      </p:sp>
      <p:sp>
        <p:nvSpPr>
          <p:cNvPr id="3" name="Content Placeholder 2"/>
          <p:cNvSpPr>
            <a:spLocks noGrp="1"/>
          </p:cNvSpPr>
          <p:nvPr>
            <p:ph sz="quarter" idx="1"/>
          </p:nvPr>
        </p:nvSpPr>
        <p:spPr/>
        <p:txBody>
          <a:bodyPr/>
          <a:lstStyle/>
          <a:p>
            <a:endParaRPr lang="en-US" dirty="0" smtClean="0"/>
          </a:p>
          <a:p>
            <a:pPr algn="ctr">
              <a:buNone/>
            </a:pPr>
            <a:r>
              <a:rPr lang="en-US" sz="2800" dirty="0" smtClean="0">
                <a:latin typeface="Calibri" pitchFamily="34" charset="0"/>
                <a:cs typeface="Calibri" pitchFamily="34" charset="0"/>
              </a:rPr>
              <a:t>Charles E. Comiskey</a:t>
            </a:r>
          </a:p>
          <a:p>
            <a:pPr algn="ctr">
              <a:buNone/>
            </a:pPr>
            <a:r>
              <a:rPr lang="en-US" sz="2800" dirty="0" smtClean="0">
                <a:latin typeface="Calibri" pitchFamily="34" charset="0"/>
                <a:cs typeface="Calibri" pitchFamily="34" charset="0"/>
              </a:rPr>
              <a:t>CPCU, CIC, CPIA, CRM, PWCA, CRIS, CCM, CMIP</a:t>
            </a:r>
          </a:p>
          <a:p>
            <a:pPr algn="ctr">
              <a:buNone/>
            </a:pPr>
            <a:r>
              <a:rPr lang="en-US" sz="2800" dirty="0" smtClean="0">
                <a:latin typeface="Calibri" pitchFamily="34" charset="0"/>
                <a:cs typeface="Calibri" pitchFamily="34" charset="0"/>
              </a:rPr>
              <a:t>713.979.9706 (o)</a:t>
            </a:r>
          </a:p>
          <a:p>
            <a:pPr algn="ctr">
              <a:buNone/>
            </a:pPr>
            <a:r>
              <a:rPr lang="en-US" sz="2800" dirty="0" smtClean="0">
                <a:latin typeface="Calibri" pitchFamily="34" charset="0"/>
                <a:cs typeface="Calibri" pitchFamily="34" charset="0"/>
              </a:rPr>
              <a:t>713.254.1818 (c)</a:t>
            </a:r>
          </a:p>
          <a:p>
            <a:pPr algn="ctr">
              <a:buNone/>
            </a:pPr>
            <a:r>
              <a:rPr lang="en-US" sz="2800" dirty="0" smtClean="0">
                <a:latin typeface="Calibri" pitchFamily="34" charset="0"/>
                <a:cs typeface="Calibri" pitchFamily="34" charset="0"/>
              </a:rPr>
              <a:t>charles.comiskey@bch-insurance.com</a:t>
            </a:r>
          </a:p>
          <a:p>
            <a:pPr algn="ctr">
              <a:buNone/>
            </a:pPr>
            <a:r>
              <a:rPr lang="en-US" sz="2800" dirty="0" smtClean="0">
                <a:latin typeface="Calibri" pitchFamily="34" charset="0"/>
                <a:cs typeface="Calibri" pitchFamily="34" charset="0"/>
              </a:rPr>
              <a:t>www.linkedin.com/in/charlescomiskey</a:t>
            </a:r>
            <a:endParaRPr lang="en-US" sz="2800" dirty="0">
              <a:latin typeface="Calibri" pitchFamily="34" charset="0"/>
              <a:cs typeface="Calibri" pitchFamily="34" charset="0"/>
            </a:endParaRPr>
          </a:p>
        </p:txBody>
      </p:sp>
    </p:spTree>
    <p:extLst>
      <p:ext uri="{BB962C8B-B14F-4D97-AF65-F5344CB8AC3E}">
        <p14:creationId xmlns:p14="http://schemas.microsoft.com/office/powerpoint/2010/main" val="446866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Calibri" pitchFamily="34" charset="0"/>
                <a:cs typeface="Calibri" pitchFamily="34" charset="0"/>
              </a:rPr>
              <a:t>Charles E. Comiskey</a:t>
            </a:r>
            <a:br>
              <a:rPr lang="en-US" dirty="0" smtClean="0">
                <a:latin typeface="Calibri" pitchFamily="34" charset="0"/>
                <a:cs typeface="Calibri" pitchFamily="34" charset="0"/>
              </a:rPr>
            </a:br>
            <a:r>
              <a:rPr lang="en-US" sz="3600" dirty="0" smtClean="0">
                <a:latin typeface="Calibri" pitchFamily="34" charset="0"/>
                <a:cs typeface="Calibri" pitchFamily="34" charset="0"/>
              </a:rPr>
              <a:t>CPCU, CIC, CPIA, CRM, PWCA, CRIS, CCM, CMIP</a:t>
            </a:r>
            <a:endParaRPr lang="en-US" sz="3600" dirty="0">
              <a:latin typeface="Calibri" pitchFamily="34" charset="0"/>
              <a:cs typeface="Calibri" pitchFamily="34" charset="0"/>
            </a:endParaRPr>
          </a:p>
        </p:txBody>
      </p:sp>
      <p:sp>
        <p:nvSpPr>
          <p:cNvPr id="3" name="Slide Number Placeholder 2"/>
          <p:cNvSpPr>
            <a:spLocks noGrp="1"/>
          </p:cNvSpPr>
          <p:nvPr>
            <p:ph type="sldNum" sz="quarter" idx="12"/>
          </p:nvPr>
        </p:nvSpPr>
        <p:spPr/>
        <p:txBody>
          <a:bodyPr/>
          <a:lstStyle/>
          <a:p>
            <a:fld id="{321F36FD-0E39-4F19-A900-ADCD3EF1132F}" type="slidenum">
              <a:rPr lang="en-US" smtClean="0"/>
              <a:pPr/>
              <a:t>44</a:t>
            </a:fld>
            <a:endParaRPr lang="en-US"/>
          </a:p>
        </p:txBody>
      </p:sp>
      <p:sp>
        <p:nvSpPr>
          <p:cNvPr id="4" name="Content Placeholder 3"/>
          <p:cNvSpPr>
            <a:spLocks noGrp="1"/>
          </p:cNvSpPr>
          <p:nvPr>
            <p:ph sz="quarter" idx="1"/>
          </p:nvPr>
        </p:nvSpPr>
        <p:spPr/>
        <p:txBody>
          <a:bodyPr>
            <a:normAutofit fontScale="25000" lnSpcReduction="20000"/>
          </a:bodyPr>
          <a:lstStyle/>
          <a:p>
            <a:pPr>
              <a:buFont typeface="Wingdings" pitchFamily="2" charset="2"/>
              <a:buChar char="v"/>
            </a:pPr>
            <a:endParaRPr lang="en-US" sz="3100" dirty="0" smtClean="0">
              <a:latin typeface="+mj-lt"/>
            </a:endParaRPr>
          </a:p>
          <a:p>
            <a:pPr algn="just">
              <a:buFont typeface="Wingdings" pitchFamily="2" charset="2"/>
              <a:buChar char="v"/>
            </a:pPr>
            <a:endParaRPr lang="en-US" sz="7200" dirty="0" smtClean="0">
              <a:latin typeface="+mj-lt"/>
            </a:endParaRPr>
          </a:p>
          <a:p>
            <a:pPr algn="just">
              <a:buFont typeface="Wingdings" pitchFamily="2" charset="2"/>
              <a:buChar char="§"/>
            </a:pPr>
            <a:r>
              <a:rPr lang="en-US" sz="7200" dirty="0" smtClean="0">
                <a:latin typeface="Calibri" pitchFamily="34" charset="0"/>
                <a:cs typeface="Calibri" pitchFamily="34" charset="0"/>
              </a:rPr>
              <a:t>Charles E. Comiskey is </a:t>
            </a:r>
            <a:r>
              <a:rPr lang="en-US" sz="7200" dirty="0">
                <a:latin typeface="Calibri" pitchFamily="34" charset="0"/>
                <a:cs typeface="Calibri" pitchFamily="34" charset="0"/>
              </a:rPr>
              <a:t>President of RiskTech, Inc., Houston’s oldest risk management consulting firm, and S</a:t>
            </a:r>
            <a:r>
              <a:rPr lang="en-US" sz="7200" dirty="0" smtClean="0">
                <a:latin typeface="Calibri" pitchFamily="34" charset="0"/>
                <a:cs typeface="Calibri" pitchFamily="34" charset="0"/>
              </a:rPr>
              <a:t>enior </a:t>
            </a:r>
            <a:r>
              <a:rPr lang="en-US" sz="7200" dirty="0">
                <a:latin typeface="Calibri" pitchFamily="34" charset="0"/>
                <a:cs typeface="Calibri" pitchFamily="34" charset="0"/>
              </a:rPr>
              <a:t>Vice President of Brady Chapman Holland &amp; Associates, one of the </a:t>
            </a:r>
            <a:r>
              <a:rPr lang="en-US" sz="7200" dirty="0" smtClean="0">
                <a:latin typeface="Calibri" pitchFamily="34" charset="0"/>
                <a:cs typeface="Calibri" pitchFamily="34" charset="0"/>
              </a:rPr>
              <a:t>largest privately held </a:t>
            </a:r>
            <a:r>
              <a:rPr lang="en-US" sz="7200" dirty="0">
                <a:latin typeface="Calibri" pitchFamily="34" charset="0"/>
                <a:cs typeface="Calibri" pitchFamily="34" charset="0"/>
              </a:rPr>
              <a:t>insurance brokerage firms in the </a:t>
            </a:r>
            <a:r>
              <a:rPr lang="en-US" sz="7200" dirty="0" smtClean="0">
                <a:latin typeface="Calibri" pitchFamily="34" charset="0"/>
                <a:cs typeface="Calibri" pitchFamily="34" charset="0"/>
              </a:rPr>
              <a:t>U.S.</a:t>
            </a:r>
          </a:p>
          <a:p>
            <a:pPr algn="just">
              <a:buFont typeface="Wingdings" pitchFamily="2" charset="2"/>
              <a:buChar char="§"/>
            </a:pPr>
            <a:endParaRPr lang="en-US" sz="7200" dirty="0" smtClean="0">
              <a:latin typeface="Calibri" pitchFamily="34" charset="0"/>
              <a:cs typeface="Calibri" pitchFamily="34" charset="0"/>
            </a:endParaRPr>
          </a:p>
          <a:p>
            <a:pPr algn="just">
              <a:buFont typeface="Wingdings" pitchFamily="2" charset="2"/>
              <a:buChar char="§"/>
            </a:pPr>
            <a:r>
              <a:rPr lang="en-US" sz="7200" dirty="0" smtClean="0">
                <a:latin typeface="Calibri" pitchFamily="34" charset="0"/>
                <a:cs typeface="Calibri" pitchFamily="34" charset="0"/>
              </a:rPr>
              <a:t>Holding a variety of  professional designations, Comiskey is a nationally recognized expert, author and frequent speaker on risk management and insurance issues to various legal, construction and real estate associations and similar groups across the country.   </a:t>
            </a:r>
          </a:p>
          <a:p>
            <a:pPr algn="just">
              <a:buFont typeface="Wingdings" pitchFamily="2" charset="2"/>
              <a:buChar char="§"/>
            </a:pPr>
            <a:endParaRPr lang="en-US" sz="7200" dirty="0" smtClean="0">
              <a:latin typeface="Calibri" pitchFamily="34" charset="0"/>
              <a:cs typeface="Calibri" pitchFamily="34" charset="0"/>
            </a:endParaRPr>
          </a:p>
          <a:p>
            <a:pPr algn="just">
              <a:buFont typeface="Wingdings" pitchFamily="2" charset="2"/>
              <a:buChar char="§"/>
            </a:pPr>
            <a:r>
              <a:rPr lang="en-US" sz="7200" dirty="0" smtClean="0">
                <a:latin typeface="Calibri" pitchFamily="34" charset="0"/>
                <a:cs typeface="Calibri" pitchFamily="34" charset="0"/>
              </a:rPr>
              <a:t>He has served as a pre-trial consultant/expert witness in over 250 matters in State and Federal courts, serving for both defense and plaintiff testifying for and against insurance companies, insurance agencies, insureds</a:t>
            </a:r>
            <a:r>
              <a:rPr lang="en-US" sz="7200" dirty="0">
                <a:latin typeface="Calibri" pitchFamily="34" charset="0"/>
                <a:cs typeface="Calibri" pitchFamily="34" charset="0"/>
              </a:rPr>
              <a:t> </a:t>
            </a:r>
            <a:r>
              <a:rPr lang="en-US" sz="7200" dirty="0" smtClean="0">
                <a:latin typeface="Calibri" pitchFamily="34" charset="0"/>
                <a:cs typeface="Calibri" pitchFamily="34" charset="0"/>
              </a:rPr>
              <a:t>and claimants.</a:t>
            </a:r>
          </a:p>
          <a:p>
            <a:pPr algn="just">
              <a:buFont typeface="Wingdings" pitchFamily="2" charset="2"/>
              <a:buChar char="§"/>
            </a:pPr>
            <a:endParaRPr lang="en-US" sz="7200" dirty="0" smtClean="0">
              <a:latin typeface="Calibri" pitchFamily="34" charset="0"/>
              <a:cs typeface="Calibri" pitchFamily="34" charset="0"/>
            </a:endParaRPr>
          </a:p>
          <a:p>
            <a:pPr algn="just">
              <a:buFont typeface="Wingdings" pitchFamily="2" charset="2"/>
              <a:buChar char="§"/>
            </a:pPr>
            <a:r>
              <a:rPr lang="en-US" sz="7200" dirty="0" smtClean="0">
                <a:latin typeface="Calibri" pitchFamily="34" charset="0"/>
                <a:cs typeface="Calibri" pitchFamily="34" charset="0"/>
              </a:rPr>
              <a:t>Charles is also National Chairman of the Construction Practice Group of RiskProNet International, the 5th largest brokerage organization in the U.S. </a:t>
            </a:r>
            <a:r>
              <a:rPr lang="en-US" sz="7200" dirty="0">
                <a:latin typeface="Calibri" pitchFamily="34" charset="0"/>
                <a:cs typeface="Calibri" pitchFamily="34" charset="0"/>
              </a:rPr>
              <a:t>and a contributing author to the 2017 AIA insurance requirements.</a:t>
            </a:r>
          </a:p>
          <a:p>
            <a:endParaRPr lang="en-US" dirty="0"/>
          </a:p>
        </p:txBody>
      </p:sp>
    </p:spTree>
    <p:extLst>
      <p:ext uri="{BB962C8B-B14F-4D97-AF65-F5344CB8AC3E}">
        <p14:creationId xmlns:p14="http://schemas.microsoft.com/office/powerpoint/2010/main" val="75710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solidFill>
                  <a:srgbClr val="FF0000"/>
                </a:solidFill>
              </a:rPr>
              <a:t>Building Blocks of Property Insurance</a:t>
            </a:r>
            <a:endParaRPr lang="en-US"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a:buFont typeface="Wingdings" panose="05000000000000000000" pitchFamily="2" charset="2"/>
              <a:buChar char="§"/>
            </a:pPr>
            <a:r>
              <a:rPr lang="en-US" dirty="0" smtClean="0"/>
              <a:t>Property insurance does not refer to covered “perils”.  Instead, it refers to “causes of loss”.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Basic Causes of Loss CP 10 10 10 12 – covers only specifically named causes</a:t>
            </a:r>
          </a:p>
          <a:p>
            <a:pPr>
              <a:buFont typeface="Wingdings" panose="05000000000000000000" pitchFamily="2" charset="2"/>
              <a:buChar char="§"/>
            </a:pPr>
            <a:endParaRPr lang="en-US" dirty="0"/>
          </a:p>
          <a:p>
            <a:pPr>
              <a:buFont typeface="Wingdings" panose="05000000000000000000" pitchFamily="2" charset="2"/>
              <a:buChar char="§"/>
            </a:pPr>
            <a:r>
              <a:rPr lang="en-US" dirty="0" smtClean="0"/>
              <a:t>Broad Causes of Loss CP 10 20 10 12 – covers only specifically named causes</a:t>
            </a:r>
          </a:p>
          <a:p>
            <a:pPr>
              <a:buFont typeface="Wingdings" panose="05000000000000000000" pitchFamily="2" charset="2"/>
              <a:buChar char="§"/>
            </a:pPr>
            <a:endParaRPr lang="en-US" dirty="0"/>
          </a:p>
          <a:p>
            <a:pPr>
              <a:buFont typeface="Wingdings" panose="05000000000000000000" pitchFamily="2" charset="2"/>
              <a:buChar char="§"/>
            </a:pPr>
            <a:r>
              <a:rPr lang="en-US" dirty="0" smtClean="0"/>
              <a:t>Special Causes of Loss CP 10 30 10 12 – covers direct physical loss unless otherwise excluded</a:t>
            </a:r>
          </a:p>
          <a:p>
            <a:pPr lvl="1"/>
            <a:r>
              <a:rPr lang="en-US" dirty="0" smtClean="0"/>
              <a:t>Transfers burden of proof</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Add </a:t>
            </a:r>
            <a:r>
              <a:rPr lang="en-US" dirty="0" smtClean="0"/>
              <a:t>Theft, Flood </a:t>
            </a:r>
            <a:r>
              <a:rPr lang="en-US" dirty="0"/>
              <a:t>and/or Earthquake</a:t>
            </a:r>
          </a:p>
          <a:p>
            <a:pPr>
              <a:buFont typeface="Wingdings" panose="05000000000000000000" pitchFamily="2" charset="2"/>
              <a:buChar char="§"/>
            </a:pPr>
            <a:endParaRPr lang="en-US" dirty="0"/>
          </a:p>
          <a:p>
            <a:pPr>
              <a:buFont typeface="Wingdings" panose="05000000000000000000" pitchFamily="2" charset="2"/>
              <a:buChar char="§"/>
            </a:pPr>
            <a:r>
              <a:rPr lang="en-US" dirty="0"/>
              <a:t>Add Equipment </a:t>
            </a:r>
            <a:r>
              <a:rPr lang="en-US" dirty="0" smtClean="0"/>
              <a:t>Breakdown (sudden </a:t>
            </a:r>
            <a:r>
              <a:rPr lang="en-US" u="sng" dirty="0" smtClean="0"/>
              <a:t>and</a:t>
            </a:r>
            <a:r>
              <a:rPr lang="en-US" dirty="0" smtClean="0"/>
              <a:t> accidental mechanical </a:t>
            </a:r>
            <a:r>
              <a:rPr lang="en-US" u="sng" dirty="0" smtClean="0"/>
              <a:t>or</a:t>
            </a:r>
            <a:r>
              <a:rPr lang="en-US" dirty="0" smtClean="0"/>
              <a:t> electrical)</a:t>
            </a:r>
            <a:endParaRPr lang="en-US" dirty="0"/>
          </a:p>
          <a:p>
            <a:pPr lvl="1"/>
            <a:r>
              <a:rPr lang="en-US" dirty="0" smtClean="0"/>
              <a:t>HVAC</a:t>
            </a:r>
          </a:p>
          <a:p>
            <a:pPr lvl="1"/>
            <a:r>
              <a:rPr lang="en-US" dirty="0" smtClean="0"/>
              <a:t>Electrical switchgear</a:t>
            </a:r>
          </a:p>
          <a:p>
            <a:pPr lvl="1"/>
            <a:r>
              <a:rPr lang="en-US" dirty="0" smtClean="0"/>
              <a:t>Elevators</a:t>
            </a:r>
          </a:p>
          <a:p>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5</a:t>
            </a:fld>
            <a:endParaRPr lang="en-US"/>
          </a:p>
        </p:txBody>
      </p:sp>
    </p:spTree>
    <p:extLst>
      <p:ext uri="{BB962C8B-B14F-4D97-AF65-F5344CB8AC3E}">
        <p14:creationId xmlns:p14="http://schemas.microsoft.com/office/powerpoint/2010/main" val="2772059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522" y="365126"/>
            <a:ext cx="8668753" cy="1325563"/>
          </a:xfrm>
        </p:spPr>
        <p:txBody>
          <a:bodyPr>
            <a:normAutofit/>
          </a:bodyPr>
          <a:lstStyle/>
          <a:p>
            <a:pPr algn="ctr"/>
            <a:r>
              <a:rPr lang="en-US" sz="3700" b="1" dirty="0" smtClean="0">
                <a:solidFill>
                  <a:srgbClr val="FF0000"/>
                </a:solidFill>
              </a:rPr>
              <a:t>Insuring Tenant Improvements </a:t>
            </a:r>
            <a:br>
              <a:rPr lang="en-US" sz="3700" b="1" dirty="0" smtClean="0">
                <a:solidFill>
                  <a:srgbClr val="FF0000"/>
                </a:solidFill>
              </a:rPr>
            </a:br>
            <a:r>
              <a:rPr lang="en-US" sz="3700" b="1" dirty="0" smtClean="0">
                <a:solidFill>
                  <a:srgbClr val="FF0000"/>
                </a:solidFill>
              </a:rPr>
              <a:t>and Betterments</a:t>
            </a:r>
            <a:endParaRPr lang="en-US" sz="3700" b="1" dirty="0">
              <a:solidFill>
                <a:srgbClr val="FF0000"/>
              </a:solidFill>
            </a:endParaRPr>
          </a:p>
        </p:txBody>
      </p:sp>
      <p:sp>
        <p:nvSpPr>
          <p:cNvPr id="3" name="Content Placeholder 2"/>
          <p:cNvSpPr>
            <a:spLocks noGrp="1"/>
          </p:cNvSpPr>
          <p:nvPr>
            <p:ph idx="1"/>
          </p:nvPr>
        </p:nvSpPr>
        <p:spPr>
          <a:xfrm>
            <a:off x="415089" y="1411705"/>
            <a:ext cx="8289758" cy="5261811"/>
          </a:xfrm>
        </p:spPr>
        <p:txBody>
          <a:bodyPr>
            <a:normAutofit/>
          </a:bodyPr>
          <a:lstStyle/>
          <a:p>
            <a:pPr marL="0" indent="0">
              <a:buNone/>
            </a:pPr>
            <a:endParaRPr lang="en-US" b="1" dirty="0" smtClean="0"/>
          </a:p>
          <a:p>
            <a:pPr marL="0" indent="0">
              <a:buNone/>
            </a:pPr>
            <a:r>
              <a:rPr lang="en-US" dirty="0" smtClean="0"/>
              <a:t>Building and Personal Property Coverage Form CP 00 10 10 12 covers:</a:t>
            </a:r>
          </a:p>
          <a:p>
            <a:pPr marL="0" indent="0">
              <a:buNone/>
            </a:pPr>
            <a:endParaRPr lang="en-US" sz="2400" dirty="0" smtClean="0"/>
          </a:p>
          <a:p>
            <a:pPr marL="457200" indent="-457200">
              <a:buAutoNum type="arabicParenBoth" startAt="6"/>
            </a:pPr>
            <a:r>
              <a:rPr lang="en-US" sz="2400" dirty="0" smtClean="0"/>
              <a:t>[a Named Insured’s] use interest as tenant in improvements and betterments. Improvements and betterments are fixtures, alterations, installations, or additions:</a:t>
            </a:r>
            <a:endParaRPr lang="en-US" sz="1600" dirty="0"/>
          </a:p>
          <a:p>
            <a:pPr marL="0" indent="0">
              <a:buNone/>
            </a:pPr>
            <a:r>
              <a:rPr lang="en-US" sz="1600" dirty="0" smtClean="0"/>
              <a:t>	</a:t>
            </a:r>
            <a:r>
              <a:rPr lang="en-US" sz="2400" dirty="0" smtClean="0"/>
              <a:t>(a) Made a part of the building or structure you occupy but do not own; and</a:t>
            </a:r>
          </a:p>
          <a:p>
            <a:pPr marL="0" indent="0">
              <a:buNone/>
            </a:pPr>
            <a:r>
              <a:rPr lang="en-US" sz="2400" dirty="0"/>
              <a:t>	</a:t>
            </a:r>
            <a:r>
              <a:rPr lang="en-US" sz="2400" dirty="0" smtClean="0"/>
              <a:t>(b) You acquired or made at your expense but cannot legally remove.</a:t>
            </a:r>
          </a:p>
        </p:txBody>
      </p:sp>
      <p:sp>
        <p:nvSpPr>
          <p:cNvPr id="4" name="Slide Number Placeholder 3"/>
          <p:cNvSpPr>
            <a:spLocks noGrp="1"/>
          </p:cNvSpPr>
          <p:nvPr>
            <p:ph type="sldNum" sz="quarter" idx="12"/>
          </p:nvPr>
        </p:nvSpPr>
        <p:spPr/>
        <p:txBody>
          <a:bodyPr/>
          <a:lstStyle/>
          <a:p>
            <a:fld id="{E6955EF3-AA9A-4D98-B888-9BFDA4CBC1CC}" type="slidenum">
              <a:rPr lang="en-US" smtClean="0"/>
              <a:t>6</a:t>
            </a:fld>
            <a:endParaRPr lang="en-US" dirty="0"/>
          </a:p>
        </p:txBody>
      </p:sp>
    </p:spTree>
    <p:extLst>
      <p:ext uri="{BB962C8B-B14F-4D97-AF65-F5344CB8AC3E}">
        <p14:creationId xmlns:p14="http://schemas.microsoft.com/office/powerpoint/2010/main" val="143335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a:solidFill>
                  <a:srgbClr val="FF0000"/>
                </a:solidFill>
              </a:rPr>
              <a:t>Insuring Tenant Improvements and Betterments</a:t>
            </a:r>
            <a:endParaRPr lang="en-US" sz="36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sz="2400" b="1" dirty="0" smtClean="0"/>
              <a:t>New property endorsements from ISO.  </a:t>
            </a:r>
            <a:r>
              <a:rPr lang="en-US" sz="2000" dirty="0" smtClean="0"/>
              <a:t>Leases often require commercial tenants to insure or be responsible for certain building property, such as HVAC equipment, building fixtures, permanently installed machinery equipment and building glass.</a:t>
            </a:r>
          </a:p>
          <a:p>
            <a:pPr marL="0" indent="0">
              <a:buNone/>
            </a:pPr>
            <a:endParaRPr lang="en-US" sz="1400" dirty="0" smtClean="0"/>
          </a:p>
          <a:p>
            <a:pPr marL="0" indent="0">
              <a:buNone/>
            </a:pPr>
            <a:r>
              <a:rPr lang="en-US" sz="2400" b="1" dirty="0" smtClean="0"/>
              <a:t>Scheduled Building Property Tenant’s Policy CP 14 01 09 17 </a:t>
            </a:r>
            <a:r>
              <a:rPr lang="en-US" dirty="0" smtClean="0"/>
              <a:t>– </a:t>
            </a:r>
            <a:r>
              <a:rPr lang="en-US" sz="2000" dirty="0" smtClean="0"/>
              <a:t>modifies the tenant’s policy to allow them to include certain landlord-owned building property as insured property, provided the property is specifically scheduled.</a:t>
            </a:r>
          </a:p>
          <a:p>
            <a:pPr marL="0" indent="0">
              <a:buNone/>
            </a:pPr>
            <a:endParaRPr lang="en-US" sz="1400" dirty="0"/>
          </a:p>
          <a:p>
            <a:pPr marL="0" indent="0">
              <a:buNone/>
            </a:pPr>
            <a:r>
              <a:rPr lang="en-US" sz="2400" b="1" dirty="0" smtClean="0"/>
              <a:t>Unscheduled </a:t>
            </a:r>
            <a:r>
              <a:rPr lang="en-US" sz="2400" b="1" dirty="0"/>
              <a:t>Building Property Tenant’s Policy </a:t>
            </a:r>
            <a:r>
              <a:rPr lang="en-US" sz="2400" b="1" dirty="0" smtClean="0"/>
              <a:t>CP </a:t>
            </a:r>
            <a:r>
              <a:rPr lang="en-US" sz="2400" b="1" dirty="0"/>
              <a:t>14 </a:t>
            </a:r>
            <a:r>
              <a:rPr lang="en-US" sz="2400" b="1" dirty="0" smtClean="0"/>
              <a:t>02 </a:t>
            </a:r>
            <a:r>
              <a:rPr lang="en-US" sz="2400" b="1" dirty="0"/>
              <a:t>09 </a:t>
            </a:r>
            <a:r>
              <a:rPr lang="en-US" sz="2400" b="1" dirty="0" smtClean="0"/>
              <a:t>17 </a:t>
            </a:r>
            <a:r>
              <a:rPr lang="en-US" dirty="0" smtClean="0"/>
              <a:t>– </a:t>
            </a:r>
            <a:r>
              <a:rPr lang="en-US" sz="2000" dirty="0" smtClean="0"/>
              <a:t>modifies the tenant’s policy to allow them to include </a:t>
            </a:r>
            <a:r>
              <a:rPr lang="en-US" sz="2000" dirty="0"/>
              <a:t>certain landlord-owned building property as insured property, </a:t>
            </a:r>
            <a:r>
              <a:rPr lang="en-US" sz="2000" dirty="0" smtClean="0"/>
              <a:t>but unlike the CP 14 01, does not require the insured to specifically scheduled the property.  </a:t>
            </a:r>
          </a:p>
          <a:p>
            <a:pPr marL="0" indent="0">
              <a:buNone/>
            </a:pPr>
            <a:endParaRPr lang="en-US" sz="2000" dirty="0" smtClean="0"/>
          </a:p>
          <a:p>
            <a:pPr marL="0" indent="0">
              <a:buNone/>
            </a:pPr>
            <a:r>
              <a:rPr lang="en-US" sz="2200" dirty="0" smtClean="0"/>
              <a:t>Both endorsements define building property to mean building fixtures and permanently installed machinery and equipment.  The only difference is that the CP 14 01 includes building glass in the definition of building property and the CP 145 021 requires a separate limit for building glass.</a:t>
            </a:r>
            <a:endParaRPr lang="en-US" sz="2200" dirty="0"/>
          </a:p>
          <a:p>
            <a:pPr marL="0" indent="0">
              <a:buNone/>
            </a:pPr>
            <a:endParaRPr lang="en-US" dirty="0"/>
          </a:p>
        </p:txBody>
      </p:sp>
      <p:sp>
        <p:nvSpPr>
          <p:cNvPr id="4" name="Slide Number Placeholder 3"/>
          <p:cNvSpPr>
            <a:spLocks noGrp="1"/>
          </p:cNvSpPr>
          <p:nvPr>
            <p:ph type="sldNum" sz="quarter" idx="12"/>
          </p:nvPr>
        </p:nvSpPr>
        <p:spPr/>
        <p:txBody>
          <a:bodyPr/>
          <a:lstStyle/>
          <a:p>
            <a:fld id="{E6955EF3-AA9A-4D98-B888-9BFDA4CBC1CC}" type="slidenum">
              <a:rPr lang="en-US" smtClean="0"/>
              <a:t>7</a:t>
            </a:fld>
            <a:endParaRPr lang="en-US" dirty="0"/>
          </a:p>
        </p:txBody>
      </p:sp>
    </p:spTree>
    <p:extLst>
      <p:ext uri="{BB962C8B-B14F-4D97-AF65-F5344CB8AC3E}">
        <p14:creationId xmlns:p14="http://schemas.microsoft.com/office/powerpoint/2010/main" val="1800631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a:solidFill>
                  <a:srgbClr val="FF0000"/>
                </a:solidFill>
              </a:rPr>
              <a:t>Insuring Tenant Improvements and Betterments</a:t>
            </a: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sz="2400" b="1" dirty="0" smtClean="0"/>
              <a:t>Optional Ordinance or Law Coverage </a:t>
            </a:r>
            <a:r>
              <a:rPr lang="en-US" sz="2000" dirty="0" smtClean="0"/>
              <a:t>– Coverage has been limited to only building codes that are in effect at the time of the loss.  New building codes adopted after the loss but before rebuilding or reconstruction begins have not been covered, yet could result in increased building costs for the insured.  Now available is the option to obtain protection for the possibility of new building codes.  This option is available in the 09 17 editions of the Ordinance or Law CP 04 05, </a:t>
            </a:r>
            <a:r>
              <a:rPr lang="en-US" sz="2000" dirty="0"/>
              <a:t>Ordinance or </a:t>
            </a:r>
            <a:r>
              <a:rPr lang="en-US" sz="2000" dirty="0" smtClean="0"/>
              <a:t>Law-Increased Period of Restoration CP 15 31 and Functional Building Valuation CP 04 38 endorsements.</a:t>
            </a:r>
          </a:p>
          <a:p>
            <a:pPr marL="0" indent="0">
              <a:buNone/>
            </a:pPr>
            <a:endParaRPr lang="en-US" dirty="0"/>
          </a:p>
          <a:p>
            <a:pPr marL="0" indent="0">
              <a:buNone/>
            </a:pPr>
            <a:r>
              <a:rPr lang="en-US" sz="2400" b="1" dirty="0" smtClean="0"/>
              <a:t>Ordinance or Law Coverage for Tenant’s Interest in Improvements and Betterments (Tenant’s Policy) CP 04 26 09 17 </a:t>
            </a:r>
            <a:r>
              <a:rPr lang="en-US" sz="2000" dirty="0" smtClean="0"/>
              <a:t>– Tenants often </a:t>
            </a:r>
            <a:r>
              <a:rPr lang="en-US" sz="2000" dirty="0" smtClean="0"/>
              <a:t>make </a:t>
            </a:r>
            <a:r>
              <a:rPr lang="en-US" sz="2000" dirty="0" smtClean="0"/>
              <a:t>changes to the buildings they occupy (a/k/a tenant improvements and betterments).  Although the tenant acquires and installs these additions, they cannot be removed because they legally become part of the real property, which is owned by the landlord.  Even though real property improvements and betterments are part of the building, landlords generally require tenants to be responsible for insuring them, creating a coverage gap.</a:t>
            </a:r>
          </a:p>
          <a:p>
            <a:pPr marL="0" indent="0">
              <a:buNone/>
            </a:pPr>
            <a:endParaRPr lang="en-US" dirty="0"/>
          </a:p>
        </p:txBody>
      </p:sp>
      <p:sp>
        <p:nvSpPr>
          <p:cNvPr id="4" name="Slide Number Placeholder 3"/>
          <p:cNvSpPr>
            <a:spLocks noGrp="1"/>
          </p:cNvSpPr>
          <p:nvPr>
            <p:ph type="sldNum" sz="quarter" idx="12"/>
          </p:nvPr>
        </p:nvSpPr>
        <p:spPr/>
        <p:txBody>
          <a:bodyPr/>
          <a:lstStyle/>
          <a:p>
            <a:fld id="{E6955EF3-AA9A-4D98-B888-9BFDA4CBC1CC}" type="slidenum">
              <a:rPr lang="en-US" smtClean="0"/>
              <a:t>8</a:t>
            </a:fld>
            <a:endParaRPr lang="en-US" dirty="0"/>
          </a:p>
        </p:txBody>
      </p:sp>
    </p:spTree>
    <p:extLst>
      <p:ext uri="{BB962C8B-B14F-4D97-AF65-F5344CB8AC3E}">
        <p14:creationId xmlns:p14="http://schemas.microsoft.com/office/powerpoint/2010/main" val="3086668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Valuation Methods</a:t>
            </a:r>
            <a:endParaRPr lang="en-US" b="1" dirty="0">
              <a:solidFill>
                <a:srgbClr val="FF0000"/>
              </a:solidFill>
            </a:endParaRPr>
          </a:p>
        </p:txBody>
      </p:sp>
      <p:sp>
        <p:nvSpPr>
          <p:cNvPr id="3" name="Content Placeholder 2"/>
          <p:cNvSpPr>
            <a:spLocks noGrp="1"/>
          </p:cNvSpPr>
          <p:nvPr>
            <p:ph idx="1"/>
          </p:nvPr>
        </p:nvSpPr>
        <p:spPr/>
        <p:txBody>
          <a:bodyPr>
            <a:normAutofit fontScale="40000" lnSpcReduction="20000"/>
          </a:bodyPr>
          <a:lstStyle/>
          <a:p>
            <a:pPr>
              <a:buFont typeface="Wingdings" panose="05000000000000000000" pitchFamily="2" charset="2"/>
              <a:buChar char="§"/>
            </a:pPr>
            <a:r>
              <a:rPr lang="en-US" sz="4200" dirty="0"/>
              <a:t>Actual Cash Value (ACV</a:t>
            </a:r>
            <a:r>
              <a:rPr lang="en-US" sz="4200" dirty="0" smtClean="0"/>
              <a:t>) – at time of loss</a:t>
            </a:r>
            <a:endParaRPr lang="en-US" sz="4200" dirty="0"/>
          </a:p>
          <a:p>
            <a:pPr lvl="1"/>
            <a:r>
              <a:rPr lang="en-US" dirty="0" smtClean="0"/>
              <a:t>Replacement cost less physical (not book) depreciation</a:t>
            </a:r>
          </a:p>
          <a:p>
            <a:pPr marL="457200" lvl="1" indent="0">
              <a:buNone/>
            </a:pPr>
            <a:endParaRPr lang="en-US" dirty="0" smtClean="0"/>
          </a:p>
          <a:p>
            <a:pPr>
              <a:buFont typeface="Wingdings" panose="05000000000000000000" pitchFamily="2" charset="2"/>
              <a:buChar char="§"/>
            </a:pPr>
            <a:r>
              <a:rPr lang="en-US" sz="4200" dirty="0" smtClean="0"/>
              <a:t>Replacement Cost – at time of loss, like kind &amp; quality, at the same location</a:t>
            </a:r>
          </a:p>
          <a:p>
            <a:pPr lvl="1"/>
            <a:r>
              <a:rPr lang="en-US" dirty="0" smtClean="0"/>
              <a:t>Reconstruction cost, not tax value or sale value</a:t>
            </a:r>
          </a:p>
          <a:p>
            <a:pPr lvl="1"/>
            <a:r>
              <a:rPr lang="en-US" dirty="0" smtClean="0"/>
              <a:t>Proceeds, once determined in this manner, can be used to reconstruct at a different location</a:t>
            </a:r>
          </a:p>
          <a:p>
            <a:pPr lvl="1"/>
            <a:r>
              <a:rPr lang="en-US" dirty="0" smtClean="0"/>
              <a:t>Includes cost of demolition, generally estimated at 13% of the value of the improvements</a:t>
            </a:r>
          </a:p>
          <a:p>
            <a:pPr lvl="1"/>
            <a:r>
              <a:rPr lang="en-US" dirty="0" smtClean="0"/>
              <a:t>Only ACV will be paid unless/until the property is restored</a:t>
            </a:r>
          </a:p>
          <a:p>
            <a:endParaRPr lang="en-US" dirty="0" smtClean="0"/>
          </a:p>
          <a:p>
            <a:pPr>
              <a:buFont typeface="Wingdings" panose="05000000000000000000" pitchFamily="2" charset="2"/>
              <a:buChar char="§"/>
            </a:pPr>
            <a:r>
              <a:rPr lang="en-US" sz="4200" dirty="0"/>
              <a:t>Ordinance or Law </a:t>
            </a:r>
            <a:r>
              <a:rPr lang="en-US" dirty="0" smtClean="0"/>
              <a:t>– so long as arising from a covered cause of loss, covers:</a:t>
            </a:r>
          </a:p>
          <a:p>
            <a:pPr lvl="1"/>
            <a:r>
              <a:rPr lang="en-US" dirty="0" smtClean="0"/>
              <a:t>Loss to the undamaged portion of the building;</a:t>
            </a:r>
          </a:p>
          <a:p>
            <a:pPr lvl="1"/>
            <a:r>
              <a:rPr lang="en-US" dirty="0" smtClean="0"/>
              <a:t>Cost to demolish the undamaged portion of the building; and</a:t>
            </a:r>
          </a:p>
          <a:p>
            <a:pPr lvl="1"/>
            <a:r>
              <a:rPr lang="en-US" dirty="0" smtClean="0"/>
              <a:t>The increased cost of construction to comply with current ordinances.</a:t>
            </a:r>
          </a:p>
          <a:p>
            <a:pPr lvl="1"/>
            <a:endParaRPr lang="en-US" dirty="0" smtClean="0"/>
          </a:p>
          <a:p>
            <a:pPr>
              <a:buFont typeface="Wingdings" panose="05000000000000000000" pitchFamily="2" charset="2"/>
              <a:buChar char="§"/>
            </a:pPr>
            <a:r>
              <a:rPr lang="en-US" sz="4200" dirty="0"/>
              <a:t>Agreed Value </a:t>
            </a:r>
            <a:r>
              <a:rPr lang="en-US" dirty="0" smtClean="0"/>
              <a:t>– suspends operation of the coinsurance clause, eliminating potential penalty</a:t>
            </a:r>
          </a:p>
          <a:p>
            <a:endParaRPr lang="en-US" dirty="0" smtClean="0"/>
          </a:p>
          <a:p>
            <a:pPr>
              <a:buFont typeface="Wingdings" panose="05000000000000000000" pitchFamily="2" charset="2"/>
              <a:buChar char="§"/>
            </a:pPr>
            <a:r>
              <a:rPr lang="en-US" sz="4200" dirty="0"/>
              <a:t>Blanket</a:t>
            </a:r>
            <a:r>
              <a:rPr lang="en-US" dirty="0" smtClean="0"/>
              <a:t> – provides coverage on multiple buildings or business personal property at multiple locations subject to a cumulative total amount of coverage</a:t>
            </a:r>
          </a:p>
          <a:p>
            <a:endParaRPr lang="en-US" dirty="0" smtClean="0"/>
          </a:p>
          <a:p>
            <a:pPr>
              <a:buFont typeface="Wingdings" panose="05000000000000000000" pitchFamily="2" charset="2"/>
              <a:buChar char="§"/>
            </a:pPr>
            <a:r>
              <a:rPr lang="en-US" sz="4200" dirty="0"/>
              <a:t>Margin Clause </a:t>
            </a:r>
            <a:r>
              <a:rPr lang="en-US" dirty="0" smtClean="0"/>
              <a:t>– limits recovery to a stated percentage of insured value per location</a:t>
            </a:r>
            <a:endParaRPr lang="en-US" dirty="0"/>
          </a:p>
        </p:txBody>
      </p:sp>
      <p:sp>
        <p:nvSpPr>
          <p:cNvPr id="4" name="Slide Number Placeholder 3"/>
          <p:cNvSpPr>
            <a:spLocks noGrp="1"/>
          </p:cNvSpPr>
          <p:nvPr>
            <p:ph type="sldNum" sz="quarter" idx="12"/>
          </p:nvPr>
        </p:nvSpPr>
        <p:spPr/>
        <p:txBody>
          <a:bodyPr/>
          <a:lstStyle/>
          <a:p>
            <a:fld id="{C30F18DF-8F0D-47C2-9910-58F7BAAC03C1}" type="slidenum">
              <a:rPr lang="en-US" smtClean="0"/>
              <a:t>9</a:t>
            </a:fld>
            <a:endParaRPr lang="en-US"/>
          </a:p>
        </p:txBody>
      </p:sp>
    </p:spTree>
    <p:extLst>
      <p:ext uri="{BB962C8B-B14F-4D97-AF65-F5344CB8AC3E}">
        <p14:creationId xmlns:p14="http://schemas.microsoft.com/office/powerpoint/2010/main" val="32762889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3701</Words>
  <Application>Microsoft Office PowerPoint</Application>
  <PresentationFormat>On-screen Show (4:3)</PresentationFormat>
  <Paragraphs>482</Paragraphs>
  <Slides>44</Slides>
  <Notes>2</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Property Insurance 101</vt:lpstr>
      <vt:lpstr>Types of Property Insurance Commonly Required</vt:lpstr>
      <vt:lpstr>What Property Insurance Is/Isn’t</vt:lpstr>
      <vt:lpstr>Building Blocks of Property Insurance</vt:lpstr>
      <vt:lpstr> Building Blocks of Property Insurance</vt:lpstr>
      <vt:lpstr>Insuring Tenant Improvements  and Betterments</vt:lpstr>
      <vt:lpstr>Insuring Tenant Improvements and Betterments</vt:lpstr>
      <vt:lpstr>Insuring Tenant Improvements and Betterments</vt:lpstr>
      <vt:lpstr>Valuation Methods</vt:lpstr>
      <vt:lpstr>Coinsurance</vt:lpstr>
      <vt:lpstr>Coinsurance – Single Building</vt:lpstr>
      <vt:lpstr>Blanket Property Insurance</vt:lpstr>
      <vt:lpstr>Beware of Margin Clause</vt:lpstr>
      <vt:lpstr>Business Income</vt:lpstr>
      <vt:lpstr>Rental Value</vt:lpstr>
      <vt:lpstr>Extra Expense</vt:lpstr>
      <vt:lpstr>Key Coverage Triggers</vt:lpstr>
      <vt:lpstr>Important Terms and Concepts</vt:lpstr>
      <vt:lpstr>Abatement</vt:lpstr>
      <vt:lpstr>Maintenance &amp; Repair</vt:lpstr>
      <vt:lpstr>Vacancy</vt:lpstr>
      <vt:lpstr>Leasehold Interest Endorsement</vt:lpstr>
      <vt:lpstr>Builder’s Risk</vt:lpstr>
      <vt:lpstr>Flood – National Flood  Insurance Program</vt:lpstr>
      <vt:lpstr> Flood – Business Income or  Loss of Rents </vt:lpstr>
      <vt:lpstr> Flood – Difference in Conditions Excess Coverage </vt:lpstr>
      <vt:lpstr>Flood Insurance – Other Sources</vt:lpstr>
      <vt:lpstr>Flood Deductibles</vt:lpstr>
      <vt:lpstr>Green Coverage</vt:lpstr>
      <vt:lpstr>Green Coverage</vt:lpstr>
      <vt:lpstr>Terrorism</vt:lpstr>
      <vt:lpstr>Risks of Relying on Tenant to Insure the Landlord’s Property</vt:lpstr>
      <vt:lpstr>Risks of Relying on Tenant to Insure the Landlord’s Property</vt:lpstr>
      <vt:lpstr>Risks of Relying on Tenant to Insure the Landlord’s Property</vt:lpstr>
      <vt:lpstr>Risks of Relying on Tenant to Insure the Landlord’s Property</vt:lpstr>
      <vt:lpstr>What Is The Best  Risk Management Option?</vt:lpstr>
      <vt:lpstr>Self-Insured Retention</vt:lpstr>
      <vt:lpstr>Self-Insured Retention</vt:lpstr>
      <vt:lpstr>Waiver of Subrogation</vt:lpstr>
      <vt:lpstr>Notice of Cancellation, Nonrenewal, Reduction in Limits, Change, Etc.</vt:lpstr>
      <vt:lpstr>Certificates of Insurance</vt:lpstr>
      <vt:lpstr>Certificate Specifications</vt:lpstr>
      <vt:lpstr>Questions?</vt:lpstr>
      <vt:lpstr>Charles E. Comiskey CPCU, CIC, CPIA, CRM, PWCA, CRIS, CCM, CMIP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Forida Insurance 101 – Property</dc:title>
  <dc:creator>Charles Comiskey</dc:creator>
  <cp:lastModifiedBy>Charles Comiskey</cp:lastModifiedBy>
  <cp:revision>63</cp:revision>
  <cp:lastPrinted>2018-01-08T17:55:07Z</cp:lastPrinted>
  <dcterms:created xsi:type="dcterms:W3CDTF">2018-01-07T19:09:56Z</dcterms:created>
  <dcterms:modified xsi:type="dcterms:W3CDTF">2018-01-20T15:41:02Z</dcterms:modified>
</cp:coreProperties>
</file>