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7"/>
  </p:notesMasterIdLst>
  <p:handoutMasterIdLst>
    <p:handoutMasterId r:id="rId28"/>
  </p:handoutMasterIdLst>
  <p:sldIdLst>
    <p:sldId id="256" r:id="rId2"/>
    <p:sldId id="342" r:id="rId3"/>
    <p:sldId id="330" r:id="rId4"/>
    <p:sldId id="319" r:id="rId5"/>
    <p:sldId id="324" r:id="rId6"/>
    <p:sldId id="325" r:id="rId7"/>
    <p:sldId id="322" r:id="rId8"/>
    <p:sldId id="346" r:id="rId9"/>
    <p:sldId id="347" r:id="rId10"/>
    <p:sldId id="302" r:id="rId11"/>
    <p:sldId id="317" r:id="rId12"/>
    <p:sldId id="318" r:id="rId13"/>
    <p:sldId id="331" r:id="rId14"/>
    <p:sldId id="264" r:id="rId15"/>
    <p:sldId id="288" r:id="rId16"/>
    <p:sldId id="268" r:id="rId17"/>
    <p:sldId id="327" r:id="rId18"/>
    <p:sldId id="328" r:id="rId19"/>
    <p:sldId id="329" r:id="rId20"/>
    <p:sldId id="344" r:id="rId21"/>
    <p:sldId id="341" r:id="rId22"/>
    <p:sldId id="332" r:id="rId23"/>
    <p:sldId id="343" r:id="rId24"/>
    <p:sldId id="333" r:id="rId25"/>
    <p:sldId id="300"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22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19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63F5221-76CA-4CF5-8B92-1365D257D1CD}" type="datetimeFigureOut">
              <a:rPr lang="en-US" smtClean="0"/>
              <a:pPr/>
              <a:t>6/18/2017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791FCCF-C306-4BA8-9EB6-FA66817FDD23}" type="slidenum">
              <a:rPr lang="en-US" smtClean="0"/>
              <a:pPr/>
              <a:t>‹#›</a:t>
            </a:fld>
            <a:endParaRPr lang="en-US" dirty="0"/>
          </a:p>
        </p:txBody>
      </p:sp>
    </p:spTree>
    <p:extLst>
      <p:ext uri="{BB962C8B-B14F-4D97-AF65-F5344CB8AC3E}">
        <p14:creationId xmlns:p14="http://schemas.microsoft.com/office/powerpoint/2010/main" val="3633210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51408364-813E-48E5-820A-8CA5CF01BAE0}" type="datetimeFigureOut">
              <a:rPr lang="en-US" smtClean="0"/>
              <a:pPr/>
              <a:t>6/18/2017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77589E2-6F85-48C4-87BB-455400EE4EE2}" type="slidenum">
              <a:rPr lang="en-US" smtClean="0"/>
              <a:pPr/>
              <a:t>‹#›</a:t>
            </a:fld>
            <a:endParaRPr lang="en-US" dirty="0"/>
          </a:p>
        </p:txBody>
      </p:sp>
    </p:spTree>
    <p:extLst>
      <p:ext uri="{BB962C8B-B14F-4D97-AF65-F5344CB8AC3E}">
        <p14:creationId xmlns:p14="http://schemas.microsoft.com/office/powerpoint/2010/main" val="1349995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7589E2-6F85-48C4-87BB-455400EE4EE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35500A-3C72-436F-9E31-0FFD32753B45}" type="datetime1">
              <a:rPr lang="en-US" smtClean="0"/>
              <a:pPr/>
              <a:t>6/18/2017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038A1B-3916-4217-AEA6-E02BE1C675D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74B10B-E5CD-4891-B50D-A568635A5F35}" type="datetime1">
              <a:rPr lang="en-US" smtClean="0"/>
              <a:pPr/>
              <a:t>6/18/2017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038A1B-3916-4217-AEA6-E02BE1C675D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222C7C40-AEA2-45CE-9552-6C80B52DDEC8}" type="datetime1">
              <a:rPr lang="en-US" smtClean="0"/>
              <a:pPr/>
              <a:t>6/18/2017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038A1B-3916-4217-AEA6-E02BE1C675DA}" type="slidenum">
              <a:rPr lang="en-US" smtClean="0"/>
              <a:pPr/>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4DA4E0-75A0-4CF5-B6E9-3D964FF60E35}" type="datetime1">
              <a:rPr lang="en-US" smtClean="0"/>
              <a:pPr/>
              <a:t>6/18/2017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038A1B-3916-4217-AEA6-E02BE1C675DA}"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82BAB8-D8CC-46DE-9512-7FBE1BD9A511}" type="datetime1">
              <a:rPr lang="en-US" smtClean="0"/>
              <a:pPr/>
              <a:t>6/18/2017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038A1B-3916-4217-AEA6-E02BE1C675D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4D81AE6-2DCD-4523-8759-0CB71CF461FB}" type="datetime1">
              <a:rPr lang="en-US" smtClean="0"/>
              <a:pPr/>
              <a:t>6/18/2017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038A1B-3916-4217-AEA6-E02BE1C675DA}" type="slidenum">
              <a:rPr lang="en-US" smtClean="0"/>
              <a:pPr/>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ABC67C-A20B-4572-90E2-D021DB97F64C}" type="datetime1">
              <a:rPr lang="en-US" smtClean="0"/>
              <a:pPr/>
              <a:t>6/18/2017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038A1B-3916-4217-AEA6-E02BE1C675D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B5ED80-6406-49C1-A092-04466481C20B}" type="datetime1">
              <a:rPr lang="en-US" smtClean="0"/>
              <a:pPr/>
              <a:t>6/18/2017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038A1B-3916-4217-AEA6-E02BE1C675D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5B67EE4F-8184-4801-A1DB-076C4A03AA7B}" type="datetime1">
              <a:rPr lang="en-US" smtClean="0"/>
              <a:pPr/>
              <a:t>6/18/2017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038A1B-3916-4217-AEA6-E02BE1C675D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92FA914C-081D-45F7-9AB3-E65A4A244D11}" type="datetime1">
              <a:rPr lang="en-US" smtClean="0"/>
              <a:pPr/>
              <a:t>6/18/2017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038A1B-3916-4217-AEA6-E02BE1C675DA}" type="slidenum">
              <a:rPr lang="en-US" smtClean="0"/>
              <a:pPr/>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9B71E4-8285-4AB1-9040-DEAC3C2F6DC1}" type="datetime1">
              <a:rPr lang="en-US" smtClean="0"/>
              <a:pPr/>
              <a:t>6/18/2017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038A1B-3916-4217-AEA6-E02BE1C675DA}" type="slidenum">
              <a:rPr lang="en-US" smtClean="0"/>
              <a:pPr/>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4961050-FCDA-46CF-B69D-0301174B9076}" type="datetime1">
              <a:rPr lang="en-US" smtClean="0"/>
              <a:pPr/>
              <a:t>6/18/2017</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151133F-385A-43BB-8B1E-C60FD02786FA}" type="slidenum">
              <a:rPr lang="en-US" smtClean="0"/>
              <a:pPr/>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spence@carltonfields.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423447"/>
            <a:ext cx="8686800" cy="2310354"/>
          </a:xfrm>
        </p:spPr>
        <p:txBody>
          <a:bodyPr>
            <a:normAutofit fontScale="90000"/>
          </a:bodyPr>
          <a:lstStyle/>
          <a:p>
            <a:r>
              <a:rPr lang="en-US" b="1" dirty="0" smtClean="0">
                <a:solidFill>
                  <a:schemeClr val="tx2"/>
                </a:solidFill>
              </a:rPr>
              <a:t>Additional </a:t>
            </a:r>
            <a:r>
              <a:rPr lang="en-US" b="1" dirty="0">
                <a:solidFill>
                  <a:schemeClr val="tx2"/>
                </a:solidFill>
              </a:rPr>
              <a:t>Insured Endorsement Forms and Other Practical Tips When Drafting Insurance </a:t>
            </a:r>
            <a:r>
              <a:rPr lang="en-US" b="1" dirty="0">
                <a:solidFill>
                  <a:schemeClr val="tx2"/>
                </a:solidFill>
              </a:rPr>
              <a:t>Requirements</a:t>
            </a:r>
            <a:r>
              <a:rPr lang="en-US" sz="2800" b="1" dirty="0" smtClean="0">
                <a:solidFill>
                  <a:schemeClr val="tx2"/>
                </a:solidFill>
              </a:rPr>
              <a:t/>
            </a:r>
            <a:br>
              <a:rPr lang="en-US" sz="2800" b="1" dirty="0" smtClean="0">
                <a:solidFill>
                  <a:schemeClr val="tx2"/>
                </a:solidFill>
              </a:rPr>
            </a:br>
            <a:endParaRPr lang="en-US" sz="2000" dirty="0">
              <a:solidFill>
                <a:schemeClr val="tx2"/>
              </a:solidFill>
            </a:endParaRPr>
          </a:p>
        </p:txBody>
      </p:sp>
      <p:sp>
        <p:nvSpPr>
          <p:cNvPr id="3" name="Subtitle 2"/>
          <p:cNvSpPr>
            <a:spLocks noGrp="1"/>
          </p:cNvSpPr>
          <p:nvPr>
            <p:ph type="subTitle" idx="1"/>
          </p:nvPr>
        </p:nvSpPr>
        <p:spPr>
          <a:xfrm>
            <a:off x="3048000" y="4495800"/>
            <a:ext cx="2971800" cy="1600200"/>
          </a:xfrm>
        </p:spPr>
        <p:txBody>
          <a:bodyPr>
            <a:normAutofit/>
          </a:bodyPr>
          <a:lstStyle/>
          <a:p>
            <a:pPr>
              <a:spcBef>
                <a:spcPts val="0"/>
              </a:spcBef>
            </a:pPr>
            <a:r>
              <a:rPr lang="en-US" sz="2600" b="1" dirty="0" smtClean="0">
                <a:solidFill>
                  <a:schemeClr val="tx2"/>
                </a:solidFill>
              </a:rPr>
              <a:t>Scott P. Pence</a:t>
            </a:r>
          </a:p>
          <a:p>
            <a:pPr>
              <a:spcBef>
                <a:spcPts val="0"/>
              </a:spcBef>
            </a:pPr>
            <a:r>
              <a:rPr lang="en-US" sz="2600" dirty="0" smtClean="0">
                <a:solidFill>
                  <a:schemeClr val="tx2"/>
                </a:solidFill>
              </a:rPr>
              <a:t>Carlton Fields</a:t>
            </a:r>
          </a:p>
          <a:p>
            <a:pPr>
              <a:spcBef>
                <a:spcPts val="0"/>
              </a:spcBef>
            </a:pPr>
            <a:r>
              <a:rPr lang="en-US" sz="2600" dirty="0" smtClean="0">
                <a:solidFill>
                  <a:schemeClr val="tx2"/>
                </a:solidFill>
              </a:rPr>
              <a:t>Tampa, FL</a:t>
            </a:r>
            <a:endParaRPr lang="en-US" sz="2600" dirty="0">
              <a:solidFill>
                <a:schemeClr val="tx2"/>
              </a:solidFill>
            </a:endParaRPr>
          </a:p>
        </p:txBody>
      </p:sp>
      <p:sp>
        <p:nvSpPr>
          <p:cNvPr id="4" name="Slide Number Placeholder 3"/>
          <p:cNvSpPr>
            <a:spLocks noGrp="1"/>
          </p:cNvSpPr>
          <p:nvPr>
            <p:ph type="sldNum" sz="quarter" idx="12"/>
          </p:nvPr>
        </p:nvSpPr>
        <p:spPr/>
        <p:txBody>
          <a:bodyPr/>
          <a:lstStyle/>
          <a:p>
            <a:fld id="{CF038A1B-3916-4217-AEA6-E02BE1C675DA}" type="slidenum">
              <a:rPr lang="en-US" smtClean="0"/>
              <a:pPr/>
              <a:t>1</a:t>
            </a:fld>
            <a:endParaRPr lang="en-US" dirty="0"/>
          </a:p>
        </p:txBody>
      </p:sp>
      <p:sp>
        <p:nvSpPr>
          <p:cNvPr id="6" name="TextBox 5"/>
          <p:cNvSpPr txBox="1"/>
          <p:nvPr/>
        </p:nvSpPr>
        <p:spPr>
          <a:xfrm>
            <a:off x="228600" y="152400"/>
            <a:ext cx="4114800" cy="923330"/>
          </a:xfrm>
          <a:prstGeom prst="rect">
            <a:avLst/>
          </a:prstGeom>
          <a:noFill/>
        </p:spPr>
        <p:txBody>
          <a:bodyPr wrap="square" rtlCol="0">
            <a:spAutoFit/>
          </a:bodyPr>
          <a:lstStyle/>
          <a:p>
            <a:r>
              <a:rPr lang="en-US" dirty="0" smtClean="0">
                <a:solidFill>
                  <a:schemeClr val="tx2"/>
                </a:solidFill>
              </a:rPr>
              <a:t>Insurance and Surety Committee</a:t>
            </a:r>
            <a:endParaRPr lang="en-US" dirty="0" smtClean="0">
              <a:solidFill>
                <a:schemeClr val="tx2"/>
              </a:solidFill>
            </a:endParaRPr>
          </a:p>
          <a:p>
            <a:r>
              <a:rPr lang="en-US" dirty="0" smtClean="0">
                <a:solidFill>
                  <a:schemeClr val="tx2"/>
                </a:solidFill>
              </a:rPr>
              <a:t>RPPTL Section of </a:t>
            </a:r>
            <a:r>
              <a:rPr lang="en-US" dirty="0" smtClean="0">
                <a:solidFill>
                  <a:schemeClr val="tx2"/>
                </a:solidFill>
              </a:rPr>
              <a:t>The Florida Bar</a:t>
            </a:r>
            <a:endParaRPr lang="en-US" dirty="0" smtClean="0">
              <a:solidFill>
                <a:schemeClr val="tx2"/>
              </a:solidFill>
            </a:endParaRPr>
          </a:p>
          <a:p>
            <a:r>
              <a:rPr lang="en-US" dirty="0" smtClean="0">
                <a:solidFill>
                  <a:schemeClr val="tx2"/>
                </a:solidFill>
              </a:rPr>
              <a:t>June 19, 2017</a:t>
            </a:r>
            <a:endParaRPr lang="en-US" dirty="0">
              <a:solidFill>
                <a:schemeClr val="tx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7772400" cy="1362075"/>
          </a:xfrm>
        </p:spPr>
        <p:txBody>
          <a:bodyPr>
            <a:normAutofit fontScale="90000"/>
          </a:bodyPr>
          <a:lstStyle/>
          <a:p>
            <a:pPr algn="ctr"/>
            <a:r>
              <a:rPr lang="en-US" dirty="0" smtClean="0"/>
              <a:t>Standard ISO Additional </a:t>
            </a:r>
            <a:br>
              <a:rPr lang="en-US" dirty="0" smtClean="0"/>
            </a:br>
            <a:r>
              <a:rPr lang="en-US" dirty="0" smtClean="0"/>
              <a:t>Insured Endorsement Forms</a:t>
            </a:r>
            <a:endParaRPr lang="en-US" dirty="0"/>
          </a:p>
        </p:txBody>
      </p:sp>
      <p:sp>
        <p:nvSpPr>
          <p:cNvPr id="4" name="Slide Number Placeholder 3"/>
          <p:cNvSpPr>
            <a:spLocks noGrp="1"/>
          </p:cNvSpPr>
          <p:nvPr>
            <p:ph type="sldNum" sz="quarter" idx="12"/>
          </p:nvPr>
        </p:nvSpPr>
        <p:spPr/>
        <p:txBody>
          <a:bodyPr/>
          <a:lstStyle/>
          <a:p>
            <a:fld id="{CF038A1B-3916-4217-AEA6-E02BE1C675DA}" type="slidenum">
              <a:rPr lang="en-US" smtClean="0"/>
              <a:pPr/>
              <a:t>10</a:t>
            </a:fld>
            <a:endParaRPr lang="en-US" dirty="0"/>
          </a:p>
        </p:txBody>
      </p:sp>
    </p:spTree>
    <p:extLst>
      <p:ext uri="{BB962C8B-B14F-4D97-AF65-F5344CB8AC3E}">
        <p14:creationId xmlns:p14="http://schemas.microsoft.com/office/powerpoint/2010/main" val="2422829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a:xfrm>
            <a:off x="457200" y="1295400"/>
            <a:ext cx="8229600" cy="5181600"/>
          </a:xfrm>
        </p:spPr>
        <p:txBody>
          <a:bodyPr>
            <a:normAutofit lnSpcReduction="10000"/>
          </a:bodyPr>
          <a:lstStyle/>
          <a:p>
            <a:r>
              <a:rPr lang="en-US" sz="2200" dirty="0" smtClean="0"/>
              <a:t>COMPLETED OPERATIONS &amp; ONGOING OPERATIONS/BROAD FORM</a:t>
            </a:r>
          </a:p>
          <a:p>
            <a:pPr lvl="1"/>
            <a:r>
              <a:rPr lang="en-US" sz="2200" dirty="0" smtClean="0"/>
              <a:t>CG 20 10 11 85 (“arising out of”)</a:t>
            </a:r>
          </a:p>
          <a:p>
            <a:pPr lvl="1"/>
            <a:endParaRPr lang="en-US" sz="2200" dirty="0" smtClean="0"/>
          </a:p>
          <a:p>
            <a:r>
              <a:rPr lang="en-US" sz="2200" dirty="0" smtClean="0"/>
              <a:t>COMPLETED OPERATIONS/BROAD FORM</a:t>
            </a:r>
          </a:p>
          <a:p>
            <a:pPr lvl="1"/>
            <a:r>
              <a:rPr lang="en-US" sz="2200" dirty="0" smtClean="0"/>
              <a:t>CG 20 37 10 01 (“arising out of”)</a:t>
            </a:r>
          </a:p>
          <a:p>
            <a:r>
              <a:rPr lang="en-US" sz="2200" dirty="0" smtClean="0"/>
              <a:t>ONGOING OPERATIONS/BROAD FORM</a:t>
            </a:r>
          </a:p>
          <a:p>
            <a:pPr lvl="1"/>
            <a:r>
              <a:rPr lang="en-US" sz="2200" dirty="0" smtClean="0"/>
              <a:t>CG 20 10 10 01 (“arising out of”)</a:t>
            </a:r>
          </a:p>
          <a:p>
            <a:pPr lvl="1"/>
            <a:endParaRPr lang="en-US" sz="2200" dirty="0" smtClean="0"/>
          </a:p>
          <a:p>
            <a:r>
              <a:rPr lang="en-US" sz="2200" dirty="0" smtClean="0"/>
              <a:t>COMPLETED OPERATIONS/INTERMEDIATE FORM</a:t>
            </a:r>
          </a:p>
          <a:p>
            <a:pPr lvl="1"/>
            <a:r>
              <a:rPr lang="en-US" sz="2200" dirty="0" smtClean="0"/>
              <a:t>CG 20 37 07 04 (“in whole or in part”)</a:t>
            </a:r>
          </a:p>
          <a:p>
            <a:r>
              <a:rPr lang="en-US" sz="2200" dirty="0" smtClean="0"/>
              <a:t>ONGOING OPERATIONS/INTERMEDIATE FORM</a:t>
            </a:r>
          </a:p>
          <a:p>
            <a:pPr lvl="1"/>
            <a:r>
              <a:rPr lang="en-US" sz="2200" dirty="0" smtClean="0"/>
              <a:t>CG 20 10 07 04 (“in whole or in part”)</a:t>
            </a:r>
            <a:endParaRPr lang="en-US" sz="2200" dirty="0"/>
          </a:p>
        </p:txBody>
      </p:sp>
      <p:sp>
        <p:nvSpPr>
          <p:cNvPr id="81922" name="Rectangle 2"/>
          <p:cNvSpPr>
            <a:spLocks noGrp="1" noChangeArrowheads="1"/>
          </p:cNvSpPr>
          <p:nvPr>
            <p:ph type="title"/>
          </p:nvPr>
        </p:nvSpPr>
        <p:spPr>
          <a:xfrm>
            <a:off x="228600" y="76200"/>
            <a:ext cx="8686800" cy="884238"/>
          </a:xfrm>
          <a:ln/>
        </p:spPr>
        <p:txBody>
          <a:bodyPr>
            <a:normAutofit fontScale="90000"/>
          </a:bodyPr>
          <a:lstStyle/>
          <a:p>
            <a:pPr algn="ctr"/>
            <a:r>
              <a:rPr lang="en-US" sz="3800" dirty="0" smtClean="0"/>
              <a:t>Older ISO Additional Insured Endorsements</a:t>
            </a:r>
            <a:endParaRPr lang="en-US" sz="3800" dirty="0"/>
          </a:p>
        </p:txBody>
      </p:sp>
    </p:spTree>
    <p:extLst>
      <p:ext uri="{BB962C8B-B14F-4D97-AF65-F5344CB8AC3E}">
        <p14:creationId xmlns:p14="http://schemas.microsoft.com/office/powerpoint/2010/main" val="209565060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blinds(horizontal)">
                                      <p:cBhvr>
                                        <p:cTn id="7" dur="500"/>
                                        <p:tgtEl>
                                          <p:spTgt spid="819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1923">
                                            <p:txEl>
                                              <p:pRg st="0" end="0"/>
                                            </p:txEl>
                                          </p:spTgt>
                                        </p:tgtEl>
                                        <p:attrNameLst>
                                          <p:attrName>style.visibility</p:attrName>
                                        </p:attrNameLst>
                                      </p:cBhvr>
                                      <p:to>
                                        <p:strVal val="visible"/>
                                      </p:to>
                                    </p:set>
                                    <p:anim calcmode="lin" valueType="num">
                                      <p:cBhvr additive="base">
                                        <p:cTn id="12" dur="500" fill="hold"/>
                                        <p:tgtEl>
                                          <p:spTgt spid="8192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1923">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81923">
                                            <p:txEl>
                                              <p:pRg st="1" end="1"/>
                                            </p:txEl>
                                          </p:spTgt>
                                        </p:tgtEl>
                                        <p:attrNameLst>
                                          <p:attrName>style.visibility</p:attrName>
                                        </p:attrNameLst>
                                      </p:cBhvr>
                                      <p:to>
                                        <p:strVal val="visible"/>
                                      </p:to>
                                    </p:set>
                                    <p:anim calcmode="lin" valueType="num">
                                      <p:cBhvr additive="base">
                                        <p:cTn id="16" dur="500" fill="hold"/>
                                        <p:tgtEl>
                                          <p:spTgt spid="81923">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819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81923">
                                            <p:txEl>
                                              <p:pRg st="3" end="3"/>
                                            </p:txEl>
                                          </p:spTgt>
                                        </p:tgtEl>
                                        <p:attrNameLst>
                                          <p:attrName>style.visibility</p:attrName>
                                        </p:attrNameLst>
                                      </p:cBhvr>
                                      <p:to>
                                        <p:strVal val="visible"/>
                                      </p:to>
                                    </p:set>
                                    <p:anim calcmode="lin" valueType="num">
                                      <p:cBhvr additive="base">
                                        <p:cTn id="22" dur="500" fill="hold"/>
                                        <p:tgtEl>
                                          <p:spTgt spid="8192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81923">
                                            <p:txEl>
                                              <p:pRg st="3" end="3"/>
                                            </p:txEl>
                                          </p:spTgt>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81923">
                                            <p:txEl>
                                              <p:pRg st="4" end="4"/>
                                            </p:txEl>
                                          </p:spTgt>
                                        </p:tgtEl>
                                        <p:attrNameLst>
                                          <p:attrName>style.visibility</p:attrName>
                                        </p:attrNameLst>
                                      </p:cBhvr>
                                      <p:to>
                                        <p:strVal val="visible"/>
                                      </p:to>
                                    </p:set>
                                    <p:anim calcmode="lin" valueType="num">
                                      <p:cBhvr additive="base">
                                        <p:cTn id="26" dur="500" fill="hold"/>
                                        <p:tgtEl>
                                          <p:spTgt spid="81923">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819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81923">
                                            <p:txEl>
                                              <p:pRg st="5" end="5"/>
                                            </p:txEl>
                                          </p:spTgt>
                                        </p:tgtEl>
                                        <p:attrNameLst>
                                          <p:attrName>style.visibility</p:attrName>
                                        </p:attrNameLst>
                                      </p:cBhvr>
                                      <p:to>
                                        <p:strVal val="visible"/>
                                      </p:to>
                                    </p:set>
                                    <p:anim calcmode="lin" valueType="num">
                                      <p:cBhvr additive="base">
                                        <p:cTn id="32" dur="500" fill="hold"/>
                                        <p:tgtEl>
                                          <p:spTgt spid="81923">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8192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81923">
                                            <p:txEl>
                                              <p:pRg st="6" end="6"/>
                                            </p:txEl>
                                          </p:spTgt>
                                        </p:tgtEl>
                                        <p:attrNameLst>
                                          <p:attrName>style.visibility</p:attrName>
                                        </p:attrNameLst>
                                      </p:cBhvr>
                                      <p:to>
                                        <p:strVal val="visible"/>
                                      </p:to>
                                    </p:set>
                                    <p:anim calcmode="lin" valueType="num">
                                      <p:cBhvr additive="base">
                                        <p:cTn id="38" dur="500" fill="hold"/>
                                        <p:tgtEl>
                                          <p:spTgt spid="81923">
                                            <p:txEl>
                                              <p:pRg st="6" end="6"/>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8192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81923">
                                            <p:txEl>
                                              <p:pRg st="8" end="8"/>
                                            </p:txEl>
                                          </p:spTgt>
                                        </p:tgtEl>
                                        <p:attrNameLst>
                                          <p:attrName>style.visibility</p:attrName>
                                        </p:attrNameLst>
                                      </p:cBhvr>
                                      <p:to>
                                        <p:strVal val="visible"/>
                                      </p:to>
                                    </p:set>
                                    <p:anim calcmode="lin" valueType="num">
                                      <p:cBhvr additive="base">
                                        <p:cTn id="44" dur="500" fill="hold"/>
                                        <p:tgtEl>
                                          <p:spTgt spid="81923">
                                            <p:txEl>
                                              <p:pRg st="8" end="8"/>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81923">
                                            <p:txEl>
                                              <p:pRg st="8" end="8"/>
                                            </p:txEl>
                                          </p:spTgt>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81923">
                                            <p:txEl>
                                              <p:pRg st="9" end="9"/>
                                            </p:txEl>
                                          </p:spTgt>
                                        </p:tgtEl>
                                        <p:attrNameLst>
                                          <p:attrName>style.visibility</p:attrName>
                                        </p:attrNameLst>
                                      </p:cBhvr>
                                      <p:to>
                                        <p:strVal val="visible"/>
                                      </p:to>
                                    </p:set>
                                    <p:anim calcmode="lin" valueType="num">
                                      <p:cBhvr additive="base">
                                        <p:cTn id="48" dur="500" fill="hold"/>
                                        <p:tgtEl>
                                          <p:spTgt spid="81923">
                                            <p:txEl>
                                              <p:pRg st="9" end="9"/>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8192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81923">
                                            <p:txEl>
                                              <p:pRg st="10" end="10"/>
                                            </p:txEl>
                                          </p:spTgt>
                                        </p:tgtEl>
                                        <p:attrNameLst>
                                          <p:attrName>style.visibility</p:attrName>
                                        </p:attrNameLst>
                                      </p:cBhvr>
                                      <p:to>
                                        <p:strVal val="visible"/>
                                      </p:to>
                                    </p:set>
                                    <p:anim calcmode="lin" valueType="num">
                                      <p:cBhvr additive="base">
                                        <p:cTn id="54" dur="500" fill="hold"/>
                                        <p:tgtEl>
                                          <p:spTgt spid="81923">
                                            <p:txEl>
                                              <p:pRg st="10" end="1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8192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81923">
                                            <p:txEl>
                                              <p:pRg st="11" end="11"/>
                                            </p:txEl>
                                          </p:spTgt>
                                        </p:tgtEl>
                                        <p:attrNameLst>
                                          <p:attrName>style.visibility</p:attrName>
                                        </p:attrNameLst>
                                      </p:cBhvr>
                                      <p:to>
                                        <p:strVal val="visible"/>
                                      </p:to>
                                    </p:set>
                                    <p:anim calcmode="lin" valueType="num">
                                      <p:cBhvr additive="base">
                                        <p:cTn id="60" dur="500" fill="hold"/>
                                        <p:tgtEl>
                                          <p:spTgt spid="81923">
                                            <p:txEl>
                                              <p:pRg st="11" end="11"/>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8192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P spid="81922"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idx="1"/>
          </p:nvPr>
        </p:nvSpPr>
        <p:spPr>
          <a:xfrm>
            <a:off x="457200" y="1066800"/>
            <a:ext cx="8229600" cy="5334000"/>
          </a:xfrm>
          <a:noFill/>
        </p:spPr>
        <p:txBody>
          <a:bodyPr>
            <a:normAutofit fontScale="92500" lnSpcReduction="20000"/>
          </a:bodyPr>
          <a:lstStyle/>
          <a:p>
            <a:r>
              <a:rPr lang="en-US" dirty="0"/>
              <a:t>COMPLETED </a:t>
            </a:r>
            <a:r>
              <a:rPr lang="en-US" dirty="0" smtClean="0"/>
              <a:t>OPERATIONS</a:t>
            </a:r>
            <a:endParaRPr lang="en-US" dirty="0"/>
          </a:p>
          <a:p>
            <a:pPr lvl="1"/>
            <a:r>
              <a:rPr lang="en-US" dirty="0"/>
              <a:t>CG 20 37 </a:t>
            </a:r>
            <a:r>
              <a:rPr lang="en-US" dirty="0" smtClean="0"/>
              <a:t>04 13</a:t>
            </a:r>
            <a:endParaRPr lang="en-US" dirty="0"/>
          </a:p>
          <a:p>
            <a:r>
              <a:rPr lang="en-US" dirty="0"/>
              <a:t>ONGOING </a:t>
            </a:r>
            <a:r>
              <a:rPr lang="en-US" dirty="0" smtClean="0"/>
              <a:t>OPERATIONS</a:t>
            </a:r>
            <a:endParaRPr lang="en-US" dirty="0"/>
          </a:p>
          <a:p>
            <a:pPr lvl="1"/>
            <a:r>
              <a:rPr lang="en-US" dirty="0"/>
              <a:t>CG 20 </a:t>
            </a:r>
            <a:r>
              <a:rPr lang="en-US" dirty="0" smtClean="0"/>
              <a:t>10 04 13</a:t>
            </a:r>
          </a:p>
          <a:p>
            <a:pPr lvl="1">
              <a:buNone/>
            </a:pPr>
            <a:endParaRPr lang="en-US" dirty="0"/>
          </a:p>
          <a:p>
            <a:r>
              <a:rPr lang="en-US" dirty="0" smtClean="0"/>
              <a:t>Only </a:t>
            </a:r>
            <a:r>
              <a:rPr lang="en-US" u="sng" dirty="0" smtClean="0"/>
              <a:t>to the extent permitted by law</a:t>
            </a:r>
            <a:r>
              <a:rPr lang="en-US" dirty="0" smtClean="0"/>
              <a:t>.</a:t>
            </a:r>
          </a:p>
          <a:p>
            <a:endParaRPr lang="en-US" dirty="0" smtClean="0"/>
          </a:p>
          <a:p>
            <a:r>
              <a:rPr lang="en-US" dirty="0" smtClean="0"/>
              <a:t>If coverage provided to the additional insured is required by a contract or agreement, the insurance afforded to such additional insured </a:t>
            </a:r>
            <a:r>
              <a:rPr lang="en-US" u="sng" dirty="0" smtClean="0"/>
              <a:t>will not be broader than that which you are required by the contract or agreement to provide</a:t>
            </a:r>
            <a:r>
              <a:rPr lang="en-US" dirty="0" smtClean="0"/>
              <a:t> for such additional insured.</a:t>
            </a:r>
          </a:p>
          <a:p>
            <a:pPr>
              <a:buNone/>
            </a:pPr>
            <a:endParaRPr lang="en-US" dirty="0" smtClean="0"/>
          </a:p>
          <a:p>
            <a:r>
              <a:rPr lang="en-US" dirty="0" smtClean="0"/>
              <a:t>If coverage provided to the additional insured is required by a contract or agreement, the most we will pay on behalf of the additional insured is the amount of insurance: (1)</a:t>
            </a:r>
            <a:r>
              <a:rPr lang="en-US" b="1" dirty="0" smtClean="0"/>
              <a:t> </a:t>
            </a:r>
            <a:r>
              <a:rPr lang="en-US" u="sng" dirty="0" smtClean="0"/>
              <a:t>required by the contract or agreement</a:t>
            </a:r>
            <a:r>
              <a:rPr lang="en-US" dirty="0" smtClean="0"/>
              <a:t>; or (2) </a:t>
            </a:r>
            <a:r>
              <a:rPr lang="en-US" u="sng" dirty="0" smtClean="0"/>
              <a:t>available under the applicable Limits of Insurance</a:t>
            </a:r>
            <a:r>
              <a:rPr lang="en-US" dirty="0" smtClean="0"/>
              <a:t> shown in the Declarations; </a:t>
            </a:r>
            <a:r>
              <a:rPr lang="en-US" u="sng" dirty="0" smtClean="0"/>
              <a:t>whichever is less</a:t>
            </a:r>
            <a:r>
              <a:rPr lang="en-US" dirty="0" smtClean="0"/>
              <a:t>.</a:t>
            </a:r>
            <a:endParaRPr lang="en-US" dirty="0"/>
          </a:p>
          <a:p>
            <a:endParaRPr lang="en-US" dirty="0"/>
          </a:p>
          <a:p>
            <a:pPr>
              <a:spcBef>
                <a:spcPct val="0"/>
              </a:spcBef>
              <a:buFontTx/>
              <a:buNone/>
            </a:pPr>
            <a:endParaRPr lang="en-US" dirty="0"/>
          </a:p>
        </p:txBody>
      </p:sp>
      <p:sp>
        <p:nvSpPr>
          <p:cNvPr id="110594" name="Rectangle 2"/>
          <p:cNvSpPr>
            <a:spLocks noGrp="1" noChangeArrowheads="1"/>
          </p:cNvSpPr>
          <p:nvPr>
            <p:ph type="title"/>
          </p:nvPr>
        </p:nvSpPr>
        <p:spPr>
          <a:xfrm>
            <a:off x="457200" y="76200"/>
            <a:ext cx="8229600" cy="914400"/>
          </a:xfrm>
          <a:ln/>
        </p:spPr>
        <p:txBody>
          <a:bodyPr>
            <a:normAutofit/>
          </a:bodyPr>
          <a:lstStyle/>
          <a:p>
            <a:pPr algn="ctr"/>
            <a:r>
              <a:rPr lang="en-US" sz="3200" dirty="0" smtClean="0"/>
              <a:t>2013 ISO Additional Insured Endorsements</a:t>
            </a:r>
            <a:endParaRPr lang="en-US" sz="3200" dirty="0"/>
          </a:p>
        </p:txBody>
      </p:sp>
    </p:spTree>
    <p:extLst>
      <p:ext uri="{BB962C8B-B14F-4D97-AF65-F5344CB8AC3E}">
        <p14:creationId xmlns:p14="http://schemas.microsoft.com/office/powerpoint/2010/main" val="1734658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MUST OBTAIN ENDORSEMENT BECAUSE CERTIFICATE OF INSURANCE NOT BINDING</a:t>
            </a:r>
          </a:p>
          <a:p>
            <a:pPr lvl="1"/>
            <a:r>
              <a:rPr lang="en-US" dirty="0"/>
              <a:t>Issued as a matter of information only</a:t>
            </a:r>
          </a:p>
          <a:p>
            <a:pPr lvl="1"/>
            <a:r>
              <a:rPr lang="en-US" dirty="0"/>
              <a:t>Does not amend terms of policy</a:t>
            </a:r>
          </a:p>
          <a:p>
            <a:pPr lvl="1"/>
            <a:r>
              <a:rPr lang="en-US" dirty="0"/>
              <a:t>Does not constitute a contract</a:t>
            </a:r>
          </a:p>
          <a:p>
            <a:pPr lvl="1"/>
            <a:r>
              <a:rPr lang="en-US" dirty="0"/>
              <a:t>Policies have been issued for the period indicated</a:t>
            </a:r>
          </a:p>
          <a:p>
            <a:pPr lvl="1"/>
            <a:r>
              <a:rPr lang="en-US" dirty="0"/>
              <a:t>Subject to all terms, exclusions and conditions of the policies</a:t>
            </a:r>
          </a:p>
          <a:p>
            <a:endParaRPr lang="en-US" dirty="0"/>
          </a:p>
        </p:txBody>
      </p:sp>
      <p:sp>
        <p:nvSpPr>
          <p:cNvPr id="3" name="Slide Number Placeholder 2"/>
          <p:cNvSpPr>
            <a:spLocks noGrp="1"/>
          </p:cNvSpPr>
          <p:nvPr>
            <p:ph type="sldNum" sz="quarter" idx="12"/>
          </p:nvPr>
        </p:nvSpPr>
        <p:spPr/>
        <p:txBody>
          <a:bodyPr/>
          <a:lstStyle/>
          <a:p>
            <a:fld id="{CF038A1B-3916-4217-AEA6-E02BE1C675DA}" type="slidenum">
              <a:rPr lang="en-US" smtClean="0"/>
              <a:pPr/>
              <a:t>13</a:t>
            </a:fld>
            <a:endParaRPr lang="en-US" dirty="0"/>
          </a:p>
        </p:txBody>
      </p:sp>
      <p:sp>
        <p:nvSpPr>
          <p:cNvPr id="4" name="Title 3"/>
          <p:cNvSpPr>
            <a:spLocks noGrp="1"/>
          </p:cNvSpPr>
          <p:nvPr>
            <p:ph type="title"/>
          </p:nvPr>
        </p:nvSpPr>
        <p:spPr/>
        <p:txBody>
          <a:bodyPr>
            <a:normAutofit fontScale="90000"/>
          </a:bodyPr>
          <a:lstStyle/>
          <a:p>
            <a:r>
              <a:rPr lang="en-US" dirty="0" smtClean="0"/>
              <a:t>Why is an Endorsement Necessary? </a:t>
            </a:r>
            <a:endParaRPr lang="en-US" dirty="0"/>
          </a:p>
        </p:txBody>
      </p:sp>
    </p:spTree>
    <p:extLst>
      <p:ext uri="{BB962C8B-B14F-4D97-AF65-F5344CB8AC3E}">
        <p14:creationId xmlns:p14="http://schemas.microsoft.com/office/powerpoint/2010/main" val="170691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p:txBody>
          <a:bodyPr>
            <a:normAutofit lnSpcReduction="10000"/>
          </a:bodyPr>
          <a:lstStyle/>
          <a:p>
            <a:r>
              <a:rPr lang="en-US" sz="2800" dirty="0" smtClean="0"/>
              <a:t>COMPLETED </a:t>
            </a:r>
            <a:r>
              <a:rPr lang="en-US" sz="2800" dirty="0" smtClean="0"/>
              <a:t>OPERATIONS &amp; ONGOING OPERATIONS</a:t>
            </a:r>
          </a:p>
          <a:p>
            <a:pPr lvl="1"/>
            <a:r>
              <a:rPr lang="en-US" sz="2400" dirty="0" smtClean="0"/>
              <a:t>CG 20 10 11 85</a:t>
            </a:r>
          </a:p>
          <a:p>
            <a:pPr lvl="1"/>
            <a:endParaRPr lang="en-US" sz="2400" dirty="0" smtClean="0"/>
          </a:p>
          <a:p>
            <a:pPr marL="457200" lvl="1" indent="0">
              <a:buNone/>
            </a:pPr>
            <a:r>
              <a:rPr lang="en-US" sz="2400" dirty="0" smtClean="0"/>
              <a:t>“WHO IS AN INSURED (Section II) is amended to include as an insured the person or organization shown in the Schedule, but only with respect to liability </a:t>
            </a:r>
            <a:r>
              <a:rPr lang="en-US" sz="2400" dirty="0" smtClean="0">
                <a:solidFill>
                  <a:srgbClr val="FF0000"/>
                </a:solidFill>
              </a:rPr>
              <a:t>arising out of ‘your work’ for that insured by or for you</a:t>
            </a:r>
            <a:r>
              <a:rPr lang="en-US" sz="2400" dirty="0" smtClean="0"/>
              <a:t>.” (emphasis added)</a:t>
            </a:r>
          </a:p>
          <a:p>
            <a:endParaRPr lang="en-US" sz="2800" dirty="0" smtClean="0"/>
          </a:p>
          <a:p>
            <a:endParaRPr lang="en-US" sz="2400" dirty="0"/>
          </a:p>
          <a:p>
            <a:endParaRPr lang="en-US" sz="2800" dirty="0"/>
          </a:p>
        </p:txBody>
      </p:sp>
      <p:sp>
        <p:nvSpPr>
          <p:cNvPr id="4" name="Slide Number Placeholder 3"/>
          <p:cNvSpPr>
            <a:spLocks noGrp="1"/>
          </p:cNvSpPr>
          <p:nvPr>
            <p:ph type="sldNum" sz="quarter" idx="12"/>
          </p:nvPr>
        </p:nvSpPr>
        <p:spPr/>
        <p:txBody>
          <a:bodyPr/>
          <a:lstStyle/>
          <a:p>
            <a:fld id="{CF038A1B-3916-4217-AEA6-E02BE1C675DA}" type="slidenum">
              <a:rPr lang="en-US" smtClean="0"/>
              <a:pPr/>
              <a:t>14</a:t>
            </a:fld>
            <a:endParaRPr lang="en-US" dirty="0"/>
          </a:p>
        </p:txBody>
      </p:sp>
      <p:sp>
        <p:nvSpPr>
          <p:cNvPr id="81922" name="Rectangle 2"/>
          <p:cNvSpPr>
            <a:spLocks noGrp="1" noChangeArrowheads="1"/>
          </p:cNvSpPr>
          <p:nvPr>
            <p:ph type="title"/>
          </p:nvPr>
        </p:nvSpPr>
        <p:spPr>
          <a:ln/>
        </p:spPr>
        <p:txBody>
          <a:bodyPr>
            <a:normAutofit/>
          </a:bodyPr>
          <a:lstStyle/>
          <a:p>
            <a:r>
              <a:rPr lang="en-US" dirty="0" smtClean="0"/>
              <a:t>BROAD FORM </a:t>
            </a:r>
            <a:r>
              <a:rPr lang="en-US" dirty="0"/>
              <a:t>ENDORSEMENTS</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blinds(horizontal)">
                                      <p:cBhvr>
                                        <p:cTn id="7" dur="500"/>
                                        <p:tgtEl>
                                          <p:spTgt spid="819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1923">
                                            <p:txEl>
                                              <p:pRg st="0" end="0"/>
                                            </p:txEl>
                                          </p:spTgt>
                                        </p:tgtEl>
                                        <p:attrNameLst>
                                          <p:attrName>style.visibility</p:attrName>
                                        </p:attrNameLst>
                                      </p:cBhvr>
                                      <p:to>
                                        <p:strVal val="visible"/>
                                      </p:to>
                                    </p:set>
                                    <p:anim calcmode="lin" valueType="num">
                                      <p:cBhvr additive="base">
                                        <p:cTn id="12" dur="500" fill="hold"/>
                                        <p:tgtEl>
                                          <p:spTgt spid="8192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1923">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81923">
                                            <p:txEl>
                                              <p:pRg st="1" end="1"/>
                                            </p:txEl>
                                          </p:spTgt>
                                        </p:tgtEl>
                                        <p:attrNameLst>
                                          <p:attrName>style.visibility</p:attrName>
                                        </p:attrNameLst>
                                      </p:cBhvr>
                                      <p:to>
                                        <p:strVal val="visible"/>
                                      </p:to>
                                    </p:set>
                                    <p:anim calcmode="lin" valueType="num">
                                      <p:cBhvr additive="base">
                                        <p:cTn id="16" dur="500" fill="hold"/>
                                        <p:tgtEl>
                                          <p:spTgt spid="81923">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81923">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81923">
                                            <p:txEl>
                                              <p:pRg st="3" end="3"/>
                                            </p:txEl>
                                          </p:spTgt>
                                        </p:tgtEl>
                                        <p:attrNameLst>
                                          <p:attrName>style.visibility</p:attrName>
                                        </p:attrNameLst>
                                      </p:cBhvr>
                                      <p:to>
                                        <p:strVal val="visible"/>
                                      </p:to>
                                    </p:set>
                                    <p:anim calcmode="lin" valueType="num">
                                      <p:cBhvr additive="base">
                                        <p:cTn id="20" dur="500" fill="hold"/>
                                        <p:tgtEl>
                                          <p:spTgt spid="81923">
                                            <p:txEl>
                                              <p:pRg st="3" end="3"/>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8192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P spid="81922"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r>
              <a:rPr lang="en-US" sz="2000" dirty="0" smtClean="0"/>
              <a:t>COMPLETED OPERATIONS</a:t>
            </a:r>
          </a:p>
          <a:p>
            <a:pPr lvl="1"/>
            <a:r>
              <a:rPr lang="en-US" sz="2000" dirty="0" smtClean="0"/>
              <a:t>CG 20 37 10 01</a:t>
            </a:r>
          </a:p>
          <a:p>
            <a:pPr lvl="1"/>
            <a:endParaRPr lang="en-US" sz="2400" dirty="0"/>
          </a:p>
          <a:p>
            <a:pPr lvl="1"/>
            <a:endParaRPr lang="en-US" sz="2400" dirty="0" smtClean="0"/>
          </a:p>
          <a:p>
            <a:endParaRPr lang="en-US" sz="2000" dirty="0" smtClean="0"/>
          </a:p>
          <a:p>
            <a:r>
              <a:rPr lang="en-US" sz="2000" dirty="0" smtClean="0"/>
              <a:t>ONGOING OPERATIONS</a:t>
            </a:r>
          </a:p>
          <a:p>
            <a:pPr lvl="1"/>
            <a:r>
              <a:rPr lang="en-US" sz="2000" dirty="0" smtClean="0"/>
              <a:t>CG 20 10 10 01</a:t>
            </a:r>
          </a:p>
          <a:p>
            <a:pPr marL="457200" lvl="1" indent="0">
              <a:buNone/>
            </a:pPr>
            <a:endParaRPr lang="en-US" sz="2400" dirty="0" smtClean="0"/>
          </a:p>
        </p:txBody>
      </p:sp>
      <p:sp>
        <p:nvSpPr>
          <p:cNvPr id="4" name="Slide Number Placeholder 3"/>
          <p:cNvSpPr>
            <a:spLocks noGrp="1"/>
          </p:cNvSpPr>
          <p:nvPr>
            <p:ph type="sldNum" sz="quarter" idx="12"/>
          </p:nvPr>
        </p:nvSpPr>
        <p:spPr/>
        <p:txBody>
          <a:bodyPr/>
          <a:lstStyle/>
          <a:p>
            <a:fld id="{CF038A1B-3916-4217-AEA6-E02BE1C675DA}" type="slidenum">
              <a:rPr lang="en-US" smtClean="0"/>
              <a:pPr/>
              <a:t>15</a:t>
            </a:fld>
            <a:endParaRPr lang="en-US" dirty="0"/>
          </a:p>
        </p:txBody>
      </p:sp>
      <p:sp>
        <p:nvSpPr>
          <p:cNvPr id="2" name="Title 1"/>
          <p:cNvSpPr>
            <a:spLocks noGrp="1"/>
          </p:cNvSpPr>
          <p:nvPr>
            <p:ph type="title"/>
          </p:nvPr>
        </p:nvSpPr>
        <p:spPr>
          <a:xfrm>
            <a:off x="152400" y="76200"/>
            <a:ext cx="8839200" cy="792162"/>
          </a:xfrm>
        </p:spPr>
        <p:txBody>
          <a:bodyPr>
            <a:normAutofit/>
          </a:bodyPr>
          <a:lstStyle/>
          <a:p>
            <a:r>
              <a:rPr lang="en-US" sz="3200" dirty="0" smtClean="0"/>
              <a:t>BROAD FORM ENDORSEMENTS </a:t>
            </a:r>
            <a:r>
              <a:rPr lang="en-US" sz="3200" dirty="0" smtClean="0"/>
              <a:t>(cont.)</a:t>
            </a:r>
            <a:endParaRPr lang="en-US" sz="3200" dirty="0"/>
          </a:p>
        </p:txBody>
      </p:sp>
      <p:pic>
        <p:nvPicPr>
          <p:cNvPr id="5" name="Picture 3" descr="Slide 15"/>
          <p:cNvPicPr>
            <a:picLocks noChangeAspect="1" noChangeArrowheads="1"/>
          </p:cNvPicPr>
          <p:nvPr/>
        </p:nvPicPr>
        <p:blipFill>
          <a:blip r:embed="rId2" cstate="print"/>
          <a:srcRect/>
          <a:stretch>
            <a:fillRect/>
          </a:stretch>
        </p:blipFill>
        <p:spPr bwMode="auto">
          <a:xfrm>
            <a:off x="0" y="1757362"/>
            <a:ext cx="9144000" cy="833438"/>
          </a:xfrm>
          <a:prstGeom prst="rect">
            <a:avLst/>
          </a:prstGeom>
          <a:noFill/>
        </p:spPr>
      </p:pic>
      <p:pic>
        <p:nvPicPr>
          <p:cNvPr id="6" name="Picture 3" descr="Slide 16"/>
          <p:cNvPicPr>
            <a:picLocks noChangeAspect="1" noChangeArrowheads="1"/>
          </p:cNvPicPr>
          <p:nvPr/>
        </p:nvPicPr>
        <p:blipFill>
          <a:blip r:embed="rId3" cstate="print"/>
          <a:srcRect/>
          <a:stretch>
            <a:fillRect/>
          </a:stretch>
        </p:blipFill>
        <p:spPr bwMode="auto">
          <a:xfrm>
            <a:off x="0" y="3810000"/>
            <a:ext cx="9144000"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idx="1"/>
          </p:nvPr>
        </p:nvSpPr>
        <p:spPr>
          <a:xfrm>
            <a:off x="457200" y="762000"/>
            <a:ext cx="8229600" cy="5364163"/>
          </a:xfrm>
        </p:spPr>
        <p:txBody>
          <a:bodyPr/>
          <a:lstStyle/>
          <a:p>
            <a:r>
              <a:rPr lang="en-US" sz="2000" dirty="0"/>
              <a:t>COMPLETED </a:t>
            </a:r>
            <a:r>
              <a:rPr lang="en-US" sz="2000" dirty="0" smtClean="0"/>
              <a:t>OPERATIONS/FAULT BASED</a:t>
            </a:r>
            <a:endParaRPr lang="en-US" sz="2000" dirty="0"/>
          </a:p>
          <a:p>
            <a:pPr lvl="1"/>
            <a:r>
              <a:rPr lang="en-US" sz="2000" dirty="0"/>
              <a:t>CG 20 37 </a:t>
            </a:r>
            <a:r>
              <a:rPr lang="en-US" sz="2000" dirty="0" smtClean="0"/>
              <a:t>07 04</a:t>
            </a:r>
          </a:p>
          <a:p>
            <a:pPr lvl="1"/>
            <a:endParaRPr lang="en-US" sz="2000" dirty="0" smtClean="0"/>
          </a:p>
          <a:p>
            <a:pPr lvl="1"/>
            <a:endParaRPr lang="en-US" sz="2000" dirty="0"/>
          </a:p>
          <a:p>
            <a:pPr lvl="1"/>
            <a:endParaRPr lang="en-US" sz="2000" dirty="0" smtClean="0"/>
          </a:p>
          <a:p>
            <a:pPr lvl="1"/>
            <a:endParaRPr lang="en-US" sz="2000" dirty="0"/>
          </a:p>
          <a:p>
            <a:pPr lvl="1"/>
            <a:endParaRPr lang="en-US" sz="2000" dirty="0" smtClean="0"/>
          </a:p>
          <a:p>
            <a:pPr lvl="1"/>
            <a:endParaRPr lang="en-US" sz="2000" dirty="0"/>
          </a:p>
          <a:p>
            <a:pPr lvl="1"/>
            <a:endParaRPr lang="en-US" sz="2000" dirty="0" smtClean="0"/>
          </a:p>
          <a:p>
            <a:pPr lvl="1"/>
            <a:endParaRPr lang="en-US" sz="2000" dirty="0"/>
          </a:p>
          <a:p>
            <a:r>
              <a:rPr lang="en-US" sz="2000" dirty="0"/>
              <a:t>ONGOING </a:t>
            </a:r>
            <a:r>
              <a:rPr lang="en-US" sz="2000" dirty="0" smtClean="0"/>
              <a:t>OPERATIONS/FAULT BASED</a:t>
            </a:r>
            <a:endParaRPr lang="en-US" sz="2000" dirty="0"/>
          </a:p>
          <a:p>
            <a:pPr lvl="1"/>
            <a:r>
              <a:rPr lang="en-US" sz="2000" dirty="0"/>
              <a:t>CG 20 </a:t>
            </a:r>
            <a:r>
              <a:rPr lang="en-US" sz="2000" dirty="0" smtClean="0"/>
              <a:t>10 07 </a:t>
            </a:r>
            <a:r>
              <a:rPr lang="en-US" sz="2000" dirty="0"/>
              <a:t>04</a:t>
            </a:r>
          </a:p>
          <a:p>
            <a:endParaRPr lang="en-US" dirty="0"/>
          </a:p>
          <a:p>
            <a:endParaRPr lang="en-US" dirty="0"/>
          </a:p>
          <a:p>
            <a:pPr>
              <a:spcBef>
                <a:spcPct val="0"/>
              </a:spcBef>
              <a:buFontTx/>
              <a:buNone/>
            </a:pPr>
            <a:endParaRPr lang="en-US" dirty="0"/>
          </a:p>
        </p:txBody>
      </p:sp>
      <p:sp>
        <p:nvSpPr>
          <p:cNvPr id="4" name="Slide Number Placeholder 3"/>
          <p:cNvSpPr>
            <a:spLocks noGrp="1"/>
          </p:cNvSpPr>
          <p:nvPr>
            <p:ph type="sldNum" sz="quarter" idx="12"/>
          </p:nvPr>
        </p:nvSpPr>
        <p:spPr/>
        <p:txBody>
          <a:bodyPr/>
          <a:lstStyle/>
          <a:p>
            <a:fld id="{CF038A1B-3916-4217-AEA6-E02BE1C675DA}" type="slidenum">
              <a:rPr lang="en-US" smtClean="0"/>
              <a:pPr/>
              <a:t>16</a:t>
            </a:fld>
            <a:endParaRPr lang="en-US" dirty="0"/>
          </a:p>
        </p:txBody>
      </p:sp>
      <p:sp>
        <p:nvSpPr>
          <p:cNvPr id="110594" name="Rectangle 2"/>
          <p:cNvSpPr>
            <a:spLocks noGrp="1" noChangeArrowheads="1"/>
          </p:cNvSpPr>
          <p:nvPr>
            <p:ph type="title"/>
          </p:nvPr>
        </p:nvSpPr>
        <p:spPr>
          <a:xfrm>
            <a:off x="152400" y="122238"/>
            <a:ext cx="8839200" cy="639762"/>
          </a:xfrm>
          <a:ln/>
        </p:spPr>
        <p:txBody>
          <a:bodyPr>
            <a:normAutofit/>
          </a:bodyPr>
          <a:lstStyle/>
          <a:p>
            <a:r>
              <a:rPr lang="en-US" sz="3200" dirty="0" smtClean="0"/>
              <a:t>FAULT-BASED ENDORSEMENTS</a:t>
            </a:r>
            <a:endParaRPr lang="en-US" sz="3200" dirty="0"/>
          </a:p>
        </p:txBody>
      </p:sp>
      <p:pic>
        <p:nvPicPr>
          <p:cNvPr id="5" name="Picture 3" descr="Slide 18"/>
          <p:cNvPicPr>
            <a:picLocks noChangeAspect="1" noChangeArrowheads="1"/>
          </p:cNvPicPr>
          <p:nvPr/>
        </p:nvPicPr>
        <p:blipFill>
          <a:blip r:embed="rId2" cstate="print"/>
          <a:srcRect/>
          <a:stretch>
            <a:fillRect/>
          </a:stretch>
        </p:blipFill>
        <p:spPr bwMode="auto">
          <a:xfrm>
            <a:off x="0" y="5232400"/>
            <a:ext cx="9144000" cy="1320800"/>
          </a:xfrm>
          <a:prstGeom prst="rect">
            <a:avLst/>
          </a:prstGeom>
          <a:noFill/>
        </p:spPr>
      </p:pic>
      <p:pic>
        <p:nvPicPr>
          <p:cNvPr id="6" name="Picture 6" descr="Slide 19 B"/>
          <p:cNvPicPr>
            <a:picLocks noChangeAspect="1" noChangeArrowheads="1"/>
          </p:cNvPicPr>
          <p:nvPr/>
        </p:nvPicPr>
        <p:blipFill>
          <a:blip r:embed="rId3" cstate="print"/>
          <a:srcRect/>
          <a:stretch>
            <a:fillRect/>
          </a:stretch>
        </p:blipFill>
        <p:spPr bwMode="auto">
          <a:xfrm>
            <a:off x="4419600" y="1066800"/>
            <a:ext cx="4267200" cy="980768"/>
          </a:xfrm>
          <a:prstGeom prst="rect">
            <a:avLst/>
          </a:prstGeom>
          <a:noFill/>
        </p:spPr>
      </p:pic>
      <p:pic>
        <p:nvPicPr>
          <p:cNvPr id="7" name="Picture 3" descr="Slide 19 A"/>
          <p:cNvPicPr>
            <a:picLocks noChangeAspect="1" noChangeArrowheads="1"/>
          </p:cNvPicPr>
          <p:nvPr/>
        </p:nvPicPr>
        <p:blipFill>
          <a:blip r:embed="rId4" cstate="print"/>
          <a:srcRect/>
          <a:stretch>
            <a:fillRect/>
          </a:stretch>
        </p:blipFill>
        <p:spPr bwMode="auto">
          <a:xfrm>
            <a:off x="381000" y="1955800"/>
            <a:ext cx="4724400" cy="2463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p:txBody>
          <a:bodyPr>
            <a:normAutofit fontScale="77500" lnSpcReduction="20000"/>
          </a:bodyPr>
          <a:lstStyle/>
          <a:p>
            <a:r>
              <a:rPr lang="en-US" altLang="en-US" dirty="0" smtClean="0"/>
              <a:t>CG 2010 (04/13)</a:t>
            </a:r>
          </a:p>
          <a:p>
            <a:pPr lvl="1"/>
            <a:r>
              <a:rPr lang="en-US" altLang="en-US" dirty="0" smtClean="0"/>
              <a:t>Ongoing Operations</a:t>
            </a:r>
          </a:p>
          <a:p>
            <a:r>
              <a:rPr lang="en-US" altLang="en-US" dirty="0" smtClean="0"/>
              <a:t>2037 (04/13)</a:t>
            </a:r>
          </a:p>
          <a:p>
            <a:pPr lvl="1"/>
            <a:r>
              <a:rPr lang="en-US" altLang="en-US" dirty="0" smtClean="0"/>
              <a:t>Completed Operations</a:t>
            </a:r>
          </a:p>
          <a:p>
            <a:r>
              <a:rPr lang="en-US" altLang="en-US" dirty="0" smtClean="0"/>
              <a:t>Fault-Based</a:t>
            </a:r>
          </a:p>
          <a:p>
            <a:r>
              <a:rPr lang="en-US" altLang="en-US" dirty="0" smtClean="0"/>
              <a:t>“Caused in whole and in Part”</a:t>
            </a:r>
          </a:p>
          <a:p>
            <a:r>
              <a:rPr lang="en-US" altLang="en-US" dirty="0" smtClean="0"/>
              <a:t>But……………..</a:t>
            </a:r>
          </a:p>
          <a:p>
            <a:pPr lvl="1"/>
            <a:r>
              <a:rPr lang="en-US" altLang="en-US" dirty="0" smtClean="0"/>
              <a:t>Only to the Extent Permitted by Law </a:t>
            </a:r>
            <a:r>
              <a:rPr lang="en-US" altLang="en-US" dirty="0" smtClean="0"/>
              <a:t>(Savings </a:t>
            </a:r>
            <a:r>
              <a:rPr lang="en-US" altLang="en-US" dirty="0" smtClean="0"/>
              <a:t>Clause)</a:t>
            </a:r>
          </a:p>
          <a:p>
            <a:pPr lvl="1"/>
            <a:r>
              <a:rPr lang="en-US" altLang="en-US" dirty="0" smtClean="0"/>
              <a:t>No Broader than Coverage Specified in Contract</a:t>
            </a:r>
          </a:p>
          <a:p>
            <a:pPr lvl="1"/>
            <a:r>
              <a:rPr lang="en-US" altLang="en-US" dirty="0" smtClean="0"/>
              <a:t>Most Insurer will Pay is Lesser of:</a:t>
            </a:r>
          </a:p>
          <a:p>
            <a:pPr lvl="2"/>
            <a:r>
              <a:rPr lang="en-US" altLang="en-US" dirty="0" smtClean="0"/>
              <a:t>Contracted Limits</a:t>
            </a:r>
          </a:p>
          <a:p>
            <a:pPr lvl="2"/>
            <a:r>
              <a:rPr lang="en-US" altLang="en-US" dirty="0" smtClean="0"/>
              <a:t>Limits Shown in Declaration</a:t>
            </a:r>
          </a:p>
        </p:txBody>
      </p:sp>
      <p:sp>
        <p:nvSpPr>
          <p:cNvPr id="11266" name="Title 1"/>
          <p:cNvSpPr>
            <a:spLocks noGrp="1"/>
          </p:cNvSpPr>
          <p:nvPr>
            <p:ph type="title"/>
          </p:nvPr>
        </p:nvSpPr>
        <p:spPr/>
        <p:txBody>
          <a:bodyPr>
            <a:normAutofit fontScale="90000"/>
          </a:bodyPr>
          <a:lstStyle/>
          <a:p>
            <a:r>
              <a:rPr lang="en-US" altLang="en-US" dirty="0" smtClean="0"/>
              <a:t>FAULT-BASED </a:t>
            </a:r>
            <a:r>
              <a:rPr lang="en-US" altLang="en-US" dirty="0" smtClean="0"/>
              <a:t/>
            </a:r>
            <a:br>
              <a:rPr lang="en-US" altLang="en-US" dirty="0" smtClean="0"/>
            </a:br>
            <a:r>
              <a:rPr lang="en-US" altLang="en-US" dirty="0" smtClean="0"/>
              <a:t>(with restrictions)</a:t>
            </a:r>
          </a:p>
        </p:txBody>
      </p:sp>
    </p:spTree>
    <p:extLst>
      <p:ext uri="{BB962C8B-B14F-4D97-AF65-F5344CB8AC3E}">
        <p14:creationId xmlns:p14="http://schemas.microsoft.com/office/powerpoint/2010/main" val="3788898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O CG 20 10 04 13_1_Page_1.jpg"/>
          <p:cNvPicPr>
            <a:picLocks noChangeAspect="1"/>
          </p:cNvPicPr>
          <p:nvPr/>
        </p:nvPicPr>
        <p:blipFill>
          <a:blip r:embed="rId2" cstate="print"/>
          <a:srcRect l="13268" t="82223" r="50131" b="9735"/>
          <a:stretch>
            <a:fillRect/>
          </a:stretch>
        </p:blipFill>
        <p:spPr>
          <a:xfrm>
            <a:off x="1447800" y="3505200"/>
            <a:ext cx="6400800" cy="1295400"/>
          </a:xfrm>
          <a:prstGeom prst="rect">
            <a:avLst/>
          </a:prstGeom>
          <a:ln w="38100">
            <a:solidFill>
              <a:schemeClr val="accent2">
                <a:lumMod val="50000"/>
              </a:schemeClr>
            </a:solidFill>
          </a:ln>
          <a:effectLst>
            <a:outerShdw blurRad="292100" dist="139700" dir="2700000" algn="tl" rotWithShape="0">
              <a:srgbClr val="333333">
                <a:alpha val="65000"/>
              </a:srgbClr>
            </a:outerShdw>
          </a:effectLst>
        </p:spPr>
      </p:pic>
      <p:pic>
        <p:nvPicPr>
          <p:cNvPr id="7" name="Picture 6" descr="ISO CG 20 10 04 13_1_Page_1.jpg"/>
          <p:cNvPicPr>
            <a:picLocks noChangeAspect="1"/>
          </p:cNvPicPr>
          <p:nvPr/>
        </p:nvPicPr>
        <p:blipFill>
          <a:blip r:embed="rId2" cstate="print"/>
          <a:srcRect l="12615" t="77416" r="48562" b="17927"/>
          <a:stretch>
            <a:fillRect/>
          </a:stretch>
        </p:blipFill>
        <p:spPr>
          <a:xfrm>
            <a:off x="1371600" y="2667000"/>
            <a:ext cx="6477000" cy="685800"/>
          </a:xfrm>
          <a:prstGeom prst="rect">
            <a:avLst/>
          </a:prstGeom>
          <a:ln w="38100">
            <a:solidFill>
              <a:schemeClr val="accent2">
                <a:lumMod val="50000"/>
              </a:schemeClr>
            </a:solidFill>
          </a:ln>
          <a:effectLst>
            <a:outerShdw blurRad="292100" dist="139700" dir="2700000" algn="tl" rotWithShape="0">
              <a:srgbClr val="333333">
                <a:alpha val="65000"/>
              </a:srgbClr>
            </a:outerShdw>
          </a:effectLst>
        </p:spPr>
      </p:pic>
      <p:pic>
        <p:nvPicPr>
          <p:cNvPr id="8" name="Picture 7" descr="ISO CG 20 10 04 13_1_Page_1.jpg"/>
          <p:cNvPicPr>
            <a:picLocks noChangeAspect="1"/>
          </p:cNvPicPr>
          <p:nvPr/>
        </p:nvPicPr>
        <p:blipFill>
          <a:blip r:embed="rId2" cstate="print"/>
          <a:srcRect l="9739" t="57778" r="50000" b="23837"/>
          <a:stretch>
            <a:fillRect/>
          </a:stretch>
        </p:blipFill>
        <p:spPr>
          <a:xfrm>
            <a:off x="1371600" y="304800"/>
            <a:ext cx="6477000" cy="2133600"/>
          </a:xfrm>
          <a:prstGeom prst="rect">
            <a:avLst/>
          </a:prstGeom>
          <a:ln w="38100">
            <a:solidFill>
              <a:schemeClr val="accent2">
                <a:lumMod val="50000"/>
              </a:schemeClr>
            </a:solidFill>
          </a:ln>
          <a:effectLst>
            <a:outerShdw blurRad="292100" dist="139700" dir="2700000" algn="tl" rotWithShape="0">
              <a:srgbClr val="333333">
                <a:alpha val="65000"/>
              </a:srgbClr>
            </a:outerShdw>
          </a:effectLst>
        </p:spPr>
      </p:pic>
      <p:sp>
        <p:nvSpPr>
          <p:cNvPr id="11" name="Rectangle 10"/>
          <p:cNvSpPr/>
          <p:nvPr/>
        </p:nvSpPr>
        <p:spPr>
          <a:xfrm>
            <a:off x="1447800" y="5029200"/>
            <a:ext cx="6477000" cy="1600200"/>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a:solidFill>
                  <a:schemeClr val="tx1"/>
                </a:solidFill>
              </a:ln>
              <a:solidFill>
                <a:schemeClr val="bg1"/>
              </a:solidFill>
            </a:endParaRPr>
          </a:p>
        </p:txBody>
      </p:sp>
      <p:pic>
        <p:nvPicPr>
          <p:cNvPr id="10" name="Picture 9" descr="ISO CG 20 10 04 13_1_Page_2.jpg"/>
          <p:cNvPicPr>
            <a:picLocks noChangeAspect="1"/>
          </p:cNvPicPr>
          <p:nvPr/>
        </p:nvPicPr>
        <p:blipFill>
          <a:blip r:embed="rId3" cstate="print"/>
          <a:srcRect l="12160" t="15223" r="50679" b="76066"/>
          <a:stretch>
            <a:fillRect/>
          </a:stretch>
        </p:blipFill>
        <p:spPr>
          <a:xfrm>
            <a:off x="1524000" y="5105400"/>
            <a:ext cx="6324600" cy="838200"/>
          </a:xfrm>
          <a:prstGeom prst="rect">
            <a:avLst/>
          </a:prstGeom>
          <a:ln>
            <a:noFill/>
          </a:ln>
          <a:effectLst>
            <a:outerShdw blurRad="292100" dist="139700" dir="2700000" algn="tl" rotWithShape="0">
              <a:srgbClr val="333333">
                <a:alpha val="65000"/>
              </a:srgbClr>
            </a:outerShdw>
          </a:effectLst>
        </p:spPr>
      </p:pic>
      <p:pic>
        <p:nvPicPr>
          <p:cNvPr id="9" name="Picture 8" descr="ISO CG 20 10 04 13_1_Page_2.jpg"/>
          <p:cNvPicPr>
            <a:picLocks noChangeAspect="1"/>
          </p:cNvPicPr>
          <p:nvPr/>
        </p:nvPicPr>
        <p:blipFill>
          <a:blip r:embed="rId3" cstate="print"/>
          <a:srcRect l="51489" t="10432" r="8627" b="84435"/>
          <a:stretch>
            <a:fillRect/>
          </a:stretch>
        </p:blipFill>
        <p:spPr>
          <a:xfrm>
            <a:off x="1524000" y="5943600"/>
            <a:ext cx="6324600" cy="609600"/>
          </a:xfrm>
          <a:prstGeom prst="rect">
            <a:avLst/>
          </a:prstGeom>
          <a:ln>
            <a:noFill/>
          </a:ln>
          <a:effectLst>
            <a:outerShdw blurRad="292100" dist="139700" dir="2700000" algn="tl" rotWithShape="0">
              <a:srgbClr val="333333">
                <a:alpha val="65000"/>
              </a:srgbClr>
            </a:outerShdw>
          </a:effectLst>
        </p:spPr>
      </p:pic>
      <p:sp>
        <p:nvSpPr>
          <p:cNvPr id="12" name="Rectangle 5"/>
          <p:cNvSpPr>
            <a:spLocks noChangeArrowheads="1"/>
          </p:cNvSpPr>
          <p:nvPr/>
        </p:nvSpPr>
        <p:spPr bwMode="auto">
          <a:xfrm>
            <a:off x="2057400" y="1219200"/>
            <a:ext cx="3429000" cy="152400"/>
          </a:xfrm>
          <a:prstGeom prst="rect">
            <a:avLst/>
          </a:prstGeom>
          <a:solidFill>
            <a:srgbClr val="FFFF00">
              <a:alpha val="34901"/>
            </a:srgbClr>
          </a:solidFill>
          <a:ln w="9525">
            <a:noFill/>
            <a:miter lim="800000"/>
            <a:headEnd/>
            <a:tailEnd/>
          </a:ln>
        </p:spPr>
        <p:txBody>
          <a:bodyPr wrap="none" anchor="ctr"/>
          <a:lstStyle/>
          <a:p>
            <a:endParaRPr lang="en-US" dirty="0"/>
          </a:p>
        </p:txBody>
      </p:sp>
      <p:sp>
        <p:nvSpPr>
          <p:cNvPr id="13" name="Rectangle 5"/>
          <p:cNvSpPr>
            <a:spLocks noChangeArrowheads="1"/>
          </p:cNvSpPr>
          <p:nvPr/>
        </p:nvSpPr>
        <p:spPr bwMode="auto">
          <a:xfrm>
            <a:off x="5181600" y="1905000"/>
            <a:ext cx="2133600" cy="228600"/>
          </a:xfrm>
          <a:prstGeom prst="rect">
            <a:avLst/>
          </a:prstGeom>
          <a:solidFill>
            <a:srgbClr val="FFFF00">
              <a:alpha val="34901"/>
            </a:srgbClr>
          </a:solidFill>
          <a:ln w="9525">
            <a:noFill/>
            <a:miter lim="800000"/>
            <a:headEnd/>
            <a:tailEnd/>
          </a:ln>
        </p:spPr>
        <p:txBody>
          <a:bodyPr wrap="none" anchor="ctr"/>
          <a:lstStyle/>
          <a:p>
            <a:endParaRPr lang="en-US" dirty="0"/>
          </a:p>
        </p:txBody>
      </p:sp>
      <p:sp>
        <p:nvSpPr>
          <p:cNvPr id="14" name="Rectangle 5"/>
          <p:cNvSpPr>
            <a:spLocks noChangeArrowheads="1"/>
          </p:cNvSpPr>
          <p:nvPr/>
        </p:nvSpPr>
        <p:spPr bwMode="auto">
          <a:xfrm>
            <a:off x="4419600" y="2895600"/>
            <a:ext cx="3048000" cy="228600"/>
          </a:xfrm>
          <a:prstGeom prst="rect">
            <a:avLst/>
          </a:prstGeom>
          <a:solidFill>
            <a:srgbClr val="FFFF00">
              <a:alpha val="34901"/>
            </a:srgbClr>
          </a:solidFill>
          <a:ln w="9525">
            <a:noFill/>
            <a:miter lim="800000"/>
            <a:headEnd/>
            <a:tailEnd/>
          </a:ln>
        </p:spPr>
        <p:txBody>
          <a:bodyPr wrap="none" anchor="ctr"/>
          <a:lstStyle/>
          <a:p>
            <a:endParaRPr lang="en-US" dirty="0"/>
          </a:p>
        </p:txBody>
      </p:sp>
      <p:sp>
        <p:nvSpPr>
          <p:cNvPr id="15" name="Rectangle 5"/>
          <p:cNvSpPr>
            <a:spLocks noChangeArrowheads="1"/>
          </p:cNvSpPr>
          <p:nvPr/>
        </p:nvSpPr>
        <p:spPr bwMode="auto">
          <a:xfrm>
            <a:off x="1981200" y="3124200"/>
            <a:ext cx="609600" cy="228600"/>
          </a:xfrm>
          <a:prstGeom prst="rect">
            <a:avLst/>
          </a:prstGeom>
          <a:solidFill>
            <a:srgbClr val="FFFF00">
              <a:alpha val="34901"/>
            </a:srgbClr>
          </a:solidFill>
          <a:ln w="9525">
            <a:noFill/>
            <a:miter lim="800000"/>
            <a:headEnd/>
            <a:tailEnd/>
          </a:ln>
        </p:spPr>
        <p:txBody>
          <a:bodyPr wrap="none" anchor="ctr"/>
          <a:lstStyle/>
          <a:p>
            <a:endParaRPr lang="en-US" dirty="0"/>
          </a:p>
        </p:txBody>
      </p:sp>
      <p:sp>
        <p:nvSpPr>
          <p:cNvPr id="16" name="Rectangle 5"/>
          <p:cNvSpPr>
            <a:spLocks noChangeArrowheads="1"/>
          </p:cNvSpPr>
          <p:nvPr/>
        </p:nvSpPr>
        <p:spPr bwMode="auto">
          <a:xfrm>
            <a:off x="2057400" y="4191000"/>
            <a:ext cx="5638800" cy="533400"/>
          </a:xfrm>
          <a:prstGeom prst="rect">
            <a:avLst/>
          </a:prstGeom>
          <a:solidFill>
            <a:srgbClr val="FFFF00">
              <a:alpha val="34901"/>
            </a:srgbClr>
          </a:solidFill>
          <a:ln w="9525">
            <a:noFill/>
            <a:miter lim="800000"/>
            <a:headEnd/>
            <a:tailEnd/>
          </a:ln>
        </p:spPr>
        <p:txBody>
          <a:bodyPr wrap="none" anchor="ctr"/>
          <a:lstStyle/>
          <a:p>
            <a:endParaRPr lang="en-US" dirty="0"/>
          </a:p>
        </p:txBody>
      </p:sp>
      <p:sp>
        <p:nvSpPr>
          <p:cNvPr id="17" name="Rectangle 5"/>
          <p:cNvSpPr>
            <a:spLocks noChangeArrowheads="1"/>
          </p:cNvSpPr>
          <p:nvPr/>
        </p:nvSpPr>
        <p:spPr bwMode="auto">
          <a:xfrm>
            <a:off x="6019800" y="5257800"/>
            <a:ext cx="1600200" cy="152400"/>
          </a:xfrm>
          <a:prstGeom prst="rect">
            <a:avLst/>
          </a:prstGeom>
          <a:solidFill>
            <a:srgbClr val="FFFF00">
              <a:alpha val="34901"/>
            </a:srgbClr>
          </a:solidFill>
          <a:ln w="9525">
            <a:noFill/>
            <a:miter lim="800000"/>
            <a:headEnd/>
            <a:tailEnd/>
          </a:ln>
        </p:spPr>
        <p:txBody>
          <a:bodyPr wrap="none" anchor="ctr"/>
          <a:lstStyle/>
          <a:p>
            <a:endParaRPr lang="en-US" dirty="0"/>
          </a:p>
        </p:txBody>
      </p:sp>
      <p:sp>
        <p:nvSpPr>
          <p:cNvPr id="18" name="Rectangle 5"/>
          <p:cNvSpPr>
            <a:spLocks noChangeArrowheads="1"/>
          </p:cNvSpPr>
          <p:nvPr/>
        </p:nvSpPr>
        <p:spPr bwMode="auto">
          <a:xfrm>
            <a:off x="1676400" y="5410200"/>
            <a:ext cx="990600" cy="152400"/>
          </a:xfrm>
          <a:prstGeom prst="rect">
            <a:avLst/>
          </a:prstGeom>
          <a:solidFill>
            <a:srgbClr val="FFFF00">
              <a:alpha val="34901"/>
            </a:srgbClr>
          </a:solidFill>
          <a:ln w="9525">
            <a:noFill/>
            <a:miter lim="800000"/>
            <a:headEnd/>
            <a:tailEnd/>
          </a:ln>
        </p:spPr>
        <p:txBody>
          <a:bodyPr wrap="none" anchor="ctr"/>
          <a:lstStyle/>
          <a:p>
            <a:endParaRPr lang="en-US" dirty="0"/>
          </a:p>
        </p:txBody>
      </p:sp>
      <p:sp>
        <p:nvSpPr>
          <p:cNvPr id="19" name="Rectangle 5"/>
          <p:cNvSpPr>
            <a:spLocks noChangeArrowheads="1"/>
          </p:cNvSpPr>
          <p:nvPr/>
        </p:nvSpPr>
        <p:spPr bwMode="auto">
          <a:xfrm>
            <a:off x="2057400" y="5638800"/>
            <a:ext cx="4495800" cy="228600"/>
          </a:xfrm>
          <a:prstGeom prst="rect">
            <a:avLst/>
          </a:prstGeom>
          <a:solidFill>
            <a:srgbClr val="FFFF00">
              <a:alpha val="34901"/>
            </a:srgbClr>
          </a:solidFill>
          <a:ln w="9525">
            <a:noFill/>
            <a:miter lim="800000"/>
            <a:headEnd/>
            <a:tailEnd/>
          </a:ln>
        </p:spPr>
        <p:txBody>
          <a:bodyPr wrap="none" anchor="ctr"/>
          <a:lstStyle/>
          <a:p>
            <a:endParaRPr lang="en-US" dirty="0"/>
          </a:p>
        </p:txBody>
      </p:sp>
      <p:sp>
        <p:nvSpPr>
          <p:cNvPr id="20" name="Rectangle 5"/>
          <p:cNvSpPr>
            <a:spLocks noChangeArrowheads="1"/>
          </p:cNvSpPr>
          <p:nvPr/>
        </p:nvSpPr>
        <p:spPr bwMode="auto">
          <a:xfrm>
            <a:off x="1981200" y="6019800"/>
            <a:ext cx="5257800" cy="152400"/>
          </a:xfrm>
          <a:prstGeom prst="rect">
            <a:avLst/>
          </a:prstGeom>
          <a:solidFill>
            <a:srgbClr val="FFFF00">
              <a:alpha val="34901"/>
            </a:srgbClr>
          </a:solidFill>
          <a:ln w="9525">
            <a:noFill/>
            <a:miter lim="800000"/>
            <a:headEnd/>
            <a:tailEnd/>
          </a:ln>
        </p:spPr>
        <p:txBody>
          <a:bodyPr wrap="none" anchor="ctr"/>
          <a:lstStyle/>
          <a:p>
            <a:endParaRPr lang="en-US" dirty="0"/>
          </a:p>
        </p:txBody>
      </p:sp>
      <p:sp>
        <p:nvSpPr>
          <p:cNvPr id="21" name="Rectangle 5"/>
          <p:cNvSpPr>
            <a:spLocks noChangeArrowheads="1"/>
          </p:cNvSpPr>
          <p:nvPr/>
        </p:nvSpPr>
        <p:spPr bwMode="auto">
          <a:xfrm>
            <a:off x="2057400" y="6172200"/>
            <a:ext cx="1143000" cy="228600"/>
          </a:xfrm>
          <a:prstGeom prst="rect">
            <a:avLst/>
          </a:prstGeom>
          <a:solidFill>
            <a:srgbClr val="FFFF00">
              <a:alpha val="34901"/>
            </a:srgbClr>
          </a:solidFill>
          <a:ln w="9525">
            <a:noFill/>
            <a:miter lim="800000"/>
            <a:headEnd/>
            <a:tailEnd/>
          </a:ln>
        </p:spPr>
        <p:txBody>
          <a:bodyPr wrap="none" anchor="ctr"/>
          <a:lstStyle/>
          <a:p>
            <a:endParaRPr lang="en-US" dirty="0"/>
          </a:p>
        </p:txBody>
      </p:sp>
      <p:sp>
        <p:nvSpPr>
          <p:cNvPr id="22" name="Rectangle 5"/>
          <p:cNvSpPr>
            <a:spLocks noChangeArrowheads="1"/>
          </p:cNvSpPr>
          <p:nvPr/>
        </p:nvSpPr>
        <p:spPr bwMode="auto">
          <a:xfrm>
            <a:off x="1676400" y="6400800"/>
            <a:ext cx="1981200" cy="152400"/>
          </a:xfrm>
          <a:prstGeom prst="rect">
            <a:avLst/>
          </a:prstGeom>
          <a:solidFill>
            <a:srgbClr val="FFFF00">
              <a:alpha val="34901"/>
            </a:srgbClr>
          </a:solidFill>
          <a:ln w="9525">
            <a:noFill/>
            <a:miter lim="800000"/>
            <a:headEnd/>
            <a:tailEnd/>
          </a:ln>
        </p:spPr>
        <p:txBody>
          <a:bodyPr wrap="none" anchor="ctr"/>
          <a:lstStyle/>
          <a:p>
            <a:endParaRPr lang="en-US" dirty="0"/>
          </a:p>
        </p:txBody>
      </p:sp>
    </p:spTree>
    <p:extLst>
      <p:ext uri="{BB962C8B-B14F-4D97-AF65-F5344CB8AC3E}">
        <p14:creationId xmlns:p14="http://schemas.microsoft.com/office/powerpoint/2010/main" val="376045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strVal val="#ppt_w*0.70"/>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animEffect transition="in" filter="fade">
                                      <p:cBhvr>
                                        <p:cTn id="19" dur="1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strVal val="#ppt_w*0.70"/>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Effect transition="in" filter="fade">
                                      <p:cBhvr>
                                        <p:cTn id="26" dur="1000"/>
                                        <p:tgtEl>
                                          <p:spTgt spid="7"/>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ppt_w</p:attrName>
                                        </p:attrNameLst>
                                      </p:cBhvr>
                                      <p:tavLst>
                                        <p:tav tm="0">
                                          <p:val>
                                            <p:strVal val="#ppt_w*0.70"/>
                                          </p:val>
                                        </p:tav>
                                        <p:tav tm="100000">
                                          <p:val>
                                            <p:strVal val="#ppt_w"/>
                                          </p:val>
                                        </p:tav>
                                      </p:tavLst>
                                    </p:anim>
                                    <p:anim calcmode="lin" valueType="num">
                                      <p:cBhvr>
                                        <p:cTn id="30" dur="1000" fill="hold"/>
                                        <p:tgtEl>
                                          <p:spTgt spid="14"/>
                                        </p:tgtEl>
                                        <p:attrNameLst>
                                          <p:attrName>ppt_h</p:attrName>
                                        </p:attrNameLst>
                                      </p:cBhvr>
                                      <p:tavLst>
                                        <p:tav tm="0">
                                          <p:val>
                                            <p:strVal val="#ppt_h"/>
                                          </p:val>
                                        </p:tav>
                                        <p:tav tm="100000">
                                          <p:val>
                                            <p:strVal val="#ppt_h"/>
                                          </p:val>
                                        </p:tav>
                                      </p:tavLst>
                                    </p:anim>
                                    <p:animEffect transition="in" filter="fade">
                                      <p:cBhvr>
                                        <p:cTn id="31" dur="1000"/>
                                        <p:tgtEl>
                                          <p:spTgt spid="14"/>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1000" fill="hold"/>
                                        <p:tgtEl>
                                          <p:spTgt spid="15"/>
                                        </p:tgtEl>
                                        <p:attrNameLst>
                                          <p:attrName>ppt_w</p:attrName>
                                        </p:attrNameLst>
                                      </p:cBhvr>
                                      <p:tavLst>
                                        <p:tav tm="0">
                                          <p:val>
                                            <p:strVal val="#ppt_w*0.70"/>
                                          </p:val>
                                        </p:tav>
                                        <p:tav tm="100000">
                                          <p:val>
                                            <p:strVal val="#ppt_w"/>
                                          </p:val>
                                        </p:tav>
                                      </p:tavLst>
                                    </p:anim>
                                    <p:anim calcmode="lin" valueType="num">
                                      <p:cBhvr>
                                        <p:cTn id="35" dur="1000" fill="hold"/>
                                        <p:tgtEl>
                                          <p:spTgt spid="15"/>
                                        </p:tgtEl>
                                        <p:attrNameLst>
                                          <p:attrName>ppt_h</p:attrName>
                                        </p:attrNameLst>
                                      </p:cBhvr>
                                      <p:tavLst>
                                        <p:tav tm="0">
                                          <p:val>
                                            <p:strVal val="#ppt_h"/>
                                          </p:val>
                                        </p:tav>
                                        <p:tav tm="100000">
                                          <p:val>
                                            <p:strVal val="#ppt_h"/>
                                          </p:val>
                                        </p:tav>
                                      </p:tavLst>
                                    </p:anim>
                                    <p:animEffect transition="in" filter="fade">
                                      <p:cBhvr>
                                        <p:cTn id="36" dur="10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ppt_w</p:attrName>
                                        </p:attrNameLst>
                                      </p:cBhvr>
                                      <p:tavLst>
                                        <p:tav tm="0">
                                          <p:val>
                                            <p:strVal val="#ppt_w*0.70"/>
                                          </p:val>
                                        </p:tav>
                                        <p:tav tm="100000">
                                          <p:val>
                                            <p:strVal val="#ppt_w"/>
                                          </p:val>
                                        </p:tav>
                                      </p:tavLst>
                                    </p:anim>
                                    <p:anim calcmode="lin" valueType="num">
                                      <p:cBhvr>
                                        <p:cTn id="42" dur="1000" fill="hold"/>
                                        <p:tgtEl>
                                          <p:spTgt spid="6"/>
                                        </p:tgtEl>
                                        <p:attrNameLst>
                                          <p:attrName>ppt_h</p:attrName>
                                        </p:attrNameLst>
                                      </p:cBhvr>
                                      <p:tavLst>
                                        <p:tav tm="0">
                                          <p:val>
                                            <p:strVal val="#ppt_h"/>
                                          </p:val>
                                        </p:tav>
                                        <p:tav tm="100000">
                                          <p:val>
                                            <p:strVal val="#ppt_h"/>
                                          </p:val>
                                        </p:tav>
                                      </p:tavLst>
                                    </p:anim>
                                    <p:animEffect transition="in" filter="fade">
                                      <p:cBhvr>
                                        <p:cTn id="43" dur="1000"/>
                                        <p:tgtEl>
                                          <p:spTgt spid="6"/>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1000" fill="hold"/>
                                        <p:tgtEl>
                                          <p:spTgt spid="16"/>
                                        </p:tgtEl>
                                        <p:attrNameLst>
                                          <p:attrName>ppt_w</p:attrName>
                                        </p:attrNameLst>
                                      </p:cBhvr>
                                      <p:tavLst>
                                        <p:tav tm="0">
                                          <p:val>
                                            <p:strVal val="#ppt_w*0.70"/>
                                          </p:val>
                                        </p:tav>
                                        <p:tav tm="100000">
                                          <p:val>
                                            <p:strVal val="#ppt_w"/>
                                          </p:val>
                                        </p:tav>
                                      </p:tavLst>
                                    </p:anim>
                                    <p:anim calcmode="lin" valueType="num">
                                      <p:cBhvr>
                                        <p:cTn id="47" dur="1000" fill="hold"/>
                                        <p:tgtEl>
                                          <p:spTgt spid="16"/>
                                        </p:tgtEl>
                                        <p:attrNameLst>
                                          <p:attrName>ppt_h</p:attrName>
                                        </p:attrNameLst>
                                      </p:cBhvr>
                                      <p:tavLst>
                                        <p:tav tm="0">
                                          <p:val>
                                            <p:strVal val="#ppt_h"/>
                                          </p:val>
                                        </p:tav>
                                        <p:tav tm="100000">
                                          <p:val>
                                            <p:strVal val="#ppt_h"/>
                                          </p:val>
                                        </p:tav>
                                      </p:tavLst>
                                    </p:anim>
                                    <p:animEffect transition="in" filter="fade">
                                      <p:cBhvr>
                                        <p:cTn id="48" dur="10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strVal val="#ppt_w*0.70"/>
                                          </p:val>
                                        </p:tav>
                                        <p:tav tm="100000">
                                          <p:val>
                                            <p:strVal val="#ppt_w"/>
                                          </p:val>
                                        </p:tav>
                                      </p:tavLst>
                                    </p:anim>
                                    <p:anim calcmode="lin" valueType="num">
                                      <p:cBhvr>
                                        <p:cTn id="54" dur="1000" fill="hold"/>
                                        <p:tgtEl>
                                          <p:spTgt spid="11"/>
                                        </p:tgtEl>
                                        <p:attrNameLst>
                                          <p:attrName>ppt_h</p:attrName>
                                        </p:attrNameLst>
                                      </p:cBhvr>
                                      <p:tavLst>
                                        <p:tav tm="0">
                                          <p:val>
                                            <p:strVal val="#ppt_h"/>
                                          </p:val>
                                        </p:tav>
                                        <p:tav tm="100000">
                                          <p:val>
                                            <p:strVal val="#ppt_h"/>
                                          </p:val>
                                        </p:tav>
                                      </p:tavLst>
                                    </p:anim>
                                    <p:animEffect transition="in" filter="fade">
                                      <p:cBhvr>
                                        <p:cTn id="55" dur="1000"/>
                                        <p:tgtEl>
                                          <p:spTgt spid="11"/>
                                        </p:tgtEl>
                                      </p:cBhvr>
                                    </p:animEffect>
                                  </p:childTnLst>
                                </p:cTn>
                              </p:par>
                              <p:par>
                                <p:cTn id="56" presetID="55" presetClass="entr" presetSubtype="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1000" fill="hold"/>
                                        <p:tgtEl>
                                          <p:spTgt spid="10"/>
                                        </p:tgtEl>
                                        <p:attrNameLst>
                                          <p:attrName>ppt_w</p:attrName>
                                        </p:attrNameLst>
                                      </p:cBhvr>
                                      <p:tavLst>
                                        <p:tav tm="0">
                                          <p:val>
                                            <p:strVal val="#ppt_w*0.70"/>
                                          </p:val>
                                        </p:tav>
                                        <p:tav tm="100000">
                                          <p:val>
                                            <p:strVal val="#ppt_w"/>
                                          </p:val>
                                        </p:tav>
                                      </p:tavLst>
                                    </p:anim>
                                    <p:anim calcmode="lin" valueType="num">
                                      <p:cBhvr>
                                        <p:cTn id="59" dur="1000" fill="hold"/>
                                        <p:tgtEl>
                                          <p:spTgt spid="10"/>
                                        </p:tgtEl>
                                        <p:attrNameLst>
                                          <p:attrName>ppt_h</p:attrName>
                                        </p:attrNameLst>
                                      </p:cBhvr>
                                      <p:tavLst>
                                        <p:tav tm="0">
                                          <p:val>
                                            <p:strVal val="#ppt_h"/>
                                          </p:val>
                                        </p:tav>
                                        <p:tav tm="100000">
                                          <p:val>
                                            <p:strVal val="#ppt_h"/>
                                          </p:val>
                                        </p:tav>
                                      </p:tavLst>
                                    </p:anim>
                                    <p:animEffect transition="in" filter="fade">
                                      <p:cBhvr>
                                        <p:cTn id="60" dur="1000"/>
                                        <p:tgtEl>
                                          <p:spTgt spid="10"/>
                                        </p:tgtEl>
                                      </p:cBhvr>
                                    </p:animEffect>
                                  </p:childTnLst>
                                </p:cTn>
                              </p:par>
                              <p:par>
                                <p:cTn id="61" presetID="55"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1000" fill="hold"/>
                                        <p:tgtEl>
                                          <p:spTgt spid="9"/>
                                        </p:tgtEl>
                                        <p:attrNameLst>
                                          <p:attrName>ppt_w</p:attrName>
                                        </p:attrNameLst>
                                      </p:cBhvr>
                                      <p:tavLst>
                                        <p:tav tm="0">
                                          <p:val>
                                            <p:strVal val="#ppt_w*0.70"/>
                                          </p:val>
                                        </p:tav>
                                        <p:tav tm="100000">
                                          <p:val>
                                            <p:strVal val="#ppt_w"/>
                                          </p:val>
                                        </p:tav>
                                      </p:tavLst>
                                    </p:anim>
                                    <p:anim calcmode="lin" valueType="num">
                                      <p:cBhvr>
                                        <p:cTn id="64" dur="1000" fill="hold"/>
                                        <p:tgtEl>
                                          <p:spTgt spid="9"/>
                                        </p:tgtEl>
                                        <p:attrNameLst>
                                          <p:attrName>ppt_h</p:attrName>
                                        </p:attrNameLst>
                                      </p:cBhvr>
                                      <p:tavLst>
                                        <p:tav tm="0">
                                          <p:val>
                                            <p:strVal val="#ppt_h"/>
                                          </p:val>
                                        </p:tav>
                                        <p:tav tm="100000">
                                          <p:val>
                                            <p:strVal val="#ppt_h"/>
                                          </p:val>
                                        </p:tav>
                                      </p:tavLst>
                                    </p:anim>
                                    <p:animEffect transition="in" filter="fade">
                                      <p:cBhvr>
                                        <p:cTn id="65" dur="1000"/>
                                        <p:tgtEl>
                                          <p:spTgt spid="9"/>
                                        </p:tgtEl>
                                      </p:cBhvr>
                                    </p:animEffect>
                                  </p:childTnLst>
                                </p:cTn>
                              </p:par>
                              <p:par>
                                <p:cTn id="66" presetID="55" presetClass="entr" presetSubtype="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1000" fill="hold"/>
                                        <p:tgtEl>
                                          <p:spTgt spid="17"/>
                                        </p:tgtEl>
                                        <p:attrNameLst>
                                          <p:attrName>ppt_w</p:attrName>
                                        </p:attrNameLst>
                                      </p:cBhvr>
                                      <p:tavLst>
                                        <p:tav tm="0">
                                          <p:val>
                                            <p:strVal val="#ppt_w*0.70"/>
                                          </p:val>
                                        </p:tav>
                                        <p:tav tm="100000">
                                          <p:val>
                                            <p:strVal val="#ppt_w"/>
                                          </p:val>
                                        </p:tav>
                                      </p:tavLst>
                                    </p:anim>
                                    <p:anim calcmode="lin" valueType="num">
                                      <p:cBhvr>
                                        <p:cTn id="69" dur="1000" fill="hold"/>
                                        <p:tgtEl>
                                          <p:spTgt spid="17"/>
                                        </p:tgtEl>
                                        <p:attrNameLst>
                                          <p:attrName>ppt_h</p:attrName>
                                        </p:attrNameLst>
                                      </p:cBhvr>
                                      <p:tavLst>
                                        <p:tav tm="0">
                                          <p:val>
                                            <p:strVal val="#ppt_h"/>
                                          </p:val>
                                        </p:tav>
                                        <p:tav tm="100000">
                                          <p:val>
                                            <p:strVal val="#ppt_h"/>
                                          </p:val>
                                        </p:tav>
                                      </p:tavLst>
                                    </p:anim>
                                    <p:animEffect transition="in" filter="fade">
                                      <p:cBhvr>
                                        <p:cTn id="70" dur="1000"/>
                                        <p:tgtEl>
                                          <p:spTgt spid="17"/>
                                        </p:tgtEl>
                                      </p:cBhvr>
                                    </p:animEffect>
                                  </p:childTnLst>
                                </p:cTn>
                              </p:par>
                              <p:par>
                                <p:cTn id="71" presetID="55" presetClass="entr" presetSubtype="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1000" fill="hold"/>
                                        <p:tgtEl>
                                          <p:spTgt spid="18"/>
                                        </p:tgtEl>
                                        <p:attrNameLst>
                                          <p:attrName>ppt_w</p:attrName>
                                        </p:attrNameLst>
                                      </p:cBhvr>
                                      <p:tavLst>
                                        <p:tav tm="0">
                                          <p:val>
                                            <p:strVal val="#ppt_w*0.70"/>
                                          </p:val>
                                        </p:tav>
                                        <p:tav tm="100000">
                                          <p:val>
                                            <p:strVal val="#ppt_w"/>
                                          </p:val>
                                        </p:tav>
                                      </p:tavLst>
                                    </p:anim>
                                    <p:anim calcmode="lin" valueType="num">
                                      <p:cBhvr>
                                        <p:cTn id="74" dur="1000" fill="hold"/>
                                        <p:tgtEl>
                                          <p:spTgt spid="18"/>
                                        </p:tgtEl>
                                        <p:attrNameLst>
                                          <p:attrName>ppt_h</p:attrName>
                                        </p:attrNameLst>
                                      </p:cBhvr>
                                      <p:tavLst>
                                        <p:tav tm="0">
                                          <p:val>
                                            <p:strVal val="#ppt_h"/>
                                          </p:val>
                                        </p:tav>
                                        <p:tav tm="100000">
                                          <p:val>
                                            <p:strVal val="#ppt_h"/>
                                          </p:val>
                                        </p:tav>
                                      </p:tavLst>
                                    </p:anim>
                                    <p:animEffect transition="in" filter="fade">
                                      <p:cBhvr>
                                        <p:cTn id="75" dur="1000"/>
                                        <p:tgtEl>
                                          <p:spTgt spid="18"/>
                                        </p:tgtEl>
                                      </p:cBhvr>
                                    </p:animEffect>
                                  </p:childTnLst>
                                </p:cTn>
                              </p:par>
                              <p:par>
                                <p:cTn id="76" presetID="55" presetClass="entr" presetSubtype="0"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p:cTn id="78" dur="1000" fill="hold"/>
                                        <p:tgtEl>
                                          <p:spTgt spid="19"/>
                                        </p:tgtEl>
                                        <p:attrNameLst>
                                          <p:attrName>ppt_w</p:attrName>
                                        </p:attrNameLst>
                                      </p:cBhvr>
                                      <p:tavLst>
                                        <p:tav tm="0">
                                          <p:val>
                                            <p:strVal val="#ppt_w*0.70"/>
                                          </p:val>
                                        </p:tav>
                                        <p:tav tm="100000">
                                          <p:val>
                                            <p:strVal val="#ppt_w"/>
                                          </p:val>
                                        </p:tav>
                                      </p:tavLst>
                                    </p:anim>
                                    <p:anim calcmode="lin" valueType="num">
                                      <p:cBhvr>
                                        <p:cTn id="79" dur="1000" fill="hold"/>
                                        <p:tgtEl>
                                          <p:spTgt spid="19"/>
                                        </p:tgtEl>
                                        <p:attrNameLst>
                                          <p:attrName>ppt_h</p:attrName>
                                        </p:attrNameLst>
                                      </p:cBhvr>
                                      <p:tavLst>
                                        <p:tav tm="0">
                                          <p:val>
                                            <p:strVal val="#ppt_h"/>
                                          </p:val>
                                        </p:tav>
                                        <p:tav tm="100000">
                                          <p:val>
                                            <p:strVal val="#ppt_h"/>
                                          </p:val>
                                        </p:tav>
                                      </p:tavLst>
                                    </p:anim>
                                    <p:animEffect transition="in" filter="fade">
                                      <p:cBhvr>
                                        <p:cTn id="80" dur="1000"/>
                                        <p:tgtEl>
                                          <p:spTgt spid="19"/>
                                        </p:tgtEl>
                                      </p:cBhvr>
                                    </p:animEffect>
                                  </p:childTnLst>
                                </p:cTn>
                              </p:par>
                              <p:par>
                                <p:cTn id="81" presetID="55" presetClass="entr" presetSubtype="0"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1000" fill="hold"/>
                                        <p:tgtEl>
                                          <p:spTgt spid="20"/>
                                        </p:tgtEl>
                                        <p:attrNameLst>
                                          <p:attrName>ppt_w</p:attrName>
                                        </p:attrNameLst>
                                      </p:cBhvr>
                                      <p:tavLst>
                                        <p:tav tm="0">
                                          <p:val>
                                            <p:strVal val="#ppt_w*0.70"/>
                                          </p:val>
                                        </p:tav>
                                        <p:tav tm="100000">
                                          <p:val>
                                            <p:strVal val="#ppt_w"/>
                                          </p:val>
                                        </p:tav>
                                      </p:tavLst>
                                    </p:anim>
                                    <p:anim calcmode="lin" valueType="num">
                                      <p:cBhvr>
                                        <p:cTn id="84" dur="1000" fill="hold"/>
                                        <p:tgtEl>
                                          <p:spTgt spid="20"/>
                                        </p:tgtEl>
                                        <p:attrNameLst>
                                          <p:attrName>ppt_h</p:attrName>
                                        </p:attrNameLst>
                                      </p:cBhvr>
                                      <p:tavLst>
                                        <p:tav tm="0">
                                          <p:val>
                                            <p:strVal val="#ppt_h"/>
                                          </p:val>
                                        </p:tav>
                                        <p:tav tm="100000">
                                          <p:val>
                                            <p:strVal val="#ppt_h"/>
                                          </p:val>
                                        </p:tav>
                                      </p:tavLst>
                                    </p:anim>
                                    <p:animEffect transition="in" filter="fade">
                                      <p:cBhvr>
                                        <p:cTn id="85" dur="1000"/>
                                        <p:tgtEl>
                                          <p:spTgt spid="20"/>
                                        </p:tgtEl>
                                      </p:cBhvr>
                                    </p:animEffect>
                                  </p:childTnLst>
                                </p:cTn>
                              </p:par>
                              <p:par>
                                <p:cTn id="86" presetID="55" presetClass="entr" presetSubtype="0" fill="hold" grpId="0" nodeType="with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p:cTn id="88" dur="1000" fill="hold"/>
                                        <p:tgtEl>
                                          <p:spTgt spid="21"/>
                                        </p:tgtEl>
                                        <p:attrNameLst>
                                          <p:attrName>ppt_w</p:attrName>
                                        </p:attrNameLst>
                                      </p:cBhvr>
                                      <p:tavLst>
                                        <p:tav tm="0">
                                          <p:val>
                                            <p:strVal val="#ppt_w*0.70"/>
                                          </p:val>
                                        </p:tav>
                                        <p:tav tm="100000">
                                          <p:val>
                                            <p:strVal val="#ppt_w"/>
                                          </p:val>
                                        </p:tav>
                                      </p:tavLst>
                                    </p:anim>
                                    <p:anim calcmode="lin" valueType="num">
                                      <p:cBhvr>
                                        <p:cTn id="89" dur="1000" fill="hold"/>
                                        <p:tgtEl>
                                          <p:spTgt spid="21"/>
                                        </p:tgtEl>
                                        <p:attrNameLst>
                                          <p:attrName>ppt_h</p:attrName>
                                        </p:attrNameLst>
                                      </p:cBhvr>
                                      <p:tavLst>
                                        <p:tav tm="0">
                                          <p:val>
                                            <p:strVal val="#ppt_h"/>
                                          </p:val>
                                        </p:tav>
                                        <p:tav tm="100000">
                                          <p:val>
                                            <p:strVal val="#ppt_h"/>
                                          </p:val>
                                        </p:tav>
                                      </p:tavLst>
                                    </p:anim>
                                    <p:animEffect transition="in" filter="fade">
                                      <p:cBhvr>
                                        <p:cTn id="90" dur="1000"/>
                                        <p:tgtEl>
                                          <p:spTgt spid="21"/>
                                        </p:tgtEl>
                                      </p:cBhvr>
                                    </p:animEffect>
                                  </p:childTnLst>
                                </p:cTn>
                              </p:par>
                              <p:par>
                                <p:cTn id="91" presetID="55" presetClass="entr" presetSubtype="0" fill="hold" grpId="0" nodeType="with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1000" fill="hold"/>
                                        <p:tgtEl>
                                          <p:spTgt spid="22"/>
                                        </p:tgtEl>
                                        <p:attrNameLst>
                                          <p:attrName>ppt_w</p:attrName>
                                        </p:attrNameLst>
                                      </p:cBhvr>
                                      <p:tavLst>
                                        <p:tav tm="0">
                                          <p:val>
                                            <p:strVal val="#ppt_w*0.70"/>
                                          </p:val>
                                        </p:tav>
                                        <p:tav tm="100000">
                                          <p:val>
                                            <p:strVal val="#ppt_w"/>
                                          </p:val>
                                        </p:tav>
                                      </p:tavLst>
                                    </p:anim>
                                    <p:anim calcmode="lin" valueType="num">
                                      <p:cBhvr>
                                        <p:cTn id="94" dur="1000" fill="hold"/>
                                        <p:tgtEl>
                                          <p:spTgt spid="22"/>
                                        </p:tgtEl>
                                        <p:attrNameLst>
                                          <p:attrName>ppt_h</p:attrName>
                                        </p:attrNameLst>
                                      </p:cBhvr>
                                      <p:tavLst>
                                        <p:tav tm="0">
                                          <p:val>
                                            <p:strVal val="#ppt_h"/>
                                          </p:val>
                                        </p:tav>
                                        <p:tav tm="100000">
                                          <p:val>
                                            <p:strVal val="#ppt_h"/>
                                          </p:val>
                                        </p:tav>
                                      </p:tavLst>
                                    </p:anim>
                                    <p:animEffect transition="in" filter="fade">
                                      <p:cBhvr>
                                        <p:cTn id="9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SO CG 20 37 04 13_1.jpg"/>
          <p:cNvPicPr>
            <a:picLocks noChangeAspect="1"/>
          </p:cNvPicPr>
          <p:nvPr/>
        </p:nvPicPr>
        <p:blipFill>
          <a:blip r:embed="rId2" cstate="print"/>
          <a:srcRect l="51438" t="67321" r="9739" b="20261"/>
          <a:stretch>
            <a:fillRect/>
          </a:stretch>
        </p:blipFill>
        <p:spPr>
          <a:xfrm>
            <a:off x="1524000" y="5029200"/>
            <a:ext cx="6096000" cy="1447800"/>
          </a:xfrm>
          <a:prstGeom prst="rect">
            <a:avLst/>
          </a:prstGeom>
          <a:ln w="38100">
            <a:solidFill>
              <a:schemeClr val="accent2">
                <a:lumMod val="50000"/>
              </a:schemeClr>
            </a:solidFill>
          </a:ln>
          <a:effectLst>
            <a:outerShdw blurRad="292100" dist="139700" dir="2700000" algn="tl" rotWithShape="0">
              <a:srgbClr val="333333">
                <a:alpha val="65000"/>
              </a:srgbClr>
            </a:outerShdw>
          </a:effectLst>
        </p:spPr>
      </p:pic>
      <p:pic>
        <p:nvPicPr>
          <p:cNvPr id="5" name="Picture 4" descr="ISO CG 20 37 04 13_1.jpg"/>
          <p:cNvPicPr>
            <a:picLocks noChangeAspect="1"/>
          </p:cNvPicPr>
          <p:nvPr/>
        </p:nvPicPr>
        <p:blipFill>
          <a:blip r:embed="rId2" cstate="print"/>
          <a:srcRect l="12615" t="82223" r="48562" b="8888"/>
          <a:stretch>
            <a:fillRect/>
          </a:stretch>
        </p:blipFill>
        <p:spPr>
          <a:xfrm>
            <a:off x="1447800" y="3657600"/>
            <a:ext cx="6172200" cy="1066800"/>
          </a:xfrm>
          <a:prstGeom prst="rect">
            <a:avLst/>
          </a:prstGeom>
          <a:ln w="38100">
            <a:solidFill>
              <a:schemeClr val="accent3">
                <a:lumMod val="50000"/>
              </a:schemeClr>
            </a:solidFill>
          </a:ln>
          <a:effectLst>
            <a:outerShdw blurRad="292100" dist="139700" dir="2700000" algn="tl" rotWithShape="0">
              <a:srgbClr val="333333">
                <a:alpha val="65000"/>
              </a:srgbClr>
            </a:outerShdw>
          </a:effectLst>
        </p:spPr>
      </p:pic>
      <p:pic>
        <p:nvPicPr>
          <p:cNvPr id="6" name="Picture 5" descr="ISO CG 20 37 04 13_1.jpg"/>
          <p:cNvPicPr>
            <a:picLocks noChangeAspect="1"/>
          </p:cNvPicPr>
          <p:nvPr/>
        </p:nvPicPr>
        <p:blipFill>
          <a:blip r:embed="rId2" cstate="print"/>
          <a:srcRect l="12615" t="77778" r="50000" b="17777"/>
          <a:stretch>
            <a:fillRect/>
          </a:stretch>
        </p:blipFill>
        <p:spPr>
          <a:xfrm>
            <a:off x="1447800" y="2743200"/>
            <a:ext cx="6096000" cy="562708"/>
          </a:xfrm>
          <a:prstGeom prst="rect">
            <a:avLst/>
          </a:prstGeom>
          <a:ln w="38100">
            <a:solidFill>
              <a:schemeClr val="accent2">
                <a:lumMod val="50000"/>
              </a:schemeClr>
            </a:solidFill>
          </a:ln>
          <a:effectLst>
            <a:outerShdw blurRad="292100" dist="139700" dir="2700000" algn="tl" rotWithShape="0">
              <a:srgbClr val="333333">
                <a:alpha val="65000"/>
              </a:srgbClr>
            </a:outerShdw>
          </a:effectLst>
        </p:spPr>
      </p:pic>
      <p:pic>
        <p:nvPicPr>
          <p:cNvPr id="7" name="Picture 6" descr="ISO CG 20 37 04 13_1.jpg"/>
          <p:cNvPicPr>
            <a:picLocks noChangeAspect="1"/>
          </p:cNvPicPr>
          <p:nvPr/>
        </p:nvPicPr>
        <p:blipFill>
          <a:blip r:embed="rId2" cstate="print"/>
          <a:srcRect l="11323" t="62223" r="50000" b="23333"/>
          <a:stretch>
            <a:fillRect/>
          </a:stretch>
        </p:blipFill>
        <p:spPr>
          <a:xfrm>
            <a:off x="1447800" y="914400"/>
            <a:ext cx="6172200" cy="1600200"/>
          </a:xfrm>
          <a:prstGeom prst="rect">
            <a:avLst/>
          </a:prstGeom>
          <a:ln w="38100">
            <a:solidFill>
              <a:schemeClr val="accent2">
                <a:lumMod val="50000"/>
              </a:schemeClr>
            </a:solidFill>
          </a:ln>
          <a:effectLst>
            <a:outerShdw blurRad="292100" dist="139700" dir="2700000" algn="tl" rotWithShape="0">
              <a:srgbClr val="333333">
                <a:alpha val="65000"/>
              </a:srgbClr>
            </a:outerShdw>
          </a:effectLst>
        </p:spPr>
      </p:pic>
      <p:sp>
        <p:nvSpPr>
          <p:cNvPr id="8" name="Rectangle 5"/>
          <p:cNvSpPr>
            <a:spLocks noChangeArrowheads="1"/>
          </p:cNvSpPr>
          <p:nvPr/>
        </p:nvSpPr>
        <p:spPr bwMode="auto">
          <a:xfrm>
            <a:off x="4038600" y="1600200"/>
            <a:ext cx="3352800" cy="152400"/>
          </a:xfrm>
          <a:prstGeom prst="rect">
            <a:avLst/>
          </a:prstGeom>
          <a:solidFill>
            <a:srgbClr val="FFFF00">
              <a:alpha val="34901"/>
            </a:srgbClr>
          </a:solidFill>
          <a:ln w="9525">
            <a:noFill/>
            <a:miter lim="800000"/>
            <a:headEnd/>
            <a:tailEnd/>
          </a:ln>
        </p:spPr>
        <p:txBody>
          <a:bodyPr wrap="none" anchor="ctr"/>
          <a:lstStyle/>
          <a:p>
            <a:endParaRPr lang="en-US" dirty="0"/>
          </a:p>
        </p:txBody>
      </p:sp>
      <p:sp>
        <p:nvSpPr>
          <p:cNvPr id="9" name="Rectangle 5"/>
          <p:cNvSpPr>
            <a:spLocks noChangeArrowheads="1"/>
          </p:cNvSpPr>
          <p:nvPr/>
        </p:nvSpPr>
        <p:spPr bwMode="auto">
          <a:xfrm>
            <a:off x="1905000" y="1752600"/>
            <a:ext cx="1447800" cy="152400"/>
          </a:xfrm>
          <a:prstGeom prst="rect">
            <a:avLst/>
          </a:prstGeom>
          <a:solidFill>
            <a:srgbClr val="FFFF00">
              <a:alpha val="34901"/>
            </a:srgbClr>
          </a:solidFill>
          <a:ln w="9525">
            <a:noFill/>
            <a:miter lim="800000"/>
            <a:headEnd/>
            <a:tailEnd/>
          </a:ln>
        </p:spPr>
        <p:txBody>
          <a:bodyPr wrap="none" anchor="ctr"/>
          <a:lstStyle/>
          <a:p>
            <a:endParaRPr lang="en-US" dirty="0"/>
          </a:p>
        </p:txBody>
      </p:sp>
      <p:sp>
        <p:nvSpPr>
          <p:cNvPr id="10" name="Rectangle 5"/>
          <p:cNvSpPr>
            <a:spLocks noChangeArrowheads="1"/>
          </p:cNvSpPr>
          <p:nvPr/>
        </p:nvSpPr>
        <p:spPr bwMode="auto">
          <a:xfrm>
            <a:off x="3886200" y="2133600"/>
            <a:ext cx="3429000" cy="152400"/>
          </a:xfrm>
          <a:prstGeom prst="rect">
            <a:avLst/>
          </a:prstGeom>
          <a:solidFill>
            <a:srgbClr val="FFFF00">
              <a:alpha val="34901"/>
            </a:srgbClr>
          </a:solidFill>
          <a:ln w="9525">
            <a:noFill/>
            <a:miter lim="800000"/>
            <a:headEnd/>
            <a:tailEnd/>
          </a:ln>
        </p:spPr>
        <p:txBody>
          <a:bodyPr wrap="none" anchor="ctr"/>
          <a:lstStyle/>
          <a:p>
            <a:endParaRPr lang="en-US" dirty="0"/>
          </a:p>
        </p:txBody>
      </p:sp>
      <p:sp>
        <p:nvSpPr>
          <p:cNvPr id="11" name="Rectangle 5"/>
          <p:cNvSpPr>
            <a:spLocks noChangeArrowheads="1"/>
          </p:cNvSpPr>
          <p:nvPr/>
        </p:nvSpPr>
        <p:spPr bwMode="auto">
          <a:xfrm>
            <a:off x="1981200" y="2286000"/>
            <a:ext cx="990600" cy="152400"/>
          </a:xfrm>
          <a:prstGeom prst="rect">
            <a:avLst/>
          </a:prstGeom>
          <a:solidFill>
            <a:srgbClr val="FFFF00">
              <a:alpha val="34901"/>
            </a:srgbClr>
          </a:solidFill>
          <a:ln w="9525">
            <a:noFill/>
            <a:miter lim="800000"/>
            <a:headEnd/>
            <a:tailEnd/>
          </a:ln>
        </p:spPr>
        <p:txBody>
          <a:bodyPr wrap="none" anchor="ctr"/>
          <a:lstStyle/>
          <a:p>
            <a:endParaRPr lang="en-US" dirty="0"/>
          </a:p>
        </p:txBody>
      </p:sp>
      <p:sp>
        <p:nvSpPr>
          <p:cNvPr id="12" name="Rectangle 5"/>
          <p:cNvSpPr>
            <a:spLocks noChangeArrowheads="1"/>
          </p:cNvSpPr>
          <p:nvPr/>
        </p:nvSpPr>
        <p:spPr bwMode="auto">
          <a:xfrm>
            <a:off x="4419600" y="2971800"/>
            <a:ext cx="2819400" cy="152400"/>
          </a:xfrm>
          <a:prstGeom prst="rect">
            <a:avLst/>
          </a:prstGeom>
          <a:solidFill>
            <a:srgbClr val="FFFF00">
              <a:alpha val="34901"/>
            </a:srgbClr>
          </a:solidFill>
          <a:ln w="9525">
            <a:noFill/>
            <a:miter lim="800000"/>
            <a:headEnd/>
            <a:tailEnd/>
          </a:ln>
        </p:spPr>
        <p:txBody>
          <a:bodyPr wrap="none" anchor="ctr"/>
          <a:lstStyle/>
          <a:p>
            <a:endParaRPr lang="en-US" dirty="0"/>
          </a:p>
        </p:txBody>
      </p:sp>
      <p:sp>
        <p:nvSpPr>
          <p:cNvPr id="13" name="Rectangle 5"/>
          <p:cNvSpPr>
            <a:spLocks noChangeArrowheads="1"/>
          </p:cNvSpPr>
          <p:nvPr/>
        </p:nvSpPr>
        <p:spPr bwMode="auto">
          <a:xfrm>
            <a:off x="1981200" y="3124200"/>
            <a:ext cx="914400" cy="152400"/>
          </a:xfrm>
          <a:prstGeom prst="rect">
            <a:avLst/>
          </a:prstGeom>
          <a:solidFill>
            <a:srgbClr val="FFFF00">
              <a:alpha val="34901"/>
            </a:srgbClr>
          </a:solidFill>
          <a:ln w="9525">
            <a:noFill/>
            <a:miter lim="800000"/>
            <a:headEnd/>
            <a:tailEnd/>
          </a:ln>
        </p:spPr>
        <p:txBody>
          <a:bodyPr wrap="none" anchor="ctr"/>
          <a:lstStyle/>
          <a:p>
            <a:endParaRPr lang="en-US" dirty="0"/>
          </a:p>
        </p:txBody>
      </p:sp>
      <p:sp>
        <p:nvSpPr>
          <p:cNvPr id="14" name="Rectangle 5"/>
          <p:cNvSpPr>
            <a:spLocks noChangeArrowheads="1"/>
          </p:cNvSpPr>
          <p:nvPr/>
        </p:nvSpPr>
        <p:spPr bwMode="auto">
          <a:xfrm>
            <a:off x="2057400" y="4114800"/>
            <a:ext cx="5029200" cy="228600"/>
          </a:xfrm>
          <a:prstGeom prst="rect">
            <a:avLst/>
          </a:prstGeom>
          <a:solidFill>
            <a:srgbClr val="FFFF00">
              <a:alpha val="34901"/>
            </a:srgbClr>
          </a:solidFill>
          <a:ln w="9525">
            <a:noFill/>
            <a:miter lim="800000"/>
            <a:headEnd/>
            <a:tailEnd/>
          </a:ln>
        </p:spPr>
        <p:txBody>
          <a:bodyPr wrap="none" anchor="ctr"/>
          <a:lstStyle/>
          <a:p>
            <a:endParaRPr lang="en-US" dirty="0"/>
          </a:p>
        </p:txBody>
      </p:sp>
      <p:sp>
        <p:nvSpPr>
          <p:cNvPr id="15" name="Rectangle 5"/>
          <p:cNvSpPr>
            <a:spLocks noChangeArrowheads="1"/>
          </p:cNvSpPr>
          <p:nvPr/>
        </p:nvSpPr>
        <p:spPr bwMode="auto">
          <a:xfrm>
            <a:off x="2057400" y="4343400"/>
            <a:ext cx="4953000" cy="152400"/>
          </a:xfrm>
          <a:prstGeom prst="rect">
            <a:avLst/>
          </a:prstGeom>
          <a:solidFill>
            <a:srgbClr val="FFFF00">
              <a:alpha val="34901"/>
            </a:srgbClr>
          </a:solidFill>
          <a:ln w="9525">
            <a:noFill/>
            <a:miter lim="800000"/>
            <a:headEnd/>
            <a:tailEnd/>
          </a:ln>
        </p:spPr>
        <p:txBody>
          <a:bodyPr wrap="none" anchor="ctr"/>
          <a:lstStyle/>
          <a:p>
            <a:endParaRPr lang="en-US" dirty="0"/>
          </a:p>
        </p:txBody>
      </p:sp>
      <p:sp>
        <p:nvSpPr>
          <p:cNvPr id="16" name="Rectangle 5"/>
          <p:cNvSpPr>
            <a:spLocks noChangeArrowheads="1"/>
          </p:cNvSpPr>
          <p:nvPr/>
        </p:nvSpPr>
        <p:spPr bwMode="auto">
          <a:xfrm>
            <a:off x="2057400" y="4495800"/>
            <a:ext cx="3733800" cy="152400"/>
          </a:xfrm>
          <a:prstGeom prst="rect">
            <a:avLst/>
          </a:prstGeom>
          <a:solidFill>
            <a:srgbClr val="FFFF00">
              <a:alpha val="34901"/>
            </a:srgbClr>
          </a:solidFill>
          <a:ln w="9525">
            <a:noFill/>
            <a:miter lim="800000"/>
            <a:headEnd/>
            <a:tailEnd/>
          </a:ln>
        </p:spPr>
        <p:txBody>
          <a:bodyPr wrap="none" anchor="ctr"/>
          <a:lstStyle/>
          <a:p>
            <a:endParaRPr lang="en-US" dirty="0"/>
          </a:p>
        </p:txBody>
      </p:sp>
      <p:sp>
        <p:nvSpPr>
          <p:cNvPr id="17" name="Rectangle 5"/>
          <p:cNvSpPr>
            <a:spLocks noChangeArrowheads="1"/>
          </p:cNvSpPr>
          <p:nvPr/>
        </p:nvSpPr>
        <p:spPr bwMode="auto">
          <a:xfrm>
            <a:off x="5943600" y="5181600"/>
            <a:ext cx="1524000" cy="228600"/>
          </a:xfrm>
          <a:prstGeom prst="rect">
            <a:avLst/>
          </a:prstGeom>
          <a:solidFill>
            <a:srgbClr val="FFFF00">
              <a:alpha val="34901"/>
            </a:srgbClr>
          </a:solidFill>
          <a:ln w="9525">
            <a:noFill/>
            <a:miter lim="800000"/>
            <a:headEnd/>
            <a:tailEnd/>
          </a:ln>
        </p:spPr>
        <p:txBody>
          <a:bodyPr wrap="none" anchor="ctr"/>
          <a:lstStyle/>
          <a:p>
            <a:endParaRPr lang="en-US" dirty="0"/>
          </a:p>
        </p:txBody>
      </p:sp>
      <p:sp>
        <p:nvSpPr>
          <p:cNvPr id="18" name="Rectangle 5"/>
          <p:cNvSpPr>
            <a:spLocks noChangeArrowheads="1"/>
          </p:cNvSpPr>
          <p:nvPr/>
        </p:nvSpPr>
        <p:spPr bwMode="auto">
          <a:xfrm>
            <a:off x="1905000" y="5334000"/>
            <a:ext cx="838200" cy="228600"/>
          </a:xfrm>
          <a:prstGeom prst="rect">
            <a:avLst/>
          </a:prstGeom>
          <a:solidFill>
            <a:srgbClr val="FFFF00">
              <a:alpha val="34901"/>
            </a:srgbClr>
          </a:solidFill>
          <a:ln w="9525">
            <a:noFill/>
            <a:miter lim="800000"/>
            <a:headEnd/>
            <a:tailEnd/>
          </a:ln>
        </p:spPr>
        <p:txBody>
          <a:bodyPr wrap="none" anchor="ctr"/>
          <a:lstStyle/>
          <a:p>
            <a:endParaRPr lang="en-US" dirty="0"/>
          </a:p>
        </p:txBody>
      </p:sp>
      <p:sp>
        <p:nvSpPr>
          <p:cNvPr id="19" name="Rectangle 5"/>
          <p:cNvSpPr>
            <a:spLocks noChangeArrowheads="1"/>
          </p:cNvSpPr>
          <p:nvPr/>
        </p:nvSpPr>
        <p:spPr bwMode="auto">
          <a:xfrm>
            <a:off x="2209800" y="5638800"/>
            <a:ext cx="4114800" cy="228600"/>
          </a:xfrm>
          <a:prstGeom prst="rect">
            <a:avLst/>
          </a:prstGeom>
          <a:solidFill>
            <a:srgbClr val="FFFF00">
              <a:alpha val="34901"/>
            </a:srgbClr>
          </a:solidFill>
          <a:ln w="9525">
            <a:noFill/>
            <a:miter lim="800000"/>
            <a:headEnd/>
            <a:tailEnd/>
          </a:ln>
        </p:spPr>
        <p:txBody>
          <a:bodyPr wrap="none" anchor="ctr"/>
          <a:lstStyle/>
          <a:p>
            <a:endParaRPr lang="en-US" dirty="0"/>
          </a:p>
        </p:txBody>
      </p:sp>
      <p:sp>
        <p:nvSpPr>
          <p:cNvPr id="20" name="Rectangle 5"/>
          <p:cNvSpPr>
            <a:spLocks noChangeArrowheads="1"/>
          </p:cNvSpPr>
          <p:nvPr/>
        </p:nvSpPr>
        <p:spPr bwMode="auto">
          <a:xfrm>
            <a:off x="2209800" y="5867400"/>
            <a:ext cx="5257800" cy="381000"/>
          </a:xfrm>
          <a:prstGeom prst="rect">
            <a:avLst/>
          </a:prstGeom>
          <a:solidFill>
            <a:srgbClr val="FFFF00">
              <a:alpha val="34901"/>
            </a:srgbClr>
          </a:solidFill>
          <a:ln w="9525">
            <a:noFill/>
            <a:miter lim="800000"/>
            <a:headEnd/>
            <a:tailEnd/>
          </a:ln>
        </p:spPr>
        <p:txBody>
          <a:bodyPr wrap="none" anchor="ctr"/>
          <a:lstStyle/>
          <a:p>
            <a:endParaRPr lang="en-US" dirty="0"/>
          </a:p>
        </p:txBody>
      </p:sp>
      <p:sp>
        <p:nvSpPr>
          <p:cNvPr id="21" name="Rectangle 5"/>
          <p:cNvSpPr>
            <a:spLocks noChangeArrowheads="1"/>
          </p:cNvSpPr>
          <p:nvPr/>
        </p:nvSpPr>
        <p:spPr bwMode="auto">
          <a:xfrm>
            <a:off x="1752600" y="6248400"/>
            <a:ext cx="2209800" cy="152400"/>
          </a:xfrm>
          <a:prstGeom prst="rect">
            <a:avLst/>
          </a:prstGeom>
          <a:solidFill>
            <a:srgbClr val="FFFF00">
              <a:alpha val="34901"/>
            </a:srgbClr>
          </a:solidFill>
          <a:ln w="9525">
            <a:noFill/>
            <a:miter lim="800000"/>
            <a:headEnd/>
            <a:tailEnd/>
          </a:ln>
        </p:spPr>
        <p:txBody>
          <a:bodyPr wrap="none" anchor="ctr"/>
          <a:lstStyle/>
          <a:p>
            <a:endParaRPr lang="en-US" dirty="0"/>
          </a:p>
        </p:txBody>
      </p:sp>
    </p:spTree>
    <p:extLst>
      <p:ext uri="{BB962C8B-B14F-4D97-AF65-F5344CB8AC3E}">
        <p14:creationId xmlns:p14="http://schemas.microsoft.com/office/powerpoint/2010/main" val="354609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0.70"/>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strVal val="#ppt_w*0.70"/>
                                          </p:val>
                                        </p:tav>
                                        <p:tav tm="100000">
                                          <p:val>
                                            <p:strVal val="#ppt_w"/>
                                          </p:val>
                                        </p:tav>
                                      </p:tavLst>
                                    </p:anim>
                                    <p:anim calcmode="lin" valueType="num">
                                      <p:cBhvr>
                                        <p:cTn id="23" dur="1000" fill="hold"/>
                                        <p:tgtEl>
                                          <p:spTgt spid="10"/>
                                        </p:tgtEl>
                                        <p:attrNameLst>
                                          <p:attrName>ppt_h</p:attrName>
                                        </p:attrNameLst>
                                      </p:cBhvr>
                                      <p:tavLst>
                                        <p:tav tm="0">
                                          <p:val>
                                            <p:strVal val="#ppt_h"/>
                                          </p:val>
                                        </p:tav>
                                        <p:tav tm="100000">
                                          <p:val>
                                            <p:strVal val="#ppt_h"/>
                                          </p:val>
                                        </p:tav>
                                      </p:tavLst>
                                    </p:anim>
                                    <p:animEffect transition="in" filter="fade">
                                      <p:cBhvr>
                                        <p:cTn id="24" dur="1000"/>
                                        <p:tgtEl>
                                          <p:spTgt spid="10"/>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strVal val="#ppt_w*0.70"/>
                                          </p:val>
                                        </p:tav>
                                        <p:tav tm="100000">
                                          <p:val>
                                            <p:strVal val="#ppt_w"/>
                                          </p:val>
                                        </p:tav>
                                      </p:tavLst>
                                    </p:anim>
                                    <p:anim calcmode="lin" valueType="num">
                                      <p:cBhvr>
                                        <p:cTn id="28" dur="1000" fill="hold"/>
                                        <p:tgtEl>
                                          <p:spTgt spid="11"/>
                                        </p:tgtEl>
                                        <p:attrNameLst>
                                          <p:attrName>ppt_h</p:attrName>
                                        </p:attrNameLst>
                                      </p:cBhvr>
                                      <p:tavLst>
                                        <p:tav tm="0">
                                          <p:val>
                                            <p:strVal val="#ppt_h"/>
                                          </p:val>
                                        </p:tav>
                                        <p:tav tm="100000">
                                          <p:val>
                                            <p:strVal val="#ppt_h"/>
                                          </p:val>
                                        </p:tav>
                                      </p:tavLst>
                                    </p:anim>
                                    <p:animEffect transition="in" filter="fade">
                                      <p:cBhvr>
                                        <p:cTn id="29" dur="1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1000" fill="hold"/>
                                        <p:tgtEl>
                                          <p:spTgt spid="6"/>
                                        </p:tgtEl>
                                        <p:attrNameLst>
                                          <p:attrName>ppt_w</p:attrName>
                                        </p:attrNameLst>
                                      </p:cBhvr>
                                      <p:tavLst>
                                        <p:tav tm="0">
                                          <p:val>
                                            <p:strVal val="#ppt_w*0.70"/>
                                          </p:val>
                                        </p:tav>
                                        <p:tav tm="100000">
                                          <p:val>
                                            <p:strVal val="#ppt_w"/>
                                          </p:val>
                                        </p:tav>
                                      </p:tavLst>
                                    </p:anim>
                                    <p:anim calcmode="lin" valueType="num">
                                      <p:cBhvr>
                                        <p:cTn id="35" dur="1000" fill="hold"/>
                                        <p:tgtEl>
                                          <p:spTgt spid="6"/>
                                        </p:tgtEl>
                                        <p:attrNameLst>
                                          <p:attrName>ppt_h</p:attrName>
                                        </p:attrNameLst>
                                      </p:cBhvr>
                                      <p:tavLst>
                                        <p:tav tm="0">
                                          <p:val>
                                            <p:strVal val="#ppt_h"/>
                                          </p:val>
                                        </p:tav>
                                        <p:tav tm="100000">
                                          <p:val>
                                            <p:strVal val="#ppt_h"/>
                                          </p:val>
                                        </p:tav>
                                      </p:tavLst>
                                    </p:anim>
                                    <p:animEffect transition="in" filter="fade">
                                      <p:cBhvr>
                                        <p:cTn id="36" dur="1000"/>
                                        <p:tgtEl>
                                          <p:spTgt spid="6"/>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strVal val="#ppt_w*0.70"/>
                                          </p:val>
                                        </p:tav>
                                        <p:tav tm="100000">
                                          <p:val>
                                            <p:strVal val="#ppt_w"/>
                                          </p:val>
                                        </p:tav>
                                      </p:tavLst>
                                    </p:anim>
                                    <p:anim calcmode="lin" valueType="num">
                                      <p:cBhvr>
                                        <p:cTn id="40" dur="1000" fill="hold"/>
                                        <p:tgtEl>
                                          <p:spTgt spid="12"/>
                                        </p:tgtEl>
                                        <p:attrNameLst>
                                          <p:attrName>ppt_h</p:attrName>
                                        </p:attrNameLst>
                                      </p:cBhvr>
                                      <p:tavLst>
                                        <p:tav tm="0">
                                          <p:val>
                                            <p:strVal val="#ppt_h"/>
                                          </p:val>
                                        </p:tav>
                                        <p:tav tm="100000">
                                          <p:val>
                                            <p:strVal val="#ppt_h"/>
                                          </p:val>
                                        </p:tav>
                                      </p:tavLst>
                                    </p:anim>
                                    <p:animEffect transition="in" filter="fade">
                                      <p:cBhvr>
                                        <p:cTn id="41" dur="1000"/>
                                        <p:tgtEl>
                                          <p:spTgt spid="12"/>
                                        </p:tgtEl>
                                      </p:cBhvr>
                                    </p:animEffect>
                                  </p:childTnLst>
                                </p:cTn>
                              </p:par>
                              <p:par>
                                <p:cTn id="42" presetID="55"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1000" fill="hold"/>
                                        <p:tgtEl>
                                          <p:spTgt spid="13"/>
                                        </p:tgtEl>
                                        <p:attrNameLst>
                                          <p:attrName>ppt_w</p:attrName>
                                        </p:attrNameLst>
                                      </p:cBhvr>
                                      <p:tavLst>
                                        <p:tav tm="0">
                                          <p:val>
                                            <p:strVal val="#ppt_w*0.70"/>
                                          </p:val>
                                        </p:tav>
                                        <p:tav tm="100000">
                                          <p:val>
                                            <p:strVal val="#ppt_w"/>
                                          </p:val>
                                        </p:tav>
                                      </p:tavLst>
                                    </p:anim>
                                    <p:anim calcmode="lin" valueType="num">
                                      <p:cBhvr>
                                        <p:cTn id="45" dur="1000" fill="hold"/>
                                        <p:tgtEl>
                                          <p:spTgt spid="13"/>
                                        </p:tgtEl>
                                        <p:attrNameLst>
                                          <p:attrName>ppt_h</p:attrName>
                                        </p:attrNameLst>
                                      </p:cBhvr>
                                      <p:tavLst>
                                        <p:tav tm="0">
                                          <p:val>
                                            <p:strVal val="#ppt_h"/>
                                          </p:val>
                                        </p:tav>
                                        <p:tav tm="100000">
                                          <p:val>
                                            <p:strVal val="#ppt_h"/>
                                          </p:val>
                                        </p:tav>
                                      </p:tavLst>
                                    </p:anim>
                                    <p:animEffect transition="in" filter="fade">
                                      <p:cBhvr>
                                        <p:cTn id="46" dur="10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1000" fill="hold"/>
                                        <p:tgtEl>
                                          <p:spTgt spid="5"/>
                                        </p:tgtEl>
                                        <p:attrNameLst>
                                          <p:attrName>ppt_w</p:attrName>
                                        </p:attrNameLst>
                                      </p:cBhvr>
                                      <p:tavLst>
                                        <p:tav tm="0">
                                          <p:val>
                                            <p:strVal val="#ppt_w*0.70"/>
                                          </p:val>
                                        </p:tav>
                                        <p:tav tm="100000">
                                          <p:val>
                                            <p:strVal val="#ppt_w"/>
                                          </p:val>
                                        </p:tav>
                                      </p:tavLst>
                                    </p:anim>
                                    <p:anim calcmode="lin" valueType="num">
                                      <p:cBhvr>
                                        <p:cTn id="52" dur="1000" fill="hold"/>
                                        <p:tgtEl>
                                          <p:spTgt spid="5"/>
                                        </p:tgtEl>
                                        <p:attrNameLst>
                                          <p:attrName>ppt_h</p:attrName>
                                        </p:attrNameLst>
                                      </p:cBhvr>
                                      <p:tavLst>
                                        <p:tav tm="0">
                                          <p:val>
                                            <p:strVal val="#ppt_h"/>
                                          </p:val>
                                        </p:tav>
                                        <p:tav tm="100000">
                                          <p:val>
                                            <p:strVal val="#ppt_h"/>
                                          </p:val>
                                        </p:tav>
                                      </p:tavLst>
                                    </p:anim>
                                    <p:animEffect transition="in" filter="fade">
                                      <p:cBhvr>
                                        <p:cTn id="53" dur="1000"/>
                                        <p:tgtEl>
                                          <p:spTgt spid="5"/>
                                        </p:tgtEl>
                                      </p:cBhvr>
                                    </p:animEffect>
                                  </p:childTnLst>
                                </p:cTn>
                              </p:par>
                              <p:par>
                                <p:cTn id="54" presetID="55"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1000" fill="hold"/>
                                        <p:tgtEl>
                                          <p:spTgt spid="14"/>
                                        </p:tgtEl>
                                        <p:attrNameLst>
                                          <p:attrName>ppt_w</p:attrName>
                                        </p:attrNameLst>
                                      </p:cBhvr>
                                      <p:tavLst>
                                        <p:tav tm="0">
                                          <p:val>
                                            <p:strVal val="#ppt_w*0.70"/>
                                          </p:val>
                                        </p:tav>
                                        <p:tav tm="100000">
                                          <p:val>
                                            <p:strVal val="#ppt_w"/>
                                          </p:val>
                                        </p:tav>
                                      </p:tavLst>
                                    </p:anim>
                                    <p:anim calcmode="lin" valueType="num">
                                      <p:cBhvr>
                                        <p:cTn id="57" dur="1000" fill="hold"/>
                                        <p:tgtEl>
                                          <p:spTgt spid="14"/>
                                        </p:tgtEl>
                                        <p:attrNameLst>
                                          <p:attrName>ppt_h</p:attrName>
                                        </p:attrNameLst>
                                      </p:cBhvr>
                                      <p:tavLst>
                                        <p:tav tm="0">
                                          <p:val>
                                            <p:strVal val="#ppt_h"/>
                                          </p:val>
                                        </p:tav>
                                        <p:tav tm="100000">
                                          <p:val>
                                            <p:strVal val="#ppt_h"/>
                                          </p:val>
                                        </p:tav>
                                      </p:tavLst>
                                    </p:anim>
                                    <p:animEffect transition="in" filter="fade">
                                      <p:cBhvr>
                                        <p:cTn id="58" dur="1000"/>
                                        <p:tgtEl>
                                          <p:spTgt spid="14"/>
                                        </p:tgtEl>
                                      </p:cBhvr>
                                    </p:animEffect>
                                  </p:childTnLst>
                                </p:cTn>
                              </p:par>
                              <p:par>
                                <p:cTn id="59" presetID="55"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1000" fill="hold"/>
                                        <p:tgtEl>
                                          <p:spTgt spid="15"/>
                                        </p:tgtEl>
                                        <p:attrNameLst>
                                          <p:attrName>ppt_w</p:attrName>
                                        </p:attrNameLst>
                                      </p:cBhvr>
                                      <p:tavLst>
                                        <p:tav tm="0">
                                          <p:val>
                                            <p:strVal val="#ppt_w*0.70"/>
                                          </p:val>
                                        </p:tav>
                                        <p:tav tm="100000">
                                          <p:val>
                                            <p:strVal val="#ppt_w"/>
                                          </p:val>
                                        </p:tav>
                                      </p:tavLst>
                                    </p:anim>
                                    <p:anim calcmode="lin" valueType="num">
                                      <p:cBhvr>
                                        <p:cTn id="62" dur="1000" fill="hold"/>
                                        <p:tgtEl>
                                          <p:spTgt spid="15"/>
                                        </p:tgtEl>
                                        <p:attrNameLst>
                                          <p:attrName>ppt_h</p:attrName>
                                        </p:attrNameLst>
                                      </p:cBhvr>
                                      <p:tavLst>
                                        <p:tav tm="0">
                                          <p:val>
                                            <p:strVal val="#ppt_h"/>
                                          </p:val>
                                        </p:tav>
                                        <p:tav tm="100000">
                                          <p:val>
                                            <p:strVal val="#ppt_h"/>
                                          </p:val>
                                        </p:tav>
                                      </p:tavLst>
                                    </p:anim>
                                    <p:animEffect transition="in" filter="fade">
                                      <p:cBhvr>
                                        <p:cTn id="63" dur="1000"/>
                                        <p:tgtEl>
                                          <p:spTgt spid="15"/>
                                        </p:tgtEl>
                                      </p:cBhvr>
                                    </p:animEffect>
                                  </p:childTnLst>
                                </p:cTn>
                              </p:par>
                              <p:par>
                                <p:cTn id="64" presetID="55"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1000" fill="hold"/>
                                        <p:tgtEl>
                                          <p:spTgt spid="16"/>
                                        </p:tgtEl>
                                        <p:attrNameLst>
                                          <p:attrName>ppt_w</p:attrName>
                                        </p:attrNameLst>
                                      </p:cBhvr>
                                      <p:tavLst>
                                        <p:tav tm="0">
                                          <p:val>
                                            <p:strVal val="#ppt_w*0.70"/>
                                          </p:val>
                                        </p:tav>
                                        <p:tav tm="100000">
                                          <p:val>
                                            <p:strVal val="#ppt_w"/>
                                          </p:val>
                                        </p:tav>
                                      </p:tavLst>
                                    </p:anim>
                                    <p:anim calcmode="lin" valueType="num">
                                      <p:cBhvr>
                                        <p:cTn id="67" dur="1000" fill="hold"/>
                                        <p:tgtEl>
                                          <p:spTgt spid="16"/>
                                        </p:tgtEl>
                                        <p:attrNameLst>
                                          <p:attrName>ppt_h</p:attrName>
                                        </p:attrNameLst>
                                      </p:cBhvr>
                                      <p:tavLst>
                                        <p:tav tm="0">
                                          <p:val>
                                            <p:strVal val="#ppt_h"/>
                                          </p:val>
                                        </p:tav>
                                        <p:tav tm="100000">
                                          <p:val>
                                            <p:strVal val="#ppt_h"/>
                                          </p:val>
                                        </p:tav>
                                      </p:tavLst>
                                    </p:anim>
                                    <p:animEffect transition="in" filter="fade">
                                      <p:cBhvr>
                                        <p:cTn id="68" dur="10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55" presetClass="entr" presetSubtype="0" fill="hold" nodeType="click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p:cTn id="73" dur="1000" fill="hold"/>
                                        <p:tgtEl>
                                          <p:spTgt spid="3"/>
                                        </p:tgtEl>
                                        <p:attrNameLst>
                                          <p:attrName>ppt_w</p:attrName>
                                        </p:attrNameLst>
                                      </p:cBhvr>
                                      <p:tavLst>
                                        <p:tav tm="0">
                                          <p:val>
                                            <p:strVal val="#ppt_w*0.70"/>
                                          </p:val>
                                        </p:tav>
                                        <p:tav tm="100000">
                                          <p:val>
                                            <p:strVal val="#ppt_w"/>
                                          </p:val>
                                        </p:tav>
                                      </p:tavLst>
                                    </p:anim>
                                    <p:anim calcmode="lin" valueType="num">
                                      <p:cBhvr>
                                        <p:cTn id="74" dur="1000" fill="hold"/>
                                        <p:tgtEl>
                                          <p:spTgt spid="3"/>
                                        </p:tgtEl>
                                        <p:attrNameLst>
                                          <p:attrName>ppt_h</p:attrName>
                                        </p:attrNameLst>
                                      </p:cBhvr>
                                      <p:tavLst>
                                        <p:tav tm="0">
                                          <p:val>
                                            <p:strVal val="#ppt_h"/>
                                          </p:val>
                                        </p:tav>
                                        <p:tav tm="100000">
                                          <p:val>
                                            <p:strVal val="#ppt_h"/>
                                          </p:val>
                                        </p:tav>
                                      </p:tavLst>
                                    </p:anim>
                                    <p:animEffect transition="in" filter="fade">
                                      <p:cBhvr>
                                        <p:cTn id="75" dur="1000"/>
                                        <p:tgtEl>
                                          <p:spTgt spid="3"/>
                                        </p:tgtEl>
                                      </p:cBhvr>
                                    </p:animEffect>
                                  </p:childTnLst>
                                </p:cTn>
                              </p:par>
                              <p:par>
                                <p:cTn id="76" presetID="55" presetClass="entr" presetSubtype="0"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p:cTn id="78" dur="1000" fill="hold"/>
                                        <p:tgtEl>
                                          <p:spTgt spid="17"/>
                                        </p:tgtEl>
                                        <p:attrNameLst>
                                          <p:attrName>ppt_w</p:attrName>
                                        </p:attrNameLst>
                                      </p:cBhvr>
                                      <p:tavLst>
                                        <p:tav tm="0">
                                          <p:val>
                                            <p:strVal val="#ppt_w*0.70"/>
                                          </p:val>
                                        </p:tav>
                                        <p:tav tm="100000">
                                          <p:val>
                                            <p:strVal val="#ppt_w"/>
                                          </p:val>
                                        </p:tav>
                                      </p:tavLst>
                                    </p:anim>
                                    <p:anim calcmode="lin" valueType="num">
                                      <p:cBhvr>
                                        <p:cTn id="79" dur="1000" fill="hold"/>
                                        <p:tgtEl>
                                          <p:spTgt spid="17"/>
                                        </p:tgtEl>
                                        <p:attrNameLst>
                                          <p:attrName>ppt_h</p:attrName>
                                        </p:attrNameLst>
                                      </p:cBhvr>
                                      <p:tavLst>
                                        <p:tav tm="0">
                                          <p:val>
                                            <p:strVal val="#ppt_h"/>
                                          </p:val>
                                        </p:tav>
                                        <p:tav tm="100000">
                                          <p:val>
                                            <p:strVal val="#ppt_h"/>
                                          </p:val>
                                        </p:tav>
                                      </p:tavLst>
                                    </p:anim>
                                    <p:animEffect transition="in" filter="fade">
                                      <p:cBhvr>
                                        <p:cTn id="80" dur="1000"/>
                                        <p:tgtEl>
                                          <p:spTgt spid="17"/>
                                        </p:tgtEl>
                                      </p:cBhvr>
                                    </p:animEffect>
                                  </p:childTnLst>
                                </p:cTn>
                              </p:par>
                              <p:par>
                                <p:cTn id="81" presetID="55"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1000" fill="hold"/>
                                        <p:tgtEl>
                                          <p:spTgt spid="18"/>
                                        </p:tgtEl>
                                        <p:attrNameLst>
                                          <p:attrName>ppt_w</p:attrName>
                                        </p:attrNameLst>
                                      </p:cBhvr>
                                      <p:tavLst>
                                        <p:tav tm="0">
                                          <p:val>
                                            <p:strVal val="#ppt_w*0.70"/>
                                          </p:val>
                                        </p:tav>
                                        <p:tav tm="100000">
                                          <p:val>
                                            <p:strVal val="#ppt_w"/>
                                          </p:val>
                                        </p:tav>
                                      </p:tavLst>
                                    </p:anim>
                                    <p:anim calcmode="lin" valueType="num">
                                      <p:cBhvr>
                                        <p:cTn id="84" dur="1000" fill="hold"/>
                                        <p:tgtEl>
                                          <p:spTgt spid="18"/>
                                        </p:tgtEl>
                                        <p:attrNameLst>
                                          <p:attrName>ppt_h</p:attrName>
                                        </p:attrNameLst>
                                      </p:cBhvr>
                                      <p:tavLst>
                                        <p:tav tm="0">
                                          <p:val>
                                            <p:strVal val="#ppt_h"/>
                                          </p:val>
                                        </p:tav>
                                        <p:tav tm="100000">
                                          <p:val>
                                            <p:strVal val="#ppt_h"/>
                                          </p:val>
                                        </p:tav>
                                      </p:tavLst>
                                    </p:anim>
                                    <p:animEffect transition="in" filter="fade">
                                      <p:cBhvr>
                                        <p:cTn id="85" dur="1000"/>
                                        <p:tgtEl>
                                          <p:spTgt spid="18"/>
                                        </p:tgtEl>
                                      </p:cBhvr>
                                    </p:animEffect>
                                  </p:childTnLst>
                                </p:cTn>
                              </p:par>
                              <p:par>
                                <p:cTn id="86" presetID="55" presetClass="entr" presetSubtype="0" fill="hold" grpId="0" nodeType="withEffect">
                                  <p:stCondLst>
                                    <p:cond delay="0"/>
                                  </p:stCondLst>
                                  <p:childTnLst>
                                    <p:set>
                                      <p:cBhvr>
                                        <p:cTn id="87" dur="1" fill="hold">
                                          <p:stCondLst>
                                            <p:cond delay="0"/>
                                          </p:stCondLst>
                                        </p:cTn>
                                        <p:tgtEl>
                                          <p:spTgt spid="19"/>
                                        </p:tgtEl>
                                        <p:attrNameLst>
                                          <p:attrName>style.visibility</p:attrName>
                                        </p:attrNameLst>
                                      </p:cBhvr>
                                      <p:to>
                                        <p:strVal val="visible"/>
                                      </p:to>
                                    </p:set>
                                    <p:anim calcmode="lin" valueType="num">
                                      <p:cBhvr>
                                        <p:cTn id="88" dur="1000" fill="hold"/>
                                        <p:tgtEl>
                                          <p:spTgt spid="19"/>
                                        </p:tgtEl>
                                        <p:attrNameLst>
                                          <p:attrName>ppt_w</p:attrName>
                                        </p:attrNameLst>
                                      </p:cBhvr>
                                      <p:tavLst>
                                        <p:tav tm="0">
                                          <p:val>
                                            <p:strVal val="#ppt_w*0.70"/>
                                          </p:val>
                                        </p:tav>
                                        <p:tav tm="100000">
                                          <p:val>
                                            <p:strVal val="#ppt_w"/>
                                          </p:val>
                                        </p:tav>
                                      </p:tavLst>
                                    </p:anim>
                                    <p:anim calcmode="lin" valueType="num">
                                      <p:cBhvr>
                                        <p:cTn id="89" dur="1000" fill="hold"/>
                                        <p:tgtEl>
                                          <p:spTgt spid="19"/>
                                        </p:tgtEl>
                                        <p:attrNameLst>
                                          <p:attrName>ppt_h</p:attrName>
                                        </p:attrNameLst>
                                      </p:cBhvr>
                                      <p:tavLst>
                                        <p:tav tm="0">
                                          <p:val>
                                            <p:strVal val="#ppt_h"/>
                                          </p:val>
                                        </p:tav>
                                        <p:tav tm="100000">
                                          <p:val>
                                            <p:strVal val="#ppt_h"/>
                                          </p:val>
                                        </p:tav>
                                      </p:tavLst>
                                    </p:anim>
                                    <p:animEffect transition="in" filter="fade">
                                      <p:cBhvr>
                                        <p:cTn id="90" dur="1000"/>
                                        <p:tgtEl>
                                          <p:spTgt spid="19"/>
                                        </p:tgtEl>
                                      </p:cBhvr>
                                    </p:animEffect>
                                  </p:childTnLst>
                                </p:cTn>
                              </p:par>
                              <p:par>
                                <p:cTn id="91" presetID="55" presetClass="entr" presetSubtype="0" fill="hold" grpId="0" nodeType="with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1000" fill="hold"/>
                                        <p:tgtEl>
                                          <p:spTgt spid="20"/>
                                        </p:tgtEl>
                                        <p:attrNameLst>
                                          <p:attrName>ppt_w</p:attrName>
                                        </p:attrNameLst>
                                      </p:cBhvr>
                                      <p:tavLst>
                                        <p:tav tm="0">
                                          <p:val>
                                            <p:strVal val="#ppt_w*0.70"/>
                                          </p:val>
                                        </p:tav>
                                        <p:tav tm="100000">
                                          <p:val>
                                            <p:strVal val="#ppt_w"/>
                                          </p:val>
                                        </p:tav>
                                      </p:tavLst>
                                    </p:anim>
                                    <p:anim calcmode="lin" valueType="num">
                                      <p:cBhvr>
                                        <p:cTn id="94" dur="1000" fill="hold"/>
                                        <p:tgtEl>
                                          <p:spTgt spid="20"/>
                                        </p:tgtEl>
                                        <p:attrNameLst>
                                          <p:attrName>ppt_h</p:attrName>
                                        </p:attrNameLst>
                                      </p:cBhvr>
                                      <p:tavLst>
                                        <p:tav tm="0">
                                          <p:val>
                                            <p:strVal val="#ppt_h"/>
                                          </p:val>
                                        </p:tav>
                                        <p:tav tm="100000">
                                          <p:val>
                                            <p:strVal val="#ppt_h"/>
                                          </p:val>
                                        </p:tav>
                                      </p:tavLst>
                                    </p:anim>
                                    <p:animEffect transition="in" filter="fade">
                                      <p:cBhvr>
                                        <p:cTn id="95" dur="1000"/>
                                        <p:tgtEl>
                                          <p:spTgt spid="20"/>
                                        </p:tgtEl>
                                      </p:cBhvr>
                                    </p:animEffect>
                                  </p:childTnLst>
                                </p:cTn>
                              </p:par>
                              <p:par>
                                <p:cTn id="96" presetID="55" presetClass="entr" presetSubtype="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1000" fill="hold"/>
                                        <p:tgtEl>
                                          <p:spTgt spid="21"/>
                                        </p:tgtEl>
                                        <p:attrNameLst>
                                          <p:attrName>ppt_w</p:attrName>
                                        </p:attrNameLst>
                                      </p:cBhvr>
                                      <p:tavLst>
                                        <p:tav tm="0">
                                          <p:val>
                                            <p:strVal val="#ppt_w*0.70"/>
                                          </p:val>
                                        </p:tav>
                                        <p:tav tm="100000">
                                          <p:val>
                                            <p:strVal val="#ppt_w"/>
                                          </p:val>
                                        </p:tav>
                                      </p:tavLst>
                                    </p:anim>
                                    <p:anim calcmode="lin" valueType="num">
                                      <p:cBhvr>
                                        <p:cTn id="99" dur="1000" fill="hold"/>
                                        <p:tgtEl>
                                          <p:spTgt spid="21"/>
                                        </p:tgtEl>
                                        <p:attrNameLst>
                                          <p:attrName>ppt_h</p:attrName>
                                        </p:attrNameLst>
                                      </p:cBhvr>
                                      <p:tavLst>
                                        <p:tav tm="0">
                                          <p:val>
                                            <p:strVal val="#ppt_h"/>
                                          </p:val>
                                        </p:tav>
                                        <p:tav tm="100000">
                                          <p:val>
                                            <p:strVal val="#ppt_h"/>
                                          </p:val>
                                        </p:tav>
                                      </p:tavLst>
                                    </p:anim>
                                    <p:animEffect transition="in" filter="fade">
                                      <p:cBhvr>
                                        <p:cTn id="10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6019800"/>
          </a:xfrm>
        </p:spPr>
        <p:txBody>
          <a:bodyPr>
            <a:normAutofit lnSpcReduction="10000"/>
          </a:bodyPr>
          <a:lstStyle/>
          <a:p>
            <a:pPr marL="0" indent="0" algn="ctr">
              <a:spcAft>
                <a:spcPts val="600"/>
              </a:spcAft>
              <a:buNone/>
            </a:pPr>
            <a:r>
              <a:rPr lang="en-US" sz="4000" b="1" dirty="0" smtClean="0"/>
              <a:t>WHAT’S AN ISO FORM?</a:t>
            </a:r>
          </a:p>
          <a:p>
            <a:pPr marL="0" indent="0" algn="ctr">
              <a:spcAft>
                <a:spcPts val="600"/>
              </a:spcAft>
              <a:buNone/>
            </a:pPr>
            <a:endParaRPr lang="en-US" sz="1400" b="1" dirty="0" smtClean="0"/>
          </a:p>
          <a:p>
            <a:pPr algn="just">
              <a:spcAft>
                <a:spcPts val="600"/>
              </a:spcAft>
              <a:buFontTx/>
              <a:buChar char="-"/>
            </a:pPr>
            <a:endParaRPr lang="en-US" sz="2000" dirty="0" smtClean="0"/>
          </a:p>
          <a:p>
            <a:pPr algn="just">
              <a:spcAft>
                <a:spcPts val="600"/>
              </a:spcAft>
              <a:buFontTx/>
              <a:buChar char="-"/>
            </a:pPr>
            <a:endParaRPr lang="en-US" sz="2000" dirty="0"/>
          </a:p>
          <a:p>
            <a:pPr algn="just">
              <a:spcAft>
                <a:spcPts val="600"/>
              </a:spcAft>
              <a:buFontTx/>
              <a:buChar char="-"/>
            </a:pPr>
            <a:r>
              <a:rPr lang="en-US" sz="2000" dirty="0" smtClean="0"/>
              <a:t>ISO </a:t>
            </a:r>
            <a:r>
              <a:rPr lang="en-US" sz="2000" dirty="0" smtClean="0"/>
              <a:t>is the </a:t>
            </a:r>
            <a:r>
              <a:rPr lang="en-US" sz="2000" dirty="0"/>
              <a:t>Insurance Services Office, Inc., </a:t>
            </a:r>
            <a:r>
              <a:rPr lang="en-US" sz="2000" dirty="0" smtClean="0"/>
              <a:t>an industry organization </a:t>
            </a:r>
          </a:p>
          <a:p>
            <a:pPr algn="just">
              <a:spcAft>
                <a:spcPts val="600"/>
              </a:spcAft>
              <a:buFontTx/>
              <a:buChar char="-"/>
            </a:pPr>
            <a:r>
              <a:rPr lang="en-US" sz="2000" dirty="0" smtClean="0"/>
              <a:t>ISO promulgates numbered forms commonly used by insurers, for example:</a:t>
            </a:r>
          </a:p>
          <a:p>
            <a:pPr marL="690563" algn="just">
              <a:buFont typeface="Arial" panose="020B0604020202020204" pitchFamily="34" charset="0"/>
              <a:buChar char="•"/>
            </a:pPr>
            <a:r>
              <a:rPr lang="en-US" sz="2000" dirty="0" smtClean="0"/>
              <a:t>Commercial General Liability	</a:t>
            </a:r>
            <a:r>
              <a:rPr lang="en-US" sz="2000" dirty="0" smtClean="0"/>
              <a:t>	CG 00 01 </a:t>
            </a:r>
            <a:r>
              <a:rPr lang="en-US" sz="2000" dirty="0" smtClean="0"/>
              <a:t>04 13</a:t>
            </a:r>
          </a:p>
          <a:p>
            <a:pPr marL="690563" algn="just">
              <a:buFont typeface="Arial" panose="020B0604020202020204" pitchFamily="34" charset="0"/>
              <a:buChar char="•"/>
            </a:pPr>
            <a:r>
              <a:rPr lang="en-US" sz="2000" dirty="0" smtClean="0"/>
              <a:t>Additional Insured Endorsement (Landlord) </a:t>
            </a:r>
            <a:r>
              <a:rPr lang="en-US" sz="2000" dirty="0" smtClean="0"/>
              <a:t>	CG </a:t>
            </a:r>
            <a:r>
              <a:rPr lang="en-US" sz="2000" dirty="0" smtClean="0"/>
              <a:t>20 11 04 13</a:t>
            </a:r>
          </a:p>
          <a:p>
            <a:pPr marL="690563" algn="just">
              <a:buFont typeface="Arial" panose="020B0604020202020204" pitchFamily="34" charset="0"/>
              <a:buChar char="•"/>
            </a:pPr>
            <a:r>
              <a:rPr lang="en-US" sz="2000" dirty="0" smtClean="0"/>
              <a:t>Additional </a:t>
            </a:r>
            <a:r>
              <a:rPr lang="en-US" sz="2000" dirty="0" smtClean="0"/>
              <a:t>Insured Endorsements </a:t>
            </a:r>
          </a:p>
          <a:p>
            <a:pPr marL="347663" indent="0" algn="just">
              <a:spcBef>
                <a:spcPts val="0"/>
              </a:spcBef>
              <a:buNone/>
            </a:pPr>
            <a:r>
              <a:rPr lang="en-US" sz="2000" dirty="0" smtClean="0"/>
              <a:t>    (Owners, Lessees, or Contractors)		  CG 20 10 11 85</a:t>
            </a:r>
          </a:p>
          <a:p>
            <a:pPr marL="347663" indent="0" algn="just">
              <a:spcBef>
                <a:spcPts val="0"/>
              </a:spcBef>
              <a:buNone/>
            </a:pPr>
            <a:r>
              <a:rPr lang="en-US" sz="2000" dirty="0"/>
              <a:t>	</a:t>
            </a:r>
            <a:r>
              <a:rPr lang="en-US" sz="2000" dirty="0" smtClean="0"/>
              <a:t>		             </a:t>
            </a:r>
            <a:r>
              <a:rPr lang="en-US" sz="2000" dirty="0" smtClean="0"/>
              <a:t>		CG </a:t>
            </a:r>
            <a:r>
              <a:rPr lang="en-US" sz="2000" dirty="0" smtClean="0"/>
              <a:t>20 10 10 01 / CG  20 37 10 01</a:t>
            </a:r>
          </a:p>
          <a:p>
            <a:pPr marL="0" indent="0" algn="just">
              <a:spcBef>
                <a:spcPts val="0"/>
              </a:spcBef>
              <a:buNone/>
            </a:pPr>
            <a:r>
              <a:rPr lang="en-US" sz="2000" dirty="0" smtClean="0"/>
              <a:t>  				</a:t>
            </a:r>
            <a:r>
              <a:rPr lang="en-US" sz="2000" dirty="0" smtClean="0"/>
              <a:t>	CG </a:t>
            </a:r>
            <a:r>
              <a:rPr lang="en-US" sz="2000" dirty="0" smtClean="0"/>
              <a:t>20 10 07 04 / CG 20 37 07 04</a:t>
            </a:r>
          </a:p>
          <a:p>
            <a:pPr marL="0" indent="0" algn="just">
              <a:spcBef>
                <a:spcPts val="0"/>
              </a:spcBef>
              <a:spcAft>
                <a:spcPts val="600"/>
              </a:spcAft>
              <a:buNone/>
            </a:pPr>
            <a:r>
              <a:rPr lang="en-US" sz="2000" dirty="0"/>
              <a:t>	</a:t>
            </a:r>
            <a:r>
              <a:rPr lang="en-US" sz="2000" dirty="0" smtClean="0"/>
              <a:t>			</a:t>
            </a:r>
            <a:r>
              <a:rPr lang="en-US" sz="2000" dirty="0" smtClean="0"/>
              <a:t>	CG </a:t>
            </a:r>
            <a:r>
              <a:rPr lang="en-US" sz="2000" dirty="0" smtClean="0"/>
              <a:t>20 10 04 13 / CG 20 37 04 13</a:t>
            </a:r>
          </a:p>
          <a:p>
            <a:pPr algn="just">
              <a:spcBef>
                <a:spcPts val="0"/>
              </a:spcBef>
              <a:buFontTx/>
              <a:buChar char="-"/>
            </a:pPr>
            <a:r>
              <a:rPr lang="en-US" sz="2000" dirty="0" smtClean="0"/>
              <a:t>The </a:t>
            </a:r>
            <a:r>
              <a:rPr lang="en-US" sz="2000" dirty="0"/>
              <a:t>type of form is shown by the letters and first two numbers (</a:t>
            </a:r>
            <a:r>
              <a:rPr lang="en-US" sz="2000" dirty="0" smtClean="0"/>
              <a:t>CG 00 01) </a:t>
            </a:r>
            <a:r>
              <a:rPr lang="en-US" sz="2000" dirty="0"/>
              <a:t>and the date of the edition follows </a:t>
            </a:r>
            <a:r>
              <a:rPr lang="en-US" sz="2000" dirty="0" smtClean="0"/>
              <a:t>(04 13), </a:t>
            </a:r>
            <a:r>
              <a:rPr lang="en-US" sz="2000" dirty="0"/>
              <a:t>meaning </a:t>
            </a:r>
            <a:r>
              <a:rPr lang="en-US" sz="2000" dirty="0" smtClean="0"/>
              <a:t>April, 2013.  Coverages are changed with each edition.</a:t>
            </a:r>
            <a:endParaRPr lang="en-US" dirty="0"/>
          </a:p>
        </p:txBody>
      </p:sp>
      <p:sp>
        <p:nvSpPr>
          <p:cNvPr id="4" name="Slide Number Placeholder 3"/>
          <p:cNvSpPr>
            <a:spLocks noGrp="1"/>
          </p:cNvSpPr>
          <p:nvPr>
            <p:ph type="sldNum" sz="quarter" idx="12"/>
          </p:nvPr>
        </p:nvSpPr>
        <p:spPr>
          <a:xfrm>
            <a:off x="7010400" y="6553200"/>
            <a:ext cx="2133600" cy="542925"/>
          </a:xfrm>
        </p:spPr>
        <p:txBody>
          <a:bodyPr/>
          <a:lstStyle/>
          <a:p>
            <a:fld id="{29FEF3A4-4F21-416C-B1A7-3AF589469C92}" type="slidenum">
              <a:rPr lang="en-US" altLang="en-US" smtClean="0"/>
              <a:pPr/>
              <a:t>2</a:t>
            </a:fld>
            <a:endParaRPr lang="en-US" altLang="en-US" dirty="0"/>
          </a:p>
        </p:txBody>
      </p:sp>
    </p:spTree>
    <p:extLst>
      <p:ext uri="{BB962C8B-B14F-4D97-AF65-F5344CB8AC3E}">
        <p14:creationId xmlns:p14="http://schemas.microsoft.com/office/powerpoint/2010/main" val="2206472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560637"/>
            <a:ext cx="7408333" cy="3763963"/>
          </a:xfrm>
        </p:spPr>
        <p:txBody>
          <a:bodyPr>
            <a:normAutofit lnSpcReduction="10000"/>
          </a:bodyPr>
          <a:lstStyle/>
          <a:p>
            <a:r>
              <a:rPr lang="en-US" dirty="0" smtClean="0"/>
              <a:t>Consider add language substantially similar to the following in the insurance requirements of the contract:</a:t>
            </a:r>
          </a:p>
          <a:p>
            <a:pPr marL="461963" indent="0" algn="just">
              <a:buNone/>
            </a:pPr>
            <a:r>
              <a:rPr lang="en-US" dirty="0" smtClean="0"/>
              <a:t> </a:t>
            </a:r>
            <a:r>
              <a:rPr lang="en-US" dirty="0" smtClean="0">
                <a:solidFill>
                  <a:srgbClr val="FF0000"/>
                </a:solidFill>
              </a:rPr>
              <a:t>In </a:t>
            </a:r>
            <a:r>
              <a:rPr lang="en-US" dirty="0">
                <a:solidFill>
                  <a:srgbClr val="FF0000"/>
                </a:solidFill>
              </a:rPr>
              <a:t>the event [insured’s] insurance policy(ies) provide greater coverage and/or greater limits than the minimum requirements set forth herein, then the [additional insureds] shall be entitled to the full coverage and limits of such policy(ies), and these insurance requirements will be deemed to require such greater coverage and/or greater </a:t>
            </a:r>
            <a:r>
              <a:rPr lang="en-US" dirty="0" smtClean="0">
                <a:solidFill>
                  <a:srgbClr val="FF0000"/>
                </a:solidFill>
              </a:rPr>
              <a:t>limits.</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CF038A1B-3916-4217-AEA6-E02BE1C675DA}" type="slidenum">
              <a:rPr lang="en-US" smtClean="0"/>
              <a:pPr/>
              <a:t>20</a:t>
            </a:fld>
            <a:endParaRPr lang="en-US" dirty="0"/>
          </a:p>
        </p:txBody>
      </p:sp>
      <p:sp>
        <p:nvSpPr>
          <p:cNvPr id="4" name="Title 3"/>
          <p:cNvSpPr>
            <a:spLocks noGrp="1"/>
          </p:cNvSpPr>
          <p:nvPr>
            <p:ph type="title"/>
          </p:nvPr>
        </p:nvSpPr>
        <p:spPr/>
        <p:txBody>
          <a:bodyPr/>
          <a:lstStyle/>
          <a:p>
            <a:r>
              <a:rPr lang="en-US" dirty="0" smtClean="0"/>
              <a:t>Practice Point</a:t>
            </a:r>
            <a:endParaRPr lang="en-US" dirty="0"/>
          </a:p>
        </p:txBody>
      </p:sp>
    </p:spTree>
    <p:extLst>
      <p:ext uri="{BB962C8B-B14F-4D97-AF65-F5344CB8AC3E}">
        <p14:creationId xmlns:p14="http://schemas.microsoft.com/office/powerpoint/2010/main" val="225256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2" y="1828800"/>
            <a:ext cx="7772400" cy="1524000"/>
          </a:xfrm>
        </p:spPr>
        <p:txBody>
          <a:bodyPr>
            <a:normAutofit fontScale="90000"/>
          </a:bodyPr>
          <a:lstStyle/>
          <a:p>
            <a:r>
              <a:rPr lang="en-US" b="1" dirty="0"/>
              <a:t>Other Practical Tips When Drafting Insurance Requirements</a:t>
            </a:r>
            <a:endParaRPr lang="en-US" dirty="0"/>
          </a:p>
        </p:txBody>
      </p:sp>
      <p:sp>
        <p:nvSpPr>
          <p:cNvPr id="4" name="Slide Number Placeholder 3"/>
          <p:cNvSpPr>
            <a:spLocks noGrp="1"/>
          </p:cNvSpPr>
          <p:nvPr>
            <p:ph type="sldNum" sz="quarter" idx="12"/>
          </p:nvPr>
        </p:nvSpPr>
        <p:spPr/>
        <p:txBody>
          <a:bodyPr/>
          <a:lstStyle/>
          <a:p>
            <a:fld id="{CF038A1B-3916-4217-AEA6-E02BE1C675DA}" type="slidenum">
              <a:rPr lang="en-US" smtClean="0"/>
              <a:pPr/>
              <a:t>21</a:t>
            </a:fld>
            <a:endParaRPr lang="en-US" dirty="0"/>
          </a:p>
        </p:txBody>
      </p:sp>
    </p:spTree>
    <p:extLst>
      <p:ext uri="{BB962C8B-B14F-4D97-AF65-F5344CB8AC3E}">
        <p14:creationId xmlns:p14="http://schemas.microsoft.com/office/powerpoint/2010/main" val="3270737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676400"/>
            <a:ext cx="7408333" cy="4449763"/>
          </a:xfrm>
        </p:spPr>
        <p:txBody>
          <a:bodyPr>
            <a:normAutofit fontScale="92500" lnSpcReduction="10000"/>
          </a:bodyPr>
          <a:lstStyle/>
          <a:p>
            <a:r>
              <a:rPr lang="en-US" u="sng" dirty="0"/>
              <a:t>A special form of property insurance policy that is </a:t>
            </a:r>
            <a:r>
              <a:rPr lang="en-US" u="sng" dirty="0" smtClean="0"/>
              <a:t>designed to </a:t>
            </a:r>
            <a:r>
              <a:rPr lang="en-US" u="sng" dirty="0"/>
              <a:t>cover property in the course of </a:t>
            </a:r>
            <a:r>
              <a:rPr lang="en-US" u="sng" dirty="0" smtClean="0"/>
              <a:t>construction</a:t>
            </a:r>
          </a:p>
          <a:p>
            <a:r>
              <a:rPr lang="en-US" dirty="0"/>
              <a:t>Who Procures? Owner or Contractor</a:t>
            </a:r>
            <a:r>
              <a:rPr lang="en-US" dirty="0" smtClean="0"/>
              <a:t>?</a:t>
            </a:r>
          </a:p>
          <a:p>
            <a:r>
              <a:rPr lang="en-US" dirty="0"/>
              <a:t>Full Replacement </a:t>
            </a:r>
            <a:r>
              <a:rPr lang="en-US" dirty="0" smtClean="0"/>
              <a:t>Cost</a:t>
            </a:r>
          </a:p>
          <a:p>
            <a:pPr lvl="1"/>
            <a:r>
              <a:rPr lang="en-US" sz="2000" dirty="0"/>
              <a:t>materials stored off </a:t>
            </a:r>
            <a:r>
              <a:rPr lang="en-US" sz="2000" dirty="0" smtClean="0"/>
              <a:t>site / </a:t>
            </a:r>
            <a:r>
              <a:rPr lang="en-US" sz="2000" dirty="0"/>
              <a:t>materials in </a:t>
            </a:r>
            <a:r>
              <a:rPr lang="en-US" sz="2000" dirty="0" smtClean="0"/>
              <a:t>transit</a:t>
            </a:r>
          </a:p>
          <a:p>
            <a:pPr lvl="1"/>
            <a:r>
              <a:rPr lang="en-US" sz="2000" dirty="0"/>
              <a:t>doesn’t typically cover Contractor’s </a:t>
            </a:r>
            <a:r>
              <a:rPr lang="en-US" sz="2000" dirty="0" smtClean="0"/>
              <a:t>tools, </a:t>
            </a:r>
            <a:r>
              <a:rPr lang="en-US" sz="2000" dirty="0"/>
              <a:t>machinery or </a:t>
            </a:r>
            <a:r>
              <a:rPr lang="en-US" sz="2000" dirty="0" smtClean="0"/>
              <a:t>equipment</a:t>
            </a:r>
          </a:p>
          <a:p>
            <a:r>
              <a:rPr lang="en-US" dirty="0"/>
              <a:t>Term (when does coverage cease</a:t>
            </a:r>
            <a:r>
              <a:rPr lang="en-US" dirty="0" smtClean="0"/>
              <a:t>?)  </a:t>
            </a:r>
          </a:p>
          <a:p>
            <a:pPr lvl="1"/>
            <a:r>
              <a:rPr lang="en-US" sz="2000" dirty="0" smtClean="0"/>
              <a:t>substantial completion / final completion / other (occupancy?)</a:t>
            </a:r>
            <a:endParaRPr lang="en-US" sz="2000" dirty="0"/>
          </a:p>
          <a:p>
            <a:r>
              <a:rPr lang="en-US" dirty="0"/>
              <a:t>“No fault</a:t>
            </a:r>
            <a:r>
              <a:rPr lang="en-US" dirty="0" smtClean="0"/>
              <a:t>”</a:t>
            </a:r>
          </a:p>
          <a:p>
            <a:pPr lvl="1"/>
            <a:r>
              <a:rPr lang="en-US" sz="2000" dirty="0" smtClean="0"/>
              <a:t>Deductibles / waiver of subrogation / etc.</a:t>
            </a:r>
          </a:p>
          <a:p>
            <a:pPr lvl="2"/>
            <a:r>
              <a:rPr lang="en-US" sz="1800" dirty="0" smtClean="0"/>
              <a:t>Practice Point: Waiver of subrogation should include “any other property insurance” maintained by owner</a:t>
            </a:r>
          </a:p>
          <a:p>
            <a:pPr lvl="1"/>
            <a:endParaRPr lang="en-US" dirty="0"/>
          </a:p>
        </p:txBody>
      </p:sp>
      <p:sp>
        <p:nvSpPr>
          <p:cNvPr id="3" name="Slide Number Placeholder 2"/>
          <p:cNvSpPr>
            <a:spLocks noGrp="1"/>
          </p:cNvSpPr>
          <p:nvPr>
            <p:ph type="sldNum" sz="quarter" idx="12"/>
          </p:nvPr>
        </p:nvSpPr>
        <p:spPr/>
        <p:txBody>
          <a:bodyPr/>
          <a:lstStyle/>
          <a:p>
            <a:fld id="{CF038A1B-3916-4217-AEA6-E02BE1C675DA}" type="slidenum">
              <a:rPr lang="en-US" smtClean="0"/>
              <a:pPr/>
              <a:t>22</a:t>
            </a:fld>
            <a:endParaRPr lang="en-US" dirty="0"/>
          </a:p>
        </p:txBody>
      </p:sp>
      <p:sp>
        <p:nvSpPr>
          <p:cNvPr id="4" name="Title 3"/>
          <p:cNvSpPr>
            <a:spLocks noGrp="1"/>
          </p:cNvSpPr>
          <p:nvPr>
            <p:ph type="title"/>
          </p:nvPr>
        </p:nvSpPr>
        <p:spPr/>
        <p:txBody>
          <a:bodyPr/>
          <a:lstStyle/>
          <a:p>
            <a:r>
              <a:rPr lang="en-US" dirty="0" smtClean="0"/>
              <a:t>Builder’s Risk/Property Insurance</a:t>
            </a:r>
            <a:endParaRPr lang="en-US" dirty="0"/>
          </a:p>
        </p:txBody>
      </p:sp>
    </p:spTree>
    <p:extLst>
      <p:ext uri="{BB962C8B-B14F-4D97-AF65-F5344CB8AC3E}">
        <p14:creationId xmlns:p14="http://schemas.microsoft.com/office/powerpoint/2010/main" val="4207329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229600" cy="6172200"/>
          </a:xfrm>
        </p:spPr>
        <p:txBody>
          <a:bodyPr>
            <a:normAutofit fontScale="85000" lnSpcReduction="20000"/>
          </a:bodyPr>
          <a:lstStyle/>
          <a:p>
            <a:pPr marL="0" indent="0" algn="ctr">
              <a:spcAft>
                <a:spcPts val="600"/>
              </a:spcAft>
              <a:buNone/>
            </a:pPr>
            <a:r>
              <a:rPr lang="en-US" sz="4800" dirty="0">
                <a:solidFill>
                  <a:srgbClr val="FFFFFF"/>
                </a:solidFill>
                <a:latin typeface="+mj-lt"/>
                <a:ea typeface="+mj-ea"/>
                <a:cs typeface="+mj-cs"/>
              </a:rPr>
              <a:t>INSURANCE AGENT / </a:t>
            </a:r>
            <a:r>
              <a:rPr lang="en-US" sz="4800" dirty="0" smtClean="0">
                <a:solidFill>
                  <a:srgbClr val="FFFFFF"/>
                </a:solidFill>
                <a:latin typeface="+mj-lt"/>
                <a:ea typeface="+mj-ea"/>
                <a:cs typeface="+mj-cs"/>
              </a:rPr>
              <a:t>CONSULTANT</a:t>
            </a:r>
            <a:endParaRPr lang="en-US" sz="4800" dirty="0">
              <a:solidFill>
                <a:srgbClr val="FFFFFF"/>
              </a:solidFill>
              <a:latin typeface="+mj-lt"/>
              <a:ea typeface="+mj-ea"/>
              <a:cs typeface="+mj-cs"/>
            </a:endParaRPr>
          </a:p>
          <a:p>
            <a:pPr marL="461963" indent="-461963" algn="just">
              <a:spcAft>
                <a:spcPts val="600"/>
              </a:spcAft>
              <a:buFontTx/>
              <a:buChar char="-"/>
            </a:pPr>
            <a:endParaRPr lang="en-US" sz="2800" dirty="0" smtClean="0"/>
          </a:p>
          <a:p>
            <a:pPr marL="461963" indent="-461963" algn="just">
              <a:spcAft>
                <a:spcPts val="600"/>
              </a:spcAft>
              <a:buFontTx/>
              <a:buChar char="-"/>
            </a:pPr>
            <a:endParaRPr lang="en-US" sz="2800" dirty="0"/>
          </a:p>
          <a:p>
            <a:pPr marL="461963" indent="-461963" algn="just">
              <a:spcAft>
                <a:spcPts val="600"/>
              </a:spcAft>
              <a:buFontTx/>
              <a:buChar char="-"/>
            </a:pPr>
            <a:r>
              <a:rPr lang="en-US" sz="2800" dirty="0" smtClean="0"/>
              <a:t>Agent </a:t>
            </a:r>
            <a:r>
              <a:rPr lang="en-US" sz="2800" dirty="0" smtClean="0"/>
              <a:t>versus Independent Consultant</a:t>
            </a:r>
          </a:p>
          <a:p>
            <a:pPr marL="862013" lvl="1" indent="-461963" algn="just">
              <a:spcAft>
                <a:spcPts val="600"/>
              </a:spcAft>
              <a:buFontTx/>
              <a:buChar char="-"/>
            </a:pPr>
            <a:r>
              <a:rPr lang="en-US" dirty="0" smtClean="0">
                <a:ea typeface="+mn-ea"/>
                <a:cs typeface="+mn-cs"/>
              </a:rPr>
              <a:t>An insurance agent </a:t>
            </a:r>
            <a:r>
              <a:rPr lang="en-US" u="sng" dirty="0" smtClean="0">
                <a:ea typeface="+mn-ea"/>
                <a:cs typeface="+mn-cs"/>
              </a:rPr>
              <a:t>may</a:t>
            </a:r>
            <a:r>
              <a:rPr lang="en-US" dirty="0" smtClean="0">
                <a:ea typeface="+mn-ea"/>
                <a:cs typeface="+mn-cs"/>
              </a:rPr>
              <a:t> be motivated by opportunity to sell a policy</a:t>
            </a:r>
          </a:p>
          <a:p>
            <a:pPr marL="862013" lvl="1" indent="-461963" algn="just">
              <a:spcAft>
                <a:spcPts val="600"/>
              </a:spcAft>
              <a:buFontTx/>
              <a:buChar char="-"/>
            </a:pPr>
            <a:r>
              <a:rPr lang="en-US" dirty="0" smtClean="0">
                <a:ea typeface="+mn-ea"/>
                <a:cs typeface="+mn-cs"/>
              </a:rPr>
              <a:t>A true insurance consultant (i.e., one who doesn’t sell insurance) will not have that potential conflict</a:t>
            </a:r>
            <a:endParaRPr lang="en-US" dirty="0">
              <a:ea typeface="+mn-ea"/>
              <a:cs typeface="+mn-cs"/>
            </a:endParaRPr>
          </a:p>
          <a:p>
            <a:pPr marL="461963" indent="-461963" algn="just">
              <a:spcAft>
                <a:spcPts val="600"/>
              </a:spcAft>
              <a:buFontTx/>
              <a:buChar char="-"/>
            </a:pPr>
            <a:r>
              <a:rPr lang="en-US" sz="2800" dirty="0" smtClean="0"/>
              <a:t>Provide Contract</a:t>
            </a:r>
          </a:p>
          <a:p>
            <a:pPr marL="914400" indent="-452438" algn="just">
              <a:buFont typeface="Arial" panose="020B0604020202020204" pitchFamily="34" charset="0"/>
              <a:buChar char="•"/>
              <a:tabLst>
                <a:tab pos="914400" algn="l"/>
              </a:tabLst>
            </a:pPr>
            <a:r>
              <a:rPr lang="en-US" sz="2800" dirty="0" smtClean="0"/>
              <a:t>Insurance Requirements</a:t>
            </a:r>
          </a:p>
          <a:p>
            <a:pPr marL="914400" indent="-452438" algn="just">
              <a:buFont typeface="Arial" panose="020B0604020202020204" pitchFamily="34" charset="0"/>
              <a:buChar char="•"/>
              <a:tabLst>
                <a:tab pos="914400" algn="l"/>
              </a:tabLst>
            </a:pPr>
            <a:r>
              <a:rPr lang="en-US" sz="2800" dirty="0" smtClean="0"/>
              <a:t>Indemnification Obligations</a:t>
            </a:r>
          </a:p>
          <a:p>
            <a:pPr marL="914400" indent="-452438" algn="just">
              <a:buFont typeface="Arial" panose="020B0604020202020204" pitchFamily="34" charset="0"/>
              <a:buChar char="•"/>
              <a:tabLst>
                <a:tab pos="914400" algn="l"/>
              </a:tabLst>
            </a:pPr>
            <a:r>
              <a:rPr lang="en-US" sz="2800" dirty="0" smtClean="0"/>
              <a:t>Other?</a:t>
            </a:r>
          </a:p>
          <a:p>
            <a:pPr marL="461963" indent="-461963" algn="just">
              <a:spcBef>
                <a:spcPts val="480"/>
              </a:spcBef>
              <a:spcAft>
                <a:spcPts val="600"/>
              </a:spcAft>
              <a:buFontTx/>
              <a:buChar char="-"/>
            </a:pPr>
            <a:r>
              <a:rPr lang="en-US" sz="2800" dirty="0"/>
              <a:t>Confirm coverage / identify potential gaps</a:t>
            </a:r>
          </a:p>
          <a:p>
            <a:pPr marL="461963" indent="-461963" algn="just">
              <a:spcBef>
                <a:spcPts val="480"/>
              </a:spcBef>
              <a:spcAft>
                <a:spcPts val="600"/>
              </a:spcAft>
              <a:buFontTx/>
              <a:buChar char="-"/>
            </a:pPr>
            <a:r>
              <a:rPr lang="en-US" sz="2800" dirty="0"/>
              <a:t>Determine </a:t>
            </a:r>
            <a:r>
              <a:rPr lang="en-US" sz="2800" dirty="0" smtClean="0"/>
              <a:t>whether additional types/amounts of insurance make </a:t>
            </a:r>
            <a:r>
              <a:rPr lang="en-US" sz="2800" dirty="0"/>
              <a:t>sense</a:t>
            </a:r>
          </a:p>
          <a:p>
            <a:pPr marL="461963" indent="-461963" algn="just">
              <a:spcBef>
                <a:spcPts val="480"/>
              </a:spcBef>
              <a:spcAft>
                <a:spcPts val="600"/>
              </a:spcAft>
              <a:buFontTx/>
              <a:buChar char="-"/>
            </a:pPr>
            <a:r>
              <a:rPr lang="en-US" sz="2800" dirty="0"/>
              <a:t>Don’t wait</a:t>
            </a:r>
            <a:r>
              <a:rPr lang="en-US" sz="2800" dirty="0" smtClean="0"/>
              <a:t>!</a:t>
            </a:r>
            <a:endParaRPr lang="en-US" sz="2800" dirty="0"/>
          </a:p>
        </p:txBody>
      </p:sp>
      <p:sp>
        <p:nvSpPr>
          <p:cNvPr id="4" name="Slide Number Placeholder 3"/>
          <p:cNvSpPr>
            <a:spLocks noGrp="1"/>
          </p:cNvSpPr>
          <p:nvPr>
            <p:ph type="sldNum" sz="quarter" idx="12"/>
          </p:nvPr>
        </p:nvSpPr>
        <p:spPr>
          <a:xfrm>
            <a:off x="7010400" y="6553200"/>
            <a:ext cx="2133600" cy="410612"/>
          </a:xfrm>
        </p:spPr>
        <p:txBody>
          <a:bodyPr/>
          <a:lstStyle/>
          <a:p>
            <a:fld id="{29FEF3A4-4F21-416C-B1A7-3AF589469C92}" type="slidenum">
              <a:rPr lang="en-US" altLang="en-US" smtClean="0">
                <a:solidFill>
                  <a:srgbClr val="000000"/>
                </a:solidFill>
              </a:rPr>
              <a:pPr/>
              <a:t>23</a:t>
            </a:fld>
            <a:endParaRPr lang="en-US" altLang="en-US" dirty="0">
              <a:solidFill>
                <a:srgbClr val="000000"/>
              </a:solidFill>
            </a:endParaRPr>
          </a:p>
        </p:txBody>
      </p:sp>
    </p:spTree>
    <p:extLst>
      <p:ext uri="{BB962C8B-B14F-4D97-AF65-F5344CB8AC3E}">
        <p14:creationId xmlns:p14="http://schemas.microsoft.com/office/powerpoint/2010/main" val="2133724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Primary / Won’t Seek Contribution</a:t>
            </a:r>
          </a:p>
          <a:p>
            <a:r>
              <a:rPr lang="en-US" dirty="0" smtClean="0"/>
              <a:t>Professional Liability Insurance – Retroactive Date</a:t>
            </a:r>
          </a:p>
          <a:p>
            <a:r>
              <a:rPr lang="en-US" dirty="0" smtClean="0"/>
              <a:t>How Long to Maintain Completed Operations</a:t>
            </a:r>
          </a:p>
          <a:p>
            <a:pPr lvl="1"/>
            <a:r>
              <a:rPr lang="en-US" dirty="0" smtClean="0"/>
              <a:t>“Occurrence” versus “Claims Made”</a:t>
            </a:r>
          </a:p>
          <a:p>
            <a:r>
              <a:rPr lang="en-US" dirty="0" smtClean="0"/>
              <a:t>Waiver of Claims and Waiver of Subrogation</a:t>
            </a:r>
          </a:p>
          <a:p>
            <a:r>
              <a:rPr lang="en-US" dirty="0" smtClean="0"/>
              <a:t>Certified Copies of Policies versus Declaration Page and Endorsements</a:t>
            </a:r>
          </a:p>
          <a:p>
            <a:pPr lvl="1"/>
            <a:r>
              <a:rPr lang="en-US" dirty="0" smtClean="0"/>
              <a:t>Require Periodic Updates to COI?</a:t>
            </a:r>
          </a:p>
          <a:p>
            <a:r>
              <a:rPr lang="en-US" dirty="0" smtClean="0"/>
              <a:t>Notice of Cancellation  (from Insurer)  </a:t>
            </a:r>
          </a:p>
          <a:p>
            <a:pPr lvl="1"/>
            <a:r>
              <a:rPr lang="en-US" dirty="0" smtClean="0"/>
              <a:t>Need Endorsement</a:t>
            </a:r>
          </a:p>
          <a:p>
            <a:endParaRPr lang="en-US" dirty="0"/>
          </a:p>
        </p:txBody>
      </p:sp>
      <p:sp>
        <p:nvSpPr>
          <p:cNvPr id="3" name="Slide Number Placeholder 2"/>
          <p:cNvSpPr>
            <a:spLocks noGrp="1"/>
          </p:cNvSpPr>
          <p:nvPr>
            <p:ph type="sldNum" sz="quarter" idx="12"/>
          </p:nvPr>
        </p:nvSpPr>
        <p:spPr/>
        <p:txBody>
          <a:bodyPr/>
          <a:lstStyle/>
          <a:p>
            <a:fld id="{CF038A1B-3916-4217-AEA6-E02BE1C675DA}" type="slidenum">
              <a:rPr lang="en-US" smtClean="0"/>
              <a:pPr/>
              <a:t>24</a:t>
            </a:fld>
            <a:endParaRPr lang="en-US" dirty="0"/>
          </a:p>
        </p:txBody>
      </p:sp>
      <p:sp>
        <p:nvSpPr>
          <p:cNvPr id="4" name="Title 3"/>
          <p:cNvSpPr>
            <a:spLocks noGrp="1"/>
          </p:cNvSpPr>
          <p:nvPr>
            <p:ph type="title"/>
          </p:nvPr>
        </p:nvSpPr>
        <p:spPr/>
        <p:txBody>
          <a:bodyPr/>
          <a:lstStyle/>
          <a:p>
            <a:r>
              <a:rPr lang="en-US" dirty="0" smtClean="0"/>
              <a:t>Other Potential Issues</a:t>
            </a:r>
            <a:endParaRPr lang="en-US" dirty="0"/>
          </a:p>
        </p:txBody>
      </p:sp>
    </p:spTree>
    <p:extLst>
      <p:ext uri="{BB962C8B-B14F-4D97-AF65-F5344CB8AC3E}">
        <p14:creationId xmlns:p14="http://schemas.microsoft.com/office/powerpoint/2010/main" val="2903928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 – </a:t>
            </a:r>
            <a:br>
              <a:rPr lang="en-US" dirty="0" smtClean="0"/>
            </a:br>
            <a:r>
              <a:rPr lang="en-US" dirty="0" smtClean="0"/>
              <a:t>Questions?</a:t>
            </a:r>
            <a:endParaRPr lang="en-US" dirty="0"/>
          </a:p>
        </p:txBody>
      </p:sp>
      <p:sp>
        <p:nvSpPr>
          <p:cNvPr id="3" name="Subtitle 2"/>
          <p:cNvSpPr>
            <a:spLocks noGrp="1"/>
          </p:cNvSpPr>
          <p:nvPr>
            <p:ph type="subTitle" idx="1"/>
          </p:nvPr>
        </p:nvSpPr>
        <p:spPr>
          <a:xfrm>
            <a:off x="1371600" y="3886200"/>
            <a:ext cx="6400800" cy="2286000"/>
          </a:xfrm>
        </p:spPr>
        <p:txBody>
          <a:bodyPr>
            <a:noAutofit/>
          </a:bodyPr>
          <a:lstStyle/>
          <a:p>
            <a:pPr algn="l"/>
            <a:endParaRPr lang="en-US" sz="1600" dirty="0" smtClean="0"/>
          </a:p>
          <a:p>
            <a:pPr algn="l"/>
            <a:r>
              <a:rPr lang="en-US" sz="1600" dirty="0" smtClean="0">
                <a:solidFill>
                  <a:srgbClr val="2C22F0"/>
                </a:solidFill>
              </a:rPr>
              <a:t>_________________________________________________________</a:t>
            </a:r>
          </a:p>
          <a:p>
            <a:pPr algn="l"/>
            <a:endParaRPr lang="en-US" sz="1600" dirty="0" smtClean="0">
              <a:solidFill>
                <a:srgbClr val="2C22F0"/>
              </a:solidFill>
            </a:endParaRPr>
          </a:p>
          <a:p>
            <a:r>
              <a:rPr lang="en-US" sz="1600" dirty="0" smtClean="0">
                <a:solidFill>
                  <a:srgbClr val="2C22F0"/>
                </a:solidFill>
              </a:rPr>
              <a:t>Scott P. </a:t>
            </a:r>
            <a:r>
              <a:rPr lang="en-US" sz="1600" dirty="0" smtClean="0">
                <a:solidFill>
                  <a:srgbClr val="2C22F0"/>
                </a:solidFill>
              </a:rPr>
              <a:t>Pence</a:t>
            </a:r>
          </a:p>
          <a:p>
            <a:r>
              <a:rPr lang="en-US" sz="1600" dirty="0" smtClean="0">
                <a:solidFill>
                  <a:srgbClr val="2C22F0"/>
                </a:solidFill>
              </a:rPr>
              <a:t>Carlton Fields</a:t>
            </a:r>
            <a:endParaRPr lang="en-US" sz="1600" dirty="0" smtClean="0">
              <a:solidFill>
                <a:srgbClr val="2C22F0"/>
              </a:solidFill>
            </a:endParaRPr>
          </a:p>
          <a:p>
            <a:r>
              <a:rPr lang="en-US" sz="1600" dirty="0" smtClean="0">
                <a:solidFill>
                  <a:srgbClr val="2C22F0"/>
                </a:solidFill>
                <a:hlinkClick r:id="rId2"/>
              </a:rPr>
              <a:t>spence@carltonfields.com</a:t>
            </a:r>
            <a:endParaRPr lang="en-US" sz="1600" dirty="0" smtClean="0">
              <a:solidFill>
                <a:srgbClr val="2C22F0"/>
              </a:solidFill>
            </a:endParaRPr>
          </a:p>
          <a:p>
            <a:r>
              <a:rPr lang="en-US" sz="1600" dirty="0" smtClean="0">
                <a:solidFill>
                  <a:srgbClr val="2C22F0"/>
                </a:solidFill>
              </a:rPr>
              <a:t>(813) 229-4322</a:t>
            </a:r>
            <a:endParaRPr lang="en-US" sz="1600" dirty="0">
              <a:solidFill>
                <a:srgbClr val="2C22F0"/>
              </a:solidFill>
            </a:endParaRPr>
          </a:p>
        </p:txBody>
      </p:sp>
      <p:sp>
        <p:nvSpPr>
          <p:cNvPr id="4" name="Slide Number Placeholder 3"/>
          <p:cNvSpPr>
            <a:spLocks noGrp="1"/>
          </p:cNvSpPr>
          <p:nvPr>
            <p:ph type="sldNum" sz="quarter" idx="12"/>
          </p:nvPr>
        </p:nvSpPr>
        <p:spPr/>
        <p:txBody>
          <a:bodyPr/>
          <a:lstStyle/>
          <a:p>
            <a:fld id="{CF038A1B-3916-4217-AEA6-E02BE1C675DA}" type="slidenum">
              <a:rPr lang="en-US" smtClean="0"/>
              <a:pPr/>
              <a:t>25</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533400" y="228600"/>
            <a:ext cx="8229600" cy="1752600"/>
          </a:xfrm>
          <a:ln/>
        </p:spPr>
        <p:txBody>
          <a:bodyPr/>
          <a:lstStyle/>
          <a:p>
            <a:r>
              <a:rPr lang="en-US" sz="4000" dirty="0"/>
              <a:t>WHY BE NAMED AS AN ADDITIONAL INSURED?</a:t>
            </a:r>
          </a:p>
        </p:txBody>
      </p:sp>
      <p:sp>
        <p:nvSpPr>
          <p:cNvPr id="76803" name="Rectangle 3"/>
          <p:cNvSpPr>
            <a:spLocks noGrp="1" noChangeArrowheads="1"/>
          </p:cNvSpPr>
          <p:nvPr>
            <p:ph idx="1"/>
          </p:nvPr>
        </p:nvSpPr>
        <p:spPr>
          <a:xfrm>
            <a:off x="457200" y="2209800"/>
            <a:ext cx="8229600" cy="3962400"/>
          </a:xfrm>
        </p:spPr>
        <p:txBody>
          <a:bodyPr/>
          <a:lstStyle/>
          <a:p>
            <a:pPr>
              <a:lnSpc>
                <a:spcPct val="90000"/>
              </a:lnSpc>
            </a:pPr>
            <a:r>
              <a:rPr lang="en-US" dirty="0"/>
              <a:t>Obtain the same benefit as the insured with respect to defense of suit and coverage issues </a:t>
            </a:r>
          </a:p>
          <a:p>
            <a:pPr>
              <a:lnSpc>
                <a:spcPct val="90000"/>
              </a:lnSpc>
            </a:pPr>
            <a:r>
              <a:rPr lang="en-US" dirty="0"/>
              <a:t>Assure that indemnification obligations are funded</a:t>
            </a:r>
          </a:p>
          <a:p>
            <a:pPr lvl="1">
              <a:lnSpc>
                <a:spcPct val="90000"/>
              </a:lnSpc>
            </a:pPr>
            <a:r>
              <a:rPr lang="en-US" dirty="0"/>
              <a:t>Broad form</a:t>
            </a:r>
          </a:p>
          <a:p>
            <a:pPr lvl="1">
              <a:lnSpc>
                <a:spcPct val="90000"/>
              </a:lnSpc>
            </a:pPr>
            <a:r>
              <a:rPr lang="en-US" dirty="0"/>
              <a:t>Intermediate form</a:t>
            </a:r>
          </a:p>
          <a:p>
            <a:pPr lvl="1">
              <a:lnSpc>
                <a:spcPct val="90000"/>
              </a:lnSpc>
            </a:pPr>
            <a:r>
              <a:rPr lang="en-US" dirty="0"/>
              <a:t>Limited form</a:t>
            </a:r>
          </a:p>
        </p:txBody>
      </p:sp>
      <p:sp>
        <p:nvSpPr>
          <p:cNvPr id="4" name="Slide Number Placeholder 3"/>
          <p:cNvSpPr>
            <a:spLocks noGrp="1"/>
          </p:cNvSpPr>
          <p:nvPr>
            <p:ph type="sldNum" sz="quarter" idx="12"/>
          </p:nvPr>
        </p:nvSpPr>
        <p:spPr/>
        <p:txBody>
          <a:bodyPr/>
          <a:lstStyle/>
          <a:p>
            <a:fld id="{CF038A1B-3916-4217-AEA6-E02BE1C675DA}" type="slidenum">
              <a:rPr lang="en-US" smtClean="0"/>
              <a:pPr/>
              <a:t>3</a:t>
            </a:fld>
            <a:endParaRPr lang="en-US" dirty="0"/>
          </a:p>
        </p:txBody>
      </p:sp>
    </p:spTree>
    <p:extLst>
      <p:ext uri="{BB962C8B-B14F-4D97-AF65-F5344CB8AC3E}">
        <p14:creationId xmlns:p14="http://schemas.microsoft.com/office/powerpoint/2010/main" val="1925339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600" dirty="0" smtClean="0"/>
              <a:t>Standard ISO Policy </a:t>
            </a:r>
          </a:p>
          <a:p>
            <a:pPr lvl="1"/>
            <a:r>
              <a:rPr lang="en-US" sz="2600" dirty="0" smtClean="0"/>
              <a:t>Gives Broad Coverage</a:t>
            </a:r>
          </a:p>
          <a:p>
            <a:endParaRPr lang="en-US" sz="2600" dirty="0" smtClean="0"/>
          </a:p>
          <a:p>
            <a:r>
              <a:rPr lang="en-US" sz="2600" dirty="0" smtClean="0"/>
              <a:t>Contractual Liability Exclusion </a:t>
            </a:r>
          </a:p>
          <a:p>
            <a:pPr lvl="2"/>
            <a:r>
              <a:rPr lang="en-US" sz="2600" dirty="0" smtClean="0"/>
              <a:t>Takes Bodily Injury / Property Damage Coverage Away</a:t>
            </a:r>
          </a:p>
          <a:p>
            <a:pPr lvl="2"/>
            <a:r>
              <a:rPr lang="en-US" sz="2600" u="sng" dirty="0" smtClean="0"/>
              <a:t>Except </a:t>
            </a:r>
            <a:r>
              <a:rPr lang="en-US" sz="2600" dirty="0" smtClean="0"/>
              <a:t>if Assumed in an “</a:t>
            </a:r>
            <a:r>
              <a:rPr lang="en-US" sz="2600" dirty="0" smtClean="0">
                <a:solidFill>
                  <a:srgbClr val="FF0000"/>
                </a:solidFill>
              </a:rPr>
              <a:t>Insured Contract</a:t>
            </a:r>
            <a:r>
              <a:rPr lang="en-US" sz="2600" dirty="0" smtClean="0"/>
              <a:t>”</a:t>
            </a:r>
          </a:p>
        </p:txBody>
      </p:sp>
      <p:sp>
        <p:nvSpPr>
          <p:cNvPr id="2" name="Title 1"/>
          <p:cNvSpPr>
            <a:spLocks noGrp="1"/>
          </p:cNvSpPr>
          <p:nvPr>
            <p:ph type="title"/>
          </p:nvPr>
        </p:nvSpPr>
        <p:spPr>
          <a:xfrm>
            <a:off x="304800" y="274638"/>
            <a:ext cx="8534400" cy="1143000"/>
          </a:xfrm>
        </p:spPr>
        <p:txBody>
          <a:bodyPr>
            <a:normAutofit fontScale="90000"/>
          </a:bodyPr>
          <a:lstStyle/>
          <a:p>
            <a:r>
              <a:rPr lang="en-US" dirty="0" smtClean="0"/>
              <a:t>Contractual Liability &amp; Insured Contract</a:t>
            </a:r>
            <a:endParaRPr lang="en-US" dirty="0"/>
          </a:p>
        </p:txBody>
      </p:sp>
    </p:spTree>
    <p:extLst>
      <p:ext uri="{BB962C8B-B14F-4D97-AF65-F5344CB8AC3E}">
        <p14:creationId xmlns:p14="http://schemas.microsoft.com/office/powerpoint/2010/main" val="691432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486400"/>
          </a:xfrm>
        </p:spPr>
        <p:txBody>
          <a:bodyPr>
            <a:normAutofit fontScale="70000" lnSpcReduction="20000"/>
          </a:bodyPr>
          <a:lstStyle/>
          <a:p>
            <a:pPr marL="0" indent="0">
              <a:buNone/>
            </a:pPr>
            <a:r>
              <a:rPr lang="en-US" u="sng" dirty="0"/>
              <a:t>Language in Standard ISO Form CG 00 01 04 13</a:t>
            </a:r>
            <a:r>
              <a:rPr lang="en-US" dirty="0"/>
              <a:t>:</a:t>
            </a:r>
          </a:p>
          <a:p>
            <a:pPr marL="0" indent="0">
              <a:buNone/>
            </a:pPr>
            <a:endParaRPr lang="en-US" dirty="0"/>
          </a:p>
          <a:p>
            <a:pPr marL="0" indent="0" algn="just">
              <a:buNone/>
              <a:tabLst>
                <a:tab pos="288925" algn="l"/>
              </a:tabLst>
            </a:pPr>
            <a:r>
              <a:rPr lang="en-US" dirty="0"/>
              <a:t>	</a:t>
            </a:r>
            <a:r>
              <a:rPr lang="en-US" b="1" dirty="0"/>
              <a:t>2.  Exclusions</a:t>
            </a:r>
            <a:r>
              <a:rPr lang="en-US" dirty="0"/>
              <a:t> This insurance does not apply to:</a:t>
            </a:r>
          </a:p>
          <a:p>
            <a:pPr marL="0" indent="0" algn="just">
              <a:buNone/>
              <a:tabLst>
                <a:tab pos="288925" algn="l"/>
                <a:tab pos="687388" algn="l"/>
              </a:tabLst>
            </a:pPr>
            <a:r>
              <a:rPr lang="en-US" dirty="0"/>
              <a:t>		. . .</a:t>
            </a:r>
          </a:p>
          <a:p>
            <a:pPr marL="0" indent="0" algn="just">
              <a:buNone/>
              <a:tabLst>
                <a:tab pos="344488" algn="l"/>
                <a:tab pos="687388" algn="l"/>
              </a:tabLst>
            </a:pPr>
            <a:r>
              <a:rPr lang="en-US" dirty="0"/>
              <a:t>	</a:t>
            </a:r>
            <a:r>
              <a:rPr lang="en-US" b="1" dirty="0"/>
              <a:t>b.	Contractual Liability</a:t>
            </a:r>
          </a:p>
          <a:p>
            <a:pPr marL="687388" indent="-687388" algn="just">
              <a:buNone/>
              <a:tabLst>
                <a:tab pos="687388" algn="l"/>
              </a:tabLst>
            </a:pPr>
            <a:r>
              <a:rPr lang="en-US" dirty="0"/>
              <a:t>	“Bodily injury” or “property damage” for which the insured is obligated to pay damages by reason of the assumption of liability in a contract or agreement.  </a:t>
            </a:r>
            <a:r>
              <a:rPr lang="en-US" b="1" i="1" u="sng" dirty="0"/>
              <a:t>This exclusion does not apply</a:t>
            </a:r>
            <a:r>
              <a:rPr lang="en-US" i="1" dirty="0"/>
              <a:t> to liability for damages:</a:t>
            </a:r>
          </a:p>
          <a:p>
            <a:pPr marL="0" indent="0" algn="just">
              <a:buNone/>
              <a:tabLst>
                <a:tab pos="687388" algn="l"/>
                <a:tab pos="1203325" algn="l"/>
              </a:tabLst>
            </a:pPr>
            <a:r>
              <a:rPr lang="en-US" i="1" dirty="0"/>
              <a:t>	(1)	That the insured would have in the absence of the contract or agreement; or</a:t>
            </a:r>
          </a:p>
          <a:p>
            <a:pPr marL="1203325" indent="-1203325" algn="just">
              <a:buNone/>
              <a:tabLst>
                <a:tab pos="687388" algn="l"/>
                <a:tab pos="1203325" algn="l"/>
              </a:tabLst>
            </a:pPr>
            <a:r>
              <a:rPr lang="en-US" i="1" dirty="0"/>
              <a:t>	(2)	</a:t>
            </a:r>
            <a:r>
              <a:rPr lang="en-US" b="1" i="1" u="sng" dirty="0"/>
              <a:t>Assumed in a contract or agreement that is an “insured contract”</a:t>
            </a:r>
            <a:r>
              <a:rPr lang="en-US" i="1" dirty="0"/>
              <a:t>, provided the “bodily injury” or “property damage” occurs subsequent to the execution of the contract or agreement.  Solely for the purposes of liability assumed in an “insured contract”, reasonable attorney fees and necessary litigation expenses incurred by or for a party other than an insured are deemed to be damages because of “bodily injury” or “property damage”, provided:</a:t>
            </a:r>
          </a:p>
          <a:p>
            <a:pPr marL="1657350" indent="-1657350" algn="just">
              <a:buNone/>
              <a:tabLst>
                <a:tab pos="1203325" algn="l"/>
                <a:tab pos="1657350" algn="l"/>
              </a:tabLst>
            </a:pPr>
            <a:r>
              <a:rPr lang="en-US" i="1" dirty="0"/>
              <a:t>	(a)	Liability to such party for, or for the cost of, that party’s defense has also been assumed in the same “insured contract”;</a:t>
            </a:r>
          </a:p>
          <a:p>
            <a:pPr marL="1657350" indent="-1657350" algn="just">
              <a:buNone/>
              <a:tabLst>
                <a:tab pos="1258888" algn="l"/>
                <a:tab pos="1657350" algn="l"/>
              </a:tabLst>
            </a:pPr>
            <a:r>
              <a:rPr lang="en-US" i="1" dirty="0"/>
              <a:t>	(b)	Such attorneys’ fees and litigation expenses are for defense of that party against a civil or alternative dispute resolution proceeding in which damages to which this insurance applies are alleged. </a:t>
            </a:r>
            <a:r>
              <a:rPr lang="en-US" dirty="0"/>
              <a:t> </a:t>
            </a:r>
          </a:p>
          <a:p>
            <a:endParaRPr lang="en-US" dirty="0"/>
          </a:p>
        </p:txBody>
      </p:sp>
      <p:sp>
        <p:nvSpPr>
          <p:cNvPr id="4" name="Slide Number Placeholder 3"/>
          <p:cNvSpPr>
            <a:spLocks noGrp="1"/>
          </p:cNvSpPr>
          <p:nvPr>
            <p:ph type="sldNum" sz="quarter" idx="12"/>
          </p:nvPr>
        </p:nvSpPr>
        <p:spPr/>
        <p:txBody>
          <a:bodyPr/>
          <a:lstStyle/>
          <a:p>
            <a:fld id="{CF038A1B-3916-4217-AEA6-E02BE1C675DA}" type="slidenum">
              <a:rPr lang="en-US" smtClean="0"/>
              <a:pPr/>
              <a:t>5</a:t>
            </a:fld>
            <a:endParaRPr lang="en-US" dirty="0"/>
          </a:p>
        </p:txBody>
      </p:sp>
      <p:sp>
        <p:nvSpPr>
          <p:cNvPr id="2" name="Title 1"/>
          <p:cNvSpPr>
            <a:spLocks noGrp="1"/>
          </p:cNvSpPr>
          <p:nvPr>
            <p:ph type="title"/>
          </p:nvPr>
        </p:nvSpPr>
        <p:spPr>
          <a:xfrm>
            <a:off x="457200" y="106362"/>
            <a:ext cx="8229600" cy="884238"/>
          </a:xfrm>
        </p:spPr>
        <p:txBody>
          <a:bodyPr/>
          <a:lstStyle/>
          <a:p>
            <a:r>
              <a:rPr lang="en-US" dirty="0" smtClean="0"/>
              <a:t>Contractual Liability</a:t>
            </a:r>
            <a:endParaRPr lang="en-US" dirty="0"/>
          </a:p>
        </p:txBody>
      </p:sp>
    </p:spTree>
    <p:extLst>
      <p:ext uri="{BB962C8B-B14F-4D97-AF65-F5344CB8AC3E}">
        <p14:creationId xmlns:p14="http://schemas.microsoft.com/office/powerpoint/2010/main" val="2111961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normAutofit lnSpcReduction="10000"/>
          </a:bodyPr>
          <a:lstStyle/>
          <a:p>
            <a:pPr marL="0" indent="0">
              <a:buNone/>
            </a:pPr>
            <a:r>
              <a:rPr lang="en-US" sz="1800" u="sng" dirty="0"/>
              <a:t>Definition of Insured Contract in this standard CGL form (CG 00 01 04 13)</a:t>
            </a:r>
            <a:r>
              <a:rPr lang="en-US" sz="1800" dirty="0"/>
              <a:t>:</a:t>
            </a:r>
          </a:p>
          <a:p>
            <a:pPr marL="0" indent="0">
              <a:buNone/>
            </a:pPr>
            <a:endParaRPr lang="en-US" sz="1800" dirty="0"/>
          </a:p>
          <a:p>
            <a:pPr marL="0" indent="0">
              <a:buNone/>
            </a:pPr>
            <a:r>
              <a:rPr lang="en-US" sz="1800" dirty="0"/>
              <a:t>“Insured contract” means . . .</a:t>
            </a:r>
          </a:p>
          <a:p>
            <a:pPr marL="0" indent="0">
              <a:buNone/>
            </a:pPr>
            <a:endParaRPr lang="en-US" sz="1000" dirty="0"/>
          </a:p>
          <a:p>
            <a:pPr marL="625475" indent="-625475">
              <a:buNone/>
            </a:pPr>
            <a:r>
              <a:rPr lang="en-US" sz="1800" dirty="0"/>
              <a:t>a.	A contract for a lease of premises. . . . </a:t>
            </a:r>
          </a:p>
          <a:p>
            <a:pPr marL="625475" indent="-625475">
              <a:buNone/>
            </a:pPr>
            <a:r>
              <a:rPr lang="en-US" sz="1800" dirty="0"/>
              <a:t>	. . .</a:t>
            </a:r>
          </a:p>
          <a:p>
            <a:pPr marL="631825" indent="-631825" algn="just" defTabSz="631825">
              <a:buNone/>
            </a:pPr>
            <a:r>
              <a:rPr lang="en-US" sz="1800" dirty="0" smtClean="0"/>
              <a:t>f.	That </a:t>
            </a:r>
            <a:r>
              <a:rPr lang="en-US" sz="1800" dirty="0"/>
              <a:t>part of any other contract or agreement pertaining to your business . . . under which you assume the tort liability of another party to pay for “bodily injury” or “property damage” to a third person or organization.  Tort liability means a liability that would be imposed by law in the absence of any contract or agreement.</a:t>
            </a:r>
          </a:p>
          <a:p>
            <a:pPr marL="0" indent="0" algn="just">
              <a:buNone/>
            </a:pPr>
            <a:endParaRPr lang="en-US" sz="1000" dirty="0"/>
          </a:p>
          <a:p>
            <a:pPr marL="0" indent="0" algn="just">
              <a:buNone/>
            </a:pPr>
            <a:r>
              <a:rPr lang="en-US" sz="1800" u="sng" dirty="0" smtClean="0"/>
              <a:t>Endorsement </a:t>
            </a:r>
            <a:r>
              <a:rPr lang="en-US" sz="1800" u="sng" dirty="0"/>
              <a:t>CG 24 26 07 04 changes this </a:t>
            </a:r>
            <a:r>
              <a:rPr lang="en-US" sz="1800" u="sng" dirty="0" smtClean="0"/>
              <a:t>(</a:t>
            </a:r>
            <a:r>
              <a:rPr lang="en-US" sz="1800" u="sng" dirty="0" smtClean="0">
                <a:solidFill>
                  <a:srgbClr val="FF0000"/>
                </a:solidFill>
              </a:rPr>
              <a:t>adding an element of fault</a:t>
            </a:r>
            <a:r>
              <a:rPr lang="en-US" sz="1800" u="sng" dirty="0" smtClean="0"/>
              <a:t>):</a:t>
            </a:r>
            <a:endParaRPr lang="en-US" sz="1800" dirty="0"/>
          </a:p>
          <a:p>
            <a:pPr marL="625475" indent="-625475" algn="just">
              <a:buNone/>
            </a:pPr>
            <a:endParaRPr lang="en-US" sz="1000" dirty="0"/>
          </a:p>
          <a:p>
            <a:pPr marL="625475" indent="-625475" algn="just">
              <a:buNone/>
            </a:pPr>
            <a:r>
              <a:rPr lang="en-US" sz="1800" dirty="0"/>
              <a:t>f.	That part of any other contract or agreement pertaining to your business  . . . under which you assume the tort liability of another party to pay for “bodily injury” or “property damage” to a third person or organization, </a:t>
            </a:r>
            <a:r>
              <a:rPr lang="en-US" sz="1800" u="sng" dirty="0">
                <a:solidFill>
                  <a:srgbClr val="FF0000"/>
                </a:solidFill>
              </a:rPr>
              <a:t>provided “bodily injury” or “property damage” is caused, in whole or in part, by you or by those acting on your behalf</a:t>
            </a:r>
            <a:r>
              <a:rPr lang="en-US" sz="1800" dirty="0"/>
              <a:t>.  Tort liability means a liability that would be imposed by law in the absence of any contract or agreement</a:t>
            </a:r>
            <a:r>
              <a:rPr lang="en-US" sz="1800" dirty="0" smtClean="0"/>
              <a:t>.</a:t>
            </a:r>
            <a:endParaRPr lang="en-US" sz="1800" dirty="0"/>
          </a:p>
        </p:txBody>
      </p:sp>
      <p:sp>
        <p:nvSpPr>
          <p:cNvPr id="4" name="Slide Number Placeholder 3"/>
          <p:cNvSpPr>
            <a:spLocks noGrp="1"/>
          </p:cNvSpPr>
          <p:nvPr>
            <p:ph type="sldNum" sz="quarter" idx="12"/>
          </p:nvPr>
        </p:nvSpPr>
        <p:spPr/>
        <p:txBody>
          <a:bodyPr/>
          <a:lstStyle/>
          <a:p>
            <a:fld id="{CF038A1B-3916-4217-AEA6-E02BE1C675DA}" type="slidenum">
              <a:rPr lang="en-US" smtClean="0"/>
              <a:pPr/>
              <a:t>6</a:t>
            </a:fld>
            <a:endParaRPr lang="en-US" dirty="0"/>
          </a:p>
        </p:txBody>
      </p:sp>
      <p:sp>
        <p:nvSpPr>
          <p:cNvPr id="2" name="Title 1"/>
          <p:cNvSpPr>
            <a:spLocks noGrp="1"/>
          </p:cNvSpPr>
          <p:nvPr>
            <p:ph type="title"/>
          </p:nvPr>
        </p:nvSpPr>
        <p:spPr>
          <a:xfrm>
            <a:off x="457200" y="122238"/>
            <a:ext cx="8229600" cy="715962"/>
          </a:xfrm>
        </p:spPr>
        <p:txBody>
          <a:bodyPr>
            <a:normAutofit fontScale="90000"/>
          </a:bodyPr>
          <a:lstStyle/>
          <a:p>
            <a:r>
              <a:rPr lang="en-US" dirty="0" smtClean="0"/>
              <a:t>Insured Contract</a:t>
            </a:r>
            <a:endParaRPr lang="en-US" dirty="0"/>
          </a:p>
        </p:txBody>
      </p:sp>
    </p:spTree>
    <p:extLst>
      <p:ext uri="{BB962C8B-B14F-4D97-AF65-F5344CB8AC3E}">
        <p14:creationId xmlns:p14="http://schemas.microsoft.com/office/powerpoint/2010/main" val="3817966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normAutofit/>
          </a:bodyPr>
          <a:lstStyle/>
          <a:p>
            <a:endParaRPr lang="en-US" sz="1000" dirty="0" smtClean="0"/>
          </a:p>
          <a:p>
            <a:r>
              <a:rPr lang="en-US" dirty="0" smtClean="0"/>
              <a:t>ISO CG 21 39 10 </a:t>
            </a:r>
            <a:r>
              <a:rPr lang="en-US" dirty="0"/>
              <a:t>93 redefining “Insured </a:t>
            </a:r>
            <a:r>
              <a:rPr lang="en-US" dirty="0" smtClean="0"/>
              <a:t>Contract” to </a:t>
            </a:r>
            <a:r>
              <a:rPr lang="en-US" dirty="0" smtClean="0">
                <a:solidFill>
                  <a:srgbClr val="FF0000"/>
                </a:solidFill>
              </a:rPr>
              <a:t>delete</a:t>
            </a:r>
            <a:r>
              <a:rPr lang="en-US" dirty="0" smtClean="0"/>
              <a:t> definitional language contained in Section V – 9.f</a:t>
            </a:r>
          </a:p>
          <a:p>
            <a:pPr marL="0" indent="0">
              <a:buNone/>
            </a:pPr>
            <a:endParaRPr lang="en-US" sz="1000" dirty="0" smtClean="0"/>
          </a:p>
          <a:p>
            <a:r>
              <a:rPr lang="en-US" dirty="0" smtClean="0"/>
              <a:t>Also, sometimes the definitional language in Section V – 9.f is </a:t>
            </a:r>
            <a:r>
              <a:rPr lang="en-US" dirty="0" smtClean="0">
                <a:solidFill>
                  <a:srgbClr val="FF0000"/>
                </a:solidFill>
              </a:rPr>
              <a:t>removed in the policy itself</a:t>
            </a:r>
            <a:r>
              <a:rPr lang="en-US" dirty="0" smtClean="0"/>
              <a:t>.</a:t>
            </a:r>
          </a:p>
          <a:p>
            <a:pPr marL="0" lvl="1" indent="0" algn="ctr">
              <a:buNone/>
            </a:pPr>
            <a:endParaRPr lang="en-US" sz="1000" b="1" dirty="0" smtClean="0">
              <a:solidFill>
                <a:srgbClr val="FF0000"/>
              </a:solidFill>
            </a:endParaRPr>
          </a:p>
          <a:p>
            <a:pPr marL="0" lvl="1" indent="0" algn="ctr">
              <a:buNone/>
            </a:pPr>
            <a:r>
              <a:rPr lang="en-US" b="1" dirty="0" smtClean="0">
                <a:solidFill>
                  <a:srgbClr val="FF0000"/>
                </a:solidFill>
              </a:rPr>
              <a:t>THIS </a:t>
            </a:r>
            <a:r>
              <a:rPr lang="en-US" b="1" dirty="0">
                <a:solidFill>
                  <a:srgbClr val="FF0000"/>
                </a:solidFill>
              </a:rPr>
              <a:t>MEANS NO COVERAGE FOR THE INSURED’S INDEMNIFICATION OBLIGATIONS!</a:t>
            </a:r>
          </a:p>
          <a:p>
            <a:endParaRPr lang="en-US" dirty="0" smtClean="0"/>
          </a:p>
        </p:txBody>
      </p:sp>
      <p:sp>
        <p:nvSpPr>
          <p:cNvPr id="18434" name="Rectangle 2"/>
          <p:cNvSpPr>
            <a:spLocks noGrp="1" noChangeArrowheads="1"/>
          </p:cNvSpPr>
          <p:nvPr>
            <p:ph type="title"/>
          </p:nvPr>
        </p:nvSpPr>
        <p:spPr>
          <a:xfrm>
            <a:off x="228600" y="350838"/>
            <a:ext cx="8686800" cy="944562"/>
          </a:xfrm>
        </p:spPr>
        <p:txBody>
          <a:bodyPr>
            <a:normAutofit fontScale="90000"/>
          </a:bodyPr>
          <a:lstStyle/>
          <a:p>
            <a:pPr algn="ctr" eaLnBrk="1" hangingPunct="1"/>
            <a:r>
              <a:rPr lang="en-US" sz="4000" dirty="0" smtClean="0"/>
              <a:t>Contractual Liability Limitation Endorsement</a:t>
            </a:r>
          </a:p>
        </p:txBody>
      </p:sp>
    </p:spTree>
    <p:extLst>
      <p:ext uri="{BB962C8B-B14F-4D97-AF65-F5344CB8AC3E}">
        <p14:creationId xmlns:p14="http://schemas.microsoft.com/office/powerpoint/2010/main" val="2219646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p:txBody>
          <a:bodyPr/>
          <a:lstStyle/>
          <a:p>
            <a:fld id="{CF038A1B-3916-4217-AEA6-E02BE1C675DA}" type="slidenum">
              <a:rPr lang="en-US" smtClean="0"/>
              <a:pPr/>
              <a:t>8</a:t>
            </a:fld>
            <a:endParaRPr lang="en-US" dirty="0"/>
          </a:p>
        </p:txBody>
      </p:sp>
      <p:sp>
        <p:nvSpPr>
          <p:cNvPr id="116738" name="Rectangle 2"/>
          <p:cNvSpPr>
            <a:spLocks noGrp="1" noChangeArrowheads="1"/>
          </p:cNvSpPr>
          <p:nvPr>
            <p:ph type="title"/>
          </p:nvPr>
        </p:nvSpPr>
        <p:spPr>
          <a:ln/>
        </p:spPr>
        <p:txBody>
          <a:bodyPr/>
          <a:lstStyle/>
          <a:p>
            <a:r>
              <a:rPr lang="en-US" dirty="0"/>
              <a:t>Indemnification Continuum</a:t>
            </a:r>
          </a:p>
        </p:txBody>
      </p:sp>
      <p:sp>
        <p:nvSpPr>
          <p:cNvPr id="116739" name="Rectangle 3"/>
          <p:cNvSpPr>
            <a:spLocks noChangeArrowheads="1"/>
          </p:cNvSpPr>
          <p:nvPr/>
        </p:nvSpPr>
        <p:spPr bwMode="auto">
          <a:xfrm>
            <a:off x="152400" y="2590800"/>
            <a:ext cx="8534400" cy="3657600"/>
          </a:xfrm>
          <a:prstGeom prst="rect">
            <a:avLst/>
          </a:prstGeom>
          <a:solidFill>
            <a:schemeClr val="bg1"/>
          </a:solidFill>
          <a:ln w="9525" algn="ctr">
            <a:solidFill>
              <a:schemeClr val="tx1"/>
            </a:solidFill>
            <a:miter lim="800000"/>
            <a:headEnd/>
            <a:tailEnd/>
          </a:ln>
          <a:effectLst/>
        </p:spPr>
        <p:txBody>
          <a:bodyPr wrap="none" anchor="ctr"/>
          <a:lstStyle/>
          <a:p>
            <a:endParaRPr lang="en-US" dirty="0"/>
          </a:p>
        </p:txBody>
      </p:sp>
      <p:sp>
        <p:nvSpPr>
          <p:cNvPr id="116740" name="Line 4"/>
          <p:cNvSpPr>
            <a:spLocks noChangeShapeType="1"/>
          </p:cNvSpPr>
          <p:nvPr/>
        </p:nvSpPr>
        <p:spPr bwMode="auto">
          <a:xfrm>
            <a:off x="609600" y="4724400"/>
            <a:ext cx="7924800" cy="0"/>
          </a:xfrm>
          <a:prstGeom prst="line">
            <a:avLst/>
          </a:prstGeom>
          <a:noFill/>
          <a:ln w="25400">
            <a:solidFill>
              <a:schemeClr val="tx1"/>
            </a:solidFill>
            <a:round/>
            <a:headEnd/>
            <a:tailEnd/>
          </a:ln>
          <a:effectLst/>
        </p:spPr>
        <p:txBody>
          <a:bodyPr/>
          <a:lstStyle/>
          <a:p>
            <a:endParaRPr lang="en-US" dirty="0"/>
          </a:p>
        </p:txBody>
      </p:sp>
      <p:sp>
        <p:nvSpPr>
          <p:cNvPr id="116741" name="Line 5"/>
          <p:cNvSpPr>
            <a:spLocks noChangeShapeType="1"/>
          </p:cNvSpPr>
          <p:nvPr/>
        </p:nvSpPr>
        <p:spPr bwMode="auto">
          <a:xfrm>
            <a:off x="609600" y="4495800"/>
            <a:ext cx="0" cy="457200"/>
          </a:xfrm>
          <a:prstGeom prst="line">
            <a:avLst/>
          </a:prstGeom>
          <a:noFill/>
          <a:ln w="25400">
            <a:solidFill>
              <a:schemeClr val="tx1"/>
            </a:solidFill>
            <a:round/>
            <a:headEnd/>
            <a:tailEnd/>
          </a:ln>
          <a:effectLst/>
        </p:spPr>
        <p:txBody>
          <a:bodyPr/>
          <a:lstStyle/>
          <a:p>
            <a:endParaRPr lang="en-US" dirty="0"/>
          </a:p>
        </p:txBody>
      </p:sp>
      <p:sp>
        <p:nvSpPr>
          <p:cNvPr id="116742" name="Text Box 6"/>
          <p:cNvSpPr txBox="1">
            <a:spLocks noChangeArrowheads="1"/>
          </p:cNvSpPr>
          <p:nvPr/>
        </p:nvSpPr>
        <p:spPr bwMode="auto">
          <a:xfrm>
            <a:off x="533400" y="2667000"/>
            <a:ext cx="1828800" cy="1892826"/>
          </a:xfrm>
          <a:prstGeom prst="rect">
            <a:avLst/>
          </a:prstGeom>
          <a:noFill/>
          <a:ln w="9525" algn="ctr">
            <a:noFill/>
            <a:miter lim="800000"/>
            <a:headEnd/>
            <a:tailEnd/>
          </a:ln>
          <a:effectLst/>
        </p:spPr>
        <p:txBody>
          <a:bodyPr>
            <a:spAutoFit/>
          </a:bodyPr>
          <a:lstStyle/>
          <a:p>
            <a:pPr>
              <a:spcBef>
                <a:spcPct val="50000"/>
              </a:spcBef>
            </a:pPr>
            <a:r>
              <a:rPr lang="en-US" dirty="0"/>
              <a:t>Common Law Indemnification</a:t>
            </a:r>
          </a:p>
          <a:p>
            <a:pPr>
              <a:spcBef>
                <a:spcPct val="50000"/>
              </a:spcBef>
            </a:pPr>
            <a:r>
              <a:rPr lang="en-US" dirty="0"/>
              <a:t>(</a:t>
            </a:r>
            <a:r>
              <a:rPr lang="en-US" dirty="0" smtClean="0"/>
              <a:t>Indemnitee faultless and Indemnitor 100% at fault)</a:t>
            </a:r>
            <a:endParaRPr lang="en-US" dirty="0"/>
          </a:p>
        </p:txBody>
      </p:sp>
      <p:sp>
        <p:nvSpPr>
          <p:cNvPr id="116743" name="Line 7"/>
          <p:cNvSpPr>
            <a:spLocks noChangeShapeType="1"/>
          </p:cNvSpPr>
          <p:nvPr/>
        </p:nvSpPr>
        <p:spPr bwMode="auto">
          <a:xfrm>
            <a:off x="3124200" y="4495800"/>
            <a:ext cx="0" cy="457200"/>
          </a:xfrm>
          <a:prstGeom prst="line">
            <a:avLst/>
          </a:prstGeom>
          <a:noFill/>
          <a:ln w="25400">
            <a:solidFill>
              <a:schemeClr val="tx1"/>
            </a:solidFill>
            <a:round/>
            <a:headEnd/>
            <a:tailEnd/>
          </a:ln>
          <a:effectLst/>
        </p:spPr>
        <p:txBody>
          <a:bodyPr/>
          <a:lstStyle/>
          <a:p>
            <a:endParaRPr lang="en-US" dirty="0"/>
          </a:p>
        </p:txBody>
      </p:sp>
      <p:sp>
        <p:nvSpPr>
          <p:cNvPr id="116744" name="Text Box 8"/>
          <p:cNvSpPr txBox="1">
            <a:spLocks noChangeArrowheads="1"/>
          </p:cNvSpPr>
          <p:nvPr/>
        </p:nvSpPr>
        <p:spPr bwMode="auto">
          <a:xfrm>
            <a:off x="1752600" y="5105400"/>
            <a:ext cx="2895600" cy="1054100"/>
          </a:xfrm>
          <a:prstGeom prst="rect">
            <a:avLst/>
          </a:prstGeom>
          <a:noFill/>
          <a:ln w="9525" algn="ctr">
            <a:noFill/>
            <a:miter lim="800000"/>
            <a:headEnd/>
            <a:tailEnd/>
          </a:ln>
          <a:effectLst/>
        </p:spPr>
        <p:txBody>
          <a:bodyPr>
            <a:spAutoFit/>
          </a:bodyPr>
          <a:lstStyle/>
          <a:p>
            <a:pPr algn="ctr">
              <a:spcBef>
                <a:spcPct val="50000"/>
              </a:spcBef>
            </a:pPr>
            <a:r>
              <a:rPr lang="en-US" dirty="0"/>
              <a:t>Limited Form </a:t>
            </a:r>
          </a:p>
          <a:p>
            <a:pPr algn="ctr">
              <a:spcBef>
                <a:spcPct val="50000"/>
              </a:spcBef>
            </a:pPr>
            <a:r>
              <a:rPr lang="en-US" dirty="0"/>
              <a:t>(to the extent of Indemnitor’s negligence)</a:t>
            </a:r>
          </a:p>
        </p:txBody>
      </p:sp>
      <p:sp>
        <p:nvSpPr>
          <p:cNvPr id="116745" name="Line 9"/>
          <p:cNvSpPr>
            <a:spLocks noChangeShapeType="1"/>
          </p:cNvSpPr>
          <p:nvPr/>
        </p:nvSpPr>
        <p:spPr bwMode="auto">
          <a:xfrm>
            <a:off x="5791200" y="4495800"/>
            <a:ext cx="0" cy="457200"/>
          </a:xfrm>
          <a:prstGeom prst="line">
            <a:avLst/>
          </a:prstGeom>
          <a:noFill/>
          <a:ln w="25400">
            <a:solidFill>
              <a:schemeClr val="tx1"/>
            </a:solidFill>
            <a:round/>
            <a:headEnd/>
            <a:tailEnd/>
          </a:ln>
          <a:effectLst/>
        </p:spPr>
        <p:txBody>
          <a:bodyPr/>
          <a:lstStyle/>
          <a:p>
            <a:endParaRPr lang="en-US" dirty="0"/>
          </a:p>
        </p:txBody>
      </p:sp>
      <p:sp>
        <p:nvSpPr>
          <p:cNvPr id="116746" name="Text Box 10"/>
          <p:cNvSpPr txBox="1">
            <a:spLocks noChangeArrowheads="1"/>
          </p:cNvSpPr>
          <p:nvPr/>
        </p:nvSpPr>
        <p:spPr bwMode="auto">
          <a:xfrm>
            <a:off x="4572000" y="3581400"/>
            <a:ext cx="2362200" cy="915988"/>
          </a:xfrm>
          <a:prstGeom prst="rect">
            <a:avLst/>
          </a:prstGeom>
          <a:noFill/>
          <a:ln w="9525" algn="ctr">
            <a:noFill/>
            <a:miter lim="800000"/>
            <a:headEnd/>
            <a:tailEnd/>
          </a:ln>
          <a:effectLst/>
        </p:spPr>
        <p:txBody>
          <a:bodyPr>
            <a:spAutoFit/>
          </a:bodyPr>
          <a:lstStyle/>
          <a:p>
            <a:pPr algn="ctr">
              <a:spcBef>
                <a:spcPct val="50000"/>
              </a:spcBef>
            </a:pPr>
            <a:r>
              <a:rPr lang="en-US" dirty="0"/>
              <a:t>Intermediate Form (“in whole or in part” by Indemnitor)</a:t>
            </a:r>
          </a:p>
        </p:txBody>
      </p:sp>
      <p:sp>
        <p:nvSpPr>
          <p:cNvPr id="116747" name="Line 11"/>
          <p:cNvSpPr>
            <a:spLocks noChangeShapeType="1"/>
          </p:cNvSpPr>
          <p:nvPr/>
        </p:nvSpPr>
        <p:spPr bwMode="auto">
          <a:xfrm>
            <a:off x="8534400" y="4495800"/>
            <a:ext cx="0" cy="457200"/>
          </a:xfrm>
          <a:prstGeom prst="line">
            <a:avLst/>
          </a:prstGeom>
          <a:noFill/>
          <a:ln w="25400">
            <a:solidFill>
              <a:schemeClr val="tx1"/>
            </a:solidFill>
            <a:round/>
            <a:headEnd/>
            <a:tailEnd/>
          </a:ln>
          <a:effectLst/>
        </p:spPr>
        <p:txBody>
          <a:bodyPr/>
          <a:lstStyle/>
          <a:p>
            <a:endParaRPr lang="en-US" dirty="0"/>
          </a:p>
        </p:txBody>
      </p:sp>
      <p:sp>
        <p:nvSpPr>
          <p:cNvPr id="116748" name="Text Box 12"/>
          <p:cNvSpPr txBox="1">
            <a:spLocks noChangeArrowheads="1"/>
          </p:cNvSpPr>
          <p:nvPr/>
        </p:nvSpPr>
        <p:spPr bwMode="auto">
          <a:xfrm>
            <a:off x="6553200" y="5029200"/>
            <a:ext cx="2057400" cy="915988"/>
          </a:xfrm>
          <a:prstGeom prst="rect">
            <a:avLst/>
          </a:prstGeom>
          <a:noFill/>
          <a:ln w="9525" algn="ctr">
            <a:noFill/>
            <a:miter lim="800000"/>
            <a:headEnd/>
            <a:tailEnd/>
          </a:ln>
          <a:effectLst/>
        </p:spPr>
        <p:txBody>
          <a:bodyPr>
            <a:spAutoFit/>
          </a:bodyPr>
          <a:lstStyle/>
          <a:p>
            <a:pPr algn="r">
              <a:spcBef>
                <a:spcPct val="50000"/>
              </a:spcBef>
            </a:pPr>
            <a:r>
              <a:rPr lang="en-US" dirty="0"/>
              <a:t>Broad Form   (sole negligence of Indemnitee)</a:t>
            </a:r>
          </a:p>
        </p:txBody>
      </p:sp>
    </p:spTree>
    <p:extLst>
      <p:ext uri="{BB962C8B-B14F-4D97-AF65-F5344CB8AC3E}">
        <p14:creationId xmlns:p14="http://schemas.microsoft.com/office/powerpoint/2010/main" val="3940997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Critical that there be an enforceable indemnification provision in order to have an “Insured Contract”</a:t>
            </a:r>
          </a:p>
          <a:p>
            <a:r>
              <a:rPr lang="en-US" dirty="0" smtClean="0"/>
              <a:t>§§ 725.06 and 725.08 (Florida’s Anti-Indemnity Statutes)</a:t>
            </a:r>
          </a:p>
          <a:p>
            <a:r>
              <a:rPr lang="en-US" dirty="0" smtClean="0"/>
              <a:t>Every State has some form of anti-indemnity statute</a:t>
            </a:r>
          </a:p>
          <a:p>
            <a:pPr lvl="1"/>
            <a:r>
              <a:rPr lang="en-US" dirty="0" smtClean="0"/>
              <a:t>Some apply to additional insured status as well.</a:t>
            </a:r>
            <a:endParaRPr lang="en-US" dirty="0"/>
          </a:p>
        </p:txBody>
      </p:sp>
      <p:sp>
        <p:nvSpPr>
          <p:cNvPr id="3" name="Slide Number Placeholder 2"/>
          <p:cNvSpPr>
            <a:spLocks noGrp="1"/>
          </p:cNvSpPr>
          <p:nvPr>
            <p:ph type="sldNum" sz="quarter" idx="12"/>
          </p:nvPr>
        </p:nvSpPr>
        <p:spPr/>
        <p:txBody>
          <a:bodyPr/>
          <a:lstStyle/>
          <a:p>
            <a:fld id="{CF038A1B-3916-4217-AEA6-E02BE1C675DA}" type="slidenum">
              <a:rPr lang="en-US" smtClean="0"/>
              <a:pPr/>
              <a:t>9</a:t>
            </a:fld>
            <a:endParaRPr lang="en-US" dirty="0"/>
          </a:p>
        </p:txBody>
      </p:sp>
      <p:sp>
        <p:nvSpPr>
          <p:cNvPr id="4" name="Title 3"/>
          <p:cNvSpPr>
            <a:spLocks noGrp="1"/>
          </p:cNvSpPr>
          <p:nvPr>
            <p:ph type="title"/>
          </p:nvPr>
        </p:nvSpPr>
        <p:spPr/>
        <p:txBody>
          <a:bodyPr/>
          <a:lstStyle/>
          <a:p>
            <a:r>
              <a:rPr lang="en-US" dirty="0" smtClean="0"/>
              <a:t>Practice Point</a:t>
            </a:r>
            <a:endParaRPr lang="en-US" dirty="0"/>
          </a:p>
        </p:txBody>
      </p:sp>
    </p:spTree>
    <p:extLst>
      <p:ext uri="{BB962C8B-B14F-4D97-AF65-F5344CB8AC3E}">
        <p14:creationId xmlns:p14="http://schemas.microsoft.com/office/powerpoint/2010/main" val="8036817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3528</TotalTime>
  <Words>1076</Words>
  <Application>Microsoft Office PowerPoint</Application>
  <PresentationFormat>On-screen Show (4:3)</PresentationFormat>
  <Paragraphs>214</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Waveform</vt:lpstr>
      <vt:lpstr>Additional Insured Endorsement Forms and Other Practical Tips When Drafting Insurance Requirements </vt:lpstr>
      <vt:lpstr>PowerPoint Presentation</vt:lpstr>
      <vt:lpstr>WHY BE NAMED AS AN ADDITIONAL INSURED?</vt:lpstr>
      <vt:lpstr>Contractual Liability &amp; Insured Contract</vt:lpstr>
      <vt:lpstr>Contractual Liability</vt:lpstr>
      <vt:lpstr>Insured Contract</vt:lpstr>
      <vt:lpstr>Contractual Liability Limitation Endorsement</vt:lpstr>
      <vt:lpstr>Indemnification Continuum</vt:lpstr>
      <vt:lpstr>Practice Point</vt:lpstr>
      <vt:lpstr>Standard ISO Additional  Insured Endorsement Forms</vt:lpstr>
      <vt:lpstr>Older ISO Additional Insured Endorsements</vt:lpstr>
      <vt:lpstr>2013 ISO Additional Insured Endorsements</vt:lpstr>
      <vt:lpstr>Why is an Endorsement Necessary? </vt:lpstr>
      <vt:lpstr>BROAD FORM ENDORSEMENTS</vt:lpstr>
      <vt:lpstr>BROAD FORM ENDORSEMENTS (cont.)</vt:lpstr>
      <vt:lpstr>FAULT-BASED ENDORSEMENTS</vt:lpstr>
      <vt:lpstr>FAULT-BASED  (with restrictions)</vt:lpstr>
      <vt:lpstr>PowerPoint Presentation</vt:lpstr>
      <vt:lpstr>PowerPoint Presentation</vt:lpstr>
      <vt:lpstr>Practice Point</vt:lpstr>
      <vt:lpstr>Other Practical Tips When Drafting Insurance Requirements</vt:lpstr>
      <vt:lpstr>Builder’s Risk/Property Insurance</vt:lpstr>
      <vt:lpstr>PowerPoint Presentation</vt:lpstr>
      <vt:lpstr>Other Potential Issues</vt:lpstr>
      <vt:lpstr>Thank You –  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RPPTL Real Property and Liabilty Insurance and Surety Committee</dc:title>
  <dc:creator>Scott P. Pence</dc:creator>
  <cp:lastModifiedBy>Scott P. Pence</cp:lastModifiedBy>
  <cp:revision>60</cp:revision>
  <cp:lastPrinted>2017-06-18T14:24:43Z</cp:lastPrinted>
  <dcterms:created xsi:type="dcterms:W3CDTF">2012-02-10T18:26:12Z</dcterms:created>
  <dcterms:modified xsi:type="dcterms:W3CDTF">2017-06-18T14:39:44Z</dcterms:modified>
</cp:coreProperties>
</file>