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handoutMasterIdLst>
    <p:handoutMasterId r:id="rId26"/>
  </p:handoutMasterIdLst>
  <p:sldIdLst>
    <p:sldId id="256" r:id="rId2"/>
    <p:sldId id="259" r:id="rId3"/>
    <p:sldId id="263" r:id="rId4"/>
    <p:sldId id="342" r:id="rId5"/>
    <p:sldId id="335" r:id="rId6"/>
    <p:sldId id="336" r:id="rId7"/>
    <p:sldId id="340" r:id="rId8"/>
    <p:sldId id="337" r:id="rId9"/>
    <p:sldId id="285" r:id="rId10"/>
    <p:sldId id="278" r:id="rId11"/>
    <p:sldId id="331" r:id="rId12"/>
    <p:sldId id="332" r:id="rId13"/>
    <p:sldId id="333" r:id="rId14"/>
    <p:sldId id="343" r:id="rId15"/>
    <p:sldId id="286" r:id="rId16"/>
    <p:sldId id="287" r:id="rId17"/>
    <p:sldId id="324" r:id="rId18"/>
    <p:sldId id="344" r:id="rId19"/>
    <p:sldId id="347" r:id="rId20"/>
    <p:sldId id="345" r:id="rId21"/>
    <p:sldId id="348" r:id="rId22"/>
    <p:sldId id="323" r:id="rId23"/>
    <p:sldId id="349" r:id="rId24"/>
  </p:sldIdLst>
  <p:sldSz cx="9144000" cy="6858000" type="screen4x3"/>
  <p:notesSz cx="68580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599"/>
    <a:srgbClr val="66280C"/>
    <a:srgbClr val="FFFFCC"/>
    <a:srgbClr val="602309"/>
    <a:srgbClr val="FFFF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94434" autoAdjust="0"/>
  </p:normalViewPr>
  <p:slideViewPr>
    <p:cSldViewPr>
      <p:cViewPr varScale="1">
        <p:scale>
          <a:sx n="125" d="100"/>
          <a:sy n="125" d="100"/>
        </p:scale>
        <p:origin x="2364" y="114"/>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76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954113-6E5F-4257-B743-9CABBDD062D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61240C8-4985-4C20-8BA8-9F7443A0F81F}">
      <dgm:prSet/>
      <dgm:spPr/>
      <dgm:t>
        <a:bodyPr/>
        <a:lstStyle/>
        <a:p>
          <a:pPr rtl="0"/>
          <a:r>
            <a:rPr lang="en-US" b="1" dirty="0" smtClean="0"/>
            <a:t>The Real Property Probate and Trust Law Section of The Florida Bar</a:t>
          </a:r>
          <a:endParaRPr lang="en-US" dirty="0"/>
        </a:p>
      </dgm:t>
    </dgm:pt>
    <dgm:pt modelId="{7FBB63C6-2A9F-4820-8D9F-ED2F36528460}" type="parTrans" cxnId="{5E4050CE-A226-4E75-AB63-14F4479D8231}">
      <dgm:prSet/>
      <dgm:spPr/>
      <dgm:t>
        <a:bodyPr/>
        <a:lstStyle/>
        <a:p>
          <a:endParaRPr lang="en-US"/>
        </a:p>
      </dgm:t>
    </dgm:pt>
    <dgm:pt modelId="{29AD7467-78D6-422D-B194-FFCC2913C4A5}" type="sibTrans" cxnId="{5E4050CE-A226-4E75-AB63-14F4479D8231}">
      <dgm:prSet/>
      <dgm:spPr/>
      <dgm:t>
        <a:bodyPr/>
        <a:lstStyle/>
        <a:p>
          <a:endParaRPr lang="en-US"/>
        </a:p>
      </dgm:t>
    </dgm:pt>
    <dgm:pt modelId="{035E7F18-8D43-46A4-B171-8958F260C668}">
      <dgm:prSet/>
      <dgm:spPr/>
      <dgm:t>
        <a:bodyPr/>
        <a:lstStyle/>
        <a:p>
          <a:pPr rtl="0"/>
          <a:r>
            <a:rPr lang="en-US" b="1" dirty="0" smtClean="0">
              <a:solidFill>
                <a:srgbClr val="FFFF00"/>
              </a:solidFill>
            </a:rPr>
            <a:t>Risk Control From a Safety/OSHA Point of View</a:t>
          </a:r>
          <a:endParaRPr lang="en-US" dirty="0">
            <a:solidFill>
              <a:srgbClr val="FFFF00"/>
            </a:solidFill>
          </a:endParaRPr>
        </a:p>
      </dgm:t>
    </dgm:pt>
    <dgm:pt modelId="{66001589-03A9-4705-B8F1-F5AB2DEA54E4}" type="parTrans" cxnId="{F06496E5-A53A-4FCB-BB88-04E3A342AE46}">
      <dgm:prSet/>
      <dgm:spPr/>
      <dgm:t>
        <a:bodyPr/>
        <a:lstStyle/>
        <a:p>
          <a:endParaRPr lang="en-US"/>
        </a:p>
      </dgm:t>
    </dgm:pt>
    <dgm:pt modelId="{18A6911D-719A-4F91-B6A5-9760F46BE44F}" type="sibTrans" cxnId="{F06496E5-A53A-4FCB-BB88-04E3A342AE46}">
      <dgm:prSet/>
      <dgm:spPr/>
      <dgm:t>
        <a:bodyPr/>
        <a:lstStyle/>
        <a:p>
          <a:endParaRPr lang="en-US"/>
        </a:p>
      </dgm:t>
    </dgm:pt>
    <dgm:pt modelId="{80CDB6BC-6ABA-4846-AB92-CE01E6688A0B}" type="pres">
      <dgm:prSet presAssocID="{07954113-6E5F-4257-B743-9CABBDD062DC}" presName="Name0" presStyleCnt="0">
        <dgm:presLayoutVars>
          <dgm:dir/>
          <dgm:animLvl val="lvl"/>
          <dgm:resizeHandles val="exact"/>
        </dgm:presLayoutVars>
      </dgm:prSet>
      <dgm:spPr/>
      <dgm:t>
        <a:bodyPr/>
        <a:lstStyle/>
        <a:p>
          <a:endParaRPr lang="en-US"/>
        </a:p>
      </dgm:t>
    </dgm:pt>
    <dgm:pt modelId="{08FA2580-6159-42A1-BDE4-27160E9105E9}" type="pres">
      <dgm:prSet presAssocID="{761240C8-4985-4C20-8BA8-9F7443A0F81F}" presName="linNode" presStyleCnt="0"/>
      <dgm:spPr/>
    </dgm:pt>
    <dgm:pt modelId="{9C0DA6CC-81C9-4B20-87FD-184FBB32C7DE}" type="pres">
      <dgm:prSet presAssocID="{761240C8-4985-4C20-8BA8-9F7443A0F81F}" presName="parentText" presStyleLbl="node1" presStyleIdx="0" presStyleCnt="2" custScaleX="157952" custLinFactNeighborX="28976" custLinFactNeighborY="3358">
        <dgm:presLayoutVars>
          <dgm:chMax val="1"/>
          <dgm:bulletEnabled val="1"/>
        </dgm:presLayoutVars>
      </dgm:prSet>
      <dgm:spPr/>
      <dgm:t>
        <a:bodyPr/>
        <a:lstStyle/>
        <a:p>
          <a:endParaRPr lang="en-US"/>
        </a:p>
      </dgm:t>
    </dgm:pt>
    <dgm:pt modelId="{9BD5363D-C929-4A59-90E7-87F862C50052}" type="pres">
      <dgm:prSet presAssocID="{29AD7467-78D6-422D-B194-FFCC2913C4A5}" presName="sp" presStyleCnt="0"/>
      <dgm:spPr/>
    </dgm:pt>
    <dgm:pt modelId="{0BA8B5E7-6CA2-4CA1-BB7B-360876CEE9DB}" type="pres">
      <dgm:prSet presAssocID="{035E7F18-8D43-46A4-B171-8958F260C668}" presName="linNode" presStyleCnt="0"/>
      <dgm:spPr/>
    </dgm:pt>
    <dgm:pt modelId="{431BF1C1-C8B6-424A-8B44-E2FF23D69E2E}" type="pres">
      <dgm:prSet presAssocID="{035E7F18-8D43-46A4-B171-8958F260C668}" presName="parentText" presStyleLbl="node1" presStyleIdx="1" presStyleCnt="2" custScaleX="221350" custLinFactNeighborX="-3704" custLinFactNeighborY="16482">
        <dgm:presLayoutVars>
          <dgm:chMax val="1"/>
          <dgm:bulletEnabled val="1"/>
        </dgm:presLayoutVars>
      </dgm:prSet>
      <dgm:spPr/>
      <dgm:t>
        <a:bodyPr/>
        <a:lstStyle/>
        <a:p>
          <a:endParaRPr lang="en-US"/>
        </a:p>
      </dgm:t>
    </dgm:pt>
  </dgm:ptLst>
  <dgm:cxnLst>
    <dgm:cxn modelId="{F06496E5-A53A-4FCB-BB88-04E3A342AE46}" srcId="{07954113-6E5F-4257-B743-9CABBDD062DC}" destId="{035E7F18-8D43-46A4-B171-8958F260C668}" srcOrd="1" destOrd="0" parTransId="{66001589-03A9-4705-B8F1-F5AB2DEA54E4}" sibTransId="{18A6911D-719A-4F91-B6A5-9760F46BE44F}"/>
    <dgm:cxn modelId="{12A0863E-02BC-4E49-BFEC-32D6303EA9A8}" type="presOf" srcId="{07954113-6E5F-4257-B743-9CABBDD062DC}" destId="{80CDB6BC-6ABA-4846-AB92-CE01E6688A0B}" srcOrd="0" destOrd="0" presId="urn:microsoft.com/office/officeart/2005/8/layout/vList5"/>
    <dgm:cxn modelId="{5E4050CE-A226-4E75-AB63-14F4479D8231}" srcId="{07954113-6E5F-4257-B743-9CABBDD062DC}" destId="{761240C8-4985-4C20-8BA8-9F7443A0F81F}" srcOrd="0" destOrd="0" parTransId="{7FBB63C6-2A9F-4820-8D9F-ED2F36528460}" sibTransId="{29AD7467-78D6-422D-B194-FFCC2913C4A5}"/>
    <dgm:cxn modelId="{96F7218C-C155-49E1-9F70-072C6A304584}" type="presOf" srcId="{761240C8-4985-4C20-8BA8-9F7443A0F81F}" destId="{9C0DA6CC-81C9-4B20-87FD-184FBB32C7DE}" srcOrd="0" destOrd="0" presId="urn:microsoft.com/office/officeart/2005/8/layout/vList5"/>
    <dgm:cxn modelId="{7381F011-AB0D-4114-BA26-2CA78A9A4901}" type="presOf" srcId="{035E7F18-8D43-46A4-B171-8958F260C668}" destId="{431BF1C1-C8B6-424A-8B44-E2FF23D69E2E}" srcOrd="0" destOrd="0" presId="urn:microsoft.com/office/officeart/2005/8/layout/vList5"/>
    <dgm:cxn modelId="{C48B2088-5BD2-460C-B8B8-3E4B8EA4F53A}" type="presParOf" srcId="{80CDB6BC-6ABA-4846-AB92-CE01E6688A0B}" destId="{08FA2580-6159-42A1-BDE4-27160E9105E9}" srcOrd="0" destOrd="0" presId="urn:microsoft.com/office/officeart/2005/8/layout/vList5"/>
    <dgm:cxn modelId="{9A59A370-E5A9-474E-A780-66A84A760A5B}" type="presParOf" srcId="{08FA2580-6159-42A1-BDE4-27160E9105E9}" destId="{9C0DA6CC-81C9-4B20-87FD-184FBB32C7DE}" srcOrd="0" destOrd="0" presId="urn:microsoft.com/office/officeart/2005/8/layout/vList5"/>
    <dgm:cxn modelId="{EB2EDB99-7644-475E-ACE1-A8ADFEDDC363}" type="presParOf" srcId="{80CDB6BC-6ABA-4846-AB92-CE01E6688A0B}" destId="{9BD5363D-C929-4A59-90E7-87F862C50052}" srcOrd="1" destOrd="0" presId="urn:microsoft.com/office/officeart/2005/8/layout/vList5"/>
    <dgm:cxn modelId="{A5D2FB53-55D3-4ABB-9FC0-B181856F00E0}" type="presParOf" srcId="{80CDB6BC-6ABA-4846-AB92-CE01E6688A0B}" destId="{0BA8B5E7-6CA2-4CA1-BB7B-360876CEE9DB}" srcOrd="2" destOrd="0" presId="urn:microsoft.com/office/officeart/2005/8/layout/vList5"/>
    <dgm:cxn modelId="{8D2446FD-7739-4E56-9CD6-858A34BD5F58}" type="presParOf" srcId="{0BA8B5E7-6CA2-4CA1-BB7B-360876CEE9DB}" destId="{431BF1C1-C8B6-424A-8B44-E2FF23D69E2E}"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623E0A-9509-40A8-A6B2-2F81A17E3BB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2634A56D-E45A-4F69-9529-81C151C39DE2}">
      <dgm:prSet/>
      <dgm:spPr/>
      <dgm:t>
        <a:bodyPr/>
        <a:lstStyle/>
        <a:p>
          <a:pPr rtl="0"/>
          <a:r>
            <a:rPr lang="en-US" dirty="0" smtClean="0"/>
            <a:t>Part 1- A Quick Review</a:t>
          </a:r>
          <a:endParaRPr lang="en-US" dirty="0"/>
        </a:p>
      </dgm:t>
    </dgm:pt>
    <dgm:pt modelId="{AF3E703D-DF5E-45C8-B8C1-E889A817BA06}" type="parTrans" cxnId="{B1EBA7F7-8EBD-4288-BBF5-883C70186575}">
      <dgm:prSet/>
      <dgm:spPr/>
      <dgm:t>
        <a:bodyPr/>
        <a:lstStyle/>
        <a:p>
          <a:endParaRPr lang="en-US"/>
        </a:p>
      </dgm:t>
    </dgm:pt>
    <dgm:pt modelId="{E80C683E-EEEE-4ADE-934E-24D6EA85149D}" type="sibTrans" cxnId="{B1EBA7F7-8EBD-4288-BBF5-883C70186575}">
      <dgm:prSet/>
      <dgm:spPr/>
      <dgm:t>
        <a:bodyPr/>
        <a:lstStyle/>
        <a:p>
          <a:endParaRPr lang="en-US"/>
        </a:p>
      </dgm:t>
    </dgm:pt>
    <dgm:pt modelId="{1EA2A6F0-A18D-4C0A-A5D3-C81ED75E7F05}">
      <dgm:prSet/>
      <dgm:spPr/>
      <dgm:t>
        <a:bodyPr/>
        <a:lstStyle/>
        <a:p>
          <a:pPr rtl="0"/>
          <a:r>
            <a:rPr lang="en-US" dirty="0" smtClean="0"/>
            <a:t>Part 2- Safety’s Role in Risk Control</a:t>
          </a:r>
          <a:endParaRPr lang="en-US" dirty="0"/>
        </a:p>
      </dgm:t>
    </dgm:pt>
    <dgm:pt modelId="{8DB392A8-5571-4DA7-A356-F70E0866972C}" type="parTrans" cxnId="{74F51454-ACBC-46E2-92FF-28C4EAC9063B}">
      <dgm:prSet/>
      <dgm:spPr/>
      <dgm:t>
        <a:bodyPr/>
        <a:lstStyle/>
        <a:p>
          <a:endParaRPr lang="en-US"/>
        </a:p>
      </dgm:t>
    </dgm:pt>
    <dgm:pt modelId="{E088E05B-7483-478E-86F9-4CE590740E40}" type="sibTrans" cxnId="{74F51454-ACBC-46E2-92FF-28C4EAC9063B}">
      <dgm:prSet/>
      <dgm:spPr/>
      <dgm:t>
        <a:bodyPr/>
        <a:lstStyle/>
        <a:p>
          <a:endParaRPr lang="en-US"/>
        </a:p>
      </dgm:t>
    </dgm:pt>
    <dgm:pt modelId="{3D1ACC93-7B1F-4D44-8C83-616F3F96683D}">
      <dgm:prSet/>
      <dgm:spPr/>
      <dgm:t>
        <a:bodyPr/>
        <a:lstStyle/>
        <a:p>
          <a:pPr rtl="0"/>
          <a:r>
            <a:rPr lang="en-US" dirty="0" smtClean="0"/>
            <a:t>Part 3- Other Strategies</a:t>
          </a:r>
          <a:endParaRPr lang="en-US" dirty="0"/>
        </a:p>
      </dgm:t>
    </dgm:pt>
    <dgm:pt modelId="{5D60B816-A89E-413D-BA7F-79854CB5A0F5}" type="parTrans" cxnId="{69C4C8D2-90D3-4B1A-8753-F89AD3157C7E}">
      <dgm:prSet/>
      <dgm:spPr/>
      <dgm:t>
        <a:bodyPr/>
        <a:lstStyle/>
        <a:p>
          <a:endParaRPr lang="en-US"/>
        </a:p>
      </dgm:t>
    </dgm:pt>
    <dgm:pt modelId="{3A0A27A7-71B5-4490-A413-1ACA3E00B158}" type="sibTrans" cxnId="{69C4C8D2-90D3-4B1A-8753-F89AD3157C7E}">
      <dgm:prSet/>
      <dgm:spPr/>
      <dgm:t>
        <a:bodyPr/>
        <a:lstStyle/>
        <a:p>
          <a:endParaRPr lang="en-US"/>
        </a:p>
      </dgm:t>
    </dgm:pt>
    <dgm:pt modelId="{552A4113-A23C-4EA9-8AEB-6117CFB068DE}">
      <dgm:prSet/>
      <dgm:spPr/>
      <dgm:t>
        <a:bodyPr/>
        <a:lstStyle/>
        <a:p>
          <a:pPr rtl="0"/>
          <a:r>
            <a:rPr lang="en-US" dirty="0" smtClean="0"/>
            <a:t>Part 4- Questions</a:t>
          </a:r>
          <a:endParaRPr lang="en-US" dirty="0"/>
        </a:p>
      </dgm:t>
    </dgm:pt>
    <dgm:pt modelId="{6EC1746B-D08B-4E79-AAE9-715DF7238F41}" type="parTrans" cxnId="{EA449413-DBFF-4CDF-9876-E9055F30A14D}">
      <dgm:prSet/>
      <dgm:spPr/>
      <dgm:t>
        <a:bodyPr/>
        <a:lstStyle/>
        <a:p>
          <a:endParaRPr lang="en-US"/>
        </a:p>
      </dgm:t>
    </dgm:pt>
    <dgm:pt modelId="{13E4507B-ABB1-4D58-B787-86E8F2BD8166}" type="sibTrans" cxnId="{EA449413-DBFF-4CDF-9876-E9055F30A14D}">
      <dgm:prSet/>
      <dgm:spPr/>
      <dgm:t>
        <a:bodyPr/>
        <a:lstStyle/>
        <a:p>
          <a:endParaRPr lang="en-US"/>
        </a:p>
      </dgm:t>
    </dgm:pt>
    <dgm:pt modelId="{B95470B2-1A97-4C7D-9083-5805FF241AB9}" type="pres">
      <dgm:prSet presAssocID="{2C623E0A-9509-40A8-A6B2-2F81A17E3BB3}" presName="matrix" presStyleCnt="0">
        <dgm:presLayoutVars>
          <dgm:chMax val="1"/>
          <dgm:dir/>
          <dgm:resizeHandles val="exact"/>
        </dgm:presLayoutVars>
      </dgm:prSet>
      <dgm:spPr/>
      <dgm:t>
        <a:bodyPr/>
        <a:lstStyle/>
        <a:p>
          <a:endParaRPr lang="en-US"/>
        </a:p>
      </dgm:t>
    </dgm:pt>
    <dgm:pt modelId="{E185E73E-3DB8-4590-A9CF-8D7F27385BBA}" type="pres">
      <dgm:prSet presAssocID="{2C623E0A-9509-40A8-A6B2-2F81A17E3BB3}" presName="diamond" presStyleLbl="bgShp" presStyleIdx="0" presStyleCnt="1"/>
      <dgm:spPr/>
    </dgm:pt>
    <dgm:pt modelId="{E47BD5D1-6995-4613-B875-8C1AB4DAFB5B}" type="pres">
      <dgm:prSet presAssocID="{2C623E0A-9509-40A8-A6B2-2F81A17E3BB3}" presName="quad1" presStyleLbl="node1" presStyleIdx="0" presStyleCnt="4">
        <dgm:presLayoutVars>
          <dgm:chMax val="0"/>
          <dgm:chPref val="0"/>
          <dgm:bulletEnabled val="1"/>
        </dgm:presLayoutVars>
      </dgm:prSet>
      <dgm:spPr/>
      <dgm:t>
        <a:bodyPr/>
        <a:lstStyle/>
        <a:p>
          <a:endParaRPr lang="en-US"/>
        </a:p>
      </dgm:t>
    </dgm:pt>
    <dgm:pt modelId="{B3D11538-A27A-4516-A720-C66570D00353}" type="pres">
      <dgm:prSet presAssocID="{2C623E0A-9509-40A8-A6B2-2F81A17E3BB3}" presName="quad2" presStyleLbl="node1" presStyleIdx="1" presStyleCnt="4">
        <dgm:presLayoutVars>
          <dgm:chMax val="0"/>
          <dgm:chPref val="0"/>
          <dgm:bulletEnabled val="1"/>
        </dgm:presLayoutVars>
      </dgm:prSet>
      <dgm:spPr/>
      <dgm:t>
        <a:bodyPr/>
        <a:lstStyle/>
        <a:p>
          <a:endParaRPr lang="en-US"/>
        </a:p>
      </dgm:t>
    </dgm:pt>
    <dgm:pt modelId="{881B3C30-6903-4F57-B5CD-FFE28451FCB7}" type="pres">
      <dgm:prSet presAssocID="{2C623E0A-9509-40A8-A6B2-2F81A17E3BB3}" presName="quad3" presStyleLbl="node1" presStyleIdx="2" presStyleCnt="4">
        <dgm:presLayoutVars>
          <dgm:chMax val="0"/>
          <dgm:chPref val="0"/>
          <dgm:bulletEnabled val="1"/>
        </dgm:presLayoutVars>
      </dgm:prSet>
      <dgm:spPr/>
      <dgm:t>
        <a:bodyPr/>
        <a:lstStyle/>
        <a:p>
          <a:endParaRPr lang="en-US"/>
        </a:p>
      </dgm:t>
    </dgm:pt>
    <dgm:pt modelId="{338C02E4-5664-4B14-B513-7B9EC00A55F5}" type="pres">
      <dgm:prSet presAssocID="{2C623E0A-9509-40A8-A6B2-2F81A17E3BB3}" presName="quad4" presStyleLbl="node1" presStyleIdx="3" presStyleCnt="4">
        <dgm:presLayoutVars>
          <dgm:chMax val="0"/>
          <dgm:chPref val="0"/>
          <dgm:bulletEnabled val="1"/>
        </dgm:presLayoutVars>
      </dgm:prSet>
      <dgm:spPr/>
      <dgm:t>
        <a:bodyPr/>
        <a:lstStyle/>
        <a:p>
          <a:endParaRPr lang="en-US"/>
        </a:p>
      </dgm:t>
    </dgm:pt>
  </dgm:ptLst>
  <dgm:cxnLst>
    <dgm:cxn modelId="{9F37C745-B3A6-427C-ABD9-C275C6080623}" type="presOf" srcId="{2C623E0A-9509-40A8-A6B2-2F81A17E3BB3}" destId="{B95470B2-1A97-4C7D-9083-5805FF241AB9}" srcOrd="0" destOrd="0" presId="urn:microsoft.com/office/officeart/2005/8/layout/matrix3"/>
    <dgm:cxn modelId="{69C4C8D2-90D3-4B1A-8753-F89AD3157C7E}" srcId="{2C623E0A-9509-40A8-A6B2-2F81A17E3BB3}" destId="{3D1ACC93-7B1F-4D44-8C83-616F3F96683D}" srcOrd="2" destOrd="0" parTransId="{5D60B816-A89E-413D-BA7F-79854CB5A0F5}" sibTransId="{3A0A27A7-71B5-4490-A413-1ACA3E00B158}"/>
    <dgm:cxn modelId="{EA449413-DBFF-4CDF-9876-E9055F30A14D}" srcId="{2C623E0A-9509-40A8-A6B2-2F81A17E3BB3}" destId="{552A4113-A23C-4EA9-8AEB-6117CFB068DE}" srcOrd="3" destOrd="0" parTransId="{6EC1746B-D08B-4E79-AAE9-715DF7238F41}" sibTransId="{13E4507B-ABB1-4D58-B787-86E8F2BD8166}"/>
    <dgm:cxn modelId="{A662D34D-A093-46BB-BB00-F0E3FF4A7AB7}" type="presOf" srcId="{552A4113-A23C-4EA9-8AEB-6117CFB068DE}" destId="{338C02E4-5664-4B14-B513-7B9EC00A55F5}" srcOrd="0" destOrd="0" presId="urn:microsoft.com/office/officeart/2005/8/layout/matrix3"/>
    <dgm:cxn modelId="{B1EBA7F7-8EBD-4288-BBF5-883C70186575}" srcId="{2C623E0A-9509-40A8-A6B2-2F81A17E3BB3}" destId="{2634A56D-E45A-4F69-9529-81C151C39DE2}" srcOrd="0" destOrd="0" parTransId="{AF3E703D-DF5E-45C8-B8C1-E889A817BA06}" sibTransId="{E80C683E-EEEE-4ADE-934E-24D6EA85149D}"/>
    <dgm:cxn modelId="{4CED078F-3A56-4552-8EA3-D3B129AF5D03}" type="presOf" srcId="{2634A56D-E45A-4F69-9529-81C151C39DE2}" destId="{E47BD5D1-6995-4613-B875-8C1AB4DAFB5B}" srcOrd="0" destOrd="0" presId="urn:microsoft.com/office/officeart/2005/8/layout/matrix3"/>
    <dgm:cxn modelId="{98B36E9C-DB75-456B-84B0-2BB20EB1D26D}" type="presOf" srcId="{3D1ACC93-7B1F-4D44-8C83-616F3F96683D}" destId="{881B3C30-6903-4F57-B5CD-FFE28451FCB7}" srcOrd="0" destOrd="0" presId="urn:microsoft.com/office/officeart/2005/8/layout/matrix3"/>
    <dgm:cxn modelId="{74F51454-ACBC-46E2-92FF-28C4EAC9063B}" srcId="{2C623E0A-9509-40A8-A6B2-2F81A17E3BB3}" destId="{1EA2A6F0-A18D-4C0A-A5D3-C81ED75E7F05}" srcOrd="1" destOrd="0" parTransId="{8DB392A8-5571-4DA7-A356-F70E0866972C}" sibTransId="{E088E05B-7483-478E-86F9-4CE590740E40}"/>
    <dgm:cxn modelId="{F6B0EA2F-6130-4AFB-874B-BD6DEDCB0BC5}" type="presOf" srcId="{1EA2A6F0-A18D-4C0A-A5D3-C81ED75E7F05}" destId="{B3D11538-A27A-4516-A720-C66570D00353}" srcOrd="0" destOrd="0" presId="urn:microsoft.com/office/officeart/2005/8/layout/matrix3"/>
    <dgm:cxn modelId="{35D87733-5957-4348-9DB6-1E18EF2D485B}" type="presParOf" srcId="{B95470B2-1A97-4C7D-9083-5805FF241AB9}" destId="{E185E73E-3DB8-4590-A9CF-8D7F27385BBA}" srcOrd="0" destOrd="0" presId="urn:microsoft.com/office/officeart/2005/8/layout/matrix3"/>
    <dgm:cxn modelId="{6E6B6CE4-7F2F-4BFA-8245-DDBBCF239CD0}" type="presParOf" srcId="{B95470B2-1A97-4C7D-9083-5805FF241AB9}" destId="{E47BD5D1-6995-4613-B875-8C1AB4DAFB5B}" srcOrd="1" destOrd="0" presId="urn:microsoft.com/office/officeart/2005/8/layout/matrix3"/>
    <dgm:cxn modelId="{654F67C3-1D78-4CFF-9E74-94FE46E938EA}" type="presParOf" srcId="{B95470B2-1A97-4C7D-9083-5805FF241AB9}" destId="{B3D11538-A27A-4516-A720-C66570D00353}" srcOrd="2" destOrd="0" presId="urn:microsoft.com/office/officeart/2005/8/layout/matrix3"/>
    <dgm:cxn modelId="{D1C26487-3A38-4678-8619-5F69FA8A6CF1}" type="presParOf" srcId="{B95470B2-1A97-4C7D-9083-5805FF241AB9}" destId="{881B3C30-6903-4F57-B5CD-FFE28451FCB7}" srcOrd="3" destOrd="0" presId="urn:microsoft.com/office/officeart/2005/8/layout/matrix3"/>
    <dgm:cxn modelId="{CB253670-7230-475B-8DD7-AA2F30896F56}" type="presParOf" srcId="{B95470B2-1A97-4C7D-9083-5805FF241AB9}" destId="{338C02E4-5664-4B14-B513-7B9EC00A55F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623E0A-9509-40A8-A6B2-2F81A17E3BB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2634A56D-E45A-4F69-9529-81C151C39DE2}">
      <dgm:prSet/>
      <dgm:spPr/>
      <dgm:t>
        <a:bodyPr/>
        <a:lstStyle/>
        <a:p>
          <a:pPr rtl="0"/>
          <a:r>
            <a:rPr lang="en-US" dirty="0" smtClean="0"/>
            <a:t>Part 1- A Quick Review</a:t>
          </a:r>
          <a:endParaRPr lang="en-US" dirty="0"/>
        </a:p>
      </dgm:t>
    </dgm:pt>
    <dgm:pt modelId="{AF3E703D-DF5E-45C8-B8C1-E889A817BA06}" type="parTrans" cxnId="{B1EBA7F7-8EBD-4288-BBF5-883C70186575}">
      <dgm:prSet/>
      <dgm:spPr/>
      <dgm:t>
        <a:bodyPr/>
        <a:lstStyle/>
        <a:p>
          <a:endParaRPr lang="en-US"/>
        </a:p>
      </dgm:t>
    </dgm:pt>
    <dgm:pt modelId="{E80C683E-EEEE-4ADE-934E-24D6EA85149D}" type="sibTrans" cxnId="{B1EBA7F7-8EBD-4288-BBF5-883C70186575}">
      <dgm:prSet/>
      <dgm:spPr/>
      <dgm:t>
        <a:bodyPr/>
        <a:lstStyle/>
        <a:p>
          <a:endParaRPr lang="en-US"/>
        </a:p>
      </dgm:t>
    </dgm:pt>
    <dgm:pt modelId="{1EA2A6F0-A18D-4C0A-A5D3-C81ED75E7F05}">
      <dgm:prSet/>
      <dgm:spPr/>
      <dgm:t>
        <a:bodyPr/>
        <a:lstStyle/>
        <a:p>
          <a:pPr rtl="0"/>
          <a:r>
            <a:rPr lang="en-US" dirty="0" smtClean="0">
              <a:solidFill>
                <a:schemeClr val="bg1">
                  <a:lumMod val="85000"/>
                </a:schemeClr>
              </a:solidFill>
              <a:effectLst/>
            </a:rPr>
            <a:t>Part 2- Safety’s Role in Risk Control</a:t>
          </a:r>
          <a:endParaRPr lang="en-US" dirty="0">
            <a:solidFill>
              <a:schemeClr val="bg1">
                <a:lumMod val="85000"/>
              </a:schemeClr>
            </a:solidFill>
            <a:effectLst/>
          </a:endParaRPr>
        </a:p>
      </dgm:t>
    </dgm:pt>
    <dgm:pt modelId="{8DB392A8-5571-4DA7-A356-F70E0866972C}" type="parTrans" cxnId="{74F51454-ACBC-46E2-92FF-28C4EAC9063B}">
      <dgm:prSet/>
      <dgm:spPr/>
      <dgm:t>
        <a:bodyPr/>
        <a:lstStyle/>
        <a:p>
          <a:endParaRPr lang="en-US"/>
        </a:p>
      </dgm:t>
    </dgm:pt>
    <dgm:pt modelId="{E088E05B-7483-478E-86F9-4CE590740E40}" type="sibTrans" cxnId="{74F51454-ACBC-46E2-92FF-28C4EAC9063B}">
      <dgm:prSet/>
      <dgm:spPr/>
      <dgm:t>
        <a:bodyPr/>
        <a:lstStyle/>
        <a:p>
          <a:endParaRPr lang="en-US"/>
        </a:p>
      </dgm:t>
    </dgm:pt>
    <dgm:pt modelId="{3D1ACC93-7B1F-4D44-8C83-616F3F96683D}">
      <dgm:prSet/>
      <dgm:spPr/>
      <dgm:t>
        <a:bodyPr/>
        <a:lstStyle/>
        <a:p>
          <a:pPr rtl="0"/>
          <a:r>
            <a:rPr lang="en-US" dirty="0" smtClean="0">
              <a:solidFill>
                <a:schemeClr val="bg1">
                  <a:lumMod val="85000"/>
                </a:schemeClr>
              </a:solidFill>
              <a:effectLst/>
            </a:rPr>
            <a:t>Part 3- Other Strategies </a:t>
          </a:r>
          <a:endParaRPr lang="en-US" dirty="0">
            <a:solidFill>
              <a:schemeClr val="bg1">
                <a:lumMod val="85000"/>
              </a:schemeClr>
            </a:solidFill>
            <a:effectLst/>
          </a:endParaRPr>
        </a:p>
      </dgm:t>
    </dgm:pt>
    <dgm:pt modelId="{5D60B816-A89E-413D-BA7F-79854CB5A0F5}" type="parTrans" cxnId="{69C4C8D2-90D3-4B1A-8753-F89AD3157C7E}">
      <dgm:prSet/>
      <dgm:spPr/>
      <dgm:t>
        <a:bodyPr/>
        <a:lstStyle/>
        <a:p>
          <a:endParaRPr lang="en-US"/>
        </a:p>
      </dgm:t>
    </dgm:pt>
    <dgm:pt modelId="{3A0A27A7-71B5-4490-A413-1ACA3E00B158}" type="sibTrans" cxnId="{69C4C8D2-90D3-4B1A-8753-F89AD3157C7E}">
      <dgm:prSet/>
      <dgm:spPr/>
      <dgm:t>
        <a:bodyPr/>
        <a:lstStyle/>
        <a:p>
          <a:endParaRPr lang="en-US"/>
        </a:p>
      </dgm:t>
    </dgm:pt>
    <dgm:pt modelId="{552A4113-A23C-4EA9-8AEB-6117CFB068DE}">
      <dgm:prSet/>
      <dgm:spPr/>
      <dgm:t>
        <a:bodyPr/>
        <a:lstStyle/>
        <a:p>
          <a:pPr rtl="0"/>
          <a:r>
            <a:rPr lang="en-US" dirty="0" smtClean="0">
              <a:solidFill>
                <a:schemeClr val="bg1">
                  <a:lumMod val="85000"/>
                </a:schemeClr>
              </a:solidFill>
              <a:effectLst/>
            </a:rPr>
            <a:t>Part 4- Questions</a:t>
          </a:r>
          <a:endParaRPr lang="en-US" dirty="0">
            <a:solidFill>
              <a:schemeClr val="bg1">
                <a:lumMod val="85000"/>
              </a:schemeClr>
            </a:solidFill>
            <a:effectLst/>
          </a:endParaRPr>
        </a:p>
      </dgm:t>
    </dgm:pt>
    <dgm:pt modelId="{6EC1746B-D08B-4E79-AAE9-715DF7238F41}" type="parTrans" cxnId="{EA449413-DBFF-4CDF-9876-E9055F30A14D}">
      <dgm:prSet/>
      <dgm:spPr/>
      <dgm:t>
        <a:bodyPr/>
        <a:lstStyle/>
        <a:p>
          <a:endParaRPr lang="en-US"/>
        </a:p>
      </dgm:t>
    </dgm:pt>
    <dgm:pt modelId="{13E4507B-ABB1-4D58-B787-86E8F2BD8166}" type="sibTrans" cxnId="{EA449413-DBFF-4CDF-9876-E9055F30A14D}">
      <dgm:prSet/>
      <dgm:spPr/>
      <dgm:t>
        <a:bodyPr/>
        <a:lstStyle/>
        <a:p>
          <a:endParaRPr lang="en-US"/>
        </a:p>
      </dgm:t>
    </dgm:pt>
    <dgm:pt modelId="{B95470B2-1A97-4C7D-9083-5805FF241AB9}" type="pres">
      <dgm:prSet presAssocID="{2C623E0A-9509-40A8-A6B2-2F81A17E3BB3}" presName="matrix" presStyleCnt="0">
        <dgm:presLayoutVars>
          <dgm:chMax val="1"/>
          <dgm:dir/>
          <dgm:resizeHandles val="exact"/>
        </dgm:presLayoutVars>
      </dgm:prSet>
      <dgm:spPr/>
      <dgm:t>
        <a:bodyPr/>
        <a:lstStyle/>
        <a:p>
          <a:endParaRPr lang="en-US"/>
        </a:p>
      </dgm:t>
    </dgm:pt>
    <dgm:pt modelId="{E185E73E-3DB8-4590-A9CF-8D7F27385BBA}" type="pres">
      <dgm:prSet presAssocID="{2C623E0A-9509-40A8-A6B2-2F81A17E3BB3}" presName="diamond" presStyleLbl="bgShp" presStyleIdx="0" presStyleCnt="1"/>
      <dgm:spPr/>
    </dgm:pt>
    <dgm:pt modelId="{E47BD5D1-6995-4613-B875-8C1AB4DAFB5B}" type="pres">
      <dgm:prSet presAssocID="{2C623E0A-9509-40A8-A6B2-2F81A17E3BB3}" presName="quad1" presStyleLbl="node1" presStyleIdx="0" presStyleCnt="4">
        <dgm:presLayoutVars>
          <dgm:chMax val="0"/>
          <dgm:chPref val="0"/>
          <dgm:bulletEnabled val="1"/>
        </dgm:presLayoutVars>
      </dgm:prSet>
      <dgm:spPr/>
      <dgm:t>
        <a:bodyPr/>
        <a:lstStyle/>
        <a:p>
          <a:endParaRPr lang="en-US"/>
        </a:p>
      </dgm:t>
    </dgm:pt>
    <dgm:pt modelId="{B3D11538-A27A-4516-A720-C66570D00353}" type="pres">
      <dgm:prSet presAssocID="{2C623E0A-9509-40A8-A6B2-2F81A17E3BB3}" presName="quad2" presStyleLbl="node1" presStyleIdx="1" presStyleCnt="4">
        <dgm:presLayoutVars>
          <dgm:chMax val="0"/>
          <dgm:chPref val="0"/>
          <dgm:bulletEnabled val="1"/>
        </dgm:presLayoutVars>
      </dgm:prSet>
      <dgm:spPr/>
      <dgm:t>
        <a:bodyPr/>
        <a:lstStyle/>
        <a:p>
          <a:endParaRPr lang="en-US"/>
        </a:p>
      </dgm:t>
    </dgm:pt>
    <dgm:pt modelId="{881B3C30-6903-4F57-B5CD-FFE28451FCB7}" type="pres">
      <dgm:prSet presAssocID="{2C623E0A-9509-40A8-A6B2-2F81A17E3BB3}" presName="quad3" presStyleLbl="node1" presStyleIdx="2" presStyleCnt="4">
        <dgm:presLayoutVars>
          <dgm:chMax val="0"/>
          <dgm:chPref val="0"/>
          <dgm:bulletEnabled val="1"/>
        </dgm:presLayoutVars>
      </dgm:prSet>
      <dgm:spPr/>
      <dgm:t>
        <a:bodyPr/>
        <a:lstStyle/>
        <a:p>
          <a:endParaRPr lang="en-US"/>
        </a:p>
      </dgm:t>
    </dgm:pt>
    <dgm:pt modelId="{338C02E4-5664-4B14-B513-7B9EC00A55F5}" type="pres">
      <dgm:prSet presAssocID="{2C623E0A-9509-40A8-A6B2-2F81A17E3BB3}" presName="quad4" presStyleLbl="node1" presStyleIdx="3" presStyleCnt="4">
        <dgm:presLayoutVars>
          <dgm:chMax val="0"/>
          <dgm:chPref val="0"/>
          <dgm:bulletEnabled val="1"/>
        </dgm:presLayoutVars>
      </dgm:prSet>
      <dgm:spPr/>
      <dgm:t>
        <a:bodyPr/>
        <a:lstStyle/>
        <a:p>
          <a:endParaRPr lang="en-US"/>
        </a:p>
      </dgm:t>
    </dgm:pt>
  </dgm:ptLst>
  <dgm:cxnLst>
    <dgm:cxn modelId="{BB643783-075D-4723-9740-E91062522B62}" type="presOf" srcId="{3D1ACC93-7B1F-4D44-8C83-616F3F96683D}" destId="{881B3C30-6903-4F57-B5CD-FFE28451FCB7}" srcOrd="0" destOrd="0" presId="urn:microsoft.com/office/officeart/2005/8/layout/matrix3"/>
    <dgm:cxn modelId="{7AE1C325-E7F5-42B4-998B-38C452978E56}" type="presOf" srcId="{2C623E0A-9509-40A8-A6B2-2F81A17E3BB3}" destId="{B95470B2-1A97-4C7D-9083-5805FF241AB9}" srcOrd="0" destOrd="0" presId="urn:microsoft.com/office/officeart/2005/8/layout/matrix3"/>
    <dgm:cxn modelId="{162DE03D-B549-4BD6-B92E-2EF4B245E634}" type="presOf" srcId="{552A4113-A23C-4EA9-8AEB-6117CFB068DE}" destId="{338C02E4-5664-4B14-B513-7B9EC00A55F5}" srcOrd="0" destOrd="0" presId="urn:microsoft.com/office/officeart/2005/8/layout/matrix3"/>
    <dgm:cxn modelId="{74F51454-ACBC-46E2-92FF-28C4EAC9063B}" srcId="{2C623E0A-9509-40A8-A6B2-2F81A17E3BB3}" destId="{1EA2A6F0-A18D-4C0A-A5D3-C81ED75E7F05}" srcOrd="1" destOrd="0" parTransId="{8DB392A8-5571-4DA7-A356-F70E0866972C}" sibTransId="{E088E05B-7483-478E-86F9-4CE590740E40}"/>
    <dgm:cxn modelId="{69C4C8D2-90D3-4B1A-8753-F89AD3157C7E}" srcId="{2C623E0A-9509-40A8-A6B2-2F81A17E3BB3}" destId="{3D1ACC93-7B1F-4D44-8C83-616F3F96683D}" srcOrd="2" destOrd="0" parTransId="{5D60B816-A89E-413D-BA7F-79854CB5A0F5}" sibTransId="{3A0A27A7-71B5-4490-A413-1ACA3E00B158}"/>
    <dgm:cxn modelId="{EA449413-DBFF-4CDF-9876-E9055F30A14D}" srcId="{2C623E0A-9509-40A8-A6B2-2F81A17E3BB3}" destId="{552A4113-A23C-4EA9-8AEB-6117CFB068DE}" srcOrd="3" destOrd="0" parTransId="{6EC1746B-D08B-4E79-AAE9-715DF7238F41}" sibTransId="{13E4507B-ABB1-4D58-B787-86E8F2BD8166}"/>
    <dgm:cxn modelId="{D62F5358-90CB-4DEE-B088-FAC7F0A6A11A}" type="presOf" srcId="{2634A56D-E45A-4F69-9529-81C151C39DE2}" destId="{E47BD5D1-6995-4613-B875-8C1AB4DAFB5B}" srcOrd="0" destOrd="0" presId="urn:microsoft.com/office/officeart/2005/8/layout/matrix3"/>
    <dgm:cxn modelId="{0DF8FC7C-1934-4825-8732-5F39BE76C7EE}" type="presOf" srcId="{1EA2A6F0-A18D-4C0A-A5D3-C81ED75E7F05}" destId="{B3D11538-A27A-4516-A720-C66570D00353}" srcOrd="0" destOrd="0" presId="urn:microsoft.com/office/officeart/2005/8/layout/matrix3"/>
    <dgm:cxn modelId="{B1EBA7F7-8EBD-4288-BBF5-883C70186575}" srcId="{2C623E0A-9509-40A8-A6B2-2F81A17E3BB3}" destId="{2634A56D-E45A-4F69-9529-81C151C39DE2}" srcOrd="0" destOrd="0" parTransId="{AF3E703D-DF5E-45C8-B8C1-E889A817BA06}" sibTransId="{E80C683E-EEEE-4ADE-934E-24D6EA85149D}"/>
    <dgm:cxn modelId="{D8DBD5D7-FA96-41B3-8A57-AD86B9261464}" type="presParOf" srcId="{B95470B2-1A97-4C7D-9083-5805FF241AB9}" destId="{E185E73E-3DB8-4590-A9CF-8D7F27385BBA}" srcOrd="0" destOrd="0" presId="urn:microsoft.com/office/officeart/2005/8/layout/matrix3"/>
    <dgm:cxn modelId="{F6040437-AD8A-4073-A713-82FA614933B0}" type="presParOf" srcId="{B95470B2-1A97-4C7D-9083-5805FF241AB9}" destId="{E47BD5D1-6995-4613-B875-8C1AB4DAFB5B}" srcOrd="1" destOrd="0" presId="urn:microsoft.com/office/officeart/2005/8/layout/matrix3"/>
    <dgm:cxn modelId="{6385E2FC-B055-4CC8-97E6-3C733021A878}" type="presParOf" srcId="{B95470B2-1A97-4C7D-9083-5805FF241AB9}" destId="{B3D11538-A27A-4516-A720-C66570D00353}" srcOrd="2" destOrd="0" presId="urn:microsoft.com/office/officeart/2005/8/layout/matrix3"/>
    <dgm:cxn modelId="{206A1F71-0B2B-4760-8095-44F6CCC3CA0C}" type="presParOf" srcId="{B95470B2-1A97-4C7D-9083-5805FF241AB9}" destId="{881B3C30-6903-4F57-B5CD-FFE28451FCB7}" srcOrd="3" destOrd="0" presId="urn:microsoft.com/office/officeart/2005/8/layout/matrix3"/>
    <dgm:cxn modelId="{4279E2AD-A1BB-4C80-A0B6-4A02629BD0D2}" type="presParOf" srcId="{B95470B2-1A97-4C7D-9083-5805FF241AB9}" destId="{338C02E4-5664-4B14-B513-7B9EC00A55F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623E0A-9509-40A8-A6B2-2F81A17E3BB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2634A56D-E45A-4F69-9529-81C151C39DE2}">
      <dgm:prSet/>
      <dgm:spPr/>
      <dgm:t>
        <a:bodyPr/>
        <a:lstStyle/>
        <a:p>
          <a:pPr rtl="0"/>
          <a:r>
            <a:rPr lang="en-US" dirty="0" smtClean="0">
              <a:solidFill>
                <a:schemeClr val="bg1">
                  <a:lumMod val="85000"/>
                </a:schemeClr>
              </a:solidFill>
            </a:rPr>
            <a:t>Part 1- A Quick Review</a:t>
          </a:r>
          <a:endParaRPr lang="en-US" dirty="0">
            <a:solidFill>
              <a:schemeClr val="bg1">
                <a:lumMod val="85000"/>
              </a:schemeClr>
            </a:solidFill>
          </a:endParaRPr>
        </a:p>
      </dgm:t>
    </dgm:pt>
    <dgm:pt modelId="{AF3E703D-DF5E-45C8-B8C1-E889A817BA06}" type="parTrans" cxnId="{B1EBA7F7-8EBD-4288-BBF5-883C70186575}">
      <dgm:prSet/>
      <dgm:spPr/>
      <dgm:t>
        <a:bodyPr/>
        <a:lstStyle/>
        <a:p>
          <a:endParaRPr lang="en-US"/>
        </a:p>
      </dgm:t>
    </dgm:pt>
    <dgm:pt modelId="{E80C683E-EEEE-4ADE-934E-24D6EA85149D}" type="sibTrans" cxnId="{B1EBA7F7-8EBD-4288-BBF5-883C70186575}">
      <dgm:prSet/>
      <dgm:spPr/>
      <dgm:t>
        <a:bodyPr/>
        <a:lstStyle/>
        <a:p>
          <a:endParaRPr lang="en-US"/>
        </a:p>
      </dgm:t>
    </dgm:pt>
    <dgm:pt modelId="{1EA2A6F0-A18D-4C0A-A5D3-C81ED75E7F05}">
      <dgm:prSet/>
      <dgm:spPr/>
      <dgm:t>
        <a:bodyPr/>
        <a:lstStyle/>
        <a:p>
          <a:pPr rtl="0"/>
          <a:r>
            <a:rPr lang="en-US" dirty="0" smtClean="0"/>
            <a:t>Part 2- Safety’s Role in Risk Control</a:t>
          </a:r>
          <a:endParaRPr lang="en-US" dirty="0"/>
        </a:p>
      </dgm:t>
    </dgm:pt>
    <dgm:pt modelId="{8DB392A8-5571-4DA7-A356-F70E0866972C}" type="parTrans" cxnId="{74F51454-ACBC-46E2-92FF-28C4EAC9063B}">
      <dgm:prSet/>
      <dgm:spPr/>
      <dgm:t>
        <a:bodyPr/>
        <a:lstStyle/>
        <a:p>
          <a:endParaRPr lang="en-US"/>
        </a:p>
      </dgm:t>
    </dgm:pt>
    <dgm:pt modelId="{E088E05B-7483-478E-86F9-4CE590740E40}" type="sibTrans" cxnId="{74F51454-ACBC-46E2-92FF-28C4EAC9063B}">
      <dgm:prSet/>
      <dgm:spPr/>
      <dgm:t>
        <a:bodyPr/>
        <a:lstStyle/>
        <a:p>
          <a:endParaRPr lang="en-US"/>
        </a:p>
      </dgm:t>
    </dgm:pt>
    <dgm:pt modelId="{3D1ACC93-7B1F-4D44-8C83-616F3F96683D}">
      <dgm:prSet/>
      <dgm:spPr/>
      <dgm:t>
        <a:bodyPr/>
        <a:lstStyle/>
        <a:p>
          <a:pPr rtl="0"/>
          <a:r>
            <a:rPr lang="en-US" dirty="0" smtClean="0">
              <a:solidFill>
                <a:schemeClr val="bg1">
                  <a:lumMod val="85000"/>
                </a:schemeClr>
              </a:solidFill>
            </a:rPr>
            <a:t>Part 3- Other Strategies </a:t>
          </a:r>
          <a:endParaRPr lang="en-US" dirty="0">
            <a:solidFill>
              <a:schemeClr val="bg1">
                <a:lumMod val="85000"/>
              </a:schemeClr>
            </a:solidFill>
          </a:endParaRPr>
        </a:p>
      </dgm:t>
    </dgm:pt>
    <dgm:pt modelId="{5D60B816-A89E-413D-BA7F-79854CB5A0F5}" type="parTrans" cxnId="{69C4C8D2-90D3-4B1A-8753-F89AD3157C7E}">
      <dgm:prSet/>
      <dgm:spPr/>
      <dgm:t>
        <a:bodyPr/>
        <a:lstStyle/>
        <a:p>
          <a:endParaRPr lang="en-US"/>
        </a:p>
      </dgm:t>
    </dgm:pt>
    <dgm:pt modelId="{3A0A27A7-71B5-4490-A413-1ACA3E00B158}" type="sibTrans" cxnId="{69C4C8D2-90D3-4B1A-8753-F89AD3157C7E}">
      <dgm:prSet/>
      <dgm:spPr/>
      <dgm:t>
        <a:bodyPr/>
        <a:lstStyle/>
        <a:p>
          <a:endParaRPr lang="en-US"/>
        </a:p>
      </dgm:t>
    </dgm:pt>
    <dgm:pt modelId="{552A4113-A23C-4EA9-8AEB-6117CFB068DE}">
      <dgm:prSet/>
      <dgm:spPr/>
      <dgm:t>
        <a:bodyPr/>
        <a:lstStyle/>
        <a:p>
          <a:pPr rtl="0"/>
          <a:r>
            <a:rPr lang="en-US" dirty="0" smtClean="0">
              <a:solidFill>
                <a:schemeClr val="bg1">
                  <a:lumMod val="85000"/>
                </a:schemeClr>
              </a:solidFill>
            </a:rPr>
            <a:t>Part 4- Questions</a:t>
          </a:r>
          <a:endParaRPr lang="en-US" dirty="0">
            <a:solidFill>
              <a:schemeClr val="bg1">
                <a:lumMod val="85000"/>
              </a:schemeClr>
            </a:solidFill>
          </a:endParaRPr>
        </a:p>
      </dgm:t>
    </dgm:pt>
    <dgm:pt modelId="{6EC1746B-D08B-4E79-AAE9-715DF7238F41}" type="parTrans" cxnId="{EA449413-DBFF-4CDF-9876-E9055F30A14D}">
      <dgm:prSet/>
      <dgm:spPr/>
      <dgm:t>
        <a:bodyPr/>
        <a:lstStyle/>
        <a:p>
          <a:endParaRPr lang="en-US"/>
        </a:p>
      </dgm:t>
    </dgm:pt>
    <dgm:pt modelId="{13E4507B-ABB1-4D58-B787-86E8F2BD8166}" type="sibTrans" cxnId="{EA449413-DBFF-4CDF-9876-E9055F30A14D}">
      <dgm:prSet/>
      <dgm:spPr/>
      <dgm:t>
        <a:bodyPr/>
        <a:lstStyle/>
        <a:p>
          <a:endParaRPr lang="en-US"/>
        </a:p>
      </dgm:t>
    </dgm:pt>
    <dgm:pt modelId="{B95470B2-1A97-4C7D-9083-5805FF241AB9}" type="pres">
      <dgm:prSet presAssocID="{2C623E0A-9509-40A8-A6B2-2F81A17E3BB3}" presName="matrix" presStyleCnt="0">
        <dgm:presLayoutVars>
          <dgm:chMax val="1"/>
          <dgm:dir/>
          <dgm:resizeHandles val="exact"/>
        </dgm:presLayoutVars>
      </dgm:prSet>
      <dgm:spPr/>
      <dgm:t>
        <a:bodyPr/>
        <a:lstStyle/>
        <a:p>
          <a:endParaRPr lang="en-US"/>
        </a:p>
      </dgm:t>
    </dgm:pt>
    <dgm:pt modelId="{E185E73E-3DB8-4590-A9CF-8D7F27385BBA}" type="pres">
      <dgm:prSet presAssocID="{2C623E0A-9509-40A8-A6B2-2F81A17E3BB3}" presName="diamond" presStyleLbl="bgShp" presStyleIdx="0" presStyleCnt="1"/>
      <dgm:spPr/>
    </dgm:pt>
    <dgm:pt modelId="{E47BD5D1-6995-4613-B875-8C1AB4DAFB5B}" type="pres">
      <dgm:prSet presAssocID="{2C623E0A-9509-40A8-A6B2-2F81A17E3BB3}" presName="quad1" presStyleLbl="node1" presStyleIdx="0" presStyleCnt="4">
        <dgm:presLayoutVars>
          <dgm:chMax val="0"/>
          <dgm:chPref val="0"/>
          <dgm:bulletEnabled val="1"/>
        </dgm:presLayoutVars>
      </dgm:prSet>
      <dgm:spPr/>
      <dgm:t>
        <a:bodyPr/>
        <a:lstStyle/>
        <a:p>
          <a:endParaRPr lang="en-US"/>
        </a:p>
      </dgm:t>
    </dgm:pt>
    <dgm:pt modelId="{B3D11538-A27A-4516-A720-C66570D00353}" type="pres">
      <dgm:prSet presAssocID="{2C623E0A-9509-40A8-A6B2-2F81A17E3BB3}" presName="quad2" presStyleLbl="node1" presStyleIdx="1" presStyleCnt="4">
        <dgm:presLayoutVars>
          <dgm:chMax val="0"/>
          <dgm:chPref val="0"/>
          <dgm:bulletEnabled val="1"/>
        </dgm:presLayoutVars>
      </dgm:prSet>
      <dgm:spPr/>
      <dgm:t>
        <a:bodyPr/>
        <a:lstStyle/>
        <a:p>
          <a:endParaRPr lang="en-US"/>
        </a:p>
      </dgm:t>
    </dgm:pt>
    <dgm:pt modelId="{881B3C30-6903-4F57-B5CD-FFE28451FCB7}" type="pres">
      <dgm:prSet presAssocID="{2C623E0A-9509-40A8-A6B2-2F81A17E3BB3}" presName="quad3" presStyleLbl="node1" presStyleIdx="2" presStyleCnt="4">
        <dgm:presLayoutVars>
          <dgm:chMax val="0"/>
          <dgm:chPref val="0"/>
          <dgm:bulletEnabled val="1"/>
        </dgm:presLayoutVars>
      </dgm:prSet>
      <dgm:spPr/>
      <dgm:t>
        <a:bodyPr/>
        <a:lstStyle/>
        <a:p>
          <a:endParaRPr lang="en-US"/>
        </a:p>
      </dgm:t>
    </dgm:pt>
    <dgm:pt modelId="{338C02E4-5664-4B14-B513-7B9EC00A55F5}" type="pres">
      <dgm:prSet presAssocID="{2C623E0A-9509-40A8-A6B2-2F81A17E3BB3}" presName="quad4" presStyleLbl="node1" presStyleIdx="3" presStyleCnt="4">
        <dgm:presLayoutVars>
          <dgm:chMax val="0"/>
          <dgm:chPref val="0"/>
          <dgm:bulletEnabled val="1"/>
        </dgm:presLayoutVars>
      </dgm:prSet>
      <dgm:spPr/>
      <dgm:t>
        <a:bodyPr/>
        <a:lstStyle/>
        <a:p>
          <a:endParaRPr lang="en-US"/>
        </a:p>
      </dgm:t>
    </dgm:pt>
  </dgm:ptLst>
  <dgm:cxnLst>
    <dgm:cxn modelId="{AF4A7E09-2ADD-4BC6-B30D-A2EC357B03F4}" type="presOf" srcId="{552A4113-A23C-4EA9-8AEB-6117CFB068DE}" destId="{338C02E4-5664-4B14-B513-7B9EC00A55F5}" srcOrd="0" destOrd="0" presId="urn:microsoft.com/office/officeart/2005/8/layout/matrix3"/>
    <dgm:cxn modelId="{EA449413-DBFF-4CDF-9876-E9055F30A14D}" srcId="{2C623E0A-9509-40A8-A6B2-2F81A17E3BB3}" destId="{552A4113-A23C-4EA9-8AEB-6117CFB068DE}" srcOrd="3" destOrd="0" parTransId="{6EC1746B-D08B-4E79-AAE9-715DF7238F41}" sibTransId="{13E4507B-ABB1-4D58-B787-86E8F2BD8166}"/>
    <dgm:cxn modelId="{69C4C8D2-90D3-4B1A-8753-F89AD3157C7E}" srcId="{2C623E0A-9509-40A8-A6B2-2F81A17E3BB3}" destId="{3D1ACC93-7B1F-4D44-8C83-616F3F96683D}" srcOrd="2" destOrd="0" parTransId="{5D60B816-A89E-413D-BA7F-79854CB5A0F5}" sibTransId="{3A0A27A7-71B5-4490-A413-1ACA3E00B158}"/>
    <dgm:cxn modelId="{26AED5C3-C830-4E1A-B3F8-51D3506A200A}" type="presOf" srcId="{2C623E0A-9509-40A8-A6B2-2F81A17E3BB3}" destId="{B95470B2-1A97-4C7D-9083-5805FF241AB9}" srcOrd="0" destOrd="0" presId="urn:microsoft.com/office/officeart/2005/8/layout/matrix3"/>
    <dgm:cxn modelId="{B1EBA7F7-8EBD-4288-BBF5-883C70186575}" srcId="{2C623E0A-9509-40A8-A6B2-2F81A17E3BB3}" destId="{2634A56D-E45A-4F69-9529-81C151C39DE2}" srcOrd="0" destOrd="0" parTransId="{AF3E703D-DF5E-45C8-B8C1-E889A817BA06}" sibTransId="{E80C683E-EEEE-4ADE-934E-24D6EA85149D}"/>
    <dgm:cxn modelId="{845BDF2C-8085-437E-82E9-6157BC779590}" type="presOf" srcId="{3D1ACC93-7B1F-4D44-8C83-616F3F96683D}" destId="{881B3C30-6903-4F57-B5CD-FFE28451FCB7}" srcOrd="0" destOrd="0" presId="urn:microsoft.com/office/officeart/2005/8/layout/matrix3"/>
    <dgm:cxn modelId="{74F51454-ACBC-46E2-92FF-28C4EAC9063B}" srcId="{2C623E0A-9509-40A8-A6B2-2F81A17E3BB3}" destId="{1EA2A6F0-A18D-4C0A-A5D3-C81ED75E7F05}" srcOrd="1" destOrd="0" parTransId="{8DB392A8-5571-4DA7-A356-F70E0866972C}" sibTransId="{E088E05B-7483-478E-86F9-4CE590740E40}"/>
    <dgm:cxn modelId="{9091A639-43E4-4E52-B846-1782D7766AAE}" type="presOf" srcId="{2634A56D-E45A-4F69-9529-81C151C39DE2}" destId="{E47BD5D1-6995-4613-B875-8C1AB4DAFB5B}" srcOrd="0" destOrd="0" presId="urn:microsoft.com/office/officeart/2005/8/layout/matrix3"/>
    <dgm:cxn modelId="{C17BEC7F-24D5-4E4B-91C2-210813B21831}" type="presOf" srcId="{1EA2A6F0-A18D-4C0A-A5D3-C81ED75E7F05}" destId="{B3D11538-A27A-4516-A720-C66570D00353}" srcOrd="0" destOrd="0" presId="urn:microsoft.com/office/officeart/2005/8/layout/matrix3"/>
    <dgm:cxn modelId="{8AA0EA7F-E505-43FE-A131-6B7B373EA02D}" type="presParOf" srcId="{B95470B2-1A97-4C7D-9083-5805FF241AB9}" destId="{E185E73E-3DB8-4590-A9CF-8D7F27385BBA}" srcOrd="0" destOrd="0" presId="urn:microsoft.com/office/officeart/2005/8/layout/matrix3"/>
    <dgm:cxn modelId="{0BB1E33B-9558-4EF7-B809-FE807EB2D9F7}" type="presParOf" srcId="{B95470B2-1A97-4C7D-9083-5805FF241AB9}" destId="{E47BD5D1-6995-4613-B875-8C1AB4DAFB5B}" srcOrd="1" destOrd="0" presId="urn:microsoft.com/office/officeart/2005/8/layout/matrix3"/>
    <dgm:cxn modelId="{BAC7FC7C-0E51-42D6-8647-C6B537B687A3}" type="presParOf" srcId="{B95470B2-1A97-4C7D-9083-5805FF241AB9}" destId="{B3D11538-A27A-4516-A720-C66570D00353}" srcOrd="2" destOrd="0" presId="urn:microsoft.com/office/officeart/2005/8/layout/matrix3"/>
    <dgm:cxn modelId="{8F9C7624-E6CE-4079-865E-D095D7C0D742}" type="presParOf" srcId="{B95470B2-1A97-4C7D-9083-5805FF241AB9}" destId="{881B3C30-6903-4F57-B5CD-FFE28451FCB7}" srcOrd="3" destOrd="0" presId="urn:microsoft.com/office/officeart/2005/8/layout/matrix3"/>
    <dgm:cxn modelId="{92886A71-B98D-44D3-A89C-5BD3C15FA1E5}" type="presParOf" srcId="{B95470B2-1A97-4C7D-9083-5805FF241AB9}" destId="{338C02E4-5664-4B14-B513-7B9EC00A55F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623E0A-9509-40A8-A6B2-2F81A17E3BB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2634A56D-E45A-4F69-9529-81C151C39DE2}">
      <dgm:prSet/>
      <dgm:spPr/>
      <dgm:t>
        <a:bodyPr/>
        <a:lstStyle/>
        <a:p>
          <a:pPr rtl="0"/>
          <a:r>
            <a:rPr lang="en-US" dirty="0" smtClean="0">
              <a:solidFill>
                <a:schemeClr val="bg1">
                  <a:lumMod val="85000"/>
                </a:schemeClr>
              </a:solidFill>
            </a:rPr>
            <a:t>Part 1- A Quick Review</a:t>
          </a:r>
          <a:endParaRPr lang="en-US" dirty="0">
            <a:solidFill>
              <a:schemeClr val="bg1">
                <a:lumMod val="85000"/>
              </a:schemeClr>
            </a:solidFill>
          </a:endParaRPr>
        </a:p>
      </dgm:t>
    </dgm:pt>
    <dgm:pt modelId="{AF3E703D-DF5E-45C8-B8C1-E889A817BA06}" type="parTrans" cxnId="{B1EBA7F7-8EBD-4288-BBF5-883C70186575}">
      <dgm:prSet/>
      <dgm:spPr/>
      <dgm:t>
        <a:bodyPr/>
        <a:lstStyle/>
        <a:p>
          <a:endParaRPr lang="en-US"/>
        </a:p>
      </dgm:t>
    </dgm:pt>
    <dgm:pt modelId="{E80C683E-EEEE-4ADE-934E-24D6EA85149D}" type="sibTrans" cxnId="{B1EBA7F7-8EBD-4288-BBF5-883C70186575}">
      <dgm:prSet/>
      <dgm:spPr/>
      <dgm:t>
        <a:bodyPr/>
        <a:lstStyle/>
        <a:p>
          <a:endParaRPr lang="en-US"/>
        </a:p>
      </dgm:t>
    </dgm:pt>
    <dgm:pt modelId="{1EA2A6F0-A18D-4C0A-A5D3-C81ED75E7F05}">
      <dgm:prSet/>
      <dgm:spPr/>
      <dgm:t>
        <a:bodyPr/>
        <a:lstStyle/>
        <a:p>
          <a:pPr rtl="0"/>
          <a:r>
            <a:rPr lang="en-US" dirty="0" smtClean="0">
              <a:solidFill>
                <a:schemeClr val="bg1">
                  <a:lumMod val="85000"/>
                </a:schemeClr>
              </a:solidFill>
            </a:rPr>
            <a:t>Part 2- Safety’s Role in Risk Control</a:t>
          </a:r>
          <a:endParaRPr lang="en-US" dirty="0">
            <a:solidFill>
              <a:schemeClr val="bg1">
                <a:lumMod val="85000"/>
              </a:schemeClr>
            </a:solidFill>
          </a:endParaRPr>
        </a:p>
      </dgm:t>
    </dgm:pt>
    <dgm:pt modelId="{8DB392A8-5571-4DA7-A356-F70E0866972C}" type="parTrans" cxnId="{74F51454-ACBC-46E2-92FF-28C4EAC9063B}">
      <dgm:prSet/>
      <dgm:spPr/>
      <dgm:t>
        <a:bodyPr/>
        <a:lstStyle/>
        <a:p>
          <a:endParaRPr lang="en-US"/>
        </a:p>
      </dgm:t>
    </dgm:pt>
    <dgm:pt modelId="{E088E05B-7483-478E-86F9-4CE590740E40}" type="sibTrans" cxnId="{74F51454-ACBC-46E2-92FF-28C4EAC9063B}">
      <dgm:prSet/>
      <dgm:spPr/>
      <dgm:t>
        <a:bodyPr/>
        <a:lstStyle/>
        <a:p>
          <a:endParaRPr lang="en-US"/>
        </a:p>
      </dgm:t>
    </dgm:pt>
    <dgm:pt modelId="{3D1ACC93-7B1F-4D44-8C83-616F3F96683D}">
      <dgm:prSet/>
      <dgm:spPr/>
      <dgm:t>
        <a:bodyPr/>
        <a:lstStyle/>
        <a:p>
          <a:pPr rtl="0"/>
          <a:r>
            <a:rPr lang="en-US" dirty="0" smtClean="0">
              <a:solidFill>
                <a:schemeClr val="bg1"/>
              </a:solidFill>
            </a:rPr>
            <a:t>Part 3- Other Strategies </a:t>
          </a:r>
          <a:endParaRPr lang="en-US" dirty="0">
            <a:solidFill>
              <a:schemeClr val="bg1"/>
            </a:solidFill>
          </a:endParaRPr>
        </a:p>
      </dgm:t>
    </dgm:pt>
    <dgm:pt modelId="{5D60B816-A89E-413D-BA7F-79854CB5A0F5}" type="parTrans" cxnId="{69C4C8D2-90D3-4B1A-8753-F89AD3157C7E}">
      <dgm:prSet/>
      <dgm:spPr/>
      <dgm:t>
        <a:bodyPr/>
        <a:lstStyle/>
        <a:p>
          <a:endParaRPr lang="en-US"/>
        </a:p>
      </dgm:t>
    </dgm:pt>
    <dgm:pt modelId="{3A0A27A7-71B5-4490-A413-1ACA3E00B158}" type="sibTrans" cxnId="{69C4C8D2-90D3-4B1A-8753-F89AD3157C7E}">
      <dgm:prSet/>
      <dgm:spPr/>
      <dgm:t>
        <a:bodyPr/>
        <a:lstStyle/>
        <a:p>
          <a:endParaRPr lang="en-US"/>
        </a:p>
      </dgm:t>
    </dgm:pt>
    <dgm:pt modelId="{552A4113-A23C-4EA9-8AEB-6117CFB068DE}">
      <dgm:prSet/>
      <dgm:spPr/>
      <dgm:t>
        <a:bodyPr/>
        <a:lstStyle/>
        <a:p>
          <a:pPr rtl="0"/>
          <a:r>
            <a:rPr lang="en-US" dirty="0" smtClean="0">
              <a:solidFill>
                <a:schemeClr val="bg1">
                  <a:lumMod val="85000"/>
                </a:schemeClr>
              </a:solidFill>
            </a:rPr>
            <a:t>Part 4- Questions</a:t>
          </a:r>
          <a:endParaRPr lang="en-US" dirty="0">
            <a:solidFill>
              <a:schemeClr val="bg1">
                <a:lumMod val="85000"/>
              </a:schemeClr>
            </a:solidFill>
          </a:endParaRPr>
        </a:p>
      </dgm:t>
    </dgm:pt>
    <dgm:pt modelId="{6EC1746B-D08B-4E79-AAE9-715DF7238F41}" type="parTrans" cxnId="{EA449413-DBFF-4CDF-9876-E9055F30A14D}">
      <dgm:prSet/>
      <dgm:spPr/>
      <dgm:t>
        <a:bodyPr/>
        <a:lstStyle/>
        <a:p>
          <a:endParaRPr lang="en-US"/>
        </a:p>
      </dgm:t>
    </dgm:pt>
    <dgm:pt modelId="{13E4507B-ABB1-4D58-B787-86E8F2BD8166}" type="sibTrans" cxnId="{EA449413-DBFF-4CDF-9876-E9055F30A14D}">
      <dgm:prSet/>
      <dgm:spPr/>
      <dgm:t>
        <a:bodyPr/>
        <a:lstStyle/>
        <a:p>
          <a:endParaRPr lang="en-US"/>
        </a:p>
      </dgm:t>
    </dgm:pt>
    <dgm:pt modelId="{B95470B2-1A97-4C7D-9083-5805FF241AB9}" type="pres">
      <dgm:prSet presAssocID="{2C623E0A-9509-40A8-A6B2-2F81A17E3BB3}" presName="matrix" presStyleCnt="0">
        <dgm:presLayoutVars>
          <dgm:chMax val="1"/>
          <dgm:dir/>
          <dgm:resizeHandles val="exact"/>
        </dgm:presLayoutVars>
      </dgm:prSet>
      <dgm:spPr/>
      <dgm:t>
        <a:bodyPr/>
        <a:lstStyle/>
        <a:p>
          <a:endParaRPr lang="en-US"/>
        </a:p>
      </dgm:t>
    </dgm:pt>
    <dgm:pt modelId="{E185E73E-3DB8-4590-A9CF-8D7F27385BBA}" type="pres">
      <dgm:prSet presAssocID="{2C623E0A-9509-40A8-A6B2-2F81A17E3BB3}" presName="diamond" presStyleLbl="bgShp" presStyleIdx="0" presStyleCnt="1"/>
      <dgm:spPr/>
    </dgm:pt>
    <dgm:pt modelId="{E47BD5D1-6995-4613-B875-8C1AB4DAFB5B}" type="pres">
      <dgm:prSet presAssocID="{2C623E0A-9509-40A8-A6B2-2F81A17E3BB3}" presName="quad1" presStyleLbl="node1" presStyleIdx="0" presStyleCnt="4">
        <dgm:presLayoutVars>
          <dgm:chMax val="0"/>
          <dgm:chPref val="0"/>
          <dgm:bulletEnabled val="1"/>
        </dgm:presLayoutVars>
      </dgm:prSet>
      <dgm:spPr/>
      <dgm:t>
        <a:bodyPr/>
        <a:lstStyle/>
        <a:p>
          <a:endParaRPr lang="en-US"/>
        </a:p>
      </dgm:t>
    </dgm:pt>
    <dgm:pt modelId="{B3D11538-A27A-4516-A720-C66570D00353}" type="pres">
      <dgm:prSet presAssocID="{2C623E0A-9509-40A8-A6B2-2F81A17E3BB3}" presName="quad2" presStyleLbl="node1" presStyleIdx="1" presStyleCnt="4">
        <dgm:presLayoutVars>
          <dgm:chMax val="0"/>
          <dgm:chPref val="0"/>
          <dgm:bulletEnabled val="1"/>
        </dgm:presLayoutVars>
      </dgm:prSet>
      <dgm:spPr/>
      <dgm:t>
        <a:bodyPr/>
        <a:lstStyle/>
        <a:p>
          <a:endParaRPr lang="en-US"/>
        </a:p>
      </dgm:t>
    </dgm:pt>
    <dgm:pt modelId="{881B3C30-6903-4F57-B5CD-FFE28451FCB7}" type="pres">
      <dgm:prSet presAssocID="{2C623E0A-9509-40A8-A6B2-2F81A17E3BB3}" presName="quad3" presStyleLbl="node1" presStyleIdx="2" presStyleCnt="4">
        <dgm:presLayoutVars>
          <dgm:chMax val="0"/>
          <dgm:chPref val="0"/>
          <dgm:bulletEnabled val="1"/>
        </dgm:presLayoutVars>
      </dgm:prSet>
      <dgm:spPr/>
      <dgm:t>
        <a:bodyPr/>
        <a:lstStyle/>
        <a:p>
          <a:endParaRPr lang="en-US"/>
        </a:p>
      </dgm:t>
    </dgm:pt>
    <dgm:pt modelId="{338C02E4-5664-4B14-B513-7B9EC00A55F5}" type="pres">
      <dgm:prSet presAssocID="{2C623E0A-9509-40A8-A6B2-2F81A17E3BB3}" presName="quad4" presStyleLbl="node1" presStyleIdx="3" presStyleCnt="4">
        <dgm:presLayoutVars>
          <dgm:chMax val="0"/>
          <dgm:chPref val="0"/>
          <dgm:bulletEnabled val="1"/>
        </dgm:presLayoutVars>
      </dgm:prSet>
      <dgm:spPr/>
      <dgm:t>
        <a:bodyPr/>
        <a:lstStyle/>
        <a:p>
          <a:endParaRPr lang="en-US"/>
        </a:p>
      </dgm:t>
    </dgm:pt>
  </dgm:ptLst>
  <dgm:cxnLst>
    <dgm:cxn modelId="{A4C74525-817C-47C0-B7CD-613CFFBC9933}" type="presOf" srcId="{3D1ACC93-7B1F-4D44-8C83-616F3F96683D}" destId="{881B3C30-6903-4F57-B5CD-FFE28451FCB7}" srcOrd="0" destOrd="0" presId="urn:microsoft.com/office/officeart/2005/8/layout/matrix3"/>
    <dgm:cxn modelId="{EA449413-DBFF-4CDF-9876-E9055F30A14D}" srcId="{2C623E0A-9509-40A8-A6B2-2F81A17E3BB3}" destId="{552A4113-A23C-4EA9-8AEB-6117CFB068DE}" srcOrd="3" destOrd="0" parTransId="{6EC1746B-D08B-4E79-AAE9-715DF7238F41}" sibTransId="{13E4507B-ABB1-4D58-B787-86E8F2BD8166}"/>
    <dgm:cxn modelId="{69C4C8D2-90D3-4B1A-8753-F89AD3157C7E}" srcId="{2C623E0A-9509-40A8-A6B2-2F81A17E3BB3}" destId="{3D1ACC93-7B1F-4D44-8C83-616F3F96683D}" srcOrd="2" destOrd="0" parTransId="{5D60B816-A89E-413D-BA7F-79854CB5A0F5}" sibTransId="{3A0A27A7-71B5-4490-A413-1ACA3E00B158}"/>
    <dgm:cxn modelId="{D2117604-0334-4E94-8C61-FEDC0FD33494}" type="presOf" srcId="{2C623E0A-9509-40A8-A6B2-2F81A17E3BB3}" destId="{B95470B2-1A97-4C7D-9083-5805FF241AB9}" srcOrd="0" destOrd="0" presId="urn:microsoft.com/office/officeart/2005/8/layout/matrix3"/>
    <dgm:cxn modelId="{79110EA3-3703-4984-A722-B2CAA4194740}" type="presOf" srcId="{2634A56D-E45A-4F69-9529-81C151C39DE2}" destId="{E47BD5D1-6995-4613-B875-8C1AB4DAFB5B}" srcOrd="0" destOrd="0" presId="urn:microsoft.com/office/officeart/2005/8/layout/matrix3"/>
    <dgm:cxn modelId="{B1EBA7F7-8EBD-4288-BBF5-883C70186575}" srcId="{2C623E0A-9509-40A8-A6B2-2F81A17E3BB3}" destId="{2634A56D-E45A-4F69-9529-81C151C39DE2}" srcOrd="0" destOrd="0" parTransId="{AF3E703D-DF5E-45C8-B8C1-E889A817BA06}" sibTransId="{E80C683E-EEEE-4ADE-934E-24D6EA85149D}"/>
    <dgm:cxn modelId="{14F436E0-BA01-4BBF-92D7-F8DA0987EC87}" type="presOf" srcId="{552A4113-A23C-4EA9-8AEB-6117CFB068DE}" destId="{338C02E4-5664-4B14-B513-7B9EC00A55F5}" srcOrd="0" destOrd="0" presId="urn:microsoft.com/office/officeart/2005/8/layout/matrix3"/>
    <dgm:cxn modelId="{74F51454-ACBC-46E2-92FF-28C4EAC9063B}" srcId="{2C623E0A-9509-40A8-A6B2-2F81A17E3BB3}" destId="{1EA2A6F0-A18D-4C0A-A5D3-C81ED75E7F05}" srcOrd="1" destOrd="0" parTransId="{8DB392A8-5571-4DA7-A356-F70E0866972C}" sibTransId="{E088E05B-7483-478E-86F9-4CE590740E40}"/>
    <dgm:cxn modelId="{762E8A48-3A37-405C-B997-1D58AF6DA8DA}" type="presOf" srcId="{1EA2A6F0-A18D-4C0A-A5D3-C81ED75E7F05}" destId="{B3D11538-A27A-4516-A720-C66570D00353}" srcOrd="0" destOrd="0" presId="urn:microsoft.com/office/officeart/2005/8/layout/matrix3"/>
    <dgm:cxn modelId="{D987DB2D-1B11-4397-B99D-354F28796EC2}" type="presParOf" srcId="{B95470B2-1A97-4C7D-9083-5805FF241AB9}" destId="{E185E73E-3DB8-4590-A9CF-8D7F27385BBA}" srcOrd="0" destOrd="0" presId="urn:microsoft.com/office/officeart/2005/8/layout/matrix3"/>
    <dgm:cxn modelId="{9A8E69DE-D28E-4F7E-ABDA-AFBFD16692AB}" type="presParOf" srcId="{B95470B2-1A97-4C7D-9083-5805FF241AB9}" destId="{E47BD5D1-6995-4613-B875-8C1AB4DAFB5B}" srcOrd="1" destOrd="0" presId="urn:microsoft.com/office/officeart/2005/8/layout/matrix3"/>
    <dgm:cxn modelId="{08E7FE4F-D399-4046-A51E-80AE72DC3CE9}" type="presParOf" srcId="{B95470B2-1A97-4C7D-9083-5805FF241AB9}" destId="{B3D11538-A27A-4516-A720-C66570D00353}" srcOrd="2" destOrd="0" presId="urn:microsoft.com/office/officeart/2005/8/layout/matrix3"/>
    <dgm:cxn modelId="{39894EDA-9753-45F0-9D41-E368F62632C5}" type="presParOf" srcId="{B95470B2-1A97-4C7D-9083-5805FF241AB9}" destId="{881B3C30-6903-4F57-B5CD-FFE28451FCB7}" srcOrd="3" destOrd="0" presId="urn:microsoft.com/office/officeart/2005/8/layout/matrix3"/>
    <dgm:cxn modelId="{3E0D5197-141A-4332-B2B0-6EE97871F5FF}" type="presParOf" srcId="{B95470B2-1A97-4C7D-9083-5805FF241AB9}" destId="{338C02E4-5664-4B14-B513-7B9EC00A55F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623E0A-9509-40A8-A6B2-2F81A17E3BB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2634A56D-E45A-4F69-9529-81C151C39DE2}">
      <dgm:prSet/>
      <dgm:spPr/>
      <dgm:t>
        <a:bodyPr/>
        <a:lstStyle/>
        <a:p>
          <a:pPr rtl="0"/>
          <a:r>
            <a:rPr lang="en-US" dirty="0" smtClean="0">
              <a:solidFill>
                <a:schemeClr val="bg1">
                  <a:lumMod val="85000"/>
                </a:schemeClr>
              </a:solidFill>
            </a:rPr>
            <a:t>Part 1- A Quick Review</a:t>
          </a:r>
          <a:endParaRPr lang="en-US" dirty="0">
            <a:solidFill>
              <a:schemeClr val="bg1">
                <a:lumMod val="85000"/>
              </a:schemeClr>
            </a:solidFill>
          </a:endParaRPr>
        </a:p>
      </dgm:t>
    </dgm:pt>
    <dgm:pt modelId="{AF3E703D-DF5E-45C8-B8C1-E889A817BA06}" type="parTrans" cxnId="{B1EBA7F7-8EBD-4288-BBF5-883C70186575}">
      <dgm:prSet/>
      <dgm:spPr/>
      <dgm:t>
        <a:bodyPr/>
        <a:lstStyle/>
        <a:p>
          <a:endParaRPr lang="en-US"/>
        </a:p>
      </dgm:t>
    </dgm:pt>
    <dgm:pt modelId="{E80C683E-EEEE-4ADE-934E-24D6EA85149D}" type="sibTrans" cxnId="{B1EBA7F7-8EBD-4288-BBF5-883C70186575}">
      <dgm:prSet/>
      <dgm:spPr/>
      <dgm:t>
        <a:bodyPr/>
        <a:lstStyle/>
        <a:p>
          <a:endParaRPr lang="en-US"/>
        </a:p>
      </dgm:t>
    </dgm:pt>
    <dgm:pt modelId="{1EA2A6F0-A18D-4C0A-A5D3-C81ED75E7F05}">
      <dgm:prSet/>
      <dgm:spPr/>
      <dgm:t>
        <a:bodyPr/>
        <a:lstStyle/>
        <a:p>
          <a:pPr rtl="0"/>
          <a:r>
            <a:rPr lang="en-US" dirty="0" smtClean="0">
              <a:solidFill>
                <a:schemeClr val="bg1">
                  <a:lumMod val="85000"/>
                </a:schemeClr>
              </a:solidFill>
            </a:rPr>
            <a:t>Part 2- Safety’s Role in Risk Control</a:t>
          </a:r>
          <a:endParaRPr lang="en-US" dirty="0">
            <a:solidFill>
              <a:schemeClr val="bg1">
                <a:lumMod val="85000"/>
              </a:schemeClr>
            </a:solidFill>
          </a:endParaRPr>
        </a:p>
      </dgm:t>
    </dgm:pt>
    <dgm:pt modelId="{8DB392A8-5571-4DA7-A356-F70E0866972C}" type="parTrans" cxnId="{74F51454-ACBC-46E2-92FF-28C4EAC9063B}">
      <dgm:prSet/>
      <dgm:spPr/>
      <dgm:t>
        <a:bodyPr/>
        <a:lstStyle/>
        <a:p>
          <a:endParaRPr lang="en-US"/>
        </a:p>
      </dgm:t>
    </dgm:pt>
    <dgm:pt modelId="{E088E05B-7483-478E-86F9-4CE590740E40}" type="sibTrans" cxnId="{74F51454-ACBC-46E2-92FF-28C4EAC9063B}">
      <dgm:prSet/>
      <dgm:spPr/>
      <dgm:t>
        <a:bodyPr/>
        <a:lstStyle/>
        <a:p>
          <a:endParaRPr lang="en-US"/>
        </a:p>
      </dgm:t>
    </dgm:pt>
    <dgm:pt modelId="{3D1ACC93-7B1F-4D44-8C83-616F3F96683D}">
      <dgm:prSet/>
      <dgm:spPr/>
      <dgm:t>
        <a:bodyPr/>
        <a:lstStyle/>
        <a:p>
          <a:pPr rtl="0"/>
          <a:r>
            <a:rPr lang="en-US" dirty="0" smtClean="0">
              <a:solidFill>
                <a:schemeClr val="bg1">
                  <a:lumMod val="85000"/>
                </a:schemeClr>
              </a:solidFill>
            </a:rPr>
            <a:t>Part 3- Other Strategies </a:t>
          </a:r>
          <a:endParaRPr lang="en-US" dirty="0">
            <a:solidFill>
              <a:schemeClr val="bg1">
                <a:lumMod val="85000"/>
              </a:schemeClr>
            </a:solidFill>
          </a:endParaRPr>
        </a:p>
      </dgm:t>
    </dgm:pt>
    <dgm:pt modelId="{5D60B816-A89E-413D-BA7F-79854CB5A0F5}" type="parTrans" cxnId="{69C4C8D2-90D3-4B1A-8753-F89AD3157C7E}">
      <dgm:prSet/>
      <dgm:spPr/>
      <dgm:t>
        <a:bodyPr/>
        <a:lstStyle/>
        <a:p>
          <a:endParaRPr lang="en-US"/>
        </a:p>
      </dgm:t>
    </dgm:pt>
    <dgm:pt modelId="{3A0A27A7-71B5-4490-A413-1ACA3E00B158}" type="sibTrans" cxnId="{69C4C8D2-90D3-4B1A-8753-F89AD3157C7E}">
      <dgm:prSet/>
      <dgm:spPr/>
      <dgm:t>
        <a:bodyPr/>
        <a:lstStyle/>
        <a:p>
          <a:endParaRPr lang="en-US"/>
        </a:p>
      </dgm:t>
    </dgm:pt>
    <dgm:pt modelId="{552A4113-A23C-4EA9-8AEB-6117CFB068DE}">
      <dgm:prSet/>
      <dgm:spPr/>
      <dgm:t>
        <a:bodyPr/>
        <a:lstStyle/>
        <a:p>
          <a:pPr rtl="0"/>
          <a:r>
            <a:rPr lang="en-US" dirty="0" smtClean="0">
              <a:solidFill>
                <a:schemeClr val="bg1"/>
              </a:solidFill>
            </a:rPr>
            <a:t>Part 4- Questions</a:t>
          </a:r>
          <a:endParaRPr lang="en-US" dirty="0">
            <a:solidFill>
              <a:schemeClr val="bg1"/>
            </a:solidFill>
          </a:endParaRPr>
        </a:p>
      </dgm:t>
    </dgm:pt>
    <dgm:pt modelId="{6EC1746B-D08B-4E79-AAE9-715DF7238F41}" type="parTrans" cxnId="{EA449413-DBFF-4CDF-9876-E9055F30A14D}">
      <dgm:prSet/>
      <dgm:spPr/>
      <dgm:t>
        <a:bodyPr/>
        <a:lstStyle/>
        <a:p>
          <a:endParaRPr lang="en-US"/>
        </a:p>
      </dgm:t>
    </dgm:pt>
    <dgm:pt modelId="{13E4507B-ABB1-4D58-B787-86E8F2BD8166}" type="sibTrans" cxnId="{EA449413-DBFF-4CDF-9876-E9055F30A14D}">
      <dgm:prSet/>
      <dgm:spPr/>
      <dgm:t>
        <a:bodyPr/>
        <a:lstStyle/>
        <a:p>
          <a:endParaRPr lang="en-US"/>
        </a:p>
      </dgm:t>
    </dgm:pt>
    <dgm:pt modelId="{B95470B2-1A97-4C7D-9083-5805FF241AB9}" type="pres">
      <dgm:prSet presAssocID="{2C623E0A-9509-40A8-A6B2-2F81A17E3BB3}" presName="matrix" presStyleCnt="0">
        <dgm:presLayoutVars>
          <dgm:chMax val="1"/>
          <dgm:dir/>
          <dgm:resizeHandles val="exact"/>
        </dgm:presLayoutVars>
      </dgm:prSet>
      <dgm:spPr/>
      <dgm:t>
        <a:bodyPr/>
        <a:lstStyle/>
        <a:p>
          <a:endParaRPr lang="en-US"/>
        </a:p>
      </dgm:t>
    </dgm:pt>
    <dgm:pt modelId="{E185E73E-3DB8-4590-A9CF-8D7F27385BBA}" type="pres">
      <dgm:prSet presAssocID="{2C623E0A-9509-40A8-A6B2-2F81A17E3BB3}" presName="diamond" presStyleLbl="bgShp" presStyleIdx="0" presStyleCnt="1"/>
      <dgm:spPr/>
    </dgm:pt>
    <dgm:pt modelId="{E47BD5D1-6995-4613-B875-8C1AB4DAFB5B}" type="pres">
      <dgm:prSet presAssocID="{2C623E0A-9509-40A8-A6B2-2F81A17E3BB3}" presName="quad1" presStyleLbl="node1" presStyleIdx="0" presStyleCnt="4">
        <dgm:presLayoutVars>
          <dgm:chMax val="0"/>
          <dgm:chPref val="0"/>
          <dgm:bulletEnabled val="1"/>
        </dgm:presLayoutVars>
      </dgm:prSet>
      <dgm:spPr/>
      <dgm:t>
        <a:bodyPr/>
        <a:lstStyle/>
        <a:p>
          <a:endParaRPr lang="en-US"/>
        </a:p>
      </dgm:t>
    </dgm:pt>
    <dgm:pt modelId="{B3D11538-A27A-4516-A720-C66570D00353}" type="pres">
      <dgm:prSet presAssocID="{2C623E0A-9509-40A8-A6B2-2F81A17E3BB3}" presName="quad2" presStyleLbl="node1" presStyleIdx="1" presStyleCnt="4">
        <dgm:presLayoutVars>
          <dgm:chMax val="0"/>
          <dgm:chPref val="0"/>
          <dgm:bulletEnabled val="1"/>
        </dgm:presLayoutVars>
      </dgm:prSet>
      <dgm:spPr/>
      <dgm:t>
        <a:bodyPr/>
        <a:lstStyle/>
        <a:p>
          <a:endParaRPr lang="en-US"/>
        </a:p>
      </dgm:t>
    </dgm:pt>
    <dgm:pt modelId="{881B3C30-6903-4F57-B5CD-FFE28451FCB7}" type="pres">
      <dgm:prSet presAssocID="{2C623E0A-9509-40A8-A6B2-2F81A17E3BB3}" presName="quad3" presStyleLbl="node1" presStyleIdx="2" presStyleCnt="4">
        <dgm:presLayoutVars>
          <dgm:chMax val="0"/>
          <dgm:chPref val="0"/>
          <dgm:bulletEnabled val="1"/>
        </dgm:presLayoutVars>
      </dgm:prSet>
      <dgm:spPr/>
      <dgm:t>
        <a:bodyPr/>
        <a:lstStyle/>
        <a:p>
          <a:endParaRPr lang="en-US"/>
        </a:p>
      </dgm:t>
    </dgm:pt>
    <dgm:pt modelId="{338C02E4-5664-4B14-B513-7B9EC00A55F5}" type="pres">
      <dgm:prSet presAssocID="{2C623E0A-9509-40A8-A6B2-2F81A17E3BB3}" presName="quad4" presStyleLbl="node1" presStyleIdx="3" presStyleCnt="4">
        <dgm:presLayoutVars>
          <dgm:chMax val="0"/>
          <dgm:chPref val="0"/>
          <dgm:bulletEnabled val="1"/>
        </dgm:presLayoutVars>
      </dgm:prSet>
      <dgm:spPr/>
      <dgm:t>
        <a:bodyPr/>
        <a:lstStyle/>
        <a:p>
          <a:endParaRPr lang="en-US"/>
        </a:p>
      </dgm:t>
    </dgm:pt>
  </dgm:ptLst>
  <dgm:cxnLst>
    <dgm:cxn modelId="{EA449413-DBFF-4CDF-9876-E9055F30A14D}" srcId="{2C623E0A-9509-40A8-A6B2-2F81A17E3BB3}" destId="{552A4113-A23C-4EA9-8AEB-6117CFB068DE}" srcOrd="3" destOrd="0" parTransId="{6EC1746B-D08B-4E79-AAE9-715DF7238F41}" sibTransId="{13E4507B-ABB1-4D58-B787-86E8F2BD8166}"/>
    <dgm:cxn modelId="{69C4C8D2-90D3-4B1A-8753-F89AD3157C7E}" srcId="{2C623E0A-9509-40A8-A6B2-2F81A17E3BB3}" destId="{3D1ACC93-7B1F-4D44-8C83-616F3F96683D}" srcOrd="2" destOrd="0" parTransId="{5D60B816-A89E-413D-BA7F-79854CB5A0F5}" sibTransId="{3A0A27A7-71B5-4490-A413-1ACA3E00B158}"/>
    <dgm:cxn modelId="{54ADAA80-E089-4B9C-9A1A-F39A8DEC2DDA}" type="presOf" srcId="{2634A56D-E45A-4F69-9529-81C151C39DE2}" destId="{E47BD5D1-6995-4613-B875-8C1AB4DAFB5B}" srcOrd="0" destOrd="0" presId="urn:microsoft.com/office/officeart/2005/8/layout/matrix3"/>
    <dgm:cxn modelId="{1B0EA79C-AD40-4AAD-A204-C9160F6BB04C}" type="presOf" srcId="{552A4113-A23C-4EA9-8AEB-6117CFB068DE}" destId="{338C02E4-5664-4B14-B513-7B9EC00A55F5}" srcOrd="0" destOrd="0" presId="urn:microsoft.com/office/officeart/2005/8/layout/matrix3"/>
    <dgm:cxn modelId="{2536285C-A4AA-4C1D-800E-6282DFEA9714}" type="presOf" srcId="{3D1ACC93-7B1F-4D44-8C83-616F3F96683D}" destId="{881B3C30-6903-4F57-B5CD-FFE28451FCB7}" srcOrd="0" destOrd="0" presId="urn:microsoft.com/office/officeart/2005/8/layout/matrix3"/>
    <dgm:cxn modelId="{B1EBA7F7-8EBD-4288-BBF5-883C70186575}" srcId="{2C623E0A-9509-40A8-A6B2-2F81A17E3BB3}" destId="{2634A56D-E45A-4F69-9529-81C151C39DE2}" srcOrd="0" destOrd="0" parTransId="{AF3E703D-DF5E-45C8-B8C1-E889A817BA06}" sibTransId="{E80C683E-EEEE-4ADE-934E-24D6EA85149D}"/>
    <dgm:cxn modelId="{E4C9492F-0F22-4881-9780-7F7F8F722F8D}" type="presOf" srcId="{1EA2A6F0-A18D-4C0A-A5D3-C81ED75E7F05}" destId="{B3D11538-A27A-4516-A720-C66570D00353}" srcOrd="0" destOrd="0" presId="urn:microsoft.com/office/officeart/2005/8/layout/matrix3"/>
    <dgm:cxn modelId="{74F51454-ACBC-46E2-92FF-28C4EAC9063B}" srcId="{2C623E0A-9509-40A8-A6B2-2F81A17E3BB3}" destId="{1EA2A6F0-A18D-4C0A-A5D3-C81ED75E7F05}" srcOrd="1" destOrd="0" parTransId="{8DB392A8-5571-4DA7-A356-F70E0866972C}" sibTransId="{E088E05B-7483-478E-86F9-4CE590740E40}"/>
    <dgm:cxn modelId="{FB810563-36AD-41C4-928B-711BAE61AB71}" type="presOf" srcId="{2C623E0A-9509-40A8-A6B2-2F81A17E3BB3}" destId="{B95470B2-1A97-4C7D-9083-5805FF241AB9}" srcOrd="0" destOrd="0" presId="urn:microsoft.com/office/officeart/2005/8/layout/matrix3"/>
    <dgm:cxn modelId="{698C827A-67EA-4389-997D-59F4F6B9A0A3}" type="presParOf" srcId="{B95470B2-1A97-4C7D-9083-5805FF241AB9}" destId="{E185E73E-3DB8-4590-A9CF-8D7F27385BBA}" srcOrd="0" destOrd="0" presId="urn:microsoft.com/office/officeart/2005/8/layout/matrix3"/>
    <dgm:cxn modelId="{A4D09BFF-5BB5-4DA4-9314-7ECC87EC8882}" type="presParOf" srcId="{B95470B2-1A97-4C7D-9083-5805FF241AB9}" destId="{E47BD5D1-6995-4613-B875-8C1AB4DAFB5B}" srcOrd="1" destOrd="0" presId="urn:microsoft.com/office/officeart/2005/8/layout/matrix3"/>
    <dgm:cxn modelId="{A4137D91-348C-430D-AAE4-7CF5D6BCC11F}" type="presParOf" srcId="{B95470B2-1A97-4C7D-9083-5805FF241AB9}" destId="{B3D11538-A27A-4516-A720-C66570D00353}" srcOrd="2" destOrd="0" presId="urn:microsoft.com/office/officeart/2005/8/layout/matrix3"/>
    <dgm:cxn modelId="{591BCDE9-306E-4FE4-883E-AD0AC00E2780}" type="presParOf" srcId="{B95470B2-1A97-4C7D-9083-5805FF241AB9}" destId="{881B3C30-6903-4F57-B5CD-FFE28451FCB7}" srcOrd="3" destOrd="0" presId="urn:microsoft.com/office/officeart/2005/8/layout/matrix3"/>
    <dgm:cxn modelId="{9D3852C2-FA86-4612-9980-119E44959683}" type="presParOf" srcId="{B95470B2-1A97-4C7D-9083-5805FF241AB9}" destId="{338C02E4-5664-4B14-B513-7B9EC00A55F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DA6CC-81C9-4B20-87FD-184FBB32C7DE}">
      <dsp:nvSpPr>
        <dsp:cNvPr id="0" name=""/>
        <dsp:cNvSpPr/>
      </dsp:nvSpPr>
      <dsp:spPr>
        <a:xfrm>
          <a:off x="1600209" y="67451"/>
          <a:ext cx="4419598" cy="20071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b="1" kern="1200" dirty="0" smtClean="0"/>
            <a:t>The Real Property Probate and Trust Law Section of The Florida Bar</a:t>
          </a:r>
          <a:endParaRPr lang="en-US" sz="3100" kern="1200" dirty="0"/>
        </a:p>
      </dsp:txBody>
      <dsp:txXfrm>
        <a:off x="1698191" y="165433"/>
        <a:ext cx="4223634" cy="1811206"/>
      </dsp:txXfrm>
    </dsp:sp>
    <dsp:sp modelId="{431BF1C1-C8B6-424A-8B44-E2FF23D69E2E}">
      <dsp:nvSpPr>
        <dsp:cNvPr id="0" name=""/>
        <dsp:cNvSpPr/>
      </dsp:nvSpPr>
      <dsp:spPr>
        <a:xfrm>
          <a:off x="685802" y="2107629"/>
          <a:ext cx="6193514" cy="20071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b="1" kern="1200" dirty="0" smtClean="0">
              <a:solidFill>
                <a:srgbClr val="FFFF00"/>
              </a:solidFill>
            </a:rPr>
            <a:t>Risk Control From a Safety/OSHA Point of View</a:t>
          </a:r>
          <a:endParaRPr lang="en-US" sz="3000" kern="1200" dirty="0">
            <a:solidFill>
              <a:srgbClr val="FFFF00"/>
            </a:solidFill>
          </a:endParaRPr>
        </a:p>
      </dsp:txBody>
      <dsp:txXfrm>
        <a:off x="783784" y="2205611"/>
        <a:ext cx="5997550" cy="1811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5E73E-3DB8-4590-A9CF-8D7F27385BBA}">
      <dsp:nvSpPr>
        <dsp:cNvPr id="0" name=""/>
        <dsp:cNvSpPr/>
      </dsp:nvSpPr>
      <dsp:spPr>
        <a:xfrm>
          <a:off x="704850" y="0"/>
          <a:ext cx="4953000" cy="4953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7BD5D1-6995-4613-B875-8C1AB4DAFB5B}">
      <dsp:nvSpPr>
        <dsp:cNvPr id="0" name=""/>
        <dsp:cNvSpPr/>
      </dsp:nvSpPr>
      <dsp:spPr>
        <a:xfrm>
          <a:off x="1175385" y="470535"/>
          <a:ext cx="1931670" cy="1931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1">
                  <a:lumMod val="85000"/>
                </a:schemeClr>
              </a:solidFill>
            </a:rPr>
            <a:t>Part 1- A Quick Review</a:t>
          </a:r>
          <a:endParaRPr lang="en-US" sz="2300" kern="1200" dirty="0">
            <a:solidFill>
              <a:schemeClr val="bg1">
                <a:lumMod val="85000"/>
              </a:schemeClr>
            </a:solidFill>
          </a:endParaRPr>
        </a:p>
      </dsp:txBody>
      <dsp:txXfrm>
        <a:off x="1269681" y="564831"/>
        <a:ext cx="1743078" cy="1743078"/>
      </dsp:txXfrm>
    </dsp:sp>
    <dsp:sp modelId="{B3D11538-A27A-4516-A720-C66570D00353}">
      <dsp:nvSpPr>
        <dsp:cNvPr id="0" name=""/>
        <dsp:cNvSpPr/>
      </dsp:nvSpPr>
      <dsp:spPr>
        <a:xfrm>
          <a:off x="3255645" y="470535"/>
          <a:ext cx="1931670" cy="1931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1">
                  <a:lumMod val="85000"/>
                </a:schemeClr>
              </a:solidFill>
            </a:rPr>
            <a:t>Part 2- Safety’s Role in Risk Control</a:t>
          </a:r>
          <a:endParaRPr lang="en-US" sz="2300" kern="1200" dirty="0">
            <a:solidFill>
              <a:schemeClr val="bg1">
                <a:lumMod val="85000"/>
              </a:schemeClr>
            </a:solidFill>
          </a:endParaRPr>
        </a:p>
      </dsp:txBody>
      <dsp:txXfrm>
        <a:off x="3349941" y="564831"/>
        <a:ext cx="1743078" cy="1743078"/>
      </dsp:txXfrm>
    </dsp:sp>
    <dsp:sp modelId="{881B3C30-6903-4F57-B5CD-FFE28451FCB7}">
      <dsp:nvSpPr>
        <dsp:cNvPr id="0" name=""/>
        <dsp:cNvSpPr/>
      </dsp:nvSpPr>
      <dsp:spPr>
        <a:xfrm>
          <a:off x="1175385" y="2550795"/>
          <a:ext cx="1931670" cy="1931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1"/>
              </a:solidFill>
            </a:rPr>
            <a:t>Part 3- Other Strategies </a:t>
          </a:r>
          <a:endParaRPr lang="en-US" sz="2300" kern="1200" dirty="0">
            <a:solidFill>
              <a:schemeClr val="bg1"/>
            </a:solidFill>
          </a:endParaRPr>
        </a:p>
      </dsp:txBody>
      <dsp:txXfrm>
        <a:off x="1269681" y="2645091"/>
        <a:ext cx="1743078" cy="1743078"/>
      </dsp:txXfrm>
    </dsp:sp>
    <dsp:sp modelId="{338C02E4-5664-4B14-B513-7B9EC00A55F5}">
      <dsp:nvSpPr>
        <dsp:cNvPr id="0" name=""/>
        <dsp:cNvSpPr/>
      </dsp:nvSpPr>
      <dsp:spPr>
        <a:xfrm>
          <a:off x="3255645" y="2550795"/>
          <a:ext cx="1931670" cy="1931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1">
                  <a:lumMod val="85000"/>
                </a:schemeClr>
              </a:solidFill>
            </a:rPr>
            <a:t>Part 4- Questions</a:t>
          </a:r>
          <a:endParaRPr lang="en-US" sz="2300" kern="1200" dirty="0">
            <a:solidFill>
              <a:schemeClr val="bg1">
                <a:lumMod val="85000"/>
              </a:schemeClr>
            </a:solidFill>
          </a:endParaRPr>
        </a:p>
      </dsp:txBody>
      <dsp:txXfrm>
        <a:off x="3349941" y="2645091"/>
        <a:ext cx="1743078" cy="17430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72098" cy="464205"/>
          </a:xfrm>
          <a:prstGeom prst="rect">
            <a:avLst/>
          </a:prstGeom>
        </p:spPr>
        <p:txBody>
          <a:bodyPr vert="horz" lIns="88040" tIns="44021" rIns="88040" bIns="44021" rtlCol="0"/>
          <a:lstStyle>
            <a:lvl1pPr algn="l">
              <a:defRPr sz="1200"/>
            </a:lvl1pPr>
          </a:lstStyle>
          <a:p>
            <a:endParaRPr lang="en-US"/>
          </a:p>
        </p:txBody>
      </p:sp>
      <p:sp>
        <p:nvSpPr>
          <p:cNvPr id="3" name="Date Placeholder 2"/>
          <p:cNvSpPr>
            <a:spLocks noGrp="1"/>
          </p:cNvSpPr>
          <p:nvPr>
            <p:ph type="dt" sz="quarter" idx="1"/>
          </p:nvPr>
        </p:nvSpPr>
        <p:spPr>
          <a:xfrm>
            <a:off x="3884414" y="2"/>
            <a:ext cx="2972098" cy="464205"/>
          </a:xfrm>
          <a:prstGeom prst="rect">
            <a:avLst/>
          </a:prstGeom>
        </p:spPr>
        <p:txBody>
          <a:bodyPr vert="horz" lIns="88040" tIns="44021" rIns="88040" bIns="44021" rtlCol="0"/>
          <a:lstStyle>
            <a:lvl1pPr algn="r">
              <a:defRPr sz="1200"/>
            </a:lvl1pPr>
          </a:lstStyle>
          <a:p>
            <a:fld id="{D3097DA2-71B9-4D73-ACC0-468280ED55A5}" type="datetimeFigureOut">
              <a:rPr lang="en-US" smtClean="0"/>
              <a:t>12/15/2016</a:t>
            </a:fld>
            <a:endParaRPr lang="en-US"/>
          </a:p>
        </p:txBody>
      </p:sp>
      <p:sp>
        <p:nvSpPr>
          <p:cNvPr id="4" name="Footer Placeholder 3"/>
          <p:cNvSpPr>
            <a:spLocks noGrp="1"/>
          </p:cNvSpPr>
          <p:nvPr>
            <p:ph type="ftr" sz="quarter" idx="2"/>
          </p:nvPr>
        </p:nvSpPr>
        <p:spPr>
          <a:xfrm>
            <a:off x="2" y="8830660"/>
            <a:ext cx="2972098" cy="464205"/>
          </a:xfrm>
          <a:prstGeom prst="rect">
            <a:avLst/>
          </a:prstGeom>
        </p:spPr>
        <p:txBody>
          <a:bodyPr vert="horz" lIns="88040" tIns="44021" rIns="88040" bIns="44021" rtlCol="0" anchor="b"/>
          <a:lstStyle>
            <a:lvl1pPr algn="l">
              <a:defRPr sz="1200"/>
            </a:lvl1pPr>
          </a:lstStyle>
          <a:p>
            <a:endParaRPr lang="en-US"/>
          </a:p>
        </p:txBody>
      </p:sp>
      <p:sp>
        <p:nvSpPr>
          <p:cNvPr id="5" name="Slide Number Placeholder 4"/>
          <p:cNvSpPr>
            <a:spLocks noGrp="1"/>
          </p:cNvSpPr>
          <p:nvPr>
            <p:ph type="sldNum" sz="quarter" idx="3"/>
          </p:nvPr>
        </p:nvSpPr>
        <p:spPr>
          <a:xfrm>
            <a:off x="3884414" y="8830660"/>
            <a:ext cx="2972098" cy="464205"/>
          </a:xfrm>
          <a:prstGeom prst="rect">
            <a:avLst/>
          </a:prstGeom>
        </p:spPr>
        <p:txBody>
          <a:bodyPr vert="horz" lIns="88040" tIns="44021" rIns="88040" bIns="44021" rtlCol="0" anchor="b"/>
          <a:lstStyle>
            <a:lvl1pPr algn="r">
              <a:defRPr sz="1200"/>
            </a:lvl1pPr>
          </a:lstStyle>
          <a:p>
            <a:fld id="{37F034E6-9922-4923-BEBC-70417AD41275}" type="slidenum">
              <a:rPr lang="en-US" smtClean="0"/>
              <a:t>‹#›</a:t>
            </a:fld>
            <a:endParaRPr lang="en-US"/>
          </a:p>
        </p:txBody>
      </p:sp>
    </p:spTree>
    <p:extLst>
      <p:ext uri="{BB962C8B-B14F-4D97-AF65-F5344CB8AC3E}">
        <p14:creationId xmlns:p14="http://schemas.microsoft.com/office/powerpoint/2010/main" val="34903744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64820"/>
          </a:xfrm>
          <a:prstGeom prst="rect">
            <a:avLst/>
          </a:prstGeom>
        </p:spPr>
        <p:txBody>
          <a:bodyPr vert="horz" lIns="93068" tIns="46534" rIns="93068" bIns="46534" rtlCol="0"/>
          <a:lstStyle>
            <a:lvl1pPr algn="l">
              <a:defRPr sz="1200"/>
            </a:lvl1pPr>
          </a:lstStyle>
          <a:p>
            <a:endParaRPr lang="en-US"/>
          </a:p>
        </p:txBody>
      </p:sp>
      <p:sp>
        <p:nvSpPr>
          <p:cNvPr id="3" name="Date Placeholder 2"/>
          <p:cNvSpPr>
            <a:spLocks noGrp="1"/>
          </p:cNvSpPr>
          <p:nvPr>
            <p:ph type="dt" idx="1"/>
          </p:nvPr>
        </p:nvSpPr>
        <p:spPr>
          <a:xfrm>
            <a:off x="3884614" y="2"/>
            <a:ext cx="2971800" cy="464820"/>
          </a:xfrm>
          <a:prstGeom prst="rect">
            <a:avLst/>
          </a:prstGeom>
        </p:spPr>
        <p:txBody>
          <a:bodyPr vert="horz" lIns="93068" tIns="46534" rIns="93068" bIns="46534" rtlCol="0"/>
          <a:lstStyle>
            <a:lvl1pPr algn="r">
              <a:defRPr sz="1200"/>
            </a:lvl1pPr>
          </a:lstStyle>
          <a:p>
            <a:fld id="{6ED34D9F-3075-407D-95C1-151C0C63A270}" type="datetimeFigureOut">
              <a:rPr lang="en-US" smtClean="0"/>
              <a:t>12/15/2016</a:t>
            </a:fld>
            <a:endParaRPr lang="en-US"/>
          </a:p>
        </p:txBody>
      </p:sp>
      <p:sp>
        <p:nvSpPr>
          <p:cNvPr id="4" name="Slide Image Placeholder 3"/>
          <p:cNvSpPr>
            <a:spLocks noGrp="1" noRot="1" noChangeAspect="1"/>
          </p:cNvSpPr>
          <p:nvPr>
            <p:ph type="sldImg" idx="2"/>
          </p:nvPr>
        </p:nvSpPr>
        <p:spPr>
          <a:xfrm>
            <a:off x="1103313" y="695325"/>
            <a:ext cx="4651375" cy="3489325"/>
          </a:xfrm>
          <a:prstGeom prst="rect">
            <a:avLst/>
          </a:prstGeom>
          <a:noFill/>
          <a:ln w="12700">
            <a:solidFill>
              <a:prstClr val="black"/>
            </a:solidFill>
          </a:ln>
        </p:spPr>
        <p:txBody>
          <a:bodyPr vert="horz" lIns="93068" tIns="46534" rIns="93068" bIns="46534" rtlCol="0" anchor="ctr"/>
          <a:lstStyle/>
          <a:p>
            <a:endParaRPr lang="en-US"/>
          </a:p>
        </p:txBody>
      </p:sp>
      <p:sp>
        <p:nvSpPr>
          <p:cNvPr id="5" name="Notes Placeholder 4"/>
          <p:cNvSpPr>
            <a:spLocks noGrp="1"/>
          </p:cNvSpPr>
          <p:nvPr>
            <p:ph type="body" sz="quarter" idx="3"/>
          </p:nvPr>
        </p:nvSpPr>
        <p:spPr>
          <a:xfrm>
            <a:off x="685801" y="4415792"/>
            <a:ext cx="5486400" cy="4183380"/>
          </a:xfrm>
          <a:prstGeom prst="rect">
            <a:avLst/>
          </a:prstGeom>
        </p:spPr>
        <p:txBody>
          <a:bodyPr vert="horz" lIns="93068" tIns="46534" rIns="93068" bIns="4653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9"/>
            <a:ext cx="2971800" cy="464820"/>
          </a:xfrm>
          <a:prstGeom prst="rect">
            <a:avLst/>
          </a:prstGeom>
        </p:spPr>
        <p:txBody>
          <a:bodyPr vert="horz" lIns="93068" tIns="46534" rIns="93068" bIns="46534"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9"/>
            <a:ext cx="2971800" cy="464820"/>
          </a:xfrm>
          <a:prstGeom prst="rect">
            <a:avLst/>
          </a:prstGeom>
        </p:spPr>
        <p:txBody>
          <a:bodyPr vert="horz" lIns="93068" tIns="46534" rIns="93068" bIns="46534" rtlCol="0" anchor="b"/>
          <a:lstStyle>
            <a:lvl1pPr algn="r">
              <a:defRPr sz="1200"/>
            </a:lvl1pPr>
          </a:lstStyle>
          <a:p>
            <a:fld id="{23CD0EF5-98BC-4E8B-9E6B-D7B0B5CEBE43}" type="slidenum">
              <a:rPr lang="en-US" smtClean="0"/>
              <a:t>‹#›</a:t>
            </a:fld>
            <a:endParaRPr lang="en-US"/>
          </a:p>
        </p:txBody>
      </p:sp>
    </p:spTree>
    <p:extLst>
      <p:ext uri="{BB962C8B-B14F-4D97-AF65-F5344CB8AC3E}">
        <p14:creationId xmlns:p14="http://schemas.microsoft.com/office/powerpoint/2010/main" val="21242783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5325"/>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D0EF5-98BC-4E8B-9E6B-D7B0B5CEBE43}" type="slidenum">
              <a:rPr lang="en-US" smtClean="0"/>
              <a:t>1</a:t>
            </a:fld>
            <a:endParaRPr lang="en-US"/>
          </a:p>
        </p:txBody>
      </p:sp>
    </p:spTree>
    <p:extLst>
      <p:ext uri="{BB962C8B-B14F-4D97-AF65-F5344CB8AC3E}">
        <p14:creationId xmlns:p14="http://schemas.microsoft.com/office/powerpoint/2010/main" val="803096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xfrm>
            <a:off x="1103313" y="695325"/>
            <a:ext cx="4651375" cy="3489325"/>
          </a:xfrm>
          <a:ln/>
        </p:spPr>
      </p:sp>
      <p:sp>
        <p:nvSpPr>
          <p:cNvPr id="313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u="sng" dirty="0" smtClean="0">
              <a:latin typeface="Arial" pitchFamily="34" charset="0"/>
            </a:endParaRPr>
          </a:p>
          <a:p>
            <a:pPr eaLnBrk="1" hangingPunct="1"/>
            <a:r>
              <a:rPr lang="en-US" b="1" u="sng" dirty="0" smtClean="0">
                <a:latin typeface="Arial" pitchFamily="34" charset="0"/>
              </a:rPr>
              <a:t>Introduce yourself.  </a:t>
            </a:r>
          </a:p>
          <a:p>
            <a:pPr eaLnBrk="1" hangingPunct="1"/>
            <a:r>
              <a:rPr lang="en-US" dirty="0" smtClean="0">
                <a:latin typeface="Arial" pitchFamily="34" charset="0"/>
              </a:rPr>
              <a:t>Write down instructor contact information for the participants in case they need to contact you after the workshop is completed.</a:t>
            </a:r>
            <a:endParaRPr lang="en-US" b="1" u="sng" dirty="0" smtClean="0">
              <a:latin typeface="Arial" pitchFamily="34" charset="0"/>
            </a:endParaRPr>
          </a:p>
          <a:p>
            <a:pPr eaLnBrk="1" hangingPunct="1"/>
            <a:r>
              <a:rPr lang="en-US" b="1" u="sng" dirty="0" smtClean="0">
                <a:latin typeface="Arial" pitchFamily="34" charset="0"/>
              </a:rPr>
              <a:t> </a:t>
            </a:r>
          </a:p>
          <a:p>
            <a:endParaRPr lang="en-US" dirty="0" smtClean="0">
              <a:latin typeface="Arial" pitchFamily="34" charset="0"/>
            </a:endParaRPr>
          </a:p>
        </p:txBody>
      </p:sp>
      <p:sp>
        <p:nvSpPr>
          <p:cNvPr id="313348" name="Slide Number Placeholder 4"/>
          <p:cNvSpPr txBox="1">
            <a:spLocks noGrp="1"/>
          </p:cNvSpPr>
          <p:nvPr/>
        </p:nvSpPr>
        <p:spPr bwMode="auto">
          <a:xfrm>
            <a:off x="3862844" y="8956256"/>
            <a:ext cx="2972794" cy="30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84" tIns="46492" rIns="92984" bIns="46492" anchor="b"/>
          <a:lstStyle>
            <a:lvl1pPr defTabSz="963613" eaLnBrk="0" hangingPunct="0">
              <a:defRPr sz="3000">
                <a:solidFill>
                  <a:schemeClr val="tx1"/>
                </a:solidFill>
                <a:latin typeface="Arial" pitchFamily="34" charset="0"/>
              </a:defRPr>
            </a:lvl1pPr>
            <a:lvl2pPr marL="742950" indent="-285750" defTabSz="963613" eaLnBrk="0" hangingPunct="0">
              <a:defRPr sz="3000">
                <a:solidFill>
                  <a:schemeClr val="tx1"/>
                </a:solidFill>
                <a:latin typeface="Arial" pitchFamily="34" charset="0"/>
              </a:defRPr>
            </a:lvl2pPr>
            <a:lvl3pPr marL="1143000" indent="-228600" defTabSz="963613" eaLnBrk="0" hangingPunct="0">
              <a:defRPr sz="3000">
                <a:solidFill>
                  <a:schemeClr val="tx1"/>
                </a:solidFill>
                <a:latin typeface="Arial" pitchFamily="34" charset="0"/>
              </a:defRPr>
            </a:lvl3pPr>
            <a:lvl4pPr marL="1600200" indent="-228600" defTabSz="963613" eaLnBrk="0" hangingPunct="0">
              <a:defRPr sz="3000">
                <a:solidFill>
                  <a:schemeClr val="tx1"/>
                </a:solidFill>
                <a:latin typeface="Arial" pitchFamily="34" charset="0"/>
              </a:defRPr>
            </a:lvl4pPr>
            <a:lvl5pPr marL="2057400" indent="-228600" defTabSz="963613" eaLnBrk="0" hangingPunct="0">
              <a:defRPr sz="3000">
                <a:solidFill>
                  <a:schemeClr val="tx1"/>
                </a:solidFill>
                <a:latin typeface="Arial" pitchFamily="34" charset="0"/>
              </a:defRPr>
            </a:lvl5pPr>
            <a:lvl6pPr marL="2514600" indent="-228600" defTabSz="963613" eaLnBrk="0" fontAlgn="base" hangingPunct="0">
              <a:spcBef>
                <a:spcPct val="0"/>
              </a:spcBef>
              <a:spcAft>
                <a:spcPct val="0"/>
              </a:spcAft>
              <a:defRPr sz="3000">
                <a:solidFill>
                  <a:schemeClr val="tx1"/>
                </a:solidFill>
                <a:latin typeface="Arial" pitchFamily="34" charset="0"/>
              </a:defRPr>
            </a:lvl6pPr>
            <a:lvl7pPr marL="2971800" indent="-228600" defTabSz="963613" eaLnBrk="0" fontAlgn="base" hangingPunct="0">
              <a:spcBef>
                <a:spcPct val="0"/>
              </a:spcBef>
              <a:spcAft>
                <a:spcPct val="0"/>
              </a:spcAft>
              <a:defRPr sz="3000">
                <a:solidFill>
                  <a:schemeClr val="tx1"/>
                </a:solidFill>
                <a:latin typeface="Arial" pitchFamily="34" charset="0"/>
              </a:defRPr>
            </a:lvl7pPr>
            <a:lvl8pPr marL="3429000" indent="-228600" defTabSz="963613" eaLnBrk="0" fontAlgn="base" hangingPunct="0">
              <a:spcBef>
                <a:spcPct val="0"/>
              </a:spcBef>
              <a:spcAft>
                <a:spcPct val="0"/>
              </a:spcAft>
              <a:defRPr sz="3000">
                <a:solidFill>
                  <a:schemeClr val="tx1"/>
                </a:solidFill>
                <a:latin typeface="Arial" pitchFamily="34" charset="0"/>
              </a:defRPr>
            </a:lvl8pPr>
            <a:lvl9pPr marL="3886200" indent="-228600" defTabSz="963613" eaLnBrk="0" fontAlgn="base" hangingPunct="0">
              <a:spcBef>
                <a:spcPct val="0"/>
              </a:spcBef>
              <a:spcAft>
                <a:spcPct val="0"/>
              </a:spcAft>
              <a:defRPr sz="3000">
                <a:solidFill>
                  <a:schemeClr val="tx1"/>
                </a:solidFill>
                <a:latin typeface="Arial" pitchFamily="34" charset="0"/>
              </a:defRPr>
            </a:lvl9pPr>
          </a:lstStyle>
          <a:p>
            <a:pPr algn="r" eaLnBrk="1" hangingPunct="1"/>
            <a:fld id="{776F62D1-94F4-4814-BC42-8932FF5D9B98}" type="slidenum">
              <a:rPr lang="en-US" sz="1000"/>
              <a:pPr algn="r" eaLnBrk="1" hangingPunct="1"/>
              <a:t>2</a:t>
            </a:fld>
            <a:endParaRPr lang="en-US" sz="1000"/>
          </a:p>
        </p:txBody>
      </p:sp>
    </p:spTree>
    <p:extLst>
      <p:ext uri="{BB962C8B-B14F-4D97-AF65-F5344CB8AC3E}">
        <p14:creationId xmlns:p14="http://schemas.microsoft.com/office/powerpoint/2010/main" val="271782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D0EF5-98BC-4E8B-9E6B-D7B0B5CEBE43}" type="slidenum">
              <a:rPr lang="en-US" smtClean="0"/>
              <a:t>13</a:t>
            </a:fld>
            <a:endParaRPr lang="en-US"/>
          </a:p>
        </p:txBody>
      </p:sp>
    </p:spTree>
    <p:extLst>
      <p:ext uri="{BB962C8B-B14F-4D97-AF65-F5344CB8AC3E}">
        <p14:creationId xmlns:p14="http://schemas.microsoft.com/office/powerpoint/2010/main" val="281145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ounded Rectangle 6"/>
          <p:cNvSpPr/>
          <p:nvPr userDrawn="1"/>
        </p:nvSpPr>
        <p:spPr>
          <a:xfrm rot="21295702">
            <a:off x="832439" y="469139"/>
            <a:ext cx="7999144" cy="5698449"/>
          </a:xfrm>
          <a:custGeom>
            <a:avLst/>
            <a:gdLst>
              <a:gd name="connsiteX0" fmla="*/ 0 w 7576433"/>
              <a:gd name="connsiteY0" fmla="*/ 131520 h 5698449"/>
              <a:gd name="connsiteX1" fmla="*/ 131520 w 7576433"/>
              <a:gd name="connsiteY1" fmla="*/ 0 h 5698449"/>
              <a:gd name="connsiteX2" fmla="*/ 7444913 w 7576433"/>
              <a:gd name="connsiteY2" fmla="*/ 0 h 5698449"/>
              <a:gd name="connsiteX3" fmla="*/ 7576433 w 7576433"/>
              <a:gd name="connsiteY3" fmla="*/ 131520 h 5698449"/>
              <a:gd name="connsiteX4" fmla="*/ 7576433 w 7576433"/>
              <a:gd name="connsiteY4" fmla="*/ 5566929 h 5698449"/>
              <a:gd name="connsiteX5" fmla="*/ 7444913 w 7576433"/>
              <a:gd name="connsiteY5" fmla="*/ 5698449 h 5698449"/>
              <a:gd name="connsiteX6" fmla="*/ 131520 w 7576433"/>
              <a:gd name="connsiteY6" fmla="*/ 5698449 h 5698449"/>
              <a:gd name="connsiteX7" fmla="*/ 0 w 7576433"/>
              <a:gd name="connsiteY7" fmla="*/ 5566929 h 5698449"/>
              <a:gd name="connsiteX8" fmla="*/ 0 w 7576433"/>
              <a:gd name="connsiteY8" fmla="*/ 131520 h 5698449"/>
              <a:gd name="connsiteX0" fmla="*/ 0 w 7576433"/>
              <a:gd name="connsiteY0" fmla="*/ 131520 h 5698449"/>
              <a:gd name="connsiteX1" fmla="*/ 596373 w 7576433"/>
              <a:gd name="connsiteY1" fmla="*/ 64397 h 5698449"/>
              <a:gd name="connsiteX2" fmla="*/ 7444913 w 7576433"/>
              <a:gd name="connsiteY2" fmla="*/ 0 h 5698449"/>
              <a:gd name="connsiteX3" fmla="*/ 7576433 w 7576433"/>
              <a:gd name="connsiteY3" fmla="*/ 131520 h 5698449"/>
              <a:gd name="connsiteX4" fmla="*/ 7576433 w 7576433"/>
              <a:gd name="connsiteY4" fmla="*/ 5566929 h 5698449"/>
              <a:gd name="connsiteX5" fmla="*/ 7444913 w 7576433"/>
              <a:gd name="connsiteY5" fmla="*/ 5698449 h 5698449"/>
              <a:gd name="connsiteX6" fmla="*/ 131520 w 7576433"/>
              <a:gd name="connsiteY6" fmla="*/ 5698449 h 5698449"/>
              <a:gd name="connsiteX7" fmla="*/ 0 w 7576433"/>
              <a:gd name="connsiteY7" fmla="*/ 5566929 h 5698449"/>
              <a:gd name="connsiteX8" fmla="*/ 0 w 7576433"/>
              <a:gd name="connsiteY8" fmla="*/ 131520 h 5698449"/>
              <a:gd name="connsiteX0" fmla="*/ 313629 w 7576433"/>
              <a:gd name="connsiteY0" fmla="*/ 74497 h 5698449"/>
              <a:gd name="connsiteX1" fmla="*/ 596373 w 7576433"/>
              <a:gd name="connsiteY1" fmla="*/ 64397 h 5698449"/>
              <a:gd name="connsiteX2" fmla="*/ 7444913 w 7576433"/>
              <a:gd name="connsiteY2" fmla="*/ 0 h 5698449"/>
              <a:gd name="connsiteX3" fmla="*/ 7576433 w 7576433"/>
              <a:gd name="connsiteY3" fmla="*/ 131520 h 5698449"/>
              <a:gd name="connsiteX4" fmla="*/ 7576433 w 7576433"/>
              <a:gd name="connsiteY4" fmla="*/ 5566929 h 5698449"/>
              <a:gd name="connsiteX5" fmla="*/ 7444913 w 7576433"/>
              <a:gd name="connsiteY5" fmla="*/ 5698449 h 5698449"/>
              <a:gd name="connsiteX6" fmla="*/ 131520 w 7576433"/>
              <a:gd name="connsiteY6" fmla="*/ 5698449 h 5698449"/>
              <a:gd name="connsiteX7" fmla="*/ 0 w 7576433"/>
              <a:gd name="connsiteY7" fmla="*/ 5566929 h 5698449"/>
              <a:gd name="connsiteX8" fmla="*/ 313629 w 7576433"/>
              <a:gd name="connsiteY8" fmla="*/ 74497 h 569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6433" h="5698449">
                <a:moveTo>
                  <a:pt x="313629" y="74497"/>
                </a:moveTo>
                <a:cubicBezTo>
                  <a:pt x="313629" y="1861"/>
                  <a:pt x="523737" y="64397"/>
                  <a:pt x="596373" y="64397"/>
                </a:cubicBezTo>
                <a:lnTo>
                  <a:pt x="7444913" y="0"/>
                </a:lnTo>
                <a:cubicBezTo>
                  <a:pt x="7517549" y="0"/>
                  <a:pt x="7576433" y="58884"/>
                  <a:pt x="7576433" y="131520"/>
                </a:cubicBezTo>
                <a:lnTo>
                  <a:pt x="7576433" y="5566929"/>
                </a:lnTo>
                <a:cubicBezTo>
                  <a:pt x="7576433" y="5639565"/>
                  <a:pt x="7517549" y="5698449"/>
                  <a:pt x="7444913" y="5698449"/>
                </a:cubicBezTo>
                <a:lnTo>
                  <a:pt x="131520" y="5698449"/>
                </a:lnTo>
                <a:cubicBezTo>
                  <a:pt x="58884" y="5698449"/>
                  <a:pt x="0" y="5639565"/>
                  <a:pt x="0" y="5566929"/>
                </a:cubicBezTo>
                <a:lnTo>
                  <a:pt x="313629" y="74497"/>
                </a:lnTo>
                <a:close/>
              </a:path>
            </a:pathLst>
          </a:custGeom>
          <a:solidFill>
            <a:schemeClr val="bg1"/>
          </a:solidFill>
          <a:ln w="3175">
            <a:gradFill>
              <a:gsLst>
                <a:gs pos="0">
                  <a:schemeClr val="bg1">
                    <a:lumMod val="85000"/>
                  </a:schemeClr>
                </a:gs>
                <a:gs pos="0">
                  <a:schemeClr val="bg1">
                    <a:lumMod val="95000"/>
                  </a:schemeClr>
                </a:gs>
              </a:gsLst>
              <a:lin ang="5400000" scaled="0"/>
            </a:gradFill>
          </a:ln>
          <a:effectLst>
            <a:outerShdw blurRad="127000" sx="101000" sy="101000" algn="ctr" rotWithShape="0">
              <a:schemeClr val="bg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7"/>
          <p:cNvSpPr/>
          <p:nvPr userDrawn="1"/>
        </p:nvSpPr>
        <p:spPr>
          <a:xfrm rot="1021882">
            <a:off x="-3282004" y="-2504833"/>
            <a:ext cx="3269111" cy="2604615"/>
          </a:xfrm>
          <a:custGeom>
            <a:avLst/>
            <a:gdLst/>
            <a:ahLst/>
            <a:cxnLst/>
            <a:rect l="l" t="t" r="r" b="b"/>
            <a:pathLst>
              <a:path w="3269111" h="2604615">
                <a:moveTo>
                  <a:pt x="2904479" y="2230691"/>
                </a:moveTo>
                <a:cubicBezTo>
                  <a:pt x="2824003" y="2255344"/>
                  <a:pt x="2778748" y="2340568"/>
                  <a:pt x="2803400" y="2421045"/>
                </a:cubicBezTo>
                <a:cubicBezTo>
                  <a:pt x="2828053" y="2501522"/>
                  <a:pt x="2913277" y="2546777"/>
                  <a:pt x="2993754" y="2522124"/>
                </a:cubicBezTo>
                <a:cubicBezTo>
                  <a:pt x="3074231" y="2497472"/>
                  <a:pt x="3119485" y="2412247"/>
                  <a:pt x="3094833" y="2331770"/>
                </a:cubicBezTo>
                <a:cubicBezTo>
                  <a:pt x="3070181" y="2251294"/>
                  <a:pt x="2984956" y="2206039"/>
                  <a:pt x="2904479" y="2230691"/>
                </a:cubicBezTo>
                <a:close/>
                <a:moveTo>
                  <a:pt x="36715" y="4724"/>
                </a:moveTo>
                <a:cubicBezTo>
                  <a:pt x="43907" y="1682"/>
                  <a:pt x="51815" y="0"/>
                  <a:pt x="60115" y="0"/>
                </a:cubicBezTo>
                <a:lnTo>
                  <a:pt x="3208996" y="0"/>
                </a:lnTo>
                <a:cubicBezTo>
                  <a:pt x="3242197" y="0"/>
                  <a:pt x="3269111" y="26914"/>
                  <a:pt x="3269111" y="60115"/>
                </a:cubicBezTo>
                <a:lnTo>
                  <a:pt x="3269111" y="2544500"/>
                </a:lnTo>
                <a:cubicBezTo>
                  <a:pt x="3269111" y="2577701"/>
                  <a:pt x="3242197" y="2604615"/>
                  <a:pt x="3208996" y="2604615"/>
                </a:cubicBezTo>
                <a:lnTo>
                  <a:pt x="60115" y="2604615"/>
                </a:lnTo>
                <a:cubicBezTo>
                  <a:pt x="26914" y="2604615"/>
                  <a:pt x="0" y="2577701"/>
                  <a:pt x="0" y="2544500"/>
                </a:cubicBezTo>
                <a:lnTo>
                  <a:pt x="0" y="60115"/>
                </a:lnTo>
                <a:cubicBezTo>
                  <a:pt x="0" y="35214"/>
                  <a:pt x="15139" y="13850"/>
                  <a:pt x="36715" y="4724"/>
                </a:cubicBezTo>
                <a:close/>
              </a:path>
            </a:pathLst>
          </a:custGeom>
          <a:solidFill>
            <a:schemeClr val="bg1">
              <a:lumMod val="95000"/>
            </a:schemeClr>
          </a:solidFill>
          <a:ln w="3175">
            <a:solidFill>
              <a:schemeClr val="bg1"/>
            </a:solidFill>
          </a:ln>
          <a:effectLst>
            <a:outerShdw blurRad="127000" sx="101000" sy="101000" algn="ctr" rotWithShape="0">
              <a:schemeClr val="bg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026" name="Picture 2"/>
          <p:cNvPicPr>
            <a:picLocks noChangeAspect="1" noChangeArrowheads="1"/>
          </p:cNvPicPr>
          <p:nvPr userDrawn="1">
            <p:custDataLst>
              <p:tags r:id="rId2"/>
            </p:custDataLst>
          </p:nvPr>
        </p:nvPicPr>
        <p: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96865" y="664830"/>
            <a:ext cx="8626475"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userDrawn="1"/>
        </p:nvSpPr>
        <p:spPr>
          <a:xfrm rot="2606739">
            <a:off x="69237" y="785240"/>
            <a:ext cx="838200" cy="178039"/>
          </a:xfrm>
          <a:prstGeom prst="roundRect">
            <a:avLst>
              <a:gd name="adj" fmla="val 50000"/>
            </a:avLst>
          </a:prstGeom>
          <a:gradFill flip="none" rotWithShape="1">
            <a:gsLst>
              <a:gs pos="85000">
                <a:schemeClr val="bg1">
                  <a:lumMod val="95000"/>
                </a:schemeClr>
              </a:gs>
              <a:gs pos="0">
                <a:schemeClr val="bg1">
                  <a:lumMod val="75000"/>
                </a:schemeClr>
              </a:gs>
              <a:gs pos="16000">
                <a:schemeClr val="tx1">
                  <a:lumMod val="95000"/>
                  <a:lumOff val="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7391400" y="274139"/>
            <a:ext cx="1143000" cy="436704"/>
          </a:xfrm>
          <a:prstGeom prst="rect">
            <a:avLst/>
          </a:prstGeom>
          <a:noFill/>
          <a:ln>
            <a:noFill/>
          </a:ln>
        </p:spPr>
      </p:pic>
      <p:sp>
        <p:nvSpPr>
          <p:cNvPr id="14" name="Rectangle 2"/>
          <p:cNvSpPr txBox="1">
            <a:spLocks noChangeArrowheads="1"/>
          </p:cNvSpPr>
          <p:nvPr userDrawn="1"/>
        </p:nvSpPr>
        <p:spPr>
          <a:xfrm>
            <a:off x="1600200" y="1600200"/>
            <a:ext cx="60960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mn-lt"/>
                <a:ea typeface="+mj-ea"/>
                <a:cs typeface="+mj-cs"/>
              </a:defRPr>
            </a:lvl1pPr>
          </a:lstStyle>
          <a:p>
            <a:r>
              <a:rPr lang="en-US" dirty="0" smtClean="0">
                <a:solidFill>
                  <a:schemeClr val="tx1">
                    <a:lumMod val="85000"/>
                    <a:lumOff val="15000"/>
                  </a:schemeClr>
                </a:solidFill>
                <a:effectLst>
                  <a:reflection stA="91000" endPos="35000" dist="50800" dir="5400000" sy="-100000" algn="bl" rotWithShape="0"/>
                </a:effectLst>
                <a:latin typeface="+mj-lt"/>
              </a:rPr>
              <a:t>Course Title</a:t>
            </a:r>
            <a:endParaRPr lang="en-US" sz="2000" dirty="0">
              <a:solidFill>
                <a:schemeClr val="tx1">
                  <a:lumMod val="85000"/>
                  <a:lumOff val="15000"/>
                </a:schemeClr>
              </a:solidFill>
              <a:effectLst>
                <a:reflection stA="91000" endPos="35000" dist="50800" dir="5400000" sy="-100000" algn="bl" rotWithShape="0"/>
              </a:effectLst>
              <a:latin typeface="+mj-lt"/>
            </a:endParaRPr>
          </a:p>
        </p:txBody>
      </p:sp>
      <p:sp>
        <p:nvSpPr>
          <p:cNvPr id="16" name="Rectangle 15"/>
          <p:cNvSpPr/>
          <p:nvPr userDrawn="1"/>
        </p:nvSpPr>
        <p:spPr>
          <a:xfrm>
            <a:off x="1676407" y="2514605"/>
            <a:ext cx="6949831" cy="45719"/>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userDrawn="1"/>
        </p:nvSpPr>
        <p:spPr>
          <a:xfrm>
            <a:off x="3352800" y="6096005"/>
            <a:ext cx="2438400" cy="276999"/>
          </a:xfrm>
          <a:prstGeom prst="rect">
            <a:avLst/>
          </a:prstGeom>
          <a:noFill/>
        </p:spPr>
        <p:txBody>
          <a:bodyPr wrap="square" rtlCol="0">
            <a:spAutoFit/>
          </a:bodyPr>
          <a:lstStyle/>
          <a:p>
            <a:pPr algn="ctr"/>
            <a:r>
              <a:rPr lang="en-US" sz="1200" dirty="0" smtClean="0">
                <a:solidFill>
                  <a:srgbClr val="FFC000">
                    <a:alpha val="40000"/>
                  </a:srgbClr>
                </a:solidFill>
                <a:effectLst>
                  <a:outerShdw blurRad="266700" dist="152400" dir="13140000" algn="ctr" rotWithShape="0">
                    <a:srgbClr val="000000"/>
                  </a:outerShdw>
                </a:effectLst>
              </a:rPr>
              <a:t>©  www.SafetyLinks.net</a:t>
            </a:r>
            <a:endParaRPr lang="en-US" sz="1200" dirty="0">
              <a:solidFill>
                <a:srgbClr val="FFC000">
                  <a:alpha val="40000"/>
                </a:srgbClr>
              </a:solidFill>
              <a:effectLst>
                <a:outerShdw blurRad="266700" dist="152400" dir="13140000" algn="ctr" rotWithShape="0">
                  <a:srgbClr val="000000"/>
                </a:outerShdw>
              </a:effectLst>
            </a:endParaRPr>
          </a:p>
        </p:txBody>
      </p:sp>
    </p:spTree>
    <p:custDataLst>
      <p:tags r:id="rId1"/>
    </p:custDataLst>
    <p:extLst>
      <p:ext uri="{BB962C8B-B14F-4D97-AF65-F5344CB8AC3E}">
        <p14:creationId xmlns:p14="http://schemas.microsoft.com/office/powerpoint/2010/main" val="2088800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fltVal val="0"/>
                                          </p:val>
                                        </p:tav>
                                        <p:tav tm="100000">
                                          <p:val>
                                            <p:strVal val="#ppt_w"/>
                                          </p:val>
                                        </p:tav>
                                      </p:tavLst>
                                    </p:anim>
                                    <p:anim calcmode="lin" valueType="num">
                                      <p:cBhvr>
                                        <p:cTn id="8" dur="2000" fill="hold"/>
                                        <p:tgtEl>
                                          <p:spTgt spid="14"/>
                                        </p:tgtEl>
                                        <p:attrNameLst>
                                          <p:attrName>ppt_h</p:attrName>
                                        </p:attrNameLst>
                                      </p:cBhvr>
                                      <p:tavLst>
                                        <p:tav tm="0">
                                          <p:val>
                                            <p:fltVal val="0"/>
                                          </p:val>
                                        </p:tav>
                                        <p:tav tm="100000">
                                          <p:val>
                                            <p:strVal val="#ppt_h"/>
                                          </p:val>
                                        </p:tav>
                                      </p:tavLst>
                                    </p:anim>
                                    <p:animEffect transition="in" filter="fade">
                                      <p:cBhvr>
                                        <p:cTn id="9" dur="2000"/>
                                        <p:tgtEl>
                                          <p:spTgt spid="1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
        <p:nvSpPr>
          <p:cNvPr id="8" name="Rounded Rectangle 6"/>
          <p:cNvSpPr/>
          <p:nvPr userDrawn="1"/>
        </p:nvSpPr>
        <p:spPr>
          <a:xfrm rot="21295702">
            <a:off x="1370606" y="611737"/>
            <a:ext cx="7302308" cy="5698449"/>
          </a:xfrm>
          <a:custGeom>
            <a:avLst/>
            <a:gdLst>
              <a:gd name="connsiteX0" fmla="*/ 0 w 7576433"/>
              <a:gd name="connsiteY0" fmla="*/ 131520 h 5698449"/>
              <a:gd name="connsiteX1" fmla="*/ 131520 w 7576433"/>
              <a:gd name="connsiteY1" fmla="*/ 0 h 5698449"/>
              <a:gd name="connsiteX2" fmla="*/ 7444913 w 7576433"/>
              <a:gd name="connsiteY2" fmla="*/ 0 h 5698449"/>
              <a:gd name="connsiteX3" fmla="*/ 7576433 w 7576433"/>
              <a:gd name="connsiteY3" fmla="*/ 131520 h 5698449"/>
              <a:gd name="connsiteX4" fmla="*/ 7576433 w 7576433"/>
              <a:gd name="connsiteY4" fmla="*/ 5566929 h 5698449"/>
              <a:gd name="connsiteX5" fmla="*/ 7444913 w 7576433"/>
              <a:gd name="connsiteY5" fmla="*/ 5698449 h 5698449"/>
              <a:gd name="connsiteX6" fmla="*/ 131520 w 7576433"/>
              <a:gd name="connsiteY6" fmla="*/ 5698449 h 5698449"/>
              <a:gd name="connsiteX7" fmla="*/ 0 w 7576433"/>
              <a:gd name="connsiteY7" fmla="*/ 5566929 h 5698449"/>
              <a:gd name="connsiteX8" fmla="*/ 0 w 7576433"/>
              <a:gd name="connsiteY8" fmla="*/ 131520 h 5698449"/>
              <a:gd name="connsiteX0" fmla="*/ 0 w 7576433"/>
              <a:gd name="connsiteY0" fmla="*/ 131520 h 5698449"/>
              <a:gd name="connsiteX1" fmla="*/ 596373 w 7576433"/>
              <a:gd name="connsiteY1" fmla="*/ 64397 h 5698449"/>
              <a:gd name="connsiteX2" fmla="*/ 7444913 w 7576433"/>
              <a:gd name="connsiteY2" fmla="*/ 0 h 5698449"/>
              <a:gd name="connsiteX3" fmla="*/ 7576433 w 7576433"/>
              <a:gd name="connsiteY3" fmla="*/ 131520 h 5698449"/>
              <a:gd name="connsiteX4" fmla="*/ 7576433 w 7576433"/>
              <a:gd name="connsiteY4" fmla="*/ 5566929 h 5698449"/>
              <a:gd name="connsiteX5" fmla="*/ 7444913 w 7576433"/>
              <a:gd name="connsiteY5" fmla="*/ 5698449 h 5698449"/>
              <a:gd name="connsiteX6" fmla="*/ 131520 w 7576433"/>
              <a:gd name="connsiteY6" fmla="*/ 5698449 h 5698449"/>
              <a:gd name="connsiteX7" fmla="*/ 0 w 7576433"/>
              <a:gd name="connsiteY7" fmla="*/ 5566929 h 5698449"/>
              <a:gd name="connsiteX8" fmla="*/ 0 w 7576433"/>
              <a:gd name="connsiteY8" fmla="*/ 131520 h 5698449"/>
              <a:gd name="connsiteX0" fmla="*/ 313629 w 7576433"/>
              <a:gd name="connsiteY0" fmla="*/ 74497 h 5698449"/>
              <a:gd name="connsiteX1" fmla="*/ 596373 w 7576433"/>
              <a:gd name="connsiteY1" fmla="*/ 64397 h 5698449"/>
              <a:gd name="connsiteX2" fmla="*/ 7444913 w 7576433"/>
              <a:gd name="connsiteY2" fmla="*/ 0 h 5698449"/>
              <a:gd name="connsiteX3" fmla="*/ 7576433 w 7576433"/>
              <a:gd name="connsiteY3" fmla="*/ 131520 h 5698449"/>
              <a:gd name="connsiteX4" fmla="*/ 7576433 w 7576433"/>
              <a:gd name="connsiteY4" fmla="*/ 5566929 h 5698449"/>
              <a:gd name="connsiteX5" fmla="*/ 7444913 w 7576433"/>
              <a:gd name="connsiteY5" fmla="*/ 5698449 h 5698449"/>
              <a:gd name="connsiteX6" fmla="*/ 131520 w 7576433"/>
              <a:gd name="connsiteY6" fmla="*/ 5698449 h 5698449"/>
              <a:gd name="connsiteX7" fmla="*/ 0 w 7576433"/>
              <a:gd name="connsiteY7" fmla="*/ 5566929 h 5698449"/>
              <a:gd name="connsiteX8" fmla="*/ 313629 w 7576433"/>
              <a:gd name="connsiteY8" fmla="*/ 74497 h 569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6433" h="5698449">
                <a:moveTo>
                  <a:pt x="313629" y="74497"/>
                </a:moveTo>
                <a:cubicBezTo>
                  <a:pt x="313629" y="1861"/>
                  <a:pt x="523737" y="64397"/>
                  <a:pt x="596373" y="64397"/>
                </a:cubicBezTo>
                <a:lnTo>
                  <a:pt x="7444913" y="0"/>
                </a:lnTo>
                <a:cubicBezTo>
                  <a:pt x="7517549" y="0"/>
                  <a:pt x="7576433" y="58884"/>
                  <a:pt x="7576433" y="131520"/>
                </a:cubicBezTo>
                <a:lnTo>
                  <a:pt x="7576433" y="5566929"/>
                </a:lnTo>
                <a:cubicBezTo>
                  <a:pt x="7576433" y="5639565"/>
                  <a:pt x="7517549" y="5698449"/>
                  <a:pt x="7444913" y="5698449"/>
                </a:cubicBezTo>
                <a:lnTo>
                  <a:pt x="131520" y="5698449"/>
                </a:lnTo>
                <a:cubicBezTo>
                  <a:pt x="58884" y="5698449"/>
                  <a:pt x="0" y="5639565"/>
                  <a:pt x="0" y="5566929"/>
                </a:cubicBezTo>
                <a:lnTo>
                  <a:pt x="313629" y="74497"/>
                </a:lnTo>
                <a:close/>
              </a:path>
            </a:pathLst>
          </a:custGeom>
          <a:gradFill flip="none" rotWithShape="1">
            <a:gsLst>
              <a:gs pos="100000">
                <a:schemeClr val="bg1"/>
              </a:gs>
              <a:gs pos="64000">
                <a:schemeClr val="bg1">
                  <a:lumMod val="95000"/>
                </a:schemeClr>
              </a:gs>
              <a:gs pos="0">
                <a:schemeClr val="bg1">
                  <a:lumMod val="75000"/>
                </a:schemeClr>
              </a:gs>
            </a:gsLst>
            <a:lin ang="18900000" scaled="1"/>
            <a:tileRect/>
          </a:gradFill>
          <a:ln w="12700">
            <a:gradFill>
              <a:gsLst>
                <a:gs pos="0">
                  <a:schemeClr val="bg1">
                    <a:lumMod val="85000"/>
                  </a:schemeClr>
                </a:gs>
                <a:gs pos="0">
                  <a:schemeClr val="bg1">
                    <a:lumMod val="95000"/>
                  </a:schemeClr>
                </a:gs>
              </a:gsLst>
              <a:lin ang="5400000" scaled="0"/>
            </a:gradFill>
          </a:ln>
          <a:effectLst>
            <a:outerShdw blurRad="127000" sx="101000" sy="101000" algn="ctr" rotWithShape="0">
              <a:schemeClr val="bg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Rounded Rectangle 27"/>
          <p:cNvSpPr/>
          <p:nvPr userDrawn="1"/>
        </p:nvSpPr>
        <p:spPr>
          <a:xfrm rot="1021882">
            <a:off x="-2433444" y="-2340455"/>
            <a:ext cx="3269111" cy="2604615"/>
          </a:xfrm>
          <a:custGeom>
            <a:avLst/>
            <a:gdLst/>
            <a:ahLst/>
            <a:cxnLst/>
            <a:rect l="l" t="t" r="r" b="b"/>
            <a:pathLst>
              <a:path w="3269111" h="2604615">
                <a:moveTo>
                  <a:pt x="2904479" y="2230691"/>
                </a:moveTo>
                <a:cubicBezTo>
                  <a:pt x="2824003" y="2255344"/>
                  <a:pt x="2778748" y="2340568"/>
                  <a:pt x="2803400" y="2421045"/>
                </a:cubicBezTo>
                <a:cubicBezTo>
                  <a:pt x="2828053" y="2501522"/>
                  <a:pt x="2913277" y="2546777"/>
                  <a:pt x="2993754" y="2522124"/>
                </a:cubicBezTo>
                <a:cubicBezTo>
                  <a:pt x="3074231" y="2497472"/>
                  <a:pt x="3119485" y="2412247"/>
                  <a:pt x="3094833" y="2331770"/>
                </a:cubicBezTo>
                <a:cubicBezTo>
                  <a:pt x="3070181" y="2251294"/>
                  <a:pt x="2984956" y="2206039"/>
                  <a:pt x="2904479" y="2230691"/>
                </a:cubicBezTo>
                <a:close/>
                <a:moveTo>
                  <a:pt x="36715" y="4724"/>
                </a:moveTo>
                <a:cubicBezTo>
                  <a:pt x="43907" y="1682"/>
                  <a:pt x="51815" y="0"/>
                  <a:pt x="60115" y="0"/>
                </a:cubicBezTo>
                <a:lnTo>
                  <a:pt x="3208996" y="0"/>
                </a:lnTo>
                <a:cubicBezTo>
                  <a:pt x="3242197" y="0"/>
                  <a:pt x="3269111" y="26914"/>
                  <a:pt x="3269111" y="60115"/>
                </a:cubicBezTo>
                <a:lnTo>
                  <a:pt x="3269111" y="2544500"/>
                </a:lnTo>
                <a:cubicBezTo>
                  <a:pt x="3269111" y="2577701"/>
                  <a:pt x="3242197" y="2604615"/>
                  <a:pt x="3208996" y="2604615"/>
                </a:cubicBezTo>
                <a:lnTo>
                  <a:pt x="60115" y="2604615"/>
                </a:lnTo>
                <a:cubicBezTo>
                  <a:pt x="26914" y="2604615"/>
                  <a:pt x="0" y="2577701"/>
                  <a:pt x="0" y="2544500"/>
                </a:cubicBezTo>
                <a:lnTo>
                  <a:pt x="0" y="60115"/>
                </a:lnTo>
                <a:cubicBezTo>
                  <a:pt x="0" y="35214"/>
                  <a:pt x="15139" y="13850"/>
                  <a:pt x="36715" y="4724"/>
                </a:cubicBezTo>
                <a:close/>
              </a:path>
            </a:pathLst>
          </a:custGeom>
          <a:gradFill flip="none" rotWithShape="1">
            <a:gsLst>
              <a:gs pos="45000">
                <a:schemeClr val="bg1">
                  <a:lumMod val="95000"/>
                </a:schemeClr>
              </a:gs>
              <a:gs pos="0">
                <a:schemeClr val="bg1">
                  <a:lumMod val="85000"/>
                </a:schemeClr>
              </a:gs>
            </a:gsLst>
            <a:lin ang="18900000" scaled="1"/>
            <a:tileRect/>
          </a:gradFill>
          <a:ln w="12700">
            <a:gradFill>
              <a:gsLst>
                <a:gs pos="0">
                  <a:schemeClr val="bg1">
                    <a:lumMod val="85000"/>
                  </a:schemeClr>
                </a:gs>
                <a:gs pos="0">
                  <a:schemeClr val="bg1">
                    <a:lumMod val="95000"/>
                  </a:schemeClr>
                </a:gs>
              </a:gsLst>
              <a:lin ang="5400000" scaled="0"/>
            </a:gradFill>
          </a:ln>
          <a:effectLst>
            <a:outerShdw blurRad="127000" sx="101000" sy="101000" algn="ctr" rotWithShape="0">
              <a:schemeClr val="bg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Rounded Rectangle 28"/>
          <p:cNvSpPr/>
          <p:nvPr userDrawn="1"/>
        </p:nvSpPr>
        <p:spPr>
          <a:xfrm>
            <a:off x="368814" y="521428"/>
            <a:ext cx="8541687" cy="5879377"/>
          </a:xfrm>
          <a:custGeom>
            <a:avLst/>
            <a:gdLst/>
            <a:ahLst/>
            <a:cxnLst/>
            <a:rect l="l" t="t" r="r" b="b"/>
            <a:pathLst>
              <a:path w="7576433" h="5626922">
                <a:moveTo>
                  <a:pt x="255843" y="140522"/>
                </a:moveTo>
                <a:cubicBezTo>
                  <a:pt x="171675" y="140522"/>
                  <a:pt x="103443" y="208754"/>
                  <a:pt x="103443" y="292922"/>
                </a:cubicBezTo>
                <a:cubicBezTo>
                  <a:pt x="103443" y="377090"/>
                  <a:pt x="171675" y="445322"/>
                  <a:pt x="255843" y="445322"/>
                </a:cubicBezTo>
                <a:cubicBezTo>
                  <a:pt x="340011" y="445322"/>
                  <a:pt x="408243" y="377090"/>
                  <a:pt x="408243" y="292922"/>
                </a:cubicBezTo>
                <a:cubicBezTo>
                  <a:pt x="408243" y="208754"/>
                  <a:pt x="340011" y="140522"/>
                  <a:pt x="255843" y="140522"/>
                </a:cubicBezTo>
                <a:close/>
                <a:moveTo>
                  <a:pt x="129869" y="0"/>
                </a:moveTo>
                <a:lnTo>
                  <a:pt x="7446564" y="0"/>
                </a:lnTo>
                <a:cubicBezTo>
                  <a:pt x="7518289" y="0"/>
                  <a:pt x="7576433" y="58144"/>
                  <a:pt x="7576433" y="129869"/>
                </a:cubicBezTo>
                <a:lnTo>
                  <a:pt x="7576433" y="5497053"/>
                </a:lnTo>
                <a:cubicBezTo>
                  <a:pt x="7576433" y="5568778"/>
                  <a:pt x="7518289" y="5626922"/>
                  <a:pt x="7446564" y="5626922"/>
                </a:cubicBezTo>
                <a:lnTo>
                  <a:pt x="129869" y="5626922"/>
                </a:lnTo>
                <a:cubicBezTo>
                  <a:pt x="58144" y="5626922"/>
                  <a:pt x="0" y="5568778"/>
                  <a:pt x="0" y="5497053"/>
                </a:cubicBezTo>
                <a:lnTo>
                  <a:pt x="0" y="129869"/>
                </a:lnTo>
                <a:cubicBezTo>
                  <a:pt x="0" y="58144"/>
                  <a:pt x="58144" y="0"/>
                  <a:pt x="129869" y="0"/>
                </a:cubicBezTo>
                <a:close/>
              </a:path>
            </a:pathLst>
          </a:custGeom>
          <a:gradFill flip="none" rotWithShape="1">
            <a:gsLst>
              <a:gs pos="28000">
                <a:schemeClr val="bg1"/>
              </a:gs>
              <a:gs pos="0">
                <a:schemeClr val="bg1">
                  <a:lumMod val="85000"/>
                </a:schemeClr>
              </a:gs>
            </a:gsLst>
            <a:lin ang="18900000" scaled="1"/>
            <a:tileRect/>
          </a:gradFill>
          <a:ln w="12700">
            <a:gradFill>
              <a:gsLst>
                <a:gs pos="0">
                  <a:schemeClr val="bg1">
                    <a:lumMod val="85000"/>
                  </a:schemeClr>
                </a:gs>
                <a:gs pos="0">
                  <a:schemeClr val="bg1">
                    <a:lumMod val="95000"/>
                  </a:schemeClr>
                </a:gs>
              </a:gsLst>
              <a:lin ang="5400000" scaled="0"/>
            </a:gradFill>
          </a:ln>
          <a:effectLst>
            <a:outerShdw blurRad="127000" sx="101000" sy="101000" algn="ctr" rotWithShape="0">
              <a:schemeClr val="bg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ounded Rectangle 11"/>
          <p:cNvSpPr/>
          <p:nvPr userDrawn="1"/>
        </p:nvSpPr>
        <p:spPr>
          <a:xfrm rot="2606739">
            <a:off x="-22595" y="492417"/>
            <a:ext cx="838200" cy="178039"/>
          </a:xfrm>
          <a:prstGeom prst="roundRect">
            <a:avLst>
              <a:gd name="adj" fmla="val 50000"/>
            </a:avLst>
          </a:prstGeom>
          <a:gradFill flip="none" rotWithShape="1">
            <a:gsLst>
              <a:gs pos="85000">
                <a:schemeClr val="bg1">
                  <a:lumMod val="95000"/>
                </a:schemeClr>
              </a:gs>
              <a:gs pos="0">
                <a:schemeClr val="bg1">
                  <a:lumMod val="75000"/>
                </a:schemeClr>
              </a:gs>
              <a:gs pos="16000">
                <a:schemeClr val="tx1">
                  <a:lumMod val="95000"/>
                  <a:lumOff val="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4"/>
          <p:cNvSpPr>
            <a:spLocks noGrp="1"/>
          </p:cNvSpPr>
          <p:nvPr>
            <p:ph sz="quarter" idx="10"/>
          </p:nvPr>
        </p:nvSpPr>
        <p:spPr>
          <a:xfrm>
            <a:off x="762000" y="1447800"/>
            <a:ext cx="7772400" cy="4648200"/>
          </a:xfrm>
        </p:spPr>
        <p:txBody>
          <a:bodyPr/>
          <a:lstStyle>
            <a:lvl1pPr>
              <a:buFontTx/>
              <a:buBlip>
                <a:blip r:embed="rId2"/>
              </a:buBlip>
              <a:defRPr sz="2400"/>
            </a:lvl1pPr>
            <a:lvl2pPr>
              <a:buFont typeface="Wingdings" pitchFamily="2" charset="2"/>
              <a:buChar char="§"/>
              <a:defRPr sz="2000"/>
            </a:lvl2pPr>
          </a:lstStyle>
          <a:p>
            <a:pPr lvl="0"/>
            <a:r>
              <a:rPr lang="en-US" dirty="0" smtClean="0"/>
              <a:t>Click to edit Master text styles</a:t>
            </a:r>
          </a:p>
          <a:p>
            <a:pPr lvl="1"/>
            <a:r>
              <a:rPr lang="en-US" dirty="0" smtClean="0"/>
              <a:t>Second level</a:t>
            </a:r>
          </a:p>
        </p:txBody>
      </p:sp>
      <p:sp>
        <p:nvSpPr>
          <p:cNvPr id="7" name="Title 1"/>
          <p:cNvSpPr>
            <a:spLocks noGrp="1"/>
          </p:cNvSpPr>
          <p:nvPr>
            <p:ph type="title"/>
          </p:nvPr>
        </p:nvSpPr>
        <p:spPr>
          <a:xfrm>
            <a:off x="990600" y="762005"/>
            <a:ext cx="7772400" cy="487363"/>
          </a:xfrm>
        </p:spPr>
        <p:txBody>
          <a:bodyPr>
            <a:noAutofit/>
          </a:bodyPr>
          <a:lstStyle>
            <a:lvl1pPr algn="r">
              <a:defRPr sz="2800">
                <a:effectLst>
                  <a:reflection blurRad="6350" stA="24000" endPos="45500" dir="5400000" sy="-100000" algn="bl" rotWithShape="0"/>
                </a:effectLst>
              </a:defRPr>
            </a:lvl1pPr>
          </a:lstStyle>
          <a:p>
            <a:r>
              <a:rPr lang="en-US" dirty="0" smtClean="0"/>
              <a:t>Click to edit Master title style</a:t>
            </a:r>
            <a:endParaRPr lang="en-US" dirty="0"/>
          </a:p>
        </p:txBody>
      </p:sp>
      <p:sp>
        <p:nvSpPr>
          <p:cNvPr id="9" name="Rectangle 8"/>
          <p:cNvSpPr/>
          <p:nvPr userDrawn="1"/>
        </p:nvSpPr>
        <p:spPr>
          <a:xfrm>
            <a:off x="990600" y="1295405"/>
            <a:ext cx="7848600" cy="45719"/>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p:cNvSpPr txBox="1"/>
          <p:nvPr userDrawn="1"/>
        </p:nvSpPr>
        <p:spPr>
          <a:xfrm>
            <a:off x="3352800" y="6093028"/>
            <a:ext cx="2438400" cy="276999"/>
          </a:xfrm>
          <a:prstGeom prst="rect">
            <a:avLst/>
          </a:prstGeom>
          <a:noFill/>
        </p:spPr>
        <p:txBody>
          <a:bodyPr wrap="square" rtlCol="0">
            <a:spAutoFit/>
          </a:bodyPr>
          <a:lstStyle/>
          <a:p>
            <a:pPr algn="ctr"/>
            <a:r>
              <a:rPr lang="en-US" sz="1200" dirty="0" smtClean="0">
                <a:solidFill>
                  <a:schemeClr val="tx1">
                    <a:alpha val="40000"/>
                  </a:schemeClr>
                </a:solidFill>
                <a:effectLst>
                  <a:outerShdw blurRad="266700" dist="152400" dir="13140000" algn="ctr" rotWithShape="0">
                    <a:srgbClr val="000000"/>
                  </a:outerShdw>
                </a:effectLst>
              </a:rPr>
              <a:t>©  www.SafetyLinks.net</a:t>
            </a:r>
            <a:endParaRPr lang="en-US" sz="1200" dirty="0">
              <a:solidFill>
                <a:schemeClr val="tx1">
                  <a:alpha val="40000"/>
                </a:schemeClr>
              </a:solidFill>
              <a:effectLst>
                <a:outerShdw blurRad="266700" dist="152400" dir="13140000" algn="ctr" rotWithShape="0">
                  <a:srgbClr val="000000"/>
                </a:outerShdw>
              </a:effectLst>
            </a:endParaRPr>
          </a:p>
        </p:txBody>
      </p:sp>
    </p:spTree>
    <p:extLst>
      <p:ext uri="{BB962C8B-B14F-4D97-AF65-F5344CB8AC3E}">
        <p14:creationId xmlns:p14="http://schemas.microsoft.com/office/powerpoint/2010/main" val="217773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ounded Rectangle 6"/>
          <p:cNvSpPr/>
          <p:nvPr userDrawn="1"/>
        </p:nvSpPr>
        <p:spPr>
          <a:xfrm rot="21295702">
            <a:off x="1370606" y="611737"/>
            <a:ext cx="7302308" cy="5698449"/>
          </a:xfrm>
          <a:custGeom>
            <a:avLst/>
            <a:gdLst>
              <a:gd name="connsiteX0" fmla="*/ 0 w 7576433"/>
              <a:gd name="connsiteY0" fmla="*/ 131520 h 5698449"/>
              <a:gd name="connsiteX1" fmla="*/ 131520 w 7576433"/>
              <a:gd name="connsiteY1" fmla="*/ 0 h 5698449"/>
              <a:gd name="connsiteX2" fmla="*/ 7444913 w 7576433"/>
              <a:gd name="connsiteY2" fmla="*/ 0 h 5698449"/>
              <a:gd name="connsiteX3" fmla="*/ 7576433 w 7576433"/>
              <a:gd name="connsiteY3" fmla="*/ 131520 h 5698449"/>
              <a:gd name="connsiteX4" fmla="*/ 7576433 w 7576433"/>
              <a:gd name="connsiteY4" fmla="*/ 5566929 h 5698449"/>
              <a:gd name="connsiteX5" fmla="*/ 7444913 w 7576433"/>
              <a:gd name="connsiteY5" fmla="*/ 5698449 h 5698449"/>
              <a:gd name="connsiteX6" fmla="*/ 131520 w 7576433"/>
              <a:gd name="connsiteY6" fmla="*/ 5698449 h 5698449"/>
              <a:gd name="connsiteX7" fmla="*/ 0 w 7576433"/>
              <a:gd name="connsiteY7" fmla="*/ 5566929 h 5698449"/>
              <a:gd name="connsiteX8" fmla="*/ 0 w 7576433"/>
              <a:gd name="connsiteY8" fmla="*/ 131520 h 5698449"/>
              <a:gd name="connsiteX0" fmla="*/ 0 w 7576433"/>
              <a:gd name="connsiteY0" fmla="*/ 131520 h 5698449"/>
              <a:gd name="connsiteX1" fmla="*/ 596373 w 7576433"/>
              <a:gd name="connsiteY1" fmla="*/ 64397 h 5698449"/>
              <a:gd name="connsiteX2" fmla="*/ 7444913 w 7576433"/>
              <a:gd name="connsiteY2" fmla="*/ 0 h 5698449"/>
              <a:gd name="connsiteX3" fmla="*/ 7576433 w 7576433"/>
              <a:gd name="connsiteY3" fmla="*/ 131520 h 5698449"/>
              <a:gd name="connsiteX4" fmla="*/ 7576433 w 7576433"/>
              <a:gd name="connsiteY4" fmla="*/ 5566929 h 5698449"/>
              <a:gd name="connsiteX5" fmla="*/ 7444913 w 7576433"/>
              <a:gd name="connsiteY5" fmla="*/ 5698449 h 5698449"/>
              <a:gd name="connsiteX6" fmla="*/ 131520 w 7576433"/>
              <a:gd name="connsiteY6" fmla="*/ 5698449 h 5698449"/>
              <a:gd name="connsiteX7" fmla="*/ 0 w 7576433"/>
              <a:gd name="connsiteY7" fmla="*/ 5566929 h 5698449"/>
              <a:gd name="connsiteX8" fmla="*/ 0 w 7576433"/>
              <a:gd name="connsiteY8" fmla="*/ 131520 h 5698449"/>
              <a:gd name="connsiteX0" fmla="*/ 313629 w 7576433"/>
              <a:gd name="connsiteY0" fmla="*/ 74497 h 5698449"/>
              <a:gd name="connsiteX1" fmla="*/ 596373 w 7576433"/>
              <a:gd name="connsiteY1" fmla="*/ 64397 h 5698449"/>
              <a:gd name="connsiteX2" fmla="*/ 7444913 w 7576433"/>
              <a:gd name="connsiteY2" fmla="*/ 0 h 5698449"/>
              <a:gd name="connsiteX3" fmla="*/ 7576433 w 7576433"/>
              <a:gd name="connsiteY3" fmla="*/ 131520 h 5698449"/>
              <a:gd name="connsiteX4" fmla="*/ 7576433 w 7576433"/>
              <a:gd name="connsiteY4" fmla="*/ 5566929 h 5698449"/>
              <a:gd name="connsiteX5" fmla="*/ 7444913 w 7576433"/>
              <a:gd name="connsiteY5" fmla="*/ 5698449 h 5698449"/>
              <a:gd name="connsiteX6" fmla="*/ 131520 w 7576433"/>
              <a:gd name="connsiteY6" fmla="*/ 5698449 h 5698449"/>
              <a:gd name="connsiteX7" fmla="*/ 0 w 7576433"/>
              <a:gd name="connsiteY7" fmla="*/ 5566929 h 5698449"/>
              <a:gd name="connsiteX8" fmla="*/ 313629 w 7576433"/>
              <a:gd name="connsiteY8" fmla="*/ 74497 h 569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6433" h="5698449">
                <a:moveTo>
                  <a:pt x="313629" y="74497"/>
                </a:moveTo>
                <a:cubicBezTo>
                  <a:pt x="313629" y="1861"/>
                  <a:pt x="523737" y="64397"/>
                  <a:pt x="596373" y="64397"/>
                </a:cubicBezTo>
                <a:lnTo>
                  <a:pt x="7444913" y="0"/>
                </a:lnTo>
                <a:cubicBezTo>
                  <a:pt x="7517549" y="0"/>
                  <a:pt x="7576433" y="58884"/>
                  <a:pt x="7576433" y="131520"/>
                </a:cubicBezTo>
                <a:lnTo>
                  <a:pt x="7576433" y="5566929"/>
                </a:lnTo>
                <a:cubicBezTo>
                  <a:pt x="7576433" y="5639565"/>
                  <a:pt x="7517549" y="5698449"/>
                  <a:pt x="7444913" y="5698449"/>
                </a:cubicBezTo>
                <a:lnTo>
                  <a:pt x="131520" y="5698449"/>
                </a:lnTo>
                <a:cubicBezTo>
                  <a:pt x="58884" y="5698449"/>
                  <a:pt x="0" y="5639565"/>
                  <a:pt x="0" y="5566929"/>
                </a:cubicBezTo>
                <a:lnTo>
                  <a:pt x="313629" y="74497"/>
                </a:lnTo>
                <a:close/>
              </a:path>
            </a:pathLst>
          </a:custGeom>
          <a:gradFill flip="none" rotWithShape="1">
            <a:gsLst>
              <a:gs pos="100000">
                <a:schemeClr val="bg1"/>
              </a:gs>
              <a:gs pos="0">
                <a:schemeClr val="bg1">
                  <a:lumMod val="95000"/>
                </a:schemeClr>
              </a:gs>
            </a:gsLst>
            <a:lin ang="18900000" scaled="1"/>
            <a:tileRect/>
          </a:gradFill>
          <a:ln>
            <a:gradFill>
              <a:gsLst>
                <a:gs pos="0">
                  <a:schemeClr val="bg1">
                    <a:lumMod val="85000"/>
                  </a:schemeClr>
                </a:gs>
                <a:gs pos="0">
                  <a:schemeClr val="bg1">
                    <a:lumMod val="95000"/>
                  </a:schemeClr>
                </a:gs>
              </a:gsLst>
              <a:lin ang="5400000" scaled="0"/>
            </a:gradFill>
          </a:ln>
          <a:effectLst>
            <a:outerShdw blurRad="127000" sx="101000" sy="101000" algn="ctr" rotWithShape="0">
              <a:schemeClr val="bg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7"/>
          <p:cNvSpPr/>
          <p:nvPr userDrawn="1"/>
        </p:nvSpPr>
        <p:spPr>
          <a:xfrm rot="1021882">
            <a:off x="-2359664" y="-1883255"/>
            <a:ext cx="3269111" cy="2604615"/>
          </a:xfrm>
          <a:custGeom>
            <a:avLst/>
            <a:gdLst/>
            <a:ahLst/>
            <a:cxnLst/>
            <a:rect l="l" t="t" r="r" b="b"/>
            <a:pathLst>
              <a:path w="3269111" h="2604615">
                <a:moveTo>
                  <a:pt x="2904479" y="2230691"/>
                </a:moveTo>
                <a:cubicBezTo>
                  <a:pt x="2824003" y="2255344"/>
                  <a:pt x="2778748" y="2340568"/>
                  <a:pt x="2803400" y="2421045"/>
                </a:cubicBezTo>
                <a:cubicBezTo>
                  <a:pt x="2828053" y="2501522"/>
                  <a:pt x="2913277" y="2546777"/>
                  <a:pt x="2993754" y="2522124"/>
                </a:cubicBezTo>
                <a:cubicBezTo>
                  <a:pt x="3074231" y="2497472"/>
                  <a:pt x="3119485" y="2412247"/>
                  <a:pt x="3094833" y="2331770"/>
                </a:cubicBezTo>
                <a:cubicBezTo>
                  <a:pt x="3070181" y="2251294"/>
                  <a:pt x="2984956" y="2206039"/>
                  <a:pt x="2904479" y="2230691"/>
                </a:cubicBezTo>
                <a:close/>
                <a:moveTo>
                  <a:pt x="36715" y="4724"/>
                </a:moveTo>
                <a:cubicBezTo>
                  <a:pt x="43907" y="1682"/>
                  <a:pt x="51815" y="0"/>
                  <a:pt x="60115" y="0"/>
                </a:cubicBezTo>
                <a:lnTo>
                  <a:pt x="3208996" y="0"/>
                </a:lnTo>
                <a:cubicBezTo>
                  <a:pt x="3242197" y="0"/>
                  <a:pt x="3269111" y="26914"/>
                  <a:pt x="3269111" y="60115"/>
                </a:cubicBezTo>
                <a:lnTo>
                  <a:pt x="3269111" y="2544500"/>
                </a:lnTo>
                <a:cubicBezTo>
                  <a:pt x="3269111" y="2577701"/>
                  <a:pt x="3242197" y="2604615"/>
                  <a:pt x="3208996" y="2604615"/>
                </a:cubicBezTo>
                <a:lnTo>
                  <a:pt x="60115" y="2604615"/>
                </a:lnTo>
                <a:cubicBezTo>
                  <a:pt x="26914" y="2604615"/>
                  <a:pt x="0" y="2577701"/>
                  <a:pt x="0" y="2544500"/>
                </a:cubicBezTo>
                <a:lnTo>
                  <a:pt x="0" y="60115"/>
                </a:lnTo>
                <a:cubicBezTo>
                  <a:pt x="0" y="35214"/>
                  <a:pt x="15139" y="13850"/>
                  <a:pt x="36715" y="4724"/>
                </a:cubicBezTo>
                <a:close/>
              </a:path>
            </a:pathLst>
          </a:custGeom>
          <a:gradFill flip="none" rotWithShape="1">
            <a:gsLst>
              <a:gs pos="100000">
                <a:schemeClr val="bg1"/>
              </a:gs>
              <a:gs pos="64000">
                <a:schemeClr val="bg1">
                  <a:lumMod val="95000"/>
                </a:schemeClr>
              </a:gs>
              <a:gs pos="0">
                <a:schemeClr val="bg1">
                  <a:lumMod val="75000"/>
                </a:schemeClr>
              </a:gs>
            </a:gsLst>
            <a:lin ang="18900000" scaled="1"/>
            <a:tileRect/>
          </a:gradFill>
          <a:ln w="12700">
            <a:gradFill>
              <a:gsLst>
                <a:gs pos="0">
                  <a:schemeClr val="bg1">
                    <a:lumMod val="85000"/>
                  </a:schemeClr>
                </a:gs>
                <a:gs pos="0">
                  <a:schemeClr val="bg1">
                    <a:lumMod val="95000"/>
                  </a:schemeClr>
                </a:gs>
              </a:gsLst>
              <a:lin ang="5400000" scaled="0"/>
            </a:gradFill>
          </a:ln>
          <a:effectLst>
            <a:outerShdw blurRad="127000" sx="101000" sy="101000" algn="ctr" rotWithShape="0">
              <a:schemeClr val="bg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Rounded Rectangle 28"/>
          <p:cNvSpPr/>
          <p:nvPr userDrawn="1"/>
        </p:nvSpPr>
        <p:spPr>
          <a:xfrm>
            <a:off x="488343" y="990600"/>
            <a:ext cx="7817463" cy="5638800"/>
          </a:xfrm>
          <a:custGeom>
            <a:avLst/>
            <a:gdLst/>
            <a:ahLst/>
            <a:cxnLst/>
            <a:rect l="l" t="t" r="r" b="b"/>
            <a:pathLst>
              <a:path w="7576433" h="5626922">
                <a:moveTo>
                  <a:pt x="255843" y="140522"/>
                </a:moveTo>
                <a:cubicBezTo>
                  <a:pt x="171675" y="140522"/>
                  <a:pt x="103443" y="208754"/>
                  <a:pt x="103443" y="292922"/>
                </a:cubicBezTo>
                <a:cubicBezTo>
                  <a:pt x="103443" y="377090"/>
                  <a:pt x="171675" y="445322"/>
                  <a:pt x="255843" y="445322"/>
                </a:cubicBezTo>
                <a:cubicBezTo>
                  <a:pt x="340011" y="445322"/>
                  <a:pt x="408243" y="377090"/>
                  <a:pt x="408243" y="292922"/>
                </a:cubicBezTo>
                <a:cubicBezTo>
                  <a:pt x="408243" y="208754"/>
                  <a:pt x="340011" y="140522"/>
                  <a:pt x="255843" y="140522"/>
                </a:cubicBezTo>
                <a:close/>
                <a:moveTo>
                  <a:pt x="129869" y="0"/>
                </a:moveTo>
                <a:lnTo>
                  <a:pt x="7446564" y="0"/>
                </a:lnTo>
                <a:cubicBezTo>
                  <a:pt x="7518289" y="0"/>
                  <a:pt x="7576433" y="58144"/>
                  <a:pt x="7576433" y="129869"/>
                </a:cubicBezTo>
                <a:lnTo>
                  <a:pt x="7576433" y="5497053"/>
                </a:lnTo>
                <a:cubicBezTo>
                  <a:pt x="7576433" y="5568778"/>
                  <a:pt x="7518289" y="5626922"/>
                  <a:pt x="7446564" y="5626922"/>
                </a:cubicBezTo>
                <a:lnTo>
                  <a:pt x="129869" y="5626922"/>
                </a:lnTo>
                <a:cubicBezTo>
                  <a:pt x="58144" y="5626922"/>
                  <a:pt x="0" y="5568778"/>
                  <a:pt x="0" y="5497053"/>
                </a:cubicBezTo>
                <a:lnTo>
                  <a:pt x="0" y="129869"/>
                </a:lnTo>
                <a:cubicBezTo>
                  <a:pt x="0" y="58144"/>
                  <a:pt x="58144" y="0"/>
                  <a:pt x="129869" y="0"/>
                </a:cubicBezTo>
                <a:close/>
              </a:path>
            </a:pathLst>
          </a:custGeom>
          <a:gradFill flip="none" rotWithShape="1">
            <a:gsLst>
              <a:gs pos="100000">
                <a:schemeClr val="bg1"/>
              </a:gs>
              <a:gs pos="62000">
                <a:schemeClr val="bg1">
                  <a:lumMod val="95000"/>
                </a:schemeClr>
              </a:gs>
              <a:gs pos="0">
                <a:schemeClr val="bg1">
                  <a:lumMod val="75000"/>
                </a:schemeClr>
              </a:gs>
            </a:gsLst>
            <a:lin ang="16200000" scaled="1"/>
            <a:tileRect/>
          </a:gradFill>
          <a:ln w="12700">
            <a:gradFill>
              <a:gsLst>
                <a:gs pos="0">
                  <a:schemeClr val="bg1">
                    <a:lumMod val="85000"/>
                  </a:schemeClr>
                </a:gs>
                <a:gs pos="0">
                  <a:schemeClr val="bg1">
                    <a:lumMod val="95000"/>
                  </a:schemeClr>
                </a:gs>
              </a:gsLst>
              <a:lin ang="5400000" scaled="0"/>
            </a:gradFill>
          </a:ln>
          <a:effectLst>
            <a:outerShdw blurRad="127000" sx="101000" sy="101000" algn="ctr" rotWithShape="0">
              <a:schemeClr val="bg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ounded Rectangle 11"/>
          <p:cNvSpPr/>
          <p:nvPr userDrawn="1"/>
        </p:nvSpPr>
        <p:spPr>
          <a:xfrm rot="2606739">
            <a:off x="53607" y="929754"/>
            <a:ext cx="838200" cy="178039"/>
          </a:xfrm>
          <a:prstGeom prst="roundRect">
            <a:avLst>
              <a:gd name="adj" fmla="val 50000"/>
            </a:avLst>
          </a:prstGeom>
          <a:gradFill flip="none" rotWithShape="1">
            <a:gsLst>
              <a:gs pos="85000">
                <a:schemeClr val="bg1">
                  <a:lumMod val="95000"/>
                </a:schemeClr>
              </a:gs>
              <a:gs pos="0">
                <a:schemeClr val="bg1">
                  <a:lumMod val="75000"/>
                </a:schemeClr>
              </a:gs>
              <a:gs pos="16000">
                <a:schemeClr val="tx1">
                  <a:lumMod val="95000"/>
                  <a:lumOff val="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p:cNvSpPr txBox="1">
            <a:spLocks noChangeArrowheads="1"/>
          </p:cNvSpPr>
          <p:nvPr userDrawn="1"/>
        </p:nvSpPr>
        <p:spPr>
          <a:xfrm>
            <a:off x="1600200" y="1676400"/>
            <a:ext cx="60960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mn-lt"/>
                <a:ea typeface="+mj-ea"/>
                <a:cs typeface="+mj-cs"/>
              </a:defRPr>
            </a:lvl1pPr>
          </a:lstStyle>
          <a:p>
            <a:r>
              <a:rPr lang="en-US" dirty="0" smtClean="0">
                <a:solidFill>
                  <a:schemeClr val="tx1">
                    <a:lumMod val="85000"/>
                    <a:lumOff val="15000"/>
                  </a:schemeClr>
                </a:solidFill>
                <a:effectLst>
                  <a:reflection blurRad="6350" stA="55000" endA="300" endPos="45500" dir="5400000" sy="-100000" algn="bl" rotWithShape="0"/>
                </a:effectLst>
                <a:latin typeface="+mj-lt"/>
              </a:rPr>
              <a:t>Course Title</a:t>
            </a:r>
            <a:endParaRPr lang="en-US" sz="2000" dirty="0">
              <a:solidFill>
                <a:schemeClr val="tx1">
                  <a:lumMod val="85000"/>
                  <a:lumOff val="15000"/>
                </a:schemeClr>
              </a:solidFill>
              <a:effectLst>
                <a:reflection blurRad="6350" stA="55000" endA="300" endPos="45500" dir="5400000" sy="-100000" algn="bl" rotWithShape="0"/>
              </a:effectLst>
              <a:latin typeface="+mj-lt"/>
            </a:endParaRPr>
          </a:p>
        </p:txBody>
      </p:sp>
      <p:sp>
        <p:nvSpPr>
          <p:cNvPr id="7" name="Rectangle 3"/>
          <p:cNvSpPr>
            <a:spLocks noGrp="1" noChangeArrowheads="1"/>
          </p:cNvSpPr>
          <p:nvPr>
            <p:ph type="subTitle" idx="1"/>
          </p:nvPr>
        </p:nvSpPr>
        <p:spPr>
          <a:xfrm>
            <a:off x="2971800" y="2895600"/>
            <a:ext cx="5334000" cy="914400"/>
          </a:xfrm>
        </p:spPr>
        <p:txBody>
          <a:bodyPr/>
          <a:lstStyle>
            <a:lvl1pPr marL="0" indent="0" algn="ctr">
              <a:buFontTx/>
              <a:buNone/>
              <a:defRPr sz="2800">
                <a:solidFill>
                  <a:srgbClr val="FFC000"/>
                </a:solidFill>
                <a:effectLst>
                  <a:outerShdw blurRad="38100" dist="38100" dir="2700000" algn="tl">
                    <a:srgbClr val="C0C0C0"/>
                  </a:outerShdw>
                  <a:reflection blurRad="6350" stA="55000" endA="300" endPos="45500" dir="5400000" sy="-100000" algn="bl" rotWithShape="0"/>
                </a:effectLst>
                <a:latin typeface="+mn-lt"/>
              </a:defRPr>
            </a:lvl1pPr>
          </a:lstStyle>
          <a:p>
            <a:r>
              <a:rPr lang="en-US" dirty="0" smtClean="0"/>
              <a:t>Section ?: Click </a:t>
            </a:r>
            <a:r>
              <a:rPr lang="en-US" dirty="0"/>
              <a:t>to edit Master </a:t>
            </a:r>
            <a:r>
              <a:rPr lang="en-US" dirty="0" smtClean="0"/>
              <a:t>subtitle </a:t>
            </a:r>
            <a:r>
              <a:rPr lang="en-US" dirty="0"/>
              <a:t>style</a:t>
            </a:r>
          </a:p>
        </p:txBody>
      </p:sp>
      <p:sp>
        <p:nvSpPr>
          <p:cNvPr id="9" name="Rectangle 8"/>
          <p:cNvSpPr/>
          <p:nvPr userDrawn="1"/>
        </p:nvSpPr>
        <p:spPr>
          <a:xfrm>
            <a:off x="1676401" y="2514605"/>
            <a:ext cx="6477000" cy="45719"/>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p:cNvSpPr txBox="1"/>
          <p:nvPr userDrawn="1"/>
        </p:nvSpPr>
        <p:spPr>
          <a:xfrm>
            <a:off x="3352800" y="6321628"/>
            <a:ext cx="2438400" cy="276999"/>
          </a:xfrm>
          <a:prstGeom prst="rect">
            <a:avLst/>
          </a:prstGeom>
          <a:noFill/>
        </p:spPr>
        <p:txBody>
          <a:bodyPr wrap="square" rtlCol="0">
            <a:spAutoFit/>
          </a:bodyPr>
          <a:lstStyle/>
          <a:p>
            <a:pPr algn="ctr"/>
            <a:r>
              <a:rPr lang="en-US" sz="1200" dirty="0" smtClean="0">
                <a:solidFill>
                  <a:schemeClr val="tx1">
                    <a:alpha val="40000"/>
                  </a:schemeClr>
                </a:solidFill>
                <a:effectLst>
                  <a:outerShdw blurRad="266700" dist="152400" dir="13140000" algn="ctr" rotWithShape="0">
                    <a:srgbClr val="000000"/>
                  </a:outerShdw>
                </a:effectLst>
              </a:rPr>
              <a:t>©  www.SafetyLinks.net</a:t>
            </a:r>
            <a:endParaRPr lang="en-US" sz="1200" dirty="0">
              <a:solidFill>
                <a:schemeClr val="tx1">
                  <a:alpha val="40000"/>
                </a:schemeClr>
              </a:solidFill>
              <a:effectLst>
                <a:outerShdw blurRad="266700" dist="152400" dir="13140000" algn="ctr" rotWithShape="0">
                  <a:srgbClr val="000000"/>
                </a:outerShdw>
              </a:effectLst>
            </a:endParaRPr>
          </a:p>
        </p:txBody>
      </p:sp>
      <p:pic>
        <p:nvPicPr>
          <p:cNvPr id="15" name="Picture 14"/>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7172331" y="447590"/>
            <a:ext cx="1143000" cy="436704"/>
          </a:xfrm>
          <a:prstGeom prst="rect">
            <a:avLst/>
          </a:prstGeom>
          <a:noFill/>
          <a:ln>
            <a:noFill/>
          </a:ln>
        </p:spPr>
      </p:pic>
    </p:spTree>
    <p:custDataLst>
      <p:tags r:id="rId1"/>
    </p:custDataLst>
    <p:extLst>
      <p:ext uri="{BB962C8B-B14F-4D97-AF65-F5344CB8AC3E}">
        <p14:creationId xmlns:p14="http://schemas.microsoft.com/office/powerpoint/2010/main" val="43180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2000"/>
                        <p:tgtEl>
                          <p:spTgt spid="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n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2305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1EA18-1EFF-47A8-8639-DB60C71E5CDA}" type="slidenum">
              <a:rPr lang="en-US" smtClean="0"/>
              <a:t>‹#›</a:t>
            </a:fld>
            <a:endParaRPr lang="en-US"/>
          </a:p>
        </p:txBody>
      </p:sp>
      <p:pic>
        <p:nvPicPr>
          <p:cNvPr id="7" name="Picture 2"/>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55564" y="1588"/>
            <a:ext cx="925512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6"/>
    </p:custDataLst>
    <p:extLst>
      <p:ext uri="{BB962C8B-B14F-4D97-AF65-F5344CB8AC3E}">
        <p14:creationId xmlns:p14="http://schemas.microsoft.com/office/powerpoint/2010/main" val="3486910390"/>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62" r:id="rId3"/>
    <p:sldLayoutId id="2147483664" r:id="rId4"/>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RPPTL Presentation</a:t>
            </a:r>
            <a:br>
              <a:rPr lang="en-US" dirty="0" smtClean="0"/>
            </a:br>
            <a:endParaRPr lang="en-US" dirty="0"/>
          </a:p>
        </p:txBody>
      </p:sp>
      <p:graphicFrame>
        <p:nvGraphicFramePr>
          <p:cNvPr id="2" name="Content Placeholder 1"/>
          <p:cNvGraphicFramePr>
            <a:graphicFrameLocks noGrp="1"/>
          </p:cNvGraphicFramePr>
          <p:nvPr>
            <p:ph sz="quarter" idx="10"/>
            <p:extLst>
              <p:ext uri="{D42A27DB-BD31-4B8C-83A1-F6EECF244321}">
                <p14:modId xmlns:p14="http://schemas.microsoft.com/office/powerpoint/2010/main" val="4242984854"/>
              </p:ext>
            </p:extLst>
          </p:nvPr>
        </p:nvGraphicFramePr>
        <p:xfrm>
          <a:off x="762000" y="1447800"/>
          <a:ext cx="77724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55011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2800783227"/>
              </p:ext>
            </p:extLst>
          </p:nvPr>
        </p:nvGraphicFramePr>
        <p:xfrm>
          <a:off x="723900" y="3429000"/>
          <a:ext cx="7810500" cy="2677160"/>
        </p:xfrm>
        <a:graphic>
          <a:graphicData uri="http://schemas.openxmlformats.org/drawingml/2006/table">
            <a:tbl>
              <a:tblPr/>
              <a:tblGrid>
                <a:gridCol w="2603500"/>
                <a:gridCol w="2603500"/>
                <a:gridCol w="2603500"/>
              </a:tblGrid>
              <a:tr h="387985">
                <a:tc>
                  <a:txBody>
                    <a:bodyPr/>
                    <a:lstStyle/>
                    <a:p>
                      <a:r>
                        <a:rPr lang="en-US" sz="1700" b="1" dirty="0"/>
                        <a:t>Type of Violation</a:t>
                      </a:r>
                      <a:endParaRPr lang="en-US" sz="1700" dirty="0"/>
                    </a:p>
                  </a:txBody>
                  <a:tcPr marL="86360" marR="86360" marT="43180" marB="43180" anchor="ctr">
                    <a:lnL>
                      <a:noFill/>
                    </a:lnL>
                    <a:lnR>
                      <a:noFill/>
                    </a:lnR>
                    <a:lnT>
                      <a:noFill/>
                    </a:lnT>
                    <a:lnB>
                      <a:noFill/>
                    </a:lnB>
                  </a:tcPr>
                </a:tc>
                <a:tc>
                  <a:txBody>
                    <a:bodyPr/>
                    <a:lstStyle/>
                    <a:p>
                      <a:endParaRPr lang="en-US" sz="1700" b="1" dirty="0" smtClean="0"/>
                    </a:p>
                    <a:p>
                      <a:r>
                        <a:rPr lang="en-US" sz="1700" b="1" dirty="0" smtClean="0"/>
                        <a:t>Previous </a:t>
                      </a:r>
                      <a:r>
                        <a:rPr lang="en-US" sz="1700" b="1" dirty="0"/>
                        <a:t>Maximum Penalty</a:t>
                      </a:r>
                      <a:endParaRPr lang="en-US" sz="1700" dirty="0"/>
                    </a:p>
                  </a:txBody>
                  <a:tcPr marL="86360" marR="86360" marT="43180" marB="43180" anchor="ctr">
                    <a:lnL>
                      <a:noFill/>
                    </a:lnL>
                    <a:lnR>
                      <a:noFill/>
                    </a:lnR>
                    <a:lnT>
                      <a:noFill/>
                    </a:lnT>
                    <a:lnB>
                      <a:noFill/>
                    </a:lnB>
                  </a:tcPr>
                </a:tc>
                <a:tc>
                  <a:txBody>
                    <a:bodyPr/>
                    <a:lstStyle/>
                    <a:p>
                      <a:r>
                        <a:rPr lang="en-US" sz="1700" b="1" dirty="0"/>
                        <a:t>New Maximum Penalty</a:t>
                      </a:r>
                      <a:endParaRPr lang="en-US" sz="1700" dirty="0"/>
                    </a:p>
                  </a:txBody>
                  <a:tcPr marL="86360" marR="86360" marT="43180" marB="43180" anchor="ctr">
                    <a:lnL>
                      <a:noFill/>
                    </a:lnL>
                    <a:lnR>
                      <a:noFill/>
                    </a:lnR>
                    <a:lnT>
                      <a:noFill/>
                    </a:lnT>
                    <a:lnB>
                      <a:noFill/>
                    </a:lnB>
                  </a:tcPr>
                </a:tc>
              </a:tr>
              <a:tr h="554264">
                <a:tc>
                  <a:txBody>
                    <a:bodyPr/>
                    <a:lstStyle/>
                    <a:p>
                      <a:r>
                        <a:rPr lang="en-US" sz="1700" dirty="0" smtClean="0"/>
                        <a:t>Serious,</a:t>
                      </a:r>
                      <a:r>
                        <a:rPr lang="en-US" sz="1700" baseline="0" dirty="0" smtClean="0"/>
                        <a:t> </a:t>
                      </a:r>
                      <a:r>
                        <a:rPr lang="en-US" sz="1700" dirty="0"/>
                        <a:t/>
                      </a:r>
                      <a:br>
                        <a:rPr lang="en-US" sz="1700" dirty="0"/>
                      </a:br>
                      <a:r>
                        <a:rPr lang="en-US" sz="1700" dirty="0" smtClean="0"/>
                        <a:t>Other-Than-Serious,</a:t>
                      </a:r>
                      <a:r>
                        <a:rPr lang="en-US" sz="1700" dirty="0"/>
                        <a:t/>
                      </a:r>
                      <a:br>
                        <a:rPr lang="en-US" sz="1700" dirty="0"/>
                      </a:br>
                      <a:r>
                        <a:rPr lang="en-US" sz="1700" dirty="0"/>
                        <a:t>Posting Requirements</a:t>
                      </a:r>
                    </a:p>
                  </a:txBody>
                  <a:tcPr marL="86360" marR="86360" marT="43180" marB="43180" anchor="ctr">
                    <a:lnL>
                      <a:noFill/>
                    </a:lnL>
                    <a:lnR>
                      <a:noFill/>
                    </a:lnR>
                    <a:lnT>
                      <a:noFill/>
                    </a:lnT>
                    <a:lnB>
                      <a:noFill/>
                    </a:lnB>
                  </a:tcPr>
                </a:tc>
                <a:tc>
                  <a:txBody>
                    <a:bodyPr/>
                    <a:lstStyle/>
                    <a:p>
                      <a:r>
                        <a:rPr lang="en-US" sz="1700" dirty="0"/>
                        <a:t>$7,000 per violation</a:t>
                      </a:r>
                    </a:p>
                  </a:txBody>
                  <a:tcPr marL="86360" marR="86360" marT="43180" marB="43180" anchor="ctr">
                    <a:lnL>
                      <a:noFill/>
                    </a:lnL>
                    <a:lnR>
                      <a:noFill/>
                    </a:lnR>
                    <a:lnT>
                      <a:noFill/>
                    </a:lnT>
                    <a:lnB>
                      <a:noFill/>
                    </a:lnB>
                  </a:tcPr>
                </a:tc>
                <a:tc>
                  <a:txBody>
                    <a:bodyPr/>
                    <a:lstStyle/>
                    <a:p>
                      <a:r>
                        <a:rPr lang="en-US" sz="1700"/>
                        <a:t>$12,471 per violation</a:t>
                      </a:r>
                    </a:p>
                  </a:txBody>
                  <a:tcPr marL="86360" marR="86360" marT="43180" marB="43180" anchor="ctr">
                    <a:lnL>
                      <a:noFill/>
                    </a:lnL>
                    <a:lnR>
                      <a:noFill/>
                    </a:lnR>
                    <a:lnT>
                      <a:noFill/>
                    </a:lnT>
                    <a:lnB>
                      <a:noFill/>
                    </a:lnB>
                  </a:tcPr>
                </a:tc>
              </a:tr>
              <a:tr h="387985">
                <a:tc>
                  <a:txBody>
                    <a:bodyPr/>
                    <a:lstStyle/>
                    <a:p>
                      <a:r>
                        <a:rPr lang="en-US" sz="1700"/>
                        <a:t>Failure to Abate</a:t>
                      </a:r>
                    </a:p>
                  </a:txBody>
                  <a:tcPr marL="86360" marR="86360" marT="43180" marB="43180" anchor="ctr">
                    <a:lnL>
                      <a:noFill/>
                    </a:lnL>
                    <a:lnR>
                      <a:noFill/>
                    </a:lnR>
                    <a:lnT>
                      <a:noFill/>
                    </a:lnT>
                    <a:lnB>
                      <a:noFill/>
                    </a:lnB>
                  </a:tcPr>
                </a:tc>
                <a:tc>
                  <a:txBody>
                    <a:bodyPr/>
                    <a:lstStyle/>
                    <a:p>
                      <a:r>
                        <a:rPr lang="en-US" sz="1700" dirty="0"/>
                        <a:t>$7,000 per day beyond the abatement date</a:t>
                      </a:r>
                    </a:p>
                  </a:txBody>
                  <a:tcPr marL="86360" marR="86360" marT="43180" marB="43180" anchor="ctr">
                    <a:lnL>
                      <a:noFill/>
                    </a:lnL>
                    <a:lnR>
                      <a:noFill/>
                    </a:lnR>
                    <a:lnT>
                      <a:noFill/>
                    </a:lnT>
                    <a:lnB>
                      <a:noFill/>
                    </a:lnB>
                  </a:tcPr>
                </a:tc>
                <a:tc>
                  <a:txBody>
                    <a:bodyPr/>
                    <a:lstStyle/>
                    <a:p>
                      <a:r>
                        <a:rPr lang="en-US" sz="1700"/>
                        <a:t>$12,471 per day beyond the abatement date </a:t>
                      </a:r>
                    </a:p>
                  </a:txBody>
                  <a:tcPr marL="86360" marR="86360" marT="43180" marB="43180" anchor="ctr">
                    <a:lnL>
                      <a:noFill/>
                    </a:lnL>
                    <a:lnR>
                      <a:noFill/>
                    </a:lnR>
                    <a:lnT>
                      <a:noFill/>
                    </a:lnT>
                    <a:lnB>
                      <a:noFill/>
                    </a:lnB>
                  </a:tcPr>
                </a:tc>
              </a:tr>
              <a:tr h="221706">
                <a:tc>
                  <a:txBody>
                    <a:bodyPr/>
                    <a:lstStyle/>
                    <a:p>
                      <a:r>
                        <a:rPr lang="en-US" sz="1700"/>
                        <a:t>Willful or Repeated</a:t>
                      </a:r>
                    </a:p>
                  </a:txBody>
                  <a:tcPr marL="86360" marR="86360" marT="43180" marB="43180" anchor="ctr">
                    <a:lnL>
                      <a:noFill/>
                    </a:lnL>
                    <a:lnR>
                      <a:noFill/>
                    </a:lnR>
                    <a:lnT>
                      <a:noFill/>
                    </a:lnT>
                    <a:lnB>
                      <a:noFill/>
                    </a:lnB>
                  </a:tcPr>
                </a:tc>
                <a:tc>
                  <a:txBody>
                    <a:bodyPr/>
                    <a:lstStyle/>
                    <a:p>
                      <a:r>
                        <a:rPr lang="en-US" sz="1700"/>
                        <a:t>$70,000 per violation</a:t>
                      </a:r>
                    </a:p>
                  </a:txBody>
                  <a:tcPr marL="86360" marR="86360" marT="43180" marB="43180" anchor="ctr">
                    <a:lnL>
                      <a:noFill/>
                    </a:lnL>
                    <a:lnR>
                      <a:noFill/>
                    </a:lnR>
                    <a:lnT>
                      <a:noFill/>
                    </a:lnT>
                    <a:lnB>
                      <a:noFill/>
                    </a:lnB>
                  </a:tcPr>
                </a:tc>
                <a:tc>
                  <a:txBody>
                    <a:bodyPr/>
                    <a:lstStyle/>
                    <a:p>
                      <a:r>
                        <a:rPr lang="en-US" sz="1700" dirty="0"/>
                        <a:t>$124,709 per violation</a:t>
                      </a:r>
                    </a:p>
                  </a:txBody>
                  <a:tcPr marL="86360" marR="86360" marT="43180" marB="43180" anchor="ctr">
                    <a:lnL>
                      <a:noFill/>
                    </a:lnL>
                    <a:lnR>
                      <a:noFill/>
                    </a:lnR>
                    <a:lnT>
                      <a:noFill/>
                    </a:lnT>
                    <a:lnB>
                      <a:noFill/>
                    </a:lnB>
                  </a:tcPr>
                </a:tc>
              </a:tr>
            </a:tbl>
          </a:graphicData>
        </a:graphic>
      </p:graphicFrame>
      <p:sp>
        <p:nvSpPr>
          <p:cNvPr id="3" name="Title 2"/>
          <p:cNvSpPr>
            <a:spLocks noGrp="1"/>
          </p:cNvSpPr>
          <p:nvPr>
            <p:ph type="title"/>
          </p:nvPr>
        </p:nvSpPr>
        <p:spPr/>
        <p:txBody>
          <a:bodyPr/>
          <a:lstStyle/>
          <a:p>
            <a:r>
              <a:rPr lang="en-US" dirty="0" smtClean="0"/>
              <a:t>New Penalty Structure as of August 2, 2016</a:t>
            </a:r>
            <a:endParaRPr lang="en-US" dirty="0"/>
          </a:p>
        </p:txBody>
      </p:sp>
      <p:sp>
        <p:nvSpPr>
          <p:cNvPr id="5" name="Rectangle 1"/>
          <p:cNvSpPr>
            <a:spLocks noChangeArrowheads="1"/>
          </p:cNvSpPr>
          <p:nvPr/>
        </p:nvSpPr>
        <p:spPr bwMode="auto">
          <a:xfrm>
            <a:off x="723900" y="1259176"/>
            <a:ext cx="814838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In November 2015, Congress enacted legislation requiring federal agencies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to adjust their civil penalties to account for inflation. The Department of Labor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has adjusted penalties for its agencies, including the Occupational Safety and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Health Administration (OSHA).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 new penalties took effect August 2, 2016. Any citations issued by OSHA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on or after this date will be subject to the new penalties if the related violations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occurred after November 2, 2015.</a:t>
            </a:r>
          </a:p>
        </p:txBody>
      </p:sp>
    </p:spTree>
    <p:extLst>
      <p:ext uri="{BB962C8B-B14F-4D97-AF65-F5344CB8AC3E}">
        <p14:creationId xmlns:p14="http://schemas.microsoft.com/office/powerpoint/2010/main" val="985937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Regardless of how we are introduced, we….</a:t>
            </a:r>
          </a:p>
          <a:p>
            <a:pPr marL="0" indent="0">
              <a:buNone/>
            </a:pPr>
            <a:endParaRPr lang="en-US" sz="2400" dirty="0" smtClean="0"/>
          </a:p>
          <a:p>
            <a:pPr lvl="1"/>
            <a:r>
              <a:rPr lang="en-US" sz="2400" dirty="0" smtClean="0"/>
              <a:t>Identify a scope (</a:t>
            </a:r>
            <a:r>
              <a:rPr lang="en-US" dirty="0" smtClean="0"/>
              <a:t>How much assistance do they want or need)</a:t>
            </a:r>
          </a:p>
          <a:p>
            <a:pPr lvl="2"/>
            <a:r>
              <a:rPr lang="en-US" dirty="0" smtClean="0"/>
              <a:t>Targeted to specific risk or issue</a:t>
            </a:r>
          </a:p>
          <a:p>
            <a:pPr lvl="2"/>
            <a:r>
              <a:rPr lang="en-US" dirty="0" smtClean="0"/>
              <a:t>Inspection focused, training focused, etc.</a:t>
            </a:r>
          </a:p>
          <a:p>
            <a:pPr lvl="2"/>
            <a:r>
              <a:rPr lang="en-US" dirty="0" smtClean="0"/>
              <a:t>Safety Management augmentation (consulting assistance for HR, facilities or safety manager)</a:t>
            </a:r>
          </a:p>
          <a:p>
            <a:pPr lvl="2"/>
            <a:r>
              <a:rPr lang="en-US" dirty="0" smtClean="0"/>
              <a:t>Overall safety management (we are their safety department)  </a:t>
            </a:r>
            <a:endParaRPr lang="en-US" dirty="0"/>
          </a:p>
        </p:txBody>
      </p:sp>
      <p:sp>
        <p:nvSpPr>
          <p:cNvPr id="3" name="Title 2"/>
          <p:cNvSpPr>
            <a:spLocks noGrp="1"/>
          </p:cNvSpPr>
          <p:nvPr>
            <p:ph type="title"/>
          </p:nvPr>
        </p:nvSpPr>
        <p:spPr/>
        <p:txBody>
          <a:bodyPr/>
          <a:lstStyle/>
          <a:p>
            <a:r>
              <a:rPr lang="en-US" dirty="0"/>
              <a:t>Part 2:  Safety’s Role in Risk Control</a:t>
            </a:r>
          </a:p>
        </p:txBody>
      </p:sp>
    </p:spTree>
    <p:extLst>
      <p:ext uri="{BB962C8B-B14F-4D97-AF65-F5344CB8AC3E}">
        <p14:creationId xmlns:p14="http://schemas.microsoft.com/office/powerpoint/2010/main" val="2159738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Next we develop a course of action to fit their needs or address their concern.</a:t>
            </a:r>
          </a:p>
          <a:p>
            <a:pPr marL="0" indent="0">
              <a:buNone/>
            </a:pPr>
            <a:endParaRPr lang="en-US" dirty="0" smtClean="0"/>
          </a:p>
          <a:p>
            <a:pPr lvl="1"/>
            <a:r>
              <a:rPr lang="en-US" dirty="0" smtClean="0"/>
              <a:t>Develop a schedule of activities</a:t>
            </a:r>
          </a:p>
          <a:p>
            <a:pPr lvl="1"/>
            <a:r>
              <a:rPr lang="en-US" dirty="0" smtClean="0"/>
              <a:t>Outline a timeline for completion</a:t>
            </a:r>
          </a:p>
          <a:p>
            <a:pPr lvl="1"/>
            <a:r>
              <a:rPr lang="en-US" dirty="0" smtClean="0"/>
              <a:t>Ongoing (monthly, quarterly, etc.)</a:t>
            </a:r>
          </a:p>
          <a:p>
            <a:pPr lvl="1"/>
            <a:endParaRPr lang="en-US" dirty="0" smtClean="0"/>
          </a:p>
        </p:txBody>
      </p:sp>
      <p:sp>
        <p:nvSpPr>
          <p:cNvPr id="3" name="Title 2"/>
          <p:cNvSpPr>
            <a:spLocks noGrp="1"/>
          </p:cNvSpPr>
          <p:nvPr>
            <p:ph type="title"/>
          </p:nvPr>
        </p:nvSpPr>
        <p:spPr/>
        <p:txBody>
          <a:bodyPr/>
          <a:lstStyle/>
          <a:p>
            <a:r>
              <a:rPr lang="en-US" dirty="0"/>
              <a:t>Part 2:  Safety’s Role in Risk Control</a:t>
            </a:r>
          </a:p>
        </p:txBody>
      </p:sp>
    </p:spTree>
    <p:extLst>
      <p:ext uri="{BB962C8B-B14F-4D97-AF65-F5344CB8AC3E}">
        <p14:creationId xmlns:p14="http://schemas.microsoft.com/office/powerpoint/2010/main" val="1705867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Provide Ongoing support</a:t>
            </a:r>
          </a:p>
          <a:p>
            <a:pPr marL="0" indent="0">
              <a:buNone/>
            </a:pPr>
            <a:endParaRPr lang="en-US" dirty="0" smtClean="0"/>
          </a:p>
          <a:p>
            <a:pPr lvl="1"/>
            <a:r>
              <a:rPr lang="en-US" dirty="0" smtClean="0"/>
              <a:t>Usually they rely heavily on us at first, then gradually take on more and more responsibilities “in house.”  Some, however, prefer us being their safety managers </a:t>
            </a:r>
            <a:r>
              <a:rPr lang="en-US" smtClean="0"/>
              <a:t>and favor </a:t>
            </a:r>
            <a:r>
              <a:rPr lang="en-US" dirty="0" smtClean="0"/>
              <a:t>that arrangement over hiring in-house safety personnel.</a:t>
            </a:r>
          </a:p>
          <a:p>
            <a:pPr lvl="1"/>
            <a:r>
              <a:rPr lang="en-US" dirty="0" smtClean="0"/>
              <a:t>We can provide compliance assistance </a:t>
            </a:r>
            <a:r>
              <a:rPr lang="en-US" dirty="0"/>
              <a:t>with requirements of other authorization, certification or accreditation organizations such as ISNetworld, CARF, etc.  </a:t>
            </a:r>
            <a:endParaRPr lang="en-US" dirty="0" smtClean="0"/>
          </a:p>
          <a:p>
            <a:pPr lvl="1"/>
            <a:r>
              <a:rPr lang="en-US" dirty="0" smtClean="0"/>
              <a:t>We can provide consultation regarding “best practice” or “above and beyond” programs such as OSHA cooperative programs (SHARP, VPP, etc.) and ISO 45001 certification (available Dec. 2017.)</a:t>
            </a:r>
          </a:p>
        </p:txBody>
      </p:sp>
      <p:sp>
        <p:nvSpPr>
          <p:cNvPr id="3" name="Title 2"/>
          <p:cNvSpPr>
            <a:spLocks noGrp="1"/>
          </p:cNvSpPr>
          <p:nvPr>
            <p:ph type="title"/>
          </p:nvPr>
        </p:nvSpPr>
        <p:spPr/>
        <p:txBody>
          <a:bodyPr/>
          <a:lstStyle/>
          <a:p>
            <a:r>
              <a:rPr lang="en-US" dirty="0"/>
              <a:t>Part 2:  Safety’s Role in Risk Control</a:t>
            </a:r>
          </a:p>
        </p:txBody>
      </p:sp>
    </p:spTree>
    <p:extLst>
      <p:ext uri="{BB962C8B-B14F-4D97-AF65-F5344CB8AC3E}">
        <p14:creationId xmlns:p14="http://schemas.microsoft.com/office/powerpoint/2010/main" val="1756024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US" dirty="0" smtClean="0"/>
              <a:t>The majority of the time, companies who hire us want us to look at their overall safety management system to ensure that all required OSHA programs are being followed.</a:t>
            </a:r>
          </a:p>
          <a:p>
            <a:pPr marL="0" indent="0">
              <a:buNone/>
            </a:pPr>
            <a:endParaRPr lang="en-US" dirty="0" smtClean="0"/>
          </a:p>
          <a:p>
            <a:pPr lvl="1"/>
            <a:r>
              <a:rPr lang="en-US" dirty="0" smtClean="0"/>
              <a:t>Identify if the program pertains to their operation (conduct an audit of the facilities, work being performed and the existing records/policies/procedures/training documentation, etc.)</a:t>
            </a:r>
          </a:p>
          <a:p>
            <a:pPr lvl="1"/>
            <a:r>
              <a:rPr lang="en-US" dirty="0" smtClean="0"/>
              <a:t>Do they have additional toxic or hazardous substances present (could require additional program for each)</a:t>
            </a:r>
          </a:p>
          <a:p>
            <a:pPr lvl="1"/>
            <a:r>
              <a:rPr lang="en-US" dirty="0" smtClean="0"/>
              <a:t>Are they using best practice recommendations for non-required programs</a:t>
            </a:r>
          </a:p>
        </p:txBody>
      </p:sp>
      <p:sp>
        <p:nvSpPr>
          <p:cNvPr id="3" name="Title 2"/>
          <p:cNvSpPr>
            <a:spLocks noGrp="1"/>
          </p:cNvSpPr>
          <p:nvPr>
            <p:ph type="title"/>
          </p:nvPr>
        </p:nvSpPr>
        <p:spPr/>
        <p:txBody>
          <a:bodyPr/>
          <a:lstStyle/>
          <a:p>
            <a:r>
              <a:rPr lang="en-US" dirty="0"/>
              <a:t>Part 2:  Safety’s Role in Risk Control</a:t>
            </a:r>
          </a:p>
        </p:txBody>
      </p:sp>
    </p:spTree>
    <p:extLst>
      <p:ext uri="{BB962C8B-B14F-4D97-AF65-F5344CB8AC3E}">
        <p14:creationId xmlns:p14="http://schemas.microsoft.com/office/powerpoint/2010/main" val="2603670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US" dirty="0" smtClean="0"/>
              <a:t>OSHA Compliance Programs</a:t>
            </a:r>
          </a:p>
          <a:p>
            <a:pPr lvl="1"/>
            <a:r>
              <a:rPr lang="en-US" dirty="0" smtClean="0"/>
              <a:t>Recordkeeping</a:t>
            </a:r>
          </a:p>
          <a:p>
            <a:pPr lvl="1"/>
            <a:r>
              <a:rPr lang="en-US" dirty="0" smtClean="0"/>
              <a:t>Egress and Evacuation</a:t>
            </a:r>
          </a:p>
          <a:p>
            <a:pPr lvl="1"/>
            <a:r>
              <a:rPr lang="en-US" dirty="0" smtClean="0"/>
              <a:t>Fire Protection</a:t>
            </a:r>
          </a:p>
          <a:p>
            <a:pPr lvl="1"/>
            <a:r>
              <a:rPr lang="en-US" dirty="0" smtClean="0"/>
              <a:t>Material Handling</a:t>
            </a:r>
          </a:p>
          <a:p>
            <a:pPr lvl="1"/>
            <a:r>
              <a:rPr lang="en-US" dirty="0" smtClean="0"/>
              <a:t>Machine Guarding</a:t>
            </a:r>
          </a:p>
          <a:p>
            <a:pPr lvl="1"/>
            <a:r>
              <a:rPr lang="en-US" dirty="0" smtClean="0"/>
              <a:t>PPE</a:t>
            </a:r>
          </a:p>
          <a:p>
            <a:pPr lvl="1"/>
            <a:r>
              <a:rPr lang="en-US" dirty="0" smtClean="0"/>
              <a:t>Hazardous Materials</a:t>
            </a:r>
          </a:p>
          <a:p>
            <a:pPr lvl="1"/>
            <a:r>
              <a:rPr lang="en-US" dirty="0" smtClean="0"/>
              <a:t>Medical/First-Aid</a:t>
            </a:r>
          </a:p>
          <a:p>
            <a:pPr lvl="1"/>
            <a:r>
              <a:rPr lang="en-US" dirty="0" err="1" smtClean="0"/>
              <a:t>Bloodborne</a:t>
            </a:r>
            <a:r>
              <a:rPr lang="en-US" dirty="0" smtClean="0"/>
              <a:t> Pathogens</a:t>
            </a:r>
          </a:p>
          <a:p>
            <a:pPr lvl="1"/>
            <a:r>
              <a:rPr lang="en-US" dirty="0" smtClean="0"/>
              <a:t>Hazard Communication</a:t>
            </a:r>
            <a:endParaRPr lang="en-US" dirty="0"/>
          </a:p>
        </p:txBody>
      </p:sp>
      <p:sp>
        <p:nvSpPr>
          <p:cNvPr id="3" name="Title 2"/>
          <p:cNvSpPr>
            <a:spLocks noGrp="1"/>
          </p:cNvSpPr>
          <p:nvPr>
            <p:ph type="title"/>
          </p:nvPr>
        </p:nvSpPr>
        <p:spPr/>
        <p:txBody>
          <a:bodyPr/>
          <a:lstStyle/>
          <a:p>
            <a:r>
              <a:rPr lang="en-US" dirty="0"/>
              <a:t>Part 2:  Safety’s Role in Risk Control</a:t>
            </a:r>
          </a:p>
        </p:txBody>
      </p:sp>
    </p:spTree>
    <p:extLst>
      <p:ext uri="{BB962C8B-B14F-4D97-AF65-F5344CB8AC3E}">
        <p14:creationId xmlns:p14="http://schemas.microsoft.com/office/powerpoint/2010/main" val="3906280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OSHA Compliance Programs (continued)</a:t>
            </a:r>
          </a:p>
          <a:p>
            <a:pPr lvl="1"/>
            <a:r>
              <a:rPr lang="en-US" dirty="0" smtClean="0"/>
              <a:t>Confined Spaces</a:t>
            </a:r>
          </a:p>
          <a:p>
            <a:pPr lvl="1"/>
            <a:r>
              <a:rPr lang="en-US" dirty="0" smtClean="0"/>
              <a:t>Hand and Power Tools</a:t>
            </a:r>
          </a:p>
          <a:p>
            <a:pPr lvl="1"/>
            <a:r>
              <a:rPr lang="en-US" dirty="0" smtClean="0"/>
              <a:t>Industrial Hygiene</a:t>
            </a:r>
          </a:p>
          <a:p>
            <a:pPr lvl="1"/>
            <a:r>
              <a:rPr lang="en-US" dirty="0" smtClean="0"/>
              <a:t>Welding, Cutting and Brazing</a:t>
            </a:r>
          </a:p>
          <a:p>
            <a:pPr lvl="1"/>
            <a:r>
              <a:rPr lang="en-US" dirty="0" smtClean="0"/>
              <a:t>Health and Environmental Controls</a:t>
            </a:r>
          </a:p>
          <a:p>
            <a:pPr lvl="1"/>
            <a:r>
              <a:rPr lang="en-US" dirty="0" smtClean="0"/>
              <a:t>Walking and Working Surfaces</a:t>
            </a:r>
          </a:p>
          <a:p>
            <a:pPr lvl="1"/>
            <a:r>
              <a:rPr lang="en-US" dirty="0" smtClean="0"/>
              <a:t>Electrical</a:t>
            </a:r>
          </a:p>
          <a:p>
            <a:pPr lvl="1"/>
            <a:r>
              <a:rPr lang="en-US" dirty="0" smtClean="0"/>
              <a:t>Lock-Out/Tag-Out</a:t>
            </a:r>
          </a:p>
        </p:txBody>
      </p:sp>
      <p:sp>
        <p:nvSpPr>
          <p:cNvPr id="3" name="Title 2"/>
          <p:cNvSpPr>
            <a:spLocks noGrp="1"/>
          </p:cNvSpPr>
          <p:nvPr>
            <p:ph type="title"/>
          </p:nvPr>
        </p:nvSpPr>
        <p:spPr/>
        <p:txBody>
          <a:bodyPr/>
          <a:lstStyle/>
          <a:p>
            <a:r>
              <a:rPr lang="en-US" dirty="0"/>
              <a:t>Part 2:  Safety’s Role in Risk Control</a:t>
            </a:r>
          </a:p>
        </p:txBody>
      </p:sp>
    </p:spTree>
    <p:extLst>
      <p:ext uri="{BB962C8B-B14F-4D97-AF65-F5344CB8AC3E}">
        <p14:creationId xmlns:p14="http://schemas.microsoft.com/office/powerpoint/2010/main" val="189698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And, there is always the OSHA General Duty Clause (Section 5(A)(1) which states:</a:t>
            </a:r>
          </a:p>
          <a:p>
            <a:pPr lvl="1"/>
            <a:r>
              <a:rPr lang="en-US" dirty="0" smtClean="0"/>
              <a:t>Employers are required to provide their employees with a place of employment that “is free from recognizable hazards that are causing or are likely to cause death or serious harm to employees.”</a:t>
            </a:r>
            <a:endParaRPr lang="en-US" dirty="0"/>
          </a:p>
        </p:txBody>
      </p:sp>
      <p:sp>
        <p:nvSpPr>
          <p:cNvPr id="3" name="Title 2"/>
          <p:cNvSpPr>
            <a:spLocks noGrp="1"/>
          </p:cNvSpPr>
          <p:nvPr>
            <p:ph type="title"/>
          </p:nvPr>
        </p:nvSpPr>
        <p:spPr/>
        <p:txBody>
          <a:bodyPr/>
          <a:lstStyle/>
          <a:p>
            <a:r>
              <a:rPr lang="en-US" dirty="0"/>
              <a:t>Part 2:  Safety’s Role in Risk Control</a:t>
            </a:r>
          </a:p>
        </p:txBody>
      </p:sp>
    </p:spTree>
    <p:extLst>
      <p:ext uri="{BB962C8B-B14F-4D97-AF65-F5344CB8AC3E}">
        <p14:creationId xmlns:p14="http://schemas.microsoft.com/office/powerpoint/2010/main" val="1840853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Do they have additional toxic or hazardous substances present?  Some that require a program (covering handling, storage, accidental release, employee exposure, training, </a:t>
            </a:r>
            <a:r>
              <a:rPr lang="en-US" dirty="0" err="1" smtClean="0"/>
              <a:t>etc</a:t>
            </a:r>
            <a:r>
              <a:rPr lang="en-US" dirty="0" smtClean="0"/>
              <a:t>) be set up if present are:</a:t>
            </a:r>
          </a:p>
          <a:p>
            <a:pPr lvl="1"/>
            <a:r>
              <a:rPr lang="en-US" dirty="0" smtClean="0"/>
              <a:t>Asbestos</a:t>
            </a:r>
          </a:p>
          <a:p>
            <a:pPr lvl="1"/>
            <a:r>
              <a:rPr lang="en-US" dirty="0" smtClean="0"/>
              <a:t>Carcinogens</a:t>
            </a:r>
          </a:p>
          <a:p>
            <a:pPr lvl="1"/>
            <a:r>
              <a:rPr lang="en-US" dirty="0" smtClean="0"/>
              <a:t>Lead</a:t>
            </a:r>
          </a:p>
          <a:p>
            <a:pPr lvl="1"/>
            <a:r>
              <a:rPr lang="en-US" dirty="0" smtClean="0"/>
              <a:t>Benzene</a:t>
            </a:r>
          </a:p>
          <a:p>
            <a:pPr lvl="1"/>
            <a:r>
              <a:rPr lang="en-US" dirty="0" smtClean="0"/>
              <a:t>Cotton Dust</a:t>
            </a:r>
          </a:p>
          <a:p>
            <a:pPr lvl="1"/>
            <a:r>
              <a:rPr lang="en-US" dirty="0" smtClean="0"/>
              <a:t>Formaldehyde</a:t>
            </a:r>
          </a:p>
          <a:p>
            <a:pPr marL="0" indent="0">
              <a:buNone/>
            </a:pPr>
            <a:endParaRPr lang="en-US" dirty="0" smtClean="0"/>
          </a:p>
        </p:txBody>
      </p:sp>
      <p:sp>
        <p:nvSpPr>
          <p:cNvPr id="3" name="Title 2"/>
          <p:cNvSpPr>
            <a:spLocks noGrp="1"/>
          </p:cNvSpPr>
          <p:nvPr>
            <p:ph type="title"/>
          </p:nvPr>
        </p:nvSpPr>
        <p:spPr/>
        <p:txBody>
          <a:bodyPr/>
          <a:lstStyle/>
          <a:p>
            <a:r>
              <a:rPr lang="en-US" dirty="0"/>
              <a:t>Part 2:  Safety’s Role in Risk Control</a:t>
            </a:r>
          </a:p>
        </p:txBody>
      </p:sp>
    </p:spTree>
    <p:extLst>
      <p:ext uri="{BB962C8B-B14F-4D97-AF65-F5344CB8AC3E}">
        <p14:creationId xmlns:p14="http://schemas.microsoft.com/office/powerpoint/2010/main" val="1954697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0"/>
            <p:extLst>
              <p:ext uri="{D42A27DB-BD31-4B8C-83A1-F6EECF244321}">
                <p14:modId xmlns:p14="http://schemas.microsoft.com/office/powerpoint/2010/main" val="554683560"/>
              </p:ext>
            </p:extLst>
          </p:nvPr>
        </p:nvGraphicFramePr>
        <p:xfrm>
          <a:off x="533403" y="1409700"/>
          <a:ext cx="63627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2" name="Rectangle 2"/>
          <p:cNvSpPr>
            <a:spLocks noGrp="1" noChangeArrowheads="1"/>
          </p:cNvSpPr>
          <p:nvPr>
            <p:ph type="title"/>
          </p:nvPr>
        </p:nvSpPr>
        <p:spPr/>
        <p:txBody>
          <a:bodyPr/>
          <a:lstStyle/>
          <a:p>
            <a:pPr algn="ctr" eaLnBrk="1" hangingPunct="1">
              <a:defRPr/>
            </a:pPr>
            <a:r>
              <a:rPr lang="en-US" dirty="0" smtClean="0"/>
              <a:t>Part </a:t>
            </a:r>
            <a:r>
              <a:rPr lang="en-US" dirty="0" smtClean="0"/>
              <a:t>3:  </a:t>
            </a:r>
            <a:r>
              <a:rPr lang="en-US" smtClean="0"/>
              <a:t>Other Strategies</a:t>
            </a:r>
            <a:endParaRPr lang="en-US" dirty="0" smtClean="0"/>
          </a:p>
        </p:txBody>
      </p:sp>
    </p:spTree>
    <p:extLst>
      <p:ext uri="{BB962C8B-B14F-4D97-AF65-F5344CB8AC3E}">
        <p14:creationId xmlns:p14="http://schemas.microsoft.com/office/powerpoint/2010/main" val="3279357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Title 1"/>
          <p:cNvSpPr>
            <a:spLocks noGrp="1"/>
          </p:cNvSpPr>
          <p:nvPr>
            <p:ph type="title"/>
          </p:nvPr>
        </p:nvSpPr>
        <p:spPr/>
        <p:txBody>
          <a:bodyPr lIns="91432" tIns="45716" rIns="91432" bIns="45716"/>
          <a:lstStyle/>
          <a:p>
            <a:r>
              <a:rPr lang="en-US" dirty="0" smtClean="0"/>
              <a:t>Instructor Introduction</a:t>
            </a:r>
          </a:p>
        </p:txBody>
      </p:sp>
      <p:sp>
        <p:nvSpPr>
          <p:cNvPr id="2" name="Content Placeholder 1"/>
          <p:cNvSpPr>
            <a:spLocks noGrp="1"/>
          </p:cNvSpPr>
          <p:nvPr>
            <p:ph sz="quarter" idx="10"/>
          </p:nvPr>
        </p:nvSpPr>
        <p:spPr/>
        <p:txBody>
          <a:bodyPr>
            <a:normAutofit lnSpcReduction="10000"/>
          </a:bodyPr>
          <a:lstStyle/>
          <a:p>
            <a:r>
              <a:rPr lang="en-US" dirty="0" smtClean="0"/>
              <a:t>Brad G. </a:t>
            </a:r>
            <a:r>
              <a:rPr lang="en-US" dirty="0" err="1" smtClean="0"/>
              <a:t>McKown</a:t>
            </a:r>
            <a:r>
              <a:rPr lang="en-US" dirty="0" smtClean="0"/>
              <a:t>, BS, Occupational Safety and Health Engineering</a:t>
            </a:r>
          </a:p>
          <a:p>
            <a:pPr lvl="1"/>
            <a:r>
              <a:rPr lang="en-US" dirty="0" smtClean="0"/>
              <a:t>Consultant and Trainer</a:t>
            </a:r>
          </a:p>
          <a:p>
            <a:pPr lvl="1"/>
            <a:r>
              <a:rPr lang="en-US" dirty="0" smtClean="0"/>
              <a:t>Safety Links, Inc. (IOA Safety)</a:t>
            </a:r>
          </a:p>
          <a:p>
            <a:pPr lvl="1"/>
            <a:r>
              <a:rPr lang="en-US" dirty="0" smtClean="0"/>
              <a:t>30 years Safety experience</a:t>
            </a:r>
          </a:p>
          <a:p>
            <a:pPr lvl="2"/>
            <a:r>
              <a:rPr lang="en-US" sz="2000" dirty="0" smtClean="0"/>
              <a:t>College and University</a:t>
            </a:r>
          </a:p>
          <a:p>
            <a:pPr lvl="2"/>
            <a:r>
              <a:rPr lang="en-US" sz="2000" dirty="0" smtClean="0"/>
              <a:t>Resort/Hospitality</a:t>
            </a:r>
          </a:p>
          <a:p>
            <a:pPr lvl="2"/>
            <a:r>
              <a:rPr lang="en-US" sz="2000" dirty="0" smtClean="0"/>
              <a:t>Historical/World Heritage Site</a:t>
            </a:r>
          </a:p>
          <a:p>
            <a:pPr lvl="2"/>
            <a:r>
              <a:rPr lang="en-US" sz="2000" dirty="0"/>
              <a:t>Consulting (past three years)</a:t>
            </a:r>
          </a:p>
          <a:p>
            <a:pPr lvl="3"/>
            <a:r>
              <a:rPr lang="en-US" sz="1600" dirty="0"/>
              <a:t>Construction</a:t>
            </a:r>
          </a:p>
          <a:p>
            <a:pPr lvl="3"/>
            <a:r>
              <a:rPr lang="en-US" sz="1600" dirty="0" smtClean="0"/>
              <a:t>General Industry</a:t>
            </a:r>
          </a:p>
          <a:p>
            <a:pPr lvl="3"/>
            <a:r>
              <a:rPr lang="en-US" sz="1600" dirty="0" smtClean="0"/>
              <a:t>Municipal/Government</a:t>
            </a:r>
            <a:endParaRPr lang="en-US" sz="1600" dirty="0"/>
          </a:p>
          <a:p>
            <a:pPr lvl="2"/>
            <a:r>
              <a:rPr lang="en-US" sz="2000" dirty="0" smtClean="0"/>
              <a:t>Authorized OSHA Outreach Trainer (General Industry &amp; Construction)</a:t>
            </a:r>
          </a:p>
          <a:p>
            <a:pPr lvl="2"/>
            <a:endParaRPr lang="en-US" dirty="0"/>
          </a:p>
        </p:txBody>
      </p:sp>
    </p:spTree>
    <p:extLst>
      <p:ext uri="{BB962C8B-B14F-4D97-AF65-F5344CB8AC3E}">
        <p14:creationId xmlns:p14="http://schemas.microsoft.com/office/powerpoint/2010/main" val="642833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1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Are they using best practice recommendations for non-required </a:t>
            </a:r>
            <a:r>
              <a:rPr lang="en-US" dirty="0" smtClean="0"/>
              <a:t>programs such as:</a:t>
            </a:r>
          </a:p>
          <a:p>
            <a:pPr lvl="1"/>
            <a:r>
              <a:rPr lang="en-US" dirty="0" smtClean="0"/>
              <a:t>Safety rules for employees and contractors</a:t>
            </a:r>
          </a:p>
          <a:p>
            <a:pPr lvl="1"/>
            <a:r>
              <a:rPr lang="en-US" dirty="0" smtClean="0"/>
              <a:t>Job Hazard Analysis Program</a:t>
            </a:r>
          </a:p>
          <a:p>
            <a:pPr lvl="1"/>
            <a:r>
              <a:rPr lang="en-US" dirty="0" smtClean="0"/>
              <a:t>Disaster Recovery Plans</a:t>
            </a:r>
          </a:p>
          <a:p>
            <a:pPr lvl="1"/>
            <a:r>
              <a:rPr lang="en-US" dirty="0" smtClean="0"/>
              <a:t>Workplace Violence Prevention Plan</a:t>
            </a:r>
          </a:p>
          <a:p>
            <a:pPr lvl="1"/>
            <a:r>
              <a:rPr lang="en-US" dirty="0" smtClean="0"/>
              <a:t>Site Security Plan</a:t>
            </a:r>
          </a:p>
          <a:p>
            <a:pPr lvl="1"/>
            <a:r>
              <a:rPr lang="en-US" dirty="0" smtClean="0"/>
              <a:t>Ergonomic Evaluation Process</a:t>
            </a:r>
          </a:p>
          <a:p>
            <a:pPr lvl="1"/>
            <a:r>
              <a:rPr lang="en-US" dirty="0" smtClean="0"/>
              <a:t>Safety Committee or Safety Teams</a:t>
            </a:r>
          </a:p>
          <a:p>
            <a:pPr lvl="1"/>
            <a:r>
              <a:rPr lang="en-US" dirty="0" smtClean="0"/>
              <a:t>Return to Work Program</a:t>
            </a:r>
          </a:p>
          <a:p>
            <a:pPr lvl="1"/>
            <a:r>
              <a:rPr lang="en-US" dirty="0" smtClean="0"/>
              <a:t>Medical Management Program</a:t>
            </a:r>
          </a:p>
          <a:p>
            <a:pPr lvl="1"/>
            <a:r>
              <a:rPr lang="en-US" dirty="0" smtClean="0"/>
              <a:t>New Employee Orientation Program</a:t>
            </a:r>
            <a:endParaRPr lang="en-US" dirty="0"/>
          </a:p>
        </p:txBody>
      </p:sp>
      <p:sp>
        <p:nvSpPr>
          <p:cNvPr id="3" name="Title 2"/>
          <p:cNvSpPr>
            <a:spLocks noGrp="1"/>
          </p:cNvSpPr>
          <p:nvPr>
            <p:ph type="title"/>
          </p:nvPr>
        </p:nvSpPr>
        <p:spPr/>
        <p:txBody>
          <a:bodyPr/>
          <a:lstStyle/>
          <a:p>
            <a:r>
              <a:rPr lang="en-US" dirty="0"/>
              <a:t>Part </a:t>
            </a:r>
            <a:r>
              <a:rPr lang="en-US" dirty="0" smtClean="0"/>
              <a:t>3:  Other Strategies</a:t>
            </a:r>
            <a:endParaRPr lang="en-US" dirty="0"/>
          </a:p>
        </p:txBody>
      </p:sp>
    </p:spTree>
    <p:extLst>
      <p:ext uri="{BB962C8B-B14F-4D97-AF65-F5344CB8AC3E}">
        <p14:creationId xmlns:p14="http://schemas.microsoft.com/office/powerpoint/2010/main" val="3305053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0"/>
            <p:extLst>
              <p:ext uri="{D42A27DB-BD31-4B8C-83A1-F6EECF244321}">
                <p14:modId xmlns:p14="http://schemas.microsoft.com/office/powerpoint/2010/main" val="2448530209"/>
              </p:ext>
            </p:extLst>
          </p:nvPr>
        </p:nvGraphicFramePr>
        <p:xfrm>
          <a:off x="533403" y="1409700"/>
          <a:ext cx="63627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2" name="Rectangle 2"/>
          <p:cNvSpPr>
            <a:spLocks noGrp="1" noChangeArrowheads="1"/>
          </p:cNvSpPr>
          <p:nvPr>
            <p:ph type="title"/>
          </p:nvPr>
        </p:nvSpPr>
        <p:spPr/>
        <p:txBody>
          <a:bodyPr/>
          <a:lstStyle/>
          <a:p>
            <a:pPr eaLnBrk="1" hangingPunct="1">
              <a:defRPr/>
            </a:pPr>
            <a:r>
              <a:rPr lang="en-US" dirty="0" smtClean="0"/>
              <a:t>Part 4:  Questions</a:t>
            </a:r>
          </a:p>
        </p:txBody>
      </p:sp>
    </p:spTree>
    <p:extLst>
      <p:ext uri="{BB962C8B-B14F-4D97-AF65-F5344CB8AC3E}">
        <p14:creationId xmlns:p14="http://schemas.microsoft.com/office/powerpoint/2010/main" val="2477018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Questions?</a:t>
            </a:r>
            <a:endParaRPr lang="en-US" dirty="0"/>
          </a:p>
        </p:txBody>
      </p:sp>
      <p:sp>
        <p:nvSpPr>
          <p:cNvPr id="3" name="Title 2"/>
          <p:cNvSpPr>
            <a:spLocks noGrp="1"/>
          </p:cNvSpPr>
          <p:nvPr>
            <p:ph type="title"/>
          </p:nvPr>
        </p:nvSpPr>
        <p:spPr/>
        <p:txBody>
          <a:bodyPr/>
          <a:lstStyle/>
          <a:p>
            <a:r>
              <a:rPr lang="en-US" dirty="0" smtClean="0"/>
              <a:t>Part 4:  Questions</a:t>
            </a:r>
            <a:endParaRPr lang="en-US" dirty="0"/>
          </a:p>
        </p:txBody>
      </p:sp>
      <p:sp>
        <p:nvSpPr>
          <p:cNvPr id="4" name="Action Button: Help 3">
            <a:hlinkClick r:id="" action="ppaction://noaction" highlightClick="1"/>
          </p:cNvPr>
          <p:cNvSpPr/>
          <p:nvPr/>
        </p:nvSpPr>
        <p:spPr>
          <a:xfrm>
            <a:off x="3048000" y="2133600"/>
            <a:ext cx="2971800" cy="28194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842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lgn="ctr">
              <a:buNone/>
            </a:pPr>
            <a:r>
              <a:rPr lang="en-US" dirty="0" smtClean="0"/>
              <a:t>Brad </a:t>
            </a:r>
            <a:r>
              <a:rPr lang="en-US" dirty="0" err="1" smtClean="0"/>
              <a:t>McKown</a:t>
            </a:r>
            <a:r>
              <a:rPr lang="en-US" dirty="0" smtClean="0"/>
              <a:t>, BS</a:t>
            </a:r>
          </a:p>
          <a:p>
            <a:pPr marL="0" indent="0" algn="ctr">
              <a:buNone/>
            </a:pPr>
            <a:r>
              <a:rPr lang="en-US" dirty="0" smtClean="0"/>
              <a:t>Safety Consultant and Trainer</a:t>
            </a:r>
          </a:p>
          <a:p>
            <a:pPr marL="0" indent="0" algn="ctr">
              <a:buNone/>
            </a:pPr>
            <a:r>
              <a:rPr lang="en-US" dirty="0" smtClean="0"/>
              <a:t>Safety Links, Inc. (IOA Safety)</a:t>
            </a:r>
          </a:p>
          <a:p>
            <a:pPr marL="0" indent="0" algn="ctr">
              <a:buNone/>
            </a:pPr>
            <a:r>
              <a:rPr lang="en-US" dirty="0" smtClean="0"/>
              <a:t>4602 35</a:t>
            </a:r>
            <a:r>
              <a:rPr lang="en-US" baseline="30000" dirty="0" smtClean="0"/>
              <a:t>th</a:t>
            </a:r>
            <a:r>
              <a:rPr lang="en-US" dirty="0" smtClean="0"/>
              <a:t> Street</a:t>
            </a:r>
          </a:p>
          <a:p>
            <a:pPr marL="0" indent="0" algn="ctr">
              <a:buNone/>
            </a:pPr>
            <a:r>
              <a:rPr lang="en-US" dirty="0" smtClean="0"/>
              <a:t>Unit 400</a:t>
            </a:r>
          </a:p>
          <a:p>
            <a:pPr marL="0" indent="0" algn="ctr">
              <a:buNone/>
            </a:pPr>
            <a:r>
              <a:rPr lang="en-US" dirty="0" smtClean="0"/>
              <a:t>Orlando, FL  32811</a:t>
            </a:r>
          </a:p>
          <a:p>
            <a:pPr marL="0" indent="0" algn="ctr">
              <a:buNone/>
            </a:pPr>
            <a:endParaRPr lang="en-US" dirty="0"/>
          </a:p>
          <a:p>
            <a:pPr marL="0" indent="0" algn="ctr">
              <a:buNone/>
            </a:pPr>
            <a:r>
              <a:rPr lang="en-US" dirty="0" smtClean="0"/>
              <a:t>407.719.8079</a:t>
            </a:r>
          </a:p>
          <a:p>
            <a:pPr marL="0" indent="0" algn="ctr">
              <a:buNone/>
            </a:pPr>
            <a:r>
              <a:rPr lang="en-US" dirty="0" smtClean="0"/>
              <a:t>bmckown@safetylinks.net</a:t>
            </a:r>
            <a:endParaRPr lang="en-US" dirty="0"/>
          </a:p>
        </p:txBody>
      </p:sp>
      <p:sp>
        <p:nvSpPr>
          <p:cNvPr id="3" name="Title 2"/>
          <p:cNvSpPr>
            <a:spLocks noGrp="1"/>
          </p:cNvSpPr>
          <p:nvPr>
            <p:ph type="title"/>
          </p:nvPr>
        </p:nvSpPr>
        <p:spPr/>
        <p:txBody>
          <a:bodyPr/>
          <a:lstStyle/>
          <a:p>
            <a:r>
              <a:rPr lang="en-US" dirty="0" smtClean="0"/>
              <a:t>Presenter Information</a:t>
            </a:r>
            <a:endParaRPr lang="en-US" dirty="0"/>
          </a:p>
        </p:txBody>
      </p:sp>
    </p:spTree>
    <p:extLst>
      <p:ext uri="{BB962C8B-B14F-4D97-AF65-F5344CB8AC3E}">
        <p14:creationId xmlns:p14="http://schemas.microsoft.com/office/powerpoint/2010/main" val="72497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0"/>
            <p:extLst>
              <p:ext uri="{D42A27DB-BD31-4B8C-83A1-F6EECF244321}">
                <p14:modId xmlns:p14="http://schemas.microsoft.com/office/powerpoint/2010/main" val="3982530278"/>
              </p:ext>
            </p:extLst>
          </p:nvPr>
        </p:nvGraphicFramePr>
        <p:xfrm>
          <a:off x="533403" y="1409700"/>
          <a:ext cx="63627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2" name="Rectangle 2"/>
          <p:cNvSpPr>
            <a:spLocks noGrp="1" noChangeArrowheads="1"/>
          </p:cNvSpPr>
          <p:nvPr>
            <p:ph type="title"/>
          </p:nvPr>
        </p:nvSpPr>
        <p:spPr/>
        <p:txBody>
          <a:bodyPr/>
          <a:lstStyle/>
          <a:p>
            <a:pPr eaLnBrk="1" hangingPunct="1">
              <a:defRPr/>
            </a:pPr>
            <a:r>
              <a:rPr lang="en-US" dirty="0" smtClean="0"/>
              <a:t>Presentation Outline</a:t>
            </a:r>
          </a:p>
        </p:txBody>
      </p:sp>
    </p:spTree>
    <p:extLst>
      <p:ext uri="{BB962C8B-B14F-4D97-AF65-F5344CB8AC3E}">
        <p14:creationId xmlns:p14="http://schemas.microsoft.com/office/powerpoint/2010/main" val="1572424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0"/>
            <p:extLst>
              <p:ext uri="{D42A27DB-BD31-4B8C-83A1-F6EECF244321}">
                <p14:modId xmlns:p14="http://schemas.microsoft.com/office/powerpoint/2010/main" val="910826165"/>
              </p:ext>
            </p:extLst>
          </p:nvPr>
        </p:nvGraphicFramePr>
        <p:xfrm>
          <a:off x="533403" y="1409700"/>
          <a:ext cx="63627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2" name="Rectangle 2"/>
          <p:cNvSpPr>
            <a:spLocks noGrp="1" noChangeArrowheads="1"/>
          </p:cNvSpPr>
          <p:nvPr>
            <p:ph type="title"/>
          </p:nvPr>
        </p:nvSpPr>
        <p:spPr/>
        <p:txBody>
          <a:bodyPr/>
          <a:lstStyle/>
          <a:p>
            <a:pPr eaLnBrk="1" hangingPunct="1">
              <a:defRPr/>
            </a:pPr>
            <a:r>
              <a:rPr lang="en-US" dirty="0" smtClean="0"/>
              <a:t>Part 1:  A Quick Review</a:t>
            </a:r>
          </a:p>
        </p:txBody>
      </p:sp>
    </p:spTree>
    <p:extLst>
      <p:ext uri="{BB962C8B-B14F-4D97-AF65-F5344CB8AC3E}">
        <p14:creationId xmlns:p14="http://schemas.microsoft.com/office/powerpoint/2010/main" val="300293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lnSpcReduction="20000"/>
          </a:bodyPr>
          <a:lstStyle/>
          <a:p>
            <a:pPr marL="0" indent="0">
              <a:buNone/>
            </a:pPr>
            <a:endParaRPr lang="en-US" dirty="0" smtClean="0"/>
          </a:p>
          <a:p>
            <a:r>
              <a:rPr lang="en-US" dirty="0" smtClean="0"/>
              <a:t>From Craig’s presentation last month, we learned…….</a:t>
            </a:r>
          </a:p>
          <a:p>
            <a:r>
              <a:rPr lang="en-US" dirty="0" smtClean="0"/>
              <a:t>Once </a:t>
            </a:r>
            <a:r>
              <a:rPr lang="en-US" dirty="0"/>
              <a:t>you have identified the risks you face and have completed the risk analysis, we come to risk control</a:t>
            </a:r>
            <a:r>
              <a:rPr lang="en-US" dirty="0" smtClean="0"/>
              <a:t>.</a:t>
            </a:r>
          </a:p>
          <a:p>
            <a:r>
              <a:rPr lang="en-US" dirty="0" smtClean="0"/>
              <a:t>There </a:t>
            </a:r>
            <a:r>
              <a:rPr lang="en-US" dirty="0"/>
              <a:t>are a number of risk control strategies that can be followed. A comprehensive and effective control strategy often includes a combination of control </a:t>
            </a:r>
            <a:r>
              <a:rPr lang="en-US" dirty="0" smtClean="0"/>
              <a:t>techniques </a:t>
            </a:r>
            <a:r>
              <a:rPr lang="en-US" dirty="0"/>
              <a:t>and mechanisms. </a:t>
            </a:r>
          </a:p>
          <a:p>
            <a:r>
              <a:rPr lang="en-US" dirty="0"/>
              <a:t>Some risk control techniques </a:t>
            </a:r>
            <a:r>
              <a:rPr lang="en-US" dirty="0" smtClean="0"/>
              <a:t>are:</a:t>
            </a:r>
            <a:endParaRPr lang="en-US" dirty="0"/>
          </a:p>
          <a:p>
            <a:pPr lvl="1"/>
            <a:r>
              <a:rPr lang="en-US" sz="2400" dirty="0"/>
              <a:t>Avoidance</a:t>
            </a:r>
          </a:p>
          <a:p>
            <a:pPr lvl="1"/>
            <a:r>
              <a:rPr lang="en-US" sz="2400" dirty="0"/>
              <a:t>Prevention</a:t>
            </a:r>
          </a:p>
          <a:p>
            <a:pPr lvl="1"/>
            <a:r>
              <a:rPr lang="en-US" sz="2400" dirty="0"/>
              <a:t>Reduction</a:t>
            </a:r>
          </a:p>
          <a:p>
            <a:pPr lvl="1"/>
            <a:r>
              <a:rPr lang="en-US" sz="2400" dirty="0"/>
              <a:t>Segregation/Duplication</a:t>
            </a:r>
          </a:p>
          <a:p>
            <a:pPr lvl="1"/>
            <a:r>
              <a:rPr lang="en-US" sz="2400" dirty="0"/>
              <a:t>Transfer</a:t>
            </a:r>
          </a:p>
          <a:p>
            <a:pPr lvl="1"/>
            <a:endParaRPr lang="en-US" dirty="0"/>
          </a:p>
        </p:txBody>
      </p:sp>
      <p:sp>
        <p:nvSpPr>
          <p:cNvPr id="3" name="Title 2"/>
          <p:cNvSpPr>
            <a:spLocks noGrp="1"/>
          </p:cNvSpPr>
          <p:nvPr>
            <p:ph type="title"/>
          </p:nvPr>
        </p:nvSpPr>
        <p:spPr/>
        <p:txBody>
          <a:bodyPr/>
          <a:lstStyle/>
          <a:p>
            <a:r>
              <a:rPr lang="en-US" dirty="0" smtClean="0"/>
              <a:t>Part 1:  A Quick Review</a:t>
            </a:r>
            <a:endParaRPr lang="en-US" dirty="0"/>
          </a:p>
        </p:txBody>
      </p:sp>
    </p:spTree>
    <p:extLst>
      <p:ext uri="{BB962C8B-B14F-4D97-AF65-F5344CB8AC3E}">
        <p14:creationId xmlns:p14="http://schemas.microsoft.com/office/powerpoint/2010/main" val="3164241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US" dirty="0" smtClean="0"/>
              <a:t>Avoidance (elimination):  </a:t>
            </a:r>
          </a:p>
          <a:p>
            <a:pPr lvl="1"/>
            <a:r>
              <a:rPr lang="en-US" dirty="0" smtClean="0"/>
              <a:t>Stop performing any risky activities</a:t>
            </a:r>
          </a:p>
          <a:p>
            <a:r>
              <a:rPr lang="en-US" dirty="0" smtClean="0"/>
              <a:t> Reduction/Prevention:  </a:t>
            </a:r>
            <a:endParaRPr lang="en-US" dirty="0"/>
          </a:p>
          <a:p>
            <a:pPr lvl="1"/>
            <a:r>
              <a:rPr lang="en-US" dirty="0" smtClean="0"/>
              <a:t>Using safety equipment on machines (guards, etc.)</a:t>
            </a:r>
            <a:endParaRPr lang="en-US" dirty="0"/>
          </a:p>
          <a:p>
            <a:pPr lvl="1"/>
            <a:r>
              <a:rPr lang="en-US" dirty="0" smtClean="0"/>
              <a:t>Having an emergency plan, emergency contact numbers, etc.</a:t>
            </a:r>
          </a:p>
          <a:p>
            <a:pPr lvl="1"/>
            <a:r>
              <a:rPr lang="en-US" dirty="0" smtClean="0"/>
              <a:t>Fire equipment</a:t>
            </a:r>
          </a:p>
          <a:p>
            <a:r>
              <a:rPr lang="en-US" dirty="0" smtClean="0"/>
              <a:t>Segregation/Duplication:  </a:t>
            </a:r>
            <a:endParaRPr lang="en-US" dirty="0"/>
          </a:p>
          <a:p>
            <a:pPr lvl="1"/>
            <a:r>
              <a:rPr lang="en-US" dirty="0" smtClean="0"/>
              <a:t>Off-site back up of electronic files</a:t>
            </a:r>
          </a:p>
          <a:p>
            <a:r>
              <a:rPr lang="en-US" dirty="0" smtClean="0"/>
              <a:t>Transfer:  </a:t>
            </a:r>
            <a:endParaRPr lang="en-US" dirty="0"/>
          </a:p>
          <a:p>
            <a:pPr lvl="1"/>
            <a:r>
              <a:rPr lang="en-US" dirty="0" smtClean="0"/>
              <a:t>Transferring the risk to others (usually via insurance)</a:t>
            </a:r>
            <a:endParaRPr lang="en-US" dirty="0"/>
          </a:p>
          <a:p>
            <a:pPr lvl="1"/>
            <a:endParaRPr lang="en-US" dirty="0"/>
          </a:p>
        </p:txBody>
      </p:sp>
      <p:sp>
        <p:nvSpPr>
          <p:cNvPr id="3" name="Title 2"/>
          <p:cNvSpPr>
            <a:spLocks noGrp="1"/>
          </p:cNvSpPr>
          <p:nvPr>
            <p:ph type="title"/>
          </p:nvPr>
        </p:nvSpPr>
        <p:spPr/>
        <p:txBody>
          <a:bodyPr/>
          <a:lstStyle/>
          <a:p>
            <a:r>
              <a:rPr lang="en-US" dirty="0" smtClean="0"/>
              <a:t>Part 1:  A Quick Review</a:t>
            </a:r>
            <a:endParaRPr lang="en-US" dirty="0"/>
          </a:p>
        </p:txBody>
      </p:sp>
    </p:spTree>
    <p:extLst>
      <p:ext uri="{BB962C8B-B14F-4D97-AF65-F5344CB8AC3E}">
        <p14:creationId xmlns:p14="http://schemas.microsoft.com/office/powerpoint/2010/main" val="2142858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0"/>
            <p:extLst>
              <p:ext uri="{D42A27DB-BD31-4B8C-83A1-F6EECF244321}">
                <p14:modId xmlns:p14="http://schemas.microsoft.com/office/powerpoint/2010/main" val="253920777"/>
              </p:ext>
            </p:extLst>
          </p:nvPr>
        </p:nvGraphicFramePr>
        <p:xfrm>
          <a:off x="533403" y="1409700"/>
          <a:ext cx="63627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2" name="Rectangle 2"/>
          <p:cNvSpPr>
            <a:spLocks noGrp="1" noChangeArrowheads="1"/>
          </p:cNvSpPr>
          <p:nvPr>
            <p:ph type="title"/>
          </p:nvPr>
        </p:nvSpPr>
        <p:spPr/>
        <p:txBody>
          <a:bodyPr/>
          <a:lstStyle/>
          <a:p>
            <a:pPr eaLnBrk="1" hangingPunct="1">
              <a:defRPr/>
            </a:pPr>
            <a:r>
              <a:rPr lang="en-US" dirty="0" smtClean="0"/>
              <a:t>Part 2:  Safety’s Role in Risk Control</a:t>
            </a:r>
          </a:p>
        </p:txBody>
      </p:sp>
    </p:spTree>
    <p:extLst>
      <p:ext uri="{BB962C8B-B14F-4D97-AF65-F5344CB8AC3E}">
        <p14:creationId xmlns:p14="http://schemas.microsoft.com/office/powerpoint/2010/main" val="694607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lnSpcReduction="20000"/>
          </a:bodyPr>
          <a:lstStyle/>
          <a:p>
            <a:r>
              <a:rPr lang="en-US" dirty="0" smtClean="0"/>
              <a:t>Safety does have some role in Risk Identification and  Risk Analysis--when it pertains to safety.  Auditing the place of employment to identify potential risks and conducting </a:t>
            </a:r>
            <a:r>
              <a:rPr lang="en-US" dirty="0"/>
              <a:t>j</a:t>
            </a:r>
            <a:r>
              <a:rPr lang="en-US" dirty="0" smtClean="0"/>
              <a:t>ob </a:t>
            </a:r>
            <a:r>
              <a:rPr lang="en-US" dirty="0"/>
              <a:t>h</a:t>
            </a:r>
            <a:r>
              <a:rPr lang="en-US" dirty="0" smtClean="0"/>
              <a:t>azard </a:t>
            </a:r>
            <a:r>
              <a:rPr lang="en-US" dirty="0"/>
              <a:t>a</a:t>
            </a:r>
            <a:r>
              <a:rPr lang="en-US" dirty="0" smtClean="0"/>
              <a:t>nalysis, for example. </a:t>
            </a:r>
          </a:p>
          <a:p>
            <a:r>
              <a:rPr lang="en-US" dirty="0" smtClean="0"/>
              <a:t>When we move into risk control, avoidance </a:t>
            </a:r>
            <a:r>
              <a:rPr lang="en-US" dirty="0"/>
              <a:t>has </a:t>
            </a:r>
            <a:r>
              <a:rPr lang="en-US" dirty="0" smtClean="0"/>
              <a:t>usually been </a:t>
            </a:r>
            <a:r>
              <a:rPr lang="en-US" dirty="0"/>
              <a:t>ruled out as an option when they call us.  They have determined that their business does involve risk and are willing to accept that.  We can advise on simple avoidance techniques—i.e. avoid </a:t>
            </a:r>
            <a:r>
              <a:rPr lang="en-US" dirty="0" smtClean="0"/>
              <a:t>using a less-safe piece of equipment in favor of an equally useful but much safer one—but </a:t>
            </a:r>
            <a:r>
              <a:rPr lang="en-US" dirty="0"/>
              <a:t>as far as their business goes, we have to accept that it inherently involves some risk.</a:t>
            </a:r>
          </a:p>
          <a:p>
            <a:r>
              <a:rPr lang="en-US" dirty="0" smtClean="0"/>
              <a:t>We (safety professionals) are, therefore primarily concerned with helping them identify/prioritize those risks and focus on the </a:t>
            </a:r>
            <a:r>
              <a:rPr lang="en-US" b="1" dirty="0" smtClean="0"/>
              <a:t>prevention and </a:t>
            </a:r>
            <a:r>
              <a:rPr lang="en-US" b="1" dirty="0"/>
              <a:t>r</a:t>
            </a:r>
            <a:r>
              <a:rPr lang="en-US" b="1" dirty="0" smtClean="0"/>
              <a:t>eduction </a:t>
            </a:r>
            <a:r>
              <a:rPr lang="en-US" dirty="0" smtClean="0"/>
              <a:t>techniques to control them.</a:t>
            </a:r>
            <a:endParaRPr lang="en-US" dirty="0"/>
          </a:p>
        </p:txBody>
      </p:sp>
      <p:sp>
        <p:nvSpPr>
          <p:cNvPr id="3" name="Title 2"/>
          <p:cNvSpPr>
            <a:spLocks noGrp="1"/>
          </p:cNvSpPr>
          <p:nvPr>
            <p:ph type="title"/>
          </p:nvPr>
        </p:nvSpPr>
        <p:spPr/>
        <p:txBody>
          <a:bodyPr/>
          <a:lstStyle/>
          <a:p>
            <a:r>
              <a:rPr lang="en-US" dirty="0" smtClean="0"/>
              <a:t>Part 2:  Safety’s Role in Risk Control</a:t>
            </a:r>
            <a:endParaRPr lang="en-US" dirty="0"/>
          </a:p>
        </p:txBody>
      </p:sp>
    </p:spTree>
    <p:extLst>
      <p:ext uri="{BB962C8B-B14F-4D97-AF65-F5344CB8AC3E}">
        <p14:creationId xmlns:p14="http://schemas.microsoft.com/office/powerpoint/2010/main" val="421385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a:bodyPr>
          <a:lstStyle/>
          <a:p>
            <a:r>
              <a:rPr lang="en-US" sz="2200" dirty="0" smtClean="0"/>
              <a:t>So when do we get involved?</a:t>
            </a:r>
          </a:p>
          <a:p>
            <a:pPr marL="0" indent="0">
              <a:buNone/>
            </a:pPr>
            <a:endParaRPr lang="en-US" sz="2200" dirty="0" smtClean="0"/>
          </a:p>
          <a:p>
            <a:pPr lvl="1"/>
            <a:r>
              <a:rPr lang="en-US" sz="2200" dirty="0" smtClean="0"/>
              <a:t>Usually due to a third party intervention/recommendation</a:t>
            </a:r>
          </a:p>
          <a:p>
            <a:pPr lvl="2"/>
            <a:r>
              <a:rPr lang="en-US" sz="2200" dirty="0" smtClean="0"/>
              <a:t>Insurance provider (high rate of incidents, injuries or loss)</a:t>
            </a:r>
          </a:p>
          <a:p>
            <a:pPr lvl="2"/>
            <a:r>
              <a:rPr lang="en-US" sz="2200" dirty="0" smtClean="0"/>
              <a:t>Required by OSHA as part of a settlement agreement</a:t>
            </a:r>
          </a:p>
          <a:p>
            <a:pPr lvl="2"/>
            <a:r>
              <a:rPr lang="en-US" sz="2200" dirty="0" smtClean="0"/>
              <a:t>Owner experiencing loss of business due to issues we can help with (not being able to bid projects due to a high experience mod for example)</a:t>
            </a:r>
          </a:p>
          <a:p>
            <a:pPr lvl="2"/>
            <a:r>
              <a:rPr lang="en-US" sz="2200" dirty="0" smtClean="0"/>
              <a:t>Accreditation required</a:t>
            </a:r>
          </a:p>
          <a:p>
            <a:pPr lvl="2"/>
            <a:r>
              <a:rPr lang="en-US" sz="2200" dirty="0" smtClean="0"/>
              <a:t>Employer received a fine or penalty</a:t>
            </a:r>
          </a:p>
          <a:p>
            <a:pPr lvl="2"/>
            <a:r>
              <a:rPr lang="en-US" sz="2200" dirty="0" smtClean="0"/>
              <a:t>Employer wants a safer workplace for their employees</a:t>
            </a:r>
          </a:p>
          <a:p>
            <a:pPr lvl="2"/>
            <a:endParaRPr lang="en-US" dirty="0" smtClean="0"/>
          </a:p>
        </p:txBody>
      </p:sp>
      <p:sp>
        <p:nvSpPr>
          <p:cNvPr id="3" name="Title 2"/>
          <p:cNvSpPr>
            <a:spLocks noGrp="1"/>
          </p:cNvSpPr>
          <p:nvPr>
            <p:ph type="title"/>
          </p:nvPr>
        </p:nvSpPr>
        <p:spPr/>
        <p:txBody>
          <a:bodyPr/>
          <a:lstStyle/>
          <a:p>
            <a:r>
              <a:rPr lang="en-US" dirty="0"/>
              <a:t>Part 2:  Safety’s Role in Risk Control</a:t>
            </a:r>
          </a:p>
        </p:txBody>
      </p:sp>
    </p:spTree>
    <p:extLst>
      <p:ext uri="{BB962C8B-B14F-4D97-AF65-F5344CB8AC3E}">
        <p14:creationId xmlns:p14="http://schemas.microsoft.com/office/powerpoint/2010/main" val="9776068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_ENCODE_TYPE" val="0"/>
  <p:tag name="ART_ENCODE_INDEX" val="1"/>
  <p:tag name="PRESENTER_PREVIEW_MODE_REFRESH" val="0"/>
  <p:tag name="PUBLISH_TITLE" val="Safety Links Demo"/>
  <p:tag name="ARTICULATE_PUBLISH_PATH" val="C:\Users\vincent\Desktop"/>
  <p:tag name="ARTICULATE_LOGO" val="safetylinks_medium web.jpg"/>
  <p:tag name="ARTICULATE_PRESENTER" val="Trevor Reschny, CSP"/>
  <p:tag name="ARTICULATE_PRESENTER_GUID" val="E1110E686C3E"/>
  <p:tag name="ARTICULATE_LMS" val="0"/>
  <p:tag name="ARTICULATE_TEMPLATE_GUID" val="28a83856-fc00-42c7-a760-0806b703e51a"/>
  <p:tag name="ARTICULATE_COMMUNITY_TEMPLATE" val="C:\Users\vincent\AppData\Roaming\Articulate\Presenter\CommunityTemplates\{28a83856-fc00-42c7-a760-0806b703e51a}\Logic Swing Player.xml"/>
  <p:tag name="LAUNCHINNEWWINDOW" val="0"/>
  <p:tag name="LASTPUBLISHED" val="C:\Users\vincent\Desktop\Safety Links Demo\player.html"/>
  <p:tag name="ARTICULATE_PRESENTER_VERSION" val="6"/>
  <p:tag name="LMS_PUBLISH" val="No"/>
  <p:tag name="ARTICULATE_TEMPLATE" val="Logic Swing Player"/>
  <p:tag name="PLAYERLOGOHEIGHT" val="815"/>
  <p:tag name="PLAYERLOGOWIDTH" val="2100"/>
  <p:tag name="PRESENTER_PREVIEW_START" val="1"/>
  <p:tag name="PRESENTER_PREVIEW_MODE" val="0"/>
  <p:tag name="ARTICULATE_SLIDE_COUNT" val="1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vincent\AppData\Local\Temp\articulate\presenter\imgtemp\C8eWGskX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vincent\AppData\Local\Temp\articulate\presenter\imgtemp\Bt5Ly2PE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vincent\AppData\Local\Temp\articulate\presenter\imgtemp\Bt5Ly2PE_files\slide0001_image001.jpg"/>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461eaab8-3ccf-44e1-b19f-31d756e97e21"/>
  <p:tag name="ARTICULATE_SLIDE_NAV" val="1"/>
  <p:tag name="ARTICULATE_SLIDE_THUMBNAIL_REFRESH" val="1"/>
</p:tagLst>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0000"/>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4856</TotalTime>
  <Words>1327</Words>
  <Application>Microsoft Office PowerPoint</Application>
  <PresentationFormat>On-screen Show (4:3)</PresentationFormat>
  <Paragraphs>189</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1_Office Theme</vt:lpstr>
      <vt:lpstr>RPPTL Presentation </vt:lpstr>
      <vt:lpstr>Instructor Introduction</vt:lpstr>
      <vt:lpstr>Presentation Outline</vt:lpstr>
      <vt:lpstr>Part 1:  A Quick Review</vt:lpstr>
      <vt:lpstr>Part 1:  A Quick Review</vt:lpstr>
      <vt:lpstr>Part 1:  A Quick Review</vt:lpstr>
      <vt:lpstr>Part 2:  Safety’s Role in Risk Control</vt:lpstr>
      <vt:lpstr>Part 2:  Safety’s Role in Risk Control</vt:lpstr>
      <vt:lpstr>Part 2:  Safety’s Role in Risk Control</vt:lpstr>
      <vt:lpstr>New Penalty Structure as of August 2, 2016</vt:lpstr>
      <vt:lpstr>Part 2:  Safety’s Role in Risk Control</vt:lpstr>
      <vt:lpstr>Part 2:  Safety’s Role in Risk Control</vt:lpstr>
      <vt:lpstr>Part 2:  Safety’s Role in Risk Control</vt:lpstr>
      <vt:lpstr>Part 2:  Safety’s Role in Risk Control</vt:lpstr>
      <vt:lpstr>Part 2:  Safety’s Role in Risk Control</vt:lpstr>
      <vt:lpstr>Part 2:  Safety’s Role in Risk Control</vt:lpstr>
      <vt:lpstr>Part 2:  Safety’s Role in Risk Control</vt:lpstr>
      <vt:lpstr>Part 2:  Safety’s Role in Risk Control</vt:lpstr>
      <vt:lpstr>Part 3:  Other Strategies</vt:lpstr>
      <vt:lpstr>Part 3:  Other Strategies</vt:lpstr>
      <vt:lpstr>Part 4:  Questions</vt:lpstr>
      <vt:lpstr>Part 4:  Questions</vt:lpstr>
      <vt:lpstr>Presenter Information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dc:creator>
  <cp:lastModifiedBy>Meyer, Michael (Indianapolis)</cp:lastModifiedBy>
  <cp:revision>234</cp:revision>
  <cp:lastPrinted>2016-08-26T15:02:44Z</cp:lastPrinted>
  <dcterms:created xsi:type="dcterms:W3CDTF">2010-07-30T18:57:38Z</dcterms:created>
  <dcterms:modified xsi:type="dcterms:W3CDTF">2016-12-15T20:18:51Z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flip-card-demo</vt:lpwstr>
  </property>
  <property fmtid="{D5CDD505-2E9C-101B-9397-08002B2CF9AE}" pid="4" name="ArticulateGUID">
    <vt:lpwstr>76E79410-2F7B-48E9-B39D-CBA2A1DAAAE2</vt:lpwstr>
  </property>
  <property fmtid="{D5CDD505-2E9C-101B-9397-08002B2CF9AE}" pid="5" name="ArticulateProjectFull">
    <vt:lpwstr>Z:\Server Shared\B-Letters and templates\B6- Course template\Safety Links Template 2014.ppta</vt:lpwstr>
  </property>
</Properties>
</file>