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36"/>
  </p:notesMasterIdLst>
  <p:handoutMasterIdLst>
    <p:handoutMasterId r:id="rId37"/>
  </p:handoutMasterIdLst>
  <p:sldIdLst>
    <p:sldId id="256" r:id="rId2"/>
    <p:sldId id="257" r:id="rId3"/>
    <p:sldId id="292" r:id="rId4"/>
    <p:sldId id="293" r:id="rId5"/>
    <p:sldId id="294" r:id="rId6"/>
    <p:sldId id="295" r:id="rId7"/>
    <p:sldId id="300" r:id="rId8"/>
    <p:sldId id="296" r:id="rId9"/>
    <p:sldId id="299" r:id="rId10"/>
    <p:sldId id="298" r:id="rId11"/>
    <p:sldId id="301" r:id="rId12"/>
    <p:sldId id="302" r:id="rId13"/>
    <p:sldId id="303" r:id="rId14"/>
    <p:sldId id="304" r:id="rId15"/>
    <p:sldId id="310" r:id="rId16"/>
    <p:sldId id="309" r:id="rId17"/>
    <p:sldId id="305" r:id="rId18"/>
    <p:sldId id="306" r:id="rId19"/>
    <p:sldId id="307" r:id="rId20"/>
    <p:sldId id="308" r:id="rId21"/>
    <p:sldId id="311" r:id="rId22"/>
    <p:sldId id="312" r:id="rId23"/>
    <p:sldId id="314" r:id="rId24"/>
    <p:sldId id="313" r:id="rId25"/>
    <p:sldId id="315" r:id="rId26"/>
    <p:sldId id="316" r:id="rId27"/>
    <p:sldId id="317" r:id="rId28"/>
    <p:sldId id="318" r:id="rId29"/>
    <p:sldId id="319" r:id="rId30"/>
    <p:sldId id="320" r:id="rId31"/>
    <p:sldId id="321" r:id="rId32"/>
    <p:sldId id="322" r:id="rId33"/>
    <p:sldId id="323" r:id="rId34"/>
    <p:sldId id="291" r:id="rId3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FFFE1798-E9C1-4619-BD24-A3CC71DC3670}">
          <p14:sldIdLst>
            <p14:sldId id="256"/>
            <p14:sldId id="257"/>
            <p14:sldId id="292"/>
            <p14:sldId id="293"/>
            <p14:sldId id="294"/>
            <p14:sldId id="295"/>
            <p14:sldId id="300"/>
            <p14:sldId id="296"/>
            <p14:sldId id="299"/>
            <p14:sldId id="298"/>
            <p14:sldId id="301"/>
            <p14:sldId id="302"/>
            <p14:sldId id="303"/>
            <p14:sldId id="304"/>
            <p14:sldId id="310"/>
            <p14:sldId id="309"/>
            <p14:sldId id="305"/>
            <p14:sldId id="306"/>
            <p14:sldId id="307"/>
            <p14:sldId id="308"/>
            <p14:sldId id="311"/>
            <p14:sldId id="312"/>
            <p14:sldId id="314"/>
            <p14:sldId id="313"/>
            <p14:sldId id="315"/>
            <p14:sldId id="316"/>
            <p14:sldId id="317"/>
            <p14:sldId id="318"/>
            <p14:sldId id="319"/>
            <p14:sldId id="320"/>
            <p14:sldId id="321"/>
            <p14:sldId id="322"/>
            <p14:sldId id="323"/>
            <p14:sldId id="291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71" autoAdjust="0"/>
  </p:normalViewPr>
  <p:slideViewPr>
    <p:cSldViewPr>
      <p:cViewPr varScale="1">
        <p:scale>
          <a:sx n="64" d="100"/>
          <a:sy n="64" d="100"/>
        </p:scale>
        <p:origin x="1032" y="6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handoutMaster" Target="handoutMasters/handoutMaster1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E84891-E403-4E18-AD7D-8EE7DE047F3A}" type="datetimeFigureOut">
              <a:rPr lang="en-US" smtClean="0"/>
              <a:t>9/28/2016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FD34414-50DC-45D1-8150-2C40955D5A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7936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1ABDDA3-DB16-4168-99D6-FFF3ADB80615}" type="datetimeFigureOut">
              <a:rPr lang="en-US" smtClean="0"/>
              <a:t>9/28/2016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16F309A-3155-4AC7-8473-617B7B31F8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23846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5844C5-3406-48EB-9E43-61E9CD4BABCE}" type="datetimeFigureOut">
              <a:rPr lang="en-US" smtClean="0"/>
              <a:t>9/28/2016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EF1DBA-0F8E-49A8-A1BB-845154BC7B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37887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5844C5-3406-48EB-9E43-61E9CD4BABCE}" type="datetimeFigureOut">
              <a:rPr lang="en-US" smtClean="0"/>
              <a:t>9/28/2016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EF1DBA-0F8E-49A8-A1BB-845154BC7B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11118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5844C5-3406-48EB-9E43-61E9CD4BABCE}" type="datetimeFigureOut">
              <a:rPr lang="en-US" smtClean="0"/>
              <a:t>9/28/2016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EF1DBA-0F8E-49A8-A1BB-845154BC7B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04356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5844C5-3406-48EB-9E43-61E9CD4BABCE}" type="datetimeFigureOut">
              <a:rPr lang="en-US" smtClean="0"/>
              <a:t>9/28/2016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EF1DBA-0F8E-49A8-A1BB-845154BC7B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43431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5844C5-3406-48EB-9E43-61E9CD4BABCE}" type="datetimeFigureOut">
              <a:rPr lang="en-US" smtClean="0"/>
              <a:t>9/28/2016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EF1DBA-0F8E-49A8-A1BB-845154BC7B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72916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5844C5-3406-48EB-9E43-61E9CD4BABCE}" type="datetimeFigureOut">
              <a:rPr lang="en-US" smtClean="0"/>
              <a:t>9/28/2016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EF1DBA-0F8E-49A8-A1BB-845154BC7B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56454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5844C5-3406-48EB-9E43-61E9CD4BABCE}" type="datetimeFigureOut">
              <a:rPr lang="en-US" smtClean="0"/>
              <a:t>9/28/2016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EF1DBA-0F8E-49A8-A1BB-845154BC7B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68845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5844C5-3406-48EB-9E43-61E9CD4BABCE}" type="datetimeFigureOut">
              <a:rPr lang="en-US" smtClean="0"/>
              <a:t>9/28/2016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EF1DBA-0F8E-49A8-A1BB-845154BC7B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10026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5844C5-3406-48EB-9E43-61E9CD4BABCE}" type="datetimeFigureOut">
              <a:rPr lang="en-US" smtClean="0"/>
              <a:t>9/28/2016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EF1DBA-0F8E-49A8-A1BB-845154BC7B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77646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5844C5-3406-48EB-9E43-61E9CD4BABCE}" type="datetimeFigureOut">
              <a:rPr lang="en-US" smtClean="0"/>
              <a:t>9/28/2016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EF1DBA-0F8E-49A8-A1BB-845154BC7B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74095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5844C5-3406-48EB-9E43-61E9CD4BABCE}" type="datetimeFigureOut">
              <a:rPr lang="en-US" smtClean="0"/>
              <a:t>9/28/2016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EF1DBA-0F8E-49A8-A1BB-845154BC7B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54468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5844C5-3406-48EB-9E43-61E9CD4BABCE}" type="datetimeFigureOut">
              <a:rPr lang="en-US" smtClean="0"/>
              <a:t>9/28/2016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EF1DBA-0F8E-49A8-A1BB-845154BC7B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96064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44714" y="381000"/>
            <a:ext cx="8382000" cy="1828800"/>
          </a:xfrm>
        </p:spPr>
        <p:txBody>
          <a:bodyPr>
            <a:normAutofit fontScale="90000"/>
          </a:bodyPr>
          <a:lstStyle/>
          <a:p>
            <a:r>
              <a:rPr lang="en-US" sz="6000" b="1" dirty="0" smtClean="0">
                <a:solidFill>
                  <a:srgbClr val="FF0000"/>
                </a:solidFill>
              </a:rPr>
              <a:t>Overview of Risk Management</a:t>
            </a:r>
            <a:endParaRPr lang="en-US" sz="6000" b="1" dirty="0">
              <a:solidFill>
                <a:srgbClr val="FF0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2362200"/>
            <a:ext cx="8153400" cy="3276600"/>
          </a:xfrm>
        </p:spPr>
        <p:txBody>
          <a:bodyPr>
            <a:normAutofit/>
          </a:bodyPr>
          <a:lstStyle/>
          <a:p>
            <a:pPr algn="ctr"/>
            <a:r>
              <a:rPr lang="en-US" sz="2800" b="1" dirty="0" smtClean="0">
                <a:solidFill>
                  <a:srgbClr val="002060"/>
                </a:solidFill>
              </a:rPr>
              <a:t>October 17, 2016</a:t>
            </a:r>
          </a:p>
          <a:p>
            <a:pPr algn="ctr"/>
            <a:endParaRPr lang="en-US" sz="1000" b="1" dirty="0">
              <a:solidFill>
                <a:srgbClr val="002060"/>
              </a:solidFill>
            </a:endParaRPr>
          </a:p>
          <a:p>
            <a:pPr algn="ctr"/>
            <a:r>
              <a:rPr lang="en-US" sz="2400" b="1" dirty="0" smtClean="0">
                <a:solidFill>
                  <a:srgbClr val="002060"/>
                </a:solidFill>
              </a:rPr>
              <a:t>Presented </a:t>
            </a:r>
            <a:r>
              <a:rPr lang="en-US" sz="2400" b="1" dirty="0" smtClean="0">
                <a:solidFill>
                  <a:srgbClr val="002060"/>
                </a:solidFill>
              </a:rPr>
              <a:t>by: </a:t>
            </a:r>
          </a:p>
          <a:p>
            <a:pPr algn="ctr"/>
            <a:r>
              <a:rPr lang="en-US" sz="2400" b="1" dirty="0" smtClean="0">
                <a:solidFill>
                  <a:srgbClr val="002060"/>
                </a:solidFill>
              </a:rPr>
              <a:t>Craig F. Stanovich, CPCU, CIC, CRM, AU</a:t>
            </a:r>
          </a:p>
          <a:p>
            <a:pPr algn="ctr"/>
            <a:r>
              <a:rPr lang="en-US" sz="2400" b="1" dirty="0" smtClean="0">
                <a:solidFill>
                  <a:srgbClr val="002060"/>
                </a:solidFill>
              </a:rPr>
              <a:t>Austin &amp; Stanovich Risk Managers LLC </a:t>
            </a:r>
          </a:p>
          <a:p>
            <a:pPr algn="ctr"/>
            <a:r>
              <a:rPr lang="en-US" sz="2400" b="1" dirty="0" smtClean="0">
                <a:solidFill>
                  <a:srgbClr val="002060"/>
                </a:solidFill>
              </a:rPr>
              <a:t>1174 Main Street, Holden, MA 01520</a:t>
            </a:r>
          </a:p>
          <a:p>
            <a:pPr algn="ctr"/>
            <a:r>
              <a:rPr lang="en-US" sz="2400" b="1" dirty="0" smtClean="0">
                <a:solidFill>
                  <a:srgbClr val="002060"/>
                </a:solidFill>
              </a:rPr>
              <a:t> Email: cstanovich@austinstanovich.com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057400" y="5867400"/>
            <a:ext cx="5334000" cy="822325"/>
          </a:xfrm>
        </p:spPr>
        <p:txBody>
          <a:bodyPr/>
          <a:lstStyle/>
          <a:p>
            <a:r>
              <a:rPr lang="en-US" sz="2000" b="1" dirty="0" smtClean="0"/>
              <a:t>The Real Property Probate and Trust Law Section of The Florida Bar</a:t>
            </a:r>
            <a:endParaRPr lang="en-US" sz="2000" b="1" dirty="0"/>
          </a:p>
        </p:txBody>
      </p:sp>
    </p:spTree>
    <p:extLst>
      <p:ext uri="{BB962C8B-B14F-4D97-AF65-F5344CB8AC3E}">
        <p14:creationId xmlns:p14="http://schemas.microsoft.com/office/powerpoint/2010/main" val="18097560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Risk Management Process*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906963"/>
          </a:xfrm>
        </p:spPr>
        <p:txBody>
          <a:bodyPr>
            <a:noAutofit/>
          </a:bodyPr>
          <a:lstStyle/>
          <a:p>
            <a:r>
              <a:rPr lang="en-US" sz="4400" dirty="0" smtClean="0"/>
              <a:t>Risk management is often viewed as a five step process:</a:t>
            </a:r>
          </a:p>
          <a:p>
            <a:pPr lvl="2"/>
            <a:r>
              <a:rPr lang="en-US" sz="3600" dirty="0" smtClean="0"/>
              <a:t>Risk identification*;</a:t>
            </a:r>
          </a:p>
          <a:p>
            <a:pPr lvl="2"/>
            <a:r>
              <a:rPr lang="en-US" sz="3600" dirty="0" smtClean="0"/>
              <a:t>Risk Analysis*;</a:t>
            </a:r>
          </a:p>
          <a:p>
            <a:pPr lvl="2"/>
            <a:r>
              <a:rPr lang="en-US" sz="3600" dirty="0" smtClean="0"/>
              <a:t>Risk Control*;</a:t>
            </a:r>
          </a:p>
          <a:p>
            <a:pPr lvl="2"/>
            <a:r>
              <a:rPr lang="en-US" sz="3600" dirty="0" smtClean="0"/>
              <a:t>Risk Financing*;</a:t>
            </a:r>
          </a:p>
          <a:p>
            <a:pPr lvl="2"/>
            <a:r>
              <a:rPr lang="en-US" sz="3600" dirty="0" smtClean="0"/>
              <a:t>Risk Administration*.</a:t>
            </a:r>
            <a:endParaRPr lang="en-US" sz="3200" dirty="0"/>
          </a:p>
          <a:p>
            <a:endParaRPr lang="en-US" sz="4400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524000" y="6126164"/>
            <a:ext cx="6172200" cy="595312"/>
          </a:xfrm>
        </p:spPr>
        <p:txBody>
          <a:bodyPr/>
          <a:lstStyle/>
          <a:p>
            <a:r>
              <a:rPr lang="en-US" sz="2400" b="1" dirty="0" smtClean="0"/>
              <a:t>The Real Property Probate and Trust Law Section of The Florida Bar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32036129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Risk Identification*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906963"/>
          </a:xfrm>
        </p:spPr>
        <p:txBody>
          <a:bodyPr>
            <a:noAutofit/>
          </a:bodyPr>
          <a:lstStyle/>
          <a:p>
            <a:r>
              <a:rPr lang="en-US" sz="4400" b="1" dirty="0" smtClean="0"/>
              <a:t>Risk identification </a:t>
            </a:r>
            <a:r>
              <a:rPr lang="en-US" sz="4400" dirty="0" smtClean="0"/>
              <a:t>is the process of identifying and examining the </a:t>
            </a:r>
            <a:r>
              <a:rPr lang="en-US" sz="4400" b="1" dirty="0" smtClean="0"/>
              <a:t>potential negative outcome</a:t>
            </a:r>
            <a:r>
              <a:rPr lang="en-US" sz="4400" dirty="0" smtClean="0"/>
              <a:t>s of a person or organization*</a:t>
            </a:r>
            <a:endParaRPr lang="en-US" sz="3200" dirty="0"/>
          </a:p>
          <a:p>
            <a:r>
              <a:rPr lang="en-US" sz="4400" dirty="0" smtClean="0"/>
              <a:t>Potential negative outcome is often know as “</a:t>
            </a:r>
            <a:r>
              <a:rPr lang="en-US" sz="4400" b="1" dirty="0" smtClean="0"/>
              <a:t>exposure</a:t>
            </a:r>
            <a:r>
              <a:rPr lang="en-US" sz="4400" dirty="0" smtClean="0"/>
              <a:t>”*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524000" y="6126164"/>
            <a:ext cx="6172200" cy="595312"/>
          </a:xfrm>
        </p:spPr>
        <p:txBody>
          <a:bodyPr/>
          <a:lstStyle/>
          <a:p>
            <a:r>
              <a:rPr lang="en-US" sz="2400" b="1" dirty="0" smtClean="0"/>
              <a:t>The Real Property Probate and Trust Law Section of The Florida Bar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42480930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Risk Identification- Four  Classes*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1"/>
            <a:ext cx="8229600" cy="4724400"/>
          </a:xfrm>
        </p:spPr>
        <p:txBody>
          <a:bodyPr>
            <a:noAutofit/>
          </a:bodyPr>
          <a:lstStyle/>
          <a:p>
            <a:r>
              <a:rPr lang="en-US" sz="4400" dirty="0" smtClean="0"/>
              <a:t>Four classes of exposures</a:t>
            </a:r>
            <a:r>
              <a:rPr lang="en-US" sz="4400" b="1" dirty="0" smtClean="0"/>
              <a:t>:</a:t>
            </a:r>
          </a:p>
          <a:p>
            <a:pPr lvl="1"/>
            <a:r>
              <a:rPr lang="en-US" sz="4400" b="1" dirty="0" smtClean="0"/>
              <a:t>Property*</a:t>
            </a:r>
          </a:p>
          <a:p>
            <a:pPr lvl="1"/>
            <a:r>
              <a:rPr lang="en-US" sz="4400" b="1" dirty="0" smtClean="0"/>
              <a:t>Human Resource*</a:t>
            </a:r>
          </a:p>
          <a:p>
            <a:pPr lvl="1"/>
            <a:r>
              <a:rPr lang="en-US" sz="4400" b="1" dirty="0" smtClean="0"/>
              <a:t>Liability*</a:t>
            </a:r>
          </a:p>
          <a:p>
            <a:pPr lvl="1"/>
            <a:r>
              <a:rPr lang="en-US" sz="4400" b="1" dirty="0" smtClean="0"/>
              <a:t>Net Income*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524000" y="6126164"/>
            <a:ext cx="6172200" cy="595312"/>
          </a:xfrm>
        </p:spPr>
        <p:txBody>
          <a:bodyPr/>
          <a:lstStyle/>
          <a:p>
            <a:r>
              <a:rPr lang="en-US" sz="2400" b="1" dirty="0" smtClean="0"/>
              <a:t>The Real Property Probate and Trust Law Section of The Florida Bar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7410148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Risk Identification- Ten Methods*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1"/>
            <a:ext cx="8229600" cy="4724400"/>
          </a:xfrm>
        </p:spPr>
        <p:txBody>
          <a:bodyPr numCol="2">
            <a:noAutofit/>
          </a:bodyPr>
          <a:lstStyle/>
          <a:p>
            <a:pPr lvl="1"/>
            <a:r>
              <a:rPr lang="en-US" sz="3200" b="1" dirty="0" smtClean="0"/>
              <a:t>Checklist and survey*;   </a:t>
            </a:r>
          </a:p>
          <a:p>
            <a:pPr lvl="1"/>
            <a:r>
              <a:rPr lang="en-US" sz="3200" b="1" dirty="0" smtClean="0"/>
              <a:t>Flowcharts*;</a:t>
            </a:r>
          </a:p>
          <a:p>
            <a:pPr lvl="1"/>
            <a:r>
              <a:rPr lang="en-US" sz="3200" b="1" dirty="0" smtClean="0"/>
              <a:t>Insurance policy review*;</a:t>
            </a:r>
          </a:p>
          <a:p>
            <a:pPr lvl="1"/>
            <a:r>
              <a:rPr lang="en-US" sz="3200" b="1" dirty="0" smtClean="0"/>
              <a:t>Physical inspections*;</a:t>
            </a:r>
          </a:p>
          <a:p>
            <a:pPr lvl="1"/>
            <a:r>
              <a:rPr lang="en-US" sz="3200" b="1" dirty="0" smtClean="0"/>
              <a:t>Compliance review*;</a:t>
            </a:r>
          </a:p>
          <a:p>
            <a:pPr lvl="1"/>
            <a:r>
              <a:rPr lang="en-US" sz="3200" b="1" dirty="0" smtClean="0"/>
              <a:t>Procedures review; </a:t>
            </a:r>
          </a:p>
          <a:p>
            <a:pPr lvl="1"/>
            <a:r>
              <a:rPr lang="en-US" sz="3200" b="1" dirty="0" smtClean="0"/>
              <a:t>Contract review*;</a:t>
            </a:r>
          </a:p>
          <a:p>
            <a:pPr lvl="1"/>
            <a:r>
              <a:rPr lang="en-US" sz="3200" b="1" dirty="0" smtClean="0"/>
              <a:t>Experts*;</a:t>
            </a:r>
          </a:p>
          <a:p>
            <a:pPr lvl="1"/>
            <a:r>
              <a:rPr lang="en-US" sz="3200" b="1" dirty="0" smtClean="0"/>
              <a:t>Financial statement analysis*;</a:t>
            </a:r>
          </a:p>
          <a:p>
            <a:pPr lvl="1"/>
            <a:r>
              <a:rPr lang="en-US" sz="3200" b="1" dirty="0" smtClean="0"/>
              <a:t>Loss data analysis*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524000" y="6126164"/>
            <a:ext cx="6172200" cy="595312"/>
          </a:xfrm>
        </p:spPr>
        <p:txBody>
          <a:bodyPr/>
          <a:lstStyle/>
          <a:p>
            <a:r>
              <a:rPr lang="en-US" sz="2400" b="1" dirty="0" smtClean="0"/>
              <a:t>The Real Property Probate and Trust Law Section of The Florida Bar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19599454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Risk Analysis* 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1"/>
            <a:ext cx="8229600" cy="4724400"/>
          </a:xfrm>
        </p:spPr>
        <p:txBody>
          <a:bodyPr>
            <a:noAutofit/>
          </a:bodyPr>
          <a:lstStyle/>
          <a:p>
            <a:r>
              <a:rPr lang="en-US" sz="4400" b="1" dirty="0" smtClean="0"/>
              <a:t>Second step </a:t>
            </a:r>
            <a:r>
              <a:rPr lang="en-US" sz="4400" dirty="0" smtClean="0"/>
              <a:t>in risk management process is to perform an analysis of the exposures that have been identified*;</a:t>
            </a:r>
          </a:p>
          <a:p>
            <a:pPr lvl="1"/>
            <a:r>
              <a:rPr lang="en-US" sz="4000" dirty="0" smtClean="0"/>
              <a:t>Measure “what”;* or</a:t>
            </a:r>
          </a:p>
          <a:p>
            <a:pPr lvl="1"/>
            <a:r>
              <a:rPr lang="en-US" sz="4000" dirty="0" smtClean="0"/>
              <a:t>Measure “how much”*; </a:t>
            </a:r>
          </a:p>
          <a:p>
            <a:endParaRPr lang="en-US" sz="4400" dirty="0" smtClean="0"/>
          </a:p>
          <a:p>
            <a:pPr lvl="1"/>
            <a:endParaRPr lang="en-US" sz="4400" b="1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524000" y="6126164"/>
            <a:ext cx="6172200" cy="595312"/>
          </a:xfrm>
        </p:spPr>
        <p:txBody>
          <a:bodyPr/>
          <a:lstStyle/>
          <a:p>
            <a:r>
              <a:rPr lang="en-US" sz="2400" b="1" dirty="0" smtClean="0"/>
              <a:t>The Real Property Probate and Trust Law Section of The Florida Bar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14392114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Risk Analysis* 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1"/>
            <a:ext cx="8229600" cy="4724400"/>
          </a:xfrm>
        </p:spPr>
        <p:txBody>
          <a:bodyPr>
            <a:noAutofit/>
          </a:bodyPr>
          <a:lstStyle/>
          <a:p>
            <a:r>
              <a:rPr lang="en-US" sz="4400" dirty="0" smtClean="0"/>
              <a:t>“</a:t>
            </a:r>
            <a:r>
              <a:rPr lang="en-US" sz="4400" b="1" dirty="0" smtClean="0"/>
              <a:t>How much</a:t>
            </a:r>
            <a:r>
              <a:rPr lang="en-US" sz="4400" dirty="0" smtClean="0"/>
              <a:t>” may involve an actuarial analysis</a:t>
            </a:r>
            <a:r>
              <a:rPr lang="en-US" sz="4000" dirty="0" smtClean="0"/>
              <a:t>; </a:t>
            </a:r>
          </a:p>
          <a:p>
            <a:pPr lvl="1"/>
            <a:r>
              <a:rPr lang="en-US" sz="3600" dirty="0" smtClean="0"/>
              <a:t>Based on law of large numbers; </a:t>
            </a:r>
          </a:p>
          <a:p>
            <a:pPr lvl="1"/>
            <a:r>
              <a:rPr lang="en-US" sz="3600" dirty="0" smtClean="0"/>
              <a:t>Qualified actuary performs the statistical analysis; </a:t>
            </a:r>
          </a:p>
          <a:p>
            <a:pPr lvl="1"/>
            <a:r>
              <a:rPr lang="en-US" sz="3600" dirty="0" smtClean="0"/>
              <a:t>Must have an adequate number of like exposures for a valid measure; </a:t>
            </a:r>
            <a:endParaRPr lang="en-US" sz="3600" dirty="0" smtClean="0"/>
          </a:p>
          <a:p>
            <a:endParaRPr lang="en-US" sz="4400" dirty="0" smtClean="0"/>
          </a:p>
          <a:p>
            <a:pPr lvl="1"/>
            <a:endParaRPr lang="en-US" sz="4400" b="1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524000" y="6126164"/>
            <a:ext cx="6172200" cy="595312"/>
          </a:xfrm>
        </p:spPr>
        <p:txBody>
          <a:bodyPr/>
          <a:lstStyle/>
          <a:p>
            <a:r>
              <a:rPr lang="en-US" sz="2400" b="1" dirty="0" smtClean="0"/>
              <a:t>The Real Property Probate and Trust Law Section of The Florida Bar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7858720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Risk Analysis* 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199"/>
            <a:ext cx="8229600" cy="4343401"/>
          </a:xfrm>
        </p:spPr>
        <p:txBody>
          <a:bodyPr>
            <a:noAutofit/>
          </a:bodyPr>
          <a:lstStyle/>
          <a:p>
            <a:pPr lvl="1"/>
            <a:r>
              <a:rPr lang="en-US" sz="4400" b="1" dirty="0" smtClean="0"/>
              <a:t>Compliance review* </a:t>
            </a:r>
            <a:r>
              <a:rPr lang="en-US" sz="4400" dirty="0" smtClean="0"/>
              <a:t>– has organization complied with all applicable </a:t>
            </a:r>
            <a:r>
              <a:rPr lang="en-US" sz="4400" b="1" dirty="0" smtClean="0"/>
              <a:t>laws, statutes and regulations</a:t>
            </a:r>
            <a:r>
              <a:rPr lang="en-US" sz="4400" dirty="0" smtClean="0"/>
              <a:t> in their operations?</a:t>
            </a:r>
          </a:p>
          <a:p>
            <a:pPr lvl="1"/>
            <a:r>
              <a:rPr lang="en-US" sz="4400" dirty="0" smtClean="0"/>
              <a:t>Often requires legal analysis; </a:t>
            </a:r>
          </a:p>
          <a:p>
            <a:pPr lvl="1"/>
            <a:endParaRPr lang="en-US" sz="4400" b="1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524000" y="6126164"/>
            <a:ext cx="6172200" cy="595312"/>
          </a:xfrm>
        </p:spPr>
        <p:txBody>
          <a:bodyPr/>
          <a:lstStyle/>
          <a:p>
            <a:r>
              <a:rPr lang="en-US" sz="2400" b="1" dirty="0" smtClean="0"/>
              <a:t>The Real Property Probate and Trust Law Section of The Florida Bar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30025454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Risk Analysis* 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066800"/>
            <a:ext cx="8382000" cy="4876801"/>
          </a:xfrm>
        </p:spPr>
        <p:txBody>
          <a:bodyPr>
            <a:noAutofit/>
          </a:bodyPr>
          <a:lstStyle/>
          <a:p>
            <a:pPr lvl="1"/>
            <a:r>
              <a:rPr lang="en-US" sz="4400" b="1" dirty="0" smtClean="0"/>
              <a:t> Contract review* </a:t>
            </a:r>
            <a:r>
              <a:rPr lang="en-US" sz="4400" dirty="0" smtClean="0"/>
              <a:t>– has contract created additional exposures? </a:t>
            </a:r>
          </a:p>
          <a:p>
            <a:pPr lvl="2"/>
            <a:r>
              <a:rPr lang="en-US" sz="4000" dirty="0" smtClean="0"/>
              <a:t>What obligation or liability is assumed? </a:t>
            </a:r>
          </a:p>
          <a:p>
            <a:pPr lvl="2"/>
            <a:r>
              <a:rPr lang="en-US" sz="4000" dirty="0" smtClean="0"/>
              <a:t>What obligation or liability is transferred?</a:t>
            </a:r>
          </a:p>
          <a:p>
            <a:pPr lvl="2"/>
            <a:r>
              <a:rPr lang="en-US" sz="4000" dirty="0" smtClean="0"/>
              <a:t>Usually requires legal analysis!</a:t>
            </a:r>
          </a:p>
          <a:p>
            <a:pPr lvl="1"/>
            <a:endParaRPr lang="en-US" sz="4400" b="1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524000" y="6126164"/>
            <a:ext cx="6172200" cy="595312"/>
          </a:xfrm>
        </p:spPr>
        <p:txBody>
          <a:bodyPr/>
          <a:lstStyle/>
          <a:p>
            <a:r>
              <a:rPr lang="en-US" sz="2400" b="1" dirty="0" smtClean="0"/>
              <a:t>The Real Property Probate and Trust Law Section of The Florida Bar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30559809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Risk Analysis* 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066800"/>
            <a:ext cx="8458200" cy="4876801"/>
          </a:xfrm>
        </p:spPr>
        <p:txBody>
          <a:bodyPr>
            <a:noAutofit/>
          </a:bodyPr>
          <a:lstStyle/>
          <a:p>
            <a:pPr lvl="1"/>
            <a:r>
              <a:rPr lang="en-US" sz="4400" b="1" dirty="0" smtClean="0"/>
              <a:t> Contract review* </a:t>
            </a:r>
            <a:r>
              <a:rPr lang="en-US" sz="4400" dirty="0" smtClean="0"/>
              <a:t>– Example: with an M&amp;A, buyer or seller expects “proper” insurance;</a:t>
            </a:r>
          </a:p>
          <a:p>
            <a:pPr lvl="2"/>
            <a:r>
              <a:rPr lang="en-US" sz="4000" dirty="0" smtClean="0"/>
              <a:t>Presumes knowledge of liability created or limited by M&amp;A agreement as well as other common law or statutory liability.</a:t>
            </a:r>
          </a:p>
          <a:p>
            <a:pPr lvl="1"/>
            <a:endParaRPr lang="en-US" sz="4400" b="1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524000" y="6126164"/>
            <a:ext cx="6172200" cy="595312"/>
          </a:xfrm>
        </p:spPr>
        <p:txBody>
          <a:bodyPr/>
          <a:lstStyle/>
          <a:p>
            <a:r>
              <a:rPr lang="en-US" sz="2400" b="1" dirty="0" smtClean="0"/>
              <a:t>The Real Property Probate and Trust Law Section of The Florida Bar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40067928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Risk Analysis* 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066800"/>
            <a:ext cx="8458200" cy="4876801"/>
          </a:xfrm>
        </p:spPr>
        <p:txBody>
          <a:bodyPr>
            <a:noAutofit/>
          </a:bodyPr>
          <a:lstStyle/>
          <a:p>
            <a:pPr lvl="1"/>
            <a:r>
              <a:rPr lang="en-US" sz="4400" b="1" dirty="0" smtClean="0"/>
              <a:t> Contract review* </a:t>
            </a:r>
            <a:endParaRPr lang="en-US" sz="4400" dirty="0"/>
          </a:p>
          <a:p>
            <a:pPr lvl="2"/>
            <a:r>
              <a:rPr lang="en-US" sz="4000" dirty="0" smtClean="0"/>
              <a:t>Insurance broker is too often put in position to obtain “proper” insurance coverage; </a:t>
            </a:r>
          </a:p>
          <a:p>
            <a:pPr lvl="2"/>
            <a:r>
              <a:rPr lang="en-US" sz="4000" dirty="0" smtClean="0"/>
              <a:t>But insurance broker is not trained in identifying potential liabilities or limitations;</a:t>
            </a:r>
            <a:endParaRPr lang="en-US" sz="4400" b="1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524000" y="6126164"/>
            <a:ext cx="6172200" cy="595312"/>
          </a:xfrm>
        </p:spPr>
        <p:txBody>
          <a:bodyPr/>
          <a:lstStyle/>
          <a:p>
            <a:r>
              <a:rPr lang="en-US" sz="2400" b="1" dirty="0" smtClean="0"/>
              <a:t>The Real Property Probate and Trust Law Section of The Florida Bar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2093380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Risk Management- Defined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754563"/>
          </a:xfrm>
        </p:spPr>
        <p:txBody>
          <a:bodyPr>
            <a:noAutofit/>
          </a:bodyPr>
          <a:lstStyle/>
          <a:p>
            <a:r>
              <a:rPr lang="en-US" sz="4400" dirty="0" smtClean="0"/>
              <a:t>What is “risk”?</a:t>
            </a:r>
          </a:p>
          <a:p>
            <a:pPr lvl="1"/>
            <a:r>
              <a:rPr lang="en-US" sz="4000" b="1" dirty="0" smtClean="0"/>
              <a:t>Uncertainty</a:t>
            </a:r>
            <a:r>
              <a:rPr lang="en-US" sz="4000" dirty="0" smtClean="0"/>
              <a:t> as to the </a:t>
            </a:r>
            <a:r>
              <a:rPr lang="en-US" sz="4000" b="1" dirty="0" smtClean="0"/>
              <a:t>outcome</a:t>
            </a:r>
            <a:r>
              <a:rPr lang="en-US" sz="4000" dirty="0" smtClean="0"/>
              <a:t> – either positive or negative;*</a:t>
            </a:r>
          </a:p>
          <a:p>
            <a:pPr lvl="1"/>
            <a:r>
              <a:rPr lang="en-US" sz="4000" dirty="0" smtClean="0"/>
              <a:t>Two type of risk:</a:t>
            </a:r>
          </a:p>
          <a:p>
            <a:pPr lvl="2"/>
            <a:r>
              <a:rPr lang="en-US" sz="3600" b="1" dirty="0" smtClean="0"/>
              <a:t>Pure risk </a:t>
            </a:r>
            <a:r>
              <a:rPr lang="en-US" sz="3600" dirty="0" smtClean="0"/>
              <a:t>– loss or no loss (no gain)*;</a:t>
            </a:r>
          </a:p>
          <a:p>
            <a:pPr lvl="2"/>
            <a:r>
              <a:rPr lang="en-US" sz="3600" b="1" dirty="0" smtClean="0"/>
              <a:t>Speculative risk </a:t>
            </a:r>
            <a:r>
              <a:rPr lang="en-US" sz="3600" dirty="0" smtClean="0"/>
              <a:t>– chance of gain or loss*</a:t>
            </a:r>
            <a:endParaRPr lang="en-US" sz="3600" dirty="0" smtClean="0"/>
          </a:p>
          <a:p>
            <a:pPr lvl="1"/>
            <a:endParaRPr lang="en-US" sz="4000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524000" y="6126164"/>
            <a:ext cx="6172200" cy="595312"/>
          </a:xfrm>
        </p:spPr>
        <p:txBody>
          <a:bodyPr/>
          <a:lstStyle/>
          <a:p>
            <a:r>
              <a:rPr lang="en-US" sz="2400" b="1" dirty="0" smtClean="0"/>
              <a:t>The Real Property Probate and Trust Law Section of The Florida Bar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24732901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33399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Risk Analysis* 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808038"/>
            <a:ext cx="8458200" cy="5135564"/>
          </a:xfrm>
        </p:spPr>
        <p:txBody>
          <a:bodyPr>
            <a:noAutofit/>
          </a:bodyPr>
          <a:lstStyle/>
          <a:p>
            <a:pPr lvl="1"/>
            <a:r>
              <a:rPr lang="en-US" sz="4400" b="1" dirty="0" smtClean="0"/>
              <a:t> Contract review* </a:t>
            </a:r>
            <a:endParaRPr lang="en-US" sz="4400" dirty="0"/>
          </a:p>
          <a:p>
            <a:pPr lvl="2"/>
            <a:r>
              <a:rPr lang="en-US" sz="4000" dirty="0" smtClean="0"/>
              <a:t>Suggest insurance broker is able to obtain “proper” insurance </a:t>
            </a:r>
            <a:r>
              <a:rPr lang="en-US" sz="4000" b="1" dirty="0" smtClean="0"/>
              <a:t>only after full legal analysis completed</a:t>
            </a:r>
            <a:r>
              <a:rPr lang="en-US" sz="4000" dirty="0" smtClean="0"/>
              <a:t>; </a:t>
            </a:r>
          </a:p>
          <a:p>
            <a:pPr lvl="2"/>
            <a:r>
              <a:rPr lang="en-US" sz="4000" dirty="0" smtClean="0"/>
              <a:t>Legal analysis should provide </a:t>
            </a:r>
            <a:r>
              <a:rPr lang="en-US" sz="4000" b="1" dirty="0" smtClean="0"/>
              <a:t>when and how buyer or seller may be liable</a:t>
            </a:r>
            <a:r>
              <a:rPr lang="en-US" sz="4000" dirty="0" smtClean="0"/>
              <a:t>; share with broker.</a:t>
            </a:r>
            <a:endParaRPr lang="en-US" sz="4400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524000" y="6126164"/>
            <a:ext cx="6172200" cy="595312"/>
          </a:xfrm>
        </p:spPr>
        <p:txBody>
          <a:bodyPr/>
          <a:lstStyle/>
          <a:p>
            <a:r>
              <a:rPr lang="en-US" sz="2400" b="1" dirty="0" smtClean="0"/>
              <a:t>The Real Property Probate and Trust Law Section of The Florida Bar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11841917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33399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Risk Analysis* 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808038"/>
            <a:ext cx="8458200" cy="5135564"/>
          </a:xfrm>
        </p:spPr>
        <p:txBody>
          <a:bodyPr>
            <a:noAutofit/>
          </a:bodyPr>
          <a:lstStyle/>
          <a:p>
            <a:pPr lvl="1"/>
            <a:r>
              <a:rPr lang="en-US" sz="4400" b="1" dirty="0" smtClean="0"/>
              <a:t> Contract review* </a:t>
            </a:r>
            <a:endParaRPr lang="en-US" sz="4400" dirty="0"/>
          </a:p>
          <a:p>
            <a:pPr lvl="2"/>
            <a:r>
              <a:rPr lang="en-US" sz="4000" dirty="0" smtClean="0"/>
              <a:t>Most productive approach is for legal professional to work closely with an insurance professional;</a:t>
            </a:r>
          </a:p>
          <a:p>
            <a:pPr lvl="2"/>
            <a:r>
              <a:rPr lang="en-US" sz="4400" dirty="0" smtClean="0"/>
              <a:t>In negotiating agreement, helpful to know available insurance and what it covers; 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524000" y="6126164"/>
            <a:ext cx="6172200" cy="595312"/>
          </a:xfrm>
        </p:spPr>
        <p:txBody>
          <a:bodyPr/>
          <a:lstStyle/>
          <a:p>
            <a:r>
              <a:rPr lang="en-US" sz="2400" b="1" dirty="0" smtClean="0"/>
              <a:t>The Real Property Probate and Trust Law Section of The Florida Bar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21825919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33399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Risk Control* 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808038"/>
            <a:ext cx="8458200" cy="5135564"/>
          </a:xfrm>
        </p:spPr>
        <p:txBody>
          <a:bodyPr>
            <a:noAutofit/>
          </a:bodyPr>
          <a:lstStyle/>
          <a:p>
            <a:pPr lvl="1"/>
            <a:r>
              <a:rPr lang="en-US" sz="4400" b="1" dirty="0" smtClean="0"/>
              <a:t> Third step </a:t>
            </a:r>
            <a:r>
              <a:rPr lang="en-US" sz="4400" dirty="0"/>
              <a:t>in risk management process to </a:t>
            </a:r>
            <a:r>
              <a:rPr lang="en-US" sz="4400" dirty="0" smtClean="0"/>
              <a:t>control the </a:t>
            </a:r>
            <a:r>
              <a:rPr lang="en-US" sz="4400" dirty="0"/>
              <a:t>exposures that have been identified </a:t>
            </a:r>
            <a:r>
              <a:rPr lang="en-US" sz="4400" b="1" dirty="0" smtClean="0"/>
              <a:t>* </a:t>
            </a:r>
            <a:endParaRPr lang="en-US" sz="4400" dirty="0"/>
          </a:p>
          <a:p>
            <a:pPr lvl="2"/>
            <a:r>
              <a:rPr lang="en-US" sz="4400" dirty="0" smtClean="0"/>
              <a:t>Control is to minimize or prevent negative outcomes*; </a:t>
            </a:r>
          </a:p>
          <a:p>
            <a:pPr lvl="2"/>
            <a:r>
              <a:rPr lang="en-US" sz="4400" dirty="0" smtClean="0"/>
              <a:t>Human or engineering approach*or both (safety);</a:t>
            </a:r>
          </a:p>
          <a:p>
            <a:pPr lvl="2"/>
            <a:endParaRPr lang="en-US" sz="4400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524000" y="6126164"/>
            <a:ext cx="6172200" cy="595312"/>
          </a:xfrm>
        </p:spPr>
        <p:txBody>
          <a:bodyPr/>
          <a:lstStyle/>
          <a:p>
            <a:r>
              <a:rPr lang="en-US" sz="2400" b="1" dirty="0" smtClean="0"/>
              <a:t>The Real Property Probate and Trust Law Section of The Florida Bar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8124453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33399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Risk Control* 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066800"/>
            <a:ext cx="8458200" cy="4876802"/>
          </a:xfrm>
        </p:spPr>
        <p:txBody>
          <a:bodyPr>
            <a:noAutofit/>
          </a:bodyPr>
          <a:lstStyle/>
          <a:p>
            <a:pPr lvl="1"/>
            <a:r>
              <a:rPr lang="en-US" sz="4400" b="1" dirty="0" smtClean="0"/>
              <a:t> </a:t>
            </a:r>
            <a:r>
              <a:rPr lang="en-US" sz="4400" dirty="0" smtClean="0"/>
              <a:t>Five </a:t>
            </a:r>
            <a:r>
              <a:rPr lang="en-US" sz="4400" b="1" dirty="0" smtClean="0"/>
              <a:t>Risk Control </a:t>
            </a:r>
            <a:r>
              <a:rPr lang="en-US" sz="4400" dirty="0" smtClean="0"/>
              <a:t>Techniques*:</a:t>
            </a:r>
          </a:p>
          <a:p>
            <a:pPr lvl="2"/>
            <a:r>
              <a:rPr lang="en-US" sz="4400" dirty="0" smtClean="0"/>
              <a:t>Avoidance* </a:t>
            </a:r>
          </a:p>
          <a:p>
            <a:pPr lvl="2"/>
            <a:r>
              <a:rPr lang="en-US" sz="4400" dirty="0" smtClean="0"/>
              <a:t>Prevention*</a:t>
            </a:r>
          </a:p>
          <a:p>
            <a:pPr lvl="2"/>
            <a:r>
              <a:rPr lang="en-US" sz="4400" dirty="0" smtClean="0"/>
              <a:t>Reduction*</a:t>
            </a:r>
          </a:p>
          <a:p>
            <a:pPr lvl="2"/>
            <a:r>
              <a:rPr lang="en-US" sz="4400" dirty="0" smtClean="0"/>
              <a:t>Segregation/duplication*</a:t>
            </a:r>
          </a:p>
          <a:p>
            <a:pPr lvl="2"/>
            <a:r>
              <a:rPr lang="en-US" sz="4400" dirty="0" smtClean="0"/>
              <a:t>Transfer*  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524000" y="6126164"/>
            <a:ext cx="6172200" cy="595312"/>
          </a:xfrm>
        </p:spPr>
        <p:txBody>
          <a:bodyPr/>
          <a:lstStyle/>
          <a:p>
            <a:r>
              <a:rPr lang="en-US" sz="2400" b="1" dirty="0" smtClean="0"/>
              <a:t>The Real Property Probate and Trust Law Section of The Florida Bar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25873471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33399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Risk Control* 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066800"/>
            <a:ext cx="8458200" cy="4876802"/>
          </a:xfrm>
        </p:spPr>
        <p:txBody>
          <a:bodyPr>
            <a:noAutofit/>
          </a:bodyPr>
          <a:lstStyle/>
          <a:p>
            <a:pPr lvl="1"/>
            <a:r>
              <a:rPr lang="en-US" sz="4400" b="1" dirty="0" smtClean="0"/>
              <a:t> </a:t>
            </a:r>
            <a:r>
              <a:rPr lang="en-US" sz="4400" dirty="0" smtClean="0"/>
              <a:t>Examples of five </a:t>
            </a:r>
            <a:r>
              <a:rPr lang="en-US" sz="4400" b="1" dirty="0" smtClean="0"/>
              <a:t>Risk Control </a:t>
            </a:r>
            <a:r>
              <a:rPr lang="en-US" sz="4400" dirty="0" smtClean="0"/>
              <a:t>techniques*:</a:t>
            </a:r>
          </a:p>
          <a:p>
            <a:pPr lvl="3"/>
            <a:r>
              <a:rPr lang="en-US" sz="4000" b="1" dirty="0" smtClean="0"/>
              <a:t>Avoidance</a:t>
            </a:r>
            <a:r>
              <a:rPr lang="en-US" sz="4000" dirty="0" smtClean="0"/>
              <a:t>* – discontinue entirely an operation – stop making a hazardous product; </a:t>
            </a:r>
          </a:p>
          <a:p>
            <a:pPr lvl="3"/>
            <a:r>
              <a:rPr lang="en-US" sz="4000" b="1" dirty="0" smtClean="0"/>
              <a:t>Prevention</a:t>
            </a:r>
            <a:r>
              <a:rPr lang="en-US" sz="4000" dirty="0" smtClean="0"/>
              <a:t>* - machine guards; </a:t>
            </a:r>
          </a:p>
          <a:p>
            <a:pPr lvl="3"/>
            <a:r>
              <a:rPr lang="en-US" sz="4000" b="1" dirty="0" smtClean="0"/>
              <a:t>Reduction</a:t>
            </a:r>
            <a:r>
              <a:rPr lang="en-US" sz="4000" dirty="0" smtClean="0"/>
              <a:t>* - sprinkler system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524000" y="6126164"/>
            <a:ext cx="6172200" cy="595312"/>
          </a:xfrm>
        </p:spPr>
        <p:txBody>
          <a:bodyPr/>
          <a:lstStyle/>
          <a:p>
            <a:r>
              <a:rPr lang="en-US" sz="2400" b="1" dirty="0" smtClean="0"/>
              <a:t>The Real Property Probate and Trust Law Section of The Florida Bar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34054820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33399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Risk Control* 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066800"/>
            <a:ext cx="8458200" cy="4876802"/>
          </a:xfrm>
        </p:spPr>
        <p:txBody>
          <a:bodyPr>
            <a:noAutofit/>
          </a:bodyPr>
          <a:lstStyle/>
          <a:p>
            <a:pPr lvl="1"/>
            <a:r>
              <a:rPr lang="en-US" sz="4400" b="1" dirty="0" smtClean="0"/>
              <a:t> </a:t>
            </a:r>
            <a:r>
              <a:rPr lang="en-US" sz="4400" dirty="0" smtClean="0"/>
              <a:t>Examples of five </a:t>
            </a:r>
            <a:r>
              <a:rPr lang="en-US" sz="4400" b="1" dirty="0" smtClean="0"/>
              <a:t>Risk Control </a:t>
            </a:r>
            <a:r>
              <a:rPr lang="en-US" sz="4400" dirty="0" smtClean="0"/>
              <a:t>techniques*:</a:t>
            </a:r>
          </a:p>
          <a:p>
            <a:pPr lvl="3"/>
            <a:r>
              <a:rPr lang="en-US" sz="4000" b="1" dirty="0" smtClean="0"/>
              <a:t>Segregation/duplication</a:t>
            </a:r>
            <a:r>
              <a:rPr lang="en-US" sz="4000" dirty="0" smtClean="0"/>
              <a:t>*- off-site backup of electronic data;</a:t>
            </a:r>
          </a:p>
          <a:p>
            <a:pPr lvl="3"/>
            <a:r>
              <a:rPr lang="en-US" sz="4000" b="1" dirty="0" smtClean="0"/>
              <a:t>Transfer</a:t>
            </a:r>
            <a:r>
              <a:rPr lang="en-US" sz="4000" dirty="0" smtClean="0"/>
              <a:t>*- transfer obligation or possession to another for safekeeping;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524000" y="6126164"/>
            <a:ext cx="6172200" cy="595312"/>
          </a:xfrm>
        </p:spPr>
        <p:txBody>
          <a:bodyPr/>
          <a:lstStyle/>
          <a:p>
            <a:r>
              <a:rPr lang="en-US" sz="2400" b="1" dirty="0" smtClean="0"/>
              <a:t>The Real Property Probate and Trust Law Section of The Florida Bar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6182106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33399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Risk Control* 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066800"/>
            <a:ext cx="8458200" cy="4876802"/>
          </a:xfrm>
        </p:spPr>
        <p:txBody>
          <a:bodyPr>
            <a:noAutofit/>
          </a:bodyPr>
          <a:lstStyle/>
          <a:p>
            <a:pPr lvl="1"/>
            <a:r>
              <a:rPr lang="en-US" sz="4800" b="1" dirty="0" smtClean="0"/>
              <a:t>Transfer</a:t>
            </a:r>
            <a:r>
              <a:rPr lang="en-US" sz="4800" dirty="0" smtClean="0"/>
              <a:t>*- repair clause in real estate lease transfers obligation to repair to tenant; </a:t>
            </a:r>
          </a:p>
          <a:p>
            <a:pPr lvl="1"/>
            <a:r>
              <a:rPr lang="en-US" sz="4800" dirty="0" smtClean="0"/>
              <a:t> </a:t>
            </a:r>
            <a:r>
              <a:rPr lang="en-US" sz="4800" b="1" dirty="0" smtClean="0"/>
              <a:t>Risk control </a:t>
            </a:r>
            <a:r>
              <a:rPr lang="en-US" sz="4800" dirty="0" smtClean="0"/>
              <a:t>is usually (if not always) combined with </a:t>
            </a:r>
            <a:r>
              <a:rPr lang="en-US" sz="4800" b="1" dirty="0" smtClean="0"/>
              <a:t>risk financing</a:t>
            </a:r>
            <a:r>
              <a:rPr lang="en-US" sz="4800" dirty="0" smtClean="0"/>
              <a:t>; </a:t>
            </a:r>
          </a:p>
          <a:p>
            <a:endParaRPr lang="en-US" sz="5200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524000" y="6126164"/>
            <a:ext cx="6172200" cy="595312"/>
          </a:xfrm>
        </p:spPr>
        <p:txBody>
          <a:bodyPr/>
          <a:lstStyle/>
          <a:p>
            <a:r>
              <a:rPr lang="en-US" sz="2400" b="1" dirty="0" smtClean="0"/>
              <a:t>The Real Property Probate and Trust Law Section of The Florida Bar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24190236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33399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Risk Financing* 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066800"/>
            <a:ext cx="8458200" cy="4876802"/>
          </a:xfrm>
        </p:spPr>
        <p:txBody>
          <a:bodyPr>
            <a:noAutofit/>
          </a:bodyPr>
          <a:lstStyle/>
          <a:p>
            <a:pPr lvl="1"/>
            <a:r>
              <a:rPr lang="en-US" sz="4400" b="1" dirty="0" smtClean="0"/>
              <a:t>Fourth </a:t>
            </a:r>
            <a:r>
              <a:rPr lang="en-US" sz="4400" b="1" dirty="0"/>
              <a:t>step </a:t>
            </a:r>
            <a:r>
              <a:rPr lang="en-US" sz="4400" dirty="0"/>
              <a:t>in risk management process </a:t>
            </a:r>
            <a:r>
              <a:rPr lang="en-US" sz="4400" dirty="0" smtClean="0"/>
              <a:t>is to finance (provide payment for) the </a:t>
            </a:r>
            <a:r>
              <a:rPr lang="en-US" sz="4400" dirty="0"/>
              <a:t>exposures that have been </a:t>
            </a:r>
            <a:r>
              <a:rPr lang="en-US" sz="4400" dirty="0" smtClean="0"/>
              <a:t>identified</a:t>
            </a:r>
            <a:r>
              <a:rPr lang="en-US" sz="4400" b="1" dirty="0" smtClean="0"/>
              <a:t>* </a:t>
            </a:r>
          </a:p>
          <a:p>
            <a:pPr lvl="1"/>
            <a:r>
              <a:rPr lang="en-US" sz="4400" dirty="0" smtClean="0"/>
              <a:t>Acquisition of funds to pay for expenses/loss of income that cannot be controlled*;</a:t>
            </a:r>
            <a:endParaRPr lang="en-US" sz="4400" dirty="0"/>
          </a:p>
          <a:p>
            <a:pPr marL="0" indent="0">
              <a:buNone/>
            </a:pPr>
            <a:r>
              <a:rPr lang="en-US" sz="5200" dirty="0" smtClean="0"/>
              <a:t> </a:t>
            </a:r>
          </a:p>
          <a:p>
            <a:endParaRPr lang="en-US" sz="5200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524000" y="6126164"/>
            <a:ext cx="6172200" cy="595312"/>
          </a:xfrm>
        </p:spPr>
        <p:txBody>
          <a:bodyPr/>
          <a:lstStyle/>
          <a:p>
            <a:r>
              <a:rPr lang="en-US" sz="2400" b="1" dirty="0" smtClean="0"/>
              <a:t>The Real Property Probate and Trust Law Section of The Florida Bar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3290639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33399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Risk Financing* 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066800"/>
            <a:ext cx="8458200" cy="4876802"/>
          </a:xfrm>
        </p:spPr>
        <p:txBody>
          <a:bodyPr>
            <a:noAutofit/>
          </a:bodyPr>
          <a:lstStyle/>
          <a:p>
            <a:pPr lvl="1"/>
            <a:r>
              <a:rPr lang="en-US" sz="4400" b="1" dirty="0" smtClean="0"/>
              <a:t>Risk Financing*:</a:t>
            </a:r>
          </a:p>
          <a:p>
            <a:pPr lvl="1"/>
            <a:r>
              <a:rPr lang="en-US" sz="4400" b="1" dirty="0" smtClean="0"/>
              <a:t>Retention </a:t>
            </a:r>
            <a:r>
              <a:rPr lang="en-US" sz="4400" dirty="0" smtClean="0"/>
              <a:t>– internal funding for expected losses*; </a:t>
            </a:r>
          </a:p>
          <a:p>
            <a:pPr lvl="2"/>
            <a:r>
              <a:rPr lang="en-US" sz="4000" dirty="0" smtClean="0"/>
              <a:t> Self-insurance is an oxymoron – insurance requires risk distribution and risk shifting;</a:t>
            </a:r>
          </a:p>
          <a:p>
            <a:pPr lvl="2"/>
            <a:r>
              <a:rPr lang="en-US" sz="4000" dirty="0" smtClean="0"/>
              <a:t>Retention is </a:t>
            </a:r>
            <a:r>
              <a:rPr lang="en-US" sz="4000" b="1" dirty="0" smtClean="0"/>
              <a:t>not</a:t>
            </a:r>
            <a:r>
              <a:rPr lang="en-US" sz="4000" dirty="0" smtClean="0"/>
              <a:t> insurance;</a:t>
            </a:r>
            <a:endParaRPr lang="en-US" sz="4000" dirty="0"/>
          </a:p>
          <a:p>
            <a:pPr marL="0" indent="0">
              <a:buNone/>
            </a:pPr>
            <a:r>
              <a:rPr lang="en-US" sz="5200" dirty="0" smtClean="0"/>
              <a:t> </a:t>
            </a:r>
          </a:p>
          <a:p>
            <a:endParaRPr lang="en-US" sz="5200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524000" y="6126164"/>
            <a:ext cx="6172200" cy="595312"/>
          </a:xfrm>
        </p:spPr>
        <p:txBody>
          <a:bodyPr/>
          <a:lstStyle/>
          <a:p>
            <a:r>
              <a:rPr lang="en-US" sz="2400" b="1" dirty="0" smtClean="0"/>
              <a:t>The Real Property Probate and Trust Law Section of The Florida Bar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31118953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33399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Risk Financing* 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066800"/>
            <a:ext cx="8458200" cy="4876802"/>
          </a:xfrm>
        </p:spPr>
        <p:txBody>
          <a:bodyPr>
            <a:noAutofit/>
          </a:bodyPr>
          <a:lstStyle/>
          <a:p>
            <a:pPr lvl="1"/>
            <a:r>
              <a:rPr lang="en-US" sz="4400" b="1" dirty="0" smtClean="0"/>
              <a:t>Risk Financing*:</a:t>
            </a:r>
          </a:p>
          <a:p>
            <a:pPr lvl="1"/>
            <a:r>
              <a:rPr lang="en-US" sz="4400" b="1" dirty="0" smtClean="0"/>
              <a:t>Transfer </a:t>
            </a:r>
            <a:r>
              <a:rPr lang="en-US" sz="4400" dirty="0" smtClean="0"/>
              <a:t>– external funds are used to pay for losses*; </a:t>
            </a:r>
          </a:p>
          <a:p>
            <a:pPr lvl="2"/>
            <a:r>
              <a:rPr lang="en-US" sz="4000" dirty="0" smtClean="0"/>
              <a:t>Insurance transfer*; and</a:t>
            </a:r>
          </a:p>
          <a:p>
            <a:pPr lvl="2"/>
            <a:r>
              <a:rPr lang="en-US" sz="4000" dirty="0" smtClean="0"/>
              <a:t>Non-insurance transfer*;</a:t>
            </a:r>
            <a:endParaRPr lang="en-US" sz="4000" dirty="0"/>
          </a:p>
          <a:p>
            <a:pPr marL="0" indent="0">
              <a:buNone/>
            </a:pPr>
            <a:r>
              <a:rPr lang="en-US" sz="5200" dirty="0" smtClean="0"/>
              <a:t> </a:t>
            </a:r>
          </a:p>
          <a:p>
            <a:endParaRPr lang="en-US" sz="5200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524000" y="6126164"/>
            <a:ext cx="6172200" cy="595312"/>
          </a:xfrm>
        </p:spPr>
        <p:txBody>
          <a:bodyPr/>
          <a:lstStyle/>
          <a:p>
            <a:r>
              <a:rPr lang="en-US" sz="2400" b="1" dirty="0" smtClean="0"/>
              <a:t>The Real Property Probate and Trust Law Section of The Florida Bar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12695354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Risk Management- Focus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83163"/>
          </a:xfrm>
        </p:spPr>
        <p:txBody>
          <a:bodyPr>
            <a:noAutofit/>
          </a:bodyPr>
          <a:lstStyle/>
          <a:p>
            <a:r>
              <a:rPr lang="en-US" sz="4400" dirty="0" smtClean="0"/>
              <a:t>Risk management focuses on “</a:t>
            </a:r>
            <a:r>
              <a:rPr lang="en-US" sz="4400" b="1" dirty="0" smtClean="0"/>
              <a:t>pure</a:t>
            </a:r>
            <a:r>
              <a:rPr lang="en-US" sz="4400" dirty="0" smtClean="0"/>
              <a:t>” risk – negative outcomes;</a:t>
            </a:r>
          </a:p>
          <a:p>
            <a:pPr lvl="1"/>
            <a:r>
              <a:rPr lang="en-US" sz="4000" dirty="0" smtClean="0"/>
              <a:t>Negative outcome is often substantial:</a:t>
            </a:r>
          </a:p>
          <a:p>
            <a:pPr lvl="2"/>
            <a:r>
              <a:rPr lang="en-US" sz="3600" b="1" dirty="0" smtClean="0"/>
              <a:t>additional expenses; or </a:t>
            </a:r>
          </a:p>
          <a:p>
            <a:pPr lvl="2"/>
            <a:r>
              <a:rPr lang="en-US" sz="3600" b="1" dirty="0" smtClean="0"/>
              <a:t>or loss of income; or </a:t>
            </a:r>
          </a:p>
          <a:p>
            <a:pPr lvl="2"/>
            <a:r>
              <a:rPr lang="en-US" sz="3600" b="1" dirty="0" smtClean="0"/>
              <a:t>loss of income &amp; additional expense</a:t>
            </a:r>
          </a:p>
          <a:p>
            <a:pPr marL="914400" lvl="2" indent="0">
              <a:buNone/>
            </a:pPr>
            <a:endParaRPr lang="en-US" sz="4000" dirty="0" smtClean="0"/>
          </a:p>
          <a:p>
            <a:pPr marL="457200" lvl="1" indent="0">
              <a:buNone/>
            </a:pPr>
            <a:endParaRPr lang="en-US" sz="4000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524000" y="6126164"/>
            <a:ext cx="6172200" cy="595312"/>
          </a:xfrm>
        </p:spPr>
        <p:txBody>
          <a:bodyPr/>
          <a:lstStyle/>
          <a:p>
            <a:r>
              <a:rPr lang="en-US" sz="2400" b="1" dirty="0" smtClean="0"/>
              <a:t>The Real Property Probate and Trust Law Section of The Florida Bar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22376646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33399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Risk Financing* 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808037"/>
            <a:ext cx="8458200" cy="5135565"/>
          </a:xfrm>
        </p:spPr>
        <p:txBody>
          <a:bodyPr>
            <a:noAutofit/>
          </a:bodyPr>
          <a:lstStyle/>
          <a:p>
            <a:pPr lvl="1"/>
            <a:r>
              <a:rPr lang="en-US" sz="4400" b="1" dirty="0" smtClean="0"/>
              <a:t>Risk Financing*:</a:t>
            </a:r>
          </a:p>
          <a:p>
            <a:pPr lvl="2"/>
            <a:r>
              <a:rPr lang="en-US" sz="4000" dirty="0" smtClean="0"/>
              <a:t>Non-insurance transfer*</a:t>
            </a:r>
          </a:p>
          <a:p>
            <a:pPr lvl="3"/>
            <a:r>
              <a:rPr lang="en-US" sz="3600" dirty="0" smtClean="0"/>
              <a:t>Indemnity agreements;</a:t>
            </a:r>
          </a:p>
          <a:p>
            <a:pPr lvl="3"/>
            <a:r>
              <a:rPr lang="en-US" sz="3600" dirty="0" smtClean="0"/>
              <a:t>Releases of liability; </a:t>
            </a:r>
          </a:p>
          <a:p>
            <a:pPr lvl="3"/>
            <a:r>
              <a:rPr lang="en-US" sz="3600" dirty="0" smtClean="0"/>
              <a:t>Limitation of liability; </a:t>
            </a:r>
          </a:p>
          <a:p>
            <a:pPr lvl="2"/>
            <a:r>
              <a:rPr lang="en-US" sz="4000" dirty="0" smtClean="0"/>
              <a:t>All require </a:t>
            </a:r>
            <a:r>
              <a:rPr lang="en-US" sz="4000" b="1" dirty="0" smtClean="0"/>
              <a:t>legal drafting </a:t>
            </a:r>
            <a:r>
              <a:rPr lang="en-US" sz="4000" dirty="0" smtClean="0"/>
              <a:t>to be effective or enforceable </a:t>
            </a:r>
            <a:endParaRPr lang="en-US" sz="4000" dirty="0"/>
          </a:p>
          <a:p>
            <a:pPr marL="0" indent="0">
              <a:buNone/>
            </a:pPr>
            <a:r>
              <a:rPr lang="en-US" sz="5200" dirty="0" smtClean="0"/>
              <a:t> </a:t>
            </a:r>
          </a:p>
          <a:p>
            <a:endParaRPr lang="en-US" sz="5200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524000" y="6126164"/>
            <a:ext cx="6172200" cy="595312"/>
          </a:xfrm>
        </p:spPr>
        <p:txBody>
          <a:bodyPr/>
          <a:lstStyle/>
          <a:p>
            <a:r>
              <a:rPr lang="en-US" sz="2400" b="1" dirty="0" smtClean="0"/>
              <a:t>The Real Property Probate and Trust Law Section of The Florida Bar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33285819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33399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Risk Financing* 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808037"/>
            <a:ext cx="8458200" cy="5135565"/>
          </a:xfrm>
        </p:spPr>
        <p:txBody>
          <a:bodyPr>
            <a:noAutofit/>
          </a:bodyPr>
          <a:lstStyle/>
          <a:p>
            <a:pPr lvl="1"/>
            <a:r>
              <a:rPr lang="en-US" sz="4400" b="1" dirty="0" smtClean="0"/>
              <a:t>Risk Financing*:</a:t>
            </a:r>
          </a:p>
          <a:p>
            <a:pPr lvl="2"/>
            <a:r>
              <a:rPr lang="en-US" sz="4000" dirty="0" smtClean="0"/>
              <a:t>Common for insurance brokers to be asked to draft indemnity or release agreement or provide customer with a sample agreement;</a:t>
            </a:r>
          </a:p>
          <a:p>
            <a:pPr lvl="2"/>
            <a:r>
              <a:rPr lang="en-US" sz="4000" dirty="0" smtClean="0"/>
              <a:t>Insurance brokers usually not licensed to practice law; </a:t>
            </a:r>
            <a:endParaRPr lang="en-US" sz="4000" dirty="0"/>
          </a:p>
          <a:p>
            <a:pPr marL="0" indent="0">
              <a:buNone/>
            </a:pPr>
            <a:r>
              <a:rPr lang="en-US" sz="5200" dirty="0" smtClean="0"/>
              <a:t> </a:t>
            </a:r>
          </a:p>
          <a:p>
            <a:endParaRPr lang="en-US" sz="5200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524000" y="6126164"/>
            <a:ext cx="6172200" cy="595312"/>
          </a:xfrm>
        </p:spPr>
        <p:txBody>
          <a:bodyPr/>
          <a:lstStyle/>
          <a:p>
            <a:r>
              <a:rPr lang="en-US" sz="2400" b="1" dirty="0" smtClean="0"/>
              <a:t>The Real Property Probate and Trust Law Section of The Florida Bar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30078602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33399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Risk Financing* 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808037"/>
            <a:ext cx="8458200" cy="5135565"/>
          </a:xfrm>
        </p:spPr>
        <p:txBody>
          <a:bodyPr>
            <a:noAutofit/>
          </a:bodyPr>
          <a:lstStyle/>
          <a:p>
            <a:r>
              <a:rPr lang="en-US" sz="4000" dirty="0" smtClean="0"/>
              <a:t>A word on insurance requirements:</a:t>
            </a:r>
          </a:p>
          <a:p>
            <a:pPr lvl="1"/>
            <a:r>
              <a:rPr lang="en-US" sz="3600" dirty="0" smtClean="0"/>
              <a:t>Important enough:</a:t>
            </a:r>
          </a:p>
          <a:p>
            <a:pPr lvl="2"/>
            <a:r>
              <a:rPr lang="en-US" sz="3200" dirty="0" smtClean="0"/>
              <a:t>to use current insurance industry terms; </a:t>
            </a:r>
          </a:p>
          <a:p>
            <a:pPr lvl="2"/>
            <a:r>
              <a:rPr lang="en-US" sz="3200" dirty="0" smtClean="0"/>
              <a:t>to recognize that what was required 35 years ago may not be available today;</a:t>
            </a:r>
          </a:p>
          <a:p>
            <a:pPr lvl="1"/>
            <a:r>
              <a:rPr lang="en-US" sz="3600" dirty="0" smtClean="0"/>
              <a:t>Poorly drafted or outdated requirements likely to result in breach of contract and resulting litigation;</a:t>
            </a:r>
          </a:p>
          <a:p>
            <a:pPr marL="0" indent="0">
              <a:buNone/>
            </a:pPr>
            <a:r>
              <a:rPr lang="en-US" sz="5200" dirty="0" smtClean="0"/>
              <a:t> </a:t>
            </a:r>
          </a:p>
          <a:p>
            <a:endParaRPr lang="en-US" sz="5200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524000" y="6126164"/>
            <a:ext cx="6172200" cy="595312"/>
          </a:xfrm>
        </p:spPr>
        <p:txBody>
          <a:bodyPr/>
          <a:lstStyle/>
          <a:p>
            <a:r>
              <a:rPr lang="en-US" sz="2400" b="1" dirty="0" smtClean="0"/>
              <a:t>The Real Property Probate and Trust Law Section of The Florida Bar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27968829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33399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Risk </a:t>
            </a:r>
            <a:r>
              <a:rPr lang="en-US" dirty="0" err="1" smtClean="0">
                <a:solidFill>
                  <a:srgbClr val="FF0000"/>
                </a:solidFill>
              </a:rPr>
              <a:t>Adminstration</a:t>
            </a:r>
            <a:r>
              <a:rPr lang="en-US" dirty="0" smtClean="0">
                <a:solidFill>
                  <a:srgbClr val="FF0000"/>
                </a:solidFill>
              </a:rPr>
              <a:t>* 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808037"/>
            <a:ext cx="8458200" cy="5135565"/>
          </a:xfrm>
        </p:spPr>
        <p:txBody>
          <a:bodyPr>
            <a:noAutofit/>
          </a:bodyPr>
          <a:lstStyle/>
          <a:p>
            <a:pPr lvl="1"/>
            <a:r>
              <a:rPr lang="en-US" sz="4400" b="1" dirty="0" smtClean="0"/>
              <a:t>Fifth </a:t>
            </a:r>
            <a:r>
              <a:rPr lang="en-US" sz="4400" b="1" dirty="0"/>
              <a:t>step </a:t>
            </a:r>
            <a:r>
              <a:rPr lang="en-US" sz="4400" dirty="0"/>
              <a:t>in risk management process is to </a:t>
            </a:r>
            <a:r>
              <a:rPr lang="en-US" sz="4400" dirty="0" smtClean="0"/>
              <a:t>administer risk management program</a:t>
            </a:r>
            <a:r>
              <a:rPr lang="en-US" sz="4400" b="1" dirty="0" smtClean="0"/>
              <a:t>* </a:t>
            </a:r>
          </a:p>
          <a:p>
            <a:pPr lvl="1"/>
            <a:r>
              <a:rPr lang="en-US" sz="4400" dirty="0" smtClean="0"/>
              <a:t>Implement and continually monitor five step process*</a:t>
            </a:r>
          </a:p>
          <a:p>
            <a:pPr lvl="1"/>
            <a:r>
              <a:rPr lang="en-US" sz="4400" dirty="0" smtClean="0"/>
              <a:t>Update when necessary; </a:t>
            </a:r>
            <a:endParaRPr lang="en-US" sz="4400" dirty="0"/>
          </a:p>
          <a:p>
            <a:pPr marL="0" indent="0">
              <a:buNone/>
            </a:pPr>
            <a:r>
              <a:rPr lang="en-US" sz="5200" dirty="0" smtClean="0"/>
              <a:t> </a:t>
            </a:r>
          </a:p>
          <a:p>
            <a:endParaRPr lang="en-US" sz="5200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524000" y="6126164"/>
            <a:ext cx="6172200" cy="595312"/>
          </a:xfrm>
        </p:spPr>
        <p:txBody>
          <a:bodyPr/>
          <a:lstStyle/>
          <a:p>
            <a:r>
              <a:rPr lang="en-US" sz="2400" b="1" dirty="0" smtClean="0"/>
              <a:t>The Real Property Probate and Trust Law Section of The Florida Bar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4634377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90600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Overview of the Risk Management 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19200"/>
            <a:ext cx="8559800" cy="3429000"/>
          </a:xfrm>
        </p:spPr>
        <p:txBody>
          <a:bodyPr>
            <a:noAutofit/>
          </a:bodyPr>
          <a:lstStyle/>
          <a:p>
            <a:pPr marL="1200150" lvl="1" indent="-742950">
              <a:buFont typeface="+mj-lt"/>
              <a:buAutoNum type="arabicParenR" startAt="4"/>
            </a:pPr>
            <a:endParaRPr lang="en-US" sz="1000" dirty="0" smtClean="0"/>
          </a:p>
          <a:p>
            <a:pPr marL="801687" lvl="2" indent="-742950">
              <a:tabLst>
                <a:tab pos="174625" algn="l"/>
              </a:tabLst>
            </a:pPr>
            <a:r>
              <a:rPr lang="en-US" sz="4000" b="1" dirty="0" smtClean="0"/>
              <a:t>Closing Comments and Questions</a:t>
            </a:r>
          </a:p>
          <a:p>
            <a:pPr algn="ctr"/>
            <a:r>
              <a:rPr lang="en-US" sz="2400" b="1" dirty="0" smtClean="0">
                <a:solidFill>
                  <a:srgbClr val="002060"/>
                </a:solidFill>
              </a:rPr>
              <a:t>Presented </a:t>
            </a:r>
            <a:r>
              <a:rPr lang="en-US" sz="2400" b="1" dirty="0">
                <a:solidFill>
                  <a:srgbClr val="002060"/>
                </a:solidFill>
              </a:rPr>
              <a:t>by: </a:t>
            </a:r>
          </a:p>
          <a:p>
            <a:pPr algn="ctr"/>
            <a:r>
              <a:rPr lang="en-US" sz="2400" b="1" dirty="0">
                <a:solidFill>
                  <a:srgbClr val="002060"/>
                </a:solidFill>
              </a:rPr>
              <a:t>Craig F. Stanovich, CPCU, CIC, CRM, AU</a:t>
            </a:r>
          </a:p>
          <a:p>
            <a:pPr algn="ctr"/>
            <a:r>
              <a:rPr lang="en-US" sz="2400" b="1" dirty="0">
                <a:solidFill>
                  <a:srgbClr val="002060"/>
                </a:solidFill>
              </a:rPr>
              <a:t>Austin &amp; Stanovich Risk Managers LLC </a:t>
            </a:r>
          </a:p>
          <a:p>
            <a:pPr algn="ctr"/>
            <a:r>
              <a:rPr lang="en-US" sz="2400" b="1" dirty="0">
                <a:solidFill>
                  <a:srgbClr val="002060"/>
                </a:solidFill>
              </a:rPr>
              <a:t>1174 Main Street, Holden, MA 01520</a:t>
            </a:r>
          </a:p>
          <a:p>
            <a:pPr algn="ctr"/>
            <a:r>
              <a:rPr lang="en-US" sz="2400" b="1" dirty="0">
                <a:solidFill>
                  <a:srgbClr val="002060"/>
                </a:solidFill>
              </a:rPr>
              <a:t> Email: cstanovich@austinstanovich.com</a:t>
            </a:r>
          </a:p>
          <a:p>
            <a:pPr marL="58737" lvl="2" indent="0">
              <a:buNone/>
              <a:tabLst>
                <a:tab pos="174625" algn="l"/>
              </a:tabLst>
            </a:pPr>
            <a:r>
              <a:rPr lang="en-US" sz="4000" b="1" dirty="0" smtClean="0"/>
              <a:t>*Source: </a:t>
            </a:r>
            <a:r>
              <a:rPr lang="en-US" sz="4000" dirty="0" smtClean="0"/>
              <a:t>Certified Risk Managers International- ©2011</a:t>
            </a:r>
            <a:endParaRPr lang="en-US" sz="4000" dirty="0" smtClean="0"/>
          </a:p>
          <a:p>
            <a:pPr marL="58737" lvl="2" indent="0" algn="ctr">
              <a:buNone/>
              <a:tabLst>
                <a:tab pos="174625" algn="l"/>
              </a:tabLst>
            </a:pPr>
            <a:r>
              <a:rPr lang="en-US" sz="3600" b="1" dirty="0"/>
              <a:t>Thank </a:t>
            </a:r>
            <a:r>
              <a:rPr lang="en-US" sz="3600" b="1" dirty="0" smtClean="0"/>
              <a:t>You!</a:t>
            </a:r>
            <a:endParaRPr lang="en-US" sz="3600" b="1" dirty="0"/>
          </a:p>
          <a:p>
            <a:pPr marL="801687" lvl="2" indent="-742950">
              <a:tabLst>
                <a:tab pos="174625" algn="l"/>
              </a:tabLst>
            </a:pPr>
            <a:endParaRPr lang="en-US" sz="3600" dirty="0" smtClean="0"/>
          </a:p>
          <a:p>
            <a:pPr marL="1255713" lvl="4" indent="-682625">
              <a:tabLst>
                <a:tab pos="174625" algn="l"/>
              </a:tabLst>
            </a:pPr>
            <a:endParaRPr lang="en-US" sz="3600" dirty="0" smtClean="0"/>
          </a:p>
          <a:p>
            <a:pPr marL="798513" lvl="3" indent="-682625">
              <a:tabLst>
                <a:tab pos="174625" algn="l"/>
              </a:tabLst>
            </a:pPr>
            <a:endParaRPr lang="en-US" sz="3600" dirty="0" smtClean="0"/>
          </a:p>
          <a:p>
            <a:pPr marL="1258887" lvl="3" indent="-742950">
              <a:buFont typeface="+mj-lt"/>
              <a:buAutoNum type="arabicPeriod"/>
              <a:tabLst>
                <a:tab pos="174625" algn="l"/>
              </a:tabLst>
            </a:pPr>
            <a:endParaRPr lang="en-US" dirty="0" smtClean="0"/>
          </a:p>
          <a:p>
            <a:pPr marL="515937" lvl="2" indent="-457200">
              <a:tabLst>
                <a:tab pos="174625" algn="l"/>
              </a:tabLst>
            </a:pPr>
            <a:endParaRPr lang="en-US" sz="3200" dirty="0" smtClean="0"/>
          </a:p>
          <a:p>
            <a:pPr marL="515937" lvl="2" indent="-457200">
              <a:tabLst>
                <a:tab pos="174625" algn="l"/>
              </a:tabLst>
            </a:pPr>
            <a:endParaRPr lang="en-US" sz="3200" b="1" dirty="0" smtClean="0"/>
          </a:p>
          <a:p>
            <a:pPr marL="515937" lvl="2" indent="-457200">
              <a:tabLst>
                <a:tab pos="174625" algn="l"/>
              </a:tabLst>
            </a:pPr>
            <a:endParaRPr lang="en-US" sz="3200" dirty="0" smtClean="0"/>
          </a:p>
          <a:p>
            <a:pPr marL="174625" lvl="2" indent="-115888">
              <a:buNone/>
              <a:tabLst>
                <a:tab pos="174625" algn="l"/>
              </a:tabLst>
            </a:pPr>
            <a:endParaRPr lang="en-US" sz="3200" dirty="0"/>
          </a:p>
          <a:p>
            <a:pPr marL="174625" lvl="2" indent="-115888">
              <a:buNone/>
              <a:tabLst>
                <a:tab pos="174625" algn="l"/>
              </a:tabLst>
            </a:pPr>
            <a:endParaRPr lang="en-US" sz="3200" dirty="0" smtClean="0"/>
          </a:p>
          <a:p>
            <a:pPr marL="174625" lvl="2" indent="-115888">
              <a:buNone/>
              <a:tabLst>
                <a:tab pos="174625" algn="l"/>
              </a:tabLst>
            </a:pPr>
            <a:endParaRPr lang="en-US" sz="3200" dirty="0"/>
          </a:p>
          <a:p>
            <a:pPr marL="174625" lvl="2" indent="-115888">
              <a:buNone/>
              <a:tabLst>
                <a:tab pos="174625" algn="l"/>
              </a:tabLst>
            </a:pPr>
            <a:endParaRPr lang="en-US" sz="3200" dirty="0" smtClean="0"/>
          </a:p>
          <a:p>
            <a:pPr marL="406400" lvl="2" indent="-347663">
              <a:tabLst>
                <a:tab pos="347663" algn="l"/>
              </a:tabLst>
            </a:pPr>
            <a:endParaRPr lang="en-US" sz="3200" dirty="0" smtClean="0"/>
          </a:p>
          <a:p>
            <a:pPr lvl="1"/>
            <a:endParaRPr lang="en-US" sz="4000" dirty="0" smtClean="0"/>
          </a:p>
          <a:p>
            <a:pPr lvl="1"/>
            <a:endParaRPr lang="en-US" sz="4000" dirty="0" smtClean="0"/>
          </a:p>
          <a:p>
            <a:pPr lvl="1"/>
            <a:endParaRPr lang="en-US" sz="4400" dirty="0" smtClean="0"/>
          </a:p>
          <a:p>
            <a:pPr marL="457200" lvl="1" indent="0">
              <a:buNone/>
            </a:pPr>
            <a:endParaRPr lang="en-US" sz="4000" dirty="0" smtClean="0"/>
          </a:p>
        </p:txBody>
      </p:sp>
    </p:spTree>
    <p:extLst>
      <p:ext uri="{BB962C8B-B14F-4D97-AF65-F5344CB8AC3E}">
        <p14:creationId xmlns:p14="http://schemas.microsoft.com/office/powerpoint/2010/main" val="39398281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Risk Management- Additional Expenses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602163"/>
          </a:xfrm>
        </p:spPr>
        <p:txBody>
          <a:bodyPr>
            <a:noAutofit/>
          </a:bodyPr>
          <a:lstStyle/>
          <a:p>
            <a:r>
              <a:rPr lang="en-US" sz="4400" dirty="0" smtClean="0"/>
              <a:t>Examples of </a:t>
            </a:r>
            <a:r>
              <a:rPr lang="en-US" sz="4400" b="1" dirty="0" smtClean="0"/>
              <a:t>additional</a:t>
            </a:r>
            <a:r>
              <a:rPr lang="en-US" sz="4400" dirty="0" smtClean="0"/>
              <a:t> expenses</a:t>
            </a:r>
          </a:p>
          <a:p>
            <a:pPr lvl="1"/>
            <a:r>
              <a:rPr lang="en-US" sz="3600" dirty="0" smtClean="0"/>
              <a:t>Cost to repair or rebuild damaged property;</a:t>
            </a:r>
          </a:p>
          <a:p>
            <a:pPr lvl="1"/>
            <a:r>
              <a:rPr lang="en-US" sz="3600" dirty="0" smtClean="0"/>
              <a:t>Cost to replace deceased key employees;</a:t>
            </a:r>
          </a:p>
          <a:p>
            <a:pPr lvl="1"/>
            <a:r>
              <a:rPr lang="en-US" sz="3600" dirty="0" smtClean="0"/>
              <a:t>Cost to notify affected persons after discovery of data breach;</a:t>
            </a:r>
            <a:r>
              <a:rPr lang="en-US" sz="3600" dirty="0" smtClean="0"/>
              <a:t> </a:t>
            </a:r>
          </a:p>
          <a:p>
            <a:pPr marL="457200" lvl="1" indent="0">
              <a:buNone/>
            </a:pPr>
            <a:endParaRPr lang="en-US" sz="4000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524000" y="6126164"/>
            <a:ext cx="6172200" cy="595312"/>
          </a:xfrm>
        </p:spPr>
        <p:txBody>
          <a:bodyPr/>
          <a:lstStyle/>
          <a:p>
            <a:r>
              <a:rPr lang="en-US" sz="2400" b="1" dirty="0" smtClean="0"/>
              <a:t>The Real Property Probate and Trust Law Section of The Florida Bar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23400989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Risk Management- Loss of Income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602163"/>
          </a:xfrm>
        </p:spPr>
        <p:txBody>
          <a:bodyPr>
            <a:noAutofit/>
          </a:bodyPr>
          <a:lstStyle/>
          <a:p>
            <a:r>
              <a:rPr lang="en-US" sz="4400" dirty="0" smtClean="0"/>
              <a:t>Examples of </a:t>
            </a:r>
            <a:r>
              <a:rPr lang="en-US" sz="4400" b="1" dirty="0" smtClean="0"/>
              <a:t>loss of income:</a:t>
            </a:r>
            <a:endParaRPr lang="en-US" sz="4400" dirty="0" smtClean="0"/>
          </a:p>
          <a:p>
            <a:pPr lvl="1"/>
            <a:r>
              <a:rPr lang="en-US" sz="3600" dirty="0" smtClean="0"/>
              <a:t>Loss of income from important location during rebuilding process;</a:t>
            </a:r>
          </a:p>
          <a:p>
            <a:pPr lvl="1"/>
            <a:r>
              <a:rPr lang="en-US" sz="3600" dirty="0" smtClean="0"/>
              <a:t>Loss of production of deceased key employees;</a:t>
            </a:r>
          </a:p>
          <a:p>
            <a:pPr lvl="1"/>
            <a:r>
              <a:rPr lang="en-US" sz="3600" dirty="0" smtClean="0"/>
              <a:t>Inability of creditor to collect debt due to death of debtor; </a:t>
            </a:r>
            <a:endParaRPr lang="en-US" sz="3600" dirty="0" smtClean="0"/>
          </a:p>
          <a:p>
            <a:pPr marL="457200" lvl="1" indent="0">
              <a:buNone/>
            </a:pPr>
            <a:endParaRPr lang="en-US" sz="4000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524000" y="6126164"/>
            <a:ext cx="6172200" cy="595312"/>
          </a:xfrm>
        </p:spPr>
        <p:txBody>
          <a:bodyPr/>
          <a:lstStyle/>
          <a:p>
            <a:r>
              <a:rPr lang="en-US" sz="2400" b="1" dirty="0" smtClean="0"/>
              <a:t>The Real Property Probate and Trust Law Section of The Florida Bar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939055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Risk Management- Classes of Risk*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83163"/>
          </a:xfrm>
        </p:spPr>
        <p:txBody>
          <a:bodyPr>
            <a:noAutofit/>
          </a:bodyPr>
          <a:lstStyle/>
          <a:p>
            <a:r>
              <a:rPr lang="en-US" sz="4400" dirty="0" smtClean="0"/>
              <a:t>General classes of “risk”:</a:t>
            </a:r>
          </a:p>
          <a:p>
            <a:pPr lvl="1"/>
            <a:r>
              <a:rPr lang="en-US" sz="4000" b="1" dirty="0" smtClean="0"/>
              <a:t>Economic</a:t>
            </a:r>
            <a:r>
              <a:rPr lang="en-US" sz="4000" dirty="0" smtClean="0"/>
              <a:t>- market, economy*; </a:t>
            </a:r>
          </a:p>
          <a:p>
            <a:pPr lvl="1"/>
            <a:r>
              <a:rPr lang="en-US" sz="4000" b="1" dirty="0" smtClean="0"/>
              <a:t>Legal </a:t>
            </a:r>
            <a:r>
              <a:rPr lang="en-US" sz="4000" dirty="0" smtClean="0"/>
              <a:t>– imposed by law*; </a:t>
            </a:r>
          </a:p>
          <a:p>
            <a:pPr lvl="1"/>
            <a:r>
              <a:rPr lang="en-US" sz="4000" b="1" dirty="0" smtClean="0"/>
              <a:t>Political</a:t>
            </a:r>
            <a:r>
              <a:rPr lang="en-US" sz="4000" dirty="0" smtClean="0"/>
              <a:t> – changes in regulation*;</a:t>
            </a:r>
          </a:p>
          <a:p>
            <a:pPr lvl="1"/>
            <a:r>
              <a:rPr lang="en-US" sz="4000" b="1" dirty="0" smtClean="0"/>
              <a:t>Reputational</a:t>
            </a:r>
            <a:r>
              <a:rPr lang="en-US" sz="4000" dirty="0" smtClean="0"/>
              <a:t> – public relations*;</a:t>
            </a:r>
          </a:p>
          <a:p>
            <a:pPr lvl="1"/>
            <a:r>
              <a:rPr lang="en-US" sz="4000" b="1" dirty="0" smtClean="0"/>
              <a:t>Physical</a:t>
            </a:r>
            <a:r>
              <a:rPr lang="en-US" sz="4000" dirty="0" smtClean="0"/>
              <a:t> – property, nature, people*; </a:t>
            </a:r>
          </a:p>
          <a:p>
            <a:endParaRPr lang="en-US" sz="4400" dirty="0" smtClean="0"/>
          </a:p>
          <a:p>
            <a:endParaRPr lang="en-US" sz="3600" dirty="0" smtClean="0"/>
          </a:p>
          <a:p>
            <a:pPr marL="457200" lvl="1" indent="0">
              <a:buNone/>
            </a:pPr>
            <a:endParaRPr lang="en-US" sz="4000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524000" y="6248400"/>
            <a:ext cx="6172200" cy="473076"/>
          </a:xfrm>
        </p:spPr>
        <p:txBody>
          <a:bodyPr/>
          <a:lstStyle/>
          <a:p>
            <a:r>
              <a:rPr lang="en-US" sz="2400" b="1" dirty="0" smtClean="0"/>
              <a:t>The Real Property Probate and Trust Law Section of The Florida Bar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23333905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Risk Management- Classes of Risk*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83163"/>
          </a:xfrm>
        </p:spPr>
        <p:txBody>
          <a:bodyPr>
            <a:noAutofit/>
          </a:bodyPr>
          <a:lstStyle/>
          <a:p>
            <a:r>
              <a:rPr lang="en-US" sz="4400" dirty="0"/>
              <a:t>Examples of each:</a:t>
            </a:r>
          </a:p>
          <a:p>
            <a:pPr lvl="1"/>
            <a:r>
              <a:rPr lang="en-US" sz="4000" b="1" dirty="0" smtClean="0"/>
              <a:t>Economic </a:t>
            </a:r>
            <a:r>
              <a:rPr lang="en-US" sz="4000" dirty="0" smtClean="0"/>
              <a:t>– effect on residential builders/developers after 2008 housing market collapse; </a:t>
            </a:r>
          </a:p>
          <a:p>
            <a:pPr lvl="1"/>
            <a:r>
              <a:rPr lang="en-US" sz="4000" b="1" dirty="0" smtClean="0"/>
              <a:t>Legal </a:t>
            </a:r>
            <a:r>
              <a:rPr lang="en-US" sz="4000" dirty="0" smtClean="0"/>
              <a:t>– </a:t>
            </a:r>
            <a:r>
              <a:rPr lang="en-US" sz="4000" dirty="0" smtClean="0"/>
              <a:t> additional costs to rebuild due to the enforcement of building/zoning laws; </a:t>
            </a:r>
          </a:p>
          <a:p>
            <a:endParaRPr lang="en-US" sz="4400" dirty="0" smtClean="0"/>
          </a:p>
          <a:p>
            <a:endParaRPr lang="en-US" sz="3600" dirty="0" smtClean="0"/>
          </a:p>
          <a:p>
            <a:pPr marL="457200" lvl="1" indent="0">
              <a:buNone/>
            </a:pPr>
            <a:endParaRPr lang="en-US" sz="4000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524000" y="6248400"/>
            <a:ext cx="6172200" cy="473076"/>
          </a:xfrm>
        </p:spPr>
        <p:txBody>
          <a:bodyPr/>
          <a:lstStyle/>
          <a:p>
            <a:r>
              <a:rPr lang="en-US" sz="2400" b="1" dirty="0" smtClean="0"/>
              <a:t>The Real Property Probate and Trust Law Section of The Florida Bar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36171818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Risk Management- Classes of Risk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906963"/>
          </a:xfrm>
        </p:spPr>
        <p:txBody>
          <a:bodyPr>
            <a:noAutofit/>
          </a:bodyPr>
          <a:lstStyle/>
          <a:p>
            <a:r>
              <a:rPr lang="en-US" sz="4400" dirty="0" smtClean="0"/>
              <a:t>Examples of each:</a:t>
            </a:r>
          </a:p>
          <a:p>
            <a:pPr lvl="1"/>
            <a:r>
              <a:rPr lang="en-US" sz="4000" b="1" dirty="0" smtClean="0"/>
              <a:t>Political</a:t>
            </a:r>
            <a:r>
              <a:rPr lang="en-US" sz="4000" dirty="0" smtClean="0"/>
              <a:t> – enactment of ACA effect on employers;</a:t>
            </a:r>
          </a:p>
          <a:p>
            <a:pPr lvl="1"/>
            <a:r>
              <a:rPr lang="en-US" sz="4000" b="1" dirty="0" smtClean="0"/>
              <a:t>Reputational</a:t>
            </a:r>
            <a:r>
              <a:rPr lang="en-US" sz="4000" dirty="0" smtClean="0"/>
              <a:t> – bank is found to have created unauthorized customer accounts to increase fees;</a:t>
            </a:r>
          </a:p>
          <a:p>
            <a:pPr marL="457200" lvl="1" indent="0">
              <a:buNone/>
            </a:pPr>
            <a:endParaRPr lang="en-US" sz="4000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524000" y="6126164"/>
            <a:ext cx="6172200" cy="595312"/>
          </a:xfrm>
        </p:spPr>
        <p:txBody>
          <a:bodyPr/>
          <a:lstStyle/>
          <a:p>
            <a:r>
              <a:rPr lang="en-US" sz="2400" b="1" dirty="0" smtClean="0"/>
              <a:t>The Real Property Probate and Trust Law Section of The Florida Bar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30399447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Risk Management- Classes of Risk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906963"/>
          </a:xfrm>
        </p:spPr>
        <p:txBody>
          <a:bodyPr>
            <a:noAutofit/>
          </a:bodyPr>
          <a:lstStyle/>
          <a:p>
            <a:r>
              <a:rPr lang="en-US" sz="4400" dirty="0" smtClean="0"/>
              <a:t>Examples of each:</a:t>
            </a:r>
          </a:p>
          <a:p>
            <a:pPr lvl="1"/>
            <a:r>
              <a:rPr lang="en-US" sz="4000" b="1" dirty="0" smtClean="0"/>
              <a:t>Physical </a:t>
            </a:r>
            <a:r>
              <a:rPr lang="en-US" sz="4000" dirty="0" smtClean="0"/>
              <a:t>– traditional focus of insurance - insuring against:</a:t>
            </a:r>
          </a:p>
          <a:p>
            <a:pPr lvl="2"/>
            <a:r>
              <a:rPr lang="en-US" sz="3600" dirty="0" smtClean="0"/>
              <a:t> fire and theft (property);</a:t>
            </a:r>
          </a:p>
          <a:p>
            <a:pPr lvl="2"/>
            <a:r>
              <a:rPr lang="en-US" sz="3600" dirty="0" smtClean="0"/>
              <a:t> flood or wind (nature);</a:t>
            </a:r>
          </a:p>
          <a:p>
            <a:pPr lvl="2"/>
            <a:r>
              <a:rPr lang="en-US" sz="3600" dirty="0" smtClean="0"/>
              <a:t> injury or death (people);</a:t>
            </a:r>
          </a:p>
          <a:p>
            <a:pPr marL="457200" lvl="1" indent="0">
              <a:buNone/>
            </a:pPr>
            <a:endParaRPr lang="en-US" sz="4000" dirty="0" smtClean="0"/>
          </a:p>
          <a:p>
            <a:pPr marL="457200" lvl="1" indent="0">
              <a:buNone/>
            </a:pPr>
            <a:endParaRPr lang="en-US" sz="4000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524000" y="6126164"/>
            <a:ext cx="6172200" cy="595312"/>
          </a:xfrm>
        </p:spPr>
        <p:txBody>
          <a:bodyPr/>
          <a:lstStyle/>
          <a:p>
            <a:r>
              <a:rPr lang="en-US" sz="2400" b="1" dirty="0" smtClean="0"/>
              <a:t>The Real Property Probate and Trust Law Section of The Florida Bar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33852639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496</TotalTime>
  <Words>1606</Words>
  <Application>Microsoft Office PowerPoint</Application>
  <PresentationFormat>On-screen Show (4:3)</PresentationFormat>
  <Paragraphs>235</Paragraphs>
  <Slides>34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34</vt:i4>
      </vt:variant>
    </vt:vector>
  </HeadingPairs>
  <TitlesOfParts>
    <vt:vector size="37" baseType="lpstr">
      <vt:lpstr>Arial</vt:lpstr>
      <vt:lpstr>Calibri</vt:lpstr>
      <vt:lpstr>Office Theme</vt:lpstr>
      <vt:lpstr>Overview of Risk Management</vt:lpstr>
      <vt:lpstr>Risk Management- Defined</vt:lpstr>
      <vt:lpstr>Risk Management- Focus</vt:lpstr>
      <vt:lpstr>Risk Management- Additional Expenses</vt:lpstr>
      <vt:lpstr>Risk Management- Loss of Income</vt:lpstr>
      <vt:lpstr>Risk Management- Classes of Risk*</vt:lpstr>
      <vt:lpstr>Risk Management- Classes of Risk*</vt:lpstr>
      <vt:lpstr>Risk Management- Classes of Risk</vt:lpstr>
      <vt:lpstr>Risk Management- Classes of Risk</vt:lpstr>
      <vt:lpstr>Risk Management Process*</vt:lpstr>
      <vt:lpstr>Risk Identification*</vt:lpstr>
      <vt:lpstr>Risk Identification- Four  Classes*</vt:lpstr>
      <vt:lpstr>Risk Identification- Ten Methods*</vt:lpstr>
      <vt:lpstr>Risk Analysis* </vt:lpstr>
      <vt:lpstr>Risk Analysis* </vt:lpstr>
      <vt:lpstr>Risk Analysis* </vt:lpstr>
      <vt:lpstr>Risk Analysis* </vt:lpstr>
      <vt:lpstr>Risk Analysis* </vt:lpstr>
      <vt:lpstr>Risk Analysis* </vt:lpstr>
      <vt:lpstr>Risk Analysis* </vt:lpstr>
      <vt:lpstr>Risk Analysis* </vt:lpstr>
      <vt:lpstr>Risk Control* </vt:lpstr>
      <vt:lpstr>Risk Control* </vt:lpstr>
      <vt:lpstr>Risk Control* </vt:lpstr>
      <vt:lpstr>Risk Control* </vt:lpstr>
      <vt:lpstr>Risk Control* </vt:lpstr>
      <vt:lpstr>Risk Financing* </vt:lpstr>
      <vt:lpstr>Risk Financing* </vt:lpstr>
      <vt:lpstr>Risk Financing* </vt:lpstr>
      <vt:lpstr>Risk Financing* </vt:lpstr>
      <vt:lpstr>Risk Financing* </vt:lpstr>
      <vt:lpstr>Risk Financing* </vt:lpstr>
      <vt:lpstr>Risk Adminstration* </vt:lpstr>
      <vt:lpstr>Overview of the Risk Management 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Business Interruption Insurance</dc:title>
  <dc:creator>Craig Stanovich</dc:creator>
  <cp:lastModifiedBy>Stanovich</cp:lastModifiedBy>
  <cp:revision>133</cp:revision>
  <cp:lastPrinted>2016-02-24T15:38:25Z</cp:lastPrinted>
  <dcterms:created xsi:type="dcterms:W3CDTF">2016-02-19T18:58:34Z</dcterms:created>
  <dcterms:modified xsi:type="dcterms:W3CDTF">2016-09-28T15:52:47Z</dcterms:modified>
</cp:coreProperties>
</file>