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handoutMasterIdLst>
    <p:handoutMasterId r:id="rId35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7" r:id="rId14"/>
    <p:sldId id="269" r:id="rId15"/>
    <p:sldId id="271" r:id="rId16"/>
    <p:sldId id="272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89" r:id="rId32"/>
    <p:sldId id="290" r:id="rId33"/>
    <p:sldId id="291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FFE1798-E9C1-4619-BD24-A3CC71DC3670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68"/>
            <p14:sldId id="267"/>
            <p14:sldId id="269"/>
            <p14:sldId id="271"/>
            <p14:sldId id="272"/>
            <p14:sldId id="275"/>
            <p14:sldId id="276"/>
            <p14:sldId id="277"/>
            <p14:sldId id="278"/>
            <p14:sldId id="279"/>
            <p14:sldId id="280"/>
            <p14:sldId id="281"/>
            <p14:sldId id="282"/>
            <p14:sldId id="283"/>
            <p14:sldId id="284"/>
            <p14:sldId id="285"/>
            <p14:sldId id="286"/>
            <p14:sldId id="287"/>
            <p14:sldId id="288"/>
            <p14:sldId id="289"/>
            <p14:sldId id="290"/>
            <p14:sldId id="291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66" d="100"/>
          <a:sy n="66" d="100"/>
        </p:scale>
        <p:origin x="-86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E84891-E403-4E18-AD7D-8EE7DE047F3A}" type="datetimeFigureOut">
              <a:rPr lang="en-US" smtClean="0"/>
              <a:t>3/2/2016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D34414-50DC-45D1-8150-2C40955D5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93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844C5-3406-48EB-9E43-61E9CD4BABCE}" type="datetimeFigureOut">
              <a:rPr lang="en-US" smtClean="0"/>
              <a:t>3/2/2016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1DBA-0F8E-49A8-A1BB-845154BC7B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788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844C5-3406-48EB-9E43-61E9CD4BABCE}" type="datetimeFigureOut">
              <a:rPr lang="en-US" smtClean="0"/>
              <a:t>3/2/2016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1DBA-0F8E-49A8-A1BB-845154BC7B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111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844C5-3406-48EB-9E43-61E9CD4BABCE}" type="datetimeFigureOut">
              <a:rPr lang="en-US" smtClean="0"/>
              <a:t>3/2/2016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1DBA-0F8E-49A8-A1BB-845154BC7B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435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844C5-3406-48EB-9E43-61E9CD4BABCE}" type="datetimeFigureOut">
              <a:rPr lang="en-US" smtClean="0"/>
              <a:t>3/2/2016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1DBA-0F8E-49A8-A1BB-845154BC7B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343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844C5-3406-48EB-9E43-61E9CD4BABCE}" type="datetimeFigureOut">
              <a:rPr lang="en-US" smtClean="0"/>
              <a:t>3/2/2016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1DBA-0F8E-49A8-A1BB-845154BC7B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291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844C5-3406-48EB-9E43-61E9CD4BABCE}" type="datetimeFigureOut">
              <a:rPr lang="en-US" smtClean="0"/>
              <a:t>3/2/2016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1DBA-0F8E-49A8-A1BB-845154BC7B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6454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844C5-3406-48EB-9E43-61E9CD4BABCE}" type="datetimeFigureOut">
              <a:rPr lang="en-US" smtClean="0"/>
              <a:t>3/2/2016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1DBA-0F8E-49A8-A1BB-845154BC7B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8845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844C5-3406-48EB-9E43-61E9CD4BABCE}" type="datetimeFigureOut">
              <a:rPr lang="en-US" smtClean="0"/>
              <a:t>3/2/2016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1DBA-0F8E-49A8-A1BB-845154BC7B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002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844C5-3406-48EB-9E43-61E9CD4BABCE}" type="datetimeFigureOut">
              <a:rPr lang="en-US" smtClean="0"/>
              <a:t>3/2/2016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1DBA-0F8E-49A8-A1BB-845154BC7B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764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844C5-3406-48EB-9E43-61E9CD4BABCE}" type="datetimeFigureOut">
              <a:rPr lang="en-US" smtClean="0"/>
              <a:t>3/2/2016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1DBA-0F8E-49A8-A1BB-845154BC7B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409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844C5-3406-48EB-9E43-61E9CD4BABCE}" type="datetimeFigureOut">
              <a:rPr lang="en-US" smtClean="0"/>
              <a:t>3/2/2016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1DBA-0F8E-49A8-A1BB-845154BC7B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446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5844C5-3406-48EB-9E43-61E9CD4BABCE}" type="datetimeFigureOut">
              <a:rPr lang="en-US" smtClean="0"/>
              <a:t>3/2/2016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EF1DBA-0F8E-49A8-A1BB-845154BC7B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606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4714" y="838200"/>
            <a:ext cx="8382000" cy="3048000"/>
          </a:xfrm>
        </p:spPr>
        <p:txBody>
          <a:bodyPr>
            <a:normAutofit/>
          </a:bodyPr>
          <a:lstStyle/>
          <a:p>
            <a:pPr algn="ctr"/>
            <a:r>
              <a:rPr lang="en-US" sz="3100" b="1" dirty="0" smtClean="0">
                <a:solidFill>
                  <a:srgbClr val="FF0000"/>
                </a:solidFill>
              </a:rPr>
              <a:t>2016 Spring Symposia Meeting</a:t>
            </a:r>
            <a:r>
              <a:rPr lang="en-US" sz="6000" b="1" dirty="0" smtClean="0">
                <a:solidFill>
                  <a:srgbClr val="FF0000"/>
                </a:solidFill>
              </a:rPr>
              <a:t/>
            </a:r>
            <a:br>
              <a:rPr lang="en-US" sz="6000" b="1" dirty="0" smtClean="0">
                <a:solidFill>
                  <a:srgbClr val="FF0000"/>
                </a:solidFill>
              </a:rPr>
            </a:br>
            <a:r>
              <a:rPr lang="en-US" sz="6000" b="1" dirty="0" smtClean="0">
                <a:solidFill>
                  <a:srgbClr val="FF0000"/>
                </a:solidFill>
              </a:rPr>
              <a:t>Business Interruption Insurance </a:t>
            </a:r>
            <a:endParaRPr lang="en-US" sz="6000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962400"/>
            <a:ext cx="8153400" cy="2286000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 smtClean="0">
                <a:solidFill>
                  <a:srgbClr val="002060"/>
                </a:solidFill>
              </a:rPr>
              <a:t>Presented by: </a:t>
            </a:r>
          </a:p>
          <a:p>
            <a:pPr algn="ctr"/>
            <a:r>
              <a:rPr lang="en-US" sz="2400" b="1" dirty="0" smtClean="0">
                <a:solidFill>
                  <a:srgbClr val="002060"/>
                </a:solidFill>
              </a:rPr>
              <a:t>Craig F. Stanovich, CPCU, CIC, CRM, AU</a:t>
            </a:r>
          </a:p>
          <a:p>
            <a:pPr algn="ctr"/>
            <a:r>
              <a:rPr lang="en-US" sz="2400" b="1" dirty="0" smtClean="0">
                <a:solidFill>
                  <a:srgbClr val="002060"/>
                </a:solidFill>
              </a:rPr>
              <a:t>Austin &amp; Stanovich Risk Managers LLC </a:t>
            </a:r>
          </a:p>
          <a:p>
            <a:pPr algn="ctr"/>
            <a:r>
              <a:rPr lang="en-US" sz="2400" b="1" dirty="0" smtClean="0">
                <a:solidFill>
                  <a:srgbClr val="002060"/>
                </a:solidFill>
              </a:rPr>
              <a:t>1174 Main Street, Holden, MA 01520</a:t>
            </a:r>
          </a:p>
          <a:p>
            <a:pPr algn="ctr"/>
            <a:r>
              <a:rPr lang="en-US" sz="2400" b="1" dirty="0" smtClean="0">
                <a:solidFill>
                  <a:srgbClr val="002060"/>
                </a:solidFill>
              </a:rPr>
              <a:t> Email: cstanovich@austinstanovich.com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4989" y="152400"/>
            <a:ext cx="398145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09756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Business Interruption Insurance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09600"/>
            <a:ext cx="8559800" cy="5743801"/>
          </a:xfrm>
        </p:spPr>
        <p:txBody>
          <a:bodyPr>
            <a:noAutofit/>
          </a:bodyPr>
          <a:lstStyle/>
          <a:p>
            <a:pPr marL="1200150" lvl="1" indent="-742950">
              <a:buFont typeface="+mj-lt"/>
              <a:buAutoNum type="arabicParenR" startAt="4"/>
            </a:pPr>
            <a:endParaRPr lang="en-US" sz="1000" dirty="0" smtClean="0"/>
          </a:p>
          <a:p>
            <a:pPr marL="457200" lvl="1" indent="0">
              <a:buNone/>
            </a:pPr>
            <a:r>
              <a:rPr lang="en-US" sz="4400" dirty="0" smtClean="0"/>
              <a:t>Some additional BII coverage “triggers” – </a:t>
            </a:r>
            <a:r>
              <a:rPr lang="en-US" sz="4400" i="1" dirty="0" smtClean="0"/>
              <a:t>varies by policy</a:t>
            </a:r>
            <a:r>
              <a:rPr lang="en-US" sz="4400" dirty="0" smtClean="0"/>
              <a:t>:</a:t>
            </a:r>
          </a:p>
          <a:p>
            <a:pPr lvl="2"/>
            <a:r>
              <a:rPr lang="en-US" sz="3600" b="1" dirty="0" smtClean="0"/>
              <a:t>Civil Authority </a:t>
            </a:r>
            <a:r>
              <a:rPr lang="en-US" sz="3600" dirty="0" smtClean="0"/>
              <a:t>– access to your property is denied by civil authority because an</a:t>
            </a:r>
            <a:r>
              <a:rPr lang="en-US" sz="3600" b="1" dirty="0" smtClean="0"/>
              <a:t> insured cause</a:t>
            </a:r>
            <a:r>
              <a:rPr lang="en-US" sz="3600" dirty="0" smtClean="0"/>
              <a:t> damages the </a:t>
            </a:r>
            <a:r>
              <a:rPr lang="en-US" sz="3600" b="1" dirty="0" smtClean="0"/>
              <a:t>property of another </a:t>
            </a:r>
            <a:r>
              <a:rPr lang="en-US" sz="3600" dirty="0" smtClean="0"/>
              <a:t>(located within </a:t>
            </a:r>
            <a:r>
              <a:rPr lang="en-US" sz="3600" b="1" dirty="0" smtClean="0"/>
              <a:t>1 mile </a:t>
            </a:r>
            <a:r>
              <a:rPr lang="en-US" sz="3600" dirty="0" smtClean="0"/>
              <a:t>of you) and renders access to your location unsafe;</a:t>
            </a:r>
          </a:p>
          <a:p>
            <a:pPr lvl="2"/>
            <a:r>
              <a:rPr lang="en-US" sz="3600" b="1" dirty="0" smtClean="0"/>
              <a:t>Sublimit</a:t>
            </a:r>
            <a:r>
              <a:rPr lang="en-US" sz="3600" dirty="0" smtClean="0"/>
              <a:t> of 4 weeks for Civil Authority</a:t>
            </a:r>
          </a:p>
          <a:p>
            <a:pPr marL="1200150" lvl="1" indent="-742950">
              <a:buFont typeface="+mj-lt"/>
              <a:buAutoNum type="arabicParenR" startAt="4"/>
            </a:pPr>
            <a:endParaRPr lang="en-US" sz="4000" dirty="0" smtClean="0"/>
          </a:p>
          <a:p>
            <a:endParaRPr lang="en-US" sz="4400" dirty="0" smtClean="0"/>
          </a:p>
          <a:p>
            <a:pPr lvl="2"/>
            <a:endParaRPr lang="en-US" sz="3200" dirty="0" smtClean="0"/>
          </a:p>
          <a:p>
            <a:pPr lvl="1"/>
            <a:endParaRPr lang="en-US" sz="4000" dirty="0" smtClean="0"/>
          </a:p>
          <a:p>
            <a:pPr lvl="1"/>
            <a:endParaRPr lang="en-US" sz="4000" dirty="0" smtClean="0"/>
          </a:p>
          <a:p>
            <a:pPr lvl="1"/>
            <a:endParaRPr lang="en-US" sz="4400" dirty="0" smtClean="0"/>
          </a:p>
          <a:p>
            <a:pPr marL="457200" lvl="1" indent="0">
              <a:buNone/>
            </a:pPr>
            <a:endParaRPr lang="en-US" sz="4000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6200" y="6398076"/>
            <a:ext cx="3987800" cy="53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83594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Business Interruption Insurance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09600"/>
            <a:ext cx="8559800" cy="5743801"/>
          </a:xfrm>
        </p:spPr>
        <p:txBody>
          <a:bodyPr>
            <a:noAutofit/>
          </a:bodyPr>
          <a:lstStyle/>
          <a:p>
            <a:pPr marL="1200150" lvl="1" indent="-742950">
              <a:buFont typeface="+mj-lt"/>
              <a:buAutoNum type="arabicParenR" startAt="4"/>
            </a:pPr>
            <a:endParaRPr lang="en-US" sz="1000" dirty="0" smtClean="0"/>
          </a:p>
          <a:p>
            <a:pPr marL="457200" lvl="1" indent="0">
              <a:buNone/>
            </a:pPr>
            <a:r>
              <a:rPr lang="en-US" sz="4400" dirty="0" smtClean="0"/>
              <a:t>Some additional BII coverage “triggers” – </a:t>
            </a:r>
            <a:r>
              <a:rPr lang="en-US" sz="4400" i="1" dirty="0" smtClean="0"/>
              <a:t>varies by policy</a:t>
            </a:r>
            <a:r>
              <a:rPr lang="en-US" sz="4400" dirty="0" smtClean="0"/>
              <a:t>:</a:t>
            </a:r>
          </a:p>
          <a:p>
            <a:pPr lvl="2"/>
            <a:r>
              <a:rPr lang="en-US" sz="3600" b="1" dirty="0" smtClean="0"/>
              <a:t>Ingress/Egress/Services </a:t>
            </a:r>
            <a:r>
              <a:rPr lang="en-US" sz="3600" dirty="0" smtClean="0"/>
              <a:t>– the portion of the property that you occupy has not been damaged but an </a:t>
            </a:r>
            <a:r>
              <a:rPr lang="en-US" sz="3600" b="1" dirty="0" smtClean="0"/>
              <a:t>insured cause </a:t>
            </a:r>
            <a:r>
              <a:rPr lang="en-US" sz="3600" dirty="0" smtClean="0"/>
              <a:t>damages </a:t>
            </a:r>
            <a:r>
              <a:rPr lang="en-US" sz="3600" b="1" dirty="0" smtClean="0"/>
              <a:t>another portion </a:t>
            </a:r>
            <a:r>
              <a:rPr lang="en-US" sz="3600" dirty="0" smtClean="0"/>
              <a:t>of the building that prevents </a:t>
            </a:r>
            <a:r>
              <a:rPr lang="en-US" sz="3600" b="1" dirty="0" smtClean="0"/>
              <a:t>your access or use </a:t>
            </a:r>
            <a:r>
              <a:rPr lang="en-US" sz="3600" dirty="0" smtClean="0"/>
              <a:t>(Ex. heating equipment damaged) of your portion of the building;</a:t>
            </a:r>
            <a:endParaRPr lang="en-US" sz="4000" dirty="0" smtClean="0"/>
          </a:p>
          <a:p>
            <a:endParaRPr lang="en-US" sz="4400" dirty="0" smtClean="0"/>
          </a:p>
          <a:p>
            <a:pPr lvl="2"/>
            <a:endParaRPr lang="en-US" sz="3200" dirty="0" smtClean="0"/>
          </a:p>
          <a:p>
            <a:pPr lvl="1"/>
            <a:endParaRPr lang="en-US" sz="4000" dirty="0" smtClean="0"/>
          </a:p>
          <a:p>
            <a:pPr lvl="1"/>
            <a:endParaRPr lang="en-US" sz="4000" dirty="0" smtClean="0"/>
          </a:p>
          <a:p>
            <a:pPr lvl="1"/>
            <a:endParaRPr lang="en-US" sz="4400" dirty="0" smtClean="0"/>
          </a:p>
          <a:p>
            <a:pPr marL="457200" lvl="1" indent="0">
              <a:buNone/>
            </a:pPr>
            <a:endParaRPr lang="en-US" sz="4000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6200" y="6398076"/>
            <a:ext cx="3987800" cy="53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38451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Business Interruption Insurance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09600"/>
            <a:ext cx="8559800" cy="5743801"/>
          </a:xfrm>
        </p:spPr>
        <p:txBody>
          <a:bodyPr>
            <a:noAutofit/>
          </a:bodyPr>
          <a:lstStyle/>
          <a:p>
            <a:pPr marL="1200150" lvl="1" indent="-742950">
              <a:buFont typeface="+mj-lt"/>
              <a:buAutoNum type="arabicParenR" startAt="4"/>
            </a:pPr>
            <a:endParaRPr lang="en-US" sz="1000" dirty="0" smtClean="0"/>
          </a:p>
          <a:p>
            <a:pPr marL="457200" lvl="1" indent="0">
              <a:buNone/>
            </a:pPr>
            <a:r>
              <a:rPr lang="en-US" sz="4400" dirty="0" smtClean="0"/>
              <a:t>When BII does </a:t>
            </a:r>
            <a:r>
              <a:rPr lang="en-US" sz="4400" u="sng" dirty="0" smtClean="0"/>
              <a:t>NOT</a:t>
            </a:r>
            <a:r>
              <a:rPr lang="en-US" sz="4400" dirty="0" smtClean="0"/>
              <a:t> pay: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4400" dirty="0" smtClean="0"/>
              <a:t>Interruption of business operations that is not the </a:t>
            </a:r>
            <a:r>
              <a:rPr lang="en-US" sz="4400" b="1" dirty="0" smtClean="0"/>
              <a:t>direct result</a:t>
            </a:r>
            <a:r>
              <a:rPr lang="en-US" sz="4400" dirty="0" smtClean="0"/>
              <a:t> of an </a:t>
            </a:r>
            <a:r>
              <a:rPr lang="en-US" sz="4400" b="1" dirty="0" smtClean="0"/>
              <a:t>insured cause:</a:t>
            </a:r>
          </a:p>
          <a:p>
            <a:pPr lvl="2"/>
            <a:r>
              <a:rPr lang="en-US" sz="4000" b="1" dirty="0" smtClean="0"/>
              <a:t>Example: </a:t>
            </a:r>
            <a:r>
              <a:rPr lang="en-US" sz="4000" dirty="0" smtClean="0"/>
              <a:t>Tenant files bankruptcy,  and fails to pay rent (loss of rents - not direct result of an insured cause)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sz="4000" dirty="0" smtClean="0"/>
          </a:p>
          <a:p>
            <a:endParaRPr lang="en-US" sz="4400" dirty="0" smtClean="0"/>
          </a:p>
          <a:p>
            <a:pPr lvl="2"/>
            <a:endParaRPr lang="en-US" sz="3200" dirty="0" smtClean="0"/>
          </a:p>
          <a:p>
            <a:pPr lvl="1"/>
            <a:endParaRPr lang="en-US" sz="4000" dirty="0" smtClean="0"/>
          </a:p>
          <a:p>
            <a:pPr lvl="1"/>
            <a:endParaRPr lang="en-US" sz="4000" dirty="0" smtClean="0"/>
          </a:p>
          <a:p>
            <a:pPr lvl="1"/>
            <a:endParaRPr lang="en-US" sz="4400" dirty="0" smtClean="0"/>
          </a:p>
          <a:p>
            <a:pPr marL="457200" lvl="1" indent="0">
              <a:buNone/>
            </a:pPr>
            <a:endParaRPr lang="en-US" sz="4000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6200" y="6398076"/>
            <a:ext cx="3987800" cy="53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13531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Business Interruption Insurance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09600"/>
            <a:ext cx="8559800" cy="5562601"/>
          </a:xfrm>
        </p:spPr>
        <p:txBody>
          <a:bodyPr>
            <a:noAutofit/>
          </a:bodyPr>
          <a:lstStyle/>
          <a:p>
            <a:pPr marL="1200150" lvl="1" indent="-742950">
              <a:buFont typeface="+mj-lt"/>
              <a:buAutoNum type="arabicParenR" startAt="4"/>
            </a:pPr>
            <a:endParaRPr lang="en-US" sz="1000" dirty="0" smtClean="0"/>
          </a:p>
          <a:p>
            <a:pPr marL="457200" lvl="1" indent="0">
              <a:buNone/>
            </a:pPr>
            <a:r>
              <a:rPr lang="en-US" sz="4400" b="1" dirty="0" smtClean="0"/>
              <a:t>Business Income</a:t>
            </a:r>
            <a:r>
              <a:rPr lang="en-US" sz="4400" dirty="0" smtClean="0"/>
              <a:t>:</a:t>
            </a:r>
          </a:p>
          <a:p>
            <a:pPr marL="457200" lvl="1" indent="0">
              <a:buNone/>
            </a:pPr>
            <a:r>
              <a:rPr lang="en-US" sz="4000" b="1" dirty="0" smtClean="0"/>
              <a:t>Example #1</a:t>
            </a:r>
            <a:r>
              <a:rPr lang="en-US" sz="4000" dirty="0" smtClean="0"/>
              <a:t>: Retail store has a fire and is closed for 3 months; </a:t>
            </a:r>
          </a:p>
          <a:p>
            <a:pPr lvl="2"/>
            <a:r>
              <a:rPr lang="en-US" sz="3600" dirty="0" smtClean="0"/>
              <a:t>During the three months, the net income loss (based on past sales) is measured as $100,000 per month;</a:t>
            </a:r>
          </a:p>
          <a:p>
            <a:pPr lvl="2"/>
            <a:r>
              <a:rPr lang="en-US" sz="3600" dirty="0" smtClean="0"/>
              <a:t>Expenses that continue include rents (no rent abate in lease) of $25,000 per month; </a:t>
            </a:r>
          </a:p>
          <a:p>
            <a:endParaRPr lang="en-US" sz="4400" dirty="0" smtClean="0"/>
          </a:p>
          <a:p>
            <a:pPr lvl="2"/>
            <a:endParaRPr lang="en-US" sz="3200" dirty="0" smtClean="0"/>
          </a:p>
          <a:p>
            <a:pPr lvl="1"/>
            <a:endParaRPr lang="en-US" sz="4000" dirty="0" smtClean="0"/>
          </a:p>
          <a:p>
            <a:pPr lvl="1"/>
            <a:endParaRPr lang="en-US" sz="4000" dirty="0" smtClean="0"/>
          </a:p>
          <a:p>
            <a:pPr lvl="1"/>
            <a:endParaRPr lang="en-US" sz="4400" dirty="0" smtClean="0"/>
          </a:p>
          <a:p>
            <a:pPr marL="457200" lvl="1" indent="0">
              <a:buNone/>
            </a:pPr>
            <a:endParaRPr lang="en-US" sz="4000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6200" y="6398076"/>
            <a:ext cx="3987800" cy="53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08051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Business Interruption Insurance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09600"/>
            <a:ext cx="8559800" cy="5562601"/>
          </a:xfrm>
        </p:spPr>
        <p:txBody>
          <a:bodyPr>
            <a:noAutofit/>
          </a:bodyPr>
          <a:lstStyle/>
          <a:p>
            <a:pPr marL="1200150" lvl="1" indent="-742950">
              <a:buFont typeface="+mj-lt"/>
              <a:buAutoNum type="arabicParenR" startAt="4"/>
            </a:pPr>
            <a:endParaRPr lang="en-US" sz="1000" dirty="0" smtClean="0"/>
          </a:p>
          <a:p>
            <a:pPr marL="457200" lvl="1" indent="0">
              <a:buNone/>
            </a:pPr>
            <a:r>
              <a:rPr lang="en-US" sz="4000" b="1" dirty="0" smtClean="0"/>
              <a:t>Example #1 (continued)</a:t>
            </a:r>
            <a:r>
              <a:rPr lang="en-US" sz="4000" dirty="0" smtClean="0"/>
              <a:t>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4000" dirty="0" smtClean="0"/>
              <a:t>Net income is gross sales ($240,000 per month) </a:t>
            </a:r>
            <a:r>
              <a:rPr lang="en-US" sz="4000" b="1" dirty="0" smtClean="0"/>
              <a:t>LESS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4000" dirty="0" smtClean="0"/>
              <a:t>The cost of goods sold ($120,000 per month) </a:t>
            </a:r>
            <a:r>
              <a:rPr lang="en-US" sz="4000" b="1" dirty="0" smtClean="0"/>
              <a:t>LESS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4000" dirty="0" smtClean="0"/>
              <a:t>Other sales expenses that cease ($20,000 shipping, packaging, etc.)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4000" b="1" dirty="0" smtClean="0"/>
              <a:t>Net Income </a:t>
            </a:r>
            <a:r>
              <a:rPr lang="en-US" sz="4000" dirty="0" smtClean="0"/>
              <a:t>- $100,000 per month</a:t>
            </a:r>
          </a:p>
          <a:p>
            <a:pPr marL="457200" lvl="1" indent="0">
              <a:buNone/>
            </a:pPr>
            <a:endParaRPr lang="en-US" sz="4400" dirty="0" smtClean="0"/>
          </a:p>
          <a:p>
            <a:pPr lvl="2"/>
            <a:endParaRPr lang="en-US" sz="3200" dirty="0" smtClean="0"/>
          </a:p>
          <a:p>
            <a:pPr lvl="1"/>
            <a:endParaRPr lang="en-US" sz="4000" dirty="0" smtClean="0"/>
          </a:p>
          <a:p>
            <a:pPr lvl="1"/>
            <a:endParaRPr lang="en-US" sz="4000" dirty="0" smtClean="0"/>
          </a:p>
          <a:p>
            <a:pPr lvl="1"/>
            <a:endParaRPr lang="en-US" sz="4400" dirty="0" smtClean="0"/>
          </a:p>
          <a:p>
            <a:pPr marL="457200" lvl="1" indent="0">
              <a:buNone/>
            </a:pPr>
            <a:endParaRPr lang="en-US" sz="4000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6200" y="6398076"/>
            <a:ext cx="3987800" cy="53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08514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Business Interruption Insurance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8559800" cy="5257801"/>
          </a:xfrm>
        </p:spPr>
        <p:txBody>
          <a:bodyPr>
            <a:noAutofit/>
          </a:bodyPr>
          <a:lstStyle/>
          <a:p>
            <a:pPr marL="1200150" lvl="1" indent="-742950">
              <a:buFont typeface="+mj-lt"/>
              <a:buAutoNum type="arabicParenR" startAt="4"/>
            </a:pPr>
            <a:endParaRPr lang="en-US" sz="1000" dirty="0" smtClean="0"/>
          </a:p>
          <a:p>
            <a:pPr marL="457200" lvl="1" indent="0">
              <a:buNone/>
            </a:pPr>
            <a:r>
              <a:rPr lang="en-US" sz="4000" b="1" dirty="0" smtClean="0"/>
              <a:t>Example #1 (continued)</a:t>
            </a:r>
            <a:r>
              <a:rPr lang="en-US" sz="4000" dirty="0" smtClean="0"/>
              <a:t>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4000" dirty="0" smtClean="0"/>
              <a:t>Rents continue at $20,000 per month;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4000" dirty="0" smtClean="0"/>
              <a:t>Utilities, real estate taxes, etc. continue at $5,000 per month;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4000" b="1" dirty="0" smtClean="0"/>
              <a:t>Continuing expenses</a:t>
            </a:r>
            <a:r>
              <a:rPr lang="en-US" sz="4000" dirty="0" smtClean="0"/>
              <a:t>  - $25,000</a:t>
            </a:r>
          </a:p>
          <a:p>
            <a:pPr marL="457200" lvl="1" indent="0">
              <a:buNone/>
            </a:pPr>
            <a:endParaRPr lang="en-US" sz="4400" dirty="0" smtClean="0"/>
          </a:p>
          <a:p>
            <a:pPr lvl="2"/>
            <a:endParaRPr lang="en-US" sz="3200" dirty="0" smtClean="0"/>
          </a:p>
          <a:p>
            <a:pPr lvl="1"/>
            <a:endParaRPr lang="en-US" sz="4000" dirty="0" smtClean="0"/>
          </a:p>
          <a:p>
            <a:pPr lvl="1"/>
            <a:endParaRPr lang="en-US" sz="4000" dirty="0" smtClean="0"/>
          </a:p>
          <a:p>
            <a:pPr lvl="1"/>
            <a:endParaRPr lang="en-US" sz="4400" dirty="0" smtClean="0"/>
          </a:p>
          <a:p>
            <a:pPr marL="457200" lvl="1" indent="0">
              <a:buNone/>
            </a:pPr>
            <a:endParaRPr lang="en-US" sz="4000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6200" y="6398076"/>
            <a:ext cx="3987800" cy="53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38769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Business Interruption Insurance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38200"/>
            <a:ext cx="8559800" cy="5334001"/>
          </a:xfrm>
        </p:spPr>
        <p:txBody>
          <a:bodyPr>
            <a:noAutofit/>
          </a:bodyPr>
          <a:lstStyle/>
          <a:p>
            <a:pPr marL="1200150" lvl="1" indent="-742950">
              <a:buFont typeface="+mj-lt"/>
              <a:buAutoNum type="arabicParenR" startAt="4"/>
            </a:pPr>
            <a:endParaRPr lang="en-US" sz="1000" dirty="0" smtClean="0"/>
          </a:p>
          <a:p>
            <a:pPr marL="457200" lvl="1" indent="0">
              <a:buNone/>
            </a:pPr>
            <a:r>
              <a:rPr lang="en-US" sz="4400" b="1" dirty="0" smtClean="0"/>
              <a:t>Example #1 (continued)</a:t>
            </a:r>
            <a:r>
              <a:rPr lang="en-US" sz="4400" dirty="0" smtClean="0"/>
              <a:t>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4000" dirty="0" smtClean="0"/>
              <a:t>Net Income of $100,000 </a:t>
            </a:r>
            <a:r>
              <a:rPr lang="en-US" sz="4000" b="1" dirty="0" smtClean="0"/>
              <a:t>per month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4000" dirty="0" smtClean="0"/>
              <a:t>Continuing expenses of $25,000 </a:t>
            </a:r>
            <a:r>
              <a:rPr lang="en-US" sz="4000" b="1" dirty="0" smtClean="0"/>
              <a:t>per month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4000" dirty="0" smtClean="0"/>
              <a:t>Period of restoration is 3 months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4000" b="1" dirty="0" smtClean="0"/>
              <a:t>BII loss is $375,000 in total ($100,000 plus $25,000 x 3 months) </a:t>
            </a:r>
          </a:p>
          <a:p>
            <a:pPr marL="457200" lvl="1" indent="0">
              <a:buNone/>
            </a:pPr>
            <a:endParaRPr lang="en-US" sz="4400" dirty="0" smtClean="0"/>
          </a:p>
          <a:p>
            <a:pPr lvl="2"/>
            <a:endParaRPr lang="en-US" sz="3200" dirty="0" smtClean="0"/>
          </a:p>
          <a:p>
            <a:pPr lvl="1"/>
            <a:endParaRPr lang="en-US" sz="4000" dirty="0" smtClean="0"/>
          </a:p>
          <a:p>
            <a:pPr lvl="1"/>
            <a:endParaRPr lang="en-US" sz="4000" dirty="0" smtClean="0"/>
          </a:p>
          <a:p>
            <a:pPr lvl="1"/>
            <a:endParaRPr lang="en-US" sz="4400" dirty="0" smtClean="0"/>
          </a:p>
          <a:p>
            <a:pPr marL="457200" lvl="1" indent="0">
              <a:buNone/>
            </a:pPr>
            <a:endParaRPr lang="en-US" sz="4000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6200" y="6398076"/>
            <a:ext cx="3987800" cy="53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68841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Business Interruption Insurance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38200"/>
            <a:ext cx="8559800" cy="5334001"/>
          </a:xfrm>
        </p:spPr>
        <p:txBody>
          <a:bodyPr>
            <a:noAutofit/>
          </a:bodyPr>
          <a:lstStyle/>
          <a:p>
            <a:pPr marL="1200150" lvl="1" indent="-742950">
              <a:buFont typeface="+mj-lt"/>
              <a:buAutoNum type="arabicParenR" startAt="4"/>
            </a:pPr>
            <a:endParaRPr lang="en-US" sz="1000" dirty="0" smtClean="0"/>
          </a:p>
          <a:p>
            <a:pPr marL="457200" lvl="1" indent="0">
              <a:buNone/>
            </a:pPr>
            <a:r>
              <a:rPr lang="en-US" sz="4400" b="1" dirty="0" smtClean="0"/>
              <a:t>Rental Value </a:t>
            </a:r>
            <a:r>
              <a:rPr lang="en-US" sz="4400" dirty="0" smtClean="0"/>
              <a:t>means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4000" dirty="0" smtClean="0"/>
              <a:t>Business Income that consists of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4000" dirty="0" smtClean="0"/>
              <a:t>1) Net income that would have been </a:t>
            </a:r>
            <a:r>
              <a:rPr lang="en-US" sz="4000" i="1" dirty="0" smtClean="0"/>
              <a:t>earned from tenant occupancy</a:t>
            </a:r>
            <a:r>
              <a:rPr lang="en-US" sz="4000" dirty="0" smtClean="0"/>
              <a:t>; </a:t>
            </a:r>
            <a:r>
              <a:rPr lang="en-US" sz="4000" b="1" dirty="0" smtClean="0"/>
              <a:t>and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4000" dirty="0" smtClean="0"/>
              <a:t>2) </a:t>
            </a:r>
            <a:r>
              <a:rPr lang="en-US" sz="4000" i="1" dirty="0" smtClean="0"/>
              <a:t>Fair rental value </a:t>
            </a:r>
            <a:r>
              <a:rPr lang="en-US" sz="4000" dirty="0" smtClean="0"/>
              <a:t>of any portion of premises </a:t>
            </a:r>
            <a:r>
              <a:rPr lang="en-US" sz="4000" i="1" dirty="0" smtClean="0"/>
              <a:t>occupied by the named insured</a:t>
            </a:r>
            <a:r>
              <a:rPr lang="en-US" sz="4000" dirty="0" smtClean="0"/>
              <a:t>; </a:t>
            </a:r>
            <a:r>
              <a:rPr lang="en-US" sz="4000" b="1" dirty="0" smtClean="0"/>
              <a:t>and</a:t>
            </a:r>
          </a:p>
          <a:p>
            <a:pPr marL="457200" lvl="1" indent="0">
              <a:buNone/>
            </a:pPr>
            <a:endParaRPr lang="en-US" sz="4400" dirty="0" smtClean="0"/>
          </a:p>
          <a:p>
            <a:pPr lvl="2"/>
            <a:endParaRPr lang="en-US" sz="3200" dirty="0" smtClean="0"/>
          </a:p>
          <a:p>
            <a:pPr lvl="1"/>
            <a:endParaRPr lang="en-US" sz="4000" dirty="0" smtClean="0"/>
          </a:p>
          <a:p>
            <a:pPr lvl="1"/>
            <a:endParaRPr lang="en-US" sz="4000" dirty="0" smtClean="0"/>
          </a:p>
          <a:p>
            <a:pPr lvl="1"/>
            <a:endParaRPr lang="en-US" sz="4400" dirty="0" smtClean="0"/>
          </a:p>
          <a:p>
            <a:pPr marL="457200" lvl="1" indent="0">
              <a:buNone/>
            </a:pPr>
            <a:endParaRPr lang="en-US" sz="4000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6200" y="6398076"/>
            <a:ext cx="3987800" cy="53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60756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Business Interruption Insurance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38200"/>
            <a:ext cx="8559800" cy="5334001"/>
          </a:xfrm>
        </p:spPr>
        <p:txBody>
          <a:bodyPr>
            <a:noAutofit/>
          </a:bodyPr>
          <a:lstStyle/>
          <a:p>
            <a:pPr marL="1200150" lvl="1" indent="-742950">
              <a:buFont typeface="+mj-lt"/>
              <a:buAutoNum type="arabicParenR" startAt="4"/>
            </a:pPr>
            <a:endParaRPr lang="en-US" sz="1000" dirty="0" smtClean="0"/>
          </a:p>
          <a:p>
            <a:pPr marL="457200" lvl="1" indent="0">
              <a:buNone/>
            </a:pPr>
            <a:r>
              <a:rPr lang="en-US" sz="4400" b="1" dirty="0" smtClean="0"/>
              <a:t>Rental Value </a:t>
            </a:r>
            <a:r>
              <a:rPr lang="en-US" sz="4400" dirty="0" smtClean="0"/>
              <a:t>means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4000" dirty="0" smtClean="0"/>
              <a:t>3) Continuing normal operating expenses incurred with that premises including 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en-US" sz="3600" dirty="0" smtClean="0"/>
              <a:t>Payroll and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en-US" sz="3600" dirty="0" smtClean="0"/>
              <a:t>The </a:t>
            </a:r>
            <a:r>
              <a:rPr lang="en-US" sz="3600" b="1" dirty="0" smtClean="0"/>
              <a:t>amount of charges </a:t>
            </a:r>
            <a:r>
              <a:rPr lang="en-US" sz="3600" dirty="0" smtClean="0"/>
              <a:t>the legal obligation of the tenant(s) </a:t>
            </a:r>
            <a:r>
              <a:rPr lang="en-US" sz="3600" b="1" dirty="0" smtClean="0"/>
              <a:t>but would otherwise by your obligations</a:t>
            </a:r>
          </a:p>
          <a:p>
            <a:pPr marL="457200" lvl="1" indent="0">
              <a:buNone/>
            </a:pPr>
            <a:endParaRPr lang="en-US" sz="4400" dirty="0" smtClean="0"/>
          </a:p>
          <a:p>
            <a:pPr lvl="2"/>
            <a:endParaRPr lang="en-US" sz="3200" dirty="0" smtClean="0"/>
          </a:p>
          <a:p>
            <a:pPr lvl="1"/>
            <a:endParaRPr lang="en-US" sz="4000" dirty="0" smtClean="0"/>
          </a:p>
          <a:p>
            <a:pPr lvl="1"/>
            <a:endParaRPr lang="en-US" sz="4000" dirty="0" smtClean="0"/>
          </a:p>
          <a:p>
            <a:pPr lvl="1"/>
            <a:endParaRPr lang="en-US" sz="4400" dirty="0" smtClean="0"/>
          </a:p>
          <a:p>
            <a:pPr marL="457200" lvl="1" indent="0">
              <a:buNone/>
            </a:pPr>
            <a:endParaRPr lang="en-US" sz="4000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6200" y="6398076"/>
            <a:ext cx="3987800" cy="53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69376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Business Interruption Insurance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09600"/>
            <a:ext cx="8559800" cy="5562601"/>
          </a:xfrm>
        </p:spPr>
        <p:txBody>
          <a:bodyPr>
            <a:noAutofit/>
          </a:bodyPr>
          <a:lstStyle/>
          <a:p>
            <a:pPr marL="1200150" lvl="1" indent="-742950">
              <a:buFont typeface="+mj-lt"/>
              <a:buAutoNum type="arabicParenR" startAt="4"/>
            </a:pPr>
            <a:endParaRPr lang="en-US" sz="1000" dirty="0" smtClean="0"/>
          </a:p>
          <a:p>
            <a:pPr marL="457200" lvl="1" indent="0">
              <a:buNone/>
            </a:pPr>
            <a:r>
              <a:rPr lang="en-US" sz="4400" b="1" dirty="0" smtClean="0"/>
              <a:t>Rental Value Example: </a:t>
            </a:r>
            <a:endParaRPr lang="en-US" sz="4400" dirty="0" smtClean="0"/>
          </a:p>
          <a:p>
            <a:pPr marL="515937" lvl="2" indent="-457200">
              <a:tabLst>
                <a:tab pos="174625" algn="l"/>
              </a:tabLst>
            </a:pPr>
            <a:r>
              <a:rPr lang="en-US" sz="4000" dirty="0" smtClean="0"/>
              <a:t>Commercial </a:t>
            </a:r>
            <a:r>
              <a:rPr lang="en-US" sz="4000" dirty="0"/>
              <a:t>office building is damaged by a wind event (presuming wind is an insured cause</a:t>
            </a:r>
            <a:r>
              <a:rPr lang="en-US" sz="4000" dirty="0" smtClean="0"/>
              <a:t>);</a:t>
            </a:r>
          </a:p>
          <a:p>
            <a:pPr marL="515937" lvl="2" indent="-457200">
              <a:tabLst>
                <a:tab pos="174625" algn="l"/>
              </a:tabLst>
            </a:pPr>
            <a:r>
              <a:rPr lang="en-US" sz="4000" dirty="0" smtClean="0"/>
              <a:t>Building cannot be occupied by anyone, including ten tenants for 2 months</a:t>
            </a:r>
          </a:p>
          <a:p>
            <a:pPr marL="515937" lvl="2" indent="-457200">
              <a:tabLst>
                <a:tab pos="174625" algn="l"/>
              </a:tabLst>
            </a:pPr>
            <a:r>
              <a:rPr lang="en-US" sz="4000" dirty="0" smtClean="0"/>
              <a:t>All leases </a:t>
            </a:r>
            <a:r>
              <a:rPr lang="en-US" sz="4000" b="1" dirty="0" smtClean="0"/>
              <a:t>include rent abatement clause</a:t>
            </a:r>
          </a:p>
          <a:p>
            <a:pPr marL="174625" lvl="2" indent="-115888">
              <a:buNone/>
              <a:tabLst>
                <a:tab pos="174625" algn="l"/>
              </a:tabLst>
            </a:pPr>
            <a:endParaRPr lang="en-US" sz="3200" dirty="0" smtClean="0"/>
          </a:p>
          <a:p>
            <a:pPr marL="174625" lvl="2" indent="-115888">
              <a:buNone/>
              <a:tabLst>
                <a:tab pos="174625" algn="l"/>
              </a:tabLst>
            </a:pPr>
            <a:endParaRPr lang="en-US" sz="3200" dirty="0"/>
          </a:p>
          <a:p>
            <a:pPr marL="174625" lvl="2" indent="-115888">
              <a:buNone/>
              <a:tabLst>
                <a:tab pos="174625" algn="l"/>
              </a:tabLst>
            </a:pPr>
            <a:endParaRPr lang="en-US" sz="3200" dirty="0" smtClean="0"/>
          </a:p>
          <a:p>
            <a:pPr marL="174625" lvl="2" indent="-115888">
              <a:buNone/>
              <a:tabLst>
                <a:tab pos="174625" algn="l"/>
              </a:tabLst>
            </a:pPr>
            <a:endParaRPr lang="en-US" sz="3200" dirty="0"/>
          </a:p>
          <a:p>
            <a:pPr marL="174625" lvl="2" indent="-115888">
              <a:buNone/>
              <a:tabLst>
                <a:tab pos="174625" algn="l"/>
              </a:tabLst>
            </a:pPr>
            <a:endParaRPr lang="en-US" sz="3200" dirty="0" smtClean="0"/>
          </a:p>
          <a:p>
            <a:pPr marL="406400" lvl="2" indent="-347663">
              <a:tabLst>
                <a:tab pos="347663" algn="l"/>
              </a:tabLst>
            </a:pPr>
            <a:endParaRPr lang="en-US" sz="3200" dirty="0" smtClean="0"/>
          </a:p>
          <a:p>
            <a:pPr lvl="1"/>
            <a:endParaRPr lang="en-US" sz="4000" dirty="0" smtClean="0"/>
          </a:p>
          <a:p>
            <a:pPr lvl="1"/>
            <a:endParaRPr lang="en-US" sz="4000" dirty="0" smtClean="0"/>
          </a:p>
          <a:p>
            <a:pPr lvl="1"/>
            <a:endParaRPr lang="en-US" sz="4400" dirty="0" smtClean="0"/>
          </a:p>
          <a:p>
            <a:pPr marL="457200" lvl="1" indent="0">
              <a:buNone/>
            </a:pPr>
            <a:endParaRPr lang="en-US" sz="4000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6200" y="6398076"/>
            <a:ext cx="3987800" cy="53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30046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Business Interruption Insurance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Autofit/>
          </a:bodyPr>
          <a:lstStyle/>
          <a:p>
            <a:r>
              <a:rPr lang="en-US" sz="4400" dirty="0" smtClean="0"/>
              <a:t>What is Business Interruption insurance?</a:t>
            </a:r>
          </a:p>
          <a:p>
            <a:pPr lvl="1"/>
            <a:r>
              <a:rPr lang="en-US" sz="4000" dirty="0" smtClean="0"/>
              <a:t>More generically known as “time element” insurance because: </a:t>
            </a:r>
          </a:p>
          <a:p>
            <a:pPr lvl="1"/>
            <a:r>
              <a:rPr lang="en-US" sz="4000" dirty="0" smtClean="0"/>
              <a:t>The amount of loss is measured by the time or duration of the interruption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7086" y="6321425"/>
            <a:ext cx="3987800" cy="53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73290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Business Interruption Insurance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09600"/>
            <a:ext cx="8559800" cy="5943600"/>
          </a:xfrm>
        </p:spPr>
        <p:txBody>
          <a:bodyPr>
            <a:noAutofit/>
          </a:bodyPr>
          <a:lstStyle/>
          <a:p>
            <a:pPr marL="1200150" lvl="1" indent="-742950">
              <a:buFont typeface="+mj-lt"/>
              <a:buAutoNum type="arabicParenR" startAt="4"/>
            </a:pPr>
            <a:endParaRPr lang="en-US" sz="1000" dirty="0" smtClean="0"/>
          </a:p>
          <a:p>
            <a:pPr marL="457200" lvl="1" indent="0">
              <a:buNone/>
            </a:pPr>
            <a:r>
              <a:rPr lang="en-US" sz="4400" b="1" dirty="0" smtClean="0"/>
              <a:t>Rental Value Example: </a:t>
            </a:r>
            <a:endParaRPr lang="en-US" sz="4400" dirty="0" smtClean="0"/>
          </a:p>
          <a:p>
            <a:pPr marL="515937" lvl="2" indent="-457200">
              <a:tabLst>
                <a:tab pos="174625" algn="l"/>
              </a:tabLst>
            </a:pPr>
            <a:r>
              <a:rPr lang="en-US" sz="3200" dirty="0" smtClean="0"/>
              <a:t>Landlord would have earned $50,000 per month from rents payable by ten tenants; </a:t>
            </a:r>
            <a:r>
              <a:rPr lang="en-US" sz="3200" b="1" dirty="0" smtClean="0"/>
              <a:t>PLUS</a:t>
            </a:r>
          </a:p>
          <a:p>
            <a:pPr marL="515937" lvl="2" indent="-457200">
              <a:tabLst>
                <a:tab pos="174625" algn="l"/>
              </a:tabLst>
            </a:pPr>
            <a:r>
              <a:rPr lang="en-US" sz="3200" dirty="0" smtClean="0"/>
              <a:t>Landlord’s office at the damaged premises “fair rental value” is $2,000 per month; </a:t>
            </a:r>
            <a:r>
              <a:rPr lang="en-US" sz="3200" b="1" dirty="0" smtClean="0"/>
              <a:t>PLUS</a:t>
            </a:r>
          </a:p>
          <a:p>
            <a:pPr marL="515937" lvl="2" indent="-457200">
              <a:tabLst>
                <a:tab pos="174625" algn="l"/>
              </a:tabLst>
            </a:pPr>
            <a:r>
              <a:rPr lang="en-US" sz="3200" dirty="0" smtClean="0"/>
              <a:t>Tenant’s responsibility for R.E. Taxes, utilities, CAM charges, etc. is now that of the Landlord and is $500 per month for each tenant or $5,000 in total </a:t>
            </a:r>
          </a:p>
          <a:p>
            <a:pPr marL="174625" lvl="2" indent="-115888">
              <a:buNone/>
              <a:tabLst>
                <a:tab pos="174625" algn="l"/>
              </a:tabLst>
            </a:pPr>
            <a:endParaRPr lang="en-US" sz="3200" dirty="0"/>
          </a:p>
          <a:p>
            <a:pPr marL="174625" lvl="2" indent="-115888">
              <a:buNone/>
              <a:tabLst>
                <a:tab pos="174625" algn="l"/>
              </a:tabLst>
            </a:pPr>
            <a:endParaRPr lang="en-US" sz="3200" dirty="0" smtClean="0"/>
          </a:p>
          <a:p>
            <a:pPr marL="174625" lvl="2" indent="-115888">
              <a:buNone/>
              <a:tabLst>
                <a:tab pos="174625" algn="l"/>
              </a:tabLst>
            </a:pPr>
            <a:endParaRPr lang="en-US" sz="3200" dirty="0"/>
          </a:p>
          <a:p>
            <a:pPr marL="174625" lvl="2" indent="-115888">
              <a:buNone/>
              <a:tabLst>
                <a:tab pos="174625" algn="l"/>
              </a:tabLst>
            </a:pPr>
            <a:endParaRPr lang="en-US" sz="3200" dirty="0" smtClean="0"/>
          </a:p>
          <a:p>
            <a:pPr marL="406400" lvl="2" indent="-347663">
              <a:tabLst>
                <a:tab pos="347663" algn="l"/>
              </a:tabLst>
            </a:pPr>
            <a:endParaRPr lang="en-US" sz="3200" dirty="0" smtClean="0"/>
          </a:p>
          <a:p>
            <a:pPr lvl="1"/>
            <a:endParaRPr lang="en-US" sz="4000" dirty="0" smtClean="0"/>
          </a:p>
          <a:p>
            <a:pPr lvl="1"/>
            <a:endParaRPr lang="en-US" sz="4000" dirty="0" smtClean="0"/>
          </a:p>
          <a:p>
            <a:pPr lvl="1"/>
            <a:endParaRPr lang="en-US" sz="4400" dirty="0" smtClean="0"/>
          </a:p>
          <a:p>
            <a:pPr marL="457200" lvl="1" indent="0">
              <a:buNone/>
            </a:pPr>
            <a:endParaRPr lang="en-US" sz="4000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6200" y="6398076"/>
            <a:ext cx="3987800" cy="53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95571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Business Interruption Insurance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09600"/>
            <a:ext cx="8559800" cy="5943600"/>
          </a:xfrm>
        </p:spPr>
        <p:txBody>
          <a:bodyPr>
            <a:noAutofit/>
          </a:bodyPr>
          <a:lstStyle/>
          <a:p>
            <a:pPr marL="1200150" lvl="1" indent="-742950">
              <a:buFont typeface="+mj-lt"/>
              <a:buAutoNum type="arabicParenR" startAt="4"/>
            </a:pPr>
            <a:endParaRPr lang="en-US" sz="1000" dirty="0" smtClean="0"/>
          </a:p>
          <a:p>
            <a:pPr marL="457200" lvl="1" indent="0">
              <a:buNone/>
            </a:pPr>
            <a:r>
              <a:rPr lang="en-US" sz="4400" b="1" dirty="0" smtClean="0"/>
              <a:t>Rental Value Example: </a:t>
            </a:r>
            <a:endParaRPr lang="en-US" sz="4400" dirty="0" smtClean="0"/>
          </a:p>
          <a:p>
            <a:pPr marL="515937" lvl="2" indent="-457200">
              <a:tabLst>
                <a:tab pos="174625" algn="l"/>
              </a:tabLst>
            </a:pPr>
            <a:r>
              <a:rPr lang="en-US" sz="3200" b="1" dirty="0" smtClean="0"/>
              <a:t>Landlord’s loss of “Rental Value” is:</a:t>
            </a:r>
          </a:p>
          <a:p>
            <a:pPr marL="515937" lvl="2" indent="-457200">
              <a:tabLst>
                <a:tab pos="174625" algn="l"/>
              </a:tabLst>
            </a:pPr>
            <a:r>
              <a:rPr lang="en-US" sz="3200" dirty="0" smtClean="0"/>
              <a:t>$50,000 per month from Tenant’s Rents; </a:t>
            </a:r>
          </a:p>
          <a:p>
            <a:pPr marL="515937" lvl="2" indent="-457200">
              <a:tabLst>
                <a:tab pos="174625" algn="l"/>
              </a:tabLst>
            </a:pPr>
            <a:r>
              <a:rPr lang="en-US" sz="3200" dirty="0" smtClean="0"/>
              <a:t>$2,000 per month from Landlord’s office and</a:t>
            </a:r>
          </a:p>
          <a:p>
            <a:pPr marL="515937" lvl="2" indent="-457200">
              <a:tabLst>
                <a:tab pos="174625" algn="l"/>
              </a:tabLst>
            </a:pPr>
            <a:r>
              <a:rPr lang="en-US" sz="3200" dirty="0" smtClean="0"/>
              <a:t>$5,000 per month for Tenant’s “additional rents” that are now the Landlord’s responsibility</a:t>
            </a:r>
          </a:p>
          <a:p>
            <a:pPr marL="515937" lvl="2" indent="-457200">
              <a:tabLst>
                <a:tab pos="174625" algn="l"/>
              </a:tabLst>
            </a:pPr>
            <a:r>
              <a:rPr lang="en-US" sz="3200" b="1" dirty="0" smtClean="0"/>
              <a:t>Total Rental Value Loss is $114,000 ($57,000 per Month for 2 months)</a:t>
            </a:r>
          </a:p>
          <a:p>
            <a:pPr marL="515937" lvl="2" indent="-457200">
              <a:tabLst>
                <a:tab pos="174625" algn="l"/>
              </a:tabLst>
            </a:pPr>
            <a:endParaRPr lang="en-US" sz="3200" dirty="0" smtClean="0"/>
          </a:p>
          <a:p>
            <a:pPr marL="174625" lvl="2" indent="-115888">
              <a:buNone/>
              <a:tabLst>
                <a:tab pos="174625" algn="l"/>
              </a:tabLst>
            </a:pPr>
            <a:endParaRPr lang="en-US" sz="3200" dirty="0"/>
          </a:p>
          <a:p>
            <a:pPr marL="174625" lvl="2" indent="-115888">
              <a:buNone/>
              <a:tabLst>
                <a:tab pos="174625" algn="l"/>
              </a:tabLst>
            </a:pPr>
            <a:endParaRPr lang="en-US" sz="3200" dirty="0" smtClean="0"/>
          </a:p>
          <a:p>
            <a:pPr marL="174625" lvl="2" indent="-115888">
              <a:buNone/>
              <a:tabLst>
                <a:tab pos="174625" algn="l"/>
              </a:tabLst>
            </a:pPr>
            <a:endParaRPr lang="en-US" sz="3200" dirty="0"/>
          </a:p>
          <a:p>
            <a:pPr marL="174625" lvl="2" indent="-115888">
              <a:buNone/>
              <a:tabLst>
                <a:tab pos="174625" algn="l"/>
              </a:tabLst>
            </a:pPr>
            <a:endParaRPr lang="en-US" sz="3200" dirty="0" smtClean="0"/>
          </a:p>
          <a:p>
            <a:pPr marL="406400" lvl="2" indent="-347663">
              <a:tabLst>
                <a:tab pos="347663" algn="l"/>
              </a:tabLst>
            </a:pPr>
            <a:endParaRPr lang="en-US" sz="3200" dirty="0" smtClean="0"/>
          </a:p>
          <a:p>
            <a:pPr lvl="1"/>
            <a:endParaRPr lang="en-US" sz="4000" dirty="0" smtClean="0"/>
          </a:p>
          <a:p>
            <a:pPr lvl="1"/>
            <a:endParaRPr lang="en-US" sz="4000" dirty="0" smtClean="0"/>
          </a:p>
          <a:p>
            <a:pPr lvl="1"/>
            <a:endParaRPr lang="en-US" sz="4400" dirty="0" smtClean="0"/>
          </a:p>
          <a:p>
            <a:pPr marL="457200" lvl="1" indent="0">
              <a:buNone/>
            </a:pPr>
            <a:endParaRPr lang="en-US" sz="4000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6200" y="6398076"/>
            <a:ext cx="3987800" cy="53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75560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Business Interruption Insurance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09600"/>
            <a:ext cx="8559800" cy="5943600"/>
          </a:xfrm>
        </p:spPr>
        <p:txBody>
          <a:bodyPr>
            <a:noAutofit/>
          </a:bodyPr>
          <a:lstStyle/>
          <a:p>
            <a:pPr marL="1200150" lvl="1" indent="-742950">
              <a:buFont typeface="+mj-lt"/>
              <a:buAutoNum type="arabicParenR" startAt="4"/>
            </a:pPr>
            <a:endParaRPr lang="en-US" sz="1000" dirty="0" smtClean="0"/>
          </a:p>
          <a:p>
            <a:pPr marL="457200" lvl="1" indent="0">
              <a:buNone/>
            </a:pPr>
            <a:r>
              <a:rPr lang="en-US" sz="4400" b="1" dirty="0" smtClean="0"/>
              <a:t>Rental Value Example: </a:t>
            </a:r>
            <a:endParaRPr lang="en-US" sz="4400" dirty="0" smtClean="0"/>
          </a:p>
          <a:p>
            <a:pPr marL="515937" lvl="2" indent="-457200">
              <a:tabLst>
                <a:tab pos="174625" algn="l"/>
              </a:tabLst>
            </a:pPr>
            <a:r>
              <a:rPr lang="en-US" sz="3200" b="1" dirty="0" smtClean="0"/>
              <a:t>Option </a:t>
            </a:r>
            <a:r>
              <a:rPr lang="en-US" sz="3200" dirty="0" smtClean="0"/>
              <a:t>– Require Tenant(s) to purchase Rental Value Insurance</a:t>
            </a:r>
          </a:p>
          <a:p>
            <a:pPr marL="515937" lvl="2" indent="-457200">
              <a:tabLst>
                <a:tab pos="174625" algn="l"/>
              </a:tabLst>
            </a:pPr>
            <a:r>
              <a:rPr lang="en-US" sz="3200" dirty="0" smtClean="0"/>
              <a:t>Must include actual rents and “additional rents”</a:t>
            </a:r>
          </a:p>
          <a:p>
            <a:pPr marL="515937" lvl="2" indent="-457200">
              <a:tabLst>
                <a:tab pos="174625" algn="l"/>
              </a:tabLst>
            </a:pPr>
            <a:r>
              <a:rPr lang="en-US" sz="3200" b="1" dirty="0" smtClean="0"/>
              <a:t>AND</a:t>
            </a:r>
            <a:r>
              <a:rPr lang="en-US" sz="3200" dirty="0" smtClean="0"/>
              <a:t> – Require Tenant’s insurer to pay Rental Value insurance proceeds directly to Landlord</a:t>
            </a:r>
          </a:p>
          <a:p>
            <a:pPr marL="515937" lvl="2" indent="-457200">
              <a:tabLst>
                <a:tab pos="174625" algn="l"/>
              </a:tabLst>
            </a:pPr>
            <a:r>
              <a:rPr lang="en-US" sz="3200" dirty="0" smtClean="0"/>
              <a:t>ISO Policy form: </a:t>
            </a:r>
            <a:r>
              <a:rPr lang="en-US" sz="3200" b="1" dirty="0" smtClean="0"/>
              <a:t>Business Income – Landlord as Addition Insured for Rental Value (CP 15 03)</a:t>
            </a:r>
          </a:p>
          <a:p>
            <a:pPr marL="515937" lvl="2" indent="-457200">
              <a:tabLst>
                <a:tab pos="174625" algn="l"/>
              </a:tabLst>
            </a:pPr>
            <a:endParaRPr lang="en-US" sz="3200" dirty="0" smtClean="0"/>
          </a:p>
          <a:p>
            <a:pPr marL="515937" lvl="2" indent="-457200">
              <a:tabLst>
                <a:tab pos="174625" algn="l"/>
              </a:tabLst>
            </a:pPr>
            <a:endParaRPr lang="en-US" sz="3200" b="1" dirty="0" smtClean="0"/>
          </a:p>
          <a:p>
            <a:pPr marL="515937" lvl="2" indent="-457200">
              <a:tabLst>
                <a:tab pos="174625" algn="l"/>
              </a:tabLst>
            </a:pPr>
            <a:endParaRPr lang="en-US" sz="3200" dirty="0" smtClean="0"/>
          </a:p>
          <a:p>
            <a:pPr marL="174625" lvl="2" indent="-115888">
              <a:buNone/>
              <a:tabLst>
                <a:tab pos="174625" algn="l"/>
              </a:tabLst>
            </a:pPr>
            <a:endParaRPr lang="en-US" sz="3200" dirty="0"/>
          </a:p>
          <a:p>
            <a:pPr marL="174625" lvl="2" indent="-115888">
              <a:buNone/>
              <a:tabLst>
                <a:tab pos="174625" algn="l"/>
              </a:tabLst>
            </a:pPr>
            <a:endParaRPr lang="en-US" sz="3200" dirty="0" smtClean="0"/>
          </a:p>
          <a:p>
            <a:pPr marL="174625" lvl="2" indent="-115888">
              <a:buNone/>
              <a:tabLst>
                <a:tab pos="174625" algn="l"/>
              </a:tabLst>
            </a:pPr>
            <a:endParaRPr lang="en-US" sz="3200" dirty="0"/>
          </a:p>
          <a:p>
            <a:pPr marL="174625" lvl="2" indent="-115888">
              <a:buNone/>
              <a:tabLst>
                <a:tab pos="174625" algn="l"/>
              </a:tabLst>
            </a:pPr>
            <a:endParaRPr lang="en-US" sz="3200" dirty="0" smtClean="0"/>
          </a:p>
          <a:p>
            <a:pPr marL="406400" lvl="2" indent="-347663">
              <a:tabLst>
                <a:tab pos="347663" algn="l"/>
              </a:tabLst>
            </a:pPr>
            <a:endParaRPr lang="en-US" sz="3200" dirty="0" smtClean="0"/>
          </a:p>
          <a:p>
            <a:pPr lvl="1"/>
            <a:endParaRPr lang="en-US" sz="4000" dirty="0" smtClean="0"/>
          </a:p>
          <a:p>
            <a:pPr lvl="1"/>
            <a:endParaRPr lang="en-US" sz="4000" dirty="0" smtClean="0"/>
          </a:p>
          <a:p>
            <a:pPr lvl="1"/>
            <a:endParaRPr lang="en-US" sz="4400" dirty="0" smtClean="0"/>
          </a:p>
          <a:p>
            <a:pPr marL="457200" lvl="1" indent="0">
              <a:buNone/>
            </a:pPr>
            <a:endParaRPr lang="en-US" sz="4000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6200" y="6398076"/>
            <a:ext cx="3987800" cy="53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50513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Business Interruption Insurance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09600"/>
            <a:ext cx="8559800" cy="5943600"/>
          </a:xfrm>
        </p:spPr>
        <p:txBody>
          <a:bodyPr>
            <a:noAutofit/>
          </a:bodyPr>
          <a:lstStyle/>
          <a:p>
            <a:pPr marL="1200150" lvl="1" indent="-742950">
              <a:buFont typeface="+mj-lt"/>
              <a:buAutoNum type="arabicParenR" startAt="4"/>
            </a:pPr>
            <a:endParaRPr lang="en-US" sz="1000" dirty="0" smtClean="0"/>
          </a:p>
          <a:p>
            <a:pPr marL="457200" lvl="1" indent="0">
              <a:buNone/>
            </a:pPr>
            <a:r>
              <a:rPr lang="en-US" sz="4400" b="1" dirty="0" smtClean="0"/>
              <a:t>Extra Expense Insurance</a:t>
            </a:r>
            <a:endParaRPr lang="en-US" sz="4400" dirty="0" smtClean="0"/>
          </a:p>
          <a:p>
            <a:pPr marL="515937" lvl="2" indent="-457200">
              <a:tabLst>
                <a:tab pos="174625" algn="l"/>
              </a:tabLst>
            </a:pPr>
            <a:r>
              <a:rPr lang="en-US" sz="3600" dirty="0" smtClean="0"/>
              <a:t>May be purchased </a:t>
            </a:r>
            <a:r>
              <a:rPr lang="en-US" sz="3600" i="1" dirty="0" smtClean="0"/>
              <a:t>as part </a:t>
            </a:r>
            <a:r>
              <a:rPr lang="en-US" sz="3600" dirty="0" smtClean="0"/>
              <a:t>of Business Income (titled “Business Income (and Extra Expense)”)</a:t>
            </a:r>
          </a:p>
          <a:p>
            <a:pPr marL="515937" lvl="2" indent="-457200">
              <a:tabLst>
                <a:tab pos="174625" algn="l"/>
              </a:tabLst>
            </a:pPr>
            <a:r>
              <a:rPr lang="en-US" sz="3600" dirty="0" smtClean="0"/>
              <a:t>Purchased separately as Extra Expense Insurance</a:t>
            </a:r>
          </a:p>
          <a:p>
            <a:pPr marL="515937" lvl="2" indent="-457200">
              <a:tabLst>
                <a:tab pos="174625" algn="l"/>
              </a:tabLst>
            </a:pPr>
            <a:r>
              <a:rPr lang="en-US" sz="3600" dirty="0" smtClean="0"/>
              <a:t>Coverage for Extra Expense (EE) is the same whether purchased separately or as part of BII</a:t>
            </a:r>
          </a:p>
          <a:p>
            <a:pPr marL="515937" lvl="2" indent="-457200">
              <a:tabLst>
                <a:tab pos="174625" algn="l"/>
              </a:tabLst>
            </a:pPr>
            <a:endParaRPr lang="en-US" sz="3200" dirty="0" smtClean="0"/>
          </a:p>
          <a:p>
            <a:pPr marL="515937" lvl="2" indent="-457200">
              <a:tabLst>
                <a:tab pos="174625" algn="l"/>
              </a:tabLst>
            </a:pPr>
            <a:endParaRPr lang="en-US" sz="3200" b="1" dirty="0" smtClean="0"/>
          </a:p>
          <a:p>
            <a:pPr marL="515937" lvl="2" indent="-457200">
              <a:tabLst>
                <a:tab pos="174625" algn="l"/>
              </a:tabLst>
            </a:pPr>
            <a:endParaRPr lang="en-US" sz="3200" dirty="0" smtClean="0"/>
          </a:p>
          <a:p>
            <a:pPr marL="174625" lvl="2" indent="-115888">
              <a:buNone/>
              <a:tabLst>
                <a:tab pos="174625" algn="l"/>
              </a:tabLst>
            </a:pPr>
            <a:endParaRPr lang="en-US" sz="3200" dirty="0"/>
          </a:p>
          <a:p>
            <a:pPr marL="174625" lvl="2" indent="-115888">
              <a:buNone/>
              <a:tabLst>
                <a:tab pos="174625" algn="l"/>
              </a:tabLst>
            </a:pPr>
            <a:endParaRPr lang="en-US" sz="3200" dirty="0" smtClean="0"/>
          </a:p>
          <a:p>
            <a:pPr marL="174625" lvl="2" indent="-115888">
              <a:buNone/>
              <a:tabLst>
                <a:tab pos="174625" algn="l"/>
              </a:tabLst>
            </a:pPr>
            <a:endParaRPr lang="en-US" sz="3200" dirty="0"/>
          </a:p>
          <a:p>
            <a:pPr marL="174625" lvl="2" indent="-115888">
              <a:buNone/>
              <a:tabLst>
                <a:tab pos="174625" algn="l"/>
              </a:tabLst>
            </a:pPr>
            <a:endParaRPr lang="en-US" sz="3200" dirty="0" smtClean="0"/>
          </a:p>
          <a:p>
            <a:pPr marL="406400" lvl="2" indent="-347663">
              <a:tabLst>
                <a:tab pos="347663" algn="l"/>
              </a:tabLst>
            </a:pPr>
            <a:endParaRPr lang="en-US" sz="3200" dirty="0" smtClean="0"/>
          </a:p>
          <a:p>
            <a:pPr lvl="1"/>
            <a:endParaRPr lang="en-US" sz="4000" dirty="0" smtClean="0"/>
          </a:p>
          <a:p>
            <a:pPr lvl="1"/>
            <a:endParaRPr lang="en-US" sz="4000" dirty="0" smtClean="0"/>
          </a:p>
          <a:p>
            <a:pPr lvl="1"/>
            <a:endParaRPr lang="en-US" sz="4400" dirty="0" smtClean="0"/>
          </a:p>
          <a:p>
            <a:pPr marL="457200" lvl="1" indent="0">
              <a:buNone/>
            </a:pPr>
            <a:endParaRPr lang="en-US" sz="4000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6200" y="6398076"/>
            <a:ext cx="3987800" cy="53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44438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Business Interruption Insurance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09600"/>
            <a:ext cx="8559800" cy="5943600"/>
          </a:xfrm>
        </p:spPr>
        <p:txBody>
          <a:bodyPr>
            <a:noAutofit/>
          </a:bodyPr>
          <a:lstStyle/>
          <a:p>
            <a:pPr marL="1200150" lvl="1" indent="-742950">
              <a:buFont typeface="+mj-lt"/>
              <a:buAutoNum type="arabicParenR" startAt="4"/>
            </a:pPr>
            <a:endParaRPr lang="en-US" sz="1000" dirty="0" smtClean="0"/>
          </a:p>
          <a:p>
            <a:pPr marL="457200" lvl="1" indent="0">
              <a:buNone/>
            </a:pPr>
            <a:r>
              <a:rPr lang="en-US" sz="4400" b="1" dirty="0" smtClean="0"/>
              <a:t>Extra Expense Insurance</a:t>
            </a:r>
            <a:endParaRPr lang="en-US" sz="4400" dirty="0" smtClean="0"/>
          </a:p>
          <a:p>
            <a:pPr marL="515937" lvl="2" indent="-457200">
              <a:tabLst>
                <a:tab pos="174625" algn="l"/>
              </a:tabLst>
            </a:pPr>
            <a:r>
              <a:rPr lang="en-US" sz="3600" dirty="0" smtClean="0"/>
              <a:t>General purpose of Extra Expense:</a:t>
            </a:r>
          </a:p>
          <a:p>
            <a:pPr marL="801687" lvl="2" indent="-742950">
              <a:buFont typeface="+mj-lt"/>
              <a:buAutoNum type="arabicPeriod"/>
              <a:tabLst>
                <a:tab pos="174625" algn="l"/>
              </a:tabLst>
            </a:pPr>
            <a:r>
              <a:rPr lang="en-US" sz="3600" dirty="0" smtClean="0"/>
              <a:t>Expenses necessary incurred to </a:t>
            </a:r>
            <a:r>
              <a:rPr lang="en-US" sz="3600" b="1" dirty="0" smtClean="0"/>
              <a:t>avoid</a:t>
            </a:r>
            <a:r>
              <a:rPr lang="en-US" sz="3600" dirty="0" smtClean="0"/>
              <a:t> or </a:t>
            </a:r>
            <a:r>
              <a:rPr lang="en-US" sz="3600" b="1" dirty="0" smtClean="0"/>
              <a:t>minimize</a:t>
            </a:r>
            <a:r>
              <a:rPr lang="en-US" sz="3600" dirty="0" smtClean="0"/>
              <a:t> the suspension of operations AND</a:t>
            </a:r>
          </a:p>
          <a:p>
            <a:pPr marL="801687" lvl="2" indent="-742950">
              <a:buFont typeface="+mj-lt"/>
              <a:buAutoNum type="arabicPeriod"/>
              <a:tabLst>
                <a:tab pos="174625" algn="l"/>
              </a:tabLst>
            </a:pPr>
            <a:r>
              <a:rPr lang="en-US" sz="3600" dirty="0" smtClean="0"/>
              <a:t>Expenses to </a:t>
            </a:r>
            <a:r>
              <a:rPr lang="en-US" sz="3600" b="1" dirty="0" smtClean="0"/>
              <a:t>repair or replace </a:t>
            </a:r>
            <a:r>
              <a:rPr lang="en-US" sz="3600" dirty="0" smtClean="0"/>
              <a:t>property, but only to the extent the cost to repair or replace </a:t>
            </a:r>
            <a:r>
              <a:rPr lang="en-US" sz="3600" b="1" dirty="0" smtClean="0"/>
              <a:t>reduces BII loss</a:t>
            </a:r>
          </a:p>
          <a:p>
            <a:pPr marL="515937" lvl="2" indent="-457200">
              <a:tabLst>
                <a:tab pos="174625" algn="l"/>
              </a:tabLst>
            </a:pPr>
            <a:endParaRPr lang="en-US" sz="3200" dirty="0" smtClean="0"/>
          </a:p>
          <a:p>
            <a:pPr marL="515937" lvl="2" indent="-457200">
              <a:tabLst>
                <a:tab pos="174625" algn="l"/>
              </a:tabLst>
            </a:pPr>
            <a:endParaRPr lang="en-US" sz="3200" b="1" dirty="0" smtClean="0"/>
          </a:p>
          <a:p>
            <a:pPr marL="515937" lvl="2" indent="-457200">
              <a:tabLst>
                <a:tab pos="174625" algn="l"/>
              </a:tabLst>
            </a:pPr>
            <a:endParaRPr lang="en-US" sz="3200" dirty="0" smtClean="0"/>
          </a:p>
          <a:p>
            <a:pPr marL="174625" lvl="2" indent="-115888">
              <a:buNone/>
              <a:tabLst>
                <a:tab pos="174625" algn="l"/>
              </a:tabLst>
            </a:pPr>
            <a:endParaRPr lang="en-US" sz="3200" dirty="0"/>
          </a:p>
          <a:p>
            <a:pPr marL="174625" lvl="2" indent="-115888">
              <a:buNone/>
              <a:tabLst>
                <a:tab pos="174625" algn="l"/>
              </a:tabLst>
            </a:pPr>
            <a:endParaRPr lang="en-US" sz="3200" dirty="0" smtClean="0"/>
          </a:p>
          <a:p>
            <a:pPr marL="174625" lvl="2" indent="-115888">
              <a:buNone/>
              <a:tabLst>
                <a:tab pos="174625" algn="l"/>
              </a:tabLst>
            </a:pPr>
            <a:endParaRPr lang="en-US" sz="3200" dirty="0"/>
          </a:p>
          <a:p>
            <a:pPr marL="174625" lvl="2" indent="-115888">
              <a:buNone/>
              <a:tabLst>
                <a:tab pos="174625" algn="l"/>
              </a:tabLst>
            </a:pPr>
            <a:endParaRPr lang="en-US" sz="3200" dirty="0" smtClean="0"/>
          </a:p>
          <a:p>
            <a:pPr marL="406400" lvl="2" indent="-347663">
              <a:tabLst>
                <a:tab pos="347663" algn="l"/>
              </a:tabLst>
            </a:pPr>
            <a:endParaRPr lang="en-US" sz="3200" dirty="0" smtClean="0"/>
          </a:p>
          <a:p>
            <a:pPr lvl="1"/>
            <a:endParaRPr lang="en-US" sz="4000" dirty="0" smtClean="0"/>
          </a:p>
          <a:p>
            <a:pPr lvl="1"/>
            <a:endParaRPr lang="en-US" sz="4000" dirty="0" smtClean="0"/>
          </a:p>
          <a:p>
            <a:pPr lvl="1"/>
            <a:endParaRPr lang="en-US" sz="4400" dirty="0" smtClean="0"/>
          </a:p>
          <a:p>
            <a:pPr marL="457200" lvl="1" indent="0">
              <a:buNone/>
            </a:pPr>
            <a:endParaRPr lang="en-US" sz="4000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6200" y="6398076"/>
            <a:ext cx="3987800" cy="53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65725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Business Interruption Insurance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09600"/>
            <a:ext cx="8559800" cy="5943600"/>
          </a:xfrm>
        </p:spPr>
        <p:txBody>
          <a:bodyPr>
            <a:noAutofit/>
          </a:bodyPr>
          <a:lstStyle/>
          <a:p>
            <a:pPr marL="1200150" lvl="1" indent="-742950">
              <a:buFont typeface="+mj-lt"/>
              <a:buAutoNum type="arabicParenR" startAt="4"/>
            </a:pPr>
            <a:endParaRPr lang="en-US" sz="1000" dirty="0" smtClean="0"/>
          </a:p>
          <a:p>
            <a:pPr marL="457200" lvl="1" indent="0">
              <a:buNone/>
            </a:pPr>
            <a:r>
              <a:rPr lang="en-US" sz="4400" b="1" dirty="0" smtClean="0"/>
              <a:t>Extra Expense Insurance</a:t>
            </a:r>
            <a:endParaRPr lang="en-US" sz="4400" dirty="0" smtClean="0"/>
          </a:p>
          <a:p>
            <a:pPr marL="515937" lvl="2" indent="-457200">
              <a:tabLst>
                <a:tab pos="174625" algn="l"/>
              </a:tabLst>
            </a:pPr>
            <a:r>
              <a:rPr lang="en-US" sz="3600" dirty="0" smtClean="0"/>
              <a:t>Who needs Extra Expense Insurance:</a:t>
            </a:r>
          </a:p>
          <a:p>
            <a:pPr marL="465138" lvl="2" indent="-407988">
              <a:tabLst>
                <a:tab pos="174625" algn="l"/>
              </a:tabLst>
            </a:pPr>
            <a:r>
              <a:rPr lang="en-US" sz="3600" dirty="0" smtClean="0"/>
              <a:t>Businesses or organizations that </a:t>
            </a:r>
            <a:r>
              <a:rPr lang="en-US" sz="3600" b="1" dirty="0" smtClean="0"/>
              <a:t>cannot</a:t>
            </a:r>
            <a:r>
              <a:rPr lang="en-US" sz="3600" dirty="0" smtClean="0"/>
              <a:t> suspend operations</a:t>
            </a:r>
          </a:p>
          <a:p>
            <a:pPr marL="801687" lvl="2" indent="-742950">
              <a:tabLst>
                <a:tab pos="174625" algn="l"/>
              </a:tabLst>
            </a:pPr>
            <a:r>
              <a:rPr lang="en-US" sz="3600" dirty="0" smtClean="0"/>
              <a:t>Some examples of such businesses:</a:t>
            </a:r>
          </a:p>
          <a:p>
            <a:pPr marL="1258887" lvl="3" indent="-742950">
              <a:buFont typeface="Wingdings" panose="05000000000000000000" pitchFamily="2" charset="2"/>
              <a:buChar char="ü"/>
              <a:tabLst>
                <a:tab pos="174625" algn="l"/>
              </a:tabLst>
            </a:pPr>
            <a:r>
              <a:rPr lang="en-US" sz="3200" dirty="0" smtClean="0"/>
              <a:t>Banks</a:t>
            </a:r>
          </a:p>
          <a:p>
            <a:pPr marL="1258887" lvl="3" indent="-742950">
              <a:buFont typeface="Wingdings" panose="05000000000000000000" pitchFamily="2" charset="2"/>
              <a:buChar char="ü"/>
              <a:tabLst>
                <a:tab pos="174625" algn="l"/>
              </a:tabLst>
            </a:pPr>
            <a:r>
              <a:rPr lang="en-US" sz="3200" dirty="0" smtClean="0"/>
              <a:t>Law Firms</a:t>
            </a:r>
          </a:p>
          <a:p>
            <a:pPr marL="1258887" lvl="3" indent="-742950">
              <a:buFont typeface="Wingdings" panose="05000000000000000000" pitchFamily="2" charset="2"/>
              <a:buChar char="ü"/>
              <a:tabLst>
                <a:tab pos="174625" algn="l"/>
              </a:tabLst>
            </a:pPr>
            <a:r>
              <a:rPr lang="en-US" sz="3200" dirty="0" smtClean="0"/>
              <a:t>Heating Oil Dealers</a:t>
            </a:r>
          </a:p>
          <a:p>
            <a:pPr marL="1258887" lvl="3" indent="-742950">
              <a:buFont typeface="Wingdings" panose="05000000000000000000" pitchFamily="2" charset="2"/>
              <a:buChar char="ü"/>
              <a:tabLst>
                <a:tab pos="174625" algn="l"/>
              </a:tabLst>
            </a:pPr>
            <a:r>
              <a:rPr lang="en-US" sz="3200" dirty="0" smtClean="0"/>
              <a:t>Utilities</a:t>
            </a:r>
          </a:p>
          <a:p>
            <a:pPr marL="801687" lvl="2" indent="-742950">
              <a:buFont typeface="+mj-lt"/>
              <a:buAutoNum type="arabicPeriod"/>
              <a:tabLst>
                <a:tab pos="174625" algn="l"/>
              </a:tabLst>
            </a:pPr>
            <a:endParaRPr lang="en-US" sz="3600" b="1" dirty="0" smtClean="0"/>
          </a:p>
          <a:p>
            <a:pPr marL="515937" lvl="2" indent="-457200">
              <a:tabLst>
                <a:tab pos="174625" algn="l"/>
              </a:tabLst>
            </a:pPr>
            <a:endParaRPr lang="en-US" sz="3200" dirty="0" smtClean="0"/>
          </a:p>
          <a:p>
            <a:pPr marL="515937" lvl="2" indent="-457200">
              <a:tabLst>
                <a:tab pos="174625" algn="l"/>
              </a:tabLst>
            </a:pPr>
            <a:endParaRPr lang="en-US" sz="3200" b="1" dirty="0" smtClean="0"/>
          </a:p>
          <a:p>
            <a:pPr marL="515937" lvl="2" indent="-457200">
              <a:tabLst>
                <a:tab pos="174625" algn="l"/>
              </a:tabLst>
            </a:pPr>
            <a:endParaRPr lang="en-US" sz="3200" dirty="0" smtClean="0"/>
          </a:p>
          <a:p>
            <a:pPr marL="174625" lvl="2" indent="-115888">
              <a:buNone/>
              <a:tabLst>
                <a:tab pos="174625" algn="l"/>
              </a:tabLst>
            </a:pPr>
            <a:endParaRPr lang="en-US" sz="3200" dirty="0"/>
          </a:p>
          <a:p>
            <a:pPr marL="174625" lvl="2" indent="-115888">
              <a:buNone/>
              <a:tabLst>
                <a:tab pos="174625" algn="l"/>
              </a:tabLst>
            </a:pPr>
            <a:endParaRPr lang="en-US" sz="3200" dirty="0" smtClean="0"/>
          </a:p>
          <a:p>
            <a:pPr marL="174625" lvl="2" indent="-115888">
              <a:buNone/>
              <a:tabLst>
                <a:tab pos="174625" algn="l"/>
              </a:tabLst>
            </a:pPr>
            <a:endParaRPr lang="en-US" sz="3200" dirty="0"/>
          </a:p>
          <a:p>
            <a:pPr marL="174625" lvl="2" indent="-115888">
              <a:buNone/>
              <a:tabLst>
                <a:tab pos="174625" algn="l"/>
              </a:tabLst>
            </a:pPr>
            <a:endParaRPr lang="en-US" sz="3200" dirty="0" smtClean="0"/>
          </a:p>
          <a:p>
            <a:pPr marL="406400" lvl="2" indent="-347663">
              <a:tabLst>
                <a:tab pos="347663" algn="l"/>
              </a:tabLst>
            </a:pPr>
            <a:endParaRPr lang="en-US" sz="3200" dirty="0" smtClean="0"/>
          </a:p>
          <a:p>
            <a:pPr lvl="1"/>
            <a:endParaRPr lang="en-US" sz="4000" dirty="0" smtClean="0"/>
          </a:p>
          <a:p>
            <a:pPr lvl="1"/>
            <a:endParaRPr lang="en-US" sz="4000" dirty="0" smtClean="0"/>
          </a:p>
          <a:p>
            <a:pPr lvl="1"/>
            <a:endParaRPr lang="en-US" sz="4400" dirty="0" smtClean="0"/>
          </a:p>
          <a:p>
            <a:pPr marL="457200" lvl="1" indent="0">
              <a:buNone/>
            </a:pPr>
            <a:endParaRPr lang="en-US" sz="4000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6200" y="6398076"/>
            <a:ext cx="3987800" cy="53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87005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Business Interruption Insurance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457200"/>
            <a:ext cx="8559800" cy="6096000"/>
          </a:xfrm>
        </p:spPr>
        <p:txBody>
          <a:bodyPr>
            <a:noAutofit/>
          </a:bodyPr>
          <a:lstStyle/>
          <a:p>
            <a:pPr marL="1200150" lvl="1" indent="-742950">
              <a:buFont typeface="+mj-lt"/>
              <a:buAutoNum type="arabicParenR" startAt="4"/>
            </a:pPr>
            <a:endParaRPr lang="en-US" sz="1000" dirty="0" smtClean="0"/>
          </a:p>
          <a:p>
            <a:pPr marL="515937" lvl="2" indent="-457200">
              <a:tabLst>
                <a:tab pos="174625" algn="l"/>
              </a:tabLst>
            </a:pPr>
            <a:r>
              <a:rPr lang="en-US" sz="3600" b="1" dirty="0" smtClean="0"/>
              <a:t>Example</a:t>
            </a:r>
            <a:r>
              <a:rPr lang="en-US" sz="3600" dirty="0" smtClean="0"/>
              <a:t>: </a:t>
            </a:r>
          </a:p>
          <a:p>
            <a:pPr marL="465138" lvl="2" indent="-407988">
              <a:tabLst>
                <a:tab pos="174625" algn="l"/>
              </a:tabLst>
            </a:pPr>
            <a:r>
              <a:rPr lang="en-US" sz="3600" dirty="0" smtClean="0"/>
              <a:t>Law firm has major water damage from burst pipe, closing office for 1 month; </a:t>
            </a:r>
          </a:p>
          <a:p>
            <a:pPr marL="465138" lvl="2" indent="-407988">
              <a:tabLst>
                <a:tab pos="174625" algn="l"/>
              </a:tabLst>
            </a:pPr>
            <a:r>
              <a:rPr lang="en-US" sz="3600" dirty="0" smtClean="0"/>
              <a:t>Firm cannot simply tell clients to come back in one month – must continue to operate:</a:t>
            </a:r>
          </a:p>
          <a:p>
            <a:pPr marL="1258887" lvl="3" indent="-742950">
              <a:buFont typeface="Wingdings" panose="05000000000000000000" pitchFamily="2" charset="2"/>
              <a:buChar char="ü"/>
              <a:tabLst>
                <a:tab pos="174625" algn="l"/>
              </a:tabLst>
            </a:pPr>
            <a:r>
              <a:rPr lang="en-US" sz="3200" dirty="0" smtClean="0"/>
              <a:t>Extra Expense pays additional costs (over and above normal operating costs) for</a:t>
            </a:r>
          </a:p>
          <a:p>
            <a:pPr marL="1258887" lvl="3" indent="-742950">
              <a:buFont typeface="Wingdings" panose="05000000000000000000" pitchFamily="2" charset="2"/>
              <a:buChar char="ü"/>
              <a:tabLst>
                <a:tab pos="174625" algn="l"/>
              </a:tabLst>
            </a:pPr>
            <a:r>
              <a:rPr lang="en-US" sz="3200" dirty="0" smtClean="0"/>
              <a:t>Temporary office rental; equipment rental, client notification, etc. are EE</a:t>
            </a:r>
          </a:p>
          <a:p>
            <a:pPr marL="801687" lvl="2" indent="-742950">
              <a:buFont typeface="+mj-lt"/>
              <a:buAutoNum type="arabicPeriod"/>
              <a:tabLst>
                <a:tab pos="174625" algn="l"/>
              </a:tabLst>
            </a:pPr>
            <a:endParaRPr lang="en-US" sz="3600" b="1" dirty="0" smtClean="0"/>
          </a:p>
          <a:p>
            <a:pPr marL="515937" lvl="2" indent="-457200">
              <a:tabLst>
                <a:tab pos="174625" algn="l"/>
              </a:tabLst>
            </a:pPr>
            <a:endParaRPr lang="en-US" sz="3200" dirty="0" smtClean="0"/>
          </a:p>
          <a:p>
            <a:pPr marL="515937" lvl="2" indent="-457200">
              <a:tabLst>
                <a:tab pos="174625" algn="l"/>
              </a:tabLst>
            </a:pPr>
            <a:endParaRPr lang="en-US" sz="3200" b="1" dirty="0" smtClean="0"/>
          </a:p>
          <a:p>
            <a:pPr marL="515937" lvl="2" indent="-457200">
              <a:tabLst>
                <a:tab pos="174625" algn="l"/>
              </a:tabLst>
            </a:pPr>
            <a:endParaRPr lang="en-US" sz="3200" dirty="0" smtClean="0"/>
          </a:p>
          <a:p>
            <a:pPr marL="174625" lvl="2" indent="-115888">
              <a:buNone/>
              <a:tabLst>
                <a:tab pos="174625" algn="l"/>
              </a:tabLst>
            </a:pPr>
            <a:endParaRPr lang="en-US" sz="3200" dirty="0"/>
          </a:p>
          <a:p>
            <a:pPr marL="174625" lvl="2" indent="-115888">
              <a:buNone/>
              <a:tabLst>
                <a:tab pos="174625" algn="l"/>
              </a:tabLst>
            </a:pPr>
            <a:endParaRPr lang="en-US" sz="3200" dirty="0" smtClean="0"/>
          </a:p>
          <a:p>
            <a:pPr marL="174625" lvl="2" indent="-115888">
              <a:buNone/>
              <a:tabLst>
                <a:tab pos="174625" algn="l"/>
              </a:tabLst>
            </a:pPr>
            <a:endParaRPr lang="en-US" sz="3200" dirty="0"/>
          </a:p>
          <a:p>
            <a:pPr marL="174625" lvl="2" indent="-115888">
              <a:buNone/>
              <a:tabLst>
                <a:tab pos="174625" algn="l"/>
              </a:tabLst>
            </a:pPr>
            <a:endParaRPr lang="en-US" sz="3200" dirty="0" smtClean="0"/>
          </a:p>
          <a:p>
            <a:pPr marL="406400" lvl="2" indent="-347663">
              <a:tabLst>
                <a:tab pos="347663" algn="l"/>
              </a:tabLst>
            </a:pPr>
            <a:endParaRPr lang="en-US" sz="3200" dirty="0" smtClean="0"/>
          </a:p>
          <a:p>
            <a:pPr lvl="1"/>
            <a:endParaRPr lang="en-US" sz="4000" dirty="0" smtClean="0"/>
          </a:p>
          <a:p>
            <a:pPr lvl="1"/>
            <a:endParaRPr lang="en-US" sz="4000" dirty="0" smtClean="0"/>
          </a:p>
          <a:p>
            <a:pPr lvl="1"/>
            <a:endParaRPr lang="en-US" sz="4400" dirty="0" smtClean="0"/>
          </a:p>
          <a:p>
            <a:pPr marL="457200" lvl="1" indent="0">
              <a:buNone/>
            </a:pPr>
            <a:endParaRPr lang="en-US" sz="4000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6200" y="6398076"/>
            <a:ext cx="3987800" cy="53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05174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Business Interruption Insurance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457200"/>
            <a:ext cx="8559800" cy="6096000"/>
          </a:xfrm>
        </p:spPr>
        <p:txBody>
          <a:bodyPr>
            <a:noAutofit/>
          </a:bodyPr>
          <a:lstStyle/>
          <a:p>
            <a:pPr marL="1200150" lvl="1" indent="-742950">
              <a:buFont typeface="+mj-lt"/>
              <a:buAutoNum type="arabicParenR" startAt="4"/>
            </a:pPr>
            <a:endParaRPr lang="en-US" sz="1000" dirty="0" smtClean="0"/>
          </a:p>
          <a:p>
            <a:pPr marL="515937" lvl="2" indent="-457200">
              <a:tabLst>
                <a:tab pos="174625" algn="l"/>
              </a:tabLst>
            </a:pPr>
            <a:r>
              <a:rPr lang="en-US" sz="3600" b="1" dirty="0" smtClean="0"/>
              <a:t>Business Income From Dependent Properties</a:t>
            </a:r>
            <a:endParaRPr lang="en-US" sz="3600" dirty="0" smtClean="0"/>
          </a:p>
          <a:p>
            <a:pPr marL="465138" lvl="2" indent="-407988">
              <a:tabLst>
                <a:tab pos="174625" algn="l"/>
              </a:tabLst>
            </a:pPr>
            <a:r>
              <a:rPr lang="en-US" sz="3600" dirty="0" smtClean="0"/>
              <a:t>Designed for businesses that may be affected by the loss of another </a:t>
            </a:r>
            <a:r>
              <a:rPr lang="en-US" sz="3600" b="1" dirty="0" smtClean="0"/>
              <a:t>unrelated</a:t>
            </a:r>
            <a:r>
              <a:rPr lang="en-US" sz="3600" dirty="0" smtClean="0"/>
              <a:t> business</a:t>
            </a:r>
          </a:p>
          <a:p>
            <a:pPr marL="465138" lvl="2" indent="-407988">
              <a:tabLst>
                <a:tab pos="174625" algn="l"/>
              </a:tabLst>
            </a:pPr>
            <a:r>
              <a:rPr lang="en-US" sz="3200" b="1" dirty="0" smtClean="0"/>
              <a:t>Example:</a:t>
            </a:r>
            <a:r>
              <a:rPr lang="en-US" sz="3200" dirty="0" smtClean="0"/>
              <a:t> Leader Location (Walmart) has a fire that causes it to shutdown for 6 months –</a:t>
            </a:r>
          </a:p>
          <a:p>
            <a:pPr marL="465138" lvl="2" indent="-407988">
              <a:tabLst>
                <a:tab pos="174625" algn="l"/>
              </a:tabLst>
            </a:pPr>
            <a:r>
              <a:rPr lang="en-US" sz="3200" dirty="0" smtClean="0"/>
              <a:t>Your restaurant located in the same mall experiences a drastic drop in sales during Walmart’s interruption because of the reduction in mall traffic</a:t>
            </a:r>
          </a:p>
          <a:p>
            <a:pPr marL="801687" lvl="2" indent="-742950">
              <a:buFont typeface="+mj-lt"/>
              <a:buAutoNum type="arabicPeriod"/>
              <a:tabLst>
                <a:tab pos="174625" algn="l"/>
              </a:tabLst>
            </a:pPr>
            <a:endParaRPr lang="en-US" sz="3600" b="1" dirty="0" smtClean="0"/>
          </a:p>
          <a:p>
            <a:pPr marL="515937" lvl="2" indent="-457200">
              <a:tabLst>
                <a:tab pos="174625" algn="l"/>
              </a:tabLst>
            </a:pPr>
            <a:endParaRPr lang="en-US" sz="3200" dirty="0" smtClean="0"/>
          </a:p>
          <a:p>
            <a:pPr marL="515937" lvl="2" indent="-457200">
              <a:tabLst>
                <a:tab pos="174625" algn="l"/>
              </a:tabLst>
            </a:pPr>
            <a:endParaRPr lang="en-US" sz="3200" b="1" dirty="0" smtClean="0"/>
          </a:p>
          <a:p>
            <a:pPr marL="515937" lvl="2" indent="-457200">
              <a:tabLst>
                <a:tab pos="174625" algn="l"/>
              </a:tabLst>
            </a:pPr>
            <a:endParaRPr lang="en-US" sz="3200" dirty="0" smtClean="0"/>
          </a:p>
          <a:p>
            <a:pPr marL="174625" lvl="2" indent="-115888">
              <a:buNone/>
              <a:tabLst>
                <a:tab pos="174625" algn="l"/>
              </a:tabLst>
            </a:pPr>
            <a:endParaRPr lang="en-US" sz="3200" dirty="0"/>
          </a:p>
          <a:p>
            <a:pPr marL="174625" lvl="2" indent="-115888">
              <a:buNone/>
              <a:tabLst>
                <a:tab pos="174625" algn="l"/>
              </a:tabLst>
            </a:pPr>
            <a:endParaRPr lang="en-US" sz="3200" dirty="0" smtClean="0"/>
          </a:p>
          <a:p>
            <a:pPr marL="174625" lvl="2" indent="-115888">
              <a:buNone/>
              <a:tabLst>
                <a:tab pos="174625" algn="l"/>
              </a:tabLst>
            </a:pPr>
            <a:endParaRPr lang="en-US" sz="3200" dirty="0"/>
          </a:p>
          <a:p>
            <a:pPr marL="174625" lvl="2" indent="-115888">
              <a:buNone/>
              <a:tabLst>
                <a:tab pos="174625" algn="l"/>
              </a:tabLst>
            </a:pPr>
            <a:endParaRPr lang="en-US" sz="3200" dirty="0" smtClean="0"/>
          </a:p>
          <a:p>
            <a:pPr marL="406400" lvl="2" indent="-347663">
              <a:tabLst>
                <a:tab pos="347663" algn="l"/>
              </a:tabLst>
            </a:pPr>
            <a:endParaRPr lang="en-US" sz="3200" dirty="0" smtClean="0"/>
          </a:p>
          <a:p>
            <a:pPr lvl="1"/>
            <a:endParaRPr lang="en-US" sz="4000" dirty="0" smtClean="0"/>
          </a:p>
          <a:p>
            <a:pPr lvl="1"/>
            <a:endParaRPr lang="en-US" sz="4000" dirty="0" smtClean="0"/>
          </a:p>
          <a:p>
            <a:pPr lvl="1"/>
            <a:endParaRPr lang="en-US" sz="4400" dirty="0" smtClean="0"/>
          </a:p>
          <a:p>
            <a:pPr marL="457200" lvl="1" indent="0">
              <a:buNone/>
            </a:pPr>
            <a:endParaRPr lang="en-US" sz="4000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6200" y="6398076"/>
            <a:ext cx="3987800" cy="53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74200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Business Interruption Insurance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8559800" cy="5791200"/>
          </a:xfrm>
        </p:spPr>
        <p:txBody>
          <a:bodyPr>
            <a:noAutofit/>
          </a:bodyPr>
          <a:lstStyle/>
          <a:p>
            <a:pPr marL="1200150" lvl="1" indent="-742950">
              <a:buFont typeface="+mj-lt"/>
              <a:buAutoNum type="arabicParenR" startAt="4"/>
            </a:pPr>
            <a:endParaRPr lang="en-US" sz="1000" dirty="0" smtClean="0"/>
          </a:p>
          <a:p>
            <a:pPr marL="465138" lvl="2" indent="-407988">
              <a:tabLst>
                <a:tab pos="174625" algn="l"/>
              </a:tabLst>
            </a:pPr>
            <a:r>
              <a:rPr lang="en-US" sz="3600" b="1" dirty="0" smtClean="0"/>
              <a:t>Example:</a:t>
            </a:r>
            <a:r>
              <a:rPr lang="en-US" sz="3600" dirty="0" smtClean="0"/>
              <a:t> Your restaurant’s loss of </a:t>
            </a:r>
            <a:r>
              <a:rPr lang="en-US" sz="3600" b="1" dirty="0" smtClean="0"/>
              <a:t>Net Income</a:t>
            </a:r>
            <a:r>
              <a:rPr lang="en-US" sz="3600" dirty="0" smtClean="0"/>
              <a:t> is insured due to the Walmart loss </a:t>
            </a:r>
            <a:r>
              <a:rPr lang="en-US" sz="3600" i="1" dirty="0" smtClean="0"/>
              <a:t>provided</a:t>
            </a:r>
            <a:r>
              <a:rPr lang="en-US" sz="3200" i="1" dirty="0" smtClean="0"/>
              <a:t>:</a:t>
            </a:r>
          </a:p>
          <a:p>
            <a:pPr marL="1028700" lvl="3" indent="-514350">
              <a:buFont typeface="+mj-lt"/>
              <a:buAutoNum type="arabicPeriod"/>
              <a:tabLst>
                <a:tab pos="174625" algn="l"/>
              </a:tabLst>
            </a:pPr>
            <a:r>
              <a:rPr lang="en-US" sz="3600" dirty="0" smtClean="0"/>
              <a:t>You have purchased BII </a:t>
            </a:r>
            <a:r>
              <a:rPr lang="en-US" sz="3600" dirty="0"/>
              <a:t>from Dependent </a:t>
            </a:r>
            <a:r>
              <a:rPr lang="en-US" sz="3600" dirty="0" smtClean="0"/>
              <a:t>Properties (added to your own BII); </a:t>
            </a:r>
            <a:r>
              <a:rPr lang="en-US" sz="3600" b="1" dirty="0" smtClean="0"/>
              <a:t>and</a:t>
            </a:r>
          </a:p>
          <a:p>
            <a:pPr marL="1028700" lvl="3" indent="-514350">
              <a:buFont typeface="+mj-lt"/>
              <a:buAutoNum type="arabicPeriod"/>
              <a:tabLst>
                <a:tab pos="174625" algn="l"/>
              </a:tabLst>
            </a:pPr>
            <a:r>
              <a:rPr lang="en-US" sz="3600" dirty="0" smtClean="0"/>
              <a:t>You have listed Walmart of a “Leader Location” on </a:t>
            </a:r>
            <a:r>
              <a:rPr lang="en-US" sz="3600" dirty="0"/>
              <a:t>your BII from Dependent </a:t>
            </a:r>
            <a:r>
              <a:rPr lang="en-US" sz="3600" dirty="0" smtClean="0"/>
              <a:t>Properties endorsement</a:t>
            </a:r>
          </a:p>
          <a:p>
            <a:pPr marL="801687" lvl="2" indent="-742950">
              <a:buFont typeface="+mj-lt"/>
              <a:buAutoNum type="arabicPeriod"/>
              <a:tabLst>
                <a:tab pos="174625" algn="l"/>
              </a:tabLst>
            </a:pPr>
            <a:endParaRPr lang="en-US" sz="3600" b="1" dirty="0" smtClean="0"/>
          </a:p>
          <a:p>
            <a:pPr marL="515937" lvl="2" indent="-457200">
              <a:tabLst>
                <a:tab pos="174625" algn="l"/>
              </a:tabLst>
            </a:pPr>
            <a:endParaRPr lang="en-US" sz="3200" dirty="0" smtClean="0"/>
          </a:p>
          <a:p>
            <a:pPr marL="515937" lvl="2" indent="-457200">
              <a:tabLst>
                <a:tab pos="174625" algn="l"/>
              </a:tabLst>
            </a:pPr>
            <a:endParaRPr lang="en-US" sz="3200" b="1" dirty="0" smtClean="0"/>
          </a:p>
          <a:p>
            <a:pPr marL="515937" lvl="2" indent="-457200">
              <a:tabLst>
                <a:tab pos="174625" algn="l"/>
              </a:tabLst>
            </a:pPr>
            <a:endParaRPr lang="en-US" sz="3200" dirty="0" smtClean="0"/>
          </a:p>
          <a:p>
            <a:pPr marL="174625" lvl="2" indent="-115888">
              <a:buNone/>
              <a:tabLst>
                <a:tab pos="174625" algn="l"/>
              </a:tabLst>
            </a:pPr>
            <a:endParaRPr lang="en-US" sz="3200" dirty="0"/>
          </a:p>
          <a:p>
            <a:pPr marL="174625" lvl="2" indent="-115888">
              <a:buNone/>
              <a:tabLst>
                <a:tab pos="174625" algn="l"/>
              </a:tabLst>
            </a:pPr>
            <a:endParaRPr lang="en-US" sz="3200" dirty="0" smtClean="0"/>
          </a:p>
          <a:p>
            <a:pPr marL="174625" lvl="2" indent="-115888">
              <a:buNone/>
              <a:tabLst>
                <a:tab pos="174625" algn="l"/>
              </a:tabLst>
            </a:pPr>
            <a:endParaRPr lang="en-US" sz="3200" dirty="0"/>
          </a:p>
          <a:p>
            <a:pPr marL="174625" lvl="2" indent="-115888">
              <a:buNone/>
              <a:tabLst>
                <a:tab pos="174625" algn="l"/>
              </a:tabLst>
            </a:pPr>
            <a:endParaRPr lang="en-US" sz="3200" dirty="0" smtClean="0"/>
          </a:p>
          <a:p>
            <a:pPr marL="406400" lvl="2" indent="-347663">
              <a:tabLst>
                <a:tab pos="347663" algn="l"/>
              </a:tabLst>
            </a:pPr>
            <a:endParaRPr lang="en-US" sz="3200" dirty="0" smtClean="0"/>
          </a:p>
          <a:p>
            <a:pPr lvl="1"/>
            <a:endParaRPr lang="en-US" sz="4000" dirty="0" smtClean="0"/>
          </a:p>
          <a:p>
            <a:pPr lvl="1"/>
            <a:endParaRPr lang="en-US" sz="4000" dirty="0" smtClean="0"/>
          </a:p>
          <a:p>
            <a:pPr lvl="1"/>
            <a:endParaRPr lang="en-US" sz="4400" dirty="0" smtClean="0"/>
          </a:p>
          <a:p>
            <a:pPr marL="457200" lvl="1" indent="0">
              <a:buNone/>
            </a:pPr>
            <a:endParaRPr lang="en-US" sz="4000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6200" y="6398076"/>
            <a:ext cx="3987800" cy="53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06763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Business Interruption Insurance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85800"/>
            <a:ext cx="8559800" cy="5867400"/>
          </a:xfrm>
        </p:spPr>
        <p:txBody>
          <a:bodyPr>
            <a:noAutofit/>
          </a:bodyPr>
          <a:lstStyle/>
          <a:p>
            <a:pPr marL="1200150" lvl="1" indent="-742950">
              <a:buFont typeface="+mj-lt"/>
              <a:buAutoNum type="arabicParenR" startAt="4"/>
            </a:pPr>
            <a:endParaRPr lang="en-US" sz="1000" dirty="0" smtClean="0"/>
          </a:p>
          <a:p>
            <a:pPr marL="801687" lvl="2" indent="-742950">
              <a:tabLst>
                <a:tab pos="174625" algn="l"/>
              </a:tabLst>
            </a:pPr>
            <a:r>
              <a:rPr lang="en-US" sz="4000" b="1" dirty="0" smtClean="0"/>
              <a:t>Four types of Dependent Properties</a:t>
            </a:r>
          </a:p>
          <a:p>
            <a:pPr marL="801687" lvl="2" indent="-742950">
              <a:buFont typeface="+mj-lt"/>
              <a:buAutoNum type="arabicPeriod"/>
              <a:tabLst>
                <a:tab pos="174625" algn="l"/>
              </a:tabLst>
            </a:pPr>
            <a:r>
              <a:rPr lang="en-US" sz="3600" b="1" dirty="0" smtClean="0"/>
              <a:t>Leader Location </a:t>
            </a:r>
            <a:r>
              <a:rPr lang="en-US" sz="3600" dirty="0" smtClean="0"/>
              <a:t>– attract customers to your business; </a:t>
            </a:r>
          </a:p>
          <a:p>
            <a:pPr marL="801687" lvl="2" indent="-742950">
              <a:buFont typeface="+mj-lt"/>
              <a:buAutoNum type="arabicPeriod"/>
              <a:tabLst>
                <a:tab pos="174625" algn="l"/>
              </a:tabLst>
            </a:pPr>
            <a:r>
              <a:rPr lang="en-US" sz="3600" b="1" dirty="0" smtClean="0"/>
              <a:t>Contributing Location </a:t>
            </a:r>
            <a:r>
              <a:rPr lang="en-US" sz="3600" dirty="0" smtClean="0"/>
              <a:t>– delivers materials or services to you;</a:t>
            </a:r>
          </a:p>
          <a:p>
            <a:pPr marL="801687" lvl="2" indent="-742950">
              <a:buFont typeface="+mj-lt"/>
              <a:buAutoNum type="arabicPeriod"/>
              <a:tabLst>
                <a:tab pos="174625" algn="l"/>
              </a:tabLst>
            </a:pPr>
            <a:r>
              <a:rPr lang="en-US" sz="3600" b="1" dirty="0" smtClean="0"/>
              <a:t>Recipient Location </a:t>
            </a:r>
            <a:r>
              <a:rPr lang="en-US" sz="3600" dirty="0" smtClean="0"/>
              <a:t>– accepts your products or services; </a:t>
            </a:r>
            <a:r>
              <a:rPr lang="en-US" sz="3600" b="1" dirty="0" smtClean="0"/>
              <a:t> </a:t>
            </a:r>
          </a:p>
          <a:p>
            <a:pPr marL="801687" lvl="2" indent="-742950">
              <a:buFont typeface="+mj-lt"/>
              <a:buAutoNum type="arabicPeriod"/>
              <a:tabLst>
                <a:tab pos="174625" algn="l"/>
              </a:tabLst>
            </a:pPr>
            <a:r>
              <a:rPr lang="en-US" sz="3600" b="1" dirty="0" smtClean="0"/>
              <a:t>Manufacturing Location – </a:t>
            </a:r>
            <a:r>
              <a:rPr lang="en-US" sz="3600" dirty="0" smtClean="0"/>
              <a:t>manufactures products for you under contract.</a:t>
            </a:r>
          </a:p>
          <a:p>
            <a:pPr marL="515937" lvl="2" indent="-457200">
              <a:tabLst>
                <a:tab pos="174625" algn="l"/>
              </a:tabLst>
            </a:pPr>
            <a:endParaRPr lang="en-US" sz="3200" dirty="0" smtClean="0"/>
          </a:p>
          <a:p>
            <a:pPr marL="515937" lvl="2" indent="-457200">
              <a:tabLst>
                <a:tab pos="174625" algn="l"/>
              </a:tabLst>
            </a:pPr>
            <a:endParaRPr lang="en-US" sz="3200" b="1" dirty="0" smtClean="0"/>
          </a:p>
          <a:p>
            <a:pPr marL="515937" lvl="2" indent="-457200">
              <a:tabLst>
                <a:tab pos="174625" algn="l"/>
              </a:tabLst>
            </a:pPr>
            <a:endParaRPr lang="en-US" sz="3200" dirty="0" smtClean="0"/>
          </a:p>
          <a:p>
            <a:pPr marL="174625" lvl="2" indent="-115888">
              <a:buNone/>
              <a:tabLst>
                <a:tab pos="174625" algn="l"/>
              </a:tabLst>
            </a:pPr>
            <a:endParaRPr lang="en-US" sz="3200" dirty="0"/>
          </a:p>
          <a:p>
            <a:pPr marL="174625" lvl="2" indent="-115888">
              <a:buNone/>
              <a:tabLst>
                <a:tab pos="174625" algn="l"/>
              </a:tabLst>
            </a:pPr>
            <a:endParaRPr lang="en-US" sz="3200" dirty="0" smtClean="0"/>
          </a:p>
          <a:p>
            <a:pPr marL="174625" lvl="2" indent="-115888">
              <a:buNone/>
              <a:tabLst>
                <a:tab pos="174625" algn="l"/>
              </a:tabLst>
            </a:pPr>
            <a:endParaRPr lang="en-US" sz="3200" dirty="0"/>
          </a:p>
          <a:p>
            <a:pPr marL="174625" lvl="2" indent="-115888">
              <a:buNone/>
              <a:tabLst>
                <a:tab pos="174625" algn="l"/>
              </a:tabLst>
            </a:pPr>
            <a:endParaRPr lang="en-US" sz="3200" dirty="0" smtClean="0"/>
          </a:p>
          <a:p>
            <a:pPr marL="406400" lvl="2" indent="-347663">
              <a:tabLst>
                <a:tab pos="347663" algn="l"/>
              </a:tabLst>
            </a:pPr>
            <a:endParaRPr lang="en-US" sz="3200" dirty="0" smtClean="0"/>
          </a:p>
          <a:p>
            <a:pPr lvl="1"/>
            <a:endParaRPr lang="en-US" sz="4000" dirty="0" smtClean="0"/>
          </a:p>
          <a:p>
            <a:pPr lvl="1"/>
            <a:endParaRPr lang="en-US" sz="4000" dirty="0" smtClean="0"/>
          </a:p>
          <a:p>
            <a:pPr lvl="1"/>
            <a:endParaRPr lang="en-US" sz="4400" dirty="0" smtClean="0"/>
          </a:p>
          <a:p>
            <a:pPr marL="457200" lvl="1" indent="0">
              <a:buNone/>
            </a:pPr>
            <a:endParaRPr lang="en-US" sz="4000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6200" y="6398076"/>
            <a:ext cx="3987800" cy="53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1334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Business Interruption Insurance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Autofit/>
          </a:bodyPr>
          <a:lstStyle/>
          <a:p>
            <a:r>
              <a:rPr lang="en-US" sz="4400" dirty="0" smtClean="0"/>
              <a:t>What is included in Business Interruption insurance?</a:t>
            </a:r>
          </a:p>
          <a:p>
            <a:pPr lvl="1"/>
            <a:r>
              <a:rPr lang="en-US" sz="4000" dirty="0" smtClean="0"/>
              <a:t>Business Income insurance  </a:t>
            </a:r>
          </a:p>
          <a:p>
            <a:pPr lvl="1"/>
            <a:r>
              <a:rPr lang="en-US" sz="4000" dirty="0" smtClean="0"/>
              <a:t>Rental Income insurance</a:t>
            </a:r>
          </a:p>
          <a:p>
            <a:pPr lvl="1"/>
            <a:r>
              <a:rPr lang="en-US" sz="4000" dirty="0" smtClean="0"/>
              <a:t>Extra Expense insurance</a:t>
            </a:r>
          </a:p>
          <a:p>
            <a:pPr lvl="1"/>
            <a:r>
              <a:rPr lang="en-US" sz="4000" dirty="0" smtClean="0"/>
              <a:t>Business Income from Dependent Properties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8057" y="6321425"/>
            <a:ext cx="3987800" cy="53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77084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Business Interruption Insurance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8559800" cy="5791200"/>
          </a:xfrm>
        </p:spPr>
        <p:txBody>
          <a:bodyPr>
            <a:noAutofit/>
          </a:bodyPr>
          <a:lstStyle/>
          <a:p>
            <a:pPr marL="1200150" lvl="1" indent="-742950">
              <a:buFont typeface="+mj-lt"/>
              <a:buAutoNum type="arabicParenR" startAt="4"/>
            </a:pPr>
            <a:endParaRPr lang="en-US" sz="1000" dirty="0" smtClean="0"/>
          </a:p>
          <a:p>
            <a:pPr marL="801687" lvl="2" indent="-742950">
              <a:tabLst>
                <a:tab pos="174625" algn="l"/>
              </a:tabLst>
            </a:pPr>
            <a:r>
              <a:rPr lang="en-US" sz="3200" dirty="0" smtClean="0"/>
              <a:t>Often confused with inter-company “mutual dependency”</a:t>
            </a:r>
          </a:p>
          <a:p>
            <a:pPr marL="1258887" lvl="3" indent="-742950">
              <a:tabLst>
                <a:tab pos="174625" algn="l"/>
              </a:tabLst>
            </a:pPr>
            <a:r>
              <a:rPr lang="en-US" sz="3200" b="1" dirty="0" smtClean="0"/>
              <a:t>Example:</a:t>
            </a:r>
            <a:r>
              <a:rPr lang="en-US" sz="3200" dirty="0" smtClean="0"/>
              <a:t> Restaurant and motel operated by same entity but in separate buildings; </a:t>
            </a:r>
          </a:p>
          <a:p>
            <a:pPr marL="1258887" lvl="3" indent="-742950">
              <a:tabLst>
                <a:tab pos="174625" algn="l"/>
              </a:tabLst>
            </a:pPr>
            <a:r>
              <a:rPr lang="en-US" sz="3200" dirty="0" smtClean="0"/>
              <a:t>Fire that suspends operations of motel results in net income loss at restaurant; </a:t>
            </a:r>
          </a:p>
          <a:p>
            <a:pPr marL="1258887" lvl="3" indent="-742950">
              <a:tabLst>
                <a:tab pos="174625" algn="l"/>
              </a:tabLst>
            </a:pPr>
            <a:r>
              <a:rPr lang="en-US" sz="3200" dirty="0" smtClean="0"/>
              <a:t>As net income is by business and not by location, restaurant loss covered</a:t>
            </a:r>
          </a:p>
          <a:p>
            <a:pPr marL="801687" lvl="2" indent="-742950">
              <a:tabLst>
                <a:tab pos="174625" algn="l"/>
              </a:tabLst>
            </a:pPr>
            <a:r>
              <a:rPr lang="en-US" b="1" dirty="0" smtClean="0"/>
              <a:t>Source</a:t>
            </a:r>
            <a:r>
              <a:rPr lang="en-US" dirty="0" smtClean="0"/>
              <a:t>: International Risk Management Institute</a:t>
            </a:r>
          </a:p>
          <a:p>
            <a:pPr marL="515937" lvl="2" indent="-457200">
              <a:tabLst>
                <a:tab pos="174625" algn="l"/>
              </a:tabLst>
            </a:pPr>
            <a:endParaRPr lang="en-US" sz="3200" dirty="0" smtClean="0"/>
          </a:p>
          <a:p>
            <a:pPr marL="515937" lvl="2" indent="-457200">
              <a:tabLst>
                <a:tab pos="174625" algn="l"/>
              </a:tabLst>
            </a:pPr>
            <a:endParaRPr lang="en-US" sz="3200" b="1" dirty="0" smtClean="0"/>
          </a:p>
          <a:p>
            <a:pPr marL="515937" lvl="2" indent="-457200">
              <a:tabLst>
                <a:tab pos="174625" algn="l"/>
              </a:tabLst>
            </a:pPr>
            <a:endParaRPr lang="en-US" sz="3200" dirty="0" smtClean="0"/>
          </a:p>
          <a:p>
            <a:pPr marL="174625" lvl="2" indent="-115888">
              <a:buNone/>
              <a:tabLst>
                <a:tab pos="174625" algn="l"/>
              </a:tabLst>
            </a:pPr>
            <a:endParaRPr lang="en-US" sz="3200" dirty="0"/>
          </a:p>
          <a:p>
            <a:pPr marL="174625" lvl="2" indent="-115888">
              <a:buNone/>
              <a:tabLst>
                <a:tab pos="174625" algn="l"/>
              </a:tabLst>
            </a:pPr>
            <a:endParaRPr lang="en-US" sz="3200" dirty="0" smtClean="0"/>
          </a:p>
          <a:p>
            <a:pPr marL="174625" lvl="2" indent="-115888">
              <a:buNone/>
              <a:tabLst>
                <a:tab pos="174625" algn="l"/>
              </a:tabLst>
            </a:pPr>
            <a:endParaRPr lang="en-US" sz="3200" dirty="0"/>
          </a:p>
          <a:p>
            <a:pPr marL="174625" lvl="2" indent="-115888">
              <a:buNone/>
              <a:tabLst>
                <a:tab pos="174625" algn="l"/>
              </a:tabLst>
            </a:pPr>
            <a:endParaRPr lang="en-US" sz="3200" dirty="0" smtClean="0"/>
          </a:p>
          <a:p>
            <a:pPr marL="406400" lvl="2" indent="-347663">
              <a:tabLst>
                <a:tab pos="347663" algn="l"/>
              </a:tabLst>
            </a:pPr>
            <a:endParaRPr lang="en-US" sz="3200" dirty="0" smtClean="0"/>
          </a:p>
          <a:p>
            <a:pPr lvl="1"/>
            <a:endParaRPr lang="en-US" sz="4000" dirty="0" smtClean="0"/>
          </a:p>
          <a:p>
            <a:pPr lvl="1"/>
            <a:endParaRPr lang="en-US" sz="4000" dirty="0" smtClean="0"/>
          </a:p>
          <a:p>
            <a:pPr lvl="1"/>
            <a:endParaRPr lang="en-US" sz="4400" dirty="0" smtClean="0"/>
          </a:p>
          <a:p>
            <a:pPr marL="457200" lvl="1" indent="0">
              <a:buNone/>
            </a:pPr>
            <a:endParaRPr lang="en-US" sz="4000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6200" y="6398076"/>
            <a:ext cx="3987800" cy="53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74560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Business Interruption Insurance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8559800" cy="5791200"/>
          </a:xfrm>
        </p:spPr>
        <p:txBody>
          <a:bodyPr>
            <a:noAutofit/>
          </a:bodyPr>
          <a:lstStyle/>
          <a:p>
            <a:pPr marL="1200150" lvl="1" indent="-742950">
              <a:buFont typeface="+mj-lt"/>
              <a:buAutoNum type="arabicParenR" startAt="4"/>
            </a:pPr>
            <a:endParaRPr lang="en-US" sz="1000" dirty="0" smtClean="0"/>
          </a:p>
          <a:p>
            <a:pPr marL="801687" lvl="2" indent="-742950">
              <a:tabLst>
                <a:tab pos="174625" algn="l"/>
              </a:tabLst>
            </a:pPr>
            <a:r>
              <a:rPr lang="en-US" sz="4000" b="1" dirty="0" smtClean="0"/>
              <a:t>Some Issues with Business Interruption Insurance</a:t>
            </a:r>
          </a:p>
          <a:p>
            <a:pPr marL="798513" lvl="3" indent="-682625">
              <a:tabLst>
                <a:tab pos="174625" algn="l"/>
              </a:tabLst>
            </a:pPr>
            <a:r>
              <a:rPr lang="en-US" sz="3600" dirty="0" smtClean="0"/>
              <a:t>Policyholders don’t purchase BII because they:</a:t>
            </a:r>
          </a:p>
          <a:p>
            <a:pPr marL="1258887" lvl="3" indent="-742950">
              <a:buFont typeface="+mj-lt"/>
              <a:buAutoNum type="arabicPeriod"/>
              <a:tabLst>
                <a:tab pos="174625" algn="l"/>
              </a:tabLst>
            </a:pPr>
            <a:r>
              <a:rPr lang="en-US" sz="3600" dirty="0" smtClean="0"/>
              <a:t>Don’t understand the BII or the need; </a:t>
            </a:r>
          </a:p>
          <a:p>
            <a:pPr marL="1258887" lvl="3" indent="-742950">
              <a:buFont typeface="+mj-lt"/>
              <a:buAutoNum type="arabicPeriod"/>
              <a:tabLst>
                <a:tab pos="174625" algn="l"/>
              </a:tabLst>
            </a:pPr>
            <a:r>
              <a:rPr lang="en-US" sz="3600" dirty="0" smtClean="0"/>
              <a:t>Don’t want to complete the BII Worksheet that is often required;</a:t>
            </a:r>
          </a:p>
          <a:p>
            <a:pPr marL="1258887" lvl="3" indent="-742950">
              <a:buFont typeface="+mj-lt"/>
              <a:buAutoNum type="arabicPeriod"/>
              <a:tabLst>
                <a:tab pos="174625" algn="l"/>
              </a:tabLst>
            </a:pPr>
            <a:r>
              <a:rPr lang="en-US" sz="3600" dirty="0" smtClean="0"/>
              <a:t>Don’t believe they can demonstrate their loss</a:t>
            </a:r>
          </a:p>
          <a:p>
            <a:pPr marL="1258887" lvl="3" indent="-742950">
              <a:buFont typeface="+mj-lt"/>
              <a:buAutoNum type="arabicPeriod"/>
              <a:tabLst>
                <a:tab pos="174625" algn="l"/>
              </a:tabLst>
            </a:pPr>
            <a:endParaRPr lang="en-US" dirty="0" smtClean="0"/>
          </a:p>
          <a:p>
            <a:pPr marL="515937" lvl="2" indent="-457200">
              <a:tabLst>
                <a:tab pos="174625" algn="l"/>
              </a:tabLst>
            </a:pPr>
            <a:endParaRPr lang="en-US" sz="3200" dirty="0" smtClean="0"/>
          </a:p>
          <a:p>
            <a:pPr marL="515937" lvl="2" indent="-457200">
              <a:tabLst>
                <a:tab pos="174625" algn="l"/>
              </a:tabLst>
            </a:pPr>
            <a:endParaRPr lang="en-US" sz="3200" b="1" dirty="0" smtClean="0"/>
          </a:p>
          <a:p>
            <a:pPr marL="515937" lvl="2" indent="-457200">
              <a:tabLst>
                <a:tab pos="174625" algn="l"/>
              </a:tabLst>
            </a:pPr>
            <a:endParaRPr lang="en-US" sz="3200" dirty="0" smtClean="0"/>
          </a:p>
          <a:p>
            <a:pPr marL="174625" lvl="2" indent="-115888">
              <a:buNone/>
              <a:tabLst>
                <a:tab pos="174625" algn="l"/>
              </a:tabLst>
            </a:pPr>
            <a:endParaRPr lang="en-US" sz="3200" dirty="0"/>
          </a:p>
          <a:p>
            <a:pPr marL="174625" lvl="2" indent="-115888">
              <a:buNone/>
              <a:tabLst>
                <a:tab pos="174625" algn="l"/>
              </a:tabLst>
            </a:pPr>
            <a:endParaRPr lang="en-US" sz="3200" dirty="0" smtClean="0"/>
          </a:p>
          <a:p>
            <a:pPr marL="174625" lvl="2" indent="-115888">
              <a:buNone/>
              <a:tabLst>
                <a:tab pos="174625" algn="l"/>
              </a:tabLst>
            </a:pPr>
            <a:endParaRPr lang="en-US" sz="3200" dirty="0"/>
          </a:p>
          <a:p>
            <a:pPr marL="174625" lvl="2" indent="-115888">
              <a:buNone/>
              <a:tabLst>
                <a:tab pos="174625" algn="l"/>
              </a:tabLst>
            </a:pPr>
            <a:endParaRPr lang="en-US" sz="3200" dirty="0" smtClean="0"/>
          </a:p>
          <a:p>
            <a:pPr marL="406400" lvl="2" indent="-347663">
              <a:tabLst>
                <a:tab pos="347663" algn="l"/>
              </a:tabLst>
            </a:pPr>
            <a:endParaRPr lang="en-US" sz="3200" dirty="0" smtClean="0"/>
          </a:p>
          <a:p>
            <a:pPr lvl="1"/>
            <a:endParaRPr lang="en-US" sz="4000" dirty="0" smtClean="0"/>
          </a:p>
          <a:p>
            <a:pPr lvl="1"/>
            <a:endParaRPr lang="en-US" sz="4000" dirty="0" smtClean="0"/>
          </a:p>
          <a:p>
            <a:pPr lvl="1"/>
            <a:endParaRPr lang="en-US" sz="4400" dirty="0" smtClean="0"/>
          </a:p>
          <a:p>
            <a:pPr marL="457200" lvl="1" indent="0">
              <a:buNone/>
            </a:pPr>
            <a:endParaRPr lang="en-US" sz="4000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6200" y="6398076"/>
            <a:ext cx="3987800" cy="53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33733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Business Interruption Insurance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09600"/>
            <a:ext cx="8559800" cy="5943600"/>
          </a:xfrm>
        </p:spPr>
        <p:txBody>
          <a:bodyPr>
            <a:noAutofit/>
          </a:bodyPr>
          <a:lstStyle/>
          <a:p>
            <a:pPr marL="1200150" lvl="1" indent="-742950">
              <a:buFont typeface="+mj-lt"/>
              <a:buAutoNum type="arabicParenR" startAt="4"/>
            </a:pPr>
            <a:endParaRPr lang="en-US" sz="1000" dirty="0" smtClean="0"/>
          </a:p>
          <a:p>
            <a:pPr marL="801687" lvl="2" indent="-742950">
              <a:tabLst>
                <a:tab pos="174625" algn="l"/>
              </a:tabLst>
            </a:pPr>
            <a:r>
              <a:rPr lang="en-US" sz="4000" b="1" dirty="0" smtClean="0"/>
              <a:t>Other Problems with BII</a:t>
            </a:r>
            <a:endParaRPr lang="en-US" sz="4000" b="1" dirty="0" smtClean="0"/>
          </a:p>
          <a:p>
            <a:pPr marL="798513" lvl="3" indent="-682625">
              <a:tabLst>
                <a:tab pos="174625" algn="l"/>
              </a:tabLst>
            </a:pPr>
            <a:r>
              <a:rPr lang="en-US" sz="3600" b="1" dirty="0" smtClean="0"/>
              <a:t>Coinsurance</a:t>
            </a:r>
            <a:r>
              <a:rPr lang="en-US" sz="3600" dirty="0" smtClean="0"/>
              <a:t> - ranges from 50% to 125%</a:t>
            </a:r>
          </a:p>
          <a:p>
            <a:pPr marL="798513" lvl="3" indent="-682625">
              <a:tabLst>
                <a:tab pos="174625" algn="l"/>
              </a:tabLst>
            </a:pPr>
            <a:r>
              <a:rPr lang="en-US" sz="3600" b="1" dirty="0" smtClean="0"/>
              <a:t>Some Optional Coverages: </a:t>
            </a:r>
          </a:p>
          <a:p>
            <a:pPr marL="1255713" lvl="4" indent="-682625">
              <a:tabLst>
                <a:tab pos="174625" algn="l"/>
              </a:tabLst>
            </a:pPr>
            <a:r>
              <a:rPr lang="en-US" sz="3600" dirty="0" smtClean="0"/>
              <a:t>Monthly Limit of Indemnity </a:t>
            </a:r>
          </a:p>
          <a:p>
            <a:pPr marL="1255713" lvl="4" indent="-682625">
              <a:tabLst>
                <a:tab pos="174625" algn="l"/>
              </a:tabLst>
            </a:pPr>
            <a:r>
              <a:rPr lang="en-US" sz="3600" dirty="0" smtClean="0"/>
              <a:t>Maximum Period of Indemnity </a:t>
            </a:r>
          </a:p>
          <a:p>
            <a:pPr marL="1255713" lvl="4" indent="-682625">
              <a:tabLst>
                <a:tab pos="174625" algn="l"/>
              </a:tabLst>
            </a:pPr>
            <a:r>
              <a:rPr lang="en-US" sz="3600" dirty="0"/>
              <a:t>Agreed Value (suspend coinsurance)</a:t>
            </a:r>
          </a:p>
          <a:p>
            <a:pPr marL="1255713" lvl="4" indent="-682625">
              <a:tabLst>
                <a:tab pos="174625" algn="l"/>
              </a:tabLst>
            </a:pPr>
            <a:r>
              <a:rPr lang="en-US" sz="3600" dirty="0" smtClean="0"/>
              <a:t>Extended Business Income (&gt; 30 days)</a:t>
            </a:r>
          </a:p>
          <a:p>
            <a:pPr marL="1255713" lvl="4" indent="-682625">
              <a:tabLst>
                <a:tab pos="174625" algn="l"/>
              </a:tabLst>
            </a:pPr>
            <a:endParaRPr lang="en-US" sz="3600" dirty="0" smtClean="0"/>
          </a:p>
          <a:p>
            <a:pPr marL="798513" lvl="3" indent="-682625">
              <a:tabLst>
                <a:tab pos="174625" algn="l"/>
              </a:tabLst>
            </a:pPr>
            <a:endParaRPr lang="en-US" sz="3600" dirty="0" smtClean="0"/>
          </a:p>
          <a:p>
            <a:pPr marL="1258887" lvl="3" indent="-742950">
              <a:buFont typeface="+mj-lt"/>
              <a:buAutoNum type="arabicPeriod"/>
              <a:tabLst>
                <a:tab pos="174625" algn="l"/>
              </a:tabLst>
            </a:pPr>
            <a:endParaRPr lang="en-US" dirty="0" smtClean="0"/>
          </a:p>
          <a:p>
            <a:pPr marL="515937" lvl="2" indent="-457200">
              <a:tabLst>
                <a:tab pos="174625" algn="l"/>
              </a:tabLst>
            </a:pPr>
            <a:endParaRPr lang="en-US" sz="3200" dirty="0" smtClean="0"/>
          </a:p>
          <a:p>
            <a:pPr marL="515937" lvl="2" indent="-457200">
              <a:tabLst>
                <a:tab pos="174625" algn="l"/>
              </a:tabLst>
            </a:pPr>
            <a:endParaRPr lang="en-US" sz="3200" b="1" dirty="0" smtClean="0"/>
          </a:p>
          <a:p>
            <a:pPr marL="515937" lvl="2" indent="-457200">
              <a:tabLst>
                <a:tab pos="174625" algn="l"/>
              </a:tabLst>
            </a:pPr>
            <a:endParaRPr lang="en-US" sz="3200" dirty="0" smtClean="0"/>
          </a:p>
          <a:p>
            <a:pPr marL="174625" lvl="2" indent="-115888">
              <a:buNone/>
              <a:tabLst>
                <a:tab pos="174625" algn="l"/>
              </a:tabLst>
            </a:pPr>
            <a:endParaRPr lang="en-US" sz="3200" dirty="0"/>
          </a:p>
          <a:p>
            <a:pPr marL="174625" lvl="2" indent="-115888">
              <a:buNone/>
              <a:tabLst>
                <a:tab pos="174625" algn="l"/>
              </a:tabLst>
            </a:pPr>
            <a:endParaRPr lang="en-US" sz="3200" dirty="0" smtClean="0"/>
          </a:p>
          <a:p>
            <a:pPr marL="174625" lvl="2" indent="-115888">
              <a:buNone/>
              <a:tabLst>
                <a:tab pos="174625" algn="l"/>
              </a:tabLst>
            </a:pPr>
            <a:endParaRPr lang="en-US" sz="3200" dirty="0"/>
          </a:p>
          <a:p>
            <a:pPr marL="174625" lvl="2" indent="-115888">
              <a:buNone/>
              <a:tabLst>
                <a:tab pos="174625" algn="l"/>
              </a:tabLst>
            </a:pPr>
            <a:endParaRPr lang="en-US" sz="3200" dirty="0" smtClean="0"/>
          </a:p>
          <a:p>
            <a:pPr marL="406400" lvl="2" indent="-347663">
              <a:tabLst>
                <a:tab pos="347663" algn="l"/>
              </a:tabLst>
            </a:pPr>
            <a:endParaRPr lang="en-US" sz="3200" dirty="0" smtClean="0"/>
          </a:p>
          <a:p>
            <a:pPr lvl="1"/>
            <a:endParaRPr lang="en-US" sz="4000" dirty="0" smtClean="0"/>
          </a:p>
          <a:p>
            <a:pPr lvl="1"/>
            <a:endParaRPr lang="en-US" sz="4000" dirty="0" smtClean="0"/>
          </a:p>
          <a:p>
            <a:pPr lvl="1"/>
            <a:endParaRPr lang="en-US" sz="4400" dirty="0" smtClean="0"/>
          </a:p>
          <a:p>
            <a:pPr marL="457200" lvl="1" indent="0">
              <a:buNone/>
            </a:pPr>
            <a:endParaRPr lang="en-US" sz="4000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6200" y="6398076"/>
            <a:ext cx="3987800" cy="53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77507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Business Interruption Insurance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09600"/>
            <a:ext cx="8559800" cy="5943600"/>
          </a:xfrm>
        </p:spPr>
        <p:txBody>
          <a:bodyPr>
            <a:noAutofit/>
          </a:bodyPr>
          <a:lstStyle/>
          <a:p>
            <a:pPr marL="1200150" lvl="1" indent="-742950">
              <a:buFont typeface="+mj-lt"/>
              <a:buAutoNum type="arabicParenR" startAt="4"/>
            </a:pPr>
            <a:endParaRPr lang="en-US" sz="1000" dirty="0" smtClean="0"/>
          </a:p>
          <a:p>
            <a:pPr marL="801687" lvl="2" indent="-742950">
              <a:tabLst>
                <a:tab pos="174625" algn="l"/>
              </a:tabLst>
            </a:pPr>
            <a:r>
              <a:rPr lang="en-US" sz="4000" b="1" dirty="0" smtClean="0"/>
              <a:t>Closing Comments and Questions</a:t>
            </a:r>
          </a:p>
          <a:p>
            <a:pPr algn="ctr"/>
            <a:r>
              <a:rPr lang="en-US" sz="2400" b="1" dirty="0" smtClean="0">
                <a:solidFill>
                  <a:srgbClr val="002060"/>
                </a:solidFill>
              </a:rPr>
              <a:t>Presented </a:t>
            </a:r>
            <a:r>
              <a:rPr lang="en-US" sz="2400" b="1" dirty="0">
                <a:solidFill>
                  <a:srgbClr val="002060"/>
                </a:solidFill>
              </a:rPr>
              <a:t>by: 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</a:rPr>
              <a:t>Craig F. Stanovich, CPCU, CIC, CRM, AU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</a:rPr>
              <a:t>Austin &amp; Stanovich Risk Managers LLC 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</a:rPr>
              <a:t>1174 Main Street, Holden, MA 01520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</a:rPr>
              <a:t> Email: cstanovich@austinstanovich.com</a:t>
            </a:r>
          </a:p>
          <a:p>
            <a:pPr marL="801687" lvl="2" indent="-742950">
              <a:tabLst>
                <a:tab pos="174625" algn="l"/>
              </a:tabLst>
            </a:pPr>
            <a:endParaRPr lang="en-US" sz="4000" b="1" dirty="0" smtClean="0"/>
          </a:p>
          <a:p>
            <a:pPr marL="58737" lvl="2" indent="0" algn="ctr">
              <a:buNone/>
              <a:tabLst>
                <a:tab pos="174625" algn="l"/>
              </a:tabLst>
            </a:pPr>
            <a:r>
              <a:rPr lang="en-US" sz="3600" b="1" dirty="0"/>
              <a:t>Thank </a:t>
            </a:r>
            <a:r>
              <a:rPr lang="en-US" sz="3600" b="1" dirty="0" smtClean="0"/>
              <a:t>You!</a:t>
            </a:r>
            <a:endParaRPr lang="en-US" sz="3600" b="1" dirty="0"/>
          </a:p>
          <a:p>
            <a:pPr marL="801687" lvl="2" indent="-742950">
              <a:tabLst>
                <a:tab pos="174625" algn="l"/>
              </a:tabLst>
            </a:pPr>
            <a:endParaRPr lang="en-US" sz="3600" dirty="0" smtClean="0"/>
          </a:p>
          <a:p>
            <a:pPr marL="1255713" lvl="4" indent="-682625">
              <a:tabLst>
                <a:tab pos="174625" algn="l"/>
              </a:tabLst>
            </a:pPr>
            <a:endParaRPr lang="en-US" sz="3600" dirty="0" smtClean="0"/>
          </a:p>
          <a:p>
            <a:pPr marL="798513" lvl="3" indent="-682625">
              <a:tabLst>
                <a:tab pos="174625" algn="l"/>
              </a:tabLst>
            </a:pPr>
            <a:endParaRPr lang="en-US" sz="3600" dirty="0" smtClean="0"/>
          </a:p>
          <a:p>
            <a:pPr marL="1258887" lvl="3" indent="-742950">
              <a:buFont typeface="+mj-lt"/>
              <a:buAutoNum type="arabicPeriod"/>
              <a:tabLst>
                <a:tab pos="174625" algn="l"/>
              </a:tabLst>
            </a:pPr>
            <a:endParaRPr lang="en-US" dirty="0" smtClean="0"/>
          </a:p>
          <a:p>
            <a:pPr marL="515937" lvl="2" indent="-457200">
              <a:tabLst>
                <a:tab pos="174625" algn="l"/>
              </a:tabLst>
            </a:pPr>
            <a:endParaRPr lang="en-US" sz="3200" dirty="0" smtClean="0"/>
          </a:p>
          <a:p>
            <a:pPr marL="515937" lvl="2" indent="-457200">
              <a:tabLst>
                <a:tab pos="174625" algn="l"/>
              </a:tabLst>
            </a:pPr>
            <a:endParaRPr lang="en-US" sz="3200" b="1" dirty="0" smtClean="0"/>
          </a:p>
          <a:p>
            <a:pPr marL="515937" lvl="2" indent="-457200">
              <a:tabLst>
                <a:tab pos="174625" algn="l"/>
              </a:tabLst>
            </a:pPr>
            <a:endParaRPr lang="en-US" sz="3200" dirty="0" smtClean="0"/>
          </a:p>
          <a:p>
            <a:pPr marL="174625" lvl="2" indent="-115888">
              <a:buNone/>
              <a:tabLst>
                <a:tab pos="174625" algn="l"/>
              </a:tabLst>
            </a:pPr>
            <a:endParaRPr lang="en-US" sz="3200" dirty="0"/>
          </a:p>
          <a:p>
            <a:pPr marL="174625" lvl="2" indent="-115888">
              <a:buNone/>
              <a:tabLst>
                <a:tab pos="174625" algn="l"/>
              </a:tabLst>
            </a:pPr>
            <a:endParaRPr lang="en-US" sz="3200" dirty="0" smtClean="0"/>
          </a:p>
          <a:p>
            <a:pPr marL="174625" lvl="2" indent="-115888">
              <a:buNone/>
              <a:tabLst>
                <a:tab pos="174625" algn="l"/>
              </a:tabLst>
            </a:pPr>
            <a:endParaRPr lang="en-US" sz="3200" dirty="0"/>
          </a:p>
          <a:p>
            <a:pPr marL="174625" lvl="2" indent="-115888">
              <a:buNone/>
              <a:tabLst>
                <a:tab pos="174625" algn="l"/>
              </a:tabLst>
            </a:pPr>
            <a:endParaRPr lang="en-US" sz="3200" dirty="0" smtClean="0"/>
          </a:p>
          <a:p>
            <a:pPr marL="406400" lvl="2" indent="-347663">
              <a:tabLst>
                <a:tab pos="347663" algn="l"/>
              </a:tabLst>
            </a:pPr>
            <a:endParaRPr lang="en-US" sz="3200" dirty="0" smtClean="0"/>
          </a:p>
          <a:p>
            <a:pPr lvl="1"/>
            <a:endParaRPr lang="en-US" sz="4000" dirty="0" smtClean="0"/>
          </a:p>
          <a:p>
            <a:pPr lvl="1"/>
            <a:endParaRPr lang="en-US" sz="4000" dirty="0" smtClean="0"/>
          </a:p>
          <a:p>
            <a:pPr lvl="1"/>
            <a:endParaRPr lang="en-US" sz="4400" dirty="0" smtClean="0"/>
          </a:p>
          <a:p>
            <a:pPr marL="457200" lvl="1" indent="0">
              <a:buNone/>
            </a:pPr>
            <a:endParaRPr lang="en-US" sz="4000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6200" y="6398076"/>
            <a:ext cx="3987800" cy="53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39828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Business Interruption Insurance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Autofit/>
          </a:bodyPr>
          <a:lstStyle/>
          <a:p>
            <a:r>
              <a:rPr lang="en-US" sz="4400" dirty="0" smtClean="0"/>
              <a:t>For Construction Risks (under construction or renovation) – </a:t>
            </a:r>
          </a:p>
          <a:p>
            <a:pPr lvl="1"/>
            <a:r>
              <a:rPr lang="en-US" sz="4400" dirty="0" smtClean="0"/>
              <a:t>May include Delay In Start-Up</a:t>
            </a:r>
          </a:p>
          <a:p>
            <a:pPr lvl="1"/>
            <a:r>
              <a:rPr lang="en-US" sz="4400" dirty="0" smtClean="0"/>
              <a:t>May include “Soft Costs”</a:t>
            </a:r>
          </a:p>
          <a:p>
            <a:pPr lvl="1"/>
            <a:r>
              <a:rPr lang="en-US" sz="4400" dirty="0" smtClean="0"/>
              <a:t>May include Expediting Expenses </a:t>
            </a:r>
          </a:p>
          <a:p>
            <a:pPr lvl="1"/>
            <a:endParaRPr lang="en-US" sz="4000" dirty="0" smtClean="0"/>
          </a:p>
          <a:p>
            <a:pPr lvl="1"/>
            <a:endParaRPr lang="en-US" sz="4000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6096000"/>
            <a:ext cx="3987800" cy="53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2730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Business Interruption Insurance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45087"/>
          </a:xfrm>
        </p:spPr>
        <p:txBody>
          <a:bodyPr>
            <a:noAutofit/>
          </a:bodyPr>
          <a:lstStyle/>
          <a:p>
            <a:r>
              <a:rPr lang="en-US" sz="4400" dirty="0" smtClean="0"/>
              <a:t>How important is Business Interruption (BII) insurance?</a:t>
            </a:r>
          </a:p>
          <a:p>
            <a:pPr lvl="1"/>
            <a:r>
              <a:rPr lang="en-US" sz="3600" dirty="0" smtClean="0"/>
              <a:t>Ranks </a:t>
            </a:r>
            <a:r>
              <a:rPr lang="en-US" sz="3600" b="1" dirty="0" smtClean="0"/>
              <a:t>one of the three most important risks</a:t>
            </a:r>
            <a:r>
              <a:rPr lang="en-US" sz="3600" dirty="0" smtClean="0"/>
              <a:t> for companies</a:t>
            </a:r>
          </a:p>
          <a:p>
            <a:pPr lvl="1"/>
            <a:r>
              <a:rPr lang="en-US" sz="3600" dirty="0" smtClean="0"/>
              <a:t>Average loss - $2.4 million (1/3 more than direct damage losses - $1.75 million)</a:t>
            </a:r>
          </a:p>
          <a:p>
            <a:pPr marL="457200" lvl="1" indent="0">
              <a:buNone/>
            </a:pPr>
            <a:r>
              <a:rPr lang="en-US" sz="2400" b="1" dirty="0" smtClean="0"/>
              <a:t>Source</a:t>
            </a:r>
            <a:r>
              <a:rPr lang="en-US" sz="2400" dirty="0" smtClean="0"/>
              <a:t>: Allianz Risk Barometer: Business Risks 2016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6200" y="6321425"/>
            <a:ext cx="3987800" cy="53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09690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Business Interruption Insurance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373687"/>
          </a:xfrm>
        </p:spPr>
        <p:txBody>
          <a:bodyPr>
            <a:noAutofit/>
          </a:bodyPr>
          <a:lstStyle/>
          <a:p>
            <a:r>
              <a:rPr lang="en-US" sz="4400" dirty="0" smtClean="0"/>
              <a:t>How important is Business Interruption (BII) insurance?</a:t>
            </a:r>
          </a:p>
          <a:p>
            <a:pPr lvl="1"/>
            <a:r>
              <a:rPr lang="en-US" sz="4000" i="1" dirty="0" smtClean="0"/>
              <a:t>Growing risk of BII </a:t>
            </a:r>
            <a:r>
              <a:rPr lang="en-US" sz="4000" dirty="0" smtClean="0"/>
              <a:t>due to interdependencies;</a:t>
            </a:r>
          </a:p>
          <a:p>
            <a:pPr lvl="1"/>
            <a:r>
              <a:rPr lang="en-US" sz="4000" dirty="0" smtClean="0"/>
              <a:t>Causes: </a:t>
            </a:r>
          </a:p>
          <a:p>
            <a:pPr lvl="2"/>
            <a:r>
              <a:rPr lang="en-US" sz="3200" dirty="0" smtClean="0"/>
              <a:t>51% Natural Disaster</a:t>
            </a:r>
          </a:p>
          <a:p>
            <a:pPr lvl="2"/>
            <a:r>
              <a:rPr lang="en-US" sz="3200" dirty="0" smtClean="0"/>
              <a:t>46% Fire &amp; Explosion </a:t>
            </a:r>
          </a:p>
          <a:p>
            <a:pPr marL="914400" lvl="2" indent="-508000">
              <a:buNone/>
            </a:pPr>
            <a:r>
              <a:rPr lang="en-US" b="1" dirty="0" smtClean="0"/>
              <a:t>Source</a:t>
            </a:r>
            <a:r>
              <a:rPr lang="en-US" dirty="0" smtClean="0"/>
              <a:t>: Allianz Risk Barometer: Business Risks 2016</a:t>
            </a:r>
          </a:p>
          <a:p>
            <a:pPr lvl="2"/>
            <a:endParaRPr lang="en-US" sz="3200" dirty="0" smtClean="0"/>
          </a:p>
          <a:p>
            <a:pPr lvl="1"/>
            <a:endParaRPr lang="en-US" sz="4000" dirty="0" smtClean="0"/>
          </a:p>
          <a:p>
            <a:pPr lvl="1"/>
            <a:endParaRPr lang="en-US" sz="4000" dirty="0" smtClean="0"/>
          </a:p>
          <a:p>
            <a:pPr lvl="1"/>
            <a:endParaRPr lang="en-US" sz="4400" dirty="0" smtClean="0"/>
          </a:p>
          <a:p>
            <a:pPr marL="457200" lvl="1" indent="0">
              <a:buNone/>
            </a:pPr>
            <a:endParaRPr lang="en-US" sz="4000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6200" y="6356803"/>
            <a:ext cx="3987800" cy="53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60491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Business Interruption Insurance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373687"/>
          </a:xfrm>
        </p:spPr>
        <p:txBody>
          <a:bodyPr>
            <a:noAutofit/>
          </a:bodyPr>
          <a:lstStyle/>
          <a:p>
            <a:r>
              <a:rPr lang="en-US" sz="4400" dirty="0" smtClean="0"/>
              <a:t>When does BII Pay? </a:t>
            </a:r>
          </a:p>
          <a:p>
            <a:r>
              <a:rPr lang="en-US" sz="4400" dirty="0" smtClean="0"/>
              <a:t>Time element insurance usually requires:</a:t>
            </a:r>
          </a:p>
          <a:p>
            <a:pPr marL="1200150" lvl="1" indent="-742950">
              <a:buFont typeface="+mj-lt"/>
              <a:buAutoNum type="arabicParenR"/>
            </a:pPr>
            <a:r>
              <a:rPr lang="en-US" sz="4000" dirty="0" smtClean="0"/>
              <a:t>Property at </a:t>
            </a:r>
            <a:r>
              <a:rPr lang="en-US" sz="4000" b="1" dirty="0" smtClean="0"/>
              <a:t>insured location </a:t>
            </a:r>
            <a:r>
              <a:rPr lang="en-US" sz="4000" dirty="0" smtClean="0"/>
              <a:t>is damaged by an </a:t>
            </a:r>
            <a:r>
              <a:rPr lang="en-US" sz="4000" b="1" dirty="0" smtClean="0"/>
              <a:t>insured cause </a:t>
            </a:r>
            <a:r>
              <a:rPr lang="en-US" sz="4000" dirty="0" smtClean="0"/>
              <a:t>– i.e. – fire, wind, explosion (earthquake or flood are often excluded);</a:t>
            </a:r>
          </a:p>
          <a:p>
            <a:endParaRPr lang="en-US" sz="4400" dirty="0" smtClean="0"/>
          </a:p>
          <a:p>
            <a:pPr lvl="2"/>
            <a:endParaRPr lang="en-US" sz="3200" dirty="0" smtClean="0"/>
          </a:p>
          <a:p>
            <a:pPr lvl="1"/>
            <a:endParaRPr lang="en-US" sz="4000" dirty="0" smtClean="0"/>
          </a:p>
          <a:p>
            <a:pPr lvl="1"/>
            <a:endParaRPr lang="en-US" sz="4000" dirty="0" smtClean="0"/>
          </a:p>
          <a:p>
            <a:pPr lvl="1"/>
            <a:endParaRPr lang="en-US" sz="4400" dirty="0" smtClean="0"/>
          </a:p>
          <a:p>
            <a:pPr marL="457200" lvl="1" indent="0">
              <a:buNone/>
            </a:pPr>
            <a:endParaRPr lang="en-US" sz="4000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6200" y="6328455"/>
            <a:ext cx="3987800" cy="53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65590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Business Interruption Insurance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373687"/>
          </a:xfrm>
        </p:spPr>
        <p:txBody>
          <a:bodyPr>
            <a:noAutofit/>
          </a:bodyPr>
          <a:lstStyle/>
          <a:p>
            <a:r>
              <a:rPr lang="en-US" sz="4400" dirty="0" smtClean="0"/>
              <a:t>Time element insurance usually requires:</a:t>
            </a:r>
          </a:p>
          <a:p>
            <a:pPr marL="1200150" lvl="1" indent="-742950">
              <a:buFont typeface="+mj-lt"/>
              <a:buAutoNum type="arabicParenR" startAt="2"/>
            </a:pPr>
            <a:r>
              <a:rPr lang="en-US" sz="4000" dirty="0" smtClean="0"/>
              <a:t>The </a:t>
            </a:r>
            <a:r>
              <a:rPr lang="en-US" sz="4000" b="1" dirty="0" smtClean="0"/>
              <a:t>operations</a:t>
            </a:r>
            <a:r>
              <a:rPr lang="en-US" sz="4000" dirty="0" smtClean="0"/>
              <a:t> at the </a:t>
            </a:r>
            <a:r>
              <a:rPr lang="en-US" sz="4000" b="1" dirty="0" smtClean="0"/>
              <a:t>insured location </a:t>
            </a:r>
            <a:r>
              <a:rPr lang="en-US" sz="4000" dirty="0" smtClean="0"/>
              <a:t>are </a:t>
            </a:r>
            <a:r>
              <a:rPr lang="en-US" sz="4000" b="1" dirty="0" smtClean="0"/>
              <a:t>suspended</a:t>
            </a:r>
            <a:r>
              <a:rPr lang="en-US" sz="4000" dirty="0" smtClean="0"/>
              <a:t> as a direct result of the </a:t>
            </a:r>
            <a:r>
              <a:rPr lang="en-US" sz="4000" b="1" dirty="0" smtClean="0"/>
              <a:t>insured cause</a:t>
            </a:r>
            <a:r>
              <a:rPr lang="en-US" sz="4000" dirty="0" smtClean="0"/>
              <a:t>;</a:t>
            </a:r>
          </a:p>
          <a:p>
            <a:pPr marL="1200150" lvl="1" indent="-742950">
              <a:buFont typeface="+mj-lt"/>
              <a:buAutoNum type="arabicParenR" startAt="2"/>
            </a:pPr>
            <a:r>
              <a:rPr lang="en-US" sz="4000" dirty="0" smtClean="0"/>
              <a:t>Policyholder must sustain </a:t>
            </a:r>
            <a:r>
              <a:rPr lang="en-US" sz="4000" b="1" dirty="0" smtClean="0"/>
              <a:t>actual financial loss </a:t>
            </a:r>
            <a:r>
              <a:rPr lang="en-US" sz="4000" dirty="0" smtClean="0"/>
              <a:t>– and prove it </a:t>
            </a:r>
            <a:endParaRPr lang="en-US" sz="4400" dirty="0" smtClean="0"/>
          </a:p>
          <a:p>
            <a:pPr lvl="2"/>
            <a:endParaRPr lang="en-US" sz="3200" dirty="0" smtClean="0"/>
          </a:p>
          <a:p>
            <a:pPr lvl="1"/>
            <a:endParaRPr lang="en-US" sz="4000" dirty="0" smtClean="0"/>
          </a:p>
          <a:p>
            <a:pPr lvl="1"/>
            <a:endParaRPr lang="en-US" sz="4000" dirty="0" smtClean="0"/>
          </a:p>
          <a:p>
            <a:pPr lvl="1"/>
            <a:endParaRPr lang="en-US" sz="4400" dirty="0" smtClean="0"/>
          </a:p>
          <a:p>
            <a:pPr marL="457200" lvl="1" indent="0">
              <a:buNone/>
            </a:pPr>
            <a:endParaRPr lang="en-US" sz="4000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3457" y="6321425"/>
            <a:ext cx="3987800" cy="53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46010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Business Interruption Insurance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79714"/>
            <a:ext cx="8559800" cy="5373687"/>
          </a:xfrm>
        </p:spPr>
        <p:txBody>
          <a:bodyPr>
            <a:noAutofit/>
          </a:bodyPr>
          <a:lstStyle/>
          <a:p>
            <a:pPr marL="1200150" lvl="1" indent="-742950">
              <a:buFont typeface="+mj-lt"/>
              <a:buAutoNum type="arabicParenR" startAt="4"/>
            </a:pPr>
            <a:endParaRPr lang="en-US" sz="1000" dirty="0" smtClean="0"/>
          </a:p>
          <a:p>
            <a:pPr marL="1200150" lvl="1" indent="-742950">
              <a:buFont typeface="+mj-lt"/>
              <a:buAutoNum type="arabicParenR" startAt="4"/>
            </a:pPr>
            <a:r>
              <a:rPr lang="en-US" sz="4400" dirty="0" smtClean="0"/>
              <a:t>Payment of actual loss only for </a:t>
            </a:r>
            <a:r>
              <a:rPr lang="en-US" sz="4400" b="1" dirty="0" smtClean="0"/>
              <a:t>period interruption </a:t>
            </a:r>
            <a:r>
              <a:rPr lang="en-US" sz="4400" dirty="0" smtClean="0"/>
              <a:t>(with some additional time); </a:t>
            </a:r>
          </a:p>
          <a:p>
            <a:pPr marL="1200150" lvl="1" indent="-742950">
              <a:buFont typeface="+mj-lt"/>
              <a:buAutoNum type="arabicParenR" startAt="4"/>
            </a:pPr>
            <a:r>
              <a:rPr lang="en-US" sz="4400" dirty="0" smtClean="0"/>
              <a:t>Period ends earlier of when damaged property </a:t>
            </a:r>
            <a:r>
              <a:rPr lang="en-US" sz="4400" b="1" dirty="0" smtClean="0"/>
              <a:t>should be </a:t>
            </a:r>
            <a:r>
              <a:rPr lang="en-US" sz="4400" dirty="0" smtClean="0"/>
              <a:t>repaired or replaced or </a:t>
            </a:r>
            <a:r>
              <a:rPr lang="en-US" sz="4400" b="1" dirty="0" smtClean="0"/>
              <a:t>permanent</a:t>
            </a:r>
            <a:r>
              <a:rPr lang="en-US" sz="4400" dirty="0" smtClean="0"/>
              <a:t> new location</a:t>
            </a:r>
          </a:p>
          <a:p>
            <a:pPr marL="1200150" lvl="1" indent="-742950">
              <a:buFont typeface="+mj-lt"/>
              <a:buAutoNum type="arabicParenR" startAt="4"/>
            </a:pPr>
            <a:endParaRPr lang="en-US" sz="4000" dirty="0" smtClean="0"/>
          </a:p>
          <a:p>
            <a:pPr marL="1200150" lvl="1" indent="-742950">
              <a:buFont typeface="+mj-lt"/>
              <a:buAutoNum type="arabicParenR" startAt="4"/>
            </a:pPr>
            <a:endParaRPr lang="en-US" sz="4000" dirty="0" smtClean="0"/>
          </a:p>
          <a:p>
            <a:endParaRPr lang="en-US" sz="4400" dirty="0" smtClean="0"/>
          </a:p>
          <a:p>
            <a:pPr lvl="2"/>
            <a:endParaRPr lang="en-US" sz="3200" dirty="0" smtClean="0"/>
          </a:p>
          <a:p>
            <a:pPr lvl="1"/>
            <a:endParaRPr lang="en-US" sz="4000" dirty="0" smtClean="0"/>
          </a:p>
          <a:p>
            <a:pPr lvl="1"/>
            <a:endParaRPr lang="en-US" sz="4000" dirty="0" smtClean="0"/>
          </a:p>
          <a:p>
            <a:pPr lvl="1"/>
            <a:endParaRPr lang="en-US" sz="4400" dirty="0" smtClean="0"/>
          </a:p>
          <a:p>
            <a:pPr marL="457200" lvl="1" indent="0">
              <a:buNone/>
            </a:pPr>
            <a:endParaRPr lang="en-US" sz="4000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2443" y="6321425"/>
            <a:ext cx="3987800" cy="53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61410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333</TotalTime>
  <Words>1544</Words>
  <Application>Microsoft Office PowerPoint</Application>
  <PresentationFormat>On-screen Show (4:3)</PresentationFormat>
  <Paragraphs>415</Paragraphs>
  <Slides>33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Office Theme</vt:lpstr>
      <vt:lpstr>2016 Spring Symposia Meeting Business Interruption Insurance </vt:lpstr>
      <vt:lpstr>Business Interruption Insurance </vt:lpstr>
      <vt:lpstr>Business Interruption Insurance </vt:lpstr>
      <vt:lpstr>Business Interruption Insurance </vt:lpstr>
      <vt:lpstr>Business Interruption Insurance </vt:lpstr>
      <vt:lpstr>Business Interruption Insurance </vt:lpstr>
      <vt:lpstr>Business Interruption Insurance </vt:lpstr>
      <vt:lpstr>Business Interruption Insurance </vt:lpstr>
      <vt:lpstr>Business Interruption Insurance </vt:lpstr>
      <vt:lpstr>Business Interruption Insurance </vt:lpstr>
      <vt:lpstr>Business Interruption Insurance </vt:lpstr>
      <vt:lpstr>Business Interruption Insurance </vt:lpstr>
      <vt:lpstr>Business Interruption Insurance </vt:lpstr>
      <vt:lpstr>Business Interruption Insurance </vt:lpstr>
      <vt:lpstr>Business Interruption Insurance </vt:lpstr>
      <vt:lpstr>Business Interruption Insurance </vt:lpstr>
      <vt:lpstr>Business Interruption Insurance </vt:lpstr>
      <vt:lpstr>Business Interruption Insurance </vt:lpstr>
      <vt:lpstr>Business Interruption Insurance </vt:lpstr>
      <vt:lpstr>Business Interruption Insurance </vt:lpstr>
      <vt:lpstr>Business Interruption Insurance </vt:lpstr>
      <vt:lpstr>Business Interruption Insurance </vt:lpstr>
      <vt:lpstr>Business Interruption Insurance </vt:lpstr>
      <vt:lpstr>Business Interruption Insurance </vt:lpstr>
      <vt:lpstr>Business Interruption Insurance </vt:lpstr>
      <vt:lpstr>Business Interruption Insurance </vt:lpstr>
      <vt:lpstr>Business Interruption Insurance </vt:lpstr>
      <vt:lpstr>Business Interruption Insurance </vt:lpstr>
      <vt:lpstr>Business Interruption Insurance </vt:lpstr>
      <vt:lpstr>Business Interruption Insurance </vt:lpstr>
      <vt:lpstr>Business Interruption Insurance </vt:lpstr>
      <vt:lpstr>Business Interruption Insurance </vt:lpstr>
      <vt:lpstr>Business Interruption Insurance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Interruption Insurance </dc:title>
  <dc:creator>Craig Stanovich</dc:creator>
  <cp:lastModifiedBy>Craig Stanovich</cp:lastModifiedBy>
  <cp:revision>93</cp:revision>
  <cp:lastPrinted>2016-02-24T15:38:25Z</cp:lastPrinted>
  <dcterms:created xsi:type="dcterms:W3CDTF">2016-02-19T18:58:34Z</dcterms:created>
  <dcterms:modified xsi:type="dcterms:W3CDTF">2016-03-02T22:20:14Z</dcterms:modified>
</cp:coreProperties>
</file>