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wholeTbl>
    <a:band2H>
      <a:tcTxStyle b="def" i="def"/>
      <a:tcStyle>
        <a:tcBdr/>
        <a:fill>
          <a:solidFill>
            <a:srgbClr val="CCC7B8">
              <a:alpha val="35000"/>
            </a:srgbClr>
          </a:solidFill>
        </a:fill>
      </a:tcStyle>
    </a:band2H>
    <a:firstCol>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Col>
    <a:lastRow>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254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lastRow>
    <a:firstRow>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Row>
  </a:tblStyle>
  <a:tblStyle styleId="{C7B018BB-80A7-4F77-B60F-C8B233D01FF8}" styleName="">
    <a:tblBg/>
    <a:wholeTbl>
      <a:tcTxStyle b="off" i="off">
        <a:fontRef idx="minor">
          <a:srgbClr val="5A5950"/>
        </a:fontRef>
        <a:srgbClr val="5A5950"/>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C1C0B6">
                  <a:alpha val="85000"/>
                </a:srgbClr>
              </a:solidFill>
              <a:prstDash val="solid"/>
              <a:miter lim="400000"/>
            </a:ln>
          </a:insideV>
        </a:tcBdr>
        <a:fill>
          <a:noFill/>
        </a:fill>
      </a:tcStyle>
    </a:wholeTbl>
    <a:band2H>
      <a:tcTxStyle b="def" i="def"/>
      <a:tcStyle>
        <a:tcBdr/>
        <a:fill>
          <a:solidFill>
            <a:srgbClr val="7B9B9F">
              <a:alpha val="19000"/>
            </a:srgbClr>
          </a:solidFill>
        </a:fill>
      </a:tcStyle>
    </a:band2H>
    <a:firstCol>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F3F1DF"/>
              </a:solidFill>
              <a:prstDash val="solid"/>
              <a:miter lim="400000"/>
            </a:ln>
          </a:insideV>
        </a:tcBdr>
        <a:fill>
          <a:noFill/>
        </a:fill>
      </a:tcStyle>
    </a:firstCol>
    <a:la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firstRow>
  </a:tblStyle>
  <a:tblStyle styleId="{EEE7283C-3CF3-47DC-8721-378D4A62B228}" styleName="">
    <a:tblBg/>
    <a:wholeTbl>
      <a:tcTxStyle b="off" i="off">
        <a:fontRef idx="minor">
          <a:srgbClr val="5A5950"/>
        </a:fontRef>
        <a:srgbClr val="5A5950"/>
      </a:tcTxStyle>
      <a:tcStyle>
        <a:tcBdr>
          <a:left>
            <a:ln w="19050" cap="rnd">
              <a:solidFill>
                <a:srgbClr val="000000">
                  <a:alpha val="69000"/>
                </a:srgbClr>
              </a:solidFill>
              <a:custDash>
                <a:ds d="100000" sp="200000"/>
              </a:custDash>
              <a:miter lim="400000"/>
            </a:ln>
          </a:left>
          <a:right>
            <a:ln w="19050" cap="rnd">
              <a:solidFill>
                <a:srgbClr val="000000">
                  <a:alpha val="69000"/>
                </a:srgbClr>
              </a:solidFill>
              <a:custDash>
                <a:ds d="100000" sp="200000"/>
              </a:custDash>
              <a:miter lim="400000"/>
            </a:ln>
          </a:right>
          <a:top>
            <a:ln w="19050" cap="rnd">
              <a:solidFill>
                <a:srgbClr val="000000">
                  <a:alpha val="69000"/>
                </a:srgbClr>
              </a:solidFill>
              <a:custDash>
                <a:ds d="100000" sp="200000"/>
              </a:custDash>
              <a:miter lim="400000"/>
            </a:ln>
          </a:top>
          <a:bottom>
            <a:ln w="19050" cap="rnd">
              <a:solidFill>
                <a:srgbClr val="000000">
                  <a:alpha val="69000"/>
                </a:srgbClr>
              </a:solidFill>
              <a:custDash>
                <a:ds d="100000" sp="200000"/>
              </a:custDash>
              <a:miter lim="400000"/>
            </a:ln>
          </a:bottom>
          <a:insideH>
            <a:ln w="19050" cap="rnd">
              <a:solidFill>
                <a:srgbClr val="000000">
                  <a:alpha val="69000"/>
                </a:srgbClr>
              </a:solidFill>
              <a:custDash>
                <a:ds d="100000" sp="200000"/>
              </a:custDash>
              <a:miter lim="400000"/>
            </a:ln>
          </a:insideH>
          <a:insideV>
            <a:ln w="19050" cap="rnd">
              <a:solidFill>
                <a:srgbClr val="000000">
                  <a:alpha val="69000"/>
                </a:srgbClr>
              </a:solidFill>
              <a:custDash>
                <a:ds d="100000" sp="200000"/>
              </a:custDash>
              <a:miter lim="400000"/>
            </a:ln>
          </a:insideV>
        </a:tcBdr>
        <a:fill>
          <a:noFill/>
        </a:fill>
      </a:tcStyle>
    </a:wholeTbl>
    <a:band2H>
      <a:tcTxStyle b="def" i="def"/>
      <a:tcStyle>
        <a:tcBdr/>
        <a:fill>
          <a:solidFill>
            <a:srgbClr val="D0CC8A">
              <a:alpha val="31000"/>
            </a:srgbClr>
          </a:solidFill>
        </a:fill>
      </a:tcStyle>
    </a:band2H>
    <a:firstCol>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F0E9D7"/>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Col>
    <a:la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Row>
  </a:tblStyle>
  <a:tblStyle styleId="{CF821DB8-F4EB-4A41-A1BA-3FCAFE7338EE}" styleName="">
    <a:tblBg/>
    <a:wholeTbl>
      <a:tcTxStyle b="off" i="off">
        <a:fontRef idx="minor">
          <a:srgbClr val="5A5950"/>
        </a:fontRef>
        <a:srgbClr val="5A5950"/>
      </a:tcTxStyle>
      <a:tcStyle>
        <a:tcBdr>
          <a:left>
            <a:ln w="12700" cap="flat">
              <a:noFill/>
              <a:miter lim="400000"/>
            </a:ln>
          </a:left>
          <a:right>
            <a:ln w="12700" cap="flat">
              <a:noFill/>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wholeTbl>
    <a:band2H>
      <a:tcTxStyle b="def" i="def"/>
      <a:tcStyle>
        <a:tcBdr/>
        <a:fill>
          <a:solidFill>
            <a:srgbClr val="CB5815">
              <a:alpha val="7000"/>
            </a:srgbClr>
          </a:solidFill>
        </a:fill>
      </a:tcStyle>
    </a:band2H>
    <a:firstCol>
      <a:tcTxStyle b="off" i="off">
        <a:fontRef idx="minor">
          <a:srgbClr val="5A5950"/>
        </a:fontRef>
        <a:srgbClr val="5A5950"/>
      </a:tcTxStyle>
      <a:tcStyle>
        <a:tcBdr>
          <a:left>
            <a:ln w="12700" cap="flat">
              <a:noFill/>
              <a:miter lim="400000"/>
            </a:ln>
          </a:left>
          <a:right>
            <a:ln w="12700" cap="flat">
              <a:solidFill>
                <a:schemeClr val="accent4">
                  <a:hueOff val="-44868"/>
                  <a:lumOff val="-8845"/>
                </a:schemeClr>
              </a:solidFill>
              <a:prstDash val="solid"/>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firstCol>
    <a:lastRow>
      <a:tcTxStyle b="off" i="off">
        <a:fontRef idx="minor">
          <a:srgbClr val="5A5950"/>
        </a:fontRef>
        <a:srgbClr val="5A5950"/>
      </a:tcTxStyle>
      <a:tcStyle>
        <a:tcBdr>
          <a:left>
            <a:ln w="12700" cap="flat">
              <a:noFill/>
              <a:miter lim="400000"/>
            </a:ln>
          </a:left>
          <a:right>
            <a:ln w="12700" cap="flat">
              <a:noFill/>
              <a:miter lim="400000"/>
            </a:ln>
          </a:right>
          <a:top>
            <a:ln w="25400" cap="flat">
              <a:solidFill>
                <a:schemeClr val="accent4">
                  <a:hueOff val="-44868"/>
                  <a:lumOff val="-8845"/>
                </a:schemeClr>
              </a:solidFill>
              <a:prstDash val="solid"/>
              <a:miter lim="400000"/>
            </a:ln>
          </a:top>
          <a:bottom>
            <a:ln w="12700" cap="flat">
              <a:noFill/>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2EBDC"/>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5A5950"/>
        </a:fontRef>
        <a:srgbClr val="5A5950"/>
      </a:tcTxStyle>
      <a:tcStyle>
        <a:tcBdr>
          <a:left>
            <a:ln w="12700" cap="flat">
              <a:solidFill>
                <a:srgbClr val="F2EBDB"/>
              </a:solidFill>
              <a:prstDash val="solid"/>
              <a:miter lim="400000"/>
            </a:ln>
          </a:left>
          <a:right>
            <a:ln w="12700" cap="flat">
              <a:solidFill>
                <a:srgbClr val="F2EBDB"/>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2EBDB"/>
              </a:solidFill>
              <a:prstDash val="solid"/>
              <a:miter lim="400000"/>
            </a:ln>
          </a:insideV>
        </a:tcBdr>
        <a:fill>
          <a:solidFill>
            <a:srgbClr val="BCBCBC">
              <a:alpha val="24000"/>
            </a:srgbClr>
          </a:solidFill>
        </a:fill>
      </a:tcStyle>
    </a:wholeTbl>
    <a:band2H>
      <a:tcTxStyle b="def" i="def"/>
      <a:tcStyle>
        <a:tcBdr/>
        <a:fill>
          <a:solidFill>
            <a:srgbClr val="BCBCBC">
              <a:alpha val="12000"/>
            </a:srgbClr>
          </a:solidFill>
        </a:fill>
      </a:tcStyle>
    </a:band2H>
    <a:firstCol>
      <a:tcTxStyle b="off" i="off">
        <a:fontRef idx="minor">
          <a:srgbClr val="5A5950"/>
        </a:fontRef>
        <a:srgbClr val="5A5950"/>
      </a:tcTxStyle>
      <a:tcStyle>
        <a:tcBdr>
          <a:left>
            <a:ln w="12700" cap="flat">
              <a:solidFill>
                <a:srgbClr val="F2EBDB"/>
              </a:solidFill>
              <a:prstDash val="solid"/>
              <a:miter lim="400000"/>
            </a:ln>
          </a:left>
          <a:right>
            <a:ln w="12700" cap="flat">
              <a:solidFill>
                <a:srgbClr val="5A5950"/>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3F1DF"/>
              </a:solidFill>
              <a:prstDash val="solid"/>
              <a:miter lim="400000"/>
            </a:ln>
          </a:insideV>
        </a:tcBdr>
        <a:fill>
          <a:solidFill>
            <a:srgbClr val="BCBCBC">
              <a:alpha val="24000"/>
            </a:srgbClr>
          </a:solidFill>
        </a:fill>
      </a:tcStyle>
    </a:firstCol>
    <a:lastRow>
      <a:tcTxStyle b="off" i="off">
        <a:fontRef idx="minor">
          <a:srgbClr val="5A5950"/>
        </a:fontRef>
        <a:srgbClr val="5A5950"/>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45C51"/>
              </a:solidFill>
              <a:prstDash val="solid"/>
              <a:miter lim="400000"/>
            </a:ln>
          </a:top>
          <a:bottom>
            <a:ln w="1270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BCBCBC">
              <a:alpha val="24000"/>
            </a:srgbClr>
          </a:solidFill>
        </a:fill>
      </a:tcStyle>
    </a:lastRow>
    <a:firstRow>
      <a:tcTxStyle b="off" i="off">
        <a:fontRef idx="minor">
          <a:srgbClr val="F2EBDB"/>
        </a:fontRef>
        <a:srgbClr val="F2EBDB"/>
      </a:tcTxStyle>
      <a:tcStyle>
        <a:tcBdr>
          <a:left>
            <a:ln w="12700" cap="flat">
              <a:solidFill>
                <a:srgbClr val="766D60"/>
              </a:solidFill>
              <a:prstDash val="solid"/>
              <a:miter lim="400000"/>
            </a:ln>
          </a:left>
          <a:right>
            <a:ln w="12700" cap="flat">
              <a:solidFill>
                <a:srgbClr val="766D60"/>
              </a:solidFill>
              <a:prstDash val="solid"/>
              <a:miter lim="400000"/>
            </a:ln>
          </a:right>
          <a:top>
            <a:ln w="12700" cap="flat">
              <a:noFill/>
              <a:miter lim="400000"/>
            </a:ln>
          </a:top>
          <a:bottom>
            <a:ln w="0" cap="flat">
              <a:noFill/>
              <a:miter lim="400000"/>
            </a:ln>
          </a:bottom>
          <a:insideH>
            <a:ln w="12700" cap="flat">
              <a:solidFill>
                <a:srgbClr val="766D60"/>
              </a:solidFill>
              <a:prstDash val="solid"/>
              <a:miter lim="400000"/>
            </a:ln>
          </a:insideH>
          <a:insideV>
            <a:ln w="12700" cap="flat">
              <a:solidFill>
                <a:srgbClr val="766D60"/>
              </a:solidFill>
              <a:prstDash val="solid"/>
              <a:miter lim="400000"/>
            </a:ln>
          </a:insideV>
        </a:tcBdr>
        <a:fill>
          <a:noFill/>
        </a:fill>
      </a:tcStyle>
    </a:firstRow>
  </a:tblStyle>
  <a:tblStyle styleId="{2708684C-4D16-4618-839F-0558EEFCDFE6}" styleName="">
    <a:tblBg/>
    <a:wholeTbl>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wholeTbl>
    <a:band2H>
      <a:tcTxStyle b="def" i="def"/>
      <a:tcStyle>
        <a:tcBdr/>
        <a:fill>
          <a:solidFill>
            <a:srgbClr val="766D60">
              <a:alpha val="5000"/>
            </a:srgbClr>
          </a:solidFill>
        </a:fill>
      </a:tcStyle>
    </a:band2H>
    <a:firstCol>
      <a:tcTxStyle b="off" i="off">
        <a:fontRef idx="minor">
          <a:srgbClr val="5A5950"/>
        </a:fontRef>
        <a:srgbClr val="5A5950"/>
      </a:tcTxStyle>
      <a:tcStyle>
        <a:tcBdr>
          <a:left>
            <a:ln w="12700" cap="flat">
              <a:solidFill>
                <a:srgbClr val="766D60">
                  <a:alpha val="22000"/>
                </a:srgbClr>
              </a:solidFill>
              <a:prstDash val="solid"/>
              <a:miter lim="400000"/>
            </a:ln>
          </a:left>
          <a:right>
            <a:ln w="25400" cap="flat">
              <a:solidFill>
                <a:srgbClr val="766D60"/>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Col>
    <a:la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25400" cap="flat">
              <a:solidFill>
                <a:srgbClr val="766D60"/>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lastRow>
    <a:fir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25400" cap="flat">
              <a:solidFill>
                <a:srgbClr val="766D60"/>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p:nvPr>
            <p:ph type="sldImg"/>
          </p:nvPr>
        </p:nvSpPr>
        <p:spPr>
          <a:xfrm>
            <a:off x="1143000" y="685800"/>
            <a:ext cx="4572000" cy="3429000"/>
          </a:xfrm>
          <a:prstGeom prst="rect">
            <a:avLst/>
          </a:prstGeom>
        </p:spPr>
        <p:txBody>
          <a:bodyPr/>
          <a:lstStyle/>
          <a:p>
            <a:pPr/>
          </a:p>
        </p:txBody>
      </p:sp>
      <p:sp>
        <p:nvSpPr>
          <p:cNvPr id="119" name="Shape 11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1" name="leatherbooktypeembellishgld.pdf"/>
          <p:cNvPicPr>
            <a:picLocks noChangeAspect="1"/>
          </p:cNvPicPr>
          <p:nvPr/>
        </p:nvPicPr>
        <p:blipFill>
          <a:blip r:embed="rId3">
            <a:extLst/>
          </a:blip>
          <a:stretch>
            <a:fillRect/>
          </a:stretch>
        </p:blipFill>
        <p:spPr>
          <a:xfrm>
            <a:off x="5753100" y="4775200"/>
            <a:ext cx="1956620" cy="304800"/>
          </a:xfrm>
          <a:prstGeom prst="rect">
            <a:avLst/>
          </a:prstGeom>
          <a:ln w="12700">
            <a:miter lim="400000"/>
          </a:ln>
        </p:spPr>
      </p:pic>
      <p:sp>
        <p:nvSpPr>
          <p:cNvPr id="12" name="Shape 12"/>
          <p:cNvSpPr/>
          <p:nvPr>
            <p:ph type="title"/>
          </p:nvPr>
        </p:nvSpPr>
        <p:spPr>
          <a:xfrm>
            <a:off x="825500" y="1879600"/>
            <a:ext cx="11836400" cy="2603500"/>
          </a:xfrm>
          <a:prstGeom prst="rect">
            <a:avLst/>
          </a:prstGeom>
          <a:effectLst>
            <a:outerShdw sx="100000" sy="100000" kx="0" ky="0" algn="b" rotWithShape="0" blurRad="25400" dist="38100" dir="2700000">
              <a:srgbClr val="6D625D">
                <a:alpha val="90000"/>
              </a:srgbClr>
            </a:outerShdw>
          </a:effectLst>
        </p:spPr>
        <p:txBody>
          <a:bodyPr anchor="b"/>
          <a:lstStyle>
            <a:lvl1pPr>
              <a:defRPr sz="8000">
                <a:solidFill>
                  <a:srgbClr val="BEA56D"/>
                </a:solidFill>
                <a:effectLst>
                  <a:outerShdw sx="100000" sy="100000" kx="0" ky="0" algn="b" rotWithShape="0" blurRad="38100" dist="25400" dir="15900000">
                    <a:srgbClr val="000000">
                      <a:alpha val="90000"/>
                    </a:srgbClr>
                  </a:outerShdw>
                </a:effectLst>
              </a:defRPr>
            </a:lvl1pPr>
          </a:lstStyle>
          <a:p>
            <a:pPr/>
            <a:r>
              <a:t>Title Text</a:t>
            </a:r>
          </a:p>
        </p:txBody>
      </p:sp>
      <p:sp>
        <p:nvSpPr>
          <p:cNvPr id="13" name="Shape 13"/>
          <p:cNvSpPr/>
          <p:nvPr>
            <p:ph type="body" sz="quarter" idx="1"/>
          </p:nvPr>
        </p:nvSpPr>
        <p:spPr>
          <a:xfrm>
            <a:off x="825500" y="5346700"/>
            <a:ext cx="11836400" cy="1854200"/>
          </a:xfrm>
          <a:prstGeom prst="rect">
            <a:avLst/>
          </a:prstGeom>
          <a:effectLst>
            <a:outerShdw sx="100000" sy="100000" kx="0" ky="0" algn="b" rotWithShape="0" blurRad="25400" dist="38100" dir="2700000">
              <a:srgbClr val="6D625D">
                <a:alpha val="90000"/>
              </a:srgbClr>
            </a:outerShdw>
          </a:effectLst>
        </p:spPr>
        <p:txBody>
          <a:bodyPr anchor="t"/>
          <a:lstStyle>
            <a:lvl1pPr marL="0" indent="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1pPr>
            <a:lvl2pPr marL="0" indent="2286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2pPr>
            <a:lvl3pPr marL="0" indent="4572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3pPr>
            <a:lvl4pPr marL="0" indent="6858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4pPr>
            <a:lvl5pPr marL="0" indent="9144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14" name="Shape 14"/>
          <p:cNvSpPr/>
          <p:nvPr>
            <p:ph type="sldNum" sz="quarter" idx="2"/>
          </p:nvPr>
        </p:nvSpPr>
        <p:spPr>
          <a:xfrm>
            <a:off x="6565899" y="9029700"/>
            <a:ext cx="342901" cy="355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5" name="Shape 95"/>
          <p:cNvSpPr/>
          <p:nvPr>
            <p:ph type="body" sz="quarter" idx="13"/>
          </p:nvPr>
        </p:nvSpPr>
        <p:spPr>
          <a:xfrm>
            <a:off x="1270000" y="6350000"/>
            <a:ext cx="10464800" cy="558800"/>
          </a:xfrm>
          <a:prstGeom prst="rect">
            <a:avLst/>
          </a:prstGeom>
        </p:spPr>
        <p:txBody>
          <a:bodyPr>
            <a:spAutoFit/>
          </a:bodyPr>
          <a:lstStyle>
            <a:lvl1pPr marL="0" indent="0" algn="ctr">
              <a:spcBef>
                <a:spcPts val="0"/>
              </a:spcBef>
              <a:buSzTx/>
              <a:buNone/>
              <a:defRPr i="1" sz="3200"/>
            </a:lvl1pPr>
          </a:lstStyle>
          <a:p>
            <a:pPr/>
            <a:r>
              <a:t>–Johnny Appleseed</a:t>
            </a:r>
          </a:p>
        </p:txBody>
      </p:sp>
      <p:sp>
        <p:nvSpPr>
          <p:cNvPr id="96" name="Shape 96"/>
          <p:cNvSpPr/>
          <p:nvPr>
            <p:ph type="body" sz="quarter" idx="14"/>
          </p:nvPr>
        </p:nvSpPr>
        <p:spPr>
          <a:xfrm>
            <a:off x="1270000" y="4292600"/>
            <a:ext cx="10464800" cy="673100"/>
          </a:xfrm>
          <a:prstGeom prst="rect">
            <a:avLst/>
          </a:prstGeom>
        </p:spPr>
        <p:txBody>
          <a:bodyPr>
            <a:spAutoFit/>
          </a:bodyPr>
          <a:lstStyle>
            <a:lvl1pPr marL="0" indent="0" algn="ctr">
              <a:spcBef>
                <a:spcPts val="2400"/>
              </a:spcBef>
              <a:buSzTx/>
              <a:buNone/>
              <a:defRPr i="1" sz="4000"/>
            </a:lvl1pPr>
          </a:lstStyle>
          <a:p>
            <a:pPr/>
            <a:r>
              <a:t>“Type a quote here.” </a:t>
            </a:r>
          </a:p>
        </p:txBody>
      </p:sp>
      <p:sp>
        <p:nvSpPr>
          <p:cNvPr id="97" name="Shape 9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4" name="Shape 104"/>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5" name="Shape 10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2" name="Shape 11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Inside Cover">
    <p:spTree>
      <p:nvGrpSpPr>
        <p:cNvPr id="1" name=""/>
        <p:cNvGrpSpPr/>
        <p:nvPr/>
      </p:nvGrpSpPr>
      <p:grpSpPr>
        <a:xfrm>
          <a:off x="0" y="0"/>
          <a:ext cx="0" cy="0"/>
          <a:chOff x="0" y="0"/>
          <a:chExt cx="0" cy="0"/>
        </a:xfrm>
      </p:grpSpPr>
      <p:sp>
        <p:nvSpPr>
          <p:cNvPr id="21" name="Shape 21"/>
          <p:cNvSpPr/>
          <p:nvPr>
            <p:ph type="pic" idx="13"/>
          </p:nvPr>
        </p:nvSpPr>
        <p:spPr>
          <a:xfrm>
            <a:off x="749300" y="812800"/>
            <a:ext cx="11480800" cy="6223000"/>
          </a:xfrm>
          <a:prstGeom prst="rect">
            <a:avLst/>
          </a:prstGeom>
          <a:ln w="9525">
            <a:round/>
          </a:ln>
        </p:spPr>
        <p:txBody>
          <a:bodyPr lIns="91439" tIns="45719" rIns="91439" bIns="45719" anchor="t">
            <a:noAutofit/>
          </a:bodyPr>
          <a:lstStyle/>
          <a:p>
            <a:pPr/>
          </a:p>
        </p:txBody>
      </p:sp>
      <p:sp>
        <p:nvSpPr>
          <p:cNvPr id="22" name="Shape 22"/>
          <p:cNvSpPr/>
          <p:nvPr>
            <p:ph type="title"/>
          </p:nvPr>
        </p:nvSpPr>
        <p:spPr>
          <a:xfrm>
            <a:off x="762000" y="7035800"/>
            <a:ext cx="11480800" cy="1346200"/>
          </a:xfrm>
          <a:prstGeom prst="rect">
            <a:avLst/>
          </a:prstGeom>
        </p:spPr>
        <p:txBody>
          <a:bodyPr/>
          <a:lstStyle/>
          <a:p>
            <a:pPr/>
            <a:r>
              <a:t>Title Text</a:t>
            </a:r>
          </a:p>
        </p:txBody>
      </p:sp>
      <p:sp>
        <p:nvSpPr>
          <p:cNvPr id="23" name="Shape 23"/>
          <p:cNvSpPr/>
          <p:nvPr>
            <p:ph type="body" sz="quarter" idx="1"/>
          </p:nvPr>
        </p:nvSpPr>
        <p:spPr>
          <a:xfrm>
            <a:off x="762000" y="8382000"/>
            <a:ext cx="11480800" cy="952500"/>
          </a:xfrm>
          <a:prstGeom prst="rect">
            <a:avLst/>
          </a:prstGeom>
        </p:spPr>
        <p:txBody>
          <a:bodyPr/>
          <a:lstStyle>
            <a:lvl1pPr marL="0" indent="0" algn="ctr">
              <a:spcBef>
                <a:spcPts val="0"/>
              </a:spcBef>
              <a:buSzTx/>
              <a:buNone/>
              <a:defRPr i="1" sz="3600"/>
            </a:lvl1pPr>
            <a:lvl2pPr marL="0" indent="228600" algn="ctr">
              <a:spcBef>
                <a:spcPts val="0"/>
              </a:spcBef>
              <a:buSzTx/>
              <a:buNone/>
              <a:defRPr i="1" sz="3600"/>
            </a:lvl2pPr>
            <a:lvl3pPr marL="0" indent="457200" algn="ctr">
              <a:spcBef>
                <a:spcPts val="0"/>
              </a:spcBef>
              <a:buSzTx/>
              <a:buNone/>
              <a:defRPr i="1" sz="3600"/>
            </a:lvl3pPr>
            <a:lvl4pPr marL="0" indent="685800" algn="ctr">
              <a:spcBef>
                <a:spcPts val="0"/>
              </a:spcBef>
              <a:buSzTx/>
              <a:buNone/>
              <a:defRPr i="1" sz="3600"/>
            </a:lvl4pPr>
            <a:lvl5pPr marL="0" indent="914400" algn="ctr">
              <a:spcBef>
                <a:spcPts val="0"/>
              </a:spcBef>
              <a:buSzTx/>
              <a:buNone/>
              <a:defRPr i="1" sz="3600"/>
            </a:lvl5pPr>
          </a:lstStyle>
          <a:p>
            <a:pPr/>
            <a:r>
              <a:t>Body Level One</a:t>
            </a:r>
          </a:p>
          <a:p>
            <a:pPr lvl="1"/>
            <a:r>
              <a:t>Body Level Two</a:t>
            </a:r>
          </a:p>
          <a:p>
            <a:pPr lvl="2"/>
            <a:r>
              <a:t>Body Level Three</a:t>
            </a:r>
          </a:p>
          <a:p>
            <a:pPr lvl="3"/>
            <a:r>
              <a:t>Body Level Four</a:t>
            </a:r>
          </a:p>
          <a:p>
            <a:pPr lvl="4"/>
            <a:r>
              <a:t>Body Level Five</a:t>
            </a:r>
          </a:p>
        </p:txBody>
      </p:sp>
      <p:sp>
        <p:nvSpPr>
          <p:cNvPr id="24" name="Shape 24"/>
          <p:cNvSpPr/>
          <p:nvPr>
            <p:ph type="sldNum" sz="quarter" idx="2"/>
          </p:nvPr>
        </p:nvSpPr>
        <p:spPr>
          <a:xfrm>
            <a:off x="6324599" y="9144000"/>
            <a:ext cx="342901" cy="355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1" name="Shape 31"/>
          <p:cNvSpPr/>
          <p:nvPr>
            <p:ph type="title"/>
          </p:nvPr>
        </p:nvSpPr>
        <p:spPr>
          <a:xfrm>
            <a:off x="762000" y="3606800"/>
            <a:ext cx="11480800" cy="2540000"/>
          </a:xfrm>
          <a:prstGeom prst="rect">
            <a:avLst/>
          </a:prstGeom>
        </p:spPr>
        <p:txBody>
          <a:bodyPr/>
          <a:lstStyle/>
          <a:p>
            <a:pPr/>
            <a:r>
              <a:t>Title Text</a:t>
            </a:r>
          </a:p>
        </p:txBody>
      </p:sp>
      <p:sp>
        <p:nvSpPr>
          <p:cNvPr id="32" name="Shape 3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pic>
        <p:nvPicPr>
          <p:cNvPr id="39" name="leatherbooktypeembellishgry.pdf"/>
          <p:cNvPicPr>
            <a:picLocks noChangeAspect="1"/>
          </p:cNvPicPr>
          <p:nvPr/>
        </p:nvPicPr>
        <p:blipFill>
          <a:blip r:embed="rId2">
            <a:extLst/>
          </a:blip>
          <a:stretch>
            <a:fillRect/>
          </a:stretch>
        </p:blipFill>
        <p:spPr>
          <a:xfrm>
            <a:off x="2696906" y="5083509"/>
            <a:ext cx="1956621" cy="304801"/>
          </a:xfrm>
          <a:prstGeom prst="rect">
            <a:avLst/>
          </a:prstGeom>
          <a:ln w="12700">
            <a:miter lim="400000"/>
          </a:ln>
        </p:spPr>
      </p:pic>
      <p:sp>
        <p:nvSpPr>
          <p:cNvPr id="40" name="Shape 40"/>
          <p:cNvSpPr/>
          <p:nvPr>
            <p:ph type="pic" sz="half" idx="13"/>
          </p:nvPr>
        </p:nvSpPr>
        <p:spPr>
          <a:xfrm>
            <a:off x="7121230" y="1586868"/>
            <a:ext cx="5105401" cy="6807201"/>
          </a:xfrm>
          <a:prstGeom prst="rect">
            <a:avLst/>
          </a:prstGeom>
          <a:ln w="9525">
            <a:round/>
          </a:ln>
        </p:spPr>
        <p:txBody>
          <a:bodyPr lIns="91439" tIns="45719" rIns="91439" bIns="45719" anchor="t">
            <a:noAutofit/>
          </a:bodyPr>
          <a:lstStyle/>
          <a:p>
            <a:pPr/>
          </a:p>
        </p:txBody>
      </p:sp>
      <p:sp>
        <p:nvSpPr>
          <p:cNvPr id="41" name="Shape 41"/>
          <p:cNvSpPr/>
          <p:nvPr>
            <p:ph type="title"/>
          </p:nvPr>
        </p:nvSpPr>
        <p:spPr>
          <a:xfrm>
            <a:off x="431800" y="1600200"/>
            <a:ext cx="6477000" cy="3175000"/>
          </a:xfrm>
          <a:prstGeom prst="rect">
            <a:avLst/>
          </a:prstGeom>
        </p:spPr>
        <p:txBody>
          <a:bodyPr anchor="b"/>
          <a:lstStyle/>
          <a:p>
            <a:pPr/>
            <a:r>
              <a:t>Title Text</a:t>
            </a:r>
          </a:p>
        </p:txBody>
      </p:sp>
      <p:sp>
        <p:nvSpPr>
          <p:cNvPr id="42" name="Shape 42"/>
          <p:cNvSpPr/>
          <p:nvPr>
            <p:ph type="body" sz="quarter" idx="1"/>
          </p:nvPr>
        </p:nvSpPr>
        <p:spPr>
          <a:xfrm>
            <a:off x="431800" y="5715000"/>
            <a:ext cx="6464300" cy="2679700"/>
          </a:xfrm>
          <a:prstGeom prst="rect">
            <a:avLst/>
          </a:prstGeom>
        </p:spPr>
        <p:txBody>
          <a:bodyPr anchor="t"/>
          <a:lstStyle>
            <a:lvl1pPr marL="0" indent="0" algn="ctr">
              <a:spcBef>
                <a:spcPts val="0"/>
              </a:spcBef>
              <a:buSzTx/>
              <a:buNone/>
              <a:defRPr i="1" sz="3600"/>
            </a:lvl1pPr>
            <a:lvl2pPr marL="0" indent="228600" algn="ctr">
              <a:spcBef>
                <a:spcPts val="0"/>
              </a:spcBef>
              <a:buSzTx/>
              <a:buNone/>
              <a:defRPr i="1" sz="3600"/>
            </a:lvl2pPr>
            <a:lvl3pPr marL="0" indent="457200" algn="ctr">
              <a:spcBef>
                <a:spcPts val="0"/>
              </a:spcBef>
              <a:buSzTx/>
              <a:buNone/>
              <a:defRPr i="1" sz="3600"/>
            </a:lvl3pPr>
            <a:lvl4pPr marL="0" indent="685800" algn="ctr">
              <a:spcBef>
                <a:spcPts val="0"/>
              </a:spcBef>
              <a:buSzTx/>
              <a:buNone/>
              <a:defRPr i="1" sz="3600"/>
            </a:lvl4pPr>
            <a:lvl5pPr marL="0" indent="914400" algn="ctr">
              <a:spcBef>
                <a:spcPts val="0"/>
              </a:spcBef>
              <a:buSzTx/>
              <a:buNone/>
              <a:defRPr i="1" sz="3600"/>
            </a:lvl5pPr>
          </a:lstStyle>
          <a:p>
            <a:pPr/>
            <a:r>
              <a:t>Body Level One</a:t>
            </a:r>
          </a:p>
          <a:p>
            <a:pPr lvl="1"/>
            <a:r>
              <a:t>Body Level Two</a:t>
            </a:r>
          </a:p>
          <a:p>
            <a:pPr lvl="2"/>
            <a:r>
              <a:t>Body Level Three</a:t>
            </a:r>
          </a:p>
          <a:p>
            <a:pPr lvl="3"/>
            <a:r>
              <a:t>Body Level Four</a:t>
            </a:r>
          </a:p>
          <a:p>
            <a:pPr lvl="4"/>
            <a:r>
              <a:t>Body Level Five</a:t>
            </a:r>
          </a:p>
        </p:txBody>
      </p:sp>
      <p:sp>
        <p:nvSpPr>
          <p:cNvPr id="43" name="Shape 4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0" name="Shape 50"/>
          <p:cNvSpPr/>
          <p:nvPr>
            <p:ph type="title"/>
          </p:nvPr>
        </p:nvSpPr>
        <p:spPr>
          <a:prstGeom prst="rect">
            <a:avLst/>
          </a:prstGeom>
        </p:spPr>
        <p:txBody>
          <a:bodyPr/>
          <a:lstStyle/>
          <a:p>
            <a:pPr/>
            <a:r>
              <a:t>Title Text</a:t>
            </a:r>
          </a:p>
        </p:txBody>
      </p:sp>
      <p:sp>
        <p:nvSpPr>
          <p:cNvPr id="51" name="Shape 5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8" name="Shape 58"/>
          <p:cNvSpPr/>
          <p:nvPr>
            <p:ph type="title"/>
          </p:nvPr>
        </p:nvSpPr>
        <p:spPr>
          <a:prstGeom prst="rect">
            <a:avLst/>
          </a:prstGeom>
        </p:spPr>
        <p:txBody>
          <a:bodyPr/>
          <a:lstStyle/>
          <a:p>
            <a:pPr/>
            <a:r>
              <a:t>Title Text</a:t>
            </a:r>
          </a:p>
        </p:txBody>
      </p:sp>
      <p:sp>
        <p:nvSpPr>
          <p:cNvPr id="59" name="Shape 59"/>
          <p:cNvSpPr/>
          <p:nvPr>
            <p:ph type="body" idx="1"/>
          </p:nvPr>
        </p:nvSpPr>
        <p:spPr>
          <a:xfrm>
            <a:off x="762000" y="2768600"/>
            <a:ext cx="114808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60" name="Shape 6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7" name="Shape 67"/>
          <p:cNvSpPr/>
          <p:nvPr>
            <p:ph type="pic" sz="half" idx="13"/>
          </p:nvPr>
        </p:nvSpPr>
        <p:spPr>
          <a:xfrm>
            <a:off x="6870700" y="2362200"/>
            <a:ext cx="5359400" cy="6413500"/>
          </a:xfrm>
          <a:prstGeom prst="rect">
            <a:avLst/>
          </a:prstGeom>
          <a:ln w="9525">
            <a:round/>
          </a:ln>
        </p:spPr>
        <p:txBody>
          <a:bodyPr lIns="91439" tIns="45719" rIns="91439" bIns="45719" anchor="t">
            <a:noAutofit/>
          </a:bodyPr>
          <a:lstStyle/>
          <a:p>
            <a:pPr/>
          </a:p>
        </p:txBody>
      </p:sp>
      <p:sp>
        <p:nvSpPr>
          <p:cNvPr id="68" name="Shape 68"/>
          <p:cNvSpPr/>
          <p:nvPr>
            <p:ph type="title"/>
          </p:nvPr>
        </p:nvSpPr>
        <p:spPr>
          <a:prstGeom prst="rect">
            <a:avLst/>
          </a:prstGeom>
        </p:spPr>
        <p:txBody>
          <a:bodyPr/>
          <a:lstStyle/>
          <a:p>
            <a:pPr/>
            <a:r>
              <a:t>Title Text</a:t>
            </a:r>
          </a:p>
        </p:txBody>
      </p:sp>
      <p:sp>
        <p:nvSpPr>
          <p:cNvPr id="69" name="Shape 69"/>
          <p:cNvSpPr/>
          <p:nvPr>
            <p:ph type="body" sz="half" idx="1"/>
          </p:nvPr>
        </p:nvSpPr>
        <p:spPr>
          <a:xfrm>
            <a:off x="762000" y="2362200"/>
            <a:ext cx="5334000" cy="6413500"/>
          </a:xfrm>
          <a:prstGeom prst="rect">
            <a:avLst/>
          </a:prstGeom>
        </p:spPr>
        <p:txBody>
          <a:bodyPr/>
          <a:lstStyle>
            <a:lvl1pPr marL="406400" indent="-406400">
              <a:spcBef>
                <a:spcPts val="4000"/>
              </a:spcBef>
              <a:buBlip>
                <a:blip r:embed="rId2"/>
              </a:buBlip>
              <a:defRPr sz="3200"/>
            </a:lvl1pPr>
            <a:lvl2pPr marL="812800" indent="-406400">
              <a:spcBef>
                <a:spcPts val="4000"/>
              </a:spcBef>
              <a:buBlip>
                <a:blip r:embed="rId2"/>
              </a:buBlip>
              <a:defRPr sz="3200"/>
            </a:lvl2pPr>
            <a:lvl3pPr marL="1219200" indent="-406400">
              <a:spcBef>
                <a:spcPts val="4000"/>
              </a:spcBef>
              <a:buBlip>
                <a:blip r:embed="rId2"/>
              </a:buBlip>
              <a:defRPr sz="3200"/>
            </a:lvl3pPr>
            <a:lvl4pPr marL="1625600" indent="-406400">
              <a:spcBef>
                <a:spcPts val="4000"/>
              </a:spcBef>
              <a:buBlip>
                <a:blip r:embed="rId2"/>
              </a:buBlip>
              <a:defRPr sz="3200"/>
            </a:lvl4pPr>
            <a:lvl5pPr marL="2032000" indent="-406400">
              <a:spcBef>
                <a:spcPts val="4000"/>
              </a:spcBef>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70" name="Shape 7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7" name="Shape 77"/>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8" name="Shape 7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5" name="Shape 85"/>
          <p:cNvSpPr/>
          <p:nvPr>
            <p:ph type="pic" idx="13"/>
          </p:nvPr>
        </p:nvSpPr>
        <p:spPr>
          <a:xfrm>
            <a:off x="787400" y="723900"/>
            <a:ext cx="6324600" cy="8178800"/>
          </a:xfrm>
          <a:prstGeom prst="rect">
            <a:avLst/>
          </a:prstGeom>
          <a:ln w="9525">
            <a:round/>
          </a:ln>
        </p:spPr>
        <p:txBody>
          <a:bodyPr lIns="91439" tIns="45719" rIns="91439" bIns="45719" anchor="t">
            <a:noAutofit/>
          </a:bodyPr>
          <a:lstStyle/>
          <a:p>
            <a:pPr/>
          </a:p>
        </p:txBody>
      </p:sp>
      <p:sp>
        <p:nvSpPr>
          <p:cNvPr id="86" name="Shape 86"/>
          <p:cNvSpPr/>
          <p:nvPr>
            <p:ph type="pic" sz="quarter" idx="14"/>
          </p:nvPr>
        </p:nvSpPr>
        <p:spPr>
          <a:xfrm>
            <a:off x="7396540" y="723900"/>
            <a:ext cx="4800601" cy="3479800"/>
          </a:xfrm>
          <a:prstGeom prst="rect">
            <a:avLst/>
          </a:prstGeom>
          <a:ln w="9525">
            <a:round/>
          </a:ln>
        </p:spPr>
        <p:txBody>
          <a:bodyPr lIns="91439" tIns="45719" rIns="91439" bIns="45719" anchor="t">
            <a:noAutofit/>
          </a:bodyPr>
          <a:lstStyle/>
          <a:p>
            <a:pPr/>
          </a:p>
        </p:txBody>
      </p:sp>
      <p:sp>
        <p:nvSpPr>
          <p:cNvPr id="87" name="Shape 87"/>
          <p:cNvSpPr/>
          <p:nvPr>
            <p:ph type="pic" sz="quarter" idx="15"/>
          </p:nvPr>
        </p:nvSpPr>
        <p:spPr>
          <a:xfrm>
            <a:off x="7396540" y="4508617"/>
            <a:ext cx="4813301" cy="4394201"/>
          </a:xfrm>
          <a:prstGeom prst="rect">
            <a:avLst/>
          </a:prstGeom>
          <a:ln w="9525">
            <a:round/>
          </a:ln>
        </p:spPr>
        <p:txBody>
          <a:bodyPr lIns="91439" tIns="45719" rIns="91439" bIns="45719" anchor="t">
            <a:noAutofit/>
          </a:bodyPr>
          <a:lstStyle/>
          <a:p>
            <a:pPr/>
          </a:p>
        </p:txBody>
      </p:sp>
      <p:sp>
        <p:nvSpPr>
          <p:cNvPr id="88" name="Shape 8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762000" y="723900"/>
            <a:ext cx="11480800" cy="8293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762000" y="381000"/>
            <a:ext cx="11480800" cy="152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hape 4"/>
          <p:cNvSpPr/>
          <p:nvPr>
            <p:ph type="sldNum" sz="quarter" idx="2"/>
          </p:nvPr>
        </p:nvSpPr>
        <p:spPr>
          <a:xfrm>
            <a:off x="6324599" y="9017000"/>
            <a:ext cx="342901" cy="3556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1pPr>
      <a:lvl2pPr marL="0" marR="0" indent="2286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2pPr>
      <a:lvl3pPr marL="0" marR="0" indent="4572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3pPr>
      <a:lvl4pPr marL="0" marR="0" indent="6858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4pPr>
      <a:lvl5pPr marL="0" marR="0" indent="9144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9pPr>
    </p:titleStyle>
    <p:bodyStyle>
      <a:lvl1pPr marL="5334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1pPr>
      <a:lvl2pPr marL="10668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2pPr>
      <a:lvl3pPr marL="16002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3pPr>
      <a:lvl4pPr marL="21336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4pPr>
      <a:lvl5pPr marL="26670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5pPr>
      <a:lvl6pPr marL="32004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6pPr>
      <a:lvl7pPr marL="37338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7pPr>
      <a:lvl8pPr marL="42672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8pPr>
      <a:lvl9pPr marL="48006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png"/><Relationship Id="rId3" Type="http://schemas.openxmlformats.org/officeDocument/2006/relationships/image" Target="../media/image7.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leg.state.fl.us/Statutes/index.cfm?App_mode=Display_Statute&amp;Search_String=&amp;URL=0400-0499/0440/Sections/0440.12.html" TargetMode="Externa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dunn-miller.com" TargetMode="External"/><Relationship Id="rId3" Type="http://schemas.openxmlformats.org/officeDocument/2006/relationships/hyperlink" Target="mailto:bennettmmiller@icloud.com" TargetMode="Externa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ctrTitle"/>
          </p:nvPr>
        </p:nvSpPr>
        <p:spPr>
          <a:prstGeom prst="rect">
            <a:avLst/>
          </a:prstGeom>
        </p:spPr>
        <p:txBody>
          <a:bodyPr/>
          <a:lstStyle/>
          <a:p>
            <a:pPr/>
            <a:r>
              <a:t>Florida Stop-Work Orders</a:t>
            </a:r>
          </a:p>
        </p:txBody>
      </p:sp>
      <p:sp>
        <p:nvSpPr>
          <p:cNvPr id="122" name="Shape 122"/>
          <p:cNvSpPr/>
          <p:nvPr>
            <p:ph type="subTitle" sz="quarter" idx="1"/>
          </p:nvPr>
        </p:nvSpPr>
        <p:spPr>
          <a:prstGeom prst="rect">
            <a:avLst/>
          </a:prstGeom>
        </p:spPr>
        <p:txBody>
          <a:bodyPr/>
          <a:lstStyle/>
          <a:p>
            <a:pPr/>
            <a:r>
              <a:t>Bennett M. Miller</a:t>
            </a:r>
          </a:p>
          <a:p>
            <a:pPr/>
            <a:r>
              <a:t>Dunn &amp; Miller, P.A.</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title"/>
          </p:nvPr>
        </p:nvSpPr>
        <p:spPr>
          <a:prstGeom prst="rect">
            <a:avLst/>
          </a:prstGeom>
        </p:spPr>
        <p:txBody>
          <a:bodyPr/>
          <a:lstStyle/>
          <a:p>
            <a:pPr lvl="1"/>
            <a:r>
              <a:t>Payroll</a:t>
            </a:r>
          </a:p>
        </p:txBody>
      </p:sp>
      <p:sp>
        <p:nvSpPr>
          <p:cNvPr id="150" name="Shape 150"/>
          <p:cNvSpPr/>
          <p:nvPr>
            <p:ph type="body" idx="1"/>
          </p:nvPr>
        </p:nvSpPr>
        <p:spPr>
          <a:prstGeom prst="rect">
            <a:avLst/>
          </a:prstGeom>
        </p:spPr>
        <p:txBody>
          <a:bodyPr/>
          <a:lstStyle/>
          <a:p>
            <a:pPr marL="416051" indent="-416051" defTabSz="455675">
              <a:spcBef>
                <a:spcPts val="3200"/>
              </a:spcBef>
              <a:buBlip>
                <a:blip r:embed="rId2"/>
              </a:buBlip>
              <a:defRPr sz="3275"/>
            </a:pPr>
            <a:r>
              <a:t>What is Payroll?</a:t>
            </a:r>
          </a:p>
          <a:p>
            <a:pPr marL="416051" indent="-416051" defTabSz="455675">
              <a:spcBef>
                <a:spcPts val="3200"/>
              </a:spcBef>
              <a:buBlip>
                <a:blip r:embed="rId2"/>
              </a:buBlip>
              <a:defRPr sz="3275"/>
            </a:pPr>
            <a:r>
              <a:t>Wages, Payments, including cash</a:t>
            </a:r>
          </a:p>
          <a:p>
            <a:pPr marL="416051" indent="-416051" defTabSz="455675">
              <a:spcBef>
                <a:spcPts val="3200"/>
              </a:spcBef>
              <a:buBlip>
                <a:blip r:embed="rId2"/>
              </a:buBlip>
              <a:defRPr sz="3275"/>
            </a:pPr>
            <a:r>
              <a:t>Bonuses</a:t>
            </a:r>
          </a:p>
          <a:p>
            <a:pPr marL="416051" indent="-416051" defTabSz="455675">
              <a:spcBef>
                <a:spcPts val="3200"/>
              </a:spcBef>
              <a:buBlip>
                <a:blip r:embed="rId2"/>
              </a:buBlip>
              <a:defRPr sz="3275"/>
            </a:pPr>
            <a:r>
              <a:t>Payments made to employees on any basis other than time worked. Includes distributions, profit sharing, and incentive plans</a:t>
            </a:r>
          </a:p>
          <a:p>
            <a:pPr marL="416051" indent="-416051" defTabSz="455675">
              <a:spcBef>
                <a:spcPts val="3200"/>
              </a:spcBef>
              <a:buBlip>
                <a:blip r:embed="rId2"/>
              </a:buBlip>
              <a:defRPr sz="3275"/>
            </a:pPr>
            <a:r>
              <a:t>Loans, if not repaid by employee</a:t>
            </a:r>
          </a:p>
          <a:p>
            <a:pPr marL="416051" indent="-416051" defTabSz="455675">
              <a:spcBef>
                <a:spcPts val="3200"/>
              </a:spcBef>
              <a:buBlip>
                <a:blip r:embed="rId2"/>
              </a:buBlip>
              <a:defRPr sz="3275"/>
            </a:pPr>
            <a:r>
              <a:t>All income listed on Form 1099 Miscellaneous Income</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title"/>
          </p:nvPr>
        </p:nvSpPr>
        <p:spPr>
          <a:prstGeom prst="rect">
            <a:avLst/>
          </a:prstGeom>
        </p:spPr>
        <p:txBody>
          <a:bodyPr/>
          <a:lstStyle/>
          <a:p>
            <a:pPr/>
            <a:r>
              <a:t>Penalty Calculation</a:t>
            </a:r>
          </a:p>
        </p:txBody>
      </p:sp>
      <p:sp>
        <p:nvSpPr>
          <p:cNvPr id="153" name="Shape 153"/>
          <p:cNvSpPr/>
          <p:nvPr>
            <p:ph type="body" idx="1"/>
          </p:nvPr>
        </p:nvSpPr>
        <p:spPr>
          <a:prstGeom prst="rect">
            <a:avLst/>
          </a:prstGeom>
        </p:spPr>
        <p:txBody>
          <a:bodyPr/>
          <a:lstStyle>
            <a:lvl1pPr marL="0" indent="0" algn="just" defTabSz="242315">
              <a:spcBef>
                <a:spcPts val="0"/>
              </a:spcBef>
              <a:buSzTx/>
              <a:buNone/>
              <a:defRPr sz="3815">
                <a:solidFill>
                  <a:srgbClr val="000000"/>
                </a:solidFill>
              </a:defRPr>
            </a:lvl1pPr>
          </a:lstStyle>
          <a:p>
            <a:pPr/>
            <a:r>
              <a:t>In addition to any penalty, stop-work order, or injunction, the department shall assess against any employer who has failed to secure the payment of compensation as required by this chapter a penalty equal to 2 times the amount the employer would have paid in premium when applying approved manual rates to the employer’s payroll during periods for which it failed to secure the payment of workers’ compensation required by this chapter within the preceding 2-year period or $1,000, whichever is greater. </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p:nvPr>
        </p:nvSpPr>
        <p:spPr>
          <a:prstGeom prst="rect">
            <a:avLst/>
          </a:prstGeom>
        </p:spPr>
        <p:txBody>
          <a:bodyPr/>
          <a:lstStyle/>
          <a:p>
            <a:pPr lvl="2"/>
            <a:r>
              <a:t>Calculation of Penalties</a:t>
            </a:r>
          </a:p>
        </p:txBody>
      </p:sp>
      <p:sp>
        <p:nvSpPr>
          <p:cNvPr id="156" name="Shape 156"/>
          <p:cNvSpPr/>
          <p:nvPr>
            <p:ph type="body" idx="1"/>
          </p:nvPr>
        </p:nvSpPr>
        <p:spPr>
          <a:prstGeom prst="rect">
            <a:avLst/>
          </a:prstGeom>
        </p:spPr>
        <p:txBody>
          <a:bodyPr/>
          <a:lstStyle/>
          <a:p>
            <a:pPr marL="528066" indent="-528066" defTabSz="578358">
              <a:spcBef>
                <a:spcPts val="4100"/>
              </a:spcBef>
              <a:buBlip>
                <a:blip r:embed="rId2"/>
              </a:buBlip>
              <a:defRPr sz="4158"/>
            </a:pPr>
            <a:r>
              <a:t>Department uses a worksheet to calculate a penalty</a:t>
            </a:r>
          </a:p>
          <a:p>
            <a:pPr marL="528066" indent="-528066" defTabSz="578358">
              <a:spcBef>
                <a:spcPts val="4100"/>
              </a:spcBef>
              <a:buBlip>
                <a:blip r:embed="rId2"/>
              </a:buBlip>
              <a:defRPr sz="4158"/>
            </a:pPr>
            <a:r>
              <a:t>It is not magic</a:t>
            </a:r>
          </a:p>
          <a:p>
            <a:pPr marL="528066" indent="-528066" defTabSz="578358">
              <a:spcBef>
                <a:spcPts val="4100"/>
              </a:spcBef>
              <a:buBlip>
                <a:blip r:embed="rId2"/>
              </a:buBlip>
              <a:defRPr sz="4158"/>
            </a:pPr>
            <a:r>
              <a:t>Worksheet is incorporated by rule</a:t>
            </a:r>
          </a:p>
          <a:p>
            <a:pPr marL="528066" indent="-528066" defTabSz="578358">
              <a:spcBef>
                <a:spcPts val="4100"/>
              </a:spcBef>
              <a:buBlip>
                <a:blip r:embed="rId2"/>
              </a:buBlip>
              <a:defRPr sz="4158"/>
            </a:pPr>
            <a:r>
              <a:t>Image on following page is taken from an existing case, no finding of liability has been made against the employer.</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8" name="2015_12_15_20_10_00.pdf000.png"/>
          <p:cNvPicPr>
            <a:picLocks noChangeAspect="1"/>
          </p:cNvPicPr>
          <p:nvPr>
            <p:ph type="pic" idx="13"/>
          </p:nvPr>
        </p:nvPicPr>
        <p:blipFill>
          <a:blip r:embed="rId2">
            <a:extLst/>
          </a:blip>
          <a:srcRect l="0" t="1284" r="0" b="1284"/>
          <a:stretch>
            <a:fillRect/>
          </a:stretch>
        </p:blipFill>
        <p:spPr>
          <a:prstGeom prst="rect">
            <a:avLst/>
          </a:prstGeom>
        </p:spPr>
      </p:pic>
      <p:sp>
        <p:nvSpPr>
          <p:cNvPr id="159" name="Shape 159"/>
          <p:cNvSpPr/>
          <p:nvPr/>
        </p:nvSpPr>
        <p:spPr>
          <a:xfrm>
            <a:off x="2203660" y="1775185"/>
            <a:ext cx="2781492" cy="244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lnTo>
                  <a:pt x="0" y="0"/>
                </a:lnTo>
                <a:close/>
              </a:path>
            </a:pathLst>
          </a:custGeom>
          <a:ln w="12700">
            <a:solidFill>
              <a:srgbClr val="A49E92"/>
            </a:solidFill>
            <a:miter lim="400000"/>
          </a:ln>
        </p:spPr>
        <p:txBody>
          <a:bodyPr lIns="50800" tIns="50800" rIns="50800" bIns="50800" anchor="ctr"/>
          <a:lstStyle/>
          <a:p>
            <a:pPr>
              <a:defRPr sz="3200"/>
            </a:pPr>
          </a:p>
        </p:txBody>
      </p:sp>
      <p:sp>
        <p:nvSpPr>
          <p:cNvPr id="160" name="Shape 160"/>
          <p:cNvSpPr/>
          <p:nvPr/>
        </p:nvSpPr>
        <p:spPr>
          <a:xfrm>
            <a:off x="2151179" y="1686395"/>
            <a:ext cx="2781604" cy="294595"/>
          </a:xfrm>
          <a:prstGeom prst="rect">
            <a:avLst/>
          </a:prstGeom>
          <a:blipFill>
            <a:blip r:embed="rId3"/>
          </a:blipFill>
          <a:ln w="12700">
            <a:miter lim="400000"/>
          </a:ln>
          <a:effectLst>
            <a:outerShdw sx="100000" sy="100000" kx="0" ky="0" algn="b" rotWithShape="0" blurRad="50800" dist="12700" dir="0">
              <a:srgbClr val="000000">
                <a:alpha val="60000"/>
              </a:srgbClr>
            </a:outerShdw>
          </a:effectLst>
        </p:spPr>
        <p:txBody>
          <a:bodyPr lIns="50800" tIns="50800" rIns="50800" bIns="50800" anchor="ctr"/>
          <a:lstStyle/>
          <a:p>
            <a:pPr>
              <a:defRPr sz="3200">
                <a:solidFill>
                  <a:srgbClr val="F2EBDB"/>
                </a:solidFill>
              </a:defRPr>
            </a:pPr>
          </a:p>
        </p:txBody>
      </p:sp>
      <p:sp>
        <p:nvSpPr>
          <p:cNvPr id="161" name="Shape 161"/>
          <p:cNvSpPr/>
          <p:nvPr/>
        </p:nvSpPr>
        <p:spPr>
          <a:xfrm>
            <a:off x="660509" y="2948629"/>
            <a:ext cx="1829523" cy="2040388"/>
          </a:xfrm>
          <a:prstGeom prst="rect">
            <a:avLst/>
          </a:prstGeom>
          <a:blipFill>
            <a:blip r:embed="rId3"/>
          </a:blipFill>
          <a:ln w="12700">
            <a:miter lim="400000"/>
          </a:ln>
          <a:effectLst>
            <a:outerShdw sx="100000" sy="100000" kx="0" ky="0" algn="b" rotWithShape="0" blurRad="50800" dist="12700" dir="0">
              <a:srgbClr val="000000">
                <a:alpha val="60000"/>
              </a:srgbClr>
            </a:outerShdw>
          </a:effectLst>
        </p:spPr>
        <p:txBody>
          <a:bodyPr lIns="50800" tIns="50800" rIns="50800" bIns="50800" anchor="ctr"/>
          <a:lstStyle/>
          <a:p>
            <a:pPr>
              <a:defRPr sz="3200">
                <a:solidFill>
                  <a:srgbClr val="F2EBDB"/>
                </a:solidFill>
              </a:defRPr>
            </a:pPr>
          </a:p>
        </p:txBody>
      </p:sp>
      <p:sp>
        <p:nvSpPr>
          <p:cNvPr id="162" name="Shape 162"/>
          <p:cNvSpPr/>
          <p:nvPr/>
        </p:nvSpPr>
        <p:spPr>
          <a:xfrm>
            <a:off x="9761996" y="1773011"/>
            <a:ext cx="2045569" cy="219154"/>
          </a:xfrm>
          <a:prstGeom prst="rect">
            <a:avLst/>
          </a:prstGeom>
          <a:blipFill>
            <a:blip r:embed="rId3"/>
          </a:blipFill>
          <a:ln w="12700">
            <a:miter lim="400000"/>
          </a:ln>
          <a:effectLst>
            <a:outerShdw sx="100000" sy="100000" kx="0" ky="0" algn="b" rotWithShape="0" blurRad="50800" dist="12700" dir="0">
              <a:srgbClr val="000000">
                <a:alpha val="60000"/>
              </a:srgbClr>
            </a:outerShdw>
          </a:effectLst>
        </p:spPr>
        <p:txBody>
          <a:bodyPr lIns="50800" tIns="50800" rIns="50800" bIns="50800" anchor="ctr"/>
          <a:lstStyle/>
          <a:p>
            <a:pPr>
              <a:defRPr sz="3200">
                <a:solidFill>
                  <a:srgbClr val="F2EBDB"/>
                </a:solidFill>
              </a:defRPr>
            </a:pP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p:nvPr>
        </p:nvSpPr>
        <p:spPr>
          <a:prstGeom prst="rect">
            <a:avLst/>
          </a:prstGeom>
        </p:spPr>
        <p:txBody>
          <a:bodyPr/>
          <a:lstStyle/>
          <a:p>
            <a:pPr lvl="2"/>
            <a:r>
              <a:t>Imputation of Penalties</a:t>
            </a:r>
          </a:p>
        </p:txBody>
      </p:sp>
      <p:sp>
        <p:nvSpPr>
          <p:cNvPr id="165" name="Shape 165"/>
          <p:cNvSpPr/>
          <p:nvPr>
            <p:ph type="body" idx="1"/>
          </p:nvPr>
        </p:nvSpPr>
        <p:spPr>
          <a:xfrm>
            <a:off x="691830" y="2768600"/>
            <a:ext cx="11480801" cy="5715000"/>
          </a:xfrm>
          <a:prstGeom prst="rect">
            <a:avLst/>
          </a:prstGeom>
        </p:spPr>
        <p:txBody>
          <a:bodyPr/>
          <a:lstStyle/>
          <a:p>
            <a:pPr marL="0" indent="0" algn="just" defTabSz="269747">
              <a:spcBef>
                <a:spcPts val="0"/>
              </a:spcBef>
              <a:buSzTx/>
              <a:buNone/>
              <a:defRPr sz="766">
                <a:solidFill>
                  <a:srgbClr val="000000"/>
                </a:solidFill>
                <a:latin typeface="Trebuchet MS"/>
                <a:ea typeface="Trebuchet MS"/>
                <a:cs typeface="Trebuchet MS"/>
                <a:sym typeface="Trebuchet MS"/>
              </a:defRPr>
            </a:pPr>
            <a:r>
              <a:rPr sz="4248">
                <a:latin typeface="+mn-lt"/>
                <a:ea typeface="+mn-ea"/>
                <a:cs typeface="+mn-cs"/>
                <a:sym typeface="Baskerville"/>
              </a:rPr>
              <a:t>When an employer fails to provide business records </a:t>
            </a:r>
            <a:r>
              <a:rPr i="1" sz="4248" u="sng">
                <a:latin typeface="+mn-lt"/>
                <a:ea typeface="+mn-ea"/>
                <a:cs typeface="+mn-cs"/>
                <a:sym typeface="Baskerville"/>
              </a:rPr>
              <a:t>sufficient</a:t>
            </a:r>
            <a:r>
              <a:rPr sz="4248">
                <a:latin typeface="+mn-lt"/>
                <a:ea typeface="+mn-ea"/>
                <a:cs typeface="+mn-cs"/>
                <a:sym typeface="Baskerville"/>
              </a:rPr>
              <a:t> to enable the department to determine the employer’s payroll for the period requested for the calculation of the penalty provided in paragraph (d), for penalty calculation purposes, the imputed weekly payroll for each employee, corporate officer, sole proprietor, or partner shall be the statewide average weekly wage as defined in s. </a:t>
            </a:r>
            <a:r>
              <a:rPr sz="4248" u="sng">
                <a:latin typeface="+mn-lt"/>
                <a:ea typeface="+mn-ea"/>
                <a:cs typeface="+mn-cs"/>
                <a:sym typeface="Baskerville"/>
                <a:hlinkClick r:id="rId2" invalidUrl="" action="" tgtFrame="" tooltip="" history="1" highlightClick="0" endSnd="0"/>
              </a:rPr>
              <a:t>440.12</a:t>
            </a:r>
            <a:r>
              <a:rPr sz="4248">
                <a:latin typeface="+mn-lt"/>
                <a:ea typeface="+mn-ea"/>
                <a:cs typeface="+mn-cs"/>
                <a:sym typeface="Baskerville"/>
              </a:rPr>
              <a:t>(2) multiplied by 2. [Emphasis Added]</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title"/>
          </p:nvPr>
        </p:nvSpPr>
        <p:spPr>
          <a:prstGeom prst="rect">
            <a:avLst/>
          </a:prstGeom>
        </p:spPr>
        <p:txBody>
          <a:bodyPr/>
          <a:lstStyle/>
          <a:p>
            <a:pPr lvl="2"/>
            <a:r>
              <a:t>Imputation of Penalties</a:t>
            </a:r>
          </a:p>
        </p:txBody>
      </p:sp>
      <p:sp>
        <p:nvSpPr>
          <p:cNvPr id="168" name="Shape 168"/>
          <p:cNvSpPr/>
          <p:nvPr>
            <p:ph type="body" idx="1"/>
          </p:nvPr>
        </p:nvSpPr>
        <p:spPr>
          <a:prstGeom prst="rect">
            <a:avLst/>
          </a:prstGeom>
        </p:spPr>
        <p:txBody>
          <a:bodyPr/>
          <a:lstStyle/>
          <a:p>
            <a:pPr marL="421386" indent="-421386" defTabSz="461518">
              <a:spcBef>
                <a:spcPts val="3300"/>
              </a:spcBef>
              <a:buBlip>
                <a:blip r:embed="rId2"/>
              </a:buBlip>
              <a:defRPr sz="3318"/>
            </a:pPr>
            <a:r>
              <a:t>Statewide Weekly Wage is set by the Department of Economic Opportunity</a:t>
            </a:r>
          </a:p>
          <a:p>
            <a:pPr marL="421386" indent="-421386" defTabSz="461518">
              <a:spcBef>
                <a:spcPts val="3300"/>
              </a:spcBef>
              <a:buBlip>
                <a:blip r:embed="rId2"/>
              </a:buBlip>
              <a:defRPr sz="3318"/>
            </a:pPr>
            <a:r>
              <a:t>Not incorporated by reference in DFS rule.</a:t>
            </a:r>
          </a:p>
          <a:p>
            <a:pPr marL="421386" indent="-421386" defTabSz="461518">
              <a:spcBef>
                <a:spcPts val="3300"/>
              </a:spcBef>
              <a:buBlip>
                <a:blip r:embed="rId2"/>
              </a:buBlip>
              <a:defRPr sz="3318"/>
            </a:pPr>
            <a:r>
              <a:t>Hearsay</a:t>
            </a:r>
          </a:p>
          <a:p>
            <a:pPr marL="421386" indent="-421386" defTabSz="461518">
              <a:spcBef>
                <a:spcPts val="3300"/>
              </a:spcBef>
              <a:buBlip>
                <a:blip r:embed="rId2"/>
              </a:buBlip>
              <a:defRPr sz="3318"/>
            </a:pPr>
            <a:r>
              <a:t>Dramatically higher than the wage paid to most employees under investigation, so penalty amount will substantially increase</a:t>
            </a:r>
          </a:p>
          <a:p>
            <a:pPr marL="421386" indent="-421386" defTabSz="461518">
              <a:spcBef>
                <a:spcPts val="3300"/>
              </a:spcBef>
              <a:buBlip>
                <a:blip r:embed="rId2"/>
              </a:buBlip>
              <a:defRPr sz="3318"/>
            </a:pPr>
            <a:r>
              <a:t>Be sure to check and see if your client’s employees are making more than the average weekly wage</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title"/>
          </p:nvPr>
        </p:nvSpPr>
        <p:spPr>
          <a:prstGeom prst="rect">
            <a:avLst/>
          </a:prstGeom>
        </p:spPr>
        <p:txBody>
          <a:bodyPr/>
          <a:lstStyle/>
          <a:p>
            <a:pPr lvl="1"/>
            <a:r>
              <a:t>Additional Penalties</a:t>
            </a:r>
          </a:p>
        </p:txBody>
      </p:sp>
      <p:sp>
        <p:nvSpPr>
          <p:cNvPr id="171" name="Shape 171"/>
          <p:cNvSpPr/>
          <p:nvPr>
            <p:ph type="body" idx="1"/>
          </p:nvPr>
        </p:nvSpPr>
        <p:spPr>
          <a:prstGeom prst="rect">
            <a:avLst/>
          </a:prstGeom>
        </p:spPr>
        <p:txBody>
          <a:bodyPr/>
          <a:lstStyle/>
          <a:p>
            <a:pPr algn="just">
              <a:buBlip>
                <a:blip r:embed="rId2"/>
              </a:buBlip>
            </a:pPr>
            <a:r>
              <a:t>If your client continues to operate in violation of the Stop-Work Order, the client faces an administrative fine of $1,000.00 per day, in addition to criminal prosecution.</a:t>
            </a:r>
          </a:p>
          <a:p>
            <a:pPr algn="just">
              <a:buBlip>
                <a:blip r:embed="rId2"/>
              </a:buBlip>
            </a:pPr>
            <a:r>
              <a:t>The Department of Financial Services, Division of Fraud is a law enforcement agency separate from the Division of Workers’ Compensation that is assigned to investigate these types of incidents.</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ph type="title"/>
          </p:nvPr>
        </p:nvSpPr>
        <p:spPr>
          <a:prstGeom prst="rect">
            <a:avLst/>
          </a:prstGeom>
        </p:spPr>
        <p:txBody>
          <a:bodyPr/>
          <a:lstStyle/>
          <a:p>
            <a:pPr/>
            <a:r>
              <a:t>Representing Your Client</a:t>
            </a:r>
          </a:p>
        </p:txBody>
      </p:sp>
      <p:sp>
        <p:nvSpPr>
          <p:cNvPr id="174" name="Shape 174"/>
          <p:cNvSpPr/>
          <p:nvPr>
            <p:ph type="body" idx="1"/>
          </p:nvPr>
        </p:nvSpPr>
        <p:spPr>
          <a:prstGeom prst="rect">
            <a:avLst/>
          </a:prstGeom>
        </p:spPr>
        <p:txBody>
          <a:bodyPr/>
          <a:lstStyle/>
          <a:p>
            <a:pPr marL="384048" indent="-384048" defTabSz="420624">
              <a:spcBef>
                <a:spcPts val="3000"/>
              </a:spcBef>
              <a:buBlip>
                <a:blip r:embed="rId2"/>
              </a:buBlip>
              <a:defRPr sz="3024"/>
            </a:pPr>
            <a:r>
              <a:t>Department Prosecutors and Investigators have limited authority to enter into settlement agreements</a:t>
            </a:r>
          </a:p>
          <a:p>
            <a:pPr marL="384048" indent="-384048" defTabSz="420624">
              <a:spcBef>
                <a:spcPts val="3000"/>
              </a:spcBef>
              <a:buBlip>
                <a:blip r:embed="rId2"/>
              </a:buBlip>
              <a:defRPr sz="3024"/>
            </a:pPr>
            <a:r>
              <a:t>Typical contested hearings involve disputed issues of fact regarding the classification of employees on the penalty worksheet and whether a statutory exemption exists for the employer</a:t>
            </a:r>
          </a:p>
          <a:p>
            <a:pPr marL="384048" indent="-384048" defTabSz="420624">
              <a:spcBef>
                <a:spcPts val="3000"/>
              </a:spcBef>
              <a:buBlip>
                <a:blip r:embed="rId2"/>
              </a:buBlip>
              <a:defRPr sz="3024"/>
            </a:pPr>
            <a:r>
              <a:t>Homeless person found on construction job site alleged to be employee. </a:t>
            </a:r>
          </a:p>
          <a:p>
            <a:pPr marL="384048" indent="-384048" defTabSz="420624">
              <a:spcBef>
                <a:spcPts val="3000"/>
              </a:spcBef>
              <a:buBlip>
                <a:blip r:embed="rId2"/>
              </a:buBlip>
              <a:defRPr sz="3024"/>
            </a:pPr>
            <a:r>
              <a:t>Absence of evidence — Use of business records </a:t>
            </a:r>
          </a:p>
          <a:p>
            <a:pPr marL="384048" indent="-384048" defTabSz="420624">
              <a:spcBef>
                <a:spcPts val="3000"/>
              </a:spcBef>
              <a:buBlip>
                <a:blip r:embed="rId2"/>
              </a:buBlip>
              <a:defRPr sz="3024"/>
            </a:pPr>
            <a:r>
              <a:t>Constitutional considerations</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title"/>
          </p:nvPr>
        </p:nvSpPr>
        <p:spPr>
          <a:prstGeom prst="rect">
            <a:avLst/>
          </a:prstGeom>
        </p:spPr>
        <p:txBody>
          <a:bodyPr/>
          <a:lstStyle/>
          <a:p>
            <a:pPr/>
            <a:r>
              <a:t>Criminal Considerations</a:t>
            </a:r>
          </a:p>
        </p:txBody>
      </p:sp>
      <p:sp>
        <p:nvSpPr>
          <p:cNvPr id="177" name="Shape 177"/>
          <p:cNvSpPr/>
          <p:nvPr>
            <p:ph type="body" idx="1"/>
          </p:nvPr>
        </p:nvSpPr>
        <p:spPr>
          <a:prstGeom prst="rect">
            <a:avLst/>
          </a:prstGeom>
        </p:spPr>
        <p:txBody>
          <a:bodyPr/>
          <a:lstStyle/>
          <a:p>
            <a:pPr>
              <a:buBlip>
                <a:blip r:embed="rId2"/>
              </a:buBlip>
            </a:pPr>
            <a:r>
              <a:t>Material under reporting</a:t>
            </a:r>
          </a:p>
          <a:p>
            <a:pPr>
              <a:buBlip>
                <a:blip r:embed="rId2"/>
              </a:buBlip>
            </a:pPr>
            <a:r>
              <a:t>Misrepresent or conceal payroll, classification of workers, or information regarding loss history.</a:t>
            </a:r>
          </a:p>
          <a:p>
            <a:pPr>
              <a:buBlip>
                <a:blip r:embed="rId2"/>
              </a:buBlip>
            </a:pPr>
            <a:r>
              <a:t>Any subsequent violation </a:t>
            </a:r>
          </a:p>
          <a:p>
            <a:pPr>
              <a:buBlip>
                <a:blip r:embed="rId2"/>
              </a:buBlip>
            </a:pPr>
            <a:r>
              <a:t>Others</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ph type="title"/>
          </p:nvPr>
        </p:nvSpPr>
        <p:spPr>
          <a:prstGeom prst="rect">
            <a:avLst/>
          </a:prstGeom>
        </p:spPr>
        <p:txBody>
          <a:bodyPr/>
          <a:lstStyle/>
          <a:p>
            <a:pPr lvl="1"/>
            <a:r>
              <a:t>Successor Entities</a:t>
            </a:r>
          </a:p>
        </p:txBody>
      </p:sp>
      <p:sp>
        <p:nvSpPr>
          <p:cNvPr id="180" name="Shape 180"/>
          <p:cNvSpPr/>
          <p:nvPr>
            <p:ph type="body" idx="1"/>
          </p:nvPr>
        </p:nvSpPr>
        <p:spPr>
          <a:prstGeom prst="rect">
            <a:avLst/>
          </a:prstGeom>
        </p:spPr>
        <p:txBody>
          <a:bodyPr/>
          <a:lstStyle>
            <a:lvl1pPr marL="0" indent="0" algn="just" defTabSz="457200">
              <a:spcBef>
                <a:spcPts val="0"/>
              </a:spcBef>
              <a:buSzTx/>
              <a:buNone/>
              <a:defRPr sz="3700">
                <a:solidFill>
                  <a:srgbClr val="000000"/>
                </a:solidFill>
              </a:defRPr>
            </a:lvl1pPr>
          </a:lstStyle>
          <a:p>
            <a:pPr/>
            <a:r>
              <a:t>Stop-work orders and penalty assessment orders issued against a corporation, limited liability company, partnership, or sole proprietorship shall be in effect against any successor corporation or business entity that has one or more of the same principals or officers as the corporation, limited liability company, or partnership against which the stop-work order was issued and are engaged in the same or equivalent trade or activity.</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4" name=""/>
          <p:cNvPicPr>
            <a:picLocks noChangeAspect="0"/>
          </p:cNvPicPr>
          <p:nvPr>
            <p:ph type="pic" idx="13"/>
          </p:nvPr>
        </p:nvPicPr>
        <p:blipFill>
          <a:blip r:embed="rId2">
            <a:extLst/>
          </a:blip>
          <a:stretch>
            <a:fillRect/>
          </a:stretch>
        </p:blipFill>
        <p:spPr>
          <a:xfrm>
            <a:off x="7108530" y="1574168"/>
            <a:ext cx="5143501" cy="6845301"/>
          </a:xfrm>
          <a:prstGeom prst="rect">
            <a:avLst/>
          </a:prstGeom>
        </p:spPr>
      </p:pic>
      <p:sp>
        <p:nvSpPr>
          <p:cNvPr id="125" name="Shape 125"/>
          <p:cNvSpPr/>
          <p:nvPr>
            <p:ph type="title"/>
          </p:nvPr>
        </p:nvSpPr>
        <p:spPr>
          <a:xfrm>
            <a:off x="436716" y="1600200"/>
            <a:ext cx="6477001" cy="3175000"/>
          </a:xfrm>
          <a:prstGeom prst="rect">
            <a:avLst/>
          </a:prstGeom>
        </p:spPr>
        <p:txBody>
          <a:bodyPr/>
          <a:lstStyle/>
          <a:p>
            <a:pPr/>
            <a:r>
              <a:t>Keeping Your Client Working</a:t>
            </a:r>
          </a:p>
        </p:txBody>
      </p:sp>
      <p:sp>
        <p:nvSpPr>
          <p:cNvPr id="126" name="Shape 126"/>
          <p:cNvSpPr/>
          <p:nvPr>
            <p:ph type="body" sz="quarter" idx="1"/>
          </p:nvPr>
        </p:nvSpPr>
        <p:spPr>
          <a:xfrm>
            <a:off x="443066" y="5696619"/>
            <a:ext cx="6464301" cy="2679701"/>
          </a:xfrm>
          <a:prstGeom prst="rect">
            <a:avLst/>
          </a:prstGeom>
        </p:spPr>
        <p:txBody>
          <a:bodyPr/>
          <a:lstStyle>
            <a:lvl1pPr>
              <a:defRPr i="0" sz="7200"/>
            </a:lvl1pPr>
          </a:lstStyle>
          <a:p>
            <a:pPr/>
            <a:r>
              <a:t>Reducing Fines</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ph type="title"/>
          </p:nvPr>
        </p:nvSpPr>
        <p:spPr>
          <a:prstGeom prst="rect">
            <a:avLst/>
          </a:prstGeom>
        </p:spPr>
        <p:txBody>
          <a:bodyPr/>
          <a:lstStyle/>
          <a:p>
            <a:pPr defTabSz="233679">
              <a:defRPr sz="2960">
                <a:effectLst>
                  <a:outerShdw sx="100000" sy="100000" kx="0" ky="0" algn="b" rotWithShape="0" blurRad="10160" dist="10160" dir="15900000">
                    <a:srgbClr val="595650">
                      <a:alpha val="33000"/>
                    </a:srgbClr>
                  </a:outerShdw>
                </a:effectLst>
              </a:defRPr>
            </a:pPr>
            <a:r>
              <a:t>Bennett M. Miller</a:t>
            </a:r>
          </a:p>
          <a:p>
            <a:pPr defTabSz="233679">
              <a:defRPr sz="2960">
                <a:effectLst>
                  <a:outerShdw sx="100000" sy="100000" kx="0" ky="0" algn="b" rotWithShape="0" blurRad="10160" dist="10160" dir="15900000">
                    <a:srgbClr val="595650">
                      <a:alpha val="33000"/>
                    </a:srgbClr>
                  </a:outerShdw>
                </a:effectLst>
              </a:defRPr>
            </a:pPr>
            <a:r>
              <a:t>Dunn &amp; Miller, P.A.</a:t>
            </a:r>
          </a:p>
          <a:p>
            <a:pPr defTabSz="233679">
              <a:defRPr sz="2960">
                <a:effectLst>
                  <a:outerShdw sx="100000" sy="100000" kx="0" ky="0" algn="b" rotWithShape="0" blurRad="10160" dist="10160" dir="15900000">
                    <a:srgbClr val="595650">
                      <a:alpha val="33000"/>
                    </a:srgbClr>
                  </a:outerShdw>
                </a:effectLst>
              </a:defRPr>
            </a:pPr>
            <a:r>
              <a:rPr u="sng">
                <a:hlinkClick r:id="rId2" invalidUrl="" action="" tgtFrame="" tooltip="" history="1" highlightClick="0" endSnd="0"/>
              </a:rPr>
              <a:t>www.dunn-miller.com</a:t>
            </a:r>
          </a:p>
          <a:p>
            <a:pPr lvl="1" indent="91440" defTabSz="233679">
              <a:defRPr sz="2960">
                <a:effectLst>
                  <a:outerShdw sx="100000" sy="100000" kx="0" ky="0" algn="b" rotWithShape="0" blurRad="10160" dist="10160" dir="15900000">
                    <a:srgbClr val="595650">
                      <a:alpha val="33000"/>
                    </a:srgbClr>
                  </a:outerShdw>
                </a:effectLst>
              </a:defRPr>
            </a:pPr>
            <a:r>
              <a:rPr u="sng">
                <a:hlinkClick r:id="rId3" invalidUrl="" action="" tgtFrame="" tooltip="" history="1" highlightClick="0" endSnd="0"/>
              </a:rPr>
              <a:t>bennettmmiller@icloud.com</a:t>
            </a:r>
          </a:p>
          <a:p>
            <a:pPr lvl="1" indent="91440" defTabSz="233679">
              <a:defRPr sz="2960">
                <a:effectLst>
                  <a:outerShdw sx="100000" sy="100000" kx="0" ky="0" algn="b" rotWithShape="0" blurRad="10160" dist="10160" dir="15900000">
                    <a:srgbClr val="595650">
                      <a:alpha val="33000"/>
                    </a:srgbClr>
                  </a:outerShdw>
                </a:effectLst>
              </a:defRPr>
            </a:pPr>
            <a:r>
              <a:t>850-443-4010</a:t>
            </a:r>
          </a:p>
          <a:p>
            <a:pPr defTabSz="233679">
              <a:defRPr sz="2960">
                <a:effectLst>
                  <a:outerShdw sx="100000" sy="100000" kx="0" ky="0" algn="b" rotWithShape="0" blurRad="10160" dist="10160" dir="15900000">
                    <a:srgbClr val="595650">
                      <a:alpha val="33000"/>
                    </a:srgbClr>
                  </a:outerShdw>
                </a:effectLst>
              </a:defRPr>
            </a:pPr>
          </a:p>
          <a:p>
            <a:pPr defTabSz="233679">
              <a:defRPr sz="2960">
                <a:effectLst>
                  <a:outerShdw sx="100000" sy="100000" kx="0" ky="0" algn="b" rotWithShape="0" blurRad="10160" dist="10160" dir="15900000">
                    <a:srgbClr val="595650">
                      <a:alpha val="33000"/>
                    </a:srgbClr>
                  </a:outerShdw>
                </a:effectLst>
              </a:defRPr>
            </a:pPr>
          </a:p>
          <a:p>
            <a:pPr defTabSz="233679">
              <a:defRPr sz="2960">
                <a:effectLst>
                  <a:outerShdw sx="100000" sy="100000" kx="0" ky="0" algn="b" rotWithShape="0" blurRad="10160" dist="10160" dir="15900000">
                    <a:srgbClr val="595650">
                      <a:alpha val="33000"/>
                    </a:srgbClr>
                  </a:outerShdw>
                </a:effectLst>
              </a:defRPr>
            </a:pPr>
            <a:r>
              <a:t>bob</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ctrTitle"/>
          </p:nvPr>
        </p:nvSpPr>
        <p:spPr>
          <a:prstGeom prst="rect">
            <a:avLst/>
          </a:prstGeom>
        </p:spPr>
        <p:txBody>
          <a:bodyPr/>
          <a:lstStyle/>
          <a:p>
            <a:pPr/>
            <a:r>
              <a:t>Thank you for listening</a:t>
            </a:r>
          </a:p>
        </p:txBody>
      </p:sp>
      <p:sp>
        <p:nvSpPr>
          <p:cNvPr id="185" name="Shape 185"/>
          <p:cNvSpPr/>
          <p:nvPr>
            <p:ph type="subTitle" sz="quarter" idx="1"/>
          </p:nvPr>
        </p:nvSpPr>
        <p:spPr>
          <a:prstGeom prst="rect">
            <a:avLst/>
          </a:prstGeom>
        </p:spPr>
        <p:txBody>
          <a:bodyPr/>
          <a:lstStyle/>
          <a:p>
            <a:pPr/>
            <a:r>
              <a:t>Happy Holidays</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p:nvPr>
        </p:nvSpPr>
        <p:spPr>
          <a:prstGeom prst="rect">
            <a:avLst/>
          </a:prstGeom>
        </p:spPr>
        <p:txBody>
          <a:bodyPr/>
          <a:lstStyle/>
          <a:p>
            <a:pPr/>
            <a:r>
              <a:t>Applicable Law</a:t>
            </a:r>
          </a:p>
        </p:txBody>
      </p:sp>
      <p:sp>
        <p:nvSpPr>
          <p:cNvPr id="129" name="Shape 129"/>
          <p:cNvSpPr/>
          <p:nvPr>
            <p:ph type="body" idx="1"/>
          </p:nvPr>
        </p:nvSpPr>
        <p:spPr>
          <a:prstGeom prst="rect">
            <a:avLst/>
          </a:prstGeom>
        </p:spPr>
        <p:txBody>
          <a:bodyPr/>
          <a:lstStyle/>
          <a:p>
            <a:pPr>
              <a:buBlip>
                <a:blip r:embed="rId2"/>
              </a:buBlip>
            </a:pPr>
            <a:r>
              <a:t>Chapter 120, Florida Statutes</a:t>
            </a:r>
          </a:p>
          <a:p>
            <a:pPr>
              <a:buBlip>
                <a:blip r:embed="rId2"/>
              </a:buBlip>
            </a:pPr>
            <a:r>
              <a:t>Chapter 440, Florida Statutes</a:t>
            </a:r>
          </a:p>
          <a:p>
            <a:pPr>
              <a:buBlip>
                <a:blip r:embed="rId2"/>
              </a:buBlip>
            </a:pPr>
            <a:r>
              <a:t>Fla. Admin. Code R. 69L-6</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title"/>
          </p:nvPr>
        </p:nvSpPr>
        <p:spPr>
          <a:prstGeom prst="rect">
            <a:avLst/>
          </a:prstGeom>
        </p:spPr>
        <p:txBody>
          <a:bodyPr/>
          <a:lstStyle>
            <a:lvl1pPr defTabSz="572516">
              <a:defRPr sz="7252">
                <a:effectLst>
                  <a:outerShdw sx="100000" sy="100000" kx="0" ky="0" algn="b" rotWithShape="0" blurRad="24892" dist="24892" dir="15900000">
                    <a:srgbClr val="595650">
                      <a:alpha val="33000"/>
                    </a:srgbClr>
                  </a:outerShdw>
                </a:effectLst>
              </a:defRPr>
            </a:lvl1pPr>
          </a:lstStyle>
          <a:p>
            <a:pPr/>
            <a:r>
              <a:t>Stop-Work Orders: The Basics</a:t>
            </a:r>
          </a:p>
        </p:txBody>
      </p:sp>
      <p:sp>
        <p:nvSpPr>
          <p:cNvPr id="132" name="Shape 132"/>
          <p:cNvSpPr/>
          <p:nvPr>
            <p:ph type="body" idx="1"/>
          </p:nvPr>
        </p:nvSpPr>
        <p:spPr>
          <a:prstGeom prst="rect">
            <a:avLst/>
          </a:prstGeom>
        </p:spPr>
        <p:txBody>
          <a:bodyPr/>
          <a:lstStyle/>
          <a:p>
            <a:pPr algn="just">
              <a:buBlip>
                <a:blip r:embed="rId2"/>
              </a:buBlip>
            </a:pPr>
            <a:r>
              <a:t>Section 440.107, Florida Statutes authorizes the Department of Financial Services, Division of Workers’ Compensation to issue Stop-Work Orders immediately closing your client’s business for failure to obtain workers’ compensation insurance </a:t>
            </a:r>
            <a:r>
              <a:rPr i="1" u="sng"/>
              <a:t>when required by law.</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p:nvPr>
        </p:nvSpPr>
        <p:spPr>
          <a:prstGeom prst="rect">
            <a:avLst/>
          </a:prstGeom>
        </p:spPr>
        <p:txBody>
          <a:bodyPr/>
          <a:lstStyle>
            <a:lvl1pPr defTabSz="572516">
              <a:defRPr sz="7252">
                <a:effectLst>
                  <a:outerShdw sx="100000" sy="100000" kx="0" ky="0" algn="b" rotWithShape="0" blurRad="24892" dist="24892" dir="15900000">
                    <a:srgbClr val="595650">
                      <a:alpha val="33000"/>
                    </a:srgbClr>
                  </a:outerShdw>
                </a:effectLst>
              </a:defRPr>
            </a:lvl1pPr>
          </a:lstStyle>
          <a:p>
            <a:pPr/>
            <a:r>
              <a:t>Stop-Work Orders: The Basics</a:t>
            </a:r>
          </a:p>
        </p:txBody>
      </p:sp>
      <p:sp>
        <p:nvSpPr>
          <p:cNvPr id="135" name="Shape 135"/>
          <p:cNvSpPr/>
          <p:nvPr>
            <p:ph type="body" idx="1"/>
          </p:nvPr>
        </p:nvSpPr>
        <p:spPr>
          <a:prstGeom prst="rect">
            <a:avLst/>
          </a:prstGeom>
        </p:spPr>
        <p:txBody>
          <a:bodyPr/>
          <a:lstStyle/>
          <a:p>
            <a:pPr marL="0" indent="0" algn="just" defTabSz="201168">
              <a:spcBef>
                <a:spcPts val="0"/>
              </a:spcBef>
              <a:buSzTx/>
              <a:buNone/>
              <a:defRPr sz="3168">
                <a:solidFill>
                  <a:srgbClr val="000000"/>
                </a:solidFill>
              </a:defRPr>
            </a:pPr>
            <a:r>
              <a:t>Section 440.107(1)(a), Florida Statutes provides:</a:t>
            </a:r>
          </a:p>
          <a:p>
            <a:pPr marL="0" indent="0" algn="just" defTabSz="201168">
              <a:spcBef>
                <a:spcPts val="0"/>
              </a:spcBef>
              <a:buSzTx/>
              <a:buNone/>
              <a:defRPr sz="3168">
                <a:solidFill>
                  <a:srgbClr val="000000"/>
                </a:solidFill>
              </a:defRPr>
            </a:pPr>
          </a:p>
          <a:p>
            <a:pPr marL="0" indent="0" algn="just" defTabSz="201168">
              <a:spcBef>
                <a:spcPts val="0"/>
              </a:spcBef>
              <a:buSzTx/>
              <a:buNone/>
              <a:defRPr sz="3168">
                <a:solidFill>
                  <a:srgbClr val="000000"/>
                </a:solidFill>
              </a:defRPr>
            </a:pPr>
            <a:r>
              <a:t>“Whenever the department determines that an employer who is required to secure the payment to his or her employees of the compensation provided for by this chapter has failed to secure the payment of workers’ compensation required by this chapter or to produce the required business records under subsection (5) within 10 business days after receipt of the written request of the department, such failure shall be deemed an immediate serious danger to public health, safety, or welfare sufficient to justify service by the department of a stop-work order on the employer, requiring the cessation of all business operations.”</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title"/>
          </p:nvPr>
        </p:nvSpPr>
        <p:spPr>
          <a:prstGeom prst="rect">
            <a:avLst/>
          </a:prstGeom>
        </p:spPr>
        <p:txBody>
          <a:bodyPr/>
          <a:lstStyle>
            <a:lvl1pPr defTabSz="560831">
              <a:defRPr sz="7104">
                <a:effectLst>
                  <a:outerShdw sx="100000" sy="100000" kx="0" ky="0" algn="b" rotWithShape="0" blurRad="24384" dist="24384" dir="15900000">
                    <a:srgbClr val="595650">
                      <a:alpha val="33000"/>
                    </a:srgbClr>
                  </a:outerShdw>
                </a:effectLst>
              </a:defRPr>
            </a:lvl1pPr>
          </a:lstStyle>
          <a:p>
            <a:pPr/>
            <a:r>
              <a:t>Stop-Work Orders:  The Basics</a:t>
            </a:r>
          </a:p>
        </p:txBody>
      </p:sp>
      <p:sp>
        <p:nvSpPr>
          <p:cNvPr id="138" name="Shape 138"/>
          <p:cNvSpPr/>
          <p:nvPr>
            <p:ph type="body" idx="1"/>
          </p:nvPr>
        </p:nvSpPr>
        <p:spPr>
          <a:prstGeom prst="rect">
            <a:avLst/>
          </a:prstGeom>
        </p:spPr>
        <p:txBody>
          <a:bodyPr/>
          <a:lstStyle/>
          <a:p>
            <a:pPr marL="416051" indent="-416051" defTabSz="455675">
              <a:spcBef>
                <a:spcPts val="3200"/>
              </a:spcBef>
              <a:buBlip>
                <a:blip r:embed="rId2"/>
              </a:buBlip>
              <a:defRPr sz="3275"/>
            </a:pPr>
            <a:r>
              <a:t>Who must obtain workers’ compensation insurance?  —  “Employers”</a:t>
            </a:r>
          </a:p>
          <a:p>
            <a:pPr marL="416051" indent="-416051" defTabSz="455675">
              <a:spcBef>
                <a:spcPts val="3200"/>
              </a:spcBef>
              <a:buBlip>
                <a:blip r:embed="rId2"/>
              </a:buBlip>
              <a:defRPr sz="3275"/>
            </a:pPr>
            <a:r>
              <a:t>Who is an “employer?”  — Any person who engages in “employment”</a:t>
            </a:r>
          </a:p>
          <a:p>
            <a:pPr marL="416051" indent="-416051" defTabSz="455675">
              <a:spcBef>
                <a:spcPts val="3200"/>
              </a:spcBef>
              <a:buBlip>
                <a:blip r:embed="rId2"/>
              </a:buBlip>
              <a:defRPr sz="3275"/>
            </a:pPr>
            <a:r>
              <a:t>Both terms are defined at Section 440.02, Florida Statutes, including exceptions to both terms.</a:t>
            </a:r>
          </a:p>
          <a:p>
            <a:pPr marL="416051" indent="-416051" defTabSz="455675">
              <a:spcBef>
                <a:spcPts val="3200"/>
              </a:spcBef>
              <a:buBlip>
                <a:blip r:embed="rId2"/>
              </a:buBlip>
              <a:defRPr sz="3275"/>
            </a:pPr>
            <a:r>
              <a:t> Also, applicable federal law and case law may exempt your client</a:t>
            </a:r>
          </a:p>
          <a:p>
            <a:pPr marL="416051" indent="-416051" defTabSz="455675">
              <a:spcBef>
                <a:spcPts val="3200"/>
              </a:spcBef>
              <a:buBlip>
                <a:blip r:embed="rId2"/>
              </a:buBlip>
              <a:defRPr sz="3275"/>
            </a:pPr>
            <a:r>
              <a:t>Investigative techniques - use of computer databases</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prstGeom prst="rect">
            <a:avLst/>
          </a:prstGeom>
        </p:spPr>
        <p:txBody>
          <a:bodyPr/>
          <a:lstStyle/>
          <a:p>
            <a:pPr lvl="1" indent="203454" defTabSz="519937">
              <a:defRPr sz="6586">
                <a:effectLst>
                  <a:outerShdw sx="100000" sy="100000" kx="0" ky="0" algn="b" rotWithShape="0" blurRad="22606" dist="22606" dir="15900000">
                    <a:srgbClr val="595650">
                      <a:alpha val="33000"/>
                    </a:srgbClr>
                  </a:outerShdw>
                </a:effectLst>
              </a:defRPr>
            </a:pPr>
            <a:r>
              <a:t>Two Types of Stop-Work Orders</a:t>
            </a:r>
          </a:p>
        </p:txBody>
      </p:sp>
      <p:sp>
        <p:nvSpPr>
          <p:cNvPr id="141" name="Shape 141"/>
          <p:cNvSpPr/>
          <p:nvPr>
            <p:ph type="body" idx="1"/>
          </p:nvPr>
        </p:nvSpPr>
        <p:spPr>
          <a:prstGeom prst="rect">
            <a:avLst/>
          </a:prstGeom>
        </p:spPr>
        <p:txBody>
          <a:bodyPr/>
          <a:lstStyle/>
          <a:p>
            <a:pPr>
              <a:buBlip>
                <a:blip r:embed="rId2"/>
              </a:buBlip>
            </a:pPr>
            <a:r>
              <a:t>General</a:t>
            </a:r>
          </a:p>
          <a:p>
            <a:pPr>
              <a:buBlip>
                <a:blip r:embed="rId2"/>
              </a:buBlip>
            </a:pPr>
            <a:r>
              <a:t>Site Specific</a:t>
            </a:r>
          </a:p>
          <a:p>
            <a:pPr>
              <a:buBlip>
                <a:blip r:embed="rId2"/>
              </a:buBlip>
            </a:pPr>
            <a:r>
              <a:t>Fact driven based on the type of violation</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p:nvPr>
        </p:nvSpPr>
        <p:spPr>
          <a:prstGeom prst="rect">
            <a:avLst/>
          </a:prstGeom>
        </p:spPr>
        <p:txBody>
          <a:bodyPr/>
          <a:lstStyle/>
          <a:p>
            <a:pPr lvl="1" indent="205739" defTabSz="525779">
              <a:defRPr sz="6660">
                <a:effectLst>
                  <a:outerShdw sx="100000" sy="100000" kx="0" ky="0" algn="b" rotWithShape="0" blurRad="22860" dist="22860" dir="15900000">
                    <a:srgbClr val="595650">
                      <a:alpha val="33000"/>
                    </a:srgbClr>
                  </a:outerShdw>
                </a:effectLst>
              </a:defRPr>
            </a:pPr>
            <a:r>
              <a:t>Release of the Stop-Work Order</a:t>
            </a:r>
          </a:p>
        </p:txBody>
      </p:sp>
      <p:sp>
        <p:nvSpPr>
          <p:cNvPr id="144" name="Shape 144"/>
          <p:cNvSpPr/>
          <p:nvPr>
            <p:ph type="body" idx="1"/>
          </p:nvPr>
        </p:nvSpPr>
        <p:spPr>
          <a:prstGeom prst="rect">
            <a:avLst/>
          </a:prstGeom>
        </p:spPr>
        <p:txBody>
          <a:bodyPr/>
          <a:lstStyle/>
          <a:p>
            <a:pPr marL="314705" indent="-314705" algn="just" defTabSz="344677">
              <a:spcBef>
                <a:spcPts val="2400"/>
              </a:spcBef>
              <a:buBlip>
                <a:blip r:embed="rId2"/>
              </a:buBlip>
              <a:defRPr sz="2478"/>
            </a:pPr>
            <a:r>
              <a:t>The Department sought substantial reforms in the process of releasing Stop-Work Orders during a recent legislative session and should be commended for it.</a:t>
            </a:r>
          </a:p>
          <a:p>
            <a:pPr marL="314705" indent="-314705" algn="just" defTabSz="344677">
              <a:spcBef>
                <a:spcPts val="2400"/>
              </a:spcBef>
              <a:buBlip>
                <a:blip r:embed="rId2"/>
              </a:buBlip>
              <a:defRPr sz="2478"/>
            </a:pPr>
            <a:r>
              <a:t>Now, only a down payment of $1,000.00 towards the penalty and an agreement to make periodic payments is required to re-open the business once proof of coverage is presented to the Department.  Obviously, if your client is successful at hearing, the payments are returned to them.  If not, the periodic payments are applied to the penalty.</a:t>
            </a:r>
          </a:p>
          <a:p>
            <a:pPr marL="314705" indent="-314705" algn="just" defTabSz="344677">
              <a:spcBef>
                <a:spcPts val="2400"/>
              </a:spcBef>
              <a:buBlip>
                <a:blip r:embed="rId2"/>
              </a:buBlip>
              <a:defRPr sz="2478"/>
            </a:pPr>
            <a:r>
              <a:t>Previously, it was the greater of $1,000 or 10% of the penalty, which had an unfair impact on small businesses wrongfully accused of high penalties and sometimes resulted in lengthy delays for innocent employees hoping to return to work.  </a:t>
            </a:r>
          </a:p>
          <a:p>
            <a:pPr marL="314705" indent="-314705" algn="just" defTabSz="344677">
              <a:spcBef>
                <a:spcPts val="2400"/>
              </a:spcBef>
              <a:buBlip>
                <a:blip r:embed="rId2"/>
              </a:buBlip>
              <a:defRPr sz="2478"/>
            </a:pPr>
            <a:r>
              <a:t>If there is any prejudice to the client’s hearing rights by entering into a payment agreement, it has not been litigated.</a:t>
            </a:r>
            <a:b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title"/>
          </p:nvPr>
        </p:nvSpPr>
        <p:spPr>
          <a:prstGeom prst="rect">
            <a:avLst/>
          </a:prstGeom>
        </p:spPr>
        <p:txBody>
          <a:bodyPr/>
          <a:lstStyle/>
          <a:p>
            <a:pPr/>
            <a:r>
              <a:t>Business Records</a:t>
            </a:r>
          </a:p>
        </p:txBody>
      </p:sp>
      <p:sp>
        <p:nvSpPr>
          <p:cNvPr id="147" name="Shape 147"/>
          <p:cNvSpPr/>
          <p:nvPr>
            <p:ph type="body" idx="1"/>
          </p:nvPr>
        </p:nvSpPr>
        <p:spPr>
          <a:prstGeom prst="rect">
            <a:avLst/>
          </a:prstGeom>
        </p:spPr>
        <p:txBody>
          <a:bodyPr/>
          <a:lstStyle/>
          <a:p>
            <a:pPr marL="341375" indent="-341375" defTabSz="373887">
              <a:spcBef>
                <a:spcPts val="2600"/>
              </a:spcBef>
              <a:buBlip>
                <a:blip r:embed="rId2"/>
              </a:buBlip>
              <a:defRPr sz="2688"/>
            </a:pPr>
            <a:r>
              <a:t>What business records will be requested?</a:t>
            </a:r>
          </a:p>
          <a:p>
            <a:pPr marL="341375" indent="-341375" defTabSz="373887">
              <a:spcBef>
                <a:spcPts val="2600"/>
              </a:spcBef>
              <a:buBlip>
                <a:blip r:embed="rId2"/>
              </a:buBlip>
              <a:defRPr sz="2688"/>
            </a:pPr>
            <a:r>
              <a:t>See Fla. Admin. Code R. 69L-6.015</a:t>
            </a:r>
          </a:p>
          <a:p>
            <a:pPr marL="341375" indent="-341375" defTabSz="373887">
              <a:spcBef>
                <a:spcPts val="2600"/>
              </a:spcBef>
              <a:buBlip>
                <a:blip r:embed="rId2"/>
              </a:buBlip>
              <a:defRPr sz="2688"/>
            </a:pPr>
            <a:r>
              <a:t>Identity, organizational, and occupational records, including payroll checks and W-2s.</a:t>
            </a:r>
          </a:p>
          <a:p>
            <a:pPr marL="341375" indent="-341375" defTabSz="373887">
              <a:spcBef>
                <a:spcPts val="2600"/>
              </a:spcBef>
              <a:buBlip>
                <a:blip r:embed="rId2"/>
              </a:buBlip>
              <a:defRPr sz="2688"/>
            </a:pPr>
            <a:r>
              <a:t>Tax Records, Bank Records, Subcontractor Invoices</a:t>
            </a:r>
          </a:p>
          <a:p>
            <a:pPr marL="341375" indent="-341375" defTabSz="373887">
              <a:spcBef>
                <a:spcPts val="2600"/>
              </a:spcBef>
              <a:buBlip>
                <a:blip r:embed="rId2"/>
              </a:buBlip>
              <a:defRPr sz="2688"/>
            </a:pPr>
            <a:r>
              <a:t>Copies of all workers’ compensation insurance policies and audits </a:t>
            </a:r>
          </a:p>
          <a:p>
            <a:pPr marL="341375" indent="-341375" defTabSz="373887">
              <a:spcBef>
                <a:spcPts val="2600"/>
              </a:spcBef>
              <a:buBlip>
                <a:blip r:embed="rId2"/>
              </a:buBlip>
              <a:defRPr sz="2688"/>
            </a:pPr>
            <a:r>
              <a:t>Retention Schedule: Generally 3 years and must be located at employer’s office or worksite</a:t>
            </a:r>
          </a:p>
          <a:p>
            <a:pPr marL="341375" indent="-341375" defTabSz="373887">
              <a:spcBef>
                <a:spcPts val="2600"/>
              </a:spcBef>
              <a:buBlip>
                <a:blip r:embed="rId2"/>
              </a:buBlip>
              <a:defRPr sz="2688"/>
            </a:pPr>
            <a:r>
              <a:t>Good idea to inform your clients of these requirements by mail or newsletter</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LeatherBook">
  <a:themeElements>
    <a:clrScheme name="LeatherBook">
      <a:dk1>
        <a:srgbClr val="6C6963"/>
      </a:dk1>
      <a:lt1>
        <a:srgbClr val="092C6C"/>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6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LeatherBook">
  <a:themeElements>
    <a:clrScheme name="LeatherBook">
      <a:dk1>
        <a:srgbClr val="000000"/>
      </a:dk1>
      <a:lt1>
        <a:srgbClr val="FFFFFF"/>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6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