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47" r:id="rId2"/>
    <p:sldId id="311" r:id="rId3"/>
    <p:sldId id="448" r:id="rId4"/>
    <p:sldId id="449" r:id="rId5"/>
    <p:sldId id="452" r:id="rId6"/>
    <p:sldId id="450" r:id="rId7"/>
    <p:sldId id="454" r:id="rId8"/>
    <p:sldId id="451" r:id="rId9"/>
    <p:sldId id="453" r:id="rId10"/>
    <p:sldId id="447" r:id="rId11"/>
    <p:sldId id="446" r:id="rId12"/>
    <p:sldId id="445" r:id="rId13"/>
    <p:sldId id="440" r:id="rId14"/>
    <p:sldId id="301" r:id="rId15"/>
    <p:sldId id="444" r:id="rId16"/>
    <p:sldId id="259" r:id="rId17"/>
    <p:sldId id="455" r:id="rId18"/>
    <p:sldId id="456" r:id="rId19"/>
    <p:sldId id="457" r:id="rId20"/>
    <p:sldId id="458" r:id="rId21"/>
    <p:sldId id="459" r:id="rId2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03A503"/>
    <a:srgbClr val="0000FF"/>
    <a:srgbClr val="0DFB0D"/>
    <a:srgbClr val="00A249"/>
    <a:srgbClr val="3D8E8C"/>
    <a:srgbClr val="4D4D4D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88876" autoAdjust="0"/>
  </p:normalViewPr>
  <p:slideViewPr>
    <p:cSldViewPr snapToGrid="0">
      <p:cViewPr>
        <p:scale>
          <a:sx n="75" d="100"/>
          <a:sy n="75" d="100"/>
        </p:scale>
        <p:origin x="-1944" y="-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52"/>
    </p:cViewPr>
  </p:sorterViewPr>
  <p:notesViewPr>
    <p:cSldViewPr snapToGrid="0">
      <p:cViewPr varScale="1">
        <p:scale>
          <a:sx n="84" d="100"/>
          <a:sy n="84" d="100"/>
        </p:scale>
        <p:origin x="-3120" y="-78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378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753543-E3FE-4F32-99C7-88E18A33C70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6756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7"/>
            <a:ext cx="5607050" cy="4155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378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EF4FDEF9-69F5-46BD-A3CD-BBF7AE1CB9F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93912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576E4F3-372C-4DDA-8D6C-E334738FCB3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964595-48F1-4FDB-8381-38F2C5B4C45A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09A79EE-3ACE-41B2-9F4A-13EEC9DE561F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09A79EE-3ACE-41B2-9F4A-13EEC9DE561F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BAF792-CF34-4A1F-B009-195FBFB22DE3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BAF792-CF34-4A1F-B009-195FBFB22DE3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BAF792-CF34-4A1F-B009-195FBFB22DE3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BAF792-CF34-4A1F-B009-195FBFB22DE3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BAF792-CF34-4A1F-B009-195FBFB22DE3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BAF792-CF34-4A1F-B009-195FBFB22DE3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73185-A661-438F-BEAC-6B9916D38E27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Katten logo_bla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6084888"/>
            <a:ext cx="14446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625475" y="0"/>
            <a:ext cx="8518525" cy="3429000"/>
          </a:xfrm>
          <a:prstGeom prst="rect">
            <a:avLst/>
          </a:prstGeom>
          <a:gradFill rotWithShape="1">
            <a:gsLst>
              <a:gs pos="0">
                <a:srgbClr val="003A4C"/>
              </a:gs>
              <a:gs pos="100000">
                <a:srgbClr val="00496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0" y="3429000"/>
            <a:ext cx="625475" cy="3429000"/>
          </a:xfrm>
          <a:prstGeom prst="rect">
            <a:avLst/>
          </a:prstGeom>
          <a:solidFill>
            <a:srgbClr val="1F69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0" y="0"/>
            <a:ext cx="625475" cy="3429000"/>
          </a:xfrm>
          <a:prstGeom prst="rect">
            <a:avLst/>
          </a:prstGeom>
          <a:solidFill>
            <a:srgbClr val="9EC6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6950" y="1062038"/>
            <a:ext cx="6715125" cy="947737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2238375"/>
            <a:ext cx="5502275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rgbClr val="CBE5EB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2" y="5317329"/>
            <a:ext cx="854074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6471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5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769938"/>
            <a:ext cx="2011363" cy="5491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8363" y="769938"/>
            <a:ext cx="5884862" cy="5491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19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363" y="769938"/>
            <a:ext cx="8048625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68363" y="1900238"/>
            <a:ext cx="8048625" cy="43608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330941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4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487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8363" y="1900238"/>
            <a:ext cx="3948112" cy="4360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8875" y="1900238"/>
            <a:ext cx="3948113" cy="4360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0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9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02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592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088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8" descr="Katten logo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263" y="168275"/>
            <a:ext cx="13795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8363" y="769938"/>
            <a:ext cx="80486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8363" y="1900238"/>
            <a:ext cx="8048625" cy="436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8270875" y="6584950"/>
            <a:ext cx="8286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828D6F29-CEE5-4F4C-B4D3-B9C3312921F9}" type="slidenum">
              <a:rPr lang="en-US" altLang="en-US" sz="900" smtClean="0">
                <a:solidFill>
                  <a:srgbClr val="777777"/>
                </a:solidFill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en-US" sz="900" dirty="0" smtClean="0">
              <a:solidFill>
                <a:srgbClr val="777777"/>
              </a:solidFill>
            </a:endParaRPr>
          </a:p>
        </p:txBody>
      </p:sp>
      <p:sp>
        <p:nvSpPr>
          <p:cNvPr id="1030" name="Rectangle 35"/>
          <p:cNvSpPr>
            <a:spLocks noChangeArrowheads="1"/>
          </p:cNvSpPr>
          <p:nvPr/>
        </p:nvSpPr>
        <p:spPr bwMode="auto">
          <a:xfrm>
            <a:off x="0" y="3429000"/>
            <a:ext cx="625475" cy="3429000"/>
          </a:xfrm>
          <a:prstGeom prst="rect">
            <a:avLst/>
          </a:prstGeom>
          <a:solidFill>
            <a:srgbClr val="1F69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1" name="Rectangle 36"/>
          <p:cNvSpPr>
            <a:spLocks noChangeArrowheads="1"/>
          </p:cNvSpPr>
          <p:nvPr/>
        </p:nvSpPr>
        <p:spPr bwMode="auto">
          <a:xfrm>
            <a:off x="0" y="0"/>
            <a:ext cx="625475" cy="3429000"/>
          </a:xfrm>
          <a:prstGeom prst="rect">
            <a:avLst/>
          </a:prstGeom>
          <a:solidFill>
            <a:srgbClr val="9EC6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00496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25000"/>
        </a:spcAft>
        <a:buClr>
          <a:srgbClr val="3D8EA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25000"/>
        </a:spcAft>
        <a:buClr>
          <a:srgbClr val="3D8EA0"/>
        </a:buClr>
        <a:buChar char="•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25000"/>
        </a:spcAft>
        <a:buClr>
          <a:srgbClr val="3D8EA0"/>
        </a:buClr>
        <a:buFont typeface="Symbol" pitchFamily="18" charset="2"/>
        <a:buChar char="-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25000"/>
        </a:spcAft>
        <a:buClr>
          <a:srgbClr val="3D8EA0"/>
        </a:buClr>
        <a:buSzPct val="75000"/>
        <a:buFont typeface="Wingdings" pitchFamily="2" charset="2"/>
        <a:buChar char="v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25000"/>
        </a:spcAft>
        <a:buClr>
          <a:srgbClr val="3D8EA0"/>
        </a:buClr>
        <a:buSzPct val="75000"/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25000"/>
        </a:spcAft>
        <a:buClr>
          <a:srgbClr val="3D8EA0"/>
        </a:buClr>
        <a:buSzPct val="75000"/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25000"/>
        </a:spcAft>
        <a:buClr>
          <a:srgbClr val="3D8EA0"/>
        </a:buClr>
        <a:buSzPct val="75000"/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25000"/>
        </a:spcAft>
        <a:buClr>
          <a:srgbClr val="3D8EA0"/>
        </a:buClr>
        <a:buSzPct val="75000"/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25000"/>
        </a:spcAft>
        <a:buClr>
          <a:srgbClr val="3D8EA0"/>
        </a:buClr>
        <a:buSzPct val="75000"/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i="1" dirty="0" smtClean="0">
                <a:solidFill>
                  <a:schemeClr val="tx1"/>
                </a:solidFill>
              </a:rPr>
              <a:t/>
            </a:r>
            <a:br>
              <a:rPr lang="en-US" altLang="en-US" sz="3600" i="1" dirty="0" smtClean="0">
                <a:solidFill>
                  <a:schemeClr val="tx1"/>
                </a:solidFill>
              </a:rPr>
            </a:br>
            <a:r>
              <a:rPr lang="en-US" altLang="en-US" sz="3600" i="1" dirty="0">
                <a:solidFill>
                  <a:schemeClr val="tx1"/>
                </a:solidFill>
              </a:rPr>
              <a:t/>
            </a:r>
            <a:br>
              <a:rPr lang="en-US" altLang="en-US" sz="3600" i="1" dirty="0">
                <a:solidFill>
                  <a:schemeClr val="tx1"/>
                </a:solidFill>
              </a:rPr>
            </a:br>
            <a:r>
              <a:rPr lang="en-US" altLang="en-US" sz="3600" i="1" dirty="0" smtClean="0">
                <a:solidFill>
                  <a:schemeClr val="tx1"/>
                </a:solidFill>
              </a:rPr>
              <a:t/>
            </a:r>
            <a:br>
              <a:rPr lang="en-US" altLang="en-US" sz="3600" i="1" dirty="0" smtClean="0">
                <a:solidFill>
                  <a:schemeClr val="tx1"/>
                </a:solidFill>
              </a:rPr>
            </a:br>
            <a:r>
              <a:rPr lang="en-US" altLang="en-US" sz="3600" i="1" dirty="0" smtClean="0">
                <a:solidFill>
                  <a:schemeClr val="tx1"/>
                </a:solidFill>
              </a:rPr>
              <a:t>Digging Through the Field of Environmental Insurance – Identifying and Addressing Legal Issues Through Negotiation</a:t>
            </a:r>
            <a:endParaRPr lang="en-US" altLang="en-US" sz="3600" dirty="0" smtClean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1900238"/>
            <a:ext cx="8027988" cy="46402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800" b="1" dirty="0"/>
              <a:t>Nancy J. Rich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800" b="1" dirty="0" smtClean="0"/>
              <a:t>Partner, Environmental Practice</a:t>
            </a:r>
            <a:endParaRPr lang="en-US" altLang="en-US" sz="1800" b="1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800" b="1" dirty="0"/>
              <a:t>KATTEN MUCHIN ROSENMAN LLP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800" b="1" dirty="0"/>
              <a:t>Chicago, IL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November 16, 2015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History of the CGL Policy and Environmental Coverage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Until the early 1970s, insurance policies generally did not exclude losses caused by </a:t>
            </a:r>
            <a:r>
              <a:rPr lang="en-US" altLang="en-US" dirty="0" smtClean="0"/>
              <a:t>pollution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Insurers are still covering certain environmentally-related losses under these old policies:</a:t>
            </a:r>
          </a:p>
          <a:p>
            <a:pPr lvl="1" eaLnBrk="1" hangingPunct="1"/>
            <a:r>
              <a:rPr lang="en-US" altLang="en-US" sz="2400" dirty="0" smtClean="0"/>
              <a:t>Lawsuits or losses may occur today that pertain to waste that was released many decades ago</a:t>
            </a:r>
          </a:p>
          <a:p>
            <a:pPr lvl="1" eaLnBrk="1" hangingPunct="1"/>
            <a:r>
              <a:rPr lang="en-US" altLang="en-US" sz="2400" dirty="0" smtClean="0"/>
              <a:t>Insurance </a:t>
            </a:r>
            <a:r>
              <a:rPr lang="en-US" altLang="en-US" sz="2400" dirty="0"/>
              <a:t>archeology often needed to find old policies</a:t>
            </a:r>
            <a:endParaRPr lang="en-US" altLang="en-US" sz="2400" dirty="0" smtClean="0"/>
          </a:p>
          <a:p>
            <a:pPr lvl="1" eaLnBrk="1" hangingPunct="1"/>
            <a:r>
              <a:rPr lang="en-US" altLang="en-US" sz="2400" dirty="0" smtClean="0"/>
              <a:t>Example:  Toxic tort litigation resulting from contamination of residential drinking water wells</a:t>
            </a:r>
          </a:p>
        </p:txBody>
      </p:sp>
    </p:spTree>
    <p:extLst>
      <p:ext uri="{BB962C8B-B14F-4D97-AF65-F5344CB8AC3E}">
        <p14:creationId xmlns:p14="http://schemas.microsoft.com/office/powerpoint/2010/main" val="362164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Early 1970s Qualified Pollution Exclusion – “Sudden and Accidental”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Insurance companies began using a standard exclusion that was meant to exclude claims for pollution that policyholders intended to release – </a:t>
            </a:r>
            <a:r>
              <a:rPr lang="en-US" altLang="en-US" i="1" dirty="0" smtClean="0"/>
              <a:t>e.g.</a:t>
            </a:r>
            <a:r>
              <a:rPr lang="en-US" altLang="en-US" dirty="0" smtClean="0"/>
              <a:t>, process discharges to air or water</a:t>
            </a:r>
          </a:p>
          <a:p>
            <a:pPr eaLnBrk="1" hangingPunct="1"/>
            <a:r>
              <a:rPr lang="en-US" altLang="en-US" dirty="0" smtClean="0"/>
              <a:t>Thus began the litigation regarding the meaning of the phrase the insurers used in this standard exclusion – “sudden and accidental”</a:t>
            </a:r>
          </a:p>
          <a:p>
            <a:pPr eaLnBrk="1" hangingPunct="1"/>
            <a:r>
              <a:rPr lang="en-US" altLang="en-US" dirty="0" smtClean="0"/>
              <a:t>Some courts interpreted the phrase to cover any release the insured did not anticipate or foresee</a:t>
            </a:r>
          </a:p>
        </p:txBody>
      </p:sp>
    </p:spTree>
    <p:extLst>
      <p:ext uri="{BB962C8B-B14F-4D97-AF65-F5344CB8AC3E}">
        <p14:creationId xmlns:p14="http://schemas.microsoft.com/office/powerpoint/2010/main" val="21872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Subsequent Absolute Pollution Exclusions – 1986 and Beyond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In 1986, the insurance industry began using an exclusion that precluded coverage for virtually all pollution</a:t>
            </a:r>
          </a:p>
          <a:p>
            <a:pPr eaLnBrk="1" hangingPunct="1"/>
            <a:r>
              <a:rPr lang="en-US" altLang="en-US" dirty="0" smtClean="0"/>
              <a:t>The wording of the standard exclusion has changed over time, but the legal interpretation of the pollution exclusion in CGL policies issued beginning in 1986 is generally consistent – pollution is not covered</a:t>
            </a:r>
          </a:p>
          <a:p>
            <a:pPr eaLnBrk="1" hangingPunct="1"/>
            <a:r>
              <a:rPr lang="en-US" altLang="en-US" dirty="0" smtClean="0"/>
              <a:t>Generally, the only exceptions are for losses caused by fires or faulty HVAC systems</a:t>
            </a:r>
          </a:p>
        </p:txBody>
      </p:sp>
    </p:spTree>
    <p:extLst>
      <p:ext uri="{BB962C8B-B14F-4D97-AF65-F5344CB8AC3E}">
        <p14:creationId xmlns:p14="http://schemas.microsoft.com/office/powerpoint/2010/main" val="11565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55663" y="6302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The Insurance Industry Response -- Filling the Pollution Coverage Void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8363" y="1841500"/>
            <a:ext cx="8034337" cy="4165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By the early 1990s, insurers were beginning to offer separate environmental insurance policies</a:t>
            </a:r>
          </a:p>
          <a:p>
            <a:pPr eaLnBrk="1" hangingPunct="1"/>
            <a:r>
              <a:rPr lang="en-US" altLang="en-US" dirty="0" smtClean="0"/>
              <a:t>Unlike CGL insurance, there are no standardized policy forms – </a:t>
            </a:r>
            <a:r>
              <a:rPr lang="en-US" altLang="en-US" i="1" dirty="0" smtClean="0"/>
              <a:t>i.e.</a:t>
            </a:r>
            <a:r>
              <a:rPr lang="en-US" altLang="en-US" dirty="0" smtClean="0"/>
              <a:t>, it is written on an excess and surplus lines basis and can and should be </a:t>
            </a:r>
            <a:r>
              <a:rPr lang="en-US" altLang="en-US" u="sng" dirty="0" smtClean="0"/>
              <a:t>negotiated</a:t>
            </a:r>
          </a:p>
          <a:p>
            <a:pPr eaLnBrk="1" hangingPunct="1"/>
            <a:r>
              <a:rPr lang="en-US" altLang="en-US" dirty="0" smtClean="0"/>
              <a:t>The various forms of environmental insurance are all generally designed to indemnify the insured for losses that are severe – that is resulting in high losses -- but which have a low risk of occurrence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439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Common Environmental Policy Types</a:t>
            </a:r>
            <a:endParaRPr lang="en-US" altLang="en-US" sz="32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1658938"/>
            <a:ext cx="8048625" cy="4360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Transactional lawyers often encounter the site-specific environmental impairment liability (“EIL”) policy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Lawyers involved in construction projects or who represent contractors may</a:t>
            </a:r>
            <a:r>
              <a:rPr lang="en-US" altLang="en-US" dirty="0" smtClean="0"/>
              <a:t> deal with contractor </a:t>
            </a:r>
            <a:r>
              <a:rPr lang="en-US" altLang="en-US" dirty="0" smtClean="0"/>
              <a:t>EIL policies and environmental professional errors and omissions (“E&amp;O”) policies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Other types of policies include those covering: underground storage tank (“UST”) compliance, remediation (including stop loss, a.k.a. “cost cap”)</a:t>
            </a: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Policies may contain more than one type of coverage, depending on client needs – e.g., contractors, UST operators</a:t>
            </a: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Site-Specific EIL Policies</a:t>
            </a:r>
            <a:endParaRPr lang="en-US" altLang="en-US" sz="32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1658938"/>
            <a:ext cx="8048625" cy="4360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These policies insure pollution losses resulting from:</a:t>
            </a:r>
            <a:r>
              <a:rPr lang="en-US" altLang="en-US" dirty="0" smtClean="0"/>
              <a:t> 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Bodily injury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Property damage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Clean-up (remediation) costs</a:t>
            </a: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They policies generally cover: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Identified owned / leased / managed properties</a:t>
            </a:r>
            <a:endParaRPr lang="en-US" alt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Non-owned disposal sites (</a:t>
            </a:r>
            <a:r>
              <a:rPr lang="en-US" altLang="en-US" sz="2400" i="1" dirty="0" smtClean="0"/>
              <a:t>e.g.</a:t>
            </a:r>
            <a:r>
              <a:rPr lang="en-US" altLang="en-US" sz="2400" dirty="0" smtClean="0"/>
              <a:t>, Superfund, tort)</a:t>
            </a:r>
            <a:endParaRPr lang="en-US" alt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Transportation (</a:t>
            </a:r>
            <a:r>
              <a:rPr lang="en-US" altLang="en-US" sz="2400" i="1" dirty="0" smtClean="0"/>
              <a:t>e.g.</a:t>
            </a:r>
            <a:r>
              <a:rPr lang="en-US" altLang="en-US" sz="2400" dirty="0" smtClean="0"/>
              <a:t>, releases from vehicles)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Contractual liability / operations</a:t>
            </a:r>
            <a:endParaRPr lang="en-US" altLang="en-US" sz="24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329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7064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Site-Specific EIL Policies – Definition Issues</a:t>
            </a:r>
            <a:r>
              <a:rPr lang="en-US" altLang="en-US" sz="3000" dirty="0" smtClean="0"/>
              <a:t> and Reporting Requirements</a:t>
            </a:r>
            <a:endParaRPr lang="en-US" altLang="en-US" sz="30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Definitions – Scope varies by policy / insurer – </a:t>
            </a:r>
            <a:r>
              <a:rPr lang="en-US" altLang="en-US" i="1" dirty="0" smtClean="0"/>
              <a:t>e.g.</a:t>
            </a:r>
            <a:r>
              <a:rPr lang="en-US" altLang="en-US" dirty="0" smtClean="0"/>
              <a:t>: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Bodily injury – physical injury or actual exposure versus phobia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Loss – lawsuit versus administrative action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Cleanup costs – </a:t>
            </a:r>
            <a:r>
              <a:rPr lang="en-US" altLang="en-US" sz="2400" i="1" dirty="0" smtClean="0"/>
              <a:t>e.g.</a:t>
            </a:r>
            <a:r>
              <a:rPr lang="en-US" altLang="en-US" sz="2400" dirty="0" smtClean="0"/>
              <a:t>, is there a government action trigger? </a:t>
            </a: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The policies are usually “claims made”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Covers claims first made against the insured and reported to the insurer in writing during the policy period or any applicable extended reporting period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7064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Site-Specific EIL Policies – A Few</a:t>
            </a:r>
            <a:br>
              <a:rPr lang="en-US" altLang="en-US" sz="3000" dirty="0" smtClean="0"/>
            </a:br>
            <a:r>
              <a:rPr lang="en-US" altLang="en-US" sz="3000" dirty="0" smtClean="0"/>
              <a:t>Common Exclusions and Restrictions</a:t>
            </a:r>
            <a:endParaRPr lang="en-US" altLang="en-US" sz="30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Retroactive dates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E</a:t>
            </a:r>
            <a:r>
              <a:rPr lang="en-US" altLang="en-US" sz="2400" dirty="0" smtClean="0"/>
              <a:t>xcludes coverage for pre-existing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A retroactive date that is the property purchase date means there is no coverage for pre-existing pollution </a:t>
            </a:r>
            <a:r>
              <a:rPr lang="en-US" altLang="en-US" sz="2400" u="sng" dirty="0" smtClean="0"/>
              <a:t>unless </a:t>
            </a:r>
            <a:r>
              <a:rPr lang="en-US" altLang="en-US" sz="2400" dirty="0" smtClean="0"/>
              <a:t>the declarations state there is coverage for pollution occurring  </a:t>
            </a:r>
            <a:r>
              <a:rPr lang="en-US" altLang="en-US" sz="2400" u="sng" dirty="0" smtClean="0"/>
              <a:t>before</a:t>
            </a:r>
            <a:r>
              <a:rPr lang="en-US" altLang="en-US" sz="2400" dirty="0" smtClean="0"/>
              <a:t> the retroactive date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Reverse retroactive dates - i.e., </a:t>
            </a:r>
            <a:r>
              <a:rPr lang="en-US" altLang="en-US" sz="2400" u="sng" dirty="0" smtClean="0"/>
              <a:t>after</a:t>
            </a:r>
            <a:r>
              <a:rPr lang="en-US" altLang="en-US" sz="2400" dirty="0" smtClean="0"/>
              <a:t> the policy date</a:t>
            </a: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Voluntary investigation exclusion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This doesn’t work for developers, and even insureds who don’t plan construction need to think </a:t>
            </a:r>
            <a:r>
              <a:rPr lang="en-US" altLang="en-US" sz="2400" dirty="0" smtClean="0"/>
              <a:t>twice before </a:t>
            </a:r>
            <a:r>
              <a:rPr lang="en-US" altLang="en-US" sz="2400" dirty="0" smtClean="0"/>
              <a:t>any excavation work – </a:t>
            </a:r>
            <a:r>
              <a:rPr lang="en-US" altLang="en-US" sz="2400" i="1" dirty="0" smtClean="0"/>
              <a:t>e.g.</a:t>
            </a:r>
            <a:r>
              <a:rPr lang="en-US" altLang="en-US" sz="2400" dirty="0" smtClean="0"/>
              <a:t>, utility trenches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1495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7064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Site-Specific EIL Policies – A Few</a:t>
            </a:r>
            <a:br>
              <a:rPr lang="en-US" altLang="en-US" sz="3000" dirty="0" smtClean="0"/>
            </a:br>
            <a:r>
              <a:rPr lang="en-US" altLang="en-US" sz="3000" dirty="0" smtClean="0"/>
              <a:t>Common Exclusions and Restrictions</a:t>
            </a:r>
            <a:endParaRPr lang="en-US" altLang="en-US" sz="30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Non-disclosed conditions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Precludes coverage for claims based on unknown or otherwise non-disclosed pollution conditions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For example, the insured seeks coverage without performing a Phase II that the insurer wants so it can better quantify the risk of insuring the property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Insurers do not like to make assumptions without supporting date, so the insured assumes the risk of unknown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Of course, the insured would pay a higher premium, or face specific exclusions, if it did investigate and find problems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6931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7064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Site-Specific EIL Policies – A Few</a:t>
            </a:r>
            <a:br>
              <a:rPr lang="en-US" altLang="en-US" sz="3000" dirty="0" smtClean="0"/>
            </a:br>
            <a:r>
              <a:rPr lang="en-US" altLang="en-US" sz="3000" dirty="0" smtClean="0"/>
              <a:t>Common Exclusions and Restrictions</a:t>
            </a:r>
            <a:endParaRPr lang="en-US" altLang="en-US" sz="30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Mold and asbestos exclusions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Many insurers will propose an endorsement excluding all claims related to mold and asbestos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If environmental diligence information indicates low existing risk – e.g., no visible mold / no friable suspect asbestos – insurers may remove the exclusion subject to the insured’s implementation of an insurer-approved </a:t>
            </a:r>
            <a:r>
              <a:rPr lang="en-US" altLang="en-US" sz="2400" dirty="0"/>
              <a:t>O&amp;M plan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Coverage for fines </a:t>
            </a:r>
            <a:r>
              <a:rPr lang="en-US" altLang="en-US" dirty="0"/>
              <a:t>/ </a:t>
            </a:r>
            <a:r>
              <a:rPr lang="en-US" altLang="en-US" dirty="0" smtClean="0"/>
              <a:t>penalties </a:t>
            </a:r>
            <a:r>
              <a:rPr lang="en-US" altLang="en-US" dirty="0"/>
              <a:t>/ </a:t>
            </a:r>
            <a:r>
              <a:rPr lang="en-US" altLang="en-US" dirty="0" smtClean="0"/>
              <a:t>assessments 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May be negotiable depending on the perceived risk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No coverage for willful / criminal acts </a:t>
            </a:r>
            <a:endParaRPr lang="en-US" altLang="en-US" sz="2400" dirty="0" smtClean="0"/>
          </a:p>
          <a:p>
            <a:pPr lvl="1" eaLnBrk="1" hangingPunct="1">
              <a:lnSpc>
                <a:spcPct val="80000"/>
              </a:lnSpc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910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Common Law:  Private Nuisance; Public Nuisance; Trespass; Strict Liability; Negligence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State “Superfund” and Property Transfer Laws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Environmental Crimes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Federal Environmental Laws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Resource Conservation and Recovery Act (“RCRA”)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Comprehensive Environmental Response, Compensation and Liability Act (“Superfund”)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Clean Water Act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Clean Air Act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Toxic Substances Control Act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Endangered Species Act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/>
              <a:t>Safe Drinking Water Act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Contract Law: Representations, Warranties, and </a:t>
            </a:r>
            <a:r>
              <a:rPr lang="en-US" altLang="en-US" sz="1800" dirty="0" smtClean="0"/>
              <a:t>Indemnifications</a:t>
            </a:r>
            <a:endParaRPr lang="en-US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7064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The Policy Negotiation Team</a:t>
            </a:r>
            <a:endParaRPr lang="en-US" altLang="en-US" sz="30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/>
              <a:t>Negotiating a policy that fits a client’s needs takes a team effort</a:t>
            </a:r>
            <a:endParaRPr lang="en-US" alt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Client:  Defines the issues through diligence; responsible for compliance plans / O&amp;M plans required by policy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Broker:  Please use an environmental specialist!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Environmental consultant: Must understand strategy!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Attorney: Helps </a:t>
            </a:r>
            <a:r>
              <a:rPr lang="en-US" altLang="en-US" sz="2400" dirty="0"/>
              <a:t>the broker prepare </a:t>
            </a:r>
            <a:r>
              <a:rPr lang="en-US" altLang="en-US" sz="2400" dirty="0" smtClean="0"/>
              <a:t>RFPs for the insurance market; negotiates and reviews policy terms to address risk consistent with client goals and requirements </a:t>
            </a:r>
            <a:r>
              <a:rPr lang="en-US" altLang="en-US" sz="2400" dirty="0"/>
              <a:t>of other parties to the deal – lenders, buyers, </a:t>
            </a:r>
            <a:r>
              <a:rPr lang="en-US" altLang="en-US" sz="2400" dirty="0" smtClean="0"/>
              <a:t>sellers</a:t>
            </a:r>
            <a:endParaRPr lang="en-US" altLang="en-US" sz="2400" dirty="0"/>
          </a:p>
          <a:p>
            <a:pPr lvl="1" eaLnBrk="1" hangingPunct="1">
              <a:lnSpc>
                <a:spcPct val="80000"/>
              </a:lnSpc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1911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7064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Questions and Discussion</a:t>
            </a:r>
            <a:endParaRPr lang="en-US" altLang="en-US" sz="30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example</a:t>
            </a:r>
            <a:r>
              <a:rPr lang="en-US" altLang="en-US" dirty="0" smtClean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What </a:t>
            </a:r>
            <a:r>
              <a:rPr lang="en-US" altLang="en-US" sz="2400" dirty="0"/>
              <a:t>issues have participants faced in dealing with clients, lenders, brokers, and opposing counsel</a:t>
            </a:r>
            <a:r>
              <a:rPr lang="en-US" altLang="en-US" sz="2400" dirty="0" smtClean="0"/>
              <a:t>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Are specialty policies always worth it – </a:t>
            </a:r>
            <a:r>
              <a:rPr lang="en-US" altLang="en-US" sz="2400" i="1" dirty="0" smtClean="0"/>
              <a:t>e.g.</a:t>
            </a:r>
            <a:r>
              <a:rPr lang="en-US" altLang="en-US" sz="2400" dirty="0" smtClean="0"/>
              <a:t>, secured creditor coverage for lenders?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Tailoring EIL requirements, including E&amp;O, for contractors working on client projects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War stories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lvl="1" eaLnBrk="1" hangingPunct="1">
              <a:lnSpc>
                <a:spcPct val="80000"/>
              </a:lnSpc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8725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  Common Law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/>
            <a:r>
              <a:rPr lang="en-US" altLang="en-US" dirty="0"/>
              <a:t>Nuisance</a:t>
            </a:r>
          </a:p>
          <a:p>
            <a:pPr lvl="1" eaLnBrk="1" hangingPunct="1"/>
            <a:r>
              <a:rPr lang="en-US" altLang="en-US" dirty="0"/>
              <a:t>Private</a:t>
            </a:r>
          </a:p>
          <a:p>
            <a:pPr lvl="1" eaLnBrk="1" hangingPunct="1"/>
            <a:r>
              <a:rPr lang="en-US" altLang="en-US" dirty="0"/>
              <a:t>Public</a:t>
            </a:r>
          </a:p>
          <a:p>
            <a:pPr eaLnBrk="1" hangingPunct="1"/>
            <a:r>
              <a:rPr lang="en-US" altLang="en-US" dirty="0"/>
              <a:t>Trespass</a:t>
            </a:r>
          </a:p>
          <a:p>
            <a:pPr eaLnBrk="1" hangingPunct="1"/>
            <a:r>
              <a:rPr lang="en-US" altLang="en-US" dirty="0"/>
              <a:t>Strict Liability</a:t>
            </a:r>
          </a:p>
          <a:p>
            <a:pPr eaLnBrk="1" hangingPunct="1"/>
            <a:r>
              <a:rPr lang="en-US" altLang="en-US" dirty="0" smtClean="0"/>
              <a:t>Negligence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379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  Superfund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/>
            <a:r>
              <a:rPr lang="en-US" altLang="en-US" dirty="0"/>
              <a:t>Strict Liability</a:t>
            </a:r>
          </a:p>
          <a:p>
            <a:pPr eaLnBrk="1" hangingPunct="1"/>
            <a:r>
              <a:rPr lang="en-US" altLang="en-US" dirty="0"/>
              <a:t>Retroactive Liability</a:t>
            </a:r>
          </a:p>
          <a:p>
            <a:pPr eaLnBrk="1" hangingPunct="1"/>
            <a:r>
              <a:rPr lang="en-US" altLang="en-US" dirty="0"/>
              <a:t>Joint and Several Liability</a:t>
            </a:r>
          </a:p>
          <a:p>
            <a:pPr eaLnBrk="1" hangingPunct="1"/>
            <a:r>
              <a:rPr lang="en-US" altLang="en-US" dirty="0"/>
              <a:t>Liability can attach based solely on holding title and immediately upon closure of real property</a:t>
            </a:r>
          </a:p>
          <a:p>
            <a:pPr eaLnBrk="1" hangingPunct="1"/>
            <a:r>
              <a:rPr lang="en-US" altLang="en-US" dirty="0"/>
              <a:t>Traditional tort defenses unavailable, </a:t>
            </a:r>
            <a:r>
              <a:rPr lang="en-US" altLang="en-US" i="1" dirty="0"/>
              <a:t>e.g</a:t>
            </a:r>
            <a:r>
              <a:rPr lang="en-US" altLang="en-US" dirty="0"/>
              <a:t>., proximate cause, unclean hands, laches, </a:t>
            </a:r>
            <a:r>
              <a:rPr lang="en-US" altLang="en-US" i="1" dirty="0"/>
              <a:t>etc.</a:t>
            </a:r>
          </a:p>
          <a:p>
            <a:pPr eaLnBrk="1" hangingPunct="1"/>
            <a:r>
              <a:rPr lang="en-US" altLang="en-US" dirty="0"/>
              <a:t>Clean first, incur costs, ask questions </a:t>
            </a:r>
            <a:r>
              <a:rPr lang="en-US" altLang="en-US" dirty="0" smtClean="0"/>
              <a:t>later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27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  Superfund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Four Categories of Liable Parties: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the current owner and operator of a facility from which there was an actual or threatened release of hazardous substances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any person who at the time of disposal of any hazardous waste owned or operated any facility at which such hazardous substances were disposed 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any person who arranged for disposal or treatment of hazardous substances at such facility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any person who selected such facility and transported hazardous substances to it for disposal or treatment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PRPs are liable </a:t>
            </a:r>
            <a:r>
              <a:rPr lang="en-US" altLang="en-US" sz="2000" dirty="0" smtClean="0"/>
              <a:t>subject only to extremely limited, frequently inapplicable defenses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5568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  State Superfund Statutes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/>
            <a:r>
              <a:rPr lang="en-US" altLang="en-US" dirty="0"/>
              <a:t>Sites not on the National Priorities List are not eligible for </a:t>
            </a:r>
            <a:r>
              <a:rPr lang="en-US" altLang="en-US" dirty="0" smtClean="0"/>
              <a:t>funding </a:t>
            </a:r>
            <a:r>
              <a:rPr lang="en-US" altLang="en-US" dirty="0"/>
              <a:t>under the federal Superfund program</a:t>
            </a:r>
          </a:p>
          <a:p>
            <a:pPr eaLnBrk="1" hangingPunct="1"/>
            <a:r>
              <a:rPr lang="en-US" altLang="en-US" dirty="0"/>
              <a:t>No minimum federal standards and no requirement to receive federal approval</a:t>
            </a:r>
          </a:p>
          <a:p>
            <a:pPr eaLnBrk="1" hangingPunct="1"/>
            <a:r>
              <a:rPr lang="en-US" altLang="en-US" dirty="0"/>
              <a:t>Examples include:</a:t>
            </a:r>
          </a:p>
          <a:p>
            <a:pPr lvl="1" eaLnBrk="1" hangingPunct="1"/>
            <a:r>
              <a:rPr lang="en-US" altLang="en-US" dirty="0"/>
              <a:t>New Jersey Spill Compensation and Control Act</a:t>
            </a:r>
          </a:p>
          <a:p>
            <a:pPr lvl="1" eaLnBrk="1" hangingPunct="1"/>
            <a:r>
              <a:rPr lang="en-US" altLang="en-US" dirty="0"/>
              <a:t>Illinois Environmental Protection Act</a:t>
            </a:r>
          </a:p>
          <a:p>
            <a:pPr lvl="1" eaLnBrk="1" hangingPunct="1"/>
            <a:r>
              <a:rPr lang="en-US" altLang="en-US" dirty="0"/>
              <a:t>Texas Hazardous Substances Spill Prevention and Control </a:t>
            </a:r>
            <a:r>
              <a:rPr lang="en-US" altLang="en-US" dirty="0" smtClean="0"/>
              <a:t>Act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134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  RCRA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Corrective Action: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Can apply to “owners and operators” of hazardous waste treatment, storage, and disposal facilities (“TSDFs”)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EPA authorized to require corrective action for all continuing “releases” of hazardous waste from any solid waste management unit at TSDF seeking a permit “regardless of the time at which waste was placed in such unit,” RCRA </a:t>
            </a:r>
            <a:r>
              <a:rPr lang="en-US" altLang="en-US" sz="1800" dirty="0">
                <a:cs typeface="Times New Roman" pitchFamily="18" charset="0"/>
              </a:rPr>
              <a:t>§ 3004(u)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>
                <a:cs typeface="Times New Roman" pitchFamily="18" charset="0"/>
              </a:rPr>
              <a:t>EPA authorized to require corrective action in certain cases where necessary to protect human health and the environment, RCRA §§ 3004(v) &amp; 3008(h)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EPA authorized to bring suit against any person, including current owner or operator, who has contributed to the “disposal” of hazardous waste that presents imminent or substantial endangerment, RCRA </a:t>
            </a:r>
            <a:r>
              <a:rPr lang="en-US" altLang="en-US" sz="1800" dirty="0">
                <a:cs typeface="Times New Roman" pitchFamily="18" charset="0"/>
              </a:rPr>
              <a:t>§ 7003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Does a “release” or a “disposal” require an affirmative act?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Underground Storage </a:t>
            </a:r>
            <a:r>
              <a:rPr lang="en-US" altLang="en-US" sz="1800" dirty="0" smtClean="0"/>
              <a:t>Tanks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8436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</a:t>
            </a:r>
            <a:br>
              <a:rPr lang="en-US" altLang="en-US" sz="3200" dirty="0" smtClean="0"/>
            </a:br>
            <a:r>
              <a:rPr lang="en-US" altLang="en-US" sz="3200" dirty="0" smtClean="0"/>
              <a:t>State Property Transfer Laws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New Jersey Industrial Site Recovery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Indiana Responsible Property Transfer Law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Michigan Natural Resources and Environmental Protection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Delaware Transfer or Closure of Establishments Law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Connecticut Transfer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Iowa Environmental Quality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Oregon Hazardous Waste Removal and Remediation </a:t>
            </a:r>
            <a:r>
              <a:rPr lang="en-US" altLang="en-US" dirty="0" smtClean="0"/>
              <a:t>Act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97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681038"/>
            <a:ext cx="8048625" cy="8382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Environmental Liability:</a:t>
            </a:r>
            <a:br>
              <a:rPr lang="en-US" altLang="en-US" sz="3200" dirty="0" smtClean="0"/>
            </a:br>
            <a:r>
              <a:rPr lang="en-US" altLang="en-US" sz="3200" dirty="0" smtClean="0"/>
              <a:t>State Property Transfer Laws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1684338"/>
            <a:ext cx="8048625" cy="4360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New Jersey Industrial Site Recovery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Indiana Responsible Property Transfer Law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Michigan Natural Resources and Environmental Protection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Delaware Transfer or Closure of Establishments Law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Connecticut Transfer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Iowa Environmental Quality 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Oregon Hazardous Waste Removal and Remediation </a:t>
            </a:r>
            <a:r>
              <a:rPr lang="en-US" altLang="en-US" dirty="0" smtClean="0"/>
              <a:t>Act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572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BlankPresentation">
  <a:themeElements>
    <a:clrScheme name="iBlank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Blank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Blank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lank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lank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lank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lank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lank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lank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lank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lank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lank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lank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lank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BlankPresentation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iBlankPresentation</Template>
  <TotalTime>3095</TotalTime>
  <Words>1503</Words>
  <Application>Microsoft Office PowerPoint</Application>
  <PresentationFormat>On-screen Show (4:3)</PresentationFormat>
  <Paragraphs>175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iBlankPresentation</vt:lpstr>
      <vt:lpstr>   Digging Through the Field of Environmental Insurance – Identifying and Addressing Legal Issues Through Negotiation</vt:lpstr>
      <vt:lpstr>Environmental Liability</vt:lpstr>
      <vt:lpstr>Environmental Liability:  Common Law</vt:lpstr>
      <vt:lpstr>Environmental Liability:  Superfund</vt:lpstr>
      <vt:lpstr>Environmental Liability:  Superfund</vt:lpstr>
      <vt:lpstr>Environmental Liability:  State Superfund Statutes</vt:lpstr>
      <vt:lpstr>Environmental Liability:  RCRA</vt:lpstr>
      <vt:lpstr>Environmental Liability: State Property Transfer Laws</vt:lpstr>
      <vt:lpstr>Environmental Liability: State Property Transfer Laws</vt:lpstr>
      <vt:lpstr>History of the CGL Policy and Environmental Coverage</vt:lpstr>
      <vt:lpstr>Early 1970s Qualified Pollution Exclusion – “Sudden and Accidental”</vt:lpstr>
      <vt:lpstr>Subsequent Absolute Pollution Exclusions – 1986 and Beyond</vt:lpstr>
      <vt:lpstr>The Insurance Industry Response -- Filling the Pollution Coverage Void</vt:lpstr>
      <vt:lpstr>Common Environmental Policy Types</vt:lpstr>
      <vt:lpstr>Site-Specific EIL Policies</vt:lpstr>
      <vt:lpstr>Site-Specific EIL Policies – Definition Issues and Reporting Requirements</vt:lpstr>
      <vt:lpstr>Site-Specific EIL Policies – A Few Common Exclusions and Restrictions</vt:lpstr>
      <vt:lpstr>Site-Specific EIL Policies – A Few Common Exclusions and Restrictions</vt:lpstr>
      <vt:lpstr>Site-Specific EIL Policies – A Few Common Exclusions and Restrictions</vt:lpstr>
      <vt:lpstr>The Policy Negotiation Team</vt:lpstr>
      <vt:lpstr>Questions and Discussion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Due Diligence Considerations in Transactional Environmental Law </dc:title>
  <dc:creator/>
  <cp:lastModifiedBy>Rich, Nancy J.</cp:lastModifiedBy>
  <cp:revision>148</cp:revision>
  <cp:lastPrinted>2015-01-06T00:54:43Z</cp:lastPrinted>
  <dcterms:created xsi:type="dcterms:W3CDTF">2013-10-11T23:50:40Z</dcterms:created>
  <dcterms:modified xsi:type="dcterms:W3CDTF">2015-11-14T00:15:48Z</dcterms:modified>
</cp:coreProperties>
</file>