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notesMasterIdLst>
    <p:notesMasterId r:id="rId65"/>
  </p:notesMasterIdLst>
  <p:sldIdLst>
    <p:sldId id="256" r:id="rId2"/>
    <p:sldId id="358" r:id="rId3"/>
    <p:sldId id="366" r:id="rId4"/>
    <p:sldId id="356" r:id="rId5"/>
    <p:sldId id="352" r:id="rId6"/>
    <p:sldId id="353" r:id="rId7"/>
    <p:sldId id="354" r:id="rId8"/>
    <p:sldId id="355" r:id="rId9"/>
    <p:sldId id="359" r:id="rId10"/>
    <p:sldId id="360" r:id="rId11"/>
    <p:sldId id="361" r:id="rId12"/>
    <p:sldId id="362" r:id="rId13"/>
    <p:sldId id="363" r:id="rId14"/>
    <p:sldId id="364" r:id="rId15"/>
    <p:sldId id="365" r:id="rId16"/>
    <p:sldId id="367" r:id="rId17"/>
    <p:sldId id="267" r:id="rId18"/>
    <p:sldId id="257" r:id="rId19"/>
    <p:sldId id="312" r:id="rId20"/>
    <p:sldId id="266" r:id="rId21"/>
    <p:sldId id="309" r:id="rId22"/>
    <p:sldId id="313" r:id="rId23"/>
    <p:sldId id="310" r:id="rId24"/>
    <p:sldId id="311" r:id="rId25"/>
    <p:sldId id="264" r:id="rId26"/>
    <p:sldId id="340" r:id="rId27"/>
    <p:sldId id="342" r:id="rId28"/>
    <p:sldId id="343" r:id="rId29"/>
    <p:sldId id="344" r:id="rId30"/>
    <p:sldId id="345" r:id="rId31"/>
    <p:sldId id="272" r:id="rId32"/>
    <p:sldId id="261" r:id="rId33"/>
    <p:sldId id="262" r:id="rId34"/>
    <p:sldId id="328" r:id="rId35"/>
    <p:sldId id="330" r:id="rId36"/>
    <p:sldId id="348" r:id="rId37"/>
    <p:sldId id="349" r:id="rId38"/>
    <p:sldId id="350" r:id="rId39"/>
    <p:sldId id="331" r:id="rId40"/>
    <p:sldId id="332" r:id="rId41"/>
    <p:sldId id="288" r:id="rId42"/>
    <p:sldId id="290" r:id="rId43"/>
    <p:sldId id="292" r:id="rId44"/>
    <p:sldId id="368" r:id="rId45"/>
    <p:sldId id="369" r:id="rId46"/>
    <p:sldId id="370" r:id="rId47"/>
    <p:sldId id="371" r:id="rId48"/>
    <p:sldId id="372" r:id="rId49"/>
    <p:sldId id="373" r:id="rId50"/>
    <p:sldId id="294" r:id="rId51"/>
    <p:sldId id="295" r:id="rId52"/>
    <p:sldId id="333" r:id="rId53"/>
    <p:sldId id="334" r:id="rId54"/>
    <p:sldId id="296" r:id="rId55"/>
    <p:sldId id="298" r:id="rId56"/>
    <p:sldId id="293" r:id="rId57"/>
    <p:sldId id="316" r:id="rId58"/>
    <p:sldId id="300" r:id="rId59"/>
    <p:sldId id="299" r:id="rId60"/>
    <p:sldId id="302" r:id="rId61"/>
    <p:sldId id="301" r:id="rId62"/>
    <p:sldId id="303" r:id="rId63"/>
    <p:sldId id="304" r:id="rId6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87" autoAdjust="0"/>
    <p:restoredTop sz="94660"/>
  </p:normalViewPr>
  <p:slideViewPr>
    <p:cSldViewPr snapToGrid="0">
      <p:cViewPr varScale="1">
        <p:scale>
          <a:sx n="79" d="100"/>
          <a:sy n="79" d="100"/>
        </p:scale>
        <p:origin x="37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C7E56A-0FB5-4507-B319-594E688D5D11}" type="doc">
      <dgm:prSet loTypeId="urn:microsoft.com/office/officeart/2005/8/layout/vList6" loCatId="list" qsTypeId="urn:microsoft.com/office/officeart/2005/8/quickstyle/simple1" qsCatId="simple" csTypeId="urn:microsoft.com/office/officeart/2005/8/colors/accent0_3" csCatId="mainScheme" phldr="1"/>
      <dgm:spPr/>
      <dgm:t>
        <a:bodyPr/>
        <a:lstStyle/>
        <a:p>
          <a:endParaRPr lang="en-US"/>
        </a:p>
      </dgm:t>
    </dgm:pt>
    <dgm:pt modelId="{1D99E863-6EAD-45C0-8BF4-771CE12644C5}">
      <dgm:prSet phldrT="[Text]"/>
      <dgm:spPr/>
      <dgm:t>
        <a:bodyPr/>
        <a:lstStyle/>
        <a:p>
          <a:r>
            <a:rPr lang="en-US" dirty="0" smtClean="0"/>
            <a:t>1985</a:t>
          </a:r>
          <a:endParaRPr lang="en-US" dirty="0"/>
        </a:p>
      </dgm:t>
    </dgm:pt>
    <dgm:pt modelId="{BC2B6B61-3859-450D-908A-0A82330E5662}" type="parTrans" cxnId="{7B9FFB33-7EBF-4A5F-A1E3-ADA35F3BAAD6}">
      <dgm:prSet/>
      <dgm:spPr/>
      <dgm:t>
        <a:bodyPr/>
        <a:lstStyle/>
        <a:p>
          <a:endParaRPr lang="en-US"/>
        </a:p>
      </dgm:t>
    </dgm:pt>
    <dgm:pt modelId="{537DCAB2-8227-408D-8B5F-6893F112F945}" type="sibTrans" cxnId="{7B9FFB33-7EBF-4A5F-A1E3-ADA35F3BAAD6}">
      <dgm:prSet/>
      <dgm:spPr/>
      <dgm:t>
        <a:bodyPr/>
        <a:lstStyle/>
        <a:p>
          <a:endParaRPr lang="en-US"/>
        </a:p>
      </dgm:t>
    </dgm:pt>
    <dgm:pt modelId="{B57A3456-E30A-45C4-8C12-535C187030C9}">
      <dgm:prSet phldrT="[Text]"/>
      <dgm:spPr/>
      <dgm:t>
        <a:bodyPr/>
        <a:lstStyle/>
        <a:p>
          <a:r>
            <a:rPr lang="en-US" dirty="0" smtClean="0"/>
            <a:t>CG 20 10 11 85	“Arising out of”</a:t>
          </a:r>
          <a:endParaRPr lang="en-US" dirty="0"/>
        </a:p>
      </dgm:t>
    </dgm:pt>
    <dgm:pt modelId="{CD829DE8-DD97-4677-A1F3-2243EF11FD7E}" type="parTrans" cxnId="{73592742-B167-4036-8120-8575FC3EF042}">
      <dgm:prSet/>
      <dgm:spPr/>
      <dgm:t>
        <a:bodyPr/>
        <a:lstStyle/>
        <a:p>
          <a:endParaRPr lang="en-US"/>
        </a:p>
      </dgm:t>
    </dgm:pt>
    <dgm:pt modelId="{2766170C-A679-43D5-9A74-D99DB72D6C33}" type="sibTrans" cxnId="{73592742-B167-4036-8120-8575FC3EF042}">
      <dgm:prSet/>
      <dgm:spPr/>
      <dgm:t>
        <a:bodyPr/>
        <a:lstStyle/>
        <a:p>
          <a:endParaRPr lang="en-US"/>
        </a:p>
      </dgm:t>
    </dgm:pt>
    <dgm:pt modelId="{4C00C748-E35D-4343-AAAE-B1E003F8C92D}">
      <dgm:prSet phldrT="[Text]"/>
      <dgm:spPr/>
      <dgm:t>
        <a:bodyPr/>
        <a:lstStyle/>
        <a:p>
          <a:r>
            <a:rPr lang="en-US" dirty="0" smtClean="0"/>
            <a:t>1993</a:t>
          </a:r>
          <a:endParaRPr lang="en-US" dirty="0"/>
        </a:p>
      </dgm:t>
    </dgm:pt>
    <dgm:pt modelId="{512DE422-B277-4FA7-9A92-51E24CF7D3C8}" type="parTrans" cxnId="{333C1437-8615-4EE5-9A32-FCCF6DAD4EBA}">
      <dgm:prSet/>
      <dgm:spPr/>
      <dgm:t>
        <a:bodyPr/>
        <a:lstStyle/>
        <a:p>
          <a:endParaRPr lang="en-US"/>
        </a:p>
      </dgm:t>
    </dgm:pt>
    <dgm:pt modelId="{2A806A5C-D2D0-44D4-B37C-A431C2E7CF0C}" type="sibTrans" cxnId="{333C1437-8615-4EE5-9A32-FCCF6DAD4EBA}">
      <dgm:prSet/>
      <dgm:spPr/>
      <dgm:t>
        <a:bodyPr/>
        <a:lstStyle/>
        <a:p>
          <a:endParaRPr lang="en-US"/>
        </a:p>
      </dgm:t>
    </dgm:pt>
    <dgm:pt modelId="{0B3EF5EA-1DDD-491C-8A71-3DE909D37D28}">
      <dgm:prSet phldrT="[Text]"/>
      <dgm:spPr/>
      <dgm:t>
        <a:bodyPr/>
        <a:lstStyle/>
        <a:p>
          <a:r>
            <a:rPr lang="en-US" dirty="0" smtClean="0"/>
            <a:t>CG 20 10 10 93	Limits coverage to “ongoing operations”</a:t>
          </a:r>
          <a:endParaRPr lang="en-US" dirty="0"/>
        </a:p>
      </dgm:t>
    </dgm:pt>
    <dgm:pt modelId="{F7493E8B-EC85-4BA8-BCA1-3E8350361366}" type="parTrans" cxnId="{D9134CF3-27EF-4E32-9CFA-116F13A02259}">
      <dgm:prSet/>
      <dgm:spPr/>
      <dgm:t>
        <a:bodyPr/>
        <a:lstStyle/>
        <a:p>
          <a:endParaRPr lang="en-US"/>
        </a:p>
      </dgm:t>
    </dgm:pt>
    <dgm:pt modelId="{AA7FBB0D-5BDC-409B-A39F-E3567866021F}" type="sibTrans" cxnId="{D9134CF3-27EF-4E32-9CFA-116F13A02259}">
      <dgm:prSet/>
      <dgm:spPr/>
      <dgm:t>
        <a:bodyPr/>
        <a:lstStyle/>
        <a:p>
          <a:endParaRPr lang="en-US"/>
        </a:p>
      </dgm:t>
    </dgm:pt>
    <dgm:pt modelId="{E59C0DC2-B7E3-4A57-823B-BB9D1C609054}">
      <dgm:prSet/>
      <dgm:spPr/>
      <dgm:t>
        <a:bodyPr/>
        <a:lstStyle/>
        <a:p>
          <a:r>
            <a:rPr lang="en-US" dirty="0" smtClean="0"/>
            <a:t>2001</a:t>
          </a:r>
          <a:endParaRPr lang="en-US" dirty="0"/>
        </a:p>
      </dgm:t>
    </dgm:pt>
    <dgm:pt modelId="{744874C4-323A-4BFC-8ED5-3ABC84514B13}" type="parTrans" cxnId="{06499F39-BA3B-48D0-BC03-31016FF726CB}">
      <dgm:prSet/>
      <dgm:spPr/>
      <dgm:t>
        <a:bodyPr/>
        <a:lstStyle/>
        <a:p>
          <a:endParaRPr lang="en-US"/>
        </a:p>
      </dgm:t>
    </dgm:pt>
    <dgm:pt modelId="{1F580A65-F3E0-496E-B606-CB4BC2618343}" type="sibTrans" cxnId="{06499F39-BA3B-48D0-BC03-31016FF726CB}">
      <dgm:prSet/>
      <dgm:spPr/>
      <dgm:t>
        <a:bodyPr/>
        <a:lstStyle/>
        <a:p>
          <a:endParaRPr lang="en-US"/>
        </a:p>
      </dgm:t>
    </dgm:pt>
    <dgm:pt modelId="{2F12123B-6712-43C3-805D-DB2FB2A16F90}">
      <dgm:prSet/>
      <dgm:spPr/>
      <dgm:t>
        <a:bodyPr/>
        <a:lstStyle/>
        <a:p>
          <a:r>
            <a:rPr lang="en-US" dirty="0" smtClean="0"/>
            <a:t>2004</a:t>
          </a:r>
          <a:endParaRPr lang="en-US" dirty="0"/>
        </a:p>
      </dgm:t>
    </dgm:pt>
    <dgm:pt modelId="{F0E88A53-81EC-4361-BF88-2F13F9F073A0}" type="parTrans" cxnId="{F110ED5D-A79A-45F5-866D-352D33335BB5}">
      <dgm:prSet/>
      <dgm:spPr/>
      <dgm:t>
        <a:bodyPr/>
        <a:lstStyle/>
        <a:p>
          <a:endParaRPr lang="en-US"/>
        </a:p>
      </dgm:t>
    </dgm:pt>
    <dgm:pt modelId="{B7713944-65DC-469E-BAEC-E71D4D1C4234}" type="sibTrans" cxnId="{F110ED5D-A79A-45F5-866D-352D33335BB5}">
      <dgm:prSet/>
      <dgm:spPr/>
      <dgm:t>
        <a:bodyPr/>
        <a:lstStyle/>
        <a:p>
          <a:endParaRPr lang="en-US"/>
        </a:p>
      </dgm:t>
    </dgm:pt>
    <dgm:pt modelId="{EE8CB0DC-897F-400C-81DF-F424EF3681DF}">
      <dgm:prSet/>
      <dgm:spPr/>
      <dgm:t>
        <a:bodyPr/>
        <a:lstStyle/>
        <a:p>
          <a:r>
            <a:rPr lang="en-US" dirty="0" smtClean="0"/>
            <a:t>2013</a:t>
          </a:r>
          <a:endParaRPr lang="en-US" dirty="0"/>
        </a:p>
      </dgm:t>
    </dgm:pt>
    <dgm:pt modelId="{24F38E01-B151-4BDF-9B18-E69586D854D8}" type="parTrans" cxnId="{9446A128-A7CD-48E2-822E-D7329FB4260C}">
      <dgm:prSet/>
      <dgm:spPr/>
      <dgm:t>
        <a:bodyPr/>
        <a:lstStyle/>
        <a:p>
          <a:endParaRPr lang="en-US"/>
        </a:p>
      </dgm:t>
    </dgm:pt>
    <dgm:pt modelId="{C1D52536-4C9B-474C-B14A-238D42DCEEDD}" type="sibTrans" cxnId="{9446A128-A7CD-48E2-822E-D7329FB4260C}">
      <dgm:prSet/>
      <dgm:spPr/>
      <dgm:t>
        <a:bodyPr/>
        <a:lstStyle/>
        <a:p>
          <a:endParaRPr lang="en-US"/>
        </a:p>
      </dgm:t>
    </dgm:pt>
    <dgm:pt modelId="{5DA1E2F7-4696-4DEB-94DB-B248B7FE45D0}">
      <dgm:prSet/>
      <dgm:spPr/>
      <dgm:t>
        <a:bodyPr/>
        <a:lstStyle/>
        <a:p>
          <a:r>
            <a:rPr lang="en-US" dirty="0" smtClean="0"/>
            <a:t>CG 20 10 10 01 	Excludes coverage for completed operations</a:t>
          </a:r>
          <a:endParaRPr lang="en-US" dirty="0"/>
        </a:p>
      </dgm:t>
    </dgm:pt>
    <dgm:pt modelId="{10971550-8CAE-48D2-9AD6-73A3122AB40B}" type="parTrans" cxnId="{1A28E3C9-80B5-4A7F-A442-24CD605D01A6}">
      <dgm:prSet/>
      <dgm:spPr/>
    </dgm:pt>
    <dgm:pt modelId="{34272FF2-7FBD-4226-9EF0-E91EF282D8F6}" type="sibTrans" cxnId="{1A28E3C9-80B5-4A7F-A442-24CD605D01A6}">
      <dgm:prSet/>
      <dgm:spPr/>
    </dgm:pt>
    <dgm:pt modelId="{66B8BEF7-248A-415B-AF7F-D18BA0554651}">
      <dgm:prSet/>
      <dgm:spPr/>
      <dgm:t>
        <a:bodyPr/>
        <a:lstStyle/>
        <a:p>
          <a:r>
            <a:rPr lang="en-US" dirty="0" smtClean="0"/>
            <a:t>CG 20 37 10 01	Reinstates completed operations coverage</a:t>
          </a:r>
          <a:endParaRPr lang="en-US" dirty="0"/>
        </a:p>
      </dgm:t>
    </dgm:pt>
    <dgm:pt modelId="{7461590B-007C-4B3C-A6A4-0360E842866E}" type="parTrans" cxnId="{75C8F206-4166-4E39-ABF0-11DD63CB2F95}">
      <dgm:prSet/>
      <dgm:spPr/>
    </dgm:pt>
    <dgm:pt modelId="{ED7719AB-4C41-455E-9DBD-9EAA2F60BB72}" type="sibTrans" cxnId="{75C8F206-4166-4E39-ABF0-11DD63CB2F95}">
      <dgm:prSet/>
      <dgm:spPr/>
    </dgm:pt>
    <dgm:pt modelId="{67A5828A-444D-43B4-A9D7-B3B6E59B3ACC}">
      <dgm:prSet/>
      <dgm:spPr/>
      <dgm:t>
        <a:bodyPr/>
        <a:lstStyle/>
        <a:p>
          <a:r>
            <a:rPr lang="en-US" dirty="0" smtClean="0"/>
            <a:t>CG 20 10 07 04 	Replaces “arising out of” with “caused in whole or 				in part.” Excludes completed operations</a:t>
          </a:r>
          <a:endParaRPr lang="en-US" dirty="0"/>
        </a:p>
      </dgm:t>
    </dgm:pt>
    <dgm:pt modelId="{C1F59FEF-1ECC-4971-A0D3-64792A2294A6}" type="parTrans" cxnId="{B2CAB652-CEC2-4458-A71C-1EE32386A123}">
      <dgm:prSet/>
      <dgm:spPr/>
    </dgm:pt>
    <dgm:pt modelId="{343643AA-A6EF-4775-94BA-1EBC7513BDA5}" type="sibTrans" cxnId="{B2CAB652-CEC2-4458-A71C-1EE32386A123}">
      <dgm:prSet/>
      <dgm:spPr/>
    </dgm:pt>
    <dgm:pt modelId="{E92808BA-276E-4267-821F-9D119CD22A27}">
      <dgm:prSet/>
      <dgm:spPr/>
      <dgm:t>
        <a:bodyPr/>
        <a:lstStyle/>
        <a:p>
          <a:r>
            <a:rPr lang="en-US" dirty="0" smtClean="0"/>
            <a:t>CG 20 37 07 04	Includes completed operations coverage</a:t>
          </a:r>
          <a:endParaRPr lang="en-US" dirty="0"/>
        </a:p>
      </dgm:t>
    </dgm:pt>
    <dgm:pt modelId="{1A32AECA-B363-4146-B501-32C59C94C9A4}" type="parTrans" cxnId="{DB34C39F-74D4-452D-B599-44CC55D94EC8}">
      <dgm:prSet/>
      <dgm:spPr/>
    </dgm:pt>
    <dgm:pt modelId="{243F50E7-EF5C-46AC-B5DF-4B3C9CCBA0B2}" type="sibTrans" cxnId="{DB34C39F-74D4-452D-B599-44CC55D94EC8}">
      <dgm:prSet/>
      <dgm:spPr/>
    </dgm:pt>
    <dgm:pt modelId="{1F677180-75D4-4F31-8C80-C62CAEB00C8B}">
      <dgm:prSet/>
      <dgm:spPr/>
      <dgm:t>
        <a:bodyPr/>
        <a:lstStyle/>
        <a:p>
          <a:r>
            <a:rPr lang="en-US" dirty="0" smtClean="0"/>
            <a:t>CG 20 10 04 13 	Adds: “will no be broader than” language; limits = 				contract; permitted by law</a:t>
          </a:r>
          <a:endParaRPr lang="en-US" dirty="0"/>
        </a:p>
      </dgm:t>
    </dgm:pt>
    <dgm:pt modelId="{1D42B024-5473-4B36-9AF0-831E4F49A704}" type="parTrans" cxnId="{F0A99729-5F11-49DC-A620-FCB0F76A7FD6}">
      <dgm:prSet/>
      <dgm:spPr/>
    </dgm:pt>
    <dgm:pt modelId="{D5CA476C-C861-4ABC-BE7E-D4BC5B75DC8B}" type="sibTrans" cxnId="{F0A99729-5F11-49DC-A620-FCB0F76A7FD6}">
      <dgm:prSet/>
      <dgm:spPr/>
    </dgm:pt>
    <dgm:pt modelId="{D092D735-BC7A-4AF2-91AF-F93E24E8AC07}">
      <dgm:prSet/>
      <dgm:spPr/>
      <dgm:t>
        <a:bodyPr/>
        <a:lstStyle/>
        <a:p>
          <a:r>
            <a:rPr lang="en-US" dirty="0" smtClean="0"/>
            <a:t>CG 20 37 04	13	Includes completed operations coverage</a:t>
          </a:r>
          <a:endParaRPr lang="en-US" dirty="0"/>
        </a:p>
      </dgm:t>
    </dgm:pt>
    <dgm:pt modelId="{10F68947-FC1E-40D6-A262-C2D05E387DDB}" type="parTrans" cxnId="{13563C70-C6FD-4F5C-AFD9-78DC3C82C42E}">
      <dgm:prSet/>
      <dgm:spPr/>
    </dgm:pt>
    <dgm:pt modelId="{4FF511C7-B0D2-47D7-ADCA-FF76A7ABA8CE}" type="sibTrans" cxnId="{13563C70-C6FD-4F5C-AFD9-78DC3C82C42E}">
      <dgm:prSet/>
      <dgm:spPr/>
    </dgm:pt>
    <dgm:pt modelId="{E7C635AE-7776-46C1-8098-A4F1AEDE3DAA}">
      <dgm:prSet phldrT="[Text]"/>
      <dgm:spPr/>
      <dgm:t>
        <a:bodyPr/>
        <a:lstStyle/>
        <a:p>
          <a:endParaRPr lang="en-US" dirty="0"/>
        </a:p>
      </dgm:t>
    </dgm:pt>
    <dgm:pt modelId="{0FE4606A-4790-4A1E-8AA4-111EBD32C32F}" type="parTrans" cxnId="{18DB2DE0-5CE1-46FF-ABB3-EB50608D6E60}">
      <dgm:prSet/>
      <dgm:spPr/>
    </dgm:pt>
    <dgm:pt modelId="{07B910B3-194C-48E5-8EF2-D86420F46865}" type="sibTrans" cxnId="{18DB2DE0-5CE1-46FF-ABB3-EB50608D6E60}">
      <dgm:prSet/>
      <dgm:spPr/>
    </dgm:pt>
    <dgm:pt modelId="{CD1CAEA0-C7D8-4376-A38F-E3C906DA1796}">
      <dgm:prSet phldrT="[Text]"/>
      <dgm:spPr/>
      <dgm:t>
        <a:bodyPr/>
        <a:lstStyle/>
        <a:p>
          <a:endParaRPr lang="en-US" dirty="0"/>
        </a:p>
      </dgm:t>
    </dgm:pt>
    <dgm:pt modelId="{D4EA7A96-BF84-49D8-B069-7FC12C95A280}" type="parTrans" cxnId="{AF84B31F-DFEE-45DB-BB12-71F5B4D6F901}">
      <dgm:prSet/>
      <dgm:spPr/>
    </dgm:pt>
    <dgm:pt modelId="{C93CF82D-75FE-4496-B9E2-79E502F6124D}" type="sibTrans" cxnId="{AF84B31F-DFEE-45DB-BB12-71F5B4D6F901}">
      <dgm:prSet/>
      <dgm:spPr/>
    </dgm:pt>
    <dgm:pt modelId="{11B17813-A0B2-4C45-8877-DBE5D553873A}" type="pres">
      <dgm:prSet presAssocID="{70C7E56A-0FB5-4507-B319-594E688D5D11}" presName="Name0" presStyleCnt="0">
        <dgm:presLayoutVars>
          <dgm:dir/>
          <dgm:animLvl val="lvl"/>
          <dgm:resizeHandles/>
        </dgm:presLayoutVars>
      </dgm:prSet>
      <dgm:spPr/>
      <dgm:t>
        <a:bodyPr/>
        <a:lstStyle/>
        <a:p>
          <a:endParaRPr lang="en-US"/>
        </a:p>
      </dgm:t>
    </dgm:pt>
    <dgm:pt modelId="{C04D9AFF-CE8A-4BD9-9196-CE47F63D3E58}" type="pres">
      <dgm:prSet presAssocID="{1D99E863-6EAD-45C0-8BF4-771CE12644C5}" presName="linNode" presStyleCnt="0"/>
      <dgm:spPr/>
    </dgm:pt>
    <dgm:pt modelId="{48033671-956E-41F4-A49A-7D6C267BBCB9}" type="pres">
      <dgm:prSet presAssocID="{1D99E863-6EAD-45C0-8BF4-771CE12644C5}" presName="parentShp" presStyleLbl="node1" presStyleIdx="0" presStyleCnt="5">
        <dgm:presLayoutVars>
          <dgm:bulletEnabled val="1"/>
        </dgm:presLayoutVars>
      </dgm:prSet>
      <dgm:spPr/>
      <dgm:t>
        <a:bodyPr/>
        <a:lstStyle/>
        <a:p>
          <a:endParaRPr lang="en-US"/>
        </a:p>
      </dgm:t>
    </dgm:pt>
    <dgm:pt modelId="{AF985781-771D-4D89-B451-A23BED5CC9C0}" type="pres">
      <dgm:prSet presAssocID="{1D99E863-6EAD-45C0-8BF4-771CE12644C5}" presName="childShp" presStyleLbl="bgAccFollowNode1" presStyleIdx="0" presStyleCnt="5">
        <dgm:presLayoutVars>
          <dgm:bulletEnabled val="1"/>
        </dgm:presLayoutVars>
      </dgm:prSet>
      <dgm:spPr/>
      <dgm:t>
        <a:bodyPr/>
        <a:lstStyle/>
        <a:p>
          <a:endParaRPr lang="en-US"/>
        </a:p>
      </dgm:t>
    </dgm:pt>
    <dgm:pt modelId="{D1CBCF0D-239E-4F7D-9A01-A737310B553D}" type="pres">
      <dgm:prSet presAssocID="{537DCAB2-8227-408D-8B5F-6893F112F945}" presName="spacing" presStyleCnt="0"/>
      <dgm:spPr/>
    </dgm:pt>
    <dgm:pt modelId="{6D90F1B5-5390-4F1F-93CD-3484EF3A6265}" type="pres">
      <dgm:prSet presAssocID="{4C00C748-E35D-4343-AAAE-B1E003F8C92D}" presName="linNode" presStyleCnt="0"/>
      <dgm:spPr/>
    </dgm:pt>
    <dgm:pt modelId="{A08F98B7-0CCB-48D1-9A4C-71369F93A91E}" type="pres">
      <dgm:prSet presAssocID="{4C00C748-E35D-4343-AAAE-B1E003F8C92D}" presName="parentShp" presStyleLbl="node1" presStyleIdx="1" presStyleCnt="5">
        <dgm:presLayoutVars>
          <dgm:bulletEnabled val="1"/>
        </dgm:presLayoutVars>
      </dgm:prSet>
      <dgm:spPr/>
      <dgm:t>
        <a:bodyPr/>
        <a:lstStyle/>
        <a:p>
          <a:endParaRPr lang="en-US"/>
        </a:p>
      </dgm:t>
    </dgm:pt>
    <dgm:pt modelId="{C971A7AD-E001-41EC-96C1-09E931EE9D4A}" type="pres">
      <dgm:prSet presAssocID="{4C00C748-E35D-4343-AAAE-B1E003F8C92D}" presName="childShp" presStyleLbl="bgAccFollowNode1" presStyleIdx="1" presStyleCnt="5">
        <dgm:presLayoutVars>
          <dgm:bulletEnabled val="1"/>
        </dgm:presLayoutVars>
      </dgm:prSet>
      <dgm:spPr/>
      <dgm:t>
        <a:bodyPr/>
        <a:lstStyle/>
        <a:p>
          <a:endParaRPr lang="en-US"/>
        </a:p>
      </dgm:t>
    </dgm:pt>
    <dgm:pt modelId="{B7E50627-7383-4658-A853-CA97DCD0BE0B}" type="pres">
      <dgm:prSet presAssocID="{2A806A5C-D2D0-44D4-B37C-A431C2E7CF0C}" presName="spacing" presStyleCnt="0"/>
      <dgm:spPr/>
    </dgm:pt>
    <dgm:pt modelId="{AFFDFDF7-E9AB-4EED-94DD-0E313D8E6532}" type="pres">
      <dgm:prSet presAssocID="{E59C0DC2-B7E3-4A57-823B-BB9D1C609054}" presName="linNode" presStyleCnt="0"/>
      <dgm:spPr/>
    </dgm:pt>
    <dgm:pt modelId="{D80BAA20-3451-4C03-91D6-67C4F8BE4C86}" type="pres">
      <dgm:prSet presAssocID="{E59C0DC2-B7E3-4A57-823B-BB9D1C609054}" presName="parentShp" presStyleLbl="node1" presStyleIdx="2" presStyleCnt="5">
        <dgm:presLayoutVars>
          <dgm:bulletEnabled val="1"/>
        </dgm:presLayoutVars>
      </dgm:prSet>
      <dgm:spPr/>
      <dgm:t>
        <a:bodyPr/>
        <a:lstStyle/>
        <a:p>
          <a:endParaRPr lang="en-US"/>
        </a:p>
      </dgm:t>
    </dgm:pt>
    <dgm:pt modelId="{37130CA2-24AB-4818-9E6F-DB728A0FF5BB}" type="pres">
      <dgm:prSet presAssocID="{E59C0DC2-B7E3-4A57-823B-BB9D1C609054}" presName="childShp" presStyleLbl="bgAccFollowNode1" presStyleIdx="2" presStyleCnt="5">
        <dgm:presLayoutVars>
          <dgm:bulletEnabled val="1"/>
        </dgm:presLayoutVars>
      </dgm:prSet>
      <dgm:spPr/>
      <dgm:t>
        <a:bodyPr/>
        <a:lstStyle/>
        <a:p>
          <a:endParaRPr lang="en-US"/>
        </a:p>
      </dgm:t>
    </dgm:pt>
    <dgm:pt modelId="{6A1882AC-7780-4924-8362-357DA431587E}" type="pres">
      <dgm:prSet presAssocID="{1F580A65-F3E0-496E-B606-CB4BC2618343}" presName="spacing" presStyleCnt="0"/>
      <dgm:spPr/>
    </dgm:pt>
    <dgm:pt modelId="{E03054E4-95E9-4D9E-B25A-F9C41B8CFF73}" type="pres">
      <dgm:prSet presAssocID="{2F12123B-6712-43C3-805D-DB2FB2A16F90}" presName="linNode" presStyleCnt="0"/>
      <dgm:spPr/>
    </dgm:pt>
    <dgm:pt modelId="{FE47DFB0-541F-4CF4-B88C-1E057F013DED}" type="pres">
      <dgm:prSet presAssocID="{2F12123B-6712-43C3-805D-DB2FB2A16F90}" presName="parentShp" presStyleLbl="node1" presStyleIdx="3" presStyleCnt="5">
        <dgm:presLayoutVars>
          <dgm:bulletEnabled val="1"/>
        </dgm:presLayoutVars>
      </dgm:prSet>
      <dgm:spPr/>
      <dgm:t>
        <a:bodyPr/>
        <a:lstStyle/>
        <a:p>
          <a:endParaRPr lang="en-US"/>
        </a:p>
      </dgm:t>
    </dgm:pt>
    <dgm:pt modelId="{A85C9F8B-D02B-4AD3-82E2-F6E7127E697D}" type="pres">
      <dgm:prSet presAssocID="{2F12123B-6712-43C3-805D-DB2FB2A16F90}" presName="childShp" presStyleLbl="bgAccFollowNode1" presStyleIdx="3" presStyleCnt="5">
        <dgm:presLayoutVars>
          <dgm:bulletEnabled val="1"/>
        </dgm:presLayoutVars>
      </dgm:prSet>
      <dgm:spPr/>
      <dgm:t>
        <a:bodyPr/>
        <a:lstStyle/>
        <a:p>
          <a:endParaRPr lang="en-US"/>
        </a:p>
      </dgm:t>
    </dgm:pt>
    <dgm:pt modelId="{EBFC57C1-8587-4F54-A5A4-157D16C3F9CA}" type="pres">
      <dgm:prSet presAssocID="{B7713944-65DC-469E-BAEC-E71D4D1C4234}" presName="spacing" presStyleCnt="0"/>
      <dgm:spPr/>
    </dgm:pt>
    <dgm:pt modelId="{E5188E68-0B1C-4E8B-9F23-E46F99C395AF}" type="pres">
      <dgm:prSet presAssocID="{EE8CB0DC-897F-400C-81DF-F424EF3681DF}" presName="linNode" presStyleCnt="0"/>
      <dgm:spPr/>
    </dgm:pt>
    <dgm:pt modelId="{F1884128-7B20-447C-B580-0A3D1EA21998}" type="pres">
      <dgm:prSet presAssocID="{EE8CB0DC-897F-400C-81DF-F424EF3681DF}" presName="parentShp" presStyleLbl="node1" presStyleIdx="4" presStyleCnt="5">
        <dgm:presLayoutVars>
          <dgm:bulletEnabled val="1"/>
        </dgm:presLayoutVars>
      </dgm:prSet>
      <dgm:spPr/>
      <dgm:t>
        <a:bodyPr/>
        <a:lstStyle/>
        <a:p>
          <a:endParaRPr lang="en-US"/>
        </a:p>
      </dgm:t>
    </dgm:pt>
    <dgm:pt modelId="{AAC6EB5F-5A99-4CDA-8A9C-AF179D4EDD65}" type="pres">
      <dgm:prSet presAssocID="{EE8CB0DC-897F-400C-81DF-F424EF3681DF}" presName="childShp" presStyleLbl="bgAccFollowNode1" presStyleIdx="4" presStyleCnt="5">
        <dgm:presLayoutVars>
          <dgm:bulletEnabled val="1"/>
        </dgm:presLayoutVars>
      </dgm:prSet>
      <dgm:spPr/>
      <dgm:t>
        <a:bodyPr/>
        <a:lstStyle/>
        <a:p>
          <a:endParaRPr lang="en-US"/>
        </a:p>
      </dgm:t>
    </dgm:pt>
  </dgm:ptLst>
  <dgm:cxnLst>
    <dgm:cxn modelId="{13563C70-C6FD-4F5C-AFD9-78DC3C82C42E}" srcId="{EE8CB0DC-897F-400C-81DF-F424EF3681DF}" destId="{D092D735-BC7A-4AF2-91AF-F93E24E8AC07}" srcOrd="1" destOrd="0" parTransId="{10F68947-FC1E-40D6-A262-C2D05E387DDB}" sibTransId="{4FF511C7-B0D2-47D7-ADCA-FF76A7ABA8CE}"/>
    <dgm:cxn modelId="{69997C35-AE79-4109-B916-2C4539A9BFA4}" type="presOf" srcId="{5DA1E2F7-4696-4DEB-94DB-B248B7FE45D0}" destId="{37130CA2-24AB-4818-9E6F-DB728A0FF5BB}" srcOrd="0" destOrd="0" presId="urn:microsoft.com/office/officeart/2005/8/layout/vList6"/>
    <dgm:cxn modelId="{06499F39-BA3B-48D0-BC03-31016FF726CB}" srcId="{70C7E56A-0FB5-4507-B319-594E688D5D11}" destId="{E59C0DC2-B7E3-4A57-823B-BB9D1C609054}" srcOrd="2" destOrd="0" parTransId="{744874C4-323A-4BFC-8ED5-3ABC84514B13}" sibTransId="{1F580A65-F3E0-496E-B606-CB4BC2618343}"/>
    <dgm:cxn modelId="{333C1437-8615-4EE5-9A32-FCCF6DAD4EBA}" srcId="{70C7E56A-0FB5-4507-B319-594E688D5D11}" destId="{4C00C748-E35D-4343-AAAE-B1E003F8C92D}" srcOrd="1" destOrd="0" parTransId="{512DE422-B277-4FA7-9A92-51E24CF7D3C8}" sibTransId="{2A806A5C-D2D0-44D4-B37C-A431C2E7CF0C}"/>
    <dgm:cxn modelId="{701523FD-C6A9-496B-9BBC-9E69EC1AFD5B}" type="presOf" srcId="{2F12123B-6712-43C3-805D-DB2FB2A16F90}" destId="{FE47DFB0-541F-4CF4-B88C-1E057F013DED}" srcOrd="0" destOrd="0" presId="urn:microsoft.com/office/officeart/2005/8/layout/vList6"/>
    <dgm:cxn modelId="{1E742DB2-5567-4E13-AA2B-52B859890E47}" type="presOf" srcId="{E7C635AE-7776-46C1-8098-A4F1AEDE3DAA}" destId="{AF985781-771D-4D89-B451-A23BED5CC9C0}" srcOrd="0" destOrd="0" presId="urn:microsoft.com/office/officeart/2005/8/layout/vList6"/>
    <dgm:cxn modelId="{F0A99729-5F11-49DC-A620-FCB0F76A7FD6}" srcId="{EE8CB0DC-897F-400C-81DF-F424EF3681DF}" destId="{1F677180-75D4-4F31-8C80-C62CAEB00C8B}" srcOrd="0" destOrd="0" parTransId="{1D42B024-5473-4B36-9AF0-831E4F49A704}" sibTransId="{D5CA476C-C861-4ABC-BE7E-D4BC5B75DC8B}"/>
    <dgm:cxn modelId="{1A28E3C9-80B5-4A7F-A442-24CD605D01A6}" srcId="{E59C0DC2-B7E3-4A57-823B-BB9D1C609054}" destId="{5DA1E2F7-4696-4DEB-94DB-B248B7FE45D0}" srcOrd="0" destOrd="0" parTransId="{10971550-8CAE-48D2-9AD6-73A3122AB40B}" sibTransId="{34272FF2-7FBD-4226-9EF0-E91EF282D8F6}"/>
    <dgm:cxn modelId="{73592742-B167-4036-8120-8575FC3EF042}" srcId="{1D99E863-6EAD-45C0-8BF4-771CE12644C5}" destId="{B57A3456-E30A-45C4-8C12-535C187030C9}" srcOrd="1" destOrd="0" parTransId="{CD829DE8-DD97-4677-A1F3-2243EF11FD7E}" sibTransId="{2766170C-A679-43D5-9A74-D99DB72D6C33}"/>
    <dgm:cxn modelId="{18DB2DE0-5CE1-46FF-ABB3-EB50608D6E60}" srcId="{1D99E863-6EAD-45C0-8BF4-771CE12644C5}" destId="{E7C635AE-7776-46C1-8098-A4F1AEDE3DAA}" srcOrd="0" destOrd="0" parTransId="{0FE4606A-4790-4A1E-8AA4-111EBD32C32F}" sibTransId="{07B910B3-194C-48E5-8EF2-D86420F46865}"/>
    <dgm:cxn modelId="{B2CAB652-CEC2-4458-A71C-1EE32386A123}" srcId="{2F12123B-6712-43C3-805D-DB2FB2A16F90}" destId="{67A5828A-444D-43B4-A9D7-B3B6E59B3ACC}" srcOrd="0" destOrd="0" parTransId="{C1F59FEF-1ECC-4971-A0D3-64792A2294A6}" sibTransId="{343643AA-A6EF-4775-94BA-1EBC7513BDA5}"/>
    <dgm:cxn modelId="{D7590733-83A3-45DE-B1C8-7FE127556D7A}" type="presOf" srcId="{66B8BEF7-248A-415B-AF7F-D18BA0554651}" destId="{37130CA2-24AB-4818-9E6F-DB728A0FF5BB}" srcOrd="0" destOrd="1" presId="urn:microsoft.com/office/officeart/2005/8/layout/vList6"/>
    <dgm:cxn modelId="{AF84B31F-DFEE-45DB-BB12-71F5B4D6F901}" srcId="{4C00C748-E35D-4343-AAAE-B1E003F8C92D}" destId="{CD1CAEA0-C7D8-4376-A38F-E3C906DA1796}" srcOrd="0" destOrd="0" parTransId="{D4EA7A96-BF84-49D8-B069-7FC12C95A280}" sibTransId="{C93CF82D-75FE-4496-B9E2-79E502F6124D}"/>
    <dgm:cxn modelId="{F110ED5D-A79A-45F5-866D-352D33335BB5}" srcId="{70C7E56A-0FB5-4507-B319-594E688D5D11}" destId="{2F12123B-6712-43C3-805D-DB2FB2A16F90}" srcOrd="3" destOrd="0" parTransId="{F0E88A53-81EC-4361-BF88-2F13F9F073A0}" sibTransId="{B7713944-65DC-469E-BAEC-E71D4D1C4234}"/>
    <dgm:cxn modelId="{9C7F7EEC-D9B1-4492-8242-72E672E7D251}" type="presOf" srcId="{1F677180-75D4-4F31-8C80-C62CAEB00C8B}" destId="{AAC6EB5F-5A99-4CDA-8A9C-AF179D4EDD65}" srcOrd="0" destOrd="0" presId="urn:microsoft.com/office/officeart/2005/8/layout/vList6"/>
    <dgm:cxn modelId="{DB34C39F-74D4-452D-B599-44CC55D94EC8}" srcId="{2F12123B-6712-43C3-805D-DB2FB2A16F90}" destId="{E92808BA-276E-4267-821F-9D119CD22A27}" srcOrd="1" destOrd="0" parTransId="{1A32AECA-B363-4146-B501-32C59C94C9A4}" sibTransId="{243F50E7-EF5C-46AC-B5DF-4B3C9CCBA0B2}"/>
    <dgm:cxn modelId="{D9134CF3-27EF-4E32-9CFA-116F13A02259}" srcId="{4C00C748-E35D-4343-AAAE-B1E003F8C92D}" destId="{0B3EF5EA-1DDD-491C-8A71-3DE909D37D28}" srcOrd="1" destOrd="0" parTransId="{F7493E8B-EC85-4BA8-BCA1-3E8350361366}" sibTransId="{AA7FBB0D-5BDC-409B-A39F-E3567866021F}"/>
    <dgm:cxn modelId="{B5A3E814-735B-47BA-A7FD-D6FF5BD7CCB1}" type="presOf" srcId="{E59C0DC2-B7E3-4A57-823B-BB9D1C609054}" destId="{D80BAA20-3451-4C03-91D6-67C4F8BE4C86}" srcOrd="0" destOrd="0" presId="urn:microsoft.com/office/officeart/2005/8/layout/vList6"/>
    <dgm:cxn modelId="{B7E70F56-1E10-4B55-B668-9571E362D8D6}" type="presOf" srcId="{D092D735-BC7A-4AF2-91AF-F93E24E8AC07}" destId="{AAC6EB5F-5A99-4CDA-8A9C-AF179D4EDD65}" srcOrd="0" destOrd="1" presId="urn:microsoft.com/office/officeart/2005/8/layout/vList6"/>
    <dgm:cxn modelId="{3C85FEE0-9AAA-4EC1-897C-B37EF34A763F}" type="presOf" srcId="{4C00C748-E35D-4343-AAAE-B1E003F8C92D}" destId="{A08F98B7-0CCB-48D1-9A4C-71369F93A91E}" srcOrd="0" destOrd="0" presId="urn:microsoft.com/office/officeart/2005/8/layout/vList6"/>
    <dgm:cxn modelId="{371A2510-9607-4212-B8F3-DF666B256744}" type="presOf" srcId="{E92808BA-276E-4267-821F-9D119CD22A27}" destId="{A85C9F8B-D02B-4AD3-82E2-F6E7127E697D}" srcOrd="0" destOrd="1" presId="urn:microsoft.com/office/officeart/2005/8/layout/vList6"/>
    <dgm:cxn modelId="{75C8F206-4166-4E39-ABF0-11DD63CB2F95}" srcId="{E59C0DC2-B7E3-4A57-823B-BB9D1C609054}" destId="{66B8BEF7-248A-415B-AF7F-D18BA0554651}" srcOrd="1" destOrd="0" parTransId="{7461590B-007C-4B3C-A6A4-0360E842866E}" sibTransId="{ED7719AB-4C41-455E-9DBD-9EAA2F60BB72}"/>
    <dgm:cxn modelId="{B9D7AA27-B651-4D06-A5B0-0EE5E919F384}" type="presOf" srcId="{EE8CB0DC-897F-400C-81DF-F424EF3681DF}" destId="{F1884128-7B20-447C-B580-0A3D1EA21998}" srcOrd="0" destOrd="0" presId="urn:microsoft.com/office/officeart/2005/8/layout/vList6"/>
    <dgm:cxn modelId="{6762F813-355E-4196-BB99-3F1CA0422849}" type="presOf" srcId="{67A5828A-444D-43B4-A9D7-B3B6E59B3ACC}" destId="{A85C9F8B-D02B-4AD3-82E2-F6E7127E697D}" srcOrd="0" destOrd="0" presId="urn:microsoft.com/office/officeart/2005/8/layout/vList6"/>
    <dgm:cxn modelId="{2A946F02-B467-430D-971F-D7728BA4FB17}" type="presOf" srcId="{1D99E863-6EAD-45C0-8BF4-771CE12644C5}" destId="{48033671-956E-41F4-A49A-7D6C267BBCB9}" srcOrd="0" destOrd="0" presId="urn:microsoft.com/office/officeart/2005/8/layout/vList6"/>
    <dgm:cxn modelId="{7FFCE95E-5EE3-4234-BF7F-7F6769FADAE2}" type="presOf" srcId="{0B3EF5EA-1DDD-491C-8A71-3DE909D37D28}" destId="{C971A7AD-E001-41EC-96C1-09E931EE9D4A}" srcOrd="0" destOrd="1" presId="urn:microsoft.com/office/officeart/2005/8/layout/vList6"/>
    <dgm:cxn modelId="{9446A128-A7CD-48E2-822E-D7329FB4260C}" srcId="{70C7E56A-0FB5-4507-B319-594E688D5D11}" destId="{EE8CB0DC-897F-400C-81DF-F424EF3681DF}" srcOrd="4" destOrd="0" parTransId="{24F38E01-B151-4BDF-9B18-E69586D854D8}" sibTransId="{C1D52536-4C9B-474C-B14A-238D42DCEEDD}"/>
    <dgm:cxn modelId="{663A545B-C5A9-4188-995B-02571E7E9197}" type="presOf" srcId="{CD1CAEA0-C7D8-4376-A38F-E3C906DA1796}" destId="{C971A7AD-E001-41EC-96C1-09E931EE9D4A}" srcOrd="0" destOrd="0" presId="urn:microsoft.com/office/officeart/2005/8/layout/vList6"/>
    <dgm:cxn modelId="{7B9FFB33-7EBF-4A5F-A1E3-ADA35F3BAAD6}" srcId="{70C7E56A-0FB5-4507-B319-594E688D5D11}" destId="{1D99E863-6EAD-45C0-8BF4-771CE12644C5}" srcOrd="0" destOrd="0" parTransId="{BC2B6B61-3859-450D-908A-0A82330E5662}" sibTransId="{537DCAB2-8227-408D-8B5F-6893F112F945}"/>
    <dgm:cxn modelId="{2D39FB7E-9B3E-4BA1-96AE-58BA7F26A329}" type="presOf" srcId="{70C7E56A-0FB5-4507-B319-594E688D5D11}" destId="{11B17813-A0B2-4C45-8877-DBE5D553873A}" srcOrd="0" destOrd="0" presId="urn:microsoft.com/office/officeart/2005/8/layout/vList6"/>
    <dgm:cxn modelId="{AC78AC57-4A17-4668-A664-0F4574E2313E}" type="presOf" srcId="{B57A3456-E30A-45C4-8C12-535C187030C9}" destId="{AF985781-771D-4D89-B451-A23BED5CC9C0}" srcOrd="0" destOrd="1" presId="urn:microsoft.com/office/officeart/2005/8/layout/vList6"/>
    <dgm:cxn modelId="{42BA4AE6-79BD-4140-AC08-3BA406ACD716}" type="presParOf" srcId="{11B17813-A0B2-4C45-8877-DBE5D553873A}" destId="{C04D9AFF-CE8A-4BD9-9196-CE47F63D3E58}" srcOrd="0" destOrd="0" presId="urn:microsoft.com/office/officeart/2005/8/layout/vList6"/>
    <dgm:cxn modelId="{18F6EDE6-688F-44C4-9683-2F8D36E14840}" type="presParOf" srcId="{C04D9AFF-CE8A-4BD9-9196-CE47F63D3E58}" destId="{48033671-956E-41F4-A49A-7D6C267BBCB9}" srcOrd="0" destOrd="0" presId="urn:microsoft.com/office/officeart/2005/8/layout/vList6"/>
    <dgm:cxn modelId="{6C2746E4-1F7E-4BFE-8867-16D750D7E911}" type="presParOf" srcId="{C04D9AFF-CE8A-4BD9-9196-CE47F63D3E58}" destId="{AF985781-771D-4D89-B451-A23BED5CC9C0}" srcOrd="1" destOrd="0" presId="urn:microsoft.com/office/officeart/2005/8/layout/vList6"/>
    <dgm:cxn modelId="{C7F07F6A-848E-41A6-8037-7885F9ACFD18}" type="presParOf" srcId="{11B17813-A0B2-4C45-8877-DBE5D553873A}" destId="{D1CBCF0D-239E-4F7D-9A01-A737310B553D}" srcOrd="1" destOrd="0" presId="urn:microsoft.com/office/officeart/2005/8/layout/vList6"/>
    <dgm:cxn modelId="{B9CB8AE9-2732-4AFE-A670-BEB4CC6969FB}" type="presParOf" srcId="{11B17813-A0B2-4C45-8877-DBE5D553873A}" destId="{6D90F1B5-5390-4F1F-93CD-3484EF3A6265}" srcOrd="2" destOrd="0" presId="urn:microsoft.com/office/officeart/2005/8/layout/vList6"/>
    <dgm:cxn modelId="{A6B4AE5E-8594-4F03-A3D6-9CD740ACACF7}" type="presParOf" srcId="{6D90F1B5-5390-4F1F-93CD-3484EF3A6265}" destId="{A08F98B7-0CCB-48D1-9A4C-71369F93A91E}" srcOrd="0" destOrd="0" presId="urn:microsoft.com/office/officeart/2005/8/layout/vList6"/>
    <dgm:cxn modelId="{16F7E85E-CB2B-44E5-A64B-29C688EA0552}" type="presParOf" srcId="{6D90F1B5-5390-4F1F-93CD-3484EF3A6265}" destId="{C971A7AD-E001-41EC-96C1-09E931EE9D4A}" srcOrd="1" destOrd="0" presId="urn:microsoft.com/office/officeart/2005/8/layout/vList6"/>
    <dgm:cxn modelId="{E672713C-3CC5-4349-B45B-97D9C0EE5F3E}" type="presParOf" srcId="{11B17813-A0B2-4C45-8877-DBE5D553873A}" destId="{B7E50627-7383-4658-A853-CA97DCD0BE0B}" srcOrd="3" destOrd="0" presId="urn:microsoft.com/office/officeart/2005/8/layout/vList6"/>
    <dgm:cxn modelId="{FE2DCE03-F896-41DC-B17F-996746B220FD}" type="presParOf" srcId="{11B17813-A0B2-4C45-8877-DBE5D553873A}" destId="{AFFDFDF7-E9AB-4EED-94DD-0E313D8E6532}" srcOrd="4" destOrd="0" presId="urn:microsoft.com/office/officeart/2005/8/layout/vList6"/>
    <dgm:cxn modelId="{9B774AE4-5454-452C-B2B0-B8C90F6B5630}" type="presParOf" srcId="{AFFDFDF7-E9AB-4EED-94DD-0E313D8E6532}" destId="{D80BAA20-3451-4C03-91D6-67C4F8BE4C86}" srcOrd="0" destOrd="0" presId="urn:microsoft.com/office/officeart/2005/8/layout/vList6"/>
    <dgm:cxn modelId="{89088089-C217-48CE-87B2-5E87E13EB67F}" type="presParOf" srcId="{AFFDFDF7-E9AB-4EED-94DD-0E313D8E6532}" destId="{37130CA2-24AB-4818-9E6F-DB728A0FF5BB}" srcOrd="1" destOrd="0" presId="urn:microsoft.com/office/officeart/2005/8/layout/vList6"/>
    <dgm:cxn modelId="{E89F6880-9A10-41C5-9FD5-DA93A60E96D3}" type="presParOf" srcId="{11B17813-A0B2-4C45-8877-DBE5D553873A}" destId="{6A1882AC-7780-4924-8362-357DA431587E}" srcOrd="5" destOrd="0" presId="urn:microsoft.com/office/officeart/2005/8/layout/vList6"/>
    <dgm:cxn modelId="{1A1CC308-0303-42D9-9D18-5630962F3BBD}" type="presParOf" srcId="{11B17813-A0B2-4C45-8877-DBE5D553873A}" destId="{E03054E4-95E9-4D9E-B25A-F9C41B8CFF73}" srcOrd="6" destOrd="0" presId="urn:microsoft.com/office/officeart/2005/8/layout/vList6"/>
    <dgm:cxn modelId="{D285F21B-DD1A-4926-925A-E37E6D7C045F}" type="presParOf" srcId="{E03054E4-95E9-4D9E-B25A-F9C41B8CFF73}" destId="{FE47DFB0-541F-4CF4-B88C-1E057F013DED}" srcOrd="0" destOrd="0" presId="urn:microsoft.com/office/officeart/2005/8/layout/vList6"/>
    <dgm:cxn modelId="{FF76129D-6630-4AAA-96E8-2DA5C47A71C9}" type="presParOf" srcId="{E03054E4-95E9-4D9E-B25A-F9C41B8CFF73}" destId="{A85C9F8B-D02B-4AD3-82E2-F6E7127E697D}" srcOrd="1" destOrd="0" presId="urn:microsoft.com/office/officeart/2005/8/layout/vList6"/>
    <dgm:cxn modelId="{42CE5B46-91D8-49B1-8897-09919AA15C94}" type="presParOf" srcId="{11B17813-A0B2-4C45-8877-DBE5D553873A}" destId="{EBFC57C1-8587-4F54-A5A4-157D16C3F9CA}" srcOrd="7" destOrd="0" presId="urn:microsoft.com/office/officeart/2005/8/layout/vList6"/>
    <dgm:cxn modelId="{3B7EB07A-58B2-4626-B7DC-04FAC4F7E95D}" type="presParOf" srcId="{11B17813-A0B2-4C45-8877-DBE5D553873A}" destId="{E5188E68-0B1C-4E8B-9F23-E46F99C395AF}" srcOrd="8" destOrd="0" presId="urn:microsoft.com/office/officeart/2005/8/layout/vList6"/>
    <dgm:cxn modelId="{8D7C6C12-7FB9-4EFB-AA7F-BF29D8B71251}" type="presParOf" srcId="{E5188E68-0B1C-4E8B-9F23-E46F99C395AF}" destId="{F1884128-7B20-447C-B580-0A3D1EA21998}" srcOrd="0" destOrd="0" presId="urn:microsoft.com/office/officeart/2005/8/layout/vList6"/>
    <dgm:cxn modelId="{43C1E2CD-2FE5-4CA0-9EC1-36FF33D2574A}" type="presParOf" srcId="{E5188E68-0B1C-4E8B-9F23-E46F99C395AF}" destId="{AAC6EB5F-5A99-4CDA-8A9C-AF179D4EDD6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423A1C5-5E35-4551-8037-13946F6C9F87}" type="datetimeFigureOut">
              <a:rPr lang="en-US" smtClean="0"/>
              <a:t>10/13/2015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935281E-8DE6-4D2E-BD2D-CE95C4461CC0}" type="slidenum">
              <a:rPr lang="en-US" smtClean="0"/>
              <a:t>‹#›</a:t>
            </a:fld>
            <a:endParaRPr lang="en-US" dirty="0"/>
          </a:p>
        </p:txBody>
      </p:sp>
    </p:spTree>
    <p:extLst>
      <p:ext uri="{BB962C8B-B14F-4D97-AF65-F5344CB8AC3E}">
        <p14:creationId xmlns:p14="http://schemas.microsoft.com/office/powerpoint/2010/main" val="3961367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708025"/>
            <a:ext cx="6302375"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72F62-8226-4784-9B48-AEDA80806673}"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264542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10/13/2015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75644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87191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23430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61237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34811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10/13/2015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72864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10/13/2015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02733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94740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39500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94667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32022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10/13/2015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42879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10/13/2015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77035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10/13/2015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16508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10/13/2015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4385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10/13/2015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25232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11756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smtClean="0"/>
              <a:t>10/13/2015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438616346"/>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1451" y="2258250"/>
            <a:ext cx="10816741" cy="1245074"/>
          </a:xfrm>
        </p:spPr>
        <p:txBody>
          <a:bodyPr/>
          <a:lstStyle/>
          <a:p>
            <a:pPr algn="ctr"/>
            <a:r>
              <a:rPr lang="en-US" sz="6000" dirty="0" smtClean="0"/>
              <a:t>Coverage under Commercial General Liability Policies</a:t>
            </a:r>
            <a:endParaRPr lang="en-US" sz="6000" dirty="0"/>
          </a:p>
        </p:txBody>
      </p:sp>
      <p:sp>
        <p:nvSpPr>
          <p:cNvPr id="3" name="Subtitle 2"/>
          <p:cNvSpPr>
            <a:spLocks noGrp="1"/>
          </p:cNvSpPr>
          <p:nvPr>
            <p:ph type="subTitle" idx="1"/>
          </p:nvPr>
        </p:nvSpPr>
        <p:spPr>
          <a:xfrm>
            <a:off x="781578" y="3581057"/>
            <a:ext cx="10656485" cy="937450"/>
          </a:xfrm>
        </p:spPr>
        <p:txBody>
          <a:bodyPr>
            <a:noAutofit/>
          </a:bodyPr>
          <a:lstStyle/>
          <a:p>
            <a:pPr algn="ctr"/>
            <a:r>
              <a:rPr lang="en-US" sz="3200" dirty="0" smtClean="0"/>
              <a:t>Insurance &amp; surety committee</a:t>
            </a:r>
          </a:p>
          <a:p>
            <a:pPr algn="ctr"/>
            <a:r>
              <a:rPr lang="en-US" sz="3200" dirty="0" smtClean="0"/>
              <a:t>October 19, 2015</a:t>
            </a:r>
            <a:endParaRPr lang="en-US" sz="3200" dirty="0"/>
          </a:p>
        </p:txBody>
      </p:sp>
      <p:sp>
        <p:nvSpPr>
          <p:cNvPr id="5" name="TextBox 4"/>
          <p:cNvSpPr txBox="1"/>
          <p:nvPr/>
        </p:nvSpPr>
        <p:spPr>
          <a:xfrm>
            <a:off x="3490330" y="4806175"/>
            <a:ext cx="5418279" cy="1569660"/>
          </a:xfrm>
          <a:prstGeom prst="rect">
            <a:avLst/>
          </a:prstGeom>
          <a:noFill/>
        </p:spPr>
        <p:txBody>
          <a:bodyPr wrap="square" rtlCol="0">
            <a:spAutoFit/>
          </a:bodyPr>
          <a:lstStyle/>
          <a:p>
            <a:r>
              <a:rPr lang="en-US" sz="2400" dirty="0" smtClean="0"/>
              <a:t>Mark A. Boyle, Esquire</a:t>
            </a:r>
          </a:p>
          <a:p>
            <a:r>
              <a:rPr lang="en-US" sz="2400" dirty="0" smtClean="0"/>
              <a:t>Boyle, Gentile &amp; Leonard, P.A.</a:t>
            </a:r>
          </a:p>
          <a:p>
            <a:r>
              <a:rPr lang="en-US" sz="2400" dirty="0" smtClean="0"/>
              <a:t>2050 McGregor Blvd, Fort Myers, FL</a:t>
            </a:r>
          </a:p>
          <a:p>
            <a:r>
              <a:rPr lang="en-US" sz="2400" dirty="0" smtClean="0"/>
              <a:t>Mboyle@BoyleGentileLaw.com</a:t>
            </a:r>
            <a:endParaRPr lang="en-US" sz="2400" dirty="0"/>
          </a:p>
        </p:txBody>
      </p:sp>
    </p:spTree>
    <p:extLst>
      <p:ext uri="{BB962C8B-B14F-4D97-AF65-F5344CB8AC3E}">
        <p14:creationId xmlns:p14="http://schemas.microsoft.com/office/powerpoint/2010/main" val="3605646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213" t="7787" r="8421" b="3971"/>
          <a:stretch/>
        </p:blipFill>
        <p:spPr>
          <a:xfrm>
            <a:off x="335480" y="322204"/>
            <a:ext cx="4660268" cy="6401982"/>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5708271" y="322204"/>
            <a:ext cx="6038834" cy="1107996"/>
          </a:xfrm>
          <a:prstGeom prst="rect">
            <a:avLst/>
          </a:prstGeom>
          <a:noFill/>
        </p:spPr>
        <p:txBody>
          <a:bodyPr wrap="none" lIns="91440" tIns="45720" rIns="91440" bIns="45720">
            <a:spAutoFit/>
          </a:bodyPr>
          <a:lstStyle/>
          <a:p>
            <a:pPr algn="ctr"/>
            <a:r>
              <a:rPr lang="en-US" sz="6600" dirty="0"/>
              <a:t>“Occurrence”</a:t>
            </a:r>
            <a:endParaRPr lang="en-US" sz="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Picture 5"/>
          <p:cNvPicPr>
            <a:picLocks noChangeAspect="1"/>
          </p:cNvPicPr>
          <p:nvPr/>
        </p:nvPicPr>
        <p:blipFill>
          <a:blip r:embed="rId3"/>
          <a:stretch>
            <a:fillRect/>
          </a:stretch>
        </p:blipFill>
        <p:spPr>
          <a:xfrm>
            <a:off x="5448601" y="1918009"/>
            <a:ext cx="6399324" cy="1754874"/>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cxnSp>
        <p:nvCxnSpPr>
          <p:cNvPr id="9" name="Straight Arrow Connector 8"/>
          <p:cNvCxnSpPr/>
          <p:nvPr/>
        </p:nvCxnSpPr>
        <p:spPr>
          <a:xfrm>
            <a:off x="4995748" y="1215482"/>
            <a:ext cx="992459" cy="702527"/>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84634" y="3278459"/>
            <a:ext cx="151656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4"/>
          <a:srcRect l="2211" r="3473"/>
          <a:stretch/>
        </p:blipFill>
        <p:spPr>
          <a:xfrm>
            <a:off x="5275019" y="4160692"/>
            <a:ext cx="6746488" cy="1162802"/>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13" name="Rectangle 12"/>
          <p:cNvSpPr/>
          <p:nvPr/>
        </p:nvSpPr>
        <p:spPr>
          <a:xfrm>
            <a:off x="2921622" y="975386"/>
            <a:ext cx="2074126" cy="25647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0129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624144" cy="1728622"/>
          </a:xfrm>
        </p:spPr>
        <p:txBody>
          <a:bodyPr/>
          <a:lstStyle/>
          <a:p>
            <a:pPr algn="ctr"/>
            <a:r>
              <a:rPr lang="en-US" sz="3600" u="sng" dirty="0" err="1">
                <a:solidFill>
                  <a:srgbClr val="EBEBEB"/>
                </a:solidFill>
              </a:rPr>
              <a:t>Boran</a:t>
            </a:r>
            <a:r>
              <a:rPr lang="en-US" sz="3600" u="sng" dirty="0">
                <a:solidFill>
                  <a:srgbClr val="EBEBEB"/>
                </a:solidFill>
              </a:rPr>
              <a:t> Craig Barber Homes, Inc. v. Mid-Continent </a:t>
            </a:r>
            <a:r>
              <a:rPr lang="en-US" sz="3600" u="sng" dirty="0" err="1">
                <a:solidFill>
                  <a:srgbClr val="EBEBEB"/>
                </a:solidFill>
              </a:rPr>
              <a:t>Cas</a:t>
            </a:r>
            <a:r>
              <a:rPr lang="en-US" sz="3600" u="sng" dirty="0">
                <a:solidFill>
                  <a:srgbClr val="EBEBEB"/>
                </a:solidFill>
              </a:rPr>
              <a:t>. Co.</a:t>
            </a:r>
            <a:r>
              <a:rPr lang="en-US" sz="3600" dirty="0">
                <a:solidFill>
                  <a:srgbClr val="EBEBEB"/>
                </a:solidFill>
              </a:rPr>
              <a:t>, Case Number 2:06-cv-00089-UA-SPC (M.D. Fla. Feb. 19, 2009)</a:t>
            </a:r>
            <a:endParaRPr lang="en-US" dirty="0"/>
          </a:p>
        </p:txBody>
      </p:sp>
      <p:sp>
        <p:nvSpPr>
          <p:cNvPr id="3" name="Content Placeholder 2"/>
          <p:cNvSpPr>
            <a:spLocks noGrp="1"/>
          </p:cNvSpPr>
          <p:nvPr>
            <p:ph idx="1"/>
          </p:nvPr>
        </p:nvSpPr>
        <p:spPr>
          <a:xfrm>
            <a:off x="1104293" y="2477124"/>
            <a:ext cx="8946541" cy="4195481"/>
          </a:xfrm>
        </p:spPr>
        <p:txBody>
          <a:bodyPr/>
          <a:lstStyle/>
          <a:p>
            <a:pPr algn="just"/>
            <a:r>
              <a:rPr lang="en-US" sz="2800" dirty="0"/>
              <a:t>In CGL policies, where the term “occurrence” is defined as “an accident, including continuous or repeated exposure to substantially the same general harmful conditions,” the policies will cover multiple occasions of water leakage, as long as that leakage was caused by conditions that were not “substantially the same.”</a:t>
            </a:r>
          </a:p>
          <a:p>
            <a:endParaRPr lang="en-US" dirty="0"/>
          </a:p>
        </p:txBody>
      </p:sp>
    </p:spTree>
    <p:extLst>
      <p:ext uri="{BB962C8B-B14F-4D97-AF65-F5344CB8AC3E}">
        <p14:creationId xmlns:p14="http://schemas.microsoft.com/office/powerpoint/2010/main" val="1561788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400" dirty="0"/>
              <a:t>“</a:t>
            </a:r>
            <a:r>
              <a:rPr lang="en-US" sz="6000" dirty="0"/>
              <a:t>Occurrence</a:t>
            </a:r>
            <a:r>
              <a:rPr lang="en-US" sz="4400" dirty="0"/>
              <a:t>”</a:t>
            </a:r>
            <a:endParaRPr 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Content Placeholder 4"/>
          <p:cNvSpPr>
            <a:spLocks noGrp="1"/>
          </p:cNvSpPr>
          <p:nvPr>
            <p:ph sz="half" idx="1"/>
          </p:nvPr>
        </p:nvSpPr>
        <p:spPr>
          <a:xfrm>
            <a:off x="442409" y="1853248"/>
            <a:ext cx="4582264" cy="4403090"/>
          </a:xfrm>
        </p:spPr>
        <p:txBody>
          <a:bodyPr>
            <a:noAutofit/>
          </a:bodyPr>
          <a:lstStyle/>
          <a:p>
            <a:r>
              <a:rPr lang="en-US" sz="2400" b="1" u="sng" dirty="0">
                <a:ln w="1905"/>
                <a:effectLst>
                  <a:innerShdw blurRad="69850" dist="43180" dir="5400000">
                    <a:srgbClr val="000000">
                      <a:alpha val="65000"/>
                    </a:srgbClr>
                  </a:innerShdw>
                </a:effectLst>
              </a:rPr>
              <a:t>U.S. Fire Ins. Co. v. J.S.U.B.</a:t>
            </a:r>
            <a:r>
              <a:rPr lang="en-US" sz="2400" b="1" dirty="0">
                <a:ln w="1905"/>
                <a:effectLst>
                  <a:innerShdw blurRad="69850" dist="43180" dir="5400000">
                    <a:srgbClr val="000000">
                      <a:alpha val="65000"/>
                    </a:srgbClr>
                  </a:innerShdw>
                </a:effectLst>
              </a:rPr>
              <a:t>, 979 So. 2d 871 (Fla. 2007)</a:t>
            </a:r>
          </a:p>
          <a:p>
            <a:pPr lvl="1"/>
            <a:r>
              <a:rPr lang="en-US" sz="1800" dirty="0">
                <a:ln w="1905"/>
                <a:effectLst>
                  <a:innerShdw blurRad="69850" dist="43180" dir="5400000">
                    <a:srgbClr val="000000">
                      <a:alpha val="65000"/>
                    </a:srgbClr>
                  </a:innerShdw>
                </a:effectLst>
                <a:latin typeface="+mn-lt"/>
              </a:rPr>
              <a:t>We hold that faulty workmanship that is neither intended or expected from the standpoint of the contractor can constitute an “accident” and  thus, an “occurrence” under a post-1986 CGL policy period.</a:t>
            </a:r>
            <a:endParaRPr lang="en-US" sz="1800" dirty="0">
              <a:latin typeface="+mn-lt"/>
            </a:endParaRPr>
          </a:p>
        </p:txBody>
      </p:sp>
      <p:sp>
        <p:nvSpPr>
          <p:cNvPr id="6" name="Content Placeholder 5"/>
          <p:cNvSpPr>
            <a:spLocks noGrp="1"/>
          </p:cNvSpPr>
          <p:nvPr>
            <p:ph sz="half" idx="2"/>
          </p:nvPr>
        </p:nvSpPr>
        <p:spPr>
          <a:xfrm>
            <a:off x="6237838" y="1853249"/>
            <a:ext cx="4807391" cy="4403090"/>
          </a:xfrm>
        </p:spPr>
        <p:txBody>
          <a:bodyPr>
            <a:normAutofit fontScale="92500" lnSpcReduction="10000"/>
          </a:bodyPr>
          <a:lstStyle/>
          <a:p>
            <a:r>
              <a:rPr lang="en-US" sz="2600" b="1" u="sng" dirty="0"/>
              <a:t>Kvaerner Metals Division of Kvaerner U.S., Inc. v. Commercial Union Ins. Co.</a:t>
            </a:r>
            <a:r>
              <a:rPr lang="en-US" sz="2600" b="1" dirty="0"/>
              <a:t>, 908 A.2d 888 (Pa. 2006</a:t>
            </a:r>
            <a:r>
              <a:rPr lang="en-US" sz="2600" b="1" dirty="0" smtClean="0"/>
              <a:t>)</a:t>
            </a:r>
            <a:endParaRPr lang="en-US" sz="2600" b="1" dirty="0"/>
          </a:p>
          <a:p>
            <a:pPr lvl="1"/>
            <a:r>
              <a:rPr lang="en-US" sz="1900" dirty="0" smtClean="0"/>
              <a:t>The </a:t>
            </a:r>
            <a:r>
              <a:rPr lang="en-US" sz="1900" dirty="0"/>
              <a:t>definition of “accident” required to establish “occurrence” under the commercial general liability (CGL) insurance policies cannot be satisfied by claims based upon faulty workmanship; such claims simply do not present the degree of fortuity contemplated by the ordinary definition of “accident”.</a:t>
            </a:r>
          </a:p>
          <a:p>
            <a:endParaRPr lang="en-US" dirty="0"/>
          </a:p>
        </p:txBody>
      </p:sp>
      <p:sp>
        <p:nvSpPr>
          <p:cNvPr id="2" name="TextBox 1"/>
          <p:cNvSpPr txBox="1"/>
          <p:nvPr/>
        </p:nvSpPr>
        <p:spPr>
          <a:xfrm>
            <a:off x="5268053" y="3177766"/>
            <a:ext cx="889366" cy="707886"/>
          </a:xfrm>
          <a:prstGeom prst="rect">
            <a:avLst/>
          </a:prstGeom>
          <a:noFill/>
        </p:spPr>
        <p:txBody>
          <a:bodyPr wrap="square" rtlCol="0">
            <a:spAutoFit/>
          </a:bodyPr>
          <a:lstStyle/>
          <a:p>
            <a:r>
              <a:rPr lang="en-US" sz="4000" dirty="0" smtClean="0">
                <a:solidFill>
                  <a:schemeClr val="accent1"/>
                </a:solidFill>
              </a:rPr>
              <a:t>VS</a:t>
            </a:r>
            <a:endParaRPr lang="en-US" sz="4000" dirty="0">
              <a:solidFill>
                <a:schemeClr val="accent1"/>
              </a:solidFill>
            </a:endParaRPr>
          </a:p>
        </p:txBody>
      </p:sp>
    </p:spTree>
    <p:extLst>
      <p:ext uri="{BB962C8B-B14F-4D97-AF65-F5344CB8AC3E}">
        <p14:creationId xmlns:p14="http://schemas.microsoft.com/office/powerpoint/2010/main" val="312920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a:t>“Occurrence”</a:t>
            </a:r>
            <a:r>
              <a:rPr 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r>
            <a:br>
              <a:rPr 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r>
            <a:br>
              <a:rPr 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endParaRPr lang="en-US" dirty="0"/>
          </a:p>
        </p:txBody>
      </p:sp>
      <p:sp>
        <p:nvSpPr>
          <p:cNvPr id="3" name="Content Placeholder 2"/>
          <p:cNvSpPr>
            <a:spLocks noGrp="1"/>
          </p:cNvSpPr>
          <p:nvPr>
            <p:ph idx="1"/>
          </p:nvPr>
        </p:nvSpPr>
        <p:spPr>
          <a:xfrm>
            <a:off x="1103312" y="1385740"/>
            <a:ext cx="8946541" cy="4862659"/>
          </a:xfrm>
        </p:spPr>
        <p:txBody>
          <a:bodyPr/>
          <a:lstStyle/>
          <a:p>
            <a:r>
              <a:rPr lang="en-US" sz="2800" b="1" dirty="0">
                <a:effectLst>
                  <a:outerShdw blurRad="38100" dist="38100" dir="2700000" algn="tl">
                    <a:srgbClr val="000000">
                      <a:alpha val="43137"/>
                    </a:srgbClr>
                  </a:outerShdw>
                </a:effectLst>
              </a:rPr>
              <a:t>Can there be more than one event? </a:t>
            </a:r>
          </a:p>
          <a:p>
            <a:endParaRPr lang="en-US" dirty="0"/>
          </a:p>
        </p:txBody>
      </p:sp>
      <p:pic>
        <p:nvPicPr>
          <p:cNvPr id="4" name="Picture 3"/>
          <p:cNvPicPr>
            <a:picLocks noChangeAspect="1"/>
          </p:cNvPicPr>
          <p:nvPr/>
        </p:nvPicPr>
        <p:blipFill>
          <a:blip r:embed="rId2"/>
          <a:stretch>
            <a:fillRect/>
          </a:stretch>
        </p:blipFill>
        <p:spPr>
          <a:xfrm>
            <a:off x="409968" y="4616827"/>
            <a:ext cx="6476674" cy="1991385"/>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3"/>
          <a:srcRect l="2211" r="3473"/>
          <a:stretch/>
        </p:blipFill>
        <p:spPr>
          <a:xfrm>
            <a:off x="2658188" y="2115324"/>
            <a:ext cx="6326952" cy="1511984"/>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7432297" y="5277121"/>
            <a:ext cx="3525625" cy="830997"/>
          </a:xfrm>
          <a:prstGeom prst="rect">
            <a:avLst/>
          </a:prstGeom>
        </p:spPr>
        <p:txBody>
          <a:bodyPr wrap="square">
            <a:spAutoFit/>
          </a:bodyPr>
          <a:lstStyle/>
          <a:p>
            <a:pPr algn="ctr"/>
            <a:r>
              <a:rPr lang="en-US" sz="4800" b="1" dirty="0">
                <a:effectLst>
                  <a:outerShdw blurRad="38100" dist="38100" dir="2700000" algn="tl">
                    <a:srgbClr val="000000">
                      <a:alpha val="43137"/>
                    </a:srgbClr>
                  </a:outerShdw>
                </a:effectLst>
              </a:rPr>
              <a:t>Deductible</a:t>
            </a:r>
          </a:p>
        </p:txBody>
      </p:sp>
      <p:sp>
        <p:nvSpPr>
          <p:cNvPr id="7" name="Rectangle 6"/>
          <p:cNvSpPr/>
          <p:nvPr/>
        </p:nvSpPr>
        <p:spPr>
          <a:xfrm>
            <a:off x="3648305" y="3689498"/>
            <a:ext cx="4907241" cy="769441"/>
          </a:xfrm>
          <a:prstGeom prst="rect">
            <a:avLst/>
          </a:prstGeom>
          <a:noFill/>
        </p:spPr>
        <p:txBody>
          <a:bodyPr wrap="none">
            <a:spAutoFit/>
          </a:bodyPr>
          <a:lstStyle/>
          <a:p>
            <a:pPr lvl="0" algn="ctr"/>
            <a:r>
              <a:rPr lang="en-US" sz="4400" b="1" dirty="0">
                <a:effectLst>
                  <a:outerShdw blurRad="38100" dist="38100" dir="2700000" algn="tl">
                    <a:srgbClr val="000000">
                      <a:alpha val="43137"/>
                    </a:srgbClr>
                  </a:outerShdw>
                </a:effectLst>
                <a:latin typeface="Calibri Light" panose="020F0302020204030204"/>
              </a:rPr>
              <a:t>Why Does it Matter? </a:t>
            </a:r>
          </a:p>
        </p:txBody>
      </p:sp>
    </p:spTree>
    <p:extLst>
      <p:ext uri="{BB962C8B-B14F-4D97-AF65-F5344CB8AC3E}">
        <p14:creationId xmlns:p14="http://schemas.microsoft.com/office/powerpoint/2010/main" val="3974961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spcBef>
                <a:spcPts val="0"/>
              </a:spcBef>
            </a:pPr>
            <a:r>
              <a:rPr lang="en-US" sz="6000" dirty="0"/>
              <a:t>“Occurrence”</a:t>
            </a:r>
            <a:r>
              <a:rPr 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r>
            <a:br>
              <a:rPr 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en-US" sz="6600" b="1" dirty="0">
                <a:ln w="9525">
                  <a:solidFill>
                    <a:srgbClr val="000000"/>
                  </a:solidFill>
                  <a:prstDash val="solid"/>
                </a:ln>
                <a:solidFill>
                  <a:srgbClr val="0071BC"/>
                </a:solidFill>
                <a:effectLst>
                  <a:outerShdw blurRad="12700" dist="38100" dir="2700000" algn="tl" rotWithShape="0">
                    <a:srgbClr val="0071BC">
                      <a:lumMod val="60000"/>
                      <a:lumOff val="40000"/>
                    </a:srgbClr>
                  </a:outerShdw>
                </a:effectLst>
                <a:latin typeface="Calibri Light" panose="020F0302020204030204"/>
                <a:ea typeface="+mn-ea"/>
                <a:cs typeface="+mn-cs"/>
              </a:rPr>
              <a:t/>
            </a:r>
            <a:br>
              <a:rPr lang="en-US" sz="6600" b="1" dirty="0">
                <a:ln w="9525">
                  <a:solidFill>
                    <a:srgbClr val="000000"/>
                  </a:solidFill>
                  <a:prstDash val="solid"/>
                </a:ln>
                <a:solidFill>
                  <a:srgbClr val="0071BC"/>
                </a:solidFill>
                <a:effectLst>
                  <a:outerShdw blurRad="12700" dist="38100" dir="2700000" algn="tl" rotWithShape="0">
                    <a:srgbClr val="0071BC">
                      <a:lumMod val="60000"/>
                      <a:lumOff val="40000"/>
                    </a:srgbClr>
                  </a:outerShdw>
                </a:effectLst>
                <a:latin typeface="Calibri Light" panose="020F0302020204030204"/>
                <a:ea typeface="+mn-ea"/>
                <a:cs typeface="+mn-cs"/>
              </a:rPr>
            </a:br>
            <a:endParaRPr lang="en-US" dirty="0"/>
          </a:p>
        </p:txBody>
      </p:sp>
      <p:sp>
        <p:nvSpPr>
          <p:cNvPr id="3" name="Content Placeholder 2"/>
          <p:cNvSpPr>
            <a:spLocks noGrp="1"/>
          </p:cNvSpPr>
          <p:nvPr>
            <p:ph idx="1"/>
          </p:nvPr>
        </p:nvSpPr>
        <p:spPr>
          <a:noFill/>
        </p:spPr>
        <p:txBody>
          <a:bodyPr>
            <a:normAutofit fontScale="92500" lnSpcReduction="10000"/>
          </a:bodyPr>
          <a:lstStyle/>
          <a:p>
            <a:pPr marL="274320" lvl="0" indent="-274320" algn="just" defTabSz="914400">
              <a:lnSpc>
                <a:spcPct val="85000"/>
              </a:lnSpc>
              <a:spcBef>
                <a:spcPts val="1300"/>
              </a:spcBef>
              <a:buClr>
                <a:srgbClr val="FFBE00"/>
              </a:buClr>
              <a:buSzTx/>
              <a:buFont typeface="Wingdings" pitchFamily="2" charset="2"/>
              <a:buChar char="Ø"/>
              <a:defRPr/>
            </a:pPr>
            <a:r>
              <a:rPr lang="en-US" sz="2800" u="sng" dirty="0" err="1">
                <a:latin typeface="Calibri Light" panose="020F0302020204030204"/>
                <a:ea typeface="+mn-ea"/>
                <a:cs typeface="+mn-cs"/>
              </a:rPr>
              <a:t>Koikos</a:t>
            </a:r>
            <a:r>
              <a:rPr lang="en-US" sz="2800" u="sng" dirty="0">
                <a:latin typeface="Calibri Light" panose="020F0302020204030204"/>
                <a:ea typeface="+mn-ea"/>
                <a:cs typeface="+mn-cs"/>
              </a:rPr>
              <a:t> v. Travelers Ins. Co.</a:t>
            </a:r>
            <a:r>
              <a:rPr lang="en-US" sz="2800" dirty="0">
                <a:latin typeface="Calibri Light" panose="020F0302020204030204"/>
                <a:ea typeface="+mn-ea"/>
                <a:cs typeface="+mn-cs"/>
              </a:rPr>
              <a:t>, 849 So. 2d 263 (Fla. 2003)</a:t>
            </a:r>
          </a:p>
          <a:p>
            <a:pPr marL="640080" lvl="1" indent="-246888" algn="just" defTabSz="914400">
              <a:lnSpc>
                <a:spcPct val="85000"/>
              </a:lnSpc>
              <a:spcBef>
                <a:spcPts val="600"/>
              </a:spcBef>
              <a:buClrTx/>
              <a:buSzTx/>
              <a:buFont typeface="Wingdings" pitchFamily="2" charset="2"/>
              <a:buChar char="Ø"/>
              <a:defRPr/>
            </a:pPr>
            <a:r>
              <a:rPr lang="en-US" sz="2900" dirty="0">
                <a:latin typeface="Calibri Light" panose="020F0302020204030204"/>
                <a:ea typeface="+mn-ea"/>
                <a:cs typeface="+mn-cs"/>
              </a:rPr>
              <a:t>Florida Supreme Court interpreted “continuous or repeated exposure” in the definition of “occurrence,” as providing more coverage, not less</a:t>
            </a:r>
            <a:endParaRPr lang="en-US" sz="1300" dirty="0">
              <a:latin typeface="Calibri Light" panose="020F0302020204030204"/>
              <a:ea typeface="+mn-ea"/>
              <a:cs typeface="+mn-cs"/>
            </a:endParaRPr>
          </a:p>
          <a:p>
            <a:pPr marL="640080" lvl="1" indent="-246888" algn="just" defTabSz="914400">
              <a:lnSpc>
                <a:spcPct val="85000"/>
              </a:lnSpc>
              <a:spcBef>
                <a:spcPts val="600"/>
              </a:spcBef>
              <a:buClrTx/>
              <a:buSzTx/>
              <a:buFont typeface="Wingdings" pitchFamily="2" charset="2"/>
              <a:buChar char="Ø"/>
              <a:defRPr/>
            </a:pPr>
            <a:r>
              <a:rPr lang="en-US" sz="2800" dirty="0">
                <a:latin typeface="Calibri Light" panose="020F0302020204030204"/>
                <a:ea typeface="+mn-ea"/>
                <a:cs typeface="+mn-cs"/>
              </a:rPr>
              <a:t>Focus is </a:t>
            </a:r>
            <a:r>
              <a:rPr lang="en-US" sz="2800" u="sng" dirty="0">
                <a:latin typeface="Calibri Light" panose="020F0302020204030204"/>
                <a:ea typeface="+mn-ea"/>
                <a:cs typeface="+mn-cs"/>
              </a:rPr>
              <a:t>not</a:t>
            </a:r>
            <a:r>
              <a:rPr lang="en-US" sz="2800" dirty="0">
                <a:latin typeface="Calibri Light" panose="020F0302020204030204"/>
                <a:ea typeface="+mn-ea"/>
                <a:cs typeface="+mn-cs"/>
              </a:rPr>
              <a:t> on whether negligent act arose out of same incident but whether such events were expected or intended from the standpoint of the insured. </a:t>
            </a:r>
            <a:endParaRPr lang="en-US" sz="1300" dirty="0">
              <a:latin typeface="Calibri Light" panose="020F0302020204030204"/>
              <a:ea typeface="+mn-ea"/>
              <a:cs typeface="+mn-cs"/>
            </a:endParaRPr>
          </a:p>
          <a:p>
            <a:pPr marL="640080" lvl="1" indent="-246888" algn="just" defTabSz="914400">
              <a:lnSpc>
                <a:spcPct val="85000"/>
              </a:lnSpc>
              <a:spcBef>
                <a:spcPts val="600"/>
              </a:spcBef>
              <a:buClrTx/>
              <a:buSzTx/>
              <a:buFont typeface="Wingdings" pitchFamily="2" charset="2"/>
              <a:buChar char="Ø"/>
              <a:defRPr/>
            </a:pPr>
            <a:r>
              <a:rPr lang="en-US" sz="2800" dirty="0">
                <a:latin typeface="Calibri Light" panose="020F0302020204030204"/>
                <a:ea typeface="+mn-ea"/>
                <a:cs typeface="+mn-cs"/>
              </a:rPr>
              <a:t>Adopted the majority “</a:t>
            </a:r>
            <a:r>
              <a:rPr lang="en-US" sz="2800" dirty="0">
                <a:effectLst>
                  <a:outerShdw blurRad="38100" dist="38100" dir="2700000" algn="tl">
                    <a:srgbClr val="000000">
                      <a:alpha val="43137"/>
                    </a:srgbClr>
                  </a:outerShdw>
                </a:effectLst>
                <a:latin typeface="Calibri Light" panose="020F0302020204030204"/>
                <a:ea typeface="+mn-ea"/>
                <a:cs typeface="+mn-cs"/>
              </a:rPr>
              <a:t>cause theory</a:t>
            </a:r>
            <a:r>
              <a:rPr lang="en-US" sz="2800" dirty="0">
                <a:latin typeface="Calibri Light" panose="020F0302020204030204"/>
                <a:ea typeface="+mn-ea"/>
                <a:cs typeface="+mn-cs"/>
              </a:rPr>
              <a:t>”</a:t>
            </a:r>
          </a:p>
          <a:p>
            <a:pPr marL="1027113" lvl="3" indent="349250" algn="just" defTabSz="914400">
              <a:lnSpc>
                <a:spcPct val="85000"/>
              </a:lnSpc>
              <a:spcBef>
                <a:spcPts val="0"/>
              </a:spcBef>
              <a:buClr>
                <a:srgbClr val="FFBE00"/>
              </a:buClr>
              <a:buSzTx/>
              <a:buFont typeface="Berlin Sans FB" pitchFamily="34" charset="0"/>
              <a:buChar char="•"/>
              <a:tabLst>
                <a:tab pos="461963" algn="l"/>
                <a:tab pos="1089025" algn="l"/>
                <a:tab pos="1371600" algn="l"/>
              </a:tabLst>
              <a:defRPr/>
            </a:pPr>
            <a:r>
              <a:rPr lang="en-US" sz="2600" dirty="0">
                <a:latin typeface="Calibri Light" panose="020F0302020204030204"/>
                <a:ea typeface="+mn-ea"/>
                <a:cs typeface="+mn-cs"/>
              </a:rPr>
              <a:t>“</a:t>
            </a:r>
            <a:r>
              <a:rPr lang="en-US" sz="2600" dirty="0">
                <a:effectLst>
                  <a:outerShdw blurRad="38100" dist="38100" dir="2700000" algn="tl">
                    <a:srgbClr val="000000">
                      <a:alpha val="43137"/>
                    </a:srgbClr>
                  </a:outerShdw>
                </a:effectLst>
                <a:latin typeface="Calibri Light" panose="020F0302020204030204"/>
                <a:ea typeface="+mn-ea"/>
                <a:cs typeface="+mn-cs"/>
              </a:rPr>
              <a:t>cause theory</a:t>
            </a:r>
            <a:r>
              <a:rPr lang="en-US" sz="2600" dirty="0">
                <a:latin typeface="Calibri Light" panose="020F0302020204030204"/>
                <a:ea typeface="+mn-ea"/>
                <a:cs typeface="+mn-cs"/>
              </a:rPr>
              <a:t>” = cause of damages or injuries</a:t>
            </a:r>
          </a:p>
          <a:p>
            <a:pPr marL="1027113" lvl="3" indent="349250" algn="just" defTabSz="914400">
              <a:lnSpc>
                <a:spcPct val="85000"/>
              </a:lnSpc>
              <a:spcBef>
                <a:spcPts val="0"/>
              </a:spcBef>
              <a:buClr>
                <a:srgbClr val="FFBE00"/>
              </a:buClr>
              <a:buSzTx/>
              <a:buFont typeface="Berlin Sans FB" pitchFamily="34" charset="0"/>
              <a:buChar char="•"/>
              <a:tabLst>
                <a:tab pos="461963" algn="l"/>
                <a:tab pos="1089025" algn="l"/>
                <a:tab pos="1371600" algn="l"/>
              </a:tabLst>
              <a:defRPr/>
            </a:pPr>
            <a:r>
              <a:rPr lang="en-US" sz="2600" dirty="0">
                <a:latin typeface="Calibri Light" panose="020F0302020204030204"/>
                <a:ea typeface="+mn-ea"/>
                <a:cs typeface="+mn-cs"/>
              </a:rPr>
              <a:t>“effect theory” = the number of injured plaintiffs</a:t>
            </a:r>
          </a:p>
          <a:p>
            <a:pPr marL="640080" lvl="1" indent="-246888" algn="just" defTabSz="914400">
              <a:lnSpc>
                <a:spcPct val="85000"/>
              </a:lnSpc>
              <a:spcBef>
                <a:spcPts val="600"/>
              </a:spcBef>
              <a:buClrTx/>
              <a:buSzTx/>
              <a:buFont typeface="Wingdings" pitchFamily="2" charset="2"/>
              <a:buChar char="Ø"/>
              <a:defRPr/>
            </a:pPr>
            <a:r>
              <a:rPr lang="en-US" sz="2900" dirty="0">
                <a:latin typeface="Calibri Light" panose="020F0302020204030204"/>
                <a:ea typeface="+mn-ea"/>
                <a:cs typeface="+mn-cs"/>
              </a:rPr>
              <a:t>Must analyze the immediate acts that give rise to the injuries.</a:t>
            </a:r>
          </a:p>
          <a:p>
            <a:endParaRPr lang="en-US" dirty="0"/>
          </a:p>
        </p:txBody>
      </p:sp>
    </p:spTree>
    <p:extLst>
      <p:ext uri="{BB962C8B-B14F-4D97-AF65-F5344CB8AC3E}">
        <p14:creationId xmlns:p14="http://schemas.microsoft.com/office/powerpoint/2010/main" val="1217740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a:t>“Occurrence”</a:t>
            </a:r>
            <a:endParaRPr 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Content Placeholder 2"/>
          <p:cNvSpPr>
            <a:spLocks noGrp="1"/>
          </p:cNvSpPr>
          <p:nvPr>
            <p:ph idx="1"/>
          </p:nvPr>
        </p:nvSpPr>
        <p:spPr>
          <a:xfrm>
            <a:off x="473727" y="1487278"/>
            <a:ext cx="11336356" cy="5023690"/>
          </a:xfrm>
        </p:spPr>
        <p:txBody>
          <a:bodyPr>
            <a:normAutofit/>
          </a:bodyPr>
          <a:lstStyle/>
          <a:p>
            <a:pPr marL="0" lvl="0" indent="0">
              <a:buClr>
                <a:srgbClr val="ACD433"/>
              </a:buClr>
              <a:buNone/>
            </a:pPr>
            <a:r>
              <a:rPr lang="en-US" sz="2400" u="sng" dirty="0">
                <a:solidFill>
                  <a:prstClr val="white"/>
                </a:solidFill>
              </a:rPr>
              <a:t>Mid-Continent v. </a:t>
            </a:r>
            <a:r>
              <a:rPr lang="en-US" sz="2400" u="sng" dirty="0" err="1">
                <a:solidFill>
                  <a:prstClr val="white"/>
                </a:solidFill>
              </a:rPr>
              <a:t>Basdeo</a:t>
            </a:r>
            <a:r>
              <a:rPr lang="en-US" sz="2400" dirty="0">
                <a:solidFill>
                  <a:prstClr val="white"/>
                </a:solidFill>
              </a:rPr>
              <a:t>, 742 F.Supp.2d 1293 (S.D. Fla. 2010) </a:t>
            </a:r>
            <a:r>
              <a:rPr lang="en-US" sz="2400" u="sng" dirty="0">
                <a:solidFill>
                  <a:prstClr val="white"/>
                </a:solidFill>
              </a:rPr>
              <a:t>aff’d</a:t>
            </a:r>
            <a:r>
              <a:rPr lang="en-US" sz="2400" dirty="0">
                <a:solidFill>
                  <a:prstClr val="white"/>
                </a:solidFill>
              </a:rPr>
              <a:t> </a:t>
            </a:r>
            <a:r>
              <a:rPr lang="en-US" sz="2400" u="sng" dirty="0">
                <a:solidFill>
                  <a:prstClr val="white"/>
                </a:solidFill>
              </a:rPr>
              <a:t>Mid-Continent v. </a:t>
            </a:r>
            <a:r>
              <a:rPr lang="en-US" sz="2400" u="sng" dirty="0" err="1">
                <a:solidFill>
                  <a:prstClr val="white"/>
                </a:solidFill>
              </a:rPr>
              <a:t>Basdeo</a:t>
            </a:r>
            <a:r>
              <a:rPr lang="en-US" sz="2400" dirty="0">
                <a:solidFill>
                  <a:prstClr val="white"/>
                </a:solidFill>
              </a:rPr>
              <a:t>, 477 Fed. </a:t>
            </a:r>
            <a:r>
              <a:rPr lang="en-US" sz="2400" dirty="0" err="1">
                <a:solidFill>
                  <a:prstClr val="white"/>
                </a:solidFill>
              </a:rPr>
              <a:t>Appx</a:t>
            </a:r>
            <a:r>
              <a:rPr lang="en-US" sz="2400" dirty="0">
                <a:solidFill>
                  <a:prstClr val="white"/>
                </a:solidFill>
              </a:rPr>
              <a:t>. 702 (11th Cir. June 12, 2012) </a:t>
            </a:r>
          </a:p>
          <a:p>
            <a:pPr lvl="1">
              <a:buClr>
                <a:srgbClr val="ACD433"/>
              </a:buClr>
            </a:pPr>
            <a:r>
              <a:rPr lang="en-US" sz="1500" dirty="0">
                <a:solidFill>
                  <a:prstClr val="white"/>
                </a:solidFill>
              </a:rPr>
              <a:t>GC making repairs to condo buildings. </a:t>
            </a:r>
          </a:p>
          <a:p>
            <a:pPr lvl="1">
              <a:buClr>
                <a:srgbClr val="ACD433"/>
              </a:buClr>
            </a:pPr>
            <a:r>
              <a:rPr lang="en-US" sz="1500" dirty="0">
                <a:solidFill>
                  <a:prstClr val="white"/>
                </a:solidFill>
              </a:rPr>
              <a:t>3 occurrences transpired:</a:t>
            </a:r>
          </a:p>
          <a:p>
            <a:pPr lvl="2">
              <a:buClr>
                <a:srgbClr val="ACD433"/>
              </a:buClr>
            </a:pPr>
            <a:r>
              <a:rPr lang="en-US" sz="1400" dirty="0">
                <a:solidFill>
                  <a:prstClr val="white"/>
                </a:solidFill>
              </a:rPr>
              <a:t>1) Damages having connection with the insured’s </a:t>
            </a:r>
            <a:r>
              <a:rPr lang="en-US" sz="1400" dirty="0" err="1">
                <a:solidFill>
                  <a:prstClr val="white"/>
                </a:solidFill>
              </a:rPr>
              <a:t>tarping</a:t>
            </a:r>
            <a:r>
              <a:rPr lang="en-US" sz="1400" dirty="0">
                <a:solidFill>
                  <a:prstClr val="white"/>
                </a:solidFill>
              </a:rPr>
              <a:t> work; </a:t>
            </a:r>
          </a:p>
          <a:p>
            <a:pPr lvl="2">
              <a:buClr>
                <a:srgbClr val="ACD433"/>
              </a:buClr>
            </a:pPr>
            <a:r>
              <a:rPr lang="en-US" sz="1400" dirty="0">
                <a:solidFill>
                  <a:prstClr val="white"/>
                </a:solidFill>
              </a:rPr>
              <a:t>2) Damages caused in connection with the insured’s work on the roofs; and</a:t>
            </a:r>
          </a:p>
          <a:p>
            <a:pPr lvl="2">
              <a:buClr>
                <a:srgbClr val="ACD433"/>
              </a:buClr>
            </a:pPr>
            <a:r>
              <a:rPr lang="en-US" sz="1400" dirty="0">
                <a:solidFill>
                  <a:prstClr val="white"/>
                </a:solidFill>
              </a:rPr>
              <a:t>3) Damages caused in connection with the insured’s work on the mansards.</a:t>
            </a:r>
          </a:p>
          <a:p>
            <a:pPr lvl="1">
              <a:buClr>
                <a:srgbClr val="ACD433"/>
              </a:buClr>
            </a:pPr>
            <a:r>
              <a:rPr lang="en-US" sz="1500" dirty="0">
                <a:solidFill>
                  <a:prstClr val="white"/>
                </a:solidFill>
              </a:rPr>
              <a:t>Each of the 3 categories of property damage resulted from separate forces</a:t>
            </a:r>
          </a:p>
          <a:p>
            <a:pPr lvl="1">
              <a:buClr>
                <a:srgbClr val="ACD433"/>
              </a:buClr>
            </a:pPr>
            <a:r>
              <a:rPr lang="en-US" sz="1500" dirty="0">
                <a:solidFill>
                  <a:prstClr val="white"/>
                </a:solidFill>
              </a:rPr>
              <a:t>The separate forces inflicting the damages are what determine the number of occurrences</a:t>
            </a:r>
          </a:p>
          <a:p>
            <a:pPr lvl="1">
              <a:buClr>
                <a:srgbClr val="ACD433"/>
              </a:buClr>
            </a:pPr>
            <a:r>
              <a:rPr lang="en-US" sz="1500" dirty="0">
                <a:solidFill>
                  <a:prstClr val="white"/>
                </a:solidFill>
              </a:rPr>
              <a:t>Record reflected that the work done on the flat roofs differed substantially from work performed on mansards.</a:t>
            </a:r>
          </a:p>
          <a:p>
            <a:pPr lvl="1">
              <a:buClr>
                <a:srgbClr val="ACD433"/>
              </a:buClr>
            </a:pPr>
            <a:r>
              <a:rPr lang="en-US" sz="1500" dirty="0">
                <a:solidFill>
                  <a:prstClr val="white"/>
                </a:solidFill>
              </a:rPr>
              <a:t>The insured undertook different types of work on different parts of the buildings, and as such, the insured’s work on each of the parts of the buildings set in motion a separate force and the damages stemming from the work on the mansards and the flat roofs constituted two separate occurrences.  </a:t>
            </a:r>
          </a:p>
          <a:p>
            <a:pPr lvl="1">
              <a:buClr>
                <a:srgbClr val="ACD433"/>
              </a:buClr>
            </a:pPr>
            <a:r>
              <a:rPr lang="en-US" sz="1500" dirty="0">
                <a:solidFill>
                  <a:prstClr val="white"/>
                </a:solidFill>
              </a:rPr>
              <a:t>While the Southern District recognized that the costs for repairing or removing defective work are not covered by the definition of “property damage”, the costs of repairing damage caused by defective work are covered. </a:t>
            </a:r>
          </a:p>
          <a:p>
            <a:endParaRPr lang="en-US" dirty="0"/>
          </a:p>
        </p:txBody>
      </p:sp>
    </p:spTree>
    <p:extLst>
      <p:ext uri="{BB962C8B-B14F-4D97-AF65-F5344CB8AC3E}">
        <p14:creationId xmlns:p14="http://schemas.microsoft.com/office/powerpoint/2010/main" val="838382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2832" y="2667508"/>
            <a:ext cx="304800" cy="3048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5" name="Rectangle 4"/>
          <p:cNvSpPr/>
          <p:nvPr/>
        </p:nvSpPr>
        <p:spPr>
          <a:xfrm>
            <a:off x="503583" y="3325869"/>
            <a:ext cx="304800" cy="3048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6" name="TextBox 5"/>
          <p:cNvSpPr txBox="1"/>
          <p:nvPr/>
        </p:nvSpPr>
        <p:spPr>
          <a:xfrm>
            <a:off x="817632" y="2645466"/>
            <a:ext cx="2337248" cy="420564"/>
          </a:xfrm>
          <a:prstGeom prst="rect">
            <a:avLst/>
          </a:prstGeom>
          <a:noFill/>
        </p:spPr>
        <p:txBody>
          <a:bodyPr wrap="square" rtlCol="0">
            <a:spAutoFit/>
          </a:bodyPr>
          <a:lstStyle/>
          <a:p>
            <a:r>
              <a:rPr lang="en-US" sz="2133" dirty="0"/>
              <a:t>= OCCURRENCE</a:t>
            </a:r>
          </a:p>
        </p:txBody>
      </p:sp>
      <p:sp>
        <p:nvSpPr>
          <p:cNvPr id="8" name="TextBox 7"/>
          <p:cNvSpPr txBox="1"/>
          <p:nvPr/>
        </p:nvSpPr>
        <p:spPr>
          <a:xfrm>
            <a:off x="817632" y="3263424"/>
            <a:ext cx="3093968" cy="420564"/>
          </a:xfrm>
          <a:prstGeom prst="rect">
            <a:avLst/>
          </a:prstGeom>
          <a:noFill/>
        </p:spPr>
        <p:txBody>
          <a:bodyPr wrap="square" rtlCol="0">
            <a:spAutoFit/>
          </a:bodyPr>
          <a:lstStyle/>
          <a:p>
            <a:r>
              <a:rPr lang="en-US" sz="2133" dirty="0"/>
              <a:t>= NO OCCURRENCE</a:t>
            </a:r>
          </a:p>
        </p:txBody>
      </p:sp>
      <p:sp>
        <p:nvSpPr>
          <p:cNvPr id="10" name="Rectangle 9"/>
          <p:cNvSpPr/>
          <p:nvPr/>
        </p:nvSpPr>
        <p:spPr>
          <a:xfrm>
            <a:off x="503583" y="4020895"/>
            <a:ext cx="304800" cy="304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11" name="TextBox 10"/>
          <p:cNvSpPr txBox="1"/>
          <p:nvPr/>
        </p:nvSpPr>
        <p:spPr>
          <a:xfrm>
            <a:off x="949411" y="3963013"/>
            <a:ext cx="2540000" cy="420564"/>
          </a:xfrm>
          <a:prstGeom prst="rect">
            <a:avLst/>
          </a:prstGeom>
          <a:noFill/>
        </p:spPr>
        <p:txBody>
          <a:bodyPr wrap="square" rtlCol="0">
            <a:spAutoFit/>
          </a:bodyPr>
          <a:lstStyle/>
          <a:p>
            <a:r>
              <a:rPr lang="en-US" sz="2133" dirty="0"/>
              <a:t>= UNSETTLED</a:t>
            </a:r>
          </a:p>
        </p:txBody>
      </p:sp>
      <p:sp>
        <p:nvSpPr>
          <p:cNvPr id="3" name="Title 2"/>
          <p:cNvSpPr>
            <a:spLocks noGrp="1"/>
          </p:cNvSpPr>
          <p:nvPr>
            <p:ph type="title"/>
          </p:nvPr>
        </p:nvSpPr>
        <p:spPr>
          <a:xfrm>
            <a:off x="503583" y="415339"/>
            <a:ext cx="9404723" cy="1400530"/>
          </a:xfrm>
        </p:spPr>
        <p:txBody>
          <a:bodyPr/>
          <a:lstStyle/>
          <a:p>
            <a:r>
              <a:rPr lang="en-US" dirty="0" smtClean="0"/>
              <a:t>“Occurrence”</a:t>
            </a:r>
            <a:endParaRPr lang="en-US" dirty="0"/>
          </a:p>
        </p:txBody>
      </p:sp>
      <p:pic>
        <p:nvPicPr>
          <p:cNvPr id="12" name="Picture 11"/>
          <p:cNvPicPr>
            <a:picLocks noChangeAspect="1"/>
          </p:cNvPicPr>
          <p:nvPr/>
        </p:nvPicPr>
        <p:blipFill>
          <a:blip r:embed="rId3"/>
          <a:stretch>
            <a:fillRect/>
          </a:stretch>
        </p:blipFill>
        <p:spPr>
          <a:xfrm>
            <a:off x="4499572" y="345275"/>
            <a:ext cx="7172071" cy="6256861"/>
          </a:xfrm>
          <a:prstGeom prst="rect">
            <a:avLst/>
          </a:prstGeom>
        </p:spPr>
      </p:pic>
    </p:spTree>
    <p:extLst>
      <p:ext uri="{BB962C8B-B14F-4D97-AF65-F5344CB8AC3E}">
        <p14:creationId xmlns:p14="http://schemas.microsoft.com/office/powerpoint/2010/main" val="2991925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1437" y="2172832"/>
            <a:ext cx="10701196" cy="2879002"/>
          </a:xfrm>
        </p:spPr>
        <p:txBody>
          <a:bodyPr/>
          <a:lstStyle/>
          <a:p>
            <a:pPr algn="ctr"/>
            <a:r>
              <a:rPr lang="en-US" sz="5400" dirty="0"/>
              <a:t>What does “Property Damage” really mean in Florida?</a:t>
            </a:r>
          </a:p>
        </p:txBody>
      </p:sp>
    </p:spTree>
    <p:extLst>
      <p:ext uri="{BB962C8B-B14F-4D97-AF65-F5344CB8AC3E}">
        <p14:creationId xmlns:p14="http://schemas.microsoft.com/office/powerpoint/2010/main" val="2599860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“Property Damage” </a:t>
            </a:r>
          </a:p>
        </p:txBody>
      </p:sp>
      <p:sp>
        <p:nvSpPr>
          <p:cNvPr id="3" name="Content Placeholder 2"/>
          <p:cNvSpPr>
            <a:spLocks noGrp="1"/>
          </p:cNvSpPr>
          <p:nvPr>
            <p:ph idx="1"/>
          </p:nvPr>
        </p:nvSpPr>
        <p:spPr>
          <a:xfrm>
            <a:off x="5466168" y="1315945"/>
            <a:ext cx="5993302" cy="4632182"/>
          </a:xfrm>
        </p:spPr>
        <p:txBody>
          <a:bodyPr>
            <a:noAutofit/>
          </a:bodyPr>
          <a:lstStyle/>
          <a:p>
            <a:r>
              <a:rPr lang="en-US" sz="2400" dirty="0"/>
              <a:t>Under most policies, “property damage” is defined as:</a:t>
            </a:r>
          </a:p>
          <a:p>
            <a:pPr lvl="1"/>
            <a:r>
              <a:rPr lang="en-US" sz="2400" dirty="0"/>
              <a:t>a. Physical injury to tangible property, including all resulting loss of </a:t>
            </a:r>
            <a:r>
              <a:rPr lang="en-US" sz="2400" dirty="0" smtClean="0"/>
              <a:t>use of </a:t>
            </a:r>
            <a:r>
              <a:rPr lang="en-US" sz="2400" dirty="0"/>
              <a:t>that property. All such loss of use shall be deemed to occur at the </a:t>
            </a:r>
            <a:r>
              <a:rPr lang="en-US" sz="2400" dirty="0" smtClean="0"/>
              <a:t>time of </a:t>
            </a:r>
            <a:r>
              <a:rPr lang="en-US" sz="2400" dirty="0"/>
              <a:t>the physical injury that caused it; or</a:t>
            </a:r>
          </a:p>
          <a:p>
            <a:pPr lvl="1"/>
            <a:r>
              <a:rPr lang="en-US" sz="2400" dirty="0"/>
              <a:t>b. Loss of use of tangible property that is not physically injured. All </a:t>
            </a:r>
            <a:r>
              <a:rPr lang="en-US" sz="2400" dirty="0" smtClean="0"/>
              <a:t>such loss </a:t>
            </a:r>
            <a:r>
              <a:rPr lang="en-US" sz="2400" dirty="0"/>
              <a:t>of use shall be deemed to occur at the time of the “occurrence” </a:t>
            </a:r>
            <a:r>
              <a:rPr lang="en-US" sz="2400" dirty="0" smtClean="0"/>
              <a:t>that caused </a:t>
            </a:r>
            <a:r>
              <a:rPr lang="en-US" sz="2400" dirty="0"/>
              <a:t>it.</a:t>
            </a:r>
          </a:p>
        </p:txBody>
      </p:sp>
      <p:pic>
        <p:nvPicPr>
          <p:cNvPr id="4" name="Picture 3"/>
          <p:cNvPicPr>
            <a:picLocks noChangeAspect="1"/>
          </p:cNvPicPr>
          <p:nvPr/>
        </p:nvPicPr>
        <p:blipFill>
          <a:blip r:embed="rId2"/>
          <a:stretch>
            <a:fillRect/>
          </a:stretch>
        </p:blipFill>
        <p:spPr>
          <a:xfrm>
            <a:off x="930381" y="1152983"/>
            <a:ext cx="4418091" cy="5625714"/>
          </a:xfrm>
          <a:prstGeom prst="rect">
            <a:avLst/>
          </a:prstGeom>
        </p:spPr>
      </p:pic>
      <p:cxnSp>
        <p:nvCxnSpPr>
          <p:cNvPr id="6" name="Straight Connector 5"/>
          <p:cNvCxnSpPr/>
          <p:nvPr/>
        </p:nvCxnSpPr>
        <p:spPr>
          <a:xfrm>
            <a:off x="3555693" y="2696608"/>
            <a:ext cx="1463040" cy="0"/>
          </a:xfrm>
          <a:prstGeom prst="line">
            <a:avLst/>
          </a:prstGeom>
          <a:ln w="41275">
            <a:solidFill>
              <a:srgbClr val="FF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475908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33271" cy="1400530"/>
          </a:xfrm>
        </p:spPr>
        <p:txBody>
          <a:bodyPr/>
          <a:lstStyle/>
          <a:p>
            <a:r>
              <a:rPr lang="en-US" dirty="0"/>
              <a:t>What was intended by </a:t>
            </a:r>
            <a:r>
              <a:rPr lang="en-US" dirty="0" smtClean="0"/>
              <a:t>Insurance Services Office (ISO)?</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insured would have no coverage for damage to his work arising out of his work. </a:t>
            </a:r>
          </a:p>
          <a:p>
            <a:r>
              <a:rPr lang="en-US" dirty="0"/>
              <a:t>The insured would have coverage for damages to his work arising out of a subcontractor’s work</a:t>
            </a:r>
          </a:p>
          <a:p>
            <a:r>
              <a:rPr lang="en-US" dirty="0"/>
              <a:t>The insured would have coverage for damage to a subcontractor’s work arising out of the subcontractor’s work</a:t>
            </a:r>
          </a:p>
          <a:p>
            <a:r>
              <a:rPr lang="en-US" dirty="0"/>
              <a:t>The insured would have coverage for damage to a subcontractor’s work, or if the insured is a subcontractor to a general contractor’s work or another subcontractor’s work, arising out of the insured’s work. </a:t>
            </a:r>
          </a:p>
          <a:p>
            <a:pPr lvl="1" algn="just"/>
            <a:r>
              <a:rPr lang="en-US" dirty="0" smtClean="0"/>
              <a:t>Insurance </a:t>
            </a:r>
            <a:r>
              <a:rPr lang="en-US" dirty="0"/>
              <a:t>Services Office Circular, Commercial General Liability Program Instructions Pamphlet, No. GL–86–204 (July 15, 1986).</a:t>
            </a:r>
          </a:p>
          <a:p>
            <a:pPr lvl="1"/>
            <a:r>
              <a:rPr lang="en-US" dirty="0"/>
              <a:t>Insurance Services Office Circular, </a:t>
            </a:r>
            <a:r>
              <a:rPr lang="en-US" dirty="0" smtClean="0"/>
              <a:t>Broad Form Property Damage Coverage Explained, GL-79-12 (January 19, 1979).</a:t>
            </a:r>
          </a:p>
        </p:txBody>
      </p:sp>
    </p:spTree>
    <p:extLst>
      <p:ext uri="{BB962C8B-B14F-4D97-AF65-F5344CB8AC3E}">
        <p14:creationId xmlns:p14="http://schemas.microsoft.com/office/powerpoint/2010/main" val="2730681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endParaRPr lang="en-US" dirty="0"/>
          </a:p>
        </p:txBody>
      </p:sp>
      <p:sp>
        <p:nvSpPr>
          <p:cNvPr id="3" name="Content Placeholder 2"/>
          <p:cNvSpPr>
            <a:spLocks noGrp="1"/>
          </p:cNvSpPr>
          <p:nvPr>
            <p:ph idx="1"/>
          </p:nvPr>
        </p:nvSpPr>
        <p:spPr>
          <a:xfrm>
            <a:off x="760491" y="1711106"/>
            <a:ext cx="11516008" cy="4626320"/>
          </a:xfrm>
        </p:spPr>
        <p:txBody>
          <a:bodyPr>
            <a:noAutofit/>
          </a:bodyPr>
          <a:lstStyle/>
          <a:p>
            <a:pPr marL="742950" indent="-742950">
              <a:buFont typeface="+mj-lt"/>
              <a:buAutoNum type="arabicPeriod"/>
            </a:pPr>
            <a:r>
              <a:rPr lang="en-US" sz="5400" dirty="0" smtClean="0"/>
              <a:t>Duty to Defend</a:t>
            </a:r>
          </a:p>
          <a:p>
            <a:pPr marL="742950" indent="-742950">
              <a:buFont typeface="+mj-lt"/>
              <a:buAutoNum type="arabicPeriod"/>
            </a:pPr>
            <a:r>
              <a:rPr lang="en-US" sz="5400" dirty="0" smtClean="0"/>
              <a:t>Occurrence</a:t>
            </a:r>
          </a:p>
          <a:p>
            <a:pPr marL="742950" indent="-742950">
              <a:buFont typeface="+mj-lt"/>
              <a:buAutoNum type="arabicPeriod"/>
            </a:pPr>
            <a:r>
              <a:rPr lang="en-US" sz="5400" dirty="0" smtClean="0"/>
              <a:t>Property Damage</a:t>
            </a:r>
          </a:p>
          <a:p>
            <a:pPr marL="742950" indent="-742950">
              <a:buFont typeface="+mj-lt"/>
              <a:buAutoNum type="arabicPeriod"/>
            </a:pPr>
            <a:r>
              <a:rPr lang="en-US" sz="5400" dirty="0"/>
              <a:t>Trigger</a:t>
            </a:r>
          </a:p>
          <a:p>
            <a:pPr marL="742950" indent="-742950">
              <a:buFont typeface="+mj-lt"/>
              <a:buAutoNum type="arabicPeriod"/>
            </a:pPr>
            <a:r>
              <a:rPr lang="en-US" sz="5400" dirty="0" smtClean="0"/>
              <a:t>Additional Insured Coverage</a:t>
            </a:r>
          </a:p>
        </p:txBody>
      </p:sp>
    </p:spTree>
    <p:extLst>
      <p:ext uri="{BB962C8B-B14F-4D97-AF65-F5344CB8AC3E}">
        <p14:creationId xmlns:p14="http://schemas.microsoft.com/office/powerpoint/2010/main" val="3881244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“Property Damage”</a:t>
            </a:r>
            <a:endParaRPr lang="en-US" dirty="0"/>
          </a:p>
        </p:txBody>
      </p:sp>
      <p:sp>
        <p:nvSpPr>
          <p:cNvPr id="3" name="Content Placeholder 2"/>
          <p:cNvSpPr>
            <a:spLocks noGrp="1"/>
          </p:cNvSpPr>
          <p:nvPr>
            <p:ph idx="1"/>
          </p:nvPr>
        </p:nvSpPr>
        <p:spPr>
          <a:xfrm>
            <a:off x="434898" y="1527048"/>
            <a:ext cx="10802307" cy="3739015"/>
          </a:xfrm>
        </p:spPr>
        <p:txBody>
          <a:bodyPr>
            <a:normAutofit/>
          </a:bodyPr>
          <a:lstStyle/>
          <a:p>
            <a:r>
              <a:rPr lang="en-US" sz="4400" dirty="0"/>
              <a:t>FL law is unclear about whether coverage is available when a subcontractor’s defective performance of work damages only the materials of the subcontractor.</a:t>
            </a:r>
          </a:p>
          <a:p>
            <a:pPr marL="0" indent="0">
              <a:buNone/>
            </a:pPr>
            <a:endParaRPr lang="en-US" dirty="0"/>
          </a:p>
        </p:txBody>
      </p:sp>
    </p:spTree>
    <p:extLst>
      <p:ext uri="{BB962C8B-B14F-4D97-AF65-F5344CB8AC3E}">
        <p14:creationId xmlns:p14="http://schemas.microsoft.com/office/powerpoint/2010/main" val="34297470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761255" cy="1400530"/>
          </a:xfrm>
        </p:spPr>
        <p:txBody>
          <a:bodyPr/>
          <a:lstStyle/>
          <a:p>
            <a:r>
              <a:rPr lang="en-US" u="sng" dirty="0"/>
              <a:t>Auto-Owners Ins. Co. v. Pozzi Window Co.</a:t>
            </a:r>
            <a:r>
              <a:rPr lang="en-US" dirty="0"/>
              <a:t>, 984 So. 2d 1241 (Fla. 2008)</a:t>
            </a:r>
            <a:br>
              <a:rPr lang="en-US" dirty="0"/>
            </a:br>
            <a:endParaRPr lang="en-US" dirty="0"/>
          </a:p>
        </p:txBody>
      </p:sp>
      <p:sp>
        <p:nvSpPr>
          <p:cNvPr id="3" name="Content Placeholder 2"/>
          <p:cNvSpPr>
            <a:spLocks noGrp="1"/>
          </p:cNvSpPr>
          <p:nvPr>
            <p:ph idx="1"/>
          </p:nvPr>
        </p:nvSpPr>
        <p:spPr>
          <a:xfrm>
            <a:off x="1103312" y="2052918"/>
            <a:ext cx="9245020" cy="4515150"/>
          </a:xfrm>
        </p:spPr>
        <p:txBody>
          <a:bodyPr>
            <a:normAutofit/>
          </a:bodyPr>
          <a:lstStyle/>
          <a:p>
            <a:r>
              <a:rPr lang="en-US" sz="2200" dirty="0" smtClean="0"/>
              <a:t>Facts: Homeowner bought windows, manufactured by Pozzi, but installed by a subcontractor.  Subcontractor </a:t>
            </a:r>
            <a:r>
              <a:rPr lang="en-US" sz="2200" dirty="0"/>
              <a:t>incorrectly installed </a:t>
            </a:r>
            <a:r>
              <a:rPr lang="en-US" sz="2200" dirty="0" smtClean="0"/>
              <a:t>the windows, which caused damage around the windows.  The Florida Supreme Court held that the damage was covered.</a:t>
            </a:r>
          </a:p>
          <a:p>
            <a:endParaRPr lang="en-US" sz="2200" dirty="0" smtClean="0"/>
          </a:p>
          <a:p>
            <a:r>
              <a:rPr lang="en-US" sz="2200" dirty="0" smtClean="0"/>
              <a:t>Construction </a:t>
            </a:r>
            <a:r>
              <a:rPr lang="en-US" sz="2200" dirty="0"/>
              <a:t>defects = an “accident” and “occurrence” </a:t>
            </a:r>
          </a:p>
          <a:p>
            <a:endParaRPr lang="en-US" sz="2200" dirty="0"/>
          </a:p>
          <a:p>
            <a:r>
              <a:rPr lang="en-US" sz="2200" dirty="0"/>
              <a:t>Physical injury to tangible property arising out of the defective work = “property damage”</a:t>
            </a:r>
          </a:p>
          <a:p>
            <a:endParaRPr lang="en-US" sz="2200" dirty="0"/>
          </a:p>
          <a:p>
            <a:endParaRPr lang="en-US" dirty="0"/>
          </a:p>
        </p:txBody>
      </p:sp>
    </p:spTree>
    <p:extLst>
      <p:ext uri="{BB962C8B-B14F-4D97-AF65-F5344CB8AC3E}">
        <p14:creationId xmlns:p14="http://schemas.microsoft.com/office/powerpoint/2010/main" val="1094728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828" y="443665"/>
            <a:ext cx="11195822" cy="1400530"/>
          </a:xfrm>
        </p:spPr>
        <p:txBody>
          <a:bodyPr/>
          <a:lstStyle/>
          <a:p>
            <a:r>
              <a:rPr lang="en-US" u="sng" dirty="0"/>
              <a:t>West Orange Lumber Co., Inc. v. Indiana Lumbermans Mut. Ins. Co.</a:t>
            </a:r>
            <a:r>
              <a:rPr lang="en-US" dirty="0"/>
              <a:t>, 898 So. 2d 1147 (Fla. 5th DCA 2005</a:t>
            </a:r>
            <a:r>
              <a:rPr lang="en-US" dirty="0" smtClean="0"/>
              <a:t>)</a:t>
            </a:r>
            <a:r>
              <a:rPr lang="en-US" dirty="0"/>
              <a:t/>
            </a:r>
            <a:br>
              <a:rPr lang="en-US" dirty="0"/>
            </a:br>
            <a:endParaRPr lang="en-US" dirty="0"/>
          </a:p>
        </p:txBody>
      </p:sp>
      <p:sp>
        <p:nvSpPr>
          <p:cNvPr id="3" name="Content Placeholder 2"/>
          <p:cNvSpPr>
            <a:spLocks noGrp="1"/>
          </p:cNvSpPr>
          <p:nvPr>
            <p:ph idx="1"/>
          </p:nvPr>
        </p:nvSpPr>
        <p:spPr>
          <a:xfrm>
            <a:off x="1103313" y="2607398"/>
            <a:ext cx="8589327" cy="3641001"/>
          </a:xfrm>
        </p:spPr>
        <p:txBody>
          <a:bodyPr>
            <a:normAutofit fontScale="92500"/>
          </a:bodyPr>
          <a:lstStyle/>
          <a:p>
            <a:r>
              <a:rPr lang="en-US" sz="2800" dirty="0" smtClean="0"/>
              <a:t>The </a:t>
            </a:r>
            <a:r>
              <a:rPr lang="en-US" sz="2800" dirty="0"/>
              <a:t>cost of removing and replacing cedar siding of the wrong grade, installed in breach of contract, was not “property damage.”</a:t>
            </a:r>
            <a:endParaRPr lang="en-US" sz="2800" dirty="0" smtClean="0"/>
          </a:p>
          <a:p>
            <a:endParaRPr lang="en-US" dirty="0" smtClean="0"/>
          </a:p>
          <a:p>
            <a:endParaRPr lang="en-US" dirty="0"/>
          </a:p>
          <a:p>
            <a:r>
              <a:rPr lang="en-US" sz="2800" dirty="0" smtClean="0"/>
              <a:t>Claims </a:t>
            </a:r>
            <a:r>
              <a:rPr lang="en-US" sz="2800" dirty="0"/>
              <a:t>solely for “the costs of repairing and replacing the actual defects in ... construction” are not covered under CGL policies. </a:t>
            </a:r>
          </a:p>
        </p:txBody>
      </p:sp>
      <p:pic>
        <p:nvPicPr>
          <p:cNvPr id="4" name="Picture 3"/>
          <p:cNvPicPr>
            <a:picLocks noChangeAspect="1"/>
          </p:cNvPicPr>
          <p:nvPr/>
        </p:nvPicPr>
        <p:blipFill>
          <a:blip r:embed="rId2"/>
          <a:stretch>
            <a:fillRect/>
          </a:stretch>
        </p:blipFill>
        <p:spPr>
          <a:xfrm>
            <a:off x="8446319" y="2698595"/>
            <a:ext cx="2668105" cy="2675395"/>
          </a:xfrm>
          <a:prstGeom prst="rect">
            <a:avLst/>
          </a:prstGeom>
        </p:spPr>
      </p:pic>
    </p:spTree>
    <p:extLst>
      <p:ext uri="{BB962C8B-B14F-4D97-AF65-F5344CB8AC3E}">
        <p14:creationId xmlns:p14="http://schemas.microsoft.com/office/powerpoint/2010/main" val="3388590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Amerisure Mut. Ins. Co. v. Auchter Co</a:t>
            </a:r>
            <a:r>
              <a:rPr lang="en-US" dirty="0"/>
              <a:t>., 673 F.3d 1294 (11th Cir. 2012)</a:t>
            </a:r>
            <a:br>
              <a:rPr lang="en-US" dirty="0"/>
            </a:br>
            <a:endParaRPr lang="en-US" dirty="0"/>
          </a:p>
        </p:txBody>
      </p:sp>
      <p:sp>
        <p:nvSpPr>
          <p:cNvPr id="3" name="Content Placeholder 2"/>
          <p:cNvSpPr>
            <a:spLocks noGrp="1"/>
          </p:cNvSpPr>
          <p:nvPr>
            <p:ph idx="1"/>
          </p:nvPr>
        </p:nvSpPr>
        <p:spPr>
          <a:xfrm>
            <a:off x="1103312" y="2052918"/>
            <a:ext cx="9631744" cy="4512474"/>
          </a:xfrm>
        </p:spPr>
        <p:txBody>
          <a:bodyPr>
            <a:noAutofit/>
          </a:bodyPr>
          <a:lstStyle/>
          <a:p>
            <a:r>
              <a:rPr lang="en-US" dirty="0" smtClean="0"/>
              <a:t>Limited </a:t>
            </a:r>
            <a:r>
              <a:rPr lang="en-US" dirty="0"/>
              <a:t>the definition of covered “property damage” in a standard CGL policy such as the one issued by MCC in this </a:t>
            </a:r>
            <a:r>
              <a:rPr lang="en-US" dirty="0" smtClean="0"/>
              <a:t>case.</a:t>
            </a:r>
          </a:p>
          <a:p>
            <a:endParaRPr lang="en-US" dirty="0"/>
          </a:p>
          <a:p>
            <a:r>
              <a:rPr lang="en-US" dirty="0" smtClean="0"/>
              <a:t>The claim </a:t>
            </a:r>
            <a:r>
              <a:rPr lang="en-US" dirty="0"/>
              <a:t>for the costs to repair the defective roof were not claims for “property damage” because the defective installation of the inn's roof did not cause “physical injury to tangible property</a:t>
            </a:r>
            <a:r>
              <a:rPr lang="en-US" dirty="0" smtClean="0"/>
              <a:t>.</a:t>
            </a:r>
          </a:p>
          <a:p>
            <a:endParaRPr lang="en-US" dirty="0"/>
          </a:p>
          <a:p>
            <a:r>
              <a:rPr lang="en-US" dirty="0" smtClean="0"/>
              <a:t>The </a:t>
            </a:r>
            <a:r>
              <a:rPr lang="en-US" dirty="0"/>
              <a:t>relevant component for examining the scope of </a:t>
            </a:r>
            <a:r>
              <a:rPr lang="en-US" dirty="0" smtClean="0"/>
              <a:t>the subcontractor's </a:t>
            </a:r>
            <a:r>
              <a:rPr lang="en-US" dirty="0"/>
              <a:t>defective work was not the individually installed roofing tiles, which the Court considered to be the raw materials from which the roof was made, but instead was the entire roof </a:t>
            </a:r>
            <a:r>
              <a:rPr lang="en-US" dirty="0" smtClean="0"/>
              <a:t>itself.</a:t>
            </a:r>
            <a:endParaRPr lang="en-US" dirty="0"/>
          </a:p>
          <a:p>
            <a:pPr marL="0" indent="0">
              <a:buNone/>
            </a:pPr>
            <a:endParaRPr lang="en-US" sz="1600" dirty="0"/>
          </a:p>
        </p:txBody>
      </p:sp>
    </p:spTree>
    <p:extLst>
      <p:ext uri="{BB962C8B-B14F-4D97-AF65-F5344CB8AC3E}">
        <p14:creationId xmlns:p14="http://schemas.microsoft.com/office/powerpoint/2010/main" val="875957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489651" cy="1400530"/>
          </a:xfrm>
        </p:spPr>
        <p:txBody>
          <a:bodyPr/>
          <a:lstStyle/>
          <a:p>
            <a:pPr lvl="1"/>
            <a:r>
              <a:rPr lang="en-US" sz="4200" u="sng" dirty="0">
                <a:latin typeface="+mj-lt"/>
              </a:rPr>
              <a:t>J.B.D. Const., Inc. v. Mid-Continent Cas. Co</a:t>
            </a:r>
            <a:r>
              <a:rPr lang="en-US" sz="4200" u="sng" dirty="0" smtClean="0">
                <a:latin typeface="+mj-lt"/>
              </a:rPr>
              <a:t>.</a:t>
            </a:r>
            <a:r>
              <a:rPr lang="en-US" sz="4200" dirty="0" smtClean="0">
                <a:latin typeface="+mj-lt"/>
              </a:rPr>
              <a:t>, </a:t>
            </a:r>
            <a:r>
              <a:rPr lang="en-US" sz="4200" dirty="0">
                <a:latin typeface="+mj-lt"/>
              </a:rPr>
              <a:t>571 Fed. Appx. 918 (11th Cir. 2014)</a:t>
            </a:r>
          </a:p>
        </p:txBody>
      </p:sp>
      <p:sp>
        <p:nvSpPr>
          <p:cNvPr id="3" name="Content Placeholder 2"/>
          <p:cNvSpPr>
            <a:spLocks noGrp="1"/>
          </p:cNvSpPr>
          <p:nvPr>
            <p:ph idx="1"/>
          </p:nvPr>
        </p:nvSpPr>
        <p:spPr/>
        <p:txBody>
          <a:bodyPr/>
          <a:lstStyle/>
          <a:p>
            <a:r>
              <a:rPr lang="en-US" sz="2800" dirty="0" smtClean="0"/>
              <a:t>Costs </a:t>
            </a:r>
            <a:r>
              <a:rPr lang="en-US" sz="2800" dirty="0"/>
              <a:t>to repair the defectively installed roof, doors and windows, these costs were not “property damage” and therefore not covered by the </a:t>
            </a:r>
            <a:r>
              <a:rPr lang="en-US" sz="2800" dirty="0" smtClean="0"/>
              <a:t>policy </a:t>
            </a:r>
            <a:r>
              <a:rPr lang="en-US" sz="2800" dirty="0"/>
              <a:t>under Florida </a:t>
            </a:r>
            <a:r>
              <a:rPr lang="en-US" sz="2800" dirty="0" smtClean="0"/>
              <a:t>law.</a:t>
            </a:r>
          </a:p>
          <a:p>
            <a:pPr lvl="1"/>
            <a:r>
              <a:rPr lang="en-US" sz="2400" dirty="0" smtClean="0"/>
              <a:t>Defective construction qualifies as an occurrence.</a:t>
            </a:r>
          </a:p>
          <a:p>
            <a:endParaRPr lang="en-US" sz="2800" dirty="0"/>
          </a:p>
          <a:p>
            <a:r>
              <a:rPr lang="en-US" sz="2800" dirty="0" smtClean="0"/>
              <a:t>Policy’s “your work” exclusion barred coverage of costs to repair damage to fitness center.</a:t>
            </a:r>
          </a:p>
          <a:p>
            <a:endParaRPr lang="en-US" dirty="0"/>
          </a:p>
        </p:txBody>
      </p:sp>
    </p:spTree>
    <p:extLst>
      <p:ext uri="{BB962C8B-B14F-4D97-AF65-F5344CB8AC3E}">
        <p14:creationId xmlns:p14="http://schemas.microsoft.com/office/powerpoint/2010/main" val="1333630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Injury</a:t>
            </a:r>
            <a:endParaRPr lang="en-US" dirty="0"/>
          </a:p>
        </p:txBody>
      </p:sp>
      <p:sp>
        <p:nvSpPr>
          <p:cNvPr id="3" name="Content Placeholder 2"/>
          <p:cNvSpPr>
            <a:spLocks noGrp="1"/>
          </p:cNvSpPr>
          <p:nvPr>
            <p:ph idx="1"/>
          </p:nvPr>
        </p:nvSpPr>
        <p:spPr>
          <a:xfrm>
            <a:off x="4434145" y="1426463"/>
            <a:ext cx="6927954" cy="3655759"/>
          </a:xfrm>
        </p:spPr>
        <p:txBody>
          <a:bodyPr>
            <a:noAutofit/>
          </a:bodyPr>
          <a:lstStyle/>
          <a:p>
            <a:r>
              <a:rPr lang="en-US" dirty="0" smtClean="0"/>
              <a:t>Threshold </a:t>
            </a:r>
            <a:r>
              <a:rPr lang="en-US" dirty="0"/>
              <a:t>for constituting a “physical injury,” a definitional term </a:t>
            </a:r>
            <a:r>
              <a:rPr lang="en-US" dirty="0" smtClean="0"/>
              <a:t>of “property </a:t>
            </a:r>
            <a:r>
              <a:rPr lang="en-US" dirty="0"/>
              <a:t>damage,” is </a:t>
            </a:r>
            <a:r>
              <a:rPr lang="en-US" dirty="0" smtClean="0"/>
              <a:t>low.</a:t>
            </a:r>
          </a:p>
          <a:p>
            <a:r>
              <a:rPr lang="en-US" dirty="0"/>
              <a:t>Any physical or material alteration resulting in </a:t>
            </a:r>
            <a:r>
              <a:rPr lang="en-US" dirty="0" smtClean="0"/>
              <a:t>a detriment </a:t>
            </a:r>
            <a:r>
              <a:rPr lang="en-US" dirty="0"/>
              <a:t>constitutes “physical injury” in a CGL policy. </a:t>
            </a:r>
            <a:endParaRPr lang="en-US" dirty="0" smtClean="0"/>
          </a:p>
          <a:p>
            <a:pPr lvl="1"/>
            <a:r>
              <a:rPr lang="en-US" sz="2000" dirty="0" smtClean="0"/>
              <a:t>See </a:t>
            </a:r>
            <a:r>
              <a:rPr lang="en-US" sz="2000" u="sng" dirty="0" smtClean="0"/>
              <a:t>Zurich </a:t>
            </a:r>
            <a:r>
              <a:rPr lang="en-US" sz="2000" u="sng" dirty="0"/>
              <a:t>Am. Ins. Co. v. Cutrale </a:t>
            </a:r>
            <a:r>
              <a:rPr lang="en-US" sz="2000" u="sng" dirty="0" smtClean="0"/>
              <a:t>Citrus Juices </a:t>
            </a:r>
            <a:r>
              <a:rPr lang="en-US" sz="2000" u="sng" dirty="0"/>
              <a:t>USA, Inc.</a:t>
            </a:r>
            <a:r>
              <a:rPr lang="en-US" sz="2000" dirty="0"/>
              <a:t>, 2002 WL 1433728 (M.D. Fla. 2002)(stating “[t]he accidental </a:t>
            </a:r>
            <a:r>
              <a:rPr lang="en-US" sz="2000" dirty="0" smtClean="0"/>
              <a:t>introduction of </a:t>
            </a:r>
            <a:r>
              <a:rPr lang="en-US" sz="2000" dirty="0"/>
              <a:t>an adulterant is a physical event that causes injury or damage just as surely as </a:t>
            </a:r>
            <a:r>
              <a:rPr lang="en-US" sz="2000" dirty="0" smtClean="0"/>
              <a:t>the damage </a:t>
            </a:r>
            <a:r>
              <a:rPr lang="en-US" sz="2000" dirty="0"/>
              <a:t>resulting from the collision of two automobiles</a:t>
            </a:r>
            <a:r>
              <a:rPr lang="en-US" sz="2000" dirty="0" smtClean="0"/>
              <a:t>”).</a:t>
            </a:r>
          </a:p>
          <a:p>
            <a:r>
              <a:rPr lang="en-US" dirty="0"/>
              <a:t>Most courts have </a:t>
            </a:r>
            <a:r>
              <a:rPr lang="en-US" dirty="0" smtClean="0"/>
              <a:t>rejected the </a:t>
            </a:r>
            <a:r>
              <a:rPr lang="en-US" dirty="0"/>
              <a:t>argument that “property damage” must be to property owned by or work </a:t>
            </a:r>
            <a:r>
              <a:rPr lang="en-US" dirty="0" smtClean="0"/>
              <a:t>performed by </a:t>
            </a:r>
            <a:r>
              <a:rPr lang="en-US" dirty="0"/>
              <a:t>a third party.</a:t>
            </a:r>
            <a:endParaRPr lang="en-US" sz="2400"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6880" r="96996"/>
                    </a14:imgEffect>
                  </a14:imgLayer>
                </a14:imgProps>
              </a:ext>
            </a:extLst>
          </a:blip>
          <a:stretch>
            <a:fillRect/>
          </a:stretch>
        </p:blipFill>
        <p:spPr>
          <a:xfrm>
            <a:off x="-79846" y="1853248"/>
            <a:ext cx="4651151" cy="3871452"/>
          </a:xfrm>
          <a:prstGeom prst="rect">
            <a:avLst/>
          </a:prstGeom>
        </p:spPr>
      </p:pic>
    </p:spTree>
    <p:extLst>
      <p:ext uri="{BB962C8B-B14F-4D97-AF65-F5344CB8AC3E}">
        <p14:creationId xmlns:p14="http://schemas.microsoft.com/office/powerpoint/2010/main" val="42785806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u="sng" dirty="0" smtClean="0"/>
              <a:t>Carithers v. Mid-Continent </a:t>
            </a:r>
            <a:r>
              <a:rPr lang="en-US" u="sng" dirty="0" err="1" smtClean="0"/>
              <a:t>Cas</a:t>
            </a:r>
            <a:r>
              <a:rPr lang="en-US" u="sng" dirty="0" smtClean="0"/>
              <a:t>., Co.</a:t>
            </a:r>
            <a:r>
              <a:rPr lang="en-US" dirty="0" smtClean="0"/>
              <a:t>, 782 F. 3d 1240 (11th Cir. 2015)</a:t>
            </a:r>
            <a:endParaRPr lang="en-US" u="sng" dirty="0"/>
          </a:p>
        </p:txBody>
      </p:sp>
      <p:sp>
        <p:nvSpPr>
          <p:cNvPr id="3" name="Content Placeholder 2"/>
          <p:cNvSpPr>
            <a:spLocks noGrp="1"/>
          </p:cNvSpPr>
          <p:nvPr>
            <p:ph idx="1"/>
          </p:nvPr>
        </p:nvSpPr>
        <p:spPr>
          <a:xfrm>
            <a:off x="1103312" y="2052918"/>
            <a:ext cx="10211011" cy="4195481"/>
          </a:xfrm>
          <a:noFill/>
        </p:spPr>
        <p:txBody>
          <a:bodyPr>
            <a:normAutofit/>
          </a:bodyPr>
          <a:lstStyle/>
          <a:p>
            <a:pPr marL="0">
              <a:spcBef>
                <a:spcPts val="0"/>
              </a:spcBef>
            </a:pPr>
            <a:r>
              <a:rPr lang="en-US" sz="3600" b="1" dirty="0">
                <a:latin typeface="Calibri Light" panose="020F0302020204030204" pitchFamily="34" charset="0"/>
                <a:ea typeface="Calibri" panose="020F0502020204030204" pitchFamily="34" charset="0"/>
                <a:cs typeface="Times New Roman" panose="02020603050405020304" pitchFamily="18" charset="0"/>
              </a:rPr>
              <a:t>Impact: </a:t>
            </a:r>
          </a:p>
          <a:p>
            <a:pPr marL="0">
              <a:spcBef>
                <a:spcPts val="0"/>
              </a:spcBef>
            </a:pPr>
            <a:endParaRPr lang="en-US" sz="3600" dirty="0">
              <a:latin typeface="Calibri Light" panose="020F0302020204030204" pitchFamily="34" charset="0"/>
              <a:ea typeface="Calibri" panose="020F0502020204030204" pitchFamily="34" charset="0"/>
              <a:cs typeface="Times New Roman" panose="02020603050405020304" pitchFamily="18" charset="0"/>
            </a:endParaRPr>
          </a:p>
          <a:p>
            <a:pPr lvl="1" algn="just">
              <a:spcBef>
                <a:spcPts val="0"/>
              </a:spcBef>
              <a:buFont typeface="Symbol" panose="05050102010706020507" pitchFamily="18" charset="2"/>
              <a:buChar char=""/>
            </a:pPr>
            <a:r>
              <a:rPr lang="en-US" sz="3400" dirty="0">
                <a:latin typeface="Calibri Light" panose="020F0302020204030204" pitchFamily="34" charset="0"/>
                <a:ea typeface="Calibri" panose="020F0502020204030204" pitchFamily="34" charset="0"/>
                <a:cs typeface="Times New Roman" panose="02020603050405020304" pitchFamily="18" charset="0"/>
              </a:rPr>
              <a:t>In the Eleventh Circuit, damages for an insured’s defective work are covered if the defective work must be replaced in order to repair covered property damage.</a:t>
            </a:r>
          </a:p>
          <a:p>
            <a:pPr marL="0" indent="0">
              <a:spcBef>
                <a:spcPts val="0"/>
              </a:spcBef>
              <a:buNone/>
            </a:pPr>
            <a:r>
              <a:rPr lang="en-US" sz="2800" dirty="0">
                <a:latin typeface="Calibri" panose="020F0502020204030204" pitchFamily="34" charset="0"/>
                <a:ea typeface="Calibri" panose="020F0502020204030204" pitchFamily="34" charset="0"/>
                <a:cs typeface="Times New Roman" panose="02020603050405020304" pitchFamily="18" charset="0"/>
              </a:rPr>
              <a:t> </a:t>
            </a:r>
          </a:p>
          <a:p>
            <a:endParaRPr lang="en-US" dirty="0"/>
          </a:p>
          <a:p>
            <a:endParaRPr lang="en-US" dirty="0"/>
          </a:p>
        </p:txBody>
      </p:sp>
    </p:spTree>
    <p:extLst>
      <p:ext uri="{BB962C8B-B14F-4D97-AF65-F5344CB8AC3E}">
        <p14:creationId xmlns:p14="http://schemas.microsoft.com/office/powerpoint/2010/main" val="1776896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u="sng" dirty="0"/>
              <a:t>Carithers v. Mid-Continent </a:t>
            </a:r>
            <a:r>
              <a:rPr lang="en-US" sz="4400" u="sng" dirty="0" err="1"/>
              <a:t>Cas</a:t>
            </a:r>
            <a:r>
              <a:rPr lang="en-US" sz="4400" u="sng" dirty="0"/>
              <a:t>., Co.</a:t>
            </a:r>
            <a:r>
              <a:rPr lang="en-US" sz="4400" dirty="0"/>
              <a:t>, 782 F. 3d 1240 (11th Cir. 2015)</a:t>
            </a:r>
            <a:br>
              <a:rPr lang="en-US" sz="4400" dirty="0"/>
            </a:br>
            <a:endParaRPr lang="en-US" dirty="0"/>
          </a:p>
        </p:txBody>
      </p:sp>
      <p:sp>
        <p:nvSpPr>
          <p:cNvPr id="3" name="Content Placeholder 2"/>
          <p:cNvSpPr>
            <a:spLocks noGrp="1"/>
          </p:cNvSpPr>
          <p:nvPr>
            <p:ph idx="1"/>
          </p:nvPr>
        </p:nvSpPr>
        <p:spPr>
          <a:xfrm>
            <a:off x="1103312" y="2052918"/>
            <a:ext cx="9792370" cy="4195481"/>
          </a:xfrm>
        </p:spPr>
        <p:txBody>
          <a:bodyPr/>
          <a:lstStyle/>
          <a:p>
            <a:pPr marL="0" lvl="0" indent="0" algn="just" defTabSz="914400" eaLnBrk="0" fontAlgn="base" hangingPunct="0">
              <a:spcBef>
                <a:spcPts val="0"/>
              </a:spcBef>
              <a:buClrTx/>
              <a:buSzTx/>
              <a:buNone/>
            </a:pPr>
            <a:r>
              <a:rPr lang="en-US" sz="2800" dirty="0">
                <a:latin typeface="+mn-lt"/>
                <a:ea typeface="Calibri" panose="020F0502020204030204" pitchFamily="34" charset="0"/>
                <a:cs typeface="Times New Roman" panose="02020603050405020304" pitchFamily="18" charset="0"/>
              </a:rPr>
              <a:t>Holdings and Reasoning:</a:t>
            </a:r>
          </a:p>
          <a:p>
            <a:pPr marL="0" lvl="0" indent="0" algn="just" defTabSz="914400" eaLnBrk="0" fontAlgn="base" hangingPunct="0">
              <a:spcBef>
                <a:spcPts val="0"/>
              </a:spcBef>
              <a:buClrTx/>
              <a:buSzTx/>
              <a:buNone/>
            </a:pPr>
            <a:r>
              <a:rPr lang="en-US" sz="2800" dirty="0">
                <a:latin typeface="+mn-lt"/>
                <a:ea typeface="Calibri" panose="020F0502020204030204" pitchFamily="34" charset="0"/>
                <a:cs typeface="Times New Roman" panose="02020603050405020304" pitchFamily="18" charset="0"/>
              </a:rPr>
              <a:t> </a:t>
            </a:r>
          </a:p>
          <a:p>
            <a:pPr algn="just" defTabSz="914400" eaLnBrk="0" fontAlgn="base" hangingPunct="0">
              <a:spcBef>
                <a:spcPts val="0"/>
              </a:spcBef>
              <a:buClrTx/>
              <a:buSzTx/>
            </a:pPr>
            <a:r>
              <a:rPr lang="en-US" sz="2800" dirty="0">
                <a:latin typeface="+mn-lt"/>
                <a:ea typeface="Calibri" panose="020F0502020204030204" pitchFamily="34" charset="0"/>
                <a:cs typeface="Times New Roman" panose="02020603050405020304" pitchFamily="18" charset="0"/>
              </a:rPr>
              <a:t>Damage to brick caused by defective coating was not </a:t>
            </a:r>
            <a:r>
              <a:rPr lang="en-US" sz="2800" dirty="0" smtClean="0">
                <a:latin typeface="+mn-lt"/>
                <a:ea typeface="Calibri" panose="020F0502020204030204" pitchFamily="34" charset="0"/>
                <a:cs typeface="Times New Roman" panose="02020603050405020304" pitchFamily="18" charset="0"/>
              </a:rPr>
              <a:t>covered”</a:t>
            </a:r>
          </a:p>
          <a:p>
            <a:pPr algn="just" defTabSz="914400" eaLnBrk="0" fontAlgn="base" hangingPunct="0">
              <a:spcBef>
                <a:spcPts val="0"/>
              </a:spcBef>
              <a:buClrTx/>
              <a:buSzTx/>
            </a:pPr>
            <a:endParaRPr lang="en-US" sz="2800" dirty="0" smtClean="0">
              <a:latin typeface="+mn-lt"/>
              <a:ea typeface="Calibri" panose="020F0502020204030204" pitchFamily="34" charset="0"/>
              <a:cs typeface="Times New Roman" panose="02020603050405020304" pitchFamily="18" charset="0"/>
            </a:endParaRPr>
          </a:p>
          <a:p>
            <a:pPr lvl="1" algn="just" defTabSz="914400" eaLnBrk="0" fontAlgn="base" hangingPunct="0">
              <a:spcBef>
                <a:spcPts val="0"/>
              </a:spcBef>
              <a:buClrTx/>
              <a:buSzTx/>
            </a:pPr>
            <a:r>
              <a:rPr lang="en-US" sz="2400" dirty="0" smtClean="0">
                <a:latin typeface="+mn-lt"/>
                <a:ea typeface="Calibri" panose="020F0502020204030204" pitchFamily="34" charset="0"/>
                <a:cs typeface="Times New Roman" panose="02020603050405020304" pitchFamily="18" charset="0"/>
              </a:rPr>
              <a:t>Failure </a:t>
            </a:r>
            <a:r>
              <a:rPr lang="en-US" sz="2400" dirty="0">
                <a:latin typeface="+mn-lt"/>
                <a:ea typeface="Calibri" panose="020F0502020204030204" pitchFamily="34" charset="0"/>
                <a:cs typeface="Times New Roman" panose="02020603050405020304" pitchFamily="18" charset="0"/>
              </a:rPr>
              <a:t>of coating caused to damage to brick. Because the Carithers could not prove that different subcontractors performed the brick work and the coating work, the damage was not covered pursuant to </a:t>
            </a:r>
            <a:r>
              <a:rPr lang="en-US" sz="2400" u="sng" dirty="0">
                <a:latin typeface="+mn-lt"/>
                <a:ea typeface="Calibri" panose="020F0502020204030204" pitchFamily="34" charset="0"/>
                <a:cs typeface="Times New Roman" panose="02020603050405020304" pitchFamily="18" charset="0"/>
              </a:rPr>
              <a:t>U.S. Fire Ins. Co. v. J.S.U.B., Inc.</a:t>
            </a:r>
            <a:r>
              <a:rPr lang="en-US" sz="2400" dirty="0">
                <a:latin typeface="+mn-lt"/>
                <a:ea typeface="Calibri" panose="020F0502020204030204" pitchFamily="34" charset="0"/>
                <a:cs typeface="Times New Roman" panose="02020603050405020304" pitchFamily="18" charset="0"/>
              </a:rPr>
              <a:t>, 979 So.2d 871 (Fla. 2007).</a:t>
            </a:r>
          </a:p>
          <a:p>
            <a:endParaRPr lang="en-US" dirty="0"/>
          </a:p>
        </p:txBody>
      </p:sp>
    </p:spTree>
    <p:extLst>
      <p:ext uri="{BB962C8B-B14F-4D97-AF65-F5344CB8AC3E}">
        <p14:creationId xmlns:p14="http://schemas.microsoft.com/office/powerpoint/2010/main" val="19343450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Carithers v. Mid-Continent </a:t>
            </a:r>
            <a:r>
              <a:rPr lang="en-US" u="sng" dirty="0" err="1"/>
              <a:t>Cas</a:t>
            </a:r>
            <a:r>
              <a:rPr lang="en-US" u="sng" dirty="0"/>
              <a:t>., Co.</a:t>
            </a:r>
            <a:r>
              <a:rPr lang="en-US" dirty="0"/>
              <a:t>, 782 F. 3d 1240 (11th Cir. 2015)</a:t>
            </a:r>
          </a:p>
        </p:txBody>
      </p:sp>
      <p:sp>
        <p:nvSpPr>
          <p:cNvPr id="3" name="Content Placeholder 2"/>
          <p:cNvSpPr>
            <a:spLocks noGrp="1"/>
          </p:cNvSpPr>
          <p:nvPr>
            <p:ph idx="1"/>
          </p:nvPr>
        </p:nvSpPr>
        <p:spPr/>
        <p:txBody>
          <a:bodyPr/>
          <a:lstStyle/>
          <a:p>
            <a:pPr marL="0" lvl="0" indent="0" algn="just" defTabSz="914400" eaLnBrk="0" fontAlgn="base" hangingPunct="0">
              <a:spcBef>
                <a:spcPts val="0"/>
              </a:spcBef>
              <a:buClrTx/>
              <a:buSzTx/>
              <a:buNone/>
            </a:pPr>
            <a:r>
              <a:rPr lang="en-US" sz="2800" dirty="0">
                <a:latin typeface="+mn-lt"/>
                <a:ea typeface="Calibri" panose="020F0502020204030204" pitchFamily="34" charset="0"/>
                <a:cs typeface="Times New Roman" panose="02020603050405020304" pitchFamily="18" charset="0"/>
              </a:rPr>
              <a:t>Holdings and Reasoning:</a:t>
            </a:r>
          </a:p>
          <a:p>
            <a:pPr marL="914400" lvl="0" indent="0" algn="just" defTabSz="914400" eaLnBrk="0" fontAlgn="base" hangingPunct="0">
              <a:spcBef>
                <a:spcPts val="0"/>
              </a:spcBef>
              <a:buClrTx/>
              <a:buSzTx/>
              <a:buNone/>
            </a:pPr>
            <a:r>
              <a:rPr lang="en-US" sz="1800" dirty="0">
                <a:latin typeface="+mn-lt"/>
                <a:ea typeface="Calibri" panose="020F0502020204030204" pitchFamily="34" charset="0"/>
                <a:cs typeface="Times New Roman" panose="02020603050405020304" pitchFamily="18" charset="0"/>
              </a:rPr>
              <a:t> </a:t>
            </a:r>
          </a:p>
          <a:p>
            <a:pPr algn="just" defTabSz="914400" eaLnBrk="0" fontAlgn="base" hangingPunct="0">
              <a:spcBef>
                <a:spcPts val="0"/>
              </a:spcBef>
              <a:buClrTx/>
              <a:buSzTx/>
            </a:pPr>
            <a:r>
              <a:rPr lang="en-US" dirty="0">
                <a:latin typeface="+mn-lt"/>
                <a:ea typeface="Calibri" panose="020F0502020204030204" pitchFamily="34" charset="0"/>
                <a:cs typeface="Times New Roman" panose="02020603050405020304" pitchFamily="18" charset="0"/>
              </a:rPr>
              <a:t>Damage to tile caused by defective mud base was not covered: </a:t>
            </a:r>
          </a:p>
          <a:p>
            <a:pPr marL="914400" lvl="0" indent="0" algn="just" defTabSz="914400" eaLnBrk="0" fontAlgn="base" hangingPunct="0">
              <a:spcBef>
                <a:spcPts val="0"/>
              </a:spcBef>
              <a:buClrTx/>
              <a:buSzTx/>
              <a:buNone/>
            </a:pPr>
            <a:r>
              <a:rPr lang="en-US" dirty="0">
                <a:latin typeface="+mn-lt"/>
                <a:ea typeface="Calibri" panose="020F0502020204030204" pitchFamily="34" charset="0"/>
                <a:cs typeface="Times New Roman" panose="02020603050405020304" pitchFamily="18" charset="0"/>
              </a:rPr>
              <a:t> </a:t>
            </a:r>
          </a:p>
          <a:p>
            <a:pPr lvl="1" algn="just" defTabSz="914400" eaLnBrk="0" fontAlgn="base" hangingPunct="0">
              <a:spcBef>
                <a:spcPts val="0"/>
              </a:spcBef>
              <a:buClrTx/>
              <a:buSzTx/>
            </a:pPr>
            <a:r>
              <a:rPr lang="en-US" sz="2000" dirty="0">
                <a:latin typeface="+mn-lt"/>
                <a:ea typeface="Calibri" panose="020F0502020204030204" pitchFamily="34" charset="0"/>
                <a:cs typeface="Times New Roman" panose="02020603050405020304" pitchFamily="18" charset="0"/>
              </a:rPr>
              <a:t>Even though the Carithers had purchased the tile that was damaged, the Eleventh Circuit’s narrow interpretation of </a:t>
            </a:r>
            <a:r>
              <a:rPr lang="en-US" sz="2000" u="sng" dirty="0">
                <a:latin typeface="+mn-lt"/>
                <a:ea typeface="Calibri" panose="020F0502020204030204" pitchFamily="34" charset="0"/>
                <a:cs typeface="Times New Roman" panose="02020603050405020304" pitchFamily="18" charset="0"/>
              </a:rPr>
              <a:t>Pozzi Window </a:t>
            </a:r>
            <a:r>
              <a:rPr lang="en-US" sz="2000" dirty="0">
                <a:latin typeface="+mn-lt"/>
                <a:ea typeface="Calibri" panose="020F0502020204030204" pitchFamily="34" charset="0"/>
                <a:cs typeface="Times New Roman" panose="02020603050405020304" pitchFamily="18" charset="0"/>
              </a:rPr>
              <a:t>in </a:t>
            </a:r>
            <a:r>
              <a:rPr lang="en-US" sz="2000" u="sng" dirty="0" err="1">
                <a:latin typeface="+mn-lt"/>
                <a:ea typeface="Calibri" panose="020F0502020204030204" pitchFamily="34" charset="0"/>
                <a:cs typeface="Times New Roman" panose="02020603050405020304" pitchFamily="18" charset="0"/>
              </a:rPr>
              <a:t>Auchter</a:t>
            </a:r>
            <a:r>
              <a:rPr lang="en-US" sz="2000" dirty="0">
                <a:latin typeface="+mn-lt"/>
                <a:ea typeface="Calibri" panose="020F0502020204030204" pitchFamily="34" charset="0"/>
                <a:cs typeface="Times New Roman" panose="02020603050405020304" pitchFamily="18" charset="0"/>
              </a:rPr>
              <a:t> precluded coverage. </a:t>
            </a:r>
            <a:r>
              <a:rPr lang="en-US" sz="2000" u="sng" dirty="0" err="1">
                <a:latin typeface="+mn-lt"/>
                <a:ea typeface="Calibri" panose="020F0502020204030204" pitchFamily="34" charset="0"/>
                <a:cs typeface="Times New Roman" panose="02020603050405020304" pitchFamily="18" charset="0"/>
              </a:rPr>
              <a:t>Auchter</a:t>
            </a:r>
            <a:r>
              <a:rPr lang="en-US" sz="2000" dirty="0">
                <a:latin typeface="+mn-lt"/>
                <a:ea typeface="Calibri" panose="020F0502020204030204" pitchFamily="34" charset="0"/>
                <a:cs typeface="Times New Roman" panose="02020603050405020304" pitchFamily="18" charset="0"/>
              </a:rPr>
              <a:t> distinguished between a window, which has many components, and a roof tile, which is one component that goes into a roof.</a:t>
            </a:r>
          </a:p>
          <a:p>
            <a:pPr marL="914400" lvl="0" indent="0" algn="just" defTabSz="914400" eaLnBrk="0" fontAlgn="base" hangingPunct="0">
              <a:spcBef>
                <a:spcPts val="0"/>
              </a:spcBef>
              <a:buClrTx/>
              <a:buSzTx/>
              <a:buNone/>
            </a:pPr>
            <a:r>
              <a:rPr lang="en-US" dirty="0">
                <a:latin typeface="+mn-lt"/>
                <a:ea typeface="Calibri" panose="020F0502020204030204" pitchFamily="34" charset="0"/>
                <a:cs typeface="Times New Roman" panose="02020603050405020304" pitchFamily="18" charset="0"/>
              </a:rPr>
              <a:t> </a:t>
            </a:r>
          </a:p>
          <a:p>
            <a:pPr lvl="1" algn="just" defTabSz="914400" eaLnBrk="0" fontAlgn="base" hangingPunct="0">
              <a:spcBef>
                <a:spcPts val="0"/>
              </a:spcBef>
              <a:buClrTx/>
              <a:buSzTx/>
            </a:pPr>
            <a:r>
              <a:rPr lang="en-US" sz="2000" dirty="0">
                <a:latin typeface="+mn-lt"/>
                <a:ea typeface="Calibri" panose="020F0502020204030204" pitchFamily="34" charset="0"/>
                <a:cs typeface="Times New Roman" panose="02020603050405020304" pitchFamily="18" charset="0"/>
              </a:rPr>
              <a:t>No coverage for a defective installation when there is no damage beyond the defective work of a single subcontractor. Here, mud base and tile were done by the same subcontractor.</a:t>
            </a:r>
            <a:endParaRPr lang="en-US" dirty="0">
              <a:latin typeface="+mn-lt"/>
            </a:endParaRPr>
          </a:p>
        </p:txBody>
      </p:sp>
    </p:spTree>
    <p:extLst>
      <p:ext uri="{BB962C8B-B14F-4D97-AF65-F5344CB8AC3E}">
        <p14:creationId xmlns:p14="http://schemas.microsoft.com/office/powerpoint/2010/main" val="26933919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solidFill>
                  <a:srgbClr val="EBEBEB"/>
                </a:solidFill>
              </a:rPr>
              <a:t>Carithers v. Mid-Continent </a:t>
            </a:r>
            <a:r>
              <a:rPr lang="en-US" u="sng" dirty="0" err="1">
                <a:solidFill>
                  <a:srgbClr val="EBEBEB"/>
                </a:solidFill>
              </a:rPr>
              <a:t>Cas</a:t>
            </a:r>
            <a:r>
              <a:rPr lang="en-US" u="sng" dirty="0">
                <a:solidFill>
                  <a:srgbClr val="EBEBEB"/>
                </a:solidFill>
              </a:rPr>
              <a:t>., Co.</a:t>
            </a:r>
            <a:r>
              <a:rPr lang="en-US" dirty="0">
                <a:solidFill>
                  <a:srgbClr val="EBEBEB"/>
                </a:solidFill>
              </a:rPr>
              <a:t>, 782 F. 3d 1240 (11th Cir. 2015)</a:t>
            </a:r>
            <a:endParaRPr lang="en-US" dirty="0"/>
          </a:p>
        </p:txBody>
      </p:sp>
      <p:sp>
        <p:nvSpPr>
          <p:cNvPr id="3" name="Content Placeholder 2"/>
          <p:cNvSpPr>
            <a:spLocks noGrp="1"/>
          </p:cNvSpPr>
          <p:nvPr>
            <p:ph idx="1"/>
          </p:nvPr>
        </p:nvSpPr>
        <p:spPr>
          <a:xfrm>
            <a:off x="1103312" y="2052918"/>
            <a:ext cx="10409315" cy="4612287"/>
          </a:xfrm>
        </p:spPr>
        <p:txBody>
          <a:bodyPr>
            <a:normAutofit lnSpcReduction="10000"/>
          </a:bodyPr>
          <a:lstStyle/>
          <a:p>
            <a:pPr marL="0" lvl="0" indent="0" algn="just" defTabSz="914400" eaLnBrk="0" fontAlgn="base" hangingPunct="0">
              <a:spcBef>
                <a:spcPts val="0"/>
              </a:spcBef>
              <a:buClrTx/>
              <a:buSzTx/>
              <a:buNone/>
            </a:pPr>
            <a:r>
              <a:rPr lang="en-US" sz="2800" dirty="0">
                <a:latin typeface="+mn-lt"/>
                <a:ea typeface="Calibri" panose="020F0502020204030204" pitchFamily="34" charset="0"/>
                <a:cs typeface="Times New Roman" panose="02020603050405020304" pitchFamily="18" charset="0"/>
              </a:rPr>
              <a:t>Holdings and Reasoning:</a:t>
            </a:r>
          </a:p>
          <a:p>
            <a:pPr marL="914400" lvl="0" indent="0" algn="just" defTabSz="914400" eaLnBrk="0" fontAlgn="base" hangingPunct="0">
              <a:spcBef>
                <a:spcPts val="0"/>
              </a:spcBef>
              <a:buClrTx/>
              <a:buSzTx/>
              <a:buNone/>
            </a:pPr>
            <a:r>
              <a:rPr lang="en-US" dirty="0">
                <a:latin typeface="+mn-lt"/>
                <a:ea typeface="Calibri" panose="020F0502020204030204" pitchFamily="34" charset="0"/>
                <a:cs typeface="Times New Roman" panose="02020603050405020304" pitchFamily="18" charset="0"/>
              </a:rPr>
              <a:t> </a:t>
            </a:r>
          </a:p>
          <a:p>
            <a:pPr lvl="0" algn="just" defTabSz="914400" eaLnBrk="0" fontAlgn="base" hangingPunct="0">
              <a:spcBef>
                <a:spcPts val="0"/>
              </a:spcBef>
              <a:buClrTx/>
              <a:buSzTx/>
              <a:buFont typeface="Symbol" panose="05050102010706020507" pitchFamily="18" charset="2"/>
              <a:buChar char=""/>
            </a:pPr>
            <a:r>
              <a:rPr lang="en-US" sz="2400" dirty="0">
                <a:latin typeface="+mn-lt"/>
                <a:ea typeface="Calibri" panose="020F0502020204030204" pitchFamily="34" charset="0"/>
                <a:cs typeface="Times New Roman" panose="02020603050405020304" pitchFamily="18" charset="0"/>
              </a:rPr>
              <a:t>Carithers were entitled to cost of rebuilding balcony (get-to damage) ($3,325).</a:t>
            </a:r>
          </a:p>
          <a:p>
            <a:pPr lvl="1" algn="just" defTabSz="914400" eaLnBrk="0" fontAlgn="base" hangingPunct="0">
              <a:spcBef>
                <a:spcPts val="0"/>
              </a:spcBef>
              <a:buClrTx/>
              <a:buSzTx/>
            </a:pPr>
            <a:r>
              <a:rPr lang="en-US" sz="2400" dirty="0">
                <a:latin typeface="+mn-lt"/>
                <a:ea typeface="Calibri" panose="020F0502020204030204" pitchFamily="34" charset="0"/>
                <a:cs typeface="Times New Roman" panose="02020603050405020304" pitchFamily="18" charset="0"/>
              </a:rPr>
              <a:t>Trial court found that balcony was not covered.</a:t>
            </a:r>
          </a:p>
          <a:p>
            <a:pPr lvl="1" algn="just" defTabSz="914400" eaLnBrk="0" fontAlgn="base" hangingPunct="0">
              <a:spcBef>
                <a:spcPts val="0"/>
              </a:spcBef>
              <a:buClrTx/>
              <a:buSzTx/>
            </a:pPr>
            <a:r>
              <a:rPr lang="en-US" sz="2400" dirty="0">
                <a:latin typeface="+mn-lt"/>
                <a:ea typeface="Calibri" panose="020F0502020204030204" pitchFamily="34" charset="0"/>
                <a:cs typeface="Times New Roman" panose="02020603050405020304" pitchFamily="18" charset="0"/>
              </a:rPr>
              <a:t>But, trial court found as a fact that, in order to repair the garage (which was covered), the balcony had to be rebuilt.</a:t>
            </a:r>
          </a:p>
          <a:p>
            <a:pPr lvl="1" algn="just" defTabSz="914400" eaLnBrk="0" fontAlgn="base" hangingPunct="0">
              <a:spcBef>
                <a:spcPts val="0"/>
              </a:spcBef>
              <a:buClrTx/>
              <a:buSzTx/>
            </a:pPr>
            <a:r>
              <a:rPr lang="en-US" sz="2400" dirty="0">
                <a:latin typeface="+mn-lt"/>
                <a:ea typeface="Calibri" panose="020F0502020204030204" pitchFamily="34" charset="0"/>
                <a:cs typeface="Times New Roman" panose="02020603050405020304" pitchFamily="18" charset="0"/>
              </a:rPr>
              <a:t>Mid-Continent did not appeal this fact-finding.</a:t>
            </a:r>
          </a:p>
          <a:p>
            <a:pPr lvl="1" algn="just" defTabSz="914400" eaLnBrk="0" fontAlgn="base" hangingPunct="0">
              <a:spcBef>
                <a:spcPts val="0"/>
              </a:spcBef>
              <a:buClrTx/>
              <a:buSzTx/>
            </a:pPr>
            <a:r>
              <a:rPr lang="en-US" sz="2400" dirty="0">
                <a:latin typeface="+mn-lt"/>
                <a:ea typeface="Calibri" panose="020F0502020204030204" pitchFamily="34" charset="0"/>
                <a:cs typeface="Times New Roman" panose="02020603050405020304" pitchFamily="18" charset="0"/>
              </a:rPr>
              <a:t>“Under Florida law, the Carithers had a right to ‘the costs of repairing damage caused by the defective work …’ </a:t>
            </a:r>
            <a:r>
              <a:rPr lang="en-US" sz="2400" u="sng" dirty="0">
                <a:latin typeface="+mn-lt"/>
                <a:ea typeface="Calibri" panose="020F0502020204030204" pitchFamily="34" charset="0"/>
                <a:cs typeface="Times New Roman" panose="02020603050405020304" pitchFamily="18" charset="0"/>
              </a:rPr>
              <a:t>J.S.U.B</a:t>
            </a:r>
            <a:r>
              <a:rPr lang="en-US" sz="2400" i="1" dirty="0">
                <a:latin typeface="+mn-lt"/>
                <a:ea typeface="Calibri" panose="020F0502020204030204" pitchFamily="34" charset="0"/>
                <a:cs typeface="Times New Roman" panose="02020603050405020304" pitchFamily="18" charset="0"/>
              </a:rPr>
              <a:t>.</a:t>
            </a:r>
            <a:r>
              <a:rPr lang="en-US" sz="2400" dirty="0">
                <a:latin typeface="+mn-lt"/>
                <a:ea typeface="Calibri" panose="020F0502020204030204" pitchFamily="34" charset="0"/>
                <a:cs typeface="Times New Roman" panose="02020603050405020304" pitchFamily="18" charset="0"/>
              </a:rPr>
              <a:t>”</a:t>
            </a:r>
          </a:p>
          <a:p>
            <a:pPr lvl="1" algn="just" defTabSz="914400" eaLnBrk="0" fontAlgn="base" hangingPunct="0">
              <a:spcBef>
                <a:spcPts val="0"/>
              </a:spcBef>
              <a:buClrTx/>
              <a:buSzTx/>
            </a:pPr>
            <a:r>
              <a:rPr lang="en-US" sz="2400" dirty="0">
                <a:latin typeface="+mn-lt"/>
                <a:ea typeface="Calibri" panose="020F0502020204030204" pitchFamily="34" charset="0"/>
                <a:cs typeface="Times New Roman" panose="02020603050405020304" pitchFamily="18" charset="0"/>
              </a:rPr>
              <a:t>“Since the district determined that repairing the balcony was part of the cost of repairing the garage, which was defective work, the Carithers were entitled to these damages.”</a:t>
            </a:r>
          </a:p>
          <a:p>
            <a:endParaRPr lang="en-US" dirty="0"/>
          </a:p>
        </p:txBody>
      </p:sp>
    </p:spTree>
    <p:extLst>
      <p:ext uri="{BB962C8B-B14F-4D97-AF65-F5344CB8AC3E}">
        <p14:creationId xmlns:p14="http://schemas.microsoft.com/office/powerpoint/2010/main" val="3574756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028430" cy="979475"/>
          </a:xfrm>
        </p:spPr>
        <p:txBody>
          <a:bodyPr/>
          <a:lstStyle/>
          <a:p>
            <a:r>
              <a:rPr lang="en-US" sz="3200" dirty="0" smtClean="0"/>
              <a:t>Choice of Law – Important for Determining Coverage</a:t>
            </a:r>
            <a:endParaRPr lang="en-US" sz="3200" dirty="0"/>
          </a:p>
        </p:txBody>
      </p:sp>
      <p:sp>
        <p:nvSpPr>
          <p:cNvPr id="5" name="Content Placeholder 4"/>
          <p:cNvSpPr>
            <a:spLocks noGrp="1"/>
          </p:cNvSpPr>
          <p:nvPr>
            <p:ph idx="1"/>
          </p:nvPr>
        </p:nvSpPr>
        <p:spPr>
          <a:xfrm>
            <a:off x="1179485" y="1683312"/>
            <a:ext cx="7613965" cy="4365278"/>
          </a:xfrm>
        </p:spPr>
        <p:txBody>
          <a:bodyPr>
            <a:normAutofit/>
          </a:bodyPr>
          <a:lstStyle/>
          <a:p>
            <a:r>
              <a:rPr lang="en-US" sz="2400" dirty="0"/>
              <a:t>Florida </a:t>
            </a:r>
            <a:r>
              <a:rPr lang="en-US" sz="2400" dirty="0" smtClean="0"/>
              <a:t>adheres </a:t>
            </a:r>
            <a:r>
              <a:rPr lang="en-US" sz="2400" dirty="0"/>
              <a:t>to the rule of lex loci contractus. </a:t>
            </a:r>
            <a:r>
              <a:rPr lang="en-US" sz="2400" u="sng" dirty="0"/>
              <a:t>State Farm Mut. Auto. Ins. Co. v. Roach</a:t>
            </a:r>
            <a:r>
              <a:rPr lang="en-US" sz="2400" dirty="0"/>
              <a:t>, 945 So. 2d 1160, (Fla.2006). </a:t>
            </a:r>
            <a:endParaRPr lang="en-US" sz="2400" dirty="0" smtClean="0"/>
          </a:p>
          <a:p>
            <a:pPr marL="0" indent="0">
              <a:buNone/>
            </a:pPr>
            <a:endParaRPr lang="en-US" sz="2400" dirty="0" smtClean="0"/>
          </a:p>
          <a:p>
            <a:r>
              <a:rPr lang="en-US" sz="2400" dirty="0" smtClean="0"/>
              <a:t>In </a:t>
            </a:r>
            <a:r>
              <a:rPr lang="en-US" sz="2400" dirty="0"/>
              <a:t>the context of insurance contracts, that rule provides that the law of the jurisdiction where the contract was executed governs the rights and liabilities of the parties in determining an issue of insurance coverage. </a:t>
            </a:r>
            <a:r>
              <a:rPr lang="en-US" sz="2400" u="sng" dirty="0"/>
              <a:t>Id</a:t>
            </a:r>
            <a:r>
              <a:rPr lang="en-US" sz="2400" dirty="0"/>
              <a:t>. </a:t>
            </a: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7256" b="89905" l="8039" r="89711"/>
                    </a14:imgEffect>
                  </a14:imgLayer>
                </a14:imgProps>
              </a:ext>
            </a:extLst>
          </a:blip>
          <a:stretch>
            <a:fillRect/>
          </a:stretch>
        </p:blipFill>
        <p:spPr>
          <a:xfrm rot="21135228">
            <a:off x="7841091" y="2161340"/>
            <a:ext cx="3602425" cy="3671926"/>
          </a:xfrm>
          <a:prstGeom prst="rect">
            <a:avLst/>
          </a:prstGeom>
        </p:spPr>
      </p:pic>
    </p:spTree>
    <p:extLst>
      <p:ext uri="{BB962C8B-B14F-4D97-AF65-F5344CB8AC3E}">
        <p14:creationId xmlns:p14="http://schemas.microsoft.com/office/powerpoint/2010/main" val="888509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solidFill>
                  <a:srgbClr val="EBEBEB"/>
                </a:solidFill>
              </a:rPr>
              <a:t>Carithers v. Mid-Continent </a:t>
            </a:r>
            <a:r>
              <a:rPr lang="en-US" u="sng" dirty="0" err="1">
                <a:solidFill>
                  <a:srgbClr val="EBEBEB"/>
                </a:solidFill>
              </a:rPr>
              <a:t>Cas</a:t>
            </a:r>
            <a:r>
              <a:rPr lang="en-US" u="sng" dirty="0">
                <a:solidFill>
                  <a:srgbClr val="EBEBEB"/>
                </a:solidFill>
              </a:rPr>
              <a:t>., Co.</a:t>
            </a:r>
            <a:r>
              <a:rPr lang="en-US" dirty="0">
                <a:solidFill>
                  <a:srgbClr val="EBEBEB"/>
                </a:solidFill>
              </a:rPr>
              <a:t>, 782 F. 3d 1240 (11th Cir. 2015)</a:t>
            </a:r>
            <a:endParaRPr lang="en-US" dirty="0"/>
          </a:p>
        </p:txBody>
      </p:sp>
      <p:sp>
        <p:nvSpPr>
          <p:cNvPr id="3" name="Content Placeholder 2"/>
          <p:cNvSpPr>
            <a:spLocks noGrp="1"/>
          </p:cNvSpPr>
          <p:nvPr>
            <p:ph idx="1"/>
          </p:nvPr>
        </p:nvSpPr>
        <p:spPr/>
        <p:txBody>
          <a:bodyPr/>
          <a:lstStyle/>
          <a:p>
            <a:pPr marL="0" lvl="0" indent="0" algn="just" defTabSz="914400" eaLnBrk="0" fontAlgn="base" hangingPunct="0">
              <a:spcBef>
                <a:spcPts val="0"/>
              </a:spcBef>
              <a:buClrTx/>
              <a:buSzTx/>
              <a:buNone/>
            </a:pPr>
            <a:r>
              <a:rPr lang="en-US" sz="2400" b="1" dirty="0">
                <a:latin typeface="+mn-lt"/>
                <a:ea typeface="Calibri" panose="020F0502020204030204" pitchFamily="34" charset="0"/>
                <a:cs typeface="Times New Roman" panose="02020603050405020304" pitchFamily="18" charset="0"/>
              </a:rPr>
              <a:t>Unresolved Questions:</a:t>
            </a:r>
          </a:p>
          <a:p>
            <a:pPr marL="0" lvl="0" indent="0" algn="just" defTabSz="914400" eaLnBrk="0" fontAlgn="base" hangingPunct="0">
              <a:spcBef>
                <a:spcPts val="0"/>
              </a:spcBef>
              <a:buClrTx/>
              <a:buSzTx/>
              <a:buNone/>
            </a:pPr>
            <a:r>
              <a:rPr lang="en-US" sz="2400" dirty="0">
                <a:latin typeface="+mn-lt"/>
                <a:ea typeface="Calibri" panose="020F0502020204030204" pitchFamily="34" charset="0"/>
                <a:cs typeface="Times New Roman" panose="02020603050405020304" pitchFamily="18" charset="0"/>
              </a:rPr>
              <a:t> </a:t>
            </a:r>
          </a:p>
          <a:p>
            <a:pPr algn="just" defTabSz="914400" eaLnBrk="0" fontAlgn="base" hangingPunct="0">
              <a:spcBef>
                <a:spcPts val="0"/>
              </a:spcBef>
              <a:buClrTx/>
              <a:buSzTx/>
            </a:pPr>
            <a:r>
              <a:rPr lang="en-US" sz="2400" dirty="0">
                <a:latin typeface="+mn-lt"/>
                <a:ea typeface="Calibri" panose="020F0502020204030204" pitchFamily="34" charset="0"/>
                <a:cs typeface="Times New Roman" panose="02020603050405020304" pitchFamily="18" charset="0"/>
              </a:rPr>
              <a:t>Who has burden of proof regarding necessity of rebuilding insured’s work in order to repair covered property damage?</a:t>
            </a:r>
          </a:p>
          <a:p>
            <a:pPr marL="0" lvl="0" indent="0" algn="just" defTabSz="914400" eaLnBrk="0" fontAlgn="base" hangingPunct="0">
              <a:spcBef>
                <a:spcPts val="0"/>
              </a:spcBef>
              <a:buClrTx/>
              <a:buSzTx/>
              <a:buNone/>
            </a:pPr>
            <a:r>
              <a:rPr lang="en-US" sz="2400" b="1" dirty="0">
                <a:latin typeface="+mn-lt"/>
                <a:ea typeface="Calibri" panose="020F0502020204030204" pitchFamily="34" charset="0"/>
                <a:cs typeface="Times New Roman" panose="02020603050405020304" pitchFamily="18" charset="0"/>
              </a:rPr>
              <a:t> </a:t>
            </a:r>
            <a:endParaRPr lang="en-US" sz="2400" dirty="0">
              <a:latin typeface="+mn-lt"/>
              <a:ea typeface="Calibri" panose="020F0502020204030204" pitchFamily="34" charset="0"/>
              <a:cs typeface="Times New Roman" panose="02020603050405020304" pitchFamily="18" charset="0"/>
            </a:endParaRPr>
          </a:p>
          <a:p>
            <a:pPr algn="just" defTabSz="914400" eaLnBrk="0" fontAlgn="base" hangingPunct="0">
              <a:spcBef>
                <a:spcPts val="0"/>
              </a:spcBef>
              <a:buClrTx/>
              <a:buSzTx/>
            </a:pPr>
            <a:r>
              <a:rPr lang="en-US" sz="2400" dirty="0">
                <a:latin typeface="+mn-lt"/>
                <a:ea typeface="Calibri" panose="020F0502020204030204" pitchFamily="34" charset="0"/>
                <a:cs typeface="Times New Roman" panose="02020603050405020304" pitchFamily="18" charset="0"/>
              </a:rPr>
              <a:t>What is the extent to which work to the insured’s work becomes compensable? Removal? Replacement? With what? (value of what was there vs. what should have been there in the first place)</a:t>
            </a:r>
          </a:p>
          <a:p>
            <a:endParaRPr lang="en-US" dirty="0"/>
          </a:p>
        </p:txBody>
      </p:sp>
    </p:spTree>
    <p:extLst>
      <p:ext uri="{BB962C8B-B14F-4D97-AF65-F5344CB8AC3E}">
        <p14:creationId xmlns:p14="http://schemas.microsoft.com/office/powerpoint/2010/main" val="2296568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Loss of Use of a Product Constitute Property Damage?</a:t>
            </a:r>
            <a:endParaRPr lang="en-US" dirty="0"/>
          </a:p>
        </p:txBody>
      </p:sp>
      <p:sp>
        <p:nvSpPr>
          <p:cNvPr id="3" name="Content Placeholder 2"/>
          <p:cNvSpPr>
            <a:spLocks noGrp="1"/>
          </p:cNvSpPr>
          <p:nvPr>
            <p:ph idx="1"/>
          </p:nvPr>
        </p:nvSpPr>
        <p:spPr>
          <a:xfrm>
            <a:off x="1103312" y="2052918"/>
            <a:ext cx="10331215" cy="4501791"/>
          </a:xfrm>
        </p:spPr>
        <p:txBody>
          <a:bodyPr>
            <a:normAutofit/>
          </a:bodyPr>
          <a:lstStyle/>
          <a:p>
            <a:r>
              <a:rPr lang="en-US" u="sng" dirty="0"/>
              <a:t>Eljer Mfg., Inc. v. Liberty Mut. Ins. Co., </a:t>
            </a:r>
            <a:r>
              <a:rPr lang="en-US" dirty="0"/>
              <a:t>972 F.2d 805 (7th Cir. 1992)</a:t>
            </a:r>
          </a:p>
          <a:p>
            <a:pPr lvl="1"/>
            <a:r>
              <a:rPr lang="en-US" dirty="0" smtClean="0"/>
              <a:t>Holding </a:t>
            </a:r>
            <a:r>
              <a:rPr lang="en-US" dirty="0"/>
              <a:t>that the incorporation of a defective product into another product constituted property damage, as physical injury to tangible property, at the moment of incorporation.</a:t>
            </a:r>
          </a:p>
          <a:p>
            <a:pPr marL="0" indent="0">
              <a:buNone/>
            </a:pPr>
            <a:endParaRPr lang="en-US" dirty="0"/>
          </a:p>
          <a:p>
            <a:r>
              <a:rPr lang="en-US" u="sng" dirty="0"/>
              <a:t>Travelers Ins. Co. v. Eljer Mfg., Inc., </a:t>
            </a:r>
            <a:r>
              <a:rPr lang="en-US" dirty="0"/>
              <a:t>757 N.E.2d 481 (Ill. 2000)</a:t>
            </a:r>
          </a:p>
          <a:p>
            <a:pPr lvl="1"/>
            <a:r>
              <a:rPr lang="en-US" dirty="0"/>
              <a:t>The court disagreed with the policyholders’ argument, holding that the home owners whose systems did not leak suffered no “physical injury to tangible property.” The court also held that the post-1986 edition CGL insurance policies are not triggered if a home is physically damaged by a home owner replacing a nonleaking system; this does not constitute physical injury to tangible property arising from a covered occurrence under the policies.</a:t>
            </a:r>
          </a:p>
          <a:p>
            <a:endParaRPr lang="en-US" dirty="0"/>
          </a:p>
        </p:txBody>
      </p:sp>
    </p:spTree>
    <p:extLst>
      <p:ext uri="{BB962C8B-B14F-4D97-AF65-F5344CB8AC3E}">
        <p14:creationId xmlns:p14="http://schemas.microsoft.com/office/powerpoint/2010/main" val="41462300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9142" y="245326"/>
            <a:ext cx="4851960" cy="6423683"/>
          </a:xfrm>
          <a:prstGeom prst="rect">
            <a:avLst/>
          </a:prstGeom>
          <a:ln>
            <a:noFill/>
          </a:ln>
          <a:effectLst>
            <a:outerShdw blurRad="190500" algn="tl" rotWithShape="0">
              <a:srgbClr val="000000">
                <a:alpha val="70000"/>
              </a:srgbClr>
            </a:outerShdw>
          </a:effectLst>
        </p:spPr>
      </p:pic>
      <p:sp>
        <p:nvSpPr>
          <p:cNvPr id="4" name="TextBox 3"/>
          <p:cNvSpPr txBox="1"/>
          <p:nvPr/>
        </p:nvSpPr>
        <p:spPr>
          <a:xfrm>
            <a:off x="5523570" y="512956"/>
            <a:ext cx="4939990" cy="738664"/>
          </a:xfrm>
          <a:prstGeom prst="rect">
            <a:avLst/>
          </a:prstGeom>
          <a:noFill/>
        </p:spPr>
        <p:txBody>
          <a:bodyPr wrap="square" rtlCol="0">
            <a:spAutoFit/>
          </a:bodyPr>
          <a:lstStyle/>
          <a:p>
            <a:r>
              <a:rPr lang="en-US" sz="4200" dirty="0" smtClean="0"/>
              <a:t>“because of”</a:t>
            </a:r>
            <a:endParaRPr lang="en-US" sz="4200" dirty="0"/>
          </a:p>
        </p:txBody>
      </p:sp>
      <p:cxnSp>
        <p:nvCxnSpPr>
          <p:cNvPr id="6" name="Straight Connector 5"/>
          <p:cNvCxnSpPr/>
          <p:nvPr/>
        </p:nvCxnSpPr>
        <p:spPr>
          <a:xfrm flipV="1">
            <a:off x="1037063" y="1918010"/>
            <a:ext cx="992459" cy="11152"/>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359651" y="1729212"/>
            <a:ext cx="6196545" cy="3970318"/>
          </a:xfrm>
          <a:prstGeom prst="rect">
            <a:avLst/>
          </a:prstGeom>
        </p:spPr>
        <p:txBody>
          <a:bodyPr wrap="square">
            <a:spAutoFit/>
          </a:bodyPr>
          <a:lstStyle/>
          <a:p>
            <a:pPr algn="just"/>
            <a:r>
              <a:rPr lang="en-US" sz="2800" dirty="0"/>
              <a:t>The words “because of” </a:t>
            </a:r>
            <a:r>
              <a:rPr lang="en-US" sz="2800" dirty="0" smtClean="0"/>
              <a:t>indicate that </a:t>
            </a:r>
            <a:r>
              <a:rPr lang="en-US" sz="2800" dirty="0"/>
              <a:t>the legal liability must have as its source, or arise from, physical injury to </a:t>
            </a:r>
            <a:r>
              <a:rPr lang="en-US" sz="2800" dirty="0" smtClean="0"/>
              <a:t>or loss </a:t>
            </a:r>
            <a:r>
              <a:rPr lang="en-US" sz="2800" dirty="0"/>
              <a:t>of use of tangible property. Once “property damage” has </a:t>
            </a:r>
            <a:r>
              <a:rPr lang="en-US" sz="2800" dirty="0" smtClean="0"/>
              <a:t>been established</a:t>
            </a:r>
            <a:r>
              <a:rPr lang="en-US" sz="2800" dirty="0"/>
              <a:t>, </a:t>
            </a:r>
            <a:r>
              <a:rPr lang="en-US" sz="2800" dirty="0" smtClean="0"/>
              <a:t>the CGL </a:t>
            </a:r>
            <a:r>
              <a:rPr lang="en-US" sz="2800" dirty="0"/>
              <a:t>then covers economic losses that flow from the “property damage.” </a:t>
            </a:r>
            <a:endParaRPr lang="en-US" sz="2800" dirty="0" smtClean="0"/>
          </a:p>
        </p:txBody>
      </p:sp>
    </p:spTree>
    <p:extLst>
      <p:ext uri="{BB962C8B-B14F-4D97-AF65-F5344CB8AC3E}">
        <p14:creationId xmlns:p14="http://schemas.microsoft.com/office/powerpoint/2010/main" val="32533951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Me Get a Defense!</a:t>
            </a:r>
            <a:endParaRPr lang="en-US" dirty="0"/>
          </a:p>
        </p:txBody>
      </p:sp>
      <p:sp>
        <p:nvSpPr>
          <p:cNvPr id="3" name="Content Placeholder 2"/>
          <p:cNvSpPr>
            <a:spLocks noGrp="1"/>
          </p:cNvSpPr>
          <p:nvPr>
            <p:ph idx="1"/>
          </p:nvPr>
        </p:nvSpPr>
        <p:spPr>
          <a:xfrm>
            <a:off x="516048" y="1312752"/>
            <a:ext cx="11054281" cy="5305331"/>
          </a:xfrm>
        </p:spPr>
        <p:txBody>
          <a:bodyPr>
            <a:normAutofit lnSpcReduction="10000"/>
          </a:bodyPr>
          <a:lstStyle/>
          <a:p>
            <a:r>
              <a:rPr lang="en-US" sz="3200" dirty="0"/>
              <a:t>In </a:t>
            </a:r>
            <a:r>
              <a:rPr lang="en-US" sz="3200" dirty="0" smtClean="0"/>
              <a:t>Florida, </a:t>
            </a:r>
            <a:r>
              <a:rPr lang="en-US" sz="3200" dirty="0"/>
              <a:t>the property damage requirement is met for the general contractor when the work of one subcontractor causes physical damage to the otherwise properly completed work of either</a:t>
            </a:r>
            <a:r>
              <a:rPr lang="en-US" sz="3200" dirty="0" smtClean="0"/>
              <a:t>:</a:t>
            </a:r>
          </a:p>
          <a:p>
            <a:pPr lvl="1"/>
            <a:r>
              <a:rPr lang="en-US" sz="2800" dirty="0" smtClean="0"/>
              <a:t> </a:t>
            </a:r>
            <a:r>
              <a:rPr lang="en-US" sz="2800" dirty="0"/>
              <a:t>the GC;</a:t>
            </a:r>
          </a:p>
          <a:p>
            <a:pPr lvl="1"/>
            <a:r>
              <a:rPr lang="en-US" sz="2800" dirty="0"/>
              <a:t> other subcontractors; or </a:t>
            </a:r>
          </a:p>
          <a:p>
            <a:pPr lvl="1"/>
            <a:r>
              <a:rPr lang="en-US" sz="2800" dirty="0"/>
              <a:t>true third party property damage (meaning property not involved in the original construction, i.e. rugs, pictures, etc.)</a:t>
            </a:r>
          </a:p>
          <a:p>
            <a:pPr lvl="2"/>
            <a:r>
              <a:rPr lang="en-US" sz="2400" b="1" u="sng" dirty="0"/>
              <a:t>Pleading one of these three items is key to triggering insurers’ obligation to </a:t>
            </a:r>
            <a:r>
              <a:rPr lang="en-US" sz="2400" b="1" u="sng" dirty="0" smtClean="0"/>
              <a:t>defend</a:t>
            </a:r>
            <a:endParaRPr lang="en-US" sz="2400" dirty="0"/>
          </a:p>
          <a:p>
            <a:endParaRPr lang="en-US" dirty="0"/>
          </a:p>
        </p:txBody>
      </p:sp>
    </p:spTree>
    <p:extLst>
      <p:ext uri="{BB962C8B-B14F-4D97-AF65-F5344CB8AC3E}">
        <p14:creationId xmlns:p14="http://schemas.microsoft.com/office/powerpoint/2010/main" val="41609143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CGL Coverage MAY be limited if the loss occurs during operations.</a:t>
            </a:r>
            <a:br>
              <a:rPr lang="en-US" dirty="0"/>
            </a:br>
            <a:endParaRPr lang="en-US" dirty="0"/>
          </a:p>
        </p:txBody>
      </p:sp>
      <p:sp>
        <p:nvSpPr>
          <p:cNvPr id="3" name="Content Placeholder 2"/>
          <p:cNvSpPr>
            <a:spLocks noGrp="1"/>
          </p:cNvSpPr>
          <p:nvPr>
            <p:ph idx="1"/>
          </p:nvPr>
        </p:nvSpPr>
        <p:spPr>
          <a:xfrm>
            <a:off x="575963" y="4171143"/>
            <a:ext cx="4274633" cy="1125133"/>
          </a:xfrm>
        </p:spPr>
        <p:txBody>
          <a:bodyPr>
            <a:normAutofit/>
          </a:bodyPr>
          <a:lstStyle/>
          <a:p>
            <a:r>
              <a:rPr lang="en-US" dirty="0" smtClean="0"/>
              <a:t>Key terms in both exclusions is “that particular part”.</a:t>
            </a:r>
          </a:p>
          <a:p>
            <a:pPr marL="0" indent="0">
              <a:buNone/>
            </a:pPr>
            <a:endParaRPr lang="en-US" dirty="0"/>
          </a:p>
        </p:txBody>
      </p:sp>
      <p:pic>
        <p:nvPicPr>
          <p:cNvPr id="4" name="Picture 3"/>
          <p:cNvPicPr>
            <a:picLocks noChangeAspect="1"/>
          </p:cNvPicPr>
          <p:nvPr/>
        </p:nvPicPr>
        <p:blipFill>
          <a:blip r:embed="rId2"/>
          <a:stretch>
            <a:fillRect/>
          </a:stretch>
        </p:blipFill>
        <p:spPr>
          <a:xfrm>
            <a:off x="4925086" y="3714649"/>
            <a:ext cx="4937553" cy="2573512"/>
          </a:xfrm>
          <a:prstGeom prst="rect">
            <a:avLst/>
          </a:prstGeom>
          <a:ln w="12700">
            <a:solidFill>
              <a:schemeClr val="bg1"/>
            </a:solidFill>
          </a:ln>
        </p:spPr>
      </p:pic>
      <p:pic>
        <p:nvPicPr>
          <p:cNvPr id="5" name="Picture 4"/>
          <p:cNvPicPr>
            <a:picLocks noChangeAspect="1"/>
          </p:cNvPicPr>
          <p:nvPr/>
        </p:nvPicPr>
        <p:blipFill>
          <a:blip r:embed="rId3"/>
          <a:stretch>
            <a:fillRect/>
          </a:stretch>
        </p:blipFill>
        <p:spPr>
          <a:xfrm>
            <a:off x="2904732" y="2806829"/>
            <a:ext cx="2746441" cy="690282"/>
          </a:xfrm>
          <a:prstGeom prst="rect">
            <a:avLst/>
          </a:prstGeom>
          <a:ln w="12700">
            <a:solidFill>
              <a:schemeClr val="bg1"/>
            </a:solidFill>
          </a:ln>
        </p:spPr>
      </p:pic>
      <p:pic>
        <p:nvPicPr>
          <p:cNvPr id="6" name="Picture 5"/>
          <p:cNvPicPr>
            <a:picLocks noChangeAspect="1"/>
          </p:cNvPicPr>
          <p:nvPr/>
        </p:nvPicPr>
        <p:blipFill>
          <a:blip r:embed="rId4"/>
          <a:stretch>
            <a:fillRect/>
          </a:stretch>
        </p:blipFill>
        <p:spPr>
          <a:xfrm>
            <a:off x="1259233" y="1965309"/>
            <a:ext cx="3591363" cy="623982"/>
          </a:xfrm>
          <a:prstGeom prst="rect">
            <a:avLst/>
          </a:prstGeom>
          <a:ln w="12700">
            <a:solidFill>
              <a:schemeClr val="bg1"/>
            </a:solidFill>
          </a:ln>
        </p:spPr>
      </p:pic>
    </p:spTree>
    <p:extLst>
      <p:ext uri="{BB962C8B-B14F-4D97-AF65-F5344CB8AC3E}">
        <p14:creationId xmlns:p14="http://schemas.microsoft.com/office/powerpoint/2010/main" val="30352721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710" y="263085"/>
            <a:ext cx="12077663" cy="1508105"/>
          </a:xfrm>
          <a:prstGeom prst="rect">
            <a:avLst/>
          </a:prstGeom>
        </p:spPr>
        <p:txBody>
          <a:bodyPr wrap="square">
            <a:spAutoFit/>
          </a:bodyPr>
          <a:lstStyle/>
          <a:p>
            <a:r>
              <a:rPr lang="en-US" sz="3200" b="1" u="sng" dirty="0" smtClean="0">
                <a:latin typeface="+mj-lt"/>
              </a:rPr>
              <a:t>Am</a:t>
            </a:r>
            <a:r>
              <a:rPr lang="en-US" sz="3200" b="1" u="sng" dirty="0">
                <a:latin typeface="+mj-lt"/>
              </a:rPr>
              <a:t>. Equity Ins. Co. v. Van Ginhoven</a:t>
            </a:r>
            <a:r>
              <a:rPr lang="en-US" sz="3200" b="1" dirty="0">
                <a:latin typeface="+mj-lt"/>
              </a:rPr>
              <a:t>, 788 So. 2d 388 (Fla. 5th DCA 2001</a:t>
            </a:r>
            <a:r>
              <a:rPr lang="en-US" sz="3200" b="1" dirty="0" smtClean="0">
                <a:latin typeface="+mj-lt"/>
              </a:rPr>
              <a:t>)</a:t>
            </a:r>
            <a:endParaRPr lang="en-US" sz="3200" b="1" dirty="0">
              <a:latin typeface="+mj-lt"/>
            </a:endParaRPr>
          </a:p>
          <a:p>
            <a:endParaRPr lang="en-US" sz="2800" dirty="0"/>
          </a:p>
        </p:txBody>
      </p:sp>
      <p:sp>
        <p:nvSpPr>
          <p:cNvPr id="3" name="Rectangle 2"/>
          <p:cNvSpPr/>
          <p:nvPr/>
        </p:nvSpPr>
        <p:spPr>
          <a:xfrm>
            <a:off x="371443" y="1347791"/>
            <a:ext cx="11151220" cy="5447645"/>
          </a:xfrm>
          <a:prstGeom prst="rect">
            <a:avLst/>
          </a:prstGeom>
        </p:spPr>
        <p:txBody>
          <a:bodyPr wrap="square">
            <a:spAutoFit/>
          </a:bodyPr>
          <a:lstStyle/>
          <a:p>
            <a:pPr algn="just"/>
            <a:r>
              <a:rPr lang="en-US" dirty="0">
                <a:effectLst>
                  <a:outerShdw blurRad="38100" dist="38100" dir="2700000" algn="tl">
                    <a:srgbClr val="000000">
                      <a:alpha val="43137"/>
                    </a:srgbClr>
                  </a:outerShdw>
                </a:effectLst>
              </a:rPr>
              <a:t>FACTS: </a:t>
            </a:r>
            <a:r>
              <a:rPr lang="en-US" dirty="0"/>
              <a:t>A general contractor, Van Ginhoven, was contracted to perform remediations at and around a pool at an existing residence.  </a:t>
            </a:r>
            <a:r>
              <a:rPr lang="en-US" u="sng" dirty="0"/>
              <a:t>Id</a:t>
            </a:r>
            <a:r>
              <a:rPr lang="en-US" dirty="0"/>
              <a:t>.  As Van Ginhoven was draining the pool, water table pressure caused the pool to pop out of the ground, resulting in damage to the pool, pump, heating system, deck, screen enclosures and surrounding landscaping, and sprinkler system.  Id.  The trial court held that all of the damages were covered under Van Ginhoven’s commercial general liability policy.  Id.  Insurer claimed pool damage was excluded (that particular part) but admitted coverage for all other property damage being claimed by the homeowner.  Id.   </a:t>
            </a:r>
          </a:p>
          <a:p>
            <a:pPr algn="just"/>
            <a:endParaRPr lang="en-US" dirty="0"/>
          </a:p>
          <a:p>
            <a:pPr algn="just"/>
            <a:r>
              <a:rPr lang="en-US" dirty="0">
                <a:effectLst>
                  <a:outerShdw blurRad="38100" dist="38100" dir="2700000" algn="tl">
                    <a:srgbClr val="000000">
                      <a:alpha val="43137"/>
                    </a:srgbClr>
                  </a:outerShdw>
                </a:effectLst>
              </a:rPr>
              <a:t>HELD: </a:t>
            </a:r>
            <a:r>
              <a:rPr lang="en-US" dirty="0"/>
              <a:t>The pool, upon which operations were being performed when the damage occurred, was not covered.  Rationale was that even though his scope of </a:t>
            </a:r>
            <a:r>
              <a:rPr lang="en-US" dirty="0" smtClean="0"/>
              <a:t>work </a:t>
            </a:r>
            <a:r>
              <a:rPr lang="en-US" dirty="0"/>
              <a:t>was only to replace tile, at the time of the loss, he was working on entire pool (draining pool).   Because Van Ginhoven was not working on the plumbing, electrical, deck work, patio, screen enclosure or the residence, any damage to those items is covered.  </a:t>
            </a:r>
          </a:p>
          <a:p>
            <a:pPr algn="just"/>
            <a:endParaRPr lang="en-US" dirty="0"/>
          </a:p>
          <a:p>
            <a:pPr algn="just"/>
            <a:r>
              <a:rPr lang="en-US" dirty="0"/>
              <a:t>Factually, the insured was draining the entire pool. </a:t>
            </a:r>
            <a:r>
              <a:rPr lang="en-US" dirty="0" smtClean="0"/>
              <a:t>Pre-JSUB.</a:t>
            </a:r>
          </a:p>
          <a:p>
            <a:pPr algn="just"/>
            <a:endParaRPr lang="en-US" b="1" dirty="0" smtClean="0"/>
          </a:p>
          <a:p>
            <a:pPr algn="just"/>
            <a:r>
              <a:rPr lang="en-US" sz="2000" u="sng" dirty="0" smtClean="0"/>
              <a:t>See also</a:t>
            </a:r>
            <a:r>
              <a:rPr lang="en-US" sz="2000" dirty="0" smtClean="0"/>
              <a:t> </a:t>
            </a:r>
            <a:r>
              <a:rPr lang="en-US" sz="2000" u="sng" dirty="0" smtClean="0"/>
              <a:t>Amerisure </a:t>
            </a:r>
            <a:r>
              <a:rPr lang="en-US" sz="2000" u="sng" dirty="0"/>
              <a:t>Mut. Ins. Co. v. Am. Cutting &amp; Drilling Co., Inc.,</a:t>
            </a:r>
            <a:r>
              <a:rPr lang="en-US" sz="2000" dirty="0"/>
              <a:t> 08-60967-CIV, 2009 WL 700246 (S.D. Fla. 2009); </a:t>
            </a:r>
            <a:r>
              <a:rPr lang="en-US" sz="2000" u="sng" dirty="0" smtClean="0"/>
              <a:t>Oak </a:t>
            </a:r>
            <a:r>
              <a:rPr lang="en-US" sz="2000" u="sng" dirty="0"/>
              <a:t>Ford Owners Ass'n v. Auto-Owners Ins. Co.</a:t>
            </a:r>
            <a:r>
              <a:rPr lang="en-US" sz="2000" dirty="0"/>
              <a:t>, 510 F. Supp. 2d 812 (M.D. Fla. 2007</a:t>
            </a:r>
            <a:r>
              <a:rPr lang="en-US" sz="2000" dirty="0" smtClean="0"/>
              <a:t>).</a:t>
            </a:r>
            <a:endParaRPr lang="en-US" sz="2000" dirty="0"/>
          </a:p>
        </p:txBody>
      </p:sp>
    </p:spTree>
    <p:extLst>
      <p:ext uri="{BB962C8B-B14F-4D97-AF65-F5344CB8AC3E}">
        <p14:creationId xmlns:p14="http://schemas.microsoft.com/office/powerpoint/2010/main" val="20476539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Essex Ins. Co. v. Kart Const., Inc.</a:t>
            </a:r>
            <a:r>
              <a:rPr lang="en-US" dirty="0" smtClean="0"/>
              <a:t>, 2015 WL 4730540 (M.D. Fla. 2015)</a:t>
            </a:r>
            <a:endParaRPr lang="en-US" u="sng" dirty="0"/>
          </a:p>
        </p:txBody>
      </p:sp>
      <p:sp>
        <p:nvSpPr>
          <p:cNvPr id="3" name="Content Placeholder 2"/>
          <p:cNvSpPr>
            <a:spLocks noGrp="1"/>
          </p:cNvSpPr>
          <p:nvPr>
            <p:ph idx="1"/>
          </p:nvPr>
        </p:nvSpPr>
        <p:spPr>
          <a:xfrm>
            <a:off x="377072" y="2052918"/>
            <a:ext cx="10925666" cy="4195481"/>
          </a:xfrm>
          <a:noFill/>
        </p:spPr>
        <p:txBody>
          <a:bodyPr>
            <a:noAutofit/>
          </a:bodyPr>
          <a:lstStyle/>
          <a:p>
            <a:pPr algn="just"/>
            <a:r>
              <a:rPr lang="en-US" sz="2400" dirty="0" smtClean="0"/>
              <a:t>FACTS:</a:t>
            </a:r>
          </a:p>
          <a:p>
            <a:pPr lvl="1" algn="just"/>
            <a:r>
              <a:rPr lang="en-US" sz="2400" dirty="0" smtClean="0"/>
              <a:t>Kart Construction was hired to weld stiffening parts onto a cell tower. </a:t>
            </a:r>
            <a:endParaRPr lang="en-US" sz="2400" dirty="0"/>
          </a:p>
          <a:p>
            <a:pPr lvl="1" algn="just"/>
            <a:r>
              <a:rPr lang="en-US" sz="2400" dirty="0" smtClean="0"/>
              <a:t>A fire broke out on and damaged “Sprint antennas, T-Mobile antennas, tower lights, cabling, foundations, and other equipment.”</a:t>
            </a:r>
          </a:p>
          <a:p>
            <a:pPr lvl="1" algn="just"/>
            <a:r>
              <a:rPr lang="en-US" sz="2400" dirty="0" smtClean="0"/>
              <a:t>A fire </a:t>
            </a:r>
            <a:r>
              <a:rPr lang="en-US" sz="2400" i="1" u="sng" dirty="0" smtClean="0"/>
              <a:t>did not</a:t>
            </a:r>
            <a:r>
              <a:rPr lang="en-US" sz="2400" dirty="0" smtClean="0"/>
              <a:t> occur where the welding took place.</a:t>
            </a:r>
          </a:p>
          <a:p>
            <a:pPr lvl="1" algn="just"/>
            <a:r>
              <a:rPr lang="en-US" sz="2400" dirty="0" smtClean="0"/>
              <a:t>Kart filed a claim with Essex, its insurer. Essex denied the indemnity claim and filed an action seeking a declaration that it had no duty to indemnify Kart for the loss based on the j(5) exclusion.</a:t>
            </a:r>
            <a:endParaRPr lang="en-US" sz="2400" dirty="0"/>
          </a:p>
        </p:txBody>
      </p:sp>
    </p:spTree>
    <p:extLst>
      <p:ext uri="{BB962C8B-B14F-4D97-AF65-F5344CB8AC3E}">
        <p14:creationId xmlns:p14="http://schemas.microsoft.com/office/powerpoint/2010/main" val="40669205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US" u="sng" dirty="0">
                <a:solidFill>
                  <a:srgbClr val="EBEBEB"/>
                </a:solidFill>
              </a:rPr>
              <a:t>Essex Ins. Co. v. Kart Const., Inc.</a:t>
            </a:r>
            <a:r>
              <a:rPr lang="en-US" dirty="0">
                <a:solidFill>
                  <a:srgbClr val="EBEBEB"/>
                </a:solidFill>
              </a:rPr>
              <a:t>, 2015 WL 4730540 (M.D. Fla. 2015)</a:t>
            </a:r>
            <a:endParaRPr lang="en-US" dirty="0"/>
          </a:p>
        </p:txBody>
      </p:sp>
      <p:sp>
        <p:nvSpPr>
          <p:cNvPr id="3" name="Content Placeholder 2"/>
          <p:cNvSpPr>
            <a:spLocks noGrp="1"/>
          </p:cNvSpPr>
          <p:nvPr>
            <p:ph idx="1"/>
          </p:nvPr>
        </p:nvSpPr>
        <p:spPr/>
        <p:txBody>
          <a:bodyPr>
            <a:normAutofit/>
          </a:bodyPr>
          <a:lstStyle/>
          <a:p>
            <a:r>
              <a:rPr lang="en-US" sz="2200" dirty="0" smtClean="0"/>
              <a:t>The dispute centered around of broadly the j(5) exclusion should be interpreted.</a:t>
            </a:r>
          </a:p>
          <a:p>
            <a:endParaRPr lang="en-US" sz="2200" dirty="0" smtClean="0"/>
          </a:p>
          <a:p>
            <a:r>
              <a:rPr lang="en-US" sz="2200" dirty="0" smtClean="0"/>
              <a:t>Kart argued the exclusion only applied to the exact “particular part,” i.e. the ten-foot tower segment, it worked on.</a:t>
            </a:r>
          </a:p>
          <a:p>
            <a:pPr marL="0" indent="0">
              <a:buNone/>
            </a:pPr>
            <a:endParaRPr lang="en-US" sz="2200" dirty="0" smtClean="0"/>
          </a:p>
          <a:p>
            <a:r>
              <a:rPr lang="en-US" sz="2200" dirty="0" smtClean="0"/>
              <a:t>Essex argued Kart “operated” on the entire tower, and therefore, the whole tower constituted the “particular part” of property excluded from coverage. </a:t>
            </a:r>
            <a:endParaRPr lang="en-US" sz="2200" dirty="0"/>
          </a:p>
        </p:txBody>
      </p:sp>
    </p:spTree>
    <p:extLst>
      <p:ext uri="{BB962C8B-B14F-4D97-AF65-F5344CB8AC3E}">
        <p14:creationId xmlns:p14="http://schemas.microsoft.com/office/powerpoint/2010/main" val="5498143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solidFill>
                  <a:srgbClr val="EBEBEB"/>
                </a:solidFill>
              </a:rPr>
              <a:t>Essex Ins. Co. v. Kart Const., Inc.</a:t>
            </a:r>
            <a:r>
              <a:rPr lang="en-US" dirty="0">
                <a:solidFill>
                  <a:srgbClr val="EBEBEB"/>
                </a:solidFill>
              </a:rPr>
              <a:t>, 2015 WL 4730540 (M.D. Fla. 2015)</a:t>
            </a:r>
            <a:endParaRPr lang="en-US" dirty="0"/>
          </a:p>
        </p:txBody>
      </p:sp>
      <p:sp>
        <p:nvSpPr>
          <p:cNvPr id="3" name="Content Placeholder 2"/>
          <p:cNvSpPr>
            <a:spLocks noGrp="1"/>
          </p:cNvSpPr>
          <p:nvPr>
            <p:ph idx="1"/>
          </p:nvPr>
        </p:nvSpPr>
        <p:spPr/>
        <p:txBody>
          <a:bodyPr/>
          <a:lstStyle/>
          <a:p>
            <a:pPr algn="just"/>
            <a:r>
              <a:rPr lang="en-US" dirty="0" smtClean="0"/>
              <a:t>The Court relying on </a:t>
            </a:r>
            <a:r>
              <a:rPr lang="en-US" u="sng" dirty="0" smtClean="0"/>
              <a:t>Van </a:t>
            </a:r>
            <a:r>
              <a:rPr lang="en-US" u="sng" dirty="0" err="1" smtClean="0"/>
              <a:t>Ginhoven</a:t>
            </a:r>
            <a:r>
              <a:rPr lang="en-US" dirty="0" smtClean="0"/>
              <a:t> rejected Essex’s argument and concluded that the focus of “operations” is whether those “operations” were being performed at the time of the accident, not the tasks contemplated by the contract.</a:t>
            </a:r>
          </a:p>
          <a:p>
            <a:pPr algn="just"/>
            <a:endParaRPr lang="en-US" dirty="0"/>
          </a:p>
          <a:p>
            <a:pPr algn="just"/>
            <a:r>
              <a:rPr lang="en-US" dirty="0" smtClean="0"/>
              <a:t>Additionally, the court rejected Essex’s argument that the entire tower was the “particular part” of property Kart operated on:</a:t>
            </a:r>
          </a:p>
          <a:p>
            <a:pPr lvl="1" algn="just"/>
            <a:r>
              <a:rPr lang="en-US" dirty="0" smtClean="0"/>
              <a:t>“Section (j)(5) excludes from coverage damage to ‘that particular part’ of the real property on which the insured is operating at the time of the accident, and at the time of the accident, Kart (relevant) operations occurred only on a ten-foot portion of the tower.</a:t>
            </a:r>
          </a:p>
        </p:txBody>
      </p:sp>
    </p:spTree>
    <p:extLst>
      <p:ext uri="{BB962C8B-B14F-4D97-AF65-F5344CB8AC3E}">
        <p14:creationId xmlns:p14="http://schemas.microsoft.com/office/powerpoint/2010/main" val="20610748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172780" cy="1400530"/>
          </a:xfrm>
        </p:spPr>
        <p:txBody>
          <a:bodyPr/>
          <a:lstStyle/>
          <a:p>
            <a:r>
              <a:rPr lang="en-US" dirty="0" smtClean="0"/>
              <a:t>Most jurisdictions interpret j(5) and j(6) as intended by the ISO.</a:t>
            </a:r>
            <a:endParaRPr lang="en-US" dirty="0"/>
          </a:p>
        </p:txBody>
      </p:sp>
      <p:sp>
        <p:nvSpPr>
          <p:cNvPr id="3" name="Content Placeholder 2"/>
          <p:cNvSpPr>
            <a:spLocks noGrp="1"/>
          </p:cNvSpPr>
          <p:nvPr>
            <p:ph idx="1"/>
          </p:nvPr>
        </p:nvSpPr>
        <p:spPr/>
        <p:txBody>
          <a:bodyPr/>
          <a:lstStyle/>
          <a:p>
            <a:r>
              <a:rPr lang="en-US" sz="2400" u="sng" dirty="0" smtClean="0"/>
              <a:t>Fortney &amp; Weygandt, Inc. v. Amer. Man. Mut. Ins. Co.</a:t>
            </a:r>
            <a:r>
              <a:rPr lang="en-US" sz="2400" dirty="0" smtClean="0"/>
              <a:t> 595 F.3d 308 (6</a:t>
            </a:r>
            <a:r>
              <a:rPr lang="en-US" sz="2400" baseline="30000" dirty="0" smtClean="0"/>
              <a:t>th</a:t>
            </a:r>
            <a:r>
              <a:rPr lang="en-US" sz="2400" dirty="0" smtClean="0"/>
              <a:t> Cir. 2010):</a:t>
            </a:r>
            <a:endParaRPr lang="en-US" sz="2400" u="sng" dirty="0" smtClean="0"/>
          </a:p>
          <a:p>
            <a:pPr lvl="1" algn="just"/>
            <a:r>
              <a:rPr lang="en-US" sz="2000" dirty="0" smtClean="0"/>
              <a:t>[D]efective </a:t>
            </a:r>
            <a:r>
              <a:rPr lang="en-US" sz="2000" dirty="0"/>
              <a:t>workmanship exclusion in insured contractor’s commercial general liability (CGL) policy, for property damage to that “particular part of any property that must be restored, repaired or replaced because ‘your work’ was incorrectly performed on it,” applied only to cost of replacing building’s distinct component parts on which insured performed defective work, not building parts on which insured performed nondefective work but that were replaced anyway due to insured’s defective work on other parts of building</a:t>
            </a:r>
            <a:r>
              <a:rPr lang="en-US" dirty="0"/>
              <a:t>.</a:t>
            </a:r>
          </a:p>
        </p:txBody>
      </p:sp>
    </p:spTree>
    <p:extLst>
      <p:ext uri="{BB962C8B-B14F-4D97-AF65-F5344CB8AC3E}">
        <p14:creationId xmlns:p14="http://schemas.microsoft.com/office/powerpoint/2010/main" val="3245673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69318" y="1933045"/>
            <a:ext cx="8825657" cy="1915647"/>
          </a:xfrm>
        </p:spPr>
        <p:txBody>
          <a:bodyPr/>
          <a:lstStyle/>
          <a:p>
            <a:r>
              <a:rPr lang="en-US" sz="8800" dirty="0" smtClean="0"/>
              <a:t>Duty to Defend</a:t>
            </a:r>
            <a:endParaRPr lang="en-US" sz="8800" dirty="0"/>
          </a:p>
        </p:txBody>
      </p:sp>
    </p:spTree>
    <p:extLst>
      <p:ext uri="{BB962C8B-B14F-4D97-AF65-F5344CB8AC3E}">
        <p14:creationId xmlns:p14="http://schemas.microsoft.com/office/powerpoint/2010/main" val="16032570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290113" cy="1400530"/>
          </a:xfrm>
        </p:spPr>
        <p:txBody>
          <a:bodyPr/>
          <a:lstStyle/>
          <a:p>
            <a:r>
              <a:rPr lang="en-US" u="sng" dirty="0"/>
              <a:t>J.S.U.B., Inc.</a:t>
            </a:r>
            <a:r>
              <a:rPr lang="en-US" dirty="0"/>
              <a:t>, 979 So. 2d 871 (Fla. 2007) </a:t>
            </a:r>
            <a:br>
              <a:rPr lang="en-US" dirty="0"/>
            </a:br>
            <a:endParaRPr lang="en-US" dirty="0"/>
          </a:p>
        </p:txBody>
      </p:sp>
      <p:sp>
        <p:nvSpPr>
          <p:cNvPr id="3" name="Content Placeholder 2"/>
          <p:cNvSpPr>
            <a:spLocks noGrp="1"/>
          </p:cNvSpPr>
          <p:nvPr>
            <p:ph idx="1"/>
          </p:nvPr>
        </p:nvSpPr>
        <p:spPr>
          <a:xfrm>
            <a:off x="728408" y="1853248"/>
            <a:ext cx="10280968" cy="4663440"/>
          </a:xfrm>
        </p:spPr>
        <p:txBody>
          <a:bodyPr>
            <a:normAutofit lnSpcReduction="10000"/>
          </a:bodyPr>
          <a:lstStyle/>
          <a:p>
            <a:r>
              <a:rPr lang="en-US" dirty="0" smtClean="0"/>
              <a:t>The Florida Supreme Court in JSUB recognized  what the ISO intended.</a:t>
            </a:r>
          </a:p>
          <a:p>
            <a:pPr marL="0" indent="0">
              <a:buNone/>
            </a:pPr>
            <a:endParaRPr lang="en-US" dirty="0" smtClean="0"/>
          </a:p>
          <a:p>
            <a:r>
              <a:rPr lang="en-US" dirty="0"/>
              <a:t>Supreme Court specifically recognized that the CGL policy of insurance had been purposely changed from the time of the prior Florida Supreme Court decision interpreting an earlier version of CGL policies.</a:t>
            </a:r>
          </a:p>
          <a:p>
            <a:pPr marL="0" indent="0">
              <a:buNone/>
            </a:pPr>
            <a:endParaRPr lang="en-US" dirty="0"/>
          </a:p>
          <a:p>
            <a:r>
              <a:rPr lang="en-US" dirty="0"/>
              <a:t>Moreover, the Insurance Services Office promulgated a circular on July 15, 1986, confirming that the 1986 revisions to the standard CGL policy not only incorporated the “Broad Form” property endorsement but also specifically “cover[ed] damage caused by faulty workmanship to other parts of work in progress; and damage to, or caused by, a subcontractor's work after the insured's operations are completed.” Insurance Services Office Circular, Commercial General Liability Program Instructions Pamphlet, No. GL–86–204 (July 15, 1986).</a:t>
            </a:r>
          </a:p>
          <a:p>
            <a:endParaRPr lang="en-US" dirty="0"/>
          </a:p>
        </p:txBody>
      </p:sp>
    </p:spTree>
    <p:extLst>
      <p:ext uri="{BB962C8B-B14F-4D97-AF65-F5344CB8AC3E}">
        <p14:creationId xmlns:p14="http://schemas.microsoft.com/office/powerpoint/2010/main" val="39618150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346" y="1433939"/>
            <a:ext cx="11153868" cy="3329581"/>
          </a:xfrm>
        </p:spPr>
        <p:txBody>
          <a:bodyPr/>
          <a:lstStyle/>
          <a:p>
            <a:pPr algn="ctr"/>
            <a:r>
              <a:rPr lang="en-US" dirty="0" smtClean="0"/>
              <a:t>Issues with Products Completed Operation Hazard (“PCOH”)</a:t>
            </a:r>
            <a:endParaRPr lang="en-US" dirty="0"/>
          </a:p>
        </p:txBody>
      </p:sp>
    </p:spTree>
    <p:extLst>
      <p:ext uri="{BB962C8B-B14F-4D97-AF65-F5344CB8AC3E}">
        <p14:creationId xmlns:p14="http://schemas.microsoft.com/office/powerpoint/2010/main" val="30299032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333081" cy="1400530"/>
          </a:xfrm>
        </p:spPr>
        <p:txBody>
          <a:bodyPr/>
          <a:lstStyle/>
          <a:p>
            <a:r>
              <a:rPr lang="en-US" dirty="0" smtClean="0"/>
              <a:t>PCOH - </a:t>
            </a:r>
            <a:r>
              <a:rPr lang="en-US" sz="4400" dirty="0"/>
              <a:t>BEWARE </a:t>
            </a:r>
            <a:r>
              <a:rPr lang="en-US" sz="4400" dirty="0" smtClean="0"/>
              <a:t>ENDORSEMENTS!</a:t>
            </a:r>
            <a:r>
              <a:rPr lang="en-US" sz="4400" dirty="0"/>
              <a:t/>
            </a:r>
            <a:br>
              <a:rPr lang="en-US" sz="4400" dirty="0"/>
            </a:br>
            <a:endParaRPr lang="en-US" dirty="0"/>
          </a:p>
        </p:txBody>
      </p:sp>
      <p:sp>
        <p:nvSpPr>
          <p:cNvPr id="3" name="Content Placeholder 2"/>
          <p:cNvSpPr>
            <a:spLocks noGrp="1"/>
          </p:cNvSpPr>
          <p:nvPr>
            <p:ph idx="1"/>
          </p:nvPr>
        </p:nvSpPr>
        <p:spPr>
          <a:xfrm>
            <a:off x="2441471" y="2352251"/>
            <a:ext cx="4380519" cy="2817278"/>
          </a:xfrm>
        </p:spPr>
        <p:txBody>
          <a:bodyPr>
            <a:normAutofit/>
          </a:bodyPr>
          <a:lstStyle/>
          <a:p>
            <a:r>
              <a:rPr lang="en-US" sz="2800" dirty="0" smtClean="0"/>
              <a:t>Endorsement can be deadly to claimants</a:t>
            </a:r>
          </a:p>
          <a:p>
            <a:pPr marL="0" indent="0">
              <a:buNone/>
            </a:pPr>
            <a:endParaRPr lang="en-US" sz="2800" dirty="0" smtClean="0"/>
          </a:p>
          <a:p>
            <a:r>
              <a:rPr lang="en-US" sz="2800" dirty="0" smtClean="0"/>
              <a:t>Always READ the policy in its entirety</a:t>
            </a:r>
          </a:p>
          <a:p>
            <a:pPr marL="0" indent="0">
              <a:buNone/>
            </a:pPr>
            <a:endParaRPr lang="en-US" sz="2800"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3125" b="96289" l="4297" r="99219"/>
                    </a14:imgEffect>
                  </a14:imgLayer>
                </a14:imgProps>
              </a:ext>
              <a:ext uri="{28A0092B-C50C-407E-A947-70E740481C1C}">
                <a14:useLocalDpi xmlns:a14="http://schemas.microsoft.com/office/drawing/2010/main" val="0"/>
              </a:ext>
            </a:extLst>
          </a:blip>
          <a:stretch>
            <a:fillRect/>
          </a:stretch>
        </p:blipFill>
        <p:spPr>
          <a:xfrm>
            <a:off x="0" y="2222036"/>
            <a:ext cx="2574084" cy="2726086"/>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3622" y="2071562"/>
            <a:ext cx="5429789" cy="22334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3623" y="4304963"/>
            <a:ext cx="5429789" cy="41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5378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PCOH</a:t>
            </a:r>
            <a:endParaRPr lang="en-US" dirty="0"/>
          </a:p>
        </p:txBody>
      </p:sp>
      <p:sp>
        <p:nvSpPr>
          <p:cNvPr id="3" name="Content Placeholder 2"/>
          <p:cNvSpPr>
            <a:spLocks noGrp="1"/>
          </p:cNvSpPr>
          <p:nvPr>
            <p:ph idx="1"/>
          </p:nvPr>
        </p:nvSpPr>
        <p:spPr>
          <a:xfrm>
            <a:off x="597559" y="1335427"/>
            <a:ext cx="10999961" cy="4664043"/>
          </a:xfrm>
        </p:spPr>
        <p:txBody>
          <a:bodyPr>
            <a:normAutofit lnSpcReduction="10000"/>
          </a:bodyPr>
          <a:lstStyle/>
          <a:p>
            <a:r>
              <a:rPr lang="en-US" sz="2800" u="sng" dirty="0"/>
              <a:t>Bresee Homes, Inc. v. Farmers Ins. Exchange</a:t>
            </a:r>
            <a:r>
              <a:rPr lang="en-US" sz="2800" dirty="0"/>
              <a:t>, 293 P.3d </a:t>
            </a:r>
            <a:r>
              <a:rPr lang="en-US" sz="2800" dirty="0" smtClean="0"/>
              <a:t>1036 (Or</a:t>
            </a:r>
            <a:r>
              <a:rPr lang="en-US" sz="2800" dirty="0"/>
              <a:t>. 2012</a:t>
            </a:r>
            <a:r>
              <a:rPr lang="en-US" sz="2800" dirty="0" smtClean="0"/>
              <a:t>)</a:t>
            </a:r>
          </a:p>
          <a:p>
            <a:pPr lvl="1"/>
            <a:r>
              <a:rPr lang="en-US" sz="2400" dirty="0" smtClean="0"/>
              <a:t>Look to the complaint and policy to determine duty to defend</a:t>
            </a:r>
          </a:p>
          <a:p>
            <a:pPr lvl="1"/>
            <a:r>
              <a:rPr lang="en-US" sz="2400" dirty="0" smtClean="0"/>
              <a:t>The </a:t>
            </a:r>
            <a:r>
              <a:rPr lang="en-US" sz="2400" dirty="0"/>
              <a:t>court asserted that </a:t>
            </a:r>
            <a:r>
              <a:rPr lang="en-US" sz="2400" dirty="0" smtClean="0"/>
              <a:t>contractor did </a:t>
            </a:r>
            <a:r>
              <a:rPr lang="en-US" sz="2400" dirty="0"/>
              <a:t>not bear the burden of </a:t>
            </a:r>
            <a:r>
              <a:rPr lang="en-US" sz="2400" dirty="0" smtClean="0"/>
              <a:t>proving that </a:t>
            </a:r>
            <a:r>
              <a:rPr lang="en-US" sz="2400" dirty="0"/>
              <a:t>its work was not completed when the alleged property damage occurred, in order </a:t>
            </a:r>
            <a:r>
              <a:rPr lang="en-US" sz="2400" dirty="0" smtClean="0"/>
              <a:t>to avoid </a:t>
            </a:r>
            <a:r>
              <a:rPr lang="en-US" sz="2400" dirty="0"/>
              <a:t>the effects of the “products—completed operations hazard” exclusion</a:t>
            </a:r>
            <a:r>
              <a:rPr lang="en-US" sz="2400" dirty="0" smtClean="0"/>
              <a:t>.</a:t>
            </a:r>
          </a:p>
          <a:p>
            <a:pPr lvl="1"/>
            <a:r>
              <a:rPr lang="en-US" sz="2400" dirty="0" smtClean="0"/>
              <a:t>The </a:t>
            </a:r>
            <a:r>
              <a:rPr lang="en-US" sz="2400" dirty="0"/>
              <a:t>court noted that, while </a:t>
            </a:r>
            <a:r>
              <a:rPr lang="en-US" sz="2400" dirty="0" smtClean="0"/>
              <a:t>carrier had </a:t>
            </a:r>
            <a:r>
              <a:rPr lang="en-US" sz="2400" dirty="0"/>
              <a:t>offered evidence that </a:t>
            </a:r>
            <a:r>
              <a:rPr lang="en-US" sz="2400" dirty="0" smtClean="0"/>
              <a:t>contractor had </a:t>
            </a:r>
            <a:r>
              <a:rPr lang="en-US" sz="2400" dirty="0"/>
              <a:t>completed its work prior to alleged damages </a:t>
            </a:r>
            <a:r>
              <a:rPr lang="en-US" sz="2400" dirty="0" smtClean="0"/>
              <a:t>that evidence </a:t>
            </a:r>
            <a:r>
              <a:rPr lang="en-US" sz="2400" dirty="0"/>
              <a:t>was not contained within the complaint and, thereby, could not be </a:t>
            </a:r>
            <a:r>
              <a:rPr lang="en-US" sz="2400" dirty="0" smtClean="0"/>
              <a:t>considered when </a:t>
            </a:r>
            <a:r>
              <a:rPr lang="en-US" sz="2400" dirty="0"/>
              <a:t>evaluating whether </a:t>
            </a:r>
            <a:r>
              <a:rPr lang="en-US" sz="2400" dirty="0" smtClean="0"/>
              <a:t>carrier had </a:t>
            </a:r>
            <a:r>
              <a:rPr lang="en-US" sz="2400" dirty="0"/>
              <a:t>a duty to </a:t>
            </a:r>
            <a:r>
              <a:rPr lang="en-US" sz="2400" dirty="0" smtClean="0"/>
              <a:t>defend.</a:t>
            </a:r>
            <a:endParaRPr lang="en-US" sz="2400" dirty="0"/>
          </a:p>
          <a:p>
            <a:pPr lvl="1"/>
            <a:endParaRPr lang="en-US" dirty="0"/>
          </a:p>
        </p:txBody>
      </p:sp>
    </p:spTree>
    <p:extLst>
      <p:ext uri="{BB962C8B-B14F-4D97-AF65-F5344CB8AC3E}">
        <p14:creationId xmlns:p14="http://schemas.microsoft.com/office/powerpoint/2010/main" val="5061508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7585" y="1194304"/>
            <a:ext cx="7536372" cy="3329581"/>
          </a:xfrm>
        </p:spPr>
        <p:txBody>
          <a:bodyPr/>
          <a:lstStyle/>
          <a:p>
            <a:r>
              <a:rPr lang="en-US" sz="16600" dirty="0" smtClean="0"/>
              <a:t>Trigger</a:t>
            </a:r>
            <a:endParaRPr lang="en-US" sz="16600" dirty="0"/>
          </a:p>
        </p:txBody>
      </p:sp>
    </p:spTree>
    <p:extLst>
      <p:ext uri="{BB962C8B-B14F-4D97-AF65-F5344CB8AC3E}">
        <p14:creationId xmlns:p14="http://schemas.microsoft.com/office/powerpoint/2010/main" val="4549953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a:t>
            </a:r>
            <a:endParaRPr lang="en-US" dirty="0"/>
          </a:p>
        </p:txBody>
      </p:sp>
      <p:pic>
        <p:nvPicPr>
          <p:cNvPr id="3" name="Picture 2"/>
          <p:cNvPicPr>
            <a:picLocks noChangeAspect="1"/>
          </p:cNvPicPr>
          <p:nvPr/>
        </p:nvPicPr>
        <p:blipFill>
          <a:blip r:embed="rId2"/>
          <a:stretch>
            <a:fillRect/>
          </a:stretch>
        </p:blipFill>
        <p:spPr>
          <a:xfrm>
            <a:off x="1421394" y="2338586"/>
            <a:ext cx="4024737" cy="4104322"/>
          </a:xfrm>
          <a:prstGeom prst="rect">
            <a:avLst/>
          </a:prstGeom>
        </p:spPr>
      </p:pic>
      <p:pic>
        <p:nvPicPr>
          <p:cNvPr id="4" name="Picture 3"/>
          <p:cNvPicPr>
            <a:picLocks noChangeAspect="1"/>
          </p:cNvPicPr>
          <p:nvPr/>
        </p:nvPicPr>
        <p:blipFill>
          <a:blip r:embed="rId3"/>
          <a:stretch>
            <a:fillRect/>
          </a:stretch>
        </p:blipFill>
        <p:spPr>
          <a:xfrm>
            <a:off x="814381" y="1303699"/>
            <a:ext cx="4631750" cy="1034887"/>
          </a:xfrm>
          <a:prstGeom prst="rect">
            <a:avLst/>
          </a:prstGeom>
        </p:spPr>
      </p:pic>
      <p:pic>
        <p:nvPicPr>
          <p:cNvPr id="5" name="Picture 4"/>
          <p:cNvPicPr>
            <a:picLocks noChangeAspect="1"/>
          </p:cNvPicPr>
          <p:nvPr/>
        </p:nvPicPr>
        <p:blipFill>
          <a:blip r:embed="rId4"/>
          <a:stretch>
            <a:fillRect/>
          </a:stretch>
        </p:blipFill>
        <p:spPr>
          <a:xfrm>
            <a:off x="5595041" y="2618493"/>
            <a:ext cx="6515535" cy="740833"/>
          </a:xfrm>
          <a:prstGeom prst="rect">
            <a:avLst/>
          </a:prstGeom>
          <a:ln w="19050">
            <a:solidFill>
              <a:srgbClr val="FF0000"/>
            </a:solidFill>
          </a:ln>
        </p:spPr>
      </p:pic>
      <p:sp>
        <p:nvSpPr>
          <p:cNvPr id="6" name="Rectangular Callout 5"/>
          <p:cNvSpPr/>
          <p:nvPr/>
        </p:nvSpPr>
        <p:spPr>
          <a:xfrm>
            <a:off x="1638677" y="3359326"/>
            <a:ext cx="3709795" cy="452183"/>
          </a:xfrm>
          <a:prstGeom prst="wedgeRectCallout">
            <a:avLst>
              <a:gd name="adj1" fmla="val 56772"/>
              <a:gd name="adj2" fmla="val -49622"/>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4635544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 of Coverage</a:t>
            </a:r>
            <a:endParaRPr lang="en-US" dirty="0"/>
          </a:p>
        </p:txBody>
      </p:sp>
      <p:sp>
        <p:nvSpPr>
          <p:cNvPr id="3" name="Content Placeholder 2"/>
          <p:cNvSpPr>
            <a:spLocks noGrp="1"/>
          </p:cNvSpPr>
          <p:nvPr>
            <p:ph idx="1"/>
          </p:nvPr>
        </p:nvSpPr>
        <p:spPr>
          <a:xfrm>
            <a:off x="274919" y="1152983"/>
            <a:ext cx="10453438" cy="5408110"/>
          </a:xfrm>
        </p:spPr>
        <p:txBody>
          <a:bodyPr>
            <a:normAutofit fontScale="25000" lnSpcReduction="20000"/>
          </a:bodyPr>
          <a:lstStyle/>
          <a:p>
            <a:r>
              <a:rPr lang="en-US" sz="8000" dirty="0"/>
              <a:t>FOUR MAIN THEORIES:</a:t>
            </a:r>
          </a:p>
          <a:p>
            <a:pPr marL="1200150" indent="-1143000">
              <a:buFont typeface="+mj-lt"/>
              <a:buAutoNum type="arabicPeriod"/>
            </a:pPr>
            <a:r>
              <a:rPr lang="en-US" sz="8000" b="1" dirty="0">
                <a:solidFill>
                  <a:schemeClr val="accent1">
                    <a:lumMod val="60000"/>
                    <a:lumOff val="40000"/>
                  </a:schemeClr>
                </a:solidFill>
              </a:rPr>
              <a:t>“</a:t>
            </a:r>
            <a:r>
              <a:rPr lang="en-US" sz="8000" b="1" u="sng" dirty="0">
                <a:solidFill>
                  <a:schemeClr val="accent1">
                    <a:lumMod val="60000"/>
                    <a:lumOff val="40000"/>
                  </a:schemeClr>
                </a:solidFill>
              </a:rPr>
              <a:t>Injury-in-fact</a:t>
            </a:r>
            <a:r>
              <a:rPr lang="en-US" sz="8000" b="1" dirty="0">
                <a:solidFill>
                  <a:schemeClr val="accent1">
                    <a:lumMod val="60000"/>
                    <a:lumOff val="40000"/>
                  </a:schemeClr>
                </a:solidFill>
              </a:rPr>
              <a:t>”- </a:t>
            </a:r>
            <a:r>
              <a:rPr lang="en-US" sz="8000" dirty="0">
                <a:solidFill>
                  <a:schemeClr val="accent1">
                    <a:lumMod val="60000"/>
                    <a:lumOff val="40000"/>
                  </a:schemeClr>
                </a:solidFill>
              </a:rPr>
              <a:t>All CGL policies are triggered if they are in effect during the time the injury or damage is shown to have actually taken place, even if the injury or damage continues over time</a:t>
            </a:r>
            <a:r>
              <a:rPr lang="en-US" sz="8000" dirty="0" smtClean="0">
                <a:solidFill>
                  <a:schemeClr val="accent1">
                    <a:lumMod val="60000"/>
                    <a:lumOff val="40000"/>
                  </a:schemeClr>
                </a:solidFill>
              </a:rPr>
              <a:t>.</a:t>
            </a:r>
          </a:p>
          <a:p>
            <a:pPr marL="1200150" indent="-1143000">
              <a:buFont typeface="+mj-lt"/>
              <a:buAutoNum type="arabicPeriod"/>
            </a:pPr>
            <a:r>
              <a:rPr lang="en-US" sz="8000" b="1" dirty="0" smtClean="0">
                <a:solidFill>
                  <a:schemeClr val="accent1">
                    <a:lumMod val="60000"/>
                    <a:lumOff val="40000"/>
                  </a:schemeClr>
                </a:solidFill>
              </a:rPr>
              <a:t>“</a:t>
            </a:r>
            <a:r>
              <a:rPr lang="en-US" sz="8000" b="1" u="sng" dirty="0">
                <a:solidFill>
                  <a:schemeClr val="accent1">
                    <a:lumMod val="60000"/>
                    <a:lumOff val="40000"/>
                  </a:schemeClr>
                </a:solidFill>
              </a:rPr>
              <a:t>Manifestation</a:t>
            </a:r>
            <a:r>
              <a:rPr lang="en-US" sz="8000" b="1" dirty="0">
                <a:solidFill>
                  <a:schemeClr val="accent1">
                    <a:lumMod val="60000"/>
                    <a:lumOff val="40000"/>
                  </a:schemeClr>
                </a:solidFill>
              </a:rPr>
              <a:t>”-</a:t>
            </a:r>
            <a:r>
              <a:rPr lang="en-US" sz="8000" dirty="0">
                <a:solidFill>
                  <a:schemeClr val="accent1">
                    <a:lumMod val="60000"/>
                    <a:lumOff val="40000"/>
                  </a:schemeClr>
                </a:solidFill>
              </a:rPr>
              <a:t>The CGL policy is triggered when the injury or damage is discovered or manifests itself (or in some cases is capable of being discovered) during the policy period. That the injury or damage may be been occurring prior to discovery may not be taken into account in this theory</a:t>
            </a:r>
            <a:r>
              <a:rPr lang="en-US" sz="8000" dirty="0" smtClean="0">
                <a:solidFill>
                  <a:schemeClr val="accent1">
                    <a:lumMod val="60000"/>
                    <a:lumOff val="40000"/>
                  </a:schemeClr>
                </a:solidFill>
              </a:rPr>
              <a:t>.</a:t>
            </a:r>
          </a:p>
          <a:p>
            <a:pPr marL="1200150" indent="-1143000">
              <a:buFont typeface="+mj-lt"/>
              <a:buAutoNum type="arabicPeriod"/>
            </a:pPr>
            <a:r>
              <a:rPr lang="en-US" sz="8000" b="1" dirty="0" smtClean="0"/>
              <a:t>“</a:t>
            </a:r>
            <a:r>
              <a:rPr lang="en-US" sz="8000" b="1" u="sng" dirty="0"/>
              <a:t>Exposure</a:t>
            </a:r>
            <a:r>
              <a:rPr lang="en-US" sz="8000" b="1" dirty="0"/>
              <a:t>”- </a:t>
            </a:r>
            <a:r>
              <a:rPr lang="en-US" sz="8000" dirty="0"/>
              <a:t>All CGL policies are triggered if they are in effect during exposure to injurious or harmful conditions. Primarily used in asbestos cases, this theory considers bodily injury to begin when a person was first exposed to asbestos, usually at the first inhalation of asbestos fibers</a:t>
            </a:r>
            <a:r>
              <a:rPr lang="en-US" sz="8000" dirty="0" smtClean="0"/>
              <a:t>.</a:t>
            </a:r>
          </a:p>
          <a:p>
            <a:pPr marL="1200150" indent="-1143000">
              <a:buFont typeface="+mj-lt"/>
              <a:buAutoNum type="arabicPeriod"/>
            </a:pPr>
            <a:r>
              <a:rPr lang="en-US" sz="8000" b="1" dirty="0" smtClean="0"/>
              <a:t>“</a:t>
            </a:r>
            <a:r>
              <a:rPr lang="en-US" sz="8000" b="1" u="sng" dirty="0"/>
              <a:t>Continuous</a:t>
            </a:r>
            <a:r>
              <a:rPr lang="en-US" sz="8000" b="1" dirty="0"/>
              <a:t>”- </a:t>
            </a:r>
            <a:r>
              <a:rPr lang="en-US" sz="8000" dirty="0"/>
              <a:t>All CGL policies are triggered if they are in effect during any of the following times: exposure to harmful conditions; actual injury or damage; and upon manifestation of the injury or damage.</a:t>
            </a:r>
          </a:p>
          <a:p>
            <a:r>
              <a:rPr lang="en-US" sz="8000" u="sng" dirty="0" smtClean="0"/>
              <a:t>See</a:t>
            </a:r>
            <a:r>
              <a:rPr lang="en-US" sz="8000" dirty="0" smtClean="0"/>
              <a:t> </a:t>
            </a:r>
            <a:r>
              <a:rPr lang="en-US" sz="8000" u="sng" dirty="0"/>
              <a:t>Auto Owners Ins. Co. v. Travelers Cas. &amp; Surety Co.</a:t>
            </a:r>
            <a:r>
              <a:rPr lang="en-US" sz="8000" dirty="0"/>
              <a:t>, 227 F.Supp.2d 1248 (M.D. Fla. 2002); and </a:t>
            </a:r>
            <a:r>
              <a:rPr lang="en-US" sz="8000" u="sng" dirty="0"/>
              <a:t>In re Celotex Corp., </a:t>
            </a:r>
            <a:r>
              <a:rPr lang="en-US" sz="8000" dirty="0"/>
              <a:t>196 B.R. 973 (M.D. Fla. 1996); </a:t>
            </a:r>
            <a:r>
              <a:rPr lang="en-US" sz="8000" u="sng" dirty="0"/>
              <a:t>Don’s Building Supply, Inc. v. OneBeacon Ins. Co.</a:t>
            </a:r>
            <a:r>
              <a:rPr lang="en-US" sz="8000" dirty="0"/>
              <a:t>, 267 S.W. 3d 20 (Tex. 2008).</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7107" y="262550"/>
            <a:ext cx="1440024" cy="1435341"/>
          </a:xfrm>
          <a:prstGeom prst="rect">
            <a:avLst/>
          </a:prstGeom>
        </p:spPr>
      </p:pic>
    </p:spTree>
    <p:extLst>
      <p:ext uri="{BB962C8B-B14F-4D97-AF65-F5344CB8AC3E}">
        <p14:creationId xmlns:p14="http://schemas.microsoft.com/office/powerpoint/2010/main" val="10582214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Injury-in-fact Trigger</a:t>
            </a:r>
            <a:endParaRPr lang="en-US" dirty="0"/>
          </a:p>
        </p:txBody>
      </p:sp>
      <p:sp>
        <p:nvSpPr>
          <p:cNvPr id="3" name="Content Placeholder 2"/>
          <p:cNvSpPr>
            <a:spLocks noGrp="1"/>
          </p:cNvSpPr>
          <p:nvPr>
            <p:ph idx="1"/>
          </p:nvPr>
        </p:nvSpPr>
        <p:spPr>
          <a:xfrm>
            <a:off x="724277" y="1312752"/>
            <a:ext cx="10492967" cy="5133315"/>
          </a:xfrm>
        </p:spPr>
        <p:txBody>
          <a:bodyPr>
            <a:noAutofit/>
          </a:bodyPr>
          <a:lstStyle/>
          <a:p>
            <a:r>
              <a:rPr lang="en-US" sz="2400" dirty="0"/>
              <a:t>Means irrespective of when it was found, who found it, who was capable of finding it, when did the damage actually happen. If it happened in more than one policy period, then multiple policies of insurance may be triggered. </a:t>
            </a:r>
          </a:p>
          <a:p>
            <a:pPr lvl="1"/>
            <a:r>
              <a:rPr lang="en-US" u="sng" dirty="0" smtClean="0"/>
              <a:t>See</a:t>
            </a:r>
            <a:r>
              <a:rPr lang="en-US" dirty="0" smtClean="0"/>
              <a:t> </a:t>
            </a:r>
            <a:r>
              <a:rPr lang="en-US" u="sng" dirty="0" smtClean="0"/>
              <a:t>Axis </a:t>
            </a:r>
            <a:r>
              <a:rPr lang="en-US" u="sng" dirty="0"/>
              <a:t>Surplus Ins. Co. v. Contravest Const. Co.</a:t>
            </a:r>
            <a:r>
              <a:rPr lang="en-US" dirty="0"/>
              <a:t>, 921 F. Supp. 2d 1338 (M.D. Fla. 2012)</a:t>
            </a:r>
          </a:p>
          <a:p>
            <a:pPr lvl="1"/>
            <a:r>
              <a:rPr lang="en-US" u="sng" dirty="0"/>
              <a:t>Trovillion Const. &amp; Development, Inc. v. Mid-Continent Cas. Co</a:t>
            </a:r>
            <a:r>
              <a:rPr lang="en-US" dirty="0"/>
              <a:t>., 2014 WL 201678 (M.D. Fla. Jan. 17, 2014); </a:t>
            </a:r>
          </a:p>
          <a:p>
            <a:pPr lvl="1"/>
            <a:r>
              <a:rPr lang="en-US" u="sng" dirty="0"/>
              <a:t>Johnson-Graham-Malone, Inc. v. Amerisure</a:t>
            </a:r>
            <a:r>
              <a:rPr lang="en-US" dirty="0"/>
              <a:t>, 18 Fla. L. Weekly Supp. 870a (Fla. April 29, 2011), dismissed </a:t>
            </a:r>
            <a:r>
              <a:rPr lang="en-US" u="sng" dirty="0"/>
              <a:t>Amerisure Ins. Co. v. Johnson-Graham-Malone, Inc.</a:t>
            </a:r>
            <a:r>
              <a:rPr lang="en-US" dirty="0"/>
              <a:t>, 66 So. 3d 415 (Fla. 1st DCA </a:t>
            </a:r>
            <a:r>
              <a:rPr lang="en-US" dirty="0" smtClean="0"/>
              <a:t>2011)</a:t>
            </a:r>
          </a:p>
          <a:p>
            <a:pPr lvl="1"/>
            <a:r>
              <a:rPr lang="en-US" u="sng" dirty="0" smtClean="0"/>
              <a:t>Voeller </a:t>
            </a:r>
            <a:r>
              <a:rPr lang="en-US" u="sng" dirty="0"/>
              <a:t>Const., Inc. v. S.-Owners Ins. Co.</a:t>
            </a:r>
            <a:r>
              <a:rPr lang="en-US" dirty="0"/>
              <a:t>, 8:13-CV-3169-T-30MAP, 2014 WL 1779289, at *1 (M.D. Fla. 2014</a:t>
            </a:r>
            <a:r>
              <a:rPr lang="en-US" dirty="0" smtClean="0"/>
              <a:t>)</a:t>
            </a:r>
          </a:p>
          <a:p>
            <a:pPr lvl="1"/>
            <a:r>
              <a:rPr lang="en-US" u="sng" dirty="0"/>
              <a:t>Trizec Properties, Inc. v. Biltmore Construction Co., </a:t>
            </a:r>
            <a:r>
              <a:rPr lang="en-US" dirty="0"/>
              <a:t>767 F.2d 810 (11th Cir.1985</a:t>
            </a:r>
            <a:r>
              <a:rPr lang="en-US" dirty="0" smtClean="0"/>
              <a:t>)</a:t>
            </a:r>
          </a:p>
          <a:p>
            <a:pPr lvl="1"/>
            <a:r>
              <a:rPr lang="en-US" u="sng" dirty="0"/>
              <a:t>Don’s Building Supply, Inc. v. OneBeacon Ins. Co</a:t>
            </a:r>
            <a:r>
              <a:rPr lang="en-US" dirty="0"/>
              <a:t>., 267 S.W. 3d 20 (Tex. 2008</a:t>
            </a:r>
            <a:r>
              <a:rPr lang="en-US" dirty="0" smtClean="0"/>
              <a:t>)</a:t>
            </a:r>
            <a:endParaRPr lang="en-US" dirty="0"/>
          </a:p>
        </p:txBody>
      </p:sp>
    </p:spTree>
    <p:extLst>
      <p:ext uri="{BB962C8B-B14F-4D97-AF65-F5344CB8AC3E}">
        <p14:creationId xmlns:p14="http://schemas.microsoft.com/office/powerpoint/2010/main" val="39485066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Manifestation Trigger</a:t>
            </a:r>
            <a:endParaRPr lang="en-US" dirty="0"/>
          </a:p>
        </p:txBody>
      </p:sp>
      <p:sp>
        <p:nvSpPr>
          <p:cNvPr id="3" name="Content Placeholder 2"/>
          <p:cNvSpPr>
            <a:spLocks noGrp="1"/>
          </p:cNvSpPr>
          <p:nvPr>
            <p:ph idx="1"/>
          </p:nvPr>
        </p:nvSpPr>
        <p:spPr>
          <a:xfrm>
            <a:off x="505783" y="1455391"/>
            <a:ext cx="10394589" cy="4882036"/>
          </a:xfrm>
        </p:spPr>
        <p:txBody>
          <a:bodyPr>
            <a:normAutofit fontScale="92500" lnSpcReduction="10000"/>
          </a:bodyPr>
          <a:lstStyle/>
          <a:p>
            <a:r>
              <a:rPr lang="en-US" sz="2400" dirty="0"/>
              <a:t>Determines coverage based on when the damage was found or capable of being found irrespective of when it actually happened</a:t>
            </a:r>
            <a:r>
              <a:rPr lang="en-US" sz="2400" dirty="0" smtClean="0"/>
              <a:t>.</a:t>
            </a:r>
          </a:p>
          <a:p>
            <a:pPr marL="0" indent="0">
              <a:buNone/>
            </a:pPr>
            <a:r>
              <a:rPr lang="en-US" sz="2400" dirty="0" smtClean="0"/>
              <a:t>  </a:t>
            </a:r>
            <a:endParaRPr lang="en-US" sz="2400" dirty="0"/>
          </a:p>
          <a:p>
            <a:pPr lvl="1"/>
            <a:r>
              <a:rPr lang="en-US" sz="2000" dirty="0"/>
              <a:t>See </a:t>
            </a:r>
            <a:r>
              <a:rPr lang="en-US" sz="2000" u="sng" dirty="0"/>
              <a:t>Auto Owners v. Travelers Cas. &amp; Surety Co. </a:t>
            </a:r>
            <a:r>
              <a:rPr lang="en-US" sz="2000" dirty="0"/>
              <a:t>, 227 F.Supp.2d 1248 (M.D. Fla. 2002). </a:t>
            </a:r>
            <a:endParaRPr lang="en-US" sz="2000" dirty="0" smtClean="0"/>
          </a:p>
          <a:p>
            <a:pPr marL="0" indent="0">
              <a:buNone/>
            </a:pPr>
            <a:endParaRPr lang="en-US" sz="2400" dirty="0"/>
          </a:p>
          <a:p>
            <a:r>
              <a:rPr lang="en-US" sz="2400" dirty="0"/>
              <a:t>Query: Can there be more than one manifestation</a:t>
            </a:r>
            <a:r>
              <a:rPr lang="en-US" sz="2400" dirty="0" smtClean="0"/>
              <a:t>?</a:t>
            </a:r>
          </a:p>
          <a:p>
            <a:pPr marL="0" indent="0">
              <a:buNone/>
            </a:pPr>
            <a:endParaRPr lang="en-US" sz="2400" dirty="0"/>
          </a:p>
          <a:p>
            <a:pPr lvl="1"/>
            <a:r>
              <a:rPr lang="en-US" sz="2000" dirty="0" smtClean="0"/>
              <a:t>Yes </a:t>
            </a:r>
            <a:r>
              <a:rPr lang="en-US" sz="2000" dirty="0" smtClean="0">
                <a:sym typeface="Wingdings" panose="05000000000000000000" pitchFamily="2" charset="2"/>
              </a:rPr>
              <a:t></a:t>
            </a:r>
            <a:r>
              <a:rPr lang="en-US" sz="2000" dirty="0" smtClean="0"/>
              <a:t> </a:t>
            </a:r>
            <a:r>
              <a:rPr lang="en-US" sz="2000" u="sng" dirty="0"/>
              <a:t>See</a:t>
            </a:r>
            <a:r>
              <a:rPr lang="en-US" sz="2000" dirty="0"/>
              <a:t> </a:t>
            </a:r>
            <a:r>
              <a:rPr lang="en-US" sz="2000" u="sng" dirty="0"/>
              <a:t>Boran Craig Barber Homes, Inc. v. Mid-Continent Cas. Co.</a:t>
            </a:r>
            <a:r>
              <a:rPr lang="en-US" sz="2000" dirty="0"/>
              <a:t>, Case Number 2:06-cv-00089-UA-SPC (M.D. Fla. Feb. 19, 2009)</a:t>
            </a:r>
          </a:p>
          <a:p>
            <a:endParaRPr lang="en-US" sz="2400" dirty="0"/>
          </a:p>
          <a:p>
            <a:r>
              <a:rPr lang="en-US" sz="2400" dirty="0"/>
              <a:t>Policies and the common law may apply a known loss and progress doctrine to eliminate a progressive injury </a:t>
            </a:r>
            <a:r>
              <a:rPr lang="en-US" sz="2400" dirty="0" smtClean="0"/>
              <a:t>.</a:t>
            </a:r>
            <a:endParaRPr lang="en-US" sz="2400" dirty="0"/>
          </a:p>
          <a:p>
            <a:endParaRPr lang="en-US" dirty="0"/>
          </a:p>
        </p:txBody>
      </p:sp>
    </p:spTree>
    <p:extLst>
      <p:ext uri="{BB962C8B-B14F-4D97-AF65-F5344CB8AC3E}">
        <p14:creationId xmlns:p14="http://schemas.microsoft.com/office/powerpoint/2010/main" val="6054122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solidFill>
                  <a:srgbClr val="EBEBEB"/>
                </a:solidFill>
              </a:rPr>
              <a:t>Carithers v. Mid-Continent </a:t>
            </a:r>
            <a:r>
              <a:rPr lang="en-US" u="sng" dirty="0" err="1">
                <a:solidFill>
                  <a:srgbClr val="EBEBEB"/>
                </a:solidFill>
              </a:rPr>
              <a:t>Cas</a:t>
            </a:r>
            <a:r>
              <a:rPr lang="en-US" u="sng" dirty="0">
                <a:solidFill>
                  <a:srgbClr val="EBEBEB"/>
                </a:solidFill>
              </a:rPr>
              <a:t>., Co.</a:t>
            </a:r>
            <a:r>
              <a:rPr lang="en-US" dirty="0">
                <a:solidFill>
                  <a:srgbClr val="EBEBEB"/>
                </a:solidFill>
              </a:rPr>
              <a:t>, 782 F. 3d 1240 (11th Cir. 2015)</a:t>
            </a:r>
            <a:endParaRPr lang="en-US" dirty="0"/>
          </a:p>
        </p:txBody>
      </p:sp>
      <p:sp>
        <p:nvSpPr>
          <p:cNvPr id="3" name="Content Placeholder 2"/>
          <p:cNvSpPr>
            <a:spLocks noGrp="1"/>
          </p:cNvSpPr>
          <p:nvPr>
            <p:ph idx="1"/>
          </p:nvPr>
        </p:nvSpPr>
        <p:spPr>
          <a:xfrm>
            <a:off x="1103312" y="2052918"/>
            <a:ext cx="9572033" cy="4325848"/>
          </a:xfrm>
        </p:spPr>
        <p:txBody>
          <a:bodyPr>
            <a:normAutofit/>
          </a:bodyPr>
          <a:lstStyle/>
          <a:p>
            <a:pPr lvl="0" algn="just"/>
            <a:r>
              <a:rPr lang="en-US" dirty="0">
                <a:latin typeface="+mn-lt"/>
                <a:ea typeface="Calibri" panose="020F0502020204030204" pitchFamily="34" charset="0"/>
                <a:cs typeface="Times New Roman" panose="02020603050405020304" pitchFamily="18" charset="0"/>
              </a:rPr>
              <a:t>The Eleventh Circuit adopts the injury-in fact trigger and rejects the manifestation trigger.  The Court left the door open for a continuous trigger where it is difficult or impossible to determine when the property was </a:t>
            </a:r>
            <a:r>
              <a:rPr lang="en-US" dirty="0" smtClean="0">
                <a:latin typeface="+mn-lt"/>
                <a:ea typeface="Calibri" panose="020F0502020204030204" pitchFamily="34" charset="0"/>
                <a:cs typeface="Times New Roman" panose="02020603050405020304" pitchFamily="18" charset="0"/>
              </a:rPr>
              <a:t>damaged.</a:t>
            </a:r>
          </a:p>
          <a:p>
            <a:pPr lvl="0" algn="just"/>
            <a:r>
              <a:rPr lang="en-US" dirty="0" smtClean="0">
                <a:latin typeface="+mn-lt"/>
                <a:ea typeface="Calibri" panose="020F0502020204030204" pitchFamily="34" charset="0"/>
                <a:cs typeface="Times New Roman" panose="02020603050405020304" pitchFamily="18" charset="0"/>
              </a:rPr>
              <a:t>The Eleventh Circuit cited to its prior decision in </a:t>
            </a:r>
            <a:r>
              <a:rPr lang="en-US" u="sng" dirty="0" err="1" smtClean="0">
                <a:latin typeface="+mn-lt"/>
                <a:ea typeface="Calibri" panose="020F0502020204030204" pitchFamily="34" charset="0"/>
                <a:cs typeface="Times New Roman" panose="02020603050405020304" pitchFamily="18" charset="0"/>
              </a:rPr>
              <a:t>Trizec</a:t>
            </a:r>
            <a:r>
              <a:rPr lang="en-US" u="sng" dirty="0" smtClean="0">
                <a:latin typeface="+mn-lt"/>
                <a:ea typeface="Calibri" panose="020F0502020204030204" pitchFamily="34" charset="0"/>
                <a:cs typeface="Times New Roman" panose="02020603050405020304" pitchFamily="18" charset="0"/>
              </a:rPr>
              <a:t> Properties, Inc. v. Biltmore Construction Co., Inc.</a:t>
            </a:r>
            <a:r>
              <a:rPr lang="en-US" dirty="0" smtClean="0">
                <a:latin typeface="+mn-lt"/>
                <a:ea typeface="Calibri" panose="020F0502020204030204" pitchFamily="34" charset="0"/>
                <a:cs typeface="Times New Roman" panose="02020603050405020304" pitchFamily="18" charset="0"/>
              </a:rPr>
              <a:t>, 767 F. 2d 810 (11th Cir. 1985), which held “[t]he potential for coverage is triggered when an ‘occurrence’ results in ‘property damage.’ There </a:t>
            </a:r>
            <a:r>
              <a:rPr lang="en-US" b="1" i="1" u="sng" dirty="0" smtClean="0">
                <a:latin typeface="+mn-lt"/>
                <a:ea typeface="Calibri" panose="020F0502020204030204" pitchFamily="34" charset="0"/>
                <a:cs typeface="Times New Roman" panose="02020603050405020304" pitchFamily="18" charset="0"/>
              </a:rPr>
              <a:t>is no requirement that damages ‘manifest’</a:t>
            </a:r>
            <a:r>
              <a:rPr lang="en-US" dirty="0" smtClean="0">
                <a:latin typeface="+mn-lt"/>
                <a:ea typeface="Calibri" panose="020F0502020204030204" pitchFamily="34" charset="0"/>
                <a:cs typeface="Times New Roman" panose="02020603050405020304" pitchFamily="18" charset="0"/>
              </a:rPr>
              <a:t> themselves during the policy period. Rather, </a:t>
            </a:r>
            <a:r>
              <a:rPr lang="en-US" b="1" i="1" u="sng" dirty="0" smtClean="0">
                <a:latin typeface="+mn-lt"/>
                <a:ea typeface="Calibri" panose="020F0502020204030204" pitchFamily="34" charset="0"/>
                <a:cs typeface="Times New Roman" panose="02020603050405020304" pitchFamily="18" charset="0"/>
              </a:rPr>
              <a:t>it is the damage itself</a:t>
            </a:r>
            <a:r>
              <a:rPr lang="en-US" dirty="0" smtClean="0">
                <a:latin typeface="+mn-lt"/>
                <a:ea typeface="Calibri" panose="020F0502020204030204" pitchFamily="34" charset="0"/>
                <a:cs typeface="Times New Roman" panose="02020603050405020304" pitchFamily="18" charset="0"/>
              </a:rPr>
              <a:t> which must occur during the policy period for coverage to be effective.</a:t>
            </a:r>
          </a:p>
          <a:p>
            <a:pPr lvl="0" algn="just"/>
            <a:r>
              <a:rPr lang="en-US" dirty="0" smtClean="0">
                <a:latin typeface="+mn-lt"/>
                <a:ea typeface="Calibri" panose="020F0502020204030204" pitchFamily="34" charset="0"/>
                <a:cs typeface="Times New Roman" panose="02020603050405020304" pitchFamily="18" charset="0"/>
              </a:rPr>
              <a:t>Accordingly, the Court held “[p]</a:t>
            </a:r>
            <a:r>
              <a:rPr lang="en-US" dirty="0" err="1" smtClean="0">
                <a:latin typeface="+mn-lt"/>
                <a:ea typeface="Calibri" panose="020F0502020204030204" pitchFamily="34" charset="0"/>
                <a:cs typeface="Times New Roman" panose="02020603050405020304" pitchFamily="18" charset="0"/>
              </a:rPr>
              <a:t>roperty</a:t>
            </a:r>
            <a:r>
              <a:rPr lang="en-US" dirty="0" smtClean="0">
                <a:latin typeface="+mn-lt"/>
                <a:ea typeface="Calibri" panose="020F0502020204030204" pitchFamily="34" charset="0"/>
                <a:cs typeface="Times New Roman" panose="02020603050405020304" pitchFamily="18" charset="0"/>
              </a:rPr>
              <a:t> damage occurs when the damage happens, not when the damage is discovered or discoverable.</a:t>
            </a:r>
          </a:p>
          <a:p>
            <a:pPr lvl="1" algn="just"/>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65713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558" y="355596"/>
            <a:ext cx="6499233" cy="1574808"/>
          </a:xfrm>
        </p:spPr>
        <p:txBody>
          <a:bodyPr>
            <a:normAutofit fontScale="90000"/>
          </a:bodyPr>
          <a:lstStyle/>
          <a:p>
            <a:pPr lvl="0">
              <a:spcBef>
                <a:spcPts val="0"/>
              </a:spcBef>
            </a:pPr>
            <a:r>
              <a:rPr lang="en-US" sz="5400" dirty="0">
                <a:ln w="0"/>
                <a:solidFill>
                  <a:schemeClr val="tx1"/>
                </a:solidFill>
                <a:effectLst>
                  <a:reflection blurRad="6350" stA="0" endPos="35500" dir="5400000" sy="-90000" algn="bl" rotWithShape="0"/>
                </a:effectLst>
                <a:latin typeface="Calibri Light" panose="020F0302020204030204"/>
                <a:ea typeface="+mn-ea"/>
                <a:cs typeface="+mn-cs"/>
              </a:rPr>
              <a:t>Right &amp; Duty to Defend</a:t>
            </a:r>
            <a:r>
              <a:rPr lang="en-US" sz="5400" dirty="0">
                <a:ln w="0"/>
                <a:gradFill>
                  <a:gsLst>
                    <a:gs pos="0">
                      <a:srgbClr val="0071BC">
                        <a:lumMod val="50000"/>
                      </a:srgbClr>
                    </a:gs>
                    <a:gs pos="50000">
                      <a:srgbClr val="0071BC"/>
                    </a:gs>
                    <a:gs pos="100000">
                      <a:srgbClr val="0071BC">
                        <a:lumMod val="60000"/>
                        <a:lumOff val="40000"/>
                      </a:srgbClr>
                    </a:gs>
                  </a:gsLst>
                  <a:lin ang="5400000"/>
                </a:gradFill>
                <a:effectLst>
                  <a:reflection blurRad="6350" stA="53000" endA="300" endPos="35500" dir="5400000" sy="-90000" algn="bl" rotWithShape="0"/>
                </a:effectLst>
                <a:latin typeface="Calibri Light" panose="020F0302020204030204"/>
                <a:ea typeface="+mn-ea"/>
                <a:cs typeface="+mn-cs"/>
              </a:rPr>
              <a:t/>
            </a:r>
            <a:br>
              <a:rPr lang="en-US" sz="5400" dirty="0">
                <a:ln w="0"/>
                <a:gradFill>
                  <a:gsLst>
                    <a:gs pos="0">
                      <a:srgbClr val="0071BC">
                        <a:lumMod val="50000"/>
                      </a:srgbClr>
                    </a:gs>
                    <a:gs pos="50000">
                      <a:srgbClr val="0071BC"/>
                    </a:gs>
                    <a:gs pos="100000">
                      <a:srgbClr val="0071BC">
                        <a:lumMod val="60000"/>
                        <a:lumOff val="40000"/>
                      </a:srgbClr>
                    </a:gs>
                  </a:gsLst>
                  <a:lin ang="5400000"/>
                </a:gradFill>
                <a:effectLst>
                  <a:reflection blurRad="6350" stA="53000" endA="300" endPos="35500" dir="5400000" sy="-90000" algn="bl" rotWithShape="0"/>
                </a:effectLst>
                <a:latin typeface="Calibri Light" panose="020F0302020204030204"/>
                <a:ea typeface="+mn-ea"/>
                <a:cs typeface="+mn-cs"/>
              </a:rPr>
            </a:br>
            <a:endParaRPr lang="en-US" dirty="0"/>
          </a:p>
        </p:txBody>
      </p:sp>
      <p:sp>
        <p:nvSpPr>
          <p:cNvPr id="4" name="Text Placeholder 3"/>
          <p:cNvSpPr>
            <a:spLocks noGrp="1"/>
          </p:cNvSpPr>
          <p:nvPr>
            <p:ph type="body" sz="half" idx="2"/>
          </p:nvPr>
        </p:nvSpPr>
        <p:spPr>
          <a:xfrm>
            <a:off x="282804" y="1866507"/>
            <a:ext cx="5957129" cy="4760536"/>
          </a:xfrm>
        </p:spPr>
        <p:txBody>
          <a:bodyPr/>
          <a:lstStyle/>
          <a:p>
            <a:pPr lvl="0" algn="just">
              <a:spcBef>
                <a:spcPts val="0"/>
              </a:spcBef>
              <a:buClrTx/>
              <a:buSzTx/>
            </a:pPr>
            <a:r>
              <a:rPr lang="en-US" sz="2400" dirty="0">
                <a:latin typeface="Calibri Light" panose="020F0302020204030204"/>
                <a:ea typeface="+mn-ea"/>
                <a:cs typeface="+mn-cs"/>
              </a:rPr>
              <a:t>Some jurisdictions follow the extrinsic facts rule. In Florida, the duty to defend is analyzed under what is colloquially called the “eight corners” rule.  </a:t>
            </a:r>
          </a:p>
          <a:p>
            <a:pPr marL="742950" lvl="1" indent="-285750" algn="just">
              <a:spcBef>
                <a:spcPts val="0"/>
              </a:spcBef>
              <a:buClrTx/>
              <a:buSzTx/>
              <a:buFont typeface="Arial" panose="020B0604020202020204" pitchFamily="34" charset="0"/>
              <a:buChar char="•"/>
            </a:pPr>
            <a:r>
              <a:rPr lang="en-US" sz="2400" u="sng" dirty="0">
                <a:latin typeface="Calibri Light" panose="020F0302020204030204"/>
                <a:ea typeface="+mn-ea"/>
                <a:cs typeface="+mn-cs"/>
              </a:rPr>
              <a:t>Nat'l Union Fire Ins. Co. v. Lenox Liquors, Inc.</a:t>
            </a:r>
            <a:r>
              <a:rPr lang="en-US" sz="2400" dirty="0">
                <a:latin typeface="Calibri Light" panose="020F0302020204030204"/>
                <a:ea typeface="+mn-ea"/>
                <a:cs typeface="+mn-cs"/>
              </a:rPr>
              <a:t>, 358 So. 2d 533, 536 (Fla. 1977) </a:t>
            </a:r>
          </a:p>
          <a:p>
            <a:pPr marL="742950" lvl="1" indent="-285750" algn="just">
              <a:spcBef>
                <a:spcPts val="0"/>
              </a:spcBef>
              <a:buClrTx/>
              <a:buSzTx/>
              <a:buFont typeface="Arial" panose="020B0604020202020204" pitchFamily="34" charset="0"/>
              <a:buChar char="•"/>
            </a:pPr>
            <a:r>
              <a:rPr lang="en-US" sz="2400" u="sng" dirty="0">
                <a:latin typeface="Calibri Light" panose="020F0302020204030204"/>
                <a:ea typeface="+mn-ea"/>
                <a:cs typeface="+mn-cs"/>
              </a:rPr>
              <a:t>C.A. </a:t>
            </a:r>
            <a:r>
              <a:rPr lang="en-US" sz="2400" u="sng" dirty="0" err="1">
                <a:latin typeface="Calibri Light" panose="020F0302020204030204"/>
                <a:ea typeface="+mn-ea"/>
                <a:cs typeface="+mn-cs"/>
              </a:rPr>
              <a:t>Fielland</a:t>
            </a:r>
            <a:r>
              <a:rPr lang="en-US" sz="2400" u="sng" dirty="0">
                <a:latin typeface="Calibri Light" panose="020F0302020204030204"/>
                <a:ea typeface="+mn-ea"/>
                <a:cs typeface="+mn-cs"/>
              </a:rPr>
              <a:t>, Inc. v. Fid. &amp; </a:t>
            </a:r>
            <a:r>
              <a:rPr lang="en-US" sz="2400" u="sng" dirty="0" err="1">
                <a:latin typeface="Calibri Light" panose="020F0302020204030204"/>
                <a:ea typeface="+mn-ea"/>
                <a:cs typeface="+mn-cs"/>
              </a:rPr>
              <a:t>Cas</a:t>
            </a:r>
            <a:r>
              <a:rPr lang="en-US" sz="2400" u="sng" dirty="0">
                <a:latin typeface="Calibri Light" panose="020F0302020204030204"/>
                <a:ea typeface="+mn-ea"/>
                <a:cs typeface="+mn-cs"/>
              </a:rPr>
              <a:t>. Co.</a:t>
            </a:r>
            <a:r>
              <a:rPr lang="en-US" sz="2400" dirty="0">
                <a:latin typeface="Calibri Light" panose="020F0302020204030204"/>
                <a:ea typeface="+mn-ea"/>
                <a:cs typeface="+mn-cs"/>
              </a:rPr>
              <a:t>, 297 So. 2d 122, 127 (Fla. 2d DCA 1974) </a:t>
            </a:r>
            <a:endParaRPr lang="en-US" sz="2400" dirty="0" smtClean="0">
              <a:latin typeface="Calibri Light" panose="020F0302020204030204"/>
              <a:ea typeface="+mn-ea"/>
              <a:cs typeface="+mn-cs"/>
            </a:endParaRPr>
          </a:p>
          <a:p>
            <a:pPr lvl="1" algn="just">
              <a:spcBef>
                <a:spcPts val="0"/>
              </a:spcBef>
              <a:buClrTx/>
              <a:buSzTx/>
            </a:pPr>
            <a:endParaRPr lang="en-US" sz="2400" dirty="0">
              <a:latin typeface="Calibri Light" panose="020F0302020204030204"/>
              <a:ea typeface="+mn-ea"/>
              <a:cs typeface="+mn-cs"/>
            </a:endParaRPr>
          </a:p>
          <a:p>
            <a:pPr lvl="0" algn="just">
              <a:spcBef>
                <a:spcPts val="0"/>
              </a:spcBef>
              <a:buClrTx/>
              <a:buSzTx/>
            </a:pPr>
            <a:r>
              <a:rPr lang="en-US" sz="2400" dirty="0">
                <a:latin typeface="Calibri Light" panose="020F0302020204030204"/>
                <a:ea typeface="+mn-ea"/>
                <a:cs typeface="+mn-cs"/>
              </a:rPr>
              <a:t>The eight corners refer to the comparison of the “four corners” of the complaint with the “four corners” of the insurance policy. </a:t>
            </a:r>
          </a:p>
          <a:p>
            <a:endParaRPr lang="en-US" dirty="0"/>
          </a:p>
        </p:txBody>
      </p:sp>
      <p:pic>
        <p:nvPicPr>
          <p:cNvPr id="5" name="Picture 4"/>
          <p:cNvPicPr>
            <a:picLocks noChangeAspect="1"/>
          </p:cNvPicPr>
          <p:nvPr/>
        </p:nvPicPr>
        <p:blipFill>
          <a:blip r:embed="rId2"/>
          <a:stretch>
            <a:fillRect/>
          </a:stretch>
        </p:blipFill>
        <p:spPr>
          <a:xfrm>
            <a:off x="6572716" y="42081"/>
            <a:ext cx="5243014" cy="6815919"/>
          </a:xfrm>
          <a:prstGeom prst="rect">
            <a:avLst/>
          </a:prstGeom>
        </p:spPr>
      </p:pic>
      <p:cxnSp>
        <p:nvCxnSpPr>
          <p:cNvPr id="7" name="Straight Connector 6"/>
          <p:cNvCxnSpPr/>
          <p:nvPr/>
        </p:nvCxnSpPr>
        <p:spPr>
          <a:xfrm flipV="1">
            <a:off x="7458419" y="2324559"/>
            <a:ext cx="3910988" cy="2203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2461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566" y="1058500"/>
            <a:ext cx="11253457" cy="3329581"/>
          </a:xfrm>
        </p:spPr>
        <p:txBody>
          <a:bodyPr/>
          <a:lstStyle/>
          <a:p>
            <a:pPr algn="ctr"/>
            <a:r>
              <a:rPr lang="en-US" dirty="0" smtClean="0"/>
              <a:t>Additional Insured </a:t>
            </a:r>
            <a:br>
              <a:rPr lang="en-US" dirty="0" smtClean="0"/>
            </a:br>
            <a:r>
              <a:rPr lang="en-US" dirty="0" smtClean="0"/>
              <a:t>(“AI”) Coverage</a:t>
            </a:r>
            <a:endParaRPr lang="en-US" dirty="0"/>
          </a:p>
        </p:txBody>
      </p:sp>
    </p:spTree>
    <p:extLst>
      <p:ext uri="{BB962C8B-B14F-4D97-AF65-F5344CB8AC3E}">
        <p14:creationId xmlns:p14="http://schemas.microsoft.com/office/powerpoint/2010/main" val="15259183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Be an Additional Insured?</a:t>
            </a:r>
            <a:endParaRPr lang="en-US" dirty="0"/>
          </a:p>
        </p:txBody>
      </p:sp>
      <p:sp>
        <p:nvSpPr>
          <p:cNvPr id="3" name="Content Placeholder 2"/>
          <p:cNvSpPr>
            <a:spLocks noGrp="1"/>
          </p:cNvSpPr>
          <p:nvPr>
            <p:ph idx="1"/>
          </p:nvPr>
        </p:nvSpPr>
        <p:spPr>
          <a:xfrm>
            <a:off x="561315" y="1493822"/>
            <a:ext cx="10918479" cy="4952245"/>
          </a:xfrm>
        </p:spPr>
        <p:txBody>
          <a:bodyPr>
            <a:normAutofit lnSpcReduction="10000"/>
          </a:bodyPr>
          <a:lstStyle/>
          <a:p>
            <a:pPr marL="457200" indent="-457200">
              <a:buFont typeface="+mj-lt"/>
              <a:buAutoNum type="arabicPeriod"/>
            </a:pPr>
            <a:r>
              <a:rPr lang="en-US" sz="2800" dirty="0" smtClean="0"/>
              <a:t>An </a:t>
            </a:r>
            <a:r>
              <a:rPr lang="en-US" sz="2800" dirty="0"/>
              <a:t>AI has direct rights under the policy, including right to suit whereas a mere contractual indemnitee does not. </a:t>
            </a:r>
          </a:p>
          <a:p>
            <a:pPr lvl="1"/>
            <a:r>
              <a:rPr lang="en-US" sz="2400" u="sng" dirty="0"/>
              <a:t>See</a:t>
            </a:r>
            <a:r>
              <a:rPr lang="en-US" sz="2400" dirty="0"/>
              <a:t> </a:t>
            </a:r>
            <a:r>
              <a:rPr lang="en-US" sz="2400" u="sng" dirty="0"/>
              <a:t>Structural Group, Inc. v. FCCI Commercial Ins. Co.</a:t>
            </a:r>
            <a:r>
              <a:rPr lang="en-US" sz="2400" dirty="0"/>
              <a:t>, Case No. </a:t>
            </a:r>
            <a:r>
              <a:rPr lang="en-US" sz="2400" dirty="0" smtClean="0"/>
              <a:t>11-CV- 81339</a:t>
            </a:r>
            <a:r>
              <a:rPr lang="en-US" sz="2400" dirty="0"/>
              <a:t>, Doc. 62 (S.D. Fla. December 12, 2012) </a:t>
            </a:r>
          </a:p>
          <a:p>
            <a:pPr marL="457200" indent="-457200">
              <a:buFont typeface="+mj-lt"/>
              <a:buAutoNum type="arabicPeriod"/>
            </a:pPr>
            <a:r>
              <a:rPr lang="en-US" sz="2800" dirty="0"/>
              <a:t>Prohibits insurers indemnitor from subrogation </a:t>
            </a:r>
            <a:endParaRPr lang="en-US" sz="2800" dirty="0" smtClean="0"/>
          </a:p>
          <a:p>
            <a:pPr marL="457200" indent="-457200">
              <a:buFont typeface="+mj-lt"/>
              <a:buAutoNum type="arabicPeriod"/>
            </a:pPr>
            <a:r>
              <a:rPr lang="en-US" sz="2800" dirty="0" smtClean="0"/>
              <a:t>Increases </a:t>
            </a:r>
            <a:r>
              <a:rPr lang="en-US" sz="2800" dirty="0"/>
              <a:t>available limits of insurance </a:t>
            </a:r>
          </a:p>
          <a:p>
            <a:pPr marL="457200" indent="-457200">
              <a:buFont typeface="+mj-lt"/>
              <a:buAutoNum type="arabicPeriod"/>
            </a:pPr>
            <a:r>
              <a:rPr lang="en-US" sz="2800" dirty="0"/>
              <a:t>Reinforces risk transfer otherwise accomplished through indemnity agreements even if indemnity agreements are deemed invalid </a:t>
            </a:r>
          </a:p>
          <a:p>
            <a:pPr marL="457200" indent="-457200">
              <a:buFont typeface="+mj-lt"/>
              <a:buAutoNum type="arabicPeriod"/>
            </a:pPr>
            <a:r>
              <a:rPr lang="en-US" sz="2800" dirty="0"/>
              <a:t>Avoid loss history, payment of deductibles or self insured retentions and accompanying increased premiums</a:t>
            </a:r>
          </a:p>
          <a:p>
            <a:endParaRPr lang="en-US" sz="2400" dirty="0"/>
          </a:p>
        </p:txBody>
      </p:sp>
    </p:spTree>
    <p:extLst>
      <p:ext uri="{BB962C8B-B14F-4D97-AF65-F5344CB8AC3E}">
        <p14:creationId xmlns:p14="http://schemas.microsoft.com/office/powerpoint/2010/main" val="11818401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AI</a:t>
            </a:r>
            <a:endParaRPr lang="en-US" dirty="0"/>
          </a:p>
        </p:txBody>
      </p:sp>
      <p:sp>
        <p:nvSpPr>
          <p:cNvPr id="3" name="Content Placeholder 2"/>
          <p:cNvSpPr>
            <a:spLocks noGrp="1"/>
          </p:cNvSpPr>
          <p:nvPr>
            <p:ph sz="half" idx="1"/>
          </p:nvPr>
        </p:nvSpPr>
        <p:spPr>
          <a:xfrm>
            <a:off x="1103310" y="1236710"/>
            <a:ext cx="4396339" cy="4195763"/>
          </a:xfrm>
        </p:spPr>
        <p:txBody>
          <a:bodyPr>
            <a:normAutofit/>
          </a:bodyPr>
          <a:lstStyle/>
          <a:p>
            <a:r>
              <a:rPr lang="en-US" sz="2800" dirty="0" smtClean="0"/>
              <a:t>Broad Form</a:t>
            </a:r>
            <a:endParaRPr lang="en-US" sz="2800" dirty="0"/>
          </a:p>
        </p:txBody>
      </p:sp>
      <p:sp>
        <p:nvSpPr>
          <p:cNvPr id="5" name="Content Placeholder 4"/>
          <p:cNvSpPr>
            <a:spLocks noGrp="1"/>
          </p:cNvSpPr>
          <p:nvPr>
            <p:ph sz="half" idx="2"/>
          </p:nvPr>
        </p:nvSpPr>
        <p:spPr>
          <a:xfrm>
            <a:off x="5903531" y="1232228"/>
            <a:ext cx="4396341" cy="4200245"/>
          </a:xfrm>
        </p:spPr>
        <p:txBody>
          <a:bodyPr>
            <a:normAutofit/>
          </a:bodyPr>
          <a:lstStyle/>
          <a:p>
            <a:r>
              <a:rPr lang="en-US" sz="2800" dirty="0" smtClean="0"/>
              <a:t>Named Form</a:t>
            </a:r>
            <a:endParaRPr lang="en-US" sz="2800" dirty="0"/>
          </a:p>
        </p:txBody>
      </p:sp>
      <p:pic>
        <p:nvPicPr>
          <p:cNvPr id="6" name="Picture 5"/>
          <p:cNvPicPr>
            <a:picLocks noChangeAspect="1"/>
          </p:cNvPicPr>
          <p:nvPr/>
        </p:nvPicPr>
        <p:blipFill rotWithShape="1">
          <a:blip r:embed="rId2"/>
          <a:srcRect b="19112"/>
          <a:stretch/>
        </p:blipFill>
        <p:spPr>
          <a:xfrm>
            <a:off x="6569998" y="1853248"/>
            <a:ext cx="4949811" cy="4874166"/>
          </a:xfrm>
          <a:prstGeom prst="rect">
            <a:avLst/>
          </a:prstGeom>
        </p:spPr>
      </p:pic>
      <p:pic>
        <p:nvPicPr>
          <p:cNvPr id="9" name="Picture 8"/>
          <p:cNvPicPr>
            <a:picLocks noChangeAspect="1"/>
          </p:cNvPicPr>
          <p:nvPr/>
        </p:nvPicPr>
        <p:blipFill>
          <a:blip r:embed="rId3"/>
          <a:stretch>
            <a:fillRect/>
          </a:stretch>
        </p:blipFill>
        <p:spPr>
          <a:xfrm>
            <a:off x="189084" y="2133262"/>
            <a:ext cx="5845740" cy="3431195"/>
          </a:xfrm>
          <a:prstGeom prst="rect">
            <a:avLst/>
          </a:prstGeom>
        </p:spPr>
      </p:pic>
    </p:spTree>
    <p:extLst>
      <p:ext uri="{BB962C8B-B14F-4D97-AF65-F5344CB8AC3E}">
        <p14:creationId xmlns:p14="http://schemas.microsoft.com/office/powerpoint/2010/main" val="40024063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AI Coverage</a:t>
            </a:r>
            <a:endParaRPr lang="en-US" dirty="0"/>
          </a:p>
        </p:txBody>
      </p:sp>
      <p:sp>
        <p:nvSpPr>
          <p:cNvPr id="5" name="Text Placeholder 4"/>
          <p:cNvSpPr>
            <a:spLocks noGrp="1"/>
          </p:cNvSpPr>
          <p:nvPr>
            <p:ph type="body" idx="1"/>
          </p:nvPr>
        </p:nvSpPr>
        <p:spPr>
          <a:xfrm>
            <a:off x="157702" y="1435347"/>
            <a:ext cx="4396338" cy="576262"/>
          </a:xfrm>
        </p:spPr>
        <p:txBody>
          <a:bodyPr/>
          <a:lstStyle/>
          <a:p>
            <a:r>
              <a:rPr lang="en-US" sz="2000" dirty="0" smtClean="0"/>
              <a:t>“arising out of” = broadest</a:t>
            </a:r>
            <a:endParaRPr lang="en-US" dirty="0"/>
          </a:p>
        </p:txBody>
      </p:sp>
      <p:sp>
        <p:nvSpPr>
          <p:cNvPr id="6" name="Text Placeholder 5"/>
          <p:cNvSpPr>
            <a:spLocks noGrp="1"/>
          </p:cNvSpPr>
          <p:nvPr>
            <p:ph type="body" sz="quarter" idx="3"/>
          </p:nvPr>
        </p:nvSpPr>
        <p:spPr>
          <a:xfrm>
            <a:off x="4065630" y="1437034"/>
            <a:ext cx="4396339" cy="576262"/>
          </a:xfrm>
        </p:spPr>
        <p:txBody>
          <a:bodyPr/>
          <a:lstStyle/>
          <a:p>
            <a:r>
              <a:rPr lang="en-US" sz="2000" dirty="0" smtClean="0"/>
              <a:t>“whole or in part” = intermediate</a:t>
            </a:r>
            <a:endParaRPr lang="en-US" sz="2000" dirty="0"/>
          </a:p>
        </p:txBody>
      </p:sp>
      <p:sp>
        <p:nvSpPr>
          <p:cNvPr id="8" name="Text Placeholder 5"/>
          <p:cNvSpPr txBox="1">
            <a:spLocks/>
          </p:cNvSpPr>
          <p:nvPr/>
        </p:nvSpPr>
        <p:spPr>
          <a:xfrm>
            <a:off x="8424247" y="1435347"/>
            <a:ext cx="3730031"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r>
              <a:rPr lang="en-US" sz="2000" dirty="0"/>
              <a:t>“</a:t>
            </a:r>
            <a:r>
              <a:rPr lang="en-US" sz="1800" dirty="0"/>
              <a:t>because of” </a:t>
            </a:r>
            <a:r>
              <a:rPr lang="en-US" sz="1800" dirty="0" smtClean="0"/>
              <a:t>or “caused by”= </a:t>
            </a:r>
            <a:r>
              <a:rPr lang="en-US" sz="1800" dirty="0"/>
              <a:t>purely vicarious, most limited</a:t>
            </a:r>
          </a:p>
        </p:txBody>
      </p:sp>
      <p:sp>
        <p:nvSpPr>
          <p:cNvPr id="17" name="TextBox 16"/>
          <p:cNvSpPr txBox="1"/>
          <p:nvPr/>
        </p:nvSpPr>
        <p:spPr>
          <a:xfrm>
            <a:off x="8609844" y="2105903"/>
            <a:ext cx="3358835" cy="4247317"/>
          </a:xfrm>
          <a:prstGeom prst="rect">
            <a:avLst/>
          </a:prstGeom>
          <a:noFill/>
        </p:spPr>
        <p:txBody>
          <a:bodyPr wrap="square" rtlCol="0">
            <a:spAutoFit/>
          </a:bodyPr>
          <a:lstStyle/>
          <a:p>
            <a:r>
              <a:rPr lang="en-US" sz="2000" dirty="0"/>
              <a:t>A covered person means:</a:t>
            </a:r>
          </a:p>
          <a:p>
            <a:r>
              <a:rPr lang="en-US" sz="2000" dirty="0"/>
              <a:t>[1] You or a family member;</a:t>
            </a:r>
          </a:p>
          <a:p>
            <a:r>
              <a:rPr lang="en-US" sz="2000" dirty="0"/>
              <a:t>[2] any other person or organization with respect to liability </a:t>
            </a:r>
            <a:r>
              <a:rPr lang="en-US" sz="2000" b="1" i="1" dirty="0"/>
              <a:t>because of </a:t>
            </a:r>
            <a:r>
              <a:rPr lang="en-US" sz="2000" dirty="0"/>
              <a:t>acts or omissions of you or a family member; or</a:t>
            </a:r>
          </a:p>
          <a:p>
            <a:r>
              <a:rPr lang="en-US" sz="2000" dirty="0"/>
              <a:t>[3] any combination of the above.</a:t>
            </a:r>
          </a:p>
          <a:p>
            <a:endParaRPr lang="en-US" sz="1400" dirty="0"/>
          </a:p>
          <a:p>
            <a:r>
              <a:rPr lang="en-US" u="sng" dirty="0" smtClean="0"/>
              <a:t>Garcia </a:t>
            </a:r>
            <a:r>
              <a:rPr lang="en-US" u="sng" dirty="0"/>
              <a:t>v. Fed. Ins. Co</a:t>
            </a:r>
            <a:r>
              <a:rPr lang="en-US" dirty="0"/>
              <a:t>., 969 So. 2d 288, 290 (Fla. 2007)</a:t>
            </a:r>
          </a:p>
        </p:txBody>
      </p:sp>
      <p:sp>
        <p:nvSpPr>
          <p:cNvPr id="18" name="TextBox 17"/>
          <p:cNvSpPr txBox="1"/>
          <p:nvPr/>
        </p:nvSpPr>
        <p:spPr>
          <a:xfrm>
            <a:off x="199800" y="2105903"/>
            <a:ext cx="3865830" cy="3662541"/>
          </a:xfrm>
          <a:prstGeom prst="rect">
            <a:avLst/>
          </a:prstGeom>
          <a:noFill/>
        </p:spPr>
        <p:txBody>
          <a:bodyPr wrap="square" rtlCol="0">
            <a:spAutoFit/>
          </a:bodyPr>
          <a:lstStyle/>
          <a:p>
            <a:r>
              <a:rPr lang="en-US" sz="2000" dirty="0" smtClean="0"/>
              <a:t>WHO </a:t>
            </a:r>
            <a:r>
              <a:rPr lang="en-US" sz="2000" dirty="0"/>
              <a:t>IS AN INSURED (Section II) is </a:t>
            </a:r>
            <a:r>
              <a:rPr lang="en-US" sz="2000" dirty="0" smtClean="0"/>
              <a:t>amended to include as an insured the person or organization shown in the schedule, but only with respect to liability </a:t>
            </a:r>
            <a:r>
              <a:rPr lang="en-US" sz="2000" b="1" i="1" dirty="0" smtClean="0"/>
              <a:t>arising out </a:t>
            </a:r>
            <a:r>
              <a:rPr lang="en-US" sz="2000" dirty="0" smtClean="0"/>
              <a:t>of your ongoing operations performed for that insured. </a:t>
            </a:r>
          </a:p>
          <a:p>
            <a:endParaRPr lang="en-US" dirty="0"/>
          </a:p>
          <a:p>
            <a:r>
              <a:rPr lang="en-US" u="sng" dirty="0"/>
              <a:t>Koala Miami Realty Holding Co., Inc. v. Valiant Ins. Co.</a:t>
            </a:r>
            <a:r>
              <a:rPr lang="en-US" dirty="0"/>
              <a:t>, 913 So. 2d 25, 26 (Fla. 3d DCA 2005)</a:t>
            </a:r>
          </a:p>
        </p:txBody>
      </p:sp>
      <p:sp>
        <p:nvSpPr>
          <p:cNvPr id="19" name="TextBox 18"/>
          <p:cNvSpPr txBox="1"/>
          <p:nvPr/>
        </p:nvSpPr>
        <p:spPr>
          <a:xfrm>
            <a:off x="4278840" y="2105903"/>
            <a:ext cx="3814958" cy="4585871"/>
          </a:xfrm>
          <a:prstGeom prst="rect">
            <a:avLst/>
          </a:prstGeom>
          <a:noFill/>
        </p:spPr>
        <p:txBody>
          <a:bodyPr wrap="square" rtlCol="0">
            <a:spAutoFit/>
          </a:bodyPr>
          <a:lstStyle/>
          <a:p>
            <a:pPr marL="0" lvl="1"/>
            <a:r>
              <a:rPr lang="en-US" sz="2000" dirty="0" smtClean="0">
                <a:cs typeface="Arial" panose="020B0604020202020204" pitchFamily="34" charset="0"/>
              </a:rPr>
              <a:t>Who is An Insured is amended to include as an additional insured the person(s) or organization(s) shown in the Schedule, but only with respect to the liability for “bodily injury” or “property damage” caused, </a:t>
            </a:r>
            <a:r>
              <a:rPr lang="en-US" sz="2000" b="1" i="1" dirty="0" smtClean="0">
                <a:cs typeface="Arial" panose="020B0604020202020204" pitchFamily="34" charset="0"/>
              </a:rPr>
              <a:t>in whole or in part</a:t>
            </a:r>
            <a:r>
              <a:rPr lang="en-US" sz="2000" dirty="0" smtClean="0">
                <a:cs typeface="Arial" panose="020B0604020202020204" pitchFamily="34" charset="0"/>
              </a:rPr>
              <a:t>, by “your work” . . . . </a:t>
            </a:r>
          </a:p>
          <a:p>
            <a:pPr marL="0" lvl="1"/>
            <a:endParaRPr lang="en-US" sz="2000" u="sng" dirty="0">
              <a:cs typeface="Arial" panose="020B0604020202020204" pitchFamily="34" charset="0"/>
            </a:endParaRPr>
          </a:p>
          <a:p>
            <a:pPr marL="0" lvl="1"/>
            <a:r>
              <a:rPr lang="en-US" u="sng" dirty="0" smtClean="0">
                <a:cs typeface="Arial" panose="020B0604020202020204" pitchFamily="34" charset="0"/>
              </a:rPr>
              <a:t>Zep </a:t>
            </a:r>
            <a:r>
              <a:rPr lang="en-US" u="sng" dirty="0">
                <a:cs typeface="Arial" panose="020B0604020202020204" pitchFamily="34" charset="0"/>
              </a:rPr>
              <a:t>Construction v. Interstate Fire &amp; Cas. Co. </a:t>
            </a:r>
            <a:r>
              <a:rPr lang="en-US" dirty="0">
                <a:cs typeface="Arial" panose="020B0604020202020204" pitchFamily="34" charset="0"/>
              </a:rPr>
              <a:t>, 18 Fla. L. Weekly Supp. 65a (Fla. 12th Cir.  2010).</a:t>
            </a:r>
          </a:p>
          <a:p>
            <a:endParaRPr lang="en-US" dirty="0"/>
          </a:p>
        </p:txBody>
      </p:sp>
    </p:spTree>
    <p:extLst>
      <p:ext uri="{BB962C8B-B14F-4D97-AF65-F5344CB8AC3E}">
        <p14:creationId xmlns:p14="http://schemas.microsoft.com/office/powerpoint/2010/main" val="42331422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 Status </a:t>
            </a:r>
            <a:endParaRPr lang="en-US" dirty="0"/>
          </a:p>
        </p:txBody>
      </p:sp>
      <p:sp>
        <p:nvSpPr>
          <p:cNvPr id="3" name="Content Placeholder 2"/>
          <p:cNvSpPr>
            <a:spLocks noGrp="1"/>
          </p:cNvSpPr>
          <p:nvPr>
            <p:ph idx="1"/>
          </p:nvPr>
        </p:nvSpPr>
        <p:spPr>
          <a:xfrm>
            <a:off x="560104" y="1736046"/>
            <a:ext cx="7750977" cy="4583273"/>
          </a:xfrm>
        </p:spPr>
        <p:txBody>
          <a:bodyPr>
            <a:normAutofit/>
          </a:bodyPr>
          <a:lstStyle/>
          <a:p>
            <a:r>
              <a:rPr lang="en-US" sz="2400" dirty="0" smtClean="0"/>
              <a:t>Additional insured status is independent of contractual indemnity.</a:t>
            </a:r>
          </a:p>
          <a:p>
            <a:pPr marL="0" indent="0">
              <a:buNone/>
            </a:pPr>
            <a:endParaRPr lang="en-US" sz="2400" dirty="0" smtClean="0"/>
          </a:p>
          <a:p>
            <a:r>
              <a:rPr lang="en-US" sz="2400" dirty="0" smtClean="0"/>
              <a:t>Thus, even when contractual indemnity agreement and accompanying contractual defense obligation are deemed invalid, AI obligations remain. </a:t>
            </a:r>
          </a:p>
          <a:p>
            <a:pPr lvl="1"/>
            <a:r>
              <a:rPr lang="en-US" sz="2000" u="sng" dirty="0" smtClean="0"/>
              <a:t>Cone Bros. Contracting Co. v. Ashland-Warren, Inc</a:t>
            </a:r>
            <a:r>
              <a:rPr lang="en-US" sz="2000" dirty="0" smtClean="0"/>
              <a:t>., 458 So. 2d 851 (Fla. 2d DCA 1984); Apol v. Shaw, 647 So. 2d 139, 141 (Fla. 1st DCA 1994)</a:t>
            </a:r>
            <a:endParaRPr lang="en-US" sz="2000" dirty="0"/>
          </a:p>
        </p:txBody>
      </p:sp>
      <p:pic>
        <p:nvPicPr>
          <p:cNvPr id="4" name="Picture 3"/>
          <p:cNvPicPr>
            <a:picLocks noChangeAspect="1"/>
          </p:cNvPicPr>
          <p:nvPr/>
        </p:nvPicPr>
        <p:blipFill>
          <a:blip r:embed="rId2"/>
          <a:stretch>
            <a:fillRect/>
          </a:stretch>
        </p:blipFill>
        <p:spPr>
          <a:xfrm>
            <a:off x="8039477" y="1609207"/>
            <a:ext cx="3452433" cy="3452433"/>
          </a:xfrm>
          <a:prstGeom prst="rect">
            <a:avLst/>
          </a:prstGeom>
          <a:effectLst>
            <a:glow rad="127000">
              <a:schemeClr val="tx1"/>
            </a:glow>
          </a:effectLst>
        </p:spPr>
      </p:pic>
    </p:spTree>
    <p:extLst>
      <p:ext uri="{BB962C8B-B14F-4D97-AF65-F5344CB8AC3E}">
        <p14:creationId xmlns:p14="http://schemas.microsoft.com/office/powerpoint/2010/main" val="25178477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109406" cy="1400530"/>
          </a:xfrm>
        </p:spPr>
        <p:txBody>
          <a:bodyPr/>
          <a:lstStyle/>
          <a:p>
            <a:r>
              <a:rPr lang="en-US" dirty="0" smtClean="0"/>
              <a:t>AI – What Does the Subcontract Say?</a:t>
            </a:r>
            <a:endParaRPr lang="en-US" dirty="0"/>
          </a:p>
        </p:txBody>
      </p:sp>
      <p:sp>
        <p:nvSpPr>
          <p:cNvPr id="3" name="Content Placeholder 2"/>
          <p:cNvSpPr>
            <a:spLocks noGrp="1"/>
          </p:cNvSpPr>
          <p:nvPr>
            <p:ph idx="1"/>
          </p:nvPr>
        </p:nvSpPr>
        <p:spPr>
          <a:xfrm>
            <a:off x="4264183" y="1530036"/>
            <a:ext cx="7315200" cy="4869560"/>
          </a:xfrm>
        </p:spPr>
        <p:txBody>
          <a:bodyPr>
            <a:normAutofit/>
          </a:bodyPr>
          <a:lstStyle/>
          <a:p>
            <a:pPr marL="457200" indent="-457200">
              <a:buFont typeface="+mj-lt"/>
              <a:buAutoNum type="arabicPeriod"/>
            </a:pPr>
            <a:r>
              <a:rPr lang="en-US" sz="2400" dirty="0"/>
              <a:t>Add GC/Owner as Additional Insured?</a:t>
            </a:r>
          </a:p>
          <a:p>
            <a:pPr lvl="1"/>
            <a:r>
              <a:rPr lang="en-US" sz="2000" dirty="0"/>
              <a:t>To Which Policies? CGL, Excess, Umbrella, </a:t>
            </a:r>
          </a:p>
          <a:p>
            <a:pPr marL="457200" indent="-457200">
              <a:buFont typeface="+mj-lt"/>
              <a:buAutoNum type="arabicPeriod"/>
            </a:pPr>
            <a:r>
              <a:rPr lang="en-US" sz="2400" dirty="0"/>
              <a:t>Insurance Limits Required?</a:t>
            </a:r>
          </a:p>
          <a:p>
            <a:pPr marL="457200" indent="-457200">
              <a:buFont typeface="+mj-lt"/>
              <a:buAutoNum type="arabicPeriod"/>
            </a:pPr>
            <a:r>
              <a:rPr lang="en-US" sz="2400" dirty="0"/>
              <a:t>AI on Primary &amp; Noncontributory Basis?</a:t>
            </a:r>
          </a:p>
          <a:p>
            <a:pPr marL="457200" indent="-457200">
              <a:buFont typeface="+mj-lt"/>
              <a:buAutoNum type="arabicPeriod"/>
            </a:pPr>
            <a:r>
              <a:rPr lang="en-US" sz="2400" dirty="0"/>
              <a:t>Products Completed Operations Coverage for AI? </a:t>
            </a:r>
          </a:p>
          <a:p>
            <a:pPr lvl="1"/>
            <a:r>
              <a:rPr lang="en-US" sz="2000" dirty="0"/>
              <a:t>Or Only During Operations Coverage</a:t>
            </a:r>
          </a:p>
          <a:p>
            <a:pPr marL="457200" indent="-457200">
              <a:buFont typeface="+mj-lt"/>
              <a:buAutoNum type="arabicPeriod"/>
            </a:pPr>
            <a:r>
              <a:rPr lang="en-US" sz="2400" dirty="0"/>
              <a:t>For How Long must AI be Listed on Policies?</a:t>
            </a:r>
          </a:p>
          <a:p>
            <a:pPr marL="457200" indent="-457200">
              <a:buFont typeface="+mj-lt"/>
              <a:buAutoNum type="arabicPeriod"/>
            </a:pPr>
            <a:r>
              <a:rPr lang="en-US" sz="2400" dirty="0"/>
              <a:t>Proof of AI? </a:t>
            </a:r>
          </a:p>
          <a:p>
            <a:pPr lvl="1"/>
            <a:r>
              <a:rPr lang="en-US" sz="2000" dirty="0" smtClean="0"/>
              <a:t>By </a:t>
            </a:r>
            <a:r>
              <a:rPr lang="en-US" sz="2000" dirty="0"/>
              <a:t>endorsements or only by certificates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375" y="2085054"/>
            <a:ext cx="2578958" cy="3334860"/>
          </a:xfrm>
          <a:prstGeom prst="rect">
            <a:avLst/>
          </a:prstGeom>
          <a:effectLst>
            <a:glow rad="127000">
              <a:schemeClr val="tx1"/>
            </a:glow>
          </a:effectLst>
        </p:spPr>
      </p:pic>
    </p:spTree>
    <p:extLst>
      <p:ext uri="{BB962C8B-B14F-4D97-AF65-F5344CB8AC3E}">
        <p14:creationId xmlns:p14="http://schemas.microsoft.com/office/powerpoint/2010/main" val="37041188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350" y="307061"/>
            <a:ext cx="11232997" cy="1400530"/>
          </a:xfrm>
          <a:noFill/>
        </p:spPr>
        <p:txBody>
          <a:bodyPr/>
          <a:lstStyle/>
          <a:p>
            <a:r>
              <a:rPr lang="en-US" dirty="0" smtClean="0"/>
              <a:t>Common Issue: Is AI limited to the time where the subcontract is still on the job?</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58" y="1880779"/>
            <a:ext cx="4289047" cy="4669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2975" y="1946133"/>
            <a:ext cx="5999913" cy="453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196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 - PCOH</a:t>
            </a:r>
            <a:endParaRPr lang="en-US" dirty="0"/>
          </a:p>
        </p:txBody>
      </p:sp>
      <p:sp>
        <p:nvSpPr>
          <p:cNvPr id="3" name="Content Placeholder 2"/>
          <p:cNvSpPr>
            <a:spLocks noGrp="1"/>
          </p:cNvSpPr>
          <p:nvPr>
            <p:ph idx="1"/>
          </p:nvPr>
        </p:nvSpPr>
        <p:spPr>
          <a:xfrm>
            <a:off x="434567" y="1167897"/>
            <a:ext cx="8990598" cy="5107663"/>
          </a:xfrm>
        </p:spPr>
        <p:txBody>
          <a:bodyPr>
            <a:normAutofit fontScale="92500" lnSpcReduction="20000"/>
          </a:bodyPr>
          <a:lstStyle/>
          <a:p>
            <a:r>
              <a:rPr lang="en-US" dirty="0" smtClean="0"/>
              <a:t>There can be PCOH coverage for damages that arose out of work that occurred during operations.</a:t>
            </a:r>
          </a:p>
          <a:p>
            <a:r>
              <a:rPr lang="en-US" u="sng" dirty="0" smtClean="0"/>
              <a:t>Am</a:t>
            </a:r>
            <a:r>
              <a:rPr lang="en-US" u="sng" dirty="0"/>
              <a:t>. Contractors Ins. Co. Risk Retention Group v. Zurich Am. Ins. Co.</a:t>
            </a:r>
            <a:r>
              <a:rPr lang="en-US" dirty="0"/>
              <a:t>, 10-24461-CIV, 2011 WL </a:t>
            </a:r>
            <a:r>
              <a:rPr lang="en-US" dirty="0" smtClean="0"/>
              <a:t>6065400</a:t>
            </a:r>
            <a:r>
              <a:rPr lang="en-US" dirty="0"/>
              <a:t> </a:t>
            </a:r>
            <a:r>
              <a:rPr lang="en-US" dirty="0" smtClean="0"/>
              <a:t>(S.D</a:t>
            </a:r>
            <a:r>
              <a:rPr lang="en-US" dirty="0"/>
              <a:t>. Fla. 2011</a:t>
            </a:r>
            <a:r>
              <a:rPr lang="en-US" dirty="0" smtClean="0"/>
              <a:t>)</a:t>
            </a:r>
          </a:p>
          <a:p>
            <a:pPr lvl="1"/>
            <a:r>
              <a:rPr lang="en-US" dirty="0"/>
              <a:t>Policy </a:t>
            </a:r>
            <a:r>
              <a:rPr lang="en-US" dirty="0" smtClean="0"/>
              <a:t>did not </a:t>
            </a:r>
            <a:r>
              <a:rPr lang="en-US" dirty="0"/>
              <a:t>define the word “operations,” and the Court </a:t>
            </a:r>
            <a:r>
              <a:rPr lang="en-US" dirty="0" smtClean="0"/>
              <a:t>found that </a:t>
            </a:r>
            <a:r>
              <a:rPr lang="en-US" dirty="0"/>
              <a:t>ultimately there is ambiguity in the Policy as to whether operations include the period of time after the subcontractor has finished its work, until the work is </a:t>
            </a:r>
            <a:r>
              <a:rPr lang="en-US" dirty="0" smtClean="0"/>
              <a:t>accepted; thus construed in favor of insurer.</a:t>
            </a:r>
            <a:endParaRPr lang="en-US" dirty="0"/>
          </a:p>
          <a:p>
            <a:r>
              <a:rPr lang="en-US" u="sng" dirty="0" smtClean="0"/>
              <a:t>Pardee </a:t>
            </a:r>
            <a:r>
              <a:rPr lang="en-US" u="sng" dirty="0"/>
              <a:t>Const. v. Ins. Co. West</a:t>
            </a:r>
            <a:r>
              <a:rPr lang="en-US" dirty="0"/>
              <a:t>, 77 Cal App. 4</a:t>
            </a:r>
            <a:r>
              <a:rPr lang="en-US" baseline="30000" dirty="0"/>
              <a:t>th</a:t>
            </a:r>
            <a:r>
              <a:rPr lang="en-US" dirty="0"/>
              <a:t> 1340 (4</a:t>
            </a:r>
            <a:r>
              <a:rPr lang="en-US" baseline="30000" dirty="0"/>
              <a:t>th</a:t>
            </a:r>
            <a:r>
              <a:rPr lang="en-US" dirty="0"/>
              <a:t> Cir. 2000)</a:t>
            </a:r>
          </a:p>
          <a:p>
            <a:pPr lvl="1"/>
            <a:r>
              <a:rPr lang="en-US" dirty="0"/>
              <a:t>PCOH in CGL that was not limited by policy language as to time or particular project in either policy or endorsement language adding GC as AI provided coverage to GC as AI for its vicarious liability for Subs’ acts on operations completed prior to inception of policy. </a:t>
            </a:r>
          </a:p>
          <a:p>
            <a:r>
              <a:rPr lang="en-US" u="sng" dirty="0"/>
              <a:t>Tristar Theme Builders v. Onebeacon Ins.</a:t>
            </a:r>
            <a:r>
              <a:rPr lang="en-US" dirty="0"/>
              <a:t>, 426 Fed. Appx. 506 (Az. 9th Cir. 2011)</a:t>
            </a:r>
          </a:p>
          <a:p>
            <a:pPr lvl="1"/>
            <a:r>
              <a:rPr lang="en-US" dirty="0"/>
              <a:t>Even when subs’ policy AI endorsement limits coverage to during operations, there can be coverage for damages arising out of work that was performed during operations</a:t>
            </a:r>
            <a:r>
              <a:rPr lang="en-US" dirty="0" smtClean="0"/>
              <a:t>.</a:t>
            </a:r>
            <a:endParaRPr lang="en-US" dirty="0"/>
          </a:p>
        </p:txBody>
      </p:sp>
      <p:pic>
        <p:nvPicPr>
          <p:cNvPr id="4" name="Picture 3"/>
          <p:cNvPicPr>
            <a:picLocks noChangeAspect="1"/>
          </p:cNvPicPr>
          <p:nvPr/>
        </p:nvPicPr>
        <p:blipFill>
          <a:blip r:embed="rId2"/>
          <a:stretch>
            <a:fillRect/>
          </a:stretch>
        </p:blipFill>
        <p:spPr>
          <a:xfrm>
            <a:off x="9915169" y="3992579"/>
            <a:ext cx="1989730" cy="2592255"/>
          </a:xfrm>
          <a:prstGeom prst="rect">
            <a:avLst/>
          </a:prstGeom>
        </p:spPr>
      </p:pic>
    </p:spTree>
    <p:extLst>
      <p:ext uri="{BB962C8B-B14F-4D97-AF65-F5344CB8AC3E}">
        <p14:creationId xmlns:p14="http://schemas.microsoft.com/office/powerpoint/2010/main" val="22917372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955" y="1168319"/>
            <a:ext cx="9944870" cy="3329581"/>
          </a:xfrm>
        </p:spPr>
        <p:txBody>
          <a:bodyPr/>
          <a:lstStyle/>
          <a:p>
            <a:pPr algn="ctr"/>
            <a:r>
              <a:rPr lang="en-US" dirty="0" smtClean="0"/>
              <a:t>Common Issues with AI Coverage</a:t>
            </a:r>
            <a:endParaRPr lang="en-US" dirty="0"/>
          </a:p>
        </p:txBody>
      </p:sp>
    </p:spTree>
    <p:extLst>
      <p:ext uri="{BB962C8B-B14F-4D97-AF65-F5344CB8AC3E}">
        <p14:creationId xmlns:p14="http://schemas.microsoft.com/office/powerpoint/2010/main" val="14730712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Whose policy is primary?</a:t>
            </a:r>
            <a:endParaRPr lang="en-US" dirty="0"/>
          </a:p>
        </p:txBody>
      </p:sp>
      <p:sp>
        <p:nvSpPr>
          <p:cNvPr id="3" name="Content Placeholder 2"/>
          <p:cNvSpPr>
            <a:spLocks noGrp="1"/>
          </p:cNvSpPr>
          <p:nvPr>
            <p:ph idx="1"/>
          </p:nvPr>
        </p:nvSpPr>
        <p:spPr>
          <a:xfrm>
            <a:off x="646112" y="1481328"/>
            <a:ext cx="9403742" cy="4767071"/>
          </a:xfrm>
        </p:spPr>
        <p:txBody>
          <a:bodyPr>
            <a:normAutofit fontScale="85000" lnSpcReduction="10000"/>
          </a:bodyPr>
          <a:lstStyle/>
          <a:p>
            <a:r>
              <a:rPr lang="en-US" sz="3300" dirty="0" smtClean="0"/>
              <a:t>SUBCONTRACTOR’S POLICY IS PRIMARY</a:t>
            </a:r>
          </a:p>
          <a:p>
            <a:endParaRPr lang="en-US" dirty="0"/>
          </a:p>
          <a:p>
            <a:pPr marL="0" indent="0">
              <a:buNone/>
            </a:pPr>
            <a:r>
              <a:rPr lang="en-US" dirty="0" smtClean="0"/>
              <a:t>4</a:t>
            </a:r>
            <a:r>
              <a:rPr lang="en-US" dirty="0"/>
              <a:t>. Other </a:t>
            </a:r>
            <a:r>
              <a:rPr lang="en-US" dirty="0" smtClean="0"/>
              <a:t>Insurance</a:t>
            </a:r>
          </a:p>
          <a:p>
            <a:pPr marL="0" indent="0">
              <a:buNone/>
            </a:pPr>
            <a:r>
              <a:rPr lang="en-US" dirty="0" smtClean="0"/>
              <a:t>If </a:t>
            </a:r>
            <a:r>
              <a:rPr lang="en-US" dirty="0"/>
              <a:t>other valid and collectible insurance is available to the insured for a loss we cover under Coverages A or B of this Coverage Part, our obligations are limited as follows:</a:t>
            </a:r>
          </a:p>
          <a:p>
            <a:pPr marL="0" indent="0">
              <a:buNone/>
            </a:pPr>
            <a:r>
              <a:rPr lang="en-US" dirty="0"/>
              <a:t>	a. Primary Insurance</a:t>
            </a:r>
          </a:p>
          <a:p>
            <a:pPr marL="0" indent="0">
              <a:buNone/>
            </a:pPr>
            <a:r>
              <a:rPr lang="en-US" dirty="0" smtClean="0"/>
              <a:t>	This </a:t>
            </a:r>
            <a:r>
              <a:rPr lang="en-US" dirty="0"/>
              <a:t>insurance is primary except when b. below applies. If this insurance </a:t>
            </a:r>
            <a:r>
              <a:rPr lang="en-US" dirty="0" smtClean="0"/>
              <a:t>is primary</a:t>
            </a:r>
            <a:r>
              <a:rPr lang="en-US" dirty="0"/>
              <a:t>, </a:t>
            </a:r>
            <a:r>
              <a:rPr lang="en-US" dirty="0" smtClean="0"/>
              <a:t>	our </a:t>
            </a:r>
            <a:r>
              <a:rPr lang="en-US" dirty="0"/>
              <a:t>obligations are not affected unless any of the other insurance </a:t>
            </a:r>
            <a:r>
              <a:rPr lang="en-US" dirty="0" smtClean="0"/>
              <a:t>is </a:t>
            </a:r>
            <a:r>
              <a:rPr lang="en-US" dirty="0"/>
              <a:t>also </a:t>
            </a:r>
            <a:r>
              <a:rPr lang="en-US" dirty="0" smtClean="0"/>
              <a:t>primary</a:t>
            </a:r>
            <a:r>
              <a:rPr lang="en-US" dirty="0"/>
              <a:t>. </a:t>
            </a:r>
            <a:r>
              <a:rPr lang="en-US" dirty="0" smtClean="0"/>
              <a:t>	Then</a:t>
            </a:r>
            <a:r>
              <a:rPr lang="en-US" dirty="0"/>
              <a:t>, we will share </a:t>
            </a:r>
            <a:r>
              <a:rPr lang="en-US" dirty="0" smtClean="0"/>
              <a:t>with </a:t>
            </a:r>
            <a:r>
              <a:rPr lang="en-US" dirty="0"/>
              <a:t>all that other insurance by the </a:t>
            </a:r>
            <a:r>
              <a:rPr lang="en-US" dirty="0" smtClean="0"/>
              <a:t>method described </a:t>
            </a:r>
            <a:r>
              <a:rPr lang="en-US" dirty="0"/>
              <a:t>in c. </a:t>
            </a:r>
            <a:r>
              <a:rPr lang="en-US" dirty="0" smtClean="0"/>
              <a:t>	below</a:t>
            </a:r>
            <a:r>
              <a:rPr lang="en-US" dirty="0"/>
              <a:t>.</a:t>
            </a:r>
          </a:p>
          <a:p>
            <a:pPr marL="0" indent="0">
              <a:buNone/>
            </a:pPr>
            <a:r>
              <a:rPr lang="en-US" dirty="0"/>
              <a:t>	b. Excess Insurance</a:t>
            </a:r>
          </a:p>
          <a:p>
            <a:pPr marL="0" indent="0">
              <a:buNone/>
            </a:pPr>
            <a:r>
              <a:rPr lang="en-US" dirty="0" smtClean="0"/>
              <a:t>	This </a:t>
            </a:r>
            <a:r>
              <a:rPr lang="en-US" dirty="0"/>
              <a:t>insurance is excess over: Any other primary insurance available to you </a:t>
            </a:r>
            <a:r>
              <a:rPr lang="en-US" dirty="0" smtClean="0"/>
              <a:t>	covering </a:t>
            </a:r>
            <a:r>
              <a:rPr lang="en-US" dirty="0"/>
              <a:t>liability for damages arising out of the premises or operations for </a:t>
            </a:r>
            <a:r>
              <a:rPr lang="en-US" dirty="0" smtClean="0"/>
              <a:t>	which 	you </a:t>
            </a:r>
            <a:r>
              <a:rPr lang="en-US" dirty="0"/>
              <a:t>have been added as an additional insured by attachment </a:t>
            </a:r>
            <a:r>
              <a:rPr lang="en-US" dirty="0" smtClean="0"/>
              <a:t>of an endorsement</a:t>
            </a:r>
            <a:r>
              <a:rPr lang="en-US" dirty="0"/>
              <a:t>.</a:t>
            </a:r>
          </a:p>
        </p:txBody>
      </p:sp>
      <p:sp>
        <p:nvSpPr>
          <p:cNvPr id="5" name="Rectangle 4"/>
          <p:cNvSpPr/>
          <p:nvPr/>
        </p:nvSpPr>
        <p:spPr>
          <a:xfrm>
            <a:off x="645133" y="2331721"/>
            <a:ext cx="9404721" cy="3703320"/>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w="28575">
                <a:solidFill>
                  <a:schemeClr val="tx1"/>
                </a:solidFill>
              </a:ln>
            </a:endParaRPr>
          </a:p>
        </p:txBody>
      </p:sp>
    </p:spTree>
    <p:extLst>
      <p:ext uri="{BB962C8B-B14F-4D97-AF65-F5344CB8AC3E}">
        <p14:creationId xmlns:p14="http://schemas.microsoft.com/office/powerpoint/2010/main" val="2238101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Duty to Defend</a:t>
            </a:r>
            <a:endParaRPr lang="en-US" dirty="0"/>
          </a:p>
        </p:txBody>
      </p:sp>
      <p:sp>
        <p:nvSpPr>
          <p:cNvPr id="3" name="Content Placeholder 2"/>
          <p:cNvSpPr>
            <a:spLocks noGrp="1"/>
          </p:cNvSpPr>
          <p:nvPr>
            <p:ph idx="1"/>
          </p:nvPr>
        </p:nvSpPr>
        <p:spPr>
          <a:xfrm>
            <a:off x="1103312" y="1357460"/>
            <a:ext cx="10166943" cy="4890939"/>
          </a:xfrm>
        </p:spPr>
        <p:txBody>
          <a:bodyPr>
            <a:normAutofit fontScale="92500"/>
          </a:bodyPr>
          <a:lstStyle/>
          <a:p>
            <a:pPr marL="0" lvl="0" indent="0" algn="just">
              <a:spcBef>
                <a:spcPts val="0"/>
              </a:spcBef>
              <a:buClrTx/>
              <a:buSzTx/>
              <a:buNone/>
            </a:pPr>
            <a:r>
              <a:rPr lang="en-US" sz="2400" dirty="0">
                <a:latin typeface="Calibri Light" panose="020F0302020204030204"/>
                <a:ea typeface="+mn-ea"/>
                <a:cs typeface="+mn-cs"/>
              </a:rPr>
              <a:t>Importantly, the duty to defend is much broader than the duty to indemnify, as it is based solely upon the allegations in the complaint against the insured and should be interpreted broadly. </a:t>
            </a:r>
            <a:endParaRPr lang="en-US" sz="2400" dirty="0" smtClean="0">
              <a:latin typeface="Calibri Light" panose="020F0302020204030204"/>
              <a:ea typeface="+mn-ea"/>
              <a:cs typeface="+mn-cs"/>
            </a:endParaRPr>
          </a:p>
          <a:p>
            <a:pPr marL="0" lvl="0" indent="0" algn="just">
              <a:spcBef>
                <a:spcPts val="0"/>
              </a:spcBef>
              <a:buClrTx/>
              <a:buSzTx/>
              <a:buNone/>
            </a:pPr>
            <a:endParaRPr lang="en-US" sz="2400" dirty="0">
              <a:latin typeface="Calibri Light" panose="020F0302020204030204"/>
              <a:ea typeface="+mn-ea"/>
              <a:cs typeface="+mn-cs"/>
            </a:endParaRPr>
          </a:p>
          <a:p>
            <a:pPr lvl="1" algn="just">
              <a:spcBef>
                <a:spcPts val="0"/>
              </a:spcBef>
              <a:buClrTx/>
              <a:buSzTx/>
              <a:buFont typeface="Arial" panose="020B0604020202020204" pitchFamily="34" charset="0"/>
              <a:buChar char="•"/>
            </a:pPr>
            <a:r>
              <a:rPr lang="en-US" sz="2400" u="sng" dirty="0">
                <a:latin typeface="Calibri Light" panose="020F0302020204030204"/>
                <a:ea typeface="+mn-ea"/>
                <a:cs typeface="+mn-cs"/>
              </a:rPr>
              <a:t>U.S. Fire Ins. Co. v. J.S.U.B., Inc.</a:t>
            </a:r>
            <a:r>
              <a:rPr lang="en-US" sz="2400" dirty="0">
                <a:latin typeface="Calibri Light" panose="020F0302020204030204"/>
                <a:ea typeface="+mn-ea"/>
                <a:cs typeface="+mn-cs"/>
              </a:rPr>
              <a:t>, 979 So. 2d 871 (Fla. 2007); and</a:t>
            </a:r>
          </a:p>
          <a:p>
            <a:pPr lvl="1" algn="just">
              <a:spcBef>
                <a:spcPts val="0"/>
              </a:spcBef>
              <a:buClrTx/>
              <a:buSzTx/>
              <a:buFont typeface="Arial" panose="020B0604020202020204" pitchFamily="34" charset="0"/>
              <a:buChar char="•"/>
            </a:pPr>
            <a:r>
              <a:rPr lang="en-US" sz="2400" u="sng" dirty="0">
                <a:latin typeface="Calibri Light" panose="020F0302020204030204"/>
                <a:ea typeface="+mn-ea"/>
                <a:cs typeface="+mn-cs"/>
              </a:rPr>
              <a:t>Auto-Owners Ins. Co. v. Pozzi Window Co.</a:t>
            </a:r>
            <a:r>
              <a:rPr lang="en-US" sz="2400" dirty="0">
                <a:latin typeface="Calibri Light" panose="020F0302020204030204"/>
                <a:ea typeface="+mn-ea"/>
                <a:cs typeface="+mn-cs"/>
              </a:rPr>
              <a:t>, 984 So. 2d 1241 (Fla. 2008); </a:t>
            </a:r>
            <a:endParaRPr lang="en-US" sz="2400" dirty="0" smtClean="0">
              <a:latin typeface="Calibri Light" panose="020F0302020204030204"/>
              <a:ea typeface="+mn-ea"/>
              <a:cs typeface="+mn-cs"/>
            </a:endParaRPr>
          </a:p>
          <a:p>
            <a:pPr lvl="1" algn="just">
              <a:spcBef>
                <a:spcPts val="0"/>
              </a:spcBef>
              <a:buClrTx/>
              <a:buSzTx/>
              <a:buFont typeface="Arial" panose="020B0604020202020204" pitchFamily="34" charset="0"/>
              <a:buChar char="•"/>
            </a:pPr>
            <a:endParaRPr lang="en-US" sz="2400" dirty="0">
              <a:latin typeface="Calibri Light" panose="020F0302020204030204"/>
              <a:ea typeface="+mn-ea"/>
              <a:cs typeface="+mn-cs"/>
            </a:endParaRPr>
          </a:p>
          <a:p>
            <a:pPr marL="0" lvl="0" indent="0" algn="just">
              <a:spcBef>
                <a:spcPts val="0"/>
              </a:spcBef>
              <a:buClrTx/>
              <a:buSzTx/>
              <a:buNone/>
            </a:pPr>
            <a:r>
              <a:rPr lang="en-US" sz="2400" dirty="0">
                <a:latin typeface="Calibri Light" panose="020F0302020204030204"/>
                <a:ea typeface="+mn-ea"/>
                <a:cs typeface="+mn-cs"/>
              </a:rPr>
              <a:t>The duty to defend is separate and apart from the duty to indemnify, and the insurer is required to defend the suit even if true facts later show there is no coverage.  </a:t>
            </a:r>
            <a:endParaRPr lang="en-US" sz="2400" dirty="0" smtClean="0">
              <a:latin typeface="Calibri Light" panose="020F0302020204030204"/>
              <a:ea typeface="+mn-ea"/>
              <a:cs typeface="+mn-cs"/>
            </a:endParaRPr>
          </a:p>
          <a:p>
            <a:pPr marL="0" lvl="0" indent="0" algn="just">
              <a:spcBef>
                <a:spcPts val="0"/>
              </a:spcBef>
              <a:buClrTx/>
              <a:buSzTx/>
              <a:buNone/>
            </a:pPr>
            <a:endParaRPr lang="en-US" sz="2400" dirty="0">
              <a:latin typeface="Calibri Light" panose="020F0302020204030204"/>
              <a:ea typeface="+mn-ea"/>
              <a:cs typeface="+mn-cs"/>
            </a:endParaRPr>
          </a:p>
          <a:p>
            <a:pPr lvl="1" algn="just">
              <a:spcBef>
                <a:spcPts val="0"/>
              </a:spcBef>
              <a:buClrTx/>
              <a:buSzTx/>
              <a:buFont typeface="Arial" panose="020B0604020202020204" pitchFamily="34" charset="0"/>
              <a:buChar char="•"/>
            </a:pPr>
            <a:r>
              <a:rPr lang="en-US" sz="2400" u="sng" dirty="0">
                <a:latin typeface="Calibri Light" panose="020F0302020204030204"/>
                <a:ea typeface="+mn-ea"/>
                <a:cs typeface="+mn-cs"/>
              </a:rPr>
              <a:t>Grissom v. Commercial Union Ins. Co</a:t>
            </a:r>
            <a:r>
              <a:rPr lang="en-US" sz="2400" dirty="0">
                <a:latin typeface="Calibri Light" panose="020F0302020204030204"/>
                <a:ea typeface="+mn-ea"/>
                <a:cs typeface="+mn-cs"/>
              </a:rPr>
              <a:t>., 610 So. 2d 1299 (Fla. 1st DCA 1992); and </a:t>
            </a:r>
          </a:p>
          <a:p>
            <a:pPr lvl="1" algn="just">
              <a:spcBef>
                <a:spcPts val="0"/>
              </a:spcBef>
              <a:buClrTx/>
              <a:buSzTx/>
              <a:buFont typeface="Arial" panose="020B0604020202020204" pitchFamily="34" charset="0"/>
              <a:buChar char="•"/>
            </a:pPr>
            <a:r>
              <a:rPr lang="en-US" sz="2400" u="sng" dirty="0">
                <a:latin typeface="Calibri Light" panose="020F0302020204030204"/>
                <a:ea typeface="+mn-ea"/>
                <a:cs typeface="+mn-cs"/>
              </a:rPr>
              <a:t>BellSouth </a:t>
            </a:r>
            <a:r>
              <a:rPr lang="en-US" sz="2400" u="sng" dirty="0" err="1">
                <a:latin typeface="Calibri Light" panose="020F0302020204030204"/>
                <a:ea typeface="+mn-ea"/>
                <a:cs typeface="+mn-cs"/>
              </a:rPr>
              <a:t>Telecomms</a:t>
            </a:r>
            <a:r>
              <a:rPr lang="en-US" sz="2400" u="sng" dirty="0">
                <a:latin typeface="Calibri Light" panose="020F0302020204030204"/>
                <a:ea typeface="+mn-ea"/>
                <a:cs typeface="+mn-cs"/>
              </a:rPr>
              <a:t>., Inc. v. Church &amp; Tower of Fla., Inc.</a:t>
            </a:r>
            <a:r>
              <a:rPr lang="en-US" sz="2400" dirty="0">
                <a:latin typeface="Calibri Light" panose="020F0302020204030204"/>
                <a:ea typeface="+mn-ea"/>
                <a:cs typeface="+mn-cs"/>
              </a:rPr>
              <a:t>, 930 So. 2d 668 (Fla. 3d DCA 2006, review denied 950 So. 2d 1238 (Fla. 2007)</a:t>
            </a:r>
          </a:p>
          <a:p>
            <a:endParaRPr lang="en-US" dirty="0"/>
          </a:p>
        </p:txBody>
      </p:sp>
    </p:spTree>
    <p:extLst>
      <p:ext uri="{BB962C8B-B14F-4D97-AF65-F5344CB8AC3E}">
        <p14:creationId xmlns:p14="http://schemas.microsoft.com/office/powerpoint/2010/main" val="20365282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ISO AI Coverage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64054890"/>
              </p:ext>
            </p:extLst>
          </p:nvPr>
        </p:nvGraphicFramePr>
        <p:xfrm>
          <a:off x="470780" y="1593410"/>
          <a:ext cx="10973508" cy="4654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02696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 Form Changes (2013)</a:t>
            </a:r>
            <a:endParaRPr lang="en-US" dirty="0"/>
          </a:p>
        </p:txBody>
      </p:sp>
      <p:pic>
        <p:nvPicPr>
          <p:cNvPr id="4" name="Content Placeholder 3"/>
          <p:cNvPicPr>
            <a:picLocks noGrp="1" noChangeAspect="1"/>
          </p:cNvPicPr>
          <p:nvPr>
            <p:ph idx="1"/>
          </p:nvPr>
        </p:nvPicPr>
        <p:blipFill>
          <a:blip r:embed="rId2"/>
          <a:stretch>
            <a:fillRect/>
          </a:stretch>
        </p:blipFill>
        <p:spPr>
          <a:xfrm>
            <a:off x="798125" y="1312751"/>
            <a:ext cx="10201836" cy="5334183"/>
          </a:xfrm>
          <a:prstGeom prst="rect">
            <a:avLst/>
          </a:prstGeom>
        </p:spPr>
      </p:pic>
    </p:spTree>
    <p:extLst>
      <p:ext uri="{BB962C8B-B14F-4D97-AF65-F5344CB8AC3E}">
        <p14:creationId xmlns:p14="http://schemas.microsoft.com/office/powerpoint/2010/main" val="26418406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 Form Changes (2013)</a:t>
            </a:r>
            <a:endParaRPr lang="en-US" dirty="0"/>
          </a:p>
        </p:txBody>
      </p:sp>
      <p:pic>
        <p:nvPicPr>
          <p:cNvPr id="4" name="Content Placeholder 3"/>
          <p:cNvPicPr>
            <a:picLocks noGrp="1" noChangeAspect="1"/>
          </p:cNvPicPr>
          <p:nvPr>
            <p:ph idx="1"/>
          </p:nvPr>
        </p:nvPicPr>
        <p:blipFill>
          <a:blip r:embed="rId2"/>
          <a:stretch>
            <a:fillRect/>
          </a:stretch>
        </p:blipFill>
        <p:spPr>
          <a:xfrm>
            <a:off x="1065609" y="1475715"/>
            <a:ext cx="9406725" cy="4836059"/>
          </a:xfrm>
          <a:prstGeom prst="rect">
            <a:avLst/>
          </a:prstGeom>
        </p:spPr>
      </p:pic>
    </p:spTree>
    <p:extLst>
      <p:ext uri="{BB962C8B-B14F-4D97-AF65-F5344CB8AC3E}">
        <p14:creationId xmlns:p14="http://schemas.microsoft.com/office/powerpoint/2010/main" val="7619336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8243" y="1566250"/>
            <a:ext cx="6395633" cy="1647730"/>
          </a:xfrm>
        </p:spPr>
        <p:txBody>
          <a:bodyPr/>
          <a:lstStyle/>
          <a:p>
            <a:r>
              <a:rPr lang="en-US" sz="8800" dirty="0" smtClean="0"/>
              <a:t>Questions?</a:t>
            </a:r>
            <a:endParaRPr lang="en-US" sz="8800" dirty="0"/>
          </a:p>
        </p:txBody>
      </p:sp>
      <p:sp>
        <p:nvSpPr>
          <p:cNvPr id="5" name="TextBox 4"/>
          <p:cNvSpPr txBox="1"/>
          <p:nvPr/>
        </p:nvSpPr>
        <p:spPr>
          <a:xfrm>
            <a:off x="3535597" y="4217700"/>
            <a:ext cx="5418279" cy="1569660"/>
          </a:xfrm>
          <a:prstGeom prst="rect">
            <a:avLst/>
          </a:prstGeom>
          <a:noFill/>
        </p:spPr>
        <p:txBody>
          <a:bodyPr wrap="square" rtlCol="0">
            <a:spAutoFit/>
          </a:bodyPr>
          <a:lstStyle/>
          <a:p>
            <a:r>
              <a:rPr lang="en-US" sz="2400" dirty="0" smtClean="0"/>
              <a:t>Mark A. Boyle, Esquire</a:t>
            </a:r>
          </a:p>
          <a:p>
            <a:r>
              <a:rPr lang="en-US" sz="2400" dirty="0" smtClean="0"/>
              <a:t>Boyle, Gentile &amp; Leonard, P.A.</a:t>
            </a:r>
          </a:p>
          <a:p>
            <a:r>
              <a:rPr lang="en-US" sz="2400" dirty="0" smtClean="0"/>
              <a:t>2050 McGregor Blvd, Fort Myers, FL</a:t>
            </a:r>
          </a:p>
          <a:p>
            <a:r>
              <a:rPr lang="en-US" sz="2400" dirty="0" smtClean="0"/>
              <a:t>Mboyle@BoyleGentileLaw.com</a:t>
            </a:r>
            <a:endParaRPr lang="en-US" sz="2400" dirty="0"/>
          </a:p>
        </p:txBody>
      </p:sp>
    </p:spTree>
    <p:extLst>
      <p:ext uri="{BB962C8B-B14F-4D97-AF65-F5344CB8AC3E}">
        <p14:creationId xmlns:p14="http://schemas.microsoft.com/office/powerpoint/2010/main" val="3802652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Duty to Defend</a:t>
            </a:r>
            <a:endParaRPr lang="en-US" dirty="0"/>
          </a:p>
        </p:txBody>
      </p:sp>
      <p:sp>
        <p:nvSpPr>
          <p:cNvPr id="3" name="Content Placeholder 2"/>
          <p:cNvSpPr>
            <a:spLocks noGrp="1"/>
          </p:cNvSpPr>
          <p:nvPr>
            <p:ph idx="1"/>
          </p:nvPr>
        </p:nvSpPr>
        <p:spPr>
          <a:xfrm>
            <a:off x="226244" y="1395168"/>
            <a:ext cx="11698664" cy="4853232"/>
          </a:xfrm>
        </p:spPr>
        <p:txBody>
          <a:bodyPr>
            <a:normAutofit lnSpcReduction="10000"/>
          </a:bodyPr>
          <a:lstStyle/>
          <a:p>
            <a:r>
              <a:rPr lang="en-US" sz="1800" u="sng" dirty="0" err="1"/>
              <a:t>Voeller</a:t>
            </a:r>
            <a:r>
              <a:rPr lang="en-US" sz="1800" u="sng" dirty="0"/>
              <a:t> Constr., Inc. v. S.-Owners Ins. Co</a:t>
            </a:r>
            <a:r>
              <a:rPr lang="en-US" sz="1800" i="1" u="sng" dirty="0"/>
              <a:t>.</a:t>
            </a:r>
            <a:r>
              <a:rPr lang="en-US" sz="1800" i="1" dirty="0"/>
              <a:t>, </a:t>
            </a:r>
            <a:r>
              <a:rPr lang="en-US" sz="1800" dirty="0" smtClean="0"/>
              <a:t>2014 </a:t>
            </a:r>
            <a:r>
              <a:rPr lang="en-US" sz="1800" dirty="0"/>
              <a:t>WL 1779289 (M.D. Fla. May 5, 2014</a:t>
            </a:r>
            <a:r>
              <a:rPr lang="en-US" sz="1800" dirty="0" smtClean="0"/>
              <a:t>):</a:t>
            </a:r>
          </a:p>
          <a:p>
            <a:pPr lvl="1"/>
            <a:r>
              <a:rPr lang="en-US" dirty="0" smtClean="0"/>
              <a:t>Impact:</a:t>
            </a:r>
          </a:p>
          <a:p>
            <a:pPr marL="1257300" lvl="3" algn="just">
              <a:spcBef>
                <a:spcPts val="0"/>
              </a:spcBef>
            </a:pPr>
            <a:r>
              <a:rPr lang="en-US" sz="1800" u="sng" dirty="0" err="1">
                <a:ea typeface="Calibri" panose="020F0502020204030204" pitchFamily="34" charset="0"/>
                <a:cs typeface="Times New Roman" panose="02020603050405020304" pitchFamily="18" charset="0"/>
              </a:rPr>
              <a:t>Voeller</a:t>
            </a:r>
            <a:r>
              <a:rPr lang="en-US" sz="1800" i="1" dirty="0">
                <a:ea typeface="Calibri" panose="020F0502020204030204" pitchFamily="34" charset="0"/>
                <a:cs typeface="Times New Roman" panose="02020603050405020304" pitchFamily="18" charset="0"/>
              </a:rPr>
              <a:t> </a:t>
            </a:r>
            <a:r>
              <a:rPr lang="en-US" sz="1800" dirty="0">
                <a:ea typeface="Calibri" panose="020F0502020204030204" pitchFamily="34" charset="0"/>
                <a:cs typeface="Times New Roman" panose="02020603050405020304" pitchFamily="18" charset="0"/>
              </a:rPr>
              <a:t>refuses to allow extrinsic evidence to create a duty to defend.  The exception to the four corners rule involves only “uncontroverted facts outside of the allegations in the underlying complaint that refer to facts that take the case outside of the policy coverage, not those that bring the case within coverage.”  </a:t>
            </a:r>
            <a:endParaRPr lang="en-US" sz="1800" dirty="0" smtClean="0">
              <a:ea typeface="Calibri" panose="020F0502020204030204" pitchFamily="34" charset="0"/>
              <a:cs typeface="Times New Roman" panose="02020603050405020304" pitchFamily="18" charset="0"/>
            </a:endParaRPr>
          </a:p>
          <a:p>
            <a:pPr marL="800100" lvl="2" algn="just">
              <a:spcBef>
                <a:spcPts val="0"/>
              </a:spcBef>
            </a:pPr>
            <a:r>
              <a:rPr lang="en-US" sz="1800" dirty="0" smtClean="0">
                <a:ea typeface="Calibri" panose="020F0502020204030204" pitchFamily="34" charset="0"/>
                <a:cs typeface="Times New Roman" panose="02020603050405020304" pitchFamily="18" charset="0"/>
              </a:rPr>
              <a:t>Unresolved issues:</a:t>
            </a:r>
          </a:p>
          <a:p>
            <a:pPr marL="1257300" lvl="3" algn="just">
              <a:spcBef>
                <a:spcPts val="0"/>
              </a:spcBef>
            </a:pPr>
            <a:r>
              <a:rPr lang="en-US" sz="1800" dirty="0">
                <a:ea typeface="Calibri" panose="020F0502020204030204" pitchFamily="34" charset="0"/>
                <a:cs typeface="Times New Roman" panose="02020603050405020304" pitchFamily="18" charset="0"/>
              </a:rPr>
              <a:t>The Court cites </a:t>
            </a:r>
            <a:r>
              <a:rPr lang="en-US" sz="1800" u="sng" dirty="0">
                <a:ea typeface="Calibri" panose="020F0502020204030204" pitchFamily="34" charset="0"/>
                <a:cs typeface="Times New Roman" panose="02020603050405020304" pitchFamily="18" charset="0"/>
              </a:rPr>
              <a:t>Composite Structures </a:t>
            </a:r>
            <a:r>
              <a:rPr lang="en-US" sz="1800" dirty="0">
                <a:ea typeface="Calibri" panose="020F0502020204030204" pitchFamily="34" charset="0"/>
                <a:cs typeface="Times New Roman" panose="02020603050405020304" pitchFamily="18" charset="0"/>
              </a:rPr>
              <a:t>and </a:t>
            </a:r>
            <a:r>
              <a:rPr lang="en-US" sz="1800" u="sng" dirty="0">
                <a:ea typeface="Calibri" panose="020F0502020204030204" pitchFamily="34" charset="0"/>
                <a:cs typeface="Times New Roman" panose="02020603050405020304" pitchFamily="18" charset="0"/>
              </a:rPr>
              <a:t>Keen</a:t>
            </a:r>
            <a:r>
              <a:rPr lang="en-US" sz="1800" dirty="0">
                <a:ea typeface="Calibri" panose="020F0502020204030204" pitchFamily="34" charset="0"/>
                <a:cs typeface="Times New Roman" panose="02020603050405020304" pitchFamily="18" charset="0"/>
              </a:rPr>
              <a:t> in referring to the exception to the four corners rule, cases in which the extrinsic facts were not only uncontroverted but admitted by the insureds and incontrovertible.  What constitutes an uncontroverted extrinsic fact is an open question.  </a:t>
            </a:r>
          </a:p>
          <a:p>
            <a:pPr marL="1257300" lvl="3" algn="just">
              <a:spcBef>
                <a:spcPts val="0"/>
              </a:spcBef>
            </a:pPr>
            <a:r>
              <a:rPr lang="en-US" sz="1800" u="sng" dirty="0" err="1">
                <a:ea typeface="Calibri" panose="020F0502020204030204" pitchFamily="34" charset="0"/>
                <a:cs typeface="Times New Roman" panose="02020603050405020304" pitchFamily="18" charset="0"/>
              </a:rPr>
              <a:t>Voeller</a:t>
            </a:r>
            <a:r>
              <a:rPr lang="en-US" sz="1800" i="1" dirty="0">
                <a:ea typeface="Calibri" panose="020F0502020204030204" pitchFamily="34" charset="0"/>
                <a:cs typeface="Times New Roman" panose="02020603050405020304" pitchFamily="18" charset="0"/>
              </a:rPr>
              <a:t> </a:t>
            </a:r>
            <a:r>
              <a:rPr lang="en-US" sz="1800" dirty="0">
                <a:ea typeface="Calibri" panose="020F0502020204030204" pitchFamily="34" charset="0"/>
                <a:cs typeface="Times New Roman" panose="02020603050405020304" pitchFamily="18" charset="0"/>
              </a:rPr>
              <a:t>certainly stands for the proposition that the limited extrinsic evidence exception to the four corners rule is only available to disprove a duty to defend.  </a:t>
            </a:r>
            <a:r>
              <a:rPr lang="en-US" sz="1800" u="sng" dirty="0">
                <a:ea typeface="Calibri" panose="020F0502020204030204" pitchFamily="34" charset="0"/>
                <a:cs typeface="Times New Roman" panose="02020603050405020304" pitchFamily="18" charset="0"/>
              </a:rPr>
              <a:t>Composite Structures </a:t>
            </a:r>
            <a:r>
              <a:rPr lang="en-US" sz="1800" dirty="0">
                <a:ea typeface="Calibri" panose="020F0502020204030204" pitchFamily="34" charset="0"/>
                <a:cs typeface="Times New Roman" panose="02020603050405020304" pitchFamily="18" charset="0"/>
              </a:rPr>
              <a:t>allows a carrier to disclaim coverage on that basis without filing a declaratory judgment action.  An insured’s remedy if the carrier makes an incorrect decision on the duty to defend by relying upon an uncontroverted extrinsic fact is an unresolved question with potential bad faith ramifications.</a:t>
            </a:r>
          </a:p>
          <a:p>
            <a:pPr marL="1257300" lvl="3" algn="just">
              <a:spcBef>
                <a:spcPts val="0"/>
              </a:spcBef>
            </a:pPr>
            <a:endParaRPr lang="en-US" sz="2000" dirty="0">
              <a:ea typeface="Calibri" panose="020F0502020204030204" pitchFamily="34" charset="0"/>
              <a:cs typeface="Times New Roman" panose="02020603050405020304" pitchFamily="18" charset="0"/>
            </a:endParaRPr>
          </a:p>
          <a:p>
            <a:pPr marL="0" indent="0" algn="just">
              <a:spcBef>
                <a:spcPts val="0"/>
              </a:spcBef>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2"/>
            <a:endParaRPr lang="en-US" dirty="0"/>
          </a:p>
          <a:p>
            <a:endParaRPr lang="en-US" dirty="0"/>
          </a:p>
        </p:txBody>
      </p:sp>
    </p:spTree>
    <p:extLst>
      <p:ext uri="{BB962C8B-B14F-4D97-AF65-F5344CB8AC3E}">
        <p14:creationId xmlns:p14="http://schemas.microsoft.com/office/powerpoint/2010/main" val="78574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Duty to Defend Triggered by Chapter 558 Notice?</a:t>
            </a:r>
            <a:endParaRPr lang="en-US" dirty="0"/>
          </a:p>
        </p:txBody>
      </p:sp>
      <p:sp>
        <p:nvSpPr>
          <p:cNvPr id="3" name="Content Placeholder 2"/>
          <p:cNvSpPr>
            <a:spLocks noGrp="1"/>
          </p:cNvSpPr>
          <p:nvPr>
            <p:ph idx="1"/>
          </p:nvPr>
        </p:nvSpPr>
        <p:spPr>
          <a:xfrm>
            <a:off x="464334" y="2030885"/>
            <a:ext cx="11290664" cy="4195481"/>
          </a:xfrm>
        </p:spPr>
        <p:txBody>
          <a:bodyPr>
            <a:normAutofit lnSpcReduction="10000"/>
          </a:bodyPr>
          <a:lstStyle/>
          <a:p>
            <a:r>
              <a:rPr lang="en-US" sz="2400" u="sng" dirty="0" smtClean="0"/>
              <a:t>Altman Contractors, Inc. v. Crum &amp; Forster Specialty Ins. Co.</a:t>
            </a:r>
            <a:r>
              <a:rPr lang="en-US" sz="2400" dirty="0" smtClean="0"/>
              <a:t>, 2015 WL 3539755 (S.D. Fla. 2015):</a:t>
            </a:r>
          </a:p>
          <a:p>
            <a:pPr lvl="1"/>
            <a:r>
              <a:rPr lang="en-US" sz="2400" dirty="0" smtClean="0"/>
              <a:t>No, a Chapter 558 notice does not trigger an insurer’s duty to defend because the alternative dispute resolution mechanism contained with Chapter 558 does not constitute a “civil proceeding.”</a:t>
            </a:r>
          </a:p>
          <a:p>
            <a:pPr marL="457200" lvl="1" indent="0">
              <a:buNone/>
            </a:pPr>
            <a:endParaRPr lang="en-US" sz="2400" dirty="0" smtClean="0"/>
          </a:p>
          <a:p>
            <a:pPr lvl="1"/>
            <a:r>
              <a:rPr lang="en-US" sz="2400" dirty="0" smtClean="0"/>
              <a:t>The court held that “civil proceeding” or “suit” must involve “some sort of forum and some sort of decision maker….”</a:t>
            </a:r>
          </a:p>
          <a:p>
            <a:pPr lvl="1"/>
            <a:endParaRPr lang="en-US" sz="2400" dirty="0" smtClean="0"/>
          </a:p>
          <a:p>
            <a:pPr lvl="1"/>
            <a:r>
              <a:rPr lang="en-US" sz="2400" dirty="0" smtClean="0"/>
              <a:t>On appeal to the 11</a:t>
            </a:r>
            <a:r>
              <a:rPr lang="en-US" sz="2400" baseline="30000" dirty="0" smtClean="0"/>
              <a:t>th</a:t>
            </a:r>
            <a:r>
              <a:rPr lang="en-US" sz="2400" dirty="0" smtClean="0"/>
              <a:t> Circuit right now.</a:t>
            </a:r>
          </a:p>
        </p:txBody>
      </p:sp>
    </p:spTree>
    <p:extLst>
      <p:ext uri="{BB962C8B-B14F-4D97-AF65-F5344CB8AC3E}">
        <p14:creationId xmlns:p14="http://schemas.microsoft.com/office/powerpoint/2010/main" val="668597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1149" y="1447800"/>
            <a:ext cx="10040294" cy="3329581"/>
          </a:xfrm>
        </p:spPr>
        <p:txBody>
          <a:bodyPr/>
          <a:lstStyle/>
          <a:p>
            <a:pPr algn="ctr"/>
            <a:r>
              <a:rPr lang="en-US" dirty="0" smtClean="0"/>
              <a:t>Is Defective Construction an “Occurrence”?</a:t>
            </a:r>
            <a:endParaRPr lang="en-US" dirty="0"/>
          </a:p>
        </p:txBody>
      </p:sp>
    </p:spTree>
    <p:extLst>
      <p:ext uri="{BB962C8B-B14F-4D97-AF65-F5344CB8AC3E}">
        <p14:creationId xmlns:p14="http://schemas.microsoft.com/office/powerpoint/2010/main" val="6585375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2457</TotalTime>
  <Words>5276</Words>
  <Application>Microsoft Office PowerPoint</Application>
  <PresentationFormat>Widescreen</PresentationFormat>
  <Paragraphs>337</Paragraphs>
  <Slides>63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63</vt:i4>
      </vt:variant>
    </vt:vector>
  </HeadingPairs>
  <TitlesOfParts>
    <vt:vector size="73" baseType="lpstr">
      <vt:lpstr>Arial</vt:lpstr>
      <vt:lpstr>Berlin Sans FB</vt:lpstr>
      <vt:lpstr>Calibri</vt:lpstr>
      <vt:lpstr>Calibri Light</vt:lpstr>
      <vt:lpstr>Century Gothic</vt:lpstr>
      <vt:lpstr>Symbol</vt:lpstr>
      <vt:lpstr>Times New Roman</vt:lpstr>
      <vt:lpstr>Wingdings</vt:lpstr>
      <vt:lpstr>Wingdings 3</vt:lpstr>
      <vt:lpstr>Ion</vt:lpstr>
      <vt:lpstr>Coverage under Commercial General Liability Policies</vt:lpstr>
      <vt:lpstr>Overview </vt:lpstr>
      <vt:lpstr>Choice of Law – Important for Determining Coverage</vt:lpstr>
      <vt:lpstr>Duty to Defend</vt:lpstr>
      <vt:lpstr>Right &amp; Duty to Defend </vt:lpstr>
      <vt:lpstr>Duty to Defend</vt:lpstr>
      <vt:lpstr>Duty to Defend</vt:lpstr>
      <vt:lpstr>Duty to Defend Triggered by Chapter 558 Notice?</vt:lpstr>
      <vt:lpstr>Is Defective Construction an “Occurrence”?</vt:lpstr>
      <vt:lpstr>PowerPoint Presentation</vt:lpstr>
      <vt:lpstr>Boran Craig Barber Homes, Inc. v. Mid-Continent Cas. Co., Case Number 2:06-cv-00089-UA-SPC (M.D. Fla. Feb. 19, 2009)</vt:lpstr>
      <vt:lpstr>“Occurrence”</vt:lpstr>
      <vt:lpstr>“Occurrence”  </vt:lpstr>
      <vt:lpstr>“Occurrence”  </vt:lpstr>
      <vt:lpstr>“Occurrence”</vt:lpstr>
      <vt:lpstr>“Occurrence”</vt:lpstr>
      <vt:lpstr>What does “Property Damage” really mean in Florida?</vt:lpstr>
      <vt:lpstr>“Property Damage” </vt:lpstr>
      <vt:lpstr>What was intended by Insurance Services Office (ISO)?</vt:lpstr>
      <vt:lpstr>“Property Damage”</vt:lpstr>
      <vt:lpstr>Auto-Owners Ins. Co. v. Pozzi Window Co., 984 So. 2d 1241 (Fla. 2008) </vt:lpstr>
      <vt:lpstr>West Orange Lumber Co., Inc. v. Indiana Lumbermans Mut. Ins. Co., 898 So. 2d 1147 (Fla. 5th DCA 2005) </vt:lpstr>
      <vt:lpstr>Amerisure Mut. Ins. Co. v. Auchter Co., 673 F.3d 1294 (11th Cir. 2012) </vt:lpstr>
      <vt:lpstr>J.B.D. Const., Inc. v. Mid-Continent Cas. Co., 571 Fed. Appx. 918 (11th Cir. 2014)</vt:lpstr>
      <vt:lpstr>Physical Injury</vt:lpstr>
      <vt:lpstr>Carithers v. Mid-Continent Cas., Co., 782 F. 3d 1240 (11th Cir. 2015)</vt:lpstr>
      <vt:lpstr>Carithers v. Mid-Continent Cas., Co., 782 F. 3d 1240 (11th Cir. 2015) </vt:lpstr>
      <vt:lpstr>Carithers v. Mid-Continent Cas., Co., 782 F. 3d 1240 (11th Cir. 2015)</vt:lpstr>
      <vt:lpstr>Carithers v. Mid-Continent Cas., Co., 782 F. 3d 1240 (11th Cir. 2015)</vt:lpstr>
      <vt:lpstr>Carithers v. Mid-Continent Cas., Co., 782 F. 3d 1240 (11th Cir. 2015)</vt:lpstr>
      <vt:lpstr>Does Loss of Use of a Product Constitute Property Damage?</vt:lpstr>
      <vt:lpstr>PowerPoint Presentation</vt:lpstr>
      <vt:lpstr>Help Me Get a Defense!</vt:lpstr>
      <vt:lpstr>CGL Coverage MAY be limited if the loss occurs during operations. </vt:lpstr>
      <vt:lpstr>PowerPoint Presentation</vt:lpstr>
      <vt:lpstr>Essex Ins. Co. v. Kart Const., Inc., 2015 WL 4730540 (M.D. Fla. 2015)</vt:lpstr>
      <vt:lpstr>Essex Ins. Co. v. Kart Const., Inc., 2015 WL 4730540 (M.D. Fla. 2015)</vt:lpstr>
      <vt:lpstr>Essex Ins. Co. v. Kart Const., Inc., 2015 WL 4730540 (M.D. Fla. 2015)</vt:lpstr>
      <vt:lpstr>Most jurisdictions interpret j(5) and j(6) as intended by the ISO.</vt:lpstr>
      <vt:lpstr>J.S.U.B., Inc., 979 So. 2d 871 (Fla. 2007)  </vt:lpstr>
      <vt:lpstr>Issues with Products Completed Operation Hazard (“PCOH”)</vt:lpstr>
      <vt:lpstr>PCOH - BEWARE ENDORSEMENTS! </vt:lpstr>
      <vt:lpstr>PCOH</vt:lpstr>
      <vt:lpstr>Trigger</vt:lpstr>
      <vt:lpstr>Trigger</vt:lpstr>
      <vt:lpstr>Trigger of Coverage</vt:lpstr>
      <vt:lpstr>Injury-in-fact Trigger</vt:lpstr>
      <vt:lpstr>Manifestation Trigger</vt:lpstr>
      <vt:lpstr>Carithers v. Mid-Continent Cas., Co., 782 F. 3d 1240 (11th Cir. 2015)</vt:lpstr>
      <vt:lpstr>Additional Insured  (“AI”) Coverage</vt:lpstr>
      <vt:lpstr>Why Be an Additional Insured?</vt:lpstr>
      <vt:lpstr>Types of AI</vt:lpstr>
      <vt:lpstr>Scope of AI Coverage</vt:lpstr>
      <vt:lpstr>AI Status </vt:lpstr>
      <vt:lpstr>AI – What Does the Subcontract Say?</vt:lpstr>
      <vt:lpstr>Common Issue: Is AI limited to the time where the subcontract is still on the job?</vt:lpstr>
      <vt:lpstr>AI - PCOH</vt:lpstr>
      <vt:lpstr>Common Issues with AI Coverage</vt:lpstr>
      <vt:lpstr>Whose policy is primary?</vt:lpstr>
      <vt:lpstr>Evolution of ISO AI Coverage</vt:lpstr>
      <vt:lpstr>ISO Form Changes (2013)</vt:lpstr>
      <vt:lpstr>ISO Form Changes (2013)</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Construction Law Institute</dc:title>
  <dc:creator>Molly Chafe</dc:creator>
  <cp:lastModifiedBy>Michael Meyer</cp:lastModifiedBy>
  <cp:revision>108</cp:revision>
  <cp:lastPrinted>2015-03-10T20:41:25Z</cp:lastPrinted>
  <dcterms:created xsi:type="dcterms:W3CDTF">2015-02-03T13:49:21Z</dcterms:created>
  <dcterms:modified xsi:type="dcterms:W3CDTF">2015-10-13T20:40:01Z</dcterms:modified>
</cp:coreProperties>
</file>