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6" r:id="rId1"/>
    <p:sldMasterId id="2147483658" r:id="rId2"/>
  </p:sldMasterIdLst>
  <p:notesMasterIdLst>
    <p:notesMasterId r:id="rId25"/>
  </p:notesMasterIdLst>
  <p:handoutMasterIdLst>
    <p:handoutMasterId r:id="rId26"/>
  </p:handoutMasterIdLst>
  <p:sldIdLst>
    <p:sldId id="272" r:id="rId3"/>
    <p:sldId id="289" r:id="rId4"/>
    <p:sldId id="290" r:id="rId5"/>
    <p:sldId id="291" r:id="rId6"/>
    <p:sldId id="293" r:id="rId7"/>
    <p:sldId id="296" r:id="rId8"/>
    <p:sldId id="297" r:id="rId9"/>
    <p:sldId id="299" r:id="rId10"/>
    <p:sldId id="298" r:id="rId11"/>
    <p:sldId id="300" r:id="rId12"/>
    <p:sldId id="302" r:id="rId13"/>
    <p:sldId id="309" r:id="rId14"/>
    <p:sldId id="303" r:id="rId15"/>
    <p:sldId id="304" r:id="rId16"/>
    <p:sldId id="310" r:id="rId17"/>
    <p:sldId id="307" r:id="rId18"/>
    <p:sldId id="308" r:id="rId19"/>
    <p:sldId id="311" r:id="rId20"/>
    <p:sldId id="312" r:id="rId21"/>
    <p:sldId id="313" r:id="rId22"/>
    <p:sldId id="314" r:id="rId23"/>
    <p:sldId id="305" r:id="rId24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AEAEA"/>
    <a:srgbClr val="99FFCC"/>
    <a:srgbClr val="C5FCEA"/>
    <a:srgbClr val="F8F9EB"/>
    <a:srgbClr val="FEFBE6"/>
    <a:srgbClr val="FEFADE"/>
    <a:srgbClr val="FDF8CF"/>
    <a:srgbClr val="DFF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69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2352" y="-907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D5C14AC-0C33-4A27-A88B-D7A67BE4EE47}" type="datetime1">
              <a:rPr lang="en-US" smtClean="0"/>
              <a:t>8/14/2015</a:t>
            </a:fld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4A3131E-3791-4660-BC2A-EC4B3DF60C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90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2C6A3ED-6653-4224-A839-88D2FD65BBC8}" type="datetime1">
              <a:rPr lang="en-US" smtClean="0"/>
              <a:t>8/14/2015</a:t>
            </a:fld>
            <a:endParaRPr lang="en-US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AD6BF37-6075-4BB3-B257-7D569DC83A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311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64103"/>
            <a:ext cx="5140960" cy="41562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46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0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23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3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25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9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3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89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68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1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85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28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25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6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9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5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5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3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1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4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iedman P.A.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533400"/>
            <a:ext cx="7543800" cy="1933575"/>
          </a:xfrm>
        </p:spPr>
        <p:txBody>
          <a:bodyPr anchor="b"/>
          <a:lstStyle>
            <a:lvl1pPr>
              <a:defRPr sz="3400" baseline="0">
                <a:solidFill>
                  <a:srgbClr val="082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295400" y="2590800"/>
            <a:ext cx="7724775" cy="4603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005657">
                  <a:gamma/>
                  <a:tint val="3176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81000" y="6353175"/>
            <a:ext cx="274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 eaLnBrk="1" hangingPunct="1"/>
            <a:r>
              <a:rPr lang="en-US" sz="800" dirty="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© Copyright 2015. Friedman P.A. All Rights Reserved</a:t>
            </a:r>
            <a:r>
              <a:rPr lang="en-US" sz="800" dirty="0" smtClean="0">
                <a:solidFill>
                  <a:srgbClr val="000000"/>
                </a:solidFill>
                <a:cs typeface="Times New Roman" pitchFamily="18" charset="0"/>
              </a:rPr>
              <a:t>.                                             </a:t>
            </a:r>
            <a:endParaRPr lang="en-US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6" name="Picture 15" descr="Friedman PA Logo JPG 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5867400"/>
            <a:ext cx="2971800" cy="88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914E25-9ABB-4AA4-BEC6-F60379FA33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2088" y="76200"/>
            <a:ext cx="2144712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363" y="76200"/>
            <a:ext cx="6283325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BF9C6B-34F9-4133-9074-A8C3799E6C7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A2651-425F-4B8E-8522-0DA6AF4BC6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A33A6-A256-4B26-8FE6-BF5C04B510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B01B3-D711-4C41-BFE5-90A06A559A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21D2-8223-469E-B2EE-046FCBD1FF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9CEED-98C5-409C-96BD-349481F745B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20C0C-3272-495E-B300-9F405FD358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C53B9-433F-49BD-A145-E623DCA534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803EE-830A-4CDB-9521-D348ED2678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504825" cy="3971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0A3C7D-A60E-4A11-BBE4-D62BA82267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94195-DFA8-41C8-9EC2-4460F340AA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F6202-53D9-4109-A3AE-FA3D96D357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4DF0A-60B3-407F-8BF2-30C0989F32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0A3C7D-A60E-4A11-BBE4-D62BA82267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748EEB-21E7-4B72-B850-29332C6250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6FEF89-8265-482E-B8FC-46826417C3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6526CB-DBE0-4262-838D-37CA9423B6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748955-F192-4124-9A4D-B011A0E9E0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9140AA-A0D4-4CE4-B44E-F8361BF5BB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762375" y="6353175"/>
            <a:ext cx="990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3BFC63-8F69-4E33-BA39-86FA803729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363" y="76200"/>
            <a:ext cx="8580437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68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39700" y="1066800"/>
            <a:ext cx="8775700" cy="45719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005657">
                  <a:gamma/>
                  <a:tint val="3176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381000" y="6248400"/>
            <a:ext cx="3933825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 eaLnBrk="1" hangingPunct="1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© Copyright </a:t>
            </a:r>
            <a:r>
              <a:rPr lang="en-US" sz="800" dirty="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2015. Friedman P.A. </a:t>
            </a:r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t>All Rights Reserved</a:t>
            </a:r>
            <a:r>
              <a:rPr lang="en-US" sz="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 descr="Friedman PA Logo JPG Larg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400800" y="6233160"/>
            <a:ext cx="2103120" cy="624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00" b="1" baseline="0">
          <a:solidFill>
            <a:srgbClr val="002F8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5657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5657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5657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5657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5657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5657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5657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5657"/>
          </a:solidFill>
          <a:latin typeface="Palatino Linotype" pitchFamily="18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lr>
          <a:srgbClr val="01404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20663" algn="l" rtl="0" fontAlgn="base">
        <a:spcBef>
          <a:spcPct val="20000"/>
        </a:spcBef>
        <a:spcAft>
          <a:spcPct val="0"/>
        </a:spcAft>
        <a:buClr>
          <a:srgbClr val="01404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597025" indent="-225425" algn="l" rtl="0" fontAlgn="base">
        <a:spcBef>
          <a:spcPct val="20000"/>
        </a:spcBef>
        <a:spcAft>
          <a:spcPct val="0"/>
        </a:spcAft>
        <a:buClr>
          <a:srgbClr val="014049"/>
        </a:buClr>
        <a:buFont typeface="Palatino Linotype" pitchFamily="18" charset="0"/>
        <a:buChar char="−"/>
        <a:defRPr sz="2000">
          <a:solidFill>
            <a:schemeClr val="tx1"/>
          </a:solidFill>
          <a:latin typeface="+mn-lt"/>
        </a:defRPr>
      </a:lvl3pPr>
      <a:lvl4pPr marL="2293938" indent="-219075" algn="l" rtl="0" fontAlgn="base">
        <a:spcBef>
          <a:spcPct val="20000"/>
        </a:spcBef>
        <a:spcAft>
          <a:spcPct val="0"/>
        </a:spcAft>
        <a:buClr>
          <a:srgbClr val="014049"/>
        </a:buClr>
        <a:buFont typeface="Wingdings" pitchFamily="2" charset="2"/>
        <a:buChar char="ú"/>
        <a:defRPr>
          <a:solidFill>
            <a:schemeClr val="tx1"/>
          </a:solidFill>
          <a:latin typeface="+mn-lt"/>
        </a:defRPr>
      </a:lvl4pPr>
      <a:lvl5pPr marL="2860675" indent="-234950" algn="l" rtl="0" fontAlgn="base">
        <a:spcBef>
          <a:spcPct val="20000"/>
        </a:spcBef>
        <a:spcAft>
          <a:spcPct val="0"/>
        </a:spcAft>
        <a:buClr>
          <a:srgbClr val="014049"/>
        </a:buClr>
        <a:buChar char="•"/>
        <a:defRPr>
          <a:solidFill>
            <a:schemeClr val="tx1"/>
          </a:solidFill>
          <a:latin typeface="+mn-lt"/>
        </a:defRPr>
      </a:lvl5pPr>
      <a:lvl6pPr marL="3317875" indent="-234950" algn="l" rtl="0" fontAlgn="base">
        <a:spcBef>
          <a:spcPct val="20000"/>
        </a:spcBef>
        <a:spcAft>
          <a:spcPct val="0"/>
        </a:spcAft>
        <a:buClr>
          <a:srgbClr val="014049"/>
        </a:buClr>
        <a:buChar char="•"/>
        <a:defRPr>
          <a:solidFill>
            <a:schemeClr val="tx1"/>
          </a:solidFill>
          <a:latin typeface="+mn-lt"/>
        </a:defRPr>
      </a:lvl6pPr>
      <a:lvl7pPr marL="3775075" indent="-234950" algn="l" rtl="0" fontAlgn="base">
        <a:spcBef>
          <a:spcPct val="20000"/>
        </a:spcBef>
        <a:spcAft>
          <a:spcPct val="0"/>
        </a:spcAft>
        <a:buClr>
          <a:srgbClr val="014049"/>
        </a:buClr>
        <a:buChar char="•"/>
        <a:defRPr>
          <a:solidFill>
            <a:schemeClr val="tx1"/>
          </a:solidFill>
          <a:latin typeface="+mn-lt"/>
        </a:defRPr>
      </a:lvl7pPr>
      <a:lvl8pPr marL="4232275" indent="-234950" algn="l" rtl="0" fontAlgn="base">
        <a:spcBef>
          <a:spcPct val="20000"/>
        </a:spcBef>
        <a:spcAft>
          <a:spcPct val="0"/>
        </a:spcAft>
        <a:buClr>
          <a:srgbClr val="014049"/>
        </a:buClr>
        <a:buChar char="•"/>
        <a:defRPr>
          <a:solidFill>
            <a:schemeClr val="tx1"/>
          </a:solidFill>
          <a:latin typeface="+mn-lt"/>
        </a:defRPr>
      </a:lvl8pPr>
      <a:lvl9pPr marL="4689475" indent="-234950" algn="l" rtl="0" fontAlgn="base">
        <a:spcBef>
          <a:spcPct val="20000"/>
        </a:spcBef>
        <a:spcAft>
          <a:spcPct val="0"/>
        </a:spcAft>
        <a:buClr>
          <a:srgbClr val="014049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E692687A-EE5B-4C22-B919-00FA22E9006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914400" y="381001"/>
            <a:ext cx="7696200" cy="1676400"/>
          </a:xfrm>
        </p:spPr>
        <p:txBody>
          <a:bodyPr/>
          <a:lstStyle/>
          <a:p>
            <a:r>
              <a:rPr lang="en-US" sz="3000" dirty="0" smtClean="0"/>
              <a:t>INTERPRETING INSURANCE POLICIES: RULES OF CONSTRUCTION</a:t>
            </a:r>
            <a:endParaRPr lang="en-US" sz="3000" dirty="0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7467600" cy="1752600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4049"/>
              </a:buClr>
              <a:buSzTx/>
              <a:buFontTx/>
              <a:buNone/>
              <a:tabLst/>
              <a:defRPr/>
            </a:pPr>
            <a:r>
              <a:rPr lang="en-US" sz="2400" b="1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August 17, </a:t>
            </a:r>
            <a:r>
              <a:rPr lang="en-US" sz="2400" b="1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4049"/>
              </a:buClr>
              <a:buSzTx/>
              <a:buFontTx/>
              <a:buNone/>
              <a:tabLst/>
              <a:defRPr/>
            </a:pPr>
            <a:endParaRPr lang="en-US" b="1" dirty="0"/>
          </a:p>
          <a:p>
            <a:pPr algn="l"/>
            <a:r>
              <a:rPr lang="en-US" b="1" dirty="0" smtClean="0"/>
              <a:t>Robert </a:t>
            </a:r>
            <a:r>
              <a:rPr lang="en-US" b="1" dirty="0" smtClean="0"/>
              <a:t>Friedman, Esq.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Friedman P.A.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Palm Beach, FL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447800"/>
          </a:xfrm>
        </p:spPr>
        <p:txBody>
          <a:bodyPr/>
          <a:lstStyle/>
          <a:p>
            <a:r>
              <a:rPr lang="en-US" dirty="0" smtClean="0"/>
              <a:t>THEORIES OF INSURANCE POLICY INTERPRETATION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18926"/>
              </p:ext>
            </p:extLst>
          </p:nvPr>
        </p:nvGraphicFramePr>
        <p:xfrm>
          <a:off x="1524000" y="1397000"/>
          <a:ext cx="6400800" cy="425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850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Corbin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Williston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Reasonable Expectations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Strict Constructionist</a:t>
                      </a:r>
                    </a:p>
                  </a:txBody>
                  <a:tcPr anchor="ctr"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Contextual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Plain Meaning</a:t>
                      </a:r>
                    </a:p>
                  </a:txBody>
                  <a:tcPr anchor="ctr"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“Interpretation”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“Construction”</a:t>
                      </a:r>
                    </a:p>
                  </a:txBody>
                  <a:tcPr anchor="ctr"/>
                </a:tc>
              </a:tr>
              <a:tr h="850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“Liberal”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“Conservative”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RESOLVING AMBIGUOUS POLICY LANGUAGE</a:t>
            </a:r>
            <a:endParaRPr lang="en-US" sz="2800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149725"/>
          </a:xfrm>
        </p:spPr>
        <p:txBody>
          <a:bodyPr/>
          <a:lstStyle/>
          <a:p>
            <a:r>
              <a:rPr lang="en-US" b="1" dirty="0" smtClean="0"/>
              <a:t>What is Ambiguity?</a:t>
            </a:r>
          </a:p>
          <a:p>
            <a:endParaRPr lang="en-US" b="1" dirty="0"/>
          </a:p>
          <a:p>
            <a:r>
              <a:rPr lang="en-US" b="1" dirty="0" smtClean="0"/>
              <a:t>Use of Extrinsic Evidence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/>
              <a:t>Contra </a:t>
            </a:r>
            <a:r>
              <a:rPr lang="en-US" b="1" i="1" dirty="0" smtClean="0"/>
              <a:t>Proferentem</a:t>
            </a:r>
          </a:p>
          <a:p>
            <a:endParaRPr lang="en-US" b="1" i="1" dirty="0"/>
          </a:p>
          <a:p>
            <a:r>
              <a:rPr lang="en-US" b="1" dirty="0" smtClean="0"/>
              <a:t>Reasonable Expectations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EXTRINSIC EVIDENCE:</a:t>
            </a:r>
            <a:br>
              <a:rPr lang="en-US" dirty="0" smtClean="0"/>
            </a:br>
            <a:r>
              <a:rPr lang="en-US" dirty="0" smtClean="0"/>
              <a:t>DUTY TO DEFEND</a:t>
            </a: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149725"/>
          </a:xfrm>
        </p:spPr>
        <p:txBody>
          <a:bodyPr/>
          <a:lstStyle/>
          <a:p>
            <a:r>
              <a:rPr lang="en-US" b="1" dirty="0" smtClean="0"/>
              <a:t>“Four Corners” (“Eight Corners”) Rule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Alleged Facts v. “True” Facts</a:t>
            </a:r>
          </a:p>
          <a:p>
            <a:endParaRPr lang="en-US" b="1" dirty="0" smtClean="0"/>
          </a:p>
          <a:p>
            <a:r>
              <a:rPr lang="en-US" b="1" dirty="0" smtClean="0"/>
              <a:t>Who Can Use “True” Facts?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WILLISTON APPROACH</a:t>
            </a: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683125"/>
          </a:xfrm>
        </p:spPr>
        <p:txBody>
          <a:bodyPr/>
          <a:lstStyle/>
          <a:p>
            <a:r>
              <a:rPr lang="en-US" b="1" dirty="0" smtClean="0"/>
              <a:t>Strict Four Corners: Wisconsin</a:t>
            </a:r>
          </a:p>
          <a:p>
            <a:pPr>
              <a:buNone/>
            </a:pPr>
            <a:r>
              <a:rPr lang="en-US" i="1" dirty="0" smtClean="0"/>
              <a:t>Fernandez v. Strand</a:t>
            </a:r>
            <a:r>
              <a:rPr lang="en-US" dirty="0" smtClean="0"/>
              <a:t>, 63 F. Supp.2d 949</a:t>
            </a:r>
          </a:p>
          <a:p>
            <a:pPr>
              <a:buNone/>
            </a:pPr>
            <a:r>
              <a:rPr lang="en-US" dirty="0" smtClean="0"/>
              <a:t>(E.D. Wis. 1999)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Four Corners With Exceptions: Florida</a:t>
            </a:r>
          </a:p>
          <a:p>
            <a:pPr>
              <a:buNone/>
            </a:pPr>
            <a:r>
              <a:rPr lang="en-US" i="1" dirty="0" smtClean="0"/>
              <a:t>Victoria Select Ins. Co. v. Vrchota Corp</a:t>
            </a:r>
            <a:r>
              <a:rPr lang="en-US" dirty="0" smtClean="0"/>
              <a:t>.,</a:t>
            </a:r>
          </a:p>
          <a:p>
            <a:pPr>
              <a:buNone/>
            </a:pPr>
            <a:r>
              <a:rPr lang="en-US" dirty="0" smtClean="0"/>
              <a:t>805 F. Supp.2d 1337 (S.D. Fla. 2011)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CORBIN APPROACH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Extrinsic Evidence Allowed: California</a:t>
            </a:r>
          </a:p>
          <a:p>
            <a:pPr>
              <a:buNone/>
            </a:pPr>
            <a:r>
              <a:rPr lang="en-US" i="1" dirty="0" smtClean="0"/>
              <a:t>Montrose Chem. Corp. v. Superior Court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861 P.2d 1153 (Cal. 1993)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Only Policyholder’s Extrinsic Evidence Allowed: New York</a:t>
            </a:r>
          </a:p>
          <a:p>
            <a:pPr>
              <a:buNone/>
            </a:pPr>
            <a:r>
              <a:rPr lang="en-US" i="1" dirty="0" smtClean="0"/>
              <a:t>Fitzpatrick v. American Honda Motor Co., Inc</a:t>
            </a:r>
            <a:r>
              <a:rPr lang="en-US" dirty="0" smtClean="0"/>
              <a:t>.,</a:t>
            </a:r>
          </a:p>
          <a:p>
            <a:pPr>
              <a:buNone/>
            </a:pPr>
            <a:r>
              <a:rPr lang="en-US" dirty="0" smtClean="0"/>
              <a:t>78 N.Y.2d 61 (N.Y. 1991)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CONTRA PROFERENTEM</a:t>
            </a:r>
            <a:endParaRPr lang="en-US" sz="3200" i="1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149725"/>
          </a:xfrm>
        </p:spPr>
        <p:txBody>
          <a:bodyPr/>
          <a:lstStyle/>
          <a:p>
            <a:r>
              <a:rPr lang="en-US" b="1" dirty="0" smtClean="0"/>
              <a:t>Rule of Last Resort?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Sophisticated Policyholders</a:t>
            </a:r>
          </a:p>
          <a:p>
            <a:endParaRPr lang="en-US" b="1" i="1" dirty="0"/>
          </a:p>
          <a:p>
            <a:r>
              <a:rPr lang="en-US" b="1" dirty="0" smtClean="0"/>
              <a:t>Policyholder-Drafted Language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DOCTRINE OF REASONABLE EXPECTATIONS</a:t>
            </a:r>
            <a:endParaRPr lang="en-US" sz="2700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848600" cy="43021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objectively reasonable expectations of applicants and intended beneficiaries of insurance contracts will be honored even though painstaking study of the policy provisions would have negated those expectations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Robert E. Keeton,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Insurance Law Rights at Variance with Policy Provisions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83 </a:t>
            </a:r>
            <a:r>
              <a:rPr lang="en-US" sz="24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Harv. L. Rev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961,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967 (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1970)</a:t>
            </a:r>
          </a:p>
          <a:p>
            <a:pPr lvl="0"/>
            <a:endParaRPr lang="en-US" sz="2600" b="1" dirty="0" smtClean="0"/>
          </a:p>
          <a:p>
            <a:pPr lvl="0"/>
            <a:endParaRPr 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REASONABLE EXPECTATIONS SPLIT OF AUTHORITY</a:t>
            </a:r>
            <a:endParaRPr lang="en-US" sz="2400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48600" cy="4302125"/>
          </a:xfrm>
        </p:spPr>
        <p:txBody>
          <a:bodyPr/>
          <a:lstStyle/>
          <a:p>
            <a:pPr lvl="0"/>
            <a:r>
              <a:rPr lang="en-US" sz="2400" b="1" dirty="0"/>
              <a:t>Corbin Camp: </a:t>
            </a:r>
            <a:r>
              <a:rPr lang="en-US" sz="2400" dirty="0" smtClean="0"/>
              <a:t>Alaska, Hawaii, Iowa, Massachusetts, Missouri, New Jersey, New York, North Carolina, Pennsylvania, Tennessee, U.S. Virgin Islands</a:t>
            </a:r>
          </a:p>
          <a:p>
            <a:pPr marL="0" lvl="0" indent="0">
              <a:buNone/>
            </a:pPr>
            <a:endParaRPr lang="en-US" sz="2400" b="1" dirty="0" smtClean="0"/>
          </a:p>
          <a:p>
            <a:pPr lvl="0"/>
            <a:r>
              <a:rPr lang="en-US" sz="2400" b="1" dirty="0" smtClean="0"/>
              <a:t>Williston Camp: </a:t>
            </a:r>
            <a:r>
              <a:rPr lang="en-US" sz="2400" dirty="0" smtClean="0"/>
              <a:t>Florida</a:t>
            </a:r>
            <a:r>
              <a:rPr lang="en-US" sz="2400" dirty="0"/>
              <a:t>, </a:t>
            </a:r>
            <a:r>
              <a:rPr lang="en-US" sz="2400" dirty="0" smtClean="0"/>
              <a:t>Idaho, Illinois, Michigan, North Dakota, Ohio, South Carolina, South Dakota, Vermont, Washington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/>
            <a:r>
              <a:rPr lang="en-US" sz="2400" b="1" dirty="0" smtClean="0"/>
              <a:t>“Ambiguity” Camp: </a:t>
            </a:r>
            <a:r>
              <a:rPr lang="en-US" sz="2400" dirty="0" smtClean="0"/>
              <a:t>Everywhere else</a:t>
            </a:r>
            <a:endParaRPr lang="en-US" sz="2400" b="1" dirty="0" smtClean="0"/>
          </a:p>
          <a:p>
            <a:pPr lvl="0"/>
            <a:endParaRPr lang="en-US" sz="2600" b="1" dirty="0"/>
          </a:p>
          <a:p>
            <a:pPr lvl="0"/>
            <a:endParaRPr 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 FLORIDA CASELAW</a:t>
            </a:r>
            <a:endParaRPr lang="en-US" sz="3200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149725"/>
          </a:xfrm>
        </p:spPr>
        <p:txBody>
          <a:bodyPr/>
          <a:lstStyle/>
          <a:p>
            <a:r>
              <a:rPr lang="en-US" sz="2400" b="1" i="1" dirty="0"/>
              <a:t>Deni Associates of Florida, Inc. v. State Farm Fire &amp; Casualty </a:t>
            </a:r>
            <a:r>
              <a:rPr lang="en-US" sz="2400" b="1" i="1" dirty="0" smtClean="0"/>
              <a:t>Ins. Co</a:t>
            </a:r>
            <a:r>
              <a:rPr lang="en-US" sz="2400" b="1" dirty="0"/>
              <a:t>., 711 So.2d 1135 (Fla. 1998</a:t>
            </a:r>
            <a:r>
              <a:rPr lang="en-US" sz="2400" b="1" dirty="0" smtClean="0"/>
              <a:t>): ambiguity rule</a:t>
            </a:r>
          </a:p>
          <a:p>
            <a:endParaRPr lang="en-US" sz="2400" b="1" dirty="0"/>
          </a:p>
          <a:p>
            <a:r>
              <a:rPr lang="en-US" sz="2400" b="1" i="1" dirty="0"/>
              <a:t>Taurus Holdings, Inc. v U.S. Fid. &amp; Guar. Co</a:t>
            </a:r>
            <a:r>
              <a:rPr lang="en-US" sz="2400" b="1" dirty="0"/>
              <a:t>., 913 So.2d 528 (Fla. 2005): plain meaning rule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Wash</a:t>
            </a:r>
            <a:r>
              <a:rPr lang="en-US" sz="2400" b="1" i="1" dirty="0"/>
              <a:t>. Nat'l Ins. Corp. v. Ruderman</a:t>
            </a:r>
            <a:r>
              <a:rPr lang="en-US" sz="2400" b="1" dirty="0"/>
              <a:t>, 117 So.3d 943 (</a:t>
            </a:r>
            <a:r>
              <a:rPr lang="en-US" sz="2400" b="1" dirty="0" smtClean="0"/>
              <a:t>Fla. 2013): contra proferentem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 OF DEFINITIONS</a:t>
            </a:r>
            <a:endParaRPr lang="en-US" sz="3200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149725"/>
          </a:xfrm>
        </p:spPr>
        <p:txBody>
          <a:bodyPr/>
          <a:lstStyle/>
          <a:p>
            <a:r>
              <a:rPr lang="pt-BR" sz="2400" b="1" i="1" dirty="0"/>
              <a:t>Barcelona Hotel, LLC v. Nova Cas. Co</a:t>
            </a:r>
            <a:r>
              <a:rPr lang="pt-BR" sz="2400" b="1" dirty="0"/>
              <a:t>., 57 </a:t>
            </a:r>
            <a:r>
              <a:rPr lang="pt-BR" sz="2400" b="1" dirty="0" smtClean="0"/>
              <a:t>So.3d 228</a:t>
            </a:r>
            <a:r>
              <a:rPr lang="pt-BR" sz="2400" b="1" dirty="0"/>
              <a:t> </a:t>
            </a:r>
            <a:r>
              <a:rPr lang="pt-BR" sz="2400" b="1" dirty="0" smtClean="0"/>
              <a:t>(Fla</a:t>
            </a:r>
            <a:r>
              <a:rPr lang="pt-BR" sz="2400" b="1" dirty="0"/>
              <a:t>. 3d DCA 2011</a:t>
            </a:r>
            <a:r>
              <a:rPr lang="pt-BR" sz="2400" b="1" dirty="0" smtClean="0"/>
              <a:t>)</a:t>
            </a:r>
          </a:p>
          <a:p>
            <a:endParaRPr lang="en-US" sz="2400" b="1" dirty="0"/>
          </a:p>
          <a:p>
            <a:r>
              <a:rPr lang="en-US" sz="2400" b="1" i="1" dirty="0"/>
              <a:t>Rodrigo v. State Farm Fla. Ins. Co</a:t>
            </a:r>
            <a:r>
              <a:rPr lang="en-US" sz="2400" b="1" dirty="0"/>
              <a:t>., 144 </a:t>
            </a:r>
            <a:r>
              <a:rPr lang="en-US" sz="2400" b="1" dirty="0" smtClean="0"/>
              <a:t>So.3d </a:t>
            </a:r>
            <a:r>
              <a:rPr lang="en-US" sz="2400" b="1" dirty="0"/>
              <a:t>690 (Fla</a:t>
            </a:r>
            <a:r>
              <a:rPr lang="en-US" sz="2400" b="1" dirty="0" smtClean="0"/>
              <a:t>.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DCA 2014)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INSURANCE POLICY</a:t>
            </a: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48600" cy="43021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/>
              <a:t>Declarations Page</a:t>
            </a:r>
          </a:p>
          <a:p>
            <a:r>
              <a:rPr lang="en-US" b="1" dirty="0" smtClean="0"/>
              <a:t>Insuring Agreement</a:t>
            </a:r>
          </a:p>
          <a:p>
            <a:r>
              <a:rPr lang="en-US" b="1" dirty="0" smtClean="0"/>
              <a:t>Definitions</a:t>
            </a:r>
          </a:p>
          <a:p>
            <a:r>
              <a:rPr lang="en-US" b="1" dirty="0" smtClean="0"/>
              <a:t>Conditions</a:t>
            </a:r>
          </a:p>
          <a:p>
            <a:r>
              <a:rPr lang="en-US" b="1" dirty="0" smtClean="0"/>
              <a:t>Exclusions</a:t>
            </a:r>
          </a:p>
          <a:p>
            <a:r>
              <a:rPr lang="en-US" b="1" dirty="0" smtClean="0"/>
              <a:t>Endorsements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ILLUSORY COVERAGE</a:t>
            </a:r>
            <a:endParaRPr lang="en-US" sz="3200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149725"/>
          </a:xfrm>
        </p:spPr>
        <p:txBody>
          <a:bodyPr/>
          <a:lstStyle/>
          <a:p>
            <a:r>
              <a:rPr lang="en-US" sz="2400" b="1" i="1" dirty="0"/>
              <a:t>Purrelli v. State Farm &amp; Cas. Co</a:t>
            </a:r>
            <a:r>
              <a:rPr lang="en-US" sz="2400" b="1" dirty="0"/>
              <a:t>., 698 So.2d </a:t>
            </a:r>
            <a:r>
              <a:rPr lang="en-US" sz="2400" b="1" dirty="0" smtClean="0"/>
              <a:t>618</a:t>
            </a:r>
            <a:r>
              <a:rPr lang="en-US" sz="2400" b="1" dirty="0"/>
              <a:t> </a:t>
            </a:r>
            <a:r>
              <a:rPr lang="en-US" sz="2400" b="1" dirty="0" smtClean="0"/>
              <a:t>(Fla</a:t>
            </a:r>
            <a:r>
              <a:rPr lang="en-US" sz="2400" b="1" dirty="0"/>
              <a:t>. 2d DCA 1997)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i="1" dirty="0" smtClean="0"/>
              <a:t>Colony </a:t>
            </a:r>
            <a:r>
              <a:rPr lang="en-US" sz="2400" b="1" i="1" dirty="0"/>
              <a:t>Ins. Co. v. Total Contracting &amp; Roofing, Inc.</a:t>
            </a:r>
            <a:r>
              <a:rPr lang="en-US" sz="2400" b="1" dirty="0"/>
              <a:t>, 2011 WL 4962351 (S.D. Fla. </a:t>
            </a:r>
            <a:r>
              <a:rPr lang="en-US" sz="2400" b="1" dirty="0" smtClean="0"/>
              <a:t>Oct. 18, 2011)</a:t>
            </a:r>
          </a:p>
          <a:p>
            <a:endParaRPr lang="en-US" sz="2400" b="1" dirty="0"/>
          </a:p>
          <a:p>
            <a:r>
              <a:rPr lang="en-US" sz="2400" b="1" i="1" dirty="0"/>
              <a:t>Certain Underwriters at Lloyds v. Waveblast Watersports, </a:t>
            </a:r>
            <a:r>
              <a:rPr lang="en-US" sz="2400" b="1" i="1" dirty="0" smtClean="0"/>
              <a:t>Inc</a:t>
            </a:r>
            <a:r>
              <a:rPr lang="en-US" sz="2400" b="1" dirty="0" smtClean="0"/>
              <a:t>., </a:t>
            </a:r>
            <a:r>
              <a:rPr lang="en-US" sz="2400" b="1" dirty="0"/>
              <a:t>2015 U.S. Dist. LEXIS </a:t>
            </a:r>
            <a:r>
              <a:rPr lang="en-US" sz="2400" b="1" dirty="0" smtClean="0"/>
              <a:t>4267 </a:t>
            </a:r>
            <a:r>
              <a:rPr lang="en-US" sz="2400" b="1" dirty="0"/>
              <a:t>(S.D. Fla. Jan. 14, 2015)</a:t>
            </a: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CASE STUDY: CHINESE DRYWALL &amp;  THE POLLUTION EXCLUSION</a:t>
            </a:r>
            <a:endParaRPr lang="en-US" sz="3200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149725"/>
          </a:xfrm>
        </p:spPr>
        <p:txBody>
          <a:bodyPr/>
          <a:lstStyle/>
          <a:p>
            <a:r>
              <a:rPr lang="en-US" sz="2400" b="1" i="1" dirty="0"/>
              <a:t>General Fidelity Ins. Co. v. Foster</a:t>
            </a:r>
            <a:r>
              <a:rPr lang="en-US" sz="2400" b="1" dirty="0"/>
              <a:t>, 808 F. </a:t>
            </a:r>
            <a:r>
              <a:rPr lang="en-US" sz="2400" b="1" dirty="0" smtClean="0"/>
              <a:t>Supp.2d </a:t>
            </a:r>
            <a:r>
              <a:rPr lang="en-US" sz="2400" b="1" dirty="0"/>
              <a:t>1315 (S.D. Fla. 2011)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i="1" dirty="0"/>
              <a:t>Auto-Owners Ins. Co. v. American Bldg. Materials, Inc., </a:t>
            </a:r>
            <a:r>
              <a:rPr lang="en-US" sz="2400" b="1" dirty="0"/>
              <a:t>820 F.Supp.2d 1265 (M.D. Fla</a:t>
            </a:r>
            <a:r>
              <a:rPr lang="en-US" sz="2400" b="1" dirty="0" smtClean="0"/>
              <a:t>. </a:t>
            </a:r>
            <a:r>
              <a:rPr lang="en-US" sz="2400" b="1" dirty="0"/>
              <a:t>2011) </a:t>
            </a:r>
            <a:r>
              <a:rPr lang="en-US" sz="2400" b="1" dirty="0" smtClean="0"/>
              <a:t>(“</a:t>
            </a:r>
            <a:r>
              <a:rPr lang="en-US" sz="2400" b="1" i="1" dirty="0" smtClean="0"/>
              <a:t>ABM I</a:t>
            </a:r>
            <a:r>
              <a:rPr lang="en-US" sz="2400" b="1" dirty="0" smtClean="0"/>
              <a:t>”)</a:t>
            </a:r>
          </a:p>
          <a:p>
            <a:endParaRPr lang="en-US" sz="2400" b="1" dirty="0" smtClean="0"/>
          </a:p>
          <a:p>
            <a:r>
              <a:rPr lang="en-US" sz="2400" b="1" i="1" dirty="0"/>
              <a:t>Granite State Ins. Co. v. American Bldg. Materials, Inc</a:t>
            </a:r>
            <a:r>
              <a:rPr lang="en-US" sz="2400" b="1" i="1" dirty="0" smtClean="0"/>
              <a:t>., </a:t>
            </a:r>
            <a:r>
              <a:rPr lang="en-US" sz="2400" b="1" dirty="0" smtClean="0"/>
              <a:t>Case No. </a:t>
            </a:r>
            <a:r>
              <a:rPr lang="en-US" sz="2400" b="1" dirty="0"/>
              <a:t>8:10-cv-1542-T-24 </a:t>
            </a:r>
            <a:r>
              <a:rPr lang="en-US" sz="2400" b="1" dirty="0" smtClean="0"/>
              <a:t>EAJ (M.D</a:t>
            </a:r>
            <a:r>
              <a:rPr lang="en-US" sz="2400" b="1" dirty="0"/>
              <a:t>. Fla</a:t>
            </a:r>
            <a:r>
              <a:rPr lang="en-US" sz="2400" b="1" dirty="0" smtClean="0"/>
              <a:t>. Jan. 24, 2012), </a:t>
            </a:r>
            <a:r>
              <a:rPr lang="en-US" sz="2400" b="1" i="1" dirty="0" smtClean="0"/>
              <a:t>aff’d</a:t>
            </a:r>
            <a:r>
              <a:rPr lang="en-US" sz="2400" b="1" dirty="0" smtClean="0"/>
              <a:t>, </a:t>
            </a:r>
            <a:r>
              <a:rPr lang="en-US" sz="2400" b="1" dirty="0"/>
              <a:t>No. </a:t>
            </a:r>
            <a:r>
              <a:rPr lang="en-US" sz="2400" b="1" dirty="0" smtClean="0"/>
              <a:t>12-10979 (11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Cir. Jan. 3, 2013) (unpublished) (“</a:t>
            </a:r>
            <a:r>
              <a:rPr lang="en-US" sz="2400" b="1" i="1" dirty="0" smtClean="0"/>
              <a:t>ABM II</a:t>
            </a:r>
            <a:r>
              <a:rPr lang="en-US" sz="2400" b="1" dirty="0" smtClean="0"/>
              <a:t>”)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TIPS</a:t>
            </a: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sz="2800" b="1" dirty="0" smtClean="0"/>
              <a:t>Forum Shopping</a:t>
            </a:r>
          </a:p>
          <a:p>
            <a:pPr marL="693737" lvl="1" indent="0">
              <a:buNone/>
            </a:pPr>
            <a:endParaRPr lang="en-US" sz="2800" b="1" dirty="0" smtClean="0"/>
          </a:p>
          <a:p>
            <a:pPr lvl="1"/>
            <a:r>
              <a:rPr lang="en-US" sz="2800" b="1" dirty="0" smtClean="0"/>
              <a:t>Know </a:t>
            </a:r>
            <a:r>
              <a:rPr lang="en-US" sz="2800" b="1" dirty="0"/>
              <a:t>Your </a:t>
            </a:r>
            <a:r>
              <a:rPr lang="en-US" sz="2800" b="1" dirty="0" smtClean="0"/>
              <a:t>Judge</a:t>
            </a:r>
          </a:p>
          <a:p>
            <a:pPr marL="693737" lvl="1" indent="0">
              <a:buNone/>
            </a:pPr>
            <a:endParaRPr lang="en-US" sz="2800" b="1" dirty="0"/>
          </a:p>
          <a:p>
            <a:pPr lvl="1"/>
            <a:r>
              <a:rPr lang="en-US" sz="2800" b="1" dirty="0" smtClean="0"/>
              <a:t>Getting to a Jury</a:t>
            </a:r>
          </a:p>
          <a:p>
            <a:pPr marL="693737" lvl="1" indent="0">
              <a:buNone/>
            </a:pPr>
            <a:endParaRPr lang="en-US" sz="2800" b="1" dirty="0" smtClean="0"/>
          </a:p>
          <a:p>
            <a:pPr lvl="1"/>
            <a:r>
              <a:rPr lang="en-US" sz="2800" b="1" dirty="0" smtClean="0"/>
              <a:t>Know Where You Stand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363" y="76200"/>
            <a:ext cx="8580437" cy="609600"/>
          </a:xfrm>
        </p:spPr>
        <p:txBody>
          <a:bodyPr/>
          <a:lstStyle/>
          <a:p>
            <a:r>
              <a:rPr lang="en-US" sz="2800" dirty="0" smtClean="0"/>
              <a:t>DECLARATIONS PAGE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98066" y="685800"/>
          <a:ext cx="4569616" cy="591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4" imgW="4663359" imgH="6035040" progId="AcroExch.Document.7">
                  <p:embed/>
                </p:oleObj>
              </mc:Choice>
              <mc:Fallback>
                <p:oleObj name="Acrobat Document" r:id="rId4" imgW="4663359" imgH="603504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066" y="685800"/>
                        <a:ext cx="4569616" cy="591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363" y="76200"/>
            <a:ext cx="8580437" cy="685800"/>
          </a:xfrm>
        </p:spPr>
        <p:txBody>
          <a:bodyPr/>
          <a:lstStyle/>
          <a:p>
            <a:r>
              <a:rPr lang="en-US" dirty="0" smtClean="0"/>
              <a:t>INSURING AGREEMENT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22316" y="609600"/>
          <a:ext cx="4600721" cy="595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4" imgW="4663359" imgH="6035040" progId="AcroExch.Document.7">
                  <p:embed/>
                </p:oleObj>
              </mc:Choice>
              <mc:Fallback>
                <p:oleObj name="Acrobat Document" r:id="rId4" imgW="4663359" imgH="603504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316" y="609600"/>
                        <a:ext cx="4600721" cy="5953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363" y="76200"/>
            <a:ext cx="8580437" cy="68580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46116" y="609600"/>
          <a:ext cx="4628499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4" imgW="4663359" imgH="6035040" progId="AcroExch.Document.7">
                  <p:embed/>
                </p:oleObj>
              </mc:Choice>
              <mc:Fallback>
                <p:oleObj name="Acrobat Document" r:id="rId4" imgW="4663359" imgH="603504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116" y="609600"/>
                        <a:ext cx="4628499" cy="598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363" y="76200"/>
            <a:ext cx="8580437" cy="685800"/>
          </a:xfrm>
        </p:spPr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632009"/>
          <a:ext cx="4587875" cy="593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4" imgW="4663359" imgH="6035040" progId="AcroExch.Document.7">
                  <p:embed/>
                </p:oleObj>
              </mc:Choice>
              <mc:Fallback>
                <p:oleObj name="Acrobat Document" r:id="rId4" imgW="4663359" imgH="603504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32009"/>
                        <a:ext cx="4587875" cy="5937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363" y="76200"/>
            <a:ext cx="8580437" cy="533400"/>
          </a:xfrm>
        </p:spPr>
        <p:txBody>
          <a:bodyPr/>
          <a:lstStyle/>
          <a:p>
            <a:r>
              <a:rPr lang="en-US" sz="2400" dirty="0" smtClean="0"/>
              <a:t>EXCLUSIONS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63434" y="609600"/>
          <a:ext cx="4659604" cy="602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Acrobat Document" r:id="rId4" imgW="4663359" imgH="6035040" progId="AcroExch.Document.7">
                  <p:embed/>
                </p:oleObj>
              </mc:Choice>
              <mc:Fallback>
                <p:oleObj name="Acrobat Document" r:id="rId4" imgW="4663359" imgH="603504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434" y="609600"/>
                        <a:ext cx="4659604" cy="602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363" y="76200"/>
            <a:ext cx="8580437" cy="762000"/>
          </a:xfrm>
        </p:spPr>
        <p:txBody>
          <a:bodyPr/>
          <a:lstStyle/>
          <a:p>
            <a:r>
              <a:rPr lang="en-US" dirty="0" smtClean="0"/>
              <a:t>ENDORSEMENTS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685800"/>
          <a:ext cx="4541837" cy="5877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Acrobat Document" r:id="rId4" imgW="4663359" imgH="6035040" progId="AcroExch.Document.7">
                  <p:embed/>
                </p:oleObj>
              </mc:Choice>
              <mc:Fallback>
                <p:oleObj name="Acrobat Document" r:id="rId4" imgW="4663359" imgH="603504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85800"/>
                        <a:ext cx="4541837" cy="5877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GENERAL RULES OF</a:t>
            </a:r>
            <a:br>
              <a:rPr lang="en-US" sz="2800" dirty="0" smtClean="0"/>
            </a:br>
            <a:r>
              <a:rPr lang="en-US" sz="2800" dirty="0" smtClean="0"/>
              <a:t>CONTRACT INTERPRETATION</a:t>
            </a:r>
            <a:endParaRPr lang="en-US" sz="28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543800" cy="4454525"/>
          </a:xfrm>
        </p:spPr>
        <p:txBody>
          <a:bodyPr/>
          <a:lstStyle/>
          <a:p>
            <a:r>
              <a:rPr lang="en-US" sz="2700" b="1" dirty="0" smtClean="0"/>
              <a:t>Read as a Whole</a:t>
            </a:r>
          </a:p>
          <a:p>
            <a:r>
              <a:rPr lang="en-US" sz="2700" b="1" dirty="0" smtClean="0"/>
              <a:t>Plain Meaning</a:t>
            </a:r>
          </a:p>
          <a:p>
            <a:r>
              <a:rPr lang="en-US" sz="2700" b="1" dirty="0" smtClean="0"/>
              <a:t>Defer to Definitions</a:t>
            </a:r>
          </a:p>
          <a:p>
            <a:r>
              <a:rPr lang="en-US" sz="2700" b="1" dirty="0" smtClean="0"/>
              <a:t>Consider the Context</a:t>
            </a:r>
          </a:p>
          <a:p>
            <a:r>
              <a:rPr lang="en-US" sz="2700" b="1" i="1" dirty="0" smtClean="0"/>
              <a:t>Ejusdem Generis</a:t>
            </a:r>
          </a:p>
          <a:p>
            <a:r>
              <a:rPr lang="en-US" sz="2700" b="1" dirty="0" smtClean="0"/>
              <a:t>Expression of One Thing is to the Exclusion of Another </a:t>
            </a:r>
          </a:p>
          <a:p>
            <a:r>
              <a:rPr lang="en-US" sz="2700" b="1" i="1" dirty="0" smtClean="0"/>
              <a:t>Contra </a:t>
            </a:r>
            <a:r>
              <a:rPr lang="en-US" sz="2700" b="1" i="1" dirty="0"/>
              <a:t>P</a:t>
            </a:r>
            <a:r>
              <a:rPr lang="en-US" sz="2700" b="1" i="1" dirty="0" smtClean="0"/>
              <a:t>roferentem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A3C7D-A60E-4A11-BBE4-D62BA822679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edman P.A. Theme">
  <a:themeElements>
    <a:clrScheme name="Dickstein Block Im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Dickstein Block Image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ckstein Block Im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ckstein Block Images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ckstein Block Images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ckstein Block Images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ckstein Block Images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ckstein Block Images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ckstein Block Images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ckstein Block Images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ckstein Block Images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675</Words>
  <Application>Microsoft Office PowerPoint</Application>
  <PresentationFormat>On-screen Show (4:3)</PresentationFormat>
  <Paragraphs>136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Palatino Linotype</vt:lpstr>
      <vt:lpstr>Times New Roman</vt:lpstr>
      <vt:lpstr>Wingdings</vt:lpstr>
      <vt:lpstr>Friedman P.A. Theme</vt:lpstr>
      <vt:lpstr>Custom Design</vt:lpstr>
      <vt:lpstr>Acrobat Document</vt:lpstr>
      <vt:lpstr>INTERPRETING INSURANCE POLICIES: RULES OF CONSTRUCTION</vt:lpstr>
      <vt:lpstr>ANATOMY OF AN INSURANCE POLICY</vt:lpstr>
      <vt:lpstr>DECLARATIONS PAGE</vt:lpstr>
      <vt:lpstr>INSURING AGREEMENT</vt:lpstr>
      <vt:lpstr>DEFINITIONS</vt:lpstr>
      <vt:lpstr>CONDITIONS</vt:lpstr>
      <vt:lpstr>EXCLUSIONS</vt:lpstr>
      <vt:lpstr>ENDORSEMENTS</vt:lpstr>
      <vt:lpstr>GENERAL RULES OF CONTRACT INTERPRETATION</vt:lpstr>
      <vt:lpstr>THEORIES OF INSURANCE POLICY INTERPRETATION  </vt:lpstr>
      <vt:lpstr>RESOLVING AMBIGUOUS POLICY LANGUAGE</vt:lpstr>
      <vt:lpstr>USE OF EXTRINSIC EVIDENCE: DUTY TO DEFEND</vt:lpstr>
      <vt:lpstr>WILLISTON APPROACH</vt:lpstr>
      <vt:lpstr>CORBIN APPROACH</vt:lpstr>
      <vt:lpstr>CONTRA PROFERENTEM</vt:lpstr>
      <vt:lpstr>DOCTRINE OF REASONABLE EXPECTATIONS</vt:lpstr>
      <vt:lpstr>REASONABLE EXPECTATIONS SPLIT OF AUTHORITY</vt:lpstr>
      <vt:lpstr>KEY FLORIDA CASELAW</vt:lpstr>
      <vt:lpstr>USE OF DEFINITIONS</vt:lpstr>
      <vt:lpstr>ILLUSORY COVERAGE</vt:lpstr>
      <vt:lpstr>CASE STUDY: CHINESE DRYWALL &amp;  THE POLLUTION EXCLUSION</vt:lpstr>
      <vt:lpstr>PRACTICE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2012-09-28T03:38:27Z</dcterms:created>
  <dcterms:modified xsi:type="dcterms:W3CDTF">2015-08-14T05:35:21Z</dcterms:modified>
</cp:coreProperties>
</file>