
<file path=[Content_Types].xml><?xml version="1.0" encoding="utf-8"?>
<Types xmlns="http://schemas.openxmlformats.org/package/2006/content-types">
  <Default Extension="rels" ContentType="application/vnd.openxmlformats-package.relationships+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4.4.0.0-->
<p:presentation xmlns:r="http://schemas.openxmlformats.org/officeDocument/2006/relationships" xmlns:a="http://schemas.openxmlformats.org/drawingml/2006/main" xmlns:p="http://schemas.openxmlformats.org/presentationml/2006/main" showSpecialPlsOnTitleSld="0" removePersonalInfoOnSave="1" saveSubsetFonts="1">
  <p:sldMasterIdLst>
    <p:sldMasterId id="2147483672" r:id="rId1"/>
  </p:sldMasterIdLst>
  <p:notesMasterIdLst>
    <p:notesMasterId r:id="rId2"/>
  </p:notesMasterIdLst>
  <p:handoutMasterIdLst>
    <p:handoutMasterId r:id="rId3"/>
  </p:handoutMasterIdLst>
  <p:sldIdLst>
    <p:sldId id="256" r:id="rId4"/>
    <p:sldId id="257" r:id="rId5"/>
    <p:sldId id="270" r:id="rId6"/>
    <p:sldId id="258" r:id="rId7"/>
    <p:sldId id="259" r:id="rId8"/>
    <p:sldId id="260" r:id="rId9"/>
    <p:sldId id="261" r:id="rId10"/>
    <p:sldId id="262" r:id="rId11"/>
    <p:sldId id="263" r:id="rId12"/>
    <p:sldId id="264" r:id="rId13"/>
    <p:sldId id="265" r:id="rId14"/>
    <p:sldId id="266" r:id="rId15"/>
    <p:sldId id="271" r:id="rId16"/>
    <p:sldId id="275" r:id="rId17"/>
    <p:sldId id="267" r:id="rId18"/>
    <p:sldId id="269" r:id="rId19"/>
    <p:sldId id="272" r:id="rId20"/>
    <p:sldId id="276" r:id="rId21"/>
    <p:sldId id="273" r:id="rId22"/>
    <p:sldId id="274" r:id="rId23"/>
  </p:sldIdLst>
  <p:sldSz cx="9144000" cy="6858000" type="screen4x3"/>
  <p:notesSz cx="7010400" cy="9236075"/>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r="http://schemas.openxmlformats.org/officeDocument/2006/relationships" xmlns:a="http://schemas.openxmlformats.org/drawingml/2006/main" xmlns:p="http://schemas.openxmlformats.org/presentationml/2006/main">
  <p:normalViewPr>
    <p:restoredLeft sz="15620"/>
    <p:restoredTop sz="94660"/>
  </p:normalViewPr>
  <p:slideViewPr>
    <p:cSldViewPr>
      <p:cViewPr varScale="1">
        <p:scale>
          <a:sx n="105" d="100"/>
          <a:sy n="105" d="100"/>
        </p:scale>
        <p:origin x="-1710" y="-78"/>
      </p:cViewPr>
      <p:guideLst>
        <p:guide orient="horz" pos="2160"/>
        <p:guide pos="2880"/>
      </p:guideLst>
    </p:cSldViewPr>
  </p:slideViewPr>
  <p:notesTextViewPr>
    <p:cViewPr>
      <p:scale>
        <a:sx n="1" d="1"/>
        <a:sy n="1" d="1"/>
      </p:scale>
      <p:origin x="0" y="0"/>
    </p:cViewPr>
  </p:notesText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tags" Target="tags/tag1.xml" /><Relationship Id="rId25" Type="http://schemas.openxmlformats.org/officeDocument/2006/relationships/presProps" Target="presProps.xml" /><Relationship Id="rId26" Type="http://schemas.openxmlformats.org/officeDocument/2006/relationships/viewProps" Target="viewProps.xml" /><Relationship Id="rId27" Type="http://schemas.openxmlformats.org/officeDocument/2006/relationships/theme" Target="theme/theme1.xml" /><Relationship Id="rId28" Type="http://schemas.openxmlformats.org/officeDocument/2006/relationships/tableStyles" Target="tableStyles.xml" /><Relationship Id="rId3" Type="http://schemas.openxmlformats.org/officeDocument/2006/relationships/handoutMaster" Target="handoutMasters/handout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1963"/>
          </a:xfrm>
          <a:prstGeom prst="rect">
            <a:avLst/>
          </a:prstGeom>
        </p:spPr>
        <p:txBody>
          <a:bodyPr vert="horz" lIns="91440" tIns="45720" rIns="91440" bIns="45720" rtlCol="0"/>
          <a:lstStyle>
            <a:lvl1pPr algn="r">
              <a:defRPr sz="1200"/>
            </a:lvl1pPr>
          </a:lstStyle>
          <a:p>
            <a:fld id="{65599F64-50FD-410A-9CA4-5DBDDFD32835}" type="datetimeFigureOut">
              <a:rPr lang="en-US" smtClean="0"/>
              <a:t>6/11/2015</a:t>
            </a:fld>
            <a:endParaRPr lang="en-US"/>
          </a:p>
        </p:txBody>
      </p:sp>
      <p:sp>
        <p:nvSpPr>
          <p:cNvPr id="4" name="Footer Placeholder 3"/>
          <p:cNvSpPr>
            <a:spLocks noGrp="1"/>
          </p:cNvSpPr>
          <p:nvPr>
            <p:ph type="ftr" sz="quarter" idx="2"/>
          </p:nvPr>
        </p:nvSpPr>
        <p:spPr>
          <a:xfrm>
            <a:off x="0" y="8772525"/>
            <a:ext cx="3038475" cy="46196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772525"/>
            <a:ext cx="3038475" cy="461963"/>
          </a:xfrm>
          <a:prstGeom prst="rect">
            <a:avLst/>
          </a:prstGeom>
        </p:spPr>
        <p:txBody>
          <a:bodyPr vert="horz" lIns="91440" tIns="45720" rIns="91440" bIns="45720" rtlCol="0" anchor="b"/>
          <a:lstStyle>
            <a:lvl1pPr algn="r">
              <a:defRPr sz="1200"/>
            </a:lvl1pPr>
          </a:lstStyle>
          <a:p>
            <a:fld id="{8B8100E5-3D02-4A27-A807-5906A3044D26}" type="slidenum">
              <a:rPr lang="en-US" smtClean="0"/>
              <a:t>‹#›</a:t>
            </a:fld>
            <a:endParaRPr lang="en-US"/>
          </a:p>
        </p:txBody>
      </p:sp>
    </p:spTree>
    <p:extLst>
      <p:ext uri="{BB962C8B-B14F-4D97-AF65-F5344CB8AC3E}">
        <p14:creationId xmlns:p14="http://schemas.microsoft.com/office/powerpoint/2010/main" val="3497289810"/>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19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9" y="1"/>
            <a:ext cx="3038475" cy="461963"/>
          </a:xfrm>
          <a:prstGeom prst="rect">
            <a:avLst/>
          </a:prstGeom>
        </p:spPr>
        <p:txBody>
          <a:bodyPr vert="horz" lIns="91440" tIns="45720" rIns="91440" bIns="45720" rtlCol="0"/>
          <a:lstStyle>
            <a:lvl1pPr algn="r">
              <a:defRPr sz="1200"/>
            </a:lvl1pPr>
          </a:lstStyle>
          <a:p>
            <a:fld id="{AEB130D9-F102-454A-9FA4-C7F4EFCF2EF0}" type="datetimeFigureOut">
              <a:rPr lang="en-US" smtClean="0"/>
              <a:t>6/11/2015</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sp>
      <p:sp>
        <p:nvSpPr>
          <p:cNvPr id="5" name="Notes Placeholder 4"/>
          <p:cNvSpPr>
            <a:spLocks noGrp="1"/>
          </p:cNvSpPr>
          <p:nvPr>
            <p:ph type="body" sz="quarter" idx="3"/>
          </p:nvPr>
        </p:nvSpPr>
        <p:spPr>
          <a:xfrm>
            <a:off x="701675" y="4387851"/>
            <a:ext cx="5607050" cy="41560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772526"/>
            <a:ext cx="3038475" cy="4619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9" y="8772526"/>
            <a:ext cx="3038475" cy="461963"/>
          </a:xfrm>
          <a:prstGeom prst="rect">
            <a:avLst/>
          </a:prstGeom>
        </p:spPr>
        <p:txBody>
          <a:bodyPr vert="horz" lIns="91440" tIns="45720" rIns="91440" bIns="45720" rtlCol="0" anchor="b"/>
          <a:lstStyle>
            <a:lvl1pPr algn="r">
              <a:defRPr sz="1200"/>
            </a:lvl1pPr>
          </a:lstStyle>
          <a:p>
            <a:fld id="{7A7F76B3-86D6-4F07-841E-32ADC732A974}" type="slidenum">
              <a:rPr lang="en-US" smtClean="0"/>
              <a:t>‹#›</a:t>
            </a:fld>
            <a:endParaRPr lang="en-US"/>
          </a:p>
        </p:txBody>
      </p:sp>
    </p:spTree>
    <p:extLst>
      <p:ext uri="{BB962C8B-B14F-4D97-AF65-F5344CB8AC3E}">
        <p14:creationId xmlns:p14="http://schemas.microsoft.com/office/powerpoint/2010/main" val="3283461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1</a:t>
            </a:fld>
            <a:endParaRPr lang="en-US"/>
          </a:p>
        </p:txBody>
      </p:sp>
    </p:spTree>
    <p:extLst>
      <p:ext uri="{BB962C8B-B14F-4D97-AF65-F5344CB8AC3E}">
        <p14:creationId xmlns:p14="http://schemas.microsoft.com/office/powerpoint/2010/main" val="1744034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10</a:t>
            </a:fld>
            <a:endParaRPr lang="en-US"/>
          </a:p>
        </p:txBody>
      </p:sp>
    </p:spTree>
    <p:extLst>
      <p:ext uri="{BB962C8B-B14F-4D97-AF65-F5344CB8AC3E}">
        <p14:creationId xmlns:p14="http://schemas.microsoft.com/office/powerpoint/2010/main" val="24314401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11</a:t>
            </a:fld>
            <a:endParaRPr lang="en-US"/>
          </a:p>
        </p:txBody>
      </p:sp>
    </p:spTree>
    <p:extLst>
      <p:ext uri="{BB962C8B-B14F-4D97-AF65-F5344CB8AC3E}">
        <p14:creationId xmlns:p14="http://schemas.microsoft.com/office/powerpoint/2010/main" val="3981217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12</a:t>
            </a:fld>
            <a:endParaRPr lang="en-US"/>
          </a:p>
        </p:txBody>
      </p:sp>
    </p:spTree>
    <p:extLst>
      <p:ext uri="{BB962C8B-B14F-4D97-AF65-F5344CB8AC3E}">
        <p14:creationId xmlns:p14="http://schemas.microsoft.com/office/powerpoint/2010/main" val="4091348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13</a:t>
            </a:fld>
            <a:endParaRPr lang="en-US"/>
          </a:p>
        </p:txBody>
      </p:sp>
    </p:spTree>
    <p:extLst>
      <p:ext uri="{BB962C8B-B14F-4D97-AF65-F5344CB8AC3E}">
        <p14:creationId xmlns:p14="http://schemas.microsoft.com/office/powerpoint/2010/main" val="39083153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14</a:t>
            </a:fld>
            <a:endParaRPr lang="en-US"/>
          </a:p>
        </p:txBody>
      </p:sp>
    </p:spTree>
    <p:extLst>
      <p:ext uri="{BB962C8B-B14F-4D97-AF65-F5344CB8AC3E}">
        <p14:creationId xmlns:p14="http://schemas.microsoft.com/office/powerpoint/2010/main" val="17580253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15</a:t>
            </a:fld>
            <a:endParaRPr lang="en-US"/>
          </a:p>
        </p:txBody>
      </p:sp>
    </p:spTree>
    <p:extLst>
      <p:ext uri="{BB962C8B-B14F-4D97-AF65-F5344CB8AC3E}">
        <p14:creationId xmlns:p14="http://schemas.microsoft.com/office/powerpoint/2010/main" val="27898877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16</a:t>
            </a:fld>
            <a:endParaRPr lang="en-US"/>
          </a:p>
        </p:txBody>
      </p:sp>
    </p:spTree>
    <p:extLst>
      <p:ext uri="{BB962C8B-B14F-4D97-AF65-F5344CB8AC3E}">
        <p14:creationId xmlns:p14="http://schemas.microsoft.com/office/powerpoint/2010/main" val="29120150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17</a:t>
            </a:fld>
            <a:endParaRPr lang="en-US"/>
          </a:p>
        </p:txBody>
      </p:sp>
    </p:spTree>
    <p:extLst>
      <p:ext uri="{BB962C8B-B14F-4D97-AF65-F5344CB8AC3E}">
        <p14:creationId xmlns:p14="http://schemas.microsoft.com/office/powerpoint/2010/main" val="32097636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18</a:t>
            </a:fld>
            <a:endParaRPr lang="en-US"/>
          </a:p>
        </p:txBody>
      </p:sp>
    </p:spTree>
    <p:extLst>
      <p:ext uri="{BB962C8B-B14F-4D97-AF65-F5344CB8AC3E}">
        <p14:creationId xmlns:p14="http://schemas.microsoft.com/office/powerpoint/2010/main" val="20888499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19</a:t>
            </a:fld>
            <a:endParaRPr lang="en-US"/>
          </a:p>
        </p:txBody>
      </p:sp>
    </p:spTree>
    <p:extLst>
      <p:ext uri="{BB962C8B-B14F-4D97-AF65-F5344CB8AC3E}">
        <p14:creationId xmlns:p14="http://schemas.microsoft.com/office/powerpoint/2010/main" val="4169240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2</a:t>
            </a:fld>
            <a:endParaRPr lang="en-US"/>
          </a:p>
        </p:txBody>
      </p:sp>
    </p:spTree>
    <p:extLst>
      <p:ext uri="{BB962C8B-B14F-4D97-AF65-F5344CB8AC3E}">
        <p14:creationId xmlns:p14="http://schemas.microsoft.com/office/powerpoint/2010/main" val="29676142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20</a:t>
            </a:fld>
            <a:endParaRPr lang="en-US"/>
          </a:p>
        </p:txBody>
      </p:sp>
    </p:spTree>
    <p:extLst>
      <p:ext uri="{BB962C8B-B14F-4D97-AF65-F5344CB8AC3E}">
        <p14:creationId xmlns:p14="http://schemas.microsoft.com/office/powerpoint/2010/main" val="3574146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3</a:t>
            </a:fld>
            <a:endParaRPr lang="en-US"/>
          </a:p>
        </p:txBody>
      </p:sp>
    </p:spTree>
    <p:extLst>
      <p:ext uri="{BB962C8B-B14F-4D97-AF65-F5344CB8AC3E}">
        <p14:creationId xmlns:p14="http://schemas.microsoft.com/office/powerpoint/2010/main" val="4087492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4</a:t>
            </a:fld>
            <a:endParaRPr lang="en-US"/>
          </a:p>
        </p:txBody>
      </p:sp>
    </p:spTree>
    <p:extLst>
      <p:ext uri="{BB962C8B-B14F-4D97-AF65-F5344CB8AC3E}">
        <p14:creationId xmlns:p14="http://schemas.microsoft.com/office/powerpoint/2010/main" val="3278067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5</a:t>
            </a:fld>
            <a:endParaRPr lang="en-US"/>
          </a:p>
        </p:txBody>
      </p:sp>
    </p:spTree>
    <p:extLst>
      <p:ext uri="{BB962C8B-B14F-4D97-AF65-F5344CB8AC3E}">
        <p14:creationId xmlns:p14="http://schemas.microsoft.com/office/powerpoint/2010/main" val="364348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6</a:t>
            </a:fld>
            <a:endParaRPr lang="en-US"/>
          </a:p>
        </p:txBody>
      </p:sp>
    </p:spTree>
    <p:extLst>
      <p:ext uri="{BB962C8B-B14F-4D97-AF65-F5344CB8AC3E}">
        <p14:creationId xmlns:p14="http://schemas.microsoft.com/office/powerpoint/2010/main" val="2458637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7</a:t>
            </a:fld>
            <a:endParaRPr lang="en-US"/>
          </a:p>
        </p:txBody>
      </p:sp>
    </p:spTree>
    <p:extLst>
      <p:ext uri="{BB962C8B-B14F-4D97-AF65-F5344CB8AC3E}">
        <p14:creationId xmlns:p14="http://schemas.microsoft.com/office/powerpoint/2010/main" val="22019676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8</a:t>
            </a:fld>
            <a:endParaRPr lang="en-US"/>
          </a:p>
        </p:txBody>
      </p:sp>
    </p:spTree>
    <p:extLst>
      <p:ext uri="{BB962C8B-B14F-4D97-AF65-F5344CB8AC3E}">
        <p14:creationId xmlns:p14="http://schemas.microsoft.com/office/powerpoint/2010/main" val="1362347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7F76B3-86D6-4F07-841E-32ADC732A974}" type="slidenum">
              <a:rPr lang="en-US" smtClean="0"/>
              <a:t>9</a:t>
            </a:fld>
            <a:endParaRPr lang="en-US"/>
          </a:p>
        </p:txBody>
      </p:sp>
    </p:spTree>
    <p:extLst>
      <p:ext uri="{BB962C8B-B14F-4D97-AF65-F5344CB8AC3E}">
        <p14:creationId xmlns:p14="http://schemas.microsoft.com/office/powerpoint/2010/main" val="3979006454"/>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11"/>
          <p:cNvSpPr>
            <a:spLocks noChangeArrowheads="1"/>
          </p:cNvSpPr>
          <p:nvPr/>
        </p:nvSpPr>
        <p:spPr>
          <a:xfrm>
            <a:off x="0" y="1911350"/>
            <a:ext cx="9144000" cy="4946650"/>
          </a:xfrm>
          <a:prstGeom prst="rect">
            <a:avLst/>
          </a:prstGeom>
          <a:solidFill>
            <a:srgbClr val="CC092F"/>
          </a:solidFill>
          <a:ln>
            <a:noFill/>
          </a:ln>
        </p:spPr>
        <p:txBody>
          <a:bodyPr wrap="none" anchor="ctr"/>
          <a:lstStyle/>
          <a:p>
            <a:endParaRPr lang="en-US"/>
          </a:p>
        </p:txBody>
      </p:sp>
      <p:sp>
        <p:nvSpPr>
          <p:cNvPr id="8" name="Rectangle 10"/>
          <p:cNvSpPr>
            <a:spLocks noChangeArrowheads="1"/>
          </p:cNvSpPr>
          <p:nvPr/>
        </p:nvSpPr>
        <p:spPr>
          <a:xfrm>
            <a:off x="0" y="1"/>
            <a:ext cx="9144000" cy="542925"/>
          </a:xfrm>
          <a:prstGeom prst="rect">
            <a:avLst/>
          </a:prstGeom>
          <a:solidFill>
            <a:srgbClr val="B2B2B2"/>
          </a:solidFill>
          <a:ln>
            <a:noFill/>
          </a:ln>
        </p:spPr>
        <p:txBody>
          <a:bodyPr wrap="none" anchor="ctr"/>
          <a:lstStyle/>
          <a:p>
            <a:endParaRPr lang="en-US"/>
          </a:p>
        </p:txBody>
      </p:sp>
      <p:cxnSp>
        <p:nvCxnSpPr>
          <p:cNvPr id="9" name="Straight Connector 8"/>
          <p:cNvCxnSpPr/>
          <p:nvPr/>
        </p:nvCxnSpPr>
        <p:spPr>
          <a:xfrm flipH="1">
            <a:off x="4447032" y="4447032"/>
            <a:ext cx="4495800" cy="0"/>
          </a:xfrm>
          <a:prstGeom prst="line">
            <a:avLst/>
          </a:prstGeom>
          <a:ln>
            <a:gradFill flip="none" rotWithShape="1">
              <a:gsLst>
                <a:gs pos="0">
                  <a:schemeClr val="bg1">
                    <a:alpha val="0"/>
                  </a:schemeClr>
                </a:gs>
                <a:gs pos="100000">
                  <a:schemeClr val="bg1"/>
                </a:gs>
              </a:gsLst>
              <a:path path="circle">
                <a:fillToRect l="100000" t="100000"/>
              </a:path>
              <a:tileRect r="-100000" b="-100000"/>
            </a:gradFill>
          </a:ln>
        </p:spPr>
        <p:style>
          <a:lnRef idx="2">
            <a:schemeClr val="accent1"/>
          </a:lnRef>
          <a:fillRef idx="0">
            <a:schemeClr val="accent1"/>
          </a:fillRef>
          <a:effectRef idx="1">
            <a:schemeClr val="accent1"/>
          </a:effectRef>
          <a:fontRef idx="minor">
            <a:schemeClr val="tx1"/>
          </a:fontRef>
        </p:style>
      </p:cxnSp>
      <p:sp>
        <p:nvSpPr>
          <p:cNvPr id="10" name="Rectangle 12"/>
          <p:cNvSpPr>
            <a:spLocks noChangeArrowheads="1"/>
          </p:cNvSpPr>
          <p:nvPr/>
        </p:nvSpPr>
        <p:spPr>
          <a:xfrm>
            <a:off x="0" y="542925"/>
            <a:ext cx="9144000" cy="1371600"/>
          </a:xfrm>
          <a:prstGeom prst="rect">
            <a:avLst/>
          </a:prstGeom>
          <a:solidFill>
            <a:srgbClr val="231F20"/>
          </a:solidFill>
          <a:ln>
            <a:noFill/>
          </a:ln>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1" name="Picture 23" descr="rs_br_reverse-red_rgb"/>
          <p:cNvPicPr>
            <a:picLocks noChangeAspect="1" noChangeArrowheads="1"/>
          </p:cNvPicPr>
          <p:nvPr/>
        </p:nvPicPr>
        <p:blipFill>
          <a:blip r:embed="rId1">
            <a:extLst>
              <a:ext uri="{28A0092B-C50C-407E-A947-70E740481C1C}">
                <a14:useLocalDpi xmlns:a14="http://schemas.microsoft.com/office/drawing/2010/main" val="0"/>
              </a:ext>
            </a:extLst>
          </a:blip>
          <a:stretch/>
        </p:blipFill>
        <p:spPr>
          <a:xfrm>
            <a:off x="283464" y="812802"/>
            <a:ext cx="2587752" cy="824144"/>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21"/>
          <p:cNvSpPr>
            <a:spLocks noChangeArrowheads="1"/>
          </p:cNvSpPr>
          <p:nvPr/>
        </p:nvSpPr>
        <p:spPr>
          <a:xfrm>
            <a:off x="0" y="1907646"/>
            <a:ext cx="9144000" cy="88900"/>
          </a:xfrm>
          <a:prstGeom prst="rect">
            <a:avLst/>
          </a:prstGeom>
          <a:solidFill>
            <a:srgbClr val="800000"/>
          </a:solidFill>
          <a:ln>
            <a:noFill/>
          </a:ln>
          <a:extLst/>
        </p:spPr>
        <p:txBody>
          <a:bodyPr wrap="none" anchor="ctr"/>
          <a:lstStyle/>
          <a:p>
            <a:endParaRPr lang="en-US"/>
          </a:p>
        </p:txBody>
      </p:sp>
      <p:sp>
        <p:nvSpPr>
          <p:cNvPr id="2" name="Title 1"/>
          <p:cNvSpPr>
            <a:spLocks noGrp="1"/>
          </p:cNvSpPr>
          <p:nvPr>
            <p:ph type="ctrTitle"/>
          </p:nvPr>
        </p:nvSpPr>
        <p:spPr>
          <a:xfrm>
            <a:off x="152400" y="2130425"/>
            <a:ext cx="8790432" cy="2254250"/>
          </a:xfrm>
        </p:spPr>
        <p:txBody>
          <a:bodyPr anchor="b">
            <a:normAutofit/>
          </a:bodyPr>
          <a:lstStyle>
            <a:lvl1pPr algn="r">
              <a:defRPr sz="3200">
                <a:solidFill>
                  <a:schemeClr val="bg1"/>
                </a:solidFill>
              </a:defRPr>
            </a:lvl1pPr>
          </a:lstStyle>
          <a:p>
            <a:r>
              <a:rPr lang="en-US" smtClean="0"/>
              <a:t>Click to edit Master title style</a:t>
            </a:r>
            <a:endParaRPr lang="en-US"/>
          </a:p>
        </p:txBody>
      </p:sp>
      <p:sp>
        <p:nvSpPr>
          <p:cNvPr id="3" name="Subtitle 2"/>
          <p:cNvSpPr>
            <a:spLocks noGrp="1"/>
          </p:cNvSpPr>
          <p:nvPr>
            <p:ph type="subTitle" idx="1"/>
          </p:nvPr>
        </p:nvSpPr>
        <p:spPr>
          <a:xfrm>
            <a:off x="152400" y="4495800"/>
            <a:ext cx="8790432" cy="1752600"/>
          </a:xfrm>
        </p:spPr>
        <p:txBody>
          <a:bodyPr>
            <a:normAutofit/>
          </a:bodyPr>
          <a:lstStyle>
            <a:lvl1pPr marL="0" indent="0" algn="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76200" y="6356350"/>
            <a:ext cx="1295400" cy="365125"/>
          </a:xfrm>
          <a:prstGeom prst="rect">
            <a:avLst/>
          </a:prstGeom>
        </p:spPr>
        <p:txBody>
          <a:bodyPr/>
          <a:lstStyle>
            <a:lvl1pPr>
              <a:defRPr>
                <a:solidFill>
                  <a:schemeClr val="bg1"/>
                </a:solidFill>
              </a:defRPr>
            </a:lvl1pPr>
          </a:lstStyle>
          <a:p>
            <a:fld id="{5C1DC905-9218-4BAA-9813-8F54B0DD6D7F}" type="datetime1">
              <a:rPr lang="en-US" smtClean="0"/>
              <a:t>6/11/2015</a:t>
            </a:fld>
            <a:endParaRPr lang="en-US"/>
          </a:p>
        </p:txBody>
      </p:sp>
      <p:sp>
        <p:nvSpPr>
          <p:cNvPr id="5" name="Footer Placeholder 4"/>
          <p:cNvSpPr>
            <a:spLocks noGrp="1"/>
          </p:cNvSpPr>
          <p:nvPr>
            <p:ph type="ftr" sz="quarter" idx="11"/>
          </p:nvPr>
        </p:nvSpPr>
        <p:spPr>
          <a:xfrm>
            <a:off x="1447800" y="6356350"/>
            <a:ext cx="7010400" cy="365125"/>
          </a:xfrm>
          <a:prstGeom prst="rect">
            <a:avLst/>
          </a:prstGeom>
        </p:spPr>
        <p:txBody>
          <a:bodyPr/>
          <a:lstStyle>
            <a:lvl1pPr algn="r">
              <a:defRPr>
                <a:solidFill>
                  <a:schemeClr val="bg1"/>
                </a:solidFill>
              </a:defRPr>
            </a:lvl1pPr>
          </a:lstStyle>
          <a:p>
            <a:endParaRPr lang="en-US"/>
          </a:p>
        </p:txBody>
      </p:sp>
      <p:sp>
        <p:nvSpPr>
          <p:cNvPr id="6" name="Slide Number Placeholder 5"/>
          <p:cNvSpPr>
            <a:spLocks noGrp="1"/>
          </p:cNvSpPr>
          <p:nvPr>
            <p:ph type="sldNum" sz="quarter" idx="12"/>
          </p:nvPr>
        </p:nvSpPr>
        <p:spPr>
          <a:xfrm>
            <a:off x="8534400" y="6356350"/>
            <a:ext cx="533400" cy="365125"/>
          </a:xfrm>
          <a:prstGeom prst="rect">
            <a:avLst/>
          </a:prstGeom>
        </p:spPr>
        <p:txBody>
          <a:bodyPr/>
          <a:lstStyle>
            <a:lvl1pPr>
              <a:defRPr>
                <a:solidFill>
                  <a:schemeClr val="bg1"/>
                </a:solidFill>
              </a:defRPr>
            </a:lvl1pPr>
          </a:lstStyle>
          <a:p>
            <a:fld id="{4D85ECCC-63A2-428E-B144-5B79FB958BBF}" type="slidenum">
              <a:rPr lang="en-US" smtClean="0"/>
              <a:t>‹#›</a:t>
            </a:fld>
            <a:endParaRPr lang="en-US"/>
          </a:p>
        </p:txBody>
      </p:sp>
    </p:spTree>
    <p:extLst>
      <p:ext uri="{BB962C8B-B14F-4D97-AF65-F5344CB8AC3E}">
        <p14:creationId xmlns:p14="http://schemas.microsoft.com/office/powerpoint/2010/main" val="109706711"/>
      </p:ext>
    </p:extLst>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76200" y="6356350"/>
            <a:ext cx="1295400" cy="365125"/>
          </a:xfrm>
          <a:prstGeom prst="rect">
            <a:avLst/>
          </a:prstGeom>
        </p:spPr>
        <p:txBody>
          <a:bodyPr/>
          <a:lstStyle>
            <a:lvl1pPr>
              <a:defRPr sz="1200">
                <a:solidFill>
                  <a:schemeClr val="bg1">
                    <a:lumMod val="50000"/>
                  </a:schemeClr>
                </a:solidFill>
              </a:defRPr>
            </a:lvl1pPr>
          </a:lstStyle>
          <a:p>
            <a:fld id="{06D39AB4-607D-4622-B41F-9AA30511787C}" type="datetime1">
              <a:rPr lang="en-US" smtClean="0"/>
              <a:t>6/11/2015</a:t>
            </a:fld>
            <a:endParaRPr lang="en-US"/>
          </a:p>
        </p:txBody>
      </p:sp>
      <p:sp>
        <p:nvSpPr>
          <p:cNvPr id="8" name="Footer Placeholder 4"/>
          <p:cNvSpPr>
            <a:spLocks noGrp="1"/>
          </p:cNvSpPr>
          <p:nvPr>
            <p:ph type="ftr" sz="quarter" idx="3"/>
          </p:nvPr>
        </p:nvSpPr>
        <p:spPr>
          <a:xfrm>
            <a:off x="1447800" y="6356350"/>
            <a:ext cx="7010400" cy="365125"/>
          </a:xfrm>
          <a:prstGeom prst="rect">
            <a:avLst/>
          </a:prstGeom>
        </p:spPr>
        <p:txBody>
          <a:bodyPr/>
          <a:lstStyle>
            <a:lvl1pPr algn="r">
              <a:defRPr sz="1200">
                <a:solidFill>
                  <a:srgbClr val="CC092F"/>
                </a:solidFill>
              </a:defRPr>
            </a:lvl1pPr>
          </a:lstStyle>
          <a:p>
            <a:endParaRPr lang="en-US"/>
          </a:p>
        </p:txBody>
      </p:sp>
      <p:sp>
        <p:nvSpPr>
          <p:cNvPr id="9" name="Slide Number Placeholder 5"/>
          <p:cNvSpPr>
            <a:spLocks noGrp="1"/>
          </p:cNvSpPr>
          <p:nvPr>
            <p:ph type="sldNum" sz="quarter" idx="4"/>
          </p:nvPr>
        </p:nvSpPr>
        <p:spPr>
          <a:xfrm>
            <a:off x="8534400" y="6356350"/>
            <a:ext cx="533400" cy="365125"/>
          </a:xfrm>
          <a:prstGeom prst="rect">
            <a:avLst/>
          </a:prstGeom>
        </p:spPr>
        <p:txBody>
          <a:bodyPr/>
          <a:lstStyle>
            <a:lvl1pPr>
              <a:defRPr sz="1200">
                <a:solidFill>
                  <a:srgbClr val="CC092F"/>
                </a:solidFill>
              </a:defRPr>
            </a:lvl1pPr>
          </a:lstStyle>
          <a:p>
            <a:fld id="{4D85ECCC-63A2-428E-B144-5B79FB958BBF}" type="slidenum">
              <a:rPr lang="en-US" smtClean="0"/>
              <a:t>‹#›</a:t>
            </a:fld>
            <a:endParaRPr lang="en-US"/>
          </a:p>
        </p:txBody>
      </p:sp>
    </p:spTree>
    <p:extLst>
      <p:ext uri="{BB962C8B-B14F-4D97-AF65-F5344CB8AC3E}">
        <p14:creationId xmlns:p14="http://schemas.microsoft.com/office/powerpoint/2010/main" val="600553271"/>
      </p:ext>
    </p:extLst>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48600" y="533400"/>
            <a:ext cx="12192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 y="533400"/>
            <a:ext cx="76962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76200" y="6356350"/>
            <a:ext cx="1295400" cy="365125"/>
          </a:xfrm>
          <a:prstGeom prst="rect">
            <a:avLst/>
          </a:prstGeom>
        </p:spPr>
        <p:txBody>
          <a:bodyPr/>
          <a:lstStyle>
            <a:lvl1pPr>
              <a:defRPr sz="1200">
                <a:solidFill>
                  <a:schemeClr val="bg1">
                    <a:lumMod val="50000"/>
                  </a:schemeClr>
                </a:solidFill>
              </a:defRPr>
            </a:lvl1pPr>
          </a:lstStyle>
          <a:p>
            <a:fld id="{66C23817-7494-437B-8F9A-B4EF5B2E8B44}" type="datetime1">
              <a:rPr lang="en-US" smtClean="0"/>
              <a:t>6/11/2015</a:t>
            </a:fld>
            <a:endParaRPr lang="en-US"/>
          </a:p>
        </p:txBody>
      </p:sp>
      <p:sp>
        <p:nvSpPr>
          <p:cNvPr id="8" name="Footer Placeholder 4"/>
          <p:cNvSpPr>
            <a:spLocks noGrp="1"/>
          </p:cNvSpPr>
          <p:nvPr>
            <p:ph type="ftr" sz="quarter" idx="3"/>
          </p:nvPr>
        </p:nvSpPr>
        <p:spPr>
          <a:xfrm>
            <a:off x="1447800" y="6356350"/>
            <a:ext cx="7010400" cy="365125"/>
          </a:xfrm>
          <a:prstGeom prst="rect">
            <a:avLst/>
          </a:prstGeom>
        </p:spPr>
        <p:txBody>
          <a:bodyPr/>
          <a:lstStyle>
            <a:lvl1pPr algn="r">
              <a:defRPr sz="1200">
                <a:solidFill>
                  <a:srgbClr val="CC092F"/>
                </a:solidFill>
              </a:defRPr>
            </a:lvl1pPr>
          </a:lstStyle>
          <a:p>
            <a:endParaRPr lang="en-US"/>
          </a:p>
        </p:txBody>
      </p:sp>
      <p:sp>
        <p:nvSpPr>
          <p:cNvPr id="9" name="Slide Number Placeholder 5"/>
          <p:cNvSpPr>
            <a:spLocks noGrp="1"/>
          </p:cNvSpPr>
          <p:nvPr>
            <p:ph type="sldNum" sz="quarter" idx="4"/>
          </p:nvPr>
        </p:nvSpPr>
        <p:spPr>
          <a:xfrm>
            <a:off x="8534400" y="6356350"/>
            <a:ext cx="533400" cy="365125"/>
          </a:xfrm>
          <a:prstGeom prst="rect">
            <a:avLst/>
          </a:prstGeom>
        </p:spPr>
        <p:txBody>
          <a:bodyPr/>
          <a:lstStyle>
            <a:lvl1pPr>
              <a:defRPr sz="1200">
                <a:solidFill>
                  <a:srgbClr val="CC092F"/>
                </a:solidFill>
              </a:defRPr>
            </a:lvl1pPr>
          </a:lstStyle>
          <a:p>
            <a:fld id="{4D85ECCC-63A2-428E-B144-5B79FB958BBF}" type="slidenum">
              <a:rPr lang="en-US" smtClean="0"/>
              <a:t>‹#›</a:t>
            </a:fld>
            <a:endParaRPr lang="en-US"/>
          </a:p>
        </p:txBody>
      </p:sp>
    </p:spTree>
    <p:extLst>
      <p:ext uri="{BB962C8B-B14F-4D97-AF65-F5344CB8AC3E}">
        <p14:creationId xmlns:p14="http://schemas.microsoft.com/office/powerpoint/2010/main" val="3197379198"/>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76200" y="6356350"/>
            <a:ext cx="1295400" cy="365125"/>
          </a:xfrm>
          <a:prstGeom prst="rect">
            <a:avLst/>
          </a:prstGeom>
        </p:spPr>
        <p:txBody>
          <a:bodyPr/>
          <a:lstStyle>
            <a:lvl1pPr>
              <a:defRPr sz="1200">
                <a:solidFill>
                  <a:schemeClr val="bg1">
                    <a:lumMod val="50000"/>
                  </a:schemeClr>
                </a:solidFill>
              </a:defRPr>
            </a:lvl1pPr>
          </a:lstStyle>
          <a:p>
            <a:fld id="{289F1D08-F2FF-4250-9BBE-32C0B52FE06F}" type="datetime1">
              <a:rPr lang="en-US" smtClean="0"/>
              <a:t>6/11/2015</a:t>
            </a:fld>
            <a:endParaRPr lang="en-US"/>
          </a:p>
        </p:txBody>
      </p:sp>
      <p:sp>
        <p:nvSpPr>
          <p:cNvPr id="8" name="Footer Placeholder 4"/>
          <p:cNvSpPr>
            <a:spLocks noGrp="1"/>
          </p:cNvSpPr>
          <p:nvPr>
            <p:ph type="ftr" sz="quarter" idx="3"/>
          </p:nvPr>
        </p:nvSpPr>
        <p:spPr>
          <a:xfrm>
            <a:off x="1447800" y="6356350"/>
            <a:ext cx="7010400" cy="365125"/>
          </a:xfrm>
          <a:prstGeom prst="rect">
            <a:avLst/>
          </a:prstGeom>
        </p:spPr>
        <p:txBody>
          <a:bodyPr/>
          <a:lstStyle>
            <a:lvl1pPr algn="r">
              <a:defRPr sz="1200">
                <a:solidFill>
                  <a:srgbClr val="CC092F"/>
                </a:solidFill>
              </a:defRPr>
            </a:lvl1pPr>
          </a:lstStyle>
          <a:p>
            <a:endParaRPr lang="en-US"/>
          </a:p>
        </p:txBody>
      </p:sp>
      <p:sp>
        <p:nvSpPr>
          <p:cNvPr id="9" name="Slide Number Placeholder 5"/>
          <p:cNvSpPr>
            <a:spLocks noGrp="1"/>
          </p:cNvSpPr>
          <p:nvPr>
            <p:ph type="sldNum" sz="quarter" idx="4"/>
          </p:nvPr>
        </p:nvSpPr>
        <p:spPr>
          <a:xfrm>
            <a:off x="8534400" y="6356350"/>
            <a:ext cx="533400" cy="365125"/>
          </a:xfrm>
          <a:prstGeom prst="rect">
            <a:avLst/>
          </a:prstGeom>
        </p:spPr>
        <p:txBody>
          <a:bodyPr/>
          <a:lstStyle>
            <a:lvl1pPr>
              <a:defRPr sz="1200">
                <a:solidFill>
                  <a:srgbClr val="CC092F"/>
                </a:solidFill>
              </a:defRPr>
            </a:lvl1pPr>
          </a:lstStyle>
          <a:p>
            <a:fld id="{4D85ECCC-63A2-428E-B144-5B79FB958BBF}" type="slidenum">
              <a:rPr lang="en-US" smtClean="0"/>
              <a:t>‹#›</a:t>
            </a:fld>
            <a:endParaRPr lang="en-US"/>
          </a:p>
        </p:txBody>
      </p:sp>
    </p:spTree>
    <p:extLst>
      <p:ext uri="{BB962C8B-B14F-4D97-AF65-F5344CB8AC3E}">
        <p14:creationId xmlns:p14="http://schemas.microsoft.com/office/powerpoint/2010/main" val="2363396754"/>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7" name="Date Placeholder 3"/>
          <p:cNvSpPr>
            <a:spLocks noGrp="1"/>
          </p:cNvSpPr>
          <p:nvPr>
            <p:ph type="dt" sz="half" idx="2"/>
          </p:nvPr>
        </p:nvSpPr>
        <p:spPr>
          <a:xfrm>
            <a:off x="76200" y="6356350"/>
            <a:ext cx="1295400" cy="365125"/>
          </a:xfrm>
          <a:prstGeom prst="rect">
            <a:avLst/>
          </a:prstGeom>
        </p:spPr>
        <p:txBody>
          <a:bodyPr/>
          <a:lstStyle>
            <a:lvl1pPr>
              <a:defRPr sz="1200">
                <a:solidFill>
                  <a:schemeClr val="bg1">
                    <a:lumMod val="50000"/>
                  </a:schemeClr>
                </a:solidFill>
              </a:defRPr>
            </a:lvl1pPr>
          </a:lstStyle>
          <a:p>
            <a:fld id="{1AC02580-AAC8-43B3-B7CE-9DCF305130AE}" type="datetime1">
              <a:rPr lang="en-US" smtClean="0"/>
              <a:t>6/11/2015</a:t>
            </a:fld>
            <a:endParaRPr lang="en-US"/>
          </a:p>
        </p:txBody>
      </p:sp>
      <p:sp>
        <p:nvSpPr>
          <p:cNvPr id="8" name="Footer Placeholder 4"/>
          <p:cNvSpPr>
            <a:spLocks noGrp="1"/>
          </p:cNvSpPr>
          <p:nvPr>
            <p:ph type="ftr" sz="quarter" idx="3"/>
          </p:nvPr>
        </p:nvSpPr>
        <p:spPr>
          <a:xfrm>
            <a:off x="1447800" y="6356350"/>
            <a:ext cx="7010400" cy="365125"/>
          </a:xfrm>
          <a:prstGeom prst="rect">
            <a:avLst/>
          </a:prstGeom>
        </p:spPr>
        <p:txBody>
          <a:bodyPr/>
          <a:lstStyle>
            <a:lvl1pPr algn="r">
              <a:defRPr sz="1200">
                <a:solidFill>
                  <a:srgbClr val="CC092F"/>
                </a:solidFill>
              </a:defRPr>
            </a:lvl1pPr>
          </a:lstStyle>
          <a:p>
            <a:endParaRPr lang="en-US"/>
          </a:p>
        </p:txBody>
      </p:sp>
      <p:sp>
        <p:nvSpPr>
          <p:cNvPr id="9" name="Slide Number Placeholder 5"/>
          <p:cNvSpPr>
            <a:spLocks noGrp="1"/>
          </p:cNvSpPr>
          <p:nvPr>
            <p:ph type="sldNum" sz="quarter" idx="4"/>
          </p:nvPr>
        </p:nvSpPr>
        <p:spPr>
          <a:xfrm>
            <a:off x="8534400" y="6356350"/>
            <a:ext cx="533400" cy="365125"/>
          </a:xfrm>
          <a:prstGeom prst="rect">
            <a:avLst/>
          </a:prstGeom>
        </p:spPr>
        <p:txBody>
          <a:bodyPr/>
          <a:lstStyle>
            <a:lvl1pPr>
              <a:defRPr sz="1200">
                <a:solidFill>
                  <a:srgbClr val="CC092F"/>
                </a:solidFill>
              </a:defRPr>
            </a:lvl1pPr>
          </a:lstStyle>
          <a:p>
            <a:fld id="{4D85ECCC-63A2-428E-B144-5B79FB958BBF}" type="slidenum">
              <a:rPr lang="en-US" smtClean="0"/>
              <a:t>‹#›</a:t>
            </a:fld>
            <a:endParaRPr lang="en-US"/>
          </a:p>
        </p:txBody>
      </p:sp>
      <p:cxnSp>
        <p:nvCxnSpPr>
          <p:cNvPr id="10" name="Straight Connector 9"/>
          <p:cNvCxnSpPr/>
          <p:nvPr/>
        </p:nvCxnSpPr>
        <p:spPr>
          <a:xfrm flipH="1">
            <a:off x="4447032" y="4447032"/>
            <a:ext cx="4495800" cy="0"/>
          </a:xfrm>
          <a:prstGeom prst="line">
            <a:avLst/>
          </a:prstGeom>
          <a:ln>
            <a:gradFill flip="none" rotWithShape="1">
              <a:gsLst>
                <a:gs pos="0">
                  <a:schemeClr val="bg1">
                    <a:alpha val="0"/>
                  </a:schemeClr>
                </a:gs>
                <a:gs pos="100000">
                  <a:srgbClr val="CC092F"/>
                </a:gs>
              </a:gsLst>
              <a:path path="circle">
                <a:fillToRect l="100000" t="100000"/>
              </a:path>
              <a:tileRect r="-100000" b="-100000"/>
            </a:gradFill>
          </a:ln>
        </p:spPr>
        <p:style>
          <a:lnRef idx="2">
            <a:schemeClr val="accent1"/>
          </a:lnRef>
          <a:fillRef idx="0">
            <a:schemeClr val="accent1"/>
          </a:fillRef>
          <a:effectRef idx="1">
            <a:schemeClr val="accent1"/>
          </a:effectRef>
          <a:fontRef idx="minor">
            <a:schemeClr val="tx1"/>
          </a:fontRef>
        </p:style>
      </p:cxnSp>
      <p:sp>
        <p:nvSpPr>
          <p:cNvPr id="11" name="Title 1"/>
          <p:cNvSpPr>
            <a:spLocks noGrp="1"/>
          </p:cNvSpPr>
          <p:nvPr>
            <p:ph type="ctrTitle"/>
          </p:nvPr>
        </p:nvSpPr>
        <p:spPr>
          <a:xfrm>
            <a:off x="3200400" y="2130425"/>
            <a:ext cx="5742432" cy="2254250"/>
          </a:xfrm>
        </p:spPr>
        <p:txBody>
          <a:bodyPr anchor="b">
            <a:normAutofit/>
          </a:bodyPr>
          <a:lstStyle>
            <a:lvl1pPr algn="r">
              <a:defRPr sz="3200">
                <a:solidFill>
                  <a:srgbClr val="CC092F"/>
                </a:solidFill>
              </a:defRPr>
            </a:lvl1pPr>
          </a:lstStyle>
          <a:p>
            <a:r>
              <a:rPr lang="en-US" smtClean="0"/>
              <a:t>Click to edit Master title style</a:t>
            </a:r>
            <a:endParaRPr lang="en-US"/>
          </a:p>
        </p:txBody>
      </p:sp>
      <p:sp>
        <p:nvSpPr>
          <p:cNvPr id="12" name="Subtitle 2"/>
          <p:cNvSpPr>
            <a:spLocks noGrp="1"/>
          </p:cNvSpPr>
          <p:nvPr>
            <p:ph type="subTitle" idx="1"/>
          </p:nvPr>
        </p:nvSpPr>
        <p:spPr>
          <a:xfrm>
            <a:off x="3200400" y="4495800"/>
            <a:ext cx="5742432" cy="1752600"/>
          </a:xfrm>
        </p:spPr>
        <p:txBody>
          <a:bodyPr>
            <a:normAutofit/>
          </a:bodyPr>
          <a:lstStyle>
            <a:lvl1pPr marL="0" indent="0" algn="r">
              <a:buNone/>
              <a:defRPr sz="2400">
                <a:solidFill>
                  <a:srgbClr val="CC092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608042152"/>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 y="1524000"/>
            <a:ext cx="4419600" cy="4724400"/>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4419600" cy="4724400"/>
          </a:xfrm>
        </p:spPr>
        <p:txBody>
          <a:bodyPr>
            <a:normAutofit/>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a:xfrm>
            <a:off x="76200" y="6356350"/>
            <a:ext cx="1295400" cy="365125"/>
          </a:xfrm>
          <a:prstGeom prst="rect">
            <a:avLst/>
          </a:prstGeom>
        </p:spPr>
        <p:txBody>
          <a:bodyPr/>
          <a:lstStyle>
            <a:lvl1pPr>
              <a:defRPr sz="1200">
                <a:solidFill>
                  <a:schemeClr val="bg1">
                    <a:lumMod val="50000"/>
                  </a:schemeClr>
                </a:solidFill>
              </a:defRPr>
            </a:lvl1pPr>
          </a:lstStyle>
          <a:p>
            <a:fld id="{B8286A04-F69A-4DD1-820B-C1D8AD753CB1}" type="datetime1">
              <a:rPr lang="en-US" smtClean="0"/>
              <a:t>6/11/2015</a:t>
            </a:fld>
            <a:endParaRPr lang="en-US"/>
          </a:p>
        </p:txBody>
      </p:sp>
      <p:sp>
        <p:nvSpPr>
          <p:cNvPr id="9" name="Footer Placeholder 4"/>
          <p:cNvSpPr>
            <a:spLocks noGrp="1"/>
          </p:cNvSpPr>
          <p:nvPr>
            <p:ph type="ftr" sz="quarter" idx="3"/>
          </p:nvPr>
        </p:nvSpPr>
        <p:spPr>
          <a:xfrm>
            <a:off x="1447800" y="6356350"/>
            <a:ext cx="7010400" cy="365125"/>
          </a:xfrm>
          <a:prstGeom prst="rect">
            <a:avLst/>
          </a:prstGeom>
        </p:spPr>
        <p:txBody>
          <a:bodyPr/>
          <a:lstStyle>
            <a:lvl1pPr algn="r">
              <a:defRPr sz="1200">
                <a:solidFill>
                  <a:srgbClr val="CC092F"/>
                </a:solidFill>
              </a:defRPr>
            </a:lvl1pPr>
          </a:lstStyle>
          <a:p>
            <a:endParaRPr lang="en-US"/>
          </a:p>
        </p:txBody>
      </p:sp>
      <p:sp>
        <p:nvSpPr>
          <p:cNvPr id="10" name="Slide Number Placeholder 5"/>
          <p:cNvSpPr>
            <a:spLocks noGrp="1"/>
          </p:cNvSpPr>
          <p:nvPr>
            <p:ph type="sldNum" sz="quarter" idx="4"/>
          </p:nvPr>
        </p:nvSpPr>
        <p:spPr>
          <a:xfrm>
            <a:off x="8534400" y="6356350"/>
            <a:ext cx="533400" cy="365125"/>
          </a:xfrm>
          <a:prstGeom prst="rect">
            <a:avLst/>
          </a:prstGeom>
        </p:spPr>
        <p:txBody>
          <a:bodyPr/>
          <a:lstStyle>
            <a:lvl1pPr>
              <a:defRPr sz="1200">
                <a:solidFill>
                  <a:srgbClr val="CC092F"/>
                </a:solidFill>
              </a:defRPr>
            </a:lvl1pPr>
          </a:lstStyle>
          <a:p>
            <a:fld id="{4D85ECCC-63A2-428E-B144-5B79FB958BBF}" type="slidenum">
              <a:rPr lang="en-US" smtClean="0"/>
              <a:t>‹#›</a:t>
            </a:fld>
            <a:endParaRPr lang="en-US"/>
          </a:p>
        </p:txBody>
      </p:sp>
    </p:spTree>
    <p:extLst>
      <p:ext uri="{BB962C8B-B14F-4D97-AF65-F5344CB8AC3E}">
        <p14:creationId xmlns:p14="http://schemas.microsoft.com/office/powerpoint/2010/main" val="291838235"/>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a:xfrm>
            <a:off x="76200" y="1535113"/>
            <a:ext cx="4421188" cy="639762"/>
          </a:xfrm>
        </p:spPr>
        <p:txBody>
          <a:bodyPr anchor="b">
            <a:noAutofit/>
          </a:bodyPr>
          <a:lstStyle>
            <a:lvl1pPr marL="0" indent="0">
              <a:buNone/>
              <a:defRPr sz="2000" b="0">
                <a:latin typeface="Arial Blac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200" y="2174874"/>
            <a:ext cx="4421188" cy="4073525"/>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422775" cy="639762"/>
          </a:xfrm>
        </p:spPr>
        <p:txBody>
          <a:bodyPr anchor="b">
            <a:noAutofit/>
          </a:bodyPr>
          <a:lstStyle>
            <a:lvl1pPr marL="0" indent="0">
              <a:buNone/>
              <a:defRPr sz="2000" b="0">
                <a:latin typeface="Arial Black"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422775" cy="4073525"/>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Date Placeholder 3"/>
          <p:cNvSpPr>
            <a:spLocks noGrp="1"/>
          </p:cNvSpPr>
          <p:nvPr>
            <p:ph type="dt" sz="half" idx="10"/>
          </p:nvPr>
        </p:nvSpPr>
        <p:spPr>
          <a:xfrm>
            <a:off x="76200" y="6356350"/>
            <a:ext cx="1295400" cy="365125"/>
          </a:xfrm>
          <a:prstGeom prst="rect">
            <a:avLst/>
          </a:prstGeom>
        </p:spPr>
        <p:txBody>
          <a:bodyPr/>
          <a:lstStyle>
            <a:lvl1pPr>
              <a:defRPr sz="1200">
                <a:solidFill>
                  <a:schemeClr val="bg1">
                    <a:lumMod val="50000"/>
                  </a:schemeClr>
                </a:solidFill>
              </a:defRPr>
            </a:lvl1pPr>
          </a:lstStyle>
          <a:p>
            <a:fld id="{FF1EB4EE-239F-4FF1-B7A0-46219E177B23}" type="datetime1">
              <a:rPr lang="en-US" smtClean="0"/>
              <a:t>6/11/2015</a:t>
            </a:fld>
            <a:endParaRPr lang="en-US"/>
          </a:p>
        </p:txBody>
      </p:sp>
      <p:sp>
        <p:nvSpPr>
          <p:cNvPr id="11" name="Footer Placeholder 4"/>
          <p:cNvSpPr>
            <a:spLocks noGrp="1"/>
          </p:cNvSpPr>
          <p:nvPr>
            <p:ph type="ftr" sz="quarter" idx="11"/>
          </p:nvPr>
        </p:nvSpPr>
        <p:spPr>
          <a:xfrm>
            <a:off x="1447800" y="6356350"/>
            <a:ext cx="7010400" cy="365125"/>
          </a:xfrm>
          <a:prstGeom prst="rect">
            <a:avLst/>
          </a:prstGeom>
        </p:spPr>
        <p:txBody>
          <a:bodyPr/>
          <a:lstStyle>
            <a:lvl1pPr algn="r">
              <a:defRPr sz="1200">
                <a:solidFill>
                  <a:srgbClr val="CC092F"/>
                </a:solidFill>
              </a:defRPr>
            </a:lvl1pPr>
          </a:lstStyle>
          <a:p>
            <a:endParaRPr lang="en-US"/>
          </a:p>
        </p:txBody>
      </p:sp>
      <p:sp>
        <p:nvSpPr>
          <p:cNvPr id="12" name="Slide Number Placeholder 5"/>
          <p:cNvSpPr>
            <a:spLocks noGrp="1"/>
          </p:cNvSpPr>
          <p:nvPr>
            <p:ph type="sldNum" sz="quarter" idx="12"/>
          </p:nvPr>
        </p:nvSpPr>
        <p:spPr>
          <a:xfrm>
            <a:off x="8534400" y="6356350"/>
            <a:ext cx="533400" cy="365125"/>
          </a:xfrm>
          <a:prstGeom prst="rect">
            <a:avLst/>
          </a:prstGeom>
        </p:spPr>
        <p:txBody>
          <a:bodyPr/>
          <a:lstStyle>
            <a:lvl1pPr>
              <a:defRPr sz="1200">
                <a:solidFill>
                  <a:srgbClr val="CC092F"/>
                </a:solidFill>
              </a:defRPr>
            </a:lvl1pPr>
          </a:lstStyle>
          <a:p>
            <a:fld id="{4D85ECCC-63A2-428E-B144-5B79FB958BBF}" type="slidenum">
              <a:rPr lang="en-US" smtClean="0"/>
              <a:t>‹#›</a:t>
            </a:fld>
            <a:endParaRPr lang="en-US"/>
          </a:p>
        </p:txBody>
      </p:sp>
    </p:spTree>
    <p:extLst>
      <p:ext uri="{BB962C8B-B14F-4D97-AF65-F5344CB8AC3E}">
        <p14:creationId xmlns:p14="http://schemas.microsoft.com/office/powerpoint/2010/main" val="4180121072"/>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6" name="Date Placeholder 3"/>
          <p:cNvSpPr>
            <a:spLocks noGrp="1"/>
          </p:cNvSpPr>
          <p:nvPr>
            <p:ph type="dt" sz="half" idx="2"/>
          </p:nvPr>
        </p:nvSpPr>
        <p:spPr>
          <a:xfrm>
            <a:off x="76200" y="6356350"/>
            <a:ext cx="1295400" cy="365125"/>
          </a:xfrm>
          <a:prstGeom prst="rect">
            <a:avLst/>
          </a:prstGeom>
        </p:spPr>
        <p:txBody>
          <a:bodyPr/>
          <a:lstStyle>
            <a:lvl1pPr>
              <a:defRPr sz="1200">
                <a:solidFill>
                  <a:schemeClr val="bg1">
                    <a:lumMod val="50000"/>
                  </a:schemeClr>
                </a:solidFill>
              </a:defRPr>
            </a:lvl1pPr>
          </a:lstStyle>
          <a:p>
            <a:fld id="{01DADE1E-17C7-4137-A240-314410AF9C97}" type="datetime1">
              <a:rPr lang="en-US" smtClean="0"/>
              <a:t>6/11/2015</a:t>
            </a:fld>
            <a:endParaRPr lang="en-US"/>
          </a:p>
        </p:txBody>
      </p:sp>
      <p:sp>
        <p:nvSpPr>
          <p:cNvPr id="7" name="Footer Placeholder 4"/>
          <p:cNvSpPr>
            <a:spLocks noGrp="1"/>
          </p:cNvSpPr>
          <p:nvPr>
            <p:ph type="ftr" sz="quarter" idx="3"/>
          </p:nvPr>
        </p:nvSpPr>
        <p:spPr>
          <a:xfrm>
            <a:off x="1447800" y="6356350"/>
            <a:ext cx="7010400" cy="365125"/>
          </a:xfrm>
          <a:prstGeom prst="rect">
            <a:avLst/>
          </a:prstGeom>
        </p:spPr>
        <p:txBody>
          <a:bodyPr/>
          <a:lstStyle>
            <a:lvl1pPr algn="r">
              <a:defRPr sz="1200">
                <a:solidFill>
                  <a:srgbClr val="CC092F"/>
                </a:solidFill>
              </a:defRPr>
            </a:lvl1pPr>
          </a:lstStyle>
          <a:p>
            <a:endParaRPr lang="en-US"/>
          </a:p>
        </p:txBody>
      </p:sp>
      <p:sp>
        <p:nvSpPr>
          <p:cNvPr id="8" name="Slide Number Placeholder 5"/>
          <p:cNvSpPr>
            <a:spLocks noGrp="1"/>
          </p:cNvSpPr>
          <p:nvPr>
            <p:ph type="sldNum" sz="quarter" idx="4"/>
          </p:nvPr>
        </p:nvSpPr>
        <p:spPr>
          <a:xfrm>
            <a:off x="8534400" y="6356350"/>
            <a:ext cx="533400" cy="365125"/>
          </a:xfrm>
          <a:prstGeom prst="rect">
            <a:avLst/>
          </a:prstGeom>
        </p:spPr>
        <p:txBody>
          <a:bodyPr/>
          <a:lstStyle>
            <a:lvl1pPr>
              <a:defRPr sz="1200">
                <a:solidFill>
                  <a:srgbClr val="CC092F"/>
                </a:solidFill>
              </a:defRPr>
            </a:lvl1pPr>
          </a:lstStyle>
          <a:p>
            <a:fld id="{4D85ECCC-63A2-428E-B144-5B79FB958BBF}" type="slidenum">
              <a:rPr lang="en-US" smtClean="0"/>
              <a:t>‹#›</a:t>
            </a:fld>
            <a:endParaRPr lang="en-US"/>
          </a:p>
        </p:txBody>
      </p:sp>
    </p:spTree>
    <p:extLst>
      <p:ext uri="{BB962C8B-B14F-4D97-AF65-F5344CB8AC3E}">
        <p14:creationId xmlns:p14="http://schemas.microsoft.com/office/powerpoint/2010/main" val="2313100970"/>
      </p:ext>
    </p:extLst>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76200" y="6356350"/>
            <a:ext cx="1295400" cy="365125"/>
          </a:xfrm>
          <a:prstGeom prst="rect">
            <a:avLst/>
          </a:prstGeom>
        </p:spPr>
        <p:txBody>
          <a:bodyPr/>
          <a:lstStyle>
            <a:lvl1pPr>
              <a:defRPr sz="1200">
                <a:solidFill>
                  <a:schemeClr val="bg1">
                    <a:lumMod val="50000"/>
                  </a:schemeClr>
                </a:solidFill>
              </a:defRPr>
            </a:lvl1pPr>
          </a:lstStyle>
          <a:p>
            <a:fld id="{2A0B35D1-82E0-477D-9B10-B80686B1733F}" type="datetime1">
              <a:rPr lang="en-US" smtClean="0"/>
              <a:t>6/11/2015</a:t>
            </a:fld>
            <a:endParaRPr lang="en-US"/>
          </a:p>
        </p:txBody>
      </p:sp>
      <p:sp>
        <p:nvSpPr>
          <p:cNvPr id="6" name="Footer Placeholder 4"/>
          <p:cNvSpPr>
            <a:spLocks noGrp="1"/>
          </p:cNvSpPr>
          <p:nvPr>
            <p:ph type="ftr" sz="quarter" idx="3"/>
          </p:nvPr>
        </p:nvSpPr>
        <p:spPr>
          <a:xfrm>
            <a:off x="1447800" y="6356350"/>
            <a:ext cx="7010400" cy="365125"/>
          </a:xfrm>
          <a:prstGeom prst="rect">
            <a:avLst/>
          </a:prstGeom>
        </p:spPr>
        <p:txBody>
          <a:bodyPr/>
          <a:lstStyle>
            <a:lvl1pPr algn="r">
              <a:defRPr sz="1200">
                <a:solidFill>
                  <a:srgbClr val="CC092F"/>
                </a:solidFill>
              </a:defRPr>
            </a:lvl1pPr>
          </a:lstStyle>
          <a:p>
            <a:endParaRPr lang="en-US"/>
          </a:p>
        </p:txBody>
      </p:sp>
      <p:sp>
        <p:nvSpPr>
          <p:cNvPr id="7" name="Slide Number Placeholder 5"/>
          <p:cNvSpPr>
            <a:spLocks noGrp="1"/>
          </p:cNvSpPr>
          <p:nvPr>
            <p:ph type="sldNum" sz="quarter" idx="4"/>
          </p:nvPr>
        </p:nvSpPr>
        <p:spPr>
          <a:xfrm>
            <a:off x="8534400" y="6356350"/>
            <a:ext cx="533400" cy="365125"/>
          </a:xfrm>
          <a:prstGeom prst="rect">
            <a:avLst/>
          </a:prstGeom>
        </p:spPr>
        <p:txBody>
          <a:bodyPr/>
          <a:lstStyle>
            <a:lvl1pPr>
              <a:defRPr sz="1200">
                <a:solidFill>
                  <a:srgbClr val="CC092F"/>
                </a:solidFill>
              </a:defRPr>
            </a:lvl1pPr>
          </a:lstStyle>
          <a:p>
            <a:fld id="{4D85ECCC-63A2-428E-B144-5B79FB958BBF}" type="slidenum">
              <a:rPr lang="en-US" smtClean="0"/>
              <a:t>‹#›</a:t>
            </a:fld>
            <a:endParaRPr lang="en-US"/>
          </a:p>
        </p:txBody>
      </p:sp>
    </p:spTree>
    <p:extLst>
      <p:ext uri="{BB962C8B-B14F-4D97-AF65-F5344CB8AC3E}">
        <p14:creationId xmlns:p14="http://schemas.microsoft.com/office/powerpoint/2010/main" val="4095420144"/>
      </p:ext>
    </p:extLst>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 y="533400"/>
            <a:ext cx="3389313" cy="901700"/>
          </a:xfrm>
        </p:spPr>
        <p:txBody>
          <a:bodyPr anchor="b"/>
          <a:lstStyle>
            <a:lvl1pPr algn="l">
              <a:defRPr sz="2000" b="0">
                <a:latin typeface="Arial Black"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3575050" y="533400"/>
            <a:ext cx="5492750" cy="57150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6200" y="1435100"/>
            <a:ext cx="3389313" cy="481330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76200" y="6356350"/>
            <a:ext cx="1295400" cy="365125"/>
          </a:xfrm>
          <a:prstGeom prst="rect">
            <a:avLst/>
          </a:prstGeom>
        </p:spPr>
        <p:txBody>
          <a:bodyPr/>
          <a:lstStyle>
            <a:lvl1pPr>
              <a:defRPr sz="1200">
                <a:solidFill>
                  <a:schemeClr val="bg1">
                    <a:lumMod val="50000"/>
                  </a:schemeClr>
                </a:solidFill>
              </a:defRPr>
            </a:lvl1pPr>
          </a:lstStyle>
          <a:p>
            <a:fld id="{3DA34FC2-3198-48EA-B0A6-886ABB49A4C2}" type="datetime1">
              <a:rPr lang="en-US" smtClean="0"/>
              <a:t>6/11/2015</a:t>
            </a:fld>
            <a:endParaRPr lang="en-US"/>
          </a:p>
        </p:txBody>
      </p:sp>
      <p:sp>
        <p:nvSpPr>
          <p:cNvPr id="9" name="Footer Placeholder 4"/>
          <p:cNvSpPr>
            <a:spLocks noGrp="1"/>
          </p:cNvSpPr>
          <p:nvPr>
            <p:ph type="ftr" sz="quarter" idx="3"/>
          </p:nvPr>
        </p:nvSpPr>
        <p:spPr>
          <a:xfrm>
            <a:off x="1447800" y="6356350"/>
            <a:ext cx="7010400" cy="365125"/>
          </a:xfrm>
          <a:prstGeom prst="rect">
            <a:avLst/>
          </a:prstGeom>
        </p:spPr>
        <p:txBody>
          <a:bodyPr/>
          <a:lstStyle>
            <a:lvl1pPr algn="r">
              <a:defRPr sz="1200">
                <a:solidFill>
                  <a:srgbClr val="CC092F"/>
                </a:solidFill>
              </a:defRPr>
            </a:lvl1pPr>
          </a:lstStyle>
          <a:p>
            <a:endParaRPr lang="en-US"/>
          </a:p>
        </p:txBody>
      </p:sp>
      <p:sp>
        <p:nvSpPr>
          <p:cNvPr id="10" name="Slide Number Placeholder 5"/>
          <p:cNvSpPr>
            <a:spLocks noGrp="1"/>
          </p:cNvSpPr>
          <p:nvPr>
            <p:ph type="sldNum" sz="quarter" idx="4"/>
          </p:nvPr>
        </p:nvSpPr>
        <p:spPr>
          <a:xfrm>
            <a:off x="8534400" y="6356350"/>
            <a:ext cx="533400" cy="365125"/>
          </a:xfrm>
          <a:prstGeom prst="rect">
            <a:avLst/>
          </a:prstGeom>
        </p:spPr>
        <p:txBody>
          <a:bodyPr/>
          <a:lstStyle>
            <a:lvl1pPr>
              <a:defRPr sz="1200">
                <a:solidFill>
                  <a:srgbClr val="CC092F"/>
                </a:solidFill>
              </a:defRPr>
            </a:lvl1pPr>
          </a:lstStyle>
          <a:p>
            <a:fld id="{4D85ECCC-63A2-428E-B144-5B79FB958BBF}" type="slidenum">
              <a:rPr lang="en-US" smtClean="0"/>
              <a:t>‹#›</a:t>
            </a:fld>
            <a:endParaRPr lang="en-US"/>
          </a:p>
        </p:txBody>
      </p:sp>
    </p:spTree>
    <p:extLst>
      <p:ext uri="{BB962C8B-B14F-4D97-AF65-F5344CB8AC3E}">
        <p14:creationId xmlns:p14="http://schemas.microsoft.com/office/powerpoint/2010/main" val="1038226646"/>
      </p:ext>
    </p:extLst>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0">
                <a:latin typeface="Arial Black" pitchFamily="34" charset="0"/>
              </a:defRPr>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81062"/>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3"/>
          <p:cNvSpPr>
            <a:spLocks noGrp="1"/>
          </p:cNvSpPr>
          <p:nvPr>
            <p:ph type="dt" sz="half" idx="10"/>
          </p:nvPr>
        </p:nvSpPr>
        <p:spPr>
          <a:xfrm>
            <a:off x="76200" y="6356350"/>
            <a:ext cx="1295400" cy="365125"/>
          </a:xfrm>
          <a:prstGeom prst="rect">
            <a:avLst/>
          </a:prstGeom>
        </p:spPr>
        <p:txBody>
          <a:bodyPr/>
          <a:lstStyle>
            <a:lvl1pPr>
              <a:defRPr sz="1200">
                <a:solidFill>
                  <a:schemeClr val="bg1">
                    <a:lumMod val="50000"/>
                  </a:schemeClr>
                </a:solidFill>
              </a:defRPr>
            </a:lvl1pPr>
          </a:lstStyle>
          <a:p>
            <a:fld id="{D5872C6F-A69E-4A8C-A8DA-61B1F2515347}" type="datetime1">
              <a:rPr lang="en-US" smtClean="0"/>
              <a:t>6/11/2015</a:t>
            </a:fld>
            <a:endParaRPr lang="en-US"/>
          </a:p>
        </p:txBody>
      </p:sp>
      <p:sp>
        <p:nvSpPr>
          <p:cNvPr id="9" name="Footer Placeholder 4"/>
          <p:cNvSpPr>
            <a:spLocks noGrp="1"/>
          </p:cNvSpPr>
          <p:nvPr>
            <p:ph type="ftr" sz="quarter" idx="3"/>
          </p:nvPr>
        </p:nvSpPr>
        <p:spPr>
          <a:xfrm>
            <a:off x="1447800" y="6356350"/>
            <a:ext cx="7010400" cy="365125"/>
          </a:xfrm>
          <a:prstGeom prst="rect">
            <a:avLst/>
          </a:prstGeom>
        </p:spPr>
        <p:txBody>
          <a:bodyPr/>
          <a:lstStyle>
            <a:lvl1pPr algn="r">
              <a:defRPr sz="1200">
                <a:solidFill>
                  <a:srgbClr val="CC092F"/>
                </a:solidFill>
              </a:defRPr>
            </a:lvl1pPr>
          </a:lstStyle>
          <a:p>
            <a:endParaRPr lang="en-US"/>
          </a:p>
        </p:txBody>
      </p:sp>
      <p:sp>
        <p:nvSpPr>
          <p:cNvPr id="10" name="Slide Number Placeholder 5"/>
          <p:cNvSpPr>
            <a:spLocks noGrp="1"/>
          </p:cNvSpPr>
          <p:nvPr>
            <p:ph type="sldNum" sz="quarter" idx="4"/>
          </p:nvPr>
        </p:nvSpPr>
        <p:spPr>
          <a:xfrm>
            <a:off x="8534400" y="6356350"/>
            <a:ext cx="533400" cy="365125"/>
          </a:xfrm>
          <a:prstGeom prst="rect">
            <a:avLst/>
          </a:prstGeom>
        </p:spPr>
        <p:txBody>
          <a:bodyPr/>
          <a:lstStyle>
            <a:lvl1pPr>
              <a:defRPr sz="1200">
                <a:solidFill>
                  <a:srgbClr val="CC092F"/>
                </a:solidFill>
              </a:defRPr>
            </a:lvl1pPr>
          </a:lstStyle>
          <a:p>
            <a:fld id="{4D85ECCC-63A2-428E-B144-5B79FB958BBF}" type="slidenum">
              <a:rPr lang="en-US" smtClean="0"/>
              <a:t>‹#›</a:t>
            </a:fld>
            <a:endParaRPr lang="en-US"/>
          </a:p>
        </p:txBody>
      </p:sp>
    </p:spTree>
    <p:extLst>
      <p:ext uri="{BB962C8B-B14F-4D97-AF65-F5344CB8AC3E}">
        <p14:creationId xmlns:p14="http://schemas.microsoft.com/office/powerpoint/2010/main" val="1090081642"/>
      </p:ext>
    </p:extLst>
  </p:cSld>
  <p:clrMapOvr>
    <a:masterClrMapping/>
  </p:clrMapOvr>
  <p:transition/>
  <p:timing>
    <p:tnLst>
      <p:par>
        <p:cTn id="1" dur="indefinite"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 y="542926"/>
            <a:ext cx="8991600" cy="874712"/>
          </a:xfrm>
          <a:prstGeom prst="rect">
            <a:avLst/>
          </a:prstGeom>
        </p:spPr>
        <p:txBody>
          <a:bodyPr vert="horz" lIns="91440" tIns="45720" rIns="91440" bIns="45720" rtlCol="0" anchor="t">
            <a:normAutofit/>
          </a:bodyPr>
          <a:lstStyle/>
          <a:p>
            <a:r>
              <a:rPr lang="en-US" smtClean="0"/>
              <a:t>Click to edit Master title style</a:t>
            </a:r>
            <a:endParaRPr lang="en-US"/>
          </a:p>
        </p:txBody>
      </p:sp>
      <p:sp>
        <p:nvSpPr>
          <p:cNvPr id="3" name="Text Placeholder 2"/>
          <p:cNvSpPr>
            <a:spLocks noGrp="1"/>
          </p:cNvSpPr>
          <p:nvPr>
            <p:ph type="body" idx="1"/>
          </p:nvPr>
        </p:nvSpPr>
        <p:spPr>
          <a:xfrm>
            <a:off x="76200" y="1524000"/>
            <a:ext cx="8991600" cy="4724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2"/>
          </p:nvPr>
        </p:nvSpPr>
        <p:spPr>
          <a:xfrm>
            <a:off x="76200" y="6356350"/>
            <a:ext cx="1295400" cy="365125"/>
          </a:xfrm>
          <a:prstGeom prst="rect">
            <a:avLst/>
          </a:prstGeom>
        </p:spPr>
        <p:txBody>
          <a:bodyPr/>
          <a:lstStyle>
            <a:lvl1pPr>
              <a:defRPr sz="1200">
                <a:solidFill>
                  <a:srgbClr val="B2B2B2"/>
                </a:solidFill>
              </a:defRPr>
            </a:lvl1pPr>
          </a:lstStyle>
          <a:p>
            <a:fld id="{83513D4B-094C-4291-B42F-311652538D54}" type="datetime1">
              <a:rPr lang="en-US" smtClean="0"/>
              <a:t>6/11/2015</a:t>
            </a:fld>
            <a:endParaRPr lang="en-US"/>
          </a:p>
        </p:txBody>
      </p:sp>
      <p:sp>
        <p:nvSpPr>
          <p:cNvPr id="8" name="Footer Placeholder 4"/>
          <p:cNvSpPr>
            <a:spLocks noGrp="1"/>
          </p:cNvSpPr>
          <p:nvPr>
            <p:ph type="ftr" sz="quarter" idx="3"/>
          </p:nvPr>
        </p:nvSpPr>
        <p:spPr>
          <a:xfrm>
            <a:off x="1447800" y="6356350"/>
            <a:ext cx="7010400" cy="365125"/>
          </a:xfrm>
          <a:prstGeom prst="rect">
            <a:avLst/>
          </a:prstGeom>
        </p:spPr>
        <p:txBody>
          <a:bodyPr/>
          <a:lstStyle>
            <a:lvl1pPr algn="r">
              <a:defRPr sz="1200">
                <a:solidFill>
                  <a:srgbClr val="CC092F"/>
                </a:solidFill>
              </a:defRPr>
            </a:lvl1pPr>
          </a:lstStyle>
          <a:p>
            <a:endParaRPr lang="en-US"/>
          </a:p>
        </p:txBody>
      </p:sp>
      <p:sp>
        <p:nvSpPr>
          <p:cNvPr id="9" name="Slide Number Placeholder 5"/>
          <p:cNvSpPr>
            <a:spLocks noGrp="1"/>
          </p:cNvSpPr>
          <p:nvPr>
            <p:ph type="sldNum" sz="quarter" idx="4"/>
          </p:nvPr>
        </p:nvSpPr>
        <p:spPr>
          <a:xfrm>
            <a:off x="8534400" y="6356350"/>
            <a:ext cx="533400" cy="365125"/>
          </a:xfrm>
          <a:prstGeom prst="rect">
            <a:avLst/>
          </a:prstGeom>
        </p:spPr>
        <p:txBody>
          <a:bodyPr/>
          <a:lstStyle>
            <a:lvl1pPr>
              <a:defRPr sz="1200">
                <a:solidFill>
                  <a:srgbClr val="CC092F"/>
                </a:solidFill>
              </a:defRPr>
            </a:lvl1pPr>
          </a:lstStyle>
          <a:p>
            <a:fld id="{4D85ECCC-63A2-428E-B144-5B79FB958BBF}" type="slidenum">
              <a:rPr lang="en-US" smtClean="0"/>
              <a:t>‹#›</a:t>
            </a:fld>
            <a:endParaRPr lang="en-US"/>
          </a:p>
        </p:txBody>
      </p:sp>
      <p:sp>
        <p:nvSpPr>
          <p:cNvPr id="22" name="Rectangle 25"/>
          <p:cNvSpPr>
            <a:spLocks noChangeArrowheads="1"/>
          </p:cNvSpPr>
          <p:nvPr/>
        </p:nvSpPr>
        <p:spPr>
          <a:xfrm>
            <a:off x="0" y="1"/>
            <a:ext cx="9144000" cy="542925"/>
          </a:xfrm>
          <a:prstGeom prst="rect">
            <a:avLst/>
          </a:prstGeom>
          <a:solidFill>
            <a:srgbClr val="CC092F"/>
          </a:solidFill>
          <a:ln>
            <a:noFill/>
          </a:ln>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1216204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iming>
    <p:tnLst>
      <p:par>
        <p:cTn id="1" dur="indefinite" restart="never" nodeType="tmRoot"/>
      </p:par>
    </p:tnLst>
  </p:timing>
  <p:hf hdr="0" ftr="0" dt="0"/>
  <p:txStyles>
    <p:titleStyle>
      <a:lvl1pPr algn="l" defTabSz="914400" rtl="0" eaLnBrk="1" latinLnBrk="0" hangingPunct="1">
        <a:spcBef>
          <a:spcPct val="0"/>
        </a:spcBef>
        <a:buNone/>
        <a:defRPr sz="2800" kern="1200">
          <a:solidFill>
            <a:srgbClr val="CC092F"/>
          </a:solidFill>
          <a:latin typeface="+mj-lt"/>
          <a:ea typeface="+mj-ea"/>
          <a:cs typeface="+mj-cs"/>
        </a:defRPr>
      </a:lvl1pPr>
    </p:titleStyle>
    <p:bodyStyle>
      <a:lvl1pPr marL="228600" indent="-228600" algn="l" defTabSz="1371600" rtl="0" eaLnBrk="1" latinLnBrk="0" hangingPunct="1">
        <a:spcBef>
          <a:spcPct val="0"/>
        </a:spcBef>
        <a:spcAft>
          <a:spcPts val="1200"/>
        </a:spcAft>
        <a:buFont typeface="Arial" pitchFamily="34" charset="0"/>
        <a:buChar char="•"/>
        <a:defRPr sz="2400" kern="1200">
          <a:solidFill>
            <a:schemeClr val="tx1"/>
          </a:solidFill>
          <a:latin typeface="+mn-lt"/>
          <a:ea typeface="+mn-ea"/>
          <a:cs typeface="+mn-cs"/>
        </a:defRPr>
      </a:lvl1pPr>
      <a:lvl2pPr marL="576263" indent="-228600" algn="l" defTabSz="1371600" rtl="0" eaLnBrk="1" latinLnBrk="0" hangingPunct="1">
        <a:spcBef>
          <a:spcPct val="0"/>
        </a:spcBef>
        <a:spcAft>
          <a:spcPts val="1200"/>
        </a:spcAft>
        <a:buFont typeface="Arial" pitchFamily="34" charset="0"/>
        <a:buChar char="•"/>
        <a:defRPr sz="2000" kern="1200">
          <a:solidFill>
            <a:schemeClr val="tx1"/>
          </a:solidFill>
          <a:latin typeface="+mn-lt"/>
          <a:ea typeface="+mn-ea"/>
          <a:cs typeface="+mn-cs"/>
        </a:defRPr>
      </a:lvl2pPr>
      <a:lvl3pPr marL="914400" indent="-228600" algn="l" defTabSz="1371600" rtl="0" eaLnBrk="1" latinLnBrk="0" hangingPunct="1">
        <a:spcBef>
          <a:spcPct val="0"/>
        </a:spcBef>
        <a:spcAft>
          <a:spcPts val="1200"/>
        </a:spcAft>
        <a:buFont typeface="Arial" pitchFamily="34" charset="0"/>
        <a:buChar char="•"/>
        <a:defRPr sz="1800" kern="1200">
          <a:solidFill>
            <a:schemeClr val="tx1"/>
          </a:solidFill>
          <a:latin typeface="+mn-lt"/>
          <a:ea typeface="+mn-ea"/>
          <a:cs typeface="+mn-cs"/>
        </a:defRPr>
      </a:lvl3pPr>
      <a:lvl4pPr marL="1262063" indent="-228600" algn="l" defTabSz="1371600" rtl="0" eaLnBrk="1" latinLnBrk="0" hangingPunct="1">
        <a:spcBef>
          <a:spcPct val="0"/>
        </a:spcBef>
        <a:spcAft>
          <a:spcPts val="1200"/>
        </a:spcAft>
        <a:buFont typeface="Arial" pitchFamily="34" charset="0"/>
        <a:buChar char="•"/>
        <a:defRPr sz="1600" kern="1200">
          <a:solidFill>
            <a:schemeClr val="tx1"/>
          </a:solidFill>
          <a:latin typeface="+mn-lt"/>
          <a:ea typeface="+mn-ea"/>
          <a:cs typeface="+mn-cs"/>
        </a:defRPr>
      </a:lvl4pPr>
      <a:lvl5pPr marL="1600200" indent="-228600" algn="l" defTabSz="1371600" rtl="0" eaLnBrk="1" latinLnBrk="0" hangingPunct="1">
        <a:spcBef>
          <a:spcPct val="0"/>
        </a:spcBef>
        <a:spcAft>
          <a:spcPts val="1200"/>
        </a:spcAft>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2.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18.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0.xml" /><Relationship Id="rId3" Type="http://schemas.openxmlformats.org/officeDocument/2006/relationships/image" Target="../media/image3.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5.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TOP TEN THINGS TO KNOW ABOUT REPRESENTATIONS AND WARRANTIES INSURANCE</a:t>
            </a:r>
            <a:endParaRPr lang="en-US"/>
          </a:p>
        </p:txBody>
      </p:sp>
      <p:sp>
        <p:nvSpPr>
          <p:cNvPr id="3" name="Subtitle 2"/>
          <p:cNvSpPr>
            <a:spLocks noGrp="1"/>
          </p:cNvSpPr>
          <p:nvPr>
            <p:ph type="subTitle" idx="1"/>
          </p:nvPr>
        </p:nvSpPr>
        <p:spPr/>
        <p:txBody>
          <a:bodyPr/>
          <a:lstStyle/>
          <a:p>
            <a:r>
              <a:rPr lang="en-US" smtClean="0"/>
              <a:t>Courtney C. T. Horrigan, Esquire</a:t>
            </a:r>
          </a:p>
          <a:p>
            <a:endParaRPr lang="en-US"/>
          </a:p>
          <a:p>
            <a:pPr algn="l"/>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p:blipFill>
        <p:spPr>
          <a:xfrm>
            <a:off x="381000" y="5410199"/>
            <a:ext cx="1485900" cy="79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91905672"/>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t>Question 5:  What Is The Current State Of The RWI Market</a:t>
            </a:r>
            <a:r>
              <a:rPr lang="en-US" b="1" smtClean="0"/>
              <a:t>? </a:t>
            </a:r>
            <a:endParaRPr lang="en-US"/>
          </a:p>
        </p:txBody>
      </p:sp>
      <p:sp>
        <p:nvSpPr>
          <p:cNvPr id="3" name="Content Placeholder 2"/>
          <p:cNvSpPr>
            <a:spLocks noGrp="1"/>
          </p:cNvSpPr>
          <p:nvPr>
            <p:ph idx="1"/>
          </p:nvPr>
        </p:nvSpPr>
        <p:spPr/>
        <p:txBody>
          <a:bodyPr>
            <a:normAutofit fontScale="92500" lnSpcReduction="10000"/>
          </a:bodyPr>
          <a:lstStyle/>
          <a:p>
            <a:r>
              <a:rPr lang="en-US" smtClean="0"/>
              <a:t>Market Capacity</a:t>
            </a:r>
          </a:p>
          <a:p>
            <a:pPr lvl="1"/>
            <a:r>
              <a:rPr lang="en-US" smtClean="0"/>
              <a:t>RWI Deal Size</a:t>
            </a:r>
          </a:p>
          <a:p>
            <a:pPr lvl="2"/>
            <a:r>
              <a:rPr lang="en-US" smtClean="0"/>
              <a:t>Average:  Approaching $150 Million</a:t>
            </a:r>
          </a:p>
          <a:p>
            <a:pPr lvl="2"/>
            <a:r>
              <a:rPr lang="en-US" smtClean="0"/>
              <a:t>Minimum:  $10-$15 Million</a:t>
            </a:r>
          </a:p>
          <a:p>
            <a:pPr lvl="2"/>
            <a:r>
              <a:rPr lang="en-US" smtClean="0"/>
              <a:t>Maximum:  $400 Million</a:t>
            </a:r>
          </a:p>
          <a:p>
            <a:pPr lvl="1"/>
            <a:r>
              <a:rPr lang="en-US" smtClean="0"/>
              <a:t>Underwriters now focus on larger transactions – Smaller transactions generate less premium and underwriting process may be just as involved</a:t>
            </a:r>
          </a:p>
          <a:p>
            <a:pPr lvl="1"/>
            <a:r>
              <a:rPr lang="en-US" smtClean="0"/>
              <a:t>Minimum Premium:  $300,000 - $400,000</a:t>
            </a:r>
          </a:p>
          <a:p>
            <a:pPr lvl="2"/>
            <a:r>
              <a:rPr lang="en-US" smtClean="0"/>
              <a:t>Premium generally 3-4% of policy limits</a:t>
            </a:r>
          </a:p>
          <a:p>
            <a:pPr lvl="2"/>
            <a:r>
              <a:rPr lang="en-US" smtClean="0"/>
              <a:t>Smaller deals may require higher premium (5%)</a:t>
            </a:r>
          </a:p>
          <a:p>
            <a:pPr lvl="1"/>
            <a:r>
              <a:rPr lang="en-US" smtClean="0"/>
              <a:t>Retention:  1% - 3% of deal value (minimum)</a:t>
            </a:r>
          </a:p>
          <a:p>
            <a:pPr lvl="1"/>
            <a:r>
              <a:rPr lang="en-US" smtClean="0"/>
              <a:t>Policy Period:  Up to 6 years</a:t>
            </a:r>
          </a:p>
        </p:txBody>
      </p:sp>
      <p:sp>
        <p:nvSpPr>
          <p:cNvPr id="4" name="Slide Number Placeholder 3"/>
          <p:cNvSpPr>
            <a:spLocks noGrp="1"/>
          </p:cNvSpPr>
          <p:nvPr>
            <p:ph type="sldNum" sz="quarter" idx="4"/>
          </p:nvPr>
        </p:nvSpPr>
        <p:spPr/>
        <p:txBody>
          <a:bodyPr/>
          <a:lstStyle/>
          <a:p>
            <a:fld id="{4D85ECCC-63A2-428E-B144-5B79FB958BBF}" type="slidenum">
              <a:rPr lang="en-US" smtClean="0"/>
              <a:t>10</a:t>
            </a:fld>
            <a:endParaRPr lang="en-US"/>
          </a:p>
        </p:txBody>
      </p:sp>
    </p:spTree>
    <p:extLst>
      <p:ext uri="{BB962C8B-B14F-4D97-AF65-F5344CB8AC3E}">
        <p14:creationId xmlns:p14="http://schemas.microsoft.com/office/powerpoint/2010/main" val="1803104307"/>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t>Question 5:  What Is The Current State Of The RWI Market</a:t>
            </a:r>
            <a:r>
              <a:rPr lang="en-US" b="1" smtClean="0"/>
              <a:t>? </a:t>
            </a:r>
            <a:endParaRPr lang="en-US"/>
          </a:p>
        </p:txBody>
      </p:sp>
      <p:sp>
        <p:nvSpPr>
          <p:cNvPr id="3" name="Content Placeholder 2"/>
          <p:cNvSpPr>
            <a:spLocks noGrp="1"/>
          </p:cNvSpPr>
          <p:nvPr>
            <p:ph idx="1"/>
          </p:nvPr>
        </p:nvSpPr>
        <p:spPr/>
        <p:txBody>
          <a:bodyPr/>
          <a:lstStyle/>
          <a:p>
            <a:r>
              <a:rPr lang="en-US" smtClean="0"/>
              <a:t>Market Participants</a:t>
            </a:r>
          </a:p>
          <a:p>
            <a:pPr lvl="1"/>
            <a:r>
              <a:rPr lang="en-US" smtClean="0"/>
              <a:t>Include AIG, Hartford, ACE, Zurich, Arch, Allied World Assurance Company, Beazley, Ironshore / Pembroke, Arch, CNA, Underwriters at Lloyd’s, Concord Specialty Risk</a:t>
            </a:r>
          </a:p>
          <a:p>
            <a:r>
              <a:rPr lang="en-US" smtClean="0"/>
              <a:t>Industries Using RWI Most Frequently?</a:t>
            </a:r>
          </a:p>
          <a:p>
            <a:pPr lvl="1"/>
            <a:r>
              <a:rPr lang="en-US" smtClean="0"/>
              <a:t>Buyer:  Software, IT, Private Equity, Semiconductor, Media / Industrial, Biotech</a:t>
            </a:r>
          </a:p>
          <a:p>
            <a:pPr lvl="1"/>
            <a:r>
              <a:rPr lang="en-US" smtClean="0"/>
              <a:t>Seller:  Software, IT, Semiconductor, Media / Industrial, Biotech</a:t>
            </a:r>
          </a:p>
          <a:p>
            <a:r>
              <a:rPr lang="en-US" smtClean="0"/>
              <a:t>Problematic Sectors</a:t>
            </a:r>
          </a:p>
          <a:p>
            <a:pPr lvl="1"/>
            <a:r>
              <a:rPr lang="en-US" smtClean="0"/>
              <a:t>Pharmaceuticals – Most underwriters won’t touch it</a:t>
            </a:r>
          </a:p>
        </p:txBody>
      </p:sp>
      <p:sp>
        <p:nvSpPr>
          <p:cNvPr id="4" name="Slide Number Placeholder 3"/>
          <p:cNvSpPr>
            <a:spLocks noGrp="1"/>
          </p:cNvSpPr>
          <p:nvPr>
            <p:ph type="sldNum" sz="quarter" idx="4"/>
          </p:nvPr>
        </p:nvSpPr>
        <p:spPr/>
        <p:txBody>
          <a:bodyPr/>
          <a:lstStyle/>
          <a:p>
            <a:fld id="{4D85ECCC-63A2-428E-B144-5B79FB958BBF}" type="slidenum">
              <a:rPr lang="en-US" smtClean="0"/>
              <a:t>11</a:t>
            </a:fld>
            <a:endParaRPr lang="en-US"/>
          </a:p>
        </p:txBody>
      </p:sp>
    </p:spTree>
    <p:extLst>
      <p:ext uri="{BB962C8B-B14F-4D97-AF65-F5344CB8AC3E}">
        <p14:creationId xmlns:p14="http://schemas.microsoft.com/office/powerpoint/2010/main" val="88111185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t>Question 5:  What Is The Current State Of The RWI Market</a:t>
            </a:r>
            <a:r>
              <a:rPr lang="en-US" b="1" smtClean="0"/>
              <a:t>? </a:t>
            </a:r>
            <a:endParaRPr lang="en-US"/>
          </a:p>
        </p:txBody>
      </p:sp>
      <p:sp>
        <p:nvSpPr>
          <p:cNvPr id="3" name="Content Placeholder 2"/>
          <p:cNvSpPr>
            <a:spLocks noGrp="1"/>
          </p:cNvSpPr>
          <p:nvPr>
            <p:ph idx="1"/>
          </p:nvPr>
        </p:nvSpPr>
        <p:spPr/>
        <p:txBody>
          <a:bodyPr/>
          <a:lstStyle/>
          <a:p>
            <a:r>
              <a:rPr lang="en-US" smtClean="0"/>
              <a:t>Costs</a:t>
            </a:r>
          </a:p>
          <a:p>
            <a:pPr lvl="1"/>
            <a:r>
              <a:rPr lang="en-US" smtClean="0"/>
              <a:t>Insurers’ Due Diligence Fees and Legal Costs Average $20,000 - $50,000</a:t>
            </a:r>
          </a:p>
          <a:p>
            <a:pPr lvl="1"/>
            <a:r>
              <a:rPr lang="en-US" smtClean="0"/>
              <a:t>Broker Receives Percentage of Premium</a:t>
            </a:r>
          </a:p>
          <a:p>
            <a:pPr lvl="1"/>
            <a:r>
              <a:rPr lang="en-US" smtClean="0"/>
              <a:t>Some Brokers Charging Additional Fee</a:t>
            </a:r>
          </a:p>
          <a:p>
            <a:pPr lvl="2"/>
            <a:r>
              <a:rPr lang="en-US" smtClean="0"/>
              <a:t>Underwriters and Brokers Often Former Deal Attorneys</a:t>
            </a:r>
          </a:p>
          <a:p>
            <a:pPr lvl="1"/>
            <a:r>
              <a:rPr lang="en-US" smtClean="0"/>
              <a:t>Premium Costs may be split between Buyer and Seller</a:t>
            </a:r>
          </a:p>
          <a:p>
            <a:pPr lvl="2"/>
            <a:r>
              <a:rPr lang="en-US" smtClean="0"/>
              <a:t>The Insured under the policy need not be the party paying the premium</a:t>
            </a:r>
            <a:endParaRPr lang="en-US"/>
          </a:p>
        </p:txBody>
      </p:sp>
      <p:sp>
        <p:nvSpPr>
          <p:cNvPr id="4" name="Slide Number Placeholder 3"/>
          <p:cNvSpPr>
            <a:spLocks noGrp="1"/>
          </p:cNvSpPr>
          <p:nvPr>
            <p:ph type="sldNum" sz="quarter" idx="4"/>
          </p:nvPr>
        </p:nvSpPr>
        <p:spPr/>
        <p:txBody>
          <a:bodyPr/>
          <a:lstStyle/>
          <a:p>
            <a:fld id="{4D85ECCC-63A2-428E-B144-5B79FB958BBF}" type="slidenum">
              <a:rPr lang="en-US" smtClean="0"/>
              <a:t>12</a:t>
            </a:fld>
            <a:endParaRPr lang="en-US"/>
          </a:p>
        </p:txBody>
      </p:sp>
    </p:spTree>
    <p:extLst>
      <p:ext uri="{BB962C8B-B14F-4D97-AF65-F5344CB8AC3E}">
        <p14:creationId xmlns:p14="http://schemas.microsoft.com/office/powerpoint/2010/main" val="261161863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t>Question 6:  What are Some “Typical” Covered Reps and Warranties?</a:t>
            </a:r>
            <a:br>
              <a:rPr lang="en-US" b="1" smtClean="0"/>
            </a:br>
            <a:endParaRPr lang="en-US" b="1"/>
          </a:p>
        </p:txBody>
      </p:sp>
      <p:sp>
        <p:nvSpPr>
          <p:cNvPr id="3" name="Content Placeholder 2"/>
          <p:cNvSpPr>
            <a:spLocks noGrp="1"/>
          </p:cNvSpPr>
          <p:nvPr>
            <p:ph idx="1"/>
          </p:nvPr>
        </p:nvSpPr>
        <p:spPr/>
        <p:txBody>
          <a:bodyPr/>
          <a:lstStyle/>
          <a:p>
            <a:pPr marL="0" indent="0">
              <a:buNone/>
            </a:pPr>
            <a:r>
              <a:rPr lang="en-US" b="1" smtClean="0"/>
              <a:t>Four Basic Components of the Purchase Agreement</a:t>
            </a:r>
          </a:p>
        </p:txBody>
      </p:sp>
      <p:sp>
        <p:nvSpPr>
          <p:cNvPr id="4" name="Slide Number Placeholder 3"/>
          <p:cNvSpPr>
            <a:spLocks noGrp="1"/>
          </p:cNvSpPr>
          <p:nvPr>
            <p:ph type="sldNum" sz="quarter" idx="4"/>
          </p:nvPr>
        </p:nvSpPr>
        <p:spPr/>
        <p:txBody>
          <a:bodyPr/>
          <a:lstStyle/>
          <a:p>
            <a:fld id="{4D85ECCC-63A2-428E-B144-5B79FB958BBF}" type="slidenum">
              <a:rPr lang="en-US" smtClean="0"/>
              <a:t>13</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235086052"/>
              </p:ext>
            </p:extLst>
          </p:nvPr>
        </p:nvGraphicFramePr>
        <p:xfrm>
          <a:off x="381000" y="2261103"/>
          <a:ext cx="8077200" cy="3596640"/>
        </p:xfrm>
        <a:graphic>
          <a:graphicData uri="http://schemas.openxmlformats.org/drawingml/2006/table">
            <a:tbl>
              <a:tblPr firstRow="1" bandRow="1">
                <a:tableStyleId>{5C22544A-7EE6-4342-B048-85BDC9FD1C3A}</a:tableStyleId>
              </a:tblPr>
              <a:tblGrid>
                <a:gridCol w="4038600"/>
                <a:gridCol w="4038600"/>
              </a:tblGrid>
              <a:tr h="457200">
                <a:tc>
                  <a:txBody>
                    <a:bodyPr/>
                    <a:lstStyle/>
                    <a:p>
                      <a:r>
                        <a:rPr lang="en-US" sz="1600" b="0" smtClean="0">
                          <a:solidFill>
                            <a:schemeClr val="tx1"/>
                          </a:solidFill>
                        </a:rPr>
                        <a:t>Representations and Warranties (examples)</a:t>
                      </a:r>
                    </a:p>
                    <a:p>
                      <a:pPr marL="285750" indent="-285750">
                        <a:buFont typeface="Arial" panose="020b0604020202020204" pitchFamily="34" charset="0"/>
                        <a:buChar char="•"/>
                      </a:pPr>
                      <a:r>
                        <a:rPr lang="en-US" sz="1600" b="0" smtClean="0">
                          <a:solidFill>
                            <a:schemeClr val="tx1"/>
                          </a:solidFill>
                        </a:rPr>
                        <a:t>Financials</a:t>
                      </a:r>
                    </a:p>
                    <a:p>
                      <a:pPr marL="285750" indent="-285750">
                        <a:buFont typeface="Arial" panose="020b0604020202020204" pitchFamily="34" charset="0"/>
                        <a:buChar char="•"/>
                      </a:pPr>
                      <a:r>
                        <a:rPr lang="en-US" sz="1600" b="0" smtClean="0">
                          <a:solidFill>
                            <a:schemeClr val="tx1"/>
                          </a:solidFill>
                        </a:rPr>
                        <a:t>No undisclosed liabilities</a:t>
                      </a:r>
                    </a:p>
                    <a:p>
                      <a:pPr marL="285750" indent="-285750">
                        <a:buFont typeface="Arial" panose="020b0604020202020204" pitchFamily="34" charset="0"/>
                        <a:buChar char="•"/>
                      </a:pPr>
                      <a:r>
                        <a:rPr lang="en-US" sz="1600" b="0" smtClean="0">
                          <a:solidFill>
                            <a:schemeClr val="tx1"/>
                          </a:solidFill>
                        </a:rPr>
                        <a:t>Compliance with environmental laws</a:t>
                      </a:r>
                    </a:p>
                    <a:p>
                      <a:pPr marL="285750" indent="-285750">
                        <a:buFont typeface="Arial" panose="020b0604020202020204" pitchFamily="34" charset="0"/>
                        <a:buChar char="•"/>
                      </a:pPr>
                      <a:r>
                        <a:rPr lang="en-US" sz="1600" b="0" smtClean="0">
                          <a:solidFill>
                            <a:schemeClr val="tx1"/>
                          </a:solidFill>
                        </a:rPr>
                        <a:t>Accounts receivable are collectable</a:t>
                      </a:r>
                    </a:p>
                    <a:p>
                      <a:pPr marL="285750" indent="-285750">
                        <a:buFont typeface="Arial" panose="020b0604020202020204" pitchFamily="34" charset="0"/>
                        <a:buChar char="•"/>
                      </a:pPr>
                      <a:r>
                        <a:rPr lang="en-US" sz="1600" b="0" smtClean="0">
                          <a:solidFill>
                            <a:schemeClr val="tx1"/>
                          </a:solidFill>
                        </a:rPr>
                        <a:t>Inventory</a:t>
                      </a:r>
                    </a:p>
                    <a:p>
                      <a:pPr marL="285750" indent="-285750">
                        <a:buFont typeface="Arial" panose="020b0604020202020204" pitchFamily="34" charset="0"/>
                        <a:buChar char="•"/>
                      </a:pPr>
                      <a:r>
                        <a:rPr lang="en-US" sz="1600" b="0" smtClean="0">
                          <a:solidFill>
                            <a:schemeClr val="tx1"/>
                          </a:solidFill>
                        </a:rPr>
                        <a:t>Vendor Contracts</a:t>
                      </a:r>
                    </a:p>
                    <a:p>
                      <a:pPr marL="285750" indent="-285750">
                        <a:buFont typeface="Arial" panose="020b0604020202020204" pitchFamily="34" charset="0"/>
                        <a:buChar char="•"/>
                      </a:pPr>
                      <a:r>
                        <a:rPr lang="en-US" sz="1600" b="0" smtClean="0">
                          <a:solidFill>
                            <a:schemeClr val="tx1"/>
                          </a:solidFill>
                        </a:rPr>
                        <a:t>Employee benefits</a:t>
                      </a:r>
                      <a:endParaRPr lang="en-US" sz="1600" b="0">
                        <a:solidFill>
                          <a:schemeClr val="tx1"/>
                        </a:solidFill>
                      </a:endParaRPr>
                    </a:p>
                  </a:txBody>
                  <a:tcPr/>
                </a:tc>
                <a:tc>
                  <a:txBody>
                    <a:bodyPr/>
                    <a:lstStyle/>
                    <a:p>
                      <a:r>
                        <a:rPr lang="en-US" sz="1600" b="0" smtClean="0">
                          <a:solidFill>
                            <a:schemeClr val="tx1"/>
                          </a:solidFill>
                        </a:rPr>
                        <a:t>Indemnification</a:t>
                      </a:r>
                    </a:p>
                    <a:p>
                      <a:r>
                        <a:rPr lang="en-US" sz="1600" b="0" smtClean="0">
                          <a:solidFill>
                            <a:schemeClr val="tx1"/>
                          </a:solidFill>
                        </a:rPr>
                        <a:t>This is how the risk of breach or reps and warranties is traditionally addressed</a:t>
                      </a:r>
                    </a:p>
                    <a:p>
                      <a:endParaRPr lang="en-US" sz="1600" b="0" smtClean="0">
                        <a:solidFill>
                          <a:schemeClr val="tx1"/>
                        </a:solidFill>
                      </a:endParaRPr>
                    </a:p>
                    <a:p>
                      <a:r>
                        <a:rPr lang="en-US" sz="1600" b="0" smtClean="0">
                          <a:solidFill>
                            <a:schemeClr val="tx1"/>
                          </a:solidFill>
                        </a:rPr>
                        <a:t>A portion of the purchase price that would otherwise go to the Seller is placed in escrow to pay for the Buyer’s losses that arise from breaches</a:t>
                      </a:r>
                      <a:endParaRPr lang="en-US" sz="1600" b="0">
                        <a:solidFill>
                          <a:schemeClr val="tx1"/>
                        </a:solidFill>
                      </a:endParaRPr>
                    </a:p>
                  </a:txBody>
                  <a:tcPr/>
                </a:tc>
              </a:tr>
              <a:tr h="457200">
                <a:tc>
                  <a:txBody>
                    <a:bodyPr/>
                    <a:lstStyle/>
                    <a:p>
                      <a:r>
                        <a:rPr lang="en-US" sz="1600" smtClean="0"/>
                        <a:t>Covenants</a:t>
                      </a:r>
                    </a:p>
                    <a:p>
                      <a:r>
                        <a:rPr lang="en-US" sz="1600" smtClean="0"/>
                        <a:t>Promises to maintain the status quo until the deal closes</a:t>
                      </a:r>
                      <a:endParaRPr lang="en-US" sz="1600"/>
                    </a:p>
                  </a:txBody>
                  <a:tcPr/>
                </a:tc>
                <a:tc>
                  <a:txBody>
                    <a:bodyPr/>
                    <a:lstStyle/>
                    <a:p>
                      <a:r>
                        <a:rPr lang="en-US" sz="1600" smtClean="0"/>
                        <a:t>Closing Conditions</a:t>
                      </a:r>
                    </a:p>
                    <a:p>
                      <a:pPr marL="285750" indent="-285750">
                        <a:buFont typeface="Arial" panose="020b0604020202020204" pitchFamily="34" charset="0"/>
                        <a:buChar char="•"/>
                      </a:pPr>
                      <a:r>
                        <a:rPr lang="en-US" sz="1600" smtClean="0"/>
                        <a:t>Pay purchase price</a:t>
                      </a:r>
                    </a:p>
                    <a:p>
                      <a:pPr marL="285750" indent="-285750">
                        <a:buFont typeface="Arial" panose="020b0604020202020204" pitchFamily="34" charset="0"/>
                        <a:buChar char="•"/>
                      </a:pPr>
                      <a:r>
                        <a:rPr lang="en-US" sz="1600" smtClean="0"/>
                        <a:t>No breaches</a:t>
                      </a:r>
                    </a:p>
                    <a:p>
                      <a:pPr marL="285750" indent="-285750">
                        <a:buFont typeface="Arial" panose="020b0604020202020204" pitchFamily="34" charset="0"/>
                        <a:buChar char="•"/>
                      </a:pPr>
                      <a:r>
                        <a:rPr lang="en-US" sz="1600" smtClean="0"/>
                        <a:t>Board approval</a:t>
                      </a:r>
                    </a:p>
                    <a:p>
                      <a:pPr marL="285750" indent="-285750">
                        <a:buFont typeface="Arial" panose="020b0604020202020204" pitchFamily="34" charset="0"/>
                        <a:buChar char="•"/>
                      </a:pPr>
                      <a:r>
                        <a:rPr lang="en-US" sz="1600" smtClean="0"/>
                        <a:t>No legal impediment to closing</a:t>
                      </a:r>
                      <a:endParaRPr lang="en-US" sz="1600"/>
                    </a:p>
                  </a:txBody>
                  <a:tcPr/>
                </a:tc>
              </a:tr>
            </a:tbl>
          </a:graphicData>
        </a:graphic>
      </p:graphicFrame>
    </p:spTree>
    <p:extLst>
      <p:ext uri="{BB962C8B-B14F-4D97-AF65-F5344CB8AC3E}">
        <p14:creationId xmlns:p14="http://schemas.microsoft.com/office/powerpoint/2010/main" val="128904283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Possible Real Estate Reps and Warranties</a:t>
            </a:r>
            <a:endParaRPr lang="en-US" b="1"/>
          </a:p>
        </p:txBody>
      </p:sp>
      <p:sp>
        <p:nvSpPr>
          <p:cNvPr id="3" name="Content Placeholder 2"/>
          <p:cNvSpPr>
            <a:spLocks noGrp="1"/>
          </p:cNvSpPr>
          <p:nvPr>
            <p:ph idx="1"/>
          </p:nvPr>
        </p:nvSpPr>
        <p:spPr/>
        <p:txBody>
          <a:bodyPr/>
          <a:lstStyle/>
          <a:p>
            <a:r>
              <a:rPr lang="en-US" smtClean="0"/>
              <a:t>Tax representations</a:t>
            </a:r>
          </a:p>
          <a:p>
            <a:r>
              <a:rPr lang="en-US" smtClean="0"/>
              <a:t>Absence of liens on transfer of shares</a:t>
            </a:r>
          </a:p>
          <a:p>
            <a:r>
              <a:rPr lang="en-US" smtClean="0"/>
              <a:t>Environmental issues</a:t>
            </a:r>
          </a:p>
          <a:p>
            <a:r>
              <a:rPr lang="en-US" smtClean="0"/>
              <a:t>Absence of condemnation actions</a:t>
            </a:r>
          </a:p>
          <a:p>
            <a:r>
              <a:rPr lang="en-US" smtClean="0"/>
              <a:t>Accuracy of rent roll</a:t>
            </a:r>
          </a:p>
          <a:p>
            <a:r>
              <a:rPr lang="en-US" smtClean="0"/>
              <a:t>Adequacy of ingress / egress</a:t>
            </a:r>
          </a:p>
          <a:p>
            <a:r>
              <a:rPr lang="en-US" smtClean="0"/>
              <a:t>Status / Authority of Seller</a:t>
            </a:r>
          </a:p>
          <a:p>
            <a:r>
              <a:rPr lang="en-US" smtClean="0"/>
              <a:t>Adequacy of property maintenance</a:t>
            </a:r>
            <a:endParaRPr lang="en-US"/>
          </a:p>
        </p:txBody>
      </p:sp>
      <p:sp>
        <p:nvSpPr>
          <p:cNvPr id="4" name="Slide Number Placeholder 3"/>
          <p:cNvSpPr>
            <a:spLocks noGrp="1"/>
          </p:cNvSpPr>
          <p:nvPr>
            <p:ph type="sldNum" sz="quarter" idx="4"/>
          </p:nvPr>
        </p:nvSpPr>
        <p:spPr/>
        <p:txBody>
          <a:bodyPr/>
          <a:lstStyle/>
          <a:p>
            <a:fld id="{4D85ECCC-63A2-428E-B144-5B79FB958BBF}" type="slidenum">
              <a:rPr lang="en-US" smtClean="0"/>
              <a:t>14</a:t>
            </a:fld>
            <a:endParaRPr lang="en-US"/>
          </a:p>
        </p:txBody>
      </p:sp>
    </p:spTree>
    <p:extLst>
      <p:ext uri="{BB962C8B-B14F-4D97-AF65-F5344CB8AC3E}">
        <p14:creationId xmlns:p14="http://schemas.microsoft.com/office/powerpoint/2010/main" val="224754626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Question 7:  What Are The Key Definitions in RWI?</a:t>
            </a:r>
            <a:endParaRPr lang="en-US" b="1"/>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13551960"/>
              </p:ext>
            </p:extLst>
          </p:nvPr>
        </p:nvGraphicFramePr>
        <p:xfrm>
          <a:off x="76200" y="1524000"/>
          <a:ext cx="8991600" cy="4663440"/>
        </p:xfrm>
        <a:graphic>
          <a:graphicData uri="http://schemas.openxmlformats.org/drawingml/2006/table">
            <a:tbl>
              <a:tblPr firstRow="1" bandRow="1">
                <a:tableStyleId>{5C22544A-7EE6-4342-B048-85BDC9FD1C3A}</a:tableStyleId>
              </a:tblPr>
              <a:tblGrid>
                <a:gridCol w="4495800"/>
                <a:gridCol w="4495800"/>
              </a:tblGrid>
              <a:tr h="370840">
                <a:tc>
                  <a:txBody>
                    <a:bodyPr/>
                    <a:lstStyle/>
                    <a:p>
                      <a:r>
                        <a:rPr lang="en-US" sz="1200" b="1" smtClean="0">
                          <a:solidFill>
                            <a:schemeClr val="tx1"/>
                          </a:solidFill>
                        </a:rPr>
                        <a:t>CLAIM</a:t>
                      </a:r>
                    </a:p>
                    <a:p>
                      <a:r>
                        <a:rPr lang="en-US" sz="1200" b="0" smtClean="0">
                          <a:solidFill>
                            <a:schemeClr val="tx1"/>
                          </a:solidFill>
                        </a:rPr>
                        <a:t>(1) A written demand or notice by the </a:t>
                      </a:r>
                      <a:r>
                        <a:rPr lang="en-US" sz="1200" b="1" smtClean="0">
                          <a:solidFill>
                            <a:schemeClr val="tx1"/>
                          </a:solidFill>
                        </a:rPr>
                        <a:t>Insured</a:t>
                      </a:r>
                      <a:r>
                        <a:rPr lang="en-US" sz="1200" b="0" smtClean="0">
                          <a:solidFill>
                            <a:schemeClr val="tx1"/>
                          </a:solidFill>
                        </a:rPr>
                        <a:t> to the </a:t>
                      </a:r>
                      <a:r>
                        <a:rPr lang="en-US" sz="1200" b="1" smtClean="0">
                          <a:solidFill>
                            <a:schemeClr val="tx1"/>
                          </a:solidFill>
                        </a:rPr>
                        <a:t>Claim Representative</a:t>
                      </a:r>
                      <a:r>
                        <a:rPr lang="en-US" sz="1200" b="0" smtClean="0">
                          <a:solidFill>
                            <a:schemeClr val="tx1"/>
                          </a:solidFill>
                        </a:rPr>
                        <a:t> and, if there is any right of indemnification or cause of action against the </a:t>
                      </a:r>
                      <a:r>
                        <a:rPr lang="en-US" sz="1200" b="1" smtClean="0">
                          <a:solidFill>
                            <a:schemeClr val="tx1"/>
                          </a:solidFill>
                        </a:rPr>
                        <a:t>Seller(s)</a:t>
                      </a:r>
                      <a:r>
                        <a:rPr lang="en-US" sz="1200" b="0" smtClean="0">
                          <a:solidFill>
                            <a:schemeClr val="tx1"/>
                          </a:solidFill>
                        </a:rPr>
                        <a:t>, to the </a:t>
                      </a:r>
                      <a:r>
                        <a:rPr lang="en-US" sz="1200" b="1" smtClean="0">
                          <a:solidFill>
                            <a:schemeClr val="tx1"/>
                          </a:solidFill>
                        </a:rPr>
                        <a:t>Seller(s)</a:t>
                      </a:r>
                      <a:r>
                        <a:rPr lang="en-US" sz="1200" b="0" smtClean="0">
                          <a:solidFill>
                            <a:schemeClr val="tx1"/>
                          </a:solidFill>
                        </a:rPr>
                        <a:t>, alleging a </a:t>
                      </a:r>
                      <a:r>
                        <a:rPr lang="en-US" sz="1200" b="1" smtClean="0">
                          <a:solidFill>
                            <a:schemeClr val="tx1"/>
                          </a:solidFill>
                        </a:rPr>
                        <a:t>Breach</a:t>
                      </a:r>
                      <a:r>
                        <a:rPr lang="en-US" sz="1200" b="0" smtClean="0">
                          <a:solidFill>
                            <a:schemeClr val="tx1"/>
                          </a:solidFill>
                        </a:rPr>
                        <a:t> for reasons other than a </a:t>
                      </a:r>
                      <a:r>
                        <a:rPr lang="en-US" sz="1200" b="1" smtClean="0">
                          <a:solidFill>
                            <a:schemeClr val="tx1"/>
                          </a:solidFill>
                        </a:rPr>
                        <a:t>Third Party Claim</a:t>
                      </a:r>
                      <a:r>
                        <a:rPr lang="en-US" sz="1200" b="0" smtClean="0">
                          <a:solidFill>
                            <a:schemeClr val="tx1"/>
                          </a:solidFill>
                        </a:rPr>
                        <a:t>; or (2) the receipt by the </a:t>
                      </a:r>
                      <a:r>
                        <a:rPr lang="en-US" sz="1200" b="1" smtClean="0">
                          <a:solidFill>
                            <a:schemeClr val="tx1"/>
                          </a:solidFill>
                        </a:rPr>
                        <a:t>Insured </a:t>
                      </a:r>
                      <a:r>
                        <a:rPr lang="en-US" sz="1200" b="0" smtClean="0">
                          <a:solidFill>
                            <a:schemeClr val="tx1"/>
                          </a:solidFill>
                        </a:rPr>
                        <a:t>of a </a:t>
                      </a:r>
                      <a:r>
                        <a:rPr lang="en-US" sz="1200" b="1" smtClean="0">
                          <a:solidFill>
                            <a:schemeClr val="tx1"/>
                          </a:solidFill>
                        </a:rPr>
                        <a:t>Third Party Claim</a:t>
                      </a:r>
                      <a:r>
                        <a:rPr lang="en-US" sz="1200" b="0" smtClean="0">
                          <a:solidFill>
                            <a:schemeClr val="tx1"/>
                          </a:solidFill>
                        </a:rPr>
                        <a:t>; or (3) the receipt by the </a:t>
                      </a:r>
                      <a:r>
                        <a:rPr lang="en-US" sz="1200" b="1" smtClean="0">
                          <a:solidFill>
                            <a:schemeClr val="tx1"/>
                          </a:solidFill>
                        </a:rPr>
                        <a:t>Insured</a:t>
                      </a:r>
                      <a:r>
                        <a:rPr lang="en-US" sz="1200" b="0" smtClean="0">
                          <a:solidFill>
                            <a:schemeClr val="tx1"/>
                          </a:solidFill>
                        </a:rPr>
                        <a:t> of claim from a third party with respect to a matter covered by a </a:t>
                      </a:r>
                      <a:r>
                        <a:rPr lang="en-US" sz="1200" b="1" smtClean="0">
                          <a:solidFill>
                            <a:schemeClr val="tx1"/>
                          </a:solidFill>
                        </a:rPr>
                        <a:t>Specific Indemnity </a:t>
                      </a:r>
                      <a:r>
                        <a:rPr lang="en-US" sz="1200" b="0" smtClean="0">
                          <a:solidFill>
                            <a:schemeClr val="tx1"/>
                          </a:solidFill>
                        </a:rPr>
                        <a:t>that does not constitute a </a:t>
                      </a:r>
                      <a:r>
                        <a:rPr lang="en-US" sz="1200" b="1" smtClean="0">
                          <a:solidFill>
                            <a:schemeClr val="tx1"/>
                          </a:solidFill>
                        </a:rPr>
                        <a:t>Third Party Claim</a:t>
                      </a:r>
                      <a:r>
                        <a:rPr lang="en-US" sz="1200" b="0" smtClean="0">
                          <a:solidFill>
                            <a:schemeClr val="tx1"/>
                          </a:solidFill>
                        </a:rPr>
                        <a:t> (because it does not constitute a </a:t>
                      </a:r>
                      <a:r>
                        <a:rPr lang="en-US" sz="1200" b="1" smtClean="0">
                          <a:solidFill>
                            <a:schemeClr val="tx1"/>
                          </a:solidFill>
                        </a:rPr>
                        <a:t>Breach</a:t>
                      </a:r>
                      <a:r>
                        <a:rPr lang="en-US" sz="1200" b="0" smtClean="0">
                          <a:solidFill>
                            <a:schemeClr val="tx1"/>
                          </a:solidFill>
                        </a:rPr>
                        <a:t>) or (for the avoidance of doubt) a </a:t>
                      </a:r>
                      <a:r>
                        <a:rPr lang="en-US" sz="1200" b="1" smtClean="0">
                          <a:solidFill>
                            <a:schemeClr val="tx1"/>
                          </a:solidFill>
                        </a:rPr>
                        <a:t>Tax Indemnity Claim</a:t>
                      </a:r>
                      <a:r>
                        <a:rPr lang="en-US" sz="1200" b="0" smtClean="0">
                          <a:solidFill>
                            <a:schemeClr val="tx1"/>
                          </a:solidFill>
                        </a:rPr>
                        <a:t>, in which event, only </a:t>
                      </a:r>
                      <a:r>
                        <a:rPr lang="en-US" sz="1200" b="1" smtClean="0">
                          <a:solidFill>
                            <a:schemeClr val="tx1"/>
                          </a:solidFill>
                        </a:rPr>
                        <a:t>Defense Costs</a:t>
                      </a:r>
                      <a:r>
                        <a:rPr lang="en-US" sz="1200" b="0" smtClean="0">
                          <a:solidFill>
                            <a:schemeClr val="tx1"/>
                          </a:solidFill>
                        </a:rPr>
                        <a:t> are covered pursuant to the terms of this </a:t>
                      </a:r>
                      <a:r>
                        <a:rPr lang="en-US" sz="1200" b="1" smtClean="0">
                          <a:solidFill>
                            <a:schemeClr val="tx1"/>
                          </a:solidFill>
                        </a:rPr>
                        <a:t>Policy</a:t>
                      </a:r>
                      <a:r>
                        <a:rPr lang="en-US" sz="1200" b="0" smtClean="0">
                          <a:solidFill>
                            <a:schemeClr val="tx1"/>
                          </a:solidFill>
                        </a:rPr>
                        <a:t>; or (4) the </a:t>
                      </a:r>
                      <a:r>
                        <a:rPr lang="en-US" sz="1200" b="1" smtClean="0">
                          <a:solidFill>
                            <a:schemeClr val="tx1"/>
                          </a:solidFill>
                        </a:rPr>
                        <a:t>Insured’s </a:t>
                      </a:r>
                      <a:r>
                        <a:rPr lang="en-US" sz="1200" b="0" smtClean="0">
                          <a:solidFill>
                            <a:schemeClr val="tx1"/>
                          </a:solidFill>
                        </a:rPr>
                        <a:t>commencement of a lawsuit in connection with the transactions contemplated by the </a:t>
                      </a:r>
                      <a:r>
                        <a:rPr lang="en-US" sz="1200" b="1" smtClean="0">
                          <a:solidFill>
                            <a:schemeClr val="tx1"/>
                          </a:solidFill>
                        </a:rPr>
                        <a:t>Agreement </a:t>
                      </a:r>
                      <a:r>
                        <a:rPr lang="en-US" sz="1200" b="0" smtClean="0">
                          <a:solidFill>
                            <a:schemeClr val="tx1"/>
                          </a:solidFill>
                        </a:rPr>
                        <a:t>based on alleged negligent misrepresentation and/or fraud; or (5) a </a:t>
                      </a:r>
                      <a:r>
                        <a:rPr lang="en-US" sz="1200" b="1" smtClean="0">
                          <a:solidFill>
                            <a:schemeClr val="tx1"/>
                          </a:solidFill>
                        </a:rPr>
                        <a:t>Tax Indemnity Claim</a:t>
                      </a:r>
                      <a:r>
                        <a:rPr lang="en-US" sz="1200" b="0" smtClean="0">
                          <a:solidFill>
                            <a:schemeClr val="tx1"/>
                          </a:solidFill>
                        </a:rPr>
                        <a:t>.</a:t>
                      </a:r>
                    </a:p>
                  </a:txBody>
                  <a:tcPr/>
                </a:tc>
                <a:tc>
                  <a:txBody>
                    <a:bodyPr/>
                    <a:lstStyle/>
                    <a:p>
                      <a:r>
                        <a:rPr lang="en-US" sz="1200" b="1" smtClean="0">
                          <a:solidFill>
                            <a:schemeClr val="tx1"/>
                          </a:solidFill>
                        </a:rPr>
                        <a:t>BREACH</a:t>
                      </a:r>
                      <a:endParaRPr lang="en-US" sz="1200" b="0" smtClean="0">
                        <a:solidFill>
                          <a:schemeClr val="tx1"/>
                        </a:solidFill>
                      </a:endParaRPr>
                    </a:p>
                    <a:p>
                      <a:r>
                        <a:rPr lang="en-US" sz="1200" b="1" smtClean="0">
                          <a:solidFill>
                            <a:schemeClr val="tx1"/>
                          </a:solidFill>
                        </a:rPr>
                        <a:t>“Breach</a:t>
                      </a:r>
                      <a:r>
                        <a:rPr lang="en-US" sz="1200" b="0" smtClean="0">
                          <a:solidFill>
                            <a:schemeClr val="tx1"/>
                          </a:solidFill>
                        </a:rPr>
                        <a:t>” means any actual misstatement or inaccuracy in, or breach of, any of the </a:t>
                      </a:r>
                      <a:r>
                        <a:rPr lang="en-US" sz="1200" b="1" smtClean="0">
                          <a:solidFill>
                            <a:schemeClr val="tx1"/>
                          </a:solidFill>
                        </a:rPr>
                        <a:t>Reps and Warranties</a:t>
                      </a:r>
                      <a:r>
                        <a:rPr lang="en-US" sz="1200" b="0" smtClean="0">
                          <a:solidFill>
                            <a:schemeClr val="tx1"/>
                          </a:solidFill>
                        </a:rPr>
                        <a:t> (whether or not such </a:t>
                      </a:r>
                      <a:r>
                        <a:rPr lang="en-US" sz="1200" b="1" smtClean="0">
                          <a:solidFill>
                            <a:schemeClr val="tx1"/>
                          </a:solidFill>
                        </a:rPr>
                        <a:t>Breach </a:t>
                      </a:r>
                      <a:r>
                        <a:rPr lang="en-US" sz="1200" b="0" smtClean="0">
                          <a:solidFill>
                            <a:schemeClr val="tx1"/>
                          </a:solidFill>
                        </a:rPr>
                        <a:t>is also covered by a </a:t>
                      </a:r>
                      <a:r>
                        <a:rPr lang="en-US" sz="1200" b="1" smtClean="0">
                          <a:solidFill>
                            <a:schemeClr val="tx1"/>
                          </a:solidFill>
                        </a:rPr>
                        <a:t>Specific Indemnity</a:t>
                      </a:r>
                      <a:r>
                        <a:rPr lang="en-US" sz="1200" b="0" smtClean="0">
                          <a:solidFill>
                            <a:schemeClr val="tx1"/>
                          </a:solidFill>
                        </a:rPr>
                        <a:t>) as of the date on which the </a:t>
                      </a:r>
                      <a:r>
                        <a:rPr lang="en-US" sz="1200" b="1" smtClean="0">
                          <a:solidFill>
                            <a:schemeClr val="tx1"/>
                          </a:solidFill>
                        </a:rPr>
                        <a:t>Agreement</a:t>
                      </a:r>
                      <a:r>
                        <a:rPr lang="en-US" sz="1200" b="0" smtClean="0">
                          <a:solidFill>
                            <a:schemeClr val="tx1"/>
                          </a:solidFill>
                        </a:rPr>
                        <a:t> was executed (except for those </a:t>
                      </a:r>
                      <a:r>
                        <a:rPr lang="en-US" sz="1200" b="1" smtClean="0">
                          <a:solidFill>
                            <a:schemeClr val="tx1"/>
                          </a:solidFill>
                        </a:rPr>
                        <a:t>Reps and Warranties</a:t>
                      </a:r>
                      <a:r>
                        <a:rPr lang="en-US" sz="1200" b="0" smtClean="0">
                          <a:solidFill>
                            <a:schemeClr val="tx1"/>
                          </a:solidFill>
                        </a:rPr>
                        <a:t> that speak only as of a date certain, in which case a </a:t>
                      </a:r>
                      <a:r>
                        <a:rPr lang="en-US" sz="1200" b="1" smtClean="0">
                          <a:solidFill>
                            <a:schemeClr val="tx1"/>
                          </a:solidFill>
                        </a:rPr>
                        <a:t>Breach</a:t>
                      </a:r>
                      <a:r>
                        <a:rPr lang="en-US" sz="1200" b="0" smtClean="0">
                          <a:solidFill>
                            <a:schemeClr val="tx1"/>
                          </a:solidFill>
                        </a:rPr>
                        <a:t> shall also mean any actual misstatement or inaccuracy in, or breach of, the </a:t>
                      </a:r>
                      <a:r>
                        <a:rPr lang="en-US" sz="1200" b="1" smtClean="0">
                          <a:solidFill>
                            <a:schemeClr val="tx1"/>
                          </a:solidFill>
                        </a:rPr>
                        <a:t>Reps and Warranties</a:t>
                      </a:r>
                      <a:r>
                        <a:rPr lang="en-US" sz="1200" b="0" smtClean="0">
                          <a:solidFill>
                            <a:schemeClr val="tx1"/>
                          </a:solidFill>
                        </a:rPr>
                        <a:t> as of such date), in each case, determined (</a:t>
                      </a:r>
                      <a:r>
                        <a:rPr lang="en-US" sz="1200" b="1" smtClean="0">
                          <a:solidFill>
                            <a:schemeClr val="tx1"/>
                          </a:solidFill>
                        </a:rPr>
                        <a:t>1</a:t>
                      </a:r>
                      <a:r>
                        <a:rPr lang="en-US" sz="1200" b="0" smtClean="0">
                          <a:solidFill>
                            <a:schemeClr val="tx1"/>
                          </a:solidFill>
                        </a:rPr>
                        <a:t>) without regard and without giving effect to the term(s) “material” or “Material Adverse Effect” or similar materiality qualifiers as if such words and surrounding related words (e.g. “reasonably be expected to,” “could have” and similar restrictions and qualifiers) were deleted from such </a:t>
                      </a:r>
                      <a:r>
                        <a:rPr lang="en-US" sz="1200" b="1" smtClean="0">
                          <a:solidFill>
                            <a:schemeClr val="tx1"/>
                          </a:solidFill>
                        </a:rPr>
                        <a:t>Reps and Warranties</a:t>
                      </a:r>
                      <a:r>
                        <a:rPr lang="en-US" sz="1200" b="0" smtClean="0">
                          <a:solidFill>
                            <a:schemeClr val="tx1"/>
                          </a:solidFill>
                        </a:rPr>
                        <a:t> (provided, however, that this clause (1) shall not apply to (a) the </a:t>
                      </a:r>
                      <a:r>
                        <a:rPr lang="en-US" sz="1200" b="1" smtClean="0">
                          <a:solidFill>
                            <a:schemeClr val="tx1"/>
                          </a:solidFill>
                        </a:rPr>
                        <a:t>Reps and Warranties</a:t>
                      </a:r>
                      <a:r>
                        <a:rPr lang="en-US" sz="1200" b="0" smtClean="0">
                          <a:solidFill>
                            <a:schemeClr val="tx1"/>
                          </a:solidFill>
                        </a:rPr>
                        <a:t> set forth in clause (i) of the first sentence of Section 3.1(k) of the </a:t>
                      </a:r>
                      <a:r>
                        <a:rPr lang="en-US" sz="1200" b="1" smtClean="0">
                          <a:solidFill>
                            <a:schemeClr val="tx1"/>
                          </a:solidFill>
                        </a:rPr>
                        <a:t>Agreement</a:t>
                      </a:r>
                      <a:r>
                        <a:rPr lang="en-US" sz="1200" b="0" smtClean="0">
                          <a:solidFill>
                            <a:schemeClr val="tx1"/>
                          </a:solidFill>
                        </a:rPr>
                        <a:t> and the second sentence of Section 3.1(g) of the </a:t>
                      </a:r>
                      <a:r>
                        <a:rPr lang="en-US" sz="1200" b="1" smtClean="0">
                          <a:solidFill>
                            <a:schemeClr val="tx1"/>
                          </a:solidFill>
                        </a:rPr>
                        <a:t>Agreement</a:t>
                      </a:r>
                      <a:r>
                        <a:rPr lang="en-US" sz="1200" b="0" smtClean="0">
                          <a:solidFill>
                            <a:schemeClr val="tx1"/>
                          </a:solidFill>
                        </a:rPr>
                        <a:t>, (b) any reference to a “Material Contract,” in the </a:t>
                      </a:r>
                      <a:r>
                        <a:rPr lang="en-US" sz="1200" b="1" smtClean="0">
                          <a:solidFill>
                            <a:schemeClr val="tx1"/>
                          </a:solidFill>
                        </a:rPr>
                        <a:t>Reps and Warranties </a:t>
                      </a:r>
                      <a:r>
                        <a:rPr lang="en-US" sz="1200" b="0" smtClean="0">
                          <a:solidFill>
                            <a:schemeClr val="tx1"/>
                          </a:solidFill>
                        </a:rPr>
                        <a:t>(c) any reference to a “Material Sales Reduction” in the </a:t>
                      </a:r>
                      <a:r>
                        <a:rPr lang="en-US" sz="1200" b="1" smtClean="0">
                          <a:solidFill>
                            <a:schemeClr val="tx1"/>
                          </a:solidFill>
                        </a:rPr>
                        <a:t>Reps and Warranties</a:t>
                      </a:r>
                      <a:r>
                        <a:rPr lang="en-US" sz="1200" b="0" smtClean="0">
                          <a:solidFill>
                            <a:schemeClr val="tx1"/>
                          </a:solidFill>
                        </a:rPr>
                        <a:t> and (d) any list of “material” documents as required to be listed in any Section of the Disclosure Schedule or as required to have been provided to Buyer pursuant to the terms of the </a:t>
                      </a:r>
                      <a:r>
                        <a:rPr lang="en-US" sz="1200" b="1" smtClean="0">
                          <a:solidFill>
                            <a:schemeClr val="tx1"/>
                          </a:solidFill>
                        </a:rPr>
                        <a:t>Agreement</a:t>
                      </a:r>
                      <a:r>
                        <a:rPr lang="en-US" sz="1200" b="0" smtClean="0">
                          <a:solidFill>
                            <a:schemeClr val="tx1"/>
                          </a:solidFill>
                        </a:rPr>
                        <a:t>), and (2) </a:t>
                      </a:r>
                      <a:r>
                        <a:rPr lang="en-US" sz="1200" b="1" smtClean="0">
                          <a:solidFill>
                            <a:schemeClr val="tx1"/>
                          </a:solidFill>
                        </a:rPr>
                        <a:t>without</a:t>
                      </a:r>
                      <a:r>
                        <a:rPr lang="en-US" sz="1200" b="0" smtClean="0">
                          <a:solidFill>
                            <a:schemeClr val="tx1"/>
                          </a:solidFill>
                        </a:rPr>
                        <a:t> regard to whether related to a </a:t>
                      </a:r>
                      <a:r>
                        <a:rPr lang="en-US" sz="1200" b="1" smtClean="0">
                          <a:solidFill>
                            <a:schemeClr val="tx1"/>
                          </a:solidFill>
                        </a:rPr>
                        <a:t>Specific Indemnity</a:t>
                      </a:r>
                      <a:r>
                        <a:rPr lang="en-US" sz="1200" b="0" smtClean="0">
                          <a:solidFill>
                            <a:schemeClr val="tx1"/>
                          </a:solidFill>
                        </a:rPr>
                        <a:t>.  </a:t>
                      </a:r>
                      <a:endParaRPr lang="en-US" sz="1200" b="1">
                        <a:solidFill>
                          <a:schemeClr val="tx1"/>
                        </a:solidFill>
                      </a:endParaRPr>
                    </a:p>
                  </a:txBody>
                  <a:tcPr/>
                </a:tc>
              </a:tr>
            </a:tbl>
          </a:graphicData>
        </a:graphic>
      </p:graphicFrame>
      <p:sp>
        <p:nvSpPr>
          <p:cNvPr id="3" name="Slide Number Placeholder 2"/>
          <p:cNvSpPr>
            <a:spLocks noGrp="1"/>
          </p:cNvSpPr>
          <p:nvPr>
            <p:ph type="sldNum" sz="quarter" idx="4"/>
          </p:nvPr>
        </p:nvSpPr>
        <p:spPr/>
        <p:txBody>
          <a:bodyPr/>
          <a:lstStyle/>
          <a:p>
            <a:fld id="{4D85ECCC-63A2-428E-B144-5B79FB958BBF}" type="slidenum">
              <a:rPr lang="en-US" smtClean="0"/>
              <a:t>15</a:t>
            </a:fld>
            <a:endParaRPr lang="en-US"/>
          </a:p>
        </p:txBody>
      </p:sp>
    </p:spTree>
    <p:extLst>
      <p:ext uri="{BB962C8B-B14F-4D97-AF65-F5344CB8AC3E}">
        <p14:creationId xmlns:p14="http://schemas.microsoft.com/office/powerpoint/2010/main" val="161444782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smtClean="0"/>
              <a:t>Question 7:  What Are The Key Definitions in RWI? </a:t>
            </a:r>
            <a:endParaRPr lang="en-US" b="1"/>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059420444"/>
              </p:ext>
            </p:extLst>
          </p:nvPr>
        </p:nvGraphicFramePr>
        <p:xfrm>
          <a:off x="76200" y="1524000"/>
          <a:ext cx="8991600" cy="2103120"/>
        </p:xfrm>
        <a:graphic>
          <a:graphicData uri="http://schemas.openxmlformats.org/drawingml/2006/table">
            <a:tbl>
              <a:tblPr firstRow="1" bandRow="1">
                <a:tableStyleId>{5C22544A-7EE6-4342-B048-85BDC9FD1C3A}</a:tableStyleId>
              </a:tblPr>
              <a:tblGrid>
                <a:gridCol w="4495800"/>
                <a:gridCol w="4495800"/>
              </a:tblGrid>
              <a:tr h="370840">
                <a:tc>
                  <a:txBody>
                    <a:bodyPr/>
                    <a:lstStyle/>
                    <a:p>
                      <a:r>
                        <a:rPr lang="en-US" sz="1200" b="1" smtClean="0">
                          <a:solidFill>
                            <a:schemeClr val="tx1"/>
                          </a:solidFill>
                        </a:rPr>
                        <a:t>LOSS</a:t>
                      </a:r>
                    </a:p>
                    <a:p>
                      <a:r>
                        <a:rPr lang="en-US" sz="1200" b="0" smtClean="0">
                          <a:solidFill>
                            <a:schemeClr val="tx1"/>
                          </a:solidFill>
                        </a:rPr>
                        <a:t>The net sum of the following amounts that the </a:t>
                      </a:r>
                      <a:r>
                        <a:rPr lang="en-US" sz="1200" b="1" smtClean="0">
                          <a:solidFill>
                            <a:schemeClr val="tx1"/>
                          </a:solidFill>
                        </a:rPr>
                        <a:t>Insured</a:t>
                      </a:r>
                      <a:r>
                        <a:rPr lang="en-US" sz="1200" b="0" smtClean="0">
                          <a:solidFill>
                            <a:schemeClr val="tx1"/>
                          </a:solidFill>
                        </a:rPr>
                        <a:t> suffers, sustains or becomes subject to, as a proximate result of a </a:t>
                      </a:r>
                      <a:r>
                        <a:rPr lang="en-US" sz="1200" b="1" smtClean="0">
                          <a:solidFill>
                            <a:schemeClr val="tx1"/>
                          </a:solidFill>
                        </a:rPr>
                        <a:t>Breach</a:t>
                      </a:r>
                      <a:r>
                        <a:rPr lang="en-US" sz="1200" b="0" smtClean="0">
                          <a:solidFill>
                            <a:schemeClr val="tx1"/>
                          </a:solidFill>
                        </a:rPr>
                        <a:t> or a </a:t>
                      </a:r>
                      <a:r>
                        <a:rPr lang="en-US" sz="1200" b="1" smtClean="0">
                          <a:solidFill>
                            <a:schemeClr val="tx1"/>
                          </a:solidFill>
                        </a:rPr>
                        <a:t>Third Party Claim</a:t>
                      </a:r>
                      <a:r>
                        <a:rPr lang="en-US" sz="1200" b="0" smtClean="0">
                          <a:solidFill>
                            <a:schemeClr val="tx1"/>
                          </a:solidFill>
                        </a:rPr>
                        <a:t> or a </a:t>
                      </a:r>
                      <a:r>
                        <a:rPr lang="en-US" sz="1200" b="1" smtClean="0">
                          <a:solidFill>
                            <a:schemeClr val="tx1"/>
                          </a:solidFill>
                        </a:rPr>
                        <a:t>Tax Indemnity Claim</a:t>
                      </a:r>
                      <a:r>
                        <a:rPr lang="en-US" sz="1200" b="0" smtClean="0">
                          <a:solidFill>
                            <a:schemeClr val="tx1"/>
                          </a:solidFill>
                        </a:rPr>
                        <a:t>:  </a:t>
                      </a:r>
                      <a:r>
                        <a:rPr lang="en-US" sz="1200" b="1" smtClean="0">
                          <a:solidFill>
                            <a:schemeClr val="tx1"/>
                          </a:solidFill>
                        </a:rPr>
                        <a:t>Net Provable Damages</a:t>
                      </a:r>
                      <a:r>
                        <a:rPr lang="en-US" sz="1200" b="0" smtClean="0">
                          <a:solidFill>
                            <a:schemeClr val="tx1"/>
                          </a:solidFill>
                        </a:rPr>
                        <a:t> plus </a:t>
                      </a:r>
                      <a:r>
                        <a:rPr lang="en-US" sz="1200" b="1" smtClean="0">
                          <a:solidFill>
                            <a:schemeClr val="tx1"/>
                          </a:solidFill>
                        </a:rPr>
                        <a:t>Defense Costs</a:t>
                      </a:r>
                      <a:r>
                        <a:rPr lang="en-US" sz="1200" b="0" smtClean="0">
                          <a:solidFill>
                            <a:schemeClr val="tx1"/>
                          </a:solidFill>
                        </a:rPr>
                        <a:t> plus </a:t>
                      </a:r>
                      <a:r>
                        <a:rPr lang="en-US" sz="1200" b="1" smtClean="0">
                          <a:solidFill>
                            <a:schemeClr val="tx1"/>
                          </a:solidFill>
                        </a:rPr>
                        <a:t>Prosecution Costs </a:t>
                      </a:r>
                      <a:r>
                        <a:rPr lang="en-US" sz="1200" b="0" smtClean="0">
                          <a:solidFill>
                            <a:schemeClr val="tx1"/>
                          </a:solidFill>
                        </a:rPr>
                        <a:t>less </a:t>
                      </a:r>
                      <a:r>
                        <a:rPr lang="en-US" sz="1200" b="1" smtClean="0">
                          <a:solidFill>
                            <a:schemeClr val="tx1"/>
                          </a:solidFill>
                        </a:rPr>
                        <a:t>Adjustments</a:t>
                      </a:r>
                      <a:r>
                        <a:rPr lang="en-US" sz="1200" b="0" smtClean="0">
                          <a:solidFill>
                            <a:schemeClr val="tx1"/>
                          </a:solidFill>
                        </a:rPr>
                        <a:t>; provided, however, </a:t>
                      </a:r>
                      <a:r>
                        <a:rPr lang="en-US" sz="1200" b="1" smtClean="0">
                          <a:solidFill>
                            <a:schemeClr val="tx1"/>
                          </a:solidFill>
                        </a:rPr>
                        <a:t>Loss</a:t>
                      </a:r>
                      <a:r>
                        <a:rPr lang="en-US" sz="1200" b="0" smtClean="0">
                          <a:solidFill>
                            <a:schemeClr val="tx1"/>
                          </a:solidFill>
                        </a:rPr>
                        <a:t> shall not include rescission, injunctive or other non-monetary relief (other than </a:t>
                      </a:r>
                      <a:r>
                        <a:rPr lang="en-US" sz="1200" b="1" smtClean="0">
                          <a:solidFill>
                            <a:schemeClr val="tx1"/>
                          </a:solidFill>
                        </a:rPr>
                        <a:t>Defense Costs</a:t>
                      </a:r>
                      <a:r>
                        <a:rPr lang="en-US" sz="1200" b="0" smtClean="0">
                          <a:solidFill>
                            <a:schemeClr val="tx1"/>
                          </a:solidFill>
                        </a:rPr>
                        <a:t> related thereto) or amounts excluded under Section IV.</a:t>
                      </a:r>
                    </a:p>
                  </a:txBody>
                  <a:tcPr/>
                </a:tc>
                <a:tc>
                  <a:txBody>
                    <a:bodyPr/>
                    <a:lstStyle/>
                    <a:p>
                      <a:r>
                        <a:rPr lang="en-US" sz="1200" b="1" smtClean="0">
                          <a:solidFill>
                            <a:schemeClr val="tx1"/>
                          </a:solidFill>
                        </a:rPr>
                        <a:t>ACTUAL KNOWLEDGE</a:t>
                      </a:r>
                      <a:endParaRPr lang="en-US" sz="1200" b="0" smtClean="0">
                        <a:solidFill>
                          <a:schemeClr val="tx1"/>
                        </a:solidFill>
                      </a:endParaRPr>
                    </a:p>
                    <a:p>
                      <a:r>
                        <a:rPr lang="en-US" sz="1200" b="1" smtClean="0">
                          <a:solidFill>
                            <a:schemeClr val="tx1"/>
                          </a:solidFill>
                        </a:rPr>
                        <a:t>(1) </a:t>
                      </a:r>
                      <a:r>
                        <a:rPr lang="en-US" sz="1200" b="0" smtClean="0">
                          <a:solidFill>
                            <a:schemeClr val="tx1"/>
                          </a:solidFill>
                        </a:rPr>
                        <a:t>With respect to a particular fact, event or condition, that any of the persons listed on </a:t>
                      </a:r>
                      <a:r>
                        <a:rPr lang="en-US" sz="1200" b="1" smtClean="0">
                          <a:solidFill>
                            <a:schemeClr val="tx1"/>
                          </a:solidFill>
                        </a:rPr>
                        <a:t>Schedule A </a:t>
                      </a:r>
                      <a:r>
                        <a:rPr lang="en-US" sz="1200" b="0" smtClean="0">
                          <a:solidFill>
                            <a:schemeClr val="tx1"/>
                          </a:solidFill>
                        </a:rPr>
                        <a:t>annexed hereto had an actual conscious awareness of such fact, event or condition (whether by direct observation or by having read or heard about it), and </a:t>
                      </a:r>
                      <a:r>
                        <a:rPr lang="en-US" sz="1200" b="1" smtClean="0">
                          <a:solidFill>
                            <a:schemeClr val="tx1"/>
                          </a:solidFill>
                        </a:rPr>
                        <a:t>(2)</a:t>
                      </a:r>
                      <a:r>
                        <a:rPr lang="en-US" sz="1200" b="0" smtClean="0">
                          <a:solidFill>
                            <a:schemeClr val="tx1"/>
                          </a:solidFill>
                        </a:rPr>
                        <a:t> with respect to a </a:t>
                      </a:r>
                      <a:r>
                        <a:rPr lang="en-US" sz="1200" b="1" smtClean="0">
                          <a:solidFill>
                            <a:schemeClr val="tx1"/>
                          </a:solidFill>
                        </a:rPr>
                        <a:t>Breach, </a:t>
                      </a:r>
                      <a:r>
                        <a:rPr lang="en-US" sz="1200" b="0" smtClean="0">
                          <a:solidFill>
                            <a:schemeClr val="tx1"/>
                          </a:solidFill>
                        </a:rPr>
                        <a:t>that such fact, event or condition constitutes a </a:t>
                      </a:r>
                      <a:r>
                        <a:rPr lang="en-US" sz="1200" b="1" smtClean="0">
                          <a:solidFill>
                            <a:schemeClr val="tx1"/>
                          </a:solidFill>
                        </a:rPr>
                        <a:t>Breach</a:t>
                      </a:r>
                      <a:r>
                        <a:rPr lang="en-US" sz="1200" b="0" smtClean="0">
                          <a:solidFill>
                            <a:schemeClr val="tx1"/>
                          </a:solidFill>
                        </a:rPr>
                        <a:t>.  The </a:t>
                      </a:r>
                      <a:r>
                        <a:rPr lang="en-US" sz="1200" b="1" smtClean="0">
                          <a:solidFill>
                            <a:schemeClr val="tx1"/>
                          </a:solidFill>
                        </a:rPr>
                        <a:t>Insurer</a:t>
                      </a:r>
                      <a:r>
                        <a:rPr lang="en-US" sz="1200" b="0" smtClean="0">
                          <a:solidFill>
                            <a:schemeClr val="tx1"/>
                          </a:solidFill>
                        </a:rPr>
                        <a:t> and the </a:t>
                      </a:r>
                      <a:r>
                        <a:rPr lang="en-US" sz="1200" b="1" smtClean="0">
                          <a:solidFill>
                            <a:schemeClr val="tx1"/>
                          </a:solidFill>
                        </a:rPr>
                        <a:t>Claim Representative </a:t>
                      </a:r>
                      <a:r>
                        <a:rPr lang="en-US" sz="1200" b="0" smtClean="0">
                          <a:solidFill>
                            <a:schemeClr val="tx1"/>
                          </a:solidFill>
                        </a:rPr>
                        <a:t>shall bear the burden of proving that any of the persons listed on </a:t>
                      </a:r>
                      <a:r>
                        <a:rPr lang="en-US" sz="1200" b="1" smtClean="0">
                          <a:solidFill>
                            <a:schemeClr val="tx1"/>
                          </a:solidFill>
                        </a:rPr>
                        <a:t>Schedule A </a:t>
                      </a:r>
                      <a:r>
                        <a:rPr lang="en-US" sz="1200" b="0" smtClean="0">
                          <a:solidFill>
                            <a:schemeClr val="tx1"/>
                          </a:solidFill>
                        </a:rPr>
                        <a:t>annexed hereto had </a:t>
                      </a:r>
                      <a:r>
                        <a:rPr lang="en-US" sz="1200" b="1" smtClean="0">
                          <a:solidFill>
                            <a:schemeClr val="tx1"/>
                          </a:solidFill>
                        </a:rPr>
                        <a:t>Actual Knowledge</a:t>
                      </a:r>
                      <a:r>
                        <a:rPr lang="en-US" sz="1200" b="0" smtClean="0">
                          <a:solidFill>
                            <a:schemeClr val="tx1"/>
                          </a:solidFill>
                        </a:rPr>
                        <a:t> of any underlying fact, event and condition and any </a:t>
                      </a:r>
                      <a:r>
                        <a:rPr lang="en-US" sz="1200" b="1" smtClean="0">
                          <a:solidFill>
                            <a:schemeClr val="tx1"/>
                          </a:solidFill>
                        </a:rPr>
                        <a:t>Breach</a:t>
                      </a:r>
                      <a:r>
                        <a:rPr lang="en-US" sz="1200" b="0" smtClean="0">
                          <a:solidFill>
                            <a:schemeClr val="tx1"/>
                          </a:solidFill>
                        </a:rPr>
                        <a:t>.  </a:t>
                      </a:r>
                      <a:endParaRPr lang="en-US" sz="1200" b="1">
                        <a:solidFill>
                          <a:schemeClr val="tx1"/>
                        </a:solidFill>
                      </a:endParaRPr>
                    </a:p>
                  </a:txBody>
                  <a:tcPr/>
                </a:tc>
              </a:tr>
            </a:tbl>
          </a:graphicData>
        </a:graphic>
      </p:graphicFrame>
      <p:sp>
        <p:nvSpPr>
          <p:cNvPr id="3" name="Slide Number Placeholder 2"/>
          <p:cNvSpPr>
            <a:spLocks noGrp="1"/>
          </p:cNvSpPr>
          <p:nvPr>
            <p:ph type="sldNum" sz="quarter" idx="4"/>
          </p:nvPr>
        </p:nvSpPr>
        <p:spPr/>
        <p:txBody>
          <a:bodyPr/>
          <a:lstStyle/>
          <a:p>
            <a:fld id="{4D85ECCC-63A2-428E-B144-5B79FB958BBF}" type="slidenum">
              <a:rPr lang="en-US" smtClean="0"/>
              <a:t>16</a:t>
            </a:fld>
            <a:endParaRPr lang="en-US"/>
          </a:p>
        </p:txBody>
      </p:sp>
    </p:spTree>
    <p:extLst>
      <p:ext uri="{BB962C8B-B14F-4D97-AF65-F5344CB8AC3E}">
        <p14:creationId xmlns:p14="http://schemas.microsoft.com/office/powerpoint/2010/main" val="365675634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Question 8:  What Doesn’t RWI Cover?</a:t>
            </a:r>
            <a:endParaRPr lang="en-US" b="1"/>
          </a:p>
        </p:txBody>
      </p:sp>
      <p:sp>
        <p:nvSpPr>
          <p:cNvPr id="3" name="Content Placeholder 2"/>
          <p:cNvSpPr>
            <a:spLocks noGrp="1"/>
          </p:cNvSpPr>
          <p:nvPr>
            <p:ph idx="1"/>
          </p:nvPr>
        </p:nvSpPr>
        <p:spPr/>
        <p:txBody>
          <a:bodyPr>
            <a:normAutofit fontScale="70000" lnSpcReduction="20000"/>
          </a:bodyPr>
          <a:lstStyle/>
          <a:p>
            <a:pPr marL="0" indent="0">
              <a:buNone/>
            </a:pPr>
            <a:r>
              <a:rPr lang="en-US" b="1" smtClean="0"/>
              <a:t>TYPICAL EXCLUSIONS</a:t>
            </a:r>
          </a:p>
          <a:p>
            <a:r>
              <a:rPr lang="en-US" smtClean="0"/>
              <a:t>Consequential damages</a:t>
            </a:r>
          </a:p>
          <a:p>
            <a:r>
              <a:rPr lang="en-US" smtClean="0"/>
              <a:t>Post-closing Purchase Price adjustments</a:t>
            </a:r>
          </a:p>
          <a:p>
            <a:r>
              <a:rPr lang="en-US" smtClean="0"/>
              <a:t>Exceptions to Reps and Warranties on Disclosure Schedules</a:t>
            </a:r>
          </a:p>
          <a:p>
            <a:r>
              <a:rPr lang="en-US" smtClean="0"/>
              <a:t>Insured’s knowledge of a breach of a representation of warranty</a:t>
            </a:r>
          </a:p>
          <a:p>
            <a:r>
              <a:rPr lang="en-US" smtClean="0"/>
              <a:t>Fraudulent transfers</a:t>
            </a:r>
          </a:p>
          <a:p>
            <a:r>
              <a:rPr lang="en-US" smtClean="0"/>
              <a:t>Forward looking statements and projections</a:t>
            </a:r>
          </a:p>
          <a:p>
            <a:r>
              <a:rPr lang="en-US" smtClean="0"/>
              <a:t>Misrepresentations in Closing Letter</a:t>
            </a:r>
          </a:p>
          <a:p>
            <a:r>
              <a:rPr lang="en-US" smtClean="0"/>
              <a:t>Manuscript exclusions based on transaction agreement and insurer’s due diligence</a:t>
            </a:r>
          </a:p>
          <a:p>
            <a:pPr lvl="1"/>
            <a:r>
              <a:rPr lang="en-US" smtClean="0"/>
              <a:t>Health Care billing</a:t>
            </a:r>
          </a:p>
          <a:p>
            <a:pPr lvl="1"/>
            <a:r>
              <a:rPr lang="en-US" smtClean="0"/>
              <a:t>California Wage and hour claims</a:t>
            </a:r>
          </a:p>
          <a:p>
            <a:pPr lvl="1"/>
            <a:r>
              <a:rPr lang="en-US" smtClean="0"/>
              <a:t>Asbestos / PCBs</a:t>
            </a:r>
          </a:p>
          <a:p>
            <a:r>
              <a:rPr lang="en-US" smtClean="0"/>
              <a:t>Pension underfunding </a:t>
            </a:r>
            <a:endParaRPr lang="en-US"/>
          </a:p>
        </p:txBody>
      </p:sp>
      <p:sp>
        <p:nvSpPr>
          <p:cNvPr id="4" name="Slide Number Placeholder 3"/>
          <p:cNvSpPr>
            <a:spLocks noGrp="1"/>
          </p:cNvSpPr>
          <p:nvPr>
            <p:ph type="sldNum" sz="quarter" idx="4"/>
          </p:nvPr>
        </p:nvSpPr>
        <p:spPr/>
        <p:txBody>
          <a:bodyPr/>
          <a:lstStyle/>
          <a:p>
            <a:fld id="{4D85ECCC-63A2-428E-B144-5B79FB958BBF}" type="slidenum">
              <a:rPr lang="en-US" smtClean="0"/>
              <a:t>17</a:t>
            </a:fld>
            <a:endParaRPr lang="en-US"/>
          </a:p>
        </p:txBody>
      </p:sp>
    </p:spTree>
    <p:extLst>
      <p:ext uri="{BB962C8B-B14F-4D97-AF65-F5344CB8AC3E}">
        <p14:creationId xmlns:p14="http://schemas.microsoft.com/office/powerpoint/2010/main" val="656191026"/>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What About Actual Fraud?</a:t>
            </a:r>
            <a:endParaRPr lang="en-US" b="1"/>
          </a:p>
        </p:txBody>
      </p:sp>
      <p:sp>
        <p:nvSpPr>
          <p:cNvPr id="5" name="Text Placeholder 4"/>
          <p:cNvSpPr>
            <a:spLocks noGrp="1"/>
          </p:cNvSpPr>
          <p:nvPr>
            <p:ph type="body" idx="1"/>
          </p:nvPr>
        </p:nvSpPr>
        <p:spPr/>
        <p:txBody>
          <a:bodyPr/>
          <a:lstStyle/>
          <a:p>
            <a:r>
              <a:rPr lang="en-US" u="sng" smtClean="0"/>
              <a:t>Buy Side</a:t>
            </a:r>
            <a:r>
              <a:rPr lang="en-US" smtClean="0"/>
              <a:t>		</a:t>
            </a:r>
            <a:endParaRPr lang="en-US"/>
          </a:p>
        </p:txBody>
      </p:sp>
      <p:sp>
        <p:nvSpPr>
          <p:cNvPr id="6" name="Content Placeholder 5"/>
          <p:cNvSpPr>
            <a:spLocks noGrp="1"/>
          </p:cNvSpPr>
          <p:nvPr>
            <p:ph sz="half" idx="2"/>
          </p:nvPr>
        </p:nvSpPr>
        <p:spPr/>
        <p:txBody>
          <a:bodyPr/>
          <a:lstStyle/>
          <a:p>
            <a:endParaRPr lang="en-US" smtClean="0"/>
          </a:p>
          <a:p>
            <a:r>
              <a:rPr lang="en-US" smtClean="0"/>
              <a:t>Yes – If unknown to Specified Individuals</a:t>
            </a:r>
            <a:endParaRPr lang="en-US"/>
          </a:p>
        </p:txBody>
      </p:sp>
      <p:sp>
        <p:nvSpPr>
          <p:cNvPr id="7" name="Text Placeholder 6"/>
          <p:cNvSpPr>
            <a:spLocks noGrp="1"/>
          </p:cNvSpPr>
          <p:nvPr>
            <p:ph type="body" sz="quarter" idx="3"/>
          </p:nvPr>
        </p:nvSpPr>
        <p:spPr/>
        <p:txBody>
          <a:bodyPr/>
          <a:lstStyle/>
          <a:p>
            <a:r>
              <a:rPr lang="en-US" u="sng" smtClean="0"/>
              <a:t>Sell Side</a:t>
            </a:r>
            <a:endParaRPr lang="en-US" u="sng"/>
          </a:p>
        </p:txBody>
      </p:sp>
      <p:sp>
        <p:nvSpPr>
          <p:cNvPr id="8" name="Content Placeholder 7"/>
          <p:cNvSpPr>
            <a:spLocks noGrp="1"/>
          </p:cNvSpPr>
          <p:nvPr>
            <p:ph sz="quarter" idx="4"/>
          </p:nvPr>
        </p:nvSpPr>
        <p:spPr/>
        <p:txBody>
          <a:bodyPr/>
          <a:lstStyle/>
          <a:p>
            <a:endParaRPr lang="en-US" smtClean="0"/>
          </a:p>
          <a:p>
            <a:r>
              <a:rPr lang="en-US" smtClean="0"/>
              <a:t>No</a:t>
            </a:r>
            <a:endParaRPr lang="en-US"/>
          </a:p>
        </p:txBody>
      </p:sp>
      <p:sp>
        <p:nvSpPr>
          <p:cNvPr id="4" name="Slide Number Placeholder 3"/>
          <p:cNvSpPr>
            <a:spLocks noGrp="1"/>
          </p:cNvSpPr>
          <p:nvPr>
            <p:ph type="sldNum" sz="quarter" idx="12"/>
          </p:nvPr>
        </p:nvSpPr>
        <p:spPr/>
        <p:txBody>
          <a:bodyPr/>
          <a:lstStyle/>
          <a:p>
            <a:fld id="{4D85ECCC-63A2-428E-B144-5B79FB958BBF}" type="slidenum">
              <a:rPr lang="en-US" smtClean="0"/>
              <a:t>18</a:t>
            </a:fld>
            <a:endParaRPr lang="en-US"/>
          </a:p>
        </p:txBody>
      </p:sp>
    </p:spTree>
    <p:extLst>
      <p:ext uri="{BB962C8B-B14F-4D97-AF65-F5344CB8AC3E}">
        <p14:creationId xmlns:p14="http://schemas.microsoft.com/office/powerpoint/2010/main" val="203545170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Question 9:  How Often Are Claims Made?</a:t>
            </a:r>
            <a:endParaRPr lang="en-US" b="1"/>
          </a:p>
        </p:txBody>
      </p:sp>
      <p:sp>
        <p:nvSpPr>
          <p:cNvPr id="3" name="Content Placeholder 2"/>
          <p:cNvSpPr>
            <a:spLocks noGrp="1"/>
          </p:cNvSpPr>
          <p:nvPr>
            <p:ph idx="1"/>
          </p:nvPr>
        </p:nvSpPr>
        <p:spPr>
          <a:xfrm>
            <a:off x="76200" y="1295400"/>
            <a:ext cx="8991600" cy="4953000"/>
          </a:xfrm>
        </p:spPr>
        <p:txBody>
          <a:bodyPr>
            <a:normAutofit fontScale="92500" lnSpcReduction="20000"/>
          </a:bodyPr>
          <a:lstStyle/>
          <a:p>
            <a:pPr marL="0" indent="0">
              <a:buNone/>
            </a:pPr>
            <a:r>
              <a:rPr lang="en-US" smtClean="0"/>
              <a:t>AIG Data</a:t>
            </a:r>
          </a:p>
          <a:p>
            <a:pPr marL="0" indent="0">
              <a:buNone/>
            </a:pPr>
            <a:endParaRPr lang="en-US" smtClean="0"/>
          </a:p>
          <a:p>
            <a:pPr marL="0" indent="0">
              <a:buNone/>
            </a:pPr>
            <a:endParaRPr lang="en-US" smtClean="0"/>
          </a:p>
          <a:p>
            <a:pPr marL="0" indent="0">
              <a:buNone/>
            </a:pPr>
            <a:r>
              <a:rPr lang="en-US" smtClean="0"/>
              <a:t>Unknown:  Notice only, or were Claims pursued?  </a:t>
            </a:r>
          </a:p>
          <a:p>
            <a:r>
              <a:rPr lang="en-US" smtClean="0"/>
              <a:t>Most frequent Reps subject to Claims?</a:t>
            </a:r>
          </a:p>
          <a:p>
            <a:pPr lvl="1"/>
            <a:r>
              <a:rPr lang="en-US" smtClean="0"/>
              <a:t>Taxes</a:t>
            </a:r>
          </a:p>
          <a:p>
            <a:pPr lvl="1"/>
            <a:r>
              <a:rPr lang="en-US" smtClean="0"/>
              <a:t>Litigation &amp; Compliance</a:t>
            </a:r>
          </a:p>
          <a:p>
            <a:pPr lvl="1"/>
            <a:r>
              <a:rPr lang="en-US" smtClean="0"/>
              <a:t>Financial Statements</a:t>
            </a:r>
          </a:p>
          <a:p>
            <a:pPr lvl="1"/>
            <a:r>
              <a:rPr lang="en-US" smtClean="0"/>
              <a:t>Undisclosed Liability</a:t>
            </a:r>
          </a:p>
          <a:p>
            <a:pPr lvl="1"/>
            <a:r>
              <a:rPr lang="en-US"/>
              <a:t>Other </a:t>
            </a:r>
            <a:r>
              <a:rPr lang="en-US" smtClean="0"/>
              <a:t>(&gt; 40%)</a:t>
            </a:r>
          </a:p>
          <a:p>
            <a:r>
              <a:rPr lang="en-US" smtClean="0"/>
              <a:t>Size of Claims:  AIG “routinely” sees Claims between $20 million and $50 million</a:t>
            </a:r>
            <a:endParaRPr lang="en-US"/>
          </a:p>
        </p:txBody>
      </p:sp>
      <p:sp>
        <p:nvSpPr>
          <p:cNvPr id="4" name="Slide Number Placeholder 3"/>
          <p:cNvSpPr>
            <a:spLocks noGrp="1"/>
          </p:cNvSpPr>
          <p:nvPr>
            <p:ph type="sldNum" sz="quarter" idx="4"/>
          </p:nvPr>
        </p:nvSpPr>
        <p:spPr/>
        <p:txBody>
          <a:bodyPr/>
          <a:lstStyle/>
          <a:p>
            <a:fld id="{4D85ECCC-63A2-428E-B144-5B79FB958BBF}" type="slidenum">
              <a:rPr lang="en-US" smtClean="0"/>
              <a:t>19</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988417687"/>
              </p:ext>
            </p:extLst>
          </p:nvPr>
        </p:nvGraphicFramePr>
        <p:xfrm>
          <a:off x="1524000" y="1397000"/>
          <a:ext cx="6096000" cy="101092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r>
                        <a:rPr lang="en-US" smtClean="0">
                          <a:solidFill>
                            <a:schemeClr val="tx1"/>
                          </a:solidFill>
                        </a:rPr>
                        <a:t>2010</a:t>
                      </a:r>
                      <a:endParaRPr lang="en-US">
                        <a:solidFill>
                          <a:schemeClr val="tx1"/>
                        </a:solidFill>
                      </a:endParaRPr>
                    </a:p>
                  </a:txBody>
                  <a:tcPr/>
                </a:tc>
                <a:tc>
                  <a:txBody>
                    <a:bodyPr/>
                    <a:lstStyle/>
                    <a:p>
                      <a:pPr algn="ctr"/>
                      <a:r>
                        <a:rPr lang="en-US" smtClean="0">
                          <a:solidFill>
                            <a:schemeClr val="tx1"/>
                          </a:solidFill>
                        </a:rPr>
                        <a:t>2011</a:t>
                      </a:r>
                      <a:endParaRPr lang="en-US">
                        <a:solidFill>
                          <a:schemeClr val="tx1"/>
                        </a:solidFill>
                      </a:endParaRPr>
                    </a:p>
                  </a:txBody>
                  <a:tcPr/>
                </a:tc>
                <a:tc>
                  <a:txBody>
                    <a:bodyPr/>
                    <a:lstStyle/>
                    <a:p>
                      <a:pPr algn="ctr"/>
                      <a:r>
                        <a:rPr lang="en-US" smtClean="0">
                          <a:solidFill>
                            <a:schemeClr val="tx1"/>
                          </a:solidFill>
                        </a:rPr>
                        <a:t>2012</a:t>
                      </a:r>
                      <a:endParaRPr lang="en-US">
                        <a:solidFill>
                          <a:schemeClr val="tx1"/>
                        </a:solidFill>
                      </a:endParaRPr>
                    </a:p>
                  </a:txBody>
                  <a:tcPr/>
                </a:tc>
                <a:tc>
                  <a:txBody>
                    <a:bodyPr/>
                    <a:lstStyle/>
                    <a:p>
                      <a:pPr algn="ctr"/>
                      <a:r>
                        <a:rPr lang="en-US" smtClean="0">
                          <a:solidFill>
                            <a:schemeClr val="tx1"/>
                          </a:solidFill>
                        </a:rPr>
                        <a:t>2013</a:t>
                      </a:r>
                      <a:endParaRPr lang="en-US">
                        <a:solidFill>
                          <a:schemeClr val="tx1"/>
                        </a:solidFill>
                      </a:endParaRPr>
                    </a:p>
                  </a:txBody>
                  <a:tcPr/>
                </a:tc>
              </a:tr>
              <a:tr h="370840">
                <a:tc>
                  <a:txBody>
                    <a:bodyPr/>
                    <a:lstStyle/>
                    <a:p>
                      <a:r>
                        <a:rPr lang="en-US" smtClean="0"/>
                        <a:t>25 policies</a:t>
                      </a:r>
                    </a:p>
                    <a:p>
                      <a:r>
                        <a:rPr lang="en-US" smtClean="0"/>
                        <a:t>  - 7 claims</a:t>
                      </a:r>
                      <a:endParaRPr lang="en-US"/>
                    </a:p>
                  </a:txBody>
                  <a:tcPr/>
                </a:tc>
                <a:tc>
                  <a:txBody>
                    <a:bodyPr/>
                    <a:lstStyle/>
                    <a:p>
                      <a:r>
                        <a:rPr lang="en-US" smtClean="0"/>
                        <a:t>35 policies</a:t>
                      </a:r>
                    </a:p>
                    <a:p>
                      <a:r>
                        <a:rPr lang="en-US" smtClean="0"/>
                        <a:t>  - 12 claims</a:t>
                      </a:r>
                      <a:endParaRPr lang="en-US"/>
                    </a:p>
                  </a:txBody>
                  <a:tcPr/>
                </a:tc>
                <a:tc>
                  <a:txBody>
                    <a:bodyPr/>
                    <a:lstStyle/>
                    <a:p>
                      <a:r>
                        <a:rPr lang="en-US" smtClean="0"/>
                        <a:t>59 policies</a:t>
                      </a:r>
                    </a:p>
                    <a:p>
                      <a:r>
                        <a:rPr lang="en-US" smtClean="0"/>
                        <a:t>  - 34 claims</a:t>
                      </a:r>
                      <a:endParaRPr lang="en-US"/>
                    </a:p>
                  </a:txBody>
                  <a:tcPr/>
                </a:tc>
                <a:tc>
                  <a:txBody>
                    <a:bodyPr/>
                    <a:lstStyle/>
                    <a:p>
                      <a:r>
                        <a:rPr lang="en-US" smtClean="0"/>
                        <a:t>95 policies</a:t>
                      </a:r>
                    </a:p>
                    <a:p>
                      <a:r>
                        <a:rPr lang="en-US" smtClean="0"/>
                        <a:t>  - 27 claims</a:t>
                      </a:r>
                      <a:endParaRPr lang="en-US"/>
                    </a:p>
                  </a:txBody>
                  <a:tcPr/>
                </a:tc>
              </a:tr>
            </a:tbl>
          </a:graphicData>
        </a:graphic>
      </p:graphicFrame>
    </p:spTree>
    <p:extLst>
      <p:ext uri="{BB962C8B-B14F-4D97-AF65-F5344CB8AC3E}">
        <p14:creationId xmlns:p14="http://schemas.microsoft.com/office/powerpoint/2010/main" val="330802875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t>QUESTION 1:  What is Reps &amp; Warranties Insurance?</a:t>
            </a:r>
            <a:endParaRPr lang="en-US" b="1"/>
          </a:p>
        </p:txBody>
      </p:sp>
      <p:sp>
        <p:nvSpPr>
          <p:cNvPr id="3" name="Content Placeholder 2"/>
          <p:cNvSpPr>
            <a:spLocks noGrp="1"/>
          </p:cNvSpPr>
          <p:nvPr>
            <p:ph idx="1"/>
          </p:nvPr>
        </p:nvSpPr>
        <p:spPr/>
        <p:txBody>
          <a:bodyPr/>
          <a:lstStyle/>
          <a:p>
            <a:r>
              <a:rPr lang="en-US" smtClean="0"/>
              <a:t>RWI is a specialized insurance product that protects a Buyer or Seller against unknown and unanticipated financial losses post-closing resulting from inaccuracies in, or breach of, representations and warranties in transaction agreements</a:t>
            </a:r>
          </a:p>
          <a:p>
            <a:pPr lvl="1"/>
            <a:r>
              <a:rPr lang="en-US" smtClean="0"/>
              <a:t>Most often used in mergers, acquisitions and spin-offs</a:t>
            </a:r>
          </a:p>
          <a:p>
            <a:pPr lvl="2"/>
            <a:r>
              <a:rPr lang="en-US" smtClean="0"/>
              <a:t>Can it be used in real estate transactions?</a:t>
            </a:r>
          </a:p>
          <a:p>
            <a:pPr lvl="3"/>
            <a:r>
              <a:rPr lang="en-US" smtClean="0"/>
              <a:t>Generally not used for single property sales</a:t>
            </a:r>
            <a:endParaRPr lang="en-US"/>
          </a:p>
          <a:p>
            <a:pPr lvl="3"/>
            <a:r>
              <a:rPr lang="en-US" smtClean="0"/>
              <a:t>Potential use in more complex transactions, such as where Buyer acquires properties by buying shares of a REIT or other corporation</a:t>
            </a:r>
          </a:p>
        </p:txBody>
      </p:sp>
      <p:sp>
        <p:nvSpPr>
          <p:cNvPr id="4" name="Slide Number Placeholder 3"/>
          <p:cNvSpPr>
            <a:spLocks noGrp="1"/>
          </p:cNvSpPr>
          <p:nvPr>
            <p:ph type="sldNum" sz="quarter" idx="4"/>
          </p:nvPr>
        </p:nvSpPr>
        <p:spPr/>
        <p:txBody>
          <a:bodyPr/>
          <a:lstStyle/>
          <a:p>
            <a:fld id="{4D85ECCC-63A2-428E-B144-5B79FB958BBF}" type="slidenum">
              <a:rPr lang="en-US" smtClean="0"/>
              <a:t>2</a:t>
            </a:fld>
            <a:endParaRPr lang="en-US"/>
          </a:p>
        </p:txBody>
      </p:sp>
    </p:spTree>
    <p:extLst>
      <p:ext uri="{BB962C8B-B14F-4D97-AF65-F5344CB8AC3E}">
        <p14:creationId xmlns:p14="http://schemas.microsoft.com/office/powerpoint/2010/main" val="3102769597"/>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Question 10 – How Often Are RWI Claims Paid?</a:t>
            </a:r>
            <a:endParaRPr lang="en-US" b="1"/>
          </a:p>
        </p:txBody>
      </p:sp>
      <p:sp>
        <p:nvSpPr>
          <p:cNvPr id="3" name="Content Placeholder 2"/>
          <p:cNvSpPr>
            <a:spLocks noGrp="1"/>
          </p:cNvSpPr>
          <p:nvPr>
            <p:ph idx="1"/>
          </p:nvPr>
        </p:nvSpPr>
        <p:spPr/>
        <p:txBody>
          <a:bodyPr/>
          <a:lstStyle/>
          <a:p>
            <a:endParaRPr lang="en-US" smtClean="0"/>
          </a:p>
          <a:p>
            <a:endParaRPr lang="en-US"/>
          </a:p>
          <a:p>
            <a:endParaRPr lang="en-US" smtClean="0"/>
          </a:p>
          <a:p>
            <a:endParaRPr lang="en-US" smtClean="0"/>
          </a:p>
          <a:p>
            <a:endParaRPr lang="en-US" smtClean="0"/>
          </a:p>
          <a:p>
            <a:pPr marL="0" indent="0" algn="ctr">
              <a:buNone/>
            </a:pPr>
            <a:r>
              <a:rPr lang="en-US" smtClean="0"/>
              <a:t>No solid data – Anecdotal evidence only</a:t>
            </a:r>
            <a:endParaRPr lang="en-US"/>
          </a:p>
        </p:txBody>
      </p:sp>
      <p:sp>
        <p:nvSpPr>
          <p:cNvPr id="4" name="Slide Number Placeholder 3"/>
          <p:cNvSpPr>
            <a:spLocks noGrp="1"/>
          </p:cNvSpPr>
          <p:nvPr>
            <p:ph type="sldNum" sz="quarter" idx="4"/>
          </p:nvPr>
        </p:nvSpPr>
        <p:spPr/>
        <p:txBody>
          <a:bodyPr/>
          <a:lstStyle/>
          <a:p>
            <a:fld id="{4D85ECCC-63A2-428E-B144-5B79FB958BBF}" type="slidenum">
              <a:rPr lang="en-US" smtClean="0"/>
              <a:t>20</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p:blipFill>
        <p:spPr>
          <a:xfrm>
            <a:off x="3352799" y="1752600"/>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7799322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t>QUESTION 1:  What is Reps &amp; Warranties Insurance</a:t>
            </a:r>
            <a:r>
              <a:rPr lang="en-US" b="1" smtClean="0"/>
              <a:t>? </a:t>
            </a:r>
            <a:endParaRPr lang="en-US"/>
          </a:p>
        </p:txBody>
      </p:sp>
      <p:sp>
        <p:nvSpPr>
          <p:cNvPr id="3" name="Content Placeholder 2"/>
          <p:cNvSpPr>
            <a:spLocks noGrp="1"/>
          </p:cNvSpPr>
          <p:nvPr>
            <p:ph idx="1"/>
          </p:nvPr>
        </p:nvSpPr>
        <p:spPr/>
        <p:txBody>
          <a:bodyPr/>
          <a:lstStyle/>
          <a:p>
            <a:pPr lvl="1"/>
            <a:r>
              <a:rPr lang="en-US" smtClean="0"/>
              <a:t>RWI reduces </a:t>
            </a:r>
            <a:r>
              <a:rPr lang="en-US"/>
              <a:t>or eliminates </a:t>
            </a:r>
            <a:r>
              <a:rPr lang="en-US" smtClean="0"/>
              <a:t>Seller’s </a:t>
            </a:r>
            <a:r>
              <a:rPr lang="en-US"/>
              <a:t>indemnification obligations</a:t>
            </a:r>
          </a:p>
          <a:p>
            <a:pPr lvl="1"/>
            <a:r>
              <a:rPr lang="en-US"/>
              <a:t>Covers unknown risks – not </a:t>
            </a:r>
            <a:r>
              <a:rPr lang="en-US" smtClean="0"/>
              <a:t>identified contingent liabilities</a:t>
            </a:r>
          </a:p>
          <a:p>
            <a:pPr lvl="2"/>
            <a:r>
              <a:rPr lang="en-US" smtClean="0"/>
              <a:t>Other types of transaction insurance is available</a:t>
            </a:r>
          </a:p>
          <a:p>
            <a:pPr lvl="3"/>
            <a:r>
              <a:rPr lang="en-US" smtClean="0"/>
              <a:t>Contingent Liability Insurance</a:t>
            </a:r>
          </a:p>
          <a:p>
            <a:pPr lvl="3"/>
            <a:r>
              <a:rPr lang="en-US" smtClean="0"/>
              <a:t>Tax Indemnity Insurance</a:t>
            </a:r>
          </a:p>
          <a:p>
            <a:pPr lvl="3"/>
            <a:r>
              <a:rPr lang="en-US" smtClean="0"/>
              <a:t>Environmental Liability Insurance</a:t>
            </a:r>
          </a:p>
          <a:p>
            <a:pPr lvl="1"/>
            <a:r>
              <a:rPr lang="en-US"/>
              <a:t>Typically, RWI tracks representations, warranties and terminology in the underlying transaction </a:t>
            </a:r>
            <a:r>
              <a:rPr lang="en-US" smtClean="0"/>
              <a:t>agreement</a:t>
            </a:r>
          </a:p>
          <a:p>
            <a:pPr lvl="1"/>
            <a:r>
              <a:rPr lang="en-US" smtClean="0"/>
              <a:t>Underlying transaction agreement(s) will be attached to the policy or scheduled in the policy</a:t>
            </a:r>
            <a:endParaRPr lang="en-US"/>
          </a:p>
          <a:p>
            <a:pPr lvl="1"/>
            <a:endParaRPr lang="en-US"/>
          </a:p>
          <a:p>
            <a:endParaRPr lang="en-US"/>
          </a:p>
        </p:txBody>
      </p:sp>
      <p:sp>
        <p:nvSpPr>
          <p:cNvPr id="4" name="Slide Number Placeholder 3"/>
          <p:cNvSpPr>
            <a:spLocks noGrp="1"/>
          </p:cNvSpPr>
          <p:nvPr>
            <p:ph type="sldNum" sz="quarter" idx="4"/>
          </p:nvPr>
        </p:nvSpPr>
        <p:spPr/>
        <p:txBody>
          <a:bodyPr/>
          <a:lstStyle/>
          <a:p>
            <a:fld id="{4D85ECCC-63A2-428E-B144-5B79FB958BBF}" type="slidenum">
              <a:rPr lang="en-US" smtClean="0"/>
              <a:t>3</a:t>
            </a:fld>
            <a:endParaRPr lang="en-US"/>
          </a:p>
        </p:txBody>
      </p:sp>
    </p:spTree>
    <p:extLst>
      <p:ext uri="{BB962C8B-B14F-4D97-AF65-F5344CB8AC3E}">
        <p14:creationId xmlns:p14="http://schemas.microsoft.com/office/powerpoint/2010/main" val="321205257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t>QUESTION 1:  What is Reps &amp; Warranties Insurance</a:t>
            </a:r>
            <a:r>
              <a:rPr lang="en-US" b="1" smtClean="0"/>
              <a:t>? </a:t>
            </a:r>
            <a:endParaRPr lang="en-US"/>
          </a:p>
        </p:txBody>
      </p:sp>
      <p:sp>
        <p:nvSpPr>
          <p:cNvPr id="3" name="Content Placeholder 2"/>
          <p:cNvSpPr>
            <a:spLocks noGrp="1"/>
          </p:cNvSpPr>
          <p:nvPr>
            <p:ph idx="1"/>
          </p:nvPr>
        </p:nvSpPr>
        <p:spPr/>
        <p:txBody>
          <a:bodyPr/>
          <a:lstStyle/>
          <a:p>
            <a:pPr marL="0" indent="0">
              <a:buNone/>
            </a:pPr>
            <a:r>
              <a:rPr lang="en-US" smtClean="0"/>
              <a:t>Insured can be Buyer </a:t>
            </a:r>
            <a:r>
              <a:rPr lang="en-US" u="sng" smtClean="0"/>
              <a:t>or</a:t>
            </a:r>
            <a:r>
              <a:rPr lang="en-US" smtClean="0"/>
              <a:t> Seller</a:t>
            </a:r>
          </a:p>
          <a:p>
            <a:r>
              <a:rPr lang="en-US" smtClean="0"/>
              <a:t>Two types of RWI:</a:t>
            </a:r>
          </a:p>
          <a:p>
            <a:pPr lvl="1"/>
            <a:r>
              <a:rPr lang="en-US" smtClean="0"/>
              <a:t>Buyer Side (Estimated 80% of current market)</a:t>
            </a:r>
          </a:p>
          <a:p>
            <a:pPr lvl="2"/>
            <a:r>
              <a:rPr lang="en-US" smtClean="0"/>
              <a:t>Insurance compensates Buyer for losses due to a Seller’s breach of a representation or warranty</a:t>
            </a:r>
          </a:p>
          <a:p>
            <a:pPr lvl="3"/>
            <a:r>
              <a:rPr lang="en-US" smtClean="0"/>
              <a:t>First-Party loss policy</a:t>
            </a:r>
          </a:p>
          <a:p>
            <a:pPr lvl="3"/>
            <a:r>
              <a:rPr lang="en-US" smtClean="0"/>
              <a:t>Eliminates / replaces escrows and holdbacks</a:t>
            </a:r>
          </a:p>
          <a:p>
            <a:pPr lvl="1"/>
            <a:r>
              <a:rPr lang="en-US" smtClean="0"/>
              <a:t>Seller Side</a:t>
            </a:r>
          </a:p>
          <a:p>
            <a:pPr lvl="2"/>
            <a:r>
              <a:rPr lang="en-US" smtClean="0"/>
              <a:t>Insurance protects Seller from claims by Buyer for unintentional breaches of a representation or warranty</a:t>
            </a:r>
          </a:p>
          <a:p>
            <a:pPr lvl="3"/>
            <a:r>
              <a:rPr lang="en-US" smtClean="0"/>
              <a:t>Third-Party liability policy (defense costs and loss)</a:t>
            </a:r>
            <a:endParaRPr lang="en-US"/>
          </a:p>
        </p:txBody>
      </p:sp>
      <p:sp>
        <p:nvSpPr>
          <p:cNvPr id="4" name="Slide Number Placeholder 3"/>
          <p:cNvSpPr>
            <a:spLocks noGrp="1"/>
          </p:cNvSpPr>
          <p:nvPr>
            <p:ph type="sldNum" sz="quarter" idx="4"/>
          </p:nvPr>
        </p:nvSpPr>
        <p:spPr/>
        <p:txBody>
          <a:bodyPr/>
          <a:lstStyle/>
          <a:p>
            <a:fld id="{4D85ECCC-63A2-428E-B144-5B79FB958BBF}" type="slidenum">
              <a:rPr lang="en-US" smtClean="0"/>
              <a:t>4</a:t>
            </a:fld>
            <a:endParaRPr lang="en-US"/>
          </a:p>
        </p:txBody>
      </p:sp>
    </p:spTree>
    <p:extLst>
      <p:ext uri="{BB962C8B-B14F-4D97-AF65-F5344CB8AC3E}">
        <p14:creationId xmlns:p14="http://schemas.microsoft.com/office/powerpoint/2010/main" val="16879970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542926"/>
            <a:ext cx="8991600" cy="752474"/>
          </a:xfrm>
        </p:spPr>
        <p:txBody>
          <a:bodyPr/>
          <a:lstStyle/>
          <a:p>
            <a:r>
              <a:rPr lang="en-US" b="1" smtClean="0"/>
              <a:t>Side by Side:  Comparison of Insuring Agreements</a:t>
            </a:r>
            <a:endParaRPr lang="en-US" b="1"/>
          </a:p>
        </p:txBody>
      </p:sp>
      <p:sp>
        <p:nvSpPr>
          <p:cNvPr id="5" name="Text Placeholder 4"/>
          <p:cNvSpPr>
            <a:spLocks noGrp="1"/>
          </p:cNvSpPr>
          <p:nvPr>
            <p:ph type="body" idx="1"/>
          </p:nvPr>
        </p:nvSpPr>
        <p:spPr/>
        <p:txBody>
          <a:bodyPr/>
          <a:lstStyle/>
          <a:p>
            <a:endParaRPr lang="en-US" smtClean="0"/>
          </a:p>
          <a:p>
            <a:pPr algn="ctr"/>
            <a:r>
              <a:rPr lang="en-US" u="sng" smtClean="0"/>
              <a:t>Buy Side</a:t>
            </a:r>
            <a:r>
              <a:rPr lang="en-US" smtClean="0"/>
              <a:t>	                       vs.		</a:t>
            </a:r>
            <a:endParaRPr lang="en-US"/>
          </a:p>
        </p:txBody>
      </p:sp>
      <p:sp>
        <p:nvSpPr>
          <p:cNvPr id="6" name="Content Placeholder 5"/>
          <p:cNvSpPr>
            <a:spLocks noGrp="1"/>
          </p:cNvSpPr>
          <p:nvPr>
            <p:ph sz="half" idx="2"/>
          </p:nvPr>
        </p:nvSpPr>
        <p:spPr/>
        <p:txBody>
          <a:bodyPr/>
          <a:lstStyle/>
          <a:p>
            <a:r>
              <a:rPr lang="en-US" smtClean="0"/>
              <a:t>Subject to all of the terms, conditions and limitations of this </a:t>
            </a:r>
            <a:r>
              <a:rPr lang="en-US" b="1" smtClean="0"/>
              <a:t>Policy</a:t>
            </a:r>
            <a:r>
              <a:rPr lang="en-US" smtClean="0"/>
              <a:t>, the Insurer will indemnify the </a:t>
            </a:r>
            <a:r>
              <a:rPr lang="en-US" b="1" smtClean="0"/>
              <a:t>Insured</a:t>
            </a:r>
            <a:r>
              <a:rPr lang="en-US" smtClean="0"/>
              <a:t> for </a:t>
            </a:r>
            <a:r>
              <a:rPr lang="en-US" b="1" smtClean="0"/>
              <a:t>Loss</a:t>
            </a:r>
            <a:r>
              <a:rPr lang="en-US" smtClean="0"/>
              <a:t> solely and directly resulting from a </a:t>
            </a:r>
            <a:r>
              <a:rPr lang="en-US" b="1" smtClean="0"/>
              <a:t>Breach</a:t>
            </a:r>
            <a:r>
              <a:rPr lang="en-US" smtClean="0"/>
              <a:t> that the </a:t>
            </a:r>
            <a:r>
              <a:rPr lang="en-US" b="1" smtClean="0"/>
              <a:t>Insured</a:t>
            </a:r>
            <a:r>
              <a:rPr lang="en-US" smtClean="0"/>
              <a:t> first discovers during the </a:t>
            </a:r>
            <a:r>
              <a:rPr lang="en-US" b="1" smtClean="0"/>
              <a:t>Policy Term</a:t>
            </a:r>
            <a:r>
              <a:rPr lang="en-US" smtClean="0"/>
              <a:t>, provided that the </a:t>
            </a:r>
            <a:r>
              <a:rPr lang="en-US" b="1" smtClean="0"/>
              <a:t>Breach </a:t>
            </a:r>
            <a:r>
              <a:rPr lang="en-US" smtClean="0"/>
              <a:t>is reported in writing to the Insurer during the </a:t>
            </a:r>
            <a:r>
              <a:rPr lang="en-US" b="1" smtClean="0"/>
              <a:t>Policy Term</a:t>
            </a:r>
            <a:r>
              <a:rPr lang="en-US" smtClean="0"/>
              <a:t> pursuant to the terms of Section ___ of this </a:t>
            </a:r>
            <a:r>
              <a:rPr lang="en-US" b="1" smtClean="0"/>
              <a:t>Policy</a:t>
            </a:r>
            <a:r>
              <a:rPr lang="en-US" smtClean="0"/>
              <a:t>.	</a:t>
            </a:r>
            <a:endParaRPr lang="en-US"/>
          </a:p>
        </p:txBody>
      </p:sp>
      <p:sp>
        <p:nvSpPr>
          <p:cNvPr id="7" name="Text Placeholder 6"/>
          <p:cNvSpPr>
            <a:spLocks noGrp="1"/>
          </p:cNvSpPr>
          <p:nvPr>
            <p:ph type="body" sz="quarter" idx="3"/>
          </p:nvPr>
        </p:nvSpPr>
        <p:spPr>
          <a:xfrm>
            <a:off x="4645025" y="1447800"/>
            <a:ext cx="4422775" cy="727075"/>
          </a:xfrm>
        </p:spPr>
        <p:txBody>
          <a:bodyPr anchor="t" anchorCtr="0"/>
          <a:lstStyle/>
          <a:p>
            <a:r>
              <a:rPr lang="en-US" u="sng" smtClean="0"/>
              <a:t>Sell Side</a:t>
            </a:r>
            <a:r>
              <a:rPr lang="en-US" smtClean="0"/>
              <a:t>		</a:t>
            </a:r>
          </a:p>
        </p:txBody>
      </p:sp>
      <p:sp>
        <p:nvSpPr>
          <p:cNvPr id="8" name="Content Placeholder 7"/>
          <p:cNvSpPr>
            <a:spLocks noGrp="1"/>
          </p:cNvSpPr>
          <p:nvPr>
            <p:ph sz="quarter" idx="4"/>
          </p:nvPr>
        </p:nvSpPr>
        <p:spPr/>
        <p:txBody>
          <a:bodyPr/>
          <a:lstStyle/>
          <a:p>
            <a:r>
              <a:rPr lang="en-US" smtClean="0"/>
              <a:t>Subject to all of the terms, conditions and limitations of this </a:t>
            </a:r>
            <a:r>
              <a:rPr lang="en-US" b="1" smtClean="0"/>
              <a:t>Policy</a:t>
            </a:r>
            <a:r>
              <a:rPr lang="en-US" smtClean="0"/>
              <a:t>, the Insurer will pay on behalf of the </a:t>
            </a:r>
            <a:r>
              <a:rPr lang="en-US" b="1" smtClean="0"/>
              <a:t>Insured</a:t>
            </a:r>
            <a:r>
              <a:rPr lang="en-US" smtClean="0"/>
              <a:t> any </a:t>
            </a:r>
            <a:r>
              <a:rPr lang="en-US" b="1" smtClean="0"/>
              <a:t>Loss</a:t>
            </a:r>
            <a:r>
              <a:rPr lang="en-US" smtClean="0"/>
              <a:t> that results from a </a:t>
            </a:r>
            <a:r>
              <a:rPr lang="en-US" b="1" smtClean="0"/>
              <a:t>Claim</a:t>
            </a:r>
            <a:r>
              <a:rPr lang="en-US" smtClean="0"/>
              <a:t> that is first made against the </a:t>
            </a:r>
            <a:r>
              <a:rPr lang="en-US" b="1" smtClean="0"/>
              <a:t>Insured</a:t>
            </a:r>
            <a:r>
              <a:rPr lang="en-US" smtClean="0"/>
              <a:t> during the </a:t>
            </a:r>
            <a:r>
              <a:rPr lang="en-US" b="1" smtClean="0"/>
              <a:t>Policy Term</a:t>
            </a:r>
            <a:r>
              <a:rPr lang="en-US" smtClean="0"/>
              <a:t>, provided that the </a:t>
            </a:r>
            <a:r>
              <a:rPr lang="en-US" b="1" smtClean="0"/>
              <a:t>Claim</a:t>
            </a:r>
            <a:r>
              <a:rPr lang="en-US" smtClean="0"/>
              <a:t> is reported in writing to the Insurer during the </a:t>
            </a:r>
            <a:r>
              <a:rPr lang="en-US" b="1" smtClean="0"/>
              <a:t>Policy Term</a:t>
            </a:r>
            <a:r>
              <a:rPr lang="en-US" smtClean="0"/>
              <a:t> pursuant to the terms of Section ___ of this </a:t>
            </a:r>
            <a:r>
              <a:rPr lang="en-US" b="1" smtClean="0"/>
              <a:t>Policy</a:t>
            </a:r>
            <a:r>
              <a:rPr lang="en-US" smtClean="0"/>
              <a:t>.  	</a:t>
            </a:r>
            <a:endParaRPr lang="en-US"/>
          </a:p>
        </p:txBody>
      </p:sp>
      <p:sp>
        <p:nvSpPr>
          <p:cNvPr id="3" name="Slide Number Placeholder 2"/>
          <p:cNvSpPr>
            <a:spLocks noGrp="1"/>
          </p:cNvSpPr>
          <p:nvPr>
            <p:ph type="sldNum" sz="quarter" idx="12"/>
          </p:nvPr>
        </p:nvSpPr>
        <p:spPr/>
        <p:txBody>
          <a:bodyPr/>
          <a:lstStyle/>
          <a:p>
            <a:fld id="{4D85ECCC-63A2-428E-B144-5B79FB958BBF}" type="slidenum">
              <a:rPr lang="en-US" smtClean="0"/>
              <a:t>5</a:t>
            </a:fld>
            <a:endParaRPr lang="en-US"/>
          </a:p>
        </p:txBody>
      </p:sp>
    </p:spTree>
    <p:extLst>
      <p:ext uri="{BB962C8B-B14F-4D97-AF65-F5344CB8AC3E}">
        <p14:creationId xmlns:p14="http://schemas.microsoft.com/office/powerpoint/2010/main" val="88957044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Question 2:  How does RWI Benefit a Buyer?</a:t>
            </a:r>
            <a:endParaRPr lang="en-US" b="1"/>
          </a:p>
        </p:txBody>
      </p:sp>
      <p:sp>
        <p:nvSpPr>
          <p:cNvPr id="7" name="Content Placeholder 6"/>
          <p:cNvSpPr>
            <a:spLocks noGrp="1"/>
          </p:cNvSpPr>
          <p:nvPr>
            <p:ph idx="1"/>
          </p:nvPr>
        </p:nvSpPr>
        <p:spPr/>
        <p:txBody>
          <a:bodyPr>
            <a:normAutofit fontScale="92500"/>
          </a:bodyPr>
          <a:lstStyle/>
          <a:p>
            <a:r>
              <a:rPr lang="en-US" smtClean="0"/>
              <a:t>More secure deal protection if Seller is to be dissolved post-transaction or if pursuing an indemnity Claim against Seller will be difficult (numerous shareholders, poor credit risk, etc.)</a:t>
            </a:r>
          </a:p>
          <a:p>
            <a:r>
              <a:rPr lang="en-US" smtClean="0"/>
              <a:t>Preserves Buyer’s relationship with Seller’s principals / management (Important where Buyer employs those individuals post-transaction)</a:t>
            </a:r>
          </a:p>
          <a:p>
            <a:r>
              <a:rPr lang="en-US" smtClean="0"/>
              <a:t>Policy period can exceed survival period in transaction agreement, giving Buyer a longer period of time to detect breaches</a:t>
            </a:r>
          </a:p>
          <a:p>
            <a:r>
              <a:rPr lang="en-US" smtClean="0"/>
              <a:t>Cleaner bid in a competitive auction</a:t>
            </a:r>
          </a:p>
          <a:p>
            <a:r>
              <a:rPr lang="en-US" smtClean="0"/>
              <a:t>Reduces tension in deal negotiations over scope, duration and extent of indemnification / escrow</a:t>
            </a:r>
          </a:p>
          <a:p>
            <a:r>
              <a:rPr lang="en-US" smtClean="0"/>
              <a:t>Existence of RWI need not be disclosed to Seller</a:t>
            </a:r>
            <a:endParaRPr lang="en-US"/>
          </a:p>
        </p:txBody>
      </p:sp>
      <p:sp>
        <p:nvSpPr>
          <p:cNvPr id="3" name="Slide Number Placeholder 2"/>
          <p:cNvSpPr>
            <a:spLocks noGrp="1"/>
          </p:cNvSpPr>
          <p:nvPr>
            <p:ph type="sldNum" sz="quarter" idx="4"/>
          </p:nvPr>
        </p:nvSpPr>
        <p:spPr/>
        <p:txBody>
          <a:bodyPr/>
          <a:lstStyle/>
          <a:p>
            <a:fld id="{4D85ECCC-63A2-428E-B144-5B79FB958BBF}" type="slidenum">
              <a:rPr lang="en-US" smtClean="0"/>
              <a:t>6</a:t>
            </a:fld>
            <a:endParaRPr lang="en-US"/>
          </a:p>
        </p:txBody>
      </p:sp>
    </p:spTree>
    <p:extLst>
      <p:ext uri="{BB962C8B-B14F-4D97-AF65-F5344CB8AC3E}">
        <p14:creationId xmlns:p14="http://schemas.microsoft.com/office/powerpoint/2010/main" val="4109321758"/>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t>Question 3:  How does RWI Benefit a Seller?</a:t>
            </a:r>
            <a:endParaRPr lang="en-US" b="1"/>
          </a:p>
        </p:txBody>
      </p:sp>
      <p:sp>
        <p:nvSpPr>
          <p:cNvPr id="3" name="Content Placeholder 2"/>
          <p:cNvSpPr>
            <a:spLocks noGrp="1"/>
          </p:cNvSpPr>
          <p:nvPr>
            <p:ph idx="1"/>
          </p:nvPr>
        </p:nvSpPr>
        <p:spPr/>
        <p:txBody>
          <a:bodyPr/>
          <a:lstStyle/>
          <a:p>
            <a:r>
              <a:rPr lang="en-US" smtClean="0"/>
              <a:t>Reduces or eliminates indemnification escrows or holdbacks</a:t>
            </a:r>
          </a:p>
          <a:p>
            <a:pPr lvl="1"/>
            <a:r>
              <a:rPr lang="en-US" smtClean="0"/>
              <a:t>Frees up Seller’s capital more quickly – “Clean Exit”</a:t>
            </a:r>
          </a:p>
          <a:p>
            <a:pPr lvl="1"/>
            <a:r>
              <a:rPr lang="en-US" smtClean="0"/>
              <a:t>Protects passive sellers from future claims</a:t>
            </a:r>
          </a:p>
          <a:p>
            <a:r>
              <a:rPr lang="en-US" smtClean="0"/>
              <a:t>Reduces tension among Seller groups over how to allocate liability for breach of a rep or warranty</a:t>
            </a:r>
          </a:p>
          <a:p>
            <a:r>
              <a:rPr lang="en-US" smtClean="0"/>
              <a:t>More certainty that Seller will receive deal proceeds – eliminates / minimizes risk of future legal claims</a:t>
            </a:r>
          </a:p>
          <a:p>
            <a:r>
              <a:rPr lang="en-US" smtClean="0"/>
              <a:t>Eases deal negotiations with Buyer</a:t>
            </a:r>
            <a:endParaRPr lang="en-US"/>
          </a:p>
        </p:txBody>
      </p:sp>
      <p:sp>
        <p:nvSpPr>
          <p:cNvPr id="4" name="Slide Number Placeholder 3"/>
          <p:cNvSpPr>
            <a:spLocks noGrp="1"/>
          </p:cNvSpPr>
          <p:nvPr>
            <p:ph type="sldNum" sz="quarter" idx="4"/>
          </p:nvPr>
        </p:nvSpPr>
        <p:spPr/>
        <p:txBody>
          <a:bodyPr/>
          <a:lstStyle/>
          <a:p>
            <a:fld id="{4D85ECCC-63A2-428E-B144-5B79FB958BBF}" type="slidenum">
              <a:rPr lang="en-US" smtClean="0"/>
              <a:t>7</a:t>
            </a:fld>
            <a:endParaRPr lang="en-US"/>
          </a:p>
        </p:txBody>
      </p:sp>
    </p:spTree>
    <p:extLst>
      <p:ext uri="{BB962C8B-B14F-4D97-AF65-F5344CB8AC3E}">
        <p14:creationId xmlns:p14="http://schemas.microsoft.com/office/powerpoint/2010/main" val="166541679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Question 4:  How Do You Purchase RWI?</a:t>
            </a:r>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3649871"/>
              </p:ext>
            </p:extLst>
          </p:nvPr>
        </p:nvGraphicFramePr>
        <p:xfrm>
          <a:off x="76200" y="1524000"/>
          <a:ext cx="8991600" cy="5212080"/>
        </p:xfrm>
        <a:graphic>
          <a:graphicData uri="http://schemas.openxmlformats.org/drawingml/2006/table">
            <a:tbl>
              <a:tblPr firstRow="1" bandRow="1">
                <a:tableStyleId>{46F890A9-2807-4EBB-B81D-B2AA78EC7F39}</a:tableStyleId>
              </a:tblPr>
              <a:tblGrid>
                <a:gridCol w="4495800"/>
                <a:gridCol w="4495800"/>
              </a:tblGrid>
              <a:tr h="370840">
                <a:tc>
                  <a:txBody>
                    <a:bodyPr/>
                    <a:lstStyle/>
                    <a:p>
                      <a:r>
                        <a:rPr lang="en-US" smtClean="0"/>
                        <a:t>Step 1 (3-7 Days)</a:t>
                      </a:r>
                    </a:p>
                    <a:p>
                      <a:r>
                        <a:rPr lang="en-US" smtClean="0"/>
                        <a:t>Non-Binding Quotes of RWI Structure and Pricing</a:t>
                      </a:r>
                    </a:p>
                  </a:txBody>
                  <a:tcPr/>
                </a:tc>
                <a:tc>
                  <a:txBody>
                    <a:bodyPr/>
                    <a:lstStyle/>
                    <a:p>
                      <a:r>
                        <a:rPr lang="en-US" smtClean="0"/>
                        <a:t>Step 2 (5-10 days)</a:t>
                      </a:r>
                    </a:p>
                    <a:p>
                      <a:r>
                        <a:rPr lang="en-US" smtClean="0"/>
                        <a:t>Final Underwriting and Policy Negotiation After Buyer Selected</a:t>
                      </a:r>
                      <a:endParaRPr lang="en-US"/>
                    </a:p>
                  </a:txBody>
                  <a:tcPr/>
                </a:tc>
              </a:tr>
              <a:tr h="370840">
                <a:tc>
                  <a:txBody>
                    <a:bodyPr/>
                    <a:lstStyle/>
                    <a:p>
                      <a:pPr marL="285750" indent="-285750">
                        <a:buFont typeface="Arial" panose="020b0604020202020204" pitchFamily="34" charset="0"/>
                        <a:buChar char="•"/>
                      </a:pPr>
                      <a:r>
                        <a:rPr lang="en-US" smtClean="0"/>
                        <a:t>Insurer reviews proposed deal structure, financial statements and draft transaction documents (including disclosure schedules, if available)</a:t>
                      </a:r>
                    </a:p>
                    <a:p>
                      <a:pPr marL="285750" indent="-285750">
                        <a:buFont typeface="Arial" panose="020b0604020202020204" pitchFamily="34" charset="0"/>
                        <a:buChar char="•"/>
                      </a:pPr>
                      <a:r>
                        <a:rPr lang="en-US" smtClean="0"/>
                        <a:t>Discussion with market on potential coverage structures</a:t>
                      </a:r>
                    </a:p>
                    <a:p>
                      <a:pPr marL="285750" indent="-285750">
                        <a:buFont typeface="Arial" panose="020b0604020202020204" pitchFamily="34" charset="0"/>
                        <a:buChar char="•"/>
                      </a:pPr>
                      <a:r>
                        <a:rPr lang="en-US" smtClean="0"/>
                        <a:t>Broker and counsel review quotes and analyze potential structure options</a:t>
                      </a:r>
                    </a:p>
                    <a:p>
                      <a:endParaRPr lang="en-US"/>
                    </a:p>
                  </a:txBody>
                  <a:tcPr/>
                </a:tc>
                <a:tc>
                  <a:txBody>
                    <a:bodyPr/>
                    <a:lstStyle/>
                    <a:p>
                      <a:pPr marL="285750" indent="-285750">
                        <a:buFont typeface="Arial" panose="020b0604020202020204" pitchFamily="34" charset="0"/>
                        <a:buChar char="•"/>
                      </a:pPr>
                      <a:r>
                        <a:rPr lang="en-US" smtClean="0"/>
                        <a:t>Review due diligence materials</a:t>
                      </a:r>
                    </a:p>
                    <a:p>
                      <a:pPr marL="285750" indent="-285750">
                        <a:buFont typeface="Arial" panose="020b0604020202020204" pitchFamily="34" charset="0"/>
                        <a:buChar char="•"/>
                      </a:pPr>
                      <a:r>
                        <a:rPr lang="en-US" smtClean="0"/>
                        <a:t>Review due diligence reports</a:t>
                      </a:r>
                    </a:p>
                    <a:p>
                      <a:pPr marL="285750" indent="-285750">
                        <a:buFont typeface="Arial" panose="020b0604020202020204" pitchFamily="34" charset="0"/>
                        <a:buChar char="•"/>
                      </a:pPr>
                      <a:r>
                        <a:rPr lang="en-US" smtClean="0"/>
                        <a:t>Discussions with Deal Team</a:t>
                      </a:r>
                    </a:p>
                    <a:p>
                      <a:pPr marL="285750" indent="-285750">
                        <a:buFont typeface="Arial" panose="020b0604020202020204" pitchFamily="34" charset="0"/>
                        <a:buChar char="•"/>
                      </a:pPr>
                      <a:r>
                        <a:rPr lang="en-US" smtClean="0"/>
                        <a:t>Review revised drafts of transaction documents and disclosure schedules</a:t>
                      </a:r>
                    </a:p>
                    <a:p>
                      <a:pPr marL="285750" indent="-285750">
                        <a:buFont typeface="Arial" panose="020b0604020202020204" pitchFamily="34" charset="0"/>
                        <a:buChar char="•"/>
                      </a:pPr>
                      <a:r>
                        <a:rPr lang="en-US" smtClean="0"/>
                        <a:t>Negotiate Policy language</a:t>
                      </a:r>
                      <a:endParaRPr lang="en-US"/>
                    </a:p>
                  </a:txBody>
                  <a:tcPr/>
                </a:tc>
              </a:tr>
              <a:tr h="370840">
                <a:tc gridSpan="2">
                  <a:txBody>
                    <a:bodyPr/>
                    <a:lstStyle/>
                    <a:p>
                      <a:r>
                        <a:rPr lang="en-US" b="1" smtClean="0"/>
                        <a:t>Don’t Forget:  </a:t>
                      </a:r>
                    </a:p>
                    <a:p>
                      <a:pPr marL="285750" indent="-285750">
                        <a:buFont typeface="Arial" panose="020b0604020202020204" pitchFamily="34" charset="0"/>
                        <a:buChar char="•"/>
                      </a:pPr>
                      <a:r>
                        <a:rPr lang="en-US" b="1" smtClean="0"/>
                        <a:t>Need Non-Disclosure Agreements with Insurers before providing information.  </a:t>
                      </a:r>
                    </a:p>
                    <a:p>
                      <a:pPr marL="285750" indent="-285750">
                        <a:buFont typeface="Arial" panose="020b0604020202020204" pitchFamily="34" charset="0"/>
                        <a:buChar char="•"/>
                      </a:pPr>
                      <a:r>
                        <a:rPr lang="en-US" b="1" smtClean="0"/>
                        <a:t>Protect Deal Team and Advisors with Non-Reliance Agreements</a:t>
                      </a:r>
                    </a:p>
                    <a:p>
                      <a:pPr marL="285750" indent="-285750">
                        <a:buFont typeface="Arial" panose="020b0604020202020204" pitchFamily="34" charset="0"/>
                        <a:buChar char="•"/>
                      </a:pPr>
                      <a:r>
                        <a:rPr lang="en-US" b="1" smtClean="0"/>
                        <a:t>Legal counsel (M&amp;A and Insurance counsel) and broker should review RWI terms and conditions</a:t>
                      </a:r>
                    </a:p>
                    <a:p>
                      <a:pPr marL="285750" indent="-285750">
                        <a:buFont typeface="Arial" panose="020b0604020202020204" pitchFamily="34" charset="0"/>
                        <a:buChar char="•"/>
                      </a:pPr>
                      <a:r>
                        <a:rPr lang="en-US" b="1" smtClean="0"/>
                        <a:t>Insurer needs to be in the loop as negotiations progress</a:t>
                      </a:r>
                      <a:endParaRPr lang="en-US" b="1"/>
                    </a:p>
                  </a:txBody>
                  <a:tcPr/>
                </a:tc>
                <a:tc hMerge="1">
                  <a:txBody>
                    <a:bodyPr/>
                    <a:lstStyle/>
                    <a:p>
                      <a:endParaRPr lang="en-US"/>
                    </a:p>
                  </a:txBody>
                  <a:tcPr/>
                </a:tc>
              </a:tr>
            </a:tbl>
          </a:graphicData>
        </a:graphic>
      </p:graphicFrame>
      <p:sp>
        <p:nvSpPr>
          <p:cNvPr id="3" name="Slide Number Placeholder 2"/>
          <p:cNvSpPr>
            <a:spLocks noGrp="1"/>
          </p:cNvSpPr>
          <p:nvPr>
            <p:ph type="sldNum" sz="quarter" idx="4"/>
          </p:nvPr>
        </p:nvSpPr>
        <p:spPr/>
        <p:txBody>
          <a:bodyPr/>
          <a:lstStyle/>
          <a:p>
            <a:fld id="{4D85ECCC-63A2-428E-B144-5B79FB958BBF}" type="slidenum">
              <a:rPr lang="en-US" smtClean="0"/>
              <a:t>8</a:t>
            </a:fld>
            <a:endParaRPr lang="en-US"/>
          </a:p>
        </p:txBody>
      </p:sp>
    </p:spTree>
    <p:extLst>
      <p:ext uri="{BB962C8B-B14F-4D97-AF65-F5344CB8AC3E}">
        <p14:creationId xmlns:p14="http://schemas.microsoft.com/office/powerpoint/2010/main" val="2256192281"/>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mtClean="0"/>
              <a:t>Question 5:  What Is The Current State Of The RWI Market?</a:t>
            </a:r>
            <a:endParaRPr lang="en-US" b="1"/>
          </a:p>
        </p:txBody>
      </p:sp>
      <p:sp>
        <p:nvSpPr>
          <p:cNvPr id="3" name="Content Placeholder 2"/>
          <p:cNvSpPr>
            <a:spLocks noGrp="1"/>
          </p:cNvSpPr>
          <p:nvPr>
            <p:ph idx="1"/>
          </p:nvPr>
        </p:nvSpPr>
        <p:spPr/>
        <p:txBody>
          <a:bodyPr>
            <a:normAutofit fontScale="55000" lnSpcReduction="20000"/>
          </a:bodyPr>
          <a:lstStyle/>
          <a:p>
            <a:r>
              <a:rPr lang="en-US" smtClean="0"/>
              <a:t>Hot RWI Market</a:t>
            </a:r>
          </a:p>
          <a:p>
            <a:pPr lvl="1"/>
            <a:r>
              <a:rPr lang="en-US" smtClean="0"/>
              <a:t>Streamlined due diligence process</a:t>
            </a:r>
          </a:p>
          <a:p>
            <a:pPr lvl="2"/>
            <a:r>
              <a:rPr lang="en-US" smtClean="0"/>
              <a:t>Piggy back on Deal Team’s Diligence</a:t>
            </a:r>
          </a:p>
          <a:p>
            <a:pPr lvl="1"/>
            <a:r>
              <a:rPr lang="en-US" smtClean="0"/>
              <a:t>Faster response</a:t>
            </a:r>
          </a:p>
          <a:p>
            <a:pPr lvl="2"/>
            <a:r>
              <a:rPr lang="en-US" smtClean="0"/>
              <a:t>Days, not weeks</a:t>
            </a:r>
          </a:p>
          <a:p>
            <a:pPr lvl="1"/>
            <a:r>
              <a:rPr lang="en-US" smtClean="0"/>
              <a:t>Improved policy forms and coverage</a:t>
            </a:r>
          </a:p>
          <a:p>
            <a:pPr lvl="2"/>
            <a:r>
              <a:rPr lang="en-US" smtClean="0"/>
              <a:t>Restrictive coverage when first introduced in late 90s</a:t>
            </a:r>
          </a:p>
          <a:p>
            <a:pPr lvl="2"/>
            <a:r>
              <a:rPr lang="en-US" smtClean="0"/>
              <a:t>Can now track all reps and warranties in the transaction documents</a:t>
            </a:r>
          </a:p>
          <a:p>
            <a:pPr marL="347663" lvl="1" indent="0">
              <a:buNone/>
            </a:pPr>
            <a:r>
              <a:rPr lang="en-US" u="sng" smtClean="0"/>
              <a:t>BUT</a:t>
            </a:r>
            <a:r>
              <a:rPr lang="en-US" smtClean="0"/>
              <a:t> market tightening as demand increases</a:t>
            </a:r>
          </a:p>
          <a:p>
            <a:pPr lvl="1"/>
            <a:r>
              <a:rPr lang="en-US" smtClean="0"/>
              <a:t>Increased use of RWI in M&amp;A deals</a:t>
            </a:r>
          </a:p>
          <a:p>
            <a:pPr lvl="2"/>
            <a:r>
              <a:rPr lang="en-US" smtClean="0"/>
              <a:t>Sample AIG data</a:t>
            </a:r>
          </a:p>
          <a:p>
            <a:pPr lvl="3"/>
            <a:r>
              <a:rPr lang="en-US" smtClean="0"/>
              <a:t>2010 – 25 policies</a:t>
            </a:r>
          </a:p>
          <a:p>
            <a:pPr lvl="3"/>
            <a:r>
              <a:rPr lang="en-US" smtClean="0"/>
              <a:t>2014 – &gt; 220 policies </a:t>
            </a:r>
            <a:r>
              <a:rPr lang="en-US"/>
              <a:t>and </a:t>
            </a:r>
            <a:r>
              <a:rPr lang="en-US" smtClean="0"/>
              <a:t>&gt; 1,300 submissions (16.9% close ratio)</a:t>
            </a:r>
          </a:p>
          <a:p>
            <a:pPr lvl="4"/>
            <a:r>
              <a:rPr lang="en-US" smtClean="0"/>
              <a:t>84% Buy-Side</a:t>
            </a:r>
          </a:p>
          <a:p>
            <a:pPr lvl="4"/>
            <a:r>
              <a:rPr lang="en-US" smtClean="0"/>
              <a:t>16% Sell-Side</a:t>
            </a:r>
          </a:p>
          <a:p>
            <a:pPr lvl="1"/>
            <a:r>
              <a:rPr lang="en-US" smtClean="0"/>
              <a:t>Seller’s bid request packages may demand RWI in place of indemnities (include prepackaged quotes)</a:t>
            </a:r>
          </a:p>
          <a:p>
            <a:pPr lvl="1"/>
            <a:r>
              <a:rPr lang="en-US" smtClean="0"/>
              <a:t>Deal Attorneys getting more comfortable with coverage</a:t>
            </a:r>
            <a:endParaRPr lang="en-US"/>
          </a:p>
        </p:txBody>
      </p:sp>
      <p:sp>
        <p:nvSpPr>
          <p:cNvPr id="4" name="Slide Number Placeholder 3"/>
          <p:cNvSpPr>
            <a:spLocks noGrp="1"/>
          </p:cNvSpPr>
          <p:nvPr>
            <p:ph type="sldNum" sz="quarter" idx="4"/>
          </p:nvPr>
        </p:nvSpPr>
        <p:spPr/>
        <p:txBody>
          <a:bodyPr/>
          <a:lstStyle/>
          <a:p>
            <a:fld id="{4D85ECCC-63A2-428E-B144-5B79FB958BBF}" type="slidenum">
              <a:rPr lang="en-US" smtClean="0"/>
              <a:t>9</a:t>
            </a:fld>
            <a:endParaRPr lang="en-US"/>
          </a:p>
        </p:txBody>
      </p:sp>
    </p:spTree>
    <p:extLst>
      <p:ext uri="{BB962C8B-B14F-4D97-AF65-F5344CB8AC3E}">
        <p14:creationId xmlns:p14="http://schemas.microsoft.com/office/powerpoint/2010/main" val="1921191663"/>
      </p:ext>
    </p:extLst>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4.0.30319.34209"/>
  <p:tag name="AS_OS" val="Microsoft Windows NT 6.1.7601 Service Pack 1"/>
  <p:tag name="AS_RELEASE_DATE" val="2014.05.28"/>
  <p:tag name="AS_TITLE" val="Aspose.Slides for .NET 4.0"/>
  <p:tag name="AS_VERSION" val="14.4.0.0"/>
</p:tagLst>
</file>

<file path=ppt/theme/theme1.xml><?xml version="1.0" encoding="utf-8"?>
<a:theme xmlns:r="http://schemas.openxmlformats.org/officeDocument/2006/relationships" xmlns:a="http://schemas.openxmlformats.org/drawingml/2006/main" name="_MKTG_Red_Black">
  <a:themeElements>
    <a:clrScheme name="_RS MKT Grayscale">
      <a:dk1>
        <a:srgbClr val="231F20"/>
      </a:dk1>
      <a:lt1>
        <a:sysClr val="window" lastClr="FFFFFF"/>
      </a:lt1>
      <a:dk2>
        <a:srgbClr val="231F20"/>
      </a:dk2>
      <a:lt2>
        <a:srgbClr val="F8F8F8"/>
      </a:lt2>
      <a:accent1>
        <a:srgbClr val="DDDDDD"/>
      </a:accent1>
      <a:accent2>
        <a:srgbClr val="B2B2B2"/>
      </a:accent2>
      <a:accent3>
        <a:srgbClr val="969696"/>
      </a:accent3>
      <a:accent4>
        <a:srgbClr val="808080"/>
      </a:accent4>
      <a:accent5>
        <a:srgbClr val="5F5F5F"/>
      </a:accent5>
      <a:accent6>
        <a:srgbClr val="CC092F"/>
      </a:accent6>
      <a:hlink>
        <a:srgbClr val="CC092F"/>
      </a:hlink>
      <a:folHlink>
        <a:srgbClr val="CC092F"/>
      </a:folHlink>
    </a:clrScheme>
    <a:fontScheme name="_RS MKT Arial">
      <a:majorFont>
        <a:latin typeface="Arial"/>
        <a:ea typeface=""/>
        <a:cs typeface=""/>
      </a:majorFont>
      <a:minorFont>
        <a:latin typeface="Arial"/>
        <a:ea typeface=""/>
        <a:cs typeface=""/>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http://schemas.openxmlformats.org/officeDocument/2006/extended-properties">
  <Template>__MKTG_Red_Black</Template>
  <PresentationFormat>On-screen Show (4:3)</PresentationFormat>
  <TotalTime>0</TotalTime>
  <SharedDoc>0</SharedDoc>
  <HyperlinkBase/>
  <Application>Microsoft Office PowerPoint</Application>
  <AppVersion>14.0000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cp:lastPrinted>1601-01-01T00:00:00.000</cp:lastPrinted>
  <dcterms:created xsi:type="dcterms:W3CDTF">1601-01-01T00:00:00Z</dcterms:created>
  <dcterms:modified xsi:type="dcterms:W3CDTF">1601-01-01T00:00:00Z</dcterms:modified>
</cp:coreProperties>
</file>