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81"/>
  </p:notesMasterIdLst>
  <p:handoutMasterIdLst>
    <p:handoutMasterId r:id="rId82"/>
  </p:handoutMasterIdLst>
  <p:sldIdLst>
    <p:sldId id="256" r:id="rId3"/>
    <p:sldId id="411" r:id="rId4"/>
    <p:sldId id="304" r:id="rId5"/>
    <p:sldId id="476" r:id="rId6"/>
    <p:sldId id="501" r:id="rId7"/>
    <p:sldId id="502" r:id="rId8"/>
    <p:sldId id="503" r:id="rId9"/>
    <p:sldId id="504" r:id="rId10"/>
    <p:sldId id="505" r:id="rId11"/>
    <p:sldId id="506" r:id="rId12"/>
    <p:sldId id="508" r:id="rId13"/>
    <p:sldId id="509" r:id="rId14"/>
    <p:sldId id="510" r:id="rId15"/>
    <p:sldId id="507" r:id="rId16"/>
    <p:sldId id="511" r:id="rId17"/>
    <p:sldId id="477" r:id="rId18"/>
    <p:sldId id="512" r:id="rId19"/>
    <p:sldId id="570" r:id="rId20"/>
    <p:sldId id="569" r:id="rId21"/>
    <p:sldId id="571" r:id="rId22"/>
    <p:sldId id="513" r:id="rId23"/>
    <p:sldId id="514" r:id="rId24"/>
    <p:sldId id="515" r:id="rId25"/>
    <p:sldId id="516" r:id="rId26"/>
    <p:sldId id="517" r:id="rId27"/>
    <p:sldId id="518" r:id="rId28"/>
    <p:sldId id="519" r:id="rId29"/>
    <p:sldId id="520" r:id="rId30"/>
    <p:sldId id="478" r:id="rId31"/>
    <p:sldId id="521" r:id="rId32"/>
    <p:sldId id="522" r:id="rId33"/>
    <p:sldId id="523" r:id="rId34"/>
    <p:sldId id="524" r:id="rId35"/>
    <p:sldId id="525" r:id="rId36"/>
    <p:sldId id="526" r:id="rId37"/>
    <p:sldId id="527" r:id="rId38"/>
    <p:sldId id="528" r:id="rId39"/>
    <p:sldId id="529" r:id="rId40"/>
    <p:sldId id="530" r:id="rId41"/>
    <p:sldId id="531" r:id="rId42"/>
    <p:sldId id="532" r:id="rId43"/>
    <p:sldId id="554" r:id="rId44"/>
    <p:sldId id="533" r:id="rId45"/>
    <p:sldId id="558" r:id="rId46"/>
    <p:sldId id="559" r:id="rId47"/>
    <p:sldId id="560" r:id="rId48"/>
    <p:sldId id="561" r:id="rId49"/>
    <p:sldId id="562" r:id="rId50"/>
    <p:sldId id="563" r:id="rId51"/>
    <p:sldId id="564" r:id="rId52"/>
    <p:sldId id="565" r:id="rId53"/>
    <p:sldId id="373" r:id="rId54"/>
    <p:sldId id="474" r:id="rId55"/>
    <p:sldId id="475" r:id="rId56"/>
    <p:sldId id="479" r:id="rId57"/>
    <p:sldId id="482" r:id="rId58"/>
    <p:sldId id="483" r:id="rId59"/>
    <p:sldId id="538" r:id="rId60"/>
    <p:sldId id="539" r:id="rId61"/>
    <p:sldId id="540" r:id="rId62"/>
    <p:sldId id="541" r:id="rId63"/>
    <p:sldId id="542" r:id="rId64"/>
    <p:sldId id="543" r:id="rId65"/>
    <p:sldId id="544" r:id="rId66"/>
    <p:sldId id="545" r:id="rId67"/>
    <p:sldId id="546" r:id="rId68"/>
    <p:sldId id="566" r:id="rId69"/>
    <p:sldId id="567" r:id="rId70"/>
    <p:sldId id="568" r:id="rId71"/>
    <p:sldId id="480" r:id="rId72"/>
    <p:sldId id="547" r:id="rId73"/>
    <p:sldId id="548" r:id="rId74"/>
    <p:sldId id="489" r:id="rId75"/>
    <p:sldId id="549" r:id="rId76"/>
    <p:sldId id="550" r:id="rId77"/>
    <p:sldId id="379" r:id="rId78"/>
    <p:sldId id="473" r:id="rId79"/>
    <p:sldId id="272" r:id="rId80"/>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3E40A58C-9A93-4F5D-A5E0-7F28F0D5C718}">
          <p14:sldIdLst>
            <p14:sldId id="256"/>
            <p14:sldId id="411"/>
            <p14:sldId id="304"/>
            <p14:sldId id="476"/>
            <p14:sldId id="501"/>
            <p14:sldId id="502"/>
            <p14:sldId id="503"/>
            <p14:sldId id="504"/>
            <p14:sldId id="505"/>
            <p14:sldId id="506"/>
            <p14:sldId id="508"/>
            <p14:sldId id="509"/>
            <p14:sldId id="510"/>
            <p14:sldId id="507"/>
            <p14:sldId id="511"/>
            <p14:sldId id="477"/>
            <p14:sldId id="512"/>
            <p14:sldId id="570"/>
            <p14:sldId id="569"/>
            <p14:sldId id="571"/>
            <p14:sldId id="513"/>
            <p14:sldId id="514"/>
            <p14:sldId id="515"/>
            <p14:sldId id="516"/>
            <p14:sldId id="517"/>
            <p14:sldId id="518"/>
            <p14:sldId id="519"/>
            <p14:sldId id="520"/>
            <p14:sldId id="478"/>
            <p14:sldId id="521"/>
            <p14:sldId id="522"/>
            <p14:sldId id="523"/>
            <p14:sldId id="524"/>
            <p14:sldId id="525"/>
            <p14:sldId id="526"/>
            <p14:sldId id="527"/>
            <p14:sldId id="528"/>
            <p14:sldId id="529"/>
            <p14:sldId id="530"/>
            <p14:sldId id="531"/>
            <p14:sldId id="532"/>
            <p14:sldId id="554"/>
            <p14:sldId id="533"/>
            <p14:sldId id="558"/>
            <p14:sldId id="559"/>
            <p14:sldId id="560"/>
            <p14:sldId id="561"/>
            <p14:sldId id="562"/>
            <p14:sldId id="563"/>
            <p14:sldId id="564"/>
            <p14:sldId id="565"/>
            <p14:sldId id="373"/>
            <p14:sldId id="474"/>
            <p14:sldId id="475"/>
            <p14:sldId id="479"/>
            <p14:sldId id="482"/>
            <p14:sldId id="483"/>
            <p14:sldId id="538"/>
            <p14:sldId id="539"/>
            <p14:sldId id="540"/>
            <p14:sldId id="541"/>
            <p14:sldId id="542"/>
            <p14:sldId id="543"/>
            <p14:sldId id="544"/>
            <p14:sldId id="545"/>
            <p14:sldId id="546"/>
            <p14:sldId id="566"/>
            <p14:sldId id="567"/>
            <p14:sldId id="568"/>
            <p14:sldId id="480"/>
            <p14:sldId id="547"/>
            <p14:sldId id="548"/>
            <p14:sldId id="489"/>
            <p14:sldId id="549"/>
            <p14:sldId id="550"/>
          </p14:sldIdLst>
        </p14:section>
        <p14:section name="Untitled Section" id="{9D5E3895-E5CE-4F9A-9B4F-9C8613655FEA}">
          <p14:sldIdLst>
            <p14:sldId id="379"/>
            <p14:sldId id="473"/>
            <p14:sldId id="272"/>
          </p14:sldIdLst>
        </p14:section>
      </p14:sectionLst>
    </p:ext>
    <p:ext uri="{EFAFB233-063F-42B5-8137-9DF3F51BA10A}">
      <p15:sldGuideLst xmlns:p15="http://schemas.microsoft.com/office/powerpoint/2012/main">
        <p15:guide id="1" orient="horz" pos="2112">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B3"/>
    <a:srgbClr val="FF9900"/>
    <a:srgbClr val="51626F"/>
    <a:srgbClr val="E6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2" autoAdjust="0"/>
    <p:restoredTop sz="94660"/>
  </p:normalViewPr>
  <p:slideViewPr>
    <p:cSldViewPr>
      <p:cViewPr varScale="1">
        <p:scale>
          <a:sx n="74" d="100"/>
          <a:sy n="74" d="100"/>
        </p:scale>
        <p:origin x="1373" y="77"/>
      </p:cViewPr>
      <p:guideLst>
        <p:guide orient="horz" pos="2112"/>
        <p:guide orient="horz" pos="4176"/>
        <p:guide pos="2880"/>
      </p:guideLst>
    </p:cSldViewPr>
  </p:slideViewPr>
  <p:notesTextViewPr>
    <p:cViewPr>
      <p:scale>
        <a:sx n="1" d="1"/>
        <a:sy n="1" d="1"/>
      </p:scale>
      <p:origin x="0" y="0"/>
    </p:cViewPr>
  </p:notesTextViewPr>
  <p:notesViewPr>
    <p:cSldViewPr>
      <p:cViewPr varScale="1">
        <p:scale>
          <a:sx n="115" d="100"/>
          <a:sy n="115" d="100"/>
        </p:scale>
        <p:origin x="-1656" y="-11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20074" y="248029"/>
            <a:ext cx="6400254" cy="304249"/>
          </a:xfrm>
          <a:prstGeom prst="rect">
            <a:avLst/>
          </a:prstGeom>
        </p:spPr>
        <p:txBody>
          <a:bodyPr vert="horz" lIns="96645" tIns="48322" rIns="96645" bIns="48322" rtlCol="0"/>
          <a:lstStyle>
            <a:lvl1pPr algn="l">
              <a:defRPr sz="1200">
                <a:latin typeface="+mn-lt"/>
              </a:defRPr>
            </a:lvl1pPr>
          </a:lstStyle>
          <a:p>
            <a:pPr>
              <a:defRPr/>
            </a:pPr>
            <a:endParaRPr lang="en-US" dirty="0"/>
          </a:p>
        </p:txBody>
      </p:sp>
      <p:sp>
        <p:nvSpPr>
          <p:cNvPr id="3" name="Date Placeholder 2"/>
          <p:cNvSpPr>
            <a:spLocks noGrp="1"/>
          </p:cNvSpPr>
          <p:nvPr>
            <p:ph type="dt" sz="quarter" idx="1"/>
          </p:nvPr>
        </p:nvSpPr>
        <p:spPr>
          <a:xfrm>
            <a:off x="212852" y="6829064"/>
            <a:ext cx="3947561" cy="365429"/>
          </a:xfrm>
          <a:prstGeom prst="rect">
            <a:avLst/>
          </a:prstGeom>
        </p:spPr>
        <p:txBody>
          <a:bodyPr vert="horz" lIns="96645" tIns="48322" rIns="96645" bIns="48322" rtlCol="0" anchor="b"/>
          <a:lstStyle>
            <a:lvl1pPr algn="l">
              <a:defRPr sz="1000">
                <a:latin typeface="+mn-lt"/>
              </a:defRPr>
            </a:lvl1pPr>
          </a:lstStyle>
          <a:p>
            <a:pPr>
              <a:defRPr/>
            </a:pPr>
            <a:fld id="{F90A2926-D606-4453-A4AD-AA6DF768790B}" type="datetimeFigureOut">
              <a:rPr lang="en-US"/>
              <a:pPr>
                <a:defRPr/>
              </a:pPr>
              <a:t>4/1/2015</a:t>
            </a:fld>
            <a:endParaRPr lang="en-US" dirty="0"/>
          </a:p>
        </p:txBody>
      </p:sp>
      <p:sp>
        <p:nvSpPr>
          <p:cNvPr id="5" name="Slide Number Placeholder 4"/>
          <p:cNvSpPr>
            <a:spLocks noGrp="1"/>
          </p:cNvSpPr>
          <p:nvPr>
            <p:ph type="sldNum" sz="quarter" idx="3"/>
          </p:nvPr>
        </p:nvSpPr>
        <p:spPr>
          <a:xfrm>
            <a:off x="5439152" y="6827411"/>
            <a:ext cx="3949197" cy="365428"/>
          </a:xfrm>
          <a:prstGeom prst="rect">
            <a:avLst/>
          </a:prstGeom>
        </p:spPr>
        <p:txBody>
          <a:bodyPr vert="horz" lIns="96645" tIns="48322" rIns="96645" bIns="48322" rtlCol="0" anchor="b"/>
          <a:lstStyle>
            <a:lvl1pPr algn="r">
              <a:defRPr sz="1000">
                <a:latin typeface="+mn-lt"/>
              </a:defRPr>
            </a:lvl1pPr>
          </a:lstStyle>
          <a:p>
            <a:pPr>
              <a:defRPr/>
            </a:pPr>
            <a:fld id="{6B14A7AC-2C7C-4198-8AA2-176D6F358C34}" type="slidenum">
              <a:rPr lang="en-US"/>
              <a:pPr>
                <a:defRPr/>
              </a:pPr>
              <a:t>‹#›</a:t>
            </a:fld>
            <a:endParaRPr lang="en-US" dirty="0"/>
          </a:p>
        </p:txBody>
      </p:sp>
      <p:sp>
        <p:nvSpPr>
          <p:cNvPr id="7" name="Rectangle 6"/>
          <p:cNvSpPr/>
          <p:nvPr/>
        </p:nvSpPr>
        <p:spPr>
          <a:xfrm>
            <a:off x="399506" y="0"/>
            <a:ext cx="1435923" cy="649836"/>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lIns="96645" tIns="48322" rIns="96645" bIns="48322" anchor="ctr"/>
          <a:lstStyle/>
          <a:p>
            <a:pPr algn="ctr" fontAlgn="auto">
              <a:spcBef>
                <a:spcPts val="0"/>
              </a:spcBef>
              <a:spcAft>
                <a:spcPts val="0"/>
              </a:spcAft>
              <a:defRPr/>
            </a:pPr>
            <a:endParaRPr lang="en-US" dirty="0"/>
          </a:p>
        </p:txBody>
      </p:sp>
      <p:pic>
        <p:nvPicPr>
          <p:cNvPr id="4301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108" y="299291"/>
            <a:ext cx="1244358" cy="18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5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411" cy="365429"/>
          </a:xfrm>
          <a:prstGeom prst="rect">
            <a:avLst/>
          </a:prstGeom>
        </p:spPr>
        <p:txBody>
          <a:bodyPr vert="horz" lIns="96645" tIns="48322" rIns="96645" bIns="48322"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439152" y="1"/>
            <a:ext cx="4160411" cy="365429"/>
          </a:xfrm>
          <a:prstGeom prst="rect">
            <a:avLst/>
          </a:prstGeom>
        </p:spPr>
        <p:txBody>
          <a:bodyPr vert="horz" lIns="96645" tIns="48322" rIns="96645" bIns="48322" rtlCol="0"/>
          <a:lstStyle>
            <a:lvl1pPr algn="r" fontAlgn="auto">
              <a:spcBef>
                <a:spcPts val="0"/>
              </a:spcBef>
              <a:spcAft>
                <a:spcPts val="0"/>
              </a:spcAft>
              <a:defRPr sz="1200">
                <a:latin typeface="+mn-lt"/>
                <a:cs typeface="+mn-cs"/>
              </a:defRPr>
            </a:lvl1pPr>
          </a:lstStyle>
          <a:p>
            <a:pPr>
              <a:defRPr/>
            </a:pPr>
            <a:fld id="{353309E8-AD24-41B4-AE27-C82B881DC544}" type="datetimeFigureOut">
              <a:rPr lang="en-US"/>
              <a:pPr>
                <a:defRPr/>
              </a:pPr>
              <a:t>4/1/2015</a:t>
            </a:fld>
            <a:endParaRPr lang="en-US" dirty="0"/>
          </a:p>
        </p:txBody>
      </p:sp>
      <p:sp>
        <p:nvSpPr>
          <p:cNvPr id="4" name="Slide Image Placeholder 3"/>
          <p:cNvSpPr>
            <a:spLocks noGrp="1" noRot="1" noChangeAspect="1"/>
          </p:cNvSpPr>
          <p:nvPr>
            <p:ph type="sldImg" idx="2"/>
          </p:nvPr>
        </p:nvSpPr>
        <p:spPr>
          <a:xfrm>
            <a:off x="2973388" y="549275"/>
            <a:ext cx="3656012" cy="2743200"/>
          </a:xfrm>
          <a:prstGeom prst="rect">
            <a:avLst/>
          </a:prstGeom>
          <a:noFill/>
          <a:ln w="12700">
            <a:solidFill>
              <a:prstClr val="black"/>
            </a:solidFill>
          </a:ln>
        </p:spPr>
        <p:txBody>
          <a:bodyPr vert="horz" lIns="96645" tIns="48322" rIns="96645" bIns="48322" rtlCol="0" anchor="ctr"/>
          <a:lstStyle/>
          <a:p>
            <a:pPr lvl="0"/>
            <a:endParaRPr lang="en-US" noProof="0" dirty="0" smtClean="0"/>
          </a:p>
        </p:txBody>
      </p:sp>
      <p:sp>
        <p:nvSpPr>
          <p:cNvPr id="5" name="Notes Placeholder 4"/>
          <p:cNvSpPr>
            <a:spLocks noGrp="1"/>
          </p:cNvSpPr>
          <p:nvPr>
            <p:ph type="body" sz="quarter" idx="3"/>
          </p:nvPr>
        </p:nvSpPr>
        <p:spPr>
          <a:xfrm>
            <a:off x="959466" y="3474059"/>
            <a:ext cx="7682270" cy="3292170"/>
          </a:xfrm>
          <a:prstGeom prst="rect">
            <a:avLst/>
          </a:prstGeom>
        </p:spPr>
        <p:txBody>
          <a:bodyPr vert="horz" lIns="96645" tIns="48322" rIns="96645" bIns="4832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948120"/>
            <a:ext cx="4160411" cy="365429"/>
          </a:xfrm>
          <a:prstGeom prst="rect">
            <a:avLst/>
          </a:prstGeom>
        </p:spPr>
        <p:txBody>
          <a:bodyPr vert="horz" lIns="96645" tIns="48322" rIns="96645" bIns="4832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439152" y="6948120"/>
            <a:ext cx="4160411" cy="365429"/>
          </a:xfrm>
          <a:prstGeom prst="rect">
            <a:avLst/>
          </a:prstGeom>
        </p:spPr>
        <p:txBody>
          <a:bodyPr vert="horz" lIns="96645" tIns="48322" rIns="96645" bIns="48322" rtlCol="0" anchor="b"/>
          <a:lstStyle>
            <a:lvl1pPr algn="r" fontAlgn="auto">
              <a:spcBef>
                <a:spcPts val="0"/>
              </a:spcBef>
              <a:spcAft>
                <a:spcPts val="0"/>
              </a:spcAft>
              <a:defRPr sz="1200">
                <a:latin typeface="+mn-lt"/>
                <a:cs typeface="+mn-cs"/>
              </a:defRPr>
            </a:lvl1pPr>
          </a:lstStyle>
          <a:p>
            <a:pPr>
              <a:defRPr/>
            </a:pPr>
            <a:fld id="{AE0FF1CD-83F3-4D09-AE08-9E2E385B4D1E}" type="slidenum">
              <a:rPr lang="en-US"/>
              <a:pPr>
                <a:defRPr/>
              </a:pPr>
              <a:t>‹#›</a:t>
            </a:fld>
            <a:endParaRPr lang="en-US" dirty="0"/>
          </a:p>
        </p:txBody>
      </p:sp>
    </p:spTree>
    <p:extLst>
      <p:ext uri="{BB962C8B-B14F-4D97-AF65-F5344CB8AC3E}">
        <p14:creationId xmlns:p14="http://schemas.microsoft.com/office/powerpoint/2010/main" val="28214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38CD82AB-A6D4-490A-8D95-8B6415A185A4}" type="slidenum">
              <a:rPr lang="en-US" smtClean="0"/>
              <a:pPr>
                <a:defRPr/>
              </a:pPr>
              <a:t>1</a:t>
            </a:fld>
            <a:endParaRPr lang="en-US" dirty="0"/>
          </a:p>
        </p:txBody>
      </p:sp>
    </p:spTree>
    <p:extLst>
      <p:ext uri="{BB962C8B-B14F-4D97-AF65-F5344CB8AC3E}">
        <p14:creationId xmlns:p14="http://schemas.microsoft.com/office/powerpoint/2010/main" val="119760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A3421C65-6354-46DA-A7F2-E267ECAAF3FC}" type="slidenum">
              <a:rPr lang="en-US" altLang="en-US" sz="1400">
                <a:solidFill>
                  <a:srgbClr val="000000"/>
                </a:solidFill>
                <a:latin typeface="Times" pitchFamily="18" charset="0"/>
                <a:ea typeface="Osaka"/>
                <a:cs typeface="Osaka"/>
              </a:rPr>
              <a:pPr eaLnBrk="1" hangingPunct="1">
                <a:spcBef>
                  <a:spcPct val="0"/>
                </a:spcBef>
              </a:pPr>
              <a:t>18</a:t>
            </a:fld>
            <a:endParaRPr lang="en-US" altLang="en-US" sz="1400">
              <a:solidFill>
                <a:srgbClr val="000000"/>
              </a:solidFill>
              <a:latin typeface="Times" pitchFamily="18" charset="0"/>
              <a:ea typeface="Osaka"/>
              <a:cs typeface="Osaka"/>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50152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1B66D834-E986-4670-A530-2D9EE491E09E}" type="slidenum">
              <a:rPr lang="en-US" altLang="en-US" sz="1400">
                <a:solidFill>
                  <a:srgbClr val="000000"/>
                </a:solidFill>
                <a:latin typeface="Times" pitchFamily="18" charset="0"/>
                <a:ea typeface="Osaka"/>
                <a:cs typeface="Osaka"/>
              </a:rPr>
              <a:pPr eaLnBrk="1" hangingPunct="1">
                <a:spcBef>
                  <a:spcPct val="0"/>
                </a:spcBef>
              </a:pPr>
              <a:t>19</a:t>
            </a:fld>
            <a:endParaRPr lang="en-US" altLang="en-US" sz="1400">
              <a:solidFill>
                <a:srgbClr val="000000"/>
              </a:solidFill>
              <a:latin typeface="Times" pitchFamily="18" charset="0"/>
              <a:ea typeface="Osaka"/>
              <a:cs typeface="Osaka"/>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115055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1B66D834-E986-4670-A530-2D9EE491E09E}" type="slidenum">
              <a:rPr lang="en-US" altLang="en-US" sz="1400">
                <a:solidFill>
                  <a:srgbClr val="000000"/>
                </a:solidFill>
                <a:latin typeface="Times" pitchFamily="18" charset="0"/>
                <a:ea typeface="Osaka"/>
                <a:cs typeface="Osaka"/>
              </a:rPr>
              <a:pPr eaLnBrk="1" hangingPunct="1">
                <a:spcBef>
                  <a:spcPct val="0"/>
                </a:spcBef>
              </a:pPr>
              <a:t>20</a:t>
            </a:fld>
            <a:endParaRPr lang="en-US" altLang="en-US" sz="1400">
              <a:solidFill>
                <a:srgbClr val="000000"/>
              </a:solidFill>
              <a:latin typeface="Times" pitchFamily="18" charset="0"/>
              <a:ea typeface="Osaka"/>
              <a:cs typeface="Osaka"/>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132618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EC3F0ECD-0911-4DE8-ADE2-34EEA69CD285}" type="slidenum">
              <a:rPr lang="en-US" altLang="en-US" sz="1400">
                <a:solidFill>
                  <a:srgbClr val="000000"/>
                </a:solidFill>
                <a:latin typeface="Times" pitchFamily="18" charset="0"/>
                <a:ea typeface="Osaka"/>
                <a:cs typeface="Osaka"/>
              </a:rPr>
              <a:pPr eaLnBrk="1" hangingPunct="1">
                <a:spcBef>
                  <a:spcPct val="0"/>
                </a:spcBef>
              </a:pPr>
              <a:t>21</a:t>
            </a:fld>
            <a:endParaRPr lang="en-US" altLang="en-US" sz="1400">
              <a:solidFill>
                <a:srgbClr val="000000"/>
              </a:solidFill>
              <a:latin typeface="Times" pitchFamily="18" charset="0"/>
              <a:ea typeface="Osaka"/>
              <a:cs typeface="Osaka"/>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244707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K&amp;L Gates and Darden: Litigation Preferred Provider Program Opportunities</a:t>
            </a: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Tuesday, April 30, 2013</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8296EDE8-598B-4AB6-A622-702EF98B8589}"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7479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C8554056-309C-4EF9-A6B3-3A7F59EACFF5}" type="slidenum">
              <a:rPr lang="en-US" altLang="en-US" sz="1400">
                <a:solidFill>
                  <a:srgbClr val="000000"/>
                </a:solidFill>
                <a:latin typeface="Times" pitchFamily="18" charset="0"/>
                <a:ea typeface="Osaka"/>
                <a:cs typeface="Osaka"/>
              </a:rPr>
              <a:pPr eaLnBrk="1" hangingPunct="1">
                <a:spcBef>
                  <a:spcPct val="0"/>
                </a:spcBef>
              </a:pPr>
              <a:t>25</a:t>
            </a:fld>
            <a:endParaRPr lang="en-US" altLang="en-US" sz="1400">
              <a:solidFill>
                <a:srgbClr val="000000"/>
              </a:solidFill>
              <a:latin typeface="Times" pitchFamily="18" charset="0"/>
              <a:ea typeface="Osaka"/>
              <a:cs typeface="Osaka"/>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186993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50F5F2F9-7191-406E-B590-36399E39AD7D}" type="slidenum">
              <a:rPr lang="en-US" altLang="en-US" sz="1400">
                <a:solidFill>
                  <a:srgbClr val="000000"/>
                </a:solidFill>
                <a:latin typeface="Times" pitchFamily="18" charset="0"/>
                <a:ea typeface="Osaka"/>
                <a:cs typeface="Osaka"/>
              </a:rPr>
              <a:pPr eaLnBrk="1" hangingPunct="1">
                <a:spcBef>
                  <a:spcPct val="0"/>
                </a:spcBef>
              </a:pPr>
              <a:t>26</a:t>
            </a:fld>
            <a:endParaRPr lang="en-US" altLang="en-US" sz="1400">
              <a:solidFill>
                <a:srgbClr val="000000"/>
              </a:solidFill>
              <a:latin typeface="Times" pitchFamily="18" charset="0"/>
              <a:ea typeface="Osaka"/>
              <a:cs typeface="Osaka"/>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419859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FCD97E09-0A64-4416-BB0A-0D7B9A47C8AA}" type="slidenum">
              <a:rPr lang="en-US" altLang="en-US" sz="1400">
                <a:solidFill>
                  <a:srgbClr val="000000"/>
                </a:solidFill>
                <a:latin typeface="Times" pitchFamily="18" charset="0"/>
                <a:ea typeface="Osaka"/>
                <a:cs typeface="Osaka"/>
              </a:rPr>
              <a:pPr eaLnBrk="1" hangingPunct="1">
                <a:spcBef>
                  <a:spcPct val="0"/>
                </a:spcBef>
              </a:pPr>
              <a:t>27</a:t>
            </a:fld>
            <a:endParaRPr lang="en-US" altLang="en-US" sz="1400">
              <a:solidFill>
                <a:srgbClr val="000000"/>
              </a:solidFill>
              <a:latin typeface="Times" pitchFamily="18" charset="0"/>
              <a:ea typeface="Osaka"/>
              <a:cs typeface="Osak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398224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4FA7B948-3DA8-4653-87B2-A34606181842}" type="slidenum">
              <a:rPr lang="en-US" altLang="en-US" sz="1400">
                <a:solidFill>
                  <a:srgbClr val="000000"/>
                </a:solidFill>
                <a:latin typeface="Times" pitchFamily="18" charset="0"/>
                <a:ea typeface="Osaka"/>
                <a:cs typeface="Osaka"/>
              </a:rPr>
              <a:pPr eaLnBrk="1" hangingPunct="1">
                <a:spcBef>
                  <a:spcPct val="0"/>
                </a:spcBef>
              </a:pPr>
              <a:t>28</a:t>
            </a:fld>
            <a:endParaRPr lang="en-US" altLang="en-US" sz="1400">
              <a:solidFill>
                <a:srgbClr val="000000"/>
              </a:solidFill>
              <a:latin typeface="Times" pitchFamily="18" charset="0"/>
              <a:ea typeface="Osaka"/>
              <a:cs typeface="Osaka"/>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112258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D8148F9D-ACC7-4C54-B2B2-A08458885517}" type="slidenum">
              <a:rPr lang="en-US" altLang="en-US" sz="1400">
                <a:solidFill>
                  <a:srgbClr val="000000"/>
                </a:solidFill>
                <a:latin typeface="Times" pitchFamily="18" charset="0"/>
                <a:ea typeface="Osaka" pitchFamily="1" charset="-128"/>
              </a:rPr>
              <a:pPr eaLnBrk="1" hangingPunct="1">
                <a:spcBef>
                  <a:spcPct val="0"/>
                </a:spcBef>
                <a:defRPr/>
              </a:pPr>
              <a:t>30</a:t>
            </a:fld>
            <a:endParaRPr lang="en-US" altLang="en-US" sz="1400">
              <a:solidFill>
                <a:srgbClr val="000000"/>
              </a:solidFill>
              <a:latin typeface="Times" pitchFamily="18" charset="0"/>
              <a:ea typeface="Osaka" pitchFamily="1"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79540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5B2DE3-7CF0-4917-BA31-6F537B0A3B49}" type="slidenum">
              <a:rPr lang="en-US" altLang="en-US" smtClean="0"/>
              <a:pPr>
                <a:defRPr/>
              </a:pPr>
              <a:t>2</a:t>
            </a:fld>
            <a:endParaRPr lang="en-US" altLang="en-US" dirty="0"/>
          </a:p>
        </p:txBody>
      </p:sp>
    </p:spTree>
    <p:extLst>
      <p:ext uri="{BB962C8B-B14F-4D97-AF65-F5344CB8AC3E}">
        <p14:creationId xmlns:p14="http://schemas.microsoft.com/office/powerpoint/2010/main" val="123081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1DF3DD82-B200-4187-8F09-7077F6FDD25B}" type="slidenum">
              <a:rPr lang="en-US" altLang="en-US" sz="1400">
                <a:solidFill>
                  <a:srgbClr val="000000"/>
                </a:solidFill>
                <a:latin typeface="Times" pitchFamily="18" charset="0"/>
                <a:ea typeface="Osaka" pitchFamily="1" charset="-128"/>
              </a:rPr>
              <a:pPr eaLnBrk="1" hangingPunct="1">
                <a:spcBef>
                  <a:spcPct val="0"/>
                </a:spcBef>
                <a:defRPr/>
              </a:pPr>
              <a:t>31</a:t>
            </a:fld>
            <a:endParaRPr lang="en-US" altLang="en-US" sz="1400">
              <a:solidFill>
                <a:srgbClr val="000000"/>
              </a:solidFill>
              <a:latin typeface="Times" pitchFamily="18" charset="0"/>
              <a:ea typeface="Osaka" pitchFamily="1"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360280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2536E8D7-ADC9-49B1-BD9E-338D451A58AA}" type="slidenum">
              <a:rPr lang="en-US" altLang="en-US" sz="1400">
                <a:solidFill>
                  <a:srgbClr val="000000"/>
                </a:solidFill>
                <a:latin typeface="Times" pitchFamily="18" charset="0"/>
                <a:ea typeface="Osaka" pitchFamily="1" charset="-128"/>
              </a:rPr>
              <a:pPr eaLnBrk="1" hangingPunct="1">
                <a:spcBef>
                  <a:spcPct val="0"/>
                </a:spcBef>
                <a:defRPr/>
              </a:pPr>
              <a:t>32</a:t>
            </a:fld>
            <a:endParaRPr lang="en-US" altLang="en-US" sz="1400">
              <a:solidFill>
                <a:srgbClr val="000000"/>
              </a:solidFill>
              <a:latin typeface="Times" pitchFamily="18" charset="0"/>
              <a:ea typeface="Osaka" pitchFamily="1"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203546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87E6042F-01BB-4FFD-8D1D-D797B3637D87}" type="slidenum">
              <a:rPr lang="en-US" altLang="en-US" sz="1400">
                <a:solidFill>
                  <a:srgbClr val="000000"/>
                </a:solidFill>
                <a:latin typeface="Times" pitchFamily="18" charset="0"/>
                <a:ea typeface="Osaka" pitchFamily="1" charset="-128"/>
              </a:rPr>
              <a:pPr eaLnBrk="1" hangingPunct="1">
                <a:spcBef>
                  <a:spcPct val="0"/>
                </a:spcBef>
                <a:defRPr/>
              </a:pPr>
              <a:t>33</a:t>
            </a:fld>
            <a:endParaRPr lang="en-US" altLang="en-US" sz="1400">
              <a:solidFill>
                <a:srgbClr val="000000"/>
              </a:solidFill>
              <a:latin typeface="Times" pitchFamily="18" charset="0"/>
              <a:ea typeface="Osaka" pitchFamily="1"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134680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82316833-F6FC-47AD-87A4-8E9D967EC139}" type="slidenum">
              <a:rPr lang="en-US" altLang="en-US" sz="1400">
                <a:solidFill>
                  <a:srgbClr val="000000"/>
                </a:solidFill>
                <a:latin typeface="Times" pitchFamily="18" charset="0"/>
                <a:ea typeface="Osaka" pitchFamily="1" charset="-128"/>
              </a:rPr>
              <a:pPr eaLnBrk="1" hangingPunct="1">
                <a:spcBef>
                  <a:spcPct val="0"/>
                </a:spcBef>
                <a:defRPr/>
              </a:pPr>
              <a:t>34</a:t>
            </a:fld>
            <a:endParaRPr lang="en-US" altLang="en-US" sz="1400">
              <a:solidFill>
                <a:srgbClr val="000000"/>
              </a:solidFill>
              <a:latin typeface="Times" pitchFamily="18" charset="0"/>
              <a:ea typeface="Osaka"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latin typeface="Arial Narrow" pitchFamily="34" charset="0"/>
              <a:ea typeface="ヒラギノ角ゴ Pro W3"/>
            </a:endParaRPr>
          </a:p>
        </p:txBody>
      </p:sp>
    </p:spTree>
    <p:extLst>
      <p:ext uri="{BB962C8B-B14F-4D97-AF65-F5344CB8AC3E}">
        <p14:creationId xmlns:p14="http://schemas.microsoft.com/office/powerpoint/2010/main" val="416072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257D6A9A-2ACA-4C34-9092-D9613755E059}" type="slidenum">
              <a:rPr lang="en-US" altLang="en-US" sz="1400">
                <a:solidFill>
                  <a:srgbClr val="000000"/>
                </a:solidFill>
                <a:latin typeface="Times" pitchFamily="18" charset="0"/>
                <a:ea typeface="Osaka" pitchFamily="1" charset="-128"/>
              </a:rPr>
              <a:pPr eaLnBrk="1" hangingPunct="1">
                <a:spcBef>
                  <a:spcPct val="0"/>
                </a:spcBef>
                <a:defRPr/>
              </a:pPr>
              <a:t>35</a:t>
            </a:fld>
            <a:endParaRPr lang="en-US" altLang="en-US" sz="1400">
              <a:solidFill>
                <a:srgbClr val="000000"/>
              </a:solidFill>
              <a:latin typeface="Times" pitchFamily="18" charset="0"/>
              <a:ea typeface="Osaka" pitchFamily="1"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191418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4DBB9B1A-4969-4F70-BD49-97DB0FAB858A}" type="slidenum">
              <a:rPr lang="en-US" altLang="en-US" sz="1400">
                <a:solidFill>
                  <a:srgbClr val="000000"/>
                </a:solidFill>
                <a:latin typeface="Times" pitchFamily="18" charset="0"/>
                <a:ea typeface="Osaka" pitchFamily="1" charset="-128"/>
              </a:rPr>
              <a:pPr eaLnBrk="1" hangingPunct="1">
                <a:spcBef>
                  <a:spcPct val="0"/>
                </a:spcBef>
                <a:defRPr/>
              </a:pPr>
              <a:t>36</a:t>
            </a:fld>
            <a:endParaRPr lang="en-US" altLang="en-US" sz="1400">
              <a:solidFill>
                <a:srgbClr val="000000"/>
              </a:solidFill>
              <a:latin typeface="Times" pitchFamily="18" charset="0"/>
              <a:ea typeface="Osaka" pitchFamily="1"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2250780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CCBD77B3-E4BA-4653-ADC3-F018E3CE3AF4}" type="slidenum">
              <a:rPr lang="en-US" altLang="en-US" sz="1400">
                <a:solidFill>
                  <a:srgbClr val="000000"/>
                </a:solidFill>
                <a:latin typeface="Times" pitchFamily="18" charset="0"/>
                <a:ea typeface="Osaka" pitchFamily="1" charset="-128"/>
              </a:rPr>
              <a:pPr eaLnBrk="1" hangingPunct="1">
                <a:spcBef>
                  <a:spcPct val="0"/>
                </a:spcBef>
                <a:defRPr/>
              </a:pPr>
              <a:t>37</a:t>
            </a:fld>
            <a:endParaRPr lang="en-US" altLang="en-US" sz="1400">
              <a:solidFill>
                <a:srgbClr val="000000"/>
              </a:solidFill>
              <a:latin typeface="Times" pitchFamily="18" charset="0"/>
              <a:ea typeface="Osaka" pitchFamily="1"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333288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4C750C09-4F2D-4DEB-ADAA-70E91BBA16DF}" type="slidenum">
              <a:rPr lang="en-US" altLang="en-US" sz="1400">
                <a:solidFill>
                  <a:srgbClr val="000000"/>
                </a:solidFill>
                <a:latin typeface="Times" pitchFamily="18" charset="0"/>
                <a:ea typeface="Osaka" pitchFamily="1" charset="-128"/>
              </a:rPr>
              <a:pPr eaLnBrk="1" hangingPunct="1">
                <a:spcBef>
                  <a:spcPct val="0"/>
                </a:spcBef>
                <a:defRPr/>
              </a:pPr>
              <a:t>38</a:t>
            </a:fld>
            <a:endParaRPr lang="en-US" altLang="en-US" sz="1400">
              <a:solidFill>
                <a:srgbClr val="000000"/>
              </a:solidFill>
              <a:latin typeface="Times" pitchFamily="18" charset="0"/>
              <a:ea typeface="Osaka" pitchFamily="1"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498785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4BA4EF43-3834-4413-910C-0467951469EB}" type="slidenum">
              <a:rPr lang="en-US" altLang="en-US" sz="1400">
                <a:solidFill>
                  <a:srgbClr val="000000"/>
                </a:solidFill>
                <a:latin typeface="Times" pitchFamily="18" charset="0"/>
                <a:ea typeface="Osaka" pitchFamily="1" charset="-128"/>
              </a:rPr>
              <a:pPr eaLnBrk="1" hangingPunct="1">
                <a:spcBef>
                  <a:spcPct val="0"/>
                </a:spcBef>
                <a:defRPr/>
              </a:pPr>
              <a:t>39</a:t>
            </a:fld>
            <a:endParaRPr lang="en-US" altLang="en-US" sz="1400">
              <a:solidFill>
                <a:srgbClr val="000000"/>
              </a:solidFill>
              <a:latin typeface="Times" pitchFamily="18" charset="0"/>
              <a:ea typeface="Osaka" pitchFamily="1"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latin typeface="Arial Narrow" pitchFamily="34" charset="0"/>
              <a:ea typeface="ヒラギノ角ゴ Pro W3"/>
            </a:endParaRPr>
          </a:p>
        </p:txBody>
      </p:sp>
    </p:spTree>
    <p:extLst>
      <p:ext uri="{BB962C8B-B14F-4D97-AF65-F5344CB8AC3E}">
        <p14:creationId xmlns:p14="http://schemas.microsoft.com/office/powerpoint/2010/main" val="2321242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B588A7D7-36D2-4BBF-9809-5631798FE8FE}" type="slidenum">
              <a:rPr lang="en-US" altLang="en-US" sz="1400">
                <a:solidFill>
                  <a:srgbClr val="000000"/>
                </a:solidFill>
                <a:latin typeface="Times" pitchFamily="18" charset="0"/>
                <a:ea typeface="Osaka" pitchFamily="1" charset="-128"/>
              </a:rPr>
              <a:pPr eaLnBrk="1" hangingPunct="1">
                <a:spcBef>
                  <a:spcPct val="0"/>
                </a:spcBef>
                <a:defRPr/>
              </a:pPr>
              <a:t>40</a:t>
            </a:fld>
            <a:endParaRPr lang="en-US" altLang="en-US" sz="1400">
              <a:solidFill>
                <a:srgbClr val="000000"/>
              </a:solidFill>
              <a:latin typeface="Times" pitchFamily="18" charset="0"/>
              <a:ea typeface="Osaka" pitchFamily="1"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a:latin typeface="Arial Narrow" pitchFamily="34" charset="0"/>
              <a:ea typeface="ヒラギノ角ゴ Pro W3"/>
            </a:endParaRPr>
          </a:p>
        </p:txBody>
      </p:sp>
    </p:spTree>
    <p:extLst>
      <p:ext uri="{BB962C8B-B14F-4D97-AF65-F5344CB8AC3E}">
        <p14:creationId xmlns:p14="http://schemas.microsoft.com/office/powerpoint/2010/main" val="344040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1011433">
              <a:defRPr sz="1500">
                <a:solidFill>
                  <a:schemeClr val="tx1"/>
                </a:solidFill>
                <a:latin typeface="Arial" pitchFamily="34" charset="0"/>
                <a:ea typeface="Osaka" pitchFamily="1" charset="-128"/>
              </a:defRPr>
            </a:lvl1pPr>
            <a:lvl2pPr marL="778537" indent="-299437" defTabSz="1011433">
              <a:defRPr sz="1500">
                <a:solidFill>
                  <a:schemeClr val="tx1"/>
                </a:solidFill>
                <a:latin typeface="Arial" pitchFamily="34" charset="0"/>
                <a:ea typeface="Osaka" pitchFamily="1" charset="-128"/>
              </a:defRPr>
            </a:lvl2pPr>
            <a:lvl3pPr marL="1197750" indent="-239550" defTabSz="1011433">
              <a:defRPr sz="1500">
                <a:solidFill>
                  <a:schemeClr val="tx1"/>
                </a:solidFill>
                <a:latin typeface="Arial" pitchFamily="34" charset="0"/>
                <a:ea typeface="Osaka" pitchFamily="1" charset="-128"/>
              </a:defRPr>
            </a:lvl3pPr>
            <a:lvl4pPr marL="1676850" indent="-239550" defTabSz="1011433">
              <a:defRPr sz="1500">
                <a:solidFill>
                  <a:schemeClr val="tx1"/>
                </a:solidFill>
                <a:latin typeface="Arial" pitchFamily="34" charset="0"/>
                <a:ea typeface="Osaka" pitchFamily="1" charset="-128"/>
              </a:defRPr>
            </a:lvl4pPr>
            <a:lvl5pPr marL="2155949" indent="-239550" defTabSz="1011433">
              <a:defRPr sz="1500">
                <a:solidFill>
                  <a:schemeClr val="tx1"/>
                </a:solidFill>
                <a:latin typeface="Arial" pitchFamily="34" charset="0"/>
                <a:ea typeface="Osaka" pitchFamily="1" charset="-128"/>
              </a:defRPr>
            </a:lvl5pPr>
            <a:lvl6pPr marL="26350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6pPr>
            <a:lvl7pPr marL="31141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7pPr>
            <a:lvl8pPr marL="35932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8pPr>
            <a:lvl9pPr marL="40723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9pPr>
          </a:lstStyle>
          <a:p>
            <a:fld id="{C18D8D03-B80B-4A21-8296-E682A9D1DCD6}" type="slidenum">
              <a:rPr lang="en-US" altLang="en-US" sz="1400">
                <a:solidFill>
                  <a:srgbClr val="000000"/>
                </a:solidFill>
                <a:latin typeface="Times" pitchFamily="18" charset="0"/>
              </a:rPr>
              <a:pPr/>
              <a:t>5</a:t>
            </a:fld>
            <a:endParaRPr lang="en-US" altLang="en-US" sz="14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lnSpc>
                <a:spcPct val="90000"/>
              </a:lnSpc>
            </a:pPr>
            <a:endParaRPr lang="en-US" altLang="en-US" sz="1600">
              <a:latin typeface="Arial Narrow" pitchFamily="34" charset="0"/>
            </a:endParaRPr>
          </a:p>
        </p:txBody>
      </p:sp>
    </p:spTree>
    <p:extLst>
      <p:ext uri="{BB962C8B-B14F-4D97-AF65-F5344CB8AC3E}">
        <p14:creationId xmlns:p14="http://schemas.microsoft.com/office/powerpoint/2010/main" val="251695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634" eaLnBrk="0" hangingPunct="0">
              <a:spcBef>
                <a:spcPct val="30000"/>
              </a:spcBef>
              <a:defRPr sz="1300">
                <a:solidFill>
                  <a:schemeClr val="tx1"/>
                </a:solidFill>
                <a:latin typeface="Calibri" pitchFamily="34" charset="0"/>
                <a:ea typeface="MS PGothic" pitchFamily="34" charset="-128"/>
              </a:defRPr>
            </a:lvl1pPr>
            <a:lvl2pPr marL="771764" indent="-296832" defTabSz="1002634" eaLnBrk="0" hangingPunct="0">
              <a:spcBef>
                <a:spcPct val="30000"/>
              </a:spcBef>
              <a:defRPr sz="1300">
                <a:solidFill>
                  <a:schemeClr val="tx1"/>
                </a:solidFill>
                <a:latin typeface="Calibri" pitchFamily="34" charset="0"/>
                <a:ea typeface="MS PGothic" pitchFamily="34" charset="-128"/>
              </a:defRPr>
            </a:lvl2pPr>
            <a:lvl3pPr marL="1187329" indent="-237466" defTabSz="1002634" eaLnBrk="0" hangingPunct="0">
              <a:spcBef>
                <a:spcPct val="30000"/>
              </a:spcBef>
              <a:defRPr sz="1300">
                <a:solidFill>
                  <a:schemeClr val="tx1"/>
                </a:solidFill>
                <a:latin typeface="Calibri" pitchFamily="34" charset="0"/>
                <a:ea typeface="MS PGothic" pitchFamily="34" charset="-128"/>
              </a:defRPr>
            </a:lvl3pPr>
            <a:lvl4pPr marL="1662261" indent="-237466" defTabSz="1002634" eaLnBrk="0" hangingPunct="0">
              <a:spcBef>
                <a:spcPct val="30000"/>
              </a:spcBef>
              <a:defRPr sz="1300">
                <a:solidFill>
                  <a:schemeClr val="tx1"/>
                </a:solidFill>
                <a:latin typeface="Calibri" pitchFamily="34" charset="0"/>
                <a:ea typeface="MS PGothic" pitchFamily="34" charset="-128"/>
              </a:defRPr>
            </a:lvl4pPr>
            <a:lvl5pPr marL="2137193" indent="-237466" defTabSz="1002634" eaLnBrk="0" hangingPunct="0">
              <a:spcBef>
                <a:spcPct val="30000"/>
              </a:spcBef>
              <a:defRPr sz="1300">
                <a:solidFill>
                  <a:schemeClr val="tx1"/>
                </a:solidFill>
                <a:latin typeface="Calibri" pitchFamily="34" charset="0"/>
                <a:ea typeface="MS PGothic" pitchFamily="34" charset="-128"/>
              </a:defRPr>
            </a:lvl5pPr>
            <a:lvl6pPr marL="2612124"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87056"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61988"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36919"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B20F187D-FA51-47F4-B936-F261141B8A8A}" type="slidenum">
              <a:rPr lang="en-US" altLang="en-US" sz="1400">
                <a:solidFill>
                  <a:srgbClr val="000000"/>
                </a:solidFill>
                <a:latin typeface="Times" pitchFamily="18" charset="0"/>
                <a:ea typeface="Osaka" pitchFamily="1" charset="-128"/>
              </a:rPr>
              <a:pPr eaLnBrk="1" hangingPunct="1">
                <a:spcBef>
                  <a:spcPct val="0"/>
                </a:spcBef>
                <a:defRPr/>
              </a:pPr>
              <a:t>41</a:t>
            </a:fld>
            <a:endParaRPr lang="en-US" altLang="en-US" sz="1400">
              <a:solidFill>
                <a:srgbClr val="000000"/>
              </a:solidFill>
              <a:latin typeface="Times" pitchFamily="18" charset="0"/>
              <a:ea typeface="Osaka" pitchFamily="1"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1600">
              <a:latin typeface="Arial Narrow" pitchFamily="34" charset="0"/>
              <a:ea typeface="ヒラギノ角ゴ Pro W3"/>
              <a:cs typeface="ヒラギノ角ゴ Pro W3"/>
            </a:endParaRPr>
          </a:p>
        </p:txBody>
      </p:sp>
    </p:spTree>
    <p:extLst>
      <p:ext uri="{BB962C8B-B14F-4D97-AF65-F5344CB8AC3E}">
        <p14:creationId xmlns:p14="http://schemas.microsoft.com/office/powerpoint/2010/main" val="1781140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634" eaLnBrk="0" hangingPunct="0">
              <a:spcBef>
                <a:spcPct val="30000"/>
              </a:spcBef>
              <a:defRPr sz="1300">
                <a:solidFill>
                  <a:schemeClr val="tx1"/>
                </a:solidFill>
                <a:latin typeface="Calibri" pitchFamily="34" charset="0"/>
                <a:ea typeface="MS PGothic" pitchFamily="34" charset="-128"/>
              </a:defRPr>
            </a:lvl1pPr>
            <a:lvl2pPr marL="771764" indent="-296832" defTabSz="1002634" eaLnBrk="0" hangingPunct="0">
              <a:spcBef>
                <a:spcPct val="30000"/>
              </a:spcBef>
              <a:defRPr sz="1300">
                <a:solidFill>
                  <a:schemeClr val="tx1"/>
                </a:solidFill>
                <a:latin typeface="Calibri" pitchFamily="34" charset="0"/>
                <a:ea typeface="MS PGothic" pitchFamily="34" charset="-128"/>
              </a:defRPr>
            </a:lvl2pPr>
            <a:lvl3pPr marL="1187329" indent="-237466" defTabSz="1002634" eaLnBrk="0" hangingPunct="0">
              <a:spcBef>
                <a:spcPct val="30000"/>
              </a:spcBef>
              <a:defRPr sz="1300">
                <a:solidFill>
                  <a:schemeClr val="tx1"/>
                </a:solidFill>
                <a:latin typeface="Calibri" pitchFamily="34" charset="0"/>
                <a:ea typeface="MS PGothic" pitchFamily="34" charset="-128"/>
              </a:defRPr>
            </a:lvl3pPr>
            <a:lvl4pPr marL="1662261" indent="-237466" defTabSz="1002634" eaLnBrk="0" hangingPunct="0">
              <a:spcBef>
                <a:spcPct val="30000"/>
              </a:spcBef>
              <a:defRPr sz="1300">
                <a:solidFill>
                  <a:schemeClr val="tx1"/>
                </a:solidFill>
                <a:latin typeface="Calibri" pitchFamily="34" charset="0"/>
                <a:ea typeface="MS PGothic" pitchFamily="34" charset="-128"/>
              </a:defRPr>
            </a:lvl4pPr>
            <a:lvl5pPr marL="2137193" indent="-237466" defTabSz="1002634" eaLnBrk="0" hangingPunct="0">
              <a:spcBef>
                <a:spcPct val="30000"/>
              </a:spcBef>
              <a:defRPr sz="1300">
                <a:solidFill>
                  <a:schemeClr val="tx1"/>
                </a:solidFill>
                <a:latin typeface="Calibri" pitchFamily="34" charset="0"/>
                <a:ea typeface="MS PGothic" pitchFamily="34" charset="-128"/>
              </a:defRPr>
            </a:lvl5pPr>
            <a:lvl6pPr marL="2612124"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87056"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61988"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36919" indent="-237466" defTabSz="1002634"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defRPr/>
            </a:pPr>
            <a:fld id="{B20F187D-FA51-47F4-B936-F261141B8A8A}" type="slidenum">
              <a:rPr lang="en-US" altLang="en-US" sz="1400">
                <a:solidFill>
                  <a:srgbClr val="000000"/>
                </a:solidFill>
                <a:latin typeface="Times" pitchFamily="18" charset="0"/>
                <a:ea typeface="Osaka" pitchFamily="1" charset="-128"/>
              </a:rPr>
              <a:pPr eaLnBrk="1" hangingPunct="1">
                <a:spcBef>
                  <a:spcPct val="0"/>
                </a:spcBef>
                <a:defRPr/>
              </a:pPr>
              <a:t>42</a:t>
            </a:fld>
            <a:endParaRPr lang="en-US" altLang="en-US" sz="1400">
              <a:solidFill>
                <a:srgbClr val="000000"/>
              </a:solidFill>
              <a:latin typeface="Times" pitchFamily="18" charset="0"/>
              <a:ea typeface="Osaka" pitchFamily="1"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1600">
              <a:latin typeface="Arial Narrow" pitchFamily="34" charset="0"/>
              <a:ea typeface="ヒラギノ角ゴ Pro W3"/>
              <a:cs typeface="ヒラギノ角ゴ Pro W3"/>
            </a:endParaRPr>
          </a:p>
        </p:txBody>
      </p:sp>
    </p:spTree>
    <p:extLst>
      <p:ext uri="{BB962C8B-B14F-4D97-AF65-F5344CB8AC3E}">
        <p14:creationId xmlns:p14="http://schemas.microsoft.com/office/powerpoint/2010/main" val="185829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8BCF484-0088-4FEE-B24D-25F4DEB77B9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4137514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altLang="en-US" smtClean="0">
              <a:ea typeface="Osaka"/>
            </a:endParaRPr>
          </a:p>
        </p:txBody>
      </p:sp>
      <p:sp>
        <p:nvSpPr>
          <p:cNvPr id="186372" name="Slide Number Placeholder 3"/>
          <p:cNvSpPr>
            <a:spLocks noGrp="1"/>
          </p:cNvSpPr>
          <p:nvPr>
            <p:ph type="sldNum" sz="quarter" idx="5"/>
          </p:nvPr>
        </p:nvSpPr>
        <p:spPr>
          <a:noFill/>
        </p:spPr>
        <p:txBody>
          <a:bodyPr/>
          <a:lstStyle>
            <a:lvl1pPr defTabSz="965110" eaLnBrk="0" hangingPunct="0">
              <a:spcBef>
                <a:spcPct val="30000"/>
              </a:spcBef>
              <a:defRPr sz="1200">
                <a:solidFill>
                  <a:schemeClr val="tx1"/>
                </a:solidFill>
                <a:latin typeface="Times" pitchFamily="18" charset="0"/>
                <a:ea typeface="Osaka"/>
                <a:cs typeface="Osaka"/>
              </a:defRPr>
            </a:lvl1pPr>
            <a:lvl2pPr marL="742880" indent="-285724" defTabSz="965110" eaLnBrk="0" hangingPunct="0">
              <a:spcBef>
                <a:spcPct val="30000"/>
              </a:spcBef>
              <a:defRPr sz="1200">
                <a:solidFill>
                  <a:schemeClr val="tx1"/>
                </a:solidFill>
                <a:latin typeface="Times" pitchFamily="18" charset="0"/>
                <a:ea typeface="Osaka"/>
                <a:cs typeface="Osaka"/>
              </a:defRPr>
            </a:lvl2pPr>
            <a:lvl3pPr marL="1142893" indent="-228578" defTabSz="965110" eaLnBrk="0" hangingPunct="0">
              <a:spcBef>
                <a:spcPct val="30000"/>
              </a:spcBef>
              <a:defRPr sz="1200">
                <a:solidFill>
                  <a:schemeClr val="tx1"/>
                </a:solidFill>
                <a:latin typeface="Times" pitchFamily="18" charset="0"/>
                <a:ea typeface="Osaka"/>
                <a:cs typeface="Osaka"/>
              </a:defRPr>
            </a:lvl3pPr>
            <a:lvl4pPr marL="1600050" indent="-228578" defTabSz="965110" eaLnBrk="0" hangingPunct="0">
              <a:spcBef>
                <a:spcPct val="30000"/>
              </a:spcBef>
              <a:defRPr sz="1200">
                <a:solidFill>
                  <a:schemeClr val="tx1"/>
                </a:solidFill>
                <a:latin typeface="Times" pitchFamily="18" charset="0"/>
                <a:ea typeface="Osaka"/>
                <a:cs typeface="Osaka"/>
              </a:defRPr>
            </a:lvl4pPr>
            <a:lvl5pPr marL="2057207" indent="-228578" defTabSz="965110" eaLnBrk="0" hangingPunct="0">
              <a:spcBef>
                <a:spcPct val="30000"/>
              </a:spcBef>
              <a:defRPr sz="1200">
                <a:solidFill>
                  <a:schemeClr val="tx1"/>
                </a:solidFill>
                <a:latin typeface="Times" pitchFamily="18" charset="0"/>
                <a:ea typeface="Osaka"/>
                <a:cs typeface="Osaka"/>
              </a:defRPr>
            </a:lvl5pPr>
            <a:lvl6pPr marL="2514364" indent="-228578" defTabSz="965110" eaLnBrk="0" fontAlgn="base" hangingPunct="0">
              <a:spcBef>
                <a:spcPct val="30000"/>
              </a:spcBef>
              <a:spcAft>
                <a:spcPct val="0"/>
              </a:spcAft>
              <a:defRPr sz="1200">
                <a:solidFill>
                  <a:schemeClr val="tx1"/>
                </a:solidFill>
                <a:latin typeface="Times" pitchFamily="18" charset="0"/>
                <a:ea typeface="Osaka"/>
                <a:cs typeface="Osaka"/>
              </a:defRPr>
            </a:lvl6pPr>
            <a:lvl7pPr marL="2971522" indent="-228578" defTabSz="965110" eaLnBrk="0" fontAlgn="base" hangingPunct="0">
              <a:spcBef>
                <a:spcPct val="30000"/>
              </a:spcBef>
              <a:spcAft>
                <a:spcPct val="0"/>
              </a:spcAft>
              <a:defRPr sz="1200">
                <a:solidFill>
                  <a:schemeClr val="tx1"/>
                </a:solidFill>
                <a:latin typeface="Times" pitchFamily="18" charset="0"/>
                <a:ea typeface="Osaka"/>
                <a:cs typeface="Osaka"/>
              </a:defRPr>
            </a:lvl7pPr>
            <a:lvl8pPr marL="3428679" indent="-228578" defTabSz="965110" eaLnBrk="0" fontAlgn="base" hangingPunct="0">
              <a:spcBef>
                <a:spcPct val="30000"/>
              </a:spcBef>
              <a:spcAft>
                <a:spcPct val="0"/>
              </a:spcAft>
              <a:defRPr sz="1200">
                <a:solidFill>
                  <a:schemeClr val="tx1"/>
                </a:solidFill>
                <a:latin typeface="Times" pitchFamily="18" charset="0"/>
                <a:ea typeface="Osaka"/>
                <a:cs typeface="Osaka"/>
              </a:defRPr>
            </a:lvl8pPr>
            <a:lvl9pPr marL="3885835" indent="-228578" defTabSz="965110" eaLnBrk="0" fontAlgn="base" hangingPunct="0">
              <a:spcBef>
                <a:spcPct val="30000"/>
              </a:spcBef>
              <a:spcAft>
                <a:spcPct val="0"/>
              </a:spcAft>
              <a:defRPr sz="1200">
                <a:solidFill>
                  <a:schemeClr val="tx1"/>
                </a:solidFill>
                <a:latin typeface="Times" pitchFamily="18" charset="0"/>
                <a:ea typeface="Osaka"/>
                <a:cs typeface="Osaka"/>
              </a:defRPr>
            </a:lvl9pPr>
          </a:lstStyle>
          <a:p>
            <a:pPr>
              <a:spcBef>
                <a:spcPct val="0"/>
              </a:spcBef>
            </a:pPr>
            <a:fld id="{12F1F040-30E2-4A1D-93A9-49335BCC39A8}" type="slidenum">
              <a:rPr lang="en-US" altLang="en-US" sz="1300">
                <a:solidFill>
                  <a:prstClr val="black"/>
                </a:solidFill>
              </a:rPr>
              <a:pPr>
                <a:spcBef>
                  <a:spcPct val="0"/>
                </a:spcBef>
              </a:pPr>
              <a:t>45</a:t>
            </a:fld>
            <a:endParaRPr lang="en-US" altLang="en-US" sz="1300">
              <a:solidFill>
                <a:prstClr val="black"/>
              </a:solidFill>
            </a:endParaRPr>
          </a:p>
        </p:txBody>
      </p:sp>
    </p:spTree>
    <p:extLst>
      <p:ext uri="{BB962C8B-B14F-4D97-AF65-F5344CB8AC3E}">
        <p14:creationId xmlns:p14="http://schemas.microsoft.com/office/powerpoint/2010/main" val="3940529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endParaRPr lang="en-US" altLang="en-US" smtClean="0">
              <a:ea typeface="Osaka"/>
            </a:endParaRPr>
          </a:p>
        </p:txBody>
      </p:sp>
      <p:sp>
        <p:nvSpPr>
          <p:cNvPr id="187396" name="Slide Number Placeholder 3"/>
          <p:cNvSpPr>
            <a:spLocks noGrp="1"/>
          </p:cNvSpPr>
          <p:nvPr>
            <p:ph type="sldNum" sz="quarter" idx="5"/>
          </p:nvPr>
        </p:nvSpPr>
        <p:spPr>
          <a:noFill/>
        </p:spPr>
        <p:txBody>
          <a:bodyPr/>
          <a:lstStyle>
            <a:lvl1pPr defTabSz="965110" eaLnBrk="0" hangingPunct="0">
              <a:spcBef>
                <a:spcPct val="30000"/>
              </a:spcBef>
              <a:defRPr sz="1200">
                <a:solidFill>
                  <a:schemeClr val="tx1"/>
                </a:solidFill>
                <a:latin typeface="Times" pitchFamily="18" charset="0"/>
                <a:ea typeface="Osaka"/>
                <a:cs typeface="Osaka"/>
              </a:defRPr>
            </a:lvl1pPr>
            <a:lvl2pPr marL="742880" indent="-285724" defTabSz="965110" eaLnBrk="0" hangingPunct="0">
              <a:spcBef>
                <a:spcPct val="30000"/>
              </a:spcBef>
              <a:defRPr sz="1200">
                <a:solidFill>
                  <a:schemeClr val="tx1"/>
                </a:solidFill>
                <a:latin typeface="Times" pitchFamily="18" charset="0"/>
                <a:ea typeface="Osaka"/>
                <a:cs typeface="Osaka"/>
              </a:defRPr>
            </a:lvl2pPr>
            <a:lvl3pPr marL="1142893" indent="-228578" defTabSz="965110" eaLnBrk="0" hangingPunct="0">
              <a:spcBef>
                <a:spcPct val="30000"/>
              </a:spcBef>
              <a:defRPr sz="1200">
                <a:solidFill>
                  <a:schemeClr val="tx1"/>
                </a:solidFill>
                <a:latin typeface="Times" pitchFamily="18" charset="0"/>
                <a:ea typeface="Osaka"/>
                <a:cs typeface="Osaka"/>
              </a:defRPr>
            </a:lvl3pPr>
            <a:lvl4pPr marL="1600050" indent="-228578" defTabSz="965110" eaLnBrk="0" hangingPunct="0">
              <a:spcBef>
                <a:spcPct val="30000"/>
              </a:spcBef>
              <a:defRPr sz="1200">
                <a:solidFill>
                  <a:schemeClr val="tx1"/>
                </a:solidFill>
                <a:latin typeface="Times" pitchFamily="18" charset="0"/>
                <a:ea typeface="Osaka"/>
                <a:cs typeface="Osaka"/>
              </a:defRPr>
            </a:lvl4pPr>
            <a:lvl5pPr marL="2057207" indent="-228578" defTabSz="965110" eaLnBrk="0" hangingPunct="0">
              <a:spcBef>
                <a:spcPct val="30000"/>
              </a:spcBef>
              <a:defRPr sz="1200">
                <a:solidFill>
                  <a:schemeClr val="tx1"/>
                </a:solidFill>
                <a:latin typeface="Times" pitchFamily="18" charset="0"/>
                <a:ea typeface="Osaka"/>
                <a:cs typeface="Osaka"/>
              </a:defRPr>
            </a:lvl5pPr>
            <a:lvl6pPr marL="2514364" indent="-228578" defTabSz="965110" eaLnBrk="0" fontAlgn="base" hangingPunct="0">
              <a:spcBef>
                <a:spcPct val="30000"/>
              </a:spcBef>
              <a:spcAft>
                <a:spcPct val="0"/>
              </a:spcAft>
              <a:defRPr sz="1200">
                <a:solidFill>
                  <a:schemeClr val="tx1"/>
                </a:solidFill>
                <a:latin typeface="Times" pitchFamily="18" charset="0"/>
                <a:ea typeface="Osaka"/>
                <a:cs typeface="Osaka"/>
              </a:defRPr>
            </a:lvl6pPr>
            <a:lvl7pPr marL="2971522" indent="-228578" defTabSz="965110" eaLnBrk="0" fontAlgn="base" hangingPunct="0">
              <a:spcBef>
                <a:spcPct val="30000"/>
              </a:spcBef>
              <a:spcAft>
                <a:spcPct val="0"/>
              </a:spcAft>
              <a:defRPr sz="1200">
                <a:solidFill>
                  <a:schemeClr val="tx1"/>
                </a:solidFill>
                <a:latin typeface="Times" pitchFamily="18" charset="0"/>
                <a:ea typeface="Osaka"/>
                <a:cs typeface="Osaka"/>
              </a:defRPr>
            </a:lvl7pPr>
            <a:lvl8pPr marL="3428679" indent="-228578" defTabSz="965110" eaLnBrk="0" fontAlgn="base" hangingPunct="0">
              <a:spcBef>
                <a:spcPct val="30000"/>
              </a:spcBef>
              <a:spcAft>
                <a:spcPct val="0"/>
              </a:spcAft>
              <a:defRPr sz="1200">
                <a:solidFill>
                  <a:schemeClr val="tx1"/>
                </a:solidFill>
                <a:latin typeface="Times" pitchFamily="18" charset="0"/>
                <a:ea typeface="Osaka"/>
                <a:cs typeface="Osaka"/>
              </a:defRPr>
            </a:lvl8pPr>
            <a:lvl9pPr marL="3885835" indent="-228578" defTabSz="965110" eaLnBrk="0" fontAlgn="base" hangingPunct="0">
              <a:spcBef>
                <a:spcPct val="30000"/>
              </a:spcBef>
              <a:spcAft>
                <a:spcPct val="0"/>
              </a:spcAft>
              <a:defRPr sz="1200">
                <a:solidFill>
                  <a:schemeClr val="tx1"/>
                </a:solidFill>
                <a:latin typeface="Times" pitchFamily="18" charset="0"/>
                <a:ea typeface="Osaka"/>
                <a:cs typeface="Osaka"/>
              </a:defRPr>
            </a:lvl9pPr>
          </a:lstStyle>
          <a:p>
            <a:pPr>
              <a:spcBef>
                <a:spcPct val="0"/>
              </a:spcBef>
            </a:pPr>
            <a:fld id="{730E9CC5-4B9B-40B8-92F7-1517F196BBDA}" type="slidenum">
              <a:rPr lang="en-US" altLang="en-US" sz="1300">
                <a:solidFill>
                  <a:prstClr val="black"/>
                </a:solidFill>
              </a:rPr>
              <a:pPr>
                <a:spcBef>
                  <a:spcPct val="0"/>
                </a:spcBef>
              </a:pPr>
              <a:t>46</a:t>
            </a:fld>
            <a:endParaRPr lang="en-US" altLang="en-US" sz="1300">
              <a:solidFill>
                <a:prstClr val="black"/>
              </a:solidFill>
            </a:endParaRPr>
          </a:p>
        </p:txBody>
      </p:sp>
    </p:spTree>
    <p:extLst>
      <p:ext uri="{BB962C8B-B14F-4D97-AF65-F5344CB8AC3E}">
        <p14:creationId xmlns:p14="http://schemas.microsoft.com/office/powerpoint/2010/main" val="54399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72" eaLnBrk="0" hangingPunct="0">
              <a:spcBef>
                <a:spcPct val="30000"/>
              </a:spcBef>
              <a:defRPr sz="1200">
                <a:solidFill>
                  <a:schemeClr val="tx1"/>
                </a:solidFill>
                <a:latin typeface="Calibri" pitchFamily="34" charset="0"/>
                <a:ea typeface="MS PGothic" pitchFamily="34" charset="-128"/>
              </a:defRPr>
            </a:lvl1pPr>
            <a:lvl2pPr marL="741513" indent="-284438" defTabSz="963472" eaLnBrk="0" hangingPunct="0">
              <a:spcBef>
                <a:spcPct val="30000"/>
              </a:spcBef>
              <a:defRPr sz="1200">
                <a:solidFill>
                  <a:schemeClr val="tx1"/>
                </a:solidFill>
                <a:latin typeface="Calibri" pitchFamily="34" charset="0"/>
                <a:ea typeface="MS PGothic" pitchFamily="34" charset="-128"/>
              </a:defRPr>
            </a:lvl2pPr>
            <a:lvl3pPr marL="1141040" indent="-226892" defTabSz="963472" eaLnBrk="0" hangingPunct="0">
              <a:spcBef>
                <a:spcPct val="30000"/>
              </a:spcBef>
              <a:defRPr sz="1200">
                <a:solidFill>
                  <a:schemeClr val="tx1"/>
                </a:solidFill>
                <a:latin typeface="Calibri" pitchFamily="34" charset="0"/>
                <a:ea typeface="MS PGothic" pitchFamily="34" charset="-128"/>
              </a:defRPr>
            </a:lvl3pPr>
            <a:lvl4pPr marL="1596471" indent="-226892" defTabSz="963472" eaLnBrk="0" hangingPunct="0">
              <a:spcBef>
                <a:spcPct val="30000"/>
              </a:spcBef>
              <a:defRPr sz="1200">
                <a:solidFill>
                  <a:schemeClr val="tx1"/>
                </a:solidFill>
                <a:latin typeface="Calibri" pitchFamily="34" charset="0"/>
                <a:ea typeface="MS PGothic" pitchFamily="34" charset="-128"/>
              </a:defRPr>
            </a:lvl4pPr>
            <a:lvl5pPr marL="2053545" indent="-226892" defTabSz="963472" eaLnBrk="0" hangingPunct="0">
              <a:spcBef>
                <a:spcPct val="30000"/>
              </a:spcBef>
              <a:defRPr sz="1200">
                <a:solidFill>
                  <a:schemeClr val="tx1"/>
                </a:solidFill>
                <a:latin typeface="Calibri" pitchFamily="34" charset="0"/>
                <a:ea typeface="MS PGothic" pitchFamily="34" charset="-128"/>
              </a:defRPr>
            </a:lvl5pPr>
            <a:lvl6pPr marL="2527060"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0576"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4091"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7606"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endParaRPr lang="en-US" altLang="en-US" sz="1300">
              <a:solidFill>
                <a:srgbClr val="000000"/>
              </a:solidFill>
              <a:latin typeface="Times" pitchFamily="18" charset="0"/>
              <a:ea typeface="Osaka" pitchFamily="1"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mtClean="0">
              <a:ea typeface="Osaka"/>
            </a:endParaRPr>
          </a:p>
        </p:txBody>
      </p:sp>
    </p:spTree>
    <p:extLst>
      <p:ext uri="{BB962C8B-B14F-4D97-AF65-F5344CB8AC3E}">
        <p14:creationId xmlns:p14="http://schemas.microsoft.com/office/powerpoint/2010/main" val="33625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Osaka"/>
            </a:endParaRPr>
          </a:p>
        </p:txBody>
      </p:sp>
      <p:sp>
        <p:nvSpPr>
          <p:cNvPr id="4" name="Header Placeholder 3"/>
          <p:cNvSpPr>
            <a:spLocks noGrp="1"/>
          </p:cNvSpPr>
          <p:nvPr>
            <p:ph type="hdr" sz="quarter"/>
          </p:nvPr>
        </p:nvSpPr>
        <p:spPr/>
        <p:txBody>
          <a:bodyPr/>
          <a:lstStyle/>
          <a:p>
            <a:pPr>
              <a:defRPr/>
            </a:pPr>
            <a:r>
              <a:rPr lang="en-US">
                <a:solidFill>
                  <a:prstClr val="black"/>
                </a:solidFill>
              </a:rPr>
              <a:t>Mortgage Bankers Association</a:t>
            </a:r>
          </a:p>
        </p:txBody>
      </p:sp>
      <p:sp>
        <p:nvSpPr>
          <p:cNvPr id="5" name="Date Placeholder 4"/>
          <p:cNvSpPr>
            <a:spLocks noGrp="1"/>
          </p:cNvSpPr>
          <p:nvPr>
            <p:ph type="dt" sz="quarter" idx="1"/>
          </p:nvPr>
        </p:nvSpPr>
        <p:spPr/>
        <p:txBody>
          <a:bodyPr/>
          <a:lstStyle/>
          <a:p>
            <a:pPr>
              <a:defRPr/>
            </a:pPr>
            <a:fld id="{DD124FF6-C9B1-421E-919B-6360DF6FCDA2}" type="datetime1">
              <a:rPr lang="en-US">
                <a:solidFill>
                  <a:prstClr val="black"/>
                </a:solidFill>
              </a:rPr>
              <a:pPr>
                <a:defRPr/>
              </a:pPr>
              <a:t>4/1/2015</a:t>
            </a:fld>
            <a:endParaRPr lang="en-US">
              <a:solidFill>
                <a:prstClr val="black"/>
              </a:solidFill>
            </a:endParaRPr>
          </a:p>
        </p:txBody>
      </p:sp>
      <p:sp>
        <p:nvSpPr>
          <p:cNvPr id="6" name="Footer Placeholder 5"/>
          <p:cNvSpPr>
            <a:spLocks noGrp="1"/>
          </p:cNvSpPr>
          <p:nvPr>
            <p:ph type="ftr" sz="quarter" idx="4"/>
          </p:nvPr>
        </p:nvSpPr>
        <p:spPr/>
        <p:txBody>
          <a:bodyPr/>
          <a:lstStyle/>
          <a:p>
            <a:pPr>
              <a:defRPr/>
            </a:pPr>
            <a:r>
              <a:rPr lang="en-US">
                <a:solidFill>
                  <a:prstClr val="black"/>
                </a:solidFill>
              </a:rPr>
              <a:t>Mortgage Bankers Association</a:t>
            </a:r>
          </a:p>
        </p:txBody>
      </p:sp>
      <p:sp>
        <p:nvSpPr>
          <p:cNvPr id="7" name="Slide Number Placeholder 6"/>
          <p:cNvSpPr>
            <a:spLocks noGrp="1"/>
          </p:cNvSpPr>
          <p:nvPr>
            <p:ph type="sldNum" sz="quarter" idx="5"/>
          </p:nvPr>
        </p:nvSpPr>
        <p:spPr/>
        <p:txBody>
          <a:bodyPr/>
          <a:lstStyle/>
          <a:p>
            <a:pPr>
              <a:defRPr/>
            </a:pPr>
            <a:fld id="{39657EEC-50AA-4A05-9370-7ABF2D968388}" type="slidenum">
              <a:rPr lang="en-US">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4239342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Osaka"/>
            </a:endParaRPr>
          </a:p>
        </p:txBody>
      </p:sp>
      <p:sp>
        <p:nvSpPr>
          <p:cNvPr id="4" name="Header Placeholder 3"/>
          <p:cNvSpPr>
            <a:spLocks noGrp="1"/>
          </p:cNvSpPr>
          <p:nvPr>
            <p:ph type="hdr" sz="quarter"/>
          </p:nvPr>
        </p:nvSpPr>
        <p:spPr/>
        <p:txBody>
          <a:bodyPr/>
          <a:lstStyle/>
          <a:p>
            <a:pPr>
              <a:defRPr/>
            </a:pPr>
            <a:r>
              <a:rPr lang="en-US">
                <a:solidFill>
                  <a:prstClr val="black"/>
                </a:solidFill>
              </a:rPr>
              <a:t>Mortgage Bankers Association</a:t>
            </a:r>
          </a:p>
        </p:txBody>
      </p:sp>
      <p:sp>
        <p:nvSpPr>
          <p:cNvPr id="5" name="Date Placeholder 4"/>
          <p:cNvSpPr>
            <a:spLocks noGrp="1"/>
          </p:cNvSpPr>
          <p:nvPr>
            <p:ph type="dt" sz="quarter" idx="1"/>
          </p:nvPr>
        </p:nvSpPr>
        <p:spPr/>
        <p:txBody>
          <a:bodyPr/>
          <a:lstStyle/>
          <a:p>
            <a:pPr>
              <a:defRPr/>
            </a:pPr>
            <a:fld id="{DD124FF6-C9B1-421E-919B-6360DF6FCDA2}" type="datetime1">
              <a:rPr lang="en-US">
                <a:solidFill>
                  <a:prstClr val="black"/>
                </a:solidFill>
              </a:rPr>
              <a:pPr>
                <a:defRPr/>
              </a:pPr>
              <a:t>4/1/2015</a:t>
            </a:fld>
            <a:endParaRPr lang="en-US">
              <a:solidFill>
                <a:prstClr val="black"/>
              </a:solidFill>
            </a:endParaRPr>
          </a:p>
        </p:txBody>
      </p:sp>
      <p:sp>
        <p:nvSpPr>
          <p:cNvPr id="6" name="Footer Placeholder 5"/>
          <p:cNvSpPr>
            <a:spLocks noGrp="1"/>
          </p:cNvSpPr>
          <p:nvPr>
            <p:ph type="ftr" sz="quarter" idx="4"/>
          </p:nvPr>
        </p:nvSpPr>
        <p:spPr/>
        <p:txBody>
          <a:bodyPr/>
          <a:lstStyle/>
          <a:p>
            <a:pPr>
              <a:defRPr/>
            </a:pPr>
            <a:r>
              <a:rPr lang="en-US">
                <a:solidFill>
                  <a:prstClr val="black"/>
                </a:solidFill>
              </a:rPr>
              <a:t>Mortgage Bankers Association</a:t>
            </a:r>
          </a:p>
        </p:txBody>
      </p:sp>
      <p:sp>
        <p:nvSpPr>
          <p:cNvPr id="7" name="Slide Number Placeholder 6"/>
          <p:cNvSpPr>
            <a:spLocks noGrp="1"/>
          </p:cNvSpPr>
          <p:nvPr>
            <p:ph type="sldNum" sz="quarter" idx="5"/>
          </p:nvPr>
        </p:nvSpPr>
        <p:spPr/>
        <p:txBody>
          <a:bodyPr/>
          <a:lstStyle/>
          <a:p>
            <a:pPr>
              <a:defRPr/>
            </a:pPr>
            <a:fld id="{5958DA92-A399-476A-B701-CBB7A65172B9}" type="slidenum">
              <a:rPr lang="en-US">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3976770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Osaka"/>
            </a:endParaRPr>
          </a:p>
        </p:txBody>
      </p:sp>
      <p:sp>
        <p:nvSpPr>
          <p:cNvPr id="4" name="Header Placeholder 3"/>
          <p:cNvSpPr>
            <a:spLocks noGrp="1"/>
          </p:cNvSpPr>
          <p:nvPr>
            <p:ph type="hdr" sz="quarter"/>
          </p:nvPr>
        </p:nvSpPr>
        <p:spPr/>
        <p:txBody>
          <a:bodyPr/>
          <a:lstStyle/>
          <a:p>
            <a:pPr>
              <a:defRPr/>
            </a:pPr>
            <a:r>
              <a:rPr lang="en-US">
                <a:solidFill>
                  <a:prstClr val="black"/>
                </a:solidFill>
              </a:rPr>
              <a:t>Mortgage Bankers Association</a:t>
            </a:r>
          </a:p>
        </p:txBody>
      </p:sp>
      <p:sp>
        <p:nvSpPr>
          <p:cNvPr id="5" name="Date Placeholder 4"/>
          <p:cNvSpPr>
            <a:spLocks noGrp="1"/>
          </p:cNvSpPr>
          <p:nvPr>
            <p:ph type="dt" sz="quarter" idx="1"/>
          </p:nvPr>
        </p:nvSpPr>
        <p:spPr/>
        <p:txBody>
          <a:bodyPr/>
          <a:lstStyle/>
          <a:p>
            <a:pPr>
              <a:defRPr/>
            </a:pPr>
            <a:fld id="{DD124FF6-C9B1-421E-919B-6360DF6FCDA2}" type="datetime1">
              <a:rPr lang="en-US">
                <a:solidFill>
                  <a:prstClr val="black"/>
                </a:solidFill>
              </a:rPr>
              <a:pPr>
                <a:defRPr/>
              </a:pPr>
              <a:t>4/1/2015</a:t>
            </a:fld>
            <a:endParaRPr lang="en-US">
              <a:solidFill>
                <a:prstClr val="black"/>
              </a:solidFill>
            </a:endParaRPr>
          </a:p>
        </p:txBody>
      </p:sp>
      <p:sp>
        <p:nvSpPr>
          <p:cNvPr id="6" name="Footer Placeholder 5"/>
          <p:cNvSpPr>
            <a:spLocks noGrp="1"/>
          </p:cNvSpPr>
          <p:nvPr>
            <p:ph type="ftr" sz="quarter" idx="4"/>
          </p:nvPr>
        </p:nvSpPr>
        <p:spPr/>
        <p:txBody>
          <a:bodyPr/>
          <a:lstStyle/>
          <a:p>
            <a:pPr>
              <a:defRPr/>
            </a:pPr>
            <a:r>
              <a:rPr lang="en-US">
                <a:solidFill>
                  <a:prstClr val="black"/>
                </a:solidFill>
              </a:rPr>
              <a:t>Mortgage Bankers Association</a:t>
            </a:r>
          </a:p>
        </p:txBody>
      </p:sp>
      <p:sp>
        <p:nvSpPr>
          <p:cNvPr id="7" name="Slide Number Placeholder 6"/>
          <p:cNvSpPr>
            <a:spLocks noGrp="1"/>
          </p:cNvSpPr>
          <p:nvPr>
            <p:ph type="sldNum" sz="quarter" idx="5"/>
          </p:nvPr>
        </p:nvSpPr>
        <p:spPr/>
        <p:txBody>
          <a:bodyPr/>
          <a:lstStyle/>
          <a:p>
            <a:pPr>
              <a:defRPr/>
            </a:pPr>
            <a:fld id="{5BA151F8-B64E-495A-A7AC-8CA2A894B572}" type="slidenum">
              <a:rPr lang="en-US">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376459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Times" pitchFamily="18" charset="0"/>
                <a:ea typeface="Osaka"/>
                <a:cs typeface="Osaka"/>
              </a:defRPr>
            </a:lvl1pPr>
            <a:lvl2pPr marL="750258" indent="-287793" defTabSz="974835" eaLnBrk="0" hangingPunct="0">
              <a:spcBef>
                <a:spcPct val="30000"/>
              </a:spcBef>
              <a:defRPr sz="1300">
                <a:solidFill>
                  <a:schemeClr val="tx1"/>
                </a:solidFill>
                <a:latin typeface="Times" pitchFamily="18" charset="0"/>
                <a:ea typeface="Osaka"/>
                <a:cs typeface="Osaka"/>
              </a:defRPr>
            </a:lvl2pPr>
            <a:lvl3pPr marL="1154498" indent="-229569" defTabSz="974835" eaLnBrk="0" hangingPunct="0">
              <a:spcBef>
                <a:spcPct val="30000"/>
              </a:spcBef>
              <a:defRPr sz="1300">
                <a:solidFill>
                  <a:schemeClr val="tx1"/>
                </a:solidFill>
                <a:latin typeface="Times" pitchFamily="18" charset="0"/>
                <a:ea typeface="Osaka"/>
                <a:cs typeface="Osaka"/>
              </a:defRPr>
            </a:lvl3pPr>
            <a:lvl4pPr marL="1615299" indent="-229569" defTabSz="974835" eaLnBrk="0" hangingPunct="0">
              <a:spcBef>
                <a:spcPct val="30000"/>
              </a:spcBef>
              <a:defRPr sz="1300">
                <a:solidFill>
                  <a:schemeClr val="tx1"/>
                </a:solidFill>
                <a:latin typeface="Times" pitchFamily="18" charset="0"/>
                <a:ea typeface="Osaka"/>
                <a:cs typeface="Osaka"/>
              </a:defRPr>
            </a:lvl4pPr>
            <a:lvl5pPr marL="2077764" indent="-229569" defTabSz="974835" eaLnBrk="0" hangingPunct="0">
              <a:spcBef>
                <a:spcPct val="30000"/>
              </a:spcBef>
              <a:defRPr sz="1300">
                <a:solidFill>
                  <a:schemeClr val="tx1"/>
                </a:solidFill>
                <a:latin typeface="Times" pitchFamily="18" charset="0"/>
                <a:ea typeface="Osaka"/>
                <a:cs typeface="Osaka"/>
              </a:defRPr>
            </a:lvl5pPr>
            <a:lvl6pPr marL="2556863" indent="-229569" defTabSz="974835" eaLnBrk="0" fontAlgn="base" hangingPunct="0">
              <a:spcBef>
                <a:spcPct val="30000"/>
              </a:spcBef>
              <a:spcAft>
                <a:spcPct val="0"/>
              </a:spcAft>
              <a:defRPr sz="1300">
                <a:solidFill>
                  <a:schemeClr val="tx1"/>
                </a:solidFill>
                <a:latin typeface="Times" pitchFamily="18" charset="0"/>
                <a:ea typeface="Osaka"/>
                <a:cs typeface="Osaka"/>
              </a:defRPr>
            </a:lvl6pPr>
            <a:lvl7pPr marL="3035963" indent="-229569" defTabSz="974835" eaLnBrk="0" fontAlgn="base" hangingPunct="0">
              <a:spcBef>
                <a:spcPct val="30000"/>
              </a:spcBef>
              <a:spcAft>
                <a:spcPct val="0"/>
              </a:spcAft>
              <a:defRPr sz="1300">
                <a:solidFill>
                  <a:schemeClr val="tx1"/>
                </a:solidFill>
                <a:latin typeface="Times" pitchFamily="18" charset="0"/>
                <a:ea typeface="Osaka"/>
                <a:cs typeface="Osaka"/>
              </a:defRPr>
            </a:lvl7pPr>
            <a:lvl8pPr marL="3515063" indent="-229569" defTabSz="974835" eaLnBrk="0" fontAlgn="base" hangingPunct="0">
              <a:spcBef>
                <a:spcPct val="30000"/>
              </a:spcBef>
              <a:spcAft>
                <a:spcPct val="0"/>
              </a:spcAft>
              <a:defRPr sz="1300">
                <a:solidFill>
                  <a:schemeClr val="tx1"/>
                </a:solidFill>
                <a:latin typeface="Times" pitchFamily="18" charset="0"/>
                <a:ea typeface="Osaka"/>
                <a:cs typeface="Osaka"/>
              </a:defRPr>
            </a:lvl8pPr>
            <a:lvl9pPr marL="3994163" indent="-229569" defTabSz="974835" eaLnBrk="0" fontAlgn="base" hangingPunct="0">
              <a:spcBef>
                <a:spcPct val="30000"/>
              </a:spcBef>
              <a:spcAft>
                <a:spcPct val="0"/>
              </a:spcAft>
              <a:defRPr sz="1300">
                <a:solidFill>
                  <a:schemeClr val="tx1"/>
                </a:solidFill>
                <a:latin typeface="Times" pitchFamily="18" charset="0"/>
                <a:ea typeface="Osaka"/>
                <a:cs typeface="Osaka"/>
              </a:defRPr>
            </a:lvl9pPr>
          </a:lstStyle>
          <a:p>
            <a:pPr eaLnBrk="1" hangingPunct="1">
              <a:spcBef>
                <a:spcPct val="0"/>
              </a:spcBef>
            </a:pPr>
            <a:fld id="{EA1DBB9C-0215-4741-9429-F81AC44D581B}" type="slidenum">
              <a:rPr lang="en-US" altLang="en-US" sz="1400">
                <a:solidFill>
                  <a:srgbClr val="000000"/>
                </a:solidFill>
              </a:rPr>
              <a:pPr eaLnBrk="1" hangingPunct="1">
                <a:spcBef>
                  <a:spcPct val="0"/>
                </a:spcBef>
              </a:pPr>
              <a:t>68</a:t>
            </a:fld>
            <a:endParaRPr lang="en-US" altLang="en-US" sz="140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71998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2973388" y="549275"/>
            <a:ext cx="3654425" cy="27416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1" name="Shape 411"/>
          <p:cNvSpPr txBox="1">
            <a:spLocks noGrp="1"/>
          </p:cNvSpPr>
          <p:nvPr>
            <p:ph type="body" idx="1"/>
          </p:nvPr>
        </p:nvSpPr>
        <p:spPr>
          <a:xfrm>
            <a:off x="960121" y="3474722"/>
            <a:ext cx="7680959" cy="3291840"/>
          </a:xfrm>
          <a:prstGeom prst="rect">
            <a:avLst/>
          </a:prstGeom>
          <a:noFill/>
          <a:ln>
            <a:noFill/>
          </a:ln>
        </p:spPr>
        <p:txBody>
          <a:bodyPr lIns="97638" tIns="48806" rIns="97638" bIns="48806" anchor="t" anchorCtr="0">
            <a:noAutofit/>
          </a:bodyPr>
          <a:lstStyle/>
          <a:p>
            <a:pPr>
              <a:spcBef>
                <a:spcPts val="0"/>
              </a:spcBef>
            </a:pPr>
            <a:endParaRPr sz="1300">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5438457" y="6948171"/>
            <a:ext cx="4160518" cy="365760"/>
          </a:xfrm>
          <a:prstGeom prst="rect">
            <a:avLst/>
          </a:prstGeom>
          <a:noFill/>
          <a:ln>
            <a:noFill/>
          </a:ln>
        </p:spPr>
        <p:txBody>
          <a:bodyPr lIns="97638" tIns="48806" rIns="97638" bIns="48806" anchor="b" anchorCtr="0">
            <a:noAutofit/>
          </a:bodyPr>
          <a:lstStyle/>
          <a:p>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300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Times" pitchFamily="18" charset="0"/>
                <a:ea typeface="Osaka"/>
                <a:cs typeface="Osaka"/>
              </a:defRPr>
            </a:lvl1pPr>
            <a:lvl2pPr marL="750258" indent="-287793" defTabSz="974835" eaLnBrk="0" hangingPunct="0">
              <a:spcBef>
                <a:spcPct val="30000"/>
              </a:spcBef>
              <a:defRPr sz="1300">
                <a:solidFill>
                  <a:schemeClr val="tx1"/>
                </a:solidFill>
                <a:latin typeface="Times" pitchFamily="18" charset="0"/>
                <a:ea typeface="Osaka"/>
                <a:cs typeface="Osaka"/>
              </a:defRPr>
            </a:lvl2pPr>
            <a:lvl3pPr marL="1154498" indent="-229569" defTabSz="974835" eaLnBrk="0" hangingPunct="0">
              <a:spcBef>
                <a:spcPct val="30000"/>
              </a:spcBef>
              <a:defRPr sz="1300">
                <a:solidFill>
                  <a:schemeClr val="tx1"/>
                </a:solidFill>
                <a:latin typeface="Times" pitchFamily="18" charset="0"/>
                <a:ea typeface="Osaka"/>
                <a:cs typeface="Osaka"/>
              </a:defRPr>
            </a:lvl3pPr>
            <a:lvl4pPr marL="1615299" indent="-229569" defTabSz="974835" eaLnBrk="0" hangingPunct="0">
              <a:spcBef>
                <a:spcPct val="30000"/>
              </a:spcBef>
              <a:defRPr sz="1300">
                <a:solidFill>
                  <a:schemeClr val="tx1"/>
                </a:solidFill>
                <a:latin typeface="Times" pitchFamily="18" charset="0"/>
                <a:ea typeface="Osaka"/>
                <a:cs typeface="Osaka"/>
              </a:defRPr>
            </a:lvl4pPr>
            <a:lvl5pPr marL="2077764" indent="-229569" defTabSz="974835" eaLnBrk="0" hangingPunct="0">
              <a:spcBef>
                <a:spcPct val="30000"/>
              </a:spcBef>
              <a:defRPr sz="1300">
                <a:solidFill>
                  <a:schemeClr val="tx1"/>
                </a:solidFill>
                <a:latin typeface="Times" pitchFamily="18" charset="0"/>
                <a:ea typeface="Osaka"/>
                <a:cs typeface="Osaka"/>
              </a:defRPr>
            </a:lvl5pPr>
            <a:lvl6pPr marL="2556863" indent="-229569" defTabSz="974835" eaLnBrk="0" fontAlgn="base" hangingPunct="0">
              <a:spcBef>
                <a:spcPct val="30000"/>
              </a:spcBef>
              <a:spcAft>
                <a:spcPct val="0"/>
              </a:spcAft>
              <a:defRPr sz="1300">
                <a:solidFill>
                  <a:schemeClr val="tx1"/>
                </a:solidFill>
                <a:latin typeface="Times" pitchFamily="18" charset="0"/>
                <a:ea typeface="Osaka"/>
                <a:cs typeface="Osaka"/>
              </a:defRPr>
            </a:lvl6pPr>
            <a:lvl7pPr marL="3035963" indent="-229569" defTabSz="974835" eaLnBrk="0" fontAlgn="base" hangingPunct="0">
              <a:spcBef>
                <a:spcPct val="30000"/>
              </a:spcBef>
              <a:spcAft>
                <a:spcPct val="0"/>
              </a:spcAft>
              <a:defRPr sz="1300">
                <a:solidFill>
                  <a:schemeClr val="tx1"/>
                </a:solidFill>
                <a:latin typeface="Times" pitchFamily="18" charset="0"/>
                <a:ea typeface="Osaka"/>
                <a:cs typeface="Osaka"/>
              </a:defRPr>
            </a:lvl7pPr>
            <a:lvl8pPr marL="3515063" indent="-229569" defTabSz="974835" eaLnBrk="0" fontAlgn="base" hangingPunct="0">
              <a:spcBef>
                <a:spcPct val="30000"/>
              </a:spcBef>
              <a:spcAft>
                <a:spcPct val="0"/>
              </a:spcAft>
              <a:defRPr sz="1300">
                <a:solidFill>
                  <a:schemeClr val="tx1"/>
                </a:solidFill>
                <a:latin typeface="Times" pitchFamily="18" charset="0"/>
                <a:ea typeface="Osaka"/>
                <a:cs typeface="Osaka"/>
              </a:defRPr>
            </a:lvl8pPr>
            <a:lvl9pPr marL="3994163" indent="-229569" defTabSz="974835" eaLnBrk="0" fontAlgn="base" hangingPunct="0">
              <a:spcBef>
                <a:spcPct val="30000"/>
              </a:spcBef>
              <a:spcAft>
                <a:spcPct val="0"/>
              </a:spcAft>
              <a:defRPr sz="1300">
                <a:solidFill>
                  <a:schemeClr val="tx1"/>
                </a:solidFill>
                <a:latin typeface="Times" pitchFamily="18" charset="0"/>
                <a:ea typeface="Osaka"/>
                <a:cs typeface="Osaka"/>
              </a:defRPr>
            </a:lvl9pPr>
          </a:lstStyle>
          <a:p>
            <a:pPr eaLnBrk="1" hangingPunct="1">
              <a:spcBef>
                <a:spcPct val="0"/>
              </a:spcBef>
            </a:pPr>
            <a:fld id="{EA1DBB9C-0215-4741-9429-F81AC44D581B}" type="slidenum">
              <a:rPr lang="en-US" altLang="en-US" sz="1400">
                <a:solidFill>
                  <a:srgbClr val="000000"/>
                </a:solidFill>
              </a:rPr>
              <a:pPr eaLnBrk="1" hangingPunct="1">
                <a:spcBef>
                  <a:spcPct val="0"/>
                </a:spcBef>
              </a:pPr>
              <a:t>69</a:t>
            </a:fld>
            <a:endParaRPr lang="en-US" altLang="en-US" sz="140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1285033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Osaka"/>
            </a:endParaRPr>
          </a:p>
        </p:txBody>
      </p:sp>
      <p:sp>
        <p:nvSpPr>
          <p:cNvPr id="4" name="Header Placeholder 3"/>
          <p:cNvSpPr>
            <a:spLocks noGrp="1"/>
          </p:cNvSpPr>
          <p:nvPr>
            <p:ph type="hdr" sz="quarter"/>
          </p:nvPr>
        </p:nvSpPr>
        <p:spPr/>
        <p:txBody>
          <a:bodyPr/>
          <a:lstStyle/>
          <a:p>
            <a:pPr>
              <a:defRPr/>
            </a:pPr>
            <a:r>
              <a:rPr lang="en-US">
                <a:solidFill>
                  <a:prstClr val="black"/>
                </a:solidFill>
              </a:rPr>
              <a:t>Mortgage Bankers Association</a:t>
            </a:r>
          </a:p>
        </p:txBody>
      </p:sp>
      <p:sp>
        <p:nvSpPr>
          <p:cNvPr id="5" name="Date Placeholder 4"/>
          <p:cNvSpPr>
            <a:spLocks noGrp="1"/>
          </p:cNvSpPr>
          <p:nvPr>
            <p:ph type="dt" sz="quarter" idx="1"/>
          </p:nvPr>
        </p:nvSpPr>
        <p:spPr/>
        <p:txBody>
          <a:bodyPr/>
          <a:lstStyle/>
          <a:p>
            <a:pPr>
              <a:defRPr/>
            </a:pPr>
            <a:fld id="{DD124FF6-C9B1-421E-919B-6360DF6FCDA2}" type="datetime1">
              <a:rPr lang="en-US">
                <a:solidFill>
                  <a:prstClr val="black"/>
                </a:solidFill>
              </a:rPr>
              <a:pPr>
                <a:defRPr/>
              </a:pPr>
              <a:t>4/1/2015</a:t>
            </a:fld>
            <a:endParaRPr lang="en-US">
              <a:solidFill>
                <a:prstClr val="black"/>
              </a:solidFill>
            </a:endParaRPr>
          </a:p>
        </p:txBody>
      </p:sp>
      <p:sp>
        <p:nvSpPr>
          <p:cNvPr id="6" name="Footer Placeholder 5"/>
          <p:cNvSpPr>
            <a:spLocks noGrp="1"/>
          </p:cNvSpPr>
          <p:nvPr>
            <p:ph type="ftr" sz="quarter" idx="4"/>
          </p:nvPr>
        </p:nvSpPr>
        <p:spPr/>
        <p:txBody>
          <a:bodyPr/>
          <a:lstStyle/>
          <a:p>
            <a:pPr>
              <a:defRPr/>
            </a:pPr>
            <a:r>
              <a:rPr lang="en-US">
                <a:solidFill>
                  <a:prstClr val="black"/>
                </a:solidFill>
              </a:rPr>
              <a:t>Mortgage Bankers Association</a:t>
            </a:r>
          </a:p>
        </p:txBody>
      </p:sp>
      <p:sp>
        <p:nvSpPr>
          <p:cNvPr id="7" name="Slide Number Placeholder 6"/>
          <p:cNvSpPr>
            <a:spLocks noGrp="1"/>
          </p:cNvSpPr>
          <p:nvPr>
            <p:ph type="sldNum" sz="quarter" idx="5"/>
          </p:nvPr>
        </p:nvSpPr>
        <p:spPr/>
        <p:txBody>
          <a:bodyPr/>
          <a:lstStyle/>
          <a:p>
            <a:pPr>
              <a:defRPr/>
            </a:pPr>
            <a:fld id="{57F14500-2D7A-4CB9-ADB4-F7A6A8BC3FD7}" type="slidenum">
              <a:rPr lang="en-US">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74088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1011433">
              <a:defRPr sz="1500">
                <a:solidFill>
                  <a:schemeClr val="tx1"/>
                </a:solidFill>
                <a:latin typeface="Arial" pitchFamily="34" charset="0"/>
                <a:ea typeface="Osaka" pitchFamily="1" charset="-128"/>
              </a:defRPr>
            </a:lvl1pPr>
            <a:lvl2pPr marL="778537" indent="-299437" defTabSz="1011433">
              <a:defRPr sz="1500">
                <a:solidFill>
                  <a:schemeClr val="tx1"/>
                </a:solidFill>
                <a:latin typeface="Arial" pitchFamily="34" charset="0"/>
                <a:ea typeface="Osaka" pitchFamily="1" charset="-128"/>
              </a:defRPr>
            </a:lvl2pPr>
            <a:lvl3pPr marL="1197750" indent="-239550" defTabSz="1011433">
              <a:defRPr sz="1500">
                <a:solidFill>
                  <a:schemeClr val="tx1"/>
                </a:solidFill>
                <a:latin typeface="Arial" pitchFamily="34" charset="0"/>
                <a:ea typeface="Osaka" pitchFamily="1" charset="-128"/>
              </a:defRPr>
            </a:lvl3pPr>
            <a:lvl4pPr marL="1676850" indent="-239550" defTabSz="1011433">
              <a:defRPr sz="1500">
                <a:solidFill>
                  <a:schemeClr val="tx1"/>
                </a:solidFill>
                <a:latin typeface="Arial" pitchFamily="34" charset="0"/>
                <a:ea typeface="Osaka" pitchFamily="1" charset="-128"/>
              </a:defRPr>
            </a:lvl4pPr>
            <a:lvl5pPr marL="2155949" indent="-239550" defTabSz="1011433">
              <a:defRPr sz="1500">
                <a:solidFill>
                  <a:schemeClr val="tx1"/>
                </a:solidFill>
                <a:latin typeface="Arial" pitchFamily="34" charset="0"/>
                <a:ea typeface="Osaka" pitchFamily="1" charset="-128"/>
              </a:defRPr>
            </a:lvl5pPr>
            <a:lvl6pPr marL="26350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6pPr>
            <a:lvl7pPr marL="31141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7pPr>
            <a:lvl8pPr marL="35932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8pPr>
            <a:lvl9pPr marL="4072349" indent="-239550" algn="ctr" defTabSz="1011433" eaLnBrk="0" fontAlgn="base" hangingPunct="0">
              <a:spcBef>
                <a:spcPct val="0"/>
              </a:spcBef>
              <a:spcAft>
                <a:spcPct val="0"/>
              </a:spcAft>
              <a:defRPr sz="1500">
                <a:solidFill>
                  <a:schemeClr val="tx1"/>
                </a:solidFill>
                <a:latin typeface="Arial" pitchFamily="34" charset="0"/>
                <a:ea typeface="Osaka" pitchFamily="1" charset="-128"/>
              </a:defRPr>
            </a:lvl9pPr>
          </a:lstStyle>
          <a:p>
            <a:fld id="{82B48072-5759-4C48-BC4C-C906FB1A68CF}" type="slidenum">
              <a:rPr lang="en-US" altLang="en-US" sz="1400">
                <a:solidFill>
                  <a:srgbClr val="000000"/>
                </a:solidFill>
                <a:latin typeface="Times" pitchFamily="18" charset="0"/>
              </a:rPr>
              <a:pPr/>
              <a:t>72</a:t>
            </a:fld>
            <a:endParaRPr lang="en-US" altLang="en-US" sz="1400">
              <a:solidFill>
                <a:srgbClr val="000000"/>
              </a:solidFill>
              <a:latin typeface="Times"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lnSpc>
                <a:spcPct val="90000"/>
              </a:lnSpc>
            </a:pPr>
            <a:endParaRPr lang="en-US" altLang="en-US" sz="1600">
              <a:latin typeface="Arial Narrow" pitchFamily="34" charset="0"/>
            </a:endParaRPr>
          </a:p>
        </p:txBody>
      </p:sp>
    </p:spTree>
    <p:extLst>
      <p:ext uri="{BB962C8B-B14F-4D97-AF65-F5344CB8AC3E}">
        <p14:creationId xmlns:p14="http://schemas.microsoft.com/office/powerpoint/2010/main" val="199152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72" eaLnBrk="0" hangingPunct="0">
              <a:spcBef>
                <a:spcPct val="30000"/>
              </a:spcBef>
              <a:defRPr sz="1200">
                <a:solidFill>
                  <a:schemeClr val="tx1"/>
                </a:solidFill>
                <a:latin typeface="Calibri" pitchFamily="34" charset="0"/>
                <a:ea typeface="MS PGothic" pitchFamily="34" charset="-128"/>
              </a:defRPr>
            </a:lvl1pPr>
            <a:lvl2pPr marL="741513" indent="-284438" defTabSz="963472" eaLnBrk="0" hangingPunct="0">
              <a:spcBef>
                <a:spcPct val="30000"/>
              </a:spcBef>
              <a:defRPr sz="1200">
                <a:solidFill>
                  <a:schemeClr val="tx1"/>
                </a:solidFill>
                <a:latin typeface="Calibri" pitchFamily="34" charset="0"/>
                <a:ea typeface="MS PGothic" pitchFamily="34" charset="-128"/>
              </a:defRPr>
            </a:lvl2pPr>
            <a:lvl3pPr marL="1141040" indent="-226892" defTabSz="963472" eaLnBrk="0" hangingPunct="0">
              <a:spcBef>
                <a:spcPct val="30000"/>
              </a:spcBef>
              <a:defRPr sz="1200">
                <a:solidFill>
                  <a:schemeClr val="tx1"/>
                </a:solidFill>
                <a:latin typeface="Calibri" pitchFamily="34" charset="0"/>
                <a:ea typeface="MS PGothic" pitchFamily="34" charset="-128"/>
              </a:defRPr>
            </a:lvl3pPr>
            <a:lvl4pPr marL="1596471" indent="-226892" defTabSz="963472" eaLnBrk="0" hangingPunct="0">
              <a:spcBef>
                <a:spcPct val="30000"/>
              </a:spcBef>
              <a:defRPr sz="1200">
                <a:solidFill>
                  <a:schemeClr val="tx1"/>
                </a:solidFill>
                <a:latin typeface="Calibri" pitchFamily="34" charset="0"/>
                <a:ea typeface="MS PGothic" pitchFamily="34" charset="-128"/>
              </a:defRPr>
            </a:lvl4pPr>
            <a:lvl5pPr marL="2053545" indent="-226892" defTabSz="963472" eaLnBrk="0" hangingPunct="0">
              <a:spcBef>
                <a:spcPct val="30000"/>
              </a:spcBef>
              <a:defRPr sz="1200">
                <a:solidFill>
                  <a:schemeClr val="tx1"/>
                </a:solidFill>
                <a:latin typeface="Calibri" pitchFamily="34" charset="0"/>
                <a:ea typeface="MS PGothic" pitchFamily="34" charset="-128"/>
              </a:defRPr>
            </a:lvl5pPr>
            <a:lvl6pPr marL="2527060"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0576"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4091"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7606" indent="-226892" defTabSz="963472"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ED2AD1F9-0DE7-48F3-8BE8-55A35386E507}" type="slidenum">
              <a:rPr lang="en-US" altLang="en-US" sz="1300">
                <a:latin typeface="Times" pitchFamily="18" charset="0"/>
                <a:ea typeface="Osaka" pitchFamily="1" charset="-128"/>
              </a:rPr>
              <a:pPr eaLnBrk="1" hangingPunct="1">
                <a:spcBef>
                  <a:spcPct val="0"/>
                </a:spcBef>
                <a:defRPr/>
              </a:pPr>
              <a:t>73</a:t>
            </a:fld>
            <a:endParaRPr lang="en-US" altLang="en-US" sz="1300">
              <a:latin typeface="Times" pitchFamily="18" charset="0"/>
              <a:ea typeface="Osaka" pitchFamily="1"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endParaRPr>
          </a:p>
        </p:txBody>
      </p:sp>
    </p:spTree>
    <p:extLst>
      <p:ext uri="{BB962C8B-B14F-4D97-AF65-F5344CB8AC3E}">
        <p14:creationId xmlns:p14="http://schemas.microsoft.com/office/powerpoint/2010/main" val="20779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K&amp;L Gates and Darden: Litigation Preferred Provider Program Opportunities</a:t>
            </a:r>
            <a:endParaRPr lang="en-US"/>
          </a:p>
        </p:txBody>
      </p:sp>
      <p:sp>
        <p:nvSpPr>
          <p:cNvPr id="5" name="Footer Placeholder 4"/>
          <p:cNvSpPr>
            <a:spLocks noGrp="1"/>
          </p:cNvSpPr>
          <p:nvPr>
            <p:ph type="ftr" sz="quarter" idx="11"/>
          </p:nvPr>
        </p:nvSpPr>
        <p:spPr/>
        <p:txBody>
          <a:bodyPr/>
          <a:lstStyle/>
          <a:p>
            <a:pPr>
              <a:defRPr/>
            </a:pPr>
            <a:r>
              <a:rPr lang="en-US" smtClean="0"/>
              <a:t>Tuesday, April 30, 2013</a:t>
            </a:r>
            <a:endParaRPr lang="en-US"/>
          </a:p>
        </p:txBody>
      </p:sp>
      <p:sp>
        <p:nvSpPr>
          <p:cNvPr id="6" name="Slide Number Placeholder 5"/>
          <p:cNvSpPr>
            <a:spLocks noGrp="1"/>
          </p:cNvSpPr>
          <p:nvPr>
            <p:ph type="sldNum" sz="quarter" idx="12"/>
          </p:nvPr>
        </p:nvSpPr>
        <p:spPr/>
        <p:txBody>
          <a:bodyPr/>
          <a:lstStyle/>
          <a:p>
            <a:pPr>
              <a:defRPr/>
            </a:pPr>
            <a:fld id="{8296EDE8-598B-4AB6-A622-702EF98B8589}" type="slidenum">
              <a:rPr lang="en-US" smtClean="0"/>
              <a:pPr>
                <a:defRPr/>
              </a:pPr>
              <a:t>10</a:t>
            </a:fld>
            <a:endParaRPr lang="en-US"/>
          </a:p>
        </p:txBody>
      </p:sp>
    </p:spTree>
    <p:extLst>
      <p:ext uri="{BB962C8B-B14F-4D97-AF65-F5344CB8AC3E}">
        <p14:creationId xmlns:p14="http://schemas.microsoft.com/office/powerpoint/2010/main" val="130745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6A9744DC-7D37-42F1-80A2-4A94BB50A34B}" type="slidenum">
              <a:rPr lang="en-US" altLang="en-US" sz="1400">
                <a:solidFill>
                  <a:srgbClr val="000000"/>
                </a:solidFill>
                <a:latin typeface="Times" pitchFamily="18" charset="0"/>
                <a:ea typeface="Osaka" pitchFamily="1" charset="-128"/>
              </a:rPr>
              <a:pPr eaLnBrk="1" hangingPunct="1">
                <a:spcBef>
                  <a:spcPct val="0"/>
                </a:spcBef>
              </a:pPr>
              <a:t>11</a:t>
            </a:fld>
            <a:endParaRPr lang="en-US" altLang="en-US" sz="1400">
              <a:solidFill>
                <a:srgbClr val="000000"/>
              </a:solidFill>
              <a:latin typeface="Times" pitchFamily="18" charset="0"/>
              <a:ea typeface="Osaka" pitchFamily="1" charset="-128"/>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1600">
              <a:latin typeface="Arial Narrow" pitchFamily="34" charset="0"/>
            </a:endParaRPr>
          </a:p>
        </p:txBody>
      </p:sp>
    </p:spTree>
    <p:extLst>
      <p:ext uri="{BB962C8B-B14F-4D97-AF65-F5344CB8AC3E}">
        <p14:creationId xmlns:p14="http://schemas.microsoft.com/office/powerpoint/2010/main" val="39117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K&amp;L Gates and Darden: Litigation Preferred Provider Program Opportunities</a:t>
            </a:r>
            <a:endParaRPr lang="en-US"/>
          </a:p>
        </p:txBody>
      </p:sp>
      <p:sp>
        <p:nvSpPr>
          <p:cNvPr id="5" name="Footer Placeholder 4"/>
          <p:cNvSpPr>
            <a:spLocks noGrp="1"/>
          </p:cNvSpPr>
          <p:nvPr>
            <p:ph type="ftr" sz="quarter" idx="11"/>
          </p:nvPr>
        </p:nvSpPr>
        <p:spPr/>
        <p:txBody>
          <a:bodyPr/>
          <a:lstStyle/>
          <a:p>
            <a:pPr>
              <a:defRPr/>
            </a:pPr>
            <a:r>
              <a:rPr lang="en-US" smtClean="0"/>
              <a:t>Tuesday, April 30, 2013</a:t>
            </a:r>
            <a:endParaRPr lang="en-US"/>
          </a:p>
        </p:txBody>
      </p:sp>
      <p:sp>
        <p:nvSpPr>
          <p:cNvPr id="6" name="Slide Number Placeholder 5"/>
          <p:cNvSpPr>
            <a:spLocks noGrp="1"/>
          </p:cNvSpPr>
          <p:nvPr>
            <p:ph type="sldNum" sz="quarter" idx="12"/>
          </p:nvPr>
        </p:nvSpPr>
        <p:spPr/>
        <p:txBody>
          <a:bodyPr/>
          <a:lstStyle/>
          <a:p>
            <a:pPr>
              <a:defRPr/>
            </a:pPr>
            <a:fld id="{8296EDE8-598B-4AB6-A622-702EF98B8589}" type="slidenum">
              <a:rPr lang="en-US" smtClean="0"/>
              <a:pPr>
                <a:defRPr/>
              </a:pPr>
              <a:t>12</a:t>
            </a:fld>
            <a:endParaRPr lang="en-US"/>
          </a:p>
        </p:txBody>
      </p:sp>
    </p:spTree>
    <p:extLst>
      <p:ext uri="{BB962C8B-B14F-4D97-AF65-F5344CB8AC3E}">
        <p14:creationId xmlns:p14="http://schemas.microsoft.com/office/powerpoint/2010/main" val="123568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433" eaLnBrk="0" hangingPunct="0">
              <a:spcBef>
                <a:spcPct val="30000"/>
              </a:spcBef>
              <a:defRPr sz="1300">
                <a:solidFill>
                  <a:schemeClr val="tx1"/>
                </a:solidFill>
                <a:latin typeface="Calibri" pitchFamily="34" charset="0"/>
                <a:ea typeface="MS PGothic" pitchFamily="34" charset="-128"/>
              </a:defRPr>
            </a:lvl1pPr>
            <a:lvl2pPr marL="778537" indent="-299437" defTabSz="1011433" eaLnBrk="0" hangingPunct="0">
              <a:spcBef>
                <a:spcPct val="30000"/>
              </a:spcBef>
              <a:defRPr sz="1300">
                <a:solidFill>
                  <a:schemeClr val="tx1"/>
                </a:solidFill>
                <a:latin typeface="Calibri" pitchFamily="34" charset="0"/>
                <a:ea typeface="MS PGothic" pitchFamily="34" charset="-128"/>
              </a:defRPr>
            </a:lvl2pPr>
            <a:lvl3pPr marL="1197750" indent="-239550" defTabSz="1011433" eaLnBrk="0" hangingPunct="0">
              <a:spcBef>
                <a:spcPct val="30000"/>
              </a:spcBef>
              <a:defRPr sz="1300">
                <a:solidFill>
                  <a:schemeClr val="tx1"/>
                </a:solidFill>
                <a:latin typeface="Calibri" pitchFamily="34" charset="0"/>
                <a:ea typeface="MS PGothic" pitchFamily="34" charset="-128"/>
              </a:defRPr>
            </a:lvl3pPr>
            <a:lvl4pPr marL="1676850" indent="-239550" defTabSz="1011433" eaLnBrk="0" hangingPunct="0">
              <a:spcBef>
                <a:spcPct val="30000"/>
              </a:spcBef>
              <a:defRPr sz="1300">
                <a:solidFill>
                  <a:schemeClr val="tx1"/>
                </a:solidFill>
                <a:latin typeface="Calibri" pitchFamily="34" charset="0"/>
                <a:ea typeface="MS PGothic" pitchFamily="34" charset="-128"/>
              </a:defRPr>
            </a:lvl4pPr>
            <a:lvl5pPr marL="2155949" indent="-239550" defTabSz="1011433" eaLnBrk="0" hangingPunct="0">
              <a:spcBef>
                <a:spcPct val="30000"/>
              </a:spcBef>
              <a:defRPr sz="1300">
                <a:solidFill>
                  <a:schemeClr val="tx1"/>
                </a:solidFill>
                <a:latin typeface="Calibri" pitchFamily="34" charset="0"/>
                <a:ea typeface="MS PGothic" pitchFamily="34" charset="-128"/>
              </a:defRPr>
            </a:lvl5pPr>
            <a:lvl6pPr marL="26350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141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5932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072349" indent="-239550" defTabSz="101143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6A9744DC-7D37-42F1-80A2-4A94BB50A34B}" type="slidenum">
              <a:rPr lang="en-US" altLang="en-US" sz="1400">
                <a:solidFill>
                  <a:srgbClr val="000000"/>
                </a:solidFill>
                <a:latin typeface="Times" pitchFamily="18" charset="0"/>
                <a:ea typeface="Osaka" pitchFamily="1" charset="-128"/>
              </a:rPr>
              <a:pPr eaLnBrk="1" hangingPunct="1">
                <a:spcBef>
                  <a:spcPct val="0"/>
                </a:spcBef>
              </a:pPr>
              <a:t>14</a:t>
            </a:fld>
            <a:endParaRPr lang="en-US" altLang="en-US" sz="1400">
              <a:solidFill>
                <a:srgbClr val="000000"/>
              </a:solidFill>
              <a:latin typeface="Times" pitchFamily="18" charset="0"/>
              <a:ea typeface="Osaka" pitchFamily="1" charset="-128"/>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1600">
              <a:latin typeface="Arial Narrow" pitchFamily="34" charset="0"/>
            </a:endParaRPr>
          </a:p>
        </p:txBody>
      </p:sp>
    </p:spTree>
    <p:extLst>
      <p:ext uri="{BB962C8B-B14F-4D97-AF65-F5344CB8AC3E}">
        <p14:creationId xmlns:p14="http://schemas.microsoft.com/office/powerpoint/2010/main" val="256800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35" eaLnBrk="0" hangingPunct="0">
              <a:spcBef>
                <a:spcPct val="30000"/>
              </a:spcBef>
              <a:defRPr sz="1300">
                <a:solidFill>
                  <a:schemeClr val="tx1"/>
                </a:solidFill>
                <a:latin typeface="Arial" pitchFamily="34" charset="0"/>
                <a:ea typeface="ヒラギノ角ゴ Pro W3"/>
                <a:cs typeface="ヒラギノ角ゴ Pro W3"/>
              </a:defRPr>
            </a:lvl1pPr>
            <a:lvl2pPr marL="750258" indent="-287793" defTabSz="974835" eaLnBrk="0" hangingPunct="0">
              <a:spcBef>
                <a:spcPct val="30000"/>
              </a:spcBef>
              <a:defRPr sz="1300">
                <a:solidFill>
                  <a:schemeClr val="tx1"/>
                </a:solidFill>
                <a:latin typeface="Arial" pitchFamily="34" charset="0"/>
                <a:ea typeface="ヒラギノ角ゴ Pro W3"/>
                <a:cs typeface="ヒラギノ角ゴ Pro W3"/>
              </a:defRPr>
            </a:lvl2pPr>
            <a:lvl3pPr marL="1154498" indent="-229569" defTabSz="974835" eaLnBrk="0" hangingPunct="0">
              <a:spcBef>
                <a:spcPct val="30000"/>
              </a:spcBef>
              <a:defRPr sz="1300">
                <a:solidFill>
                  <a:schemeClr val="tx1"/>
                </a:solidFill>
                <a:latin typeface="Arial" pitchFamily="34" charset="0"/>
                <a:ea typeface="ヒラギノ角ゴ Pro W3"/>
                <a:cs typeface="ヒラギノ角ゴ Pro W3"/>
              </a:defRPr>
            </a:lvl3pPr>
            <a:lvl4pPr marL="1615299" indent="-229569" defTabSz="974835" eaLnBrk="0" hangingPunct="0">
              <a:spcBef>
                <a:spcPct val="30000"/>
              </a:spcBef>
              <a:defRPr sz="1300">
                <a:solidFill>
                  <a:schemeClr val="tx1"/>
                </a:solidFill>
                <a:latin typeface="Arial" pitchFamily="34" charset="0"/>
                <a:ea typeface="ヒラギノ角ゴ Pro W3"/>
                <a:cs typeface="ヒラギノ角ゴ Pro W3"/>
              </a:defRPr>
            </a:lvl4pPr>
            <a:lvl5pPr marL="2077764" indent="-229569" defTabSz="974835" eaLnBrk="0" hangingPunct="0">
              <a:spcBef>
                <a:spcPct val="30000"/>
              </a:spcBef>
              <a:defRPr sz="1300">
                <a:solidFill>
                  <a:schemeClr val="tx1"/>
                </a:solidFill>
                <a:latin typeface="Arial" pitchFamily="34" charset="0"/>
                <a:ea typeface="ヒラギノ角ゴ Pro W3"/>
                <a:cs typeface="ヒラギノ角ゴ Pro W3"/>
              </a:defRPr>
            </a:lvl5pPr>
            <a:lvl6pPr marL="25568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6pPr>
            <a:lvl7pPr marL="30359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7pPr>
            <a:lvl8pPr marL="35150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8pPr>
            <a:lvl9pPr marL="3994163" indent="-229569" defTabSz="974835" eaLnBrk="0" fontAlgn="base" hangingPunct="0">
              <a:spcBef>
                <a:spcPct val="30000"/>
              </a:spcBef>
              <a:spcAft>
                <a:spcPct val="0"/>
              </a:spcAft>
              <a:defRPr sz="1300">
                <a:solidFill>
                  <a:schemeClr val="tx1"/>
                </a:solidFill>
                <a:latin typeface="Arial" pitchFamily="34" charset="0"/>
                <a:ea typeface="ヒラギノ角ゴ Pro W3"/>
                <a:cs typeface="ヒラギノ角ゴ Pro W3"/>
              </a:defRPr>
            </a:lvl9pPr>
          </a:lstStyle>
          <a:p>
            <a:pPr eaLnBrk="1" hangingPunct="1">
              <a:spcBef>
                <a:spcPct val="0"/>
              </a:spcBef>
            </a:pPr>
            <a:fld id="{1B66D834-E986-4670-A530-2D9EE491E09E}" type="slidenum">
              <a:rPr lang="en-US" altLang="en-US" sz="1400">
                <a:solidFill>
                  <a:srgbClr val="000000"/>
                </a:solidFill>
                <a:latin typeface="Times" pitchFamily="18" charset="0"/>
                <a:ea typeface="Osaka"/>
                <a:cs typeface="Osaka"/>
              </a:rPr>
              <a:pPr eaLnBrk="1" hangingPunct="1">
                <a:spcBef>
                  <a:spcPct val="0"/>
                </a:spcBef>
              </a:pPr>
              <a:t>17</a:t>
            </a:fld>
            <a:endParaRPr lang="en-US" altLang="en-US" sz="1400">
              <a:solidFill>
                <a:srgbClr val="000000"/>
              </a:solidFill>
              <a:latin typeface="Times" pitchFamily="18" charset="0"/>
              <a:ea typeface="Osaka"/>
              <a:cs typeface="Osaka"/>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500">
              <a:latin typeface="Arial Narrow" pitchFamily="34" charset="0"/>
              <a:ea typeface="Osaka"/>
              <a:cs typeface="Osaka"/>
            </a:endParaRPr>
          </a:p>
        </p:txBody>
      </p:sp>
    </p:spTree>
    <p:extLst>
      <p:ext uri="{BB962C8B-B14F-4D97-AF65-F5344CB8AC3E}">
        <p14:creationId xmlns:p14="http://schemas.microsoft.com/office/powerpoint/2010/main" val="2312737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5538" name="Picture 2" descr="http://intranet.klgates.com/Firm/Departments/Marketing/TeamSite/Proposal%20Template%20Library/Powerpoint%20Proposal%20Template/PowerPoint%20Photo%20Library/abstract/fiber_optics_green_blu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58" t="36499" r="358" b="22420"/>
          <a:stretch/>
        </p:blipFill>
        <p:spPr bwMode="auto">
          <a:xfrm>
            <a:off x="-54934" y="838200"/>
            <a:ext cx="9198934" cy="28344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0"/>
            <a:ext cx="2362200" cy="1447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838200"/>
            <a:ext cx="204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Copyright </a:t>
            </a:r>
            <a:r>
              <a:rPr lang="en-US" sz="720" dirty="0" smtClean="0">
                <a:solidFill>
                  <a:srgbClr val="51626F"/>
                </a:solidFill>
                <a:latin typeface="Arial" pitchFamily="34" charset="0"/>
                <a:cs typeface="Arial" pitchFamily="34" charset="0"/>
              </a:rPr>
              <a:t>2015 </a:t>
            </a:r>
            <a:r>
              <a:rPr lang="en-US" sz="720" dirty="0">
                <a:solidFill>
                  <a:srgbClr val="51626F"/>
                </a:solidFill>
                <a:latin typeface="Arial" pitchFamily="34" charset="0"/>
                <a:cs typeface="Arial" pitchFamily="34" charset="0"/>
              </a:rPr>
              <a:t>by K&amp;L Gates LLP. All rights reserved.</a:t>
            </a:r>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Click to 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0094B3"/>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6511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6"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4F58FCF3-2A98-4FB0-9280-1F929F28F599}" type="slidenum">
              <a:rPr lang="en-US"/>
              <a:pPr>
                <a:defRPr/>
              </a:pPr>
              <a:t>‹#›</a:t>
            </a:fld>
            <a:endParaRPr lang="en-US" dirty="0"/>
          </a:p>
        </p:txBody>
      </p:sp>
      <p:sp>
        <p:nvSpPr>
          <p:cNvPr id="7"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1290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6"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3C04C25E-2102-40E3-928A-D8D887B5CFC9}" type="slidenum">
              <a:rPr lang="en-US"/>
              <a:pPr>
                <a:defRPr/>
              </a:pPr>
              <a:t>‹#›</a:t>
            </a:fld>
            <a:endParaRPr lang="en-US" dirty="0"/>
          </a:p>
        </p:txBody>
      </p:sp>
      <p:sp>
        <p:nvSpPr>
          <p:cNvPr id="7"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280709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Divi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l="4086" t="685" r="8516" b="-182"/>
          <a:stretch>
            <a:fillRect/>
          </a:stretch>
        </p:blipFill>
        <p:spPr bwMode="auto">
          <a:xfrm>
            <a:off x="0" y="0"/>
            <a:ext cx="9161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black">
          <a:xfrm>
            <a:off x="0" y="2590800"/>
            <a:ext cx="9161463" cy="1981200"/>
          </a:xfrm>
          <a:prstGeom prst="rect">
            <a:avLst/>
          </a:prstGeom>
          <a:solidFill>
            <a:srgbClr val="823E6B"/>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sz="1800" kern="0">
              <a:solidFill>
                <a:srgbClr val="51626F"/>
              </a:solidFill>
              <a:latin typeface="+mn-lt"/>
              <a:ea typeface="+mn-ea"/>
              <a:cs typeface="Arial" charset="0"/>
            </a:endParaRPr>
          </a:p>
        </p:txBody>
      </p:sp>
      <p:sp>
        <p:nvSpPr>
          <p:cNvPr id="10" name="Text Placeholder 9"/>
          <p:cNvSpPr>
            <a:spLocks noGrp="1"/>
          </p:cNvSpPr>
          <p:nvPr>
            <p:ph type="body" sz="quarter" idx="10"/>
          </p:nvPr>
        </p:nvSpPr>
        <p:spPr bwMode="white">
          <a:xfrm>
            <a:off x="0" y="3042792"/>
            <a:ext cx="9161463" cy="1077218"/>
          </a:xfrm>
          <a:prstGeom prst="rect">
            <a:avLst/>
          </a:prstGeom>
        </p:spPr>
        <p:txBody>
          <a:bodyPr anchor="ctr" anchorCtr="0"/>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97458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Divi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l="4086" t="685" r="8516" b="-182"/>
          <a:stretch>
            <a:fillRect/>
          </a:stretch>
        </p:blipFill>
        <p:spPr bwMode="auto">
          <a:xfrm>
            <a:off x="0" y="0"/>
            <a:ext cx="9161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black">
          <a:xfrm>
            <a:off x="0" y="2590800"/>
            <a:ext cx="9161463" cy="1981200"/>
          </a:xfrm>
          <a:prstGeom prst="rect">
            <a:avLst/>
          </a:prstGeom>
          <a:solidFill>
            <a:srgbClr val="823E6B"/>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sz="1800" kern="0">
              <a:solidFill>
                <a:srgbClr val="51626F"/>
              </a:solidFill>
              <a:latin typeface="Arial"/>
              <a:cs typeface="Arial" charset="0"/>
            </a:endParaRPr>
          </a:p>
        </p:txBody>
      </p:sp>
      <p:sp>
        <p:nvSpPr>
          <p:cNvPr id="10" name="Text Placeholder 9"/>
          <p:cNvSpPr>
            <a:spLocks noGrp="1"/>
          </p:cNvSpPr>
          <p:nvPr>
            <p:ph type="body" sz="quarter" idx="10"/>
          </p:nvPr>
        </p:nvSpPr>
        <p:spPr bwMode="white">
          <a:xfrm>
            <a:off x="0" y="3042792"/>
            <a:ext cx="9161463" cy="1077218"/>
          </a:xfrm>
          <a:prstGeom prst="rect">
            <a:avLst/>
          </a:prstGeom>
        </p:spPr>
        <p:txBody>
          <a:bodyPr anchor="ctr" anchorCtr="0"/>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80766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Divi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l="4086" t="685" r="8516" b="-182"/>
          <a:stretch>
            <a:fillRect/>
          </a:stretch>
        </p:blipFill>
        <p:spPr bwMode="auto">
          <a:xfrm>
            <a:off x="0" y="0"/>
            <a:ext cx="9161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black">
          <a:xfrm>
            <a:off x="0" y="2590800"/>
            <a:ext cx="9161463" cy="1981200"/>
          </a:xfrm>
          <a:prstGeom prst="rect">
            <a:avLst/>
          </a:prstGeom>
          <a:solidFill>
            <a:srgbClr val="823E6B"/>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sz="1800" kern="0">
              <a:solidFill>
                <a:srgbClr val="51626F"/>
              </a:solidFill>
              <a:latin typeface="Arial"/>
              <a:cs typeface="Arial" charset="0"/>
            </a:endParaRPr>
          </a:p>
        </p:txBody>
      </p:sp>
      <p:sp>
        <p:nvSpPr>
          <p:cNvPr id="10" name="Text Placeholder 9"/>
          <p:cNvSpPr>
            <a:spLocks noGrp="1"/>
          </p:cNvSpPr>
          <p:nvPr>
            <p:ph type="body" sz="quarter" idx="10"/>
          </p:nvPr>
        </p:nvSpPr>
        <p:spPr bwMode="white">
          <a:xfrm>
            <a:off x="0" y="3042792"/>
            <a:ext cx="9161463" cy="1077218"/>
          </a:xfrm>
          <a:prstGeom prst="rect">
            <a:avLst/>
          </a:prstGeom>
        </p:spPr>
        <p:txBody>
          <a:bodyPr anchor="ctr" anchorCtr="0"/>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80766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ection Divi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l="4086" t="685" r="8516" b="-182"/>
          <a:stretch>
            <a:fillRect/>
          </a:stretch>
        </p:blipFill>
        <p:spPr bwMode="auto">
          <a:xfrm>
            <a:off x="0" y="0"/>
            <a:ext cx="9161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black">
          <a:xfrm>
            <a:off x="0" y="2590800"/>
            <a:ext cx="9161463" cy="1981200"/>
          </a:xfrm>
          <a:prstGeom prst="rect">
            <a:avLst/>
          </a:prstGeom>
          <a:solidFill>
            <a:srgbClr val="823E6B"/>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sz="1800" kern="0">
              <a:solidFill>
                <a:srgbClr val="51626F"/>
              </a:solidFill>
              <a:latin typeface="+mn-lt"/>
              <a:ea typeface="+mn-ea"/>
              <a:cs typeface="Arial" charset="0"/>
            </a:endParaRPr>
          </a:p>
        </p:txBody>
      </p:sp>
      <p:sp>
        <p:nvSpPr>
          <p:cNvPr id="10" name="Text Placeholder 9"/>
          <p:cNvSpPr>
            <a:spLocks noGrp="1"/>
          </p:cNvSpPr>
          <p:nvPr>
            <p:ph type="body" sz="quarter" idx="10"/>
          </p:nvPr>
        </p:nvSpPr>
        <p:spPr bwMode="white">
          <a:xfrm>
            <a:off x="0" y="3042792"/>
            <a:ext cx="9161463" cy="1077218"/>
          </a:xfrm>
          <a:prstGeom prst="rect">
            <a:avLst/>
          </a:prstGeom>
        </p:spPr>
        <p:txBody>
          <a:bodyPr anchor="ctr" anchorCtr="0"/>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97458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ection Divi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l="4086" t="685" r="8516" b="-182"/>
          <a:stretch>
            <a:fillRect/>
          </a:stretch>
        </p:blipFill>
        <p:spPr bwMode="auto">
          <a:xfrm>
            <a:off x="0" y="0"/>
            <a:ext cx="9161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black">
          <a:xfrm>
            <a:off x="0" y="2590800"/>
            <a:ext cx="9161463" cy="1981200"/>
          </a:xfrm>
          <a:prstGeom prst="rect">
            <a:avLst/>
          </a:prstGeom>
          <a:solidFill>
            <a:srgbClr val="823E6B"/>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sz="1800" kern="0">
              <a:solidFill>
                <a:srgbClr val="51626F"/>
              </a:solidFill>
              <a:latin typeface="Arial"/>
              <a:cs typeface="Arial" charset="0"/>
            </a:endParaRPr>
          </a:p>
        </p:txBody>
      </p:sp>
      <p:sp>
        <p:nvSpPr>
          <p:cNvPr id="10" name="Text Placeholder 9"/>
          <p:cNvSpPr>
            <a:spLocks noGrp="1"/>
          </p:cNvSpPr>
          <p:nvPr>
            <p:ph type="body" sz="quarter" idx="10"/>
          </p:nvPr>
        </p:nvSpPr>
        <p:spPr bwMode="white">
          <a:xfrm>
            <a:off x="0" y="3042792"/>
            <a:ext cx="9161463" cy="1077218"/>
          </a:xfrm>
          <a:prstGeom prst="rect">
            <a:avLst/>
          </a:prstGeom>
        </p:spPr>
        <p:txBody>
          <a:bodyPr anchor="ctr" anchorCtr="0"/>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12606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087438"/>
            <a:ext cx="8153400" cy="4762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0"/>
            <a:ext cx="4000500" cy="17700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00500" cy="17700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214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23900"/>
            <a:ext cx="91440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33400" y="3513138"/>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1500">
              <a:solidFill>
                <a:srgbClr val="FFFFFF"/>
              </a:solidFill>
              <a:latin typeface="Helvetica" pitchFamily="34" charset="0"/>
            </a:endParaRPr>
          </a:p>
        </p:txBody>
      </p:sp>
      <p:sp>
        <p:nvSpPr>
          <p:cNvPr id="6" name="Rectangle 5"/>
          <p:cNvSpPr/>
          <p:nvPr/>
        </p:nvSpPr>
        <p:spPr>
          <a:xfrm>
            <a:off x="838200" y="0"/>
            <a:ext cx="2362200" cy="14478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11"/>
          <p:cNvSpPr>
            <a:spLocks noChangeArrowheads="1"/>
          </p:cNvSpPr>
          <p:nvPr/>
        </p:nvSpPr>
        <p:spPr bwMode="auto">
          <a:xfrm>
            <a:off x="76200" y="6578600"/>
            <a:ext cx="449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700" dirty="0">
                <a:solidFill>
                  <a:srgbClr val="51626F"/>
                </a:solidFill>
                <a:latin typeface="Arial" charset="0"/>
              </a:rPr>
              <a:t>© Copyright </a:t>
            </a:r>
            <a:r>
              <a:rPr lang="en-US" sz="700" dirty="0" smtClean="0">
                <a:solidFill>
                  <a:srgbClr val="51626F"/>
                </a:solidFill>
                <a:latin typeface="Arial" charset="0"/>
              </a:rPr>
              <a:t>2014 </a:t>
            </a:r>
            <a:r>
              <a:rPr lang="en-US" sz="700" dirty="0">
                <a:solidFill>
                  <a:srgbClr val="51626F"/>
                </a:solidFill>
                <a:latin typeface="Arial" charset="0"/>
              </a:rPr>
              <a:t>by </a:t>
            </a:r>
            <a:r>
              <a:rPr lang="en-US" sz="700" dirty="0" err="1">
                <a:solidFill>
                  <a:srgbClr val="51626F"/>
                </a:solidFill>
                <a:latin typeface="Arial" charset="0"/>
              </a:rPr>
              <a:t>K&amp;L</a:t>
            </a:r>
            <a:r>
              <a:rPr lang="en-US" sz="700" dirty="0">
                <a:solidFill>
                  <a:srgbClr val="51626F"/>
                </a:solidFill>
                <a:latin typeface="Arial" charset="0"/>
              </a:rPr>
              <a:t> Gates LLP. All rights reserved.</a:t>
            </a: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838200"/>
            <a:ext cx="204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3582989" y="4567679"/>
            <a:ext cx="5027612" cy="480131"/>
          </a:xfrm>
        </p:spPr>
        <p:txBody>
          <a:bodyPr lIns="91440" rIns="91440"/>
          <a:lstStyle>
            <a:lvl1pPr>
              <a:defRPr b="0">
                <a:solidFill>
                  <a:srgbClr val="E66E32"/>
                </a:solidFill>
              </a:defRPr>
            </a:lvl1pPr>
          </a:lstStyle>
          <a:p>
            <a:r>
              <a:rPr lang="en-US"/>
              <a:t>Click to add title</a:t>
            </a:r>
          </a:p>
        </p:txBody>
      </p:sp>
      <p:sp>
        <p:nvSpPr>
          <p:cNvPr id="3097" name="Rectangle 25"/>
          <p:cNvSpPr>
            <a:spLocks noGrp="1" noChangeArrowheads="1"/>
          </p:cNvSpPr>
          <p:nvPr>
            <p:ph type="subTitle" sz="quarter" idx="1"/>
          </p:nvPr>
        </p:nvSpPr>
        <p:spPr>
          <a:xfrm>
            <a:off x="3582989" y="4040189"/>
            <a:ext cx="5027612" cy="292388"/>
          </a:xfrm>
        </p:spPr>
        <p:txBody>
          <a:bodyPr lIns="91440" rIns="91440"/>
          <a:lstStyle>
            <a:lvl1pPr marL="0" indent="0">
              <a:buFont typeface="Wingdings" pitchFamily="-111" charset="2"/>
              <a:buNone/>
              <a:defRPr sz="1300">
                <a:solidFill>
                  <a:srgbClr val="50616E"/>
                </a:solidFill>
              </a:defRPr>
            </a:lvl1pPr>
          </a:lstStyle>
          <a:p>
            <a:r>
              <a:rPr lang="en-US"/>
              <a:t>Click to edit Master subtitle style</a:t>
            </a:r>
          </a:p>
        </p:txBody>
      </p:sp>
    </p:spTree>
    <p:extLst>
      <p:ext uri="{BB962C8B-B14F-4D97-AF65-F5344CB8AC3E}">
        <p14:creationId xmlns:p14="http://schemas.microsoft.com/office/powerpoint/2010/main" val="13466964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1"/>
            <a:ext cx="8153400" cy="21944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181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8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0032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06791"/>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28725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600201"/>
            <a:ext cx="4000500" cy="258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00500" cy="258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9604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6073"/>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343878"/>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2575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43878"/>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2575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48777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1580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6571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769"/>
            <a:ext cx="3008313" cy="64633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9546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00478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8007"/>
            <a:ext cx="5486400" cy="3693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5319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02921" y="1600201"/>
            <a:ext cx="14351621" cy="13388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162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7827" y="1087439"/>
            <a:ext cx="1163395" cy="2282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88" y="1087439"/>
            <a:ext cx="6441763" cy="228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136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087438"/>
            <a:ext cx="8153400" cy="476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0"/>
            <a:ext cx="4000500" cy="1770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00500" cy="1770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780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dirty="0" smtClean="0"/>
              <a:t>Click to edit Master title style</a:t>
            </a:r>
            <a:endParaRPr lang="en-US" noProof="0" dirty="0"/>
          </a:p>
        </p:txBody>
      </p:sp>
      <p:sp>
        <p:nvSpPr>
          <p:cNvPr id="3"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4"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4FF93875-233B-488C-B01D-C66A581A5CBF}" type="slidenum">
              <a:rPr lang="en-US"/>
              <a:pPr>
                <a:defRPr/>
              </a:pPr>
              <a:t>‹#›</a:t>
            </a:fld>
            <a:endParaRPr lang="en-US" dirty="0"/>
          </a:p>
        </p:txBody>
      </p:sp>
      <p:sp>
        <p:nvSpPr>
          <p:cNvPr id="5"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3304106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62466" name="Picture 2" descr="http://intranet.klgates.com/Firm/Departments/Marketing/TeamSite/Proposal%20Template%20Library/Powerpoint%20Proposal%20Template/PowerPoint%20Photo%20Library/abstract/fiber_optics_green_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4" y="-14177"/>
            <a:ext cx="9162339" cy="6872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590800"/>
            <a:ext cx="9161463" cy="1981200"/>
          </a:xfrm>
          <a:prstGeom prst="rect">
            <a:avLst/>
          </a:prstGeom>
          <a:solidFill>
            <a:schemeClr val="accent4">
              <a:lumMod val="75000"/>
            </a:schemeClr>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dirty="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056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2466" name="Picture 2" descr="http://intranet.klgates.com/Firm/Departments/Marketing/TeamSite/Proposal%20Template%20Library/Powerpoint%20Proposal%20Template/PowerPoint%20Photo%20Library/abstract/fiber_optics_green_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4" y="-14177"/>
            <a:ext cx="9162339" cy="6872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590800"/>
            <a:ext cx="9161463" cy="1981200"/>
          </a:xfrm>
          <a:prstGeom prst="rect">
            <a:avLst/>
          </a:prstGeom>
          <a:solidFill>
            <a:schemeClr val="accent4">
              <a:lumMod val="75000"/>
            </a:schemeClr>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dirty="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456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3" descr="KLG_logo_all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2767013"/>
            <a:ext cx="57816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94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6"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C61E972F-0709-4D15-A464-7865E645427D}" type="slidenum">
              <a:rPr lang="en-US"/>
              <a:pPr>
                <a:defRPr/>
              </a:pPr>
              <a:t>‹#›</a:t>
            </a:fld>
            <a:endParaRPr lang="en-US" dirty="0"/>
          </a:p>
        </p:txBody>
      </p:sp>
      <p:sp>
        <p:nvSpPr>
          <p:cNvPr id="7"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50040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8"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AF4DB4FA-3772-41F7-899E-F87772316977}" type="slidenum">
              <a:rPr lang="en-US"/>
              <a:pPr>
                <a:defRPr/>
              </a:pPr>
              <a:t>‹#›</a:t>
            </a:fld>
            <a:endParaRPr lang="en-US" dirty="0"/>
          </a:p>
        </p:txBody>
      </p:sp>
      <p:sp>
        <p:nvSpPr>
          <p:cNvPr id="9"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5509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4"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8BC64B7E-AAA5-46BB-B004-B9A871B05282}" type="slidenum">
              <a:rPr lang="en-US"/>
              <a:pPr>
                <a:defRPr/>
              </a:pPr>
              <a:t>‹#›</a:t>
            </a:fld>
            <a:endParaRPr lang="en-US" dirty="0"/>
          </a:p>
        </p:txBody>
      </p:sp>
      <p:sp>
        <p:nvSpPr>
          <p:cNvPr id="5"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41667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629400"/>
            <a:ext cx="2895600" cy="193675"/>
          </a:xfrm>
          <a:prstGeom prst="rect">
            <a:avLst/>
          </a:prstGeom>
        </p:spPr>
        <p:txBody>
          <a:bodyPr/>
          <a:lstStyle>
            <a:lvl1pPr>
              <a:defRPr/>
            </a:lvl1pPr>
          </a:lstStyle>
          <a:p>
            <a:pPr>
              <a:defRPr/>
            </a:pPr>
            <a:r>
              <a:rPr lang="en-US" dirty="0"/>
              <a:t>klgates.com</a:t>
            </a:r>
          </a:p>
        </p:txBody>
      </p:sp>
      <p:sp>
        <p:nvSpPr>
          <p:cNvPr id="3" name="Slide Number Placeholder 5"/>
          <p:cNvSpPr>
            <a:spLocks noGrp="1"/>
          </p:cNvSpPr>
          <p:nvPr>
            <p:ph type="sldNum" sz="quarter" idx="11"/>
          </p:nvPr>
        </p:nvSpPr>
        <p:spPr>
          <a:xfrm>
            <a:off x="6781800" y="6629400"/>
            <a:ext cx="2133600" cy="193675"/>
          </a:xfrm>
          <a:prstGeom prst="rect">
            <a:avLst/>
          </a:prstGeom>
        </p:spPr>
        <p:txBody>
          <a:bodyPr/>
          <a:lstStyle>
            <a:lvl1pPr>
              <a:defRPr/>
            </a:lvl1pPr>
          </a:lstStyle>
          <a:p>
            <a:pPr>
              <a:defRPr/>
            </a:pPr>
            <a:fld id="{6ACA7542-7301-47A4-A537-51E8A7591163}" type="slidenum">
              <a:rPr lang="en-US"/>
              <a:pPr>
                <a:defRPr/>
              </a:pPr>
              <a:t>‹#›</a:t>
            </a:fld>
            <a:endParaRPr lang="en-US" dirty="0"/>
          </a:p>
        </p:txBody>
      </p:sp>
      <p:sp>
        <p:nvSpPr>
          <p:cNvPr id="4" name="Date Placeholder 3"/>
          <p:cNvSpPr>
            <a:spLocks noGrp="1"/>
          </p:cNvSpPr>
          <p:nvPr>
            <p:ph type="dt" sz="half" idx="12"/>
          </p:nvPr>
        </p:nvSpPr>
        <p:spPr>
          <a:xfrm>
            <a:off x="228600" y="6629400"/>
            <a:ext cx="2133600" cy="192088"/>
          </a:xfrm>
          <a:prstGeom prst="rect">
            <a:avLst/>
          </a:prstGeo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April 1, 2015</a:t>
            </a:fld>
            <a:endParaRPr lang="en-US" dirty="0"/>
          </a:p>
        </p:txBody>
      </p:sp>
    </p:spTree>
    <p:extLst>
      <p:ext uri="{BB962C8B-B14F-4D97-AF65-F5344CB8AC3E}">
        <p14:creationId xmlns:p14="http://schemas.microsoft.com/office/powerpoint/2010/main" val="187653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20" r:id="rId15"/>
    <p:sldLayoutId id="2147483921" r:id="rId16"/>
    <p:sldLayoutId id="2147483922" r:id="rId17"/>
  </p:sldLayoutIdLst>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0" fontAlgn="base" hangingPunct="0">
        <a:spcBef>
          <a:spcPct val="20000"/>
        </a:spcBef>
        <a:spcAft>
          <a:spcPct val="0"/>
        </a:spcAft>
        <a:buClr>
          <a:schemeClr val="bg2"/>
        </a:buClr>
        <a:buFont typeface="Wingdings" pitchFamily="2" charset="2"/>
        <a:buChar char="§"/>
        <a:defRPr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95300" y="1085850"/>
            <a:ext cx="8153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495300" y="1600200"/>
            <a:ext cx="8153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9374799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2pPr>
      <a:lvl3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3pPr>
      <a:lvl4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4pPr>
      <a:lvl5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5pPr>
      <a:lvl6pPr marL="4572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6pPr>
      <a:lvl7pPr marL="9144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7pPr>
      <a:lvl8pPr marL="13716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8pPr>
      <a:lvl9pPr marL="18288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9pPr>
    </p:titleStyle>
    <p:body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a.anderson@klgat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www.informationisbeautiful.net/visualizations/worlds-biggest-data-breaches-hacks/"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nformationisbeautiful.net/visualizations/worlds-biggest-data-breaches-hacks/"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mailto:roberta.anderson@klgates.com"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edia.klgates.com/klgatesmedia/epubs/GBR_July2014/"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www.klgates.com/nist-unveils-cybersecurity-framework-02-17-201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6.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69.jpe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79.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hyperlink" Target="http://www.huffingtonpost.com/2014/02/12/target-hack_n_4775640.html"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5" Type="http://schemas.openxmlformats.org/officeDocument/2006/relationships/image" Target="../media/image90.png"/><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7.xml"/><Relationship Id="rId5" Type="http://schemas.openxmlformats.org/officeDocument/2006/relationships/image" Target="../media/image95.png"/><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ctrTitle"/>
          </p:nvPr>
        </p:nvSpPr>
        <p:spPr>
          <a:xfrm>
            <a:off x="152400" y="3962400"/>
            <a:ext cx="8915400" cy="1066800"/>
          </a:xfrm>
        </p:spPr>
        <p:txBody>
          <a:bodyPr/>
          <a:lstStyle/>
          <a:p>
            <a:pPr algn="ctr"/>
            <a:r>
              <a:rPr lang="en-US" altLang="en-US" sz="3200" dirty="0" smtClean="0">
                <a:latin typeface="Arial" charset="0"/>
                <a:cs typeface="Arial" charset="0"/>
              </a:rPr>
              <a:t>Legal </a:t>
            </a:r>
            <a:r>
              <a:rPr lang="en-US" altLang="en-US" sz="3200" dirty="0">
                <a:latin typeface="Arial" charset="0"/>
                <a:cs typeface="Arial" charset="0"/>
              </a:rPr>
              <a:t>and Regulatory Framework, Ethical Response Requirements, and </a:t>
            </a:r>
            <a:r>
              <a:rPr lang="en-US" altLang="en-US" sz="3200" dirty="0" smtClean="0">
                <a:latin typeface="Arial" charset="0"/>
                <a:cs typeface="Arial" charset="0"/>
              </a:rPr>
              <a:t>Insurance </a:t>
            </a:r>
            <a:r>
              <a:rPr lang="en-US" altLang="en-US" sz="3200" dirty="0">
                <a:latin typeface="Arial" charset="0"/>
                <a:cs typeface="Arial" charset="0"/>
              </a:rPr>
              <a:t>Coverage for Cyber Risk and </a:t>
            </a:r>
            <a:r>
              <a:rPr lang="en-US" altLang="en-US" sz="3200" dirty="0" smtClean="0">
                <a:latin typeface="Arial" charset="0"/>
                <a:cs typeface="Arial" charset="0"/>
              </a:rPr>
              <a:t>Reality</a:t>
            </a:r>
            <a:r>
              <a:rPr lang="en-US" sz="3200" dirty="0" smtClean="0"/>
              <a:t/>
            </a:r>
            <a:br>
              <a:rPr lang="en-US" sz="3200" dirty="0" smtClean="0"/>
            </a:br>
            <a:r>
              <a:rPr altLang="en-US" sz="2000" dirty="0" smtClean="0">
                <a:latin typeface="Arial" charset="0"/>
                <a:cs typeface="Arial" charset="0"/>
              </a:rPr>
              <a:t/>
            </a:r>
            <a:br>
              <a:rPr altLang="en-US" sz="2000" dirty="0" smtClean="0">
                <a:latin typeface="Arial" charset="0"/>
                <a:cs typeface="Arial" charset="0"/>
              </a:rPr>
            </a:br>
            <a:r>
              <a:rPr lang="en-US" altLang="en-US" sz="1800" dirty="0" smtClean="0">
                <a:latin typeface="Arial" charset="0"/>
                <a:cs typeface="Arial" charset="0"/>
              </a:rPr>
              <a:t>April</a:t>
            </a:r>
            <a:r>
              <a:rPr altLang="en-US" sz="1800" dirty="0" smtClean="0">
                <a:latin typeface="Arial" charset="0"/>
                <a:cs typeface="Arial" charset="0"/>
              </a:rPr>
              <a:t> 20, 2015</a:t>
            </a:r>
          </a:p>
        </p:txBody>
      </p:sp>
      <p:sp>
        <p:nvSpPr>
          <p:cNvPr id="3" name="Rectangle 5"/>
          <p:cNvSpPr txBox="1">
            <a:spLocks noChangeArrowheads="1"/>
          </p:cNvSpPr>
          <p:nvPr/>
        </p:nvSpPr>
        <p:spPr bwMode="auto">
          <a:xfrm>
            <a:off x="5638800" y="5889248"/>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ea typeface="Osaka" pitchFamily="-111" charset="-128"/>
              </a:defRPr>
            </a:lvl1pPr>
            <a:lvl2pPr marL="742950" indent="-285750">
              <a:defRPr sz="1400">
                <a:solidFill>
                  <a:schemeClr val="tx1"/>
                </a:solidFill>
                <a:latin typeface="Arial" charset="0"/>
                <a:ea typeface="Osaka" pitchFamily="-111" charset="-128"/>
              </a:defRPr>
            </a:lvl2pPr>
            <a:lvl3pPr marL="1143000" indent="-228600">
              <a:defRPr sz="1400">
                <a:solidFill>
                  <a:schemeClr val="tx1"/>
                </a:solidFill>
                <a:latin typeface="Arial" charset="0"/>
                <a:ea typeface="Osaka" pitchFamily="-111" charset="-128"/>
              </a:defRPr>
            </a:lvl3pPr>
            <a:lvl4pPr marL="1600200" indent="-228600">
              <a:defRPr sz="1400">
                <a:solidFill>
                  <a:schemeClr val="tx1"/>
                </a:solidFill>
                <a:latin typeface="Arial" charset="0"/>
                <a:ea typeface="Osaka" pitchFamily="-111" charset="-128"/>
              </a:defRPr>
            </a:lvl4pPr>
            <a:lvl5pPr marL="2057400" indent="-228600">
              <a:defRPr sz="1400">
                <a:solidFill>
                  <a:schemeClr val="tx1"/>
                </a:solidFill>
                <a:latin typeface="Arial" charset="0"/>
                <a:ea typeface="Osaka" pitchFamily="-11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1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1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1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11" charset="-128"/>
              </a:defRPr>
            </a:lvl9pPr>
          </a:lstStyle>
          <a:p>
            <a:pPr algn="l" eaLnBrk="1" hangingPunct="1">
              <a:spcAft>
                <a:spcPct val="25000"/>
              </a:spcAft>
              <a:buClr>
                <a:srgbClr val="51626F"/>
              </a:buClr>
              <a:buFont typeface="Wingdings" pitchFamily="2" charset="2"/>
              <a:buNone/>
            </a:pPr>
            <a:r>
              <a:rPr lang="en-US" sz="1600" dirty="0" smtClean="0">
                <a:solidFill>
                  <a:srgbClr val="0094B3"/>
                </a:solidFill>
                <a:latin typeface="+mj-lt"/>
              </a:rPr>
              <a:t>Roberta </a:t>
            </a:r>
            <a:r>
              <a:rPr lang="en-US" sz="1600" dirty="0">
                <a:solidFill>
                  <a:srgbClr val="0094B3"/>
                </a:solidFill>
                <a:latin typeface="+mj-lt"/>
              </a:rPr>
              <a:t>D. </a:t>
            </a:r>
            <a:r>
              <a:rPr lang="en-US" sz="1600" dirty="0" smtClean="0">
                <a:solidFill>
                  <a:srgbClr val="0094B3"/>
                </a:solidFill>
                <a:latin typeface="+mj-lt"/>
              </a:rPr>
              <a:t>Anderson</a:t>
            </a:r>
            <a:br>
              <a:rPr lang="en-US" sz="1600" dirty="0" smtClean="0">
                <a:solidFill>
                  <a:srgbClr val="0094B3"/>
                </a:solidFill>
                <a:latin typeface="+mj-lt"/>
              </a:rPr>
            </a:br>
            <a:r>
              <a:rPr lang="en-US" sz="1600" dirty="0" smtClean="0">
                <a:solidFill>
                  <a:srgbClr val="0094B3"/>
                </a:solidFill>
                <a:latin typeface="+mj-lt"/>
              </a:rPr>
              <a:t>K&amp;L GATES, LLP </a:t>
            </a:r>
            <a:r>
              <a:rPr lang="en-US" sz="1600" dirty="0" smtClean="0">
                <a:solidFill>
                  <a:srgbClr val="0094B3"/>
                </a:solidFill>
                <a:latin typeface="+mj-lt"/>
                <a:hlinkClick r:id="rId3"/>
              </a:rPr>
              <a:t>roberta.anderson@klgates.com</a:t>
            </a:r>
            <a:endParaRPr lang="en-US" sz="1600" dirty="0" smtClean="0">
              <a:solidFill>
                <a:srgbClr val="0094B3"/>
              </a:solidFill>
              <a:latin typeface="+mj-lt"/>
            </a:endParaRPr>
          </a:p>
        </p:txBody>
      </p:sp>
      <p:sp>
        <p:nvSpPr>
          <p:cNvPr id="5" name="Rectangle 5"/>
          <p:cNvSpPr txBox="1">
            <a:spLocks noChangeArrowheads="1"/>
          </p:cNvSpPr>
          <p:nvPr/>
        </p:nvSpPr>
        <p:spPr bwMode="auto">
          <a:xfrm>
            <a:off x="381000" y="5889248"/>
            <a:ext cx="381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ea typeface="Osaka" pitchFamily="-111" charset="-128"/>
              </a:defRPr>
            </a:lvl1pPr>
            <a:lvl2pPr marL="742950" indent="-285750">
              <a:defRPr sz="1400">
                <a:solidFill>
                  <a:schemeClr val="tx1"/>
                </a:solidFill>
                <a:latin typeface="Arial" charset="0"/>
                <a:ea typeface="Osaka" pitchFamily="-111" charset="-128"/>
              </a:defRPr>
            </a:lvl2pPr>
            <a:lvl3pPr marL="1143000" indent="-228600">
              <a:defRPr sz="1400">
                <a:solidFill>
                  <a:schemeClr val="tx1"/>
                </a:solidFill>
                <a:latin typeface="Arial" charset="0"/>
                <a:ea typeface="Osaka" pitchFamily="-111" charset="-128"/>
              </a:defRPr>
            </a:lvl3pPr>
            <a:lvl4pPr marL="1600200" indent="-228600">
              <a:defRPr sz="1400">
                <a:solidFill>
                  <a:schemeClr val="tx1"/>
                </a:solidFill>
                <a:latin typeface="Arial" charset="0"/>
                <a:ea typeface="Osaka" pitchFamily="-111" charset="-128"/>
              </a:defRPr>
            </a:lvl4pPr>
            <a:lvl5pPr marL="2057400" indent="-228600">
              <a:defRPr sz="1400">
                <a:solidFill>
                  <a:schemeClr val="tx1"/>
                </a:solidFill>
                <a:latin typeface="Arial" charset="0"/>
                <a:ea typeface="Osaka" pitchFamily="-111" charset="-128"/>
              </a:defRPr>
            </a:lvl5pPr>
            <a:lvl6pPr marL="2514600" indent="-228600" algn="ctr" eaLnBrk="0" fontAlgn="base" hangingPunct="0">
              <a:spcBef>
                <a:spcPct val="0"/>
              </a:spcBef>
              <a:spcAft>
                <a:spcPct val="0"/>
              </a:spcAft>
              <a:defRPr sz="1400">
                <a:solidFill>
                  <a:schemeClr val="tx1"/>
                </a:solidFill>
                <a:latin typeface="Arial" charset="0"/>
                <a:ea typeface="Osaka" pitchFamily="-111" charset="-128"/>
              </a:defRPr>
            </a:lvl6pPr>
            <a:lvl7pPr marL="2971800" indent="-228600" algn="ctr" eaLnBrk="0" fontAlgn="base" hangingPunct="0">
              <a:spcBef>
                <a:spcPct val="0"/>
              </a:spcBef>
              <a:spcAft>
                <a:spcPct val="0"/>
              </a:spcAft>
              <a:defRPr sz="1400">
                <a:solidFill>
                  <a:schemeClr val="tx1"/>
                </a:solidFill>
                <a:latin typeface="Arial" charset="0"/>
                <a:ea typeface="Osaka" pitchFamily="-111" charset="-128"/>
              </a:defRPr>
            </a:lvl7pPr>
            <a:lvl8pPr marL="3429000" indent="-228600" algn="ctr" eaLnBrk="0" fontAlgn="base" hangingPunct="0">
              <a:spcBef>
                <a:spcPct val="0"/>
              </a:spcBef>
              <a:spcAft>
                <a:spcPct val="0"/>
              </a:spcAft>
              <a:defRPr sz="1400">
                <a:solidFill>
                  <a:schemeClr val="tx1"/>
                </a:solidFill>
                <a:latin typeface="Arial" charset="0"/>
                <a:ea typeface="Osaka" pitchFamily="-111" charset="-128"/>
              </a:defRPr>
            </a:lvl8pPr>
            <a:lvl9pPr marL="3886200" indent="-228600" algn="ctr" eaLnBrk="0" fontAlgn="base" hangingPunct="0">
              <a:spcBef>
                <a:spcPct val="0"/>
              </a:spcBef>
              <a:spcAft>
                <a:spcPct val="0"/>
              </a:spcAft>
              <a:defRPr sz="1400">
                <a:solidFill>
                  <a:schemeClr val="tx1"/>
                </a:solidFill>
                <a:latin typeface="Arial" charset="0"/>
                <a:ea typeface="Osaka" pitchFamily="-111" charset="-128"/>
              </a:defRPr>
            </a:lvl9pPr>
          </a:lstStyle>
          <a:p>
            <a:pPr>
              <a:spcAft>
                <a:spcPct val="25000"/>
              </a:spcAft>
              <a:buClr>
                <a:srgbClr val="51626F"/>
              </a:buClr>
            </a:pPr>
            <a:r>
              <a:rPr lang="en-US" sz="1600" dirty="0">
                <a:solidFill>
                  <a:srgbClr val="0094B3"/>
                </a:solidFill>
                <a:latin typeface="+mj-lt"/>
              </a:rPr>
              <a:t>Presentation to the Florida Bar's Insurance &amp; </a:t>
            </a:r>
            <a:r>
              <a:rPr lang="en-US" sz="1600">
                <a:solidFill>
                  <a:srgbClr val="0094B3"/>
                </a:solidFill>
                <a:latin typeface="+mj-lt"/>
              </a:rPr>
              <a:t>Surety </a:t>
            </a:r>
            <a:r>
              <a:rPr lang="en-US" sz="1600" smtClean="0">
                <a:solidFill>
                  <a:srgbClr val="0094B3"/>
                </a:solidFill>
                <a:latin typeface="+mj-lt"/>
              </a:rPr>
              <a:t>Committee</a:t>
            </a:r>
            <a:endParaRPr lang="en-US" sz="1600" dirty="0" smtClean="0">
              <a:solidFill>
                <a:srgbClr val="0094B3"/>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DF6675AA-F83F-428F-9C73-F7FF534ECA15}" type="slidenum">
              <a:rPr lang="en-US" smtClean="0">
                <a:solidFill>
                  <a:srgbClr val="080A0C"/>
                </a:solidFill>
              </a:rPr>
              <a:pPr>
                <a:defRPr/>
              </a:pPr>
              <a:t>10</a:t>
            </a:fld>
            <a:endParaRPr lang="en-US" dirty="0">
              <a:solidFill>
                <a:srgbClr val="080A0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26" y="526888"/>
            <a:ext cx="7600337" cy="595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a:spLocks noChangeArrowheads="1"/>
          </p:cNvSpPr>
          <p:nvPr/>
        </p:nvSpPr>
        <p:spPr bwMode="auto">
          <a:xfrm>
            <a:off x="5878513" y="4179888"/>
            <a:ext cx="3149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eaLnBrk="1" hangingPunct="1"/>
            <a:r>
              <a:rPr lang="en-US" altLang="en-US" dirty="0"/>
              <a:t>Source: </a:t>
            </a:r>
            <a:br>
              <a:rPr lang="en-US" altLang="en-US" dirty="0"/>
            </a:br>
            <a:r>
              <a:rPr lang="en-US" altLang="en-US" dirty="0" err="1"/>
              <a:t>Ponemon</a:t>
            </a:r>
            <a:r>
              <a:rPr lang="en-US" altLang="en-US" dirty="0"/>
              <a:t> Institute LLC</a:t>
            </a:r>
            <a:br>
              <a:rPr lang="en-US" altLang="en-US" dirty="0"/>
            </a:br>
            <a:r>
              <a:rPr lang="en-US" altLang="en-US" b="1" dirty="0"/>
              <a:t>Cost of Data Breach Study:</a:t>
            </a:r>
          </a:p>
          <a:p>
            <a:pPr eaLnBrk="1" hangingPunct="1"/>
            <a:r>
              <a:rPr lang="en-US" altLang="en-US" b="1" dirty="0"/>
              <a:t>Global Analysis</a:t>
            </a:r>
          </a:p>
          <a:p>
            <a:pPr eaLnBrk="1" hangingPunct="1"/>
            <a:r>
              <a:rPr lang="en-US" altLang="en-US" dirty="0"/>
              <a:t>(May 2014)</a:t>
            </a:r>
          </a:p>
        </p:txBody>
      </p:sp>
    </p:spTree>
    <p:extLst>
      <p:ext uri="{BB962C8B-B14F-4D97-AF65-F5344CB8AC3E}">
        <p14:creationId xmlns:p14="http://schemas.microsoft.com/office/powerpoint/2010/main" val="183635781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3459163" y="1938576"/>
            <a:ext cx="5684837" cy="923330"/>
          </a:xfrm>
        </p:spPr>
        <p:txBody>
          <a:bodyPr/>
          <a:lstStyle/>
          <a:p>
            <a:pPr eaLnBrk="1" hangingPunct="1">
              <a:spcBef>
                <a:spcPts val="300"/>
              </a:spcBef>
            </a:pPr>
            <a:r>
              <a:rPr lang="en-US" altLang="en-US" sz="1800" dirty="0">
                <a:latin typeface="+mj-lt"/>
              </a:rPr>
              <a:t>“[T]he average total cost of a data breach for the companies participating in this research increased </a:t>
            </a:r>
            <a:r>
              <a:rPr lang="en-US" altLang="en-US" sz="1800" dirty="0" smtClean="0">
                <a:latin typeface="+mj-lt"/>
              </a:rPr>
              <a:t/>
            </a:r>
            <a:br>
              <a:rPr lang="en-US" altLang="en-US" sz="1800" dirty="0" smtClean="0">
                <a:latin typeface="+mj-lt"/>
              </a:rPr>
            </a:br>
            <a:r>
              <a:rPr lang="en-US" altLang="en-US" sz="1800" dirty="0" smtClean="0">
                <a:latin typeface="+mj-lt"/>
              </a:rPr>
              <a:t>15 </a:t>
            </a:r>
            <a:r>
              <a:rPr lang="en-US" altLang="en-US" sz="1800" dirty="0">
                <a:latin typeface="+mj-lt"/>
              </a:rPr>
              <a:t>percent to $3.5 million</a:t>
            </a:r>
            <a:r>
              <a:rPr lang="en-US" altLang="en-US" sz="1800" dirty="0" smtClean="0">
                <a:latin typeface="+mj-lt"/>
              </a:rPr>
              <a:t>”</a:t>
            </a:r>
          </a:p>
        </p:txBody>
      </p:sp>
      <p:sp>
        <p:nvSpPr>
          <p:cNvPr id="7" name="Rectangle 2"/>
          <p:cNvSpPr>
            <a:spLocks noGrp="1" noChangeArrowheads="1"/>
          </p:cNvSpPr>
          <p:nvPr>
            <p:ph type="title"/>
          </p:nvPr>
        </p:nvSpPr>
        <p:spPr>
          <a:xfrm>
            <a:off x="609600" y="1163722"/>
            <a:ext cx="8077200" cy="507831"/>
          </a:xfrm>
        </p:spPr>
        <p:txBody>
          <a:bodyPr/>
          <a:lstStyle/>
          <a:p>
            <a:pPr eaLnBrk="1" fontAlgn="auto" hangingPunct="1">
              <a:spcAft>
                <a:spcPts val="0"/>
              </a:spcAft>
              <a:defRPr/>
            </a:pPr>
            <a:r>
              <a:rPr lang="en-US" altLang="en-US" sz="3000" cap="all" dirty="0" smtClean="0"/>
              <a:t>Practical Risk and Exposure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00" y="1984163"/>
            <a:ext cx="27241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3459163" y="2838271"/>
            <a:ext cx="5684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pPr eaLnBrk="1" hangingPunct="1">
              <a:spcBef>
                <a:spcPts val="300"/>
              </a:spcBef>
            </a:pPr>
            <a:r>
              <a:rPr lang="en-US" sz="1800" kern="0" dirty="0" smtClean="0">
                <a:latin typeface="+mj-lt"/>
              </a:rPr>
              <a:t>“The average cost paid for each lost or stolen record containing sensitive and confidential information increased more than 9 percent from $136 in 2013 to $145 in this year’s study.”</a:t>
            </a:r>
          </a:p>
        </p:txBody>
      </p:sp>
      <p:sp>
        <p:nvSpPr>
          <p:cNvPr id="9" name="Rectangle 3"/>
          <p:cNvSpPr txBox="1">
            <a:spLocks noChangeArrowheads="1"/>
          </p:cNvSpPr>
          <p:nvPr/>
        </p:nvSpPr>
        <p:spPr bwMode="auto">
          <a:xfrm>
            <a:off x="3459163" y="4038600"/>
            <a:ext cx="5684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pPr eaLnBrk="1" hangingPunct="1">
              <a:spcBef>
                <a:spcPts val="300"/>
              </a:spcBef>
            </a:pPr>
            <a:r>
              <a:rPr lang="en-US" sz="1800" kern="0" dirty="0" smtClean="0">
                <a:latin typeface="+mj-lt"/>
              </a:rPr>
              <a:t>“However, German and US organizations on average experienced much higher costs at $195 and $201, respectively.”</a:t>
            </a:r>
          </a:p>
        </p:txBody>
      </p:sp>
      <p:sp>
        <p:nvSpPr>
          <p:cNvPr id="10" name="Rectangle 3"/>
          <p:cNvSpPr txBox="1">
            <a:spLocks noChangeArrowheads="1"/>
          </p:cNvSpPr>
          <p:nvPr/>
        </p:nvSpPr>
        <p:spPr bwMode="auto">
          <a:xfrm>
            <a:off x="3459163" y="4944070"/>
            <a:ext cx="5684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r>
              <a:rPr lang="en-US" sz="1800" kern="0" dirty="0" smtClean="0">
                <a:latin typeface="+mj-lt"/>
              </a:rPr>
              <a:t>“These countries also experienced the highest total cost (US at $5.85 million and Germany at $4.74 million)”</a:t>
            </a:r>
            <a:endParaRPr lang="en-US" sz="1800" kern="0" dirty="0">
              <a:latin typeface="+mj-lt"/>
            </a:endParaRPr>
          </a:p>
        </p:txBody>
      </p:sp>
      <p:sp>
        <p:nvSpPr>
          <p:cNvPr id="11" name="Rectangle 3"/>
          <p:cNvSpPr txBox="1">
            <a:spLocks noChangeArrowheads="1"/>
          </p:cNvSpPr>
          <p:nvPr/>
        </p:nvSpPr>
        <p:spPr bwMode="auto">
          <a:xfrm>
            <a:off x="3459163" y="5847799"/>
            <a:ext cx="5684837" cy="12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r>
              <a:rPr lang="en-US" sz="1800" kern="0" dirty="0" smtClean="0">
                <a:latin typeface="+mj-lt"/>
              </a:rPr>
              <a:t>“[</a:t>
            </a:r>
            <a:r>
              <a:rPr lang="en-US" sz="1800" kern="0" dirty="0">
                <a:latin typeface="+mj-lt"/>
              </a:rPr>
              <a:t>W]e do not include data breaches of more than approximately 100,000 compromised records in our analysis.” 	</a:t>
            </a:r>
          </a:p>
          <a:p>
            <a:endParaRPr lang="en-US" sz="1600" kern="0" dirty="0" smtClean="0">
              <a:latin typeface="+mj-lt"/>
            </a:endParaRPr>
          </a:p>
        </p:txBody>
      </p:sp>
      <p:sp>
        <p:nvSpPr>
          <p:cNvPr id="13" name="Rectangle 12"/>
          <p:cNvSpPr/>
          <p:nvPr/>
        </p:nvSpPr>
        <p:spPr>
          <a:xfrm>
            <a:off x="7779434" y="2313650"/>
            <a:ext cx="1124854" cy="24938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mj-lt"/>
            </a:endParaRPr>
          </a:p>
        </p:txBody>
      </p:sp>
      <p:sp>
        <p:nvSpPr>
          <p:cNvPr id="14" name="Rectangle 13"/>
          <p:cNvSpPr/>
          <p:nvPr/>
        </p:nvSpPr>
        <p:spPr>
          <a:xfrm>
            <a:off x="3689571" y="2563034"/>
            <a:ext cx="2722451" cy="27523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mj-lt"/>
            </a:endParaRPr>
          </a:p>
        </p:txBody>
      </p:sp>
      <p:sp>
        <p:nvSpPr>
          <p:cNvPr id="15" name="Rectangle 14"/>
          <p:cNvSpPr/>
          <p:nvPr/>
        </p:nvSpPr>
        <p:spPr>
          <a:xfrm>
            <a:off x="3657600" y="5867400"/>
            <a:ext cx="5410200" cy="80645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mj-lt"/>
            </a:endParaRPr>
          </a:p>
        </p:txBody>
      </p:sp>
    </p:spTree>
    <p:extLst>
      <p:ext uri="{BB962C8B-B14F-4D97-AF65-F5344CB8AC3E}">
        <p14:creationId xmlns:p14="http://schemas.microsoft.com/office/powerpoint/2010/main" val="98776167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P spid="8" grpId="0"/>
      <p:bldP spid="9" grpId="0"/>
      <p:bldP spid="10" grpId="0"/>
      <p:bldP spid="11"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1"/>
          <p:cNvSpPr txBox="1">
            <a:spLocks noChangeArrowheads="1"/>
          </p:cNvSpPr>
          <p:nvPr/>
        </p:nvSpPr>
        <p:spPr bwMode="auto">
          <a:xfrm>
            <a:off x="520700" y="6221413"/>
            <a:ext cx="8013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200" dirty="0">
                <a:latin typeface="Franklin Gothic Medium Cond" pitchFamily="34" charset="0"/>
                <a:hlinkClick r:id="rId3"/>
              </a:rPr>
              <a:t>http://www.informationisbeautiful.net/visualizations/worlds-biggest-data-breaches-hacks/</a:t>
            </a:r>
            <a:r>
              <a:rPr lang="en-US" altLang="en-US" sz="1200" dirty="0">
                <a:latin typeface="Franklin Gothic Medium Cond" pitchFamily="34" charset="0"/>
              </a:rPr>
              <a:t> </a:t>
            </a:r>
          </a:p>
        </p:txBody>
      </p:sp>
      <p:sp>
        <p:nvSpPr>
          <p:cNvPr id="13"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5F5EB9A-93CA-4020-8631-17BEE7313F64}" type="slidenum">
              <a:rPr lang="en-US" smtClean="0">
                <a:solidFill>
                  <a:srgbClr val="080A0C"/>
                </a:solidFill>
              </a:rPr>
              <a:pPr>
                <a:defRPr/>
              </a:pPr>
              <a:t>12</a:t>
            </a:fld>
            <a:endParaRPr lang="en-US" dirty="0">
              <a:solidFill>
                <a:srgbClr val="080A0C"/>
              </a:solidFill>
            </a:endParaRPr>
          </a:p>
        </p:txBody>
      </p:sp>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61988"/>
            <a:ext cx="7699375" cy="543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43555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1"/>
          <p:cNvSpPr txBox="1">
            <a:spLocks noChangeArrowheads="1"/>
          </p:cNvSpPr>
          <p:nvPr/>
        </p:nvSpPr>
        <p:spPr bwMode="auto">
          <a:xfrm>
            <a:off x="520700" y="6221413"/>
            <a:ext cx="8013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200">
                <a:latin typeface="Franklin Gothic Medium Cond" pitchFamily="34" charset="0"/>
                <a:hlinkClick r:id="rId2"/>
              </a:rPr>
              <a:t>http://www.informationisbeautiful.net/visualizations/worlds-biggest-data-breaches-hacks/</a:t>
            </a:r>
            <a:r>
              <a:rPr lang="en-US" altLang="en-US" sz="1200">
                <a:latin typeface="Franklin Gothic Medium Cond" pitchFamily="34" charset="0"/>
              </a:rPr>
              <a:t> </a:t>
            </a:r>
          </a:p>
        </p:txBody>
      </p:sp>
      <p:sp>
        <p:nvSpPr>
          <p:cNvPr id="13"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4E0C7C4E-8B1C-4847-9D89-7517CE98CB31}" type="slidenum">
              <a:rPr lang="en-US" smtClean="0">
                <a:solidFill>
                  <a:srgbClr val="080A0C"/>
                </a:solidFill>
              </a:rPr>
              <a:pPr>
                <a:defRPr/>
              </a:pPr>
              <a:t>13</a:t>
            </a:fld>
            <a:endParaRPr lang="en-US" dirty="0">
              <a:solidFill>
                <a:srgbClr val="080A0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45" y="328614"/>
            <a:ext cx="8336818"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14264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3459163" y="1938576"/>
            <a:ext cx="5684837" cy="4108817"/>
          </a:xfrm>
        </p:spPr>
        <p:txBody>
          <a:bodyPr/>
          <a:lstStyle/>
          <a:p>
            <a:pPr eaLnBrk="1" hangingPunct="1">
              <a:spcBef>
                <a:spcPts val="300"/>
              </a:spcBef>
            </a:pPr>
            <a:r>
              <a:rPr lang="en-US" altLang="en-US" sz="1800" dirty="0" smtClean="0">
                <a:latin typeface="+mj-lt"/>
              </a:rPr>
              <a:t>Breach Notification Costs/Identity Monitoring </a:t>
            </a:r>
          </a:p>
          <a:p>
            <a:pPr eaLnBrk="1" hangingPunct="1">
              <a:spcBef>
                <a:spcPts val="300"/>
              </a:spcBef>
            </a:pPr>
            <a:r>
              <a:rPr lang="en-US" altLang="en-US" sz="1800" dirty="0" smtClean="0">
                <a:latin typeface="+mj-lt"/>
              </a:rPr>
              <a:t>Computer Forensics/PR Consulting</a:t>
            </a:r>
          </a:p>
          <a:p>
            <a:pPr eaLnBrk="1" hangingPunct="1">
              <a:spcBef>
                <a:spcPts val="300"/>
              </a:spcBef>
            </a:pPr>
            <a:r>
              <a:rPr lang="en-US" altLang="en-US" sz="1800" dirty="0" smtClean="0">
                <a:latin typeface="+mj-lt"/>
              </a:rPr>
              <a:t>Loss of Customers/Revenue</a:t>
            </a:r>
          </a:p>
          <a:p>
            <a:pPr eaLnBrk="1" hangingPunct="1">
              <a:spcBef>
                <a:spcPts val="300"/>
              </a:spcBef>
            </a:pPr>
            <a:r>
              <a:rPr lang="en-US" altLang="en-US" sz="1800" dirty="0" smtClean="0">
                <a:latin typeface="+mj-lt"/>
              </a:rPr>
              <a:t>Damaged Reputation/Brand</a:t>
            </a:r>
          </a:p>
          <a:p>
            <a:pPr eaLnBrk="1" hangingPunct="1">
              <a:spcBef>
                <a:spcPts val="300"/>
              </a:spcBef>
            </a:pPr>
            <a:r>
              <a:rPr lang="en-US" altLang="en-US" sz="1800" dirty="0" smtClean="0">
                <a:latin typeface="+mj-lt"/>
              </a:rPr>
              <a:t>Regulatory Actions/Fines/Penalties/Consumer Redress</a:t>
            </a:r>
          </a:p>
          <a:p>
            <a:pPr eaLnBrk="1" hangingPunct="1">
              <a:spcBef>
                <a:spcPts val="300"/>
              </a:spcBef>
            </a:pPr>
            <a:r>
              <a:rPr lang="en-US" altLang="en-US" sz="1800" dirty="0" smtClean="0">
                <a:latin typeface="+mj-lt"/>
              </a:rPr>
              <a:t>Lawsuits &amp; Defense Costs</a:t>
            </a:r>
          </a:p>
          <a:p>
            <a:pPr eaLnBrk="1" hangingPunct="1">
              <a:spcBef>
                <a:spcPts val="300"/>
              </a:spcBef>
            </a:pPr>
            <a:r>
              <a:rPr lang="en-US" altLang="en-US" sz="1800" dirty="0" smtClean="0">
                <a:latin typeface="+mj-lt"/>
              </a:rPr>
              <a:t>Loss of “Crown Jewels”</a:t>
            </a:r>
          </a:p>
          <a:p>
            <a:pPr eaLnBrk="1" hangingPunct="1">
              <a:spcBef>
                <a:spcPts val="300"/>
              </a:spcBef>
            </a:pPr>
            <a:r>
              <a:rPr lang="en-US" altLang="en-US" sz="1800" dirty="0" smtClean="0">
                <a:latin typeface="+mj-lt"/>
              </a:rPr>
              <a:t>Business Interruption &amp; Supply Chain Disruption</a:t>
            </a:r>
          </a:p>
          <a:p>
            <a:pPr eaLnBrk="1" hangingPunct="1">
              <a:spcBef>
                <a:spcPts val="300"/>
              </a:spcBef>
            </a:pPr>
            <a:r>
              <a:rPr lang="en-US" altLang="en-US" sz="1800" dirty="0" smtClean="0">
                <a:latin typeface="+mj-lt"/>
              </a:rPr>
              <a:t>Drop in Stock Price/Loss of Market Share</a:t>
            </a:r>
          </a:p>
          <a:p>
            <a:pPr eaLnBrk="1" hangingPunct="1">
              <a:spcBef>
                <a:spcPts val="300"/>
              </a:spcBef>
            </a:pPr>
            <a:r>
              <a:rPr lang="en-US" altLang="en-US" sz="1800" dirty="0" smtClean="0">
                <a:latin typeface="+mj-lt"/>
              </a:rPr>
              <a:t>Potential </a:t>
            </a:r>
            <a:r>
              <a:rPr lang="en-US" altLang="en-US" sz="1800" dirty="0" err="1" smtClean="0">
                <a:latin typeface="+mj-lt"/>
              </a:rPr>
              <a:t>D&amp;O</a:t>
            </a:r>
            <a:r>
              <a:rPr lang="en-US" altLang="en-US" sz="1800" dirty="0" smtClean="0">
                <a:latin typeface="+mj-lt"/>
              </a:rPr>
              <a:t> Suits (Target)</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112229"/>
            <a:ext cx="23241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Rectangle 2"/>
          <p:cNvSpPr>
            <a:spLocks noGrp="1" noChangeArrowheads="1"/>
          </p:cNvSpPr>
          <p:nvPr>
            <p:ph type="title"/>
          </p:nvPr>
        </p:nvSpPr>
        <p:spPr>
          <a:xfrm>
            <a:off x="609600" y="1177572"/>
            <a:ext cx="8077200" cy="480131"/>
          </a:xfrm>
        </p:spPr>
        <p:txBody>
          <a:bodyPr/>
          <a:lstStyle/>
          <a:p>
            <a:pPr eaLnBrk="1" fontAlgn="auto" hangingPunct="1">
              <a:spcAft>
                <a:spcPts val="0"/>
              </a:spcAft>
              <a:defRPr/>
            </a:pPr>
            <a:r>
              <a:rPr lang="en-US" altLang="en-US" cap="all" dirty="0" smtClean="0"/>
              <a:t>Practical Risk and Exposure</a:t>
            </a:r>
          </a:p>
        </p:txBody>
      </p:sp>
      <p:sp>
        <p:nvSpPr>
          <p:cNvPr id="5"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404136803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0861" y="5659595"/>
            <a:ext cx="8013539" cy="461665"/>
          </a:xfrm>
          <a:prstGeom prst="rect">
            <a:avLst/>
          </a:prstGeom>
          <a:noFill/>
        </p:spPr>
        <p:txBody>
          <a:bodyPr wrap="square">
            <a:spAutoFit/>
          </a:bodyPr>
          <a:lstStyle/>
          <a:p>
            <a:pPr algn="ctr">
              <a:defRPr/>
            </a:pPr>
            <a:r>
              <a:rPr lang="en-US" sz="1200" dirty="0">
                <a:latin typeface="+mj-lt"/>
              </a:rPr>
              <a:t>Robert S. Mueller, III, Director, Federal Bureau of Investigation, </a:t>
            </a:r>
            <a:r>
              <a:rPr lang="en-US" sz="1200" dirty="0" err="1">
                <a:latin typeface="+mj-lt"/>
              </a:rPr>
              <a:t>RSA</a:t>
            </a:r>
            <a:r>
              <a:rPr lang="en-US" sz="1200" dirty="0">
                <a:latin typeface="+mj-lt"/>
              </a:rPr>
              <a:t> Cyber Security Conference San Francisco, CA (Mar. 1, 2012)</a:t>
            </a:r>
          </a:p>
        </p:txBody>
      </p:sp>
      <p:sp>
        <p:nvSpPr>
          <p:cNvPr id="10" name="Rectangle 5"/>
          <p:cNvSpPr>
            <a:spLocks noChangeArrowheads="1"/>
          </p:cNvSpPr>
          <p:nvPr/>
        </p:nvSpPr>
        <p:spPr bwMode="auto">
          <a:xfrm>
            <a:off x="1678325" y="1097725"/>
            <a:ext cx="5791200" cy="2308324"/>
          </a:xfrm>
          <a:prstGeom prst="rect">
            <a:avLst/>
          </a:prstGeom>
          <a:solidFill>
            <a:schemeClr val="bg1"/>
          </a:solidFill>
          <a:ln>
            <a:solidFill>
              <a:schemeClr val="bg1"/>
            </a:solidFill>
          </a:ln>
          <a:extLst/>
        </p:spPr>
        <p:txBody>
          <a:bodyPr>
            <a:spAutoFit/>
          </a:bodyPr>
          <a:lstStyle>
            <a:lvl1pPr eaLnBrk="0" hangingPunct="0">
              <a:spcBef>
                <a:spcPct val="20000"/>
              </a:spcBef>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SzPct val="80000"/>
              <a:buFont typeface="Courier New" pitchFamily="49" charset="0"/>
              <a:buChar char="o"/>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algn="ctr" eaLnBrk="1" hangingPunct="1">
              <a:spcBef>
                <a:spcPct val="0"/>
              </a:spcBef>
            </a:pPr>
            <a:r>
              <a:rPr lang="en-US" altLang="en-US" sz="3600" dirty="0">
                <a:solidFill>
                  <a:srgbClr val="0094B3"/>
                </a:solidFill>
                <a:latin typeface="+mj-lt"/>
                <a:cs typeface="Arial" pitchFamily="34" charset="0"/>
              </a:rPr>
              <a:t>“[T]here are only two types of companies: </a:t>
            </a:r>
            <a:r>
              <a:rPr lang="en-US" altLang="en-US" sz="3600" dirty="0" smtClean="0">
                <a:solidFill>
                  <a:srgbClr val="0094B3"/>
                </a:solidFill>
                <a:latin typeface="+mj-lt"/>
                <a:cs typeface="Arial" pitchFamily="34" charset="0"/>
              </a:rPr>
              <a:t>those that have been hacked and those that will be. </a:t>
            </a:r>
            <a:endParaRPr lang="en-US" altLang="en-US" sz="3600" dirty="0">
              <a:solidFill>
                <a:srgbClr val="0094B3"/>
              </a:solidFill>
              <a:latin typeface="+mj-lt"/>
              <a:cs typeface="Arial" pitchFamily="34" charset="0"/>
            </a:endParaRPr>
          </a:p>
        </p:txBody>
      </p:sp>
      <p:sp>
        <p:nvSpPr>
          <p:cNvPr id="7"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12" name="Rectangle 5"/>
          <p:cNvSpPr>
            <a:spLocks noChangeArrowheads="1"/>
          </p:cNvSpPr>
          <p:nvPr/>
        </p:nvSpPr>
        <p:spPr bwMode="auto">
          <a:xfrm>
            <a:off x="1678325" y="1097725"/>
            <a:ext cx="5791200" cy="4524315"/>
          </a:xfrm>
          <a:prstGeom prst="rect">
            <a:avLst/>
          </a:prstGeom>
          <a:solidFill>
            <a:schemeClr val="bg1"/>
          </a:solidFill>
          <a:ln>
            <a:solidFill>
              <a:schemeClr val="bg1"/>
            </a:solidFill>
          </a:ln>
          <a:extLst/>
        </p:spPr>
        <p:txBody>
          <a:bodyPr>
            <a:spAutoFit/>
          </a:bodyPr>
          <a:lstStyle>
            <a:lvl1pPr eaLnBrk="0" hangingPunct="0">
              <a:spcBef>
                <a:spcPct val="20000"/>
              </a:spcBef>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SzPct val="80000"/>
              <a:buFont typeface="Courier New" pitchFamily="49" charset="0"/>
              <a:buChar char="o"/>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algn="ctr" eaLnBrk="1" hangingPunct="1">
              <a:spcBef>
                <a:spcPct val="0"/>
              </a:spcBef>
            </a:pPr>
            <a:r>
              <a:rPr lang="en-US" altLang="en-US" sz="3600" dirty="0">
                <a:solidFill>
                  <a:schemeClr val="tx2"/>
                </a:solidFill>
                <a:latin typeface="+mj-lt"/>
                <a:cs typeface="Arial" pitchFamily="34" charset="0"/>
              </a:rPr>
              <a:t>“[T]here are only two types of companies: </a:t>
            </a:r>
            <a:r>
              <a:rPr lang="en-US" altLang="en-US" sz="3600" dirty="0" smtClean="0">
                <a:solidFill>
                  <a:schemeClr val="tx2"/>
                </a:solidFill>
                <a:latin typeface="+mj-lt"/>
                <a:cs typeface="Arial" pitchFamily="34" charset="0"/>
              </a:rPr>
              <a:t>those that have been hacked and those that will be. And even they are converging into one category: companies that have been hacked and will be hacked again.” </a:t>
            </a:r>
            <a:r>
              <a:rPr lang="en-US" altLang="en-US" sz="3600" dirty="0">
                <a:solidFill>
                  <a:schemeClr val="tx2"/>
                </a:solidFill>
                <a:latin typeface="+mj-lt"/>
                <a:cs typeface="Arial" pitchFamily="34" charset="0"/>
              </a:rPr>
              <a:t>	</a:t>
            </a:r>
          </a:p>
        </p:txBody>
      </p:sp>
    </p:spTree>
    <p:extLst>
      <p:ext uri="{BB962C8B-B14F-4D97-AF65-F5344CB8AC3E}">
        <p14:creationId xmlns:p14="http://schemas.microsoft.com/office/powerpoint/2010/main" val="73405641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Legal And Regulatory </a:t>
            </a:r>
            <a:r>
              <a:rPr lang="en-US" dirty="0" smtClean="0"/>
              <a:t>Framework</a:t>
            </a:r>
            <a:endParaRPr lang="en-US" dirty="0"/>
          </a:p>
        </p:txBody>
      </p:sp>
    </p:spTree>
    <p:extLst>
      <p:ext uri="{BB962C8B-B14F-4D97-AF65-F5344CB8AC3E}">
        <p14:creationId xmlns:p14="http://schemas.microsoft.com/office/powerpoint/2010/main" val="376913460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806575"/>
            <a:ext cx="8534400" cy="5863144"/>
          </a:xfrm>
        </p:spPr>
        <p:txBody>
          <a:bodyPr/>
          <a:lstStyle/>
          <a:p>
            <a:pPr marL="798513" lvl="1" indent="-341313">
              <a:defRPr/>
            </a:pPr>
            <a:r>
              <a:rPr lang="en-US" altLang="en-US" sz="2000" dirty="0">
                <a:latin typeface="+mj-lt"/>
              </a:rPr>
              <a:t>Federal </a:t>
            </a:r>
            <a:r>
              <a:rPr lang="en-US" altLang="en-US" sz="2000" dirty="0" smtClean="0">
                <a:latin typeface="+mj-lt"/>
              </a:rPr>
              <a:t>Cybersecurity/Data Privacy Laws</a:t>
            </a:r>
            <a:endParaRPr lang="en-US" altLang="en-US" sz="2000" dirty="0">
              <a:latin typeface="+mj-lt"/>
            </a:endParaRPr>
          </a:p>
          <a:p>
            <a:pPr lvl="3">
              <a:defRPr/>
            </a:pPr>
            <a:r>
              <a:rPr lang="en-US" altLang="en-US" dirty="0">
                <a:solidFill>
                  <a:srgbClr val="0094B3"/>
                </a:solidFill>
                <a:latin typeface="+mj-lt"/>
              </a:rPr>
              <a:t>FCC </a:t>
            </a:r>
            <a:r>
              <a:rPr lang="en-US" altLang="en-US" dirty="0" smtClean="0">
                <a:solidFill>
                  <a:srgbClr val="0094B3"/>
                </a:solidFill>
                <a:latin typeface="+mj-lt"/>
              </a:rPr>
              <a:t>Act</a:t>
            </a:r>
            <a:endParaRPr lang="en-US" altLang="en-US" dirty="0">
              <a:solidFill>
                <a:srgbClr val="0094B3"/>
              </a:solidFill>
              <a:latin typeface="+mj-lt"/>
            </a:endParaRPr>
          </a:p>
          <a:p>
            <a:pPr lvl="3">
              <a:defRPr/>
            </a:pPr>
            <a:r>
              <a:rPr lang="en-US" altLang="en-US" dirty="0" err="1" smtClean="0">
                <a:solidFill>
                  <a:srgbClr val="0094B3"/>
                </a:solidFill>
                <a:latin typeface="+mj-lt"/>
              </a:rPr>
              <a:t>GLBA</a:t>
            </a:r>
            <a:r>
              <a:rPr lang="en-US" altLang="en-US" dirty="0" smtClean="0">
                <a:solidFill>
                  <a:srgbClr val="0094B3"/>
                </a:solidFill>
                <a:latin typeface="+mj-lt"/>
              </a:rPr>
              <a:t> </a:t>
            </a:r>
          </a:p>
          <a:p>
            <a:pPr lvl="3">
              <a:defRPr/>
            </a:pPr>
            <a:r>
              <a:rPr lang="en-US" altLang="en-US" dirty="0" err="1" smtClean="0">
                <a:solidFill>
                  <a:srgbClr val="0094B3"/>
                </a:solidFill>
                <a:latin typeface="+mj-lt"/>
              </a:rPr>
              <a:t>HIPAA</a:t>
            </a:r>
            <a:r>
              <a:rPr lang="en-US" altLang="en-US" dirty="0" smtClean="0">
                <a:solidFill>
                  <a:srgbClr val="0094B3"/>
                </a:solidFill>
                <a:latin typeface="+mj-lt"/>
              </a:rPr>
              <a:t>/</a:t>
            </a:r>
            <a:r>
              <a:rPr lang="en-US" altLang="en-US" dirty="0" err="1" smtClean="0">
                <a:solidFill>
                  <a:srgbClr val="0094B3"/>
                </a:solidFill>
                <a:latin typeface="+mj-lt"/>
              </a:rPr>
              <a:t>HITECH</a:t>
            </a:r>
            <a:r>
              <a:rPr lang="en-US" altLang="en-US" dirty="0" smtClean="0">
                <a:solidFill>
                  <a:srgbClr val="0094B3"/>
                </a:solidFill>
                <a:latin typeface="+mj-lt"/>
              </a:rPr>
              <a:t> </a:t>
            </a:r>
          </a:p>
          <a:p>
            <a:pPr lvl="3">
              <a:defRPr/>
            </a:pPr>
            <a:r>
              <a:rPr lang="en-US" altLang="en-US" dirty="0" err="1" smtClean="0">
                <a:solidFill>
                  <a:srgbClr val="0094B3"/>
                </a:solidFill>
                <a:latin typeface="+mj-lt"/>
              </a:rPr>
              <a:t>FCRA</a:t>
            </a:r>
            <a:r>
              <a:rPr lang="en-US" altLang="en-US" dirty="0" smtClean="0">
                <a:solidFill>
                  <a:srgbClr val="0094B3"/>
                </a:solidFill>
                <a:latin typeface="+mj-lt"/>
              </a:rPr>
              <a:t>/</a:t>
            </a:r>
            <a:r>
              <a:rPr lang="en-US" altLang="en-US" dirty="0" err="1" smtClean="0">
                <a:solidFill>
                  <a:srgbClr val="0094B3"/>
                </a:solidFill>
                <a:latin typeface="+mj-lt"/>
              </a:rPr>
              <a:t>FACTA</a:t>
            </a:r>
            <a:endParaRPr lang="en-US" altLang="en-US" dirty="0" smtClean="0">
              <a:solidFill>
                <a:srgbClr val="0094B3"/>
              </a:solidFill>
              <a:latin typeface="+mj-lt"/>
            </a:endParaRPr>
          </a:p>
          <a:p>
            <a:pPr lvl="3">
              <a:defRPr/>
            </a:pPr>
            <a:r>
              <a:rPr lang="en-US" altLang="en-US" dirty="0" smtClean="0">
                <a:solidFill>
                  <a:srgbClr val="0094B3"/>
                </a:solidFill>
                <a:latin typeface="+mj-lt"/>
              </a:rPr>
              <a:t>FTC Act</a:t>
            </a:r>
            <a:endParaRPr lang="en-US" altLang="en-US" dirty="0">
              <a:solidFill>
                <a:srgbClr val="0094B3"/>
              </a:solidFill>
              <a:latin typeface="+mj-lt"/>
            </a:endParaRPr>
          </a:p>
          <a:p>
            <a:pPr marL="798513" lvl="1" indent="-341313">
              <a:defRPr/>
            </a:pPr>
            <a:r>
              <a:rPr lang="en-US" altLang="en-US" sz="2000" dirty="0" smtClean="0">
                <a:latin typeface="+mj-lt"/>
              </a:rPr>
              <a:t>State </a:t>
            </a:r>
            <a:r>
              <a:rPr lang="en-US" altLang="en-US" sz="2000" dirty="0">
                <a:latin typeface="+mj-lt"/>
              </a:rPr>
              <a:t>Cybersecurity/Data Privacy Laws/Consumer Protection </a:t>
            </a:r>
            <a:r>
              <a:rPr lang="en-US" altLang="en-US" sz="2000" dirty="0" smtClean="0">
                <a:latin typeface="+mj-lt"/>
              </a:rPr>
              <a:t>Statutes</a:t>
            </a:r>
          </a:p>
          <a:p>
            <a:pPr lvl="3">
              <a:defRPr/>
            </a:pPr>
            <a:r>
              <a:rPr lang="en-US" altLang="en-US" dirty="0">
                <a:solidFill>
                  <a:srgbClr val="0094B3"/>
                </a:solidFill>
                <a:latin typeface="+mj-lt"/>
              </a:rPr>
              <a:t>47 states, D.C., &amp; U.S. territories breach notification </a:t>
            </a:r>
            <a:r>
              <a:rPr lang="en-US" altLang="en-US" dirty="0" smtClean="0">
                <a:solidFill>
                  <a:srgbClr val="0094B3"/>
                </a:solidFill>
                <a:latin typeface="+mj-lt"/>
              </a:rPr>
              <a:t>laws</a:t>
            </a:r>
          </a:p>
          <a:p>
            <a:pPr lvl="3">
              <a:defRPr/>
            </a:pPr>
            <a:r>
              <a:rPr lang="en-US" altLang="en-US" dirty="0" smtClean="0">
                <a:solidFill>
                  <a:srgbClr val="0094B3"/>
                </a:solidFill>
                <a:latin typeface="+mj-lt"/>
              </a:rPr>
              <a:t>State </a:t>
            </a:r>
            <a:r>
              <a:rPr lang="en-US" altLang="en-US" dirty="0">
                <a:solidFill>
                  <a:srgbClr val="0094B3"/>
                </a:solidFill>
                <a:latin typeface="+mj-lt"/>
              </a:rPr>
              <a:t>Security Standards (MA, CA, CT, RI, OR, MD, </a:t>
            </a:r>
            <a:r>
              <a:rPr lang="en-US" altLang="en-US" dirty="0" smtClean="0">
                <a:solidFill>
                  <a:srgbClr val="0094B3"/>
                </a:solidFill>
                <a:latin typeface="+mj-lt"/>
              </a:rPr>
              <a:t>NV)</a:t>
            </a:r>
            <a:endParaRPr lang="en-US" altLang="en-US" dirty="0">
              <a:latin typeface="+mj-lt"/>
            </a:endParaRPr>
          </a:p>
          <a:p>
            <a:pPr marL="798513" lvl="1" indent="-341313">
              <a:defRPr/>
            </a:pPr>
            <a:r>
              <a:rPr lang="en-US" altLang="en-US" sz="2000" dirty="0" smtClean="0">
                <a:latin typeface="+mj-lt"/>
              </a:rPr>
              <a:t>SEC Cybersecurity Guidance</a:t>
            </a:r>
          </a:p>
          <a:p>
            <a:pPr marL="798513" lvl="1" indent="-341313">
              <a:defRPr/>
            </a:pPr>
            <a:r>
              <a:rPr lang="en-US" altLang="en-US" sz="2000" dirty="0" err="1" smtClean="0">
                <a:latin typeface="+mj-lt"/>
              </a:rPr>
              <a:t>NIST</a:t>
            </a:r>
            <a:r>
              <a:rPr lang="en-US" altLang="en-US" sz="2000" dirty="0" smtClean="0">
                <a:latin typeface="+mj-lt"/>
              </a:rPr>
              <a:t> </a:t>
            </a:r>
            <a:r>
              <a:rPr lang="en-US" altLang="en-US" sz="2000" dirty="0">
                <a:latin typeface="+mj-lt"/>
              </a:rPr>
              <a:t>Cybersecurity </a:t>
            </a:r>
            <a:r>
              <a:rPr lang="en-US" altLang="en-US" sz="2000" dirty="0" smtClean="0">
                <a:latin typeface="+mj-lt"/>
              </a:rPr>
              <a:t>Framework </a:t>
            </a:r>
          </a:p>
          <a:p>
            <a:pPr marL="798513" lvl="1" indent="-341313">
              <a:defRPr/>
            </a:pPr>
            <a:r>
              <a:rPr lang="en-US" altLang="en-US" sz="2000" dirty="0" smtClean="0">
                <a:latin typeface="+mj-lt"/>
              </a:rPr>
              <a:t>Industry Standards, e.g., PCI </a:t>
            </a:r>
            <a:r>
              <a:rPr lang="en-US" altLang="en-US" sz="2000" dirty="0" err="1" smtClean="0">
                <a:latin typeface="+mj-lt"/>
              </a:rPr>
              <a:t>DSS</a:t>
            </a:r>
            <a:endParaRPr lang="en-US" altLang="en-US" sz="2000" dirty="0">
              <a:latin typeface="+mj-lt"/>
            </a:endParaRPr>
          </a:p>
          <a:p>
            <a:pPr marL="457200" lvl="1" indent="0">
              <a:buFont typeface="Wingdings" pitchFamily="2" charset="2"/>
              <a:buNone/>
              <a:defRPr/>
            </a:pPr>
            <a:endParaRPr lang="en-US" altLang="en-US" sz="2000" dirty="0">
              <a:latin typeface="+mj-lt"/>
            </a:endParaRPr>
          </a:p>
          <a:p>
            <a:pPr marL="798513" lvl="1" indent="-341313">
              <a:defRPr/>
            </a:pPr>
            <a:endParaRPr lang="en-US" altLang="en-US" sz="2000" dirty="0" smtClean="0">
              <a:latin typeface="+mj-lt"/>
            </a:endParaRPr>
          </a:p>
        </p:txBody>
      </p:sp>
      <p:sp>
        <p:nvSpPr>
          <p:cNvPr id="5"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6" name="Rectangle 2"/>
          <p:cNvSpPr>
            <a:spLocks noGrp="1" noChangeArrowheads="1"/>
          </p:cNvSpPr>
          <p:nvPr>
            <p:ph type="title"/>
          </p:nvPr>
        </p:nvSpPr>
        <p:spPr>
          <a:xfrm>
            <a:off x="609600" y="1177572"/>
            <a:ext cx="8077200" cy="480131"/>
          </a:xfrm>
        </p:spPr>
        <p:txBody>
          <a:bodyPr/>
          <a:lstStyle/>
          <a:p>
            <a:pPr fontAlgn="auto">
              <a:spcAft>
                <a:spcPts val="0"/>
              </a:spcAft>
              <a:defRPr/>
            </a:pPr>
            <a:r>
              <a:rPr lang="en-US" altLang="en-US" dirty="0" smtClean="0"/>
              <a:t>Legal </a:t>
            </a:r>
            <a:r>
              <a:rPr lang="en-US" altLang="en-US" dirty="0"/>
              <a:t>And Regulatory </a:t>
            </a:r>
            <a:r>
              <a:rPr lang="en-US" altLang="en-US" dirty="0" smtClean="0"/>
              <a:t>Framework</a:t>
            </a:r>
            <a:endParaRPr lang="en-US" altLang="en-US" cap="all" dirty="0" smtClean="0"/>
          </a:p>
        </p:txBody>
      </p:sp>
    </p:spTree>
    <p:extLst>
      <p:ext uri="{BB962C8B-B14F-4D97-AF65-F5344CB8AC3E}">
        <p14:creationId xmlns:p14="http://schemas.microsoft.com/office/powerpoint/2010/main" val="291957131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2133600"/>
            <a:ext cx="8534400" cy="4332288"/>
          </a:xfrm>
        </p:spPr>
        <p:txBody>
          <a:bodyPr/>
          <a:lstStyle/>
          <a:p>
            <a:pPr lvl="3">
              <a:defRPr/>
            </a:pPr>
            <a:r>
              <a:rPr lang="en-US" altLang="en-US" dirty="0" smtClean="0">
                <a:solidFill>
                  <a:srgbClr val="0094B3"/>
                </a:solidFill>
                <a:latin typeface="+mj-lt"/>
              </a:rPr>
              <a:t>Section </a:t>
            </a:r>
            <a:r>
              <a:rPr lang="en-US" altLang="en-US" dirty="0">
                <a:solidFill>
                  <a:srgbClr val="0094B3"/>
                </a:solidFill>
                <a:latin typeface="+mj-lt"/>
              </a:rPr>
              <a:t>5 empowers the FTC to “prevent . . . unfair or deceptive acts or practices in or affecting </a:t>
            </a:r>
            <a:r>
              <a:rPr lang="en-US" altLang="en-US" dirty="0" smtClean="0">
                <a:solidFill>
                  <a:srgbClr val="0094B3"/>
                </a:solidFill>
                <a:latin typeface="+mj-lt"/>
              </a:rPr>
              <a:t>commerce”:</a:t>
            </a:r>
            <a:endParaRPr lang="en-US" altLang="en-US" dirty="0">
              <a:solidFill>
                <a:srgbClr val="0094B3"/>
              </a:solidFill>
              <a:latin typeface="+mj-lt"/>
            </a:endParaRPr>
          </a:p>
          <a:p>
            <a:pPr marL="1938337" lvl="3" indent="-285750">
              <a:buFont typeface="Wingdings" pitchFamily="2" charset="2"/>
              <a:buNone/>
              <a:defRPr/>
            </a:pPr>
            <a:r>
              <a:rPr lang="en-US" altLang="en-US" dirty="0" smtClean="0">
                <a:solidFill>
                  <a:srgbClr val="0094B3"/>
                </a:solidFill>
                <a:latin typeface="+mj-lt"/>
              </a:rPr>
              <a:t>	The </a:t>
            </a:r>
            <a:r>
              <a:rPr lang="en-US" altLang="en-US" dirty="0">
                <a:solidFill>
                  <a:srgbClr val="0094B3"/>
                </a:solidFill>
                <a:latin typeface="+mj-lt"/>
              </a:rPr>
              <a:t>Commission is hereby empowered and directed to prevent persons, partnerships, or corporations, except banks, savings and loan institutions described in section 57a(f)(3) of this title, Federal credit unions described in section 57a(f)(4) of this title, common carriers subject to the Acts to regulate commerce, air carriers and foreign air carriers subject to part A of subtitle VII of Title 49, and persons, partnerships, or corporations insofar as they are subject to the Packers and Stockyards Act, 1921, as amended [7 </a:t>
            </a:r>
            <a:r>
              <a:rPr lang="en-US" altLang="en-US" dirty="0" err="1">
                <a:solidFill>
                  <a:srgbClr val="0094B3"/>
                </a:solidFill>
                <a:latin typeface="+mj-lt"/>
              </a:rPr>
              <a:t>U.S.C.A</a:t>
            </a:r>
            <a:r>
              <a:rPr lang="en-US" altLang="en-US" dirty="0">
                <a:solidFill>
                  <a:srgbClr val="0094B3"/>
                </a:solidFill>
                <a:latin typeface="+mj-lt"/>
              </a:rPr>
              <a:t>. § 181 et seq.], except as provided in section 406(b) of said Act [7 </a:t>
            </a:r>
            <a:r>
              <a:rPr lang="en-US" altLang="en-US" dirty="0" err="1">
                <a:solidFill>
                  <a:srgbClr val="0094B3"/>
                </a:solidFill>
                <a:latin typeface="+mj-lt"/>
              </a:rPr>
              <a:t>U.S.C.A</a:t>
            </a:r>
            <a:r>
              <a:rPr lang="en-US" altLang="en-US" dirty="0">
                <a:solidFill>
                  <a:srgbClr val="0094B3"/>
                </a:solidFill>
                <a:latin typeface="+mj-lt"/>
              </a:rPr>
              <a:t>. § 227(b) ], from using unfair methods of competition in or affecting commerce and unfair or deceptive acts or practices in or affecting commerce. </a:t>
            </a:r>
            <a:r>
              <a:rPr lang="en-US" altLang="en-US" dirty="0" smtClean="0">
                <a:solidFill>
                  <a:srgbClr val="0094B3"/>
                </a:solidFill>
                <a:latin typeface="+mj-lt"/>
              </a:rPr>
              <a:t/>
            </a:r>
            <a:br>
              <a:rPr lang="en-US" altLang="en-US" dirty="0" smtClean="0">
                <a:solidFill>
                  <a:srgbClr val="0094B3"/>
                </a:solidFill>
                <a:latin typeface="+mj-lt"/>
              </a:rPr>
            </a:br>
            <a:r>
              <a:rPr lang="en-US" altLang="en-US" dirty="0" smtClean="0">
                <a:solidFill>
                  <a:srgbClr val="0094B3"/>
                </a:solidFill>
                <a:latin typeface="+mj-lt"/>
              </a:rPr>
              <a:t>(15 </a:t>
            </a:r>
            <a:r>
              <a:rPr lang="en-US" altLang="en-US" dirty="0" err="1">
                <a:solidFill>
                  <a:srgbClr val="0094B3"/>
                </a:solidFill>
                <a:latin typeface="+mj-lt"/>
              </a:rPr>
              <a:t>U.S.C.A</a:t>
            </a:r>
            <a:r>
              <a:rPr lang="en-US" altLang="en-US" dirty="0">
                <a:solidFill>
                  <a:srgbClr val="0094B3"/>
                </a:solidFill>
                <a:latin typeface="+mj-lt"/>
              </a:rPr>
              <a:t>. § </a:t>
            </a:r>
            <a:r>
              <a:rPr lang="en-US" altLang="en-US" dirty="0" smtClean="0">
                <a:solidFill>
                  <a:srgbClr val="0094B3"/>
                </a:solidFill>
                <a:latin typeface="+mj-lt"/>
              </a:rPr>
              <a:t>45(a)(2).)</a:t>
            </a:r>
            <a:endParaRPr lang="en-US" altLang="en-US" dirty="0">
              <a:solidFill>
                <a:srgbClr val="0094B3"/>
              </a:solidFill>
              <a:latin typeface="+mj-lt"/>
            </a:endParaRPr>
          </a:p>
        </p:txBody>
      </p:sp>
      <p:sp>
        <p:nvSpPr>
          <p:cNvPr id="30724" name="Slide Number Placeholder 1"/>
          <p:cNvSpPr>
            <a:spLocks noGrp="1"/>
          </p:cNvSpPr>
          <p:nvPr>
            <p:ph type="sldNum" sz="quarter" idx="4294967295"/>
          </p:nvPr>
        </p:nvSpPr>
        <p:spPr bwMode="auto">
          <a:xfrm>
            <a:off x="8401050" y="6170613"/>
            <a:ext cx="503238" cy="503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pitchFamily="34" charset="0"/>
                <a:cs typeface="Arial" pitchFamily="34"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pitchFamily="34" charset="0"/>
                <a:cs typeface="Arial" pitchFamily="34"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pitchFamily="34" charset="0"/>
                <a:cs typeface="Arial" pitchFamily="34"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a:solidFill>
                  <a:schemeClr val="bg2"/>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9pPr>
          </a:lstStyle>
          <a:p>
            <a:pPr algn="l" eaLnBrk="1" fontAlgn="base" hangingPunct="1">
              <a:spcBef>
                <a:spcPct val="0"/>
              </a:spcBef>
              <a:spcAft>
                <a:spcPct val="0"/>
              </a:spcAft>
              <a:buFontTx/>
              <a:buNone/>
            </a:pPr>
            <a:fld id="{0A0677A3-5CBD-4E77-83AF-CD551F962538}" type="slidenum">
              <a:rPr lang="en-US" altLang="en-US" sz="1000" smtClean="0">
                <a:cs typeface="ヒラギノ角ゴ Pro W3"/>
              </a:rPr>
              <a:pPr algn="l" eaLnBrk="1" fontAlgn="base" hangingPunct="1">
                <a:spcBef>
                  <a:spcPct val="0"/>
                </a:spcBef>
                <a:spcAft>
                  <a:spcPct val="0"/>
                </a:spcAft>
                <a:buFontTx/>
                <a:buNone/>
              </a:pPr>
              <a:t>18</a:t>
            </a:fld>
            <a:endParaRPr lang="en-US" altLang="en-US" sz="1000" smtClean="0">
              <a:cs typeface="ヒラギノ角ゴ Pro W3"/>
            </a:endParaRPr>
          </a:p>
        </p:txBody>
      </p:sp>
      <p:sp>
        <p:nvSpPr>
          <p:cNvPr id="5" name="Rectangle 4"/>
          <p:cNvSpPr/>
          <p:nvPr/>
        </p:nvSpPr>
        <p:spPr>
          <a:xfrm>
            <a:off x="5257800" y="2209800"/>
            <a:ext cx="3429000"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8" name="Rectangle 2"/>
          <p:cNvSpPr>
            <a:spLocks noGrp="1" noChangeArrowheads="1"/>
          </p:cNvSpPr>
          <p:nvPr>
            <p:ph type="title"/>
          </p:nvPr>
        </p:nvSpPr>
        <p:spPr>
          <a:xfrm>
            <a:off x="609600" y="1177572"/>
            <a:ext cx="8077200" cy="480131"/>
          </a:xfrm>
        </p:spPr>
        <p:txBody>
          <a:bodyPr/>
          <a:lstStyle/>
          <a:p>
            <a:pPr fontAlgn="auto">
              <a:spcAft>
                <a:spcPts val="0"/>
              </a:spcAft>
              <a:defRPr/>
            </a:pPr>
            <a:r>
              <a:rPr lang="en-US" altLang="en-US" dirty="0" smtClean="0"/>
              <a:t>Legal </a:t>
            </a:r>
            <a:r>
              <a:rPr lang="en-US" altLang="en-US" dirty="0"/>
              <a:t>And Regulatory </a:t>
            </a:r>
            <a:r>
              <a:rPr lang="en-US" altLang="en-US" dirty="0" smtClean="0"/>
              <a:t>Framework</a:t>
            </a:r>
            <a:endParaRPr lang="en-US" altLang="en-US" cap="all" dirty="0" smtClean="0"/>
          </a:p>
        </p:txBody>
      </p:sp>
      <p:sp>
        <p:nvSpPr>
          <p:cNvPr id="9" name="Rectangle 8"/>
          <p:cNvSpPr/>
          <p:nvPr/>
        </p:nvSpPr>
        <p:spPr>
          <a:xfrm>
            <a:off x="2057400" y="2565400"/>
            <a:ext cx="4572000"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3" name="Rectangle 3"/>
          <p:cNvSpPr txBox="1">
            <a:spLocks noChangeArrowheads="1"/>
          </p:cNvSpPr>
          <p:nvPr/>
        </p:nvSpPr>
        <p:spPr bwMode="auto">
          <a:xfrm>
            <a:off x="381000" y="1806575"/>
            <a:ext cx="85344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90713"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8513" lvl="1" indent="-341313">
              <a:defRPr/>
            </a:pPr>
            <a:r>
              <a:rPr lang="en-US" altLang="en-US" sz="2000" dirty="0" smtClean="0">
                <a:latin typeface="+mj-lt"/>
              </a:rPr>
              <a:t>Federal Laws, e.g., Federal Trade Commission Act</a:t>
            </a:r>
          </a:p>
          <a:p>
            <a:pPr marL="798513" lvl="1" indent="-341313">
              <a:defRPr/>
            </a:pPr>
            <a:endParaRPr lang="en-US" altLang="en-US" sz="2000" dirty="0" smtClean="0">
              <a:latin typeface="+mj-lt"/>
            </a:endParaRPr>
          </a:p>
        </p:txBody>
      </p:sp>
    </p:spTree>
    <p:extLst>
      <p:ext uri="{BB962C8B-B14F-4D97-AF65-F5344CB8AC3E}">
        <p14:creationId xmlns:p14="http://schemas.microsoft.com/office/powerpoint/2010/main" val="2375126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806575"/>
            <a:ext cx="8534400" cy="5863144"/>
          </a:xfrm>
        </p:spPr>
        <p:txBody>
          <a:bodyPr/>
          <a:lstStyle/>
          <a:p>
            <a:pPr marL="798513" lvl="1" indent="-341313">
              <a:defRPr/>
            </a:pPr>
            <a:r>
              <a:rPr lang="en-US" altLang="en-US" sz="2000" dirty="0" smtClean="0">
                <a:latin typeface="+mj-lt"/>
              </a:rPr>
              <a:t>State Laws, e.g</a:t>
            </a:r>
            <a:r>
              <a:rPr lang="en-US" altLang="en-US" sz="2000" dirty="0">
                <a:latin typeface="+mj-lt"/>
              </a:rPr>
              <a:t>., Florida Information Protection Act of 2014 </a:t>
            </a:r>
          </a:p>
          <a:p>
            <a:pPr marL="798513" lvl="1" indent="-341313">
              <a:defRPr/>
            </a:pPr>
            <a:endParaRPr lang="en-US" altLang="en-US" sz="2000" dirty="0" smtClean="0">
              <a:latin typeface="+mj-lt"/>
            </a:endParaRPr>
          </a:p>
        </p:txBody>
      </p:sp>
      <p:sp>
        <p:nvSpPr>
          <p:cNvPr id="5"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6" name="Rectangle 2"/>
          <p:cNvSpPr>
            <a:spLocks noGrp="1" noChangeArrowheads="1"/>
          </p:cNvSpPr>
          <p:nvPr>
            <p:ph type="title"/>
          </p:nvPr>
        </p:nvSpPr>
        <p:spPr>
          <a:xfrm>
            <a:off x="609600" y="1177572"/>
            <a:ext cx="8077200" cy="480131"/>
          </a:xfrm>
        </p:spPr>
        <p:txBody>
          <a:bodyPr/>
          <a:lstStyle/>
          <a:p>
            <a:pPr fontAlgn="auto">
              <a:spcAft>
                <a:spcPts val="0"/>
              </a:spcAft>
              <a:defRPr/>
            </a:pPr>
            <a:r>
              <a:rPr lang="en-US" altLang="en-US" dirty="0" smtClean="0"/>
              <a:t>Legal </a:t>
            </a:r>
            <a:r>
              <a:rPr lang="en-US" altLang="en-US" dirty="0"/>
              <a:t>And Regulatory </a:t>
            </a:r>
            <a:r>
              <a:rPr lang="en-US" altLang="en-US" dirty="0" smtClean="0"/>
              <a:t>Framework</a:t>
            </a:r>
            <a:endParaRPr lang="en-US" altLang="en-US" cap="all"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78009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4038600"/>
            <a:ext cx="77152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5200650"/>
            <a:ext cx="54959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27006" y="2806700"/>
            <a:ext cx="7477282"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9" name="Rectangle 8"/>
          <p:cNvSpPr/>
          <p:nvPr/>
        </p:nvSpPr>
        <p:spPr>
          <a:xfrm>
            <a:off x="1371600" y="2984500"/>
            <a:ext cx="7477282"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0" name="Rectangle 9"/>
          <p:cNvSpPr/>
          <p:nvPr/>
        </p:nvSpPr>
        <p:spPr>
          <a:xfrm>
            <a:off x="1438118" y="3187700"/>
            <a:ext cx="3738641"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1" name="Rectangle 10"/>
          <p:cNvSpPr/>
          <p:nvPr/>
        </p:nvSpPr>
        <p:spPr>
          <a:xfrm>
            <a:off x="1447800" y="3505200"/>
            <a:ext cx="5257800"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2" name="Rectangle 11"/>
          <p:cNvSpPr/>
          <p:nvPr/>
        </p:nvSpPr>
        <p:spPr>
          <a:xfrm>
            <a:off x="1447800" y="5257800"/>
            <a:ext cx="5257800"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18405576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a:xfrm>
            <a:off x="1923346" y="2035970"/>
            <a:ext cx="2343854" cy="285750"/>
          </a:xfrm>
          <a:prstGeom prst="rect">
            <a:avLst/>
          </a:prstGeom>
        </p:spPr>
        <p:txBody>
          <a:bodyPr lIns="0" tIns="0" rIns="0" bIns="0" anchor="ctr" anchorCtr="0"/>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endParaRPr lang="en-US" sz="1200" kern="0" dirty="0" smtClean="0"/>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r>
              <a:rPr lang="en-US" sz="3000" kern="0" dirty="0" smtClean="0"/>
              <a:t>PRESENTER</a:t>
            </a:r>
            <a:endParaRPr lang="en-US" sz="3000" kern="0" dirty="0"/>
          </a:p>
        </p:txBody>
      </p:sp>
      <p:sp>
        <p:nvSpPr>
          <p:cNvPr id="59" name="Text Placeholder 23"/>
          <p:cNvSpPr txBox="1">
            <a:spLocks/>
          </p:cNvSpPr>
          <p:nvPr/>
        </p:nvSpPr>
        <p:spPr>
          <a:xfrm>
            <a:off x="4209346" y="3124200"/>
            <a:ext cx="2343854" cy="285750"/>
          </a:xfrm>
          <a:prstGeom prst="rect">
            <a:avLst/>
          </a:prstGeom>
        </p:spPr>
        <p:txBody>
          <a:bodyPr lIns="0" tIns="0" rIns="0" bIns="0" anchor="ctr" anchorCtr="0"/>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r>
              <a:rPr lang="en-US" kern="0" dirty="0" smtClean="0"/>
              <a:t>Roberta D. Anderson </a:t>
            </a:r>
          </a:p>
          <a:p>
            <a:r>
              <a:rPr lang="en-US" sz="1200" kern="0" dirty="0" smtClean="0"/>
              <a:t>Partner, K&amp;L Gates, LLP</a:t>
            </a:r>
          </a:p>
          <a:p>
            <a:r>
              <a:rPr lang="en-US" sz="1200" kern="0" dirty="0" smtClean="0"/>
              <a:t>+1.412.355.6222</a:t>
            </a:r>
          </a:p>
          <a:p>
            <a:r>
              <a:rPr lang="en-US" sz="1200" kern="0" dirty="0" smtClean="0">
                <a:hlinkClick r:id="rId3"/>
              </a:rPr>
              <a:t>roberta.anderson@klgates.com</a:t>
            </a:r>
            <a:endParaRPr lang="en-US" sz="1200" kern="0" dirty="0" smtClean="0"/>
          </a:p>
          <a:p>
            <a:r>
              <a:rPr lang="en-US" sz="1200" kern="0" dirty="0" smtClean="0"/>
              <a:t>@</a:t>
            </a:r>
            <a:r>
              <a:rPr lang="en-US" sz="1200" kern="0" dirty="0" err="1" smtClean="0"/>
              <a:t>RobertaEsq</a:t>
            </a:r>
            <a:r>
              <a:rPr lang="en-US" sz="1200" kern="0" dirty="0" smtClean="0"/>
              <a:t> </a:t>
            </a:r>
          </a:p>
        </p:txBody>
      </p:sp>
      <p:pic>
        <p:nvPicPr>
          <p:cNvPr id="8" name="Picture 4" descr="http://www.klgates.com/files/Professional/9e7cd3eb-38b4-44cd-a887-9edc3da95daf/Presentation/Photo/Anderson_Rober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2510836"/>
            <a:ext cx="1219200" cy="1527764"/>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276322407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806575"/>
            <a:ext cx="8534400" cy="5863144"/>
          </a:xfrm>
        </p:spPr>
        <p:txBody>
          <a:bodyPr/>
          <a:lstStyle/>
          <a:p>
            <a:pPr marL="798513" lvl="1" indent="-341313">
              <a:defRPr/>
            </a:pPr>
            <a:r>
              <a:rPr lang="en-US" altLang="en-US" sz="2000" dirty="0" smtClean="0">
                <a:latin typeface="+mj-lt"/>
              </a:rPr>
              <a:t>State Laws, e.g</a:t>
            </a:r>
            <a:r>
              <a:rPr lang="en-US" altLang="en-US" sz="2000" dirty="0">
                <a:latin typeface="+mj-lt"/>
              </a:rPr>
              <a:t>., Florida Information Protection Act of 2014 </a:t>
            </a:r>
            <a:endParaRPr lang="en-US" altLang="en-US" sz="2000" dirty="0" smtClean="0">
              <a:latin typeface="+mj-lt"/>
            </a:endParaRPr>
          </a:p>
          <a:p>
            <a:pPr marL="1198563" lvl="2" indent="-341313">
              <a:defRPr/>
            </a:pPr>
            <a:r>
              <a:rPr lang="en-US" altLang="en-US" sz="1800" dirty="0" smtClean="0">
                <a:solidFill>
                  <a:srgbClr val="0094B3"/>
                </a:solidFill>
                <a:latin typeface="+mj-lt"/>
              </a:rPr>
              <a:t>Expands the definition </a:t>
            </a:r>
            <a:r>
              <a:rPr lang="en-US" altLang="en-US" sz="1800" dirty="0">
                <a:solidFill>
                  <a:srgbClr val="0094B3"/>
                </a:solidFill>
                <a:latin typeface="+mj-lt"/>
              </a:rPr>
              <a:t>of “personal information” triggering </a:t>
            </a:r>
            <a:r>
              <a:rPr lang="en-US" altLang="en-US" sz="1800" dirty="0" smtClean="0">
                <a:solidFill>
                  <a:srgbClr val="0094B3"/>
                </a:solidFill>
                <a:latin typeface="+mj-lt"/>
              </a:rPr>
              <a:t>notification </a:t>
            </a:r>
            <a:r>
              <a:rPr lang="en-US" altLang="en-US" sz="1800" dirty="0">
                <a:solidFill>
                  <a:srgbClr val="0094B3"/>
                </a:solidFill>
                <a:latin typeface="+mj-lt"/>
              </a:rPr>
              <a:t>obligations to include </a:t>
            </a:r>
            <a:r>
              <a:rPr lang="en-US" altLang="en-US" sz="1800" dirty="0" smtClean="0">
                <a:solidFill>
                  <a:srgbClr val="0094B3"/>
                </a:solidFill>
                <a:latin typeface="+mj-lt"/>
              </a:rPr>
              <a:t>online </a:t>
            </a:r>
            <a:r>
              <a:rPr lang="en-US" altLang="en-US" sz="1800" dirty="0">
                <a:solidFill>
                  <a:srgbClr val="0094B3"/>
                </a:solidFill>
                <a:latin typeface="+mj-lt"/>
              </a:rPr>
              <a:t>account </a:t>
            </a:r>
            <a:r>
              <a:rPr lang="en-US" altLang="en-US" sz="1800" dirty="0" smtClean="0">
                <a:solidFill>
                  <a:srgbClr val="0094B3"/>
                </a:solidFill>
                <a:latin typeface="+mj-lt"/>
              </a:rPr>
              <a:t>credentials, health </a:t>
            </a:r>
            <a:r>
              <a:rPr lang="en-US" altLang="en-US" sz="1800" dirty="0">
                <a:solidFill>
                  <a:srgbClr val="0094B3"/>
                </a:solidFill>
                <a:latin typeface="+mj-lt"/>
              </a:rPr>
              <a:t>insurance policy numbers and medical </a:t>
            </a:r>
            <a:r>
              <a:rPr lang="en-US" altLang="en-US" sz="1800" dirty="0" smtClean="0">
                <a:solidFill>
                  <a:srgbClr val="0094B3"/>
                </a:solidFill>
                <a:latin typeface="+mj-lt"/>
              </a:rPr>
              <a:t>history</a:t>
            </a:r>
          </a:p>
          <a:p>
            <a:pPr marL="1198563" lvl="2" indent="-341313">
              <a:defRPr/>
            </a:pPr>
            <a:r>
              <a:rPr lang="en-US" altLang="en-US" sz="1800" dirty="0">
                <a:solidFill>
                  <a:srgbClr val="0094B3"/>
                </a:solidFill>
              </a:rPr>
              <a:t>Expands </a:t>
            </a:r>
            <a:r>
              <a:rPr lang="en-US" altLang="en-US" sz="1800" dirty="0" smtClean="0">
                <a:solidFill>
                  <a:srgbClr val="0094B3"/>
                </a:solidFill>
                <a:latin typeface="+mj-lt"/>
              </a:rPr>
              <a:t>the </a:t>
            </a:r>
            <a:r>
              <a:rPr lang="en-US" altLang="en-US" sz="1800" dirty="0">
                <a:solidFill>
                  <a:srgbClr val="0094B3"/>
                </a:solidFill>
                <a:latin typeface="+mj-lt"/>
              </a:rPr>
              <a:t>definition of “breach” from “unlawful and unauthorized acquisition” of personal information to “unauthorized </a:t>
            </a:r>
            <a:r>
              <a:rPr lang="en-US" altLang="en-US" sz="1800" dirty="0" smtClean="0">
                <a:solidFill>
                  <a:srgbClr val="0094B3"/>
                </a:solidFill>
                <a:latin typeface="+mj-lt"/>
              </a:rPr>
              <a:t>access”</a:t>
            </a:r>
          </a:p>
          <a:p>
            <a:pPr marL="1198563" lvl="2" indent="-341313">
              <a:defRPr/>
            </a:pPr>
            <a:r>
              <a:rPr lang="en-US" altLang="en-US" sz="1800" dirty="0" smtClean="0">
                <a:solidFill>
                  <a:srgbClr val="0094B3"/>
                </a:solidFill>
                <a:latin typeface="+mj-lt"/>
              </a:rPr>
              <a:t>Reduces </a:t>
            </a:r>
            <a:r>
              <a:rPr lang="en-US" altLang="en-US" sz="1800" dirty="0">
                <a:solidFill>
                  <a:srgbClr val="0094B3"/>
                </a:solidFill>
                <a:latin typeface="+mj-lt"/>
              </a:rPr>
              <a:t>the deadline for notifying affected individuals </a:t>
            </a:r>
            <a:r>
              <a:rPr lang="en-US" altLang="en-US" sz="1800" dirty="0" smtClean="0">
                <a:solidFill>
                  <a:srgbClr val="0094B3"/>
                </a:solidFill>
                <a:latin typeface="+mj-lt"/>
              </a:rPr>
              <a:t>to </a:t>
            </a:r>
            <a:r>
              <a:rPr lang="en-US" altLang="en-US" sz="1800" dirty="0">
                <a:solidFill>
                  <a:srgbClr val="0094B3"/>
                </a:solidFill>
                <a:latin typeface="+mj-lt"/>
              </a:rPr>
              <a:t>30 days after </a:t>
            </a:r>
            <a:r>
              <a:rPr lang="en-US" altLang="en-US" sz="1800" dirty="0" smtClean="0">
                <a:solidFill>
                  <a:srgbClr val="0094B3"/>
                </a:solidFill>
                <a:latin typeface="+mj-lt"/>
              </a:rPr>
              <a:t>discovery (45 days for good cause)</a:t>
            </a:r>
          </a:p>
          <a:p>
            <a:pPr marL="1198563" lvl="2" indent="-341313">
              <a:defRPr/>
            </a:pPr>
            <a:r>
              <a:rPr lang="en-US" altLang="en-US" sz="1800" dirty="0">
                <a:solidFill>
                  <a:srgbClr val="0094B3"/>
                </a:solidFill>
                <a:latin typeface="+mj-lt"/>
              </a:rPr>
              <a:t>R</a:t>
            </a:r>
            <a:r>
              <a:rPr lang="en-US" altLang="en-US" sz="1800" dirty="0" smtClean="0">
                <a:solidFill>
                  <a:srgbClr val="0094B3"/>
                </a:solidFill>
                <a:latin typeface="+mj-lt"/>
              </a:rPr>
              <a:t>equires </a:t>
            </a:r>
            <a:r>
              <a:rPr lang="en-US" altLang="en-US" sz="1800" dirty="0">
                <a:solidFill>
                  <a:srgbClr val="0094B3"/>
                </a:solidFill>
                <a:latin typeface="+mj-lt"/>
              </a:rPr>
              <a:t>notification to the Florida </a:t>
            </a:r>
            <a:r>
              <a:rPr lang="en-US" altLang="en-US" sz="1800" dirty="0" smtClean="0">
                <a:solidFill>
                  <a:srgbClr val="0094B3"/>
                </a:solidFill>
              </a:rPr>
              <a:t>AG </a:t>
            </a:r>
            <a:r>
              <a:rPr lang="en-US" altLang="en-US" sz="1800" dirty="0" smtClean="0">
                <a:solidFill>
                  <a:srgbClr val="0094B3"/>
                </a:solidFill>
                <a:latin typeface="+mj-lt"/>
              </a:rPr>
              <a:t>of breaches affecting </a:t>
            </a:r>
            <a:r>
              <a:rPr lang="en-US" altLang="en-US" sz="1800" dirty="0" smtClean="0">
                <a:solidFill>
                  <a:srgbClr val="0094B3"/>
                </a:solidFill>
              </a:rPr>
              <a:t>over </a:t>
            </a:r>
            <a:r>
              <a:rPr lang="en-US" altLang="en-US" sz="1800" dirty="0" smtClean="0">
                <a:solidFill>
                  <a:srgbClr val="0094B3"/>
                </a:solidFill>
                <a:latin typeface="+mj-lt"/>
              </a:rPr>
              <a:t>500 </a:t>
            </a:r>
            <a:r>
              <a:rPr lang="en-US" altLang="en-US" sz="1800" dirty="0">
                <a:solidFill>
                  <a:srgbClr val="0094B3"/>
                </a:solidFill>
                <a:latin typeface="+mj-lt"/>
              </a:rPr>
              <a:t>individuals </a:t>
            </a:r>
            <a:r>
              <a:rPr lang="en-US" altLang="en-US" sz="1800" dirty="0" smtClean="0">
                <a:solidFill>
                  <a:srgbClr val="0094B3"/>
                </a:solidFill>
                <a:latin typeface="+mj-lt"/>
              </a:rPr>
              <a:t>(and notification to consumer reporting agencies for breaches affecting over 1000 individuals)</a:t>
            </a:r>
          </a:p>
          <a:p>
            <a:pPr marL="1198563" lvl="2" indent="-341313">
              <a:defRPr/>
            </a:pPr>
            <a:r>
              <a:rPr lang="en-US" altLang="en-US" sz="1800" dirty="0" smtClean="0">
                <a:solidFill>
                  <a:srgbClr val="0094B3"/>
                </a:solidFill>
                <a:latin typeface="+mj-lt"/>
              </a:rPr>
              <a:t>Requires provision of copies </a:t>
            </a:r>
            <a:r>
              <a:rPr lang="en-US" altLang="en-US" sz="1800" dirty="0">
                <a:solidFill>
                  <a:srgbClr val="0094B3"/>
                </a:solidFill>
                <a:latin typeface="+mj-lt"/>
              </a:rPr>
              <a:t>of forensic reports and “policies regarding breaches” to the Florida </a:t>
            </a:r>
            <a:r>
              <a:rPr lang="en-US" altLang="en-US" sz="1800" dirty="0">
                <a:solidFill>
                  <a:srgbClr val="0094B3"/>
                </a:solidFill>
              </a:rPr>
              <a:t>AG </a:t>
            </a:r>
            <a:r>
              <a:rPr lang="en-US" altLang="en-US" sz="1800" smtClean="0">
                <a:solidFill>
                  <a:srgbClr val="0094B3"/>
                </a:solidFill>
                <a:latin typeface="+mj-lt"/>
              </a:rPr>
              <a:t>upon request</a:t>
            </a:r>
            <a:endParaRPr lang="en-US" altLang="en-US" sz="1800" dirty="0" smtClean="0">
              <a:solidFill>
                <a:srgbClr val="0094B3"/>
              </a:solidFill>
              <a:latin typeface="+mj-lt"/>
            </a:endParaRPr>
          </a:p>
          <a:p>
            <a:pPr marL="1198563" lvl="2" indent="-341313">
              <a:defRPr/>
            </a:pPr>
            <a:r>
              <a:rPr lang="en-US" altLang="en-US" sz="1800" dirty="0" smtClean="0">
                <a:solidFill>
                  <a:srgbClr val="0094B3"/>
                </a:solidFill>
                <a:latin typeface="+mj-lt"/>
              </a:rPr>
              <a:t>Requires “reasonable measures” to protect and securely dispose of </a:t>
            </a:r>
            <a:r>
              <a:rPr lang="en-US" altLang="en-US" sz="1800" dirty="0">
                <a:solidFill>
                  <a:srgbClr val="0094B3"/>
                </a:solidFill>
                <a:latin typeface="+mj-lt"/>
              </a:rPr>
              <a:t>personal </a:t>
            </a:r>
            <a:r>
              <a:rPr lang="en-US" altLang="en-US" sz="1800" dirty="0" smtClean="0">
                <a:solidFill>
                  <a:srgbClr val="0094B3"/>
                </a:solidFill>
                <a:latin typeface="+mj-lt"/>
              </a:rPr>
              <a:t>information</a:t>
            </a:r>
          </a:p>
          <a:p>
            <a:pPr marL="1198563" lvl="2" indent="-341313">
              <a:defRPr/>
            </a:pPr>
            <a:r>
              <a:rPr lang="en-US" altLang="en-US" sz="1800" dirty="0" smtClean="0">
                <a:solidFill>
                  <a:srgbClr val="0094B3"/>
                </a:solidFill>
                <a:latin typeface="+mj-lt"/>
              </a:rPr>
              <a:t>Retains imposition of daily </a:t>
            </a:r>
            <a:r>
              <a:rPr lang="en-US" altLang="en-US" sz="1800" dirty="0">
                <a:solidFill>
                  <a:srgbClr val="0094B3"/>
                </a:solidFill>
                <a:latin typeface="+mj-lt"/>
              </a:rPr>
              <a:t>monetary fines for late </a:t>
            </a:r>
            <a:r>
              <a:rPr lang="en-US" altLang="en-US" sz="1800" dirty="0" smtClean="0">
                <a:solidFill>
                  <a:srgbClr val="0094B3"/>
                </a:solidFill>
                <a:latin typeface="+mj-lt"/>
              </a:rPr>
              <a:t>notice</a:t>
            </a:r>
            <a:endParaRPr lang="en-US" altLang="en-US" sz="2000" dirty="0" smtClean="0">
              <a:latin typeface="+mj-lt"/>
            </a:endParaRPr>
          </a:p>
        </p:txBody>
      </p:sp>
      <p:sp>
        <p:nvSpPr>
          <p:cNvPr id="5"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6" name="Rectangle 2"/>
          <p:cNvSpPr>
            <a:spLocks noGrp="1" noChangeArrowheads="1"/>
          </p:cNvSpPr>
          <p:nvPr>
            <p:ph type="title"/>
          </p:nvPr>
        </p:nvSpPr>
        <p:spPr>
          <a:xfrm>
            <a:off x="609600" y="1177572"/>
            <a:ext cx="8077200" cy="480131"/>
          </a:xfrm>
        </p:spPr>
        <p:txBody>
          <a:bodyPr/>
          <a:lstStyle/>
          <a:p>
            <a:pPr fontAlgn="auto">
              <a:spcAft>
                <a:spcPts val="0"/>
              </a:spcAft>
              <a:defRPr/>
            </a:pPr>
            <a:r>
              <a:rPr lang="en-US" altLang="en-US" dirty="0" smtClean="0"/>
              <a:t>Legal </a:t>
            </a:r>
            <a:r>
              <a:rPr lang="en-US" altLang="en-US" dirty="0"/>
              <a:t>And Regulatory </a:t>
            </a:r>
            <a:r>
              <a:rPr lang="en-US" altLang="en-US" dirty="0" smtClean="0"/>
              <a:t>Framework</a:t>
            </a:r>
            <a:endParaRPr lang="en-US" altLang="en-US" cap="all" dirty="0" smtClean="0"/>
          </a:p>
        </p:txBody>
      </p:sp>
    </p:spTree>
    <p:extLst>
      <p:ext uri="{BB962C8B-B14F-4D97-AF65-F5344CB8AC3E}">
        <p14:creationId xmlns:p14="http://schemas.microsoft.com/office/powerpoint/2010/main" val="375321859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806575"/>
            <a:ext cx="8534400" cy="4093428"/>
          </a:xfrm>
        </p:spPr>
        <p:txBody>
          <a:bodyPr/>
          <a:lstStyle/>
          <a:p>
            <a:pPr marL="798513" lvl="1" indent="-341313"/>
            <a:r>
              <a:rPr lang="en-US" altLang="en-US" sz="2000" dirty="0" smtClean="0">
                <a:latin typeface="+mj-lt"/>
              </a:rPr>
              <a:t>“[A]</a:t>
            </a:r>
            <a:r>
              <a:rPr lang="en-US" altLang="en-US" sz="2000" dirty="0" err="1" smtClean="0">
                <a:latin typeface="+mj-lt"/>
              </a:rPr>
              <a:t>ppropriate</a:t>
            </a:r>
            <a:r>
              <a:rPr lang="en-US" altLang="en-US" sz="2000" dirty="0" smtClean="0">
                <a:latin typeface="+mj-lt"/>
              </a:rPr>
              <a:t> disclosures may include”:</a:t>
            </a:r>
          </a:p>
          <a:p>
            <a:pPr lvl="3"/>
            <a:r>
              <a:rPr lang="en-US" altLang="en-US" dirty="0" smtClean="0">
                <a:solidFill>
                  <a:srgbClr val="0094B3"/>
                </a:solidFill>
                <a:latin typeface="+mj-lt"/>
              </a:rPr>
              <a:t>“Discussion of aspects of the registrant’s business or operations that give rise to material cybersecurity risks and the potential costs and consequences”; </a:t>
            </a:r>
          </a:p>
          <a:p>
            <a:pPr lvl="3"/>
            <a:r>
              <a:rPr lang="en-US" altLang="en-US" dirty="0" smtClean="0">
                <a:solidFill>
                  <a:srgbClr val="0094B3"/>
                </a:solidFill>
                <a:latin typeface="+mj-lt"/>
              </a:rPr>
              <a:t>“To the extent the registrant outsources functions that have material cybersecurity risks, description of those functions and how the registrant addresses those risks”;</a:t>
            </a:r>
          </a:p>
          <a:p>
            <a:pPr lvl="3"/>
            <a:r>
              <a:rPr lang="en-US" altLang="en-US" dirty="0" smtClean="0">
                <a:solidFill>
                  <a:srgbClr val="0094B3"/>
                </a:solidFill>
                <a:latin typeface="+mj-lt"/>
              </a:rPr>
              <a:t>“Description of cyber incidents experienced by the registrant that are individually, or in the aggregate, material, including a description of the costs and other consequences”;</a:t>
            </a:r>
          </a:p>
          <a:p>
            <a:pPr lvl="3"/>
            <a:r>
              <a:rPr lang="en-US" altLang="en-US" dirty="0" smtClean="0">
                <a:solidFill>
                  <a:srgbClr val="0094B3"/>
                </a:solidFill>
                <a:latin typeface="+mj-lt"/>
              </a:rPr>
              <a:t>“Risks related to cyber incidents that may remain undetected for an extended period”; and</a:t>
            </a:r>
          </a:p>
        </p:txBody>
      </p:sp>
      <p:sp>
        <p:nvSpPr>
          <p:cNvPr id="6" name="TextBox 3"/>
          <p:cNvSpPr txBox="1">
            <a:spLocks noChangeArrowheads="1"/>
          </p:cNvSpPr>
          <p:nvPr/>
        </p:nvSpPr>
        <p:spPr bwMode="auto">
          <a:xfrm>
            <a:off x="198438" y="6360843"/>
            <a:ext cx="88217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Osaka" pitchFamily="1" charset="-128"/>
              </a:defRPr>
            </a:lvl1pPr>
            <a:lvl2pPr marL="742950" indent="-285750">
              <a:defRPr sz="1400">
                <a:solidFill>
                  <a:schemeClr val="tx1"/>
                </a:solidFill>
                <a:latin typeface="Arial" pitchFamily="34" charset="0"/>
                <a:ea typeface="Osaka" pitchFamily="1" charset="-128"/>
              </a:defRPr>
            </a:lvl2pPr>
            <a:lvl3pPr marL="1143000" indent="-228600">
              <a:defRPr sz="1400">
                <a:solidFill>
                  <a:schemeClr val="tx1"/>
                </a:solidFill>
                <a:latin typeface="Arial" pitchFamily="34" charset="0"/>
                <a:ea typeface="Osaka" pitchFamily="1" charset="-128"/>
              </a:defRPr>
            </a:lvl3pPr>
            <a:lvl4pPr marL="1600200" indent="-228600">
              <a:defRPr sz="1400">
                <a:solidFill>
                  <a:schemeClr val="tx1"/>
                </a:solidFill>
                <a:latin typeface="Arial" pitchFamily="34" charset="0"/>
                <a:ea typeface="Osaka" pitchFamily="1" charset="-128"/>
              </a:defRPr>
            </a:lvl4pPr>
            <a:lvl5pPr marL="2057400" indent="-228600">
              <a:defRPr sz="1400">
                <a:solidFill>
                  <a:schemeClr val="tx1"/>
                </a:solidFill>
                <a:latin typeface="Arial" pitchFamily="34"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pitchFamily="34"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pitchFamily="34"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pitchFamily="34"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pitchFamily="34" charset="0"/>
                <a:ea typeface="Osaka" pitchFamily="1" charset="-128"/>
              </a:defRPr>
            </a:lvl9pPr>
          </a:lstStyle>
          <a:p>
            <a:pPr algn="ctr" eaLnBrk="0" hangingPunct="0">
              <a:defRPr/>
            </a:pPr>
            <a:r>
              <a:rPr lang="en-US" altLang="en-US" sz="1250" dirty="0" smtClean="0">
                <a:solidFill>
                  <a:srgbClr val="51626F"/>
                </a:solidFill>
                <a:latin typeface="Arial"/>
                <a:cs typeface="+mn-cs"/>
              </a:rPr>
              <a:t>Cybersecurity: Five Tips to Consider When Any Public Company Might be </a:t>
            </a:r>
            <a:r>
              <a:rPr lang="en-US" altLang="en-US" sz="1250" dirty="0">
                <a:solidFill>
                  <a:srgbClr val="51626F"/>
                </a:solidFill>
                <a:latin typeface="Arial"/>
                <a:cs typeface="+mn-cs"/>
              </a:rPr>
              <a:t>t</a:t>
            </a:r>
            <a:r>
              <a:rPr lang="en-US" altLang="en-US" sz="1250" dirty="0" smtClean="0">
                <a:solidFill>
                  <a:srgbClr val="51626F"/>
                </a:solidFill>
                <a:latin typeface="Arial"/>
                <a:cs typeface="+mn-cs"/>
              </a:rPr>
              <a:t>he Next Target, </a:t>
            </a:r>
            <a:r>
              <a:rPr lang="en-US" altLang="en-US" sz="1250" dirty="0">
                <a:solidFill>
                  <a:srgbClr val="51626F"/>
                </a:solidFill>
                <a:latin typeface="Arial"/>
                <a:cs typeface="+mn-cs"/>
                <a:hlinkClick r:id="rId3"/>
              </a:rPr>
              <a:t>http://media.klgates.com/klgatesmedia/epubs/GBR_July2014</a:t>
            </a:r>
            <a:r>
              <a:rPr lang="en-US" altLang="en-US" sz="1250" dirty="0" smtClean="0">
                <a:solidFill>
                  <a:srgbClr val="51626F"/>
                </a:solidFill>
                <a:latin typeface="Arial"/>
                <a:cs typeface="+mn-cs"/>
                <a:hlinkClick r:id="rId3"/>
              </a:rPr>
              <a:t>/</a:t>
            </a:r>
            <a:r>
              <a:rPr lang="en-US" altLang="en-US" sz="1250" dirty="0" smtClean="0">
                <a:solidFill>
                  <a:srgbClr val="51626F"/>
                </a:solidFill>
                <a:latin typeface="Arial"/>
                <a:cs typeface="+mn-cs"/>
              </a:rPr>
              <a:t> </a:t>
            </a:r>
          </a:p>
        </p:txBody>
      </p:sp>
      <p:sp>
        <p:nvSpPr>
          <p:cNvPr id="12" name="Slide Number Placeholder 1"/>
          <p:cNvSpPr txBox="1">
            <a:spLocks/>
          </p:cNvSpPr>
          <p:nvPr/>
        </p:nvSpPr>
        <p:spPr>
          <a:xfrm>
            <a:off x="8553450" y="63230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endParaRPr lang="en-US" dirty="0">
              <a:solidFill>
                <a:srgbClr val="080A0C"/>
              </a:solidFill>
              <a:latin typeface="Arial"/>
            </a:endParaRPr>
          </a:p>
        </p:txBody>
      </p:sp>
      <p:sp>
        <p:nvSpPr>
          <p:cNvPr id="13"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21</a:t>
            </a:fld>
            <a:endParaRPr lang="en-US" dirty="0">
              <a:solidFill>
                <a:srgbClr val="080A0C"/>
              </a:solidFill>
              <a:latin typeface="Arial"/>
            </a:endParaRPr>
          </a:p>
        </p:txBody>
      </p:sp>
      <p:sp>
        <p:nvSpPr>
          <p:cNvPr id="9" name="Rectangle 3"/>
          <p:cNvSpPr txBox="1">
            <a:spLocks noChangeArrowheads="1"/>
          </p:cNvSpPr>
          <p:nvPr/>
        </p:nvSpPr>
        <p:spPr bwMode="auto">
          <a:xfrm>
            <a:off x="436420" y="5914760"/>
            <a:ext cx="8686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pPr marL="1649412" lvl="3" indent="-282575" eaLnBrk="1" hangingPunct="1">
              <a:defRPr/>
            </a:pPr>
            <a:r>
              <a:rPr lang="en-US" sz="1800" kern="0" dirty="0" smtClean="0">
                <a:solidFill>
                  <a:srgbClr val="0094B3"/>
                </a:solidFill>
              </a:rPr>
              <a:t>“</a:t>
            </a:r>
            <a:r>
              <a:rPr lang="en-US" sz="1800" kern="0" dirty="0">
                <a:solidFill>
                  <a:srgbClr val="0094B3"/>
                </a:solidFill>
              </a:rPr>
              <a:t>Description of relevant insurance coverage.”</a:t>
            </a:r>
          </a:p>
          <a:p>
            <a:pPr lvl="1" eaLnBrk="1" hangingPunct="1">
              <a:defRPr/>
            </a:pPr>
            <a:endParaRPr lang="en-US" sz="2000" b="1" kern="0" dirty="0" smtClean="0">
              <a:solidFill>
                <a:srgbClr val="000000"/>
              </a:solidFill>
            </a:endParaRPr>
          </a:p>
          <a:p>
            <a:pPr lvl="1" eaLnBrk="1" hangingPunct="1">
              <a:defRPr/>
            </a:pPr>
            <a:endParaRPr lang="en-US" altLang="en-US" sz="2000" b="1" kern="0" dirty="0" smtClean="0"/>
          </a:p>
        </p:txBody>
      </p:sp>
      <p:sp>
        <p:nvSpPr>
          <p:cNvPr id="17" name="Rectangle 16"/>
          <p:cNvSpPr/>
          <p:nvPr/>
        </p:nvSpPr>
        <p:spPr>
          <a:xfrm>
            <a:off x="2036606" y="5947213"/>
            <a:ext cx="4745194"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21"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390304513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04800" y="1828800"/>
            <a:ext cx="8534400" cy="2554545"/>
          </a:xfrm>
        </p:spPr>
        <p:txBody>
          <a:bodyPr/>
          <a:lstStyle/>
          <a:p>
            <a:pPr marL="969963" lvl="2" indent="-63500">
              <a:buFont typeface="Arial" panose="020B0604020202020204" pitchFamily="34" charset="0"/>
              <a:buNone/>
            </a:pPr>
            <a:r>
              <a:rPr lang="en-US" altLang="en-US" sz="2000" dirty="0" smtClean="0">
                <a:solidFill>
                  <a:schemeClr val="tx2"/>
                </a:solidFill>
                <a:latin typeface="+mj-lt"/>
              </a:rPr>
              <a:t>“</a:t>
            </a:r>
            <a:r>
              <a:rPr lang="en-US" sz="2000" dirty="0" smtClean="0">
                <a:solidFill>
                  <a:schemeClr val="tx2"/>
                </a:solidFill>
                <a:latin typeface="+mj-lt"/>
              </a:rPr>
              <a:t>We note your disclosure that an unauthorized party was able to gain access to your computer network </a:t>
            </a:r>
            <a:r>
              <a:rPr lang="en-US" altLang="en-US" sz="2000" dirty="0" smtClean="0">
                <a:solidFill>
                  <a:schemeClr val="tx2"/>
                </a:solidFill>
                <a:latin typeface="+mj-lt"/>
              </a:rPr>
              <a:t>‘</a:t>
            </a:r>
            <a:r>
              <a:rPr lang="en-US" sz="2000" dirty="0" smtClean="0">
                <a:solidFill>
                  <a:schemeClr val="tx2"/>
                </a:solidFill>
                <a:latin typeface="+mj-lt"/>
              </a:rPr>
              <a:t>in a prior fiscal year.</a:t>
            </a:r>
            <a:r>
              <a:rPr lang="en-US" altLang="en-US" sz="2000" dirty="0" smtClean="0">
                <a:solidFill>
                  <a:schemeClr val="tx2"/>
                </a:solidFill>
                <a:latin typeface="+mj-lt"/>
              </a:rPr>
              <a:t>’</a:t>
            </a:r>
            <a:r>
              <a:rPr lang="en-US" sz="2000" dirty="0" smtClean="0">
                <a:solidFill>
                  <a:schemeClr val="tx2"/>
                </a:solidFill>
                <a:latin typeface="+mj-lt"/>
              </a:rPr>
              <a:t> So that an investor is better able to understand the materiality of this cybersecurity incident, please revise your disclosure to identify when the cyber incident occurred and describe any material costs or consequences to you as a result of the incident. Please also further describe your cyber security insurance policy, including any material limits on coverage.</a:t>
            </a:r>
            <a:r>
              <a:rPr lang="en-US" altLang="en-US" sz="2000" dirty="0" smtClean="0">
                <a:solidFill>
                  <a:schemeClr val="tx2"/>
                </a:solidFill>
                <a:latin typeface="+mj-lt"/>
              </a:rPr>
              <a:t>”</a:t>
            </a:r>
            <a:endParaRPr lang="en-US" sz="2000" dirty="0" smtClean="0">
              <a:solidFill>
                <a:schemeClr val="tx2"/>
              </a:solidFill>
              <a:latin typeface="+mj-lt"/>
            </a:endParaRPr>
          </a:p>
        </p:txBody>
      </p:sp>
      <p:sp>
        <p:nvSpPr>
          <p:cNvPr id="6" name="Rectangle 5"/>
          <p:cNvSpPr/>
          <p:nvPr/>
        </p:nvSpPr>
        <p:spPr>
          <a:xfrm>
            <a:off x="6934200" y="3403600"/>
            <a:ext cx="1752600"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8" name="Rectangle 7"/>
          <p:cNvSpPr/>
          <p:nvPr/>
        </p:nvSpPr>
        <p:spPr>
          <a:xfrm>
            <a:off x="1226160" y="4038600"/>
            <a:ext cx="3301470" cy="30679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0" name="TextBox 9"/>
          <p:cNvSpPr txBox="1"/>
          <p:nvPr/>
        </p:nvSpPr>
        <p:spPr>
          <a:xfrm>
            <a:off x="520861" y="6407765"/>
            <a:ext cx="8013539" cy="276999"/>
          </a:xfrm>
          <a:prstGeom prst="rect">
            <a:avLst/>
          </a:prstGeom>
          <a:noFill/>
        </p:spPr>
        <p:txBody>
          <a:bodyPr wrap="square">
            <a:spAutoFit/>
          </a:bodyPr>
          <a:lstStyle/>
          <a:p>
            <a:pPr algn="ctr" eaLnBrk="0" hangingPunct="0">
              <a:defRPr/>
            </a:pPr>
            <a:r>
              <a:rPr lang="en-US" sz="1200" dirty="0" err="1" smtClean="0">
                <a:solidFill>
                  <a:srgbClr val="51626F"/>
                </a:solidFill>
                <a:latin typeface="Arial"/>
              </a:rPr>
              <a:t>Alion</a:t>
            </a:r>
            <a:r>
              <a:rPr lang="en-US" sz="1200" dirty="0" smtClean="0">
                <a:solidFill>
                  <a:srgbClr val="51626F"/>
                </a:solidFill>
                <a:latin typeface="Arial"/>
              </a:rPr>
              <a:t> </a:t>
            </a:r>
            <a:r>
              <a:rPr lang="en-US" sz="1200" dirty="0">
                <a:solidFill>
                  <a:srgbClr val="51626F"/>
                </a:solidFill>
                <a:latin typeface="Arial"/>
              </a:rPr>
              <a:t>Science and Technology Corp. S-1 filing (March 2014</a:t>
            </a:r>
            <a:r>
              <a:rPr lang="en-US" sz="1200" dirty="0" smtClean="0">
                <a:solidFill>
                  <a:srgbClr val="51626F"/>
                </a:solidFill>
                <a:latin typeface="Arial"/>
              </a:rPr>
              <a:t>)</a:t>
            </a:r>
            <a:endParaRPr lang="en-US" sz="1200" dirty="0">
              <a:solidFill>
                <a:srgbClr val="51626F"/>
              </a:solidFill>
              <a:latin typeface="Arial"/>
            </a:endParaRPr>
          </a:p>
        </p:txBody>
      </p:sp>
      <p:sp>
        <p:nvSpPr>
          <p:cNvPr id="14" name="Rectangle 13"/>
          <p:cNvSpPr/>
          <p:nvPr/>
        </p:nvSpPr>
        <p:spPr>
          <a:xfrm>
            <a:off x="1219200" y="3733800"/>
            <a:ext cx="7509206" cy="32318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5" name="Slide Number Placeholder 1"/>
          <p:cNvSpPr txBox="1">
            <a:spLocks/>
          </p:cNvSpPr>
          <p:nvPr/>
        </p:nvSpPr>
        <p:spPr>
          <a:xfrm>
            <a:off x="8553450" y="63230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endParaRPr lang="en-US" dirty="0">
              <a:solidFill>
                <a:srgbClr val="080A0C"/>
              </a:solidFill>
              <a:latin typeface="Arial"/>
            </a:endParaRPr>
          </a:p>
        </p:txBody>
      </p:sp>
      <p:sp>
        <p:nvSpPr>
          <p:cNvPr id="1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22</a:t>
            </a:fld>
            <a:endParaRPr lang="en-US" dirty="0">
              <a:solidFill>
                <a:srgbClr val="080A0C"/>
              </a:solidFill>
              <a:latin typeface="Arial"/>
            </a:endParaRPr>
          </a:p>
        </p:txBody>
      </p:sp>
      <p:sp>
        <p:nvSpPr>
          <p:cNvPr id="13"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211575707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04800" y="1828800"/>
            <a:ext cx="8534400" cy="1631216"/>
          </a:xfrm>
        </p:spPr>
        <p:txBody>
          <a:bodyPr/>
          <a:lstStyle/>
          <a:p>
            <a:pPr marL="969963" lvl="2" indent="-63500">
              <a:buFont typeface="Arial" panose="020B0604020202020204" pitchFamily="34" charset="0"/>
              <a:buNone/>
            </a:pPr>
            <a:r>
              <a:rPr lang="en-US" altLang="en-US" sz="2000" dirty="0">
                <a:solidFill>
                  <a:schemeClr val="tx2"/>
                </a:solidFill>
                <a:latin typeface="+mj-lt"/>
              </a:rPr>
              <a:t>“</a:t>
            </a:r>
            <a:r>
              <a:rPr lang="en-US" sz="2000" dirty="0">
                <a:solidFill>
                  <a:schemeClr val="tx2"/>
                </a:solidFill>
                <a:latin typeface="+mj-lt"/>
              </a:rPr>
              <a:t>We note that your network-security insurance coverage is subject to a $10 million deductible. Please tell us whether this coverage has any other significant limitations. In addition, please describe for us the </a:t>
            </a:r>
            <a:r>
              <a:rPr lang="en-US" altLang="en-US" sz="2000" dirty="0">
                <a:solidFill>
                  <a:schemeClr val="tx2"/>
                </a:solidFill>
                <a:latin typeface="+mj-lt"/>
              </a:rPr>
              <a:t>‘</a:t>
            </a:r>
            <a:r>
              <a:rPr lang="en-US" sz="2000" dirty="0">
                <a:solidFill>
                  <a:schemeClr val="tx2"/>
                </a:solidFill>
                <a:latin typeface="+mj-lt"/>
              </a:rPr>
              <a:t>certain other coverage</a:t>
            </a:r>
            <a:r>
              <a:rPr lang="en-US" altLang="en-US" sz="2000" dirty="0">
                <a:solidFill>
                  <a:schemeClr val="tx2"/>
                </a:solidFill>
                <a:latin typeface="+mj-lt"/>
              </a:rPr>
              <a:t>’</a:t>
            </a:r>
            <a:r>
              <a:rPr lang="en-US" sz="2000" dirty="0">
                <a:solidFill>
                  <a:schemeClr val="tx2"/>
                </a:solidFill>
                <a:latin typeface="+mj-lt"/>
              </a:rPr>
              <a:t> that may reduce your exposure to Data Breach </a:t>
            </a:r>
            <a:r>
              <a:rPr lang="en-US" sz="2000" dirty="0" smtClean="0">
                <a:solidFill>
                  <a:schemeClr val="tx2"/>
                </a:solidFill>
                <a:latin typeface="+mj-lt"/>
              </a:rPr>
              <a:t>losses”</a:t>
            </a:r>
            <a:endParaRPr lang="en-US" sz="2000" dirty="0">
              <a:solidFill>
                <a:schemeClr val="tx2"/>
              </a:solidFill>
              <a:latin typeface="+mj-lt"/>
            </a:endParaRPr>
          </a:p>
        </p:txBody>
      </p:sp>
      <p:sp>
        <p:nvSpPr>
          <p:cNvPr id="6" name="Rectangle 5"/>
          <p:cNvSpPr/>
          <p:nvPr/>
        </p:nvSpPr>
        <p:spPr>
          <a:xfrm>
            <a:off x="4267200" y="2184400"/>
            <a:ext cx="4637088"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0" name="TextBox 9"/>
          <p:cNvSpPr txBox="1"/>
          <p:nvPr/>
        </p:nvSpPr>
        <p:spPr>
          <a:xfrm>
            <a:off x="520861" y="6407765"/>
            <a:ext cx="8013539" cy="276999"/>
          </a:xfrm>
          <a:prstGeom prst="rect">
            <a:avLst/>
          </a:prstGeom>
          <a:noFill/>
        </p:spPr>
        <p:txBody>
          <a:bodyPr wrap="square">
            <a:spAutoFit/>
          </a:bodyPr>
          <a:lstStyle/>
          <a:p>
            <a:pPr algn="ctr" eaLnBrk="0" hangingPunct="0">
              <a:defRPr/>
            </a:pPr>
            <a:r>
              <a:rPr lang="en-US" sz="1200" dirty="0">
                <a:solidFill>
                  <a:srgbClr val="51626F"/>
                </a:solidFill>
                <a:latin typeface="Arial"/>
              </a:rPr>
              <a:t>Target Form 10-K (March 2014)</a:t>
            </a:r>
            <a:endParaRPr lang="en-US" sz="1200" dirty="0" smtClean="0">
              <a:solidFill>
                <a:srgbClr val="51626F"/>
              </a:solidFill>
              <a:latin typeface="Arial"/>
            </a:endParaRPr>
          </a:p>
        </p:txBody>
      </p:sp>
      <p:sp>
        <p:nvSpPr>
          <p:cNvPr id="14" name="Rectangle 13"/>
          <p:cNvSpPr/>
          <p:nvPr/>
        </p:nvSpPr>
        <p:spPr>
          <a:xfrm>
            <a:off x="1200150" y="2487992"/>
            <a:ext cx="7704138" cy="33140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2"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23</a:t>
            </a:fld>
            <a:endParaRPr lang="en-US" dirty="0">
              <a:solidFill>
                <a:srgbClr val="080A0C"/>
              </a:solidFill>
              <a:latin typeface="Arial"/>
            </a:endParaRPr>
          </a:p>
        </p:txBody>
      </p:sp>
      <p:sp>
        <p:nvSpPr>
          <p:cNvPr id="9"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
        <p:nvSpPr>
          <p:cNvPr id="15" name="Rectangle 14"/>
          <p:cNvSpPr/>
          <p:nvPr/>
        </p:nvSpPr>
        <p:spPr>
          <a:xfrm>
            <a:off x="1219200" y="2819400"/>
            <a:ext cx="7704138" cy="33140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6" name="Rectangle 15"/>
          <p:cNvSpPr/>
          <p:nvPr/>
        </p:nvSpPr>
        <p:spPr>
          <a:xfrm>
            <a:off x="1219200" y="3124200"/>
            <a:ext cx="2438400" cy="33140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367591373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04800" y="1828800"/>
            <a:ext cx="8534400" cy="2631490"/>
          </a:xfrm>
        </p:spPr>
        <p:txBody>
          <a:bodyPr/>
          <a:lstStyle/>
          <a:p>
            <a:pPr marL="969963" lvl="2" indent="-63500">
              <a:buFont typeface="Arial" panose="020B0604020202020204" pitchFamily="34" charset="0"/>
              <a:buNone/>
            </a:pPr>
            <a:r>
              <a:rPr lang="en-US" altLang="en-US" sz="2000" dirty="0" smtClean="0">
                <a:solidFill>
                  <a:schemeClr val="tx2"/>
                </a:solidFill>
                <a:latin typeface="+mj-lt"/>
              </a:rPr>
              <a:t>“</a:t>
            </a:r>
            <a:r>
              <a:rPr lang="en-US" altLang="ja-JP" sz="2000" dirty="0" smtClean="0">
                <a:solidFill>
                  <a:schemeClr val="tx2"/>
                </a:solidFill>
                <a:latin typeface="+mj-lt"/>
              </a:rPr>
              <a:t>Given </a:t>
            </a:r>
            <a:r>
              <a:rPr lang="en-US" altLang="ja-JP" sz="2000" dirty="0">
                <a:solidFill>
                  <a:schemeClr val="tx2"/>
                </a:solidFill>
                <a:latin typeface="+mj-lt"/>
              </a:rPr>
              <a:t>the significant cyber-attacks that are occurring with disturbing frequency, and the mounting evidence that companies of all shapes and sizes are increasingly under a constant threat of potentially disastrous cyber-attacks, ensuring the adequacy of a </a:t>
            </a:r>
            <a:r>
              <a:rPr lang="en-US" altLang="ja-JP" sz="2000" dirty="0" smtClean="0">
                <a:solidFill>
                  <a:schemeClr val="tx2"/>
                </a:solidFill>
                <a:latin typeface="+mj-lt"/>
              </a:rPr>
              <a:t>company's </a:t>
            </a:r>
            <a:r>
              <a:rPr lang="en-US" altLang="ja-JP" sz="2000" dirty="0">
                <a:solidFill>
                  <a:schemeClr val="tx2"/>
                </a:solidFill>
                <a:latin typeface="+mj-lt"/>
              </a:rPr>
              <a:t>cybersecurity measures needs to be a critical part of a board of director</a:t>
            </a:r>
            <a:r>
              <a:rPr lang="ja-JP" altLang="en-US" sz="2000" dirty="0">
                <a:solidFill>
                  <a:schemeClr val="tx2"/>
                </a:solidFill>
                <a:latin typeface="+mj-lt"/>
              </a:rPr>
              <a:t>’</a:t>
            </a:r>
            <a:r>
              <a:rPr lang="en-US" altLang="ja-JP" sz="2000" dirty="0">
                <a:solidFill>
                  <a:schemeClr val="tx2"/>
                </a:solidFill>
                <a:latin typeface="+mj-lt"/>
              </a:rPr>
              <a:t>s risk oversight responsibilities . . . . </a:t>
            </a:r>
            <a:endParaRPr lang="en-US" altLang="ja-JP" sz="2000" dirty="0" smtClean="0">
              <a:solidFill>
                <a:schemeClr val="tx2"/>
              </a:solidFill>
              <a:latin typeface="+mj-lt"/>
            </a:endParaRPr>
          </a:p>
          <a:p>
            <a:pPr marL="969963" lvl="2" indent="-63500">
              <a:buFont typeface="Arial" panose="020B0604020202020204" pitchFamily="34" charset="0"/>
              <a:buNone/>
            </a:pPr>
            <a:r>
              <a:rPr lang="en-US" altLang="ja-JP" sz="2000" dirty="0" smtClean="0">
                <a:solidFill>
                  <a:schemeClr val="tx2"/>
                </a:solidFill>
                <a:latin typeface="+mj-lt"/>
              </a:rPr>
              <a:t>Thus</a:t>
            </a:r>
            <a:r>
              <a:rPr lang="en-US" altLang="ja-JP" sz="2000" dirty="0">
                <a:solidFill>
                  <a:schemeClr val="tx2"/>
                </a:solidFill>
                <a:latin typeface="+mj-lt"/>
              </a:rPr>
              <a:t>, boards that choose to ignore, or minimize, the importance of cybersecurity oversight responsibility, do so at their own peril.</a:t>
            </a:r>
            <a:r>
              <a:rPr lang="ja-JP" altLang="en-US" sz="2000" dirty="0" smtClean="0">
                <a:solidFill>
                  <a:schemeClr val="tx2"/>
                </a:solidFill>
                <a:latin typeface="+mj-lt"/>
              </a:rPr>
              <a:t>”</a:t>
            </a:r>
            <a:endParaRPr lang="en-US" sz="2000" dirty="0">
              <a:solidFill>
                <a:schemeClr val="tx2"/>
              </a:solidFill>
              <a:latin typeface="+mj-lt"/>
            </a:endParaRPr>
          </a:p>
        </p:txBody>
      </p:sp>
      <p:sp>
        <p:nvSpPr>
          <p:cNvPr id="10" name="TextBox 9"/>
          <p:cNvSpPr txBox="1"/>
          <p:nvPr/>
        </p:nvSpPr>
        <p:spPr>
          <a:xfrm>
            <a:off x="520861" y="6407765"/>
            <a:ext cx="8013539" cy="276999"/>
          </a:xfrm>
          <a:prstGeom prst="rect">
            <a:avLst/>
          </a:prstGeom>
          <a:noFill/>
        </p:spPr>
        <p:txBody>
          <a:bodyPr wrap="square">
            <a:spAutoFit/>
          </a:bodyPr>
          <a:lstStyle/>
          <a:p>
            <a:pPr algn="ctr" eaLnBrk="0" hangingPunct="0">
              <a:defRPr/>
            </a:pPr>
            <a:r>
              <a:rPr lang="en-US" sz="1200" dirty="0" smtClean="0">
                <a:solidFill>
                  <a:srgbClr val="51626F"/>
                </a:solidFill>
                <a:latin typeface="+mj-lt"/>
              </a:rPr>
              <a:t>Luis </a:t>
            </a:r>
            <a:r>
              <a:rPr lang="en-US" sz="1200" dirty="0">
                <a:solidFill>
                  <a:srgbClr val="51626F"/>
                </a:solidFill>
                <a:latin typeface="+mj-lt"/>
              </a:rPr>
              <a:t>Aguilar, SEC Commissioner, speech given at NYSE June 10, 2014 </a:t>
            </a:r>
          </a:p>
        </p:txBody>
      </p:sp>
      <p:sp>
        <p:nvSpPr>
          <p:cNvPr id="14" name="Rectangle 13"/>
          <p:cNvSpPr/>
          <p:nvPr/>
        </p:nvSpPr>
        <p:spPr>
          <a:xfrm>
            <a:off x="1905000" y="3810000"/>
            <a:ext cx="67818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7" name="Rectangle 6"/>
          <p:cNvSpPr/>
          <p:nvPr/>
        </p:nvSpPr>
        <p:spPr>
          <a:xfrm>
            <a:off x="1219200" y="4114800"/>
            <a:ext cx="7467600" cy="30321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8"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24</a:t>
            </a:fld>
            <a:endParaRPr lang="en-US" dirty="0">
              <a:solidFill>
                <a:srgbClr val="080A0C"/>
              </a:solidFill>
              <a:latin typeface="Arial"/>
            </a:endParaRPr>
          </a:p>
        </p:txBody>
      </p:sp>
      <p:sp>
        <p:nvSpPr>
          <p:cNvPr id="13"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278130863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806575"/>
            <a:ext cx="8534400" cy="4016484"/>
          </a:xfrm>
        </p:spPr>
        <p:txBody>
          <a:bodyPr/>
          <a:lstStyle/>
          <a:p>
            <a:pPr marL="798513" lvl="1" indent="-341313">
              <a:defRPr/>
            </a:pPr>
            <a:r>
              <a:rPr lang="en-US" altLang="en-US" sz="2000" dirty="0" err="1">
                <a:latin typeface="+mj-lt"/>
              </a:rPr>
              <a:t>NIST</a:t>
            </a:r>
            <a:r>
              <a:rPr lang="en-US" altLang="en-US" sz="2000" dirty="0">
                <a:latin typeface="+mj-lt"/>
              </a:rPr>
              <a:t> Cybersecurity </a:t>
            </a:r>
            <a:r>
              <a:rPr lang="en-US" altLang="en-US" sz="2000" dirty="0" smtClean="0">
                <a:latin typeface="+mj-lt"/>
              </a:rPr>
              <a:t>Framework</a:t>
            </a:r>
            <a:r>
              <a:rPr lang="en-US" sz="2000" dirty="0" smtClean="0">
                <a:latin typeface="+mj-lt"/>
              </a:rPr>
              <a:t>—</a:t>
            </a:r>
            <a:r>
              <a:rPr lang="en-US" altLang="en-US" sz="2000" dirty="0" smtClean="0">
                <a:latin typeface="+mj-lt"/>
              </a:rPr>
              <a:t>provides </a:t>
            </a:r>
            <a:r>
              <a:rPr lang="en-US" altLang="en-US" sz="2000" dirty="0">
                <a:latin typeface="+mj-lt"/>
              </a:rPr>
              <a:t>a common taxonomy and mechanism for organizations to:</a:t>
            </a:r>
          </a:p>
          <a:p>
            <a:pPr lvl="3">
              <a:tabLst>
                <a:tab pos="1600200" algn="l"/>
              </a:tabLst>
              <a:defRPr/>
            </a:pPr>
            <a:r>
              <a:rPr lang="en-US" altLang="en-US" dirty="0" smtClean="0">
                <a:solidFill>
                  <a:srgbClr val="0094B3"/>
                </a:solidFill>
                <a:latin typeface="+mj-lt"/>
              </a:rPr>
              <a:t>Describe </a:t>
            </a:r>
            <a:r>
              <a:rPr lang="en-US" altLang="en-US" dirty="0">
                <a:solidFill>
                  <a:srgbClr val="0094B3"/>
                </a:solidFill>
                <a:latin typeface="+mj-lt"/>
              </a:rPr>
              <a:t>their current cybersecurity posture;</a:t>
            </a:r>
          </a:p>
          <a:p>
            <a:pPr lvl="3">
              <a:tabLst>
                <a:tab pos="1600200" algn="l"/>
              </a:tabLst>
              <a:defRPr/>
            </a:pPr>
            <a:r>
              <a:rPr lang="en-US" altLang="en-US" dirty="0">
                <a:solidFill>
                  <a:srgbClr val="0094B3"/>
                </a:solidFill>
                <a:latin typeface="+mj-lt"/>
              </a:rPr>
              <a:t>Describe their target state for cybersecurity;</a:t>
            </a:r>
          </a:p>
          <a:p>
            <a:pPr lvl="3">
              <a:tabLst>
                <a:tab pos="1600200" algn="l"/>
              </a:tabLst>
              <a:defRPr/>
            </a:pPr>
            <a:r>
              <a:rPr lang="en-US" altLang="en-US" dirty="0">
                <a:solidFill>
                  <a:srgbClr val="0094B3"/>
                </a:solidFill>
                <a:latin typeface="+mj-lt"/>
              </a:rPr>
              <a:t>Identify and prioritize opportunities for improvement within the context of a continuous and repeatable process;</a:t>
            </a:r>
          </a:p>
          <a:p>
            <a:pPr lvl="3">
              <a:tabLst>
                <a:tab pos="1600200" algn="l"/>
              </a:tabLst>
              <a:defRPr/>
            </a:pPr>
            <a:r>
              <a:rPr lang="en-US" altLang="en-US" dirty="0">
                <a:solidFill>
                  <a:srgbClr val="0094B3"/>
                </a:solidFill>
                <a:latin typeface="+mj-lt"/>
              </a:rPr>
              <a:t>Assess progress toward the target state;</a:t>
            </a:r>
          </a:p>
          <a:p>
            <a:pPr lvl="3">
              <a:tabLst>
                <a:tab pos="1600200" algn="l"/>
              </a:tabLst>
              <a:defRPr/>
            </a:pPr>
            <a:r>
              <a:rPr lang="en-US" altLang="en-US" dirty="0">
                <a:solidFill>
                  <a:srgbClr val="0094B3"/>
                </a:solidFill>
                <a:latin typeface="+mj-lt"/>
              </a:rPr>
              <a:t>Communicate among internal and external stakeholders about cybersecurity risk. </a:t>
            </a:r>
            <a:endParaRPr lang="en-US" altLang="en-US" dirty="0" smtClean="0">
              <a:solidFill>
                <a:srgbClr val="0094B3"/>
              </a:solidFill>
              <a:latin typeface="+mj-lt"/>
            </a:endParaRPr>
          </a:p>
          <a:p>
            <a:pPr lvl="1">
              <a:tabLst>
                <a:tab pos="1600200" algn="l"/>
              </a:tabLst>
              <a:defRPr/>
            </a:pPr>
            <a:r>
              <a:rPr lang="en-US" sz="2000" dirty="0">
                <a:latin typeface="+mj-lt"/>
              </a:rPr>
              <a:t>The Framework is voluntary (for now</a:t>
            </a:r>
            <a:r>
              <a:rPr lang="en-US" sz="2000" dirty="0" smtClean="0">
                <a:latin typeface="+mj-lt"/>
              </a:rPr>
              <a:t>)</a:t>
            </a:r>
            <a:endParaRPr lang="en-US" altLang="en-US" sz="2000" dirty="0">
              <a:latin typeface="+mj-lt"/>
            </a:endParaRPr>
          </a:p>
          <a:p>
            <a:pPr lvl="3">
              <a:tabLst>
                <a:tab pos="1600200" algn="l"/>
              </a:tabLst>
              <a:defRPr/>
            </a:pPr>
            <a:endParaRPr lang="en-US" altLang="en-US" dirty="0">
              <a:solidFill>
                <a:srgbClr val="0094B3"/>
              </a:solidFill>
              <a:latin typeface="+mj-lt"/>
            </a:endParaRPr>
          </a:p>
        </p:txBody>
      </p:sp>
      <p:sp>
        <p:nvSpPr>
          <p:cNvPr id="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25</a:t>
            </a:fld>
            <a:endParaRPr lang="en-US" dirty="0">
              <a:solidFill>
                <a:srgbClr val="080A0C"/>
              </a:solidFill>
              <a:latin typeface="Arial"/>
            </a:endParaRPr>
          </a:p>
        </p:txBody>
      </p:sp>
      <p:sp>
        <p:nvSpPr>
          <p:cNvPr id="7"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43412334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210" y="2147472"/>
            <a:ext cx="6402394" cy="328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98438" y="5792788"/>
            <a:ext cx="88217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Osaka" pitchFamily="1" charset="-128"/>
              </a:defRPr>
            </a:lvl1pPr>
            <a:lvl2pPr marL="742950" indent="-285750">
              <a:defRPr sz="1400">
                <a:solidFill>
                  <a:schemeClr val="tx1"/>
                </a:solidFill>
                <a:latin typeface="Arial" pitchFamily="34" charset="0"/>
                <a:ea typeface="Osaka" pitchFamily="1" charset="-128"/>
              </a:defRPr>
            </a:lvl2pPr>
            <a:lvl3pPr marL="1143000" indent="-228600">
              <a:defRPr sz="1400">
                <a:solidFill>
                  <a:schemeClr val="tx1"/>
                </a:solidFill>
                <a:latin typeface="Arial" pitchFamily="34" charset="0"/>
                <a:ea typeface="Osaka" pitchFamily="1" charset="-128"/>
              </a:defRPr>
            </a:lvl3pPr>
            <a:lvl4pPr marL="1600200" indent="-228600">
              <a:defRPr sz="1400">
                <a:solidFill>
                  <a:schemeClr val="tx1"/>
                </a:solidFill>
                <a:latin typeface="Arial" pitchFamily="34" charset="0"/>
                <a:ea typeface="Osaka" pitchFamily="1" charset="-128"/>
              </a:defRPr>
            </a:lvl4pPr>
            <a:lvl5pPr marL="2057400" indent="-228600">
              <a:defRPr sz="1400">
                <a:solidFill>
                  <a:schemeClr val="tx1"/>
                </a:solidFill>
                <a:latin typeface="Arial" pitchFamily="34" charset="0"/>
                <a:ea typeface="Osaka" pitchFamily="1" charset="-128"/>
              </a:defRPr>
            </a:lvl5pPr>
            <a:lvl6pPr marL="2514600" indent="-228600" algn="ctr" eaLnBrk="0" fontAlgn="base" hangingPunct="0">
              <a:spcBef>
                <a:spcPct val="0"/>
              </a:spcBef>
              <a:spcAft>
                <a:spcPct val="0"/>
              </a:spcAft>
              <a:defRPr sz="1400">
                <a:solidFill>
                  <a:schemeClr val="tx1"/>
                </a:solidFill>
                <a:latin typeface="Arial" pitchFamily="34" charset="0"/>
                <a:ea typeface="Osaka" pitchFamily="1" charset="-128"/>
              </a:defRPr>
            </a:lvl6pPr>
            <a:lvl7pPr marL="2971800" indent="-228600" algn="ctr" eaLnBrk="0" fontAlgn="base" hangingPunct="0">
              <a:spcBef>
                <a:spcPct val="0"/>
              </a:spcBef>
              <a:spcAft>
                <a:spcPct val="0"/>
              </a:spcAft>
              <a:defRPr sz="1400">
                <a:solidFill>
                  <a:schemeClr val="tx1"/>
                </a:solidFill>
                <a:latin typeface="Arial" pitchFamily="34" charset="0"/>
                <a:ea typeface="Osaka" pitchFamily="1" charset="-128"/>
              </a:defRPr>
            </a:lvl7pPr>
            <a:lvl8pPr marL="3429000" indent="-228600" algn="ctr" eaLnBrk="0" fontAlgn="base" hangingPunct="0">
              <a:spcBef>
                <a:spcPct val="0"/>
              </a:spcBef>
              <a:spcAft>
                <a:spcPct val="0"/>
              </a:spcAft>
              <a:defRPr sz="1400">
                <a:solidFill>
                  <a:schemeClr val="tx1"/>
                </a:solidFill>
                <a:latin typeface="Arial" pitchFamily="34" charset="0"/>
                <a:ea typeface="Osaka" pitchFamily="1" charset="-128"/>
              </a:defRPr>
            </a:lvl8pPr>
            <a:lvl9pPr marL="3886200" indent="-228600" algn="ctr" eaLnBrk="0" fontAlgn="base" hangingPunct="0">
              <a:spcBef>
                <a:spcPct val="0"/>
              </a:spcBef>
              <a:spcAft>
                <a:spcPct val="0"/>
              </a:spcAft>
              <a:defRPr sz="1400">
                <a:solidFill>
                  <a:schemeClr val="tx1"/>
                </a:solidFill>
                <a:latin typeface="Arial" pitchFamily="34" charset="0"/>
                <a:ea typeface="Osaka" pitchFamily="1" charset="-128"/>
              </a:defRPr>
            </a:lvl9pPr>
          </a:lstStyle>
          <a:p>
            <a:pPr algn="ctr" eaLnBrk="0" hangingPunct="0">
              <a:defRPr/>
            </a:pPr>
            <a:r>
              <a:rPr lang="en-US" altLang="en-US" sz="1250" dirty="0" err="1">
                <a:solidFill>
                  <a:srgbClr val="51626F"/>
                </a:solidFill>
                <a:latin typeface="Arial"/>
                <a:cs typeface="+mn-cs"/>
              </a:rPr>
              <a:t>NIST</a:t>
            </a:r>
            <a:r>
              <a:rPr lang="en-US" altLang="en-US" sz="1250" dirty="0">
                <a:solidFill>
                  <a:srgbClr val="51626F"/>
                </a:solidFill>
                <a:latin typeface="Arial"/>
                <a:cs typeface="+mn-cs"/>
              </a:rPr>
              <a:t> Unveils Cybersecurity Framework, </a:t>
            </a:r>
            <a:r>
              <a:rPr lang="en-US" altLang="en-US" sz="1250" dirty="0" smtClean="0">
                <a:solidFill>
                  <a:srgbClr val="51626F"/>
                </a:solidFill>
                <a:latin typeface="Arial"/>
                <a:cs typeface="+mn-cs"/>
              </a:rPr>
              <a:t/>
            </a:r>
            <a:br>
              <a:rPr lang="en-US" altLang="en-US" sz="1250" dirty="0" smtClean="0">
                <a:solidFill>
                  <a:srgbClr val="51626F"/>
                </a:solidFill>
                <a:latin typeface="Arial"/>
                <a:cs typeface="+mn-cs"/>
              </a:rPr>
            </a:br>
            <a:r>
              <a:rPr lang="en-US" altLang="en-US" sz="1250" dirty="0" smtClean="0">
                <a:solidFill>
                  <a:srgbClr val="51626F"/>
                </a:solidFill>
                <a:latin typeface="Arial"/>
                <a:cs typeface="+mn-cs"/>
                <a:hlinkClick r:id="rId4"/>
              </a:rPr>
              <a:t>http</a:t>
            </a:r>
            <a:r>
              <a:rPr lang="en-US" altLang="en-US" sz="1250" dirty="0">
                <a:solidFill>
                  <a:srgbClr val="51626F"/>
                </a:solidFill>
                <a:latin typeface="Arial"/>
                <a:cs typeface="+mn-cs"/>
                <a:hlinkClick r:id="rId4"/>
              </a:rPr>
              <a:t>://www.klgates.com/nist-unveils-cybersecurity-framework-02-17-2014</a:t>
            </a:r>
            <a:r>
              <a:rPr lang="en-US" altLang="en-US" sz="1250" dirty="0" smtClean="0">
                <a:solidFill>
                  <a:srgbClr val="51626F"/>
                </a:solidFill>
                <a:latin typeface="Arial"/>
                <a:cs typeface="+mn-cs"/>
                <a:hlinkClick r:id="rId4"/>
              </a:rPr>
              <a:t>/</a:t>
            </a:r>
            <a:r>
              <a:rPr lang="en-US" altLang="en-US" sz="1250" dirty="0" smtClean="0">
                <a:solidFill>
                  <a:srgbClr val="51626F"/>
                </a:solidFill>
                <a:latin typeface="Arial"/>
                <a:cs typeface="+mn-cs"/>
              </a:rPr>
              <a:t> </a:t>
            </a:r>
          </a:p>
        </p:txBody>
      </p:sp>
      <p:sp>
        <p:nvSpPr>
          <p:cNvPr id="10" name="Right Arrow 9"/>
          <p:cNvSpPr/>
          <p:nvPr/>
        </p:nvSpPr>
        <p:spPr>
          <a:xfrm>
            <a:off x="1524000" y="3124200"/>
            <a:ext cx="381000" cy="2286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400">
              <a:solidFill>
                <a:srgbClr val="C00000"/>
              </a:solidFill>
            </a:endParaRPr>
          </a:p>
        </p:txBody>
      </p:sp>
      <p:sp>
        <p:nvSpPr>
          <p:cNvPr id="11" name="Right Arrow 10"/>
          <p:cNvSpPr/>
          <p:nvPr/>
        </p:nvSpPr>
        <p:spPr>
          <a:xfrm>
            <a:off x="1524000" y="4142520"/>
            <a:ext cx="381000" cy="228600"/>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400">
              <a:solidFill>
                <a:srgbClr val="00B050"/>
              </a:solidFill>
            </a:endParaRPr>
          </a:p>
        </p:txBody>
      </p:sp>
      <p:sp>
        <p:nvSpPr>
          <p:cNvPr id="12" name="Rectangle 11"/>
          <p:cNvSpPr>
            <a:spLocks noChangeArrowheads="1"/>
          </p:cNvSpPr>
          <p:nvPr/>
        </p:nvSpPr>
        <p:spPr bwMode="auto">
          <a:xfrm>
            <a:off x="-76200" y="2967038"/>
            <a:ext cx="1731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pitchFamily="34" charset="0"/>
                <a:cs typeface="Arial" pitchFamily="34"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pitchFamily="34" charset="0"/>
                <a:cs typeface="Arial" pitchFamily="34"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pitchFamily="34" charset="0"/>
                <a:cs typeface="Arial" pitchFamily="34"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a:solidFill>
                  <a:schemeClr val="bg2"/>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9pPr>
          </a:lstStyle>
          <a:p>
            <a:pPr algn="ctr" eaLnBrk="1" hangingPunct="1">
              <a:spcBef>
                <a:spcPct val="0"/>
              </a:spcBef>
              <a:buFontTx/>
              <a:buNone/>
            </a:pPr>
            <a:r>
              <a:rPr lang="en-US" altLang="en-US" sz="1200">
                <a:solidFill>
                  <a:srgbClr val="FF0000"/>
                </a:solidFill>
                <a:latin typeface="Arial"/>
                <a:cs typeface="ヒラギノ角ゴ Pro W3"/>
              </a:rPr>
              <a:t>85% of security budgets</a:t>
            </a:r>
          </a:p>
          <a:p>
            <a:pPr algn="ctr" eaLnBrk="1" hangingPunct="1">
              <a:spcBef>
                <a:spcPct val="0"/>
              </a:spcBef>
              <a:buFontTx/>
              <a:buNone/>
            </a:pPr>
            <a:r>
              <a:rPr lang="en-US" altLang="en-US" sz="1200">
                <a:solidFill>
                  <a:srgbClr val="FF0000"/>
                </a:solidFill>
                <a:latin typeface="Arial"/>
                <a:cs typeface="ヒラギノ角ゴ Pro W3"/>
              </a:rPr>
              <a:t>currently go here</a:t>
            </a:r>
          </a:p>
        </p:txBody>
      </p:sp>
      <p:sp>
        <p:nvSpPr>
          <p:cNvPr id="13" name="Rectangle 12"/>
          <p:cNvSpPr>
            <a:spLocks noChangeArrowheads="1"/>
          </p:cNvSpPr>
          <p:nvPr/>
        </p:nvSpPr>
        <p:spPr bwMode="auto">
          <a:xfrm>
            <a:off x="-55563" y="3804093"/>
            <a:ext cx="1731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pitchFamily="34" charset="0"/>
                <a:cs typeface="Arial" pitchFamily="34"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pitchFamily="34" charset="0"/>
                <a:cs typeface="Arial" pitchFamily="34"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pitchFamily="34" charset="0"/>
                <a:cs typeface="Arial" pitchFamily="34"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a:solidFill>
                  <a:schemeClr val="bg2"/>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pitchFamily="34" charset="0"/>
                <a:cs typeface="Arial" pitchFamily="34" charset="0"/>
              </a:defRPr>
            </a:lvl9pPr>
          </a:lstStyle>
          <a:p>
            <a:pPr algn="ctr" eaLnBrk="1" hangingPunct="1">
              <a:spcBef>
                <a:spcPct val="0"/>
              </a:spcBef>
              <a:buFontTx/>
              <a:buNone/>
            </a:pPr>
            <a:r>
              <a:rPr lang="en-US" altLang="en-US" sz="1200" b="1" dirty="0">
                <a:solidFill>
                  <a:srgbClr val="00B050"/>
                </a:solidFill>
                <a:latin typeface="Arial"/>
                <a:cs typeface="ヒラギノ角ゴ Pro W3"/>
              </a:rPr>
              <a:t>According to Gartner:</a:t>
            </a:r>
          </a:p>
          <a:p>
            <a:pPr algn="ctr" eaLnBrk="1" hangingPunct="1">
              <a:spcBef>
                <a:spcPct val="0"/>
              </a:spcBef>
              <a:buFontTx/>
              <a:buNone/>
            </a:pPr>
            <a:r>
              <a:rPr lang="en-US" altLang="en-US" sz="1200" dirty="0">
                <a:solidFill>
                  <a:srgbClr val="00B050"/>
                </a:solidFill>
                <a:latin typeface="Arial"/>
                <a:cs typeface="ヒラギノ角ゴ Pro W3"/>
              </a:rPr>
              <a:t>By 2020, 75% of security budgets will go towards detection and response</a:t>
            </a:r>
          </a:p>
        </p:txBody>
      </p:sp>
      <p:sp>
        <p:nvSpPr>
          <p:cNvPr id="3" name="Left Brace 2"/>
          <p:cNvSpPr/>
          <p:nvPr/>
        </p:nvSpPr>
        <p:spPr>
          <a:xfrm>
            <a:off x="1905000" y="3674925"/>
            <a:ext cx="149225" cy="1174166"/>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1400">
              <a:solidFill>
                <a:srgbClr val="51626F"/>
              </a:solidFill>
            </a:endParaRPr>
          </a:p>
        </p:txBody>
      </p:sp>
      <p:sp>
        <p:nvSpPr>
          <p:cNvPr id="1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26</a:t>
            </a:fld>
            <a:endParaRPr lang="en-US" dirty="0">
              <a:solidFill>
                <a:srgbClr val="080A0C"/>
              </a:solidFill>
              <a:latin typeface="Arial"/>
            </a:endParaRPr>
          </a:p>
        </p:txBody>
      </p:sp>
      <p:sp>
        <p:nvSpPr>
          <p:cNvPr id="14"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316192783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14550"/>
            <a:ext cx="82867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518150"/>
            <a:ext cx="83058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846" name="Straight Connector 3"/>
          <p:cNvCxnSpPr>
            <a:cxnSpLocks noChangeShapeType="1"/>
          </p:cNvCxnSpPr>
          <p:nvPr/>
        </p:nvCxnSpPr>
        <p:spPr bwMode="auto">
          <a:xfrm>
            <a:off x="438150" y="5702300"/>
            <a:ext cx="30813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358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822450"/>
            <a:ext cx="82677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27</a:t>
            </a:fld>
            <a:endParaRPr lang="en-US" dirty="0">
              <a:solidFill>
                <a:srgbClr val="080A0C"/>
              </a:solidFill>
              <a:latin typeface="Arial"/>
            </a:endParaRPr>
          </a:p>
        </p:txBody>
      </p:sp>
      <p:sp>
        <p:nvSpPr>
          <p:cNvPr id="9"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214613174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806575"/>
            <a:ext cx="8534400" cy="707886"/>
          </a:xfrm>
        </p:spPr>
        <p:txBody>
          <a:bodyPr/>
          <a:lstStyle/>
          <a:p>
            <a:pPr marL="685800" lvl="1" indent="-228600">
              <a:tabLst>
                <a:tab pos="800100" algn="l"/>
              </a:tabLst>
            </a:pPr>
            <a:r>
              <a:rPr lang="en-US" altLang="en-US" sz="2000" dirty="0" smtClean="0">
                <a:latin typeface="+mj-lt"/>
              </a:rPr>
              <a:t>“PCI </a:t>
            </a:r>
            <a:r>
              <a:rPr lang="en-US" altLang="en-US" sz="2000" dirty="0" err="1" smtClean="0">
                <a:latin typeface="+mj-lt"/>
              </a:rPr>
              <a:t>DSS</a:t>
            </a:r>
            <a:r>
              <a:rPr lang="en-US" altLang="en-US" sz="2000" dirty="0" smtClean="0">
                <a:latin typeface="+mj-lt"/>
              </a:rPr>
              <a:t> provides a baseline of technical and operational requirements designed 	to protect cardholder data.”</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590800"/>
            <a:ext cx="69246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28</a:t>
            </a:fld>
            <a:endParaRPr lang="en-US" dirty="0">
              <a:solidFill>
                <a:srgbClr val="080A0C"/>
              </a:solidFill>
              <a:latin typeface="Arial"/>
            </a:endParaRPr>
          </a:p>
        </p:txBody>
      </p:sp>
      <p:sp>
        <p:nvSpPr>
          <p:cNvPr id="8" name="Rectangle 2"/>
          <p:cNvSpPr txBox="1">
            <a:spLocks noChangeArrowheads="1"/>
          </p:cNvSpPr>
          <p:nvPr/>
        </p:nvSpPr>
        <p:spPr bwMode="auto">
          <a:xfrm>
            <a:off x="609600" y="1177572"/>
            <a:ext cx="8077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fontAlgn="base" latinLnBrk="0" hangingPunct="1">
              <a:spcBef>
                <a:spcPct val="0"/>
              </a:spcBef>
              <a:spcAft>
                <a:spcPct val="0"/>
              </a:spcAft>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all" spc="0" normalizeH="0" baseline="0" noProof="0" dirty="0" smtClean="0">
                <a:ln>
                  <a:noFill/>
                </a:ln>
                <a:solidFill>
                  <a:srgbClr val="0094B3"/>
                </a:solidFill>
                <a:effectLst/>
                <a:uLnTx/>
                <a:uFillTx/>
                <a:latin typeface="Arial" pitchFamily="34" charset="0"/>
                <a:ea typeface="+mj-ea"/>
                <a:cs typeface="Arial" pitchFamily="34" charset="0"/>
              </a:rPr>
              <a:t>Legal And Regulatory Framework</a:t>
            </a:r>
          </a:p>
        </p:txBody>
      </p:sp>
    </p:spTree>
    <p:extLst>
      <p:ext uri="{BB962C8B-B14F-4D97-AF65-F5344CB8AC3E}">
        <p14:creationId xmlns:p14="http://schemas.microsoft.com/office/powerpoint/2010/main" val="67523539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Trends</a:t>
            </a:r>
            <a:endParaRPr lang="en-US" dirty="0"/>
          </a:p>
        </p:txBody>
      </p:sp>
    </p:spTree>
    <p:extLst>
      <p:ext uri="{BB962C8B-B14F-4D97-AF65-F5344CB8AC3E}">
        <p14:creationId xmlns:p14="http://schemas.microsoft.com/office/powerpoint/2010/main" val="227280720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458200" cy="4830763"/>
          </a:xfrm>
        </p:spPr>
        <p:txBody>
          <a:bodyPr/>
          <a:lstStyle/>
          <a:p>
            <a:pPr eaLnBrk="1" hangingPunct="1">
              <a:defRPr/>
            </a:pPr>
            <a:r>
              <a:rPr lang="en-US" sz="2000" dirty="0"/>
              <a:t>Practical Risk and Exposure</a:t>
            </a:r>
          </a:p>
          <a:p>
            <a:pPr eaLnBrk="1" hangingPunct="1">
              <a:defRPr/>
            </a:pPr>
            <a:r>
              <a:rPr lang="en-US" sz="2000" dirty="0"/>
              <a:t>Legal and </a:t>
            </a:r>
            <a:r>
              <a:rPr lang="en-US" sz="2000" dirty="0" smtClean="0"/>
              <a:t>Regulatory </a:t>
            </a:r>
            <a:r>
              <a:rPr lang="en-US" sz="2000" dirty="0"/>
              <a:t>Framework</a:t>
            </a:r>
          </a:p>
          <a:p>
            <a:pPr eaLnBrk="1" hangingPunct="1">
              <a:defRPr/>
            </a:pPr>
            <a:r>
              <a:rPr lang="en-US" sz="2000" dirty="0"/>
              <a:t>Trends </a:t>
            </a:r>
          </a:p>
          <a:p>
            <a:pPr eaLnBrk="1" hangingPunct="1">
              <a:defRPr/>
            </a:pPr>
            <a:r>
              <a:rPr lang="en-US" sz="2000" dirty="0"/>
              <a:t>Potential Coverage Under “Legacy” Policies </a:t>
            </a:r>
          </a:p>
          <a:p>
            <a:pPr lvl="1" eaLnBrk="1" hangingPunct="1">
              <a:defRPr/>
            </a:pPr>
            <a:r>
              <a:rPr lang="en-US" sz="1600" dirty="0"/>
              <a:t>Potential Coverage </a:t>
            </a:r>
          </a:p>
          <a:p>
            <a:pPr lvl="1" eaLnBrk="1" hangingPunct="1">
              <a:defRPr/>
            </a:pPr>
            <a:r>
              <a:rPr lang="en-US" sz="1600" dirty="0"/>
              <a:t>Limitations of “Legacy” Insurance </a:t>
            </a:r>
            <a:r>
              <a:rPr lang="en-US" sz="1600" dirty="0" smtClean="0"/>
              <a:t>Policies</a:t>
            </a:r>
          </a:p>
          <a:p>
            <a:pPr eaLnBrk="1" hangingPunct="1">
              <a:defRPr/>
            </a:pPr>
            <a:r>
              <a:rPr lang="en-US" sz="2000" dirty="0" smtClean="0"/>
              <a:t>“</a:t>
            </a:r>
            <a:r>
              <a:rPr lang="en-US" sz="2000" dirty="0"/>
              <a:t>Cyber</a:t>
            </a:r>
            <a:r>
              <a:rPr lang="en-US" sz="2000" dirty="0" smtClean="0"/>
              <a:t>” Insurance Market Evolution</a:t>
            </a:r>
          </a:p>
          <a:p>
            <a:pPr eaLnBrk="1" hangingPunct="1">
              <a:defRPr/>
            </a:pPr>
            <a:r>
              <a:rPr lang="en-US" sz="2000" dirty="0"/>
              <a:t>Cutting Edge “Cyber” </a:t>
            </a:r>
            <a:r>
              <a:rPr lang="en-US" sz="2000" dirty="0" smtClean="0"/>
              <a:t>Insurance Products</a:t>
            </a:r>
            <a:endParaRPr lang="en-US" sz="2000" dirty="0"/>
          </a:p>
          <a:p>
            <a:pPr lvl="1" eaLnBrk="1" hangingPunct="1">
              <a:defRPr/>
            </a:pPr>
            <a:r>
              <a:rPr lang="en-US" sz="1600" dirty="0"/>
              <a:t>Remember the Snowflake</a:t>
            </a:r>
          </a:p>
          <a:p>
            <a:pPr lvl="1" eaLnBrk="1" hangingPunct="1">
              <a:defRPr/>
            </a:pPr>
            <a:r>
              <a:rPr lang="en-US" sz="1600" dirty="0"/>
              <a:t>Avoid the Traps</a:t>
            </a:r>
          </a:p>
          <a:p>
            <a:pPr eaLnBrk="1" hangingPunct="1">
              <a:defRPr/>
            </a:pPr>
            <a:r>
              <a:rPr lang="en-US" sz="2000" dirty="0"/>
              <a:t>Technology </a:t>
            </a:r>
            <a:r>
              <a:rPr lang="en-US" sz="2000" dirty="0" err="1"/>
              <a:t>E&amp;O</a:t>
            </a:r>
            <a:r>
              <a:rPr lang="en-US" sz="2000" dirty="0"/>
              <a:t> Coverage</a:t>
            </a:r>
          </a:p>
          <a:p>
            <a:pPr eaLnBrk="1" hangingPunct="1">
              <a:defRPr/>
            </a:pPr>
            <a:r>
              <a:rPr lang="en-US" sz="2000" dirty="0" smtClean="0"/>
              <a:t>Tips for </a:t>
            </a:r>
            <a:r>
              <a:rPr lang="en-US" sz="2000" dirty="0"/>
              <a:t>a Successful Placement</a:t>
            </a:r>
          </a:p>
          <a:p>
            <a:pPr eaLnBrk="1" hangingPunct="1">
              <a:defRPr/>
            </a:pPr>
            <a:r>
              <a:rPr lang="en-US" sz="2000" dirty="0" smtClean="0"/>
              <a:t>Audience Q&amp;A</a:t>
            </a:r>
            <a:endParaRPr lang="en-US" sz="2000" dirty="0"/>
          </a:p>
        </p:txBody>
      </p:sp>
      <p:sp>
        <p:nvSpPr>
          <p:cNvPr id="7"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r>
              <a:rPr lang="en-US" sz="3000" kern="0" dirty="0" smtClean="0"/>
              <a:t>TOPICS</a:t>
            </a:r>
            <a:endParaRPr lang="en-US" sz="3000" kern="0" dirty="0"/>
          </a:p>
        </p:txBody>
      </p:sp>
      <p:sp>
        <p:nvSpPr>
          <p:cNvPr id="8"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955973"/>
            <a:ext cx="8382000" cy="923330"/>
          </a:xfrm>
        </p:spPr>
        <p:txBody>
          <a:bodyPr/>
          <a:lstStyle/>
          <a:p>
            <a:pPr fontAlgn="auto">
              <a:spcAft>
                <a:spcPts val="0"/>
              </a:spcAft>
              <a:defRPr/>
            </a:pPr>
            <a:r>
              <a:rPr altLang="en-US" sz="3000" cap="all" dirty="0" smtClean="0"/>
              <a:t>T</a:t>
            </a:r>
            <a:r>
              <a:rPr lang="en-US" altLang="en-US" sz="3000" cap="all" dirty="0" smtClean="0"/>
              <a:t>rends</a:t>
            </a:r>
            <a:r>
              <a:rPr sz="3000" cap="all" dirty="0" smtClean="0"/>
              <a:t>—</a:t>
            </a:r>
            <a:r>
              <a:rPr altLang="en-US" sz="3000" cap="all" dirty="0" smtClean="0"/>
              <a:t>A</a:t>
            </a:r>
            <a:r>
              <a:rPr lang="en-US" altLang="en-US" sz="3000" cap="all" dirty="0" smtClean="0"/>
              <a:t>rticle </a:t>
            </a:r>
            <a:r>
              <a:rPr altLang="en-US" sz="3000" cap="all" dirty="0" smtClean="0"/>
              <a:t>III S</a:t>
            </a:r>
            <a:r>
              <a:rPr lang="en-US" altLang="en-US" sz="3000" cap="all" dirty="0" smtClean="0"/>
              <a:t>tanding</a:t>
            </a:r>
            <a:r>
              <a:rPr sz="3000" cap="all" dirty="0" smtClean="0"/>
              <a:t>—</a:t>
            </a:r>
            <a:r>
              <a:rPr altLang="en-US" sz="3000" i="1" cap="all" dirty="0" smtClean="0"/>
              <a:t>C</a:t>
            </a:r>
            <a:r>
              <a:rPr lang="en-US" altLang="en-US" sz="3000" i="1" cap="all" dirty="0" smtClean="0"/>
              <a:t>lapper</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B4710324-5848-452B-84A1-C8862C592CF2}" type="slidenum">
              <a:rPr lang="en-US" smtClean="0">
                <a:solidFill>
                  <a:srgbClr val="080A0C"/>
                </a:solidFill>
                <a:latin typeface="Arial"/>
              </a:rPr>
              <a:pPr>
                <a:defRPr/>
              </a:pPr>
              <a:t>30</a:t>
            </a:fld>
            <a:endParaRPr lang="en-US" dirty="0">
              <a:solidFill>
                <a:srgbClr val="080A0C"/>
              </a:solidFill>
              <a:latin typeface="Arial"/>
            </a:endParaRPr>
          </a:p>
        </p:txBody>
      </p:sp>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14500"/>
            <a:ext cx="27336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425" y="1905000"/>
            <a:ext cx="3228975"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81400"/>
            <a:ext cx="220980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3960813"/>
            <a:ext cx="22574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4343400" y="32004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43400" y="34290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43400" y="35814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43400" y="3810000"/>
            <a:ext cx="1828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pic>
        <p:nvPicPr>
          <p:cNvPr id="3790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171950"/>
            <a:ext cx="3124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a:off x="5072063" y="5562600"/>
            <a:ext cx="2243137"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19600" y="57912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19600" y="60198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419600" y="6248400"/>
            <a:ext cx="11430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94966" y="3648984"/>
            <a:ext cx="2105834" cy="21658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55420183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955973"/>
            <a:ext cx="8382000" cy="923330"/>
          </a:xfrm>
        </p:spPr>
        <p:txBody>
          <a:bodyPr/>
          <a:lstStyle/>
          <a:p>
            <a:pPr fontAlgn="auto">
              <a:spcAft>
                <a:spcPts val="0"/>
              </a:spcAft>
              <a:defRPr/>
            </a:pPr>
            <a:r>
              <a:rPr lang="en-US" altLang="en-US" sz="3000" cap="all" dirty="0"/>
              <a:t>Trends</a:t>
            </a:r>
            <a:r>
              <a:rPr lang="en-US" sz="3000" cap="all" dirty="0"/>
              <a:t>—</a:t>
            </a:r>
            <a:r>
              <a:rPr lang="en-US" altLang="en-US" sz="3000" cap="all" dirty="0"/>
              <a:t>Article III </a:t>
            </a:r>
            <a:r>
              <a:rPr lang="en-US" altLang="en-US" sz="3000" cap="all" dirty="0" smtClean="0"/>
              <a:t>Standing</a:t>
            </a:r>
            <a:r>
              <a:rPr sz="3000" cap="all" dirty="0" smtClean="0"/>
              <a:t>—</a:t>
            </a:r>
            <a:r>
              <a:rPr altLang="en-US" sz="3000" i="1" cap="all" dirty="0" err="1" smtClean="0"/>
              <a:t>Galaria</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D2FEB1B4-4305-4811-85E7-2A2B83B6035B}" type="slidenum">
              <a:rPr lang="en-US" smtClean="0">
                <a:solidFill>
                  <a:srgbClr val="080A0C"/>
                </a:solidFill>
                <a:latin typeface="Arial"/>
              </a:rPr>
              <a:pPr>
                <a:defRPr/>
              </a:pPr>
              <a:t>31</a:t>
            </a:fld>
            <a:endParaRPr lang="en-US" dirty="0">
              <a:solidFill>
                <a:srgbClr val="080A0C"/>
              </a:solidFill>
              <a:latin typeface="Arial"/>
            </a:endParaRPr>
          </a:p>
        </p:txBody>
      </p:sp>
      <p:cxnSp>
        <p:nvCxnSpPr>
          <p:cNvPr id="18" name="Straight Connector 17"/>
          <p:cNvCxnSpPr/>
          <p:nvPr/>
        </p:nvCxnSpPr>
        <p:spPr>
          <a:xfrm>
            <a:off x="4343400" y="3200400"/>
            <a:ext cx="2971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pic>
        <p:nvPicPr>
          <p:cNvPr id="389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33550"/>
            <a:ext cx="27241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590800"/>
            <a:ext cx="59436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3352800"/>
            <a:ext cx="62103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4800600" y="3657600"/>
            <a:ext cx="360045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19400" y="4038600"/>
            <a:ext cx="57150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19400" y="4495800"/>
            <a:ext cx="5834063"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19400" y="4876800"/>
            <a:ext cx="57150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9400" y="5257800"/>
            <a:ext cx="59436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19400" y="5638800"/>
            <a:ext cx="51816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19400" y="6019800"/>
            <a:ext cx="9144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14800" y="4191000"/>
            <a:ext cx="40386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417831751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077200" cy="507831"/>
          </a:xfrm>
        </p:spPr>
        <p:txBody>
          <a:bodyPr/>
          <a:lstStyle/>
          <a:p>
            <a:pPr fontAlgn="auto">
              <a:spcAft>
                <a:spcPts val="0"/>
              </a:spcAft>
              <a:defRPr/>
            </a:pPr>
            <a:r>
              <a:rPr lang="en-US" altLang="en-US" sz="3000" cap="all" dirty="0"/>
              <a:t>Trends</a:t>
            </a:r>
            <a:r>
              <a:rPr lang="en-US" sz="3000" cap="all" dirty="0"/>
              <a:t>—</a:t>
            </a:r>
            <a:r>
              <a:rPr lang="en-US" altLang="en-US" sz="3000" cap="all" dirty="0"/>
              <a:t>Article III </a:t>
            </a:r>
            <a:r>
              <a:rPr lang="en-US" altLang="en-US" sz="3000" cap="all" dirty="0" smtClean="0"/>
              <a:t>Standing</a:t>
            </a:r>
            <a:r>
              <a:rPr sz="3000" cap="all" dirty="0" smtClean="0"/>
              <a:t>—</a:t>
            </a:r>
            <a:r>
              <a:rPr lang="en-US" sz="3000" i="1" cap="all" dirty="0" smtClean="0"/>
              <a:t>NM</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C516A646-D692-4212-AB89-60A4D1768896}" type="slidenum">
              <a:rPr lang="en-US" smtClean="0">
                <a:solidFill>
                  <a:srgbClr val="080A0C"/>
                </a:solidFill>
                <a:latin typeface="Arial"/>
              </a:rPr>
              <a:pPr>
                <a:defRPr/>
              </a:pPr>
              <a:t>32</a:t>
            </a:fld>
            <a:endParaRPr lang="en-US" dirty="0">
              <a:solidFill>
                <a:srgbClr val="080A0C"/>
              </a:solidFill>
              <a:latin typeface="Arial"/>
            </a:endParaRPr>
          </a:p>
        </p:txBody>
      </p:sp>
      <p:pic>
        <p:nvPicPr>
          <p:cNvPr id="3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33550"/>
            <a:ext cx="27622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609850"/>
            <a:ext cx="55435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75" y="3000375"/>
            <a:ext cx="64484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7239000" y="3276600"/>
            <a:ext cx="1414463"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67000" y="3657600"/>
            <a:ext cx="57912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00338" y="4038600"/>
            <a:ext cx="1795462"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8000" y="4724400"/>
            <a:ext cx="1795463"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00338" y="5105400"/>
            <a:ext cx="2862262"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20945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077200" cy="507831"/>
          </a:xfrm>
        </p:spPr>
        <p:txBody>
          <a:bodyPr/>
          <a:lstStyle/>
          <a:p>
            <a:pPr fontAlgn="auto">
              <a:spcAft>
                <a:spcPts val="0"/>
              </a:spcAft>
              <a:defRPr/>
            </a:pPr>
            <a:r>
              <a:rPr lang="en-US" altLang="en-US" sz="3000" cap="all" dirty="0"/>
              <a:t>Trends</a:t>
            </a:r>
            <a:r>
              <a:rPr lang="en-US" sz="3000" cap="all" dirty="0"/>
              <a:t>—</a:t>
            </a:r>
            <a:r>
              <a:rPr lang="en-US" altLang="en-US" sz="3000" cap="all" dirty="0"/>
              <a:t>Article III </a:t>
            </a:r>
            <a:r>
              <a:rPr lang="en-US" altLang="en-US" sz="3000" cap="all" dirty="0" smtClean="0"/>
              <a:t>Standing</a:t>
            </a:r>
            <a:r>
              <a:rPr sz="3000" cap="all" dirty="0" smtClean="0"/>
              <a:t>—</a:t>
            </a:r>
            <a:r>
              <a:rPr altLang="en-US" sz="3000" i="1" cap="all" dirty="0" smtClean="0"/>
              <a:t>Sony</a:t>
            </a:r>
          </a:p>
        </p:txBody>
      </p:sp>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706563"/>
            <a:ext cx="27336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2833688"/>
            <a:ext cx="51244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63" y="3087688"/>
            <a:ext cx="6284912"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963" y="4892675"/>
            <a:ext cx="51816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3630613" y="3065463"/>
            <a:ext cx="5106987"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84463" y="3360738"/>
            <a:ext cx="6061075" cy="1587"/>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84463" y="3659188"/>
            <a:ext cx="4803775"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pic>
        <p:nvPicPr>
          <p:cNvPr id="4097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5368925"/>
            <a:ext cx="55086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366F701E-ED82-4D45-8DA6-281E8DE39A88}" type="slidenum">
              <a:rPr lang="en-US" smtClean="0">
                <a:solidFill>
                  <a:srgbClr val="080A0C"/>
                </a:solidFill>
                <a:latin typeface="Arial"/>
              </a:rPr>
              <a:pPr>
                <a:defRPr/>
              </a:pPr>
              <a:t>33</a:t>
            </a:fld>
            <a:endParaRPr lang="en-US" dirty="0">
              <a:solidFill>
                <a:srgbClr val="080A0C"/>
              </a:solidFill>
              <a:latin typeface="Arial"/>
            </a:endParaRPr>
          </a:p>
        </p:txBody>
      </p:sp>
      <p:sp>
        <p:nvSpPr>
          <p:cNvPr id="16" name="Rectangle 15"/>
          <p:cNvSpPr/>
          <p:nvPr/>
        </p:nvSpPr>
        <p:spPr>
          <a:xfrm>
            <a:off x="8229600" y="3124200"/>
            <a:ext cx="738981"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8" name="Rectangle 17"/>
          <p:cNvSpPr/>
          <p:nvPr/>
        </p:nvSpPr>
        <p:spPr>
          <a:xfrm>
            <a:off x="2667000" y="3429000"/>
            <a:ext cx="4821238"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41000575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955973"/>
            <a:ext cx="8686800" cy="923330"/>
          </a:xfrm>
        </p:spPr>
        <p:txBody>
          <a:bodyPr/>
          <a:lstStyle/>
          <a:p>
            <a:pPr fontAlgn="auto">
              <a:spcAft>
                <a:spcPts val="0"/>
              </a:spcAft>
              <a:defRPr/>
            </a:pPr>
            <a:r>
              <a:rPr lang="en-US" altLang="en-US" sz="3000" cap="all" dirty="0"/>
              <a:t>Trends</a:t>
            </a:r>
            <a:r>
              <a:rPr lang="en-US" sz="3000" cap="all" dirty="0"/>
              <a:t>—</a:t>
            </a:r>
            <a:r>
              <a:rPr lang="en-US" altLang="en-US" sz="3000" cap="all" dirty="0"/>
              <a:t>Article III </a:t>
            </a:r>
            <a:r>
              <a:rPr lang="en-US" altLang="en-US" sz="3000" cap="all" dirty="0" smtClean="0"/>
              <a:t>Standing</a:t>
            </a:r>
            <a:r>
              <a:rPr lang="en-US" sz="3000" cap="all" dirty="0" smtClean="0"/>
              <a:t>—</a:t>
            </a:r>
            <a:r>
              <a:rPr altLang="en-US" sz="3000" i="1" cap="all" dirty="0" smtClean="0"/>
              <a:t>M</a:t>
            </a:r>
            <a:r>
              <a:rPr lang="en-US" altLang="en-US" sz="3000" i="1" cap="all" dirty="0" smtClean="0"/>
              <a:t>ichaels</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86F4E970-F2C0-49D0-A2D3-364ED81C3BD9}" type="slidenum">
              <a:rPr lang="en-US" smtClean="0">
                <a:solidFill>
                  <a:srgbClr val="080A0C"/>
                </a:solidFill>
                <a:latin typeface="Arial"/>
              </a:rPr>
              <a:pPr>
                <a:defRPr/>
              </a:pPr>
              <a:t>34</a:t>
            </a:fld>
            <a:endParaRPr lang="en-US" dirty="0">
              <a:solidFill>
                <a:srgbClr val="080A0C"/>
              </a:solidFill>
              <a:latin typeface="Arial"/>
            </a:endParaRPr>
          </a:p>
        </p:txBody>
      </p:sp>
      <p:pic>
        <p:nvPicPr>
          <p:cNvPr id="419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27336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2257425"/>
            <a:ext cx="657225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2514600" y="2971800"/>
            <a:ext cx="53340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3352800"/>
            <a:ext cx="3352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1600" y="2590800"/>
            <a:ext cx="3352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47619" y="2667000"/>
            <a:ext cx="1500981"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1" name="Rectangle 10"/>
          <p:cNvSpPr/>
          <p:nvPr/>
        </p:nvSpPr>
        <p:spPr>
          <a:xfrm>
            <a:off x="2461419" y="3048000"/>
            <a:ext cx="3405981"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45733834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077200" cy="507831"/>
          </a:xfrm>
        </p:spPr>
        <p:txBody>
          <a:bodyPr/>
          <a:lstStyle/>
          <a:p>
            <a:pPr fontAlgn="auto">
              <a:spcAft>
                <a:spcPts val="0"/>
              </a:spcAft>
              <a:defRPr/>
            </a:pPr>
            <a:r>
              <a:rPr lang="en-US" altLang="en-US" sz="3000" cap="all" dirty="0"/>
              <a:t>Trends</a:t>
            </a:r>
            <a:r>
              <a:rPr lang="en-US" sz="3000" cap="all" dirty="0"/>
              <a:t>—</a:t>
            </a:r>
            <a:r>
              <a:rPr lang="en-US" altLang="en-US" sz="3000" cap="all" dirty="0"/>
              <a:t>Article III </a:t>
            </a:r>
            <a:r>
              <a:rPr lang="en-US" altLang="en-US" sz="3000" cap="all" dirty="0" smtClean="0"/>
              <a:t>Standing</a:t>
            </a:r>
            <a:r>
              <a:rPr lang="en-US" sz="3000" cap="all" dirty="0" smtClean="0"/>
              <a:t>—</a:t>
            </a:r>
            <a:r>
              <a:rPr altLang="en-US" sz="3000" i="1" cap="all" dirty="0" smtClean="0"/>
              <a:t>A</a:t>
            </a:r>
            <a:r>
              <a:rPr lang="en-US" altLang="en-US" sz="3000" i="1" cap="all" dirty="0" smtClean="0"/>
              <a:t>dobe</a:t>
            </a:r>
            <a:endParaRPr altLang="en-US" sz="3000" i="1" cap="all" dirty="0" smtClean="0"/>
          </a:p>
        </p:txBody>
      </p:sp>
      <p:pic>
        <p:nvPicPr>
          <p:cNvPr id="430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706563"/>
            <a:ext cx="27336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95A18EE3-21CF-414B-8703-6F484D631529}" type="slidenum">
              <a:rPr lang="en-US" smtClean="0">
                <a:solidFill>
                  <a:srgbClr val="080A0C"/>
                </a:solidFill>
                <a:latin typeface="Arial"/>
              </a:rPr>
              <a:pPr>
                <a:defRPr/>
              </a:pPr>
              <a:t>35</a:t>
            </a:fld>
            <a:endParaRPr lang="en-US" dirty="0">
              <a:solidFill>
                <a:srgbClr val="080A0C"/>
              </a:solidFill>
              <a:latin typeface="Arial"/>
            </a:endParaRPr>
          </a:p>
        </p:txBody>
      </p:sp>
      <p:pic>
        <p:nvPicPr>
          <p:cNvPr id="430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81163"/>
            <a:ext cx="27432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2590800"/>
            <a:ext cx="25336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971800"/>
            <a:ext cx="63246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7467600" y="3581400"/>
            <a:ext cx="1185863"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pic>
        <p:nvPicPr>
          <p:cNvPr id="430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648075"/>
            <a:ext cx="55245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flipV="1">
            <a:off x="2438400" y="3886200"/>
            <a:ext cx="54102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pic>
        <p:nvPicPr>
          <p:cNvPr id="4302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0775" y="4124325"/>
            <a:ext cx="63722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flipV="1">
            <a:off x="2971800" y="4419600"/>
            <a:ext cx="54102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14600" y="4724400"/>
            <a:ext cx="6019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57450" y="5029200"/>
            <a:ext cx="81915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47619" y="3657600"/>
            <a:ext cx="1712912"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425142402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5954CAD9-ADAE-4011-9A1C-D155A7B33714}" type="slidenum">
              <a:rPr lang="en-US" smtClean="0">
                <a:solidFill>
                  <a:srgbClr val="080A0C"/>
                </a:solidFill>
                <a:latin typeface="Arial"/>
              </a:rPr>
              <a:pPr>
                <a:defRPr/>
              </a:pPr>
              <a:t>36</a:t>
            </a:fld>
            <a:endParaRPr lang="en-US" dirty="0">
              <a:solidFill>
                <a:srgbClr val="080A0C"/>
              </a:solidFill>
              <a:latin typeface="Arial"/>
            </a:endParaRPr>
          </a:p>
        </p:txBody>
      </p:sp>
      <p:pic>
        <p:nvPicPr>
          <p:cNvPr id="44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826205"/>
            <a:ext cx="2733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40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805113"/>
            <a:ext cx="70389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403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4027488"/>
            <a:ext cx="69056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cxnSp>
        <p:nvCxnSpPr>
          <p:cNvPr id="20" name="Straight Connector 19"/>
          <p:cNvCxnSpPr/>
          <p:nvPr/>
        </p:nvCxnSpPr>
        <p:spPr>
          <a:xfrm>
            <a:off x="8402638" y="4238625"/>
            <a:ext cx="43815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38350" y="4687888"/>
            <a:ext cx="685165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38350" y="5056188"/>
            <a:ext cx="2390775" cy="3175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609600" y="955973"/>
            <a:ext cx="8534400" cy="923330"/>
          </a:xfrm>
        </p:spPr>
        <p:txBody>
          <a:bodyPr/>
          <a:lstStyle/>
          <a:p>
            <a:pPr fontAlgn="auto">
              <a:spcAft>
                <a:spcPts val="0"/>
              </a:spcAft>
              <a:defRPr/>
            </a:pPr>
            <a:r>
              <a:rPr lang="en-US" altLang="en-US" sz="3000" cap="all" dirty="0" smtClean="0"/>
              <a:t>Trends</a:t>
            </a:r>
            <a:r>
              <a:rPr lang="en-US" sz="3000" cap="all" dirty="0" smtClean="0"/>
              <a:t>—Derivative litigation—</a:t>
            </a:r>
            <a:r>
              <a:rPr lang="en-US" sz="3000" i="1" cap="all" dirty="0" smtClean="0"/>
              <a:t>target</a:t>
            </a:r>
            <a:endParaRPr altLang="en-US" sz="3000" i="1" cap="all" dirty="0" smtClean="0"/>
          </a:p>
        </p:txBody>
      </p:sp>
    </p:spTree>
    <p:extLst>
      <p:ext uri="{BB962C8B-B14F-4D97-AF65-F5344CB8AC3E}">
        <p14:creationId xmlns:p14="http://schemas.microsoft.com/office/powerpoint/2010/main" val="223297592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249"/>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92487819-8232-4391-AD76-CA36701D42AE}" type="slidenum">
              <a:rPr lang="en-US" smtClean="0">
                <a:solidFill>
                  <a:srgbClr val="080A0C"/>
                </a:solidFill>
                <a:latin typeface="Arial"/>
              </a:rPr>
              <a:pPr>
                <a:defRPr/>
              </a:pPr>
              <a:t>37</a:t>
            </a:fld>
            <a:endParaRPr lang="en-US" dirty="0">
              <a:solidFill>
                <a:srgbClr val="080A0C"/>
              </a:solidFill>
              <a:latin typeface="Arial"/>
            </a:endParaRPr>
          </a:p>
        </p:txBody>
      </p:sp>
      <p:pic>
        <p:nvPicPr>
          <p:cNvPr id="450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62575"/>
            <a:ext cx="277177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657475"/>
            <a:ext cx="667702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3733800" y="2971800"/>
            <a:ext cx="5148263"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79813" y="3352800"/>
            <a:ext cx="1490662"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75288" y="3733800"/>
            <a:ext cx="342900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41625" y="4038600"/>
            <a:ext cx="6073775"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609599" y="969823"/>
            <a:ext cx="8658225" cy="895630"/>
          </a:xfrm>
        </p:spPr>
        <p:txBody>
          <a:bodyPr/>
          <a:lstStyle/>
          <a:p>
            <a:pPr fontAlgn="auto">
              <a:spcAft>
                <a:spcPts val="0"/>
              </a:spcAft>
              <a:defRPr/>
            </a:pPr>
            <a:r>
              <a:rPr lang="en-US" altLang="en-US" sz="3000" cap="all" dirty="0" smtClean="0"/>
              <a:t>Trends</a:t>
            </a:r>
            <a:r>
              <a:rPr lang="en-US" sz="3000" cap="all" dirty="0" smtClean="0"/>
              <a:t>—Derivative</a:t>
            </a:r>
            <a:r>
              <a:rPr lang="en-US" cap="all" dirty="0" smtClean="0"/>
              <a:t> litigation—</a:t>
            </a:r>
            <a:r>
              <a:rPr lang="en-US" i="1" cap="all" dirty="0" err="1" smtClean="0"/>
              <a:t>wyndham</a:t>
            </a:r>
            <a:endParaRPr altLang="en-US" i="1" cap="all" dirty="0" smtClean="0"/>
          </a:p>
        </p:txBody>
      </p:sp>
    </p:spTree>
    <p:extLst>
      <p:ext uri="{BB962C8B-B14F-4D97-AF65-F5344CB8AC3E}">
        <p14:creationId xmlns:p14="http://schemas.microsoft.com/office/powerpoint/2010/main" val="369270548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534400" cy="507831"/>
          </a:xfrm>
        </p:spPr>
        <p:txBody>
          <a:bodyPr/>
          <a:lstStyle/>
          <a:p>
            <a:pPr fontAlgn="auto">
              <a:spcAft>
                <a:spcPts val="0"/>
              </a:spcAft>
              <a:defRPr/>
            </a:pPr>
            <a:r>
              <a:rPr lang="en-US" altLang="en-US" sz="3000" cap="all" dirty="0" smtClean="0"/>
              <a:t>Trends</a:t>
            </a:r>
            <a:r>
              <a:rPr lang="en-US" sz="3000" cap="all" dirty="0" smtClean="0"/>
              <a:t>—</a:t>
            </a:r>
            <a:r>
              <a:rPr lang="en-US" altLang="en-US" sz="3000" cap="all" dirty="0" smtClean="0"/>
              <a:t>FTC</a:t>
            </a:r>
            <a:r>
              <a:rPr sz="3000" cap="all" dirty="0" smtClean="0"/>
              <a:t>—</a:t>
            </a:r>
            <a:r>
              <a:rPr altLang="en-US" sz="3000" i="1" cap="all" dirty="0" smtClean="0"/>
              <a:t>Wyndham</a:t>
            </a:r>
            <a:r>
              <a:rPr altLang="en-US" sz="3000" cap="all" dirty="0" smtClean="0"/>
              <a:t> </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16BCCC2C-9462-48DF-95ED-059CC30D74DA}" type="slidenum">
              <a:rPr lang="en-US" smtClean="0">
                <a:solidFill>
                  <a:srgbClr val="080A0C"/>
                </a:solidFill>
                <a:latin typeface="Arial"/>
              </a:rPr>
              <a:pPr>
                <a:defRPr/>
              </a:pPr>
              <a:t>38</a:t>
            </a:fld>
            <a:endParaRPr lang="en-US" dirty="0">
              <a:solidFill>
                <a:srgbClr val="080A0C"/>
              </a:solidFill>
              <a:latin typeface="Arial"/>
            </a:endParaRPr>
          </a:p>
        </p:txBody>
      </p:sp>
      <p:pic>
        <p:nvPicPr>
          <p:cNvPr id="460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743075"/>
            <a:ext cx="2733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6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43075"/>
            <a:ext cx="27241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152650"/>
            <a:ext cx="54864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4648200" y="5029200"/>
            <a:ext cx="365760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3200400"/>
            <a:ext cx="502920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3581400"/>
            <a:ext cx="36195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03563" y="5410200"/>
            <a:ext cx="5126037"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0" y="5791200"/>
            <a:ext cx="213360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43550" y="2819400"/>
            <a:ext cx="283845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81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077200" cy="507831"/>
          </a:xfrm>
        </p:spPr>
        <p:txBody>
          <a:bodyPr/>
          <a:lstStyle/>
          <a:p>
            <a:pPr fontAlgn="auto">
              <a:spcAft>
                <a:spcPts val="0"/>
              </a:spcAft>
              <a:defRPr/>
            </a:pPr>
            <a:r>
              <a:rPr lang="en-US" altLang="en-US" sz="3000" cap="all" dirty="0" smtClean="0"/>
              <a:t>Trends</a:t>
            </a:r>
            <a:r>
              <a:rPr lang="en-US" sz="3000" cap="all" dirty="0" smtClean="0"/>
              <a:t>—</a:t>
            </a:r>
            <a:r>
              <a:rPr lang="en-US" altLang="en-US" sz="3000" cap="all" dirty="0" smtClean="0"/>
              <a:t>FTC</a:t>
            </a:r>
            <a:endParaRPr altLang="en-US" sz="3000" i="1" cap="all" dirty="0" smtClean="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10423F85-5929-4C86-86A2-AB721AEBFAC0}" type="slidenum">
              <a:rPr lang="en-US" smtClean="0">
                <a:solidFill>
                  <a:srgbClr val="080A0C"/>
                </a:solidFill>
                <a:latin typeface="Arial"/>
              </a:rPr>
              <a:pPr>
                <a:defRPr/>
              </a:pPr>
              <a:t>39</a:t>
            </a:fld>
            <a:endParaRPr lang="en-US" dirty="0">
              <a:solidFill>
                <a:srgbClr val="080A0C"/>
              </a:solidFill>
              <a:latin typeface="Arial"/>
            </a:endParaRPr>
          </a:p>
        </p:txBody>
      </p:sp>
      <p:cxnSp>
        <p:nvCxnSpPr>
          <p:cNvPr id="17" name="Straight Connector 16"/>
          <p:cNvCxnSpPr/>
          <p:nvPr/>
        </p:nvCxnSpPr>
        <p:spPr>
          <a:xfrm>
            <a:off x="3124200" y="3581400"/>
            <a:ext cx="361950"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pic>
        <p:nvPicPr>
          <p:cNvPr id="471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67770"/>
            <a:ext cx="27241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09800"/>
            <a:ext cx="46005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050" y="2495550"/>
            <a:ext cx="50863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819400"/>
            <a:ext cx="6315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152775"/>
            <a:ext cx="62674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495800"/>
            <a:ext cx="20097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p:cNvCxnSpPr/>
          <p:nvPr/>
        </p:nvCxnSpPr>
        <p:spPr>
          <a:xfrm>
            <a:off x="2798763" y="2819400"/>
            <a:ext cx="4973637"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36963" y="2514600"/>
            <a:ext cx="4545012"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81400" y="4800600"/>
            <a:ext cx="1933575" cy="0"/>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819400" y="3114675"/>
            <a:ext cx="6084888" cy="9525"/>
          </a:xfrm>
          <a:prstGeom prst="line">
            <a:avLst/>
          </a:prstGeom>
          <a:ln w="38100">
            <a:solidFill>
              <a:srgbClr val="006F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816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Practical </a:t>
            </a:r>
            <a:r>
              <a:rPr lang="en-US" dirty="0"/>
              <a:t>Risk and </a:t>
            </a:r>
            <a:r>
              <a:rPr lang="en-US" dirty="0" smtClean="0"/>
              <a:t>Exposure</a:t>
            </a:r>
            <a:endParaRPr lang="en-US" dirty="0"/>
          </a:p>
        </p:txBody>
      </p:sp>
    </p:spTree>
    <p:extLst>
      <p:ext uri="{BB962C8B-B14F-4D97-AF65-F5344CB8AC3E}">
        <p14:creationId xmlns:p14="http://schemas.microsoft.com/office/powerpoint/2010/main" val="383045861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2"/>
          <p:cNvSpPr>
            <a:spLocks noGrp="1" noChangeArrowheads="1"/>
          </p:cNvSpPr>
          <p:nvPr>
            <p:ph type="title"/>
          </p:nvPr>
        </p:nvSpPr>
        <p:spPr>
          <a:xfrm>
            <a:off x="609600" y="1163722"/>
            <a:ext cx="8077200" cy="507831"/>
          </a:xfrm>
        </p:spPr>
        <p:txBody>
          <a:bodyPr/>
          <a:lstStyle/>
          <a:p>
            <a:pPr fontAlgn="auto">
              <a:spcAft>
                <a:spcPts val="0"/>
              </a:spcAft>
              <a:defRPr/>
            </a:pPr>
            <a:r>
              <a:rPr altLang="en-US" sz="3000" cap="all" dirty="0" smtClean="0"/>
              <a:t>T</a:t>
            </a:r>
            <a:r>
              <a:rPr lang="en-US" altLang="en-US" sz="3000" cap="all" dirty="0" smtClean="0"/>
              <a:t>rends</a:t>
            </a:r>
            <a:r>
              <a:rPr sz="3000" cap="all" dirty="0" smtClean="0"/>
              <a:t>—</a:t>
            </a:r>
            <a:r>
              <a:rPr altLang="en-US" sz="3000" cap="all" dirty="0" smtClean="0"/>
              <a:t>SEC</a:t>
            </a:r>
            <a:r>
              <a:rPr lang="en-US" sz="3000" cap="all" dirty="0" smtClean="0"/>
              <a:t>—</a:t>
            </a:r>
            <a:r>
              <a:rPr sz="3000" cap="all" dirty="0" smtClean="0"/>
              <a:t>“The </a:t>
            </a:r>
            <a:r>
              <a:rPr lang="en-US" sz="3000" cap="all" dirty="0" smtClean="0"/>
              <a:t>N</a:t>
            </a:r>
            <a:r>
              <a:rPr sz="3000" cap="all" dirty="0" smtClean="0"/>
              <a:t>ew </a:t>
            </a:r>
            <a:r>
              <a:rPr lang="en-US" sz="3000" cap="all" dirty="0"/>
              <a:t>S</a:t>
            </a:r>
            <a:r>
              <a:rPr sz="3000" cap="all" dirty="0" smtClean="0"/>
              <a:t>heriff”</a:t>
            </a:r>
            <a:endParaRPr altLang="en-US" sz="3000" cap="all" dirty="0"/>
          </a:p>
        </p:txBody>
      </p:sp>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3BC17A31-328F-46D7-A821-3E6B41680ABD}" type="slidenum">
              <a:rPr lang="en-US" smtClean="0">
                <a:solidFill>
                  <a:srgbClr val="080A0C"/>
                </a:solidFill>
                <a:latin typeface="Arial"/>
              </a:rPr>
              <a:pPr>
                <a:defRPr/>
              </a:pPr>
              <a:t>40</a:t>
            </a:fld>
            <a:endParaRPr lang="en-US" dirty="0">
              <a:solidFill>
                <a:srgbClr val="080A0C"/>
              </a:solidFill>
              <a:latin typeface="Arial"/>
            </a:endParaRPr>
          </a:p>
        </p:txBody>
      </p:sp>
      <p:pic>
        <p:nvPicPr>
          <p:cNvPr id="481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63" y="2133600"/>
            <a:ext cx="57816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52600"/>
            <a:ext cx="1562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810000" y="4013200"/>
            <a:ext cx="37338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5" name="Rectangle 14"/>
          <p:cNvSpPr/>
          <p:nvPr/>
        </p:nvSpPr>
        <p:spPr>
          <a:xfrm>
            <a:off x="1676400" y="4241800"/>
            <a:ext cx="11430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28979931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41</a:t>
            </a:fld>
            <a:endParaRPr lang="en-US" dirty="0">
              <a:solidFill>
                <a:srgbClr val="080A0C"/>
              </a:solidFill>
              <a:latin typeface="Arial"/>
            </a:endParaRPr>
          </a:p>
        </p:txBody>
      </p:sp>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52600"/>
            <a:ext cx="1562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36787"/>
            <a:ext cx="5410200" cy="422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181600" y="3251200"/>
            <a:ext cx="21336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1" name="Rectangle 10"/>
          <p:cNvSpPr/>
          <p:nvPr/>
        </p:nvSpPr>
        <p:spPr>
          <a:xfrm>
            <a:off x="2057400" y="3479800"/>
            <a:ext cx="52578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3" name="Rectangle 12"/>
          <p:cNvSpPr/>
          <p:nvPr/>
        </p:nvSpPr>
        <p:spPr>
          <a:xfrm>
            <a:off x="2057400" y="3733800"/>
            <a:ext cx="52578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4" name="Rectangle 2"/>
          <p:cNvSpPr>
            <a:spLocks noGrp="1" noChangeArrowheads="1"/>
          </p:cNvSpPr>
          <p:nvPr>
            <p:ph type="title"/>
          </p:nvPr>
        </p:nvSpPr>
        <p:spPr>
          <a:xfrm>
            <a:off x="609600" y="1163722"/>
            <a:ext cx="8077200" cy="507831"/>
          </a:xfrm>
        </p:spPr>
        <p:txBody>
          <a:bodyPr/>
          <a:lstStyle/>
          <a:p>
            <a:pPr fontAlgn="auto">
              <a:spcAft>
                <a:spcPts val="0"/>
              </a:spcAft>
              <a:defRPr/>
            </a:pPr>
            <a:r>
              <a:rPr altLang="en-US" sz="3000" cap="all" dirty="0" smtClean="0"/>
              <a:t>T</a:t>
            </a:r>
            <a:r>
              <a:rPr lang="en-US" altLang="en-US" sz="3000" cap="all" dirty="0" smtClean="0"/>
              <a:t>rends</a:t>
            </a:r>
            <a:r>
              <a:rPr sz="3000" cap="all" dirty="0" smtClean="0"/>
              <a:t>—</a:t>
            </a:r>
            <a:r>
              <a:rPr lang="en-US" sz="3000" cap="all" dirty="0" smtClean="0"/>
              <a:t>FCC</a:t>
            </a:r>
            <a:endParaRPr altLang="en-US" sz="3000" cap="all" dirty="0"/>
          </a:p>
        </p:txBody>
      </p:sp>
      <p:sp>
        <p:nvSpPr>
          <p:cNvPr id="12" name="Rectangle 11"/>
          <p:cNvSpPr/>
          <p:nvPr/>
        </p:nvSpPr>
        <p:spPr>
          <a:xfrm>
            <a:off x="2057400" y="3962400"/>
            <a:ext cx="52578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426142567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865563"/>
            <a:ext cx="19526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42</a:t>
            </a:fld>
            <a:endParaRPr lang="en-US" dirty="0">
              <a:solidFill>
                <a:srgbClr val="080A0C"/>
              </a:solidFill>
              <a:latin typeface="Arial"/>
            </a:endParaRPr>
          </a:p>
        </p:txBody>
      </p:sp>
      <p:sp>
        <p:nvSpPr>
          <p:cNvPr id="10" name="Rectangle 9"/>
          <p:cNvSpPr/>
          <p:nvPr/>
        </p:nvSpPr>
        <p:spPr>
          <a:xfrm>
            <a:off x="5181600" y="3251200"/>
            <a:ext cx="21336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1" name="Rectangle 10"/>
          <p:cNvSpPr/>
          <p:nvPr/>
        </p:nvSpPr>
        <p:spPr>
          <a:xfrm>
            <a:off x="2057400" y="3479800"/>
            <a:ext cx="52578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3" name="Rectangle 12"/>
          <p:cNvSpPr/>
          <p:nvPr/>
        </p:nvSpPr>
        <p:spPr>
          <a:xfrm>
            <a:off x="2057400" y="3733800"/>
            <a:ext cx="52578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
        <p:nvSpPr>
          <p:cNvPr id="14" name="Rectangle 2"/>
          <p:cNvSpPr>
            <a:spLocks noGrp="1" noChangeArrowheads="1"/>
          </p:cNvSpPr>
          <p:nvPr>
            <p:ph type="title"/>
          </p:nvPr>
        </p:nvSpPr>
        <p:spPr>
          <a:xfrm>
            <a:off x="609600" y="1163722"/>
            <a:ext cx="8077200" cy="507831"/>
          </a:xfrm>
        </p:spPr>
        <p:txBody>
          <a:bodyPr/>
          <a:lstStyle/>
          <a:p>
            <a:pPr fontAlgn="auto">
              <a:spcAft>
                <a:spcPts val="0"/>
              </a:spcAft>
              <a:defRPr/>
            </a:pPr>
            <a:r>
              <a:rPr altLang="en-US" sz="3000" cap="all" dirty="0" smtClean="0"/>
              <a:t>T</a:t>
            </a:r>
            <a:r>
              <a:rPr lang="en-US" altLang="en-US" sz="3000" cap="all" dirty="0" smtClean="0"/>
              <a:t>rends</a:t>
            </a:r>
            <a:r>
              <a:rPr sz="3000" cap="all" dirty="0" smtClean="0"/>
              <a:t>—</a:t>
            </a:r>
            <a:r>
              <a:rPr lang="en-US" sz="3000" cap="all" dirty="0" smtClean="0"/>
              <a:t>FCC—This just in</a:t>
            </a:r>
            <a:endParaRPr altLang="en-US" sz="3000" cap="all" dirty="0"/>
          </a:p>
        </p:txBody>
      </p:sp>
      <p:sp>
        <p:nvSpPr>
          <p:cNvPr id="12" name="Rectangle 11"/>
          <p:cNvSpPr/>
          <p:nvPr/>
        </p:nvSpPr>
        <p:spPr>
          <a:xfrm>
            <a:off x="2057400" y="3962400"/>
            <a:ext cx="52578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43162"/>
            <a:ext cx="7620000" cy="37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209800" y="4648200"/>
            <a:ext cx="57150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endParaRPr>
          </a:p>
        </p:txBody>
      </p:sp>
    </p:spTree>
    <p:extLst>
      <p:ext uri="{BB962C8B-B14F-4D97-AF65-F5344CB8AC3E}">
        <p14:creationId xmlns:p14="http://schemas.microsoft.com/office/powerpoint/2010/main" val="110862255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71647"/>
            <a:ext cx="8153400" cy="507831"/>
          </a:xfrm>
        </p:spPr>
        <p:txBody>
          <a:bodyPr/>
          <a:lstStyle/>
          <a:p>
            <a:pPr>
              <a:defRPr/>
            </a:pPr>
            <a:r>
              <a:rPr lang="en-GB" sz="3000" dirty="0" smtClean="0"/>
              <a:t>AN INTERNATIONAL ISSUE</a:t>
            </a:r>
            <a:endParaRPr lang="en-GB" sz="3000" dirty="0"/>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404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1779588"/>
            <a:ext cx="2632075" cy="264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5038"/>
            <a:ext cx="1371600"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963" y="3352800"/>
            <a:ext cx="106203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7163" y="4598988"/>
            <a:ext cx="1036637" cy="103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363" y="2844800"/>
            <a:ext cx="1570037"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751388"/>
            <a:ext cx="1143000" cy="114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43</a:t>
            </a:fld>
            <a:endParaRPr lang="en-US" dirty="0">
              <a:solidFill>
                <a:srgbClr val="080A0C"/>
              </a:solidFill>
              <a:latin typeface="Arial"/>
            </a:endParaRPr>
          </a:p>
        </p:txBody>
      </p:sp>
    </p:spTree>
    <p:extLst>
      <p:ext uri="{BB962C8B-B14F-4D97-AF65-F5344CB8AC3E}">
        <p14:creationId xmlns:p14="http://schemas.microsoft.com/office/powerpoint/2010/main" val="26722642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par>
                          <p:cTn id="10" fill="hold">
                            <p:stCondLst>
                              <p:cond delay="1000"/>
                            </p:stCondLst>
                            <p:childTnLst>
                              <p:par>
                                <p:cTn id="11" presetID="42" presetClass="exit" presetSubtype="0" fill="hold" nodeType="afterEffect">
                                  <p:stCondLst>
                                    <p:cond delay="250"/>
                                  </p:stCondLst>
                                  <p:childTnLst>
                                    <p:animEffect transition="out" filter="fade">
                                      <p:cBhvr>
                                        <p:cTn id="12" dur="500"/>
                                        <p:tgtEl>
                                          <p:spTgt spid="13"/>
                                        </p:tgtEl>
                                      </p:cBhvr>
                                    </p:animEffect>
                                    <p:anim calcmode="lin" valueType="num">
                                      <p:cBhvr>
                                        <p:cTn id="13" dur="500"/>
                                        <p:tgtEl>
                                          <p:spTgt spid="13"/>
                                        </p:tgtEl>
                                        <p:attrNameLst>
                                          <p:attrName>ppt_x</p:attrName>
                                        </p:attrNameLst>
                                      </p:cBhvr>
                                      <p:tavLst>
                                        <p:tav tm="0">
                                          <p:val>
                                            <p:strVal val="ppt_x"/>
                                          </p:val>
                                        </p:tav>
                                        <p:tav tm="100000">
                                          <p:val>
                                            <p:strVal val="ppt_x"/>
                                          </p:val>
                                        </p:tav>
                                      </p:tavLst>
                                    </p:anim>
                                    <p:anim calcmode="lin" valueType="num">
                                      <p:cBhvr>
                                        <p:cTn id="14" dur="500"/>
                                        <p:tgtEl>
                                          <p:spTgt spid="13"/>
                                        </p:tgtEl>
                                        <p:attrNameLst>
                                          <p:attrName>ppt_y</p:attrName>
                                        </p:attrNameLst>
                                      </p:cBhvr>
                                      <p:tavLst>
                                        <p:tav tm="0">
                                          <p:val>
                                            <p:strVal val="ppt_y"/>
                                          </p:val>
                                        </p:tav>
                                        <p:tav tm="100000">
                                          <p:val>
                                            <p:strVal val="ppt_y+.1"/>
                                          </p:val>
                                        </p:tav>
                                      </p:tavLst>
                                    </p:anim>
                                    <p:set>
                                      <p:cBhvr>
                                        <p:cTn id="15" dur="1" fill="hold">
                                          <p:stCondLst>
                                            <p:cond delay="499"/>
                                          </p:stCondLst>
                                        </p:cTn>
                                        <p:tgtEl>
                                          <p:spTgt spid="13"/>
                                        </p:tgtEl>
                                        <p:attrNameLst>
                                          <p:attrName>style.visibility</p:attrName>
                                        </p:attrNameLst>
                                      </p:cBhvr>
                                      <p:to>
                                        <p:strVal val="hidden"/>
                                      </p:to>
                                    </p:set>
                                  </p:childTnLst>
                                </p:cTn>
                              </p:par>
                            </p:childTnLst>
                          </p:cTn>
                        </p:par>
                        <p:par>
                          <p:cTn id="16" fill="hold" nodeType="afterGroup">
                            <p:stCondLst>
                              <p:cond delay="1750"/>
                            </p:stCondLst>
                            <p:childTnLst>
                              <p:par>
                                <p:cTn id="17" presetID="42" presetClass="exit" presetSubtype="0" fill="hold" nodeType="afterEffect">
                                  <p:stCondLst>
                                    <p:cond delay="250"/>
                                  </p:stCondLst>
                                  <p:childTnLst>
                                    <p:animEffect transition="out" filter="fade">
                                      <p:cBhvr>
                                        <p:cTn id="18" dur="500"/>
                                        <p:tgtEl>
                                          <p:spTgt spid="15"/>
                                        </p:tgtEl>
                                      </p:cBhvr>
                                    </p:animEffect>
                                    <p:anim calcmode="lin" valueType="num">
                                      <p:cBhvr>
                                        <p:cTn id="19" dur="500"/>
                                        <p:tgtEl>
                                          <p:spTgt spid="15"/>
                                        </p:tgtEl>
                                        <p:attrNameLst>
                                          <p:attrName>ppt_x</p:attrName>
                                        </p:attrNameLst>
                                      </p:cBhvr>
                                      <p:tavLst>
                                        <p:tav tm="0">
                                          <p:val>
                                            <p:strVal val="ppt_x"/>
                                          </p:val>
                                        </p:tav>
                                        <p:tav tm="100000">
                                          <p:val>
                                            <p:strVal val="ppt_x"/>
                                          </p:val>
                                        </p:tav>
                                      </p:tavLst>
                                    </p:anim>
                                    <p:anim calcmode="lin" valueType="num">
                                      <p:cBhvr>
                                        <p:cTn id="20" dur="500"/>
                                        <p:tgtEl>
                                          <p:spTgt spid="15"/>
                                        </p:tgtEl>
                                        <p:attrNameLst>
                                          <p:attrName>ppt_y</p:attrName>
                                        </p:attrNameLst>
                                      </p:cBhvr>
                                      <p:tavLst>
                                        <p:tav tm="0">
                                          <p:val>
                                            <p:strVal val="ppt_y"/>
                                          </p:val>
                                        </p:tav>
                                        <p:tav tm="100000">
                                          <p:val>
                                            <p:strVal val="ppt_y+.1"/>
                                          </p:val>
                                        </p:tav>
                                      </p:tavLst>
                                    </p:anim>
                                    <p:set>
                                      <p:cBhvr>
                                        <p:cTn id="21" dur="1" fill="hold">
                                          <p:stCondLst>
                                            <p:cond delay="499"/>
                                          </p:stCondLst>
                                        </p:cTn>
                                        <p:tgtEl>
                                          <p:spTgt spid="15"/>
                                        </p:tgtEl>
                                        <p:attrNameLst>
                                          <p:attrName>style.visibility</p:attrName>
                                        </p:attrNameLst>
                                      </p:cBhvr>
                                      <p:to>
                                        <p:strVal val="hidden"/>
                                      </p:to>
                                    </p:set>
                                  </p:childTnLst>
                                </p:cTn>
                              </p:par>
                            </p:childTnLst>
                          </p:cTn>
                        </p:par>
                        <p:par>
                          <p:cTn id="22" fill="hold" nodeType="afterGroup">
                            <p:stCondLst>
                              <p:cond delay="2500"/>
                            </p:stCondLst>
                            <p:childTnLst>
                              <p:par>
                                <p:cTn id="23" presetID="42" presetClass="exit" presetSubtype="0" fill="hold" nodeType="afterEffect">
                                  <p:stCondLst>
                                    <p:cond delay="250"/>
                                  </p:stCondLst>
                                  <p:childTnLst>
                                    <p:animEffect transition="out" filter="fade">
                                      <p:cBhvr>
                                        <p:cTn id="24" dur="500"/>
                                        <p:tgtEl>
                                          <p:spTgt spid="14"/>
                                        </p:tgtEl>
                                      </p:cBhvr>
                                    </p:animEffect>
                                    <p:anim calcmode="lin" valueType="num">
                                      <p:cBhvr>
                                        <p:cTn id="25" dur="500"/>
                                        <p:tgtEl>
                                          <p:spTgt spid="14"/>
                                        </p:tgtEl>
                                        <p:attrNameLst>
                                          <p:attrName>ppt_x</p:attrName>
                                        </p:attrNameLst>
                                      </p:cBhvr>
                                      <p:tavLst>
                                        <p:tav tm="0">
                                          <p:val>
                                            <p:strVal val="ppt_x"/>
                                          </p:val>
                                        </p:tav>
                                        <p:tav tm="100000">
                                          <p:val>
                                            <p:strVal val="ppt_x"/>
                                          </p:val>
                                        </p:tav>
                                      </p:tavLst>
                                    </p:anim>
                                    <p:anim calcmode="lin" valueType="num">
                                      <p:cBhvr>
                                        <p:cTn id="26" dur="500"/>
                                        <p:tgtEl>
                                          <p:spTgt spid="14"/>
                                        </p:tgtEl>
                                        <p:attrNameLst>
                                          <p:attrName>ppt_y</p:attrName>
                                        </p:attrNameLst>
                                      </p:cBhvr>
                                      <p:tavLst>
                                        <p:tav tm="0">
                                          <p:val>
                                            <p:strVal val="ppt_y"/>
                                          </p:val>
                                        </p:tav>
                                        <p:tav tm="100000">
                                          <p:val>
                                            <p:strVal val="ppt_y+.1"/>
                                          </p:val>
                                        </p:tav>
                                      </p:tavLst>
                                    </p:anim>
                                    <p:set>
                                      <p:cBhvr>
                                        <p:cTn id="27" dur="1" fill="hold">
                                          <p:stCondLst>
                                            <p:cond delay="499"/>
                                          </p:stCondLst>
                                        </p:cTn>
                                        <p:tgtEl>
                                          <p:spTgt spid="14"/>
                                        </p:tgtEl>
                                        <p:attrNameLst>
                                          <p:attrName>style.visibility</p:attrName>
                                        </p:attrNameLst>
                                      </p:cBhvr>
                                      <p:to>
                                        <p:strVal val="hidden"/>
                                      </p:to>
                                    </p:set>
                                  </p:childTnLst>
                                </p:cTn>
                              </p:par>
                            </p:childTnLst>
                          </p:cTn>
                        </p:par>
                        <p:par>
                          <p:cTn id="28" fill="hold" nodeType="afterGroup">
                            <p:stCondLst>
                              <p:cond delay="3250"/>
                            </p:stCondLst>
                            <p:childTnLst>
                              <p:par>
                                <p:cTn id="29" presetID="42" presetClass="exit" presetSubtype="0" fill="hold" nodeType="afterEffect">
                                  <p:stCondLst>
                                    <p:cond delay="250"/>
                                  </p:stCondLst>
                                  <p:childTnLst>
                                    <p:animEffect transition="out" filter="fade">
                                      <p:cBhvr>
                                        <p:cTn id="30" dur="500"/>
                                        <p:tgtEl>
                                          <p:spTgt spid="16"/>
                                        </p:tgtEl>
                                      </p:cBhvr>
                                    </p:animEffect>
                                    <p:anim calcmode="lin" valueType="num">
                                      <p:cBhvr>
                                        <p:cTn id="31" dur="500"/>
                                        <p:tgtEl>
                                          <p:spTgt spid="16"/>
                                        </p:tgtEl>
                                        <p:attrNameLst>
                                          <p:attrName>ppt_x</p:attrName>
                                        </p:attrNameLst>
                                      </p:cBhvr>
                                      <p:tavLst>
                                        <p:tav tm="0">
                                          <p:val>
                                            <p:strVal val="ppt_x"/>
                                          </p:val>
                                        </p:tav>
                                        <p:tav tm="100000">
                                          <p:val>
                                            <p:strVal val="ppt_x"/>
                                          </p:val>
                                        </p:tav>
                                      </p:tavLst>
                                    </p:anim>
                                    <p:anim calcmode="lin" valueType="num">
                                      <p:cBhvr>
                                        <p:cTn id="32" dur="500"/>
                                        <p:tgtEl>
                                          <p:spTgt spid="16"/>
                                        </p:tgtEl>
                                        <p:attrNameLst>
                                          <p:attrName>ppt_y</p:attrName>
                                        </p:attrNameLst>
                                      </p:cBhvr>
                                      <p:tavLst>
                                        <p:tav tm="0">
                                          <p:val>
                                            <p:strVal val="ppt_y"/>
                                          </p:val>
                                        </p:tav>
                                        <p:tav tm="100000">
                                          <p:val>
                                            <p:strVal val="ppt_y+.1"/>
                                          </p:val>
                                        </p:tav>
                                      </p:tavLst>
                                    </p:anim>
                                    <p:set>
                                      <p:cBhvr>
                                        <p:cTn id="33" dur="1" fill="hold">
                                          <p:stCondLst>
                                            <p:cond delay="499"/>
                                          </p:stCondLst>
                                        </p:cTn>
                                        <p:tgtEl>
                                          <p:spTgt spid="16"/>
                                        </p:tgtEl>
                                        <p:attrNameLst>
                                          <p:attrName>style.visibility</p:attrName>
                                        </p:attrNameLst>
                                      </p:cBhvr>
                                      <p:to>
                                        <p:strVal val="hidden"/>
                                      </p:to>
                                    </p:set>
                                  </p:childTnLst>
                                </p:cTn>
                              </p:par>
                            </p:childTnLst>
                          </p:cTn>
                        </p:par>
                        <p:par>
                          <p:cTn id="34" fill="hold" nodeType="afterGroup">
                            <p:stCondLst>
                              <p:cond delay="4000"/>
                            </p:stCondLst>
                            <p:childTnLst>
                              <p:par>
                                <p:cTn id="35" presetID="42" presetClass="exit" presetSubtype="0" fill="hold" nodeType="afterEffect">
                                  <p:stCondLst>
                                    <p:cond delay="500"/>
                                  </p:stCondLst>
                                  <p:childTnLst>
                                    <p:animEffect transition="out" filter="fade">
                                      <p:cBhvr>
                                        <p:cTn id="36" dur="500"/>
                                        <p:tgtEl>
                                          <p:spTgt spid="17"/>
                                        </p:tgtEl>
                                      </p:cBhvr>
                                    </p:animEffect>
                                    <p:anim calcmode="lin" valueType="num">
                                      <p:cBhvr>
                                        <p:cTn id="37" dur="500"/>
                                        <p:tgtEl>
                                          <p:spTgt spid="17"/>
                                        </p:tgtEl>
                                        <p:attrNameLst>
                                          <p:attrName>ppt_x</p:attrName>
                                        </p:attrNameLst>
                                      </p:cBhvr>
                                      <p:tavLst>
                                        <p:tav tm="0">
                                          <p:val>
                                            <p:strVal val="ppt_x"/>
                                          </p:val>
                                        </p:tav>
                                        <p:tav tm="100000">
                                          <p:val>
                                            <p:strVal val="ppt_x"/>
                                          </p:val>
                                        </p:tav>
                                      </p:tavLst>
                                    </p:anim>
                                    <p:anim calcmode="lin" valueType="num">
                                      <p:cBhvr>
                                        <p:cTn id="38" dur="500"/>
                                        <p:tgtEl>
                                          <p:spTgt spid="17"/>
                                        </p:tgtEl>
                                        <p:attrNameLst>
                                          <p:attrName>ppt_y</p:attrName>
                                        </p:attrNameLst>
                                      </p:cBhvr>
                                      <p:tavLst>
                                        <p:tav tm="0">
                                          <p:val>
                                            <p:strVal val="ppt_y"/>
                                          </p:val>
                                        </p:tav>
                                        <p:tav tm="100000">
                                          <p:val>
                                            <p:strVal val="ppt_y+.1"/>
                                          </p:val>
                                        </p:tav>
                                      </p:tavLst>
                                    </p:anim>
                                    <p:set>
                                      <p:cBhvr>
                                        <p:cTn id="3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Potential Coverage Under “Legacy” Policies </a:t>
            </a:r>
          </a:p>
        </p:txBody>
      </p:sp>
    </p:spTree>
    <p:extLst>
      <p:ext uri="{BB962C8B-B14F-4D97-AF65-F5344CB8AC3E}">
        <p14:creationId xmlns:p14="http://schemas.microsoft.com/office/powerpoint/2010/main" val="278577800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95300" y="1087438"/>
            <a:ext cx="8993188" cy="5078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000" cap="all" dirty="0" smtClean="0"/>
              <a:t>POTENTIAL COVERAGE</a:t>
            </a:r>
            <a:endParaRPr lang="en-US" altLang="en-US" sz="3000" cap="all" dirty="0"/>
          </a:p>
        </p:txBody>
      </p:sp>
      <p:sp>
        <p:nvSpPr>
          <p:cNvPr id="160771" name="Rectangle 3"/>
          <p:cNvSpPr>
            <a:spLocks noGrp="1" noChangeArrowheads="1"/>
          </p:cNvSpPr>
          <p:nvPr>
            <p:ph type="body" idx="4294967295"/>
          </p:nvPr>
        </p:nvSpPr>
        <p:spPr bwMode="auto">
          <a:xfrm>
            <a:off x="495300" y="1628775"/>
            <a:ext cx="8153400" cy="4714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US" altLang="en-US" smtClean="0"/>
              <a:t>Directors’ and Officers’ (D&amp;O)</a:t>
            </a:r>
          </a:p>
          <a:p>
            <a:pPr lvl="1" eaLnBrk="1" hangingPunct="1"/>
            <a:r>
              <a:rPr lang="en-US" altLang="en-US" smtClean="0"/>
              <a:t>Errors and Omissions (E&amp;O)/Professional Liability</a:t>
            </a:r>
          </a:p>
          <a:p>
            <a:pPr lvl="1" eaLnBrk="1" hangingPunct="1"/>
            <a:r>
              <a:rPr lang="en-US" altLang="en-US" smtClean="0"/>
              <a:t>Employment Practices Liability (EPL) </a:t>
            </a:r>
          </a:p>
          <a:p>
            <a:pPr lvl="1" eaLnBrk="1" hangingPunct="1"/>
            <a:r>
              <a:rPr lang="en-US" altLang="en-US" smtClean="0"/>
              <a:t>Fiduciary Liability</a:t>
            </a:r>
          </a:p>
          <a:p>
            <a:pPr lvl="1" eaLnBrk="1" hangingPunct="1"/>
            <a:r>
              <a:rPr lang="en-US" altLang="en-US" smtClean="0"/>
              <a:t>Crime</a:t>
            </a:r>
          </a:p>
          <a:p>
            <a:pPr lvl="2" eaLnBrk="1" hangingPunct="1"/>
            <a:r>
              <a:rPr lang="en-US" altLang="en-US" sz="1600" u="sng" smtClean="0"/>
              <a:t>Retail Ventures, Inc. v. National Union Fire Ins. of Pittsburgh, Pa.</a:t>
            </a:r>
            <a:r>
              <a:rPr lang="en-US" altLang="en-US" sz="1600" smtClean="0"/>
              <a:t>, 691 F.3d 821 (6th Cir. 2012)  (DSW covered for expenses for customer communications, public relations, lawsuits, regulatory defense costs, and fines imposed by Visa and Mastercard under the computer fraud rider of its blanket crime policy)</a:t>
            </a:r>
          </a:p>
          <a:p>
            <a:pPr lvl="1" eaLnBrk="1" hangingPunct="1"/>
            <a:r>
              <a:rPr lang="en-US" altLang="en-US" smtClean="0"/>
              <a:t>Property</a:t>
            </a:r>
          </a:p>
          <a:p>
            <a:pPr lvl="1" eaLnBrk="1" hangingPunct="1"/>
            <a:r>
              <a:rPr lang="en-US" altLang="en-US" smtClean="0"/>
              <a:t>Commercial General Liability (CGL)</a:t>
            </a:r>
          </a:p>
          <a:p>
            <a:pPr lvl="1" eaLnBrk="1" hangingPunct="1"/>
            <a:endParaRPr lang="en-US" altLang="en-US" smtClean="0"/>
          </a:p>
          <a:p>
            <a:pPr lvl="1" eaLnBrk="1" hangingPunct="1"/>
            <a:endParaRPr lang="en-US" altLang="en-US" smtClean="0"/>
          </a:p>
        </p:txBody>
      </p:sp>
      <p:sp>
        <p:nvSpPr>
          <p:cNvPr id="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45</a:t>
            </a:fld>
            <a:endParaRPr lang="en-US" dirty="0">
              <a:solidFill>
                <a:srgbClr val="080A0C"/>
              </a:solidFill>
              <a:latin typeface="Arial"/>
            </a:endParaRPr>
          </a:p>
        </p:txBody>
      </p:sp>
    </p:spTree>
    <p:extLst>
      <p:ext uri="{BB962C8B-B14F-4D97-AF65-F5344CB8AC3E}">
        <p14:creationId xmlns:p14="http://schemas.microsoft.com/office/powerpoint/2010/main" val="300310125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95300" y="1087438"/>
            <a:ext cx="8993188" cy="5078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000" cap="all" dirty="0" smtClean="0"/>
              <a:t>POTENTIAL COVERAGE</a:t>
            </a:r>
            <a:endParaRPr lang="en-US" altLang="en-US" sz="3000" cap="all" dirty="0"/>
          </a:p>
        </p:txBody>
      </p:sp>
      <p:sp>
        <p:nvSpPr>
          <p:cNvPr id="161795" name="Rectangle 3"/>
          <p:cNvSpPr>
            <a:spLocks noGrp="1" noChangeArrowheads="1"/>
          </p:cNvSpPr>
          <p:nvPr>
            <p:ph type="body" idx="4294967295"/>
          </p:nvPr>
        </p:nvSpPr>
        <p:spPr bwMode="auto">
          <a:xfrm>
            <a:off x="495300" y="1628775"/>
            <a:ext cx="8153400" cy="4714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en-US" altLang="en-US" smtClean="0"/>
              <a:t>Coverage B Provides Coverage for Damages Because of “Personal and Advertising Injury”</a:t>
            </a:r>
          </a:p>
          <a:p>
            <a:pPr lvl="1" eaLnBrk="1" hangingPunct="1"/>
            <a:r>
              <a:rPr lang="en-US" altLang="en-US" smtClean="0"/>
              <a:t>“Personal and Advertising Injury”: “[o]ral or written publication, in any manner, of material that violates a person’s  right of privacy”</a:t>
            </a:r>
          </a:p>
          <a:p>
            <a:pPr lvl="2" eaLnBrk="1" hangingPunct="1"/>
            <a:r>
              <a:rPr lang="en-US" altLang="en-US" sz="1800" smtClean="0"/>
              <a:t>What is a “Person’s Right of Privacy”?</a:t>
            </a:r>
          </a:p>
          <a:p>
            <a:pPr lvl="2" eaLnBrk="1" hangingPunct="1"/>
            <a:r>
              <a:rPr lang="en-US" altLang="en-US" sz="1800" smtClean="0"/>
              <a:t>What is a “Publication”?</a:t>
            </a:r>
          </a:p>
          <a:p>
            <a:pPr lvl="2" eaLnBrk="1" hangingPunct="1"/>
            <a:r>
              <a:rPr lang="en-US" altLang="en-US" sz="1800" smtClean="0"/>
              <a:t>Does the Insured Have to “Do” Anything Affirmative And Intentional to Get Coverage?</a:t>
            </a:r>
          </a:p>
          <a:p>
            <a:pPr lvl="1" eaLnBrk="1" hangingPunct="1"/>
            <a:endParaRPr lang="en-US" altLang="en-US" smtClean="0"/>
          </a:p>
        </p:txBody>
      </p:sp>
      <p:sp>
        <p:nvSpPr>
          <p:cNvPr id="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46</a:t>
            </a:fld>
            <a:endParaRPr lang="en-US" dirty="0">
              <a:solidFill>
                <a:srgbClr val="080A0C"/>
              </a:solidFill>
              <a:latin typeface="Arial"/>
            </a:endParaRPr>
          </a:p>
        </p:txBody>
      </p:sp>
    </p:spTree>
    <p:extLst>
      <p:ext uri="{BB962C8B-B14F-4D97-AF65-F5344CB8AC3E}">
        <p14:creationId xmlns:p14="http://schemas.microsoft.com/office/powerpoint/2010/main" val="47170872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524250" y="4194175"/>
            <a:ext cx="2660650" cy="23812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latin typeface="+mj-lt"/>
            </a:endParaRPr>
          </a:p>
        </p:txBody>
      </p:sp>
      <p:pic>
        <p:nvPicPr>
          <p:cNvPr id="7885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47838"/>
            <a:ext cx="35718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000375" y="4337050"/>
            <a:ext cx="3184525" cy="143827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latin typeface="+mj-lt"/>
            </a:endParaRPr>
          </a:p>
        </p:txBody>
      </p:sp>
      <p:sp>
        <p:nvSpPr>
          <p:cNvPr id="6"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10" name="Rectangle 2"/>
          <p:cNvSpPr>
            <a:spLocks noGrp="1" noChangeArrowheads="1"/>
          </p:cNvSpPr>
          <p:nvPr>
            <p:ph type="title"/>
          </p:nvPr>
        </p:nvSpPr>
        <p:spPr bwMode="auto">
          <a:xfrm>
            <a:off x="495300" y="1087438"/>
            <a:ext cx="8993188" cy="5078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000" cap="all" dirty="0" smtClean="0"/>
              <a:t>POTENTIAL LIMITATIONS</a:t>
            </a:r>
            <a:endParaRPr lang="en-US" altLang="en-US" sz="3000" cap="all" dirty="0"/>
          </a:p>
        </p:txBody>
      </p:sp>
    </p:spTree>
    <p:extLst>
      <p:ext uri="{BB962C8B-B14F-4D97-AF65-F5344CB8AC3E}">
        <p14:creationId xmlns:p14="http://schemas.microsoft.com/office/powerpoint/2010/main" val="369913517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762125"/>
            <a:ext cx="7334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4667250"/>
            <a:ext cx="36861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5276850"/>
            <a:ext cx="3457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08413" y="4105275"/>
            <a:ext cx="336550" cy="23812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2" name="Rectangle 11"/>
          <p:cNvSpPr/>
          <p:nvPr/>
        </p:nvSpPr>
        <p:spPr>
          <a:xfrm>
            <a:off x="1219200" y="5232400"/>
            <a:ext cx="3352800"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3" name="Rectangle 12"/>
          <p:cNvSpPr/>
          <p:nvPr/>
        </p:nvSpPr>
        <p:spPr>
          <a:xfrm>
            <a:off x="1219200" y="5562600"/>
            <a:ext cx="990600" cy="20955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5"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48</a:t>
            </a:fld>
            <a:endParaRPr lang="en-US" dirty="0">
              <a:solidFill>
                <a:srgbClr val="080A0C"/>
              </a:solidFill>
              <a:latin typeface="Arial"/>
            </a:endParaRPr>
          </a:p>
        </p:txBody>
      </p:sp>
      <p:sp>
        <p:nvSpPr>
          <p:cNvPr id="20" name="Rectangle 2"/>
          <p:cNvSpPr txBox="1">
            <a:spLocks noChangeArrowheads="1"/>
          </p:cNvSpPr>
          <p:nvPr/>
        </p:nvSpPr>
        <p:spPr bwMode="auto">
          <a:xfrm>
            <a:off x="495300" y="1087438"/>
            <a:ext cx="89931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2pPr>
            <a:lvl3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3pPr>
            <a:lvl4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4pPr>
            <a:lvl5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5pPr>
            <a:lvl6pPr marL="4572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6pPr>
            <a:lvl7pPr marL="9144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7pPr>
            <a:lvl8pPr marL="13716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8pPr>
            <a:lvl9pPr marL="18288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000" b="1" i="0" u="none" strike="noStrike" kern="0" cap="all" spc="0" normalizeH="0" baseline="0" noProof="0" dirty="0" smtClean="0">
                <a:ln>
                  <a:noFill/>
                </a:ln>
                <a:solidFill>
                  <a:srgbClr val="0094B3"/>
                </a:solidFill>
                <a:effectLst/>
                <a:uLnTx/>
                <a:uFillTx/>
                <a:latin typeface="Arial"/>
                <a:ea typeface="Osaka"/>
              </a:rPr>
              <a:t>POTENTIAL limitations</a:t>
            </a:r>
            <a:endParaRPr kumimoji="0" lang="en-US" altLang="en-US" sz="3000" b="1" i="0" u="none" strike="noStrike" kern="0" cap="all" spc="0" normalizeH="0" baseline="0" noProof="0" dirty="0">
              <a:ln>
                <a:noFill/>
              </a:ln>
              <a:solidFill>
                <a:srgbClr val="0094B3"/>
              </a:solidFill>
              <a:effectLst/>
              <a:uLnTx/>
              <a:uFillTx/>
              <a:latin typeface="Arial"/>
              <a:ea typeface="Osaka"/>
            </a:endParaRPr>
          </a:p>
        </p:txBody>
      </p:sp>
    </p:spTree>
    <p:extLst>
      <p:ext uri="{BB962C8B-B14F-4D97-AF65-F5344CB8AC3E}">
        <p14:creationId xmlns:p14="http://schemas.microsoft.com/office/powerpoint/2010/main" val="58618634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3509963"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771650"/>
            <a:ext cx="2728913"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bwMode="auto">
          <a:xfrm>
            <a:off x="1600200" y="5991225"/>
            <a:ext cx="2733675" cy="9525"/>
          </a:xfrm>
          <a:prstGeom prst="line">
            <a:avLst/>
          </a:prstGeom>
          <a:ln>
            <a:solidFill>
              <a:schemeClr val="tx2"/>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bwMode="auto">
          <a:xfrm>
            <a:off x="1600200" y="6153150"/>
            <a:ext cx="2733675" cy="9525"/>
          </a:xfrm>
          <a:prstGeom prst="line">
            <a:avLst/>
          </a:prstGeom>
          <a:ln>
            <a:solidFill>
              <a:schemeClr val="tx2"/>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bwMode="auto">
          <a:xfrm>
            <a:off x="1600200" y="6343650"/>
            <a:ext cx="2733675" cy="9525"/>
          </a:xfrm>
          <a:prstGeom prst="line">
            <a:avLst/>
          </a:prstGeom>
          <a:ln>
            <a:solidFill>
              <a:schemeClr val="tx2"/>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4" name="TextBox 13"/>
          <p:cNvSpPr txBox="1">
            <a:spLocks noChangeArrowheads="1"/>
          </p:cNvSpPr>
          <p:nvPr/>
        </p:nvSpPr>
        <p:spPr bwMode="auto">
          <a:xfrm>
            <a:off x="5210175" y="3857625"/>
            <a:ext cx="28670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Font typeface="Wingdings" pitchFamily="2" charset="2"/>
              <a:buChar char="§"/>
              <a:defRPr sz="2600">
                <a:solidFill>
                  <a:srgbClr val="51626F"/>
                </a:solidFill>
                <a:latin typeface="Arial" pitchFamily="34" charset="0"/>
              </a:defRPr>
            </a:lvl1pPr>
            <a:lvl2pPr marL="742950" indent="-285750" eaLnBrk="0" hangingPunct="0">
              <a:spcAft>
                <a:spcPct val="20000"/>
              </a:spcAft>
              <a:buClr>
                <a:srgbClr val="0094B3"/>
              </a:buClr>
              <a:buFont typeface="Wingdings" pitchFamily="2" charset="2"/>
              <a:buChar char="§"/>
              <a:defRPr sz="2400">
                <a:solidFill>
                  <a:srgbClr val="51626F"/>
                </a:solidFill>
                <a:latin typeface="Arial" pitchFamily="34" charset="0"/>
              </a:defRPr>
            </a:lvl2pPr>
            <a:lvl3pPr marL="1143000" indent="-228600" eaLnBrk="0" hangingPunct="0">
              <a:spcAft>
                <a:spcPct val="20000"/>
              </a:spcAft>
              <a:buClr>
                <a:srgbClr val="E66E32"/>
              </a:buClr>
              <a:buFont typeface="Wingdings" pitchFamily="2" charset="2"/>
              <a:buChar char="§"/>
              <a:defRPr sz="2200">
                <a:solidFill>
                  <a:srgbClr val="51626F"/>
                </a:solidFill>
                <a:latin typeface="Arial" pitchFamily="34" charset="0"/>
              </a:defRPr>
            </a:lvl3pPr>
            <a:lvl4pPr marL="1600200" indent="-228600" eaLnBrk="0" hangingPunct="0">
              <a:spcAft>
                <a:spcPct val="20000"/>
              </a:spcAft>
              <a:buFont typeface="Wingdings" pitchFamily="2" charset="2"/>
              <a:buChar char="§"/>
              <a:defRPr sz="2000">
                <a:solidFill>
                  <a:srgbClr val="51626F"/>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Aft>
                <a:spcPct val="0"/>
              </a:spcAft>
              <a:buFontTx/>
              <a:buNone/>
            </a:pPr>
            <a:r>
              <a:rPr lang="en-US" altLang="en-US" sz="1100">
                <a:solidFill>
                  <a:srgbClr val="000000"/>
                </a:solidFill>
                <a:latin typeface="+mj-lt"/>
                <a:ea typeface="Osaka" pitchFamily="1" charset="-128"/>
                <a:cs typeface="Arial" pitchFamily="34" charset="0"/>
              </a:rPr>
              <a:t>ISO states that “when this endorsement is attached, it will result in a reduction of coverage due to the deletion of an exception with respect to damages because of bodily injury arising out of loss of, loss of use of, damage to, corruption of, inability to access, or inability to manipulate electronic data.” </a:t>
            </a:r>
          </a:p>
        </p:txBody>
      </p:sp>
      <p:sp>
        <p:nvSpPr>
          <p:cNvPr id="17" name="Rectangle 16"/>
          <p:cNvSpPr/>
          <p:nvPr/>
        </p:nvSpPr>
        <p:spPr>
          <a:xfrm>
            <a:off x="1447800" y="2851150"/>
            <a:ext cx="2962275" cy="330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latin typeface="+mj-lt"/>
            </a:endParaRPr>
          </a:p>
        </p:txBody>
      </p:sp>
      <p:sp>
        <p:nvSpPr>
          <p:cNvPr id="18" name="Rectangle 17"/>
          <p:cNvSpPr/>
          <p:nvPr/>
        </p:nvSpPr>
        <p:spPr>
          <a:xfrm>
            <a:off x="1457325" y="3181350"/>
            <a:ext cx="1666875" cy="1397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latin typeface="+mj-lt"/>
            </a:endParaRPr>
          </a:p>
        </p:txBody>
      </p:sp>
      <p:sp>
        <p:nvSpPr>
          <p:cNvPr id="21" name="Rectangle 20"/>
          <p:cNvSpPr/>
          <p:nvPr/>
        </p:nvSpPr>
        <p:spPr>
          <a:xfrm>
            <a:off x="1524000" y="4708525"/>
            <a:ext cx="2962275" cy="113982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400">
              <a:solidFill>
                <a:srgbClr val="FFFFFF"/>
              </a:solidFill>
              <a:latin typeface="+mj-lt"/>
            </a:endParaRPr>
          </a:p>
        </p:txBody>
      </p:sp>
      <p:sp>
        <p:nvSpPr>
          <p:cNvPr id="12"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19" name="Rectangle 2"/>
          <p:cNvSpPr txBox="1">
            <a:spLocks noChangeArrowheads="1"/>
          </p:cNvSpPr>
          <p:nvPr/>
        </p:nvSpPr>
        <p:spPr bwMode="auto">
          <a:xfrm>
            <a:off x="495300" y="1087438"/>
            <a:ext cx="89931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2pPr>
            <a:lvl3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3pPr>
            <a:lvl4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4pPr>
            <a:lvl5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5pPr>
            <a:lvl6pPr marL="4572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6pPr>
            <a:lvl7pPr marL="9144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7pPr>
            <a:lvl8pPr marL="13716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8pPr>
            <a:lvl9pPr marL="18288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9pPr>
          </a:lstStyle>
          <a:p>
            <a:pPr lvl="0" eaLnBrk="1" hangingPunct="1">
              <a:defRPr/>
            </a:pPr>
            <a:r>
              <a:rPr lang="en-US" altLang="en-US" sz="3000" kern="0" cap="all" dirty="0">
                <a:solidFill>
                  <a:srgbClr val="0094B3"/>
                </a:solidFill>
                <a:ea typeface="Osaka"/>
              </a:rPr>
              <a:t>POTENTIAL limitations</a:t>
            </a:r>
            <a:endParaRPr kumimoji="0" lang="en-US" altLang="en-US" sz="3000" b="1" i="0" u="none" strike="noStrike" kern="0" cap="all" spc="0" normalizeH="0" baseline="0" noProof="0" dirty="0">
              <a:ln>
                <a:noFill/>
              </a:ln>
              <a:solidFill>
                <a:srgbClr val="0094B3"/>
              </a:solidFill>
              <a:effectLst/>
              <a:uLnTx/>
              <a:uFillTx/>
              <a:latin typeface="Arial"/>
              <a:ea typeface="Osaka"/>
            </a:endParaRPr>
          </a:p>
        </p:txBody>
      </p:sp>
    </p:spTree>
    <p:extLst>
      <p:ext uri="{BB962C8B-B14F-4D97-AF65-F5344CB8AC3E}">
        <p14:creationId xmlns:p14="http://schemas.microsoft.com/office/powerpoint/2010/main" val="28403829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09600" y="1163722"/>
            <a:ext cx="8077200" cy="507831"/>
          </a:xfrm>
        </p:spPr>
        <p:txBody>
          <a:bodyPr/>
          <a:lstStyle/>
          <a:p>
            <a:pPr eaLnBrk="1" fontAlgn="auto" hangingPunct="1">
              <a:spcAft>
                <a:spcPts val="0"/>
              </a:spcAft>
              <a:defRPr/>
            </a:pPr>
            <a:r>
              <a:rPr lang="en-US" altLang="en-US" sz="3000" cap="all" dirty="0" smtClean="0"/>
              <a:t>Practical </a:t>
            </a:r>
            <a:r>
              <a:rPr lang="en-US" altLang="en-US" sz="3000" cap="all" dirty="0"/>
              <a:t>Risk and </a:t>
            </a:r>
            <a:r>
              <a:rPr lang="en-US" altLang="en-US" sz="3000" cap="all" dirty="0" smtClean="0"/>
              <a:t>Exposure</a:t>
            </a:r>
          </a:p>
        </p:txBody>
      </p:sp>
      <p:sp>
        <p:nvSpPr>
          <p:cNvPr id="5" name="Rectangle 3"/>
          <p:cNvSpPr txBox="1">
            <a:spLocks noChangeArrowheads="1"/>
          </p:cNvSpPr>
          <p:nvPr/>
        </p:nvSpPr>
        <p:spPr bwMode="auto">
          <a:xfrm>
            <a:off x="457200" y="1770063"/>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lvl1pPr marL="290513" indent="-290513" algn="l" rtl="0" eaLnBrk="0" fontAlgn="base" hangingPunct="0">
              <a:spcBef>
                <a:spcPct val="0"/>
              </a:spcBef>
              <a:spcAft>
                <a:spcPct val="25000"/>
              </a:spcAft>
              <a:buClr>
                <a:srgbClr val="51626F"/>
              </a:buClr>
              <a:buFont typeface="Wingdings" pitchFamily="2" charset="2"/>
              <a:buChar char="§"/>
              <a:defRPr sz="2600">
                <a:solidFill>
                  <a:srgbClr val="51626F"/>
                </a:solidFill>
                <a:latin typeface="+mn-lt"/>
                <a:ea typeface="+mn-ea"/>
                <a:cs typeface="+mn-cs"/>
              </a:defRPr>
            </a:lvl1pPr>
            <a:lvl2pPr marL="690563" indent="-233363" algn="l" rtl="0" eaLnBrk="0" fontAlgn="base" hangingPunct="0">
              <a:spcBef>
                <a:spcPct val="0"/>
              </a:spcBef>
              <a:spcAft>
                <a:spcPct val="25000"/>
              </a:spcAft>
              <a:buClr>
                <a:srgbClr val="0094B3"/>
              </a:buClr>
              <a:buFont typeface="Wingdings" pitchFamily="2" charset="2"/>
              <a:buChar char="§"/>
              <a:defRPr sz="2400">
                <a:solidFill>
                  <a:srgbClr val="51626F"/>
                </a:solidFill>
                <a:latin typeface="+mn-lt"/>
                <a:ea typeface="+mn-ea"/>
                <a:cs typeface="+mn-cs"/>
              </a:defRPr>
            </a:lvl2pPr>
            <a:lvl3pPr marL="1143000" indent="-228600" algn="l" rtl="0" eaLnBrk="0" fontAlgn="base" hangingPunct="0">
              <a:spcBef>
                <a:spcPct val="0"/>
              </a:spcBef>
              <a:spcAft>
                <a:spcPct val="25000"/>
              </a:spcAft>
              <a:buClr>
                <a:srgbClr val="E66E32"/>
              </a:buClr>
              <a:buSzPct val="98000"/>
              <a:buFont typeface="Wingdings" pitchFamily="2" charset="2"/>
              <a:buChar char="§"/>
              <a:defRPr sz="2200">
                <a:solidFill>
                  <a:srgbClr val="51626F"/>
                </a:solidFill>
                <a:latin typeface="+mn-lt"/>
                <a:ea typeface="+mn-ea"/>
                <a:cs typeface="+mn-cs"/>
              </a:defRPr>
            </a:lvl3pPr>
            <a:lvl4pPr marL="1600200" indent="-228600" algn="l" rtl="0" eaLnBrk="0" fontAlgn="base" hangingPunct="0">
              <a:spcBef>
                <a:spcPct val="0"/>
              </a:spcBef>
              <a:spcAft>
                <a:spcPct val="25000"/>
              </a:spcAft>
              <a:buClr>
                <a:srgbClr val="51626F"/>
              </a:buClr>
              <a:buSzPct val="90000"/>
              <a:buFont typeface="Wingdings" pitchFamily="2" charset="2"/>
              <a:buChar char="§"/>
              <a:defRPr sz="2000">
                <a:solidFill>
                  <a:srgbClr val="51626F"/>
                </a:solidFill>
                <a:latin typeface="+mn-lt"/>
                <a:ea typeface="+mn-ea"/>
                <a:cs typeface="+mn-cs"/>
              </a:defRPr>
            </a:lvl4pPr>
            <a:lvl5pPr marL="2057400" indent="-228600" algn="l" rtl="0" eaLnBrk="0" fontAlgn="base" hangingPunct="0">
              <a:spcBef>
                <a:spcPct val="20000"/>
              </a:spcBef>
              <a:spcAft>
                <a:spcPct val="0"/>
              </a:spcAft>
              <a:buClr>
                <a:schemeClr val="accent1"/>
              </a:buClr>
              <a:buSzPct val="45000"/>
              <a:buFont typeface="Wingdings" pitchFamily="2" charset="2"/>
              <a:buChar char="q"/>
              <a:defRPr>
                <a:solidFill>
                  <a:schemeClr val="tx2"/>
                </a:solidFill>
                <a:latin typeface="+mn-lt"/>
                <a:ea typeface="+mn-ea"/>
                <a:cs typeface="+mn-cs"/>
              </a:defRPr>
            </a:lvl5pPr>
            <a:lvl6pPr marL="25146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6pPr>
            <a:lvl7pPr marL="29718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7pPr>
            <a:lvl8pPr marL="34290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8pPr>
            <a:lvl9pPr marL="3886200" indent="-228600" algn="l" rtl="0" fontAlgn="base">
              <a:spcBef>
                <a:spcPct val="20000"/>
              </a:spcBef>
              <a:spcAft>
                <a:spcPct val="0"/>
              </a:spcAft>
              <a:buClr>
                <a:schemeClr val="accent1"/>
              </a:buClr>
              <a:buSzPct val="45000"/>
              <a:buFont typeface="Wingdings" pitchFamily="-111" charset="2"/>
              <a:buChar char="q"/>
              <a:defRPr>
                <a:solidFill>
                  <a:schemeClr val="tx2"/>
                </a:solidFill>
                <a:latin typeface="+mn-lt"/>
                <a:ea typeface="+mn-ea"/>
                <a:cs typeface="+mn-cs"/>
              </a:defRPr>
            </a:lvl9pPr>
          </a:lstStyle>
          <a:p>
            <a:pPr marL="857250" lvl="1" indent="-400050" fontAlgn="auto">
              <a:spcAft>
                <a:spcPts val="0"/>
              </a:spcAft>
              <a:defRPr/>
            </a:pPr>
            <a:r>
              <a:rPr lang="en-US" altLang="en-US" sz="2000" kern="0" dirty="0" smtClean="0">
                <a:latin typeface="+mj-lt"/>
              </a:rPr>
              <a:t>Malicious attacks </a:t>
            </a:r>
          </a:p>
          <a:p>
            <a:pPr marL="1097978" lvl="5" indent="-164592">
              <a:defRPr/>
            </a:pPr>
            <a:r>
              <a:rPr lang="en-US" altLang="en-US" sz="1600" kern="0" dirty="0" smtClean="0">
                <a:latin typeface="+mj-lt"/>
              </a:rPr>
              <a:t>Advanced Persistent Threats</a:t>
            </a:r>
          </a:p>
          <a:p>
            <a:pPr marL="1097978" lvl="5" indent="-164592">
              <a:defRPr/>
            </a:pPr>
            <a:r>
              <a:rPr lang="en-US" altLang="en-US" sz="1600" kern="0" dirty="0" smtClean="0">
                <a:latin typeface="+mj-lt"/>
              </a:rPr>
              <a:t>Social engineering</a:t>
            </a:r>
          </a:p>
          <a:p>
            <a:pPr marL="1097978" lvl="5" indent="-164592">
              <a:defRPr/>
            </a:pPr>
            <a:r>
              <a:rPr lang="en-US" altLang="en-US" sz="1600" kern="0" dirty="0" smtClean="0">
                <a:latin typeface="+mj-lt"/>
              </a:rPr>
              <a:t>Viruses, </a:t>
            </a:r>
            <a:r>
              <a:rPr lang="en-US" altLang="en-US" sz="1600" kern="0" dirty="0">
                <a:latin typeface="+mj-lt"/>
              </a:rPr>
              <a:t>W</a:t>
            </a:r>
            <a:r>
              <a:rPr lang="en-US" altLang="en-US" sz="1600" kern="0" dirty="0" smtClean="0">
                <a:latin typeface="+mj-lt"/>
              </a:rPr>
              <a:t>orms, Trojans</a:t>
            </a:r>
          </a:p>
          <a:p>
            <a:pPr marL="1097978" lvl="5" indent="-164592">
              <a:defRPr/>
            </a:pPr>
            <a:r>
              <a:rPr lang="en-US" altLang="en-US" sz="1600" kern="0" dirty="0" err="1" smtClean="0">
                <a:latin typeface="+mj-lt"/>
              </a:rPr>
              <a:t>DDoS</a:t>
            </a:r>
            <a:r>
              <a:rPr lang="en-US" altLang="en-US" sz="1600" kern="0" dirty="0" smtClean="0">
                <a:latin typeface="+mj-lt"/>
              </a:rPr>
              <a:t> attacks</a:t>
            </a:r>
          </a:p>
          <a:p>
            <a:pPr marL="857250" lvl="1" indent="-400050" fontAlgn="auto">
              <a:spcAft>
                <a:spcPts val="0"/>
              </a:spcAft>
              <a:defRPr/>
            </a:pPr>
            <a:r>
              <a:rPr lang="en-US" altLang="en-US" sz="2000" kern="0" dirty="0" smtClean="0">
                <a:latin typeface="+mj-lt"/>
              </a:rPr>
              <a:t>Data breach </a:t>
            </a:r>
          </a:p>
          <a:p>
            <a:pPr marL="857250" lvl="1" indent="-400050" fontAlgn="auto">
              <a:spcAft>
                <a:spcPts val="0"/>
              </a:spcAft>
              <a:defRPr/>
            </a:pPr>
            <a:r>
              <a:rPr lang="en-US" altLang="en-US" sz="2000" kern="0" dirty="0" smtClean="0">
                <a:latin typeface="+mj-lt"/>
              </a:rPr>
              <a:t>Software vulnerability </a:t>
            </a:r>
            <a:br>
              <a:rPr lang="en-US" altLang="en-US" sz="2000" kern="0" dirty="0" smtClean="0">
                <a:latin typeface="+mj-lt"/>
              </a:rPr>
            </a:br>
            <a:r>
              <a:rPr lang="en-US" altLang="en-US" sz="2000" kern="0" dirty="0" smtClean="0">
                <a:latin typeface="+mj-lt"/>
              </a:rPr>
              <a:t>(</a:t>
            </a:r>
            <a:r>
              <a:rPr lang="en-US" altLang="en-US" sz="2000" kern="0" dirty="0" err="1" smtClean="0">
                <a:latin typeface="+mj-lt"/>
              </a:rPr>
              <a:t>HeartBleed</a:t>
            </a:r>
            <a:r>
              <a:rPr lang="en-US" altLang="en-US" sz="2000" kern="0" dirty="0" smtClean="0">
                <a:latin typeface="+mj-lt"/>
              </a:rPr>
              <a:t>) </a:t>
            </a:r>
          </a:p>
          <a:p>
            <a:pPr marL="857250" lvl="1" indent="-400050" fontAlgn="auto">
              <a:spcAft>
                <a:spcPts val="0"/>
              </a:spcAft>
              <a:defRPr/>
            </a:pPr>
            <a:r>
              <a:rPr lang="en-US" altLang="en-US" sz="2000" kern="0" dirty="0" smtClean="0">
                <a:latin typeface="+mj-lt"/>
              </a:rPr>
              <a:t>Unauthorized access (spyware) </a:t>
            </a:r>
          </a:p>
          <a:p>
            <a:pPr marL="857250" lvl="1" indent="-400050" fontAlgn="auto">
              <a:spcAft>
                <a:spcPts val="0"/>
              </a:spcAft>
              <a:defRPr/>
            </a:pPr>
            <a:r>
              <a:rPr lang="en-US" altLang="en-US" sz="2000" kern="0" dirty="0" smtClean="0">
                <a:latin typeface="+mj-lt"/>
              </a:rPr>
              <a:t>Inadequate security and system glitches</a:t>
            </a:r>
          </a:p>
          <a:p>
            <a:pPr marL="857250" lvl="1" indent="-400050" fontAlgn="auto">
              <a:spcAft>
                <a:spcPts val="0"/>
              </a:spcAft>
              <a:defRPr/>
            </a:pPr>
            <a:r>
              <a:rPr lang="en-US" altLang="en-US" sz="2000" kern="0" dirty="0" smtClean="0">
                <a:latin typeface="+mj-lt"/>
              </a:rPr>
              <a:t>Employee mobility and disgruntled employees</a:t>
            </a:r>
          </a:p>
          <a:p>
            <a:pPr marL="173736" lvl="1" indent="-173736" fontAlgn="auto">
              <a:spcAft>
                <a:spcPts val="0"/>
              </a:spcAft>
              <a:defRPr/>
            </a:pPr>
            <a:endParaRPr lang="en-US" altLang="en-US" sz="2000" kern="0" dirty="0" smtClean="0">
              <a:latin typeface="+mj-lt"/>
            </a:endParaRPr>
          </a:p>
        </p:txBody>
      </p:sp>
      <p:sp>
        <p:nvSpPr>
          <p:cNvPr id="6" name="Rectangle 3"/>
          <p:cNvSpPr txBox="1">
            <a:spLocks noChangeArrowheads="1"/>
          </p:cNvSpPr>
          <p:nvPr/>
        </p:nvSpPr>
        <p:spPr bwMode="auto">
          <a:xfrm>
            <a:off x="4235092" y="1746001"/>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800100" lvl="1" indent="-342900" fontAlgn="auto">
              <a:spcAft>
                <a:spcPts val="0"/>
              </a:spcAft>
              <a:buClr>
                <a:schemeClr val="tx2"/>
              </a:buClr>
              <a:defRPr/>
            </a:pPr>
            <a:r>
              <a:rPr lang="en-US" altLang="en-US" sz="2000" dirty="0" smtClean="0">
                <a:latin typeface="+mj-lt"/>
              </a:rPr>
              <a:t>Lost or stolen mobile and other </a:t>
            </a:r>
            <a:br>
              <a:rPr lang="en-US" altLang="en-US" sz="2000" dirty="0" smtClean="0">
                <a:latin typeface="+mj-lt"/>
              </a:rPr>
            </a:br>
            <a:r>
              <a:rPr lang="en-US" altLang="en-US" sz="2000" dirty="0" smtClean="0">
                <a:latin typeface="+mj-lt"/>
              </a:rPr>
              <a:t>portable devices </a:t>
            </a:r>
          </a:p>
          <a:p>
            <a:pPr marL="800100" lvl="1" indent="-342900" fontAlgn="auto">
              <a:spcAft>
                <a:spcPts val="0"/>
              </a:spcAft>
              <a:buClr>
                <a:schemeClr val="tx2"/>
              </a:buClr>
              <a:defRPr/>
            </a:pPr>
            <a:r>
              <a:rPr lang="en-US" altLang="en-US" sz="2000" dirty="0" smtClean="0">
                <a:latin typeface="+mj-lt"/>
              </a:rPr>
              <a:t>Vendors/outsourcing </a:t>
            </a:r>
            <a:br>
              <a:rPr lang="en-US" altLang="en-US" sz="2000" dirty="0" smtClean="0">
                <a:latin typeface="+mj-lt"/>
              </a:rPr>
            </a:br>
            <a:r>
              <a:rPr lang="en-US" altLang="en-US" sz="2000" dirty="0" smtClean="0">
                <a:latin typeface="+mj-lt"/>
              </a:rPr>
              <a:t>(the function but not the risk) </a:t>
            </a:r>
            <a:br>
              <a:rPr lang="en-US" altLang="en-US" sz="2000" dirty="0" smtClean="0">
                <a:latin typeface="+mj-lt"/>
              </a:rPr>
            </a:br>
            <a:r>
              <a:rPr lang="en-US" altLang="en-US" sz="2000" dirty="0" smtClean="0">
                <a:latin typeface="+mj-lt"/>
              </a:rPr>
              <a:t>&amp; the “cloud”</a:t>
            </a:r>
          </a:p>
          <a:p>
            <a:pPr marL="800100" lvl="1" indent="-342900" fontAlgn="auto">
              <a:spcAft>
                <a:spcPts val="0"/>
              </a:spcAft>
              <a:buClr>
                <a:schemeClr val="tx2"/>
              </a:buClr>
              <a:defRPr/>
            </a:pPr>
            <a:r>
              <a:rPr lang="en-US" altLang="en-US" sz="2000" dirty="0" smtClean="0">
                <a:latin typeface="+mj-lt"/>
              </a:rPr>
              <a:t>Human error</a:t>
            </a:r>
          </a:p>
          <a:p>
            <a:pPr marL="800100" lvl="1" indent="-342900" fontAlgn="auto">
              <a:spcAft>
                <a:spcPts val="0"/>
              </a:spcAft>
              <a:buClr>
                <a:schemeClr val="tx2"/>
              </a:buClr>
              <a:defRPr/>
            </a:pPr>
            <a:r>
              <a:rPr lang="en-US" altLang="en-US" sz="2000" dirty="0" smtClean="0">
                <a:latin typeface="+mj-lt"/>
              </a:rPr>
              <a:t>The Internet of Things/</a:t>
            </a:r>
            <a:br>
              <a:rPr lang="en-US" altLang="en-US" sz="2000" dirty="0" smtClean="0">
                <a:latin typeface="+mj-lt"/>
              </a:rPr>
            </a:br>
            <a:r>
              <a:rPr lang="en-US" altLang="en-US" sz="2000" dirty="0" smtClean="0">
                <a:latin typeface="+mj-lt"/>
              </a:rPr>
              <a:t>Medical Devices</a:t>
            </a:r>
          </a:p>
          <a:p>
            <a:pPr marL="173736" lvl="1" indent="-173736" fontAlgn="auto">
              <a:spcAft>
                <a:spcPts val="0"/>
              </a:spcAft>
              <a:defRPr/>
            </a:pPr>
            <a:endParaRPr lang="en-US" altLang="en-US" sz="2000" dirty="0" smtClean="0">
              <a:latin typeface="+mj-lt"/>
            </a:endParaRPr>
          </a:p>
        </p:txBody>
      </p:sp>
      <p:sp>
        <p:nvSpPr>
          <p:cNvPr id="7"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137708078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38338"/>
            <a:ext cx="3786188"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84488" y="2667000"/>
            <a:ext cx="3592512" cy="5334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9" name="Rectangle 8"/>
          <p:cNvSpPr/>
          <p:nvPr/>
        </p:nvSpPr>
        <p:spPr>
          <a:xfrm>
            <a:off x="2895600" y="3187700"/>
            <a:ext cx="795338" cy="1651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0" name="Rectangle 9"/>
          <p:cNvSpPr/>
          <p:nvPr/>
        </p:nvSpPr>
        <p:spPr>
          <a:xfrm>
            <a:off x="2884488" y="4114800"/>
            <a:ext cx="3592512" cy="1447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1"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50</a:t>
            </a:fld>
            <a:endParaRPr lang="en-US" dirty="0">
              <a:solidFill>
                <a:srgbClr val="080A0C"/>
              </a:solidFill>
              <a:latin typeface="Arial"/>
            </a:endParaRPr>
          </a:p>
        </p:txBody>
      </p:sp>
      <p:sp>
        <p:nvSpPr>
          <p:cNvPr id="15" name="Rectangle 2"/>
          <p:cNvSpPr txBox="1">
            <a:spLocks noChangeArrowheads="1"/>
          </p:cNvSpPr>
          <p:nvPr/>
        </p:nvSpPr>
        <p:spPr bwMode="auto">
          <a:xfrm>
            <a:off x="495300" y="1087438"/>
            <a:ext cx="89931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2pPr>
            <a:lvl3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3pPr>
            <a:lvl4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4pPr>
            <a:lvl5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5pPr>
            <a:lvl6pPr marL="4572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6pPr>
            <a:lvl7pPr marL="9144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7pPr>
            <a:lvl8pPr marL="13716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8pPr>
            <a:lvl9pPr marL="18288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9pPr>
          </a:lstStyle>
          <a:p>
            <a:pPr lvl="0" eaLnBrk="1" hangingPunct="1">
              <a:defRPr/>
            </a:pPr>
            <a:r>
              <a:rPr lang="en-US" altLang="en-US" sz="3000" kern="0" cap="all" dirty="0">
                <a:solidFill>
                  <a:srgbClr val="0094B3"/>
                </a:solidFill>
                <a:ea typeface="Osaka"/>
              </a:rPr>
              <a:t>POTENTIAL limitations</a:t>
            </a:r>
            <a:endParaRPr kumimoji="0" lang="en-US" altLang="en-US" sz="3000" b="1" i="0" u="none" strike="noStrike" kern="0" cap="all" spc="0" normalizeH="0" baseline="0" noProof="0" dirty="0">
              <a:ln>
                <a:noFill/>
              </a:ln>
              <a:solidFill>
                <a:srgbClr val="0094B3"/>
              </a:solidFill>
              <a:effectLst/>
              <a:uLnTx/>
              <a:uFillTx/>
              <a:latin typeface="Arial"/>
              <a:ea typeface="Osaka"/>
            </a:endParaRPr>
          </a:p>
        </p:txBody>
      </p:sp>
    </p:spTree>
    <p:extLst>
      <p:ext uri="{BB962C8B-B14F-4D97-AF65-F5344CB8AC3E}">
        <p14:creationId xmlns:p14="http://schemas.microsoft.com/office/powerpoint/2010/main" val="262132926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5225"/>
            <a:ext cx="2932113" cy="379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2514600"/>
            <a:ext cx="56927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4033838"/>
            <a:ext cx="59610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3962400" y="4343400"/>
            <a:ext cx="4876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48000" y="5029200"/>
            <a:ext cx="55626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5334000"/>
            <a:ext cx="52578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0" y="5715000"/>
            <a:ext cx="9144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48000" y="4648200"/>
            <a:ext cx="5562600" cy="0"/>
          </a:xfrm>
          <a:prstGeom prst="line">
            <a:avLst/>
          </a:prstGeom>
          <a:ln w="38100">
            <a:solidFill>
              <a:srgbClr val="0094B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bwMode="auto">
          <a:xfrm>
            <a:off x="533400" y="1798637"/>
            <a:ext cx="8458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90713"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en-US" sz="2000" dirty="0" smtClean="0"/>
              <a:t>Zurich American Insurance Co. v. Sony Corp. of America et al.</a:t>
            </a:r>
            <a:endParaRPr lang="en-US" altLang="en-US" sz="1800" kern="0" dirty="0"/>
          </a:p>
        </p:txBody>
      </p:sp>
      <p:sp>
        <p:nvSpPr>
          <p:cNvPr id="1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51</a:t>
            </a:fld>
            <a:endParaRPr lang="en-US" dirty="0">
              <a:solidFill>
                <a:srgbClr val="080A0C"/>
              </a:solidFill>
              <a:latin typeface="Arial"/>
            </a:endParaRPr>
          </a:p>
        </p:txBody>
      </p:sp>
      <p:sp>
        <p:nvSpPr>
          <p:cNvPr id="23" name="Rectangle 2"/>
          <p:cNvSpPr txBox="1">
            <a:spLocks noChangeArrowheads="1"/>
          </p:cNvSpPr>
          <p:nvPr/>
        </p:nvSpPr>
        <p:spPr bwMode="auto">
          <a:xfrm>
            <a:off x="495300" y="1087438"/>
            <a:ext cx="89931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2pPr>
            <a:lvl3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3pPr>
            <a:lvl4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4pPr>
            <a:lvl5pPr algn="l" rtl="0" eaLnBrk="0" fontAlgn="base" hangingPunct="0">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5pPr>
            <a:lvl6pPr marL="4572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6pPr>
            <a:lvl7pPr marL="9144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7pPr>
            <a:lvl8pPr marL="13716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8pPr>
            <a:lvl9pPr marL="1828800" algn="l" rtl="0" fontAlgn="base">
              <a:lnSpc>
                <a:spcPct val="90000"/>
              </a:lnSpc>
              <a:spcBef>
                <a:spcPct val="0"/>
              </a:spcBef>
              <a:spcAft>
                <a:spcPct val="0"/>
              </a:spcAft>
              <a:defRPr sz="2800" b="1">
                <a:solidFill>
                  <a:schemeClr val="hlink"/>
                </a:solidFill>
                <a:latin typeface="Arial" pitchFamily="-111" charset="0"/>
                <a:ea typeface="Osaka" pitchFamily="-111" charset="-128"/>
                <a:cs typeface="Osaka" pitchFamily="-111" charset="-128"/>
              </a:defRPr>
            </a:lvl9pPr>
          </a:lstStyle>
          <a:p>
            <a:pPr lvl="0" eaLnBrk="1" hangingPunct="1">
              <a:defRPr/>
            </a:pPr>
            <a:r>
              <a:rPr lang="en-US" altLang="en-US" sz="3000" kern="0" cap="all" dirty="0">
                <a:solidFill>
                  <a:srgbClr val="0094B3"/>
                </a:solidFill>
                <a:ea typeface="Osaka"/>
              </a:rPr>
              <a:t>POTENTIAL limitations</a:t>
            </a:r>
            <a:endParaRPr kumimoji="0" lang="en-US" altLang="en-US" sz="3000" b="1" i="0" u="none" strike="noStrike" kern="0" cap="all" spc="0" normalizeH="0" baseline="0" noProof="0" dirty="0">
              <a:ln>
                <a:noFill/>
              </a:ln>
              <a:solidFill>
                <a:srgbClr val="0094B3"/>
              </a:solidFill>
              <a:effectLst/>
              <a:uLnTx/>
              <a:uFillTx/>
              <a:latin typeface="Arial"/>
              <a:ea typeface="Osaka"/>
            </a:endParaRPr>
          </a:p>
        </p:txBody>
      </p:sp>
    </p:spTree>
    <p:extLst>
      <p:ext uri="{BB962C8B-B14F-4D97-AF65-F5344CB8AC3E}">
        <p14:creationId xmlns:p14="http://schemas.microsoft.com/office/powerpoint/2010/main" val="100298050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“Cyber” Insurance Market </a:t>
            </a:r>
            <a:r>
              <a:rPr lang="en-US" dirty="0" smtClean="0"/>
              <a:t>Evolution</a:t>
            </a:r>
            <a:endParaRPr lang="en-US" dirty="0"/>
          </a:p>
        </p:txBody>
      </p:sp>
    </p:spTree>
    <p:extLst>
      <p:ext uri="{BB962C8B-B14F-4D97-AF65-F5344CB8AC3E}">
        <p14:creationId xmlns:p14="http://schemas.microsoft.com/office/powerpoint/2010/main" val="205045941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noChangeArrowheads="1"/>
          </p:cNvSpPr>
          <p:nvPr/>
        </p:nvSpPr>
        <p:spPr bwMode="gray">
          <a:xfrm>
            <a:off x="990600" y="3068638"/>
            <a:ext cx="1073150" cy="504825"/>
          </a:xfrm>
          <a:prstGeom prst="chevron">
            <a:avLst>
              <a:gd name="adj" fmla="val 24998"/>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2000</a:t>
            </a:r>
          </a:p>
        </p:txBody>
      </p:sp>
      <p:sp>
        <p:nvSpPr>
          <p:cNvPr id="6148" name="AutoShape 5"/>
          <p:cNvSpPr>
            <a:spLocks noChangeArrowheads="1"/>
          </p:cNvSpPr>
          <p:nvPr/>
        </p:nvSpPr>
        <p:spPr bwMode="gray">
          <a:xfrm>
            <a:off x="1981200" y="3068638"/>
            <a:ext cx="1073150" cy="504825"/>
          </a:xfrm>
          <a:prstGeom prst="chevron">
            <a:avLst>
              <a:gd name="adj" fmla="val 24998"/>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2002</a:t>
            </a:r>
          </a:p>
        </p:txBody>
      </p:sp>
      <p:sp>
        <p:nvSpPr>
          <p:cNvPr id="6149" name="AutoShape 6"/>
          <p:cNvSpPr>
            <a:spLocks noChangeArrowheads="1"/>
          </p:cNvSpPr>
          <p:nvPr/>
        </p:nvSpPr>
        <p:spPr bwMode="gray">
          <a:xfrm>
            <a:off x="3962400" y="3068638"/>
            <a:ext cx="1073150" cy="504825"/>
          </a:xfrm>
          <a:prstGeom prst="chevron">
            <a:avLst>
              <a:gd name="adj" fmla="val 24998"/>
            </a:avLst>
          </a:prstGeom>
          <a:solidFill>
            <a:srgbClr val="2846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dirty="0" smtClean="0">
                <a:solidFill>
                  <a:srgbClr val="FFFFFF"/>
                </a:solidFill>
                <a:latin typeface="Arial Black" pitchFamily="34" charset="0"/>
                <a:ea typeface="+mn-ea"/>
              </a:rPr>
              <a:t> 2006</a:t>
            </a:r>
          </a:p>
        </p:txBody>
      </p:sp>
      <p:sp>
        <p:nvSpPr>
          <p:cNvPr id="6150" name="Rectangle 7"/>
          <p:cNvSpPr>
            <a:spLocks noChangeArrowheads="1"/>
          </p:cNvSpPr>
          <p:nvPr/>
        </p:nvSpPr>
        <p:spPr bwMode="auto">
          <a:xfrm>
            <a:off x="76200" y="37163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err="1" smtClean="0">
                <a:ea typeface="+mn-ea"/>
              </a:rPr>
              <a:t>HIPAA</a:t>
            </a:r>
            <a:r>
              <a:rPr lang="en-GB" altLang="en-US" sz="1600" dirty="0" smtClean="0">
                <a:ea typeface="+mn-ea"/>
              </a:rPr>
              <a:t> </a:t>
            </a:r>
          </a:p>
        </p:txBody>
      </p:sp>
      <p:sp>
        <p:nvSpPr>
          <p:cNvPr id="6151" name="Rectangle 9"/>
          <p:cNvSpPr>
            <a:spLocks noChangeArrowheads="1"/>
          </p:cNvSpPr>
          <p:nvPr/>
        </p:nvSpPr>
        <p:spPr bwMode="auto">
          <a:xfrm>
            <a:off x="381000" y="1798638"/>
            <a:ext cx="1074737"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Cyber Insurance Introduced</a:t>
            </a:r>
          </a:p>
        </p:txBody>
      </p:sp>
      <p:sp>
        <p:nvSpPr>
          <p:cNvPr id="6152" name="AutoShape 11"/>
          <p:cNvSpPr>
            <a:spLocks noChangeArrowheads="1"/>
          </p:cNvSpPr>
          <p:nvPr/>
        </p:nvSpPr>
        <p:spPr bwMode="gray">
          <a:xfrm>
            <a:off x="2971800" y="3070225"/>
            <a:ext cx="1077912" cy="503238"/>
          </a:xfrm>
          <a:prstGeom prst="chevron">
            <a:avLst>
              <a:gd name="adj" fmla="val 2518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2004</a:t>
            </a:r>
          </a:p>
        </p:txBody>
      </p:sp>
      <p:sp>
        <p:nvSpPr>
          <p:cNvPr id="6153" name="AutoShape 16"/>
          <p:cNvSpPr>
            <a:spLocks noChangeArrowheads="1"/>
          </p:cNvSpPr>
          <p:nvPr/>
        </p:nvSpPr>
        <p:spPr bwMode="gray">
          <a:xfrm>
            <a:off x="4953000" y="3068638"/>
            <a:ext cx="1073150" cy="504825"/>
          </a:xfrm>
          <a:prstGeom prst="chevron">
            <a:avLst>
              <a:gd name="adj" fmla="val 24998"/>
            </a:avLst>
          </a:prstGeom>
          <a:solidFill>
            <a:srgbClr val="4D333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2008</a:t>
            </a:r>
          </a:p>
        </p:txBody>
      </p:sp>
      <p:sp>
        <p:nvSpPr>
          <p:cNvPr id="6154" name="AutoShape 17"/>
          <p:cNvSpPr>
            <a:spLocks noChangeArrowheads="1"/>
          </p:cNvSpPr>
          <p:nvPr/>
        </p:nvSpPr>
        <p:spPr bwMode="gray">
          <a:xfrm>
            <a:off x="5943600" y="3068638"/>
            <a:ext cx="1073150" cy="504825"/>
          </a:xfrm>
          <a:prstGeom prst="chevron">
            <a:avLst>
              <a:gd name="adj" fmla="val 2499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2010</a:t>
            </a:r>
          </a:p>
        </p:txBody>
      </p:sp>
      <p:sp>
        <p:nvSpPr>
          <p:cNvPr id="6155" name="Rectangle 19"/>
          <p:cNvSpPr>
            <a:spLocks noChangeArrowheads="1"/>
          </p:cNvSpPr>
          <p:nvPr/>
        </p:nvSpPr>
        <p:spPr bwMode="auto">
          <a:xfrm>
            <a:off x="4159489" y="1722438"/>
            <a:ext cx="1123712"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Broad Privacy</a:t>
            </a:r>
            <a:br>
              <a:rPr lang="en-GB" altLang="en-US" sz="1400" dirty="0" smtClean="0">
                <a:solidFill>
                  <a:srgbClr val="132647"/>
                </a:solidFill>
                <a:ea typeface="+mn-ea"/>
              </a:rPr>
            </a:br>
            <a:r>
              <a:rPr lang="en-GB" altLang="en-US" sz="1400" dirty="0" smtClean="0">
                <a:solidFill>
                  <a:srgbClr val="132647"/>
                </a:solidFill>
                <a:ea typeface="+mn-ea"/>
              </a:rPr>
              <a:t>Coverage</a:t>
            </a:r>
          </a:p>
        </p:txBody>
      </p:sp>
      <p:sp>
        <p:nvSpPr>
          <p:cNvPr id="6156" name="AutoShape 21"/>
          <p:cNvSpPr>
            <a:spLocks noChangeArrowheads="1"/>
          </p:cNvSpPr>
          <p:nvPr/>
        </p:nvSpPr>
        <p:spPr bwMode="gray">
          <a:xfrm>
            <a:off x="0" y="3068638"/>
            <a:ext cx="1073150" cy="504825"/>
          </a:xfrm>
          <a:prstGeom prst="chevron">
            <a:avLst>
              <a:gd name="adj" fmla="val 24998"/>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dirty="0" smtClean="0">
                <a:solidFill>
                  <a:srgbClr val="FFFFFF"/>
                </a:solidFill>
                <a:latin typeface="Arial Black" pitchFamily="34" charset="0"/>
                <a:ea typeface="+mn-ea"/>
              </a:rPr>
              <a:t> 1998</a:t>
            </a:r>
          </a:p>
        </p:txBody>
      </p:sp>
      <p:sp>
        <p:nvSpPr>
          <p:cNvPr id="6157" name="Line 22"/>
          <p:cNvSpPr>
            <a:spLocks noChangeShapeType="1"/>
          </p:cNvSpPr>
          <p:nvPr/>
        </p:nvSpPr>
        <p:spPr bwMode="auto">
          <a:xfrm>
            <a:off x="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58" name="Rectangle 23"/>
          <p:cNvSpPr>
            <a:spLocks noChangeArrowheads="1"/>
          </p:cNvSpPr>
          <p:nvPr/>
        </p:nvSpPr>
        <p:spPr bwMode="auto">
          <a:xfrm>
            <a:off x="990600" y="37163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err="1" smtClean="0">
                <a:ea typeface="+mn-ea"/>
              </a:rPr>
              <a:t>GLB</a:t>
            </a:r>
            <a:r>
              <a:rPr lang="en-GB" altLang="en-US" sz="1600" dirty="0" smtClean="0">
                <a:ea typeface="+mn-ea"/>
              </a:rPr>
              <a:t> </a:t>
            </a:r>
          </a:p>
        </p:txBody>
      </p:sp>
      <p:sp>
        <p:nvSpPr>
          <p:cNvPr id="6159" name="Line 24"/>
          <p:cNvSpPr>
            <a:spLocks noChangeShapeType="1"/>
          </p:cNvSpPr>
          <p:nvPr/>
        </p:nvSpPr>
        <p:spPr bwMode="auto">
          <a:xfrm>
            <a:off x="91440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0" name="Rectangle 25"/>
          <p:cNvSpPr>
            <a:spLocks noChangeArrowheads="1"/>
          </p:cNvSpPr>
          <p:nvPr/>
        </p:nvSpPr>
        <p:spPr bwMode="auto">
          <a:xfrm>
            <a:off x="2819400" y="37163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ea typeface="+mn-ea"/>
              </a:rPr>
              <a:t>SB1386 </a:t>
            </a:r>
          </a:p>
        </p:txBody>
      </p:sp>
      <p:sp>
        <p:nvSpPr>
          <p:cNvPr id="6161" name="Line 26"/>
          <p:cNvSpPr>
            <a:spLocks noChangeShapeType="1"/>
          </p:cNvSpPr>
          <p:nvPr/>
        </p:nvSpPr>
        <p:spPr bwMode="auto">
          <a:xfrm>
            <a:off x="274320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2" name="Rectangle 27"/>
          <p:cNvSpPr>
            <a:spLocks noChangeArrowheads="1"/>
          </p:cNvSpPr>
          <p:nvPr/>
        </p:nvSpPr>
        <p:spPr bwMode="auto">
          <a:xfrm>
            <a:off x="5943600" y="37163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err="1" smtClean="0">
                <a:ea typeface="+mn-ea"/>
              </a:rPr>
              <a:t>HITECH</a:t>
            </a:r>
            <a:r>
              <a:rPr lang="en-GB" altLang="en-US" sz="1600" dirty="0" smtClean="0">
                <a:ea typeface="+mn-ea"/>
              </a:rPr>
              <a:t> </a:t>
            </a:r>
          </a:p>
        </p:txBody>
      </p:sp>
      <p:sp>
        <p:nvSpPr>
          <p:cNvPr id="6163" name="Line 28"/>
          <p:cNvSpPr>
            <a:spLocks noChangeShapeType="1"/>
          </p:cNvSpPr>
          <p:nvPr/>
        </p:nvSpPr>
        <p:spPr bwMode="auto">
          <a:xfrm>
            <a:off x="586740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4" name="Line 30"/>
          <p:cNvSpPr>
            <a:spLocks noChangeShapeType="1"/>
          </p:cNvSpPr>
          <p:nvPr/>
        </p:nvSpPr>
        <p:spPr bwMode="auto">
          <a:xfrm>
            <a:off x="365760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5" name="Rectangle 31"/>
          <p:cNvSpPr>
            <a:spLocks noChangeArrowheads="1"/>
          </p:cNvSpPr>
          <p:nvPr/>
        </p:nvSpPr>
        <p:spPr bwMode="auto">
          <a:xfrm>
            <a:off x="4495800" y="4437063"/>
            <a:ext cx="504825" cy="287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45121"/>
                </a:solidFill>
                <a:ea typeface="+mn-ea"/>
              </a:rPr>
              <a:t>TJX</a:t>
            </a:r>
            <a:r>
              <a:rPr lang="en-GB" altLang="en-US" sz="1600" b="0" dirty="0" smtClean="0">
                <a:ea typeface="+mn-ea"/>
              </a:rPr>
              <a:t> </a:t>
            </a:r>
          </a:p>
        </p:txBody>
      </p:sp>
      <p:sp>
        <p:nvSpPr>
          <p:cNvPr id="6166" name="Line 32"/>
          <p:cNvSpPr>
            <a:spLocks noChangeShapeType="1"/>
          </p:cNvSpPr>
          <p:nvPr/>
        </p:nvSpPr>
        <p:spPr bwMode="auto">
          <a:xfrm>
            <a:off x="4419600" y="3068638"/>
            <a:ext cx="0" cy="165576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7" name="Rectangle 33"/>
          <p:cNvSpPr>
            <a:spLocks noChangeArrowheads="1"/>
          </p:cNvSpPr>
          <p:nvPr/>
        </p:nvSpPr>
        <p:spPr bwMode="auto">
          <a:xfrm>
            <a:off x="5715000" y="4437063"/>
            <a:ext cx="1009650" cy="287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45121"/>
                </a:solidFill>
                <a:ea typeface="+mn-ea"/>
              </a:rPr>
              <a:t>Heartland</a:t>
            </a:r>
            <a:r>
              <a:rPr lang="en-GB" altLang="en-US" sz="1600" b="0" dirty="0" smtClean="0">
                <a:ea typeface="+mn-ea"/>
              </a:rPr>
              <a:t> </a:t>
            </a:r>
          </a:p>
        </p:txBody>
      </p:sp>
      <p:sp>
        <p:nvSpPr>
          <p:cNvPr id="6168" name="Line 34"/>
          <p:cNvSpPr>
            <a:spLocks noChangeShapeType="1"/>
          </p:cNvSpPr>
          <p:nvPr/>
        </p:nvSpPr>
        <p:spPr bwMode="auto">
          <a:xfrm>
            <a:off x="5638800" y="3068638"/>
            <a:ext cx="0" cy="165576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69" name="Rectangle 35"/>
          <p:cNvSpPr>
            <a:spLocks noChangeArrowheads="1"/>
          </p:cNvSpPr>
          <p:nvPr/>
        </p:nvSpPr>
        <p:spPr bwMode="auto">
          <a:xfrm>
            <a:off x="2057400" y="4294188"/>
            <a:ext cx="1584325" cy="287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eaLnBrk="1" hangingPunct="1">
              <a:lnSpc>
                <a:spcPct val="80000"/>
              </a:lnSpc>
              <a:spcBef>
                <a:spcPct val="0"/>
              </a:spcBef>
              <a:defRPr/>
            </a:pPr>
            <a:r>
              <a:rPr lang="en-GB" altLang="en-US" sz="1600" dirty="0" smtClean="0">
                <a:solidFill>
                  <a:srgbClr val="D45121"/>
                </a:solidFill>
                <a:ea typeface="+mn-ea"/>
              </a:rPr>
              <a:t>Card</a:t>
            </a:r>
          </a:p>
          <a:p>
            <a:pPr algn="r" eaLnBrk="1" hangingPunct="1">
              <a:lnSpc>
                <a:spcPct val="80000"/>
              </a:lnSpc>
              <a:spcBef>
                <a:spcPct val="0"/>
              </a:spcBef>
              <a:defRPr/>
            </a:pPr>
            <a:r>
              <a:rPr lang="en-GB" altLang="en-US" sz="1600" dirty="0" smtClean="0">
                <a:solidFill>
                  <a:srgbClr val="D45121"/>
                </a:solidFill>
                <a:ea typeface="+mn-ea"/>
              </a:rPr>
              <a:t>Systems</a:t>
            </a:r>
            <a:r>
              <a:rPr lang="en-GB" altLang="en-US" sz="1600" b="0" dirty="0" smtClean="0">
                <a:ea typeface="+mn-ea"/>
              </a:rPr>
              <a:t> </a:t>
            </a:r>
          </a:p>
        </p:txBody>
      </p:sp>
      <p:sp>
        <p:nvSpPr>
          <p:cNvPr id="6170" name="Line 36"/>
          <p:cNvSpPr>
            <a:spLocks noChangeShapeType="1"/>
          </p:cNvSpPr>
          <p:nvPr/>
        </p:nvSpPr>
        <p:spPr bwMode="auto">
          <a:xfrm>
            <a:off x="3733800" y="3068638"/>
            <a:ext cx="0" cy="165576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1" name="Rectangle 38"/>
          <p:cNvSpPr>
            <a:spLocks noChangeArrowheads="1"/>
          </p:cNvSpPr>
          <p:nvPr/>
        </p:nvSpPr>
        <p:spPr bwMode="auto">
          <a:xfrm>
            <a:off x="3200401" y="1722438"/>
            <a:ext cx="761999"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Crisis </a:t>
            </a:r>
            <a:r>
              <a:rPr lang="en-GB" altLang="en-US" sz="1400" dirty="0">
                <a:solidFill>
                  <a:srgbClr val="132647"/>
                </a:solidFill>
              </a:rPr>
              <a:t/>
            </a:r>
            <a:br>
              <a:rPr lang="en-GB" altLang="en-US" sz="1400" dirty="0">
                <a:solidFill>
                  <a:srgbClr val="132647"/>
                </a:solidFill>
              </a:rPr>
            </a:br>
            <a:r>
              <a:rPr lang="en-GB" altLang="en-US" sz="1400" dirty="0" err="1" smtClean="0">
                <a:solidFill>
                  <a:srgbClr val="132647"/>
                </a:solidFill>
                <a:ea typeface="+mn-ea"/>
              </a:rPr>
              <a:t>MGNT</a:t>
            </a:r>
            <a:r>
              <a:rPr lang="en-GB" altLang="en-US" sz="1400" dirty="0" smtClean="0">
                <a:solidFill>
                  <a:srgbClr val="132647"/>
                </a:solidFill>
                <a:ea typeface="+mn-ea"/>
              </a:rPr>
              <a:t/>
            </a:r>
            <a:br>
              <a:rPr lang="en-GB" altLang="en-US" sz="1400" dirty="0" smtClean="0">
                <a:solidFill>
                  <a:srgbClr val="132647"/>
                </a:solidFill>
                <a:ea typeface="+mn-ea"/>
              </a:rPr>
            </a:br>
            <a:r>
              <a:rPr lang="en-GB" altLang="en-US" sz="1400" dirty="0" smtClean="0">
                <a:solidFill>
                  <a:srgbClr val="132647"/>
                </a:solidFill>
                <a:ea typeface="+mn-ea"/>
              </a:rPr>
              <a:t>Costs</a:t>
            </a:r>
          </a:p>
        </p:txBody>
      </p:sp>
      <p:sp>
        <p:nvSpPr>
          <p:cNvPr id="6172" name="Line 39"/>
          <p:cNvSpPr>
            <a:spLocks noChangeShapeType="1"/>
          </p:cNvSpPr>
          <p:nvPr/>
        </p:nvSpPr>
        <p:spPr bwMode="auto">
          <a:xfrm flipH="1">
            <a:off x="0" y="4005263"/>
            <a:ext cx="6477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3" name="Line 40"/>
          <p:cNvSpPr>
            <a:spLocks noChangeShapeType="1"/>
          </p:cNvSpPr>
          <p:nvPr/>
        </p:nvSpPr>
        <p:spPr bwMode="auto">
          <a:xfrm flipH="1">
            <a:off x="914400" y="4005263"/>
            <a:ext cx="6477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5" name="Line 42"/>
          <p:cNvSpPr>
            <a:spLocks noChangeShapeType="1"/>
          </p:cNvSpPr>
          <p:nvPr/>
        </p:nvSpPr>
        <p:spPr bwMode="auto">
          <a:xfrm>
            <a:off x="541338" y="1268413"/>
            <a:ext cx="100806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6" name="Line 43"/>
          <p:cNvSpPr>
            <a:spLocks noChangeShapeType="1"/>
          </p:cNvSpPr>
          <p:nvPr/>
        </p:nvSpPr>
        <p:spPr bwMode="auto">
          <a:xfrm>
            <a:off x="3349625" y="1268413"/>
            <a:ext cx="863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7" name="Line 44"/>
          <p:cNvSpPr>
            <a:spLocks noChangeShapeType="1"/>
          </p:cNvSpPr>
          <p:nvPr/>
        </p:nvSpPr>
        <p:spPr bwMode="auto">
          <a:xfrm>
            <a:off x="4357688" y="1268413"/>
            <a:ext cx="2303462"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8" name="Line 45"/>
          <p:cNvSpPr>
            <a:spLocks noChangeShapeType="1"/>
          </p:cNvSpPr>
          <p:nvPr/>
        </p:nvSpPr>
        <p:spPr bwMode="auto">
          <a:xfrm flipH="1">
            <a:off x="2743200" y="4005263"/>
            <a:ext cx="792162"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79" name="Line 47"/>
          <p:cNvSpPr>
            <a:spLocks noChangeShapeType="1"/>
          </p:cNvSpPr>
          <p:nvPr/>
        </p:nvSpPr>
        <p:spPr bwMode="auto">
          <a:xfrm flipH="1">
            <a:off x="5867400" y="4005263"/>
            <a:ext cx="8636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80" name="Line 48"/>
          <p:cNvSpPr>
            <a:spLocks noChangeShapeType="1"/>
          </p:cNvSpPr>
          <p:nvPr/>
        </p:nvSpPr>
        <p:spPr bwMode="auto">
          <a:xfrm flipV="1">
            <a:off x="2667000" y="4724400"/>
            <a:ext cx="1081087"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81" name="Rectangle 29"/>
          <p:cNvSpPr>
            <a:spLocks noChangeArrowheads="1"/>
          </p:cNvSpPr>
          <p:nvPr/>
        </p:nvSpPr>
        <p:spPr bwMode="auto">
          <a:xfrm>
            <a:off x="3733800" y="3716338"/>
            <a:ext cx="4318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ea typeface="+mn-ea"/>
              </a:rPr>
              <a:t>PCI</a:t>
            </a:r>
          </a:p>
        </p:txBody>
      </p:sp>
      <p:sp>
        <p:nvSpPr>
          <p:cNvPr id="6182" name="Line 46"/>
          <p:cNvSpPr>
            <a:spLocks noChangeShapeType="1"/>
          </p:cNvSpPr>
          <p:nvPr/>
        </p:nvSpPr>
        <p:spPr bwMode="auto">
          <a:xfrm flipH="1">
            <a:off x="3657600" y="4005263"/>
            <a:ext cx="4318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87" name="Rectangle 56"/>
          <p:cNvSpPr>
            <a:spLocks noChangeArrowheads="1"/>
          </p:cNvSpPr>
          <p:nvPr/>
        </p:nvSpPr>
        <p:spPr bwMode="auto">
          <a:xfrm>
            <a:off x="1476375" y="5229225"/>
            <a:ext cx="2447925" cy="287338"/>
          </a:xfrm>
          <a:prstGeom prst="rect">
            <a:avLst/>
          </a:prstGeom>
          <a:noFill/>
          <a:ln w="12700" algn="ctr">
            <a:noFill/>
            <a:miter lim="800000"/>
            <a:headEnd/>
            <a:tailEnd/>
          </a:ln>
          <a:effectLst/>
          <a:extLst>
            <a:ext uri="{909E8E84-426E-40DD-AFC4-6F175D3DCCD1}">
              <a14:hiddenFill xmlns:a14="http://schemas.microsoft.com/office/drawing/2010/main">
                <a:solidFill>
                  <a:srgbClr val="D1E1F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dirty="0" smtClean="0">
                <a:solidFill>
                  <a:srgbClr val="132647"/>
                </a:solidFill>
                <a:ea typeface="+mn-ea"/>
              </a:rPr>
              <a:t>Insurance History </a:t>
            </a:r>
          </a:p>
        </p:txBody>
      </p:sp>
      <p:sp>
        <p:nvSpPr>
          <p:cNvPr id="6188" name="Rectangle 57"/>
          <p:cNvSpPr>
            <a:spLocks noChangeArrowheads="1"/>
          </p:cNvSpPr>
          <p:nvPr/>
        </p:nvSpPr>
        <p:spPr bwMode="auto">
          <a:xfrm>
            <a:off x="1476375" y="5518150"/>
            <a:ext cx="3024188" cy="287338"/>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dirty="0" smtClean="0">
                <a:solidFill>
                  <a:srgbClr val="E1A800"/>
                </a:solidFill>
                <a:ea typeface="+mn-ea"/>
              </a:rPr>
              <a:t>Regulatory/Industry History </a:t>
            </a:r>
          </a:p>
        </p:txBody>
      </p:sp>
      <p:sp>
        <p:nvSpPr>
          <p:cNvPr id="6189" name="Rectangle 58"/>
          <p:cNvSpPr>
            <a:spLocks noChangeArrowheads="1"/>
          </p:cNvSpPr>
          <p:nvPr/>
        </p:nvSpPr>
        <p:spPr bwMode="auto">
          <a:xfrm>
            <a:off x="1476375" y="5805488"/>
            <a:ext cx="2447925" cy="287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smtClean="0">
                <a:solidFill>
                  <a:srgbClr val="D45121"/>
                </a:solidFill>
                <a:ea typeface="+mn-ea"/>
              </a:rPr>
              <a:t>Claims/Losses History </a:t>
            </a:r>
          </a:p>
        </p:txBody>
      </p:sp>
      <p:sp>
        <p:nvSpPr>
          <p:cNvPr id="6190" name="Line 59"/>
          <p:cNvSpPr>
            <a:spLocks noChangeShapeType="1"/>
          </p:cNvSpPr>
          <p:nvPr/>
        </p:nvSpPr>
        <p:spPr bwMode="auto">
          <a:xfrm flipH="1">
            <a:off x="755650" y="5373688"/>
            <a:ext cx="57626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1" name="Line 60"/>
          <p:cNvSpPr>
            <a:spLocks noChangeShapeType="1"/>
          </p:cNvSpPr>
          <p:nvPr/>
        </p:nvSpPr>
        <p:spPr bwMode="auto">
          <a:xfrm flipH="1">
            <a:off x="755650" y="5661025"/>
            <a:ext cx="57626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2" name="Line 61"/>
          <p:cNvSpPr>
            <a:spLocks noChangeShapeType="1"/>
          </p:cNvSpPr>
          <p:nvPr/>
        </p:nvSpPr>
        <p:spPr bwMode="auto">
          <a:xfrm flipH="1">
            <a:off x="755650" y="5948363"/>
            <a:ext cx="576263"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3" name="Line 63"/>
          <p:cNvSpPr>
            <a:spLocks noChangeShapeType="1"/>
          </p:cNvSpPr>
          <p:nvPr/>
        </p:nvSpPr>
        <p:spPr bwMode="auto">
          <a:xfrm>
            <a:off x="6858000" y="1268413"/>
            <a:ext cx="0" cy="23050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4" name="Line 64"/>
          <p:cNvSpPr>
            <a:spLocks noChangeShapeType="1"/>
          </p:cNvSpPr>
          <p:nvPr/>
        </p:nvSpPr>
        <p:spPr bwMode="auto">
          <a:xfrm>
            <a:off x="6877050" y="1268413"/>
            <a:ext cx="863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5" name="Rectangle 65"/>
          <p:cNvSpPr>
            <a:spLocks noChangeArrowheads="1"/>
          </p:cNvSpPr>
          <p:nvPr/>
        </p:nvSpPr>
        <p:spPr bwMode="auto">
          <a:xfrm>
            <a:off x="6634163" y="1712119"/>
            <a:ext cx="1290637" cy="421481"/>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PCI </a:t>
            </a:r>
            <a:r>
              <a:rPr lang="en-GB" altLang="en-US" sz="1400" dirty="0">
                <a:solidFill>
                  <a:srgbClr val="132647"/>
                </a:solidFill>
              </a:rPr>
              <a:t/>
            </a:r>
            <a:br>
              <a:rPr lang="en-GB" altLang="en-US" sz="1400" dirty="0">
                <a:solidFill>
                  <a:srgbClr val="132647"/>
                </a:solidFill>
              </a:rPr>
            </a:br>
            <a:r>
              <a:rPr lang="en-GB" altLang="en-US" sz="1400" dirty="0" smtClean="0">
                <a:solidFill>
                  <a:srgbClr val="132647"/>
                </a:solidFill>
                <a:ea typeface="+mn-ea"/>
              </a:rPr>
              <a:t>Fines &amp; Penalties</a:t>
            </a:r>
          </a:p>
        </p:txBody>
      </p:sp>
      <p:sp>
        <p:nvSpPr>
          <p:cNvPr id="6196" name="AutoShape 66"/>
          <p:cNvSpPr>
            <a:spLocks noChangeArrowheads="1"/>
          </p:cNvSpPr>
          <p:nvPr/>
        </p:nvSpPr>
        <p:spPr bwMode="gray">
          <a:xfrm>
            <a:off x="6934200" y="3068638"/>
            <a:ext cx="1073150" cy="504825"/>
          </a:xfrm>
          <a:prstGeom prst="chevron">
            <a:avLst>
              <a:gd name="adj" fmla="val 24998"/>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dirty="0" smtClean="0">
                <a:solidFill>
                  <a:schemeClr val="bg1"/>
                </a:solidFill>
                <a:latin typeface="Arial Black" pitchFamily="34" charset="0"/>
                <a:ea typeface="+mn-ea"/>
              </a:rPr>
              <a:t> 2012</a:t>
            </a:r>
          </a:p>
        </p:txBody>
      </p:sp>
      <p:sp>
        <p:nvSpPr>
          <p:cNvPr id="6197" name="Line 67"/>
          <p:cNvSpPr>
            <a:spLocks noChangeShapeType="1"/>
          </p:cNvSpPr>
          <p:nvPr/>
        </p:nvSpPr>
        <p:spPr bwMode="auto">
          <a:xfrm>
            <a:off x="6858000" y="3068638"/>
            <a:ext cx="0" cy="165576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8" name="Line 68"/>
          <p:cNvSpPr>
            <a:spLocks noChangeShapeType="1"/>
          </p:cNvSpPr>
          <p:nvPr/>
        </p:nvSpPr>
        <p:spPr bwMode="auto">
          <a:xfrm>
            <a:off x="6858000" y="4724400"/>
            <a:ext cx="909638"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199" name="Rectangle 69"/>
          <p:cNvSpPr>
            <a:spLocks noChangeArrowheads="1"/>
          </p:cNvSpPr>
          <p:nvPr/>
        </p:nvSpPr>
        <p:spPr bwMode="auto">
          <a:xfrm>
            <a:off x="6934200" y="4221163"/>
            <a:ext cx="1009650" cy="5032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defRPr/>
            </a:pPr>
            <a:r>
              <a:rPr lang="en-GB" altLang="en-US" sz="1600" dirty="0" smtClean="0">
                <a:solidFill>
                  <a:srgbClr val="D45121"/>
                </a:solidFill>
                <a:ea typeface="+mn-ea"/>
              </a:rPr>
              <a:t>Epsilon/</a:t>
            </a:r>
          </a:p>
          <a:p>
            <a:pPr eaLnBrk="1" hangingPunct="1">
              <a:spcBef>
                <a:spcPct val="0"/>
              </a:spcBef>
              <a:defRPr/>
            </a:pPr>
            <a:r>
              <a:rPr lang="en-GB" altLang="en-US" sz="1600" dirty="0" smtClean="0">
                <a:solidFill>
                  <a:srgbClr val="D45121"/>
                </a:solidFill>
                <a:ea typeface="+mn-ea"/>
              </a:rPr>
              <a:t>Sony</a:t>
            </a:r>
          </a:p>
          <a:p>
            <a:pPr eaLnBrk="1" hangingPunct="1">
              <a:spcBef>
                <a:spcPct val="0"/>
              </a:spcBef>
              <a:defRPr/>
            </a:pPr>
            <a:r>
              <a:rPr lang="en-GB" altLang="en-US" sz="1600" b="0" dirty="0" smtClean="0">
                <a:ea typeface="+mn-ea"/>
              </a:rPr>
              <a:t> </a:t>
            </a:r>
          </a:p>
        </p:txBody>
      </p:sp>
      <p:sp>
        <p:nvSpPr>
          <p:cNvPr id="6200" name="Rectangle 27"/>
          <p:cNvSpPr>
            <a:spLocks noChangeArrowheads="1"/>
          </p:cNvSpPr>
          <p:nvPr/>
        </p:nvSpPr>
        <p:spPr bwMode="auto">
          <a:xfrm>
            <a:off x="7061200" y="37163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ea typeface="+mn-ea"/>
              </a:rPr>
              <a:t>SEC</a:t>
            </a:r>
          </a:p>
        </p:txBody>
      </p:sp>
      <p:sp>
        <p:nvSpPr>
          <p:cNvPr id="6201" name="Line 28"/>
          <p:cNvSpPr>
            <a:spLocks noChangeShapeType="1"/>
          </p:cNvSpPr>
          <p:nvPr/>
        </p:nvSpPr>
        <p:spPr bwMode="auto">
          <a:xfrm>
            <a:off x="7010400" y="3068638"/>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2" name="Line 47"/>
          <p:cNvSpPr>
            <a:spLocks noChangeShapeType="1"/>
          </p:cNvSpPr>
          <p:nvPr/>
        </p:nvSpPr>
        <p:spPr bwMode="auto">
          <a:xfrm flipH="1">
            <a:off x="7010400" y="4005263"/>
            <a:ext cx="50323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3" name="Line 64"/>
          <p:cNvSpPr>
            <a:spLocks noChangeShapeType="1"/>
          </p:cNvSpPr>
          <p:nvPr/>
        </p:nvSpPr>
        <p:spPr bwMode="auto">
          <a:xfrm>
            <a:off x="5724525" y="2205038"/>
            <a:ext cx="863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4" name="Line 48"/>
          <p:cNvSpPr>
            <a:spLocks noChangeShapeType="1"/>
          </p:cNvSpPr>
          <p:nvPr/>
        </p:nvSpPr>
        <p:spPr bwMode="auto">
          <a:xfrm flipV="1">
            <a:off x="4419600" y="4724400"/>
            <a:ext cx="863600"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5" name="Line 48"/>
          <p:cNvSpPr>
            <a:spLocks noChangeShapeType="1"/>
          </p:cNvSpPr>
          <p:nvPr/>
        </p:nvSpPr>
        <p:spPr bwMode="auto">
          <a:xfrm flipV="1">
            <a:off x="5638800" y="4724400"/>
            <a:ext cx="863600"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6" name="AutoShape 21"/>
          <p:cNvSpPr>
            <a:spLocks noChangeArrowheads="1"/>
          </p:cNvSpPr>
          <p:nvPr/>
        </p:nvSpPr>
        <p:spPr bwMode="gray">
          <a:xfrm>
            <a:off x="7924800" y="3068638"/>
            <a:ext cx="1223962" cy="504825"/>
          </a:xfrm>
          <a:prstGeom prst="chevron">
            <a:avLst>
              <a:gd name="adj" fmla="val 2499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2013</a:t>
            </a:r>
          </a:p>
        </p:txBody>
      </p:sp>
      <p:sp>
        <p:nvSpPr>
          <p:cNvPr id="6207" name="Rectangle 69"/>
          <p:cNvSpPr>
            <a:spLocks noChangeArrowheads="1"/>
          </p:cNvSpPr>
          <p:nvPr/>
        </p:nvSpPr>
        <p:spPr bwMode="auto">
          <a:xfrm>
            <a:off x="8077200" y="4221163"/>
            <a:ext cx="1009650" cy="5032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defRPr/>
            </a:pPr>
            <a:r>
              <a:rPr lang="en-GB" altLang="en-US" sz="1600" dirty="0" smtClean="0">
                <a:solidFill>
                  <a:srgbClr val="D45121"/>
                </a:solidFill>
                <a:ea typeface="+mn-ea"/>
              </a:rPr>
              <a:t>Adobe/</a:t>
            </a:r>
          </a:p>
          <a:p>
            <a:pPr eaLnBrk="1" hangingPunct="1">
              <a:spcBef>
                <a:spcPct val="0"/>
              </a:spcBef>
              <a:defRPr/>
            </a:pPr>
            <a:r>
              <a:rPr lang="en-GB" altLang="en-US" sz="1600" dirty="0" smtClean="0">
                <a:solidFill>
                  <a:srgbClr val="D45121"/>
                </a:solidFill>
                <a:ea typeface="+mn-ea"/>
              </a:rPr>
              <a:t>Target</a:t>
            </a:r>
          </a:p>
          <a:p>
            <a:pPr eaLnBrk="1" hangingPunct="1">
              <a:spcBef>
                <a:spcPct val="0"/>
              </a:spcBef>
              <a:defRPr/>
            </a:pPr>
            <a:r>
              <a:rPr lang="en-GB" altLang="en-US" sz="1600" b="0" dirty="0" smtClean="0">
                <a:ea typeface="+mn-ea"/>
              </a:rPr>
              <a:t> </a:t>
            </a:r>
          </a:p>
        </p:txBody>
      </p:sp>
      <p:sp>
        <p:nvSpPr>
          <p:cNvPr id="6208" name="Line 68"/>
          <p:cNvSpPr>
            <a:spLocks noChangeShapeType="1"/>
          </p:cNvSpPr>
          <p:nvPr/>
        </p:nvSpPr>
        <p:spPr bwMode="auto">
          <a:xfrm>
            <a:off x="7924800" y="4724400"/>
            <a:ext cx="909637"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09" name="Rectangle 27"/>
          <p:cNvSpPr>
            <a:spLocks noChangeArrowheads="1"/>
          </p:cNvSpPr>
          <p:nvPr/>
        </p:nvSpPr>
        <p:spPr bwMode="auto">
          <a:xfrm>
            <a:off x="8243888" y="3573463"/>
            <a:ext cx="612775"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eaLnBrk="1" hangingPunct="1">
              <a:defRPr/>
            </a:pPr>
            <a:endParaRPr lang="en-GB" altLang="en-US" sz="1600" smtClean="0">
              <a:ea typeface="+mn-ea"/>
            </a:endParaRPr>
          </a:p>
        </p:txBody>
      </p:sp>
      <p:sp>
        <p:nvSpPr>
          <p:cNvPr id="6210" name="Line 28"/>
          <p:cNvSpPr>
            <a:spLocks noChangeShapeType="1"/>
          </p:cNvSpPr>
          <p:nvPr/>
        </p:nvSpPr>
        <p:spPr bwMode="auto">
          <a:xfrm>
            <a:off x="6705600" y="3536950"/>
            <a:ext cx="9525" cy="212407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11" name="Line 47"/>
          <p:cNvSpPr>
            <a:spLocks noChangeShapeType="1"/>
          </p:cNvSpPr>
          <p:nvPr/>
        </p:nvSpPr>
        <p:spPr bwMode="auto">
          <a:xfrm flipH="1" flipV="1">
            <a:off x="5562600" y="5638800"/>
            <a:ext cx="115728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13" name="Rectangle 55"/>
          <p:cNvSpPr>
            <a:spLocks noChangeArrowheads="1"/>
          </p:cNvSpPr>
          <p:nvPr/>
        </p:nvSpPr>
        <p:spPr bwMode="auto">
          <a:xfrm>
            <a:off x="7543800" y="1722438"/>
            <a:ext cx="1290638"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Full Limit Policies</a:t>
            </a:r>
          </a:p>
        </p:txBody>
      </p:sp>
      <p:sp>
        <p:nvSpPr>
          <p:cNvPr id="6214" name="Line 64"/>
          <p:cNvSpPr>
            <a:spLocks noChangeShapeType="1"/>
          </p:cNvSpPr>
          <p:nvPr/>
        </p:nvSpPr>
        <p:spPr bwMode="auto">
          <a:xfrm>
            <a:off x="7812088" y="2205038"/>
            <a:ext cx="10445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15" name="Line 36"/>
          <p:cNvSpPr>
            <a:spLocks noChangeShapeType="1"/>
          </p:cNvSpPr>
          <p:nvPr/>
        </p:nvSpPr>
        <p:spPr bwMode="auto">
          <a:xfrm>
            <a:off x="8839200" y="3070225"/>
            <a:ext cx="0" cy="1655763"/>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16" name="Rectangle 27"/>
          <p:cNvSpPr>
            <a:spLocks noChangeArrowheads="1"/>
          </p:cNvSpPr>
          <p:nvPr/>
        </p:nvSpPr>
        <p:spPr bwMode="auto">
          <a:xfrm>
            <a:off x="5715000" y="4953000"/>
            <a:ext cx="957262" cy="358775"/>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400" dirty="0" smtClean="0">
                <a:ea typeface="+mn-ea"/>
              </a:rPr>
              <a:t>MA Data Protection Law </a:t>
            </a:r>
          </a:p>
        </p:txBody>
      </p:sp>
      <p:sp>
        <p:nvSpPr>
          <p:cNvPr id="76" name="Title 24"/>
          <p:cNvSpPr txBox="1">
            <a:spLocks/>
          </p:cNvSpPr>
          <p:nvPr/>
        </p:nvSpPr>
        <p:spPr>
          <a:xfrm>
            <a:off x="495300" y="1087438"/>
            <a:ext cx="86487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r>
              <a:rPr lang="en-US" sz="3000" kern="0" cap="all" dirty="0"/>
              <a:t>“Cyber” Insurance MARKET </a:t>
            </a:r>
            <a:r>
              <a:rPr lang="en-US" sz="3000" kern="0" cap="all" dirty="0" smtClean="0"/>
              <a:t>EVOLUTION</a:t>
            </a:r>
            <a:endParaRPr lang="en-US" sz="3000" kern="0" cap="all" dirty="0"/>
          </a:p>
        </p:txBody>
      </p:sp>
      <p:sp>
        <p:nvSpPr>
          <p:cNvPr id="78" name="Rectangle 55"/>
          <p:cNvSpPr>
            <a:spLocks noChangeArrowheads="1"/>
          </p:cNvSpPr>
          <p:nvPr/>
        </p:nvSpPr>
        <p:spPr bwMode="auto">
          <a:xfrm>
            <a:off x="6629400" y="2560638"/>
            <a:ext cx="1290638"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rPr>
              <a:t>System</a:t>
            </a:r>
            <a:br>
              <a:rPr lang="en-GB" altLang="en-US" sz="1400" dirty="0" smtClean="0">
                <a:solidFill>
                  <a:srgbClr val="132647"/>
                </a:solidFill>
              </a:rPr>
            </a:br>
            <a:r>
              <a:rPr lang="en-GB" altLang="en-US" sz="1400" dirty="0" smtClean="0">
                <a:solidFill>
                  <a:srgbClr val="132647"/>
                </a:solidFill>
              </a:rPr>
              <a:t>Failure</a:t>
            </a:r>
          </a:p>
        </p:txBody>
      </p:sp>
      <p:sp>
        <p:nvSpPr>
          <p:cNvPr id="80" name="Line 42"/>
          <p:cNvSpPr>
            <a:spLocks noChangeShapeType="1"/>
          </p:cNvSpPr>
          <p:nvPr/>
        </p:nvSpPr>
        <p:spPr bwMode="auto">
          <a:xfrm>
            <a:off x="304800" y="1676400"/>
            <a:ext cx="10080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1" name="Line 42"/>
          <p:cNvSpPr>
            <a:spLocks noChangeShapeType="1"/>
          </p:cNvSpPr>
          <p:nvPr/>
        </p:nvSpPr>
        <p:spPr bwMode="auto">
          <a:xfrm flipH="1">
            <a:off x="3048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3" name="Line 42"/>
          <p:cNvSpPr>
            <a:spLocks noChangeShapeType="1"/>
          </p:cNvSpPr>
          <p:nvPr/>
        </p:nvSpPr>
        <p:spPr bwMode="auto">
          <a:xfrm>
            <a:off x="3124200" y="1676400"/>
            <a:ext cx="7493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5" name="Line 42"/>
          <p:cNvSpPr>
            <a:spLocks noChangeShapeType="1"/>
          </p:cNvSpPr>
          <p:nvPr/>
        </p:nvSpPr>
        <p:spPr bwMode="auto">
          <a:xfrm flipH="1">
            <a:off x="31242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7" name="Line 42"/>
          <p:cNvSpPr>
            <a:spLocks noChangeShapeType="1"/>
          </p:cNvSpPr>
          <p:nvPr/>
        </p:nvSpPr>
        <p:spPr bwMode="auto">
          <a:xfrm flipH="1">
            <a:off x="41148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8" name="Line 42"/>
          <p:cNvSpPr>
            <a:spLocks noChangeShapeType="1"/>
          </p:cNvSpPr>
          <p:nvPr/>
        </p:nvSpPr>
        <p:spPr bwMode="auto">
          <a:xfrm>
            <a:off x="4127499" y="1676400"/>
            <a:ext cx="115570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89" name="Line 42"/>
          <p:cNvSpPr>
            <a:spLocks noChangeShapeType="1"/>
          </p:cNvSpPr>
          <p:nvPr/>
        </p:nvSpPr>
        <p:spPr bwMode="auto">
          <a:xfrm flipH="1">
            <a:off x="54864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0" name="Rectangle 19"/>
          <p:cNvSpPr>
            <a:spLocks noChangeArrowheads="1"/>
          </p:cNvSpPr>
          <p:nvPr/>
        </p:nvSpPr>
        <p:spPr bwMode="auto">
          <a:xfrm>
            <a:off x="5581888" y="1722438"/>
            <a:ext cx="1123712" cy="482600"/>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Reg.</a:t>
            </a:r>
            <a:br>
              <a:rPr lang="en-GB" altLang="en-US" sz="1400" dirty="0" smtClean="0">
                <a:solidFill>
                  <a:srgbClr val="132647"/>
                </a:solidFill>
                <a:ea typeface="+mn-ea"/>
              </a:rPr>
            </a:br>
            <a:r>
              <a:rPr lang="en-GB" altLang="en-US" sz="1400" dirty="0" smtClean="0">
                <a:solidFill>
                  <a:srgbClr val="132647"/>
                </a:solidFill>
                <a:ea typeface="+mn-ea"/>
              </a:rPr>
              <a:t>Fines &amp; Penalties</a:t>
            </a:r>
          </a:p>
        </p:txBody>
      </p:sp>
      <p:sp>
        <p:nvSpPr>
          <p:cNvPr id="91" name="Line 42"/>
          <p:cNvSpPr>
            <a:spLocks noChangeShapeType="1"/>
          </p:cNvSpPr>
          <p:nvPr/>
        </p:nvSpPr>
        <p:spPr bwMode="auto">
          <a:xfrm>
            <a:off x="5473699" y="1676400"/>
            <a:ext cx="82550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2" name="Line 42"/>
          <p:cNvSpPr>
            <a:spLocks noChangeShapeType="1"/>
          </p:cNvSpPr>
          <p:nvPr/>
        </p:nvSpPr>
        <p:spPr bwMode="auto">
          <a:xfrm flipH="1">
            <a:off x="65532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3" name="Line 42"/>
          <p:cNvSpPr>
            <a:spLocks noChangeShapeType="1"/>
          </p:cNvSpPr>
          <p:nvPr/>
        </p:nvSpPr>
        <p:spPr bwMode="auto">
          <a:xfrm>
            <a:off x="6565899" y="1676400"/>
            <a:ext cx="82550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4" name="Line 42"/>
          <p:cNvSpPr>
            <a:spLocks noChangeShapeType="1"/>
          </p:cNvSpPr>
          <p:nvPr/>
        </p:nvSpPr>
        <p:spPr bwMode="auto">
          <a:xfrm flipH="1">
            <a:off x="74676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5" name="Line 42"/>
          <p:cNvSpPr>
            <a:spLocks noChangeShapeType="1"/>
          </p:cNvSpPr>
          <p:nvPr/>
        </p:nvSpPr>
        <p:spPr bwMode="auto">
          <a:xfrm>
            <a:off x="7480299" y="1676400"/>
            <a:ext cx="82550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6" name="Line 60"/>
          <p:cNvSpPr>
            <a:spLocks noChangeShapeType="1"/>
          </p:cNvSpPr>
          <p:nvPr/>
        </p:nvSpPr>
        <p:spPr bwMode="auto">
          <a:xfrm flipH="1">
            <a:off x="762000" y="5334000"/>
            <a:ext cx="576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9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53</a:t>
            </a:fld>
            <a:endParaRPr lang="en-US" dirty="0">
              <a:solidFill>
                <a:srgbClr val="080A0C"/>
              </a:solidFill>
              <a:latin typeface="Arial"/>
            </a:endParaRPr>
          </a:p>
        </p:txBody>
      </p:sp>
    </p:spTree>
    <p:extLst>
      <p:ext uri="{BB962C8B-B14F-4D97-AF65-F5344CB8AC3E}">
        <p14:creationId xmlns:p14="http://schemas.microsoft.com/office/powerpoint/2010/main" val="16811787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5"/>
          <p:cNvSpPr>
            <a:spLocks noChangeArrowheads="1"/>
          </p:cNvSpPr>
          <p:nvPr/>
        </p:nvSpPr>
        <p:spPr bwMode="gray">
          <a:xfrm>
            <a:off x="2011363" y="3068638"/>
            <a:ext cx="1217612" cy="504825"/>
          </a:xfrm>
          <a:prstGeom prst="chevron">
            <a:avLst>
              <a:gd name="adj" fmla="val 25002"/>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GB" altLang="en-US" sz="1800" b="0" dirty="0" smtClean="0">
                <a:solidFill>
                  <a:srgbClr val="FFFFFF"/>
                </a:solidFill>
                <a:latin typeface="Arial Black" pitchFamily="34" charset="0"/>
                <a:ea typeface="+mn-ea"/>
              </a:rPr>
              <a:t> March    2014</a:t>
            </a:r>
          </a:p>
        </p:txBody>
      </p:sp>
      <p:sp>
        <p:nvSpPr>
          <p:cNvPr id="7172" name="AutoShape 6"/>
          <p:cNvSpPr>
            <a:spLocks noChangeArrowheads="1"/>
          </p:cNvSpPr>
          <p:nvPr/>
        </p:nvSpPr>
        <p:spPr bwMode="gray">
          <a:xfrm>
            <a:off x="4183063" y="3070225"/>
            <a:ext cx="1073150" cy="504825"/>
          </a:xfrm>
          <a:prstGeom prst="chevron">
            <a:avLst>
              <a:gd name="adj" fmla="val 24998"/>
            </a:avLst>
          </a:prstGeom>
          <a:solidFill>
            <a:srgbClr val="2846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GB" altLang="en-US" sz="1800" b="0" smtClean="0">
                <a:solidFill>
                  <a:srgbClr val="FFFFFF"/>
                </a:solidFill>
                <a:latin typeface="Arial Black" pitchFamily="34" charset="0"/>
                <a:ea typeface="+mn-ea"/>
              </a:rPr>
              <a:t> Sept 2014</a:t>
            </a:r>
          </a:p>
        </p:txBody>
      </p:sp>
      <p:sp>
        <p:nvSpPr>
          <p:cNvPr id="7173" name="AutoShape 11"/>
          <p:cNvSpPr>
            <a:spLocks noChangeArrowheads="1"/>
          </p:cNvSpPr>
          <p:nvPr/>
        </p:nvSpPr>
        <p:spPr bwMode="gray">
          <a:xfrm>
            <a:off x="3138488" y="3070225"/>
            <a:ext cx="1160462" cy="503238"/>
          </a:xfrm>
          <a:prstGeom prst="chevron">
            <a:avLst>
              <a:gd name="adj" fmla="val 25206"/>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GB" altLang="en-US" sz="1800" b="0" dirty="0" smtClean="0">
                <a:solidFill>
                  <a:srgbClr val="FFFFFF"/>
                </a:solidFill>
                <a:latin typeface="Arial Black" pitchFamily="34" charset="0"/>
                <a:ea typeface="+mn-ea"/>
              </a:rPr>
              <a:t>Spring 2014</a:t>
            </a:r>
          </a:p>
        </p:txBody>
      </p:sp>
      <p:sp>
        <p:nvSpPr>
          <p:cNvPr id="7174" name="AutoShape 17"/>
          <p:cNvSpPr>
            <a:spLocks noChangeArrowheads="1"/>
          </p:cNvSpPr>
          <p:nvPr/>
        </p:nvSpPr>
        <p:spPr bwMode="gray">
          <a:xfrm>
            <a:off x="1104900" y="3079750"/>
            <a:ext cx="981075" cy="504825"/>
          </a:xfrm>
          <a:prstGeom prst="chevron">
            <a:avLst>
              <a:gd name="adj" fmla="val 2498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Feb 2014</a:t>
            </a:r>
          </a:p>
        </p:txBody>
      </p:sp>
      <p:sp>
        <p:nvSpPr>
          <p:cNvPr id="7175" name="Rectangle 19"/>
          <p:cNvSpPr>
            <a:spLocks noChangeArrowheads="1"/>
          </p:cNvSpPr>
          <p:nvPr/>
        </p:nvSpPr>
        <p:spPr bwMode="auto">
          <a:xfrm>
            <a:off x="3508375" y="1485900"/>
            <a:ext cx="2154238" cy="7921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endParaRPr lang="en-GB" altLang="en-US" sz="1600" smtClean="0">
              <a:solidFill>
                <a:srgbClr val="132647"/>
              </a:solidFill>
              <a:ea typeface="+mn-ea"/>
            </a:endParaRPr>
          </a:p>
        </p:txBody>
      </p:sp>
      <p:sp>
        <p:nvSpPr>
          <p:cNvPr id="7176" name="AutoShape 21"/>
          <p:cNvSpPr>
            <a:spLocks noChangeArrowheads="1"/>
          </p:cNvSpPr>
          <p:nvPr/>
        </p:nvSpPr>
        <p:spPr bwMode="gray">
          <a:xfrm>
            <a:off x="92075" y="3086100"/>
            <a:ext cx="1073150" cy="504825"/>
          </a:xfrm>
          <a:prstGeom prst="chevron">
            <a:avLst>
              <a:gd name="adj" fmla="val 24998"/>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DEC 2013</a:t>
            </a:r>
          </a:p>
        </p:txBody>
      </p:sp>
      <p:sp>
        <p:nvSpPr>
          <p:cNvPr id="7177" name="Rectangle 25"/>
          <p:cNvSpPr>
            <a:spLocks noChangeArrowheads="1"/>
          </p:cNvSpPr>
          <p:nvPr/>
        </p:nvSpPr>
        <p:spPr bwMode="auto">
          <a:xfrm>
            <a:off x="304800" y="4668838"/>
            <a:ext cx="863600"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B3907"/>
                </a:solidFill>
                <a:ea typeface="+mn-ea"/>
              </a:rPr>
              <a:t>Target Breach </a:t>
            </a:r>
          </a:p>
        </p:txBody>
      </p:sp>
      <p:sp>
        <p:nvSpPr>
          <p:cNvPr id="7178" name="Line 26"/>
          <p:cNvSpPr>
            <a:spLocks noChangeShapeType="1"/>
          </p:cNvSpPr>
          <p:nvPr/>
        </p:nvSpPr>
        <p:spPr bwMode="auto">
          <a:xfrm>
            <a:off x="1042987" y="3652838"/>
            <a:ext cx="7143" cy="1519237"/>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80" name="Line 30"/>
          <p:cNvSpPr>
            <a:spLocks noChangeShapeType="1"/>
          </p:cNvSpPr>
          <p:nvPr/>
        </p:nvSpPr>
        <p:spPr bwMode="auto">
          <a:xfrm>
            <a:off x="3808413" y="3578225"/>
            <a:ext cx="0" cy="56515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81" name="Rectangle 31"/>
          <p:cNvSpPr>
            <a:spLocks noChangeArrowheads="1"/>
          </p:cNvSpPr>
          <p:nvPr/>
        </p:nvSpPr>
        <p:spPr bwMode="auto">
          <a:xfrm>
            <a:off x="4854575" y="4437063"/>
            <a:ext cx="936625" cy="504825"/>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B3907"/>
                </a:solidFill>
                <a:ea typeface="+mn-ea"/>
              </a:rPr>
              <a:t>Home Depot Breach</a:t>
            </a:r>
            <a:r>
              <a:rPr lang="en-GB" altLang="en-US" sz="1600" b="0" dirty="0" smtClean="0">
                <a:solidFill>
                  <a:srgbClr val="DB3907"/>
                </a:solidFill>
                <a:ea typeface="+mn-ea"/>
              </a:rPr>
              <a:t> </a:t>
            </a:r>
          </a:p>
        </p:txBody>
      </p:sp>
      <p:sp>
        <p:nvSpPr>
          <p:cNvPr id="7182" name="Line 32"/>
          <p:cNvSpPr>
            <a:spLocks noChangeShapeType="1"/>
          </p:cNvSpPr>
          <p:nvPr/>
        </p:nvSpPr>
        <p:spPr bwMode="auto">
          <a:xfrm>
            <a:off x="4799013" y="3609975"/>
            <a:ext cx="0" cy="1571625"/>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83" name="Rectangle 33"/>
          <p:cNvSpPr>
            <a:spLocks noChangeArrowheads="1"/>
          </p:cNvSpPr>
          <p:nvPr/>
        </p:nvSpPr>
        <p:spPr bwMode="auto">
          <a:xfrm>
            <a:off x="6305550" y="4673600"/>
            <a:ext cx="1009650" cy="431800"/>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B3907"/>
                </a:solidFill>
                <a:ea typeface="+mn-ea"/>
              </a:rPr>
              <a:t>Sony Breach</a:t>
            </a:r>
            <a:r>
              <a:rPr lang="en-GB" altLang="en-US" sz="1600" b="0" dirty="0" smtClean="0">
                <a:solidFill>
                  <a:srgbClr val="DB3907"/>
                </a:solidFill>
                <a:ea typeface="+mn-ea"/>
              </a:rPr>
              <a:t> </a:t>
            </a:r>
          </a:p>
        </p:txBody>
      </p:sp>
      <p:sp>
        <p:nvSpPr>
          <p:cNvPr id="7184" name="Line 34"/>
          <p:cNvSpPr>
            <a:spLocks noChangeShapeType="1"/>
          </p:cNvSpPr>
          <p:nvPr/>
        </p:nvSpPr>
        <p:spPr bwMode="auto">
          <a:xfrm>
            <a:off x="7043737" y="3275012"/>
            <a:ext cx="1588" cy="1897063"/>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85" name="Rectangle 38"/>
          <p:cNvSpPr>
            <a:spLocks noChangeArrowheads="1"/>
          </p:cNvSpPr>
          <p:nvPr/>
        </p:nvSpPr>
        <p:spPr bwMode="auto">
          <a:xfrm>
            <a:off x="2944813" y="1524000"/>
            <a:ext cx="1074737" cy="790575"/>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
            </a:r>
            <a:br>
              <a:rPr lang="en-GB" altLang="en-US" sz="1400" dirty="0" smtClean="0">
                <a:solidFill>
                  <a:srgbClr val="132647"/>
                </a:solidFill>
                <a:ea typeface="+mn-ea"/>
              </a:rPr>
            </a:br>
            <a:r>
              <a:rPr lang="en-GB" altLang="en-US" sz="1400" dirty="0" smtClean="0">
                <a:solidFill>
                  <a:srgbClr val="132647"/>
                </a:solidFill>
                <a:ea typeface="+mn-ea"/>
              </a:rPr>
              <a:t>Higher limits demanded by </a:t>
            </a:r>
            <a:r>
              <a:rPr lang="en-GB" altLang="en-US" sz="1400" dirty="0" err="1" smtClean="0">
                <a:solidFill>
                  <a:srgbClr val="132647"/>
                </a:solidFill>
                <a:ea typeface="+mn-ea"/>
              </a:rPr>
              <a:t>CEOs</a:t>
            </a:r>
            <a:r>
              <a:rPr lang="en-GB" altLang="en-US" sz="1400" dirty="0" smtClean="0">
                <a:solidFill>
                  <a:srgbClr val="132647"/>
                </a:solidFill>
                <a:ea typeface="+mn-ea"/>
              </a:rPr>
              <a:t>/</a:t>
            </a:r>
            <a:r>
              <a:rPr lang="en-GB" altLang="en-US" sz="1400" dirty="0" err="1" smtClean="0">
                <a:solidFill>
                  <a:srgbClr val="132647"/>
                </a:solidFill>
                <a:ea typeface="+mn-ea"/>
              </a:rPr>
              <a:t>D&amp;O</a:t>
            </a:r>
            <a:r>
              <a:rPr lang="en-GB" altLang="en-US" sz="1400" dirty="0" smtClean="0">
                <a:solidFill>
                  <a:srgbClr val="132647"/>
                </a:solidFill>
                <a:ea typeface="+mn-ea"/>
              </a:rPr>
              <a:t> Concern</a:t>
            </a:r>
          </a:p>
        </p:txBody>
      </p:sp>
      <p:sp>
        <p:nvSpPr>
          <p:cNvPr id="7186" name="Line 44"/>
          <p:cNvSpPr>
            <a:spLocks noChangeShapeType="1"/>
          </p:cNvSpPr>
          <p:nvPr/>
        </p:nvSpPr>
        <p:spPr bwMode="auto">
          <a:xfrm flipV="1">
            <a:off x="4637088" y="1677988"/>
            <a:ext cx="1187450" cy="127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87" name="Rectangle 29"/>
          <p:cNvSpPr>
            <a:spLocks noChangeArrowheads="1"/>
          </p:cNvSpPr>
          <p:nvPr/>
        </p:nvSpPr>
        <p:spPr bwMode="auto">
          <a:xfrm>
            <a:off x="2830513" y="3662363"/>
            <a:ext cx="979487" cy="541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200" smtClean="0">
                <a:solidFill>
                  <a:srgbClr val="DB3907"/>
                </a:solidFill>
                <a:ea typeface="+mn-ea"/>
              </a:rPr>
              <a:t>Several retail breaches</a:t>
            </a:r>
          </a:p>
        </p:txBody>
      </p:sp>
      <p:sp>
        <p:nvSpPr>
          <p:cNvPr id="7188" name="Line 46"/>
          <p:cNvSpPr>
            <a:spLocks noChangeShapeType="1"/>
          </p:cNvSpPr>
          <p:nvPr/>
        </p:nvSpPr>
        <p:spPr bwMode="auto">
          <a:xfrm flipH="1">
            <a:off x="2879725" y="4143375"/>
            <a:ext cx="9302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0" name="Line 52"/>
          <p:cNvSpPr>
            <a:spLocks noChangeShapeType="1"/>
          </p:cNvSpPr>
          <p:nvPr/>
        </p:nvSpPr>
        <p:spPr bwMode="auto">
          <a:xfrm>
            <a:off x="5824538" y="1665288"/>
            <a:ext cx="4762" cy="147161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1" name="Rectangle 56"/>
          <p:cNvSpPr>
            <a:spLocks noChangeArrowheads="1"/>
          </p:cNvSpPr>
          <p:nvPr/>
        </p:nvSpPr>
        <p:spPr bwMode="auto">
          <a:xfrm>
            <a:off x="1476375" y="5229225"/>
            <a:ext cx="2447925" cy="287338"/>
          </a:xfrm>
          <a:prstGeom prst="rect">
            <a:avLst/>
          </a:prstGeom>
          <a:noFill/>
          <a:ln w="12700" algn="ctr">
            <a:noFill/>
            <a:miter lim="800000"/>
            <a:headEnd/>
            <a:tailEnd/>
          </a:ln>
          <a:effectLst/>
          <a:extLst>
            <a:ext uri="{909E8E84-426E-40DD-AFC4-6F175D3DCCD1}">
              <a14:hiddenFill xmlns:a14="http://schemas.microsoft.com/office/drawing/2010/main">
                <a:solidFill>
                  <a:srgbClr val="D1E1F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smtClean="0">
                <a:solidFill>
                  <a:srgbClr val="132647"/>
                </a:solidFill>
                <a:ea typeface="+mn-ea"/>
              </a:rPr>
              <a:t>Insurance History </a:t>
            </a:r>
          </a:p>
        </p:txBody>
      </p:sp>
      <p:sp>
        <p:nvSpPr>
          <p:cNvPr id="7192" name="Rectangle 57"/>
          <p:cNvSpPr>
            <a:spLocks noChangeArrowheads="1"/>
          </p:cNvSpPr>
          <p:nvPr/>
        </p:nvSpPr>
        <p:spPr bwMode="auto">
          <a:xfrm>
            <a:off x="1476375" y="5518150"/>
            <a:ext cx="3024188" cy="287338"/>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smtClean="0">
                <a:solidFill>
                  <a:srgbClr val="E1A800"/>
                </a:solidFill>
                <a:ea typeface="+mn-ea"/>
              </a:rPr>
              <a:t>Regulatory/Industry History </a:t>
            </a:r>
          </a:p>
        </p:txBody>
      </p:sp>
      <p:sp>
        <p:nvSpPr>
          <p:cNvPr id="7193" name="Rectangle 58"/>
          <p:cNvSpPr>
            <a:spLocks noChangeArrowheads="1"/>
          </p:cNvSpPr>
          <p:nvPr/>
        </p:nvSpPr>
        <p:spPr bwMode="auto">
          <a:xfrm>
            <a:off x="1476375" y="5805488"/>
            <a:ext cx="2447925" cy="287337"/>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smtClean="0">
                <a:solidFill>
                  <a:srgbClr val="D45121"/>
                </a:solidFill>
                <a:ea typeface="+mn-ea"/>
              </a:rPr>
              <a:t>Claims/Losses History </a:t>
            </a:r>
          </a:p>
        </p:txBody>
      </p:sp>
      <p:sp>
        <p:nvSpPr>
          <p:cNvPr id="7194" name="Line 59"/>
          <p:cNvSpPr>
            <a:spLocks noChangeShapeType="1"/>
          </p:cNvSpPr>
          <p:nvPr/>
        </p:nvSpPr>
        <p:spPr bwMode="auto">
          <a:xfrm flipH="1">
            <a:off x="755650" y="5373688"/>
            <a:ext cx="57626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5" name="Line 60"/>
          <p:cNvSpPr>
            <a:spLocks noChangeShapeType="1"/>
          </p:cNvSpPr>
          <p:nvPr/>
        </p:nvSpPr>
        <p:spPr bwMode="auto">
          <a:xfrm flipH="1">
            <a:off x="755650" y="5661025"/>
            <a:ext cx="57626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6" name="Line 61"/>
          <p:cNvSpPr>
            <a:spLocks noChangeShapeType="1"/>
          </p:cNvSpPr>
          <p:nvPr/>
        </p:nvSpPr>
        <p:spPr bwMode="auto">
          <a:xfrm flipH="1">
            <a:off x="755650" y="5948363"/>
            <a:ext cx="576263"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7" name="Line 48"/>
          <p:cNvSpPr>
            <a:spLocks noChangeShapeType="1"/>
          </p:cNvSpPr>
          <p:nvPr/>
        </p:nvSpPr>
        <p:spPr bwMode="auto">
          <a:xfrm flipV="1">
            <a:off x="4799013" y="5181600"/>
            <a:ext cx="86360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8" name="Line 48"/>
          <p:cNvSpPr>
            <a:spLocks noChangeShapeType="1"/>
          </p:cNvSpPr>
          <p:nvPr/>
        </p:nvSpPr>
        <p:spPr bwMode="auto">
          <a:xfrm flipV="1">
            <a:off x="6181725" y="5181600"/>
            <a:ext cx="86360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199" name="Rectangle 27"/>
          <p:cNvSpPr>
            <a:spLocks noChangeArrowheads="1"/>
          </p:cNvSpPr>
          <p:nvPr/>
        </p:nvSpPr>
        <p:spPr bwMode="auto">
          <a:xfrm>
            <a:off x="8243888" y="3573463"/>
            <a:ext cx="612775" cy="3603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eaLnBrk="1" hangingPunct="1">
              <a:defRPr/>
            </a:pPr>
            <a:endParaRPr lang="en-GB" altLang="en-US" sz="1600" smtClean="0">
              <a:ea typeface="+mn-ea"/>
            </a:endParaRPr>
          </a:p>
        </p:txBody>
      </p:sp>
      <p:sp>
        <p:nvSpPr>
          <p:cNvPr id="7200" name="Rectangle 38"/>
          <p:cNvSpPr>
            <a:spLocks noChangeArrowheads="1"/>
          </p:cNvSpPr>
          <p:nvPr/>
        </p:nvSpPr>
        <p:spPr bwMode="auto">
          <a:xfrm>
            <a:off x="381000" y="1828800"/>
            <a:ext cx="1074738" cy="7921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Kiln &amp; AIG offer contingent BI &amp; </a:t>
            </a:r>
            <a:r>
              <a:rPr lang="en-GB" altLang="en-US" sz="1400" dirty="0" err="1" smtClean="0">
                <a:solidFill>
                  <a:srgbClr val="132647"/>
                </a:solidFill>
                <a:ea typeface="+mn-ea"/>
              </a:rPr>
              <a:t>PD</a:t>
            </a:r>
            <a:endParaRPr lang="en-GB" altLang="en-US" sz="1400" dirty="0" smtClean="0">
              <a:solidFill>
                <a:srgbClr val="132647"/>
              </a:solidFill>
              <a:ea typeface="+mn-ea"/>
            </a:endParaRPr>
          </a:p>
        </p:txBody>
      </p:sp>
      <p:sp>
        <p:nvSpPr>
          <p:cNvPr id="7201" name="AutoShape 3"/>
          <p:cNvSpPr>
            <a:spLocks noChangeArrowheads="1"/>
          </p:cNvSpPr>
          <p:nvPr/>
        </p:nvSpPr>
        <p:spPr bwMode="gray">
          <a:xfrm>
            <a:off x="7043738" y="3067050"/>
            <a:ext cx="1073150" cy="504825"/>
          </a:xfrm>
          <a:prstGeom prst="chevron">
            <a:avLst>
              <a:gd name="adj" fmla="val 24998"/>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Jan 2015</a:t>
            </a:r>
          </a:p>
        </p:txBody>
      </p:sp>
      <p:sp>
        <p:nvSpPr>
          <p:cNvPr id="7202" name="AutoShape 5"/>
          <p:cNvSpPr>
            <a:spLocks noChangeArrowheads="1"/>
          </p:cNvSpPr>
          <p:nvPr/>
        </p:nvSpPr>
        <p:spPr bwMode="gray">
          <a:xfrm>
            <a:off x="5187950" y="3079750"/>
            <a:ext cx="1073150" cy="504825"/>
          </a:xfrm>
          <a:prstGeom prst="chevron">
            <a:avLst>
              <a:gd name="adj" fmla="val 24998"/>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Oct 2014</a:t>
            </a:r>
          </a:p>
        </p:txBody>
      </p:sp>
      <p:sp>
        <p:nvSpPr>
          <p:cNvPr id="7203" name="AutoShape 17"/>
          <p:cNvSpPr>
            <a:spLocks noChangeArrowheads="1"/>
          </p:cNvSpPr>
          <p:nvPr/>
        </p:nvSpPr>
        <p:spPr bwMode="gray">
          <a:xfrm>
            <a:off x="8013700" y="3068638"/>
            <a:ext cx="1073150" cy="504825"/>
          </a:xfrm>
          <a:prstGeom prst="chevron">
            <a:avLst>
              <a:gd name="adj" fmla="val 2499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Feb 2015</a:t>
            </a:r>
          </a:p>
        </p:txBody>
      </p:sp>
      <p:sp>
        <p:nvSpPr>
          <p:cNvPr id="7204" name="AutoShape 21"/>
          <p:cNvSpPr>
            <a:spLocks noChangeArrowheads="1"/>
          </p:cNvSpPr>
          <p:nvPr/>
        </p:nvSpPr>
        <p:spPr bwMode="gray">
          <a:xfrm>
            <a:off x="6176963" y="3079750"/>
            <a:ext cx="1073150" cy="504825"/>
          </a:xfrm>
          <a:prstGeom prst="chevron">
            <a:avLst>
              <a:gd name="adj" fmla="val 24998"/>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72000" anchor="ctr"/>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sz="1800" b="0" smtClean="0">
                <a:solidFill>
                  <a:srgbClr val="FFFFFF"/>
                </a:solidFill>
                <a:latin typeface="Arial Black" pitchFamily="34" charset="0"/>
                <a:ea typeface="+mn-ea"/>
              </a:rPr>
              <a:t> DEC 2015</a:t>
            </a:r>
          </a:p>
        </p:txBody>
      </p:sp>
      <p:sp>
        <p:nvSpPr>
          <p:cNvPr id="7205" name="Rectangle 38"/>
          <p:cNvSpPr>
            <a:spLocks noChangeArrowheads="1"/>
          </p:cNvSpPr>
          <p:nvPr/>
        </p:nvSpPr>
        <p:spPr bwMode="auto">
          <a:xfrm>
            <a:off x="5126038" y="1520825"/>
            <a:ext cx="1074737" cy="7921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600" smtClean="0">
                <a:solidFill>
                  <a:srgbClr val="132647"/>
                </a:solidFill>
                <a:ea typeface="+mn-ea"/>
              </a:rPr>
              <a:t/>
            </a:r>
            <a:br>
              <a:rPr lang="en-GB" altLang="en-US" sz="1600" smtClean="0">
                <a:solidFill>
                  <a:srgbClr val="132647"/>
                </a:solidFill>
                <a:ea typeface="+mn-ea"/>
              </a:rPr>
            </a:br>
            <a:endParaRPr lang="en-GB" altLang="en-US" sz="1600" smtClean="0">
              <a:solidFill>
                <a:srgbClr val="132647"/>
              </a:solidFill>
              <a:ea typeface="+mn-ea"/>
            </a:endParaRPr>
          </a:p>
        </p:txBody>
      </p:sp>
      <p:sp>
        <p:nvSpPr>
          <p:cNvPr id="7206" name="Rectangle 38"/>
          <p:cNvSpPr>
            <a:spLocks noChangeArrowheads="1"/>
          </p:cNvSpPr>
          <p:nvPr/>
        </p:nvSpPr>
        <p:spPr bwMode="auto">
          <a:xfrm>
            <a:off x="4718050" y="1485900"/>
            <a:ext cx="1074738" cy="7921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
            </a:r>
            <a:br>
              <a:rPr lang="en-GB" altLang="en-US" sz="1400" dirty="0" smtClean="0">
                <a:solidFill>
                  <a:srgbClr val="132647"/>
                </a:solidFill>
                <a:ea typeface="+mn-ea"/>
              </a:rPr>
            </a:br>
            <a:r>
              <a:rPr lang="en-GB" altLang="en-US" sz="1400" dirty="0" smtClean="0">
                <a:solidFill>
                  <a:srgbClr val="132647"/>
                </a:solidFill>
                <a:ea typeface="+mn-ea"/>
              </a:rPr>
              <a:t>Market shift on POS retail/ Demand increases</a:t>
            </a:r>
          </a:p>
        </p:txBody>
      </p:sp>
      <p:sp>
        <p:nvSpPr>
          <p:cNvPr id="7207" name="Line 34"/>
          <p:cNvSpPr>
            <a:spLocks noChangeShapeType="1"/>
          </p:cNvSpPr>
          <p:nvPr/>
        </p:nvSpPr>
        <p:spPr bwMode="auto">
          <a:xfrm>
            <a:off x="8002588" y="3427413"/>
            <a:ext cx="11112" cy="1754187"/>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08" name="Rectangle 33"/>
          <p:cNvSpPr>
            <a:spLocks noChangeArrowheads="1"/>
          </p:cNvSpPr>
          <p:nvPr/>
        </p:nvSpPr>
        <p:spPr bwMode="auto">
          <a:xfrm>
            <a:off x="7219950" y="4673600"/>
            <a:ext cx="1009650" cy="431800"/>
          </a:xfrm>
          <a:prstGeom prst="rect">
            <a:avLst/>
          </a:prstGeom>
          <a:noFill/>
          <a:ln w="12700" algn="ctr">
            <a:noFill/>
            <a:miter lim="800000"/>
            <a:headEnd/>
            <a:tailEnd/>
          </a:ln>
          <a:effectLst/>
          <a:extLst>
            <a:ext uri="{909E8E84-426E-40DD-AFC4-6F175D3DCCD1}">
              <a14:hiddenFill xmlns:a14="http://schemas.microsoft.com/office/drawing/2010/main">
                <a:solidFill>
                  <a:srgbClr val="D1E1F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600" dirty="0" smtClean="0">
                <a:solidFill>
                  <a:srgbClr val="DB3907"/>
                </a:solidFill>
                <a:ea typeface="+mn-ea"/>
              </a:rPr>
              <a:t>Anthem Breach</a:t>
            </a:r>
            <a:r>
              <a:rPr lang="en-GB" altLang="en-US" sz="1600" b="0" dirty="0" smtClean="0">
                <a:solidFill>
                  <a:srgbClr val="DB3907"/>
                </a:solidFill>
                <a:ea typeface="+mn-ea"/>
              </a:rPr>
              <a:t> </a:t>
            </a:r>
          </a:p>
        </p:txBody>
      </p:sp>
      <p:sp>
        <p:nvSpPr>
          <p:cNvPr id="7209" name="Rectangle 25"/>
          <p:cNvSpPr>
            <a:spLocks noChangeArrowheads="1"/>
          </p:cNvSpPr>
          <p:nvPr/>
        </p:nvSpPr>
        <p:spPr bwMode="auto">
          <a:xfrm>
            <a:off x="8143875" y="3806825"/>
            <a:ext cx="863600" cy="3603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200" smtClean="0">
                <a:ea typeface="+mn-ea"/>
              </a:rPr>
              <a:t>Obama files new Federal Consumer Protection Legislation/ Signs Cyber Threat Intelligence Sharing Bill </a:t>
            </a:r>
          </a:p>
        </p:txBody>
      </p:sp>
      <p:sp>
        <p:nvSpPr>
          <p:cNvPr id="7210" name="Line 28"/>
          <p:cNvSpPr>
            <a:spLocks noChangeShapeType="1"/>
          </p:cNvSpPr>
          <p:nvPr/>
        </p:nvSpPr>
        <p:spPr bwMode="auto">
          <a:xfrm>
            <a:off x="8094663" y="3182938"/>
            <a:ext cx="12700" cy="2760662"/>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1" name="Line 46"/>
          <p:cNvSpPr>
            <a:spLocks noChangeShapeType="1"/>
          </p:cNvSpPr>
          <p:nvPr/>
        </p:nvSpPr>
        <p:spPr bwMode="auto">
          <a:xfrm flipH="1">
            <a:off x="8116887" y="5943600"/>
            <a:ext cx="89058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2" name="Line 32"/>
          <p:cNvSpPr>
            <a:spLocks noChangeShapeType="1"/>
          </p:cNvSpPr>
          <p:nvPr/>
        </p:nvSpPr>
        <p:spPr bwMode="auto">
          <a:xfrm>
            <a:off x="4183063" y="3332163"/>
            <a:ext cx="0" cy="1849437"/>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3" name="Rectangle 25"/>
          <p:cNvSpPr>
            <a:spLocks noChangeArrowheads="1"/>
          </p:cNvSpPr>
          <p:nvPr/>
        </p:nvSpPr>
        <p:spPr bwMode="auto">
          <a:xfrm>
            <a:off x="3200400" y="4516437"/>
            <a:ext cx="863600" cy="360363"/>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400" dirty="0" smtClean="0">
                <a:solidFill>
                  <a:srgbClr val="DB3907"/>
                </a:solidFill>
                <a:ea typeface="+mn-ea"/>
              </a:rPr>
              <a:t>JPMorgan Chase Breach </a:t>
            </a:r>
          </a:p>
        </p:txBody>
      </p:sp>
      <p:sp>
        <p:nvSpPr>
          <p:cNvPr id="7214" name="Line 48"/>
          <p:cNvSpPr>
            <a:spLocks noChangeShapeType="1"/>
          </p:cNvSpPr>
          <p:nvPr/>
        </p:nvSpPr>
        <p:spPr bwMode="auto">
          <a:xfrm flipV="1">
            <a:off x="3200400" y="5181600"/>
            <a:ext cx="982663"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5" name="Line 52"/>
          <p:cNvSpPr>
            <a:spLocks noChangeShapeType="1"/>
          </p:cNvSpPr>
          <p:nvPr/>
        </p:nvSpPr>
        <p:spPr bwMode="auto">
          <a:xfrm>
            <a:off x="8243888" y="2470150"/>
            <a:ext cx="0" cy="5778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6" name="Rectangle 38"/>
          <p:cNvSpPr>
            <a:spLocks noChangeArrowheads="1"/>
          </p:cNvSpPr>
          <p:nvPr/>
        </p:nvSpPr>
        <p:spPr bwMode="auto">
          <a:xfrm>
            <a:off x="8037513" y="1447800"/>
            <a:ext cx="1076325" cy="793750"/>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
            </a:r>
            <a:br>
              <a:rPr lang="en-GB" altLang="en-US" sz="1400" dirty="0" smtClean="0">
                <a:solidFill>
                  <a:srgbClr val="132647"/>
                </a:solidFill>
                <a:ea typeface="+mn-ea"/>
              </a:rPr>
            </a:br>
            <a:r>
              <a:rPr lang="en-GB" altLang="en-US" sz="1400" i="1" dirty="0" smtClean="0">
                <a:solidFill>
                  <a:srgbClr val="132647"/>
                </a:solidFill>
                <a:ea typeface="+mn-ea"/>
              </a:rPr>
              <a:t>Markets considering change in supporting large placements </a:t>
            </a:r>
          </a:p>
        </p:txBody>
      </p:sp>
      <p:sp>
        <p:nvSpPr>
          <p:cNvPr id="7217" name="Line 52"/>
          <p:cNvSpPr>
            <a:spLocks noChangeShapeType="1"/>
          </p:cNvSpPr>
          <p:nvPr/>
        </p:nvSpPr>
        <p:spPr bwMode="auto">
          <a:xfrm>
            <a:off x="7154863" y="2278063"/>
            <a:ext cx="4762" cy="7842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18" name="Rectangle 38"/>
          <p:cNvSpPr>
            <a:spLocks noChangeArrowheads="1"/>
          </p:cNvSpPr>
          <p:nvPr/>
        </p:nvSpPr>
        <p:spPr bwMode="auto">
          <a:xfrm>
            <a:off x="6713538" y="1676400"/>
            <a:ext cx="1074737" cy="792162"/>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50000"/>
              </a:spcBef>
              <a:buFont typeface="Arial" pitchFamily="34" charset="0"/>
              <a:defRPr sz="2000" b="1">
                <a:solidFill>
                  <a:srgbClr val="E1A800"/>
                </a:solidFill>
                <a:latin typeface="Arial" pitchFamily="34" charset="0"/>
                <a:cs typeface="Arial" pitchFamily="34" charset="0"/>
              </a:defRPr>
            </a:lvl1pPr>
            <a:lvl2pPr marL="1588"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lvl="1" eaLnBrk="1" hangingPunct="1">
              <a:defRPr/>
            </a:pPr>
            <a:r>
              <a:rPr lang="en-GB" altLang="en-US" sz="1400" dirty="0" smtClean="0">
                <a:solidFill>
                  <a:srgbClr val="132647"/>
                </a:solidFill>
                <a:ea typeface="+mn-ea"/>
              </a:rPr>
              <a:t>Interest in Network Business Interruption cover spikes</a:t>
            </a:r>
          </a:p>
        </p:txBody>
      </p:sp>
      <p:sp>
        <p:nvSpPr>
          <p:cNvPr id="7219" name="Rectangle 29"/>
          <p:cNvSpPr>
            <a:spLocks noChangeArrowheads="1"/>
          </p:cNvSpPr>
          <p:nvPr/>
        </p:nvSpPr>
        <p:spPr bwMode="auto">
          <a:xfrm>
            <a:off x="5816600" y="3609975"/>
            <a:ext cx="977900" cy="647700"/>
          </a:xfrm>
          <a:prstGeom prst="rect">
            <a:avLst/>
          </a:prstGeom>
          <a:noFill/>
          <a:ln>
            <a:noFill/>
          </a:ln>
          <a:effectLst/>
          <a:extLst>
            <a:ext uri="{909E8E84-426E-40DD-AFC4-6F175D3DCCD1}">
              <a14:hiddenFill xmlns:a14="http://schemas.microsoft.com/office/drawing/2010/main">
                <a:solidFill>
                  <a:srgbClr val="D1E1F5"/>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50000"/>
              </a:spcBef>
              <a:buFont typeface="Arial" pitchFamily="34" charset="0"/>
              <a:defRPr sz="2000" b="1">
                <a:solidFill>
                  <a:srgbClr val="E1A800"/>
                </a:solidFill>
                <a:latin typeface="Arial" pitchFamily="34" charset="0"/>
                <a:cs typeface="Arial" pitchFamily="34" charset="0"/>
              </a:defRPr>
            </a:lvl1pPr>
            <a:lvl2pPr marL="742950" indent="-285750" eaLnBrk="0" hangingPunct="0">
              <a:spcBef>
                <a:spcPct val="20000"/>
              </a:spcBef>
              <a:buFont typeface="Arial" pitchFamily="34" charset="0"/>
              <a:defRPr sz="2000">
                <a:solidFill>
                  <a:schemeClr val="bg1"/>
                </a:solidFill>
                <a:latin typeface="Arial" pitchFamily="34" charset="0"/>
                <a:cs typeface="Arial" pitchFamily="34" charset="0"/>
              </a:defRPr>
            </a:lvl2pPr>
            <a:lvl3pPr marL="1143000" indent="-228600" eaLnBrk="0" hangingPunct="0">
              <a:spcBef>
                <a:spcPct val="20000"/>
              </a:spcBef>
              <a:buClr>
                <a:srgbClr val="E1A800"/>
              </a:buClr>
              <a:buSzPct val="85000"/>
              <a:buFont typeface="Wingdings" pitchFamily="2" charset="2"/>
              <a:buChar char="n"/>
              <a:defRPr sz="2000">
                <a:solidFill>
                  <a:schemeClr val="tx1"/>
                </a:solidFill>
                <a:latin typeface="Arial" pitchFamily="34" charset="0"/>
                <a:cs typeface="Arial" pitchFamily="34" charset="0"/>
              </a:defRPr>
            </a:lvl3pPr>
            <a:lvl4pPr marL="1600200" indent="-228600" eaLnBrk="0" hangingPunct="0">
              <a:spcBef>
                <a:spcPct val="5000"/>
              </a:spcBef>
              <a:buFont typeface="Symbol" pitchFamily="18" charset="2"/>
              <a:buChar char="·"/>
              <a:defRPr sz="2000">
                <a:solidFill>
                  <a:schemeClr val="tx1"/>
                </a:solidFill>
                <a:latin typeface="Arial" pitchFamily="34" charset="0"/>
                <a:cs typeface="Arial" pitchFamily="34" charset="0"/>
              </a:defRPr>
            </a:lvl4pPr>
            <a:lvl5pPr marL="2057400" indent="-228600" eaLnBrk="0" hangingPunct="0">
              <a:spcBef>
                <a:spcPct val="5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5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defRPr/>
            </a:pPr>
            <a:r>
              <a:rPr lang="en-GB" altLang="en-US" sz="1200" smtClean="0">
                <a:solidFill>
                  <a:srgbClr val="DB3907"/>
                </a:solidFill>
                <a:ea typeface="+mn-ea"/>
              </a:rPr>
              <a:t>German steel mill suffers massive physical damage</a:t>
            </a:r>
          </a:p>
        </p:txBody>
      </p:sp>
      <p:sp>
        <p:nvSpPr>
          <p:cNvPr id="7220" name="Line 26"/>
          <p:cNvSpPr>
            <a:spLocks noChangeShapeType="1"/>
          </p:cNvSpPr>
          <p:nvPr/>
        </p:nvSpPr>
        <p:spPr bwMode="auto">
          <a:xfrm>
            <a:off x="6810375" y="3662363"/>
            <a:ext cx="0" cy="936625"/>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7221" name="Line 48"/>
          <p:cNvSpPr>
            <a:spLocks noChangeShapeType="1"/>
          </p:cNvSpPr>
          <p:nvPr/>
        </p:nvSpPr>
        <p:spPr bwMode="auto">
          <a:xfrm flipV="1">
            <a:off x="5930900" y="4602163"/>
            <a:ext cx="86360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55" name="Title 24"/>
          <p:cNvSpPr txBox="1">
            <a:spLocks/>
          </p:cNvSpPr>
          <p:nvPr/>
        </p:nvSpPr>
        <p:spPr>
          <a:xfrm>
            <a:off x="495300" y="1087438"/>
            <a:ext cx="86487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r>
              <a:rPr lang="en-US" sz="3000" kern="0" cap="all" dirty="0"/>
              <a:t>“Cyber” Insurance MARKET </a:t>
            </a:r>
            <a:r>
              <a:rPr lang="en-US" sz="3000" kern="0" cap="all" dirty="0" smtClean="0"/>
              <a:t>EVOLUTION</a:t>
            </a:r>
            <a:endParaRPr lang="en-US" sz="3000" kern="0" cap="all" dirty="0"/>
          </a:p>
        </p:txBody>
      </p:sp>
      <p:sp>
        <p:nvSpPr>
          <p:cNvPr id="56" name="Line 60"/>
          <p:cNvSpPr>
            <a:spLocks noChangeShapeType="1"/>
          </p:cNvSpPr>
          <p:nvPr/>
        </p:nvSpPr>
        <p:spPr bwMode="auto">
          <a:xfrm flipH="1">
            <a:off x="762000" y="5334000"/>
            <a:ext cx="576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57" name="Line 42"/>
          <p:cNvSpPr>
            <a:spLocks noChangeShapeType="1"/>
          </p:cNvSpPr>
          <p:nvPr/>
        </p:nvSpPr>
        <p:spPr bwMode="auto">
          <a:xfrm>
            <a:off x="304799" y="1676400"/>
            <a:ext cx="137160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58" name="Line 42"/>
          <p:cNvSpPr>
            <a:spLocks noChangeShapeType="1"/>
          </p:cNvSpPr>
          <p:nvPr/>
        </p:nvSpPr>
        <p:spPr bwMode="auto">
          <a:xfrm flipH="1">
            <a:off x="16764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0" name="Line 42"/>
          <p:cNvSpPr>
            <a:spLocks noChangeShapeType="1"/>
          </p:cNvSpPr>
          <p:nvPr/>
        </p:nvSpPr>
        <p:spPr bwMode="auto">
          <a:xfrm flipH="1">
            <a:off x="28956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2" name="Line 42"/>
          <p:cNvSpPr>
            <a:spLocks noChangeShapeType="1"/>
          </p:cNvSpPr>
          <p:nvPr/>
        </p:nvSpPr>
        <p:spPr bwMode="auto">
          <a:xfrm flipV="1">
            <a:off x="2895601" y="1665288"/>
            <a:ext cx="1028699" cy="1111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3" name="Line 42"/>
          <p:cNvSpPr>
            <a:spLocks noChangeShapeType="1"/>
          </p:cNvSpPr>
          <p:nvPr/>
        </p:nvSpPr>
        <p:spPr bwMode="auto">
          <a:xfrm>
            <a:off x="4686300" y="1687512"/>
            <a:ext cx="1104899" cy="3176"/>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4" name="Line 42"/>
          <p:cNvSpPr>
            <a:spLocks noChangeShapeType="1"/>
          </p:cNvSpPr>
          <p:nvPr/>
        </p:nvSpPr>
        <p:spPr bwMode="auto">
          <a:xfrm flipH="1">
            <a:off x="57912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5" name="Line 48"/>
          <p:cNvSpPr>
            <a:spLocks noChangeShapeType="1"/>
          </p:cNvSpPr>
          <p:nvPr/>
        </p:nvSpPr>
        <p:spPr bwMode="auto">
          <a:xfrm flipV="1">
            <a:off x="160337" y="5181600"/>
            <a:ext cx="906463"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6" name="Line 42"/>
          <p:cNvSpPr>
            <a:spLocks noChangeShapeType="1"/>
          </p:cNvSpPr>
          <p:nvPr/>
        </p:nvSpPr>
        <p:spPr bwMode="auto">
          <a:xfrm>
            <a:off x="6629400" y="1665288"/>
            <a:ext cx="1006476" cy="1111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7" name="Line 42"/>
          <p:cNvSpPr>
            <a:spLocks noChangeShapeType="1"/>
          </p:cNvSpPr>
          <p:nvPr/>
        </p:nvSpPr>
        <p:spPr bwMode="auto">
          <a:xfrm flipH="1">
            <a:off x="6629400" y="1676400"/>
            <a:ext cx="0" cy="1860550"/>
          </a:xfrm>
          <a:prstGeom prst="line">
            <a:avLst/>
          </a:prstGeom>
          <a:noFill/>
          <a:ln w="12700">
            <a:solidFill>
              <a:schemeClr val="bg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8" name="Line 48"/>
          <p:cNvSpPr>
            <a:spLocks noChangeShapeType="1"/>
          </p:cNvSpPr>
          <p:nvPr/>
        </p:nvSpPr>
        <p:spPr bwMode="auto">
          <a:xfrm flipV="1">
            <a:off x="7162800" y="5181600"/>
            <a:ext cx="86360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lstStyle/>
          <a:p>
            <a:pPr>
              <a:defRPr/>
            </a:pPr>
            <a:endParaRPr lang="en-GB" sz="1800">
              <a:solidFill>
                <a:srgbClr val="FFFFFF"/>
              </a:solidFill>
              <a:ea typeface="+mn-ea"/>
            </a:endParaRPr>
          </a:p>
        </p:txBody>
      </p:sp>
      <p:sp>
        <p:nvSpPr>
          <p:cNvPr id="69"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54</a:t>
            </a:fld>
            <a:endParaRPr lang="en-US" dirty="0">
              <a:solidFill>
                <a:srgbClr val="080A0C"/>
              </a:solidFill>
              <a:latin typeface="Arial"/>
            </a:endParaRPr>
          </a:p>
        </p:txBody>
      </p:sp>
    </p:spTree>
    <p:extLst>
      <p:ext uri="{BB962C8B-B14F-4D97-AF65-F5344CB8AC3E}">
        <p14:creationId xmlns:p14="http://schemas.microsoft.com/office/powerpoint/2010/main" val="361007742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Cutting Edge “Cyber” Insurance </a:t>
            </a:r>
            <a:r>
              <a:rPr lang="en-US" dirty="0" smtClean="0"/>
              <a:t>Products</a:t>
            </a:r>
            <a:endParaRPr lang="en-US" dirty="0"/>
          </a:p>
        </p:txBody>
      </p:sp>
    </p:spTree>
    <p:extLst>
      <p:ext uri="{BB962C8B-B14F-4D97-AF65-F5344CB8AC3E}">
        <p14:creationId xmlns:p14="http://schemas.microsoft.com/office/powerpoint/2010/main" val="101587668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2"/>
            <a:ext cx="8229600" cy="655638"/>
          </a:xfrm>
        </p:spPr>
        <p:txBody>
          <a:bodyPr/>
          <a:lstStyle/>
          <a:p>
            <a:pPr>
              <a:defRPr/>
            </a:pPr>
            <a:r>
              <a:rPr lang="en-US" dirty="0" smtClean="0"/>
              <a:t>“Cyber” Insurance Policies</a:t>
            </a:r>
            <a:endParaRPr dirty="0"/>
          </a:p>
        </p:txBody>
      </p:sp>
      <p:sp>
        <p:nvSpPr>
          <p:cNvPr id="3" name="Content Placeholder 2"/>
          <p:cNvSpPr>
            <a:spLocks noGrp="1"/>
          </p:cNvSpPr>
          <p:nvPr>
            <p:ph idx="1"/>
          </p:nvPr>
        </p:nvSpPr>
        <p:spPr/>
        <p:txBody>
          <a:bodyPr/>
          <a:lstStyle/>
          <a:p>
            <a:pPr eaLnBrk="1" hangingPunct="1">
              <a:defRPr/>
            </a:pPr>
            <a:endParaRPr lang="en-US" dirty="0" smtClean="0"/>
          </a:p>
          <a:p>
            <a:pPr marL="0" indent="0" eaLnBrk="1" hangingPunct="1">
              <a:buFont typeface="Wingdings" pitchFamily="2" charset="2"/>
              <a:buNone/>
              <a:defRPr/>
            </a:pPr>
            <a:r>
              <a:rPr lang="en-US" dirty="0" smtClean="0"/>
              <a:t> </a:t>
            </a:r>
            <a:endParaRPr lang="en-US" dirty="0"/>
          </a:p>
        </p:txBody>
      </p:sp>
      <p:sp>
        <p:nvSpPr>
          <p:cNvPr id="6" name="Content Placeholder 2"/>
          <p:cNvSpPr txBox="1">
            <a:spLocks/>
          </p:cNvSpPr>
          <p:nvPr/>
        </p:nvSpPr>
        <p:spPr bwMode="auto">
          <a:xfrm>
            <a:off x="533400" y="1752600"/>
            <a:ext cx="7239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90713"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buClrTx/>
              <a:defRPr/>
            </a:pPr>
            <a:r>
              <a:rPr lang="en-US" altLang="en-US" dirty="0">
                <a:solidFill>
                  <a:srgbClr val="5E676F"/>
                </a:solidFill>
              </a:rPr>
              <a:t>Privacy And Network </a:t>
            </a:r>
            <a:r>
              <a:rPr lang="en-US" altLang="en-US" dirty="0" smtClean="0">
                <a:solidFill>
                  <a:srgbClr val="5E676F"/>
                </a:solidFill>
              </a:rPr>
              <a:t>Security</a:t>
            </a:r>
          </a:p>
          <a:p>
            <a:pPr marL="742950" lvl="2" indent="-342900" eaLnBrk="1" hangingPunct="1">
              <a:buClrTx/>
              <a:defRPr/>
            </a:pPr>
            <a:r>
              <a:rPr lang="en-US" altLang="en-US" sz="1600" dirty="0">
                <a:solidFill>
                  <a:srgbClr val="0094B3"/>
                </a:solidFill>
              </a:rPr>
              <a:t>Provides </a:t>
            </a:r>
            <a:r>
              <a:rPr lang="en-US" altLang="en-US" sz="1600" dirty="0" smtClean="0">
                <a:solidFill>
                  <a:srgbClr val="0094B3"/>
                </a:solidFill>
              </a:rPr>
              <a:t>Coverage </a:t>
            </a:r>
            <a:r>
              <a:rPr lang="en-US" altLang="en-US" sz="1600" dirty="0">
                <a:solidFill>
                  <a:srgbClr val="0094B3"/>
                </a:solidFill>
              </a:rPr>
              <a:t>for </a:t>
            </a:r>
            <a:r>
              <a:rPr lang="en-US" altLang="en-US" sz="1600" dirty="0" smtClean="0">
                <a:solidFill>
                  <a:srgbClr val="0094B3"/>
                </a:solidFill>
              </a:rPr>
              <a:t>Liability (Defense </a:t>
            </a:r>
            <a:r>
              <a:rPr lang="en-US" altLang="en-US" sz="1600" dirty="0">
                <a:solidFill>
                  <a:srgbClr val="0094B3"/>
                </a:solidFill>
              </a:rPr>
              <a:t>and </a:t>
            </a:r>
            <a:r>
              <a:rPr lang="en-US" altLang="en-US" sz="1600" dirty="0" smtClean="0">
                <a:solidFill>
                  <a:srgbClr val="0094B3"/>
                </a:solidFill>
              </a:rPr>
              <a:t>Indemnity</a:t>
            </a:r>
            <a:r>
              <a:rPr lang="en-US" altLang="en-US" sz="1600" dirty="0">
                <a:solidFill>
                  <a:srgbClr val="0094B3"/>
                </a:solidFill>
              </a:rPr>
              <a:t>) </a:t>
            </a:r>
            <a:r>
              <a:rPr lang="en-US" altLang="en-US" sz="1600" dirty="0" smtClean="0">
                <a:solidFill>
                  <a:srgbClr val="0094B3"/>
                </a:solidFill>
              </a:rPr>
              <a:t>Arising Out of Data breaches, Transmission of Malicious Code, Denial of Third-Party Access to the Insured’s Network, and Other Network Security Threats</a:t>
            </a:r>
            <a:endParaRPr lang="en-US" altLang="en-US" sz="1600" dirty="0">
              <a:solidFill>
                <a:srgbClr val="0094B3"/>
              </a:solidFill>
            </a:endParaRPr>
          </a:p>
          <a:p>
            <a:pPr marL="342900" lvl="1" indent="-342900" eaLnBrk="1" hangingPunct="1">
              <a:buClrTx/>
              <a:defRPr/>
            </a:pPr>
            <a:r>
              <a:rPr lang="en-US" altLang="en-US" dirty="0" smtClean="0"/>
              <a:t>Regulatory Liability</a:t>
            </a:r>
          </a:p>
          <a:p>
            <a:pPr marL="742950" lvl="2" indent="-342900" eaLnBrk="1" hangingPunct="1">
              <a:buClrTx/>
              <a:defRPr/>
            </a:pPr>
            <a:r>
              <a:rPr lang="en-US" altLang="en-US" sz="1600" dirty="0">
                <a:solidFill>
                  <a:srgbClr val="0094B3"/>
                </a:solidFill>
              </a:rPr>
              <a:t>Provides </a:t>
            </a:r>
            <a:r>
              <a:rPr lang="en-US" altLang="en-US" sz="1600" dirty="0" smtClean="0">
                <a:solidFill>
                  <a:srgbClr val="0094B3"/>
                </a:solidFill>
              </a:rPr>
              <a:t>Coverage </a:t>
            </a:r>
            <a:r>
              <a:rPr lang="en-US" altLang="en-US" sz="1600" dirty="0">
                <a:solidFill>
                  <a:srgbClr val="0094B3"/>
                </a:solidFill>
              </a:rPr>
              <a:t>for Liability (Defense and Indemnity</a:t>
            </a:r>
            <a:r>
              <a:rPr lang="en-US" altLang="en-US" sz="1600" dirty="0" smtClean="0">
                <a:solidFill>
                  <a:srgbClr val="0094B3"/>
                </a:solidFill>
              </a:rPr>
              <a:t>)</a:t>
            </a:r>
            <a:r>
              <a:rPr lang="en-US" altLang="en-US" sz="1600" dirty="0">
                <a:solidFill>
                  <a:srgbClr val="0094B3"/>
                </a:solidFill>
              </a:rPr>
              <a:t> </a:t>
            </a:r>
            <a:r>
              <a:rPr lang="en-US" altLang="en-US" sz="1600" dirty="0" smtClean="0">
                <a:solidFill>
                  <a:srgbClr val="0094B3"/>
                </a:solidFill>
              </a:rPr>
              <a:t>Arising </a:t>
            </a:r>
            <a:r>
              <a:rPr lang="en-US" altLang="en-US" sz="1600" dirty="0">
                <a:solidFill>
                  <a:srgbClr val="0094B3"/>
                </a:solidFill>
              </a:rPr>
              <a:t>Out </a:t>
            </a:r>
            <a:r>
              <a:rPr lang="en-US" altLang="en-US" sz="1600" dirty="0" smtClean="0">
                <a:solidFill>
                  <a:srgbClr val="0094B3"/>
                </a:solidFill>
              </a:rPr>
              <a:t>of Administrative </a:t>
            </a:r>
            <a:r>
              <a:rPr lang="en-US" altLang="en-US" sz="1600" dirty="0">
                <a:solidFill>
                  <a:srgbClr val="0094B3"/>
                </a:solidFill>
              </a:rPr>
              <a:t>or </a:t>
            </a:r>
            <a:r>
              <a:rPr lang="en-US" altLang="en-US" sz="1600" dirty="0" smtClean="0">
                <a:solidFill>
                  <a:srgbClr val="0094B3"/>
                </a:solidFill>
              </a:rPr>
              <a:t>Regulatory Investigations</a:t>
            </a:r>
            <a:r>
              <a:rPr lang="en-US" altLang="en-US" sz="1600" dirty="0">
                <a:solidFill>
                  <a:srgbClr val="0094B3"/>
                </a:solidFill>
              </a:rPr>
              <a:t>, </a:t>
            </a:r>
            <a:r>
              <a:rPr lang="en-US" altLang="en-US" sz="1600" dirty="0" smtClean="0">
                <a:solidFill>
                  <a:srgbClr val="0094B3"/>
                </a:solidFill>
              </a:rPr>
              <a:t>Proceedings</a:t>
            </a:r>
            <a:r>
              <a:rPr lang="en-US" altLang="en-US" sz="1600" dirty="0">
                <a:solidFill>
                  <a:srgbClr val="0094B3"/>
                </a:solidFill>
              </a:rPr>
              <a:t>, </a:t>
            </a:r>
            <a:r>
              <a:rPr lang="en-US" altLang="en-US" sz="1600" dirty="0" smtClean="0">
                <a:solidFill>
                  <a:srgbClr val="0094B3"/>
                </a:solidFill>
              </a:rPr>
              <a:t>Fines </a:t>
            </a:r>
            <a:r>
              <a:rPr lang="en-US" altLang="en-US" sz="1600" dirty="0">
                <a:solidFill>
                  <a:srgbClr val="0094B3"/>
                </a:solidFill>
              </a:rPr>
              <a:t>and </a:t>
            </a:r>
            <a:r>
              <a:rPr lang="en-US" altLang="en-US" sz="1600" dirty="0" smtClean="0">
                <a:solidFill>
                  <a:srgbClr val="0094B3"/>
                </a:solidFill>
              </a:rPr>
              <a:t>Penalties</a:t>
            </a:r>
            <a:endParaRPr lang="en-US" altLang="en-US" sz="1600" dirty="0">
              <a:solidFill>
                <a:srgbClr val="0094B3"/>
              </a:solidFill>
            </a:endParaRPr>
          </a:p>
          <a:p>
            <a:pPr marL="342900" lvl="1" indent="-342900" eaLnBrk="1" hangingPunct="1">
              <a:buClrTx/>
              <a:defRPr/>
            </a:pPr>
            <a:r>
              <a:rPr lang="en-US" altLang="en-US" dirty="0" smtClean="0"/>
              <a:t>Crisis Management</a:t>
            </a:r>
          </a:p>
          <a:p>
            <a:pPr marL="742950" lvl="2" indent="-342900" eaLnBrk="1" hangingPunct="1">
              <a:buClrTx/>
              <a:defRPr/>
            </a:pPr>
            <a:r>
              <a:rPr lang="en-US" altLang="en-US" sz="1600" dirty="0">
                <a:solidFill>
                  <a:srgbClr val="0094B3"/>
                </a:solidFill>
              </a:rPr>
              <a:t>Provides Coverage </a:t>
            </a:r>
            <a:r>
              <a:rPr lang="en-US" altLang="en-US" sz="1600" dirty="0" smtClean="0">
                <a:solidFill>
                  <a:srgbClr val="0094B3"/>
                </a:solidFill>
              </a:rPr>
              <a:t>for Forensics Experts</a:t>
            </a:r>
            <a:r>
              <a:rPr lang="en-US" altLang="en-US" sz="1600" dirty="0">
                <a:solidFill>
                  <a:srgbClr val="0094B3"/>
                </a:solidFill>
              </a:rPr>
              <a:t>, </a:t>
            </a:r>
            <a:r>
              <a:rPr lang="en-US" altLang="en-US" sz="1600" dirty="0" smtClean="0">
                <a:solidFill>
                  <a:srgbClr val="0094B3"/>
                </a:solidFill>
              </a:rPr>
              <a:t>Notification</a:t>
            </a:r>
            <a:r>
              <a:rPr lang="en-US" altLang="en-US" sz="1600" dirty="0">
                <a:solidFill>
                  <a:srgbClr val="0094B3"/>
                </a:solidFill>
              </a:rPr>
              <a:t>, </a:t>
            </a:r>
            <a:r>
              <a:rPr lang="en-US" altLang="en-US" sz="1600" dirty="0" smtClean="0">
                <a:solidFill>
                  <a:srgbClr val="0094B3"/>
                </a:solidFill>
              </a:rPr>
              <a:t>Call Centers</a:t>
            </a:r>
            <a:r>
              <a:rPr lang="en-US" altLang="en-US" sz="1600" dirty="0">
                <a:solidFill>
                  <a:srgbClr val="0094B3"/>
                </a:solidFill>
              </a:rPr>
              <a:t>, ID </a:t>
            </a:r>
            <a:r>
              <a:rPr lang="en-US" altLang="en-US" sz="1600" dirty="0" smtClean="0">
                <a:solidFill>
                  <a:srgbClr val="0094B3"/>
                </a:solidFill>
              </a:rPr>
              <a:t>Theft Monitoring</a:t>
            </a:r>
            <a:r>
              <a:rPr lang="en-US" altLang="en-US" sz="1600" dirty="0">
                <a:solidFill>
                  <a:srgbClr val="0094B3"/>
                </a:solidFill>
              </a:rPr>
              <a:t>, PR and </a:t>
            </a:r>
            <a:r>
              <a:rPr lang="en-US" altLang="en-US" sz="1600" dirty="0" smtClean="0">
                <a:solidFill>
                  <a:srgbClr val="0094B3"/>
                </a:solidFill>
              </a:rPr>
              <a:t>Other Crisis Management Activities</a:t>
            </a:r>
          </a:p>
          <a:p>
            <a:pPr marL="342900" lvl="1" indent="-342900" eaLnBrk="1" hangingPunct="1">
              <a:buClrTx/>
              <a:defRPr/>
            </a:pPr>
            <a:r>
              <a:rPr lang="en-US" altLang="en-US" dirty="0" smtClean="0"/>
              <a:t>Media</a:t>
            </a:r>
            <a:endParaRPr lang="en-US" altLang="en-US" dirty="0"/>
          </a:p>
          <a:p>
            <a:pPr marL="742950" lvl="2" indent="-342900" eaLnBrk="1" hangingPunct="1">
              <a:buClrTx/>
              <a:defRPr/>
            </a:pPr>
            <a:endParaRPr lang="en-US" altLang="en-US" sz="1600" dirty="0">
              <a:solidFill>
                <a:srgbClr val="0094B3"/>
              </a:solidFill>
            </a:endParaRPr>
          </a:p>
        </p:txBody>
      </p:sp>
      <p:sp>
        <p:nvSpPr>
          <p:cNvPr id="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56</a:t>
            </a:fld>
            <a:endParaRPr lang="en-US" dirty="0">
              <a:solidFill>
                <a:srgbClr val="080A0C"/>
              </a:solidFill>
              <a:latin typeface="Arial"/>
            </a:endParaRPr>
          </a:p>
        </p:txBody>
      </p:sp>
    </p:spTree>
    <p:extLst>
      <p:ext uri="{BB962C8B-B14F-4D97-AF65-F5344CB8AC3E}">
        <p14:creationId xmlns:p14="http://schemas.microsoft.com/office/powerpoint/2010/main" val="202250484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2"/>
            <a:ext cx="8229600" cy="655638"/>
          </a:xfrm>
        </p:spPr>
        <p:txBody>
          <a:bodyPr/>
          <a:lstStyle/>
          <a:p>
            <a:pPr>
              <a:defRPr/>
            </a:pPr>
            <a:r>
              <a:rPr lang="en-US" dirty="0" smtClean="0"/>
              <a:t>“Cyber” Insurance Policies</a:t>
            </a:r>
            <a:endParaRPr dirty="0"/>
          </a:p>
        </p:txBody>
      </p:sp>
      <p:sp>
        <p:nvSpPr>
          <p:cNvPr id="3" name="Content Placeholder 2"/>
          <p:cNvSpPr>
            <a:spLocks noGrp="1"/>
          </p:cNvSpPr>
          <p:nvPr>
            <p:ph idx="1"/>
          </p:nvPr>
        </p:nvSpPr>
        <p:spPr/>
        <p:txBody>
          <a:bodyPr/>
          <a:lstStyle/>
          <a:p>
            <a:pPr eaLnBrk="1" hangingPunct="1">
              <a:defRPr/>
            </a:pPr>
            <a:endParaRPr lang="en-US" dirty="0" smtClean="0"/>
          </a:p>
          <a:p>
            <a:pPr marL="0" indent="0" eaLnBrk="1" hangingPunct="1">
              <a:buFont typeface="Wingdings" pitchFamily="2" charset="2"/>
              <a:buNone/>
              <a:defRPr/>
            </a:pPr>
            <a:r>
              <a:rPr lang="en-US" dirty="0" smtClean="0"/>
              <a:t> </a:t>
            </a:r>
            <a:endParaRPr lang="en-US" dirty="0"/>
          </a:p>
        </p:txBody>
      </p:sp>
      <p:sp>
        <p:nvSpPr>
          <p:cNvPr id="6" name="Content Placeholder 2"/>
          <p:cNvSpPr txBox="1">
            <a:spLocks/>
          </p:cNvSpPr>
          <p:nvPr/>
        </p:nvSpPr>
        <p:spPr bwMode="auto">
          <a:xfrm>
            <a:off x="533400" y="1752600"/>
            <a:ext cx="7467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90713" indent="-228600" algn="l" rtl="0" eaLnBrk="0" fontAlgn="base" hangingPunct="0">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buClrTx/>
              <a:defRPr/>
            </a:pPr>
            <a:r>
              <a:rPr lang="en-US" altLang="en-US" dirty="0">
                <a:solidFill>
                  <a:srgbClr val="5E676F"/>
                </a:solidFill>
              </a:rPr>
              <a:t>Network Interruption And Extra Expense (and CBI</a:t>
            </a:r>
            <a:r>
              <a:rPr lang="en-US" altLang="en-US" dirty="0" smtClean="0">
                <a:solidFill>
                  <a:srgbClr val="5E676F"/>
                </a:solidFill>
              </a:rPr>
              <a:t>)</a:t>
            </a:r>
          </a:p>
          <a:p>
            <a:pPr marL="742950" lvl="2" indent="-342900" eaLnBrk="1" hangingPunct="1">
              <a:buClrTx/>
              <a:defRPr/>
            </a:pPr>
            <a:r>
              <a:rPr lang="en-US" altLang="en-US" sz="1600" dirty="0">
                <a:solidFill>
                  <a:srgbClr val="0094B3"/>
                </a:solidFill>
              </a:rPr>
              <a:t>Provides Coverage for L</a:t>
            </a:r>
            <a:r>
              <a:rPr lang="en-US" altLang="en-US" sz="1600" dirty="0" smtClean="0">
                <a:solidFill>
                  <a:srgbClr val="0094B3"/>
                </a:solidFill>
              </a:rPr>
              <a:t>ost Business Income and Extra Expense Caused By Malicious Code, </a:t>
            </a:r>
            <a:r>
              <a:rPr lang="en-US" altLang="en-US" sz="1600" dirty="0" err="1" smtClean="0">
                <a:solidFill>
                  <a:srgbClr val="0094B3"/>
                </a:solidFill>
              </a:rPr>
              <a:t>DDoS</a:t>
            </a:r>
            <a:r>
              <a:rPr lang="en-US" altLang="en-US" sz="1600" dirty="0" smtClean="0">
                <a:solidFill>
                  <a:srgbClr val="0094B3"/>
                </a:solidFill>
              </a:rPr>
              <a:t> Attacks</a:t>
            </a:r>
            <a:r>
              <a:rPr lang="en-US" altLang="en-US" sz="1600" dirty="0">
                <a:solidFill>
                  <a:srgbClr val="0094B3"/>
                </a:solidFill>
              </a:rPr>
              <a:t>, </a:t>
            </a:r>
            <a:r>
              <a:rPr lang="en-US" altLang="en-US" sz="1600" dirty="0" smtClean="0">
                <a:solidFill>
                  <a:srgbClr val="0094B3"/>
                </a:solidFill>
              </a:rPr>
              <a:t>Unauthorized Access </a:t>
            </a:r>
            <a:r>
              <a:rPr lang="en-US" altLang="en-US" sz="1600" dirty="0">
                <a:solidFill>
                  <a:srgbClr val="0094B3"/>
                </a:solidFill>
              </a:rPr>
              <a:t>to, or </a:t>
            </a:r>
            <a:r>
              <a:rPr lang="en-US" altLang="en-US" sz="1600" dirty="0" smtClean="0">
                <a:solidFill>
                  <a:srgbClr val="0094B3"/>
                </a:solidFill>
              </a:rPr>
              <a:t>Theft </a:t>
            </a:r>
            <a:r>
              <a:rPr lang="en-US" altLang="en-US" sz="1600" dirty="0">
                <a:solidFill>
                  <a:srgbClr val="0094B3"/>
                </a:solidFill>
              </a:rPr>
              <a:t>of, </a:t>
            </a:r>
            <a:r>
              <a:rPr lang="en-US" altLang="en-US" sz="1600" dirty="0" smtClean="0">
                <a:solidFill>
                  <a:srgbClr val="0094B3"/>
                </a:solidFill>
              </a:rPr>
              <a:t>Information</a:t>
            </a:r>
            <a:r>
              <a:rPr lang="en-US" altLang="en-US" sz="1600" dirty="0">
                <a:solidFill>
                  <a:srgbClr val="0094B3"/>
                </a:solidFill>
              </a:rPr>
              <a:t>, and Other Network Security Threats </a:t>
            </a:r>
            <a:endParaRPr lang="en-US" altLang="en-US" sz="1600" dirty="0" smtClean="0">
              <a:solidFill>
                <a:srgbClr val="0094B3"/>
              </a:solidFill>
            </a:endParaRPr>
          </a:p>
          <a:p>
            <a:pPr marL="342900" lvl="1" indent="-342900" eaLnBrk="1" hangingPunct="1">
              <a:buClrTx/>
              <a:defRPr/>
            </a:pPr>
            <a:r>
              <a:rPr lang="en-US" altLang="en-US" dirty="0">
                <a:solidFill>
                  <a:srgbClr val="5E676F"/>
                </a:solidFill>
              </a:rPr>
              <a:t>Digital</a:t>
            </a:r>
            <a:r>
              <a:rPr lang="en-US" altLang="en-US" dirty="0" smtClean="0"/>
              <a:t> Asset Coverage</a:t>
            </a:r>
          </a:p>
          <a:p>
            <a:pPr marL="742950" lvl="2" indent="-342900" eaLnBrk="1" hangingPunct="1">
              <a:buClrTx/>
              <a:defRPr/>
            </a:pPr>
            <a:r>
              <a:rPr lang="en-US" altLang="en-US" sz="1600" dirty="0">
                <a:solidFill>
                  <a:srgbClr val="0094B3"/>
                </a:solidFill>
              </a:rPr>
              <a:t>Provides Coverage for D</a:t>
            </a:r>
            <a:r>
              <a:rPr lang="en-US" altLang="en-US" sz="1600" dirty="0" smtClean="0">
                <a:solidFill>
                  <a:srgbClr val="0094B3"/>
                </a:solidFill>
              </a:rPr>
              <a:t>amage To </a:t>
            </a:r>
            <a:r>
              <a:rPr lang="en-US" altLang="en-US" sz="1600" dirty="0">
                <a:solidFill>
                  <a:srgbClr val="0094B3"/>
                </a:solidFill>
              </a:rPr>
              <a:t>or </a:t>
            </a:r>
            <a:r>
              <a:rPr lang="en-US" altLang="en-US" sz="1600" dirty="0" smtClean="0">
                <a:solidFill>
                  <a:srgbClr val="0094B3"/>
                </a:solidFill>
              </a:rPr>
              <a:t>Theft </a:t>
            </a:r>
            <a:r>
              <a:rPr lang="en-US" altLang="en-US" sz="1600" dirty="0">
                <a:solidFill>
                  <a:srgbClr val="0094B3"/>
                </a:solidFill>
              </a:rPr>
              <a:t>of the </a:t>
            </a:r>
            <a:r>
              <a:rPr lang="en-US" altLang="en-US" sz="1600" dirty="0" smtClean="0">
                <a:solidFill>
                  <a:srgbClr val="0094B3"/>
                </a:solidFill>
              </a:rPr>
              <a:t>Insured’s Own Systems and Data </a:t>
            </a:r>
            <a:endParaRPr lang="en-US" altLang="en-US" sz="1600" dirty="0" smtClean="0"/>
          </a:p>
          <a:p>
            <a:pPr marL="342900" lvl="1" indent="-342900" eaLnBrk="1" hangingPunct="1">
              <a:buClrTx/>
              <a:defRPr/>
            </a:pPr>
            <a:r>
              <a:rPr lang="en-US" altLang="en-US" dirty="0" smtClean="0"/>
              <a:t>Cyber Extortion</a:t>
            </a:r>
          </a:p>
          <a:p>
            <a:pPr marL="742950" lvl="2" indent="-342900" eaLnBrk="1" hangingPunct="1">
              <a:buClrTx/>
              <a:defRPr/>
            </a:pPr>
            <a:r>
              <a:rPr lang="en-US" altLang="en-US" sz="1600" dirty="0">
                <a:solidFill>
                  <a:srgbClr val="0094B3"/>
                </a:solidFill>
              </a:rPr>
              <a:t>Provides Coverage for </a:t>
            </a:r>
            <a:r>
              <a:rPr lang="en-US" altLang="en-US" sz="1600" dirty="0" smtClean="0">
                <a:solidFill>
                  <a:srgbClr val="0094B3"/>
                </a:solidFill>
              </a:rPr>
              <a:t>Losses Resulting From Extortion, e.g., Payment </a:t>
            </a:r>
            <a:r>
              <a:rPr lang="en-US" altLang="en-US" sz="1600" dirty="0">
                <a:solidFill>
                  <a:srgbClr val="0094B3"/>
                </a:solidFill>
              </a:rPr>
              <a:t>of an </a:t>
            </a:r>
            <a:r>
              <a:rPr lang="en-US" altLang="en-US" sz="1600" dirty="0" smtClean="0">
                <a:solidFill>
                  <a:srgbClr val="0094B3"/>
                </a:solidFill>
              </a:rPr>
              <a:t>Extortionist’s Demand to Prevent a Cybersecurity Incident</a:t>
            </a:r>
          </a:p>
          <a:p>
            <a:pPr marL="342900" lvl="1" indent="-342900" eaLnBrk="1" hangingPunct="1">
              <a:buClrTx/>
              <a:defRPr/>
            </a:pPr>
            <a:r>
              <a:rPr lang="en-US" altLang="en-US" dirty="0" smtClean="0"/>
              <a:t>Emerging Markets</a:t>
            </a:r>
            <a:endParaRPr lang="en-US" altLang="en-US" sz="2200" dirty="0"/>
          </a:p>
          <a:p>
            <a:pPr marL="742950" lvl="2" indent="-342900" eaLnBrk="1" hangingPunct="1">
              <a:buClrTx/>
              <a:defRPr/>
            </a:pPr>
            <a:endParaRPr lang="en-US" altLang="en-US" sz="1800" kern="0" dirty="0"/>
          </a:p>
        </p:txBody>
      </p:sp>
      <p:sp>
        <p:nvSpPr>
          <p:cNvPr id="7"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57</a:t>
            </a:fld>
            <a:endParaRPr lang="en-US" dirty="0">
              <a:solidFill>
                <a:srgbClr val="080A0C"/>
              </a:solidFill>
              <a:latin typeface="Arial"/>
            </a:endParaRPr>
          </a:p>
        </p:txBody>
      </p:sp>
    </p:spTree>
    <p:extLst>
      <p:ext uri="{BB962C8B-B14F-4D97-AF65-F5344CB8AC3E}">
        <p14:creationId xmlns:p14="http://schemas.microsoft.com/office/powerpoint/2010/main" val="67500221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48483" name="Content Placeholder 2"/>
          <p:cNvSpPr>
            <a:spLocks noGrp="1"/>
          </p:cNvSpPr>
          <p:nvPr>
            <p:ph idx="4294967295"/>
          </p:nvPr>
        </p:nvSpPr>
        <p:spPr bwMode="auto">
          <a:xfrm>
            <a:off x="457200" y="1828800"/>
            <a:ext cx="8229600"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Footer Placeholder 3"/>
          <p:cNvSpPr>
            <a:spLocks noGrp="1"/>
          </p:cNvSpPr>
          <p:nvPr>
            <p:ph type="ftr" sz="quarter" idx="4294967295"/>
          </p:nvPr>
        </p:nvSpPr>
        <p:spPr>
          <a:xfrm>
            <a:off x="3517900" y="6284913"/>
            <a:ext cx="4724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eaLnBrk="1" hangingPunct="1"/>
            <a:r>
              <a:rPr lang="en-US" altLang="en-US" sz="1800" smtClean="0">
                <a:solidFill>
                  <a:srgbClr val="51626F"/>
                </a:solidFill>
                <a:latin typeface="Calibri" pitchFamily="34" charset="0"/>
                <a:ea typeface="MS PGothic" pitchFamily="34" charset="-128"/>
                <a:cs typeface="Arial" pitchFamily="34" charset="0"/>
              </a:rPr>
              <a:t>klgates.com</a:t>
            </a:r>
          </a:p>
        </p:txBody>
      </p:sp>
      <p:pic>
        <p:nvPicPr>
          <p:cNvPr id="148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0"/>
            <a:ext cx="93392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8486" name="TextBox 1"/>
          <p:cNvSpPr txBox="1">
            <a:spLocks noChangeArrowheads="1"/>
          </p:cNvSpPr>
          <p:nvPr/>
        </p:nvSpPr>
        <p:spPr bwMode="auto">
          <a:xfrm>
            <a:off x="0" y="6389688"/>
            <a:ext cx="9382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algn="l" eaLnBrk="1" hangingPunct="1"/>
            <a:r>
              <a:rPr lang="en-US" altLang="en-US" sz="1800" smtClean="0">
                <a:solidFill>
                  <a:srgbClr val="51626F"/>
                </a:solidFill>
                <a:ea typeface="ヒラギノ角ゴ Pro W3"/>
                <a:cs typeface="ヒラギノ角ゴ Pro W3"/>
                <a:hlinkClick r:id="" action="ppaction://hlinkshowjump?jump=lastslideviewed"/>
              </a:rPr>
              <a:t>back</a:t>
            </a:r>
            <a:endParaRPr lang="en-US" altLang="en-US" sz="1800" smtClean="0">
              <a:solidFill>
                <a:srgbClr val="51626F"/>
              </a:solidFill>
              <a:ea typeface="ヒラギノ角ゴ Pro W3"/>
              <a:cs typeface="ヒラギノ角ゴ Pro W3"/>
            </a:endParaRPr>
          </a:p>
        </p:txBody>
      </p:sp>
      <p:sp>
        <p:nvSpPr>
          <p:cNvPr id="11" name="Rectangle 2"/>
          <p:cNvSpPr txBox="1">
            <a:spLocks noChangeArrowheads="1"/>
          </p:cNvSpPr>
          <p:nvPr/>
        </p:nvSpPr>
        <p:spPr bwMode="auto">
          <a:xfrm>
            <a:off x="647700" y="1370013"/>
            <a:ext cx="81534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2pPr>
            <a:lvl3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3pPr>
            <a:lvl4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4pPr>
            <a:lvl5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eaLnBrk="1" hangingPunct="1">
              <a:defRPr/>
            </a:pPr>
            <a:r>
              <a:rPr lang="en-US" altLang="en-US" sz="3600" kern="0" cap="all" dirty="0" smtClean="0">
                <a:solidFill>
                  <a:srgbClr val="FFFFFF"/>
                </a:solidFill>
              </a:rPr>
              <a:t>Remember the Snowflake</a:t>
            </a:r>
          </a:p>
        </p:txBody>
      </p:sp>
    </p:spTree>
    <p:extLst>
      <p:ext uri="{BB962C8B-B14F-4D97-AF65-F5344CB8AC3E}">
        <p14:creationId xmlns:p14="http://schemas.microsoft.com/office/powerpoint/2010/main" val="109939144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49507" name="Content Placeholder 2"/>
          <p:cNvSpPr>
            <a:spLocks noGrp="1"/>
          </p:cNvSpPr>
          <p:nvPr>
            <p:ph idx="4294967295"/>
          </p:nvPr>
        </p:nvSpPr>
        <p:spPr bwMode="auto">
          <a:xfrm>
            <a:off x="457200" y="1828800"/>
            <a:ext cx="8229600"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9508" name="Footer Placeholder 3"/>
          <p:cNvSpPr>
            <a:spLocks noGrp="1"/>
          </p:cNvSpPr>
          <p:nvPr>
            <p:ph type="ftr" sz="quarter" idx="4294967295"/>
          </p:nvPr>
        </p:nvSpPr>
        <p:spPr>
          <a:xfrm>
            <a:off x="3517900" y="6284913"/>
            <a:ext cx="4724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eaLnBrk="1" hangingPunct="1"/>
            <a:r>
              <a:rPr lang="en-US" altLang="en-US" sz="1800" smtClean="0">
                <a:solidFill>
                  <a:srgbClr val="51626F"/>
                </a:solidFill>
                <a:latin typeface="Calibri" pitchFamily="34" charset="0"/>
                <a:ea typeface="MS PGothic" pitchFamily="34" charset="-128"/>
                <a:cs typeface="Arial" pitchFamily="34" charset="0"/>
              </a:rPr>
              <a:t>klgates.com</a:t>
            </a:r>
          </a:p>
        </p:txBody>
      </p:sp>
      <p:pic>
        <p:nvPicPr>
          <p:cNvPr id="149509" name="Picture 2" descr="Spider-W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46075" y="1239838"/>
            <a:ext cx="81534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2pPr>
            <a:lvl3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3pPr>
            <a:lvl4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4pPr>
            <a:lvl5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eaLnBrk="1" hangingPunct="1">
              <a:defRPr/>
            </a:pPr>
            <a:r>
              <a:rPr lang="en-US" altLang="en-US" sz="3600" kern="0" cap="all" dirty="0" smtClean="0">
                <a:solidFill>
                  <a:srgbClr val="FFFFFF"/>
                </a:solidFill>
              </a:rPr>
              <a:t>AVOID THE TRAPS</a:t>
            </a:r>
          </a:p>
        </p:txBody>
      </p:sp>
    </p:spTree>
    <p:extLst>
      <p:ext uri="{BB962C8B-B14F-4D97-AF65-F5344CB8AC3E}">
        <p14:creationId xmlns:p14="http://schemas.microsoft.com/office/powerpoint/2010/main" val="427206643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583363"/>
            <a:ext cx="2895600" cy="244475"/>
          </a:xfrm>
          <a:prstGeom prst="rect">
            <a:avLst/>
          </a:prstGeom>
        </p:spPr>
        <p:txBody>
          <a:bodyPr/>
          <a:lstStyle/>
          <a:p>
            <a:pPr>
              <a:defRPr/>
            </a:pPr>
            <a:r>
              <a:rPr lang="en-US" smtClean="0"/>
              <a:t>klgates.com</a:t>
            </a:r>
            <a:endParaRPr lang="en-US"/>
          </a:p>
        </p:txBody>
      </p:sp>
      <p:sp>
        <p:nvSpPr>
          <p:cNvPr id="5" name="Slide Number Placeholder 4"/>
          <p:cNvSpPr>
            <a:spLocks noGrp="1"/>
          </p:cNvSpPr>
          <p:nvPr>
            <p:ph type="sldNum" sz="quarter" idx="4294967295"/>
          </p:nvPr>
        </p:nvSpPr>
        <p:spPr>
          <a:xfrm>
            <a:off x="6553200" y="6592888"/>
            <a:ext cx="2133600" cy="246062"/>
          </a:xfrm>
          <a:prstGeom prst="rect">
            <a:avLst/>
          </a:prstGeom>
        </p:spPr>
        <p:txBody>
          <a:bodyPr/>
          <a:lstStyle/>
          <a:p>
            <a:pPr>
              <a:defRPr/>
            </a:pPr>
            <a:fld id="{C212730E-A6AF-4900-840C-75002F420567}" type="slidenum">
              <a:rPr lang="en-US" smtClean="0"/>
              <a:pPr>
                <a:defRPr/>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77" y="0"/>
            <a:ext cx="93313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6921662" y="3264061"/>
            <a:ext cx="1250066" cy="1226916"/>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rgbClr val="FF0000"/>
              </a:solidFill>
              <a:effectLst/>
              <a:latin typeface="Arial" pitchFamily="-111" charset="0"/>
              <a:ea typeface="Osaka" pitchFamily="-111" charset="-128"/>
              <a:cs typeface="Osaka" pitchFamily="-111" charset="-128"/>
            </a:endParaRPr>
          </a:p>
        </p:txBody>
      </p:sp>
      <p:sp>
        <p:nvSpPr>
          <p:cNvPr id="9" name="Oval 8"/>
          <p:cNvSpPr/>
          <p:nvPr/>
        </p:nvSpPr>
        <p:spPr bwMode="auto">
          <a:xfrm>
            <a:off x="7164719" y="3509061"/>
            <a:ext cx="777433" cy="76200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rgbClr val="FF0000"/>
              </a:solidFill>
              <a:effectLst/>
              <a:latin typeface="Arial" pitchFamily="-111" charset="0"/>
              <a:ea typeface="Osaka" pitchFamily="-111" charset="-128"/>
              <a:cs typeface="Osaka" pitchFamily="-111" charset="-128"/>
            </a:endParaRPr>
          </a:p>
        </p:txBody>
      </p:sp>
      <p:sp>
        <p:nvSpPr>
          <p:cNvPr id="10" name="Oval 9"/>
          <p:cNvSpPr/>
          <p:nvPr/>
        </p:nvSpPr>
        <p:spPr bwMode="auto">
          <a:xfrm>
            <a:off x="7363420" y="3707761"/>
            <a:ext cx="388716" cy="381000"/>
          </a:xfrm>
          <a:prstGeom prst="ellipse">
            <a:avLst/>
          </a:prstGeom>
          <a:solidFill>
            <a:srgbClr val="FF0000"/>
          </a:solidFill>
          <a:ln w="9525" cap="flat" cmpd="sng" algn="ctr">
            <a:solidFill>
              <a:srgbClr val="F94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rgbClr val="FF0000"/>
              </a:solidFill>
              <a:effectLst/>
              <a:latin typeface="Arial" pitchFamily="-111" charset="0"/>
              <a:ea typeface="Osaka" pitchFamily="-111" charset="-128"/>
              <a:cs typeface="Osaka" pitchFamily="-111" charset="-128"/>
            </a:endParaRPr>
          </a:p>
        </p:txBody>
      </p:sp>
      <p:sp>
        <p:nvSpPr>
          <p:cNvPr id="16" name="Rounded Rectangular Callout 15"/>
          <p:cNvSpPr/>
          <p:nvPr/>
        </p:nvSpPr>
        <p:spPr bwMode="auto">
          <a:xfrm>
            <a:off x="7919002" y="2071868"/>
            <a:ext cx="1224998" cy="1018573"/>
          </a:xfrm>
          <a:prstGeom prst="wedgeRoundRectCallout">
            <a:avLst>
              <a:gd name="adj1" fmla="val -56884"/>
              <a:gd name="adj2" fmla="val 40909"/>
              <a:gd name="adj3" fmla="val 16667"/>
            </a:avLst>
          </a:prstGeom>
          <a:noFill/>
          <a:ln w="38100" cap="flat" cmpd="sng" algn="ctr">
            <a:solidFill>
              <a:srgbClr val="080A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80A0C"/>
              </a:solidFill>
              <a:effectLst/>
              <a:latin typeface="Arial" pitchFamily="-111" charset="0"/>
              <a:ea typeface="Osaka" pitchFamily="-111" charset="-128"/>
              <a:cs typeface="Osaka" pitchFamily="-11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rgbClr val="080A0C"/>
                </a:solidFill>
                <a:latin typeface="MV Boli" panose="02000500030200090000" pitchFamily="2" charset="0"/>
                <a:cs typeface="MV Boli" panose="02000500030200090000" pitchFamily="2" charset="0"/>
              </a:rPr>
              <a:t>oops!</a:t>
            </a:r>
            <a:r>
              <a:rPr kumimoji="0" lang="en-US" sz="2400" b="0" i="0" u="none" strike="noStrike" cap="none" normalizeH="0" baseline="0" dirty="0" smtClean="0">
                <a:ln>
                  <a:noFill/>
                </a:ln>
                <a:solidFill>
                  <a:srgbClr val="080A0C"/>
                </a:solidFill>
                <a:effectLst/>
                <a:latin typeface="MV Boli" panose="02000500030200090000" pitchFamily="2" charset="0"/>
                <a:cs typeface="MV Boli" panose="02000500030200090000" pitchFamily="2" charset="0"/>
              </a:rPr>
              <a:t>!</a:t>
            </a:r>
            <a:endParaRPr kumimoji="0" lang="en-US" sz="2400" b="0" i="0" u="none" strike="noStrike" cap="none" normalizeH="0" baseline="0" dirty="0">
              <a:ln>
                <a:noFill/>
              </a:ln>
              <a:solidFill>
                <a:srgbClr val="080A0C"/>
              </a:solidFill>
              <a:effectLst/>
              <a:latin typeface="MV Boli" panose="02000500030200090000" pitchFamily="2" charset="0"/>
              <a:cs typeface="MV Boli" panose="02000500030200090000" pitchFamily="2" charset="0"/>
            </a:endParaRPr>
          </a:p>
        </p:txBody>
      </p:sp>
      <p:sp>
        <p:nvSpPr>
          <p:cNvPr id="17" name="AutoShape 6" descr="data:image/jpeg;base64,/9j/4AAQSkZJRgABAQAAAQABAAD/2wCEAAkGBxIHEhEREg8VERURFxQSFwwWERkcHRMUFBUYFhQWFhYYHigsHR4lGx8UIjEiJSkrLi4uFx8zOT8sNywtLisBCgoKDg0OGxAQGy4lHyQsLC0vLS40KzcrLDQ3MCwtLywsLC81LSwsLC4tLCw1LCwsNCwsLDQvLSwsLCssLCw0LP/AABEIAHgAeAMBEQACEQEDEQH/xAAcAAEAAQUBAQAAAAAAAAAAAAAABQMEBgcIAgH/xAA2EAACAQIDBAcGBQUAAAAAAAAAAQIDBAURIQYSQWEHEzEyUZGhQmJxgYKxFCIzUsIjNENywf/EABsBAQACAwEBAAAAAAAAAAAAAAACAwEEBQYH/8QAMBEBAAIBAgQDBgUFAAAAAAAAAAECAwQREiExQQUGMlFxgZGx4RQiocHRExYjM2H/2gAMAwEAAhEDEQA/AN4gAAAAAAAAAAAAAAAAAAAAAAAAAAAAAAAAAAAAAAAAAAAAAAAAAAAAAAAAAAAAAAAAAAAAAAAAAAAAAAAAAB8b3dXpzB1Rd9tJaWH6l1Ti/wBu+m/JFds1K9ZbuHw3VZvRjmfgu8OxGlikFUo1I1IvTei+K7U+ZKt4tG9VGfT5MF+DLG0rokpAAAAAAAAAACwxvGKOB0pVq81GK4cZPwiuLIXvFI3lsabTZNRk4Mcc/p72oMd6VLq9bVBK3hwfellzb09DQvqb26cnrNP4LpcMf5Pzz8o+X3Yhf49c4j+rXnU5Sm2vLsKZ3t1nd1cf9PF/rpFfdEfVHSqZ8TEVgtmtPWWd9Ee0Cw26dGpJRhcpRzb06yL/ACeebXzNnTW4LbT3cfxvDOowxasc6/Tu3mdB44AAAAAAAAAAOe+k3aGWN3lSKf8ATt3KlCPDNPKcvi2vRHOz34r+57PwvTxg08T3tzn9mI5lLobvhlh7VNy7IvyI8ULIx3npEvcaU6f5lo4/mTz7GtTHHCf4bJtO8cnVNvPrIxl4pPzWZ2XzeY2lUDAAAir3aO0sdKl1Ti/DfTfkiu2bHXrLdw+HarLzpjmfgiLjpEw+joqsp/605P1Kp1eKO7fp5d11ufDEe+YR9bpStYd2hWlz3YpesiuddTtEtqvlbUz6r1j5/wALCv0tQj3bNvnKul6KLIzrvZVfXytt680R8PvCOuOmGUe7b0o/GpJ/ZIx+LvPSqX9vaWnrzT8o+77Q27xbFP7exbT7Jq3luv6pNIlGTUW6QqtovCMXqvM/GGv7+0aq1Oug41d6TnBvuzbza0+JpZLXraYl6fSYNPkxVtj5xty5qUbeMfZK+OzbrpsUdlSMUuxEd10ViOkD0BMxC0xC4VOLSebZbipMy5+u1VaY5iJ5y6Q2RuvxtlaVH7VGm8/pSO1T0w+Z6iNsto/6k61XqvZlLlFElKPr39fXctJPm5xX/QMX2lq4jdUqsPwkspRlFKE4vLNcUiGSvFWYhsaTLGLPTJaN4iYlq6lsxidbSOH1VzcUvWTObGks9tfzDi9qUs+jnFbvLehTor36vZ8o5lsaNpZPMkdk9ZdDtSetfEMvcpUv5Sl/EtjSVhzsnmDNbpDJMO6LMOs8nKnOu1xqVG8/pjkvQujDSOzn5PE9TfrZk+H4HbYbl1NtSp5cY00n55ZlkREdGlbJe3qmZSBlBim22xFHaiG8pdRXj3bqMe33Zr2l9ivJirfq3dJr82mn8k8mk9oNkcUwHPrKMqkF/npJyjl4vLVfNGpOmiOzv4/Gsl+UXYtO9qPRzfwMRirHZO2uz262eIOdbRb0uSTf2JRWFNs155zK/t8BvLvLcs688+Koz488iXDPsVTnrHW36untk8PlhVna0J96nShGS8JZarzNqsbRs8/mvx5JtHeUsSVgAAAAAAAAAAAt6tlSrPOVKEn+5wTfm0Y2Si0x3VoQUNEkuSRlHfd6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  animated 3D d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545" y="3285281"/>
            <a:ext cx="1428750" cy="11343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2886" y="6421851"/>
            <a:ext cx="1041722" cy="307777"/>
          </a:xfrm>
          <a:prstGeom prst="rect">
            <a:avLst/>
          </a:prstGeom>
          <a:noFill/>
        </p:spPr>
        <p:txBody>
          <a:bodyPr wrap="square" rtlCol="0">
            <a:spAutoFit/>
          </a:bodyPr>
          <a:lstStyle/>
          <a:p>
            <a:r>
              <a:rPr lang="en-US" dirty="0" smtClean="0">
                <a:hlinkClick r:id="" action="ppaction://hlinkshowjump?jump=lastslideviewed"/>
              </a:rPr>
              <a:t>back</a:t>
            </a:r>
            <a:endParaRPr lang="en-US" dirty="0"/>
          </a:p>
        </p:txBody>
      </p:sp>
      <p:sp>
        <p:nvSpPr>
          <p:cNvPr id="19" name="TextBox 18"/>
          <p:cNvSpPr txBox="1"/>
          <p:nvPr/>
        </p:nvSpPr>
        <p:spPr>
          <a:xfrm>
            <a:off x="671332" y="6575739"/>
            <a:ext cx="648182" cy="307777"/>
          </a:xfrm>
          <a:prstGeom prst="rect">
            <a:avLst/>
          </a:prstGeom>
          <a:noFill/>
        </p:spPr>
        <p:txBody>
          <a:bodyPr wrap="square" rtlCol="0">
            <a:spAutoFit/>
          </a:bodyPr>
          <a:lstStyle/>
          <a:p>
            <a:r>
              <a:rPr lang="en-US" dirty="0" smtClean="0">
                <a:hlinkClick r:id="rId4"/>
              </a:rPr>
              <a:t>link</a:t>
            </a:r>
            <a:endParaRPr lang="en-US" dirty="0"/>
          </a:p>
        </p:txBody>
      </p:sp>
    </p:spTree>
    <p:extLst>
      <p:ext uri="{BB962C8B-B14F-4D97-AF65-F5344CB8AC3E}">
        <p14:creationId xmlns:p14="http://schemas.microsoft.com/office/powerpoint/2010/main" val="333618748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data:image/jpeg;base64,/9j/4AAQSkZJRgABAQAAAQABAAD/2wCEAAkGBxIHEhEREg8VERURFxQSFwwWERkcHRMUFBUYFhQWFhYYHigsHR4lGx8UIjEiJSkrLi4uFx8zOT8sNywtLisBCgoKDg0OGxAQGy4lHyQsLC0vLS40KzcrLDQ3MCwtLywsLC81LSwsLC4tLCw1LCwsNCwsLDQvLSwsLCssLCw0LP/AABEIAHgAeAMBEQACEQEDEQH/xAAcAAEAAQUBAQAAAAAAAAAAAAAABQMEBgcIAgH/xAA2EAACAQIDBAcGBQUAAAAAAAAAAQIDBAURIQYSQWEHEzEyUZGhQmJxgYKxFCIzUsIjNENywf/EABsBAQACAwEBAAAAAAAAAAAAAAACAwEEBQYH/8QAMBEBAAIBAgQDBgUFAAAAAAAAAAECAwQREiExQQUGMlFxgZGx4RQiocHRExYjM2H/2gAMAwEAAhEDEQA/AN4gAAAAAAAAAAAAAAAAAAAAAAAAAAAAAAAAAAAAAAAAAAAAAAAAAAAAAAAAAAAAAAAAAAAAAAAAAAAAAAAAAB8b3dXpzB1Rd9tJaWH6l1Ti/wBu+m/JFds1K9ZbuHw3VZvRjmfgu8OxGlikFUo1I1IvTei+K7U+ZKt4tG9VGfT5MF+DLG0rokpAAAAAAAAAACwxvGKOB0pVq81GK4cZPwiuLIXvFI3lsabTZNRk4Mcc/p72oMd6VLq9bVBK3hwfellzb09DQvqb26cnrNP4LpcMf5Pzz8o+X3Yhf49c4j+rXnU5Sm2vLsKZ3t1nd1cf9PF/rpFfdEfVHSqZ8TEVgtmtPWWd9Ee0Cw26dGpJRhcpRzb06yL/ACeebXzNnTW4LbT3cfxvDOowxasc6/Tu3mdB44AAAAAAAAAAOe+k3aGWN3lSKf8ATt3KlCPDNPKcvi2vRHOz34r+57PwvTxg08T3tzn9mI5lLobvhlh7VNy7IvyI8ULIx3npEvcaU6f5lo4/mTz7GtTHHCf4bJtO8cnVNvPrIxl4pPzWZ2XzeY2lUDAAAir3aO0sdKl1Ti/DfTfkiu2bHXrLdw+HarLzpjmfgiLjpEw+joqsp/605P1Kp1eKO7fp5d11ufDEe+YR9bpStYd2hWlz3YpesiuddTtEtqvlbUz6r1j5/wALCv0tQj3bNvnKul6KLIzrvZVfXytt680R8PvCOuOmGUe7b0o/GpJ/ZIx+LvPSqX9vaWnrzT8o+77Q27xbFP7exbT7Jq3luv6pNIlGTUW6QqtovCMXqvM/GGv7+0aq1Oug41d6TnBvuzbza0+JpZLXraYl6fSYNPkxVtj5xty5qUbeMfZK+OzbrpsUdlSMUuxEd10ViOkD0BMxC0xC4VOLSebZbipMy5+u1VaY5iJ5y6Q2RuvxtlaVH7VGm8/pSO1T0w+Z6iNsto/6k61XqvZlLlFElKPr39fXctJPm5xX/QMX2lq4jdUqsPwkspRlFKE4vLNcUiGSvFWYhsaTLGLPTJaN4iYlq6lsxidbSOH1VzcUvWTObGks9tfzDi9qUs+jnFbvLehTor36vZ8o5lsaNpZPMkdk9ZdDtSetfEMvcpUv5Sl/EtjSVhzsnmDNbpDJMO6LMOs8nKnOu1xqVG8/pjkvQujDSOzn5PE9TfrZk+H4HbYbl1NtSp5cY00n55ZlkREdGlbJe3qmZSBlBim22xFHaiG8pdRXj3bqMe33Zr2l9ivJirfq3dJr82mn8k8mk9oNkcUwHPrKMqkF/npJyjl4vLVfNGpOmiOzv4/Gsl+UXYtO9qPRzfwMRirHZO2uz262eIOdbRb0uSTf2JRWFNs155zK/t8BvLvLcs688+Koz488iXDPsVTnrHW36untk8PlhVna0J96nShGS8JZarzNqsbRs8/mvx5JtHeUsSVgAAAAAAAAAAAt6tlSrPOVKEn+5wTfm0Y2Si0x3VoQUNEkuSRlHfd6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970713" cy="611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72035C24-9E86-45F9-B014-AE85305179CD}" type="slidenum">
              <a:rPr lang="en-US" smtClean="0">
                <a:solidFill>
                  <a:srgbClr val="080A0C"/>
                </a:solidFill>
              </a:rPr>
              <a:pPr>
                <a:defRPr/>
              </a:pPr>
              <a:t>60</a:t>
            </a:fld>
            <a:endParaRPr lang="en-US" dirty="0">
              <a:solidFill>
                <a:srgbClr val="080A0C"/>
              </a:solidFill>
            </a:endParaRPr>
          </a:p>
        </p:txBody>
      </p:sp>
      <p:sp>
        <p:nvSpPr>
          <p:cNvPr id="5" name="Rectangle 4"/>
          <p:cNvSpPr/>
          <p:nvPr/>
        </p:nvSpPr>
        <p:spPr>
          <a:xfrm>
            <a:off x="4495800" y="3581400"/>
            <a:ext cx="28956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7" name="Rectangle 6"/>
          <p:cNvSpPr/>
          <p:nvPr/>
        </p:nvSpPr>
        <p:spPr>
          <a:xfrm>
            <a:off x="4495800" y="3886200"/>
            <a:ext cx="28956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8" name="Rectangle 7"/>
          <p:cNvSpPr/>
          <p:nvPr/>
        </p:nvSpPr>
        <p:spPr>
          <a:xfrm>
            <a:off x="4495800" y="4114800"/>
            <a:ext cx="4572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Tree>
    <p:extLst>
      <p:ext uri="{BB962C8B-B14F-4D97-AF65-F5344CB8AC3E}">
        <p14:creationId xmlns:p14="http://schemas.microsoft.com/office/powerpoint/2010/main" val="405433088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3"/>
            <a:ext cx="9144000"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98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4630738"/>
            <a:ext cx="8753475" cy="195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4"/>
          <p:cNvSpPr/>
          <p:nvPr/>
        </p:nvSpPr>
        <p:spPr>
          <a:xfrm>
            <a:off x="3416300" y="3265488"/>
            <a:ext cx="2124075" cy="21748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a:solidFill>
                <a:srgbClr val="FFFFFF"/>
              </a:solidFill>
            </a:endParaRPr>
          </a:p>
        </p:txBody>
      </p:sp>
      <p:sp>
        <p:nvSpPr>
          <p:cNvPr id="19" name="Rectangle 18"/>
          <p:cNvSpPr/>
          <p:nvPr/>
        </p:nvSpPr>
        <p:spPr>
          <a:xfrm>
            <a:off x="322263" y="4572000"/>
            <a:ext cx="8753475" cy="2413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a:solidFill>
                <a:srgbClr val="FFFFFF"/>
              </a:solidFill>
            </a:endParaRPr>
          </a:p>
        </p:txBody>
      </p:sp>
      <p:sp>
        <p:nvSpPr>
          <p:cNvPr id="20" name="Rectangle 19"/>
          <p:cNvSpPr/>
          <p:nvPr/>
        </p:nvSpPr>
        <p:spPr>
          <a:xfrm>
            <a:off x="641350" y="5087938"/>
            <a:ext cx="3836988" cy="24606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a:solidFill>
                <a:srgbClr val="FFFFFF"/>
              </a:solidFill>
            </a:endParaRPr>
          </a:p>
        </p:txBody>
      </p:sp>
      <p:sp>
        <p:nvSpPr>
          <p:cNvPr id="25" name="Rectangle 24"/>
          <p:cNvSpPr/>
          <p:nvPr/>
        </p:nvSpPr>
        <p:spPr>
          <a:xfrm>
            <a:off x="5580063" y="3289300"/>
            <a:ext cx="1130300" cy="19367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a:solidFill>
                <a:srgbClr val="FFFFFF"/>
              </a:solidFill>
            </a:endParaRPr>
          </a:p>
        </p:txBody>
      </p:sp>
      <p:cxnSp>
        <p:nvCxnSpPr>
          <p:cNvPr id="27" name="Straight Connector 26"/>
          <p:cNvCxnSpPr>
            <a:stCxn id="25" idx="1"/>
            <a:endCxn id="25" idx="3"/>
          </p:cNvCxnSpPr>
          <p:nvPr/>
        </p:nvCxnSpPr>
        <p:spPr>
          <a:xfrm>
            <a:off x="5580063" y="3386138"/>
            <a:ext cx="11303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2263" y="4813300"/>
            <a:ext cx="4854575" cy="27463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endParaRPr lang="en-US">
              <a:solidFill>
                <a:srgbClr val="FFFFFF"/>
              </a:solidFill>
            </a:endParaRPr>
          </a:p>
        </p:txBody>
      </p:sp>
      <p:sp>
        <p:nvSpPr>
          <p:cNvPr id="12"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61</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17"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TRAP EXAMPLE</a:t>
            </a:r>
            <a:endParaRPr lang="en-US" dirty="0"/>
          </a:p>
        </p:txBody>
      </p:sp>
    </p:spTree>
    <p:extLst>
      <p:ext uri="{BB962C8B-B14F-4D97-AF65-F5344CB8AC3E}">
        <p14:creationId xmlns:p14="http://schemas.microsoft.com/office/powerpoint/2010/main" val="422122925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5"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6" descr="data:image/jpeg;base64,/9j/4AAQSkZJRgABAQAAAQABAAD/2wCEAAkGBxIHEhEREg8VERURFxQSFwwWERkcHRMUFBUYFhQWFhYYHigsHR4lGx8UIjEiJSkrLi4uFx8zOT8sNywtLisBCgoKDg0OGxAQGy4lHyQsLC0vLS40KzcrLDQ3MCwtLywsLC81LSwsLC4tLCw1LCwsNCwsLDQvLSwsLCssLCw0LP/AABEIAHgAeAMBEQACEQEDEQH/xAAcAAEAAQUBAQAAAAAAAAAAAAAABQMEBgcIAgH/xAA2EAACAQIDBAcGBQUAAAAAAAAAAQIDBAURIQYSQWEHEzEyUZGhQmJxgYKxFCIzUsIjNENywf/EABsBAQACAwEBAAAAAAAAAAAAAAACAwEEBQYH/8QAMBEBAAIBAgQDBgUFAAAAAAAAAAECAwQREiExQQUGMlFxgZGx4RQiocHRExYjM2H/2gAMAwEAAhEDEQA/AN4gAAAAAAAAAAAAAAAAAAAAAAAAAAAAAAAAAAAAAAAAAAAAAAAAAAAAAAAAAAAAAAAAAAAAAAAAAAAAAAAAAB8b3dXpzB1Rd9tJaWH6l1Ti/wBu+m/JFds1K9ZbuHw3VZvRjmfgu8OxGlikFUo1I1IvTei+K7U+ZKt4tG9VGfT5MF+DLG0rokpAAAAAAAAAACwxvGKOB0pVq81GK4cZPwiuLIXvFI3lsabTZNRk4Mcc/p72oMd6VLq9bVBK3hwfellzb09DQvqb26cnrNP4LpcMf5Pzz8o+X3Yhf49c4j+rXnU5Sm2vLsKZ3t1nd1cf9PF/rpFfdEfVHSqZ8TEVgtmtPWWd9Ee0Cw26dGpJRhcpRzb06yL/ACeebXzNnTW4LbT3cfxvDOowxasc6/Tu3mdB44AAAAAAAAAAOe+k3aGWN3lSKf8ATt3KlCPDNPKcvi2vRHOz34r+57PwvTxg08T3tzn9mI5lLobvhlh7VNy7IvyI8ULIx3npEvcaU6f5lo4/mTz7GtTHHCf4bJtO8cnVNvPrIxl4pPzWZ2XzeY2lUDAAAir3aO0sdKl1Ti/DfTfkiu2bHXrLdw+HarLzpjmfgiLjpEw+joqsp/605P1Kp1eKO7fp5d11ufDEe+YR9bpStYd2hWlz3YpesiuddTtEtqvlbUz6r1j5/wALCv0tQj3bNvnKul6KLIzrvZVfXytt680R8PvCOuOmGUe7b0o/GpJ/ZIx+LvPSqX9vaWnrzT8o+77Q27xbFP7exbT7Jq3luv6pNIlGTUW6QqtovCMXqvM/GGv7+0aq1Oug41d6TnBvuzbza0+JpZLXraYl6fSYNPkxVtj5xty5qUbeMfZK+OzbrpsUdlSMUuxEd10ViOkD0BMxC0xC4VOLSebZbipMy5+u1VaY5iJ5y6Q2RuvxtlaVH7VGm8/pSO1T0w+Z6iNsto/6k61XqvZlLlFElKPr39fXctJPm5xX/QMX2lq4jdUqsPwkspRlFKE4vLNcUiGSvFWYhsaTLGLPTJaN4iYlq6lsxidbSOH1VzcUvWTObGks9tfzDi9qUs+jnFbvLehTor36vZ8o5lsaNpZPMkdk9ZdDtSetfEMvcpUv5Sl/EtjSVhzsnmDNbpDJMO6LMOs8nKnOu1xqVG8/pjkvQujDSOzn5PE9TfrZk+H4HbYbl1NtSp5cY00n55ZlkREdGlbJe3qmZSBlBim22xFHaiG8pdRXj3bqMe33Zr2l9ivJirfq3dJr82mn8k8mk9oNkcUwHPrKMqkF/npJyjl4vLVfNGpOmiOzv4/Gsl+UXYtO9qPRzfwMRirHZO2uz262eIOdbRb0uSTf2JRWFNs155zK/t8BvLvLcs688+Koz488iXDPsVTnrHW36untk8PlhVna0J96nShGS8JZarzNqsbRs8/mvx5JtHeUsSVgAAAAAAAAAAAt6tlSrPOVKEn+5wTfm0Y2Si0x3VoQUNEkuSRlHfd6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algn="l" eaLnBrk="1" hangingPunct="1"/>
            <a:endParaRPr lang="en-US" altLang="en-US" sz="1800" smtClean="0">
              <a:solidFill>
                <a:srgbClr val="51626F"/>
              </a:solidFill>
              <a:ea typeface="ヒラギノ角ゴ Pro W3"/>
              <a:cs typeface="ヒラギノ角ゴ Pro W3"/>
            </a:endParaRPr>
          </a:p>
        </p:txBody>
      </p:sp>
      <p:pic>
        <p:nvPicPr>
          <p:cNvPr id="153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1308100"/>
            <a:ext cx="5827712" cy="35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64100"/>
            <a:ext cx="5862638"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914400"/>
            <a:ext cx="2886075"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24000" y="3708400"/>
            <a:ext cx="571500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8"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62</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328790104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509713"/>
            <a:ext cx="9064626"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2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551238"/>
            <a:ext cx="8283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2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4067175"/>
            <a:ext cx="784225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2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3021013"/>
            <a:ext cx="8431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570788" y="2755900"/>
            <a:ext cx="671512" cy="23812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Rectangle 15"/>
          <p:cNvSpPr/>
          <p:nvPr/>
        </p:nvSpPr>
        <p:spPr>
          <a:xfrm>
            <a:off x="2003425" y="3063875"/>
            <a:ext cx="1465263" cy="20161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Rectangle 16"/>
          <p:cNvSpPr/>
          <p:nvPr/>
        </p:nvSpPr>
        <p:spPr>
          <a:xfrm>
            <a:off x="927100" y="3551238"/>
            <a:ext cx="7880350" cy="2540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a:xfrm>
            <a:off x="1789113" y="4462463"/>
            <a:ext cx="1290637" cy="21748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Rectangle 18"/>
          <p:cNvSpPr/>
          <p:nvPr/>
        </p:nvSpPr>
        <p:spPr>
          <a:xfrm>
            <a:off x="2151063" y="4826000"/>
            <a:ext cx="4625975" cy="2159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a:xfrm>
            <a:off x="931863" y="3730625"/>
            <a:ext cx="6975475" cy="22225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6" name="Straight Connector 5"/>
          <p:cNvCxnSpPr/>
          <p:nvPr/>
        </p:nvCxnSpPr>
        <p:spPr>
          <a:xfrm flipV="1">
            <a:off x="417513" y="1639888"/>
            <a:ext cx="7327900" cy="4586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5488" y="1747838"/>
            <a:ext cx="7356475" cy="44783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Arial" charset="0"/>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63</a:t>
            </a:fld>
            <a:endParaRPr kumimoji="0" lang="en-US" sz="1650" b="0" i="0" u="none" strike="noStrike" kern="1200" cap="none" spc="0" normalizeH="0" baseline="0" noProof="0" dirty="0">
              <a:ln>
                <a:noFill/>
              </a:ln>
              <a:solidFill>
                <a:srgbClr val="080A0C"/>
              </a:solidFill>
              <a:effectLst/>
              <a:uLnTx/>
              <a:uFillTx/>
              <a:latin typeface="Arial" charset="0"/>
              <a:ea typeface="Osaka" pitchFamily="-111" charset="-128"/>
              <a:cs typeface="+mn-cs"/>
            </a:endParaRPr>
          </a:p>
        </p:txBody>
      </p:sp>
      <p:sp>
        <p:nvSpPr>
          <p:cNvPr id="26"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TRAP EXAMPLE</a:t>
            </a:r>
            <a:endParaRPr lang="en-US" dirty="0"/>
          </a:p>
        </p:txBody>
      </p:sp>
    </p:spTree>
    <p:extLst>
      <p:ext uri="{BB962C8B-B14F-4D97-AF65-F5344CB8AC3E}">
        <p14:creationId xmlns:p14="http://schemas.microsoft.com/office/powerpoint/2010/main" val="53384448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26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26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26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752600"/>
            <a:ext cx="8701088"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Arial" charset="0"/>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64</a:t>
            </a:fld>
            <a:endParaRPr kumimoji="0" lang="en-US" sz="1650" b="0" i="0" u="none" strike="noStrike" kern="1200" cap="none" spc="0" normalizeH="0" baseline="0" noProof="0" dirty="0">
              <a:ln>
                <a:noFill/>
              </a:ln>
              <a:solidFill>
                <a:srgbClr val="080A0C"/>
              </a:solidFill>
              <a:effectLst/>
              <a:uLnTx/>
              <a:uFillTx/>
              <a:latin typeface="Arial" charset="0"/>
              <a:ea typeface="Osaka" pitchFamily="-111" charset="-128"/>
              <a:cs typeface="+mn-cs"/>
            </a:endParaRPr>
          </a:p>
        </p:txBody>
      </p:sp>
      <p:sp>
        <p:nvSpPr>
          <p:cNvPr id="8"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TRAP EXAMPLE</a:t>
            </a:r>
            <a:endParaRPr lang="en-US" dirty="0"/>
          </a:p>
        </p:txBody>
      </p:sp>
    </p:spTree>
    <p:extLst>
      <p:ext uri="{BB962C8B-B14F-4D97-AF65-F5344CB8AC3E}">
        <p14:creationId xmlns:p14="http://schemas.microsoft.com/office/powerpoint/2010/main" val="232780320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4988"/>
            <a:ext cx="2743200" cy="3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54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2239963"/>
            <a:ext cx="8221662" cy="92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Rectangle 8"/>
          <p:cNvSpPr/>
          <p:nvPr/>
        </p:nvSpPr>
        <p:spPr>
          <a:xfrm>
            <a:off x="4703763" y="2862263"/>
            <a:ext cx="1092200" cy="27146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13100"/>
            <a:ext cx="8053388"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 name="Rectangle 16"/>
          <p:cNvSpPr/>
          <p:nvPr/>
        </p:nvSpPr>
        <p:spPr>
          <a:xfrm>
            <a:off x="2352675" y="3552825"/>
            <a:ext cx="3676650" cy="2667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7818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1558925"/>
            <a:ext cx="523875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Arial" charset="0"/>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65</a:t>
            </a:fld>
            <a:endParaRPr kumimoji="0" lang="en-US" sz="1650" b="0" i="0" u="none" strike="noStrike" kern="1200" cap="none" spc="0" normalizeH="0" baseline="0" noProof="0" dirty="0">
              <a:ln>
                <a:noFill/>
              </a:ln>
              <a:solidFill>
                <a:srgbClr val="080A0C"/>
              </a:solidFill>
              <a:effectLst/>
              <a:uLnTx/>
              <a:uFillTx/>
              <a:latin typeface="Arial" charset="0"/>
              <a:ea typeface="Osaka" pitchFamily="-111" charset="-128"/>
              <a:cs typeface="+mn-cs"/>
            </a:endParaRPr>
          </a:p>
        </p:txBody>
      </p:sp>
      <p:sp>
        <p:nvSpPr>
          <p:cNvPr id="13"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AVOID THE TRAPS</a:t>
            </a:r>
            <a:endParaRPr lang="en-US" dirty="0"/>
          </a:p>
        </p:txBody>
      </p:sp>
    </p:spTree>
    <p:extLst>
      <p:ext uri="{BB962C8B-B14F-4D97-AF65-F5344CB8AC3E}">
        <p14:creationId xmlns:p14="http://schemas.microsoft.com/office/powerpoint/2010/main" val="20214984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8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952625"/>
            <a:ext cx="69627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4902200"/>
            <a:ext cx="57150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ectangle 4"/>
          <p:cNvSpPr/>
          <p:nvPr/>
        </p:nvSpPr>
        <p:spPr>
          <a:xfrm>
            <a:off x="2514600" y="5580063"/>
            <a:ext cx="5594350" cy="59848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Arial" charset="0"/>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66</a:t>
            </a:fld>
            <a:endParaRPr kumimoji="0" lang="en-US" sz="1650" b="0" i="0" u="none" strike="noStrike" kern="1200" cap="none" spc="0" normalizeH="0" baseline="0" noProof="0" dirty="0">
              <a:ln>
                <a:noFill/>
              </a:ln>
              <a:solidFill>
                <a:srgbClr val="080A0C"/>
              </a:solidFill>
              <a:effectLst/>
              <a:uLnTx/>
              <a:uFillTx/>
              <a:latin typeface="Arial" charset="0"/>
              <a:ea typeface="Osaka" pitchFamily="-111" charset="-128"/>
              <a:cs typeface="+mn-cs"/>
            </a:endParaRPr>
          </a:p>
        </p:txBody>
      </p:sp>
      <p:sp>
        <p:nvSpPr>
          <p:cNvPr id="9"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AVOID THE TRAPS</a:t>
            </a:r>
            <a:endParaRPr lang="en-US" dirty="0"/>
          </a:p>
        </p:txBody>
      </p:sp>
    </p:spTree>
    <p:extLst>
      <p:ext uri="{BB962C8B-B14F-4D97-AF65-F5344CB8AC3E}">
        <p14:creationId xmlns:p14="http://schemas.microsoft.com/office/powerpoint/2010/main" val="131436375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Technology </a:t>
            </a:r>
            <a:r>
              <a:rPr lang="en-US" dirty="0" err="1" smtClean="0"/>
              <a:t>E&amp;O</a:t>
            </a:r>
            <a:r>
              <a:rPr lang="en-US" dirty="0" smtClean="0"/>
              <a:t> Coverage</a:t>
            </a:r>
            <a:endParaRPr lang="en-US" dirty="0"/>
          </a:p>
        </p:txBody>
      </p:sp>
    </p:spTree>
    <p:extLst>
      <p:ext uri="{BB962C8B-B14F-4D97-AF65-F5344CB8AC3E}">
        <p14:creationId xmlns:p14="http://schemas.microsoft.com/office/powerpoint/2010/main" val="324830576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792288"/>
            <a:ext cx="8547100" cy="4716462"/>
          </a:xfrm>
        </p:spPr>
        <p:txBody>
          <a:bodyPr rtlCol="0">
            <a:normAutofit/>
          </a:bodyPr>
          <a:lstStyle/>
          <a:p>
            <a:pPr marL="798513" lvl="1" indent="-341313" fontAlgn="auto">
              <a:spcAft>
                <a:spcPts val="0"/>
              </a:spcAft>
              <a:defRPr/>
            </a:pPr>
            <a:r>
              <a:rPr lang="en-US" dirty="0">
                <a:latin typeface="+mj-lt"/>
              </a:rPr>
              <a:t>Essential </a:t>
            </a:r>
            <a:r>
              <a:rPr lang="en-US" dirty="0" smtClean="0">
                <a:latin typeface="+mj-lt"/>
              </a:rPr>
              <a:t>for </a:t>
            </a:r>
            <a:r>
              <a:rPr lang="en-US" dirty="0">
                <a:latin typeface="+mj-lt"/>
              </a:rPr>
              <a:t>a provider of e-commerce-related solutions</a:t>
            </a:r>
          </a:p>
          <a:p>
            <a:pPr marL="798513" lvl="1" indent="-341313" fontAlgn="auto">
              <a:spcAft>
                <a:spcPts val="0"/>
              </a:spcAft>
              <a:defRPr/>
            </a:pPr>
            <a:r>
              <a:rPr lang="en-US" altLang="en-US" dirty="0">
                <a:latin typeface="+mj-lt"/>
              </a:rPr>
              <a:t>Covers </a:t>
            </a:r>
            <a:endParaRPr lang="en-US" altLang="en-US" dirty="0" smtClean="0">
              <a:latin typeface="+mj-lt"/>
            </a:endParaRPr>
          </a:p>
          <a:p>
            <a:pPr marL="1198563" lvl="2" indent="-341313" fontAlgn="auto">
              <a:spcAft>
                <a:spcPts val="0"/>
              </a:spcAft>
              <a:defRPr/>
            </a:pPr>
            <a:r>
              <a:rPr lang="en-US" sz="2000" dirty="0" smtClean="0">
                <a:latin typeface="+mj-lt"/>
              </a:rPr>
              <a:t>Errors </a:t>
            </a:r>
            <a:r>
              <a:rPr lang="en-US" sz="2000" dirty="0">
                <a:latin typeface="+mj-lt"/>
              </a:rPr>
              <a:t>&amp; Omissions in the Provision of Technology </a:t>
            </a:r>
            <a:r>
              <a:rPr lang="en-US" sz="2000" dirty="0" smtClean="0">
                <a:latin typeface="+mj-lt"/>
              </a:rPr>
              <a:t>Services</a:t>
            </a:r>
          </a:p>
          <a:p>
            <a:pPr marL="1198563" lvl="2" indent="-341313" fontAlgn="auto">
              <a:spcAft>
                <a:spcPts val="0"/>
              </a:spcAft>
              <a:defRPr/>
            </a:pPr>
            <a:r>
              <a:rPr lang="en-US" sz="2000" dirty="0" smtClean="0">
                <a:latin typeface="+mj-lt"/>
              </a:rPr>
              <a:t>Failure </a:t>
            </a:r>
            <a:r>
              <a:rPr lang="en-US" sz="2000" dirty="0">
                <a:latin typeface="+mj-lt"/>
              </a:rPr>
              <a:t>of Technology Products to Serve Their Purpose</a:t>
            </a:r>
          </a:p>
          <a:p>
            <a:pPr marL="798513" lvl="1" indent="-341313" fontAlgn="auto">
              <a:spcAft>
                <a:spcPts val="0"/>
              </a:spcAft>
              <a:defRPr/>
            </a:pPr>
            <a:r>
              <a:rPr lang="en-US" dirty="0" smtClean="0">
                <a:latin typeface="+mj-lt"/>
              </a:rPr>
              <a:t>Triggered </a:t>
            </a:r>
            <a:r>
              <a:rPr lang="en-US" dirty="0">
                <a:latin typeface="+mj-lt"/>
              </a:rPr>
              <a:t>By a “Claim” That Alleges An Act or Omission</a:t>
            </a:r>
          </a:p>
          <a:p>
            <a:pPr marL="798513" lvl="1" indent="-341313" fontAlgn="auto">
              <a:spcAft>
                <a:spcPts val="0"/>
              </a:spcAft>
              <a:defRPr/>
            </a:pPr>
            <a:r>
              <a:rPr lang="en-US" dirty="0" smtClean="0">
                <a:latin typeface="+mj-lt"/>
              </a:rPr>
              <a:t>May </a:t>
            </a:r>
            <a:r>
              <a:rPr lang="en-US" dirty="0">
                <a:latin typeface="+mj-lt"/>
              </a:rPr>
              <a:t>Not Include Breach Notification Costs, Which is Viewed As More of a “First-Party” </a:t>
            </a:r>
            <a:r>
              <a:rPr lang="en-US" dirty="0" smtClean="0">
                <a:latin typeface="+mj-lt"/>
              </a:rPr>
              <a:t>Loss</a:t>
            </a:r>
          </a:p>
          <a:p>
            <a:pPr marL="798513" lvl="1" indent="-341313" fontAlgn="auto">
              <a:spcAft>
                <a:spcPts val="0"/>
              </a:spcAft>
              <a:defRPr/>
            </a:pPr>
            <a:r>
              <a:rPr lang="en-US" dirty="0" smtClean="0">
                <a:latin typeface="+mj-lt"/>
              </a:rPr>
              <a:t>May Contain Exclusions</a:t>
            </a:r>
            <a:endParaRPr lang="en-US" dirty="0">
              <a:latin typeface="+mj-lt"/>
            </a:endParaRPr>
          </a:p>
          <a:p>
            <a:pPr marL="630936" lvl="3" indent="-164592" fontAlgn="auto">
              <a:spcAft>
                <a:spcPts val="0"/>
              </a:spcAft>
              <a:defRPr/>
            </a:pPr>
            <a:endParaRPr lang="en-US" sz="2400" dirty="0">
              <a:latin typeface="+mj-lt"/>
            </a:endParaRPr>
          </a:p>
          <a:p>
            <a:pPr marL="173736" lvl="1" indent="-173736" fontAlgn="auto">
              <a:spcAft>
                <a:spcPts val="0"/>
              </a:spcAft>
              <a:defRPr/>
            </a:pPr>
            <a:endParaRPr lang="en-US" sz="1800" dirty="0">
              <a:latin typeface="Franklin Gothic Medium Cond" panose="020B0606030402020204" pitchFamily="34" charset="0"/>
            </a:endParaRPr>
          </a:p>
          <a:p>
            <a:pPr marL="402336" lvl="2" indent="-164592" fontAlgn="auto">
              <a:spcAft>
                <a:spcPts val="0"/>
              </a:spcAft>
              <a:defRPr/>
            </a:pPr>
            <a:endParaRPr lang="en-US" sz="1800" dirty="0">
              <a:latin typeface="Franklin Gothic Medium Cond" panose="020B0606030402020204" pitchFamily="34" charset="0"/>
            </a:endParaRPr>
          </a:p>
          <a:p>
            <a:pPr marL="173736" lvl="1" indent="-173736" fontAlgn="auto">
              <a:spcAft>
                <a:spcPts val="0"/>
              </a:spcAft>
              <a:defRPr/>
            </a:pPr>
            <a:endParaRPr lang="en-US" sz="1800" dirty="0">
              <a:latin typeface="Franklin Gothic Medium Cond" panose="020B0606030402020204" pitchFamily="34" charset="0"/>
            </a:endParaRPr>
          </a:p>
        </p:txBody>
      </p:sp>
      <p:sp>
        <p:nvSpPr>
          <p:cNvPr id="7" name="Rectangle 2"/>
          <p:cNvSpPr>
            <a:spLocks noGrp="1" noChangeArrowheads="1"/>
          </p:cNvSpPr>
          <p:nvPr>
            <p:ph type="title"/>
          </p:nvPr>
        </p:nvSpPr>
        <p:spPr bwMode="auto">
          <a:xfrm>
            <a:off x="495300" y="1087438"/>
            <a:ext cx="8993188" cy="5078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000" cap="all" dirty="0" smtClean="0"/>
              <a:t>Technology </a:t>
            </a:r>
            <a:r>
              <a:rPr lang="en-US" altLang="en-US" sz="3000" cap="all" dirty="0" err="1" smtClean="0"/>
              <a:t>E&amp;O</a:t>
            </a:r>
            <a:r>
              <a:rPr lang="en-US" altLang="en-US" sz="3000" cap="all" dirty="0" smtClean="0"/>
              <a:t> Coverage</a:t>
            </a:r>
            <a:endParaRPr lang="en-US" altLang="en-US" sz="3000" cap="all" dirty="0"/>
          </a:p>
        </p:txBody>
      </p:sp>
      <p:sp>
        <p:nvSpPr>
          <p:cNvPr id="8"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68</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398777057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792288"/>
            <a:ext cx="8547100" cy="4716462"/>
          </a:xfrm>
        </p:spPr>
        <p:txBody>
          <a:bodyPr rtlCol="0">
            <a:normAutofit/>
          </a:bodyPr>
          <a:lstStyle/>
          <a:p>
            <a:pPr marL="798513" lvl="1" indent="-341313" fontAlgn="auto">
              <a:spcAft>
                <a:spcPts val="0"/>
              </a:spcAft>
              <a:defRPr/>
            </a:pPr>
            <a:r>
              <a:rPr lang="en-US" dirty="0" smtClean="0">
                <a:latin typeface="+mj-lt"/>
              </a:rPr>
              <a:t>Make Sure the Covered Products and Services are Accurate and Complete</a:t>
            </a:r>
            <a:endParaRPr lang="en-US" dirty="0">
              <a:latin typeface="+mj-lt"/>
            </a:endParaRPr>
          </a:p>
          <a:p>
            <a:pPr marL="1198563" lvl="2" indent="-341313" fontAlgn="auto">
              <a:spcAft>
                <a:spcPts val="0"/>
              </a:spcAft>
              <a:defRPr/>
            </a:pPr>
            <a:r>
              <a:rPr lang="en-US" dirty="0" smtClean="0">
                <a:latin typeface="+mj-lt"/>
              </a:rPr>
              <a:t>Designing</a:t>
            </a:r>
            <a:r>
              <a:rPr lang="en-US" dirty="0">
                <a:latin typeface="+mj-lt"/>
              </a:rPr>
              <a:t>, </a:t>
            </a:r>
            <a:r>
              <a:rPr lang="en-US" dirty="0" smtClean="0">
                <a:latin typeface="+mj-lt"/>
              </a:rPr>
              <a:t>building, installing, or providing of </a:t>
            </a:r>
            <a:r>
              <a:rPr lang="en-US" dirty="0">
                <a:latin typeface="+mj-lt"/>
              </a:rPr>
              <a:t>services related to telecommunications </a:t>
            </a:r>
            <a:r>
              <a:rPr lang="en-US" dirty="0" smtClean="0">
                <a:latin typeface="+mj-lt"/>
              </a:rPr>
              <a:t>or wireless networks</a:t>
            </a:r>
            <a:r>
              <a:rPr lang="en-US" dirty="0">
                <a:latin typeface="+mj-lt"/>
              </a:rPr>
              <a:t>, </a:t>
            </a:r>
            <a:r>
              <a:rPr lang="en-US" dirty="0" smtClean="0">
                <a:latin typeface="+mj-lt"/>
              </a:rPr>
              <a:t>solutions</a:t>
            </a:r>
            <a:r>
              <a:rPr lang="en-US" dirty="0">
                <a:latin typeface="+mj-lt"/>
              </a:rPr>
              <a:t>, </a:t>
            </a:r>
            <a:r>
              <a:rPr lang="en-US" dirty="0" smtClean="0">
                <a:latin typeface="+mj-lt"/>
              </a:rPr>
              <a:t>and services?</a:t>
            </a:r>
          </a:p>
          <a:p>
            <a:pPr marL="1198563" lvl="2" indent="-341313" fontAlgn="auto">
              <a:spcAft>
                <a:spcPts val="0"/>
              </a:spcAft>
              <a:defRPr/>
            </a:pPr>
            <a:r>
              <a:rPr lang="en-US" dirty="0" smtClean="0"/>
              <a:t>Software development?</a:t>
            </a:r>
            <a:endParaRPr lang="en-US" dirty="0"/>
          </a:p>
          <a:p>
            <a:pPr marL="1198563" lvl="2" indent="-341313" fontAlgn="auto">
              <a:spcAft>
                <a:spcPts val="0"/>
              </a:spcAft>
              <a:defRPr/>
            </a:pPr>
            <a:r>
              <a:rPr lang="en-US" dirty="0" smtClean="0"/>
              <a:t>Internet </a:t>
            </a:r>
            <a:r>
              <a:rPr lang="en-US" dirty="0"/>
              <a:t>access </a:t>
            </a:r>
            <a:r>
              <a:rPr lang="en-US" dirty="0" smtClean="0"/>
              <a:t>services?</a:t>
            </a:r>
          </a:p>
          <a:p>
            <a:pPr marL="1198563" lvl="2" indent="-341313" fontAlgn="auto">
              <a:spcAft>
                <a:spcPts val="0"/>
              </a:spcAft>
              <a:defRPr/>
            </a:pPr>
            <a:r>
              <a:rPr lang="en-US" dirty="0" smtClean="0"/>
              <a:t>Electronic </a:t>
            </a:r>
            <a:r>
              <a:rPr lang="en-US" dirty="0"/>
              <a:t>mail </a:t>
            </a:r>
            <a:r>
              <a:rPr lang="en-US" dirty="0" smtClean="0"/>
              <a:t>services? </a:t>
            </a:r>
          </a:p>
          <a:p>
            <a:pPr marL="1198563" lvl="2" indent="-341313" fontAlgn="auto">
              <a:spcAft>
                <a:spcPts val="0"/>
              </a:spcAft>
              <a:defRPr/>
            </a:pPr>
            <a:r>
              <a:rPr lang="en-US" dirty="0" smtClean="0"/>
              <a:t>IT consulting services?</a:t>
            </a:r>
            <a:endParaRPr lang="en-US" dirty="0" smtClean="0">
              <a:latin typeface="+mj-lt"/>
            </a:endParaRPr>
          </a:p>
          <a:p>
            <a:pPr marL="173736" lvl="1" indent="-173736" fontAlgn="auto">
              <a:spcAft>
                <a:spcPts val="0"/>
              </a:spcAft>
              <a:defRPr/>
            </a:pPr>
            <a:endParaRPr lang="en-US" sz="1800" dirty="0">
              <a:latin typeface="Franklin Gothic Medium Cond" panose="020B0606030402020204" pitchFamily="34" charset="0"/>
            </a:endParaRPr>
          </a:p>
          <a:p>
            <a:pPr marL="402336" lvl="2" indent="-164592" fontAlgn="auto">
              <a:spcAft>
                <a:spcPts val="0"/>
              </a:spcAft>
              <a:defRPr/>
            </a:pPr>
            <a:endParaRPr lang="en-US" sz="1800" dirty="0">
              <a:latin typeface="Franklin Gothic Medium Cond" panose="020B0606030402020204" pitchFamily="34" charset="0"/>
            </a:endParaRPr>
          </a:p>
          <a:p>
            <a:pPr marL="173736" lvl="1" indent="-173736" fontAlgn="auto">
              <a:spcAft>
                <a:spcPts val="0"/>
              </a:spcAft>
              <a:defRPr/>
            </a:pPr>
            <a:endParaRPr lang="en-US" sz="1800" dirty="0">
              <a:latin typeface="Franklin Gothic Medium Cond" panose="020B0606030402020204" pitchFamily="34" charset="0"/>
            </a:endParaRPr>
          </a:p>
        </p:txBody>
      </p:sp>
      <p:sp>
        <p:nvSpPr>
          <p:cNvPr id="7" name="Rectangle 2"/>
          <p:cNvSpPr>
            <a:spLocks noGrp="1" noChangeArrowheads="1"/>
          </p:cNvSpPr>
          <p:nvPr>
            <p:ph type="title"/>
          </p:nvPr>
        </p:nvSpPr>
        <p:spPr bwMode="auto">
          <a:xfrm>
            <a:off x="495300" y="1087438"/>
            <a:ext cx="8993188" cy="5078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000" cap="all" dirty="0" smtClean="0"/>
              <a:t>Technology </a:t>
            </a:r>
            <a:r>
              <a:rPr lang="en-US" altLang="en-US" sz="3000" cap="all" dirty="0" err="1" smtClean="0"/>
              <a:t>E&amp;O</a:t>
            </a:r>
            <a:r>
              <a:rPr lang="en-US" altLang="en-US" sz="3000" cap="all" dirty="0" smtClean="0"/>
              <a:t> Coverage</a:t>
            </a:r>
            <a:endParaRPr lang="en-US" altLang="en-US" sz="3000" cap="all" dirty="0"/>
          </a:p>
        </p:txBody>
      </p:sp>
      <p:sp>
        <p:nvSpPr>
          <p:cNvPr id="6"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69</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Tree>
    <p:extLst>
      <p:ext uri="{BB962C8B-B14F-4D97-AF65-F5344CB8AC3E}">
        <p14:creationId xmlns:p14="http://schemas.microsoft.com/office/powerpoint/2010/main" val="345260021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data:image/jpeg;base64,/9j/4AAQSkZJRgABAQAAAQABAAD/2wCEAAkGBxIHEhEREg8VERURFxQSFwwWERkcHRMUFBUYFhQWFhYYHigsHR4lGx8UIjEiJSkrLi4uFx8zOT8sNywtLisBCgoKDg0OGxAQGy4lHyQsLC0vLS40KzcrLDQ3MCwtLywsLC81LSwsLC4tLCw1LCwsNCwsLDQvLSwsLCssLCw0LP/AABEIAHgAeAMBEQACEQEDEQH/xAAcAAEAAQUBAQAAAAAAAAAAAAAABQMEBgcIAgH/xAA2EAACAQIDBAcGBQUAAAAAAAAAAQIDBAURIQYSQWEHEzEyUZGhQmJxgYKxFCIzUsIjNENywf/EABsBAQACAwEBAAAAAAAAAAAAAAACAwEEBQYH/8QAMBEBAAIBAgQDBgUFAAAAAAAAAAECAwQREiExQQUGMlFxgZGx4RQiocHRExYjM2H/2gAMAwEAAhEDEQA/AN4gAAAAAAAAAAAAAAAAAAAAAAAAAAAAAAAAAAAAAAAAAAAAAAAAAAAAAAAAAAAAAAAAAAAAAAAAAAAAAAAAAB8b3dXpzB1Rd9tJaWH6l1Ti/wBu+m/JFds1K9ZbuHw3VZvRjmfgu8OxGlikFUo1I1IvTei+K7U+ZKt4tG9VGfT5MF+DLG0rokpAAAAAAAAAACwxvGKOB0pVq81GK4cZPwiuLIXvFI3lsabTZNRk4Mcc/p72oMd6VLq9bVBK3hwfellzb09DQvqb26cnrNP4LpcMf5Pzz8o+X3Yhf49c4j+rXnU5Sm2vLsKZ3t1nd1cf9PF/rpFfdEfVHSqZ8TEVgtmtPWWd9Ee0Cw26dGpJRhcpRzb06yL/ACeebXzNnTW4LbT3cfxvDOowxasc6/Tu3mdB44AAAAAAAAAAOe+k3aGWN3lSKf8ATt3KlCPDNPKcvi2vRHOz34r+57PwvTxg08T3tzn9mI5lLobvhlh7VNy7IvyI8ULIx3npEvcaU6f5lo4/mTz7GtTHHCf4bJtO8cnVNvPrIxl4pPzWZ2XzeY2lUDAAAir3aO0sdKl1Ti/DfTfkiu2bHXrLdw+HarLzpjmfgiLjpEw+joqsp/605P1Kp1eKO7fp5d11ufDEe+YR9bpStYd2hWlz3YpesiuddTtEtqvlbUz6r1j5/wALCv0tQj3bNvnKul6KLIzrvZVfXytt680R8PvCOuOmGUe7b0o/GpJ/ZIx+LvPSqX9vaWnrzT8o+77Q27xbFP7exbT7Jq3luv6pNIlGTUW6QqtovCMXqvM/GGv7+0aq1Oug41d6TnBvuzbza0+JpZLXraYl6fSYNPkxVtj5xty5qUbeMfZK+OzbrpsUdlSMUuxEd10ViOkD0BMxC0xC4VOLSebZbipMy5+u1VaY5iJ5y6Q2RuvxtlaVH7VGm8/pSO1T0w+Z6iNsto/6k61XqvZlLlFElKPr39fXctJPm5xX/QMX2lq4jdUqsPwkspRlFKE4vLNcUiGSvFWYhsaTLGLPTJaN4iYlq6lsxidbSOH1VzcUvWTObGks9tfzDi9qUs+jnFbvLehTor36vZ8o5lsaNpZPMkdk9ZdDtSetfEMvcpUv5Sl/EtjSVhzsnmDNbpDJMO6LMOs8nKnOu1xqVG8/pjkvQujDSOzn5PE9TfrZk+H4HbYbl1NtSp5cY00n55ZlkREdGlbJe3qmZSBlBim22xFHaiG8pdRXj3bqMe33Zr2l9ivJirfq3dJr82mn8k8mk9oNkcUwHPrKMqkF/npJyjl4vLVfNGpOmiOzv4/Gsl+UXYtO9qPRzfwMRirHZO2uz262eIOdbRb0uSTf2JRWFNs155zK/t8BvLvLcs688+Koz488iXDPsVTnrHW36untk8PlhVna0J96nShGS8JZarzNqsbRs8/mvx5JtHeUsSVgAAAAAAAAAAAt6tlSrPOVKEn+5wTfm0Y2Si0x3VoQUNEkuSRlHfd6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970713" cy="611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72035C24-9E86-45F9-B014-AE85305179CD}" type="slidenum">
              <a:rPr lang="en-US" smtClean="0">
                <a:solidFill>
                  <a:srgbClr val="080A0C"/>
                </a:solidFill>
              </a:rPr>
              <a:pPr>
                <a:defRPr/>
              </a:pPr>
              <a:t>7</a:t>
            </a:fld>
            <a:endParaRPr lang="en-US" dirty="0">
              <a:solidFill>
                <a:srgbClr val="080A0C"/>
              </a:solidFill>
            </a:endParaRPr>
          </a:p>
        </p:txBody>
      </p:sp>
      <p:sp>
        <p:nvSpPr>
          <p:cNvPr id="5" name="Rectangle 4"/>
          <p:cNvSpPr/>
          <p:nvPr/>
        </p:nvSpPr>
        <p:spPr>
          <a:xfrm>
            <a:off x="4495800" y="3581400"/>
            <a:ext cx="28956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7" name="Rectangle 6"/>
          <p:cNvSpPr/>
          <p:nvPr/>
        </p:nvSpPr>
        <p:spPr>
          <a:xfrm>
            <a:off x="4495800" y="3886200"/>
            <a:ext cx="28956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8" name="Rectangle 7"/>
          <p:cNvSpPr/>
          <p:nvPr/>
        </p:nvSpPr>
        <p:spPr>
          <a:xfrm>
            <a:off x="4495800" y="4114800"/>
            <a:ext cx="4572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Tree>
    <p:extLst>
      <p:ext uri="{BB962C8B-B14F-4D97-AF65-F5344CB8AC3E}">
        <p14:creationId xmlns:p14="http://schemas.microsoft.com/office/powerpoint/2010/main" val="265031288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Tips For a Successful </a:t>
            </a:r>
            <a:r>
              <a:rPr lang="en-US" dirty="0" smtClean="0"/>
              <a:t>Placement</a:t>
            </a:r>
            <a:endParaRPr lang="en-US" dirty="0"/>
          </a:p>
        </p:txBody>
      </p:sp>
    </p:spTree>
    <p:extLst>
      <p:ext uri="{BB962C8B-B14F-4D97-AF65-F5344CB8AC3E}">
        <p14:creationId xmlns:p14="http://schemas.microsoft.com/office/powerpoint/2010/main" val="195098026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55651" name="Content Placeholder 2"/>
          <p:cNvSpPr>
            <a:spLocks noGrp="1"/>
          </p:cNvSpPr>
          <p:nvPr>
            <p:ph idx="4294967295"/>
          </p:nvPr>
        </p:nvSpPr>
        <p:spPr bwMode="auto">
          <a:xfrm>
            <a:off x="457200" y="1828800"/>
            <a:ext cx="8229600"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 name="Rectangle 2"/>
          <p:cNvSpPr txBox="1">
            <a:spLocks noChangeArrowheads="1"/>
          </p:cNvSpPr>
          <p:nvPr/>
        </p:nvSpPr>
        <p:spPr bwMode="auto">
          <a:xfrm>
            <a:off x="647700" y="1239838"/>
            <a:ext cx="81534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2pPr>
            <a:lvl3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3pPr>
            <a:lvl4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4pPr>
            <a:lvl5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eaLnBrk="1" hangingPunct="1">
              <a:defRPr/>
            </a:pPr>
            <a:r>
              <a:rPr lang="en-US" altLang="en-US" kern="0" cap="all" dirty="0" smtClean="0">
                <a:solidFill>
                  <a:srgbClr val="FFFFFF"/>
                </a:solidFill>
              </a:rPr>
              <a:t>Remembering the Snowflake</a:t>
            </a:r>
          </a:p>
        </p:txBody>
      </p:sp>
      <p:pic>
        <p:nvPicPr>
          <p:cNvPr id="155653" name="Picture 2" descr="  Nature Clouds Sunshine   wall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647700" y="1370013"/>
            <a:ext cx="81534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2800" b="1">
                <a:solidFill>
                  <a:schemeClr val="hlink"/>
                </a:solidFill>
                <a:latin typeface="+mj-lt"/>
                <a:ea typeface="+mj-ea"/>
                <a:cs typeface="+mj-cs"/>
              </a:defRPr>
            </a:lvl1pPr>
            <a:lvl2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2pPr>
            <a:lvl3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3pPr>
            <a:lvl4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4pPr>
            <a:lvl5pPr algn="l" rtl="0" eaLnBrk="0" fontAlgn="base" hangingPunct="0">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eaLnBrk="1" hangingPunct="1">
              <a:defRPr/>
            </a:pPr>
            <a:r>
              <a:rPr lang="en-US" altLang="en-US" sz="3600" kern="0" cap="all" dirty="0">
                <a:solidFill>
                  <a:srgbClr val="FFFFFF"/>
                </a:solidFill>
              </a:rPr>
              <a:t>TIPS FOR A </a:t>
            </a:r>
            <a:r>
              <a:rPr lang="en-US" altLang="en-US" sz="3600" kern="0" cap="all" dirty="0" smtClean="0">
                <a:solidFill>
                  <a:srgbClr val="FFFFFF"/>
                </a:solidFill>
              </a:rPr>
              <a:t>SUCCESSFUL </a:t>
            </a:r>
            <a:br>
              <a:rPr lang="en-US" altLang="en-US" sz="3600" kern="0" cap="all" dirty="0" smtClean="0">
                <a:solidFill>
                  <a:srgbClr val="FFFFFF"/>
                </a:solidFill>
              </a:rPr>
            </a:br>
            <a:r>
              <a:rPr lang="en-US" altLang="en-US" sz="3600" kern="0" cap="all" dirty="0" smtClean="0">
                <a:solidFill>
                  <a:srgbClr val="FFFFFF"/>
                </a:solidFill>
              </a:rPr>
              <a:t>PLACEMENT</a:t>
            </a:r>
            <a:endParaRPr lang="en-US" altLang="en-US" sz="3600" kern="0" cap="all" dirty="0">
              <a:solidFill>
                <a:srgbClr val="FFFFFF"/>
              </a:solidFill>
            </a:endParaRPr>
          </a:p>
        </p:txBody>
      </p:sp>
    </p:spTree>
    <p:extLst>
      <p:ext uri="{BB962C8B-B14F-4D97-AF65-F5344CB8AC3E}">
        <p14:creationId xmlns:p14="http://schemas.microsoft.com/office/powerpoint/2010/main" val="352165460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32238" y="1806575"/>
            <a:ext cx="7981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Embrace </a:t>
            </a:r>
            <a:r>
              <a:rPr lang="en-US" altLang="en-US" sz="2000" dirty="0">
                <a:solidFill>
                  <a:srgbClr val="51626F"/>
                </a:solidFill>
                <a:latin typeface="Arial"/>
                <a:ea typeface="+mn-ea"/>
                <a:cs typeface="Arial" pitchFamily="34" charset="0"/>
              </a:rPr>
              <a:t>a Team Approach</a:t>
            </a:r>
          </a:p>
        </p:txBody>
      </p:sp>
      <p:sp>
        <p:nvSpPr>
          <p:cNvPr id="16" name="Rectangle 3"/>
          <p:cNvSpPr txBox="1">
            <a:spLocks noChangeArrowheads="1"/>
          </p:cNvSpPr>
          <p:nvPr/>
        </p:nvSpPr>
        <p:spPr bwMode="auto">
          <a:xfrm>
            <a:off x="345400" y="2253650"/>
            <a:ext cx="7981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Understand </a:t>
            </a:r>
            <a:r>
              <a:rPr lang="en-US" altLang="en-US" sz="2000" dirty="0">
                <a:solidFill>
                  <a:srgbClr val="51626F"/>
                </a:solidFill>
                <a:latin typeface="Arial"/>
                <a:ea typeface="+mn-ea"/>
                <a:cs typeface="Arial" pitchFamily="34" charset="0"/>
              </a:rPr>
              <a:t>the Risk Profile</a:t>
            </a:r>
          </a:p>
        </p:txBody>
      </p:sp>
      <p:sp>
        <p:nvSpPr>
          <p:cNvPr id="17" name="Rectangle 3"/>
          <p:cNvSpPr txBox="1">
            <a:spLocks noChangeArrowheads="1"/>
          </p:cNvSpPr>
          <p:nvPr/>
        </p:nvSpPr>
        <p:spPr bwMode="auto">
          <a:xfrm>
            <a:off x="339713" y="2733863"/>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Review </a:t>
            </a:r>
            <a:r>
              <a:rPr lang="en-US" altLang="en-US" sz="2000" dirty="0">
                <a:solidFill>
                  <a:srgbClr val="51626F"/>
                </a:solidFill>
                <a:latin typeface="Arial"/>
                <a:ea typeface="+mn-ea"/>
                <a:cs typeface="Arial" pitchFamily="34" charset="0"/>
              </a:rPr>
              <a:t>Existing </a:t>
            </a:r>
            <a:r>
              <a:rPr lang="en-US" altLang="en-US" sz="2000" dirty="0" smtClean="0">
                <a:solidFill>
                  <a:srgbClr val="51626F"/>
                </a:solidFill>
                <a:latin typeface="Arial"/>
                <a:ea typeface="+mn-ea"/>
                <a:cs typeface="Arial" pitchFamily="34" charset="0"/>
              </a:rPr>
              <a:t>“Legacy” Coverages </a:t>
            </a:r>
            <a:endParaRPr lang="en-US" altLang="en-US" sz="2000" dirty="0">
              <a:solidFill>
                <a:srgbClr val="51626F"/>
              </a:solidFill>
              <a:latin typeface="Arial"/>
              <a:ea typeface="+mn-ea"/>
              <a:cs typeface="Arial" pitchFamily="34" charset="0"/>
            </a:endParaRPr>
          </a:p>
        </p:txBody>
      </p:sp>
      <p:sp>
        <p:nvSpPr>
          <p:cNvPr id="18" name="Rectangle 3"/>
          <p:cNvSpPr txBox="1">
            <a:spLocks noChangeArrowheads="1"/>
          </p:cNvSpPr>
          <p:nvPr/>
        </p:nvSpPr>
        <p:spPr bwMode="auto">
          <a:xfrm>
            <a:off x="339250" y="3175050"/>
            <a:ext cx="7981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 </a:t>
            </a:r>
            <a:r>
              <a:rPr lang="en-US" altLang="en-US" sz="1000" dirty="0" smtClean="0">
                <a:solidFill>
                  <a:srgbClr val="0094B3"/>
                </a:solidFill>
                <a:latin typeface="Arial"/>
                <a:ea typeface="+mn-ea"/>
                <a:cs typeface="Arial" pitchFamily="34" charset="0"/>
              </a:rPr>
              <a:t>	</a:t>
            </a:r>
            <a:r>
              <a:rPr lang="en-US" altLang="en-US" sz="2000" smtClean="0">
                <a:solidFill>
                  <a:srgbClr val="51626F"/>
                </a:solidFill>
                <a:latin typeface="Arial"/>
                <a:ea typeface="+mn-ea"/>
                <a:cs typeface="Arial" pitchFamily="34" charset="0"/>
              </a:rPr>
              <a:t>Purchase Specialty “Cyber</a:t>
            </a:r>
            <a:r>
              <a:rPr lang="en-US" altLang="en-US" sz="2000" dirty="0" smtClean="0">
                <a:solidFill>
                  <a:srgbClr val="51626F"/>
                </a:solidFill>
                <a:latin typeface="Arial"/>
                <a:ea typeface="+mn-ea"/>
                <a:cs typeface="Arial" pitchFamily="34" charset="0"/>
              </a:rPr>
              <a:t>” </a:t>
            </a:r>
            <a:r>
              <a:rPr lang="en-US" altLang="en-US" sz="2000" dirty="0">
                <a:solidFill>
                  <a:srgbClr val="51626F"/>
                </a:solidFill>
                <a:latin typeface="Arial"/>
                <a:ea typeface="+mn-ea"/>
                <a:cs typeface="Arial" pitchFamily="34" charset="0"/>
              </a:rPr>
              <a:t>Coverage as Needed</a:t>
            </a:r>
          </a:p>
        </p:txBody>
      </p:sp>
      <p:sp>
        <p:nvSpPr>
          <p:cNvPr id="19" name="Rectangle 3"/>
          <p:cNvSpPr txBox="1">
            <a:spLocks noChangeArrowheads="1"/>
          </p:cNvSpPr>
          <p:nvPr/>
        </p:nvSpPr>
        <p:spPr bwMode="auto">
          <a:xfrm>
            <a:off x="339250" y="3620538"/>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Remember </a:t>
            </a:r>
            <a:r>
              <a:rPr lang="en-US" altLang="en-US" sz="2000" dirty="0">
                <a:solidFill>
                  <a:srgbClr val="51626F"/>
                </a:solidFill>
                <a:latin typeface="Arial"/>
                <a:ea typeface="+mn-ea"/>
                <a:cs typeface="Arial" pitchFamily="34" charset="0"/>
              </a:rPr>
              <a:t>the “Cyber” Misnomer</a:t>
            </a:r>
          </a:p>
          <a:p>
            <a:pPr lvl="1" eaLnBrk="1" hangingPunct="1">
              <a:buClr>
                <a:srgbClr val="C33248"/>
              </a:buClr>
            </a:pPr>
            <a:endParaRPr lang="en-US" altLang="en-US" sz="2000" b="1" dirty="0">
              <a:solidFill>
                <a:srgbClr val="51626F"/>
              </a:solidFill>
              <a:latin typeface="Arial"/>
              <a:ea typeface="+mn-ea"/>
              <a:cs typeface="Arial" pitchFamily="34" charset="0"/>
            </a:endParaRPr>
          </a:p>
        </p:txBody>
      </p:sp>
      <p:sp>
        <p:nvSpPr>
          <p:cNvPr id="20" name="Rectangle 3"/>
          <p:cNvSpPr txBox="1">
            <a:spLocks noChangeArrowheads="1"/>
          </p:cNvSpPr>
          <p:nvPr/>
        </p:nvSpPr>
        <p:spPr bwMode="auto">
          <a:xfrm>
            <a:off x="331975" y="4090763"/>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Spotlight </a:t>
            </a:r>
            <a:r>
              <a:rPr lang="en-US" altLang="en-US" sz="2000" dirty="0">
                <a:solidFill>
                  <a:srgbClr val="51626F"/>
                </a:solidFill>
                <a:latin typeface="Arial"/>
                <a:ea typeface="+mn-ea"/>
                <a:cs typeface="Arial" pitchFamily="34" charset="0"/>
              </a:rPr>
              <a:t>the “Cloud”</a:t>
            </a:r>
          </a:p>
        </p:txBody>
      </p:sp>
      <p:sp>
        <p:nvSpPr>
          <p:cNvPr id="21" name="Rectangle 3"/>
          <p:cNvSpPr txBox="1">
            <a:spLocks noChangeArrowheads="1"/>
          </p:cNvSpPr>
          <p:nvPr/>
        </p:nvSpPr>
        <p:spPr bwMode="auto">
          <a:xfrm>
            <a:off x="341500" y="4553713"/>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Consider </a:t>
            </a:r>
            <a:r>
              <a:rPr lang="en-US" altLang="en-US" sz="2000" dirty="0">
                <a:solidFill>
                  <a:srgbClr val="51626F"/>
                </a:solidFill>
                <a:latin typeface="Arial"/>
                <a:ea typeface="+mn-ea"/>
                <a:cs typeface="Arial" pitchFamily="34" charset="0"/>
              </a:rPr>
              <a:t>the Amount of Coverage</a:t>
            </a:r>
          </a:p>
          <a:p>
            <a:pPr lvl="1" eaLnBrk="1" hangingPunct="1">
              <a:buClr>
                <a:srgbClr val="C33248"/>
              </a:buClr>
            </a:pPr>
            <a:endParaRPr lang="en-US" altLang="en-US" sz="2000" b="1" dirty="0">
              <a:solidFill>
                <a:srgbClr val="51626F"/>
              </a:solidFill>
              <a:latin typeface="Arial"/>
              <a:ea typeface="+mn-ea"/>
              <a:cs typeface="Arial" pitchFamily="34" charset="0"/>
            </a:endParaRPr>
          </a:p>
        </p:txBody>
      </p:sp>
      <p:sp>
        <p:nvSpPr>
          <p:cNvPr id="22" name="Rectangle 3"/>
          <p:cNvSpPr txBox="1">
            <a:spLocks noChangeArrowheads="1"/>
          </p:cNvSpPr>
          <p:nvPr/>
        </p:nvSpPr>
        <p:spPr bwMode="auto">
          <a:xfrm>
            <a:off x="331513" y="5035513"/>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Pay </a:t>
            </a:r>
            <a:r>
              <a:rPr lang="en-US" altLang="en-US" sz="2000" dirty="0">
                <a:solidFill>
                  <a:srgbClr val="51626F"/>
                </a:solidFill>
                <a:latin typeface="Arial"/>
                <a:ea typeface="+mn-ea"/>
                <a:cs typeface="Arial" pitchFamily="34" charset="0"/>
              </a:rPr>
              <a:t>attention to the Retroactive Date and </a:t>
            </a:r>
            <a:r>
              <a:rPr lang="en-US" altLang="en-US" sz="2000" dirty="0" err="1">
                <a:solidFill>
                  <a:srgbClr val="51626F"/>
                </a:solidFill>
                <a:latin typeface="Arial"/>
                <a:ea typeface="+mn-ea"/>
                <a:cs typeface="Arial" pitchFamily="34" charset="0"/>
              </a:rPr>
              <a:t>ERP</a:t>
            </a:r>
            <a:endParaRPr lang="en-US" altLang="en-US" sz="2000" dirty="0">
              <a:solidFill>
                <a:srgbClr val="51626F"/>
              </a:solidFill>
              <a:latin typeface="Arial"/>
              <a:ea typeface="+mn-ea"/>
              <a:cs typeface="Arial" pitchFamily="34" charset="0"/>
            </a:endParaRPr>
          </a:p>
        </p:txBody>
      </p:sp>
      <p:sp>
        <p:nvSpPr>
          <p:cNvPr id="23" name="Rectangle 3"/>
          <p:cNvSpPr txBox="1">
            <a:spLocks noChangeArrowheads="1"/>
          </p:cNvSpPr>
          <p:nvPr/>
        </p:nvSpPr>
        <p:spPr bwMode="auto">
          <a:xfrm>
            <a:off x="345138" y="5513213"/>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a:solidFill>
                  <a:srgbClr val="0094B3"/>
                </a:solidFill>
                <a:latin typeface="Arial"/>
                <a:ea typeface="+mn-ea"/>
                <a:cs typeface="Arial" pitchFamily="34" charset="0"/>
              </a:rPr>
              <a:t>■</a:t>
            </a:r>
            <a:r>
              <a:rPr lang="en-US" altLang="en-US" sz="2000" dirty="0">
                <a:solidFill>
                  <a:srgbClr val="0094B3"/>
                </a:solidFill>
                <a:latin typeface="Arial"/>
                <a:ea typeface="+mn-ea"/>
                <a:cs typeface="Arial" pitchFamily="34" charset="0"/>
              </a:rPr>
              <a:t> </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Look </a:t>
            </a:r>
            <a:r>
              <a:rPr lang="en-US" altLang="en-US" sz="2000" dirty="0">
                <a:solidFill>
                  <a:srgbClr val="51626F"/>
                </a:solidFill>
                <a:latin typeface="Arial"/>
                <a:ea typeface="+mn-ea"/>
                <a:cs typeface="Arial" pitchFamily="34" charset="0"/>
              </a:rPr>
              <a:t>at Defense and Settlement Provisions</a:t>
            </a:r>
          </a:p>
          <a:p>
            <a:pPr lvl="1" eaLnBrk="1" hangingPunct="1">
              <a:buClr>
                <a:srgbClr val="C33248"/>
              </a:buClr>
            </a:pPr>
            <a:endParaRPr lang="en-US" altLang="en-US" sz="2000" b="1" dirty="0">
              <a:solidFill>
                <a:srgbClr val="51626F"/>
              </a:solidFill>
              <a:latin typeface="Arial"/>
              <a:ea typeface="+mn-ea"/>
              <a:cs typeface="Arial" pitchFamily="34" charset="0"/>
            </a:endParaRPr>
          </a:p>
        </p:txBody>
      </p:sp>
      <p:sp>
        <p:nvSpPr>
          <p:cNvPr id="12" name="Rectangle 3"/>
          <p:cNvSpPr txBox="1">
            <a:spLocks noChangeArrowheads="1"/>
          </p:cNvSpPr>
          <p:nvPr/>
        </p:nvSpPr>
        <p:spPr bwMode="auto">
          <a:xfrm>
            <a:off x="358638" y="5978138"/>
            <a:ext cx="7981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ts val="800"/>
              </a:spcBef>
              <a:buFont typeface="Arial" pitchFamily="34" charset="0"/>
              <a:defRPr sz="1600" b="1">
                <a:solidFill>
                  <a:schemeClr val="tx1"/>
                </a:solidFill>
                <a:latin typeface="Franklin Gothic Book" pitchFamily="34" charset="0"/>
              </a:defRPr>
            </a:lvl1pPr>
            <a:lvl2pPr marL="914400" indent="-457200" algn="l">
              <a:spcBef>
                <a:spcPts val="300"/>
              </a:spcBef>
              <a:buClr>
                <a:schemeClr val="accent2"/>
              </a:buClr>
              <a:buFont typeface="Wingdings" pitchFamily="2" charset="2"/>
              <a:buChar char="§"/>
              <a:defRPr sz="1600">
                <a:solidFill>
                  <a:schemeClr val="tx1"/>
                </a:solidFill>
                <a:latin typeface="Franklin Gothic Book" pitchFamily="34" charset="0"/>
              </a:defRPr>
            </a:lvl2pPr>
            <a:lvl3pPr marL="401638" indent="-163513" algn="l">
              <a:spcBef>
                <a:spcPts val="300"/>
              </a:spcBef>
              <a:buClr>
                <a:schemeClr val="accent2"/>
              </a:buClr>
              <a:buFont typeface="Wingdings" pitchFamily="2" charset="2"/>
              <a:buChar char="§"/>
              <a:defRPr sz="1600">
                <a:solidFill>
                  <a:schemeClr val="tx1"/>
                </a:solidFill>
                <a:latin typeface="Franklin Gothic Book" pitchFamily="34" charset="0"/>
              </a:defRPr>
            </a:lvl3pPr>
            <a:lvl4pPr marL="630238" indent="-163513" algn="l">
              <a:spcBef>
                <a:spcPts val="300"/>
              </a:spcBef>
              <a:buClr>
                <a:schemeClr val="accent2"/>
              </a:buClr>
              <a:buFont typeface="Wingdings" pitchFamily="2" charset="2"/>
              <a:buChar char="§"/>
              <a:defRPr sz="1600">
                <a:solidFill>
                  <a:schemeClr val="tx1"/>
                </a:solidFill>
                <a:latin typeface="Franklin Gothic Book" pitchFamily="34" charset="0"/>
              </a:defRPr>
            </a:lvl4pPr>
            <a:lvl5pPr marL="858838" indent="-173038" algn="l">
              <a:spcBef>
                <a:spcPts val="300"/>
              </a:spcBef>
              <a:buClr>
                <a:schemeClr val="accent2"/>
              </a:buClr>
              <a:buFont typeface="Wingdings" pitchFamily="2" charset="2"/>
              <a:buChar char="§"/>
              <a:defRPr sz="1600">
                <a:solidFill>
                  <a:schemeClr val="tx1"/>
                </a:solidFill>
                <a:latin typeface="Franklin Gothic Book" pitchFamily="34" charset="0"/>
              </a:defRPr>
            </a:lvl5pPr>
            <a:lvl6pPr marL="13160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17732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22304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2687638" indent="-173038"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marL="798513" lvl="1" indent="-341313" eaLnBrk="1" hangingPunct="1">
              <a:buClr>
                <a:srgbClr val="C33248"/>
              </a:buClr>
              <a:buFont typeface="Wingdings" pitchFamily="2" charset="2"/>
              <a:buNone/>
            </a:pPr>
            <a:r>
              <a:rPr lang="en-US" altLang="en-US" sz="1000" dirty="0" smtClean="0">
                <a:solidFill>
                  <a:srgbClr val="0094B3"/>
                </a:solidFill>
                <a:latin typeface="Arial"/>
                <a:ea typeface="+mn-ea"/>
                <a:cs typeface="Arial" pitchFamily="34" charset="0"/>
              </a:rPr>
              <a:t>■</a:t>
            </a:r>
            <a:r>
              <a:rPr lang="en-US" altLang="en-US" sz="2000" dirty="0" smtClean="0">
                <a:solidFill>
                  <a:srgbClr val="0094B3"/>
                </a:solidFill>
                <a:latin typeface="Arial"/>
                <a:ea typeface="+mn-ea"/>
                <a:cs typeface="Arial" pitchFamily="34" charset="0"/>
              </a:rPr>
              <a:t> 	</a:t>
            </a:r>
            <a:r>
              <a:rPr lang="en-US" altLang="en-US" sz="2000" dirty="0" smtClean="0">
                <a:solidFill>
                  <a:srgbClr val="51626F"/>
                </a:solidFill>
                <a:latin typeface="Arial"/>
                <a:ea typeface="+mn-ea"/>
                <a:cs typeface="Arial" pitchFamily="34" charset="0"/>
              </a:rPr>
              <a:t>Engage Coverage Counsel</a:t>
            </a:r>
            <a:r>
              <a:rPr lang="en-US" altLang="en-US" sz="2000" dirty="0" smtClean="0">
                <a:solidFill>
                  <a:srgbClr val="51626F"/>
                </a:solidFill>
                <a:latin typeface="Arial"/>
                <a:ea typeface="+mn-ea"/>
                <a:cs typeface="Arial" pitchFamily="34" charset="0"/>
                <a:hlinkClick r:id="rId3" action="ppaction://hlinksldjump"/>
              </a:rPr>
              <a:t>   </a:t>
            </a:r>
            <a:endParaRPr lang="en-US" altLang="en-US" sz="2000" dirty="0">
              <a:solidFill>
                <a:srgbClr val="51626F"/>
              </a:solidFill>
              <a:latin typeface="Arial"/>
              <a:ea typeface="+mn-ea"/>
              <a:cs typeface="Arial" pitchFamily="34" charset="0"/>
            </a:endParaRPr>
          </a:p>
          <a:p>
            <a:pPr lvl="1" eaLnBrk="1" hangingPunct="1">
              <a:buClr>
                <a:srgbClr val="C33248"/>
              </a:buClr>
            </a:pPr>
            <a:endParaRPr lang="en-US" altLang="en-US" sz="2000" b="1" dirty="0">
              <a:solidFill>
                <a:srgbClr val="51626F"/>
              </a:solidFill>
              <a:latin typeface="Arial"/>
              <a:ea typeface="+mn-ea"/>
              <a:cs typeface="Arial" pitchFamily="34" charset="0"/>
            </a:endParaRPr>
          </a:p>
        </p:txBody>
      </p:sp>
      <p:sp>
        <p:nvSpPr>
          <p:cNvPr id="13"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C0300BDE-B726-4F3A-B20C-18C866E57560}" type="slidenum">
              <a:rPr lang="en-US" smtClean="0">
                <a:solidFill>
                  <a:srgbClr val="080A0C"/>
                </a:solidFill>
                <a:latin typeface="Arial"/>
              </a:rPr>
              <a:pPr>
                <a:defRPr/>
              </a:pPr>
              <a:t>72</a:t>
            </a:fld>
            <a:endParaRPr lang="en-US" dirty="0">
              <a:solidFill>
                <a:srgbClr val="080A0C"/>
              </a:solidFill>
              <a:latin typeface="Arial"/>
            </a:endParaRPr>
          </a:p>
        </p:txBody>
      </p:sp>
      <p:sp>
        <p:nvSpPr>
          <p:cNvPr id="15" name="Title 1"/>
          <p:cNvSpPr txBox="1">
            <a:spLocks/>
          </p:cNvSpPr>
          <p:nvPr/>
        </p:nvSpPr>
        <p:spPr bwMode="auto">
          <a:xfrm>
            <a:off x="457200" y="944562"/>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a:defRPr/>
            </a:pPr>
            <a:r>
              <a:rPr lang="en-US" dirty="0" smtClean="0"/>
              <a:t>TIPS FOR A SUCCESSFUL PLACEMENT </a:t>
            </a:r>
            <a:endParaRPr lang="en-US" dirty="0"/>
          </a:p>
        </p:txBody>
      </p:sp>
    </p:spTree>
    <p:extLst>
      <p:ext uri="{BB962C8B-B14F-4D97-AF65-F5344CB8AC3E}">
        <p14:creationId xmlns:p14="http://schemas.microsoft.com/office/powerpoint/2010/main" val="376077203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build="p"/>
      <p:bldP spid="17" grpId="0" build="p"/>
      <p:bldP spid="18" grpId="0" build="p"/>
      <p:bldP spid="19" grpId="0" build="p"/>
      <p:bldP spid="20" grpId="0" build="p"/>
      <p:bldP spid="21" grpId="0" build="p"/>
      <p:bldP spid="22" grpId="0" build="p"/>
      <p:bldP spid="23" grpId="0" build="p"/>
      <p:bldP spid="1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3"/>
          <p:cNvSpPr>
            <a:spLocks noGrp="1" noChangeArrowheads="1"/>
          </p:cNvSpPr>
          <p:nvPr>
            <p:ph idx="4294967295"/>
          </p:nvPr>
        </p:nvSpPr>
        <p:spPr>
          <a:xfrm>
            <a:off x="457200" y="1806575"/>
            <a:ext cx="7981950" cy="1016000"/>
          </a:xfrm>
          <a:prstGeom prst="rect">
            <a:avLst/>
          </a:prstGeom>
          <a:ln>
            <a:noFill/>
          </a:ln>
        </p:spPr>
        <p:txBody>
          <a:bodyPr/>
          <a:lstStyle/>
          <a:p>
            <a:pPr lvl="1" indent="-690563" algn="ctr" eaLnBrk="1" hangingPunct="1">
              <a:buFont typeface="Wingdings" pitchFamily="2" charset="2"/>
              <a:buNone/>
              <a:defRPr/>
            </a:pPr>
            <a:r>
              <a:rPr lang="en-US" altLang="en-US" sz="6000" dirty="0" smtClean="0">
                <a:solidFill>
                  <a:srgbClr val="C33248"/>
                </a:solidFill>
                <a:latin typeface="+mj-lt"/>
              </a:rPr>
              <a:t>BEWARE</a:t>
            </a:r>
          </a:p>
        </p:txBody>
      </p:sp>
      <p:sp>
        <p:nvSpPr>
          <p:cNvPr id="16" name="Rectangle 3"/>
          <p:cNvSpPr txBox="1">
            <a:spLocks noChangeArrowheads="1"/>
          </p:cNvSpPr>
          <p:nvPr/>
        </p:nvSpPr>
        <p:spPr bwMode="auto">
          <a:xfrm>
            <a:off x="485775" y="2889250"/>
            <a:ext cx="79819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342900" indent="-342900" eaLnBrk="0" hangingPunct="0">
              <a:spcBef>
                <a:spcPct val="20000"/>
              </a:spcBef>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SzPct val="80000"/>
              <a:buFont typeface="Courier New" pitchFamily="49" charset="0"/>
              <a:buChar char="o"/>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lvl="1" indent="-457200" algn="ctr" eaLnBrk="1" hangingPunct="1">
              <a:spcBef>
                <a:spcPct val="0"/>
              </a:spcBef>
              <a:spcAft>
                <a:spcPct val="25000"/>
              </a:spcAft>
              <a:buClr>
                <a:srgbClr val="0094B3"/>
              </a:buClr>
              <a:buFont typeface="Wingdings" pitchFamily="2" charset="2"/>
              <a:buNone/>
              <a:defRPr/>
            </a:pPr>
            <a:r>
              <a:rPr lang="en-US" altLang="en-US" sz="4400" dirty="0" smtClean="0">
                <a:solidFill>
                  <a:srgbClr val="0094B3"/>
                </a:solidFill>
                <a:latin typeface="+mj-lt"/>
              </a:rPr>
              <a:t>THE</a:t>
            </a:r>
            <a:endParaRPr lang="en-US" altLang="en-US" sz="4400" dirty="0">
              <a:solidFill>
                <a:srgbClr val="0094B3"/>
              </a:solidFill>
              <a:latin typeface="+mj-lt"/>
            </a:endParaRPr>
          </a:p>
        </p:txBody>
      </p:sp>
      <p:sp>
        <p:nvSpPr>
          <p:cNvPr id="17" name="Rectangle 3"/>
          <p:cNvSpPr txBox="1">
            <a:spLocks noChangeArrowheads="1"/>
          </p:cNvSpPr>
          <p:nvPr/>
        </p:nvSpPr>
        <p:spPr bwMode="auto">
          <a:xfrm>
            <a:off x="485775" y="3790950"/>
            <a:ext cx="79819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342900" indent="-342900" eaLnBrk="0" hangingPunct="0">
              <a:spcBef>
                <a:spcPct val="20000"/>
              </a:spcBef>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SzPct val="80000"/>
              <a:buFont typeface="Courier New" pitchFamily="49" charset="0"/>
              <a:buChar char="o"/>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lvl="1" indent="-457200" algn="ctr" eaLnBrk="1" hangingPunct="1">
              <a:spcBef>
                <a:spcPct val="0"/>
              </a:spcBef>
              <a:spcAft>
                <a:spcPct val="25000"/>
              </a:spcAft>
              <a:buClr>
                <a:srgbClr val="0094B3"/>
              </a:buClr>
              <a:buFont typeface="Wingdings" pitchFamily="2" charset="2"/>
              <a:buNone/>
              <a:defRPr/>
            </a:pPr>
            <a:r>
              <a:rPr lang="en-US" altLang="en-US" sz="2000" dirty="0" smtClean="0">
                <a:solidFill>
                  <a:srgbClr val="006F86"/>
                </a:solidFill>
                <a:latin typeface="+mj-lt"/>
              </a:rPr>
              <a:t>FINE</a:t>
            </a:r>
            <a:endParaRPr lang="en-US" altLang="en-US" sz="2000" dirty="0">
              <a:solidFill>
                <a:srgbClr val="006F86"/>
              </a:solidFill>
              <a:latin typeface="+mj-lt"/>
            </a:endParaRPr>
          </a:p>
        </p:txBody>
      </p:sp>
      <p:sp>
        <p:nvSpPr>
          <p:cNvPr id="18" name="Rectangle 3"/>
          <p:cNvSpPr txBox="1">
            <a:spLocks noChangeArrowheads="1"/>
          </p:cNvSpPr>
          <p:nvPr/>
        </p:nvSpPr>
        <p:spPr bwMode="auto">
          <a:xfrm>
            <a:off x="485775" y="4443413"/>
            <a:ext cx="79819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342900" indent="-342900" eaLnBrk="0" hangingPunct="0">
              <a:spcBef>
                <a:spcPct val="20000"/>
              </a:spcBef>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SzPct val="80000"/>
              <a:buFont typeface="Courier New" pitchFamily="49" charset="0"/>
              <a:buChar char="o"/>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lvl="1" indent="-457200" algn="ctr" eaLnBrk="1" hangingPunct="1">
              <a:spcBef>
                <a:spcPct val="0"/>
              </a:spcBef>
              <a:spcAft>
                <a:spcPct val="25000"/>
              </a:spcAft>
              <a:buClr>
                <a:srgbClr val="0094B3"/>
              </a:buClr>
              <a:buFont typeface="Wingdings" pitchFamily="2" charset="2"/>
              <a:buNone/>
              <a:defRPr/>
            </a:pPr>
            <a:r>
              <a:rPr lang="en-US" altLang="en-US" sz="1000" dirty="0" smtClean="0">
                <a:solidFill>
                  <a:srgbClr val="000000"/>
                </a:solidFill>
                <a:latin typeface="+mj-lt"/>
              </a:rPr>
              <a:t>PRINT</a:t>
            </a:r>
            <a:endParaRPr lang="en-US" altLang="en-US" sz="1000" dirty="0">
              <a:solidFill>
                <a:srgbClr val="000000"/>
              </a:solidFill>
              <a:latin typeface="+mj-lt"/>
            </a:endParaRPr>
          </a:p>
        </p:txBody>
      </p:sp>
      <p:sp>
        <p:nvSpPr>
          <p:cNvPr id="9"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Arial"/>
              </a:rPr>
              <a:pPr>
                <a:defRPr/>
              </a:pPr>
              <a:t>73</a:t>
            </a:fld>
            <a:endParaRPr lang="en-US" dirty="0">
              <a:solidFill>
                <a:srgbClr val="080A0C"/>
              </a:solidFill>
              <a:latin typeface="Arial"/>
            </a:endParaRPr>
          </a:p>
        </p:txBody>
      </p:sp>
    </p:spTree>
    <p:extLst>
      <p:ext uri="{BB962C8B-B14F-4D97-AF65-F5344CB8AC3E}">
        <p14:creationId xmlns:p14="http://schemas.microsoft.com/office/powerpoint/2010/main" val="344866614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837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5" grpId="0" build="p"/>
      <p:bldP spid="16" grpId="0"/>
      <p:bldP spid="17" grpId="0"/>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381000"/>
            <a:ext cx="6126163"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F5DF9F0B-4059-4608-A173-8B6C01BEBAC4}" type="slidenum">
              <a:rPr lang="en-US" smtClean="0">
                <a:solidFill>
                  <a:srgbClr val="080A0C"/>
                </a:solidFill>
                <a:latin typeface="+mj-lt"/>
              </a:rPr>
              <a:pPr>
                <a:defRPr/>
              </a:pPr>
              <a:t>74</a:t>
            </a:fld>
            <a:endParaRPr lang="en-US" dirty="0">
              <a:solidFill>
                <a:srgbClr val="080A0C"/>
              </a:solidFill>
              <a:latin typeface="+mj-lt"/>
            </a:endParaRPr>
          </a:p>
        </p:txBody>
      </p:sp>
    </p:spTree>
    <p:extLst>
      <p:ext uri="{BB962C8B-B14F-4D97-AF65-F5344CB8AC3E}">
        <p14:creationId xmlns:p14="http://schemas.microsoft.com/office/powerpoint/2010/main" val="203325221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ChangeArrowheads="1"/>
          </p:cNvSpPr>
          <p:nvPr/>
        </p:nvSpPr>
        <p:spPr bwMode="auto">
          <a:xfrm>
            <a:off x="1676400" y="1720850"/>
            <a:ext cx="5791200"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algn="ctr" eaLnBrk="1" hangingPunct="1"/>
            <a:r>
              <a:rPr lang="en-US" altLang="en-US" sz="3600" dirty="0" smtClean="0">
                <a:solidFill>
                  <a:srgbClr val="0094B3"/>
                </a:solidFill>
                <a:latin typeface="+mj-lt"/>
                <a:ea typeface="MS PGothic" pitchFamily="34" charset="-128"/>
                <a:cs typeface="Arial" pitchFamily="34" charset="0"/>
              </a:rPr>
              <a:t>“A well drafted policy will reduce the likelihood that an insurer will be able to avoid or limit insurance coverage in the event of a claim.”</a:t>
            </a:r>
          </a:p>
        </p:txBody>
      </p:sp>
      <p:sp>
        <p:nvSpPr>
          <p:cNvPr id="4" name="Slide Number Placeholder 1"/>
          <p:cNvSpPr txBox="1">
            <a:spLocks/>
          </p:cNvSpPr>
          <p:nvPr/>
        </p:nvSpPr>
        <p:spPr>
          <a:xfrm>
            <a:off x="8401050" y="6170613"/>
            <a:ext cx="503238" cy="503237"/>
          </a:xfrm>
          <a:prstGeom prst="ellipse">
            <a:avLst/>
          </a:prstGeom>
          <a:ln w="19050">
            <a:noFill/>
          </a:ln>
        </p:spPr>
        <p:txBody>
          <a:bodyPr vert="horz" lIns="9144" tIns="9144" rIns="9144" bIns="9144" rtlCol="0"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C0300BDE-B726-4F3A-B20C-18C866E57560}" type="slidenum">
              <a:rPr kumimoji="0" lang="en-US" sz="1650" b="0" i="0" u="none" strike="noStrike" kern="1200" cap="none" spc="0" normalizeH="0" baseline="0" noProof="0" smtClean="0">
                <a:ln>
                  <a:noFill/>
                </a:ln>
                <a:solidFill>
                  <a:srgbClr val="080A0C"/>
                </a:solidFill>
                <a:effectLst/>
                <a:uLnTx/>
                <a:uFillTx/>
                <a:latin typeface="+mj-lt"/>
                <a:ea typeface="Osaka"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en-US" sz="1650" b="0" i="0" u="none" strike="noStrike" kern="1200" cap="none" spc="0" normalizeH="0" baseline="0" noProof="0" dirty="0">
              <a:ln>
                <a:noFill/>
              </a:ln>
              <a:solidFill>
                <a:srgbClr val="080A0C"/>
              </a:solidFill>
              <a:effectLst/>
              <a:uLnTx/>
              <a:uFillTx/>
              <a:latin typeface="+mj-lt"/>
              <a:ea typeface="Osaka" pitchFamily="-111" charset="-128"/>
              <a:cs typeface="+mn-cs"/>
            </a:endParaRPr>
          </a:p>
        </p:txBody>
      </p:sp>
      <p:sp>
        <p:nvSpPr>
          <p:cNvPr id="5" name="TextBox 4"/>
          <p:cNvSpPr txBox="1"/>
          <p:nvPr/>
        </p:nvSpPr>
        <p:spPr>
          <a:xfrm>
            <a:off x="520861" y="5659595"/>
            <a:ext cx="8013539" cy="276999"/>
          </a:xfrm>
          <a:prstGeom prst="rect">
            <a:avLst/>
          </a:prstGeom>
          <a:noFill/>
        </p:spPr>
        <p:txBody>
          <a:bodyPr wrap="square">
            <a:spAutoFit/>
          </a:bodyPr>
          <a:lstStyle/>
          <a:p>
            <a:pPr algn="ctr">
              <a:defRPr/>
            </a:pPr>
            <a:r>
              <a:rPr lang="en-US" sz="1200" dirty="0">
                <a:solidFill>
                  <a:srgbClr val="51626F"/>
                </a:solidFill>
                <a:latin typeface="Arial" panose="020B0604020202020204" pitchFamily="34" charset="0"/>
                <a:cs typeface="Arial" panose="020B0604020202020204" pitchFamily="34" charset="0"/>
              </a:rPr>
              <a:t>Roberta D. Anderson, Partner, K&amp;L Gates LLP  </a:t>
            </a:r>
            <a:r>
              <a:rPr lang="en-US" sz="1200" dirty="0" smtClean="0">
                <a:solidFill>
                  <a:srgbClr val="51626F"/>
                </a:solidFill>
                <a:latin typeface="Arial" panose="020B0604020202020204" pitchFamily="34" charset="0"/>
                <a:cs typeface="Arial" panose="020B0604020202020204" pitchFamily="34" charset="0"/>
              </a:rPr>
              <a:t>(April 20, </a:t>
            </a:r>
            <a:r>
              <a:rPr lang="en-US" sz="1200" dirty="0">
                <a:solidFill>
                  <a:srgbClr val="51626F"/>
                </a:solidFill>
                <a:latin typeface="Arial" panose="020B0604020202020204" pitchFamily="34" charset="0"/>
                <a:cs typeface="Arial" panose="020B0604020202020204" pitchFamily="34" charset="0"/>
              </a:rPr>
              <a:t>2015</a:t>
            </a:r>
            <a:r>
              <a:rPr lang="en-US" sz="1200" dirty="0" smtClean="0">
                <a:solidFill>
                  <a:srgbClr val="51626F"/>
                </a:solidFill>
                <a:latin typeface="Arial" panose="020B0604020202020204" pitchFamily="34" charset="0"/>
                <a:cs typeface="Arial" panose="020B0604020202020204" pitchFamily="34" charset="0"/>
              </a:rPr>
              <a:t>)</a:t>
            </a:r>
            <a:endParaRPr lang="en-US" sz="1200" dirty="0">
              <a:solidFill>
                <a:srgbClr val="5162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65351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val="2431058369"/>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241114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86000" y="44958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200" dirty="0">
                <a:solidFill>
                  <a:schemeClr val="bg1"/>
                </a:solidFill>
                <a:latin typeface="Calibri" pitchFamily="34" charset="0"/>
              </a:rPr>
              <a:t>This presentation is for informational purposes and does not contain or convey legal advice. The information herein should not be used or relied upon in regard to any particular facts or circumstances without first consulting a lawyer.</a:t>
            </a: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Shape 405"/>
          <p:cNvSpPr txBox="1">
            <a:spLocks noGrp="1"/>
          </p:cNvSpPr>
          <p:nvPr>
            <p:ph type="sldNum" sz="quarter" idx="4294967295"/>
          </p:nvPr>
        </p:nvSpPr>
        <p:spPr>
          <a:xfrm>
            <a:off x="8610600" y="18288"/>
            <a:ext cx="533400" cy="329184"/>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latin typeface="+mj-lt"/>
              </a:rPr>
              <a:t>8</a:t>
            </a:fld>
            <a:endParaRPr lang="en-US" dirty="0">
              <a:latin typeface="+mj-lt"/>
            </a:endParaRPr>
          </a:p>
        </p:txBody>
      </p:sp>
      <p:sp>
        <p:nvSpPr>
          <p:cNvPr id="406" name="Shape 406"/>
          <p:cNvSpPr txBox="1"/>
          <p:nvPr/>
        </p:nvSpPr>
        <p:spPr>
          <a:xfrm>
            <a:off x="5105400" y="1502522"/>
            <a:ext cx="360045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dirty="0">
                <a:solidFill>
                  <a:schemeClr val="dk1"/>
                </a:solidFill>
                <a:latin typeface="+mj-lt"/>
                <a:ea typeface="Arial"/>
                <a:cs typeface="Arial"/>
                <a:sym typeface="Arial"/>
              </a:rPr>
              <a:t>Source:  </a:t>
            </a:r>
            <a:r>
              <a:rPr lang="en-US" sz="1400" b="0" i="0" u="none" strike="noStrike" cap="none" baseline="0" dirty="0" err="1">
                <a:solidFill>
                  <a:schemeClr val="dk1"/>
                </a:solidFill>
                <a:latin typeface="+mj-lt"/>
                <a:ea typeface="Arial"/>
                <a:cs typeface="Arial"/>
                <a:sym typeface="Arial"/>
              </a:rPr>
              <a:t>Ponemon</a:t>
            </a:r>
            <a:r>
              <a:rPr lang="en-US" sz="1400" b="0" i="0" u="none" strike="noStrike" cap="none" baseline="0" dirty="0">
                <a:solidFill>
                  <a:schemeClr val="dk1"/>
                </a:solidFill>
                <a:latin typeface="+mj-lt"/>
                <a:ea typeface="Arial"/>
                <a:cs typeface="Arial"/>
                <a:sym typeface="Arial"/>
              </a:rPr>
              <a:t> Institute </a:t>
            </a:r>
            <a:r>
              <a:rPr lang="en-US" sz="1400" b="0" i="0" u="none" strike="noStrike" cap="none" baseline="0" dirty="0" smtClean="0">
                <a:solidFill>
                  <a:schemeClr val="dk1"/>
                </a:solidFill>
                <a:latin typeface="+mj-lt"/>
                <a:ea typeface="Arial"/>
                <a:cs typeface="Arial"/>
                <a:sym typeface="Arial"/>
              </a:rPr>
              <a:t>2014 </a:t>
            </a:r>
            <a:r>
              <a:rPr lang="en-US" sz="1400" b="0" i="0" u="none" strike="noStrike" cap="none" baseline="0" dirty="0">
                <a:solidFill>
                  <a:schemeClr val="dk1"/>
                </a:solidFill>
                <a:latin typeface="+mj-lt"/>
                <a:ea typeface="Arial"/>
                <a:cs typeface="Arial"/>
                <a:sym typeface="Arial"/>
              </a:rPr>
              <a:t>Cost of Data Breach Study – </a:t>
            </a:r>
            <a:r>
              <a:rPr lang="en-US" dirty="0" smtClean="0">
                <a:solidFill>
                  <a:schemeClr val="dk1"/>
                </a:solidFill>
                <a:latin typeface="+mj-lt"/>
                <a:ea typeface="Arial"/>
                <a:cs typeface="Arial"/>
                <a:sym typeface="Arial"/>
              </a:rPr>
              <a:t>Global</a:t>
            </a:r>
            <a:endParaRPr lang="en-US" sz="1400" b="0" i="0" u="none" strike="noStrike" cap="none" baseline="0" dirty="0">
              <a:solidFill>
                <a:schemeClr val="dk1"/>
              </a:solidFill>
              <a:latin typeface="+mj-lt"/>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213" y="2000249"/>
            <a:ext cx="7270586" cy="361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6" y="5474089"/>
            <a:ext cx="9144000" cy="142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noChangeArrowheads="1"/>
          </p:cNvSpPr>
          <p:nvPr>
            <p:ph type="title"/>
          </p:nvPr>
        </p:nvSpPr>
        <p:spPr>
          <a:xfrm>
            <a:off x="609600" y="1163722"/>
            <a:ext cx="8077200" cy="507831"/>
          </a:xfrm>
        </p:spPr>
        <p:txBody>
          <a:bodyPr/>
          <a:lstStyle/>
          <a:p>
            <a:pPr eaLnBrk="1" fontAlgn="auto" hangingPunct="1">
              <a:spcAft>
                <a:spcPts val="0"/>
              </a:spcAft>
              <a:defRPr/>
            </a:pPr>
            <a:r>
              <a:rPr lang="en-US" altLang="en-US" sz="3000" cap="all" dirty="0" smtClean="0"/>
              <a:t>Practical </a:t>
            </a:r>
            <a:r>
              <a:rPr lang="en-US" altLang="en-US" sz="3000" cap="all" dirty="0"/>
              <a:t>Risk and </a:t>
            </a:r>
            <a:r>
              <a:rPr lang="en-US" altLang="en-US" sz="3000" cap="all" dirty="0" smtClean="0"/>
              <a:t>Exposure</a:t>
            </a:r>
          </a:p>
        </p:txBody>
      </p:sp>
    </p:spTree>
    <p:extLst>
      <p:ext uri="{BB962C8B-B14F-4D97-AF65-F5344CB8AC3E}">
        <p14:creationId xmlns:p14="http://schemas.microsoft.com/office/powerpoint/2010/main" val="10418453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txBox="1">
            <a:spLocks/>
          </p:cNvSpPr>
          <p:nvPr/>
        </p:nvSpPr>
        <p:spPr>
          <a:xfrm>
            <a:off x="8401050" y="6170613"/>
            <a:ext cx="503238" cy="503237"/>
          </a:xfrm>
          <a:prstGeom prst="ellipse">
            <a:avLst/>
          </a:prstGeom>
          <a:ln w="19050">
            <a:noFill/>
          </a:ln>
        </p:spPr>
        <p:txBody>
          <a:bodyPr lIns="9144" tIns="9144" rIns="9144" bIns="9144" anchor="ctr">
            <a:normAutofit/>
          </a:bodyPr>
          <a:lstStyle>
            <a:defPPr>
              <a:defRPr lang="en-US"/>
            </a:defPPr>
            <a:lvl1pPr algn="ctr" rtl="0" eaLnBrk="0" fontAlgn="base" hangingPunct="0">
              <a:spcBef>
                <a:spcPct val="0"/>
              </a:spcBef>
              <a:spcAft>
                <a:spcPct val="0"/>
              </a:spcAft>
              <a:defRPr sz="1650" kern="1200">
                <a:solidFill>
                  <a:srgbClr val="FFFFFF"/>
                </a:solidFill>
                <a:latin typeface="Arial" charset="0"/>
                <a:ea typeface="Osaka" pitchFamily="-111" charset="-128"/>
                <a:cs typeface="+mn-cs"/>
              </a:defRPr>
            </a:lvl1pPr>
            <a:lvl2pPr marL="457200" algn="l" rtl="0" fontAlgn="base">
              <a:spcBef>
                <a:spcPct val="0"/>
              </a:spcBef>
              <a:spcAft>
                <a:spcPct val="0"/>
              </a:spcAft>
              <a:defRPr sz="1400" kern="1200">
                <a:solidFill>
                  <a:schemeClr val="tx1"/>
                </a:solidFill>
                <a:latin typeface="Arial" pitchFamily="34" charset="0"/>
                <a:ea typeface="Osak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Osak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Osak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Osaka"/>
                <a:cs typeface="Arial" pitchFamily="34" charset="0"/>
              </a:defRPr>
            </a:lvl5pPr>
            <a:lvl6pPr marL="2286000" algn="l" defTabSz="914400" rtl="0" eaLnBrk="1" latinLnBrk="0" hangingPunct="1">
              <a:defRPr sz="1400" kern="1200">
                <a:solidFill>
                  <a:schemeClr val="tx1"/>
                </a:solidFill>
                <a:latin typeface="Arial" pitchFamily="34" charset="0"/>
                <a:ea typeface="Osaka"/>
                <a:cs typeface="Arial" pitchFamily="34" charset="0"/>
              </a:defRPr>
            </a:lvl6pPr>
            <a:lvl7pPr marL="2743200" algn="l" defTabSz="914400" rtl="0" eaLnBrk="1" latinLnBrk="0" hangingPunct="1">
              <a:defRPr sz="1400" kern="1200">
                <a:solidFill>
                  <a:schemeClr val="tx1"/>
                </a:solidFill>
                <a:latin typeface="Arial" pitchFamily="34" charset="0"/>
                <a:ea typeface="Osaka"/>
                <a:cs typeface="Arial" pitchFamily="34" charset="0"/>
              </a:defRPr>
            </a:lvl7pPr>
            <a:lvl8pPr marL="3200400" algn="l" defTabSz="914400" rtl="0" eaLnBrk="1" latinLnBrk="0" hangingPunct="1">
              <a:defRPr sz="1400" kern="1200">
                <a:solidFill>
                  <a:schemeClr val="tx1"/>
                </a:solidFill>
                <a:latin typeface="Arial" pitchFamily="34" charset="0"/>
                <a:ea typeface="Osaka"/>
                <a:cs typeface="Arial" pitchFamily="34" charset="0"/>
              </a:defRPr>
            </a:lvl8pPr>
            <a:lvl9pPr marL="3657600" algn="l" defTabSz="914400" rtl="0" eaLnBrk="1" latinLnBrk="0" hangingPunct="1">
              <a:defRPr sz="1400" kern="1200">
                <a:solidFill>
                  <a:schemeClr val="tx1"/>
                </a:solidFill>
                <a:latin typeface="Arial" pitchFamily="34" charset="0"/>
                <a:ea typeface="Osaka"/>
                <a:cs typeface="Arial" pitchFamily="34" charset="0"/>
              </a:defRPr>
            </a:lvl9pPr>
          </a:lstStyle>
          <a:p>
            <a:pPr>
              <a:defRPr/>
            </a:pPr>
            <a:fld id="{DF6675AA-F83F-428F-9C73-F7FF534ECA15}" type="slidenum">
              <a:rPr lang="en-US" smtClean="0">
                <a:solidFill>
                  <a:srgbClr val="080A0C"/>
                </a:solidFill>
              </a:rPr>
              <a:pPr>
                <a:defRPr/>
              </a:pPr>
              <a:t>9</a:t>
            </a:fld>
            <a:endParaRPr lang="en-US" dirty="0">
              <a:solidFill>
                <a:srgbClr val="080A0C"/>
              </a:solidFill>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71488"/>
            <a:ext cx="7850188"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a:spLocks noChangeArrowheads="1"/>
          </p:cNvSpPr>
          <p:nvPr/>
        </p:nvSpPr>
        <p:spPr bwMode="auto">
          <a:xfrm>
            <a:off x="5878513" y="4179888"/>
            <a:ext cx="3149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Osaka"/>
                <a:cs typeface="Osaka"/>
              </a:defRPr>
            </a:lvl1pPr>
            <a:lvl2pPr marL="742950" indent="-285750" eaLnBrk="0" hangingPunct="0">
              <a:defRPr sz="1400">
                <a:solidFill>
                  <a:schemeClr val="tx1"/>
                </a:solidFill>
                <a:latin typeface="Arial" pitchFamily="34" charset="0"/>
                <a:ea typeface="Osaka"/>
                <a:cs typeface="Osaka"/>
              </a:defRPr>
            </a:lvl2pPr>
            <a:lvl3pPr marL="1143000" indent="-228600" eaLnBrk="0" hangingPunct="0">
              <a:defRPr sz="1400">
                <a:solidFill>
                  <a:schemeClr val="tx1"/>
                </a:solidFill>
                <a:latin typeface="Arial" pitchFamily="34" charset="0"/>
                <a:ea typeface="Osaka"/>
                <a:cs typeface="Osaka"/>
              </a:defRPr>
            </a:lvl3pPr>
            <a:lvl4pPr marL="1600200" indent="-228600" eaLnBrk="0" hangingPunct="0">
              <a:defRPr sz="1400">
                <a:solidFill>
                  <a:schemeClr val="tx1"/>
                </a:solidFill>
                <a:latin typeface="Arial" pitchFamily="34" charset="0"/>
                <a:ea typeface="Osaka"/>
                <a:cs typeface="Osaka"/>
              </a:defRPr>
            </a:lvl4pPr>
            <a:lvl5pPr marL="2057400" indent="-228600" eaLnBrk="0" hangingPunct="0">
              <a:defRPr sz="1400">
                <a:solidFill>
                  <a:schemeClr val="tx1"/>
                </a:solidFill>
                <a:latin typeface="Arial" pitchFamily="34" charset="0"/>
                <a:ea typeface="Osaka"/>
                <a:cs typeface="Osaka"/>
              </a:defRPr>
            </a:lvl5pPr>
            <a:lvl6pPr marL="2514600" indent="-228600" eaLnBrk="0" fontAlgn="base" hangingPunct="0">
              <a:spcBef>
                <a:spcPct val="0"/>
              </a:spcBef>
              <a:spcAft>
                <a:spcPct val="0"/>
              </a:spcAft>
              <a:defRPr sz="1400">
                <a:solidFill>
                  <a:schemeClr val="tx1"/>
                </a:solidFill>
                <a:latin typeface="Arial" pitchFamily="34" charset="0"/>
                <a:ea typeface="Osaka"/>
                <a:cs typeface="Osaka"/>
              </a:defRPr>
            </a:lvl6pPr>
            <a:lvl7pPr marL="2971800" indent="-228600" eaLnBrk="0" fontAlgn="base" hangingPunct="0">
              <a:spcBef>
                <a:spcPct val="0"/>
              </a:spcBef>
              <a:spcAft>
                <a:spcPct val="0"/>
              </a:spcAft>
              <a:defRPr sz="1400">
                <a:solidFill>
                  <a:schemeClr val="tx1"/>
                </a:solidFill>
                <a:latin typeface="Arial" pitchFamily="34" charset="0"/>
                <a:ea typeface="Osaka"/>
                <a:cs typeface="Osaka"/>
              </a:defRPr>
            </a:lvl7pPr>
            <a:lvl8pPr marL="3429000" indent="-228600" eaLnBrk="0" fontAlgn="base" hangingPunct="0">
              <a:spcBef>
                <a:spcPct val="0"/>
              </a:spcBef>
              <a:spcAft>
                <a:spcPct val="0"/>
              </a:spcAft>
              <a:defRPr sz="1400">
                <a:solidFill>
                  <a:schemeClr val="tx1"/>
                </a:solidFill>
                <a:latin typeface="Arial" pitchFamily="34" charset="0"/>
                <a:ea typeface="Osaka"/>
                <a:cs typeface="Osaka"/>
              </a:defRPr>
            </a:lvl8pPr>
            <a:lvl9pPr marL="3886200" indent="-228600" eaLnBrk="0" fontAlgn="base" hangingPunct="0">
              <a:spcBef>
                <a:spcPct val="0"/>
              </a:spcBef>
              <a:spcAft>
                <a:spcPct val="0"/>
              </a:spcAft>
              <a:defRPr sz="1400">
                <a:solidFill>
                  <a:schemeClr val="tx1"/>
                </a:solidFill>
                <a:latin typeface="Arial" pitchFamily="34" charset="0"/>
                <a:ea typeface="Osaka"/>
                <a:cs typeface="Osaka"/>
              </a:defRPr>
            </a:lvl9pPr>
          </a:lstStyle>
          <a:p>
            <a:pPr eaLnBrk="1" hangingPunct="1"/>
            <a:r>
              <a:rPr lang="en-US" altLang="en-US"/>
              <a:t>Source: </a:t>
            </a:r>
            <a:br>
              <a:rPr lang="en-US" altLang="en-US"/>
            </a:br>
            <a:r>
              <a:rPr lang="en-US" altLang="en-US"/>
              <a:t>Ponemon Institute LLC</a:t>
            </a:r>
            <a:br>
              <a:rPr lang="en-US" altLang="en-US"/>
            </a:br>
            <a:r>
              <a:rPr lang="en-US" altLang="en-US" b="1"/>
              <a:t>Cost of Data Breach Study:</a:t>
            </a:r>
          </a:p>
          <a:p>
            <a:pPr eaLnBrk="1" hangingPunct="1"/>
            <a:r>
              <a:rPr lang="en-US" altLang="en-US" b="1"/>
              <a:t>Global Analysis</a:t>
            </a:r>
          </a:p>
          <a:p>
            <a:pPr eaLnBrk="1" hangingPunct="1"/>
            <a:r>
              <a:rPr lang="en-US" altLang="en-US"/>
              <a:t>(May 2014)</a:t>
            </a:r>
          </a:p>
        </p:txBody>
      </p:sp>
      <p:sp>
        <p:nvSpPr>
          <p:cNvPr id="14" name="Rectangle 13"/>
          <p:cNvSpPr/>
          <p:nvPr/>
        </p:nvSpPr>
        <p:spPr>
          <a:xfrm>
            <a:off x="914400" y="1038225"/>
            <a:ext cx="6502400" cy="51435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Tree>
    <p:extLst>
      <p:ext uri="{BB962C8B-B14F-4D97-AF65-F5344CB8AC3E}">
        <p14:creationId xmlns:p14="http://schemas.microsoft.com/office/powerpoint/2010/main" val="22736675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theme/theme1.xml><?xml version="1.0" encoding="utf-8"?>
<a:theme xmlns:a="http://schemas.openxmlformats.org/drawingml/2006/main" name="blank">
  <a:themeElements>
    <a:clrScheme name="KLG Colors">
      <a:dk1>
        <a:srgbClr val="000000"/>
      </a:dk1>
      <a:lt1>
        <a:srgbClr val="FFFFFF"/>
      </a:lt1>
      <a:dk2>
        <a:srgbClr val="000000"/>
      </a:dk2>
      <a:lt2>
        <a:srgbClr val="51626F"/>
      </a:lt2>
      <a:accent1>
        <a:srgbClr val="822433"/>
      </a:accent1>
      <a:accent2>
        <a:srgbClr val="EEAF30"/>
      </a:accent2>
      <a:accent3>
        <a:srgbClr val="E66E32"/>
      </a:accent3>
      <a:accent4>
        <a:srgbClr val="23526E"/>
      </a:accent4>
      <a:accent5>
        <a:srgbClr val="C33248"/>
      </a:accent5>
      <a:accent6>
        <a:srgbClr val="622567"/>
      </a:accent6>
      <a:hlink>
        <a:srgbClr val="0094B3"/>
      </a:hlink>
      <a:folHlink>
        <a:srgbClr val="B6BF00"/>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blank 1">
      <a:dk1>
        <a:srgbClr val="51626F"/>
      </a:dk1>
      <a:lt1>
        <a:srgbClr val="FFFFFF"/>
      </a:lt1>
      <a:dk2>
        <a:srgbClr val="0094B3"/>
      </a:dk2>
      <a:lt2>
        <a:srgbClr val="51626F"/>
      </a:lt2>
      <a:accent1>
        <a:srgbClr val="E66E32"/>
      </a:accent1>
      <a:accent2>
        <a:srgbClr val="EEAF30"/>
      </a:accent2>
      <a:accent3>
        <a:srgbClr val="FFFFFF"/>
      </a:accent3>
      <a:accent4>
        <a:srgbClr val="44535E"/>
      </a:accent4>
      <a:accent5>
        <a:srgbClr val="F0BAAD"/>
      </a:accent5>
      <a:accent6>
        <a:srgbClr val="D89E2A"/>
      </a:accent6>
      <a:hlink>
        <a:srgbClr val="0094B3"/>
      </a:hlink>
      <a:folHlink>
        <a:srgbClr val="B6BF00"/>
      </a:folHlink>
    </a:clrScheme>
    <a:fontScheme name="blank">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11" charset="0"/>
            <a:ea typeface="Osaka" pitchFamily="-111" charset="-128"/>
            <a:cs typeface="Osaka"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11" charset="0"/>
            <a:ea typeface="Osaka" pitchFamily="-111" charset="-128"/>
            <a:cs typeface="Osaka" pitchFamily="-111" charset="-128"/>
          </a:defRPr>
        </a:defPPr>
      </a:lstStyle>
    </a:lnDef>
  </a:objectDefaults>
  <a:extraClrSchemeLst>
    <a:extraClrScheme>
      <a:clrScheme name="blank 1">
        <a:dk1>
          <a:srgbClr val="51626F"/>
        </a:dk1>
        <a:lt1>
          <a:srgbClr val="FFFFFF"/>
        </a:lt1>
        <a:dk2>
          <a:srgbClr val="0094B3"/>
        </a:dk2>
        <a:lt2>
          <a:srgbClr val="51626F"/>
        </a:lt2>
        <a:accent1>
          <a:srgbClr val="E66E32"/>
        </a:accent1>
        <a:accent2>
          <a:srgbClr val="EEAF30"/>
        </a:accent2>
        <a:accent3>
          <a:srgbClr val="FFFFFF"/>
        </a:accent3>
        <a:accent4>
          <a:srgbClr val="44535E"/>
        </a:accent4>
        <a:accent5>
          <a:srgbClr val="F0BAAD"/>
        </a:accent5>
        <a:accent6>
          <a:srgbClr val="D89E2A"/>
        </a:accent6>
        <a:hlink>
          <a:srgbClr val="0094B3"/>
        </a:hlink>
        <a:folHlink>
          <a:srgbClr val="B6B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7063</TotalTime>
  <Words>2320</Words>
  <Application>Microsoft Office PowerPoint</Application>
  <PresentationFormat>On-screen Show (4:3)</PresentationFormat>
  <Paragraphs>435</Paragraphs>
  <Slides>78</Slides>
  <Notes>43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78</vt:i4>
      </vt:variant>
    </vt:vector>
  </HeadingPairs>
  <TitlesOfParts>
    <vt:vector size="92" baseType="lpstr">
      <vt:lpstr>MS PGothic</vt:lpstr>
      <vt:lpstr>Arial</vt:lpstr>
      <vt:lpstr>Arial Black</vt:lpstr>
      <vt:lpstr>Arial Narrow</vt:lpstr>
      <vt:lpstr>Calibri</vt:lpstr>
      <vt:lpstr>Franklin Gothic Medium Cond</vt:lpstr>
      <vt:lpstr>Helvetica</vt:lpstr>
      <vt:lpstr>MV Boli</vt:lpstr>
      <vt:lpstr>Osaka</vt:lpstr>
      <vt:lpstr>Times</vt:lpstr>
      <vt:lpstr>Wingdings</vt:lpstr>
      <vt:lpstr>ヒラギノ角ゴ Pro W3</vt:lpstr>
      <vt:lpstr>blank</vt:lpstr>
      <vt:lpstr>1_blank</vt:lpstr>
      <vt:lpstr>Legal and Regulatory Framework, Ethical Response Requirements, and Insurance Coverage for Cyber Risk and Reality  April 20, 2015</vt:lpstr>
      <vt:lpstr>PowerPoint Presentation</vt:lpstr>
      <vt:lpstr>PowerPoint Presentation</vt:lpstr>
      <vt:lpstr>Practical Risk and Exposure</vt:lpstr>
      <vt:lpstr>Practical Risk and Exposure</vt:lpstr>
      <vt:lpstr>PowerPoint Presentation</vt:lpstr>
      <vt:lpstr>PowerPoint Presentation</vt:lpstr>
      <vt:lpstr>Practical Risk and Exposure</vt:lpstr>
      <vt:lpstr>PowerPoint Presentation</vt:lpstr>
      <vt:lpstr>PowerPoint Presentation</vt:lpstr>
      <vt:lpstr>Practical Risk and Exposure</vt:lpstr>
      <vt:lpstr>PowerPoint Presentation</vt:lpstr>
      <vt:lpstr>PowerPoint Presentation</vt:lpstr>
      <vt:lpstr>Practical Risk and Exposure</vt:lpstr>
      <vt:lpstr>PowerPoint Presentation</vt:lpstr>
      <vt:lpstr>Legal And Regulatory Framework</vt:lpstr>
      <vt:lpstr>Legal And Regulatory Framework</vt:lpstr>
      <vt:lpstr>Legal And Regulatory Framework</vt:lpstr>
      <vt:lpstr>Legal And Regulatory Framework</vt:lpstr>
      <vt:lpstr>Legal And Regulatory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vt:lpstr>
      <vt:lpstr>Trends—Article III Standing—Clapper</vt:lpstr>
      <vt:lpstr>Trends—Article III Standing—Galaria</vt:lpstr>
      <vt:lpstr>Trends—Article III Standing—NM</vt:lpstr>
      <vt:lpstr>Trends—Article III Standing—Sony</vt:lpstr>
      <vt:lpstr>Trends—Article III Standing—Michaels</vt:lpstr>
      <vt:lpstr>Trends—Article III Standing—Adobe</vt:lpstr>
      <vt:lpstr>Trends—Derivative litigation—target</vt:lpstr>
      <vt:lpstr>Trends—Derivative litigation—wyndham</vt:lpstr>
      <vt:lpstr>Trends—FTC—Wyndham </vt:lpstr>
      <vt:lpstr>Trends—FTC</vt:lpstr>
      <vt:lpstr>Trends—SEC—“The New Sheriff”</vt:lpstr>
      <vt:lpstr>Trends—FCC</vt:lpstr>
      <vt:lpstr>Trends—FCC—This just in</vt:lpstr>
      <vt:lpstr>AN INTERNATIONAL ISSUE</vt:lpstr>
      <vt:lpstr>Potential Coverage Under “Legacy” Policies </vt:lpstr>
      <vt:lpstr>POTENTIAL COVERAGE</vt:lpstr>
      <vt:lpstr>POTENTIAL COVERAGE</vt:lpstr>
      <vt:lpstr>POTENTIAL LIMITATIONS</vt:lpstr>
      <vt:lpstr>PowerPoint Presentation</vt:lpstr>
      <vt:lpstr>PowerPoint Presentation</vt:lpstr>
      <vt:lpstr>PowerPoint Presentation</vt:lpstr>
      <vt:lpstr>PowerPoint Presentation</vt:lpstr>
      <vt:lpstr>“Cyber” Insurance Market Evolution</vt:lpstr>
      <vt:lpstr>PowerPoint Presentation</vt:lpstr>
      <vt:lpstr>PowerPoint Presentation</vt:lpstr>
      <vt:lpstr>Cutting Edge “Cyber” Insurance Products</vt:lpstr>
      <vt:lpstr>“Cyber” Insurance Policies</vt:lpstr>
      <vt:lpstr>“Cyber” Insurance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E&amp;O Coverage</vt:lpstr>
      <vt:lpstr>Technology E&amp;O Coverage</vt:lpstr>
      <vt:lpstr>Technology E&amp;O Coverage</vt:lpstr>
      <vt:lpstr>Tips For a Successful Placement</vt:lpstr>
      <vt:lpstr>PowerPoint Presentation</vt:lpstr>
      <vt:lpstr>PowerPoint Presentation</vt:lpstr>
      <vt:lpstr>PowerPoint Presentation</vt:lpstr>
      <vt:lpstr>PowerPoint Presentation</vt:lpstr>
      <vt:lpstr>PowerPoint Presentation</vt:lpstr>
      <vt:lpstr>Q &amp; A</vt:lpstr>
      <vt:lpstr>THANK YOU</vt:lpstr>
      <vt:lpstr>PowerPoint Presentation</vt:lpstr>
    </vt:vector>
  </TitlesOfParts>
  <Company>K&amp;L Gates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Legal Challenges in Residential Real Estate Litigation and the Implications for Commercial Real Estate</dc:title>
  <dc:creator>Gregory N. Blase</dc:creator>
  <cp:lastModifiedBy>Michael Meyer</cp:lastModifiedBy>
  <cp:revision>410</cp:revision>
  <cp:lastPrinted>2015-01-15T14:18:05Z</cp:lastPrinted>
  <dcterms:created xsi:type="dcterms:W3CDTF">2013-12-06T19:25:03Z</dcterms:created>
  <dcterms:modified xsi:type="dcterms:W3CDTF">2015-04-01T12:52:43Z</dcterms:modified>
</cp:coreProperties>
</file>