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5" r:id="rId20"/>
    <p:sldId id="28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874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5F15-99BF-4353-9D7C-3E0CDF01F70A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69E93-0399-47D9-96A6-2A1CFCEC19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7F431-CB1A-DA41-BD01-5FD058B76A17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28AFB-122E-2443-A5BB-FBFE1E22C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66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4A37D-E58F-4E17-99B0-465E391C81EB}" type="slidenum">
              <a:rPr lang="en-US" altLang="en-US" sz="12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164819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0ED5-65B7-8441-A8C7-C9062029CC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818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0ED5-65B7-8441-A8C7-C9062029CC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50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166604-7F0C-469B-8924-69F861F1FD80}" type="slidenum">
              <a:rPr lang="en-US" altLang="en-US" sz="12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600527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166604-7F0C-469B-8924-69F861F1FD80}" type="slidenum">
              <a:rPr lang="en-US" altLang="en-US" sz="12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60052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54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1557F2-E48B-4680-A2E3-6727B6141043}" type="slidenum">
              <a:rPr lang="en-US" altLang="en-US" sz="12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2121556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687388"/>
            <a:ext cx="5483225" cy="3427412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7A3846-A091-487C-A379-A5C230EE612E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063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687388"/>
            <a:ext cx="5483225" cy="3427412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72CDF-2240-4F43-9A31-6D2A0B61F38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341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687388"/>
            <a:ext cx="5483225" cy="3427412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 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548DA6-0B69-4B25-BD27-50A52C2748D4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289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687388"/>
            <a:ext cx="5483225" cy="3427412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96F92D-8C80-4F11-8377-8EEE18911D53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653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687388"/>
            <a:ext cx="5483225" cy="3427412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140A54-9B71-42CB-AD01-15A08CFCE8C7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11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600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53650-6252-47B1-AEE4-ECE4F4008AA7}" type="slidenum">
              <a:rPr lang="en-US" altLang="en-US" sz="12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409014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72A9A-CEE7-4723-AB06-ABA1DE173272}" type="slidenum">
              <a:rPr lang="en-US" altLang="en-US" sz="12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322873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8AFB-122E-2443-A5BB-FBFE1E22C5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330"/>
            <a:ext cx="7772400" cy="2901046"/>
          </a:xfrm>
          <a:prstGeom prst="rect">
            <a:avLst/>
          </a:prstGeom>
        </p:spPr>
        <p:txBody>
          <a:bodyPr anchor="b"/>
          <a:lstStyle>
            <a:lvl1pPr>
              <a:defRPr sz="5000" b="0" i="0">
                <a:solidFill>
                  <a:schemeClr val="accent1"/>
                </a:solidFill>
                <a:latin typeface="Titillium WebThin"/>
                <a:cs typeface="Titillium Web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1396"/>
            <a:ext cx="6400800" cy="375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Titillium WebSemiBold"/>
                <a:cs typeface="Titillium Web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YOUR NAME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12051" y="3234434"/>
            <a:ext cx="131989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" y="5484091"/>
            <a:ext cx="9143999" cy="230909"/>
          </a:xfrm>
          <a:prstGeom prst="rect">
            <a:avLst/>
          </a:prstGeom>
          <a:solidFill>
            <a:srgbClr val="1A42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95750"/>
            <a:ext cx="6400800" cy="520486"/>
          </a:xfrm>
          <a:prstGeom prst="rect">
            <a:avLst/>
          </a:prstGeom>
        </p:spPr>
        <p:txBody>
          <a:bodyPr vert="horz"/>
          <a:lstStyle>
            <a:lvl1pPr>
              <a:defRPr sz="1400" b="0" i="0" baseline="0">
                <a:latin typeface="Titillium WebRegular"/>
                <a:cs typeface="Titillium WebRegular"/>
              </a:defRPr>
            </a:lvl1pPr>
          </a:lstStyle>
          <a:p>
            <a:r>
              <a:rPr lang="en-US" sz="1400" b="0" i="0" dirty="0" smtClean="0">
                <a:latin typeface="Titillium WebRegular"/>
                <a:cs typeface="Titillium WebRegular"/>
              </a:rPr>
              <a:t>January 1, 2014</a:t>
            </a:r>
            <a:endParaRPr lang="en-US" sz="1400" b="0" i="0" dirty="0" smtClean="0">
              <a:latin typeface="TitilliumText25L 250 wt"/>
              <a:cs typeface="TitilliumText25L 250 w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371600" y="3767191"/>
            <a:ext cx="6400800" cy="32861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itillium WebSemiBold"/>
                <a:cs typeface="Titillium WebSemiBold"/>
              </a:defRPr>
            </a:lvl1pPr>
          </a:lstStyle>
          <a:p>
            <a:r>
              <a:rPr lang="en-US" dirty="0" smtClean="0"/>
              <a:t>to CLIENT OR COMPANY</a:t>
            </a:r>
          </a:p>
        </p:txBody>
      </p:sp>
    </p:spTree>
    <p:extLst>
      <p:ext uri="{BB962C8B-B14F-4D97-AF65-F5344CB8AC3E}">
        <p14:creationId xmlns:p14="http://schemas.microsoft.com/office/powerpoint/2010/main" xmlns="" val="44762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48166"/>
            <a:ext cx="8153400" cy="85063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2889250" y="5310189"/>
            <a:ext cx="577215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C060E-540D-499C-8209-89883628B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355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" y="1270000"/>
            <a:ext cx="8680450" cy="9525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333500"/>
            <a:ext cx="1295400" cy="825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333500"/>
            <a:ext cx="7772400" cy="8255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286000"/>
            <a:ext cx="7123114" cy="1394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0"/>
            <a:ext cx="7620000" cy="8255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131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Titillium WebThin"/>
                <a:cs typeface="Titillium Web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39862" y="1181100"/>
            <a:ext cx="1858955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D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648" y="5208605"/>
            <a:ext cx="1275152" cy="41967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57200" y="5316629"/>
            <a:ext cx="2856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 smtClean="0">
                <a:latin typeface="Titillium WebLight"/>
                <a:cs typeface="Titillium WebLight"/>
              </a:rPr>
              <a:t>8/5/14     |     slide </a:t>
            </a:r>
            <a:fld id="{37A8D6CA-EC81-DE4D-9BCA-13602D5A3CE5}" type="slidenum">
              <a:rPr lang="en-US" sz="1000" b="0" i="0" smtClean="0">
                <a:latin typeface="Titillium WebLight"/>
                <a:cs typeface="Titillium WebLight"/>
              </a:rPr>
              <a:pPr algn="l"/>
              <a:t>‹#›</a:t>
            </a:fld>
            <a:endParaRPr lang="en-US" sz="1000" b="0" i="0" dirty="0">
              <a:latin typeface="Titillium WebLight"/>
              <a:cs typeface="Titillium WebLight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14489"/>
            <a:ext cx="8229600" cy="3894116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Arial"/>
              <a:buChar char="•"/>
              <a:defRPr sz="2400" b="0" i="0">
                <a:solidFill>
                  <a:schemeClr val="accent4"/>
                </a:solidFill>
                <a:latin typeface="Titillium WebLight"/>
                <a:cs typeface="Titillium WebLight"/>
              </a:defRPr>
            </a:lvl1pPr>
            <a:lvl2pPr marL="914400" indent="-457200">
              <a:buFont typeface="Arial"/>
              <a:buChar char="•"/>
              <a:defRPr sz="2000" b="0" i="0">
                <a:solidFill>
                  <a:schemeClr val="accent1"/>
                </a:solidFill>
                <a:latin typeface="Titillium WebLight"/>
                <a:cs typeface="Titillium WebLight"/>
              </a:defRPr>
            </a:lvl2pPr>
            <a:lvl3pPr marL="1143000" indent="-228600">
              <a:buFont typeface="Lucida Grande"/>
              <a:buChar char="–"/>
              <a:defRPr sz="1800" b="0" i="0">
                <a:solidFill>
                  <a:schemeClr val="accent4"/>
                </a:solidFill>
                <a:latin typeface="Titillium WebLight"/>
                <a:cs typeface="Titillium WebLight"/>
              </a:defRPr>
            </a:lvl3pPr>
            <a:lvl4pPr>
              <a:defRPr sz="1400" b="0" i="0">
                <a:solidFill>
                  <a:schemeClr val="accent1"/>
                </a:solidFill>
                <a:latin typeface="Titillium WebLight"/>
                <a:cs typeface="Titillium WebLight"/>
              </a:defRPr>
            </a:lvl4pPr>
            <a:lvl5pPr marL="2057400" indent="-228600">
              <a:buFont typeface="Arial"/>
              <a:buChar char="•"/>
              <a:defRPr sz="1200" b="0" i="0">
                <a:solidFill>
                  <a:schemeClr val="accent6"/>
                </a:solidFill>
                <a:latin typeface="Titillium WebLight"/>
                <a:cs typeface="Titillium Web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621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639862" y="1181100"/>
            <a:ext cx="1858955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14489"/>
            <a:ext cx="4117669" cy="3894116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Arial"/>
              <a:buChar char="•"/>
              <a:defRPr sz="2400" b="0" i="0">
                <a:solidFill>
                  <a:schemeClr val="accent4"/>
                </a:solidFill>
                <a:latin typeface="Titillium WebLight"/>
                <a:cs typeface="Titillium WebLight"/>
              </a:defRPr>
            </a:lvl1pPr>
            <a:lvl2pPr marL="914400" indent="-457200">
              <a:buFont typeface="Arial"/>
              <a:buChar char="•"/>
              <a:defRPr sz="2000" b="0" i="0">
                <a:solidFill>
                  <a:schemeClr val="accent1"/>
                </a:solidFill>
                <a:latin typeface="Titillium WebLight"/>
                <a:cs typeface="Titillium WebLight"/>
              </a:defRPr>
            </a:lvl2pPr>
            <a:lvl3pPr marL="1143000" indent="-228600">
              <a:buFont typeface="Lucida Grande"/>
              <a:buChar char="–"/>
              <a:defRPr sz="1800" b="0" i="0">
                <a:solidFill>
                  <a:schemeClr val="accent4"/>
                </a:solidFill>
                <a:latin typeface="Titillium WebLight"/>
                <a:cs typeface="Titillium WebLight"/>
              </a:defRPr>
            </a:lvl3pPr>
            <a:lvl4pPr>
              <a:defRPr sz="1400" b="0" i="0">
                <a:solidFill>
                  <a:schemeClr val="accent1"/>
                </a:solidFill>
                <a:latin typeface="Titillium WebLight"/>
                <a:cs typeface="Titillium WebLight"/>
              </a:defRPr>
            </a:lvl4pPr>
            <a:lvl5pPr marL="2057400" indent="-228600">
              <a:buFont typeface="Arial"/>
              <a:buChar char="•"/>
              <a:defRPr sz="1200" b="0" i="0">
                <a:solidFill>
                  <a:schemeClr val="accent6"/>
                </a:solidFill>
                <a:latin typeface="Titillium WebLight"/>
                <a:cs typeface="Titillium Web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4869" y="1314489"/>
            <a:ext cx="4117669" cy="3894116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Arial"/>
              <a:buChar char="•"/>
              <a:defRPr sz="2400" b="0" i="0">
                <a:solidFill>
                  <a:schemeClr val="accent4"/>
                </a:solidFill>
                <a:latin typeface="Titillium WebLight"/>
                <a:cs typeface="Titillium WebLight"/>
              </a:defRPr>
            </a:lvl1pPr>
            <a:lvl2pPr marL="914400" indent="-457200">
              <a:buFont typeface="Arial"/>
              <a:buChar char="•"/>
              <a:defRPr sz="2000" b="0" i="0">
                <a:solidFill>
                  <a:schemeClr val="accent1"/>
                </a:solidFill>
                <a:latin typeface="Titillium WebLight"/>
                <a:cs typeface="Titillium WebLight"/>
              </a:defRPr>
            </a:lvl2pPr>
            <a:lvl3pPr marL="1143000" indent="-228600">
              <a:buFont typeface="Lucida Grande"/>
              <a:buChar char="–"/>
              <a:defRPr sz="1800" b="0" i="0">
                <a:solidFill>
                  <a:schemeClr val="accent4"/>
                </a:solidFill>
                <a:latin typeface="Titillium WebLight"/>
                <a:cs typeface="Titillium WebLight"/>
              </a:defRPr>
            </a:lvl3pPr>
            <a:lvl4pPr>
              <a:defRPr sz="1400" b="0" i="0">
                <a:solidFill>
                  <a:schemeClr val="accent1"/>
                </a:solidFill>
                <a:latin typeface="Titillium WebLight"/>
                <a:cs typeface="Titillium WebLight"/>
              </a:defRPr>
            </a:lvl4pPr>
            <a:lvl5pPr marL="2057400" indent="-228600">
              <a:buFont typeface="Arial"/>
              <a:buChar char="•"/>
              <a:defRPr sz="1200" b="0" i="0">
                <a:solidFill>
                  <a:schemeClr val="accent6"/>
                </a:solidFill>
                <a:latin typeface="Titillium WebLight"/>
                <a:cs typeface="Titillium Web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Titillium WebThin"/>
                <a:cs typeface="Titillium Web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ID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648" y="5208605"/>
            <a:ext cx="1275152" cy="41967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57200" y="5316629"/>
            <a:ext cx="2856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 smtClean="0">
                <a:latin typeface="Titillium WebLight"/>
                <a:cs typeface="Titillium WebLight"/>
              </a:rPr>
              <a:t>8/5/14     |     slide </a:t>
            </a:r>
            <a:fld id="{78374A45-C697-C446-A0F9-83789808D5AD}" type="slidenum">
              <a:rPr lang="en-US" sz="1000" b="0" i="0" smtClean="0">
                <a:latin typeface="Titillium WebLight"/>
                <a:cs typeface="Titillium WebLight"/>
              </a:rPr>
              <a:pPr algn="l"/>
              <a:t>‹#›</a:t>
            </a:fld>
            <a:r>
              <a:rPr lang="en-US" sz="1000" b="0" i="0" dirty="0" smtClean="0">
                <a:latin typeface="Titillium WebLight"/>
                <a:cs typeface="Titillium WebLight"/>
              </a:rPr>
              <a:t> </a:t>
            </a:r>
            <a:endParaRPr lang="en-US" sz="1000" b="0" i="0" dirty="0">
              <a:latin typeface="Titillium WebLight"/>
              <a:cs typeface="Titillium Web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70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Titillium WebThin"/>
                <a:cs typeface="Titillium Web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913438" y="1308100"/>
            <a:ext cx="2773362" cy="390050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itillium WebSemiBold"/>
                <a:cs typeface="Titillium WebSemi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14489"/>
            <a:ext cx="5456238" cy="3894116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Arial"/>
              <a:buChar char="•"/>
              <a:defRPr sz="2400" b="0" i="0">
                <a:solidFill>
                  <a:schemeClr val="accent4"/>
                </a:solidFill>
                <a:latin typeface="Titillium WebLight"/>
                <a:cs typeface="Titillium WebLight"/>
              </a:defRPr>
            </a:lvl1pPr>
            <a:lvl2pPr marL="914400" indent="-457200">
              <a:buFont typeface="Arial"/>
              <a:buChar char="•"/>
              <a:defRPr sz="2000" b="0" i="0">
                <a:solidFill>
                  <a:schemeClr val="accent1"/>
                </a:solidFill>
                <a:latin typeface="Titillium WebLight"/>
                <a:cs typeface="Titillium WebLight"/>
              </a:defRPr>
            </a:lvl2pPr>
            <a:lvl3pPr marL="1143000" indent="-228600">
              <a:buFont typeface="Lucida Grande"/>
              <a:buChar char="–"/>
              <a:defRPr sz="1800" b="0" i="0">
                <a:solidFill>
                  <a:schemeClr val="accent4"/>
                </a:solidFill>
                <a:latin typeface="Titillium WebLight"/>
                <a:cs typeface="Titillium WebLight"/>
              </a:defRPr>
            </a:lvl3pPr>
            <a:lvl4pPr>
              <a:defRPr sz="1400" b="0" i="0">
                <a:solidFill>
                  <a:schemeClr val="accent1"/>
                </a:solidFill>
                <a:latin typeface="Titillium WebLight"/>
                <a:cs typeface="Titillium WebLight"/>
              </a:defRPr>
            </a:lvl4pPr>
            <a:lvl5pPr marL="2057400" indent="-228600">
              <a:buFont typeface="Arial"/>
              <a:buChar char="•"/>
              <a:defRPr sz="1200" b="0" i="0">
                <a:solidFill>
                  <a:schemeClr val="accent6"/>
                </a:solidFill>
                <a:latin typeface="Titillium WebLight"/>
                <a:cs typeface="Titillium Web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39862" y="1181100"/>
            <a:ext cx="1858955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D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648" y="5208605"/>
            <a:ext cx="1275152" cy="41967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57200" y="5316629"/>
            <a:ext cx="2856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 smtClean="0">
                <a:latin typeface="Titillium WebLight"/>
                <a:cs typeface="Titillium WebLight"/>
              </a:rPr>
              <a:t>8/5/14     |     slide </a:t>
            </a:r>
            <a:fld id="{78374A45-C697-C446-A0F9-83789808D5AD}" type="slidenum">
              <a:rPr lang="en-US" sz="1000" b="0" i="0" smtClean="0">
                <a:latin typeface="Titillium WebLight"/>
                <a:cs typeface="Titillium WebLight"/>
              </a:rPr>
              <a:pPr algn="l"/>
              <a:t>‹#›</a:t>
            </a:fld>
            <a:r>
              <a:rPr lang="en-US" sz="1000" b="0" i="0" dirty="0" smtClean="0">
                <a:latin typeface="Titillium WebLight"/>
                <a:cs typeface="Titillium WebLight"/>
              </a:rPr>
              <a:t> </a:t>
            </a:r>
            <a:endParaRPr lang="en-US" sz="1000" b="0" i="0" dirty="0">
              <a:latin typeface="Titillium WebLight"/>
              <a:cs typeface="Titillium Web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48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287" y="258917"/>
            <a:ext cx="2207341" cy="2207341"/>
          </a:xfrm>
          <a:prstGeom prst="rect">
            <a:avLst/>
          </a:prstGeom>
          <a:ln>
            <a:solidFill>
              <a:srgbClr val="B9BAB4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5917" y="258917"/>
            <a:ext cx="2210211" cy="2210211"/>
          </a:xfrm>
          <a:prstGeom prst="rect">
            <a:avLst/>
          </a:prstGeom>
          <a:ln>
            <a:solidFill>
              <a:srgbClr val="B9BAB4"/>
            </a:solidFill>
          </a:ln>
        </p:spPr>
      </p:pic>
      <p:pic>
        <p:nvPicPr>
          <p:cNvPr id="13" name="Picture 12" descr="quote-ballar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153" y="258917"/>
            <a:ext cx="2207341" cy="2207341"/>
          </a:xfrm>
          <a:prstGeom prst="rect">
            <a:avLst/>
          </a:prstGeom>
          <a:ln>
            <a:solidFill>
              <a:srgbClr val="B9BAB4"/>
            </a:solidFill>
          </a:ln>
        </p:spPr>
      </p:pic>
      <p:pic>
        <p:nvPicPr>
          <p:cNvPr id="14" name="Picture 13" descr="quote-billi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7" y="2627056"/>
            <a:ext cx="2207341" cy="2207341"/>
          </a:xfrm>
          <a:prstGeom prst="rect">
            <a:avLst/>
          </a:prstGeom>
          <a:ln>
            <a:solidFill>
              <a:srgbClr val="B9BAB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4820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ar-steps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981" y="1827161"/>
            <a:ext cx="2189742" cy="1733959"/>
          </a:xfrm>
          <a:prstGeom prst="rect">
            <a:avLst/>
          </a:prstGeom>
        </p:spPr>
      </p:pic>
      <p:pic>
        <p:nvPicPr>
          <p:cNvPr id="13" name="Picture 12" descr="radar-steps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627" y="1827161"/>
            <a:ext cx="2189742" cy="1733959"/>
          </a:xfrm>
          <a:prstGeom prst="rect">
            <a:avLst/>
          </a:prstGeom>
        </p:spPr>
      </p:pic>
      <p:pic>
        <p:nvPicPr>
          <p:cNvPr id="14" name="Picture 13" descr="radar-steps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110" y="1827161"/>
            <a:ext cx="2189742" cy="17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15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9416" y="688259"/>
            <a:ext cx="3652591" cy="1953342"/>
          </a:xfrm>
          <a:prstGeom prst="rect">
            <a:avLst/>
          </a:prstGeom>
        </p:spPr>
      </p:pic>
      <p:pic>
        <p:nvPicPr>
          <p:cNvPr id="2" name="Picture 1" descr="midas-steps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54516"/>
            <a:ext cx="2008697" cy="1595694"/>
          </a:xfrm>
          <a:prstGeom prst="rect">
            <a:avLst/>
          </a:prstGeom>
        </p:spPr>
      </p:pic>
      <p:pic>
        <p:nvPicPr>
          <p:cNvPr id="13" name="Picture 12" descr="midas-steps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697" y="3154516"/>
            <a:ext cx="2008697" cy="1595694"/>
          </a:xfrm>
          <a:prstGeom prst="rect">
            <a:avLst/>
          </a:prstGeom>
        </p:spPr>
      </p:pic>
      <p:pic>
        <p:nvPicPr>
          <p:cNvPr id="14" name="Picture 13" descr="midas-steps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9315" y="3154516"/>
            <a:ext cx="2008697" cy="1595694"/>
          </a:xfrm>
          <a:prstGeom prst="rect">
            <a:avLst/>
          </a:prstGeom>
        </p:spPr>
      </p:pic>
      <p:pic>
        <p:nvPicPr>
          <p:cNvPr id="15" name="Picture 14" descr="midas-steps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605" y="3154516"/>
            <a:ext cx="2008697" cy="15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5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4975490"/>
            <a:ext cx="9144000" cy="73951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3" name="Picture 8" descr="enq-ppt1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880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79" y="138233"/>
            <a:ext cx="8153400" cy="825500"/>
          </a:xfrm>
          <a:prstGeom prst="rect">
            <a:avLst/>
          </a:prstGeom>
        </p:spPr>
        <p:txBody>
          <a:bodyPr anchor="ctr"/>
          <a:lstStyle>
            <a:lvl1pPr marL="0" indent="0">
              <a:tabLst/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9" y="1333500"/>
            <a:ext cx="8153400" cy="374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2889250" y="5310189"/>
            <a:ext cx="577215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80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36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91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2">
              <a:lumMod val="50000"/>
            </a:schemeClr>
          </a:solidFill>
          <a:latin typeface="TitilliumText25L 1 wt"/>
          <a:ea typeface="+mj-ea"/>
          <a:cs typeface="TitilliumText25L 1 wt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chemeClr val="tx2">
              <a:lumMod val="50000"/>
            </a:schemeClr>
          </a:solidFill>
          <a:latin typeface="TitilliumText25L 800 wt"/>
          <a:ea typeface="+mn-ea"/>
          <a:cs typeface="TitilliumText25L 800 w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455"/>
            <a:ext cx="7772400" cy="2901046"/>
          </a:xfrm>
        </p:spPr>
        <p:txBody>
          <a:bodyPr/>
          <a:lstStyle/>
          <a:p>
            <a:r>
              <a:rPr lang="en-US" dirty="0"/>
              <a:t>Data Breach Trends and Best Practices for Preparation and Response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Henley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March 16,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ID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08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i="1" dirty="0" smtClean="0"/>
              <a:t>my</a:t>
            </a:r>
            <a:r>
              <a:rPr lang="en-US" dirty="0" smtClean="0"/>
              <a:t> risk…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What data do you have?</a:t>
            </a:r>
          </a:p>
          <a:p>
            <a:r>
              <a:rPr lang="en-US" sz="2400" dirty="0" smtClean="0"/>
              <a:t>What industry are you in?</a:t>
            </a:r>
          </a:p>
          <a:p>
            <a:r>
              <a:rPr lang="en-US" sz="2400" dirty="0" smtClean="0"/>
              <a:t>What laws does this expose you too?</a:t>
            </a:r>
          </a:p>
          <a:p>
            <a:r>
              <a:rPr lang="en-US" sz="2400" dirty="0" smtClean="0"/>
              <a:t>How often are your peers being breached?</a:t>
            </a:r>
          </a:p>
          <a:p>
            <a:r>
              <a:rPr lang="en-US" sz="2400" dirty="0" smtClean="0"/>
              <a:t>How much have I done to prevent/limit a breach?</a:t>
            </a:r>
          </a:p>
          <a:p>
            <a:r>
              <a:rPr lang="en-US" sz="2400" dirty="0" smtClean="0"/>
              <a:t>Am I prepared to respond?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3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If You Do Nothing Else…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701209"/>
            <a:ext cx="8153400" cy="3378791"/>
          </a:xfrm>
        </p:spPr>
        <p:txBody>
          <a:bodyPr/>
          <a:lstStyle/>
          <a:p>
            <a:r>
              <a:rPr lang="en-US" altLang="en-US" sz="2400" dirty="0"/>
              <a:t>A risk assessment will</a:t>
            </a: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your organization’s data to understand your data breach risk exposure</a:t>
            </a: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privacy &amp; security policies/procedures to identify gaps</a:t>
            </a: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security technologies and controls</a:t>
            </a: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insurance for data breach coverage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77479" y="959115"/>
            <a:ext cx="7975600" cy="5119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3B382D"/>
                </a:solidFill>
                <a:latin typeface="Arial"/>
                <a:cs typeface="Arial"/>
              </a:rPr>
              <a:t>Do a privacy and security risk assessment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47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</a:t>
            </a:r>
            <a:r>
              <a:rPr lang="en-US" dirty="0"/>
              <a:t>t</a:t>
            </a:r>
            <a:r>
              <a:rPr lang="en-US" dirty="0" smtClean="0"/>
              <a:t>he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97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the internal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121833"/>
            <a:ext cx="8153400" cy="3746500"/>
          </a:xfrm>
        </p:spPr>
        <p:txBody>
          <a:bodyPr/>
          <a:lstStyle/>
          <a:p>
            <a:r>
              <a:rPr lang="en-US" sz="2400" dirty="0" smtClean="0"/>
              <a:t>Physical Security</a:t>
            </a:r>
          </a:p>
          <a:p>
            <a:pPr lvl="1"/>
            <a:r>
              <a:rPr lang="en-US" sz="2200" dirty="0" smtClean="0"/>
              <a:t>Controlled Access</a:t>
            </a:r>
          </a:p>
          <a:p>
            <a:pPr lvl="1"/>
            <a:r>
              <a:rPr lang="en-US" sz="2200" dirty="0" smtClean="0"/>
              <a:t>Monitoring </a:t>
            </a:r>
          </a:p>
          <a:p>
            <a:pPr lvl="1"/>
            <a:r>
              <a:rPr lang="en-US" sz="2200" dirty="0" smtClean="0"/>
              <a:t>Logging</a:t>
            </a:r>
          </a:p>
          <a:p>
            <a:pPr lvl="1"/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2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the internal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121833"/>
            <a:ext cx="8153400" cy="3746500"/>
          </a:xfrm>
        </p:spPr>
        <p:txBody>
          <a:bodyPr/>
          <a:lstStyle/>
          <a:p>
            <a:r>
              <a:rPr lang="en-US" sz="2400" dirty="0" smtClean="0"/>
              <a:t>Technical Security</a:t>
            </a:r>
          </a:p>
          <a:p>
            <a:pPr lvl="1"/>
            <a:r>
              <a:rPr lang="en-US" sz="2200" smtClean="0"/>
              <a:t>Layered Approach</a:t>
            </a:r>
          </a:p>
          <a:p>
            <a:pPr lvl="1"/>
            <a:r>
              <a:rPr lang="en-US" sz="2200" smtClean="0"/>
              <a:t>Firewalls</a:t>
            </a:r>
            <a:endParaRPr lang="en-US" sz="2200" dirty="0" smtClean="0"/>
          </a:p>
          <a:p>
            <a:pPr lvl="1"/>
            <a:r>
              <a:rPr lang="en-US" sz="2200" dirty="0" smtClean="0"/>
              <a:t>Anti-Virus</a:t>
            </a:r>
          </a:p>
          <a:p>
            <a:pPr lvl="1"/>
            <a:r>
              <a:rPr lang="en-US" sz="2200" dirty="0" smtClean="0"/>
              <a:t>Database Management</a:t>
            </a:r>
          </a:p>
          <a:p>
            <a:pPr lvl="1"/>
            <a:r>
              <a:rPr lang="en-US" sz="2200" dirty="0" smtClean="0"/>
              <a:t>Intrusion Detection Systems</a:t>
            </a:r>
          </a:p>
          <a:p>
            <a:pPr lvl="1"/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6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the internal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121833"/>
            <a:ext cx="8153400" cy="3746500"/>
          </a:xfrm>
        </p:spPr>
        <p:txBody>
          <a:bodyPr/>
          <a:lstStyle/>
          <a:p>
            <a:r>
              <a:rPr lang="en-US" sz="2400" dirty="0" smtClean="0"/>
              <a:t>Administrative Security</a:t>
            </a:r>
          </a:p>
          <a:p>
            <a:pPr lvl="1"/>
            <a:r>
              <a:rPr lang="en-US" sz="2200" dirty="0" smtClean="0"/>
              <a:t>Policies and Procedures</a:t>
            </a:r>
          </a:p>
          <a:p>
            <a:pPr lvl="1"/>
            <a:r>
              <a:rPr lang="en-US" sz="2200" dirty="0" smtClean="0"/>
              <a:t>Documented Training program</a:t>
            </a:r>
          </a:p>
          <a:p>
            <a:pPr lvl="1"/>
            <a:r>
              <a:rPr lang="en-US" sz="2200" dirty="0" smtClean="0"/>
              <a:t>Audits</a:t>
            </a:r>
          </a:p>
          <a:p>
            <a:pPr lvl="1"/>
            <a:r>
              <a:rPr lang="en-US" sz="2200" dirty="0" smtClean="0"/>
              <a:t>Management</a:t>
            </a:r>
          </a:p>
          <a:p>
            <a:pPr lvl="1"/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7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Breach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88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Breaches are like snowflakes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083470"/>
            <a:ext cx="8153400" cy="399653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Breaches occur in all shapes and sizes and no two are alike - most require an investigation to fully evaluate</a:t>
            </a:r>
          </a:p>
          <a:p>
            <a:pPr algn="l">
              <a:defRPr/>
            </a:pPr>
            <a:r>
              <a:rPr lang="en-US" dirty="0" smtClean="0"/>
              <a:t>47 states have their own breach laws which separately defines personal information and what constitutes a data breach in addition to their own set of deadlines</a:t>
            </a:r>
          </a:p>
          <a:p>
            <a:pPr algn="l">
              <a:defRPr/>
            </a:pPr>
            <a:r>
              <a:rPr lang="en-US" dirty="0" smtClean="0"/>
              <a:t>This makes determining if you have just an incident or a notifiable data breach very challenging</a:t>
            </a:r>
          </a:p>
          <a:p>
            <a:pPr algn="l">
              <a:defRPr/>
            </a:pPr>
            <a:r>
              <a:rPr lang="en-US" dirty="0" smtClean="0"/>
              <a:t>An even greater challenge is ensuring that you follow a process that is </a:t>
            </a:r>
            <a:r>
              <a:rPr lang="en-US" i="1" dirty="0" smtClean="0"/>
              <a:t>consistent</a:t>
            </a:r>
            <a:r>
              <a:rPr lang="en-US" dirty="0" smtClean="0"/>
              <a:t>, </a:t>
            </a:r>
            <a:r>
              <a:rPr lang="en-US" i="1" dirty="0" smtClean="0"/>
              <a:t>repeatable</a:t>
            </a:r>
            <a:r>
              <a:rPr lang="en-US" dirty="0" smtClean="0"/>
              <a:t> and </a:t>
            </a:r>
            <a:r>
              <a:rPr lang="en-US" i="1" dirty="0" smtClean="0"/>
              <a:t>well-documented</a:t>
            </a:r>
            <a:r>
              <a:rPr lang="en-US" dirty="0" smtClean="0"/>
              <a:t> in case you are investigated</a:t>
            </a:r>
          </a:p>
        </p:txBody>
      </p:sp>
      <p:pic>
        <p:nvPicPr>
          <p:cNvPr id="18436" name="Picture 3" descr="C:\Users\etansey\AppData\Local\Microsoft\Windows\Temporary Internet Files\Content.IE5\NWGRGMXY\MC90035585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29411">
            <a:off x="7208046" y="3312056"/>
            <a:ext cx="1524000" cy="17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041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When a Data Breach Occurs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780953"/>
            <a:ext cx="8153400" cy="3299047"/>
          </a:xfrm>
        </p:spPr>
        <p:txBody>
          <a:bodyPr/>
          <a:lstStyle/>
          <a:p>
            <a:pPr algn="l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rely on a trusted partner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 you determine if your incident is a  breach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 proportionate and compliant breach response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the proper level of concern and care to the affected individuals (customers)</a:t>
            </a:r>
          </a:p>
          <a:p>
            <a:pPr lvl="1"/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 the financial, legal and reputational risks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50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38507" y="997556"/>
            <a:ext cx="7007225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altLang="en-US" sz="2400" dirty="0"/>
              <a:t>Have a </a:t>
            </a:r>
            <a:r>
              <a:rPr lang="en-US" altLang="en-US" sz="2400" dirty="0" smtClean="0"/>
              <a:t>plan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48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Cyber Insurance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780953"/>
            <a:ext cx="8153400" cy="3299047"/>
          </a:xfrm>
        </p:spPr>
        <p:txBody>
          <a:bodyPr/>
          <a:lstStyle/>
          <a:p>
            <a:pPr algn="l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 expectations from a carrier?</a:t>
            </a:r>
          </a:p>
          <a:p>
            <a:pPr algn="l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want coverage and fast</a:t>
            </a:r>
          </a:p>
          <a:p>
            <a:pPr algn="l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may want access to specialists</a:t>
            </a:r>
          </a:p>
          <a:p>
            <a:pPr algn="l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want to make their own choices vendors and legal assistance</a:t>
            </a:r>
          </a:p>
          <a:p>
            <a:pPr algn="l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want coverage for: Legal, Forensics, Crisis PR, Notifications, 	Call Centers, ID Monitoring.  Funds for 3</a:t>
            </a:r>
            <a:r>
              <a:rPr lang="en-US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party liability.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50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38507" y="997556"/>
            <a:ext cx="7007225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altLang="en-US" sz="2400" dirty="0" smtClean="0"/>
              <a:t>From a Vendor’s perspective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53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Presentation Speaker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2" name="Content Placeholder 4"/>
          <p:cNvSpPr>
            <a:spLocks noGrp="1"/>
          </p:cNvSpPr>
          <p:nvPr>
            <p:ph sz="half" idx="4294967295"/>
          </p:nvPr>
        </p:nvSpPr>
        <p:spPr>
          <a:xfrm>
            <a:off x="2286000" y="1367102"/>
            <a:ext cx="6858000" cy="33942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Jeremy Henley, CHPC</a:t>
            </a:r>
            <a:r>
              <a:rPr lang="en-US" sz="2000" dirty="0">
                <a:solidFill>
                  <a:srgbClr val="3B382D"/>
                </a:solidFill>
              </a:rPr>
              <a:t/>
            </a:r>
            <a:br>
              <a:rPr lang="en-US" sz="2000" dirty="0">
                <a:solidFill>
                  <a:srgbClr val="3B382D"/>
                </a:solidFill>
              </a:rPr>
            </a:br>
            <a:r>
              <a:rPr lang="en-US" sz="2000" dirty="0" smtClean="0"/>
              <a:t>Director </a:t>
            </a:r>
            <a:r>
              <a:rPr lang="en-US" sz="2000" dirty="0"/>
              <a:t>of breach services and an insurance solutions executive for ID Experts.</a:t>
            </a:r>
          </a:p>
          <a:p>
            <a:r>
              <a:rPr lang="en-US" dirty="0"/>
              <a:t>Direct oversight for all breach incident management </a:t>
            </a:r>
            <a:r>
              <a:rPr lang="en-US" dirty="0" smtClean="0"/>
              <a:t>services </a:t>
            </a:r>
            <a:endParaRPr lang="en-US" dirty="0"/>
          </a:p>
          <a:p>
            <a:r>
              <a:rPr lang="en-US" dirty="0"/>
              <a:t>Certified by the Healthcare Compliance Association for Healthcare Privacy and Compliance </a:t>
            </a:r>
          </a:p>
          <a:p>
            <a:r>
              <a:rPr lang="en-US" dirty="0" smtClean="0"/>
              <a:t>Responsible </a:t>
            </a:r>
            <a:r>
              <a:rPr lang="en-US" dirty="0"/>
              <a:t>for establishing and maintaining relationships with insurance carriers offering cyber and privacy liability coverage and works with insurance brokers and risk managers to minimize the risks of </a:t>
            </a:r>
            <a:r>
              <a:rPr lang="en-US" dirty="0" smtClean="0"/>
              <a:t>breach</a:t>
            </a:r>
          </a:p>
          <a:p>
            <a:r>
              <a:rPr lang="en-US" dirty="0" smtClean="0"/>
              <a:t>Manages ID Experts’ activities and engagements with cyber insurers and their breach coaches</a:t>
            </a:r>
            <a:endParaRPr lang="en-US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Oval 1"/>
          <p:cNvSpPr/>
          <p:nvPr/>
        </p:nvSpPr>
        <p:spPr>
          <a:xfrm>
            <a:off x="381001" y="998802"/>
            <a:ext cx="1777408" cy="16073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9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a Vendor Perspective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71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5" t="2982" r="1891" b="5191"/>
          <a:stretch/>
        </p:blipFill>
        <p:spPr bwMode="auto">
          <a:xfrm>
            <a:off x="37456" y="159489"/>
            <a:ext cx="7883800" cy="478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C060E-540D-499C-8209-89883628BAB2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356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10155"/>
          <a:stretch/>
        </p:blipFill>
        <p:spPr bwMode="auto">
          <a:xfrm>
            <a:off x="1028741" y="759961"/>
            <a:ext cx="6584366" cy="455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Exposure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968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38" y="645523"/>
            <a:ext cx="7336462" cy="456701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Discovery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385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5290"/>
          <a:stretch/>
        </p:blipFill>
        <p:spPr bwMode="auto">
          <a:xfrm>
            <a:off x="1194922" y="998802"/>
            <a:ext cx="6811395" cy="44648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xmlns="" val="1514244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604" y="998802"/>
            <a:ext cx="7191547" cy="44646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Formulate</a:t>
            </a:r>
          </a:p>
        </p:txBody>
      </p:sp>
    </p:spTree>
    <p:extLst>
      <p:ext uri="{BB962C8B-B14F-4D97-AF65-F5344CB8AC3E}">
        <p14:creationId xmlns:p14="http://schemas.microsoft.com/office/powerpoint/2010/main" xmlns="" val="899310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218" y="998802"/>
            <a:ext cx="7264729" cy="451014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398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Jeremy Henley					</a:t>
            </a:r>
          </a:p>
          <a:p>
            <a:pPr marL="0" indent="0">
              <a:buNone/>
            </a:pPr>
            <a:r>
              <a:rPr lang="en-US" sz="1600" dirty="0" smtClean="0"/>
              <a:t>Director of Breach Services				</a:t>
            </a:r>
          </a:p>
          <a:p>
            <a:pPr marL="0" indent="0">
              <a:buNone/>
            </a:pPr>
            <a:r>
              <a:rPr lang="en-US" sz="1600" dirty="0" smtClean="0"/>
              <a:t>760-304-4761						</a:t>
            </a:r>
          </a:p>
          <a:p>
            <a:pPr marL="0" indent="0">
              <a:buNone/>
            </a:pPr>
            <a:r>
              <a:rPr lang="en-US" sz="1600" dirty="0" smtClean="0"/>
              <a:t>Jeremy.henley@idexpertscorp.com				</a:t>
            </a: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356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5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Data Breach*?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559442"/>
            <a:ext cx="8153400" cy="3520558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breaches start as incidents, but not all incidents end up as breaches</a:t>
            </a:r>
          </a:p>
          <a:p>
            <a:endParaRPr lang="en-US" altLang="en-US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"Incident" = attempted or successful unauthorized access, use, disclosure, modification, or destruction of PHI/PII</a:t>
            </a:r>
          </a:p>
          <a:p>
            <a:pPr lvl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"Breach" = acquisition, access, use, or disclosure of PHI/PII [that poses a significant risk of financial, reputational, or other harm]*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0901" y="992106"/>
            <a:ext cx="7007225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3B382D"/>
                </a:solidFill>
                <a:latin typeface="Arial"/>
                <a:cs typeface="Arial"/>
              </a:rPr>
              <a:t>Data Breach is a “Legal” Construct</a:t>
            </a:r>
          </a:p>
        </p:txBody>
      </p:sp>
      <p:sp>
        <p:nvSpPr>
          <p:cNvPr id="5" name="Rectangle 4"/>
          <p:cNvSpPr/>
          <p:nvPr/>
        </p:nvSpPr>
        <p:spPr>
          <a:xfrm>
            <a:off x="850901" y="5021628"/>
            <a:ext cx="7835901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i="1" dirty="0">
                <a:solidFill>
                  <a:schemeClr val="bg1"/>
                </a:solidFill>
                <a:latin typeface="Arial"/>
                <a:cs typeface="Arial"/>
              </a:rPr>
              <a:t>* 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The definition of “data breach” varies across specific legislation and rules. In US states, many include a “harm threshold” </a:t>
            </a:r>
          </a:p>
          <a:p>
            <a:pPr>
              <a:defRPr/>
            </a:pPr>
            <a:endParaRPr lang="en-US" sz="105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72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Complex web of breach laws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963733"/>
            <a:ext cx="8153400" cy="411626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z="2000" dirty="0" smtClean="0"/>
              <a:t>Organizations that hold regulated data must comply with data breach notification laws.  </a:t>
            </a: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3" y="1765625"/>
            <a:ext cx="5727701" cy="312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2" y="2032001"/>
            <a:ext cx="2322514" cy="2862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Data Breach Notification Laws: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47 state laws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3 U.S. territories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HIPAA Final Breach Notification Rule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Gramm–Leach–Bliley Act (GLBA)</a:t>
            </a:r>
          </a:p>
          <a:p>
            <a:pPr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64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77479" y="227124"/>
            <a:ext cx="8153400" cy="825500"/>
          </a:xfrm>
        </p:spPr>
        <p:txBody>
          <a:bodyPr anchor="ctr"/>
          <a:lstStyle/>
          <a:p>
            <a:r>
              <a:rPr lang="en-US" altLang="en-US" dirty="0" smtClean="0"/>
              <a:t>Volume of incidents is skyrocketing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49288" y="1395066"/>
            <a:ext cx="8153400" cy="4116267"/>
          </a:xfrm>
        </p:spPr>
        <p:txBody>
          <a:bodyPr/>
          <a:lstStyle/>
          <a:p>
            <a:pPr marL="285750" indent="-285750" algn="l">
              <a:buFont typeface="Arial"/>
              <a:buChar char="•"/>
              <a:defRPr/>
            </a:pPr>
            <a:r>
              <a:rPr lang="en-US" dirty="0">
                <a:latin typeface="Arial" charset="0"/>
              </a:rPr>
              <a:t>Verizon’s DBIR found 50 organizations reported 63,437 incidents in 2013 – this equates to </a:t>
            </a:r>
            <a:r>
              <a:rPr lang="en-US" b="1" u="sng" dirty="0">
                <a:latin typeface="Arial" charset="0"/>
              </a:rPr>
              <a:t>1,268 incidents per organization per year</a:t>
            </a:r>
            <a:r>
              <a:rPr lang="en-US" dirty="0">
                <a:latin typeface="Arial" charset="0"/>
              </a:rPr>
              <a:t>.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US" dirty="0">
                <a:latin typeface="Arial" charset="0"/>
              </a:rPr>
              <a:t>In healthcare, over 93,000 breaches have been reported to HHS since 2009.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US" dirty="0">
                <a:latin typeface="Arial" charset="0"/>
              </a:rPr>
              <a:t>Figures from the US GAO indicate that information security incidents more than doubled in recent years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52624"/>
            <a:ext cx="8345488" cy="17255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sz="20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>
              <a:buFont typeface="Arial"/>
              <a:buNone/>
              <a:defRPr/>
            </a:pPr>
            <a:endParaRPr lang="en-US" sz="1900" dirty="0" smtClean="0">
              <a:latin typeface="Arial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3640" y="3096285"/>
            <a:ext cx="3787066" cy="22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377479" y="5351396"/>
            <a:ext cx="79850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pitchFamily="34" charset="0"/>
              </a:rPr>
              <a:t>Source: US GAO analysis of US-CERT </a:t>
            </a:r>
            <a:r>
              <a:rPr lang="en-US" altLang="en-US" sz="1100" dirty="0">
                <a:solidFill>
                  <a:srgbClr val="1D1F20"/>
                </a:solidFill>
                <a:latin typeface="Arial" pitchFamily="34" charset="0"/>
              </a:rPr>
              <a:t>data for fiscal years 20009-2013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39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85774" y="95250"/>
            <a:ext cx="8229600" cy="952500"/>
          </a:xfrm>
        </p:spPr>
        <p:txBody>
          <a:bodyPr bIns="45720" anchor="ctr"/>
          <a:lstStyle/>
          <a:p>
            <a:r>
              <a:rPr lang="en-US" altLang="en-US" smtClean="0"/>
              <a:t>Data Breach Summary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41" y="1227139"/>
            <a:ext cx="696255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108202" y="1016000"/>
            <a:ext cx="5660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3B382D"/>
                </a:solidFill>
                <a:latin typeface="Arial" charset="0"/>
                <a:cs typeface="Arial"/>
              </a:rPr>
              <a:t>% of Breaches and Lost Records by Industry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821183" y="5023589"/>
            <a:ext cx="32136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solidFill>
                  <a:schemeClr val="bg1"/>
                </a:solidFill>
                <a:latin typeface="Myriad Pro Light" pitchFamily="34" charset="0"/>
              </a:rPr>
              <a:t>Source: Identity Theft Resource Center, June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50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mtClean="0"/>
              <a:t>Many sources of data incidents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036675"/>
            <a:ext cx="8153400" cy="4043326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incidents are caused by wide-range of sources.  Traditional security approaches may not address some of the most common </a:t>
            </a:r>
            <a:r>
              <a:rPr lang="en-US" altLang="en-US" sz="2000" dirty="0" smtClean="0"/>
              <a:t>causes.  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9" y="2452992"/>
            <a:ext cx="5034400" cy="30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108484" y="5468779"/>
            <a:ext cx="34353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rgbClr val="1D1F20"/>
                </a:solidFill>
                <a:latin typeface="Arial" pitchFamily="34" charset="0"/>
              </a:rPr>
              <a:t>Source: 2014 Data Breach Investigations Report, Verizon 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3297239" y="2138423"/>
            <a:ext cx="3262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" pitchFamily="34" charset="0"/>
              </a:rPr>
              <a:t>Root Causes of Incidents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FBED-665E-4E74-8C7F-5437203ADC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64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Means to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93126"/>
      </p:ext>
    </p:extLst>
  </p:cSld>
  <p:clrMapOvr>
    <a:masterClrMapping/>
  </p:clrMapOvr>
</p:sld>
</file>

<file path=ppt/theme/theme1.xml><?xml version="1.0" encoding="utf-8"?>
<a:theme xmlns:a="http://schemas.openxmlformats.org/drawingml/2006/main" name="IDE_PPT_Template_100614">
  <a:themeElements>
    <a:clrScheme name="ID Experts">
      <a:dk1>
        <a:srgbClr val="1D1F20"/>
      </a:dk1>
      <a:lt1>
        <a:sysClr val="window" lastClr="FFFFFF"/>
      </a:lt1>
      <a:dk2>
        <a:srgbClr val="1F497D"/>
      </a:dk2>
      <a:lt2>
        <a:srgbClr val="EEECE1"/>
      </a:lt2>
      <a:accent1>
        <a:srgbClr val="0F191E"/>
      </a:accent1>
      <a:accent2>
        <a:srgbClr val="1B3A43"/>
      </a:accent2>
      <a:accent3>
        <a:srgbClr val="1F4E62"/>
      </a:accent3>
      <a:accent4>
        <a:srgbClr val="296C7E"/>
      </a:accent4>
      <a:accent5>
        <a:srgbClr val="D8902D"/>
      </a:accent5>
      <a:accent6>
        <a:srgbClr val="B9BAB4"/>
      </a:accent6>
      <a:hlink>
        <a:srgbClr val="1F4E62"/>
      </a:hlink>
      <a:folHlink>
        <a:srgbClr val="1F4E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IDE_PPT_Template_100614.thmx</Template>
  <TotalTime>0</TotalTime>
  <Words>643</Words>
  <Application>Microsoft Office PowerPoint</Application>
  <PresentationFormat>On-screen Show (16:10)</PresentationFormat>
  <Paragraphs>148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IDE_PPT_Template_100614</vt:lpstr>
      <vt:lpstr>Data Breach Trends and Best Practices for Preparation and Response  </vt:lpstr>
      <vt:lpstr>Presentation Speaker</vt:lpstr>
      <vt:lpstr>Data Breach Basics</vt:lpstr>
      <vt:lpstr>What is a Data Breach*?</vt:lpstr>
      <vt:lpstr>Complex web of breach laws</vt:lpstr>
      <vt:lpstr>Volume of incidents is skyrocketing</vt:lpstr>
      <vt:lpstr>Data Breach Summary</vt:lpstr>
      <vt:lpstr>Many sources of data incidents</vt:lpstr>
      <vt:lpstr>What This Means to You</vt:lpstr>
      <vt:lpstr>What’s my risk…</vt:lpstr>
      <vt:lpstr>If You Do Nothing Else…</vt:lpstr>
      <vt:lpstr>Lowering the Threats</vt:lpstr>
      <vt:lpstr>Lowering the internal threats</vt:lpstr>
      <vt:lpstr>Lowering the internal threats</vt:lpstr>
      <vt:lpstr>Lowering the internal threats</vt:lpstr>
      <vt:lpstr>When a Breach Happens</vt:lpstr>
      <vt:lpstr>Breaches are like snowflakes</vt:lpstr>
      <vt:lpstr>When a Data Breach Occurs</vt:lpstr>
      <vt:lpstr>Cyber Insurance</vt:lpstr>
      <vt:lpstr>Cyber Insurance</vt:lpstr>
      <vt:lpstr>Slide 21</vt:lpstr>
      <vt:lpstr>Data Exposure</vt:lpstr>
      <vt:lpstr>Discovery </vt:lpstr>
      <vt:lpstr>Analyze</vt:lpstr>
      <vt:lpstr>Formulate</vt:lpstr>
      <vt:lpstr>Respond</vt:lpstr>
      <vt:lpstr>Questions?</vt:lpstr>
    </vt:vector>
  </TitlesOfParts>
  <Company>
 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2015-03-09T17:31:16.3301621Z</dcterms:created>
  <dcterms:modified xsi:type="dcterms:W3CDTF">2015-03-09T17:31:16.3301621Z</dcterms:modified>
</cp:coreProperties>
</file>