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3" r:id="rId2"/>
    <p:sldId id="256" r:id="rId3"/>
    <p:sldId id="264" r:id="rId4"/>
    <p:sldId id="265" r:id="rId5"/>
    <p:sldId id="261" r:id="rId6"/>
    <p:sldId id="259" r:id="rId7"/>
    <p:sldId id="257" r:id="rId8"/>
    <p:sldId id="262" r:id="rId9"/>
    <p:sldId id="266" r:id="rId10"/>
    <p:sldId id="258" r:id="rId11"/>
    <p:sldId id="260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61" autoAdjust="0"/>
    <p:restoredTop sz="94699" autoAdjust="0"/>
  </p:normalViewPr>
  <p:slideViewPr>
    <p:cSldViewPr>
      <p:cViewPr varScale="1">
        <p:scale>
          <a:sx n="89" d="100"/>
          <a:sy n="89" d="100"/>
        </p:scale>
        <p:origin x="1819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086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78423-1807-4D74-9738-BF32E56FA5C3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B6AD1-A2A5-4095-B0E7-3E338231FB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1783C-0925-4432-BD08-9D8BD4A75BEA}" type="datetimeFigureOut">
              <a:rPr lang="en-US" smtClean="0"/>
              <a:pPr/>
              <a:t>2/20/2015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6773E-B735-4F63-A7DC-40E8B88B69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679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331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6773E-B735-4F63-A7DC-40E8B88B69E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11351-7AD0-4BB7-9D82-E7FA7162DCF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61938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B5263-4F11-45A1-8AB9-0820B760864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89460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11A88-AA07-4BBF-A6C8-6769A5C6965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62682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48FF8-914E-40C9-84C4-69EB03AECCCE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72400" y="5715000"/>
            <a:ext cx="98322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5778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3A639-99DF-4AAC-A041-E696FE7F7EB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4490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3C842-1CB8-4DDA-998F-C43251F5696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17834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F4B48-A27C-4687-9382-DF06E947EAB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62813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3E92F-1746-4E43-B83B-0D45CA48C35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41410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EDCD9-D52A-4DF2-B954-28542F3E90E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18119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3F125-0B92-4503-ACF5-874650CFABB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8990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12E81-33F0-4024-9A47-F9E7C6686F4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734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4811351-7AD0-4BB7-9D82-E7FA7162DCF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The Ins and Outs of Cyber/Privacy Insurance for Attorneys </a:t>
            </a:r>
            <a:r>
              <a:rPr lang="en-US" dirty="0"/>
              <a:t>and Their Clients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Florida Bar Association Insurance and Surety Committee</a:t>
            </a:r>
          </a:p>
          <a:p>
            <a:r>
              <a:rPr lang="en-US" sz="2400" dirty="0" smtClean="0"/>
              <a:t>February 23, 2015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55913"/>
            <a:ext cx="7772400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72400" y="5715000"/>
            <a:ext cx="99032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80595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Buy the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Broker knowledge about Cyber insurance is uneven</a:t>
            </a:r>
          </a:p>
          <a:p>
            <a:pPr lvl="1"/>
            <a:r>
              <a:rPr lang="en-US" dirty="0" smtClean="0"/>
              <a:t>Make sure the insurance broker (agent) has experience placing Cyber insurance</a:t>
            </a:r>
          </a:p>
          <a:p>
            <a:pPr lvl="1"/>
            <a:r>
              <a:rPr lang="en-US" dirty="0" smtClean="0"/>
              <a:t>If he/she does not, encourage use of a wholesaler that specializes in Cyber</a:t>
            </a:r>
          </a:p>
        </p:txBody>
      </p:sp>
    </p:spTree>
    <p:extLst>
      <p:ext uri="{BB962C8B-B14F-4D97-AF65-F5344CB8AC3E}">
        <p14:creationId xmlns:p14="http://schemas.microsoft.com/office/powerpoint/2010/main" xmlns="" val="3369787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3.0 – State of the Art Cyber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insured with services that reduce the possibilities of a data breach</a:t>
            </a:r>
          </a:p>
          <a:p>
            <a:pPr lvl="1"/>
            <a:r>
              <a:rPr lang="en-US" dirty="0" smtClean="0"/>
              <a:t>The technology version of fire sprinklers</a:t>
            </a:r>
          </a:p>
          <a:p>
            <a:pPr lvl="1"/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Network protection devices (AutoShun)</a:t>
            </a:r>
          </a:p>
          <a:p>
            <a:pPr lvl="1"/>
            <a:r>
              <a:rPr lang="en-US" dirty="0" smtClean="0"/>
              <a:t>Virtual Privacy Officer services</a:t>
            </a:r>
          </a:p>
          <a:p>
            <a:r>
              <a:rPr lang="en-US" dirty="0" smtClean="0"/>
              <a:t>Keep in mind that many data breaches are not electronic, they are human failure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573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651760"/>
            <a:ext cx="7772400" cy="1143000"/>
          </a:xfrm>
        </p:spPr>
        <p:txBody>
          <a:bodyPr/>
          <a:lstStyle/>
          <a:p>
            <a:r>
              <a:rPr lang="en-US" dirty="0" smtClean="0"/>
              <a:t>Questions (and, I hope, answers)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4152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0080" y="1234440"/>
            <a:ext cx="7772400" cy="42672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i="1" dirty="0" smtClean="0"/>
              <a:t>Presenter</a:t>
            </a:r>
          </a:p>
          <a:p>
            <a:pPr marL="0" indent="0" algn="ctr">
              <a:buNone/>
            </a:pPr>
            <a:r>
              <a:rPr lang="en-US" sz="2800" dirty="0" smtClean="0"/>
              <a:t>Richard S. (Rick) Betterley</a:t>
            </a:r>
          </a:p>
          <a:p>
            <a:pPr marL="0" indent="0" algn="ctr">
              <a:buNone/>
            </a:pPr>
            <a:r>
              <a:rPr lang="en-US" sz="2800" dirty="0" smtClean="0"/>
              <a:t>President of Betterley Risk Consultants</a:t>
            </a:r>
          </a:p>
          <a:p>
            <a:pPr marL="0" indent="0" algn="ctr">
              <a:buNone/>
            </a:pPr>
            <a:r>
              <a:rPr lang="en-US" sz="2800" dirty="0" smtClean="0"/>
              <a:t>Sterling, MA</a:t>
            </a:r>
          </a:p>
          <a:p>
            <a:pPr marL="0" indent="0" algn="ctr">
              <a:buNone/>
            </a:pPr>
            <a:r>
              <a:rPr lang="en-US" sz="2800" dirty="0" smtClean="0"/>
              <a:t>978/422-3366</a:t>
            </a:r>
          </a:p>
          <a:p>
            <a:pPr marL="0" indent="0" algn="ctr">
              <a:buNone/>
            </a:pPr>
            <a:r>
              <a:rPr lang="en-US" sz="2800" dirty="0" smtClean="0"/>
              <a:t>rbetterley@betterley.com</a:t>
            </a:r>
          </a:p>
          <a:p>
            <a:pPr marL="0" indent="0" algn="ctr">
              <a:buNone/>
            </a:pPr>
            <a:r>
              <a:rPr lang="en-US" sz="2800" dirty="0" smtClean="0"/>
              <a:t>Publisher of The Betterley Report Cyber/Privacy Insurance Market Survey (</a:t>
            </a:r>
            <a:r>
              <a:rPr lang="en-US" sz="2800" b="1" dirty="0" smtClean="0">
                <a:solidFill>
                  <a:srgbClr val="0070C0"/>
                </a:solidFill>
              </a:rPr>
              <a:t>www.betterley.com</a:t>
            </a:r>
            <a:r>
              <a:rPr lang="en-US" sz="2800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095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Insurance –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Primarily covers the results of an unintended release of private protected personal or corporate information</a:t>
            </a:r>
          </a:p>
          <a:p>
            <a:pPr lvl="1"/>
            <a:r>
              <a:rPr lang="en-US" sz="2400" dirty="0" smtClean="0"/>
              <a:t>Liability</a:t>
            </a:r>
          </a:p>
          <a:p>
            <a:pPr lvl="1"/>
            <a:r>
              <a:rPr lang="en-US" sz="2400" dirty="0" smtClean="0"/>
              <a:t>Resulting costs</a:t>
            </a:r>
          </a:p>
          <a:p>
            <a:pPr lvl="2"/>
            <a:r>
              <a:rPr lang="en-US" sz="2000" dirty="0" smtClean="0"/>
              <a:t>Notification</a:t>
            </a:r>
          </a:p>
          <a:p>
            <a:pPr lvl="2"/>
            <a:r>
              <a:rPr lang="en-US" sz="2000" dirty="0" smtClean="0"/>
              <a:t>Credit monitoring</a:t>
            </a:r>
          </a:p>
          <a:p>
            <a:pPr lvl="2"/>
            <a:r>
              <a:rPr lang="en-US" sz="2000" dirty="0" smtClean="0"/>
              <a:t>Legal counsel</a:t>
            </a:r>
          </a:p>
          <a:p>
            <a:pPr lvl="2"/>
            <a:r>
              <a:rPr lang="en-US" sz="2000" dirty="0" smtClean="0"/>
              <a:t>Crisis management</a:t>
            </a:r>
          </a:p>
          <a:p>
            <a:pPr lvl="2"/>
            <a:r>
              <a:rPr lang="en-US" sz="2000" dirty="0" smtClean="0"/>
              <a:t>Fines/Penalties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857970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Insurance –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Can also cover</a:t>
            </a:r>
          </a:p>
          <a:p>
            <a:pPr lvl="1"/>
            <a:r>
              <a:rPr lang="en-US" sz="2400" dirty="0"/>
              <a:t>Damage or loss of </a:t>
            </a:r>
            <a:r>
              <a:rPr lang="en-US" sz="2400" dirty="0" smtClean="0"/>
              <a:t>data</a:t>
            </a:r>
          </a:p>
          <a:p>
            <a:pPr lvl="1"/>
            <a:r>
              <a:rPr lang="en-US" sz="2400" dirty="0" smtClean="0"/>
              <a:t>Business Interruption due to Denial of Service attack</a:t>
            </a:r>
          </a:p>
          <a:p>
            <a:pPr lvl="1"/>
            <a:r>
              <a:rPr lang="en-US" sz="2400" dirty="0" smtClean="0"/>
              <a:t>Extortion</a:t>
            </a:r>
          </a:p>
          <a:p>
            <a:pPr lvl="1"/>
            <a:r>
              <a:rPr lang="en-US" sz="2400" dirty="0" smtClean="0"/>
              <a:t>Theft of money, goods, or services</a:t>
            </a:r>
          </a:p>
          <a:p>
            <a:pPr lvl="1"/>
            <a:r>
              <a:rPr lang="en-US" sz="2400" dirty="0" smtClean="0"/>
              <a:t>Unauthorized Electronic Funds Transfer</a:t>
            </a:r>
          </a:p>
          <a:p>
            <a:pPr lvl="1"/>
            <a:r>
              <a:rPr lang="en-US" sz="2400" dirty="0" smtClean="0"/>
              <a:t>Media liability</a:t>
            </a:r>
          </a:p>
        </p:txBody>
      </p:sp>
    </p:spTree>
    <p:extLst>
      <p:ext uri="{BB962C8B-B14F-4D97-AF65-F5344CB8AC3E}">
        <p14:creationId xmlns:p14="http://schemas.microsoft.com/office/powerpoint/2010/main" xmlns="" val="761994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Tips for Acquiring Cyber Coverage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places to look for Cyber coverage (and for attorneys, 3)</a:t>
            </a:r>
          </a:p>
          <a:p>
            <a:pPr lvl="1"/>
            <a:r>
              <a:rPr lang="en-US" dirty="0" smtClean="0"/>
              <a:t>A standalone policy from 1 of 26+ insurers</a:t>
            </a:r>
          </a:p>
          <a:p>
            <a:pPr lvl="2"/>
            <a:r>
              <a:rPr lang="en-US" dirty="0" smtClean="0"/>
              <a:t>Usually the broadest (and most expensive) coverage</a:t>
            </a:r>
          </a:p>
          <a:p>
            <a:pPr lvl="1"/>
            <a:r>
              <a:rPr lang="en-US" dirty="0" smtClean="0"/>
              <a:t>As an endorsement on an office package policy or, for professionals, as an endorsement on their professional liability (E&amp;O) policy</a:t>
            </a:r>
          </a:p>
          <a:p>
            <a:pPr lvl="2"/>
            <a:r>
              <a:rPr lang="en-US" dirty="0" smtClean="0"/>
              <a:t>Be careful of limited coverage and low limits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1182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Coverages</a:t>
            </a:r>
            <a:br>
              <a:rPr lang="en-US" dirty="0" smtClean="0"/>
            </a:br>
            <a:r>
              <a:rPr lang="en-US" sz="2000" dirty="0" smtClean="0"/>
              <a:t>(but consult your policy or proposal)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76814533"/>
              </p:ext>
            </p:extLst>
          </p:nvPr>
        </p:nvGraphicFramePr>
        <p:xfrm>
          <a:off x="228600" y="1718967"/>
          <a:ext cx="8763000" cy="5019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1442"/>
                <a:gridCol w="1890058"/>
                <a:gridCol w="2190750"/>
                <a:gridCol w="2190750"/>
              </a:tblGrid>
              <a:tr h="10809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Coverage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 a Standalone Policy?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Endorsement to Office Package?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Endorsement to Professional Policy?</a:t>
                      </a:r>
                      <a:endParaRPr lang="en-US" dirty="0"/>
                    </a:p>
                  </a:txBody>
                  <a:tcPr anchor="ctr"/>
                </a:tc>
              </a:tr>
              <a:tr h="6116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Sometimes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Usually part</a:t>
                      </a:r>
                      <a:r>
                        <a:rPr lang="en-US" baseline="0" dirty="0" smtClean="0"/>
                        <a:t> of existing coverage</a:t>
                      </a:r>
                      <a:endParaRPr lang="en-US" dirty="0"/>
                    </a:p>
                  </a:txBody>
                  <a:tcPr anchor="ctr"/>
                </a:tc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Breach Response Costs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Usually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Sometimes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Sometimes</a:t>
                      </a:r>
                      <a:endParaRPr lang="en-US" dirty="0"/>
                    </a:p>
                  </a:txBody>
                  <a:tcPr anchor="ctr"/>
                </a:tc>
              </a:tr>
              <a:tr h="6116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Fines and Penalties and Forensics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Unusual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Unusual</a:t>
                      </a:r>
                      <a:endParaRPr lang="en-US" dirty="0"/>
                    </a:p>
                  </a:txBody>
                  <a:tcPr anchor="ctr"/>
                </a:tc>
              </a:tr>
              <a:tr h="86472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Cyber Extortion, Theft, Media Liability, etc.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Unusual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Unusual</a:t>
                      </a:r>
                      <a:endParaRPr lang="en-US" dirty="0"/>
                    </a:p>
                  </a:txBody>
                  <a:tcPr anchor="ctr"/>
                </a:tc>
              </a:tr>
              <a:tr h="113583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Business Interruption/Extra</a:t>
                      </a:r>
                      <a:r>
                        <a:rPr lang="en-US" baseline="0" dirty="0" smtClean="0"/>
                        <a:t> Expense and Data Restoration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Unusual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Unusual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34378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Isn’t It Covered by My Professional Liability Policy?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Attorney E&amp;O policy may already cover client-related liability coverage</a:t>
            </a:r>
          </a:p>
          <a:p>
            <a:pPr lvl="1"/>
            <a:r>
              <a:rPr lang="en-US" dirty="0" smtClean="0"/>
              <a:t>BUT unlikely that it provides other important coverages (unless endorsed on):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Response costs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Fines and penalties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Business Interruption and Extra Expense</a:t>
            </a:r>
          </a:p>
          <a:p>
            <a:r>
              <a:rPr lang="en-US" dirty="0" smtClean="0"/>
              <a:t>Attorneys should coordinate coverage with their professional liability policy </a:t>
            </a:r>
            <a:r>
              <a:rPr lang="en-US" sz="2800" dirty="0" smtClean="0"/>
              <a:t>(</a:t>
            </a:r>
            <a:r>
              <a:rPr lang="en-US" sz="2800" i="1" dirty="0" smtClean="0"/>
              <a:t>i.e., </a:t>
            </a:r>
            <a:r>
              <a:rPr lang="en-US" sz="2800" dirty="0" smtClean="0"/>
              <a:t>buy from the same insurer)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7186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be Careful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Mandatory panel counsel</a:t>
            </a:r>
          </a:p>
          <a:p>
            <a:r>
              <a:rPr lang="en-US" dirty="0" smtClean="0"/>
              <a:t>Consent to settle clause</a:t>
            </a:r>
          </a:p>
          <a:p>
            <a:pPr lvl="1"/>
            <a:r>
              <a:rPr lang="en-US" dirty="0" smtClean="0"/>
              <a:t>Look for a soft hammer clause</a:t>
            </a:r>
          </a:p>
          <a:p>
            <a:r>
              <a:rPr lang="en-US" dirty="0" smtClean="0"/>
              <a:t>Insurers that aren’t sensitive to your reputation</a:t>
            </a:r>
          </a:p>
          <a:p>
            <a:r>
              <a:rPr lang="en-US" dirty="0" smtClean="0"/>
              <a:t>Inadequate response costs sublimits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1136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Other Policies Cover Cyber?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Liability? Probably not</a:t>
            </a:r>
          </a:p>
          <a:p>
            <a:pPr lvl="1"/>
            <a:r>
              <a:rPr lang="en-US" dirty="0" smtClean="0"/>
              <a:t>No Bodily Injury, no Property Damage</a:t>
            </a:r>
          </a:p>
          <a:p>
            <a:pPr lvl="1"/>
            <a:r>
              <a:rPr lang="en-US" dirty="0" smtClean="0"/>
              <a:t>Probably no Personal Injury by definition</a:t>
            </a:r>
          </a:p>
          <a:p>
            <a:pPr lvl="1"/>
            <a:r>
              <a:rPr lang="en-US" dirty="0" smtClean="0"/>
              <a:t>New ISO forms specifically excluding breaches</a:t>
            </a:r>
          </a:p>
          <a:p>
            <a:r>
              <a:rPr lang="en-US" dirty="0" smtClean="0"/>
              <a:t>Professional Liability</a:t>
            </a:r>
          </a:p>
          <a:p>
            <a:pPr lvl="1"/>
            <a:r>
              <a:rPr lang="en-US" dirty="0" smtClean="0"/>
              <a:t>Probably yes, for liability, but no for Response Costs, etc.</a:t>
            </a:r>
          </a:p>
          <a:p>
            <a:r>
              <a:rPr lang="en-US" dirty="0" smtClean="0"/>
              <a:t>D&amp;O? – Yes for failure to execute duties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3106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513</Words>
  <Application>Microsoft Office PowerPoint</Application>
  <PresentationFormat>On-screen Show (4:3)</PresentationFormat>
  <Paragraphs>103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</vt:lpstr>
      <vt:lpstr>The Ins and Outs of Cyber/Privacy Insurance for Attorneys and Their Clients </vt:lpstr>
      <vt:lpstr>Slide 2</vt:lpstr>
      <vt:lpstr>Cyber Insurance – What is It?</vt:lpstr>
      <vt:lpstr>Cyber Insurance – What is It?</vt:lpstr>
      <vt:lpstr>Practical Tips for Acquiring Cyber Coverage</vt:lpstr>
      <vt:lpstr>Typical Coverages (but consult your policy or proposal)</vt:lpstr>
      <vt:lpstr>But Isn’t It Covered by My Professional Liability Policy?</vt:lpstr>
      <vt:lpstr>Things to be Careful About</vt:lpstr>
      <vt:lpstr>Do Other Policies Cover Cyber?</vt:lpstr>
      <vt:lpstr>Where to Buy the Coverage</vt:lpstr>
      <vt:lpstr>Cyber 3.0 – State of the Art Cyber Policies</vt:lpstr>
      <vt:lpstr>Questions (and, I hope, answers)</vt:lpstr>
    </vt:vector>
  </TitlesOfParts>
  <Company>
 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
  </dc:title>
  <dc:creator>
  </dc:creator>
  <cp:lastModifiedBy>
  </cp:lastModifiedBy>
  <cp:revision>1</cp:revision>
  <dcterms:created xsi:type="dcterms:W3CDTF">2015-02-20T19:19:17.5564082Z</dcterms:created>
  <dcterms:modified xsi:type="dcterms:W3CDTF">2015-02-20T19:19:17.5564082Z</dcterms:modified>
</cp:coreProperties>
</file>