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2"/>
  </p:notesMasterIdLst>
  <p:handoutMasterIdLst>
    <p:handoutMasterId r:id="rId43"/>
  </p:handoutMasterIdLst>
  <p:sldIdLst>
    <p:sldId id="256" r:id="rId2"/>
    <p:sldId id="274" r:id="rId3"/>
    <p:sldId id="275" r:id="rId4"/>
    <p:sldId id="276" r:id="rId5"/>
    <p:sldId id="277"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8" r:id="rId24"/>
    <p:sldId id="295" r:id="rId25"/>
    <p:sldId id="279" r:id="rId26"/>
    <p:sldId id="284" r:id="rId27"/>
    <p:sldId id="285" r:id="rId28"/>
    <p:sldId id="286" r:id="rId29"/>
    <p:sldId id="287" r:id="rId30"/>
    <p:sldId id="288" r:id="rId31"/>
    <p:sldId id="289" r:id="rId32"/>
    <p:sldId id="280" r:id="rId33"/>
    <p:sldId id="281" r:id="rId34"/>
    <p:sldId id="282" r:id="rId35"/>
    <p:sldId id="290" r:id="rId36"/>
    <p:sldId id="291" r:id="rId37"/>
    <p:sldId id="292" r:id="rId38"/>
    <p:sldId id="293" r:id="rId39"/>
    <p:sldId id="296" r:id="rId40"/>
    <p:sldId id="297" r:id="rId4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82"/>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23DCBA90-72B6-4FA4-A81F-6DE3882AD2B1}" type="datetimeFigureOut">
              <a:rPr lang="en-US" smtClean="0"/>
              <a:pPr/>
              <a:t>1/22/2015</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CC606E20-7FD1-42B2-B10A-B24D934E9D3C}" type="slidenum">
              <a:rPr lang="en-US" smtClean="0"/>
              <a:pPr/>
              <a:t>‹#›</a:t>
            </a:fld>
            <a:endParaRPr lang="en-US"/>
          </a:p>
        </p:txBody>
      </p:sp>
    </p:spTree>
    <p:extLst>
      <p:ext uri="{BB962C8B-B14F-4D97-AF65-F5344CB8AC3E}">
        <p14:creationId xmlns:p14="http://schemas.microsoft.com/office/powerpoint/2010/main" xmlns="" val="28960819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41265EF-E7B2-42A1-A126-637CDC403EE9}" type="datetimeFigureOut">
              <a:rPr lang="en-US" smtClean="0"/>
              <a:pPr/>
              <a:t>1/22/2015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D9C8A5D2-CBFD-4EB4-806C-245A96B17168}" type="slidenum">
              <a:rPr lang="en-US" smtClean="0"/>
              <a:pPr/>
              <a:t>‹#›</a:t>
            </a:fld>
            <a:endParaRPr lang="en-US"/>
          </a:p>
        </p:txBody>
      </p:sp>
    </p:spTree>
    <p:extLst>
      <p:ext uri="{BB962C8B-B14F-4D97-AF65-F5344CB8AC3E}">
        <p14:creationId xmlns:p14="http://schemas.microsoft.com/office/powerpoint/2010/main" xmlns="" val="2780026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71B717-7BD0-48B7-9B84-EECA43202332}" type="slidenum">
              <a:rPr lang="en-US" smtClean="0"/>
              <a:pPr/>
              <a:t>39</a:t>
            </a:fld>
            <a:endParaRPr lang="en-US"/>
          </a:p>
        </p:txBody>
      </p:sp>
    </p:spTree>
    <p:extLst>
      <p:ext uri="{BB962C8B-B14F-4D97-AF65-F5344CB8AC3E}">
        <p14:creationId xmlns:p14="http://schemas.microsoft.com/office/powerpoint/2010/main" xmlns="" val="4217254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71B717-7BD0-48B7-9B84-EECA43202332}" type="slidenum">
              <a:rPr lang="en-US" smtClean="0"/>
              <a:pPr/>
              <a:t>40</a:t>
            </a:fld>
            <a:endParaRPr lang="en-US"/>
          </a:p>
        </p:txBody>
      </p:sp>
    </p:spTree>
    <p:extLst>
      <p:ext uri="{BB962C8B-B14F-4D97-AF65-F5344CB8AC3E}">
        <p14:creationId xmlns:p14="http://schemas.microsoft.com/office/powerpoint/2010/main" xmlns="" val="9324689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9C8A5D2-CBFD-4EB4-806C-245A96B17168}"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A344AE-0526-43F2-B812-833C120463C5}" type="datetime1">
              <a:rPr lang="en-US" smtClean="0"/>
              <a:pPr/>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2D95C-E869-42FD-9FCB-D2072A15A39B}" type="slidenum">
              <a:rPr lang="en-US" smtClean="0"/>
              <a:pPr/>
              <a:t>‹#›</a:t>
            </a:fld>
            <a:endParaRPr lang="en-US"/>
          </a:p>
        </p:txBody>
      </p:sp>
    </p:spTree>
    <p:extLst>
      <p:ext uri="{BB962C8B-B14F-4D97-AF65-F5344CB8AC3E}">
        <p14:creationId xmlns:p14="http://schemas.microsoft.com/office/powerpoint/2010/main" xmlns="" val="3840095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085CC5-5BC1-4913-B349-5E6A29897C27}" type="datetime1">
              <a:rPr lang="en-US" smtClean="0"/>
              <a:pPr/>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2D95C-E869-42FD-9FCB-D2072A15A39B}" type="slidenum">
              <a:rPr lang="en-US" smtClean="0"/>
              <a:pPr/>
              <a:t>‹#›</a:t>
            </a:fld>
            <a:endParaRPr lang="en-US"/>
          </a:p>
        </p:txBody>
      </p:sp>
    </p:spTree>
    <p:extLst>
      <p:ext uri="{BB962C8B-B14F-4D97-AF65-F5344CB8AC3E}">
        <p14:creationId xmlns:p14="http://schemas.microsoft.com/office/powerpoint/2010/main" xmlns="" val="2482224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AC0005-4488-43DF-A4BA-106F914B8F20}" type="datetime1">
              <a:rPr lang="en-US" smtClean="0"/>
              <a:pPr/>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2D95C-E869-42FD-9FCB-D2072A15A39B}" type="slidenum">
              <a:rPr lang="en-US" smtClean="0"/>
              <a:pPr/>
              <a:t>‹#›</a:t>
            </a:fld>
            <a:endParaRPr lang="en-US"/>
          </a:p>
        </p:txBody>
      </p:sp>
    </p:spTree>
    <p:extLst>
      <p:ext uri="{BB962C8B-B14F-4D97-AF65-F5344CB8AC3E}">
        <p14:creationId xmlns:p14="http://schemas.microsoft.com/office/powerpoint/2010/main" xmlns="" val="33559413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C9A23C-EBDD-44C8-B528-B4FA06639068}" type="datetime1">
              <a:rPr lang="en-US" smtClean="0"/>
              <a:pPr/>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2D95C-E869-42FD-9FCB-D2072A15A39B}" type="slidenum">
              <a:rPr lang="en-US" smtClean="0"/>
              <a:pPr/>
              <a:t>‹#›</a:t>
            </a:fld>
            <a:endParaRPr lang="en-US"/>
          </a:p>
        </p:txBody>
      </p:sp>
    </p:spTree>
    <p:extLst>
      <p:ext uri="{BB962C8B-B14F-4D97-AF65-F5344CB8AC3E}">
        <p14:creationId xmlns:p14="http://schemas.microsoft.com/office/powerpoint/2010/main" xmlns="" val="32900750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9BD3EE-8C06-4A9C-852B-0D01955706F8}" type="datetime1">
              <a:rPr lang="en-US" smtClean="0"/>
              <a:pPr/>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E2D95C-E869-42FD-9FCB-D2072A15A39B}" type="slidenum">
              <a:rPr lang="en-US" smtClean="0"/>
              <a:pPr/>
              <a:t>‹#›</a:t>
            </a:fld>
            <a:endParaRPr lang="en-US"/>
          </a:p>
        </p:txBody>
      </p:sp>
    </p:spTree>
    <p:extLst>
      <p:ext uri="{BB962C8B-B14F-4D97-AF65-F5344CB8AC3E}">
        <p14:creationId xmlns:p14="http://schemas.microsoft.com/office/powerpoint/2010/main" xmlns="" val="3084812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F64B85F-BCD7-45D3-B6EA-EA065EC2AC18}" type="datetime1">
              <a:rPr lang="en-US" smtClean="0"/>
              <a:pPr/>
              <a:t>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2D95C-E869-42FD-9FCB-D2072A15A39B}" type="slidenum">
              <a:rPr lang="en-US" smtClean="0"/>
              <a:pPr/>
              <a:t>‹#›</a:t>
            </a:fld>
            <a:endParaRPr lang="en-US"/>
          </a:p>
        </p:txBody>
      </p:sp>
    </p:spTree>
    <p:extLst>
      <p:ext uri="{BB962C8B-B14F-4D97-AF65-F5344CB8AC3E}">
        <p14:creationId xmlns:p14="http://schemas.microsoft.com/office/powerpoint/2010/main" xmlns="" val="4057036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2397842-5E21-4647-B2F7-CE096CB018D6}" type="datetime1">
              <a:rPr lang="en-US" smtClean="0"/>
              <a:pPr/>
              <a:t>1/22/2015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E2D95C-E869-42FD-9FCB-D2072A15A39B}" type="slidenum">
              <a:rPr lang="en-US" smtClean="0"/>
              <a:pPr/>
              <a:t>‹#›</a:t>
            </a:fld>
            <a:endParaRPr lang="en-US"/>
          </a:p>
        </p:txBody>
      </p:sp>
    </p:spTree>
    <p:extLst>
      <p:ext uri="{BB962C8B-B14F-4D97-AF65-F5344CB8AC3E}">
        <p14:creationId xmlns:p14="http://schemas.microsoft.com/office/powerpoint/2010/main" xmlns="" val="1783429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2BCFB9-579A-488F-917C-2B865F059D61}" type="datetime1">
              <a:rPr lang="en-US" smtClean="0"/>
              <a:pPr/>
              <a:t>1/22/2015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E2D95C-E869-42FD-9FCB-D2072A15A39B}" type="slidenum">
              <a:rPr lang="en-US" smtClean="0"/>
              <a:pPr/>
              <a:t>‹#›</a:t>
            </a:fld>
            <a:endParaRPr lang="en-US"/>
          </a:p>
        </p:txBody>
      </p:sp>
    </p:spTree>
    <p:extLst>
      <p:ext uri="{BB962C8B-B14F-4D97-AF65-F5344CB8AC3E}">
        <p14:creationId xmlns:p14="http://schemas.microsoft.com/office/powerpoint/2010/main" xmlns="" val="12571852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298C40-2E33-4A9C-BE89-99AC25EC1CDF}" type="datetime1">
              <a:rPr lang="en-US" smtClean="0"/>
              <a:pPr/>
              <a:t>1/22/2015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E2D95C-E869-42FD-9FCB-D2072A15A39B}" type="slidenum">
              <a:rPr lang="en-US" smtClean="0"/>
              <a:pPr/>
              <a:t>‹#›</a:t>
            </a:fld>
            <a:endParaRPr lang="en-US"/>
          </a:p>
        </p:txBody>
      </p:sp>
    </p:spTree>
    <p:extLst>
      <p:ext uri="{BB962C8B-B14F-4D97-AF65-F5344CB8AC3E}">
        <p14:creationId xmlns:p14="http://schemas.microsoft.com/office/powerpoint/2010/main" xmlns="" val="2042971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B9F299-9224-4D1A-A2AE-6FCEA11F1CA3}" type="datetime1">
              <a:rPr lang="en-US" smtClean="0"/>
              <a:pPr/>
              <a:t>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2D95C-E869-42FD-9FCB-D2072A15A39B}" type="slidenum">
              <a:rPr lang="en-US" smtClean="0"/>
              <a:pPr/>
              <a:t>‹#›</a:t>
            </a:fld>
            <a:endParaRPr lang="en-US"/>
          </a:p>
        </p:txBody>
      </p:sp>
    </p:spTree>
    <p:extLst>
      <p:ext uri="{BB962C8B-B14F-4D97-AF65-F5344CB8AC3E}">
        <p14:creationId xmlns:p14="http://schemas.microsoft.com/office/powerpoint/2010/main" xmlns="" val="2831498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EFD5C7-79E6-4D31-A490-082DDBDC3032}" type="datetime1">
              <a:rPr lang="en-US" smtClean="0"/>
              <a:pPr/>
              <a:t>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E2D95C-E869-42FD-9FCB-D2072A15A39B}" type="slidenum">
              <a:rPr lang="en-US" smtClean="0"/>
              <a:pPr/>
              <a:t>‹#›</a:t>
            </a:fld>
            <a:endParaRPr lang="en-US"/>
          </a:p>
        </p:txBody>
      </p:sp>
    </p:spTree>
    <p:extLst>
      <p:ext uri="{BB962C8B-B14F-4D97-AF65-F5344CB8AC3E}">
        <p14:creationId xmlns:p14="http://schemas.microsoft.com/office/powerpoint/2010/main" xmlns="" val="1250813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D6B928-CCCF-40E6-B90B-727E80F53A51}" type="datetime1">
              <a:rPr lang="en-US" smtClean="0"/>
              <a:pPr/>
              <a:t>1/22/2015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E2D95C-E869-42FD-9FCB-D2072A15A39B}" type="slidenum">
              <a:rPr lang="en-US" smtClean="0"/>
              <a:pPr/>
              <a:t>‹#›</a:t>
            </a:fld>
            <a:endParaRPr lang="en-US"/>
          </a:p>
        </p:txBody>
      </p:sp>
    </p:spTree>
    <p:extLst>
      <p:ext uri="{BB962C8B-B14F-4D97-AF65-F5344CB8AC3E}">
        <p14:creationId xmlns:p14="http://schemas.microsoft.com/office/powerpoint/2010/main" xmlns="" val="4495982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Insurance Gaps:  In The Eye of the Beholder </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Charles E. Comiskey</a:t>
            </a:r>
          </a:p>
          <a:p>
            <a:r>
              <a:rPr lang="en-US" sz="2800" dirty="0" smtClean="0"/>
              <a:t>CPCU, CIC, CPIA, CRM, PWCA, CRIS, CCM</a:t>
            </a:r>
          </a:p>
          <a:p>
            <a:r>
              <a:rPr lang="en-US" sz="2800" dirty="0" smtClean="0"/>
              <a:t>President, RiskTech, Inc.</a:t>
            </a:r>
          </a:p>
          <a:p>
            <a:r>
              <a:rPr lang="en-US" sz="2800" dirty="0" smtClean="0"/>
              <a:t>S.V.P., Brady Chapman Holland &amp; Associates, Inc.</a:t>
            </a:r>
            <a:endParaRPr lang="en-US" sz="2800"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1</a:t>
            </a:fld>
            <a:endParaRPr lang="en-US"/>
          </a:p>
        </p:txBody>
      </p:sp>
    </p:spTree>
    <p:extLst>
      <p:ext uri="{BB962C8B-B14F-4D97-AF65-F5344CB8AC3E}">
        <p14:creationId xmlns:p14="http://schemas.microsoft.com/office/powerpoint/2010/main" xmlns="" val="39167271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274320" lvl="1" indent="-274320">
              <a:spcBef>
                <a:spcPts val="580"/>
              </a:spcBef>
              <a:buClr>
                <a:schemeClr val="accent1"/>
              </a:buClr>
              <a:buFont typeface="Wingdings" pitchFamily="2" charset="2"/>
              <a:buChar char="v"/>
            </a:pPr>
            <a:endParaRPr lang="en-US" sz="3600" dirty="0" smtClean="0">
              <a:solidFill>
                <a:srgbClr val="FF0000"/>
              </a:solidFill>
            </a:endParaRPr>
          </a:p>
          <a:p>
            <a:pPr marL="274320" lvl="1" indent="-274320">
              <a:spcBef>
                <a:spcPts val="580"/>
              </a:spcBef>
              <a:buClr>
                <a:schemeClr val="accent1"/>
              </a:buClr>
              <a:buFont typeface="Wingdings" pitchFamily="2" charset="2"/>
              <a:buChar char="v"/>
            </a:pPr>
            <a:r>
              <a:rPr lang="en-US" sz="3600" dirty="0" smtClean="0">
                <a:solidFill>
                  <a:srgbClr val="FF0000"/>
                </a:solidFill>
              </a:rPr>
              <a:t>Recommended</a:t>
            </a:r>
            <a:r>
              <a:rPr lang="en-US" sz="3600" dirty="0">
                <a:solidFill>
                  <a:srgbClr val="FF0000"/>
                </a:solidFill>
              </a:rPr>
              <a:t>:</a:t>
            </a:r>
          </a:p>
          <a:p>
            <a:pPr marL="400050" lvl="1" indent="0">
              <a:buNone/>
            </a:pPr>
            <a:r>
              <a:rPr lang="en-US" sz="3600" dirty="0" smtClean="0"/>
              <a:t>Property coverage shall be provided on an ISO Special Causes of Loss Form, including theft.  Flood and Earthquake coverage shall also be provided.</a:t>
            </a:r>
            <a:endParaRPr lang="en-US" sz="3600"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10</a:t>
            </a:fld>
            <a:endParaRPr lang="en-US"/>
          </a:p>
        </p:txBody>
      </p:sp>
    </p:spTree>
    <p:extLst>
      <p:ext uri="{BB962C8B-B14F-4D97-AF65-F5344CB8AC3E}">
        <p14:creationId xmlns:p14="http://schemas.microsoft.com/office/powerpoint/2010/main" xmlns="" val="38885194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Property Valuation</a:t>
            </a:r>
            <a:endParaRPr lang="en-US" b="1" dirty="0">
              <a:solidFill>
                <a:srgbClr val="FF0000"/>
              </a:solidFill>
            </a:endParaRPr>
          </a:p>
        </p:txBody>
      </p:sp>
      <p:sp>
        <p:nvSpPr>
          <p:cNvPr id="3" name="Content Placeholder 2"/>
          <p:cNvSpPr>
            <a:spLocks noGrp="1"/>
          </p:cNvSpPr>
          <p:nvPr>
            <p:ph idx="1"/>
          </p:nvPr>
        </p:nvSpPr>
        <p:spPr/>
        <p:txBody>
          <a:bodyPr>
            <a:normAutofit/>
          </a:bodyPr>
          <a:lstStyle/>
          <a:p>
            <a:pPr marL="274320" lvl="1" indent="-274320">
              <a:lnSpc>
                <a:spcPct val="80000"/>
              </a:lnSpc>
              <a:spcBef>
                <a:spcPts val="580"/>
              </a:spcBef>
              <a:buClr>
                <a:schemeClr val="accent1"/>
              </a:buClr>
              <a:buFont typeface="Wingdings" pitchFamily="2" charset="2"/>
              <a:buChar char="v"/>
            </a:pPr>
            <a:endParaRPr lang="en-US" sz="3000" dirty="0" smtClean="0"/>
          </a:p>
          <a:p>
            <a:pPr marL="274320" lvl="1" indent="-274320">
              <a:lnSpc>
                <a:spcPct val="80000"/>
              </a:lnSpc>
              <a:spcBef>
                <a:spcPts val="580"/>
              </a:spcBef>
              <a:buClr>
                <a:schemeClr val="accent1"/>
              </a:buClr>
              <a:buFont typeface="Wingdings" pitchFamily="2" charset="2"/>
              <a:buChar char="v"/>
            </a:pPr>
            <a:r>
              <a:rPr lang="en-US" sz="3000" dirty="0" smtClean="0"/>
              <a:t>Actual </a:t>
            </a:r>
            <a:r>
              <a:rPr lang="en-US" sz="3000" dirty="0"/>
              <a:t>Cash Value (ACV) – subject to physical </a:t>
            </a:r>
            <a:r>
              <a:rPr lang="en-US" sz="3000" dirty="0" smtClean="0"/>
              <a:t>depreciation</a:t>
            </a:r>
          </a:p>
          <a:p>
            <a:pPr marL="274320" lvl="1" indent="-274320">
              <a:lnSpc>
                <a:spcPct val="80000"/>
              </a:lnSpc>
              <a:spcBef>
                <a:spcPts val="580"/>
              </a:spcBef>
              <a:buClr>
                <a:schemeClr val="accent1"/>
              </a:buClr>
              <a:buFont typeface="Wingdings" pitchFamily="2" charset="2"/>
              <a:buChar char="v"/>
            </a:pPr>
            <a:endParaRPr lang="en-US" sz="3000" dirty="0"/>
          </a:p>
          <a:p>
            <a:pPr marL="274320" lvl="1" indent="-274320">
              <a:lnSpc>
                <a:spcPct val="80000"/>
              </a:lnSpc>
              <a:spcBef>
                <a:spcPts val="580"/>
              </a:spcBef>
              <a:buClr>
                <a:schemeClr val="accent1"/>
              </a:buClr>
              <a:buFont typeface="Wingdings" pitchFamily="2" charset="2"/>
              <a:buChar char="v"/>
            </a:pPr>
            <a:r>
              <a:rPr lang="en-US" sz="3000" dirty="0"/>
              <a:t>Replacement Cost – like kind and quality &amp; at the same </a:t>
            </a:r>
            <a:r>
              <a:rPr lang="en-US" sz="3000" dirty="0" smtClean="0"/>
              <a:t>location</a:t>
            </a:r>
          </a:p>
          <a:p>
            <a:pPr marL="274320" lvl="1" indent="-274320">
              <a:lnSpc>
                <a:spcPct val="80000"/>
              </a:lnSpc>
              <a:spcBef>
                <a:spcPts val="580"/>
              </a:spcBef>
              <a:buClr>
                <a:schemeClr val="accent1"/>
              </a:buClr>
              <a:buFont typeface="Wingdings" pitchFamily="2" charset="2"/>
              <a:buChar char="v"/>
            </a:pPr>
            <a:endParaRPr lang="en-US" sz="3000" dirty="0"/>
          </a:p>
          <a:p>
            <a:pPr marL="274320" lvl="1" indent="-274320">
              <a:lnSpc>
                <a:spcPct val="80000"/>
              </a:lnSpc>
              <a:spcBef>
                <a:spcPts val="580"/>
              </a:spcBef>
              <a:buClr>
                <a:schemeClr val="accent1"/>
              </a:buClr>
              <a:buFont typeface="Wingdings" pitchFamily="2" charset="2"/>
              <a:buChar char="v"/>
            </a:pPr>
            <a:r>
              <a:rPr lang="en-US" sz="3000" dirty="0"/>
              <a:t>Demolition Cost </a:t>
            </a:r>
            <a:endParaRPr lang="en-US" sz="3000" dirty="0" smtClean="0"/>
          </a:p>
          <a:p>
            <a:pPr marL="274320" lvl="1" indent="-274320">
              <a:lnSpc>
                <a:spcPct val="80000"/>
              </a:lnSpc>
              <a:spcBef>
                <a:spcPts val="580"/>
              </a:spcBef>
              <a:buClr>
                <a:schemeClr val="accent1"/>
              </a:buClr>
              <a:buFont typeface="Wingdings" pitchFamily="2" charset="2"/>
              <a:buChar char="v"/>
            </a:pPr>
            <a:endParaRPr lang="en-US" sz="3000" dirty="0"/>
          </a:p>
          <a:p>
            <a:pPr marL="274320" lvl="1" indent="-274320">
              <a:lnSpc>
                <a:spcPct val="80000"/>
              </a:lnSpc>
              <a:spcBef>
                <a:spcPts val="580"/>
              </a:spcBef>
              <a:buClr>
                <a:schemeClr val="accent1"/>
              </a:buClr>
              <a:buFont typeface="Wingdings" pitchFamily="2" charset="2"/>
              <a:buChar char="v"/>
            </a:pPr>
            <a:r>
              <a:rPr lang="en-US" sz="3000" dirty="0"/>
              <a:t>Loss </a:t>
            </a:r>
            <a:r>
              <a:rPr lang="en-US" sz="3000" dirty="0" smtClean="0"/>
              <a:t>Payment on ACV</a:t>
            </a:r>
            <a:endParaRPr lang="en-US" sz="3000"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11</a:t>
            </a:fld>
            <a:endParaRPr lang="en-US"/>
          </a:p>
        </p:txBody>
      </p:sp>
    </p:spTree>
    <p:extLst>
      <p:ext uri="{BB962C8B-B14F-4D97-AF65-F5344CB8AC3E}">
        <p14:creationId xmlns:p14="http://schemas.microsoft.com/office/powerpoint/2010/main" xmlns="" val="27827937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Coinsurance</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274320" lvl="1" indent="-274320">
              <a:lnSpc>
                <a:spcPct val="80000"/>
              </a:lnSpc>
              <a:spcBef>
                <a:spcPts val="580"/>
              </a:spcBef>
              <a:buClr>
                <a:schemeClr val="accent1"/>
              </a:buClr>
              <a:buFont typeface="Wingdings" pitchFamily="2" charset="2"/>
              <a:buChar char="v"/>
            </a:pPr>
            <a:endParaRPr lang="en-US" sz="3000" dirty="0" smtClean="0"/>
          </a:p>
          <a:p>
            <a:pPr marL="274320" lvl="1" indent="-274320">
              <a:lnSpc>
                <a:spcPct val="80000"/>
              </a:lnSpc>
              <a:spcBef>
                <a:spcPts val="580"/>
              </a:spcBef>
              <a:buClr>
                <a:schemeClr val="accent1"/>
              </a:buClr>
              <a:buFont typeface="Wingdings" pitchFamily="2" charset="2"/>
              <a:buChar char="v"/>
            </a:pPr>
            <a:r>
              <a:rPr lang="en-US" sz="3000" dirty="0" smtClean="0"/>
              <a:t>Warranty </a:t>
            </a:r>
            <a:r>
              <a:rPr lang="en-US" sz="3000" dirty="0"/>
              <a:t>of 80%, 90% or 100% </a:t>
            </a:r>
            <a:endParaRPr lang="en-US" sz="3000" dirty="0" smtClean="0"/>
          </a:p>
          <a:p>
            <a:pPr marL="274320" lvl="1" indent="-274320">
              <a:lnSpc>
                <a:spcPct val="80000"/>
              </a:lnSpc>
              <a:spcBef>
                <a:spcPts val="580"/>
              </a:spcBef>
              <a:buClr>
                <a:schemeClr val="accent1"/>
              </a:buClr>
              <a:buFont typeface="Wingdings" pitchFamily="2" charset="2"/>
              <a:buChar char="v"/>
            </a:pPr>
            <a:endParaRPr lang="en-US" sz="3000" dirty="0"/>
          </a:p>
          <a:p>
            <a:pPr marL="274320" lvl="1" indent="-274320">
              <a:lnSpc>
                <a:spcPct val="80000"/>
              </a:lnSpc>
              <a:spcBef>
                <a:spcPts val="580"/>
              </a:spcBef>
              <a:buClr>
                <a:schemeClr val="accent1"/>
              </a:buClr>
              <a:buFont typeface="Wingdings" pitchFamily="2" charset="2"/>
              <a:buChar char="v"/>
            </a:pPr>
            <a:r>
              <a:rPr lang="en-US" sz="3000" dirty="0"/>
              <a:t>$2M building insured for $1M </a:t>
            </a:r>
            <a:r>
              <a:rPr lang="en-US" sz="3000" dirty="0" smtClean="0"/>
              <a:t>subject to 80% coinsurance</a:t>
            </a:r>
          </a:p>
          <a:p>
            <a:pPr marL="274320" lvl="1" indent="-274320">
              <a:lnSpc>
                <a:spcPct val="80000"/>
              </a:lnSpc>
              <a:spcBef>
                <a:spcPts val="580"/>
              </a:spcBef>
              <a:buClr>
                <a:schemeClr val="accent1"/>
              </a:buClr>
              <a:buFont typeface="Wingdings" pitchFamily="2" charset="2"/>
              <a:buChar char="v"/>
            </a:pPr>
            <a:endParaRPr lang="en-US" sz="3000" dirty="0"/>
          </a:p>
          <a:p>
            <a:pPr marL="274320" lvl="1" indent="-274320">
              <a:lnSpc>
                <a:spcPct val="80000"/>
              </a:lnSpc>
              <a:spcBef>
                <a:spcPts val="580"/>
              </a:spcBef>
              <a:buClr>
                <a:schemeClr val="accent1"/>
              </a:buClr>
              <a:buFont typeface="Wingdings" pitchFamily="2" charset="2"/>
              <a:buChar char="v"/>
            </a:pPr>
            <a:r>
              <a:rPr lang="en-US" sz="3000" dirty="0"/>
              <a:t>$500k loss </a:t>
            </a:r>
            <a:r>
              <a:rPr lang="en-US" sz="3000" dirty="0" smtClean="0"/>
              <a:t>incurred</a:t>
            </a:r>
          </a:p>
          <a:p>
            <a:pPr marL="274320" lvl="1" indent="-274320">
              <a:lnSpc>
                <a:spcPct val="80000"/>
              </a:lnSpc>
              <a:spcBef>
                <a:spcPts val="580"/>
              </a:spcBef>
              <a:buClr>
                <a:schemeClr val="accent1"/>
              </a:buClr>
              <a:buFont typeface="Wingdings" pitchFamily="2" charset="2"/>
              <a:buChar char="v"/>
            </a:pPr>
            <a:endParaRPr lang="en-US" sz="3000" dirty="0"/>
          </a:p>
          <a:p>
            <a:pPr marL="274320" lvl="1" indent="-274320">
              <a:lnSpc>
                <a:spcPct val="80000"/>
              </a:lnSpc>
              <a:spcBef>
                <a:spcPts val="580"/>
              </a:spcBef>
              <a:buClr>
                <a:schemeClr val="accent1"/>
              </a:buClr>
              <a:buFont typeface="Wingdings" pitchFamily="2" charset="2"/>
              <a:buChar char="v"/>
            </a:pPr>
            <a:r>
              <a:rPr lang="en-US" sz="3000" dirty="0" smtClean="0"/>
              <a:t>Did/should - recovery </a:t>
            </a:r>
            <a:r>
              <a:rPr lang="en-US" sz="3000" dirty="0"/>
              <a:t>is only $302,500</a:t>
            </a:r>
          </a:p>
          <a:p>
            <a:pPr marL="274320" lvl="1" indent="-274320">
              <a:lnSpc>
                <a:spcPct val="80000"/>
              </a:lnSpc>
              <a:spcBef>
                <a:spcPts val="580"/>
              </a:spcBef>
              <a:buClr>
                <a:schemeClr val="accent1"/>
              </a:buClr>
              <a:buFont typeface="Wingdings" pitchFamily="2" charset="2"/>
              <a:buChar char="v"/>
            </a:pPr>
            <a:endParaRPr lang="en-US" sz="3000" dirty="0"/>
          </a:p>
          <a:p>
            <a:pPr marL="274320" lvl="1" indent="-274320">
              <a:lnSpc>
                <a:spcPct val="80000"/>
              </a:lnSpc>
              <a:spcBef>
                <a:spcPts val="580"/>
              </a:spcBef>
              <a:buClr>
                <a:schemeClr val="accent1"/>
              </a:buClr>
              <a:buFont typeface="Wingdings" pitchFamily="2" charset="2"/>
              <a:buChar char="v"/>
            </a:pPr>
            <a:r>
              <a:rPr lang="en-US" sz="3000" dirty="0"/>
              <a:t>Agreed Value </a:t>
            </a:r>
            <a:r>
              <a:rPr lang="en-US" sz="3000" dirty="0" smtClean="0"/>
              <a:t>endorsement waives right to assess coinsurance penalty</a:t>
            </a:r>
            <a:endParaRPr lang="en-US" sz="3000" dirty="0"/>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12</a:t>
            </a:fld>
            <a:endParaRPr lang="en-US"/>
          </a:p>
        </p:txBody>
      </p:sp>
    </p:spTree>
    <p:extLst>
      <p:ext uri="{BB962C8B-B14F-4D97-AF65-F5344CB8AC3E}">
        <p14:creationId xmlns:p14="http://schemas.microsoft.com/office/powerpoint/2010/main" xmlns="" val="3135741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Blanket Property Coverage</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marL="274320" lvl="1" indent="-274320">
              <a:spcBef>
                <a:spcPts val="580"/>
              </a:spcBef>
              <a:buClr>
                <a:schemeClr val="accent1"/>
              </a:buClr>
              <a:buFont typeface="Wingdings" pitchFamily="2" charset="2"/>
              <a:buChar char="v"/>
            </a:pPr>
            <a:endParaRPr lang="en-US" dirty="0" smtClean="0"/>
          </a:p>
          <a:p>
            <a:pPr marL="274320" lvl="1" indent="-274320">
              <a:spcBef>
                <a:spcPts val="580"/>
              </a:spcBef>
              <a:buClr>
                <a:schemeClr val="accent1"/>
              </a:buClr>
              <a:buFont typeface="Wingdings" pitchFamily="2" charset="2"/>
              <a:buChar char="v"/>
            </a:pPr>
            <a:r>
              <a:rPr lang="en-US" dirty="0" smtClean="0"/>
              <a:t>Building </a:t>
            </a:r>
            <a:r>
              <a:rPr lang="en-US" dirty="0"/>
              <a:t>values of $3M, $7M and $</a:t>
            </a:r>
            <a:r>
              <a:rPr lang="en-US" dirty="0" smtClean="0"/>
              <a:t>10M</a:t>
            </a:r>
          </a:p>
          <a:p>
            <a:pPr marL="274320" lvl="1" indent="-274320">
              <a:spcBef>
                <a:spcPts val="580"/>
              </a:spcBef>
              <a:buClr>
                <a:schemeClr val="accent1"/>
              </a:buClr>
              <a:buFont typeface="Wingdings" pitchFamily="2" charset="2"/>
              <a:buChar char="v"/>
            </a:pPr>
            <a:endParaRPr lang="en-US" dirty="0"/>
          </a:p>
          <a:p>
            <a:pPr marL="274320" lvl="1" indent="-274320">
              <a:spcBef>
                <a:spcPts val="580"/>
              </a:spcBef>
              <a:buClr>
                <a:schemeClr val="accent1"/>
              </a:buClr>
              <a:buFont typeface="Wingdings" pitchFamily="2" charset="2"/>
              <a:buChar char="v"/>
            </a:pPr>
            <a:r>
              <a:rPr lang="en-US" dirty="0"/>
              <a:t>$18M limit carried so coinsurance met </a:t>
            </a:r>
            <a:endParaRPr lang="en-US" dirty="0" smtClean="0"/>
          </a:p>
          <a:p>
            <a:pPr marL="274320" lvl="1" indent="-274320">
              <a:spcBef>
                <a:spcPts val="580"/>
              </a:spcBef>
              <a:buClr>
                <a:schemeClr val="accent1"/>
              </a:buClr>
              <a:buFont typeface="Wingdings" pitchFamily="2" charset="2"/>
              <a:buChar char="v"/>
            </a:pPr>
            <a:endParaRPr lang="en-US" dirty="0"/>
          </a:p>
          <a:p>
            <a:pPr marL="274320" lvl="1" indent="-274320">
              <a:spcBef>
                <a:spcPts val="580"/>
              </a:spcBef>
              <a:buClr>
                <a:schemeClr val="accent1"/>
              </a:buClr>
              <a:buFont typeface="Wingdings" pitchFamily="2" charset="2"/>
              <a:buChar char="v"/>
            </a:pPr>
            <a:r>
              <a:rPr lang="en-US" dirty="0"/>
              <a:t>$7M building destroyed, determined to have replacement cost of $</a:t>
            </a:r>
            <a:r>
              <a:rPr lang="en-US" dirty="0" smtClean="0"/>
              <a:t>9M</a:t>
            </a:r>
          </a:p>
          <a:p>
            <a:pPr marL="274320" lvl="1" indent="-274320">
              <a:spcBef>
                <a:spcPts val="580"/>
              </a:spcBef>
              <a:buClr>
                <a:schemeClr val="accent1"/>
              </a:buClr>
              <a:buFont typeface="Wingdings" pitchFamily="2" charset="2"/>
              <a:buChar char="v"/>
            </a:pPr>
            <a:endParaRPr lang="en-US" dirty="0"/>
          </a:p>
          <a:p>
            <a:pPr marL="274320" lvl="1" indent="-274320">
              <a:spcBef>
                <a:spcPts val="580"/>
              </a:spcBef>
              <a:buClr>
                <a:schemeClr val="accent1"/>
              </a:buClr>
              <a:buFont typeface="Wingdings" pitchFamily="2" charset="2"/>
              <a:buChar char="v"/>
            </a:pPr>
            <a:r>
              <a:rPr lang="en-US" dirty="0"/>
              <a:t>Full $18M available to pay </a:t>
            </a:r>
            <a:r>
              <a:rPr lang="en-US" dirty="0" smtClean="0"/>
              <a:t>loss</a:t>
            </a:r>
          </a:p>
          <a:p>
            <a:pPr marL="274320" lvl="1" indent="-274320">
              <a:spcBef>
                <a:spcPts val="580"/>
              </a:spcBef>
              <a:buClr>
                <a:schemeClr val="accent1"/>
              </a:buClr>
              <a:buFont typeface="Wingdings" pitchFamily="2" charset="2"/>
              <a:buChar char="v"/>
            </a:pPr>
            <a:endParaRPr lang="en-US" dirty="0"/>
          </a:p>
          <a:p>
            <a:pPr marL="274320" lvl="1" indent="-274320">
              <a:spcBef>
                <a:spcPts val="580"/>
              </a:spcBef>
              <a:buClr>
                <a:schemeClr val="accent1"/>
              </a:buClr>
              <a:buFont typeface="Wingdings" pitchFamily="2" charset="2"/>
              <a:buChar char="v"/>
            </a:pPr>
            <a:r>
              <a:rPr lang="en-US" dirty="0"/>
              <a:t>Recovery is $9M</a:t>
            </a:r>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13</a:t>
            </a:fld>
            <a:endParaRPr lang="en-US"/>
          </a:p>
        </p:txBody>
      </p:sp>
    </p:spTree>
    <p:extLst>
      <p:ext uri="{BB962C8B-B14F-4D97-AF65-F5344CB8AC3E}">
        <p14:creationId xmlns:p14="http://schemas.microsoft.com/office/powerpoint/2010/main" xmlns="" val="2152491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Margin Clause</a:t>
            </a:r>
            <a:endParaRPr lang="en-US" b="1"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marL="274320" lvl="1" indent="-274320">
              <a:spcBef>
                <a:spcPts val="580"/>
              </a:spcBef>
              <a:buClr>
                <a:schemeClr val="accent1"/>
              </a:buClr>
              <a:buFont typeface="Wingdings" pitchFamily="2" charset="2"/>
              <a:buChar char="v"/>
            </a:pPr>
            <a:endParaRPr lang="en-US" sz="2600" dirty="0" smtClean="0"/>
          </a:p>
          <a:p>
            <a:pPr marL="274320" lvl="1" indent="-274320">
              <a:spcBef>
                <a:spcPts val="580"/>
              </a:spcBef>
              <a:buClr>
                <a:schemeClr val="accent1"/>
              </a:buClr>
              <a:buFont typeface="Wingdings" pitchFamily="2" charset="2"/>
              <a:buChar char="v"/>
            </a:pPr>
            <a:r>
              <a:rPr lang="en-US" sz="2600" dirty="0" smtClean="0"/>
              <a:t>Wipes </a:t>
            </a:r>
            <a:r>
              <a:rPr lang="en-US" sz="2600" dirty="0"/>
              <a:t>out Agreed Value and Blanket </a:t>
            </a:r>
            <a:r>
              <a:rPr lang="en-US" sz="2600" dirty="0" smtClean="0"/>
              <a:t>advantages</a:t>
            </a:r>
          </a:p>
          <a:p>
            <a:pPr marL="274320" lvl="1" indent="-274320">
              <a:spcBef>
                <a:spcPts val="580"/>
              </a:spcBef>
              <a:buClr>
                <a:schemeClr val="accent1"/>
              </a:buClr>
              <a:buFont typeface="Wingdings" pitchFamily="2" charset="2"/>
              <a:buChar char="v"/>
            </a:pPr>
            <a:endParaRPr lang="en-US" sz="2600" dirty="0"/>
          </a:p>
          <a:p>
            <a:pPr marL="274320" lvl="1" indent="-274320">
              <a:spcBef>
                <a:spcPts val="580"/>
              </a:spcBef>
              <a:buClr>
                <a:schemeClr val="accent1"/>
              </a:buClr>
              <a:buFont typeface="Wingdings" pitchFamily="2" charset="2"/>
              <a:buChar char="v"/>
            </a:pPr>
            <a:r>
              <a:rPr lang="en-US" sz="2600" dirty="0"/>
              <a:t>Ranges from 1.05% of scheduled value of each building to 1.30</a:t>
            </a:r>
            <a:r>
              <a:rPr lang="en-US" sz="2600" dirty="0" smtClean="0"/>
              <a:t>%</a:t>
            </a:r>
          </a:p>
          <a:p>
            <a:pPr marL="274320" lvl="1" indent="-274320">
              <a:spcBef>
                <a:spcPts val="580"/>
              </a:spcBef>
              <a:buClr>
                <a:schemeClr val="accent1"/>
              </a:buClr>
              <a:buFont typeface="Wingdings" pitchFamily="2" charset="2"/>
              <a:buChar char="v"/>
            </a:pPr>
            <a:endParaRPr lang="en-US" sz="2600" dirty="0"/>
          </a:p>
          <a:p>
            <a:pPr marL="274320" lvl="1" indent="-274320">
              <a:spcBef>
                <a:spcPts val="580"/>
              </a:spcBef>
              <a:buClr>
                <a:schemeClr val="accent1"/>
              </a:buClr>
              <a:buFont typeface="Wingdings" pitchFamily="2" charset="2"/>
              <a:buChar char="v"/>
            </a:pPr>
            <a:r>
              <a:rPr lang="en-US" sz="2600" dirty="0"/>
              <a:t>Same example but add 1.10% margin </a:t>
            </a:r>
            <a:r>
              <a:rPr lang="en-US" sz="2600" dirty="0" smtClean="0"/>
              <a:t>clause</a:t>
            </a:r>
          </a:p>
          <a:p>
            <a:pPr marL="274320" lvl="1" indent="-274320">
              <a:spcBef>
                <a:spcPts val="580"/>
              </a:spcBef>
              <a:buClr>
                <a:schemeClr val="accent1"/>
              </a:buClr>
              <a:buFont typeface="Wingdings" pitchFamily="2" charset="2"/>
              <a:buChar char="v"/>
            </a:pPr>
            <a:endParaRPr lang="en-US" sz="2600" dirty="0"/>
          </a:p>
          <a:p>
            <a:pPr marL="274320" lvl="1" indent="-274320">
              <a:spcBef>
                <a:spcPts val="580"/>
              </a:spcBef>
              <a:buClr>
                <a:schemeClr val="accent1"/>
              </a:buClr>
              <a:buFont typeface="Wingdings" pitchFamily="2" charset="2"/>
              <a:buChar char="v"/>
            </a:pPr>
            <a:r>
              <a:rPr lang="en-US" sz="2600" dirty="0"/>
              <a:t>$7M building </a:t>
            </a:r>
            <a:r>
              <a:rPr lang="en-US" sz="2600" dirty="0" smtClean="0"/>
              <a:t>destroyed</a:t>
            </a:r>
          </a:p>
          <a:p>
            <a:pPr marL="274320" lvl="1" indent="-274320">
              <a:spcBef>
                <a:spcPts val="580"/>
              </a:spcBef>
              <a:buClr>
                <a:schemeClr val="accent1"/>
              </a:buClr>
              <a:buFont typeface="Wingdings" pitchFamily="2" charset="2"/>
              <a:buChar char="v"/>
            </a:pPr>
            <a:endParaRPr lang="en-US" sz="2600" dirty="0"/>
          </a:p>
          <a:p>
            <a:pPr marL="274320" lvl="1" indent="-274320">
              <a:spcBef>
                <a:spcPts val="580"/>
              </a:spcBef>
              <a:buClr>
                <a:schemeClr val="accent1"/>
              </a:buClr>
              <a:buFont typeface="Wingdings" pitchFamily="2" charset="2"/>
              <a:buChar char="v"/>
            </a:pPr>
            <a:r>
              <a:rPr lang="en-US" sz="2600" dirty="0"/>
              <a:t>Recovery now only $</a:t>
            </a:r>
            <a:r>
              <a:rPr lang="en-US" sz="2600" dirty="0" smtClean="0"/>
              <a:t>7.7M</a:t>
            </a:r>
          </a:p>
          <a:p>
            <a:pPr marL="274320" lvl="1" indent="-274320">
              <a:spcBef>
                <a:spcPts val="580"/>
              </a:spcBef>
              <a:buClr>
                <a:schemeClr val="accent1"/>
              </a:buClr>
              <a:buFont typeface="Wingdings" pitchFamily="2" charset="2"/>
              <a:buChar char="v"/>
            </a:pPr>
            <a:endParaRPr lang="en-US" sz="2600" dirty="0"/>
          </a:p>
          <a:p>
            <a:pPr marL="274320" lvl="1" indent="-274320">
              <a:spcBef>
                <a:spcPts val="580"/>
              </a:spcBef>
              <a:buClr>
                <a:schemeClr val="accent1"/>
              </a:buClr>
              <a:buFont typeface="Wingdings" pitchFamily="2" charset="2"/>
              <a:buChar char="v"/>
            </a:pPr>
            <a:r>
              <a:rPr lang="en-US" sz="2600" dirty="0"/>
              <a:t>Insured loses $1.3M</a:t>
            </a:r>
          </a:p>
        </p:txBody>
      </p:sp>
      <p:sp>
        <p:nvSpPr>
          <p:cNvPr id="4" name="Slide Number Placeholder 3"/>
          <p:cNvSpPr>
            <a:spLocks noGrp="1"/>
          </p:cNvSpPr>
          <p:nvPr>
            <p:ph type="sldNum" sz="quarter" idx="12"/>
          </p:nvPr>
        </p:nvSpPr>
        <p:spPr/>
        <p:txBody>
          <a:bodyPr/>
          <a:lstStyle/>
          <a:p>
            <a:fld id="{85E2D95C-E869-42FD-9FCB-D2072A15A39B}" type="slidenum">
              <a:rPr lang="en-US" smtClean="0"/>
              <a:pPr/>
              <a:t>14</a:t>
            </a:fld>
            <a:endParaRPr lang="en-US"/>
          </a:p>
        </p:txBody>
      </p:sp>
    </p:spTree>
    <p:extLst>
      <p:ext uri="{BB962C8B-B14F-4D97-AF65-F5344CB8AC3E}">
        <p14:creationId xmlns:p14="http://schemas.microsoft.com/office/powerpoint/2010/main" xmlns="" val="2540468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Ordinance or Law</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274320" lvl="1" indent="-274320">
              <a:spcBef>
                <a:spcPts val="580"/>
              </a:spcBef>
              <a:buClr>
                <a:schemeClr val="accent1"/>
              </a:buClr>
              <a:buFont typeface="Wingdings" pitchFamily="2" charset="2"/>
              <a:buChar char="v"/>
            </a:pPr>
            <a:endParaRPr lang="en-US" sz="2200" dirty="0" smtClean="0"/>
          </a:p>
          <a:p>
            <a:pPr marL="274320" lvl="1" indent="-274320">
              <a:spcBef>
                <a:spcPts val="580"/>
              </a:spcBef>
              <a:buClr>
                <a:schemeClr val="accent1"/>
              </a:buClr>
              <a:buFont typeface="Wingdings" pitchFamily="2" charset="2"/>
              <a:buChar char="v"/>
            </a:pPr>
            <a:r>
              <a:rPr lang="en-US" sz="3600" dirty="0" smtClean="0"/>
              <a:t>Property </a:t>
            </a:r>
            <a:r>
              <a:rPr lang="en-US" sz="3600" dirty="0"/>
              <a:t>policy does not pay for restoration with improved kind and quality required by </a:t>
            </a:r>
            <a:r>
              <a:rPr lang="en-US" sz="3600" dirty="0" smtClean="0"/>
              <a:t>law</a:t>
            </a:r>
          </a:p>
          <a:p>
            <a:pPr marL="274320" lvl="1" indent="-274320">
              <a:spcBef>
                <a:spcPts val="580"/>
              </a:spcBef>
              <a:buClr>
                <a:schemeClr val="accent1"/>
              </a:buClr>
              <a:buFont typeface="Wingdings" pitchFamily="2" charset="2"/>
              <a:buChar char="v"/>
            </a:pPr>
            <a:endParaRPr lang="en-US" sz="3600" dirty="0"/>
          </a:p>
          <a:p>
            <a:pPr marL="274320" lvl="1" indent="-274320">
              <a:spcBef>
                <a:spcPts val="580"/>
              </a:spcBef>
              <a:buClr>
                <a:schemeClr val="accent1"/>
              </a:buClr>
              <a:buFont typeface="Wingdings" pitchFamily="2" charset="2"/>
              <a:buChar char="v"/>
            </a:pPr>
            <a:r>
              <a:rPr lang="en-US" sz="3600" dirty="0" err="1"/>
              <a:t>Sprinklering</a:t>
            </a:r>
            <a:r>
              <a:rPr lang="en-US" sz="3600" dirty="0"/>
              <a:t>, new electrical codes, improved roof joists, ADA, raising of </a:t>
            </a:r>
            <a:r>
              <a:rPr lang="en-US" sz="3600" dirty="0" smtClean="0"/>
              <a:t>building</a:t>
            </a:r>
          </a:p>
          <a:p>
            <a:pPr marL="274320" lvl="1" indent="-274320">
              <a:spcBef>
                <a:spcPts val="580"/>
              </a:spcBef>
              <a:buClr>
                <a:schemeClr val="accent1"/>
              </a:buClr>
              <a:buFont typeface="Wingdings" pitchFamily="2" charset="2"/>
              <a:buChar char="v"/>
            </a:pPr>
            <a:endParaRPr lang="en-US" sz="3600" dirty="0"/>
          </a:p>
          <a:p>
            <a:pPr marL="274320" lvl="1" indent="-274320">
              <a:spcBef>
                <a:spcPts val="580"/>
              </a:spcBef>
              <a:buClr>
                <a:schemeClr val="accent1"/>
              </a:buClr>
              <a:buFont typeface="Wingdings" pitchFamily="2" charset="2"/>
              <a:buChar char="v"/>
            </a:pPr>
            <a:r>
              <a:rPr lang="en-US" sz="3600" dirty="0"/>
              <a:t>Must be due to loss by covered cause of loss</a:t>
            </a:r>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15</a:t>
            </a:fld>
            <a:endParaRPr lang="en-US"/>
          </a:p>
        </p:txBody>
      </p:sp>
    </p:spTree>
    <p:extLst>
      <p:ext uri="{BB962C8B-B14F-4D97-AF65-F5344CB8AC3E}">
        <p14:creationId xmlns:p14="http://schemas.microsoft.com/office/powerpoint/2010/main" xmlns="" val="4062925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Leasehold Interest </a:t>
            </a:r>
            <a:endParaRPr lang="en-US" b="1" dirty="0">
              <a:solidFill>
                <a:srgbClr val="FF0000"/>
              </a:solidFill>
            </a:endParaRPr>
          </a:p>
        </p:txBody>
      </p:sp>
      <p:sp>
        <p:nvSpPr>
          <p:cNvPr id="3" name="Content Placeholder 2"/>
          <p:cNvSpPr>
            <a:spLocks noGrp="1"/>
          </p:cNvSpPr>
          <p:nvPr>
            <p:ph idx="1"/>
          </p:nvPr>
        </p:nvSpPr>
        <p:spPr/>
        <p:txBody>
          <a:bodyPr/>
          <a:lstStyle/>
          <a:p>
            <a:endParaRPr lang="en-US" dirty="0" smtClean="0"/>
          </a:p>
          <a:p>
            <a:pPr marL="274320" lvl="1" indent="-274320">
              <a:lnSpc>
                <a:spcPct val="90000"/>
              </a:lnSpc>
              <a:spcBef>
                <a:spcPts val="580"/>
              </a:spcBef>
              <a:buClr>
                <a:schemeClr val="accent1"/>
              </a:buClr>
              <a:buFont typeface="Wingdings" pitchFamily="2" charset="2"/>
              <a:buChar char="v"/>
            </a:pPr>
            <a:r>
              <a:rPr lang="en-US" sz="3300" dirty="0"/>
              <a:t>4 </a:t>
            </a:r>
            <a:r>
              <a:rPr lang="en-US" sz="3300" dirty="0" smtClean="0"/>
              <a:t>enhancements</a:t>
            </a:r>
          </a:p>
          <a:p>
            <a:pPr marL="274320" lvl="1" indent="-274320">
              <a:lnSpc>
                <a:spcPct val="90000"/>
              </a:lnSpc>
              <a:spcBef>
                <a:spcPts val="580"/>
              </a:spcBef>
              <a:buClr>
                <a:schemeClr val="accent1"/>
              </a:buClr>
              <a:buFont typeface="Wingdings" pitchFamily="2" charset="2"/>
              <a:buChar char="v"/>
            </a:pPr>
            <a:endParaRPr lang="en-US" sz="3300" dirty="0"/>
          </a:p>
          <a:p>
            <a:pPr marL="274320" lvl="1" indent="-274320">
              <a:lnSpc>
                <a:spcPct val="90000"/>
              </a:lnSpc>
              <a:spcBef>
                <a:spcPts val="580"/>
              </a:spcBef>
              <a:buClr>
                <a:schemeClr val="accent1"/>
              </a:buClr>
              <a:buFont typeface="Wingdings" pitchFamily="2" charset="2"/>
              <a:buChar char="v"/>
            </a:pPr>
            <a:r>
              <a:rPr lang="en-US" sz="3300" dirty="0"/>
              <a:t>Lease interest – termination of favorable </a:t>
            </a:r>
            <a:r>
              <a:rPr lang="en-US" sz="3300" dirty="0" smtClean="0"/>
              <a:t>lease</a:t>
            </a:r>
          </a:p>
          <a:p>
            <a:pPr marL="274320" lvl="1" indent="-274320">
              <a:lnSpc>
                <a:spcPct val="90000"/>
              </a:lnSpc>
              <a:spcBef>
                <a:spcPts val="580"/>
              </a:spcBef>
              <a:buClr>
                <a:schemeClr val="accent1"/>
              </a:buClr>
              <a:buFont typeface="Wingdings" pitchFamily="2" charset="2"/>
              <a:buChar char="v"/>
            </a:pPr>
            <a:endParaRPr lang="en-US" sz="3300" dirty="0"/>
          </a:p>
          <a:p>
            <a:pPr marL="274320" lvl="1" indent="-274320">
              <a:lnSpc>
                <a:spcPct val="90000"/>
              </a:lnSpc>
              <a:spcBef>
                <a:spcPts val="580"/>
              </a:spcBef>
              <a:buClr>
                <a:schemeClr val="accent1"/>
              </a:buClr>
              <a:buFont typeface="Wingdings" pitchFamily="2" charset="2"/>
              <a:buChar char="v"/>
            </a:pPr>
            <a:r>
              <a:rPr lang="en-US" sz="3300" dirty="0" smtClean="0"/>
              <a:t>Loss of improvements </a:t>
            </a:r>
            <a:r>
              <a:rPr lang="en-US" sz="3300" dirty="0"/>
              <a:t>and </a:t>
            </a:r>
            <a:r>
              <a:rPr lang="en-US" sz="3300" dirty="0" smtClean="0"/>
              <a:t>betterments due to termination of lease</a:t>
            </a:r>
            <a:endParaRPr lang="en-US" sz="3300"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16</a:t>
            </a:fld>
            <a:endParaRPr lang="en-US"/>
          </a:p>
        </p:txBody>
      </p:sp>
    </p:spTree>
    <p:extLst>
      <p:ext uri="{BB962C8B-B14F-4D97-AF65-F5344CB8AC3E}">
        <p14:creationId xmlns:p14="http://schemas.microsoft.com/office/powerpoint/2010/main" xmlns="" val="1581473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Increase in Rebuilding Expense Following Disaster</a:t>
            </a:r>
            <a:endParaRPr lang="en-US" b="1" dirty="0">
              <a:solidFill>
                <a:srgbClr val="FF0000"/>
              </a:solidFill>
            </a:endParaRPr>
          </a:p>
        </p:txBody>
      </p:sp>
      <p:sp>
        <p:nvSpPr>
          <p:cNvPr id="3" name="Content Placeholder 2"/>
          <p:cNvSpPr>
            <a:spLocks noGrp="1"/>
          </p:cNvSpPr>
          <p:nvPr>
            <p:ph idx="1"/>
          </p:nvPr>
        </p:nvSpPr>
        <p:spPr/>
        <p:txBody>
          <a:bodyPr/>
          <a:lstStyle/>
          <a:p>
            <a:endParaRPr lang="en-US" dirty="0" smtClean="0"/>
          </a:p>
          <a:p>
            <a:pPr marL="274320" lvl="1" indent="-274320">
              <a:lnSpc>
                <a:spcPct val="90000"/>
              </a:lnSpc>
              <a:spcBef>
                <a:spcPts val="580"/>
              </a:spcBef>
              <a:buClr>
                <a:schemeClr val="accent1"/>
              </a:buClr>
              <a:buFont typeface="Wingdings" pitchFamily="2" charset="2"/>
              <a:buChar char="v"/>
            </a:pPr>
            <a:r>
              <a:rPr lang="en-US" sz="3300" dirty="0"/>
              <a:t>Increases limit due to surge in material &amp; labor costs</a:t>
            </a:r>
          </a:p>
          <a:p>
            <a:pPr marL="274320" lvl="1" indent="-274320">
              <a:lnSpc>
                <a:spcPct val="90000"/>
              </a:lnSpc>
              <a:spcBef>
                <a:spcPts val="580"/>
              </a:spcBef>
              <a:buClr>
                <a:schemeClr val="accent1"/>
              </a:buClr>
              <a:buFont typeface="Wingdings" pitchFamily="2" charset="2"/>
              <a:buChar char="v"/>
            </a:pPr>
            <a:endParaRPr lang="en-US" sz="3300" dirty="0"/>
          </a:p>
          <a:p>
            <a:pPr marL="274320" lvl="1" indent="-274320">
              <a:lnSpc>
                <a:spcPct val="90000"/>
              </a:lnSpc>
              <a:spcBef>
                <a:spcPts val="580"/>
              </a:spcBef>
              <a:buClr>
                <a:schemeClr val="accent1"/>
              </a:buClr>
              <a:buFont typeface="Wingdings" pitchFamily="2" charset="2"/>
              <a:buChar char="v"/>
            </a:pPr>
            <a:r>
              <a:rPr lang="en-US" sz="3300" dirty="0"/>
              <a:t>Housing construction quadrupled after Rita &amp; Katrina</a:t>
            </a:r>
          </a:p>
        </p:txBody>
      </p:sp>
      <p:sp>
        <p:nvSpPr>
          <p:cNvPr id="4" name="Slide Number Placeholder 3"/>
          <p:cNvSpPr>
            <a:spLocks noGrp="1"/>
          </p:cNvSpPr>
          <p:nvPr>
            <p:ph type="sldNum" sz="quarter" idx="12"/>
          </p:nvPr>
        </p:nvSpPr>
        <p:spPr/>
        <p:txBody>
          <a:bodyPr/>
          <a:lstStyle/>
          <a:p>
            <a:fld id="{85E2D95C-E869-42FD-9FCB-D2072A15A39B}" type="slidenum">
              <a:rPr lang="en-US" smtClean="0"/>
              <a:pPr/>
              <a:t>17</a:t>
            </a:fld>
            <a:endParaRPr lang="en-US"/>
          </a:p>
        </p:txBody>
      </p:sp>
    </p:spTree>
    <p:extLst>
      <p:ext uri="{BB962C8B-B14F-4D97-AF65-F5344CB8AC3E}">
        <p14:creationId xmlns:p14="http://schemas.microsoft.com/office/powerpoint/2010/main" xmlns="" val="1595189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Limitations for Roof Surfacing</a:t>
            </a:r>
            <a:endParaRPr lang="en-US" b="1" dirty="0">
              <a:solidFill>
                <a:srgbClr val="FF0000"/>
              </a:solidFill>
            </a:endParaRPr>
          </a:p>
        </p:txBody>
      </p:sp>
      <p:sp>
        <p:nvSpPr>
          <p:cNvPr id="3" name="Content Placeholder 2"/>
          <p:cNvSpPr>
            <a:spLocks noGrp="1"/>
          </p:cNvSpPr>
          <p:nvPr>
            <p:ph idx="1"/>
          </p:nvPr>
        </p:nvSpPr>
        <p:spPr/>
        <p:txBody>
          <a:bodyPr/>
          <a:lstStyle/>
          <a:p>
            <a:endParaRPr lang="en-US" dirty="0" smtClean="0"/>
          </a:p>
          <a:p>
            <a:pPr marL="274320" lvl="1" indent="-274320">
              <a:lnSpc>
                <a:spcPct val="90000"/>
              </a:lnSpc>
              <a:spcBef>
                <a:spcPts val="580"/>
              </a:spcBef>
              <a:buClr>
                <a:schemeClr val="accent1"/>
              </a:buClr>
              <a:buFont typeface="Wingdings" pitchFamily="2" charset="2"/>
              <a:buChar char="v"/>
            </a:pPr>
            <a:r>
              <a:rPr lang="en-US" sz="3300" dirty="0"/>
              <a:t>Covers roofs for ACV only, even if all else is replacement </a:t>
            </a:r>
            <a:r>
              <a:rPr lang="en-US" sz="3300" dirty="0" smtClean="0"/>
              <a:t>cost</a:t>
            </a:r>
          </a:p>
          <a:p>
            <a:pPr marL="274320" lvl="1" indent="-274320">
              <a:lnSpc>
                <a:spcPct val="90000"/>
              </a:lnSpc>
              <a:spcBef>
                <a:spcPts val="580"/>
              </a:spcBef>
              <a:buClr>
                <a:schemeClr val="accent1"/>
              </a:buClr>
              <a:buFont typeface="Wingdings" pitchFamily="2" charset="2"/>
              <a:buChar char="v"/>
            </a:pPr>
            <a:endParaRPr lang="en-US" sz="3300" dirty="0"/>
          </a:p>
          <a:p>
            <a:pPr marL="274320" lvl="1" indent="-274320">
              <a:lnSpc>
                <a:spcPct val="90000"/>
              </a:lnSpc>
              <a:spcBef>
                <a:spcPts val="580"/>
              </a:spcBef>
              <a:buClr>
                <a:schemeClr val="accent1"/>
              </a:buClr>
              <a:buFont typeface="Wingdings" pitchFamily="2" charset="2"/>
              <a:buChar char="v"/>
            </a:pPr>
            <a:r>
              <a:rPr lang="en-US" sz="3300" dirty="0"/>
              <a:t>For all causes of loss, not just </a:t>
            </a:r>
            <a:r>
              <a:rPr lang="en-US" sz="3300" dirty="0" smtClean="0"/>
              <a:t>wind</a:t>
            </a:r>
          </a:p>
          <a:p>
            <a:pPr marL="274320" lvl="1" indent="-274320">
              <a:lnSpc>
                <a:spcPct val="90000"/>
              </a:lnSpc>
              <a:spcBef>
                <a:spcPts val="580"/>
              </a:spcBef>
              <a:buClr>
                <a:schemeClr val="accent1"/>
              </a:buClr>
              <a:buFont typeface="Wingdings" pitchFamily="2" charset="2"/>
              <a:buChar char="v"/>
            </a:pPr>
            <a:endParaRPr lang="en-US" sz="3300" dirty="0"/>
          </a:p>
          <a:p>
            <a:pPr marL="274320" lvl="1" indent="-274320">
              <a:lnSpc>
                <a:spcPct val="90000"/>
              </a:lnSpc>
              <a:spcBef>
                <a:spcPts val="580"/>
              </a:spcBef>
              <a:buClr>
                <a:schemeClr val="accent1"/>
              </a:buClr>
              <a:buFont typeface="Wingdings" pitchFamily="2" charset="2"/>
              <a:buChar char="v"/>
            </a:pPr>
            <a:r>
              <a:rPr lang="en-US" sz="3300" dirty="0"/>
              <a:t>Also excludes cosmetic damage to roof</a:t>
            </a:r>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18</a:t>
            </a:fld>
            <a:endParaRPr lang="en-US"/>
          </a:p>
        </p:txBody>
      </p:sp>
    </p:spTree>
    <p:extLst>
      <p:ext uri="{BB962C8B-B14F-4D97-AF65-F5344CB8AC3E}">
        <p14:creationId xmlns:p14="http://schemas.microsoft.com/office/powerpoint/2010/main" xmlns="" val="4267263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Loss of Income</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endParaRPr lang="en-US" dirty="0" smtClean="0"/>
          </a:p>
          <a:p>
            <a:pPr marL="274320" lvl="1" indent="-274320">
              <a:lnSpc>
                <a:spcPct val="90000"/>
              </a:lnSpc>
              <a:spcBef>
                <a:spcPts val="580"/>
              </a:spcBef>
              <a:buClr>
                <a:schemeClr val="accent1"/>
              </a:buClr>
              <a:buFont typeface="Wingdings" pitchFamily="2" charset="2"/>
              <a:buChar char="v"/>
            </a:pPr>
            <a:r>
              <a:rPr lang="en-US" sz="3300" dirty="0" smtClean="0"/>
              <a:t>Business Income (not Business Interruption) – lost </a:t>
            </a:r>
            <a:r>
              <a:rPr lang="en-US" sz="3300" dirty="0"/>
              <a:t>profits (net income) and continuing normal operating </a:t>
            </a:r>
            <a:r>
              <a:rPr lang="en-US" sz="3300" dirty="0" smtClean="0"/>
              <a:t>expenses</a:t>
            </a:r>
          </a:p>
          <a:p>
            <a:pPr marL="274320" lvl="1" indent="-274320">
              <a:lnSpc>
                <a:spcPct val="90000"/>
              </a:lnSpc>
              <a:spcBef>
                <a:spcPts val="580"/>
              </a:spcBef>
              <a:buClr>
                <a:schemeClr val="accent1"/>
              </a:buClr>
              <a:buFont typeface="Wingdings" pitchFamily="2" charset="2"/>
              <a:buChar char="v"/>
            </a:pPr>
            <a:endParaRPr lang="en-US" sz="3300" dirty="0" smtClean="0"/>
          </a:p>
          <a:p>
            <a:pPr marL="274320" lvl="1" indent="-274320">
              <a:lnSpc>
                <a:spcPct val="90000"/>
              </a:lnSpc>
              <a:spcBef>
                <a:spcPts val="580"/>
              </a:spcBef>
              <a:buClr>
                <a:schemeClr val="accent1"/>
              </a:buClr>
              <a:buFont typeface="Wingdings" pitchFamily="2" charset="2"/>
              <a:buChar char="v"/>
            </a:pPr>
            <a:r>
              <a:rPr lang="en-US" sz="3300" dirty="0" smtClean="0"/>
              <a:t>Loss of rental income</a:t>
            </a:r>
            <a:endParaRPr lang="en-US" sz="3300" dirty="0"/>
          </a:p>
          <a:p>
            <a:pPr marL="274320" lvl="1" indent="-274320">
              <a:lnSpc>
                <a:spcPct val="90000"/>
              </a:lnSpc>
              <a:spcBef>
                <a:spcPts val="580"/>
              </a:spcBef>
              <a:buClr>
                <a:schemeClr val="accent1"/>
              </a:buClr>
              <a:buFont typeface="Wingdings" pitchFamily="2" charset="2"/>
              <a:buChar char="v"/>
            </a:pPr>
            <a:endParaRPr lang="en-US" sz="3300" dirty="0"/>
          </a:p>
          <a:p>
            <a:pPr marL="274320" lvl="1" indent="-274320">
              <a:lnSpc>
                <a:spcPct val="90000"/>
              </a:lnSpc>
              <a:spcBef>
                <a:spcPts val="580"/>
              </a:spcBef>
              <a:buClr>
                <a:schemeClr val="accent1"/>
              </a:buClr>
              <a:buFont typeface="Wingdings" pitchFamily="2" charset="2"/>
              <a:buChar char="v"/>
            </a:pPr>
            <a:r>
              <a:rPr lang="en-US" sz="3300" dirty="0"/>
              <a:t>Extended period of indemnity</a:t>
            </a:r>
          </a:p>
          <a:p>
            <a:pPr marL="274320" lvl="1" indent="-274320">
              <a:lnSpc>
                <a:spcPct val="90000"/>
              </a:lnSpc>
              <a:spcBef>
                <a:spcPts val="580"/>
              </a:spcBef>
              <a:buClr>
                <a:schemeClr val="accent1"/>
              </a:buClr>
              <a:buFont typeface="Wingdings" pitchFamily="2" charset="2"/>
              <a:buChar char="v"/>
            </a:pPr>
            <a:endParaRPr lang="en-US" sz="3300" dirty="0"/>
          </a:p>
          <a:p>
            <a:pPr marL="274320" lvl="1" indent="-274320">
              <a:lnSpc>
                <a:spcPct val="90000"/>
              </a:lnSpc>
              <a:spcBef>
                <a:spcPts val="580"/>
              </a:spcBef>
              <a:buClr>
                <a:schemeClr val="accent1"/>
              </a:buClr>
              <a:buFont typeface="Wingdings" pitchFamily="2" charset="2"/>
              <a:buChar char="v"/>
            </a:pPr>
            <a:r>
              <a:rPr lang="en-US" sz="3300" dirty="0"/>
              <a:t>Subject to coinsurance – get Agreed Value</a:t>
            </a:r>
          </a:p>
        </p:txBody>
      </p:sp>
      <p:sp>
        <p:nvSpPr>
          <p:cNvPr id="4" name="Slide Number Placeholder 3"/>
          <p:cNvSpPr>
            <a:spLocks noGrp="1"/>
          </p:cNvSpPr>
          <p:nvPr>
            <p:ph type="sldNum" sz="quarter" idx="12"/>
          </p:nvPr>
        </p:nvSpPr>
        <p:spPr/>
        <p:txBody>
          <a:bodyPr/>
          <a:lstStyle/>
          <a:p>
            <a:fld id="{85E2D95C-E869-42FD-9FCB-D2072A15A39B}" type="slidenum">
              <a:rPr lang="en-US" smtClean="0"/>
              <a:pPr/>
              <a:t>19</a:t>
            </a:fld>
            <a:endParaRPr lang="en-US"/>
          </a:p>
        </p:txBody>
      </p:sp>
    </p:spTree>
    <p:extLst>
      <p:ext uri="{BB962C8B-B14F-4D97-AF65-F5344CB8AC3E}">
        <p14:creationId xmlns:p14="http://schemas.microsoft.com/office/powerpoint/2010/main" xmlns="" val="1446785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General Gaps – Who is Covered</a:t>
            </a:r>
            <a:endParaRPr lang="en-US" b="1" dirty="0">
              <a:solidFill>
                <a:srgbClr val="FF0000"/>
              </a:solidFill>
            </a:endParaRPr>
          </a:p>
        </p:txBody>
      </p:sp>
      <p:sp>
        <p:nvSpPr>
          <p:cNvPr id="4" name="Slide Number Placeholder 3"/>
          <p:cNvSpPr>
            <a:spLocks noGrp="1"/>
          </p:cNvSpPr>
          <p:nvPr>
            <p:ph type="sldNum" sz="quarter" idx="12"/>
          </p:nvPr>
        </p:nvSpPr>
        <p:spPr/>
        <p:txBody>
          <a:bodyPr/>
          <a:lstStyle/>
          <a:p>
            <a:fld id="{321F36FD-0E39-4F19-A900-ADCD3EF1132F}" type="slidenum">
              <a:rPr lang="en-US" smtClean="0"/>
              <a:pPr/>
              <a:t>2</a:t>
            </a:fld>
            <a:endParaRPr lang="en-US"/>
          </a:p>
        </p:txBody>
      </p:sp>
      <p:sp>
        <p:nvSpPr>
          <p:cNvPr id="3" name="Content Placeholder 2"/>
          <p:cNvSpPr>
            <a:spLocks noGrp="1"/>
          </p:cNvSpPr>
          <p:nvPr>
            <p:ph sz="quarter" idx="1"/>
          </p:nvPr>
        </p:nvSpPr>
        <p:spPr/>
        <p:txBody>
          <a:bodyPr>
            <a:normAutofit/>
          </a:bodyPr>
          <a:lstStyle/>
          <a:p>
            <a:pPr>
              <a:buFont typeface="Wingdings" pitchFamily="2" charset="2"/>
              <a:buChar char="v"/>
            </a:pPr>
            <a:endParaRPr lang="en-US" dirty="0" smtClean="0">
              <a:latin typeface="+mj-lt"/>
            </a:endParaRPr>
          </a:p>
          <a:p>
            <a:pPr marL="274320" lvl="1" indent="-274320">
              <a:lnSpc>
                <a:spcPct val="80000"/>
              </a:lnSpc>
              <a:spcBef>
                <a:spcPts val="580"/>
              </a:spcBef>
              <a:buClr>
                <a:schemeClr val="accent1"/>
              </a:buClr>
              <a:buFont typeface="Wingdings" pitchFamily="2" charset="2"/>
              <a:buChar char="v"/>
            </a:pPr>
            <a:r>
              <a:rPr lang="en-US" sz="3200" dirty="0">
                <a:solidFill>
                  <a:srgbClr val="FF0000"/>
                </a:solidFill>
              </a:rPr>
              <a:t>Problem</a:t>
            </a:r>
            <a:r>
              <a:rPr lang="en-US" sz="3200" dirty="0"/>
              <a:t>:  Failure of consistency</a:t>
            </a:r>
          </a:p>
          <a:p>
            <a:pPr marL="274320" lvl="1" indent="-274320">
              <a:lnSpc>
                <a:spcPct val="80000"/>
              </a:lnSpc>
              <a:spcBef>
                <a:spcPts val="580"/>
              </a:spcBef>
              <a:buClr>
                <a:schemeClr val="accent1"/>
              </a:buClr>
              <a:buFont typeface="Wingdings" pitchFamily="2" charset="2"/>
              <a:buChar char="v"/>
            </a:pPr>
            <a:endParaRPr lang="en-US" sz="3200" dirty="0"/>
          </a:p>
          <a:p>
            <a:pPr marL="274320" lvl="1" indent="-274320">
              <a:lnSpc>
                <a:spcPct val="80000"/>
              </a:lnSpc>
              <a:spcBef>
                <a:spcPts val="580"/>
              </a:spcBef>
              <a:buClr>
                <a:schemeClr val="accent1"/>
              </a:buClr>
              <a:buFont typeface="Wingdings" pitchFamily="2" charset="2"/>
              <a:buChar char="v"/>
            </a:pPr>
            <a:r>
              <a:rPr lang="en-US" sz="3200" dirty="0"/>
              <a:t>Indemnification v. waiver of subrogation v. additional insured</a:t>
            </a:r>
          </a:p>
          <a:p>
            <a:pPr marL="274320" lvl="1" indent="-274320">
              <a:lnSpc>
                <a:spcPct val="80000"/>
              </a:lnSpc>
              <a:spcBef>
                <a:spcPts val="580"/>
              </a:spcBef>
              <a:buClr>
                <a:schemeClr val="accent1"/>
              </a:buClr>
              <a:buFont typeface="Wingdings" pitchFamily="2" charset="2"/>
              <a:buChar char="v"/>
            </a:pPr>
            <a:endParaRPr lang="en-US" sz="3200" dirty="0"/>
          </a:p>
          <a:p>
            <a:pPr marL="274320" lvl="1" indent="-274320">
              <a:lnSpc>
                <a:spcPct val="80000"/>
              </a:lnSpc>
              <a:spcBef>
                <a:spcPts val="580"/>
              </a:spcBef>
              <a:buClr>
                <a:schemeClr val="accent1"/>
              </a:buClr>
              <a:buFont typeface="Wingdings" pitchFamily="2" charset="2"/>
              <a:buChar char="v"/>
            </a:pPr>
            <a:r>
              <a:rPr lang="en-US" sz="3200" dirty="0"/>
              <a:t>Who </a:t>
            </a:r>
            <a:r>
              <a:rPr lang="en-US" sz="3200" dirty="0" smtClean="0"/>
              <a:t>wins?</a:t>
            </a:r>
            <a:endParaRPr lang="en-US" sz="3200" dirty="0"/>
          </a:p>
          <a:p>
            <a:pPr marL="274320" lvl="1" indent="-274320">
              <a:lnSpc>
                <a:spcPct val="80000"/>
              </a:lnSpc>
              <a:spcBef>
                <a:spcPts val="580"/>
              </a:spcBef>
              <a:buClr>
                <a:schemeClr val="accent1"/>
              </a:buClr>
              <a:buFont typeface="Wingdings" pitchFamily="2" charset="2"/>
              <a:buChar char="v"/>
            </a:pPr>
            <a:endParaRPr lang="en-US" sz="3200" dirty="0"/>
          </a:p>
          <a:p>
            <a:pPr marL="274320" lvl="1" indent="-274320">
              <a:lnSpc>
                <a:spcPct val="80000"/>
              </a:lnSpc>
              <a:spcBef>
                <a:spcPts val="580"/>
              </a:spcBef>
              <a:buClr>
                <a:schemeClr val="accent1"/>
              </a:buClr>
              <a:buFont typeface="Wingdings" pitchFamily="2" charset="2"/>
              <a:buChar char="v"/>
            </a:pPr>
            <a:r>
              <a:rPr lang="en-US" sz="3200" dirty="0" smtClean="0">
                <a:solidFill>
                  <a:srgbClr val="FF0000"/>
                </a:solidFill>
              </a:rPr>
              <a:t>Recommended</a:t>
            </a:r>
            <a:r>
              <a:rPr lang="en-US" sz="3200" dirty="0" smtClean="0"/>
              <a:t>:  </a:t>
            </a:r>
            <a:r>
              <a:rPr lang="en-US" sz="3200" dirty="0"/>
              <a:t>Consider </a:t>
            </a:r>
            <a:r>
              <a:rPr lang="en-US" sz="3200" dirty="0" smtClean="0"/>
              <a:t>“Landlord Parties”</a:t>
            </a:r>
            <a:endParaRPr lang="en-US" sz="3200" dirty="0"/>
          </a:p>
        </p:txBody>
      </p:sp>
    </p:spTree>
    <p:extLst>
      <p:ext uri="{BB962C8B-B14F-4D97-AF65-F5344CB8AC3E}">
        <p14:creationId xmlns:p14="http://schemas.microsoft.com/office/powerpoint/2010/main" xmlns="" val="185683172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Abatement</a:t>
            </a:r>
            <a:endParaRPr lang="en-US" b="1" dirty="0">
              <a:solidFill>
                <a:srgbClr val="FF0000"/>
              </a:solidFill>
            </a:endParaRPr>
          </a:p>
        </p:txBody>
      </p:sp>
      <p:sp>
        <p:nvSpPr>
          <p:cNvPr id="3" name="Content Placeholder 2"/>
          <p:cNvSpPr>
            <a:spLocks noGrp="1"/>
          </p:cNvSpPr>
          <p:nvPr>
            <p:ph idx="1"/>
          </p:nvPr>
        </p:nvSpPr>
        <p:spPr/>
        <p:txBody>
          <a:bodyPr>
            <a:normAutofit lnSpcReduction="10000"/>
          </a:bodyPr>
          <a:lstStyle/>
          <a:p>
            <a:endParaRPr lang="en-US" dirty="0" smtClean="0"/>
          </a:p>
          <a:p>
            <a:pPr marL="274320" lvl="1" indent="-274320">
              <a:lnSpc>
                <a:spcPct val="90000"/>
              </a:lnSpc>
              <a:spcBef>
                <a:spcPts val="580"/>
              </a:spcBef>
              <a:buClr>
                <a:schemeClr val="accent1"/>
              </a:buClr>
              <a:buFont typeface="Wingdings" pitchFamily="2" charset="2"/>
              <a:buChar char="v"/>
            </a:pPr>
            <a:r>
              <a:rPr lang="en-US" sz="3300" dirty="0">
                <a:solidFill>
                  <a:srgbClr val="FF0000"/>
                </a:solidFill>
              </a:rPr>
              <a:t>Problem:</a:t>
            </a:r>
            <a:r>
              <a:rPr lang="en-US" sz="3300" b="1" dirty="0">
                <a:solidFill>
                  <a:srgbClr val="FF0000"/>
                </a:solidFill>
              </a:rPr>
              <a:t>  </a:t>
            </a:r>
            <a:r>
              <a:rPr lang="en-US" sz="3300" dirty="0"/>
              <a:t>Tenant’s rent will not abate if the loss is caused by Tenant’s negligence</a:t>
            </a:r>
            <a:r>
              <a:rPr lang="en-US" sz="3300" dirty="0" smtClean="0"/>
              <a:t>.</a:t>
            </a:r>
          </a:p>
          <a:p>
            <a:pPr marL="274320" lvl="1" indent="-274320">
              <a:lnSpc>
                <a:spcPct val="90000"/>
              </a:lnSpc>
              <a:spcBef>
                <a:spcPts val="580"/>
              </a:spcBef>
              <a:buClr>
                <a:schemeClr val="accent1"/>
              </a:buClr>
              <a:buFont typeface="Wingdings" pitchFamily="2" charset="2"/>
              <a:buChar char="v"/>
            </a:pPr>
            <a:endParaRPr lang="en-US" sz="3300" dirty="0" smtClean="0"/>
          </a:p>
          <a:p>
            <a:pPr marL="274320" lvl="1" indent="-274320">
              <a:lnSpc>
                <a:spcPct val="90000"/>
              </a:lnSpc>
              <a:spcBef>
                <a:spcPts val="580"/>
              </a:spcBef>
              <a:buClr>
                <a:schemeClr val="accent1"/>
              </a:buClr>
              <a:buFont typeface="Wingdings" pitchFamily="2" charset="2"/>
              <a:buChar char="v"/>
            </a:pPr>
            <a:r>
              <a:rPr lang="en-US" sz="3300" dirty="0" smtClean="0"/>
              <a:t>Rent is not abated, so loss of rental income coverage does not apply</a:t>
            </a:r>
          </a:p>
          <a:p>
            <a:pPr marL="274320" lvl="1" indent="-274320">
              <a:lnSpc>
                <a:spcPct val="90000"/>
              </a:lnSpc>
              <a:spcBef>
                <a:spcPts val="580"/>
              </a:spcBef>
              <a:buClr>
                <a:schemeClr val="accent1"/>
              </a:buClr>
              <a:buFont typeface="Wingdings" pitchFamily="2" charset="2"/>
              <a:buChar char="v"/>
            </a:pPr>
            <a:endParaRPr lang="en-US" sz="3300" dirty="0" smtClean="0"/>
          </a:p>
          <a:p>
            <a:pPr marL="274320" lvl="1" indent="-274320">
              <a:lnSpc>
                <a:spcPct val="90000"/>
              </a:lnSpc>
              <a:spcBef>
                <a:spcPts val="580"/>
              </a:spcBef>
              <a:buClr>
                <a:schemeClr val="accent1"/>
              </a:buClr>
              <a:buFont typeface="Wingdings" pitchFamily="2" charset="2"/>
              <a:buChar char="v"/>
            </a:pPr>
            <a:r>
              <a:rPr lang="en-US" sz="3300" dirty="0" smtClean="0"/>
              <a:t>Landlord is left with nothing but breach of contract claim</a:t>
            </a:r>
            <a:endParaRPr lang="en-US" sz="3300" dirty="0"/>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20</a:t>
            </a:fld>
            <a:endParaRPr lang="en-US"/>
          </a:p>
        </p:txBody>
      </p:sp>
    </p:spTree>
    <p:extLst>
      <p:ext uri="{BB962C8B-B14F-4D97-AF65-F5344CB8AC3E}">
        <p14:creationId xmlns:p14="http://schemas.microsoft.com/office/powerpoint/2010/main" xmlns="" val="4151112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Vacancy</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endParaRPr lang="en-US" dirty="0" smtClean="0"/>
          </a:p>
          <a:p>
            <a:pPr marL="274320" lvl="1" indent="-274320">
              <a:lnSpc>
                <a:spcPct val="90000"/>
              </a:lnSpc>
              <a:spcBef>
                <a:spcPts val="580"/>
              </a:spcBef>
              <a:buClr>
                <a:schemeClr val="accent1"/>
              </a:buClr>
              <a:buFont typeface="Wingdings" pitchFamily="2" charset="2"/>
              <a:buChar char="v"/>
            </a:pPr>
            <a:r>
              <a:rPr lang="en-US" sz="3300" dirty="0"/>
              <a:t>Previously must have furniture in space, then deemed occupied</a:t>
            </a:r>
          </a:p>
          <a:p>
            <a:pPr marL="274320" lvl="1" indent="-274320">
              <a:lnSpc>
                <a:spcPct val="90000"/>
              </a:lnSpc>
              <a:spcBef>
                <a:spcPts val="580"/>
              </a:spcBef>
              <a:buClr>
                <a:schemeClr val="accent1"/>
              </a:buClr>
              <a:buFont typeface="Wingdings" pitchFamily="2" charset="2"/>
              <a:buChar char="v"/>
            </a:pPr>
            <a:endParaRPr lang="en-US" sz="3300" dirty="0" smtClean="0"/>
          </a:p>
          <a:p>
            <a:pPr marL="274320" lvl="1" indent="-274320">
              <a:lnSpc>
                <a:spcPct val="90000"/>
              </a:lnSpc>
              <a:spcBef>
                <a:spcPts val="580"/>
              </a:spcBef>
              <a:buClr>
                <a:schemeClr val="accent1"/>
              </a:buClr>
              <a:buFont typeface="Wingdings" pitchFamily="2" charset="2"/>
              <a:buChar char="v"/>
            </a:pPr>
            <a:r>
              <a:rPr lang="en-US" sz="3300" dirty="0" smtClean="0"/>
              <a:t>Now </a:t>
            </a:r>
            <a:r>
              <a:rPr lang="en-US" sz="3300" dirty="0"/>
              <a:t>vacant unless at least 31% of total s.f. is </a:t>
            </a:r>
          </a:p>
          <a:p>
            <a:pPr marL="857250" lvl="2" indent="-457200">
              <a:lnSpc>
                <a:spcPct val="90000"/>
              </a:lnSpc>
              <a:spcBef>
                <a:spcPts val="580"/>
              </a:spcBef>
              <a:buClr>
                <a:schemeClr val="accent1"/>
              </a:buClr>
              <a:buFont typeface="Wingdings" pitchFamily="2" charset="2"/>
              <a:buChar char="Ø"/>
            </a:pPr>
            <a:r>
              <a:rPr lang="en-US" sz="3200" dirty="0"/>
              <a:t>Rented to lessee &amp; used by lessee to conduct operations; or</a:t>
            </a:r>
          </a:p>
          <a:p>
            <a:pPr marL="857250" lvl="2" indent="-457200">
              <a:lnSpc>
                <a:spcPct val="90000"/>
              </a:lnSpc>
              <a:spcBef>
                <a:spcPts val="580"/>
              </a:spcBef>
              <a:buClr>
                <a:schemeClr val="accent1"/>
              </a:buClr>
              <a:buFont typeface="Wingdings" pitchFamily="2" charset="2"/>
              <a:buChar char="Ø"/>
            </a:pPr>
            <a:r>
              <a:rPr lang="en-US" sz="3200" dirty="0"/>
              <a:t>Used by building owner to conduct </a:t>
            </a:r>
            <a:r>
              <a:rPr lang="en-US" sz="3200" dirty="0" smtClean="0"/>
              <a:t>operations</a:t>
            </a:r>
          </a:p>
          <a:p>
            <a:pPr marL="274320" lvl="1" indent="-274320">
              <a:lnSpc>
                <a:spcPct val="90000"/>
              </a:lnSpc>
              <a:spcBef>
                <a:spcPts val="580"/>
              </a:spcBef>
              <a:buClr>
                <a:schemeClr val="accent1"/>
              </a:buClr>
              <a:buFont typeface="Wingdings" pitchFamily="2" charset="2"/>
              <a:buChar char="v"/>
            </a:pPr>
            <a:endParaRPr lang="en-US" sz="3300" dirty="0" smtClean="0"/>
          </a:p>
          <a:p>
            <a:pPr marL="274320" lvl="1" indent="-274320">
              <a:lnSpc>
                <a:spcPct val="90000"/>
              </a:lnSpc>
              <a:spcBef>
                <a:spcPts val="580"/>
              </a:spcBef>
              <a:buClr>
                <a:schemeClr val="accent1"/>
              </a:buClr>
              <a:buFont typeface="Wingdings" pitchFamily="2" charset="2"/>
              <a:buChar char="v"/>
            </a:pPr>
            <a:r>
              <a:rPr lang="en-US" sz="3300" dirty="0" smtClean="0"/>
              <a:t>New </a:t>
            </a:r>
            <a:r>
              <a:rPr lang="en-US" sz="3300" dirty="0"/>
              <a:t>construction, renovation</a:t>
            </a:r>
          </a:p>
        </p:txBody>
      </p:sp>
      <p:sp>
        <p:nvSpPr>
          <p:cNvPr id="4" name="Slide Number Placeholder 3"/>
          <p:cNvSpPr>
            <a:spLocks noGrp="1"/>
          </p:cNvSpPr>
          <p:nvPr>
            <p:ph type="sldNum" sz="quarter" idx="12"/>
          </p:nvPr>
        </p:nvSpPr>
        <p:spPr/>
        <p:txBody>
          <a:bodyPr/>
          <a:lstStyle/>
          <a:p>
            <a:fld id="{85E2D95C-E869-42FD-9FCB-D2072A15A39B}" type="slidenum">
              <a:rPr lang="en-US" smtClean="0"/>
              <a:pPr/>
              <a:t>21</a:t>
            </a:fld>
            <a:endParaRPr lang="en-US"/>
          </a:p>
        </p:txBody>
      </p:sp>
    </p:spTree>
    <p:extLst>
      <p:ext uri="{BB962C8B-B14F-4D97-AF65-F5344CB8AC3E}">
        <p14:creationId xmlns:p14="http://schemas.microsoft.com/office/powerpoint/2010/main" xmlns="" val="1367779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274320" lvl="1" indent="-274320">
              <a:lnSpc>
                <a:spcPct val="80000"/>
              </a:lnSpc>
              <a:spcBef>
                <a:spcPts val="580"/>
              </a:spcBef>
              <a:buClr>
                <a:schemeClr val="accent1"/>
              </a:buClr>
              <a:buFont typeface="Wingdings" pitchFamily="2" charset="2"/>
              <a:buChar char="v"/>
            </a:pPr>
            <a:endParaRPr lang="en-US" sz="3100" dirty="0" smtClean="0"/>
          </a:p>
          <a:p>
            <a:pPr marL="274320" lvl="1" indent="-274320">
              <a:lnSpc>
                <a:spcPct val="80000"/>
              </a:lnSpc>
              <a:spcBef>
                <a:spcPts val="580"/>
              </a:spcBef>
              <a:buClr>
                <a:schemeClr val="accent1"/>
              </a:buClr>
              <a:buFont typeface="Wingdings" pitchFamily="2" charset="2"/>
              <a:buChar char="v"/>
            </a:pPr>
            <a:endParaRPr lang="en-US" sz="3100" dirty="0"/>
          </a:p>
          <a:p>
            <a:pPr marL="274320" lvl="1" indent="-274320">
              <a:lnSpc>
                <a:spcPct val="80000"/>
              </a:lnSpc>
              <a:spcBef>
                <a:spcPts val="580"/>
              </a:spcBef>
              <a:buClr>
                <a:schemeClr val="accent1"/>
              </a:buClr>
              <a:buFont typeface="Wingdings" pitchFamily="2" charset="2"/>
              <a:buChar char="v"/>
            </a:pPr>
            <a:r>
              <a:rPr lang="en-US" sz="3100" dirty="0" smtClean="0"/>
              <a:t>If </a:t>
            </a:r>
            <a:r>
              <a:rPr lang="en-US" sz="3100" dirty="0"/>
              <a:t>vacant more than 60 days</a:t>
            </a:r>
          </a:p>
          <a:p>
            <a:pPr marL="857250" lvl="2" indent="-457200">
              <a:lnSpc>
                <a:spcPct val="80000"/>
              </a:lnSpc>
              <a:spcBef>
                <a:spcPts val="580"/>
              </a:spcBef>
              <a:buClr>
                <a:schemeClr val="accent1"/>
              </a:buClr>
              <a:buFont typeface="Wingdings" pitchFamily="2" charset="2"/>
              <a:buChar char="Ø"/>
            </a:pPr>
            <a:endParaRPr lang="en-US" sz="3000" dirty="0" smtClean="0"/>
          </a:p>
          <a:p>
            <a:pPr marL="857250" lvl="2" indent="-457200">
              <a:lnSpc>
                <a:spcPct val="80000"/>
              </a:lnSpc>
              <a:spcBef>
                <a:spcPts val="580"/>
              </a:spcBef>
              <a:buClr>
                <a:schemeClr val="accent1"/>
              </a:buClr>
              <a:buFont typeface="Wingdings" pitchFamily="2" charset="2"/>
              <a:buChar char="Ø"/>
            </a:pPr>
            <a:r>
              <a:rPr lang="en-US" sz="3000" dirty="0" smtClean="0"/>
              <a:t>Some </a:t>
            </a:r>
            <a:r>
              <a:rPr lang="en-US" sz="3000" dirty="0"/>
              <a:t>coverages are voided</a:t>
            </a:r>
          </a:p>
          <a:p>
            <a:pPr marL="857250" lvl="2" indent="-457200">
              <a:lnSpc>
                <a:spcPct val="80000"/>
              </a:lnSpc>
              <a:spcBef>
                <a:spcPts val="580"/>
              </a:spcBef>
              <a:buClr>
                <a:schemeClr val="accent1"/>
              </a:buClr>
              <a:buFont typeface="Wingdings" pitchFamily="2" charset="2"/>
              <a:buChar char="Ø"/>
            </a:pPr>
            <a:endParaRPr lang="en-US" sz="3000" dirty="0" smtClean="0"/>
          </a:p>
          <a:p>
            <a:pPr marL="857250" lvl="2" indent="-457200">
              <a:lnSpc>
                <a:spcPct val="80000"/>
              </a:lnSpc>
              <a:spcBef>
                <a:spcPts val="580"/>
              </a:spcBef>
              <a:buClr>
                <a:schemeClr val="accent1"/>
              </a:buClr>
              <a:buFont typeface="Wingdings" pitchFamily="2" charset="2"/>
              <a:buChar char="Ø"/>
            </a:pPr>
            <a:r>
              <a:rPr lang="en-US" sz="3000" dirty="0" smtClean="0"/>
              <a:t>Amount of other </a:t>
            </a:r>
            <a:r>
              <a:rPr lang="en-US" sz="3000" dirty="0"/>
              <a:t>coverages </a:t>
            </a:r>
            <a:r>
              <a:rPr lang="en-US" sz="3000" dirty="0" smtClean="0"/>
              <a:t>is reduced </a:t>
            </a:r>
            <a:r>
              <a:rPr lang="en-US" sz="3000" dirty="0"/>
              <a:t>by 15%</a:t>
            </a:r>
          </a:p>
        </p:txBody>
      </p:sp>
      <p:sp>
        <p:nvSpPr>
          <p:cNvPr id="4" name="Slide Number Placeholder 3"/>
          <p:cNvSpPr>
            <a:spLocks noGrp="1"/>
          </p:cNvSpPr>
          <p:nvPr>
            <p:ph type="sldNum" sz="quarter" idx="12"/>
          </p:nvPr>
        </p:nvSpPr>
        <p:spPr/>
        <p:txBody>
          <a:bodyPr/>
          <a:lstStyle/>
          <a:p>
            <a:fld id="{85E2D95C-E869-42FD-9FCB-D2072A15A39B}" type="slidenum">
              <a:rPr lang="en-US" smtClean="0"/>
              <a:pPr/>
              <a:t>22</a:t>
            </a:fld>
            <a:endParaRPr lang="en-US"/>
          </a:p>
        </p:txBody>
      </p:sp>
    </p:spTree>
    <p:extLst>
      <p:ext uri="{BB962C8B-B14F-4D97-AF65-F5344CB8AC3E}">
        <p14:creationId xmlns:p14="http://schemas.microsoft.com/office/powerpoint/2010/main" xmlns="" val="6083583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Triple Net Leases</a:t>
            </a:r>
            <a:endParaRPr lang="en-US" b="1" dirty="0">
              <a:solidFill>
                <a:srgbClr val="FF0000"/>
              </a:solidFill>
            </a:endParaRPr>
          </a:p>
        </p:txBody>
      </p:sp>
      <p:sp>
        <p:nvSpPr>
          <p:cNvPr id="3" name="Content Placeholder 2"/>
          <p:cNvSpPr>
            <a:spLocks noGrp="1"/>
          </p:cNvSpPr>
          <p:nvPr>
            <p:ph idx="1"/>
          </p:nvPr>
        </p:nvSpPr>
        <p:spPr/>
        <p:txBody>
          <a:bodyPr>
            <a:normAutofit/>
          </a:bodyPr>
          <a:lstStyle/>
          <a:p>
            <a:pPr marL="274320" lvl="1" indent="-274320">
              <a:spcBef>
                <a:spcPts val="580"/>
              </a:spcBef>
              <a:buClr>
                <a:schemeClr val="accent1"/>
              </a:buClr>
              <a:buFont typeface="Wingdings" pitchFamily="2" charset="2"/>
              <a:buChar char="v"/>
            </a:pPr>
            <a:r>
              <a:rPr lang="en-US" sz="3400" dirty="0"/>
              <a:t>ISO options</a:t>
            </a:r>
          </a:p>
          <a:p>
            <a:pPr marL="857250" lvl="2" indent="-457200">
              <a:spcBef>
                <a:spcPts val="580"/>
              </a:spcBef>
              <a:buClr>
                <a:schemeClr val="accent1"/>
              </a:buClr>
              <a:buFont typeface="Wingdings" pitchFamily="2" charset="2"/>
              <a:buChar char="Ø"/>
            </a:pPr>
            <a:r>
              <a:rPr lang="en-US" sz="3200" dirty="0"/>
              <a:t>Loss Payable</a:t>
            </a:r>
          </a:p>
          <a:p>
            <a:pPr marL="857250" lvl="2" indent="-457200">
              <a:spcBef>
                <a:spcPts val="580"/>
              </a:spcBef>
              <a:buClr>
                <a:schemeClr val="accent1"/>
              </a:buClr>
              <a:buFont typeface="Wingdings" pitchFamily="2" charset="2"/>
              <a:buChar char="Ø"/>
            </a:pPr>
            <a:r>
              <a:rPr lang="en-US" sz="3200" dirty="0"/>
              <a:t>Lender’s Loss Payable</a:t>
            </a:r>
          </a:p>
          <a:p>
            <a:pPr marL="857250" lvl="2" indent="-457200">
              <a:spcBef>
                <a:spcPts val="580"/>
              </a:spcBef>
              <a:buClr>
                <a:schemeClr val="accent1"/>
              </a:buClr>
              <a:buFont typeface="Wingdings" pitchFamily="2" charset="2"/>
              <a:buChar char="Ø"/>
            </a:pPr>
            <a:r>
              <a:rPr lang="en-US" sz="3200" dirty="0"/>
              <a:t>Building Owner Loss Payable</a:t>
            </a:r>
          </a:p>
          <a:p>
            <a:pPr marL="857250" lvl="2" indent="-457200">
              <a:spcBef>
                <a:spcPts val="580"/>
              </a:spcBef>
              <a:buClr>
                <a:schemeClr val="accent1"/>
              </a:buClr>
              <a:buFont typeface="Wingdings" pitchFamily="2" charset="2"/>
              <a:buChar char="Ø"/>
            </a:pPr>
            <a:r>
              <a:rPr lang="en-US" sz="3200" dirty="0"/>
              <a:t>Additional Insured – Building Owner</a:t>
            </a:r>
          </a:p>
          <a:p>
            <a:pPr marL="274320" lvl="1" indent="-274320">
              <a:spcBef>
                <a:spcPts val="580"/>
              </a:spcBef>
              <a:buClr>
                <a:schemeClr val="accent1"/>
              </a:buClr>
              <a:buFont typeface="Wingdings" pitchFamily="2" charset="2"/>
              <a:buChar char="v"/>
            </a:pPr>
            <a:endParaRPr lang="en-US" sz="3400" dirty="0" smtClean="0"/>
          </a:p>
        </p:txBody>
      </p:sp>
      <p:sp>
        <p:nvSpPr>
          <p:cNvPr id="4" name="Slide Number Placeholder 3"/>
          <p:cNvSpPr>
            <a:spLocks noGrp="1"/>
          </p:cNvSpPr>
          <p:nvPr>
            <p:ph type="sldNum" sz="quarter" idx="12"/>
          </p:nvPr>
        </p:nvSpPr>
        <p:spPr/>
        <p:txBody>
          <a:bodyPr/>
          <a:lstStyle/>
          <a:p>
            <a:fld id="{85E2D95C-E869-42FD-9FCB-D2072A15A39B}" type="slidenum">
              <a:rPr lang="en-US" smtClean="0"/>
              <a:pPr/>
              <a:t>23</a:t>
            </a:fld>
            <a:endParaRPr lang="en-US"/>
          </a:p>
        </p:txBody>
      </p:sp>
    </p:spTree>
    <p:extLst>
      <p:ext uri="{BB962C8B-B14F-4D97-AF65-F5344CB8AC3E}">
        <p14:creationId xmlns:p14="http://schemas.microsoft.com/office/powerpoint/2010/main" xmlns="" val="3365419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274320" lvl="1" indent="-274320">
              <a:spcBef>
                <a:spcPts val="580"/>
              </a:spcBef>
              <a:buClr>
                <a:schemeClr val="accent1"/>
              </a:buClr>
              <a:buFont typeface="Wingdings" pitchFamily="2" charset="2"/>
              <a:buChar char="v"/>
            </a:pPr>
            <a:endParaRPr lang="en-US" sz="3400" dirty="0" smtClean="0"/>
          </a:p>
          <a:p>
            <a:pPr marL="274320" lvl="1" indent="-274320">
              <a:spcBef>
                <a:spcPts val="580"/>
              </a:spcBef>
              <a:buClr>
                <a:schemeClr val="accent1"/>
              </a:buClr>
              <a:buFont typeface="Wingdings" pitchFamily="2" charset="2"/>
              <a:buChar char="v"/>
            </a:pPr>
            <a:r>
              <a:rPr lang="en-US" sz="3400" dirty="0" smtClean="0"/>
              <a:t>No </a:t>
            </a:r>
            <a:r>
              <a:rPr lang="en-US" sz="3400" dirty="0"/>
              <a:t>combination of above provide: </a:t>
            </a:r>
          </a:p>
          <a:p>
            <a:pPr marL="857250" lvl="2" indent="-457200">
              <a:spcBef>
                <a:spcPts val="580"/>
              </a:spcBef>
              <a:buClr>
                <a:schemeClr val="accent1"/>
              </a:buClr>
              <a:buFont typeface="Wingdings" pitchFamily="2" charset="2"/>
              <a:buChar char="Ø"/>
            </a:pPr>
            <a:r>
              <a:rPr lang="en-US" sz="3200" dirty="0"/>
              <a:t>Protection against invalidation by Tenant</a:t>
            </a:r>
          </a:p>
          <a:p>
            <a:pPr marL="857250" lvl="2" indent="-457200">
              <a:spcBef>
                <a:spcPts val="580"/>
              </a:spcBef>
              <a:buClr>
                <a:schemeClr val="accent1"/>
              </a:buClr>
              <a:buFont typeface="Wingdings" pitchFamily="2" charset="2"/>
              <a:buChar char="Ø"/>
            </a:pPr>
            <a:r>
              <a:rPr lang="en-US" sz="3200" dirty="0"/>
              <a:t>Notice of cancellation to Owner</a:t>
            </a:r>
          </a:p>
          <a:p>
            <a:pPr marL="857250" lvl="2" indent="-457200">
              <a:spcBef>
                <a:spcPts val="580"/>
              </a:spcBef>
              <a:buClr>
                <a:schemeClr val="accent1"/>
              </a:buClr>
              <a:buFont typeface="Wingdings" pitchFamily="2" charset="2"/>
              <a:buChar char="Ø"/>
            </a:pPr>
            <a:r>
              <a:rPr lang="en-US" sz="3200" dirty="0"/>
              <a:t>Adjustment of building loss with Owner</a:t>
            </a:r>
          </a:p>
          <a:p>
            <a:pPr marL="274320" lvl="1" indent="-274320">
              <a:spcBef>
                <a:spcPts val="580"/>
              </a:spcBef>
              <a:buClr>
                <a:schemeClr val="accent1"/>
              </a:buClr>
              <a:buFont typeface="Wingdings" pitchFamily="2" charset="2"/>
              <a:buChar char="v"/>
            </a:pPr>
            <a:endParaRPr lang="en-US" sz="3400" dirty="0" smtClean="0"/>
          </a:p>
          <a:p>
            <a:pPr marL="274320" lvl="1" indent="-274320">
              <a:spcBef>
                <a:spcPts val="580"/>
              </a:spcBef>
              <a:buClr>
                <a:schemeClr val="accent1"/>
              </a:buClr>
              <a:buFont typeface="Wingdings" pitchFamily="2" charset="2"/>
              <a:buChar char="v"/>
            </a:pPr>
            <a:r>
              <a:rPr lang="en-US" sz="3400" dirty="0" smtClean="0">
                <a:solidFill>
                  <a:srgbClr val="FF0000"/>
                </a:solidFill>
              </a:rPr>
              <a:t>Preferred</a:t>
            </a:r>
            <a:r>
              <a:rPr lang="en-US" sz="3400" dirty="0">
                <a:solidFill>
                  <a:srgbClr val="FF0000"/>
                </a:solidFill>
              </a:rPr>
              <a:t>:  </a:t>
            </a:r>
            <a:r>
              <a:rPr lang="en-US" sz="3400" dirty="0"/>
              <a:t>Owner insures building &amp; charges back cost</a:t>
            </a:r>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24</a:t>
            </a:fld>
            <a:endParaRPr lang="en-US"/>
          </a:p>
        </p:txBody>
      </p:sp>
    </p:spTree>
    <p:extLst>
      <p:ext uri="{BB962C8B-B14F-4D97-AF65-F5344CB8AC3E}">
        <p14:creationId xmlns:p14="http://schemas.microsoft.com/office/powerpoint/2010/main" xmlns="" val="2378083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274320" lvl="1" indent="-274320">
              <a:lnSpc>
                <a:spcPct val="90000"/>
              </a:lnSpc>
              <a:spcBef>
                <a:spcPts val="580"/>
              </a:spcBef>
              <a:buClr>
                <a:schemeClr val="accent1"/>
              </a:buClr>
              <a:buFont typeface="Wingdings" pitchFamily="2" charset="2"/>
              <a:buChar char="v"/>
            </a:pPr>
            <a:endParaRPr lang="en-US" sz="3400" dirty="0" smtClean="0"/>
          </a:p>
          <a:p>
            <a:pPr marL="274320" lvl="1" indent="-274320">
              <a:lnSpc>
                <a:spcPct val="90000"/>
              </a:lnSpc>
              <a:spcBef>
                <a:spcPts val="580"/>
              </a:spcBef>
              <a:buClr>
                <a:schemeClr val="accent1"/>
              </a:buClr>
              <a:buFont typeface="Wingdings" pitchFamily="2" charset="2"/>
              <a:buChar char="v"/>
            </a:pPr>
            <a:r>
              <a:rPr lang="en-US" sz="3400" dirty="0" smtClean="0"/>
              <a:t>Owner:</a:t>
            </a:r>
          </a:p>
          <a:p>
            <a:pPr marL="857250" lvl="2" indent="-457200">
              <a:lnSpc>
                <a:spcPct val="90000"/>
              </a:lnSpc>
              <a:spcBef>
                <a:spcPts val="580"/>
              </a:spcBef>
              <a:buClr>
                <a:schemeClr val="accent1"/>
              </a:buClr>
              <a:buFont typeface="Wingdings" pitchFamily="2" charset="2"/>
              <a:buChar char="Ø"/>
            </a:pPr>
            <a:r>
              <a:rPr lang="en-US" sz="3200" dirty="0" smtClean="0"/>
              <a:t>Controls insurance placement</a:t>
            </a:r>
          </a:p>
          <a:p>
            <a:pPr marL="857250" lvl="2" indent="-457200">
              <a:lnSpc>
                <a:spcPct val="90000"/>
              </a:lnSpc>
              <a:spcBef>
                <a:spcPts val="580"/>
              </a:spcBef>
              <a:buClr>
                <a:schemeClr val="accent1"/>
              </a:buClr>
              <a:buFont typeface="Wingdings" pitchFamily="2" charset="2"/>
              <a:buChar char="Ø"/>
            </a:pPr>
            <a:r>
              <a:rPr lang="en-US" sz="3200" dirty="0" smtClean="0"/>
              <a:t>Meets </a:t>
            </a:r>
            <a:r>
              <a:rPr lang="en-US" sz="3200" dirty="0"/>
              <a:t>it lender obligations</a:t>
            </a:r>
          </a:p>
          <a:p>
            <a:pPr marL="857250" lvl="2" indent="-457200">
              <a:lnSpc>
                <a:spcPct val="90000"/>
              </a:lnSpc>
              <a:spcBef>
                <a:spcPts val="580"/>
              </a:spcBef>
              <a:buClr>
                <a:schemeClr val="accent1"/>
              </a:buClr>
              <a:buFont typeface="Wingdings" pitchFamily="2" charset="2"/>
              <a:buChar char="Ø"/>
            </a:pPr>
            <a:r>
              <a:rPr lang="en-US" sz="3200" dirty="0"/>
              <a:t>No worry about invalidation by Tenant</a:t>
            </a:r>
          </a:p>
          <a:p>
            <a:pPr marL="857250" lvl="2" indent="-457200">
              <a:lnSpc>
                <a:spcPct val="90000"/>
              </a:lnSpc>
              <a:spcBef>
                <a:spcPts val="580"/>
              </a:spcBef>
              <a:buClr>
                <a:schemeClr val="accent1"/>
              </a:buClr>
              <a:buFont typeface="Wingdings" pitchFamily="2" charset="2"/>
              <a:buChar char="Ø"/>
            </a:pPr>
            <a:r>
              <a:rPr lang="en-US" sz="3200" dirty="0"/>
              <a:t>Receives notice of cancellation</a:t>
            </a:r>
          </a:p>
          <a:p>
            <a:pPr marL="857250" lvl="2" indent="-457200">
              <a:lnSpc>
                <a:spcPct val="90000"/>
              </a:lnSpc>
              <a:spcBef>
                <a:spcPts val="580"/>
              </a:spcBef>
              <a:buClr>
                <a:schemeClr val="accent1"/>
              </a:buClr>
              <a:buFont typeface="Wingdings" pitchFamily="2" charset="2"/>
              <a:buChar char="Ø"/>
            </a:pPr>
            <a:r>
              <a:rPr lang="en-US" sz="3200" dirty="0"/>
              <a:t>Directly involved in claim adjustment</a:t>
            </a:r>
          </a:p>
          <a:p>
            <a:pPr marL="857250" lvl="2" indent="-457200">
              <a:lnSpc>
                <a:spcPct val="90000"/>
              </a:lnSpc>
              <a:spcBef>
                <a:spcPts val="580"/>
              </a:spcBef>
              <a:buClr>
                <a:schemeClr val="accent1"/>
              </a:buClr>
              <a:buFont typeface="Wingdings" pitchFamily="2" charset="2"/>
              <a:buChar char="Ø"/>
            </a:pPr>
            <a:r>
              <a:rPr lang="en-US" sz="3200" dirty="0"/>
              <a:t>Controls damage and destruction provisions</a:t>
            </a:r>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25</a:t>
            </a:fld>
            <a:endParaRPr lang="en-US"/>
          </a:p>
        </p:txBody>
      </p:sp>
    </p:spTree>
    <p:extLst>
      <p:ext uri="{BB962C8B-B14F-4D97-AF65-F5344CB8AC3E}">
        <p14:creationId xmlns:p14="http://schemas.microsoft.com/office/powerpoint/2010/main" xmlns="" val="41693618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General Liability Limits</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marL="274320" lvl="1" indent="-274320">
              <a:spcBef>
                <a:spcPts val="580"/>
              </a:spcBef>
              <a:buClr>
                <a:schemeClr val="accent1"/>
              </a:buClr>
              <a:buFont typeface="Wingdings" pitchFamily="2" charset="2"/>
              <a:buChar char="v"/>
            </a:pPr>
            <a:r>
              <a:rPr lang="en-US" sz="3500" dirty="0">
                <a:solidFill>
                  <a:srgbClr val="FF0000"/>
                </a:solidFill>
              </a:rPr>
              <a:t>Problem:  </a:t>
            </a:r>
            <a:r>
              <a:rPr lang="en-US" sz="3500" dirty="0"/>
              <a:t>“Limits of liability shall be $1,000,000 for bodily injury, $1,000,000 for property damage, $1,000,000 for contractual liability and $1,000,000 for completed operations</a:t>
            </a:r>
            <a:r>
              <a:rPr lang="en-US" sz="3500" dirty="0" smtClean="0"/>
              <a:t>”</a:t>
            </a:r>
          </a:p>
          <a:p>
            <a:pPr marL="274320" lvl="1" indent="-274320">
              <a:spcBef>
                <a:spcPts val="580"/>
              </a:spcBef>
              <a:buClr>
                <a:schemeClr val="accent1"/>
              </a:buClr>
              <a:buFont typeface="Wingdings" pitchFamily="2" charset="2"/>
              <a:buChar char="v"/>
            </a:pPr>
            <a:endParaRPr lang="en-US" sz="3500" dirty="0"/>
          </a:p>
          <a:p>
            <a:pPr marL="274320" lvl="1" indent="-274320">
              <a:spcBef>
                <a:spcPts val="580"/>
              </a:spcBef>
              <a:buClr>
                <a:schemeClr val="accent1"/>
              </a:buClr>
              <a:buFont typeface="Wingdings" pitchFamily="2" charset="2"/>
              <a:buChar char="v"/>
            </a:pPr>
            <a:r>
              <a:rPr lang="en-US" sz="3500" dirty="0"/>
              <a:t>Provided per occurrence &amp; subject to two aggregate limits</a:t>
            </a:r>
          </a:p>
          <a:p>
            <a:pPr lvl="1">
              <a:lnSpc>
                <a:spcPct val="110000"/>
              </a:lnSpc>
            </a:pPr>
            <a:r>
              <a:rPr lang="en-US" dirty="0" smtClean="0"/>
              <a:t>General aggregate</a:t>
            </a:r>
          </a:p>
          <a:p>
            <a:pPr lvl="1">
              <a:lnSpc>
                <a:spcPct val="110000"/>
              </a:lnSpc>
            </a:pPr>
            <a:r>
              <a:rPr lang="en-US" dirty="0" smtClean="0"/>
              <a:t>Products/Completed </a:t>
            </a:r>
            <a:r>
              <a:rPr lang="en-US" dirty="0"/>
              <a:t>O</a:t>
            </a:r>
            <a:r>
              <a:rPr lang="en-US" dirty="0" smtClean="0"/>
              <a:t>perations aggregate</a:t>
            </a:r>
            <a:endParaRPr lang="en-US" dirty="0"/>
          </a:p>
        </p:txBody>
      </p:sp>
      <p:sp>
        <p:nvSpPr>
          <p:cNvPr id="4" name="Slide Number Placeholder 3"/>
          <p:cNvSpPr>
            <a:spLocks noGrp="1"/>
          </p:cNvSpPr>
          <p:nvPr>
            <p:ph type="sldNum" sz="quarter" idx="12"/>
          </p:nvPr>
        </p:nvSpPr>
        <p:spPr/>
        <p:txBody>
          <a:bodyPr/>
          <a:lstStyle/>
          <a:p>
            <a:pPr>
              <a:defRPr/>
            </a:pPr>
            <a:fld id="{C4DBA3E9-C8E0-4D46-BBCA-6C8FCF45DAA5}" type="slidenum">
              <a:rPr lang="en-US" smtClean="0"/>
              <a:pPr>
                <a:defRPr/>
              </a:pPr>
              <a:t>26</a:t>
            </a:fld>
            <a:endParaRPr lang="en-US"/>
          </a:p>
        </p:txBody>
      </p:sp>
    </p:spTree>
    <p:extLst>
      <p:ext uri="{BB962C8B-B14F-4D97-AF65-F5344CB8AC3E}">
        <p14:creationId xmlns:p14="http://schemas.microsoft.com/office/powerpoint/2010/main" xmlns="" val="2717109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274320" lvl="1" indent="-274320">
              <a:lnSpc>
                <a:spcPct val="60000"/>
              </a:lnSpc>
              <a:spcBef>
                <a:spcPts val="580"/>
              </a:spcBef>
              <a:buClr>
                <a:schemeClr val="accent1"/>
              </a:buClr>
              <a:buFont typeface="Wingdings" pitchFamily="2" charset="2"/>
              <a:buChar char="v"/>
            </a:pPr>
            <a:endParaRPr lang="en-US" sz="3200" dirty="0" smtClean="0"/>
          </a:p>
          <a:p>
            <a:pPr marL="274320" lvl="1" indent="-274320">
              <a:lnSpc>
                <a:spcPct val="60000"/>
              </a:lnSpc>
              <a:spcBef>
                <a:spcPts val="580"/>
              </a:spcBef>
              <a:buClr>
                <a:schemeClr val="accent1"/>
              </a:buClr>
              <a:buFont typeface="Wingdings" pitchFamily="2" charset="2"/>
              <a:buChar char="v"/>
            </a:pPr>
            <a:r>
              <a:rPr lang="en-US" sz="3200" dirty="0" smtClean="0">
                <a:solidFill>
                  <a:srgbClr val="FF0000"/>
                </a:solidFill>
              </a:rPr>
              <a:t>Recommended: </a:t>
            </a:r>
            <a:endParaRPr lang="en-US" sz="3200" dirty="0"/>
          </a:p>
          <a:p>
            <a:pPr marL="274320" lvl="1" indent="-274320">
              <a:lnSpc>
                <a:spcPct val="60000"/>
              </a:lnSpc>
              <a:spcBef>
                <a:spcPts val="580"/>
              </a:spcBef>
              <a:buClr>
                <a:schemeClr val="accent1"/>
              </a:buClr>
              <a:buFont typeface="Wingdings" pitchFamily="2" charset="2"/>
              <a:buChar char="v"/>
            </a:pPr>
            <a:endParaRPr lang="en-US" sz="3200" dirty="0"/>
          </a:p>
          <a:p>
            <a:pPr marL="400050" lvl="1" indent="0">
              <a:buNone/>
            </a:pPr>
            <a:r>
              <a:rPr lang="en-US" sz="2400" dirty="0"/>
              <a:t>Amounts of coverage shall be no less than:</a:t>
            </a:r>
          </a:p>
          <a:p>
            <a:pPr marL="400050" lvl="1" indent="0">
              <a:buNone/>
            </a:pPr>
            <a:r>
              <a:rPr lang="en-US" sz="2400" dirty="0"/>
              <a:t>$1,000,000 Per Occurrence</a:t>
            </a:r>
          </a:p>
          <a:p>
            <a:pPr marL="400050" lvl="1" indent="0">
              <a:buNone/>
            </a:pPr>
            <a:r>
              <a:rPr lang="en-US" sz="2400" dirty="0"/>
              <a:t>$2,000,000 General Aggregate, including Designated </a:t>
            </a:r>
            <a:r>
              <a:rPr lang="en-US" sz="2400" dirty="0" smtClean="0"/>
              <a:t>	Location(s</a:t>
            </a:r>
            <a:r>
              <a:rPr lang="en-US" sz="2400" dirty="0"/>
              <a:t>) General Aggregate Limit</a:t>
            </a:r>
          </a:p>
          <a:p>
            <a:pPr marL="400050" lvl="1" indent="0">
              <a:buNone/>
            </a:pPr>
            <a:r>
              <a:rPr lang="en-US" sz="2400" dirty="0"/>
              <a:t>$2,000,000 Products-Completed Operations Aggregate</a:t>
            </a:r>
          </a:p>
          <a:p>
            <a:pPr marL="400050" lvl="1" indent="0">
              <a:buNone/>
            </a:pPr>
            <a:r>
              <a:rPr lang="en-US" sz="2400" dirty="0"/>
              <a:t>$1,000,000 Personal and Advertising Injury</a:t>
            </a:r>
          </a:p>
          <a:p>
            <a:pPr marL="0" indent="0">
              <a:buNone/>
            </a:pPr>
            <a:endParaRPr lang="en-US" dirty="0">
              <a:solidFill>
                <a:srgbClr val="FF0000"/>
              </a:solidFill>
            </a:endParaRPr>
          </a:p>
        </p:txBody>
      </p:sp>
      <p:sp>
        <p:nvSpPr>
          <p:cNvPr id="4" name="Slide Number Placeholder 3"/>
          <p:cNvSpPr>
            <a:spLocks noGrp="1"/>
          </p:cNvSpPr>
          <p:nvPr>
            <p:ph type="sldNum" sz="quarter" idx="12"/>
          </p:nvPr>
        </p:nvSpPr>
        <p:spPr/>
        <p:txBody>
          <a:bodyPr/>
          <a:lstStyle/>
          <a:p>
            <a:pPr>
              <a:defRPr/>
            </a:pPr>
            <a:fld id="{C4DBA3E9-C8E0-4D46-BBCA-6C8FCF45DAA5}" type="slidenum">
              <a:rPr lang="en-US" smtClean="0"/>
              <a:pPr>
                <a:defRPr/>
              </a:pPr>
              <a:t>27</a:t>
            </a:fld>
            <a:endParaRPr lang="en-US"/>
          </a:p>
        </p:txBody>
      </p:sp>
    </p:spTree>
    <p:extLst>
      <p:ext uri="{BB962C8B-B14F-4D97-AF65-F5344CB8AC3E}">
        <p14:creationId xmlns:p14="http://schemas.microsoft.com/office/powerpoint/2010/main" xmlns="" val="36835029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
            </a:pPr>
            <a:endParaRPr lang="en-US" dirty="0" smtClean="0"/>
          </a:p>
          <a:p>
            <a:pPr marL="274320" lvl="1" indent="-274320">
              <a:lnSpc>
                <a:spcPct val="70000"/>
              </a:lnSpc>
              <a:spcBef>
                <a:spcPts val="580"/>
              </a:spcBef>
              <a:buClr>
                <a:schemeClr val="accent1"/>
              </a:buClr>
              <a:buFont typeface="Wingdings" pitchFamily="2" charset="2"/>
              <a:buChar char="v"/>
            </a:pPr>
            <a:r>
              <a:rPr lang="en-US" sz="3000" dirty="0">
                <a:solidFill>
                  <a:srgbClr val="FF0000"/>
                </a:solidFill>
              </a:rPr>
              <a:t>Do not </a:t>
            </a:r>
            <a:r>
              <a:rPr lang="en-US" sz="3000" dirty="0"/>
              <a:t>include requirement for limits applicable to:</a:t>
            </a:r>
          </a:p>
          <a:p>
            <a:pPr lvl="1"/>
            <a:r>
              <a:rPr lang="en-US" sz="3000" dirty="0" smtClean="0"/>
              <a:t>Damage to Premises Rented to You if using a mutual waiver of subrogation</a:t>
            </a:r>
          </a:p>
          <a:p>
            <a:pPr lvl="1"/>
            <a:r>
              <a:rPr lang="en-US" sz="3000" dirty="0" smtClean="0"/>
              <a:t>Medical Payments</a:t>
            </a:r>
          </a:p>
          <a:p>
            <a:pPr marL="457200" lvl="1" indent="0">
              <a:buNone/>
            </a:pPr>
            <a:endParaRPr lang="en-US" sz="3000" dirty="0" smtClean="0"/>
          </a:p>
          <a:p>
            <a:pPr marL="274320" lvl="1" indent="-274320">
              <a:lnSpc>
                <a:spcPct val="110000"/>
              </a:lnSpc>
              <a:spcBef>
                <a:spcPts val="580"/>
              </a:spcBef>
              <a:buClr>
                <a:schemeClr val="accent1"/>
              </a:buClr>
              <a:buFont typeface="Wingdings" pitchFamily="2" charset="2"/>
              <a:buChar char="v"/>
            </a:pPr>
            <a:r>
              <a:rPr lang="en-US" sz="3000" dirty="0">
                <a:solidFill>
                  <a:srgbClr val="FF0000"/>
                </a:solidFill>
              </a:rPr>
              <a:t>Do</a:t>
            </a:r>
            <a:r>
              <a:rPr lang="en-US" sz="3000" dirty="0"/>
              <a:t> include requirement for Designated </a:t>
            </a:r>
            <a:r>
              <a:rPr lang="en-US" sz="3000" dirty="0" smtClean="0"/>
              <a:t>Location(s</a:t>
            </a:r>
            <a:r>
              <a:rPr lang="en-US" sz="3000" dirty="0"/>
              <a:t>) General Aggregate Limit</a:t>
            </a:r>
          </a:p>
          <a:p>
            <a:pPr lvl="1">
              <a:lnSpc>
                <a:spcPct val="110000"/>
              </a:lnSpc>
            </a:pPr>
            <a:r>
              <a:rPr lang="en-US" sz="3000" dirty="0"/>
              <a:t>There is no similar endorsement for the Products/Completed Operations Aggregate</a:t>
            </a:r>
          </a:p>
          <a:p>
            <a:pPr lvl="1">
              <a:lnSpc>
                <a:spcPct val="110000"/>
              </a:lnSpc>
            </a:pPr>
            <a:r>
              <a:rPr lang="en-US" sz="3000" dirty="0"/>
              <a:t>Alternative suggestion</a:t>
            </a:r>
          </a:p>
          <a:p>
            <a:pPr lvl="1"/>
            <a:endParaRPr lang="en-US" dirty="0" smtClean="0"/>
          </a:p>
          <a:p>
            <a:pPr>
              <a:buFont typeface="Wingdings" pitchFamily="2" charset="2"/>
              <a:buChar char="§"/>
            </a:pPr>
            <a:endParaRPr lang="en-US" sz="1800" dirty="0" smtClean="0"/>
          </a:p>
        </p:txBody>
      </p:sp>
      <p:sp>
        <p:nvSpPr>
          <p:cNvPr id="4" name="Slide Number Placeholder 3"/>
          <p:cNvSpPr>
            <a:spLocks noGrp="1"/>
          </p:cNvSpPr>
          <p:nvPr>
            <p:ph type="sldNum" sz="quarter" idx="12"/>
          </p:nvPr>
        </p:nvSpPr>
        <p:spPr/>
        <p:txBody>
          <a:bodyPr/>
          <a:lstStyle/>
          <a:p>
            <a:pPr>
              <a:defRPr/>
            </a:pPr>
            <a:fld id="{C4DBA3E9-C8E0-4D46-BBCA-6C8FCF45DAA5}" type="slidenum">
              <a:rPr lang="en-US" smtClean="0"/>
              <a:pPr>
                <a:defRPr/>
              </a:pPr>
              <a:t>28</a:t>
            </a:fld>
            <a:endParaRPr lang="en-US"/>
          </a:p>
        </p:txBody>
      </p:sp>
    </p:spTree>
    <p:extLst>
      <p:ext uri="{BB962C8B-B14F-4D97-AF65-F5344CB8AC3E}">
        <p14:creationId xmlns:p14="http://schemas.microsoft.com/office/powerpoint/2010/main" xmlns="" val="3503138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900" b="1" dirty="0">
                <a:solidFill>
                  <a:srgbClr val="FF0000"/>
                </a:solidFill>
              </a:rPr>
              <a:t>Primary Liability</a:t>
            </a:r>
            <a:r>
              <a:rPr lang="en-US" dirty="0" smtClean="0"/>
              <a:t/>
            </a:r>
            <a:br>
              <a:rPr lang="en-US" dirty="0" smtClean="0"/>
            </a:br>
            <a:endParaRPr lang="en-US" dirty="0"/>
          </a:p>
        </p:txBody>
      </p:sp>
      <p:sp>
        <p:nvSpPr>
          <p:cNvPr id="4" name="Slide Number Placeholder 3"/>
          <p:cNvSpPr>
            <a:spLocks noGrp="1"/>
          </p:cNvSpPr>
          <p:nvPr>
            <p:ph type="sldNum" sz="quarter" idx="12"/>
          </p:nvPr>
        </p:nvSpPr>
        <p:spPr/>
        <p:txBody>
          <a:bodyPr/>
          <a:lstStyle/>
          <a:p>
            <a:fld id="{321F36FD-0E39-4F19-A900-ADCD3EF1132F}" type="slidenum">
              <a:rPr lang="en-US" smtClean="0"/>
              <a:pPr/>
              <a:t>29</a:t>
            </a:fld>
            <a:endParaRPr lang="en-US"/>
          </a:p>
        </p:txBody>
      </p:sp>
      <p:sp>
        <p:nvSpPr>
          <p:cNvPr id="3" name="Content Placeholder 2"/>
          <p:cNvSpPr>
            <a:spLocks noGrp="1"/>
          </p:cNvSpPr>
          <p:nvPr>
            <p:ph sz="quarter" idx="1"/>
          </p:nvPr>
        </p:nvSpPr>
        <p:spPr/>
        <p:txBody>
          <a:bodyPr>
            <a:noAutofit/>
          </a:bodyPr>
          <a:lstStyle/>
          <a:p>
            <a:pPr marL="274320" lvl="1" indent="-274320">
              <a:spcBef>
                <a:spcPts val="580"/>
              </a:spcBef>
              <a:buClr>
                <a:schemeClr val="accent1"/>
              </a:buClr>
              <a:buFont typeface="Wingdings" pitchFamily="2" charset="2"/>
              <a:buChar char="v"/>
            </a:pPr>
            <a:r>
              <a:rPr lang="en-US" sz="2400" dirty="0">
                <a:solidFill>
                  <a:srgbClr val="FF0000"/>
                </a:solidFill>
              </a:rPr>
              <a:t>Problem</a:t>
            </a:r>
            <a:r>
              <a:rPr lang="en-US" sz="2400" dirty="0"/>
              <a:t>:  </a:t>
            </a:r>
            <a:r>
              <a:rPr lang="en-US" sz="2400" dirty="0" smtClean="0"/>
              <a:t>“Tenant’s insurance </a:t>
            </a:r>
            <a:r>
              <a:rPr lang="en-US" sz="2400" dirty="0"/>
              <a:t>shall be primary”</a:t>
            </a:r>
          </a:p>
          <a:p>
            <a:pPr marL="274320" lvl="1" indent="-274320">
              <a:spcBef>
                <a:spcPts val="580"/>
              </a:spcBef>
              <a:buClr>
                <a:schemeClr val="accent1"/>
              </a:buClr>
              <a:buFont typeface="Wingdings" pitchFamily="2" charset="2"/>
              <a:buChar char="v"/>
            </a:pPr>
            <a:endParaRPr lang="en-US" sz="2400" dirty="0"/>
          </a:p>
          <a:p>
            <a:pPr marL="274320" lvl="1" indent="-274320">
              <a:spcBef>
                <a:spcPts val="580"/>
              </a:spcBef>
              <a:buClr>
                <a:schemeClr val="accent1"/>
              </a:buClr>
              <a:buFont typeface="Wingdings" pitchFamily="2" charset="2"/>
              <a:buChar char="v"/>
            </a:pPr>
            <a:r>
              <a:rPr lang="en-US" sz="2400" dirty="0"/>
              <a:t>All general liability policies start out providing primary liability coverage</a:t>
            </a:r>
          </a:p>
          <a:p>
            <a:pPr marL="274320" lvl="1" indent="-274320">
              <a:spcBef>
                <a:spcPts val="580"/>
              </a:spcBef>
              <a:buClr>
                <a:schemeClr val="accent1"/>
              </a:buClr>
              <a:buFont typeface="Wingdings" pitchFamily="2" charset="2"/>
              <a:buChar char="v"/>
            </a:pPr>
            <a:endParaRPr lang="en-US" sz="2400" dirty="0"/>
          </a:p>
          <a:p>
            <a:pPr marL="274320" lvl="1" indent="-274320">
              <a:spcBef>
                <a:spcPts val="580"/>
              </a:spcBef>
              <a:buClr>
                <a:schemeClr val="accent1"/>
              </a:buClr>
              <a:buFont typeface="Wingdings" pitchFamily="2" charset="2"/>
              <a:buChar char="v"/>
            </a:pPr>
            <a:r>
              <a:rPr lang="en-US" sz="2400" dirty="0"/>
              <a:t>If both are primary, they share in payment of loss</a:t>
            </a:r>
          </a:p>
          <a:p>
            <a:pPr marL="274320" lvl="1" indent="-274320">
              <a:spcBef>
                <a:spcPts val="580"/>
              </a:spcBef>
              <a:buClr>
                <a:schemeClr val="accent1"/>
              </a:buClr>
              <a:buFont typeface="Wingdings" pitchFamily="2" charset="2"/>
              <a:buChar char="v"/>
            </a:pPr>
            <a:endParaRPr lang="en-US" sz="2400" dirty="0"/>
          </a:p>
          <a:p>
            <a:pPr marL="274320" lvl="1" indent="-274320">
              <a:spcBef>
                <a:spcPts val="580"/>
              </a:spcBef>
              <a:buClr>
                <a:schemeClr val="accent1"/>
              </a:buClr>
              <a:buFont typeface="Wingdings" pitchFamily="2" charset="2"/>
              <a:buChar char="v"/>
            </a:pPr>
            <a:r>
              <a:rPr lang="en-US" sz="2400" dirty="0" smtClean="0"/>
              <a:t>Primary </a:t>
            </a:r>
            <a:r>
              <a:rPr lang="en-US" sz="2400" dirty="0"/>
              <a:t>and non-contributory liability</a:t>
            </a:r>
          </a:p>
        </p:txBody>
      </p:sp>
    </p:spTree>
    <p:extLst>
      <p:ext uri="{BB962C8B-B14F-4D97-AF65-F5344CB8AC3E}">
        <p14:creationId xmlns:p14="http://schemas.microsoft.com/office/powerpoint/2010/main" xmlns="" val="275101089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274320" lvl="1" indent="-274320">
              <a:lnSpc>
                <a:spcPct val="80000"/>
              </a:lnSpc>
              <a:spcBef>
                <a:spcPts val="580"/>
              </a:spcBef>
              <a:buClr>
                <a:schemeClr val="accent1"/>
              </a:buClr>
              <a:buFont typeface="Wingdings" pitchFamily="2" charset="2"/>
              <a:buChar char="v"/>
            </a:pPr>
            <a:endParaRPr lang="en-US" sz="3200" b="1" dirty="0" smtClean="0">
              <a:solidFill>
                <a:srgbClr val="FF0000"/>
              </a:solidFill>
            </a:endParaRPr>
          </a:p>
          <a:p>
            <a:pPr marL="274320" lvl="1" indent="-274320">
              <a:lnSpc>
                <a:spcPct val="80000"/>
              </a:lnSpc>
              <a:spcBef>
                <a:spcPts val="580"/>
              </a:spcBef>
              <a:buClr>
                <a:schemeClr val="accent1"/>
              </a:buClr>
              <a:buFont typeface="Wingdings" pitchFamily="2" charset="2"/>
              <a:buChar char="v"/>
            </a:pPr>
            <a:r>
              <a:rPr lang="en-US" sz="3200" dirty="0" smtClean="0">
                <a:solidFill>
                  <a:srgbClr val="FF0000"/>
                </a:solidFill>
              </a:rPr>
              <a:t>Recommended</a:t>
            </a:r>
            <a:r>
              <a:rPr lang="en-US" sz="3200" dirty="0">
                <a:solidFill>
                  <a:srgbClr val="FF0000"/>
                </a:solidFill>
              </a:rPr>
              <a:t>:</a:t>
            </a:r>
          </a:p>
          <a:p>
            <a:pPr marL="400050" lvl="1" indent="0">
              <a:buNone/>
            </a:pPr>
            <a:r>
              <a:rPr lang="en-US" dirty="0" smtClean="0"/>
              <a:t>“Landlord Parties” means (a) _______________ (“Owner”), (b) the Project, (c) the Property Manager, (d) their respective members, partners, join venturers, affiliates, subsidiaries, successors and assigns, and (e) any directors, officers, employees or agents of such person or entities</a:t>
            </a:r>
            <a:r>
              <a:rPr lang="en-US" dirty="0"/>
              <a:t>.</a:t>
            </a:r>
          </a:p>
        </p:txBody>
      </p:sp>
      <p:sp>
        <p:nvSpPr>
          <p:cNvPr id="4" name="Slide Number Placeholder 3"/>
          <p:cNvSpPr>
            <a:spLocks noGrp="1"/>
          </p:cNvSpPr>
          <p:nvPr>
            <p:ph type="sldNum" sz="quarter" idx="12"/>
          </p:nvPr>
        </p:nvSpPr>
        <p:spPr/>
        <p:txBody>
          <a:bodyPr/>
          <a:lstStyle/>
          <a:p>
            <a:fld id="{7BD15E6D-48A6-4C4F-9124-83A2ECE2259F}" type="slidenum">
              <a:rPr lang="en-US" smtClean="0"/>
              <a:pPr/>
              <a:t>3</a:t>
            </a:fld>
            <a:endParaRPr lang="en-US"/>
          </a:p>
        </p:txBody>
      </p:sp>
    </p:spTree>
    <p:extLst>
      <p:ext uri="{BB962C8B-B14F-4D97-AF65-F5344CB8AC3E}">
        <p14:creationId xmlns:p14="http://schemas.microsoft.com/office/powerpoint/2010/main" xmlns="" val="12098734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New GL Primary &amp; Noncontributory Endorsement</a:t>
            </a:r>
            <a:endParaRPr lang="en-US" b="1" dirty="0">
              <a:solidFill>
                <a:srgbClr val="FF0000"/>
              </a:solidFill>
            </a:endParaRPr>
          </a:p>
        </p:txBody>
      </p:sp>
      <p:sp>
        <p:nvSpPr>
          <p:cNvPr id="3" name="Content Placeholder 2"/>
          <p:cNvSpPr>
            <a:spLocks noGrp="1"/>
          </p:cNvSpPr>
          <p:nvPr>
            <p:ph idx="1"/>
          </p:nvPr>
        </p:nvSpPr>
        <p:spPr/>
        <p:txBody>
          <a:bodyPr>
            <a:normAutofit fontScale="70000" lnSpcReduction="20000"/>
          </a:bodyPr>
          <a:lstStyle/>
          <a:p>
            <a:endParaRPr lang="en-US" dirty="0" smtClean="0"/>
          </a:p>
          <a:p>
            <a:pPr marL="274320" lvl="1" indent="-274320">
              <a:lnSpc>
                <a:spcPct val="110000"/>
              </a:lnSpc>
              <a:spcBef>
                <a:spcPts val="580"/>
              </a:spcBef>
              <a:buClr>
                <a:schemeClr val="accent1"/>
              </a:buClr>
              <a:buFont typeface="Wingdings" pitchFamily="2" charset="2"/>
              <a:buChar char="v"/>
            </a:pPr>
            <a:r>
              <a:rPr lang="en-US" dirty="0" smtClean="0"/>
              <a:t>ISO </a:t>
            </a:r>
            <a:r>
              <a:rPr lang="en-US" dirty="0"/>
              <a:t>CG 20 01 </a:t>
            </a:r>
            <a:r>
              <a:rPr lang="en-US" dirty="0">
                <a:solidFill>
                  <a:srgbClr val="FF0000"/>
                </a:solidFill>
              </a:rPr>
              <a:t>04 13</a:t>
            </a:r>
          </a:p>
          <a:p>
            <a:pPr marL="274320" lvl="1" indent="-274320">
              <a:lnSpc>
                <a:spcPct val="110000"/>
              </a:lnSpc>
              <a:spcBef>
                <a:spcPts val="580"/>
              </a:spcBef>
              <a:buClr>
                <a:schemeClr val="accent1"/>
              </a:buClr>
              <a:buFont typeface="Wingdings" pitchFamily="2" charset="2"/>
              <a:buChar char="v"/>
            </a:pPr>
            <a:endParaRPr lang="en-US" dirty="0"/>
          </a:p>
          <a:p>
            <a:pPr marL="274320" lvl="1" indent="-274320">
              <a:lnSpc>
                <a:spcPct val="110000"/>
              </a:lnSpc>
              <a:spcBef>
                <a:spcPts val="580"/>
              </a:spcBef>
              <a:buClr>
                <a:schemeClr val="accent1"/>
              </a:buClr>
              <a:buFont typeface="Wingdings" pitchFamily="2" charset="2"/>
              <a:buChar char="v"/>
            </a:pPr>
            <a:r>
              <a:rPr lang="en-US" dirty="0"/>
              <a:t>This insurance is primary to and will not seek contribution from any other insurance available to an additional insured under your policy provided that</a:t>
            </a:r>
            <a:r>
              <a:rPr lang="en-US" dirty="0" smtClean="0"/>
              <a:t>:</a:t>
            </a:r>
          </a:p>
          <a:p>
            <a:pPr marL="274320" lvl="1" indent="-274320">
              <a:lnSpc>
                <a:spcPct val="110000"/>
              </a:lnSpc>
              <a:spcBef>
                <a:spcPts val="580"/>
              </a:spcBef>
              <a:buClr>
                <a:schemeClr val="accent1"/>
              </a:buClr>
              <a:buFont typeface="Wingdings" pitchFamily="2" charset="2"/>
              <a:buChar char="v"/>
            </a:pPr>
            <a:endParaRPr lang="en-US" dirty="0" smtClean="0"/>
          </a:p>
          <a:p>
            <a:pPr marL="857250" lvl="2" indent="-457200">
              <a:lnSpc>
                <a:spcPct val="110000"/>
              </a:lnSpc>
              <a:spcBef>
                <a:spcPts val="580"/>
              </a:spcBef>
              <a:buClr>
                <a:schemeClr val="accent1"/>
              </a:buClr>
              <a:buFont typeface="Wingdings" pitchFamily="2" charset="2"/>
              <a:buChar char="Ø"/>
            </a:pPr>
            <a:r>
              <a:rPr lang="en-US" sz="2800" dirty="0"/>
              <a:t>The additional insured is a </a:t>
            </a:r>
            <a:r>
              <a:rPr lang="en-US" sz="2800" dirty="0">
                <a:solidFill>
                  <a:srgbClr val="FF0000"/>
                </a:solidFill>
              </a:rPr>
              <a:t>Named Insured </a:t>
            </a:r>
            <a:r>
              <a:rPr lang="en-US" sz="2800" dirty="0"/>
              <a:t>under such other insurance; and</a:t>
            </a:r>
          </a:p>
          <a:p>
            <a:pPr marL="857250" lvl="2" indent="-457200">
              <a:lnSpc>
                <a:spcPct val="110000"/>
              </a:lnSpc>
              <a:spcBef>
                <a:spcPts val="580"/>
              </a:spcBef>
              <a:buClr>
                <a:schemeClr val="accent1"/>
              </a:buClr>
              <a:buFont typeface="Wingdings" pitchFamily="2" charset="2"/>
              <a:buChar char="Ø"/>
            </a:pPr>
            <a:endParaRPr lang="en-US" sz="2800" dirty="0"/>
          </a:p>
          <a:p>
            <a:pPr marL="857250" lvl="2" indent="-457200">
              <a:lnSpc>
                <a:spcPct val="110000"/>
              </a:lnSpc>
              <a:spcBef>
                <a:spcPts val="580"/>
              </a:spcBef>
              <a:buClr>
                <a:schemeClr val="accent1"/>
              </a:buClr>
              <a:buFont typeface="Wingdings" pitchFamily="2" charset="2"/>
              <a:buChar char="Ø"/>
            </a:pPr>
            <a:r>
              <a:rPr lang="en-US" sz="2800" dirty="0"/>
              <a:t>You have agreed </a:t>
            </a:r>
            <a:r>
              <a:rPr lang="en-US" sz="2800" dirty="0">
                <a:solidFill>
                  <a:srgbClr val="FF0000"/>
                </a:solidFill>
              </a:rPr>
              <a:t>in writing </a:t>
            </a:r>
            <a:r>
              <a:rPr lang="en-US" sz="2800" dirty="0"/>
              <a:t>in a contract or agreement that this insurance would be primary </a:t>
            </a:r>
            <a:r>
              <a:rPr lang="en-US" sz="2800" dirty="0">
                <a:solidFill>
                  <a:srgbClr val="FF0000"/>
                </a:solidFill>
              </a:rPr>
              <a:t>and</a:t>
            </a:r>
            <a:r>
              <a:rPr lang="en-US" sz="2800" dirty="0"/>
              <a:t> would not seek contribution from any other insurance available to the additional insured</a:t>
            </a:r>
          </a:p>
          <a:p>
            <a:pPr marL="274320" lvl="1" indent="-274320">
              <a:lnSpc>
                <a:spcPct val="70000"/>
              </a:lnSpc>
              <a:spcBef>
                <a:spcPts val="580"/>
              </a:spcBef>
              <a:buClr>
                <a:schemeClr val="accent1"/>
              </a:buClr>
              <a:buFont typeface="Wingdings" pitchFamily="2" charset="2"/>
              <a:buChar char="v"/>
            </a:pPr>
            <a:endParaRPr lang="en-US" sz="2400" dirty="0">
              <a:latin typeface="Franklin Gothic Book" pitchFamily="34" charset="0"/>
            </a:endParaRPr>
          </a:p>
        </p:txBody>
      </p:sp>
      <p:sp>
        <p:nvSpPr>
          <p:cNvPr id="4" name="Slide Number Placeholder 3"/>
          <p:cNvSpPr>
            <a:spLocks noGrp="1"/>
          </p:cNvSpPr>
          <p:nvPr>
            <p:ph type="sldNum" sz="quarter" idx="12"/>
          </p:nvPr>
        </p:nvSpPr>
        <p:spPr/>
        <p:txBody>
          <a:bodyPr/>
          <a:lstStyle/>
          <a:p>
            <a:pPr>
              <a:defRPr/>
            </a:pPr>
            <a:fld id="{5B8EAC74-B6B9-4FCE-89B3-556D7763B9B2}" type="slidenum">
              <a:rPr lang="en-US" smtClean="0"/>
              <a:pPr>
                <a:defRPr/>
              </a:pPr>
              <a:t>30</a:t>
            </a:fld>
            <a:endParaRPr lang="en-US"/>
          </a:p>
        </p:txBody>
      </p:sp>
    </p:spTree>
    <p:extLst>
      <p:ext uri="{BB962C8B-B14F-4D97-AF65-F5344CB8AC3E}">
        <p14:creationId xmlns:p14="http://schemas.microsoft.com/office/powerpoint/2010/main" xmlns="" val="2245050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Primary Liability</a:t>
            </a:r>
          </a:p>
        </p:txBody>
      </p:sp>
      <p:sp>
        <p:nvSpPr>
          <p:cNvPr id="3" name="Slide Number Placeholder 2"/>
          <p:cNvSpPr>
            <a:spLocks noGrp="1"/>
          </p:cNvSpPr>
          <p:nvPr>
            <p:ph type="sldNum" sz="quarter" idx="12"/>
          </p:nvPr>
        </p:nvSpPr>
        <p:spPr/>
        <p:txBody>
          <a:bodyPr/>
          <a:lstStyle/>
          <a:p>
            <a:fld id="{321F36FD-0E39-4F19-A900-ADCD3EF1132F}" type="slidenum">
              <a:rPr lang="en-US" smtClean="0"/>
              <a:pPr/>
              <a:t>31</a:t>
            </a:fld>
            <a:endParaRPr lang="en-US"/>
          </a:p>
        </p:txBody>
      </p:sp>
      <p:sp>
        <p:nvSpPr>
          <p:cNvPr id="4" name="Content Placeholder 3"/>
          <p:cNvSpPr>
            <a:spLocks noGrp="1"/>
          </p:cNvSpPr>
          <p:nvPr>
            <p:ph sz="quarter" idx="1"/>
          </p:nvPr>
        </p:nvSpPr>
        <p:spPr/>
        <p:txBody>
          <a:bodyPr>
            <a:noAutofit/>
          </a:bodyPr>
          <a:lstStyle/>
          <a:p>
            <a:endParaRPr lang="en-US" sz="2800" b="1" dirty="0" smtClean="0">
              <a:solidFill>
                <a:srgbClr val="FF0000"/>
              </a:solidFill>
              <a:latin typeface="+mj-lt"/>
            </a:endParaRPr>
          </a:p>
          <a:p>
            <a:pPr marL="274320" lvl="1" indent="-274320">
              <a:spcBef>
                <a:spcPts val="580"/>
              </a:spcBef>
              <a:buClr>
                <a:schemeClr val="accent1"/>
              </a:buClr>
              <a:buFont typeface="Wingdings" pitchFamily="2" charset="2"/>
              <a:buChar char="v"/>
            </a:pPr>
            <a:r>
              <a:rPr lang="en-US" dirty="0" smtClean="0">
                <a:solidFill>
                  <a:srgbClr val="FF0000"/>
                </a:solidFill>
              </a:rPr>
              <a:t>Recommended:</a:t>
            </a:r>
            <a:r>
              <a:rPr lang="en-US" dirty="0" smtClean="0"/>
              <a:t>  </a:t>
            </a:r>
          </a:p>
          <a:p>
            <a:pPr marL="400050" lvl="2" indent="0">
              <a:spcBef>
                <a:spcPts val="580"/>
              </a:spcBef>
              <a:buClr>
                <a:schemeClr val="accent1"/>
              </a:buClr>
              <a:buNone/>
            </a:pPr>
            <a:r>
              <a:rPr lang="en-US" sz="2800" dirty="0" smtClean="0"/>
              <a:t>It </a:t>
            </a:r>
            <a:r>
              <a:rPr lang="en-US" sz="2800" dirty="0"/>
              <a:t>is the intent of the parties to this Agreement that all insurance coverage required herein shall be primary to and shall seek no contribution from all insurance available to [Upstream </a:t>
            </a:r>
            <a:r>
              <a:rPr lang="en-US" sz="2800" dirty="0" smtClean="0"/>
              <a:t>Parties], </a:t>
            </a:r>
            <a:r>
              <a:rPr lang="en-US" sz="2800" dirty="0"/>
              <a:t>with [Upstream </a:t>
            </a:r>
            <a:r>
              <a:rPr lang="en-US" sz="2800" dirty="0" smtClean="0"/>
              <a:t>Parties]</a:t>
            </a:r>
            <a:r>
              <a:rPr lang="en-US" sz="2800" dirty="0"/>
              <a:t>’s insurance being excess, secondary and non-contributing.  This CGL coverage shall be endorsed to </a:t>
            </a:r>
            <a:r>
              <a:rPr lang="en-US" sz="2800" dirty="0" smtClean="0"/>
              <a:t>provide </a:t>
            </a:r>
            <a:r>
              <a:rPr lang="en-US" sz="2800" dirty="0"/>
              <a:t>such primary and </a:t>
            </a:r>
            <a:r>
              <a:rPr lang="en-US" sz="2800" dirty="0" smtClean="0"/>
              <a:t>noncontributory </a:t>
            </a:r>
            <a:r>
              <a:rPr lang="en-US" sz="2800" dirty="0"/>
              <a:t>liability</a:t>
            </a:r>
            <a:r>
              <a:rPr lang="en-US" sz="2800" dirty="0" smtClean="0"/>
              <a:t>.</a:t>
            </a:r>
            <a:endParaRPr lang="en-US" sz="2800" dirty="0"/>
          </a:p>
        </p:txBody>
      </p:sp>
    </p:spTree>
    <p:extLst>
      <p:ext uri="{BB962C8B-B14F-4D97-AF65-F5344CB8AC3E}">
        <p14:creationId xmlns:p14="http://schemas.microsoft.com/office/powerpoint/2010/main" xmlns="" val="372742252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Cross Liability</a:t>
            </a:r>
            <a:endParaRPr lang="en-US" b="1" dirty="0">
              <a:solidFill>
                <a:srgbClr val="FF0000"/>
              </a:solidFill>
            </a:endParaRPr>
          </a:p>
        </p:txBody>
      </p:sp>
      <p:sp>
        <p:nvSpPr>
          <p:cNvPr id="3" name="Content Placeholder 2"/>
          <p:cNvSpPr>
            <a:spLocks noGrp="1"/>
          </p:cNvSpPr>
          <p:nvPr>
            <p:ph idx="1"/>
          </p:nvPr>
        </p:nvSpPr>
        <p:spPr/>
        <p:txBody>
          <a:bodyPr/>
          <a:lstStyle/>
          <a:p>
            <a:pPr marL="274320" lvl="1" indent="-274320">
              <a:spcBef>
                <a:spcPts val="580"/>
              </a:spcBef>
              <a:buClr>
                <a:schemeClr val="accent1"/>
              </a:buClr>
              <a:buFont typeface="Wingdings" pitchFamily="2" charset="2"/>
              <a:buChar char="v"/>
            </a:pPr>
            <a:endParaRPr lang="en-US" dirty="0" smtClean="0">
              <a:solidFill>
                <a:srgbClr val="FF0000"/>
              </a:solidFill>
            </a:endParaRPr>
          </a:p>
          <a:p>
            <a:pPr marL="274320" lvl="1" indent="-274320">
              <a:spcBef>
                <a:spcPts val="580"/>
              </a:spcBef>
              <a:buClr>
                <a:schemeClr val="accent1"/>
              </a:buClr>
              <a:buFont typeface="Wingdings" pitchFamily="2" charset="2"/>
              <a:buChar char="v"/>
            </a:pPr>
            <a:r>
              <a:rPr lang="en-US" sz="3200" dirty="0" smtClean="0">
                <a:solidFill>
                  <a:srgbClr val="FF0000"/>
                </a:solidFill>
              </a:rPr>
              <a:t>Problem</a:t>
            </a:r>
            <a:r>
              <a:rPr lang="en-US" sz="3200" dirty="0">
                <a:solidFill>
                  <a:srgbClr val="FF0000"/>
                </a:solidFill>
              </a:rPr>
              <a:t>:  </a:t>
            </a:r>
            <a:r>
              <a:rPr lang="en-US" sz="3200" dirty="0" smtClean="0"/>
              <a:t>“Tenant </a:t>
            </a:r>
            <a:r>
              <a:rPr lang="en-US" sz="3200" dirty="0"/>
              <a:t>shall include a Cross Liability endorsement in favor of Landlord</a:t>
            </a:r>
            <a:r>
              <a:rPr lang="en-US" sz="3200" dirty="0" smtClean="0"/>
              <a:t>.”</a:t>
            </a:r>
            <a:endParaRPr lang="en-US" sz="3200" dirty="0"/>
          </a:p>
          <a:p>
            <a:pPr marL="0" lvl="1" indent="0">
              <a:spcBef>
                <a:spcPts val="580"/>
              </a:spcBef>
              <a:buClr>
                <a:schemeClr val="accent1"/>
              </a:buClr>
              <a:buNone/>
            </a:pPr>
            <a:endParaRPr lang="en-US" sz="3200" dirty="0" smtClean="0"/>
          </a:p>
          <a:p>
            <a:pPr marL="274320" lvl="1" indent="-274320">
              <a:spcBef>
                <a:spcPts val="580"/>
              </a:spcBef>
              <a:buClr>
                <a:schemeClr val="accent1"/>
              </a:buClr>
              <a:buFont typeface="Wingdings" pitchFamily="2" charset="2"/>
              <a:buChar char="v"/>
            </a:pPr>
            <a:r>
              <a:rPr lang="en-US" sz="3200" dirty="0"/>
              <a:t>Changing nature of Cross Liability</a:t>
            </a:r>
          </a:p>
          <a:p>
            <a:pPr marL="274320" lvl="1" indent="-274320">
              <a:spcBef>
                <a:spcPts val="580"/>
              </a:spcBef>
              <a:buClr>
                <a:schemeClr val="accent1"/>
              </a:buClr>
              <a:buFont typeface="Wingdings" pitchFamily="2" charset="2"/>
              <a:buChar char="v"/>
            </a:pPr>
            <a:endParaRPr lang="en-US" sz="3200" dirty="0"/>
          </a:p>
          <a:p>
            <a:pPr marL="274320" lvl="1" indent="-274320">
              <a:lnSpc>
                <a:spcPct val="90000"/>
              </a:lnSpc>
              <a:spcBef>
                <a:spcPts val="580"/>
              </a:spcBef>
              <a:buClr>
                <a:schemeClr val="accent1"/>
              </a:buClr>
              <a:buFont typeface="Wingdings" pitchFamily="2" charset="2"/>
              <a:buChar char="v"/>
            </a:pPr>
            <a:r>
              <a:rPr lang="en-US" sz="3200" dirty="0"/>
              <a:t>Should be “Separation of Insureds”</a:t>
            </a:r>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32</a:t>
            </a:fld>
            <a:endParaRPr lang="en-US"/>
          </a:p>
        </p:txBody>
      </p:sp>
    </p:spTree>
    <p:extLst>
      <p:ext uri="{BB962C8B-B14F-4D97-AF65-F5344CB8AC3E}">
        <p14:creationId xmlns:p14="http://schemas.microsoft.com/office/powerpoint/2010/main" xmlns="" val="1872088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Invisible Exclusions</a:t>
            </a:r>
            <a:endParaRPr lang="en-US" b="1" dirty="0">
              <a:solidFill>
                <a:srgbClr val="FF0000"/>
              </a:solidFill>
            </a:endParaRPr>
          </a:p>
        </p:txBody>
      </p:sp>
      <p:sp>
        <p:nvSpPr>
          <p:cNvPr id="3" name="Content Placeholder 2"/>
          <p:cNvSpPr>
            <a:spLocks noGrp="1"/>
          </p:cNvSpPr>
          <p:nvPr>
            <p:ph idx="1"/>
          </p:nvPr>
        </p:nvSpPr>
        <p:spPr/>
        <p:txBody>
          <a:bodyPr/>
          <a:lstStyle/>
          <a:p>
            <a:pPr marL="274320" lvl="1" indent="-274320">
              <a:lnSpc>
                <a:spcPct val="110000"/>
              </a:lnSpc>
              <a:spcBef>
                <a:spcPts val="580"/>
              </a:spcBef>
              <a:buClr>
                <a:schemeClr val="accent1"/>
              </a:buClr>
              <a:buFont typeface="Wingdings" pitchFamily="2" charset="2"/>
              <a:buChar char="v"/>
            </a:pPr>
            <a:r>
              <a:rPr lang="en-US" dirty="0" smtClean="0"/>
              <a:t>Contractual Liability Limitation – CG 21 39</a:t>
            </a:r>
          </a:p>
          <a:p>
            <a:pPr marL="857250" lvl="2" indent="-457200">
              <a:lnSpc>
                <a:spcPct val="110000"/>
              </a:lnSpc>
              <a:spcBef>
                <a:spcPts val="580"/>
              </a:spcBef>
              <a:buClr>
                <a:schemeClr val="accent1"/>
              </a:buClr>
              <a:buFont typeface="Wingdings" pitchFamily="2" charset="2"/>
              <a:buChar char="Ø"/>
            </a:pPr>
            <a:r>
              <a:rPr lang="en-US" dirty="0" smtClean="0"/>
              <a:t>Deletes 6</a:t>
            </a:r>
            <a:r>
              <a:rPr lang="en-US" baseline="30000" dirty="0" smtClean="0"/>
              <a:t>th</a:t>
            </a:r>
            <a:r>
              <a:rPr lang="en-US" dirty="0" smtClean="0"/>
              <a:t> &amp; most important definition of “insured contract”</a:t>
            </a:r>
          </a:p>
          <a:p>
            <a:pPr marL="857250" lvl="2" indent="-457200">
              <a:lnSpc>
                <a:spcPct val="110000"/>
              </a:lnSpc>
              <a:spcBef>
                <a:spcPts val="580"/>
              </a:spcBef>
              <a:buClr>
                <a:schemeClr val="accent1"/>
              </a:buClr>
              <a:buFont typeface="Wingdings" pitchFamily="2" charset="2"/>
              <a:buChar char="Ø"/>
            </a:pPr>
            <a:r>
              <a:rPr lang="en-US" dirty="0" smtClean="0"/>
              <a:t>No coverage remaining for most indemnification</a:t>
            </a:r>
          </a:p>
          <a:p>
            <a:pPr marL="274320" lvl="1" indent="-274320">
              <a:lnSpc>
                <a:spcPct val="110000"/>
              </a:lnSpc>
              <a:spcBef>
                <a:spcPts val="580"/>
              </a:spcBef>
              <a:buClr>
                <a:schemeClr val="accent1"/>
              </a:buClr>
              <a:buFont typeface="Wingdings" pitchFamily="2" charset="2"/>
              <a:buChar char="v"/>
            </a:pPr>
            <a:endParaRPr lang="en-US" dirty="0" smtClean="0"/>
          </a:p>
          <a:p>
            <a:pPr marL="274320" lvl="1" indent="-274320">
              <a:lnSpc>
                <a:spcPct val="110000"/>
              </a:lnSpc>
              <a:spcBef>
                <a:spcPts val="580"/>
              </a:spcBef>
              <a:buClr>
                <a:schemeClr val="accent1"/>
              </a:buClr>
              <a:buFont typeface="Wingdings" pitchFamily="2" charset="2"/>
              <a:buChar char="v"/>
            </a:pPr>
            <a:r>
              <a:rPr lang="en-US" dirty="0" smtClean="0"/>
              <a:t>Amendment of Insured Contract Definition – CG 24 26</a:t>
            </a:r>
          </a:p>
          <a:p>
            <a:pPr marL="857250" lvl="2" indent="-457200">
              <a:lnSpc>
                <a:spcPct val="110000"/>
              </a:lnSpc>
              <a:spcBef>
                <a:spcPts val="580"/>
              </a:spcBef>
              <a:buClr>
                <a:schemeClr val="accent1"/>
              </a:buClr>
              <a:buFont typeface="Wingdings" pitchFamily="2" charset="2"/>
              <a:buChar char="Ø"/>
            </a:pPr>
            <a:r>
              <a:rPr lang="en-US" dirty="0" smtClean="0"/>
              <a:t>Modifies 6th definition to exclude coverage for assumption of sole negligence</a:t>
            </a:r>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33</a:t>
            </a:fld>
            <a:endParaRPr lang="en-US"/>
          </a:p>
        </p:txBody>
      </p:sp>
    </p:spTree>
    <p:extLst>
      <p:ext uri="{BB962C8B-B14F-4D97-AF65-F5344CB8AC3E}">
        <p14:creationId xmlns:p14="http://schemas.microsoft.com/office/powerpoint/2010/main" xmlns="" val="59862278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274320" lvl="1" indent="-274320">
              <a:spcBef>
                <a:spcPts val="580"/>
              </a:spcBef>
              <a:buClr>
                <a:schemeClr val="accent1"/>
              </a:buClr>
              <a:buFont typeface="Wingdings" pitchFamily="2" charset="2"/>
              <a:buChar char="v"/>
            </a:pPr>
            <a:r>
              <a:rPr lang="en-US" sz="3200" dirty="0" smtClean="0"/>
              <a:t>Employer’s Liability manuscript exclusion changes</a:t>
            </a:r>
          </a:p>
          <a:p>
            <a:pPr marL="0" lvl="1" indent="0">
              <a:spcBef>
                <a:spcPts val="580"/>
              </a:spcBef>
              <a:buClr>
                <a:schemeClr val="accent1"/>
              </a:buClr>
              <a:buNone/>
            </a:pPr>
            <a:endParaRPr lang="en-US" sz="3200" dirty="0" smtClean="0"/>
          </a:p>
          <a:p>
            <a:pPr marL="400050" lvl="2" indent="0">
              <a:spcBef>
                <a:spcPts val="580"/>
              </a:spcBef>
              <a:buClr>
                <a:schemeClr val="accent1"/>
              </a:buClr>
              <a:buNone/>
            </a:pPr>
            <a:r>
              <a:rPr lang="en-US" sz="3200" dirty="0" smtClean="0"/>
              <a:t>This insurance does not apply to:</a:t>
            </a:r>
          </a:p>
          <a:p>
            <a:pPr marL="400050" lvl="2" indent="0">
              <a:spcBef>
                <a:spcPts val="580"/>
              </a:spcBef>
              <a:buClr>
                <a:schemeClr val="accent1"/>
              </a:buClr>
              <a:buNone/>
            </a:pPr>
            <a:r>
              <a:rPr lang="en-US" sz="3200" dirty="0" smtClean="0"/>
              <a:t>“Bodily injury” to an employee of </a:t>
            </a:r>
            <a:r>
              <a:rPr lang="en-US" sz="3200" dirty="0" smtClean="0">
                <a:solidFill>
                  <a:srgbClr val="FF0000"/>
                </a:solidFill>
              </a:rPr>
              <a:t>the</a:t>
            </a:r>
            <a:r>
              <a:rPr lang="en-US" sz="3200" dirty="0" smtClean="0"/>
              <a:t> insured arising out of and in the course of</a:t>
            </a:r>
          </a:p>
          <a:p>
            <a:pPr marL="400050" lvl="2" indent="0">
              <a:spcBef>
                <a:spcPts val="580"/>
              </a:spcBef>
              <a:buClr>
                <a:schemeClr val="accent1"/>
              </a:buClr>
              <a:buNone/>
            </a:pPr>
            <a:r>
              <a:rPr lang="en-US" sz="3200" dirty="0" smtClean="0"/>
              <a:t>Employment by the insured; or </a:t>
            </a:r>
          </a:p>
          <a:p>
            <a:pPr marL="400050" lvl="2" indent="0">
              <a:spcBef>
                <a:spcPts val="580"/>
              </a:spcBef>
              <a:buClr>
                <a:schemeClr val="accent1"/>
              </a:buClr>
              <a:buNone/>
            </a:pPr>
            <a:r>
              <a:rPr lang="en-US" sz="3200" dirty="0" smtClean="0"/>
              <a:t>Performing duties related to the conduct of the insured’s business</a:t>
            </a:r>
          </a:p>
          <a:p>
            <a:pPr marL="400050" lvl="2" indent="0">
              <a:spcBef>
                <a:spcPts val="580"/>
              </a:spcBef>
              <a:buClr>
                <a:schemeClr val="accent1"/>
              </a:buClr>
              <a:buNone/>
            </a:pPr>
            <a:r>
              <a:rPr lang="en-US" sz="3200" dirty="0" smtClean="0">
                <a:solidFill>
                  <a:srgbClr val="FF0000"/>
                </a:solidFill>
              </a:rPr>
              <a:t>This exclusion does not apply to liability assumed by the insured under an “insured contract”.</a:t>
            </a:r>
          </a:p>
          <a:p>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34</a:t>
            </a:fld>
            <a:endParaRPr lang="en-US"/>
          </a:p>
        </p:txBody>
      </p:sp>
    </p:spTree>
    <p:extLst>
      <p:ext uri="{BB962C8B-B14F-4D97-AF65-F5344CB8AC3E}">
        <p14:creationId xmlns:p14="http://schemas.microsoft.com/office/powerpoint/2010/main" xmlns="" val="8720470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New Additional Insured Endorsements</a:t>
            </a:r>
            <a:endParaRPr lang="en-US" b="1"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pPr marL="274320" lvl="1" indent="-274320">
              <a:lnSpc>
                <a:spcPct val="110000"/>
              </a:lnSpc>
              <a:spcBef>
                <a:spcPts val="580"/>
              </a:spcBef>
              <a:buClr>
                <a:schemeClr val="accent1"/>
              </a:buClr>
              <a:buFont typeface="Wingdings" pitchFamily="2" charset="2"/>
              <a:buChar char="v"/>
            </a:pPr>
            <a:r>
              <a:rPr lang="en-US" dirty="0" smtClean="0"/>
              <a:t>New 04 13 Editions to all Additional Insured endorsements</a:t>
            </a:r>
          </a:p>
          <a:p>
            <a:pPr marL="274320" lvl="1" indent="-274320">
              <a:lnSpc>
                <a:spcPct val="110000"/>
              </a:lnSpc>
              <a:spcBef>
                <a:spcPts val="580"/>
              </a:spcBef>
              <a:buClr>
                <a:schemeClr val="accent1"/>
              </a:buClr>
              <a:buFont typeface="Wingdings" pitchFamily="2" charset="2"/>
              <a:buChar char="v"/>
            </a:pPr>
            <a:endParaRPr lang="en-US" dirty="0" smtClean="0"/>
          </a:p>
          <a:p>
            <a:pPr marL="274320" lvl="1" indent="-274320">
              <a:lnSpc>
                <a:spcPct val="110000"/>
              </a:lnSpc>
              <a:spcBef>
                <a:spcPts val="580"/>
              </a:spcBef>
              <a:buClr>
                <a:schemeClr val="accent1"/>
              </a:buClr>
              <a:buFont typeface="Wingdings" pitchFamily="2" charset="2"/>
              <a:buChar char="v"/>
            </a:pPr>
            <a:r>
              <a:rPr lang="en-US" dirty="0" smtClean="0"/>
              <a:t>Provides that insurance afforded to AI</a:t>
            </a:r>
          </a:p>
          <a:p>
            <a:pPr>
              <a:lnSpc>
                <a:spcPct val="110000"/>
              </a:lnSpc>
              <a:buFont typeface="Wingdings" pitchFamily="2" charset="2"/>
              <a:buChar char="v"/>
            </a:pPr>
            <a:endParaRPr lang="en-US" sz="2800" dirty="0" smtClean="0"/>
          </a:p>
          <a:p>
            <a:pPr marL="857250" lvl="2" indent="-457200">
              <a:lnSpc>
                <a:spcPct val="110000"/>
              </a:lnSpc>
              <a:spcBef>
                <a:spcPts val="580"/>
              </a:spcBef>
              <a:buClr>
                <a:schemeClr val="accent1"/>
              </a:buClr>
              <a:buFont typeface="Wingdings" pitchFamily="2" charset="2"/>
              <a:buChar char="Ø"/>
            </a:pPr>
            <a:r>
              <a:rPr lang="en-US" sz="2800" dirty="0" smtClean="0"/>
              <a:t>Applies to the extent permitted by law</a:t>
            </a:r>
          </a:p>
          <a:p>
            <a:pPr marL="857250" lvl="2" indent="-457200">
              <a:lnSpc>
                <a:spcPct val="110000"/>
              </a:lnSpc>
              <a:spcBef>
                <a:spcPts val="580"/>
              </a:spcBef>
              <a:buClr>
                <a:schemeClr val="accent1"/>
              </a:buClr>
              <a:buFont typeface="Wingdings" pitchFamily="2" charset="2"/>
              <a:buChar char="Ø"/>
            </a:pPr>
            <a:endParaRPr lang="en-US" sz="2800" dirty="0" smtClean="0"/>
          </a:p>
          <a:p>
            <a:pPr marL="857250" lvl="2" indent="-457200">
              <a:lnSpc>
                <a:spcPct val="110000"/>
              </a:lnSpc>
              <a:spcBef>
                <a:spcPts val="580"/>
              </a:spcBef>
              <a:buClr>
                <a:schemeClr val="accent1"/>
              </a:buClr>
              <a:buFont typeface="Wingdings" pitchFamily="2" charset="2"/>
              <a:buChar char="Ø"/>
            </a:pPr>
            <a:r>
              <a:rPr lang="en-US" sz="2800" dirty="0" smtClean="0"/>
              <a:t>Will be no broader than required by contract</a:t>
            </a:r>
          </a:p>
          <a:p>
            <a:pPr marL="857250" lvl="2" indent="-457200">
              <a:lnSpc>
                <a:spcPct val="110000"/>
              </a:lnSpc>
              <a:spcBef>
                <a:spcPts val="580"/>
              </a:spcBef>
              <a:buClr>
                <a:schemeClr val="accent1"/>
              </a:buClr>
              <a:buFont typeface="Wingdings" pitchFamily="2" charset="2"/>
              <a:buChar char="Ø"/>
            </a:pPr>
            <a:endParaRPr lang="en-US" sz="2800" dirty="0" smtClean="0"/>
          </a:p>
          <a:p>
            <a:pPr marL="857250" lvl="2" indent="-457200">
              <a:lnSpc>
                <a:spcPct val="110000"/>
              </a:lnSpc>
              <a:spcBef>
                <a:spcPts val="580"/>
              </a:spcBef>
              <a:buClr>
                <a:schemeClr val="accent1"/>
              </a:buClr>
              <a:buFont typeface="Wingdings" pitchFamily="2" charset="2"/>
              <a:buChar char="Ø"/>
            </a:pPr>
            <a:r>
              <a:rPr lang="en-US" sz="2800" dirty="0" smtClean="0"/>
              <a:t>Will provide no greater amount than required by contract</a:t>
            </a:r>
            <a:endParaRPr lang="en-US"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35</a:t>
            </a:fld>
            <a:endParaRPr lang="en-US"/>
          </a:p>
        </p:txBody>
      </p:sp>
    </p:spTree>
    <p:extLst>
      <p:ext uri="{BB962C8B-B14F-4D97-AF65-F5344CB8AC3E}">
        <p14:creationId xmlns:p14="http://schemas.microsoft.com/office/powerpoint/2010/main" xmlns="" val="270777046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274320" lvl="1" indent="-274320">
              <a:spcBef>
                <a:spcPts val="580"/>
              </a:spcBef>
              <a:buClr>
                <a:schemeClr val="accent1"/>
              </a:buClr>
              <a:buFont typeface="Wingdings" pitchFamily="2" charset="2"/>
              <a:buChar char="v"/>
            </a:pPr>
            <a:endParaRPr lang="en-US" sz="2400" dirty="0" smtClean="0"/>
          </a:p>
          <a:p>
            <a:pPr marL="274320" lvl="1" indent="-274320">
              <a:spcBef>
                <a:spcPts val="580"/>
              </a:spcBef>
              <a:buClr>
                <a:schemeClr val="accent1"/>
              </a:buClr>
              <a:buFont typeface="Wingdings" pitchFamily="2" charset="2"/>
              <a:buChar char="v"/>
            </a:pPr>
            <a:r>
              <a:rPr lang="en-US" sz="2400" dirty="0" smtClean="0">
                <a:solidFill>
                  <a:srgbClr val="FF0000"/>
                </a:solidFill>
              </a:rPr>
              <a:t>Problem</a:t>
            </a:r>
            <a:r>
              <a:rPr lang="en-US" sz="2400" dirty="0">
                <a:solidFill>
                  <a:srgbClr val="FF0000"/>
                </a:solidFill>
              </a:rPr>
              <a:t>:  </a:t>
            </a:r>
            <a:endParaRPr lang="en-US" sz="2400" dirty="0" smtClean="0">
              <a:solidFill>
                <a:srgbClr val="FF0000"/>
              </a:solidFill>
            </a:endParaRPr>
          </a:p>
          <a:p>
            <a:pPr marL="857250" lvl="2" indent="-457200">
              <a:spcBef>
                <a:spcPts val="580"/>
              </a:spcBef>
              <a:buClr>
                <a:schemeClr val="accent1"/>
              </a:buClr>
              <a:buFont typeface="Wingdings" pitchFamily="2" charset="2"/>
              <a:buChar char="Ø"/>
            </a:pPr>
            <a:r>
              <a:rPr lang="en-US" dirty="0"/>
              <a:t>Most common ISO additional insured endorsement for real estate industry is CG 20 11 04 13</a:t>
            </a:r>
          </a:p>
          <a:p>
            <a:pPr marL="857250" lvl="2" indent="-457200">
              <a:spcBef>
                <a:spcPts val="580"/>
              </a:spcBef>
              <a:buClr>
                <a:schemeClr val="accent1"/>
              </a:buClr>
              <a:buFont typeface="Wingdings" pitchFamily="2" charset="2"/>
              <a:buChar char="Ø"/>
            </a:pPr>
            <a:r>
              <a:rPr lang="en-US" dirty="0"/>
              <a:t>Provides coverage for liability arising out of that part of the premises …</a:t>
            </a:r>
          </a:p>
          <a:p>
            <a:pPr marL="857250" lvl="2" indent="-457200">
              <a:spcBef>
                <a:spcPts val="580"/>
              </a:spcBef>
              <a:buClr>
                <a:schemeClr val="accent1"/>
              </a:buClr>
              <a:buFont typeface="Wingdings" pitchFamily="2" charset="2"/>
              <a:buChar char="Ø"/>
            </a:pPr>
            <a:r>
              <a:rPr lang="en-US" dirty="0"/>
              <a:t>“Arising out of” includes sole negligence of additional </a:t>
            </a:r>
            <a:r>
              <a:rPr lang="en-US" dirty="0" smtClean="0"/>
              <a:t>insured</a:t>
            </a:r>
          </a:p>
          <a:p>
            <a:pPr marL="857250" lvl="2" indent="-457200">
              <a:spcBef>
                <a:spcPts val="580"/>
              </a:spcBef>
              <a:buClr>
                <a:schemeClr val="accent1"/>
              </a:buClr>
              <a:buFont typeface="Wingdings" pitchFamily="2" charset="2"/>
              <a:buChar char="Ø"/>
            </a:pPr>
            <a:endParaRPr lang="en-US" dirty="0"/>
          </a:p>
          <a:p>
            <a:pPr marL="274320" lvl="1" indent="-274320">
              <a:spcBef>
                <a:spcPts val="580"/>
              </a:spcBef>
              <a:buClr>
                <a:schemeClr val="accent1"/>
              </a:buClr>
              <a:buFont typeface="Wingdings" pitchFamily="2" charset="2"/>
              <a:buChar char="v"/>
            </a:pPr>
            <a:r>
              <a:rPr lang="en-US" sz="2400" dirty="0" smtClean="0"/>
              <a:t>Is this consistent with the indemnity?</a:t>
            </a:r>
            <a:endParaRPr lang="en-US" sz="2400"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36</a:t>
            </a:fld>
            <a:endParaRPr lang="en-US"/>
          </a:p>
        </p:txBody>
      </p:sp>
    </p:spTree>
    <p:extLst>
      <p:ext uri="{BB962C8B-B14F-4D97-AF65-F5344CB8AC3E}">
        <p14:creationId xmlns:p14="http://schemas.microsoft.com/office/powerpoint/2010/main" xmlns="" val="1906068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Excess/Umbrella</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pPr marL="274320" lvl="1" indent="-274320">
              <a:spcBef>
                <a:spcPts val="580"/>
              </a:spcBef>
              <a:buClr>
                <a:schemeClr val="accent1"/>
              </a:buClr>
              <a:buFont typeface="Wingdings" pitchFamily="2" charset="2"/>
              <a:buChar char="v"/>
            </a:pPr>
            <a:endParaRPr lang="en-US" sz="3200" dirty="0" smtClean="0"/>
          </a:p>
          <a:p>
            <a:pPr marL="274320" lvl="1" indent="-274320">
              <a:spcBef>
                <a:spcPts val="580"/>
              </a:spcBef>
              <a:buClr>
                <a:schemeClr val="accent1"/>
              </a:buClr>
              <a:buFont typeface="Wingdings" pitchFamily="2" charset="2"/>
              <a:buChar char="v"/>
            </a:pPr>
            <a:r>
              <a:rPr lang="en-US" sz="3200" dirty="0" smtClean="0"/>
              <a:t>Umbrella </a:t>
            </a:r>
            <a:r>
              <a:rPr lang="en-US" sz="3200" dirty="0"/>
              <a:t>liability policies are rarely umbrellas</a:t>
            </a:r>
          </a:p>
          <a:p>
            <a:pPr marL="274320" lvl="1" indent="-274320">
              <a:spcBef>
                <a:spcPts val="580"/>
              </a:spcBef>
              <a:buClr>
                <a:schemeClr val="accent1"/>
              </a:buClr>
              <a:buFont typeface="Wingdings" pitchFamily="2" charset="2"/>
              <a:buChar char="v"/>
            </a:pPr>
            <a:endParaRPr lang="en-US" sz="3200" dirty="0" smtClean="0"/>
          </a:p>
          <a:p>
            <a:pPr marL="274320" lvl="1" indent="-274320">
              <a:spcBef>
                <a:spcPts val="580"/>
              </a:spcBef>
              <a:buClr>
                <a:schemeClr val="accent1"/>
              </a:buClr>
              <a:buFont typeface="Wingdings" pitchFamily="2" charset="2"/>
              <a:buChar char="v"/>
            </a:pPr>
            <a:r>
              <a:rPr lang="en-US" sz="3200" dirty="0" smtClean="0"/>
              <a:t>Excess </a:t>
            </a:r>
            <a:r>
              <a:rPr lang="en-US" sz="3200" dirty="0"/>
              <a:t>liability policies are rarely fully excess</a:t>
            </a:r>
          </a:p>
          <a:p>
            <a:pPr marL="274320" lvl="1" indent="-274320">
              <a:spcBef>
                <a:spcPts val="580"/>
              </a:spcBef>
              <a:buClr>
                <a:schemeClr val="accent1"/>
              </a:buClr>
              <a:buFont typeface="Wingdings" pitchFamily="2" charset="2"/>
              <a:buChar char="v"/>
            </a:pPr>
            <a:endParaRPr lang="en-US" sz="3200" dirty="0" smtClean="0"/>
          </a:p>
          <a:p>
            <a:pPr marL="274320" lvl="1" indent="-274320">
              <a:spcBef>
                <a:spcPts val="580"/>
              </a:spcBef>
              <a:buClr>
                <a:schemeClr val="accent1"/>
              </a:buClr>
              <a:buFont typeface="Wingdings" pitchFamily="2" charset="2"/>
              <a:buChar char="v"/>
            </a:pPr>
            <a:r>
              <a:rPr lang="en-US" sz="3200" dirty="0" smtClean="0">
                <a:solidFill>
                  <a:srgbClr val="FF0000"/>
                </a:solidFill>
              </a:rPr>
              <a:t>Recommended</a:t>
            </a:r>
            <a:r>
              <a:rPr lang="en-US" sz="3200" dirty="0">
                <a:solidFill>
                  <a:srgbClr val="FF0000"/>
                </a:solidFill>
              </a:rPr>
              <a:t>:</a:t>
            </a:r>
          </a:p>
          <a:p>
            <a:pPr marL="400050" lvl="1" indent="0">
              <a:buNone/>
            </a:pPr>
            <a:r>
              <a:rPr lang="en-US" sz="3200" dirty="0" smtClean="0"/>
              <a:t>All excess/umbrella coverage shall have the same inception date as the underlying policies and shall be excess over and be no less broad than all coverage and conditions described above.</a:t>
            </a:r>
            <a:endParaRPr lang="en-US" sz="3200"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37</a:t>
            </a:fld>
            <a:endParaRPr lang="en-US"/>
          </a:p>
        </p:txBody>
      </p:sp>
    </p:spTree>
    <p:extLst>
      <p:ext uri="{BB962C8B-B14F-4D97-AF65-F5344CB8AC3E}">
        <p14:creationId xmlns:p14="http://schemas.microsoft.com/office/powerpoint/2010/main" xmlns="" val="283347827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The Biggest Gap of All</a:t>
            </a:r>
            <a:endParaRPr lang="en-US" b="1" dirty="0">
              <a:solidFill>
                <a:srgbClr val="FF0000"/>
              </a:solidFill>
            </a:endParaRPr>
          </a:p>
        </p:txBody>
      </p:sp>
      <p:sp>
        <p:nvSpPr>
          <p:cNvPr id="3" name="Content Placeholder 2"/>
          <p:cNvSpPr>
            <a:spLocks noGrp="1"/>
          </p:cNvSpPr>
          <p:nvPr>
            <p:ph idx="1"/>
          </p:nvPr>
        </p:nvSpPr>
        <p:spPr/>
        <p:txBody>
          <a:bodyPr>
            <a:normAutofit/>
          </a:bodyPr>
          <a:lstStyle/>
          <a:p>
            <a:pPr marL="274320" lvl="1" indent="-274320">
              <a:spcBef>
                <a:spcPts val="580"/>
              </a:spcBef>
              <a:buClr>
                <a:schemeClr val="accent1"/>
              </a:buClr>
              <a:buFont typeface="Wingdings" pitchFamily="2" charset="2"/>
              <a:buChar char="v"/>
            </a:pPr>
            <a:r>
              <a:rPr lang="en-US" sz="2400" dirty="0" smtClean="0"/>
              <a:t>“Whether” conditions</a:t>
            </a:r>
          </a:p>
          <a:p>
            <a:pPr marL="274320" lvl="1" indent="-274320">
              <a:spcBef>
                <a:spcPts val="580"/>
              </a:spcBef>
              <a:buClr>
                <a:schemeClr val="accent1"/>
              </a:buClr>
              <a:buFont typeface="Wingdings" pitchFamily="2" charset="2"/>
              <a:buChar char="v"/>
            </a:pPr>
            <a:endParaRPr lang="en-US" sz="2400" dirty="0"/>
          </a:p>
          <a:p>
            <a:pPr marL="274320" lvl="1" indent="-274320">
              <a:spcBef>
                <a:spcPts val="580"/>
              </a:spcBef>
              <a:buClr>
                <a:schemeClr val="accent1"/>
              </a:buClr>
              <a:buFont typeface="Wingdings" pitchFamily="2" charset="2"/>
              <a:buChar char="v"/>
            </a:pPr>
            <a:r>
              <a:rPr lang="en-US" sz="2400" dirty="0"/>
              <a:t>Trusting that requirements will be met with </a:t>
            </a:r>
            <a:r>
              <a:rPr lang="en-US" sz="2400" dirty="0" smtClean="0"/>
              <a:t>compliance</a:t>
            </a:r>
          </a:p>
          <a:p>
            <a:pPr marL="274320" lvl="1" indent="-274320">
              <a:spcBef>
                <a:spcPts val="580"/>
              </a:spcBef>
              <a:buClr>
                <a:schemeClr val="accent1"/>
              </a:buClr>
              <a:buFont typeface="Wingdings" pitchFamily="2" charset="2"/>
              <a:buChar char="v"/>
            </a:pPr>
            <a:endParaRPr lang="en-US" sz="2400" dirty="0"/>
          </a:p>
          <a:p>
            <a:pPr marL="274320" lvl="1" indent="-274320">
              <a:spcBef>
                <a:spcPts val="580"/>
              </a:spcBef>
              <a:buClr>
                <a:schemeClr val="accent1"/>
              </a:buClr>
              <a:buFont typeface="Wingdings" pitchFamily="2" charset="2"/>
              <a:buChar char="v"/>
            </a:pPr>
            <a:r>
              <a:rPr lang="en-US" sz="2400" dirty="0"/>
              <a:t>“Clients won’t pay for due diligence</a:t>
            </a:r>
            <a:r>
              <a:rPr lang="en-US" sz="2400" dirty="0" smtClean="0"/>
              <a:t>!”</a:t>
            </a:r>
          </a:p>
          <a:p>
            <a:pPr marL="274320" lvl="1" indent="-274320">
              <a:spcBef>
                <a:spcPts val="580"/>
              </a:spcBef>
              <a:buClr>
                <a:schemeClr val="accent1"/>
              </a:buClr>
              <a:buFont typeface="Wingdings" pitchFamily="2" charset="2"/>
              <a:buChar char="v"/>
            </a:pPr>
            <a:endParaRPr lang="en-US" sz="2400" dirty="0"/>
          </a:p>
          <a:p>
            <a:pPr marL="274320" lvl="1" indent="-274320">
              <a:spcBef>
                <a:spcPts val="580"/>
              </a:spcBef>
              <a:buClr>
                <a:schemeClr val="accent1"/>
              </a:buClr>
              <a:buFont typeface="Wingdings" pitchFamily="2" charset="2"/>
              <a:buChar char="v"/>
            </a:pPr>
            <a:r>
              <a:rPr lang="en-US" sz="2400" dirty="0"/>
              <a:t>The </a:t>
            </a:r>
            <a:r>
              <a:rPr lang="en-US" sz="2400" dirty="0" smtClean="0"/>
              <a:t>eye of the beholder </a:t>
            </a:r>
            <a:r>
              <a:rPr lang="en-US" sz="2400" dirty="0"/>
              <a:t>may </a:t>
            </a:r>
            <a:r>
              <a:rPr lang="en-US" sz="2400"/>
              <a:t>be </a:t>
            </a:r>
            <a:r>
              <a:rPr lang="en-US" sz="2400" smtClean="0"/>
              <a:t>on </a:t>
            </a:r>
            <a:r>
              <a:rPr lang="en-US" sz="2400" dirty="0"/>
              <a:t>you as funding source</a:t>
            </a:r>
            <a:r>
              <a:rPr lang="en-US" sz="2400" dirty="0" smtClean="0"/>
              <a:t>.</a:t>
            </a:r>
          </a:p>
          <a:p>
            <a:pPr marL="274320" lvl="1" indent="-274320">
              <a:spcBef>
                <a:spcPts val="580"/>
              </a:spcBef>
              <a:buClr>
                <a:schemeClr val="accent1"/>
              </a:buClr>
              <a:buFont typeface="Wingdings" pitchFamily="2" charset="2"/>
              <a:buChar char="v"/>
            </a:pPr>
            <a:endParaRPr lang="en-US" sz="2400" dirty="0"/>
          </a:p>
          <a:p>
            <a:pPr marL="274320" lvl="1" indent="-274320">
              <a:spcBef>
                <a:spcPts val="580"/>
              </a:spcBef>
              <a:buClr>
                <a:schemeClr val="accent1"/>
              </a:buClr>
              <a:buFont typeface="Wingdings" pitchFamily="2" charset="2"/>
              <a:buChar char="v"/>
            </a:pPr>
            <a:r>
              <a:rPr lang="en-US" sz="2400" dirty="0"/>
              <a:t>Recommended:  Hitting the “accept” button is no longer permissible.</a:t>
            </a:r>
          </a:p>
        </p:txBody>
      </p:sp>
      <p:sp>
        <p:nvSpPr>
          <p:cNvPr id="4" name="Slide Number Placeholder 3"/>
          <p:cNvSpPr>
            <a:spLocks noGrp="1"/>
          </p:cNvSpPr>
          <p:nvPr>
            <p:ph type="sldNum" sz="quarter" idx="12"/>
          </p:nvPr>
        </p:nvSpPr>
        <p:spPr/>
        <p:txBody>
          <a:bodyPr/>
          <a:lstStyle/>
          <a:p>
            <a:fld id="{85E2D95C-E869-42FD-9FCB-D2072A15A39B}" type="slidenum">
              <a:rPr lang="en-US" smtClean="0"/>
              <a:pPr/>
              <a:t>38</a:t>
            </a:fld>
            <a:endParaRPr lang="en-US"/>
          </a:p>
        </p:txBody>
      </p:sp>
    </p:spTree>
    <p:extLst>
      <p:ext uri="{BB962C8B-B14F-4D97-AF65-F5344CB8AC3E}">
        <p14:creationId xmlns:p14="http://schemas.microsoft.com/office/powerpoint/2010/main" xmlns="" val="126221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Questions?</a:t>
            </a:r>
            <a:endParaRPr lang="en-US" b="1" dirty="0">
              <a:solidFill>
                <a:srgbClr val="FF0000"/>
              </a:solidFill>
            </a:endParaRPr>
          </a:p>
        </p:txBody>
      </p:sp>
      <p:sp>
        <p:nvSpPr>
          <p:cNvPr id="4" name="Slide Number Placeholder 3"/>
          <p:cNvSpPr>
            <a:spLocks noGrp="1"/>
          </p:cNvSpPr>
          <p:nvPr>
            <p:ph type="sldNum" sz="quarter" idx="12"/>
          </p:nvPr>
        </p:nvSpPr>
        <p:spPr/>
        <p:txBody>
          <a:bodyPr/>
          <a:lstStyle/>
          <a:p>
            <a:fld id="{321F36FD-0E39-4F19-A900-ADCD3EF1132F}" type="slidenum">
              <a:rPr lang="en-US" smtClean="0"/>
              <a:pPr/>
              <a:t>39</a:t>
            </a:fld>
            <a:endParaRPr lang="en-US"/>
          </a:p>
        </p:txBody>
      </p:sp>
      <p:sp>
        <p:nvSpPr>
          <p:cNvPr id="3" name="Content Placeholder 2"/>
          <p:cNvSpPr>
            <a:spLocks noGrp="1"/>
          </p:cNvSpPr>
          <p:nvPr>
            <p:ph sz="quarter" idx="1"/>
          </p:nvPr>
        </p:nvSpPr>
        <p:spPr/>
        <p:txBody>
          <a:bodyPr/>
          <a:lstStyle/>
          <a:p>
            <a:endParaRPr lang="en-US" dirty="0" smtClean="0"/>
          </a:p>
          <a:p>
            <a:pPr algn="ctr">
              <a:buNone/>
            </a:pPr>
            <a:endParaRPr lang="en-US" sz="3200" dirty="0" smtClean="0">
              <a:latin typeface="+mj-lt"/>
            </a:endParaRPr>
          </a:p>
          <a:p>
            <a:pPr algn="ctr">
              <a:buNone/>
            </a:pPr>
            <a:r>
              <a:rPr lang="en-US" dirty="0" smtClean="0">
                <a:latin typeface="+mj-lt"/>
              </a:rPr>
              <a:t>Charles E. Comiskey</a:t>
            </a:r>
          </a:p>
          <a:p>
            <a:pPr algn="ctr">
              <a:buNone/>
            </a:pPr>
            <a:r>
              <a:rPr lang="en-US" dirty="0" smtClean="0">
                <a:latin typeface="+mj-lt"/>
              </a:rPr>
              <a:t>CPCU, CIC, CPIA, CRM, PWCA, CRIS, CCM</a:t>
            </a:r>
          </a:p>
          <a:p>
            <a:pPr algn="ctr">
              <a:buNone/>
            </a:pPr>
            <a:r>
              <a:rPr lang="en-US" dirty="0" smtClean="0">
                <a:latin typeface="+mj-lt"/>
              </a:rPr>
              <a:t>713.797.9706</a:t>
            </a:r>
          </a:p>
          <a:p>
            <a:pPr algn="ctr">
              <a:buNone/>
            </a:pPr>
            <a:r>
              <a:rPr lang="en-US" dirty="0" smtClean="0">
                <a:latin typeface="+mj-lt"/>
              </a:rPr>
              <a:t>charles.comiskey@bch-insurance.com</a:t>
            </a:r>
          </a:p>
          <a:p>
            <a:pPr algn="ctr">
              <a:buNone/>
            </a:pPr>
            <a:r>
              <a:rPr lang="en-US" dirty="0" smtClean="0">
                <a:latin typeface="+mj-lt"/>
              </a:rPr>
              <a:t>www.linkedin.com/in/charlescomiskey</a:t>
            </a:r>
            <a:endParaRPr lang="en-US" dirty="0">
              <a:latin typeface="+mj-lt"/>
            </a:endParaRPr>
          </a:p>
        </p:txBody>
      </p:sp>
    </p:spTree>
    <p:extLst>
      <p:ext uri="{BB962C8B-B14F-4D97-AF65-F5344CB8AC3E}">
        <p14:creationId xmlns:p14="http://schemas.microsoft.com/office/powerpoint/2010/main" xmlns="" val="248364903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General Gaps – Waiver of Subrogation</a:t>
            </a:r>
            <a:endParaRPr lang="en-US" b="1" dirty="0">
              <a:solidFill>
                <a:srgbClr val="FF0000"/>
              </a:solidFill>
            </a:endParaRPr>
          </a:p>
        </p:txBody>
      </p:sp>
      <p:sp>
        <p:nvSpPr>
          <p:cNvPr id="3" name="Content Placeholder 2"/>
          <p:cNvSpPr>
            <a:spLocks noGrp="1"/>
          </p:cNvSpPr>
          <p:nvPr>
            <p:ph idx="1"/>
          </p:nvPr>
        </p:nvSpPr>
        <p:spPr/>
        <p:txBody>
          <a:bodyPr>
            <a:normAutofit fontScale="77500" lnSpcReduction="20000"/>
          </a:bodyPr>
          <a:lstStyle/>
          <a:p>
            <a:pPr marL="274320" lvl="1" indent="-274320">
              <a:lnSpc>
                <a:spcPct val="70000"/>
              </a:lnSpc>
              <a:spcBef>
                <a:spcPts val="580"/>
              </a:spcBef>
              <a:buClr>
                <a:schemeClr val="accent1"/>
              </a:buClr>
              <a:buFont typeface="Wingdings" pitchFamily="2" charset="2"/>
              <a:buChar char="v"/>
            </a:pPr>
            <a:endParaRPr lang="en-US" sz="3200" dirty="0" smtClean="0"/>
          </a:p>
          <a:p>
            <a:pPr marL="274320" lvl="1" indent="-274320">
              <a:lnSpc>
                <a:spcPct val="110000"/>
              </a:lnSpc>
              <a:spcBef>
                <a:spcPts val="580"/>
              </a:spcBef>
              <a:buClr>
                <a:schemeClr val="accent1"/>
              </a:buClr>
              <a:buFont typeface="Wingdings" pitchFamily="2" charset="2"/>
              <a:buChar char="v"/>
            </a:pPr>
            <a:r>
              <a:rPr lang="en-US" sz="3200" dirty="0" smtClean="0">
                <a:solidFill>
                  <a:srgbClr val="FF0000"/>
                </a:solidFill>
              </a:rPr>
              <a:t>Problem:  </a:t>
            </a:r>
            <a:r>
              <a:rPr lang="en-US" sz="3200" dirty="0" smtClean="0"/>
              <a:t>“Tenant shall provide a waiver </a:t>
            </a:r>
            <a:r>
              <a:rPr lang="en-US" sz="3200" dirty="0"/>
              <a:t>of </a:t>
            </a:r>
            <a:r>
              <a:rPr lang="en-US" sz="3200" dirty="0" smtClean="0"/>
              <a:t>subrogation.”</a:t>
            </a:r>
            <a:endParaRPr lang="en-US" sz="3200" dirty="0"/>
          </a:p>
          <a:p>
            <a:pPr marL="274320" lvl="1" indent="-274320">
              <a:lnSpc>
                <a:spcPct val="110000"/>
              </a:lnSpc>
              <a:spcBef>
                <a:spcPts val="580"/>
              </a:spcBef>
              <a:buClr>
                <a:schemeClr val="accent1"/>
              </a:buClr>
              <a:buFont typeface="Wingdings" pitchFamily="2" charset="2"/>
              <a:buChar char="v"/>
            </a:pPr>
            <a:endParaRPr lang="en-US" sz="3200" dirty="0"/>
          </a:p>
          <a:p>
            <a:pPr marL="274320" lvl="1" indent="-274320">
              <a:lnSpc>
                <a:spcPct val="110000"/>
              </a:lnSpc>
              <a:spcBef>
                <a:spcPts val="580"/>
              </a:spcBef>
              <a:buClr>
                <a:schemeClr val="accent1"/>
              </a:buClr>
              <a:buFont typeface="Wingdings" pitchFamily="2" charset="2"/>
              <a:buChar char="v"/>
            </a:pPr>
            <a:r>
              <a:rPr lang="en-US" sz="3200" dirty="0" smtClean="0"/>
              <a:t>Two </a:t>
            </a:r>
            <a:r>
              <a:rPr lang="en-US" sz="3200" dirty="0"/>
              <a:t>step process</a:t>
            </a:r>
          </a:p>
          <a:p>
            <a:pPr marL="274320" lvl="1" indent="-274320">
              <a:lnSpc>
                <a:spcPct val="110000"/>
              </a:lnSpc>
              <a:spcBef>
                <a:spcPts val="580"/>
              </a:spcBef>
              <a:buClr>
                <a:schemeClr val="accent1"/>
              </a:buClr>
              <a:buFont typeface="Wingdings" pitchFamily="2" charset="2"/>
              <a:buChar char="v"/>
            </a:pPr>
            <a:endParaRPr lang="en-US" sz="3200" dirty="0"/>
          </a:p>
          <a:p>
            <a:pPr marL="274320" lvl="1" indent="-274320">
              <a:lnSpc>
                <a:spcPct val="110000"/>
              </a:lnSpc>
              <a:spcBef>
                <a:spcPts val="580"/>
              </a:spcBef>
              <a:buClr>
                <a:schemeClr val="accent1"/>
              </a:buClr>
              <a:buFont typeface="Wingdings" pitchFamily="2" charset="2"/>
              <a:buChar char="v"/>
            </a:pPr>
            <a:r>
              <a:rPr lang="en-US" sz="3200" dirty="0"/>
              <a:t>An insured cannot </a:t>
            </a:r>
            <a:r>
              <a:rPr lang="en-US" sz="3200" dirty="0" smtClean="0"/>
              <a:t>waive subrogation</a:t>
            </a:r>
          </a:p>
          <a:p>
            <a:pPr marL="857250" lvl="2" indent="-457200">
              <a:lnSpc>
                <a:spcPct val="110000"/>
              </a:lnSpc>
              <a:spcBef>
                <a:spcPts val="580"/>
              </a:spcBef>
              <a:buClr>
                <a:schemeClr val="accent1"/>
              </a:buClr>
              <a:buFont typeface="Wingdings" pitchFamily="2" charset="2"/>
              <a:buChar char="Ø"/>
            </a:pPr>
            <a:r>
              <a:rPr lang="en-US" sz="3100" dirty="0" smtClean="0"/>
              <a:t>Can waive right of recovery in most cases</a:t>
            </a:r>
            <a:endParaRPr lang="en-US" sz="3100" dirty="0"/>
          </a:p>
          <a:p>
            <a:pPr marL="274320" lvl="1" indent="-274320">
              <a:lnSpc>
                <a:spcPct val="110000"/>
              </a:lnSpc>
              <a:spcBef>
                <a:spcPts val="580"/>
              </a:spcBef>
              <a:buClr>
                <a:schemeClr val="accent1"/>
              </a:buClr>
              <a:buFont typeface="Wingdings" pitchFamily="2" charset="2"/>
              <a:buChar char="v"/>
            </a:pPr>
            <a:endParaRPr lang="en-US" sz="3200" dirty="0"/>
          </a:p>
          <a:p>
            <a:pPr marL="274320" lvl="1" indent="-274320">
              <a:lnSpc>
                <a:spcPct val="110000"/>
              </a:lnSpc>
              <a:spcBef>
                <a:spcPts val="580"/>
              </a:spcBef>
              <a:buClr>
                <a:schemeClr val="accent1"/>
              </a:buClr>
              <a:buFont typeface="Wingdings" pitchFamily="2" charset="2"/>
              <a:buChar char="v"/>
            </a:pPr>
            <a:r>
              <a:rPr lang="en-US" sz="3200" dirty="0"/>
              <a:t>A waiver </a:t>
            </a:r>
            <a:r>
              <a:rPr lang="en-US" sz="3200" dirty="0" smtClean="0"/>
              <a:t>of subrogation does </a:t>
            </a:r>
            <a:r>
              <a:rPr lang="en-US" sz="3200" dirty="0"/>
              <a:t>not affect the insured</a:t>
            </a:r>
          </a:p>
          <a:p>
            <a:pPr marL="274320" lvl="1" indent="-274320">
              <a:lnSpc>
                <a:spcPct val="110000"/>
              </a:lnSpc>
              <a:spcBef>
                <a:spcPts val="580"/>
              </a:spcBef>
              <a:buClr>
                <a:schemeClr val="accent1"/>
              </a:buClr>
              <a:buFont typeface="Wingdings" pitchFamily="2" charset="2"/>
              <a:buChar char="v"/>
            </a:pPr>
            <a:endParaRPr lang="en-US" sz="3200" dirty="0"/>
          </a:p>
          <a:p>
            <a:pPr marL="274320" lvl="1" indent="-274320">
              <a:lnSpc>
                <a:spcPct val="110000"/>
              </a:lnSpc>
              <a:spcBef>
                <a:spcPts val="580"/>
              </a:spcBef>
              <a:buClr>
                <a:schemeClr val="accent1"/>
              </a:buClr>
              <a:buFont typeface="Wingdings" pitchFamily="2" charset="2"/>
              <a:buChar char="v"/>
            </a:pPr>
            <a:r>
              <a:rPr lang="en-US" sz="3200" dirty="0"/>
              <a:t>Where endorsement is essential</a:t>
            </a:r>
          </a:p>
          <a:p>
            <a:endParaRPr lang="en-US" dirty="0"/>
          </a:p>
        </p:txBody>
      </p:sp>
      <p:sp>
        <p:nvSpPr>
          <p:cNvPr id="4" name="Slide Number Placeholder 3"/>
          <p:cNvSpPr>
            <a:spLocks noGrp="1"/>
          </p:cNvSpPr>
          <p:nvPr>
            <p:ph type="sldNum" sz="quarter" idx="12"/>
          </p:nvPr>
        </p:nvSpPr>
        <p:spPr/>
        <p:txBody>
          <a:bodyPr/>
          <a:lstStyle/>
          <a:p>
            <a:pPr>
              <a:defRPr/>
            </a:pPr>
            <a:fld id="{C4DBA3E9-C8E0-4D46-BBCA-6C8FCF45DAA5}" type="slidenum">
              <a:rPr lang="en-US" smtClean="0"/>
              <a:pPr>
                <a:defRPr/>
              </a:pPr>
              <a:t>4</a:t>
            </a:fld>
            <a:endParaRPr lang="en-US"/>
          </a:p>
        </p:txBody>
      </p:sp>
    </p:spTree>
    <p:extLst>
      <p:ext uri="{BB962C8B-B14F-4D97-AF65-F5344CB8AC3E}">
        <p14:creationId xmlns:p14="http://schemas.microsoft.com/office/powerpoint/2010/main" xmlns="" val="488681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Charles E. Comiskey</a:t>
            </a:r>
            <a:br>
              <a:rPr lang="en-US" dirty="0" smtClean="0"/>
            </a:br>
            <a:r>
              <a:rPr lang="en-US" sz="3600" dirty="0" smtClean="0"/>
              <a:t>CPCU, CIC, CPIA, CRM, PWCA, CRIS, CCM</a:t>
            </a:r>
            <a:endParaRPr lang="en-US" sz="3600" dirty="0"/>
          </a:p>
        </p:txBody>
      </p:sp>
      <p:sp>
        <p:nvSpPr>
          <p:cNvPr id="3" name="Slide Number Placeholder 2"/>
          <p:cNvSpPr>
            <a:spLocks noGrp="1"/>
          </p:cNvSpPr>
          <p:nvPr>
            <p:ph type="sldNum" sz="quarter" idx="12"/>
          </p:nvPr>
        </p:nvSpPr>
        <p:spPr/>
        <p:txBody>
          <a:bodyPr/>
          <a:lstStyle/>
          <a:p>
            <a:fld id="{321F36FD-0E39-4F19-A900-ADCD3EF1132F}" type="slidenum">
              <a:rPr lang="en-US" smtClean="0"/>
              <a:pPr/>
              <a:t>40</a:t>
            </a:fld>
            <a:endParaRPr lang="en-US"/>
          </a:p>
        </p:txBody>
      </p:sp>
      <p:sp>
        <p:nvSpPr>
          <p:cNvPr id="4" name="Content Placeholder 3"/>
          <p:cNvSpPr>
            <a:spLocks noGrp="1"/>
          </p:cNvSpPr>
          <p:nvPr>
            <p:ph sz="quarter" idx="1"/>
          </p:nvPr>
        </p:nvSpPr>
        <p:spPr/>
        <p:txBody>
          <a:bodyPr>
            <a:normAutofit fontScale="25000" lnSpcReduction="20000"/>
          </a:bodyPr>
          <a:lstStyle/>
          <a:p>
            <a:pPr>
              <a:buFont typeface="Wingdings" pitchFamily="2" charset="2"/>
              <a:buChar char="v"/>
            </a:pPr>
            <a:endParaRPr lang="en-US" sz="3100" dirty="0" smtClean="0">
              <a:latin typeface="+mj-lt"/>
            </a:endParaRPr>
          </a:p>
          <a:p>
            <a:pPr marL="274320" lvl="1" indent="-274320">
              <a:lnSpc>
                <a:spcPct val="120000"/>
              </a:lnSpc>
              <a:spcBef>
                <a:spcPts val="580"/>
              </a:spcBef>
              <a:buClr>
                <a:schemeClr val="accent1"/>
              </a:buClr>
              <a:buFont typeface="Wingdings" pitchFamily="2" charset="2"/>
              <a:buChar char="v"/>
            </a:pPr>
            <a:r>
              <a:rPr lang="en-US" sz="7200" dirty="0"/>
              <a:t>Charles Comiskey is President of RiskTech, Inc., Houston’s oldest risk management consulting firm, and Senior Vice President of Brady Chapman Holland &amp; Associates, one of the largest privately-held insurance brokerage firms in the U.S.</a:t>
            </a:r>
          </a:p>
          <a:p>
            <a:pPr marL="274320" lvl="1" indent="-274320">
              <a:lnSpc>
                <a:spcPct val="120000"/>
              </a:lnSpc>
              <a:spcBef>
                <a:spcPts val="580"/>
              </a:spcBef>
              <a:buClr>
                <a:schemeClr val="accent1"/>
              </a:buClr>
              <a:buFont typeface="Wingdings" pitchFamily="2" charset="2"/>
              <a:buChar char="v"/>
            </a:pPr>
            <a:endParaRPr lang="en-US" sz="3200" dirty="0"/>
          </a:p>
          <a:p>
            <a:pPr marL="274320" lvl="1" indent="-274320">
              <a:lnSpc>
                <a:spcPct val="120000"/>
              </a:lnSpc>
              <a:spcBef>
                <a:spcPts val="580"/>
              </a:spcBef>
              <a:buClr>
                <a:schemeClr val="accent1"/>
              </a:buClr>
              <a:buFont typeface="Wingdings" pitchFamily="2" charset="2"/>
              <a:buChar char="v"/>
            </a:pPr>
            <a:r>
              <a:rPr lang="en-US" sz="7200" dirty="0"/>
              <a:t>Holding a variety of  professional designations, Comiskey is a nationally recognized expert and frequent speaker on risk management and insurance issues to various legal, construction and real estate associations and similar groups across the country.   </a:t>
            </a:r>
          </a:p>
          <a:p>
            <a:pPr marL="274320" lvl="1" indent="-274320">
              <a:lnSpc>
                <a:spcPct val="120000"/>
              </a:lnSpc>
              <a:spcBef>
                <a:spcPts val="580"/>
              </a:spcBef>
              <a:buClr>
                <a:schemeClr val="accent1"/>
              </a:buClr>
              <a:buFont typeface="Wingdings" pitchFamily="2" charset="2"/>
              <a:buChar char="v"/>
            </a:pPr>
            <a:endParaRPr lang="en-US" sz="3200" dirty="0"/>
          </a:p>
          <a:p>
            <a:pPr marL="274320" lvl="1" indent="-274320">
              <a:lnSpc>
                <a:spcPct val="120000"/>
              </a:lnSpc>
              <a:spcBef>
                <a:spcPts val="580"/>
              </a:spcBef>
              <a:buClr>
                <a:schemeClr val="accent1"/>
              </a:buClr>
              <a:buFont typeface="Wingdings" pitchFamily="2" charset="2"/>
              <a:buChar char="v"/>
            </a:pPr>
            <a:r>
              <a:rPr lang="en-US" sz="7200" dirty="0"/>
              <a:t>He has served as a pre-trial consultant/expert witness in well over 200 matters in State and Federal courts, serving on both the defense and plaintiff sides testifying for and against insurance companies, insurance agencies, and insureds.</a:t>
            </a:r>
          </a:p>
          <a:p>
            <a:pPr marL="274320" lvl="1" indent="-274320">
              <a:lnSpc>
                <a:spcPct val="120000"/>
              </a:lnSpc>
              <a:spcBef>
                <a:spcPts val="580"/>
              </a:spcBef>
              <a:buClr>
                <a:schemeClr val="accent1"/>
              </a:buClr>
              <a:buFont typeface="Wingdings" pitchFamily="2" charset="2"/>
              <a:buChar char="v"/>
            </a:pPr>
            <a:endParaRPr lang="en-US" sz="3200" dirty="0"/>
          </a:p>
          <a:p>
            <a:pPr marL="274320" lvl="1" indent="-274320">
              <a:lnSpc>
                <a:spcPct val="120000"/>
              </a:lnSpc>
              <a:spcBef>
                <a:spcPts val="580"/>
              </a:spcBef>
              <a:buClr>
                <a:schemeClr val="accent1"/>
              </a:buClr>
              <a:buFont typeface="Wingdings" pitchFamily="2" charset="2"/>
              <a:buChar char="v"/>
            </a:pPr>
            <a:r>
              <a:rPr lang="en-US" sz="7200" dirty="0"/>
              <a:t>Charles is also National Chairman of the Construction Practice Group of RiskProNet International, the 5th largest brokerage organization in the U.S</a:t>
            </a:r>
            <a:r>
              <a:rPr lang="en-US" sz="8000" dirty="0"/>
              <a:t>.  </a:t>
            </a:r>
          </a:p>
          <a:p>
            <a:endParaRPr lang="en-US" dirty="0"/>
          </a:p>
        </p:txBody>
      </p:sp>
    </p:spTree>
    <p:extLst>
      <p:ext uri="{BB962C8B-B14F-4D97-AF65-F5344CB8AC3E}">
        <p14:creationId xmlns:p14="http://schemas.microsoft.com/office/powerpoint/2010/main" xmlns="" val="107956613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endParaRPr lang="en-US" dirty="0" smtClean="0"/>
          </a:p>
          <a:p>
            <a:pPr marL="274320" lvl="1" indent="-274320">
              <a:lnSpc>
                <a:spcPct val="70000"/>
              </a:lnSpc>
              <a:spcBef>
                <a:spcPts val="580"/>
              </a:spcBef>
              <a:buClr>
                <a:schemeClr val="accent1"/>
              </a:buClr>
              <a:buFont typeface="Wingdings" pitchFamily="2" charset="2"/>
              <a:buChar char="v"/>
            </a:pPr>
            <a:r>
              <a:rPr lang="en-US" sz="3200" dirty="0">
                <a:solidFill>
                  <a:srgbClr val="FF0000"/>
                </a:solidFill>
              </a:rPr>
              <a:t>Recommended:</a:t>
            </a:r>
          </a:p>
          <a:p>
            <a:pPr marL="400050" lvl="1" indent="0" algn="just">
              <a:buNone/>
            </a:pPr>
            <a:r>
              <a:rPr lang="en-US" dirty="0" smtClean="0"/>
              <a:t>Tenant agrees to waive its rights of recovery and to obtain a waiver of subrogation in favor of Landlord Parties on all insurance coverage carried by Tenant, whether required herein or not.</a:t>
            </a:r>
            <a:endParaRPr lang="en-US" dirty="0"/>
          </a:p>
        </p:txBody>
      </p:sp>
      <p:sp>
        <p:nvSpPr>
          <p:cNvPr id="4" name="Slide Number Placeholder 3"/>
          <p:cNvSpPr>
            <a:spLocks noGrp="1"/>
          </p:cNvSpPr>
          <p:nvPr>
            <p:ph type="sldNum" sz="quarter" idx="12"/>
          </p:nvPr>
        </p:nvSpPr>
        <p:spPr/>
        <p:txBody>
          <a:bodyPr/>
          <a:lstStyle/>
          <a:p>
            <a:pPr>
              <a:defRPr/>
            </a:pPr>
            <a:fld id="{C4DBA3E9-C8E0-4D46-BBCA-6C8FCF45DAA5}" type="slidenum">
              <a:rPr lang="en-US" smtClean="0"/>
              <a:pPr>
                <a:defRPr/>
              </a:pPr>
              <a:t>5</a:t>
            </a:fld>
            <a:endParaRPr lang="en-US"/>
          </a:p>
        </p:txBody>
      </p:sp>
    </p:spTree>
    <p:extLst>
      <p:ext uri="{BB962C8B-B14F-4D97-AF65-F5344CB8AC3E}">
        <p14:creationId xmlns:p14="http://schemas.microsoft.com/office/powerpoint/2010/main" xmlns="" val="882390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General Gaps – Professional Liability</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274320" lvl="1" indent="-274320">
              <a:lnSpc>
                <a:spcPct val="70000"/>
              </a:lnSpc>
              <a:spcBef>
                <a:spcPts val="580"/>
              </a:spcBef>
              <a:buClr>
                <a:schemeClr val="accent1"/>
              </a:buClr>
              <a:buFont typeface="Wingdings" pitchFamily="2" charset="2"/>
              <a:buChar char="v"/>
            </a:pPr>
            <a:endParaRPr lang="en-US" sz="3200" dirty="0" smtClean="0">
              <a:solidFill>
                <a:srgbClr val="FF0000"/>
              </a:solidFill>
            </a:endParaRPr>
          </a:p>
          <a:p>
            <a:pPr marL="274320" lvl="1" indent="-274320">
              <a:lnSpc>
                <a:spcPct val="110000"/>
              </a:lnSpc>
              <a:spcBef>
                <a:spcPts val="580"/>
              </a:spcBef>
              <a:buClr>
                <a:schemeClr val="accent1"/>
              </a:buClr>
              <a:buFont typeface="Wingdings" pitchFamily="2" charset="2"/>
              <a:buChar char="v"/>
            </a:pPr>
            <a:r>
              <a:rPr lang="en-US" sz="3200" dirty="0" smtClean="0">
                <a:solidFill>
                  <a:srgbClr val="FF0000"/>
                </a:solidFill>
              </a:rPr>
              <a:t>Problem: </a:t>
            </a:r>
            <a:r>
              <a:rPr lang="en-US" sz="3200" dirty="0" smtClean="0"/>
              <a:t>“Landlord shall be an additional insured on all coverage except for workers’ compensation.”</a:t>
            </a:r>
          </a:p>
          <a:p>
            <a:pPr marL="274320" lvl="1" indent="-274320">
              <a:lnSpc>
                <a:spcPct val="110000"/>
              </a:lnSpc>
              <a:spcBef>
                <a:spcPts val="580"/>
              </a:spcBef>
              <a:buClr>
                <a:schemeClr val="accent1"/>
              </a:buClr>
              <a:buFont typeface="Wingdings" pitchFamily="2" charset="2"/>
              <a:buChar char="v"/>
            </a:pPr>
            <a:endParaRPr lang="en-US" sz="3200" dirty="0"/>
          </a:p>
          <a:p>
            <a:pPr marL="274320" lvl="1" indent="-274320">
              <a:lnSpc>
                <a:spcPct val="110000"/>
              </a:lnSpc>
              <a:spcBef>
                <a:spcPts val="580"/>
              </a:spcBef>
              <a:buClr>
                <a:schemeClr val="accent1"/>
              </a:buClr>
              <a:buFont typeface="Wingdings" pitchFamily="2" charset="2"/>
              <a:buChar char="v"/>
            </a:pPr>
            <a:r>
              <a:rPr lang="en-US" sz="3200" dirty="0" smtClean="0"/>
              <a:t>In combination with professional </a:t>
            </a:r>
            <a:r>
              <a:rPr lang="en-US" sz="3200" dirty="0"/>
              <a:t>liability </a:t>
            </a:r>
            <a:r>
              <a:rPr lang="en-US" sz="3200" dirty="0" smtClean="0"/>
              <a:t>requirement</a:t>
            </a:r>
          </a:p>
          <a:p>
            <a:pPr marL="857250" lvl="2" indent="-457200">
              <a:lnSpc>
                <a:spcPct val="110000"/>
              </a:lnSpc>
              <a:spcBef>
                <a:spcPts val="580"/>
              </a:spcBef>
              <a:buClr>
                <a:schemeClr val="accent1"/>
              </a:buClr>
              <a:buFont typeface="Wingdings" pitchFamily="2" charset="2"/>
              <a:buChar char="Ø"/>
            </a:pPr>
            <a:r>
              <a:rPr lang="en-US" sz="2800" dirty="0" smtClean="0"/>
              <a:t>Triggers Insured </a:t>
            </a:r>
            <a:r>
              <a:rPr lang="en-US" sz="2800" dirty="0"/>
              <a:t>vs. Insured exclusion</a:t>
            </a:r>
          </a:p>
          <a:p>
            <a:pPr marL="857250" lvl="2" indent="-457200">
              <a:lnSpc>
                <a:spcPct val="110000"/>
              </a:lnSpc>
              <a:spcBef>
                <a:spcPts val="580"/>
              </a:spcBef>
              <a:buClr>
                <a:schemeClr val="accent1"/>
              </a:buClr>
              <a:buFont typeface="Wingdings" pitchFamily="2" charset="2"/>
              <a:buChar char="Ø"/>
            </a:pPr>
            <a:r>
              <a:rPr lang="en-US" sz="2800" dirty="0"/>
              <a:t>Acceptable if limited to within same economic family</a:t>
            </a:r>
          </a:p>
        </p:txBody>
      </p:sp>
      <p:sp>
        <p:nvSpPr>
          <p:cNvPr id="4" name="Slide Number Placeholder 3"/>
          <p:cNvSpPr>
            <a:spLocks noGrp="1"/>
          </p:cNvSpPr>
          <p:nvPr>
            <p:ph type="sldNum" sz="quarter" idx="12"/>
          </p:nvPr>
        </p:nvSpPr>
        <p:spPr/>
        <p:txBody>
          <a:bodyPr/>
          <a:lstStyle/>
          <a:p>
            <a:fld id="{85E2D95C-E869-42FD-9FCB-D2072A15A39B}" type="slidenum">
              <a:rPr lang="en-US" smtClean="0"/>
              <a:pPr/>
              <a:t>6</a:t>
            </a:fld>
            <a:endParaRPr lang="en-US"/>
          </a:p>
        </p:txBody>
      </p:sp>
    </p:spTree>
    <p:extLst>
      <p:ext uri="{BB962C8B-B14F-4D97-AF65-F5344CB8AC3E}">
        <p14:creationId xmlns:p14="http://schemas.microsoft.com/office/powerpoint/2010/main" xmlns="" val="718676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274320" lvl="1" indent="-274320">
              <a:spcBef>
                <a:spcPts val="580"/>
              </a:spcBef>
              <a:buClr>
                <a:schemeClr val="accent1"/>
              </a:buClr>
              <a:buFont typeface="Wingdings" pitchFamily="2" charset="2"/>
              <a:buChar char="v"/>
            </a:pPr>
            <a:endParaRPr lang="en-US" sz="3200" dirty="0" smtClean="0">
              <a:solidFill>
                <a:srgbClr val="FF0000"/>
              </a:solidFill>
            </a:endParaRPr>
          </a:p>
          <a:p>
            <a:pPr marL="274320" lvl="1" indent="-274320">
              <a:spcBef>
                <a:spcPts val="580"/>
              </a:spcBef>
              <a:buClr>
                <a:schemeClr val="accent1"/>
              </a:buClr>
              <a:buFont typeface="Wingdings" pitchFamily="2" charset="2"/>
              <a:buChar char="v"/>
            </a:pPr>
            <a:r>
              <a:rPr lang="en-US" sz="3600" dirty="0" smtClean="0">
                <a:solidFill>
                  <a:srgbClr val="FF0000"/>
                </a:solidFill>
              </a:rPr>
              <a:t>Recommended</a:t>
            </a:r>
            <a:r>
              <a:rPr lang="en-US" sz="3600" dirty="0">
                <a:solidFill>
                  <a:srgbClr val="FF0000"/>
                </a:solidFill>
              </a:rPr>
              <a:t>:</a:t>
            </a:r>
          </a:p>
          <a:p>
            <a:pPr marL="400050" lvl="1" indent="0">
              <a:buNone/>
            </a:pPr>
            <a:r>
              <a:rPr lang="en-US" sz="3600" dirty="0" smtClean="0"/>
              <a:t>Additional insured status shall be provided on all coverages except for Workers’ Compensation, Employer’s Liability and Professional Liability.</a:t>
            </a:r>
            <a:endParaRPr lang="en-US" sz="3600" dirty="0"/>
          </a:p>
        </p:txBody>
      </p:sp>
      <p:sp>
        <p:nvSpPr>
          <p:cNvPr id="4" name="Slide Number Placeholder 3"/>
          <p:cNvSpPr>
            <a:spLocks noGrp="1"/>
          </p:cNvSpPr>
          <p:nvPr>
            <p:ph type="sldNum" sz="quarter" idx="12"/>
          </p:nvPr>
        </p:nvSpPr>
        <p:spPr/>
        <p:txBody>
          <a:bodyPr/>
          <a:lstStyle/>
          <a:p>
            <a:fld id="{85E2D95C-E869-42FD-9FCB-D2072A15A39B}" type="slidenum">
              <a:rPr lang="en-US" smtClean="0"/>
              <a:pPr/>
              <a:t>7</a:t>
            </a:fld>
            <a:endParaRPr lang="en-US"/>
          </a:p>
        </p:txBody>
      </p:sp>
    </p:spTree>
    <p:extLst>
      <p:ext uri="{BB962C8B-B14F-4D97-AF65-F5344CB8AC3E}">
        <p14:creationId xmlns:p14="http://schemas.microsoft.com/office/powerpoint/2010/main" xmlns="" val="14017061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Property</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pPr marL="274320" lvl="1" indent="-274320">
              <a:spcBef>
                <a:spcPts val="580"/>
              </a:spcBef>
              <a:buClr>
                <a:schemeClr val="accent1"/>
              </a:buClr>
              <a:buFont typeface="Wingdings" pitchFamily="2" charset="2"/>
              <a:buChar char="v"/>
            </a:pPr>
            <a:endParaRPr lang="en-US" sz="3200" dirty="0" smtClean="0">
              <a:solidFill>
                <a:srgbClr val="FF0000"/>
              </a:solidFill>
            </a:endParaRPr>
          </a:p>
          <a:p>
            <a:pPr marL="274320" lvl="1" indent="-274320">
              <a:spcBef>
                <a:spcPts val="580"/>
              </a:spcBef>
              <a:buClr>
                <a:schemeClr val="accent1"/>
              </a:buClr>
              <a:buFont typeface="Wingdings" pitchFamily="2" charset="2"/>
              <a:buChar char="v"/>
            </a:pPr>
            <a:r>
              <a:rPr lang="en-US" sz="3200" dirty="0" smtClean="0">
                <a:solidFill>
                  <a:srgbClr val="FF0000"/>
                </a:solidFill>
              </a:rPr>
              <a:t>Problem</a:t>
            </a:r>
            <a:r>
              <a:rPr lang="en-US" sz="3200" dirty="0">
                <a:solidFill>
                  <a:srgbClr val="FF0000"/>
                </a:solidFill>
              </a:rPr>
              <a:t>:  </a:t>
            </a:r>
            <a:r>
              <a:rPr lang="en-US" sz="3200" dirty="0" smtClean="0"/>
              <a:t>“Tenant </a:t>
            </a:r>
            <a:r>
              <a:rPr lang="en-US" sz="3200" dirty="0"/>
              <a:t>shall provide property insurance covering fire, extended coverage, vandalism and malicious </a:t>
            </a:r>
            <a:r>
              <a:rPr lang="en-US" sz="3200" dirty="0" smtClean="0"/>
              <a:t>mischief, and flood”</a:t>
            </a:r>
            <a:endParaRPr lang="en-US" sz="3200" dirty="0"/>
          </a:p>
          <a:p>
            <a:endParaRPr lang="en-US" dirty="0"/>
          </a:p>
          <a:p>
            <a:pPr marL="274320" lvl="1" indent="-274320">
              <a:spcBef>
                <a:spcPts val="580"/>
              </a:spcBef>
              <a:buClr>
                <a:schemeClr val="accent1"/>
              </a:buClr>
              <a:buFont typeface="Wingdings" pitchFamily="2" charset="2"/>
              <a:buChar char="v"/>
            </a:pPr>
            <a:r>
              <a:rPr lang="en-US" sz="3200" dirty="0"/>
              <a:t>Property policies consist of various forms including:</a:t>
            </a:r>
          </a:p>
          <a:p>
            <a:pPr marL="857250" lvl="2" indent="-457200">
              <a:lnSpc>
                <a:spcPct val="90000"/>
              </a:lnSpc>
              <a:spcBef>
                <a:spcPts val="580"/>
              </a:spcBef>
              <a:buClr>
                <a:schemeClr val="accent1"/>
              </a:buClr>
              <a:buFont typeface="Wingdings" pitchFamily="2" charset="2"/>
              <a:buChar char="Ø"/>
            </a:pPr>
            <a:r>
              <a:rPr lang="en-US" sz="2800" dirty="0"/>
              <a:t>Covered property </a:t>
            </a:r>
            <a:endParaRPr lang="en-US" sz="2800" dirty="0" smtClean="0"/>
          </a:p>
          <a:p>
            <a:pPr marL="1314450" lvl="3" indent="-457200">
              <a:lnSpc>
                <a:spcPct val="90000"/>
              </a:lnSpc>
              <a:spcBef>
                <a:spcPts val="580"/>
              </a:spcBef>
              <a:buClr>
                <a:schemeClr val="accent1"/>
              </a:buClr>
            </a:pPr>
            <a:r>
              <a:rPr lang="en-US" dirty="0" smtClean="0"/>
              <a:t>Improvements and Betterments</a:t>
            </a:r>
            <a:endParaRPr lang="en-US" dirty="0"/>
          </a:p>
          <a:p>
            <a:pPr marL="857250" lvl="2" indent="-457200">
              <a:lnSpc>
                <a:spcPct val="90000"/>
              </a:lnSpc>
              <a:spcBef>
                <a:spcPts val="580"/>
              </a:spcBef>
              <a:buClr>
                <a:schemeClr val="accent1"/>
              </a:buClr>
              <a:buFont typeface="Wingdings" pitchFamily="2" charset="2"/>
              <a:buChar char="Ø"/>
            </a:pPr>
            <a:r>
              <a:rPr lang="en-US" sz="2800" dirty="0"/>
              <a:t>Covered causes of loss</a:t>
            </a:r>
          </a:p>
        </p:txBody>
      </p:sp>
      <p:sp>
        <p:nvSpPr>
          <p:cNvPr id="4" name="Slide Number Placeholder 3"/>
          <p:cNvSpPr>
            <a:spLocks noGrp="1"/>
          </p:cNvSpPr>
          <p:nvPr>
            <p:ph type="sldNum" sz="quarter" idx="12"/>
          </p:nvPr>
        </p:nvSpPr>
        <p:spPr/>
        <p:txBody>
          <a:bodyPr/>
          <a:lstStyle/>
          <a:p>
            <a:fld id="{85E2D95C-E869-42FD-9FCB-D2072A15A39B}" type="slidenum">
              <a:rPr lang="en-US" smtClean="0"/>
              <a:pPr/>
              <a:t>8</a:t>
            </a:fld>
            <a:endParaRPr lang="en-US"/>
          </a:p>
        </p:txBody>
      </p:sp>
    </p:spTree>
    <p:extLst>
      <p:ext uri="{BB962C8B-B14F-4D97-AF65-F5344CB8AC3E}">
        <p14:creationId xmlns:p14="http://schemas.microsoft.com/office/powerpoint/2010/main" xmlns="" val="622443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274320" lvl="1" indent="-274320">
              <a:spcBef>
                <a:spcPts val="580"/>
              </a:spcBef>
              <a:buClr>
                <a:schemeClr val="accent1"/>
              </a:buClr>
              <a:buFont typeface="Wingdings" pitchFamily="2" charset="2"/>
              <a:buChar char="v"/>
            </a:pPr>
            <a:endParaRPr lang="en-US" sz="3200" dirty="0" smtClean="0"/>
          </a:p>
          <a:p>
            <a:pPr marL="274320" lvl="1" indent="-274320">
              <a:spcBef>
                <a:spcPts val="580"/>
              </a:spcBef>
              <a:buClr>
                <a:schemeClr val="accent1"/>
              </a:buClr>
              <a:buFont typeface="Wingdings" pitchFamily="2" charset="2"/>
              <a:buChar char="v"/>
            </a:pPr>
            <a:r>
              <a:rPr lang="en-US" sz="3200" dirty="0" smtClean="0"/>
              <a:t>Covered </a:t>
            </a:r>
            <a:r>
              <a:rPr lang="en-US" sz="3200" dirty="0"/>
              <a:t>cause of loss forms:</a:t>
            </a:r>
          </a:p>
          <a:p>
            <a:pPr marL="857250" lvl="2" indent="-457200">
              <a:lnSpc>
                <a:spcPct val="90000"/>
              </a:lnSpc>
              <a:spcBef>
                <a:spcPts val="580"/>
              </a:spcBef>
              <a:buClr>
                <a:schemeClr val="accent1"/>
              </a:buClr>
              <a:buFont typeface="Wingdings" pitchFamily="2" charset="2"/>
              <a:buChar char="Ø"/>
            </a:pPr>
            <a:r>
              <a:rPr lang="en-US" sz="2800" dirty="0"/>
              <a:t>Basic, Broad &amp; Special Causes of Loss</a:t>
            </a:r>
          </a:p>
          <a:p>
            <a:pPr marL="274320" lvl="1" indent="-274320">
              <a:spcBef>
                <a:spcPts val="580"/>
              </a:spcBef>
              <a:buClr>
                <a:schemeClr val="accent1"/>
              </a:buClr>
              <a:buFont typeface="Wingdings" pitchFamily="2" charset="2"/>
              <a:buChar char="v"/>
            </a:pPr>
            <a:endParaRPr lang="en-US" sz="3200" dirty="0" smtClean="0"/>
          </a:p>
          <a:p>
            <a:pPr marL="274320" lvl="1" indent="-274320">
              <a:spcBef>
                <a:spcPts val="580"/>
              </a:spcBef>
              <a:buClr>
                <a:schemeClr val="accent1"/>
              </a:buClr>
              <a:buFont typeface="Wingdings" pitchFamily="2" charset="2"/>
              <a:buChar char="v"/>
            </a:pPr>
            <a:r>
              <a:rPr lang="en-US" sz="3200" dirty="0" smtClean="0"/>
              <a:t>Basic </a:t>
            </a:r>
            <a:r>
              <a:rPr lang="en-US" sz="3200" dirty="0"/>
              <a:t>&amp; Broad are named peril forms</a:t>
            </a:r>
          </a:p>
          <a:p>
            <a:pPr marL="274320" lvl="1" indent="-274320">
              <a:spcBef>
                <a:spcPts val="580"/>
              </a:spcBef>
              <a:buClr>
                <a:schemeClr val="accent1"/>
              </a:buClr>
              <a:buFont typeface="Wingdings" pitchFamily="2" charset="2"/>
              <a:buChar char="v"/>
            </a:pPr>
            <a:endParaRPr lang="en-US" sz="3200" dirty="0" smtClean="0"/>
          </a:p>
          <a:p>
            <a:pPr marL="274320" lvl="1" indent="-274320">
              <a:spcBef>
                <a:spcPts val="580"/>
              </a:spcBef>
              <a:buClr>
                <a:schemeClr val="accent1"/>
              </a:buClr>
              <a:buFont typeface="Wingdings" pitchFamily="2" charset="2"/>
              <a:buChar char="v"/>
            </a:pPr>
            <a:r>
              <a:rPr lang="en-US" sz="3200" dirty="0" smtClean="0"/>
              <a:t>Special </a:t>
            </a:r>
            <a:r>
              <a:rPr lang="en-US" sz="3200" dirty="0"/>
              <a:t>covers direct physical loss unless otherwise excluded</a:t>
            </a:r>
          </a:p>
          <a:p>
            <a:pPr marL="274320" lvl="1" indent="-274320">
              <a:spcBef>
                <a:spcPts val="580"/>
              </a:spcBef>
              <a:buClr>
                <a:schemeClr val="accent1"/>
              </a:buClr>
              <a:buFont typeface="Wingdings" pitchFamily="2" charset="2"/>
              <a:buChar char="v"/>
            </a:pPr>
            <a:endParaRPr lang="en-US" sz="3200" dirty="0" smtClean="0"/>
          </a:p>
          <a:p>
            <a:pPr marL="274320" lvl="1" indent="-274320">
              <a:spcBef>
                <a:spcPts val="580"/>
              </a:spcBef>
              <a:buClr>
                <a:schemeClr val="accent1"/>
              </a:buClr>
              <a:buFont typeface="Wingdings" pitchFamily="2" charset="2"/>
              <a:buChar char="v"/>
            </a:pPr>
            <a:r>
              <a:rPr lang="en-US" sz="3200" dirty="0" smtClean="0"/>
              <a:t>Flood </a:t>
            </a:r>
            <a:r>
              <a:rPr lang="en-US" sz="3200" dirty="0"/>
              <a:t>&amp; earthquake are always excluded</a:t>
            </a:r>
          </a:p>
        </p:txBody>
      </p:sp>
      <p:sp>
        <p:nvSpPr>
          <p:cNvPr id="4" name="Slide Number Placeholder 3"/>
          <p:cNvSpPr>
            <a:spLocks noGrp="1"/>
          </p:cNvSpPr>
          <p:nvPr>
            <p:ph type="sldNum" sz="quarter" idx="12"/>
          </p:nvPr>
        </p:nvSpPr>
        <p:spPr/>
        <p:txBody>
          <a:bodyPr/>
          <a:lstStyle/>
          <a:p>
            <a:fld id="{85E2D95C-E869-42FD-9FCB-D2072A15A39B}" type="slidenum">
              <a:rPr lang="en-US" smtClean="0"/>
              <a:pPr/>
              <a:t>9</a:t>
            </a:fld>
            <a:endParaRPr lang="en-US"/>
          </a:p>
        </p:txBody>
      </p:sp>
    </p:spTree>
    <p:extLst>
      <p:ext uri="{BB962C8B-B14F-4D97-AF65-F5344CB8AC3E}">
        <p14:creationId xmlns:p14="http://schemas.microsoft.com/office/powerpoint/2010/main" xmlns="" val="2643782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1764</Words>
  <Application>Microsoft Office PowerPoint</Application>
  <PresentationFormat>On-screen Show (4:3)</PresentationFormat>
  <Paragraphs>381</Paragraphs>
  <Slides>40</Slides>
  <Notes>40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Insurance Gaps:  In The Eye of the Beholder </vt:lpstr>
      <vt:lpstr>General Gaps – Who is Covered</vt:lpstr>
      <vt:lpstr>Slide 3</vt:lpstr>
      <vt:lpstr>General Gaps – Waiver of Subrogation</vt:lpstr>
      <vt:lpstr>Slide 5</vt:lpstr>
      <vt:lpstr>General Gaps – Professional Liability</vt:lpstr>
      <vt:lpstr>Slide 7</vt:lpstr>
      <vt:lpstr>Property</vt:lpstr>
      <vt:lpstr>Slide 9</vt:lpstr>
      <vt:lpstr>Slide 10</vt:lpstr>
      <vt:lpstr>Property Valuation</vt:lpstr>
      <vt:lpstr>Coinsurance</vt:lpstr>
      <vt:lpstr>Blanket Property Coverage</vt:lpstr>
      <vt:lpstr>Margin Clause</vt:lpstr>
      <vt:lpstr>Ordinance or Law</vt:lpstr>
      <vt:lpstr>Leasehold Interest </vt:lpstr>
      <vt:lpstr>Increase in Rebuilding Expense Following Disaster</vt:lpstr>
      <vt:lpstr>Limitations for Roof Surfacing</vt:lpstr>
      <vt:lpstr>Loss of Income</vt:lpstr>
      <vt:lpstr>Abatement</vt:lpstr>
      <vt:lpstr>Vacancy</vt:lpstr>
      <vt:lpstr>Slide 22</vt:lpstr>
      <vt:lpstr>Triple Net Leases</vt:lpstr>
      <vt:lpstr>Slide 24</vt:lpstr>
      <vt:lpstr>Slide 25</vt:lpstr>
      <vt:lpstr>General Liability Limits</vt:lpstr>
      <vt:lpstr>Slide 27</vt:lpstr>
      <vt:lpstr>Slide 28</vt:lpstr>
      <vt:lpstr>Primary Liability </vt:lpstr>
      <vt:lpstr>New GL Primary &amp; Noncontributory Endorsement</vt:lpstr>
      <vt:lpstr>Primary Liability</vt:lpstr>
      <vt:lpstr>Cross Liability</vt:lpstr>
      <vt:lpstr>Invisible Exclusions</vt:lpstr>
      <vt:lpstr>Slide 34</vt:lpstr>
      <vt:lpstr>New Additional Insured Endorsements</vt:lpstr>
      <vt:lpstr>Slide 36</vt:lpstr>
      <vt:lpstr>Excess/Umbrella</vt:lpstr>
      <vt:lpstr>The Biggest Gap of All</vt:lpstr>
      <vt:lpstr>Questions?</vt:lpstr>
      <vt:lpstr>Charles E. Comiskey CPCU, CIC, CPIA, CRM, PWCA, CRIS, CCM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
  </dc:creator>
  <cp:lastModifiedBy>
  </cp:lastModifiedBy>
  <cp:revision>1</cp:revision>
  <cp:lastPrinted>2015-01-22T22:40:07.8429523Z</cp:lastPrinted>
  <dcterms:created xsi:type="dcterms:W3CDTF">2015-01-22T22:40:07.8429523Z</dcterms:created>
  <dcterms:modified xsi:type="dcterms:W3CDTF">2015-01-22T22:40:07.8429523Z</dcterms:modified>
</cp:coreProperties>
</file>