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6" r:id="rId2"/>
    <p:sldId id="274" r:id="rId3"/>
    <p:sldId id="275" r:id="rId4"/>
    <p:sldId id="276" r:id="rId5"/>
    <p:sldId id="277"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8" r:id="rId24"/>
    <p:sldId id="295" r:id="rId25"/>
    <p:sldId id="279" r:id="rId26"/>
    <p:sldId id="284" r:id="rId27"/>
    <p:sldId id="285" r:id="rId28"/>
    <p:sldId id="286" r:id="rId29"/>
    <p:sldId id="287" r:id="rId30"/>
    <p:sldId id="288" r:id="rId31"/>
    <p:sldId id="289" r:id="rId32"/>
    <p:sldId id="280" r:id="rId33"/>
    <p:sldId id="281" r:id="rId34"/>
    <p:sldId id="282" r:id="rId35"/>
    <p:sldId id="290" r:id="rId36"/>
    <p:sldId id="291" r:id="rId37"/>
    <p:sldId id="292" r:id="rId38"/>
    <p:sldId id="293" r:id="rId39"/>
    <p:sldId id="296" r:id="rId40"/>
    <p:sldId id="297"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3DCBA90-72B6-4FA4-A81F-6DE3882AD2B1}" type="datetimeFigureOut">
              <a:rPr lang="en-US" smtClean="0"/>
              <a:t>12/4/2014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C606E20-7FD1-42B2-B10A-B24D934E9D3C}" type="slidenum">
              <a:rPr lang="en-US" smtClean="0"/>
              <a:t>‹#›</a:t>
            </a:fld>
            <a:endParaRPr lang="en-US"/>
          </a:p>
        </p:txBody>
      </p:sp>
    </p:spTree>
    <p:extLst>
      <p:ext uri="{BB962C8B-B14F-4D97-AF65-F5344CB8AC3E}">
        <p14:creationId xmlns:p14="http://schemas.microsoft.com/office/powerpoint/2010/main" val="28960819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41265EF-E7B2-42A1-A126-637CDC403EE9}" type="datetimeFigureOut">
              <a:rPr lang="en-US" smtClean="0"/>
              <a:t>12/4/2014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9C8A5D2-CBFD-4EB4-806C-245A96B17168}" type="slidenum">
              <a:rPr lang="en-US" smtClean="0"/>
              <a:t>‹#›</a:t>
            </a:fld>
            <a:endParaRPr lang="en-US"/>
          </a:p>
        </p:txBody>
      </p:sp>
    </p:spTree>
    <p:extLst>
      <p:ext uri="{BB962C8B-B14F-4D97-AF65-F5344CB8AC3E}">
        <p14:creationId xmlns:p14="http://schemas.microsoft.com/office/powerpoint/2010/main" val="2780026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39</a:t>
            </a:fld>
            <a:endParaRPr lang="en-US"/>
          </a:p>
        </p:txBody>
      </p:sp>
    </p:spTree>
    <p:extLst>
      <p:ext uri="{BB962C8B-B14F-4D97-AF65-F5344CB8AC3E}">
        <p14:creationId xmlns:p14="http://schemas.microsoft.com/office/powerpoint/2010/main" val="4217254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40</a:t>
            </a:fld>
            <a:endParaRPr lang="en-US"/>
          </a:p>
        </p:txBody>
      </p:sp>
    </p:spTree>
    <p:extLst>
      <p:ext uri="{BB962C8B-B14F-4D97-AF65-F5344CB8AC3E}">
        <p14:creationId xmlns:p14="http://schemas.microsoft.com/office/powerpoint/2010/main" val="932468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A344AE-0526-43F2-B812-833C120463C5}" type="datetime1">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384009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085CC5-5BC1-4913-B349-5E6A29897C27}" type="datetime1">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2482224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AC0005-4488-43DF-A4BA-106F914B8F20}" type="datetime1">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3355941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C9A23C-EBDD-44C8-B528-B4FA06639068}" type="datetime1">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3290075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9BD3EE-8C06-4A9C-852B-0D01955706F8}" type="datetime1">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3084812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64B85F-BCD7-45D3-B6EA-EA065EC2AC18}" type="datetime1">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405703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397842-5E21-4647-B2F7-CE096CB018D6}" type="datetime1">
              <a:rPr lang="en-US" smtClean="0"/>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1783429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2BCFB9-579A-488F-917C-2B865F059D61}" type="datetime1">
              <a:rPr lang="en-US" smtClean="0"/>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125718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98C40-2E33-4A9C-BE89-99AC25EC1CDF}" type="datetime1">
              <a:rPr lang="en-US" smtClean="0"/>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2042971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9F299-9224-4D1A-A2AE-6FCEA11F1CA3}" type="datetime1">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2831498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FD5C7-79E6-4D31-A490-082DDBDC3032}" type="datetime1">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2D95C-E869-42FD-9FCB-D2072A15A39B}" type="slidenum">
              <a:rPr lang="en-US" smtClean="0"/>
              <a:t>‹#›</a:t>
            </a:fld>
            <a:endParaRPr lang="en-US"/>
          </a:p>
        </p:txBody>
      </p:sp>
    </p:spTree>
    <p:extLst>
      <p:ext uri="{BB962C8B-B14F-4D97-AF65-F5344CB8AC3E}">
        <p14:creationId xmlns:p14="http://schemas.microsoft.com/office/powerpoint/2010/main" val="1250813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D6B928-CCCF-40E6-B90B-727E80F53A51}" type="datetime1">
              <a:rPr lang="en-US" smtClean="0"/>
              <a:t>12/4/2014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2D95C-E869-42FD-9FCB-D2072A15A39B}" type="slidenum">
              <a:rPr lang="en-US" smtClean="0"/>
              <a:t>‹#›</a:t>
            </a:fld>
            <a:endParaRPr lang="en-US"/>
          </a:p>
        </p:txBody>
      </p:sp>
    </p:spTree>
    <p:extLst>
      <p:ext uri="{BB962C8B-B14F-4D97-AF65-F5344CB8AC3E}">
        <p14:creationId xmlns:p14="http://schemas.microsoft.com/office/powerpoint/2010/main" val="449598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Insurance Gaps:  In The Eye of the Beholder </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Charles E. Comiskey</a:t>
            </a:r>
          </a:p>
          <a:p>
            <a:r>
              <a:rPr lang="en-US" sz="2800" dirty="0" smtClean="0"/>
              <a:t>CPCU, CIC, CPIA, CRM, PWCA, CRIS, CCM</a:t>
            </a:r>
          </a:p>
          <a:p>
            <a:r>
              <a:rPr lang="en-US" sz="2800" dirty="0" smtClean="0"/>
              <a:t>President, RiskTech, Inc.</a:t>
            </a:r>
          </a:p>
          <a:p>
            <a:r>
              <a:rPr lang="en-US" sz="2800" dirty="0" smtClean="0"/>
              <a:t>S.V.P., Brady Chapman Holland &amp; Associates, Inc.</a:t>
            </a:r>
            <a:endParaRPr lang="en-US" sz="2800" dirty="0"/>
          </a:p>
        </p:txBody>
      </p:sp>
      <p:sp>
        <p:nvSpPr>
          <p:cNvPr id="4" name="Slide Number Placeholder 3"/>
          <p:cNvSpPr>
            <a:spLocks noGrp="1"/>
          </p:cNvSpPr>
          <p:nvPr>
            <p:ph type="sldNum" sz="quarter" idx="12"/>
          </p:nvPr>
        </p:nvSpPr>
        <p:spPr/>
        <p:txBody>
          <a:bodyPr/>
          <a:lstStyle/>
          <a:p>
            <a:fld id="{85E2D95C-E869-42FD-9FCB-D2072A15A39B}" type="slidenum">
              <a:rPr lang="en-US" smtClean="0"/>
              <a:t>1</a:t>
            </a:fld>
            <a:endParaRPr lang="en-US"/>
          </a:p>
        </p:txBody>
      </p:sp>
    </p:spTree>
    <p:extLst>
      <p:ext uri="{BB962C8B-B14F-4D97-AF65-F5344CB8AC3E}">
        <p14:creationId xmlns:p14="http://schemas.microsoft.com/office/powerpoint/2010/main" val="3916727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274320" lvl="1" indent="-274320">
              <a:spcBef>
                <a:spcPts val="580"/>
              </a:spcBef>
              <a:buClr>
                <a:schemeClr val="accent1"/>
              </a:buClr>
              <a:buFont typeface="Wingdings" pitchFamily="2" charset="2"/>
              <a:buChar char="v"/>
            </a:pPr>
            <a:endParaRPr lang="en-US" sz="3600" dirty="0" smtClean="0">
              <a:solidFill>
                <a:srgbClr val="FF0000"/>
              </a:solidFill>
            </a:endParaRPr>
          </a:p>
          <a:p>
            <a:pPr marL="274320" lvl="1" indent="-274320">
              <a:spcBef>
                <a:spcPts val="580"/>
              </a:spcBef>
              <a:buClr>
                <a:schemeClr val="accent1"/>
              </a:buClr>
              <a:buFont typeface="Wingdings" pitchFamily="2" charset="2"/>
              <a:buChar char="v"/>
            </a:pPr>
            <a:r>
              <a:rPr lang="en-US" sz="3600" dirty="0" smtClean="0">
                <a:solidFill>
                  <a:srgbClr val="FF0000"/>
                </a:solidFill>
              </a:rPr>
              <a:t>Recommended</a:t>
            </a:r>
            <a:r>
              <a:rPr lang="en-US" sz="3600" dirty="0">
                <a:solidFill>
                  <a:srgbClr val="FF0000"/>
                </a:solidFill>
              </a:rPr>
              <a:t>:</a:t>
            </a:r>
          </a:p>
          <a:p>
            <a:pPr marL="400050" lvl="1" indent="0">
              <a:buNone/>
            </a:pPr>
            <a:r>
              <a:rPr lang="en-US" sz="3600" dirty="0" smtClean="0"/>
              <a:t>Property coverage shall be provided on an ISO Special Causes of Loss Form, including theft.  Flood and Earthquake coverage shall also be provided.</a:t>
            </a:r>
            <a:endParaRPr lang="en-US" sz="3600" dirty="0"/>
          </a:p>
        </p:txBody>
      </p:sp>
      <p:sp>
        <p:nvSpPr>
          <p:cNvPr id="4" name="Slide Number Placeholder 3"/>
          <p:cNvSpPr>
            <a:spLocks noGrp="1"/>
          </p:cNvSpPr>
          <p:nvPr>
            <p:ph type="sldNum" sz="quarter" idx="12"/>
          </p:nvPr>
        </p:nvSpPr>
        <p:spPr/>
        <p:txBody>
          <a:bodyPr/>
          <a:lstStyle/>
          <a:p>
            <a:fld id="{85E2D95C-E869-42FD-9FCB-D2072A15A39B}" type="slidenum">
              <a:rPr lang="en-US" smtClean="0"/>
              <a:t>10</a:t>
            </a:fld>
            <a:endParaRPr lang="en-US"/>
          </a:p>
        </p:txBody>
      </p:sp>
    </p:spTree>
    <p:extLst>
      <p:ext uri="{BB962C8B-B14F-4D97-AF65-F5344CB8AC3E}">
        <p14:creationId xmlns:p14="http://schemas.microsoft.com/office/powerpoint/2010/main" val="3888519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Property Valuation</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274320" lvl="1" indent="-274320">
              <a:lnSpc>
                <a:spcPct val="80000"/>
              </a:lnSpc>
              <a:spcBef>
                <a:spcPts val="580"/>
              </a:spcBef>
              <a:buClr>
                <a:schemeClr val="accent1"/>
              </a:buClr>
              <a:buFont typeface="Wingdings" pitchFamily="2" charset="2"/>
              <a:buChar char="v"/>
            </a:pPr>
            <a:endParaRPr lang="en-US" sz="3000" dirty="0" smtClean="0"/>
          </a:p>
          <a:p>
            <a:pPr marL="274320" lvl="1" indent="-274320">
              <a:lnSpc>
                <a:spcPct val="80000"/>
              </a:lnSpc>
              <a:spcBef>
                <a:spcPts val="580"/>
              </a:spcBef>
              <a:buClr>
                <a:schemeClr val="accent1"/>
              </a:buClr>
              <a:buFont typeface="Wingdings" pitchFamily="2" charset="2"/>
              <a:buChar char="v"/>
            </a:pPr>
            <a:r>
              <a:rPr lang="en-US" sz="3000" dirty="0" smtClean="0"/>
              <a:t>Actual </a:t>
            </a:r>
            <a:r>
              <a:rPr lang="en-US" sz="3000" dirty="0"/>
              <a:t>Cash Value (ACV) – subject to physical </a:t>
            </a:r>
            <a:r>
              <a:rPr lang="en-US" sz="3000" dirty="0" smtClean="0"/>
              <a:t>depreciation</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Replacement Cost – like kind and quality &amp; at the same </a:t>
            </a:r>
            <a:r>
              <a:rPr lang="en-US" sz="3000" dirty="0" smtClean="0"/>
              <a:t>location</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Demolition Cost </a:t>
            </a:r>
            <a:endParaRPr lang="en-US" sz="3000" dirty="0" smtClean="0"/>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Loss </a:t>
            </a:r>
            <a:r>
              <a:rPr lang="en-US" sz="3000" dirty="0" smtClean="0"/>
              <a:t>Payment on ACV</a:t>
            </a:r>
            <a:endParaRPr lang="en-US" sz="3000" dirty="0"/>
          </a:p>
        </p:txBody>
      </p:sp>
      <p:sp>
        <p:nvSpPr>
          <p:cNvPr id="4" name="Slide Number Placeholder 3"/>
          <p:cNvSpPr>
            <a:spLocks noGrp="1"/>
          </p:cNvSpPr>
          <p:nvPr>
            <p:ph type="sldNum" sz="quarter" idx="12"/>
          </p:nvPr>
        </p:nvSpPr>
        <p:spPr/>
        <p:txBody>
          <a:bodyPr/>
          <a:lstStyle/>
          <a:p>
            <a:fld id="{85E2D95C-E869-42FD-9FCB-D2072A15A39B}" type="slidenum">
              <a:rPr lang="en-US" smtClean="0"/>
              <a:t>11</a:t>
            </a:fld>
            <a:endParaRPr lang="en-US"/>
          </a:p>
        </p:txBody>
      </p:sp>
    </p:spTree>
    <p:extLst>
      <p:ext uri="{BB962C8B-B14F-4D97-AF65-F5344CB8AC3E}">
        <p14:creationId xmlns:p14="http://schemas.microsoft.com/office/powerpoint/2010/main" val="2782793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Coinsurance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lnSpc>
                <a:spcPct val="80000"/>
              </a:lnSpc>
              <a:spcBef>
                <a:spcPts val="580"/>
              </a:spcBef>
              <a:buClr>
                <a:schemeClr val="accent1"/>
              </a:buClr>
              <a:buFont typeface="Wingdings" pitchFamily="2" charset="2"/>
              <a:buChar char="v"/>
            </a:pPr>
            <a:endParaRPr lang="en-US" sz="3000" dirty="0" smtClean="0"/>
          </a:p>
          <a:p>
            <a:pPr marL="274320" lvl="1" indent="-274320">
              <a:lnSpc>
                <a:spcPct val="80000"/>
              </a:lnSpc>
              <a:spcBef>
                <a:spcPts val="580"/>
              </a:spcBef>
              <a:buClr>
                <a:schemeClr val="accent1"/>
              </a:buClr>
              <a:buFont typeface="Wingdings" pitchFamily="2" charset="2"/>
              <a:buChar char="v"/>
            </a:pPr>
            <a:r>
              <a:rPr lang="en-US" sz="3000" dirty="0" smtClean="0"/>
              <a:t>Warranty </a:t>
            </a:r>
            <a:r>
              <a:rPr lang="en-US" sz="3000" dirty="0"/>
              <a:t>of 80%, 90% or 100% </a:t>
            </a:r>
            <a:endParaRPr lang="en-US" sz="3000" dirty="0" smtClean="0"/>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$2M building insured for $1M </a:t>
            </a:r>
            <a:r>
              <a:rPr lang="en-US" sz="3000" dirty="0" smtClean="0"/>
              <a:t>subject to 80% coinsurance</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$500k loss </a:t>
            </a:r>
            <a:r>
              <a:rPr lang="en-US" sz="3000" dirty="0" smtClean="0"/>
              <a:t>incurred</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smtClean="0"/>
              <a:t>Did/should - recovery </a:t>
            </a:r>
            <a:r>
              <a:rPr lang="en-US" sz="3000" dirty="0"/>
              <a:t>is only $302,500</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Agreed Value </a:t>
            </a:r>
            <a:r>
              <a:rPr lang="en-US" sz="3000" dirty="0" smtClean="0"/>
              <a:t>endorsement waives right to assess coinsurance penalty</a:t>
            </a:r>
            <a:endParaRPr lang="en-US" sz="3000" dirty="0"/>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12</a:t>
            </a:fld>
            <a:endParaRPr lang="en-US"/>
          </a:p>
        </p:txBody>
      </p:sp>
    </p:spTree>
    <p:extLst>
      <p:ext uri="{BB962C8B-B14F-4D97-AF65-F5344CB8AC3E}">
        <p14:creationId xmlns:p14="http://schemas.microsoft.com/office/powerpoint/2010/main" val="3135741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Blanket Property Coverage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endParaRPr lang="en-US" dirty="0" smtClean="0"/>
          </a:p>
          <a:p>
            <a:pPr marL="274320" lvl="1" indent="-274320">
              <a:spcBef>
                <a:spcPts val="580"/>
              </a:spcBef>
              <a:buClr>
                <a:schemeClr val="accent1"/>
              </a:buClr>
              <a:buFont typeface="Wingdings" pitchFamily="2" charset="2"/>
              <a:buChar char="v"/>
            </a:pPr>
            <a:r>
              <a:rPr lang="en-US" dirty="0" smtClean="0"/>
              <a:t>Building </a:t>
            </a:r>
            <a:r>
              <a:rPr lang="en-US" dirty="0"/>
              <a:t>values of $3M, $7M and $</a:t>
            </a:r>
            <a:r>
              <a:rPr lang="en-US" dirty="0" smtClean="0"/>
              <a:t>10M</a:t>
            </a:r>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$18M limit carried so coinsurance met </a:t>
            </a:r>
            <a:endParaRPr lang="en-US" dirty="0" smtClean="0"/>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$7M building destroyed, determined to have replacement cost of $</a:t>
            </a:r>
            <a:r>
              <a:rPr lang="en-US" dirty="0" smtClean="0"/>
              <a:t>9M</a:t>
            </a:r>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Full $18M available to pay </a:t>
            </a:r>
            <a:r>
              <a:rPr lang="en-US" dirty="0" smtClean="0"/>
              <a:t>loss</a:t>
            </a:r>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Recovery is $9M</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13</a:t>
            </a:fld>
            <a:endParaRPr lang="en-US"/>
          </a:p>
        </p:txBody>
      </p:sp>
    </p:spTree>
    <p:extLst>
      <p:ext uri="{BB962C8B-B14F-4D97-AF65-F5344CB8AC3E}">
        <p14:creationId xmlns:p14="http://schemas.microsoft.com/office/powerpoint/2010/main" val="215249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Margin Clause</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274320" lvl="1" indent="-274320">
              <a:spcBef>
                <a:spcPts val="580"/>
              </a:spcBef>
              <a:buClr>
                <a:schemeClr val="accent1"/>
              </a:buClr>
              <a:buFont typeface="Wingdings" pitchFamily="2" charset="2"/>
              <a:buChar char="v"/>
            </a:pPr>
            <a:endParaRPr lang="en-US" sz="2600" dirty="0" smtClean="0"/>
          </a:p>
          <a:p>
            <a:pPr marL="274320" lvl="1" indent="-274320">
              <a:spcBef>
                <a:spcPts val="580"/>
              </a:spcBef>
              <a:buClr>
                <a:schemeClr val="accent1"/>
              </a:buClr>
              <a:buFont typeface="Wingdings" pitchFamily="2" charset="2"/>
              <a:buChar char="v"/>
            </a:pPr>
            <a:r>
              <a:rPr lang="en-US" sz="2600" dirty="0" smtClean="0"/>
              <a:t>Wipes </a:t>
            </a:r>
            <a:r>
              <a:rPr lang="en-US" sz="2600" dirty="0"/>
              <a:t>out Agreed Value and Blanket </a:t>
            </a:r>
            <a:r>
              <a:rPr lang="en-US" sz="2600" dirty="0" smtClean="0"/>
              <a:t>advantages</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Ranges from 1.05% of scheduled value of each building to 1.30</a:t>
            </a:r>
            <a:r>
              <a:rPr lang="en-US" sz="2600" dirty="0" smtClean="0"/>
              <a:t>%</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Same example but add 1.10% margin </a:t>
            </a:r>
            <a:r>
              <a:rPr lang="en-US" sz="2600" dirty="0" smtClean="0"/>
              <a:t>clause</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$7M building </a:t>
            </a:r>
            <a:r>
              <a:rPr lang="en-US" sz="2600" dirty="0" smtClean="0"/>
              <a:t>destroyed</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Recovery now only $</a:t>
            </a:r>
            <a:r>
              <a:rPr lang="en-US" sz="2600" dirty="0" smtClean="0"/>
              <a:t>7.7M</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Insured loses $1.3M</a:t>
            </a:r>
          </a:p>
        </p:txBody>
      </p:sp>
      <p:sp>
        <p:nvSpPr>
          <p:cNvPr id="4" name="Slide Number Placeholder 3"/>
          <p:cNvSpPr>
            <a:spLocks noGrp="1"/>
          </p:cNvSpPr>
          <p:nvPr>
            <p:ph type="sldNum" sz="quarter" idx="12"/>
          </p:nvPr>
        </p:nvSpPr>
        <p:spPr/>
        <p:txBody>
          <a:bodyPr/>
          <a:lstStyle/>
          <a:p>
            <a:fld id="{85E2D95C-E869-42FD-9FCB-D2072A15A39B}" type="slidenum">
              <a:rPr lang="en-US" smtClean="0"/>
              <a:t>14</a:t>
            </a:fld>
            <a:endParaRPr lang="en-US"/>
          </a:p>
        </p:txBody>
      </p:sp>
    </p:spTree>
    <p:extLst>
      <p:ext uri="{BB962C8B-B14F-4D97-AF65-F5344CB8AC3E}">
        <p14:creationId xmlns:p14="http://schemas.microsoft.com/office/powerpoint/2010/main" val="254046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Ordinance or Law</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spcBef>
                <a:spcPts val="580"/>
              </a:spcBef>
              <a:buClr>
                <a:schemeClr val="accent1"/>
              </a:buClr>
              <a:buFont typeface="Wingdings" pitchFamily="2" charset="2"/>
              <a:buChar char="v"/>
            </a:pPr>
            <a:endParaRPr lang="en-US" sz="2200" dirty="0" smtClean="0"/>
          </a:p>
          <a:p>
            <a:pPr marL="274320" lvl="1" indent="-274320">
              <a:spcBef>
                <a:spcPts val="580"/>
              </a:spcBef>
              <a:buClr>
                <a:schemeClr val="accent1"/>
              </a:buClr>
              <a:buFont typeface="Wingdings" pitchFamily="2" charset="2"/>
              <a:buChar char="v"/>
            </a:pPr>
            <a:r>
              <a:rPr lang="en-US" sz="3600" dirty="0" smtClean="0"/>
              <a:t>Property </a:t>
            </a:r>
            <a:r>
              <a:rPr lang="en-US" sz="3600" dirty="0"/>
              <a:t>policy does not pay for restoration with improved kind and quality required by </a:t>
            </a:r>
            <a:r>
              <a:rPr lang="en-US" sz="3600" dirty="0" smtClean="0"/>
              <a:t>law</a:t>
            </a:r>
          </a:p>
          <a:p>
            <a:pPr marL="274320" lvl="1" indent="-274320">
              <a:spcBef>
                <a:spcPts val="580"/>
              </a:spcBef>
              <a:buClr>
                <a:schemeClr val="accent1"/>
              </a:buClr>
              <a:buFont typeface="Wingdings" pitchFamily="2" charset="2"/>
              <a:buChar char="v"/>
            </a:pPr>
            <a:endParaRPr lang="en-US" sz="3600" dirty="0"/>
          </a:p>
          <a:p>
            <a:pPr marL="274320" lvl="1" indent="-274320">
              <a:spcBef>
                <a:spcPts val="580"/>
              </a:spcBef>
              <a:buClr>
                <a:schemeClr val="accent1"/>
              </a:buClr>
              <a:buFont typeface="Wingdings" pitchFamily="2" charset="2"/>
              <a:buChar char="v"/>
            </a:pPr>
            <a:r>
              <a:rPr lang="en-US" sz="3600" dirty="0" err="1"/>
              <a:t>Sprinklering</a:t>
            </a:r>
            <a:r>
              <a:rPr lang="en-US" sz="3600" dirty="0"/>
              <a:t>, new electrical codes, improved roof joists, ADA, raising of </a:t>
            </a:r>
            <a:r>
              <a:rPr lang="en-US" sz="3600" dirty="0" smtClean="0"/>
              <a:t>building</a:t>
            </a:r>
          </a:p>
          <a:p>
            <a:pPr marL="274320" lvl="1" indent="-274320">
              <a:spcBef>
                <a:spcPts val="580"/>
              </a:spcBef>
              <a:buClr>
                <a:schemeClr val="accent1"/>
              </a:buClr>
              <a:buFont typeface="Wingdings" pitchFamily="2" charset="2"/>
              <a:buChar char="v"/>
            </a:pPr>
            <a:endParaRPr lang="en-US" sz="3600" dirty="0"/>
          </a:p>
          <a:p>
            <a:pPr marL="274320" lvl="1" indent="-274320">
              <a:spcBef>
                <a:spcPts val="580"/>
              </a:spcBef>
              <a:buClr>
                <a:schemeClr val="accent1"/>
              </a:buClr>
              <a:buFont typeface="Wingdings" pitchFamily="2" charset="2"/>
              <a:buChar char="v"/>
            </a:pPr>
            <a:r>
              <a:rPr lang="en-US" sz="3600" dirty="0"/>
              <a:t>Must be due to loss by covered cause of loss</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15</a:t>
            </a:fld>
            <a:endParaRPr lang="en-US"/>
          </a:p>
        </p:txBody>
      </p:sp>
    </p:spTree>
    <p:extLst>
      <p:ext uri="{BB962C8B-B14F-4D97-AF65-F5344CB8AC3E}">
        <p14:creationId xmlns:p14="http://schemas.microsoft.com/office/powerpoint/2010/main" val="406292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Leasehold Interest </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4 </a:t>
            </a:r>
            <a:r>
              <a:rPr lang="en-US" sz="3300" dirty="0" smtClean="0"/>
              <a:t>enhancements</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Lease interest – termination of favorable </a:t>
            </a:r>
            <a:r>
              <a:rPr lang="en-US" sz="3300" dirty="0" smtClean="0"/>
              <a:t>lease</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smtClean="0"/>
              <a:t>Loss of improvements </a:t>
            </a:r>
            <a:r>
              <a:rPr lang="en-US" sz="3300" dirty="0"/>
              <a:t>and </a:t>
            </a:r>
            <a:r>
              <a:rPr lang="en-US" sz="3300" dirty="0" smtClean="0"/>
              <a:t>betterments due to termination of lease</a:t>
            </a:r>
            <a:endParaRPr lang="en-US" sz="3300" dirty="0"/>
          </a:p>
        </p:txBody>
      </p:sp>
      <p:sp>
        <p:nvSpPr>
          <p:cNvPr id="4" name="Slide Number Placeholder 3"/>
          <p:cNvSpPr>
            <a:spLocks noGrp="1"/>
          </p:cNvSpPr>
          <p:nvPr>
            <p:ph type="sldNum" sz="quarter" idx="12"/>
          </p:nvPr>
        </p:nvSpPr>
        <p:spPr/>
        <p:txBody>
          <a:bodyPr/>
          <a:lstStyle/>
          <a:p>
            <a:fld id="{85E2D95C-E869-42FD-9FCB-D2072A15A39B}" type="slidenum">
              <a:rPr lang="en-US" smtClean="0"/>
              <a:t>16</a:t>
            </a:fld>
            <a:endParaRPr lang="en-US"/>
          </a:p>
        </p:txBody>
      </p:sp>
    </p:spTree>
    <p:extLst>
      <p:ext uri="{BB962C8B-B14F-4D97-AF65-F5344CB8AC3E}">
        <p14:creationId xmlns:p14="http://schemas.microsoft.com/office/powerpoint/2010/main" val="158147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Increase in Rebuilding Expense Following Disaster</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Increases limit due to surge in material &amp; labor costs</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Housing construction quadrupled after Rita &amp; Katrina</a:t>
            </a:r>
          </a:p>
        </p:txBody>
      </p:sp>
      <p:sp>
        <p:nvSpPr>
          <p:cNvPr id="4" name="Slide Number Placeholder 3"/>
          <p:cNvSpPr>
            <a:spLocks noGrp="1"/>
          </p:cNvSpPr>
          <p:nvPr>
            <p:ph type="sldNum" sz="quarter" idx="12"/>
          </p:nvPr>
        </p:nvSpPr>
        <p:spPr/>
        <p:txBody>
          <a:bodyPr/>
          <a:lstStyle/>
          <a:p>
            <a:fld id="{85E2D95C-E869-42FD-9FCB-D2072A15A39B}" type="slidenum">
              <a:rPr lang="en-US" smtClean="0"/>
              <a:t>17</a:t>
            </a:fld>
            <a:endParaRPr lang="en-US"/>
          </a:p>
        </p:txBody>
      </p:sp>
    </p:spTree>
    <p:extLst>
      <p:ext uri="{BB962C8B-B14F-4D97-AF65-F5344CB8AC3E}">
        <p14:creationId xmlns:p14="http://schemas.microsoft.com/office/powerpoint/2010/main" val="1595189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Limitations for Roof Surfacing</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Covers roofs for ACV only, even if all else is replacement </a:t>
            </a:r>
            <a:r>
              <a:rPr lang="en-US" sz="3300" dirty="0" smtClean="0"/>
              <a:t>cost</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For all causes of loss, not just </a:t>
            </a:r>
            <a:r>
              <a:rPr lang="en-US" sz="3300" dirty="0" smtClean="0"/>
              <a:t>wind</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Also excludes cosmetic damage to roof</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18</a:t>
            </a:fld>
            <a:endParaRPr lang="en-US"/>
          </a:p>
        </p:txBody>
      </p:sp>
    </p:spTree>
    <p:extLst>
      <p:ext uri="{BB962C8B-B14F-4D97-AF65-F5344CB8AC3E}">
        <p14:creationId xmlns:p14="http://schemas.microsoft.com/office/powerpoint/2010/main" val="426726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Loss of Income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smtClean="0"/>
              <a:t>Business Income (not Business Interruption) – lost </a:t>
            </a:r>
            <a:r>
              <a:rPr lang="en-US" sz="3300" dirty="0"/>
              <a:t>profits (net income) and continuing normal operating </a:t>
            </a:r>
            <a:r>
              <a:rPr lang="en-US" sz="3300" dirty="0" smtClean="0"/>
              <a:t>expenses</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Loss of rental income</a:t>
            </a:r>
            <a:endParaRPr lang="en-US" sz="3300" dirty="0"/>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Extended period of indemnity</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Subject to coinsurance – get Agreed Value</a:t>
            </a:r>
          </a:p>
        </p:txBody>
      </p:sp>
      <p:sp>
        <p:nvSpPr>
          <p:cNvPr id="4" name="Slide Number Placeholder 3"/>
          <p:cNvSpPr>
            <a:spLocks noGrp="1"/>
          </p:cNvSpPr>
          <p:nvPr>
            <p:ph type="sldNum" sz="quarter" idx="12"/>
          </p:nvPr>
        </p:nvSpPr>
        <p:spPr/>
        <p:txBody>
          <a:bodyPr/>
          <a:lstStyle/>
          <a:p>
            <a:fld id="{85E2D95C-E869-42FD-9FCB-D2072A15A39B}" type="slidenum">
              <a:rPr lang="en-US" smtClean="0"/>
              <a:t>19</a:t>
            </a:fld>
            <a:endParaRPr lang="en-US"/>
          </a:p>
        </p:txBody>
      </p:sp>
    </p:spTree>
    <p:extLst>
      <p:ext uri="{BB962C8B-B14F-4D97-AF65-F5344CB8AC3E}">
        <p14:creationId xmlns:p14="http://schemas.microsoft.com/office/powerpoint/2010/main" val="1446785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General Gaps – Who is Covered</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321F36FD-0E39-4F19-A900-ADCD3EF1132F}" type="slidenum">
              <a:rPr lang="en-US" smtClean="0"/>
              <a:pPr/>
              <a:t>2</a:t>
            </a:fld>
            <a:endParaRPr lang="en-US"/>
          </a:p>
        </p:txBody>
      </p:sp>
      <p:sp>
        <p:nvSpPr>
          <p:cNvPr id="3" name="Content Placeholder 2"/>
          <p:cNvSpPr>
            <a:spLocks noGrp="1"/>
          </p:cNvSpPr>
          <p:nvPr>
            <p:ph sz="quarter" idx="1"/>
          </p:nvPr>
        </p:nvSpPr>
        <p:spPr/>
        <p:txBody>
          <a:bodyPr>
            <a:normAutofit/>
          </a:bodyPr>
          <a:lstStyle/>
          <a:p>
            <a:pPr>
              <a:buFont typeface="Wingdings" pitchFamily="2" charset="2"/>
              <a:buChar char="v"/>
            </a:pPr>
            <a:endParaRPr lang="en-US" dirty="0" smtClean="0">
              <a:latin typeface="+mj-lt"/>
            </a:endParaRPr>
          </a:p>
          <a:p>
            <a:pPr marL="274320" lvl="1" indent="-274320">
              <a:lnSpc>
                <a:spcPct val="80000"/>
              </a:lnSpc>
              <a:spcBef>
                <a:spcPts val="580"/>
              </a:spcBef>
              <a:buClr>
                <a:schemeClr val="accent1"/>
              </a:buClr>
              <a:buFont typeface="Wingdings" pitchFamily="2" charset="2"/>
              <a:buChar char="v"/>
            </a:pPr>
            <a:r>
              <a:rPr lang="en-US" sz="3200" dirty="0">
                <a:solidFill>
                  <a:srgbClr val="FF0000"/>
                </a:solidFill>
              </a:rPr>
              <a:t>Problem</a:t>
            </a:r>
            <a:r>
              <a:rPr lang="en-US" sz="3200" dirty="0"/>
              <a:t>:  Failure of consistency</a:t>
            </a:r>
          </a:p>
          <a:p>
            <a:pPr marL="274320" lvl="1" indent="-274320">
              <a:lnSpc>
                <a:spcPct val="80000"/>
              </a:lnSpc>
              <a:spcBef>
                <a:spcPts val="580"/>
              </a:spcBef>
              <a:buClr>
                <a:schemeClr val="accent1"/>
              </a:buClr>
              <a:buFont typeface="Wingdings" pitchFamily="2" charset="2"/>
              <a:buChar char="v"/>
            </a:pPr>
            <a:endParaRPr lang="en-US" sz="3200" dirty="0"/>
          </a:p>
          <a:p>
            <a:pPr marL="274320" lvl="1" indent="-274320">
              <a:lnSpc>
                <a:spcPct val="80000"/>
              </a:lnSpc>
              <a:spcBef>
                <a:spcPts val="580"/>
              </a:spcBef>
              <a:buClr>
                <a:schemeClr val="accent1"/>
              </a:buClr>
              <a:buFont typeface="Wingdings" pitchFamily="2" charset="2"/>
              <a:buChar char="v"/>
            </a:pPr>
            <a:r>
              <a:rPr lang="en-US" sz="3200" dirty="0"/>
              <a:t>Indemnification v. waiver of subrogation v. additional insured</a:t>
            </a:r>
          </a:p>
          <a:p>
            <a:pPr marL="274320" lvl="1" indent="-274320">
              <a:lnSpc>
                <a:spcPct val="80000"/>
              </a:lnSpc>
              <a:spcBef>
                <a:spcPts val="580"/>
              </a:spcBef>
              <a:buClr>
                <a:schemeClr val="accent1"/>
              </a:buClr>
              <a:buFont typeface="Wingdings" pitchFamily="2" charset="2"/>
              <a:buChar char="v"/>
            </a:pPr>
            <a:endParaRPr lang="en-US" sz="3200" dirty="0"/>
          </a:p>
          <a:p>
            <a:pPr marL="274320" lvl="1" indent="-274320">
              <a:lnSpc>
                <a:spcPct val="80000"/>
              </a:lnSpc>
              <a:spcBef>
                <a:spcPts val="580"/>
              </a:spcBef>
              <a:buClr>
                <a:schemeClr val="accent1"/>
              </a:buClr>
              <a:buFont typeface="Wingdings" pitchFamily="2" charset="2"/>
              <a:buChar char="v"/>
            </a:pPr>
            <a:r>
              <a:rPr lang="en-US" sz="3200" dirty="0"/>
              <a:t>Who </a:t>
            </a:r>
            <a:r>
              <a:rPr lang="en-US" sz="3200" dirty="0" smtClean="0"/>
              <a:t>wins?</a:t>
            </a:r>
            <a:endParaRPr lang="en-US" sz="3200" dirty="0"/>
          </a:p>
          <a:p>
            <a:pPr marL="274320" lvl="1" indent="-274320">
              <a:lnSpc>
                <a:spcPct val="80000"/>
              </a:lnSpc>
              <a:spcBef>
                <a:spcPts val="580"/>
              </a:spcBef>
              <a:buClr>
                <a:schemeClr val="accent1"/>
              </a:buClr>
              <a:buFont typeface="Wingdings" pitchFamily="2" charset="2"/>
              <a:buChar char="v"/>
            </a:pPr>
            <a:endParaRPr lang="en-US" sz="3200" dirty="0"/>
          </a:p>
          <a:p>
            <a:pPr marL="274320" lvl="1" indent="-274320">
              <a:lnSpc>
                <a:spcPct val="80000"/>
              </a:lnSpc>
              <a:spcBef>
                <a:spcPts val="580"/>
              </a:spcBef>
              <a:buClr>
                <a:schemeClr val="accent1"/>
              </a:buClr>
              <a:buFont typeface="Wingdings" pitchFamily="2" charset="2"/>
              <a:buChar char="v"/>
            </a:pPr>
            <a:r>
              <a:rPr lang="en-US" sz="3200" dirty="0" smtClean="0">
                <a:solidFill>
                  <a:srgbClr val="FF0000"/>
                </a:solidFill>
              </a:rPr>
              <a:t>Recommended</a:t>
            </a:r>
            <a:r>
              <a:rPr lang="en-US" sz="3200" dirty="0" smtClean="0"/>
              <a:t>:  </a:t>
            </a:r>
            <a:r>
              <a:rPr lang="en-US" sz="3200" dirty="0"/>
              <a:t>Consider </a:t>
            </a:r>
            <a:r>
              <a:rPr lang="en-US" sz="3200" dirty="0" smtClean="0"/>
              <a:t>“Landlord Parties”</a:t>
            </a:r>
            <a:endParaRPr lang="en-US" sz="3200" dirty="0"/>
          </a:p>
        </p:txBody>
      </p:sp>
    </p:spTree>
    <p:extLst>
      <p:ext uri="{BB962C8B-B14F-4D97-AF65-F5344CB8AC3E}">
        <p14:creationId xmlns:p14="http://schemas.microsoft.com/office/powerpoint/2010/main" val="18568317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Abatement</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solidFill>
                  <a:srgbClr val="FF0000"/>
                </a:solidFill>
              </a:rPr>
              <a:t>Problem:</a:t>
            </a:r>
            <a:r>
              <a:rPr lang="en-US" sz="3300" b="1" dirty="0">
                <a:solidFill>
                  <a:srgbClr val="FF0000"/>
                </a:solidFill>
              </a:rPr>
              <a:t>  </a:t>
            </a:r>
            <a:r>
              <a:rPr lang="en-US" sz="3300" dirty="0"/>
              <a:t>Tenant’s rent will not abate if the loss is caused by Tenant’s negligence</a:t>
            </a:r>
            <a:r>
              <a:rPr lang="en-US" sz="3300" dirty="0" smtClean="0"/>
              <a:t>.</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Rent is not abated, so loss of rental income coverage does not apply</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Landlord is left with nothing but breach of contract claim</a:t>
            </a:r>
            <a:endParaRPr lang="en-US" sz="3300" dirty="0"/>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20</a:t>
            </a:fld>
            <a:endParaRPr lang="en-US"/>
          </a:p>
        </p:txBody>
      </p:sp>
    </p:spTree>
    <p:extLst>
      <p:ext uri="{BB962C8B-B14F-4D97-AF65-F5344CB8AC3E}">
        <p14:creationId xmlns:p14="http://schemas.microsoft.com/office/powerpoint/2010/main" val="4151112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Vacancy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Previously must have furniture in space, then deemed occupied</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Now </a:t>
            </a:r>
            <a:r>
              <a:rPr lang="en-US" sz="3300" dirty="0"/>
              <a:t>vacant unless at least 31% of total s.f. is </a:t>
            </a:r>
          </a:p>
          <a:p>
            <a:pPr marL="857250" lvl="2" indent="-457200">
              <a:lnSpc>
                <a:spcPct val="90000"/>
              </a:lnSpc>
              <a:spcBef>
                <a:spcPts val="580"/>
              </a:spcBef>
              <a:buClr>
                <a:schemeClr val="accent1"/>
              </a:buClr>
              <a:buFont typeface="Wingdings" pitchFamily="2" charset="2"/>
              <a:buChar char="Ø"/>
            </a:pPr>
            <a:r>
              <a:rPr lang="en-US" sz="3200" dirty="0"/>
              <a:t>Rented to lessee &amp; used by lessee to conduct operations; or</a:t>
            </a:r>
          </a:p>
          <a:p>
            <a:pPr marL="857250" lvl="2" indent="-457200">
              <a:lnSpc>
                <a:spcPct val="90000"/>
              </a:lnSpc>
              <a:spcBef>
                <a:spcPts val="580"/>
              </a:spcBef>
              <a:buClr>
                <a:schemeClr val="accent1"/>
              </a:buClr>
              <a:buFont typeface="Wingdings" pitchFamily="2" charset="2"/>
              <a:buChar char="Ø"/>
            </a:pPr>
            <a:r>
              <a:rPr lang="en-US" sz="3200" dirty="0"/>
              <a:t>Used by building owner to conduct </a:t>
            </a:r>
            <a:r>
              <a:rPr lang="en-US" sz="3200" dirty="0" smtClean="0"/>
              <a:t>operations</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New </a:t>
            </a:r>
            <a:r>
              <a:rPr lang="en-US" sz="3300" dirty="0"/>
              <a:t>construction, renovation</a:t>
            </a:r>
          </a:p>
        </p:txBody>
      </p:sp>
      <p:sp>
        <p:nvSpPr>
          <p:cNvPr id="4" name="Slide Number Placeholder 3"/>
          <p:cNvSpPr>
            <a:spLocks noGrp="1"/>
          </p:cNvSpPr>
          <p:nvPr>
            <p:ph type="sldNum" sz="quarter" idx="12"/>
          </p:nvPr>
        </p:nvSpPr>
        <p:spPr/>
        <p:txBody>
          <a:bodyPr/>
          <a:lstStyle/>
          <a:p>
            <a:fld id="{85E2D95C-E869-42FD-9FCB-D2072A15A39B}" type="slidenum">
              <a:rPr lang="en-US" smtClean="0"/>
              <a:t>21</a:t>
            </a:fld>
            <a:endParaRPr lang="en-US"/>
          </a:p>
        </p:txBody>
      </p:sp>
    </p:spTree>
    <p:extLst>
      <p:ext uri="{BB962C8B-B14F-4D97-AF65-F5344CB8AC3E}">
        <p14:creationId xmlns:p14="http://schemas.microsoft.com/office/powerpoint/2010/main" val="136777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274320" lvl="1" indent="-274320">
              <a:lnSpc>
                <a:spcPct val="80000"/>
              </a:lnSpc>
              <a:spcBef>
                <a:spcPts val="580"/>
              </a:spcBef>
              <a:buClr>
                <a:schemeClr val="accent1"/>
              </a:buClr>
              <a:buFont typeface="Wingdings" pitchFamily="2" charset="2"/>
              <a:buChar char="v"/>
            </a:pPr>
            <a:endParaRPr lang="en-US" sz="3100" dirty="0" smtClean="0"/>
          </a:p>
          <a:p>
            <a:pPr marL="274320" lvl="1" indent="-274320">
              <a:lnSpc>
                <a:spcPct val="80000"/>
              </a:lnSpc>
              <a:spcBef>
                <a:spcPts val="580"/>
              </a:spcBef>
              <a:buClr>
                <a:schemeClr val="accent1"/>
              </a:buClr>
              <a:buFont typeface="Wingdings" pitchFamily="2" charset="2"/>
              <a:buChar char="v"/>
            </a:pPr>
            <a:endParaRPr lang="en-US" sz="3100" dirty="0"/>
          </a:p>
          <a:p>
            <a:pPr marL="274320" lvl="1" indent="-274320">
              <a:lnSpc>
                <a:spcPct val="80000"/>
              </a:lnSpc>
              <a:spcBef>
                <a:spcPts val="580"/>
              </a:spcBef>
              <a:buClr>
                <a:schemeClr val="accent1"/>
              </a:buClr>
              <a:buFont typeface="Wingdings" pitchFamily="2" charset="2"/>
              <a:buChar char="v"/>
            </a:pPr>
            <a:r>
              <a:rPr lang="en-US" sz="3100" dirty="0" smtClean="0"/>
              <a:t>If </a:t>
            </a:r>
            <a:r>
              <a:rPr lang="en-US" sz="3100" dirty="0"/>
              <a:t>vacant more than 60 days</a:t>
            </a:r>
          </a:p>
          <a:p>
            <a:pPr marL="857250" lvl="2" indent="-457200">
              <a:lnSpc>
                <a:spcPct val="80000"/>
              </a:lnSpc>
              <a:spcBef>
                <a:spcPts val="580"/>
              </a:spcBef>
              <a:buClr>
                <a:schemeClr val="accent1"/>
              </a:buClr>
              <a:buFont typeface="Wingdings" pitchFamily="2" charset="2"/>
              <a:buChar char="Ø"/>
            </a:pPr>
            <a:endParaRPr lang="en-US" sz="3000" dirty="0" smtClean="0"/>
          </a:p>
          <a:p>
            <a:pPr marL="857250" lvl="2" indent="-457200">
              <a:lnSpc>
                <a:spcPct val="80000"/>
              </a:lnSpc>
              <a:spcBef>
                <a:spcPts val="580"/>
              </a:spcBef>
              <a:buClr>
                <a:schemeClr val="accent1"/>
              </a:buClr>
              <a:buFont typeface="Wingdings" pitchFamily="2" charset="2"/>
              <a:buChar char="Ø"/>
            </a:pPr>
            <a:r>
              <a:rPr lang="en-US" sz="3000" dirty="0" smtClean="0"/>
              <a:t>Some </a:t>
            </a:r>
            <a:r>
              <a:rPr lang="en-US" sz="3000" dirty="0"/>
              <a:t>coverages are voided</a:t>
            </a:r>
          </a:p>
          <a:p>
            <a:pPr marL="857250" lvl="2" indent="-457200">
              <a:lnSpc>
                <a:spcPct val="80000"/>
              </a:lnSpc>
              <a:spcBef>
                <a:spcPts val="580"/>
              </a:spcBef>
              <a:buClr>
                <a:schemeClr val="accent1"/>
              </a:buClr>
              <a:buFont typeface="Wingdings" pitchFamily="2" charset="2"/>
              <a:buChar char="Ø"/>
            </a:pPr>
            <a:endParaRPr lang="en-US" sz="3000" dirty="0" smtClean="0"/>
          </a:p>
          <a:p>
            <a:pPr marL="857250" lvl="2" indent="-457200">
              <a:lnSpc>
                <a:spcPct val="80000"/>
              </a:lnSpc>
              <a:spcBef>
                <a:spcPts val="580"/>
              </a:spcBef>
              <a:buClr>
                <a:schemeClr val="accent1"/>
              </a:buClr>
              <a:buFont typeface="Wingdings" pitchFamily="2" charset="2"/>
              <a:buChar char="Ø"/>
            </a:pPr>
            <a:r>
              <a:rPr lang="en-US" sz="3000" dirty="0" smtClean="0"/>
              <a:t>Amount of other </a:t>
            </a:r>
            <a:r>
              <a:rPr lang="en-US" sz="3000" dirty="0"/>
              <a:t>coverages </a:t>
            </a:r>
            <a:r>
              <a:rPr lang="en-US" sz="3000" dirty="0" smtClean="0"/>
              <a:t>is reduced </a:t>
            </a:r>
            <a:r>
              <a:rPr lang="en-US" sz="3000" dirty="0"/>
              <a:t>by 15%</a:t>
            </a:r>
          </a:p>
        </p:txBody>
      </p:sp>
      <p:sp>
        <p:nvSpPr>
          <p:cNvPr id="4" name="Slide Number Placeholder 3"/>
          <p:cNvSpPr>
            <a:spLocks noGrp="1"/>
          </p:cNvSpPr>
          <p:nvPr>
            <p:ph type="sldNum" sz="quarter" idx="12"/>
          </p:nvPr>
        </p:nvSpPr>
        <p:spPr/>
        <p:txBody>
          <a:bodyPr/>
          <a:lstStyle/>
          <a:p>
            <a:fld id="{85E2D95C-E869-42FD-9FCB-D2072A15A39B}" type="slidenum">
              <a:rPr lang="en-US" smtClean="0"/>
              <a:t>22</a:t>
            </a:fld>
            <a:endParaRPr lang="en-US"/>
          </a:p>
        </p:txBody>
      </p:sp>
    </p:spTree>
    <p:extLst>
      <p:ext uri="{BB962C8B-B14F-4D97-AF65-F5344CB8AC3E}">
        <p14:creationId xmlns:p14="http://schemas.microsoft.com/office/powerpoint/2010/main" val="6083583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Triple Net Leases</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274320" lvl="1" indent="-274320">
              <a:spcBef>
                <a:spcPts val="580"/>
              </a:spcBef>
              <a:buClr>
                <a:schemeClr val="accent1"/>
              </a:buClr>
              <a:buFont typeface="Wingdings" pitchFamily="2" charset="2"/>
              <a:buChar char="v"/>
            </a:pPr>
            <a:r>
              <a:rPr lang="en-US" sz="3400" dirty="0"/>
              <a:t>ISO options</a:t>
            </a:r>
          </a:p>
          <a:p>
            <a:pPr marL="857250" lvl="2" indent="-457200">
              <a:spcBef>
                <a:spcPts val="580"/>
              </a:spcBef>
              <a:buClr>
                <a:schemeClr val="accent1"/>
              </a:buClr>
              <a:buFont typeface="Wingdings" pitchFamily="2" charset="2"/>
              <a:buChar char="Ø"/>
            </a:pPr>
            <a:r>
              <a:rPr lang="en-US" sz="3200" dirty="0"/>
              <a:t>Loss Payable</a:t>
            </a:r>
          </a:p>
          <a:p>
            <a:pPr marL="857250" lvl="2" indent="-457200">
              <a:spcBef>
                <a:spcPts val="580"/>
              </a:spcBef>
              <a:buClr>
                <a:schemeClr val="accent1"/>
              </a:buClr>
              <a:buFont typeface="Wingdings" pitchFamily="2" charset="2"/>
              <a:buChar char="Ø"/>
            </a:pPr>
            <a:r>
              <a:rPr lang="en-US" sz="3200" dirty="0"/>
              <a:t>Lender’s Loss Payable</a:t>
            </a:r>
          </a:p>
          <a:p>
            <a:pPr marL="857250" lvl="2" indent="-457200">
              <a:spcBef>
                <a:spcPts val="580"/>
              </a:spcBef>
              <a:buClr>
                <a:schemeClr val="accent1"/>
              </a:buClr>
              <a:buFont typeface="Wingdings" pitchFamily="2" charset="2"/>
              <a:buChar char="Ø"/>
            </a:pPr>
            <a:r>
              <a:rPr lang="en-US" sz="3200" dirty="0"/>
              <a:t>Building Owner Loss Payable</a:t>
            </a:r>
          </a:p>
          <a:p>
            <a:pPr marL="857250" lvl="2" indent="-457200">
              <a:spcBef>
                <a:spcPts val="580"/>
              </a:spcBef>
              <a:buClr>
                <a:schemeClr val="accent1"/>
              </a:buClr>
              <a:buFont typeface="Wingdings" pitchFamily="2" charset="2"/>
              <a:buChar char="Ø"/>
            </a:pPr>
            <a:r>
              <a:rPr lang="en-US" sz="3200" dirty="0"/>
              <a:t>Additional Insured – Building Owner</a:t>
            </a:r>
          </a:p>
          <a:p>
            <a:pPr marL="274320" lvl="1" indent="-274320">
              <a:spcBef>
                <a:spcPts val="580"/>
              </a:spcBef>
              <a:buClr>
                <a:schemeClr val="accent1"/>
              </a:buClr>
              <a:buFont typeface="Wingdings" pitchFamily="2" charset="2"/>
              <a:buChar char="v"/>
            </a:pPr>
            <a:endParaRPr lang="en-US" sz="3400" dirty="0" smtClean="0"/>
          </a:p>
        </p:txBody>
      </p:sp>
      <p:sp>
        <p:nvSpPr>
          <p:cNvPr id="4" name="Slide Number Placeholder 3"/>
          <p:cNvSpPr>
            <a:spLocks noGrp="1"/>
          </p:cNvSpPr>
          <p:nvPr>
            <p:ph type="sldNum" sz="quarter" idx="12"/>
          </p:nvPr>
        </p:nvSpPr>
        <p:spPr/>
        <p:txBody>
          <a:bodyPr/>
          <a:lstStyle/>
          <a:p>
            <a:fld id="{85E2D95C-E869-42FD-9FCB-D2072A15A39B}" type="slidenum">
              <a:rPr lang="en-US" smtClean="0"/>
              <a:t>23</a:t>
            </a:fld>
            <a:endParaRPr lang="en-US"/>
          </a:p>
        </p:txBody>
      </p:sp>
    </p:spTree>
    <p:extLst>
      <p:ext uri="{BB962C8B-B14F-4D97-AF65-F5344CB8AC3E}">
        <p14:creationId xmlns:p14="http://schemas.microsoft.com/office/powerpoint/2010/main" val="336541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274320" lvl="1" indent="-274320">
              <a:spcBef>
                <a:spcPts val="580"/>
              </a:spcBef>
              <a:buClr>
                <a:schemeClr val="accent1"/>
              </a:buClr>
              <a:buFont typeface="Wingdings" pitchFamily="2" charset="2"/>
              <a:buChar char="v"/>
            </a:pPr>
            <a:endParaRPr lang="en-US" sz="3400" dirty="0" smtClean="0"/>
          </a:p>
          <a:p>
            <a:pPr marL="274320" lvl="1" indent="-274320">
              <a:spcBef>
                <a:spcPts val="580"/>
              </a:spcBef>
              <a:buClr>
                <a:schemeClr val="accent1"/>
              </a:buClr>
              <a:buFont typeface="Wingdings" pitchFamily="2" charset="2"/>
              <a:buChar char="v"/>
            </a:pPr>
            <a:r>
              <a:rPr lang="en-US" sz="3400" dirty="0" smtClean="0"/>
              <a:t>No </a:t>
            </a:r>
            <a:r>
              <a:rPr lang="en-US" sz="3400" dirty="0"/>
              <a:t>combination of above provide: </a:t>
            </a:r>
          </a:p>
          <a:p>
            <a:pPr marL="857250" lvl="2" indent="-457200">
              <a:spcBef>
                <a:spcPts val="580"/>
              </a:spcBef>
              <a:buClr>
                <a:schemeClr val="accent1"/>
              </a:buClr>
              <a:buFont typeface="Wingdings" pitchFamily="2" charset="2"/>
              <a:buChar char="Ø"/>
            </a:pPr>
            <a:r>
              <a:rPr lang="en-US" sz="3200" dirty="0"/>
              <a:t>Protection against invalidation by Tenant</a:t>
            </a:r>
          </a:p>
          <a:p>
            <a:pPr marL="857250" lvl="2" indent="-457200">
              <a:spcBef>
                <a:spcPts val="580"/>
              </a:spcBef>
              <a:buClr>
                <a:schemeClr val="accent1"/>
              </a:buClr>
              <a:buFont typeface="Wingdings" pitchFamily="2" charset="2"/>
              <a:buChar char="Ø"/>
            </a:pPr>
            <a:r>
              <a:rPr lang="en-US" sz="3200" dirty="0"/>
              <a:t>Notice of cancellation to Owner</a:t>
            </a:r>
          </a:p>
          <a:p>
            <a:pPr marL="857250" lvl="2" indent="-457200">
              <a:spcBef>
                <a:spcPts val="580"/>
              </a:spcBef>
              <a:buClr>
                <a:schemeClr val="accent1"/>
              </a:buClr>
              <a:buFont typeface="Wingdings" pitchFamily="2" charset="2"/>
              <a:buChar char="Ø"/>
            </a:pPr>
            <a:r>
              <a:rPr lang="en-US" sz="3200" dirty="0"/>
              <a:t>Adjustment of building loss with Owner</a:t>
            </a:r>
          </a:p>
          <a:p>
            <a:pPr marL="274320" lvl="1" indent="-274320">
              <a:spcBef>
                <a:spcPts val="580"/>
              </a:spcBef>
              <a:buClr>
                <a:schemeClr val="accent1"/>
              </a:buClr>
              <a:buFont typeface="Wingdings" pitchFamily="2" charset="2"/>
              <a:buChar char="v"/>
            </a:pPr>
            <a:endParaRPr lang="en-US" sz="3400" dirty="0" smtClean="0"/>
          </a:p>
          <a:p>
            <a:pPr marL="274320" lvl="1" indent="-274320">
              <a:spcBef>
                <a:spcPts val="580"/>
              </a:spcBef>
              <a:buClr>
                <a:schemeClr val="accent1"/>
              </a:buClr>
              <a:buFont typeface="Wingdings" pitchFamily="2" charset="2"/>
              <a:buChar char="v"/>
            </a:pPr>
            <a:r>
              <a:rPr lang="en-US" sz="3400" dirty="0" smtClean="0">
                <a:solidFill>
                  <a:srgbClr val="FF0000"/>
                </a:solidFill>
              </a:rPr>
              <a:t>Preferred</a:t>
            </a:r>
            <a:r>
              <a:rPr lang="en-US" sz="3400" dirty="0">
                <a:solidFill>
                  <a:srgbClr val="FF0000"/>
                </a:solidFill>
              </a:rPr>
              <a:t>:  </a:t>
            </a:r>
            <a:r>
              <a:rPr lang="en-US" sz="3400" dirty="0"/>
              <a:t>Owner insures building &amp; charges back cost</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24</a:t>
            </a:fld>
            <a:endParaRPr lang="en-US"/>
          </a:p>
        </p:txBody>
      </p:sp>
    </p:spTree>
    <p:extLst>
      <p:ext uri="{BB962C8B-B14F-4D97-AF65-F5344CB8AC3E}">
        <p14:creationId xmlns:p14="http://schemas.microsoft.com/office/powerpoint/2010/main" val="237808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274320" lvl="1" indent="-274320">
              <a:lnSpc>
                <a:spcPct val="90000"/>
              </a:lnSpc>
              <a:spcBef>
                <a:spcPts val="580"/>
              </a:spcBef>
              <a:buClr>
                <a:schemeClr val="accent1"/>
              </a:buClr>
              <a:buFont typeface="Wingdings" pitchFamily="2" charset="2"/>
              <a:buChar char="v"/>
            </a:pPr>
            <a:endParaRPr lang="en-US" sz="3400" dirty="0" smtClean="0"/>
          </a:p>
          <a:p>
            <a:pPr marL="274320" lvl="1" indent="-274320">
              <a:lnSpc>
                <a:spcPct val="90000"/>
              </a:lnSpc>
              <a:spcBef>
                <a:spcPts val="580"/>
              </a:spcBef>
              <a:buClr>
                <a:schemeClr val="accent1"/>
              </a:buClr>
              <a:buFont typeface="Wingdings" pitchFamily="2" charset="2"/>
              <a:buChar char="v"/>
            </a:pPr>
            <a:r>
              <a:rPr lang="en-US" sz="3400" dirty="0" smtClean="0"/>
              <a:t>Owner:</a:t>
            </a:r>
          </a:p>
          <a:p>
            <a:pPr marL="857250" lvl="2" indent="-457200">
              <a:lnSpc>
                <a:spcPct val="90000"/>
              </a:lnSpc>
              <a:spcBef>
                <a:spcPts val="580"/>
              </a:spcBef>
              <a:buClr>
                <a:schemeClr val="accent1"/>
              </a:buClr>
              <a:buFont typeface="Wingdings" pitchFamily="2" charset="2"/>
              <a:buChar char="Ø"/>
            </a:pPr>
            <a:r>
              <a:rPr lang="en-US" sz="3200" dirty="0" smtClean="0"/>
              <a:t>Controls insurance placement</a:t>
            </a:r>
          </a:p>
          <a:p>
            <a:pPr marL="857250" lvl="2" indent="-457200">
              <a:lnSpc>
                <a:spcPct val="90000"/>
              </a:lnSpc>
              <a:spcBef>
                <a:spcPts val="580"/>
              </a:spcBef>
              <a:buClr>
                <a:schemeClr val="accent1"/>
              </a:buClr>
              <a:buFont typeface="Wingdings" pitchFamily="2" charset="2"/>
              <a:buChar char="Ø"/>
            </a:pPr>
            <a:r>
              <a:rPr lang="en-US" sz="3200" dirty="0" smtClean="0"/>
              <a:t>Meets </a:t>
            </a:r>
            <a:r>
              <a:rPr lang="en-US" sz="3200" dirty="0"/>
              <a:t>it lender obligations</a:t>
            </a:r>
          </a:p>
          <a:p>
            <a:pPr marL="857250" lvl="2" indent="-457200">
              <a:lnSpc>
                <a:spcPct val="90000"/>
              </a:lnSpc>
              <a:spcBef>
                <a:spcPts val="580"/>
              </a:spcBef>
              <a:buClr>
                <a:schemeClr val="accent1"/>
              </a:buClr>
              <a:buFont typeface="Wingdings" pitchFamily="2" charset="2"/>
              <a:buChar char="Ø"/>
            </a:pPr>
            <a:r>
              <a:rPr lang="en-US" sz="3200" dirty="0"/>
              <a:t>No worry about invalidation by Tenant</a:t>
            </a:r>
          </a:p>
          <a:p>
            <a:pPr marL="857250" lvl="2" indent="-457200">
              <a:lnSpc>
                <a:spcPct val="90000"/>
              </a:lnSpc>
              <a:spcBef>
                <a:spcPts val="580"/>
              </a:spcBef>
              <a:buClr>
                <a:schemeClr val="accent1"/>
              </a:buClr>
              <a:buFont typeface="Wingdings" pitchFamily="2" charset="2"/>
              <a:buChar char="Ø"/>
            </a:pPr>
            <a:r>
              <a:rPr lang="en-US" sz="3200" dirty="0"/>
              <a:t>Receives notice of cancellation</a:t>
            </a:r>
          </a:p>
          <a:p>
            <a:pPr marL="857250" lvl="2" indent="-457200">
              <a:lnSpc>
                <a:spcPct val="90000"/>
              </a:lnSpc>
              <a:spcBef>
                <a:spcPts val="580"/>
              </a:spcBef>
              <a:buClr>
                <a:schemeClr val="accent1"/>
              </a:buClr>
              <a:buFont typeface="Wingdings" pitchFamily="2" charset="2"/>
              <a:buChar char="Ø"/>
            </a:pPr>
            <a:r>
              <a:rPr lang="en-US" sz="3200" dirty="0"/>
              <a:t>Directly involved in claim adjustment</a:t>
            </a:r>
          </a:p>
          <a:p>
            <a:pPr marL="857250" lvl="2" indent="-457200">
              <a:lnSpc>
                <a:spcPct val="90000"/>
              </a:lnSpc>
              <a:spcBef>
                <a:spcPts val="580"/>
              </a:spcBef>
              <a:buClr>
                <a:schemeClr val="accent1"/>
              </a:buClr>
              <a:buFont typeface="Wingdings" pitchFamily="2" charset="2"/>
              <a:buChar char="Ø"/>
            </a:pPr>
            <a:r>
              <a:rPr lang="en-US" sz="3200" dirty="0"/>
              <a:t>Controls damage and destruction provisions</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25</a:t>
            </a:fld>
            <a:endParaRPr lang="en-US"/>
          </a:p>
        </p:txBody>
      </p:sp>
    </p:spTree>
    <p:extLst>
      <p:ext uri="{BB962C8B-B14F-4D97-AF65-F5344CB8AC3E}">
        <p14:creationId xmlns:p14="http://schemas.microsoft.com/office/powerpoint/2010/main" val="41693618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General Liability Limits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r>
              <a:rPr lang="en-US" sz="3500" dirty="0">
                <a:solidFill>
                  <a:srgbClr val="FF0000"/>
                </a:solidFill>
              </a:rPr>
              <a:t>Problem:  </a:t>
            </a:r>
            <a:r>
              <a:rPr lang="en-US" sz="3500" dirty="0"/>
              <a:t>“Limits of liability shall be $1,000,000 for bodily injury, $1,000,000 for property damage, $1,000,000 for contractual liability and $1,000,000 for completed operations</a:t>
            </a:r>
            <a:r>
              <a:rPr lang="en-US" sz="3500" dirty="0" smtClean="0"/>
              <a:t>”</a:t>
            </a:r>
          </a:p>
          <a:p>
            <a:pPr marL="274320" lvl="1" indent="-274320">
              <a:spcBef>
                <a:spcPts val="580"/>
              </a:spcBef>
              <a:buClr>
                <a:schemeClr val="accent1"/>
              </a:buClr>
              <a:buFont typeface="Wingdings" pitchFamily="2" charset="2"/>
              <a:buChar char="v"/>
            </a:pPr>
            <a:endParaRPr lang="en-US" sz="3500" dirty="0"/>
          </a:p>
          <a:p>
            <a:pPr marL="274320" lvl="1" indent="-274320">
              <a:spcBef>
                <a:spcPts val="580"/>
              </a:spcBef>
              <a:buClr>
                <a:schemeClr val="accent1"/>
              </a:buClr>
              <a:buFont typeface="Wingdings" pitchFamily="2" charset="2"/>
              <a:buChar char="v"/>
            </a:pPr>
            <a:r>
              <a:rPr lang="en-US" sz="3500" dirty="0"/>
              <a:t>Provided per occurrence &amp; subject to two aggregate limits</a:t>
            </a:r>
          </a:p>
          <a:p>
            <a:pPr lvl="1">
              <a:lnSpc>
                <a:spcPct val="110000"/>
              </a:lnSpc>
            </a:pPr>
            <a:r>
              <a:rPr lang="en-US" dirty="0" smtClean="0"/>
              <a:t>General aggregate</a:t>
            </a:r>
          </a:p>
          <a:p>
            <a:pPr lvl="1">
              <a:lnSpc>
                <a:spcPct val="110000"/>
              </a:lnSpc>
            </a:pPr>
            <a:r>
              <a:rPr lang="en-US" dirty="0" smtClean="0"/>
              <a:t>Products/Completed </a:t>
            </a:r>
            <a:r>
              <a:rPr lang="en-US" dirty="0"/>
              <a:t>O</a:t>
            </a:r>
            <a:r>
              <a:rPr lang="en-US" dirty="0" smtClean="0"/>
              <a:t>perations aggregate</a:t>
            </a:r>
            <a:endParaRPr lang="en-US" dirty="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26</a:t>
            </a:fld>
            <a:endParaRPr lang="en-US"/>
          </a:p>
        </p:txBody>
      </p:sp>
    </p:spTree>
    <p:extLst>
      <p:ext uri="{BB962C8B-B14F-4D97-AF65-F5344CB8AC3E}">
        <p14:creationId xmlns:p14="http://schemas.microsoft.com/office/powerpoint/2010/main" val="271710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274320" lvl="1" indent="-274320">
              <a:lnSpc>
                <a:spcPct val="60000"/>
              </a:lnSpc>
              <a:spcBef>
                <a:spcPts val="580"/>
              </a:spcBef>
              <a:buClr>
                <a:schemeClr val="accent1"/>
              </a:buClr>
              <a:buFont typeface="Wingdings" pitchFamily="2" charset="2"/>
              <a:buChar char="v"/>
            </a:pPr>
            <a:endParaRPr lang="en-US" sz="3200" dirty="0" smtClean="0"/>
          </a:p>
          <a:p>
            <a:pPr marL="274320" lvl="1" indent="-274320">
              <a:lnSpc>
                <a:spcPct val="60000"/>
              </a:lnSpc>
              <a:spcBef>
                <a:spcPts val="580"/>
              </a:spcBef>
              <a:buClr>
                <a:schemeClr val="accent1"/>
              </a:buClr>
              <a:buFont typeface="Wingdings" pitchFamily="2" charset="2"/>
              <a:buChar char="v"/>
            </a:pPr>
            <a:r>
              <a:rPr lang="en-US" sz="3200" dirty="0" smtClean="0">
                <a:solidFill>
                  <a:srgbClr val="FF0000"/>
                </a:solidFill>
              </a:rPr>
              <a:t>Recommended: </a:t>
            </a:r>
            <a:endParaRPr lang="en-US" sz="3200" dirty="0"/>
          </a:p>
          <a:p>
            <a:pPr marL="274320" lvl="1" indent="-274320">
              <a:lnSpc>
                <a:spcPct val="60000"/>
              </a:lnSpc>
              <a:spcBef>
                <a:spcPts val="580"/>
              </a:spcBef>
              <a:buClr>
                <a:schemeClr val="accent1"/>
              </a:buClr>
              <a:buFont typeface="Wingdings" pitchFamily="2" charset="2"/>
              <a:buChar char="v"/>
            </a:pPr>
            <a:endParaRPr lang="en-US" sz="3200" dirty="0"/>
          </a:p>
          <a:p>
            <a:pPr marL="400050" lvl="1" indent="0">
              <a:buNone/>
            </a:pPr>
            <a:r>
              <a:rPr lang="en-US" sz="2400" dirty="0"/>
              <a:t>Amounts of coverage shall be no less than:</a:t>
            </a:r>
          </a:p>
          <a:p>
            <a:pPr marL="400050" lvl="1" indent="0">
              <a:buNone/>
            </a:pPr>
            <a:r>
              <a:rPr lang="en-US" sz="2400" dirty="0"/>
              <a:t>$1,000,000 Per Occurrence</a:t>
            </a:r>
          </a:p>
          <a:p>
            <a:pPr marL="400050" lvl="1" indent="0">
              <a:buNone/>
            </a:pPr>
            <a:r>
              <a:rPr lang="en-US" sz="2400" dirty="0"/>
              <a:t>$2,000,000 General Aggregate, including Designated </a:t>
            </a:r>
            <a:r>
              <a:rPr lang="en-US" sz="2400" dirty="0" smtClean="0"/>
              <a:t>	Location(s</a:t>
            </a:r>
            <a:r>
              <a:rPr lang="en-US" sz="2400" dirty="0"/>
              <a:t>) General Aggregate Limit</a:t>
            </a:r>
          </a:p>
          <a:p>
            <a:pPr marL="400050" lvl="1" indent="0">
              <a:buNone/>
            </a:pPr>
            <a:r>
              <a:rPr lang="en-US" sz="2400" dirty="0"/>
              <a:t>$2,000,000 Products-Completed Operations Aggregate</a:t>
            </a:r>
          </a:p>
          <a:p>
            <a:pPr marL="400050" lvl="1" indent="0">
              <a:buNone/>
            </a:pPr>
            <a:r>
              <a:rPr lang="en-US" sz="2400" dirty="0"/>
              <a:t>$1,000,000 Personal and Advertising Injury</a:t>
            </a:r>
          </a:p>
          <a:p>
            <a:pPr marL="0" indent="0">
              <a:buNone/>
            </a:pPr>
            <a:endParaRPr lang="en-US" dirty="0">
              <a:solidFill>
                <a:srgbClr val="FF0000"/>
              </a:solidFill>
            </a:endParaRPr>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27</a:t>
            </a:fld>
            <a:endParaRPr lang="en-US"/>
          </a:p>
        </p:txBody>
      </p:sp>
    </p:spTree>
    <p:extLst>
      <p:ext uri="{BB962C8B-B14F-4D97-AF65-F5344CB8AC3E}">
        <p14:creationId xmlns:p14="http://schemas.microsoft.com/office/powerpoint/2010/main" val="36835029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
            </a:pPr>
            <a:endParaRPr lang="en-US" dirty="0" smtClean="0"/>
          </a:p>
          <a:p>
            <a:pPr marL="274320" lvl="1" indent="-274320">
              <a:lnSpc>
                <a:spcPct val="70000"/>
              </a:lnSpc>
              <a:spcBef>
                <a:spcPts val="580"/>
              </a:spcBef>
              <a:buClr>
                <a:schemeClr val="accent1"/>
              </a:buClr>
              <a:buFont typeface="Wingdings" pitchFamily="2" charset="2"/>
              <a:buChar char="v"/>
            </a:pPr>
            <a:r>
              <a:rPr lang="en-US" sz="3000" dirty="0">
                <a:solidFill>
                  <a:srgbClr val="FF0000"/>
                </a:solidFill>
              </a:rPr>
              <a:t>Do not </a:t>
            </a:r>
            <a:r>
              <a:rPr lang="en-US" sz="3000" dirty="0"/>
              <a:t>include requirement for limits applicable to:</a:t>
            </a:r>
          </a:p>
          <a:p>
            <a:pPr lvl="1"/>
            <a:r>
              <a:rPr lang="en-US" sz="3000" dirty="0" smtClean="0"/>
              <a:t>Damage to Premises Rented to You if using a mutual waiver of subrogation</a:t>
            </a:r>
          </a:p>
          <a:p>
            <a:pPr lvl="1"/>
            <a:r>
              <a:rPr lang="en-US" sz="3000" dirty="0" smtClean="0"/>
              <a:t>Medical Payments</a:t>
            </a:r>
          </a:p>
          <a:p>
            <a:pPr marL="457200" lvl="1" indent="0">
              <a:buNone/>
            </a:pPr>
            <a:endParaRPr lang="en-US" sz="3000" dirty="0" smtClean="0"/>
          </a:p>
          <a:p>
            <a:pPr marL="274320" lvl="1" indent="-274320">
              <a:lnSpc>
                <a:spcPct val="110000"/>
              </a:lnSpc>
              <a:spcBef>
                <a:spcPts val="580"/>
              </a:spcBef>
              <a:buClr>
                <a:schemeClr val="accent1"/>
              </a:buClr>
              <a:buFont typeface="Wingdings" pitchFamily="2" charset="2"/>
              <a:buChar char="v"/>
            </a:pPr>
            <a:r>
              <a:rPr lang="en-US" sz="3000" dirty="0">
                <a:solidFill>
                  <a:srgbClr val="FF0000"/>
                </a:solidFill>
              </a:rPr>
              <a:t>Do</a:t>
            </a:r>
            <a:r>
              <a:rPr lang="en-US" sz="3000" dirty="0"/>
              <a:t> include requirement for Designated </a:t>
            </a:r>
            <a:r>
              <a:rPr lang="en-US" sz="3000" dirty="0" smtClean="0"/>
              <a:t>Location(s</a:t>
            </a:r>
            <a:r>
              <a:rPr lang="en-US" sz="3000" dirty="0"/>
              <a:t>) General Aggregate Limit</a:t>
            </a:r>
          </a:p>
          <a:p>
            <a:pPr lvl="1">
              <a:lnSpc>
                <a:spcPct val="110000"/>
              </a:lnSpc>
            </a:pPr>
            <a:r>
              <a:rPr lang="en-US" sz="3000" dirty="0"/>
              <a:t>There is no similar endorsement for the Products/Completed Operations Aggregate</a:t>
            </a:r>
          </a:p>
          <a:p>
            <a:pPr lvl="1">
              <a:lnSpc>
                <a:spcPct val="110000"/>
              </a:lnSpc>
            </a:pPr>
            <a:r>
              <a:rPr lang="en-US" sz="3000" dirty="0"/>
              <a:t>Alternative suggestion</a:t>
            </a:r>
          </a:p>
          <a:p>
            <a:pPr lvl="1"/>
            <a:endParaRPr lang="en-US" dirty="0" smtClean="0"/>
          </a:p>
          <a:p>
            <a:pPr>
              <a:buFont typeface="Wingdings" pitchFamily="2" charset="2"/>
              <a:buChar char="§"/>
            </a:pPr>
            <a:endParaRPr lang="en-US" sz="1800" dirty="0" smtClean="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28</a:t>
            </a:fld>
            <a:endParaRPr lang="en-US"/>
          </a:p>
        </p:txBody>
      </p:sp>
    </p:spTree>
    <p:extLst>
      <p:ext uri="{BB962C8B-B14F-4D97-AF65-F5344CB8AC3E}">
        <p14:creationId xmlns:p14="http://schemas.microsoft.com/office/powerpoint/2010/main" val="350313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a:solidFill>
                  <a:srgbClr val="FF0000"/>
                </a:solidFill>
              </a:rPr>
              <a:t>Primary Liability</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321F36FD-0E39-4F19-A900-ADCD3EF1132F}" type="slidenum">
              <a:rPr lang="en-US" smtClean="0"/>
              <a:pPr/>
              <a:t>29</a:t>
            </a:fld>
            <a:endParaRPr lang="en-US"/>
          </a:p>
        </p:txBody>
      </p:sp>
      <p:sp>
        <p:nvSpPr>
          <p:cNvPr id="3" name="Content Placeholder 2"/>
          <p:cNvSpPr>
            <a:spLocks noGrp="1"/>
          </p:cNvSpPr>
          <p:nvPr>
            <p:ph sz="quarter" idx="1"/>
          </p:nvPr>
        </p:nvSpPr>
        <p:spPr/>
        <p:txBody>
          <a:bodyPr>
            <a:noAutofit/>
          </a:bodyPr>
          <a:lstStyle/>
          <a:p>
            <a:pPr marL="274320" lvl="1" indent="-274320">
              <a:spcBef>
                <a:spcPts val="580"/>
              </a:spcBef>
              <a:buClr>
                <a:schemeClr val="accent1"/>
              </a:buClr>
              <a:buFont typeface="Wingdings" pitchFamily="2" charset="2"/>
              <a:buChar char="v"/>
            </a:pPr>
            <a:r>
              <a:rPr lang="en-US" sz="2400" dirty="0">
                <a:solidFill>
                  <a:srgbClr val="FF0000"/>
                </a:solidFill>
              </a:rPr>
              <a:t>Problem</a:t>
            </a:r>
            <a:r>
              <a:rPr lang="en-US" sz="2400" dirty="0"/>
              <a:t>:  </a:t>
            </a:r>
            <a:r>
              <a:rPr lang="en-US" sz="2400" dirty="0" smtClean="0"/>
              <a:t>“Tenant’s insurance </a:t>
            </a:r>
            <a:r>
              <a:rPr lang="en-US" sz="2400" dirty="0"/>
              <a:t>shall be primary”</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All general liability policies start out providing primary liability coverage</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If both are primary, they share in payment of loss</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smtClean="0"/>
              <a:t>Primary </a:t>
            </a:r>
            <a:r>
              <a:rPr lang="en-US" sz="2400" dirty="0"/>
              <a:t>and non-contributory liability</a:t>
            </a:r>
          </a:p>
        </p:txBody>
      </p:sp>
    </p:spTree>
    <p:extLst>
      <p:ext uri="{BB962C8B-B14F-4D97-AF65-F5344CB8AC3E}">
        <p14:creationId xmlns:p14="http://schemas.microsoft.com/office/powerpoint/2010/main" val="27510108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274320" lvl="1" indent="-274320">
              <a:lnSpc>
                <a:spcPct val="80000"/>
              </a:lnSpc>
              <a:spcBef>
                <a:spcPts val="580"/>
              </a:spcBef>
              <a:buClr>
                <a:schemeClr val="accent1"/>
              </a:buClr>
              <a:buFont typeface="Wingdings" pitchFamily="2" charset="2"/>
              <a:buChar char="v"/>
            </a:pPr>
            <a:endParaRPr lang="en-US" sz="3200" b="1" dirty="0" smtClean="0">
              <a:solidFill>
                <a:srgbClr val="FF0000"/>
              </a:solidFill>
            </a:endParaRPr>
          </a:p>
          <a:p>
            <a:pPr marL="274320" lvl="1" indent="-274320">
              <a:lnSpc>
                <a:spcPct val="80000"/>
              </a:lnSpc>
              <a:spcBef>
                <a:spcPts val="580"/>
              </a:spcBef>
              <a:buClr>
                <a:schemeClr val="accent1"/>
              </a:buClr>
              <a:buFont typeface="Wingdings" pitchFamily="2" charset="2"/>
              <a:buChar char="v"/>
            </a:pPr>
            <a:r>
              <a:rPr lang="en-US" sz="3200" dirty="0" smtClean="0">
                <a:solidFill>
                  <a:srgbClr val="FF0000"/>
                </a:solidFill>
              </a:rPr>
              <a:t>Recommended</a:t>
            </a:r>
            <a:r>
              <a:rPr lang="en-US" sz="3200" dirty="0">
                <a:solidFill>
                  <a:srgbClr val="FF0000"/>
                </a:solidFill>
              </a:rPr>
              <a:t>:</a:t>
            </a:r>
          </a:p>
          <a:p>
            <a:pPr marL="400050" lvl="1" indent="0">
              <a:buNone/>
            </a:pPr>
            <a:r>
              <a:rPr lang="en-US" dirty="0" smtClean="0"/>
              <a:t>“Landlord Parties” means (a) _______________ (“Owner”), (b) the Project, (c) the Property Manager, (d) their respective members, partners, join venturers, affiliates, subsidiaries, successors and assigns, and (e) any directors, officers, employees or agents of such person or entities</a:t>
            </a:r>
            <a:r>
              <a:rPr lang="en-US" dirty="0"/>
              <a:t>.</a:t>
            </a:r>
          </a:p>
        </p:txBody>
      </p:sp>
      <p:sp>
        <p:nvSpPr>
          <p:cNvPr id="4" name="Slide Number Placeholder 3"/>
          <p:cNvSpPr>
            <a:spLocks noGrp="1"/>
          </p:cNvSpPr>
          <p:nvPr>
            <p:ph type="sldNum" sz="quarter" idx="12"/>
          </p:nvPr>
        </p:nvSpPr>
        <p:spPr/>
        <p:txBody>
          <a:bodyPr/>
          <a:lstStyle/>
          <a:p>
            <a:fld id="{7BD15E6D-48A6-4C4F-9124-83A2ECE2259F}" type="slidenum">
              <a:rPr lang="en-US" smtClean="0"/>
              <a:t>3</a:t>
            </a:fld>
            <a:endParaRPr lang="en-US"/>
          </a:p>
        </p:txBody>
      </p:sp>
    </p:spTree>
    <p:extLst>
      <p:ext uri="{BB962C8B-B14F-4D97-AF65-F5344CB8AC3E}">
        <p14:creationId xmlns:p14="http://schemas.microsoft.com/office/powerpoint/2010/main" val="12098734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New GL Primary &amp; Noncontributory Endorsement</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endParaRPr lang="en-US" dirty="0" smtClean="0"/>
          </a:p>
          <a:p>
            <a:pPr marL="274320" lvl="1" indent="-274320">
              <a:lnSpc>
                <a:spcPct val="110000"/>
              </a:lnSpc>
              <a:spcBef>
                <a:spcPts val="580"/>
              </a:spcBef>
              <a:buClr>
                <a:schemeClr val="accent1"/>
              </a:buClr>
              <a:buFont typeface="Wingdings" pitchFamily="2" charset="2"/>
              <a:buChar char="v"/>
            </a:pPr>
            <a:r>
              <a:rPr lang="en-US" dirty="0" smtClean="0"/>
              <a:t>ISO </a:t>
            </a:r>
            <a:r>
              <a:rPr lang="en-US" dirty="0"/>
              <a:t>CG 20 01 </a:t>
            </a:r>
            <a:r>
              <a:rPr lang="en-US" dirty="0">
                <a:solidFill>
                  <a:srgbClr val="FF0000"/>
                </a:solidFill>
              </a:rPr>
              <a:t>04 13</a:t>
            </a:r>
          </a:p>
          <a:p>
            <a:pPr marL="274320" lvl="1" indent="-274320">
              <a:lnSpc>
                <a:spcPct val="110000"/>
              </a:lnSpc>
              <a:spcBef>
                <a:spcPts val="580"/>
              </a:spcBef>
              <a:buClr>
                <a:schemeClr val="accent1"/>
              </a:buClr>
              <a:buFont typeface="Wingdings" pitchFamily="2" charset="2"/>
              <a:buChar char="v"/>
            </a:pPr>
            <a:endParaRPr lang="en-US" dirty="0"/>
          </a:p>
          <a:p>
            <a:pPr marL="274320" lvl="1" indent="-274320">
              <a:lnSpc>
                <a:spcPct val="110000"/>
              </a:lnSpc>
              <a:spcBef>
                <a:spcPts val="580"/>
              </a:spcBef>
              <a:buClr>
                <a:schemeClr val="accent1"/>
              </a:buClr>
              <a:buFont typeface="Wingdings" pitchFamily="2" charset="2"/>
              <a:buChar char="v"/>
            </a:pPr>
            <a:r>
              <a:rPr lang="en-US" dirty="0"/>
              <a:t>This insurance is primary to and will not seek contribution from any other insurance available to an additional insured under your policy provided that</a:t>
            </a:r>
            <a:r>
              <a:rPr lang="en-US" dirty="0" smtClean="0"/>
              <a:t>:</a:t>
            </a:r>
          </a:p>
          <a:p>
            <a:pPr marL="274320" lvl="1" indent="-274320">
              <a:lnSpc>
                <a:spcPct val="110000"/>
              </a:lnSpc>
              <a:spcBef>
                <a:spcPts val="580"/>
              </a:spcBef>
              <a:buClr>
                <a:schemeClr val="accent1"/>
              </a:buClr>
              <a:buFont typeface="Wingdings" pitchFamily="2" charset="2"/>
              <a:buChar char="v"/>
            </a:pPr>
            <a:endParaRPr lang="en-US" dirty="0" smtClean="0"/>
          </a:p>
          <a:p>
            <a:pPr marL="857250" lvl="2" indent="-457200">
              <a:lnSpc>
                <a:spcPct val="110000"/>
              </a:lnSpc>
              <a:spcBef>
                <a:spcPts val="580"/>
              </a:spcBef>
              <a:buClr>
                <a:schemeClr val="accent1"/>
              </a:buClr>
              <a:buFont typeface="Wingdings" pitchFamily="2" charset="2"/>
              <a:buChar char="Ø"/>
            </a:pPr>
            <a:r>
              <a:rPr lang="en-US" sz="2800" dirty="0"/>
              <a:t>The additional insured is a </a:t>
            </a:r>
            <a:r>
              <a:rPr lang="en-US" sz="2800" dirty="0">
                <a:solidFill>
                  <a:srgbClr val="FF0000"/>
                </a:solidFill>
              </a:rPr>
              <a:t>Named Insured </a:t>
            </a:r>
            <a:r>
              <a:rPr lang="en-US" sz="2800" dirty="0"/>
              <a:t>under such other insurance; and</a:t>
            </a:r>
          </a:p>
          <a:p>
            <a:pPr marL="857250" lvl="2" indent="-457200">
              <a:lnSpc>
                <a:spcPct val="110000"/>
              </a:lnSpc>
              <a:spcBef>
                <a:spcPts val="580"/>
              </a:spcBef>
              <a:buClr>
                <a:schemeClr val="accent1"/>
              </a:buClr>
              <a:buFont typeface="Wingdings" pitchFamily="2" charset="2"/>
              <a:buChar char="Ø"/>
            </a:pPr>
            <a:endParaRPr lang="en-US" sz="2800" dirty="0"/>
          </a:p>
          <a:p>
            <a:pPr marL="857250" lvl="2" indent="-457200">
              <a:lnSpc>
                <a:spcPct val="110000"/>
              </a:lnSpc>
              <a:spcBef>
                <a:spcPts val="580"/>
              </a:spcBef>
              <a:buClr>
                <a:schemeClr val="accent1"/>
              </a:buClr>
              <a:buFont typeface="Wingdings" pitchFamily="2" charset="2"/>
              <a:buChar char="Ø"/>
            </a:pPr>
            <a:r>
              <a:rPr lang="en-US" sz="2800" dirty="0"/>
              <a:t>You have agreed </a:t>
            </a:r>
            <a:r>
              <a:rPr lang="en-US" sz="2800" dirty="0">
                <a:solidFill>
                  <a:srgbClr val="FF0000"/>
                </a:solidFill>
              </a:rPr>
              <a:t>in writing </a:t>
            </a:r>
            <a:r>
              <a:rPr lang="en-US" sz="2800" dirty="0"/>
              <a:t>in a contract or agreement that this insurance would be primary </a:t>
            </a:r>
            <a:r>
              <a:rPr lang="en-US" sz="2800" dirty="0">
                <a:solidFill>
                  <a:srgbClr val="FF0000"/>
                </a:solidFill>
              </a:rPr>
              <a:t>and</a:t>
            </a:r>
            <a:r>
              <a:rPr lang="en-US" sz="2800" dirty="0"/>
              <a:t> would not seek contribution from any other insurance available to the additional insured</a:t>
            </a:r>
          </a:p>
          <a:p>
            <a:pPr marL="274320" lvl="1" indent="-274320">
              <a:lnSpc>
                <a:spcPct val="70000"/>
              </a:lnSpc>
              <a:spcBef>
                <a:spcPts val="580"/>
              </a:spcBef>
              <a:buClr>
                <a:schemeClr val="accent1"/>
              </a:buClr>
              <a:buFont typeface="Wingdings" pitchFamily="2" charset="2"/>
              <a:buChar char="v"/>
            </a:pPr>
            <a:endParaRPr lang="en-US" sz="2400" dirty="0">
              <a:latin typeface="Franklin Gothic Book" pitchFamily="34" charset="0"/>
            </a:endParaRPr>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30</a:t>
            </a:fld>
            <a:endParaRPr lang="en-US"/>
          </a:p>
        </p:txBody>
      </p:sp>
    </p:spTree>
    <p:extLst>
      <p:ext uri="{BB962C8B-B14F-4D97-AF65-F5344CB8AC3E}">
        <p14:creationId xmlns:p14="http://schemas.microsoft.com/office/powerpoint/2010/main" val="224505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Primary Liability</a:t>
            </a:r>
          </a:p>
        </p:txBody>
      </p:sp>
      <p:sp>
        <p:nvSpPr>
          <p:cNvPr id="3" name="Slide Number Placeholder 2"/>
          <p:cNvSpPr>
            <a:spLocks noGrp="1"/>
          </p:cNvSpPr>
          <p:nvPr>
            <p:ph type="sldNum" sz="quarter" idx="12"/>
          </p:nvPr>
        </p:nvSpPr>
        <p:spPr/>
        <p:txBody>
          <a:bodyPr/>
          <a:lstStyle/>
          <a:p>
            <a:fld id="{321F36FD-0E39-4F19-A900-ADCD3EF1132F}" type="slidenum">
              <a:rPr lang="en-US" smtClean="0"/>
              <a:pPr/>
              <a:t>31</a:t>
            </a:fld>
            <a:endParaRPr lang="en-US"/>
          </a:p>
        </p:txBody>
      </p:sp>
      <p:sp>
        <p:nvSpPr>
          <p:cNvPr id="4" name="Content Placeholder 3"/>
          <p:cNvSpPr>
            <a:spLocks noGrp="1"/>
          </p:cNvSpPr>
          <p:nvPr>
            <p:ph sz="quarter" idx="1"/>
          </p:nvPr>
        </p:nvSpPr>
        <p:spPr/>
        <p:txBody>
          <a:bodyPr>
            <a:noAutofit/>
          </a:bodyPr>
          <a:lstStyle/>
          <a:p>
            <a:endParaRPr lang="en-US" sz="2800" b="1" dirty="0" smtClean="0">
              <a:solidFill>
                <a:srgbClr val="FF0000"/>
              </a:solidFill>
              <a:latin typeface="+mj-lt"/>
            </a:endParaRPr>
          </a:p>
          <a:p>
            <a:pPr marL="274320" lvl="1" indent="-274320">
              <a:spcBef>
                <a:spcPts val="580"/>
              </a:spcBef>
              <a:buClr>
                <a:schemeClr val="accent1"/>
              </a:buClr>
              <a:buFont typeface="Wingdings" pitchFamily="2" charset="2"/>
              <a:buChar char="v"/>
            </a:pPr>
            <a:r>
              <a:rPr lang="en-US" dirty="0" smtClean="0">
                <a:solidFill>
                  <a:srgbClr val="FF0000"/>
                </a:solidFill>
              </a:rPr>
              <a:t>Recommended:</a:t>
            </a:r>
            <a:r>
              <a:rPr lang="en-US" dirty="0" smtClean="0"/>
              <a:t>  </a:t>
            </a:r>
          </a:p>
          <a:p>
            <a:pPr marL="400050" lvl="2" indent="0">
              <a:spcBef>
                <a:spcPts val="580"/>
              </a:spcBef>
              <a:buClr>
                <a:schemeClr val="accent1"/>
              </a:buClr>
              <a:buNone/>
            </a:pPr>
            <a:r>
              <a:rPr lang="en-US" sz="2800" dirty="0" smtClean="0"/>
              <a:t>It </a:t>
            </a:r>
            <a:r>
              <a:rPr lang="en-US" sz="2800" dirty="0"/>
              <a:t>is the intent of the parties to this Agreement that all insurance coverage required herein shall be primary to and shall seek no contribution from all insurance available to [Upstream </a:t>
            </a:r>
            <a:r>
              <a:rPr lang="en-US" sz="2800" dirty="0" smtClean="0"/>
              <a:t>Parties], </a:t>
            </a:r>
            <a:r>
              <a:rPr lang="en-US" sz="2800" dirty="0"/>
              <a:t>with [Upstream </a:t>
            </a:r>
            <a:r>
              <a:rPr lang="en-US" sz="2800" dirty="0" smtClean="0"/>
              <a:t>Parties]</a:t>
            </a:r>
            <a:r>
              <a:rPr lang="en-US" sz="2800" dirty="0"/>
              <a:t>’s insurance being excess, secondary and non-contributing.  This CGL coverage shall be endorsed to </a:t>
            </a:r>
            <a:r>
              <a:rPr lang="en-US" sz="2800" dirty="0" smtClean="0"/>
              <a:t>provide </a:t>
            </a:r>
            <a:r>
              <a:rPr lang="en-US" sz="2800" dirty="0"/>
              <a:t>such primary and </a:t>
            </a:r>
            <a:r>
              <a:rPr lang="en-US" sz="2800" dirty="0" smtClean="0"/>
              <a:t>noncontributory </a:t>
            </a:r>
            <a:r>
              <a:rPr lang="en-US" sz="2800" dirty="0"/>
              <a:t>liability</a:t>
            </a:r>
            <a:r>
              <a:rPr lang="en-US" sz="2800" dirty="0" smtClean="0"/>
              <a:t>.</a:t>
            </a:r>
            <a:endParaRPr lang="en-US" sz="2800" dirty="0"/>
          </a:p>
        </p:txBody>
      </p:sp>
    </p:spTree>
    <p:extLst>
      <p:ext uri="{BB962C8B-B14F-4D97-AF65-F5344CB8AC3E}">
        <p14:creationId xmlns:p14="http://schemas.microsoft.com/office/powerpoint/2010/main" val="37274225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Cross Liability</a:t>
            </a:r>
            <a:endParaRPr lang="en-US" b="1" dirty="0">
              <a:solidFill>
                <a:srgbClr val="FF0000"/>
              </a:solidFill>
            </a:endParaRPr>
          </a:p>
        </p:txBody>
      </p:sp>
      <p:sp>
        <p:nvSpPr>
          <p:cNvPr id="3" name="Content Placeholder 2"/>
          <p:cNvSpPr>
            <a:spLocks noGrp="1"/>
          </p:cNvSpPr>
          <p:nvPr>
            <p:ph idx="1"/>
          </p:nvPr>
        </p:nvSpPr>
        <p:spPr/>
        <p:txBody>
          <a:bodyPr/>
          <a:lstStyle/>
          <a:p>
            <a:pPr marL="274320" lvl="1" indent="-274320">
              <a:spcBef>
                <a:spcPts val="580"/>
              </a:spcBef>
              <a:buClr>
                <a:schemeClr val="accent1"/>
              </a:buClr>
              <a:buFont typeface="Wingdings" pitchFamily="2" charset="2"/>
              <a:buChar char="v"/>
            </a:pPr>
            <a:endParaRPr lang="en-US" dirty="0" smtClean="0">
              <a:solidFill>
                <a:srgbClr val="FF0000"/>
              </a:solidFill>
            </a:endParaRPr>
          </a:p>
          <a:p>
            <a:pPr marL="274320" lvl="1" indent="-274320">
              <a:spcBef>
                <a:spcPts val="580"/>
              </a:spcBef>
              <a:buClr>
                <a:schemeClr val="accent1"/>
              </a:buClr>
              <a:buFont typeface="Wingdings" pitchFamily="2" charset="2"/>
              <a:buChar char="v"/>
            </a:pPr>
            <a:r>
              <a:rPr lang="en-US" sz="3200" dirty="0" smtClean="0">
                <a:solidFill>
                  <a:srgbClr val="FF0000"/>
                </a:solidFill>
              </a:rPr>
              <a:t>Problem</a:t>
            </a:r>
            <a:r>
              <a:rPr lang="en-US" sz="3200" dirty="0">
                <a:solidFill>
                  <a:srgbClr val="FF0000"/>
                </a:solidFill>
              </a:rPr>
              <a:t>:  </a:t>
            </a:r>
            <a:r>
              <a:rPr lang="en-US" sz="3200" dirty="0" smtClean="0"/>
              <a:t>“Tenant </a:t>
            </a:r>
            <a:r>
              <a:rPr lang="en-US" sz="3200" dirty="0"/>
              <a:t>shall include a Cross Liability endorsement in favor of Landlord</a:t>
            </a:r>
            <a:r>
              <a:rPr lang="en-US" sz="3200" dirty="0" smtClean="0"/>
              <a:t>.”</a:t>
            </a:r>
            <a:endParaRPr lang="en-US" sz="3200" dirty="0"/>
          </a:p>
          <a:p>
            <a:pPr marL="0" lvl="1" indent="0">
              <a:spcBef>
                <a:spcPts val="580"/>
              </a:spcBef>
              <a:buClr>
                <a:schemeClr val="accent1"/>
              </a:buClr>
              <a:buNone/>
            </a:pPr>
            <a:endParaRPr lang="en-US" sz="3200" dirty="0" smtClean="0"/>
          </a:p>
          <a:p>
            <a:pPr marL="274320" lvl="1" indent="-274320">
              <a:spcBef>
                <a:spcPts val="580"/>
              </a:spcBef>
              <a:buClr>
                <a:schemeClr val="accent1"/>
              </a:buClr>
              <a:buFont typeface="Wingdings" pitchFamily="2" charset="2"/>
              <a:buChar char="v"/>
            </a:pPr>
            <a:r>
              <a:rPr lang="en-US" sz="3200" dirty="0"/>
              <a:t>Changing nature of Cross Liability</a:t>
            </a:r>
          </a:p>
          <a:p>
            <a:pPr marL="274320" lvl="1" indent="-274320">
              <a:spcBef>
                <a:spcPts val="580"/>
              </a:spcBef>
              <a:buClr>
                <a:schemeClr val="accent1"/>
              </a:buClr>
              <a:buFont typeface="Wingdings" pitchFamily="2" charset="2"/>
              <a:buChar char="v"/>
            </a:pPr>
            <a:endParaRPr lang="en-US" sz="3200" dirty="0"/>
          </a:p>
          <a:p>
            <a:pPr marL="274320" lvl="1" indent="-274320">
              <a:lnSpc>
                <a:spcPct val="90000"/>
              </a:lnSpc>
              <a:spcBef>
                <a:spcPts val="580"/>
              </a:spcBef>
              <a:buClr>
                <a:schemeClr val="accent1"/>
              </a:buClr>
              <a:buFont typeface="Wingdings" pitchFamily="2" charset="2"/>
              <a:buChar char="v"/>
            </a:pPr>
            <a:r>
              <a:rPr lang="en-US" sz="3200" dirty="0"/>
              <a:t>Should be “Separation of Insureds”</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32</a:t>
            </a:fld>
            <a:endParaRPr lang="en-US"/>
          </a:p>
        </p:txBody>
      </p:sp>
    </p:spTree>
    <p:extLst>
      <p:ext uri="{BB962C8B-B14F-4D97-AF65-F5344CB8AC3E}">
        <p14:creationId xmlns:p14="http://schemas.microsoft.com/office/powerpoint/2010/main" val="1872088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Invisible Exclusions</a:t>
            </a:r>
            <a:endParaRPr lang="en-US" b="1" dirty="0">
              <a:solidFill>
                <a:srgbClr val="FF0000"/>
              </a:solidFill>
            </a:endParaRPr>
          </a:p>
        </p:txBody>
      </p:sp>
      <p:sp>
        <p:nvSpPr>
          <p:cNvPr id="3" name="Content Placeholder 2"/>
          <p:cNvSpPr>
            <a:spLocks noGrp="1"/>
          </p:cNvSpPr>
          <p:nvPr>
            <p:ph idx="1"/>
          </p:nvPr>
        </p:nvSpPr>
        <p:spPr/>
        <p:txBody>
          <a:bodyPr/>
          <a:lstStyle/>
          <a:p>
            <a:pPr marL="274320" lvl="1" indent="-274320">
              <a:lnSpc>
                <a:spcPct val="110000"/>
              </a:lnSpc>
              <a:spcBef>
                <a:spcPts val="580"/>
              </a:spcBef>
              <a:buClr>
                <a:schemeClr val="accent1"/>
              </a:buClr>
              <a:buFont typeface="Wingdings" pitchFamily="2" charset="2"/>
              <a:buChar char="v"/>
            </a:pPr>
            <a:r>
              <a:rPr lang="en-US" dirty="0" smtClean="0"/>
              <a:t>Contractual Liability Limitation – CG 21 39</a:t>
            </a:r>
          </a:p>
          <a:p>
            <a:pPr marL="857250" lvl="2" indent="-457200">
              <a:lnSpc>
                <a:spcPct val="110000"/>
              </a:lnSpc>
              <a:spcBef>
                <a:spcPts val="580"/>
              </a:spcBef>
              <a:buClr>
                <a:schemeClr val="accent1"/>
              </a:buClr>
              <a:buFont typeface="Wingdings" pitchFamily="2" charset="2"/>
              <a:buChar char="Ø"/>
            </a:pPr>
            <a:r>
              <a:rPr lang="en-US" dirty="0" smtClean="0"/>
              <a:t>Deletes 6</a:t>
            </a:r>
            <a:r>
              <a:rPr lang="en-US" baseline="30000" dirty="0" smtClean="0"/>
              <a:t>th</a:t>
            </a:r>
            <a:r>
              <a:rPr lang="en-US" dirty="0" smtClean="0"/>
              <a:t> &amp; most important definition of “insured contract”</a:t>
            </a:r>
          </a:p>
          <a:p>
            <a:pPr marL="857250" lvl="2" indent="-457200">
              <a:lnSpc>
                <a:spcPct val="110000"/>
              </a:lnSpc>
              <a:spcBef>
                <a:spcPts val="580"/>
              </a:spcBef>
              <a:buClr>
                <a:schemeClr val="accent1"/>
              </a:buClr>
              <a:buFont typeface="Wingdings" pitchFamily="2" charset="2"/>
              <a:buChar char="Ø"/>
            </a:pPr>
            <a:r>
              <a:rPr lang="en-US" dirty="0" smtClean="0"/>
              <a:t>No coverage remaining for most indemnification</a:t>
            </a:r>
          </a:p>
          <a:p>
            <a:pPr marL="274320" lvl="1" indent="-274320">
              <a:lnSpc>
                <a:spcPct val="110000"/>
              </a:lnSpc>
              <a:spcBef>
                <a:spcPts val="580"/>
              </a:spcBef>
              <a:buClr>
                <a:schemeClr val="accent1"/>
              </a:buClr>
              <a:buFont typeface="Wingdings" pitchFamily="2" charset="2"/>
              <a:buChar char="v"/>
            </a:pPr>
            <a:endParaRPr lang="en-US" dirty="0" smtClean="0"/>
          </a:p>
          <a:p>
            <a:pPr marL="274320" lvl="1" indent="-274320">
              <a:lnSpc>
                <a:spcPct val="110000"/>
              </a:lnSpc>
              <a:spcBef>
                <a:spcPts val="580"/>
              </a:spcBef>
              <a:buClr>
                <a:schemeClr val="accent1"/>
              </a:buClr>
              <a:buFont typeface="Wingdings" pitchFamily="2" charset="2"/>
              <a:buChar char="v"/>
            </a:pPr>
            <a:r>
              <a:rPr lang="en-US" dirty="0" smtClean="0"/>
              <a:t>Amendment of Insured Contract Definition – CG 24 26</a:t>
            </a:r>
          </a:p>
          <a:p>
            <a:pPr marL="857250" lvl="2" indent="-457200">
              <a:lnSpc>
                <a:spcPct val="110000"/>
              </a:lnSpc>
              <a:spcBef>
                <a:spcPts val="580"/>
              </a:spcBef>
              <a:buClr>
                <a:schemeClr val="accent1"/>
              </a:buClr>
              <a:buFont typeface="Wingdings" pitchFamily="2" charset="2"/>
              <a:buChar char="Ø"/>
            </a:pPr>
            <a:r>
              <a:rPr lang="en-US" dirty="0" smtClean="0"/>
              <a:t>Modifies 6th definition to exclude coverage for assumption of sole negligence</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33</a:t>
            </a:fld>
            <a:endParaRPr lang="en-US"/>
          </a:p>
        </p:txBody>
      </p:sp>
    </p:spTree>
    <p:extLst>
      <p:ext uri="{BB962C8B-B14F-4D97-AF65-F5344CB8AC3E}">
        <p14:creationId xmlns:p14="http://schemas.microsoft.com/office/powerpoint/2010/main" val="5986227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r>
              <a:rPr lang="en-US" sz="3200" dirty="0" smtClean="0"/>
              <a:t>Employer’s Liability manuscript exclusion changes</a:t>
            </a:r>
          </a:p>
          <a:p>
            <a:pPr marL="0" lvl="1" indent="0">
              <a:spcBef>
                <a:spcPts val="580"/>
              </a:spcBef>
              <a:buClr>
                <a:schemeClr val="accent1"/>
              </a:buClr>
              <a:buNone/>
            </a:pPr>
            <a:endParaRPr lang="en-US" sz="3200" dirty="0" smtClean="0"/>
          </a:p>
          <a:p>
            <a:pPr marL="400050" lvl="2" indent="0">
              <a:spcBef>
                <a:spcPts val="580"/>
              </a:spcBef>
              <a:buClr>
                <a:schemeClr val="accent1"/>
              </a:buClr>
              <a:buNone/>
            </a:pPr>
            <a:r>
              <a:rPr lang="en-US" sz="3200" dirty="0" smtClean="0"/>
              <a:t>This insurance does not apply to:</a:t>
            </a:r>
          </a:p>
          <a:p>
            <a:pPr marL="400050" lvl="2" indent="0">
              <a:spcBef>
                <a:spcPts val="580"/>
              </a:spcBef>
              <a:buClr>
                <a:schemeClr val="accent1"/>
              </a:buClr>
              <a:buNone/>
            </a:pPr>
            <a:r>
              <a:rPr lang="en-US" sz="3200" dirty="0" smtClean="0"/>
              <a:t>“Bodily injury” to an employee of </a:t>
            </a:r>
            <a:r>
              <a:rPr lang="en-US" sz="3200" dirty="0" smtClean="0">
                <a:solidFill>
                  <a:srgbClr val="FF0000"/>
                </a:solidFill>
              </a:rPr>
              <a:t>the</a:t>
            </a:r>
            <a:r>
              <a:rPr lang="en-US" sz="3200" dirty="0" smtClean="0"/>
              <a:t> insured arising out of and in the course of</a:t>
            </a:r>
          </a:p>
          <a:p>
            <a:pPr marL="400050" lvl="2" indent="0">
              <a:spcBef>
                <a:spcPts val="580"/>
              </a:spcBef>
              <a:buClr>
                <a:schemeClr val="accent1"/>
              </a:buClr>
              <a:buNone/>
            </a:pPr>
            <a:r>
              <a:rPr lang="en-US" sz="3200" dirty="0" smtClean="0"/>
              <a:t>Employment by the insured; or </a:t>
            </a:r>
          </a:p>
          <a:p>
            <a:pPr marL="400050" lvl="2" indent="0">
              <a:spcBef>
                <a:spcPts val="580"/>
              </a:spcBef>
              <a:buClr>
                <a:schemeClr val="accent1"/>
              </a:buClr>
              <a:buNone/>
            </a:pPr>
            <a:r>
              <a:rPr lang="en-US" sz="3200" dirty="0" smtClean="0"/>
              <a:t>Performing duties related to the conduct of the insured’s business</a:t>
            </a:r>
          </a:p>
          <a:p>
            <a:pPr marL="400050" lvl="2" indent="0">
              <a:spcBef>
                <a:spcPts val="580"/>
              </a:spcBef>
              <a:buClr>
                <a:schemeClr val="accent1"/>
              </a:buClr>
              <a:buNone/>
            </a:pPr>
            <a:r>
              <a:rPr lang="en-US" sz="3200" dirty="0" smtClean="0">
                <a:solidFill>
                  <a:srgbClr val="FF0000"/>
                </a:solidFill>
              </a:rPr>
              <a:t>This exclusion does not apply to liability assumed by the insured under an “insured contract”.</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34</a:t>
            </a:fld>
            <a:endParaRPr lang="en-US"/>
          </a:p>
        </p:txBody>
      </p:sp>
    </p:spTree>
    <p:extLst>
      <p:ext uri="{BB962C8B-B14F-4D97-AF65-F5344CB8AC3E}">
        <p14:creationId xmlns:p14="http://schemas.microsoft.com/office/powerpoint/2010/main" val="872047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New Additional Insured Endorsements</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marL="274320" lvl="1" indent="-274320">
              <a:lnSpc>
                <a:spcPct val="110000"/>
              </a:lnSpc>
              <a:spcBef>
                <a:spcPts val="580"/>
              </a:spcBef>
              <a:buClr>
                <a:schemeClr val="accent1"/>
              </a:buClr>
              <a:buFont typeface="Wingdings" pitchFamily="2" charset="2"/>
              <a:buChar char="v"/>
            </a:pPr>
            <a:r>
              <a:rPr lang="en-US" dirty="0" smtClean="0"/>
              <a:t>New 04 13 Editions to all Additional Insured endorsements</a:t>
            </a:r>
          </a:p>
          <a:p>
            <a:pPr marL="274320" lvl="1" indent="-274320">
              <a:lnSpc>
                <a:spcPct val="110000"/>
              </a:lnSpc>
              <a:spcBef>
                <a:spcPts val="580"/>
              </a:spcBef>
              <a:buClr>
                <a:schemeClr val="accent1"/>
              </a:buClr>
              <a:buFont typeface="Wingdings" pitchFamily="2" charset="2"/>
              <a:buChar char="v"/>
            </a:pPr>
            <a:endParaRPr lang="en-US" dirty="0" smtClean="0"/>
          </a:p>
          <a:p>
            <a:pPr marL="274320" lvl="1" indent="-274320">
              <a:lnSpc>
                <a:spcPct val="110000"/>
              </a:lnSpc>
              <a:spcBef>
                <a:spcPts val="580"/>
              </a:spcBef>
              <a:buClr>
                <a:schemeClr val="accent1"/>
              </a:buClr>
              <a:buFont typeface="Wingdings" pitchFamily="2" charset="2"/>
              <a:buChar char="v"/>
            </a:pPr>
            <a:r>
              <a:rPr lang="en-US" dirty="0" smtClean="0"/>
              <a:t>Provides that insurance afforded to AI</a:t>
            </a:r>
          </a:p>
          <a:p>
            <a:pPr>
              <a:lnSpc>
                <a:spcPct val="110000"/>
              </a:lnSpc>
              <a:buFont typeface="Wingdings" pitchFamily="2" charset="2"/>
              <a:buChar char="v"/>
            </a:pPr>
            <a:endParaRPr lang="en-US" sz="2800" dirty="0" smtClean="0"/>
          </a:p>
          <a:p>
            <a:pPr marL="857250" lvl="2" indent="-457200">
              <a:lnSpc>
                <a:spcPct val="110000"/>
              </a:lnSpc>
              <a:spcBef>
                <a:spcPts val="580"/>
              </a:spcBef>
              <a:buClr>
                <a:schemeClr val="accent1"/>
              </a:buClr>
              <a:buFont typeface="Wingdings" pitchFamily="2" charset="2"/>
              <a:buChar char="Ø"/>
            </a:pPr>
            <a:r>
              <a:rPr lang="en-US" sz="2800" dirty="0" smtClean="0"/>
              <a:t>Applies to the extent permitted by law</a:t>
            </a:r>
          </a:p>
          <a:p>
            <a:pPr marL="857250" lvl="2" indent="-457200">
              <a:lnSpc>
                <a:spcPct val="110000"/>
              </a:lnSpc>
              <a:spcBef>
                <a:spcPts val="580"/>
              </a:spcBef>
              <a:buClr>
                <a:schemeClr val="accent1"/>
              </a:buClr>
              <a:buFont typeface="Wingdings" pitchFamily="2" charset="2"/>
              <a:buChar char="Ø"/>
            </a:pPr>
            <a:endParaRPr lang="en-US" sz="2800" dirty="0" smtClean="0"/>
          </a:p>
          <a:p>
            <a:pPr marL="857250" lvl="2" indent="-457200">
              <a:lnSpc>
                <a:spcPct val="110000"/>
              </a:lnSpc>
              <a:spcBef>
                <a:spcPts val="580"/>
              </a:spcBef>
              <a:buClr>
                <a:schemeClr val="accent1"/>
              </a:buClr>
              <a:buFont typeface="Wingdings" pitchFamily="2" charset="2"/>
              <a:buChar char="Ø"/>
            </a:pPr>
            <a:r>
              <a:rPr lang="en-US" sz="2800" dirty="0" smtClean="0"/>
              <a:t>Will be no broader than required by contract</a:t>
            </a:r>
          </a:p>
          <a:p>
            <a:pPr marL="857250" lvl="2" indent="-457200">
              <a:lnSpc>
                <a:spcPct val="110000"/>
              </a:lnSpc>
              <a:spcBef>
                <a:spcPts val="580"/>
              </a:spcBef>
              <a:buClr>
                <a:schemeClr val="accent1"/>
              </a:buClr>
              <a:buFont typeface="Wingdings" pitchFamily="2" charset="2"/>
              <a:buChar char="Ø"/>
            </a:pPr>
            <a:endParaRPr lang="en-US" sz="2800" dirty="0" smtClean="0"/>
          </a:p>
          <a:p>
            <a:pPr marL="857250" lvl="2" indent="-457200">
              <a:lnSpc>
                <a:spcPct val="110000"/>
              </a:lnSpc>
              <a:spcBef>
                <a:spcPts val="580"/>
              </a:spcBef>
              <a:buClr>
                <a:schemeClr val="accent1"/>
              </a:buClr>
              <a:buFont typeface="Wingdings" pitchFamily="2" charset="2"/>
              <a:buChar char="Ø"/>
            </a:pPr>
            <a:r>
              <a:rPr lang="en-US" sz="2800" dirty="0" smtClean="0"/>
              <a:t>Will provide no greater amount than required by contract</a:t>
            </a:r>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t>35</a:t>
            </a:fld>
            <a:endParaRPr lang="en-US"/>
          </a:p>
        </p:txBody>
      </p:sp>
    </p:spTree>
    <p:extLst>
      <p:ext uri="{BB962C8B-B14F-4D97-AF65-F5344CB8AC3E}">
        <p14:creationId xmlns:p14="http://schemas.microsoft.com/office/powerpoint/2010/main" val="27077704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274320" lvl="1" indent="-274320">
              <a:spcBef>
                <a:spcPts val="580"/>
              </a:spcBef>
              <a:buClr>
                <a:schemeClr val="accent1"/>
              </a:buClr>
              <a:buFont typeface="Wingdings" pitchFamily="2" charset="2"/>
              <a:buChar char="v"/>
            </a:pPr>
            <a:endParaRPr lang="en-US" sz="2400" dirty="0" smtClean="0"/>
          </a:p>
          <a:p>
            <a:pPr marL="274320" lvl="1" indent="-274320">
              <a:spcBef>
                <a:spcPts val="580"/>
              </a:spcBef>
              <a:buClr>
                <a:schemeClr val="accent1"/>
              </a:buClr>
              <a:buFont typeface="Wingdings" pitchFamily="2" charset="2"/>
              <a:buChar char="v"/>
            </a:pPr>
            <a:r>
              <a:rPr lang="en-US" sz="2400" dirty="0" smtClean="0">
                <a:solidFill>
                  <a:srgbClr val="FF0000"/>
                </a:solidFill>
              </a:rPr>
              <a:t>Problem</a:t>
            </a:r>
            <a:r>
              <a:rPr lang="en-US" sz="2400" dirty="0">
                <a:solidFill>
                  <a:srgbClr val="FF0000"/>
                </a:solidFill>
              </a:rPr>
              <a:t>:  </a:t>
            </a:r>
            <a:endParaRPr lang="en-US" sz="2400" dirty="0" smtClean="0">
              <a:solidFill>
                <a:srgbClr val="FF0000"/>
              </a:solidFill>
            </a:endParaRPr>
          </a:p>
          <a:p>
            <a:pPr marL="857250" lvl="2" indent="-457200">
              <a:spcBef>
                <a:spcPts val="580"/>
              </a:spcBef>
              <a:buClr>
                <a:schemeClr val="accent1"/>
              </a:buClr>
              <a:buFont typeface="Wingdings" pitchFamily="2" charset="2"/>
              <a:buChar char="Ø"/>
            </a:pPr>
            <a:r>
              <a:rPr lang="en-US" dirty="0"/>
              <a:t>Most common ISO additional insured endorsement for real estate industry is CG 20 11 04 13</a:t>
            </a:r>
          </a:p>
          <a:p>
            <a:pPr marL="857250" lvl="2" indent="-457200">
              <a:spcBef>
                <a:spcPts val="580"/>
              </a:spcBef>
              <a:buClr>
                <a:schemeClr val="accent1"/>
              </a:buClr>
              <a:buFont typeface="Wingdings" pitchFamily="2" charset="2"/>
              <a:buChar char="Ø"/>
            </a:pPr>
            <a:r>
              <a:rPr lang="en-US" dirty="0"/>
              <a:t>Provides coverage for liability arising out of that part of the premises …</a:t>
            </a:r>
          </a:p>
          <a:p>
            <a:pPr marL="857250" lvl="2" indent="-457200">
              <a:spcBef>
                <a:spcPts val="580"/>
              </a:spcBef>
              <a:buClr>
                <a:schemeClr val="accent1"/>
              </a:buClr>
              <a:buFont typeface="Wingdings" pitchFamily="2" charset="2"/>
              <a:buChar char="Ø"/>
            </a:pPr>
            <a:r>
              <a:rPr lang="en-US" dirty="0"/>
              <a:t>“Arising out of” includes sole negligence of additional </a:t>
            </a:r>
            <a:r>
              <a:rPr lang="en-US" dirty="0" smtClean="0"/>
              <a:t>insured</a:t>
            </a:r>
          </a:p>
          <a:p>
            <a:pPr marL="857250" lvl="2" indent="-457200">
              <a:spcBef>
                <a:spcPts val="580"/>
              </a:spcBef>
              <a:buClr>
                <a:schemeClr val="accent1"/>
              </a:buClr>
              <a:buFont typeface="Wingdings" pitchFamily="2" charset="2"/>
              <a:buChar char="Ø"/>
            </a:pPr>
            <a:endParaRPr lang="en-US" dirty="0"/>
          </a:p>
          <a:p>
            <a:pPr marL="274320" lvl="1" indent="-274320">
              <a:spcBef>
                <a:spcPts val="580"/>
              </a:spcBef>
              <a:buClr>
                <a:schemeClr val="accent1"/>
              </a:buClr>
              <a:buFont typeface="Wingdings" pitchFamily="2" charset="2"/>
              <a:buChar char="v"/>
            </a:pPr>
            <a:r>
              <a:rPr lang="en-US" sz="2400" dirty="0" smtClean="0"/>
              <a:t>Is this consistent with the indemnity?</a:t>
            </a:r>
            <a:endParaRPr lang="en-US" sz="2400" dirty="0"/>
          </a:p>
        </p:txBody>
      </p:sp>
      <p:sp>
        <p:nvSpPr>
          <p:cNvPr id="4" name="Slide Number Placeholder 3"/>
          <p:cNvSpPr>
            <a:spLocks noGrp="1"/>
          </p:cNvSpPr>
          <p:nvPr>
            <p:ph type="sldNum" sz="quarter" idx="12"/>
          </p:nvPr>
        </p:nvSpPr>
        <p:spPr/>
        <p:txBody>
          <a:bodyPr/>
          <a:lstStyle/>
          <a:p>
            <a:fld id="{85E2D95C-E869-42FD-9FCB-D2072A15A39B}" type="slidenum">
              <a:rPr lang="en-US" smtClean="0"/>
              <a:t>36</a:t>
            </a:fld>
            <a:endParaRPr lang="en-US"/>
          </a:p>
        </p:txBody>
      </p:sp>
    </p:spTree>
    <p:extLst>
      <p:ext uri="{BB962C8B-B14F-4D97-AF65-F5344CB8AC3E}">
        <p14:creationId xmlns:p14="http://schemas.microsoft.com/office/powerpoint/2010/main" val="1906068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Excess/Umbrella</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Umbrella </a:t>
            </a:r>
            <a:r>
              <a:rPr lang="en-US" sz="3200" dirty="0"/>
              <a:t>liability policies are rarely umbrellas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Excess </a:t>
            </a:r>
            <a:r>
              <a:rPr lang="en-US" sz="3200" dirty="0"/>
              <a:t>liability policies are rarely fully excess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solidFill>
                  <a:srgbClr val="FF0000"/>
                </a:solidFill>
              </a:rPr>
              <a:t>Recommended</a:t>
            </a:r>
            <a:r>
              <a:rPr lang="en-US" sz="3200" dirty="0">
                <a:solidFill>
                  <a:srgbClr val="FF0000"/>
                </a:solidFill>
              </a:rPr>
              <a:t>:</a:t>
            </a:r>
          </a:p>
          <a:p>
            <a:pPr marL="400050" lvl="1" indent="0">
              <a:buNone/>
            </a:pPr>
            <a:r>
              <a:rPr lang="en-US" sz="3200" dirty="0" smtClean="0"/>
              <a:t>All excess/umbrella coverage shall have the same inception date as the underlying policies and shall be excess over and be no less broad than all coverage and conditions described above.</a:t>
            </a:r>
            <a:endParaRPr lang="en-US" sz="3200" dirty="0"/>
          </a:p>
        </p:txBody>
      </p:sp>
      <p:sp>
        <p:nvSpPr>
          <p:cNvPr id="4" name="Slide Number Placeholder 3"/>
          <p:cNvSpPr>
            <a:spLocks noGrp="1"/>
          </p:cNvSpPr>
          <p:nvPr>
            <p:ph type="sldNum" sz="quarter" idx="12"/>
          </p:nvPr>
        </p:nvSpPr>
        <p:spPr/>
        <p:txBody>
          <a:bodyPr/>
          <a:lstStyle/>
          <a:p>
            <a:fld id="{85E2D95C-E869-42FD-9FCB-D2072A15A39B}" type="slidenum">
              <a:rPr lang="en-US" smtClean="0"/>
              <a:t>37</a:t>
            </a:fld>
            <a:endParaRPr lang="en-US"/>
          </a:p>
        </p:txBody>
      </p:sp>
    </p:spTree>
    <p:extLst>
      <p:ext uri="{BB962C8B-B14F-4D97-AF65-F5344CB8AC3E}">
        <p14:creationId xmlns:p14="http://schemas.microsoft.com/office/powerpoint/2010/main" val="283347827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The Biggest Gap of All</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274320" lvl="1" indent="-274320">
              <a:spcBef>
                <a:spcPts val="580"/>
              </a:spcBef>
              <a:buClr>
                <a:schemeClr val="accent1"/>
              </a:buClr>
              <a:buFont typeface="Wingdings" pitchFamily="2" charset="2"/>
              <a:buChar char="v"/>
            </a:pPr>
            <a:r>
              <a:rPr lang="en-US" sz="2400" dirty="0" smtClean="0"/>
              <a:t>“Whether” conditions</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Trusting that requirements will be met with </a:t>
            </a:r>
            <a:r>
              <a:rPr lang="en-US" sz="2400" dirty="0" smtClean="0"/>
              <a:t>compliance</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“Clients won’t pay for due diligence</a:t>
            </a:r>
            <a:r>
              <a:rPr lang="en-US" sz="2400" dirty="0" smtClean="0"/>
              <a:t>!”</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The </a:t>
            </a:r>
            <a:r>
              <a:rPr lang="en-US" sz="2400" dirty="0" smtClean="0"/>
              <a:t>eye of the beholder </a:t>
            </a:r>
            <a:r>
              <a:rPr lang="en-US" sz="2400" dirty="0"/>
              <a:t>may </a:t>
            </a:r>
            <a:r>
              <a:rPr lang="en-US" sz="2400"/>
              <a:t>be </a:t>
            </a:r>
            <a:r>
              <a:rPr lang="en-US" sz="2400" smtClean="0"/>
              <a:t>on </a:t>
            </a:r>
            <a:r>
              <a:rPr lang="en-US" sz="2400" dirty="0"/>
              <a:t>you as funding source</a:t>
            </a:r>
            <a:r>
              <a:rPr lang="en-US" sz="2400" dirty="0" smtClean="0"/>
              <a:t>.</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Recommended:  Hitting the “accept” button is no longer permissible.</a:t>
            </a:r>
          </a:p>
        </p:txBody>
      </p:sp>
      <p:sp>
        <p:nvSpPr>
          <p:cNvPr id="4" name="Slide Number Placeholder 3"/>
          <p:cNvSpPr>
            <a:spLocks noGrp="1"/>
          </p:cNvSpPr>
          <p:nvPr>
            <p:ph type="sldNum" sz="quarter" idx="12"/>
          </p:nvPr>
        </p:nvSpPr>
        <p:spPr/>
        <p:txBody>
          <a:bodyPr/>
          <a:lstStyle/>
          <a:p>
            <a:fld id="{85E2D95C-E869-42FD-9FCB-D2072A15A39B}" type="slidenum">
              <a:rPr lang="en-US" smtClean="0"/>
              <a:t>38</a:t>
            </a:fld>
            <a:endParaRPr lang="en-US"/>
          </a:p>
        </p:txBody>
      </p:sp>
    </p:spTree>
    <p:extLst>
      <p:ext uri="{BB962C8B-B14F-4D97-AF65-F5344CB8AC3E}">
        <p14:creationId xmlns:p14="http://schemas.microsoft.com/office/powerpoint/2010/main" val="12622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Questions?</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321F36FD-0E39-4F19-A900-ADCD3EF1132F}" type="slidenum">
              <a:rPr lang="en-US" smtClean="0"/>
              <a:pPr/>
              <a:t>39</a:t>
            </a:fld>
            <a:endParaRPr lang="en-US"/>
          </a:p>
        </p:txBody>
      </p:sp>
      <p:sp>
        <p:nvSpPr>
          <p:cNvPr id="3" name="Content Placeholder 2"/>
          <p:cNvSpPr>
            <a:spLocks noGrp="1"/>
          </p:cNvSpPr>
          <p:nvPr>
            <p:ph sz="quarter" idx="1"/>
          </p:nvPr>
        </p:nvSpPr>
        <p:spPr/>
        <p:txBody>
          <a:bodyPr/>
          <a:lstStyle/>
          <a:p>
            <a:endParaRPr lang="en-US" dirty="0" smtClean="0"/>
          </a:p>
          <a:p>
            <a:pPr algn="ctr">
              <a:buNone/>
            </a:pPr>
            <a:endParaRPr lang="en-US" sz="3200" dirty="0" smtClean="0">
              <a:latin typeface="+mj-lt"/>
            </a:endParaRPr>
          </a:p>
          <a:p>
            <a:pPr algn="ctr">
              <a:buNone/>
            </a:pPr>
            <a:r>
              <a:rPr lang="en-US" dirty="0" smtClean="0">
                <a:latin typeface="+mj-lt"/>
              </a:rPr>
              <a:t>Charles E. Comiskey</a:t>
            </a:r>
          </a:p>
          <a:p>
            <a:pPr algn="ctr">
              <a:buNone/>
            </a:pPr>
            <a:r>
              <a:rPr lang="en-US" dirty="0" smtClean="0">
                <a:latin typeface="+mj-lt"/>
              </a:rPr>
              <a:t>CPCU, CIC, CPIA, CRM, PWCA, CRIS, CCM</a:t>
            </a:r>
          </a:p>
          <a:p>
            <a:pPr algn="ctr">
              <a:buNone/>
            </a:pPr>
            <a:r>
              <a:rPr lang="en-US" dirty="0" smtClean="0">
                <a:latin typeface="+mj-lt"/>
              </a:rPr>
              <a:t>713.797.9706</a:t>
            </a:r>
          </a:p>
          <a:p>
            <a:pPr algn="ctr">
              <a:buNone/>
            </a:pPr>
            <a:r>
              <a:rPr lang="en-US" dirty="0" smtClean="0">
                <a:latin typeface="+mj-lt"/>
              </a:rPr>
              <a:t>charles.comiskey@bch-insurance.com</a:t>
            </a:r>
          </a:p>
          <a:p>
            <a:pPr algn="ctr">
              <a:buNone/>
            </a:pPr>
            <a:r>
              <a:rPr lang="en-US" dirty="0" smtClean="0">
                <a:latin typeface="+mj-lt"/>
              </a:rPr>
              <a:t>www.linkedin.com/in/charlescomiskey</a:t>
            </a:r>
            <a:endParaRPr lang="en-US" dirty="0">
              <a:latin typeface="+mj-lt"/>
            </a:endParaRPr>
          </a:p>
        </p:txBody>
      </p:sp>
    </p:spTree>
    <p:extLst>
      <p:ext uri="{BB962C8B-B14F-4D97-AF65-F5344CB8AC3E}">
        <p14:creationId xmlns:p14="http://schemas.microsoft.com/office/powerpoint/2010/main" val="2483649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General Gaps – Waiver of Subrogation</a:t>
            </a:r>
            <a:endParaRPr lang="en-US"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274320" lvl="1" indent="-274320">
              <a:lnSpc>
                <a:spcPct val="70000"/>
              </a:lnSpc>
              <a:spcBef>
                <a:spcPts val="580"/>
              </a:spcBef>
              <a:buClr>
                <a:schemeClr val="accent1"/>
              </a:buClr>
              <a:buFont typeface="Wingdings" pitchFamily="2" charset="2"/>
              <a:buChar char="v"/>
            </a:pPr>
            <a:endParaRPr lang="en-US" sz="3200" dirty="0" smtClean="0"/>
          </a:p>
          <a:p>
            <a:pPr marL="274320" lvl="1" indent="-274320">
              <a:lnSpc>
                <a:spcPct val="110000"/>
              </a:lnSpc>
              <a:spcBef>
                <a:spcPts val="580"/>
              </a:spcBef>
              <a:buClr>
                <a:schemeClr val="accent1"/>
              </a:buClr>
              <a:buFont typeface="Wingdings" pitchFamily="2" charset="2"/>
              <a:buChar char="v"/>
            </a:pPr>
            <a:r>
              <a:rPr lang="en-US" sz="3200" dirty="0" smtClean="0">
                <a:solidFill>
                  <a:srgbClr val="FF0000"/>
                </a:solidFill>
              </a:rPr>
              <a:t>Problem:  </a:t>
            </a:r>
            <a:r>
              <a:rPr lang="en-US" sz="3200" dirty="0" smtClean="0"/>
              <a:t>“Tenant shall provide a waiver </a:t>
            </a:r>
            <a:r>
              <a:rPr lang="en-US" sz="3200" dirty="0"/>
              <a:t>of </a:t>
            </a:r>
            <a:r>
              <a:rPr lang="en-US" sz="3200" dirty="0" smtClean="0"/>
              <a:t>subrogation.”</a:t>
            </a:r>
            <a:endParaRPr lang="en-US" sz="3200" dirty="0"/>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smtClean="0"/>
              <a:t>Two </a:t>
            </a:r>
            <a:r>
              <a:rPr lang="en-US" sz="3200" dirty="0"/>
              <a:t>step process</a:t>
            </a:r>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a:t>An insured cannot </a:t>
            </a:r>
            <a:r>
              <a:rPr lang="en-US" sz="3200" dirty="0" smtClean="0"/>
              <a:t>waive subrogation</a:t>
            </a:r>
          </a:p>
          <a:p>
            <a:pPr marL="857250" lvl="2" indent="-457200">
              <a:lnSpc>
                <a:spcPct val="110000"/>
              </a:lnSpc>
              <a:spcBef>
                <a:spcPts val="580"/>
              </a:spcBef>
              <a:buClr>
                <a:schemeClr val="accent1"/>
              </a:buClr>
              <a:buFont typeface="Wingdings" pitchFamily="2" charset="2"/>
              <a:buChar char="Ø"/>
            </a:pPr>
            <a:r>
              <a:rPr lang="en-US" sz="3100" dirty="0" smtClean="0"/>
              <a:t>Can waive right of recovery in most cases</a:t>
            </a:r>
            <a:endParaRPr lang="en-US" sz="3100" dirty="0"/>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a:t>A waiver </a:t>
            </a:r>
            <a:r>
              <a:rPr lang="en-US" sz="3200" dirty="0" smtClean="0"/>
              <a:t>of subrogation does </a:t>
            </a:r>
            <a:r>
              <a:rPr lang="en-US" sz="3200" dirty="0"/>
              <a:t>not affect the insured</a:t>
            </a:r>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a:t>Where endorsement is essential</a:t>
            </a:r>
          </a:p>
          <a:p>
            <a:endParaRPr lang="en-US" dirty="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4</a:t>
            </a:fld>
            <a:endParaRPr lang="en-US"/>
          </a:p>
        </p:txBody>
      </p:sp>
    </p:spTree>
    <p:extLst>
      <p:ext uri="{BB962C8B-B14F-4D97-AF65-F5344CB8AC3E}">
        <p14:creationId xmlns:p14="http://schemas.microsoft.com/office/powerpoint/2010/main" val="48868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Charles E. Comiskey</a:t>
            </a:r>
            <a:br>
              <a:rPr lang="en-US" dirty="0" smtClean="0"/>
            </a:br>
            <a:r>
              <a:rPr lang="en-US" sz="3600" dirty="0" smtClean="0"/>
              <a:t>CPCU, CIC, CPIA, CRM, PWCA, CRIS, CCM</a:t>
            </a:r>
            <a:endParaRPr lang="en-US" sz="3600" dirty="0"/>
          </a:p>
        </p:txBody>
      </p:sp>
      <p:sp>
        <p:nvSpPr>
          <p:cNvPr id="3" name="Slide Number Placeholder 2"/>
          <p:cNvSpPr>
            <a:spLocks noGrp="1"/>
          </p:cNvSpPr>
          <p:nvPr>
            <p:ph type="sldNum" sz="quarter" idx="12"/>
          </p:nvPr>
        </p:nvSpPr>
        <p:spPr/>
        <p:txBody>
          <a:bodyPr/>
          <a:lstStyle/>
          <a:p>
            <a:fld id="{321F36FD-0E39-4F19-A900-ADCD3EF1132F}" type="slidenum">
              <a:rPr lang="en-US" smtClean="0"/>
              <a:pPr/>
              <a:t>40</a:t>
            </a:fld>
            <a:endParaRPr lang="en-US"/>
          </a:p>
        </p:txBody>
      </p:sp>
      <p:sp>
        <p:nvSpPr>
          <p:cNvPr id="4" name="Content Placeholder 3"/>
          <p:cNvSpPr>
            <a:spLocks noGrp="1"/>
          </p:cNvSpPr>
          <p:nvPr>
            <p:ph sz="quarter" idx="1"/>
          </p:nvPr>
        </p:nvSpPr>
        <p:spPr/>
        <p:txBody>
          <a:bodyPr>
            <a:normAutofit fontScale="25000" lnSpcReduction="20000"/>
          </a:bodyPr>
          <a:lstStyle/>
          <a:p>
            <a:pPr>
              <a:buFont typeface="Wingdings" pitchFamily="2" charset="2"/>
              <a:buChar char="v"/>
            </a:pPr>
            <a:endParaRPr lang="en-US" sz="3100" dirty="0" smtClean="0">
              <a:latin typeface="+mj-lt"/>
            </a:endParaRPr>
          </a:p>
          <a:p>
            <a:pPr marL="274320" lvl="1" indent="-274320">
              <a:lnSpc>
                <a:spcPct val="120000"/>
              </a:lnSpc>
              <a:spcBef>
                <a:spcPts val="580"/>
              </a:spcBef>
              <a:buClr>
                <a:schemeClr val="accent1"/>
              </a:buClr>
              <a:buFont typeface="Wingdings" pitchFamily="2" charset="2"/>
              <a:buChar char="v"/>
            </a:pPr>
            <a:r>
              <a:rPr lang="en-US" sz="7200" dirty="0"/>
              <a:t>Charles Comiskey is President of RiskTech, Inc., Houston’s oldest risk management consulting firm, and Senior Vice President of Brady Chapman Holland &amp; Associates, one of the largest privately-held insurance brokerage firms in the U.S.</a:t>
            </a:r>
          </a:p>
          <a:p>
            <a:pPr marL="274320" lvl="1" indent="-274320">
              <a:lnSpc>
                <a:spcPct val="120000"/>
              </a:lnSpc>
              <a:spcBef>
                <a:spcPts val="580"/>
              </a:spcBef>
              <a:buClr>
                <a:schemeClr val="accent1"/>
              </a:buClr>
              <a:buFont typeface="Wingdings" pitchFamily="2" charset="2"/>
              <a:buChar char="v"/>
            </a:pPr>
            <a:endParaRPr lang="en-US" sz="3200" dirty="0"/>
          </a:p>
          <a:p>
            <a:pPr marL="274320" lvl="1" indent="-274320">
              <a:lnSpc>
                <a:spcPct val="120000"/>
              </a:lnSpc>
              <a:spcBef>
                <a:spcPts val="580"/>
              </a:spcBef>
              <a:buClr>
                <a:schemeClr val="accent1"/>
              </a:buClr>
              <a:buFont typeface="Wingdings" pitchFamily="2" charset="2"/>
              <a:buChar char="v"/>
            </a:pPr>
            <a:r>
              <a:rPr lang="en-US" sz="7200" dirty="0"/>
              <a:t>Holding a variety of  professional designations, Comiskey is a nationally recognized expert and frequent speaker on risk management and insurance issues to various legal, construction and real estate associations and similar groups across the country.   </a:t>
            </a:r>
          </a:p>
          <a:p>
            <a:pPr marL="274320" lvl="1" indent="-274320">
              <a:lnSpc>
                <a:spcPct val="120000"/>
              </a:lnSpc>
              <a:spcBef>
                <a:spcPts val="580"/>
              </a:spcBef>
              <a:buClr>
                <a:schemeClr val="accent1"/>
              </a:buClr>
              <a:buFont typeface="Wingdings" pitchFamily="2" charset="2"/>
              <a:buChar char="v"/>
            </a:pPr>
            <a:endParaRPr lang="en-US" sz="3200" dirty="0"/>
          </a:p>
          <a:p>
            <a:pPr marL="274320" lvl="1" indent="-274320">
              <a:lnSpc>
                <a:spcPct val="120000"/>
              </a:lnSpc>
              <a:spcBef>
                <a:spcPts val="580"/>
              </a:spcBef>
              <a:buClr>
                <a:schemeClr val="accent1"/>
              </a:buClr>
              <a:buFont typeface="Wingdings" pitchFamily="2" charset="2"/>
              <a:buChar char="v"/>
            </a:pPr>
            <a:r>
              <a:rPr lang="en-US" sz="7200" dirty="0"/>
              <a:t>He has served as a pre-trial consultant/expert witness in well over 200 matters in State and Federal courts, serving on both the defense and plaintiff sides testifying for and against insurance companies, insurance agencies, and insureds.</a:t>
            </a:r>
          </a:p>
          <a:p>
            <a:pPr marL="274320" lvl="1" indent="-274320">
              <a:lnSpc>
                <a:spcPct val="120000"/>
              </a:lnSpc>
              <a:spcBef>
                <a:spcPts val="580"/>
              </a:spcBef>
              <a:buClr>
                <a:schemeClr val="accent1"/>
              </a:buClr>
              <a:buFont typeface="Wingdings" pitchFamily="2" charset="2"/>
              <a:buChar char="v"/>
            </a:pPr>
            <a:endParaRPr lang="en-US" sz="3200" dirty="0"/>
          </a:p>
          <a:p>
            <a:pPr marL="274320" lvl="1" indent="-274320">
              <a:lnSpc>
                <a:spcPct val="120000"/>
              </a:lnSpc>
              <a:spcBef>
                <a:spcPts val="580"/>
              </a:spcBef>
              <a:buClr>
                <a:schemeClr val="accent1"/>
              </a:buClr>
              <a:buFont typeface="Wingdings" pitchFamily="2" charset="2"/>
              <a:buChar char="v"/>
            </a:pPr>
            <a:r>
              <a:rPr lang="en-US" sz="7200" dirty="0"/>
              <a:t>Charles is also National Chairman of the Construction Practice Group of RiskProNet International, the 5th largest brokerage organization in the U.S</a:t>
            </a:r>
            <a:r>
              <a:rPr lang="en-US" sz="8000" dirty="0"/>
              <a:t>.  </a:t>
            </a:r>
          </a:p>
          <a:p>
            <a:endParaRPr lang="en-US" dirty="0"/>
          </a:p>
        </p:txBody>
      </p:sp>
    </p:spTree>
    <p:extLst>
      <p:ext uri="{BB962C8B-B14F-4D97-AF65-F5344CB8AC3E}">
        <p14:creationId xmlns:p14="http://schemas.microsoft.com/office/powerpoint/2010/main" val="1079566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274320" lvl="1" indent="-274320">
              <a:lnSpc>
                <a:spcPct val="70000"/>
              </a:lnSpc>
              <a:spcBef>
                <a:spcPts val="580"/>
              </a:spcBef>
              <a:buClr>
                <a:schemeClr val="accent1"/>
              </a:buClr>
              <a:buFont typeface="Wingdings" pitchFamily="2" charset="2"/>
              <a:buChar char="v"/>
            </a:pPr>
            <a:r>
              <a:rPr lang="en-US" sz="3200" dirty="0">
                <a:solidFill>
                  <a:srgbClr val="FF0000"/>
                </a:solidFill>
              </a:rPr>
              <a:t>Recommended:</a:t>
            </a:r>
          </a:p>
          <a:p>
            <a:pPr marL="400050" lvl="1" indent="0" algn="just">
              <a:buNone/>
            </a:pPr>
            <a:r>
              <a:rPr lang="en-US" dirty="0" smtClean="0"/>
              <a:t>Tenant agrees to waive its rights of recovery and to obtain a waiver of subrogation in favor of Landlord Parties on all insurance coverage carried by Tenant, whether required herein or not.</a:t>
            </a:r>
            <a:endParaRPr lang="en-US" dirty="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5</a:t>
            </a:fld>
            <a:endParaRPr lang="en-US"/>
          </a:p>
        </p:txBody>
      </p:sp>
    </p:spTree>
    <p:extLst>
      <p:ext uri="{BB962C8B-B14F-4D97-AF65-F5344CB8AC3E}">
        <p14:creationId xmlns:p14="http://schemas.microsoft.com/office/powerpoint/2010/main" val="88239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General Gaps – Professional Liability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lnSpc>
                <a:spcPct val="70000"/>
              </a:lnSpc>
              <a:spcBef>
                <a:spcPts val="580"/>
              </a:spcBef>
              <a:buClr>
                <a:schemeClr val="accent1"/>
              </a:buClr>
              <a:buFont typeface="Wingdings" pitchFamily="2" charset="2"/>
              <a:buChar char="v"/>
            </a:pPr>
            <a:endParaRPr lang="en-US" sz="3200" dirty="0" smtClean="0">
              <a:solidFill>
                <a:srgbClr val="FF0000"/>
              </a:solidFill>
            </a:endParaRPr>
          </a:p>
          <a:p>
            <a:pPr marL="274320" lvl="1" indent="-274320">
              <a:lnSpc>
                <a:spcPct val="110000"/>
              </a:lnSpc>
              <a:spcBef>
                <a:spcPts val="580"/>
              </a:spcBef>
              <a:buClr>
                <a:schemeClr val="accent1"/>
              </a:buClr>
              <a:buFont typeface="Wingdings" pitchFamily="2" charset="2"/>
              <a:buChar char="v"/>
            </a:pPr>
            <a:r>
              <a:rPr lang="en-US" sz="3200" dirty="0" smtClean="0">
                <a:solidFill>
                  <a:srgbClr val="FF0000"/>
                </a:solidFill>
              </a:rPr>
              <a:t>Problem: </a:t>
            </a:r>
            <a:r>
              <a:rPr lang="en-US" sz="3200" dirty="0" smtClean="0"/>
              <a:t>“Landlord shall be an additional insured on all coverage except for workers’ compensation.”</a:t>
            </a:r>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smtClean="0"/>
              <a:t>In combination with professional </a:t>
            </a:r>
            <a:r>
              <a:rPr lang="en-US" sz="3200" dirty="0"/>
              <a:t>liability </a:t>
            </a:r>
            <a:r>
              <a:rPr lang="en-US" sz="3200" dirty="0" smtClean="0"/>
              <a:t>requirement</a:t>
            </a:r>
          </a:p>
          <a:p>
            <a:pPr marL="857250" lvl="2" indent="-457200">
              <a:lnSpc>
                <a:spcPct val="110000"/>
              </a:lnSpc>
              <a:spcBef>
                <a:spcPts val="580"/>
              </a:spcBef>
              <a:buClr>
                <a:schemeClr val="accent1"/>
              </a:buClr>
              <a:buFont typeface="Wingdings" pitchFamily="2" charset="2"/>
              <a:buChar char="Ø"/>
            </a:pPr>
            <a:r>
              <a:rPr lang="en-US" sz="2800" dirty="0" smtClean="0"/>
              <a:t>Triggers Insured </a:t>
            </a:r>
            <a:r>
              <a:rPr lang="en-US" sz="2800" dirty="0"/>
              <a:t>vs. Insured exclusion</a:t>
            </a:r>
          </a:p>
          <a:p>
            <a:pPr marL="857250" lvl="2" indent="-457200">
              <a:lnSpc>
                <a:spcPct val="110000"/>
              </a:lnSpc>
              <a:spcBef>
                <a:spcPts val="580"/>
              </a:spcBef>
              <a:buClr>
                <a:schemeClr val="accent1"/>
              </a:buClr>
              <a:buFont typeface="Wingdings" pitchFamily="2" charset="2"/>
              <a:buChar char="Ø"/>
            </a:pPr>
            <a:r>
              <a:rPr lang="en-US" sz="2800" dirty="0"/>
              <a:t>Acceptable if limited to within same economic family</a:t>
            </a:r>
          </a:p>
        </p:txBody>
      </p:sp>
      <p:sp>
        <p:nvSpPr>
          <p:cNvPr id="4" name="Slide Number Placeholder 3"/>
          <p:cNvSpPr>
            <a:spLocks noGrp="1"/>
          </p:cNvSpPr>
          <p:nvPr>
            <p:ph type="sldNum" sz="quarter" idx="12"/>
          </p:nvPr>
        </p:nvSpPr>
        <p:spPr/>
        <p:txBody>
          <a:bodyPr/>
          <a:lstStyle/>
          <a:p>
            <a:fld id="{85E2D95C-E869-42FD-9FCB-D2072A15A39B}" type="slidenum">
              <a:rPr lang="en-US" smtClean="0"/>
              <a:t>6</a:t>
            </a:fld>
            <a:endParaRPr lang="en-US"/>
          </a:p>
        </p:txBody>
      </p:sp>
    </p:spTree>
    <p:extLst>
      <p:ext uri="{BB962C8B-B14F-4D97-AF65-F5344CB8AC3E}">
        <p14:creationId xmlns:p14="http://schemas.microsoft.com/office/powerpoint/2010/main" val="718676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274320" lvl="1" indent="-274320">
              <a:spcBef>
                <a:spcPts val="580"/>
              </a:spcBef>
              <a:buClr>
                <a:schemeClr val="accent1"/>
              </a:buClr>
              <a:buFont typeface="Wingdings" pitchFamily="2" charset="2"/>
              <a:buChar char="v"/>
            </a:pPr>
            <a:endParaRPr lang="en-US" sz="3200" dirty="0" smtClean="0">
              <a:solidFill>
                <a:srgbClr val="FF0000"/>
              </a:solidFill>
            </a:endParaRPr>
          </a:p>
          <a:p>
            <a:pPr marL="274320" lvl="1" indent="-274320">
              <a:spcBef>
                <a:spcPts val="580"/>
              </a:spcBef>
              <a:buClr>
                <a:schemeClr val="accent1"/>
              </a:buClr>
              <a:buFont typeface="Wingdings" pitchFamily="2" charset="2"/>
              <a:buChar char="v"/>
            </a:pPr>
            <a:r>
              <a:rPr lang="en-US" sz="3600" dirty="0" smtClean="0">
                <a:solidFill>
                  <a:srgbClr val="FF0000"/>
                </a:solidFill>
              </a:rPr>
              <a:t>Recommended</a:t>
            </a:r>
            <a:r>
              <a:rPr lang="en-US" sz="3600" dirty="0">
                <a:solidFill>
                  <a:srgbClr val="FF0000"/>
                </a:solidFill>
              </a:rPr>
              <a:t>:</a:t>
            </a:r>
          </a:p>
          <a:p>
            <a:pPr marL="400050" lvl="1" indent="0">
              <a:buNone/>
            </a:pPr>
            <a:r>
              <a:rPr lang="en-US" sz="3600" dirty="0" smtClean="0"/>
              <a:t>Additional insured status shall be provided on all coverages except for Workers’ Compensation, Employer’s Liability and Professional Liability.</a:t>
            </a:r>
            <a:endParaRPr lang="en-US" sz="3600" dirty="0"/>
          </a:p>
        </p:txBody>
      </p:sp>
      <p:sp>
        <p:nvSpPr>
          <p:cNvPr id="4" name="Slide Number Placeholder 3"/>
          <p:cNvSpPr>
            <a:spLocks noGrp="1"/>
          </p:cNvSpPr>
          <p:nvPr>
            <p:ph type="sldNum" sz="quarter" idx="12"/>
          </p:nvPr>
        </p:nvSpPr>
        <p:spPr/>
        <p:txBody>
          <a:bodyPr/>
          <a:lstStyle/>
          <a:p>
            <a:fld id="{85E2D95C-E869-42FD-9FCB-D2072A15A39B}" type="slidenum">
              <a:rPr lang="en-US" smtClean="0"/>
              <a:t>7</a:t>
            </a:fld>
            <a:endParaRPr lang="en-US"/>
          </a:p>
        </p:txBody>
      </p:sp>
    </p:spTree>
    <p:extLst>
      <p:ext uri="{BB962C8B-B14F-4D97-AF65-F5344CB8AC3E}">
        <p14:creationId xmlns:p14="http://schemas.microsoft.com/office/powerpoint/2010/main" val="1401706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Property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spcBef>
                <a:spcPts val="580"/>
              </a:spcBef>
              <a:buClr>
                <a:schemeClr val="accent1"/>
              </a:buClr>
              <a:buFont typeface="Wingdings" pitchFamily="2" charset="2"/>
              <a:buChar char="v"/>
            </a:pPr>
            <a:endParaRPr lang="en-US" sz="3200" dirty="0" smtClean="0">
              <a:solidFill>
                <a:srgbClr val="FF0000"/>
              </a:solidFill>
            </a:endParaRPr>
          </a:p>
          <a:p>
            <a:pPr marL="274320" lvl="1" indent="-274320">
              <a:spcBef>
                <a:spcPts val="580"/>
              </a:spcBef>
              <a:buClr>
                <a:schemeClr val="accent1"/>
              </a:buClr>
              <a:buFont typeface="Wingdings" pitchFamily="2" charset="2"/>
              <a:buChar char="v"/>
            </a:pPr>
            <a:r>
              <a:rPr lang="en-US" sz="3200" dirty="0" smtClean="0">
                <a:solidFill>
                  <a:srgbClr val="FF0000"/>
                </a:solidFill>
              </a:rPr>
              <a:t>Problem</a:t>
            </a:r>
            <a:r>
              <a:rPr lang="en-US" sz="3200" dirty="0">
                <a:solidFill>
                  <a:srgbClr val="FF0000"/>
                </a:solidFill>
              </a:rPr>
              <a:t>:  </a:t>
            </a:r>
            <a:r>
              <a:rPr lang="en-US" sz="3200" dirty="0" smtClean="0"/>
              <a:t>“Tenant </a:t>
            </a:r>
            <a:r>
              <a:rPr lang="en-US" sz="3200" dirty="0"/>
              <a:t>shall provide property insurance covering fire, extended coverage, vandalism and malicious </a:t>
            </a:r>
            <a:r>
              <a:rPr lang="en-US" sz="3200" dirty="0" smtClean="0"/>
              <a:t>mischief, and flood”</a:t>
            </a:r>
            <a:endParaRPr lang="en-US" sz="3200" dirty="0"/>
          </a:p>
          <a:p>
            <a:endParaRPr lang="en-US" dirty="0"/>
          </a:p>
          <a:p>
            <a:pPr marL="274320" lvl="1" indent="-274320">
              <a:spcBef>
                <a:spcPts val="580"/>
              </a:spcBef>
              <a:buClr>
                <a:schemeClr val="accent1"/>
              </a:buClr>
              <a:buFont typeface="Wingdings" pitchFamily="2" charset="2"/>
              <a:buChar char="v"/>
            </a:pPr>
            <a:r>
              <a:rPr lang="en-US" sz="3200" dirty="0"/>
              <a:t>Property policies consist of various forms including:</a:t>
            </a:r>
          </a:p>
          <a:p>
            <a:pPr marL="857250" lvl="2" indent="-457200">
              <a:lnSpc>
                <a:spcPct val="90000"/>
              </a:lnSpc>
              <a:spcBef>
                <a:spcPts val="580"/>
              </a:spcBef>
              <a:buClr>
                <a:schemeClr val="accent1"/>
              </a:buClr>
              <a:buFont typeface="Wingdings" pitchFamily="2" charset="2"/>
              <a:buChar char="Ø"/>
            </a:pPr>
            <a:r>
              <a:rPr lang="en-US" sz="2800" dirty="0"/>
              <a:t>Covered property </a:t>
            </a:r>
            <a:endParaRPr lang="en-US" sz="2800" dirty="0" smtClean="0"/>
          </a:p>
          <a:p>
            <a:pPr marL="1314450" lvl="3" indent="-457200">
              <a:lnSpc>
                <a:spcPct val="90000"/>
              </a:lnSpc>
              <a:spcBef>
                <a:spcPts val="580"/>
              </a:spcBef>
              <a:buClr>
                <a:schemeClr val="accent1"/>
              </a:buClr>
            </a:pPr>
            <a:r>
              <a:rPr lang="en-US" dirty="0" smtClean="0"/>
              <a:t>Improvements and Betterments</a:t>
            </a:r>
            <a:endParaRPr lang="en-US" dirty="0"/>
          </a:p>
          <a:p>
            <a:pPr marL="857250" lvl="2" indent="-457200">
              <a:lnSpc>
                <a:spcPct val="90000"/>
              </a:lnSpc>
              <a:spcBef>
                <a:spcPts val="580"/>
              </a:spcBef>
              <a:buClr>
                <a:schemeClr val="accent1"/>
              </a:buClr>
              <a:buFont typeface="Wingdings" pitchFamily="2" charset="2"/>
              <a:buChar char="Ø"/>
            </a:pPr>
            <a:r>
              <a:rPr lang="en-US" sz="2800" dirty="0"/>
              <a:t>Covered causes of loss</a:t>
            </a:r>
          </a:p>
        </p:txBody>
      </p:sp>
      <p:sp>
        <p:nvSpPr>
          <p:cNvPr id="4" name="Slide Number Placeholder 3"/>
          <p:cNvSpPr>
            <a:spLocks noGrp="1"/>
          </p:cNvSpPr>
          <p:nvPr>
            <p:ph type="sldNum" sz="quarter" idx="12"/>
          </p:nvPr>
        </p:nvSpPr>
        <p:spPr/>
        <p:txBody>
          <a:bodyPr/>
          <a:lstStyle/>
          <a:p>
            <a:fld id="{85E2D95C-E869-42FD-9FCB-D2072A15A39B}" type="slidenum">
              <a:rPr lang="en-US" smtClean="0"/>
              <a:t>8</a:t>
            </a:fld>
            <a:endParaRPr lang="en-US"/>
          </a:p>
        </p:txBody>
      </p:sp>
    </p:spTree>
    <p:extLst>
      <p:ext uri="{BB962C8B-B14F-4D97-AF65-F5344CB8AC3E}">
        <p14:creationId xmlns:p14="http://schemas.microsoft.com/office/powerpoint/2010/main" val="62244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Covered </a:t>
            </a:r>
            <a:r>
              <a:rPr lang="en-US" sz="3200" dirty="0"/>
              <a:t>cause of loss forms:</a:t>
            </a:r>
          </a:p>
          <a:p>
            <a:pPr marL="857250" lvl="2" indent="-457200">
              <a:lnSpc>
                <a:spcPct val="90000"/>
              </a:lnSpc>
              <a:spcBef>
                <a:spcPts val="580"/>
              </a:spcBef>
              <a:buClr>
                <a:schemeClr val="accent1"/>
              </a:buClr>
              <a:buFont typeface="Wingdings" pitchFamily="2" charset="2"/>
              <a:buChar char="Ø"/>
            </a:pPr>
            <a:r>
              <a:rPr lang="en-US" sz="2800" dirty="0"/>
              <a:t>Basic, Broad &amp; Special Causes of Loss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Basic </a:t>
            </a:r>
            <a:r>
              <a:rPr lang="en-US" sz="3200" dirty="0"/>
              <a:t>&amp; Broad are named peril forms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Special </a:t>
            </a:r>
            <a:r>
              <a:rPr lang="en-US" sz="3200" dirty="0"/>
              <a:t>covers direct physical loss unless otherwise excluded</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Flood </a:t>
            </a:r>
            <a:r>
              <a:rPr lang="en-US" sz="3200" dirty="0"/>
              <a:t>&amp; earthquake are always excluded</a:t>
            </a:r>
          </a:p>
        </p:txBody>
      </p:sp>
      <p:sp>
        <p:nvSpPr>
          <p:cNvPr id="4" name="Slide Number Placeholder 3"/>
          <p:cNvSpPr>
            <a:spLocks noGrp="1"/>
          </p:cNvSpPr>
          <p:nvPr>
            <p:ph type="sldNum" sz="quarter" idx="12"/>
          </p:nvPr>
        </p:nvSpPr>
        <p:spPr/>
        <p:txBody>
          <a:bodyPr/>
          <a:lstStyle/>
          <a:p>
            <a:fld id="{85E2D95C-E869-42FD-9FCB-D2072A15A39B}" type="slidenum">
              <a:rPr lang="en-US" smtClean="0"/>
              <a:t>9</a:t>
            </a:fld>
            <a:endParaRPr lang="en-US"/>
          </a:p>
        </p:txBody>
      </p:sp>
    </p:spTree>
    <p:extLst>
      <p:ext uri="{BB962C8B-B14F-4D97-AF65-F5344CB8AC3E}">
        <p14:creationId xmlns:p14="http://schemas.microsoft.com/office/powerpoint/2010/main" val="2643782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1726</Words>
  <Application>Microsoft Office PowerPoint</Application>
  <PresentationFormat>On-screen Show (4:3)</PresentationFormat>
  <Paragraphs>343</Paragraphs>
  <Slides>40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Franklin Gothic Book</vt:lpstr>
      <vt:lpstr>Wingdings</vt:lpstr>
      <vt:lpstr>Office Theme</vt:lpstr>
      <vt:lpstr>Insurance Gaps:  In The Eye of the Beholder </vt:lpstr>
      <vt:lpstr>General Gaps – Who is Covered</vt:lpstr>
      <vt:lpstr>PowerPoint Presentation</vt:lpstr>
      <vt:lpstr>General Gaps – Waiver of Subrogation</vt:lpstr>
      <vt:lpstr>PowerPoint Presentation</vt:lpstr>
      <vt:lpstr>General Gaps – Professional Liability</vt:lpstr>
      <vt:lpstr>PowerPoint Presentation</vt:lpstr>
      <vt:lpstr>Property</vt:lpstr>
      <vt:lpstr>PowerPoint Presentation</vt:lpstr>
      <vt:lpstr>PowerPoint Presentation</vt:lpstr>
      <vt:lpstr>Property Valuation</vt:lpstr>
      <vt:lpstr>Coinsurance</vt:lpstr>
      <vt:lpstr>Blanket Property Coverage</vt:lpstr>
      <vt:lpstr>Margin Clause</vt:lpstr>
      <vt:lpstr>Ordinance or Law</vt:lpstr>
      <vt:lpstr>Leasehold Interest </vt:lpstr>
      <vt:lpstr>Increase in Rebuilding Expense Following Disaster</vt:lpstr>
      <vt:lpstr>Limitations for Roof Surfacing</vt:lpstr>
      <vt:lpstr>Loss of Income</vt:lpstr>
      <vt:lpstr>Abatement</vt:lpstr>
      <vt:lpstr>Vacancy</vt:lpstr>
      <vt:lpstr>PowerPoint Presentation</vt:lpstr>
      <vt:lpstr>Triple Net Leases</vt:lpstr>
      <vt:lpstr>PowerPoint Presentation</vt:lpstr>
      <vt:lpstr>PowerPoint Presentation</vt:lpstr>
      <vt:lpstr>General Liability Limits</vt:lpstr>
      <vt:lpstr>PowerPoint Presentation</vt:lpstr>
      <vt:lpstr>PowerPoint Presentation</vt:lpstr>
      <vt:lpstr>Primary Liability </vt:lpstr>
      <vt:lpstr>New GL Primary &amp; Noncontributory Endorsement</vt:lpstr>
      <vt:lpstr>Primary Liability</vt:lpstr>
      <vt:lpstr>Cross Liability</vt:lpstr>
      <vt:lpstr>Invisible Exclusions</vt:lpstr>
      <vt:lpstr>PowerPoint Presentation</vt:lpstr>
      <vt:lpstr>New Additional Insured Endorsements</vt:lpstr>
      <vt:lpstr>PowerPoint Presentation</vt:lpstr>
      <vt:lpstr>Excess/Umbrella</vt:lpstr>
      <vt:lpstr>The Biggest Gap of All</vt:lpstr>
      <vt:lpstr>Questions?</vt:lpstr>
      <vt:lpstr>Charles E. Comiskey CPCU, CIC, CPIA, CRM, PWCA, CRIS, CCM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Gaps:  In The Eye of the Beholder</dc:title>
  <dc:creator>Charles Comiskey</dc:creator>
  <cp:lastModifiedBy>Michael Meyer</cp:lastModifiedBy>
  <cp:revision>20</cp:revision>
  <cp:lastPrinted>2014-07-01T19:45:21Z</cp:lastPrinted>
  <dcterms:created xsi:type="dcterms:W3CDTF">2014-07-01T16:54:09Z</dcterms:created>
  <dcterms:modified xsi:type="dcterms:W3CDTF">2014-12-04T19:34:16Z</dcterms:modified>
</cp:coreProperties>
</file>