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250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77652-EB48-41E5-81E3-5324C95901A6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84D50-3C56-421E-85D1-FE1FE95653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77652-EB48-41E5-81E3-5324C95901A6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84D50-3C56-421E-85D1-FE1FE95653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77652-EB48-41E5-81E3-5324C95901A6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84D50-3C56-421E-85D1-FE1FE95653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77652-EB48-41E5-81E3-5324C95901A6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84D50-3C56-421E-85D1-FE1FE95653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77652-EB48-41E5-81E3-5324C95901A6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84D50-3C56-421E-85D1-FE1FE95653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77652-EB48-41E5-81E3-5324C95901A6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84D50-3C56-421E-85D1-FE1FE95653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77652-EB48-41E5-81E3-5324C95901A6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84D50-3C56-421E-85D1-FE1FE95653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77652-EB48-41E5-81E3-5324C95901A6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84D50-3C56-421E-85D1-FE1FE95653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77652-EB48-41E5-81E3-5324C95901A6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84D50-3C56-421E-85D1-FE1FE95653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77652-EB48-41E5-81E3-5324C95901A6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84D50-3C56-421E-85D1-FE1FE95653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77652-EB48-41E5-81E3-5324C95901A6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84D50-3C56-421E-85D1-FE1FE95653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777652-EB48-41E5-81E3-5324C95901A6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184D50-3C56-421E-85D1-FE1FE956533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19200"/>
            <a:ext cx="7772400" cy="1470025"/>
          </a:xfrm>
        </p:spPr>
        <p:txBody>
          <a:bodyPr/>
          <a:lstStyle/>
          <a:p>
            <a:r>
              <a:rPr lang="en-US" dirty="0" smtClean="0"/>
              <a:t>Payment and Performance Bonds in Florida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400" dirty="0" smtClean="0">
                <a:solidFill>
                  <a:schemeClr val="tx1"/>
                </a:solidFill>
              </a:rPr>
              <a:t>Bruce Charles King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(Carlton Fields, P.A. – Miami)</a:t>
            </a:r>
          </a:p>
          <a:p>
            <a:r>
              <a:rPr lang="en-US" sz="2400" dirty="0">
                <a:solidFill>
                  <a:schemeClr val="tx1"/>
                </a:solidFill>
              </a:rPr>
              <a:t>a</a:t>
            </a:r>
            <a:r>
              <a:rPr lang="en-US" sz="2400" dirty="0" smtClean="0">
                <a:solidFill>
                  <a:schemeClr val="tx1"/>
                </a:solidFill>
              </a:rPr>
              <a:t>nd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Gary M. Stein</a:t>
            </a:r>
            <a:endParaRPr lang="en-US" sz="2400" dirty="0" smtClean="0">
              <a:solidFill>
                <a:schemeClr val="tx1"/>
              </a:solidFill>
            </a:endParaRPr>
          </a:p>
          <a:p>
            <a:r>
              <a:rPr lang="en-US" sz="2400" dirty="0" smtClean="0">
                <a:solidFill>
                  <a:schemeClr val="tx1"/>
                </a:solidFill>
              </a:rPr>
              <a:t>(</a:t>
            </a:r>
            <a:r>
              <a:rPr lang="en-US" sz="2400" dirty="0" err="1" smtClean="0">
                <a:solidFill>
                  <a:schemeClr val="tx1"/>
                </a:solidFill>
              </a:rPr>
              <a:t>Peckar</a:t>
            </a:r>
            <a:r>
              <a:rPr lang="en-US" sz="2400" dirty="0" smtClean="0">
                <a:solidFill>
                  <a:schemeClr val="tx1"/>
                </a:solidFill>
              </a:rPr>
              <a:t> &amp; Abramson, P.C. – Miami)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Miller Act Bonds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Required on all federal projects exceeding $100,000</a:t>
            </a:r>
          </a:p>
          <a:p>
            <a:r>
              <a:rPr lang="en-US" dirty="0" smtClean="0"/>
              <a:t>Performance and payment obligations imposed on surety</a:t>
            </a:r>
          </a:p>
          <a:p>
            <a:r>
              <a:rPr lang="en-US" dirty="0" smtClean="0"/>
              <a:t>Lawsuits must be filed in Federal court</a:t>
            </a:r>
          </a:p>
          <a:p>
            <a:r>
              <a:rPr lang="en-US" dirty="0" smtClean="0"/>
              <a:t>Consequential damages not recoverable </a:t>
            </a:r>
          </a:p>
          <a:p>
            <a:r>
              <a:rPr lang="en-US" dirty="0" smtClean="0"/>
              <a:t>Delay damages </a:t>
            </a:r>
            <a:r>
              <a:rPr lang="en-US" u="sng" dirty="0" smtClean="0"/>
              <a:t>may</a:t>
            </a:r>
            <a:r>
              <a:rPr lang="en-US" dirty="0" smtClean="0"/>
              <a:t> be recoverable</a:t>
            </a:r>
          </a:p>
          <a:p>
            <a:r>
              <a:rPr lang="en-US" dirty="0" smtClean="0"/>
              <a:t>40 </a:t>
            </a:r>
            <a:r>
              <a:rPr lang="en-US" dirty="0" err="1" smtClean="0"/>
              <a:t>U.S.C</a:t>
            </a:r>
            <a:r>
              <a:rPr lang="en-US" dirty="0" smtClean="0"/>
              <a:t> § 3131, </a:t>
            </a:r>
            <a:r>
              <a:rPr lang="en-US" i="1" dirty="0" smtClean="0"/>
              <a:t>et seq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Payment Bond Surety Defenses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Strict compliance required by statute </a:t>
            </a:r>
          </a:p>
          <a:p>
            <a:r>
              <a:rPr lang="en-US" dirty="0" smtClean="0"/>
              <a:t>Release of claim by claimant </a:t>
            </a:r>
          </a:p>
          <a:p>
            <a:r>
              <a:rPr lang="en-US" dirty="0" smtClean="0"/>
              <a:t>Incomplete or defective work by claimant</a:t>
            </a:r>
          </a:p>
          <a:p>
            <a:r>
              <a:rPr lang="en-US" dirty="0" smtClean="0"/>
              <a:t>Overstatement of claim 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Right to Attorneys’ Fees Against Surety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Florida Statutes Sections 713.29 and 255.05(2)(a)2, prevailing party</a:t>
            </a:r>
          </a:p>
          <a:p>
            <a:r>
              <a:rPr lang="en-US" dirty="0" smtClean="0"/>
              <a:t>Florida Statutes Sections 627.428 and 627.756, claim against insurers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Surety’s Right to Indemnity and Subrogation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Common law right to indemnity</a:t>
            </a:r>
          </a:p>
          <a:p>
            <a:r>
              <a:rPr lang="en-US" dirty="0" smtClean="0"/>
              <a:t>Contractual right to indemnity</a:t>
            </a:r>
          </a:p>
          <a:p>
            <a:r>
              <a:rPr lang="en-US" dirty="0" smtClean="0"/>
              <a:t>Subrogation rights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Liability of Surety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Governed by language in bond </a:t>
            </a:r>
          </a:p>
          <a:p>
            <a:r>
              <a:rPr lang="en-US" dirty="0" smtClean="0"/>
              <a:t>Penal sum limitation</a:t>
            </a:r>
          </a:p>
          <a:p>
            <a:r>
              <a:rPr lang="en-US" dirty="0" smtClean="0"/>
              <a:t>No bad faith</a:t>
            </a:r>
          </a:p>
          <a:p>
            <a:r>
              <a:rPr lang="en-US" dirty="0" smtClean="0"/>
              <a:t>No liability for negligent underwriting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Sureties Are Not Insurance Companies!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 Tri-Party relationship</a:t>
            </a:r>
          </a:p>
          <a:p>
            <a:pPr algn="just"/>
            <a:r>
              <a:rPr lang="en-US" dirty="0" smtClean="0"/>
              <a:t> Indemnity from bonded principal</a:t>
            </a:r>
          </a:p>
          <a:p>
            <a:pPr algn="just"/>
            <a:r>
              <a:rPr lang="en-US" dirty="0" smtClean="0"/>
              <a:t> No bad </a:t>
            </a:r>
            <a:r>
              <a:rPr lang="en-US" dirty="0"/>
              <a:t>f</a:t>
            </a:r>
            <a:r>
              <a:rPr lang="en-US" dirty="0" smtClean="0"/>
              <a:t>aith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 Bonds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Designed to guarantee </a:t>
            </a:r>
            <a:r>
              <a:rPr lang="en-US" dirty="0"/>
              <a:t>c</a:t>
            </a:r>
            <a:r>
              <a:rPr lang="en-US" dirty="0" smtClean="0"/>
              <a:t>ompletion or correction of the work</a:t>
            </a:r>
          </a:p>
          <a:p>
            <a:r>
              <a:rPr lang="en-US" dirty="0" smtClean="0"/>
              <a:t>Not equivalent to comprehensive general liability coverage</a:t>
            </a:r>
          </a:p>
          <a:p>
            <a:r>
              <a:rPr lang="en-US" dirty="0" smtClean="0"/>
              <a:t>Bond language </a:t>
            </a:r>
            <a:r>
              <a:rPr lang="en-US" dirty="0"/>
              <a:t>g</a:t>
            </a:r>
            <a:r>
              <a:rPr lang="en-US" dirty="0" smtClean="0"/>
              <a:t>overns </a:t>
            </a:r>
            <a:r>
              <a:rPr lang="en-US" dirty="0"/>
              <a:t>s</a:t>
            </a:r>
            <a:r>
              <a:rPr lang="en-US" dirty="0" smtClean="0"/>
              <a:t>urety’s </a:t>
            </a:r>
            <a:r>
              <a:rPr lang="en-US" dirty="0"/>
              <a:t>l</a:t>
            </a:r>
            <a:r>
              <a:rPr lang="en-US" dirty="0" smtClean="0"/>
              <a:t>iability (</a:t>
            </a:r>
            <a:r>
              <a:rPr lang="en-US" i="1" dirty="0" smtClean="0"/>
              <a:t>American Home v. Larkin</a:t>
            </a:r>
            <a:r>
              <a:rPr lang="en-US" dirty="0" smtClean="0"/>
              <a:t>)</a:t>
            </a:r>
          </a:p>
          <a:p>
            <a:r>
              <a:rPr lang="en-US" dirty="0" smtClean="0"/>
              <a:t>Ambiguities construed </a:t>
            </a:r>
            <a:r>
              <a:rPr lang="en-US" dirty="0"/>
              <a:t>a</a:t>
            </a:r>
            <a:r>
              <a:rPr lang="en-US" dirty="0" smtClean="0"/>
              <a:t>gainst </a:t>
            </a:r>
            <a:r>
              <a:rPr lang="en-US" dirty="0"/>
              <a:t>s</a:t>
            </a:r>
            <a:r>
              <a:rPr lang="en-US" dirty="0" smtClean="0"/>
              <a:t>urety</a:t>
            </a:r>
          </a:p>
          <a:p>
            <a:r>
              <a:rPr lang="en-US" dirty="0" smtClean="0"/>
              <a:t>Surety’s liability </a:t>
            </a:r>
            <a:r>
              <a:rPr lang="en-US" dirty="0"/>
              <a:t>l</a:t>
            </a:r>
            <a:r>
              <a:rPr lang="en-US" dirty="0" smtClean="0"/>
              <a:t>imited to penal </a:t>
            </a:r>
            <a:r>
              <a:rPr lang="en-US" dirty="0"/>
              <a:t>s</a:t>
            </a:r>
            <a:r>
              <a:rPr lang="en-US" dirty="0" smtClean="0"/>
              <a:t>um of the bond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 Bond Surety Options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Assist principal in completing </a:t>
            </a:r>
            <a:r>
              <a:rPr lang="en-US" dirty="0"/>
              <a:t>p</a:t>
            </a:r>
            <a:r>
              <a:rPr lang="en-US" dirty="0" smtClean="0"/>
              <a:t>roject</a:t>
            </a:r>
          </a:p>
          <a:p>
            <a:r>
              <a:rPr lang="en-US" dirty="0" smtClean="0"/>
              <a:t>Take over project and complete with another </a:t>
            </a:r>
            <a:r>
              <a:rPr lang="en-US" dirty="0"/>
              <a:t>c</a:t>
            </a:r>
            <a:r>
              <a:rPr lang="en-US" dirty="0" smtClean="0"/>
              <a:t>ontractor</a:t>
            </a:r>
          </a:p>
          <a:p>
            <a:r>
              <a:rPr lang="en-US" dirty="0" smtClean="0"/>
              <a:t>Tender a new contractor and bond to </a:t>
            </a:r>
            <a:r>
              <a:rPr lang="en-US" dirty="0" err="1"/>
              <a:t>o</a:t>
            </a:r>
            <a:r>
              <a:rPr lang="en-US" dirty="0" err="1" smtClean="0"/>
              <a:t>bligee</a:t>
            </a:r>
            <a:endParaRPr lang="en-US" dirty="0" smtClean="0"/>
          </a:p>
          <a:p>
            <a:r>
              <a:rPr lang="en-US" dirty="0" smtClean="0"/>
              <a:t>“Buy back” bond and obtain </a:t>
            </a:r>
            <a:r>
              <a:rPr lang="en-US" dirty="0"/>
              <a:t>r</a:t>
            </a:r>
            <a:r>
              <a:rPr lang="en-US" dirty="0" smtClean="0"/>
              <a:t>elease</a:t>
            </a:r>
          </a:p>
          <a:p>
            <a:r>
              <a:rPr lang="en-US" dirty="0" smtClean="0"/>
              <a:t>Allow </a:t>
            </a:r>
            <a:r>
              <a:rPr lang="en-US" dirty="0" err="1"/>
              <a:t>o</a:t>
            </a:r>
            <a:r>
              <a:rPr lang="en-US" dirty="0" err="1" smtClean="0"/>
              <a:t>bligee</a:t>
            </a:r>
            <a:r>
              <a:rPr lang="en-US" dirty="0" smtClean="0"/>
              <a:t> to complete and then pay for completion</a:t>
            </a:r>
          </a:p>
          <a:p>
            <a:r>
              <a:rPr lang="en-US" dirty="0" smtClean="0"/>
              <a:t>Deny liability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 Bond Forms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 standard performance bond</a:t>
            </a:r>
          </a:p>
          <a:p>
            <a:r>
              <a:rPr lang="en-US" dirty="0" smtClean="0"/>
              <a:t>AIA 311 </a:t>
            </a:r>
          </a:p>
          <a:p>
            <a:r>
              <a:rPr lang="en-US" dirty="0" smtClean="0"/>
              <a:t>AIA 312</a:t>
            </a:r>
          </a:p>
          <a:p>
            <a:r>
              <a:rPr lang="en-US" dirty="0" smtClean="0"/>
              <a:t>Indemnity bonds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 Bond Surety Defenses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Surety not </a:t>
            </a:r>
            <a:r>
              <a:rPr lang="en-US" dirty="0"/>
              <a:t>l</a:t>
            </a:r>
            <a:r>
              <a:rPr lang="en-US" dirty="0" smtClean="0"/>
              <a:t>iable </a:t>
            </a:r>
            <a:r>
              <a:rPr lang="en-US" dirty="0"/>
              <a:t>u</a:t>
            </a:r>
            <a:r>
              <a:rPr lang="en-US" dirty="0" smtClean="0"/>
              <a:t>nless </a:t>
            </a:r>
            <a:r>
              <a:rPr lang="en-US" dirty="0"/>
              <a:t>p</a:t>
            </a:r>
            <a:r>
              <a:rPr lang="en-US" dirty="0" smtClean="0"/>
              <a:t>rincipal is liable</a:t>
            </a:r>
          </a:p>
          <a:p>
            <a:r>
              <a:rPr lang="en-US" dirty="0" smtClean="0"/>
              <a:t>Cardinal change to bonded contract</a:t>
            </a:r>
          </a:p>
          <a:p>
            <a:r>
              <a:rPr lang="en-US" dirty="0" smtClean="0"/>
              <a:t>Overpayment by </a:t>
            </a:r>
            <a:r>
              <a:rPr lang="en-US" dirty="0" err="1"/>
              <a:t>o</a:t>
            </a:r>
            <a:r>
              <a:rPr lang="en-US" dirty="0" err="1" smtClean="0"/>
              <a:t>bligee</a:t>
            </a:r>
            <a:r>
              <a:rPr lang="en-US" dirty="0" smtClean="0"/>
              <a:t> to principal</a:t>
            </a:r>
          </a:p>
          <a:p>
            <a:r>
              <a:rPr lang="en-US" dirty="0" smtClean="0"/>
              <a:t>Failure to declare </a:t>
            </a:r>
            <a:r>
              <a:rPr lang="en-US" dirty="0"/>
              <a:t>b</a:t>
            </a:r>
            <a:r>
              <a:rPr lang="en-US" dirty="0" smtClean="0"/>
              <a:t>onded </a:t>
            </a:r>
            <a:r>
              <a:rPr lang="en-US" dirty="0"/>
              <a:t>c</a:t>
            </a:r>
            <a:r>
              <a:rPr lang="en-US" dirty="0" smtClean="0"/>
              <a:t>ontractor in default</a:t>
            </a:r>
          </a:p>
          <a:p>
            <a:r>
              <a:rPr lang="en-US" dirty="0" smtClean="0"/>
              <a:t>Failure to terminate </a:t>
            </a:r>
            <a:r>
              <a:rPr lang="en-US" dirty="0"/>
              <a:t>b</a:t>
            </a:r>
            <a:r>
              <a:rPr lang="en-US" dirty="0" smtClean="0"/>
              <a:t>onded </a:t>
            </a:r>
            <a:r>
              <a:rPr lang="en-US" dirty="0"/>
              <a:t>c</a:t>
            </a:r>
            <a:r>
              <a:rPr lang="en-US" dirty="0" smtClean="0"/>
              <a:t>ontract</a:t>
            </a:r>
          </a:p>
          <a:p>
            <a:r>
              <a:rPr lang="en-US" dirty="0" smtClean="0"/>
              <a:t>Failure to pay </a:t>
            </a:r>
            <a:r>
              <a:rPr lang="en-US" dirty="0"/>
              <a:t>c</a:t>
            </a:r>
            <a:r>
              <a:rPr lang="en-US" dirty="0" smtClean="0"/>
              <a:t>ontract </a:t>
            </a:r>
            <a:r>
              <a:rPr lang="en-US" dirty="0"/>
              <a:t>b</a:t>
            </a:r>
            <a:r>
              <a:rPr lang="en-US" dirty="0" smtClean="0"/>
              <a:t>alance to surety</a:t>
            </a:r>
          </a:p>
          <a:p>
            <a:r>
              <a:rPr lang="en-US" dirty="0" smtClean="0"/>
              <a:t>Statute of limitations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Payment Bonds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Required on public </a:t>
            </a:r>
            <a:r>
              <a:rPr lang="en-US" dirty="0"/>
              <a:t>p</a:t>
            </a:r>
            <a:r>
              <a:rPr lang="en-US" dirty="0" smtClean="0"/>
              <a:t>rojects</a:t>
            </a:r>
          </a:p>
          <a:p>
            <a:r>
              <a:rPr lang="en-US" dirty="0" smtClean="0"/>
              <a:t>Optional on private </a:t>
            </a:r>
            <a:r>
              <a:rPr lang="en-US" dirty="0"/>
              <a:t>p</a:t>
            </a:r>
            <a:r>
              <a:rPr lang="en-US" dirty="0" smtClean="0"/>
              <a:t>rojects</a:t>
            </a:r>
          </a:p>
          <a:p>
            <a:r>
              <a:rPr lang="en-US" dirty="0" smtClean="0"/>
              <a:t>Strict notice, recording, and filing requirements in Florida Statutes Section 713.23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Conditional Payment Bonds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Necessary because of </a:t>
            </a:r>
            <a:r>
              <a:rPr lang="en-US" i="1" dirty="0" smtClean="0"/>
              <a:t>OBS v. Pace</a:t>
            </a:r>
            <a:r>
              <a:rPr lang="en-US" dirty="0" smtClean="0"/>
              <a:t> </a:t>
            </a:r>
          </a:p>
          <a:p>
            <a:r>
              <a:rPr lang="en-US" dirty="0" smtClean="0"/>
              <a:t>Preserves “pay </a:t>
            </a:r>
            <a:r>
              <a:rPr lang="en-US" dirty="0"/>
              <a:t>w</a:t>
            </a:r>
            <a:r>
              <a:rPr lang="en-US" dirty="0" smtClean="0"/>
              <a:t>hen paid” </a:t>
            </a:r>
            <a:r>
              <a:rPr lang="en-US" dirty="0"/>
              <a:t>l</a:t>
            </a:r>
            <a:r>
              <a:rPr lang="en-US" dirty="0" smtClean="0"/>
              <a:t>anguage in bonded </a:t>
            </a:r>
            <a:r>
              <a:rPr lang="en-US" dirty="0"/>
              <a:t>c</a:t>
            </a:r>
            <a:r>
              <a:rPr lang="en-US" dirty="0" smtClean="0"/>
              <a:t>ontract</a:t>
            </a:r>
          </a:p>
          <a:p>
            <a:r>
              <a:rPr lang="en-US" dirty="0" smtClean="0"/>
              <a:t>Complicated procedural </a:t>
            </a:r>
            <a:r>
              <a:rPr lang="en-US" dirty="0"/>
              <a:t>r</a:t>
            </a:r>
            <a:r>
              <a:rPr lang="en-US" dirty="0" smtClean="0"/>
              <a:t>ules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Transfer of Lien Bond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Used when no payment </a:t>
            </a:r>
            <a:r>
              <a:rPr lang="en-US" dirty="0"/>
              <a:t>b</a:t>
            </a:r>
            <a:r>
              <a:rPr lang="en-US" dirty="0" smtClean="0"/>
              <a:t>ond is in effect</a:t>
            </a:r>
          </a:p>
          <a:p>
            <a:r>
              <a:rPr lang="en-US" dirty="0" smtClean="0"/>
              <a:t>Transfers lien on real property to the bond</a:t>
            </a:r>
          </a:p>
          <a:p>
            <a:r>
              <a:rPr lang="en-US" dirty="0" smtClean="0"/>
              <a:t>Can be increased, as necessary </a:t>
            </a:r>
          </a:p>
          <a:p>
            <a:r>
              <a:rPr lang="en-US" dirty="0" smtClean="0"/>
              <a:t>Florida Statutes Section 713.24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400</Words>
  <Application>Microsoft Office PowerPoint</Application>
  <PresentationFormat>On-screen Show (4:3)</PresentationFormat>
  <Paragraphs>74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Payment and Performance Bonds in Florida</vt:lpstr>
      <vt:lpstr>Sureties Are Not Insurance Companies!</vt:lpstr>
      <vt:lpstr>Performance Bonds</vt:lpstr>
      <vt:lpstr>Performance Bond Surety Options</vt:lpstr>
      <vt:lpstr>Performance Bond Forms</vt:lpstr>
      <vt:lpstr>Performance Bond Surety Defenses</vt:lpstr>
      <vt:lpstr>Payment Bonds</vt:lpstr>
      <vt:lpstr>Conditional Payment Bonds</vt:lpstr>
      <vt:lpstr>Transfer of Lien Bond </vt:lpstr>
      <vt:lpstr>Miller Act Bonds</vt:lpstr>
      <vt:lpstr>Payment Bond Surety Defenses</vt:lpstr>
      <vt:lpstr>Right to Attorneys’ Fees Against Surety</vt:lpstr>
      <vt:lpstr>Surety’s Right to Indemnity and Subrogation</vt:lpstr>
      <vt:lpstr>Liability of Surety</vt:lpstr>
      <vt:lpstr>Conclusion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Payment and Performance Bonds in Florida</dc:title>
  <dc:creator>jdura</dc:creator>
  <cp:lastModifiedBy>jdura</cp:lastModifiedBy>
  <cp:revision>9</cp:revision>
  <dcterms:created xsi:type="dcterms:W3CDTF">2013-02-01T15:34:44Z</dcterms:created>
  <dcterms:modified xsi:type="dcterms:W3CDTF">2014-02-25T16:51:07Z</dcterms:modified>
</cp:coreProperties>
</file>