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handoutMasterIdLst>
    <p:handoutMasterId r:id="rId41"/>
  </p:handoutMasterIdLst>
  <p:sldIdLst>
    <p:sldId id="256" r:id="rId2"/>
    <p:sldId id="257" r:id="rId3"/>
    <p:sldId id="270" r:id="rId4"/>
    <p:sldId id="271" r:id="rId5"/>
    <p:sldId id="266" r:id="rId6"/>
    <p:sldId id="272" r:id="rId7"/>
    <p:sldId id="273" r:id="rId8"/>
    <p:sldId id="277" r:id="rId9"/>
    <p:sldId id="275" r:id="rId10"/>
    <p:sldId id="269" r:id="rId11"/>
    <p:sldId id="276" r:id="rId12"/>
    <p:sldId id="274" r:id="rId13"/>
    <p:sldId id="303" r:id="rId14"/>
    <p:sldId id="304" r:id="rId15"/>
    <p:sldId id="259" r:id="rId16"/>
    <p:sldId id="260" r:id="rId17"/>
    <p:sldId id="294" r:id="rId18"/>
    <p:sldId id="295" r:id="rId19"/>
    <p:sldId id="282" r:id="rId20"/>
    <p:sldId id="289" r:id="rId21"/>
    <p:sldId id="297" r:id="rId22"/>
    <p:sldId id="298" r:id="rId23"/>
    <p:sldId id="299" r:id="rId24"/>
    <p:sldId id="302" r:id="rId25"/>
    <p:sldId id="296" r:id="rId26"/>
    <p:sldId id="285" r:id="rId27"/>
    <p:sldId id="286" r:id="rId28"/>
    <p:sldId id="287" r:id="rId29"/>
    <p:sldId id="288" r:id="rId30"/>
    <p:sldId id="290" r:id="rId31"/>
    <p:sldId id="263" r:id="rId32"/>
    <p:sldId id="305" r:id="rId33"/>
    <p:sldId id="306" r:id="rId34"/>
    <p:sldId id="264" r:id="rId35"/>
    <p:sldId id="262" r:id="rId36"/>
    <p:sldId id="291" r:id="rId37"/>
    <p:sldId id="292" r:id="rId38"/>
    <p:sldId id="26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50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18"/>
    </p:cViewPr>
  </p:sorterViewPr>
  <p:notesViewPr>
    <p:cSldViewPr>
      <p:cViewPr varScale="1">
        <p:scale>
          <a:sx n="57" d="100"/>
          <a:sy n="57" d="100"/>
        </p:scale>
        <p:origin x="-298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neal\Budget%20Projections\BW-12%20Subsidized%20and%20SRL%20by%20State,%20County%20and%20Community%202012-12-3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lgn="ctr">
              <a:defRPr/>
            </a:pPr>
            <a:r>
              <a:rPr lang="en-US" sz="2000" dirty="0">
                <a:latin typeface="Arial" pitchFamily="34" charset="0"/>
                <a:cs typeface="Arial" pitchFamily="34" charset="0"/>
              </a:rPr>
              <a:t>NFIP Policyholders</a:t>
            </a:r>
            <a:r>
              <a:rPr lang="en-US" sz="2000" baseline="0" dirty="0">
                <a:latin typeface="Arial" pitchFamily="34" charset="0"/>
                <a:cs typeface="Arial" pitchFamily="34" charset="0"/>
              </a:rPr>
              <a:t> under Section 205 </a:t>
            </a:r>
          </a:p>
          <a:p>
            <a:pPr algn="ctr">
              <a:defRPr/>
            </a:pPr>
            <a:r>
              <a:rPr lang="en-US" sz="1200" b="0" baseline="0" dirty="0">
                <a:latin typeface="Arial" pitchFamily="34" charset="0"/>
                <a:cs typeface="Arial" pitchFamily="34" charset="0"/>
              </a:rPr>
              <a:t>(data as of 12/31/2012)</a:t>
            </a:r>
            <a:endParaRPr lang="en-US" sz="1200" b="0" dirty="0">
              <a:latin typeface="Arial" pitchFamily="34" charset="0"/>
              <a:cs typeface="Arial" pitchFamily="34" charset="0"/>
            </a:endParaRPr>
          </a:p>
        </c:rich>
      </c:tx>
      <c:layout>
        <c:manualLayout>
          <c:xMode val="edge"/>
          <c:yMode val="edge"/>
          <c:x val="7.8757086614173258E-2"/>
          <c:y val="5.745741341155889E-2"/>
        </c:manualLayout>
      </c:layout>
    </c:title>
    <c:plotArea>
      <c:layout>
        <c:manualLayout>
          <c:layoutTarget val="inner"/>
          <c:xMode val="edge"/>
          <c:yMode val="edge"/>
          <c:x val="0.23582010641783124"/>
          <c:y val="0.21650793650793901"/>
          <c:w val="0.49775227164036595"/>
          <c:h val="0.66082539682540486"/>
        </c:manualLayout>
      </c:layout>
      <c:pieChart>
        <c:varyColors val="1"/>
        <c:ser>
          <c:idx val="0"/>
          <c:order val="0"/>
          <c:spPr>
            <a:effectLst>
              <a:outerShdw blurRad="50800" dist="38100" dir="2700000" algn="tl" rotWithShape="0">
                <a:prstClr val="black">
                  <a:alpha val="40000"/>
                </a:prstClr>
              </a:outerShdw>
            </a:effectLst>
          </c:spPr>
          <c:explosion val="9"/>
          <c:dLbls>
            <c:dLbl>
              <c:idx val="0"/>
              <c:layout>
                <c:manualLayout>
                  <c:x val="-4.7919218431029503E-2"/>
                  <c:y val="-7.3583947882778722E-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solidFill>
                        <a:latin typeface="Arial" pitchFamily="34" charset="0"/>
                        <a:ea typeface="+mn-ea"/>
                        <a:cs typeface="Arial" pitchFamily="34" charset="0"/>
                      </a:defRPr>
                    </a:pPr>
                    <a:r>
                      <a:rPr lang="en-US" sz="1200" dirty="0" smtClean="0">
                        <a:latin typeface="Arial" pitchFamily="34" charset="0"/>
                        <a:cs typeface="Arial" pitchFamily="34" charset="0"/>
                      </a:rPr>
                      <a:t>T</a:t>
                    </a:r>
                    <a:r>
                      <a:rPr lang="en-US" sz="1200" dirty="0" smtClean="0"/>
                      <a:t>hese policies are not Pre-FIRM subsidized</a:t>
                    </a:r>
                    <a:r>
                      <a:rPr lang="en-US" sz="1200" dirty="0"/>
                      <a:t>
(already actuarially rated),  4,480,669 </a:t>
                    </a:r>
                    <a:r>
                      <a:rPr lang="en-US" sz="1200" dirty="0" smtClean="0"/>
                      <a:t>policies. </a:t>
                    </a:r>
                    <a:r>
                      <a:rPr lang="en-US" sz="1200" b="0" i="0" baseline="0" dirty="0" smtClean="0"/>
                      <a:t>They are not affected by 205 but may see routine annual rate increases.</a:t>
                    </a:r>
                  </a:p>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solidFill>
                        <a:latin typeface="Arial" pitchFamily="34" charset="0"/>
                        <a:ea typeface="+mn-ea"/>
                        <a:cs typeface="Arial" pitchFamily="34" charset="0"/>
                      </a:defRPr>
                    </a:pPr>
                    <a:endParaRPr lang="en-US" dirty="0"/>
                  </a:p>
                </c:rich>
              </c:tx>
              <c:spPr>
                <a:solidFill>
                  <a:srgbClr val="3366FF">
                    <a:alpha val="45098"/>
                  </a:srgbClr>
                </a:solidFill>
                <a:ln>
                  <a:solidFill>
                    <a:schemeClr val="tx1"/>
                  </a:solidFill>
                </a:ln>
              </c:spPr>
              <c:dLblPos val="bestFit"/>
              <c:showVal val="1"/>
              <c:showCatName val="1"/>
              <c:showPercent val="1"/>
            </c:dLbl>
            <c:dLbl>
              <c:idx val="1"/>
              <c:layout>
                <c:manualLayout>
                  <c:x val="7.6365679984447016E-2"/>
                  <c:y val="-8.0695517232930947E-2"/>
                </c:manualLayout>
              </c:layout>
              <c:tx>
                <c:rich>
                  <a:bodyPr/>
                  <a:lstStyle/>
                  <a:p>
                    <a:pPr>
                      <a:defRPr sz="1000">
                        <a:latin typeface="Arial" pitchFamily="34" charset="0"/>
                        <a:cs typeface="Arial" pitchFamily="34" charset="0"/>
                      </a:defRPr>
                    </a:pPr>
                    <a:r>
                      <a:rPr lang="en-US" sz="1000" baseline="0" dirty="0">
                        <a:solidFill>
                          <a:sysClr val="windowText" lastClr="000000"/>
                        </a:solidFill>
                        <a:latin typeface="Arial" pitchFamily="34" charset="0"/>
                        <a:cs typeface="Arial" pitchFamily="34" charset="0"/>
                      </a:rPr>
                      <a:t>These </a:t>
                    </a:r>
                    <a:r>
                      <a:rPr lang="en-US" sz="1000" dirty="0">
                        <a:solidFill>
                          <a:sysClr val="windowText" lastClr="000000"/>
                        </a:solidFill>
                        <a:latin typeface="Arial" pitchFamily="34" charset="0"/>
                        <a:cs typeface="Arial" pitchFamily="34" charset="0"/>
                      </a:rPr>
                      <a:t>pre-FIRM non-primary residences, business </a:t>
                    </a:r>
                    <a:r>
                      <a:rPr lang="en-US" sz="1000" dirty="0" smtClean="0">
                        <a:solidFill>
                          <a:sysClr val="windowText" lastClr="000000"/>
                        </a:solidFill>
                        <a:latin typeface="Arial" pitchFamily="34" charset="0"/>
                        <a:cs typeface="Arial" pitchFamily="34" charset="0"/>
                      </a:rPr>
                      <a:t>properties</a:t>
                    </a:r>
                    <a:r>
                      <a:rPr lang="en-US" sz="1000" baseline="0" dirty="0" smtClean="0">
                        <a:solidFill>
                          <a:sysClr val="windowText" lastClr="000000"/>
                        </a:solidFill>
                        <a:latin typeface="Arial" pitchFamily="34" charset="0"/>
                        <a:cs typeface="Arial" pitchFamily="34" charset="0"/>
                      </a:rPr>
                      <a:t> </a:t>
                    </a:r>
                    <a:r>
                      <a:rPr lang="en-US" sz="1000" dirty="0" smtClean="0">
                        <a:solidFill>
                          <a:sysClr val="windowText" lastClr="000000"/>
                        </a:solidFill>
                        <a:latin typeface="Arial" pitchFamily="34" charset="0"/>
                        <a:cs typeface="Arial" pitchFamily="34" charset="0"/>
                      </a:rPr>
                      <a:t>and </a:t>
                    </a:r>
                    <a:r>
                      <a:rPr lang="en-US" sz="1000" dirty="0">
                        <a:solidFill>
                          <a:sysClr val="windowText" lastClr="000000"/>
                        </a:solidFill>
                        <a:latin typeface="Arial" pitchFamily="34" charset="0"/>
                        <a:cs typeface="Arial" pitchFamily="34" charset="0"/>
                      </a:rPr>
                      <a:t>Severe Repetitive Loss (SRL) properties </a:t>
                    </a:r>
                  </a:p>
                  <a:p>
                    <a:pPr>
                      <a:defRPr sz="1000">
                        <a:latin typeface="Arial" pitchFamily="34" charset="0"/>
                        <a:cs typeface="Arial" pitchFamily="34" charset="0"/>
                      </a:defRPr>
                    </a:pPr>
                    <a:r>
                      <a:rPr lang="en-US" sz="1000" dirty="0">
                        <a:solidFill>
                          <a:sysClr val="windowText" lastClr="000000"/>
                        </a:solidFill>
                        <a:latin typeface="Arial" pitchFamily="34" charset="0"/>
                        <a:cs typeface="Arial" pitchFamily="34" charset="0"/>
                      </a:rPr>
                      <a:t>(252,851 policies) will see 25% increases until </a:t>
                    </a:r>
                    <a:r>
                      <a:rPr lang="en-US" sz="1000" dirty="0" smtClean="0">
                        <a:solidFill>
                          <a:sysClr val="windowText" lastClr="000000"/>
                        </a:solidFill>
                        <a:latin typeface="Arial" pitchFamily="34" charset="0"/>
                        <a:cs typeface="Arial" pitchFamily="34" charset="0"/>
                      </a:rPr>
                      <a:t>the </a:t>
                    </a:r>
                    <a:r>
                      <a:rPr lang="en-US" sz="1000" dirty="0">
                        <a:solidFill>
                          <a:sysClr val="windowText" lastClr="000000"/>
                        </a:solidFill>
                        <a:latin typeface="Arial" pitchFamily="34" charset="0"/>
                        <a:cs typeface="Arial" pitchFamily="34" charset="0"/>
                      </a:rPr>
                      <a:t>true risk premium is reached.</a:t>
                    </a:r>
                  </a:p>
                </c:rich>
              </c:tx>
              <c:spPr>
                <a:solidFill>
                  <a:srgbClr val="C00000">
                    <a:alpha val="45098"/>
                  </a:srgbClr>
                </a:solidFill>
                <a:ln>
                  <a:solidFill>
                    <a:schemeClr val="tx1"/>
                  </a:solidFill>
                </a:ln>
              </c:spPr>
              <c:dLblPos val="bestFit"/>
              <c:showVal val="1"/>
              <c:showCatName val="1"/>
              <c:showPercent val="1"/>
            </c:dLbl>
            <c:dLbl>
              <c:idx val="2"/>
              <c:layout>
                <c:manualLayout>
                  <c:x val="8.3990837950811748E-2"/>
                  <c:y val="1.4157737046068517E-2"/>
                </c:manualLayout>
              </c:layout>
              <c:tx>
                <c:rich>
                  <a:bodyPr/>
                  <a:lstStyle/>
                  <a:p>
                    <a:pPr>
                      <a:defRPr sz="1000">
                        <a:latin typeface="Arial" pitchFamily="34" charset="0"/>
                        <a:cs typeface="Arial" pitchFamily="34" charset="0"/>
                      </a:defRPr>
                    </a:pPr>
                    <a:r>
                      <a:rPr lang="en-US" sz="1000" b="0" i="0" u="none" strike="noStrike" baseline="0" dirty="0" smtClean="0">
                        <a:effectLst/>
                        <a:latin typeface="Arial" pitchFamily="34" charset="0"/>
                        <a:cs typeface="Arial" pitchFamily="34" charset="0"/>
                      </a:rPr>
                      <a:t>These pre-FIRM primary residences (578,312 policies) will retain their subsidies until sold to new owner, policy lapses, etc.</a:t>
                    </a:r>
                    <a:endParaRPr lang="en-US" sz="1000" u="none" dirty="0">
                      <a:latin typeface="Arial" pitchFamily="34" charset="0"/>
                      <a:cs typeface="Arial" pitchFamily="34" charset="0"/>
                    </a:endParaRPr>
                  </a:p>
                </c:rich>
              </c:tx>
              <c:spPr>
                <a:solidFill>
                  <a:srgbClr val="92D050">
                    <a:alpha val="50196"/>
                  </a:srgbClr>
                </a:solidFill>
                <a:ln>
                  <a:solidFill>
                    <a:schemeClr val="tx1"/>
                  </a:solidFill>
                </a:ln>
              </c:spPr>
              <c:dLblPos val="bestFit"/>
              <c:showVal val="1"/>
              <c:showCatName val="1"/>
              <c:showPercent val="1"/>
            </c:dLbl>
            <c:dLbl>
              <c:idx val="3"/>
              <c:layout>
                <c:manualLayout>
                  <c:x val="8.9408355205599768E-2"/>
                  <c:y val="0.1051680873134357"/>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solidFill>
                        <a:latin typeface="Arial" pitchFamily="34" charset="0"/>
                        <a:ea typeface="+mn-ea"/>
                        <a:cs typeface="Arial" pitchFamily="34" charset="0"/>
                      </a:defRPr>
                    </a:pPr>
                    <a:r>
                      <a:rPr lang="en-US" sz="1000" b="0" i="0" baseline="0" dirty="0" smtClean="0">
                        <a:latin typeface="Arial" pitchFamily="34" charset="0"/>
                        <a:cs typeface="Arial" pitchFamily="34" charset="0"/>
                      </a:rPr>
                      <a:t>These properties, which include pre-FIRM condos and multifamily properties </a:t>
                    </a:r>
                    <a:r>
                      <a:rPr lang="en-US" sz="1000" b="0" i="0" u="none" strike="noStrike" baseline="0" dirty="0" smtClean="0">
                        <a:latin typeface="Arial" pitchFamily="34" charset="0"/>
                        <a:cs typeface="Arial" pitchFamily="34" charset="0"/>
                      </a:rPr>
                      <a:t> (244,085 policies) </a:t>
                    </a:r>
                    <a:r>
                      <a:rPr lang="en-US" sz="1000" b="0" i="0" baseline="0" dirty="0" smtClean="0">
                        <a:latin typeface="Arial" pitchFamily="34" charset="0"/>
                        <a:cs typeface="Arial" pitchFamily="34" charset="0"/>
                      </a:rPr>
                      <a:t>will not see immediate subsidy removal.</a:t>
                    </a:r>
                  </a:p>
                </c:rich>
              </c:tx>
              <c:spPr>
                <a:solidFill>
                  <a:srgbClr val="7030A0">
                    <a:alpha val="45098"/>
                  </a:srgbClr>
                </a:solidFill>
                <a:ln>
                  <a:solidFill>
                    <a:schemeClr val="tx1"/>
                  </a:solidFill>
                </a:ln>
              </c:spPr>
              <c:dLblPos val="bestFit"/>
              <c:showVal val="1"/>
              <c:showCatName val="1"/>
              <c:showPercent val="1"/>
            </c:dLbl>
            <c:spPr>
              <a:ln>
                <a:solidFill>
                  <a:schemeClr val="tx1"/>
                </a:solidFill>
              </a:ln>
            </c:spPr>
            <c:txPr>
              <a:bodyPr/>
              <a:lstStyle/>
              <a:p>
                <a:pPr>
                  <a:defRPr sz="1000">
                    <a:latin typeface="Arial" pitchFamily="34" charset="0"/>
                    <a:cs typeface="Arial" pitchFamily="34" charset="0"/>
                  </a:defRPr>
                </a:pPr>
                <a:endParaRPr lang="en-US"/>
              </a:p>
            </c:txPr>
            <c:dLblPos val="outEnd"/>
            <c:showVal val="1"/>
            <c:showCatName val="1"/>
            <c:showPercent val="1"/>
            <c:showLeaderLines val="1"/>
          </c:dLbls>
          <c:cat>
            <c:strRef>
              <c:f>Sheet1!$A$4:$B$8</c:f>
              <c:strCache>
                <c:ptCount val="4"/>
                <c:pt idx="0">
                  <c:v>Not affected by 205
(already actuarially rated)</c:v>
                </c:pt>
                <c:pt idx="1">
                  <c:v>25% Increase until true risk premium
(pre FIRM non-primary residence, business, Severe Repetitive Loss)</c:v>
                </c:pt>
                <c:pt idx="2">
                  <c:v>Subsidy maintained until sold to new owner, policy lapse, etc.
(pre-FIRM primary residence)</c:v>
                </c:pt>
                <c:pt idx="3">
                  <c:v>Other not immediately incerased
(pre-FIRM condos, multifamily properties, non-pre-FIRM SRL)</c:v>
                </c:pt>
              </c:strCache>
            </c:strRef>
          </c:cat>
          <c:val>
            <c:numRef>
              <c:f>Sheet1!$C$4:$C$7</c:f>
              <c:numCache>
                <c:formatCode>_(* #,##0_);_(* \(#,##0\);_(* "-"??_);_(@_)</c:formatCode>
                <c:ptCount val="4"/>
                <c:pt idx="0">
                  <c:v>4480669</c:v>
                </c:pt>
                <c:pt idx="1">
                  <c:v>252851</c:v>
                </c:pt>
                <c:pt idx="2">
                  <c:v>578312</c:v>
                </c:pt>
                <c:pt idx="3">
                  <c:v>244085</c:v>
                </c:pt>
              </c:numCache>
            </c:numRef>
          </c:val>
        </c:ser>
        <c:dLbls>
          <c:showVal val="1"/>
          <c:showCatName val="1"/>
        </c:dLbls>
        <c:firstSliceAng val="120"/>
      </c:pieChart>
    </c:plotArea>
    <c:plotVisOnly val="1"/>
    <c:dispBlanksAs val="zero"/>
  </c:chart>
  <c:spPr>
    <a:ln>
      <a:noFill/>
    </a:ln>
  </c:sp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641FB4-69FE-4802-A94A-AE2687F9E5E1}" type="datetimeFigureOut">
              <a:rPr lang="en-US" smtClean="0"/>
              <a:pPr/>
              <a:t>11/21/2013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F2D81A-ADDE-4A6B-8226-F5594160190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CBF95F-8D70-4A81-A42F-BB97E48F1D28}" type="datetimeFigureOut">
              <a:rPr lang="en-US" smtClean="0"/>
              <a:pPr/>
              <a:t>11/21/2013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4C80FC-57DB-4721-80F6-0642B70FE0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C80FC-57DB-4721-80F6-0642B70FE00E}"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25DF89E-3A94-416D-9C18-E0F85DF65374}" type="datetimeFigureOut">
              <a:rPr lang="en-US" smtClean="0"/>
              <a:pPr/>
              <a:t>11/21/2013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0BFCAB2B-FBD8-4EC3-B248-184F17676E7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5DF89E-3A94-416D-9C18-E0F85DF65374}" type="datetimeFigureOut">
              <a:rPr lang="en-US" smtClean="0"/>
              <a:pPr/>
              <a:t>11/21/2013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FCAB2B-FBD8-4EC3-B248-184F17676E7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5DF89E-3A94-416D-9C18-E0F85DF65374}" type="datetimeFigureOut">
              <a:rPr lang="en-US" smtClean="0"/>
              <a:pPr/>
              <a:t>11/21/2013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FCAB2B-FBD8-4EC3-B248-184F17676E7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5DF89E-3A94-416D-9C18-E0F85DF65374}" type="datetimeFigureOut">
              <a:rPr lang="en-US" smtClean="0"/>
              <a:pPr/>
              <a:t>11/21/2013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FCAB2B-FBD8-4EC3-B248-184F17676E7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25DF89E-3A94-416D-9C18-E0F85DF65374}" type="datetimeFigureOut">
              <a:rPr lang="en-US" smtClean="0"/>
              <a:pPr/>
              <a:t>11/21/2013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FCAB2B-FBD8-4EC3-B248-184F17676E7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5DF89E-3A94-416D-9C18-E0F85DF65374}" type="datetimeFigureOut">
              <a:rPr lang="en-US" smtClean="0"/>
              <a:pPr/>
              <a:t>11/21/2013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FCAB2B-FBD8-4EC3-B248-184F17676E7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25DF89E-3A94-416D-9C18-E0F85DF65374}" type="datetimeFigureOut">
              <a:rPr lang="en-US" smtClean="0"/>
              <a:pPr/>
              <a:t>11/21/2013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FCAB2B-FBD8-4EC3-B248-184F17676E7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F89E-3A94-416D-9C18-E0F85DF65374}" type="datetimeFigureOut">
              <a:rPr lang="en-US" smtClean="0"/>
              <a:pPr/>
              <a:t>11/21/2013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BFCAB2B-FBD8-4EC3-B248-184F17676E7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DF89E-3A94-416D-9C18-E0F85DF65374}" type="datetimeFigureOut">
              <a:rPr lang="en-US" smtClean="0"/>
              <a:pPr/>
              <a:t>11/21/2013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BFCAB2B-FBD8-4EC3-B248-184F17676E7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5DF89E-3A94-416D-9C18-E0F85DF65374}" type="datetimeFigureOut">
              <a:rPr lang="en-US" smtClean="0"/>
              <a:pPr/>
              <a:t>11/21/2013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FCAB2B-FBD8-4EC3-B248-184F17676E7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25DF89E-3A94-416D-9C18-E0F85DF65374}" type="datetimeFigureOut">
              <a:rPr lang="en-US" smtClean="0"/>
              <a:pPr/>
              <a:t>11/21/2013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0BFCAB2B-FBD8-4EC3-B248-184F17676E7B}"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25DF89E-3A94-416D-9C18-E0F85DF65374}" type="datetimeFigureOut">
              <a:rPr lang="en-US" smtClean="0"/>
              <a:pPr/>
              <a:t>11/21/2013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FCAB2B-FBD8-4EC3-B248-184F17676E7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4.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gif"/><Relationship Id="rId17" Type="http://schemas.openxmlformats.org/officeDocument/2006/relationships/image" Target="../media/image16.jpeg"/><Relationship Id="rId2" Type="http://schemas.openxmlformats.org/officeDocument/2006/relationships/tags" Target="../tags/tag2.xml"/><Relationship Id="rId16" Type="http://schemas.openxmlformats.org/officeDocument/2006/relationships/image" Target="../media/image15.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xml"/><Relationship Id="rId5" Type="http://schemas.openxmlformats.org/officeDocument/2006/relationships/tags" Target="../tags/tag5.xml"/><Relationship Id="rId15" Type="http://schemas.openxmlformats.org/officeDocument/2006/relationships/image" Target="../media/image14.jpe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hyperlink" Target="http://www.fema.gov/business/nfip/trainagt.shtm" TargetMode="External"/><Relationship Id="rId7"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nfipiservice.com/training/schedule_agents.html" TargetMode="External"/><Relationship Id="rId4" Type="http://schemas.openxmlformats.org/officeDocument/2006/relationships/hyperlink" Target="https://public.govdelivery.com/accounts/USDHSFEMA/subscriber/new?topic_id=USDHSFEMA_212"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www.fema.gov/flood-insurance-manual" TargetMode="External"/><Relationship Id="rId3" Type="http://schemas.openxmlformats.org/officeDocument/2006/relationships/hyperlink" Target="http://www.h2opartnerusa.com/nfiptraining/mapping_changes.html" TargetMode="External"/><Relationship Id="rId7" Type="http://schemas.openxmlformats.org/officeDocument/2006/relationships/hyperlink" Target="http://www.agents.floodsmart.gov/" TargetMode="External"/><Relationship Id="rId12"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hyperlink" Target="http://www.floodsmart.gov/" TargetMode="External"/><Relationship Id="rId11" Type="http://schemas.openxmlformats.org/officeDocument/2006/relationships/image" Target="../media/image4.png"/><Relationship Id="rId5" Type="http://schemas.openxmlformats.org/officeDocument/2006/relationships/hyperlink" Target="http://www.fema.gov/business/nfip/trainagt.shtm" TargetMode="External"/><Relationship Id="rId10" Type="http://schemas.openxmlformats.org/officeDocument/2006/relationships/hyperlink" Target="http://www.fema.gov/bw12" TargetMode="External"/><Relationship Id="rId4" Type="http://schemas.openxmlformats.org/officeDocument/2006/relationships/hyperlink" Target="http://www.riskmap6.com/Resources.aspx" TargetMode="External"/><Relationship Id="rId9" Type="http://schemas.openxmlformats.org/officeDocument/2006/relationships/hyperlink" Target="http://www.riskmap6.com/guidebook.aspx"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Brad.loar@fema.dhs.gov" TargetMode="External"/><Relationship Id="rId7"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susan.wilson@fema.dhs.gov" TargetMode="External"/><Relationship Id="rId4" Type="http://schemas.openxmlformats.org/officeDocument/2006/relationships/hyperlink" Target="mailto:janice.mitchell@fema.dhs.go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rismedia.com/wp-content/uploads/2012/07/Flood-Insurance-Policy.jpg"/>
          <p:cNvPicPr>
            <a:picLocks noChangeAspect="1" noChangeArrowheads="1"/>
          </p:cNvPicPr>
          <p:nvPr/>
        </p:nvPicPr>
        <p:blipFill>
          <a:blip r:embed="rId2" cstate="print"/>
          <a:srcRect/>
          <a:stretch>
            <a:fillRect/>
          </a:stretch>
        </p:blipFill>
        <p:spPr bwMode="auto">
          <a:xfrm>
            <a:off x="6746528" y="4572000"/>
            <a:ext cx="2397472" cy="1600200"/>
          </a:xfrm>
          <a:prstGeom prst="rect">
            <a:avLst/>
          </a:prstGeom>
          <a:noFill/>
        </p:spPr>
      </p:pic>
      <p:sp>
        <p:nvSpPr>
          <p:cNvPr id="3" name="Subtitle 2"/>
          <p:cNvSpPr>
            <a:spLocks noGrp="1"/>
          </p:cNvSpPr>
          <p:nvPr>
            <p:ph type="subTitle" idx="1"/>
          </p:nvPr>
        </p:nvSpPr>
        <p:spPr>
          <a:xfrm>
            <a:off x="762000" y="1066800"/>
            <a:ext cx="7854696" cy="1219200"/>
          </a:xfrm>
        </p:spPr>
        <p:txBody>
          <a:bodyPr>
            <a:normAutofit fontScale="85000" lnSpcReduction="10000"/>
          </a:bodyPr>
          <a:lstStyle/>
          <a:p>
            <a:pPr algn="ctr"/>
            <a:r>
              <a:rPr lang="en-US" sz="3200" dirty="0" smtClean="0">
                <a:latin typeface="Arial" pitchFamily="34" charset="0"/>
                <a:cs typeface="Arial" pitchFamily="34" charset="0"/>
              </a:rPr>
              <a:t>IMPACTS OF THE BIGGERT WATERS </a:t>
            </a:r>
          </a:p>
          <a:p>
            <a:pPr algn="ctr"/>
            <a:r>
              <a:rPr lang="en-US" sz="3200" dirty="0" smtClean="0">
                <a:latin typeface="Arial" pitchFamily="34" charset="0"/>
                <a:cs typeface="Arial" pitchFamily="34" charset="0"/>
              </a:rPr>
              <a:t>FLOOD INSURANCE REFORM ACT OF 2012</a:t>
            </a:r>
            <a:endParaRPr lang="en-US" sz="3200" dirty="0">
              <a:latin typeface="Arial" pitchFamily="34" charset="0"/>
              <a:cs typeface="Arial" pitchFamily="34" charset="0"/>
            </a:endParaRPr>
          </a:p>
        </p:txBody>
      </p:sp>
      <p:pic>
        <p:nvPicPr>
          <p:cNvPr id="1026" name="Picture 2" descr="C:\Users\Reception\Desktop\wave_design.gif"/>
          <p:cNvPicPr>
            <a:picLocks noChangeAspect="1" noChangeArrowheads="1"/>
          </p:cNvPicPr>
          <p:nvPr/>
        </p:nvPicPr>
        <p:blipFill>
          <a:blip r:embed="rId3" cstate="print"/>
          <a:srcRect/>
          <a:stretch>
            <a:fillRect/>
          </a:stretch>
        </p:blipFill>
        <p:spPr bwMode="auto">
          <a:xfrm>
            <a:off x="0" y="4800600"/>
            <a:ext cx="9601200" cy="2057400"/>
          </a:xfrm>
          <a:prstGeom prst="rect">
            <a:avLst/>
          </a:prstGeom>
          <a:noFill/>
        </p:spPr>
      </p:pic>
      <p:sp>
        <p:nvSpPr>
          <p:cNvPr id="8" name="Subtitle 2"/>
          <p:cNvSpPr txBox="1">
            <a:spLocks/>
          </p:cNvSpPr>
          <p:nvPr/>
        </p:nvSpPr>
        <p:spPr>
          <a:xfrm>
            <a:off x="685800" y="2209800"/>
            <a:ext cx="7854696" cy="1219200"/>
          </a:xfrm>
          <a:prstGeom prst="rect">
            <a:avLst/>
          </a:prstGeom>
        </p:spPr>
        <p:txBody>
          <a:bodyPr vert="horz" lIns="0" rIns="18288">
            <a:normAutofit fontScale="92500" lnSpcReduction="10000"/>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400" dirty="0" smtClean="0">
                <a:latin typeface="Arial" pitchFamily="34" charset="0"/>
                <a:cs typeface="Arial" pitchFamily="34" charset="0"/>
              </a:rPr>
              <a:t>Presented by:</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Christopher</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W. Heidrick, </a:t>
            </a:r>
            <a:r>
              <a:rPr kumimoji="0" lang="en-US" sz="22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CPCU</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ANFI, CFP</a:t>
            </a:r>
            <a:r>
              <a:rPr kumimoji="0" lang="en-US" sz="2400" b="0" i="0"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400" dirty="0" smtClean="0">
                <a:latin typeface="Arial" pitchFamily="34" charset="0"/>
                <a:cs typeface="Arial" pitchFamily="34" charset="0"/>
              </a:rPr>
              <a:t>Heidrick &amp;</a:t>
            </a:r>
            <a:r>
              <a:rPr lang="en-US" sz="2400" noProof="0" dirty="0" smtClean="0">
                <a:latin typeface="Arial" pitchFamily="34" charset="0"/>
                <a:cs typeface="Arial" pitchFamily="34" charset="0"/>
              </a:rPr>
              <a:t> Co. Insurance &amp; Risk Management Services LLC</a:t>
            </a:r>
            <a:endParaRPr kumimoji="0" lang="en-US" sz="2400" b="0" i="0"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400" b="0" i="0" u="none" strike="noStrike" kern="1200" cap="none" spc="0" normalizeH="0" baseline="30000" noProof="0" dirty="0">
              <a:ln>
                <a:noFill/>
              </a:ln>
              <a:solidFill>
                <a:schemeClr val="tx1"/>
              </a:solidFill>
              <a:effectLst/>
              <a:uLnTx/>
              <a:uFillTx/>
              <a:latin typeface="Arial" pitchFamily="34" charset="0"/>
              <a:ea typeface="+mn-ea"/>
              <a:cs typeface="Arial" pitchFamily="34" charset="0"/>
            </a:endParaRPr>
          </a:p>
        </p:txBody>
      </p:sp>
      <p:pic>
        <p:nvPicPr>
          <p:cNvPr id="1028" name="3d9ec76a-6156-4603-a001-4f67da0d7bab" descr="2144F875-D72C-4A77-AEC5-5F7E384BFBBA"/>
          <p:cNvPicPr>
            <a:picLocks noChangeAspect="1" noChangeArrowheads="1"/>
          </p:cNvPicPr>
          <p:nvPr/>
        </p:nvPicPr>
        <p:blipFill>
          <a:blip r:embed="rId4" cstate="print"/>
          <a:srcRect/>
          <a:stretch>
            <a:fillRect/>
          </a:stretch>
        </p:blipFill>
        <p:spPr bwMode="auto">
          <a:xfrm>
            <a:off x="381000" y="5638800"/>
            <a:ext cx="1981200" cy="618431"/>
          </a:xfrm>
          <a:prstGeom prst="rect">
            <a:avLst/>
          </a:prstGeom>
          <a:noFill/>
          <a:ln w="9525">
            <a:noFill/>
            <a:miter lim="800000"/>
            <a:headEnd/>
            <a:tailEnd/>
          </a:ln>
        </p:spPr>
      </p:pic>
      <p:pic>
        <p:nvPicPr>
          <p:cNvPr id="9" name="Picture 4" descr="dhs_seal&amp;femabluetext_new"/>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ubtitle 2"/>
          <p:cNvSpPr txBox="1">
            <a:spLocks/>
          </p:cNvSpPr>
          <p:nvPr/>
        </p:nvSpPr>
        <p:spPr>
          <a:xfrm>
            <a:off x="838200" y="3276600"/>
            <a:ext cx="7854696" cy="1219200"/>
          </a:xfrm>
          <a:prstGeom prst="rect">
            <a:avLst/>
          </a:prstGeom>
        </p:spPr>
        <p:txBody>
          <a:bodyPr vert="horz" lIns="0" rIns="18288">
            <a:normAutofit fontScale="92500" lnSpcReduction="10000"/>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&amp;</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Brad Loar, CFM</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400" noProof="0" dirty="0" smtClean="0">
                <a:latin typeface="Arial" pitchFamily="34" charset="0"/>
                <a:cs typeface="Arial" pitchFamily="34" charset="0"/>
              </a:rPr>
              <a:t>Director, Mitigation Division at FEMA Region IV</a:t>
            </a:r>
            <a:endParaRPr kumimoji="0" lang="en-US" sz="2400" b="0" i="0" u="none" strike="noStrike" kern="1200" cap="none" spc="0" normalizeH="0" baseline="3000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pic>
        <p:nvPicPr>
          <p:cNvPr id="5" name="Picture 4" descr="full risk rate diagram - cropped.jpg"/>
          <p:cNvPicPr>
            <a:picLocks noChangeAspect="1"/>
          </p:cNvPicPr>
          <p:nvPr/>
        </p:nvPicPr>
        <p:blipFill>
          <a:blip r:embed="rId3" cstate="print"/>
          <a:stretch>
            <a:fillRect/>
          </a:stretch>
        </p:blipFill>
        <p:spPr>
          <a:xfrm>
            <a:off x="1524000" y="990600"/>
            <a:ext cx="6248400" cy="3912424"/>
          </a:xfrm>
          <a:prstGeom prst="rect">
            <a:avLst/>
          </a:prstGeom>
        </p:spPr>
      </p:pic>
      <p:pic>
        <p:nvPicPr>
          <p:cNvPr id="6" name="3d9ec76a-6156-4603-a001-4f67da0d7bab" descr="2144F875-D72C-4A77-AEC5-5F7E384BFBBA"/>
          <p:cNvPicPr>
            <a:picLocks noChangeAspect="1" noChangeArrowheads="1"/>
          </p:cNvPicPr>
          <p:nvPr/>
        </p:nvPicPr>
        <p:blipFill>
          <a:blip r:embed="rId4" cstate="print"/>
          <a:srcRect/>
          <a:stretch>
            <a:fillRect/>
          </a:stretch>
        </p:blipFill>
        <p:spPr bwMode="auto">
          <a:xfrm>
            <a:off x="381000" y="5638800"/>
            <a:ext cx="1981200" cy="618431"/>
          </a:xfrm>
          <a:prstGeom prst="rect">
            <a:avLst/>
          </a:prstGeom>
          <a:noFill/>
          <a:ln w="9525">
            <a:noFill/>
            <a:miter lim="800000"/>
            <a:headEnd/>
            <a:tailEnd/>
          </a:ln>
        </p:spPr>
      </p:pic>
      <p:pic>
        <p:nvPicPr>
          <p:cNvPr id="7" name="Picture 4" descr="dhs_seal&amp;femabluetext_new"/>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11" name="Subtitle 2"/>
          <p:cNvSpPr txBox="1">
            <a:spLocks/>
          </p:cNvSpPr>
          <p:nvPr/>
        </p:nvSpPr>
        <p:spPr>
          <a:xfrm>
            <a:off x="685800" y="914400"/>
            <a:ext cx="7854696" cy="533400"/>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noProof="0" dirty="0" smtClean="0">
                <a:latin typeface="Arial" pitchFamily="34" charset="0"/>
                <a:cs typeface="Arial" pitchFamily="34" charset="0"/>
              </a:rPr>
              <a:t>IMPORTANT TERMS (</a:t>
            </a:r>
            <a:r>
              <a:rPr lang="en-US" sz="3200" noProof="0" dirty="0" err="1" smtClean="0">
                <a:latin typeface="Arial" pitchFamily="34" charset="0"/>
                <a:cs typeface="Arial" pitchFamily="34" charset="0"/>
              </a:rPr>
              <a:t>con’t</a:t>
            </a:r>
            <a:r>
              <a:rPr lang="en-US" sz="3200" noProof="0" dirty="0" smtClean="0">
                <a:latin typeface="Arial" pitchFamily="34" charset="0"/>
                <a:cs typeface="Arial" pitchFamily="34" charset="0"/>
              </a:rPr>
              <a:t>)</a:t>
            </a:r>
            <a:endParaRPr kumimoji="0" lang="en-US" sz="3200" b="0" i="0" u="none" strike="noStrike" kern="1200" cap="none" spc="0" normalizeH="0" baseline="30000" noProof="0" dirty="0">
              <a:ln>
                <a:noFill/>
              </a:ln>
              <a:solidFill>
                <a:schemeClr val="tx1"/>
              </a:solidFill>
              <a:effectLst/>
              <a:uLnTx/>
              <a:uFillTx/>
              <a:latin typeface="Arial" pitchFamily="34" charset="0"/>
              <a:ea typeface="+mn-ea"/>
              <a:cs typeface="Arial" pitchFamily="34" charset="0"/>
            </a:endParaRPr>
          </a:p>
        </p:txBody>
      </p:sp>
      <p:sp>
        <p:nvSpPr>
          <p:cNvPr id="9" name="Rectangle 8"/>
          <p:cNvSpPr/>
          <p:nvPr/>
        </p:nvSpPr>
        <p:spPr>
          <a:xfrm>
            <a:off x="0" y="1600200"/>
            <a:ext cx="8839200" cy="3447098"/>
          </a:xfrm>
          <a:prstGeom prst="rect">
            <a:avLst/>
          </a:prstGeom>
        </p:spPr>
        <p:txBody>
          <a:bodyPr wrap="square">
            <a:spAutoFit/>
          </a:bodyPr>
          <a:lstStyle/>
          <a:p>
            <a:pPr lvl="1"/>
            <a:r>
              <a:rPr lang="en-US" sz="2000" b="1" dirty="0" smtClean="0">
                <a:solidFill>
                  <a:srgbClr val="FFFF00"/>
                </a:solidFill>
                <a:latin typeface="Arial" pitchFamily="34" charset="0"/>
                <a:cs typeface="Arial" pitchFamily="34" charset="0"/>
              </a:rPr>
              <a:t>Special Flood Hazard Area (SFHA):</a:t>
            </a:r>
          </a:p>
          <a:p>
            <a:endParaRPr lang="en-US" sz="2000" dirty="0" smtClean="0">
              <a:latin typeface="Arial" pitchFamily="34" charset="0"/>
              <a:cs typeface="Arial" pitchFamily="34" charset="0"/>
            </a:endParaRPr>
          </a:p>
          <a:p>
            <a:pPr lvl="2"/>
            <a:r>
              <a:rPr lang="en-US" sz="2000" b="1" dirty="0" smtClean="0">
                <a:solidFill>
                  <a:srgbClr val="FFFF00"/>
                </a:solidFill>
                <a:latin typeface="Arial" pitchFamily="34" charset="0"/>
                <a:cs typeface="Arial" pitchFamily="34" charset="0"/>
              </a:rPr>
              <a:t>A-Zone</a:t>
            </a:r>
            <a:r>
              <a:rPr lang="en-US" sz="2000" dirty="0" smtClean="0">
                <a:latin typeface="Arial" pitchFamily="34" charset="0"/>
                <a:cs typeface="Arial" pitchFamily="34" charset="0"/>
              </a:rPr>
              <a:t> - Areas </a:t>
            </a:r>
            <a:r>
              <a:rPr lang="en-US" sz="2000" b="1" dirty="0" smtClean="0">
                <a:solidFill>
                  <a:srgbClr val="FFFF00"/>
                </a:solidFill>
                <a:latin typeface="Arial" pitchFamily="34" charset="0"/>
                <a:cs typeface="Arial" pitchFamily="34" charset="0"/>
              </a:rPr>
              <a:t>subject to inundation by the 1-percent-annual-chance flood event</a:t>
            </a:r>
            <a:r>
              <a:rPr lang="en-US" sz="2000" dirty="0" smtClean="0">
                <a:latin typeface="Arial" pitchFamily="34" charset="0"/>
                <a:cs typeface="Arial" pitchFamily="34" charset="0"/>
              </a:rPr>
              <a:t> determined by detailed methods. Base Flood Elevations (BFEs) are shown. Mandatory flood insurance purchase requirements and floodplain management standards apply.</a:t>
            </a:r>
            <a:r>
              <a:rPr lang="en-US" sz="2000" b="1" dirty="0" smtClean="0">
                <a:solidFill>
                  <a:srgbClr val="FFFF00"/>
                </a:solidFill>
                <a:latin typeface="Arial" pitchFamily="34" charset="0"/>
                <a:cs typeface="Arial" pitchFamily="34" charset="0"/>
              </a:rPr>
              <a:t> </a:t>
            </a:r>
          </a:p>
          <a:p>
            <a:pPr lvl="2"/>
            <a:endParaRPr lang="en-US" sz="2000" b="1" dirty="0" smtClean="0">
              <a:solidFill>
                <a:srgbClr val="FFFF00"/>
              </a:solidFill>
              <a:latin typeface="Arial" pitchFamily="34" charset="0"/>
              <a:cs typeface="Arial" pitchFamily="34" charset="0"/>
            </a:endParaRPr>
          </a:p>
          <a:p>
            <a:pPr lvl="2"/>
            <a:r>
              <a:rPr lang="en-US" sz="2000" b="1" dirty="0" smtClean="0">
                <a:solidFill>
                  <a:srgbClr val="FFFF00"/>
                </a:solidFill>
                <a:latin typeface="Arial" pitchFamily="34" charset="0"/>
                <a:cs typeface="Arial" pitchFamily="34" charset="0"/>
              </a:rPr>
              <a:t>V-Zone </a:t>
            </a:r>
            <a:r>
              <a:rPr lang="en-US" sz="2000" dirty="0" smtClean="0">
                <a:latin typeface="Arial" pitchFamily="34" charset="0"/>
                <a:cs typeface="Arial" pitchFamily="34" charset="0"/>
              </a:rPr>
              <a:t>- Areas along coasts subject to inundation by the 1-percent-annual-chance flood event </a:t>
            </a:r>
            <a:r>
              <a:rPr lang="en-US" sz="2000" b="1" dirty="0" smtClean="0">
                <a:solidFill>
                  <a:srgbClr val="FFFF00"/>
                </a:solidFill>
                <a:latin typeface="Arial" pitchFamily="34" charset="0"/>
                <a:cs typeface="Arial" pitchFamily="34" charset="0"/>
              </a:rPr>
              <a:t>with additional hazards associated with storm-induced waves.</a:t>
            </a:r>
            <a:r>
              <a:rPr lang="en-US" sz="2000" dirty="0" smtClean="0">
                <a:latin typeface="Arial" pitchFamily="34" charset="0"/>
                <a:cs typeface="Arial" pitchFamily="34" charset="0"/>
              </a:rPr>
              <a:t> </a:t>
            </a:r>
            <a:endParaRPr lang="en-US" sz="2000" dirty="0" smtClean="0"/>
          </a:p>
          <a:p>
            <a:r>
              <a:rPr lang="en-US" dirty="0" smtClean="0"/>
              <a:t> </a:t>
            </a:r>
            <a:endParaRPr lang="en-US" sz="1600" dirty="0" smtClean="0"/>
          </a:p>
        </p:txBody>
      </p:sp>
      <p:pic>
        <p:nvPicPr>
          <p:cNvPr id="6"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638800"/>
            <a:ext cx="1981200" cy="618431"/>
          </a:xfrm>
          <a:prstGeom prst="rect">
            <a:avLst/>
          </a:prstGeom>
          <a:noFill/>
          <a:ln w="9525">
            <a:noFill/>
            <a:miter lim="800000"/>
            <a:headEnd/>
            <a:tailEnd/>
          </a:ln>
        </p:spPr>
      </p:pic>
      <p:pic>
        <p:nvPicPr>
          <p:cNvPr id="7" name="Picture 4" descr="dhs_seal&amp;femabluetext_n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11" name="Subtitle 2"/>
          <p:cNvSpPr txBox="1">
            <a:spLocks/>
          </p:cNvSpPr>
          <p:nvPr/>
        </p:nvSpPr>
        <p:spPr>
          <a:xfrm>
            <a:off x="685800" y="914400"/>
            <a:ext cx="7854696" cy="533400"/>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noProof="0" dirty="0" smtClean="0">
                <a:latin typeface="Arial" pitchFamily="34" charset="0"/>
                <a:cs typeface="Arial" pitchFamily="34" charset="0"/>
              </a:rPr>
              <a:t>IMPORTANT TERMS (</a:t>
            </a:r>
            <a:r>
              <a:rPr lang="en-US" sz="3200" noProof="0" dirty="0" err="1" smtClean="0">
                <a:latin typeface="Arial" pitchFamily="34" charset="0"/>
                <a:cs typeface="Arial" pitchFamily="34" charset="0"/>
              </a:rPr>
              <a:t>con’t</a:t>
            </a:r>
            <a:r>
              <a:rPr lang="en-US" sz="3200" noProof="0" dirty="0" smtClean="0">
                <a:latin typeface="Arial" pitchFamily="34" charset="0"/>
                <a:cs typeface="Arial" pitchFamily="34" charset="0"/>
              </a:rPr>
              <a:t>)</a:t>
            </a:r>
            <a:endParaRPr kumimoji="0" lang="en-US" sz="3200" b="0" i="0" u="none" strike="noStrike" kern="1200" cap="none" spc="0" normalizeH="0" baseline="30000" noProof="0" dirty="0">
              <a:ln>
                <a:noFill/>
              </a:ln>
              <a:solidFill>
                <a:schemeClr val="tx1"/>
              </a:solidFill>
              <a:effectLst/>
              <a:uLnTx/>
              <a:uFillTx/>
              <a:latin typeface="Arial" pitchFamily="34" charset="0"/>
              <a:ea typeface="+mn-ea"/>
              <a:cs typeface="Arial" pitchFamily="34" charset="0"/>
            </a:endParaRPr>
          </a:p>
        </p:txBody>
      </p:sp>
      <p:sp>
        <p:nvSpPr>
          <p:cNvPr id="9" name="Rectangle 8"/>
          <p:cNvSpPr/>
          <p:nvPr/>
        </p:nvSpPr>
        <p:spPr>
          <a:xfrm>
            <a:off x="0" y="1676400"/>
            <a:ext cx="8839200" cy="4154984"/>
          </a:xfrm>
          <a:prstGeom prst="rect">
            <a:avLst/>
          </a:prstGeom>
        </p:spPr>
        <p:txBody>
          <a:bodyPr wrap="square">
            <a:spAutoFit/>
          </a:bodyPr>
          <a:lstStyle/>
          <a:p>
            <a:pPr lvl="1"/>
            <a:r>
              <a:rPr lang="en-US" sz="2000" b="1" i="1" dirty="0" smtClean="0">
                <a:solidFill>
                  <a:srgbClr val="FFFF00"/>
                </a:solidFill>
                <a:latin typeface="Arial" pitchFamily="34" charset="0"/>
                <a:cs typeface="Arial" pitchFamily="34" charset="0"/>
              </a:rPr>
              <a:t>Grandfathering: </a:t>
            </a:r>
            <a:r>
              <a:rPr lang="en-US" sz="2000" dirty="0" smtClean="0">
                <a:latin typeface="Arial" pitchFamily="34" charset="0"/>
                <a:cs typeface="Arial" pitchFamily="34" charset="0"/>
              </a:rPr>
              <a:t>- Under NFIP administrative grandfathering, Post-FIRM buildings in the Regular Program </a:t>
            </a:r>
            <a:r>
              <a:rPr lang="en-US" sz="2000" b="1" i="1" dirty="0" smtClean="0">
                <a:solidFill>
                  <a:srgbClr val="FFFF00"/>
                </a:solidFill>
                <a:latin typeface="Arial" pitchFamily="34" charset="0"/>
                <a:cs typeface="Arial" pitchFamily="34" charset="0"/>
              </a:rPr>
              <a:t>built in compliance with </a:t>
            </a:r>
            <a:r>
              <a:rPr lang="en-US" sz="2000" dirty="0" smtClean="0">
                <a:latin typeface="Arial" pitchFamily="34" charset="0"/>
                <a:cs typeface="Arial" pitchFamily="34" charset="0"/>
              </a:rPr>
              <a:t>the floodplain management </a:t>
            </a:r>
            <a:r>
              <a:rPr lang="en-US" sz="2000" b="1" i="1" dirty="0" smtClean="0">
                <a:solidFill>
                  <a:srgbClr val="FFFF00"/>
                </a:solidFill>
                <a:latin typeface="Arial" pitchFamily="34" charset="0"/>
                <a:cs typeface="Arial" pitchFamily="34" charset="0"/>
              </a:rPr>
              <a:t>regulations in effect at the start of construction will continue to have favorable rate treatment even though higher Base Flood Elevations (BFEs) or more restrictive, greater risk zone designations result from FIRM revisions.</a:t>
            </a:r>
            <a:r>
              <a:rPr lang="en-US" sz="2000" dirty="0" smtClean="0">
                <a:latin typeface="Arial" pitchFamily="34" charset="0"/>
                <a:cs typeface="Arial" pitchFamily="34" charset="0"/>
              </a:rPr>
              <a:t> Policyholders who have remained loyal customers of the NFIP by maintaining continuous coverage (since coverage was first obtained on the building) are also eligible for administrative grandfathering.</a:t>
            </a:r>
          </a:p>
          <a:p>
            <a:pPr lvl="1"/>
            <a:endParaRPr lang="en-US" dirty="0" smtClean="0"/>
          </a:p>
          <a:p>
            <a:pPr lvl="1"/>
            <a:endParaRPr lang="en-US" sz="2000" dirty="0" smtClean="0"/>
          </a:p>
          <a:p>
            <a:pPr marR="45720" lvl="0">
              <a:lnSpc>
                <a:spcPct val="210000"/>
              </a:lnSpc>
              <a:spcBef>
                <a:spcPct val="20000"/>
              </a:spcBef>
              <a:buClr>
                <a:schemeClr val="accent3"/>
              </a:buClr>
              <a:buSzPct val="95000"/>
              <a:buFont typeface="Arial" pitchFamily="34" charset="0"/>
              <a:buChar char="•"/>
              <a:defRPr/>
            </a:pPr>
            <a:endParaRPr lang="en-US" sz="2000" dirty="0">
              <a:latin typeface="Arial" pitchFamily="34" charset="0"/>
              <a:cs typeface="Arial" pitchFamily="34" charset="0"/>
            </a:endParaRPr>
          </a:p>
        </p:txBody>
      </p:sp>
      <p:pic>
        <p:nvPicPr>
          <p:cNvPr id="6"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638800"/>
            <a:ext cx="1981200" cy="618431"/>
          </a:xfrm>
          <a:prstGeom prst="rect">
            <a:avLst/>
          </a:prstGeom>
          <a:noFill/>
          <a:ln w="9525">
            <a:noFill/>
            <a:miter lim="800000"/>
            <a:headEnd/>
            <a:tailEnd/>
          </a:ln>
        </p:spPr>
      </p:pic>
      <p:pic>
        <p:nvPicPr>
          <p:cNvPr id="7" name="Picture 4" descr="dhs_seal&amp;femabluetext_n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1981200" y="1066800"/>
            <a:ext cx="5562600" cy="3803325"/>
          </a:xfrm>
          <a:prstGeom prst="rect">
            <a:avLst/>
          </a:prstGeom>
          <a:noFill/>
          <a:ln w="9525">
            <a:noFill/>
            <a:miter lim="800000"/>
            <a:headEnd/>
            <a:tailEnd/>
          </a:ln>
        </p:spPr>
      </p:pic>
      <p:pic>
        <p:nvPicPr>
          <p:cNvPr id="6" name="3d9ec76a-6156-4603-a001-4f67da0d7bab" descr="2144F875-D72C-4A77-AEC5-5F7E384BFBBA"/>
          <p:cNvPicPr>
            <a:picLocks noChangeAspect="1" noChangeArrowheads="1"/>
          </p:cNvPicPr>
          <p:nvPr/>
        </p:nvPicPr>
        <p:blipFill>
          <a:blip r:embed="rId4" cstate="print"/>
          <a:srcRect/>
          <a:stretch>
            <a:fillRect/>
          </a:stretch>
        </p:blipFill>
        <p:spPr bwMode="auto">
          <a:xfrm>
            <a:off x="381000" y="5638800"/>
            <a:ext cx="1981200" cy="618431"/>
          </a:xfrm>
          <a:prstGeom prst="rect">
            <a:avLst/>
          </a:prstGeom>
          <a:noFill/>
          <a:ln w="9525">
            <a:noFill/>
            <a:miter lim="800000"/>
            <a:headEnd/>
            <a:tailEnd/>
          </a:ln>
        </p:spPr>
      </p:pic>
      <p:pic>
        <p:nvPicPr>
          <p:cNvPr id="7" name="Picture 4" descr="dhs_seal&amp;femabluetext_new"/>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pic>
        <p:nvPicPr>
          <p:cNvPr id="6" name="Picture 2" descr="C:\Users\bloar\AppData\Local\Microsoft\Windows\Temporary Internet Files\Content.Outlook\1477OMWK\54562213.gif"/>
          <p:cNvPicPr>
            <a:picLocks noChangeAspect="1" noChangeArrowheads="1"/>
          </p:cNvPicPr>
          <p:nvPr/>
        </p:nvPicPr>
        <p:blipFill>
          <a:blip r:embed="rId3" cstate="print"/>
          <a:srcRect/>
          <a:stretch>
            <a:fillRect/>
          </a:stretch>
        </p:blipFill>
        <p:spPr bwMode="auto">
          <a:xfrm>
            <a:off x="1828800" y="990600"/>
            <a:ext cx="5410200" cy="3928276"/>
          </a:xfrm>
          <a:prstGeom prst="rect">
            <a:avLst/>
          </a:prstGeom>
          <a:noFill/>
        </p:spPr>
      </p:pic>
      <p:pic>
        <p:nvPicPr>
          <p:cNvPr id="5" name="3d9ec76a-6156-4603-a001-4f67da0d7bab" descr="2144F875-D72C-4A77-AEC5-5F7E384BFBBA"/>
          <p:cNvPicPr>
            <a:picLocks noChangeAspect="1" noChangeArrowheads="1"/>
          </p:cNvPicPr>
          <p:nvPr/>
        </p:nvPicPr>
        <p:blipFill>
          <a:blip r:embed="rId4" cstate="print"/>
          <a:srcRect/>
          <a:stretch>
            <a:fillRect/>
          </a:stretch>
        </p:blipFill>
        <p:spPr bwMode="auto">
          <a:xfrm>
            <a:off x="381000" y="5638800"/>
            <a:ext cx="1981200" cy="618431"/>
          </a:xfrm>
          <a:prstGeom prst="rect">
            <a:avLst/>
          </a:prstGeom>
          <a:noFill/>
          <a:ln w="9525">
            <a:noFill/>
            <a:miter lim="800000"/>
            <a:headEnd/>
            <a:tailEnd/>
          </a:ln>
        </p:spPr>
      </p:pic>
      <p:pic>
        <p:nvPicPr>
          <p:cNvPr id="7" name="Picture 4" descr="dhs_seal&amp;femabluetext_new"/>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11" name="Subtitle 2"/>
          <p:cNvSpPr txBox="1">
            <a:spLocks/>
          </p:cNvSpPr>
          <p:nvPr/>
        </p:nvSpPr>
        <p:spPr>
          <a:xfrm>
            <a:off x="685800" y="1524000"/>
            <a:ext cx="7854696" cy="1143000"/>
          </a:xfrm>
          <a:prstGeom prst="rect">
            <a:avLst/>
          </a:prstGeom>
        </p:spPr>
        <p:txBody>
          <a:bodyPr vert="horz" lIns="0" rIns="18288">
            <a:noAutofit/>
          </a:bodyPr>
          <a:lstStyle/>
          <a:p>
            <a:pPr marL="0" marR="45720" lvl="0" indent="0" algn="ctr" defTabSz="914400" rtl="0" eaLnBrk="1" fontAlgn="auto" latinLnBrk="0" hangingPunct="1">
              <a:lnSpc>
                <a:spcPct val="100000"/>
              </a:lnSpc>
              <a:spcAft>
                <a:spcPts val="0"/>
              </a:spcAft>
              <a:buClr>
                <a:schemeClr val="accent3"/>
              </a:buClr>
              <a:buSzPct val="95000"/>
              <a:buFont typeface="Wingdings 2"/>
              <a:buNone/>
              <a:tabLst/>
              <a:defRPr/>
            </a:pPr>
            <a:r>
              <a:rPr lang="en-US" sz="3200" dirty="0" smtClean="0">
                <a:latin typeface="Arial" pitchFamily="34" charset="0"/>
                <a:cs typeface="Arial" pitchFamily="34" charset="0"/>
              </a:rPr>
              <a:t>SIGNIFICANT PROVISIONS</a:t>
            </a:r>
          </a:p>
          <a:p>
            <a:pPr marL="0" marR="45720" lvl="0" indent="0" algn="ctr" defTabSz="914400" rtl="0" eaLnBrk="1" fontAlgn="auto" latinLnBrk="0" hangingPunct="1">
              <a:lnSpc>
                <a:spcPct val="100000"/>
              </a:lnSpc>
              <a:spcAft>
                <a:spcPts val="0"/>
              </a:spcAft>
              <a:buClr>
                <a:schemeClr val="accent3"/>
              </a:buClr>
              <a:buSzPct val="95000"/>
              <a:buFont typeface="Wingdings 2"/>
              <a:buNone/>
              <a:tabLst/>
              <a:defRPr/>
            </a:pPr>
            <a:r>
              <a:rPr lang="en-US" sz="3200" dirty="0" smtClean="0">
                <a:latin typeface="Arial" pitchFamily="34" charset="0"/>
                <a:cs typeface="Arial" pitchFamily="34" charset="0"/>
              </a:rPr>
              <a:t>OF </a:t>
            </a:r>
            <a:r>
              <a:rPr kumimoji="0" lang="en-US" sz="32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BW12</a:t>
            </a:r>
            <a:endParaRPr kumimoji="0" lang="en-US" sz="3200" b="0" i="0" u="none" strike="noStrike" kern="1200" cap="none" spc="0" normalizeH="0" baseline="30000" noProof="0" dirty="0">
              <a:ln>
                <a:noFill/>
              </a:ln>
              <a:solidFill>
                <a:schemeClr val="tx1"/>
              </a:solidFill>
              <a:effectLst/>
              <a:uLnTx/>
              <a:uFillTx/>
              <a:latin typeface="Arial" pitchFamily="34" charset="0"/>
              <a:ea typeface="+mn-ea"/>
              <a:cs typeface="Arial" pitchFamily="34" charset="0"/>
            </a:endParaRPr>
          </a:p>
        </p:txBody>
      </p:sp>
      <p:sp>
        <p:nvSpPr>
          <p:cNvPr id="7" name="Subtitle 2"/>
          <p:cNvSpPr txBox="1">
            <a:spLocks/>
          </p:cNvSpPr>
          <p:nvPr/>
        </p:nvSpPr>
        <p:spPr>
          <a:xfrm>
            <a:off x="3505200" y="2590800"/>
            <a:ext cx="5410200" cy="2667000"/>
          </a:xfrm>
          <a:prstGeom prst="rect">
            <a:avLst/>
          </a:prstGeom>
        </p:spPr>
        <p:txBody>
          <a:bodyPr vert="horz" lIns="0" tIns="0" rIns="0" bIns="0" numCol="2">
            <a:normAutofit/>
          </a:bodyPr>
          <a:lstStyle/>
          <a:p>
            <a:pPr marL="0" marR="45720" lvl="0" indent="0" defTabSz="914400" rtl="0" eaLnBrk="1" fontAlgn="auto" latinLnBrk="0" hangingPunct="1">
              <a:lnSpc>
                <a:spcPct val="200000"/>
              </a:lnSpc>
              <a:spcBef>
                <a:spcPct val="20000"/>
              </a:spcBef>
              <a:spcAft>
                <a:spcPts val="0"/>
              </a:spcAft>
              <a:buClr>
                <a:schemeClr val="accent3"/>
              </a:buClr>
              <a:buSzPct val="95000"/>
              <a:buFont typeface="Arial" pitchFamily="34" charset="0"/>
              <a:buChar char="•"/>
              <a:tabLst/>
              <a:defRPr/>
            </a:pPr>
            <a:r>
              <a:rPr lang="en-US" sz="2400" dirty="0" smtClean="0">
                <a:latin typeface="Arial" pitchFamily="34" charset="0"/>
                <a:cs typeface="Arial" pitchFamily="34" charset="0"/>
              </a:rPr>
              <a:t>Section 100205</a:t>
            </a:r>
          </a:p>
          <a:p>
            <a:pPr marL="0" marR="45720" lvl="0" indent="0" defTabSz="914400" rtl="0" eaLnBrk="1" fontAlgn="auto" latinLnBrk="0" hangingPunct="1">
              <a:lnSpc>
                <a:spcPct val="200000"/>
              </a:lnSpc>
              <a:spcBef>
                <a:spcPct val="20000"/>
              </a:spcBef>
              <a:spcAft>
                <a:spcPts val="0"/>
              </a:spcAft>
              <a:buClr>
                <a:schemeClr val="accent3"/>
              </a:buClr>
              <a:buSzPct val="95000"/>
              <a:buFont typeface="Arial" pitchFamily="34" charset="0"/>
              <a:buChar char="•"/>
              <a:tabLst/>
              <a:defRPr/>
            </a:pPr>
            <a:r>
              <a:rPr lang="en-US" sz="2400" dirty="0" smtClean="0">
                <a:latin typeface="Arial" pitchFamily="34" charset="0"/>
                <a:cs typeface="Arial" pitchFamily="34" charset="0"/>
              </a:rPr>
              <a:t>Section 100207</a:t>
            </a:r>
          </a:p>
          <a:p>
            <a:pPr marL="0" marR="45720" lvl="0" indent="0" defTabSz="914400" rtl="0" eaLnBrk="1" fontAlgn="auto" latinLnBrk="0" hangingPunct="1">
              <a:lnSpc>
                <a:spcPct val="200000"/>
              </a:lnSpc>
              <a:spcBef>
                <a:spcPct val="20000"/>
              </a:spcBef>
              <a:spcAft>
                <a:spcPts val="0"/>
              </a:spcAft>
              <a:buClr>
                <a:schemeClr val="accent3"/>
              </a:buClr>
              <a:buSzPct val="95000"/>
              <a:buFont typeface="Arial" pitchFamily="34" charset="0"/>
              <a:buChar char="•"/>
              <a:tabLst/>
              <a:defRPr/>
            </a:pPr>
            <a:r>
              <a:rPr lang="en-US" sz="2400" dirty="0" smtClean="0">
                <a:latin typeface="Arial" pitchFamily="34" charset="0"/>
                <a:cs typeface="Arial" pitchFamily="34" charset="0"/>
              </a:rPr>
              <a:t>Other Provisions</a:t>
            </a:r>
          </a:p>
        </p:txBody>
      </p:sp>
      <p:pic>
        <p:nvPicPr>
          <p:cNvPr id="6"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638800"/>
            <a:ext cx="1981200" cy="618431"/>
          </a:xfrm>
          <a:prstGeom prst="rect">
            <a:avLst/>
          </a:prstGeom>
          <a:noFill/>
          <a:ln w="9525">
            <a:noFill/>
            <a:miter lim="800000"/>
            <a:headEnd/>
            <a:tailEnd/>
          </a:ln>
        </p:spPr>
      </p:pic>
      <p:pic>
        <p:nvPicPr>
          <p:cNvPr id="8" name="Picture 4" descr="dhs_seal&amp;femabluetext_n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11" name="Subtitle 2"/>
          <p:cNvSpPr txBox="1">
            <a:spLocks/>
          </p:cNvSpPr>
          <p:nvPr/>
        </p:nvSpPr>
        <p:spPr>
          <a:xfrm>
            <a:off x="762000" y="2514600"/>
            <a:ext cx="7854696" cy="1143000"/>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noProof="0" dirty="0" smtClean="0">
                <a:latin typeface="Arial" pitchFamily="34" charset="0"/>
                <a:cs typeface="Arial" pitchFamily="34" charset="0"/>
              </a:rPr>
              <a:t>IMPACT OF</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dirty="0" smtClean="0">
                <a:latin typeface="Arial" pitchFamily="34" charset="0"/>
                <a:cs typeface="Arial" pitchFamily="34" charset="0"/>
              </a:rPr>
              <a:t>SECTION 100205 (pre-FIRM)</a:t>
            </a:r>
            <a:endParaRPr lang="en-US" sz="3200" noProof="0" dirty="0" smtClean="0">
              <a:latin typeface="Arial" pitchFamily="34" charset="0"/>
              <a:cs typeface="Arial" pitchFamily="34" charset="0"/>
            </a:endParaRPr>
          </a:p>
        </p:txBody>
      </p:sp>
      <p:pic>
        <p:nvPicPr>
          <p:cNvPr id="5"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638800"/>
            <a:ext cx="1981200" cy="618431"/>
          </a:xfrm>
          <a:prstGeom prst="rect">
            <a:avLst/>
          </a:prstGeom>
          <a:noFill/>
          <a:ln w="9525">
            <a:noFill/>
            <a:miter lim="800000"/>
            <a:headEnd/>
            <a:tailEnd/>
          </a:ln>
        </p:spPr>
      </p:pic>
      <p:pic>
        <p:nvPicPr>
          <p:cNvPr id="6" name="Picture 4" descr="dhs_seal&amp;femabluetext_n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pic>
        <p:nvPicPr>
          <p:cNvPr id="1028"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638800"/>
            <a:ext cx="1981200" cy="618431"/>
          </a:xfrm>
          <a:prstGeom prst="rect">
            <a:avLst/>
          </a:prstGeom>
          <a:noFill/>
          <a:ln w="9525">
            <a:noFill/>
            <a:miter lim="800000"/>
            <a:headEnd/>
            <a:tailEnd/>
          </a:ln>
        </p:spPr>
      </p:pic>
      <p:pic>
        <p:nvPicPr>
          <p:cNvPr id="5" name="Picture 4" descr="Pages from BW12 Impacted Properties Table for presentation page 1.jpg"/>
          <p:cNvPicPr>
            <a:picLocks noChangeAspect="1"/>
          </p:cNvPicPr>
          <p:nvPr/>
        </p:nvPicPr>
        <p:blipFill>
          <a:blip r:embed="rId4" cstate="print"/>
          <a:stretch>
            <a:fillRect/>
          </a:stretch>
        </p:blipFill>
        <p:spPr>
          <a:xfrm>
            <a:off x="1600200" y="838200"/>
            <a:ext cx="6113416" cy="4114799"/>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pic>
        <p:nvPicPr>
          <p:cNvPr id="1028"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638800"/>
            <a:ext cx="1981200" cy="618431"/>
          </a:xfrm>
          <a:prstGeom prst="rect">
            <a:avLst/>
          </a:prstGeom>
          <a:noFill/>
          <a:ln w="9525">
            <a:noFill/>
            <a:miter lim="800000"/>
            <a:headEnd/>
            <a:tailEnd/>
          </a:ln>
        </p:spPr>
      </p:pic>
      <p:pic>
        <p:nvPicPr>
          <p:cNvPr id="7" name="Picture 6" descr="BW12 Impacted properties table page 2.jpg"/>
          <p:cNvPicPr>
            <a:picLocks noChangeAspect="1"/>
          </p:cNvPicPr>
          <p:nvPr/>
        </p:nvPicPr>
        <p:blipFill>
          <a:blip r:embed="rId4" cstate="print"/>
          <a:stretch>
            <a:fillRect/>
          </a:stretch>
        </p:blipFill>
        <p:spPr>
          <a:xfrm>
            <a:off x="1447800" y="990600"/>
            <a:ext cx="6432449" cy="3886200"/>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5" name="Rectangle 4"/>
          <p:cNvSpPr/>
          <p:nvPr/>
        </p:nvSpPr>
        <p:spPr>
          <a:xfrm>
            <a:off x="1066800" y="762000"/>
            <a:ext cx="7315200" cy="411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8"/>
          <p:cNvGraphicFramePr>
            <a:graphicFrameLocks/>
          </p:cNvGraphicFramePr>
          <p:nvPr/>
        </p:nvGraphicFramePr>
        <p:xfrm>
          <a:off x="838200" y="838200"/>
          <a:ext cx="76200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
          <p:cNvSpPr txBox="1">
            <a:spLocks noChangeArrowheads="1"/>
          </p:cNvSpPr>
          <p:nvPr/>
        </p:nvSpPr>
        <p:spPr bwMode="auto">
          <a:xfrm>
            <a:off x="5257800" y="2209800"/>
            <a:ext cx="609600" cy="304800"/>
          </a:xfrm>
          <a:prstGeom prst="rect">
            <a:avLst/>
          </a:prstGeom>
          <a:noFill/>
          <a:ln w="9525">
            <a:noFill/>
            <a:miter lim="800000"/>
            <a:headEnd/>
            <a:tailEnd/>
          </a:ln>
        </p:spPr>
        <p:txBody>
          <a:bodyPr/>
          <a:lstStyle/>
          <a:p>
            <a:r>
              <a:rPr lang="en-US" sz="1200" dirty="0">
                <a:latin typeface="Arial Black" pitchFamily="34" charset="0"/>
              </a:rPr>
              <a:t>5%</a:t>
            </a:r>
          </a:p>
        </p:txBody>
      </p:sp>
      <p:sp>
        <p:nvSpPr>
          <p:cNvPr id="13" name="TextBox 1"/>
          <p:cNvSpPr txBox="1">
            <a:spLocks noChangeArrowheads="1"/>
          </p:cNvSpPr>
          <p:nvPr/>
        </p:nvSpPr>
        <p:spPr bwMode="auto">
          <a:xfrm>
            <a:off x="5181600" y="2743200"/>
            <a:ext cx="762000" cy="381000"/>
          </a:xfrm>
          <a:prstGeom prst="rect">
            <a:avLst/>
          </a:prstGeom>
          <a:noFill/>
          <a:ln w="9525">
            <a:noFill/>
            <a:miter lim="800000"/>
            <a:headEnd/>
            <a:tailEnd/>
          </a:ln>
        </p:spPr>
        <p:txBody>
          <a:bodyPr/>
          <a:lstStyle/>
          <a:p>
            <a:r>
              <a:rPr lang="en-US" sz="1200" dirty="0">
                <a:latin typeface="Arial Black" pitchFamily="34" charset="0"/>
              </a:rPr>
              <a:t>10%</a:t>
            </a:r>
          </a:p>
        </p:txBody>
      </p:sp>
      <p:sp>
        <p:nvSpPr>
          <p:cNvPr id="14" name="TextBox 1"/>
          <p:cNvSpPr txBox="1">
            <a:spLocks noChangeArrowheads="1"/>
          </p:cNvSpPr>
          <p:nvPr/>
        </p:nvSpPr>
        <p:spPr bwMode="auto">
          <a:xfrm>
            <a:off x="5257800" y="3200400"/>
            <a:ext cx="762000" cy="381000"/>
          </a:xfrm>
          <a:prstGeom prst="rect">
            <a:avLst/>
          </a:prstGeom>
          <a:noFill/>
          <a:ln w="9525">
            <a:noFill/>
            <a:miter lim="800000"/>
            <a:headEnd/>
            <a:tailEnd/>
          </a:ln>
        </p:spPr>
        <p:txBody>
          <a:bodyPr/>
          <a:lstStyle/>
          <a:p>
            <a:r>
              <a:rPr lang="en-US" sz="1200">
                <a:latin typeface="Arial Black" pitchFamily="34" charset="0"/>
              </a:rPr>
              <a:t>4%</a:t>
            </a:r>
          </a:p>
        </p:txBody>
      </p:sp>
      <p:sp>
        <p:nvSpPr>
          <p:cNvPr id="15" name="TextBox 1"/>
          <p:cNvSpPr txBox="1">
            <a:spLocks noChangeArrowheads="1"/>
          </p:cNvSpPr>
          <p:nvPr/>
        </p:nvSpPr>
        <p:spPr bwMode="auto">
          <a:xfrm>
            <a:off x="3581400" y="2743200"/>
            <a:ext cx="990600" cy="457200"/>
          </a:xfrm>
          <a:prstGeom prst="rect">
            <a:avLst/>
          </a:prstGeom>
          <a:noFill/>
          <a:ln w="9525">
            <a:noFill/>
            <a:miter lim="800000"/>
            <a:headEnd/>
            <a:tailEnd/>
          </a:ln>
        </p:spPr>
        <p:txBody>
          <a:bodyPr/>
          <a:lstStyle/>
          <a:p>
            <a:r>
              <a:rPr lang="en-US" sz="1400" dirty="0" smtClean="0">
                <a:latin typeface="Arial Black" pitchFamily="34" charset="0"/>
              </a:rPr>
              <a:t>81%</a:t>
            </a:r>
            <a:endParaRPr lang="en-US" sz="1400" dirty="0">
              <a:latin typeface="Arial Black" pitchFamily="34" charset="0"/>
            </a:endParaRPr>
          </a:p>
        </p:txBody>
      </p:sp>
      <p:pic>
        <p:nvPicPr>
          <p:cNvPr id="11" name="3d9ec76a-6156-4603-a001-4f67da0d7bab" descr="2144F875-D72C-4A77-AEC5-5F7E384BFBBA"/>
          <p:cNvPicPr>
            <a:picLocks noChangeAspect="1" noChangeArrowheads="1"/>
          </p:cNvPicPr>
          <p:nvPr/>
        </p:nvPicPr>
        <p:blipFill>
          <a:blip r:embed="rId4" cstate="print"/>
          <a:srcRect/>
          <a:stretch>
            <a:fillRect/>
          </a:stretch>
        </p:blipFill>
        <p:spPr bwMode="auto">
          <a:xfrm>
            <a:off x="381000" y="5638800"/>
            <a:ext cx="1981200" cy="618431"/>
          </a:xfrm>
          <a:prstGeom prst="rect">
            <a:avLst/>
          </a:prstGeom>
          <a:noFill/>
          <a:ln w="9525">
            <a:noFill/>
            <a:miter lim="800000"/>
            <a:headEnd/>
            <a:tailEnd/>
          </a:ln>
        </p:spPr>
      </p:pic>
      <p:pic>
        <p:nvPicPr>
          <p:cNvPr id="16" name="Picture 4" descr="dhs_seal&amp;femabluetext_new"/>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pic>
        <p:nvPicPr>
          <p:cNvPr id="2052" name="Picture 4" descr="http://centralwashingtonfirerecovery.info/wp-content/uploads/2012/10/floodsmart.jpg"/>
          <p:cNvPicPr>
            <a:picLocks noChangeAspect="1" noChangeArrowheads="1"/>
          </p:cNvPicPr>
          <p:nvPr/>
        </p:nvPicPr>
        <p:blipFill>
          <a:blip r:embed="rId3" cstate="print"/>
          <a:srcRect/>
          <a:stretch>
            <a:fillRect/>
          </a:stretch>
        </p:blipFill>
        <p:spPr bwMode="auto">
          <a:xfrm>
            <a:off x="1524000" y="1905000"/>
            <a:ext cx="2637692" cy="2286000"/>
          </a:xfrm>
          <a:prstGeom prst="rect">
            <a:avLst/>
          </a:prstGeom>
          <a:noFill/>
        </p:spPr>
      </p:pic>
      <p:grpSp>
        <p:nvGrpSpPr>
          <p:cNvPr id="16" name="Group 15"/>
          <p:cNvGrpSpPr/>
          <p:nvPr/>
        </p:nvGrpSpPr>
        <p:grpSpPr>
          <a:xfrm>
            <a:off x="5029200" y="1905000"/>
            <a:ext cx="2571750" cy="2286000"/>
            <a:chOff x="4876800" y="1905000"/>
            <a:chExt cx="2743200" cy="2438400"/>
          </a:xfrm>
        </p:grpSpPr>
        <p:grpSp>
          <p:nvGrpSpPr>
            <p:cNvPr id="14" name="Group 13"/>
            <p:cNvGrpSpPr/>
            <p:nvPr/>
          </p:nvGrpSpPr>
          <p:grpSpPr>
            <a:xfrm>
              <a:off x="4876800" y="1905000"/>
              <a:ext cx="2743200" cy="2438400"/>
              <a:chOff x="4953000" y="2286000"/>
              <a:chExt cx="2743200" cy="2438400"/>
            </a:xfrm>
          </p:grpSpPr>
          <p:sp>
            <p:nvSpPr>
              <p:cNvPr id="13" name="Rectangle 12"/>
              <p:cNvSpPr/>
              <p:nvPr/>
            </p:nvSpPr>
            <p:spPr>
              <a:xfrm>
                <a:off x="4953000" y="2286000"/>
                <a:ext cx="2743200" cy="2438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8" name="Picture 10" descr="http://www.nvrc.org/wp-content/uploads/2013/03/DHS-logo.jpg"/>
              <p:cNvPicPr>
                <a:picLocks noChangeAspect="1" noChangeArrowheads="1"/>
              </p:cNvPicPr>
              <p:nvPr/>
            </p:nvPicPr>
            <p:blipFill>
              <a:blip r:embed="rId4" cstate="print"/>
              <a:srcRect/>
              <a:stretch>
                <a:fillRect/>
              </a:stretch>
            </p:blipFill>
            <p:spPr bwMode="auto">
              <a:xfrm>
                <a:off x="4953000" y="2286000"/>
                <a:ext cx="2743200" cy="1324947"/>
              </a:xfrm>
              <a:prstGeom prst="rect">
                <a:avLst/>
              </a:prstGeom>
              <a:noFill/>
            </p:spPr>
          </p:pic>
        </p:grpSp>
        <p:sp>
          <p:nvSpPr>
            <p:cNvPr id="15" name="TextBox 14"/>
            <p:cNvSpPr txBox="1"/>
            <p:nvPr/>
          </p:nvSpPr>
          <p:spPr>
            <a:xfrm>
              <a:off x="5029200" y="3048000"/>
              <a:ext cx="2438400" cy="923330"/>
            </a:xfrm>
            <a:prstGeom prst="rect">
              <a:avLst/>
            </a:prstGeom>
            <a:noFill/>
          </p:spPr>
          <p:txBody>
            <a:bodyPr wrap="square" rtlCol="0">
              <a:spAutoFit/>
            </a:bodyPr>
            <a:lstStyle/>
            <a:p>
              <a:pPr algn="ctr"/>
              <a:r>
                <a:rPr lang="en-US" dirty="0">
                  <a:solidFill>
                    <a:schemeClr val="accent1">
                      <a:lumMod val="50000"/>
                    </a:schemeClr>
                  </a:solidFill>
                  <a:latin typeface="Times New Roman" pitchFamily="18" charset="0"/>
                  <a:cs typeface="Times New Roman" pitchFamily="18" charset="0"/>
                </a:rPr>
                <a:t>Biggert </a:t>
              </a:r>
              <a:r>
                <a:rPr lang="en-US" dirty="0" smtClean="0">
                  <a:solidFill>
                    <a:schemeClr val="accent1">
                      <a:lumMod val="50000"/>
                    </a:schemeClr>
                  </a:solidFill>
                  <a:latin typeface="Times New Roman" pitchFamily="18" charset="0"/>
                  <a:cs typeface="Times New Roman" pitchFamily="18" charset="0"/>
                </a:rPr>
                <a:t>Waters</a:t>
              </a:r>
            </a:p>
            <a:p>
              <a:pPr algn="ctr"/>
              <a:r>
                <a:rPr lang="en-US" dirty="0" smtClean="0">
                  <a:solidFill>
                    <a:schemeClr val="accent1">
                      <a:lumMod val="50000"/>
                    </a:schemeClr>
                  </a:solidFill>
                  <a:latin typeface="Times New Roman" pitchFamily="18" charset="0"/>
                  <a:cs typeface="Times New Roman" pitchFamily="18" charset="0"/>
                </a:rPr>
                <a:t>Flood Insurance Reform</a:t>
              </a:r>
            </a:p>
            <a:p>
              <a:pPr algn="ctr"/>
              <a:r>
                <a:rPr lang="en-US" dirty="0" smtClean="0">
                  <a:solidFill>
                    <a:schemeClr val="accent1">
                      <a:lumMod val="50000"/>
                    </a:schemeClr>
                  </a:solidFill>
                  <a:latin typeface="Times New Roman" pitchFamily="18" charset="0"/>
                  <a:cs typeface="Times New Roman" pitchFamily="18" charset="0"/>
                </a:rPr>
                <a:t>Act of 2012</a:t>
              </a:r>
              <a:endParaRPr lang="en-US" dirty="0">
                <a:solidFill>
                  <a:schemeClr val="accent1">
                    <a:lumMod val="50000"/>
                  </a:schemeClr>
                </a:solidFill>
                <a:latin typeface="Times New Roman" pitchFamily="18" charset="0"/>
                <a:cs typeface="Times New Roman" pitchFamily="18" charset="0"/>
              </a:endParaRPr>
            </a:p>
          </p:txBody>
        </p:sp>
      </p:grpSp>
      <p:pic>
        <p:nvPicPr>
          <p:cNvPr id="10" name="3d9ec76a-6156-4603-a001-4f67da0d7bab" descr="2144F875-D72C-4A77-AEC5-5F7E384BFBBA"/>
          <p:cNvPicPr>
            <a:picLocks noChangeAspect="1" noChangeArrowheads="1"/>
          </p:cNvPicPr>
          <p:nvPr/>
        </p:nvPicPr>
        <p:blipFill>
          <a:blip r:embed="rId5" cstate="print"/>
          <a:srcRect/>
          <a:stretch>
            <a:fillRect/>
          </a:stretch>
        </p:blipFill>
        <p:spPr bwMode="auto">
          <a:xfrm>
            <a:off x="228600" y="5791200"/>
            <a:ext cx="1981200" cy="618431"/>
          </a:xfrm>
          <a:prstGeom prst="rect">
            <a:avLst/>
          </a:prstGeom>
          <a:noFill/>
          <a:ln w="9525">
            <a:noFill/>
            <a:miter lim="800000"/>
            <a:headEnd/>
            <a:tailEnd/>
          </a:ln>
        </p:spPr>
      </p:pic>
      <p:pic>
        <p:nvPicPr>
          <p:cNvPr id="11" name="Picture 4" descr="dhs_seal&amp;femabluetext_new"/>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2286000" y="56388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12" cstate="print"/>
          <a:srcRect/>
          <a:stretch>
            <a:fillRect/>
          </a:stretch>
        </p:blipFill>
        <p:spPr bwMode="auto">
          <a:xfrm>
            <a:off x="-228600" y="4800600"/>
            <a:ext cx="9601200" cy="2057400"/>
          </a:xfrm>
          <a:prstGeom prst="rect">
            <a:avLst/>
          </a:prstGeom>
          <a:noFill/>
        </p:spPr>
      </p:pic>
      <p:pic>
        <p:nvPicPr>
          <p:cNvPr id="1028" name="3d9ec76a-6156-4603-a001-4f67da0d7bab" descr="2144F875-D72C-4A77-AEC5-5F7E384BFBBA"/>
          <p:cNvPicPr>
            <a:picLocks noChangeAspect="1" noChangeArrowheads="1"/>
          </p:cNvPicPr>
          <p:nvPr/>
        </p:nvPicPr>
        <p:blipFill>
          <a:blip r:embed="rId13" cstate="print"/>
          <a:srcRect/>
          <a:stretch>
            <a:fillRect/>
          </a:stretch>
        </p:blipFill>
        <p:spPr bwMode="auto">
          <a:xfrm>
            <a:off x="228600" y="5791200"/>
            <a:ext cx="1981200" cy="618431"/>
          </a:xfrm>
          <a:prstGeom prst="rect">
            <a:avLst/>
          </a:prstGeom>
          <a:noFill/>
          <a:ln w="9525">
            <a:noFill/>
            <a:miter lim="800000"/>
            <a:headEnd/>
            <a:tailEnd/>
          </a:ln>
        </p:spPr>
      </p:pic>
      <p:sp>
        <p:nvSpPr>
          <p:cNvPr id="5" name="Rectangle 4"/>
          <p:cNvSpPr/>
          <p:nvPr/>
        </p:nvSpPr>
        <p:spPr>
          <a:xfrm>
            <a:off x="1676400" y="1219200"/>
            <a:ext cx="6324600" cy="3733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
          <p:cNvSpPr txBox="1">
            <a:spLocks noChangeArrowheads="1"/>
          </p:cNvSpPr>
          <p:nvPr/>
        </p:nvSpPr>
        <p:spPr bwMode="auto">
          <a:xfrm>
            <a:off x="5486400" y="2362200"/>
            <a:ext cx="609600" cy="304800"/>
          </a:xfrm>
          <a:prstGeom prst="rect">
            <a:avLst/>
          </a:prstGeom>
          <a:noFill/>
          <a:ln w="9525">
            <a:noFill/>
            <a:miter lim="800000"/>
            <a:headEnd/>
            <a:tailEnd/>
          </a:ln>
        </p:spPr>
        <p:txBody>
          <a:bodyPr/>
          <a:lstStyle/>
          <a:p>
            <a:r>
              <a:rPr lang="en-US" sz="1200" dirty="0">
                <a:latin typeface="Arial Black" pitchFamily="34" charset="0"/>
              </a:rPr>
              <a:t>5%</a:t>
            </a:r>
          </a:p>
        </p:txBody>
      </p:sp>
      <p:sp>
        <p:nvSpPr>
          <p:cNvPr id="13" name="TextBox 1"/>
          <p:cNvSpPr txBox="1">
            <a:spLocks noChangeArrowheads="1"/>
          </p:cNvSpPr>
          <p:nvPr/>
        </p:nvSpPr>
        <p:spPr bwMode="auto">
          <a:xfrm>
            <a:off x="5410200" y="2895600"/>
            <a:ext cx="762000" cy="381000"/>
          </a:xfrm>
          <a:prstGeom prst="rect">
            <a:avLst/>
          </a:prstGeom>
          <a:noFill/>
          <a:ln w="9525">
            <a:noFill/>
            <a:miter lim="800000"/>
            <a:headEnd/>
            <a:tailEnd/>
          </a:ln>
        </p:spPr>
        <p:txBody>
          <a:bodyPr/>
          <a:lstStyle/>
          <a:p>
            <a:r>
              <a:rPr lang="en-US" sz="1200" dirty="0">
                <a:latin typeface="Arial Black" pitchFamily="34" charset="0"/>
              </a:rPr>
              <a:t>10%</a:t>
            </a:r>
          </a:p>
        </p:txBody>
      </p:sp>
      <p:sp>
        <p:nvSpPr>
          <p:cNvPr id="14" name="TextBox 1"/>
          <p:cNvSpPr txBox="1">
            <a:spLocks noChangeArrowheads="1"/>
          </p:cNvSpPr>
          <p:nvPr/>
        </p:nvSpPr>
        <p:spPr bwMode="auto">
          <a:xfrm>
            <a:off x="5486400" y="3352800"/>
            <a:ext cx="762000" cy="381000"/>
          </a:xfrm>
          <a:prstGeom prst="rect">
            <a:avLst/>
          </a:prstGeom>
          <a:noFill/>
          <a:ln w="9525">
            <a:noFill/>
            <a:miter lim="800000"/>
            <a:headEnd/>
            <a:tailEnd/>
          </a:ln>
        </p:spPr>
        <p:txBody>
          <a:bodyPr/>
          <a:lstStyle/>
          <a:p>
            <a:r>
              <a:rPr lang="en-US" sz="1200">
                <a:latin typeface="Arial Black" pitchFamily="34" charset="0"/>
              </a:rPr>
              <a:t>4%</a:t>
            </a:r>
          </a:p>
        </p:txBody>
      </p:sp>
      <p:sp>
        <p:nvSpPr>
          <p:cNvPr id="15" name="TextBox 1"/>
          <p:cNvSpPr txBox="1">
            <a:spLocks noChangeArrowheads="1"/>
          </p:cNvSpPr>
          <p:nvPr/>
        </p:nvSpPr>
        <p:spPr bwMode="auto">
          <a:xfrm>
            <a:off x="3810000" y="2895600"/>
            <a:ext cx="990600" cy="457200"/>
          </a:xfrm>
          <a:prstGeom prst="rect">
            <a:avLst/>
          </a:prstGeom>
          <a:noFill/>
          <a:ln w="9525">
            <a:noFill/>
            <a:miter lim="800000"/>
            <a:headEnd/>
            <a:tailEnd/>
          </a:ln>
        </p:spPr>
        <p:txBody>
          <a:bodyPr/>
          <a:lstStyle/>
          <a:p>
            <a:r>
              <a:rPr lang="en-US" sz="1400" dirty="0" smtClean="0">
                <a:latin typeface="Arial Black" pitchFamily="34" charset="0"/>
              </a:rPr>
              <a:t>81%</a:t>
            </a:r>
            <a:endParaRPr lang="en-US" sz="1400" dirty="0">
              <a:latin typeface="Arial Black" pitchFamily="34" charset="0"/>
            </a:endParaRPr>
          </a:p>
        </p:txBody>
      </p:sp>
      <p:pic>
        <p:nvPicPr>
          <p:cNvPr id="11" name="Picture 2" descr="https://encrypted-tbn3.gstatic.com/images?q=tbn:ANd9GcSlm-NNVvhi5UgOgI_-tXxyv7i_pxpxAPJ7zwCQHZYzXh0GDzqb"/>
          <p:cNvPicPr>
            <a:picLocks noChangeAspect="1" noChangeArrowheads="1"/>
          </p:cNvPicPr>
          <p:nvPr/>
        </p:nvPicPr>
        <p:blipFill>
          <a:blip r:embed="rId14" cstate="print"/>
          <a:srcRect/>
          <a:stretch>
            <a:fillRect/>
          </a:stretch>
        </p:blipFill>
        <p:spPr bwMode="auto">
          <a:xfrm>
            <a:off x="4213710" y="2697195"/>
            <a:ext cx="1195116" cy="795912"/>
          </a:xfrm>
          <a:prstGeom prst="rect">
            <a:avLst/>
          </a:prstGeom>
          <a:noFill/>
          <a:ln>
            <a:noFill/>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2" descr="https://encrypted-tbn3.gstatic.com/images?q=tbn:ANd9GcRkcegeb7mEv6IJF4hJF1Vhbec8HIpjc-XRchsfCVJqtVHgNZpl"/>
          <p:cNvPicPr>
            <a:picLocks noChangeAspect="1" noChangeArrowheads="1"/>
          </p:cNvPicPr>
          <p:nvPr/>
        </p:nvPicPr>
        <p:blipFill>
          <a:blip r:embed="rId15" cstate="print"/>
          <a:srcRect/>
          <a:stretch>
            <a:fillRect/>
          </a:stretch>
        </p:blipFill>
        <p:spPr bwMode="auto">
          <a:xfrm>
            <a:off x="4224938" y="2587414"/>
            <a:ext cx="1150205" cy="988029"/>
          </a:xfrm>
          <a:prstGeom prst="rect">
            <a:avLst/>
          </a:prstGeom>
          <a:noFill/>
          <a:ln>
            <a:noFill/>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33" descr="http://activerain.com/image_store/uploads/3/9/3/6/5/ar12658236856393.JPG"/>
          <p:cNvPicPr>
            <a:picLocks noChangeAspect="1" noChangeArrowheads="1"/>
          </p:cNvPicPr>
          <p:nvPr/>
        </p:nvPicPr>
        <p:blipFill>
          <a:blip r:embed="rId16" cstate="print"/>
          <a:srcRect/>
          <a:stretch>
            <a:fillRect/>
          </a:stretch>
        </p:blipFill>
        <p:spPr bwMode="auto">
          <a:xfrm>
            <a:off x="4137612" y="2578682"/>
            <a:ext cx="1363529" cy="1022959"/>
          </a:xfrm>
          <a:prstGeom prst="rect">
            <a:avLst/>
          </a:prstGeom>
          <a:noFill/>
          <a:ln w="9525">
            <a:noFill/>
            <a:miter lim="800000"/>
            <a:headEnd/>
            <a:tailEnd/>
          </a:ln>
        </p:spPr>
      </p:pic>
      <p:sp>
        <p:nvSpPr>
          <p:cNvPr id="18" name="AutoShape 36"/>
          <p:cNvSpPr>
            <a:spLocks noChangeAspect="1" noChangeArrowheads="1" noTextEdit="1"/>
          </p:cNvSpPr>
          <p:nvPr/>
        </p:nvSpPr>
        <p:spPr bwMode="auto">
          <a:xfrm rot="2700000">
            <a:off x="2505868" y="1147786"/>
            <a:ext cx="4211598" cy="4194133"/>
          </a:xfrm>
          <a:prstGeom prst="rect">
            <a:avLst/>
          </a:prstGeom>
          <a:noFill/>
          <a:ln w="9525">
            <a:noFill/>
            <a:miter lim="800000"/>
            <a:headEnd/>
            <a:tailEnd/>
          </a:ln>
        </p:spPr>
        <p:txBody>
          <a:bodyPr/>
          <a:lstStyle/>
          <a:p>
            <a:endParaRPr lang="en-US"/>
          </a:p>
        </p:txBody>
      </p:sp>
      <p:grpSp>
        <p:nvGrpSpPr>
          <p:cNvPr id="19" name="Group 25"/>
          <p:cNvGrpSpPr>
            <a:grpSpLocks/>
          </p:cNvGrpSpPr>
          <p:nvPr/>
        </p:nvGrpSpPr>
        <p:grpSpPr bwMode="auto">
          <a:xfrm>
            <a:off x="4267200" y="2451436"/>
            <a:ext cx="1152048" cy="1403450"/>
            <a:chOff x="6661624" y="1230225"/>
            <a:chExt cx="1466020" cy="1785938"/>
          </a:xfrm>
        </p:grpSpPr>
        <p:pic>
          <p:nvPicPr>
            <p:cNvPr id="20" name="Picture 5" descr="http://www.advancedsurveysinc.com/images/elvcertThumb.jpg"/>
            <p:cNvPicPr>
              <a:picLocks noChangeAspect="1" noChangeArrowheads="1"/>
            </p:cNvPicPr>
            <p:nvPr/>
          </p:nvPicPr>
          <p:blipFill>
            <a:blip r:embed="rId17" cstate="print"/>
            <a:srcRect/>
            <a:stretch>
              <a:fillRect/>
            </a:stretch>
          </p:blipFill>
          <p:spPr bwMode="auto">
            <a:xfrm>
              <a:off x="6693567" y="1230225"/>
              <a:ext cx="1379537" cy="1785938"/>
            </a:xfrm>
            <a:prstGeom prst="rect">
              <a:avLst/>
            </a:prstGeom>
            <a:noFill/>
            <a:ln w="9525">
              <a:noFill/>
              <a:miter lim="800000"/>
              <a:headEnd/>
              <a:tailEnd/>
            </a:ln>
          </p:spPr>
        </p:pic>
        <p:sp>
          <p:nvSpPr>
            <p:cNvPr id="21" name="TextBox 4"/>
            <p:cNvSpPr txBox="1">
              <a:spLocks noChangeArrowheads="1"/>
            </p:cNvSpPr>
            <p:nvPr/>
          </p:nvSpPr>
          <p:spPr bwMode="auto">
            <a:xfrm>
              <a:off x="6661624" y="1795439"/>
              <a:ext cx="1466020" cy="587484"/>
            </a:xfrm>
            <a:prstGeom prst="rect">
              <a:avLst/>
            </a:prstGeom>
            <a:solidFill>
              <a:schemeClr val="bg1"/>
            </a:solidFill>
            <a:ln w="9525">
              <a:noFill/>
              <a:miter lim="800000"/>
              <a:headEnd/>
              <a:tailEnd/>
            </a:ln>
          </p:spPr>
          <p:txBody>
            <a:bodyPr wrap="square">
              <a:spAutoFit/>
            </a:bodyPr>
            <a:lstStyle/>
            <a:p>
              <a:pPr algn="ctr"/>
              <a:r>
                <a:rPr lang="en-US" sz="1200" b="1" dirty="0">
                  <a:latin typeface="Arial" pitchFamily="34" charset="0"/>
                  <a:cs typeface="Arial" pitchFamily="34" charset="0"/>
                </a:rPr>
                <a:t>Elevation</a:t>
              </a:r>
            </a:p>
            <a:p>
              <a:pPr algn="ctr"/>
              <a:r>
                <a:rPr lang="en-US" sz="1200" b="1" dirty="0">
                  <a:latin typeface="Arial" pitchFamily="34" charset="0"/>
                  <a:cs typeface="Arial" pitchFamily="34" charset="0"/>
                </a:rPr>
                <a:t>Certificate</a:t>
              </a:r>
            </a:p>
          </p:txBody>
        </p:sp>
      </p:grpSp>
      <p:grpSp>
        <p:nvGrpSpPr>
          <p:cNvPr id="22" name="Group 34"/>
          <p:cNvGrpSpPr>
            <a:grpSpLocks/>
          </p:cNvGrpSpPr>
          <p:nvPr/>
        </p:nvGrpSpPr>
        <p:grpSpPr bwMode="auto">
          <a:xfrm>
            <a:off x="3898090" y="990600"/>
            <a:ext cx="1863782" cy="1742774"/>
            <a:chOff x="3383254" y="1194037"/>
            <a:chExt cx="2371751" cy="2217261"/>
          </a:xfrm>
        </p:grpSpPr>
        <p:sp>
          <p:nvSpPr>
            <p:cNvPr id="23" name="Freeform 38"/>
            <p:cNvSpPr>
              <a:spLocks/>
            </p:cNvSpPr>
            <p:nvPr/>
          </p:nvSpPr>
          <p:spPr bwMode="auto">
            <a:xfrm rot="2700000">
              <a:off x="3460498" y="1201291"/>
              <a:ext cx="2217261" cy="2202754"/>
            </a:xfrm>
            <a:custGeom>
              <a:avLst/>
              <a:gdLst>
                <a:gd name="T0" fmla="*/ 2147483647 w 387"/>
                <a:gd name="T1" fmla="*/ 2147483647 h 387"/>
                <a:gd name="T2" fmla="*/ 2147483647 w 387"/>
                <a:gd name="T3" fmla="*/ 2147483647 h 387"/>
                <a:gd name="T4" fmla="*/ 2147483647 w 387"/>
                <a:gd name="T5" fmla="*/ 0 h 387"/>
                <a:gd name="T6" fmla="*/ 0 w 387"/>
                <a:gd name="T7" fmla="*/ 2147483647 h 387"/>
                <a:gd name="T8" fmla="*/ 2147483647 w 387"/>
                <a:gd name="T9" fmla="*/ 2147483647 h 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7" h="387">
                  <a:moveTo>
                    <a:pt x="168" y="387"/>
                  </a:moveTo>
                  <a:cubicBezTo>
                    <a:pt x="170" y="267"/>
                    <a:pt x="267" y="170"/>
                    <a:pt x="387" y="168"/>
                  </a:cubicBezTo>
                  <a:cubicBezTo>
                    <a:pt x="387" y="0"/>
                    <a:pt x="387" y="0"/>
                    <a:pt x="387" y="0"/>
                  </a:cubicBezTo>
                  <a:cubicBezTo>
                    <a:pt x="174" y="2"/>
                    <a:pt x="2" y="174"/>
                    <a:pt x="0" y="387"/>
                  </a:cubicBezTo>
                  <a:lnTo>
                    <a:pt x="168" y="387"/>
                  </a:lnTo>
                  <a:close/>
                </a:path>
              </a:pathLst>
            </a:custGeom>
            <a:solidFill>
              <a:srgbClr val="0070C0"/>
            </a:solidFill>
            <a:ln w="9525">
              <a:noFill/>
              <a:round/>
              <a:headEnd/>
              <a:tailEnd/>
            </a:ln>
          </p:spPr>
          <p:txBody>
            <a:bodyPr/>
            <a:lstStyle/>
            <a:p>
              <a:endParaRPr lang="en-US"/>
            </a:p>
          </p:txBody>
        </p:sp>
        <p:sp>
          <p:nvSpPr>
            <p:cNvPr id="24" name="Freeform 10"/>
            <p:cNvSpPr>
              <a:spLocks/>
            </p:cNvSpPr>
            <p:nvPr>
              <p:custDataLst>
                <p:tags r:id="rId9"/>
              </p:custDataLst>
            </p:nvPr>
          </p:nvSpPr>
          <p:spPr bwMode="auto">
            <a:xfrm>
              <a:off x="4100812" y="2617719"/>
              <a:ext cx="936635" cy="514239"/>
            </a:xfrm>
            <a:custGeom>
              <a:avLst/>
              <a:gdLst/>
              <a:ahLst/>
              <a:cxnLst>
                <a:cxn ang="0">
                  <a:pos x="104" y="0"/>
                </a:cxn>
                <a:cxn ang="0">
                  <a:pos x="104" y="0"/>
                </a:cxn>
                <a:cxn ang="0">
                  <a:pos x="104" y="105"/>
                </a:cxn>
                <a:cxn ang="0">
                  <a:pos x="0" y="105"/>
                </a:cxn>
                <a:cxn ang="0">
                  <a:pos x="184" y="226"/>
                </a:cxn>
                <a:cxn ang="0">
                  <a:pos x="368" y="105"/>
                </a:cxn>
                <a:cxn ang="0">
                  <a:pos x="272" y="105"/>
                </a:cxn>
                <a:cxn ang="0">
                  <a:pos x="272" y="0"/>
                </a:cxn>
              </a:cxnLst>
              <a:rect l="0" t="0" r="r" b="b"/>
              <a:pathLst>
                <a:path w="369" h="227">
                  <a:moveTo>
                    <a:pt x="104" y="0"/>
                  </a:moveTo>
                  <a:lnTo>
                    <a:pt x="104" y="0"/>
                  </a:lnTo>
                  <a:lnTo>
                    <a:pt x="104" y="105"/>
                  </a:lnTo>
                  <a:lnTo>
                    <a:pt x="0" y="105"/>
                  </a:lnTo>
                  <a:lnTo>
                    <a:pt x="184" y="226"/>
                  </a:lnTo>
                  <a:lnTo>
                    <a:pt x="368" y="105"/>
                  </a:lnTo>
                  <a:lnTo>
                    <a:pt x="272" y="105"/>
                  </a:lnTo>
                  <a:lnTo>
                    <a:pt x="272" y="0"/>
                  </a:lnTo>
                </a:path>
              </a:pathLst>
            </a:custGeom>
            <a:solidFill>
              <a:srgbClr val="0070C0"/>
            </a:solidFill>
            <a:ln w="6350" cap="rnd" cmpd="sng">
              <a:noFill/>
              <a:prstDash val="solid"/>
              <a:round/>
              <a:headEnd type="none" w="med" len="med"/>
              <a:tailEnd type="none" w="med" len="med"/>
            </a:ln>
            <a:effectLst/>
          </p:spPr>
          <p:txBody>
            <a:bodyPr lIns="45720" rIns="45720"/>
            <a:lstStyle/>
            <a:p>
              <a:pPr>
                <a:defRPr/>
              </a:pPr>
              <a:endParaRPr lang="de-DE" sz="2000">
                <a:solidFill>
                  <a:prstClr val="black"/>
                </a:solidFill>
                <a:latin typeface="+mn-lt"/>
                <a:cs typeface="Arial" charset="0"/>
              </a:endParaRPr>
            </a:p>
          </p:txBody>
        </p:sp>
        <p:sp>
          <p:nvSpPr>
            <p:cNvPr id="25" name="Rectangle 24"/>
            <p:cNvSpPr/>
            <p:nvPr>
              <p:custDataLst>
                <p:tags r:id="rId10"/>
              </p:custDataLst>
            </p:nvPr>
          </p:nvSpPr>
          <p:spPr bwMode="auto">
            <a:xfrm>
              <a:off x="3383254" y="1898735"/>
              <a:ext cx="2371751" cy="879286"/>
            </a:xfrm>
            <a:prstGeom prst="rect">
              <a:avLst/>
            </a:prstGeom>
            <a:noFill/>
            <a:ln w="9525" cap="flat" cmpd="sng" algn="ctr">
              <a:noFill/>
              <a:prstDash val="solid"/>
              <a:round/>
              <a:headEnd type="none" w="med" len="med"/>
              <a:tailEnd type="none" w="med" len="med"/>
            </a:ln>
            <a:effectLst/>
          </p:spPr>
          <p:txBody>
            <a:bodyPr anchor="ctr"/>
            <a:lstStyle/>
            <a:p>
              <a:pPr algn="ctr" eaLnBrk="0" hangingPunct="0">
                <a:lnSpc>
                  <a:spcPct val="80000"/>
                </a:lnSpc>
                <a:defRPr/>
              </a:pPr>
              <a:r>
                <a:rPr lang="en-US" sz="1200" b="1" dirty="0">
                  <a:solidFill>
                    <a:schemeClr val="bg1"/>
                  </a:solidFill>
                  <a:latin typeface="Arial" pitchFamily="34" charset="0"/>
                </a:rPr>
                <a:t>LEARN YOUR RISK Get an Elevation Certificate for your home </a:t>
              </a:r>
              <a:r>
                <a:rPr lang="en-US" sz="1200" i="1" dirty="0">
                  <a:solidFill>
                    <a:schemeClr val="bg1"/>
                  </a:solidFill>
                  <a:latin typeface="Arial" pitchFamily="34" charset="0"/>
                </a:rPr>
                <a:t>(risk can change)</a:t>
              </a:r>
            </a:p>
            <a:p>
              <a:pPr algn="ctr" eaLnBrk="0" hangingPunct="0">
                <a:lnSpc>
                  <a:spcPct val="80000"/>
                </a:lnSpc>
                <a:defRPr/>
              </a:pPr>
              <a:endParaRPr lang="en-GB" sz="1400" b="1" dirty="0">
                <a:solidFill>
                  <a:schemeClr val="bg1"/>
                </a:solidFill>
                <a:latin typeface="+mn-lt"/>
                <a:cs typeface="Arial" charset="0"/>
              </a:endParaRPr>
            </a:p>
          </p:txBody>
        </p:sp>
      </p:grpSp>
      <p:grpSp>
        <p:nvGrpSpPr>
          <p:cNvPr id="26" name="Group 36"/>
          <p:cNvGrpSpPr>
            <a:grpSpLocks/>
          </p:cNvGrpSpPr>
          <p:nvPr/>
        </p:nvGrpSpPr>
        <p:grpSpPr bwMode="auto">
          <a:xfrm>
            <a:off x="3964206" y="3498097"/>
            <a:ext cx="1748553" cy="1744021"/>
            <a:chOff x="3467753" y="4384076"/>
            <a:chExt cx="2224392" cy="2219679"/>
          </a:xfrm>
        </p:grpSpPr>
        <p:sp>
          <p:nvSpPr>
            <p:cNvPr id="27" name="Freeform 40"/>
            <p:cNvSpPr>
              <a:spLocks/>
            </p:cNvSpPr>
            <p:nvPr/>
          </p:nvSpPr>
          <p:spPr bwMode="auto">
            <a:xfrm rot="2700000">
              <a:off x="3459290" y="4392539"/>
              <a:ext cx="2219679" cy="2202754"/>
            </a:xfrm>
            <a:custGeom>
              <a:avLst/>
              <a:gdLst>
                <a:gd name="T0" fmla="*/ 218 w 387"/>
                <a:gd name="T1" fmla="*/ 0 h 387"/>
                <a:gd name="T2" fmla="*/ 0 w 387"/>
                <a:gd name="T3" fmla="*/ 219 h 387"/>
                <a:gd name="T4" fmla="*/ 0 w 387"/>
                <a:gd name="T5" fmla="*/ 387 h 387"/>
                <a:gd name="T6" fmla="*/ 387 w 387"/>
                <a:gd name="T7" fmla="*/ 0 h 387"/>
                <a:gd name="T8" fmla="*/ 218 w 387"/>
                <a:gd name="T9" fmla="*/ 0 h 387"/>
              </a:gdLst>
              <a:ahLst/>
              <a:cxnLst>
                <a:cxn ang="0">
                  <a:pos x="T0" y="T1"/>
                </a:cxn>
                <a:cxn ang="0">
                  <a:pos x="T2" y="T3"/>
                </a:cxn>
                <a:cxn ang="0">
                  <a:pos x="T4" y="T5"/>
                </a:cxn>
                <a:cxn ang="0">
                  <a:pos x="T6" y="T7"/>
                </a:cxn>
                <a:cxn ang="0">
                  <a:pos x="T8" y="T9"/>
                </a:cxn>
              </a:cxnLst>
              <a:rect l="0" t="0" r="r" b="b"/>
              <a:pathLst>
                <a:path w="387" h="387">
                  <a:moveTo>
                    <a:pt x="218" y="0"/>
                  </a:moveTo>
                  <a:cubicBezTo>
                    <a:pt x="216" y="120"/>
                    <a:pt x="120" y="217"/>
                    <a:pt x="0" y="219"/>
                  </a:cubicBezTo>
                  <a:cubicBezTo>
                    <a:pt x="0" y="387"/>
                    <a:pt x="0" y="387"/>
                    <a:pt x="0" y="387"/>
                  </a:cubicBezTo>
                  <a:cubicBezTo>
                    <a:pt x="213" y="385"/>
                    <a:pt x="385" y="213"/>
                    <a:pt x="387" y="0"/>
                  </a:cubicBezTo>
                  <a:lnTo>
                    <a:pt x="218" y="0"/>
                  </a:lnTo>
                  <a:close/>
                </a:path>
              </a:pathLst>
            </a:custGeom>
            <a:solidFill>
              <a:schemeClr val="accent5">
                <a:lumMod val="50000"/>
              </a:schemeClr>
            </a:solidFill>
            <a:ln w="9525">
              <a:noFill/>
              <a:round/>
              <a:headEnd/>
              <a:tailEnd/>
            </a:ln>
            <a:extLst/>
          </p:spPr>
          <p:txBody>
            <a:bodyPr/>
            <a:lstStyle/>
            <a:p>
              <a:pPr>
                <a:defRPr/>
              </a:pPr>
              <a:endParaRPr lang="en-AU" sz="2000" dirty="0">
                <a:solidFill>
                  <a:prstClr val="black"/>
                </a:solidFill>
                <a:latin typeface="Arial" pitchFamily="34" charset="0"/>
                <a:cs typeface="Arial" charset="0"/>
              </a:endParaRPr>
            </a:p>
          </p:txBody>
        </p:sp>
        <p:sp>
          <p:nvSpPr>
            <p:cNvPr id="29" name="Freeform 7"/>
            <p:cNvSpPr>
              <a:spLocks/>
            </p:cNvSpPr>
            <p:nvPr>
              <p:custDataLst>
                <p:tags r:id="rId7"/>
              </p:custDataLst>
            </p:nvPr>
          </p:nvSpPr>
          <p:spPr bwMode="auto">
            <a:xfrm rot="16200000">
              <a:off x="4292862" y="4512882"/>
              <a:ext cx="552538" cy="834761"/>
            </a:xfrm>
            <a:custGeom>
              <a:avLst/>
              <a:gdLst/>
              <a:ahLst/>
              <a:cxnLst>
                <a:cxn ang="0">
                  <a:pos x="0" y="272"/>
                </a:cxn>
                <a:cxn ang="0">
                  <a:pos x="96" y="272"/>
                </a:cxn>
                <a:cxn ang="0">
                  <a:pos x="96" y="368"/>
                </a:cxn>
                <a:cxn ang="0">
                  <a:pos x="216" y="184"/>
                </a:cxn>
                <a:cxn ang="0">
                  <a:pos x="96" y="0"/>
                </a:cxn>
                <a:cxn ang="0">
                  <a:pos x="96" y="96"/>
                </a:cxn>
                <a:cxn ang="0">
                  <a:pos x="0" y="96"/>
                </a:cxn>
              </a:cxnLst>
              <a:rect l="0" t="0" r="r" b="b"/>
              <a:pathLst>
                <a:path w="217" h="369">
                  <a:moveTo>
                    <a:pt x="0" y="272"/>
                  </a:moveTo>
                  <a:lnTo>
                    <a:pt x="96" y="272"/>
                  </a:lnTo>
                  <a:lnTo>
                    <a:pt x="96" y="368"/>
                  </a:lnTo>
                  <a:lnTo>
                    <a:pt x="216" y="184"/>
                  </a:lnTo>
                  <a:lnTo>
                    <a:pt x="96" y="0"/>
                  </a:lnTo>
                  <a:lnTo>
                    <a:pt x="96" y="96"/>
                  </a:lnTo>
                  <a:lnTo>
                    <a:pt x="0" y="96"/>
                  </a:lnTo>
                </a:path>
              </a:pathLst>
            </a:custGeom>
            <a:solidFill>
              <a:schemeClr val="accent5">
                <a:lumMod val="50000"/>
              </a:schemeClr>
            </a:solidFill>
            <a:ln w="6350" cap="rnd" cmpd="sng">
              <a:noFill/>
              <a:prstDash val="solid"/>
              <a:round/>
              <a:headEnd type="none" w="med" len="med"/>
              <a:tailEnd type="none" w="med" len="med"/>
            </a:ln>
            <a:effectLst/>
          </p:spPr>
          <p:txBody>
            <a:bodyPr lIns="45720" rIns="45720"/>
            <a:lstStyle/>
            <a:p>
              <a:pPr>
                <a:defRPr/>
              </a:pPr>
              <a:endParaRPr lang="de-DE" sz="2000">
                <a:solidFill>
                  <a:prstClr val="black"/>
                </a:solidFill>
                <a:latin typeface="+mn-lt"/>
                <a:cs typeface="Arial" charset="0"/>
              </a:endParaRPr>
            </a:p>
          </p:txBody>
        </p:sp>
        <p:sp>
          <p:nvSpPr>
            <p:cNvPr id="28" name="Rectangle 27"/>
            <p:cNvSpPr/>
            <p:nvPr>
              <p:custDataLst>
                <p:tags r:id="rId8"/>
              </p:custDataLst>
            </p:nvPr>
          </p:nvSpPr>
          <p:spPr bwMode="auto">
            <a:xfrm>
              <a:off x="3562392" y="5265959"/>
              <a:ext cx="2129753" cy="881203"/>
            </a:xfrm>
            <a:prstGeom prst="rect">
              <a:avLst/>
            </a:prstGeom>
            <a:noFill/>
            <a:ln w="9525" cap="flat" cmpd="sng" algn="ctr">
              <a:noFill/>
              <a:prstDash val="solid"/>
              <a:round/>
              <a:headEnd type="none" w="med" len="med"/>
              <a:tailEnd type="none" w="med" len="med"/>
            </a:ln>
            <a:effectLst/>
          </p:spPr>
          <p:txBody>
            <a:bodyPr anchor="ctr"/>
            <a:lstStyle/>
            <a:p>
              <a:pPr algn="ctr" eaLnBrk="0" hangingPunct="0">
                <a:lnSpc>
                  <a:spcPct val="80000"/>
                </a:lnSpc>
                <a:defRPr/>
              </a:pPr>
              <a:r>
                <a:rPr lang="en-US" sz="1200" b="1" dirty="0">
                  <a:solidFill>
                    <a:schemeClr val="bg1"/>
                  </a:solidFill>
                  <a:latin typeface="Arial" pitchFamily="34" charset="0"/>
                </a:rPr>
                <a:t>STAY INSURED Letting your flood insurance policy lapse could be costly</a:t>
              </a:r>
            </a:p>
            <a:p>
              <a:pPr algn="ctr" eaLnBrk="0" hangingPunct="0">
                <a:lnSpc>
                  <a:spcPct val="80000"/>
                </a:lnSpc>
                <a:defRPr/>
              </a:pPr>
              <a:endParaRPr lang="en-GB" sz="1400" b="1" dirty="0">
                <a:solidFill>
                  <a:schemeClr val="bg1"/>
                </a:solidFill>
                <a:latin typeface="+mn-lt"/>
                <a:cs typeface="Arial" charset="0"/>
              </a:endParaRPr>
            </a:p>
          </p:txBody>
        </p:sp>
      </p:grpSp>
      <p:grpSp>
        <p:nvGrpSpPr>
          <p:cNvPr id="30" name="Group 35"/>
          <p:cNvGrpSpPr>
            <a:grpSpLocks/>
          </p:cNvGrpSpPr>
          <p:nvPr/>
        </p:nvGrpSpPr>
        <p:grpSpPr bwMode="auto">
          <a:xfrm>
            <a:off x="5217957" y="2133599"/>
            <a:ext cx="1770219" cy="1854771"/>
            <a:chOff x="5062949" y="2647966"/>
            <a:chExt cx="2251948" cy="2360595"/>
          </a:xfrm>
        </p:grpSpPr>
        <p:sp>
          <p:nvSpPr>
            <p:cNvPr id="31" name="Freeform 39"/>
            <p:cNvSpPr>
              <a:spLocks/>
            </p:cNvSpPr>
            <p:nvPr/>
          </p:nvSpPr>
          <p:spPr bwMode="auto">
            <a:xfrm rot="2700000">
              <a:off x="5054486" y="2797345"/>
              <a:ext cx="2219679" cy="2202753"/>
            </a:xfrm>
            <a:custGeom>
              <a:avLst/>
              <a:gdLst>
                <a:gd name="T0" fmla="*/ 0 w 387"/>
                <a:gd name="T1" fmla="*/ 2147483647 h 387"/>
                <a:gd name="T2" fmla="*/ 2147483647 w 387"/>
                <a:gd name="T3" fmla="*/ 2147483647 h 387"/>
                <a:gd name="T4" fmla="*/ 2147483647 w 387"/>
                <a:gd name="T5" fmla="*/ 2147483647 h 387"/>
                <a:gd name="T6" fmla="*/ 0 w 387"/>
                <a:gd name="T7" fmla="*/ 0 h 387"/>
                <a:gd name="T8" fmla="*/ 0 w 387"/>
                <a:gd name="T9" fmla="*/ 2147483647 h 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7" h="387">
                  <a:moveTo>
                    <a:pt x="0" y="168"/>
                  </a:moveTo>
                  <a:cubicBezTo>
                    <a:pt x="120" y="170"/>
                    <a:pt x="216" y="267"/>
                    <a:pt x="218" y="387"/>
                  </a:cubicBezTo>
                  <a:cubicBezTo>
                    <a:pt x="387" y="387"/>
                    <a:pt x="387" y="387"/>
                    <a:pt x="387" y="387"/>
                  </a:cubicBezTo>
                  <a:cubicBezTo>
                    <a:pt x="385" y="174"/>
                    <a:pt x="213" y="2"/>
                    <a:pt x="0" y="0"/>
                  </a:cubicBezTo>
                  <a:lnTo>
                    <a:pt x="0" y="168"/>
                  </a:lnTo>
                  <a:close/>
                </a:path>
              </a:pathLst>
            </a:custGeom>
            <a:solidFill>
              <a:srgbClr val="008DF6"/>
            </a:solidFill>
            <a:ln w="9525">
              <a:noFill/>
              <a:round/>
              <a:headEnd/>
              <a:tailEnd/>
            </a:ln>
          </p:spPr>
          <p:txBody>
            <a:bodyPr/>
            <a:lstStyle/>
            <a:p>
              <a:endParaRPr lang="en-US"/>
            </a:p>
          </p:txBody>
        </p:sp>
        <p:sp>
          <p:nvSpPr>
            <p:cNvPr id="32" name="Freeform 8"/>
            <p:cNvSpPr>
              <a:spLocks/>
            </p:cNvSpPr>
            <p:nvPr>
              <p:custDataLst>
                <p:tags r:id="rId4"/>
              </p:custDataLst>
            </p:nvPr>
          </p:nvSpPr>
          <p:spPr bwMode="auto">
            <a:xfrm>
              <a:off x="5291477" y="3479579"/>
              <a:ext cx="576079" cy="838320"/>
            </a:xfrm>
            <a:custGeom>
              <a:avLst/>
              <a:gdLst/>
              <a:ahLst/>
              <a:cxnLst>
                <a:cxn ang="0">
                  <a:pos x="225" y="96"/>
                </a:cxn>
                <a:cxn ang="0">
                  <a:pos x="125" y="96"/>
                </a:cxn>
                <a:cxn ang="0">
                  <a:pos x="125" y="0"/>
                </a:cxn>
                <a:cxn ang="0">
                  <a:pos x="0" y="184"/>
                </a:cxn>
                <a:cxn ang="0">
                  <a:pos x="125" y="368"/>
                </a:cxn>
                <a:cxn ang="0">
                  <a:pos x="125" y="264"/>
                </a:cxn>
                <a:cxn ang="0">
                  <a:pos x="225" y="264"/>
                </a:cxn>
              </a:cxnLst>
              <a:rect l="0" t="0" r="r" b="b"/>
              <a:pathLst>
                <a:path w="226" h="369">
                  <a:moveTo>
                    <a:pt x="225" y="96"/>
                  </a:moveTo>
                  <a:lnTo>
                    <a:pt x="125" y="96"/>
                  </a:lnTo>
                  <a:lnTo>
                    <a:pt x="125" y="0"/>
                  </a:lnTo>
                  <a:lnTo>
                    <a:pt x="0" y="184"/>
                  </a:lnTo>
                  <a:lnTo>
                    <a:pt x="125" y="368"/>
                  </a:lnTo>
                  <a:lnTo>
                    <a:pt x="125" y="264"/>
                  </a:lnTo>
                  <a:lnTo>
                    <a:pt x="225" y="264"/>
                  </a:lnTo>
                </a:path>
              </a:pathLst>
            </a:custGeom>
            <a:solidFill>
              <a:srgbClr val="008DF6"/>
            </a:solidFill>
            <a:ln w="6350" cap="rnd" cmpd="sng">
              <a:noFill/>
              <a:prstDash val="solid"/>
              <a:round/>
              <a:headEnd type="none" w="med" len="med"/>
              <a:tailEnd type="none" w="med" len="med"/>
            </a:ln>
            <a:effectLst/>
          </p:spPr>
          <p:txBody>
            <a:bodyPr lIns="45720" rIns="45720"/>
            <a:lstStyle/>
            <a:p>
              <a:pPr>
                <a:defRPr/>
              </a:pPr>
              <a:endParaRPr lang="de-DE" sz="2000">
                <a:solidFill>
                  <a:prstClr val="black"/>
                </a:solidFill>
                <a:latin typeface="+mn-lt"/>
                <a:cs typeface="Arial" charset="0"/>
              </a:endParaRPr>
            </a:p>
          </p:txBody>
        </p:sp>
        <p:sp>
          <p:nvSpPr>
            <p:cNvPr id="33" name="Rectangle 14"/>
            <p:cNvSpPr>
              <a:spLocks noChangeArrowheads="1"/>
            </p:cNvSpPr>
            <p:nvPr>
              <p:custDataLst>
                <p:tags r:id="rId5"/>
              </p:custDataLst>
            </p:nvPr>
          </p:nvSpPr>
          <p:spPr bwMode="auto">
            <a:xfrm>
              <a:off x="5501380" y="2647966"/>
              <a:ext cx="1300331" cy="880066"/>
            </a:xfrm>
            <a:prstGeom prst="rect">
              <a:avLst/>
            </a:prstGeom>
            <a:noFill/>
            <a:ln w="9525">
              <a:noFill/>
              <a:round/>
              <a:headEnd/>
              <a:tailEnd/>
            </a:ln>
          </p:spPr>
          <p:txBody>
            <a:bodyPr anchor="ctr"/>
            <a:lstStyle/>
            <a:p>
              <a:pPr algn="ctr" eaLnBrk="0" hangingPunct="0">
                <a:lnSpc>
                  <a:spcPct val="80000"/>
                </a:lnSpc>
              </a:pPr>
              <a:r>
                <a:rPr lang="en-US" sz="1200" b="1" dirty="0">
                  <a:solidFill>
                    <a:schemeClr val="bg1"/>
                  </a:solidFill>
                  <a:latin typeface="Arial" pitchFamily="34" charset="0"/>
                  <a:cs typeface="Arial" pitchFamily="34" charset="0"/>
                </a:rPr>
                <a:t>GET INSURED</a:t>
              </a:r>
            </a:p>
          </p:txBody>
        </p:sp>
        <p:sp>
          <p:nvSpPr>
            <p:cNvPr id="34" name="Rectangle 29"/>
            <p:cNvSpPr>
              <a:spLocks noChangeArrowheads="1"/>
            </p:cNvSpPr>
            <p:nvPr>
              <p:custDataLst>
                <p:tags r:id="rId6"/>
              </p:custDataLst>
            </p:nvPr>
          </p:nvSpPr>
          <p:spPr bwMode="auto">
            <a:xfrm>
              <a:off x="5324632" y="3456488"/>
              <a:ext cx="1990265" cy="879615"/>
            </a:xfrm>
            <a:prstGeom prst="rect">
              <a:avLst/>
            </a:prstGeom>
            <a:noFill/>
            <a:ln w="9525">
              <a:noFill/>
              <a:round/>
              <a:headEnd/>
              <a:tailEnd/>
            </a:ln>
          </p:spPr>
          <p:txBody>
            <a:bodyPr anchor="ctr"/>
            <a:lstStyle/>
            <a:p>
              <a:pPr algn="ctr" eaLnBrk="0" hangingPunct="0">
                <a:lnSpc>
                  <a:spcPct val="80000"/>
                </a:lnSpc>
              </a:pPr>
              <a:r>
                <a:rPr lang="en-US" sz="1200" b="1" dirty="0">
                  <a:solidFill>
                    <a:schemeClr val="bg1"/>
                  </a:solidFill>
                  <a:latin typeface="Arial" pitchFamily="34" charset="0"/>
                  <a:cs typeface="Arial" pitchFamily="34" charset="0"/>
                </a:rPr>
                <a:t>Be</a:t>
              </a:r>
            </a:p>
            <a:p>
              <a:pPr algn="ctr" eaLnBrk="0" hangingPunct="0">
                <a:lnSpc>
                  <a:spcPct val="80000"/>
                </a:lnSpc>
              </a:pPr>
              <a:r>
                <a:rPr lang="en-US" sz="1200" b="1" dirty="0">
                  <a:solidFill>
                    <a:schemeClr val="bg1"/>
                  </a:solidFill>
                  <a:latin typeface="Arial" pitchFamily="34" charset="0"/>
                  <a:cs typeface="Arial" pitchFamily="34" charset="0"/>
                </a:rPr>
                <a:t>proactive:</a:t>
              </a:r>
            </a:p>
            <a:p>
              <a:pPr eaLnBrk="0" hangingPunct="0">
                <a:lnSpc>
                  <a:spcPct val="80000"/>
                </a:lnSpc>
              </a:pPr>
              <a:r>
                <a:rPr lang="en-US" sz="1200" b="1" dirty="0">
                  <a:solidFill>
                    <a:schemeClr val="bg1"/>
                  </a:solidFill>
                  <a:latin typeface="Arial" pitchFamily="34" charset="0"/>
                  <a:cs typeface="Arial" pitchFamily="34" charset="0"/>
                </a:rPr>
                <a:t>    don</a:t>
              </a:r>
              <a:r>
                <a:rPr lang="ja-JP" altLang="en-US" sz="1200" b="1">
                  <a:solidFill>
                    <a:schemeClr val="bg1"/>
                  </a:solidFill>
                  <a:latin typeface="Arial" pitchFamily="34" charset="0"/>
                  <a:cs typeface="Arial" pitchFamily="34" charset="0"/>
                </a:rPr>
                <a:t>’</a:t>
              </a:r>
              <a:r>
                <a:rPr lang="en-US" altLang="ja-JP" sz="1200" b="1" dirty="0">
                  <a:solidFill>
                    <a:schemeClr val="bg1"/>
                  </a:solidFill>
                  <a:latin typeface="Arial" pitchFamily="34" charset="0"/>
                  <a:cs typeface="Arial" pitchFamily="34" charset="0"/>
                </a:rPr>
                <a:t>t risk the           </a:t>
              </a:r>
              <a:r>
                <a:rPr lang="en-US" altLang="ja-JP" sz="1200" b="1" dirty="0" smtClean="0">
                  <a:solidFill>
                    <a:srgbClr val="008DF6"/>
                  </a:solidFill>
                  <a:latin typeface="Arial" pitchFamily="34" charset="0"/>
                  <a:cs typeface="Arial" pitchFamily="34" charset="0"/>
                </a:rPr>
                <a:t>D</a:t>
              </a:r>
              <a:r>
                <a:rPr lang="en-US" altLang="ja-JP" sz="1200" b="1" dirty="0">
                  <a:solidFill>
                    <a:schemeClr val="bg1"/>
                  </a:solidFill>
                  <a:latin typeface="Arial" pitchFamily="34" charset="0"/>
                  <a:cs typeface="Arial" pitchFamily="34" charset="0"/>
                </a:rPr>
                <a:t>c</a:t>
              </a:r>
              <a:r>
                <a:rPr lang="en-US" altLang="ja-JP" sz="1200" b="1" dirty="0" smtClean="0">
                  <a:solidFill>
                    <a:schemeClr val="bg1"/>
                  </a:solidFill>
                  <a:latin typeface="Arial" pitchFamily="34" charset="0"/>
                  <a:cs typeface="Arial" pitchFamily="34" charset="0"/>
                </a:rPr>
                <a:t>onsequences</a:t>
              </a:r>
              <a:endParaRPr lang="en-US" altLang="ja-JP" sz="1200" b="1" dirty="0">
                <a:solidFill>
                  <a:schemeClr val="bg1"/>
                </a:solidFill>
                <a:latin typeface="Arial" pitchFamily="34" charset="0"/>
                <a:cs typeface="Arial" pitchFamily="34" charset="0"/>
              </a:endParaRPr>
            </a:p>
            <a:p>
              <a:pPr algn="ctr" eaLnBrk="0" hangingPunct="0">
                <a:lnSpc>
                  <a:spcPct val="80000"/>
                </a:lnSpc>
              </a:pPr>
              <a:r>
                <a:rPr lang="en-US" altLang="ja-JP" sz="1200" b="1" dirty="0">
                  <a:solidFill>
                    <a:schemeClr val="bg1"/>
                  </a:solidFill>
                  <a:latin typeface="Arial" pitchFamily="34" charset="0"/>
                  <a:cs typeface="Arial" pitchFamily="34" charset="0"/>
                </a:rPr>
                <a:t>of a flood</a:t>
              </a:r>
            </a:p>
            <a:p>
              <a:pPr algn="ctr" eaLnBrk="0" hangingPunct="0">
                <a:lnSpc>
                  <a:spcPct val="80000"/>
                </a:lnSpc>
              </a:pPr>
              <a:endParaRPr lang="en-GB" sz="1400" b="1" dirty="0">
                <a:solidFill>
                  <a:schemeClr val="bg1"/>
                </a:solidFill>
                <a:latin typeface="Franklin Gothic Book" pitchFamily="34" charset="0"/>
                <a:cs typeface="Arial" charset="0"/>
              </a:endParaRPr>
            </a:p>
          </p:txBody>
        </p:sp>
      </p:grpSp>
      <p:grpSp>
        <p:nvGrpSpPr>
          <p:cNvPr id="35" name="Group 37"/>
          <p:cNvGrpSpPr>
            <a:grpSpLocks/>
          </p:cNvGrpSpPr>
          <p:nvPr/>
        </p:nvGrpSpPr>
        <p:grpSpPr bwMode="auto">
          <a:xfrm>
            <a:off x="2698848" y="2264309"/>
            <a:ext cx="1754421" cy="1709102"/>
            <a:chOff x="1956723" y="2762473"/>
            <a:chExt cx="2042147" cy="2175979"/>
          </a:xfrm>
        </p:grpSpPr>
        <p:sp>
          <p:nvSpPr>
            <p:cNvPr id="36" name="Freeform 41"/>
            <p:cNvSpPr>
              <a:spLocks/>
            </p:cNvSpPr>
            <p:nvPr/>
          </p:nvSpPr>
          <p:spPr bwMode="auto">
            <a:xfrm rot="2700000">
              <a:off x="1889807" y="2829389"/>
              <a:ext cx="2175979" cy="2042147"/>
            </a:xfrm>
            <a:custGeom>
              <a:avLst/>
              <a:gdLst>
                <a:gd name="T0" fmla="*/ 387 w 387"/>
                <a:gd name="T1" fmla="*/ 219 h 387"/>
                <a:gd name="T2" fmla="*/ 168 w 387"/>
                <a:gd name="T3" fmla="*/ 0 h 387"/>
                <a:gd name="T4" fmla="*/ 0 w 387"/>
                <a:gd name="T5" fmla="*/ 0 h 387"/>
                <a:gd name="T6" fmla="*/ 387 w 387"/>
                <a:gd name="T7" fmla="*/ 387 h 387"/>
                <a:gd name="T8" fmla="*/ 387 w 387"/>
                <a:gd name="T9" fmla="*/ 219 h 387"/>
              </a:gdLst>
              <a:ahLst/>
              <a:cxnLst>
                <a:cxn ang="0">
                  <a:pos x="T0" y="T1"/>
                </a:cxn>
                <a:cxn ang="0">
                  <a:pos x="T2" y="T3"/>
                </a:cxn>
                <a:cxn ang="0">
                  <a:pos x="T4" y="T5"/>
                </a:cxn>
                <a:cxn ang="0">
                  <a:pos x="T6" y="T7"/>
                </a:cxn>
                <a:cxn ang="0">
                  <a:pos x="T8" y="T9"/>
                </a:cxn>
              </a:cxnLst>
              <a:rect l="0" t="0" r="r" b="b"/>
              <a:pathLst>
                <a:path w="387" h="387">
                  <a:moveTo>
                    <a:pt x="387" y="219"/>
                  </a:moveTo>
                  <a:cubicBezTo>
                    <a:pt x="267" y="217"/>
                    <a:pt x="170" y="120"/>
                    <a:pt x="168" y="0"/>
                  </a:cubicBezTo>
                  <a:cubicBezTo>
                    <a:pt x="0" y="0"/>
                    <a:pt x="0" y="0"/>
                    <a:pt x="0" y="0"/>
                  </a:cubicBezTo>
                  <a:cubicBezTo>
                    <a:pt x="2" y="213"/>
                    <a:pt x="174" y="385"/>
                    <a:pt x="387" y="387"/>
                  </a:cubicBezTo>
                  <a:lnTo>
                    <a:pt x="387" y="219"/>
                  </a:lnTo>
                  <a:close/>
                </a:path>
              </a:pathLst>
            </a:custGeom>
            <a:solidFill>
              <a:schemeClr val="accent6">
                <a:lumMod val="40000"/>
                <a:lumOff val="60000"/>
              </a:schemeClr>
            </a:solidFill>
            <a:ln w="9525">
              <a:noFill/>
              <a:round/>
              <a:headEnd/>
              <a:tailEnd/>
            </a:ln>
            <a:extLst/>
          </p:spPr>
          <p:txBody>
            <a:bodyPr/>
            <a:lstStyle/>
            <a:p>
              <a:pPr>
                <a:defRPr/>
              </a:pPr>
              <a:endParaRPr lang="en-AU" sz="2000" dirty="0">
                <a:solidFill>
                  <a:prstClr val="black"/>
                </a:solidFill>
                <a:latin typeface="Arial" pitchFamily="34" charset="0"/>
                <a:cs typeface="Arial" charset="0"/>
              </a:endParaRPr>
            </a:p>
          </p:txBody>
        </p:sp>
        <p:sp>
          <p:nvSpPr>
            <p:cNvPr id="37" name="Freeform 9"/>
            <p:cNvSpPr>
              <a:spLocks/>
            </p:cNvSpPr>
            <p:nvPr>
              <p:custDataLst>
                <p:tags r:id="rId1"/>
              </p:custDataLst>
            </p:nvPr>
          </p:nvSpPr>
          <p:spPr bwMode="auto">
            <a:xfrm rot="5400000">
              <a:off x="3060773" y="3637660"/>
              <a:ext cx="937095" cy="522122"/>
            </a:xfrm>
            <a:custGeom>
              <a:avLst/>
              <a:gdLst/>
              <a:ahLst/>
              <a:cxnLst>
                <a:cxn ang="0">
                  <a:pos x="272" y="229"/>
                </a:cxn>
                <a:cxn ang="0">
                  <a:pos x="272" y="229"/>
                </a:cxn>
                <a:cxn ang="0">
                  <a:pos x="272" y="123"/>
                </a:cxn>
                <a:cxn ang="0">
                  <a:pos x="368" y="123"/>
                </a:cxn>
                <a:cxn ang="0">
                  <a:pos x="184" y="0"/>
                </a:cxn>
                <a:cxn ang="0">
                  <a:pos x="0" y="123"/>
                </a:cxn>
                <a:cxn ang="0">
                  <a:pos x="104" y="123"/>
                </a:cxn>
                <a:cxn ang="0">
                  <a:pos x="104" y="229"/>
                </a:cxn>
              </a:cxnLst>
              <a:rect l="0" t="0" r="r" b="b"/>
              <a:pathLst>
                <a:path w="369" h="230">
                  <a:moveTo>
                    <a:pt x="272" y="229"/>
                  </a:moveTo>
                  <a:lnTo>
                    <a:pt x="272" y="229"/>
                  </a:lnTo>
                  <a:lnTo>
                    <a:pt x="272" y="123"/>
                  </a:lnTo>
                  <a:lnTo>
                    <a:pt x="368" y="123"/>
                  </a:lnTo>
                  <a:lnTo>
                    <a:pt x="184" y="0"/>
                  </a:lnTo>
                  <a:lnTo>
                    <a:pt x="0" y="123"/>
                  </a:lnTo>
                  <a:lnTo>
                    <a:pt x="104" y="123"/>
                  </a:lnTo>
                  <a:lnTo>
                    <a:pt x="104" y="229"/>
                  </a:lnTo>
                </a:path>
              </a:pathLst>
            </a:custGeom>
            <a:solidFill>
              <a:schemeClr val="accent6">
                <a:lumMod val="40000"/>
                <a:lumOff val="60000"/>
              </a:schemeClr>
            </a:solidFill>
            <a:ln w="6350" cap="rnd" cmpd="sng">
              <a:noFill/>
              <a:prstDash val="solid"/>
              <a:round/>
              <a:headEnd type="none" w="med" len="med"/>
              <a:tailEnd type="none" w="med" len="med"/>
            </a:ln>
            <a:effectLst/>
          </p:spPr>
          <p:txBody>
            <a:bodyPr lIns="45720" rIns="45720"/>
            <a:lstStyle/>
            <a:p>
              <a:pPr>
                <a:defRPr/>
              </a:pPr>
              <a:endParaRPr lang="de-DE" sz="2000">
                <a:solidFill>
                  <a:prstClr val="black"/>
                </a:solidFill>
                <a:latin typeface="+mn-lt"/>
                <a:cs typeface="Arial" charset="0"/>
              </a:endParaRPr>
            </a:p>
          </p:txBody>
        </p:sp>
        <p:sp>
          <p:nvSpPr>
            <p:cNvPr id="38" name="Rectangle 37"/>
            <p:cNvSpPr/>
            <p:nvPr>
              <p:custDataLst>
                <p:tags r:id="rId2"/>
              </p:custDataLst>
            </p:nvPr>
          </p:nvSpPr>
          <p:spPr bwMode="auto">
            <a:xfrm>
              <a:off x="2363136" y="2887106"/>
              <a:ext cx="1282296" cy="879915"/>
            </a:xfrm>
            <a:prstGeom prst="rect">
              <a:avLst/>
            </a:prstGeom>
            <a:noFill/>
            <a:ln w="9525" cap="flat" cmpd="sng" algn="ctr">
              <a:noFill/>
              <a:prstDash val="solid"/>
              <a:round/>
              <a:headEnd type="none" w="med" len="med"/>
              <a:tailEnd type="none" w="med" len="med"/>
            </a:ln>
            <a:effectLst/>
          </p:spPr>
          <p:txBody>
            <a:bodyPr anchor="ctr"/>
            <a:lstStyle/>
            <a:p>
              <a:pPr algn="ctr" eaLnBrk="0" hangingPunct="0">
                <a:lnSpc>
                  <a:spcPct val="80000"/>
                </a:lnSpc>
                <a:defRPr/>
              </a:pPr>
              <a:r>
                <a:rPr lang="en-US" sz="1200" b="1" dirty="0">
                  <a:solidFill>
                    <a:schemeClr val="bg1"/>
                  </a:solidFill>
                  <a:latin typeface="Arial" pitchFamily="34" charset="0"/>
                </a:rPr>
                <a:t>REDUCE YOUR RISK</a:t>
              </a:r>
            </a:p>
            <a:p>
              <a:pPr algn="ctr" eaLnBrk="0" hangingPunct="0">
                <a:lnSpc>
                  <a:spcPct val="80000"/>
                </a:lnSpc>
                <a:defRPr/>
              </a:pPr>
              <a:endParaRPr lang="en-GB" sz="1200" b="1" dirty="0">
                <a:solidFill>
                  <a:schemeClr val="bg1"/>
                </a:solidFill>
                <a:latin typeface="+mn-lt"/>
                <a:cs typeface="Arial" charset="0"/>
              </a:endParaRPr>
            </a:p>
          </p:txBody>
        </p:sp>
        <p:sp>
          <p:nvSpPr>
            <p:cNvPr id="39" name="Rectangle 30"/>
            <p:cNvSpPr>
              <a:spLocks noChangeArrowheads="1"/>
            </p:cNvSpPr>
            <p:nvPr>
              <p:custDataLst>
                <p:tags r:id="rId3"/>
              </p:custDataLst>
            </p:nvPr>
          </p:nvSpPr>
          <p:spPr bwMode="auto">
            <a:xfrm>
              <a:off x="2274439" y="3663231"/>
              <a:ext cx="1345285" cy="880066"/>
            </a:xfrm>
            <a:prstGeom prst="rect">
              <a:avLst/>
            </a:prstGeom>
            <a:noFill/>
            <a:ln w="9525">
              <a:noFill/>
              <a:round/>
              <a:headEnd/>
              <a:tailEnd/>
            </a:ln>
          </p:spPr>
          <p:txBody>
            <a:bodyPr anchor="ctr"/>
            <a:lstStyle/>
            <a:p>
              <a:pPr algn="ctr" eaLnBrk="0" hangingPunct="0">
                <a:lnSpc>
                  <a:spcPct val="80000"/>
                </a:lnSpc>
              </a:pPr>
              <a:r>
                <a:rPr lang="en-US" sz="1200" b="1" dirty="0">
                  <a:solidFill>
                    <a:schemeClr val="bg1"/>
                  </a:solidFill>
                  <a:latin typeface="Arial" pitchFamily="34" charset="0"/>
                  <a:cs typeface="Arial" pitchFamily="34" charset="0"/>
                </a:rPr>
                <a:t>Building or Rebuilding?  Build</a:t>
              </a:r>
            </a:p>
            <a:p>
              <a:pPr algn="ctr" eaLnBrk="0" hangingPunct="0">
                <a:lnSpc>
                  <a:spcPct val="80000"/>
                </a:lnSpc>
              </a:pPr>
              <a:r>
                <a:rPr lang="en-US" sz="1200" b="1" dirty="0">
                  <a:solidFill>
                    <a:schemeClr val="bg1"/>
                  </a:solidFill>
                  <a:latin typeface="Arial" pitchFamily="34" charset="0"/>
                  <a:cs typeface="Arial" pitchFamily="34" charset="0"/>
                </a:rPr>
                <a:t>h</a:t>
              </a:r>
              <a:r>
                <a:rPr lang="en-US" sz="1200" b="1" dirty="0" smtClean="0">
                  <a:solidFill>
                    <a:schemeClr val="bg1"/>
                  </a:solidFill>
                  <a:latin typeface="Arial" pitchFamily="34" charset="0"/>
                  <a:cs typeface="Arial" pitchFamily="34" charset="0"/>
                </a:rPr>
                <a:t>igher</a:t>
              </a:r>
              <a:endParaRPr lang="en-US" sz="1200" b="1" dirty="0">
                <a:solidFill>
                  <a:schemeClr val="bg1"/>
                </a:solidFill>
                <a:latin typeface="Arial" pitchFamily="34" charset="0"/>
                <a:cs typeface="Arial" pitchFamily="34" charset="0"/>
              </a:endParaRPr>
            </a:p>
            <a:p>
              <a:pPr algn="ctr" eaLnBrk="0" hangingPunct="0">
                <a:lnSpc>
                  <a:spcPct val="80000"/>
                </a:lnSpc>
              </a:pPr>
              <a:r>
                <a:rPr lang="en-US" sz="1200" b="1" dirty="0">
                  <a:solidFill>
                    <a:schemeClr val="bg1"/>
                  </a:solidFill>
                  <a:latin typeface="Arial" pitchFamily="34" charset="0"/>
                  <a:cs typeface="Arial" pitchFamily="34" charset="0"/>
                </a:rPr>
                <a:t>t</a:t>
              </a:r>
              <a:r>
                <a:rPr lang="en-US" sz="1200" b="1" dirty="0" smtClean="0">
                  <a:solidFill>
                    <a:schemeClr val="bg1"/>
                  </a:solidFill>
                  <a:latin typeface="Arial" pitchFamily="34" charset="0"/>
                  <a:cs typeface="Arial" pitchFamily="34" charset="0"/>
                </a:rPr>
                <a:t>han</a:t>
              </a:r>
              <a:endParaRPr lang="en-US" sz="1200" b="1" dirty="0">
                <a:solidFill>
                  <a:schemeClr val="bg1"/>
                </a:solidFill>
                <a:latin typeface="Arial" pitchFamily="34" charset="0"/>
                <a:cs typeface="Arial" pitchFamily="34" charset="0"/>
              </a:endParaRPr>
            </a:p>
            <a:p>
              <a:pPr algn="ctr" eaLnBrk="0" hangingPunct="0">
                <a:lnSpc>
                  <a:spcPct val="80000"/>
                </a:lnSpc>
              </a:pPr>
              <a:r>
                <a:rPr lang="en-US" sz="1200" b="1" dirty="0">
                  <a:solidFill>
                    <a:schemeClr val="bg1"/>
                  </a:solidFill>
                  <a:latin typeface="Arial" pitchFamily="34" charset="0"/>
                  <a:cs typeface="Arial" pitchFamily="34" charset="0"/>
                </a:rPr>
                <a:t>current standards</a:t>
              </a:r>
            </a:p>
          </p:txBody>
        </p:sp>
      </p:grpSp>
      <p:sp>
        <p:nvSpPr>
          <p:cNvPr id="40" name="TextBox 39"/>
          <p:cNvSpPr txBox="1">
            <a:spLocks noChangeArrowheads="1"/>
          </p:cNvSpPr>
          <p:nvPr/>
        </p:nvSpPr>
        <p:spPr bwMode="auto">
          <a:xfrm>
            <a:off x="4038600" y="2514600"/>
            <a:ext cx="1600633" cy="369332"/>
          </a:xfrm>
          <a:prstGeom prst="rect">
            <a:avLst/>
          </a:prstGeom>
          <a:noFill/>
          <a:ln w="9525">
            <a:noFill/>
            <a:miter lim="800000"/>
            <a:headEnd/>
            <a:tailEnd/>
          </a:ln>
        </p:spPr>
        <p:txBody>
          <a:bodyPr wrap="square">
            <a:spAutoFit/>
          </a:bodyPr>
          <a:lstStyle/>
          <a:p>
            <a:pPr algn="ctr"/>
            <a:r>
              <a:rPr lang="en-US" b="1" dirty="0" smtClean="0">
                <a:solidFill>
                  <a:schemeClr val="bg1"/>
                </a:solidFill>
                <a:latin typeface="Arial" pitchFamily="34" charset="0"/>
                <a:cs typeface="Arial" pitchFamily="34" charset="0"/>
              </a:rPr>
              <a:t>Resilient</a:t>
            </a:r>
            <a:endParaRPr lang="en-US" b="1" dirty="0">
              <a:solidFill>
                <a:schemeClr val="bg1"/>
              </a:solidFill>
              <a:latin typeface="Arial" pitchFamily="34" charset="0"/>
              <a:cs typeface="Arial" pitchFamily="34" charset="0"/>
            </a:endParaRPr>
          </a:p>
        </p:txBody>
      </p:sp>
      <p:sp>
        <p:nvSpPr>
          <p:cNvPr id="42" name="Subtitle 2"/>
          <p:cNvSpPr txBox="1">
            <a:spLocks/>
          </p:cNvSpPr>
          <p:nvPr/>
        </p:nvSpPr>
        <p:spPr>
          <a:xfrm>
            <a:off x="685800" y="762000"/>
            <a:ext cx="7854696" cy="609600"/>
          </a:xfrm>
          <a:prstGeom prst="rect">
            <a:avLst/>
          </a:prstGeom>
        </p:spPr>
        <p:txBody>
          <a:bodyPr vert="horz" lIns="0" rIns="18288">
            <a:noAutofit/>
          </a:bodyPr>
          <a:lstStyle/>
          <a:p>
            <a:pPr marL="0" marR="45720" lvl="0" indent="0" algn="ctr" defTabSz="914400" rtl="0" eaLnBrk="1" fontAlgn="auto" latinLnBrk="0" hangingPunct="1">
              <a:lnSpc>
                <a:spcPct val="100000"/>
              </a:lnSpc>
              <a:spcAft>
                <a:spcPts val="0"/>
              </a:spcAft>
              <a:buClr>
                <a:schemeClr val="accent3"/>
              </a:buClr>
              <a:buSzPct val="95000"/>
              <a:buFont typeface="Wingdings 2"/>
              <a:buNone/>
              <a:tabLst/>
              <a:defRPr/>
            </a:pPr>
            <a:r>
              <a:rPr lang="en-US" sz="2800" noProof="0" dirty="0" smtClean="0">
                <a:latin typeface="Arial" pitchFamily="34" charset="0"/>
                <a:cs typeface="Arial" pitchFamily="34" charset="0"/>
              </a:rPr>
              <a:t>ADDRESS YOUR RISK</a:t>
            </a:r>
            <a:endParaRPr kumimoji="0" lang="en-US" sz="3200" b="0" i="0" u="none" strike="noStrike" kern="1200" cap="none" spc="0" normalizeH="0" baseline="3000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5" name="Subtitle 2"/>
          <p:cNvSpPr txBox="1">
            <a:spLocks/>
          </p:cNvSpPr>
          <p:nvPr/>
        </p:nvSpPr>
        <p:spPr>
          <a:xfrm>
            <a:off x="609600" y="838200"/>
            <a:ext cx="7854696" cy="1143000"/>
          </a:xfrm>
          <a:prstGeom prst="rect">
            <a:avLst/>
          </a:prstGeom>
        </p:spPr>
        <p:txBody>
          <a:bodyPr vert="horz" lIns="0" rIns="18288">
            <a:noAutofit/>
          </a:bodyPr>
          <a:lstStyle/>
          <a:p>
            <a:pPr marL="0" marR="45720" lvl="0" indent="0" algn="ctr" defTabSz="914400" rtl="0" eaLnBrk="1" fontAlgn="auto" latinLnBrk="0" hangingPunct="1">
              <a:lnSpc>
                <a:spcPct val="100000"/>
              </a:lnSpc>
              <a:spcAft>
                <a:spcPts val="0"/>
              </a:spcAft>
              <a:buClr>
                <a:schemeClr val="accent3"/>
              </a:buClr>
              <a:buSzPct val="95000"/>
              <a:buFont typeface="Wingdings 2"/>
              <a:buNone/>
              <a:tabLst/>
              <a:defRPr/>
            </a:pPr>
            <a:r>
              <a:rPr lang="en-US" sz="3200" noProof="0" dirty="0" smtClean="0">
                <a:latin typeface="Arial" pitchFamily="34" charset="0"/>
                <a:cs typeface="Arial" pitchFamily="34" charset="0"/>
              </a:rPr>
              <a:t>FLORIDA NFIP POLICYHOLDERS</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dirty="0" smtClean="0">
                <a:latin typeface="Arial" pitchFamily="34" charset="0"/>
                <a:cs typeface="Arial" pitchFamily="34" charset="0"/>
              </a:rPr>
              <a:t>UNDER </a:t>
            </a:r>
            <a:r>
              <a:rPr kumimoji="0" lang="en-US" sz="3200" b="0" i="0" u="none" strike="noStrike" kern="1200" cap="none" spc="0" normalizeH="0" dirty="0" smtClean="0">
                <a:ln>
                  <a:noFill/>
                </a:ln>
                <a:solidFill>
                  <a:schemeClr val="tx1"/>
                </a:solidFill>
                <a:effectLst/>
                <a:uLnTx/>
                <a:uFillTx/>
                <a:latin typeface="Arial" pitchFamily="34" charset="0"/>
                <a:ea typeface="+mn-ea"/>
                <a:cs typeface="Arial" pitchFamily="34" charset="0"/>
              </a:rPr>
              <a:t>SECTION 205</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3200" b="0" i="0" u="none" strike="noStrike" kern="1200" cap="none" spc="0" normalizeH="0" baseline="30000" noProof="0" dirty="0">
              <a:ln>
                <a:noFill/>
              </a:ln>
              <a:solidFill>
                <a:schemeClr val="tx1"/>
              </a:solidFill>
              <a:effectLst/>
              <a:uLnTx/>
              <a:uFillTx/>
              <a:latin typeface="Arial" pitchFamily="34" charset="0"/>
              <a:ea typeface="+mn-ea"/>
              <a:cs typeface="Arial" pitchFamily="34" charset="0"/>
            </a:endParaRPr>
          </a:p>
        </p:txBody>
      </p:sp>
      <p:sp>
        <p:nvSpPr>
          <p:cNvPr id="7" name="Subtitle 2"/>
          <p:cNvSpPr txBox="1">
            <a:spLocks/>
          </p:cNvSpPr>
          <p:nvPr/>
        </p:nvSpPr>
        <p:spPr>
          <a:xfrm>
            <a:off x="533400" y="2286000"/>
            <a:ext cx="8382000" cy="3200400"/>
          </a:xfrm>
          <a:prstGeom prst="rect">
            <a:avLst/>
          </a:prstGeom>
        </p:spPr>
        <p:txBody>
          <a:bodyPr vert="horz" lIns="0" tIns="0" rIns="0" bIns="0" numCol="1">
            <a:noAutofit/>
          </a:bodyPr>
          <a:lstStyle/>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r>
              <a:rPr lang="en-US" sz="1900" b="1" i="1" dirty="0" smtClean="0">
                <a:solidFill>
                  <a:srgbClr val="FFFF00"/>
                </a:solidFill>
                <a:latin typeface="Arial" pitchFamily="34" charset="0"/>
                <a:cs typeface="Arial" pitchFamily="34" charset="0"/>
              </a:rPr>
              <a:t>87 percent of NFIP policyholders (1,789,559 policies) in Florida are not subsidized.</a:t>
            </a:r>
            <a:r>
              <a:rPr lang="en-US" sz="1900" dirty="0" smtClean="0">
                <a:latin typeface="Arial" pitchFamily="34" charset="0"/>
                <a:cs typeface="Arial" pitchFamily="34" charset="0"/>
              </a:rPr>
              <a:t>  These policyholders will not be affected by Section 205, but may see routine annual rate increases.</a:t>
            </a:r>
          </a:p>
          <a:p>
            <a:pPr marL="0" marR="45720" lvl="0" indent="0" defTabSz="914400" rtl="0" eaLnBrk="1" fontAlgn="auto" latinLnBrk="0" hangingPunct="1">
              <a:spcBef>
                <a:spcPct val="20000"/>
              </a:spcBef>
              <a:spcAft>
                <a:spcPts val="0"/>
              </a:spcAft>
              <a:buClr>
                <a:schemeClr val="accent3"/>
              </a:buClr>
              <a:buSzPct val="95000"/>
              <a:tabLst/>
              <a:defRPr/>
            </a:pPr>
            <a:endParaRPr lang="en-US" sz="1900" dirty="0" smtClean="0">
              <a:latin typeface="Arial" pitchFamily="34" charset="0"/>
              <a:cs typeface="Arial" pitchFamily="34" charset="0"/>
            </a:endParaRP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r>
              <a:rPr lang="en-US" sz="1900" b="1" i="1" dirty="0" smtClean="0">
                <a:solidFill>
                  <a:srgbClr val="FFFF00"/>
                </a:solidFill>
                <a:latin typeface="Arial" pitchFamily="34" charset="0"/>
                <a:cs typeface="Arial" pitchFamily="34" charset="0"/>
              </a:rPr>
              <a:t>Only 2 percent of all Florida NFIP policies (50,496) will see immediate 25 percent increases.  </a:t>
            </a:r>
            <a:r>
              <a:rPr lang="en-US" sz="1900" dirty="0" smtClean="0">
                <a:latin typeface="Arial" pitchFamily="34" charset="0"/>
                <a:cs typeface="Arial" pitchFamily="34" charset="0"/>
              </a:rPr>
              <a:t>This includes non-primary residences, businesses and severe repetitive loss properties. These properties will see immediate changes to their premiums.</a:t>
            </a:r>
            <a:endParaRPr lang="en-US" sz="2400" dirty="0" smtClean="0">
              <a:latin typeface="Arial" pitchFamily="34" charset="0"/>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400" dirty="0" smtClean="0">
              <a:latin typeface="Arial" pitchFamily="34" charset="0"/>
              <a:cs typeface="Arial" pitchFamily="34" charset="0"/>
            </a:endParaRPr>
          </a:p>
        </p:txBody>
      </p:sp>
      <p:pic>
        <p:nvPicPr>
          <p:cNvPr id="6"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638800"/>
            <a:ext cx="1981200" cy="618431"/>
          </a:xfrm>
          <a:prstGeom prst="rect">
            <a:avLst/>
          </a:prstGeom>
          <a:noFill/>
          <a:ln w="9525">
            <a:noFill/>
            <a:miter lim="800000"/>
            <a:headEnd/>
            <a:tailEnd/>
          </a:ln>
        </p:spPr>
      </p:pic>
      <p:pic>
        <p:nvPicPr>
          <p:cNvPr id="8" name="Picture 4" descr="dhs_seal&amp;femabluetext_n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5" name="Subtitle 2"/>
          <p:cNvSpPr txBox="1">
            <a:spLocks/>
          </p:cNvSpPr>
          <p:nvPr/>
        </p:nvSpPr>
        <p:spPr>
          <a:xfrm>
            <a:off x="609600" y="838200"/>
            <a:ext cx="7854696" cy="1143000"/>
          </a:xfrm>
          <a:prstGeom prst="rect">
            <a:avLst/>
          </a:prstGeom>
        </p:spPr>
        <p:txBody>
          <a:bodyPr vert="horz" lIns="0" rIns="18288">
            <a:noAutofit/>
          </a:bodyPr>
          <a:lstStyle/>
          <a:p>
            <a:pPr marL="0" marR="45720" lvl="0" indent="0" algn="ctr" defTabSz="914400" rtl="0" eaLnBrk="1" fontAlgn="auto" latinLnBrk="0" hangingPunct="1">
              <a:lnSpc>
                <a:spcPct val="100000"/>
              </a:lnSpc>
              <a:spcAft>
                <a:spcPts val="0"/>
              </a:spcAft>
              <a:buClr>
                <a:schemeClr val="accent3"/>
              </a:buClr>
              <a:buSzPct val="95000"/>
              <a:buFont typeface="Wingdings 2"/>
              <a:buNone/>
              <a:tabLst/>
              <a:defRPr/>
            </a:pPr>
            <a:r>
              <a:rPr lang="en-US" sz="3200" noProof="0" dirty="0" smtClean="0">
                <a:latin typeface="Arial" pitchFamily="34" charset="0"/>
                <a:cs typeface="Arial" pitchFamily="34" charset="0"/>
              </a:rPr>
              <a:t>FLORIDA NFIP POLICYHOLDERS</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dirty="0" smtClean="0">
                <a:latin typeface="Arial" pitchFamily="34" charset="0"/>
                <a:cs typeface="Arial" pitchFamily="34" charset="0"/>
              </a:rPr>
              <a:t>UNDER </a:t>
            </a:r>
            <a:r>
              <a:rPr kumimoji="0" lang="en-US" sz="3200" b="0" i="0" u="none" strike="noStrike" kern="1200" cap="none" spc="0" normalizeH="0" dirty="0" smtClean="0">
                <a:ln>
                  <a:noFill/>
                </a:ln>
                <a:solidFill>
                  <a:schemeClr val="tx1"/>
                </a:solidFill>
                <a:effectLst/>
                <a:uLnTx/>
                <a:uFillTx/>
                <a:latin typeface="Arial" pitchFamily="34" charset="0"/>
                <a:ea typeface="+mn-ea"/>
                <a:cs typeface="Arial" pitchFamily="34" charset="0"/>
              </a:rPr>
              <a:t>SECTION 205 (</a:t>
            </a:r>
            <a:r>
              <a:rPr kumimoji="0" lang="en-US" sz="3200" b="0" i="0" u="none" strike="noStrike" kern="1200" cap="none" spc="0" normalizeH="0" dirty="0" err="1" smtClean="0">
                <a:ln>
                  <a:noFill/>
                </a:ln>
                <a:solidFill>
                  <a:schemeClr val="tx1"/>
                </a:solidFill>
                <a:effectLst/>
                <a:uLnTx/>
                <a:uFillTx/>
                <a:latin typeface="Arial" pitchFamily="34" charset="0"/>
                <a:ea typeface="+mn-ea"/>
                <a:cs typeface="Arial" pitchFamily="34" charset="0"/>
              </a:rPr>
              <a:t>con’t</a:t>
            </a:r>
            <a:r>
              <a:rPr kumimoji="0" lang="en-US" sz="3200" b="0" i="0" u="none" strike="noStrike" kern="1200" cap="none" spc="0" normalizeH="0" dirty="0" smtClean="0">
                <a:ln>
                  <a:noFill/>
                </a:ln>
                <a:solidFill>
                  <a:schemeClr val="tx1"/>
                </a:solidFill>
                <a:effectLst/>
                <a:uLnTx/>
                <a:uFillTx/>
                <a:latin typeface="Arial" pitchFamily="34" charset="0"/>
                <a:ea typeface="+mn-ea"/>
                <a:cs typeface="Arial" pitchFamily="34" charset="0"/>
              </a:rPr>
              <a:t>)</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3200" b="0" i="0" u="none" strike="noStrike" kern="1200" cap="none" spc="0" normalizeH="0" baseline="30000" noProof="0" dirty="0">
              <a:ln>
                <a:noFill/>
              </a:ln>
              <a:solidFill>
                <a:schemeClr val="tx1"/>
              </a:solidFill>
              <a:effectLst/>
              <a:uLnTx/>
              <a:uFillTx/>
              <a:latin typeface="Arial" pitchFamily="34" charset="0"/>
              <a:ea typeface="+mn-ea"/>
              <a:cs typeface="Arial" pitchFamily="34" charset="0"/>
            </a:endParaRPr>
          </a:p>
        </p:txBody>
      </p:sp>
      <p:sp>
        <p:nvSpPr>
          <p:cNvPr id="7" name="Subtitle 2"/>
          <p:cNvSpPr txBox="1">
            <a:spLocks/>
          </p:cNvSpPr>
          <p:nvPr/>
        </p:nvSpPr>
        <p:spPr>
          <a:xfrm>
            <a:off x="533400" y="2286000"/>
            <a:ext cx="8382000" cy="2667000"/>
          </a:xfrm>
          <a:prstGeom prst="rect">
            <a:avLst/>
          </a:prstGeom>
        </p:spPr>
        <p:txBody>
          <a:bodyPr vert="horz" lIns="0" tIns="0" rIns="0" bIns="0" numCol="1">
            <a:noAutofit/>
          </a:bodyPr>
          <a:lstStyle/>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r>
              <a:rPr lang="en-US" sz="1900" b="1" i="1" dirty="0" smtClean="0">
                <a:solidFill>
                  <a:srgbClr val="FFFF00"/>
                </a:solidFill>
                <a:latin typeface="Arial" pitchFamily="34" charset="0"/>
                <a:cs typeface="Arial" pitchFamily="34" charset="0"/>
              </a:rPr>
              <a:t>5 percent of all Florida policies (103,258) cover subsidized primary residences, which will remain subsidized</a:t>
            </a:r>
            <a:r>
              <a:rPr lang="en-US" sz="1900" dirty="0" smtClean="0">
                <a:latin typeface="Arial" pitchFamily="34" charset="0"/>
                <a:cs typeface="Arial" pitchFamily="34" charset="0"/>
              </a:rPr>
              <a:t>, unless or until:</a:t>
            </a:r>
          </a:p>
          <a:p>
            <a:pPr marR="45720" lvl="1">
              <a:spcBef>
                <a:spcPct val="20000"/>
              </a:spcBef>
              <a:buClr>
                <a:schemeClr val="accent3"/>
              </a:buClr>
              <a:buSzPct val="95000"/>
              <a:buFont typeface="Arial" pitchFamily="34" charset="0"/>
              <a:buChar char="•"/>
              <a:defRPr/>
            </a:pPr>
            <a:r>
              <a:rPr lang="en-US" sz="1900" dirty="0" smtClean="0">
                <a:latin typeface="Arial" pitchFamily="34" charset="0"/>
                <a:cs typeface="Arial" pitchFamily="34" charset="0"/>
              </a:rPr>
              <a:t>The property is sold (new rates will be charged to the next owner)</a:t>
            </a:r>
          </a:p>
          <a:p>
            <a:pPr marR="45720" lvl="1">
              <a:spcBef>
                <a:spcPct val="20000"/>
              </a:spcBef>
              <a:buClr>
                <a:schemeClr val="accent3"/>
              </a:buClr>
              <a:buSzPct val="95000"/>
              <a:buFont typeface="Arial" pitchFamily="34" charset="0"/>
              <a:buChar char="•"/>
              <a:defRPr/>
            </a:pPr>
            <a:r>
              <a:rPr lang="en-US" sz="1900" dirty="0" smtClean="0">
                <a:latin typeface="Arial" pitchFamily="34" charset="0"/>
                <a:cs typeface="Arial" pitchFamily="34" charset="0"/>
              </a:rPr>
              <a:t>The policy lapses</a:t>
            </a:r>
          </a:p>
          <a:p>
            <a:pPr marR="45720" lvl="1">
              <a:spcBef>
                <a:spcPct val="20000"/>
              </a:spcBef>
              <a:buClr>
                <a:schemeClr val="accent3"/>
              </a:buClr>
              <a:buSzPct val="95000"/>
              <a:buFont typeface="Arial" pitchFamily="34" charset="0"/>
              <a:buChar char="•"/>
              <a:defRPr/>
            </a:pPr>
            <a:r>
              <a:rPr lang="en-US" sz="1900" dirty="0" smtClean="0">
                <a:latin typeface="Arial" pitchFamily="34" charset="0"/>
                <a:cs typeface="Arial" pitchFamily="34" charset="0"/>
              </a:rPr>
              <a:t>The property suffers severe, repeated flood losses</a:t>
            </a:r>
          </a:p>
          <a:p>
            <a:pPr marR="45720" lvl="1">
              <a:spcBef>
                <a:spcPct val="20000"/>
              </a:spcBef>
              <a:buClr>
                <a:schemeClr val="accent3"/>
              </a:buClr>
              <a:buSzPct val="95000"/>
              <a:buFont typeface="Arial" pitchFamily="34" charset="0"/>
              <a:buChar char="•"/>
              <a:defRPr/>
            </a:pPr>
            <a:r>
              <a:rPr lang="en-US" sz="1900" dirty="0" smtClean="0">
                <a:latin typeface="Arial" pitchFamily="34" charset="0"/>
                <a:cs typeface="Arial" pitchFamily="34" charset="0"/>
              </a:rPr>
              <a:t>A new policy is purchased</a:t>
            </a:r>
          </a:p>
          <a:p>
            <a:pPr marL="0" marR="45720" lvl="0" indent="0" defTabSz="914400" rtl="0" eaLnBrk="1" fontAlgn="auto" latinLnBrk="0" hangingPunct="1">
              <a:spcBef>
                <a:spcPct val="20000"/>
              </a:spcBef>
              <a:spcAft>
                <a:spcPts val="0"/>
              </a:spcAft>
              <a:buClr>
                <a:schemeClr val="accent3"/>
              </a:buClr>
              <a:buSzPct val="95000"/>
              <a:tabLst/>
              <a:defRPr/>
            </a:pPr>
            <a:endParaRPr lang="en-US" sz="2400" dirty="0" smtClean="0">
              <a:latin typeface="Arial" pitchFamily="34" charset="0"/>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400" dirty="0" smtClean="0">
              <a:latin typeface="Arial" pitchFamily="34" charset="0"/>
              <a:cs typeface="Arial" pitchFamily="34" charset="0"/>
            </a:endParaRPr>
          </a:p>
        </p:txBody>
      </p:sp>
      <p:pic>
        <p:nvPicPr>
          <p:cNvPr id="6"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638800"/>
            <a:ext cx="1981200" cy="618431"/>
          </a:xfrm>
          <a:prstGeom prst="rect">
            <a:avLst/>
          </a:prstGeom>
          <a:noFill/>
          <a:ln w="9525">
            <a:noFill/>
            <a:miter lim="800000"/>
            <a:headEnd/>
            <a:tailEnd/>
          </a:ln>
        </p:spPr>
      </p:pic>
      <p:pic>
        <p:nvPicPr>
          <p:cNvPr id="8" name="Picture 4" descr="dhs_seal&amp;femabluetext_n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5" name="Subtitle 2"/>
          <p:cNvSpPr txBox="1">
            <a:spLocks/>
          </p:cNvSpPr>
          <p:nvPr/>
        </p:nvSpPr>
        <p:spPr>
          <a:xfrm>
            <a:off x="609600" y="838200"/>
            <a:ext cx="7854696" cy="1143000"/>
          </a:xfrm>
          <a:prstGeom prst="rect">
            <a:avLst/>
          </a:prstGeom>
        </p:spPr>
        <p:txBody>
          <a:bodyPr vert="horz" lIns="0" rIns="18288">
            <a:noAutofit/>
          </a:bodyPr>
          <a:lstStyle/>
          <a:p>
            <a:pPr marL="0" marR="45720" lvl="0" indent="0" algn="ctr" defTabSz="914400" rtl="0" eaLnBrk="1" fontAlgn="auto" latinLnBrk="0" hangingPunct="1">
              <a:lnSpc>
                <a:spcPct val="100000"/>
              </a:lnSpc>
              <a:spcAft>
                <a:spcPts val="0"/>
              </a:spcAft>
              <a:buClr>
                <a:schemeClr val="accent3"/>
              </a:buClr>
              <a:buSzPct val="95000"/>
              <a:buFont typeface="Wingdings 2"/>
              <a:buNone/>
              <a:tabLst/>
              <a:defRPr/>
            </a:pPr>
            <a:r>
              <a:rPr lang="en-US" sz="3200" noProof="0" dirty="0" smtClean="0">
                <a:latin typeface="Arial" pitchFamily="34" charset="0"/>
                <a:cs typeface="Arial" pitchFamily="34" charset="0"/>
              </a:rPr>
              <a:t>FLORIDA NFIP POLICYHOLDERS</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dirty="0" smtClean="0">
                <a:latin typeface="Arial" pitchFamily="34" charset="0"/>
                <a:cs typeface="Arial" pitchFamily="34" charset="0"/>
              </a:rPr>
              <a:t>UNDER </a:t>
            </a:r>
            <a:r>
              <a:rPr kumimoji="0" lang="en-US" sz="3200" b="0" i="0" u="none" strike="noStrike" kern="1200" cap="none" spc="0" normalizeH="0" dirty="0" smtClean="0">
                <a:ln>
                  <a:noFill/>
                </a:ln>
                <a:solidFill>
                  <a:schemeClr val="tx1"/>
                </a:solidFill>
                <a:effectLst/>
                <a:uLnTx/>
                <a:uFillTx/>
                <a:latin typeface="Arial" pitchFamily="34" charset="0"/>
                <a:ea typeface="+mn-ea"/>
                <a:cs typeface="Arial" pitchFamily="34" charset="0"/>
              </a:rPr>
              <a:t>SECTION 205 (</a:t>
            </a:r>
            <a:r>
              <a:rPr kumimoji="0" lang="en-US" sz="3200" b="0" i="0" u="none" strike="noStrike" kern="1200" cap="none" spc="0" normalizeH="0" dirty="0" err="1" smtClean="0">
                <a:ln>
                  <a:noFill/>
                </a:ln>
                <a:solidFill>
                  <a:schemeClr val="tx1"/>
                </a:solidFill>
                <a:effectLst/>
                <a:uLnTx/>
                <a:uFillTx/>
                <a:latin typeface="Arial" pitchFamily="34" charset="0"/>
                <a:ea typeface="+mn-ea"/>
                <a:cs typeface="Arial" pitchFamily="34" charset="0"/>
              </a:rPr>
              <a:t>con’t</a:t>
            </a:r>
            <a:r>
              <a:rPr kumimoji="0" lang="en-US" sz="3200" b="0" i="0" u="none" strike="noStrike" kern="1200" cap="none" spc="0" normalizeH="0" dirty="0" smtClean="0">
                <a:ln>
                  <a:noFill/>
                </a:ln>
                <a:solidFill>
                  <a:schemeClr val="tx1"/>
                </a:solidFill>
                <a:effectLst/>
                <a:uLnTx/>
                <a:uFillTx/>
                <a:latin typeface="Arial" pitchFamily="34" charset="0"/>
                <a:ea typeface="+mn-ea"/>
                <a:cs typeface="Arial" pitchFamily="34" charset="0"/>
              </a:rPr>
              <a:t>)</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3200" b="0" i="0" u="none" strike="noStrike" kern="1200" cap="none" spc="0" normalizeH="0" baseline="30000" noProof="0" dirty="0">
              <a:ln>
                <a:noFill/>
              </a:ln>
              <a:solidFill>
                <a:schemeClr val="tx1"/>
              </a:solidFill>
              <a:effectLst/>
              <a:uLnTx/>
              <a:uFillTx/>
              <a:latin typeface="Arial" pitchFamily="34" charset="0"/>
              <a:ea typeface="+mn-ea"/>
              <a:cs typeface="Arial" pitchFamily="34" charset="0"/>
            </a:endParaRPr>
          </a:p>
        </p:txBody>
      </p:sp>
      <p:sp>
        <p:nvSpPr>
          <p:cNvPr id="7" name="Subtitle 2"/>
          <p:cNvSpPr txBox="1">
            <a:spLocks/>
          </p:cNvSpPr>
          <p:nvPr/>
        </p:nvSpPr>
        <p:spPr>
          <a:xfrm>
            <a:off x="533400" y="2286000"/>
            <a:ext cx="8382000" cy="2971800"/>
          </a:xfrm>
          <a:prstGeom prst="rect">
            <a:avLst/>
          </a:prstGeom>
        </p:spPr>
        <p:txBody>
          <a:bodyPr vert="horz" lIns="0" tIns="0" rIns="0" bIns="0" numCol="1">
            <a:noAutofit/>
          </a:bodyPr>
          <a:lstStyle/>
          <a:p>
            <a:pPr marR="45720">
              <a:spcBef>
                <a:spcPct val="20000"/>
              </a:spcBef>
              <a:buClr>
                <a:schemeClr val="accent3"/>
              </a:buClr>
              <a:buSzPct val="95000"/>
              <a:buFont typeface="Arial" pitchFamily="34" charset="0"/>
              <a:buChar char="•"/>
              <a:defRPr/>
            </a:pPr>
            <a:r>
              <a:rPr lang="en-US" sz="1900" b="1" i="1" dirty="0" smtClean="0">
                <a:solidFill>
                  <a:srgbClr val="FFFF00"/>
                </a:solidFill>
                <a:latin typeface="Arial" pitchFamily="34" charset="0"/>
                <a:cs typeface="Arial" pitchFamily="34" charset="0"/>
              </a:rPr>
              <a:t>The remaining 6 percent of Florida policies (114,894) include subsidized condo and non-condo, multi-family structures.</a:t>
            </a:r>
            <a:r>
              <a:rPr lang="en-US" sz="1900" dirty="0" smtClean="0">
                <a:latin typeface="Arial" pitchFamily="34" charset="0"/>
                <a:cs typeface="Arial" pitchFamily="34" charset="0"/>
              </a:rPr>
              <a:t>  These policyholders will keep their subsidies until FEMA develops guidance for their removal.</a:t>
            </a:r>
          </a:p>
          <a:p>
            <a:pPr marR="45720" lvl="1">
              <a:spcBef>
                <a:spcPct val="20000"/>
              </a:spcBef>
              <a:buClr>
                <a:schemeClr val="accent3"/>
              </a:buClr>
              <a:buSzPct val="95000"/>
              <a:buFont typeface="Arial" pitchFamily="34" charset="0"/>
              <a:buChar char="•"/>
              <a:defRPr/>
            </a:pPr>
            <a:endParaRPr lang="en-US" sz="1900" dirty="0" smtClean="0">
              <a:latin typeface="Arial" pitchFamily="34" charset="0"/>
              <a:cs typeface="Arial" pitchFamily="34" charset="0"/>
            </a:endParaRPr>
          </a:p>
          <a:p>
            <a:pPr marR="45720" lvl="1">
              <a:spcBef>
                <a:spcPct val="20000"/>
              </a:spcBef>
              <a:buClr>
                <a:schemeClr val="accent3"/>
              </a:buClr>
              <a:buSzPct val="95000"/>
              <a:buFont typeface="Arial" pitchFamily="34" charset="0"/>
              <a:buChar char="•"/>
              <a:defRPr/>
            </a:pPr>
            <a:endParaRPr lang="en-US" sz="2000" dirty="0" smtClean="0">
              <a:latin typeface="Arial" pitchFamily="34" charset="0"/>
              <a:cs typeface="Arial" pitchFamily="34" charset="0"/>
            </a:endParaRPr>
          </a:p>
          <a:p>
            <a:pPr marR="45720" lvl="1">
              <a:spcBef>
                <a:spcPct val="20000"/>
              </a:spcBef>
              <a:buClr>
                <a:schemeClr val="accent3"/>
              </a:buClr>
              <a:buSzPct val="95000"/>
              <a:buFont typeface="Arial" pitchFamily="34" charset="0"/>
              <a:buChar char="•"/>
              <a:defRPr/>
            </a:pPr>
            <a:endParaRPr lang="en-US" sz="2000" dirty="0" smtClean="0">
              <a:latin typeface="Arial" pitchFamily="34" charset="0"/>
              <a:cs typeface="Arial" pitchFamily="34" charset="0"/>
            </a:endParaRP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endParaRPr lang="en-US" sz="2000" dirty="0" smtClean="0">
              <a:latin typeface="Arial" pitchFamily="34" charset="0"/>
              <a:cs typeface="Arial" pitchFamily="34" charset="0"/>
            </a:endParaRP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endParaRPr lang="en-US" sz="2400" dirty="0" smtClean="0">
              <a:latin typeface="Arial" pitchFamily="34" charset="0"/>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400" dirty="0" smtClean="0">
              <a:latin typeface="Arial" pitchFamily="34" charset="0"/>
              <a:cs typeface="Arial" pitchFamily="34" charset="0"/>
            </a:endParaRPr>
          </a:p>
        </p:txBody>
      </p:sp>
      <p:pic>
        <p:nvPicPr>
          <p:cNvPr id="6"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638800"/>
            <a:ext cx="1981200" cy="618431"/>
          </a:xfrm>
          <a:prstGeom prst="rect">
            <a:avLst/>
          </a:prstGeom>
          <a:noFill/>
          <a:ln w="9525">
            <a:noFill/>
            <a:miter lim="800000"/>
            <a:headEnd/>
            <a:tailEnd/>
          </a:ln>
        </p:spPr>
      </p:pic>
      <p:pic>
        <p:nvPicPr>
          <p:cNvPr id="8" name="Picture 4" descr="dhs_seal&amp;femabluetext_n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pic>
        <p:nvPicPr>
          <p:cNvPr id="6" name="Picture 7"/>
          <p:cNvPicPr>
            <a:picLocks noChangeAspect="1" noChangeArrowheads="1"/>
          </p:cNvPicPr>
          <p:nvPr/>
        </p:nvPicPr>
        <p:blipFill>
          <a:blip r:embed="rId3" cstate="print"/>
          <a:srcRect/>
          <a:stretch>
            <a:fillRect/>
          </a:stretch>
        </p:blipFill>
        <p:spPr bwMode="auto">
          <a:xfrm>
            <a:off x="1524000" y="1295399"/>
            <a:ext cx="6248400" cy="3602681"/>
          </a:xfrm>
          <a:prstGeom prst="rect">
            <a:avLst/>
          </a:prstGeom>
          <a:noFill/>
          <a:ln w="9525">
            <a:noFill/>
            <a:miter lim="800000"/>
            <a:headEnd/>
            <a:tailEnd/>
          </a:ln>
        </p:spPr>
      </p:pic>
      <p:sp>
        <p:nvSpPr>
          <p:cNvPr id="7" name="Subtitle 2"/>
          <p:cNvSpPr txBox="1">
            <a:spLocks/>
          </p:cNvSpPr>
          <p:nvPr/>
        </p:nvSpPr>
        <p:spPr>
          <a:xfrm>
            <a:off x="685800" y="762000"/>
            <a:ext cx="7854696" cy="609600"/>
          </a:xfrm>
          <a:prstGeom prst="rect">
            <a:avLst/>
          </a:prstGeom>
        </p:spPr>
        <p:txBody>
          <a:bodyPr vert="horz" lIns="0" rIns="18288">
            <a:noAutofit/>
          </a:bodyPr>
          <a:lstStyle/>
          <a:p>
            <a:pPr marL="0" marR="45720" lvl="0" indent="0" algn="ctr" defTabSz="914400" rtl="0" eaLnBrk="1" fontAlgn="auto" latinLnBrk="0" hangingPunct="1">
              <a:lnSpc>
                <a:spcPct val="100000"/>
              </a:lnSpc>
              <a:spcAft>
                <a:spcPts val="0"/>
              </a:spcAft>
              <a:buClr>
                <a:schemeClr val="accent3"/>
              </a:buClr>
              <a:buSzPct val="95000"/>
              <a:buFont typeface="Wingdings 2"/>
              <a:buNone/>
              <a:tabLst/>
              <a:defRPr/>
            </a:pPr>
            <a:r>
              <a:rPr lang="en-US" sz="3200" dirty="0" smtClean="0">
                <a:latin typeface="Arial" pitchFamily="34" charset="0"/>
                <a:cs typeface="Arial" pitchFamily="34" charset="0"/>
              </a:rPr>
              <a:t>POLICYHOLDER SUBSIDIES</a:t>
            </a:r>
            <a:endParaRPr kumimoji="0" lang="en-US" sz="3200" b="0" i="0" u="none" strike="noStrike" kern="1200" cap="none" spc="0" normalizeH="0" baseline="30000" noProof="0" dirty="0">
              <a:ln>
                <a:noFill/>
              </a:ln>
              <a:solidFill>
                <a:schemeClr val="tx1"/>
              </a:solidFill>
              <a:effectLst/>
              <a:uLnTx/>
              <a:uFillTx/>
              <a:latin typeface="Arial" pitchFamily="34" charset="0"/>
              <a:ea typeface="+mn-ea"/>
              <a:cs typeface="Arial" pitchFamily="34" charset="0"/>
            </a:endParaRPr>
          </a:p>
        </p:txBody>
      </p:sp>
      <p:pic>
        <p:nvPicPr>
          <p:cNvPr id="8" name="3d9ec76a-6156-4603-a001-4f67da0d7bab" descr="2144F875-D72C-4A77-AEC5-5F7E384BFBBA"/>
          <p:cNvPicPr>
            <a:picLocks noChangeAspect="1" noChangeArrowheads="1"/>
          </p:cNvPicPr>
          <p:nvPr/>
        </p:nvPicPr>
        <p:blipFill>
          <a:blip r:embed="rId4" cstate="print"/>
          <a:srcRect/>
          <a:stretch>
            <a:fillRect/>
          </a:stretch>
        </p:blipFill>
        <p:spPr bwMode="auto">
          <a:xfrm>
            <a:off x="381000" y="5638800"/>
            <a:ext cx="1981200" cy="618431"/>
          </a:xfrm>
          <a:prstGeom prst="rect">
            <a:avLst/>
          </a:prstGeom>
          <a:noFill/>
          <a:ln w="9525">
            <a:noFill/>
            <a:miter lim="800000"/>
            <a:headEnd/>
            <a:tailEnd/>
          </a:ln>
        </p:spPr>
      </p:pic>
      <p:pic>
        <p:nvPicPr>
          <p:cNvPr id="9" name="Picture 4" descr="dhs_seal&amp;femabluetext_new"/>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11" name="Subtitle 2"/>
          <p:cNvSpPr txBox="1">
            <a:spLocks/>
          </p:cNvSpPr>
          <p:nvPr/>
        </p:nvSpPr>
        <p:spPr>
          <a:xfrm>
            <a:off x="762000" y="2514600"/>
            <a:ext cx="7854696" cy="1143000"/>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noProof="0" dirty="0" smtClean="0">
                <a:latin typeface="Arial" pitchFamily="34" charset="0"/>
                <a:cs typeface="Arial" pitchFamily="34" charset="0"/>
              </a:rPr>
              <a:t>IMPACT OF</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dirty="0" smtClean="0">
                <a:latin typeface="Arial" pitchFamily="34" charset="0"/>
                <a:cs typeface="Arial" pitchFamily="34" charset="0"/>
              </a:rPr>
              <a:t>SECTION 100207</a:t>
            </a:r>
            <a:endParaRPr lang="en-US" sz="3200" noProof="0" dirty="0" smtClean="0">
              <a:latin typeface="Arial" pitchFamily="34" charset="0"/>
              <a:cs typeface="Arial" pitchFamily="34" charset="0"/>
            </a:endParaRPr>
          </a:p>
        </p:txBody>
      </p:sp>
      <p:pic>
        <p:nvPicPr>
          <p:cNvPr id="5"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638800"/>
            <a:ext cx="1981200" cy="618431"/>
          </a:xfrm>
          <a:prstGeom prst="rect">
            <a:avLst/>
          </a:prstGeom>
          <a:noFill/>
          <a:ln w="9525">
            <a:noFill/>
            <a:miter lim="800000"/>
            <a:headEnd/>
            <a:tailEnd/>
          </a:ln>
        </p:spPr>
      </p:pic>
      <p:pic>
        <p:nvPicPr>
          <p:cNvPr id="6" name="Picture 4" descr="dhs_seal&amp;femabluetext_n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5" name="Subtitle 2"/>
          <p:cNvSpPr txBox="1">
            <a:spLocks/>
          </p:cNvSpPr>
          <p:nvPr/>
        </p:nvSpPr>
        <p:spPr>
          <a:xfrm>
            <a:off x="609600" y="838200"/>
            <a:ext cx="7854696" cy="762000"/>
          </a:xfrm>
          <a:prstGeom prst="rect">
            <a:avLst/>
          </a:prstGeom>
        </p:spPr>
        <p:txBody>
          <a:bodyPr vert="horz" lIns="0" rIns="18288">
            <a:noAutofit/>
          </a:bodyPr>
          <a:lstStyle/>
          <a:p>
            <a:pPr marL="0" marR="45720" lvl="0" indent="0" algn="ctr" defTabSz="914400" rtl="0" eaLnBrk="1" fontAlgn="auto" latinLnBrk="0" hangingPunct="1">
              <a:lnSpc>
                <a:spcPct val="100000"/>
              </a:lnSpc>
              <a:spcAft>
                <a:spcPts val="0"/>
              </a:spcAft>
              <a:buClr>
                <a:schemeClr val="accent3"/>
              </a:buClr>
              <a:buSzPct val="95000"/>
              <a:buFont typeface="Wingdings 2"/>
              <a:buNone/>
              <a:tabLst/>
              <a:defRPr/>
            </a:pPr>
            <a:r>
              <a:rPr lang="en-US" sz="3200" noProof="0" dirty="0" smtClean="0">
                <a:latin typeface="Arial" pitchFamily="34" charset="0"/>
                <a:cs typeface="Arial" pitchFamily="34" charset="0"/>
              </a:rPr>
              <a:t>WHAT ABOUT GRANDFATHERING?</a:t>
            </a:r>
            <a:endParaRPr kumimoji="0" lang="en-US" sz="3200" b="0" i="0" u="none" strike="noStrike" kern="1200" cap="none" spc="0" normalizeH="0" dirty="0" smtClean="0">
              <a:ln>
                <a:noFill/>
              </a:ln>
              <a:solidFill>
                <a:schemeClr val="tx1"/>
              </a:solidFill>
              <a:effectLst/>
              <a:uLnTx/>
              <a:uFillTx/>
              <a:latin typeface="Arial" pitchFamily="34" charset="0"/>
              <a:ea typeface="+mn-ea"/>
              <a:cs typeface="Arial" pitchFamily="34" charset="0"/>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3200" b="0" i="0" u="none" strike="noStrike" kern="1200" cap="none" spc="0" normalizeH="0" baseline="30000" noProof="0" dirty="0">
              <a:ln>
                <a:noFill/>
              </a:ln>
              <a:solidFill>
                <a:schemeClr val="tx1"/>
              </a:solidFill>
              <a:effectLst/>
              <a:uLnTx/>
              <a:uFillTx/>
              <a:latin typeface="Arial" pitchFamily="34" charset="0"/>
              <a:ea typeface="+mn-ea"/>
              <a:cs typeface="Arial" pitchFamily="34" charset="0"/>
            </a:endParaRPr>
          </a:p>
        </p:txBody>
      </p:sp>
      <p:sp>
        <p:nvSpPr>
          <p:cNvPr id="7" name="Subtitle 2"/>
          <p:cNvSpPr txBox="1">
            <a:spLocks/>
          </p:cNvSpPr>
          <p:nvPr/>
        </p:nvSpPr>
        <p:spPr>
          <a:xfrm>
            <a:off x="685800" y="1447800"/>
            <a:ext cx="8458200" cy="3657600"/>
          </a:xfrm>
          <a:prstGeom prst="rect">
            <a:avLst/>
          </a:prstGeom>
        </p:spPr>
        <p:txBody>
          <a:bodyPr vert="horz" lIns="0" tIns="0" rIns="0" bIns="0" numCol="1">
            <a:noAutofit/>
          </a:bodyPr>
          <a:lstStyle/>
          <a:p>
            <a:pPr>
              <a:buClr>
                <a:schemeClr val="accent3"/>
              </a:buClr>
              <a:buFont typeface="Arial" pitchFamily="34" charset="0"/>
              <a:buChar char="•"/>
            </a:pPr>
            <a:r>
              <a:rPr lang="en-US" sz="2000" b="1" i="1" dirty="0" smtClean="0">
                <a:solidFill>
                  <a:srgbClr val="FFFF00"/>
                </a:solidFill>
                <a:latin typeface="Arial" pitchFamily="34" charset="0"/>
                <a:cs typeface="Arial" pitchFamily="34" charset="0"/>
              </a:rPr>
              <a:t>Grandfathering will be phased out</a:t>
            </a:r>
            <a:r>
              <a:rPr lang="en-US" sz="2000" dirty="0" smtClean="0">
                <a:latin typeface="Arial" pitchFamily="34" charset="0"/>
                <a:ea typeface="ＭＳ Ｐゴシック" pitchFamily="34" charset="-128"/>
                <a:cs typeface="Arial" pitchFamily="34" charset="0"/>
              </a:rPr>
              <a:t/>
            </a:r>
            <a:br>
              <a:rPr lang="en-US" sz="2000" dirty="0" smtClean="0">
                <a:latin typeface="Arial" pitchFamily="34" charset="0"/>
                <a:ea typeface="ＭＳ Ｐゴシック" pitchFamily="34" charset="-128"/>
                <a:cs typeface="Arial" pitchFamily="34" charset="0"/>
              </a:rPr>
            </a:br>
            <a:r>
              <a:rPr lang="en-US" sz="2000" dirty="0" smtClean="0">
                <a:latin typeface="Arial" pitchFamily="34" charset="0"/>
                <a:ea typeface="ＭＳ Ｐゴシック" pitchFamily="34" charset="-128"/>
                <a:cs typeface="Arial" pitchFamily="34" charset="0"/>
              </a:rPr>
              <a:t>BW-12 calls for a phase-out of discounts, including grandfathering provisions, and a move to full actuarial rates.</a:t>
            </a:r>
          </a:p>
          <a:p>
            <a:pPr>
              <a:buFont typeface="Arial" pitchFamily="34" charset="0"/>
              <a:buChar char="•"/>
            </a:pPr>
            <a:endParaRPr lang="en-US" sz="2000" b="1" dirty="0" smtClean="0">
              <a:latin typeface="Arial" pitchFamily="34" charset="0"/>
              <a:ea typeface="ＭＳ Ｐゴシック" pitchFamily="34" charset="-128"/>
              <a:cs typeface="Arial" pitchFamily="34" charset="0"/>
            </a:endParaRPr>
          </a:p>
          <a:p>
            <a:pPr lvl="1">
              <a:buClr>
                <a:schemeClr val="accent3"/>
              </a:buClr>
              <a:buFont typeface="Arial" pitchFamily="34" charset="0"/>
              <a:buChar char="•"/>
            </a:pPr>
            <a:r>
              <a:rPr lang="en-US" sz="2000" dirty="0" smtClean="0">
                <a:latin typeface="Arial" pitchFamily="34" charset="0"/>
                <a:cs typeface="Arial" pitchFamily="34" charset="0"/>
              </a:rPr>
              <a:t>The Biggert-Waters Act Section 100207 calls for phase-out of grandfathering discounts for properties shown on Flood Insurance</a:t>
            </a:r>
          </a:p>
          <a:p>
            <a:pPr lvl="1">
              <a:buClr>
                <a:schemeClr val="accent3"/>
              </a:buClr>
            </a:pPr>
            <a:r>
              <a:rPr lang="en-US" sz="2000" dirty="0" smtClean="0">
                <a:latin typeface="Arial" pitchFamily="34" charset="0"/>
                <a:cs typeface="Arial" pitchFamily="34" charset="0"/>
              </a:rPr>
              <a:t>Rate Maps that are updated. New rates will be gradually phased in at 20% per year for five years.</a:t>
            </a:r>
          </a:p>
          <a:p>
            <a:pPr lvl="1">
              <a:buNone/>
            </a:pPr>
            <a:endParaRPr lang="en-US" sz="2000" b="1" dirty="0" smtClean="0">
              <a:latin typeface="Arial" pitchFamily="34" charset="0"/>
              <a:ea typeface="ＭＳ Ｐゴシック" pitchFamily="34" charset="-128"/>
              <a:cs typeface="Arial" pitchFamily="34" charset="0"/>
            </a:endParaRPr>
          </a:p>
          <a:p>
            <a:pPr>
              <a:buClr>
                <a:schemeClr val="accent3"/>
              </a:buClr>
              <a:buFont typeface="Arial" pitchFamily="34" charset="0"/>
              <a:buChar char="•"/>
            </a:pPr>
            <a:r>
              <a:rPr lang="en-US" sz="2000" b="1" i="1" dirty="0" smtClean="0">
                <a:solidFill>
                  <a:srgbClr val="FFFF00"/>
                </a:solidFill>
                <a:latin typeface="Arial" pitchFamily="34" charset="0"/>
                <a:cs typeface="Arial" pitchFamily="34" charset="0"/>
              </a:rPr>
              <a:t>Section 100207 implementation anticipated in late 2014</a:t>
            </a:r>
            <a:r>
              <a:rPr lang="en-US" sz="2000" dirty="0" smtClean="0">
                <a:latin typeface="Arial" pitchFamily="34" charset="0"/>
                <a:ea typeface="ＭＳ Ｐゴシック" pitchFamily="34" charset="-128"/>
                <a:cs typeface="Arial" pitchFamily="34" charset="0"/>
              </a:rPr>
              <a:t/>
            </a:r>
            <a:br>
              <a:rPr lang="en-US" sz="2000" dirty="0" smtClean="0">
                <a:latin typeface="Arial" pitchFamily="34" charset="0"/>
                <a:ea typeface="ＭＳ Ｐゴシック" pitchFamily="34" charset="-128"/>
                <a:cs typeface="Arial" pitchFamily="34" charset="0"/>
              </a:rPr>
            </a:br>
            <a:r>
              <a:rPr lang="en-US" sz="2000" dirty="0" smtClean="0">
                <a:latin typeface="Arial" pitchFamily="34" charset="0"/>
                <a:ea typeface="ＭＳ Ｐゴシック" pitchFamily="34" charset="-128"/>
                <a:cs typeface="Arial" pitchFamily="34" charset="0"/>
              </a:rPr>
              <a:t>Phase-in to full-risk rates anticipated to begin in late 2014.</a:t>
            </a:r>
            <a:endParaRPr lang="en-US" sz="2000" dirty="0" smtClean="0">
              <a:latin typeface="Arial" pitchFamily="34" charset="0"/>
              <a:cs typeface="Arial" pitchFamily="34" charset="0"/>
            </a:endParaRPr>
          </a:p>
          <a:p>
            <a:pPr marL="0" marR="45720" lvl="0" indent="0" defTabSz="914400" rtl="0" eaLnBrk="1" fontAlgn="auto" latinLnBrk="0" hangingPunct="1">
              <a:spcBef>
                <a:spcPct val="20000"/>
              </a:spcBef>
              <a:spcAft>
                <a:spcPts val="0"/>
              </a:spcAft>
              <a:buClr>
                <a:schemeClr val="accent3"/>
              </a:buClr>
              <a:buSzPct val="95000"/>
              <a:tabLst/>
              <a:defRPr/>
            </a:pPr>
            <a:endParaRPr lang="en-US" sz="2000" dirty="0" smtClean="0">
              <a:latin typeface="Arial" pitchFamily="34" charset="0"/>
              <a:cs typeface="Arial" pitchFamily="34" charset="0"/>
            </a:endParaRP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endParaRPr lang="en-US" sz="2400" dirty="0" smtClean="0">
              <a:latin typeface="Arial" pitchFamily="34" charset="0"/>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400" dirty="0" smtClean="0">
              <a:latin typeface="Arial" pitchFamily="34" charset="0"/>
              <a:cs typeface="Arial" pitchFamily="34" charset="0"/>
            </a:endParaRPr>
          </a:p>
        </p:txBody>
      </p:sp>
      <p:pic>
        <p:nvPicPr>
          <p:cNvPr id="6"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638800"/>
            <a:ext cx="1981200" cy="618431"/>
          </a:xfrm>
          <a:prstGeom prst="rect">
            <a:avLst/>
          </a:prstGeom>
          <a:noFill/>
          <a:ln w="9525">
            <a:noFill/>
            <a:miter lim="800000"/>
            <a:headEnd/>
            <a:tailEnd/>
          </a:ln>
        </p:spPr>
      </p:pic>
      <p:pic>
        <p:nvPicPr>
          <p:cNvPr id="8" name="Picture 4" descr="dhs_seal&amp;femabluetext_n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7" name="Subtitle 2"/>
          <p:cNvSpPr txBox="1">
            <a:spLocks/>
          </p:cNvSpPr>
          <p:nvPr/>
        </p:nvSpPr>
        <p:spPr>
          <a:xfrm>
            <a:off x="685800" y="762000"/>
            <a:ext cx="7854696" cy="609600"/>
          </a:xfrm>
          <a:prstGeom prst="rect">
            <a:avLst/>
          </a:prstGeom>
        </p:spPr>
        <p:txBody>
          <a:bodyPr vert="horz" lIns="0" rIns="18288">
            <a:noAutofit/>
          </a:bodyPr>
          <a:lstStyle/>
          <a:p>
            <a:pPr marL="0" marR="45720" lvl="0" indent="0" algn="ctr" defTabSz="914400" rtl="0" eaLnBrk="1" fontAlgn="auto" latinLnBrk="0" hangingPunct="1">
              <a:lnSpc>
                <a:spcPct val="100000"/>
              </a:lnSpc>
              <a:spcAft>
                <a:spcPts val="0"/>
              </a:spcAft>
              <a:buClr>
                <a:schemeClr val="accent3"/>
              </a:buClr>
              <a:buSzPct val="95000"/>
              <a:buFont typeface="Wingdings 2"/>
              <a:buNone/>
              <a:tabLst/>
              <a:defRPr/>
            </a:pPr>
            <a:r>
              <a:rPr lang="en-US" sz="2800" noProof="0" dirty="0" smtClean="0">
                <a:latin typeface="Arial" pitchFamily="34" charset="0"/>
                <a:cs typeface="Arial" pitchFamily="34" charset="0"/>
              </a:rPr>
              <a:t>IMPACT OF RETROFITTING</a:t>
            </a:r>
          </a:p>
          <a:p>
            <a:pPr marL="0" marR="45720" lvl="0" indent="0" algn="ctr" defTabSz="914400" rtl="0" eaLnBrk="1" fontAlgn="auto" latinLnBrk="0" hangingPunct="1">
              <a:lnSpc>
                <a:spcPct val="100000"/>
              </a:lnSpc>
              <a:spcAft>
                <a:spcPts val="0"/>
              </a:spcAft>
              <a:buClr>
                <a:schemeClr val="accent3"/>
              </a:buClr>
              <a:buSzPct val="95000"/>
              <a:buFont typeface="Wingdings 2"/>
              <a:buNone/>
              <a:tabLst/>
              <a:defRPr/>
            </a:pPr>
            <a:r>
              <a:rPr lang="en-US" sz="2800" noProof="0" dirty="0" smtClean="0">
                <a:latin typeface="Arial" pitchFamily="34" charset="0"/>
                <a:cs typeface="Arial" pitchFamily="34" charset="0"/>
              </a:rPr>
              <a:t>&amp; ELEVATION IN REBUILDING</a:t>
            </a:r>
          </a:p>
          <a:p>
            <a:pPr marL="0" marR="45720" lvl="0" indent="0" algn="ctr" defTabSz="914400" rtl="0" eaLnBrk="1" fontAlgn="auto" latinLnBrk="0" hangingPunct="1">
              <a:lnSpc>
                <a:spcPct val="100000"/>
              </a:lnSpc>
              <a:spcAft>
                <a:spcPts val="0"/>
              </a:spcAft>
              <a:buClr>
                <a:schemeClr val="accent3"/>
              </a:buClr>
              <a:buSzPct val="95000"/>
              <a:buFont typeface="Wingdings 2"/>
              <a:buNone/>
              <a:tabLst/>
              <a:defRPr/>
            </a:pPr>
            <a:endParaRPr kumimoji="0" lang="en-US" sz="3200" b="0" i="0" u="none" strike="noStrike" kern="1200" cap="none" spc="0" normalizeH="0" baseline="30000" noProof="0" dirty="0">
              <a:ln>
                <a:noFill/>
              </a:ln>
              <a:solidFill>
                <a:schemeClr val="tx1"/>
              </a:solidFill>
              <a:effectLst/>
              <a:uLnTx/>
              <a:uFillTx/>
              <a:latin typeface="Arial" pitchFamily="34" charset="0"/>
              <a:ea typeface="+mn-ea"/>
              <a:cs typeface="Arial" pitchFamily="34" charset="0"/>
            </a:endParaRPr>
          </a:p>
        </p:txBody>
      </p:sp>
      <p:pic>
        <p:nvPicPr>
          <p:cNvPr id="8" name="Picture 3"/>
          <p:cNvPicPr>
            <a:picLocks noChangeAspect="1"/>
          </p:cNvPicPr>
          <p:nvPr/>
        </p:nvPicPr>
        <p:blipFill>
          <a:blip r:embed="rId3" cstate="print"/>
          <a:srcRect/>
          <a:stretch>
            <a:fillRect/>
          </a:stretch>
        </p:blipFill>
        <p:spPr bwMode="auto">
          <a:xfrm>
            <a:off x="1600200" y="1752600"/>
            <a:ext cx="6324600" cy="3164498"/>
          </a:xfrm>
          <a:prstGeom prst="rect">
            <a:avLst/>
          </a:prstGeom>
          <a:noFill/>
          <a:ln w="9525">
            <a:noFill/>
            <a:miter lim="800000"/>
            <a:headEnd/>
            <a:tailEnd/>
          </a:ln>
        </p:spPr>
      </p:pic>
      <p:pic>
        <p:nvPicPr>
          <p:cNvPr id="6" name="3d9ec76a-6156-4603-a001-4f67da0d7bab" descr="2144F875-D72C-4A77-AEC5-5F7E384BFBBA"/>
          <p:cNvPicPr>
            <a:picLocks noChangeAspect="1" noChangeArrowheads="1"/>
          </p:cNvPicPr>
          <p:nvPr/>
        </p:nvPicPr>
        <p:blipFill>
          <a:blip r:embed="rId4" cstate="print"/>
          <a:srcRect/>
          <a:stretch>
            <a:fillRect/>
          </a:stretch>
        </p:blipFill>
        <p:spPr bwMode="auto">
          <a:xfrm>
            <a:off x="381000" y="5638800"/>
            <a:ext cx="1981200" cy="618431"/>
          </a:xfrm>
          <a:prstGeom prst="rect">
            <a:avLst/>
          </a:prstGeom>
          <a:noFill/>
          <a:ln w="9525">
            <a:noFill/>
            <a:miter lim="800000"/>
            <a:headEnd/>
            <a:tailEnd/>
          </a:ln>
        </p:spPr>
      </p:pic>
      <p:pic>
        <p:nvPicPr>
          <p:cNvPr id="9" name="Picture 4" descr="dhs_seal&amp;femabluetext_new"/>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7" name="Subtitle 2"/>
          <p:cNvSpPr txBox="1">
            <a:spLocks/>
          </p:cNvSpPr>
          <p:nvPr/>
        </p:nvSpPr>
        <p:spPr>
          <a:xfrm>
            <a:off x="685800" y="762000"/>
            <a:ext cx="7854696" cy="609600"/>
          </a:xfrm>
          <a:prstGeom prst="rect">
            <a:avLst/>
          </a:prstGeom>
        </p:spPr>
        <p:txBody>
          <a:bodyPr vert="horz" lIns="0" rIns="18288">
            <a:noAutofit/>
          </a:bodyPr>
          <a:lstStyle/>
          <a:p>
            <a:pPr marL="0" marR="45720" lvl="0" indent="0" algn="ctr" defTabSz="914400" rtl="0" eaLnBrk="1" fontAlgn="auto" latinLnBrk="0" hangingPunct="1">
              <a:lnSpc>
                <a:spcPct val="100000"/>
              </a:lnSpc>
              <a:spcAft>
                <a:spcPts val="0"/>
              </a:spcAft>
              <a:buClr>
                <a:schemeClr val="accent3"/>
              </a:buClr>
              <a:buSzPct val="95000"/>
              <a:buFont typeface="Wingdings 2"/>
              <a:buNone/>
              <a:tabLst/>
              <a:defRPr/>
            </a:pPr>
            <a:r>
              <a:rPr lang="en-US" sz="2800" noProof="0" dirty="0" smtClean="0">
                <a:latin typeface="Arial" pitchFamily="34" charset="0"/>
                <a:cs typeface="Arial" pitchFamily="34" charset="0"/>
              </a:rPr>
              <a:t>SAVING MONEY ON FLOOD INSURANCE</a:t>
            </a:r>
            <a:endParaRPr kumimoji="0" lang="en-US" sz="3200" b="0" i="0" u="none" strike="noStrike" kern="1200" cap="none" spc="0" normalizeH="0" baseline="30000" noProof="0" dirty="0">
              <a:ln>
                <a:noFill/>
              </a:ln>
              <a:solidFill>
                <a:schemeClr val="tx1"/>
              </a:solidFill>
              <a:effectLst/>
              <a:uLnTx/>
              <a:uFillTx/>
              <a:latin typeface="Arial" pitchFamily="34" charset="0"/>
              <a:ea typeface="+mn-ea"/>
              <a:cs typeface="Arial" pitchFamily="34" charset="0"/>
            </a:endParaRPr>
          </a:p>
        </p:txBody>
      </p:sp>
      <p:sp>
        <p:nvSpPr>
          <p:cNvPr id="6" name="Content Placeholder 2"/>
          <p:cNvSpPr txBox="1">
            <a:spLocks/>
          </p:cNvSpPr>
          <p:nvPr/>
        </p:nvSpPr>
        <p:spPr>
          <a:xfrm>
            <a:off x="727075" y="1371601"/>
            <a:ext cx="8112125" cy="3200400"/>
          </a:xfrm>
          <a:prstGeom prst="rect">
            <a:avLst/>
          </a:prstGeom>
        </p:spPr>
        <p:txBody>
          <a:bodyPr vert="horz" lIns="0" rIns="18288">
            <a:normAutofit/>
          </a:bodyPr>
          <a:lstStyle/>
          <a:p>
            <a:pPr marL="182880" marR="45720" lvl="0" indent="0" defTabSz="914400" rtl="0" eaLnBrk="1" fontAlgn="auto" latinLnBrk="0" hangingPunct="1">
              <a:lnSpc>
                <a:spcPct val="100000"/>
              </a:lnSpc>
              <a:spcBef>
                <a:spcPts val="1800"/>
              </a:spcBef>
              <a:spcAft>
                <a:spcPts val="0"/>
              </a:spcAft>
              <a:buClr>
                <a:srgbClr val="C00000"/>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FEMA has programs to help owners reduce their risk and save money on flood insurance</a:t>
            </a:r>
          </a:p>
          <a:p>
            <a:pPr marL="640080" marR="45720" lvl="1">
              <a:spcBef>
                <a:spcPts val="1800"/>
              </a:spcBef>
              <a:buClr>
                <a:schemeClr val="accent3"/>
              </a:buClr>
              <a:buSzPct val="95000"/>
              <a:buFont typeface="Arial" pitchFamily="34" charset="0"/>
              <a:buChar char="•"/>
              <a:defRPr/>
            </a:pPr>
            <a:r>
              <a:rPr kumimoji="0" lang="en-US" sz="2000" i="0" u="none" strike="noStrike" kern="1200" cap="none" spc="0" normalizeH="0" baseline="0" noProof="0" dirty="0" smtClean="0">
                <a:ln>
                  <a:noFill/>
                </a:ln>
                <a:solidFill>
                  <a:schemeClr val="tx1"/>
                </a:solidFill>
                <a:effectLst/>
                <a:uLnTx/>
                <a:uFillTx/>
                <a:latin typeface="Arial" pitchFamily="34" charset="0"/>
                <a:cs typeface="Arial" pitchFamily="34" charset="0"/>
              </a:rPr>
              <a:t>Community-wide discounts through the Community Rating </a:t>
            </a:r>
            <a:r>
              <a:rPr lang="en-US" sz="2000" dirty="0" smtClean="0">
                <a:latin typeface="Arial" pitchFamily="34" charset="0"/>
                <a:cs typeface="Arial" pitchFamily="34" charset="0"/>
              </a:rPr>
              <a:t>System (CRS)</a:t>
            </a:r>
            <a:endParaRPr kumimoji="0" lang="en-US" sz="200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640080" marR="45720" lvl="1">
              <a:spcBef>
                <a:spcPts val="1800"/>
              </a:spcBef>
              <a:buClr>
                <a:schemeClr val="accent3"/>
              </a:buClr>
              <a:buSzPct val="95000"/>
              <a:buFont typeface="Arial" pitchFamily="34" charset="0"/>
              <a:buChar char="•"/>
              <a:defRPr/>
            </a:pPr>
            <a:r>
              <a:rPr kumimoji="0" lang="en-US" sz="2000" i="0" u="none" strike="noStrike" kern="1200" cap="none" spc="0" normalizeH="0" baseline="0" noProof="0" dirty="0" smtClean="0">
                <a:ln>
                  <a:noFill/>
                </a:ln>
                <a:solidFill>
                  <a:schemeClr val="tx1"/>
                </a:solidFill>
                <a:effectLst/>
                <a:uLnTx/>
                <a:uFillTx/>
                <a:latin typeface="Arial" pitchFamily="34" charset="0"/>
                <a:cs typeface="Arial" pitchFamily="34" charset="0"/>
              </a:rPr>
              <a:t>FEMA grant programs support rebuilding and relocating</a:t>
            </a:r>
          </a:p>
          <a:p>
            <a:pPr marL="640080" marR="45720" lvl="1">
              <a:spcBef>
                <a:spcPts val="1800"/>
              </a:spcBef>
              <a:buClr>
                <a:schemeClr val="accent3"/>
              </a:buClr>
              <a:buSzPct val="95000"/>
              <a:buFont typeface="Arial" pitchFamily="34" charset="0"/>
              <a:buChar char="•"/>
              <a:defRPr/>
            </a:pPr>
            <a:r>
              <a:rPr kumimoji="0" lang="en-US" sz="2000" i="0" u="none" strike="noStrike" kern="1200" cap="none" spc="0" normalizeH="0" baseline="0" noProof="0" dirty="0" smtClean="0">
                <a:ln>
                  <a:noFill/>
                </a:ln>
                <a:solidFill>
                  <a:schemeClr val="tx1"/>
                </a:solidFill>
                <a:effectLst/>
                <a:uLnTx/>
                <a:uFillTx/>
                <a:latin typeface="Arial" pitchFamily="34" charset="0"/>
                <a:cs typeface="Arial" pitchFamily="34" charset="0"/>
              </a:rPr>
              <a:t>Use of higher deductibles to lower premium costs</a:t>
            </a:r>
          </a:p>
          <a:p>
            <a:pPr marL="519430" marR="0" lvl="1" indent="0" defTabSz="914400" rtl="0" eaLnBrk="1" fontAlgn="auto" latinLnBrk="0" hangingPunct="1">
              <a:lnSpc>
                <a:spcPct val="100000"/>
              </a:lnSpc>
              <a:spcBef>
                <a:spcPts val="1800"/>
              </a:spcBef>
              <a:spcAft>
                <a:spcPts val="0"/>
              </a:spcAft>
              <a:buClr>
                <a:srgbClr val="C00000"/>
              </a:buClr>
              <a:buSzPct val="8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charset="0"/>
              <a:buChar char="§"/>
              <a:tabLst/>
              <a:defRPr/>
            </a:pPr>
            <a:endParaRPr kumimoji="0" lang="en-US" sz="26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9" name="Picture 5"/>
          <p:cNvPicPr>
            <a:picLocks noChangeAspect="1" noChangeArrowheads="1"/>
          </p:cNvPicPr>
          <p:nvPr/>
        </p:nvPicPr>
        <p:blipFill>
          <a:blip r:embed="rId3" cstate="print"/>
          <a:srcRect/>
          <a:stretch>
            <a:fillRect/>
          </a:stretch>
        </p:blipFill>
        <p:spPr bwMode="auto">
          <a:xfrm>
            <a:off x="6324600" y="4191000"/>
            <a:ext cx="2590800" cy="1605770"/>
          </a:xfrm>
          <a:prstGeom prst="rect">
            <a:avLst/>
          </a:prstGeom>
          <a:noFill/>
          <a:ln w="9525">
            <a:noFill/>
            <a:miter lim="800000"/>
            <a:headEnd/>
            <a:tailEnd/>
          </a:ln>
        </p:spPr>
      </p:pic>
      <p:sp>
        <p:nvSpPr>
          <p:cNvPr id="10" name="Subtitle 2"/>
          <p:cNvSpPr txBox="1">
            <a:spLocks/>
          </p:cNvSpPr>
          <p:nvPr/>
        </p:nvSpPr>
        <p:spPr>
          <a:xfrm>
            <a:off x="3505200" y="4419600"/>
            <a:ext cx="2743200" cy="1066800"/>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1600" b="1" i="1" noProof="0" dirty="0" smtClean="0">
                <a:solidFill>
                  <a:srgbClr val="FFFF00"/>
                </a:solidFill>
                <a:latin typeface="Arial" pitchFamily="34" charset="0"/>
                <a:cs typeface="Arial" pitchFamily="34" charset="0"/>
              </a:rPr>
              <a:t>THE SMARTEST WAY</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1600" b="1" i="1" dirty="0" smtClean="0">
                <a:solidFill>
                  <a:srgbClr val="FFFF00"/>
                </a:solidFill>
                <a:latin typeface="Arial" pitchFamily="34" charset="0"/>
                <a:cs typeface="Arial" pitchFamily="34" charset="0"/>
              </a:rPr>
              <a:t>TO SAVE MAY BE </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1600" b="1" i="1" dirty="0" smtClean="0">
                <a:solidFill>
                  <a:srgbClr val="FFFF00"/>
                </a:solidFill>
                <a:latin typeface="Arial" pitchFamily="34" charset="0"/>
                <a:cs typeface="Arial" pitchFamily="34" charset="0"/>
              </a:rPr>
              <a:t>TO BUILD HIGHER</a:t>
            </a:r>
            <a:endParaRPr lang="en-US" sz="1600" b="1" i="1" noProof="0" dirty="0" smtClean="0">
              <a:solidFill>
                <a:srgbClr val="FFFF00"/>
              </a:solidFill>
              <a:latin typeface="Arial" pitchFamily="34" charset="0"/>
              <a:cs typeface="Arial" pitchFamily="34" charset="0"/>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en-US" sz="1600" b="1" i="1" noProof="0" dirty="0" smtClean="0">
              <a:solidFill>
                <a:srgbClr val="FFFF00"/>
              </a:solidFill>
              <a:latin typeface="Arial" pitchFamily="34" charset="0"/>
              <a:cs typeface="Arial" pitchFamily="34" charset="0"/>
            </a:endParaRPr>
          </a:p>
        </p:txBody>
      </p:sp>
      <p:pic>
        <p:nvPicPr>
          <p:cNvPr id="8" name="3d9ec76a-6156-4603-a001-4f67da0d7bab" descr="2144F875-D72C-4A77-AEC5-5F7E384BFBBA"/>
          <p:cNvPicPr>
            <a:picLocks noChangeAspect="1" noChangeArrowheads="1"/>
          </p:cNvPicPr>
          <p:nvPr/>
        </p:nvPicPr>
        <p:blipFill>
          <a:blip r:embed="rId4" cstate="print"/>
          <a:srcRect/>
          <a:stretch>
            <a:fillRect/>
          </a:stretch>
        </p:blipFill>
        <p:spPr bwMode="auto">
          <a:xfrm>
            <a:off x="381000" y="5638800"/>
            <a:ext cx="1981200" cy="618431"/>
          </a:xfrm>
          <a:prstGeom prst="rect">
            <a:avLst/>
          </a:prstGeom>
          <a:noFill/>
          <a:ln w="9525">
            <a:noFill/>
            <a:miter lim="800000"/>
            <a:headEnd/>
            <a:tailEnd/>
          </a:ln>
        </p:spPr>
      </p:pic>
      <p:pic>
        <p:nvPicPr>
          <p:cNvPr id="11" name="Picture 4" descr="dhs_seal&amp;femabluetext_new"/>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7" name="Subtitle 2"/>
          <p:cNvSpPr txBox="1">
            <a:spLocks/>
          </p:cNvSpPr>
          <p:nvPr/>
        </p:nvSpPr>
        <p:spPr>
          <a:xfrm>
            <a:off x="685800" y="762000"/>
            <a:ext cx="7854696" cy="609600"/>
          </a:xfrm>
          <a:prstGeom prst="rect">
            <a:avLst/>
          </a:prstGeom>
        </p:spPr>
        <p:txBody>
          <a:bodyPr vert="horz" lIns="0" rIns="18288">
            <a:noAutofit/>
          </a:bodyPr>
          <a:lstStyle/>
          <a:p>
            <a:pPr marL="0" marR="45720" lvl="0" indent="0" algn="ctr" defTabSz="914400" rtl="0" eaLnBrk="1" fontAlgn="auto" latinLnBrk="0" hangingPunct="1">
              <a:lnSpc>
                <a:spcPct val="100000"/>
              </a:lnSpc>
              <a:spcAft>
                <a:spcPts val="0"/>
              </a:spcAft>
              <a:buClr>
                <a:schemeClr val="accent3"/>
              </a:buClr>
              <a:buSzPct val="95000"/>
              <a:buFont typeface="Wingdings 2"/>
              <a:buNone/>
              <a:tabLst/>
              <a:defRPr/>
            </a:pPr>
            <a:r>
              <a:rPr lang="en-US" sz="2800" noProof="0" dirty="0" smtClean="0">
                <a:latin typeface="Arial" pitchFamily="34" charset="0"/>
                <a:cs typeface="Arial" pitchFamily="34" charset="0"/>
              </a:rPr>
              <a:t>KEY TAKEAWAY</a:t>
            </a:r>
            <a:endParaRPr kumimoji="0" lang="en-US" sz="3200" b="0" i="0" u="none" strike="noStrike" kern="1200" cap="none" spc="0" normalizeH="0" baseline="30000" noProof="0" dirty="0">
              <a:ln>
                <a:noFill/>
              </a:ln>
              <a:solidFill>
                <a:schemeClr val="tx1"/>
              </a:solidFill>
              <a:effectLst/>
              <a:uLnTx/>
              <a:uFillTx/>
              <a:latin typeface="Arial" pitchFamily="34" charset="0"/>
              <a:ea typeface="+mn-ea"/>
              <a:cs typeface="Arial" pitchFamily="34" charset="0"/>
            </a:endParaRPr>
          </a:p>
        </p:txBody>
      </p:sp>
      <p:sp>
        <p:nvSpPr>
          <p:cNvPr id="6" name="Content Placeholder 2"/>
          <p:cNvSpPr txBox="1">
            <a:spLocks/>
          </p:cNvSpPr>
          <p:nvPr/>
        </p:nvSpPr>
        <p:spPr>
          <a:xfrm>
            <a:off x="727075" y="1371601"/>
            <a:ext cx="8112125" cy="3200400"/>
          </a:xfrm>
          <a:prstGeom prst="rect">
            <a:avLst/>
          </a:prstGeom>
        </p:spPr>
        <p:txBody>
          <a:bodyPr vert="horz" lIns="0" rIns="18288">
            <a:normAutofit lnSpcReduction="10000"/>
          </a:bodyPr>
          <a:lstStyle/>
          <a:p>
            <a:pPr marL="182880" marR="45720" lvl="0" indent="0" defTabSz="914400" rtl="0" eaLnBrk="1" fontAlgn="auto" latinLnBrk="0" hangingPunct="1">
              <a:lnSpc>
                <a:spcPct val="100000"/>
              </a:lnSpc>
              <a:spcBef>
                <a:spcPts val="1800"/>
              </a:spcBef>
              <a:spcAft>
                <a:spcPts val="0"/>
              </a:spcAft>
              <a:buClr>
                <a:srgbClr val="C00000"/>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If property owners in your community are rebuilding or building new, inform</a:t>
            </a:r>
            <a:r>
              <a:rPr kumimoji="0" lang="en-US" sz="2400" b="0" i="0" u="none" strike="noStrike" kern="1200" cap="none" spc="0" normalizeH="0" noProof="0" dirty="0" smtClean="0">
                <a:ln>
                  <a:noFill/>
                </a:ln>
                <a:solidFill>
                  <a:schemeClr val="tx1"/>
                </a:solidFill>
                <a:effectLst/>
                <a:uLnTx/>
                <a:uFillTx/>
                <a:latin typeface="Arial" pitchFamily="34" charset="0"/>
                <a:cs typeface="Arial" pitchFamily="34" charset="0"/>
              </a:rPr>
              <a:t> them that</a:t>
            </a:r>
            <a:r>
              <a:rPr kumimoji="0" lang="en-US"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p>
          <a:p>
            <a:pPr marL="640080" marR="45720" lvl="1">
              <a:spcBef>
                <a:spcPts val="1800"/>
              </a:spcBef>
              <a:buClr>
                <a:schemeClr val="accent3"/>
              </a:buClr>
              <a:buSzPct val="95000"/>
              <a:buFont typeface="Arial" pitchFamily="34" charset="0"/>
              <a:buChar char="•"/>
              <a:defRPr/>
            </a:pPr>
            <a:r>
              <a:rPr lang="en-US" sz="2000" noProof="0" dirty="0" smtClean="0">
                <a:latin typeface="Arial" pitchFamily="34" charset="0"/>
                <a:cs typeface="Arial" pitchFamily="34" charset="0"/>
              </a:rPr>
              <a:t>Flood </a:t>
            </a:r>
            <a:r>
              <a:rPr kumimoji="0" lang="en-US" sz="2000" i="0" u="none" strike="noStrike" kern="1200" cap="none" spc="0" normalizeH="0" baseline="0" noProof="0" dirty="0" smtClean="0">
                <a:ln>
                  <a:noFill/>
                </a:ln>
                <a:solidFill>
                  <a:schemeClr val="tx1"/>
                </a:solidFill>
                <a:effectLst/>
                <a:uLnTx/>
                <a:uFillTx/>
                <a:latin typeface="Arial" pitchFamily="34" charset="0"/>
                <a:cs typeface="Arial" pitchFamily="34" charset="0"/>
              </a:rPr>
              <a:t>risk changes over time</a:t>
            </a:r>
          </a:p>
          <a:p>
            <a:pPr marL="640080" marR="45720" lvl="1">
              <a:spcBef>
                <a:spcPts val="1800"/>
              </a:spcBef>
              <a:buClr>
                <a:schemeClr val="accent3"/>
              </a:buClr>
              <a:buSzPct val="95000"/>
              <a:buFont typeface="Arial" pitchFamily="34" charset="0"/>
              <a:buChar char="•"/>
              <a:defRPr/>
            </a:pPr>
            <a:r>
              <a:rPr lang="en-US" sz="2000" dirty="0" smtClean="0">
                <a:latin typeface="Arial" pitchFamily="34" charset="0"/>
                <a:cs typeface="Arial" pitchFamily="34" charset="0"/>
              </a:rPr>
              <a:t>Their building or rebuilding decisions now can affect their long-term flood insurance premiums</a:t>
            </a:r>
            <a:endParaRPr kumimoji="0" lang="en-US" sz="200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640080" marR="45720" lvl="1">
              <a:spcBef>
                <a:spcPts val="1800"/>
              </a:spcBef>
              <a:buClr>
                <a:schemeClr val="accent3"/>
              </a:buClr>
              <a:buSzPct val="95000"/>
              <a:buFont typeface="Arial" pitchFamily="34" charset="0"/>
              <a:buChar char="•"/>
              <a:defRPr/>
            </a:pPr>
            <a:r>
              <a:rPr lang="en-US" sz="2000" dirty="0" smtClean="0">
                <a:latin typeface="Arial" pitchFamily="34" charset="0"/>
                <a:cs typeface="Arial" pitchFamily="34" charset="0"/>
              </a:rPr>
              <a:t>E</a:t>
            </a:r>
            <a:r>
              <a:rPr kumimoji="0" lang="en-US" sz="2000" i="0" u="none" strike="noStrike" kern="1200" cap="none" spc="0" normalizeH="0" noProof="0" dirty="0" err="1" smtClean="0">
                <a:ln>
                  <a:noFill/>
                </a:ln>
                <a:solidFill>
                  <a:schemeClr val="tx1"/>
                </a:solidFill>
                <a:effectLst/>
                <a:uLnTx/>
                <a:uFillTx/>
                <a:latin typeface="Arial" pitchFamily="34" charset="0"/>
                <a:cs typeface="Arial" pitchFamily="34" charset="0"/>
              </a:rPr>
              <a:t>levatin</a:t>
            </a:r>
            <a:r>
              <a:rPr lang="en-US" sz="2000" dirty="0" smtClean="0">
                <a:latin typeface="Arial" pitchFamily="34" charset="0"/>
                <a:cs typeface="Arial" pitchFamily="34" charset="0"/>
              </a:rPr>
              <a:t>g </a:t>
            </a:r>
            <a:r>
              <a:rPr kumimoji="0" lang="en-US" sz="2000" i="0" u="none" strike="noStrike" kern="1200" cap="none" spc="0" normalizeH="0" noProof="0" dirty="0" smtClean="0">
                <a:ln>
                  <a:noFill/>
                </a:ln>
                <a:solidFill>
                  <a:schemeClr val="tx1"/>
                </a:solidFill>
                <a:effectLst/>
                <a:uLnTx/>
                <a:uFillTx/>
                <a:latin typeface="Arial" pitchFamily="34" charset="0"/>
                <a:cs typeface="Arial" pitchFamily="34" charset="0"/>
              </a:rPr>
              <a:t>their buildings and ensuring the right type of construction helps decrease their risk and reduce future flood insurance premiums</a:t>
            </a:r>
            <a:endParaRPr kumimoji="0" lang="en-US" sz="200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519430" marR="0" lvl="1" indent="0" defTabSz="914400" rtl="0" eaLnBrk="1" fontAlgn="auto" latinLnBrk="0" hangingPunct="1">
              <a:lnSpc>
                <a:spcPct val="100000"/>
              </a:lnSpc>
              <a:spcBef>
                <a:spcPts val="1800"/>
              </a:spcBef>
              <a:spcAft>
                <a:spcPts val="0"/>
              </a:spcAft>
              <a:buClr>
                <a:srgbClr val="C00000"/>
              </a:buClr>
              <a:buSzPct val="8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charset="0"/>
              <a:buChar char="§"/>
              <a:tabLst/>
              <a:defRPr/>
            </a:pPr>
            <a:endParaRPr kumimoji="0" lang="en-US" sz="26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8"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638800"/>
            <a:ext cx="1981200" cy="618431"/>
          </a:xfrm>
          <a:prstGeom prst="rect">
            <a:avLst/>
          </a:prstGeom>
          <a:noFill/>
          <a:ln w="9525">
            <a:noFill/>
            <a:miter lim="800000"/>
            <a:headEnd/>
            <a:tailEnd/>
          </a:ln>
        </p:spPr>
      </p:pic>
      <p:pic>
        <p:nvPicPr>
          <p:cNvPr id="9" name="Picture 4" descr="dhs_seal&amp;femabluetext_n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11" name="Subtitle 2"/>
          <p:cNvSpPr txBox="1">
            <a:spLocks/>
          </p:cNvSpPr>
          <p:nvPr/>
        </p:nvSpPr>
        <p:spPr>
          <a:xfrm>
            <a:off x="533400" y="762000"/>
            <a:ext cx="7854696" cy="685800"/>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noProof="0" dirty="0" smtClean="0">
                <a:latin typeface="Arial" pitchFamily="34" charset="0"/>
                <a:cs typeface="Arial" pitchFamily="34" charset="0"/>
              </a:rPr>
              <a:t>TIMELINE</a:t>
            </a:r>
          </a:p>
        </p:txBody>
      </p:sp>
      <p:sp>
        <p:nvSpPr>
          <p:cNvPr id="5" name="Subtitle 2"/>
          <p:cNvSpPr txBox="1">
            <a:spLocks/>
          </p:cNvSpPr>
          <p:nvPr/>
        </p:nvSpPr>
        <p:spPr>
          <a:xfrm>
            <a:off x="457200" y="1524000"/>
            <a:ext cx="10744200" cy="3276600"/>
          </a:xfrm>
          <a:prstGeom prst="rect">
            <a:avLst/>
          </a:prstGeom>
        </p:spPr>
        <p:txBody>
          <a:bodyPr vert="horz" lIns="0" tIns="0" rIns="0" bIns="0" numCol="1">
            <a:noAutofit/>
          </a:bodyPr>
          <a:lstStyle/>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r>
              <a:rPr lang="en-US" sz="1900" dirty="0" smtClean="0">
                <a:latin typeface="Arial" pitchFamily="34" charset="0"/>
                <a:cs typeface="Arial" pitchFamily="34" charset="0"/>
              </a:rPr>
              <a:t>NFIP established by Congress in 1968</a:t>
            </a: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r>
              <a:rPr lang="en-US" sz="1900" dirty="0" smtClean="0">
                <a:latin typeface="Arial" pitchFamily="34" charset="0"/>
                <a:cs typeface="Arial" pitchFamily="34" charset="0"/>
              </a:rPr>
              <a:t>Program as we know it started in 1974 – implementation of mapping</a:t>
            </a:r>
          </a:p>
          <a:p>
            <a:pPr marR="45720" lvl="0">
              <a:spcBef>
                <a:spcPct val="20000"/>
              </a:spcBef>
              <a:buClr>
                <a:schemeClr val="accent3"/>
              </a:buClr>
              <a:buSzPct val="95000"/>
              <a:buFont typeface="Arial" pitchFamily="34" charset="0"/>
              <a:buChar char="•"/>
              <a:defRPr/>
            </a:pPr>
            <a:r>
              <a:rPr lang="en-US" sz="1900" dirty="0" smtClean="0">
                <a:latin typeface="Arial" pitchFamily="34" charset="0"/>
                <a:cs typeface="Arial" pitchFamily="34" charset="0"/>
              </a:rPr>
              <a:t>1975 – Brad Loar begins working with the NFIP</a:t>
            </a: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r>
              <a:rPr lang="en-US" sz="1900" dirty="0" smtClean="0">
                <a:latin typeface="Arial" pitchFamily="34" charset="0"/>
                <a:cs typeface="Arial" pitchFamily="34" charset="0"/>
              </a:rPr>
              <a:t>By 2004…$25B cumulative premium, $18B cumulative losses</a:t>
            </a: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r>
              <a:rPr lang="en-US" sz="1900" dirty="0" smtClean="0">
                <a:latin typeface="Arial" pitchFamily="34" charset="0"/>
                <a:cs typeface="Arial" pitchFamily="34" charset="0"/>
              </a:rPr>
              <a:t>2005 Hurricane Katrina - $16.2B loss</a:t>
            </a: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r>
              <a:rPr lang="en-US" sz="1900" dirty="0" smtClean="0">
                <a:latin typeface="Arial" pitchFamily="34" charset="0"/>
                <a:cs typeface="Arial" pitchFamily="34" charset="0"/>
              </a:rPr>
              <a:t>2008 – Congress cannot agree on a 5-year re-authorization of NFIP</a:t>
            </a: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r>
              <a:rPr lang="en-US" sz="1900" dirty="0" smtClean="0">
                <a:latin typeface="Arial" pitchFamily="34" charset="0"/>
                <a:cs typeface="Arial" pitchFamily="34" charset="0"/>
              </a:rPr>
              <a:t>2008 – 2012 – 16 short-term re-authorizations</a:t>
            </a: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r>
              <a:rPr lang="en-US" sz="1900" dirty="0" smtClean="0">
                <a:latin typeface="Arial" pitchFamily="34" charset="0"/>
                <a:cs typeface="Arial" pitchFamily="34" charset="0"/>
              </a:rPr>
              <a:t>July 6, 2012 – Biggert-Waters re-authorizes NFIP for 5 years</a:t>
            </a: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r>
              <a:rPr lang="en-US" sz="1900" dirty="0" smtClean="0">
                <a:latin typeface="Arial" pitchFamily="34" charset="0"/>
                <a:cs typeface="Arial" pitchFamily="34" charset="0"/>
              </a:rPr>
              <a:t>October 29, 2012 – Superstorm Sandy Hits NY/NJ - $8.3B loss</a:t>
            </a: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endParaRPr lang="en-US" sz="2000" dirty="0" smtClean="0">
              <a:latin typeface="Arial" pitchFamily="34" charset="0"/>
              <a:cs typeface="Arial" pitchFamily="34" charset="0"/>
            </a:endParaRP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endParaRPr lang="en-US" sz="2400" dirty="0" smtClean="0">
              <a:latin typeface="Arial" pitchFamily="34" charset="0"/>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400" dirty="0" smtClean="0">
              <a:latin typeface="Arial" pitchFamily="34" charset="0"/>
              <a:cs typeface="Arial" pitchFamily="34" charset="0"/>
            </a:endParaRPr>
          </a:p>
        </p:txBody>
      </p:sp>
      <p:pic>
        <p:nvPicPr>
          <p:cNvPr id="6"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715000"/>
            <a:ext cx="1981200" cy="618431"/>
          </a:xfrm>
          <a:prstGeom prst="rect">
            <a:avLst/>
          </a:prstGeom>
          <a:noFill/>
          <a:ln w="9525">
            <a:noFill/>
            <a:miter lim="800000"/>
            <a:headEnd/>
            <a:tailEnd/>
          </a:ln>
        </p:spPr>
      </p:pic>
      <p:pic>
        <p:nvPicPr>
          <p:cNvPr id="7" name="Picture 4" descr="dhs_seal&amp;femabluetext_n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38400" y="55626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11" name="Subtitle 2"/>
          <p:cNvSpPr txBox="1">
            <a:spLocks/>
          </p:cNvSpPr>
          <p:nvPr/>
        </p:nvSpPr>
        <p:spPr>
          <a:xfrm>
            <a:off x="685800" y="1524000"/>
            <a:ext cx="7854696" cy="1143000"/>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noProof="0" dirty="0" smtClean="0">
                <a:latin typeface="Arial" pitchFamily="34" charset="0"/>
                <a:cs typeface="Arial" pitchFamily="34" charset="0"/>
              </a:rPr>
              <a:t>LEGISLATIVE UPDATES</a:t>
            </a:r>
          </a:p>
        </p:txBody>
      </p:sp>
      <p:sp>
        <p:nvSpPr>
          <p:cNvPr id="5" name="Subtitle 2"/>
          <p:cNvSpPr txBox="1">
            <a:spLocks/>
          </p:cNvSpPr>
          <p:nvPr/>
        </p:nvSpPr>
        <p:spPr>
          <a:xfrm>
            <a:off x="457200" y="2133600"/>
            <a:ext cx="10744200" cy="1600200"/>
          </a:xfrm>
          <a:prstGeom prst="rect">
            <a:avLst/>
          </a:prstGeom>
        </p:spPr>
        <p:txBody>
          <a:bodyPr vert="horz" lIns="0" tIns="0" rIns="0" bIns="0" numCol="1">
            <a:noAutofit/>
          </a:bodyPr>
          <a:lstStyle/>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r>
              <a:rPr lang="en-US" sz="2400" dirty="0" smtClean="0">
                <a:latin typeface="Arial" pitchFamily="34" charset="0"/>
                <a:cs typeface="Arial" pitchFamily="34" charset="0"/>
              </a:rPr>
              <a:t>Menendez-Isakson Homeowner Affordability Act (SB 1610)</a:t>
            </a:r>
          </a:p>
          <a:p>
            <a:pPr marR="45720" lvl="1">
              <a:spcBef>
                <a:spcPct val="20000"/>
              </a:spcBef>
              <a:buClr>
                <a:schemeClr val="accent3"/>
              </a:buClr>
              <a:buSzPct val="95000"/>
              <a:defRPr/>
            </a:pPr>
            <a:r>
              <a:rPr lang="en-US" sz="2400" dirty="0" smtClean="0">
                <a:latin typeface="Arial" pitchFamily="34" charset="0"/>
                <a:cs typeface="Arial" pitchFamily="34" charset="0"/>
              </a:rPr>
              <a:t>and H.R. 3370</a:t>
            </a:r>
          </a:p>
          <a:p>
            <a:pPr marL="0" marR="45720" lvl="0" indent="0" defTabSz="914400" rtl="0" eaLnBrk="1" fontAlgn="auto" latinLnBrk="0" hangingPunct="1">
              <a:lnSpc>
                <a:spcPct val="200000"/>
              </a:lnSpc>
              <a:spcBef>
                <a:spcPct val="20000"/>
              </a:spcBef>
              <a:spcAft>
                <a:spcPts val="0"/>
              </a:spcAft>
              <a:buClr>
                <a:schemeClr val="accent3"/>
              </a:buClr>
              <a:buSzPct val="95000"/>
              <a:buFont typeface="Arial" pitchFamily="34" charset="0"/>
              <a:buChar char="•"/>
              <a:tabLst/>
              <a:defRPr/>
            </a:pPr>
            <a:r>
              <a:rPr lang="en-US" sz="2400" dirty="0" smtClean="0">
                <a:latin typeface="Arial" pitchFamily="34" charset="0"/>
                <a:cs typeface="Arial" pitchFamily="34" charset="0"/>
              </a:rPr>
              <a:t>MS Insurance Dept. vs. US Dept. of Homeland Security</a:t>
            </a:r>
          </a:p>
          <a:p>
            <a:pPr marL="0" marR="45720" lvl="0" indent="0" defTabSz="914400" rtl="0" eaLnBrk="1" fontAlgn="auto" latinLnBrk="0" hangingPunct="1">
              <a:lnSpc>
                <a:spcPct val="200000"/>
              </a:lnSpc>
              <a:spcBef>
                <a:spcPct val="20000"/>
              </a:spcBef>
              <a:spcAft>
                <a:spcPts val="0"/>
              </a:spcAft>
              <a:buClr>
                <a:schemeClr val="accent3"/>
              </a:buClr>
              <a:buSzPct val="95000"/>
              <a:buFont typeface="Arial" pitchFamily="34" charset="0"/>
              <a:buChar char="•"/>
              <a:tabLst/>
              <a:defRPr/>
            </a:pPr>
            <a:r>
              <a:rPr lang="en-US" sz="2400" dirty="0" smtClean="0">
                <a:latin typeface="Arial" pitchFamily="34" charset="0"/>
                <a:cs typeface="Arial" pitchFamily="34" charset="0"/>
              </a:rPr>
              <a:t>Florida OIR Guidelines:  Private Flood Insurance</a:t>
            </a:r>
          </a:p>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400" dirty="0" smtClean="0">
              <a:latin typeface="Arial" pitchFamily="34" charset="0"/>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400" dirty="0" smtClean="0">
              <a:latin typeface="Arial" pitchFamily="34" charset="0"/>
              <a:cs typeface="Arial" pitchFamily="34" charset="0"/>
            </a:endParaRPr>
          </a:p>
        </p:txBody>
      </p:sp>
      <p:pic>
        <p:nvPicPr>
          <p:cNvPr id="6"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638800"/>
            <a:ext cx="1981200" cy="618431"/>
          </a:xfrm>
          <a:prstGeom prst="rect">
            <a:avLst/>
          </a:prstGeom>
          <a:noFill/>
          <a:ln w="9525">
            <a:noFill/>
            <a:miter lim="800000"/>
            <a:headEnd/>
            <a:tailEnd/>
          </a:ln>
        </p:spPr>
      </p:pic>
      <p:pic>
        <p:nvPicPr>
          <p:cNvPr id="7" name="Picture 4" descr="dhs_seal&amp;femabluetext_n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11" name="Subtitle 2"/>
          <p:cNvSpPr txBox="1">
            <a:spLocks/>
          </p:cNvSpPr>
          <p:nvPr/>
        </p:nvSpPr>
        <p:spPr>
          <a:xfrm>
            <a:off x="762000" y="2590800"/>
            <a:ext cx="7854696" cy="1143000"/>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noProof="0" dirty="0" smtClean="0">
                <a:latin typeface="Arial" pitchFamily="34" charset="0"/>
                <a:cs typeface="Arial" pitchFamily="34" charset="0"/>
              </a:rPr>
              <a:t>INDIRECT IMPACTS OF BW12</a:t>
            </a:r>
          </a:p>
        </p:txBody>
      </p:sp>
      <p:pic>
        <p:nvPicPr>
          <p:cNvPr id="5"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638800"/>
            <a:ext cx="1981200" cy="618431"/>
          </a:xfrm>
          <a:prstGeom prst="rect">
            <a:avLst/>
          </a:prstGeom>
          <a:noFill/>
          <a:ln w="9525">
            <a:noFill/>
            <a:miter lim="800000"/>
            <a:headEnd/>
            <a:tailEnd/>
          </a:ln>
        </p:spPr>
      </p:pic>
      <p:pic>
        <p:nvPicPr>
          <p:cNvPr id="6" name="Picture 4" descr="dhs_seal&amp;femabluetext_n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11" name="Subtitle 2"/>
          <p:cNvSpPr txBox="1">
            <a:spLocks/>
          </p:cNvSpPr>
          <p:nvPr/>
        </p:nvSpPr>
        <p:spPr>
          <a:xfrm>
            <a:off x="685800" y="838200"/>
            <a:ext cx="7854696" cy="1143000"/>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dirty="0" smtClean="0">
                <a:latin typeface="Arial" pitchFamily="34" charset="0"/>
                <a:cs typeface="Arial" pitchFamily="34" charset="0"/>
              </a:rPr>
              <a:t>INDIRECT IMPACTS OF BW12</a:t>
            </a:r>
            <a:endParaRPr lang="en-US" sz="3200" noProof="0" dirty="0" smtClean="0">
              <a:latin typeface="Arial" pitchFamily="34" charset="0"/>
              <a:cs typeface="Arial" pitchFamily="34" charset="0"/>
            </a:endParaRPr>
          </a:p>
        </p:txBody>
      </p:sp>
      <p:sp>
        <p:nvSpPr>
          <p:cNvPr id="5" name="Subtitle 2"/>
          <p:cNvSpPr txBox="1">
            <a:spLocks/>
          </p:cNvSpPr>
          <p:nvPr/>
        </p:nvSpPr>
        <p:spPr>
          <a:xfrm>
            <a:off x="609600" y="1600200"/>
            <a:ext cx="8305800" cy="1600200"/>
          </a:xfrm>
          <a:prstGeom prst="rect">
            <a:avLst/>
          </a:prstGeom>
        </p:spPr>
        <p:txBody>
          <a:bodyPr vert="horz" lIns="0" tIns="0" rIns="0" bIns="0" numCol="1">
            <a:noAutofit/>
          </a:bodyPr>
          <a:lstStyle/>
          <a:p>
            <a:pPr marL="0" marR="45720" lvl="0" indent="0" defTabSz="914400" rtl="0" eaLnBrk="1" fontAlgn="auto" latinLnBrk="0" hangingPunct="1">
              <a:lnSpc>
                <a:spcPct val="150000"/>
              </a:lnSpc>
              <a:spcBef>
                <a:spcPct val="20000"/>
              </a:spcBef>
              <a:spcAft>
                <a:spcPts val="0"/>
              </a:spcAft>
              <a:buClr>
                <a:schemeClr val="accent3"/>
              </a:buClr>
              <a:buSzPct val="95000"/>
              <a:buFont typeface="Arial" pitchFamily="34" charset="0"/>
              <a:buChar char="•"/>
              <a:tabLst/>
              <a:defRPr/>
            </a:pPr>
            <a:r>
              <a:rPr lang="en-US" sz="2400" dirty="0" smtClean="0">
                <a:latin typeface="Arial" pitchFamily="34" charset="0"/>
                <a:cs typeface="Arial" pitchFamily="34" charset="0"/>
              </a:rPr>
              <a:t>Increased uncertainty/risk of owning real estate.</a:t>
            </a:r>
          </a:p>
          <a:p>
            <a:pPr marL="0" marR="45720" lvl="0" indent="0" defTabSz="914400" rtl="0" eaLnBrk="1" fontAlgn="auto" latinLnBrk="0" hangingPunct="1">
              <a:lnSpc>
                <a:spcPct val="150000"/>
              </a:lnSpc>
              <a:spcBef>
                <a:spcPct val="20000"/>
              </a:spcBef>
              <a:spcAft>
                <a:spcPts val="0"/>
              </a:spcAft>
              <a:buClr>
                <a:schemeClr val="accent3"/>
              </a:buClr>
              <a:buSzPct val="95000"/>
              <a:buFont typeface="Arial" pitchFamily="34" charset="0"/>
              <a:buChar char="•"/>
              <a:tabLst/>
              <a:defRPr/>
            </a:pPr>
            <a:r>
              <a:rPr lang="en-US" sz="2400" dirty="0" smtClean="0">
                <a:latin typeface="Arial" pitchFamily="34" charset="0"/>
                <a:cs typeface="Arial" pitchFamily="34" charset="0"/>
              </a:rPr>
              <a:t>Reduction in tax base.  Shift in tax burden.</a:t>
            </a:r>
          </a:p>
          <a:p>
            <a:pPr marL="0" marR="45720" lvl="0" indent="0" defTabSz="914400" rtl="0" eaLnBrk="1" fontAlgn="auto" latinLnBrk="0" hangingPunct="1">
              <a:lnSpc>
                <a:spcPct val="150000"/>
              </a:lnSpc>
              <a:spcBef>
                <a:spcPct val="20000"/>
              </a:spcBef>
              <a:spcAft>
                <a:spcPts val="0"/>
              </a:spcAft>
              <a:buClr>
                <a:schemeClr val="accent3"/>
              </a:buClr>
              <a:buSzPct val="95000"/>
              <a:buFont typeface="Arial" pitchFamily="34" charset="0"/>
              <a:buChar char="•"/>
              <a:tabLst/>
              <a:defRPr/>
            </a:pPr>
            <a:r>
              <a:rPr lang="en-US" sz="2400" dirty="0" smtClean="0">
                <a:latin typeface="Arial" pitchFamily="34" charset="0"/>
                <a:cs typeface="Arial" pitchFamily="34" charset="0"/>
              </a:rPr>
              <a:t>Increased rents for residential and commercial tenants.</a:t>
            </a:r>
          </a:p>
          <a:p>
            <a:pPr marL="0" marR="45720" lvl="0" indent="0" defTabSz="914400" rtl="0" eaLnBrk="1" fontAlgn="auto" latinLnBrk="0" hangingPunct="1">
              <a:lnSpc>
                <a:spcPct val="150000"/>
              </a:lnSpc>
              <a:spcBef>
                <a:spcPct val="20000"/>
              </a:spcBef>
              <a:spcAft>
                <a:spcPts val="0"/>
              </a:spcAft>
              <a:buClr>
                <a:schemeClr val="accent3"/>
              </a:buClr>
              <a:buSzPct val="95000"/>
              <a:buFont typeface="Arial" pitchFamily="34" charset="0"/>
              <a:buChar char="•"/>
              <a:tabLst/>
              <a:defRPr/>
            </a:pPr>
            <a:r>
              <a:rPr lang="en-US" sz="2400" dirty="0" smtClean="0">
                <a:latin typeface="Arial" pitchFamily="34" charset="0"/>
                <a:cs typeface="Arial" pitchFamily="34" charset="0"/>
              </a:rPr>
              <a:t>Business closures. Reduction in employment.</a:t>
            </a:r>
          </a:p>
          <a:p>
            <a:pPr marR="45720">
              <a:lnSpc>
                <a:spcPct val="150000"/>
              </a:lnSpc>
              <a:spcBef>
                <a:spcPct val="20000"/>
              </a:spcBef>
              <a:buClr>
                <a:schemeClr val="accent3"/>
              </a:buClr>
              <a:buSzPct val="95000"/>
              <a:buFont typeface="Arial" pitchFamily="34" charset="0"/>
              <a:buChar char="•"/>
              <a:defRPr/>
            </a:pPr>
            <a:r>
              <a:rPr lang="en-US" sz="2400" dirty="0" smtClean="0">
                <a:latin typeface="Arial" pitchFamily="34" charset="0"/>
                <a:cs typeface="Arial" pitchFamily="34" charset="0"/>
              </a:rPr>
              <a:t>Slower recovery after a loss event.</a:t>
            </a:r>
          </a:p>
          <a:p>
            <a:pPr marL="0" marR="45720" lvl="0" indent="0" defTabSz="914400" rtl="0" eaLnBrk="1" fontAlgn="auto" latinLnBrk="0" hangingPunct="1">
              <a:lnSpc>
                <a:spcPct val="150000"/>
              </a:lnSpc>
              <a:spcBef>
                <a:spcPct val="20000"/>
              </a:spcBef>
              <a:spcAft>
                <a:spcPts val="0"/>
              </a:spcAft>
              <a:buClr>
                <a:schemeClr val="accent3"/>
              </a:buClr>
              <a:buSzPct val="95000"/>
              <a:buFont typeface="Arial" pitchFamily="34" charset="0"/>
              <a:buChar char="•"/>
              <a:tabLst/>
              <a:defRPr/>
            </a:pPr>
            <a:endParaRPr lang="en-US" sz="2400" dirty="0" smtClean="0">
              <a:latin typeface="Arial" pitchFamily="34" charset="0"/>
              <a:cs typeface="Arial" pitchFamily="34" charset="0"/>
            </a:endParaRP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endParaRPr lang="en-US" sz="2400" dirty="0" smtClean="0">
              <a:latin typeface="Arial" pitchFamily="34" charset="0"/>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400" dirty="0" smtClean="0">
              <a:latin typeface="Arial" pitchFamily="34" charset="0"/>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400" dirty="0" smtClean="0">
              <a:latin typeface="Arial" pitchFamily="34" charset="0"/>
              <a:cs typeface="Arial" pitchFamily="34" charset="0"/>
            </a:endParaRPr>
          </a:p>
        </p:txBody>
      </p:sp>
      <p:pic>
        <p:nvPicPr>
          <p:cNvPr id="6"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638800"/>
            <a:ext cx="1981200" cy="618431"/>
          </a:xfrm>
          <a:prstGeom prst="rect">
            <a:avLst/>
          </a:prstGeom>
          <a:noFill/>
          <a:ln w="9525">
            <a:noFill/>
            <a:miter lim="800000"/>
            <a:headEnd/>
            <a:tailEnd/>
          </a:ln>
        </p:spPr>
      </p:pic>
      <p:pic>
        <p:nvPicPr>
          <p:cNvPr id="7" name="Picture 4" descr="dhs_seal&amp;femabluetext_n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11" name="Subtitle 2"/>
          <p:cNvSpPr txBox="1">
            <a:spLocks/>
          </p:cNvSpPr>
          <p:nvPr/>
        </p:nvSpPr>
        <p:spPr>
          <a:xfrm>
            <a:off x="685800" y="838200"/>
            <a:ext cx="7854696" cy="1143000"/>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dirty="0" smtClean="0">
                <a:latin typeface="Arial" pitchFamily="34" charset="0"/>
                <a:cs typeface="Arial" pitchFamily="34" charset="0"/>
              </a:rPr>
              <a:t>INDIRECT IMPACTS OF BW12</a:t>
            </a:r>
            <a:endParaRPr lang="en-US" sz="3200" noProof="0" dirty="0" smtClean="0">
              <a:latin typeface="Arial" pitchFamily="34" charset="0"/>
              <a:cs typeface="Arial" pitchFamily="34" charset="0"/>
            </a:endParaRPr>
          </a:p>
        </p:txBody>
      </p:sp>
      <p:sp>
        <p:nvSpPr>
          <p:cNvPr id="5" name="Subtitle 2"/>
          <p:cNvSpPr txBox="1">
            <a:spLocks/>
          </p:cNvSpPr>
          <p:nvPr/>
        </p:nvSpPr>
        <p:spPr>
          <a:xfrm>
            <a:off x="533400" y="1600200"/>
            <a:ext cx="8610600" cy="1600200"/>
          </a:xfrm>
          <a:prstGeom prst="rect">
            <a:avLst/>
          </a:prstGeom>
        </p:spPr>
        <p:txBody>
          <a:bodyPr vert="horz" lIns="0" tIns="0" rIns="0" bIns="0" numCol="1">
            <a:noAutofit/>
          </a:bodyPr>
          <a:lstStyle/>
          <a:p>
            <a:pPr marL="0" marR="45720" lvl="0" indent="0" defTabSz="914400" rtl="0" eaLnBrk="1" fontAlgn="auto" latinLnBrk="0" hangingPunct="1">
              <a:lnSpc>
                <a:spcPct val="150000"/>
              </a:lnSpc>
              <a:spcBef>
                <a:spcPct val="20000"/>
              </a:spcBef>
              <a:spcAft>
                <a:spcPts val="0"/>
              </a:spcAft>
              <a:buClr>
                <a:schemeClr val="accent3"/>
              </a:buClr>
              <a:buSzPct val="95000"/>
              <a:buFont typeface="Arial" pitchFamily="34" charset="0"/>
              <a:buChar char="•"/>
              <a:tabLst/>
              <a:defRPr/>
            </a:pPr>
            <a:r>
              <a:rPr lang="en-US" sz="2400" dirty="0" smtClean="0">
                <a:latin typeface="Arial" pitchFamily="34" charset="0"/>
                <a:cs typeface="Arial" pitchFamily="34" charset="0"/>
              </a:rPr>
              <a:t>Risk of blight in some communities.</a:t>
            </a:r>
          </a:p>
          <a:p>
            <a:pPr marL="0" marR="45720" lvl="0" indent="0" defTabSz="914400" rtl="0" eaLnBrk="1" fontAlgn="auto" latinLnBrk="0" hangingPunct="1">
              <a:lnSpc>
                <a:spcPct val="150000"/>
              </a:lnSpc>
              <a:spcBef>
                <a:spcPct val="20000"/>
              </a:spcBef>
              <a:spcAft>
                <a:spcPts val="0"/>
              </a:spcAft>
              <a:buClr>
                <a:schemeClr val="accent3"/>
              </a:buClr>
              <a:buSzPct val="95000"/>
              <a:buFont typeface="Arial" pitchFamily="34" charset="0"/>
              <a:buChar char="•"/>
              <a:tabLst/>
              <a:defRPr/>
            </a:pPr>
            <a:r>
              <a:rPr lang="en-US" sz="2400" dirty="0" smtClean="0">
                <a:latin typeface="Arial" pitchFamily="34" charset="0"/>
                <a:cs typeface="Arial" pitchFamily="34" charset="0"/>
              </a:rPr>
              <a:t>More contentious/political map revision process.</a:t>
            </a: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r>
              <a:rPr lang="en-US" sz="2400" dirty="0" smtClean="0">
                <a:latin typeface="Arial" pitchFamily="34" charset="0"/>
                <a:cs typeface="Arial" pitchFamily="34" charset="0"/>
              </a:rPr>
              <a:t>Increased litigation against Participating Communities </a:t>
            </a:r>
          </a:p>
          <a:p>
            <a:pPr marL="0" marR="45720" lvl="0" indent="0" defTabSz="914400" rtl="0" eaLnBrk="1" fontAlgn="auto" latinLnBrk="0" hangingPunct="1">
              <a:spcBef>
                <a:spcPct val="20000"/>
              </a:spcBef>
              <a:spcAft>
                <a:spcPts val="0"/>
              </a:spcAft>
              <a:buClr>
                <a:schemeClr val="accent3"/>
              </a:buClr>
              <a:buSzPct val="95000"/>
              <a:tabLst/>
              <a:defRPr/>
            </a:pPr>
            <a:r>
              <a:rPr lang="en-US" sz="2400" dirty="0" smtClean="0">
                <a:latin typeface="Arial" pitchFamily="34" charset="0"/>
                <a:cs typeface="Arial" pitchFamily="34" charset="0"/>
              </a:rPr>
              <a:t>	(Cities and Counties)</a:t>
            </a:r>
            <a:endParaRPr lang="en-US" sz="5400" dirty="0" smtClean="0">
              <a:latin typeface="Arial" pitchFamily="34" charset="0"/>
              <a:cs typeface="Arial" pitchFamily="34" charset="0"/>
            </a:endParaRPr>
          </a:p>
        </p:txBody>
      </p:sp>
      <p:pic>
        <p:nvPicPr>
          <p:cNvPr id="6"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638800"/>
            <a:ext cx="1981200" cy="618431"/>
          </a:xfrm>
          <a:prstGeom prst="rect">
            <a:avLst/>
          </a:prstGeom>
          <a:noFill/>
          <a:ln w="9525">
            <a:noFill/>
            <a:miter lim="800000"/>
            <a:headEnd/>
            <a:tailEnd/>
          </a:ln>
        </p:spPr>
      </p:pic>
      <p:pic>
        <p:nvPicPr>
          <p:cNvPr id="7" name="Picture 4" descr="dhs_seal&amp;femabluetext_n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457200" y="3733800"/>
            <a:ext cx="8686800" cy="830997"/>
          </a:xfrm>
          <a:prstGeom prst="rect">
            <a:avLst/>
          </a:prstGeom>
        </p:spPr>
        <p:txBody>
          <a:bodyPr wrap="square">
            <a:spAutoFit/>
          </a:bodyPr>
          <a:lstStyle/>
          <a:p>
            <a:pPr marR="45720">
              <a:spcBef>
                <a:spcPct val="20000"/>
              </a:spcBef>
              <a:buClr>
                <a:schemeClr val="accent3"/>
              </a:buClr>
              <a:buSzPct val="95000"/>
              <a:buFont typeface="Arial" pitchFamily="34" charset="0"/>
              <a:buChar char="•"/>
              <a:defRPr/>
            </a:pPr>
            <a:r>
              <a:rPr lang="en-US" sz="2400" dirty="0" smtClean="0">
                <a:latin typeface="Arial" pitchFamily="34" charset="0"/>
                <a:cs typeface="Arial" pitchFamily="34" charset="0"/>
              </a:rPr>
              <a:t>Increased E&amp;O exposure for Attorneys, Insurance Agents, 	Realtors, Lenders</a:t>
            </a:r>
            <a:r>
              <a:rPr lang="en-US" dirty="0" smtClean="0">
                <a:latin typeface="Arial" pitchFamily="34" charset="0"/>
                <a:cs typeface="Arial" pitchFamily="34" charset="0"/>
              </a:rPr>
              <a:t>.</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11" name="Subtitle 2"/>
          <p:cNvSpPr txBox="1">
            <a:spLocks/>
          </p:cNvSpPr>
          <p:nvPr/>
        </p:nvSpPr>
        <p:spPr>
          <a:xfrm>
            <a:off x="685800" y="2667000"/>
            <a:ext cx="7854696" cy="1143000"/>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noProof="0" dirty="0" smtClean="0">
                <a:latin typeface="Arial" pitchFamily="34" charset="0"/>
                <a:cs typeface="Arial" pitchFamily="34" charset="0"/>
              </a:rPr>
              <a:t>QUESTIONS?</a:t>
            </a:r>
          </a:p>
        </p:txBody>
      </p:sp>
      <p:pic>
        <p:nvPicPr>
          <p:cNvPr id="5"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638800"/>
            <a:ext cx="1981200" cy="618431"/>
          </a:xfrm>
          <a:prstGeom prst="rect">
            <a:avLst/>
          </a:prstGeom>
          <a:noFill/>
          <a:ln w="9525">
            <a:noFill/>
            <a:miter lim="800000"/>
            <a:headEnd/>
            <a:tailEnd/>
          </a:ln>
        </p:spPr>
      </p:pic>
      <p:pic>
        <p:nvPicPr>
          <p:cNvPr id="6" name="Picture 4" descr="dhs_seal&amp;femabluetext_n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11" name="Subtitle 2"/>
          <p:cNvSpPr txBox="1">
            <a:spLocks/>
          </p:cNvSpPr>
          <p:nvPr/>
        </p:nvSpPr>
        <p:spPr>
          <a:xfrm>
            <a:off x="685800" y="762000"/>
            <a:ext cx="7854696" cy="1143000"/>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dirty="0" smtClean="0">
                <a:latin typeface="Arial" pitchFamily="34" charset="0"/>
                <a:cs typeface="Arial" pitchFamily="34" charset="0"/>
              </a:rPr>
              <a:t>ADDITIONAL RESOURCES</a:t>
            </a:r>
            <a:endParaRPr lang="en-US" sz="3200" noProof="0" dirty="0" smtClean="0">
              <a:latin typeface="Arial" pitchFamily="34" charset="0"/>
              <a:cs typeface="Arial" pitchFamily="34" charset="0"/>
            </a:endParaRPr>
          </a:p>
        </p:txBody>
      </p:sp>
      <p:sp>
        <p:nvSpPr>
          <p:cNvPr id="5" name="Subtitle 2"/>
          <p:cNvSpPr txBox="1">
            <a:spLocks/>
          </p:cNvSpPr>
          <p:nvPr/>
        </p:nvSpPr>
        <p:spPr>
          <a:xfrm>
            <a:off x="457200" y="1219200"/>
            <a:ext cx="8382000" cy="3124200"/>
          </a:xfrm>
          <a:prstGeom prst="rect">
            <a:avLst/>
          </a:prstGeom>
        </p:spPr>
        <p:txBody>
          <a:bodyPr vert="horz" lIns="0" tIns="0" rIns="0" bIns="0" numCol="1">
            <a:noAutofit/>
          </a:bodyPr>
          <a:lstStyle/>
          <a:p>
            <a:pPr marL="0" marR="45720" lvl="0" indent="0" defTabSz="914400" rtl="0" eaLnBrk="1" fontAlgn="auto" latinLnBrk="0" hangingPunct="1">
              <a:lnSpc>
                <a:spcPct val="200000"/>
              </a:lnSpc>
              <a:spcBef>
                <a:spcPct val="20000"/>
              </a:spcBef>
              <a:spcAft>
                <a:spcPts val="0"/>
              </a:spcAft>
              <a:buClr>
                <a:schemeClr val="accent3"/>
              </a:buClr>
              <a:buSzPct val="95000"/>
              <a:buFont typeface="Arial" pitchFamily="34" charset="0"/>
              <a:buChar char="•"/>
              <a:tabLst/>
              <a:defRPr/>
            </a:pPr>
            <a:r>
              <a:rPr lang="en-US" sz="1900" dirty="0" smtClean="0">
                <a:latin typeface="Arial" pitchFamily="34" charset="0"/>
                <a:cs typeface="Arial" pitchFamily="34" charset="0"/>
              </a:rPr>
              <a:t>Sign up for WYO Alerts – </a:t>
            </a:r>
            <a:r>
              <a:rPr lang="en-US" sz="1900" i="1" dirty="0" smtClean="0">
                <a:latin typeface="Arial" pitchFamily="34" charset="0"/>
                <a:cs typeface="Arial" pitchFamily="34" charset="0"/>
                <a:hlinkClick r:id="rId3"/>
              </a:rPr>
              <a:t>http://www.nfipiservice.com/mailing_list.html</a:t>
            </a: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r>
              <a:rPr lang="en-US" sz="1900" dirty="0" smtClean="0">
                <a:latin typeface="Arial" pitchFamily="34" charset="0"/>
                <a:cs typeface="Arial" pitchFamily="34" charset="0"/>
              </a:rPr>
              <a:t>Training is available through FEMA for insurance agents, adjusters</a:t>
            </a:r>
          </a:p>
          <a:p>
            <a:pPr marR="45720" lvl="1">
              <a:spcBef>
                <a:spcPct val="20000"/>
              </a:spcBef>
              <a:buClr>
                <a:schemeClr val="accent3"/>
              </a:buClr>
              <a:buSzPct val="95000"/>
              <a:defRPr/>
            </a:pPr>
            <a:r>
              <a:rPr lang="en-US" sz="1900" dirty="0" smtClean="0">
                <a:latin typeface="Arial" pitchFamily="34" charset="0"/>
                <a:cs typeface="Arial" pitchFamily="34" charset="0"/>
              </a:rPr>
              <a:t>&amp; lenders </a:t>
            </a:r>
            <a:r>
              <a:rPr lang="en-US" sz="1900" i="1" dirty="0" smtClean="0">
                <a:latin typeface="Arial" pitchFamily="34" charset="0"/>
                <a:cs typeface="Arial" pitchFamily="34" charset="0"/>
                <a:hlinkClick r:id="rId3"/>
              </a:rPr>
              <a:t>www.fema.gov/business/nfip/trainagt.shtm</a:t>
            </a:r>
            <a:endParaRPr lang="en-US" sz="1900" i="1" dirty="0" smtClean="0">
              <a:latin typeface="Arial" pitchFamily="34" charset="0"/>
              <a:cs typeface="Arial" pitchFamily="34" charset="0"/>
            </a:endParaRPr>
          </a:p>
          <a:p>
            <a:pPr marR="45720">
              <a:spcBef>
                <a:spcPct val="20000"/>
              </a:spcBef>
              <a:buClr>
                <a:schemeClr val="accent3"/>
              </a:buClr>
              <a:buSzPct val="95000"/>
              <a:buFont typeface="Arial" pitchFamily="34" charset="0"/>
              <a:buChar char="•"/>
              <a:defRPr/>
            </a:pPr>
            <a:r>
              <a:rPr lang="en-US" sz="1900" dirty="0" smtClean="0">
                <a:latin typeface="Arial" pitchFamily="34" charset="0"/>
                <a:cs typeface="Arial" pitchFamily="34" charset="0"/>
              </a:rPr>
              <a:t>Sign up for agent training emails –</a:t>
            </a:r>
          </a:p>
          <a:p>
            <a:pPr marR="45720" lvl="1">
              <a:spcBef>
                <a:spcPct val="20000"/>
              </a:spcBef>
              <a:buClr>
                <a:schemeClr val="accent3"/>
              </a:buClr>
              <a:buSzPct val="95000"/>
              <a:defRPr/>
            </a:pPr>
            <a:r>
              <a:rPr lang="en-US" sz="1900" i="1" dirty="0" smtClean="0">
                <a:latin typeface="Arial" pitchFamily="34" charset="0"/>
                <a:cs typeface="Arial" pitchFamily="34" charset="0"/>
                <a:hlinkClick r:id="rId4"/>
              </a:rPr>
              <a:t>https://public.govdelivery.com/accounts/USDHSFEMA/subscriber/new?topic_id=USDHSFEMA_212</a:t>
            </a:r>
            <a:endParaRPr lang="en-US" sz="1900" dirty="0" smtClean="0">
              <a:latin typeface="Arial" pitchFamily="34" charset="0"/>
              <a:cs typeface="Arial" pitchFamily="34" charset="0"/>
            </a:endParaRP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r>
              <a:rPr lang="en-US" sz="1900" dirty="0" smtClean="0">
                <a:latin typeface="Arial" pitchFamily="34" charset="0"/>
                <a:cs typeface="Arial" pitchFamily="34" charset="0"/>
              </a:rPr>
              <a:t>NFIP Training offers workshops and webinars</a:t>
            </a:r>
          </a:p>
          <a:p>
            <a:pPr marR="45720" lvl="1">
              <a:spcBef>
                <a:spcPct val="20000"/>
              </a:spcBef>
              <a:buClr>
                <a:schemeClr val="accent3"/>
              </a:buClr>
              <a:buSzPct val="95000"/>
              <a:defRPr/>
            </a:pPr>
            <a:r>
              <a:rPr lang="en-US" sz="1900" i="1" dirty="0" smtClean="0">
                <a:latin typeface="Arial" pitchFamily="34" charset="0"/>
                <a:cs typeface="Arial" pitchFamily="34" charset="0"/>
                <a:hlinkClick r:id="rId5"/>
              </a:rPr>
              <a:t>www.nfipiservice.com/training/schedule_agents.html</a:t>
            </a:r>
            <a:endParaRPr lang="en-US" sz="1900" i="1" dirty="0" smtClean="0">
              <a:latin typeface="Arial" pitchFamily="34" charset="0"/>
              <a:cs typeface="Arial" pitchFamily="34" charset="0"/>
            </a:endParaRPr>
          </a:p>
          <a:p>
            <a:pPr marR="45720">
              <a:spcBef>
                <a:spcPct val="20000"/>
              </a:spcBef>
              <a:buClr>
                <a:schemeClr val="accent3"/>
              </a:buClr>
              <a:buSzPct val="95000"/>
              <a:defRPr/>
            </a:pPr>
            <a:endParaRPr lang="en-US" sz="1900" dirty="0" smtClean="0">
              <a:latin typeface="Arial" pitchFamily="34" charset="0"/>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1900" dirty="0" smtClean="0">
              <a:latin typeface="Arial" pitchFamily="34" charset="0"/>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1900" dirty="0" smtClean="0">
              <a:latin typeface="Arial" pitchFamily="34" charset="0"/>
              <a:cs typeface="Arial" pitchFamily="34" charset="0"/>
            </a:endParaRPr>
          </a:p>
        </p:txBody>
      </p:sp>
      <p:pic>
        <p:nvPicPr>
          <p:cNvPr id="6" name="3d9ec76a-6156-4603-a001-4f67da0d7bab" descr="2144F875-D72C-4A77-AEC5-5F7E384BFBBA"/>
          <p:cNvPicPr>
            <a:picLocks noChangeAspect="1" noChangeArrowheads="1"/>
          </p:cNvPicPr>
          <p:nvPr/>
        </p:nvPicPr>
        <p:blipFill>
          <a:blip r:embed="rId6" cstate="print"/>
          <a:srcRect/>
          <a:stretch>
            <a:fillRect/>
          </a:stretch>
        </p:blipFill>
        <p:spPr bwMode="auto">
          <a:xfrm>
            <a:off x="381000" y="5638800"/>
            <a:ext cx="1981200" cy="618431"/>
          </a:xfrm>
          <a:prstGeom prst="rect">
            <a:avLst/>
          </a:prstGeom>
          <a:noFill/>
          <a:ln w="9525">
            <a:noFill/>
            <a:miter lim="800000"/>
            <a:headEnd/>
            <a:tailEnd/>
          </a:ln>
        </p:spPr>
      </p:pic>
      <p:pic>
        <p:nvPicPr>
          <p:cNvPr id="7" name="Picture 4" descr="dhs_seal&amp;femabluetext_new"/>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11" name="Subtitle 2"/>
          <p:cNvSpPr txBox="1">
            <a:spLocks/>
          </p:cNvSpPr>
          <p:nvPr/>
        </p:nvSpPr>
        <p:spPr>
          <a:xfrm>
            <a:off x="685800" y="762000"/>
            <a:ext cx="7854696" cy="1143000"/>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dirty="0" smtClean="0">
                <a:latin typeface="Arial" pitchFamily="34" charset="0"/>
                <a:cs typeface="Arial" pitchFamily="34" charset="0"/>
              </a:rPr>
              <a:t>ADDITIONAL RESOURCES (</a:t>
            </a:r>
            <a:r>
              <a:rPr lang="en-US" sz="3200" dirty="0" err="1" smtClean="0">
                <a:latin typeface="Arial" pitchFamily="34" charset="0"/>
                <a:cs typeface="Arial" pitchFamily="34" charset="0"/>
              </a:rPr>
              <a:t>con’t</a:t>
            </a:r>
            <a:r>
              <a:rPr lang="en-US" sz="3200" dirty="0" smtClean="0">
                <a:latin typeface="Arial" pitchFamily="34" charset="0"/>
                <a:cs typeface="Arial" pitchFamily="34" charset="0"/>
              </a:rPr>
              <a:t>)</a:t>
            </a:r>
            <a:endParaRPr lang="en-US" sz="3200" noProof="0" dirty="0" smtClean="0">
              <a:latin typeface="Arial" pitchFamily="34" charset="0"/>
              <a:cs typeface="Arial" pitchFamily="34" charset="0"/>
            </a:endParaRPr>
          </a:p>
        </p:txBody>
      </p:sp>
      <p:sp>
        <p:nvSpPr>
          <p:cNvPr id="5" name="Subtitle 2"/>
          <p:cNvSpPr txBox="1">
            <a:spLocks/>
          </p:cNvSpPr>
          <p:nvPr/>
        </p:nvSpPr>
        <p:spPr>
          <a:xfrm>
            <a:off x="381000" y="1447800"/>
            <a:ext cx="8382000" cy="3124200"/>
          </a:xfrm>
          <a:prstGeom prst="rect">
            <a:avLst/>
          </a:prstGeom>
        </p:spPr>
        <p:txBody>
          <a:bodyPr vert="horz" lIns="0" tIns="0" rIns="0" bIns="0" numCol="1">
            <a:noAutofit/>
          </a:bodyPr>
          <a:lstStyle/>
          <a:p>
            <a:pPr marR="45720">
              <a:spcBef>
                <a:spcPct val="20000"/>
              </a:spcBef>
              <a:buClr>
                <a:schemeClr val="accent3"/>
              </a:buClr>
              <a:buSzPct val="95000"/>
              <a:buFont typeface="Arial" pitchFamily="34" charset="0"/>
              <a:buChar char="•"/>
              <a:defRPr/>
            </a:pPr>
            <a:r>
              <a:rPr lang="en-US" sz="1900" dirty="0" smtClean="0">
                <a:latin typeface="Arial" pitchFamily="34" charset="0"/>
                <a:cs typeface="Arial" pitchFamily="34" charset="0"/>
              </a:rPr>
              <a:t>FEMA Flood Map Changes Course</a:t>
            </a:r>
          </a:p>
          <a:p>
            <a:pPr marR="45720" lvl="1">
              <a:spcBef>
                <a:spcPct val="20000"/>
              </a:spcBef>
              <a:buClr>
                <a:schemeClr val="accent3"/>
              </a:buClr>
              <a:buSzPct val="95000"/>
              <a:defRPr/>
            </a:pPr>
            <a:r>
              <a:rPr lang="en-US" sz="1900" i="1" dirty="0" smtClean="0">
                <a:latin typeface="Arial" pitchFamily="34" charset="0"/>
                <a:cs typeface="Arial" pitchFamily="34" charset="0"/>
                <a:hlinkClick r:id="rId3"/>
              </a:rPr>
              <a:t>http://www.h2opartnerusa.com/nfiptraining/mapping_changes.html</a:t>
            </a:r>
            <a:endParaRPr lang="en-US" sz="1900" i="1" dirty="0" smtClean="0">
              <a:latin typeface="Arial" pitchFamily="34" charset="0"/>
              <a:cs typeface="Arial" pitchFamily="34" charset="0"/>
            </a:endParaRPr>
          </a:p>
          <a:p>
            <a:pPr marR="45720" lvl="0">
              <a:lnSpc>
                <a:spcPct val="200000"/>
              </a:lnSpc>
              <a:spcBef>
                <a:spcPct val="20000"/>
              </a:spcBef>
              <a:buClr>
                <a:schemeClr val="accent3"/>
              </a:buClr>
              <a:buSzPct val="95000"/>
              <a:buFont typeface="Arial" pitchFamily="34" charset="0"/>
              <a:buChar char="•"/>
              <a:defRPr/>
            </a:pPr>
            <a:r>
              <a:rPr lang="en-US" sz="1900" dirty="0" smtClean="0">
                <a:latin typeface="Arial" pitchFamily="34" charset="0"/>
                <a:cs typeface="Arial" pitchFamily="34" charset="0"/>
              </a:rPr>
              <a:t>Fact Sheets – </a:t>
            </a:r>
            <a:r>
              <a:rPr lang="en-US" sz="1900" dirty="0" smtClean="0">
                <a:latin typeface="Arial" pitchFamily="34" charset="0"/>
                <a:cs typeface="Arial" pitchFamily="34" charset="0"/>
                <a:hlinkClick r:id="rId4"/>
              </a:rPr>
              <a:t>http://www.riskmap6.com/Resources.aspx</a:t>
            </a:r>
            <a:endParaRPr lang="en-US" sz="1900" i="1" dirty="0" smtClean="0">
              <a:latin typeface="Arial" pitchFamily="34" charset="0"/>
              <a:cs typeface="Arial" pitchFamily="34" charset="0"/>
              <a:hlinkClick r:id="rId5"/>
            </a:endParaRP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r>
              <a:rPr lang="en-US" sz="1900" dirty="0" smtClean="0">
                <a:latin typeface="Arial" pitchFamily="34" charset="0"/>
                <a:cs typeface="Arial" pitchFamily="34" charset="0"/>
              </a:rPr>
              <a:t>FloodSmart for Consumers – </a:t>
            </a:r>
            <a:r>
              <a:rPr lang="en-US" sz="1900" dirty="0" smtClean="0">
                <a:latin typeface="Arial" pitchFamily="34" charset="0"/>
                <a:cs typeface="Arial" pitchFamily="34" charset="0"/>
                <a:hlinkClick r:id="rId6"/>
              </a:rPr>
              <a:t>www.FloodSmart.gov</a:t>
            </a:r>
            <a:endParaRPr lang="en-US" sz="1900" dirty="0" smtClean="0">
              <a:latin typeface="Arial" pitchFamily="34" charset="0"/>
              <a:cs typeface="Arial" pitchFamily="34" charset="0"/>
            </a:endParaRP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r>
              <a:rPr lang="en-US" sz="1900" dirty="0" smtClean="0">
                <a:latin typeface="Arial" pitchFamily="34" charset="0"/>
                <a:cs typeface="Arial" pitchFamily="34" charset="0"/>
              </a:rPr>
              <a:t>FloodSmart for Agents – </a:t>
            </a:r>
            <a:r>
              <a:rPr lang="en-US" sz="1900" dirty="0" smtClean="0">
                <a:latin typeface="Arial" pitchFamily="34" charset="0"/>
                <a:cs typeface="Arial" pitchFamily="34" charset="0"/>
                <a:hlinkClick r:id="rId7"/>
              </a:rPr>
              <a:t>www.Agents.FloodSmart.gov</a:t>
            </a:r>
            <a:endParaRPr lang="en-US" sz="1900" dirty="0" smtClean="0">
              <a:latin typeface="Arial" pitchFamily="34" charset="0"/>
              <a:cs typeface="Arial" pitchFamily="34" charset="0"/>
            </a:endParaRP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r>
              <a:rPr lang="en-US" sz="1900" dirty="0" smtClean="0">
                <a:latin typeface="Arial" pitchFamily="34" charset="0"/>
                <a:cs typeface="Arial" pitchFamily="34" charset="0"/>
              </a:rPr>
              <a:t>Flood Insurance Manual – </a:t>
            </a:r>
            <a:r>
              <a:rPr lang="en-US" sz="1900" dirty="0" smtClean="0">
                <a:latin typeface="Arial" pitchFamily="34" charset="0"/>
                <a:cs typeface="Arial" pitchFamily="34" charset="0"/>
                <a:hlinkClick r:id="rId8"/>
              </a:rPr>
              <a:t>http://www.fema.gov/flood-insurance-manual</a:t>
            </a:r>
            <a:endParaRPr lang="en-US" sz="1900" dirty="0" smtClean="0">
              <a:latin typeface="Arial" pitchFamily="34" charset="0"/>
              <a:cs typeface="Arial" pitchFamily="34" charset="0"/>
            </a:endParaRP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r>
              <a:rPr lang="en-US" sz="1900" dirty="0" smtClean="0">
                <a:latin typeface="Arial" pitchFamily="34" charset="0"/>
                <a:cs typeface="Arial" pitchFamily="34" charset="0"/>
              </a:rPr>
              <a:t>Risk Communication Guidebook for Local Officials</a:t>
            </a:r>
          </a:p>
          <a:p>
            <a:pPr marR="45720" lvl="1">
              <a:spcBef>
                <a:spcPct val="20000"/>
              </a:spcBef>
              <a:buClr>
                <a:schemeClr val="accent3"/>
              </a:buClr>
              <a:buSzPct val="95000"/>
              <a:defRPr/>
            </a:pPr>
            <a:r>
              <a:rPr lang="en-US" sz="1900" dirty="0" smtClean="0">
                <a:latin typeface="Arial" pitchFamily="34" charset="0"/>
                <a:cs typeface="Arial" pitchFamily="34" charset="0"/>
                <a:hlinkClick r:id="rId9"/>
              </a:rPr>
              <a:t>http://www.riskmap6.com/guidebook.aspx</a:t>
            </a:r>
            <a:endParaRPr lang="en-US" sz="1900" dirty="0" smtClean="0">
              <a:latin typeface="Arial" pitchFamily="34" charset="0"/>
              <a:cs typeface="Arial" pitchFamily="34" charset="0"/>
            </a:endParaRP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r>
              <a:rPr lang="en-US" sz="1900" dirty="0" smtClean="0">
                <a:latin typeface="Arial" pitchFamily="34" charset="0"/>
                <a:cs typeface="Arial" pitchFamily="34" charset="0"/>
              </a:rPr>
              <a:t>Food Insurance Reform Act Webpage – </a:t>
            </a:r>
            <a:r>
              <a:rPr lang="en-US" sz="1900" dirty="0" smtClean="0">
                <a:latin typeface="Arial" pitchFamily="34" charset="0"/>
                <a:cs typeface="Arial" pitchFamily="34" charset="0"/>
                <a:hlinkClick r:id="rId10"/>
              </a:rPr>
              <a:t>http://www.fema.gov/bw12</a:t>
            </a:r>
            <a:endParaRPr lang="en-US" sz="1900" dirty="0" smtClean="0">
              <a:latin typeface="Arial" pitchFamily="34" charset="0"/>
              <a:cs typeface="Arial" pitchFamily="34" charset="0"/>
            </a:endParaRPr>
          </a:p>
          <a:p>
            <a:pPr marR="45720">
              <a:spcBef>
                <a:spcPct val="20000"/>
              </a:spcBef>
              <a:buClr>
                <a:schemeClr val="accent3"/>
              </a:buClr>
              <a:buSzPct val="95000"/>
              <a:defRPr/>
            </a:pPr>
            <a:endParaRPr lang="en-US" sz="1900" dirty="0" smtClean="0">
              <a:latin typeface="Arial" pitchFamily="34" charset="0"/>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1900" dirty="0" smtClean="0">
              <a:latin typeface="Arial" pitchFamily="34" charset="0"/>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1900" dirty="0" smtClean="0">
              <a:latin typeface="Arial" pitchFamily="34" charset="0"/>
              <a:cs typeface="Arial" pitchFamily="34" charset="0"/>
            </a:endParaRPr>
          </a:p>
        </p:txBody>
      </p:sp>
      <p:pic>
        <p:nvPicPr>
          <p:cNvPr id="6" name="3d9ec76a-6156-4603-a001-4f67da0d7bab" descr="2144F875-D72C-4A77-AEC5-5F7E384BFBBA"/>
          <p:cNvPicPr>
            <a:picLocks noChangeAspect="1" noChangeArrowheads="1"/>
          </p:cNvPicPr>
          <p:nvPr/>
        </p:nvPicPr>
        <p:blipFill>
          <a:blip r:embed="rId11" cstate="print"/>
          <a:srcRect/>
          <a:stretch>
            <a:fillRect/>
          </a:stretch>
        </p:blipFill>
        <p:spPr bwMode="auto">
          <a:xfrm>
            <a:off x="381000" y="5638800"/>
            <a:ext cx="1981200" cy="618431"/>
          </a:xfrm>
          <a:prstGeom prst="rect">
            <a:avLst/>
          </a:prstGeom>
          <a:noFill/>
          <a:ln w="9525">
            <a:noFill/>
            <a:miter lim="800000"/>
            <a:headEnd/>
            <a:tailEnd/>
          </a:ln>
        </p:spPr>
      </p:pic>
      <p:pic>
        <p:nvPicPr>
          <p:cNvPr id="7" name="Picture 4" descr="dhs_seal&amp;femabluetext_new"/>
          <p:cNvPicPr>
            <a:picLocks noChangeAspect="1" noChangeArrowheads="1"/>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11" name="Subtitle 2"/>
          <p:cNvSpPr txBox="1">
            <a:spLocks/>
          </p:cNvSpPr>
          <p:nvPr/>
        </p:nvSpPr>
        <p:spPr>
          <a:xfrm>
            <a:off x="685800" y="914400"/>
            <a:ext cx="7854696" cy="1143000"/>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noProof="0" dirty="0" smtClean="0">
                <a:latin typeface="Arial" pitchFamily="34" charset="0"/>
                <a:cs typeface="Arial" pitchFamily="34" charset="0"/>
              </a:rPr>
              <a:t>CONTACTS AT FEMA REGION 4</a:t>
            </a:r>
          </a:p>
        </p:txBody>
      </p:sp>
      <p:sp>
        <p:nvSpPr>
          <p:cNvPr id="5" name="Subtitle 2"/>
          <p:cNvSpPr txBox="1">
            <a:spLocks/>
          </p:cNvSpPr>
          <p:nvPr/>
        </p:nvSpPr>
        <p:spPr>
          <a:xfrm>
            <a:off x="381000" y="1752600"/>
            <a:ext cx="8382000" cy="3124200"/>
          </a:xfrm>
          <a:prstGeom prst="rect">
            <a:avLst/>
          </a:prstGeom>
        </p:spPr>
        <p:txBody>
          <a:bodyPr vert="horz" lIns="0" tIns="0" rIns="0" bIns="0" numCol="1">
            <a:noAutofit/>
          </a:bodyPr>
          <a:lstStyle/>
          <a:p>
            <a:pPr marR="45720">
              <a:spcBef>
                <a:spcPct val="20000"/>
              </a:spcBef>
              <a:buClr>
                <a:schemeClr val="accent3"/>
              </a:buClr>
              <a:buSzPct val="95000"/>
              <a:buFont typeface="Arial" pitchFamily="34" charset="0"/>
              <a:buChar char="•"/>
              <a:defRPr/>
            </a:pPr>
            <a:r>
              <a:rPr lang="en-US" sz="1900" dirty="0" smtClean="0">
                <a:latin typeface="Arial" pitchFamily="34" charset="0"/>
                <a:cs typeface="Arial" pitchFamily="34" charset="0"/>
              </a:rPr>
              <a:t>Brad Loar, Director, Mitigation Division, 770-220-5416</a:t>
            </a:r>
          </a:p>
          <a:p>
            <a:pPr marR="45720" lvl="1">
              <a:spcBef>
                <a:spcPct val="20000"/>
              </a:spcBef>
              <a:buClr>
                <a:schemeClr val="accent3"/>
              </a:buClr>
              <a:buSzPct val="95000"/>
              <a:defRPr/>
            </a:pPr>
            <a:r>
              <a:rPr lang="en-US" sz="1900" i="1" dirty="0" smtClean="0">
                <a:latin typeface="Arial" pitchFamily="34" charset="0"/>
                <a:cs typeface="Arial" pitchFamily="34" charset="0"/>
                <a:hlinkClick r:id="rId3"/>
              </a:rPr>
              <a:t>brad.loar@fema.dhs.gov</a:t>
            </a:r>
            <a:endParaRPr lang="en-US" sz="1900" i="1" dirty="0" smtClean="0">
              <a:latin typeface="Arial" pitchFamily="34" charset="0"/>
              <a:cs typeface="Arial" pitchFamily="34" charset="0"/>
            </a:endParaRPr>
          </a:p>
          <a:p>
            <a:pPr marR="45720" lvl="1">
              <a:spcBef>
                <a:spcPct val="20000"/>
              </a:spcBef>
              <a:buClr>
                <a:schemeClr val="accent3"/>
              </a:buClr>
              <a:buSzPct val="95000"/>
              <a:defRPr/>
            </a:pPr>
            <a:endParaRPr lang="en-US" sz="1900" i="1" dirty="0" smtClean="0">
              <a:latin typeface="Arial" pitchFamily="34" charset="0"/>
              <a:cs typeface="Arial" pitchFamily="34" charset="0"/>
            </a:endParaRPr>
          </a:p>
          <a:p>
            <a:pPr marR="45720">
              <a:spcBef>
                <a:spcPct val="20000"/>
              </a:spcBef>
              <a:buClr>
                <a:schemeClr val="accent3"/>
              </a:buClr>
              <a:buSzPct val="95000"/>
              <a:buFont typeface="Arial" pitchFamily="34" charset="0"/>
              <a:buChar char="•"/>
              <a:defRPr/>
            </a:pPr>
            <a:r>
              <a:rPr lang="en-US" sz="1900" dirty="0" smtClean="0">
                <a:latin typeface="Arial" pitchFamily="34" charset="0"/>
                <a:cs typeface="Arial" pitchFamily="34" charset="0"/>
              </a:rPr>
              <a:t>Janice Mitchell, Insurance Specialist, 770-220-5441</a:t>
            </a:r>
          </a:p>
          <a:p>
            <a:pPr marR="45720" lvl="1">
              <a:spcBef>
                <a:spcPct val="20000"/>
              </a:spcBef>
              <a:buClr>
                <a:schemeClr val="accent3"/>
              </a:buClr>
              <a:buSzPct val="95000"/>
              <a:defRPr/>
            </a:pPr>
            <a:r>
              <a:rPr lang="en-US" sz="1900" i="1" dirty="0" smtClean="0">
                <a:latin typeface="Arial" pitchFamily="34" charset="0"/>
                <a:cs typeface="Arial" pitchFamily="34" charset="0"/>
                <a:hlinkClick r:id="rId4"/>
              </a:rPr>
              <a:t>janice.mitchell@fema.dhs.gov</a:t>
            </a:r>
            <a:endParaRPr lang="en-US" sz="1900" i="1" dirty="0" smtClean="0">
              <a:latin typeface="Arial" pitchFamily="34" charset="0"/>
              <a:cs typeface="Arial" pitchFamily="34" charset="0"/>
            </a:endParaRPr>
          </a:p>
          <a:p>
            <a:pPr marR="45720" lvl="1">
              <a:spcBef>
                <a:spcPct val="20000"/>
              </a:spcBef>
              <a:buClr>
                <a:schemeClr val="accent3"/>
              </a:buClr>
              <a:buSzPct val="95000"/>
              <a:buFont typeface="Arial" pitchFamily="34" charset="0"/>
              <a:buChar char="•"/>
              <a:defRPr/>
            </a:pPr>
            <a:endParaRPr lang="en-US" sz="1900" i="1" dirty="0" smtClean="0">
              <a:latin typeface="Arial" pitchFamily="34" charset="0"/>
              <a:cs typeface="Arial" pitchFamily="34" charset="0"/>
            </a:endParaRPr>
          </a:p>
          <a:p>
            <a:pPr marR="45720">
              <a:spcBef>
                <a:spcPct val="20000"/>
              </a:spcBef>
              <a:buClr>
                <a:schemeClr val="accent3"/>
              </a:buClr>
              <a:buSzPct val="95000"/>
              <a:buFont typeface="Arial" pitchFamily="34" charset="0"/>
              <a:buChar char="•"/>
              <a:defRPr/>
            </a:pPr>
            <a:r>
              <a:rPr lang="en-US" sz="1900" dirty="0" smtClean="0">
                <a:latin typeface="Arial" pitchFamily="34" charset="0"/>
                <a:cs typeface="Arial" pitchFamily="34" charset="0"/>
              </a:rPr>
              <a:t>Susan Wilson, Floodplain Management &amp; Insurance, 770-220-5414</a:t>
            </a:r>
          </a:p>
          <a:p>
            <a:pPr marR="45720" lvl="1">
              <a:spcBef>
                <a:spcPct val="20000"/>
              </a:spcBef>
              <a:buClr>
                <a:schemeClr val="accent3"/>
              </a:buClr>
              <a:buSzPct val="95000"/>
              <a:defRPr/>
            </a:pPr>
            <a:r>
              <a:rPr lang="en-US" sz="1900" i="1" dirty="0" smtClean="0">
                <a:latin typeface="Arial" pitchFamily="34" charset="0"/>
                <a:cs typeface="Arial" pitchFamily="34" charset="0"/>
                <a:hlinkClick r:id="rId5"/>
              </a:rPr>
              <a:t>susan.wilson@fema.dhs.gov</a:t>
            </a:r>
            <a:endParaRPr lang="en-US" sz="1900" i="1" dirty="0" smtClean="0">
              <a:latin typeface="Arial" pitchFamily="34" charset="0"/>
              <a:cs typeface="Arial" pitchFamily="34" charset="0"/>
            </a:endParaRPr>
          </a:p>
          <a:p>
            <a:pPr marR="45720">
              <a:spcBef>
                <a:spcPct val="20000"/>
              </a:spcBef>
              <a:buClr>
                <a:schemeClr val="accent3"/>
              </a:buClr>
              <a:buSzPct val="95000"/>
              <a:defRPr/>
            </a:pPr>
            <a:endParaRPr lang="en-US" sz="1900" dirty="0" smtClean="0">
              <a:latin typeface="Arial" pitchFamily="34" charset="0"/>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1900" dirty="0" smtClean="0">
              <a:latin typeface="Arial" pitchFamily="34" charset="0"/>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1900" dirty="0" smtClean="0">
              <a:latin typeface="Arial" pitchFamily="34" charset="0"/>
              <a:cs typeface="Arial" pitchFamily="34" charset="0"/>
            </a:endParaRPr>
          </a:p>
        </p:txBody>
      </p:sp>
      <p:pic>
        <p:nvPicPr>
          <p:cNvPr id="6" name="3d9ec76a-6156-4603-a001-4f67da0d7bab" descr="2144F875-D72C-4A77-AEC5-5F7E384BFBBA"/>
          <p:cNvPicPr>
            <a:picLocks noChangeAspect="1" noChangeArrowheads="1"/>
          </p:cNvPicPr>
          <p:nvPr/>
        </p:nvPicPr>
        <p:blipFill>
          <a:blip r:embed="rId6" cstate="print"/>
          <a:srcRect/>
          <a:stretch>
            <a:fillRect/>
          </a:stretch>
        </p:blipFill>
        <p:spPr bwMode="auto">
          <a:xfrm>
            <a:off x="381000" y="5638800"/>
            <a:ext cx="1981200" cy="618431"/>
          </a:xfrm>
          <a:prstGeom prst="rect">
            <a:avLst/>
          </a:prstGeom>
          <a:noFill/>
          <a:ln w="9525">
            <a:noFill/>
            <a:miter lim="800000"/>
            <a:headEnd/>
            <a:tailEnd/>
          </a:ln>
        </p:spPr>
      </p:pic>
      <p:pic>
        <p:nvPicPr>
          <p:cNvPr id="7" name="Picture 4" descr="dhs_seal&amp;femabluetext_new"/>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3" cstate="print"/>
          <a:srcRect/>
          <a:stretch>
            <a:fillRect/>
          </a:stretch>
        </p:blipFill>
        <p:spPr bwMode="auto">
          <a:xfrm>
            <a:off x="-228600" y="4800600"/>
            <a:ext cx="9601200" cy="2057400"/>
          </a:xfrm>
          <a:prstGeom prst="rect">
            <a:avLst/>
          </a:prstGeom>
          <a:noFill/>
        </p:spPr>
      </p:pic>
      <p:sp>
        <p:nvSpPr>
          <p:cNvPr id="11" name="Subtitle 2"/>
          <p:cNvSpPr txBox="1">
            <a:spLocks/>
          </p:cNvSpPr>
          <p:nvPr/>
        </p:nvSpPr>
        <p:spPr>
          <a:xfrm>
            <a:off x="990600" y="1219200"/>
            <a:ext cx="7854696" cy="2819400"/>
          </a:xfrm>
          <a:prstGeom prst="rect">
            <a:avLst/>
          </a:prstGeom>
        </p:spPr>
        <p:txBody>
          <a:bodyPr vert="horz" lIns="0" tIns="0" rIns="0" bIns="0">
            <a:noAutofit/>
          </a:bodyPr>
          <a:lstStyle/>
          <a:p>
            <a:pPr marR="45720" lvl="0" algn="ctr">
              <a:spcBef>
                <a:spcPct val="20000"/>
              </a:spcBef>
              <a:buClr>
                <a:schemeClr val="accent3"/>
              </a:buClr>
              <a:buSzPct val="95000"/>
              <a:defRPr/>
            </a:pPr>
            <a:r>
              <a:rPr lang="en-US" sz="2000" dirty="0">
                <a:latin typeface="Arial" pitchFamily="34" charset="0"/>
                <a:cs typeface="Arial" pitchFamily="34" charset="0"/>
              </a:rPr>
              <a:t>Christopher W. Heidrick, CPCU, ANFI, CFP</a:t>
            </a:r>
            <a:r>
              <a:rPr lang="en-US" sz="2000" baseline="30000" dirty="0" smtClean="0">
                <a:latin typeface="Arial" pitchFamily="34" charset="0"/>
                <a:cs typeface="Arial" pitchFamily="34" charset="0"/>
              </a:rPr>
              <a:t>® </a:t>
            </a:r>
          </a:p>
          <a:p>
            <a:pPr marR="45720" lvl="0" algn="ctr">
              <a:spcBef>
                <a:spcPct val="20000"/>
              </a:spcBef>
              <a:buClr>
                <a:schemeClr val="accent3"/>
              </a:buClr>
              <a:buSzPct val="95000"/>
              <a:defRPr/>
            </a:pPr>
            <a:r>
              <a:rPr lang="en-US" sz="2000" dirty="0" smtClean="0">
                <a:latin typeface="Arial" pitchFamily="34" charset="0"/>
                <a:cs typeface="Arial" pitchFamily="34" charset="0"/>
              </a:rPr>
              <a:t>Heidrick &amp; Co. Insurance &amp; Risk Mgmt. Services LLC</a:t>
            </a:r>
          </a:p>
          <a:p>
            <a:pPr marR="45720" lvl="0" algn="ctr">
              <a:spcBef>
                <a:spcPct val="20000"/>
              </a:spcBef>
              <a:buClr>
                <a:schemeClr val="accent3"/>
              </a:buClr>
              <a:buSzPct val="95000"/>
              <a:defRPr/>
            </a:pPr>
            <a:r>
              <a:rPr lang="en-US" sz="2000" dirty="0" smtClean="0">
                <a:latin typeface="Arial" pitchFamily="34" charset="0"/>
                <a:cs typeface="Arial" pitchFamily="34" charset="0"/>
              </a:rPr>
              <a:t>1648 Periwinkle Way, Suite A :: Sanibel, Florida 33957</a:t>
            </a:r>
          </a:p>
          <a:p>
            <a:pPr marR="45720" lvl="0" algn="ctr">
              <a:spcBef>
                <a:spcPct val="20000"/>
              </a:spcBef>
              <a:buClr>
                <a:schemeClr val="accent3"/>
              </a:buClr>
              <a:buSzPct val="95000"/>
              <a:defRPr/>
            </a:pPr>
            <a:r>
              <a:rPr lang="en-US" sz="2000" dirty="0" smtClean="0">
                <a:latin typeface="Arial" pitchFamily="34" charset="0"/>
                <a:cs typeface="Arial" pitchFamily="34" charset="0"/>
              </a:rPr>
              <a:t>(239) 579-0660 :: chris@sanibelinsurance.com</a:t>
            </a:r>
          </a:p>
          <a:p>
            <a:pPr marR="45720" lvl="0" algn="ctr">
              <a:spcBef>
                <a:spcPct val="20000"/>
              </a:spcBef>
              <a:buClr>
                <a:schemeClr val="accent3"/>
              </a:buClr>
              <a:buSzPct val="95000"/>
              <a:defRPr/>
            </a:pPr>
            <a:endParaRPr lang="en-US" sz="2400" baseline="30000" dirty="0" smtClean="0">
              <a:latin typeface="Arial" pitchFamily="34" charset="0"/>
              <a:cs typeface="Arial" pitchFamily="34" charset="0"/>
            </a:endParaRPr>
          </a:p>
          <a:p>
            <a:pPr marR="45720" lvl="0" algn="ctr">
              <a:spcBef>
                <a:spcPct val="20000"/>
              </a:spcBef>
              <a:buClr>
                <a:schemeClr val="accent3"/>
              </a:buClr>
              <a:buSzPct val="95000"/>
              <a:defRPr/>
            </a:pPr>
            <a:endParaRPr lang="en-US" sz="2400" baseline="30000" dirty="0">
              <a:latin typeface="Arial" pitchFamily="34" charset="0"/>
              <a:cs typeface="Arial" pitchFamily="34" charset="0"/>
            </a:endParaRPr>
          </a:p>
          <a:p>
            <a:pPr marR="45720" lvl="0" algn="ctr">
              <a:spcBef>
                <a:spcPct val="20000"/>
              </a:spcBef>
              <a:buClr>
                <a:schemeClr val="accent3"/>
              </a:buClr>
              <a:buSzPct val="95000"/>
              <a:defRPr/>
            </a:pPr>
            <a:endParaRPr lang="en-US" sz="2400" baseline="30000" dirty="0">
              <a:latin typeface="Arial" pitchFamily="34" charset="0"/>
              <a:cs typeface="Arial" pitchFamily="34" charset="0"/>
            </a:endParaRPr>
          </a:p>
          <a:p>
            <a:pPr marR="45720" lvl="0" algn="ctr">
              <a:spcBef>
                <a:spcPct val="20000"/>
              </a:spcBef>
              <a:buClr>
                <a:schemeClr val="accent3"/>
              </a:buClr>
              <a:buSzPct val="95000"/>
              <a:defRPr/>
            </a:pPr>
            <a:endParaRPr lang="en-US" sz="2400" baseline="30000" dirty="0" smtClean="0">
              <a:latin typeface="Arial" pitchFamily="34" charset="0"/>
              <a:cs typeface="Arial" pitchFamily="34" charset="0"/>
            </a:endParaRPr>
          </a:p>
        </p:txBody>
      </p:sp>
      <p:sp>
        <p:nvSpPr>
          <p:cNvPr id="5" name="Subtitle 2"/>
          <p:cNvSpPr txBox="1">
            <a:spLocks/>
          </p:cNvSpPr>
          <p:nvPr/>
        </p:nvSpPr>
        <p:spPr>
          <a:xfrm>
            <a:off x="914400" y="3200400"/>
            <a:ext cx="7854696" cy="2819400"/>
          </a:xfrm>
          <a:prstGeom prst="rect">
            <a:avLst/>
          </a:prstGeom>
        </p:spPr>
        <p:txBody>
          <a:bodyPr vert="horz" lIns="0" tIns="0" rIns="0" bIns="0">
            <a:noAutofit/>
          </a:bodyPr>
          <a:lstStyle/>
          <a:p>
            <a:pPr marR="45720" lvl="0" algn="ctr">
              <a:spcBef>
                <a:spcPct val="20000"/>
              </a:spcBef>
              <a:buClr>
                <a:schemeClr val="accent3"/>
              </a:buClr>
              <a:buSzPct val="95000"/>
              <a:defRPr/>
            </a:pPr>
            <a:r>
              <a:rPr lang="en-US" sz="2000" dirty="0" smtClean="0">
                <a:latin typeface="Arial" pitchFamily="34" charset="0"/>
                <a:cs typeface="Arial" pitchFamily="34" charset="0"/>
              </a:rPr>
              <a:t>Brad G. Loar, CFM</a:t>
            </a:r>
            <a:endParaRPr lang="en-US" sz="2000" baseline="30000" dirty="0" smtClean="0">
              <a:latin typeface="Arial" pitchFamily="34" charset="0"/>
              <a:cs typeface="Arial" pitchFamily="34" charset="0"/>
            </a:endParaRPr>
          </a:p>
          <a:p>
            <a:pPr marR="45720" lvl="0" algn="ctr">
              <a:spcBef>
                <a:spcPct val="20000"/>
              </a:spcBef>
              <a:buClr>
                <a:schemeClr val="accent3"/>
              </a:buClr>
              <a:buSzPct val="95000"/>
              <a:defRPr/>
            </a:pPr>
            <a:r>
              <a:rPr lang="en-US" sz="2000" dirty="0" smtClean="0">
                <a:latin typeface="Arial" pitchFamily="34" charset="0"/>
                <a:cs typeface="Arial" pitchFamily="34" charset="0"/>
              </a:rPr>
              <a:t>Director, Mitigation Division</a:t>
            </a:r>
          </a:p>
          <a:p>
            <a:pPr marR="45720" lvl="0" algn="ctr">
              <a:spcBef>
                <a:spcPct val="20000"/>
              </a:spcBef>
              <a:buClr>
                <a:schemeClr val="accent3"/>
              </a:buClr>
              <a:buSzPct val="95000"/>
              <a:defRPr/>
            </a:pPr>
            <a:r>
              <a:rPr lang="en-US" sz="2000" dirty="0" smtClean="0">
                <a:latin typeface="Arial" pitchFamily="34" charset="0"/>
                <a:cs typeface="Arial" pitchFamily="34" charset="0"/>
              </a:rPr>
              <a:t>FEMA Region IV</a:t>
            </a:r>
          </a:p>
          <a:p>
            <a:pPr marR="45720" lvl="0" algn="ctr">
              <a:spcBef>
                <a:spcPct val="20000"/>
              </a:spcBef>
              <a:buClr>
                <a:schemeClr val="accent3"/>
              </a:buClr>
              <a:buSzPct val="95000"/>
              <a:defRPr/>
            </a:pPr>
            <a:r>
              <a:rPr lang="en-US" sz="2000" dirty="0" smtClean="0">
                <a:latin typeface="Arial" pitchFamily="34" charset="0"/>
                <a:cs typeface="Arial" pitchFamily="34" charset="0"/>
              </a:rPr>
              <a:t>(770) 220-5416 :: brad.loar@fema.dhs.gov</a:t>
            </a:r>
          </a:p>
          <a:p>
            <a:pPr marR="45720" lvl="0" algn="ctr">
              <a:spcBef>
                <a:spcPct val="20000"/>
              </a:spcBef>
              <a:buClr>
                <a:schemeClr val="accent3"/>
              </a:buClr>
              <a:buSzPct val="95000"/>
              <a:defRPr/>
            </a:pPr>
            <a:endParaRPr lang="en-US" sz="2400" baseline="30000" dirty="0" smtClean="0">
              <a:latin typeface="Arial" pitchFamily="34" charset="0"/>
              <a:cs typeface="Arial" pitchFamily="34" charset="0"/>
            </a:endParaRPr>
          </a:p>
          <a:p>
            <a:pPr marR="45720" lvl="0" algn="ctr">
              <a:spcBef>
                <a:spcPct val="20000"/>
              </a:spcBef>
              <a:buClr>
                <a:schemeClr val="accent3"/>
              </a:buClr>
              <a:buSzPct val="95000"/>
              <a:defRPr/>
            </a:pPr>
            <a:endParaRPr lang="en-US" sz="2400" baseline="30000" dirty="0">
              <a:latin typeface="Arial" pitchFamily="34" charset="0"/>
              <a:cs typeface="Arial" pitchFamily="34" charset="0"/>
            </a:endParaRPr>
          </a:p>
          <a:p>
            <a:pPr marR="45720" lvl="0" algn="ctr">
              <a:spcBef>
                <a:spcPct val="20000"/>
              </a:spcBef>
              <a:buClr>
                <a:schemeClr val="accent3"/>
              </a:buClr>
              <a:buSzPct val="95000"/>
              <a:defRPr/>
            </a:pPr>
            <a:endParaRPr lang="en-US" sz="2400" baseline="30000" dirty="0">
              <a:latin typeface="Arial" pitchFamily="34" charset="0"/>
              <a:cs typeface="Arial" pitchFamily="34" charset="0"/>
            </a:endParaRPr>
          </a:p>
          <a:p>
            <a:pPr marR="45720" lvl="0" algn="ctr">
              <a:spcBef>
                <a:spcPct val="20000"/>
              </a:spcBef>
              <a:buClr>
                <a:schemeClr val="accent3"/>
              </a:buClr>
              <a:buSzPct val="95000"/>
              <a:defRPr/>
            </a:pPr>
            <a:endParaRPr lang="en-US" sz="2400" baseline="30000" dirty="0" smtClean="0">
              <a:latin typeface="Arial" pitchFamily="34" charset="0"/>
              <a:cs typeface="Arial" pitchFamily="34" charset="0"/>
            </a:endParaRPr>
          </a:p>
        </p:txBody>
      </p:sp>
      <p:cxnSp>
        <p:nvCxnSpPr>
          <p:cNvPr id="7" name="Straight Connector 6"/>
          <p:cNvCxnSpPr/>
          <p:nvPr/>
        </p:nvCxnSpPr>
        <p:spPr>
          <a:xfrm>
            <a:off x="1447800" y="2971800"/>
            <a:ext cx="693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3d9ec76a-6156-4603-a001-4f67da0d7bab" descr="2144F875-D72C-4A77-AEC5-5F7E384BFBBA"/>
          <p:cNvPicPr>
            <a:picLocks noChangeAspect="1" noChangeArrowheads="1"/>
          </p:cNvPicPr>
          <p:nvPr/>
        </p:nvPicPr>
        <p:blipFill>
          <a:blip r:embed="rId4" cstate="print"/>
          <a:srcRect/>
          <a:stretch>
            <a:fillRect/>
          </a:stretch>
        </p:blipFill>
        <p:spPr bwMode="auto">
          <a:xfrm>
            <a:off x="381000" y="5638800"/>
            <a:ext cx="1981200" cy="618431"/>
          </a:xfrm>
          <a:prstGeom prst="rect">
            <a:avLst/>
          </a:prstGeom>
          <a:noFill/>
          <a:ln w="9525">
            <a:noFill/>
            <a:miter lim="800000"/>
            <a:headEnd/>
            <a:tailEnd/>
          </a:ln>
        </p:spPr>
      </p:pic>
      <p:pic>
        <p:nvPicPr>
          <p:cNvPr id="9" name="Picture 4" descr="dhs_seal&amp;femabluetext_new"/>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11" name="Subtitle 2"/>
          <p:cNvSpPr txBox="1">
            <a:spLocks/>
          </p:cNvSpPr>
          <p:nvPr/>
        </p:nvSpPr>
        <p:spPr>
          <a:xfrm>
            <a:off x="685800" y="762000"/>
            <a:ext cx="7854696" cy="685800"/>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noProof="0" dirty="0" smtClean="0">
                <a:latin typeface="Arial" pitchFamily="34" charset="0"/>
                <a:cs typeface="Arial" pitchFamily="34" charset="0"/>
              </a:rPr>
              <a:t>TIMELINE (</a:t>
            </a:r>
            <a:r>
              <a:rPr lang="en-US" sz="3200" noProof="0" dirty="0" err="1" smtClean="0">
                <a:latin typeface="Arial" pitchFamily="34" charset="0"/>
                <a:cs typeface="Arial" pitchFamily="34" charset="0"/>
              </a:rPr>
              <a:t>con’t</a:t>
            </a:r>
            <a:r>
              <a:rPr lang="en-US" sz="3200" noProof="0" dirty="0" smtClean="0">
                <a:latin typeface="Arial" pitchFamily="34" charset="0"/>
                <a:cs typeface="Arial" pitchFamily="34" charset="0"/>
              </a:rPr>
              <a:t>)</a:t>
            </a:r>
          </a:p>
        </p:txBody>
      </p:sp>
      <p:sp>
        <p:nvSpPr>
          <p:cNvPr id="5" name="Subtitle 2"/>
          <p:cNvSpPr txBox="1">
            <a:spLocks/>
          </p:cNvSpPr>
          <p:nvPr/>
        </p:nvSpPr>
        <p:spPr>
          <a:xfrm>
            <a:off x="609600" y="1447800"/>
            <a:ext cx="8382000" cy="3657600"/>
          </a:xfrm>
          <a:prstGeom prst="rect">
            <a:avLst/>
          </a:prstGeom>
        </p:spPr>
        <p:txBody>
          <a:bodyPr vert="horz" lIns="0" tIns="0" rIns="0" bIns="0" numCol="1">
            <a:noAutofit/>
          </a:bodyPr>
          <a:lstStyle/>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r>
              <a:rPr lang="en-US" sz="1900" dirty="0" smtClean="0">
                <a:latin typeface="Arial" pitchFamily="34" charset="0"/>
                <a:cs typeface="Arial" pitchFamily="34" charset="0"/>
              </a:rPr>
              <a:t>March 29, 2013 – FEMA releases guidance regarding BW12</a:t>
            </a:r>
          </a:p>
          <a:p>
            <a:pPr marR="45720" lvl="1">
              <a:spcBef>
                <a:spcPct val="20000"/>
              </a:spcBef>
              <a:buClr>
                <a:schemeClr val="accent3"/>
              </a:buClr>
              <a:buSzPct val="95000"/>
              <a:defRPr/>
            </a:pPr>
            <a:r>
              <a:rPr lang="en-US" sz="1900" dirty="0" smtClean="0">
                <a:latin typeface="Arial" pitchFamily="34" charset="0"/>
                <a:cs typeface="Arial" pitchFamily="34" charset="0"/>
              </a:rPr>
              <a:t>&amp; defines full-rate risk</a:t>
            </a:r>
          </a:p>
          <a:p>
            <a:pPr marR="45720">
              <a:spcBef>
                <a:spcPct val="20000"/>
              </a:spcBef>
              <a:buClr>
                <a:schemeClr val="accent3"/>
              </a:buClr>
              <a:buSzPct val="95000"/>
              <a:buFont typeface="Arial" pitchFamily="34" charset="0"/>
              <a:buChar char="•"/>
              <a:defRPr/>
            </a:pPr>
            <a:r>
              <a:rPr lang="en-US" sz="1900" dirty="0" smtClean="0">
                <a:latin typeface="Arial" pitchFamily="34" charset="0"/>
                <a:cs typeface="Arial" pitchFamily="34" charset="0"/>
              </a:rPr>
              <a:t>April 2013 – Affordability Study called for in BW12 due – deadline missed</a:t>
            </a:r>
          </a:p>
          <a:p>
            <a:pPr marR="45720">
              <a:spcBef>
                <a:spcPct val="20000"/>
              </a:spcBef>
              <a:buClr>
                <a:schemeClr val="accent3"/>
              </a:buClr>
              <a:buSzPct val="95000"/>
              <a:buFont typeface="Arial" pitchFamily="34" charset="0"/>
              <a:buChar char="•"/>
              <a:defRPr/>
            </a:pPr>
            <a:r>
              <a:rPr lang="en-US" sz="1900" dirty="0" smtClean="0">
                <a:latin typeface="Arial" pitchFamily="34" charset="0"/>
                <a:cs typeface="Arial" pitchFamily="34" charset="0"/>
              </a:rPr>
              <a:t>January 1, 2013 – Flood insurance 25% increases begin</a:t>
            </a:r>
          </a:p>
          <a:p>
            <a:pPr marR="45720">
              <a:spcBef>
                <a:spcPct val="20000"/>
              </a:spcBef>
              <a:buClr>
                <a:schemeClr val="accent3"/>
              </a:buClr>
              <a:buSzPct val="95000"/>
              <a:buFont typeface="Arial" pitchFamily="34" charset="0"/>
              <a:buChar char="•"/>
              <a:defRPr/>
            </a:pPr>
            <a:r>
              <a:rPr lang="en-US" sz="1900" dirty="0" smtClean="0">
                <a:latin typeface="Arial" pitchFamily="34" charset="0"/>
                <a:cs typeface="Arial" pitchFamily="34" charset="0"/>
              </a:rPr>
              <a:t>August 2013 – FEMA releases Full Rate Risk Rates for pre-FIRM policies</a:t>
            </a:r>
          </a:p>
          <a:p>
            <a:pPr marR="45720">
              <a:spcBef>
                <a:spcPct val="20000"/>
              </a:spcBef>
              <a:buClr>
                <a:schemeClr val="accent3"/>
              </a:buClr>
              <a:buSzPct val="95000"/>
              <a:buFont typeface="Arial" pitchFamily="34" charset="0"/>
              <a:buChar char="•"/>
              <a:defRPr/>
            </a:pPr>
            <a:r>
              <a:rPr lang="en-US" sz="1900" dirty="0" smtClean="0">
                <a:latin typeface="Arial" pitchFamily="34" charset="0"/>
                <a:cs typeface="Arial" pitchFamily="34" charset="0"/>
              </a:rPr>
              <a:t>October 1, 2013 – Section 205 of BW12 fully implemented</a:t>
            </a:r>
          </a:p>
          <a:p>
            <a:pPr marR="45720">
              <a:spcBef>
                <a:spcPct val="20000"/>
              </a:spcBef>
              <a:buClr>
                <a:schemeClr val="accent3"/>
              </a:buClr>
              <a:buSzPct val="95000"/>
              <a:buFont typeface="Arial" pitchFamily="34" charset="0"/>
              <a:buChar char="•"/>
              <a:defRPr/>
            </a:pPr>
            <a:r>
              <a:rPr lang="en-US" sz="1900" dirty="0" smtClean="0">
                <a:latin typeface="Arial" pitchFamily="34" charset="0"/>
                <a:cs typeface="Arial" pitchFamily="34" charset="0"/>
              </a:rPr>
              <a:t>November 22, 2013</a:t>
            </a:r>
          </a:p>
          <a:p>
            <a:pPr marR="45720" lvl="1">
              <a:spcBef>
                <a:spcPct val="20000"/>
              </a:spcBef>
              <a:buClr>
                <a:schemeClr val="accent3"/>
              </a:buClr>
              <a:buSzPct val="95000"/>
              <a:buFont typeface="Wingdings" pitchFamily="2" charset="2"/>
              <a:buChar char="Ø"/>
              <a:defRPr/>
            </a:pPr>
            <a:r>
              <a:rPr lang="en-US" sz="1900" dirty="0" smtClean="0">
                <a:latin typeface="Arial" pitchFamily="34" charset="0"/>
                <a:cs typeface="Arial" pitchFamily="34" charset="0"/>
              </a:rPr>
              <a:t>NFIP debt $24B; Losses from Katrina &amp; Sandy $23.5B</a:t>
            </a:r>
          </a:p>
          <a:p>
            <a:pPr marR="45720" lvl="1">
              <a:spcBef>
                <a:spcPct val="20000"/>
              </a:spcBef>
              <a:buClr>
                <a:schemeClr val="accent3"/>
              </a:buClr>
              <a:buSzPct val="95000"/>
              <a:buFont typeface="Wingdings" pitchFamily="2" charset="2"/>
              <a:buChar char="Ø"/>
              <a:defRPr/>
            </a:pPr>
            <a:r>
              <a:rPr lang="en-US" sz="1900" dirty="0" smtClean="0">
                <a:latin typeface="Arial" pitchFamily="34" charset="0"/>
                <a:cs typeface="Arial" pitchFamily="34" charset="0"/>
              </a:rPr>
              <a:t>5.5 million policies in force (37% in Florida), with $3.5 annual premium</a:t>
            </a:r>
          </a:p>
          <a:p>
            <a:pPr marR="45720" lvl="1">
              <a:spcBef>
                <a:spcPct val="20000"/>
              </a:spcBef>
              <a:buClr>
                <a:schemeClr val="accent3"/>
              </a:buClr>
              <a:buSzPct val="95000"/>
              <a:buFont typeface="Arial" pitchFamily="34" charset="0"/>
              <a:buChar char="•"/>
              <a:defRPr/>
            </a:pPr>
            <a:endParaRPr lang="en-US" sz="2000" dirty="0" smtClean="0">
              <a:latin typeface="Arial" pitchFamily="34" charset="0"/>
              <a:cs typeface="Arial" pitchFamily="34" charset="0"/>
            </a:endParaRPr>
          </a:p>
          <a:p>
            <a:pPr marR="45720" lvl="1">
              <a:spcBef>
                <a:spcPct val="20000"/>
              </a:spcBef>
              <a:buClr>
                <a:schemeClr val="accent3"/>
              </a:buClr>
              <a:buSzPct val="95000"/>
              <a:buFont typeface="Arial" pitchFamily="34" charset="0"/>
              <a:buChar char="•"/>
              <a:defRPr/>
            </a:pPr>
            <a:endParaRPr lang="en-US" sz="2000" dirty="0" smtClean="0">
              <a:latin typeface="Arial" pitchFamily="34" charset="0"/>
              <a:cs typeface="Arial" pitchFamily="34" charset="0"/>
            </a:endParaRP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endParaRPr lang="en-US" sz="2000" dirty="0" smtClean="0">
              <a:latin typeface="Arial" pitchFamily="34" charset="0"/>
              <a:cs typeface="Arial" pitchFamily="34" charset="0"/>
            </a:endParaRPr>
          </a:p>
          <a:p>
            <a:pPr marL="0" marR="45720" lvl="0" indent="0" defTabSz="914400" rtl="0" eaLnBrk="1" fontAlgn="auto" latinLnBrk="0" hangingPunct="1">
              <a:spcBef>
                <a:spcPct val="20000"/>
              </a:spcBef>
              <a:spcAft>
                <a:spcPts val="0"/>
              </a:spcAft>
              <a:buClr>
                <a:schemeClr val="accent3"/>
              </a:buClr>
              <a:buSzPct val="95000"/>
              <a:buFont typeface="Arial" pitchFamily="34" charset="0"/>
              <a:buChar char="•"/>
              <a:tabLst/>
              <a:defRPr/>
            </a:pPr>
            <a:endParaRPr lang="en-US" sz="2400" dirty="0" smtClean="0">
              <a:latin typeface="Arial" pitchFamily="34" charset="0"/>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400" dirty="0" smtClean="0">
              <a:latin typeface="Arial" pitchFamily="34" charset="0"/>
              <a:cs typeface="Arial" pitchFamily="34" charset="0"/>
            </a:endParaRPr>
          </a:p>
        </p:txBody>
      </p:sp>
      <p:pic>
        <p:nvPicPr>
          <p:cNvPr id="6"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638800"/>
            <a:ext cx="1981200" cy="618431"/>
          </a:xfrm>
          <a:prstGeom prst="rect">
            <a:avLst/>
          </a:prstGeom>
          <a:noFill/>
          <a:ln w="9525">
            <a:noFill/>
            <a:miter lim="800000"/>
            <a:headEnd/>
            <a:tailEnd/>
          </a:ln>
        </p:spPr>
      </p:pic>
      <p:pic>
        <p:nvPicPr>
          <p:cNvPr id="7" name="Picture 4" descr="dhs_seal&amp;femabluetext_n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11" name="Subtitle 2"/>
          <p:cNvSpPr txBox="1">
            <a:spLocks/>
          </p:cNvSpPr>
          <p:nvPr/>
        </p:nvSpPr>
        <p:spPr>
          <a:xfrm>
            <a:off x="685800" y="914400"/>
            <a:ext cx="7854696" cy="533400"/>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noProof="0" dirty="0" smtClean="0">
                <a:latin typeface="Arial" pitchFamily="34" charset="0"/>
                <a:cs typeface="Arial" pitchFamily="34" charset="0"/>
              </a:rPr>
              <a:t>IMPORTANT TERMS</a:t>
            </a:r>
            <a:endParaRPr kumimoji="0" lang="en-US" sz="3200" b="0" i="0" u="none" strike="noStrike" kern="1200" cap="none" spc="0" normalizeH="0" baseline="30000" noProof="0" dirty="0">
              <a:ln>
                <a:noFill/>
              </a:ln>
              <a:solidFill>
                <a:schemeClr val="tx1"/>
              </a:solidFill>
              <a:effectLst/>
              <a:uLnTx/>
              <a:uFillTx/>
              <a:latin typeface="Arial" pitchFamily="34" charset="0"/>
              <a:ea typeface="+mn-ea"/>
              <a:cs typeface="Arial" pitchFamily="34" charset="0"/>
            </a:endParaRPr>
          </a:p>
        </p:txBody>
      </p:sp>
      <p:sp>
        <p:nvSpPr>
          <p:cNvPr id="9" name="Rectangle 8"/>
          <p:cNvSpPr/>
          <p:nvPr/>
        </p:nvSpPr>
        <p:spPr>
          <a:xfrm>
            <a:off x="0" y="1676400"/>
            <a:ext cx="8839200" cy="2339102"/>
          </a:xfrm>
          <a:prstGeom prst="rect">
            <a:avLst/>
          </a:prstGeom>
        </p:spPr>
        <p:txBody>
          <a:bodyPr wrap="square">
            <a:spAutoFit/>
          </a:bodyPr>
          <a:lstStyle/>
          <a:p>
            <a:pPr lvl="1"/>
            <a:r>
              <a:rPr lang="en-US" b="1" i="1" dirty="0" smtClean="0">
                <a:solidFill>
                  <a:srgbClr val="FFFF00"/>
                </a:solidFill>
                <a:latin typeface="Arial" pitchFamily="34" charset="0"/>
                <a:cs typeface="Arial" pitchFamily="34" charset="0"/>
              </a:rPr>
              <a:t>FIRM:</a:t>
            </a:r>
            <a:r>
              <a:rPr lang="en-US" sz="2000" b="1" i="1" dirty="0" smtClean="0">
                <a:solidFill>
                  <a:srgbClr val="FFFF00"/>
                </a:solidFill>
                <a:latin typeface="Arial" pitchFamily="34" charset="0"/>
                <a:cs typeface="Arial" pitchFamily="34" charset="0"/>
              </a:rPr>
              <a:t> </a:t>
            </a:r>
            <a:r>
              <a:rPr lang="en-US" sz="2000" dirty="0" smtClean="0">
                <a:latin typeface="Arial" pitchFamily="34" charset="0"/>
                <a:cs typeface="Arial" pitchFamily="34" charset="0"/>
              </a:rPr>
              <a:t>Acronym for Flood Insurance Rate Map.</a:t>
            </a:r>
          </a:p>
          <a:p>
            <a:pPr lvl="1"/>
            <a:endParaRPr lang="en-US" sz="2000" dirty="0" smtClean="0">
              <a:latin typeface="Arial" pitchFamily="34" charset="0"/>
              <a:cs typeface="Arial" pitchFamily="34" charset="0"/>
            </a:endParaRPr>
          </a:p>
          <a:p>
            <a:pPr lvl="1"/>
            <a:endParaRPr lang="en-US" sz="2000" dirty="0" smtClean="0">
              <a:latin typeface="Arial" pitchFamily="34" charset="0"/>
              <a:cs typeface="Arial" pitchFamily="34" charset="0"/>
            </a:endParaRPr>
          </a:p>
          <a:p>
            <a:pPr lvl="1"/>
            <a:r>
              <a:rPr lang="en-US" sz="2000" dirty="0" smtClean="0">
                <a:latin typeface="Arial" pitchFamily="34" charset="0"/>
                <a:cs typeface="Arial" pitchFamily="34" charset="0"/>
              </a:rPr>
              <a:t>Participating Community: </a:t>
            </a:r>
            <a:r>
              <a:rPr lang="en-US" sz="2000" b="1" i="1" dirty="0" smtClean="0">
                <a:solidFill>
                  <a:srgbClr val="FFFF00"/>
                </a:solidFill>
                <a:latin typeface="Arial" pitchFamily="34" charset="0"/>
                <a:cs typeface="Arial" pitchFamily="34" charset="0"/>
              </a:rPr>
              <a:t>A community for which FEMA has authorized the sale of flood insurance under the NFIP.</a:t>
            </a:r>
          </a:p>
          <a:p>
            <a:pPr marR="45720" lvl="0">
              <a:lnSpc>
                <a:spcPct val="210000"/>
              </a:lnSpc>
              <a:spcBef>
                <a:spcPct val="20000"/>
              </a:spcBef>
              <a:buClr>
                <a:schemeClr val="accent3"/>
              </a:buClr>
              <a:buSzPct val="95000"/>
              <a:buFont typeface="Arial" pitchFamily="34" charset="0"/>
              <a:buChar char="•"/>
              <a:defRPr/>
            </a:pPr>
            <a:endParaRPr lang="en-US" sz="2000" dirty="0">
              <a:latin typeface="Arial" pitchFamily="34" charset="0"/>
              <a:cs typeface="Arial" pitchFamily="34" charset="0"/>
            </a:endParaRPr>
          </a:p>
        </p:txBody>
      </p:sp>
      <p:pic>
        <p:nvPicPr>
          <p:cNvPr id="6"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638800"/>
            <a:ext cx="1981200" cy="618431"/>
          </a:xfrm>
          <a:prstGeom prst="rect">
            <a:avLst/>
          </a:prstGeom>
          <a:noFill/>
          <a:ln w="9525">
            <a:noFill/>
            <a:miter lim="800000"/>
            <a:headEnd/>
            <a:tailEnd/>
          </a:ln>
        </p:spPr>
      </p:pic>
      <p:pic>
        <p:nvPicPr>
          <p:cNvPr id="7" name="Picture 4" descr="dhs_seal&amp;femabluetext_n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11" name="Subtitle 2"/>
          <p:cNvSpPr txBox="1">
            <a:spLocks/>
          </p:cNvSpPr>
          <p:nvPr/>
        </p:nvSpPr>
        <p:spPr>
          <a:xfrm>
            <a:off x="685800" y="914400"/>
            <a:ext cx="7854696" cy="533400"/>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noProof="0" dirty="0" smtClean="0">
                <a:latin typeface="Arial" pitchFamily="34" charset="0"/>
                <a:cs typeface="Arial" pitchFamily="34" charset="0"/>
              </a:rPr>
              <a:t>IMPORTANT TERMS (</a:t>
            </a:r>
            <a:r>
              <a:rPr lang="en-US" sz="3200" noProof="0" dirty="0" err="1" smtClean="0">
                <a:latin typeface="Arial" pitchFamily="34" charset="0"/>
                <a:cs typeface="Arial" pitchFamily="34" charset="0"/>
              </a:rPr>
              <a:t>con’t</a:t>
            </a:r>
            <a:r>
              <a:rPr lang="en-US" sz="3200" noProof="0" dirty="0" smtClean="0">
                <a:latin typeface="Arial" pitchFamily="34" charset="0"/>
                <a:cs typeface="Arial" pitchFamily="34" charset="0"/>
              </a:rPr>
              <a:t>)</a:t>
            </a:r>
            <a:endParaRPr kumimoji="0" lang="en-US" sz="3200" b="0" i="0" u="none" strike="noStrike" kern="1200" cap="none" spc="0" normalizeH="0" baseline="30000" noProof="0" dirty="0">
              <a:ln>
                <a:noFill/>
              </a:ln>
              <a:solidFill>
                <a:schemeClr val="tx1"/>
              </a:solidFill>
              <a:effectLst/>
              <a:uLnTx/>
              <a:uFillTx/>
              <a:latin typeface="Arial" pitchFamily="34" charset="0"/>
              <a:ea typeface="+mn-ea"/>
              <a:cs typeface="Arial" pitchFamily="34" charset="0"/>
            </a:endParaRPr>
          </a:p>
        </p:txBody>
      </p:sp>
      <p:sp>
        <p:nvSpPr>
          <p:cNvPr id="9" name="Rectangle 8"/>
          <p:cNvSpPr/>
          <p:nvPr/>
        </p:nvSpPr>
        <p:spPr>
          <a:xfrm>
            <a:off x="0" y="1676400"/>
            <a:ext cx="8839200" cy="2862322"/>
          </a:xfrm>
          <a:prstGeom prst="rect">
            <a:avLst/>
          </a:prstGeom>
        </p:spPr>
        <p:txBody>
          <a:bodyPr wrap="square">
            <a:spAutoFit/>
          </a:bodyPr>
          <a:lstStyle/>
          <a:p>
            <a:pPr lvl="1"/>
            <a:r>
              <a:rPr lang="en-US" sz="2000" b="1" i="1" dirty="0" smtClean="0">
                <a:solidFill>
                  <a:srgbClr val="FFFF00"/>
                </a:solidFill>
                <a:latin typeface="Arial" pitchFamily="34" charset="0"/>
                <a:cs typeface="Arial" pitchFamily="34" charset="0"/>
              </a:rPr>
              <a:t>Pre-FIRM: Pre-Flood Insurance Rate Map (FIRM) buildings are those built before the effective date of the first Flood Insurance Rate Map (FIRM) for a community.</a:t>
            </a:r>
            <a:r>
              <a:rPr lang="en-US" sz="2000" dirty="0" smtClean="0">
                <a:latin typeface="Arial" pitchFamily="34" charset="0"/>
                <a:cs typeface="Arial" pitchFamily="34" charset="0"/>
              </a:rPr>
              <a:t> This means they were built before detailed flood hazard data and flood elevations were provided to the community and usually before the community enacted comprehensive regulations on floodplain regulation. </a:t>
            </a:r>
            <a:r>
              <a:rPr lang="en-US" sz="2000" b="1" i="1" dirty="0" smtClean="0">
                <a:solidFill>
                  <a:srgbClr val="FFFF00"/>
                </a:solidFill>
                <a:latin typeface="Arial" pitchFamily="34" charset="0"/>
                <a:cs typeface="Arial" pitchFamily="34" charset="0"/>
              </a:rPr>
              <a:t>Pre-FIRM buildings can be insured using "subsidized" rates. These rates are designed to help people afford flood insurance even though their buildings were not built with flood protection in mind.</a:t>
            </a:r>
            <a:endParaRPr lang="en-US" sz="2000" b="1" i="1" dirty="0">
              <a:solidFill>
                <a:srgbClr val="FFFF00"/>
              </a:solidFill>
              <a:latin typeface="Arial" pitchFamily="34" charset="0"/>
              <a:cs typeface="Arial" pitchFamily="34" charset="0"/>
            </a:endParaRPr>
          </a:p>
        </p:txBody>
      </p:sp>
      <p:pic>
        <p:nvPicPr>
          <p:cNvPr id="6"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638800"/>
            <a:ext cx="1981200" cy="618431"/>
          </a:xfrm>
          <a:prstGeom prst="rect">
            <a:avLst/>
          </a:prstGeom>
          <a:noFill/>
          <a:ln w="9525">
            <a:noFill/>
            <a:miter lim="800000"/>
            <a:headEnd/>
            <a:tailEnd/>
          </a:ln>
        </p:spPr>
      </p:pic>
      <p:pic>
        <p:nvPicPr>
          <p:cNvPr id="7" name="Picture 4" descr="dhs_seal&amp;femabluetext_n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11" name="Subtitle 2"/>
          <p:cNvSpPr txBox="1">
            <a:spLocks/>
          </p:cNvSpPr>
          <p:nvPr/>
        </p:nvSpPr>
        <p:spPr>
          <a:xfrm>
            <a:off x="685800" y="914400"/>
            <a:ext cx="7854696" cy="533400"/>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noProof="0" dirty="0" smtClean="0">
                <a:latin typeface="Arial" pitchFamily="34" charset="0"/>
                <a:cs typeface="Arial" pitchFamily="34" charset="0"/>
              </a:rPr>
              <a:t>IMPORTANT TERMS (</a:t>
            </a:r>
            <a:r>
              <a:rPr lang="en-US" sz="3200" noProof="0" dirty="0" err="1" smtClean="0">
                <a:latin typeface="Arial" pitchFamily="34" charset="0"/>
                <a:cs typeface="Arial" pitchFamily="34" charset="0"/>
              </a:rPr>
              <a:t>con’t</a:t>
            </a:r>
            <a:r>
              <a:rPr lang="en-US" sz="3200" noProof="0" dirty="0" smtClean="0">
                <a:latin typeface="Arial" pitchFamily="34" charset="0"/>
                <a:cs typeface="Arial" pitchFamily="34" charset="0"/>
              </a:rPr>
              <a:t>)</a:t>
            </a:r>
            <a:endParaRPr kumimoji="0" lang="en-US" sz="3200" b="0" i="0" u="none" strike="noStrike" kern="1200" cap="none" spc="0" normalizeH="0" baseline="30000" noProof="0" dirty="0">
              <a:ln>
                <a:noFill/>
              </a:ln>
              <a:solidFill>
                <a:schemeClr val="tx1"/>
              </a:solidFill>
              <a:effectLst/>
              <a:uLnTx/>
              <a:uFillTx/>
              <a:latin typeface="Arial" pitchFamily="34" charset="0"/>
              <a:ea typeface="+mn-ea"/>
              <a:cs typeface="Arial" pitchFamily="34" charset="0"/>
            </a:endParaRPr>
          </a:p>
        </p:txBody>
      </p:sp>
      <p:sp>
        <p:nvSpPr>
          <p:cNvPr id="9" name="Rectangle 8"/>
          <p:cNvSpPr/>
          <p:nvPr/>
        </p:nvSpPr>
        <p:spPr>
          <a:xfrm>
            <a:off x="0" y="1676400"/>
            <a:ext cx="8839200" cy="2235933"/>
          </a:xfrm>
          <a:prstGeom prst="rect">
            <a:avLst/>
          </a:prstGeom>
        </p:spPr>
        <p:txBody>
          <a:bodyPr wrap="square">
            <a:spAutoFit/>
          </a:bodyPr>
          <a:lstStyle/>
          <a:p>
            <a:pPr lvl="1"/>
            <a:r>
              <a:rPr lang="en-US" sz="2000" b="1" i="1" dirty="0" smtClean="0">
                <a:solidFill>
                  <a:srgbClr val="FFFF00"/>
                </a:solidFill>
                <a:latin typeface="Arial" pitchFamily="34" charset="0"/>
                <a:cs typeface="Arial" pitchFamily="34" charset="0"/>
              </a:rPr>
              <a:t>Post-FIRM: Post-Flood Insurance Rate Map (FIRM) buildings are new construction and those built after the effective date of the first FIRM for a community. </a:t>
            </a:r>
            <a:r>
              <a:rPr lang="en-US" sz="2000" dirty="0" smtClean="0">
                <a:latin typeface="Arial" pitchFamily="34" charset="0"/>
                <a:cs typeface="Arial" pitchFamily="34" charset="0"/>
              </a:rPr>
              <a:t>Insurance rates for Post-FIRM buildings are dependent on the elevation of the lowest floor in relation to the Base Flood Elevation (BFE).</a:t>
            </a:r>
          </a:p>
          <a:p>
            <a:pPr marR="45720" lvl="0">
              <a:lnSpc>
                <a:spcPct val="210000"/>
              </a:lnSpc>
              <a:spcBef>
                <a:spcPct val="20000"/>
              </a:spcBef>
              <a:buClr>
                <a:schemeClr val="accent3"/>
              </a:buClr>
              <a:buSzPct val="95000"/>
              <a:buFont typeface="Arial" pitchFamily="34" charset="0"/>
              <a:buChar char="•"/>
              <a:defRPr/>
            </a:pPr>
            <a:endParaRPr lang="en-US" sz="2000" dirty="0">
              <a:latin typeface="Arial" pitchFamily="34" charset="0"/>
              <a:cs typeface="Arial" pitchFamily="34" charset="0"/>
            </a:endParaRPr>
          </a:p>
        </p:txBody>
      </p:sp>
      <p:pic>
        <p:nvPicPr>
          <p:cNvPr id="6"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638800"/>
            <a:ext cx="1981200" cy="618431"/>
          </a:xfrm>
          <a:prstGeom prst="rect">
            <a:avLst/>
          </a:prstGeom>
          <a:noFill/>
          <a:ln w="9525">
            <a:noFill/>
            <a:miter lim="800000"/>
            <a:headEnd/>
            <a:tailEnd/>
          </a:ln>
        </p:spPr>
      </p:pic>
      <p:pic>
        <p:nvPicPr>
          <p:cNvPr id="7" name="Picture 4" descr="dhs_seal&amp;femabluetext_n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11" name="Subtitle 2"/>
          <p:cNvSpPr txBox="1">
            <a:spLocks/>
          </p:cNvSpPr>
          <p:nvPr/>
        </p:nvSpPr>
        <p:spPr>
          <a:xfrm>
            <a:off x="685800" y="914400"/>
            <a:ext cx="7854696" cy="533400"/>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noProof="0" dirty="0" smtClean="0">
                <a:latin typeface="Arial" pitchFamily="34" charset="0"/>
                <a:cs typeface="Arial" pitchFamily="34" charset="0"/>
              </a:rPr>
              <a:t>IMPORTANT TERMS (</a:t>
            </a:r>
            <a:r>
              <a:rPr lang="en-US" sz="3200" noProof="0" dirty="0" err="1" smtClean="0">
                <a:latin typeface="Arial" pitchFamily="34" charset="0"/>
                <a:cs typeface="Arial" pitchFamily="34" charset="0"/>
              </a:rPr>
              <a:t>con’t</a:t>
            </a:r>
            <a:r>
              <a:rPr lang="en-US" sz="3200" noProof="0" dirty="0" smtClean="0">
                <a:latin typeface="Arial" pitchFamily="34" charset="0"/>
                <a:cs typeface="Arial" pitchFamily="34" charset="0"/>
              </a:rPr>
              <a:t>)</a:t>
            </a:r>
            <a:endParaRPr kumimoji="0" lang="en-US" sz="3200" b="0" i="0" u="none" strike="noStrike" kern="1200" cap="none" spc="0" normalizeH="0" baseline="30000" noProof="0" dirty="0">
              <a:ln>
                <a:noFill/>
              </a:ln>
              <a:solidFill>
                <a:schemeClr val="tx1"/>
              </a:solidFill>
              <a:effectLst/>
              <a:uLnTx/>
              <a:uFillTx/>
              <a:latin typeface="Arial" pitchFamily="34" charset="0"/>
              <a:ea typeface="+mn-ea"/>
              <a:cs typeface="Arial" pitchFamily="34" charset="0"/>
            </a:endParaRPr>
          </a:p>
        </p:txBody>
      </p:sp>
      <p:sp>
        <p:nvSpPr>
          <p:cNvPr id="9" name="Rectangle 8"/>
          <p:cNvSpPr/>
          <p:nvPr/>
        </p:nvSpPr>
        <p:spPr>
          <a:xfrm>
            <a:off x="0" y="1676400"/>
            <a:ext cx="8839200" cy="3877985"/>
          </a:xfrm>
          <a:prstGeom prst="rect">
            <a:avLst/>
          </a:prstGeom>
        </p:spPr>
        <p:txBody>
          <a:bodyPr wrap="square">
            <a:spAutoFit/>
          </a:bodyPr>
          <a:lstStyle/>
          <a:p>
            <a:pPr lvl="1"/>
            <a:r>
              <a:rPr lang="en-US" sz="2000" b="1" i="1" dirty="0" smtClean="0">
                <a:solidFill>
                  <a:srgbClr val="FFFF00"/>
                </a:solidFill>
                <a:latin typeface="Arial" pitchFamily="34" charset="0"/>
                <a:cs typeface="Arial" pitchFamily="34" charset="0"/>
              </a:rPr>
              <a:t>Subsidized Rate: Subsidized rates are rates for Pre‐FIRM properties in Special Flood Hazard Areas (SFHAs) that are rated without using elevation data. </a:t>
            </a:r>
            <a:r>
              <a:rPr lang="en-US" sz="2000" dirty="0" smtClean="0">
                <a:latin typeface="Arial" pitchFamily="34" charset="0"/>
                <a:cs typeface="Arial" pitchFamily="34" charset="0"/>
              </a:rPr>
              <a:t>Subsidized rates are estimated to produce premiums that are less than sufficient to fund the reserves for anticipated losses and expenses that will occur within the subsidized rate classes. </a:t>
            </a:r>
            <a:r>
              <a:rPr lang="en-US" sz="2000" b="1" i="1" dirty="0" smtClean="0">
                <a:solidFill>
                  <a:srgbClr val="FFFF00"/>
                </a:solidFill>
                <a:latin typeface="Arial" pitchFamily="34" charset="0"/>
                <a:cs typeface="Arial" pitchFamily="34" charset="0"/>
              </a:rPr>
              <a:t>Post‐FIRM rates used for all zone classes are not subsidized. </a:t>
            </a:r>
            <a:r>
              <a:rPr lang="en-US" sz="2000" dirty="0" smtClean="0">
                <a:latin typeface="Arial" pitchFamily="34" charset="0"/>
                <a:cs typeface="Arial" pitchFamily="34" charset="0"/>
              </a:rPr>
              <a:t>The PRPs issued under the Eligibility Extension are not subsidized; nor are policies using Post‐FIRM rating tables under the NFIP Grandfather procedures. (FEMA Bulletin W-13026)</a:t>
            </a:r>
          </a:p>
          <a:p>
            <a:pPr lvl="1"/>
            <a:endParaRPr lang="en-US" sz="2000" dirty="0" smtClean="0"/>
          </a:p>
          <a:p>
            <a:pPr marR="45720" lvl="0">
              <a:lnSpc>
                <a:spcPct val="210000"/>
              </a:lnSpc>
              <a:spcBef>
                <a:spcPct val="20000"/>
              </a:spcBef>
              <a:buClr>
                <a:schemeClr val="accent3"/>
              </a:buClr>
              <a:buSzPct val="95000"/>
              <a:buFont typeface="Arial" pitchFamily="34" charset="0"/>
              <a:buChar char="•"/>
              <a:defRPr/>
            </a:pPr>
            <a:endParaRPr lang="en-US" sz="2000" dirty="0">
              <a:latin typeface="Arial" pitchFamily="34" charset="0"/>
              <a:cs typeface="Arial" pitchFamily="34" charset="0"/>
            </a:endParaRPr>
          </a:p>
        </p:txBody>
      </p:sp>
      <p:pic>
        <p:nvPicPr>
          <p:cNvPr id="6"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638800"/>
            <a:ext cx="1981200" cy="618431"/>
          </a:xfrm>
          <a:prstGeom prst="rect">
            <a:avLst/>
          </a:prstGeom>
          <a:noFill/>
          <a:ln w="9525">
            <a:noFill/>
            <a:miter lim="800000"/>
            <a:headEnd/>
            <a:tailEnd/>
          </a:ln>
        </p:spPr>
      </p:pic>
      <p:pic>
        <p:nvPicPr>
          <p:cNvPr id="7" name="Picture 4" descr="dhs_seal&amp;femabluetext_n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ception\Desktop\wave_design.gif"/>
          <p:cNvPicPr>
            <a:picLocks noChangeAspect="1" noChangeArrowheads="1"/>
          </p:cNvPicPr>
          <p:nvPr/>
        </p:nvPicPr>
        <p:blipFill>
          <a:blip r:embed="rId2" cstate="print"/>
          <a:srcRect/>
          <a:stretch>
            <a:fillRect/>
          </a:stretch>
        </p:blipFill>
        <p:spPr bwMode="auto">
          <a:xfrm>
            <a:off x="-228600" y="4800600"/>
            <a:ext cx="9601200" cy="2057400"/>
          </a:xfrm>
          <a:prstGeom prst="rect">
            <a:avLst/>
          </a:prstGeom>
          <a:noFill/>
        </p:spPr>
      </p:pic>
      <p:sp>
        <p:nvSpPr>
          <p:cNvPr id="11" name="Subtitle 2"/>
          <p:cNvSpPr txBox="1">
            <a:spLocks/>
          </p:cNvSpPr>
          <p:nvPr/>
        </p:nvSpPr>
        <p:spPr>
          <a:xfrm>
            <a:off x="685800" y="914400"/>
            <a:ext cx="7854696" cy="533400"/>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200" noProof="0" dirty="0" smtClean="0">
                <a:latin typeface="Arial" pitchFamily="34" charset="0"/>
                <a:cs typeface="Arial" pitchFamily="34" charset="0"/>
              </a:rPr>
              <a:t>IMPORTANT TERMS (</a:t>
            </a:r>
            <a:r>
              <a:rPr lang="en-US" sz="3200" noProof="0" dirty="0" err="1" smtClean="0">
                <a:latin typeface="Arial" pitchFamily="34" charset="0"/>
                <a:cs typeface="Arial" pitchFamily="34" charset="0"/>
              </a:rPr>
              <a:t>con’t</a:t>
            </a:r>
            <a:r>
              <a:rPr lang="en-US" sz="3200" noProof="0" dirty="0" smtClean="0">
                <a:latin typeface="Arial" pitchFamily="34" charset="0"/>
                <a:cs typeface="Arial" pitchFamily="34" charset="0"/>
              </a:rPr>
              <a:t>)</a:t>
            </a:r>
            <a:endParaRPr kumimoji="0" lang="en-US" sz="3200" b="0" i="0" u="none" strike="noStrike" kern="1200" cap="none" spc="0" normalizeH="0" baseline="30000" noProof="0" dirty="0">
              <a:ln>
                <a:noFill/>
              </a:ln>
              <a:solidFill>
                <a:schemeClr val="tx1"/>
              </a:solidFill>
              <a:effectLst/>
              <a:uLnTx/>
              <a:uFillTx/>
              <a:latin typeface="Arial" pitchFamily="34" charset="0"/>
              <a:ea typeface="+mn-ea"/>
              <a:cs typeface="Arial" pitchFamily="34" charset="0"/>
            </a:endParaRPr>
          </a:p>
        </p:txBody>
      </p:sp>
      <p:sp>
        <p:nvSpPr>
          <p:cNvPr id="9" name="Rectangle 8"/>
          <p:cNvSpPr/>
          <p:nvPr/>
        </p:nvSpPr>
        <p:spPr>
          <a:xfrm>
            <a:off x="0" y="1676400"/>
            <a:ext cx="8839200" cy="1692771"/>
          </a:xfrm>
          <a:prstGeom prst="rect">
            <a:avLst/>
          </a:prstGeom>
        </p:spPr>
        <p:txBody>
          <a:bodyPr wrap="square">
            <a:spAutoFit/>
          </a:bodyPr>
          <a:lstStyle/>
          <a:p>
            <a:pPr lvl="1"/>
            <a:r>
              <a:rPr lang="en-US" b="1" i="1" dirty="0" smtClean="0">
                <a:solidFill>
                  <a:srgbClr val="FFFF00"/>
                </a:solidFill>
                <a:latin typeface="Arial" pitchFamily="34" charset="0"/>
                <a:cs typeface="Arial" pitchFamily="34" charset="0"/>
              </a:rPr>
              <a:t>Full  Risk Rate:</a:t>
            </a:r>
            <a:r>
              <a:rPr lang="en-US" sz="2000" b="1" i="1" dirty="0" smtClean="0">
                <a:solidFill>
                  <a:srgbClr val="FFFF00"/>
                </a:solidFill>
                <a:latin typeface="Arial" pitchFamily="34" charset="0"/>
                <a:cs typeface="Arial" pitchFamily="34" charset="0"/>
              </a:rPr>
              <a:t> </a:t>
            </a:r>
            <a:r>
              <a:rPr lang="en-US" dirty="0" smtClean="0">
                <a:latin typeface="Arial" pitchFamily="34" charset="0"/>
                <a:cs typeface="Arial" pitchFamily="34" charset="0"/>
              </a:rPr>
              <a:t>Rate calculated as a Post-FIRM structure using an Elevation Certificate.</a:t>
            </a:r>
          </a:p>
          <a:p>
            <a:pPr lvl="1"/>
            <a:endParaRPr lang="en-US" sz="2000" dirty="0" smtClean="0"/>
          </a:p>
          <a:p>
            <a:pPr marR="45720" lvl="0">
              <a:lnSpc>
                <a:spcPct val="210000"/>
              </a:lnSpc>
              <a:spcBef>
                <a:spcPct val="20000"/>
              </a:spcBef>
              <a:buClr>
                <a:schemeClr val="accent3"/>
              </a:buClr>
              <a:buSzPct val="95000"/>
              <a:buFont typeface="Arial" pitchFamily="34" charset="0"/>
              <a:buChar char="•"/>
              <a:defRPr/>
            </a:pPr>
            <a:endParaRPr lang="en-US" sz="2000" dirty="0">
              <a:latin typeface="Arial" pitchFamily="34" charset="0"/>
              <a:cs typeface="Arial" pitchFamily="34" charset="0"/>
            </a:endParaRPr>
          </a:p>
        </p:txBody>
      </p:sp>
      <p:pic>
        <p:nvPicPr>
          <p:cNvPr id="6" name="3d9ec76a-6156-4603-a001-4f67da0d7bab" descr="2144F875-D72C-4A77-AEC5-5F7E384BFBBA"/>
          <p:cNvPicPr>
            <a:picLocks noChangeAspect="1" noChangeArrowheads="1"/>
          </p:cNvPicPr>
          <p:nvPr/>
        </p:nvPicPr>
        <p:blipFill>
          <a:blip r:embed="rId3" cstate="print"/>
          <a:srcRect/>
          <a:stretch>
            <a:fillRect/>
          </a:stretch>
        </p:blipFill>
        <p:spPr bwMode="auto">
          <a:xfrm>
            <a:off x="381000" y="5638800"/>
            <a:ext cx="1981200" cy="618431"/>
          </a:xfrm>
          <a:prstGeom prst="rect">
            <a:avLst/>
          </a:prstGeom>
          <a:noFill/>
          <a:ln w="9525">
            <a:noFill/>
            <a:miter lim="800000"/>
            <a:headEnd/>
            <a:tailEnd/>
          </a:ln>
        </p:spPr>
      </p:pic>
      <p:pic>
        <p:nvPicPr>
          <p:cNvPr id="7" name="Picture 4" descr="dhs_seal&amp;femabluetext_new"/>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38400" y="5486400"/>
            <a:ext cx="2514600" cy="86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HzCZIFaskyvOrELIxW6l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UaoxBo0WkeJm86enZH_H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MhPRhcGgw0WErjMGWMguz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MhPRhcGgw0WErjMGWMguz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9cF6SBkg026d8LmVCarA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6TCrKBRi0ugUjPcWPFmU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m6TCrKBRi0ugUjPcWPFmU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64zdo6abGEOa1EGRkgRYS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SBZtqGnOnEOaTMVjsyB5E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_nxQKsmRk.laeq9.ofej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519</TotalTime>
  <Words>1513</Words>
  <Application>Microsoft Office PowerPoint</Application>
  <PresentationFormat>On-screen Show (4:3)</PresentationFormat>
  <Paragraphs>205</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Holli Martin</dc:creator>
  <cp:lastModifiedBy>Holli Martin</cp:lastModifiedBy>
  <cp:revision>86</cp:revision>
  <dcterms:created xsi:type="dcterms:W3CDTF">2013-11-07T13:59:30Z</dcterms:created>
  <dcterms:modified xsi:type="dcterms:W3CDTF">2013-11-21T16:50:26Z</dcterms:modified>
</cp:coreProperties>
</file>