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6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73A5AB-912B-4FC1-B589-C35EB2522C40}" type="datetimeFigureOut">
              <a:rPr lang="en-US" smtClean="0"/>
              <a:t>8/17/2013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D573C2-9CEA-4537-8C42-A95040B1002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B6CC6DB-6919-4EA9-84C5-1152E973646E}" type="datetimeFigureOut">
              <a:rPr lang="en-US" smtClean="0"/>
              <a:pPr/>
              <a:t>8/17/2013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29924D5-83EF-4F01-A758-9DD7B0C93C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73502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9924D5-83EF-4F01-A758-9DD7B0C93C4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889916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9924D5-83EF-4F01-A758-9DD7B0C93C4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9924D5-83EF-4F01-A758-9DD7B0C93C41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9924D5-83EF-4F01-A758-9DD7B0C93C41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9924D5-83EF-4F01-A758-9DD7B0C93C41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9924D5-83EF-4F01-A758-9DD7B0C93C41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9924D5-83EF-4F01-A758-9DD7B0C93C41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9924D5-83EF-4F01-A758-9DD7B0C93C41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9924D5-83EF-4F01-A758-9DD7B0C93C41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9924D5-83EF-4F01-A758-9DD7B0C93C41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9924D5-83EF-4F01-A758-9DD7B0C93C41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9924D5-83EF-4F01-A758-9DD7B0C93C4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9924D5-83EF-4F01-A758-9DD7B0C93C41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9924D5-83EF-4F01-A758-9DD7B0C93C41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9924D5-83EF-4F01-A758-9DD7B0C93C41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9924D5-83EF-4F01-A758-9DD7B0C93C41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9924D5-83EF-4F01-A758-9DD7B0C93C41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9924D5-83EF-4F01-A758-9DD7B0C93C4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9924D5-83EF-4F01-A758-9DD7B0C93C4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9924D5-83EF-4F01-A758-9DD7B0C93C4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9924D5-83EF-4F01-A758-9DD7B0C93C4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9924D5-83EF-4F01-A758-9DD7B0C93C4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9924D5-83EF-4F01-A758-9DD7B0C93C4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9924D5-83EF-4F01-A758-9DD7B0C93C4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DACA0-E344-4001-B9C3-78AA6B341EEA}" type="datetime1">
              <a:rPr lang="en-US" smtClean="0"/>
              <a:pPr/>
              <a:t>8/17/2013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Craig F. Stanovich, CPCU, CIC, CRM, AU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8F276-EF53-4BE7-84A5-806618DA56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10646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3628E-3DC7-4A6B-BA05-F13CE0B01797}" type="datetime1">
              <a:rPr lang="en-US" smtClean="0"/>
              <a:pPr/>
              <a:t>8/17/2013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Craig F. Stanovich, CPCU, CIC, CRM, AU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8F276-EF53-4BE7-84A5-806618DA56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22956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7E29B-DFC3-46EB-9D76-9309AF290D36}" type="datetime1">
              <a:rPr lang="en-US" smtClean="0"/>
              <a:pPr/>
              <a:t>8/17/2013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Craig F. Stanovich, CPCU, CIC, CRM, AU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8F276-EF53-4BE7-84A5-806618DA56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887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AB062-546B-4591-8886-2ACEE40331A0}" type="datetime1">
              <a:rPr lang="en-US" smtClean="0"/>
              <a:pPr/>
              <a:t>8/17/2013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Craig F. Stanovich, CPCU, CIC, CRM, AU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8F276-EF53-4BE7-84A5-806618DA56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21493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DD0FE-A605-4A4D-9947-00978548F2D8}" type="datetime1">
              <a:rPr lang="en-US" smtClean="0"/>
              <a:pPr/>
              <a:t>8/17/2013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Craig F. Stanovich, CPCU, CIC, CRM, AU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8F276-EF53-4BE7-84A5-806618DA56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23998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8284D-7C3D-4B2D-BF1D-4569313F523E}" type="datetime1">
              <a:rPr lang="en-US" smtClean="0"/>
              <a:pPr/>
              <a:t>8/17/2013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Craig F. Stanovich, CPCU, CIC, CRM, AU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8F276-EF53-4BE7-84A5-806618DA56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3211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DC301-43EF-44A0-85AC-9704B2691734}" type="datetime1">
              <a:rPr lang="en-US" smtClean="0"/>
              <a:pPr/>
              <a:t>8/17/2013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Craig F. Stanovich, CPCU, CIC, CRM, AU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8F276-EF53-4BE7-84A5-806618DA56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29431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FFE4-B577-4073-B620-41E823B78F83}" type="datetime1">
              <a:rPr lang="en-US" smtClean="0"/>
              <a:pPr/>
              <a:t>8/17/2013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Craig F. Stanovich, CPCU, CIC, CRM, AU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8F276-EF53-4BE7-84A5-806618DA56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98422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FA5CB-F010-4891-B684-72F03A68AD81}" type="datetime1">
              <a:rPr lang="en-US" smtClean="0"/>
              <a:pPr/>
              <a:t>8/17/2013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Craig F. Stanovich, CPCU, CIC, CRM, AU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8F276-EF53-4BE7-84A5-806618DA56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93264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7A555-2226-4BCA-8FE4-6DF7A74F57AC}" type="datetime1">
              <a:rPr lang="en-US" smtClean="0"/>
              <a:pPr/>
              <a:t>8/17/2013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Craig F. Stanovich, CPCU, CIC, CRM, AU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8F276-EF53-4BE7-84A5-806618DA56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28258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CC871-95AA-4390-B917-BF749E02B256}" type="datetime1">
              <a:rPr lang="en-US" smtClean="0"/>
              <a:pPr/>
              <a:t>8/17/2013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Craig F. Stanovich, CPCU, CIC, CRM, AU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8F276-EF53-4BE7-84A5-806618DA56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76996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991DE-2687-4F71-B402-E55829173FD6}" type="datetime1">
              <a:rPr lang="en-US" smtClean="0"/>
              <a:pPr/>
              <a:t>8/17/2013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Craig F. Stanovich, CPCU, CIC, CRM, AU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18F276-EF53-4BE7-84A5-806618DA56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74048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04801"/>
            <a:ext cx="8382000" cy="19812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The ISO Claims-Made CGL – 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A Fresh Look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62200"/>
            <a:ext cx="7772400" cy="403860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b="1" dirty="0" smtClean="0"/>
              <a:t>Presented to:</a:t>
            </a:r>
          </a:p>
          <a:p>
            <a:pPr algn="ctr"/>
            <a:r>
              <a:rPr lang="en-US" dirty="0" smtClean="0"/>
              <a:t>The Insurance &amp; Surety Committee for Real Property – Florida Bar Association</a:t>
            </a:r>
          </a:p>
          <a:p>
            <a:pPr algn="ctr"/>
            <a:r>
              <a:rPr lang="en-US" b="1" dirty="0" smtClean="0"/>
              <a:t>Presented by</a:t>
            </a:r>
            <a:r>
              <a:rPr lang="en-US" dirty="0" smtClean="0"/>
              <a:t>:</a:t>
            </a:r>
          </a:p>
          <a:p>
            <a:pPr algn="ctr"/>
            <a:r>
              <a:rPr lang="en-US" dirty="0" smtClean="0"/>
              <a:t>Craig F. Stanovich, CPCU, CIC, CRM, AU</a:t>
            </a:r>
          </a:p>
          <a:p>
            <a:pPr algn="ctr"/>
            <a:r>
              <a:rPr lang="en-US" dirty="0" smtClean="0"/>
              <a:t>Austin &amp; Stanovich Risk Managers LLC</a:t>
            </a:r>
          </a:p>
          <a:p>
            <a:pPr algn="ctr"/>
            <a:r>
              <a:rPr lang="en-US" dirty="0" smtClean="0"/>
              <a:t>Holden, MA 01520</a:t>
            </a:r>
          </a:p>
          <a:p>
            <a:pPr algn="ctr"/>
            <a:r>
              <a:rPr lang="en-US" dirty="0" smtClean="0"/>
              <a:t>cstanovich@austinstanovich.com</a:t>
            </a:r>
          </a:p>
          <a:p>
            <a:pPr algn="ctr"/>
            <a:r>
              <a:rPr lang="en-US" dirty="0" smtClean="0"/>
              <a:t>www.austinstanovich.com</a:t>
            </a:r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Craig F. Stanovich, CPCU, CIC, CRM, AU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8F276-EF53-4BE7-84A5-806618DA569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5370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417638"/>
          </a:xfrm>
        </p:spPr>
        <p:txBody>
          <a:bodyPr/>
          <a:lstStyle/>
          <a:p>
            <a:r>
              <a:rPr lang="en-US" dirty="0" smtClean="0"/>
              <a:t>Retroactive Date -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For example, consider a landlord who chooses not to purchase any general liability insurance. </a:t>
            </a:r>
          </a:p>
          <a:p>
            <a:pPr lvl="1"/>
            <a:r>
              <a:rPr lang="en-US" dirty="0" smtClean="0"/>
              <a:t>But the landlord learns today that a patron was seriously injured on his premises last week due to an inadvertently created but unknown, previously existing dangerous condition. </a:t>
            </a:r>
          </a:p>
          <a:p>
            <a:pPr lvl="1"/>
            <a:r>
              <a:rPr lang="en-US" dirty="0" smtClean="0"/>
              <a:t>Although the bodily injury has already occurred, a claims-made policy </a:t>
            </a:r>
            <a:r>
              <a:rPr lang="en-US" dirty="0" smtClean="0">
                <a:solidFill>
                  <a:srgbClr val="FF0000"/>
                </a:solidFill>
              </a:rPr>
              <a:t>without a retroactive date may afford the landlord coverage for the injured patron as it is likely a claim will not be made against the landlord for a few weeks</a:t>
            </a:r>
            <a:r>
              <a:rPr lang="en-US" dirty="0" smtClean="0"/>
              <a:t>, which the landlord hopes will be after his purchase of the claims-made CGL policy.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Craig F. Stanovich, CPCU, CIC, CRM, AU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8F276-EF53-4BE7-84A5-806618DA569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25666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Misconceptions of Retroactive Date – standard ISO CGL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retroactive date on a standard claims-made CGL policy </a:t>
            </a:r>
            <a:r>
              <a:rPr lang="en-US" dirty="0" smtClean="0">
                <a:solidFill>
                  <a:srgbClr val="FF0000"/>
                </a:solidFill>
              </a:rPr>
              <a:t>does NOT apply to "prior acts.”</a:t>
            </a:r>
          </a:p>
          <a:p>
            <a:r>
              <a:rPr lang="en-US" dirty="0" smtClean="0"/>
              <a:t>The retroactive date applies ONLY to </a:t>
            </a:r>
            <a:r>
              <a:rPr lang="en-US" dirty="0" smtClean="0">
                <a:solidFill>
                  <a:srgbClr val="FF0000"/>
                </a:solidFill>
              </a:rPr>
              <a:t>bodily injury or property damage </a:t>
            </a:r>
            <a:r>
              <a:rPr lang="en-US" dirty="0" smtClean="0"/>
              <a:t>deemed to have occurred before the retroactive date.</a:t>
            </a:r>
          </a:p>
          <a:p>
            <a:r>
              <a:rPr lang="en-US" dirty="0" smtClean="0"/>
              <a:t>Using the previous example of the landlord, if a claims-made CGL policy was purchased by the landlord </a:t>
            </a:r>
            <a:r>
              <a:rPr lang="en-US" dirty="0" smtClean="0">
                <a:solidFill>
                  <a:srgbClr val="FF0000"/>
                </a:solidFill>
              </a:rPr>
              <a:t>after</a:t>
            </a:r>
            <a:r>
              <a:rPr lang="en-US" dirty="0" smtClean="0"/>
              <a:t> the unknown dangerous condition was inadvertently created but </a:t>
            </a:r>
            <a:r>
              <a:rPr lang="en-US" dirty="0" smtClean="0">
                <a:solidFill>
                  <a:srgbClr val="FF0000"/>
                </a:solidFill>
              </a:rPr>
              <a:t>prior</a:t>
            </a:r>
            <a:r>
              <a:rPr lang="en-US" dirty="0" smtClean="0"/>
              <a:t> to the patron's actual bodily injury, </a:t>
            </a:r>
            <a:r>
              <a:rPr lang="en-US" dirty="0" smtClean="0">
                <a:solidFill>
                  <a:srgbClr val="FF0000"/>
                </a:solidFill>
              </a:rPr>
              <a:t>the claims-made policy would still apply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Craig F. Stanovich, CPCU, CIC, CRM, AU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8F276-EF53-4BE7-84A5-806618DA5694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41350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Dim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misconception that a claims-made CGL policy's retroactive date applies to "prior acts" contributes at least in part to the dim view that many take of a claims-made CGL policy. </a:t>
            </a:r>
          </a:p>
          <a:p>
            <a:r>
              <a:rPr lang="en-US" dirty="0" smtClean="0"/>
              <a:t>This lack of understanding may result in a failure to consider the claims-made CGL as a </a:t>
            </a:r>
            <a:r>
              <a:rPr lang="en-US" dirty="0" smtClean="0">
                <a:solidFill>
                  <a:srgbClr val="FF0000"/>
                </a:solidFill>
              </a:rPr>
              <a:t>potentially superior alternative to many "occurrence-based" </a:t>
            </a:r>
            <a:r>
              <a:rPr lang="en-US" dirty="0" smtClean="0"/>
              <a:t>CGL policies that contain </a:t>
            </a:r>
            <a:r>
              <a:rPr lang="en-US" dirty="0" smtClean="0">
                <a:solidFill>
                  <a:srgbClr val="FF0000"/>
                </a:solidFill>
              </a:rPr>
              <a:t>so many onerous exclusions that the coverage provided borders on illusory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Craig F. Stanovich, CPCU, CIC, CRM, AU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8F276-EF53-4BE7-84A5-806618DA5694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1471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Actual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Owner would </a:t>
            </a:r>
            <a:r>
              <a:rPr lang="en-US" dirty="0" smtClean="0">
                <a:solidFill>
                  <a:srgbClr val="FF0000"/>
                </a:solidFill>
              </a:rPr>
              <a:t>not permit </a:t>
            </a:r>
            <a:r>
              <a:rPr lang="en-US" dirty="0" smtClean="0"/>
              <a:t>a plumbing contractor to purchase a “claims-made” CGL policy insisted on “occurrence” CGL policy;</a:t>
            </a:r>
          </a:p>
          <a:p>
            <a:r>
              <a:rPr lang="en-US" dirty="0" smtClean="0"/>
              <a:t>Only “occurrence” policy available to plumbing contractor included </a:t>
            </a:r>
            <a:r>
              <a:rPr lang="en-US" dirty="0" smtClean="0">
                <a:solidFill>
                  <a:srgbClr val="FF0000"/>
                </a:solidFill>
              </a:rPr>
              <a:t>a “prior work” exclusion – any BI or PD arising from work done prior to the policy period was excluded</a:t>
            </a:r>
            <a:r>
              <a:rPr lang="en-US" dirty="0" smtClean="0"/>
              <a:t>;</a:t>
            </a:r>
          </a:p>
          <a:p>
            <a:r>
              <a:rPr lang="en-US" dirty="0" smtClean="0"/>
              <a:t>A claims-made policy would </a:t>
            </a:r>
            <a:r>
              <a:rPr lang="en-US" dirty="0" smtClean="0">
                <a:solidFill>
                  <a:srgbClr val="FF0000"/>
                </a:solidFill>
              </a:rPr>
              <a:t>not</a:t>
            </a:r>
            <a:r>
              <a:rPr lang="en-US" dirty="0" smtClean="0"/>
              <a:t> have included the “prior work” exclusion;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Craig F. Stanovich, CPCU, CIC, CRM, AU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8F276-EF53-4BE7-84A5-806618DA5694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56901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Actual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Plumbing contractor providing plumbing services in 1996;</a:t>
            </a:r>
          </a:p>
          <a:p>
            <a:r>
              <a:rPr lang="en-US" dirty="0" smtClean="0"/>
              <a:t>Pipe installed in 1996 “let go” in 2003;</a:t>
            </a:r>
          </a:p>
          <a:p>
            <a:r>
              <a:rPr lang="en-US" dirty="0" smtClean="0"/>
              <a:t>“Prior Work” exclusion applied to work done in 1996 – even though PD took place during plumbing contractor’s 2003 policy period, the “occurrence” policy </a:t>
            </a:r>
            <a:r>
              <a:rPr lang="en-US" dirty="0" smtClean="0">
                <a:solidFill>
                  <a:srgbClr val="FF0000"/>
                </a:solidFill>
              </a:rPr>
              <a:t>provided no coverage</a:t>
            </a:r>
            <a:r>
              <a:rPr lang="en-US" dirty="0" smtClean="0"/>
              <a:t>; </a:t>
            </a:r>
          </a:p>
          <a:p>
            <a:r>
              <a:rPr lang="en-US" dirty="0" smtClean="0"/>
              <a:t>Claims-made CGL </a:t>
            </a:r>
            <a:r>
              <a:rPr lang="en-US" dirty="0" smtClean="0">
                <a:solidFill>
                  <a:srgbClr val="FF0000"/>
                </a:solidFill>
              </a:rPr>
              <a:t>would have provided coverage for PD</a:t>
            </a:r>
            <a:r>
              <a:rPr lang="en-US" dirty="0" smtClean="0"/>
              <a:t> but would not even be considered by Owner prior to loss;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Craig F. Stanovich, CPCU, CIC, CRM, AU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8F276-EF53-4BE7-84A5-806618DA5694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12890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Extended Reporting Period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basic extended reporting period (BERP) protects the insured automatically </a:t>
            </a:r>
            <a:r>
              <a:rPr lang="en-US" i="1" dirty="0" smtClean="0"/>
              <a:t>without additional charge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BERP may apply in </a:t>
            </a:r>
            <a:r>
              <a:rPr lang="en-US" dirty="0" smtClean="0">
                <a:solidFill>
                  <a:srgbClr val="FF0000"/>
                </a:solidFill>
              </a:rPr>
              <a:t>one of two ways</a:t>
            </a:r>
            <a:r>
              <a:rPr lang="en-US" dirty="0" smtClean="0"/>
              <a:t>. 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First</a:t>
            </a:r>
            <a:r>
              <a:rPr lang="en-US" dirty="0" smtClean="0"/>
              <a:t>, if an </a:t>
            </a:r>
            <a:r>
              <a:rPr lang="en-US" dirty="0" smtClean="0">
                <a:solidFill>
                  <a:srgbClr val="FF0000"/>
                </a:solidFill>
              </a:rPr>
              <a:t>incident</a:t>
            </a:r>
            <a:r>
              <a:rPr lang="en-US" dirty="0" smtClean="0"/>
              <a:t> (referenced in the policy as an "occurrence") is </a:t>
            </a:r>
            <a:r>
              <a:rPr lang="en-US" dirty="0" smtClean="0">
                <a:solidFill>
                  <a:srgbClr val="FF0000"/>
                </a:solidFill>
              </a:rPr>
              <a:t>reported</a:t>
            </a:r>
            <a:r>
              <a:rPr lang="en-US" dirty="0" smtClean="0"/>
              <a:t> to the insurer not later than </a:t>
            </a:r>
            <a:r>
              <a:rPr lang="en-US" dirty="0" smtClean="0">
                <a:solidFill>
                  <a:srgbClr val="FF0000"/>
                </a:solidFill>
              </a:rPr>
              <a:t>60 days </a:t>
            </a:r>
            <a:r>
              <a:rPr lang="en-US" dirty="0" smtClean="0"/>
              <a:t>after the end of the policy and that incident involves bodily injury or property damage, </a:t>
            </a:r>
            <a:r>
              <a:rPr lang="en-US" dirty="0" smtClean="0">
                <a:solidFill>
                  <a:srgbClr val="FF0000"/>
                </a:solidFill>
              </a:rPr>
              <a:t>the BERP is extended 5 years from the end of the policy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Craig F. Stanovich, CPCU, CIC, CRM, AU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8F276-EF53-4BE7-84A5-806618DA5694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5233180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Extended Reporting Period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57250" lvl="2" indent="0">
              <a:buNone/>
            </a:pPr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result</a:t>
            </a:r>
            <a:r>
              <a:rPr lang="en-US" dirty="0" smtClean="0"/>
              <a:t> is that the BERP changes the policy so that a claim made against an insured </a:t>
            </a:r>
            <a:r>
              <a:rPr lang="en-US" dirty="0" smtClean="0">
                <a:solidFill>
                  <a:srgbClr val="FF0000"/>
                </a:solidFill>
              </a:rPr>
              <a:t>resulting from the reported incident</a:t>
            </a:r>
            <a:r>
              <a:rPr lang="en-US" dirty="0" smtClean="0"/>
              <a:t> and made within</a:t>
            </a:r>
            <a:r>
              <a:rPr lang="en-US" dirty="0" smtClean="0">
                <a:solidFill>
                  <a:srgbClr val="FF0000"/>
                </a:solidFill>
              </a:rPr>
              <a:t> 5 years after the end of the CGL policy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rgbClr val="FF0000"/>
                </a:solidFill>
              </a:rPr>
              <a:t>considered a claim made during the policy period.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Second</a:t>
            </a:r>
            <a:r>
              <a:rPr lang="en-US" dirty="0" smtClean="0"/>
              <a:t>, the BERP will also respond to a claim made against an insured for an </a:t>
            </a:r>
            <a:r>
              <a:rPr lang="en-US" dirty="0" smtClean="0">
                <a:solidFill>
                  <a:srgbClr val="FF0000"/>
                </a:solidFill>
              </a:rPr>
              <a:t>incident NOT previously reported</a:t>
            </a:r>
            <a:r>
              <a:rPr lang="en-US" dirty="0" smtClean="0"/>
              <a:t> to the insurer. However, coverage under the BERP applies for such an unreported incident </a:t>
            </a:r>
            <a:r>
              <a:rPr lang="en-US" dirty="0" smtClean="0">
                <a:solidFill>
                  <a:srgbClr val="FF0000"/>
                </a:solidFill>
              </a:rPr>
              <a:t>only if </a:t>
            </a:r>
            <a:r>
              <a:rPr lang="en-US" dirty="0" smtClean="0"/>
              <a:t>the claim is made </a:t>
            </a:r>
            <a:r>
              <a:rPr lang="en-US" dirty="0" smtClean="0">
                <a:solidFill>
                  <a:srgbClr val="FF0000"/>
                </a:solidFill>
              </a:rPr>
              <a:t>no more than 60 days after the end of the policy.</a:t>
            </a:r>
            <a:endParaRPr lang="en-US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Craig F. Stanovich, CPCU, CIC, CRM, AU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8F276-EF53-4BE7-84A5-806618DA5694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1047086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Supplemental Extended Reporting Period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SERP extends the policy for an </a:t>
            </a:r>
            <a:r>
              <a:rPr lang="en-US" dirty="0" smtClean="0">
                <a:solidFill>
                  <a:srgbClr val="FF0000"/>
                </a:solidFill>
              </a:rPr>
              <a:t>"unlimited duration,"</a:t>
            </a:r>
            <a:r>
              <a:rPr lang="en-US" dirty="0" smtClean="0"/>
              <a:t> meaning that coverage is provided for any claim that is made against an insured, provided </a:t>
            </a:r>
          </a:p>
          <a:p>
            <a:r>
              <a:rPr lang="en-US" dirty="0" smtClean="0"/>
              <a:t>the claim results from bodily injury or property damage that occurred </a:t>
            </a:r>
            <a:r>
              <a:rPr lang="en-US" dirty="0" smtClean="0">
                <a:solidFill>
                  <a:srgbClr val="FF0000"/>
                </a:solidFill>
              </a:rPr>
              <a:t>after the retroactive date and before the end of the policy period</a:t>
            </a:r>
            <a:r>
              <a:rPr lang="en-US" dirty="0" smtClean="0"/>
              <a:t>. The SERP begins only after the BERP ends.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Craig F. Stanovich, CPCU, CIC, CRM, AU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8F276-EF53-4BE7-84A5-806618DA5694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397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Supplemental Extended Reporting Period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The SERP is available to the insured under the same circumstances as the BERP (policy cancellation or nonrenewal, the insurer advances the retroactive date, or the insurer replaces the claims-made CGL with an "occurrence" policy;</a:t>
            </a:r>
          </a:p>
          <a:p>
            <a:r>
              <a:rPr lang="en-US" dirty="0" smtClean="0"/>
              <a:t>The SERP must be elected by the insured and requires payment of </a:t>
            </a:r>
            <a:r>
              <a:rPr lang="en-US" dirty="0" smtClean="0">
                <a:solidFill>
                  <a:srgbClr val="FF0000"/>
                </a:solidFill>
              </a:rPr>
              <a:t>additional premium</a:t>
            </a:r>
            <a:r>
              <a:rPr lang="en-US" dirty="0" smtClean="0"/>
              <a:t>. While the premium is set by the insurer, the standard ISO claims-made CGL policy caps the additional </a:t>
            </a:r>
            <a:r>
              <a:rPr lang="en-US" dirty="0" smtClean="0">
                <a:solidFill>
                  <a:srgbClr val="FF0000"/>
                </a:solidFill>
              </a:rPr>
              <a:t>premium at 200 percent of the annual premium</a:t>
            </a:r>
            <a:r>
              <a:rPr lang="en-US" dirty="0" smtClean="0"/>
              <a:t> of the claims-made policy under which this option is being chosen.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Craig F. Stanovich, CPCU, CIC, CRM, AU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8F276-EF53-4BE7-84A5-806618DA5694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99712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SERP Misconceptions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Demands for a "tail" are far too common in the context of liability insurance for persons or organizations that are selling or ceasing operations. </a:t>
            </a:r>
          </a:p>
          <a:p>
            <a:r>
              <a:rPr lang="en-US" dirty="0" smtClean="0"/>
              <a:t>Not only is a "tail" </a:t>
            </a:r>
            <a:r>
              <a:rPr lang="en-US" dirty="0" smtClean="0">
                <a:solidFill>
                  <a:srgbClr val="FF0000"/>
                </a:solidFill>
              </a:rPr>
              <a:t>not available </a:t>
            </a:r>
            <a:r>
              <a:rPr lang="en-US" dirty="0" smtClean="0"/>
              <a:t>for purchase on an "occurrence-based" CGL policy; a "tail" or extended reporting period on a claims-made CGL policy </a:t>
            </a:r>
            <a:r>
              <a:rPr lang="en-US" dirty="0" smtClean="0">
                <a:solidFill>
                  <a:srgbClr val="FF0000"/>
                </a:solidFill>
              </a:rPr>
              <a:t>does not provide any coverage </a:t>
            </a:r>
            <a:r>
              <a:rPr lang="en-US" dirty="0" smtClean="0"/>
              <a:t>for discontinued products or completed operations.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Craig F. Stanovich, CPCU, CIC, CRM, AU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8F276-EF53-4BE7-84A5-806618DA5694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40020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Conventional Wisdom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Virtually all contracts or agreements that obligate others to purchase insurance require a general liability policy to be "occurrence-based."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In other words, "claims-made" general liability policies are not allowed. </a:t>
            </a:r>
          </a:p>
          <a:p>
            <a:r>
              <a:rPr lang="en-US" dirty="0" smtClean="0"/>
              <a:t>So why does the claims-made commercial general liability (CGL) policy have such a poor reputation?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Craig F. Stanovich, CPCU, CIC, CRM, AU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8F276-EF53-4BE7-84A5-806618DA569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81401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SERP Misconceptions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34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The BERP and SERP both require that the bodily injury or property damage </a:t>
            </a:r>
            <a:r>
              <a:rPr lang="en-US" dirty="0" smtClean="0">
                <a:solidFill>
                  <a:srgbClr val="FF0000"/>
                </a:solidFill>
              </a:rPr>
              <a:t>occurs not only after the retroactive date but also prior to the end of the policy</a:t>
            </a:r>
            <a:r>
              <a:rPr lang="en-US" dirty="0" smtClean="0"/>
              <a:t>. </a:t>
            </a:r>
          </a:p>
          <a:p>
            <a:r>
              <a:rPr lang="en-US" dirty="0" smtClean="0"/>
              <a:t>Bodily injury or property damage that </a:t>
            </a:r>
            <a:r>
              <a:rPr lang="en-US" dirty="0" smtClean="0">
                <a:solidFill>
                  <a:srgbClr val="FF0000"/>
                </a:solidFill>
              </a:rPr>
              <a:t>occurs during the extended reporting period</a:t>
            </a:r>
            <a:r>
              <a:rPr lang="en-US" dirty="0" smtClean="0"/>
              <a:t> (and thus after the end of the CGL policy) </a:t>
            </a:r>
            <a:r>
              <a:rPr lang="en-US" dirty="0" smtClean="0">
                <a:solidFill>
                  <a:srgbClr val="FF0000"/>
                </a:solidFill>
              </a:rPr>
              <a:t>is not covered by the claims-made CGL policy "tail," </a:t>
            </a:r>
            <a:r>
              <a:rPr lang="en-US" dirty="0" smtClean="0"/>
              <a:t>even if the claim against an insured is actually made during the extended reporting period. </a:t>
            </a:r>
          </a:p>
          <a:p>
            <a:r>
              <a:rPr lang="en-US" dirty="0" smtClean="0"/>
              <a:t>This fundamental principle regarding the function of a claims-made extended reporting period or "tail" is too often misunderstood.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Craig F. Stanovich, CPCU, CIC, CRM, AU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8F276-EF53-4BE7-84A5-806618DA5694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13445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Continuous Claims Made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Based on the standard ISO CGL policy, there is no “gap” in coverage if continuous claims-made policies with the original retroactive date are kept in effect;</a:t>
            </a:r>
          </a:p>
          <a:p>
            <a:r>
              <a:rPr lang="en-US" dirty="0" smtClean="0"/>
              <a:t>Trigger of coverage for continuous or progressive injury or damage </a:t>
            </a:r>
            <a:r>
              <a:rPr lang="en-US" dirty="0" smtClean="0">
                <a:solidFill>
                  <a:srgbClr val="FF0000"/>
                </a:solidFill>
              </a:rPr>
              <a:t>may be more limited </a:t>
            </a:r>
            <a:r>
              <a:rPr lang="en-US" dirty="0" smtClean="0"/>
              <a:t>– “all claims for damages because of “property damage” to one person or organization will be deemed to </a:t>
            </a:r>
            <a:r>
              <a:rPr lang="en-US" dirty="0" smtClean="0">
                <a:solidFill>
                  <a:srgbClr val="FF0000"/>
                </a:solidFill>
              </a:rPr>
              <a:t>have been made at the time of the first of those claims is made against any insured</a:t>
            </a:r>
            <a:r>
              <a:rPr lang="en-US" dirty="0" smtClean="0"/>
              <a:t>.”</a:t>
            </a:r>
          </a:p>
          <a:p>
            <a:r>
              <a:rPr lang="en-US" dirty="0" smtClean="0"/>
              <a:t>See also “First Manifestation” or “Non-Cumulation” endorsements or similar “occurrence” CGL endorsements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Craig F. Stanovich, CPCU, CIC, CRM, AU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8F276-EF53-4BE7-84A5-806618DA5694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34647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Occurrence to Claims-Made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Moving from an occurrence to claims-made CGL should not create any gap in coverage; </a:t>
            </a:r>
          </a:p>
          <a:p>
            <a:r>
              <a:rPr lang="en-US" dirty="0" smtClean="0"/>
              <a:t>This is so even if first claims-made policy has inception as retroactive date;</a:t>
            </a:r>
          </a:p>
          <a:p>
            <a:r>
              <a:rPr lang="en-US" dirty="0" smtClean="0"/>
              <a:t>Keep in mind that retroactive date is not “prior acts” but rather prior bodily injury or property damage;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Craig F. Stanovich, CPCU, CIC, CRM, AU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8F276-EF53-4BE7-84A5-806618DA5694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11120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Claims-Made to Occurrence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Here is where a “gap” in coverage is likely to occur;</a:t>
            </a:r>
          </a:p>
          <a:p>
            <a:r>
              <a:rPr lang="en-US" dirty="0" smtClean="0"/>
              <a:t>The reason is that the </a:t>
            </a:r>
            <a:r>
              <a:rPr lang="en-US" dirty="0" smtClean="0">
                <a:solidFill>
                  <a:srgbClr val="FF0000"/>
                </a:solidFill>
              </a:rPr>
              <a:t>BI or PD that takes place during the CM policy</a:t>
            </a:r>
            <a:r>
              <a:rPr lang="en-US" dirty="0" smtClean="0"/>
              <a:t> is not covered if the claim resulting from BI or PD </a:t>
            </a:r>
            <a:r>
              <a:rPr lang="en-US" dirty="0" smtClean="0">
                <a:solidFill>
                  <a:srgbClr val="FF0000"/>
                </a:solidFill>
              </a:rPr>
              <a:t>is not made during CM policy period or BERP</a:t>
            </a:r>
            <a:r>
              <a:rPr lang="en-US" dirty="0" smtClean="0"/>
              <a:t>;</a:t>
            </a:r>
          </a:p>
          <a:p>
            <a:r>
              <a:rPr lang="en-US" dirty="0" smtClean="0"/>
              <a:t>Occurrence CGL will not respond as </a:t>
            </a:r>
            <a:r>
              <a:rPr lang="en-US" dirty="0" smtClean="0">
                <a:solidFill>
                  <a:srgbClr val="FF0000"/>
                </a:solidFill>
              </a:rPr>
              <a:t>BI or PD has not occurred during policy period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Solution: Purchase SERP – unlimited in duration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Craig F. Stanovich, CPCU, CIC, CRM, AU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8F276-EF53-4BE7-84A5-806618DA5694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88605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b="1" dirty="0" smtClean="0"/>
              <a:t>Questions and comments</a:t>
            </a:r>
          </a:p>
          <a:p>
            <a:pPr algn="ctr"/>
            <a:r>
              <a:rPr lang="en-US" b="1" dirty="0" smtClean="0"/>
              <a:t>Thank you!</a:t>
            </a:r>
          </a:p>
          <a:p>
            <a:pPr algn="ctr"/>
            <a:r>
              <a:rPr lang="en-US" dirty="0" smtClean="0"/>
              <a:t>Craig F. Stanovich, CPCU, CIC, CRM, AU</a:t>
            </a:r>
          </a:p>
          <a:p>
            <a:pPr algn="ctr"/>
            <a:r>
              <a:rPr lang="en-US" dirty="0" smtClean="0"/>
              <a:t>Austin &amp; Stanovich Risk Managers</a:t>
            </a:r>
          </a:p>
          <a:p>
            <a:pPr algn="ctr"/>
            <a:r>
              <a:rPr lang="en-US" dirty="0" smtClean="0"/>
              <a:t>1174 Main Street, Holden, MA 01520</a:t>
            </a:r>
          </a:p>
          <a:p>
            <a:pPr algn="ctr"/>
            <a:r>
              <a:rPr lang="en-US" dirty="0" smtClean="0"/>
              <a:t>cstanovich@austinstanovich.com</a:t>
            </a:r>
          </a:p>
          <a:p>
            <a:pPr algn="ctr"/>
            <a:r>
              <a:rPr lang="en-US" dirty="0" smtClean="0"/>
              <a:t>www.austinstanovich.com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Craig F. Stanovich, CPCU, CIC, CRM, AU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8F276-EF53-4BE7-84A5-806618DA5694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9961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Myth of the “Occurrence” CGL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 "occurrence" CGL is triggered when the </a:t>
            </a:r>
            <a:r>
              <a:rPr lang="en-US" i="1" dirty="0" smtClean="0"/>
              <a:t>bodily injury or property damage </a:t>
            </a:r>
            <a:r>
              <a:rPr lang="en-US" dirty="0" smtClean="0"/>
              <a:t>is deemed to have occurred. </a:t>
            </a:r>
          </a:p>
          <a:p>
            <a:r>
              <a:rPr lang="en-US" dirty="0" smtClean="0"/>
              <a:t>Despite its "occurrence" title, when the occurrence happens </a:t>
            </a:r>
            <a:r>
              <a:rPr lang="en-US" i="1" dirty="0" smtClean="0"/>
              <a:t>has no bearing on the coverage trigger. </a:t>
            </a:r>
          </a:p>
          <a:p>
            <a:r>
              <a:rPr lang="en-US" dirty="0" smtClean="0"/>
              <a:t>Instead, the event that must occur and that obligates the CGL insurer to respond is bodily injury or property damage—</a:t>
            </a:r>
            <a:r>
              <a:rPr lang="en-US" i="1" dirty="0" smtClean="0"/>
              <a:t>not the occurrence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Craig F. Stanovich, CPCU, CIC, CRM, AU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8F276-EF53-4BE7-84A5-806618DA569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70707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Myth of the “Occurrence” CGL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“Here, the subject insurance policy, read as a whole, clearly and unambiguously provides that the duty to </a:t>
            </a:r>
            <a:r>
              <a:rPr lang="en-US" dirty="0" smtClean="0">
                <a:solidFill>
                  <a:srgbClr val="FF0000"/>
                </a:solidFill>
                <a:effectLst/>
              </a:rPr>
              <a:t>defend and indemnify will attach only to bodily injury</a:t>
            </a:r>
            <a:r>
              <a:rPr lang="en-US" dirty="0" smtClean="0">
                <a:effectLst/>
              </a:rPr>
              <a:t> caused by an "occurrence" that is covered by the policy </a:t>
            </a:r>
            <a:r>
              <a:rPr lang="en-US" i="1" dirty="0" smtClean="0">
                <a:solidFill>
                  <a:srgbClr val="FF0000"/>
                </a:solidFill>
                <a:effectLst/>
              </a:rPr>
              <a:t>and that occurs during the policy period</a:t>
            </a:r>
            <a:r>
              <a:rPr lang="en-US" dirty="0" smtClean="0">
                <a:effectLst/>
              </a:rPr>
              <a:t>.” </a:t>
            </a:r>
          </a:p>
          <a:p>
            <a:r>
              <a:rPr lang="en-US" sz="2400" i="1" dirty="0" smtClean="0">
                <a:effectLst/>
              </a:rPr>
              <a:t>Jericho Atrium Assocs. v. Travelers Prop. </a:t>
            </a:r>
            <a:r>
              <a:rPr lang="en-US" sz="2400" i="1" dirty="0" err="1" smtClean="0">
                <a:effectLst/>
              </a:rPr>
              <a:t>Cas</a:t>
            </a:r>
            <a:r>
              <a:rPr lang="en-US" sz="2400" i="1" dirty="0" smtClean="0">
                <a:effectLst/>
              </a:rPr>
              <a:t>. of Am., 2013 N.Y. App. Div. LEXIS 3381 (N.Y. App. Div. 2d Dep't May 15, 2013). </a:t>
            </a:r>
            <a:endParaRPr lang="en-US" sz="2400" i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Craig F. Stanovich, CPCU, CIC, CRM, AU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8F276-EF53-4BE7-84A5-806618DA569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16516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Myth of the “Occurrence” CGL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“Contrary to the plaintiff's contention, the [patron's] allegations that the accident was </a:t>
            </a:r>
            <a:r>
              <a:rPr lang="en-US" dirty="0" smtClean="0">
                <a:solidFill>
                  <a:srgbClr val="FF0000"/>
                </a:solidFill>
                <a:effectLst/>
              </a:rPr>
              <a:t>caused by a dangerous condition that existed on the premises before it was removed from coverage does not obligate</a:t>
            </a:r>
            <a:r>
              <a:rPr lang="en-US" dirty="0" smtClean="0">
                <a:effectLst/>
              </a:rPr>
              <a:t> [the insurer] to defend and indemnify those allegations.” </a:t>
            </a:r>
          </a:p>
          <a:p>
            <a:r>
              <a:rPr lang="en-US" sz="2400" i="1" dirty="0" smtClean="0">
                <a:effectLst/>
              </a:rPr>
              <a:t>Jericho Atrium Assocs. v. Travelers Prop. </a:t>
            </a:r>
            <a:r>
              <a:rPr lang="en-US" sz="2400" i="1" dirty="0" err="1" smtClean="0">
                <a:effectLst/>
              </a:rPr>
              <a:t>Cas</a:t>
            </a:r>
            <a:r>
              <a:rPr lang="en-US" sz="2400" i="1" dirty="0" smtClean="0">
                <a:effectLst/>
              </a:rPr>
              <a:t>. of Am., 2013 N.Y. App. Div. LEXIS 3381 (N.Y. App. Div. 2d Dep't May 15, 2013). </a:t>
            </a:r>
            <a:endParaRPr lang="en-US" sz="2400" i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Craig F. Stanovich, CPCU, CIC, CRM, AU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8F276-EF53-4BE7-84A5-806618DA569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67271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Myth of the “Occurrence” CGL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“Since the policy predicates coverage upon the sustaining of bodily injury during the policy period, </a:t>
            </a:r>
            <a:r>
              <a:rPr lang="en-US" dirty="0" smtClean="0">
                <a:solidFill>
                  <a:srgbClr val="FF0000"/>
                </a:solidFill>
                <a:effectLst/>
              </a:rPr>
              <a:t>it is immaterial that the negligent acts which allegedly caused the occurrence took place while the policy covering the premises was still in effect</a:t>
            </a:r>
            <a:r>
              <a:rPr lang="en-US" dirty="0" smtClean="0">
                <a:effectLst/>
              </a:rPr>
              <a:t>.” </a:t>
            </a:r>
          </a:p>
          <a:p>
            <a:r>
              <a:rPr lang="en-US" sz="2400" i="1" dirty="0" smtClean="0">
                <a:effectLst/>
              </a:rPr>
              <a:t>Jericho Atrium Assocs. v. Travelers Prop. </a:t>
            </a:r>
            <a:r>
              <a:rPr lang="en-US" sz="2400" i="1" dirty="0" err="1" smtClean="0">
                <a:effectLst/>
              </a:rPr>
              <a:t>Cas</a:t>
            </a:r>
            <a:r>
              <a:rPr lang="en-US" sz="2400" i="1" dirty="0" smtClean="0">
                <a:effectLst/>
              </a:rPr>
              <a:t>. of Am., 2013 N.Y. App. Div. LEXIS 3381 (N.Y. App. Div. 2d Dep't May 15, 2013). </a:t>
            </a:r>
            <a:endParaRPr lang="en-US" sz="2400" i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Craig F. Stanovich, CPCU, CIC, CRM, AU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8F276-EF53-4BE7-84A5-806618DA569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31309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Basis of a Claims-Made CGL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"claims-made" CGL is triggered </a:t>
            </a:r>
            <a:r>
              <a:rPr lang="en-US" dirty="0" smtClean="0">
                <a:solidFill>
                  <a:srgbClr val="FF0000"/>
                </a:solidFill>
              </a:rPr>
              <a:t>when a claim for bodily injury or property damage is made against an insured</a:t>
            </a:r>
            <a:r>
              <a:rPr lang="en-US" dirty="0" smtClean="0"/>
              <a:t>. </a:t>
            </a:r>
          </a:p>
          <a:p>
            <a:r>
              <a:rPr lang="en-US" dirty="0" smtClean="0"/>
              <a:t>While the claim is the event that triggers a claims-made CGL policy, the timing of the bodily injury or property damage is still very important—but it is not the trigger.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Craig F. Stanovich, CPCU, CIC, CRM, AU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8F276-EF53-4BE7-84A5-806618DA569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61260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Basis of a Claims-Made CGL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/>
          </a:bodyPr>
          <a:lstStyle/>
          <a:p>
            <a:r>
              <a:rPr lang="en-US" dirty="0" smtClean="0"/>
              <a:t>Does the </a:t>
            </a:r>
            <a:r>
              <a:rPr lang="en-US" dirty="0" smtClean="0">
                <a:solidFill>
                  <a:srgbClr val="FF0000"/>
                </a:solidFill>
              </a:rPr>
              <a:t>reporting </a:t>
            </a:r>
            <a:r>
              <a:rPr lang="en-US" dirty="0" smtClean="0"/>
              <a:t>of a claim made against an insured </a:t>
            </a:r>
            <a:r>
              <a:rPr lang="en-US" dirty="0" smtClean="0">
                <a:solidFill>
                  <a:srgbClr val="FF0000"/>
                </a:solidFill>
              </a:rPr>
              <a:t>to the insurer affect coverage</a:t>
            </a:r>
            <a:r>
              <a:rPr lang="en-US" dirty="0" smtClean="0"/>
              <a:t>?</a:t>
            </a:r>
          </a:p>
          <a:p>
            <a:pPr lvl="1"/>
            <a:r>
              <a:rPr lang="en-US" sz="3600" dirty="0" smtClean="0"/>
              <a:t>Strict claims-made and reported; </a:t>
            </a:r>
          </a:p>
          <a:p>
            <a:pPr lvl="1"/>
            <a:r>
              <a:rPr lang="en-US" sz="3600" dirty="0" smtClean="0"/>
              <a:t>Claims-made – must be reported as soon as practicable but no later than 60 days after policy expiration; </a:t>
            </a:r>
          </a:p>
          <a:p>
            <a:pPr lvl="1"/>
            <a:r>
              <a:rPr lang="en-US" sz="3600" dirty="0" smtClean="0"/>
              <a:t>Notice- Prejudice?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Craig F. Stanovich, CPCU, CIC, CRM, AU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8F276-EF53-4BE7-84A5-806618DA5694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49697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Retroactive Date – CM CGL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function of the retroactive date is to eliminate all coverage under a claims-made CGL policy for </a:t>
            </a:r>
            <a:r>
              <a:rPr lang="en-US" dirty="0" smtClean="0">
                <a:solidFill>
                  <a:srgbClr val="FF0000"/>
                </a:solidFill>
              </a:rPr>
              <a:t>any bodily injury or property damage that occurred before the retroactive date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major reason for the CGL retroactive date is to prevent the purchase of retroactive insurance.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Craig F. Stanovich, CPCU, CIC, CRM, AU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8F276-EF53-4BE7-84A5-806618DA5694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57498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2152</Words>
  <Application>Microsoft Office PowerPoint</Application>
  <PresentationFormat>On-screen Show (4:3)</PresentationFormat>
  <Paragraphs>176</Paragraphs>
  <Slides>24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The ISO Claims-Made CGL –  A Fresh Look</vt:lpstr>
      <vt:lpstr>Conventional Wisdom</vt:lpstr>
      <vt:lpstr>The Myth of the “Occurrence” CGL</vt:lpstr>
      <vt:lpstr>The Myth of the “Occurrence” CGL</vt:lpstr>
      <vt:lpstr>The Myth of the “Occurrence” CGL</vt:lpstr>
      <vt:lpstr>The Myth of the “Occurrence” CGL</vt:lpstr>
      <vt:lpstr>The Basis of a Claims-Made CGL</vt:lpstr>
      <vt:lpstr>The Basis of a Claims-Made CGL</vt:lpstr>
      <vt:lpstr>Retroactive Date – CM CGL</vt:lpstr>
      <vt:lpstr>Retroactive Date - Example</vt:lpstr>
      <vt:lpstr>Misconceptions of Retroactive Date – standard ISO CGL policy</vt:lpstr>
      <vt:lpstr>A Dim View</vt:lpstr>
      <vt:lpstr>An Actual Example</vt:lpstr>
      <vt:lpstr>An Actual Example</vt:lpstr>
      <vt:lpstr>Basic Extended Reporting Period</vt:lpstr>
      <vt:lpstr>Basic Extended Reporting Period</vt:lpstr>
      <vt:lpstr>Supplemental Extended Reporting Period</vt:lpstr>
      <vt:lpstr>Supplemental Extended Reporting Period</vt:lpstr>
      <vt:lpstr>SERP Misconceptions</vt:lpstr>
      <vt:lpstr>SERP Misconceptions</vt:lpstr>
      <vt:lpstr>Continuous Claims Made</vt:lpstr>
      <vt:lpstr>Occurrence to Claims-Made</vt:lpstr>
      <vt:lpstr>Claims-Made to Occurrence</vt:lpstr>
      <vt:lpstr>Closing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/>
  <cp:lastModifiedBy/>
  <cp:revision>57</cp:revision>
  <cp:lastPrinted>2013-08-12T15:34:56Z</cp:lastPrinted>
  <dcterms:created xsi:type="dcterms:W3CDTF">2013-08-12T13:56:11Z</dcterms:created>
  <dcterms:modified xsi:type="dcterms:W3CDTF">2013-08-17T21:14:28Z</dcterms:modified>
</cp:coreProperties>
</file>