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685" r:id="rId2"/>
    <p:sldMasterId id="2147483698" r:id="rId3"/>
    <p:sldMasterId id="2147483660" r:id="rId4"/>
    <p:sldMasterId id="2147483673" r:id="rId5"/>
    <p:sldMasterId id="2147483750" r:id="rId6"/>
  </p:sldMasterIdLst>
  <p:notesMasterIdLst>
    <p:notesMasterId r:id="rId31"/>
  </p:notesMasterIdLst>
  <p:handoutMasterIdLst>
    <p:handoutMasterId r:id="rId32"/>
  </p:handoutMasterIdLst>
  <p:sldIdLst>
    <p:sldId id="256" r:id="rId7"/>
    <p:sldId id="301" r:id="rId8"/>
    <p:sldId id="282" r:id="rId9"/>
    <p:sldId id="285" r:id="rId10"/>
    <p:sldId id="273" r:id="rId11"/>
    <p:sldId id="284" r:id="rId12"/>
    <p:sldId id="293" r:id="rId13"/>
    <p:sldId id="295" r:id="rId14"/>
    <p:sldId id="297" r:id="rId15"/>
    <p:sldId id="299" r:id="rId16"/>
    <p:sldId id="286" r:id="rId17"/>
    <p:sldId id="258" r:id="rId18"/>
    <p:sldId id="268" r:id="rId19"/>
    <p:sldId id="269" r:id="rId20"/>
    <p:sldId id="270" r:id="rId21"/>
    <p:sldId id="278" r:id="rId22"/>
    <p:sldId id="288" r:id="rId23"/>
    <p:sldId id="259" r:id="rId24"/>
    <p:sldId id="276" r:id="rId25"/>
    <p:sldId id="261" r:id="rId26"/>
    <p:sldId id="300" r:id="rId27"/>
    <p:sldId id="290" r:id="rId28"/>
    <p:sldId id="263" r:id="rId29"/>
    <p:sldId id="265" r:id="rId30"/>
  </p:sldIdLst>
  <p:sldSz cx="9144000" cy="6858000" type="screen4x3"/>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3B3B"/>
    <a:srgbClr val="FFABAB"/>
    <a:srgbClr val="0000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7" autoAdjust="0"/>
    <p:restoredTop sz="71553" autoAdjust="0"/>
  </p:normalViewPr>
  <p:slideViewPr>
    <p:cSldViewPr>
      <p:cViewPr varScale="1">
        <p:scale>
          <a:sx n="65" d="100"/>
          <a:sy n="65" d="100"/>
        </p:scale>
        <p:origin x="-96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076F6-FBFD-466C-8BFC-CD4C07D50CFA}" type="doc">
      <dgm:prSet loTypeId="urn:microsoft.com/office/officeart/2009/layout/CircleArrowProcess" loCatId="cycle" qsTypeId="urn:microsoft.com/office/officeart/2005/8/quickstyle/simple1" qsCatId="simple" csTypeId="urn:microsoft.com/office/officeart/2005/8/colors/accent1_2" csCatId="accent1"/>
      <dgm:spPr/>
      <dgm:t>
        <a:bodyPr/>
        <a:lstStyle/>
        <a:p>
          <a:endParaRPr lang="en-US"/>
        </a:p>
      </dgm:t>
    </dgm:pt>
    <dgm:pt modelId="{5EF6C086-DB41-414F-A24D-AD7A2F4FCF22}">
      <dgm:prSet/>
      <dgm:spPr/>
      <dgm:t>
        <a:bodyPr/>
        <a:lstStyle/>
        <a:p>
          <a:pPr rtl="0"/>
          <a:r>
            <a:rPr lang="en-US" dirty="0" smtClean="0">
              <a:latin typeface="Century Schoolbook" pitchFamily="18" charset="0"/>
            </a:rPr>
            <a:t>Owner</a:t>
          </a:r>
          <a:endParaRPr lang="en-US" dirty="0">
            <a:latin typeface="Century Schoolbook" pitchFamily="18" charset="0"/>
          </a:endParaRPr>
        </a:p>
      </dgm:t>
    </dgm:pt>
    <dgm:pt modelId="{29F03551-15D3-40BF-920A-767A09DFFA42}" type="parTrans" cxnId="{454C406C-43E9-439B-B758-E6BB01AEA8BF}">
      <dgm:prSet/>
      <dgm:spPr/>
      <dgm:t>
        <a:bodyPr/>
        <a:lstStyle/>
        <a:p>
          <a:endParaRPr lang="en-US"/>
        </a:p>
      </dgm:t>
    </dgm:pt>
    <dgm:pt modelId="{FFF08F9E-834B-4B80-BE6E-8D62AE0B2D01}" type="sibTrans" cxnId="{454C406C-43E9-439B-B758-E6BB01AEA8BF}">
      <dgm:prSet/>
      <dgm:spPr/>
      <dgm:t>
        <a:bodyPr/>
        <a:lstStyle/>
        <a:p>
          <a:endParaRPr lang="en-US"/>
        </a:p>
      </dgm:t>
    </dgm:pt>
    <dgm:pt modelId="{4C5D3868-D905-4855-AEC2-F071BDDE4F83}">
      <dgm:prSet/>
      <dgm:spPr/>
      <dgm:t>
        <a:bodyPr/>
        <a:lstStyle/>
        <a:p>
          <a:pPr rtl="0"/>
          <a:r>
            <a:rPr lang="en-US" dirty="0" smtClean="0">
              <a:latin typeface="Century Schoolbook" pitchFamily="18" charset="0"/>
            </a:rPr>
            <a:t>General Contractor</a:t>
          </a:r>
          <a:endParaRPr lang="en-US" dirty="0">
            <a:latin typeface="Century Schoolbook" pitchFamily="18" charset="0"/>
          </a:endParaRPr>
        </a:p>
      </dgm:t>
    </dgm:pt>
    <dgm:pt modelId="{2786A827-D5BA-4826-AE0F-442252BE8FBF}" type="parTrans" cxnId="{E368A21D-AB3E-4F1D-85D6-45A4A99440E6}">
      <dgm:prSet/>
      <dgm:spPr/>
      <dgm:t>
        <a:bodyPr/>
        <a:lstStyle/>
        <a:p>
          <a:endParaRPr lang="en-US"/>
        </a:p>
      </dgm:t>
    </dgm:pt>
    <dgm:pt modelId="{AEE9DACF-9E3E-4B4D-A83A-3D0BBCE245CA}" type="sibTrans" cxnId="{E368A21D-AB3E-4F1D-85D6-45A4A99440E6}">
      <dgm:prSet/>
      <dgm:spPr/>
      <dgm:t>
        <a:bodyPr/>
        <a:lstStyle/>
        <a:p>
          <a:endParaRPr lang="en-US"/>
        </a:p>
      </dgm:t>
    </dgm:pt>
    <dgm:pt modelId="{FA08C81A-76A2-401E-9560-2FA02D6863ED}">
      <dgm:prSet/>
      <dgm:spPr/>
      <dgm:t>
        <a:bodyPr/>
        <a:lstStyle/>
        <a:p>
          <a:pPr rtl="0"/>
          <a:r>
            <a:rPr lang="en-US" dirty="0" smtClean="0">
              <a:latin typeface="Century Schoolbook" pitchFamily="18" charset="0"/>
            </a:rPr>
            <a:t>Subcontractor</a:t>
          </a:r>
          <a:endParaRPr lang="en-US" dirty="0">
            <a:latin typeface="Century Schoolbook" pitchFamily="18" charset="0"/>
          </a:endParaRPr>
        </a:p>
      </dgm:t>
    </dgm:pt>
    <dgm:pt modelId="{07A94769-27FF-4A55-B2E3-CE580ACC7370}" type="parTrans" cxnId="{AF966ECB-0D4D-45E6-925B-C489A3401D18}">
      <dgm:prSet/>
      <dgm:spPr/>
      <dgm:t>
        <a:bodyPr/>
        <a:lstStyle/>
        <a:p>
          <a:endParaRPr lang="en-US"/>
        </a:p>
      </dgm:t>
    </dgm:pt>
    <dgm:pt modelId="{3718B99D-7679-40D4-95FB-243F7389E9B0}" type="sibTrans" cxnId="{AF966ECB-0D4D-45E6-925B-C489A3401D18}">
      <dgm:prSet/>
      <dgm:spPr/>
      <dgm:t>
        <a:bodyPr/>
        <a:lstStyle/>
        <a:p>
          <a:endParaRPr lang="en-US"/>
        </a:p>
      </dgm:t>
    </dgm:pt>
    <dgm:pt modelId="{E3A3F5FE-85E5-4856-A9DE-FA15DACA0601}" type="pres">
      <dgm:prSet presAssocID="{A82076F6-FBFD-466C-8BFC-CD4C07D50CFA}" presName="Name0" presStyleCnt="0">
        <dgm:presLayoutVars>
          <dgm:chMax val="7"/>
          <dgm:chPref val="7"/>
          <dgm:dir/>
          <dgm:animLvl val="lvl"/>
        </dgm:presLayoutVars>
      </dgm:prSet>
      <dgm:spPr/>
      <dgm:t>
        <a:bodyPr/>
        <a:lstStyle/>
        <a:p>
          <a:endParaRPr lang="en-US"/>
        </a:p>
      </dgm:t>
    </dgm:pt>
    <dgm:pt modelId="{4A4B88A1-979C-4528-AC2F-F2135A91BE0A}" type="pres">
      <dgm:prSet presAssocID="{5EF6C086-DB41-414F-A24D-AD7A2F4FCF22}" presName="Accent1" presStyleCnt="0"/>
      <dgm:spPr/>
    </dgm:pt>
    <dgm:pt modelId="{320FF2ED-355C-41DE-B3E2-C8B305E3D19E}" type="pres">
      <dgm:prSet presAssocID="{5EF6C086-DB41-414F-A24D-AD7A2F4FCF22}" presName="Accent" presStyleLbl="node1" presStyleIdx="0" presStyleCnt="3"/>
      <dgm:spPr/>
    </dgm:pt>
    <dgm:pt modelId="{96E5F23D-C330-438E-97BF-24D21E2C9CDF}" type="pres">
      <dgm:prSet presAssocID="{5EF6C086-DB41-414F-A24D-AD7A2F4FCF22}" presName="Parent1" presStyleLbl="revTx" presStyleIdx="0" presStyleCnt="3">
        <dgm:presLayoutVars>
          <dgm:chMax val="1"/>
          <dgm:chPref val="1"/>
          <dgm:bulletEnabled val="1"/>
        </dgm:presLayoutVars>
      </dgm:prSet>
      <dgm:spPr/>
      <dgm:t>
        <a:bodyPr/>
        <a:lstStyle/>
        <a:p>
          <a:endParaRPr lang="en-US"/>
        </a:p>
      </dgm:t>
    </dgm:pt>
    <dgm:pt modelId="{19ECE396-FFCC-460D-9D84-04440C057E68}" type="pres">
      <dgm:prSet presAssocID="{4C5D3868-D905-4855-AEC2-F071BDDE4F83}" presName="Accent2" presStyleCnt="0"/>
      <dgm:spPr/>
    </dgm:pt>
    <dgm:pt modelId="{129F7146-579B-47E7-9762-A10609D51688}" type="pres">
      <dgm:prSet presAssocID="{4C5D3868-D905-4855-AEC2-F071BDDE4F83}" presName="Accent" presStyleLbl="node1" presStyleIdx="1" presStyleCnt="3"/>
      <dgm:spPr/>
    </dgm:pt>
    <dgm:pt modelId="{DE6AAA5A-F280-4991-A025-FD6DA448F483}" type="pres">
      <dgm:prSet presAssocID="{4C5D3868-D905-4855-AEC2-F071BDDE4F83}" presName="Parent2" presStyleLbl="revTx" presStyleIdx="1" presStyleCnt="3">
        <dgm:presLayoutVars>
          <dgm:chMax val="1"/>
          <dgm:chPref val="1"/>
          <dgm:bulletEnabled val="1"/>
        </dgm:presLayoutVars>
      </dgm:prSet>
      <dgm:spPr/>
      <dgm:t>
        <a:bodyPr/>
        <a:lstStyle/>
        <a:p>
          <a:endParaRPr lang="en-US"/>
        </a:p>
      </dgm:t>
    </dgm:pt>
    <dgm:pt modelId="{3D4861DE-D3C0-4DD6-B67F-E76E295EE95C}" type="pres">
      <dgm:prSet presAssocID="{FA08C81A-76A2-401E-9560-2FA02D6863ED}" presName="Accent3" presStyleCnt="0"/>
      <dgm:spPr/>
    </dgm:pt>
    <dgm:pt modelId="{56FC57A3-C15F-4B65-AC35-C36D4ADCD4A9}" type="pres">
      <dgm:prSet presAssocID="{FA08C81A-76A2-401E-9560-2FA02D6863ED}" presName="Accent" presStyleLbl="node1" presStyleIdx="2" presStyleCnt="3"/>
      <dgm:spPr/>
    </dgm:pt>
    <dgm:pt modelId="{1AF1C912-CF8A-4CE4-8A0C-7FC96729595F}" type="pres">
      <dgm:prSet presAssocID="{FA08C81A-76A2-401E-9560-2FA02D6863ED}" presName="Parent3" presStyleLbl="revTx" presStyleIdx="2" presStyleCnt="3">
        <dgm:presLayoutVars>
          <dgm:chMax val="1"/>
          <dgm:chPref val="1"/>
          <dgm:bulletEnabled val="1"/>
        </dgm:presLayoutVars>
      </dgm:prSet>
      <dgm:spPr/>
      <dgm:t>
        <a:bodyPr/>
        <a:lstStyle/>
        <a:p>
          <a:endParaRPr lang="en-US"/>
        </a:p>
      </dgm:t>
    </dgm:pt>
  </dgm:ptLst>
  <dgm:cxnLst>
    <dgm:cxn modelId="{AF966ECB-0D4D-45E6-925B-C489A3401D18}" srcId="{A82076F6-FBFD-466C-8BFC-CD4C07D50CFA}" destId="{FA08C81A-76A2-401E-9560-2FA02D6863ED}" srcOrd="2" destOrd="0" parTransId="{07A94769-27FF-4A55-B2E3-CE580ACC7370}" sibTransId="{3718B99D-7679-40D4-95FB-243F7389E9B0}"/>
    <dgm:cxn modelId="{2604AB38-C85C-404E-8BF9-66447462183A}" type="presOf" srcId="{5EF6C086-DB41-414F-A24D-AD7A2F4FCF22}" destId="{96E5F23D-C330-438E-97BF-24D21E2C9CDF}" srcOrd="0" destOrd="0" presId="urn:microsoft.com/office/officeart/2009/layout/CircleArrowProcess"/>
    <dgm:cxn modelId="{1735B3DA-6272-4B35-AC02-0FFCE9D3B712}" type="presOf" srcId="{FA08C81A-76A2-401E-9560-2FA02D6863ED}" destId="{1AF1C912-CF8A-4CE4-8A0C-7FC96729595F}" srcOrd="0" destOrd="0" presId="urn:microsoft.com/office/officeart/2009/layout/CircleArrowProcess"/>
    <dgm:cxn modelId="{FB9DD0C1-945F-4DB5-A4D3-E37CED63A618}" type="presOf" srcId="{A82076F6-FBFD-466C-8BFC-CD4C07D50CFA}" destId="{E3A3F5FE-85E5-4856-A9DE-FA15DACA0601}" srcOrd="0" destOrd="0" presId="urn:microsoft.com/office/officeart/2009/layout/CircleArrowProcess"/>
    <dgm:cxn modelId="{E368A21D-AB3E-4F1D-85D6-45A4A99440E6}" srcId="{A82076F6-FBFD-466C-8BFC-CD4C07D50CFA}" destId="{4C5D3868-D905-4855-AEC2-F071BDDE4F83}" srcOrd="1" destOrd="0" parTransId="{2786A827-D5BA-4826-AE0F-442252BE8FBF}" sibTransId="{AEE9DACF-9E3E-4B4D-A83A-3D0BBCE245CA}"/>
    <dgm:cxn modelId="{454C406C-43E9-439B-B758-E6BB01AEA8BF}" srcId="{A82076F6-FBFD-466C-8BFC-CD4C07D50CFA}" destId="{5EF6C086-DB41-414F-A24D-AD7A2F4FCF22}" srcOrd="0" destOrd="0" parTransId="{29F03551-15D3-40BF-920A-767A09DFFA42}" sibTransId="{FFF08F9E-834B-4B80-BE6E-8D62AE0B2D01}"/>
    <dgm:cxn modelId="{8C9EDFDD-A45C-49E6-96AD-709E35ABD203}" type="presOf" srcId="{4C5D3868-D905-4855-AEC2-F071BDDE4F83}" destId="{DE6AAA5A-F280-4991-A025-FD6DA448F483}" srcOrd="0" destOrd="0" presId="urn:microsoft.com/office/officeart/2009/layout/CircleArrowProcess"/>
    <dgm:cxn modelId="{6A703A09-E112-42EA-83F2-AFA0B2D7AE1E}" type="presParOf" srcId="{E3A3F5FE-85E5-4856-A9DE-FA15DACA0601}" destId="{4A4B88A1-979C-4528-AC2F-F2135A91BE0A}" srcOrd="0" destOrd="0" presId="urn:microsoft.com/office/officeart/2009/layout/CircleArrowProcess"/>
    <dgm:cxn modelId="{91139A60-DA98-4DDE-BBCE-15770B1F314C}" type="presParOf" srcId="{4A4B88A1-979C-4528-AC2F-F2135A91BE0A}" destId="{320FF2ED-355C-41DE-B3E2-C8B305E3D19E}" srcOrd="0" destOrd="0" presId="urn:microsoft.com/office/officeart/2009/layout/CircleArrowProcess"/>
    <dgm:cxn modelId="{5AFDA4A0-81C2-4C58-ABAE-086337A824B8}" type="presParOf" srcId="{E3A3F5FE-85E5-4856-A9DE-FA15DACA0601}" destId="{96E5F23D-C330-438E-97BF-24D21E2C9CDF}" srcOrd="1" destOrd="0" presId="urn:microsoft.com/office/officeart/2009/layout/CircleArrowProcess"/>
    <dgm:cxn modelId="{E098C9ED-E053-41A6-93CD-53F56B04200D}" type="presParOf" srcId="{E3A3F5FE-85E5-4856-A9DE-FA15DACA0601}" destId="{19ECE396-FFCC-460D-9D84-04440C057E68}" srcOrd="2" destOrd="0" presId="urn:microsoft.com/office/officeart/2009/layout/CircleArrowProcess"/>
    <dgm:cxn modelId="{89679C75-16A7-4059-A25F-0012F56B61F3}" type="presParOf" srcId="{19ECE396-FFCC-460D-9D84-04440C057E68}" destId="{129F7146-579B-47E7-9762-A10609D51688}" srcOrd="0" destOrd="0" presId="urn:microsoft.com/office/officeart/2009/layout/CircleArrowProcess"/>
    <dgm:cxn modelId="{DF365CB0-200F-4381-A4EB-0D25148FCD88}" type="presParOf" srcId="{E3A3F5FE-85E5-4856-A9DE-FA15DACA0601}" destId="{DE6AAA5A-F280-4991-A025-FD6DA448F483}" srcOrd="3" destOrd="0" presId="urn:microsoft.com/office/officeart/2009/layout/CircleArrowProcess"/>
    <dgm:cxn modelId="{54175F64-117F-4933-8A80-7276A29E75C0}" type="presParOf" srcId="{E3A3F5FE-85E5-4856-A9DE-FA15DACA0601}" destId="{3D4861DE-D3C0-4DD6-B67F-E76E295EE95C}" srcOrd="4" destOrd="0" presId="urn:microsoft.com/office/officeart/2009/layout/CircleArrowProcess"/>
    <dgm:cxn modelId="{B9DE6CF9-79CD-4264-9D3F-8E4C8437FC6A}" type="presParOf" srcId="{3D4861DE-D3C0-4DD6-B67F-E76E295EE95C}" destId="{56FC57A3-C15F-4B65-AC35-C36D4ADCD4A9}" srcOrd="0" destOrd="0" presId="urn:microsoft.com/office/officeart/2009/layout/CircleArrowProcess"/>
    <dgm:cxn modelId="{B91BABC0-293D-4815-B246-7D61CD4BFB85}" type="presParOf" srcId="{E3A3F5FE-85E5-4856-A9DE-FA15DACA0601}" destId="{1AF1C912-CF8A-4CE4-8A0C-7FC96729595F}"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2076F6-FBFD-466C-8BFC-CD4C07D50CFA}" type="doc">
      <dgm:prSet loTypeId="urn:microsoft.com/office/officeart/2009/layout/CircleArrowProcess" loCatId="cycle" qsTypeId="urn:microsoft.com/office/officeart/2005/8/quickstyle/simple1" qsCatId="simple" csTypeId="urn:microsoft.com/office/officeart/2005/8/colors/accent1_2" csCatId="accent1"/>
      <dgm:spPr/>
      <dgm:t>
        <a:bodyPr/>
        <a:lstStyle/>
        <a:p>
          <a:endParaRPr lang="en-US"/>
        </a:p>
      </dgm:t>
    </dgm:pt>
    <dgm:pt modelId="{5EF6C086-DB41-414F-A24D-AD7A2F4FCF22}">
      <dgm:prSet/>
      <dgm:spPr/>
      <dgm:t>
        <a:bodyPr/>
        <a:lstStyle/>
        <a:p>
          <a:pPr rtl="0"/>
          <a:r>
            <a:rPr lang="en-US" dirty="0" smtClean="0">
              <a:latin typeface="Century Schoolbook" pitchFamily="18" charset="0"/>
            </a:rPr>
            <a:t>Owner</a:t>
          </a:r>
          <a:endParaRPr lang="en-US" dirty="0">
            <a:latin typeface="Century Schoolbook" pitchFamily="18" charset="0"/>
          </a:endParaRPr>
        </a:p>
      </dgm:t>
    </dgm:pt>
    <dgm:pt modelId="{29F03551-15D3-40BF-920A-767A09DFFA42}" type="parTrans" cxnId="{454C406C-43E9-439B-B758-E6BB01AEA8BF}">
      <dgm:prSet/>
      <dgm:spPr/>
      <dgm:t>
        <a:bodyPr/>
        <a:lstStyle/>
        <a:p>
          <a:endParaRPr lang="en-US"/>
        </a:p>
      </dgm:t>
    </dgm:pt>
    <dgm:pt modelId="{FFF08F9E-834B-4B80-BE6E-8D62AE0B2D01}" type="sibTrans" cxnId="{454C406C-43E9-439B-B758-E6BB01AEA8BF}">
      <dgm:prSet/>
      <dgm:spPr/>
      <dgm:t>
        <a:bodyPr/>
        <a:lstStyle/>
        <a:p>
          <a:endParaRPr lang="en-US"/>
        </a:p>
      </dgm:t>
    </dgm:pt>
    <dgm:pt modelId="{4C5D3868-D905-4855-AEC2-F071BDDE4F83}">
      <dgm:prSet/>
      <dgm:spPr/>
      <dgm:t>
        <a:bodyPr/>
        <a:lstStyle/>
        <a:p>
          <a:pPr rtl="0"/>
          <a:r>
            <a:rPr lang="en-US" dirty="0" smtClean="0">
              <a:latin typeface="Century Schoolbook" pitchFamily="18" charset="0"/>
            </a:rPr>
            <a:t>General Contractor</a:t>
          </a:r>
          <a:endParaRPr lang="en-US" dirty="0">
            <a:latin typeface="Century Schoolbook" pitchFamily="18" charset="0"/>
          </a:endParaRPr>
        </a:p>
      </dgm:t>
    </dgm:pt>
    <dgm:pt modelId="{2786A827-D5BA-4826-AE0F-442252BE8FBF}" type="parTrans" cxnId="{E368A21D-AB3E-4F1D-85D6-45A4A99440E6}">
      <dgm:prSet/>
      <dgm:spPr/>
      <dgm:t>
        <a:bodyPr/>
        <a:lstStyle/>
        <a:p>
          <a:endParaRPr lang="en-US"/>
        </a:p>
      </dgm:t>
    </dgm:pt>
    <dgm:pt modelId="{AEE9DACF-9E3E-4B4D-A83A-3D0BBCE245CA}" type="sibTrans" cxnId="{E368A21D-AB3E-4F1D-85D6-45A4A99440E6}">
      <dgm:prSet/>
      <dgm:spPr/>
      <dgm:t>
        <a:bodyPr/>
        <a:lstStyle/>
        <a:p>
          <a:endParaRPr lang="en-US"/>
        </a:p>
      </dgm:t>
    </dgm:pt>
    <dgm:pt modelId="{FA08C81A-76A2-401E-9560-2FA02D6863ED}">
      <dgm:prSet/>
      <dgm:spPr/>
      <dgm:t>
        <a:bodyPr/>
        <a:lstStyle/>
        <a:p>
          <a:pPr rtl="0"/>
          <a:r>
            <a:rPr lang="en-US" dirty="0" smtClean="0">
              <a:latin typeface="Century Schoolbook" pitchFamily="18" charset="0"/>
            </a:rPr>
            <a:t>Subcontractor</a:t>
          </a:r>
          <a:endParaRPr lang="en-US" dirty="0">
            <a:latin typeface="Century Schoolbook" pitchFamily="18" charset="0"/>
          </a:endParaRPr>
        </a:p>
      </dgm:t>
    </dgm:pt>
    <dgm:pt modelId="{07A94769-27FF-4A55-B2E3-CE580ACC7370}" type="parTrans" cxnId="{AF966ECB-0D4D-45E6-925B-C489A3401D18}">
      <dgm:prSet/>
      <dgm:spPr/>
      <dgm:t>
        <a:bodyPr/>
        <a:lstStyle/>
        <a:p>
          <a:endParaRPr lang="en-US"/>
        </a:p>
      </dgm:t>
    </dgm:pt>
    <dgm:pt modelId="{3718B99D-7679-40D4-95FB-243F7389E9B0}" type="sibTrans" cxnId="{AF966ECB-0D4D-45E6-925B-C489A3401D18}">
      <dgm:prSet/>
      <dgm:spPr/>
      <dgm:t>
        <a:bodyPr/>
        <a:lstStyle/>
        <a:p>
          <a:endParaRPr lang="en-US"/>
        </a:p>
      </dgm:t>
    </dgm:pt>
    <dgm:pt modelId="{E3A3F5FE-85E5-4856-A9DE-FA15DACA0601}" type="pres">
      <dgm:prSet presAssocID="{A82076F6-FBFD-466C-8BFC-CD4C07D50CFA}" presName="Name0" presStyleCnt="0">
        <dgm:presLayoutVars>
          <dgm:chMax val="7"/>
          <dgm:chPref val="7"/>
          <dgm:dir/>
          <dgm:animLvl val="lvl"/>
        </dgm:presLayoutVars>
      </dgm:prSet>
      <dgm:spPr/>
      <dgm:t>
        <a:bodyPr/>
        <a:lstStyle/>
        <a:p>
          <a:endParaRPr lang="en-US"/>
        </a:p>
      </dgm:t>
    </dgm:pt>
    <dgm:pt modelId="{4A4B88A1-979C-4528-AC2F-F2135A91BE0A}" type="pres">
      <dgm:prSet presAssocID="{5EF6C086-DB41-414F-A24D-AD7A2F4FCF22}" presName="Accent1" presStyleCnt="0"/>
      <dgm:spPr/>
    </dgm:pt>
    <dgm:pt modelId="{320FF2ED-355C-41DE-B3E2-C8B305E3D19E}" type="pres">
      <dgm:prSet presAssocID="{5EF6C086-DB41-414F-A24D-AD7A2F4FCF22}" presName="Accent" presStyleLbl="node1" presStyleIdx="0" presStyleCnt="3"/>
      <dgm:spPr/>
    </dgm:pt>
    <dgm:pt modelId="{96E5F23D-C330-438E-97BF-24D21E2C9CDF}" type="pres">
      <dgm:prSet presAssocID="{5EF6C086-DB41-414F-A24D-AD7A2F4FCF22}" presName="Parent1" presStyleLbl="revTx" presStyleIdx="0" presStyleCnt="3">
        <dgm:presLayoutVars>
          <dgm:chMax val="1"/>
          <dgm:chPref val="1"/>
          <dgm:bulletEnabled val="1"/>
        </dgm:presLayoutVars>
      </dgm:prSet>
      <dgm:spPr/>
      <dgm:t>
        <a:bodyPr/>
        <a:lstStyle/>
        <a:p>
          <a:endParaRPr lang="en-US"/>
        </a:p>
      </dgm:t>
    </dgm:pt>
    <dgm:pt modelId="{19ECE396-FFCC-460D-9D84-04440C057E68}" type="pres">
      <dgm:prSet presAssocID="{4C5D3868-D905-4855-AEC2-F071BDDE4F83}" presName="Accent2" presStyleCnt="0"/>
      <dgm:spPr/>
    </dgm:pt>
    <dgm:pt modelId="{129F7146-579B-47E7-9762-A10609D51688}" type="pres">
      <dgm:prSet presAssocID="{4C5D3868-D905-4855-AEC2-F071BDDE4F83}" presName="Accent" presStyleLbl="node1" presStyleIdx="1" presStyleCnt="3"/>
      <dgm:spPr/>
    </dgm:pt>
    <dgm:pt modelId="{DE6AAA5A-F280-4991-A025-FD6DA448F483}" type="pres">
      <dgm:prSet presAssocID="{4C5D3868-D905-4855-AEC2-F071BDDE4F83}" presName="Parent2" presStyleLbl="revTx" presStyleIdx="1" presStyleCnt="3">
        <dgm:presLayoutVars>
          <dgm:chMax val="1"/>
          <dgm:chPref val="1"/>
          <dgm:bulletEnabled val="1"/>
        </dgm:presLayoutVars>
      </dgm:prSet>
      <dgm:spPr/>
      <dgm:t>
        <a:bodyPr/>
        <a:lstStyle/>
        <a:p>
          <a:endParaRPr lang="en-US"/>
        </a:p>
      </dgm:t>
    </dgm:pt>
    <dgm:pt modelId="{3D4861DE-D3C0-4DD6-B67F-E76E295EE95C}" type="pres">
      <dgm:prSet presAssocID="{FA08C81A-76A2-401E-9560-2FA02D6863ED}" presName="Accent3" presStyleCnt="0"/>
      <dgm:spPr/>
    </dgm:pt>
    <dgm:pt modelId="{56FC57A3-C15F-4B65-AC35-C36D4ADCD4A9}" type="pres">
      <dgm:prSet presAssocID="{FA08C81A-76A2-401E-9560-2FA02D6863ED}" presName="Accent" presStyleLbl="node1" presStyleIdx="2" presStyleCnt="3"/>
      <dgm:spPr/>
    </dgm:pt>
    <dgm:pt modelId="{1AF1C912-CF8A-4CE4-8A0C-7FC96729595F}" type="pres">
      <dgm:prSet presAssocID="{FA08C81A-76A2-401E-9560-2FA02D6863ED}" presName="Parent3" presStyleLbl="revTx" presStyleIdx="2" presStyleCnt="3">
        <dgm:presLayoutVars>
          <dgm:chMax val="1"/>
          <dgm:chPref val="1"/>
          <dgm:bulletEnabled val="1"/>
        </dgm:presLayoutVars>
      </dgm:prSet>
      <dgm:spPr/>
      <dgm:t>
        <a:bodyPr/>
        <a:lstStyle/>
        <a:p>
          <a:endParaRPr lang="en-US"/>
        </a:p>
      </dgm:t>
    </dgm:pt>
  </dgm:ptLst>
  <dgm:cxnLst>
    <dgm:cxn modelId="{AF966ECB-0D4D-45E6-925B-C489A3401D18}" srcId="{A82076F6-FBFD-466C-8BFC-CD4C07D50CFA}" destId="{FA08C81A-76A2-401E-9560-2FA02D6863ED}" srcOrd="2" destOrd="0" parTransId="{07A94769-27FF-4A55-B2E3-CE580ACC7370}" sibTransId="{3718B99D-7679-40D4-95FB-243F7389E9B0}"/>
    <dgm:cxn modelId="{13356759-E42B-4E1C-9248-E5527A1014F0}" type="presOf" srcId="{5EF6C086-DB41-414F-A24D-AD7A2F4FCF22}" destId="{96E5F23D-C330-438E-97BF-24D21E2C9CDF}" srcOrd="0" destOrd="0" presId="urn:microsoft.com/office/officeart/2009/layout/CircleArrowProcess"/>
    <dgm:cxn modelId="{E368A21D-AB3E-4F1D-85D6-45A4A99440E6}" srcId="{A82076F6-FBFD-466C-8BFC-CD4C07D50CFA}" destId="{4C5D3868-D905-4855-AEC2-F071BDDE4F83}" srcOrd="1" destOrd="0" parTransId="{2786A827-D5BA-4826-AE0F-442252BE8FBF}" sibTransId="{AEE9DACF-9E3E-4B4D-A83A-3D0BBCE245CA}"/>
    <dgm:cxn modelId="{CC373304-F362-4C7C-BE7A-571E1ED53542}" type="presOf" srcId="{4C5D3868-D905-4855-AEC2-F071BDDE4F83}" destId="{DE6AAA5A-F280-4991-A025-FD6DA448F483}" srcOrd="0" destOrd="0" presId="urn:microsoft.com/office/officeart/2009/layout/CircleArrowProcess"/>
    <dgm:cxn modelId="{67F2D4C0-1CC0-4276-B97A-A7D682C79600}" type="presOf" srcId="{A82076F6-FBFD-466C-8BFC-CD4C07D50CFA}" destId="{E3A3F5FE-85E5-4856-A9DE-FA15DACA0601}" srcOrd="0" destOrd="0" presId="urn:microsoft.com/office/officeart/2009/layout/CircleArrowProcess"/>
    <dgm:cxn modelId="{454C406C-43E9-439B-B758-E6BB01AEA8BF}" srcId="{A82076F6-FBFD-466C-8BFC-CD4C07D50CFA}" destId="{5EF6C086-DB41-414F-A24D-AD7A2F4FCF22}" srcOrd="0" destOrd="0" parTransId="{29F03551-15D3-40BF-920A-767A09DFFA42}" sibTransId="{FFF08F9E-834B-4B80-BE6E-8D62AE0B2D01}"/>
    <dgm:cxn modelId="{CBF25246-1E10-42CC-8A2D-3B8B0CFB7955}" type="presOf" srcId="{FA08C81A-76A2-401E-9560-2FA02D6863ED}" destId="{1AF1C912-CF8A-4CE4-8A0C-7FC96729595F}" srcOrd="0" destOrd="0" presId="urn:microsoft.com/office/officeart/2009/layout/CircleArrowProcess"/>
    <dgm:cxn modelId="{4F02DF59-5298-419A-B113-148514EA5079}" type="presParOf" srcId="{E3A3F5FE-85E5-4856-A9DE-FA15DACA0601}" destId="{4A4B88A1-979C-4528-AC2F-F2135A91BE0A}" srcOrd="0" destOrd="0" presId="urn:microsoft.com/office/officeart/2009/layout/CircleArrowProcess"/>
    <dgm:cxn modelId="{35DB4E10-FEB9-4F75-A699-3D8541988CB4}" type="presParOf" srcId="{4A4B88A1-979C-4528-AC2F-F2135A91BE0A}" destId="{320FF2ED-355C-41DE-B3E2-C8B305E3D19E}" srcOrd="0" destOrd="0" presId="urn:microsoft.com/office/officeart/2009/layout/CircleArrowProcess"/>
    <dgm:cxn modelId="{ABEF3834-5C45-4E01-9CD1-257B62E8EE9C}" type="presParOf" srcId="{E3A3F5FE-85E5-4856-A9DE-FA15DACA0601}" destId="{96E5F23D-C330-438E-97BF-24D21E2C9CDF}" srcOrd="1" destOrd="0" presId="urn:microsoft.com/office/officeart/2009/layout/CircleArrowProcess"/>
    <dgm:cxn modelId="{D3FF9A9D-F80F-43B6-9703-F2AF84BEE536}" type="presParOf" srcId="{E3A3F5FE-85E5-4856-A9DE-FA15DACA0601}" destId="{19ECE396-FFCC-460D-9D84-04440C057E68}" srcOrd="2" destOrd="0" presId="urn:microsoft.com/office/officeart/2009/layout/CircleArrowProcess"/>
    <dgm:cxn modelId="{B30198BC-D771-4750-A879-9857971879A4}" type="presParOf" srcId="{19ECE396-FFCC-460D-9D84-04440C057E68}" destId="{129F7146-579B-47E7-9762-A10609D51688}" srcOrd="0" destOrd="0" presId="urn:microsoft.com/office/officeart/2009/layout/CircleArrowProcess"/>
    <dgm:cxn modelId="{36EF2C69-53C1-4F8B-8C50-317B92988CEF}" type="presParOf" srcId="{E3A3F5FE-85E5-4856-A9DE-FA15DACA0601}" destId="{DE6AAA5A-F280-4991-A025-FD6DA448F483}" srcOrd="3" destOrd="0" presId="urn:microsoft.com/office/officeart/2009/layout/CircleArrowProcess"/>
    <dgm:cxn modelId="{93705EB6-663F-4E62-A725-666FFFCEC902}" type="presParOf" srcId="{E3A3F5FE-85E5-4856-A9DE-FA15DACA0601}" destId="{3D4861DE-D3C0-4DD6-B67F-E76E295EE95C}" srcOrd="4" destOrd="0" presId="urn:microsoft.com/office/officeart/2009/layout/CircleArrowProcess"/>
    <dgm:cxn modelId="{6A64901B-A54F-4712-B53F-75147E1976BF}" type="presParOf" srcId="{3D4861DE-D3C0-4DD6-B67F-E76E295EE95C}" destId="{56FC57A3-C15F-4B65-AC35-C36D4ADCD4A9}" srcOrd="0" destOrd="0" presId="urn:microsoft.com/office/officeart/2009/layout/CircleArrowProcess"/>
    <dgm:cxn modelId="{0DD0CECC-5756-43C4-9C4F-08F8E4C43AA6}" type="presParOf" srcId="{E3A3F5FE-85E5-4856-A9DE-FA15DACA0601}" destId="{1AF1C912-CF8A-4CE4-8A0C-7FC96729595F}"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FF2ED-355C-41DE-B3E2-C8B305E3D19E}">
      <dsp:nvSpPr>
        <dsp:cNvPr id="0" name=""/>
        <dsp:cNvSpPr/>
      </dsp:nvSpPr>
      <dsp:spPr>
        <a:xfrm>
          <a:off x="3301607" y="0"/>
          <a:ext cx="2251821" cy="2252163"/>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E5F23D-C330-438E-97BF-24D21E2C9CDF}">
      <dsp:nvSpPr>
        <dsp:cNvPr id="0" name=""/>
        <dsp:cNvSpPr/>
      </dsp:nvSpPr>
      <dsp:spPr>
        <a:xfrm>
          <a:off x="3799333" y="813099"/>
          <a:ext cx="1251293" cy="625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latin typeface="Century Schoolbook" pitchFamily="18" charset="0"/>
            </a:rPr>
            <a:t>Owner</a:t>
          </a:r>
          <a:endParaRPr lang="en-US" sz="1400" kern="1200" dirty="0">
            <a:latin typeface="Century Schoolbook" pitchFamily="18" charset="0"/>
          </a:endParaRPr>
        </a:p>
      </dsp:txBody>
      <dsp:txXfrm>
        <a:off x="3799333" y="813099"/>
        <a:ext cx="1251293" cy="625497"/>
      </dsp:txXfrm>
    </dsp:sp>
    <dsp:sp modelId="{129F7146-579B-47E7-9762-A10609D51688}">
      <dsp:nvSpPr>
        <dsp:cNvPr id="0" name=""/>
        <dsp:cNvSpPr/>
      </dsp:nvSpPr>
      <dsp:spPr>
        <a:xfrm>
          <a:off x="2676171" y="1294035"/>
          <a:ext cx="2251821" cy="2252163"/>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6AAA5A-F280-4991-A025-FD6DA448F483}">
      <dsp:nvSpPr>
        <dsp:cNvPr id="0" name=""/>
        <dsp:cNvSpPr/>
      </dsp:nvSpPr>
      <dsp:spPr>
        <a:xfrm>
          <a:off x="3176435" y="2114620"/>
          <a:ext cx="1251293" cy="625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latin typeface="Century Schoolbook" pitchFamily="18" charset="0"/>
            </a:rPr>
            <a:t>General Contractor</a:t>
          </a:r>
          <a:endParaRPr lang="en-US" sz="1400" kern="1200" dirty="0">
            <a:latin typeface="Century Schoolbook" pitchFamily="18" charset="0"/>
          </a:endParaRPr>
        </a:p>
      </dsp:txBody>
      <dsp:txXfrm>
        <a:off x="3176435" y="2114620"/>
        <a:ext cx="1251293" cy="625497"/>
      </dsp:txXfrm>
    </dsp:sp>
    <dsp:sp modelId="{56FC57A3-C15F-4B65-AC35-C36D4ADCD4A9}">
      <dsp:nvSpPr>
        <dsp:cNvPr id="0" name=""/>
        <dsp:cNvSpPr/>
      </dsp:nvSpPr>
      <dsp:spPr>
        <a:xfrm>
          <a:off x="3461877" y="2742924"/>
          <a:ext cx="1934663" cy="1935438"/>
        </a:xfrm>
        <a:prstGeom prst="blockArc">
          <a:avLst>
            <a:gd name="adj1" fmla="val 13500000"/>
            <a:gd name="adj2" fmla="val 10800000"/>
            <a:gd name="adj3" fmla="val 1274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F1C912-CF8A-4CE4-8A0C-7FC96729595F}">
      <dsp:nvSpPr>
        <dsp:cNvPr id="0" name=""/>
        <dsp:cNvSpPr/>
      </dsp:nvSpPr>
      <dsp:spPr>
        <a:xfrm>
          <a:off x="3802293" y="3418012"/>
          <a:ext cx="1251293" cy="625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latin typeface="Century Schoolbook" pitchFamily="18" charset="0"/>
            </a:rPr>
            <a:t>Subcontractor</a:t>
          </a:r>
          <a:endParaRPr lang="en-US" sz="1400" kern="1200" dirty="0">
            <a:latin typeface="Century Schoolbook" pitchFamily="18" charset="0"/>
          </a:endParaRPr>
        </a:p>
      </dsp:txBody>
      <dsp:txXfrm>
        <a:off x="3802293" y="3418012"/>
        <a:ext cx="1251293" cy="625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FF2ED-355C-41DE-B3E2-C8B305E3D19E}">
      <dsp:nvSpPr>
        <dsp:cNvPr id="0" name=""/>
        <dsp:cNvSpPr/>
      </dsp:nvSpPr>
      <dsp:spPr>
        <a:xfrm>
          <a:off x="3301607" y="0"/>
          <a:ext cx="2251821" cy="2252163"/>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E5F23D-C330-438E-97BF-24D21E2C9CDF}">
      <dsp:nvSpPr>
        <dsp:cNvPr id="0" name=""/>
        <dsp:cNvSpPr/>
      </dsp:nvSpPr>
      <dsp:spPr>
        <a:xfrm>
          <a:off x="3799333" y="813099"/>
          <a:ext cx="1251293" cy="625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latin typeface="Century Schoolbook" pitchFamily="18" charset="0"/>
            </a:rPr>
            <a:t>Owner</a:t>
          </a:r>
          <a:endParaRPr lang="en-US" sz="1400" kern="1200" dirty="0">
            <a:latin typeface="Century Schoolbook" pitchFamily="18" charset="0"/>
          </a:endParaRPr>
        </a:p>
      </dsp:txBody>
      <dsp:txXfrm>
        <a:off x="3799333" y="813099"/>
        <a:ext cx="1251293" cy="625497"/>
      </dsp:txXfrm>
    </dsp:sp>
    <dsp:sp modelId="{129F7146-579B-47E7-9762-A10609D51688}">
      <dsp:nvSpPr>
        <dsp:cNvPr id="0" name=""/>
        <dsp:cNvSpPr/>
      </dsp:nvSpPr>
      <dsp:spPr>
        <a:xfrm>
          <a:off x="2676171" y="1294035"/>
          <a:ext cx="2251821" cy="2252163"/>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6AAA5A-F280-4991-A025-FD6DA448F483}">
      <dsp:nvSpPr>
        <dsp:cNvPr id="0" name=""/>
        <dsp:cNvSpPr/>
      </dsp:nvSpPr>
      <dsp:spPr>
        <a:xfrm>
          <a:off x="3176435" y="2114620"/>
          <a:ext cx="1251293" cy="625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latin typeface="Century Schoolbook" pitchFamily="18" charset="0"/>
            </a:rPr>
            <a:t>General Contractor</a:t>
          </a:r>
          <a:endParaRPr lang="en-US" sz="1400" kern="1200" dirty="0">
            <a:latin typeface="Century Schoolbook" pitchFamily="18" charset="0"/>
          </a:endParaRPr>
        </a:p>
      </dsp:txBody>
      <dsp:txXfrm>
        <a:off x="3176435" y="2114620"/>
        <a:ext cx="1251293" cy="625497"/>
      </dsp:txXfrm>
    </dsp:sp>
    <dsp:sp modelId="{56FC57A3-C15F-4B65-AC35-C36D4ADCD4A9}">
      <dsp:nvSpPr>
        <dsp:cNvPr id="0" name=""/>
        <dsp:cNvSpPr/>
      </dsp:nvSpPr>
      <dsp:spPr>
        <a:xfrm>
          <a:off x="3461877" y="2742924"/>
          <a:ext cx="1934663" cy="1935438"/>
        </a:xfrm>
        <a:prstGeom prst="blockArc">
          <a:avLst>
            <a:gd name="adj1" fmla="val 13500000"/>
            <a:gd name="adj2" fmla="val 10800000"/>
            <a:gd name="adj3" fmla="val 1274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F1C912-CF8A-4CE4-8A0C-7FC96729595F}">
      <dsp:nvSpPr>
        <dsp:cNvPr id="0" name=""/>
        <dsp:cNvSpPr/>
      </dsp:nvSpPr>
      <dsp:spPr>
        <a:xfrm>
          <a:off x="3802293" y="3418012"/>
          <a:ext cx="1251293" cy="625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latin typeface="Century Schoolbook" pitchFamily="18" charset="0"/>
            </a:rPr>
            <a:t>Subcontractor</a:t>
          </a:r>
          <a:endParaRPr lang="en-US" sz="1400" kern="1200" dirty="0">
            <a:latin typeface="Century Schoolbook" pitchFamily="18" charset="0"/>
          </a:endParaRPr>
        </a:p>
      </dsp:txBody>
      <dsp:txXfrm>
        <a:off x="3802293" y="3418012"/>
        <a:ext cx="1251293" cy="62549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8630"/>
          </a:xfrm>
          <a:prstGeom prst="rect">
            <a:avLst/>
          </a:prstGeom>
        </p:spPr>
        <p:txBody>
          <a:bodyPr vert="horz" lIns="93616" tIns="46808" rIns="93616" bIns="46808" rtlCol="0"/>
          <a:lstStyle>
            <a:lvl1pPr algn="r">
              <a:defRPr sz="1200"/>
            </a:lvl1pPr>
          </a:lstStyle>
          <a:p>
            <a:fld id="{8CB0BF57-3086-422C-8D26-AFDF6676106E}" type="datetimeFigureOut">
              <a:rPr lang="en-US" smtClean="0"/>
              <a:t>3/15/2013</a:t>
            </a:fld>
            <a:endParaRPr lang="en-US"/>
          </a:p>
        </p:txBody>
      </p:sp>
      <p:sp>
        <p:nvSpPr>
          <p:cNvPr id="4" name="Footer Placeholder 3"/>
          <p:cNvSpPr>
            <a:spLocks noGrp="1"/>
          </p:cNvSpPr>
          <p:nvPr>
            <p:ph type="ftr" sz="quarter" idx="2"/>
          </p:nvPr>
        </p:nvSpPr>
        <p:spPr>
          <a:xfrm>
            <a:off x="0" y="8902343"/>
            <a:ext cx="3037840" cy="468630"/>
          </a:xfrm>
          <a:prstGeom prst="rect">
            <a:avLst/>
          </a:prstGeom>
        </p:spPr>
        <p:txBody>
          <a:bodyPr vert="horz" lIns="93616" tIns="46808" rIns="93616" bIns="4680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902343"/>
            <a:ext cx="3037840" cy="468630"/>
          </a:xfrm>
          <a:prstGeom prst="rect">
            <a:avLst/>
          </a:prstGeom>
        </p:spPr>
        <p:txBody>
          <a:bodyPr vert="horz" lIns="93616" tIns="46808" rIns="93616" bIns="46808" rtlCol="0" anchor="b"/>
          <a:lstStyle>
            <a:lvl1pPr algn="r">
              <a:defRPr sz="1200"/>
            </a:lvl1pPr>
          </a:lstStyle>
          <a:p>
            <a:fld id="{8EA5A0CB-F69A-476C-B7DE-A500D3BCEBA0}" type="slidenum">
              <a:rPr lang="en-US" smtClean="0"/>
              <a:t>‹#›</a:t>
            </a:fld>
            <a:endParaRPr lang="en-US"/>
          </a:p>
        </p:txBody>
      </p:sp>
    </p:spTree>
    <p:extLst>
      <p:ext uri="{BB962C8B-B14F-4D97-AF65-F5344CB8AC3E}">
        <p14:creationId xmlns:p14="http://schemas.microsoft.com/office/powerpoint/2010/main" val="247665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idx="1"/>
          </p:nvPr>
        </p:nvSpPr>
        <p:spPr>
          <a:xfrm>
            <a:off x="3970938" y="0"/>
            <a:ext cx="3037840" cy="468630"/>
          </a:xfrm>
          <a:prstGeom prst="rect">
            <a:avLst/>
          </a:prstGeom>
        </p:spPr>
        <p:txBody>
          <a:bodyPr vert="horz" lIns="93616" tIns="46808" rIns="93616" bIns="46808" rtlCol="0"/>
          <a:lstStyle>
            <a:lvl1pPr algn="r">
              <a:defRPr sz="1200"/>
            </a:lvl1pPr>
          </a:lstStyle>
          <a:p>
            <a:fld id="{8D77BCA5-08EA-4D56-9D0F-4D563B0EFF55}" type="datetimeFigureOut">
              <a:rPr lang="en-US" smtClean="0"/>
              <a:t>3/15/2013</a:t>
            </a:fld>
            <a:endParaRPr lang="en-US"/>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3616" tIns="46808" rIns="93616" bIns="46808" rtlCol="0" anchor="ctr"/>
          <a:lstStyle/>
          <a:p>
            <a:endParaRPr lang="en-US"/>
          </a:p>
        </p:txBody>
      </p:sp>
      <p:sp>
        <p:nvSpPr>
          <p:cNvPr id="5" name="Notes Placeholder 4"/>
          <p:cNvSpPr>
            <a:spLocks noGrp="1"/>
          </p:cNvSpPr>
          <p:nvPr>
            <p:ph type="body" sz="quarter" idx="3"/>
          </p:nvPr>
        </p:nvSpPr>
        <p:spPr>
          <a:xfrm>
            <a:off x="701040" y="4451985"/>
            <a:ext cx="5608320" cy="4217670"/>
          </a:xfrm>
          <a:prstGeom prst="rect">
            <a:avLst/>
          </a:prstGeom>
        </p:spPr>
        <p:txBody>
          <a:bodyPr vert="horz" lIns="93616" tIns="46808" rIns="93616" bIns="468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37840" cy="468630"/>
          </a:xfrm>
          <a:prstGeom prst="rect">
            <a:avLst/>
          </a:prstGeom>
        </p:spPr>
        <p:txBody>
          <a:bodyPr vert="horz" lIns="93616" tIns="46808" rIns="93616" bIns="468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02343"/>
            <a:ext cx="3037840" cy="468630"/>
          </a:xfrm>
          <a:prstGeom prst="rect">
            <a:avLst/>
          </a:prstGeom>
        </p:spPr>
        <p:txBody>
          <a:bodyPr vert="horz" lIns="93616" tIns="46808" rIns="93616" bIns="46808" rtlCol="0" anchor="b"/>
          <a:lstStyle>
            <a:lvl1pPr algn="r">
              <a:defRPr sz="1200"/>
            </a:lvl1pPr>
          </a:lstStyle>
          <a:p>
            <a:fld id="{B17FC831-0EAF-4F34-945B-625356019F1D}" type="slidenum">
              <a:rPr lang="en-US" smtClean="0"/>
              <a:t>‹#›</a:t>
            </a:fld>
            <a:endParaRPr lang="en-US"/>
          </a:p>
        </p:txBody>
      </p:sp>
    </p:spTree>
    <p:extLst>
      <p:ext uri="{BB962C8B-B14F-4D97-AF65-F5344CB8AC3E}">
        <p14:creationId xmlns:p14="http://schemas.microsoft.com/office/powerpoint/2010/main" val="3860890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GDP</a:t>
            </a:r>
          </a:p>
          <a:p>
            <a:pPr marL="234041" indent="-234041">
              <a:buFont typeface="+mj-lt"/>
              <a:buAutoNum type="arabicPeriod"/>
            </a:pPr>
            <a:endParaRPr lang="en-US" dirty="0" smtClean="0"/>
          </a:p>
          <a:p>
            <a:pPr marL="234041" indent="-234041">
              <a:buFont typeface="+mj-lt"/>
              <a:buAutoNum type="arabicPeriod"/>
            </a:pPr>
            <a:r>
              <a:rPr lang="en-US" dirty="0" smtClean="0"/>
              <a:t>SDV Intro</a:t>
            </a:r>
          </a:p>
          <a:p>
            <a:pPr marL="702122" lvl="1" indent="-234041">
              <a:buFont typeface="+mj-lt"/>
              <a:buAutoNum type="arabicPeriod"/>
            </a:pPr>
            <a:r>
              <a:rPr lang="en-US" dirty="0" smtClean="0"/>
              <a:t>Who we are</a:t>
            </a:r>
          </a:p>
          <a:p>
            <a:pPr marL="702122" lvl="1" indent="-234041">
              <a:buFont typeface="+mj-lt"/>
              <a:buAutoNum type="arabicPeriod"/>
            </a:pPr>
            <a:r>
              <a:rPr lang="en-US" dirty="0" smtClean="0"/>
              <a:t>What we do</a:t>
            </a:r>
          </a:p>
          <a:p>
            <a:pPr marL="702122" lvl="1" indent="-234041">
              <a:buFont typeface="+mj-lt"/>
              <a:buAutoNum type="arabicPeriod"/>
            </a:pPr>
            <a:r>
              <a:rPr lang="en-US" dirty="0" smtClean="0"/>
              <a:t>Different hats we wear (transactional</a:t>
            </a:r>
            <a:r>
              <a:rPr lang="en-US" baseline="0" dirty="0" smtClean="0"/>
              <a:t> advice vs. litigation)</a:t>
            </a:r>
          </a:p>
          <a:p>
            <a:pPr marL="234041" indent="-234041">
              <a:buFont typeface="+mj-lt"/>
              <a:buAutoNum type="arabicPeriod"/>
            </a:pPr>
            <a:endParaRPr lang="en-US" dirty="0" smtClean="0"/>
          </a:p>
        </p:txBody>
      </p:sp>
      <p:sp>
        <p:nvSpPr>
          <p:cNvPr id="4" name="Slide Number Placeholder 3"/>
          <p:cNvSpPr>
            <a:spLocks noGrp="1"/>
          </p:cNvSpPr>
          <p:nvPr>
            <p:ph type="sldNum" sz="quarter" idx="10"/>
          </p:nvPr>
        </p:nvSpPr>
        <p:spPr/>
        <p:txBody>
          <a:bodyPr/>
          <a:lstStyle/>
          <a:p>
            <a:fld id="{B17FC831-0EAF-4F34-945B-625356019F1D}" type="slidenum">
              <a:rPr lang="en-US" smtClean="0"/>
              <a:t>1</a:t>
            </a:fld>
            <a:endParaRPr lang="en-US"/>
          </a:p>
        </p:txBody>
      </p:sp>
    </p:spTree>
    <p:extLst>
      <p:ext uri="{BB962C8B-B14F-4D97-AF65-F5344CB8AC3E}">
        <p14:creationId xmlns:p14="http://schemas.microsoft.com/office/powerpoint/2010/main" val="195501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GDP</a:t>
            </a:r>
          </a:p>
          <a:p>
            <a:endParaRPr lang="en-US" dirty="0" smtClean="0"/>
          </a:p>
          <a:p>
            <a:endParaRPr lang="en-US" dirty="0" smtClean="0"/>
          </a:p>
          <a:p>
            <a:r>
              <a:rPr lang="en-US" dirty="0" smtClean="0"/>
              <a:t>**This</a:t>
            </a:r>
            <a:r>
              <a:rPr lang="en-US" baseline="0" dirty="0" smtClean="0"/>
              <a:t> discussion does not address those anti-indemnity statutes that specifically apply to insurance.</a:t>
            </a:r>
            <a:endParaRPr lang="en-US" dirty="0" smtClean="0"/>
          </a:p>
          <a:p>
            <a:endParaRPr lang="en-US" dirty="0" smtClean="0"/>
          </a:p>
          <a:p>
            <a:r>
              <a:rPr lang="en-US" dirty="0" smtClean="0"/>
              <a:t>Avoids</a:t>
            </a:r>
            <a:r>
              <a:rPr lang="en-US" baseline="0" dirty="0" smtClean="0"/>
              <a:t> impact of nullifying AI coverage in jurisdictions where AI coverage is limited to NI’s own negligence.</a:t>
            </a:r>
            <a:endParaRPr lang="en-US" dirty="0" smtClean="0"/>
          </a:p>
          <a:p>
            <a:endParaRPr lang="en-US" dirty="0" smtClean="0"/>
          </a:p>
          <a:p>
            <a:r>
              <a:rPr lang="en-US" dirty="0" smtClean="0"/>
              <a:t>Example of “inextricably tied” - </a:t>
            </a:r>
            <a:r>
              <a:rPr lang="en-US" u="sng" dirty="0"/>
              <a:t>See </a:t>
            </a:r>
            <a:r>
              <a:rPr lang="en-US" u="sng" dirty="0" err="1"/>
              <a:t>Transcon</a:t>
            </a:r>
            <a:r>
              <a:rPr lang="en-US" u="sng" dirty="0"/>
              <a:t>. Ins. Co. v. Nat’l Union Fire Ins. Co. of Pittsburgh</a:t>
            </a:r>
            <a:r>
              <a:rPr lang="en-US" dirty="0"/>
              <a:t>, 278 Ill. App.3d 357 (1996). </a:t>
            </a:r>
          </a:p>
          <a:p>
            <a:endParaRPr lang="en-US" dirty="0"/>
          </a:p>
          <a:p>
            <a:pPr defTabSz="936163">
              <a:defRPr/>
            </a:pPr>
            <a:r>
              <a:rPr lang="en-US" dirty="0"/>
              <a:t>Many courts enforce savings clauses.  </a:t>
            </a:r>
            <a:r>
              <a:rPr lang="en-US" u="sng" dirty="0"/>
              <a:t>See</a:t>
            </a:r>
            <a:r>
              <a:rPr lang="en-US" dirty="0"/>
              <a:t> </a:t>
            </a:r>
            <a:r>
              <a:rPr lang="en-US" u="sng" dirty="0"/>
              <a:t>Thrash Commercial Contractors, Inc. v. </a:t>
            </a:r>
            <a:r>
              <a:rPr lang="en-US" u="sng" dirty="0" err="1"/>
              <a:t>Terracon</a:t>
            </a:r>
            <a:r>
              <a:rPr lang="en-US" u="sng" dirty="0"/>
              <a:t> Consultants, Inc.</a:t>
            </a:r>
            <a:r>
              <a:rPr lang="en-US" dirty="0"/>
              <a:t>, 3:11CV577TSL-MTP, 2012 WL 2407551 (S.D. Miss. June 25, 2012) (collecting authority from Massachusetts, New York, North Carolina, Illinois, Indiana). </a:t>
            </a:r>
            <a:endParaRPr lang="en-US" dirty="0" smtClean="0"/>
          </a:p>
          <a:p>
            <a:endParaRPr lang="en-US" dirty="0" smtClean="0"/>
          </a:p>
          <a:p>
            <a:pPr marL="0" lvl="1" defTabSz="936163">
              <a:defRPr/>
            </a:pPr>
            <a:r>
              <a:rPr lang="en-US" sz="2000" b="1" u="sng" dirty="0">
                <a:latin typeface="Century Schoolbook" pitchFamily="18" charset="0"/>
              </a:rPr>
              <a:t>At least 15 states have held “savings clause” cures non-compliant language</a:t>
            </a:r>
          </a:p>
          <a:p>
            <a:pPr defTabSz="936163">
              <a:defRPr/>
            </a:pPr>
            <a:r>
              <a:rPr lang="en-US" dirty="0" smtClean="0"/>
              <a:t>We</a:t>
            </a:r>
            <a:r>
              <a:rPr lang="en-US" baseline="0" dirty="0" smtClean="0"/>
              <a:t> are aware that </a:t>
            </a:r>
            <a:r>
              <a:rPr lang="en-US" dirty="0" smtClean="0"/>
              <a:t>Arizona, Connecticut, Delaware, Indiana, Maryland, Massachusetts, Michigan, Minnesota, Mississippi,</a:t>
            </a:r>
            <a:r>
              <a:rPr lang="en-US" baseline="0" dirty="0" smtClean="0"/>
              <a:t> Nebraska, New York, North Carolina, Rhode Island, West Virginia and Wisconsin have case law holding that a savings clause will be effective.</a:t>
            </a:r>
          </a:p>
          <a:p>
            <a:pPr defTabSz="936163">
              <a:defRPr/>
            </a:pPr>
            <a:endParaRPr lang="en-US" baseline="0" dirty="0" smtClean="0"/>
          </a:p>
          <a:p>
            <a:pPr defTabSz="936163">
              <a:defRPr/>
            </a:pPr>
            <a:r>
              <a:rPr lang="en-US" b="1" u="sng" baseline="0" dirty="0" smtClean="0"/>
              <a:t>NOTE:</a:t>
            </a:r>
            <a:r>
              <a:rPr lang="en-US" b="0" u="none" baseline="0" dirty="0" smtClean="0"/>
              <a:t>  Consider implications on Additional Insured’s ability to take advantage of receiving AI coverage broader than required by contract – can Named Insured/Insurer argue AI is only entitled to “that which is permitted by law” and no more?</a:t>
            </a:r>
          </a:p>
          <a:p>
            <a:pPr defTabSz="936163">
              <a:defRPr/>
            </a:pPr>
            <a:endParaRPr lang="en-US" b="0" u="none" baseline="0" dirty="0" smtClean="0"/>
          </a:p>
          <a:p>
            <a:r>
              <a:rPr lang="en-US" b="1" dirty="0"/>
              <a:t>Revised Endorsements</a:t>
            </a:r>
          </a:p>
          <a:p>
            <a:r>
              <a:rPr lang="en-US" dirty="0"/>
              <a:t>♦ CG 20 03 – Additional Insured – Concessionaires Trading Under Your Name</a:t>
            </a:r>
          </a:p>
          <a:p>
            <a:r>
              <a:rPr lang="en-US" dirty="0"/>
              <a:t>♦ CG 20 05 – Additional Insured – Controlling Interest</a:t>
            </a:r>
          </a:p>
          <a:p>
            <a:r>
              <a:rPr lang="en-US" dirty="0"/>
              <a:t>♦ CG 20 07 – Additional Insured – Engineers, Architects, Or Surveyors</a:t>
            </a:r>
          </a:p>
          <a:p>
            <a:r>
              <a:rPr lang="en-US" u="sng" dirty="0"/>
              <a:t>♦ CG 20 10 – Additional Insured – Owners, Lessees Or Contractors –</a:t>
            </a:r>
          </a:p>
          <a:p>
            <a:r>
              <a:rPr lang="en-US" u="sng" dirty="0"/>
              <a:t>Scheduled Person Or Organization</a:t>
            </a:r>
          </a:p>
          <a:p>
            <a:r>
              <a:rPr lang="en-US" dirty="0"/>
              <a:t>♦ CG 20 11 – Additional Insured – Managers Or Lessors Of Premises</a:t>
            </a:r>
          </a:p>
          <a:p>
            <a:r>
              <a:rPr lang="en-US" dirty="0"/>
              <a:t>♦ CG 20 12 – Additional Insured – State Or Governmental Agency Or</a:t>
            </a:r>
          </a:p>
          <a:p>
            <a:r>
              <a:rPr lang="en-US" dirty="0"/>
              <a:t>Subdivision Or Political Subdivision – Permits Or Authorizations</a:t>
            </a:r>
          </a:p>
          <a:p>
            <a:r>
              <a:rPr lang="en-US" dirty="0"/>
              <a:t>♦ CG 20 13 – Additional Insured – State Or Governmental Agency Or</a:t>
            </a:r>
          </a:p>
          <a:p>
            <a:r>
              <a:rPr lang="en-US" dirty="0"/>
              <a:t>Subdivision Or Political Subdivision – Permits Or Authorizations Relating</a:t>
            </a:r>
          </a:p>
          <a:p>
            <a:r>
              <a:rPr lang="en-US" dirty="0"/>
              <a:t>To Premises</a:t>
            </a:r>
          </a:p>
          <a:p>
            <a:r>
              <a:rPr lang="en-US" dirty="0"/>
              <a:t>♦ CG 20 15 – Additional Insured – Vendors</a:t>
            </a:r>
          </a:p>
          <a:p>
            <a:r>
              <a:rPr lang="en-US" dirty="0"/>
              <a:t>♦ CG 20 18 – Additional Insured – Mortgagee, Assignee Or Receiver</a:t>
            </a:r>
          </a:p>
          <a:p>
            <a:r>
              <a:rPr lang="en-US" dirty="0"/>
              <a:t>♦ CG 20 23 – Additional Insured – Executors, Administrators, Trustees Or</a:t>
            </a:r>
          </a:p>
          <a:p>
            <a:r>
              <a:rPr lang="en-US" dirty="0"/>
              <a:t>Beneficiaries</a:t>
            </a:r>
          </a:p>
          <a:p>
            <a:r>
              <a:rPr lang="en-US" dirty="0"/>
              <a:t>♦ CG 20 24 – Additional Insured – Owners Or Other Interest From Whom</a:t>
            </a:r>
          </a:p>
          <a:p>
            <a:r>
              <a:rPr lang="en-US" dirty="0"/>
              <a:t>Land Has Been Leased</a:t>
            </a:r>
          </a:p>
          <a:p>
            <a:r>
              <a:rPr lang="en-US" dirty="0"/>
              <a:t>♦ CG 20 26 – Additional Insured – Designated Person Or Organization</a:t>
            </a:r>
          </a:p>
          <a:p>
            <a:r>
              <a:rPr lang="en-US" dirty="0"/>
              <a:t>♦ CG 20 27 – Additional Insured – Co-Owner Of Insured Premises</a:t>
            </a:r>
          </a:p>
          <a:p>
            <a:r>
              <a:rPr lang="en-US" dirty="0"/>
              <a:t>♦ CG 20 28 – Additional Insured – Lessor Of Leased Equipment</a:t>
            </a:r>
          </a:p>
          <a:p>
            <a:r>
              <a:rPr lang="en-US" dirty="0"/>
              <a:t>♦ CG 20 29 – Additional Insured – Grantor Of Franchise</a:t>
            </a:r>
          </a:p>
          <a:p>
            <a:r>
              <a:rPr lang="en-US" dirty="0"/>
              <a:t>♦ CG 20 30 – Oil Or Gas Operations – </a:t>
            </a:r>
            <a:r>
              <a:rPr lang="en-US" dirty="0" err="1"/>
              <a:t>Nonoperating</a:t>
            </a:r>
            <a:r>
              <a:rPr lang="en-US" dirty="0"/>
              <a:t>, Working Interests</a:t>
            </a:r>
          </a:p>
          <a:p>
            <a:r>
              <a:rPr lang="en-US" dirty="0"/>
              <a:t>♦ CG 20 31 – Additional Insured – Engineers, Architects Or Surveyors</a:t>
            </a:r>
          </a:p>
          <a:p>
            <a:r>
              <a:rPr lang="en-US" dirty="0"/>
              <a:t>♦ CG 20 32 – Additional Insured – Engineers, Architects Or Surveyors Not</a:t>
            </a:r>
          </a:p>
          <a:p>
            <a:r>
              <a:rPr lang="en-US" dirty="0"/>
              <a:t>Engaged By The Named Insured</a:t>
            </a:r>
          </a:p>
          <a:p>
            <a:r>
              <a:rPr lang="en-US" dirty="0"/>
              <a:t>♦ CG 20 33 – Additional Insured – Owners, Lessees Or Contractors –</a:t>
            </a:r>
          </a:p>
          <a:p>
            <a:r>
              <a:rPr lang="en-US" dirty="0"/>
              <a:t>Automatic Status When Required In Construction Agreement With You</a:t>
            </a:r>
          </a:p>
          <a:p>
            <a:r>
              <a:rPr lang="en-US" dirty="0"/>
              <a:t>♦ CG 20 34 – Additional Insured – Lessor Of Leased Equipment – Automatic</a:t>
            </a:r>
          </a:p>
          <a:p>
            <a:r>
              <a:rPr lang="en-US" dirty="0"/>
              <a:t>Status When Required In Lease Agreement With You</a:t>
            </a:r>
          </a:p>
          <a:p>
            <a:r>
              <a:rPr lang="en-US" dirty="0"/>
              <a:t>♦ CG 20 35 – Additional Insured – Grantor Of Licenses – Automatic Status</a:t>
            </a:r>
          </a:p>
          <a:p>
            <a:r>
              <a:rPr lang="en-US" dirty="0"/>
              <a:t>When Required By Licensor</a:t>
            </a:r>
          </a:p>
          <a:p>
            <a:r>
              <a:rPr lang="en-US" dirty="0"/>
              <a:t>♦ CG 20 36 – Additional Insured – Grantor Of Licenses</a:t>
            </a:r>
          </a:p>
          <a:p>
            <a:r>
              <a:rPr lang="en-US" dirty="0"/>
              <a:t>♦ CG 20 37 – Additional Insured – Owners, Lessees Or Contractors –</a:t>
            </a:r>
          </a:p>
          <a:p>
            <a:r>
              <a:rPr lang="en-US" dirty="0"/>
              <a:t>Completed Operations</a:t>
            </a:r>
          </a:p>
          <a:p>
            <a:r>
              <a:rPr lang="en-US" dirty="0"/>
              <a:t>♦ CG 29 35 – Additional Insured – State Or Governmental Agency Or</a:t>
            </a:r>
          </a:p>
          <a:p>
            <a:r>
              <a:rPr lang="en-US" dirty="0"/>
              <a:t>Subdivision Or Political Subdivision – Permits Or Authorizations</a:t>
            </a:r>
            <a:endParaRPr lang="en-US" dirty="0" smtClean="0"/>
          </a:p>
          <a:p>
            <a:pPr defTabSz="936163">
              <a:defRPr/>
            </a:pPr>
            <a:endParaRPr lang="en-US" b="1" u="sng" baseline="0" dirty="0" smtClean="0"/>
          </a:p>
          <a:p>
            <a:endParaRPr lang="en-US" dirty="0"/>
          </a:p>
        </p:txBody>
      </p:sp>
      <p:sp>
        <p:nvSpPr>
          <p:cNvPr id="4" name="Slide Number Placeholder 3"/>
          <p:cNvSpPr>
            <a:spLocks noGrp="1"/>
          </p:cNvSpPr>
          <p:nvPr>
            <p:ph type="sldNum" sz="quarter" idx="10"/>
          </p:nvPr>
        </p:nvSpPr>
        <p:spPr/>
        <p:txBody>
          <a:bodyPr/>
          <a:lstStyle/>
          <a:p>
            <a:fld id="{B17FC831-0EAF-4F34-945B-625356019F1D}" type="slidenum">
              <a:rPr lang="en-US" smtClean="0"/>
              <a:t>11</a:t>
            </a:fld>
            <a:endParaRPr lang="en-US"/>
          </a:p>
        </p:txBody>
      </p:sp>
    </p:spTree>
    <p:extLst>
      <p:ext uri="{BB962C8B-B14F-4D97-AF65-F5344CB8AC3E}">
        <p14:creationId xmlns:p14="http://schemas.microsoft.com/office/powerpoint/2010/main" val="3420592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GDP</a:t>
            </a:r>
          </a:p>
          <a:p>
            <a:endParaRPr lang="en-US" dirty="0" smtClean="0"/>
          </a:p>
          <a:p>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**This</a:t>
            </a:r>
            <a:r>
              <a:rPr lang="en-US" baseline="0" dirty="0" smtClean="0"/>
              <a:t> discussion does not address those anti-indemnity statutes that specifically apply to insurance - </a:t>
            </a:r>
            <a:r>
              <a:rPr lang="en-US" dirty="0" smtClean="0"/>
              <a:t>9 states have in some way extended anti-indemnity statutes scope to </a:t>
            </a:r>
            <a:r>
              <a:rPr lang="en-US" smtClean="0"/>
              <a:t>limit AI</a:t>
            </a:r>
            <a:r>
              <a:rPr lang="en-US" baseline="0" smtClean="0"/>
              <a:t> (</a:t>
            </a:r>
            <a:r>
              <a:rPr lang="en-US" smtClean="0"/>
              <a:t>Texas</a:t>
            </a:r>
            <a:r>
              <a:rPr lang="en-US" dirty="0" smtClean="0"/>
              <a:t>, California, OR, LA, MA, MT, MO, OK</a:t>
            </a:r>
            <a:r>
              <a:rPr lang="en-US" smtClean="0"/>
              <a:t>, NM)</a:t>
            </a:r>
            <a:endParaRPr lang="en-US" dirty="0" smtClean="0"/>
          </a:p>
          <a:p>
            <a:pPr eaLnBrk="1" hangingPunct="1">
              <a:spcBef>
                <a:spcPct val="0"/>
              </a:spcBef>
            </a:pPr>
            <a:endParaRPr lang="en-US" dirty="0" smtClean="0"/>
          </a:p>
          <a:p>
            <a:r>
              <a:rPr lang="en-US" dirty="0" smtClean="0"/>
              <a:t>Example of “inextricably tied” - </a:t>
            </a:r>
            <a:r>
              <a:rPr lang="en-US" u="sng" dirty="0"/>
              <a:t>See </a:t>
            </a:r>
            <a:r>
              <a:rPr lang="en-US" u="sng" dirty="0" err="1"/>
              <a:t>Transcon</a:t>
            </a:r>
            <a:r>
              <a:rPr lang="en-US" u="sng" dirty="0"/>
              <a:t>. Ins. Co. v. Nat’l Union Fire Ins. Co. of Pittsburgh</a:t>
            </a:r>
            <a:r>
              <a:rPr lang="en-US" dirty="0"/>
              <a:t>, 278 Ill. App.3d 357 (1996). </a:t>
            </a:r>
          </a:p>
          <a:p>
            <a:endParaRPr lang="en-US" dirty="0"/>
          </a:p>
          <a:p>
            <a:pPr defTabSz="936163">
              <a:defRPr/>
            </a:pPr>
            <a:r>
              <a:rPr lang="en-US" dirty="0"/>
              <a:t>Many courts enforce savings clauses.  </a:t>
            </a:r>
            <a:r>
              <a:rPr lang="en-US" u="sng" dirty="0"/>
              <a:t>See</a:t>
            </a:r>
            <a:r>
              <a:rPr lang="en-US" dirty="0"/>
              <a:t> </a:t>
            </a:r>
            <a:r>
              <a:rPr lang="en-US" u="sng" dirty="0"/>
              <a:t>Thrash Commercial Contractors, Inc. v. </a:t>
            </a:r>
            <a:r>
              <a:rPr lang="en-US" u="sng" dirty="0" err="1"/>
              <a:t>Terracon</a:t>
            </a:r>
            <a:r>
              <a:rPr lang="en-US" u="sng" dirty="0"/>
              <a:t> Consultants, Inc.</a:t>
            </a:r>
            <a:r>
              <a:rPr lang="en-US" dirty="0"/>
              <a:t>, 3:11CV577TSL-MTP, 2012 WL 2407551 (S.D. Miss. June 25, 2012) (collecting authority from Massachusetts, New York, North Carolina, Illinois, Indiana). </a:t>
            </a:r>
            <a:endParaRPr lang="en-US" dirty="0" smtClean="0"/>
          </a:p>
          <a:p>
            <a:endParaRPr lang="en-US" dirty="0" smtClean="0"/>
          </a:p>
          <a:p>
            <a:pPr marL="0" lvl="1" defTabSz="936163">
              <a:defRPr/>
            </a:pPr>
            <a:r>
              <a:rPr lang="en-US" sz="2000" b="1" u="sng" dirty="0">
                <a:latin typeface="Century Schoolbook" pitchFamily="18" charset="0"/>
              </a:rPr>
              <a:t>At least 15 states have held “savings clause” cures non-compliant language</a:t>
            </a:r>
          </a:p>
          <a:p>
            <a:pPr defTabSz="936163">
              <a:defRPr/>
            </a:pPr>
            <a:r>
              <a:rPr lang="en-US" dirty="0" smtClean="0"/>
              <a:t>We</a:t>
            </a:r>
            <a:r>
              <a:rPr lang="en-US" baseline="0" dirty="0" smtClean="0"/>
              <a:t> are aware that </a:t>
            </a:r>
            <a:r>
              <a:rPr lang="en-US" dirty="0" smtClean="0"/>
              <a:t>Arizona, Connecticut, Delaware, Indiana, Maryland, Massachusetts, Michigan, Minnesota, Mississippi,</a:t>
            </a:r>
            <a:r>
              <a:rPr lang="en-US" baseline="0" dirty="0" smtClean="0"/>
              <a:t> Nebraska, New York, North Carolina, Rhode Island, West Virginia and Wisconsin have case law holding that a savings clause will be effective.</a:t>
            </a:r>
          </a:p>
          <a:p>
            <a:pPr defTabSz="936163">
              <a:defRPr/>
            </a:pPr>
            <a:endParaRPr lang="en-US" baseline="0" dirty="0" smtClean="0"/>
          </a:p>
          <a:p>
            <a:pPr defTabSz="936163">
              <a:defRPr/>
            </a:pPr>
            <a:r>
              <a:rPr lang="en-US" b="1" u="sng" baseline="0" dirty="0" smtClean="0"/>
              <a:t>NOTE:</a:t>
            </a:r>
            <a:r>
              <a:rPr lang="en-US" b="0" u="none" baseline="0" dirty="0" smtClean="0"/>
              <a:t>  Consider implications on Additional Insured’s ability to take advantage of receiving AI coverage broader than required by contract – can Named Insured/Insurer argue AI is only entitled to “that which is permitted by law” and no more?</a:t>
            </a:r>
          </a:p>
          <a:p>
            <a:pPr defTabSz="936163">
              <a:defRPr/>
            </a:pPr>
            <a:endParaRPr lang="en-US" b="0" u="none" baseline="0" dirty="0" smtClean="0"/>
          </a:p>
          <a:p>
            <a:r>
              <a:rPr lang="en-US" b="1" dirty="0"/>
              <a:t>Revised Endorsements</a:t>
            </a:r>
          </a:p>
          <a:p>
            <a:r>
              <a:rPr lang="en-US" dirty="0"/>
              <a:t>♦ CG 20 03 – Additional Insured – Concessionaires Trading Under Your Name</a:t>
            </a:r>
          </a:p>
          <a:p>
            <a:r>
              <a:rPr lang="en-US" dirty="0"/>
              <a:t>♦ CG 20 05 – Additional Insured – Controlling Interest</a:t>
            </a:r>
          </a:p>
          <a:p>
            <a:r>
              <a:rPr lang="en-US" dirty="0"/>
              <a:t>♦ CG 20 07 – Additional Insured – Engineers, Architects, Or Surveyors</a:t>
            </a:r>
          </a:p>
          <a:p>
            <a:r>
              <a:rPr lang="en-US" u="sng" dirty="0"/>
              <a:t>♦ CG 20 10 – Additional Insured – Owners, Lessees Or Contractors –</a:t>
            </a:r>
          </a:p>
          <a:p>
            <a:r>
              <a:rPr lang="en-US" u="sng" dirty="0"/>
              <a:t>Scheduled Person Or Organization</a:t>
            </a:r>
          </a:p>
          <a:p>
            <a:r>
              <a:rPr lang="en-US" dirty="0"/>
              <a:t>♦ CG 20 11 – Additional Insured – Managers Or Lessors Of Premises</a:t>
            </a:r>
          </a:p>
          <a:p>
            <a:r>
              <a:rPr lang="en-US" dirty="0"/>
              <a:t>♦ CG 20 12 – Additional Insured – State Or Governmental Agency Or</a:t>
            </a:r>
          </a:p>
          <a:p>
            <a:r>
              <a:rPr lang="en-US" dirty="0"/>
              <a:t>Subdivision Or Political Subdivision – Permits Or Authorizations</a:t>
            </a:r>
          </a:p>
          <a:p>
            <a:r>
              <a:rPr lang="en-US" dirty="0"/>
              <a:t>♦ CG 20 13 – Additional Insured – State Or Governmental Agency Or</a:t>
            </a:r>
          </a:p>
          <a:p>
            <a:r>
              <a:rPr lang="en-US" dirty="0"/>
              <a:t>Subdivision Or Political Subdivision – Permits Or Authorizations Relating</a:t>
            </a:r>
          </a:p>
          <a:p>
            <a:r>
              <a:rPr lang="en-US" dirty="0"/>
              <a:t>To Premises</a:t>
            </a:r>
          </a:p>
          <a:p>
            <a:r>
              <a:rPr lang="en-US" dirty="0"/>
              <a:t>♦ CG 20 15 – Additional Insured – Vendors</a:t>
            </a:r>
          </a:p>
          <a:p>
            <a:r>
              <a:rPr lang="en-US" dirty="0"/>
              <a:t>♦ CG 20 18 – Additional Insured – Mortgagee, Assignee Or Receiver</a:t>
            </a:r>
          </a:p>
          <a:p>
            <a:r>
              <a:rPr lang="en-US" dirty="0"/>
              <a:t>♦ CG 20 23 – Additional Insured – Executors, Administrators, Trustees Or</a:t>
            </a:r>
          </a:p>
          <a:p>
            <a:r>
              <a:rPr lang="en-US" dirty="0"/>
              <a:t>Beneficiaries</a:t>
            </a:r>
          </a:p>
          <a:p>
            <a:r>
              <a:rPr lang="en-US" dirty="0"/>
              <a:t>♦ CG 20 24 – Additional Insured – Owners Or Other Interest From Whom</a:t>
            </a:r>
          </a:p>
          <a:p>
            <a:r>
              <a:rPr lang="en-US" dirty="0"/>
              <a:t>Land Has Been Leased</a:t>
            </a:r>
          </a:p>
          <a:p>
            <a:r>
              <a:rPr lang="en-US" dirty="0"/>
              <a:t>♦ CG 20 26 – Additional Insured – Designated Person Or Organization</a:t>
            </a:r>
          </a:p>
          <a:p>
            <a:r>
              <a:rPr lang="en-US" dirty="0"/>
              <a:t>♦ CG 20 27 – Additional Insured – Co-Owner Of Insured Premises</a:t>
            </a:r>
          </a:p>
          <a:p>
            <a:r>
              <a:rPr lang="en-US" dirty="0"/>
              <a:t>♦ CG 20 28 – Additional Insured – Lessor Of Leased Equipment</a:t>
            </a:r>
          </a:p>
          <a:p>
            <a:r>
              <a:rPr lang="en-US" dirty="0"/>
              <a:t>♦ CG 20 29 – Additional Insured – Grantor Of Franchise</a:t>
            </a:r>
          </a:p>
          <a:p>
            <a:r>
              <a:rPr lang="en-US" dirty="0"/>
              <a:t>♦ CG 20 30 – Oil Or Gas Operations – </a:t>
            </a:r>
            <a:r>
              <a:rPr lang="en-US" dirty="0" err="1"/>
              <a:t>Nonoperating</a:t>
            </a:r>
            <a:r>
              <a:rPr lang="en-US" dirty="0"/>
              <a:t>, Working Interests</a:t>
            </a:r>
          </a:p>
          <a:p>
            <a:r>
              <a:rPr lang="en-US" dirty="0"/>
              <a:t>♦ CG 20 31 – Additional Insured – Engineers, Architects Or Surveyors</a:t>
            </a:r>
          </a:p>
          <a:p>
            <a:r>
              <a:rPr lang="en-US" dirty="0"/>
              <a:t>♦ CG 20 32 – Additional Insured – Engineers, Architects Or Surveyors Not</a:t>
            </a:r>
          </a:p>
          <a:p>
            <a:r>
              <a:rPr lang="en-US" dirty="0"/>
              <a:t>Engaged By The Named Insured</a:t>
            </a:r>
          </a:p>
          <a:p>
            <a:r>
              <a:rPr lang="en-US" dirty="0"/>
              <a:t>♦ CG 20 33 – Additional Insured – Owners, Lessees Or Contractors –</a:t>
            </a:r>
          </a:p>
          <a:p>
            <a:r>
              <a:rPr lang="en-US" dirty="0"/>
              <a:t>Automatic Status When Required In Construction Agreement With You</a:t>
            </a:r>
          </a:p>
          <a:p>
            <a:r>
              <a:rPr lang="en-US" dirty="0"/>
              <a:t>♦ CG 20 34 – Additional Insured – Lessor Of Leased Equipment – Automatic</a:t>
            </a:r>
          </a:p>
          <a:p>
            <a:r>
              <a:rPr lang="en-US" dirty="0"/>
              <a:t>Status When Required In Lease Agreement With You</a:t>
            </a:r>
          </a:p>
          <a:p>
            <a:r>
              <a:rPr lang="en-US" dirty="0"/>
              <a:t>♦ CG 20 35 – Additional Insured – Grantor Of Licenses – Automatic Status</a:t>
            </a:r>
          </a:p>
          <a:p>
            <a:r>
              <a:rPr lang="en-US" dirty="0"/>
              <a:t>When Required By Licensor</a:t>
            </a:r>
          </a:p>
          <a:p>
            <a:r>
              <a:rPr lang="en-US" dirty="0"/>
              <a:t>♦ CG 20 36 – Additional Insured – Grantor Of Licenses</a:t>
            </a:r>
          </a:p>
          <a:p>
            <a:r>
              <a:rPr lang="en-US" dirty="0"/>
              <a:t>♦ CG 20 37 – Additional Insured – Owners, Lessees Or Contractors –</a:t>
            </a:r>
          </a:p>
          <a:p>
            <a:r>
              <a:rPr lang="en-US" dirty="0"/>
              <a:t>Completed Operations</a:t>
            </a:r>
          </a:p>
          <a:p>
            <a:r>
              <a:rPr lang="en-US" dirty="0"/>
              <a:t>♦ CG 29 35 – Additional Insured – State Or Governmental Agency Or</a:t>
            </a:r>
          </a:p>
          <a:p>
            <a:r>
              <a:rPr lang="en-US" dirty="0"/>
              <a:t>Subdivision Or Political Subdivision – Permits Or Authorizations</a:t>
            </a:r>
            <a:endParaRPr lang="en-US" dirty="0" smtClean="0"/>
          </a:p>
          <a:p>
            <a:pPr defTabSz="936163">
              <a:defRPr/>
            </a:pPr>
            <a:endParaRPr lang="en-US" b="1" u="sng" baseline="0" dirty="0" smtClean="0"/>
          </a:p>
          <a:p>
            <a:endParaRPr lang="en-US" dirty="0"/>
          </a:p>
        </p:txBody>
      </p:sp>
      <p:sp>
        <p:nvSpPr>
          <p:cNvPr id="4" name="Slide Number Placeholder 3"/>
          <p:cNvSpPr>
            <a:spLocks noGrp="1"/>
          </p:cNvSpPr>
          <p:nvPr>
            <p:ph type="sldNum" sz="quarter" idx="10"/>
          </p:nvPr>
        </p:nvSpPr>
        <p:spPr/>
        <p:txBody>
          <a:bodyPr/>
          <a:lstStyle/>
          <a:p>
            <a:fld id="{B17FC831-0EAF-4F34-945B-625356019F1D}" type="slidenum">
              <a:rPr lang="en-US" smtClean="0"/>
              <a:t>12</a:t>
            </a:fld>
            <a:endParaRPr lang="en-US"/>
          </a:p>
        </p:txBody>
      </p:sp>
    </p:spTree>
    <p:extLst>
      <p:ext uri="{BB962C8B-B14F-4D97-AF65-F5344CB8AC3E}">
        <p14:creationId xmlns:p14="http://schemas.microsoft.com/office/powerpoint/2010/main" val="3420592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36163" rtl="0" eaLnBrk="1" fontAlgn="auto" latinLnBrk="0" hangingPunct="1">
              <a:lnSpc>
                <a:spcPct val="100000"/>
              </a:lnSpc>
              <a:spcBef>
                <a:spcPts val="0"/>
              </a:spcBef>
              <a:spcAft>
                <a:spcPts val="0"/>
              </a:spcAft>
              <a:buClrTx/>
              <a:buSzTx/>
              <a:buFontTx/>
              <a:buNone/>
              <a:tabLst/>
              <a:defRPr/>
            </a:pPr>
            <a:r>
              <a:rPr lang="en-US" dirty="0" smtClean="0"/>
              <a:t>GDP</a:t>
            </a:r>
          </a:p>
          <a:p>
            <a:pPr marL="0" lvl="1" defTabSz="936163">
              <a:defRPr/>
            </a:pPr>
            <a:endParaRPr lang="en-US" dirty="0" smtClean="0"/>
          </a:p>
          <a:p>
            <a:pPr marL="0" lvl="1" defTabSz="936163">
              <a:defRPr/>
            </a:pPr>
            <a:endParaRPr lang="en-US" dirty="0" smtClean="0"/>
          </a:p>
          <a:p>
            <a:pPr marL="0" lvl="1" defTabSz="936163">
              <a:defRPr/>
            </a:pPr>
            <a:r>
              <a:rPr lang="en-US" dirty="0" smtClean="0"/>
              <a:t>Current form = </a:t>
            </a:r>
            <a:r>
              <a:rPr lang="en-US" sz="2000" dirty="0"/>
              <a:t>CG 20 33 07 04 (ongoing operations)</a:t>
            </a:r>
          </a:p>
          <a:p>
            <a:pPr marL="0" lvl="1" defTabSz="936163">
              <a:defRPr/>
            </a:pPr>
            <a:endParaRPr lang="en-US" sz="2000" dirty="0"/>
          </a:p>
          <a:p>
            <a:pPr marL="0" lvl="1" defTabSz="936163">
              <a:defRPr/>
            </a:pPr>
            <a:r>
              <a:rPr lang="en-US" sz="2000" dirty="0"/>
              <a:t>Draw distinction with 20 37 (completed ops)?</a:t>
            </a:r>
          </a:p>
          <a:p>
            <a:pPr marL="0" lvl="1" defTabSz="936163">
              <a:defRPr/>
            </a:pPr>
            <a:endParaRPr lang="en-US" sz="2000" dirty="0"/>
          </a:p>
          <a:p>
            <a:r>
              <a:rPr lang="en-US" b="1" dirty="0"/>
              <a:t>Revised Endorsements</a:t>
            </a:r>
          </a:p>
          <a:p>
            <a:r>
              <a:rPr lang="en-US" dirty="0"/>
              <a:t>♦ CG 20 03 – Additional Insured – Concessionaires Trading Under Your Name</a:t>
            </a:r>
          </a:p>
          <a:p>
            <a:r>
              <a:rPr lang="en-US" dirty="0"/>
              <a:t>♦ CG 20 05 – Additional Insured – Controlling Interest</a:t>
            </a:r>
          </a:p>
          <a:p>
            <a:r>
              <a:rPr lang="en-US" dirty="0"/>
              <a:t>♦ CG 20 07 – Additional Insured – Engineers, Architects, Or Surveyors</a:t>
            </a:r>
          </a:p>
          <a:p>
            <a:r>
              <a:rPr lang="en-US" u="sng" dirty="0"/>
              <a:t>♦ CG 20 10 – Additional Insured – Owners, Lessees Or Contractors –</a:t>
            </a:r>
          </a:p>
          <a:p>
            <a:r>
              <a:rPr lang="en-US" u="sng" dirty="0"/>
              <a:t>Scheduled Person Or Organization</a:t>
            </a:r>
          </a:p>
          <a:p>
            <a:r>
              <a:rPr lang="en-US" dirty="0"/>
              <a:t>♦ CG 20 11 – Additional Insured – Managers Or Lessors Of Premises</a:t>
            </a:r>
          </a:p>
          <a:p>
            <a:r>
              <a:rPr lang="en-US" dirty="0"/>
              <a:t>♦ CG 20 12 – Additional Insured – State Or Governmental Agency Or</a:t>
            </a:r>
          </a:p>
          <a:p>
            <a:r>
              <a:rPr lang="en-US" dirty="0"/>
              <a:t>Subdivision Or Political Subdivision – Permits Or Authorizations</a:t>
            </a:r>
          </a:p>
          <a:p>
            <a:r>
              <a:rPr lang="en-US" dirty="0"/>
              <a:t>♦ CG 20 13 – Additional Insured – State Or Governmental Agency Or</a:t>
            </a:r>
          </a:p>
          <a:p>
            <a:r>
              <a:rPr lang="en-US" dirty="0"/>
              <a:t>Subdivision Or Political Subdivision – Permits Or Authorizations Relating</a:t>
            </a:r>
          </a:p>
          <a:p>
            <a:r>
              <a:rPr lang="en-US" dirty="0"/>
              <a:t>To Premises</a:t>
            </a:r>
          </a:p>
          <a:p>
            <a:r>
              <a:rPr lang="en-US" dirty="0"/>
              <a:t>♦ CG 20 15 – Additional Insured – Vendors</a:t>
            </a:r>
          </a:p>
          <a:p>
            <a:r>
              <a:rPr lang="en-US" dirty="0"/>
              <a:t>♦ CG 20 18 – Additional Insured – Mortgagee, Assignee Or Receiver</a:t>
            </a:r>
          </a:p>
          <a:p>
            <a:r>
              <a:rPr lang="en-US" dirty="0"/>
              <a:t>♦ CG 20 23 – Additional Insured – Executors, Administrators, Trustees Or</a:t>
            </a:r>
          </a:p>
          <a:p>
            <a:r>
              <a:rPr lang="en-US" dirty="0"/>
              <a:t>Beneficiaries</a:t>
            </a:r>
          </a:p>
          <a:p>
            <a:r>
              <a:rPr lang="en-US" dirty="0"/>
              <a:t>♦ CG 20 24 – Additional Insured – Owners Or Other Interest From Whom</a:t>
            </a:r>
          </a:p>
          <a:p>
            <a:r>
              <a:rPr lang="en-US" dirty="0"/>
              <a:t>Land Has Been Leased</a:t>
            </a:r>
          </a:p>
          <a:p>
            <a:r>
              <a:rPr lang="en-US" dirty="0"/>
              <a:t>♦ CG 20 26 – Additional Insured – Designated Person Or Organization</a:t>
            </a:r>
          </a:p>
          <a:p>
            <a:r>
              <a:rPr lang="en-US" dirty="0"/>
              <a:t>♦ CG 20 27 – Additional Insured – Co-Owner Of Insured Premises</a:t>
            </a:r>
          </a:p>
          <a:p>
            <a:r>
              <a:rPr lang="en-US" dirty="0"/>
              <a:t>♦ CG 20 28 – Additional Insured – Lessor Of Leased Equipment</a:t>
            </a:r>
          </a:p>
          <a:p>
            <a:r>
              <a:rPr lang="en-US" dirty="0"/>
              <a:t>♦ CG 20 29 – Additional Insured – Grantor Of Franchise</a:t>
            </a:r>
          </a:p>
          <a:p>
            <a:r>
              <a:rPr lang="en-US" dirty="0"/>
              <a:t>♦ CG 20 30 – Oil Or Gas Operations – </a:t>
            </a:r>
            <a:r>
              <a:rPr lang="en-US" dirty="0" err="1"/>
              <a:t>Nonoperating</a:t>
            </a:r>
            <a:r>
              <a:rPr lang="en-US" dirty="0"/>
              <a:t>, Working Interests</a:t>
            </a:r>
          </a:p>
          <a:p>
            <a:r>
              <a:rPr lang="en-US" dirty="0"/>
              <a:t>♦ CG 20 31 – Additional Insured – Engineers, Architects Or Surveyors</a:t>
            </a:r>
          </a:p>
          <a:p>
            <a:r>
              <a:rPr lang="en-US" dirty="0"/>
              <a:t>♦ CG 20 32 – Additional Insured – Engineers, Architects Or Surveyors Not</a:t>
            </a:r>
          </a:p>
          <a:p>
            <a:r>
              <a:rPr lang="en-US" dirty="0"/>
              <a:t>Engaged By The Named Insured</a:t>
            </a:r>
          </a:p>
          <a:p>
            <a:r>
              <a:rPr lang="en-US" u="sng" dirty="0"/>
              <a:t>♦ CG 20 33 – Additional Insured – Owners, Lessees Or Contractors –</a:t>
            </a:r>
          </a:p>
          <a:p>
            <a:r>
              <a:rPr lang="en-US" u="sng" dirty="0"/>
              <a:t>Automatic Status When Required In Construction Agreement With You</a:t>
            </a:r>
          </a:p>
          <a:p>
            <a:r>
              <a:rPr lang="en-US" dirty="0"/>
              <a:t>♦ CG 20 34 – Additional Insured – Lessor Of Leased Equipment – Automatic</a:t>
            </a:r>
          </a:p>
          <a:p>
            <a:r>
              <a:rPr lang="en-US" dirty="0"/>
              <a:t>Status When Required In Lease Agreement With You</a:t>
            </a:r>
          </a:p>
          <a:p>
            <a:r>
              <a:rPr lang="en-US" dirty="0"/>
              <a:t>♦ CG 20 35 – Additional Insured – Grantor Of Licenses – Automatic Status</a:t>
            </a:r>
          </a:p>
          <a:p>
            <a:r>
              <a:rPr lang="en-US" dirty="0"/>
              <a:t>When Required By Licensor</a:t>
            </a:r>
          </a:p>
          <a:p>
            <a:r>
              <a:rPr lang="en-US" dirty="0"/>
              <a:t>♦ CG 20 36 – Additional Insured – Grantor Of Licenses</a:t>
            </a:r>
          </a:p>
          <a:p>
            <a:r>
              <a:rPr lang="en-US" dirty="0"/>
              <a:t>♦ CG 20 37 – Additional Insured – Owners, Lessees Or Contractors –</a:t>
            </a:r>
          </a:p>
          <a:p>
            <a:r>
              <a:rPr lang="en-US" dirty="0"/>
              <a:t>Completed Operations</a:t>
            </a:r>
          </a:p>
          <a:p>
            <a:r>
              <a:rPr lang="en-US" dirty="0"/>
              <a:t>♦ CG 29 35 – Additional Insured – State Or Governmental Agency Or</a:t>
            </a:r>
          </a:p>
          <a:p>
            <a:r>
              <a:rPr lang="en-US" dirty="0"/>
              <a:t>Subdivision Or Political Subdivision – Permits Or Authorizations</a:t>
            </a:r>
            <a:endParaRPr lang="en-US" dirty="0" smtClean="0"/>
          </a:p>
          <a:p>
            <a:pPr marL="0" lvl="1" defTabSz="936163">
              <a:defRPr/>
            </a:pPr>
            <a:endParaRPr lang="en-US" sz="2000" dirty="0"/>
          </a:p>
        </p:txBody>
      </p:sp>
      <p:sp>
        <p:nvSpPr>
          <p:cNvPr id="4" name="Slide Number Placeholder 3"/>
          <p:cNvSpPr>
            <a:spLocks noGrp="1"/>
          </p:cNvSpPr>
          <p:nvPr>
            <p:ph type="sldNum" sz="quarter" idx="10"/>
          </p:nvPr>
        </p:nvSpPr>
        <p:spPr/>
        <p:txBody>
          <a:bodyPr/>
          <a:lstStyle/>
          <a:p>
            <a:fld id="{B17FC831-0EAF-4F34-945B-625356019F1D}" type="slidenum">
              <a:rPr lang="en-US" smtClean="0"/>
              <a:t>13</a:t>
            </a:fld>
            <a:endParaRPr lang="en-US"/>
          </a:p>
        </p:txBody>
      </p:sp>
    </p:spTree>
    <p:extLst>
      <p:ext uri="{BB962C8B-B14F-4D97-AF65-F5344CB8AC3E}">
        <p14:creationId xmlns:p14="http://schemas.microsoft.com/office/powerpoint/2010/main" val="1346343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GDP</a:t>
            </a:r>
          </a:p>
          <a:p>
            <a:endParaRPr lang="en-US" dirty="0" smtClean="0"/>
          </a:p>
          <a:p>
            <a:endParaRPr lang="en-US" dirty="0" smtClean="0"/>
          </a:p>
          <a:p>
            <a:r>
              <a:rPr lang="en-US" dirty="0" smtClean="0"/>
              <a:t>Although </a:t>
            </a:r>
            <a:r>
              <a:rPr lang="en-US" dirty="0"/>
              <a:t>current language only requires </a:t>
            </a:r>
            <a:r>
              <a:rPr lang="en-US" i="1" dirty="0"/>
              <a:t>a </a:t>
            </a:r>
            <a:r>
              <a:rPr lang="en-US" dirty="0"/>
              <a:t>(that is, any) contract or agreement in writing that evinces AI status, and does not require a contract directly between the parties - </a:t>
            </a:r>
            <a:r>
              <a:rPr lang="en-US" u="sng" dirty="0"/>
              <a:t>Pro Con, Inc. v. Interstate Fire &amp; </a:t>
            </a:r>
            <a:r>
              <a:rPr lang="en-US" u="sng" dirty="0" err="1"/>
              <a:t>Cas</a:t>
            </a:r>
            <a:r>
              <a:rPr lang="en-US" u="sng" dirty="0"/>
              <a:t>. Co.</a:t>
            </a:r>
            <a:r>
              <a:rPr lang="en-US" dirty="0"/>
              <a:t>, 2011 WL 2579825 (</a:t>
            </a:r>
            <a:r>
              <a:rPr lang="en-US" dirty="0" err="1"/>
              <a:t>D.Me</a:t>
            </a:r>
            <a:r>
              <a:rPr lang="en-US" dirty="0"/>
              <a:t>. 2011) (general contractor was an AI on a sub-subcontractor’s policy despite not having a written contract with the sub-subcontractor due to absence of language such as “with you” in the AI endorsement) - some courts have misinterpreted this or similar language to require just the opposite. </a:t>
            </a:r>
            <a:r>
              <a:rPr lang="en-US" u="sng" dirty="0"/>
              <a:t>See</a:t>
            </a:r>
            <a:r>
              <a:rPr lang="en-US" dirty="0"/>
              <a:t>, </a:t>
            </a:r>
            <a:r>
              <a:rPr lang="en-US" u="sng" dirty="0"/>
              <a:t>e.g.</a:t>
            </a:r>
            <a:r>
              <a:rPr lang="en-US" dirty="0"/>
              <a:t>, </a:t>
            </a:r>
            <a:r>
              <a:rPr lang="en-US" u="sng" dirty="0"/>
              <a:t>Brooklyn Hosp. Ctr. v. One Beacon Ins.</a:t>
            </a:r>
            <a:r>
              <a:rPr lang="en-US" dirty="0"/>
              <a:t>, 799 N.Y.S.2d 158 (2004); </a:t>
            </a:r>
            <a:r>
              <a:rPr lang="en-US" u="sng" dirty="0"/>
              <a:t>Venable v. </a:t>
            </a:r>
            <a:r>
              <a:rPr lang="en-US" u="sng" dirty="0" err="1"/>
              <a:t>Hilcorp</a:t>
            </a:r>
            <a:r>
              <a:rPr lang="en-US" u="sng" dirty="0"/>
              <a:t> Energy Co., Inc.</a:t>
            </a:r>
            <a:r>
              <a:rPr lang="en-US" dirty="0"/>
              <a:t>, 2010 WL 1817757 (E.D. La. 2010). </a:t>
            </a:r>
          </a:p>
        </p:txBody>
      </p:sp>
      <p:sp>
        <p:nvSpPr>
          <p:cNvPr id="4" name="Slide Number Placeholder 3"/>
          <p:cNvSpPr>
            <a:spLocks noGrp="1"/>
          </p:cNvSpPr>
          <p:nvPr>
            <p:ph type="sldNum" sz="quarter" idx="10"/>
          </p:nvPr>
        </p:nvSpPr>
        <p:spPr/>
        <p:txBody>
          <a:bodyPr/>
          <a:lstStyle/>
          <a:p>
            <a:fld id="{B17FC831-0EAF-4F34-945B-625356019F1D}" type="slidenum">
              <a:rPr lang="en-US" smtClean="0"/>
              <a:t>14</a:t>
            </a:fld>
            <a:endParaRPr lang="en-US"/>
          </a:p>
        </p:txBody>
      </p:sp>
    </p:spTree>
    <p:extLst>
      <p:ext uri="{BB962C8B-B14F-4D97-AF65-F5344CB8AC3E}">
        <p14:creationId xmlns:p14="http://schemas.microsoft.com/office/powerpoint/2010/main" val="1346343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36163" rtl="0" eaLnBrk="1" fontAlgn="auto" latinLnBrk="0" hangingPunct="1">
              <a:lnSpc>
                <a:spcPct val="100000"/>
              </a:lnSpc>
              <a:spcBef>
                <a:spcPts val="0"/>
              </a:spcBef>
              <a:spcAft>
                <a:spcPts val="0"/>
              </a:spcAft>
              <a:buClrTx/>
              <a:buSzTx/>
              <a:buFontTx/>
              <a:buNone/>
              <a:tabLst/>
              <a:defRPr/>
            </a:pPr>
            <a:r>
              <a:rPr lang="en-US" dirty="0" smtClean="0"/>
              <a:t>GDP</a:t>
            </a:r>
          </a:p>
          <a:p>
            <a:pPr marL="0" lvl="1" defTabSz="936163">
              <a:defRPr/>
            </a:pPr>
            <a:endParaRPr lang="en-US" dirty="0" smtClean="0"/>
          </a:p>
          <a:p>
            <a:pPr marL="0" lvl="1" defTabSz="936163">
              <a:defRPr/>
            </a:pPr>
            <a:endParaRPr lang="en-US" dirty="0" smtClean="0"/>
          </a:p>
          <a:p>
            <a:pPr marL="0" lvl="1" defTabSz="936163">
              <a:defRPr/>
            </a:pPr>
            <a:r>
              <a:rPr lang="en-US" dirty="0" smtClean="0"/>
              <a:t>New </a:t>
            </a:r>
            <a:r>
              <a:rPr lang="en-US" dirty="0"/>
              <a:t>form = </a:t>
            </a:r>
            <a:r>
              <a:rPr lang="en-US" u="sng" dirty="0" smtClean="0"/>
              <a:t>CG 20 38 04 13</a:t>
            </a:r>
          </a:p>
          <a:p>
            <a:endParaRPr lang="en-US" dirty="0"/>
          </a:p>
        </p:txBody>
      </p:sp>
      <p:sp>
        <p:nvSpPr>
          <p:cNvPr id="4" name="Slide Number Placeholder 3"/>
          <p:cNvSpPr>
            <a:spLocks noGrp="1"/>
          </p:cNvSpPr>
          <p:nvPr>
            <p:ph type="sldNum" sz="quarter" idx="10"/>
          </p:nvPr>
        </p:nvSpPr>
        <p:spPr/>
        <p:txBody>
          <a:bodyPr/>
          <a:lstStyle/>
          <a:p>
            <a:fld id="{B17FC831-0EAF-4F34-945B-625356019F1D}" type="slidenum">
              <a:rPr lang="en-US" smtClean="0"/>
              <a:t>15</a:t>
            </a:fld>
            <a:endParaRPr lang="en-US"/>
          </a:p>
        </p:txBody>
      </p:sp>
    </p:spTree>
    <p:extLst>
      <p:ext uri="{BB962C8B-B14F-4D97-AF65-F5344CB8AC3E}">
        <p14:creationId xmlns:p14="http://schemas.microsoft.com/office/powerpoint/2010/main" val="1346343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GDP</a:t>
            </a:r>
          </a:p>
          <a:p>
            <a:endParaRPr lang="en-US" dirty="0" smtClean="0"/>
          </a:p>
          <a:p>
            <a:endParaRPr lang="en-US" dirty="0" smtClean="0"/>
          </a:p>
          <a:p>
            <a:r>
              <a:rPr lang="en-US" dirty="0" smtClean="0"/>
              <a:t>ISO’s new</a:t>
            </a:r>
            <a:r>
              <a:rPr lang="en-US" baseline="0" dirty="0" smtClean="0"/>
              <a:t> language solves the </a:t>
            </a:r>
            <a:r>
              <a:rPr lang="en-US" baseline="0" dirty="0" err="1" smtClean="0"/>
              <a:t>privity</a:t>
            </a:r>
            <a:r>
              <a:rPr lang="en-US" baseline="0" dirty="0" smtClean="0"/>
              <a:t> dispute – under the new forms.</a:t>
            </a:r>
          </a:p>
          <a:p>
            <a:endParaRPr lang="en-US" baseline="0" dirty="0" smtClean="0"/>
          </a:p>
          <a:p>
            <a:r>
              <a:rPr lang="en-US" baseline="0" dirty="0" smtClean="0"/>
              <a:t>Under the old forms, debate continues.</a:t>
            </a:r>
            <a:endParaRPr lang="en-US" dirty="0"/>
          </a:p>
        </p:txBody>
      </p:sp>
      <p:sp>
        <p:nvSpPr>
          <p:cNvPr id="4" name="Slide Number Placeholder 3"/>
          <p:cNvSpPr>
            <a:spLocks noGrp="1"/>
          </p:cNvSpPr>
          <p:nvPr>
            <p:ph type="sldNum" sz="quarter" idx="10"/>
          </p:nvPr>
        </p:nvSpPr>
        <p:spPr/>
        <p:txBody>
          <a:bodyPr/>
          <a:lstStyle/>
          <a:p>
            <a:fld id="{B17FC831-0EAF-4F34-945B-625356019F1D}" type="slidenum">
              <a:rPr lang="en-US" smtClean="0"/>
              <a:t>16</a:t>
            </a:fld>
            <a:endParaRPr lang="en-US"/>
          </a:p>
        </p:txBody>
      </p:sp>
    </p:spTree>
    <p:extLst>
      <p:ext uri="{BB962C8B-B14F-4D97-AF65-F5344CB8AC3E}">
        <p14:creationId xmlns:p14="http://schemas.microsoft.com/office/powerpoint/2010/main" val="1346343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DGJ</a:t>
            </a:r>
          </a:p>
          <a:p>
            <a:pPr marL="234041" indent="-234041">
              <a:buAutoNum type="arabicPeriod"/>
            </a:pPr>
            <a:endParaRPr lang="en-US" baseline="0" dirty="0" smtClean="0"/>
          </a:p>
          <a:p>
            <a:r>
              <a:rPr lang="en-US" b="1" dirty="0"/>
              <a:t>Revised Forms/Endorsements (“Attachment of Endorsement”)</a:t>
            </a:r>
          </a:p>
          <a:p>
            <a:r>
              <a:rPr lang="en-US" u="sng" dirty="0"/>
              <a:t>♦ CG 00 01 - Commercial General Liability Coverage Form (Occurrence)</a:t>
            </a:r>
          </a:p>
          <a:p>
            <a:r>
              <a:rPr lang="en-US" dirty="0"/>
              <a:t>♦ CG 00 02 - Commercial General Liability Coverage Form (Claims-made)</a:t>
            </a:r>
          </a:p>
          <a:p>
            <a:r>
              <a:rPr lang="en-US" dirty="0"/>
              <a:t>♦ CG 27 10 - Supplemental Extended Reporting Period Endorsement</a:t>
            </a:r>
          </a:p>
          <a:p>
            <a:r>
              <a:rPr lang="en-US" dirty="0"/>
              <a:t>♦ CG 27 11 - Supplemental Extended Reporting Period Endorsement For</a:t>
            </a:r>
          </a:p>
          <a:p>
            <a:r>
              <a:rPr lang="en-US" dirty="0"/>
              <a:t>Specific Accidents, Products, Work Or Locations</a:t>
            </a:r>
          </a:p>
        </p:txBody>
      </p:sp>
      <p:sp>
        <p:nvSpPr>
          <p:cNvPr id="4" name="Slide Number Placeholder 3"/>
          <p:cNvSpPr>
            <a:spLocks noGrp="1"/>
          </p:cNvSpPr>
          <p:nvPr>
            <p:ph type="sldNum" sz="quarter" idx="10"/>
          </p:nvPr>
        </p:nvSpPr>
        <p:spPr/>
        <p:txBody>
          <a:bodyPr/>
          <a:lstStyle/>
          <a:p>
            <a:fld id="{B17FC831-0EAF-4F34-945B-625356019F1D}" type="slidenum">
              <a:rPr lang="en-US" smtClean="0"/>
              <a:t>17</a:t>
            </a:fld>
            <a:endParaRPr lang="en-US"/>
          </a:p>
        </p:txBody>
      </p:sp>
    </p:spTree>
    <p:extLst>
      <p:ext uri="{BB962C8B-B14F-4D97-AF65-F5344CB8AC3E}">
        <p14:creationId xmlns:p14="http://schemas.microsoft.com/office/powerpoint/2010/main" val="1873558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DGJ</a:t>
            </a:r>
          </a:p>
          <a:p>
            <a:endParaRPr lang="en-US" dirty="0" smtClean="0"/>
          </a:p>
          <a:p>
            <a:r>
              <a:rPr lang="en-US" dirty="0" smtClean="0"/>
              <a:t>On new forms, primary and non-contributory language will apply where:</a:t>
            </a:r>
          </a:p>
          <a:p>
            <a:pPr marL="234041" indent="-234041">
              <a:buAutoNum type="arabicPeriod"/>
            </a:pPr>
            <a:r>
              <a:rPr lang="en-US" dirty="0" smtClean="0"/>
              <a:t>The AI is a named insured on another policy of insurance </a:t>
            </a:r>
            <a:r>
              <a:rPr lang="en-US" b="1" u="sng" dirty="0" smtClean="0"/>
              <a:t>and</a:t>
            </a:r>
          </a:p>
          <a:p>
            <a:pPr marL="234041" indent="-234041">
              <a:buAutoNum type="arabicPeriod"/>
            </a:pPr>
            <a:r>
              <a:rPr lang="en-US" dirty="0" smtClean="0"/>
              <a:t>There</a:t>
            </a:r>
            <a:r>
              <a:rPr lang="en-US" baseline="0" dirty="0" smtClean="0"/>
              <a:t> is a written contract between the named insured and the AI indicating that the policy will be primary and not seek contribution from any other insurance available to the AI</a:t>
            </a:r>
          </a:p>
          <a:p>
            <a:pPr marL="234041" indent="-234041">
              <a:buAutoNum type="arabicPeriod"/>
            </a:pPr>
            <a:endParaRPr lang="en-US" baseline="0" dirty="0" smtClean="0"/>
          </a:p>
          <a:p>
            <a:r>
              <a:rPr lang="en-US" b="1" dirty="0"/>
              <a:t>New Endorsement (“Primary and Noncontributory”)</a:t>
            </a:r>
          </a:p>
          <a:p>
            <a:r>
              <a:rPr lang="en-US" dirty="0"/>
              <a:t>♦ </a:t>
            </a:r>
            <a:r>
              <a:rPr lang="en-US" u="sng" dirty="0"/>
              <a:t>CG 20 01 - Primary And Noncontributory – Other Insurance Condition</a:t>
            </a:r>
            <a:endParaRPr lang="en-US" u="sng" baseline="0" dirty="0" smtClean="0"/>
          </a:p>
          <a:p>
            <a:pPr marL="234041" indent="-234041">
              <a:buAutoNum type="arabicPeriod"/>
            </a:pPr>
            <a:endParaRPr lang="en-US" baseline="0" dirty="0" smtClean="0"/>
          </a:p>
        </p:txBody>
      </p:sp>
      <p:sp>
        <p:nvSpPr>
          <p:cNvPr id="4" name="Slide Number Placeholder 3"/>
          <p:cNvSpPr>
            <a:spLocks noGrp="1"/>
          </p:cNvSpPr>
          <p:nvPr>
            <p:ph type="sldNum" sz="quarter" idx="10"/>
          </p:nvPr>
        </p:nvSpPr>
        <p:spPr/>
        <p:txBody>
          <a:bodyPr/>
          <a:lstStyle/>
          <a:p>
            <a:fld id="{B17FC831-0EAF-4F34-945B-625356019F1D}" type="slidenum">
              <a:rPr lang="en-US" smtClean="0"/>
              <a:t>18</a:t>
            </a:fld>
            <a:endParaRPr lang="en-US"/>
          </a:p>
        </p:txBody>
      </p:sp>
    </p:spTree>
    <p:extLst>
      <p:ext uri="{BB962C8B-B14F-4D97-AF65-F5344CB8AC3E}">
        <p14:creationId xmlns:p14="http://schemas.microsoft.com/office/powerpoint/2010/main" val="1873558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smtClean="0"/>
              <a:t>DGJ</a:t>
            </a:r>
          </a:p>
          <a:p>
            <a:endParaRPr lang="en-US" sz="3500" dirty="0"/>
          </a:p>
          <a:p>
            <a:r>
              <a:rPr lang="en-US" sz="3500" dirty="0"/>
              <a:t>Issue: </a:t>
            </a:r>
            <a:r>
              <a:rPr lang="en-US" sz="2500" dirty="0"/>
              <a:t>Uncertainty over coverage for negligent supervision claims</a:t>
            </a:r>
          </a:p>
          <a:p>
            <a:endParaRPr lang="en-US" sz="3300" dirty="0"/>
          </a:p>
          <a:p>
            <a:r>
              <a:rPr lang="en-US" sz="3300" dirty="0"/>
              <a:t>ISO Solution: </a:t>
            </a:r>
            <a:r>
              <a:rPr lang="en-US" sz="2500" dirty="0"/>
              <a:t>“hiring, employment, training, supervision, and monitoring”</a:t>
            </a:r>
          </a:p>
          <a:p>
            <a:pPr defTabSz="936163">
              <a:defRPr/>
            </a:pPr>
            <a:endParaRPr lang="en-US" dirty="0" smtClean="0"/>
          </a:p>
          <a:p>
            <a:pPr defTabSz="936163">
              <a:defRPr/>
            </a:pPr>
            <a:r>
              <a:rPr lang="en-US" dirty="0" smtClean="0"/>
              <a:t>it is not hard to imagine that these revisions could lead to a substantial increase in coverage litigation, as  bodily injury claims  – especially in the construction context – are routinely coupled with allegations of negligent supervision.</a:t>
            </a:r>
          </a:p>
          <a:p>
            <a:pPr defTabSz="936163">
              <a:defRPr/>
            </a:pPr>
            <a:endParaRPr lang="en-US" dirty="0" smtClean="0"/>
          </a:p>
          <a:p>
            <a:pPr defTabSz="936163">
              <a:defRPr/>
            </a:pPr>
            <a:r>
              <a:rPr lang="en-US" b="1" baseline="0" dirty="0" smtClean="0"/>
              <a:t>Liberty v. Travelers</a:t>
            </a:r>
            <a:r>
              <a:rPr lang="en-US" b="1" u="none" baseline="0" dirty="0" smtClean="0"/>
              <a:t>, 4</a:t>
            </a:r>
            <a:r>
              <a:rPr lang="en-US" b="1" u="none" baseline="30000" dirty="0" smtClean="0"/>
              <a:t>th</a:t>
            </a:r>
            <a:r>
              <a:rPr lang="en-US" b="1" u="none" baseline="0" dirty="0" smtClean="0"/>
              <a:t> Cir. 1999 – negligent supervision claim = covered</a:t>
            </a:r>
          </a:p>
          <a:p>
            <a:pPr defTabSz="936163">
              <a:defRPr/>
            </a:pPr>
            <a:endParaRPr lang="en-US" b="1" u="none" baseline="0" dirty="0" smtClean="0"/>
          </a:p>
          <a:p>
            <a:pPr defTabSz="936163">
              <a:defRPr/>
            </a:pPr>
            <a:r>
              <a:rPr lang="en-US" b="1" u="none" baseline="0" dirty="0" smtClean="0"/>
              <a:t>20 33 includes this language!</a:t>
            </a:r>
          </a:p>
          <a:p>
            <a:pPr defTabSz="936163">
              <a:defRPr/>
            </a:pPr>
            <a:endParaRPr lang="en-US" b="1" u="none" baseline="0" dirty="0" smtClean="0"/>
          </a:p>
          <a:p>
            <a:r>
              <a:rPr lang="en-US" b="1" dirty="0"/>
              <a:t>Revised Endorsements</a:t>
            </a:r>
          </a:p>
          <a:p>
            <a:r>
              <a:rPr lang="en-US" u="sng" dirty="0"/>
              <a:t>CG 21 16 - Exclusion – Designated Professional Services</a:t>
            </a:r>
          </a:p>
          <a:p>
            <a:r>
              <a:rPr lang="fr-FR" dirty="0"/>
              <a:t>♦ CG 21 52 - Exclusion – Financial Services</a:t>
            </a:r>
          </a:p>
          <a:p>
            <a:r>
              <a:rPr lang="en-US" dirty="0"/>
              <a:t>♦ CG 21 56 - Exclusion – Funeral Services</a:t>
            </a:r>
          </a:p>
          <a:p>
            <a:r>
              <a:rPr lang="en-US" dirty="0"/>
              <a:t>♦ CG 21 57 - Exclusion – Counseling Services</a:t>
            </a:r>
          </a:p>
          <a:p>
            <a:r>
              <a:rPr lang="fr-FR" dirty="0"/>
              <a:t>♦ CG 21 58 - Exclusion – Professional </a:t>
            </a:r>
            <a:r>
              <a:rPr lang="fr-FR" dirty="0" err="1"/>
              <a:t>Veterinarian</a:t>
            </a:r>
            <a:r>
              <a:rPr lang="fr-FR" dirty="0"/>
              <a:t> Services</a:t>
            </a:r>
          </a:p>
          <a:p>
            <a:r>
              <a:rPr lang="en-US" dirty="0"/>
              <a:t>♦ CG 21 59 - Exclusion – Diagnostic Testing Laboratories</a:t>
            </a:r>
          </a:p>
          <a:p>
            <a:r>
              <a:rPr lang="en-US" dirty="0"/>
              <a:t>♦ CG 22 24 - Exclusion – Inspection, Appraisal And Survey Companies</a:t>
            </a:r>
          </a:p>
          <a:p>
            <a:r>
              <a:rPr lang="en-US" dirty="0"/>
              <a:t>♦ CG 22 32 - Exclusion – Professional Services – Blood Banks</a:t>
            </a:r>
          </a:p>
          <a:p>
            <a:r>
              <a:rPr lang="en-US" dirty="0"/>
              <a:t>♦ CG 22 33 - Exclusion – Testing Or Consulting Errors And Omissions</a:t>
            </a:r>
          </a:p>
          <a:p>
            <a:r>
              <a:rPr lang="en-US" dirty="0"/>
              <a:t>♦ CG 22 34 - Exclusion – Construction Management Errors And Omissions</a:t>
            </a:r>
          </a:p>
          <a:p>
            <a:r>
              <a:rPr lang="en-US" dirty="0"/>
              <a:t>♦ CG 22 36 - Exclusion – Products And Professional Services (Druggists)</a:t>
            </a:r>
          </a:p>
          <a:p>
            <a:r>
              <a:rPr lang="en-US" dirty="0"/>
              <a:t>♦ CG 22 37 - Exclusion – Products And Professional Services (Optical And</a:t>
            </a:r>
          </a:p>
          <a:p>
            <a:r>
              <a:rPr lang="en-US" dirty="0"/>
              <a:t>Hearing Aid Establishments)</a:t>
            </a:r>
          </a:p>
          <a:p>
            <a:r>
              <a:rPr lang="en-US" dirty="0"/>
              <a:t>♦ CG 22 39 - Exclusion – Camps Or Campgrounds</a:t>
            </a:r>
          </a:p>
          <a:p>
            <a:r>
              <a:rPr lang="en-US" dirty="0"/>
              <a:t>♦ CG 22 43 - Exclusion – Engineers, Architects Or Surveyors Professional</a:t>
            </a:r>
          </a:p>
          <a:p>
            <a:r>
              <a:rPr lang="en-US" dirty="0"/>
              <a:t>Liability</a:t>
            </a:r>
          </a:p>
          <a:p>
            <a:r>
              <a:rPr lang="en-US" dirty="0"/>
              <a:t>♦ CG 22 44 - Exclusion – Services Furnished By Health Care Providers</a:t>
            </a:r>
          </a:p>
          <a:p>
            <a:r>
              <a:rPr lang="en-US" dirty="0"/>
              <a:t>♦ CG 22 45 - Exclusion – Specified Therapeutic Or Cosmetic Services</a:t>
            </a:r>
          </a:p>
          <a:p>
            <a:r>
              <a:rPr lang="en-US" dirty="0"/>
              <a:t>♦ CG 22 48 - Exclusion – Insurance And Related Operations</a:t>
            </a:r>
          </a:p>
          <a:p>
            <a:r>
              <a:rPr lang="en-US" dirty="0"/>
              <a:t>♦ CG 22 69 - Druggists</a:t>
            </a:r>
          </a:p>
          <a:p>
            <a:r>
              <a:rPr lang="en-US" dirty="0"/>
              <a:t>♦ CG 22 71 - Colleges Or Schools (Limited Form)</a:t>
            </a:r>
          </a:p>
          <a:p>
            <a:r>
              <a:rPr lang="en-US" dirty="0"/>
              <a:t>♦ CG 22 72 - Colleges Or Schools</a:t>
            </a:r>
          </a:p>
          <a:p>
            <a:r>
              <a:rPr lang="en-US" dirty="0"/>
              <a:t>♦ CG 22 75 - Professional Liability Exclusion – Computer Software</a:t>
            </a:r>
          </a:p>
          <a:p>
            <a:r>
              <a:rPr lang="en-US" dirty="0"/>
              <a:t>♦ CG 22 76 - Professional Liability Exclusion – Health Or Exercise Clubs Or</a:t>
            </a:r>
          </a:p>
          <a:p>
            <a:r>
              <a:rPr lang="en-US" dirty="0"/>
              <a:t>Commercially Operated Health Or Exercise Facilities</a:t>
            </a:r>
          </a:p>
          <a:p>
            <a:r>
              <a:rPr lang="en-US" dirty="0"/>
              <a:t>♦ CG 22 77 - Professional Liability Exclusion – Computer Data Processing</a:t>
            </a:r>
          </a:p>
          <a:p>
            <a:r>
              <a:rPr lang="fr-FR" u="sng" dirty="0"/>
              <a:t>♦ CG 22 79 - Exclusion – </a:t>
            </a:r>
            <a:r>
              <a:rPr lang="fr-FR" u="sng" dirty="0" err="1"/>
              <a:t>Contractors</a:t>
            </a:r>
            <a:r>
              <a:rPr lang="fr-FR" u="sng" dirty="0"/>
              <a:t> – Professional </a:t>
            </a:r>
            <a:r>
              <a:rPr lang="fr-FR" u="sng" dirty="0" err="1"/>
              <a:t>Liability</a:t>
            </a:r>
            <a:endParaRPr lang="fr-FR" u="sng" dirty="0"/>
          </a:p>
          <a:p>
            <a:r>
              <a:rPr lang="en-US" u="sng" dirty="0"/>
              <a:t>♦ CG 22 80 - Limited Exclusion – Contractors – Professional Liability</a:t>
            </a:r>
          </a:p>
          <a:p>
            <a:r>
              <a:rPr lang="en-US" dirty="0"/>
              <a:t>♦ CG 22 87 - Exclusion – Adult Day Care Centers</a:t>
            </a:r>
          </a:p>
          <a:p>
            <a:r>
              <a:rPr lang="en-US" dirty="0"/>
              <a:t>♦ CG 22 88 - Professional Liability Exclusion – Electronic Data Processing</a:t>
            </a:r>
          </a:p>
          <a:p>
            <a:r>
              <a:rPr lang="en-US" dirty="0"/>
              <a:t>Services And Computer Consulting Or Programming Services</a:t>
            </a:r>
          </a:p>
          <a:p>
            <a:r>
              <a:rPr lang="en-US" dirty="0"/>
              <a:t>♦ CG 22 90 - Professional Liability Exclusion – Spas or Personal Enhancement</a:t>
            </a:r>
          </a:p>
          <a:p>
            <a:r>
              <a:rPr lang="en-US" dirty="0"/>
              <a:t>Facilities</a:t>
            </a:r>
          </a:p>
          <a:p>
            <a:r>
              <a:rPr lang="en-US" dirty="0"/>
              <a:t>♦ CG 22 91 - Exclusion – Telecommunication Equipment Or Service Providers</a:t>
            </a:r>
          </a:p>
          <a:p>
            <a:r>
              <a:rPr lang="en-US" dirty="0"/>
              <a:t>Errors And Omissions</a:t>
            </a:r>
          </a:p>
          <a:p>
            <a:r>
              <a:rPr lang="en-US" dirty="0"/>
              <a:t>♦ CG 22 96 - Limited Exclusion – Personal And Advertising Injury – Lawyers</a:t>
            </a:r>
          </a:p>
          <a:p>
            <a:r>
              <a:rPr lang="en-US" dirty="0"/>
              <a:t>♦ CG 22 98 - Exclusion – Internet Service Providers And Internet Access</a:t>
            </a:r>
          </a:p>
          <a:p>
            <a:r>
              <a:rPr lang="en-US" dirty="0"/>
              <a:t>Providers Errors And Omissions</a:t>
            </a:r>
          </a:p>
          <a:p>
            <a:r>
              <a:rPr lang="en-US" dirty="0"/>
              <a:t>♦ CG 22 99 - Professional Liability Exclusion – Web Site Designers</a:t>
            </a:r>
          </a:p>
          <a:p>
            <a:r>
              <a:rPr lang="en-US" dirty="0"/>
              <a:t>♦ CG 23 01 - Exclusion – Real Estate Agents Or Brokers Errors Or Omissions</a:t>
            </a:r>
          </a:p>
          <a:p>
            <a:r>
              <a:rPr lang="en-US" dirty="0"/>
              <a:t>♦ CG 31 15 - Construction Projection Management Protective Liability</a:t>
            </a:r>
          </a:p>
          <a:p>
            <a:r>
              <a:rPr lang="en-US" dirty="0"/>
              <a:t>Coverage</a:t>
            </a:r>
          </a:p>
        </p:txBody>
      </p:sp>
      <p:sp>
        <p:nvSpPr>
          <p:cNvPr id="4" name="Slide Number Placeholder 3"/>
          <p:cNvSpPr>
            <a:spLocks noGrp="1"/>
          </p:cNvSpPr>
          <p:nvPr>
            <p:ph type="sldNum" sz="quarter" idx="10"/>
          </p:nvPr>
        </p:nvSpPr>
        <p:spPr/>
        <p:txBody>
          <a:bodyPr/>
          <a:lstStyle/>
          <a:p>
            <a:fld id="{B17FC831-0EAF-4F34-945B-625356019F1D}" type="slidenum">
              <a:rPr lang="en-US" smtClean="0"/>
              <a:t>19</a:t>
            </a:fld>
            <a:endParaRPr lang="en-US"/>
          </a:p>
        </p:txBody>
      </p:sp>
    </p:spTree>
    <p:extLst>
      <p:ext uri="{BB962C8B-B14F-4D97-AF65-F5344CB8AC3E}">
        <p14:creationId xmlns:p14="http://schemas.microsoft.com/office/powerpoint/2010/main" val="3784021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DGJ</a:t>
            </a:r>
          </a:p>
          <a:p>
            <a:endParaRPr lang="en-US" dirty="0" smtClean="0"/>
          </a:p>
          <a:p>
            <a:r>
              <a:rPr lang="en-US" dirty="0" smtClean="0"/>
              <a:t>The purpose of this deletion, as stated by ISO, is to restrict coverage.  The impact of this removal may be hard to predict without court assessment, given that insurers may seek to apply an interpretation of this clause that is broader than the insured’s interpretation.  </a:t>
            </a:r>
          </a:p>
          <a:p>
            <a:r>
              <a:rPr lang="en-US" dirty="0" smtClean="0"/>
              <a:t>Arguably, many claims of damage to reputation can also be considered a violation of privacy rights. </a:t>
            </a:r>
          </a:p>
          <a:p>
            <a:endParaRPr lang="en-US" dirty="0" smtClean="0"/>
          </a:p>
          <a:p>
            <a:r>
              <a:rPr lang="en-US" b="1" dirty="0"/>
              <a:t>New Endorsement</a:t>
            </a:r>
          </a:p>
          <a:p>
            <a:r>
              <a:rPr lang="en-US" dirty="0"/>
              <a:t>♦ </a:t>
            </a:r>
            <a:r>
              <a:rPr lang="en-US" u="sng" dirty="0"/>
              <a:t>CG 24 13 - Amendment Of Personal And Advertising Injury Definition</a:t>
            </a:r>
          </a:p>
        </p:txBody>
      </p:sp>
      <p:sp>
        <p:nvSpPr>
          <p:cNvPr id="4" name="Slide Number Placeholder 3"/>
          <p:cNvSpPr>
            <a:spLocks noGrp="1"/>
          </p:cNvSpPr>
          <p:nvPr>
            <p:ph type="sldNum" sz="quarter" idx="10"/>
          </p:nvPr>
        </p:nvSpPr>
        <p:spPr/>
        <p:txBody>
          <a:bodyPr/>
          <a:lstStyle/>
          <a:p>
            <a:fld id="{B17FC831-0EAF-4F34-945B-625356019F1D}" type="slidenum">
              <a:rPr lang="en-US" smtClean="0"/>
              <a:t>20</a:t>
            </a:fld>
            <a:endParaRPr lang="en-US"/>
          </a:p>
        </p:txBody>
      </p:sp>
    </p:spTree>
    <p:extLst>
      <p:ext uri="{BB962C8B-B14F-4D97-AF65-F5344CB8AC3E}">
        <p14:creationId xmlns:p14="http://schemas.microsoft.com/office/powerpoint/2010/main" val="104076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GDP</a:t>
            </a:r>
          </a:p>
          <a:p>
            <a:endParaRPr lang="en-US" dirty="0" smtClean="0"/>
          </a:p>
          <a:p>
            <a:r>
              <a:rPr lang="en-US" dirty="0" smtClean="0"/>
              <a:t>Note 2013</a:t>
            </a:r>
            <a:r>
              <a:rPr lang="en-US" baseline="0" dirty="0" smtClean="0"/>
              <a:t> includes other changes</a:t>
            </a:r>
            <a:endParaRPr lang="en-US" dirty="0"/>
          </a:p>
        </p:txBody>
      </p:sp>
      <p:sp>
        <p:nvSpPr>
          <p:cNvPr id="4" name="Slide Number Placeholder 3"/>
          <p:cNvSpPr>
            <a:spLocks noGrp="1"/>
          </p:cNvSpPr>
          <p:nvPr>
            <p:ph type="sldNum" sz="quarter" idx="10"/>
          </p:nvPr>
        </p:nvSpPr>
        <p:spPr/>
        <p:txBody>
          <a:bodyPr/>
          <a:lstStyle/>
          <a:p>
            <a:fld id="{B7C0DA87-B967-4223-8006-2A473D658A71}" type="slidenum">
              <a:rPr lang="en-US" smtClean="0"/>
              <a:pPr/>
              <a:t>3</a:t>
            </a:fld>
            <a:endParaRPr lang="en-US" dirty="0"/>
          </a:p>
        </p:txBody>
      </p:sp>
    </p:spTree>
    <p:extLst>
      <p:ext uri="{BB962C8B-B14F-4D97-AF65-F5344CB8AC3E}">
        <p14:creationId xmlns:p14="http://schemas.microsoft.com/office/powerpoint/2010/main" val="1554958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dirty="0" smtClean="0"/>
              <a:t>DGJ</a:t>
            </a:r>
          </a:p>
          <a:p>
            <a:endParaRPr lang="en-US" b="1" u="sng" baseline="0" dirty="0" smtClean="0"/>
          </a:p>
          <a:p>
            <a:r>
              <a:rPr lang="en-US" b="1" u="sng" baseline="0" dirty="0" smtClean="0"/>
              <a:t>NOTE: </a:t>
            </a:r>
            <a:r>
              <a:rPr lang="en-US" baseline="0" dirty="0" smtClean="0"/>
              <a:t>Change is to insured contract </a:t>
            </a:r>
            <a:r>
              <a:rPr lang="en-US" u="sng" baseline="0" dirty="0" smtClean="0"/>
              <a:t>endorsement</a:t>
            </a:r>
            <a:r>
              <a:rPr lang="en-US" u="none" baseline="0" dirty="0" smtClean="0"/>
              <a:t>, </a:t>
            </a:r>
            <a:r>
              <a:rPr lang="en-US" i="1" u="none" baseline="0" dirty="0" smtClean="0"/>
              <a:t>not</a:t>
            </a:r>
            <a:r>
              <a:rPr lang="en-US" u="none" baseline="0" dirty="0" smtClean="0"/>
              <a:t> the policy form.</a:t>
            </a:r>
          </a:p>
          <a:p>
            <a:endParaRPr lang="en-US" u="none" baseline="0" dirty="0" smtClean="0"/>
          </a:p>
          <a:p>
            <a:r>
              <a:rPr lang="en-US" b="1" dirty="0" smtClean="0"/>
              <a:t>Revised Forms</a:t>
            </a:r>
          </a:p>
          <a:p>
            <a:r>
              <a:rPr lang="en-US" u="sng" dirty="0" smtClean="0"/>
              <a:t>♦ CG 24 26 - Amendment Of Insured Contract Definition</a:t>
            </a:r>
          </a:p>
          <a:p>
            <a:r>
              <a:rPr lang="en-US" dirty="0" smtClean="0"/>
              <a:t>♦ CG 24 27 - Limited Contractual Liability – Railroads</a:t>
            </a:r>
          </a:p>
          <a:p>
            <a:endParaRPr lang="en-US" dirty="0"/>
          </a:p>
        </p:txBody>
      </p:sp>
      <p:sp>
        <p:nvSpPr>
          <p:cNvPr id="4" name="Slide Number Placeholder 3"/>
          <p:cNvSpPr>
            <a:spLocks noGrp="1"/>
          </p:cNvSpPr>
          <p:nvPr>
            <p:ph type="sldNum" sz="quarter" idx="10"/>
          </p:nvPr>
        </p:nvSpPr>
        <p:spPr/>
        <p:txBody>
          <a:bodyPr/>
          <a:lstStyle/>
          <a:p>
            <a:fld id="{B17FC831-0EAF-4F34-945B-625356019F1D}" type="slidenum">
              <a:rPr lang="en-US" smtClean="0"/>
              <a:t>21</a:t>
            </a:fld>
            <a:endParaRPr lang="en-US"/>
          </a:p>
        </p:txBody>
      </p:sp>
    </p:spTree>
    <p:extLst>
      <p:ext uri="{BB962C8B-B14F-4D97-AF65-F5344CB8AC3E}">
        <p14:creationId xmlns:p14="http://schemas.microsoft.com/office/powerpoint/2010/main" val="1008165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DGJ</a:t>
            </a:r>
          </a:p>
          <a:p>
            <a:endParaRPr lang="en-US" dirty="0" smtClean="0"/>
          </a:p>
          <a:p>
            <a:endParaRPr lang="en-US" dirty="0" smtClean="0"/>
          </a:p>
          <a:p>
            <a:r>
              <a:rPr lang="en-US" dirty="0" smtClean="0"/>
              <a:t>Discuss significance of potential over extension of contractual liability exclusion</a:t>
            </a:r>
            <a:r>
              <a:rPr lang="en-US" baseline="0" dirty="0" smtClean="0"/>
              <a:t> (encompassing any breach of contract related claims) and consequent importance of exception</a:t>
            </a:r>
          </a:p>
          <a:p>
            <a:endParaRPr lang="en-US" baseline="0" dirty="0" smtClean="0"/>
          </a:p>
          <a:p>
            <a:r>
              <a:rPr lang="en-US" b="1" u="sng" baseline="0" dirty="0" smtClean="0"/>
              <a:t>NOTE: </a:t>
            </a:r>
            <a:r>
              <a:rPr lang="en-US" baseline="0" dirty="0" smtClean="0"/>
              <a:t>Change is to insured contract </a:t>
            </a:r>
            <a:r>
              <a:rPr lang="en-US" u="sng" baseline="0" dirty="0" smtClean="0"/>
              <a:t>endorsement</a:t>
            </a:r>
            <a:r>
              <a:rPr lang="en-US" u="none" baseline="0" dirty="0" smtClean="0"/>
              <a:t>, </a:t>
            </a:r>
            <a:r>
              <a:rPr lang="en-US" i="1" u="none" baseline="0" dirty="0" smtClean="0"/>
              <a:t>not</a:t>
            </a:r>
            <a:r>
              <a:rPr lang="en-US" u="none" baseline="0" dirty="0" smtClean="0"/>
              <a:t> the policy form.</a:t>
            </a:r>
          </a:p>
          <a:p>
            <a:endParaRPr lang="en-US" u="none" baseline="0" dirty="0" smtClean="0"/>
          </a:p>
          <a:p>
            <a:r>
              <a:rPr lang="en-US" b="1" dirty="0"/>
              <a:t>Revised Forms</a:t>
            </a:r>
          </a:p>
          <a:p>
            <a:r>
              <a:rPr lang="en-US" u="sng" dirty="0"/>
              <a:t>♦ CG 24 26 - Amendment Of Insured Contract Definition</a:t>
            </a:r>
          </a:p>
          <a:p>
            <a:r>
              <a:rPr lang="en-US" dirty="0"/>
              <a:t>♦ CG 24 27 - Limited Contractual Liability – Railroads</a:t>
            </a:r>
          </a:p>
        </p:txBody>
      </p:sp>
      <p:sp>
        <p:nvSpPr>
          <p:cNvPr id="4" name="Slide Number Placeholder 3"/>
          <p:cNvSpPr>
            <a:spLocks noGrp="1"/>
          </p:cNvSpPr>
          <p:nvPr>
            <p:ph type="sldNum" sz="quarter" idx="10"/>
          </p:nvPr>
        </p:nvSpPr>
        <p:spPr/>
        <p:txBody>
          <a:bodyPr/>
          <a:lstStyle/>
          <a:p>
            <a:fld id="{B17FC831-0EAF-4F34-945B-625356019F1D}" type="slidenum">
              <a:rPr lang="en-US" smtClean="0"/>
              <a:t>22</a:t>
            </a:fld>
            <a:endParaRPr lang="en-US"/>
          </a:p>
        </p:txBody>
      </p:sp>
    </p:spTree>
    <p:extLst>
      <p:ext uri="{BB962C8B-B14F-4D97-AF65-F5344CB8AC3E}">
        <p14:creationId xmlns:p14="http://schemas.microsoft.com/office/powerpoint/2010/main" val="3130237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FC831-0EAF-4F34-945B-625356019F1D}" type="slidenum">
              <a:rPr lang="en-US" smtClean="0"/>
              <a:t>23</a:t>
            </a:fld>
            <a:endParaRPr lang="en-US"/>
          </a:p>
        </p:txBody>
      </p:sp>
    </p:spTree>
    <p:extLst>
      <p:ext uri="{BB962C8B-B14F-4D97-AF65-F5344CB8AC3E}">
        <p14:creationId xmlns:p14="http://schemas.microsoft.com/office/powerpoint/2010/main" val="2620329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FC831-0EAF-4F34-945B-625356019F1D}" type="slidenum">
              <a:rPr lang="en-US" smtClean="0"/>
              <a:t>24</a:t>
            </a:fld>
            <a:endParaRPr lang="en-US"/>
          </a:p>
        </p:txBody>
      </p:sp>
    </p:spTree>
    <p:extLst>
      <p:ext uri="{BB962C8B-B14F-4D97-AF65-F5344CB8AC3E}">
        <p14:creationId xmlns:p14="http://schemas.microsoft.com/office/powerpoint/2010/main" val="1289069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GDP</a:t>
            </a:r>
          </a:p>
          <a:p>
            <a:endParaRPr lang="en-US" dirty="0" smtClean="0"/>
          </a:p>
          <a:p>
            <a:r>
              <a:rPr lang="en-US" dirty="0" smtClean="0"/>
              <a:t>Important distinction – revision</a:t>
            </a:r>
            <a:r>
              <a:rPr lang="en-US" baseline="0" dirty="0" smtClean="0"/>
              <a:t> to the 04 endorsement, NOT the 01 (the interplay between “caused in whole or in part” and “will not be broader” (as opposed to “arising out of”) may be very significant)</a:t>
            </a:r>
          </a:p>
          <a:p>
            <a:endParaRPr lang="en-US" baseline="0" dirty="0" smtClean="0"/>
          </a:p>
          <a:p>
            <a:r>
              <a:rPr lang="en-US" b="1" dirty="0"/>
              <a:t>Revised Endorsements</a:t>
            </a:r>
          </a:p>
          <a:p>
            <a:r>
              <a:rPr lang="en-US" dirty="0"/>
              <a:t>♦ CG 20 03 – Additional Insured – Concessionaires Trading Under Your Name</a:t>
            </a:r>
          </a:p>
          <a:p>
            <a:r>
              <a:rPr lang="en-US" dirty="0"/>
              <a:t>♦ CG 20 05 – Additional Insured – Controlling Interest</a:t>
            </a:r>
          </a:p>
          <a:p>
            <a:r>
              <a:rPr lang="en-US" dirty="0"/>
              <a:t>♦ CG 20 07 – Additional Insured – Engineers, Architects, Or Surveyors</a:t>
            </a:r>
          </a:p>
          <a:p>
            <a:pPr algn="l"/>
            <a:r>
              <a:rPr lang="en-US" dirty="0" smtClean="0"/>
              <a:t>♦ </a:t>
            </a:r>
            <a:r>
              <a:rPr lang="en-US" u="sng" dirty="0" smtClean="0"/>
              <a:t>CG 20 10 – Additional Insured – Owners, Lessees Or Contractors –</a:t>
            </a:r>
          </a:p>
          <a:p>
            <a:pPr algn="l"/>
            <a:r>
              <a:rPr lang="en-US" u="sng" dirty="0" smtClean="0"/>
              <a:t>Scheduled Person Or Organization</a:t>
            </a:r>
          </a:p>
          <a:p>
            <a:r>
              <a:rPr lang="en-US" dirty="0"/>
              <a:t>♦ CG 20 11 – Additional Insured – Managers Or Lessors Of Premises</a:t>
            </a:r>
          </a:p>
          <a:p>
            <a:r>
              <a:rPr lang="en-US" dirty="0"/>
              <a:t>♦ CG 20 12 – Additional Insured – State Or Governmental Agency Or</a:t>
            </a:r>
          </a:p>
          <a:p>
            <a:r>
              <a:rPr lang="en-US" dirty="0"/>
              <a:t>Subdivision Or Political Subdivision – Permits Or Authorizations</a:t>
            </a:r>
          </a:p>
          <a:p>
            <a:r>
              <a:rPr lang="en-US" dirty="0"/>
              <a:t>♦ CG 20 13 – Additional Insured – State Or Governmental Agency Or</a:t>
            </a:r>
          </a:p>
          <a:p>
            <a:r>
              <a:rPr lang="en-US" dirty="0"/>
              <a:t>Subdivision Or Political Subdivision – Permits Or Authorizations Relating</a:t>
            </a:r>
          </a:p>
          <a:p>
            <a:r>
              <a:rPr lang="en-US" dirty="0"/>
              <a:t>To Premises</a:t>
            </a:r>
          </a:p>
          <a:p>
            <a:r>
              <a:rPr lang="en-US" dirty="0"/>
              <a:t>♦ CG 20 15 – Additional Insured – Vendors</a:t>
            </a:r>
          </a:p>
          <a:p>
            <a:r>
              <a:rPr lang="en-US" dirty="0"/>
              <a:t>♦ CG 20 18 – Additional Insured – Mortgagee, Assignee Or Receiver</a:t>
            </a:r>
          </a:p>
          <a:p>
            <a:r>
              <a:rPr lang="en-US" dirty="0"/>
              <a:t>♦ CG 20 23 – Additional Insured – Executors, Administrators, Trustees Or</a:t>
            </a:r>
          </a:p>
          <a:p>
            <a:r>
              <a:rPr lang="en-US" dirty="0"/>
              <a:t>Beneficiaries</a:t>
            </a:r>
          </a:p>
          <a:p>
            <a:r>
              <a:rPr lang="en-US" dirty="0"/>
              <a:t>♦ CG 20 24 – Additional Insured – Owners Or Other Interest From Whom</a:t>
            </a:r>
          </a:p>
          <a:p>
            <a:r>
              <a:rPr lang="en-US" dirty="0"/>
              <a:t>Land Has Been Leased</a:t>
            </a:r>
          </a:p>
          <a:p>
            <a:r>
              <a:rPr lang="en-US" dirty="0"/>
              <a:t>♦ CG 20 26 – Additional Insured – Designated Person Or Organization</a:t>
            </a:r>
          </a:p>
          <a:p>
            <a:r>
              <a:rPr lang="en-US" dirty="0"/>
              <a:t>♦ CG 20 27 – Additional Insured – Co-Owner Of Insured Premises</a:t>
            </a:r>
          </a:p>
          <a:p>
            <a:r>
              <a:rPr lang="en-US" dirty="0"/>
              <a:t>♦ CG 20 28 – Additional Insured – Lessor Of Leased Equipment</a:t>
            </a:r>
          </a:p>
          <a:p>
            <a:r>
              <a:rPr lang="en-US" dirty="0"/>
              <a:t>♦ CG 20 29 – Additional Insured – Grantor Of Franchise</a:t>
            </a:r>
          </a:p>
          <a:p>
            <a:r>
              <a:rPr lang="en-US" dirty="0"/>
              <a:t>♦ CG 20 30 – Oil Or Gas Operations – </a:t>
            </a:r>
            <a:r>
              <a:rPr lang="en-US" dirty="0" err="1"/>
              <a:t>Nonoperating</a:t>
            </a:r>
            <a:r>
              <a:rPr lang="en-US" dirty="0"/>
              <a:t>, Working Interests</a:t>
            </a:r>
          </a:p>
          <a:p>
            <a:r>
              <a:rPr lang="en-US" dirty="0"/>
              <a:t>♦ CG 20 31 – Additional Insured – Engineers, Architects Or Surveyors</a:t>
            </a:r>
          </a:p>
          <a:p>
            <a:r>
              <a:rPr lang="en-US" dirty="0"/>
              <a:t>♦ CG 20 32 – Additional Insured – Engineers, Architects Or Surveyors Not</a:t>
            </a:r>
          </a:p>
          <a:p>
            <a:r>
              <a:rPr lang="en-US" dirty="0"/>
              <a:t>Engaged By The Named Insured</a:t>
            </a:r>
          </a:p>
          <a:p>
            <a:r>
              <a:rPr lang="en-US" u="sng" dirty="0"/>
              <a:t>♦ CG 20 33 – Additional Insured – Owners, Lessees Or Contractors –</a:t>
            </a:r>
          </a:p>
          <a:p>
            <a:r>
              <a:rPr lang="en-US" u="sng" dirty="0"/>
              <a:t>Automatic Status When Required In Construction Agreement With You</a:t>
            </a:r>
          </a:p>
          <a:p>
            <a:r>
              <a:rPr lang="en-US" dirty="0"/>
              <a:t>♦ CG 20 34 – Additional Insured – Lessor Of Leased Equipment – Automatic</a:t>
            </a:r>
          </a:p>
          <a:p>
            <a:r>
              <a:rPr lang="en-US" dirty="0"/>
              <a:t>Status When Required In Lease Agreement With You</a:t>
            </a:r>
          </a:p>
          <a:p>
            <a:r>
              <a:rPr lang="en-US" dirty="0"/>
              <a:t>♦ CG 20 35 – Additional Insured – Grantor Of Licenses – Automatic Status</a:t>
            </a:r>
          </a:p>
          <a:p>
            <a:r>
              <a:rPr lang="en-US" dirty="0"/>
              <a:t>When Required By Licensor</a:t>
            </a:r>
          </a:p>
          <a:p>
            <a:r>
              <a:rPr lang="en-US" dirty="0"/>
              <a:t>♦ CG 20 36 – Additional Insured – Grantor Of Licenses</a:t>
            </a:r>
          </a:p>
          <a:p>
            <a:r>
              <a:rPr lang="en-US" u="sng" dirty="0"/>
              <a:t>♦ CG 20 37 – Additional Insured – Owners, Lessees Or Contractors –</a:t>
            </a:r>
          </a:p>
          <a:p>
            <a:r>
              <a:rPr lang="en-US" u="sng" dirty="0"/>
              <a:t>Completed Operations</a:t>
            </a:r>
          </a:p>
          <a:p>
            <a:r>
              <a:rPr lang="en-US" dirty="0"/>
              <a:t>♦ CG 29 35 – Additional Insured – State Or Governmental Agency Or</a:t>
            </a:r>
          </a:p>
          <a:p>
            <a:r>
              <a:rPr lang="en-US" dirty="0"/>
              <a:t>Subdivision Or Political Subdivision – Permits Or Authorizations</a:t>
            </a:r>
          </a:p>
        </p:txBody>
      </p:sp>
      <p:sp>
        <p:nvSpPr>
          <p:cNvPr id="4" name="Slide Number Placeholder 3"/>
          <p:cNvSpPr>
            <a:spLocks noGrp="1"/>
          </p:cNvSpPr>
          <p:nvPr>
            <p:ph type="sldNum" sz="quarter" idx="10"/>
          </p:nvPr>
        </p:nvSpPr>
        <p:spPr/>
        <p:txBody>
          <a:bodyPr/>
          <a:lstStyle/>
          <a:p>
            <a:fld id="{B17FC831-0EAF-4F34-945B-625356019F1D}" type="slidenum">
              <a:rPr lang="en-US" smtClean="0"/>
              <a:t>4</a:t>
            </a:fld>
            <a:endParaRPr lang="en-US"/>
          </a:p>
        </p:txBody>
      </p:sp>
    </p:spTree>
    <p:extLst>
      <p:ext uri="{BB962C8B-B14F-4D97-AF65-F5344CB8AC3E}">
        <p14:creationId xmlns:p14="http://schemas.microsoft.com/office/powerpoint/2010/main" val="342059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163">
              <a:defRPr/>
            </a:pPr>
            <a:r>
              <a:rPr lang="en-US" dirty="0" smtClean="0"/>
              <a:t>GDP</a:t>
            </a:r>
          </a:p>
          <a:p>
            <a:pPr defTabSz="936163">
              <a:defRPr/>
            </a:pPr>
            <a:endParaRPr lang="en-US" dirty="0" smtClean="0"/>
          </a:p>
          <a:p>
            <a:pPr defTabSz="936163">
              <a:defRPr/>
            </a:pPr>
            <a:r>
              <a:rPr lang="en-US" dirty="0" smtClean="0"/>
              <a:t>This </a:t>
            </a:r>
            <a:r>
              <a:rPr lang="en-US" dirty="0"/>
              <a:t>language is used to create follow form excess coverage.  </a:t>
            </a:r>
            <a:r>
              <a:rPr lang="en-US" u="sng" dirty="0" err="1"/>
              <a:t>Radil</a:t>
            </a:r>
            <a:r>
              <a:rPr lang="en-US" u="sng" dirty="0"/>
              <a:t> v. Nat'l Union Fire Ins. Co. of Pittsburg, PA</a:t>
            </a:r>
            <a:r>
              <a:rPr lang="en-US" dirty="0"/>
              <a:t>, 233 P.3d 688, 695 (Colo. 2010) (“The language of National Union's endorsement states that the UM/UIM insurance its policy provides ‘will not be broader than the insurance coverage provided by [Great American’s] policy.’ I would read that language to mean exactly—and only—what it says: National Union’s insurance will not be broader than the insurance coverage provided by Great American.”). </a:t>
            </a:r>
            <a:endParaRPr lang="en-US" dirty="0" smtClean="0"/>
          </a:p>
          <a:p>
            <a:endParaRPr lang="en-US" dirty="0"/>
          </a:p>
        </p:txBody>
      </p:sp>
      <p:sp>
        <p:nvSpPr>
          <p:cNvPr id="4" name="Slide Number Placeholder 3"/>
          <p:cNvSpPr>
            <a:spLocks noGrp="1"/>
          </p:cNvSpPr>
          <p:nvPr>
            <p:ph type="sldNum" sz="quarter" idx="10"/>
          </p:nvPr>
        </p:nvSpPr>
        <p:spPr/>
        <p:txBody>
          <a:bodyPr/>
          <a:lstStyle/>
          <a:p>
            <a:fld id="{B17FC831-0EAF-4F34-945B-625356019F1D}" type="slidenum">
              <a:rPr lang="en-US" smtClean="0"/>
              <a:t>5</a:t>
            </a:fld>
            <a:endParaRPr lang="en-US"/>
          </a:p>
        </p:txBody>
      </p:sp>
    </p:spTree>
    <p:extLst>
      <p:ext uri="{BB962C8B-B14F-4D97-AF65-F5344CB8AC3E}">
        <p14:creationId xmlns:p14="http://schemas.microsoft.com/office/powerpoint/2010/main" val="342059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GDP</a:t>
            </a:r>
          </a:p>
          <a:p>
            <a:endParaRPr lang="en-US" dirty="0"/>
          </a:p>
        </p:txBody>
      </p:sp>
      <p:sp>
        <p:nvSpPr>
          <p:cNvPr id="4" name="Slide Number Placeholder 3"/>
          <p:cNvSpPr>
            <a:spLocks noGrp="1"/>
          </p:cNvSpPr>
          <p:nvPr>
            <p:ph type="sldNum" sz="quarter" idx="10"/>
          </p:nvPr>
        </p:nvSpPr>
        <p:spPr/>
        <p:txBody>
          <a:bodyPr/>
          <a:lstStyle/>
          <a:p>
            <a:fld id="{B17FC831-0EAF-4F34-945B-625356019F1D}" type="slidenum">
              <a:rPr lang="en-US" smtClean="0"/>
              <a:t>6</a:t>
            </a:fld>
            <a:endParaRPr lang="en-US"/>
          </a:p>
        </p:txBody>
      </p:sp>
    </p:spTree>
    <p:extLst>
      <p:ext uri="{BB962C8B-B14F-4D97-AF65-F5344CB8AC3E}">
        <p14:creationId xmlns:p14="http://schemas.microsoft.com/office/powerpoint/2010/main" val="254801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GDP</a:t>
            </a:r>
          </a:p>
          <a:p>
            <a:endParaRPr lang="en-US" dirty="0" smtClean="0"/>
          </a:p>
          <a:p>
            <a:r>
              <a:rPr lang="en-US" dirty="0" smtClean="0"/>
              <a:t>Absent </a:t>
            </a:r>
            <a:r>
              <a:rPr lang="en-US" dirty="0"/>
              <a:t>express policy language to the contrary, the AI gets full access to limits even if the base contract from which the AI status stems requires the named insured to provide AI coverage in an amount less than the policy’s limits. </a:t>
            </a:r>
            <a:r>
              <a:rPr lang="en-US" u="sng" dirty="0"/>
              <a:t>See</a:t>
            </a:r>
            <a:r>
              <a:rPr lang="en-US" dirty="0"/>
              <a:t> </a:t>
            </a:r>
            <a:r>
              <a:rPr lang="en-US" u="sng" dirty="0"/>
              <a:t>Mobil Oil Corp. v. Maryland </a:t>
            </a:r>
            <a:r>
              <a:rPr lang="en-US" u="sng" dirty="0" err="1"/>
              <a:t>Cas</a:t>
            </a:r>
            <a:r>
              <a:rPr lang="en-US" u="sng" dirty="0"/>
              <a:t>. Co.</a:t>
            </a:r>
            <a:r>
              <a:rPr lang="en-US" dirty="0"/>
              <a:t> 681 N.E.2d 553 (Ill App. 1998) (absent language limiting coverage, AIs are entitled to full limits). Some AI endorsements will, however, make such an explicit reference to the terms of the underlying contract, thereby limiting the AI to those limits proscribed in the contract. </a:t>
            </a:r>
            <a:r>
              <a:rPr lang="en-US" u="sng" dirty="0"/>
              <a:t>See</a:t>
            </a:r>
            <a:r>
              <a:rPr lang="en-US" dirty="0"/>
              <a:t> </a:t>
            </a:r>
            <a:r>
              <a:rPr lang="en-US" u="sng" dirty="0" err="1"/>
              <a:t>Bovis</a:t>
            </a:r>
            <a:r>
              <a:rPr lang="en-US" u="sng" dirty="0"/>
              <a:t> Lend Lease LMB, Inc., et al. v. Great Am. Ins. Co</a:t>
            </a:r>
            <a:r>
              <a:rPr lang="en-US" i="1" u="sng" dirty="0"/>
              <a:t>.</a:t>
            </a:r>
            <a:r>
              <a:rPr lang="en-US" i="1" dirty="0"/>
              <a:t>, </a:t>
            </a:r>
            <a:r>
              <a:rPr lang="en-US" dirty="0"/>
              <a:t>53 A.D.3d 140, 155-60 (N.Y. App. Div. 1st Dept. 2008) (interpreting one such endorsement and upholding a policy provision limiting coverage for an AI to the minimum amount required by contract). </a:t>
            </a:r>
          </a:p>
          <a:p>
            <a:endParaRPr lang="en-US" dirty="0"/>
          </a:p>
          <a:p>
            <a:r>
              <a:rPr lang="en-US" b="1" dirty="0"/>
              <a:t>Revised Endorsements</a:t>
            </a:r>
          </a:p>
          <a:p>
            <a:r>
              <a:rPr lang="en-US" dirty="0"/>
              <a:t>♦ CG 20 03 – Additional Insured – Concessionaires Trading Under Your Name</a:t>
            </a:r>
          </a:p>
          <a:p>
            <a:r>
              <a:rPr lang="en-US" dirty="0"/>
              <a:t>♦ CG 20 05 – Additional Insured – Controlling Interest</a:t>
            </a:r>
          </a:p>
          <a:p>
            <a:r>
              <a:rPr lang="en-US" dirty="0"/>
              <a:t>♦ CG 20 07 – Additional Insured – Engineers, Architects, Or Surveyors</a:t>
            </a:r>
          </a:p>
          <a:p>
            <a:r>
              <a:rPr lang="en-US" u="sng" dirty="0"/>
              <a:t>♦ CG 20 10 – Additional Insured – Owners, Lessees Or Contractors –</a:t>
            </a:r>
          </a:p>
          <a:p>
            <a:r>
              <a:rPr lang="en-US" u="sng" dirty="0"/>
              <a:t>Scheduled Person Or Organization</a:t>
            </a:r>
          </a:p>
          <a:p>
            <a:r>
              <a:rPr lang="en-US" dirty="0"/>
              <a:t>♦ CG 20 11 – Additional Insured – Managers Or Lessors Of Premises</a:t>
            </a:r>
          </a:p>
          <a:p>
            <a:r>
              <a:rPr lang="en-US" dirty="0"/>
              <a:t>♦ CG 20 12 – Additional Insured – State Or Governmental Agency Or</a:t>
            </a:r>
          </a:p>
          <a:p>
            <a:r>
              <a:rPr lang="en-US" dirty="0"/>
              <a:t>Subdivision Or Political Subdivision – Permits Or Authorizations</a:t>
            </a:r>
          </a:p>
          <a:p>
            <a:r>
              <a:rPr lang="en-US" dirty="0"/>
              <a:t>♦ CG 20 13 – Additional Insured – State Or Governmental Agency Or</a:t>
            </a:r>
          </a:p>
          <a:p>
            <a:r>
              <a:rPr lang="en-US" dirty="0"/>
              <a:t>Subdivision Or Political Subdivision – Permits Or Authorizations Relating</a:t>
            </a:r>
          </a:p>
          <a:p>
            <a:r>
              <a:rPr lang="en-US" dirty="0"/>
              <a:t>To Premises</a:t>
            </a:r>
          </a:p>
          <a:p>
            <a:r>
              <a:rPr lang="en-US" dirty="0"/>
              <a:t>♦ CG 20 15 – Additional Insured – Vendors</a:t>
            </a:r>
          </a:p>
          <a:p>
            <a:r>
              <a:rPr lang="en-US" dirty="0"/>
              <a:t>♦ CG 20 18 – Additional Insured – Mortgagee, Assignee Or Receiver</a:t>
            </a:r>
          </a:p>
          <a:p>
            <a:r>
              <a:rPr lang="en-US" dirty="0"/>
              <a:t>♦ CG 20 23 – Additional Insured – Executors, Administrators, Trustees Or</a:t>
            </a:r>
          </a:p>
          <a:p>
            <a:r>
              <a:rPr lang="en-US" dirty="0"/>
              <a:t>Beneficiaries</a:t>
            </a:r>
          </a:p>
          <a:p>
            <a:r>
              <a:rPr lang="en-US" dirty="0"/>
              <a:t>♦ CG 20 24 – Additional Insured – Owners Or Other Interest From Whom</a:t>
            </a:r>
          </a:p>
          <a:p>
            <a:r>
              <a:rPr lang="en-US" dirty="0"/>
              <a:t>Land Has Been Leased</a:t>
            </a:r>
          </a:p>
          <a:p>
            <a:r>
              <a:rPr lang="en-US" dirty="0"/>
              <a:t>♦ CG 20 26 – Additional Insured – Designated Person Or Organization</a:t>
            </a:r>
          </a:p>
          <a:p>
            <a:r>
              <a:rPr lang="en-US" dirty="0"/>
              <a:t>♦ CG 20 27 – Additional Insured – Co-Owner Of Insured Premises</a:t>
            </a:r>
          </a:p>
          <a:p>
            <a:r>
              <a:rPr lang="en-US" dirty="0"/>
              <a:t>♦ CG 20 28 – Additional Insured – Lessor Of Leased Equipment</a:t>
            </a:r>
          </a:p>
          <a:p>
            <a:r>
              <a:rPr lang="en-US" dirty="0"/>
              <a:t>♦ CG 20 29 – Additional Insured – Grantor Of Franchise</a:t>
            </a:r>
          </a:p>
          <a:p>
            <a:r>
              <a:rPr lang="en-US" dirty="0"/>
              <a:t>♦ CG 20 30 – Oil Or Gas Operations – </a:t>
            </a:r>
            <a:r>
              <a:rPr lang="en-US" dirty="0" err="1"/>
              <a:t>Nonoperating</a:t>
            </a:r>
            <a:r>
              <a:rPr lang="en-US" dirty="0"/>
              <a:t>, Working Interests</a:t>
            </a:r>
          </a:p>
          <a:p>
            <a:r>
              <a:rPr lang="en-US" dirty="0"/>
              <a:t>♦ CG 20 31 – Additional Insured – Engineers, Architects Or Surveyors</a:t>
            </a:r>
          </a:p>
          <a:p>
            <a:r>
              <a:rPr lang="en-US" dirty="0"/>
              <a:t>♦ CG 20 32 – Additional Insured – Engineers, Architects Or Surveyors Not</a:t>
            </a:r>
          </a:p>
          <a:p>
            <a:r>
              <a:rPr lang="en-US" dirty="0"/>
              <a:t>Engaged By The Named Insured</a:t>
            </a:r>
          </a:p>
          <a:p>
            <a:r>
              <a:rPr lang="en-US" u="sng" dirty="0"/>
              <a:t>♦ CG 20 33 – Additional Insured – Owners, Lessees Or Contractors –</a:t>
            </a:r>
          </a:p>
          <a:p>
            <a:r>
              <a:rPr lang="en-US" u="sng" dirty="0"/>
              <a:t>Automatic Status When Required In Construction Agreement With You</a:t>
            </a:r>
          </a:p>
          <a:p>
            <a:r>
              <a:rPr lang="en-US" dirty="0"/>
              <a:t>♦ CG 20 34 – Additional Insured – Lessor Of Leased Equipment – Automatic</a:t>
            </a:r>
          </a:p>
          <a:p>
            <a:r>
              <a:rPr lang="en-US" dirty="0"/>
              <a:t>Status When Required In Lease Agreement With You</a:t>
            </a:r>
          </a:p>
          <a:p>
            <a:r>
              <a:rPr lang="en-US" dirty="0"/>
              <a:t>♦ CG 20 35 – Additional Insured – Grantor Of Licenses – Automatic Status</a:t>
            </a:r>
          </a:p>
          <a:p>
            <a:r>
              <a:rPr lang="en-US" dirty="0"/>
              <a:t>When Required By Licensor</a:t>
            </a:r>
          </a:p>
          <a:p>
            <a:r>
              <a:rPr lang="en-US" dirty="0"/>
              <a:t>♦ CG 20 36 – Additional Insured – Grantor Of Licenses</a:t>
            </a:r>
          </a:p>
          <a:p>
            <a:r>
              <a:rPr lang="en-US" dirty="0"/>
              <a:t>♦ CG 20 37 – Additional Insured – Owners, Lessees Or Contractors –</a:t>
            </a:r>
          </a:p>
          <a:p>
            <a:r>
              <a:rPr lang="en-US" dirty="0"/>
              <a:t>Completed Operations</a:t>
            </a:r>
          </a:p>
          <a:p>
            <a:r>
              <a:rPr lang="en-US" dirty="0"/>
              <a:t>♦ CG 29 35 – Additional Insured – State Or Governmental Agency Or</a:t>
            </a:r>
          </a:p>
          <a:p>
            <a:r>
              <a:rPr lang="en-US" dirty="0"/>
              <a:t>Subdivision Or Political Subdivision – Permits Or Authorizations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B17FC831-0EAF-4F34-945B-625356019F1D}" type="slidenum">
              <a:rPr lang="en-US" smtClean="0"/>
              <a:t>7</a:t>
            </a:fld>
            <a:endParaRPr lang="en-US"/>
          </a:p>
        </p:txBody>
      </p:sp>
    </p:spTree>
    <p:extLst>
      <p:ext uri="{BB962C8B-B14F-4D97-AF65-F5344CB8AC3E}">
        <p14:creationId xmlns:p14="http://schemas.microsoft.com/office/powerpoint/2010/main" val="3420592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GDP</a:t>
            </a:r>
          </a:p>
          <a:p>
            <a:endParaRPr lang="en-US" dirty="0" smtClean="0"/>
          </a:p>
          <a:p>
            <a:endParaRPr lang="en-US" dirty="0" smtClean="0"/>
          </a:p>
          <a:p>
            <a:r>
              <a:rPr lang="en-US" dirty="0" smtClean="0"/>
              <a:t>Absent </a:t>
            </a:r>
            <a:r>
              <a:rPr lang="en-US" dirty="0"/>
              <a:t>express policy language to the contrary, the AI gets full access to limits even if the base contract from which the AI status stems requires the named insured to provide AI coverage in an amount less than the policy’s limits. </a:t>
            </a:r>
            <a:r>
              <a:rPr lang="en-US" u="sng" dirty="0"/>
              <a:t>See</a:t>
            </a:r>
            <a:r>
              <a:rPr lang="en-US" dirty="0"/>
              <a:t> </a:t>
            </a:r>
            <a:r>
              <a:rPr lang="en-US" u="sng" dirty="0"/>
              <a:t>Mobil Oil Corp. v. Maryland </a:t>
            </a:r>
            <a:r>
              <a:rPr lang="en-US" u="sng" dirty="0" err="1"/>
              <a:t>Cas</a:t>
            </a:r>
            <a:r>
              <a:rPr lang="en-US" u="sng" dirty="0"/>
              <a:t>. Co.</a:t>
            </a:r>
            <a:r>
              <a:rPr lang="en-US" dirty="0"/>
              <a:t> 681 N.E.2d 553 (Ill App. 1998) (absent language limiting coverage, AIs are entitled to full limits). Some AI endorsements will, however, make such an explicit reference to the terms of the underlying contract, thereby limiting the AI to those limits proscribed in the contract. </a:t>
            </a:r>
            <a:r>
              <a:rPr lang="en-US" u="sng" dirty="0"/>
              <a:t>See</a:t>
            </a:r>
            <a:r>
              <a:rPr lang="en-US" dirty="0"/>
              <a:t> </a:t>
            </a:r>
            <a:r>
              <a:rPr lang="en-US" u="sng" dirty="0" err="1"/>
              <a:t>Bovis</a:t>
            </a:r>
            <a:r>
              <a:rPr lang="en-US" u="sng" dirty="0"/>
              <a:t> Lend Lease LMB, Inc., et al. v. Great Am. Ins. Co</a:t>
            </a:r>
            <a:r>
              <a:rPr lang="en-US" i="1" u="sng" dirty="0"/>
              <a:t>.</a:t>
            </a:r>
            <a:r>
              <a:rPr lang="en-US" i="1" dirty="0"/>
              <a:t>, </a:t>
            </a:r>
            <a:r>
              <a:rPr lang="en-US" dirty="0"/>
              <a:t>53 A.D.3d 140, 155-60 (N.Y. App. Div. 1st Dept. 2008) (interpreting one such endorsement and upholding a policy provision limiting coverage for an AI to the minimum amount required by contract). </a:t>
            </a:r>
          </a:p>
          <a:p>
            <a:endParaRPr lang="en-US" dirty="0"/>
          </a:p>
          <a:p>
            <a:r>
              <a:rPr lang="en-US" b="1" dirty="0"/>
              <a:t>Revised Endorsements</a:t>
            </a:r>
          </a:p>
          <a:p>
            <a:r>
              <a:rPr lang="en-US" dirty="0"/>
              <a:t>♦ CG 20 03 – Additional Insured – Concessionaires Trading Under Your Name</a:t>
            </a:r>
          </a:p>
          <a:p>
            <a:r>
              <a:rPr lang="en-US" dirty="0"/>
              <a:t>♦ CG 20 05 – Additional Insured – Controlling Interest</a:t>
            </a:r>
          </a:p>
          <a:p>
            <a:r>
              <a:rPr lang="en-US" dirty="0"/>
              <a:t>♦ CG 20 07 – Additional Insured – Engineers, Architects, Or Surveyors</a:t>
            </a:r>
          </a:p>
          <a:p>
            <a:r>
              <a:rPr lang="en-US" u="sng" dirty="0"/>
              <a:t>♦ CG 20 10 – Additional Insured – Owners, Lessees Or Contractors –</a:t>
            </a:r>
          </a:p>
          <a:p>
            <a:r>
              <a:rPr lang="en-US" u="sng" dirty="0"/>
              <a:t>Scheduled Person Or Organization</a:t>
            </a:r>
          </a:p>
          <a:p>
            <a:r>
              <a:rPr lang="en-US" dirty="0"/>
              <a:t>♦ CG 20 11 – Additional Insured – Managers Or Lessors Of Premises</a:t>
            </a:r>
          </a:p>
          <a:p>
            <a:r>
              <a:rPr lang="en-US" dirty="0"/>
              <a:t>♦ CG 20 12 – Additional Insured – State Or Governmental Agency Or</a:t>
            </a:r>
          </a:p>
          <a:p>
            <a:r>
              <a:rPr lang="en-US" dirty="0"/>
              <a:t>Subdivision Or Political Subdivision – Permits Or Authorizations</a:t>
            </a:r>
          </a:p>
          <a:p>
            <a:r>
              <a:rPr lang="en-US" dirty="0"/>
              <a:t>♦ CG 20 13 – Additional Insured – State Or Governmental Agency Or</a:t>
            </a:r>
          </a:p>
          <a:p>
            <a:r>
              <a:rPr lang="en-US" dirty="0"/>
              <a:t>Subdivision Or Political Subdivision – Permits Or Authorizations Relating</a:t>
            </a:r>
          </a:p>
          <a:p>
            <a:r>
              <a:rPr lang="en-US" dirty="0"/>
              <a:t>To Premises</a:t>
            </a:r>
          </a:p>
          <a:p>
            <a:r>
              <a:rPr lang="en-US" dirty="0"/>
              <a:t>♦ CG 20 15 – Additional Insured – Vendors</a:t>
            </a:r>
          </a:p>
          <a:p>
            <a:r>
              <a:rPr lang="en-US" dirty="0"/>
              <a:t>♦ CG 20 18 – Additional Insured – Mortgagee, Assignee Or Receiver</a:t>
            </a:r>
          </a:p>
          <a:p>
            <a:r>
              <a:rPr lang="en-US" dirty="0"/>
              <a:t>♦ CG 20 23 – Additional Insured – Executors, Administrators, Trustees Or</a:t>
            </a:r>
          </a:p>
          <a:p>
            <a:r>
              <a:rPr lang="en-US" dirty="0"/>
              <a:t>Beneficiaries</a:t>
            </a:r>
          </a:p>
          <a:p>
            <a:r>
              <a:rPr lang="en-US" dirty="0"/>
              <a:t>♦ CG 20 24 – Additional Insured – Owners Or Other Interest From Whom</a:t>
            </a:r>
          </a:p>
          <a:p>
            <a:r>
              <a:rPr lang="en-US" dirty="0"/>
              <a:t>Land Has Been Leased</a:t>
            </a:r>
          </a:p>
          <a:p>
            <a:r>
              <a:rPr lang="en-US" dirty="0"/>
              <a:t>♦ CG 20 26 – Additional Insured – Designated Person Or Organization</a:t>
            </a:r>
          </a:p>
          <a:p>
            <a:r>
              <a:rPr lang="en-US" dirty="0"/>
              <a:t>♦ CG 20 27 – Additional Insured – Co-Owner Of Insured Premises</a:t>
            </a:r>
          </a:p>
          <a:p>
            <a:r>
              <a:rPr lang="en-US" dirty="0"/>
              <a:t>♦ CG 20 28 – Additional Insured – Lessor Of Leased Equipment</a:t>
            </a:r>
          </a:p>
          <a:p>
            <a:r>
              <a:rPr lang="en-US" dirty="0"/>
              <a:t>♦ CG 20 29 – Additional Insured – Grantor Of Franchise</a:t>
            </a:r>
          </a:p>
          <a:p>
            <a:r>
              <a:rPr lang="en-US" dirty="0"/>
              <a:t>♦ CG 20 30 – Oil Or Gas Operations – </a:t>
            </a:r>
            <a:r>
              <a:rPr lang="en-US" dirty="0" err="1"/>
              <a:t>Nonoperating</a:t>
            </a:r>
            <a:r>
              <a:rPr lang="en-US" dirty="0"/>
              <a:t>, Working Interests</a:t>
            </a:r>
          </a:p>
          <a:p>
            <a:r>
              <a:rPr lang="en-US" dirty="0"/>
              <a:t>♦ CG 20 31 – Additional Insured – Engineers, Architects Or Surveyors</a:t>
            </a:r>
          </a:p>
          <a:p>
            <a:r>
              <a:rPr lang="en-US" dirty="0"/>
              <a:t>♦ CG 20 32 – Additional Insured – Engineers, Architects Or Surveyors Not</a:t>
            </a:r>
          </a:p>
          <a:p>
            <a:r>
              <a:rPr lang="en-US" dirty="0"/>
              <a:t>Engaged By The Named Insured</a:t>
            </a:r>
          </a:p>
          <a:p>
            <a:r>
              <a:rPr lang="en-US" u="sng" dirty="0"/>
              <a:t>♦ CG 20 33 – Additional Insured – Owners, Lessees Or Contractors –</a:t>
            </a:r>
          </a:p>
          <a:p>
            <a:r>
              <a:rPr lang="en-US" u="sng" dirty="0"/>
              <a:t>Automatic Status When Required In Construction Agreement With You</a:t>
            </a:r>
          </a:p>
          <a:p>
            <a:r>
              <a:rPr lang="en-US" dirty="0"/>
              <a:t>♦ CG 20 34 – Additional Insured – Lessor Of Leased Equipment – Automatic</a:t>
            </a:r>
          </a:p>
          <a:p>
            <a:r>
              <a:rPr lang="en-US" dirty="0"/>
              <a:t>Status When Required In Lease Agreement With You</a:t>
            </a:r>
          </a:p>
          <a:p>
            <a:r>
              <a:rPr lang="en-US" dirty="0"/>
              <a:t>♦ CG 20 35 – Additional Insured – Grantor Of Licenses – Automatic Status</a:t>
            </a:r>
          </a:p>
          <a:p>
            <a:r>
              <a:rPr lang="en-US" dirty="0"/>
              <a:t>When Required By Licensor</a:t>
            </a:r>
          </a:p>
          <a:p>
            <a:r>
              <a:rPr lang="en-US" dirty="0"/>
              <a:t>♦ CG 20 36 – Additional Insured – Grantor Of Licenses</a:t>
            </a:r>
          </a:p>
          <a:p>
            <a:r>
              <a:rPr lang="en-US" dirty="0"/>
              <a:t>♦ CG 20 37 – Additional Insured – Owners, Lessees Or Contractors –</a:t>
            </a:r>
          </a:p>
          <a:p>
            <a:r>
              <a:rPr lang="en-US" dirty="0"/>
              <a:t>Completed Operations</a:t>
            </a:r>
          </a:p>
          <a:p>
            <a:r>
              <a:rPr lang="en-US" dirty="0"/>
              <a:t>♦ CG 29 35 – Additional Insured – State Or Governmental Agency Or</a:t>
            </a:r>
          </a:p>
          <a:p>
            <a:r>
              <a:rPr lang="en-US" dirty="0"/>
              <a:t>Subdivision Or Political Subdivision – Permits Or Authorizations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B17FC831-0EAF-4F34-945B-625356019F1D}" type="slidenum">
              <a:rPr lang="en-US" smtClean="0"/>
              <a:t>8</a:t>
            </a:fld>
            <a:endParaRPr lang="en-US"/>
          </a:p>
        </p:txBody>
      </p:sp>
    </p:spTree>
    <p:extLst>
      <p:ext uri="{BB962C8B-B14F-4D97-AF65-F5344CB8AC3E}">
        <p14:creationId xmlns:p14="http://schemas.microsoft.com/office/powerpoint/2010/main" val="3420592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GDP</a:t>
            </a:r>
          </a:p>
          <a:p>
            <a:endParaRPr lang="en-US" dirty="0" smtClean="0"/>
          </a:p>
          <a:p>
            <a:endParaRPr lang="en-US" dirty="0" smtClean="0"/>
          </a:p>
          <a:p>
            <a:r>
              <a:rPr lang="en-US" dirty="0" smtClean="0"/>
              <a:t>Scenario where contract separates primary and excess requirements.</a:t>
            </a:r>
          </a:p>
          <a:p>
            <a:endParaRPr lang="en-US" dirty="0" smtClean="0"/>
          </a:p>
          <a:p>
            <a:r>
              <a:rPr lang="en-US" dirty="0" smtClean="0"/>
              <a:t>Contract issues </a:t>
            </a:r>
          </a:p>
          <a:p>
            <a:endParaRPr lang="en-US" dirty="0" smtClean="0"/>
          </a:p>
          <a:p>
            <a:r>
              <a:rPr lang="en-US" dirty="0" smtClean="0"/>
              <a:t>“Not less than” “a minimum of”</a:t>
            </a:r>
            <a:endParaRPr lang="en-US" dirty="0"/>
          </a:p>
        </p:txBody>
      </p:sp>
      <p:sp>
        <p:nvSpPr>
          <p:cNvPr id="4" name="Slide Number Placeholder 3"/>
          <p:cNvSpPr>
            <a:spLocks noGrp="1"/>
          </p:cNvSpPr>
          <p:nvPr>
            <p:ph type="sldNum" sz="quarter" idx="10"/>
          </p:nvPr>
        </p:nvSpPr>
        <p:spPr/>
        <p:txBody>
          <a:bodyPr/>
          <a:lstStyle/>
          <a:p>
            <a:fld id="{B17FC831-0EAF-4F34-945B-625356019F1D}" type="slidenum">
              <a:rPr lang="en-US" smtClean="0"/>
              <a:t>9</a:t>
            </a:fld>
            <a:endParaRPr lang="en-US"/>
          </a:p>
        </p:txBody>
      </p:sp>
    </p:spTree>
    <p:extLst>
      <p:ext uri="{BB962C8B-B14F-4D97-AF65-F5344CB8AC3E}">
        <p14:creationId xmlns:p14="http://schemas.microsoft.com/office/powerpoint/2010/main" val="3420592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GDP</a:t>
            </a:r>
          </a:p>
          <a:p>
            <a:endParaRPr lang="en-US" dirty="0" smtClean="0"/>
          </a:p>
          <a:p>
            <a:endParaRPr lang="en-US" dirty="0" smtClean="0"/>
          </a:p>
          <a:p>
            <a:r>
              <a:rPr lang="en-US" dirty="0" smtClean="0"/>
              <a:t>Pressure on the drafter of the contract:</a:t>
            </a:r>
          </a:p>
          <a:p>
            <a:endParaRPr lang="en-US" dirty="0" smtClean="0"/>
          </a:p>
          <a:p>
            <a:r>
              <a:rPr lang="en-US" dirty="0" smtClean="0"/>
              <a:t>E.g.  “If Subcontractor’s policy limits are greater than the minimum limits of liability stated</a:t>
            </a:r>
            <a:r>
              <a:rPr lang="en-US" baseline="0" dirty="0" smtClean="0"/>
              <a:t> in this agreement</a:t>
            </a:r>
            <a:r>
              <a:rPr lang="en-US" dirty="0" smtClean="0"/>
              <a:t>, those greater policy limits, and any applicable excess policy limits, shall also apply and be available to the Additional </a:t>
            </a:r>
            <a:r>
              <a:rPr lang="en-US" dirty="0" err="1" smtClean="0"/>
              <a:t>Insureds</a:t>
            </a:r>
            <a:r>
              <a:rPr lang="en-US" dirty="0" smtClean="0"/>
              <a:t>’ coverage.”</a:t>
            </a:r>
          </a:p>
          <a:p>
            <a:endParaRPr lang="en-US" dirty="0" smtClean="0"/>
          </a:p>
          <a:p>
            <a:r>
              <a:rPr lang="en-US" dirty="0" smtClean="0"/>
              <a:t>Subcontractor further agrees that the amount of insurance available to additional </a:t>
            </a:r>
            <a:r>
              <a:rPr lang="en-US" dirty="0" err="1" smtClean="0"/>
              <a:t>insureds</a:t>
            </a:r>
            <a:r>
              <a:rPr lang="en-US" dirty="0" smtClean="0"/>
              <a:t> shall be for the full amount of the loss up to policy limits of liability and shall not be limited to the minimum requirements of this Subcontract. </a:t>
            </a:r>
            <a:endParaRPr lang="en-US" dirty="0"/>
          </a:p>
        </p:txBody>
      </p:sp>
      <p:sp>
        <p:nvSpPr>
          <p:cNvPr id="4" name="Slide Number Placeholder 3"/>
          <p:cNvSpPr>
            <a:spLocks noGrp="1"/>
          </p:cNvSpPr>
          <p:nvPr>
            <p:ph type="sldNum" sz="quarter" idx="10"/>
          </p:nvPr>
        </p:nvSpPr>
        <p:spPr/>
        <p:txBody>
          <a:bodyPr/>
          <a:lstStyle/>
          <a:p>
            <a:fld id="{B17FC831-0EAF-4F34-945B-625356019F1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20592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9255CC-F3A9-4DEE-B41B-BC203A59F5EB}" type="datetimeFigureOut">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9FF7C-D215-4315-8CB6-99453E8C0D0E}" type="slidenum">
              <a:rPr lang="en-US" smtClean="0"/>
              <a:t>‹#›</a:t>
            </a:fld>
            <a:endParaRPr lang="en-US"/>
          </a:p>
        </p:txBody>
      </p:sp>
    </p:spTree>
    <p:extLst>
      <p:ext uri="{BB962C8B-B14F-4D97-AF65-F5344CB8AC3E}">
        <p14:creationId xmlns:p14="http://schemas.microsoft.com/office/powerpoint/2010/main" val="428357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255CC-F3A9-4DEE-B41B-BC203A59F5EB}" type="datetimeFigureOut">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9FF7C-D215-4315-8CB6-99453E8C0D0E}" type="slidenum">
              <a:rPr lang="en-US" smtClean="0"/>
              <a:t>‹#›</a:t>
            </a:fld>
            <a:endParaRPr lang="en-US"/>
          </a:p>
        </p:txBody>
      </p:sp>
    </p:spTree>
    <p:extLst>
      <p:ext uri="{BB962C8B-B14F-4D97-AF65-F5344CB8AC3E}">
        <p14:creationId xmlns:p14="http://schemas.microsoft.com/office/powerpoint/2010/main" val="324785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255CC-F3A9-4DEE-B41B-BC203A59F5EB}" type="datetimeFigureOut">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9FF7C-D215-4315-8CB6-99453E8C0D0E}" type="slidenum">
              <a:rPr lang="en-US" smtClean="0"/>
              <a:t>‹#›</a:t>
            </a:fld>
            <a:endParaRPr lang="en-US"/>
          </a:p>
        </p:txBody>
      </p:sp>
    </p:spTree>
    <p:extLst>
      <p:ext uri="{BB962C8B-B14F-4D97-AF65-F5344CB8AC3E}">
        <p14:creationId xmlns:p14="http://schemas.microsoft.com/office/powerpoint/2010/main" val="389065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D39B83-F921-417B-9BC2-D3E01533A17D}" type="datetimeFigureOut">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B91CC-7386-4888-9554-EFA93C30E55C}" type="slidenum">
              <a:rPr lang="en-US" smtClean="0"/>
              <a:t>‹#›</a:t>
            </a:fld>
            <a:endParaRPr lang="en-US"/>
          </a:p>
        </p:txBody>
      </p:sp>
    </p:spTree>
    <p:extLst>
      <p:ext uri="{BB962C8B-B14F-4D97-AF65-F5344CB8AC3E}">
        <p14:creationId xmlns:p14="http://schemas.microsoft.com/office/powerpoint/2010/main" val="368002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39B83-F921-417B-9BC2-D3E01533A17D}" type="datetimeFigureOut">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B91CC-7386-4888-9554-EFA93C30E55C}" type="slidenum">
              <a:rPr lang="en-US" smtClean="0"/>
              <a:t>‹#›</a:t>
            </a:fld>
            <a:endParaRPr lang="en-US"/>
          </a:p>
        </p:txBody>
      </p:sp>
    </p:spTree>
    <p:extLst>
      <p:ext uri="{BB962C8B-B14F-4D97-AF65-F5344CB8AC3E}">
        <p14:creationId xmlns:p14="http://schemas.microsoft.com/office/powerpoint/2010/main" val="384611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D39B83-F921-417B-9BC2-D3E01533A17D}" type="datetimeFigureOut">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B91CC-7386-4888-9554-EFA93C30E55C}" type="slidenum">
              <a:rPr lang="en-US" smtClean="0"/>
              <a:t>‹#›</a:t>
            </a:fld>
            <a:endParaRPr lang="en-US"/>
          </a:p>
        </p:txBody>
      </p:sp>
    </p:spTree>
    <p:extLst>
      <p:ext uri="{BB962C8B-B14F-4D97-AF65-F5344CB8AC3E}">
        <p14:creationId xmlns:p14="http://schemas.microsoft.com/office/powerpoint/2010/main" val="215589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D39B83-F921-417B-9BC2-D3E01533A17D}" type="datetimeFigureOut">
              <a:rPr lang="en-US" smtClean="0"/>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B91CC-7386-4888-9554-EFA93C30E55C}" type="slidenum">
              <a:rPr lang="en-US" smtClean="0"/>
              <a:t>‹#›</a:t>
            </a:fld>
            <a:endParaRPr lang="en-US"/>
          </a:p>
        </p:txBody>
      </p:sp>
    </p:spTree>
    <p:extLst>
      <p:ext uri="{BB962C8B-B14F-4D97-AF65-F5344CB8AC3E}">
        <p14:creationId xmlns:p14="http://schemas.microsoft.com/office/powerpoint/2010/main" val="428577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D39B83-F921-417B-9BC2-D3E01533A17D}" type="datetimeFigureOut">
              <a:rPr lang="en-US" smtClean="0"/>
              <a:t>3/15/2013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0B91CC-7386-4888-9554-EFA93C30E55C}" type="slidenum">
              <a:rPr lang="en-US" smtClean="0"/>
              <a:t>‹#›</a:t>
            </a:fld>
            <a:endParaRPr lang="en-US"/>
          </a:p>
        </p:txBody>
      </p:sp>
    </p:spTree>
    <p:extLst>
      <p:ext uri="{BB962C8B-B14F-4D97-AF65-F5344CB8AC3E}">
        <p14:creationId xmlns:p14="http://schemas.microsoft.com/office/powerpoint/2010/main" val="91213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D39B83-F921-417B-9BC2-D3E01533A17D}" type="datetimeFigureOut">
              <a:rPr lang="en-US" smtClean="0"/>
              <a:t>3/15/2013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0B91CC-7386-4888-9554-EFA93C30E55C}" type="slidenum">
              <a:rPr lang="en-US" smtClean="0"/>
              <a:t>‹#›</a:t>
            </a:fld>
            <a:endParaRPr lang="en-US"/>
          </a:p>
        </p:txBody>
      </p:sp>
    </p:spTree>
    <p:extLst>
      <p:ext uri="{BB962C8B-B14F-4D97-AF65-F5344CB8AC3E}">
        <p14:creationId xmlns:p14="http://schemas.microsoft.com/office/powerpoint/2010/main" val="232817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39B83-F921-417B-9BC2-D3E01533A17D}" type="datetimeFigureOut">
              <a:rPr lang="en-US" smtClean="0"/>
              <a:t>3/15/2013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0B91CC-7386-4888-9554-EFA93C30E55C}" type="slidenum">
              <a:rPr lang="en-US" smtClean="0"/>
              <a:t>‹#›</a:t>
            </a:fld>
            <a:endParaRPr lang="en-US"/>
          </a:p>
        </p:txBody>
      </p:sp>
    </p:spTree>
    <p:extLst>
      <p:ext uri="{BB962C8B-B14F-4D97-AF65-F5344CB8AC3E}">
        <p14:creationId xmlns:p14="http://schemas.microsoft.com/office/powerpoint/2010/main" val="308470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D39B83-F921-417B-9BC2-D3E01533A17D}" type="datetimeFigureOut">
              <a:rPr lang="en-US" smtClean="0"/>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B91CC-7386-4888-9554-EFA93C30E55C}" type="slidenum">
              <a:rPr lang="en-US" smtClean="0"/>
              <a:t>‹#›</a:t>
            </a:fld>
            <a:endParaRPr lang="en-US"/>
          </a:p>
        </p:txBody>
      </p:sp>
    </p:spTree>
    <p:extLst>
      <p:ext uri="{BB962C8B-B14F-4D97-AF65-F5344CB8AC3E}">
        <p14:creationId xmlns:p14="http://schemas.microsoft.com/office/powerpoint/2010/main" val="110961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255CC-F3A9-4DEE-B41B-BC203A59F5EB}" type="datetimeFigureOut">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9FF7C-D215-4315-8CB6-99453E8C0D0E}" type="slidenum">
              <a:rPr lang="en-US" smtClean="0"/>
              <a:t>‹#›</a:t>
            </a:fld>
            <a:endParaRPr lang="en-US"/>
          </a:p>
        </p:txBody>
      </p:sp>
    </p:spTree>
    <p:extLst>
      <p:ext uri="{BB962C8B-B14F-4D97-AF65-F5344CB8AC3E}">
        <p14:creationId xmlns:p14="http://schemas.microsoft.com/office/powerpoint/2010/main" val="290903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D39B83-F921-417B-9BC2-D3E01533A17D}" type="datetimeFigureOut">
              <a:rPr lang="en-US" smtClean="0"/>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B91CC-7386-4888-9554-EFA93C30E55C}" type="slidenum">
              <a:rPr lang="en-US" smtClean="0"/>
              <a:t>‹#›</a:t>
            </a:fld>
            <a:endParaRPr lang="en-US"/>
          </a:p>
        </p:txBody>
      </p:sp>
    </p:spTree>
    <p:extLst>
      <p:ext uri="{BB962C8B-B14F-4D97-AF65-F5344CB8AC3E}">
        <p14:creationId xmlns:p14="http://schemas.microsoft.com/office/powerpoint/2010/main" val="395741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39B83-F921-417B-9BC2-D3E01533A17D}" type="datetimeFigureOut">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B91CC-7386-4888-9554-EFA93C30E55C}" type="slidenum">
              <a:rPr lang="en-US" smtClean="0"/>
              <a:t>‹#›</a:t>
            </a:fld>
            <a:endParaRPr lang="en-US"/>
          </a:p>
        </p:txBody>
      </p:sp>
    </p:spTree>
    <p:extLst>
      <p:ext uri="{BB962C8B-B14F-4D97-AF65-F5344CB8AC3E}">
        <p14:creationId xmlns:p14="http://schemas.microsoft.com/office/powerpoint/2010/main" val="145799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39B83-F921-417B-9BC2-D3E01533A17D}" type="datetimeFigureOut">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B91CC-7386-4888-9554-EFA93C30E55C}" type="slidenum">
              <a:rPr lang="en-US" smtClean="0"/>
              <a:t>‹#›</a:t>
            </a:fld>
            <a:endParaRPr lang="en-US"/>
          </a:p>
        </p:txBody>
      </p:sp>
    </p:spTree>
    <p:extLst>
      <p:ext uri="{BB962C8B-B14F-4D97-AF65-F5344CB8AC3E}">
        <p14:creationId xmlns:p14="http://schemas.microsoft.com/office/powerpoint/2010/main" val="210313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D39B83-F921-417B-9BC2-D3E01533A17D}" type="datetimeFigureOut">
              <a:rPr lang="en-US" smtClean="0"/>
              <a:t>3/15/2013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0B91CC-7386-4888-9554-EFA93C30E55C}" type="slidenum">
              <a:rPr lang="en-US" smtClean="0"/>
              <a:t>‹#›</a:t>
            </a:fld>
            <a:endParaRPr lang="en-US"/>
          </a:p>
        </p:txBody>
      </p:sp>
    </p:spTree>
    <p:extLst>
      <p:ext uri="{BB962C8B-B14F-4D97-AF65-F5344CB8AC3E}">
        <p14:creationId xmlns:p14="http://schemas.microsoft.com/office/powerpoint/2010/main" val="380439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FF6575-403D-4093-B05E-C863ADD0148E}" type="datetimeFigureOut">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326B2-6362-4CE6-ADD5-DA74C01D736C}" type="slidenum">
              <a:rPr lang="en-US" smtClean="0"/>
              <a:t>‹#›</a:t>
            </a:fld>
            <a:endParaRPr lang="en-US"/>
          </a:p>
        </p:txBody>
      </p:sp>
    </p:spTree>
    <p:extLst>
      <p:ext uri="{BB962C8B-B14F-4D97-AF65-F5344CB8AC3E}">
        <p14:creationId xmlns:p14="http://schemas.microsoft.com/office/powerpoint/2010/main" val="19603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F6575-403D-4093-B05E-C863ADD0148E}" type="datetimeFigureOut">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326B2-6362-4CE6-ADD5-DA74C01D736C}" type="slidenum">
              <a:rPr lang="en-US" smtClean="0"/>
              <a:t>‹#›</a:t>
            </a:fld>
            <a:endParaRPr lang="en-US"/>
          </a:p>
        </p:txBody>
      </p:sp>
    </p:spTree>
    <p:extLst>
      <p:ext uri="{BB962C8B-B14F-4D97-AF65-F5344CB8AC3E}">
        <p14:creationId xmlns:p14="http://schemas.microsoft.com/office/powerpoint/2010/main" val="330650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FF6575-403D-4093-B05E-C863ADD0148E}" type="datetimeFigureOut">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326B2-6362-4CE6-ADD5-DA74C01D736C}" type="slidenum">
              <a:rPr lang="en-US" smtClean="0"/>
              <a:t>‹#›</a:t>
            </a:fld>
            <a:endParaRPr lang="en-US"/>
          </a:p>
        </p:txBody>
      </p:sp>
    </p:spTree>
    <p:extLst>
      <p:ext uri="{BB962C8B-B14F-4D97-AF65-F5344CB8AC3E}">
        <p14:creationId xmlns:p14="http://schemas.microsoft.com/office/powerpoint/2010/main" val="12180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FF6575-403D-4093-B05E-C863ADD0148E}" type="datetimeFigureOut">
              <a:rPr lang="en-US" smtClean="0"/>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326B2-6362-4CE6-ADD5-DA74C01D736C}" type="slidenum">
              <a:rPr lang="en-US" smtClean="0"/>
              <a:t>‹#›</a:t>
            </a:fld>
            <a:endParaRPr lang="en-US"/>
          </a:p>
        </p:txBody>
      </p:sp>
    </p:spTree>
    <p:extLst>
      <p:ext uri="{BB962C8B-B14F-4D97-AF65-F5344CB8AC3E}">
        <p14:creationId xmlns:p14="http://schemas.microsoft.com/office/powerpoint/2010/main" val="427365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FF6575-403D-4093-B05E-C863ADD0148E}" type="datetimeFigureOut">
              <a:rPr lang="en-US" smtClean="0"/>
              <a:t>3/15/2013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7326B2-6362-4CE6-ADD5-DA74C01D736C}" type="slidenum">
              <a:rPr lang="en-US" smtClean="0"/>
              <a:t>‹#›</a:t>
            </a:fld>
            <a:endParaRPr lang="en-US"/>
          </a:p>
        </p:txBody>
      </p:sp>
    </p:spTree>
    <p:extLst>
      <p:ext uri="{BB962C8B-B14F-4D97-AF65-F5344CB8AC3E}">
        <p14:creationId xmlns:p14="http://schemas.microsoft.com/office/powerpoint/2010/main" val="367340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FF6575-403D-4093-B05E-C863ADD0148E}" type="datetimeFigureOut">
              <a:rPr lang="en-US" smtClean="0"/>
              <a:t>3/15/2013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7326B2-6362-4CE6-ADD5-DA74C01D736C}" type="slidenum">
              <a:rPr lang="en-US" smtClean="0"/>
              <a:t>‹#›</a:t>
            </a:fld>
            <a:endParaRPr lang="en-US"/>
          </a:p>
        </p:txBody>
      </p:sp>
    </p:spTree>
    <p:extLst>
      <p:ext uri="{BB962C8B-B14F-4D97-AF65-F5344CB8AC3E}">
        <p14:creationId xmlns:p14="http://schemas.microsoft.com/office/powerpoint/2010/main" val="81229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9255CC-F3A9-4DEE-B41B-BC203A59F5EB}" type="datetimeFigureOut">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9FF7C-D215-4315-8CB6-99453E8C0D0E}" type="slidenum">
              <a:rPr lang="en-US" smtClean="0"/>
              <a:t>‹#›</a:t>
            </a:fld>
            <a:endParaRPr lang="en-US"/>
          </a:p>
        </p:txBody>
      </p:sp>
    </p:spTree>
    <p:extLst>
      <p:ext uri="{BB962C8B-B14F-4D97-AF65-F5344CB8AC3E}">
        <p14:creationId xmlns:p14="http://schemas.microsoft.com/office/powerpoint/2010/main" val="279660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F6575-403D-4093-B05E-C863ADD0148E}" type="datetimeFigureOut">
              <a:rPr lang="en-US" smtClean="0"/>
              <a:t>3/15/2013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7326B2-6362-4CE6-ADD5-DA74C01D736C}" type="slidenum">
              <a:rPr lang="en-US" smtClean="0"/>
              <a:t>‹#›</a:t>
            </a:fld>
            <a:endParaRPr lang="en-US"/>
          </a:p>
        </p:txBody>
      </p:sp>
    </p:spTree>
    <p:extLst>
      <p:ext uri="{BB962C8B-B14F-4D97-AF65-F5344CB8AC3E}">
        <p14:creationId xmlns:p14="http://schemas.microsoft.com/office/powerpoint/2010/main" val="80880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F6575-403D-4093-B05E-C863ADD0148E}" type="datetimeFigureOut">
              <a:rPr lang="en-US" smtClean="0"/>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326B2-6362-4CE6-ADD5-DA74C01D736C}" type="slidenum">
              <a:rPr lang="en-US" smtClean="0"/>
              <a:t>‹#›</a:t>
            </a:fld>
            <a:endParaRPr lang="en-US"/>
          </a:p>
        </p:txBody>
      </p:sp>
    </p:spTree>
    <p:extLst>
      <p:ext uri="{BB962C8B-B14F-4D97-AF65-F5344CB8AC3E}">
        <p14:creationId xmlns:p14="http://schemas.microsoft.com/office/powerpoint/2010/main" val="236415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F6575-403D-4093-B05E-C863ADD0148E}" type="datetimeFigureOut">
              <a:rPr lang="en-US" smtClean="0"/>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326B2-6362-4CE6-ADD5-DA74C01D736C}" type="slidenum">
              <a:rPr lang="en-US" smtClean="0"/>
              <a:t>‹#›</a:t>
            </a:fld>
            <a:endParaRPr lang="en-US"/>
          </a:p>
        </p:txBody>
      </p:sp>
    </p:spTree>
    <p:extLst>
      <p:ext uri="{BB962C8B-B14F-4D97-AF65-F5344CB8AC3E}">
        <p14:creationId xmlns:p14="http://schemas.microsoft.com/office/powerpoint/2010/main" val="325724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F6575-403D-4093-B05E-C863ADD0148E}" type="datetimeFigureOut">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326B2-6362-4CE6-ADD5-DA74C01D736C}" type="slidenum">
              <a:rPr lang="en-US" smtClean="0"/>
              <a:t>‹#›</a:t>
            </a:fld>
            <a:endParaRPr lang="en-US"/>
          </a:p>
        </p:txBody>
      </p:sp>
    </p:spTree>
    <p:extLst>
      <p:ext uri="{BB962C8B-B14F-4D97-AF65-F5344CB8AC3E}">
        <p14:creationId xmlns:p14="http://schemas.microsoft.com/office/powerpoint/2010/main" val="116338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F6575-403D-4093-B05E-C863ADD0148E}" type="datetimeFigureOut">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326B2-6362-4CE6-ADD5-DA74C01D736C}" type="slidenum">
              <a:rPr lang="en-US" smtClean="0"/>
              <a:t>‹#›</a:t>
            </a:fld>
            <a:endParaRPr lang="en-US"/>
          </a:p>
        </p:txBody>
      </p:sp>
    </p:spTree>
    <p:extLst>
      <p:ext uri="{BB962C8B-B14F-4D97-AF65-F5344CB8AC3E}">
        <p14:creationId xmlns:p14="http://schemas.microsoft.com/office/powerpoint/2010/main" val="249471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79660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97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B8FBA1-2F32-4A5F-8672-E1FE61193DF8}" type="datetimeFigureOut">
              <a:rPr lang="en-US" smtClean="0"/>
              <a:t>3/15/2013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1FBE9F-A6EC-4E21-B4F9-688A856805ED}" type="slidenum">
              <a:rPr lang="en-US" smtClean="0"/>
              <a:t>‹#›</a:t>
            </a:fld>
            <a:endParaRPr lang="en-US"/>
          </a:p>
        </p:txBody>
      </p:sp>
    </p:spTree>
    <p:extLst>
      <p:ext uri="{BB962C8B-B14F-4D97-AF65-F5344CB8AC3E}">
        <p14:creationId xmlns:p14="http://schemas.microsoft.com/office/powerpoint/2010/main" val="113055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334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975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9255CC-F3A9-4DEE-B41B-BC203A59F5EB}" type="datetimeFigureOut">
              <a:rPr lang="en-US" smtClean="0"/>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9FF7C-D215-4315-8CB6-99453E8C0D0E}" type="slidenum">
              <a:rPr lang="en-US" smtClean="0"/>
              <a:t>‹#›</a:t>
            </a:fld>
            <a:endParaRPr lang="en-US"/>
          </a:p>
        </p:txBody>
      </p:sp>
    </p:spTree>
    <p:extLst>
      <p:ext uri="{BB962C8B-B14F-4D97-AF65-F5344CB8AC3E}">
        <p14:creationId xmlns:p14="http://schemas.microsoft.com/office/powerpoint/2010/main" val="34111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7954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12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B8FBA1-2F32-4A5F-8672-E1FE61193DF8}" type="datetimeFigureOut">
              <a:rPr lang="en-US" smtClean="0"/>
              <a:t>3/15/2013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81FBE9F-A6EC-4E21-B4F9-688A856805ED}" type="slidenum">
              <a:rPr lang="en-US" smtClean="0"/>
              <a:t>‹#›</a:t>
            </a:fld>
            <a:endParaRPr lang="en-US"/>
          </a:p>
        </p:txBody>
      </p:sp>
    </p:spTree>
    <p:extLst>
      <p:ext uri="{BB962C8B-B14F-4D97-AF65-F5344CB8AC3E}">
        <p14:creationId xmlns:p14="http://schemas.microsoft.com/office/powerpoint/2010/main" val="298443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B8FBA1-2F32-4A5F-8672-E1FE61193DF8}" type="datetimeFigureOut">
              <a:rPr lang="en-US" smtClean="0"/>
              <a:t>3/15/2013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81FBE9F-A6EC-4E21-B4F9-688A856805ED}" type="slidenum">
              <a:rPr lang="en-US" smtClean="0"/>
              <a:t>‹#›</a:t>
            </a:fld>
            <a:endParaRPr lang="en-US"/>
          </a:p>
        </p:txBody>
      </p:sp>
    </p:spTree>
    <p:extLst>
      <p:ext uri="{BB962C8B-B14F-4D97-AF65-F5344CB8AC3E}">
        <p14:creationId xmlns:p14="http://schemas.microsoft.com/office/powerpoint/2010/main" val="148464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B8FBA1-2F32-4A5F-8672-E1FE61193DF8}" type="datetimeFigureOut">
              <a:rPr lang="en-US" smtClean="0"/>
              <a:t>3/15/2013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1FBE9F-A6EC-4E21-B4F9-688A856805ED}" type="slidenum">
              <a:rPr lang="en-US" smtClean="0"/>
              <a:t>‹#›</a:t>
            </a:fld>
            <a:endParaRPr lang="en-US"/>
          </a:p>
        </p:txBody>
      </p:sp>
    </p:spTree>
    <p:extLst>
      <p:ext uri="{BB962C8B-B14F-4D97-AF65-F5344CB8AC3E}">
        <p14:creationId xmlns:p14="http://schemas.microsoft.com/office/powerpoint/2010/main" val="152135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B8FBA1-2F32-4A5F-8672-E1FE61193DF8}" type="datetimeFigureOut">
              <a:rPr lang="en-US" smtClean="0"/>
              <a:t>3/15/2013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1FBE9F-A6EC-4E21-B4F9-688A856805ED}" type="slidenum">
              <a:rPr lang="en-US" smtClean="0"/>
              <a:t>‹#›</a:t>
            </a:fld>
            <a:endParaRPr lang="en-US"/>
          </a:p>
        </p:txBody>
      </p:sp>
    </p:spTree>
    <p:extLst>
      <p:ext uri="{BB962C8B-B14F-4D97-AF65-F5344CB8AC3E}">
        <p14:creationId xmlns:p14="http://schemas.microsoft.com/office/powerpoint/2010/main" val="276932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019800"/>
            <a:ext cx="2743200" cy="838200"/>
          </a:xfrm>
          <a:prstGeom prst="rect">
            <a:avLst/>
          </a:prstGeom>
        </p:spPr>
      </p:pic>
    </p:spTree>
    <p:extLst>
      <p:ext uri="{BB962C8B-B14F-4D97-AF65-F5344CB8AC3E}">
        <p14:creationId xmlns:p14="http://schemas.microsoft.com/office/powerpoint/2010/main" val="218283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452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6A76C0-0248-4105-A26C-CA2EB53398C8}" type="datetimeFigureOut">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15208-353F-4BDD-829B-CCBF3C4477F0}" type="slidenum">
              <a:rPr lang="en-US" smtClean="0"/>
              <a:t>‹#›</a:t>
            </a:fld>
            <a:endParaRPr lang="en-US"/>
          </a:p>
        </p:txBody>
      </p:sp>
    </p:spTree>
    <p:extLst>
      <p:ext uri="{BB962C8B-B14F-4D97-AF65-F5344CB8AC3E}">
        <p14:creationId xmlns:p14="http://schemas.microsoft.com/office/powerpoint/2010/main" val="84884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6A76C0-0248-4105-A26C-CA2EB53398C8}" type="datetimeFigureOut">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15208-353F-4BDD-829B-CCBF3C4477F0}" type="slidenum">
              <a:rPr lang="en-US" smtClean="0"/>
              <a:t>‹#›</a:t>
            </a:fld>
            <a:endParaRPr lang="en-US"/>
          </a:p>
        </p:txBody>
      </p:sp>
    </p:spTree>
    <p:extLst>
      <p:ext uri="{BB962C8B-B14F-4D97-AF65-F5344CB8AC3E}">
        <p14:creationId xmlns:p14="http://schemas.microsoft.com/office/powerpoint/2010/main" val="196532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9255CC-F3A9-4DEE-B41B-BC203A59F5EB}" type="datetimeFigureOut">
              <a:rPr lang="en-US" smtClean="0"/>
              <a:t>3/15/2013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9FF7C-D215-4315-8CB6-99453E8C0D0E}" type="slidenum">
              <a:rPr lang="en-US" smtClean="0"/>
              <a:t>‹#›</a:t>
            </a:fld>
            <a:endParaRPr lang="en-US"/>
          </a:p>
        </p:txBody>
      </p:sp>
    </p:spTree>
    <p:extLst>
      <p:ext uri="{BB962C8B-B14F-4D97-AF65-F5344CB8AC3E}">
        <p14:creationId xmlns:p14="http://schemas.microsoft.com/office/powerpoint/2010/main" val="105816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6A76C0-0248-4105-A26C-CA2EB53398C8}" type="datetimeFigureOut">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15208-353F-4BDD-829B-CCBF3C4477F0}" type="slidenum">
              <a:rPr lang="en-US" smtClean="0"/>
              <a:t>‹#›</a:t>
            </a:fld>
            <a:endParaRPr lang="en-US"/>
          </a:p>
        </p:txBody>
      </p:sp>
    </p:spTree>
    <p:extLst>
      <p:ext uri="{BB962C8B-B14F-4D97-AF65-F5344CB8AC3E}">
        <p14:creationId xmlns:p14="http://schemas.microsoft.com/office/powerpoint/2010/main" val="4200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6A76C0-0248-4105-A26C-CA2EB53398C8}" type="datetimeFigureOut">
              <a:rPr lang="en-US" smtClean="0"/>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15208-353F-4BDD-829B-CCBF3C4477F0}" type="slidenum">
              <a:rPr lang="en-US" smtClean="0"/>
              <a:t>‹#›</a:t>
            </a:fld>
            <a:endParaRPr lang="en-US"/>
          </a:p>
        </p:txBody>
      </p:sp>
    </p:spTree>
    <p:extLst>
      <p:ext uri="{BB962C8B-B14F-4D97-AF65-F5344CB8AC3E}">
        <p14:creationId xmlns:p14="http://schemas.microsoft.com/office/powerpoint/2010/main" val="220721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6A76C0-0248-4105-A26C-CA2EB53398C8}" type="datetimeFigureOut">
              <a:rPr lang="en-US" smtClean="0"/>
              <a:t>3/15/2013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15208-353F-4BDD-829B-CCBF3C4477F0}" type="slidenum">
              <a:rPr lang="en-US" smtClean="0"/>
              <a:t>‹#›</a:t>
            </a:fld>
            <a:endParaRPr lang="en-US"/>
          </a:p>
        </p:txBody>
      </p:sp>
    </p:spTree>
    <p:extLst>
      <p:ext uri="{BB962C8B-B14F-4D97-AF65-F5344CB8AC3E}">
        <p14:creationId xmlns:p14="http://schemas.microsoft.com/office/powerpoint/2010/main" val="329088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6A76C0-0248-4105-A26C-CA2EB53398C8}" type="datetimeFigureOut">
              <a:rPr lang="en-US" smtClean="0"/>
              <a:t>3/15/2013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15208-353F-4BDD-829B-CCBF3C4477F0}" type="slidenum">
              <a:rPr lang="en-US" smtClean="0"/>
              <a:t>‹#›</a:t>
            </a:fld>
            <a:endParaRPr lang="en-US"/>
          </a:p>
        </p:txBody>
      </p:sp>
    </p:spTree>
    <p:extLst>
      <p:ext uri="{BB962C8B-B14F-4D97-AF65-F5344CB8AC3E}">
        <p14:creationId xmlns:p14="http://schemas.microsoft.com/office/powerpoint/2010/main" val="371246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A76C0-0248-4105-A26C-CA2EB53398C8}" type="datetimeFigureOut">
              <a:rPr lang="en-US" smtClean="0"/>
              <a:t>3/15/2013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15208-353F-4BDD-829B-CCBF3C4477F0}" type="slidenum">
              <a:rPr lang="en-US" smtClean="0"/>
              <a:t>‹#›</a:t>
            </a:fld>
            <a:endParaRPr lang="en-US"/>
          </a:p>
        </p:txBody>
      </p:sp>
    </p:spTree>
    <p:extLst>
      <p:ext uri="{BB962C8B-B14F-4D97-AF65-F5344CB8AC3E}">
        <p14:creationId xmlns:p14="http://schemas.microsoft.com/office/powerpoint/2010/main" val="143383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A76C0-0248-4105-A26C-CA2EB53398C8}" type="datetimeFigureOut">
              <a:rPr lang="en-US" smtClean="0"/>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15208-353F-4BDD-829B-CCBF3C4477F0}" type="slidenum">
              <a:rPr lang="en-US" smtClean="0"/>
              <a:t>‹#›</a:t>
            </a:fld>
            <a:endParaRPr lang="en-US"/>
          </a:p>
        </p:txBody>
      </p:sp>
    </p:spTree>
    <p:extLst>
      <p:ext uri="{BB962C8B-B14F-4D97-AF65-F5344CB8AC3E}">
        <p14:creationId xmlns:p14="http://schemas.microsoft.com/office/powerpoint/2010/main" val="282597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A76C0-0248-4105-A26C-CA2EB53398C8}" type="datetimeFigureOut">
              <a:rPr lang="en-US" smtClean="0"/>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15208-353F-4BDD-829B-CCBF3C4477F0}" type="slidenum">
              <a:rPr lang="en-US" smtClean="0"/>
              <a:t>‹#›</a:t>
            </a:fld>
            <a:endParaRPr lang="en-US"/>
          </a:p>
        </p:txBody>
      </p:sp>
    </p:spTree>
    <p:extLst>
      <p:ext uri="{BB962C8B-B14F-4D97-AF65-F5344CB8AC3E}">
        <p14:creationId xmlns:p14="http://schemas.microsoft.com/office/powerpoint/2010/main" val="150338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6A76C0-0248-4105-A26C-CA2EB53398C8}" type="datetimeFigureOut">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15208-353F-4BDD-829B-CCBF3C4477F0}" type="slidenum">
              <a:rPr lang="en-US" smtClean="0"/>
              <a:t>‹#›</a:t>
            </a:fld>
            <a:endParaRPr lang="en-US"/>
          </a:p>
        </p:txBody>
      </p:sp>
    </p:spTree>
    <p:extLst>
      <p:ext uri="{BB962C8B-B14F-4D97-AF65-F5344CB8AC3E}">
        <p14:creationId xmlns:p14="http://schemas.microsoft.com/office/powerpoint/2010/main" val="8997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6A76C0-0248-4105-A26C-CA2EB53398C8}" type="datetimeFigureOut">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15208-353F-4BDD-829B-CCBF3C4477F0}" type="slidenum">
              <a:rPr lang="en-US" smtClean="0"/>
              <a:t>‹#›</a:t>
            </a:fld>
            <a:endParaRPr lang="en-US"/>
          </a:p>
        </p:txBody>
      </p:sp>
    </p:spTree>
    <p:extLst>
      <p:ext uri="{BB962C8B-B14F-4D97-AF65-F5344CB8AC3E}">
        <p14:creationId xmlns:p14="http://schemas.microsoft.com/office/powerpoint/2010/main" val="219711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6A76C0-0248-4105-A26C-CA2EB53398C8}" type="datetimeFigureOut">
              <a:rPr lang="en-US" smtClean="0"/>
              <a:t>3/15/2013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15208-353F-4BDD-829B-CCBF3C4477F0}" type="slidenum">
              <a:rPr lang="en-US" smtClean="0"/>
              <a:t>‹#›</a:t>
            </a:fld>
            <a:endParaRPr lang="en-US"/>
          </a:p>
        </p:txBody>
      </p:sp>
    </p:spTree>
    <p:extLst>
      <p:ext uri="{BB962C8B-B14F-4D97-AF65-F5344CB8AC3E}">
        <p14:creationId xmlns:p14="http://schemas.microsoft.com/office/powerpoint/2010/main" val="247470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9255CC-F3A9-4DEE-B41B-BC203A59F5EB}" type="datetimeFigureOut">
              <a:rPr lang="en-US" smtClean="0"/>
              <a:t>3/15/2013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9FF7C-D215-4315-8CB6-99453E8C0D0E}" type="slidenum">
              <a:rPr lang="en-US" smtClean="0"/>
              <a:t>‹#›</a:t>
            </a:fld>
            <a:endParaRPr lang="en-US"/>
          </a:p>
        </p:txBody>
      </p:sp>
    </p:spTree>
    <p:extLst>
      <p:ext uri="{BB962C8B-B14F-4D97-AF65-F5344CB8AC3E}">
        <p14:creationId xmlns:p14="http://schemas.microsoft.com/office/powerpoint/2010/main" val="276819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6A76C0-0248-4105-A26C-CA2EB53398C8}" type="datetimeFigureOut">
              <a:rPr lang="en-US" smtClean="0"/>
              <a:t>3/15/2013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15208-353F-4BDD-829B-CCBF3C4477F0}" type="slidenum">
              <a:rPr lang="en-US" smtClean="0"/>
              <a:t>‹#›</a:t>
            </a:fld>
            <a:endParaRPr lang="en-US"/>
          </a:p>
        </p:txBody>
      </p:sp>
    </p:spTree>
    <p:extLst>
      <p:ext uri="{BB962C8B-B14F-4D97-AF65-F5344CB8AC3E}">
        <p14:creationId xmlns:p14="http://schemas.microsoft.com/office/powerpoint/2010/main" val="403619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015208-353F-4BDD-829B-CCBF3C4477F0}" type="slidenum">
              <a:rPr lang="en-US" smtClean="0"/>
              <a:t>‹#›</a:t>
            </a:fld>
            <a:endParaRPr lang="en-US"/>
          </a:p>
        </p:txBody>
      </p:sp>
    </p:spTree>
    <p:extLst>
      <p:ext uri="{BB962C8B-B14F-4D97-AF65-F5344CB8AC3E}">
        <p14:creationId xmlns:p14="http://schemas.microsoft.com/office/powerpoint/2010/main" val="162921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3/15/2013</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3/15/2013</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B8FBA1-2F32-4A5F-8672-E1FE61193DF8}" type="datetimeFigureOut">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FBE9F-A6EC-4E21-B4F9-688A856805ED}"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t>3/15/2013</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3/15/2013</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3/15/2013</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3/15/2013</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8FBA1-2F32-4A5F-8672-E1FE61193DF8}" type="datetimeFigureOut">
              <a:rPr lang="en-US" smtClean="0"/>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1FBE9F-A6EC-4E21-B4F9-688A856805E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255CC-F3A9-4DEE-B41B-BC203A59F5EB}" type="datetimeFigureOut">
              <a:rPr lang="en-US" smtClean="0"/>
              <a:t>3/15/2013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9FF7C-D215-4315-8CB6-99453E8C0D0E}" type="slidenum">
              <a:rPr lang="en-US" smtClean="0"/>
              <a:t>‹#›</a:t>
            </a:fld>
            <a:endParaRPr lang="en-US"/>
          </a:p>
        </p:txBody>
      </p:sp>
    </p:spTree>
    <p:extLst>
      <p:ext uri="{BB962C8B-B14F-4D97-AF65-F5344CB8AC3E}">
        <p14:creationId xmlns:p14="http://schemas.microsoft.com/office/powerpoint/2010/main" val="57970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8FBA1-2F32-4A5F-8672-E1FE61193DF8}" type="datetimeFigureOut">
              <a:rPr lang="en-US" smtClean="0"/>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1FBE9F-A6EC-4E21-B4F9-688A856805E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8FBA1-2F32-4A5F-8672-E1FE61193DF8}" type="datetimeFigureOut">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FBE9F-A6EC-4E21-B4F9-688A856805E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8FBA1-2F32-4A5F-8672-E1FE61193DF8}" type="datetimeFigureOut">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FBE9F-A6EC-4E21-B4F9-688A856805E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9255CC-F3A9-4DEE-B41B-BC203A59F5EB}" type="datetimeFigureOut">
              <a:rPr lang="en-US" smtClean="0"/>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9FF7C-D215-4315-8CB6-99453E8C0D0E}" type="slidenum">
              <a:rPr lang="en-US" smtClean="0"/>
              <a:t>‹#›</a:t>
            </a:fld>
            <a:endParaRPr lang="en-US"/>
          </a:p>
        </p:txBody>
      </p:sp>
    </p:spTree>
    <p:extLst>
      <p:ext uri="{BB962C8B-B14F-4D97-AF65-F5344CB8AC3E}">
        <p14:creationId xmlns:p14="http://schemas.microsoft.com/office/powerpoint/2010/main" val="211443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9255CC-F3A9-4DEE-B41B-BC203A59F5EB}" type="datetimeFigureOut">
              <a:rPr lang="en-US" smtClean="0"/>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9FF7C-D215-4315-8CB6-99453E8C0D0E}" type="slidenum">
              <a:rPr lang="en-US" smtClean="0"/>
              <a:t>‹#›</a:t>
            </a:fld>
            <a:endParaRPr lang="en-US"/>
          </a:p>
        </p:txBody>
      </p:sp>
    </p:spTree>
    <p:extLst>
      <p:ext uri="{BB962C8B-B14F-4D97-AF65-F5344CB8AC3E}">
        <p14:creationId xmlns:p14="http://schemas.microsoft.com/office/powerpoint/2010/main" val="70183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255CC-F3A9-4DEE-B41B-BC203A59F5EB}" type="datetimeFigureOut">
              <a:rPr lang="en-US" smtClean="0"/>
              <a:t>3/15/2013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9FF7C-D215-4315-8CB6-99453E8C0D0E}" type="slidenum">
              <a:rPr lang="en-US" smtClean="0"/>
              <a:t>‹#›</a:t>
            </a:fld>
            <a:endParaRPr lang="en-US"/>
          </a:p>
        </p:txBody>
      </p:sp>
    </p:spTree>
    <p:extLst>
      <p:ext uri="{BB962C8B-B14F-4D97-AF65-F5344CB8AC3E}">
        <p14:creationId xmlns:p14="http://schemas.microsoft.com/office/powerpoint/2010/main" val="83622731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39B83-F921-417B-9BC2-D3E01533A17D}" type="datetimeFigureOut">
              <a:rPr lang="en-US" smtClean="0"/>
              <a:t>3/15/2013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B91CC-7386-4888-9554-EFA93C30E55C}" type="slidenum">
              <a:rPr lang="en-US" smtClean="0"/>
              <a:t>‹#›</a:t>
            </a:fld>
            <a:endParaRPr lang="en-US"/>
          </a:p>
        </p:txBody>
      </p:sp>
    </p:spTree>
    <p:extLst>
      <p:ext uri="{BB962C8B-B14F-4D97-AF65-F5344CB8AC3E}">
        <p14:creationId xmlns:p14="http://schemas.microsoft.com/office/powerpoint/2010/main" val="242724365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F6575-403D-4093-B05E-C863ADD0148E}" type="datetimeFigureOut">
              <a:rPr lang="en-US" smtClean="0"/>
              <a:t>3/15/2013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326B2-6362-4CE6-ADD5-DA74C01D736C}" type="slidenum">
              <a:rPr lang="en-US" smtClean="0"/>
              <a:t>‹#›</a:t>
            </a:fld>
            <a:endParaRPr lang="en-US"/>
          </a:p>
        </p:txBody>
      </p:sp>
    </p:spTree>
    <p:extLst>
      <p:ext uri="{BB962C8B-B14F-4D97-AF65-F5344CB8AC3E}">
        <p14:creationId xmlns:p14="http://schemas.microsoft.com/office/powerpoint/2010/main" val="3936890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0" y="6017926"/>
            <a:ext cx="9144000" cy="838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2223" y="6075099"/>
            <a:ext cx="2044186" cy="723854"/>
          </a:xfrm>
          <a:prstGeom prst="rect">
            <a:avLst/>
          </a:prstGeom>
        </p:spPr>
      </p:pic>
    </p:spTree>
    <p:extLst>
      <p:ext uri="{BB962C8B-B14F-4D97-AF65-F5344CB8AC3E}">
        <p14:creationId xmlns:p14="http://schemas.microsoft.com/office/powerpoint/2010/main" val="4282748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1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A76C0-0248-4105-A26C-CA2EB53398C8}" type="datetimeFigureOut">
              <a:rPr lang="en-US" smtClean="0"/>
              <a:t>3/15/2013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15208-353F-4BDD-829B-CCBF3C4477F0}" type="slidenum">
              <a:rPr lang="en-US" smtClean="0"/>
              <a:t>‹#›</a:t>
            </a:fld>
            <a:endParaRPr lang="en-US"/>
          </a:p>
        </p:txBody>
      </p:sp>
    </p:spTree>
    <p:extLst>
      <p:ext uri="{BB962C8B-B14F-4D97-AF65-F5344CB8AC3E}">
        <p14:creationId xmlns:p14="http://schemas.microsoft.com/office/powerpoint/2010/main" val="2166579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723" r:id="rId12"/>
    <p:sldLayoutId id="2147483724" r:id="rId13"/>
    <p:sldLayoutId id="214748372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49255CC-F3A9-4DEE-B41B-BC203A59F5EB}" type="datetimeFigureOut">
              <a:rPr lang="en-US" smtClean="0"/>
              <a:t>3/15/2013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019FF7C-D215-4315-8CB6-99453E8C0D0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17926"/>
            <a:ext cx="9144000" cy="838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223" y="6075099"/>
            <a:ext cx="2044186" cy="723854"/>
          </a:xfrm>
          <a:prstGeom prst="rect">
            <a:avLst/>
          </a:prstGeom>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6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63.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3" Type="http://schemas.openxmlformats.org/officeDocument/2006/relationships/hyperlink" Target="mailto:gdp@sdvlaw.com" TargetMode="External"/><Relationship Id="rId2" Type="http://schemas.openxmlformats.org/officeDocument/2006/relationships/notesSlide" Target="../notesSlides/notesSlide23.xml"/><Relationship Id="rId1" Type="http://schemas.openxmlformats.org/officeDocument/2006/relationships/slideLayout" Target="../slideLayouts/slideLayout67.xml"/><Relationship Id="rId4" Type="http://schemas.openxmlformats.org/officeDocument/2006/relationships/hyperlink" Target="mailto:dgj@sdvlaw.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200400"/>
            <a:ext cx="7543800" cy="2743200"/>
          </a:xfrm>
        </p:spPr>
        <p:txBody>
          <a:bodyPr>
            <a:normAutofit/>
          </a:bodyPr>
          <a:lstStyle/>
          <a:p>
            <a:r>
              <a:rPr lang="en-US" sz="2200" cap="small" dirty="0" smtClean="0">
                <a:latin typeface="Century Schoolbook" pitchFamily="18" charset="0"/>
              </a:rPr>
              <a:t>Gregory </a:t>
            </a:r>
            <a:r>
              <a:rPr lang="en-US" sz="2200" cap="small" dirty="0">
                <a:latin typeface="Century Schoolbook" pitchFamily="18" charset="0"/>
              </a:rPr>
              <a:t>D. Podolak, Esq</a:t>
            </a:r>
            <a:r>
              <a:rPr lang="en-US" sz="2200" cap="small" dirty="0" smtClean="0">
                <a:latin typeface="Century Schoolbook" pitchFamily="18" charset="0"/>
              </a:rPr>
              <a:t>.         </a:t>
            </a:r>
          </a:p>
          <a:p>
            <a:r>
              <a:rPr lang="en-US" sz="2200" cap="small" dirty="0" smtClean="0">
                <a:latin typeface="Century Schoolbook" pitchFamily="18" charset="0"/>
              </a:rPr>
              <a:t>David G. Jordan, Esq.</a:t>
            </a:r>
          </a:p>
          <a:p>
            <a:endParaRPr lang="en-US" sz="2200" cap="small" dirty="0" smtClean="0">
              <a:latin typeface="Century Schoolbook" pitchFamily="18" charset="0"/>
            </a:endParaRPr>
          </a:p>
          <a:p>
            <a:r>
              <a:rPr lang="en-US" sz="2200" cap="small" dirty="0" smtClean="0">
                <a:latin typeface="Century Schoolbook" pitchFamily="18" charset="0"/>
              </a:rPr>
              <a:t> </a:t>
            </a:r>
            <a:r>
              <a:rPr lang="en-US" sz="2000" i="1" dirty="0" smtClean="0">
                <a:latin typeface="Century Schoolbook" pitchFamily="18" charset="0"/>
              </a:rPr>
              <a:t>Saxe Doernberger &amp; Vita, P.C.</a:t>
            </a:r>
          </a:p>
          <a:p>
            <a:endParaRPr lang="en-US" sz="2000" dirty="0">
              <a:latin typeface="Century Schoolbook" pitchFamily="18" charset="0"/>
            </a:endParaRPr>
          </a:p>
          <a:p>
            <a:r>
              <a:rPr lang="en-US" sz="2200" dirty="0" smtClean="0">
                <a:latin typeface="Century Schoolbook" pitchFamily="18" charset="0"/>
              </a:rPr>
              <a:t>March 18, 2013</a:t>
            </a:r>
          </a:p>
          <a:p>
            <a:endParaRPr lang="en-US" sz="2000" dirty="0" smtClean="0">
              <a:latin typeface="Century Schoolbook" pitchFamily="18" charset="0"/>
            </a:endParaRPr>
          </a:p>
          <a:p>
            <a:endParaRPr lang="en-US" sz="2000" dirty="0">
              <a:latin typeface="Century Schoolbook" pitchFamily="18" charset="0"/>
            </a:endParaRPr>
          </a:p>
        </p:txBody>
      </p:sp>
      <p:sp>
        <p:nvSpPr>
          <p:cNvPr id="5" name="TextBox 4"/>
          <p:cNvSpPr txBox="1"/>
          <p:nvPr/>
        </p:nvSpPr>
        <p:spPr>
          <a:xfrm>
            <a:off x="495300" y="1108162"/>
            <a:ext cx="8153400" cy="1446550"/>
          </a:xfrm>
          <a:prstGeom prst="rect">
            <a:avLst/>
          </a:prstGeom>
          <a:noFill/>
        </p:spPr>
        <p:txBody>
          <a:bodyPr wrap="square" rtlCol="0">
            <a:spAutoFit/>
          </a:bodyPr>
          <a:lstStyle/>
          <a:p>
            <a:pPr algn="ctr"/>
            <a:r>
              <a:rPr lang="en-US" sz="4400" dirty="0" smtClean="0">
                <a:solidFill>
                  <a:schemeClr val="tx2"/>
                </a:solidFill>
                <a:effectLst>
                  <a:outerShdw blurRad="38100" dist="38100" dir="2700000" algn="tl">
                    <a:srgbClr val="000000">
                      <a:alpha val="43137"/>
                    </a:srgbClr>
                  </a:outerShdw>
                </a:effectLst>
              </a:rPr>
              <a:t>2013 ISO CGL</a:t>
            </a:r>
          </a:p>
          <a:p>
            <a:pPr algn="ctr"/>
            <a:r>
              <a:rPr lang="en-US" sz="4400" dirty="0" smtClean="0">
                <a:solidFill>
                  <a:schemeClr val="tx2"/>
                </a:solidFill>
                <a:effectLst>
                  <a:outerShdw blurRad="38100" dist="38100" dir="2700000" algn="tl">
                    <a:srgbClr val="000000">
                      <a:alpha val="43137"/>
                    </a:srgbClr>
                  </a:outerShdw>
                </a:effectLst>
              </a:rPr>
              <a:t>Changes for Construction Risk</a:t>
            </a:r>
            <a:endParaRPr lang="en-US" sz="44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05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228600"/>
            <a:ext cx="8153400" cy="1066800"/>
          </a:xfrm>
        </p:spPr>
        <p:txBody>
          <a:bodyPr/>
          <a:lstStyle/>
          <a:p>
            <a:pPr>
              <a:lnSpc>
                <a:spcPct val="100000"/>
              </a:lnSpc>
            </a:pPr>
            <a:r>
              <a:rPr lang="en-US" sz="3400" dirty="0" smtClean="0"/>
              <a:t>Additional Insured </a:t>
            </a:r>
            <a:r>
              <a:rPr lang="en-US" sz="3400" dirty="0"/>
              <a:t>Issues</a:t>
            </a:r>
            <a:r>
              <a:rPr lang="en-US" sz="3400" dirty="0" smtClean="0"/>
              <a:t/>
            </a:r>
            <a:br>
              <a:rPr lang="en-US" sz="3400" dirty="0" smtClean="0"/>
            </a:br>
            <a:r>
              <a:rPr lang="en-US" sz="2400" dirty="0"/>
              <a:t>Limits: No more than contract provides</a:t>
            </a:r>
          </a:p>
        </p:txBody>
      </p:sp>
      <p:sp>
        <p:nvSpPr>
          <p:cNvPr id="2" name="Content Placeholder 1"/>
          <p:cNvSpPr>
            <a:spLocks noGrp="1"/>
          </p:cNvSpPr>
          <p:nvPr>
            <p:ph idx="1"/>
          </p:nvPr>
        </p:nvSpPr>
        <p:spPr/>
        <p:txBody>
          <a:bodyPr/>
          <a:lstStyle/>
          <a:p>
            <a:pPr>
              <a:buFont typeface="Wingdings" pitchFamily="2" charset="2"/>
              <a:buChar char=""/>
            </a:pPr>
            <a:r>
              <a:rPr lang="en-US" sz="3000" u="sng" dirty="0" smtClean="0">
                <a:latin typeface="Century Schoolbook" pitchFamily="18" charset="0"/>
              </a:rPr>
              <a:t>Upstream</a:t>
            </a:r>
          </a:p>
          <a:p>
            <a:pPr lvl="1">
              <a:buFont typeface="Wingdings" pitchFamily="2" charset="2"/>
              <a:buChar char=""/>
            </a:pPr>
            <a:r>
              <a:rPr lang="en-US" sz="2000" dirty="0" smtClean="0">
                <a:latin typeface="Century Schoolbook" pitchFamily="18" charset="0"/>
              </a:rPr>
              <a:t>Review/modify </a:t>
            </a:r>
            <a:r>
              <a:rPr lang="en-US" sz="2000" dirty="0">
                <a:latin typeface="Century Schoolbook" pitchFamily="18" charset="0"/>
              </a:rPr>
              <a:t>the contract</a:t>
            </a:r>
          </a:p>
          <a:p>
            <a:pPr lvl="1">
              <a:buFont typeface="Wingdings" pitchFamily="2" charset="2"/>
              <a:buChar char=""/>
            </a:pPr>
            <a:r>
              <a:rPr lang="en-US" sz="2000" dirty="0" smtClean="0">
                <a:latin typeface="Century Schoolbook" pitchFamily="18" charset="0"/>
              </a:rPr>
              <a:t>Avoid where possible</a:t>
            </a:r>
          </a:p>
          <a:p>
            <a:pPr lvl="1">
              <a:buFont typeface="Wingdings" pitchFamily="2" charset="2"/>
              <a:buChar char=""/>
            </a:pPr>
            <a:endParaRPr lang="en-US" sz="2000" dirty="0" smtClean="0">
              <a:latin typeface="Century Schoolbook" pitchFamily="18" charset="0"/>
            </a:endParaRPr>
          </a:p>
          <a:p>
            <a:pPr>
              <a:buFont typeface="Wingdings" pitchFamily="2" charset="2"/>
              <a:buChar char=""/>
            </a:pPr>
            <a:endParaRPr lang="en-US" dirty="0" smtClean="0">
              <a:latin typeface="Century Schoolbook" pitchFamily="18" charset="0"/>
            </a:endParaRPr>
          </a:p>
          <a:p>
            <a:pPr>
              <a:buFont typeface="Wingdings" pitchFamily="2" charset="2"/>
              <a:buChar char=""/>
            </a:pPr>
            <a:r>
              <a:rPr lang="en-US" sz="3000" u="sng" dirty="0" smtClean="0">
                <a:latin typeface="Century Schoolbook" pitchFamily="18" charset="0"/>
              </a:rPr>
              <a:t>Downstream</a:t>
            </a:r>
            <a:endParaRPr lang="en-US" sz="3000" u="sng" dirty="0">
              <a:latin typeface="Century Schoolbook" pitchFamily="18" charset="0"/>
            </a:endParaRPr>
          </a:p>
          <a:p>
            <a:pPr lvl="1">
              <a:buFont typeface="Wingdings" pitchFamily="2" charset="2"/>
              <a:buChar char=""/>
            </a:pPr>
            <a:r>
              <a:rPr lang="en-US" sz="2000" dirty="0" smtClean="0">
                <a:latin typeface="Century Schoolbook" pitchFamily="18" charset="0"/>
              </a:rPr>
              <a:t>Better reflects the parties’ intent</a:t>
            </a:r>
          </a:p>
          <a:p>
            <a:pPr lvl="1">
              <a:buFont typeface="Wingdings" pitchFamily="2" charset="2"/>
              <a:buChar char=""/>
            </a:pPr>
            <a:r>
              <a:rPr lang="en-US" sz="2000" dirty="0" smtClean="0">
                <a:latin typeface="Century Schoolbook" pitchFamily="18" charset="0"/>
              </a:rPr>
              <a:t>Carefully assess contract requirements</a:t>
            </a:r>
            <a:endParaRPr lang="en-US" sz="2000" dirty="0">
              <a:latin typeface="Century Schoolbook" pitchFamily="18" charset="0"/>
            </a:endParaRPr>
          </a:p>
          <a:p>
            <a:endParaRPr lang="en-US" dirty="0" smtClean="0">
              <a:latin typeface="Century Schoolbook" pitchFamily="18" charset="0"/>
            </a:endParaRPr>
          </a:p>
          <a:p>
            <a:pPr lvl="1"/>
            <a:endParaRPr lang="en-US" dirty="0">
              <a:latin typeface="Century Schoolbook" pitchFamily="18" charset="0"/>
            </a:endParaRPr>
          </a:p>
        </p:txBody>
      </p:sp>
    </p:spTree>
    <p:extLst>
      <p:ext uri="{BB962C8B-B14F-4D97-AF65-F5344CB8AC3E}">
        <p14:creationId xmlns:p14="http://schemas.microsoft.com/office/powerpoint/2010/main" val="110448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a:bodyPr>
          <a:lstStyle/>
          <a:p>
            <a:pPr>
              <a:buFont typeface="Wingdings" pitchFamily="2" charset="2"/>
              <a:buChar char=""/>
            </a:pPr>
            <a:endParaRPr lang="en-US" sz="2000" dirty="0" smtClean="0">
              <a:latin typeface="Century Schoolbook" pitchFamily="18" charset="0"/>
            </a:endParaRPr>
          </a:p>
          <a:p>
            <a:pPr marL="457200" lvl="1" indent="0" algn="ctr">
              <a:buNone/>
            </a:pPr>
            <a:r>
              <a:rPr lang="en-US" sz="3500" dirty="0" smtClean="0">
                <a:solidFill>
                  <a:srgbClr val="FF0000"/>
                </a:solidFill>
                <a:latin typeface="Imprint MT Shadow" pitchFamily="82" charset="0"/>
              </a:rPr>
              <a:t>Change #3</a:t>
            </a:r>
          </a:p>
          <a:p>
            <a:pPr marL="457200" lvl="1" indent="0" algn="ctr">
              <a:buNone/>
            </a:pPr>
            <a:r>
              <a:rPr lang="en-US" sz="1400" dirty="0" smtClean="0">
                <a:solidFill>
                  <a:srgbClr val="FF0000"/>
                </a:solidFill>
                <a:latin typeface="Imprint MT Shadow" pitchFamily="82" charset="0"/>
              </a:rPr>
              <a:t>CG 20 10 04 13</a:t>
            </a:r>
          </a:p>
          <a:p>
            <a:pPr marL="457200" lvl="1" indent="0" algn="ctr">
              <a:buNone/>
            </a:pPr>
            <a:r>
              <a:rPr lang="en-US" sz="1400" dirty="0" smtClean="0">
                <a:solidFill>
                  <a:srgbClr val="FF0000"/>
                </a:solidFill>
                <a:latin typeface="Imprint MT Shadow" pitchFamily="82" charset="0"/>
              </a:rPr>
              <a:t>CG 20 37 04 13</a:t>
            </a:r>
          </a:p>
          <a:p>
            <a:pPr marL="457200" lvl="1" indent="0">
              <a:buNone/>
            </a:pPr>
            <a:endParaRPr lang="en-US" sz="2000" dirty="0">
              <a:latin typeface="Century Schoolbook" pitchFamily="18" charset="0"/>
            </a:endParaRPr>
          </a:p>
          <a:p>
            <a:pPr marL="457200" lvl="1" indent="0" algn="ctr">
              <a:buNone/>
            </a:pPr>
            <a:r>
              <a:rPr lang="en-US" sz="3000" dirty="0" smtClean="0">
                <a:latin typeface="Century Schoolbook" pitchFamily="18" charset="0"/>
              </a:rPr>
              <a:t>“The insurance afforded to such additional insured only applies to  the extent permitted by law”</a:t>
            </a:r>
          </a:p>
          <a:p>
            <a:pPr lvl="1">
              <a:buFont typeface="Wingdings" pitchFamily="2" charset="2"/>
              <a:buChar char=""/>
            </a:pPr>
            <a:endParaRPr lang="en-US" sz="2000" dirty="0">
              <a:latin typeface="Century Schoolbook" pitchFamily="18" charset="0"/>
            </a:endParaRPr>
          </a:p>
        </p:txBody>
      </p:sp>
      <p:sp>
        <p:nvSpPr>
          <p:cNvPr id="6" name="Title 1"/>
          <p:cNvSpPr>
            <a:spLocks noGrp="1"/>
          </p:cNvSpPr>
          <p:nvPr>
            <p:ph type="title"/>
          </p:nvPr>
        </p:nvSpPr>
        <p:spPr>
          <a:xfrm>
            <a:off x="533400" y="228600"/>
            <a:ext cx="8153400" cy="1066800"/>
          </a:xfrm>
        </p:spPr>
        <p:txBody>
          <a:bodyPr/>
          <a:lstStyle/>
          <a:p>
            <a:pPr algn="ctr">
              <a:lnSpc>
                <a:spcPct val="100000"/>
              </a:lnSpc>
            </a:pPr>
            <a:r>
              <a:rPr lang="en-US" sz="3400" dirty="0" smtClean="0"/>
              <a:t>Additional Insured Issues</a:t>
            </a:r>
            <a:br>
              <a:rPr lang="en-US" sz="3400" dirty="0" smtClean="0"/>
            </a:br>
            <a:r>
              <a:rPr lang="en-US" sz="2400" dirty="0" smtClean="0"/>
              <a:t>Limiting the reach of Anti-Indemnity Statutes</a:t>
            </a:r>
            <a:endParaRPr lang="en-US" sz="2400" dirty="0"/>
          </a:p>
        </p:txBody>
      </p:sp>
    </p:spTree>
    <p:extLst>
      <p:ext uri="{BB962C8B-B14F-4D97-AF65-F5344CB8AC3E}">
        <p14:creationId xmlns:p14="http://schemas.microsoft.com/office/powerpoint/2010/main" val="89901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1981200"/>
          </a:xfrm>
        </p:spPr>
        <p:txBody>
          <a:bodyPr>
            <a:normAutofit/>
          </a:bodyPr>
          <a:lstStyle/>
          <a:p>
            <a:pPr>
              <a:buFont typeface="Wingdings" pitchFamily="2" charset="2"/>
              <a:buChar char=""/>
            </a:pPr>
            <a:r>
              <a:rPr lang="en-US" sz="2800" dirty="0" smtClean="0">
                <a:latin typeface="Century Schoolbook" pitchFamily="18" charset="0"/>
              </a:rPr>
              <a:t>Application of anti-indemnity statutes to additional insured requirements</a:t>
            </a:r>
          </a:p>
          <a:p>
            <a:pPr lvl="1">
              <a:buFont typeface="Wingdings" pitchFamily="2" charset="2"/>
              <a:buChar char=""/>
            </a:pPr>
            <a:endParaRPr lang="en-US" sz="2000" u="sng" dirty="0">
              <a:latin typeface="Century Schoolbook" pitchFamily="18" charset="0"/>
            </a:endParaRPr>
          </a:p>
          <a:p>
            <a:pPr>
              <a:buFont typeface="Wingdings" pitchFamily="2" charset="2"/>
              <a:buChar char=""/>
            </a:pPr>
            <a:r>
              <a:rPr lang="en-US" sz="2800" dirty="0" smtClean="0">
                <a:latin typeface="Century Schoolbook" pitchFamily="18" charset="0"/>
              </a:rPr>
              <a:t>“Inextricably tied”</a:t>
            </a:r>
          </a:p>
          <a:p>
            <a:pPr>
              <a:buFont typeface="Wingdings" pitchFamily="2" charset="2"/>
              <a:buChar char=""/>
            </a:pPr>
            <a:endParaRPr lang="en-US" sz="2000" dirty="0" smtClean="0">
              <a:latin typeface="Century Schoolbook" pitchFamily="18" charset="0"/>
            </a:endParaRPr>
          </a:p>
          <a:p>
            <a:pPr lvl="1">
              <a:buFont typeface="Wingdings" pitchFamily="2" charset="2"/>
              <a:buChar char=""/>
            </a:pPr>
            <a:endParaRPr lang="en-US" sz="2000" dirty="0">
              <a:latin typeface="Century Schoolbook" pitchFamily="18" charset="0"/>
            </a:endParaRPr>
          </a:p>
        </p:txBody>
      </p:sp>
      <p:sp>
        <p:nvSpPr>
          <p:cNvPr id="6" name="Title 1"/>
          <p:cNvSpPr>
            <a:spLocks noGrp="1"/>
          </p:cNvSpPr>
          <p:nvPr>
            <p:ph type="title"/>
          </p:nvPr>
        </p:nvSpPr>
        <p:spPr>
          <a:xfrm>
            <a:off x="533400" y="228600"/>
            <a:ext cx="8153400" cy="1066800"/>
          </a:xfrm>
        </p:spPr>
        <p:txBody>
          <a:bodyPr/>
          <a:lstStyle/>
          <a:p>
            <a:pPr algn="ctr">
              <a:lnSpc>
                <a:spcPct val="100000"/>
              </a:lnSpc>
            </a:pPr>
            <a:r>
              <a:rPr lang="en-US" sz="3400" dirty="0" smtClean="0"/>
              <a:t>Additional Insured Issues</a:t>
            </a:r>
            <a:br>
              <a:rPr lang="en-US" sz="3400" dirty="0" smtClean="0"/>
            </a:br>
            <a:r>
              <a:rPr lang="en-US" sz="2400" dirty="0" smtClean="0"/>
              <a:t>Limiting the reach of Anti-Indemnity Statutes</a:t>
            </a:r>
            <a:endParaRPr lang="en-US" sz="2400" dirty="0"/>
          </a:p>
        </p:txBody>
      </p:sp>
    </p:spTree>
    <p:extLst>
      <p:ext uri="{BB962C8B-B14F-4D97-AF65-F5344CB8AC3E}">
        <p14:creationId xmlns:p14="http://schemas.microsoft.com/office/powerpoint/2010/main" val="282015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1066800"/>
          </a:xfrm>
        </p:spPr>
        <p:txBody>
          <a:bodyPr/>
          <a:lstStyle/>
          <a:p>
            <a:pPr algn="ctr">
              <a:lnSpc>
                <a:spcPct val="100000"/>
              </a:lnSpc>
            </a:pPr>
            <a:r>
              <a:rPr lang="en-US" sz="3400" dirty="0" smtClean="0"/>
              <a:t>Additional Insured Issues</a:t>
            </a:r>
            <a:br>
              <a:rPr lang="en-US" sz="3400" dirty="0" smtClean="0"/>
            </a:br>
            <a:r>
              <a:rPr lang="en-US" sz="2400" dirty="0" smtClean="0"/>
              <a:t>Eliminating Contractual </a:t>
            </a:r>
            <a:r>
              <a:rPr lang="en-US" sz="2400" dirty="0" err="1" smtClean="0"/>
              <a:t>Privity</a:t>
            </a:r>
            <a:r>
              <a:rPr lang="en-US" sz="2400" dirty="0" smtClean="0"/>
              <a:t> Disputes</a:t>
            </a:r>
            <a:endParaRPr lang="en-US" sz="2400" dirty="0"/>
          </a:p>
        </p:txBody>
      </p:sp>
      <p:sp>
        <p:nvSpPr>
          <p:cNvPr id="3" name="Content Placeholder 2"/>
          <p:cNvSpPr>
            <a:spLocks noGrp="1"/>
          </p:cNvSpPr>
          <p:nvPr>
            <p:ph idx="1"/>
          </p:nvPr>
        </p:nvSpPr>
        <p:spPr>
          <a:xfrm>
            <a:off x="457200" y="2199169"/>
            <a:ext cx="8229600" cy="4430231"/>
          </a:xfrm>
        </p:spPr>
        <p:txBody>
          <a:bodyPr/>
          <a:lstStyle/>
          <a:p>
            <a:pPr>
              <a:buFont typeface="Wingdings" pitchFamily="2" charset="2"/>
              <a:buChar char=""/>
            </a:pPr>
            <a:r>
              <a:rPr lang="en-US" sz="3000" u="sng" dirty="0">
                <a:latin typeface="Century Schoolbook" pitchFamily="18" charset="0"/>
              </a:rPr>
              <a:t>Current </a:t>
            </a:r>
            <a:r>
              <a:rPr lang="en-US" sz="3000" u="sng" dirty="0" smtClean="0">
                <a:latin typeface="Century Schoolbook" pitchFamily="18" charset="0"/>
              </a:rPr>
              <a:t>Language</a:t>
            </a:r>
            <a:r>
              <a:rPr lang="en-US" sz="3000" dirty="0" smtClean="0">
                <a:latin typeface="Century Schoolbook" pitchFamily="18" charset="0"/>
              </a:rPr>
              <a:t> </a:t>
            </a:r>
          </a:p>
          <a:p>
            <a:pPr lvl="1">
              <a:buFont typeface="Wingdings" pitchFamily="2" charset="2"/>
              <a:buChar char=""/>
            </a:pPr>
            <a:r>
              <a:rPr lang="en-US" sz="2200" dirty="0" smtClean="0">
                <a:latin typeface="Century Schoolbook" pitchFamily="18" charset="0"/>
              </a:rPr>
              <a:t>20 33 07 04</a:t>
            </a:r>
            <a:endParaRPr lang="en-US" sz="2200" u="sng" dirty="0">
              <a:latin typeface="Century Schoolbook" pitchFamily="18" charset="0"/>
            </a:endParaRPr>
          </a:p>
          <a:p>
            <a:pPr lvl="1">
              <a:buFont typeface="Wingdings" pitchFamily="2" charset="2"/>
              <a:buChar char=""/>
            </a:pPr>
            <a:r>
              <a:rPr lang="en-US" sz="2000" dirty="0" smtClean="0">
                <a:latin typeface="Century Schoolbook" pitchFamily="18" charset="0"/>
              </a:rPr>
              <a:t>AI </a:t>
            </a:r>
            <a:r>
              <a:rPr lang="en-US" sz="2000" dirty="0">
                <a:latin typeface="Century Schoolbook" pitchFamily="18" charset="0"/>
              </a:rPr>
              <a:t>status when “</a:t>
            </a:r>
            <a:r>
              <a:rPr lang="en-US" sz="2000" b="1" dirty="0">
                <a:latin typeface="Century Schoolbook" pitchFamily="18" charset="0"/>
              </a:rPr>
              <a:t>you </a:t>
            </a:r>
            <a:r>
              <a:rPr lang="en-US" sz="2000" dirty="0">
                <a:latin typeface="Century Schoolbook" pitchFamily="18" charset="0"/>
              </a:rPr>
              <a:t>[the named insured] </a:t>
            </a:r>
            <a:r>
              <a:rPr lang="en-US" sz="2000" b="1" dirty="0">
                <a:latin typeface="Century Schoolbook" pitchFamily="18" charset="0"/>
              </a:rPr>
              <a:t>and such person </a:t>
            </a:r>
            <a:r>
              <a:rPr lang="en-US" sz="2000" dirty="0">
                <a:latin typeface="Century Schoolbook" pitchFamily="18" charset="0"/>
              </a:rPr>
              <a:t>[the party seeking AI status] have agreed in writing in </a:t>
            </a:r>
            <a:r>
              <a:rPr lang="en-US" sz="2000" b="1" dirty="0">
                <a:latin typeface="Century Schoolbook" pitchFamily="18" charset="0"/>
              </a:rPr>
              <a:t>a contract or agreement</a:t>
            </a:r>
            <a:r>
              <a:rPr lang="en-US" sz="2000" dirty="0">
                <a:latin typeface="Century Schoolbook" pitchFamily="18" charset="0"/>
              </a:rPr>
              <a:t>”</a:t>
            </a:r>
          </a:p>
          <a:p>
            <a:pPr marL="0" indent="0">
              <a:buNone/>
            </a:pPr>
            <a:endParaRPr lang="en-US" u="sng" dirty="0" smtClean="0">
              <a:latin typeface="Century Schoolbook" pitchFamily="18" charset="0"/>
            </a:endParaRPr>
          </a:p>
          <a:p>
            <a:pPr>
              <a:buFont typeface="Wingdings" pitchFamily="2" charset="2"/>
              <a:buChar char=""/>
            </a:pPr>
            <a:r>
              <a:rPr lang="en-US" sz="3000" u="sng" dirty="0" smtClean="0">
                <a:latin typeface="Century Schoolbook" pitchFamily="18" charset="0"/>
              </a:rPr>
              <a:t>Problem</a:t>
            </a:r>
            <a:r>
              <a:rPr lang="en-US" sz="3400" dirty="0" smtClean="0">
                <a:latin typeface="Century Schoolbook" pitchFamily="18" charset="0"/>
              </a:rPr>
              <a:t>	</a:t>
            </a:r>
          </a:p>
          <a:p>
            <a:pPr lvl="1">
              <a:buFont typeface="Wingdings" pitchFamily="2" charset="2"/>
              <a:buChar char=""/>
            </a:pPr>
            <a:r>
              <a:rPr lang="en-US" sz="2000" dirty="0" smtClean="0">
                <a:latin typeface="Century Schoolbook" pitchFamily="18" charset="0"/>
              </a:rPr>
              <a:t>Contract </a:t>
            </a:r>
            <a:r>
              <a:rPr lang="en-US" sz="2000" dirty="0" err="1" smtClean="0">
                <a:latin typeface="Century Schoolbook" pitchFamily="18" charset="0"/>
              </a:rPr>
              <a:t>privity</a:t>
            </a:r>
            <a:r>
              <a:rPr lang="en-US" sz="2000" dirty="0" smtClean="0">
                <a:latin typeface="Century Schoolbook" pitchFamily="18" charset="0"/>
              </a:rPr>
              <a:t> necessary to trigger additional insured coverage?</a:t>
            </a:r>
          </a:p>
          <a:p>
            <a:endParaRPr lang="en-US" dirty="0" smtClean="0"/>
          </a:p>
          <a:p>
            <a:endParaRPr lang="en-US" dirty="0" smtClean="0"/>
          </a:p>
        </p:txBody>
      </p:sp>
      <p:sp>
        <p:nvSpPr>
          <p:cNvPr id="4" name="TextBox 3"/>
          <p:cNvSpPr txBox="1"/>
          <p:nvPr/>
        </p:nvSpPr>
        <p:spPr>
          <a:xfrm>
            <a:off x="3545918" y="1398950"/>
            <a:ext cx="2052165" cy="800219"/>
          </a:xfrm>
          <a:prstGeom prst="rect">
            <a:avLst/>
          </a:prstGeom>
          <a:noFill/>
        </p:spPr>
        <p:txBody>
          <a:bodyPr wrap="none" rtlCol="0">
            <a:spAutoFit/>
          </a:bodyPr>
          <a:lstStyle/>
          <a:p>
            <a:r>
              <a:rPr lang="en-US" sz="3200" dirty="0" smtClean="0">
                <a:solidFill>
                  <a:srgbClr val="FF0000"/>
                </a:solidFill>
                <a:latin typeface="Imprint MT Shadow" pitchFamily="82" charset="0"/>
              </a:rPr>
              <a:t>Change #4</a:t>
            </a:r>
          </a:p>
          <a:p>
            <a:pPr algn="ctr"/>
            <a:r>
              <a:rPr lang="en-US" sz="1400" dirty="0" smtClean="0">
                <a:solidFill>
                  <a:srgbClr val="FF0000"/>
                </a:solidFill>
                <a:latin typeface="Imprint MT Shadow" pitchFamily="82" charset="0"/>
              </a:rPr>
              <a:t>CG 20 33 04 13</a:t>
            </a:r>
            <a:endParaRPr lang="en-US" sz="1400" dirty="0">
              <a:solidFill>
                <a:srgbClr val="FF0000"/>
              </a:solidFill>
              <a:latin typeface="Imprint MT Shadow" pitchFamily="82" charset="0"/>
            </a:endParaRPr>
          </a:p>
        </p:txBody>
      </p:sp>
    </p:spTree>
    <p:extLst>
      <p:ext uri="{BB962C8B-B14F-4D97-AF65-F5344CB8AC3E}">
        <p14:creationId xmlns:p14="http://schemas.microsoft.com/office/powerpoint/2010/main" val="60465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228600"/>
            <a:ext cx="8153400" cy="1066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3400" dirty="0" smtClean="0"/>
              <a:t>Additional Insured Issues</a:t>
            </a:r>
            <a:br>
              <a:rPr lang="en-US" sz="3400" dirty="0" smtClean="0"/>
            </a:br>
            <a:r>
              <a:rPr lang="en-US" sz="2400" dirty="0" smtClean="0"/>
              <a:t>Eliminating Contractual </a:t>
            </a:r>
            <a:r>
              <a:rPr lang="en-US" sz="2400" dirty="0" err="1" smtClean="0"/>
              <a:t>Privity</a:t>
            </a:r>
            <a:r>
              <a:rPr lang="en-US" sz="2400" dirty="0" smtClean="0"/>
              <a:t> Disputes</a:t>
            </a:r>
            <a:endParaRPr lang="en-US" sz="2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46580978"/>
              </p:ext>
            </p:extLst>
          </p:nvPr>
        </p:nvGraphicFramePr>
        <p:xfrm>
          <a:off x="457200" y="1295400"/>
          <a:ext cx="82296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Down Arrow 10"/>
          <p:cNvSpPr/>
          <p:nvPr/>
        </p:nvSpPr>
        <p:spPr>
          <a:xfrm rot="5400000">
            <a:off x="5867400" y="3352800"/>
            <a:ext cx="395844" cy="762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978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p>
            <a:pPr marL="0" indent="0" algn="ctr">
              <a:buNone/>
            </a:pPr>
            <a:endParaRPr lang="en-US" sz="2000" u="sng" dirty="0"/>
          </a:p>
          <a:p>
            <a:pPr lvl="1">
              <a:buFont typeface="Wingdings" pitchFamily="2" charset="2"/>
              <a:buChar char=""/>
            </a:pPr>
            <a:r>
              <a:rPr lang="en-US" sz="2500" dirty="0">
                <a:latin typeface="Century Schoolbook" pitchFamily="18" charset="0"/>
              </a:rPr>
              <a:t>ISO’s approach </a:t>
            </a:r>
            <a:r>
              <a:rPr lang="en-US" sz="2500" dirty="0" smtClean="0">
                <a:latin typeface="Century Schoolbook" pitchFamily="18" charset="0"/>
              </a:rPr>
              <a:t>– addition versus clarification</a:t>
            </a:r>
          </a:p>
          <a:p>
            <a:pPr lvl="1">
              <a:buFont typeface="Wingdings" pitchFamily="2" charset="2"/>
              <a:buChar char=""/>
            </a:pPr>
            <a:endParaRPr lang="en-US" sz="2000" dirty="0" smtClean="0">
              <a:latin typeface="Century Schoolbook" pitchFamily="18" charset="0"/>
            </a:endParaRPr>
          </a:p>
          <a:p>
            <a:pPr lvl="1" algn="just">
              <a:buFont typeface="Wingdings" pitchFamily="2" charset="2"/>
              <a:buChar char=""/>
            </a:pPr>
            <a:r>
              <a:rPr lang="en-US" sz="2500" dirty="0" smtClean="0">
                <a:latin typeface="Century Schoolbook" pitchFamily="18" charset="0"/>
              </a:rPr>
              <a:t>New Endorsement (20 38 04 13)</a:t>
            </a:r>
          </a:p>
          <a:p>
            <a:pPr lvl="1" algn="just">
              <a:buFont typeface="Wingdings" pitchFamily="2" charset="2"/>
              <a:buChar char=""/>
            </a:pPr>
            <a:endParaRPr lang="en-US" sz="1000" dirty="0">
              <a:latin typeface="Century Schoolbook" pitchFamily="18" charset="0"/>
            </a:endParaRPr>
          </a:p>
          <a:p>
            <a:pPr marL="457200" lvl="1" indent="0" algn="just">
              <a:buNone/>
            </a:pPr>
            <a:r>
              <a:rPr lang="en-US" sz="2500" dirty="0" smtClean="0">
                <a:latin typeface="Century Schoolbook" pitchFamily="18" charset="0"/>
              </a:rPr>
              <a:t>“</a:t>
            </a:r>
            <a:r>
              <a:rPr lang="en-US" sz="2500" b="1" dirty="0" smtClean="0">
                <a:latin typeface="Century Schoolbook" pitchFamily="18" charset="0"/>
              </a:rPr>
              <a:t>Any other person </a:t>
            </a:r>
            <a:r>
              <a:rPr lang="en-US" sz="2500" dirty="0" smtClean="0">
                <a:latin typeface="Century Schoolbook" pitchFamily="18" charset="0"/>
              </a:rPr>
              <a:t>or organization you [the named insured] are required to add as an additional insured under the contract or agreement described in Paragraph 1. above.”</a:t>
            </a:r>
          </a:p>
          <a:p>
            <a:endParaRPr lang="en-US" u="sng" dirty="0" smtClean="0"/>
          </a:p>
          <a:p>
            <a:endParaRPr lang="en-US" dirty="0" smtClean="0"/>
          </a:p>
          <a:p>
            <a:endParaRPr lang="en-US" dirty="0" smtClean="0"/>
          </a:p>
        </p:txBody>
      </p:sp>
      <p:sp>
        <p:nvSpPr>
          <p:cNvPr id="5" name="Title 1"/>
          <p:cNvSpPr txBox="1">
            <a:spLocks/>
          </p:cNvSpPr>
          <p:nvPr/>
        </p:nvSpPr>
        <p:spPr>
          <a:xfrm>
            <a:off x="533400" y="228600"/>
            <a:ext cx="8153400" cy="1066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3400" dirty="0" smtClean="0"/>
              <a:t>Additional Insured </a:t>
            </a:r>
            <a:r>
              <a:rPr lang="en-US" sz="3400" dirty="0"/>
              <a:t>Issues</a:t>
            </a:r>
            <a:r>
              <a:rPr lang="en-US" sz="3400" dirty="0" smtClean="0"/>
              <a:t/>
            </a:r>
            <a:br>
              <a:rPr lang="en-US" sz="3400" dirty="0" smtClean="0"/>
            </a:br>
            <a:r>
              <a:rPr lang="en-US" sz="2400" dirty="0" smtClean="0"/>
              <a:t>Eliminating Contractual </a:t>
            </a:r>
            <a:r>
              <a:rPr lang="en-US" sz="2400" dirty="0" err="1" smtClean="0"/>
              <a:t>Privity</a:t>
            </a:r>
            <a:r>
              <a:rPr lang="en-US" sz="2400" dirty="0" smtClean="0"/>
              <a:t> Disputes</a:t>
            </a:r>
            <a:endParaRPr lang="en-US" sz="2400" dirty="0"/>
          </a:p>
        </p:txBody>
      </p:sp>
    </p:spTree>
    <p:extLst>
      <p:ext uri="{BB962C8B-B14F-4D97-AF65-F5344CB8AC3E}">
        <p14:creationId xmlns:p14="http://schemas.microsoft.com/office/powerpoint/2010/main" val="128687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228600"/>
            <a:ext cx="8153400" cy="1066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3400" dirty="0" smtClean="0"/>
              <a:t>Additional Insured Issues</a:t>
            </a:r>
            <a:br>
              <a:rPr lang="en-US" sz="3400" dirty="0" smtClean="0"/>
            </a:br>
            <a:r>
              <a:rPr lang="en-US" sz="2400" dirty="0" smtClean="0"/>
              <a:t>Eliminating Contractual </a:t>
            </a:r>
            <a:r>
              <a:rPr lang="en-US" sz="2400" dirty="0" err="1" smtClean="0"/>
              <a:t>Privity</a:t>
            </a:r>
            <a:r>
              <a:rPr lang="en-US" sz="2400" dirty="0" smtClean="0"/>
              <a:t> Disputes</a:t>
            </a:r>
            <a:endParaRPr lang="en-US" sz="2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06327602"/>
              </p:ext>
            </p:extLst>
          </p:nvPr>
        </p:nvGraphicFramePr>
        <p:xfrm>
          <a:off x="457200" y="1295400"/>
          <a:ext cx="82296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a:xfrm>
            <a:off x="5257800" y="3352800"/>
            <a:ext cx="395844" cy="762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6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85652"/>
          </a:xfrm>
        </p:spPr>
        <p:txBody>
          <a:bodyPr>
            <a:normAutofit/>
          </a:bodyPr>
          <a:lstStyle/>
          <a:p>
            <a:pPr algn="ctr">
              <a:lnSpc>
                <a:spcPct val="100000"/>
              </a:lnSpc>
            </a:pPr>
            <a:r>
              <a:rPr lang="en-US" sz="3400" dirty="0" smtClean="0"/>
              <a:t>“Other Insurance”</a:t>
            </a:r>
            <a:br>
              <a:rPr lang="en-US" sz="3400" dirty="0" smtClean="0"/>
            </a:br>
            <a:r>
              <a:rPr lang="en-US" sz="2400" dirty="0" smtClean="0"/>
              <a:t>Additional Insured Policies Pay First</a:t>
            </a:r>
            <a:endParaRPr lang="en-US" sz="3400" dirty="0"/>
          </a:p>
        </p:txBody>
      </p:sp>
      <p:sp>
        <p:nvSpPr>
          <p:cNvPr id="5" name="Content Placeholder 2"/>
          <p:cNvSpPr txBox="1">
            <a:spLocks/>
          </p:cNvSpPr>
          <p:nvPr/>
        </p:nvSpPr>
        <p:spPr>
          <a:xfrm>
            <a:off x="381000" y="202723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Font typeface="Arial" pitchFamily="34" charset="0"/>
              <a:buNone/>
            </a:pPr>
            <a:endParaRPr lang="en-US" sz="2000" u="sng" dirty="0" smtClean="0">
              <a:latin typeface="Century Schoolbook" pitchFamily="18" charset="0"/>
            </a:endParaRPr>
          </a:p>
          <a:p>
            <a:pPr marL="0" indent="0">
              <a:buNone/>
            </a:pPr>
            <a:r>
              <a:rPr lang="en-US" dirty="0" smtClean="0">
                <a:latin typeface="Century Schoolbook" pitchFamily="18" charset="0"/>
              </a:rPr>
              <a:t>This insurance is excess over:</a:t>
            </a:r>
          </a:p>
          <a:p>
            <a:pPr marL="0" indent="0">
              <a:buNone/>
            </a:pPr>
            <a:endParaRPr lang="en-US" dirty="0">
              <a:latin typeface="Century Schoolbook" pitchFamily="18" charset="0"/>
            </a:endParaRPr>
          </a:p>
          <a:p>
            <a:pPr marL="0" indent="0">
              <a:buNone/>
            </a:pPr>
            <a:r>
              <a:rPr lang="en-US" dirty="0" smtClean="0">
                <a:latin typeface="Century Schoolbook" pitchFamily="18" charset="0"/>
              </a:rPr>
              <a:t>(b) Any other primary insurance available to you . . . </a:t>
            </a:r>
          </a:p>
          <a:p>
            <a:pPr marL="0" indent="0">
              <a:buNone/>
            </a:pPr>
            <a:r>
              <a:rPr lang="en-US" dirty="0" smtClean="0">
                <a:latin typeface="Century Schoolbook" pitchFamily="18" charset="0"/>
              </a:rPr>
              <a:t>for which you have been added as an additional insured</a:t>
            </a:r>
          </a:p>
          <a:p>
            <a:endParaRPr lang="en-US" dirty="0" smtClean="0">
              <a:latin typeface="Century Schoolbook" pitchFamily="18" charset="0"/>
            </a:endParaRPr>
          </a:p>
        </p:txBody>
      </p:sp>
      <p:sp>
        <p:nvSpPr>
          <p:cNvPr id="7" name="TextBox 6"/>
          <p:cNvSpPr txBox="1"/>
          <p:nvPr/>
        </p:nvSpPr>
        <p:spPr>
          <a:xfrm>
            <a:off x="3545918" y="1320225"/>
            <a:ext cx="2052165" cy="800219"/>
          </a:xfrm>
          <a:prstGeom prst="rect">
            <a:avLst/>
          </a:prstGeom>
          <a:noFill/>
        </p:spPr>
        <p:txBody>
          <a:bodyPr wrap="none" rtlCol="0">
            <a:spAutoFit/>
          </a:bodyPr>
          <a:lstStyle/>
          <a:p>
            <a:r>
              <a:rPr lang="en-US" sz="3200" dirty="0" smtClean="0">
                <a:solidFill>
                  <a:srgbClr val="FF0000"/>
                </a:solidFill>
                <a:latin typeface="Imprint MT Shadow" pitchFamily="82" charset="0"/>
              </a:rPr>
              <a:t>Change #5</a:t>
            </a:r>
          </a:p>
          <a:p>
            <a:pPr algn="ctr"/>
            <a:r>
              <a:rPr lang="en-US" sz="1400" dirty="0" smtClean="0">
                <a:solidFill>
                  <a:srgbClr val="FF0000"/>
                </a:solidFill>
                <a:latin typeface="Imprint MT Shadow" pitchFamily="82" charset="0"/>
              </a:rPr>
              <a:t>CG 00 01 04 13</a:t>
            </a:r>
            <a:endParaRPr lang="en-US" sz="1400" dirty="0">
              <a:solidFill>
                <a:srgbClr val="FF0000"/>
              </a:solidFill>
              <a:latin typeface="Imprint MT Shadow" pitchFamily="82" charset="0"/>
            </a:endParaRPr>
          </a:p>
        </p:txBody>
      </p:sp>
      <p:sp>
        <p:nvSpPr>
          <p:cNvPr id="6" name="TextBox 5"/>
          <p:cNvSpPr txBox="1"/>
          <p:nvPr/>
        </p:nvSpPr>
        <p:spPr>
          <a:xfrm>
            <a:off x="469392" y="3974068"/>
            <a:ext cx="5017008" cy="369332"/>
          </a:xfrm>
          <a:prstGeom prst="rect">
            <a:avLst/>
          </a:prstGeom>
          <a:noFill/>
        </p:spPr>
        <p:txBody>
          <a:bodyPr wrap="square" rtlCol="0">
            <a:spAutoFit/>
          </a:bodyPr>
          <a:lstStyle/>
          <a:p>
            <a:endParaRPr lang="en-US" dirty="0"/>
          </a:p>
        </p:txBody>
      </p:sp>
      <p:cxnSp>
        <p:nvCxnSpPr>
          <p:cNvPr id="8" name="Straight Connector 7"/>
          <p:cNvCxnSpPr/>
          <p:nvPr/>
        </p:nvCxnSpPr>
        <p:spPr>
          <a:xfrm>
            <a:off x="452651" y="4336871"/>
            <a:ext cx="5017008" cy="0"/>
          </a:xfrm>
          <a:prstGeom prst="line">
            <a:avLst/>
          </a:prstGeom>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381000" y="4080301"/>
            <a:ext cx="6934200" cy="830997"/>
          </a:xfrm>
          <a:prstGeom prst="rect">
            <a:avLst/>
          </a:prstGeom>
          <a:noFill/>
        </p:spPr>
        <p:txBody>
          <a:bodyPr wrap="square" rtlCol="0">
            <a:spAutoFit/>
          </a:bodyPr>
          <a:lstStyle/>
          <a:p>
            <a:r>
              <a:rPr lang="en-US" sz="2400" dirty="0">
                <a:solidFill>
                  <a:schemeClr val="tx1">
                    <a:lumMod val="50000"/>
                    <a:lumOff val="50000"/>
                  </a:schemeClr>
                </a:solidFill>
                <a:latin typeface="Century Schoolbook" pitchFamily="18" charset="0"/>
              </a:rPr>
              <a:t>by attachment of an endorsement.</a:t>
            </a:r>
          </a:p>
          <a:p>
            <a:endParaRPr lang="en-US" sz="2400" dirty="0">
              <a:solidFill>
                <a:schemeClr val="tx1">
                  <a:lumMod val="50000"/>
                  <a:lumOff val="50000"/>
                </a:schemeClr>
              </a:solidFill>
            </a:endParaRPr>
          </a:p>
        </p:txBody>
      </p:sp>
    </p:spTree>
    <p:extLst>
      <p:ext uri="{BB962C8B-B14F-4D97-AF65-F5344CB8AC3E}">
        <p14:creationId xmlns:p14="http://schemas.microsoft.com/office/powerpoint/2010/main" val="334932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8153400" cy="985652"/>
          </a:xfrm>
        </p:spPr>
        <p:txBody>
          <a:bodyPr>
            <a:normAutofit/>
          </a:bodyPr>
          <a:lstStyle/>
          <a:p>
            <a:pPr algn="ctr">
              <a:lnSpc>
                <a:spcPct val="100000"/>
              </a:lnSpc>
            </a:pPr>
            <a:r>
              <a:rPr lang="en-US" sz="3400" dirty="0" smtClean="0"/>
              <a:t>“Other Insurance”</a:t>
            </a:r>
            <a:br>
              <a:rPr lang="en-US" sz="3400" dirty="0" smtClean="0"/>
            </a:br>
            <a:r>
              <a:rPr lang="en-US" sz="2400" dirty="0" smtClean="0"/>
              <a:t>Additional Insured Policies Pay First</a:t>
            </a:r>
            <a:endParaRPr lang="en-US" sz="3400" dirty="0"/>
          </a:p>
        </p:txBody>
      </p:sp>
      <p:sp>
        <p:nvSpPr>
          <p:cNvPr id="3" name="Content Placeholder 2"/>
          <p:cNvSpPr>
            <a:spLocks noGrp="1"/>
          </p:cNvSpPr>
          <p:nvPr>
            <p:ph idx="1"/>
          </p:nvPr>
        </p:nvSpPr>
        <p:spPr>
          <a:xfrm>
            <a:off x="457200" y="1874837"/>
            <a:ext cx="8229600" cy="4525963"/>
          </a:xfrm>
        </p:spPr>
        <p:txBody>
          <a:bodyPr/>
          <a:lstStyle/>
          <a:p>
            <a:endParaRPr lang="en-US" dirty="0" smtClean="0"/>
          </a:p>
          <a:p>
            <a:pPr marL="457200" lvl="1" indent="0">
              <a:buNone/>
            </a:pPr>
            <a:endParaRPr lang="en-US" dirty="0" smtClean="0"/>
          </a:p>
        </p:txBody>
      </p:sp>
      <p:sp>
        <p:nvSpPr>
          <p:cNvPr id="5"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Font typeface="Arial" pitchFamily="34" charset="0"/>
              <a:buNone/>
            </a:pPr>
            <a:endParaRPr lang="en-US" sz="2000" u="sng" dirty="0" smtClean="0"/>
          </a:p>
          <a:p>
            <a:endParaRPr lang="en-US" u="sng" dirty="0" smtClean="0"/>
          </a:p>
          <a:p>
            <a:endParaRPr lang="en-US" dirty="0" smtClean="0"/>
          </a:p>
          <a:p>
            <a:endParaRPr lang="en-US" dirty="0" smtClean="0"/>
          </a:p>
        </p:txBody>
      </p:sp>
      <p:sp>
        <p:nvSpPr>
          <p:cNvPr id="7" name="TextBox 6"/>
          <p:cNvSpPr txBox="1"/>
          <p:nvPr/>
        </p:nvSpPr>
        <p:spPr>
          <a:xfrm>
            <a:off x="3545918" y="1230868"/>
            <a:ext cx="2052165" cy="800219"/>
          </a:xfrm>
          <a:prstGeom prst="rect">
            <a:avLst/>
          </a:prstGeom>
          <a:noFill/>
        </p:spPr>
        <p:txBody>
          <a:bodyPr wrap="none" rtlCol="0">
            <a:spAutoFit/>
          </a:bodyPr>
          <a:lstStyle/>
          <a:p>
            <a:r>
              <a:rPr lang="en-US" sz="3200" dirty="0" smtClean="0">
                <a:solidFill>
                  <a:srgbClr val="FF0000"/>
                </a:solidFill>
                <a:latin typeface="Imprint MT Shadow" pitchFamily="82" charset="0"/>
              </a:rPr>
              <a:t>Change #6</a:t>
            </a:r>
          </a:p>
          <a:p>
            <a:pPr algn="ctr"/>
            <a:r>
              <a:rPr lang="en-US" sz="1400" dirty="0" smtClean="0">
                <a:solidFill>
                  <a:srgbClr val="FF0000"/>
                </a:solidFill>
                <a:latin typeface="Imprint MT Shadow" pitchFamily="82" charset="0"/>
              </a:rPr>
              <a:t>CG 20 01 04 13</a:t>
            </a:r>
            <a:endParaRPr lang="en-US" sz="1400" dirty="0">
              <a:solidFill>
                <a:srgbClr val="FF0000"/>
              </a:solidFill>
              <a:latin typeface="Imprint MT Shadow" pitchFamily="82" charset="0"/>
            </a:endParaRPr>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52600" y="1870122"/>
            <a:ext cx="5638800" cy="3986118"/>
          </a:xfrm>
          <a:prstGeom prst="rect">
            <a:avLst/>
          </a:prstGeom>
        </p:spPr>
      </p:pic>
    </p:spTree>
    <p:extLst>
      <p:ext uri="{BB962C8B-B14F-4D97-AF65-F5344CB8AC3E}">
        <p14:creationId xmlns:p14="http://schemas.microsoft.com/office/powerpoint/2010/main" val="17949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204" y="259482"/>
            <a:ext cx="7441592" cy="1005036"/>
          </a:xfrm>
        </p:spPr>
        <p:txBody>
          <a:bodyPr>
            <a:noAutofit/>
          </a:bodyPr>
          <a:lstStyle/>
          <a:p>
            <a:pPr algn="ctr">
              <a:lnSpc>
                <a:spcPct val="100000"/>
              </a:lnSpc>
            </a:pPr>
            <a:r>
              <a:rPr lang="en-US" sz="3400" dirty="0" smtClean="0"/>
              <a:t>Professional Services Exclusion</a:t>
            </a:r>
            <a:r>
              <a:rPr lang="en-US" sz="3400" dirty="0"/>
              <a:t/>
            </a:r>
            <a:br>
              <a:rPr lang="en-US" sz="3400" dirty="0"/>
            </a:br>
            <a:r>
              <a:rPr lang="en-US" sz="2400" dirty="0" smtClean="0"/>
              <a:t>Expanded Scope</a:t>
            </a:r>
            <a:endParaRPr lang="en-US" sz="3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23" y="2133352"/>
            <a:ext cx="4278728" cy="3707002"/>
          </a:xfrm>
          <a:prstGeom prst="rect">
            <a:avLst/>
          </a:prstGeom>
          <a:ln>
            <a:solidFill>
              <a:schemeClr val="tx1"/>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872" y="2667000"/>
            <a:ext cx="4071850" cy="2863392"/>
          </a:xfrm>
          <a:prstGeom prst="rect">
            <a:avLst/>
          </a:prstGeom>
          <a:ln>
            <a:solidFill>
              <a:schemeClr val="tx1"/>
            </a:solidFill>
          </a:ln>
        </p:spPr>
      </p:pic>
      <p:pic>
        <p:nvPicPr>
          <p:cNvPr id="14" name="Picture 13"/>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tretch>
            <a:fillRect/>
          </a:stretch>
        </p:blipFill>
        <p:spPr>
          <a:xfrm>
            <a:off x="2712667" y="2360451"/>
            <a:ext cx="4196524" cy="3200648"/>
          </a:xfrm>
          <a:prstGeom prst="rect">
            <a:avLst/>
          </a:prstGeom>
          <a:ln w="38100">
            <a:solidFill>
              <a:schemeClr val="tx1"/>
            </a:solidFill>
          </a:ln>
        </p:spPr>
      </p:pic>
      <p:sp>
        <p:nvSpPr>
          <p:cNvPr id="7" name="TextBox 6"/>
          <p:cNvSpPr txBox="1"/>
          <p:nvPr/>
        </p:nvSpPr>
        <p:spPr>
          <a:xfrm>
            <a:off x="3545918" y="1219200"/>
            <a:ext cx="2052165" cy="800219"/>
          </a:xfrm>
          <a:prstGeom prst="rect">
            <a:avLst/>
          </a:prstGeom>
          <a:noFill/>
        </p:spPr>
        <p:txBody>
          <a:bodyPr wrap="none" rtlCol="0">
            <a:spAutoFit/>
          </a:bodyPr>
          <a:lstStyle/>
          <a:p>
            <a:r>
              <a:rPr lang="en-US" sz="3200" dirty="0" smtClean="0">
                <a:solidFill>
                  <a:srgbClr val="FF0000"/>
                </a:solidFill>
                <a:latin typeface="Imprint MT Shadow" pitchFamily="82" charset="0"/>
              </a:rPr>
              <a:t>Change #7</a:t>
            </a:r>
          </a:p>
          <a:p>
            <a:pPr algn="ctr"/>
            <a:r>
              <a:rPr lang="en-US" sz="1400" dirty="0" smtClean="0">
                <a:solidFill>
                  <a:srgbClr val="FF0000"/>
                </a:solidFill>
                <a:latin typeface="Imprint MT Shadow" pitchFamily="82" charset="0"/>
              </a:rPr>
              <a:t>CG 22 79 04 13</a:t>
            </a:r>
            <a:endParaRPr lang="en-US" sz="1400" dirty="0">
              <a:solidFill>
                <a:srgbClr val="FF0000"/>
              </a:solidFill>
              <a:latin typeface="Imprint MT Shadow" pitchFamily="82" charset="0"/>
            </a:endParaRPr>
          </a:p>
        </p:txBody>
      </p:sp>
    </p:spTree>
    <p:extLst>
      <p:ext uri="{BB962C8B-B14F-4D97-AF65-F5344CB8AC3E}">
        <p14:creationId xmlns:p14="http://schemas.microsoft.com/office/powerpoint/2010/main" val="266767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19200"/>
          </a:xfrm>
        </p:spPr>
        <p:txBody>
          <a:bodyPr/>
          <a:lstStyle/>
          <a:p>
            <a:r>
              <a:rPr lang="en-US" dirty="0" smtClean="0"/>
              <a:t>April 1, 2013</a:t>
            </a:r>
            <a:endParaRPr lang="en-US" dirty="0"/>
          </a:p>
        </p:txBody>
      </p:sp>
      <p:sp>
        <p:nvSpPr>
          <p:cNvPr id="3" name="Content Placeholder 2"/>
          <p:cNvSpPr>
            <a:spLocks noGrp="1"/>
          </p:cNvSpPr>
          <p:nvPr>
            <p:ph idx="1"/>
          </p:nvPr>
        </p:nvSpPr>
        <p:spPr>
          <a:xfrm>
            <a:off x="381000" y="1866900"/>
            <a:ext cx="7010400" cy="3124200"/>
          </a:xfrm>
        </p:spPr>
        <p:txBody>
          <a:bodyPr>
            <a:normAutofit/>
          </a:bodyPr>
          <a:lstStyle/>
          <a:p>
            <a:pPr marL="514350" indent="-514350">
              <a:buFont typeface="+mj-lt"/>
              <a:buAutoNum type="romanUcPeriod"/>
            </a:pPr>
            <a:r>
              <a:rPr lang="en-US" sz="3200" dirty="0" smtClean="0"/>
              <a:t>Additional Insured</a:t>
            </a:r>
          </a:p>
          <a:p>
            <a:pPr marL="514350" indent="-514350">
              <a:buFont typeface="+mj-lt"/>
              <a:buAutoNum type="romanUcPeriod"/>
            </a:pPr>
            <a:r>
              <a:rPr lang="en-US" sz="3200" dirty="0" smtClean="0"/>
              <a:t>Other Insurances</a:t>
            </a:r>
          </a:p>
          <a:p>
            <a:pPr marL="514350" indent="-514350">
              <a:buFont typeface="+mj-lt"/>
              <a:buAutoNum type="romanUcPeriod"/>
            </a:pPr>
            <a:r>
              <a:rPr lang="en-US" sz="3200" dirty="0" smtClean="0"/>
              <a:t>Professional Services</a:t>
            </a:r>
          </a:p>
          <a:p>
            <a:pPr marL="514350" indent="-514350">
              <a:buFont typeface="+mj-lt"/>
              <a:buAutoNum type="romanUcPeriod"/>
            </a:pPr>
            <a:r>
              <a:rPr lang="en-US" sz="3200" dirty="0" smtClean="0"/>
              <a:t>Personal/Advertising Injury</a:t>
            </a:r>
          </a:p>
          <a:p>
            <a:pPr marL="514350" indent="-514350">
              <a:buFont typeface="+mj-lt"/>
              <a:buAutoNum type="romanUcPeriod"/>
            </a:pPr>
            <a:r>
              <a:rPr lang="en-US" sz="3200" dirty="0" smtClean="0"/>
              <a:t>Insured Contract</a:t>
            </a:r>
            <a:endParaRPr lang="en-US" sz="3200" dirty="0"/>
          </a:p>
        </p:txBody>
      </p:sp>
    </p:spTree>
    <p:extLst>
      <p:ext uri="{BB962C8B-B14F-4D97-AF65-F5344CB8AC3E}">
        <p14:creationId xmlns:p14="http://schemas.microsoft.com/office/powerpoint/2010/main" val="414988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p:spPr>
        <p:txBody>
          <a:bodyPr>
            <a:noAutofit/>
          </a:bodyPr>
          <a:lstStyle/>
          <a:p>
            <a:pPr algn="ctr">
              <a:lnSpc>
                <a:spcPct val="100000"/>
              </a:lnSpc>
            </a:pPr>
            <a:r>
              <a:rPr lang="en-US" sz="3200" dirty="0" smtClean="0"/>
              <a:t>Personal &amp; Advertising Injury Coverage</a:t>
            </a:r>
            <a:br>
              <a:rPr lang="en-US" sz="3200" dirty="0" smtClean="0"/>
            </a:br>
            <a:r>
              <a:rPr lang="en-US" sz="2000" dirty="0" smtClean="0"/>
              <a:t>Narrowed Scope</a:t>
            </a:r>
            <a:endParaRPr lang="en-US" sz="3200" dirty="0"/>
          </a:p>
        </p:txBody>
      </p:sp>
      <p:pic>
        <p:nvPicPr>
          <p:cNvPr id="2056"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b="33827"/>
          <a:stretch/>
        </p:blipFill>
        <p:spPr bwMode="auto">
          <a:xfrm>
            <a:off x="2613729" y="1781747"/>
            <a:ext cx="3916542" cy="2713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t="80490"/>
          <a:stretch/>
        </p:blipFill>
        <p:spPr bwMode="auto">
          <a:xfrm>
            <a:off x="2601347" y="5105400"/>
            <a:ext cx="3941306" cy="804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t="66117" b="20228"/>
          <a:stretch/>
        </p:blipFill>
        <p:spPr bwMode="auto">
          <a:xfrm>
            <a:off x="2476500" y="4506310"/>
            <a:ext cx="4191000" cy="599090"/>
          </a:xfrm>
          <a:prstGeom prst="rect">
            <a:avLst/>
          </a:prstGeom>
          <a:noFill/>
          <a:ln>
            <a:noFill/>
          </a:ln>
          <a:effectLst>
            <a:glow rad="139700">
              <a:schemeClr val="accent1">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545918" y="990600"/>
            <a:ext cx="2052165" cy="800219"/>
          </a:xfrm>
          <a:prstGeom prst="rect">
            <a:avLst/>
          </a:prstGeom>
          <a:noFill/>
        </p:spPr>
        <p:txBody>
          <a:bodyPr wrap="none" rtlCol="0">
            <a:spAutoFit/>
          </a:bodyPr>
          <a:lstStyle/>
          <a:p>
            <a:r>
              <a:rPr lang="en-US" sz="3200" dirty="0" smtClean="0">
                <a:solidFill>
                  <a:srgbClr val="FF0000"/>
                </a:solidFill>
                <a:latin typeface="Imprint MT Shadow" pitchFamily="82" charset="0"/>
              </a:rPr>
              <a:t>Change #8</a:t>
            </a:r>
          </a:p>
          <a:p>
            <a:pPr algn="ctr"/>
            <a:r>
              <a:rPr lang="en-US" sz="1400" dirty="0" smtClean="0">
                <a:solidFill>
                  <a:srgbClr val="FF0000"/>
                </a:solidFill>
                <a:latin typeface="Imprint MT Shadow" pitchFamily="82" charset="0"/>
              </a:rPr>
              <a:t>CG 24 13 04 13</a:t>
            </a:r>
            <a:endParaRPr lang="en-US" sz="1400" dirty="0">
              <a:solidFill>
                <a:srgbClr val="FF0000"/>
              </a:solidFill>
              <a:latin typeface="Imprint MT Shadow" pitchFamily="82" charset="0"/>
            </a:endParaRPr>
          </a:p>
        </p:txBody>
      </p:sp>
    </p:spTree>
    <p:extLst>
      <p:ext uri="{BB962C8B-B14F-4D97-AF65-F5344CB8AC3E}">
        <p14:creationId xmlns:p14="http://schemas.microsoft.com/office/powerpoint/2010/main" val="219081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lstStyle/>
          <a:p>
            <a:pPr>
              <a:lnSpc>
                <a:spcPct val="100000"/>
              </a:lnSpc>
            </a:pPr>
            <a:r>
              <a:rPr lang="en-US" sz="3200" dirty="0" smtClean="0"/>
              <a:t>“Insured Contract”</a:t>
            </a:r>
            <a:br>
              <a:rPr lang="en-US" sz="3200" dirty="0" smtClean="0"/>
            </a:br>
            <a:r>
              <a:rPr lang="en-US" sz="2400" dirty="0" smtClean="0"/>
              <a:t>Named Insured Must Have Caused Injury</a:t>
            </a:r>
            <a:endParaRPr lang="en-US" sz="2800" dirty="0"/>
          </a:p>
        </p:txBody>
      </p:sp>
      <p:sp>
        <p:nvSpPr>
          <p:cNvPr id="3" name="Content Placeholder 2"/>
          <p:cNvSpPr>
            <a:spLocks noGrp="1"/>
          </p:cNvSpPr>
          <p:nvPr>
            <p:ph idx="1"/>
          </p:nvPr>
        </p:nvSpPr>
        <p:spPr>
          <a:xfrm>
            <a:off x="0" y="2057401"/>
            <a:ext cx="9144000" cy="3886200"/>
          </a:xfrm>
        </p:spPr>
        <p:txBody>
          <a:bodyPr>
            <a:normAutofit lnSpcReduction="10000"/>
          </a:bodyPr>
          <a:lstStyle/>
          <a:p>
            <a:pPr marL="0" indent="0" algn="ctr">
              <a:buNone/>
            </a:pPr>
            <a:r>
              <a:rPr lang="en-US" sz="2800" dirty="0" smtClean="0">
                <a:latin typeface="Century Schoolbook" pitchFamily="18" charset="0"/>
              </a:rPr>
              <a:t>“Such part of a contract or agreement shall only be considered an “insured contract” to the extent your assumption of the tort liability is permitted by law”</a:t>
            </a:r>
          </a:p>
          <a:p>
            <a:pPr>
              <a:buFont typeface="Wingdings" pitchFamily="2" charset="2"/>
              <a:buChar char="s"/>
            </a:pPr>
            <a:endParaRPr lang="en-US" sz="2800" dirty="0" smtClean="0">
              <a:latin typeface="Century Schoolbook" pitchFamily="18" charset="0"/>
            </a:endParaRPr>
          </a:p>
          <a:p>
            <a:pPr>
              <a:buFont typeface="Wingdings" pitchFamily="2" charset="2"/>
              <a:buChar char="s"/>
            </a:pPr>
            <a:r>
              <a:rPr lang="en-US" dirty="0" smtClean="0">
                <a:latin typeface="Century Schoolbook" pitchFamily="18" charset="0"/>
              </a:rPr>
              <a:t>Language is limitation upon coverage, but impact is unknown</a:t>
            </a:r>
          </a:p>
          <a:p>
            <a:pPr marL="0" indent="0">
              <a:buNone/>
            </a:pPr>
            <a:endParaRPr lang="en-US" dirty="0" smtClean="0">
              <a:latin typeface="Century Schoolbook" pitchFamily="18" charset="0"/>
            </a:endParaRPr>
          </a:p>
          <a:p>
            <a:pPr>
              <a:buFont typeface="Wingdings" pitchFamily="2" charset="2"/>
              <a:buChar char="s"/>
            </a:pPr>
            <a:r>
              <a:rPr lang="en-US" dirty="0" smtClean="0">
                <a:latin typeface="Century Schoolbook" pitchFamily="18" charset="0"/>
              </a:rPr>
              <a:t>May have implications in “joint and several” liability circumstances</a:t>
            </a:r>
            <a:endParaRPr lang="en-US" dirty="0">
              <a:latin typeface="Century Schoolbook" pitchFamily="18" charset="0"/>
            </a:endParaRPr>
          </a:p>
        </p:txBody>
      </p:sp>
      <p:sp>
        <p:nvSpPr>
          <p:cNvPr id="5" name="TextBox 4"/>
          <p:cNvSpPr txBox="1"/>
          <p:nvPr/>
        </p:nvSpPr>
        <p:spPr>
          <a:xfrm>
            <a:off x="3545918" y="1257181"/>
            <a:ext cx="2052165" cy="800219"/>
          </a:xfrm>
          <a:prstGeom prst="rect">
            <a:avLst/>
          </a:prstGeom>
          <a:noFill/>
        </p:spPr>
        <p:txBody>
          <a:bodyPr wrap="none" rtlCol="0">
            <a:spAutoFit/>
          </a:bodyPr>
          <a:lstStyle/>
          <a:p>
            <a:r>
              <a:rPr lang="en-US" sz="3200" dirty="0" smtClean="0">
                <a:solidFill>
                  <a:srgbClr val="FF0000"/>
                </a:solidFill>
                <a:latin typeface="Imprint MT Shadow" pitchFamily="82" charset="0"/>
              </a:rPr>
              <a:t>Change #9</a:t>
            </a:r>
          </a:p>
          <a:p>
            <a:pPr algn="ctr"/>
            <a:r>
              <a:rPr lang="en-US" sz="1400" dirty="0" smtClean="0">
                <a:solidFill>
                  <a:srgbClr val="FF0000"/>
                </a:solidFill>
                <a:latin typeface="Imprint MT Shadow" pitchFamily="82" charset="0"/>
              </a:rPr>
              <a:t>CG 24 26 04 13</a:t>
            </a:r>
            <a:endParaRPr lang="en-US" sz="1400" dirty="0">
              <a:solidFill>
                <a:srgbClr val="FF0000"/>
              </a:solidFill>
              <a:latin typeface="Imprint MT Shadow" pitchFamily="82" charset="0"/>
            </a:endParaRPr>
          </a:p>
        </p:txBody>
      </p:sp>
    </p:spTree>
    <p:extLst>
      <p:ext uri="{BB962C8B-B14F-4D97-AF65-F5344CB8AC3E}">
        <p14:creationId xmlns:p14="http://schemas.microsoft.com/office/powerpoint/2010/main" val="348937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pPr algn="ctr">
              <a:lnSpc>
                <a:spcPct val="100000"/>
              </a:lnSpc>
            </a:pPr>
            <a:r>
              <a:rPr lang="en-US" sz="3400" dirty="0" smtClean="0"/>
              <a:t>“Insured Contract”</a:t>
            </a:r>
            <a:br>
              <a:rPr lang="en-US" sz="3400" dirty="0" smtClean="0"/>
            </a:br>
            <a:r>
              <a:rPr lang="en-US" sz="2400" dirty="0" smtClean="0"/>
              <a:t>Named Insured Must Have Caused Injury</a:t>
            </a:r>
            <a:endParaRPr lang="en-US" sz="2400" dirty="0"/>
          </a:p>
        </p:txBody>
      </p:sp>
      <p:sp>
        <p:nvSpPr>
          <p:cNvPr id="3" name="Content Placeholder 2"/>
          <p:cNvSpPr>
            <a:spLocks noGrp="1"/>
          </p:cNvSpPr>
          <p:nvPr>
            <p:ph idx="1"/>
          </p:nvPr>
        </p:nvSpPr>
        <p:spPr>
          <a:xfrm>
            <a:off x="457200" y="1951037"/>
            <a:ext cx="8229600" cy="4525963"/>
          </a:xfrm>
        </p:spPr>
        <p:txBody>
          <a:bodyPr/>
          <a:lstStyle/>
          <a:p>
            <a:pPr>
              <a:buFont typeface="Wingdings" pitchFamily="2" charset="2"/>
              <a:buChar char="s"/>
            </a:pPr>
            <a:r>
              <a:rPr lang="en-US" sz="3400" u="sng" dirty="0" smtClean="0">
                <a:latin typeface="Century Schoolbook" pitchFamily="18" charset="0"/>
              </a:rPr>
              <a:t>Why </a:t>
            </a:r>
            <a:r>
              <a:rPr lang="en-US" sz="3400" u="sng" dirty="0">
                <a:latin typeface="Century Schoolbook" pitchFamily="18" charset="0"/>
              </a:rPr>
              <a:t>does </a:t>
            </a:r>
            <a:r>
              <a:rPr lang="en-US" sz="3400" u="sng" dirty="0" smtClean="0">
                <a:latin typeface="Century Schoolbook" pitchFamily="18" charset="0"/>
              </a:rPr>
              <a:t>an insured contract matter</a:t>
            </a:r>
            <a:r>
              <a:rPr lang="en-US" sz="3400" u="sng" dirty="0">
                <a:latin typeface="Century Schoolbook" pitchFamily="18" charset="0"/>
              </a:rPr>
              <a:t>?</a:t>
            </a:r>
          </a:p>
          <a:p>
            <a:pPr lvl="1">
              <a:buFont typeface="Wingdings" pitchFamily="2" charset="2"/>
              <a:buChar char="s"/>
            </a:pPr>
            <a:r>
              <a:rPr lang="en-US" sz="2400" dirty="0">
                <a:latin typeface="Century Schoolbook" pitchFamily="18" charset="0"/>
              </a:rPr>
              <a:t>Exception to contractual liability exclusion</a:t>
            </a:r>
          </a:p>
          <a:p>
            <a:pPr>
              <a:buFont typeface="Wingdings" pitchFamily="2" charset="2"/>
              <a:buChar char="s"/>
            </a:pPr>
            <a:endParaRPr lang="en-US" sz="3400" u="sng" dirty="0" smtClean="0">
              <a:latin typeface="Century Schoolbook" pitchFamily="18" charset="0"/>
            </a:endParaRPr>
          </a:p>
          <a:p>
            <a:pPr>
              <a:buFont typeface="Wingdings" pitchFamily="2" charset="2"/>
              <a:buChar char="s"/>
            </a:pPr>
            <a:r>
              <a:rPr lang="en-US" sz="3400" u="sng" dirty="0" smtClean="0">
                <a:latin typeface="Century Schoolbook" pitchFamily="18" charset="0"/>
              </a:rPr>
              <a:t>What is it?</a:t>
            </a:r>
          </a:p>
          <a:p>
            <a:pPr lvl="1">
              <a:buFont typeface="Wingdings" pitchFamily="2" charset="2"/>
              <a:buChar char="s"/>
            </a:pPr>
            <a:r>
              <a:rPr lang="en-US" sz="2400" dirty="0">
                <a:latin typeface="Century Schoolbook" pitchFamily="18" charset="0"/>
              </a:rPr>
              <a:t>A</a:t>
            </a:r>
            <a:r>
              <a:rPr lang="en-US" sz="2400" dirty="0" smtClean="0">
                <a:latin typeface="Century Schoolbook" pitchFamily="18" charset="0"/>
              </a:rPr>
              <a:t>ny agreement where the promisor assumes the tort</a:t>
            </a:r>
            <a:r>
              <a:rPr lang="en-US" sz="2400" dirty="0">
                <a:latin typeface="Century Schoolbook" pitchFamily="18" charset="0"/>
              </a:rPr>
              <a:t> </a:t>
            </a:r>
            <a:r>
              <a:rPr lang="en-US" sz="2400" dirty="0" smtClean="0">
                <a:latin typeface="Century Schoolbook" pitchFamily="18" charset="0"/>
              </a:rPr>
              <a:t>liability of the </a:t>
            </a:r>
            <a:r>
              <a:rPr lang="en-US" sz="2400" dirty="0" err="1" smtClean="0">
                <a:latin typeface="Century Schoolbook" pitchFamily="18" charset="0"/>
              </a:rPr>
              <a:t>promisee</a:t>
            </a:r>
            <a:endParaRPr lang="en-US" sz="2400" dirty="0">
              <a:latin typeface="Century Schoolbook" pitchFamily="18" charset="0"/>
            </a:endParaRPr>
          </a:p>
          <a:p>
            <a:pPr>
              <a:buFont typeface="Wingdings" pitchFamily="2" charset="2"/>
              <a:buChar char="s"/>
            </a:pPr>
            <a:endParaRPr lang="en-US" dirty="0" smtClean="0">
              <a:latin typeface="Century Schoolbook" pitchFamily="18" charset="0"/>
            </a:endParaRPr>
          </a:p>
        </p:txBody>
      </p:sp>
    </p:spTree>
    <p:extLst>
      <p:ext uri="{BB962C8B-B14F-4D97-AF65-F5344CB8AC3E}">
        <p14:creationId xmlns:p14="http://schemas.microsoft.com/office/powerpoint/2010/main" val="358926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pPr algn="ctr"/>
            <a:r>
              <a:rPr lang="en-US" dirty="0" smtClean="0"/>
              <a:t>Take </a:t>
            </a:r>
            <a:r>
              <a:rPr lang="en-US" dirty="0" err="1" smtClean="0"/>
              <a:t>Aways</a:t>
            </a:r>
            <a:endParaRPr lang="en-US" dirty="0"/>
          </a:p>
        </p:txBody>
      </p:sp>
      <p:sp>
        <p:nvSpPr>
          <p:cNvPr id="3" name="Content Placeholder 2"/>
          <p:cNvSpPr>
            <a:spLocks noGrp="1"/>
          </p:cNvSpPr>
          <p:nvPr>
            <p:ph idx="1"/>
          </p:nvPr>
        </p:nvSpPr>
        <p:spPr>
          <a:xfrm>
            <a:off x="457200" y="2057401"/>
            <a:ext cx="8229600" cy="3048000"/>
          </a:xfrm>
        </p:spPr>
        <p:txBody>
          <a:bodyPr>
            <a:normAutofit fontScale="92500" lnSpcReduction="10000"/>
          </a:bodyPr>
          <a:lstStyle/>
          <a:p>
            <a:pPr>
              <a:buFont typeface="Wingdings" pitchFamily="2" charset="2"/>
              <a:buChar char="s"/>
            </a:pPr>
            <a:r>
              <a:rPr lang="en-US" sz="4000" dirty="0" smtClean="0">
                <a:latin typeface="Century Schoolbook" pitchFamily="18" charset="0"/>
              </a:rPr>
              <a:t>Work closely with your brokers</a:t>
            </a:r>
          </a:p>
          <a:p>
            <a:pPr>
              <a:buFont typeface="Wingdings" pitchFamily="2" charset="2"/>
              <a:buChar char="s"/>
            </a:pPr>
            <a:r>
              <a:rPr lang="en-US" sz="4000" dirty="0" smtClean="0">
                <a:latin typeface="Century Schoolbook" pitchFamily="18" charset="0"/>
              </a:rPr>
              <a:t>More emphasis on contract than ever before</a:t>
            </a:r>
            <a:endParaRPr lang="en-US" dirty="0">
              <a:latin typeface="Century Schoolbook" pitchFamily="18" charset="0"/>
            </a:endParaRPr>
          </a:p>
          <a:p>
            <a:pPr>
              <a:buFont typeface="Wingdings" pitchFamily="2" charset="2"/>
              <a:buChar char="s"/>
            </a:pPr>
            <a:r>
              <a:rPr lang="en-US" sz="4000" dirty="0" smtClean="0">
                <a:latin typeface="Century Schoolbook" pitchFamily="18" charset="0"/>
              </a:rPr>
              <a:t>Be aware of where the changes are being made</a:t>
            </a:r>
          </a:p>
        </p:txBody>
      </p:sp>
    </p:spTree>
    <p:extLst>
      <p:ext uri="{BB962C8B-B14F-4D97-AF65-F5344CB8AC3E}">
        <p14:creationId xmlns:p14="http://schemas.microsoft.com/office/powerpoint/2010/main" val="73089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lstStyle/>
          <a:p>
            <a:pPr algn="ctr"/>
            <a:r>
              <a:rPr lang="en-US" sz="4400" dirty="0" smtClean="0"/>
              <a:t>Thank You</a:t>
            </a:r>
            <a:endParaRPr lang="en-US" sz="4400" dirty="0"/>
          </a:p>
        </p:txBody>
      </p:sp>
      <p:sp>
        <p:nvSpPr>
          <p:cNvPr id="4" name="TextBox 3"/>
          <p:cNvSpPr txBox="1"/>
          <p:nvPr/>
        </p:nvSpPr>
        <p:spPr>
          <a:xfrm>
            <a:off x="1600200" y="1843951"/>
            <a:ext cx="5943600" cy="3170099"/>
          </a:xfrm>
          <a:prstGeom prst="rect">
            <a:avLst/>
          </a:prstGeom>
          <a:noFill/>
        </p:spPr>
        <p:txBody>
          <a:bodyPr wrap="square" rtlCol="0">
            <a:spAutoFit/>
          </a:bodyPr>
          <a:lstStyle/>
          <a:p>
            <a:pPr algn="ctr"/>
            <a:endParaRPr lang="en-US" sz="2000" dirty="0" smtClean="0">
              <a:latin typeface="Century Schoolbook" pitchFamily="18" charset="0"/>
            </a:endParaRPr>
          </a:p>
          <a:p>
            <a:pPr algn="ctr"/>
            <a:r>
              <a:rPr lang="en-US" sz="2000" dirty="0" smtClean="0">
                <a:latin typeface="Century Schoolbook" pitchFamily="18" charset="0"/>
              </a:rPr>
              <a:t>Gregory D. Podolak, Esq.</a:t>
            </a:r>
          </a:p>
          <a:p>
            <a:pPr algn="ctr"/>
            <a:r>
              <a:rPr lang="en-US" sz="2000" dirty="0" smtClean="0">
                <a:latin typeface="Century Schoolbook" pitchFamily="18" charset="0"/>
              </a:rPr>
              <a:t>203-287-2114</a:t>
            </a:r>
          </a:p>
          <a:p>
            <a:pPr algn="ctr"/>
            <a:r>
              <a:rPr lang="en-US" sz="2000" dirty="0" smtClean="0">
                <a:latin typeface="Century Schoolbook" pitchFamily="18" charset="0"/>
                <a:hlinkClick r:id="rId3"/>
              </a:rPr>
              <a:t>gdp@sdvlaw.com</a:t>
            </a:r>
            <a:endParaRPr lang="en-US" sz="2000" dirty="0" smtClean="0">
              <a:latin typeface="Century Schoolbook" pitchFamily="18" charset="0"/>
            </a:endParaRPr>
          </a:p>
          <a:p>
            <a:pPr algn="ctr"/>
            <a:endParaRPr lang="en-US" sz="2000" dirty="0">
              <a:latin typeface="Century Schoolbook" pitchFamily="18" charset="0"/>
            </a:endParaRPr>
          </a:p>
          <a:p>
            <a:pPr algn="ctr"/>
            <a:r>
              <a:rPr lang="en-US" sz="2000" dirty="0" smtClean="0">
                <a:latin typeface="Century Schoolbook" pitchFamily="18" charset="0"/>
              </a:rPr>
              <a:t>David G. Jordan</a:t>
            </a:r>
            <a:r>
              <a:rPr lang="en-US" sz="2000" smtClean="0">
                <a:latin typeface="Century Schoolbook" pitchFamily="18" charset="0"/>
              </a:rPr>
              <a:t>, Esq.</a:t>
            </a:r>
            <a:endParaRPr lang="en-US" sz="2000" dirty="0">
              <a:latin typeface="Century Schoolbook" pitchFamily="18" charset="0"/>
            </a:endParaRPr>
          </a:p>
          <a:p>
            <a:pPr algn="ctr"/>
            <a:r>
              <a:rPr lang="en-US" sz="2000" dirty="0" smtClean="0">
                <a:latin typeface="Century Schoolbook" pitchFamily="18" charset="0"/>
              </a:rPr>
              <a:t>203-287-2111</a:t>
            </a:r>
            <a:endParaRPr lang="en-US" sz="2000" dirty="0">
              <a:latin typeface="Century Schoolbook" pitchFamily="18" charset="0"/>
            </a:endParaRPr>
          </a:p>
          <a:p>
            <a:pPr algn="ctr"/>
            <a:r>
              <a:rPr lang="en-US" sz="2000" dirty="0" smtClean="0">
                <a:latin typeface="Century Schoolbook" pitchFamily="18" charset="0"/>
                <a:hlinkClick r:id="rId4"/>
              </a:rPr>
              <a:t>dgj@sdvlaw.com</a:t>
            </a:r>
            <a:endParaRPr lang="en-US" sz="2000" dirty="0">
              <a:latin typeface="Century Schoolbook" pitchFamily="18" charset="0"/>
            </a:endParaRPr>
          </a:p>
          <a:p>
            <a:pPr algn="ctr"/>
            <a:endParaRPr lang="en-US" sz="2000" dirty="0" smtClean="0">
              <a:latin typeface="Century Schoolbook" pitchFamily="18" charset="0"/>
            </a:endParaRPr>
          </a:p>
          <a:p>
            <a:pPr algn="ctr"/>
            <a:endParaRPr lang="en-US" sz="2000" dirty="0">
              <a:latin typeface="Century Schoolbook" pitchFamily="18" charset="0"/>
            </a:endParaRPr>
          </a:p>
        </p:txBody>
      </p:sp>
    </p:spTree>
    <p:extLst>
      <p:ext uri="{BB962C8B-B14F-4D97-AF65-F5344CB8AC3E}">
        <p14:creationId xmlns:p14="http://schemas.microsoft.com/office/powerpoint/2010/main" val="30727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228600"/>
            <a:ext cx="8229600" cy="838200"/>
          </a:xfrm>
        </p:spPr>
        <p:txBody>
          <a:bodyPr/>
          <a:lstStyle/>
          <a:p>
            <a:r>
              <a:rPr lang="en-US" sz="3400" dirty="0" smtClean="0"/>
              <a:t>Evolution of ISO AI Coverage</a:t>
            </a:r>
            <a:endParaRPr lang="en-US" sz="3400" dirty="0"/>
          </a:p>
        </p:txBody>
      </p:sp>
      <p:pic>
        <p:nvPicPr>
          <p:cNvPr id="12"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9692" y="1853381"/>
            <a:ext cx="2007108" cy="2930652"/>
          </a:xfrm>
          <a:prstGeom prst="rect">
            <a:avLst/>
          </a:prstGeom>
        </p:spPr>
      </p:pic>
      <p:pic>
        <p:nvPicPr>
          <p:cNvPr id="13" name="Picture 1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6220" y="1828800"/>
            <a:ext cx="6469380" cy="3598164"/>
          </a:xfrm>
          <a:prstGeom prst="rect">
            <a:avLst/>
          </a:prstGeom>
        </p:spPr>
      </p:pic>
    </p:spTree>
    <p:extLst>
      <p:ext uri="{BB962C8B-B14F-4D97-AF65-F5344CB8AC3E}">
        <p14:creationId xmlns:p14="http://schemas.microsoft.com/office/powerpoint/2010/main" val="398607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lstStyle/>
          <a:p>
            <a:pPr marL="0" indent="0" algn="ctr">
              <a:spcBef>
                <a:spcPts val="0"/>
              </a:spcBef>
              <a:buNone/>
            </a:pPr>
            <a:r>
              <a:rPr lang="en-US" sz="4400" b="1" u="sng" cap="small" dirty="0" smtClean="0">
                <a:solidFill>
                  <a:srgbClr val="FF0000"/>
                </a:solidFill>
                <a:latin typeface="Century Schoolbook" pitchFamily="18" charset="0"/>
              </a:rPr>
              <a:t>ALERT!</a:t>
            </a:r>
          </a:p>
          <a:p>
            <a:pPr marL="0" indent="0" algn="ctr">
              <a:spcBef>
                <a:spcPts val="0"/>
              </a:spcBef>
              <a:buNone/>
            </a:pPr>
            <a:endParaRPr lang="en-US" sz="4400" b="1" u="sng" cap="small" dirty="0" smtClean="0">
              <a:solidFill>
                <a:srgbClr val="FF0000"/>
              </a:solidFill>
              <a:latin typeface="Century Schoolbook" pitchFamily="18" charset="0"/>
            </a:endParaRPr>
          </a:p>
          <a:p>
            <a:pPr lvl="1"/>
            <a:endParaRPr lang="en-US" dirty="0" smtClean="0">
              <a:latin typeface="Century Schoolbook" pitchFamily="18" charset="0"/>
            </a:endParaRPr>
          </a:p>
          <a:p>
            <a:pPr lvl="1"/>
            <a:endParaRPr lang="en-US" dirty="0" smtClean="0">
              <a:latin typeface="Century Schoolbook" pitchFamily="18" charset="0"/>
            </a:endParaRPr>
          </a:p>
          <a:p>
            <a:pPr marL="0" indent="0" algn="ctr">
              <a:buNone/>
            </a:pPr>
            <a:r>
              <a:rPr lang="en-US" sz="3000" i="1" dirty="0" smtClean="0">
                <a:latin typeface="Century Schoolbook" pitchFamily="18" charset="0"/>
              </a:rPr>
              <a:t>However</a:t>
            </a:r>
            <a:r>
              <a:rPr lang="en-US" sz="3000" dirty="0" smtClean="0">
                <a:latin typeface="Century Schoolbook" pitchFamily="18" charset="0"/>
              </a:rPr>
              <a:t>, AI insurance “</a:t>
            </a:r>
            <a:r>
              <a:rPr lang="en-US" sz="3000" u="sng" dirty="0" smtClean="0">
                <a:latin typeface="Century Schoolbook" pitchFamily="18" charset="0"/>
              </a:rPr>
              <a:t>will not be broader</a:t>
            </a:r>
            <a:r>
              <a:rPr lang="en-US" sz="3000" dirty="0" smtClean="0">
                <a:latin typeface="Century Schoolbook" pitchFamily="18" charset="0"/>
              </a:rPr>
              <a:t> than that which [the named insured is] required by the contract or agreement to provide. . .”</a:t>
            </a:r>
          </a:p>
          <a:p>
            <a:endParaRPr lang="en-US" dirty="0">
              <a:latin typeface="Century Schoolbook" pitchFamily="18" charset="0"/>
            </a:endParaRPr>
          </a:p>
        </p:txBody>
      </p:sp>
      <p:sp>
        <p:nvSpPr>
          <p:cNvPr id="5" name="Title 1"/>
          <p:cNvSpPr txBox="1">
            <a:spLocks/>
          </p:cNvSpPr>
          <p:nvPr/>
        </p:nvSpPr>
        <p:spPr>
          <a:xfrm>
            <a:off x="533400" y="228600"/>
            <a:ext cx="8153400" cy="1066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3400" dirty="0" smtClean="0"/>
              <a:t>Additional Insured </a:t>
            </a:r>
            <a:r>
              <a:rPr lang="en-US" sz="3400" dirty="0"/>
              <a:t>Issues</a:t>
            </a:r>
            <a:r>
              <a:rPr lang="en-US" sz="3400" dirty="0" smtClean="0"/>
              <a:t/>
            </a:r>
            <a:br>
              <a:rPr lang="en-US" sz="3400" dirty="0" smtClean="0"/>
            </a:br>
            <a:r>
              <a:rPr lang="en-US" sz="2400" dirty="0" smtClean="0"/>
              <a:t>“Follow Form” Additional Insured Coverage?</a:t>
            </a:r>
            <a:endParaRPr lang="en-US" sz="2400" dirty="0"/>
          </a:p>
        </p:txBody>
      </p:sp>
      <p:sp>
        <p:nvSpPr>
          <p:cNvPr id="2" name="TextBox 1"/>
          <p:cNvSpPr txBox="1"/>
          <p:nvPr/>
        </p:nvSpPr>
        <p:spPr>
          <a:xfrm>
            <a:off x="3200400" y="2514600"/>
            <a:ext cx="2819400" cy="1015663"/>
          </a:xfrm>
          <a:prstGeom prst="rect">
            <a:avLst/>
          </a:prstGeom>
          <a:noFill/>
        </p:spPr>
        <p:txBody>
          <a:bodyPr wrap="square" rtlCol="0">
            <a:spAutoFit/>
          </a:bodyPr>
          <a:lstStyle/>
          <a:p>
            <a:pPr algn="ctr"/>
            <a:r>
              <a:rPr lang="en-US" sz="3200" dirty="0" smtClean="0">
                <a:solidFill>
                  <a:srgbClr val="FF0000"/>
                </a:solidFill>
                <a:latin typeface="Imprint MT Shadow" pitchFamily="82" charset="0"/>
              </a:rPr>
              <a:t>Change #1</a:t>
            </a:r>
          </a:p>
          <a:p>
            <a:pPr algn="ctr"/>
            <a:r>
              <a:rPr lang="en-US" sz="1400" dirty="0" smtClean="0">
                <a:solidFill>
                  <a:srgbClr val="FF0000"/>
                </a:solidFill>
                <a:latin typeface="Imprint MT Shadow" pitchFamily="82" charset="0"/>
              </a:rPr>
              <a:t>CG 20 10 04 13</a:t>
            </a:r>
          </a:p>
          <a:p>
            <a:pPr algn="ctr"/>
            <a:r>
              <a:rPr lang="en-US" sz="1400" dirty="0" smtClean="0">
                <a:solidFill>
                  <a:srgbClr val="FF0000"/>
                </a:solidFill>
                <a:latin typeface="Imprint MT Shadow" pitchFamily="82" charset="0"/>
              </a:rPr>
              <a:t>CG 20 37 04 13</a:t>
            </a:r>
            <a:endParaRPr lang="en-US" sz="1400" dirty="0">
              <a:solidFill>
                <a:srgbClr val="FF0000"/>
              </a:solidFill>
              <a:latin typeface="Imprint MT Shadow" pitchFamily="82" charset="0"/>
            </a:endParaRPr>
          </a:p>
        </p:txBody>
      </p:sp>
    </p:spTree>
    <p:extLst>
      <p:ext uri="{BB962C8B-B14F-4D97-AF65-F5344CB8AC3E}">
        <p14:creationId xmlns:p14="http://schemas.microsoft.com/office/powerpoint/2010/main" val="62927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221163"/>
          </a:xfrm>
        </p:spPr>
        <p:txBody>
          <a:bodyPr>
            <a:noAutofit/>
          </a:bodyPr>
          <a:lstStyle/>
          <a:p>
            <a:pPr>
              <a:buFont typeface="Wingdings" pitchFamily="2" charset="2"/>
              <a:buChar char="s"/>
            </a:pPr>
            <a:r>
              <a:rPr lang="en-US" sz="3000" dirty="0" smtClean="0">
                <a:latin typeface="Century Schoolbook" pitchFamily="18" charset="0"/>
              </a:rPr>
              <a:t>Vague and undefined</a:t>
            </a:r>
          </a:p>
          <a:p>
            <a:pPr>
              <a:buFont typeface="Wingdings" pitchFamily="2" charset="2"/>
              <a:buChar char="s"/>
            </a:pPr>
            <a:endParaRPr lang="en-US" sz="1000" dirty="0">
              <a:latin typeface="Century Schoolbook" pitchFamily="18" charset="0"/>
            </a:endParaRPr>
          </a:p>
          <a:p>
            <a:pPr>
              <a:buFont typeface="Wingdings" pitchFamily="2" charset="2"/>
              <a:buChar char="s"/>
            </a:pPr>
            <a:endParaRPr lang="en-US" sz="1000" dirty="0">
              <a:latin typeface="Century Schoolbook" pitchFamily="18" charset="0"/>
            </a:endParaRPr>
          </a:p>
          <a:p>
            <a:pPr>
              <a:buFont typeface="Wingdings" pitchFamily="2" charset="2"/>
              <a:buChar char="s"/>
            </a:pPr>
            <a:r>
              <a:rPr lang="en-US" sz="3000" dirty="0" smtClean="0">
                <a:latin typeface="Century Schoolbook" pitchFamily="18" charset="0"/>
              </a:rPr>
              <a:t>Unprecedented emphasis on underlying contract terms</a:t>
            </a:r>
          </a:p>
          <a:p>
            <a:pPr>
              <a:buFont typeface="Wingdings" pitchFamily="2" charset="2"/>
              <a:buChar char="s"/>
            </a:pPr>
            <a:endParaRPr lang="en-US" sz="1000" dirty="0">
              <a:latin typeface="Century Schoolbook" pitchFamily="18" charset="0"/>
            </a:endParaRPr>
          </a:p>
          <a:p>
            <a:pPr>
              <a:buFont typeface="Wingdings" pitchFamily="2" charset="2"/>
              <a:buChar char="s"/>
            </a:pPr>
            <a:r>
              <a:rPr lang="en-US" sz="3000" b="1" i="1" cap="small" dirty="0" smtClean="0">
                <a:latin typeface="Century Schoolbook" pitchFamily="18" charset="0"/>
              </a:rPr>
              <a:t>Buyer Beware!</a:t>
            </a:r>
            <a:endParaRPr lang="en-US" sz="3000" b="1" i="1" cap="small" dirty="0">
              <a:latin typeface="Century Schoolbook" pitchFamily="18" charset="0"/>
            </a:endParaRPr>
          </a:p>
        </p:txBody>
      </p:sp>
      <p:sp>
        <p:nvSpPr>
          <p:cNvPr id="5" name="Title 1"/>
          <p:cNvSpPr txBox="1">
            <a:spLocks/>
          </p:cNvSpPr>
          <p:nvPr/>
        </p:nvSpPr>
        <p:spPr>
          <a:xfrm>
            <a:off x="533400" y="228600"/>
            <a:ext cx="8153400" cy="1066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3400" dirty="0" smtClean="0"/>
              <a:t>Additional Insured </a:t>
            </a:r>
            <a:r>
              <a:rPr lang="en-US" sz="3400" dirty="0"/>
              <a:t>Issues</a:t>
            </a:r>
            <a:r>
              <a:rPr lang="en-US" sz="3400" dirty="0" smtClean="0"/>
              <a:t/>
            </a:r>
            <a:br>
              <a:rPr lang="en-US" sz="3400" dirty="0" smtClean="0"/>
            </a:br>
            <a:r>
              <a:rPr lang="en-US" sz="2400" dirty="0" smtClean="0"/>
              <a:t>“Follow Form” Additional Insured Coverage?</a:t>
            </a:r>
            <a:endParaRPr lang="en-US" sz="2400" dirty="0"/>
          </a:p>
        </p:txBody>
      </p:sp>
    </p:spTree>
    <p:extLst>
      <p:ext uri="{BB962C8B-B14F-4D97-AF65-F5344CB8AC3E}">
        <p14:creationId xmlns:p14="http://schemas.microsoft.com/office/powerpoint/2010/main" val="50641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fontScale="92500"/>
          </a:bodyPr>
          <a:lstStyle/>
          <a:p>
            <a:pPr lvl="0">
              <a:buFont typeface="Wingdings" pitchFamily="2" charset="2"/>
              <a:buChar char="s"/>
            </a:pPr>
            <a:r>
              <a:rPr lang="en-US" i="1" dirty="0"/>
              <a:t>Subcontractor shall maintain commercial general liability that provides:</a:t>
            </a:r>
            <a:endParaRPr lang="en-US" sz="3200" dirty="0"/>
          </a:p>
          <a:p>
            <a:pPr lvl="1">
              <a:buFont typeface="Wingdings" pitchFamily="2" charset="2"/>
              <a:buChar char="s"/>
            </a:pPr>
            <a:r>
              <a:rPr lang="en-US" i="1" dirty="0"/>
              <a:t>Limits not less than $1M/occurrence, $2M gen. </a:t>
            </a:r>
            <a:r>
              <a:rPr lang="en-US" i="1" dirty="0" err="1"/>
              <a:t>agg</a:t>
            </a:r>
            <a:r>
              <a:rPr lang="en-US" i="1" dirty="0"/>
              <a:t>.</a:t>
            </a:r>
            <a:endParaRPr lang="en-US" sz="2000" dirty="0"/>
          </a:p>
          <a:p>
            <a:pPr lvl="1">
              <a:buFont typeface="Wingdings" pitchFamily="2" charset="2"/>
              <a:buChar char="s"/>
            </a:pPr>
            <a:r>
              <a:rPr lang="en-US" i="1" dirty="0"/>
              <a:t>ISO occurrence form CG 00 01 (or equivalent)</a:t>
            </a:r>
            <a:endParaRPr lang="en-US" sz="2000" dirty="0"/>
          </a:p>
          <a:p>
            <a:pPr lvl="1">
              <a:buFont typeface="Wingdings" pitchFamily="2" charset="2"/>
              <a:buChar char="s"/>
            </a:pPr>
            <a:r>
              <a:rPr lang="en-US" i="1" dirty="0"/>
              <a:t>Liability arising from:</a:t>
            </a:r>
            <a:endParaRPr lang="en-US" sz="2000" dirty="0"/>
          </a:p>
          <a:p>
            <a:pPr lvl="2">
              <a:buFont typeface="Wingdings" pitchFamily="2" charset="2"/>
              <a:buChar char="s"/>
            </a:pPr>
            <a:r>
              <a:rPr lang="en-US" i="1" dirty="0"/>
              <a:t>Premises</a:t>
            </a:r>
            <a:endParaRPr lang="en-US" sz="2000" dirty="0"/>
          </a:p>
          <a:p>
            <a:pPr lvl="2">
              <a:buFont typeface="Wingdings" pitchFamily="2" charset="2"/>
              <a:buChar char="s"/>
            </a:pPr>
            <a:r>
              <a:rPr lang="en-US" i="1" dirty="0"/>
              <a:t>Operations</a:t>
            </a:r>
            <a:endParaRPr lang="en-US" sz="2000" dirty="0"/>
          </a:p>
          <a:p>
            <a:pPr lvl="2">
              <a:buFont typeface="Wingdings" pitchFamily="2" charset="2"/>
              <a:buChar char="s"/>
            </a:pPr>
            <a:r>
              <a:rPr lang="en-US" i="1" dirty="0"/>
              <a:t>Independent contractors</a:t>
            </a:r>
            <a:endParaRPr lang="en-US" sz="2000" dirty="0"/>
          </a:p>
          <a:p>
            <a:pPr lvl="2">
              <a:buFont typeface="Wingdings" pitchFamily="2" charset="2"/>
              <a:buChar char="s"/>
            </a:pPr>
            <a:r>
              <a:rPr lang="en-US" i="1" dirty="0"/>
              <a:t>Products completed operations</a:t>
            </a:r>
            <a:endParaRPr lang="en-US" sz="2000" dirty="0"/>
          </a:p>
          <a:p>
            <a:pPr lvl="2">
              <a:buFont typeface="Wingdings" pitchFamily="2" charset="2"/>
              <a:buChar char="s"/>
            </a:pPr>
            <a:r>
              <a:rPr lang="en-US" i="1" dirty="0"/>
              <a:t>Personal &amp; advertising injury</a:t>
            </a:r>
            <a:endParaRPr lang="en-US" sz="2000" dirty="0"/>
          </a:p>
          <a:p>
            <a:pPr lvl="2">
              <a:buFont typeface="Wingdings" pitchFamily="2" charset="2"/>
              <a:buChar char="s"/>
            </a:pPr>
            <a:r>
              <a:rPr lang="en-US" i="1" dirty="0"/>
              <a:t>Liability assumed under contract, including tort liability</a:t>
            </a:r>
            <a:endParaRPr lang="en-US" sz="2000" dirty="0"/>
          </a:p>
          <a:p>
            <a:pPr lvl="0">
              <a:buFont typeface="Wingdings" pitchFamily="2" charset="2"/>
              <a:buChar char="s"/>
            </a:pPr>
            <a:r>
              <a:rPr lang="en-US" i="1" dirty="0"/>
              <a:t>Contractor shall be included as an additional insured for both ongoing and </a:t>
            </a:r>
            <a:r>
              <a:rPr lang="en-US" i="1"/>
              <a:t>completed </a:t>
            </a:r>
            <a:r>
              <a:rPr lang="en-US" i="1" smtClean="0"/>
              <a:t>operations</a:t>
            </a:r>
            <a:endParaRPr lang="en-US" sz="3200" dirty="0"/>
          </a:p>
          <a:p>
            <a:pPr lvl="0">
              <a:buFont typeface="Wingdings" pitchFamily="2" charset="2"/>
              <a:buChar char="s"/>
            </a:pPr>
            <a:r>
              <a:rPr lang="en-US" i="1" dirty="0"/>
              <a:t>ISO CG 20 10 and 20 </a:t>
            </a:r>
            <a:r>
              <a:rPr lang="en-US" i="1" dirty="0" smtClean="0"/>
              <a:t>37 </a:t>
            </a:r>
            <a:r>
              <a:rPr lang="en-US" i="1" dirty="0"/>
              <a:t>(or equivalent)</a:t>
            </a:r>
            <a:endParaRPr lang="en-US" sz="3200" dirty="0"/>
          </a:p>
          <a:p>
            <a:pPr marL="0" indent="0" algn="ctr">
              <a:buNone/>
            </a:pPr>
            <a:endParaRPr lang="en-US" dirty="0">
              <a:latin typeface="Century Schoolbook" pitchFamily="18" charset="0"/>
            </a:endParaRPr>
          </a:p>
        </p:txBody>
      </p:sp>
      <p:sp>
        <p:nvSpPr>
          <p:cNvPr id="4" name="Title 1"/>
          <p:cNvSpPr txBox="1">
            <a:spLocks/>
          </p:cNvSpPr>
          <p:nvPr/>
        </p:nvSpPr>
        <p:spPr>
          <a:xfrm>
            <a:off x="533400" y="228600"/>
            <a:ext cx="8153400" cy="1066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3400" dirty="0" smtClean="0"/>
              <a:t>Additional Insured </a:t>
            </a:r>
            <a:r>
              <a:rPr lang="en-US" sz="3400" dirty="0"/>
              <a:t>Issues</a:t>
            </a:r>
            <a:r>
              <a:rPr lang="en-US" sz="3400" dirty="0" smtClean="0"/>
              <a:t/>
            </a:r>
            <a:br>
              <a:rPr lang="en-US" sz="3400" dirty="0" smtClean="0"/>
            </a:br>
            <a:r>
              <a:rPr lang="en-US" sz="2400" dirty="0" smtClean="0"/>
              <a:t>“Follow Form” Additional Insured Coverage?</a:t>
            </a:r>
            <a:endParaRPr lang="en-US" sz="2400" dirty="0"/>
          </a:p>
        </p:txBody>
      </p:sp>
    </p:spTree>
    <p:extLst>
      <p:ext uri="{BB962C8B-B14F-4D97-AF65-F5344CB8AC3E}">
        <p14:creationId xmlns:p14="http://schemas.microsoft.com/office/powerpoint/2010/main" val="395137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733800"/>
          </a:xfrm>
        </p:spPr>
        <p:txBody>
          <a:bodyPr>
            <a:noAutofit/>
          </a:bodyPr>
          <a:lstStyle/>
          <a:p>
            <a:pPr marL="457200" lvl="1" indent="0">
              <a:buNone/>
            </a:pPr>
            <a:r>
              <a:rPr lang="en-US" sz="2800" dirty="0" smtClean="0">
                <a:latin typeface="Century Schoolbook" pitchFamily="18" charset="0"/>
              </a:rPr>
              <a:t>“The most we will pay on behalf of the additional insured is the amount of insurance:</a:t>
            </a:r>
          </a:p>
          <a:p>
            <a:pPr marL="685800" lvl="1" indent="-228600">
              <a:buAutoNum type="arabicParenR"/>
            </a:pPr>
            <a:r>
              <a:rPr lang="en-US" sz="2800" dirty="0" smtClean="0">
                <a:latin typeface="Century Schoolbook" pitchFamily="18" charset="0"/>
              </a:rPr>
              <a:t> Required by the contract or agreement; or</a:t>
            </a:r>
          </a:p>
          <a:p>
            <a:pPr marL="914400" lvl="1" indent="-457200">
              <a:buAutoNum type="arabicParenR"/>
            </a:pPr>
            <a:r>
              <a:rPr lang="en-US" sz="2800" dirty="0" smtClean="0">
                <a:latin typeface="Century Schoolbook" pitchFamily="18" charset="0"/>
              </a:rPr>
              <a:t>Available under the applicable Limits of Insurance shown in the Declarations; whichever is less.”</a:t>
            </a:r>
          </a:p>
        </p:txBody>
      </p:sp>
      <p:sp>
        <p:nvSpPr>
          <p:cNvPr id="6" name="Title 1"/>
          <p:cNvSpPr>
            <a:spLocks noGrp="1"/>
          </p:cNvSpPr>
          <p:nvPr>
            <p:ph type="title"/>
          </p:nvPr>
        </p:nvSpPr>
        <p:spPr>
          <a:xfrm>
            <a:off x="533400" y="228600"/>
            <a:ext cx="8153400" cy="1066800"/>
          </a:xfrm>
        </p:spPr>
        <p:txBody>
          <a:bodyPr/>
          <a:lstStyle/>
          <a:p>
            <a:pPr>
              <a:lnSpc>
                <a:spcPct val="100000"/>
              </a:lnSpc>
            </a:pPr>
            <a:r>
              <a:rPr lang="en-US" sz="3400" dirty="0" smtClean="0"/>
              <a:t>Additional Insured </a:t>
            </a:r>
            <a:r>
              <a:rPr lang="en-US" sz="3400" dirty="0"/>
              <a:t>Issues</a:t>
            </a:r>
            <a:r>
              <a:rPr lang="en-US" sz="3400" dirty="0" smtClean="0"/>
              <a:t/>
            </a:r>
            <a:br>
              <a:rPr lang="en-US" sz="3400" dirty="0" smtClean="0"/>
            </a:br>
            <a:r>
              <a:rPr lang="en-US" sz="2400" dirty="0" smtClean="0"/>
              <a:t>Limits: No more than contract provides</a:t>
            </a:r>
            <a:endParaRPr lang="en-US" sz="2400" dirty="0"/>
          </a:p>
        </p:txBody>
      </p:sp>
      <p:sp>
        <p:nvSpPr>
          <p:cNvPr id="2" name="TextBox 1"/>
          <p:cNvSpPr txBox="1"/>
          <p:nvPr/>
        </p:nvSpPr>
        <p:spPr>
          <a:xfrm>
            <a:off x="3048000" y="1424226"/>
            <a:ext cx="3048000" cy="1292662"/>
          </a:xfrm>
          <a:prstGeom prst="rect">
            <a:avLst/>
          </a:prstGeom>
          <a:noFill/>
        </p:spPr>
        <p:txBody>
          <a:bodyPr wrap="square" rtlCol="0">
            <a:spAutoFit/>
          </a:bodyPr>
          <a:lstStyle/>
          <a:p>
            <a:pPr marL="0" lvl="1" algn="ctr"/>
            <a:r>
              <a:rPr lang="en-US" sz="3200" dirty="0">
                <a:solidFill>
                  <a:srgbClr val="FF0000"/>
                </a:solidFill>
                <a:latin typeface="Imprint MT Shadow" pitchFamily="82" charset="0"/>
              </a:rPr>
              <a:t>Change </a:t>
            </a:r>
            <a:r>
              <a:rPr lang="en-US" sz="3200" dirty="0" smtClean="0">
                <a:solidFill>
                  <a:srgbClr val="FF0000"/>
                </a:solidFill>
                <a:latin typeface="Imprint MT Shadow" pitchFamily="82" charset="0"/>
              </a:rPr>
              <a:t>#2</a:t>
            </a:r>
          </a:p>
          <a:p>
            <a:pPr marL="0" lvl="1" algn="ctr"/>
            <a:r>
              <a:rPr lang="en-US" sz="1400" dirty="0" smtClean="0">
                <a:solidFill>
                  <a:srgbClr val="FF0000"/>
                </a:solidFill>
                <a:latin typeface="Imprint MT Shadow" pitchFamily="82" charset="0"/>
              </a:rPr>
              <a:t>CG 20 10 04 13</a:t>
            </a:r>
          </a:p>
          <a:p>
            <a:pPr marL="0" lvl="1" algn="ctr"/>
            <a:r>
              <a:rPr lang="en-US" sz="1400" dirty="0" smtClean="0">
                <a:solidFill>
                  <a:srgbClr val="FF0000"/>
                </a:solidFill>
                <a:latin typeface="Imprint MT Shadow" pitchFamily="82" charset="0"/>
              </a:rPr>
              <a:t>CG 20 37 04 13</a:t>
            </a:r>
            <a:endParaRPr lang="en-US" sz="1400" dirty="0">
              <a:solidFill>
                <a:srgbClr val="FF0000"/>
              </a:solidFill>
              <a:latin typeface="Imprint MT Shadow" pitchFamily="82" charset="0"/>
            </a:endParaRPr>
          </a:p>
          <a:p>
            <a:endParaRPr lang="en-US" dirty="0"/>
          </a:p>
        </p:txBody>
      </p:sp>
    </p:spTree>
    <p:extLst>
      <p:ext uri="{BB962C8B-B14F-4D97-AF65-F5344CB8AC3E}">
        <p14:creationId xmlns:p14="http://schemas.microsoft.com/office/powerpoint/2010/main" val="78714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4837"/>
            <a:ext cx="8229600" cy="4525963"/>
          </a:xfrm>
        </p:spPr>
        <p:txBody>
          <a:bodyPr>
            <a:noAutofit/>
          </a:bodyPr>
          <a:lstStyle/>
          <a:p>
            <a:pPr>
              <a:buFont typeface="Wingdings" pitchFamily="2" charset="2"/>
              <a:buChar char=""/>
            </a:pPr>
            <a:r>
              <a:rPr lang="en-US" sz="3000" u="sng" dirty="0" smtClean="0">
                <a:latin typeface="Century Schoolbook" pitchFamily="18" charset="0"/>
              </a:rPr>
              <a:t>Why?</a:t>
            </a:r>
          </a:p>
          <a:p>
            <a:pPr lvl="1">
              <a:buFont typeface="Wingdings" pitchFamily="2" charset="2"/>
              <a:buChar char=""/>
            </a:pPr>
            <a:r>
              <a:rPr lang="en-US" sz="2000" dirty="0" smtClean="0">
                <a:latin typeface="Century Schoolbook" pitchFamily="18" charset="0"/>
              </a:rPr>
              <a:t>To capture parties’ intent</a:t>
            </a:r>
          </a:p>
          <a:p>
            <a:pPr lvl="1">
              <a:buFont typeface="Wingdings" pitchFamily="2" charset="2"/>
              <a:buChar char=""/>
            </a:pPr>
            <a:endParaRPr lang="en-US" sz="1000" dirty="0" smtClean="0">
              <a:latin typeface="Century Schoolbook" pitchFamily="18" charset="0"/>
            </a:endParaRPr>
          </a:p>
          <a:p>
            <a:pPr>
              <a:buFont typeface="Wingdings" pitchFamily="2" charset="2"/>
              <a:buChar char=""/>
            </a:pPr>
            <a:endParaRPr lang="en-US" sz="3000" u="sng" dirty="0" smtClean="0">
              <a:latin typeface="Century Schoolbook" pitchFamily="18" charset="0"/>
            </a:endParaRPr>
          </a:p>
          <a:p>
            <a:pPr>
              <a:buFont typeface="Wingdings" pitchFamily="2" charset="2"/>
              <a:buChar char=""/>
            </a:pPr>
            <a:r>
              <a:rPr lang="en-US" sz="3000" u="sng" dirty="0" smtClean="0">
                <a:latin typeface="Century Schoolbook" pitchFamily="18" charset="0"/>
              </a:rPr>
              <a:t>What’s next?</a:t>
            </a:r>
          </a:p>
          <a:p>
            <a:pPr lvl="1">
              <a:buFont typeface="Wingdings" pitchFamily="2" charset="2"/>
              <a:buChar char=""/>
            </a:pPr>
            <a:r>
              <a:rPr lang="en-US" sz="2000" dirty="0" smtClean="0">
                <a:latin typeface="Century Schoolbook" pitchFamily="18" charset="0"/>
              </a:rPr>
              <a:t>Assume contract limitations will govern AI limits</a:t>
            </a:r>
            <a:endParaRPr lang="en-US" sz="2000" dirty="0">
              <a:latin typeface="Century Schoolbook" pitchFamily="18" charset="0"/>
            </a:endParaRPr>
          </a:p>
        </p:txBody>
      </p:sp>
      <p:sp>
        <p:nvSpPr>
          <p:cNvPr id="6" name="Title 1"/>
          <p:cNvSpPr>
            <a:spLocks noGrp="1"/>
          </p:cNvSpPr>
          <p:nvPr>
            <p:ph type="title"/>
          </p:nvPr>
        </p:nvSpPr>
        <p:spPr>
          <a:xfrm>
            <a:off x="533400" y="228600"/>
            <a:ext cx="8153400" cy="1066800"/>
          </a:xfrm>
        </p:spPr>
        <p:txBody>
          <a:bodyPr/>
          <a:lstStyle/>
          <a:p>
            <a:pPr>
              <a:lnSpc>
                <a:spcPct val="100000"/>
              </a:lnSpc>
            </a:pPr>
            <a:r>
              <a:rPr lang="en-US" sz="3400" dirty="0" smtClean="0"/>
              <a:t>Additional Insured </a:t>
            </a:r>
            <a:r>
              <a:rPr lang="en-US" sz="3400" dirty="0"/>
              <a:t>Issues</a:t>
            </a:r>
            <a:r>
              <a:rPr lang="en-US" sz="3400" dirty="0" smtClean="0"/>
              <a:t/>
            </a:r>
            <a:br>
              <a:rPr lang="en-US" sz="3400" dirty="0" smtClean="0"/>
            </a:br>
            <a:r>
              <a:rPr lang="en-US" sz="2400" dirty="0" smtClean="0"/>
              <a:t>Limits: No more than contract provides</a:t>
            </a:r>
            <a:endParaRPr lang="en-US" sz="2400" dirty="0"/>
          </a:p>
        </p:txBody>
      </p:sp>
    </p:spTree>
    <p:extLst>
      <p:ext uri="{BB962C8B-B14F-4D97-AF65-F5344CB8AC3E}">
        <p14:creationId xmlns:p14="http://schemas.microsoft.com/office/powerpoint/2010/main" val="190498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228600"/>
            <a:ext cx="8153400" cy="1066800"/>
          </a:xfrm>
        </p:spPr>
        <p:txBody>
          <a:bodyPr/>
          <a:lstStyle/>
          <a:p>
            <a:pPr>
              <a:lnSpc>
                <a:spcPct val="100000"/>
              </a:lnSpc>
            </a:pPr>
            <a:r>
              <a:rPr lang="en-US" sz="3400" dirty="0" smtClean="0"/>
              <a:t>Additional Insured </a:t>
            </a:r>
            <a:r>
              <a:rPr lang="en-US" sz="3400" dirty="0"/>
              <a:t>Issues</a:t>
            </a:r>
            <a:r>
              <a:rPr lang="en-US" sz="3400" dirty="0" smtClean="0"/>
              <a:t/>
            </a:r>
            <a:br>
              <a:rPr lang="en-US" sz="3400" dirty="0" smtClean="0"/>
            </a:br>
            <a:r>
              <a:rPr lang="en-US" sz="2400" dirty="0"/>
              <a:t>Limits: No more than contract provides</a:t>
            </a:r>
          </a:p>
        </p:txBody>
      </p:sp>
      <p:sp>
        <p:nvSpPr>
          <p:cNvPr id="10" name="Rectangle 9"/>
          <p:cNvSpPr/>
          <p:nvPr/>
        </p:nvSpPr>
        <p:spPr>
          <a:xfrm>
            <a:off x="6477000" y="1788929"/>
            <a:ext cx="1828800" cy="236397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Century Schoolbook" pitchFamily="18" charset="0"/>
              </a:rPr>
              <a:t>$10 Million</a:t>
            </a:r>
            <a:endParaRPr lang="en-US" dirty="0">
              <a:latin typeface="Century Schoolbook" pitchFamily="18" charset="0"/>
            </a:endParaRPr>
          </a:p>
        </p:txBody>
      </p:sp>
      <p:sp>
        <p:nvSpPr>
          <p:cNvPr id="11" name="Rectangle 10"/>
          <p:cNvSpPr/>
          <p:nvPr/>
        </p:nvSpPr>
        <p:spPr>
          <a:xfrm>
            <a:off x="6477000" y="4152900"/>
            <a:ext cx="1828800" cy="168720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5" name="TextBox 14"/>
          <p:cNvSpPr txBox="1"/>
          <p:nvPr/>
        </p:nvSpPr>
        <p:spPr>
          <a:xfrm>
            <a:off x="6743700" y="5179754"/>
            <a:ext cx="1295400" cy="369332"/>
          </a:xfrm>
          <a:prstGeom prst="rect">
            <a:avLst/>
          </a:prstGeom>
          <a:noFill/>
        </p:spPr>
        <p:txBody>
          <a:bodyPr wrap="square" rtlCol="0">
            <a:spAutoFit/>
          </a:bodyPr>
          <a:lstStyle/>
          <a:p>
            <a:r>
              <a:rPr lang="en-US" dirty="0" smtClean="0">
                <a:latin typeface="Century Schoolbook" pitchFamily="18" charset="0"/>
              </a:rPr>
              <a:t>$2 Million</a:t>
            </a:r>
            <a:endParaRPr lang="en-US" dirty="0">
              <a:latin typeface="Century Schoolbook" pitchFamily="18" charset="0"/>
            </a:endParaRPr>
          </a:p>
        </p:txBody>
      </p:sp>
      <p:sp>
        <p:nvSpPr>
          <p:cNvPr id="18" name="Rectangle 17"/>
          <p:cNvSpPr/>
          <p:nvPr/>
        </p:nvSpPr>
        <p:spPr>
          <a:xfrm>
            <a:off x="685800" y="3080990"/>
            <a:ext cx="1828800" cy="187201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Century Schoolbook" pitchFamily="18" charset="0"/>
              </a:rPr>
              <a:t>$5 Million</a:t>
            </a:r>
            <a:endParaRPr lang="en-US" dirty="0">
              <a:latin typeface="Century Schoolbook" pitchFamily="18" charset="0"/>
            </a:endParaRPr>
          </a:p>
        </p:txBody>
      </p:sp>
      <p:sp>
        <p:nvSpPr>
          <p:cNvPr id="19" name="Rectangle 18"/>
          <p:cNvSpPr/>
          <p:nvPr/>
        </p:nvSpPr>
        <p:spPr>
          <a:xfrm>
            <a:off x="685800" y="4958402"/>
            <a:ext cx="1828800" cy="87800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$1 Million</a:t>
            </a:r>
            <a:endParaRPr lang="en-US" dirty="0"/>
          </a:p>
        </p:txBody>
      </p:sp>
      <p:sp>
        <p:nvSpPr>
          <p:cNvPr id="12" name="Rectangle 11"/>
          <p:cNvSpPr/>
          <p:nvPr/>
        </p:nvSpPr>
        <p:spPr>
          <a:xfrm>
            <a:off x="685800" y="4963164"/>
            <a:ext cx="1828800" cy="87800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Century Schoolbook" pitchFamily="18" charset="0"/>
              </a:rPr>
              <a:t>$1 Million</a:t>
            </a:r>
            <a:endParaRPr lang="en-US" dirty="0">
              <a:latin typeface="Century Schoolbook" pitchFamily="18" charset="0"/>
            </a:endParaRPr>
          </a:p>
        </p:txBody>
      </p:sp>
      <p:sp>
        <p:nvSpPr>
          <p:cNvPr id="2" name="Rectangle 1"/>
          <p:cNvSpPr/>
          <p:nvPr/>
        </p:nvSpPr>
        <p:spPr>
          <a:xfrm>
            <a:off x="6477000" y="4152900"/>
            <a:ext cx="1828800" cy="843602"/>
          </a:xfrm>
          <a:prstGeom prst="rect">
            <a:avLst/>
          </a:prstGeom>
          <a:gradFill flip="none" rotWithShape="1">
            <a:gsLst>
              <a:gs pos="0">
                <a:srgbClr val="FF0000"/>
              </a:gs>
              <a:gs pos="100000">
                <a:schemeClr val="accent1">
                  <a:tint val="44500"/>
                  <a:satMod val="160000"/>
                  <a:alpha val="57000"/>
                </a:schemeClr>
              </a:gs>
              <a:gs pos="100000">
                <a:schemeClr val="accent1">
                  <a:tint val="23500"/>
                  <a:satMod val="160000"/>
                </a:schemeClr>
              </a:gs>
            </a:gsLst>
            <a:path path="rect">
              <a:fillToRect l="50000" t="50000" r="50000" b="50000"/>
            </a:path>
            <a:tileRect/>
          </a:gradFill>
          <a:ln>
            <a:noFill/>
          </a:ln>
          <a:effectLst>
            <a:glow rad="5842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Schoolbook" pitchFamily="18" charset="0"/>
              </a:rPr>
              <a:t>$1 Million </a:t>
            </a:r>
            <a:r>
              <a:rPr lang="en-US" sz="2400" b="1" dirty="0" smtClean="0">
                <a:solidFill>
                  <a:schemeClr val="bg1"/>
                </a:solidFill>
                <a:latin typeface="Century Schoolbook" pitchFamily="18" charset="0"/>
              </a:rPr>
              <a:t>GAP</a:t>
            </a:r>
            <a:endParaRPr lang="en-US" sz="2400" b="1" dirty="0">
              <a:solidFill>
                <a:schemeClr val="bg1"/>
              </a:solidFill>
              <a:latin typeface="Century Schoolbook" pitchFamily="18" charset="0"/>
            </a:endParaRPr>
          </a:p>
        </p:txBody>
      </p:sp>
      <p:sp>
        <p:nvSpPr>
          <p:cNvPr id="3" name="TextBox 2"/>
          <p:cNvSpPr txBox="1"/>
          <p:nvPr/>
        </p:nvSpPr>
        <p:spPr>
          <a:xfrm>
            <a:off x="533400" y="2373104"/>
            <a:ext cx="2133600" cy="707886"/>
          </a:xfrm>
          <a:prstGeom prst="rect">
            <a:avLst/>
          </a:prstGeom>
          <a:noFill/>
        </p:spPr>
        <p:txBody>
          <a:bodyPr wrap="square" rtlCol="0">
            <a:spAutoFit/>
          </a:bodyPr>
          <a:lstStyle/>
          <a:p>
            <a:pPr algn="ctr"/>
            <a:r>
              <a:rPr lang="en-US" sz="2000" b="1" dirty="0" smtClean="0">
                <a:latin typeface="Century Schoolbook" pitchFamily="18" charset="0"/>
              </a:rPr>
              <a:t>Contract Requirements</a:t>
            </a:r>
            <a:endParaRPr lang="en-US" sz="2000" b="1" dirty="0">
              <a:latin typeface="Century Schoolbook" pitchFamily="18" charset="0"/>
            </a:endParaRPr>
          </a:p>
        </p:txBody>
      </p:sp>
      <p:sp>
        <p:nvSpPr>
          <p:cNvPr id="13" name="TextBox 12"/>
          <p:cNvSpPr txBox="1"/>
          <p:nvPr/>
        </p:nvSpPr>
        <p:spPr>
          <a:xfrm>
            <a:off x="6362700" y="1388819"/>
            <a:ext cx="2057400" cy="400110"/>
          </a:xfrm>
          <a:prstGeom prst="rect">
            <a:avLst/>
          </a:prstGeom>
          <a:noFill/>
        </p:spPr>
        <p:txBody>
          <a:bodyPr wrap="square" rtlCol="0">
            <a:spAutoFit/>
          </a:bodyPr>
          <a:lstStyle/>
          <a:p>
            <a:pPr algn="ctr"/>
            <a:r>
              <a:rPr lang="en-US" sz="2000" b="1" dirty="0" smtClean="0">
                <a:latin typeface="Century Schoolbook" pitchFamily="18" charset="0"/>
              </a:rPr>
              <a:t>Policy Limits</a:t>
            </a:r>
            <a:endParaRPr lang="en-US" sz="2000" b="1" dirty="0">
              <a:latin typeface="Century Schoolbook" pitchFamily="18" charset="0"/>
            </a:endParaRPr>
          </a:p>
        </p:txBody>
      </p:sp>
    </p:spTree>
    <p:extLst>
      <p:ext uri="{BB962C8B-B14F-4D97-AF65-F5344CB8AC3E}">
        <p14:creationId xmlns:p14="http://schemas.microsoft.com/office/powerpoint/2010/main" val="102714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1899</TotalTime>
  <Words>5080</Words>
  <Application>Microsoft Office PowerPoint</Application>
  <PresentationFormat>On-screen Show (4:3)</PresentationFormat>
  <Paragraphs>592</Paragraphs>
  <Slides>24</Slides>
  <Notes>23</Notes>
  <HiddenSlides>0</HiddenSlides>
  <MMClips>0</MMClips>
  <ScaleCrop>false</ScaleCrop>
  <HeadingPairs>
    <vt:vector size="4" baseType="variant">
      <vt:variant>
        <vt:lpstr>Theme</vt:lpstr>
      </vt:variant>
      <vt:variant>
        <vt:i4>6</vt:i4>
      </vt:variant>
      <vt:variant>
        <vt:lpstr>Slide Titles</vt:lpstr>
      </vt:variant>
      <vt:variant>
        <vt:i4>24</vt:i4>
      </vt:variant>
    </vt:vector>
  </HeadingPairs>
  <TitlesOfParts>
    <vt:vector size="30" baseType="lpstr">
      <vt:lpstr>4_Custom Design</vt:lpstr>
      <vt:lpstr>2_Custom Design</vt:lpstr>
      <vt:lpstr>3_Custom Design</vt:lpstr>
      <vt:lpstr>Custom Design</vt:lpstr>
      <vt:lpstr>1_Custom Design</vt:lpstr>
      <vt:lpstr>Executive</vt:lpstr>
      <vt:lpstr>PowerPoint Presentation</vt:lpstr>
      <vt:lpstr>April 1, 2013</vt:lpstr>
      <vt:lpstr>Evolution of ISO AI Coverage</vt:lpstr>
      <vt:lpstr>PowerPoint Presentation</vt:lpstr>
      <vt:lpstr>PowerPoint Presentation</vt:lpstr>
      <vt:lpstr>PowerPoint Presentation</vt:lpstr>
      <vt:lpstr>Additional Insured Issues Limits: No more than contract provides</vt:lpstr>
      <vt:lpstr>Additional Insured Issues Limits: No more than contract provides</vt:lpstr>
      <vt:lpstr>Additional Insured Issues Limits: No more than contract provides</vt:lpstr>
      <vt:lpstr>Additional Insured Issues Limits: No more than contract provides</vt:lpstr>
      <vt:lpstr>Additional Insured Issues Limiting the reach of Anti-Indemnity Statutes</vt:lpstr>
      <vt:lpstr>Additional Insured Issues Limiting the reach of Anti-Indemnity Statutes</vt:lpstr>
      <vt:lpstr>Additional Insured Issues Eliminating Contractual Privity Disputes</vt:lpstr>
      <vt:lpstr>PowerPoint Presentation</vt:lpstr>
      <vt:lpstr>PowerPoint Presentation</vt:lpstr>
      <vt:lpstr>PowerPoint Presentation</vt:lpstr>
      <vt:lpstr>“Other Insurance” Additional Insured Policies Pay First</vt:lpstr>
      <vt:lpstr>“Other Insurance” Additional Insured Policies Pay First</vt:lpstr>
      <vt:lpstr>Professional Services Exclusion Expanded Scope</vt:lpstr>
      <vt:lpstr>Personal &amp; Advertising Injury Coverage Narrowed Scope</vt:lpstr>
      <vt:lpstr>“Insured Contract” Named Insured Must Have Caused Injury</vt:lpstr>
      <vt:lpstr>“Insured Contract” Named Insured Must Have Caused Injury</vt:lpstr>
      <vt:lpstr>Take Aways</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SDV &amp; Willis ISO Form Change Webinar</dc:title>
  <dc:creator>Heather N. Thomas</dc:creator>
  <cp:lastModifiedBy>Heather N. Thomas</cp:lastModifiedBy>
  <cp:revision>373</cp:revision>
  <cp:lastPrinted>2013-03-13T15:09:46Z</cp:lastPrinted>
  <dcterms:created xsi:type="dcterms:W3CDTF">2013-02-08T15:21:04Z</dcterms:created>
  <dcterms:modified xsi:type="dcterms:W3CDTF">2013-03-15T17:31:47Z</dcterms:modified>
</cp:coreProperties>
</file>