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theme/theme6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viewProps.xml" ContentType="application/vnd.openxmlformats-officedocument.presentationml.viewProps+xml"/>
  <Override PartName="/docProps/app.xml" ContentType="application/vnd.openxmlformats-officedocument.extended-properties+xml"/>
  <Default Extension="xml" ContentType="application/xml"/>
  <Default Extension="png" ContentType="image/png"/>
  <Default Extension="emf" ContentType="image/x-emf"/>
  <Default Extension="jpeg" ContentType="image/jpeg"/>
  <Default Extension="rels" ContentType="application/vnd.openxmlformats-package.relationships+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696" r:id="rId2"/>
    <p:sldMasterId id="2147483712" r:id="rId3"/>
    <p:sldMasterId id="2147483723" r:id="rId4"/>
  </p:sldMasterIdLst>
  <p:notesMasterIdLst>
    <p:notesMasterId r:id="rId48"/>
  </p:notesMasterIdLst>
  <p:handoutMasterIdLst>
    <p:handoutMasterId r:id="rId49"/>
  </p:handoutMasterIdLst>
  <p:sldIdLst>
    <p:sldId id="262" r:id="rId5"/>
    <p:sldId id="268" r:id="rId6"/>
    <p:sldId id="298" r:id="rId7"/>
    <p:sldId id="320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23" r:id="rId34"/>
    <p:sldId id="310" r:id="rId35"/>
    <p:sldId id="311" r:id="rId36"/>
    <p:sldId id="312" r:id="rId37"/>
    <p:sldId id="313" r:id="rId38"/>
    <p:sldId id="315" r:id="rId39"/>
    <p:sldId id="314" r:id="rId40"/>
    <p:sldId id="316" r:id="rId41"/>
    <p:sldId id="275" r:id="rId42"/>
    <p:sldId id="317" r:id="rId43"/>
    <p:sldId id="276" r:id="rId44"/>
    <p:sldId id="319" r:id="rId45"/>
    <p:sldId id="322" r:id="rId46"/>
    <p:sldId id="321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85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94660"/>
  </p:normalViewPr>
  <p:slideViewPr>
    <p:cSldViewPr>
      <p:cViewPr varScale="1">
        <p:scale>
          <a:sx n="104" d="100"/>
          <a:sy n="104" d="100"/>
        </p:scale>
        <p:origin x="-306" y="-84"/>
      </p:cViewPr>
      <p:guideLst>
        <p:guide orient="horz" pos="9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390"/>
    </p:cViewPr>
  </p:sorterViewPr>
  <p:notesViewPr>
    <p:cSldViewPr showGuides="1">
      <p:cViewPr varScale="1">
        <p:scale>
          <a:sx n="79" d="100"/>
          <a:sy n="79" d="100"/>
        </p:scale>
        <p:origin x="-201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&#65279;<?xml version="1.0" encoding="UTF-8" standalone="yes"?>
<Relationships xmlns="http://schemas.openxmlformats.org/package/2006/relationships">
  <Relationship Id="rId5" Type="http://schemas.openxmlformats.org/officeDocument/2006/relationships/slide" Target="slides/slide1.xml" />
  <Relationship Id="rId6" Type="http://schemas.openxmlformats.org/officeDocument/2006/relationships/slide" Target="slides/slide2.xml" />
  <Relationship Id="rId7" Type="http://schemas.openxmlformats.org/officeDocument/2006/relationships/slide" Target="slides/slide3.xml" />
  <Relationship Id="rId8" Type="http://schemas.openxmlformats.org/officeDocument/2006/relationships/slide" Target="slides/slide4.xml" />
  <Relationship Id="rId9" Type="http://schemas.openxmlformats.org/officeDocument/2006/relationships/slide" Target="slides/slide5.xml" />
  <Relationship Id="rId10" Type="http://schemas.openxmlformats.org/officeDocument/2006/relationships/slide" Target="slides/slide6.xml" />
  <Relationship Id="rId11" Type="http://schemas.openxmlformats.org/officeDocument/2006/relationships/slide" Target="slides/slide7.xml" />
  <Relationship Id="rId12" Type="http://schemas.openxmlformats.org/officeDocument/2006/relationships/slide" Target="slides/slide8.xml" />
  <Relationship Id="rId13" Type="http://schemas.openxmlformats.org/officeDocument/2006/relationships/slide" Target="slides/slide9.xml" />
  <Relationship Id="rId14" Type="http://schemas.openxmlformats.org/officeDocument/2006/relationships/slide" Target="slides/slide10.xml" />
  <Relationship Id="rId15" Type="http://schemas.openxmlformats.org/officeDocument/2006/relationships/slide" Target="slides/slide11.xml" />
  <Relationship Id="rId16" Type="http://schemas.openxmlformats.org/officeDocument/2006/relationships/slide" Target="slides/slide12.xml" />
  <Relationship Id="rId17" Type="http://schemas.openxmlformats.org/officeDocument/2006/relationships/slide" Target="slides/slide13.xml" />
  <Relationship Id="rId18" Type="http://schemas.openxmlformats.org/officeDocument/2006/relationships/slide" Target="slides/slide14.xml" />
  <Relationship Id="rId19" Type="http://schemas.openxmlformats.org/officeDocument/2006/relationships/slide" Target="slides/slide15.xml" />
  <Relationship Id="rId20" Type="http://schemas.openxmlformats.org/officeDocument/2006/relationships/slide" Target="slides/slide16.xml" />
  <Relationship Id="rId21" Type="http://schemas.openxmlformats.org/officeDocument/2006/relationships/slide" Target="slides/slide17.xml" />
  <Relationship Id="rId22" Type="http://schemas.openxmlformats.org/officeDocument/2006/relationships/slide" Target="slides/slide18.xml" />
  <Relationship Id="rId23" Type="http://schemas.openxmlformats.org/officeDocument/2006/relationships/slide" Target="slides/slide19.xml" />
  <Relationship Id="rId24" Type="http://schemas.openxmlformats.org/officeDocument/2006/relationships/slide" Target="slides/slide20.xml" />
  <Relationship Id="rId25" Type="http://schemas.openxmlformats.org/officeDocument/2006/relationships/slide" Target="slides/slide21.xml" />
  <Relationship Id="rId26" Type="http://schemas.openxmlformats.org/officeDocument/2006/relationships/slide" Target="slides/slide22.xml" />
  <Relationship Id="rId27" Type="http://schemas.openxmlformats.org/officeDocument/2006/relationships/slide" Target="slides/slide23.xml" />
  <Relationship Id="rId28" Type="http://schemas.openxmlformats.org/officeDocument/2006/relationships/slide" Target="slides/slide24.xml" />
  <Relationship Id="rId29" Type="http://schemas.openxmlformats.org/officeDocument/2006/relationships/slide" Target="slides/slide25.xml" />
  <Relationship Id="rId30" Type="http://schemas.openxmlformats.org/officeDocument/2006/relationships/slide" Target="slides/slide26.xml" />
  <Relationship Id="rId31" Type="http://schemas.openxmlformats.org/officeDocument/2006/relationships/slide" Target="slides/slide27.xml" />
  <Relationship Id="rId32" Type="http://schemas.openxmlformats.org/officeDocument/2006/relationships/slide" Target="slides/slide28.xml" />
  <Relationship Id="rId33" Type="http://schemas.openxmlformats.org/officeDocument/2006/relationships/slide" Target="slides/slide29.xml" />
  <Relationship Id="rId34" Type="http://schemas.openxmlformats.org/officeDocument/2006/relationships/slide" Target="slides/slide30.xml" />
  <Relationship Id="rId35" Type="http://schemas.openxmlformats.org/officeDocument/2006/relationships/slide" Target="slides/slide31.xml" />
  <Relationship Id="rId36" Type="http://schemas.openxmlformats.org/officeDocument/2006/relationships/slide" Target="slides/slide32.xml" />
  <Relationship Id="rId37" Type="http://schemas.openxmlformats.org/officeDocument/2006/relationships/slide" Target="slides/slide33.xml" />
  <Relationship Id="rId38" Type="http://schemas.openxmlformats.org/officeDocument/2006/relationships/slide" Target="slides/slide34.xml" />
  <Relationship Id="rId39" Type="http://schemas.openxmlformats.org/officeDocument/2006/relationships/slide" Target="slides/slide35.xml" />
  <Relationship Id="rId40" Type="http://schemas.openxmlformats.org/officeDocument/2006/relationships/slide" Target="slides/slide36.xml" />
  <Relationship Id="rId41" Type="http://schemas.openxmlformats.org/officeDocument/2006/relationships/slide" Target="slides/slide37.xml" />
  <Relationship Id="rId42" Type="http://schemas.openxmlformats.org/officeDocument/2006/relationships/slide" Target="slides/slide38.xml" />
  <Relationship Id="rId43" Type="http://schemas.openxmlformats.org/officeDocument/2006/relationships/slide" Target="slides/slide39.xml" />
  <Relationship Id="rId44" Type="http://schemas.openxmlformats.org/officeDocument/2006/relationships/slide" Target="slides/slide40.xml" />
  <Relationship Id="rId45" Type="http://schemas.openxmlformats.org/officeDocument/2006/relationships/slide" Target="slides/slide41.xml" />
  <Relationship Id="rId46" Type="http://schemas.openxmlformats.org/officeDocument/2006/relationships/slide" Target="slides/slide42.xml" />
  <Relationship Id="rId47" Type="http://schemas.openxmlformats.org/officeDocument/2006/relationships/slide" Target="slides/slide43.xml" />
  <Relationship Id="rId3" Type="http://schemas.openxmlformats.org/officeDocument/2006/relationships/slideMaster" Target="slideMasters/slideMaster3.xml" />
  <Relationship Id="rId50" Type="http://schemas.openxmlformats.org/officeDocument/2006/relationships/presProps" Target="presProps.xml" />
  <Relationship Id="rId2" Type="http://schemas.openxmlformats.org/officeDocument/2006/relationships/slideMaster" Target="slideMasters/slideMaster2.xml" />
  <Relationship Id="rId1" Type="http://schemas.openxmlformats.org/officeDocument/2006/relationships/slideMaster" Target="slideMasters/slideMaster1.xml" />
  <Relationship Id="rId53" Type="http://schemas.openxmlformats.org/officeDocument/2006/relationships/tableStyles" Target="tableStyles.xml" />
  <Relationship Id="rId49" Type="http://schemas.openxmlformats.org/officeDocument/2006/relationships/handoutMaster" Target="handoutMasters/handoutMaster1.xml" />
  <Relationship Id="rId52" Type="http://schemas.openxmlformats.org/officeDocument/2006/relationships/theme" Target="theme/theme1.xml" />
  <Relationship Id="rId4" Type="http://schemas.openxmlformats.org/officeDocument/2006/relationships/slideMaster" Target="slideMasters/slideMaster4.xml" />
  <Relationship Id="rId48" Type="http://schemas.openxmlformats.org/officeDocument/2006/relationships/notesMaster" Target="notesMasters/notesMaster1.xml" />
  <Relationship Id="rId51" Type="http://schemas.openxmlformats.org/officeDocument/2006/relationships/viewProps" Target="viewProps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6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A621D143-BAFF-4A7C-92AC-A2C4D800EC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1F27F0D5-0142-45CE-AD22-6BE7E28F6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5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475324D8-1078-4A89-9414-0FCFFCCDE48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0AC4407C-BDA1-4D4A-B210-49FD4D229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0.xml" />
  <Relationship Id="rId1" Type="http://schemas.openxmlformats.org/officeDocument/2006/relationships/notesMaster" Target="../notesMasters/notesMaster1.xml" />
</Relationships>
</file>

<file path=ppt/notesSlides/_rels/notesSlide2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1.xml" />
  <Relationship Id="rId1" Type="http://schemas.openxmlformats.org/officeDocument/2006/relationships/notesMaster" Target="../notesMasters/notesMaster1.xml" />
</Relationships>
</file>

<file path=ppt/notesSlides/_rels/notesSlide2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2.xml" />
  <Relationship Id="rId1" Type="http://schemas.openxmlformats.org/officeDocument/2006/relationships/notesMaster" Target="../notesMasters/notesMaster1.xml" />
</Relationships>
</file>

<file path=ppt/notesSlides/_rels/notesSlide2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3.xml" />
  <Relationship Id="rId1" Type="http://schemas.openxmlformats.org/officeDocument/2006/relationships/notesMaster" Target="../notesMasters/notesMaster1.xml" />
</Relationships>
</file>

<file path=ppt/notesSlides/_rels/notesSlide2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4.xml" />
  <Relationship Id="rId1" Type="http://schemas.openxmlformats.org/officeDocument/2006/relationships/notesMaster" Target="../notesMasters/notesMaster1.xml" />
</Relationships>
</file>

<file path=ppt/notesSlides/_rels/notesSlide2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5.xml" />
  <Relationship Id="rId1" Type="http://schemas.openxmlformats.org/officeDocument/2006/relationships/notesMaster" Target="../notesMasters/notesMaster1.xml" />
</Relationships>
</file>

<file path=ppt/notesSlides/_rels/notesSlide2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6.xml" />
  <Relationship Id="rId1" Type="http://schemas.openxmlformats.org/officeDocument/2006/relationships/notesMaster" Target="../notesMasters/notesMaster1.xml" />
</Relationships>
</file>

<file path=ppt/notesSlides/_rels/notesSlide2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7.xml" />
  <Relationship Id="rId1" Type="http://schemas.openxmlformats.org/officeDocument/2006/relationships/notesMaster" Target="../notesMasters/notesMaster1.xml" />
</Relationships>
</file>

<file path=ppt/notesSlides/_rels/notesSlide2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8.xml" />
  <Relationship Id="rId1" Type="http://schemas.openxmlformats.org/officeDocument/2006/relationships/notesMaster" Target="../notesMasters/notesMaster1.xml" />
</Relationships>
</file>

<file path=ppt/notesSlides/_rels/notesSlide2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9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3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0.xml" />
  <Relationship Id="rId1" Type="http://schemas.openxmlformats.org/officeDocument/2006/relationships/notesMaster" Target="../notesMasters/notesMaster1.xml" />
</Relationships>
</file>

<file path=ppt/notesSlides/_rels/notesSlide3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1.xml" />
  <Relationship Id="rId1" Type="http://schemas.openxmlformats.org/officeDocument/2006/relationships/notesMaster" Target="../notesMasters/notesMaster1.xml" />
</Relationships>
</file>

<file path=ppt/notesSlides/_rels/notesSlide3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2.xml" />
  <Relationship Id="rId1" Type="http://schemas.openxmlformats.org/officeDocument/2006/relationships/notesMaster" Target="../notesMasters/notesMaster1.xml" />
</Relationships>
</file>

<file path=ppt/notesSlides/_rels/notesSlide3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3.xml" />
  <Relationship Id="rId1" Type="http://schemas.openxmlformats.org/officeDocument/2006/relationships/notesMaster" Target="../notesMasters/notesMaster1.xml" />
</Relationships>
</file>

<file path=ppt/notesSlides/_rels/notesSlide3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4.xml" />
  <Relationship Id="rId1" Type="http://schemas.openxmlformats.org/officeDocument/2006/relationships/notesMaster" Target="../notesMasters/notesMaster1.xml" />
</Relationships>
</file>

<file path=ppt/notesSlides/_rels/notesSlide3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5.xml" />
  <Relationship Id="rId1" Type="http://schemas.openxmlformats.org/officeDocument/2006/relationships/notesMaster" Target="../notesMasters/notesMaster1.xml" />
</Relationships>
</file>

<file path=ppt/notesSlides/_rels/notesSlide3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6.xml" />
  <Relationship Id="rId1" Type="http://schemas.openxmlformats.org/officeDocument/2006/relationships/notesMaster" Target="../notesMasters/notesMaster1.xml" />
</Relationships>
</file>

<file path=ppt/notesSlides/_rels/notesSlide3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7.xml" />
  <Relationship Id="rId1" Type="http://schemas.openxmlformats.org/officeDocument/2006/relationships/notesMaster" Target="../notesMasters/notesMaster1.xml" />
</Relationships>
</file>

<file path=ppt/notesSlides/_rels/notesSlide3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8.xml" />
  <Relationship Id="rId1" Type="http://schemas.openxmlformats.org/officeDocument/2006/relationships/notesMaster" Target="../notesMasters/notesMaster1.xml" />
</Relationships>
</file>

<file path=ppt/notesSlides/_rels/notesSlide3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9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4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0.xml" />
  <Relationship Id="rId1" Type="http://schemas.openxmlformats.org/officeDocument/2006/relationships/notesMaster" Target="../notesMasters/notesMaster1.xml" />
</Relationships>
</file>

<file path=ppt/notesSlides/_rels/notesSlide4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1.xml" />
  <Relationship Id="rId1" Type="http://schemas.openxmlformats.org/officeDocument/2006/relationships/notesMaster" Target="../notesMasters/notesMaster1.xml" />
</Relationships>
</file>

<file path=ppt/notesSlides/_rels/notesSlide4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2.xml" />
  <Relationship Id="rId1" Type="http://schemas.openxmlformats.org/officeDocument/2006/relationships/notesMaster" Target="../notesMasters/notesMaster1.xml" />
</Relationships>
</file>

<file path=ppt/notesSlides/_rels/notesSlide4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3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emf" />
  <Relationship Id="rId2" Type="http://schemas.openxmlformats.org/officeDocument/2006/relationships/image" Target="../media/image4.jpeg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eg" />
  <Relationship Id="rId1" Type="http://schemas.openxmlformats.org/officeDocument/2006/relationships/slideMaster" Target="../slideMasters/slideMaster2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emf" />
  <Relationship Id="rId2" Type="http://schemas.openxmlformats.org/officeDocument/2006/relationships/image" Target="../media/image4.jpeg" />
  <Relationship Id="rId1" Type="http://schemas.openxmlformats.org/officeDocument/2006/relationships/slideMaster" Target="../slideMasters/slideMaster3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emf" />
  <Relationship Id="rId1" Type="http://schemas.openxmlformats.org/officeDocument/2006/relationships/slideMaster" Target="../slideMasters/slideMaster1.xml" />
</Relationships>
</file>

<file path=ppt/slideLayouts/_rels/slideLayout2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eg" />
  <Relationship Id="rId1" Type="http://schemas.openxmlformats.org/officeDocument/2006/relationships/slideMaster" Target="../slideMasters/slideMaster3.xml" />
</Relationships>
</file>

<file path=ppt/slideLayouts/_rels/slideLayout2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2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emf" />
  <Relationship Id="rId2" Type="http://schemas.openxmlformats.org/officeDocument/2006/relationships/image" Target="../media/image4.jpeg" />
  <Relationship Id="rId1" Type="http://schemas.openxmlformats.org/officeDocument/2006/relationships/slideMaster" Target="../slideMasters/slideMaster4.xml" />
</Relationships>
</file>

<file path=ppt/slideLayouts/_rels/slideLayout2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2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emf" />
  <Relationship Id="rId2" Type="http://schemas.openxmlformats.org/officeDocument/2006/relationships/image" Target="../media/image4.jpeg" />
  <Relationship Id="rId1" Type="http://schemas.openxmlformats.org/officeDocument/2006/relationships/slideMaster" Target="../slideMasters/slideMaster1.xml" />
</Relationships>
</file>

<file path=ppt/slideLayouts/_rels/slideLayout3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eg" />
  <Relationship Id="rId1" Type="http://schemas.openxmlformats.org/officeDocument/2006/relationships/slideMaster" Target="../slideMasters/slideMaster4.xml" />
</Relationships>
</file>

<file path=ppt/slideLayouts/_rels/slideLayout3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3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3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3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3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3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emf" />
  <Relationship Id="rId2" Type="http://schemas.openxmlformats.org/officeDocument/2006/relationships/image" Target="../media/image4.jpeg" />
  <Relationship Id="rId1" Type="http://schemas.openxmlformats.org/officeDocument/2006/relationships/slideMaster" Target="../slideMasters/slideMaster2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5289058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429" y="0"/>
            <a:ext cx="9143142" cy="6858000"/>
          </a:xfrm>
          <a:prstGeom prst="rect">
            <a:avLst/>
          </a:prstGeom>
        </p:spPr>
      </p:pic>
      <p:grpSp>
        <p:nvGrpSpPr>
          <p:cNvPr id="7" name="Group 10"/>
          <p:cNvGrpSpPr/>
          <p:nvPr userDrawn="1"/>
        </p:nvGrpSpPr>
        <p:grpSpPr>
          <a:xfrm>
            <a:off x="0" y="5055936"/>
            <a:ext cx="9144000" cy="1802064"/>
            <a:chOff x="-381000" y="4751136"/>
            <a:chExt cx="9144000" cy="1802064"/>
          </a:xfrm>
          <a:effectLst>
            <a:outerShdw blurRad="203200" dist="38100" dir="16200000" rotWithShape="0">
              <a:prstClr val="black">
                <a:alpha val="51000"/>
              </a:prstClr>
            </a:outerShdw>
          </a:effectLst>
        </p:grpSpPr>
        <p:sp>
          <p:nvSpPr>
            <p:cNvPr id="9" name="Isosceles Triangle 8"/>
            <p:cNvSpPr/>
            <p:nvPr userDrawn="1"/>
          </p:nvSpPr>
          <p:spPr>
            <a:xfrm>
              <a:off x="609600" y="4751136"/>
              <a:ext cx="800100" cy="556591"/>
            </a:xfrm>
            <a:prstGeom prst="triangle">
              <a:avLst/>
            </a:prstGeom>
            <a:solidFill>
              <a:srgbClr val="003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381000" y="5181600"/>
              <a:ext cx="9144000" cy="1371600"/>
            </a:xfrm>
            <a:prstGeom prst="rect">
              <a:avLst/>
            </a:prstGeom>
            <a:solidFill>
              <a:srgbClr val="0031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78" y="1600200"/>
            <a:ext cx="7187381" cy="1470025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515" y="3124200"/>
            <a:ext cx="7167285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19C4-F136-4127-9608-95A6A16467C1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Documents and Settings\drijr\Desktop\Faegre-Baker-Daniels_Stack_White_CMYK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967" y="6022079"/>
            <a:ext cx="1777861" cy="50460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9528905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9" y="0"/>
            <a:ext cx="91431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51201"/>
              </a:gs>
              <a:gs pos="50000">
                <a:schemeClr val="tx1">
                  <a:alpha val="10000"/>
                </a:schemeClr>
              </a:gs>
              <a:gs pos="100000">
                <a:srgbClr val="951201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27471"/>
            <a:ext cx="9144000" cy="6172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</a:schemeClr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rot="10800000" flipH="1">
            <a:off x="0" y="6507736"/>
            <a:ext cx="9144000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 userDrawn="1"/>
        </p:nvCxnSpPr>
        <p:spPr>
          <a:xfrm rot="10800000" flipH="1">
            <a:off x="0" y="335536"/>
            <a:ext cx="9144000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95301" y="1724026"/>
            <a:ext cx="8153399" cy="1371599"/>
          </a:xfr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 b="1" cap="none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07238" y="5334000"/>
            <a:ext cx="8129524" cy="904875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" name="Group 11"/>
          <p:cNvGrpSpPr/>
          <p:nvPr userDrawn="1"/>
        </p:nvGrpSpPr>
        <p:grpSpPr>
          <a:xfrm>
            <a:off x="0" y="306962"/>
            <a:ext cx="9144000" cy="91440"/>
            <a:chOff x="228600" y="1219200"/>
            <a:chExt cx="6400800" cy="9144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/>
            <p:cNvSpPr/>
            <p:nvPr userDrawn="1"/>
          </p:nvSpPr>
          <p:spPr>
            <a:xfrm>
              <a:off x="228600" y="1219200"/>
              <a:ext cx="914400" cy="914400"/>
            </a:xfrm>
            <a:prstGeom prst="rect">
              <a:avLst/>
            </a:prstGeom>
            <a:solidFill>
              <a:srgbClr val="7A090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143000" y="1219200"/>
              <a:ext cx="914400" cy="914400"/>
            </a:xfrm>
            <a:prstGeom prst="rect">
              <a:avLst/>
            </a:prstGeom>
            <a:solidFill>
              <a:srgbClr val="D46C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057400" y="1219200"/>
              <a:ext cx="914400" cy="914400"/>
            </a:xfrm>
            <a:prstGeom prst="rect">
              <a:avLst/>
            </a:prstGeom>
            <a:solidFill>
              <a:srgbClr val="75B7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971800" y="1219200"/>
              <a:ext cx="914400" cy="914400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886200" y="1219200"/>
              <a:ext cx="914400" cy="914400"/>
            </a:xfrm>
            <a:prstGeom prst="rect">
              <a:avLst/>
            </a:prstGeom>
            <a:solidFill>
              <a:srgbClr val="87BD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800600" y="1219200"/>
              <a:ext cx="914400" cy="914400"/>
            </a:xfrm>
            <a:prstGeom prst="rect">
              <a:avLst/>
            </a:prstGeom>
            <a:solidFill>
              <a:srgbClr val="003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715000" y="1219200"/>
              <a:ext cx="914400" cy="914400"/>
            </a:xfrm>
            <a:prstGeom prst="rect">
              <a:avLst/>
            </a:prstGeom>
            <a:solidFill>
              <a:srgbClr val="C88A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21"/>
          <p:cNvGrpSpPr/>
          <p:nvPr userDrawn="1"/>
        </p:nvGrpSpPr>
        <p:grpSpPr>
          <a:xfrm>
            <a:off x="0" y="6446331"/>
            <a:ext cx="9144000" cy="91440"/>
            <a:chOff x="228600" y="1219200"/>
            <a:chExt cx="6400800" cy="914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/>
            <p:cNvSpPr/>
            <p:nvPr userDrawn="1"/>
          </p:nvSpPr>
          <p:spPr>
            <a:xfrm>
              <a:off x="228600" y="1219200"/>
              <a:ext cx="914400" cy="914400"/>
            </a:xfrm>
            <a:prstGeom prst="rect">
              <a:avLst/>
            </a:prstGeom>
            <a:solidFill>
              <a:srgbClr val="7A090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143000" y="1219200"/>
              <a:ext cx="914400" cy="914400"/>
            </a:xfrm>
            <a:prstGeom prst="rect">
              <a:avLst/>
            </a:prstGeom>
            <a:solidFill>
              <a:srgbClr val="D46C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057400" y="1219200"/>
              <a:ext cx="914400" cy="914400"/>
            </a:xfrm>
            <a:prstGeom prst="rect">
              <a:avLst/>
            </a:prstGeom>
            <a:solidFill>
              <a:srgbClr val="75B7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971800" y="1219200"/>
              <a:ext cx="914400" cy="914400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3886200" y="1219200"/>
              <a:ext cx="914400" cy="914400"/>
            </a:xfrm>
            <a:prstGeom prst="rect">
              <a:avLst/>
            </a:prstGeom>
            <a:solidFill>
              <a:srgbClr val="87BD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00600" y="1219200"/>
              <a:ext cx="914400" cy="914400"/>
            </a:xfrm>
            <a:prstGeom prst="rect">
              <a:avLst/>
            </a:prstGeom>
            <a:solidFill>
              <a:srgbClr val="003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5715000" y="1219200"/>
              <a:ext cx="914400" cy="914400"/>
            </a:xfrm>
            <a:prstGeom prst="rect">
              <a:avLst/>
            </a:prstGeom>
            <a:solidFill>
              <a:srgbClr val="C88A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882F-B036-44A4-8AC0-3ABB66E55B9D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EF85-B22A-4BCF-B0C0-CD7E74A6D285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7997-E6C6-4EF3-BF5C-C39B28ABC503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288E-4EBB-44D1-84AB-7B55C6E8DE56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97A8-864C-45A2-B317-F0559CC94507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9528905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9" y="0"/>
            <a:ext cx="91431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5165856"/>
          </a:xfrm>
          <a:prstGeom prst="rect">
            <a:avLst/>
          </a:prstGeom>
          <a:gradFill flip="none" rotWithShape="1">
            <a:gsLst>
              <a:gs pos="0">
                <a:srgbClr val="951201"/>
              </a:gs>
              <a:gs pos="50000">
                <a:schemeClr val="tx1">
                  <a:alpha val="10000"/>
                </a:schemeClr>
              </a:gs>
              <a:gs pos="100000">
                <a:srgbClr val="951201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124200"/>
            <a:ext cx="8307324" cy="2043684"/>
          </a:xfrm>
          <a:noFill/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000" kern="1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133600" y="5641042"/>
            <a:ext cx="7019925" cy="75751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 dirty="0"/>
          </a:p>
        </p:txBody>
      </p:sp>
      <p:pic>
        <p:nvPicPr>
          <p:cNvPr id="24" name="Picture 23" descr="FB_white_RGB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1632" y="5753100"/>
            <a:ext cx="937712" cy="5334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 rot="10800000" flipH="1">
            <a:off x="0" y="5165856"/>
            <a:ext cx="9144000" cy="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</p:cxnSp>
      <p:grpSp>
        <p:nvGrpSpPr>
          <p:cNvPr id="2" name="Group 20"/>
          <p:cNvGrpSpPr/>
          <p:nvPr userDrawn="1"/>
        </p:nvGrpSpPr>
        <p:grpSpPr>
          <a:xfrm>
            <a:off x="0" y="5132070"/>
            <a:ext cx="9144000" cy="91440"/>
            <a:chOff x="228600" y="1219200"/>
            <a:chExt cx="6400800" cy="914400"/>
          </a:xfrm>
          <a:effectLst/>
        </p:grpSpPr>
        <p:sp>
          <p:nvSpPr>
            <p:cNvPr id="11" name="Rectangle 10"/>
            <p:cNvSpPr/>
            <p:nvPr userDrawn="1"/>
          </p:nvSpPr>
          <p:spPr>
            <a:xfrm>
              <a:off x="228600" y="1219200"/>
              <a:ext cx="914400" cy="914400"/>
            </a:xfrm>
            <a:prstGeom prst="rect">
              <a:avLst/>
            </a:prstGeom>
            <a:solidFill>
              <a:srgbClr val="7A090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143000" y="1219200"/>
              <a:ext cx="914400" cy="914400"/>
            </a:xfrm>
            <a:prstGeom prst="rect">
              <a:avLst/>
            </a:prstGeom>
            <a:solidFill>
              <a:srgbClr val="D46C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057400" y="1219200"/>
              <a:ext cx="914400" cy="914400"/>
            </a:xfrm>
            <a:prstGeom prst="rect">
              <a:avLst/>
            </a:prstGeom>
            <a:solidFill>
              <a:srgbClr val="75B7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971800" y="1219200"/>
              <a:ext cx="914400" cy="914400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886200" y="1219200"/>
              <a:ext cx="914400" cy="914400"/>
            </a:xfrm>
            <a:prstGeom prst="rect">
              <a:avLst/>
            </a:prstGeom>
            <a:solidFill>
              <a:srgbClr val="87BD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800600" y="1219200"/>
              <a:ext cx="914400" cy="914400"/>
            </a:xfrm>
            <a:prstGeom prst="rect">
              <a:avLst/>
            </a:prstGeom>
            <a:solidFill>
              <a:srgbClr val="003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0" y="1219200"/>
              <a:ext cx="914400" cy="914400"/>
            </a:xfrm>
            <a:prstGeom prst="rect">
              <a:avLst/>
            </a:prstGeom>
            <a:solidFill>
              <a:srgbClr val="C88A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39496"/>
            <a:ext cx="8077200" cy="9875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AAAB-5897-4F34-A954-813CB8A7BCDD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39496"/>
            <a:ext cx="8077200" cy="9875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063F6-18B4-485E-B755-A7AF5F57E6B5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buSzPct val="90000"/>
              <a:buFontTx/>
              <a:buBlip>
                <a:blip r:embed="rId2"/>
              </a:buBlip>
              <a:defRPr sz="2200"/>
            </a:lvl2pPr>
            <a:lvl3pPr>
              <a:spcBef>
                <a:spcPts val="600"/>
              </a:spcBef>
              <a:buClr>
                <a:schemeClr val="accent2"/>
              </a:buClr>
              <a:defRPr sz="20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23F9-C40F-4CBB-84FA-0F20036B2B14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9528905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9" y="0"/>
            <a:ext cx="91431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51201"/>
              </a:gs>
              <a:gs pos="50000">
                <a:schemeClr val="tx1">
                  <a:alpha val="10000"/>
                </a:schemeClr>
              </a:gs>
              <a:gs pos="100000">
                <a:srgbClr val="951201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27471"/>
            <a:ext cx="9144000" cy="6172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</a:schemeClr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rot="10800000" flipH="1">
            <a:off x="0" y="6507736"/>
            <a:ext cx="9144000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 userDrawn="1"/>
        </p:nvCxnSpPr>
        <p:spPr>
          <a:xfrm rot="10800000" flipH="1">
            <a:off x="0" y="335536"/>
            <a:ext cx="9144000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95301" y="1724026"/>
            <a:ext cx="8153399" cy="1371599"/>
          </a:xfr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 b="1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07238" y="5334000"/>
            <a:ext cx="8129524" cy="904875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" name="Group 11"/>
          <p:cNvGrpSpPr/>
          <p:nvPr userDrawn="1"/>
        </p:nvGrpSpPr>
        <p:grpSpPr>
          <a:xfrm>
            <a:off x="0" y="306962"/>
            <a:ext cx="9144000" cy="91440"/>
            <a:chOff x="228600" y="1219200"/>
            <a:chExt cx="6400800" cy="9144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/>
            <p:cNvSpPr/>
            <p:nvPr userDrawn="1"/>
          </p:nvSpPr>
          <p:spPr>
            <a:xfrm>
              <a:off x="228600" y="1219200"/>
              <a:ext cx="914400" cy="914400"/>
            </a:xfrm>
            <a:prstGeom prst="rect">
              <a:avLst/>
            </a:prstGeom>
            <a:solidFill>
              <a:srgbClr val="7A090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143000" y="1219200"/>
              <a:ext cx="914400" cy="914400"/>
            </a:xfrm>
            <a:prstGeom prst="rect">
              <a:avLst/>
            </a:prstGeom>
            <a:solidFill>
              <a:srgbClr val="D46C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057400" y="1219200"/>
              <a:ext cx="914400" cy="914400"/>
            </a:xfrm>
            <a:prstGeom prst="rect">
              <a:avLst/>
            </a:prstGeom>
            <a:solidFill>
              <a:srgbClr val="75B7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971800" y="1219200"/>
              <a:ext cx="914400" cy="914400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886200" y="1219200"/>
              <a:ext cx="914400" cy="914400"/>
            </a:xfrm>
            <a:prstGeom prst="rect">
              <a:avLst/>
            </a:prstGeom>
            <a:solidFill>
              <a:srgbClr val="87BD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800600" y="1219200"/>
              <a:ext cx="914400" cy="914400"/>
            </a:xfrm>
            <a:prstGeom prst="rect">
              <a:avLst/>
            </a:prstGeom>
            <a:solidFill>
              <a:srgbClr val="003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715000" y="1219200"/>
              <a:ext cx="914400" cy="914400"/>
            </a:xfrm>
            <a:prstGeom prst="rect">
              <a:avLst/>
            </a:prstGeom>
            <a:solidFill>
              <a:srgbClr val="C88A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21"/>
          <p:cNvGrpSpPr/>
          <p:nvPr userDrawn="1"/>
        </p:nvGrpSpPr>
        <p:grpSpPr>
          <a:xfrm>
            <a:off x="0" y="6446331"/>
            <a:ext cx="9144000" cy="91440"/>
            <a:chOff x="228600" y="1219200"/>
            <a:chExt cx="6400800" cy="914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/>
            <p:cNvSpPr/>
            <p:nvPr userDrawn="1"/>
          </p:nvSpPr>
          <p:spPr>
            <a:xfrm>
              <a:off x="228600" y="1219200"/>
              <a:ext cx="914400" cy="914400"/>
            </a:xfrm>
            <a:prstGeom prst="rect">
              <a:avLst/>
            </a:prstGeom>
            <a:solidFill>
              <a:srgbClr val="7A090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143000" y="1219200"/>
              <a:ext cx="914400" cy="914400"/>
            </a:xfrm>
            <a:prstGeom prst="rect">
              <a:avLst/>
            </a:prstGeom>
            <a:solidFill>
              <a:srgbClr val="D46C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057400" y="1219200"/>
              <a:ext cx="914400" cy="914400"/>
            </a:xfrm>
            <a:prstGeom prst="rect">
              <a:avLst/>
            </a:prstGeom>
            <a:solidFill>
              <a:srgbClr val="75B7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971800" y="1219200"/>
              <a:ext cx="914400" cy="914400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3886200" y="1219200"/>
              <a:ext cx="914400" cy="914400"/>
            </a:xfrm>
            <a:prstGeom prst="rect">
              <a:avLst/>
            </a:prstGeom>
            <a:solidFill>
              <a:srgbClr val="87BD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00600" y="1219200"/>
              <a:ext cx="914400" cy="914400"/>
            </a:xfrm>
            <a:prstGeom prst="rect">
              <a:avLst/>
            </a:prstGeom>
            <a:solidFill>
              <a:srgbClr val="003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5715000" y="1219200"/>
              <a:ext cx="914400" cy="914400"/>
            </a:xfrm>
            <a:prstGeom prst="rect">
              <a:avLst/>
            </a:prstGeom>
            <a:solidFill>
              <a:srgbClr val="C88A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A0AA-0640-477C-885B-C48622F2E06F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A59D-C041-40FF-AD3B-AC3E3D7CA93C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12CA-7F58-427C-80EF-1AA89B5713D3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751FE-1686-4CA1-9296-AB7800F77A0A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A535-CF4D-4125-9C01-31A4220F2AB7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9528905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9" y="0"/>
            <a:ext cx="91431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5165856"/>
          </a:xfrm>
          <a:prstGeom prst="rect">
            <a:avLst/>
          </a:prstGeom>
          <a:gradFill flip="none" rotWithShape="1">
            <a:gsLst>
              <a:gs pos="0">
                <a:srgbClr val="951201"/>
              </a:gs>
              <a:gs pos="50000">
                <a:schemeClr val="tx1">
                  <a:alpha val="10000"/>
                </a:schemeClr>
              </a:gs>
              <a:gs pos="100000">
                <a:srgbClr val="951201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124200"/>
            <a:ext cx="8307324" cy="2043684"/>
          </a:xfrm>
          <a:noFill/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000" kern="1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133600" y="5641042"/>
            <a:ext cx="7019925" cy="75751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 dirty="0"/>
          </a:p>
        </p:txBody>
      </p:sp>
      <p:pic>
        <p:nvPicPr>
          <p:cNvPr id="24" name="Picture 23" descr="FB_white_RGB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1632" y="5753100"/>
            <a:ext cx="937712" cy="5334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 rot="10800000" flipH="1">
            <a:off x="0" y="5165856"/>
            <a:ext cx="9144000" cy="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</p:cxnSp>
      <p:grpSp>
        <p:nvGrpSpPr>
          <p:cNvPr id="2" name="Group 20"/>
          <p:cNvGrpSpPr/>
          <p:nvPr userDrawn="1"/>
        </p:nvGrpSpPr>
        <p:grpSpPr>
          <a:xfrm>
            <a:off x="0" y="5132070"/>
            <a:ext cx="9144000" cy="91440"/>
            <a:chOff x="228600" y="1219200"/>
            <a:chExt cx="6400800" cy="914400"/>
          </a:xfrm>
          <a:effectLst/>
        </p:grpSpPr>
        <p:sp>
          <p:nvSpPr>
            <p:cNvPr id="11" name="Rectangle 10"/>
            <p:cNvSpPr/>
            <p:nvPr userDrawn="1"/>
          </p:nvSpPr>
          <p:spPr>
            <a:xfrm>
              <a:off x="228600" y="1219200"/>
              <a:ext cx="914400" cy="914400"/>
            </a:xfrm>
            <a:prstGeom prst="rect">
              <a:avLst/>
            </a:prstGeom>
            <a:solidFill>
              <a:srgbClr val="7A090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143000" y="1219200"/>
              <a:ext cx="914400" cy="914400"/>
            </a:xfrm>
            <a:prstGeom prst="rect">
              <a:avLst/>
            </a:prstGeom>
            <a:solidFill>
              <a:srgbClr val="D46C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057400" y="1219200"/>
              <a:ext cx="914400" cy="914400"/>
            </a:xfrm>
            <a:prstGeom prst="rect">
              <a:avLst/>
            </a:prstGeom>
            <a:solidFill>
              <a:srgbClr val="75B7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971800" y="1219200"/>
              <a:ext cx="914400" cy="914400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886200" y="1219200"/>
              <a:ext cx="914400" cy="914400"/>
            </a:xfrm>
            <a:prstGeom prst="rect">
              <a:avLst/>
            </a:prstGeom>
            <a:solidFill>
              <a:srgbClr val="87BD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800600" y="1219200"/>
              <a:ext cx="914400" cy="914400"/>
            </a:xfrm>
            <a:prstGeom prst="rect">
              <a:avLst/>
            </a:prstGeom>
            <a:solidFill>
              <a:srgbClr val="003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0" y="1219200"/>
              <a:ext cx="914400" cy="914400"/>
            </a:xfrm>
            <a:prstGeom prst="rect">
              <a:avLst/>
            </a:prstGeom>
            <a:solidFill>
              <a:srgbClr val="C88A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39496"/>
            <a:ext cx="8077200" cy="9875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383A-A88C-46C5-B3E0-87833A018854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39496"/>
            <a:ext cx="8077200" cy="9875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77F9D-FBEE-40A6-BFF5-4C17EDFFADEF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95289058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429" y="0"/>
            <a:ext cx="914314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0800"/>
            <a:ext cx="7772400" cy="1362075"/>
          </a:xfrm>
        </p:spPr>
        <p:txBody>
          <a:bodyPr anchor="b">
            <a:normAutofit/>
          </a:bodyPr>
          <a:lstStyle>
            <a:lvl1pPr algn="l">
              <a:defRPr sz="40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38600"/>
            <a:ext cx="7808913" cy="9906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C02F9-1610-49B7-8528-1FC103A01A84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8"/>
          <p:cNvGrpSpPr/>
          <p:nvPr userDrawn="1"/>
        </p:nvGrpSpPr>
        <p:grpSpPr>
          <a:xfrm>
            <a:off x="0" y="0"/>
            <a:ext cx="9144000" cy="2590800"/>
            <a:chOff x="0" y="-309280"/>
            <a:chExt cx="9144000" cy="2590800"/>
          </a:xfrm>
          <a:effectLst>
            <a:outerShdw blurRad="139700" dist="38100" dir="5400000" algn="t" rotWithShape="0">
              <a:prstClr val="black">
                <a:alpha val="43000"/>
              </a:prstClr>
            </a:outerShdw>
          </a:effectLst>
        </p:grpSpPr>
        <p:sp>
          <p:nvSpPr>
            <p:cNvPr id="10" name="Rectangle 9"/>
            <p:cNvSpPr/>
            <p:nvPr/>
          </p:nvSpPr>
          <p:spPr>
            <a:xfrm>
              <a:off x="0" y="-309280"/>
              <a:ext cx="9144000" cy="2286000"/>
            </a:xfrm>
            <a:prstGeom prst="rect">
              <a:avLst/>
            </a:prstGeom>
            <a:solidFill>
              <a:srgbClr val="003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381000" y="1976720"/>
              <a:ext cx="457200" cy="304800"/>
            </a:xfrm>
            <a:prstGeom prst="triangle">
              <a:avLst/>
            </a:prstGeom>
            <a:solidFill>
              <a:srgbClr val="003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2" descr="F:\GRAPHICS\FBD Logos_2011\Faegre Baker Daniels Logos\Stacked Logos_PREFERED LOGO\RGB Logos\Faegre-Baker-Daniels_Stack_DarkBlue_RGB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63694"/>
            <a:ext cx="1143000" cy="32254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9528905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9" y="0"/>
            <a:ext cx="91431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51201"/>
              </a:gs>
              <a:gs pos="50000">
                <a:schemeClr val="tx1">
                  <a:alpha val="10000"/>
                </a:schemeClr>
              </a:gs>
              <a:gs pos="100000">
                <a:srgbClr val="951201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27471"/>
            <a:ext cx="9144000" cy="6172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5000"/>
                </a:schemeClr>
              </a:gs>
              <a:gs pos="100000">
                <a:schemeClr val="tx1">
                  <a:alpha val="2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 rot="10800000" flipH="1">
            <a:off x="0" y="6507736"/>
            <a:ext cx="9144000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9" name="Straight Connector 18"/>
          <p:cNvCxnSpPr/>
          <p:nvPr userDrawn="1"/>
        </p:nvCxnSpPr>
        <p:spPr>
          <a:xfrm rot="10800000" flipH="1">
            <a:off x="0" y="335536"/>
            <a:ext cx="9144000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95301" y="1724026"/>
            <a:ext cx="8153399" cy="1371599"/>
          </a:xfr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 b="1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07238" y="5334000"/>
            <a:ext cx="8129524" cy="904875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800" cap="all" spc="10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" name="Group 11"/>
          <p:cNvGrpSpPr/>
          <p:nvPr userDrawn="1"/>
        </p:nvGrpSpPr>
        <p:grpSpPr>
          <a:xfrm>
            <a:off x="0" y="306962"/>
            <a:ext cx="9144000" cy="91440"/>
            <a:chOff x="228600" y="1219200"/>
            <a:chExt cx="6400800" cy="9144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/>
            <p:cNvSpPr/>
            <p:nvPr userDrawn="1"/>
          </p:nvSpPr>
          <p:spPr>
            <a:xfrm>
              <a:off x="228600" y="1219200"/>
              <a:ext cx="914400" cy="914400"/>
            </a:xfrm>
            <a:prstGeom prst="rect">
              <a:avLst/>
            </a:prstGeom>
            <a:solidFill>
              <a:srgbClr val="7A090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143000" y="1219200"/>
              <a:ext cx="914400" cy="914400"/>
            </a:xfrm>
            <a:prstGeom prst="rect">
              <a:avLst/>
            </a:prstGeom>
            <a:solidFill>
              <a:srgbClr val="D46C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057400" y="1219200"/>
              <a:ext cx="914400" cy="914400"/>
            </a:xfrm>
            <a:prstGeom prst="rect">
              <a:avLst/>
            </a:prstGeom>
            <a:solidFill>
              <a:srgbClr val="75B7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971800" y="1219200"/>
              <a:ext cx="914400" cy="914400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886200" y="1219200"/>
              <a:ext cx="914400" cy="914400"/>
            </a:xfrm>
            <a:prstGeom prst="rect">
              <a:avLst/>
            </a:prstGeom>
            <a:solidFill>
              <a:srgbClr val="87BD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800600" y="1219200"/>
              <a:ext cx="914400" cy="914400"/>
            </a:xfrm>
            <a:prstGeom prst="rect">
              <a:avLst/>
            </a:prstGeom>
            <a:solidFill>
              <a:srgbClr val="003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715000" y="1219200"/>
              <a:ext cx="914400" cy="914400"/>
            </a:xfrm>
            <a:prstGeom prst="rect">
              <a:avLst/>
            </a:prstGeom>
            <a:solidFill>
              <a:srgbClr val="C88A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21"/>
          <p:cNvGrpSpPr/>
          <p:nvPr userDrawn="1"/>
        </p:nvGrpSpPr>
        <p:grpSpPr>
          <a:xfrm>
            <a:off x="0" y="6446331"/>
            <a:ext cx="9144000" cy="91440"/>
            <a:chOff x="228600" y="1219200"/>
            <a:chExt cx="6400800" cy="9144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/>
            <p:cNvSpPr/>
            <p:nvPr userDrawn="1"/>
          </p:nvSpPr>
          <p:spPr>
            <a:xfrm>
              <a:off x="228600" y="1219200"/>
              <a:ext cx="914400" cy="914400"/>
            </a:xfrm>
            <a:prstGeom prst="rect">
              <a:avLst/>
            </a:prstGeom>
            <a:solidFill>
              <a:srgbClr val="7A090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143000" y="1219200"/>
              <a:ext cx="914400" cy="914400"/>
            </a:xfrm>
            <a:prstGeom prst="rect">
              <a:avLst/>
            </a:prstGeom>
            <a:solidFill>
              <a:srgbClr val="D46C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057400" y="1219200"/>
              <a:ext cx="914400" cy="914400"/>
            </a:xfrm>
            <a:prstGeom prst="rect">
              <a:avLst/>
            </a:prstGeom>
            <a:solidFill>
              <a:srgbClr val="75B7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2971800" y="1219200"/>
              <a:ext cx="914400" cy="914400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3886200" y="1219200"/>
              <a:ext cx="914400" cy="914400"/>
            </a:xfrm>
            <a:prstGeom prst="rect">
              <a:avLst/>
            </a:prstGeom>
            <a:solidFill>
              <a:srgbClr val="87BD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4800600" y="1219200"/>
              <a:ext cx="914400" cy="914400"/>
            </a:xfrm>
            <a:prstGeom prst="rect">
              <a:avLst/>
            </a:prstGeom>
            <a:solidFill>
              <a:srgbClr val="003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5715000" y="1219200"/>
              <a:ext cx="914400" cy="914400"/>
            </a:xfrm>
            <a:prstGeom prst="rect">
              <a:avLst/>
            </a:prstGeom>
            <a:solidFill>
              <a:srgbClr val="C88A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B0D56-A6AC-4214-B233-826B4A34FA55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63D8-4DBE-437A-83F6-09590CA7AE3A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36A80-80E1-4F34-B30A-1F31F9AA0951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9AF30-17E2-4144-974C-1BEFC5F6BAC4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F65E-1E27-478D-BEF1-ECF8A545F66B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4168"/>
            <a:ext cx="4038600" cy="4964557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4168"/>
            <a:ext cx="4038600" cy="4964557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41A9-D55D-4D58-9C7A-B20839D251B4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1338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338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87B30-DFF9-4572-8E57-A7DA5186DD64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580C-FA1C-4A49-ABF0-9E8D730D7B52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1254-C3E6-403C-BEF4-06B072F2A0C9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9528905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9" y="0"/>
            <a:ext cx="91431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5181600"/>
          </a:xfrm>
          <a:prstGeom prst="rect">
            <a:avLst/>
          </a:prstGeom>
          <a:gradFill flip="none" rotWithShape="1">
            <a:gsLst>
              <a:gs pos="0">
                <a:srgbClr val="951201"/>
              </a:gs>
              <a:gs pos="50000">
                <a:schemeClr val="tx1">
                  <a:alpha val="10000"/>
                </a:schemeClr>
              </a:gs>
              <a:gs pos="100000">
                <a:srgbClr val="951201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124200"/>
            <a:ext cx="8307324" cy="2043684"/>
          </a:xfrm>
          <a:noFill/>
        </p:spPr>
        <p:txBody>
          <a:bodyPr anchor="b" anchorCtr="0">
            <a:norm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6000" kern="100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2133600" y="5641042"/>
            <a:ext cx="7019925" cy="75751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 dirty="0"/>
          </a:p>
        </p:txBody>
      </p:sp>
      <p:pic>
        <p:nvPicPr>
          <p:cNvPr id="24" name="Picture 23" descr="FB_white_RGB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61632" y="5753100"/>
            <a:ext cx="937712" cy="5334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 rot="10800000" flipH="1">
            <a:off x="0" y="5165856"/>
            <a:ext cx="9144000" cy="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</p:cxnSp>
      <p:grpSp>
        <p:nvGrpSpPr>
          <p:cNvPr id="2" name="Group 20"/>
          <p:cNvGrpSpPr/>
          <p:nvPr userDrawn="1"/>
        </p:nvGrpSpPr>
        <p:grpSpPr>
          <a:xfrm>
            <a:off x="0" y="5132070"/>
            <a:ext cx="9144000" cy="91440"/>
            <a:chOff x="228600" y="1219200"/>
            <a:chExt cx="6400800" cy="914400"/>
          </a:xfrm>
          <a:effectLst/>
        </p:grpSpPr>
        <p:sp>
          <p:nvSpPr>
            <p:cNvPr id="11" name="Rectangle 10"/>
            <p:cNvSpPr/>
            <p:nvPr userDrawn="1"/>
          </p:nvSpPr>
          <p:spPr>
            <a:xfrm>
              <a:off x="228600" y="1219200"/>
              <a:ext cx="914400" cy="914400"/>
            </a:xfrm>
            <a:prstGeom prst="rect">
              <a:avLst/>
            </a:prstGeom>
            <a:solidFill>
              <a:srgbClr val="7A090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143000" y="1219200"/>
              <a:ext cx="914400" cy="914400"/>
            </a:xfrm>
            <a:prstGeom prst="rect">
              <a:avLst/>
            </a:prstGeom>
            <a:solidFill>
              <a:srgbClr val="D46C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057400" y="1219200"/>
              <a:ext cx="914400" cy="914400"/>
            </a:xfrm>
            <a:prstGeom prst="rect">
              <a:avLst/>
            </a:prstGeom>
            <a:solidFill>
              <a:srgbClr val="75B7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971800" y="1219200"/>
              <a:ext cx="914400" cy="914400"/>
            </a:xfrm>
            <a:prstGeom prst="rect">
              <a:avLst/>
            </a:prstGeom>
            <a:solidFill>
              <a:srgbClr val="9395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886200" y="1219200"/>
              <a:ext cx="914400" cy="914400"/>
            </a:xfrm>
            <a:prstGeom prst="rect">
              <a:avLst/>
            </a:prstGeom>
            <a:solidFill>
              <a:srgbClr val="87BD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800600" y="1219200"/>
              <a:ext cx="914400" cy="914400"/>
            </a:xfrm>
            <a:prstGeom prst="rect">
              <a:avLst/>
            </a:prstGeom>
            <a:solidFill>
              <a:srgbClr val="003D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715000" y="1219200"/>
              <a:ext cx="914400" cy="914400"/>
            </a:xfrm>
            <a:prstGeom prst="rect">
              <a:avLst/>
            </a:prstGeom>
            <a:solidFill>
              <a:srgbClr val="C88A1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539496"/>
            <a:ext cx="8077200" cy="98755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1A62-7472-4DAD-A14E-5A9A16836827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theme" Target="../theme/theme1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image" Target="../media/image3.emf" />
  <Relationship Id="rId5" Type="http://schemas.openxmlformats.org/officeDocument/2006/relationships/slideLayout" Target="../slideLayouts/slideLayout5.xml" />
  <Relationship Id="rId10" Type="http://schemas.openxmlformats.org/officeDocument/2006/relationships/image" Target="../media/image2.emf" />
  <Relationship Id="rId4" Type="http://schemas.openxmlformats.org/officeDocument/2006/relationships/slideLayout" Target="../slideLayouts/slideLayout4.xml" />
  <Relationship Id="rId9" Type="http://schemas.openxmlformats.org/officeDocument/2006/relationships/image" Target="../media/image1.emf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15.xml" />
  <Relationship Id="rId3" Type="http://schemas.openxmlformats.org/officeDocument/2006/relationships/slideLayout" Target="../slideLayouts/slideLayout10.xml" />
  <Relationship Id="rId7" Type="http://schemas.openxmlformats.org/officeDocument/2006/relationships/slideLayout" Target="../slideLayouts/slideLayout14.xml" />
  <Relationship Id="rId2" Type="http://schemas.openxmlformats.org/officeDocument/2006/relationships/slideLayout" Target="../slideLayouts/slideLayout9.xml" />
  <Relationship Id="rId1" Type="http://schemas.openxmlformats.org/officeDocument/2006/relationships/slideLayout" Target="../slideLayouts/slideLayout8.xml" />
  <Relationship Id="rId6" Type="http://schemas.openxmlformats.org/officeDocument/2006/relationships/slideLayout" Target="../slideLayouts/slideLayout13.xml" />
  <Relationship Id="rId11" Type="http://schemas.openxmlformats.org/officeDocument/2006/relationships/image" Target="../media/image4.jpeg" />
  <Relationship Id="rId5" Type="http://schemas.openxmlformats.org/officeDocument/2006/relationships/slideLayout" Target="../slideLayouts/slideLayout12.xml" />
  <Relationship Id="rId10" Type="http://schemas.openxmlformats.org/officeDocument/2006/relationships/theme" Target="../theme/theme2.xml" />
  <Relationship Id="rId4" Type="http://schemas.openxmlformats.org/officeDocument/2006/relationships/slideLayout" Target="../slideLayouts/slideLayout11.xml" />
  <Relationship Id="rId9" Type="http://schemas.openxmlformats.org/officeDocument/2006/relationships/slideLayout" Target="../slideLayouts/slideLayout16.xml" />
</Relationships>
</file>

<file path=ppt/slideMasters/_rels/slideMaster3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24.xml" />
  <Relationship Id="rId3" Type="http://schemas.openxmlformats.org/officeDocument/2006/relationships/slideLayout" Target="../slideLayouts/slideLayout19.xml" />
  <Relationship Id="rId7" Type="http://schemas.openxmlformats.org/officeDocument/2006/relationships/slideLayout" Target="../slideLayouts/slideLayout23.xml" />
  <Relationship Id="rId12" Type="http://schemas.openxmlformats.org/officeDocument/2006/relationships/image" Target="../media/image4.jpeg" />
  <Relationship Id="rId2" Type="http://schemas.openxmlformats.org/officeDocument/2006/relationships/slideLayout" Target="../slideLayouts/slideLayout18.xml" />
  <Relationship Id="rId1" Type="http://schemas.openxmlformats.org/officeDocument/2006/relationships/slideLayout" Target="../slideLayouts/slideLayout17.xml" />
  <Relationship Id="rId6" Type="http://schemas.openxmlformats.org/officeDocument/2006/relationships/slideLayout" Target="../slideLayouts/slideLayout22.xml" />
  <Relationship Id="rId11" Type="http://schemas.openxmlformats.org/officeDocument/2006/relationships/theme" Target="../theme/theme3.xml" />
  <Relationship Id="rId5" Type="http://schemas.openxmlformats.org/officeDocument/2006/relationships/slideLayout" Target="../slideLayouts/slideLayout21.xml" />
  <Relationship Id="rId10" Type="http://schemas.openxmlformats.org/officeDocument/2006/relationships/slideLayout" Target="../slideLayouts/slideLayout26.xml" />
  <Relationship Id="rId4" Type="http://schemas.openxmlformats.org/officeDocument/2006/relationships/slideLayout" Target="../slideLayouts/slideLayout20.xml" />
  <Relationship Id="rId9" Type="http://schemas.openxmlformats.org/officeDocument/2006/relationships/slideLayout" Target="../slideLayouts/slideLayout25.xml" />
</Relationships>
</file>

<file path=ppt/slideMasters/_rels/slideMaster4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34.xml" />
  <Relationship Id="rId3" Type="http://schemas.openxmlformats.org/officeDocument/2006/relationships/slideLayout" Target="../slideLayouts/slideLayout29.xml" />
  <Relationship Id="rId7" Type="http://schemas.openxmlformats.org/officeDocument/2006/relationships/slideLayout" Target="../slideLayouts/slideLayout33.xml" />
  <Relationship Id="rId12" Type="http://schemas.openxmlformats.org/officeDocument/2006/relationships/image" Target="../media/image4.jpeg" />
  <Relationship Id="rId2" Type="http://schemas.openxmlformats.org/officeDocument/2006/relationships/slideLayout" Target="../slideLayouts/slideLayout28.xml" />
  <Relationship Id="rId1" Type="http://schemas.openxmlformats.org/officeDocument/2006/relationships/slideLayout" Target="../slideLayouts/slideLayout27.xml" />
  <Relationship Id="rId6" Type="http://schemas.openxmlformats.org/officeDocument/2006/relationships/slideLayout" Target="../slideLayouts/slideLayout32.xml" />
  <Relationship Id="rId11" Type="http://schemas.openxmlformats.org/officeDocument/2006/relationships/theme" Target="../theme/theme4.xml" />
  <Relationship Id="rId5" Type="http://schemas.openxmlformats.org/officeDocument/2006/relationships/slideLayout" Target="../slideLayouts/slideLayout31.xml" />
  <Relationship Id="rId10" Type="http://schemas.openxmlformats.org/officeDocument/2006/relationships/slideLayout" Target="../slideLayouts/slideLayout36.xml" />
  <Relationship Id="rId4" Type="http://schemas.openxmlformats.org/officeDocument/2006/relationships/slideLayout" Target="../slideLayouts/slideLayout30.xml" />
  <Relationship Id="rId9" Type="http://schemas.openxmlformats.org/officeDocument/2006/relationships/slideLayout" Target="../slideLayouts/slideLayout35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 userDrawn="1"/>
        </p:nvGrpSpPr>
        <p:grpSpPr>
          <a:xfrm>
            <a:off x="0" y="1"/>
            <a:ext cx="9144000" cy="1203433"/>
            <a:chOff x="0" y="1"/>
            <a:chExt cx="9144000" cy="120343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/>
            <p:cNvSpPr/>
            <p:nvPr/>
          </p:nvSpPr>
          <p:spPr>
            <a:xfrm>
              <a:off x="0" y="1"/>
              <a:ext cx="9144000" cy="986120"/>
            </a:xfrm>
            <a:prstGeom prst="rect">
              <a:avLst/>
            </a:prstGeom>
            <a:solidFill>
              <a:srgbClr val="003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381001" y="898634"/>
              <a:ext cx="457200" cy="304800"/>
            </a:xfrm>
            <a:prstGeom prst="triangle">
              <a:avLst/>
            </a:prstGeom>
            <a:solidFill>
              <a:srgbClr val="003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1437"/>
            <a:ext cx="8229600" cy="4967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9850" y="6556248"/>
            <a:ext cx="2133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BBD0-F757-42BE-ABF5-74BAE5EEAD13}" type="datetime1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9226" y="6556248"/>
            <a:ext cx="28956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5320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ED1CA-EF19-4E8C-A722-55743114E9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81000" y="59167"/>
            <a:ext cx="8323730" cy="8686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F:\GRAPHICS\FBD Logos_2011\Faegre Baker Daniels Logos\Stacked Logos_PREFERED LOGO\RGB Logos\Faegre-Baker-Daniels_Stack_DarkBlue_RGB.em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6528203"/>
            <a:ext cx="914400" cy="25803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ts val="600"/>
        </a:spcBef>
        <a:buClr>
          <a:schemeClr val="accent5"/>
        </a:buClr>
        <a:buSzPct val="70000"/>
        <a:buFont typeface="Arial Narrow" pitchFamily="34" charset="0"/>
        <a:buChar char="►"/>
        <a:defRPr sz="2400" kern="1200">
          <a:solidFill>
            <a:schemeClr val="accent1"/>
          </a:solidFill>
          <a:latin typeface="Arial Narrow" pitchFamily="34" charset="0"/>
          <a:ea typeface="+mn-ea"/>
          <a:cs typeface="+mn-cs"/>
        </a:defRPr>
      </a:lvl1pPr>
      <a:lvl2pPr marL="682625" indent="-285750" algn="l" defTabSz="914400" rtl="0" eaLnBrk="1" latinLnBrk="0" hangingPunct="1">
        <a:spcBef>
          <a:spcPts val="600"/>
        </a:spcBef>
        <a:buClr>
          <a:schemeClr val="accent5"/>
        </a:buClr>
        <a:buSzPct val="90000"/>
        <a:buFontTx/>
        <a:buBlip>
          <a:blip r:embed="rId10"/>
        </a:buBlip>
        <a:defRPr sz="2200" kern="1200">
          <a:solidFill>
            <a:schemeClr val="accent1"/>
          </a:solidFill>
          <a:latin typeface="Arial Narrow" pitchFamily="34" charset="0"/>
          <a:ea typeface="+mn-ea"/>
          <a:cs typeface="+mn-cs"/>
        </a:defRPr>
      </a:lvl2pPr>
      <a:lvl3pPr marL="1082675" indent="-228600" algn="l" defTabSz="914400" rtl="0" eaLnBrk="1" latinLnBrk="0" hangingPunct="1">
        <a:spcBef>
          <a:spcPts val="600"/>
        </a:spcBef>
        <a:buClr>
          <a:schemeClr val="accent2"/>
        </a:buClr>
        <a:buSzPct val="80000"/>
        <a:buFont typeface="Arial Narrow" pitchFamily="34" charset="0"/>
        <a:buChar char="►"/>
        <a:defRPr sz="2000" kern="1200">
          <a:solidFill>
            <a:schemeClr val="accent1"/>
          </a:solidFill>
          <a:latin typeface="Arial Narrow" pitchFamily="34" charset="0"/>
          <a:ea typeface="+mn-ea"/>
          <a:cs typeface="+mn-cs"/>
        </a:defRPr>
      </a:lvl3pPr>
      <a:lvl4pPr marL="1490663" indent="-228600" algn="l" defTabSz="914400" rtl="0" eaLnBrk="1" latinLnBrk="0" hangingPunct="1">
        <a:spcBef>
          <a:spcPts val="600"/>
        </a:spcBef>
        <a:buClr>
          <a:schemeClr val="accent2"/>
        </a:buClr>
        <a:buSzPct val="90000"/>
        <a:buFontTx/>
        <a:buBlip>
          <a:blip r:embed="rId11"/>
        </a:buBlip>
        <a:defRPr sz="1800" kern="1200">
          <a:solidFill>
            <a:schemeClr val="accent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SzPct val="70000"/>
        <a:buFont typeface="Arial Narrow" pitchFamily="34" charset="0"/>
        <a:buChar char="►"/>
        <a:defRPr sz="1600" kern="1200">
          <a:solidFill>
            <a:schemeClr val="accent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95289058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429" y="0"/>
            <a:ext cx="9143142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51201"/>
              </a:gs>
              <a:gs pos="50000">
                <a:schemeClr val="tx1">
                  <a:alpha val="10000"/>
                </a:schemeClr>
              </a:gs>
              <a:gs pos="100000">
                <a:srgbClr val="951201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7" name="Group 26"/>
          <p:cNvGrpSpPr/>
          <p:nvPr userDrawn="1"/>
        </p:nvGrpSpPr>
        <p:grpSpPr>
          <a:xfrm>
            <a:off x="304800" y="-1325"/>
            <a:ext cx="8534400" cy="6860650"/>
            <a:chOff x="-533400" y="-685800"/>
            <a:chExt cx="8534400" cy="6860650"/>
          </a:xfrm>
        </p:grpSpPr>
        <p:sp>
          <p:nvSpPr>
            <p:cNvPr id="22" name="Rectangle 21"/>
            <p:cNvSpPr/>
            <p:nvPr userDrawn="1"/>
          </p:nvSpPr>
          <p:spPr>
            <a:xfrm flipH="1">
              <a:off x="-381000" y="-304800"/>
              <a:ext cx="8229600" cy="6477000"/>
            </a:xfrm>
            <a:prstGeom prst="rect">
              <a:avLst/>
            </a:prstGeom>
            <a:gradFill flip="none" rotWithShape="1">
              <a:gsLst>
                <a:gs pos="15000">
                  <a:schemeClr val="bg1">
                    <a:alpha val="85000"/>
                  </a:schemeClr>
                </a:gs>
                <a:gs pos="70000">
                  <a:schemeClr val="bg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533400" y="-302150"/>
              <a:ext cx="152400" cy="6477000"/>
            </a:xfrm>
            <a:prstGeom prst="rect">
              <a:avLst/>
            </a:prstGeom>
            <a:solidFill>
              <a:schemeClr val="tx1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white"/>
                </a:solidFill>
              </a:endParaRPr>
            </a:p>
          </p:txBody>
        </p:sp>
        <p:grpSp>
          <p:nvGrpSpPr>
            <p:cNvPr id="8" name="Group 16"/>
            <p:cNvGrpSpPr/>
            <p:nvPr userDrawn="1"/>
          </p:nvGrpSpPr>
          <p:grpSpPr>
            <a:xfrm>
              <a:off x="-533400" y="-685800"/>
              <a:ext cx="8534400" cy="6553200"/>
              <a:chOff x="-533400" y="-685800"/>
              <a:chExt cx="8534400" cy="6553200"/>
            </a:xfrm>
          </p:grpSpPr>
          <p:sp>
            <p:nvSpPr>
              <p:cNvPr id="21" name="Rectangle 20"/>
              <p:cNvSpPr/>
              <p:nvPr userDrawn="1"/>
            </p:nvSpPr>
            <p:spPr>
              <a:xfrm>
                <a:off x="-381000" y="-685800"/>
                <a:ext cx="8229600" cy="6477000"/>
              </a:xfrm>
              <a:prstGeom prst="rect">
                <a:avLst/>
              </a:prstGeom>
              <a:gradFill flip="none" rotWithShape="1">
                <a:gsLst>
                  <a:gs pos="15000">
                    <a:schemeClr val="bg1">
                      <a:alpha val="85000"/>
                    </a:schemeClr>
                  </a:gs>
                  <a:gs pos="70000">
                    <a:schemeClr val="bg1">
                      <a:alpha val="4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7848600" y="-685800"/>
                <a:ext cx="152400" cy="6477000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-381000" y="5791200"/>
                <a:ext cx="8382000" cy="76200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65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 flipH="1">
                <a:off x="-533400" y="-375062"/>
                <a:ext cx="8382000" cy="76200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65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540957"/>
            <a:ext cx="8077200" cy="990600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3999"/>
            <a:ext cx="8077200" cy="495300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49287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D738893-CE11-494F-8D71-08DDB48681B6}" type="datetime1">
              <a:rPr lang="en-US" smtClean="0">
                <a:solidFill>
                  <a:srgbClr val="1F497D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3325215-7382-4C1B-86B1-E9DB9649FF55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ysClr val="windowText" lastClr="000000"/>
          </a:solidFill>
          <a:latin typeface="Arial Narrow" pitchFamily="34" charset="0"/>
          <a:ea typeface="+mj-ea"/>
          <a:cs typeface="+mj-cs"/>
        </a:defRPr>
      </a:lvl1pPr>
    </p:titleStyle>
    <p:bodyStyle>
      <a:lvl1pPr marL="227013" indent="-227013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95289058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29" y="0"/>
            <a:ext cx="9143142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51201"/>
              </a:gs>
              <a:gs pos="50000">
                <a:schemeClr val="tx1">
                  <a:alpha val="10000"/>
                </a:schemeClr>
              </a:gs>
              <a:gs pos="100000">
                <a:srgbClr val="951201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7" name="Group 26"/>
          <p:cNvGrpSpPr/>
          <p:nvPr userDrawn="1"/>
        </p:nvGrpSpPr>
        <p:grpSpPr>
          <a:xfrm>
            <a:off x="304800" y="-1325"/>
            <a:ext cx="8534400" cy="6860650"/>
            <a:chOff x="-533400" y="-685800"/>
            <a:chExt cx="8534400" cy="6860650"/>
          </a:xfrm>
        </p:grpSpPr>
        <p:sp>
          <p:nvSpPr>
            <p:cNvPr id="22" name="Rectangle 21"/>
            <p:cNvSpPr/>
            <p:nvPr userDrawn="1"/>
          </p:nvSpPr>
          <p:spPr>
            <a:xfrm flipH="1">
              <a:off x="-381000" y="-304800"/>
              <a:ext cx="8229600" cy="6477000"/>
            </a:xfrm>
            <a:prstGeom prst="rect">
              <a:avLst/>
            </a:prstGeom>
            <a:gradFill flip="none" rotWithShape="1">
              <a:gsLst>
                <a:gs pos="15000">
                  <a:schemeClr val="bg1">
                    <a:alpha val="85000"/>
                  </a:schemeClr>
                </a:gs>
                <a:gs pos="70000">
                  <a:schemeClr val="bg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533400" y="-302150"/>
              <a:ext cx="152400" cy="6477000"/>
            </a:xfrm>
            <a:prstGeom prst="rect">
              <a:avLst/>
            </a:prstGeom>
            <a:solidFill>
              <a:schemeClr val="tx1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6"/>
            <p:cNvGrpSpPr/>
            <p:nvPr userDrawn="1"/>
          </p:nvGrpSpPr>
          <p:grpSpPr>
            <a:xfrm>
              <a:off x="-533400" y="-685800"/>
              <a:ext cx="8534400" cy="6553200"/>
              <a:chOff x="-533400" y="-685800"/>
              <a:chExt cx="8534400" cy="6553200"/>
            </a:xfrm>
          </p:grpSpPr>
          <p:sp>
            <p:nvSpPr>
              <p:cNvPr id="21" name="Rectangle 20"/>
              <p:cNvSpPr/>
              <p:nvPr userDrawn="1"/>
            </p:nvSpPr>
            <p:spPr>
              <a:xfrm>
                <a:off x="-381000" y="-685800"/>
                <a:ext cx="8229600" cy="6477000"/>
              </a:xfrm>
              <a:prstGeom prst="rect">
                <a:avLst/>
              </a:prstGeom>
              <a:gradFill flip="none" rotWithShape="1">
                <a:gsLst>
                  <a:gs pos="15000">
                    <a:schemeClr val="bg1">
                      <a:alpha val="85000"/>
                    </a:schemeClr>
                  </a:gs>
                  <a:gs pos="70000">
                    <a:schemeClr val="bg1">
                      <a:alpha val="4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7848600" y="-685800"/>
                <a:ext cx="152400" cy="6477000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-381000" y="5791200"/>
                <a:ext cx="8382000" cy="76200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65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 flipH="1">
                <a:off x="-533400" y="-375062"/>
                <a:ext cx="8382000" cy="76200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65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540957"/>
            <a:ext cx="8077200" cy="990600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3999"/>
            <a:ext cx="8077200" cy="495300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49287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A8143BA8-B5AC-4664-B51A-4977E9695720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ysClr val="windowText" lastClr="000000"/>
          </a:solidFill>
          <a:latin typeface="Arial Narrow" pitchFamily="34" charset="0"/>
          <a:ea typeface="+mj-ea"/>
          <a:cs typeface="+mj-cs"/>
        </a:defRPr>
      </a:lvl1pPr>
    </p:titleStyle>
    <p:bodyStyle>
      <a:lvl1pPr marL="227013" indent="-227013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95289058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29" y="0"/>
            <a:ext cx="9143142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51201"/>
              </a:gs>
              <a:gs pos="50000">
                <a:schemeClr val="tx1">
                  <a:alpha val="10000"/>
                </a:schemeClr>
              </a:gs>
              <a:gs pos="100000">
                <a:srgbClr val="951201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7" name="Group 26"/>
          <p:cNvGrpSpPr/>
          <p:nvPr userDrawn="1"/>
        </p:nvGrpSpPr>
        <p:grpSpPr>
          <a:xfrm>
            <a:off x="304800" y="-1325"/>
            <a:ext cx="8534400" cy="6860650"/>
            <a:chOff x="-533400" y="-685800"/>
            <a:chExt cx="8534400" cy="6860650"/>
          </a:xfrm>
        </p:grpSpPr>
        <p:sp>
          <p:nvSpPr>
            <p:cNvPr id="22" name="Rectangle 21"/>
            <p:cNvSpPr/>
            <p:nvPr userDrawn="1"/>
          </p:nvSpPr>
          <p:spPr>
            <a:xfrm flipH="1">
              <a:off x="-381000" y="-304800"/>
              <a:ext cx="8229600" cy="6477000"/>
            </a:xfrm>
            <a:prstGeom prst="rect">
              <a:avLst/>
            </a:prstGeom>
            <a:gradFill flip="none" rotWithShape="1">
              <a:gsLst>
                <a:gs pos="15000">
                  <a:schemeClr val="bg1">
                    <a:alpha val="85000"/>
                  </a:schemeClr>
                </a:gs>
                <a:gs pos="70000">
                  <a:schemeClr val="bg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533400" y="-302150"/>
              <a:ext cx="152400" cy="6477000"/>
            </a:xfrm>
            <a:prstGeom prst="rect">
              <a:avLst/>
            </a:prstGeom>
            <a:solidFill>
              <a:schemeClr val="tx1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8" name="Group 16"/>
            <p:cNvGrpSpPr/>
            <p:nvPr userDrawn="1"/>
          </p:nvGrpSpPr>
          <p:grpSpPr>
            <a:xfrm>
              <a:off x="-533400" y="-685800"/>
              <a:ext cx="8534400" cy="6553200"/>
              <a:chOff x="-533400" y="-685800"/>
              <a:chExt cx="8534400" cy="6553200"/>
            </a:xfrm>
          </p:grpSpPr>
          <p:sp>
            <p:nvSpPr>
              <p:cNvPr id="21" name="Rectangle 20"/>
              <p:cNvSpPr/>
              <p:nvPr userDrawn="1"/>
            </p:nvSpPr>
            <p:spPr>
              <a:xfrm>
                <a:off x="-381000" y="-685800"/>
                <a:ext cx="8229600" cy="6477000"/>
              </a:xfrm>
              <a:prstGeom prst="rect">
                <a:avLst/>
              </a:prstGeom>
              <a:gradFill flip="none" rotWithShape="1">
                <a:gsLst>
                  <a:gs pos="15000">
                    <a:schemeClr val="bg1">
                      <a:alpha val="85000"/>
                    </a:schemeClr>
                  </a:gs>
                  <a:gs pos="70000">
                    <a:schemeClr val="bg1">
                      <a:alpha val="4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7848600" y="-685800"/>
                <a:ext cx="152400" cy="6477000"/>
              </a:xfrm>
              <a:prstGeom prst="rect">
                <a:avLst/>
              </a:prstGeom>
              <a:solidFill>
                <a:schemeClr val="tx1"/>
              </a:soli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-381000" y="5791200"/>
                <a:ext cx="8382000" cy="76200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65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 userDrawn="1"/>
            </p:nvSpPr>
            <p:spPr>
              <a:xfrm flipH="1">
                <a:off x="-533400" y="-375062"/>
                <a:ext cx="8382000" cy="76200"/>
              </a:xfrm>
              <a:prstGeom prst="rect">
                <a:avLst/>
              </a:prstGeom>
              <a:gradFill>
                <a:gsLst>
                  <a:gs pos="0">
                    <a:schemeClr val="tx1"/>
                  </a:gs>
                  <a:gs pos="65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</a:gradFill>
              <a:ln w="25400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540957"/>
            <a:ext cx="8077200" cy="990600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3999"/>
            <a:ext cx="8077200" cy="495300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49287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2829422F-61BA-4BF7-B182-25FF5D2DF6CF}" type="datetime1">
              <a:rPr lang="en-US" smtClean="0">
                <a:solidFill>
                  <a:srgbClr val="1F497D"/>
                </a:solidFill>
              </a:rPr>
              <a:pPr/>
              <a:t>11/15/2012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53325215-7382-4C1B-86B1-E9DB9649FF5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ysClr val="windowText" lastClr="000000"/>
          </a:solidFill>
          <a:latin typeface="Arial Narrow" pitchFamily="34" charset="0"/>
          <a:ea typeface="+mj-ea"/>
          <a:cs typeface="+mj-cs"/>
        </a:defRPr>
      </a:lvl1pPr>
    </p:titleStyle>
    <p:bodyStyle>
      <a:lvl1pPr marL="227013" indent="-227013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ysClr val="windowText" lastClr="000000"/>
          </a:solidFill>
          <a:latin typeface="Arial Narrow" pitchFamily="34" charset="0"/>
          <a:ea typeface="+mn-ea"/>
          <a:cs typeface="Arial" pitchFamily="34" charset="0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mailto:Patrick.Oconnor@faegreBD.com" TargetMode="External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png" /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2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2.xml" />
</Relationships>
</file>

<file path=ppt/slides/_rels/slide1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2.xml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2.xml" />
</Relationships>
</file>

<file path=ppt/slides/_rels/slide1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2.xml" />
</Relationships>
</file>

<file path=ppt/slides/_rels/slide1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2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</Relationships>
</file>

<file path=ppt/slides/_rels/slide2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0.xml" />
  <Relationship Id="rId1" Type="http://schemas.openxmlformats.org/officeDocument/2006/relationships/slideLayout" Target="../slideLayouts/slideLayout2.xml" />
</Relationships>
</file>

<file path=ppt/slides/_rels/slide2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notesSlide" Target="../notesSlides/notesSlide21.xml" />
  <Relationship Id="rId1" Type="http://schemas.openxmlformats.org/officeDocument/2006/relationships/slideLayout" Target="../slideLayouts/slideLayout2.xml" />
</Relationships>
</file>

<file path=ppt/slides/_rels/slide2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2.xml" />
  <Relationship Id="rId1" Type="http://schemas.openxmlformats.org/officeDocument/2006/relationships/slideLayout" Target="../slideLayouts/slideLayout2.xml" />
</Relationships>
</file>

<file path=ppt/slides/_rels/slide2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3.xml" />
  <Relationship Id="rId1" Type="http://schemas.openxmlformats.org/officeDocument/2006/relationships/slideLayout" Target="../slideLayouts/slideLayout2.xml" />
</Relationships>
</file>

<file path=ppt/slides/_rels/slide2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4.xml" />
  <Relationship Id="rId1" Type="http://schemas.openxmlformats.org/officeDocument/2006/relationships/slideLayout" Target="../slideLayouts/slideLayout2.xml" />
</Relationships>
</file>

<file path=ppt/slides/_rels/slide2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notesSlide" Target="../notesSlides/notesSlide25.xml" />
  <Relationship Id="rId1" Type="http://schemas.openxmlformats.org/officeDocument/2006/relationships/slideLayout" Target="../slideLayouts/slideLayout2.xml" />
</Relationships>
</file>

<file path=ppt/slides/_rels/slide2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6.xml" />
  <Relationship Id="rId1" Type="http://schemas.openxmlformats.org/officeDocument/2006/relationships/slideLayout" Target="../slideLayouts/slideLayout2.xml" />
</Relationships>
</file>

<file path=ppt/slides/_rels/slide2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7.xml" />
  <Relationship Id="rId1" Type="http://schemas.openxmlformats.org/officeDocument/2006/relationships/slideLayout" Target="../slideLayouts/slideLayout2.xml" />
</Relationships>
</file>

<file path=ppt/slides/_rels/slide2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8.xml" />
  <Relationship Id="rId1" Type="http://schemas.openxmlformats.org/officeDocument/2006/relationships/slideLayout" Target="../slideLayouts/slideLayout2.xml" />
</Relationships>
</file>

<file path=ppt/slides/_rels/slide2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notesSlide" Target="../notesSlides/notesSlide29.xm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</Relationships>
</file>

<file path=ppt/slides/_rels/slide3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0.xml" />
  <Relationship Id="rId1" Type="http://schemas.openxmlformats.org/officeDocument/2006/relationships/slideLayout" Target="../slideLayouts/slideLayout2.xml" />
</Relationships>
</file>

<file path=ppt/slides/_rels/slide3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1.xml" />
  <Relationship Id="rId1" Type="http://schemas.openxmlformats.org/officeDocument/2006/relationships/slideLayout" Target="../slideLayouts/slideLayout2.xml" />
</Relationships>
</file>

<file path=ppt/slides/_rels/slide3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2.xml" />
  <Relationship Id="rId1" Type="http://schemas.openxmlformats.org/officeDocument/2006/relationships/slideLayout" Target="../slideLayouts/slideLayout2.xml" />
</Relationships>
</file>

<file path=ppt/slides/_rels/slide3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notesSlide" Target="../notesSlides/notesSlide33.xml" />
  <Relationship Id="rId1" Type="http://schemas.openxmlformats.org/officeDocument/2006/relationships/slideLayout" Target="../slideLayouts/slideLayout2.xml" />
</Relationships>
</file>

<file path=ppt/slides/_rels/slide3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notesSlide" Target="../notesSlides/notesSlide34.xml" />
  <Relationship Id="rId1" Type="http://schemas.openxmlformats.org/officeDocument/2006/relationships/slideLayout" Target="../slideLayouts/slideLayout2.xml" />
</Relationships>
</file>

<file path=ppt/slides/_rels/slide3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5.xml" />
  <Relationship Id="rId1" Type="http://schemas.openxmlformats.org/officeDocument/2006/relationships/slideLayout" Target="../slideLayouts/slideLayout2.xml" />
</Relationships>
</file>

<file path=ppt/slides/_rels/slide3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6.xml" />
  <Relationship Id="rId1" Type="http://schemas.openxmlformats.org/officeDocument/2006/relationships/slideLayout" Target="../slideLayouts/slideLayout2.xml" />
</Relationships>
</file>

<file path=ppt/slides/_rels/slide3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7.xml" />
  <Relationship Id="rId1" Type="http://schemas.openxmlformats.org/officeDocument/2006/relationships/slideLayout" Target="../slideLayouts/slideLayout2.xml" />
</Relationships>
</file>

<file path=ppt/slides/_rels/slide3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8.xml" />
  <Relationship Id="rId1" Type="http://schemas.openxmlformats.org/officeDocument/2006/relationships/slideLayout" Target="../slideLayouts/slideLayout2.xml" />
</Relationships>
</file>

<file path=ppt/slides/_rels/slide3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9.xml" />
  <Relationship Id="rId1" Type="http://schemas.openxmlformats.org/officeDocument/2006/relationships/slideLayout" Target="../slideLayouts/slideLayout2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</Relationships>
</file>

<file path=ppt/slides/_rels/slide4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0.xml" />
  <Relationship Id="rId1" Type="http://schemas.openxmlformats.org/officeDocument/2006/relationships/slideLayout" Target="../slideLayouts/slideLayout2.xml" />
</Relationships>
</file>

<file path=ppt/slides/_rels/slide4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9.png" />
  <Relationship Id="rId2" Type="http://schemas.openxmlformats.org/officeDocument/2006/relationships/notesSlide" Target="../notesSlides/notesSlide41.xml" />
  <Relationship Id="rId1" Type="http://schemas.openxmlformats.org/officeDocument/2006/relationships/slideLayout" Target="../slideLayouts/slideLayout2.xml" />
</Relationships>
</file>

<file path=ppt/slides/_rels/slide4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2.xml" />
  <Relationship Id="rId1" Type="http://schemas.openxmlformats.org/officeDocument/2006/relationships/slideLayout" Target="../slideLayouts/slideLayout2.xml" />
</Relationships>
</file>

<file path=ppt/slides/_rels/slide4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3.xml" />
  <Relationship Id="rId1" Type="http://schemas.openxmlformats.org/officeDocument/2006/relationships/slideLayout" Target="../slideLayouts/slideLayout2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57A66-2B63-4B18-AC54-9A546104757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ctr"/>
            <a:r>
              <a:rPr lang="en-US" sz="3600" dirty="0" smtClean="0"/>
              <a:t>Business Interruption</a:t>
            </a:r>
            <a:br>
              <a:rPr lang="en-US" sz="3600" dirty="0" smtClean="0"/>
            </a:br>
            <a:r>
              <a:rPr lang="en-US" sz="3600" dirty="0" smtClean="0"/>
              <a:t>And Related Time Element</a:t>
            </a:r>
            <a:br>
              <a:rPr lang="en-US" sz="3600" dirty="0" smtClean="0"/>
            </a:br>
            <a:r>
              <a:rPr lang="en-US" sz="3600" dirty="0" smtClean="0"/>
              <a:t>Coverage 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48000"/>
            <a:ext cx="9144000" cy="19812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endParaRPr lang="en-US" sz="1600" dirty="0" smtClean="0"/>
          </a:p>
          <a:p>
            <a:pPr algn="ctr">
              <a:lnSpc>
                <a:spcPct val="80000"/>
              </a:lnSpc>
              <a:defRPr/>
            </a:pPr>
            <a:r>
              <a:rPr lang="en-US" sz="1600" dirty="0" smtClean="0"/>
              <a:t>Florida Bar Association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dirty="0" smtClean="0"/>
              <a:t>November 19, 2012</a:t>
            </a:r>
          </a:p>
          <a:p>
            <a:pPr algn="ctr">
              <a:lnSpc>
                <a:spcPct val="80000"/>
              </a:lnSpc>
              <a:defRPr/>
            </a:pPr>
            <a:endParaRPr lang="en-US" sz="1600" dirty="0" smtClean="0"/>
          </a:p>
          <a:p>
            <a:pPr algn="ctr">
              <a:lnSpc>
                <a:spcPct val="80000"/>
              </a:lnSpc>
              <a:defRPr/>
            </a:pPr>
            <a:r>
              <a:rPr lang="en-US" sz="1600" dirty="0" smtClean="0"/>
              <a:t>Patrick J. O’Connor, Jr.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dirty="0" smtClean="0"/>
              <a:t>Faegre Baker Daniels LLP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Patrick.Oconnor@faegreBD.com</a:t>
            </a:r>
            <a:r>
              <a:rPr lang="en-US" sz="1600" dirty="0" smtClean="0"/>
              <a:t> </a:t>
            </a:r>
          </a:p>
          <a:p>
            <a:pPr algn="ctr"/>
            <a:endParaRPr lang="en-US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76338" y="2827338"/>
            <a:ext cx="7072312" cy="29908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/>
              <a:t>Majority Rule = Complete cessation of business is required.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 marL="461963" lvl="1" indent="0">
              <a:defRPr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4788" y="2616200"/>
            <a:ext cx="6161087" cy="2820988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800" smtClean="0">
                <a:cs typeface="Arial" pitchFamily="34" charset="0"/>
              </a:rPr>
              <a:t>	Form CP 00 30 10 00 is a newer </a:t>
            </a:r>
            <a:br>
              <a:rPr lang="en-US" sz="2800" smtClean="0">
                <a:cs typeface="Arial" pitchFamily="34" charset="0"/>
              </a:rPr>
            </a:br>
            <a:r>
              <a:rPr lang="en-US" sz="2800" smtClean="0">
                <a:cs typeface="Arial" pitchFamily="34" charset="0"/>
              </a:rPr>
              <a:t>ISO BI form.  </a:t>
            </a:r>
          </a:p>
          <a:p>
            <a:pPr algn="ctr">
              <a:buFontTx/>
              <a:buNone/>
              <a:defRPr/>
            </a:pPr>
            <a:endParaRPr lang="en-US" sz="4800" smtClean="0">
              <a:cs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en-US" sz="2800" smtClean="0">
                <a:cs typeface="Arial" pitchFamily="34" charset="0"/>
              </a:rPr>
              <a:t>An old term now has a new definition: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276600" y="457200"/>
            <a:ext cx="4953000" cy="594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6083" name="Picture 10" descr="page3"/>
          <p:cNvPicPr>
            <a:picLocks noChangeAspect="1" noChangeArrowheads="1"/>
          </p:cNvPicPr>
          <p:nvPr/>
        </p:nvPicPr>
        <p:blipFill>
          <a:blip r:embed="rId3" cstate="print"/>
          <a:srcRect l="12021" t="8115" r="5623" b="32458"/>
          <a:stretch>
            <a:fillRect/>
          </a:stretch>
        </p:blipFill>
        <p:spPr bwMode="auto">
          <a:xfrm>
            <a:off x="3378200" y="782638"/>
            <a:ext cx="4676775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05200" y="838200"/>
            <a:ext cx="4910138" cy="1162050"/>
            <a:chOff x="-2328" y="1188"/>
            <a:chExt cx="3093" cy="732"/>
          </a:xfrm>
        </p:grpSpPr>
        <p:sp>
          <p:nvSpPr>
            <p:cNvPr id="46085" name="Rectangle 6"/>
            <p:cNvSpPr>
              <a:spLocks noChangeArrowheads="1"/>
            </p:cNvSpPr>
            <p:nvPr/>
          </p:nvSpPr>
          <p:spPr bwMode="auto">
            <a:xfrm>
              <a:off x="-2328" y="1188"/>
              <a:ext cx="2892" cy="7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Rectangle 8"/>
            <p:cNvSpPr>
              <a:spLocks noChangeArrowheads="1"/>
            </p:cNvSpPr>
            <p:nvPr/>
          </p:nvSpPr>
          <p:spPr bwMode="auto">
            <a:xfrm>
              <a:off x="-2315" y="1200"/>
              <a:ext cx="2855" cy="6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6087" name="Picture 11" descr="page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200" t="8537" r="5623" b="85558"/>
            <a:stretch>
              <a:fillRect/>
            </a:stretch>
          </p:blipFill>
          <p:spPr bwMode="auto">
            <a:xfrm>
              <a:off x="-2291" y="1224"/>
              <a:ext cx="3056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12888" y="2189163"/>
            <a:ext cx="6161087" cy="3171825"/>
          </a:xfrm>
        </p:spPr>
        <p:txBody>
          <a:bodyPr/>
          <a:lstStyle/>
          <a:p>
            <a:pPr indent="0">
              <a:buFontTx/>
              <a:buNone/>
              <a:defRPr/>
            </a:pPr>
            <a:r>
              <a:rPr lang="en-US" sz="2800" smtClean="0">
                <a:cs typeface="Arial" pitchFamily="34" charset="0"/>
              </a:rPr>
              <a:t>Complete cessation of business is not required with the newest ISO forms.  </a:t>
            </a:r>
            <a:br>
              <a:rPr lang="en-US" sz="2800" smtClean="0">
                <a:cs typeface="Arial" pitchFamily="34" charset="0"/>
              </a:rPr>
            </a:br>
            <a:endParaRPr lang="en-US" sz="2800" smtClean="0">
              <a:cs typeface="Arial" pitchFamily="34" charset="0"/>
            </a:endParaRPr>
          </a:p>
          <a:p>
            <a:pPr indent="0">
              <a:buFontTx/>
              <a:buNone/>
              <a:defRPr/>
            </a:pPr>
            <a:r>
              <a:rPr lang="en-US" sz="2800" smtClean="0">
                <a:latin typeface="Garamond"/>
                <a:cs typeface="Arial" pitchFamily="34" charset="0"/>
              </a:rPr>
              <a:t>“</a:t>
            </a:r>
            <a:r>
              <a:rPr lang="en-US" sz="2800" smtClean="0">
                <a:cs typeface="Arial" pitchFamily="34" charset="0"/>
              </a:rPr>
              <a:t>Suspension</a:t>
            </a:r>
            <a:r>
              <a:rPr lang="en-US" sz="2800" smtClean="0">
                <a:latin typeface="Garamond"/>
                <a:cs typeface="Arial" pitchFamily="34" charset="0"/>
              </a:rPr>
              <a:t>”</a:t>
            </a:r>
            <a:r>
              <a:rPr lang="en-US" sz="2800" smtClean="0">
                <a:cs typeface="Arial" pitchFamily="34" charset="0"/>
              </a:rPr>
              <a:t> includes </a:t>
            </a:r>
            <a:r>
              <a:rPr lang="en-US" sz="2800" smtClean="0">
                <a:latin typeface="Garamond"/>
                <a:cs typeface="Arial" pitchFamily="34" charset="0"/>
              </a:rPr>
              <a:t>“</a:t>
            </a:r>
            <a:r>
              <a:rPr lang="en-US" sz="2800" smtClean="0">
                <a:cs typeface="Arial" pitchFamily="34" charset="0"/>
              </a:rPr>
              <a:t>slow down or cessation</a:t>
            </a:r>
            <a:r>
              <a:rPr lang="en-US" sz="2800" smtClean="0">
                <a:latin typeface="Garamond"/>
                <a:cs typeface="Arial" pitchFamily="34" charset="0"/>
              </a:rPr>
              <a:t>”</a:t>
            </a:r>
            <a:r>
              <a:rPr lang="en-US" sz="2800" smtClean="0">
                <a:cs typeface="Arial" pitchFamily="34" charset="0"/>
              </a:rPr>
              <a:t> of business activities.  </a:t>
            </a:r>
          </a:p>
          <a:p>
            <a:pPr indent="0" algn="ctr">
              <a:buFontTx/>
              <a:buNone/>
              <a:defRPr/>
            </a:pPr>
            <a:endParaRPr lang="en-US" sz="2800" smtClean="0">
              <a:cs typeface="Arial" pitchFamily="34" charset="0"/>
            </a:endParaRPr>
          </a:p>
          <a:p>
            <a:pPr indent="0">
              <a:buFontTx/>
              <a:buNone/>
              <a:defRPr/>
            </a:pPr>
            <a:r>
              <a:rPr lang="en-US" sz="2800" smtClean="0">
                <a:cs typeface="Arial" pitchFamily="34" charset="0"/>
              </a:rPr>
              <a:t>Caveat:  	Newer ISO forms still not in </a:t>
            </a:r>
            <a:br>
              <a:rPr lang="en-US" sz="2800" smtClean="0">
                <a:cs typeface="Arial" pitchFamily="34" charset="0"/>
              </a:rPr>
            </a:br>
            <a:r>
              <a:rPr lang="en-US" sz="2800" smtClean="0">
                <a:cs typeface="Arial" pitchFamily="34" charset="0"/>
              </a:rPr>
              <a:t>		widespread use.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70038" y="3144838"/>
            <a:ext cx="6161087" cy="2489200"/>
          </a:xfrm>
        </p:spPr>
        <p:txBody>
          <a:bodyPr/>
          <a:lstStyle/>
          <a:p>
            <a:pPr marL="571500" indent="-571500">
              <a:buFontTx/>
              <a:buNone/>
              <a:defRPr/>
            </a:pPr>
            <a:r>
              <a:rPr lang="en-US" sz="2800" smtClean="0">
                <a:cs typeface="Arial" pitchFamily="34" charset="0"/>
              </a:rPr>
              <a:t>C.	The monetary loss must occur during the </a:t>
            </a:r>
            <a:r>
              <a:rPr lang="en-US" sz="2800" smtClean="0">
                <a:latin typeface="Garamond"/>
                <a:cs typeface="Arial" pitchFamily="34" charset="0"/>
              </a:rPr>
              <a:t>“</a:t>
            </a:r>
            <a:r>
              <a:rPr lang="en-US" sz="2800" smtClean="0">
                <a:cs typeface="Arial" pitchFamily="34" charset="0"/>
              </a:rPr>
              <a:t>Period of Restoration.</a:t>
            </a:r>
            <a:r>
              <a:rPr lang="en-US" sz="2800" smtClean="0">
                <a:latin typeface="Garamond"/>
                <a:cs typeface="Arial" pitchFamily="34" charset="0"/>
              </a:rPr>
              <a:t>”</a:t>
            </a:r>
            <a:endParaRPr lang="en-US" sz="2800" smtClean="0"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30338" y="2438400"/>
            <a:ext cx="6691312" cy="3657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smtClean="0">
                <a:cs typeface="Arial" pitchFamily="34" charset="0"/>
              </a:rPr>
              <a:t>When is the </a:t>
            </a:r>
            <a:r>
              <a:rPr lang="en-US" sz="2800" smtClean="0">
                <a:latin typeface="Garamond"/>
                <a:cs typeface="Arial" pitchFamily="34" charset="0"/>
              </a:rPr>
              <a:t>“</a:t>
            </a:r>
            <a:r>
              <a:rPr lang="en-US" sz="2800" smtClean="0">
                <a:cs typeface="Arial" pitchFamily="34" charset="0"/>
              </a:rPr>
              <a:t>Period of Restoration</a:t>
            </a:r>
            <a:r>
              <a:rPr lang="en-US" sz="2800" smtClean="0">
                <a:latin typeface="Garamond"/>
                <a:cs typeface="Arial" pitchFamily="34" charset="0"/>
              </a:rPr>
              <a:t>”</a:t>
            </a:r>
            <a:r>
              <a:rPr lang="en-US" sz="2800" smtClean="0">
                <a:cs typeface="Arial" pitchFamily="34" charset="0"/>
              </a:rPr>
              <a:t>?</a:t>
            </a:r>
          </a:p>
          <a:p>
            <a:pPr marL="0" indent="0">
              <a:buFontTx/>
              <a:buNone/>
              <a:defRPr/>
            </a:pPr>
            <a:endParaRPr lang="en-US" sz="2800" smtClean="0">
              <a:cs typeface="Arial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smtClean="0">
                <a:latin typeface="Garamond"/>
                <a:cs typeface="Arial" pitchFamily="34" charset="0"/>
              </a:rPr>
              <a:t>“</a:t>
            </a:r>
            <a:r>
              <a:rPr lang="en-US" sz="2800" smtClean="0">
                <a:cs typeface="Arial" pitchFamily="34" charset="0"/>
              </a:rPr>
              <a:t>Period of Restoration</a:t>
            </a:r>
            <a:r>
              <a:rPr lang="en-US" sz="2800" smtClean="0">
                <a:latin typeface="Garamond"/>
                <a:cs typeface="Arial" pitchFamily="34" charset="0"/>
              </a:rPr>
              <a:t>”</a:t>
            </a:r>
            <a:r>
              <a:rPr lang="en-US" sz="2800" smtClean="0">
                <a:cs typeface="Arial" pitchFamily="34" charset="0"/>
              </a:rPr>
              <a:t> is a defined term, with a beginning . . 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771650" y="2476500"/>
            <a:ext cx="58293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>
                <a:tab pos="457200" algn="l"/>
              </a:tabLst>
              <a:defRPr/>
            </a:pPr>
            <a:endParaRPr lang="en-US" sz="2800"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800">
                <a:cs typeface="Arial" pitchFamily="34" charset="0"/>
              </a:rPr>
              <a:t>	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Begins:  	72 hours after physical </a:t>
            </a:r>
            <a:b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			loss (for BI claim).</a:t>
            </a: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>
                <a:tab pos="457200" algn="l"/>
              </a:tabLst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and an end . . .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65238" y="2020888"/>
            <a:ext cx="5832475" cy="3470275"/>
          </a:xfrm>
        </p:spPr>
        <p:txBody>
          <a:bodyPr/>
          <a:lstStyle/>
          <a:p>
            <a:pPr marL="0" indent="0">
              <a:buFontTx/>
              <a:buNone/>
              <a:tabLst>
                <a:tab pos="457200" algn="l"/>
              </a:tabLst>
              <a:defRPr/>
            </a:pPr>
            <a:r>
              <a:rPr lang="en-US" sz="2800" smtClean="0">
                <a:cs typeface="Arial" pitchFamily="34" charset="0"/>
              </a:rPr>
              <a:t>Period of Restoration . . .</a:t>
            </a:r>
          </a:p>
          <a:p>
            <a:pPr marL="0" indent="0">
              <a:buFontTx/>
              <a:buNone/>
              <a:tabLst>
                <a:tab pos="457200" algn="l"/>
              </a:tabLst>
              <a:defRPr/>
            </a:pPr>
            <a:endParaRPr lang="en-US" sz="280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46188" y="2039938"/>
            <a:ext cx="6022975" cy="3543300"/>
          </a:xfrm>
        </p:spPr>
        <p:txBody>
          <a:bodyPr/>
          <a:lstStyle/>
          <a:p>
            <a:pPr marL="1200150" indent="-1200150">
              <a:buFontTx/>
              <a:buNone/>
              <a:defRPr/>
            </a:pPr>
            <a:r>
              <a:rPr lang="en-US" sz="2800" smtClean="0">
                <a:cs typeface="Arial" pitchFamily="34" charset="0"/>
              </a:rPr>
              <a:t>Period of Restoration . . .</a:t>
            </a:r>
          </a:p>
          <a:p>
            <a:pPr marL="1200150" indent="-1200150">
              <a:buFontTx/>
              <a:buNone/>
              <a:defRPr/>
            </a:pPr>
            <a:endParaRPr lang="en-US" sz="2800" smtClean="0">
              <a:cs typeface="Arial" pitchFamily="34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695450" y="2476500"/>
            <a:ext cx="58293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200150" indent="-120015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1200150" indent="-120015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Ends:  “The date when the property . . . 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should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be repaired, rebuilt, or replaced with reasonable speed and similar quality; . . . 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68413" y="2028825"/>
            <a:ext cx="6289675" cy="3556000"/>
          </a:xfrm>
        </p:spPr>
        <p:txBody>
          <a:bodyPr/>
          <a:lstStyle/>
          <a:p>
            <a:pPr marL="0" indent="0">
              <a:buFontTx/>
              <a:buNone/>
              <a:tabLst>
                <a:tab pos="457200" algn="l"/>
              </a:tabLst>
              <a:defRPr/>
            </a:pPr>
            <a:r>
              <a:rPr lang="en-US" sz="2800" smtClean="0">
                <a:cs typeface="Arial" pitchFamily="34" charset="0"/>
              </a:rPr>
              <a:t>Period of Restoration . . .</a:t>
            </a:r>
          </a:p>
          <a:p>
            <a:pPr marL="0" indent="0">
              <a:buFontTx/>
              <a:buNone/>
              <a:tabLst>
                <a:tab pos="457200" algn="l"/>
              </a:tabLst>
              <a:defRPr/>
            </a:pPr>
            <a:endParaRPr lang="en-US" sz="2800" smtClean="0">
              <a:cs typeface="Arial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019300" y="2343150"/>
            <a:ext cx="59245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>
                <a:tab pos="1371600" algn="l"/>
              </a:tabLst>
              <a:defRPr/>
            </a:pPr>
            <a:endParaRPr lang="en-US" sz="2800">
              <a:cs typeface="Arial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  <a:tabLst>
                <a:tab pos="1371600" algn="l"/>
              </a:tabLst>
              <a:defRPr/>
            </a:pPr>
            <a:r>
              <a:rPr lang="en-US" sz="2800">
                <a:cs typeface="Arial" pitchFamily="34" charset="0"/>
              </a:rPr>
              <a:t>Not: 	The actual time required to</a:t>
            </a:r>
            <a:br>
              <a:rPr lang="en-US" sz="2800">
                <a:cs typeface="Arial" pitchFamily="34" charset="0"/>
              </a:rPr>
            </a:br>
            <a:r>
              <a:rPr lang="en-US" sz="2800">
                <a:cs typeface="Arial" pitchFamily="34" charset="0"/>
              </a:rPr>
              <a:t>	rebuild.</a:t>
            </a: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  <a:tabLst>
                <a:tab pos="1371600" algn="l"/>
              </a:tabLst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  <a:tabLst>
                <a:tab pos="1371600" algn="l"/>
              </a:tabLst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(Although the actual time to rebuild would be probative.)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65238" y="2028825"/>
            <a:ext cx="6194425" cy="3556000"/>
          </a:xfrm>
        </p:spPr>
        <p:txBody>
          <a:bodyPr/>
          <a:lstStyle/>
          <a:p>
            <a:pPr marL="0" indent="0">
              <a:buFontTx/>
              <a:buNone/>
              <a:tabLst>
                <a:tab pos="457200" algn="l"/>
              </a:tabLst>
              <a:defRPr/>
            </a:pPr>
            <a:r>
              <a:rPr lang="en-US" sz="2800" smtClean="0">
                <a:cs typeface="Arial" pitchFamily="34" charset="0"/>
              </a:rPr>
              <a:t>Period of Restoration . . .</a:t>
            </a:r>
          </a:p>
          <a:p>
            <a:pPr marL="0" indent="0">
              <a:buFontTx/>
              <a:buNone/>
              <a:tabLst>
                <a:tab pos="457200" algn="l"/>
              </a:tabLst>
              <a:defRPr/>
            </a:pPr>
            <a:endParaRPr lang="en-US" sz="2800" smtClean="0">
              <a:cs typeface="Arial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885950" y="2552700"/>
            <a:ext cx="64198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>
                <a:tab pos="457200" algn="l"/>
              </a:tabLst>
              <a:defRPr/>
            </a:pPr>
            <a:endParaRPr lang="en-US" sz="2800">
              <a:cs typeface="Arial" pitchFamily="34" charset="0"/>
            </a:endParaRP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is a hypothetical concept:</a:t>
            </a: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>
                <a:tab pos="457200" algn="l"/>
              </a:tabLst>
              <a:defRPr/>
            </a:pP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  <a:tabLst>
                <a:tab pos="457200" algn="l"/>
              </a:tabLst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Assuming, hypothetically, the property is rebuilt or repaired with reasonable speed, by when will it be completed?</a:t>
            </a:r>
          </a:p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>
                <a:tab pos="457200" algn="l"/>
              </a:tabLst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Insuring Against Business Loss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Business Interruption (BI)</a:t>
            </a:r>
          </a:p>
          <a:p>
            <a:pPr eaLnBrk="1" hangingPunct="1">
              <a:defRPr/>
            </a:pPr>
            <a:r>
              <a:rPr lang="en-US" smtClean="0"/>
              <a:t>Extra Expense</a:t>
            </a:r>
          </a:p>
          <a:p>
            <a:pPr eaLnBrk="1" hangingPunct="1">
              <a:defRPr/>
            </a:pPr>
            <a:r>
              <a:rPr lang="en-US" smtClean="0"/>
              <a:t>Contingent BI </a:t>
            </a:r>
          </a:p>
          <a:p>
            <a:pPr eaLnBrk="1" hangingPunct="1">
              <a:defRPr/>
            </a:pPr>
            <a:r>
              <a:rPr lang="en-US" smtClean="0"/>
              <a:t>Civil Authority</a:t>
            </a:r>
          </a:p>
          <a:p>
            <a:pPr eaLnBrk="1" hangingPunct="1">
              <a:defRPr/>
            </a:pPr>
            <a:r>
              <a:rPr lang="en-US" smtClean="0"/>
              <a:t>Ingress/Egress</a:t>
            </a:r>
          </a:p>
          <a:p>
            <a:pPr eaLnBrk="1" hangingPunct="1">
              <a:defRPr/>
            </a:pPr>
            <a:r>
              <a:rPr lang="en-US" smtClean="0"/>
              <a:t>Service Interruption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Calculating the Payout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76600" y="457200"/>
            <a:ext cx="4953000" cy="5943600"/>
            <a:chOff x="2064" y="288"/>
            <a:chExt cx="3120" cy="3744"/>
          </a:xfrm>
        </p:grpSpPr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2064" y="288"/>
              <a:ext cx="3120" cy="37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154" name="Picture 7" descr="page1"/>
            <p:cNvPicPr>
              <a:picLocks noChangeAspect="1" noChangeArrowheads="1"/>
            </p:cNvPicPr>
            <p:nvPr/>
          </p:nvPicPr>
          <p:blipFill>
            <a:blip r:embed="rId3" cstate="print"/>
            <a:srcRect l="7692" t="5194" r="4616" b="11688"/>
            <a:stretch>
              <a:fillRect/>
            </a:stretch>
          </p:blipFill>
          <p:spPr bwMode="auto">
            <a:xfrm>
              <a:off x="2112" y="384"/>
              <a:ext cx="2950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00413" y="2641600"/>
            <a:ext cx="5105400" cy="647700"/>
            <a:chOff x="-644" y="200"/>
            <a:chExt cx="3216" cy="408"/>
          </a:xfrm>
        </p:grpSpPr>
        <p:sp>
          <p:nvSpPr>
            <p:cNvPr id="6148" name="Rectangle 11"/>
            <p:cNvSpPr>
              <a:spLocks noChangeArrowheads="1"/>
            </p:cNvSpPr>
            <p:nvPr/>
          </p:nvSpPr>
          <p:spPr bwMode="auto">
            <a:xfrm>
              <a:off x="-644" y="200"/>
              <a:ext cx="3108" cy="4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" name="Rectangle 13"/>
            <p:cNvSpPr>
              <a:spLocks noChangeArrowheads="1"/>
            </p:cNvSpPr>
            <p:nvPr/>
          </p:nvSpPr>
          <p:spPr bwMode="auto">
            <a:xfrm>
              <a:off x="-632" y="260"/>
              <a:ext cx="1032" cy="3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" name="Rectangle 9"/>
            <p:cNvSpPr>
              <a:spLocks noChangeArrowheads="1"/>
            </p:cNvSpPr>
            <p:nvPr/>
          </p:nvSpPr>
          <p:spPr bwMode="auto">
            <a:xfrm>
              <a:off x="328" y="260"/>
              <a:ext cx="2112" cy="13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1" name="Picture 6" descr="page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589" t="49065" r="49246" b="47832"/>
            <a:stretch>
              <a:fillRect/>
            </a:stretch>
          </p:blipFill>
          <p:spPr bwMode="auto">
            <a:xfrm>
              <a:off x="-644" y="212"/>
              <a:ext cx="321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Rectangle 16"/>
            <p:cNvSpPr>
              <a:spLocks noChangeArrowheads="1"/>
            </p:cNvSpPr>
            <p:nvPr/>
          </p:nvSpPr>
          <p:spPr bwMode="auto">
            <a:xfrm>
              <a:off x="416" y="392"/>
              <a:ext cx="2048" cy="18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b="1" smtClean="0"/>
              <a:t>The Concept:</a:t>
            </a:r>
          </a:p>
          <a:p>
            <a:pPr>
              <a:buFontTx/>
              <a:buNone/>
              <a:defRPr/>
            </a:pPr>
            <a:endParaRPr lang="en-US" b="1" smtClean="0"/>
          </a:p>
          <a:p>
            <a:pPr algn="ctr">
              <a:buFontTx/>
              <a:buNone/>
              <a:defRPr/>
            </a:pPr>
            <a:r>
              <a:rPr lang="en-US" sz="3600" b="1" smtClean="0">
                <a:cs typeface="Arial" pitchFamily="34" charset="0"/>
              </a:rPr>
              <a:t>Gross Earnings Coverage</a:t>
            </a:r>
            <a:endParaRPr lang="en-US" sz="3600" smtClean="0">
              <a:cs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en-US" smtClean="0">
                <a:solidFill>
                  <a:schemeClr val="tx2"/>
                </a:solidFill>
                <a:latin typeface="Garamond"/>
                <a:cs typeface="Arial" pitchFamily="34" charset="0"/>
              </a:rPr>
              <a:t> </a:t>
            </a:r>
            <a:r>
              <a:rPr lang="en-US" smtClean="0">
                <a:solidFill>
                  <a:schemeClr val="tx2"/>
                </a:solidFill>
                <a:cs typeface="Arial" pitchFamily="34" charset="0"/>
              </a:rPr>
              <a:t>(earnings before taxes)</a:t>
            </a:r>
            <a:r>
              <a:rPr lang="en-US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35063" y="1990725"/>
            <a:ext cx="6878637" cy="38274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mtClean="0">
                <a:cs typeface="Arial" pitchFamily="34" charset="0"/>
              </a:rPr>
              <a:t>ISO</a:t>
            </a:r>
            <a:r>
              <a:rPr lang="en-US" smtClean="0">
                <a:latin typeface="Garamond"/>
                <a:cs typeface="Arial" pitchFamily="34" charset="0"/>
              </a:rPr>
              <a:t>’</a:t>
            </a:r>
            <a:r>
              <a:rPr lang="en-US" smtClean="0">
                <a:cs typeface="Arial" pitchFamily="34" charset="0"/>
              </a:rPr>
              <a:t>s business income coverage forms are essentially gross earnings-type forms.</a:t>
            </a:r>
          </a:p>
          <a:p>
            <a:pPr algn="ctr">
              <a:buFontTx/>
              <a:buNone/>
              <a:defRPr/>
            </a:pPr>
            <a:endParaRPr lang="en-US" smtClean="0">
              <a:cs typeface="Arial" pitchFamily="34" charset="0"/>
            </a:endParaRPr>
          </a:p>
          <a:p>
            <a:pPr algn="ctr">
              <a:buFontTx/>
              <a:buNone/>
              <a:defRPr/>
            </a:pPr>
            <a:r>
              <a:rPr lang="en-US" smtClean="0">
                <a:cs typeface="Arial" pitchFamily="34" charset="0"/>
              </a:rPr>
              <a:t>	In the U.S., gross earnings coverage is the most commonly encountered type of BI insurance.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2439988"/>
            <a:ext cx="6827837" cy="33782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mtClean="0">
                <a:cs typeface="Arial" pitchFamily="34" charset="0"/>
              </a:rPr>
              <a:t>Gross earnings-type business interruption insurance covers the reduction in the net income, </a:t>
            </a:r>
            <a:br>
              <a:rPr lang="en-US" smtClean="0">
                <a:cs typeface="Arial" pitchFamily="34" charset="0"/>
              </a:rPr>
            </a:br>
            <a:r>
              <a:rPr lang="en-US" u="sng" smtClean="0">
                <a:cs typeface="Arial" pitchFamily="34" charset="0"/>
              </a:rPr>
              <a:t>plus</a:t>
            </a:r>
            <a:r>
              <a:rPr lang="en-US" smtClean="0">
                <a:cs typeface="Arial" pitchFamily="34" charset="0"/>
              </a:rPr>
              <a:t> continuing </a:t>
            </a:r>
            <a:br>
              <a:rPr lang="en-US" smtClean="0">
                <a:cs typeface="Arial" pitchFamily="34" charset="0"/>
              </a:rPr>
            </a:br>
            <a:r>
              <a:rPr lang="en-US" i="1" smtClean="0">
                <a:cs typeface="Arial" pitchFamily="34" charset="0"/>
              </a:rPr>
              <a:t>normal</a:t>
            </a:r>
            <a:r>
              <a:rPr lang="en-US" smtClean="0">
                <a:cs typeface="Arial" pitchFamily="34" charset="0"/>
              </a:rPr>
              <a:t> expenses.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2538" y="2600325"/>
            <a:ext cx="6862762" cy="34925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2800" smtClean="0">
                <a:effectLst/>
                <a:cs typeface="Arial" pitchFamily="34" charset="0"/>
              </a:rPr>
              <a:t>Compensation for reduced earnings.  </a:t>
            </a:r>
          </a:p>
          <a:p>
            <a:pPr>
              <a:lnSpc>
                <a:spcPct val="80000"/>
              </a:lnSpc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2800" smtClean="0">
                <a:effectLst/>
                <a:cs typeface="Arial" pitchFamily="34" charset="0"/>
              </a:rPr>
              <a:t>Expenses no longer incurred during the interruption are not covered. </a:t>
            </a:r>
          </a:p>
          <a:p>
            <a:pPr>
              <a:lnSpc>
                <a:spcPct val="80000"/>
              </a:lnSpc>
              <a:spcAft>
                <a:spcPct val="50000"/>
              </a:spcAft>
              <a:buFontTx/>
              <a:buBlip>
                <a:blip r:embed="rId3"/>
              </a:buBlip>
            </a:pPr>
            <a:r>
              <a:rPr lang="en-US" sz="2800" smtClean="0">
                <a:effectLst/>
                <a:cs typeface="Arial" pitchFamily="34" charset="0"/>
              </a:rPr>
              <a:t>Continuing expenses, such as payroll, lease expenses, and expenses that continue to be incurred regardless of the business’ condition, are covered.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95350" y="1885950"/>
            <a:ext cx="6477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Result: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2797175"/>
            <a:ext cx="6713537" cy="302101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b="1" smtClean="0">
                <a:cs typeface="Arial" pitchFamily="34" charset="0"/>
              </a:rPr>
              <a:t>Theoretical Goal:</a:t>
            </a:r>
          </a:p>
          <a:p>
            <a:pPr algn="ctr">
              <a:buFontTx/>
              <a:buNone/>
              <a:defRPr/>
            </a:pPr>
            <a:r>
              <a:rPr lang="en-US" smtClean="0">
                <a:cs typeface="Arial" pitchFamily="34" charset="0"/>
              </a:rPr>
              <a:t>	</a:t>
            </a:r>
            <a:r>
              <a:rPr lang="en-US" sz="2800" smtClean="0">
                <a:cs typeface="Arial" pitchFamily="34" charset="0"/>
              </a:rPr>
              <a:t>To protect the earnings an insured </a:t>
            </a:r>
            <a:br>
              <a:rPr lang="en-US" sz="2800" smtClean="0">
                <a:cs typeface="Arial" pitchFamily="34" charset="0"/>
              </a:rPr>
            </a:br>
            <a:r>
              <a:rPr lang="en-US" sz="2800" smtClean="0">
                <a:cs typeface="Arial" pitchFamily="34" charset="0"/>
              </a:rPr>
              <a:t>would have enjoyed had there been </a:t>
            </a:r>
            <a:br>
              <a:rPr lang="en-US" sz="2800" smtClean="0">
                <a:cs typeface="Arial" pitchFamily="34" charset="0"/>
              </a:rPr>
            </a:br>
            <a:r>
              <a:rPr lang="en-US" sz="2800" smtClean="0">
                <a:cs typeface="Arial" pitchFamily="34" charset="0"/>
              </a:rPr>
              <a:t>no interruption.  </a:t>
            </a:r>
          </a:p>
          <a:p>
            <a:pPr algn="ctr">
              <a:buFontTx/>
              <a:buNone/>
              <a:defRPr/>
            </a:pPr>
            <a:endParaRPr lang="en-US" sz="2800" smtClean="0"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en-US" sz="3600" smtClean="0"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69988" y="2803525"/>
            <a:ext cx="6789737" cy="301466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b="1" smtClean="0">
                <a:cs typeface="Arial" pitchFamily="34" charset="0"/>
              </a:rPr>
              <a:t>Rationale:</a:t>
            </a:r>
          </a:p>
          <a:p>
            <a:pPr algn="ctr">
              <a:buFontTx/>
              <a:buNone/>
              <a:defRPr/>
            </a:pPr>
            <a:r>
              <a:rPr lang="en-US" sz="3600" smtClean="0">
                <a:cs typeface="Arial" pitchFamily="34" charset="0"/>
              </a:rPr>
              <a:t>	</a:t>
            </a:r>
            <a:r>
              <a:rPr lang="en-US" sz="2800" smtClean="0">
                <a:cs typeface="Arial" pitchFamily="34" charset="0"/>
              </a:rPr>
              <a:t>To indemnify the insured for losses sustained </a:t>
            </a:r>
            <a:r>
              <a:rPr lang="en-US" sz="2800" i="1" smtClean="0">
                <a:cs typeface="Arial" pitchFamily="34" charset="0"/>
              </a:rPr>
              <a:t>from</a:t>
            </a:r>
            <a:r>
              <a:rPr lang="en-US" sz="2800" smtClean="0">
                <a:cs typeface="Arial" pitchFamily="34" charset="0"/>
              </a:rPr>
              <a:t> </a:t>
            </a:r>
            <a:r>
              <a:rPr lang="en-US" sz="2800" i="1" smtClean="0">
                <a:cs typeface="Arial" pitchFamily="34" charset="0"/>
              </a:rPr>
              <a:t>the</a:t>
            </a:r>
            <a:r>
              <a:rPr lang="en-US" sz="2800" smtClean="0">
                <a:cs typeface="Arial" pitchFamily="34" charset="0"/>
              </a:rPr>
              <a:t> </a:t>
            </a:r>
            <a:r>
              <a:rPr lang="en-US" sz="2800" i="1" smtClean="0">
                <a:cs typeface="Arial" pitchFamily="34" charset="0"/>
              </a:rPr>
              <a:t>inability</a:t>
            </a:r>
            <a:r>
              <a:rPr lang="en-US" sz="2800" smtClean="0">
                <a:cs typeface="Arial" pitchFamily="34" charset="0"/>
              </a:rPr>
              <a:t> </a:t>
            </a:r>
            <a:r>
              <a:rPr lang="en-US" sz="2800" i="1" smtClean="0">
                <a:cs typeface="Arial" pitchFamily="34" charset="0"/>
              </a:rPr>
              <a:t>to use</a:t>
            </a:r>
            <a:r>
              <a:rPr lang="en-US" sz="2800" smtClean="0">
                <a:cs typeface="Arial" pitchFamily="34" charset="0"/>
              </a:rPr>
              <a:t> </a:t>
            </a:r>
            <a:br>
              <a:rPr lang="en-US" sz="2800" smtClean="0">
                <a:cs typeface="Arial" pitchFamily="34" charset="0"/>
              </a:rPr>
            </a:br>
            <a:r>
              <a:rPr lang="en-US" sz="2800" smtClean="0">
                <a:cs typeface="Arial" pitchFamily="34" charset="0"/>
              </a:rPr>
              <a:t>the premises.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714500"/>
          </a:xfrm>
        </p:spPr>
        <p:txBody>
          <a:bodyPr/>
          <a:lstStyle/>
          <a:p>
            <a:pPr>
              <a:defRPr/>
            </a:pPr>
            <a:r>
              <a:rPr lang="en-US" b="1" u="sng" smtClean="0"/>
              <a:t>What</a:t>
            </a:r>
            <a:r>
              <a:rPr lang="en-US" b="1" smtClean="0"/>
              <a:t> is paid?</a:t>
            </a:r>
          </a:p>
          <a:p>
            <a:pPr>
              <a:buFontTx/>
              <a:buNone/>
              <a:defRPr/>
            </a:pPr>
            <a:r>
              <a:rPr lang="en-US" sz="2800" smtClean="0"/>
              <a:t>	</a:t>
            </a:r>
            <a:endParaRPr lang="en-US" sz="2600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314450" y="2686050"/>
            <a:ext cx="7181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/>
              <a:t>	An </a:t>
            </a:r>
            <a:r>
              <a:rPr lang="en-US" sz="2800" i="1" u="sng"/>
              <a:t>estimate</a:t>
            </a:r>
            <a:r>
              <a:rPr lang="en-US" sz="2800"/>
              <a:t> is paid  —  How much income would have been received if  no loss had occurred?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3500" y="2705100"/>
            <a:ext cx="6705600" cy="4514850"/>
          </a:xfrm>
        </p:spPr>
        <p:txBody>
          <a:bodyPr/>
          <a:lstStyle/>
          <a:p>
            <a:pPr marL="57150" indent="-57150">
              <a:buFontTx/>
              <a:buNone/>
            </a:pPr>
            <a:r>
              <a:rPr lang="en-US" sz="2800" smtClean="0">
                <a:effectLst/>
              </a:rPr>
              <a:t>	Basis for estimate:  </a:t>
            </a:r>
          </a:p>
          <a:p>
            <a:pPr marL="914400" lvl="1" indent="-514350">
              <a:spcAft>
                <a:spcPct val="25000"/>
              </a:spcAft>
              <a:buFontTx/>
              <a:buBlip>
                <a:blip r:embed="rId3"/>
              </a:buBlip>
            </a:pPr>
            <a:r>
              <a:rPr lang="en-US" smtClean="0">
                <a:effectLst/>
              </a:rPr>
              <a:t>The actual experience of the business prior to loss.</a:t>
            </a:r>
          </a:p>
          <a:p>
            <a:pPr marL="914400" lvl="1" indent="-514350">
              <a:spcAft>
                <a:spcPct val="25000"/>
              </a:spcAft>
              <a:buFontTx/>
              <a:buBlip>
                <a:blip r:embed="rId3"/>
              </a:buBlip>
            </a:pPr>
            <a:r>
              <a:rPr lang="en-US" smtClean="0">
                <a:effectLst/>
              </a:rPr>
              <a:t>The probable experience during the period of interruption had no loss occurred.</a:t>
            </a:r>
          </a:p>
          <a:p>
            <a:pPr marL="914400" lvl="1" indent="-514350"/>
            <a:endParaRPr lang="en-US" smtClean="0">
              <a:effectLst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04850" y="1981200"/>
            <a:ext cx="77533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32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What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is paid?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>
                <a:latin typeface="Garamond" pitchFamily="18" charset="0"/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"/>
            <a:ext cx="8572500" cy="8763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Core Coverage Grant:</a:t>
            </a:r>
          </a:p>
          <a:p>
            <a:pPr algn="ctr">
              <a:buFontTx/>
              <a:buNone/>
              <a:defRPr/>
            </a:pPr>
            <a:endParaRPr lang="en-US" sz="3600" b="1" dirty="0" smtClean="0">
              <a:cs typeface="Arial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790950" y="1085850"/>
            <a:ext cx="4724400" cy="5499100"/>
            <a:chOff x="2244" y="684"/>
            <a:chExt cx="2976" cy="3464"/>
          </a:xfrm>
        </p:grpSpPr>
        <p:sp>
          <p:nvSpPr>
            <p:cNvPr id="38930" name="Rectangle 18"/>
            <p:cNvSpPr>
              <a:spLocks noChangeArrowheads="1"/>
            </p:cNvSpPr>
            <p:nvPr/>
          </p:nvSpPr>
          <p:spPr bwMode="auto">
            <a:xfrm>
              <a:off x="2244" y="684"/>
              <a:ext cx="2976" cy="34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1515" name="Picture 19" descr="page1"/>
            <p:cNvPicPr>
              <a:picLocks noChangeAspect="1" noChangeArrowheads="1"/>
            </p:cNvPicPr>
            <p:nvPr/>
          </p:nvPicPr>
          <p:blipFill>
            <a:blip r:embed="rId3" cstate="print"/>
            <a:srcRect l="7692" t="5194" r="4616" b="11688"/>
            <a:stretch>
              <a:fillRect/>
            </a:stretch>
          </p:blipFill>
          <p:spPr bwMode="auto">
            <a:xfrm>
              <a:off x="2290" y="700"/>
              <a:ext cx="2886" cy="3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692525" y="2608263"/>
            <a:ext cx="5092700" cy="2471737"/>
            <a:chOff x="2182" y="1643"/>
            <a:chExt cx="3208" cy="1557"/>
          </a:xfrm>
        </p:grpSpPr>
        <p:sp>
          <p:nvSpPr>
            <p:cNvPr id="21509" name="Rectangle 21"/>
            <p:cNvSpPr>
              <a:spLocks noChangeArrowheads="1"/>
            </p:cNvSpPr>
            <p:nvPr/>
          </p:nvSpPr>
          <p:spPr bwMode="auto">
            <a:xfrm>
              <a:off x="2209" y="1643"/>
              <a:ext cx="3086" cy="155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Rectangle 32"/>
            <p:cNvSpPr>
              <a:spLocks noChangeArrowheads="1"/>
            </p:cNvSpPr>
            <p:nvPr/>
          </p:nvSpPr>
          <p:spPr bwMode="auto">
            <a:xfrm>
              <a:off x="2232" y="2959"/>
              <a:ext cx="1043" cy="2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Rectangle 24"/>
            <p:cNvSpPr>
              <a:spLocks noChangeArrowheads="1"/>
            </p:cNvSpPr>
            <p:nvPr/>
          </p:nvSpPr>
          <p:spPr bwMode="auto">
            <a:xfrm>
              <a:off x="2231" y="1673"/>
              <a:ext cx="3072" cy="1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12" name="Picture 25" descr="page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589" t="49065" r="49246" b="37485"/>
            <a:stretch>
              <a:fillRect/>
            </a:stretch>
          </p:blipFill>
          <p:spPr bwMode="auto">
            <a:xfrm>
              <a:off x="2182" y="1646"/>
              <a:ext cx="3208" cy="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Rectangle 30"/>
            <p:cNvSpPr>
              <a:spLocks noChangeArrowheads="1"/>
            </p:cNvSpPr>
            <p:nvPr/>
          </p:nvSpPr>
          <p:spPr bwMode="auto">
            <a:xfrm>
              <a:off x="3172" y="2995"/>
              <a:ext cx="2087" cy="19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Extra Expense (EE) Coverage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What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EE covers?</a:t>
            </a:r>
          </a:p>
        </p:txBody>
      </p:sp>
      <p:sp>
        <p:nvSpPr>
          <p:cNvPr id="68611" name="Text Box 7"/>
          <p:cNvSpPr txBox="1">
            <a:spLocks noChangeArrowheads="1"/>
          </p:cNvSpPr>
          <p:nvPr/>
        </p:nvSpPr>
        <p:spPr bwMode="auto">
          <a:xfrm>
            <a:off x="1622425" y="2962275"/>
            <a:ext cx="6103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Extra expenses necessary to remain in business or shorten down time, incurred because of the property loss.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ChangeArrowheads="1"/>
          </p:cNvSpPr>
          <p:nvPr/>
        </p:nvSpPr>
        <p:spPr bwMode="auto">
          <a:xfrm>
            <a:off x="1466850" y="2217738"/>
            <a:ext cx="6934200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2800" i="1"/>
          </a:p>
          <a:p>
            <a:pPr marL="461963" lvl="1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en-US" sz="2800"/>
              <a:t>Costs of renting temporary space to continue operations after the premises destroyed by fire.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814388" y="1954213"/>
            <a:ext cx="6386512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Example . . .</a:t>
            </a:r>
            <a:br>
              <a:rPr 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23963" y="1885950"/>
            <a:ext cx="7234237" cy="3227388"/>
          </a:xfrm>
          <a:noFill/>
        </p:spPr>
        <p:txBody>
          <a:bodyPr/>
          <a:lstStyle/>
          <a:p>
            <a:pPr marL="0" indent="0">
              <a:buFontTx/>
              <a:buNone/>
              <a:tabLst>
                <a:tab pos="457200" algn="l"/>
              </a:tabLst>
            </a:pPr>
            <a:r>
              <a:rPr lang="en-US" smtClean="0">
                <a:effectLst/>
              </a:rPr>
              <a:t>Three key criteria for EE coverage:</a:t>
            </a:r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1466850" y="2628900"/>
            <a:ext cx="71056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spcAft>
                <a:spcPct val="75000"/>
              </a:spcAft>
              <a:buClr>
                <a:schemeClr val="hlink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en-US" sz="2800"/>
              <a:t>Must be necessary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75000"/>
              </a:spcAft>
              <a:buClr>
                <a:schemeClr val="hlink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en-US" sz="2800"/>
              <a:t>Timing:  incurred during period of restoration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75000"/>
              </a:spcAft>
              <a:buClr>
                <a:schemeClr val="hlink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en-US" sz="2800"/>
              <a:t>“but for” cause:  but for a </a:t>
            </a:r>
            <a:r>
              <a:rPr lang="en-US" sz="2800" u="sng"/>
              <a:t>covered</a:t>
            </a:r>
            <a:r>
              <a:rPr lang="en-US" sz="2800"/>
              <a:t> property loss, no EE incurred.</a:t>
            </a:r>
          </a:p>
          <a:p>
            <a:pPr marL="971550" lvl="1" indent="-342900" eaLnBrk="1" hangingPunct="1">
              <a:spcBef>
                <a:spcPct val="20000"/>
              </a:spcBef>
              <a:spcAft>
                <a:spcPct val="75000"/>
              </a:spcAft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08100" y="2008188"/>
            <a:ext cx="6651625" cy="3600450"/>
          </a:xfrm>
          <a:noFill/>
        </p:spPr>
        <p:txBody>
          <a:bodyPr/>
          <a:lstStyle/>
          <a:p>
            <a:pPr marL="0" indent="0">
              <a:spcAft>
                <a:spcPct val="55000"/>
              </a:spcAft>
              <a:buFontTx/>
              <a:buNone/>
            </a:pPr>
            <a:r>
              <a:rPr lang="en-US" sz="2800" smtClean="0">
                <a:effectLst/>
              </a:rPr>
              <a:t>Conceptually EE rewards the insured for mitigating the BI loss:</a:t>
            </a:r>
          </a:p>
          <a:p>
            <a:pPr lvl="1" indent="-400050">
              <a:spcAft>
                <a:spcPct val="55000"/>
              </a:spcAft>
              <a:buFontTx/>
              <a:buBlip>
                <a:blip r:embed="rId3"/>
              </a:buBlip>
            </a:pPr>
            <a:r>
              <a:rPr lang="en-US" smtClean="0">
                <a:effectLst/>
              </a:rPr>
              <a:t>EE avoid or minimize downtime</a:t>
            </a:r>
          </a:p>
          <a:p>
            <a:pPr lvl="1" indent="-400050">
              <a:spcAft>
                <a:spcPct val="55000"/>
              </a:spcAft>
              <a:buFontTx/>
              <a:buBlip>
                <a:blip r:embed="rId3"/>
              </a:buBlip>
            </a:pPr>
            <a:r>
              <a:rPr lang="en-US" smtClean="0">
                <a:effectLst/>
              </a:rPr>
              <a:t>EE promotes continued operations of business.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Contingent Business Interruption Coverage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F8FD9-797E-4C70-A15E-9E3BEDE2F21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Contingent Business Interruption Claims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Coverage is triggered where covered damage to suppliers or customers negatively affects your business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Coverage applies even where insured’s own property is not damaged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Covered Losses include: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smtClean="0"/>
              <a:t>Additional expenses incurred to obtain supplies and raw materials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smtClean="0"/>
              <a:t>Diminished revenue because of losses suffered by customers</a:t>
            </a:r>
          </a:p>
          <a:p>
            <a:pPr lvl="2" eaLnBrk="1" hangingPunct="1">
              <a:lnSpc>
                <a:spcPct val="90000"/>
              </a:lnSpc>
              <a:buClr>
                <a:schemeClr val="accent1"/>
              </a:buClr>
            </a:pPr>
            <a:r>
              <a:rPr lang="en-US" smtClean="0"/>
              <a:t>Other expenses due to damage to suppliers or customers</a:t>
            </a: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990600" y="12192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20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Civil Authority Coverage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Civil Authority Coverage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Order of Civil Authority Prohibiting Access</a:t>
            </a:r>
          </a:p>
          <a:p>
            <a:pPr lvl="1" eaLnBrk="1" hangingPunct="1">
              <a:defRPr/>
            </a:pPr>
            <a:r>
              <a:rPr lang="en-US" smtClean="0"/>
              <a:t>Degree of restriction</a:t>
            </a:r>
          </a:p>
          <a:p>
            <a:pPr eaLnBrk="1" hangingPunct="1">
              <a:defRPr/>
            </a:pPr>
            <a:r>
              <a:rPr lang="en-US" smtClean="0"/>
              <a:t>Order Must Cause Loss (9/11 Cases)</a:t>
            </a:r>
          </a:p>
          <a:p>
            <a:pPr eaLnBrk="1" hangingPunct="1">
              <a:defRPr/>
            </a:pPr>
            <a:r>
              <a:rPr lang="en-US" smtClean="0"/>
              <a:t>Causation</a:t>
            </a:r>
          </a:p>
          <a:p>
            <a:pPr eaLnBrk="1" hangingPunct="1">
              <a:defRPr/>
            </a:pPr>
            <a:r>
              <a:rPr lang="en-US" smtClean="0"/>
              <a:t>Sublimits</a:t>
            </a:r>
          </a:p>
          <a:p>
            <a:pPr eaLnBrk="1" hangingPunct="1">
              <a:defRPr/>
            </a:pPr>
            <a:r>
              <a:rPr lang="en-US" smtClean="0"/>
              <a:t>Waiting Period</a:t>
            </a:r>
          </a:p>
          <a:p>
            <a:pPr eaLnBrk="1" hangingPunct="1">
              <a:defRPr/>
            </a:pPr>
            <a:r>
              <a:rPr lang="en-US" smtClean="0"/>
              <a:t>Maximum Duration of 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b="1" dirty="0" smtClean="0"/>
              <a:t>Ingress/Egress Coverage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Conditions of Coverage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Establishing Physical Damage to Covered Property</a:t>
            </a:r>
          </a:p>
          <a:p>
            <a:pPr eaLnBrk="1" hangingPunct="1">
              <a:defRPr/>
            </a:pPr>
            <a:r>
              <a:rPr lang="en-US" smtClean="0"/>
              <a:t>Covered “Cause of Loss” Must Cause Physical Damage</a:t>
            </a:r>
          </a:p>
          <a:p>
            <a:pPr lvl="1" eaLnBrk="1" hangingPunct="1">
              <a:defRPr/>
            </a:pPr>
            <a:r>
              <a:rPr lang="en-US" smtClean="0"/>
              <a:t>Excluded causes (poor work/design)</a:t>
            </a:r>
          </a:p>
          <a:p>
            <a:pPr lvl="1" eaLnBrk="1" hangingPunct="1">
              <a:defRPr/>
            </a:pPr>
            <a:r>
              <a:rPr lang="en-US" smtClean="0"/>
              <a:t>Sublimits (</a:t>
            </a:r>
            <a:r>
              <a:rPr lang="en-US" i="1" smtClean="0"/>
              <a:t>e.g.</a:t>
            </a:r>
            <a:r>
              <a:rPr lang="en-US" smtClean="0"/>
              <a:t>, flood)</a:t>
            </a:r>
          </a:p>
          <a:p>
            <a:pPr lvl="1" eaLnBrk="1" hangingPunct="1">
              <a:defRPr/>
            </a:pPr>
            <a:r>
              <a:rPr lang="en-US" smtClean="0"/>
              <a:t>Multiple causes </a:t>
            </a:r>
          </a:p>
          <a:p>
            <a:pPr lvl="1" eaLnBrk="1" hangingPunct="1">
              <a:defRPr/>
            </a:pPr>
            <a:r>
              <a:rPr lang="en-US" smtClean="0"/>
              <a:t>Collapse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Ingress/Egress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Like Civil Authority Without The Necessity of A Public Act</a:t>
            </a:r>
          </a:p>
          <a:p>
            <a:pPr eaLnBrk="1" hangingPunct="1">
              <a:defRPr/>
            </a:pPr>
            <a:r>
              <a:rPr lang="en-US" smtClean="0"/>
              <a:t>Sublimits</a:t>
            </a:r>
          </a:p>
          <a:p>
            <a:pPr eaLnBrk="1" hangingPunct="1">
              <a:defRPr/>
            </a:pPr>
            <a:r>
              <a:rPr lang="en-US" smtClean="0"/>
              <a:t>Waiting Period</a:t>
            </a:r>
          </a:p>
          <a:p>
            <a:pPr eaLnBrk="1" hangingPunct="1">
              <a:defRPr/>
            </a:pPr>
            <a:r>
              <a:rPr lang="en-US" smtClean="0"/>
              <a:t>Maximum Duration of 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23963" y="1885950"/>
            <a:ext cx="7234237" cy="3227388"/>
          </a:xfrm>
        </p:spPr>
        <p:txBody>
          <a:bodyPr/>
          <a:lstStyle/>
          <a:p>
            <a:pPr marL="0" indent="0">
              <a:buFontTx/>
              <a:buNone/>
              <a:tabLst>
                <a:tab pos="457200" algn="l"/>
              </a:tabLst>
              <a:defRPr/>
            </a:pPr>
            <a:r>
              <a:rPr lang="en-US" sz="2800" smtClean="0"/>
              <a:t>Requirements for Ingress/Egress Coverage: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466850" y="2438400"/>
            <a:ext cx="6324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spcAft>
                <a:spcPct val="10000"/>
              </a:spcAft>
              <a:buClr>
                <a:schemeClr val="hlink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en-US" sz="2600"/>
              <a:t>Ingress or egress must be wholly impaired.  Not sufficient that ingress or egress is simply more difficult.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en-US" sz="2600"/>
              <a:t>The event preventing ingress/egress must be an insured peril.</a:t>
            </a:r>
          </a:p>
          <a:p>
            <a:pPr marL="971550" lvl="1" indent="-34290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60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447800" y="4724400"/>
            <a:ext cx="69723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spcAft>
                <a:spcPct val="10000"/>
              </a:spcAft>
              <a:buClr>
                <a:schemeClr val="hlink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en-US" sz="2600"/>
              <a:t>Lack of ingress/egress must be the cause of the BI loss.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Blip>
                <a:blip r:embed="rId3"/>
              </a:buBlip>
            </a:pPr>
            <a:r>
              <a:rPr lang="en-US" sz="2600"/>
              <a:t>Physical damage may not be required – policies differ.</a:t>
            </a:r>
          </a:p>
          <a:p>
            <a:pPr marL="971550" lvl="1" indent="-34290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en-US" sz="2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Service Interruption Coverage 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EBF67-96FE-4319-815A-14CC7771402B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Service Interruption Coverage</a:t>
            </a:r>
          </a:p>
          <a:p>
            <a:pPr lvl="1" eaLnBrk="1" hangingPunct="1"/>
            <a:r>
              <a:rPr lang="en-US" dirty="0" smtClean="0"/>
              <a:t>Covers loss of income or extra expense resulting from interruption of utility services</a:t>
            </a:r>
          </a:p>
          <a:p>
            <a:pPr lvl="2" eaLnBrk="1" hangingPunct="1">
              <a:buClr>
                <a:schemeClr val="accent1"/>
              </a:buClr>
            </a:pPr>
            <a:r>
              <a:rPr lang="en-US" dirty="0" smtClean="0"/>
              <a:t>water</a:t>
            </a:r>
          </a:p>
          <a:p>
            <a:pPr lvl="2" eaLnBrk="1" hangingPunct="1">
              <a:buClr>
                <a:schemeClr val="accent1"/>
              </a:buClr>
            </a:pPr>
            <a:r>
              <a:rPr lang="en-US" dirty="0" smtClean="0"/>
              <a:t>communications</a:t>
            </a:r>
          </a:p>
          <a:p>
            <a:pPr lvl="2" eaLnBrk="1" hangingPunct="1">
              <a:buClr>
                <a:schemeClr val="accent1"/>
              </a:buClr>
            </a:pPr>
            <a:r>
              <a:rPr lang="en-US" dirty="0" smtClean="0"/>
              <a:t>power</a:t>
            </a:r>
          </a:p>
          <a:p>
            <a:pPr lvl="2" eaLnBrk="1" hangingPunct="1">
              <a:buClr>
                <a:schemeClr val="accent1"/>
              </a:buClr>
            </a:pPr>
            <a:r>
              <a:rPr lang="en-US" dirty="0" smtClean="0"/>
              <a:t>gas</a:t>
            </a:r>
          </a:p>
          <a:p>
            <a:pPr lvl="2" eaLnBrk="1" hangingPunct="1">
              <a:buClr>
                <a:schemeClr val="accent1"/>
              </a:buClr>
            </a:pPr>
            <a:r>
              <a:rPr lang="en-US" dirty="0" smtClean="0"/>
              <a:t>sewage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990600" y="11430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endParaRPr lang="en-US" sz="320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0188" y="1958975"/>
            <a:ext cx="5964237" cy="768350"/>
          </a:xfrm>
        </p:spPr>
        <p:txBody>
          <a:bodyPr/>
          <a:lstStyle/>
          <a:p>
            <a:pPr marL="685800" indent="-685800" algn="just">
              <a:buFontTx/>
              <a:buNone/>
              <a:defRPr/>
            </a:pPr>
            <a:r>
              <a:rPr lang="en-US" smtClean="0">
                <a:cs typeface="Arial" pitchFamily="34" charset="0"/>
              </a:rPr>
              <a:t>3 Requirements: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5000" y="2628900"/>
            <a:ext cx="6781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85800" indent="-6858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>
                <a:cs typeface="Arial" pitchFamily="34" charset="0"/>
              </a:rPr>
              <a:t>A.	Must be </a:t>
            </a:r>
            <a:r>
              <a:rPr lang="en-US" sz="2800" u="sng">
                <a:cs typeface="Arial" pitchFamily="34" charset="0"/>
              </a:rPr>
              <a:t>direct</a:t>
            </a:r>
            <a:r>
              <a:rPr lang="en-US" sz="2800">
                <a:cs typeface="Arial" pitchFamily="34" charset="0"/>
              </a:rPr>
              <a:t> physical damage to insured property caused by covered peril.</a:t>
            </a:r>
            <a:r>
              <a:rPr lang="en-US" sz="2600">
                <a:cs typeface="Arial" pitchFamily="34" charset="0"/>
              </a:rPr>
              <a:t>  </a:t>
            </a:r>
          </a:p>
          <a:p>
            <a:pPr marL="685800" indent="-6858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>
                <a:cs typeface="Arial" pitchFamily="34" charset="0"/>
              </a:rPr>
              <a:t>B.	That physical damage must itself result in an interruption of insured’s business that causes actual monetary loss.</a:t>
            </a:r>
          </a:p>
          <a:p>
            <a:pPr marL="685800" indent="-6858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2800">
              <a:cs typeface="Arial" pitchFamily="34" charset="0"/>
            </a:endParaRPr>
          </a:p>
          <a:p>
            <a:pPr marL="685800" indent="-6858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260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866900" y="5105400"/>
            <a:ext cx="6572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685800" indent="-6858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>
                <a:cs typeface="Arial" pitchFamily="34" charset="0"/>
              </a:rPr>
              <a:t>C.	The monetary loss must occur during the “Period of Restoration”  —  defined by the policy.  </a:t>
            </a:r>
          </a:p>
          <a:p>
            <a:pPr marL="685800" indent="-6858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280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pPr marL="571500" indent="-571500">
              <a:buFontTx/>
              <a:buNone/>
              <a:defRPr/>
            </a:pPr>
            <a:r>
              <a:rPr lang="en-US" smtClean="0"/>
              <a:t>A Closer Look:</a:t>
            </a:r>
          </a:p>
          <a:p>
            <a:pPr marL="571500" indent="-571500">
              <a:buFontTx/>
              <a:buNone/>
              <a:defRPr/>
            </a:pPr>
            <a:endParaRPr lang="en-US" smtClean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257300" y="2743200"/>
            <a:ext cx="7277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571500" indent="-5715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2800"/>
              <a:t>A.	Must be </a:t>
            </a:r>
            <a:r>
              <a:rPr lang="en-US" sz="2800" u="sng"/>
              <a:t>direct</a:t>
            </a:r>
            <a:r>
              <a:rPr lang="en-US" sz="2800"/>
              <a:t> physical damage to insured property caused by covered peril.</a:t>
            </a:r>
            <a:r>
              <a:rPr lang="en-US" sz="3200"/>
              <a:t>  </a:t>
            </a:r>
          </a:p>
          <a:p>
            <a:pPr marL="571500" indent="-5715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en-US" sz="3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3438" y="1951038"/>
            <a:ext cx="5076825" cy="428625"/>
          </a:xfrm>
        </p:spPr>
        <p:txBody>
          <a:bodyPr/>
          <a:lstStyle/>
          <a:p>
            <a:pPr marL="571500" indent="-571500">
              <a:buFontTx/>
              <a:buNone/>
              <a:defRPr/>
            </a:pPr>
            <a:r>
              <a:rPr lang="en-US" smtClean="0"/>
              <a:t>2 Causation Links: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43050" y="2857500"/>
            <a:ext cx="68199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571500" indent="-5715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covered peril 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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physical property damage</a:t>
            </a:r>
          </a:p>
          <a:p>
            <a:pPr marL="571500" indent="-571500" eaLnBrk="1" hangingPunct="1"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			causes</a:t>
            </a:r>
          </a:p>
          <a:p>
            <a:pPr marL="571500" indent="-5715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71500" indent="-5715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physical damage  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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business interruption</a:t>
            </a:r>
          </a:p>
          <a:p>
            <a:pPr marL="571500" indent="-571500" eaLnBrk="1" hangingPunct="1"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    			    causes</a:t>
            </a:r>
          </a:p>
          <a:p>
            <a:pPr marL="571500" indent="-571500" eaLnBrk="1" hangingPunct="1">
              <a:spcBef>
                <a:spcPct val="20000"/>
              </a:spcBef>
              <a:spcAft>
                <a:spcPct val="2500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23950" y="3278188"/>
            <a:ext cx="7077075" cy="14462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smtClean="0"/>
              <a:t>BI must result </a:t>
            </a:r>
            <a:r>
              <a:rPr lang="en-US" sz="2800" u="sng" smtClean="0"/>
              <a:t>directly</a:t>
            </a:r>
            <a:r>
              <a:rPr lang="en-US" sz="2800" smtClean="0"/>
              <a:t> </a:t>
            </a:r>
            <a:r>
              <a:rPr lang="en-US" sz="2800" u="sng" smtClean="0"/>
              <a:t>from</a:t>
            </a:r>
            <a:r>
              <a:rPr lang="en-US" sz="2800" smtClean="0"/>
              <a:t> covered physical damage  —  not simply from the covered peril.</a:t>
            </a:r>
            <a:r>
              <a:rPr lang="en-US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66838" y="2024063"/>
            <a:ext cx="6386512" cy="36988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b="1" dirty="0" smtClean="0"/>
              <a:t>Total vs. Partial Suspension</a:t>
            </a:r>
          </a:p>
          <a:p>
            <a:pPr marL="0" indent="0" algn="ctr">
              <a:buFontTx/>
              <a:buNone/>
              <a:defRPr/>
            </a:pPr>
            <a:endParaRPr lang="en-US" b="1" dirty="0" smtClean="0"/>
          </a:p>
          <a:p>
            <a:pPr marL="461963" lvl="1" indent="0">
              <a:buFontTx/>
              <a:buNone/>
              <a:defRPr/>
            </a:pPr>
            <a:r>
              <a:rPr lang="en-US" dirty="0" smtClean="0">
                <a:effectLst/>
              </a:rPr>
              <a:t>Most policies require a “necessary suspension” of business.  </a:t>
            </a:r>
          </a:p>
          <a:p>
            <a:pPr marL="461963" lvl="1" indent="0">
              <a:buFontTx/>
              <a:buNone/>
              <a:defRPr/>
            </a:pPr>
            <a:endParaRPr lang="en-US" dirty="0" smtClean="0">
              <a:effectLst/>
            </a:endParaRPr>
          </a:p>
          <a:p>
            <a:pPr marL="461963" lvl="1" indent="0">
              <a:buFontTx/>
              <a:buNone/>
              <a:defRPr/>
            </a:pPr>
            <a:r>
              <a:rPr lang="en-US" dirty="0" smtClean="0">
                <a:effectLst/>
              </a:rPr>
              <a:t>The word “suspension” historically has </a:t>
            </a:r>
            <a:br>
              <a:rPr lang="en-US" dirty="0" smtClean="0">
                <a:effectLst/>
              </a:rPr>
            </a:br>
            <a:r>
              <a:rPr lang="en-US" u="sng" dirty="0" smtClean="0">
                <a:effectLst/>
              </a:rPr>
              <a:t>not</a:t>
            </a:r>
            <a:r>
              <a:rPr lang="en-US" dirty="0" smtClean="0">
                <a:effectLst/>
              </a:rPr>
              <a:t> been a defined term in BI policies.</a:t>
            </a:r>
          </a:p>
          <a:p>
            <a:pPr marL="0" indent="0">
              <a:buFontTx/>
              <a:buNone/>
              <a:defRPr/>
            </a:pPr>
            <a:endParaRPr lang="en-US" sz="2800" dirty="0" smtClean="0">
              <a:effectLst/>
            </a:endParaRPr>
          </a:p>
          <a:p>
            <a:pPr marL="461963" lvl="1" indent="0">
              <a:defRPr/>
            </a:pPr>
            <a:endParaRPr lang="en-US" dirty="0" smtClean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D1CA-EF19-4E8C-A722-55743114E94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FBD-1">
      <a:dk1>
        <a:srgbClr val="000000"/>
      </a:dk1>
      <a:lt1>
        <a:srgbClr val="FFFFFF"/>
      </a:lt1>
      <a:dk2>
        <a:srgbClr val="003150"/>
      </a:dk2>
      <a:lt2>
        <a:srgbClr val="FFFFFF"/>
      </a:lt2>
      <a:accent1>
        <a:srgbClr val="003150"/>
      </a:accent1>
      <a:accent2>
        <a:srgbClr val="5E9CAE"/>
      </a:accent2>
      <a:accent3>
        <a:srgbClr val="BCBEC0"/>
      </a:accent3>
      <a:accent4>
        <a:srgbClr val="00583C"/>
      </a:accent4>
      <a:accent5>
        <a:srgbClr val="3F9C35"/>
      </a:accent5>
      <a:accent6>
        <a:srgbClr val="E7AB03"/>
      </a:accent6>
      <a:hlink>
        <a:srgbClr val="774F27"/>
      </a:hlink>
      <a:folHlink>
        <a:srgbClr val="FFFF00"/>
      </a:folHlink>
    </a:clrScheme>
    <a:fontScheme name="FBD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usiness_Pl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usiness_Pl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usiness_Pl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703</Words>
  <Application>Microsoft Office PowerPoint</Application>
  <PresentationFormat>On-screen Show (4:3)</PresentationFormat>
  <Paragraphs>218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1_Office Theme</vt:lpstr>
      <vt:lpstr>1_Business_Plan</vt:lpstr>
      <vt:lpstr>Business_Plan</vt:lpstr>
      <vt:lpstr>2_Business_Plan</vt:lpstr>
      <vt:lpstr>Business Interruption And Related Time Element Coverage </vt:lpstr>
      <vt:lpstr>Insuring Against Business Loss</vt:lpstr>
      <vt:lpstr>Slide 3</vt:lpstr>
      <vt:lpstr>Conditions of Coverage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Civil Authority Coverage</vt:lpstr>
      <vt:lpstr>Slide 39</vt:lpstr>
      <vt:lpstr>Ingress/Egress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