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56" r:id="rId1"/>
  </p:sldMasterIdLst>
  <p:notesMasterIdLst>
    <p:notesMasterId r:id="rId30"/>
  </p:notesMasterIdLst>
  <p:handoutMasterIdLst>
    <p:handoutMasterId r:id="rId31"/>
  </p:handoutMasterIdLst>
  <p:sldIdLst>
    <p:sldId id="256" r:id="rId2"/>
    <p:sldId id="257" r:id="rId3"/>
    <p:sldId id="258" r:id="rId4"/>
    <p:sldId id="270" r:id="rId5"/>
    <p:sldId id="259" r:id="rId6"/>
    <p:sldId id="268" r:id="rId7"/>
    <p:sldId id="264" r:id="rId8"/>
    <p:sldId id="269" r:id="rId9"/>
    <p:sldId id="266" r:id="rId10"/>
    <p:sldId id="272" r:id="rId11"/>
    <p:sldId id="271" r:id="rId12"/>
    <p:sldId id="273" r:id="rId13"/>
    <p:sldId id="274" r:id="rId14"/>
    <p:sldId id="275" r:id="rId15"/>
    <p:sldId id="282" r:id="rId16"/>
    <p:sldId id="276" r:id="rId17"/>
    <p:sldId id="278" r:id="rId18"/>
    <p:sldId id="277" r:id="rId19"/>
    <p:sldId id="279" r:id="rId20"/>
    <p:sldId id="280" r:id="rId21"/>
    <p:sldId id="281" r:id="rId22"/>
    <p:sldId id="284" r:id="rId23"/>
    <p:sldId id="285" r:id="rId24"/>
    <p:sldId id="283" r:id="rId25"/>
    <p:sldId id="288" r:id="rId26"/>
    <p:sldId id="286" r:id="rId27"/>
    <p:sldId id="289" r:id="rId28"/>
    <p:sldId id="290"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156" autoAdjust="0"/>
  </p:normalViewPr>
  <p:slideViewPr>
    <p:cSldViewPr>
      <p:cViewPr varScale="1">
        <p:scale>
          <a:sx n="61" d="100"/>
          <a:sy n="61" d="100"/>
        </p:scale>
        <p:origin x="-576" y="-7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onstantia" pitchFamily="18" charset="0"/>
              </a:defRPr>
            </a:lvl1pPr>
          </a:lstStyle>
          <a:p>
            <a:endParaRPr lang="en-US"/>
          </a:p>
        </p:txBody>
      </p:sp>
      <p:sp>
        <p:nvSpPr>
          <p:cNvPr id="6041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onstantia" pitchFamily="18" charset="0"/>
              </a:defRPr>
            </a:lvl1pPr>
          </a:lstStyle>
          <a:p>
            <a:fld id="{23E83BF3-DA26-4067-947F-D296B17B9E2E}" type="datetimeFigureOut">
              <a:rPr lang="en-US"/>
              <a:pPr/>
              <a:t>9/11/2012</a:t>
            </a:fld>
            <a:endParaRPr lang="en-US"/>
          </a:p>
        </p:txBody>
      </p:sp>
      <p:sp>
        <p:nvSpPr>
          <p:cNvPr id="6042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onstantia" pitchFamily="18" charset="0"/>
              </a:defRPr>
            </a:lvl1pPr>
          </a:lstStyle>
          <a:p>
            <a:endParaRPr lang="en-US"/>
          </a:p>
        </p:txBody>
      </p:sp>
      <p:sp>
        <p:nvSpPr>
          <p:cNvPr id="604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onstantia" pitchFamily="18" charset="0"/>
              </a:defRPr>
            </a:lvl1pPr>
          </a:lstStyle>
          <a:p>
            <a:fld id="{2A5A2D02-68DF-4C4C-A31D-9A67B646B41F}"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3BB48674-12A1-4247-A550-F54EF483BB4D}" type="datetimeFigureOut">
              <a:rPr lang="en-US"/>
              <a:pPr>
                <a:defRPr/>
              </a:pPr>
              <a:t>9/11/2012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A6AE2FBB-23F4-46C8-B32C-CF3B220FFCE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TextEdit="1"/>
          </p:cNvSpPr>
          <p:nvPr>
            <p:ph type="sldImg"/>
          </p:nvPr>
        </p:nvSpPr>
        <p:spPr bwMode="auto">
          <a:noFill/>
          <a:ln>
            <a:solidFill>
              <a:srgbClr val="000000"/>
            </a:solidFill>
            <a:miter lim="800000"/>
            <a:headEnd/>
            <a:tailEnd/>
          </a:ln>
        </p:spPr>
      </p:sp>
      <p:sp>
        <p:nvSpPr>
          <p:cNvPr id="6144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TextEdit="1"/>
          </p:cNvSpPr>
          <p:nvPr>
            <p:ph type="sldImg"/>
          </p:nvPr>
        </p:nvSpPr>
        <p:spPr bwMode="auto">
          <a:noFill/>
          <a:ln>
            <a:solidFill>
              <a:srgbClr val="000000"/>
            </a:solidFill>
            <a:miter lim="800000"/>
            <a:headEnd/>
            <a:tailEnd/>
          </a:ln>
        </p:spPr>
      </p:sp>
      <p:sp>
        <p:nvSpPr>
          <p:cNvPr id="6861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TextEdit="1"/>
          </p:cNvSpPr>
          <p:nvPr>
            <p:ph type="sldImg"/>
          </p:nvPr>
        </p:nvSpPr>
        <p:spPr bwMode="auto">
          <a:noFill/>
          <a:ln>
            <a:solidFill>
              <a:srgbClr val="000000"/>
            </a:solidFill>
            <a:miter lim="800000"/>
            <a:headEnd/>
            <a:tailEnd/>
          </a:ln>
        </p:spPr>
      </p:sp>
      <p:sp>
        <p:nvSpPr>
          <p:cNvPr id="6963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Legally effective? I think so.</a:t>
            </a:r>
          </a:p>
        </p:txBody>
      </p:sp>
      <p:sp>
        <p:nvSpPr>
          <p:cNvPr id="2867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F128245-65E1-4F2B-AE62-C18D7952F321}" type="slidenum">
              <a:rPr lang="en-US"/>
              <a:pPr fontAlgn="base">
                <a:spcBef>
                  <a:spcPct val="0"/>
                </a:spcBef>
                <a:spcAft>
                  <a:spcPct val="0"/>
                </a:spcAft>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TextEdit="1"/>
          </p:cNvSpPr>
          <p:nvPr>
            <p:ph type="sldImg"/>
          </p:nvPr>
        </p:nvSpPr>
        <p:spPr bwMode="auto">
          <a:noFill/>
          <a:ln>
            <a:solidFill>
              <a:srgbClr val="000000"/>
            </a:solidFill>
            <a:miter lim="800000"/>
            <a:headEnd/>
            <a:tailEnd/>
          </a:ln>
        </p:spPr>
      </p:sp>
      <p:sp>
        <p:nvSpPr>
          <p:cNvPr id="70659"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TextEdit="1"/>
          </p:cNvSpPr>
          <p:nvPr>
            <p:ph type="sldImg"/>
          </p:nvPr>
        </p:nvSpPr>
        <p:spPr bwMode="auto">
          <a:noFill/>
          <a:ln>
            <a:solidFill>
              <a:srgbClr val="000000"/>
            </a:solidFill>
            <a:miter lim="800000"/>
            <a:headEnd/>
            <a:tailEnd/>
          </a:ln>
        </p:spPr>
      </p:sp>
      <p:sp>
        <p:nvSpPr>
          <p:cNvPr id="7168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Just made it harder to modify COI</a:t>
            </a:r>
          </a:p>
        </p:txBody>
      </p:sp>
      <p:sp>
        <p:nvSpPr>
          <p:cNvPr id="327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948C700-0DB7-4A56-9FB5-4EC8DFE66E7B}" type="slidenum">
              <a:rPr lang="en-US"/>
              <a:pPr fontAlgn="base">
                <a:spcBef>
                  <a:spcPct val="0"/>
                </a:spcBef>
                <a:spcAft>
                  <a:spcPct val="0"/>
                </a:spcAft>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First response</a:t>
            </a:r>
          </a:p>
        </p:txBody>
      </p:sp>
      <p:sp>
        <p:nvSpPr>
          <p:cNvPr id="3481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803E060-3C46-43F9-B953-9F6E5A83E1B1}" type="slidenum">
              <a:rPr lang="en-US"/>
              <a:pPr fontAlgn="base">
                <a:spcBef>
                  <a:spcPct val="0"/>
                </a:spcBef>
                <a:spcAft>
                  <a:spcPct val="0"/>
                </a:spcAft>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Dark Blue = States with “Hard” Bulletin, saying agents may not use Cert to make changes (e.g., add NOC) under any circumstances</a:t>
            </a:r>
          </a:p>
          <a:p>
            <a:pPr>
              <a:spcBef>
                <a:spcPct val="0"/>
              </a:spcBef>
            </a:pPr>
            <a:endParaRPr lang="en-US" smtClean="0"/>
          </a:p>
          <a:p>
            <a:pPr>
              <a:spcBef>
                <a:spcPct val="0"/>
              </a:spcBef>
            </a:pPr>
            <a:r>
              <a:rPr lang="en-US" smtClean="0"/>
              <a:t>Light Blue = States with “soft” Bulletin, merely saying agents </a:t>
            </a:r>
            <a:r>
              <a:rPr lang="en-US" u="sng" smtClean="0"/>
              <a:t>shouldn’t</a:t>
            </a:r>
            <a:r>
              <a:rPr lang="en-US" smtClean="0"/>
              <a:t> do that, or that Agents should make sure they have authority before doing that, or that any Certs making policy changes should be filed for approval.</a:t>
            </a:r>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B360B7B-C9AC-492A-BD1E-E85CD39CA4F1}" type="slidenum">
              <a:rPr lang="en-US"/>
              <a:pPr fontAlgn="base">
                <a:spcBef>
                  <a:spcPct val="0"/>
                </a:spcBef>
                <a:spcAft>
                  <a:spcPct val="0"/>
                </a:spcAft>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89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6BD7B19-E26C-4563-B535-B5B0EA74443E}" type="slidenum">
              <a:rPr lang="en-US"/>
              <a:pPr fontAlgn="base">
                <a:spcBef>
                  <a:spcPct val="0"/>
                </a:spcBef>
                <a:spcAft>
                  <a:spcPct val="0"/>
                </a:spcAft>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09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240BA8A-3501-47B6-ADC9-96D882145AED}" type="slidenum">
              <a:rPr lang="en-US"/>
              <a:pPr fontAlgn="base">
                <a:spcBef>
                  <a:spcPct val="0"/>
                </a:spcBef>
                <a:spcAft>
                  <a:spcPct val="0"/>
                </a:spcAft>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TextEdit="1"/>
          </p:cNvSpPr>
          <p:nvPr>
            <p:ph type="sldImg"/>
          </p:nvPr>
        </p:nvSpPr>
        <p:spPr bwMode="auto">
          <a:noFill/>
          <a:ln>
            <a:solidFill>
              <a:srgbClr val="000000"/>
            </a:solidFill>
            <a:miter lim="800000"/>
            <a:headEnd/>
            <a:tailEnd/>
          </a:ln>
        </p:spPr>
      </p:sp>
      <p:sp>
        <p:nvSpPr>
          <p:cNvPr id="6246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Dark Orange = Statute; Light Orange = Regulation</a:t>
            </a:r>
          </a:p>
          <a:p>
            <a:pPr>
              <a:spcBef>
                <a:spcPct val="0"/>
              </a:spcBef>
            </a:pPr>
            <a:endParaRPr lang="en-US" smtClean="0"/>
          </a:p>
        </p:txBody>
      </p:sp>
      <p:sp>
        <p:nvSpPr>
          <p:cNvPr id="430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B09865B-73A2-4CC0-9BB3-54CA1D1AD673}" type="slidenum">
              <a:rPr lang="en-US"/>
              <a:pPr fontAlgn="base">
                <a:spcBef>
                  <a:spcPct val="0"/>
                </a:spcBef>
                <a:spcAft>
                  <a:spcPct val="0"/>
                </a:spcAft>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McCarran Ferguson Act reverse-preempts federal law when in conflict with state insurance law, unless the federal law specifically addresses insurance.</a:t>
            </a:r>
          </a:p>
          <a:p>
            <a:pPr>
              <a:spcBef>
                <a:spcPct val="0"/>
              </a:spcBef>
            </a:pPr>
            <a:endParaRPr lang="en-US" smtClean="0"/>
          </a:p>
          <a:p>
            <a:pPr>
              <a:spcBef>
                <a:spcPct val="0"/>
              </a:spcBef>
            </a:pPr>
            <a:r>
              <a:rPr lang="en-US" smtClean="0"/>
              <a:t>State law vs State Law, courts may try to resolve the conflict by (1) enforcing the later one over the earlier one, or (2) enforcing the one that is more specific or more targeted over the one that is more general.  </a:t>
            </a:r>
          </a:p>
          <a:p>
            <a:pPr>
              <a:spcBef>
                <a:spcPct val="0"/>
              </a:spcBef>
            </a:pPr>
            <a:endParaRPr lang="en-US" smtClean="0"/>
          </a:p>
        </p:txBody>
      </p:sp>
      <p:sp>
        <p:nvSpPr>
          <p:cNvPr id="450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1DB37BB-1FAC-4964-8E92-48BB15454957}" type="slidenum">
              <a:rPr lang="en-US"/>
              <a:pPr fontAlgn="base">
                <a:spcBef>
                  <a:spcPct val="0"/>
                </a:spcBef>
                <a:spcAft>
                  <a:spcPct val="0"/>
                </a:spcAft>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71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9297936-B37C-4175-B19A-8052E7A2F24A}" type="slidenum">
              <a:rPr lang="en-US"/>
              <a:pPr fontAlgn="base">
                <a:spcBef>
                  <a:spcPct val="0"/>
                </a:spcBef>
                <a:spcAft>
                  <a:spcPct val="0"/>
                </a:spcAft>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Florida Dep't of Envt'l Protection, DEP Form 62-710.901(4) = COI for Used Oil Transporters ("An ACORD form will only be accepted for renewal of a policy with the same carrier")</a:t>
            </a:r>
          </a:p>
        </p:txBody>
      </p:sp>
      <p:sp>
        <p:nvSpPr>
          <p:cNvPr id="491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FD73587-B511-4FBD-94BF-30252F8117C7}" type="slidenum">
              <a:rPr lang="en-US"/>
              <a:pPr fontAlgn="base">
                <a:spcBef>
                  <a:spcPct val="0"/>
                </a:spcBef>
                <a:spcAft>
                  <a:spcPct val="0"/>
                </a:spcAft>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512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See 2010 Hawaii State Comptroller’s memo (http://hawaii.gov/dags/cm/memo/CM2010-39.pdf ), which instructs all other state agencies to accept ACORD certs and waive any NOC requirements</a:t>
            </a:r>
          </a:p>
        </p:txBody>
      </p:sp>
      <p:sp>
        <p:nvSpPr>
          <p:cNvPr id="512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E0EF08F-DB13-42E7-962D-60C4D43041AD}" type="slidenum">
              <a:rPr lang="en-US"/>
              <a:pPr fontAlgn="base">
                <a:spcBef>
                  <a:spcPct val="0"/>
                </a:spcBef>
                <a:spcAft>
                  <a:spcPct val="0"/>
                </a:spcAft>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TextEdit="1"/>
          </p:cNvSpPr>
          <p:nvPr>
            <p:ph type="sldImg"/>
          </p:nvPr>
        </p:nvSpPr>
        <p:spPr bwMode="auto">
          <a:noFill/>
          <a:ln>
            <a:solidFill>
              <a:srgbClr val="000000"/>
            </a:solidFill>
            <a:miter lim="800000"/>
            <a:headEnd/>
            <a:tailEnd/>
          </a:ln>
        </p:spPr>
      </p:sp>
      <p:sp>
        <p:nvSpPr>
          <p:cNvPr id="7270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TextEdit="1"/>
          </p:cNvSpPr>
          <p:nvPr>
            <p:ph type="sldImg"/>
          </p:nvPr>
        </p:nvSpPr>
        <p:spPr bwMode="auto">
          <a:noFill/>
          <a:ln>
            <a:solidFill>
              <a:srgbClr val="000000"/>
            </a:solidFill>
            <a:miter lim="800000"/>
            <a:headEnd/>
            <a:tailEnd/>
          </a:ln>
        </p:spPr>
      </p:sp>
      <p:sp>
        <p:nvSpPr>
          <p:cNvPr id="7373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Owner’s actions that contradict the “not a waiver” clause will override contractual language.</a:t>
            </a:r>
          </a:p>
        </p:txBody>
      </p:sp>
      <p:sp>
        <p:nvSpPr>
          <p:cNvPr id="552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E5FFC41-05D8-49D5-9E80-2DC7D394A3C9}" type="slidenum">
              <a:rPr lang="en-US"/>
              <a:pPr fontAlgn="base">
                <a:spcBef>
                  <a:spcPct val="0"/>
                </a:spcBef>
                <a:spcAft>
                  <a:spcPct val="0"/>
                </a:spcAft>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TextEdit="1"/>
          </p:cNvSpPr>
          <p:nvPr>
            <p:ph type="sldImg"/>
          </p:nvPr>
        </p:nvSpPr>
        <p:spPr bwMode="auto">
          <a:noFill/>
          <a:ln>
            <a:solidFill>
              <a:srgbClr val="000000"/>
            </a:solidFill>
            <a:miter lim="800000"/>
            <a:headEnd/>
            <a:tailEnd/>
          </a:ln>
        </p:spPr>
      </p:sp>
      <p:sp>
        <p:nvSpPr>
          <p:cNvPr id="7475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TextEdit="1"/>
          </p:cNvSpPr>
          <p:nvPr>
            <p:ph type="sldImg"/>
          </p:nvPr>
        </p:nvSpPr>
        <p:spPr bwMode="auto">
          <a:noFill/>
          <a:ln>
            <a:solidFill>
              <a:srgbClr val="000000"/>
            </a:solidFill>
            <a:miter lim="800000"/>
            <a:headEnd/>
            <a:tailEnd/>
          </a:ln>
        </p:spPr>
      </p:sp>
      <p:sp>
        <p:nvSpPr>
          <p:cNvPr id="63491"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TextEdit="1"/>
          </p:cNvSpPr>
          <p:nvPr>
            <p:ph type="sldImg"/>
          </p:nvPr>
        </p:nvSpPr>
        <p:spPr bwMode="auto">
          <a:noFill/>
          <a:ln>
            <a:solidFill>
              <a:srgbClr val="000000"/>
            </a:solidFill>
            <a:miter lim="800000"/>
            <a:headEnd/>
            <a:tailEnd/>
          </a:ln>
        </p:spPr>
      </p:sp>
      <p:sp>
        <p:nvSpPr>
          <p:cNvPr id="64515"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TextEdit="1"/>
          </p:cNvSpPr>
          <p:nvPr>
            <p:ph type="sldImg"/>
          </p:nvPr>
        </p:nvSpPr>
        <p:spPr bwMode="auto">
          <a:noFill/>
          <a:ln>
            <a:solidFill>
              <a:srgbClr val="000000"/>
            </a:solidFill>
            <a:miter lim="800000"/>
            <a:headEnd/>
            <a:tailEnd/>
          </a:ln>
        </p:spPr>
      </p:sp>
      <p:sp>
        <p:nvSpPr>
          <p:cNvPr id="65539"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Fla. Stat. § 507.04 = requires (1) household movers must (a) maintain at least $10,000 in cargo insurance, (a) provide Dept of Ag &amp; Cons Srvs a COI, and (2) COI must give Dept 30 days NOC</a:t>
            </a:r>
          </a:p>
          <a:p>
            <a:pPr>
              <a:spcBef>
                <a:spcPct val="0"/>
              </a:spcBef>
            </a:pPr>
            <a:endParaRPr lang="en-US" smtClean="0"/>
          </a:p>
          <a:p>
            <a:pPr>
              <a:spcBef>
                <a:spcPct val="0"/>
              </a:spcBef>
            </a:pPr>
            <a:r>
              <a:rPr lang="en-US" smtClean="0"/>
              <a:t>F.A.C. Rule 15B-9.006 = requires wrecker operators who want to get on Highway Patrol call list must file COI with Dept of Highway Safety &amp; MVs, and COI must give Dept 30 days NOC</a:t>
            </a:r>
          </a:p>
          <a:p>
            <a:pPr>
              <a:spcBef>
                <a:spcPct val="0"/>
              </a:spcBef>
            </a:pPr>
            <a:endParaRPr lang="en-US" smtClean="0"/>
          </a:p>
          <a:p>
            <a:pPr>
              <a:spcBef>
                <a:spcPct val="0"/>
              </a:spcBef>
            </a:pPr>
            <a:r>
              <a:rPr lang="en-US" smtClean="0"/>
              <a:t>UCC 1-307 = COI “shall be prima facie evidence . . . of the facts stated in the document”</a:t>
            </a:r>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96370D3-5AAE-4217-A8E7-EE5A5FE8F1A1}" type="slidenum">
              <a:rPr lang="en-US"/>
              <a:pPr fontAlgn="base">
                <a:spcBef>
                  <a:spcPct val="0"/>
                </a:spcBef>
                <a:spcAft>
                  <a:spcPct val="0"/>
                </a:spcAft>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TextEdit="1"/>
          </p:cNvSpPr>
          <p:nvPr>
            <p:ph type="sldImg"/>
          </p:nvPr>
        </p:nvSpPr>
        <p:spPr bwMode="auto">
          <a:noFill/>
          <a:ln>
            <a:solidFill>
              <a:srgbClr val="000000"/>
            </a:solidFill>
            <a:miter lim="800000"/>
            <a:headEnd/>
            <a:tailEnd/>
          </a:ln>
        </p:spPr>
      </p:sp>
      <p:sp>
        <p:nvSpPr>
          <p:cNvPr id="66563"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TextEdit="1"/>
          </p:cNvSpPr>
          <p:nvPr>
            <p:ph type="sldImg"/>
          </p:nvPr>
        </p:nvSpPr>
        <p:spPr bwMode="auto">
          <a:noFill/>
          <a:ln>
            <a:solidFill>
              <a:srgbClr val="000000"/>
            </a:solidFill>
            <a:miter lim="800000"/>
            <a:headEnd/>
            <a:tailEnd/>
          </a:ln>
        </p:spPr>
      </p:sp>
      <p:sp>
        <p:nvSpPr>
          <p:cNvPr id="67587" name="Rectangle 3"/>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Disclaimer “insurance is subject to terms &amp; conditions of policy” </a:t>
            </a:r>
            <a:r>
              <a:rPr lang="en-US" u="sng" smtClean="0"/>
              <a:t>reinforces</a:t>
            </a:r>
            <a:r>
              <a:rPr lang="en-US" smtClean="0"/>
              <a:t> the impression that a policy exists, &amp; that the holder is an AI</a:t>
            </a:r>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97B531F-3C43-4E57-A2CE-46FDB841D049}" type="slidenum">
              <a:rPr lang="en-US"/>
              <a:pPr fontAlgn="base">
                <a:spcBef>
                  <a:spcPct val="0"/>
                </a:spcBef>
                <a:spcAft>
                  <a:spcPct val="0"/>
                </a:spcAft>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F1A6AF0A-2C95-435B-9E66-70B3A416FDD4}" type="datetimeFigureOut">
              <a:rPr lang="en-US"/>
              <a:pPr>
                <a:defRPr/>
              </a:pPr>
              <a:t>9/11/2012</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CCEA9D02-09A8-4CA0-B9A8-21163A5CFC4E}"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6247E4AC-2E5E-49A9-8F24-DEBEFE99393F}" type="datetimeFigureOut">
              <a:rPr lang="en-US"/>
              <a:pPr>
                <a:defRPr/>
              </a:pPr>
              <a:t>9/11/2012</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45C6FAE6-BFEC-4EB1-8875-0CC17487D25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CF9C0BDF-47F3-4DA7-AF17-920AD0192310}" type="datetimeFigureOut">
              <a:rPr lang="en-US"/>
              <a:pPr>
                <a:defRPr/>
              </a:pPr>
              <a:t>9/11/2012</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86ED4A89-8DD9-404B-9199-0E0EB711389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44072790-800E-49D6-BB6E-4E38D54688A8}" type="datetimeFigureOut">
              <a:rPr lang="en-US"/>
              <a:pPr>
                <a:defRPr/>
              </a:pPr>
              <a:t>9/11/2012</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F5F05F1-093C-4121-89C1-B245E5945CC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43D9947-5C9F-4FC4-A88B-FC86014CF0A3}" type="datetimeFigureOut">
              <a:rPr lang="en-US"/>
              <a:pPr>
                <a:defRPr/>
              </a:pPr>
              <a:t>9/11/2012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912B983-60AD-4790-A527-7ED7EE657165}"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AA785D53-D18B-4A57-920A-9F4158B3E448}" type="datetimeFigureOut">
              <a:rPr lang="en-US"/>
              <a:pPr>
                <a:defRPr/>
              </a:pPr>
              <a:t>9/11/2012</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759D99A1-3CD7-4B2D-9792-E26741C6F01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45815843-ECF3-4B0B-92F9-93824F3F6BA8}" type="datetimeFigureOut">
              <a:rPr lang="en-US"/>
              <a:pPr>
                <a:defRPr/>
              </a:pPr>
              <a:t>9/11/2012</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8E71DEBF-0E82-480D-AE52-B9DD2E75153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0C4E6ED6-4AB7-4D16-B414-01557D21F55C}" type="datetimeFigureOut">
              <a:rPr lang="en-US"/>
              <a:pPr>
                <a:defRPr/>
              </a:pPr>
              <a:t>9/11/2012</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6B2A36E8-3531-456D-A242-5E5DD70BCB6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E14613C5-D5ED-4FA0-A75D-7D0D8AF4A6C1}" type="datetimeFigureOut">
              <a:rPr lang="en-US"/>
              <a:pPr>
                <a:defRPr/>
              </a:pPr>
              <a:t>9/11/2012</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46F6A7B8-AAAC-4241-B7EE-10805D7CF81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CE5ADB4B-AF60-4B00-95FA-29D761A561DE}" type="datetimeFigureOut">
              <a:rPr lang="en-US"/>
              <a:pPr>
                <a:defRPr/>
              </a:pPr>
              <a:t>9/11/2012</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3BBEF18C-0C14-4491-83FC-25D2DE4AACB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E37FF7F5-E844-48A6-8DB0-671841F7DCAD}" type="datetimeFigureOut">
              <a:rPr lang="en-US"/>
              <a:pPr>
                <a:defRPr/>
              </a:pPr>
              <a:t>9/11/2012</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C41F87EF-3372-4959-ABCE-63D2D43B0FA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24BF26BA-490C-40CC-AA0C-CC49FA1D50A3}" type="datetimeFigureOut">
              <a:rPr lang="en-US"/>
              <a:pPr>
                <a:defRPr/>
              </a:pPr>
              <a:t>9/11/2012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53D87075-C845-4DF8-ADBE-4D3F781E1FF7}"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768" r:id="rId1"/>
    <p:sldLayoutId id="2147483767" r:id="rId2"/>
    <p:sldLayoutId id="2147483769" r:id="rId3"/>
    <p:sldLayoutId id="2147483766" r:id="rId4"/>
    <p:sldLayoutId id="2147483765" r:id="rId5"/>
    <p:sldLayoutId id="2147483764" r:id="rId6"/>
    <p:sldLayoutId id="2147483763" r:id="rId7"/>
    <p:sldLayoutId id="2147483762" r:id="rId8"/>
    <p:sldLayoutId id="2147483770" r:id="rId9"/>
    <p:sldLayoutId id="2147483761" r:id="rId10"/>
    <p:sldLayoutId id="2147483760" r:id="rId11"/>
  </p:sldLayoutIdLst>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990600"/>
            <a:ext cx="7175351" cy="1793167"/>
          </a:xfrm>
        </p:spPr>
        <p:txBody>
          <a:bodyPr/>
          <a:lstStyle/>
          <a:p>
            <a:pPr fontAlgn="auto">
              <a:spcAft>
                <a:spcPts val="0"/>
              </a:spcAft>
              <a:defRPr/>
            </a:pPr>
            <a:r>
              <a:rPr lang="en-US" dirty="0" smtClean="0"/>
              <a:t>Certificates of Insurance</a:t>
            </a:r>
            <a:endParaRPr lang="en-US" dirty="0"/>
          </a:p>
        </p:txBody>
      </p:sp>
      <p:sp>
        <p:nvSpPr>
          <p:cNvPr id="3" name="Subtitle 2"/>
          <p:cNvSpPr>
            <a:spLocks noGrp="1"/>
          </p:cNvSpPr>
          <p:nvPr>
            <p:ph type="subTitle" idx="1"/>
          </p:nvPr>
        </p:nvSpPr>
        <p:spPr>
          <a:xfrm>
            <a:off x="533400" y="3228975"/>
            <a:ext cx="7854950" cy="1752600"/>
          </a:xfrm>
        </p:spPr>
        <p:txBody>
          <a:bodyPr>
            <a:normAutofit/>
          </a:bodyPr>
          <a:lstStyle/>
          <a:p>
            <a:pPr marR="0" algn="ctr">
              <a:lnSpc>
                <a:spcPct val="90000"/>
              </a:lnSpc>
            </a:pPr>
            <a:r>
              <a:rPr lang="en-US" sz="2400" smtClean="0">
                <a:solidFill>
                  <a:srgbClr val="000000"/>
                </a:solidFill>
              </a:rPr>
              <a:t>Rich Scislowski</a:t>
            </a:r>
          </a:p>
          <a:p>
            <a:pPr marR="0" algn="ctr">
              <a:lnSpc>
                <a:spcPct val="90000"/>
              </a:lnSpc>
            </a:pPr>
            <a:r>
              <a:rPr lang="en-US" sz="2400" smtClean="0">
                <a:solidFill>
                  <a:srgbClr val="000000"/>
                </a:solidFill>
              </a:rPr>
              <a:t>Senior Research Analyst</a:t>
            </a:r>
          </a:p>
          <a:p>
            <a:pPr marR="0" algn="ctr">
              <a:lnSpc>
                <a:spcPct val="90000"/>
              </a:lnSpc>
            </a:pPr>
            <a:r>
              <a:rPr lang="en-US" sz="2400" smtClean="0">
                <a:solidFill>
                  <a:srgbClr val="000000"/>
                </a:solidFill>
              </a:rPr>
              <a:t>International Risk Mgmt. Inst.</a:t>
            </a:r>
          </a:p>
          <a:p>
            <a:pPr marR="0" algn="ctr">
              <a:lnSpc>
                <a:spcPct val="90000"/>
              </a:lnSpc>
            </a:pPr>
            <a:r>
              <a:rPr lang="en-US" sz="2400" smtClean="0">
                <a:solidFill>
                  <a:srgbClr val="000000"/>
                </a:solidFill>
              </a:rPr>
              <a:t>Dallas, TX</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752600"/>
            <a:ext cx="7772400" cy="1362456"/>
          </a:xfrm>
        </p:spPr>
        <p:txBody>
          <a:bodyPr/>
          <a:lstStyle/>
          <a:p>
            <a:pPr fontAlgn="auto">
              <a:spcAft>
                <a:spcPts val="0"/>
              </a:spcAft>
              <a:defRPr/>
            </a:pPr>
            <a:r>
              <a:rPr smtClean="0"/>
              <a:t>Notice of Cancellation</a:t>
            </a:r>
            <a:endParaRPr/>
          </a:p>
        </p:txBody>
      </p:sp>
      <p:sp>
        <p:nvSpPr>
          <p:cNvPr id="25602" name="Text Placeholder 2"/>
          <p:cNvSpPr>
            <a:spLocks noGrp="1"/>
          </p:cNvSpPr>
          <p:nvPr>
            <p:ph type="body" idx="1"/>
          </p:nvPr>
        </p:nvSpPr>
        <p:spPr>
          <a:xfrm>
            <a:off x="533400" y="3048000"/>
            <a:ext cx="7772400" cy="1509713"/>
          </a:xfrm>
        </p:spPr>
        <p:txBody>
          <a:bodyPr/>
          <a:lstStyle/>
          <a:p>
            <a:endParaRPr lang="en-US" smtClean="0">
              <a:solidFill>
                <a:srgbClr val="000000"/>
              </a:solidFill>
            </a:endParaRPr>
          </a:p>
          <a:p>
            <a:r>
              <a:rPr lang="en-US" smtClean="0">
                <a:solidFill>
                  <a:srgbClr val="000000"/>
                </a:solidFill>
              </a:rPr>
              <a:t>If the policy of a Sub, Tenant, or Service Provider is canceled, how can the upstream party protect itself?</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smtClean="0"/>
              <a:t>NOC in Certificates</a:t>
            </a:r>
          </a:p>
        </p:txBody>
      </p:sp>
      <p:sp>
        <p:nvSpPr>
          <p:cNvPr id="26626" name="Content Placeholder 2"/>
          <p:cNvSpPr>
            <a:spLocks noGrp="1"/>
          </p:cNvSpPr>
          <p:nvPr>
            <p:ph idx="1"/>
          </p:nvPr>
        </p:nvSpPr>
        <p:spPr/>
        <p:txBody>
          <a:bodyPr/>
          <a:lstStyle/>
          <a:p>
            <a:pPr>
              <a:buFont typeface="Wingdings" pitchFamily="2" charset="2"/>
              <a:buChar char="Ø"/>
            </a:pPr>
            <a:r>
              <a:rPr lang="en-US" sz="2400" smtClean="0"/>
              <a:t>Frequently Requested by Cert Holders &amp; AI’s</a:t>
            </a:r>
          </a:p>
          <a:p>
            <a:pPr lvl="2"/>
            <a:r>
              <a:rPr lang="en-US" sz="2400" smtClean="0"/>
              <a:t> Contract Requirement for NOC in Cert</a:t>
            </a:r>
          </a:p>
          <a:p>
            <a:pPr lvl="2"/>
            <a:r>
              <a:rPr lang="en-US" sz="2400" smtClean="0"/>
              <a:t> Fed / State / Municipal Laws requiring NOC in Cert</a:t>
            </a:r>
          </a:p>
          <a:p>
            <a:pPr>
              <a:spcBef>
                <a:spcPts val="1200"/>
              </a:spcBef>
              <a:buFont typeface="Wingdings" pitchFamily="2" charset="2"/>
              <a:buChar char="Ø"/>
            </a:pPr>
            <a:r>
              <a:rPr lang="en-US" sz="2400" smtClean="0"/>
              <a:t>Problems for Insurers &amp; Agents</a:t>
            </a:r>
          </a:p>
          <a:p>
            <a:pPr lvl="2"/>
            <a:r>
              <a:rPr lang="en-US" sz="2400" smtClean="0"/>
              <a:t> Tracking Cert Holders &amp; AI’s entitled to NOC  </a:t>
            </a:r>
          </a:p>
          <a:p>
            <a:pPr lvl="2"/>
            <a:r>
              <a:rPr lang="en-US" sz="2400" smtClean="0"/>
              <a:t> Could Impede Cancellation</a:t>
            </a:r>
          </a:p>
          <a:p>
            <a:pPr lvl="2"/>
            <a:r>
              <a:rPr lang="en-US" sz="2400" smtClean="0"/>
              <a:t> Notice of Reinstatement?</a:t>
            </a:r>
          </a:p>
          <a:p>
            <a:pPr lvl="2"/>
            <a:r>
              <a:rPr lang="en-US" sz="2400" smtClean="0"/>
              <a:t> Increases Agent E&amp;O Exposure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smtClean="0"/>
              <a:t>Prior Practice</a:t>
            </a:r>
          </a:p>
        </p:txBody>
      </p:sp>
      <p:sp>
        <p:nvSpPr>
          <p:cNvPr id="3" name="Content Placeholder 2"/>
          <p:cNvSpPr>
            <a:spLocks noGrp="1"/>
          </p:cNvSpPr>
          <p:nvPr>
            <p:ph idx="1"/>
          </p:nvPr>
        </p:nvSpPr>
        <p:spPr/>
        <p:txBody>
          <a:bodyPr>
            <a:normAutofit/>
          </a:bodyPr>
          <a:lstStyle/>
          <a:p>
            <a:pPr marL="274320" indent="0" fontAlgn="auto">
              <a:spcAft>
                <a:spcPts val="0"/>
              </a:spcAft>
              <a:buClr>
                <a:schemeClr val="accent3"/>
              </a:buClr>
              <a:buFont typeface="Wingdings 2"/>
              <a:buNone/>
              <a:defRPr/>
            </a:pPr>
            <a:r>
              <a:rPr lang="en-US" sz="2400" dirty="0"/>
              <a:t>Modify the old ACORD 25:</a:t>
            </a:r>
          </a:p>
          <a:p>
            <a:pPr marL="1188720" lvl="3" indent="0" fontAlgn="auto">
              <a:spcAft>
                <a:spcPts val="0"/>
              </a:spcAft>
              <a:buClr>
                <a:schemeClr val="accent3"/>
              </a:buClr>
              <a:buFont typeface="Wingdings 2"/>
              <a:buNone/>
              <a:defRPr/>
            </a:pPr>
            <a:endParaRPr lang="en-US" sz="1800" dirty="0"/>
          </a:p>
          <a:p>
            <a:pPr lvl="2" indent="0" fontAlgn="auto">
              <a:spcBef>
                <a:spcPts val="0"/>
              </a:spcBef>
              <a:spcAft>
                <a:spcPts val="0"/>
              </a:spcAft>
              <a:buFont typeface="Wingdings 2"/>
              <a:buNone/>
              <a:defRPr/>
            </a:pPr>
            <a:r>
              <a:rPr lang="en-US" sz="2500" dirty="0"/>
              <a:t>Should any of the above described policies be canceled before the expiration date thereof, the issuing insurer will endeavor to mail ______ days' written notice to the certificate holder named to the left, but failure to mail such notice shall impose no obligation or liability of any kind upon the company, its agents or representatives.</a:t>
            </a:r>
          </a:p>
          <a:p>
            <a:pPr marL="274320" indent="-274320" algn="ctr" fontAlgn="auto">
              <a:spcAft>
                <a:spcPts val="0"/>
              </a:spcAft>
              <a:buClr>
                <a:schemeClr val="accent3"/>
              </a:buClr>
              <a:buFont typeface="Wingdings 2"/>
              <a:buChar char=""/>
              <a:defRPr/>
            </a:pPr>
            <a:endParaRPr lang="en-US" sz="1200" dirty="0"/>
          </a:p>
          <a:p>
            <a:pPr marL="0" indent="0" algn="ctr" fontAlgn="auto">
              <a:spcAft>
                <a:spcPts val="0"/>
              </a:spcAft>
              <a:buClr>
                <a:schemeClr val="accent3"/>
              </a:buClr>
              <a:buFont typeface="Wingdings 2"/>
              <a:buNone/>
              <a:defRPr/>
            </a:pPr>
            <a:r>
              <a:rPr lang="en-US" sz="1200" dirty="0"/>
              <a:t>Source: Certificate Form 25 (2001/08) © ACORD Corporation, 1988</a:t>
            </a:r>
          </a:p>
          <a:p>
            <a:pPr marL="274320" indent="-274320" fontAlgn="auto">
              <a:spcAft>
                <a:spcPts val="0"/>
              </a:spcAft>
              <a:buClr>
                <a:schemeClr val="accent3"/>
              </a:buClr>
              <a:buFont typeface="Wingdings 2"/>
              <a:buChar char=""/>
              <a:defRPr/>
            </a:pPr>
            <a:endParaRPr lang="en-US" dirty="0"/>
          </a:p>
        </p:txBody>
      </p:sp>
      <p:cxnSp>
        <p:nvCxnSpPr>
          <p:cNvPr id="5" name="Straight Connector 4"/>
          <p:cNvCxnSpPr/>
          <p:nvPr/>
        </p:nvCxnSpPr>
        <p:spPr>
          <a:xfrm>
            <a:off x="3497263" y="3616325"/>
            <a:ext cx="2217737"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057400" y="4419600"/>
            <a:ext cx="63246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447800" y="4748213"/>
            <a:ext cx="57912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1447800" y="5181600"/>
            <a:ext cx="5257800" cy="0"/>
          </a:xfrm>
          <a:prstGeom prst="line">
            <a:avLst/>
          </a:prstGeom>
          <a:ln w="25400"/>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smtClean="0"/>
              <a:t>Issues with Modifying COI</a:t>
            </a:r>
          </a:p>
        </p:txBody>
      </p:sp>
      <p:sp>
        <p:nvSpPr>
          <p:cNvPr id="29698" name="Content Placeholder 2"/>
          <p:cNvSpPr>
            <a:spLocks noGrp="1"/>
          </p:cNvSpPr>
          <p:nvPr>
            <p:ph idx="1"/>
          </p:nvPr>
        </p:nvSpPr>
        <p:spPr/>
        <p:txBody>
          <a:bodyPr/>
          <a:lstStyle/>
          <a:p>
            <a:pPr>
              <a:buFont typeface="Wingdings" pitchFamily="2" charset="2"/>
              <a:buChar char="Ø"/>
            </a:pPr>
            <a:r>
              <a:rPr lang="en-US" sz="2400" smtClean="0">
                <a:solidFill>
                  <a:srgbClr val="000000"/>
                </a:solidFill>
              </a:rPr>
              <a:t>For Insurers</a:t>
            </a:r>
          </a:p>
          <a:p>
            <a:pPr lvl="2"/>
            <a:r>
              <a:rPr lang="en-US" sz="2400" smtClean="0">
                <a:solidFill>
                  <a:srgbClr val="000000"/>
                </a:solidFill>
              </a:rPr>
              <a:t>Uncontrolled Expansion of Policy Coverage</a:t>
            </a:r>
          </a:p>
          <a:p>
            <a:pPr lvl="2"/>
            <a:r>
              <a:rPr lang="en-US" sz="2400" smtClean="0">
                <a:solidFill>
                  <a:srgbClr val="000000"/>
                </a:solidFill>
              </a:rPr>
              <a:t>Must Modified Certs Be Filed for Approval?</a:t>
            </a:r>
          </a:p>
          <a:p>
            <a:pPr lvl="2"/>
            <a:r>
              <a:rPr lang="en-US" sz="2400" smtClean="0">
                <a:solidFill>
                  <a:srgbClr val="000000"/>
                </a:solidFill>
              </a:rPr>
              <a:t>Regulatory Penalties for Using Unapproved Forms</a:t>
            </a:r>
          </a:p>
          <a:p>
            <a:pPr lvl="2"/>
            <a:r>
              <a:rPr lang="en-US" sz="2400" smtClean="0">
                <a:solidFill>
                  <a:srgbClr val="000000"/>
                </a:solidFill>
              </a:rPr>
              <a:t>Unknown Premium Impact</a:t>
            </a:r>
          </a:p>
          <a:p>
            <a:pPr>
              <a:buFont typeface="Wingdings" pitchFamily="2" charset="2"/>
              <a:buChar char="Ø"/>
            </a:pPr>
            <a:r>
              <a:rPr lang="en-US" sz="2400" smtClean="0">
                <a:solidFill>
                  <a:srgbClr val="000000"/>
                </a:solidFill>
              </a:rPr>
              <a:t>For Agents</a:t>
            </a:r>
          </a:p>
          <a:p>
            <a:pPr lvl="2"/>
            <a:r>
              <a:rPr lang="en-US" sz="2400" smtClean="0">
                <a:solidFill>
                  <a:srgbClr val="000000"/>
                </a:solidFill>
              </a:rPr>
              <a:t>Violates Agency Agreement with Insurer</a:t>
            </a:r>
          </a:p>
          <a:p>
            <a:pPr lvl="2"/>
            <a:r>
              <a:rPr lang="en-US" sz="2400" smtClean="0">
                <a:solidFill>
                  <a:srgbClr val="000000"/>
                </a:solidFill>
              </a:rPr>
              <a:t>Violates ACORD License</a:t>
            </a:r>
          </a:p>
          <a:p>
            <a:pPr lvl="2"/>
            <a:r>
              <a:rPr lang="en-US" sz="2400" smtClean="0">
                <a:solidFill>
                  <a:srgbClr val="000000"/>
                </a:solidFill>
              </a:rPr>
              <a:t>Increased admin. cost and E&amp;O exposure</a:t>
            </a:r>
          </a:p>
          <a:p>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US" smtClean="0"/>
              <a:t>Three Industry Responses</a:t>
            </a:r>
          </a:p>
        </p:txBody>
      </p:sp>
      <p:sp>
        <p:nvSpPr>
          <p:cNvPr id="30722" name="Content Placeholder 2"/>
          <p:cNvSpPr>
            <a:spLocks noGrp="1"/>
          </p:cNvSpPr>
          <p:nvPr>
            <p:ph idx="1"/>
          </p:nvPr>
        </p:nvSpPr>
        <p:spPr/>
        <p:txBody>
          <a:bodyPr/>
          <a:lstStyle/>
          <a:p>
            <a:r>
              <a:rPr lang="en-US" smtClean="0"/>
              <a:t>Changes to ACORD Cert Form</a:t>
            </a:r>
          </a:p>
          <a:p>
            <a:pPr lvl="1"/>
            <a:r>
              <a:rPr lang="en-US" smtClean="0"/>
              <a:t>Sept 2009</a:t>
            </a:r>
          </a:p>
          <a:p>
            <a:r>
              <a:rPr lang="en-US" smtClean="0"/>
              <a:t>State DOI Cert Bulletins</a:t>
            </a:r>
          </a:p>
          <a:p>
            <a:pPr lvl="1"/>
            <a:r>
              <a:rPr lang="en-US" smtClean="0"/>
              <a:t>30+ States</a:t>
            </a:r>
          </a:p>
          <a:p>
            <a:r>
              <a:rPr lang="en-US" smtClean="0"/>
              <a:t>Model Cert Laws by Agent Trade Groups</a:t>
            </a:r>
          </a:p>
          <a:p>
            <a:pPr lvl="1"/>
            <a:r>
              <a:rPr lang="en-US" smtClean="0"/>
              <a:t>10 States</a:t>
            </a:r>
          </a:p>
          <a:p>
            <a:endParaRPr 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smtClean="0"/>
              <a:t>(1) Changes to COIs</a:t>
            </a:r>
          </a:p>
        </p:txBody>
      </p:sp>
      <p:sp>
        <p:nvSpPr>
          <p:cNvPr id="3" name="Content Placeholder 2"/>
          <p:cNvSpPr>
            <a:spLocks noGrp="1"/>
          </p:cNvSpPr>
          <p:nvPr>
            <p:ph idx="1"/>
          </p:nvPr>
        </p:nvSpPr>
        <p:spPr/>
        <p:txBody>
          <a:bodyPr>
            <a:normAutofit/>
          </a:bodyPr>
          <a:lstStyle/>
          <a:p>
            <a:pPr marL="274320" indent="-274320" fontAlgn="auto">
              <a:spcAft>
                <a:spcPts val="0"/>
              </a:spcAft>
              <a:buClr>
                <a:schemeClr val="accent3"/>
              </a:buClr>
              <a:buFont typeface="Wingdings" pitchFamily="2" charset="2"/>
              <a:buChar char="Ø"/>
              <a:defRPr/>
            </a:pPr>
            <a:r>
              <a:rPr lang="en-US" sz="2400" dirty="0" smtClean="0">
                <a:solidFill>
                  <a:srgbClr val="000000"/>
                </a:solidFill>
              </a:rPr>
              <a:t>ACORD / ISO certificates changed </a:t>
            </a:r>
          </a:p>
          <a:p>
            <a:pPr marL="274320" indent="-274320" fontAlgn="auto">
              <a:spcAft>
                <a:spcPts val="0"/>
              </a:spcAft>
              <a:buClr>
                <a:schemeClr val="accent3"/>
              </a:buClr>
              <a:buFont typeface="Wingdings" pitchFamily="2" charset="2"/>
              <a:buChar char="Ø"/>
              <a:defRPr/>
            </a:pPr>
            <a:r>
              <a:rPr lang="en-US" sz="2400" dirty="0" smtClean="0">
                <a:solidFill>
                  <a:srgbClr val="000000"/>
                </a:solidFill>
              </a:rPr>
              <a:t>Delete </a:t>
            </a:r>
            <a:r>
              <a:rPr lang="en-US" sz="2400" dirty="0">
                <a:solidFill>
                  <a:srgbClr val="000000"/>
                </a:solidFill>
              </a:rPr>
              <a:t>“Endeavor To” Language + Disclaimer</a:t>
            </a:r>
          </a:p>
          <a:p>
            <a:pPr marL="274320" indent="-274320" fontAlgn="auto">
              <a:spcAft>
                <a:spcPts val="0"/>
              </a:spcAft>
              <a:buClr>
                <a:schemeClr val="accent3"/>
              </a:buClr>
              <a:buFont typeface="Wingdings" pitchFamily="2" charset="2"/>
              <a:buChar char="Ø"/>
              <a:defRPr/>
            </a:pPr>
            <a:r>
              <a:rPr lang="en-US" sz="2400" dirty="0">
                <a:solidFill>
                  <a:srgbClr val="000000"/>
                </a:solidFill>
              </a:rPr>
              <a:t>New Cancellation Language:</a:t>
            </a:r>
          </a:p>
          <a:p>
            <a:pPr marL="731520" lvl="4" indent="0" fontAlgn="auto">
              <a:spcBef>
                <a:spcPts val="1200"/>
              </a:spcBef>
              <a:spcAft>
                <a:spcPts val="0"/>
              </a:spcAft>
              <a:buClr>
                <a:schemeClr val="accent4"/>
              </a:buClr>
              <a:buFont typeface="Wingdings 2"/>
              <a:buNone/>
              <a:defRPr/>
            </a:pPr>
            <a:r>
              <a:rPr lang="en-US" sz="2600" dirty="0"/>
              <a:t>Should any of the above described policies be canceled before the expiration date thereof, notice will be delivered in accordance with the policy provisions.</a:t>
            </a:r>
          </a:p>
          <a:p>
            <a:pPr marL="0" indent="0" algn="ctr" fontAlgn="auto">
              <a:spcBef>
                <a:spcPts val="1800"/>
              </a:spcBef>
              <a:spcAft>
                <a:spcPts val="0"/>
              </a:spcAft>
              <a:buClr>
                <a:schemeClr val="accent3"/>
              </a:buClr>
              <a:buFont typeface="Wingdings 2"/>
              <a:buNone/>
              <a:defRPr/>
            </a:pPr>
            <a:r>
              <a:rPr lang="en-US" sz="1200" dirty="0"/>
              <a:t>Source: Certificate Form 25 (2010/05) © </a:t>
            </a:r>
            <a:r>
              <a:rPr lang="en-US" sz="1200" dirty="0" smtClean="0"/>
              <a:t>2010 </a:t>
            </a:r>
            <a:r>
              <a:rPr lang="en-US" sz="1200" dirty="0"/>
              <a:t>ACORD Corporation.</a:t>
            </a:r>
            <a:endParaRPr lang="en-US" dirty="0"/>
          </a:p>
          <a:p>
            <a:pPr marL="274320" indent="-274320" fontAlgn="auto">
              <a:spcAft>
                <a:spcPts val="0"/>
              </a:spcAft>
              <a:buClr>
                <a:schemeClr val="accent3"/>
              </a:buClr>
              <a:buFont typeface="Wingdings 2"/>
              <a:buChar char=""/>
              <a:defRPr/>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r>
              <a:rPr lang="en-US" smtClean="0"/>
              <a:t>(2) COI Bulletins</a:t>
            </a:r>
          </a:p>
        </p:txBody>
      </p:sp>
      <p:sp>
        <p:nvSpPr>
          <p:cNvPr id="33794" name="Content Placeholder 2"/>
          <p:cNvSpPr>
            <a:spLocks noGrp="1"/>
          </p:cNvSpPr>
          <p:nvPr>
            <p:ph idx="1"/>
          </p:nvPr>
        </p:nvSpPr>
        <p:spPr/>
        <p:txBody>
          <a:bodyPr/>
          <a:lstStyle/>
          <a:p>
            <a:pPr>
              <a:buFont typeface="Wingdings" pitchFamily="2" charset="2"/>
              <a:buChar char="Ø"/>
            </a:pPr>
            <a:r>
              <a:rPr lang="en-US" sz="2400" smtClean="0">
                <a:solidFill>
                  <a:srgbClr val="000000"/>
                </a:solidFill>
              </a:rPr>
              <a:t>Give Agents “Ammunition” vs. Upstream Parties</a:t>
            </a:r>
          </a:p>
          <a:p>
            <a:pPr>
              <a:buFont typeface="Wingdings" pitchFamily="2" charset="2"/>
              <a:buChar char="Ø"/>
            </a:pPr>
            <a:r>
              <a:rPr lang="en-US" sz="2400" smtClean="0">
                <a:solidFill>
                  <a:srgbClr val="000000"/>
                </a:solidFill>
              </a:rPr>
              <a:t>Generally say:</a:t>
            </a:r>
          </a:p>
          <a:p>
            <a:pPr lvl="1">
              <a:buFont typeface="Wingdings" pitchFamily="2" charset="2"/>
              <a:buChar char="Ø"/>
            </a:pPr>
            <a:r>
              <a:rPr lang="en-US" sz="2200" smtClean="0">
                <a:solidFill>
                  <a:srgbClr val="000000"/>
                </a:solidFill>
              </a:rPr>
              <a:t>COIs Cannot Create Policy Rights (like NOC)</a:t>
            </a:r>
          </a:p>
          <a:p>
            <a:pPr lvl="1">
              <a:buFont typeface="Wingdings" pitchFamily="2" charset="2"/>
              <a:buChar char="Ø"/>
            </a:pPr>
            <a:r>
              <a:rPr lang="en-US" sz="2200" smtClean="0">
                <a:solidFill>
                  <a:srgbClr val="000000"/>
                </a:solidFill>
              </a:rPr>
              <a:t>COIs must be Supported by the Policy</a:t>
            </a:r>
          </a:p>
          <a:p>
            <a:pPr lvl="1">
              <a:buFont typeface="Wingdings" pitchFamily="2" charset="2"/>
              <a:buChar char="Ø"/>
            </a:pPr>
            <a:r>
              <a:rPr lang="en-US" sz="2200" smtClean="0">
                <a:solidFill>
                  <a:srgbClr val="000000"/>
                </a:solidFill>
              </a:rPr>
              <a:t>Unsupported NOC  in COI = “Misrepresentation”</a:t>
            </a:r>
          </a:p>
          <a:p>
            <a:pPr lvl="1">
              <a:buFont typeface="Wingdings" pitchFamily="2" charset="2"/>
              <a:buChar char="Ø"/>
            </a:pPr>
            <a:r>
              <a:rPr lang="en-US" sz="2200" smtClean="0">
                <a:solidFill>
                  <a:srgbClr val="000000"/>
                </a:solidFill>
              </a:rPr>
              <a:t>Agents Could be Subject to Discipline</a:t>
            </a:r>
          </a:p>
          <a:p>
            <a:pPr lvl="2"/>
            <a:r>
              <a:rPr lang="en-US" sz="2400" smtClean="0">
                <a:solidFill>
                  <a:srgbClr val="000000"/>
                </a:solidFill>
              </a:rPr>
              <a:t> License Revoked</a:t>
            </a:r>
          </a:p>
          <a:p>
            <a:pPr lvl="2"/>
            <a:r>
              <a:rPr lang="en-US" sz="2400" smtClean="0">
                <a:solidFill>
                  <a:srgbClr val="000000"/>
                </a:solidFill>
              </a:rPr>
              <a:t> Fines</a:t>
            </a:r>
          </a:p>
          <a:p>
            <a:pPr lvl="2"/>
            <a:r>
              <a:rPr lang="en-US" sz="2400" smtClean="0">
                <a:solidFill>
                  <a:srgbClr val="000000"/>
                </a:solidFill>
              </a:rPr>
              <a:t> Criminal Penalties</a:t>
            </a:r>
          </a:p>
          <a:p>
            <a:endParaRPr 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r>
              <a:rPr lang="en-US" smtClean="0"/>
              <a:t>States with COI Bulletins</a:t>
            </a:r>
          </a:p>
        </p:txBody>
      </p:sp>
      <p:pic>
        <p:nvPicPr>
          <p:cNvPr id="35842" name="Content Placeholder 3"/>
          <p:cNvPicPr>
            <a:picLocks noGrp="1" noChangeAspect="1"/>
          </p:cNvPicPr>
          <p:nvPr>
            <p:ph idx="1"/>
          </p:nvPr>
        </p:nvPicPr>
        <p:blipFill>
          <a:blip r:embed="rId3"/>
          <a:srcRect/>
          <a:stretch>
            <a:fillRect/>
          </a:stretch>
        </p:blipFill>
        <p:spPr>
          <a:xfrm>
            <a:off x="1395413" y="1935163"/>
            <a:ext cx="6353175" cy="4389437"/>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r>
              <a:rPr lang="en-US" smtClean="0"/>
              <a:t>Florida OIR Memorandum</a:t>
            </a:r>
          </a:p>
        </p:txBody>
      </p:sp>
      <p:sp>
        <p:nvSpPr>
          <p:cNvPr id="3" name="Content Placeholder 2"/>
          <p:cNvSpPr>
            <a:spLocks noGrp="1"/>
          </p:cNvSpPr>
          <p:nvPr>
            <p:ph idx="1"/>
          </p:nvPr>
        </p:nvSpPr>
        <p:spPr/>
        <p:txBody>
          <a:bodyPr>
            <a:normAutofit/>
          </a:bodyPr>
          <a:lstStyle/>
          <a:p>
            <a:pPr marL="274320" indent="-274320" fontAlgn="auto">
              <a:spcAft>
                <a:spcPts val="0"/>
              </a:spcAft>
              <a:buClr>
                <a:schemeClr val="accent3"/>
              </a:buClr>
              <a:buFont typeface="Wingdings 2"/>
              <a:buChar char=""/>
              <a:defRPr/>
            </a:pPr>
            <a:r>
              <a:rPr lang="en-US" dirty="0" smtClean="0"/>
              <a:t>OIR-03-003M</a:t>
            </a:r>
          </a:p>
          <a:p>
            <a:pPr marL="850392" lvl="1" indent="-457200" fontAlgn="auto">
              <a:spcAft>
                <a:spcPts val="0"/>
              </a:spcAft>
              <a:buFont typeface="+mj-lt"/>
              <a:buAutoNum type="arabicPeriod"/>
              <a:defRPr/>
            </a:pPr>
            <a:r>
              <a:rPr lang="en-US" sz="1800" dirty="0" smtClean="0"/>
              <a:t>Insurer is not bound when Agent modifies COI without authorization (express authority?)</a:t>
            </a:r>
          </a:p>
          <a:p>
            <a:pPr marL="850392" lvl="1" indent="-457200" fontAlgn="auto">
              <a:spcAft>
                <a:spcPts val="0"/>
              </a:spcAft>
              <a:buFont typeface="+mj-lt"/>
              <a:buAutoNum type="arabicPeriod"/>
              <a:defRPr/>
            </a:pPr>
            <a:r>
              <a:rPr lang="en-US" sz="1800" dirty="0" smtClean="0"/>
              <a:t>Unauthorized alteration of COI = “misrepresentation” of policy, subjecting Agent to discipline</a:t>
            </a:r>
          </a:p>
          <a:p>
            <a:pPr marL="274320" indent="-274320" fontAlgn="auto">
              <a:spcAft>
                <a:spcPts val="0"/>
              </a:spcAft>
              <a:buClr>
                <a:schemeClr val="accent3"/>
              </a:buClr>
              <a:buFont typeface="Wingdings 2"/>
              <a:buChar char=""/>
              <a:defRPr/>
            </a:pPr>
            <a:r>
              <a:rPr lang="en-US" dirty="0" smtClean="0"/>
              <a:t>Problems with OIR Memo</a:t>
            </a:r>
          </a:p>
          <a:p>
            <a:pPr marL="640080" lvl="1" indent="-246888" fontAlgn="auto">
              <a:spcAft>
                <a:spcPts val="0"/>
              </a:spcAft>
              <a:buFont typeface="Wingdings 2"/>
              <a:buChar char=""/>
              <a:defRPr/>
            </a:pPr>
            <a:r>
              <a:rPr lang="en-US" dirty="0" smtClean="0"/>
              <a:t>Not binding </a:t>
            </a:r>
          </a:p>
          <a:p>
            <a:pPr marL="640080" lvl="1" indent="-246888" fontAlgn="auto">
              <a:spcAft>
                <a:spcPts val="0"/>
              </a:spcAft>
              <a:buFont typeface="Wingdings 2"/>
              <a:buChar char=""/>
              <a:defRPr/>
            </a:pPr>
            <a:r>
              <a:rPr lang="en-US" dirty="0" smtClean="0"/>
              <a:t>May conflict with Florida Statutory Law</a:t>
            </a:r>
          </a:p>
          <a:p>
            <a:pPr marL="640080" lvl="1" indent="-246888" fontAlgn="auto">
              <a:spcAft>
                <a:spcPts val="0"/>
              </a:spcAft>
              <a:buFont typeface="Wingdings 2"/>
              <a:buChar char=""/>
              <a:defRPr/>
            </a:pPr>
            <a:r>
              <a:rPr lang="en-US" dirty="0"/>
              <a:t>Arguably incorrect with respect to </a:t>
            </a:r>
            <a:r>
              <a:rPr lang="en-US" dirty="0" smtClean="0"/>
              <a:t>“Traditional</a:t>
            </a:r>
            <a:r>
              <a:rPr lang="en-US" dirty="0"/>
              <a:t>” COIs</a:t>
            </a:r>
          </a:p>
          <a:p>
            <a:pPr marL="640080" lvl="1" indent="-246888" fontAlgn="auto">
              <a:spcAft>
                <a:spcPts val="0"/>
              </a:spcAft>
              <a:buFont typeface="Wingdings 2"/>
              <a:buChar char=""/>
              <a:defRPr/>
            </a:pPr>
            <a:r>
              <a:rPr lang="en-US" dirty="0" smtClean="0"/>
              <a:t>IMO, not helpful to resolve conflicts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US" smtClean="0"/>
              <a:t>(3) New COI Statutes</a:t>
            </a:r>
          </a:p>
        </p:txBody>
      </p:sp>
      <p:sp>
        <p:nvSpPr>
          <p:cNvPr id="39938" name="Content Placeholder 2"/>
          <p:cNvSpPr>
            <a:spLocks noGrp="1"/>
          </p:cNvSpPr>
          <p:nvPr>
            <p:ph idx="1"/>
          </p:nvPr>
        </p:nvSpPr>
        <p:spPr/>
        <p:txBody>
          <a:bodyPr/>
          <a:lstStyle/>
          <a:p>
            <a:pPr>
              <a:buFont typeface="Wingdings" pitchFamily="2" charset="2"/>
              <a:buChar char="Ø"/>
            </a:pPr>
            <a:r>
              <a:rPr lang="en-US" sz="2400" smtClean="0">
                <a:solidFill>
                  <a:srgbClr val="000000"/>
                </a:solidFill>
              </a:rPr>
              <a:t>Model Cert Statutes</a:t>
            </a:r>
          </a:p>
          <a:p>
            <a:pPr lvl="2"/>
            <a:r>
              <a:rPr lang="en-US" sz="2400" smtClean="0">
                <a:solidFill>
                  <a:srgbClr val="000000"/>
                </a:solidFill>
              </a:rPr>
              <a:t> IIABA (“Big I”)</a:t>
            </a:r>
          </a:p>
          <a:p>
            <a:pPr lvl="2"/>
            <a:r>
              <a:rPr lang="en-US" sz="2400" smtClean="0">
                <a:solidFill>
                  <a:srgbClr val="000000"/>
                </a:solidFill>
              </a:rPr>
              <a:t> Nat’l Ass’n of PIA + NCOIL </a:t>
            </a:r>
          </a:p>
          <a:p>
            <a:pPr>
              <a:spcBef>
                <a:spcPts val="1200"/>
              </a:spcBef>
              <a:buFont typeface="Wingdings" pitchFamily="2" charset="2"/>
              <a:buChar char="Ø"/>
            </a:pPr>
            <a:r>
              <a:rPr lang="en-US" sz="2400" smtClean="0">
                <a:solidFill>
                  <a:srgbClr val="000000"/>
                </a:solidFill>
              </a:rPr>
              <a:t>Adopted in about 10 States</a:t>
            </a:r>
          </a:p>
          <a:p>
            <a:pPr>
              <a:spcBef>
                <a:spcPts val="1200"/>
              </a:spcBef>
              <a:buFont typeface="Wingdings" pitchFamily="2" charset="2"/>
              <a:buChar char="Ø"/>
            </a:pPr>
            <a:r>
              <a:rPr lang="en-US" sz="2400" smtClean="0">
                <a:solidFill>
                  <a:srgbClr val="000000"/>
                </a:solidFill>
              </a:rPr>
              <a:t>Common Features</a:t>
            </a:r>
          </a:p>
          <a:p>
            <a:pPr lvl="2"/>
            <a:r>
              <a:rPr lang="en-US" sz="2400" smtClean="0">
                <a:solidFill>
                  <a:srgbClr val="000000"/>
                </a:solidFill>
              </a:rPr>
              <a:t> Cert Cannot Create Policy Rights (like NOC) </a:t>
            </a:r>
          </a:p>
          <a:p>
            <a:pPr lvl="2"/>
            <a:r>
              <a:rPr lang="en-US" sz="2400" smtClean="0">
                <a:solidFill>
                  <a:srgbClr val="000000"/>
                </a:solidFill>
              </a:rPr>
              <a:t> Cannot Modify ACORD or ISO Cert</a:t>
            </a:r>
          </a:p>
          <a:p>
            <a:pPr lvl="2"/>
            <a:r>
              <a:rPr lang="en-US" sz="2400" smtClean="0">
                <a:solidFill>
                  <a:srgbClr val="000000"/>
                </a:solidFill>
              </a:rPr>
              <a:t> Proprietary Certs must be filed for approval</a:t>
            </a:r>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a:xfrm>
            <a:off x="457200" y="704850"/>
            <a:ext cx="8229600" cy="1143000"/>
          </a:xfrm>
        </p:spPr>
        <p:txBody>
          <a:bodyPr/>
          <a:lstStyle/>
          <a:p>
            <a:r>
              <a:rPr lang="en-US" smtClean="0"/>
              <a:t>About Me</a:t>
            </a:r>
          </a:p>
        </p:txBody>
      </p:sp>
      <p:pic>
        <p:nvPicPr>
          <p:cNvPr id="15362" name="Content Placeholder 4"/>
          <p:cNvPicPr>
            <a:picLocks noGrp="1" noChangeAspect="1"/>
          </p:cNvPicPr>
          <p:nvPr>
            <p:ph sz="half" idx="1"/>
          </p:nvPr>
        </p:nvPicPr>
        <p:blipFill>
          <a:blip r:embed="rId3"/>
          <a:srcRect/>
          <a:stretch>
            <a:fillRect/>
          </a:stretch>
        </p:blipFill>
        <p:spPr>
          <a:xfrm>
            <a:off x="533400" y="1981200"/>
            <a:ext cx="2133600" cy="2851150"/>
          </a:xfrm>
        </p:spPr>
      </p:pic>
      <p:sp>
        <p:nvSpPr>
          <p:cNvPr id="15363" name="Content Placeholder 3"/>
          <p:cNvSpPr>
            <a:spLocks noGrp="1"/>
          </p:cNvSpPr>
          <p:nvPr>
            <p:ph sz="half" idx="2"/>
          </p:nvPr>
        </p:nvSpPr>
        <p:spPr>
          <a:xfrm>
            <a:off x="2743200" y="1920875"/>
            <a:ext cx="5943600" cy="4433888"/>
          </a:xfrm>
        </p:spPr>
        <p:txBody>
          <a:bodyPr/>
          <a:lstStyle/>
          <a:p>
            <a:pPr>
              <a:buFont typeface="Wingdings" pitchFamily="2" charset="2"/>
              <a:buChar char="Ø"/>
            </a:pPr>
            <a:r>
              <a:rPr lang="en-US" smtClean="0"/>
              <a:t>Former Appellate Court Clerk</a:t>
            </a:r>
          </a:p>
          <a:p>
            <a:pPr>
              <a:buFont typeface="Wingdings" pitchFamily="2" charset="2"/>
              <a:buChar char="Ø"/>
            </a:pPr>
            <a:r>
              <a:rPr lang="en-US" smtClean="0"/>
              <a:t>Former insurance coverage litigator</a:t>
            </a:r>
          </a:p>
          <a:p>
            <a:pPr>
              <a:buFont typeface="Wingdings" pitchFamily="2" charset="2"/>
              <a:buChar char="Ø"/>
            </a:pPr>
            <a:r>
              <a:rPr lang="en-US" smtClean="0"/>
              <a:t>Now an RA with IRMI</a:t>
            </a:r>
          </a:p>
          <a:p>
            <a:pPr lvl="1">
              <a:buFont typeface="Wingdings" pitchFamily="2" charset="2"/>
              <a:buChar char="Ø"/>
            </a:pPr>
            <a:r>
              <a:rPr lang="en-US" smtClean="0"/>
              <a:t>Co-Editor, </a:t>
            </a:r>
            <a:r>
              <a:rPr lang="en-US" i="1" smtClean="0"/>
              <a:t>Commercial Liab. Ins.</a:t>
            </a:r>
            <a:endParaRPr lang="en-US" smtClean="0"/>
          </a:p>
          <a:p>
            <a:pPr lvl="1">
              <a:buFont typeface="Wingdings" pitchFamily="2" charset="2"/>
              <a:buChar char="Ø"/>
            </a:pPr>
            <a:r>
              <a:rPr lang="en-US" smtClean="0"/>
              <a:t>Contributing Author, </a:t>
            </a:r>
            <a:r>
              <a:rPr lang="en-US" i="1" smtClean="0"/>
              <a:t>Contractual Risk Transfer</a:t>
            </a:r>
            <a:endParaRPr lang="en-US" smtClean="0"/>
          </a:p>
          <a:p>
            <a:pPr lvl="1">
              <a:buFont typeface="Wingdings" pitchFamily="2" charset="2"/>
              <a:buChar char="Ø"/>
            </a:pPr>
            <a:r>
              <a:rPr lang="en-US" smtClean="0"/>
              <a:t> Studied COI issues for several years</a:t>
            </a:r>
          </a:p>
          <a:p>
            <a:pPr>
              <a:buFont typeface="Wingdings" pitchFamily="2" charset="2"/>
              <a:buChar char="Ø"/>
            </a:pPr>
            <a:r>
              <a:rPr lang="en-US" smtClean="0"/>
              <a:t>Rich.s@irmi.com</a:t>
            </a:r>
          </a:p>
          <a:p>
            <a:endParaRPr lang="en-US" smtClean="0"/>
          </a:p>
          <a:p>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r>
              <a:rPr lang="en-US" smtClean="0"/>
              <a:t>States with COI Statutes</a:t>
            </a:r>
          </a:p>
        </p:txBody>
      </p:sp>
      <p:pic>
        <p:nvPicPr>
          <p:cNvPr id="41986" name="Content Placeholder 3"/>
          <p:cNvPicPr>
            <a:picLocks noGrp="1" noChangeAspect="1"/>
          </p:cNvPicPr>
          <p:nvPr>
            <p:ph idx="1"/>
          </p:nvPr>
        </p:nvPicPr>
        <p:blipFill>
          <a:blip r:embed="rId3"/>
          <a:srcRect/>
          <a:stretch>
            <a:fillRect/>
          </a:stretch>
        </p:blipFill>
        <p:spPr>
          <a:xfrm>
            <a:off x="1398588" y="1935163"/>
            <a:ext cx="6346825" cy="4389437"/>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r>
              <a:rPr lang="en-US" smtClean="0"/>
              <a:t>Conflicts in Statutes</a:t>
            </a:r>
          </a:p>
        </p:txBody>
      </p:sp>
      <p:sp>
        <p:nvSpPr>
          <p:cNvPr id="44034" name="Content Placeholder 2"/>
          <p:cNvSpPr>
            <a:spLocks noGrp="1"/>
          </p:cNvSpPr>
          <p:nvPr>
            <p:ph idx="1"/>
          </p:nvPr>
        </p:nvSpPr>
        <p:spPr/>
        <p:txBody>
          <a:bodyPr/>
          <a:lstStyle/>
          <a:p>
            <a:pPr>
              <a:buFont typeface="Wingdings" pitchFamily="2" charset="2"/>
              <a:buChar char="Ø"/>
            </a:pPr>
            <a:r>
              <a:rPr lang="en-US" sz="2400" smtClean="0">
                <a:solidFill>
                  <a:srgbClr val="000000"/>
                </a:solidFill>
              </a:rPr>
              <a:t>Under Agent-Sponsored COI Laws:</a:t>
            </a:r>
          </a:p>
          <a:p>
            <a:pPr lvl="2"/>
            <a:r>
              <a:rPr lang="en-US" sz="2400" smtClean="0">
                <a:solidFill>
                  <a:srgbClr val="000000"/>
                </a:solidFill>
              </a:rPr>
              <a:t> Cert </a:t>
            </a:r>
            <a:r>
              <a:rPr lang="en-US" sz="2400" u="sng" smtClean="0">
                <a:solidFill>
                  <a:srgbClr val="000000"/>
                </a:solidFill>
              </a:rPr>
              <a:t>cannot</a:t>
            </a:r>
            <a:r>
              <a:rPr lang="en-US" sz="2400" smtClean="0">
                <a:solidFill>
                  <a:srgbClr val="000000"/>
                </a:solidFill>
              </a:rPr>
              <a:t> contain NOC without NOC Endt</a:t>
            </a:r>
          </a:p>
          <a:p>
            <a:pPr>
              <a:spcBef>
                <a:spcPts val="1200"/>
              </a:spcBef>
              <a:buFont typeface="Wingdings" pitchFamily="2" charset="2"/>
              <a:buChar char="Ø"/>
            </a:pPr>
            <a:r>
              <a:rPr lang="en-US" sz="2400" smtClean="0">
                <a:solidFill>
                  <a:srgbClr val="000000"/>
                </a:solidFill>
              </a:rPr>
              <a:t>Under NOC statutes based on Traditional view:</a:t>
            </a:r>
          </a:p>
          <a:p>
            <a:pPr lvl="2"/>
            <a:r>
              <a:rPr lang="en-US" sz="2400" smtClean="0">
                <a:solidFill>
                  <a:srgbClr val="000000"/>
                </a:solidFill>
              </a:rPr>
              <a:t> Cert </a:t>
            </a:r>
            <a:r>
              <a:rPr lang="en-US" sz="2400" u="sng" smtClean="0">
                <a:solidFill>
                  <a:srgbClr val="000000"/>
                </a:solidFill>
              </a:rPr>
              <a:t>must</a:t>
            </a:r>
            <a:r>
              <a:rPr lang="en-US" sz="2400" smtClean="0">
                <a:solidFill>
                  <a:srgbClr val="000000"/>
                </a:solidFill>
              </a:rPr>
              <a:t> contain NOC, regardless of NOC Endt</a:t>
            </a:r>
          </a:p>
          <a:p>
            <a:pPr>
              <a:spcBef>
                <a:spcPts val="1200"/>
              </a:spcBef>
              <a:buFont typeface="Wingdings" pitchFamily="2" charset="2"/>
              <a:buChar char="Ø"/>
            </a:pPr>
            <a:r>
              <a:rPr lang="en-US" sz="2400" smtClean="0">
                <a:solidFill>
                  <a:srgbClr val="000000"/>
                </a:solidFill>
              </a:rPr>
              <a:t>Resolution of Conflict Unclear</a:t>
            </a:r>
          </a:p>
          <a:p>
            <a:pPr lvl="2"/>
            <a:r>
              <a:rPr lang="en-US" sz="2400" smtClean="0">
                <a:solidFill>
                  <a:srgbClr val="000000"/>
                </a:solidFill>
              </a:rPr>
              <a:t> State COI Law vs. </a:t>
            </a:r>
            <a:r>
              <a:rPr lang="en-US" sz="2400" u="sng" smtClean="0">
                <a:solidFill>
                  <a:srgbClr val="000000"/>
                </a:solidFill>
              </a:rPr>
              <a:t>Fed</a:t>
            </a:r>
            <a:r>
              <a:rPr lang="en-US" sz="2400" smtClean="0">
                <a:solidFill>
                  <a:srgbClr val="000000"/>
                </a:solidFill>
              </a:rPr>
              <a:t> NOC law = </a:t>
            </a:r>
            <a:r>
              <a:rPr lang="en-US" sz="2400" u="sng" smtClean="0">
                <a:solidFill>
                  <a:srgbClr val="000000"/>
                </a:solidFill>
              </a:rPr>
              <a:t>Fed</a:t>
            </a:r>
            <a:r>
              <a:rPr lang="en-US" sz="2400" smtClean="0">
                <a:solidFill>
                  <a:srgbClr val="000000"/>
                </a:solidFill>
              </a:rPr>
              <a:t> Law Controls</a:t>
            </a:r>
          </a:p>
          <a:p>
            <a:pPr lvl="2"/>
            <a:r>
              <a:rPr lang="en-US" sz="2400" smtClean="0">
                <a:solidFill>
                  <a:srgbClr val="000000"/>
                </a:solidFill>
              </a:rPr>
              <a:t> State COI Law vs. State NOC law = ?</a:t>
            </a:r>
          </a:p>
          <a:p>
            <a:pPr lvl="2"/>
            <a:r>
              <a:rPr lang="en-US" sz="2400" smtClean="0">
                <a:solidFill>
                  <a:srgbClr val="000000"/>
                </a:solidFill>
              </a:rPr>
              <a:t> One State Law must be Amended (like MN)</a:t>
            </a:r>
          </a:p>
          <a:p>
            <a:endParaRPr 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r>
              <a:rPr lang="en-US" smtClean="0"/>
              <a:t>Other Concerns </a:t>
            </a:r>
          </a:p>
        </p:txBody>
      </p:sp>
      <p:sp>
        <p:nvSpPr>
          <p:cNvPr id="46082" name="Content Placeholder 2"/>
          <p:cNvSpPr>
            <a:spLocks noGrp="1"/>
          </p:cNvSpPr>
          <p:nvPr>
            <p:ph idx="1"/>
          </p:nvPr>
        </p:nvSpPr>
        <p:spPr/>
        <p:txBody>
          <a:bodyPr/>
          <a:lstStyle/>
          <a:p>
            <a:r>
              <a:rPr lang="en-US" smtClean="0"/>
              <a:t>COI laws force holders to accept “Limited” COIs</a:t>
            </a:r>
          </a:p>
          <a:p>
            <a:pPr lvl="1"/>
            <a:r>
              <a:rPr lang="en-US" smtClean="0"/>
              <a:t>But this is “unreasonable as a matter of law”</a:t>
            </a:r>
          </a:p>
          <a:p>
            <a:r>
              <a:rPr lang="en-US" u="sng" smtClean="0"/>
              <a:t>Trend</a:t>
            </a:r>
            <a:r>
              <a:rPr lang="en-US" smtClean="0"/>
              <a:t>: NY courts </a:t>
            </a:r>
            <a:r>
              <a:rPr lang="en-US" u="sng" smtClean="0"/>
              <a:t>rejecting</a:t>
            </a:r>
            <a:r>
              <a:rPr lang="en-US" smtClean="0"/>
              <a:t> COIs </a:t>
            </a:r>
          </a:p>
          <a:p>
            <a:pPr lvl="1"/>
            <a:r>
              <a:rPr lang="en-US" smtClean="0"/>
              <a:t>Facts:</a:t>
            </a:r>
          </a:p>
          <a:p>
            <a:pPr marL="1123950" lvl="2" indent="-457200">
              <a:buFont typeface="Calibri" pitchFamily="34" charset="0"/>
              <a:buAutoNum type="arabicPeriod"/>
            </a:pPr>
            <a:r>
              <a:rPr lang="en-US" smtClean="0"/>
              <a:t>GC sues Sub for failure to procure insurance</a:t>
            </a:r>
          </a:p>
          <a:p>
            <a:pPr marL="1123950" lvl="2" indent="-457200">
              <a:buFont typeface="Calibri" pitchFamily="34" charset="0"/>
              <a:buAutoNum type="arabicPeriod"/>
            </a:pPr>
            <a:r>
              <a:rPr lang="en-US" smtClean="0"/>
              <a:t>Sub moves for SJ, proffers COI</a:t>
            </a:r>
          </a:p>
          <a:p>
            <a:pPr lvl="1"/>
            <a:r>
              <a:rPr lang="en-US" smtClean="0"/>
              <a:t>Holding: </a:t>
            </a:r>
            <a:r>
              <a:rPr lang="en-US" b="1" smtClean="0">
                <a:solidFill>
                  <a:srgbClr val="FF0000"/>
                </a:solidFill>
              </a:rPr>
              <a:t>COI does not qualify as evidence of coverage</a:t>
            </a:r>
          </a:p>
          <a:p>
            <a:r>
              <a:rPr lang="en-US" smtClean="0"/>
              <a:t>So why are we forcing people to accept them?</a:t>
            </a:r>
          </a:p>
          <a:p>
            <a:pPr lvl="1"/>
            <a:endParaRPr lang="en-US"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stretch>
            <a:fillRect/>
          </a:stretch>
        </p:blipFill>
        <p:spPr>
          <a:xfrm>
            <a:off x="1238250" y="609600"/>
            <a:ext cx="6667500" cy="5715000"/>
          </a:xfrm>
          <a:ln>
            <a:solidFill>
              <a:schemeClr val="accent1">
                <a:shade val="50000"/>
                <a:satMod val="103000"/>
              </a:schemeClr>
            </a:solid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p:txBody>
          <a:bodyPr/>
          <a:lstStyle/>
          <a:p>
            <a:r>
              <a:rPr lang="en-US" smtClean="0"/>
              <a:t>Options re: NOC </a:t>
            </a:r>
          </a:p>
        </p:txBody>
      </p:sp>
      <p:sp>
        <p:nvSpPr>
          <p:cNvPr id="50178" name="Content Placeholder 2"/>
          <p:cNvSpPr>
            <a:spLocks noGrp="1"/>
          </p:cNvSpPr>
          <p:nvPr>
            <p:ph idx="1"/>
          </p:nvPr>
        </p:nvSpPr>
        <p:spPr/>
        <p:txBody>
          <a:bodyPr/>
          <a:lstStyle/>
          <a:p>
            <a:r>
              <a:rPr lang="en-US" smtClean="0"/>
              <a:t>Reject ACORD Cert; Use Proprietary COI form?</a:t>
            </a:r>
          </a:p>
          <a:p>
            <a:r>
              <a:rPr lang="en-US" smtClean="0"/>
              <a:t>Accept ACORD cert as-is; Stop requesting NOC (HI)?</a:t>
            </a:r>
          </a:p>
          <a:p>
            <a:r>
              <a:rPr lang="en-US" smtClean="0"/>
              <a:t>Periodic COIs (every 30 days; or every pay app)?</a:t>
            </a:r>
          </a:p>
          <a:p>
            <a:r>
              <a:rPr lang="en-US" smtClean="0"/>
              <a:t>Pre-2009 Editions of ACORD cert?</a:t>
            </a:r>
          </a:p>
          <a:p>
            <a:r>
              <a:rPr lang="en-US" smtClean="0"/>
              <a:t>NOC by Agent? </a:t>
            </a:r>
          </a:p>
          <a:p>
            <a:r>
              <a:rPr lang="en-US" smtClean="0"/>
              <a:t>IMO, Require NOC endt to be attached to COI</a:t>
            </a:r>
          </a:p>
          <a:p>
            <a:r>
              <a:rPr lang="en-US" smtClean="0"/>
              <a:t>IMO, Get involved!</a:t>
            </a:r>
          </a:p>
          <a:p>
            <a:endParaRPr lang="en-US" smtClean="0"/>
          </a:p>
          <a:p>
            <a:endParaRPr lang="en-US" smtClean="0"/>
          </a:p>
          <a:p>
            <a:endParaRPr lang="en-US" smtClean="0"/>
          </a:p>
          <a:p>
            <a:endParaRPr lang="en-US" smtClean="0"/>
          </a:p>
          <a:p>
            <a:endParaRPr lang="en-US"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752600"/>
            <a:ext cx="7772400" cy="1362456"/>
          </a:xfrm>
        </p:spPr>
        <p:txBody>
          <a:bodyPr/>
          <a:lstStyle/>
          <a:p>
            <a:pPr fontAlgn="auto">
              <a:spcAft>
                <a:spcPts val="0"/>
              </a:spcAft>
              <a:defRPr/>
            </a:pPr>
            <a:r>
              <a:rPr smtClean="0"/>
              <a:t>Waiver</a:t>
            </a:r>
            <a:endParaRPr/>
          </a:p>
        </p:txBody>
      </p:sp>
      <p:sp>
        <p:nvSpPr>
          <p:cNvPr id="52226" name="Text Placeholder 2"/>
          <p:cNvSpPr>
            <a:spLocks noGrp="1"/>
          </p:cNvSpPr>
          <p:nvPr>
            <p:ph type="body" idx="1"/>
          </p:nvPr>
        </p:nvSpPr>
        <p:spPr>
          <a:xfrm>
            <a:off x="533400" y="3048000"/>
            <a:ext cx="7772400" cy="1509713"/>
          </a:xfrm>
        </p:spPr>
        <p:txBody>
          <a:bodyPr/>
          <a:lstStyle/>
          <a:p>
            <a:endParaRPr lang="en-US" smtClean="0">
              <a:solidFill>
                <a:srgbClr val="000000"/>
              </a:solidFill>
            </a:endParaRPr>
          </a:p>
          <a:p>
            <a:r>
              <a:rPr lang="en-US" smtClean="0">
                <a:solidFill>
                  <a:srgbClr val="000000"/>
                </a:solidFill>
              </a:rPr>
              <a:t>If you require a COI in your insurance specs, but you allow the Sub, Tenant, or Service Provider to perform contract without it, what are the consequences?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a:spLocks noGrp="1"/>
          </p:cNvSpPr>
          <p:nvPr>
            <p:ph type="title"/>
          </p:nvPr>
        </p:nvSpPr>
        <p:spPr/>
        <p:txBody>
          <a:bodyPr/>
          <a:lstStyle/>
          <a:p>
            <a:r>
              <a:rPr lang="en-US" smtClean="0"/>
              <a:t>Implied Waiver of COI + Ins</a:t>
            </a:r>
          </a:p>
        </p:txBody>
      </p:sp>
      <p:sp>
        <p:nvSpPr>
          <p:cNvPr id="3" name="Content Placeholder 2"/>
          <p:cNvSpPr>
            <a:spLocks noGrp="1"/>
          </p:cNvSpPr>
          <p:nvPr>
            <p:ph idx="1"/>
          </p:nvPr>
        </p:nvSpPr>
        <p:spPr/>
        <p:txBody>
          <a:bodyPr>
            <a:normAutofit/>
          </a:bodyPr>
          <a:lstStyle/>
          <a:p>
            <a:pPr marL="274320" indent="-274320" fontAlgn="auto">
              <a:spcAft>
                <a:spcPts val="0"/>
              </a:spcAft>
              <a:buClr>
                <a:schemeClr val="accent3"/>
              </a:buClr>
              <a:buFont typeface="Wingdings 2"/>
              <a:buChar char=""/>
              <a:defRPr/>
            </a:pPr>
            <a:r>
              <a:rPr lang="en-US" dirty="0" smtClean="0"/>
              <a:t>Case Law </a:t>
            </a:r>
            <a:r>
              <a:rPr lang="en-US" dirty="0"/>
              <a:t>f</a:t>
            </a:r>
            <a:r>
              <a:rPr lang="en-US" dirty="0" smtClean="0"/>
              <a:t>inding waiver: </a:t>
            </a:r>
          </a:p>
          <a:p>
            <a:pPr marL="640080" lvl="1" indent="-246888" fontAlgn="auto">
              <a:spcAft>
                <a:spcPts val="0"/>
              </a:spcAft>
              <a:buFont typeface="Wingdings 2"/>
              <a:buChar char=""/>
              <a:defRPr/>
            </a:pPr>
            <a:r>
              <a:rPr lang="en-US" dirty="0" smtClean="0"/>
              <a:t>Allowing Tenant to Possess Space w/o COI</a:t>
            </a:r>
          </a:p>
          <a:p>
            <a:pPr marL="640080" lvl="1" indent="-246888" fontAlgn="auto">
              <a:spcAft>
                <a:spcPts val="0"/>
              </a:spcAft>
              <a:buFont typeface="Wingdings 2"/>
              <a:buChar char=""/>
              <a:defRPr/>
            </a:pPr>
            <a:r>
              <a:rPr lang="en-US" dirty="0" smtClean="0"/>
              <a:t>Allowing Contractor to begin Work w/o COI</a:t>
            </a:r>
          </a:p>
          <a:p>
            <a:pPr marL="640080" lvl="1" indent="-246888" fontAlgn="auto">
              <a:spcAft>
                <a:spcPts val="0"/>
              </a:spcAft>
              <a:buFont typeface="Wingdings 2"/>
              <a:buChar char=""/>
              <a:defRPr/>
            </a:pPr>
            <a:r>
              <a:rPr lang="en-US" dirty="0" smtClean="0"/>
              <a:t>Entering New Phases of Construction w/o COI</a:t>
            </a:r>
          </a:p>
          <a:p>
            <a:pPr marL="640080" lvl="1" indent="-246888" fontAlgn="auto">
              <a:spcAft>
                <a:spcPts val="0"/>
              </a:spcAft>
              <a:buFont typeface="Wingdings 2"/>
              <a:buChar char=""/>
              <a:defRPr/>
            </a:pPr>
            <a:r>
              <a:rPr lang="en-US" dirty="0" smtClean="0"/>
              <a:t>Completing the Contract w/o COI</a:t>
            </a:r>
          </a:p>
          <a:p>
            <a:pPr marL="640080" lvl="1" indent="-246888" fontAlgn="auto">
              <a:spcAft>
                <a:spcPts val="0"/>
              </a:spcAft>
              <a:buFont typeface="Wingdings 2"/>
              <a:buChar char=""/>
              <a:defRPr/>
            </a:pPr>
            <a:r>
              <a:rPr lang="en-US" dirty="0" smtClean="0"/>
              <a:t>Submitting final Pay Application w/o COI</a:t>
            </a:r>
          </a:p>
          <a:p>
            <a:pPr marL="274320" indent="-274320" fontAlgn="auto">
              <a:spcAft>
                <a:spcPts val="0"/>
              </a:spcAft>
              <a:buClr>
                <a:schemeClr val="accent3"/>
              </a:buClr>
              <a:buFont typeface="Wingdings 2"/>
              <a:buChar char=""/>
              <a:defRPr/>
            </a:pPr>
            <a:r>
              <a:rPr lang="en-US" dirty="0" smtClean="0"/>
              <a:t>Waiver Extends:</a:t>
            </a:r>
          </a:p>
          <a:p>
            <a:pPr marL="850392" lvl="1" indent="-457200" fontAlgn="auto">
              <a:spcAft>
                <a:spcPts val="0"/>
              </a:spcAft>
              <a:buFont typeface="+mj-lt"/>
              <a:buAutoNum type="arabicPeriod"/>
              <a:defRPr/>
            </a:pPr>
            <a:r>
              <a:rPr lang="en-US" dirty="0" smtClean="0"/>
              <a:t>To obligation to furnish COI</a:t>
            </a:r>
          </a:p>
          <a:p>
            <a:pPr marL="850392" lvl="1" indent="-457200" fontAlgn="auto">
              <a:spcAft>
                <a:spcPts val="0"/>
              </a:spcAft>
              <a:buFont typeface="+mj-lt"/>
              <a:buAutoNum type="arabicPeriod"/>
              <a:defRPr/>
            </a:pPr>
            <a:r>
              <a:rPr lang="en-US" b="1" dirty="0" smtClean="0">
                <a:solidFill>
                  <a:srgbClr val="FF0000"/>
                </a:solidFill>
              </a:rPr>
              <a:t>To obligation to have insurance in the first place</a:t>
            </a:r>
            <a:endParaRPr lang="en-US" b="1" dirty="0">
              <a:solidFill>
                <a:srgbClr val="FF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p:cNvSpPr>
            <a:spLocks noGrp="1"/>
          </p:cNvSpPr>
          <p:nvPr>
            <p:ph type="title"/>
          </p:nvPr>
        </p:nvSpPr>
        <p:spPr/>
        <p:txBody>
          <a:bodyPr/>
          <a:lstStyle/>
          <a:p>
            <a:r>
              <a:rPr lang="en-US" smtClean="0"/>
              <a:t>Protecting Against Waiver</a:t>
            </a:r>
          </a:p>
        </p:txBody>
      </p:sp>
      <p:sp>
        <p:nvSpPr>
          <p:cNvPr id="54274" name="Content Placeholder 2"/>
          <p:cNvSpPr>
            <a:spLocks noGrp="1"/>
          </p:cNvSpPr>
          <p:nvPr>
            <p:ph idx="1"/>
          </p:nvPr>
        </p:nvSpPr>
        <p:spPr/>
        <p:txBody>
          <a:bodyPr/>
          <a:lstStyle/>
          <a:p>
            <a:r>
              <a:rPr lang="en-US" smtClean="0"/>
              <a:t>Rigorous Enforcement of COI Requirement</a:t>
            </a:r>
          </a:p>
          <a:p>
            <a:r>
              <a:rPr lang="en-US" smtClean="0"/>
              <a:t>Contract Remedy Clauses</a:t>
            </a:r>
          </a:p>
          <a:p>
            <a:pPr lvl="1"/>
            <a:r>
              <a:rPr lang="en-US" smtClean="0"/>
              <a:t>Failure to Furnish COI = Owner may cancel K</a:t>
            </a:r>
          </a:p>
          <a:p>
            <a:pPr lvl="1"/>
            <a:r>
              <a:rPr lang="en-US" smtClean="0"/>
              <a:t>No COI = </a:t>
            </a:r>
            <a:r>
              <a:rPr lang="en-US" u="sng" smtClean="0"/>
              <a:t>waiver of the remedy</a:t>
            </a:r>
            <a:endParaRPr lang="en-US" smtClean="0"/>
          </a:p>
          <a:p>
            <a:r>
              <a:rPr lang="en-US" smtClean="0"/>
              <a:t>Non-Waiver Clauses</a:t>
            </a:r>
          </a:p>
          <a:p>
            <a:pPr lvl="1"/>
            <a:r>
              <a:rPr lang="en-US" smtClean="0"/>
              <a:t>Best: All waivers must be in </a:t>
            </a:r>
            <a:r>
              <a:rPr lang="en-US" u="sng" smtClean="0"/>
              <a:t>writing</a:t>
            </a:r>
            <a:r>
              <a:rPr lang="en-US" smtClean="0"/>
              <a:t> </a:t>
            </a:r>
          </a:p>
          <a:p>
            <a:pPr lvl="1"/>
            <a:r>
              <a:rPr lang="en-US" smtClean="0"/>
              <a:t>Sub-Optimal: “Owner’s failure to enforce insurance requirements shall not act as a waiver”</a:t>
            </a:r>
          </a:p>
          <a:p>
            <a:pPr lvl="1"/>
            <a:endParaRPr lang="en-US"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smtClean="0"/>
              <a:t>Thank You for Listening</a:t>
            </a:r>
            <a:endParaRPr/>
          </a:p>
        </p:txBody>
      </p:sp>
      <p:sp>
        <p:nvSpPr>
          <p:cNvPr id="56322" name="Text Placeholder 2"/>
          <p:cNvSpPr>
            <a:spLocks noGrp="1"/>
          </p:cNvSpPr>
          <p:nvPr>
            <p:ph type="body" idx="1"/>
          </p:nvPr>
        </p:nvSpPr>
        <p:spPr>
          <a:xfrm>
            <a:off x="533400" y="3124200"/>
            <a:ext cx="7772400" cy="1509713"/>
          </a:xfrm>
        </p:spPr>
        <p:txBody>
          <a:bodyPr/>
          <a:lstStyle/>
          <a:p>
            <a:r>
              <a:rPr lang="en-US" smtClean="0">
                <a:solidFill>
                  <a:srgbClr val="000000"/>
                </a:solidFill>
              </a:rPr>
              <a:t>For more information about the topics discussed in this presentation, see </a:t>
            </a:r>
            <a:r>
              <a:rPr lang="en-US" i="1" smtClean="0">
                <a:solidFill>
                  <a:srgbClr val="000000"/>
                </a:solidFill>
              </a:rPr>
              <a:t>Contractual Risk Transfer</a:t>
            </a:r>
            <a:r>
              <a:rPr lang="en-US" smtClean="0">
                <a:solidFill>
                  <a:srgbClr val="000000"/>
                </a:solidFill>
              </a:rPr>
              <a:t>, a reference manual published by IRMI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mtClean="0"/>
              <a:t>Road Map</a:t>
            </a:r>
          </a:p>
        </p:txBody>
      </p:sp>
      <p:sp>
        <p:nvSpPr>
          <p:cNvPr id="3" name="Content Placeholder 2"/>
          <p:cNvSpPr>
            <a:spLocks noGrp="1"/>
          </p:cNvSpPr>
          <p:nvPr>
            <p:ph idx="1"/>
          </p:nvPr>
        </p:nvSpPr>
        <p:spPr/>
        <p:txBody>
          <a:bodyPr>
            <a:normAutofit lnSpcReduction="10000"/>
          </a:bodyPr>
          <a:lstStyle/>
          <a:p>
            <a:pPr marL="274320" indent="-274320" fontAlgn="auto">
              <a:spcAft>
                <a:spcPts val="0"/>
              </a:spcAft>
              <a:buClr>
                <a:schemeClr val="accent3"/>
              </a:buClr>
              <a:buFont typeface="Wingdings 2"/>
              <a:buChar char=""/>
              <a:defRPr/>
            </a:pPr>
            <a:r>
              <a:rPr lang="en-US" dirty="0" smtClean="0"/>
              <a:t>Enforceability of COIs</a:t>
            </a:r>
          </a:p>
          <a:p>
            <a:pPr marL="640080" lvl="1" indent="-246888" fontAlgn="auto">
              <a:spcAft>
                <a:spcPts val="0"/>
              </a:spcAft>
              <a:buFont typeface="Wingdings 2"/>
              <a:buChar char=""/>
              <a:defRPr/>
            </a:pPr>
            <a:r>
              <a:rPr lang="en-US" dirty="0" smtClean="0"/>
              <a:t>History</a:t>
            </a:r>
          </a:p>
          <a:p>
            <a:pPr marL="640080" lvl="1" indent="-246888" fontAlgn="auto">
              <a:spcAft>
                <a:spcPts val="0"/>
              </a:spcAft>
              <a:buFont typeface="Wingdings 2"/>
              <a:buChar char=""/>
              <a:defRPr/>
            </a:pPr>
            <a:r>
              <a:rPr lang="en-US" dirty="0" smtClean="0"/>
              <a:t>Legal theories to support enforcement</a:t>
            </a:r>
          </a:p>
          <a:p>
            <a:pPr marL="274320" indent="-274320" fontAlgn="auto">
              <a:spcAft>
                <a:spcPts val="0"/>
              </a:spcAft>
              <a:buClr>
                <a:schemeClr val="accent3"/>
              </a:buClr>
              <a:buFont typeface="Wingdings 2"/>
              <a:buChar char=""/>
              <a:defRPr/>
            </a:pPr>
            <a:r>
              <a:rPr lang="en-US" dirty="0" smtClean="0"/>
              <a:t>Notice of cancellation</a:t>
            </a:r>
          </a:p>
          <a:p>
            <a:pPr marL="640080" lvl="1" indent="-246888" fontAlgn="auto">
              <a:spcAft>
                <a:spcPts val="0"/>
              </a:spcAft>
              <a:buFont typeface="Wingdings 2"/>
              <a:buChar char=""/>
              <a:defRPr/>
            </a:pPr>
            <a:r>
              <a:rPr lang="en-US" dirty="0" smtClean="0"/>
              <a:t>Recent Trends</a:t>
            </a:r>
          </a:p>
          <a:p>
            <a:pPr marL="640080" lvl="1" indent="-246888" fontAlgn="auto">
              <a:spcAft>
                <a:spcPts val="0"/>
              </a:spcAft>
              <a:buFont typeface="Wingdings 2"/>
              <a:buChar char=""/>
              <a:defRPr/>
            </a:pPr>
            <a:r>
              <a:rPr lang="en-US" dirty="0" smtClean="0"/>
              <a:t>Recommendations</a:t>
            </a:r>
          </a:p>
          <a:p>
            <a:pPr marL="274320" indent="-274320" fontAlgn="auto">
              <a:spcAft>
                <a:spcPts val="0"/>
              </a:spcAft>
              <a:buClr>
                <a:schemeClr val="accent3"/>
              </a:buClr>
              <a:buFont typeface="Wingdings 2"/>
              <a:buChar char=""/>
              <a:defRPr/>
            </a:pPr>
            <a:r>
              <a:rPr lang="en-US" dirty="0" smtClean="0"/>
              <a:t>Waiver of COI + Insurance Requirements</a:t>
            </a:r>
          </a:p>
          <a:p>
            <a:pPr marL="640080" lvl="1" indent="-246888" fontAlgn="auto">
              <a:spcAft>
                <a:spcPts val="0"/>
              </a:spcAft>
              <a:buFont typeface="Wingdings 2"/>
              <a:buChar char=""/>
              <a:defRPr/>
            </a:pPr>
            <a:r>
              <a:rPr lang="en-US" dirty="0" smtClean="0"/>
              <a:t>Circumstances that have been found to be implied waivers</a:t>
            </a:r>
          </a:p>
          <a:p>
            <a:pPr marL="640080" lvl="1" indent="-246888" fontAlgn="auto">
              <a:spcAft>
                <a:spcPts val="0"/>
              </a:spcAft>
              <a:buFont typeface="Wingdings 2"/>
              <a:buChar char=""/>
              <a:defRPr/>
            </a:pPr>
            <a:r>
              <a:rPr lang="en-US" dirty="0" smtClean="0"/>
              <a:t>Recommendations </a:t>
            </a:r>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endParaRPr lang="en-US" dirty="0" smtClean="0"/>
          </a:p>
          <a:p>
            <a:pPr marL="274320" indent="-274320" fontAlgn="auto">
              <a:spcAft>
                <a:spcPts val="0"/>
              </a:spcAft>
              <a:buClr>
                <a:schemeClr val="accent3"/>
              </a:buClr>
              <a:buFont typeface="Wingdings 2"/>
              <a:buChar char=""/>
              <a:defRPr/>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752600"/>
            <a:ext cx="7772400" cy="1362456"/>
          </a:xfrm>
        </p:spPr>
        <p:txBody>
          <a:bodyPr/>
          <a:lstStyle/>
          <a:p>
            <a:pPr fontAlgn="auto">
              <a:spcAft>
                <a:spcPts val="0"/>
              </a:spcAft>
              <a:defRPr/>
            </a:pPr>
            <a:r>
              <a:rPr smtClean="0"/>
              <a:t>Enforceability of COIs </a:t>
            </a:r>
            <a:endParaRPr/>
          </a:p>
        </p:txBody>
      </p:sp>
      <p:sp>
        <p:nvSpPr>
          <p:cNvPr id="3" name="Text Placeholder 2"/>
          <p:cNvSpPr>
            <a:spLocks noGrp="1"/>
          </p:cNvSpPr>
          <p:nvPr>
            <p:ph type="body" idx="1"/>
          </p:nvPr>
        </p:nvSpPr>
        <p:spPr>
          <a:xfrm>
            <a:off x="533400" y="3124200"/>
            <a:ext cx="7772400" cy="2095500"/>
          </a:xfrm>
        </p:spPr>
        <p:txBody>
          <a:bodyPr>
            <a:normAutofit/>
          </a:bodyPr>
          <a:lstStyle/>
          <a:p>
            <a:pPr>
              <a:lnSpc>
                <a:spcPct val="90000"/>
              </a:lnSpc>
            </a:pPr>
            <a:endParaRPr lang="en-US" sz="3200" smtClean="0">
              <a:solidFill>
                <a:srgbClr val="000000"/>
              </a:solidFill>
            </a:endParaRPr>
          </a:p>
          <a:p>
            <a:pPr>
              <a:lnSpc>
                <a:spcPct val="90000"/>
              </a:lnSpc>
            </a:pPr>
            <a:r>
              <a:rPr lang="en-US" sz="3200" smtClean="0">
                <a:solidFill>
                  <a:srgbClr val="000000"/>
                </a:solidFill>
              </a:rPr>
              <a:t>If the COI contains extra coverage terms (more AIs), can you get coverage enforced per the terms of the COI?</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smtClean="0"/>
              <a:t>History of Certificates</a:t>
            </a:r>
          </a:p>
        </p:txBody>
      </p:sp>
      <p:sp>
        <p:nvSpPr>
          <p:cNvPr id="18434" name="Content Placeholder 2"/>
          <p:cNvSpPr>
            <a:spLocks noGrp="1"/>
          </p:cNvSpPr>
          <p:nvPr>
            <p:ph idx="1"/>
          </p:nvPr>
        </p:nvSpPr>
        <p:spPr/>
        <p:txBody>
          <a:bodyPr/>
          <a:lstStyle/>
          <a:p>
            <a:pPr>
              <a:buFont typeface="Wingdings" pitchFamily="2" charset="2"/>
              <a:buChar char="Ø"/>
            </a:pPr>
            <a:r>
              <a:rPr lang="en-US" smtClean="0"/>
              <a:t>First used in 1840s (fire insurance)</a:t>
            </a:r>
          </a:p>
          <a:p>
            <a:pPr>
              <a:buFont typeface="Wingdings" pitchFamily="2" charset="2"/>
              <a:buChar char="Ø"/>
            </a:pPr>
            <a:r>
              <a:rPr lang="en-US" smtClean="0"/>
              <a:t>First used in construction in 1930s</a:t>
            </a:r>
          </a:p>
          <a:p>
            <a:pPr>
              <a:buFont typeface="Wingdings" pitchFamily="2" charset="2"/>
              <a:buChar char="Ø"/>
            </a:pPr>
            <a:r>
              <a:rPr lang="en-US" smtClean="0"/>
              <a:t>Traditional Contract Analysis</a:t>
            </a:r>
          </a:p>
          <a:p>
            <a:pPr lvl="1">
              <a:buFont typeface="Wingdings" pitchFamily="2" charset="2"/>
              <a:buChar char="Ø"/>
            </a:pPr>
            <a:r>
              <a:rPr lang="en-US" smtClean="0"/>
              <a:t>Effect of COI depends on parties’ intent</a:t>
            </a:r>
          </a:p>
          <a:p>
            <a:pPr marL="1123950" lvl="2" indent="-457200">
              <a:buFont typeface="Calibri" pitchFamily="34" charset="0"/>
              <a:buAutoNum type="arabicPeriod"/>
            </a:pPr>
            <a:r>
              <a:rPr lang="en-US" smtClean="0"/>
              <a:t>If COI had extra provisions, then it must have been  meant to amend policy (“Traditional” COI)</a:t>
            </a:r>
          </a:p>
          <a:p>
            <a:pPr marL="1123950" lvl="2" indent="-457200">
              <a:buFont typeface="Calibri" pitchFamily="34" charset="0"/>
              <a:buAutoNum type="arabicPeriod"/>
            </a:pPr>
            <a:r>
              <a:rPr lang="en-US" smtClean="0"/>
              <a:t>If COI mirrored policy, it must have been meant to provide information, only (“Limited” COI)</a:t>
            </a:r>
          </a:p>
          <a:p>
            <a:pPr lvl="1">
              <a:buFont typeface="Wingdings" pitchFamily="2" charset="2"/>
              <a:buChar char="Ø"/>
            </a:pPr>
            <a:r>
              <a:rPr lang="en-US" smtClean="0"/>
              <a:t>About 80/20 split: 80% Trad – 20% Ltd</a:t>
            </a:r>
          </a:p>
          <a:p>
            <a:pPr>
              <a:buFont typeface="Wingdings" pitchFamily="2" charset="2"/>
              <a:buChar char="Ø"/>
            </a:pPr>
            <a:endParaRPr lang="en-US" smtClean="0"/>
          </a:p>
          <a:p>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mtClean="0"/>
              <a:t>History (Cont’d)</a:t>
            </a:r>
          </a:p>
        </p:txBody>
      </p:sp>
      <p:sp>
        <p:nvSpPr>
          <p:cNvPr id="3" name="Content Placeholder 2"/>
          <p:cNvSpPr>
            <a:spLocks noGrp="1"/>
          </p:cNvSpPr>
          <p:nvPr>
            <p:ph idx="1"/>
          </p:nvPr>
        </p:nvSpPr>
        <p:spPr/>
        <p:txBody>
          <a:bodyPr>
            <a:normAutofit/>
          </a:bodyPr>
          <a:lstStyle/>
          <a:p>
            <a:pPr marL="274320" indent="-274320" fontAlgn="auto">
              <a:spcAft>
                <a:spcPts val="0"/>
              </a:spcAft>
              <a:buClr>
                <a:schemeClr val="accent3"/>
              </a:buClr>
              <a:buFont typeface="Wingdings" pitchFamily="2" charset="2"/>
              <a:buChar char="Ø"/>
              <a:defRPr/>
            </a:pPr>
            <a:r>
              <a:rPr lang="en-US" dirty="0" smtClean="0"/>
              <a:t>Equitable / Promissory Estoppel Analysis</a:t>
            </a:r>
          </a:p>
          <a:p>
            <a:pPr marL="640080" lvl="1" indent="-246888" fontAlgn="auto">
              <a:spcAft>
                <a:spcPts val="0"/>
              </a:spcAft>
              <a:buFont typeface="Wingdings" pitchFamily="2" charset="2"/>
              <a:buChar char="Ø"/>
              <a:defRPr/>
            </a:pPr>
            <a:r>
              <a:rPr lang="en-US" dirty="0" smtClean="0"/>
              <a:t>Holders should be entitled to rely on COI</a:t>
            </a:r>
          </a:p>
          <a:p>
            <a:pPr marL="640080" lvl="1" indent="-246888" fontAlgn="auto">
              <a:spcAft>
                <a:spcPts val="0"/>
              </a:spcAft>
              <a:buFont typeface="Wingdings" pitchFamily="2" charset="2"/>
              <a:buChar char="Ø"/>
              <a:defRPr/>
            </a:pPr>
            <a:r>
              <a:rPr lang="en-US" dirty="0" smtClean="0"/>
              <a:t>It is unfair to enforce policy restrictions against someone who never read the policy</a:t>
            </a:r>
          </a:p>
          <a:p>
            <a:pPr marL="274320" indent="-274320" fontAlgn="auto">
              <a:spcAft>
                <a:spcPts val="0"/>
              </a:spcAft>
              <a:buClr>
                <a:schemeClr val="accent3"/>
              </a:buClr>
              <a:buFont typeface="Wingdings" pitchFamily="2" charset="2"/>
              <a:buChar char="Ø"/>
              <a:defRPr/>
            </a:pPr>
            <a:r>
              <a:rPr lang="en-US" dirty="0" smtClean="0"/>
              <a:t>Statutes based in historic view</a:t>
            </a:r>
          </a:p>
          <a:p>
            <a:pPr marL="640080" lvl="1" indent="-246888" fontAlgn="auto">
              <a:spcAft>
                <a:spcPts val="0"/>
              </a:spcAft>
              <a:buFont typeface="Wingdings" pitchFamily="2" charset="2"/>
              <a:buChar char="Ø"/>
              <a:defRPr/>
            </a:pPr>
            <a:r>
              <a:rPr lang="en-US" dirty="0" smtClean="0"/>
              <a:t>Licensing statutes (must give agency NOC)</a:t>
            </a:r>
          </a:p>
          <a:p>
            <a:pPr marL="640080" lvl="1" indent="-246888" fontAlgn="auto">
              <a:spcAft>
                <a:spcPts val="0"/>
              </a:spcAft>
              <a:buFont typeface="Wingdings" pitchFamily="2" charset="2"/>
              <a:buChar char="Ø"/>
              <a:defRPr/>
            </a:pPr>
            <a:r>
              <a:rPr lang="en-US" dirty="0" smtClean="0"/>
              <a:t>Environmental Statutes (recites minimum coverages)</a:t>
            </a:r>
          </a:p>
          <a:p>
            <a:pPr marL="640080" lvl="1" indent="-246888" fontAlgn="auto">
              <a:spcAft>
                <a:spcPts val="0"/>
              </a:spcAft>
              <a:buFont typeface="Wingdings" pitchFamily="2" charset="2"/>
              <a:buChar char="Ø"/>
              <a:defRPr/>
            </a:pPr>
            <a:r>
              <a:rPr lang="en-US" dirty="0" smtClean="0"/>
              <a:t>UCC 1-307 (holder is entitled to rely on COI)</a:t>
            </a:r>
          </a:p>
          <a:p>
            <a:pPr marL="274320" indent="-274320" fontAlgn="auto">
              <a:spcAft>
                <a:spcPts val="0"/>
              </a:spcAft>
              <a:buClr>
                <a:schemeClr val="accent3"/>
              </a:buClr>
              <a:buFont typeface="Wingdings 2"/>
              <a:buChar char=""/>
              <a:defRPr/>
            </a:pPr>
            <a:endParaRPr lang="en-US" dirty="0" smtClean="0"/>
          </a:p>
          <a:p>
            <a:pPr marL="0" indent="0" fontAlgn="auto">
              <a:spcAft>
                <a:spcPts val="0"/>
              </a:spcAft>
              <a:buClr>
                <a:schemeClr val="accent3"/>
              </a:buClr>
              <a:buFont typeface="Wingdings 2"/>
              <a:buNone/>
              <a:defRPr/>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US" smtClean="0"/>
              <a:t>History (Cont’d)</a:t>
            </a:r>
          </a:p>
        </p:txBody>
      </p:sp>
      <p:sp>
        <p:nvSpPr>
          <p:cNvPr id="21506" name="Content Placeholder 2"/>
          <p:cNvSpPr>
            <a:spLocks noGrp="1"/>
          </p:cNvSpPr>
          <p:nvPr>
            <p:ph idx="1"/>
          </p:nvPr>
        </p:nvSpPr>
        <p:spPr/>
        <p:txBody>
          <a:bodyPr/>
          <a:lstStyle/>
          <a:p>
            <a:pPr>
              <a:buFont typeface="Wingdings" pitchFamily="2" charset="2"/>
              <a:buChar char="Ø"/>
            </a:pPr>
            <a:r>
              <a:rPr lang="en-US" smtClean="0"/>
              <a:t>Traditional Insurance specs said COIs must: </a:t>
            </a:r>
          </a:p>
          <a:p>
            <a:pPr lvl="1">
              <a:buFont typeface="Wingdings" pitchFamily="2" charset="2"/>
              <a:buChar char="Ø"/>
            </a:pPr>
            <a:r>
              <a:rPr lang="en-US" smtClean="0"/>
              <a:t>Include statement that Holder + others is an AI</a:t>
            </a:r>
          </a:p>
          <a:p>
            <a:pPr lvl="1">
              <a:buFont typeface="Wingdings" pitchFamily="2" charset="2"/>
              <a:buChar char="Ø"/>
            </a:pPr>
            <a:r>
              <a:rPr lang="en-US" smtClean="0"/>
              <a:t>Refer to contract number</a:t>
            </a:r>
          </a:p>
          <a:p>
            <a:pPr lvl="1">
              <a:buFont typeface="Wingdings" pitchFamily="2" charset="2"/>
              <a:buChar char="Ø"/>
            </a:pPr>
            <a:r>
              <a:rPr lang="en-US" smtClean="0"/>
              <a:t>Recite (expand?) indemnity agreement</a:t>
            </a:r>
          </a:p>
          <a:p>
            <a:pPr lvl="1">
              <a:buFont typeface="Wingdings" pitchFamily="2" charset="2"/>
              <a:buChar char="Ø"/>
            </a:pPr>
            <a:r>
              <a:rPr lang="en-US" smtClean="0"/>
              <a:t>Give holder a right to NOC (more on this later)</a:t>
            </a:r>
          </a:p>
          <a:p>
            <a:pPr>
              <a:buFont typeface="Wingdings" pitchFamily="2" charset="2"/>
              <a:buChar char="Ø"/>
            </a:pPr>
            <a:r>
              <a:rPr lang="en-US" smtClean="0"/>
              <a:t>Translation = Upstream party wants a “Traditional” COI with legal effect</a:t>
            </a:r>
          </a:p>
          <a:p>
            <a:pPr>
              <a:buFont typeface="Wingdings" pitchFamily="2" charset="2"/>
              <a:buChar char="Ø"/>
            </a:pPr>
            <a:r>
              <a:rPr lang="en-US" smtClean="0"/>
              <a:t>Agents / Insurers only want to provide a “Ltd” COI</a:t>
            </a:r>
          </a:p>
          <a:p>
            <a:pPr lvl="1"/>
            <a:endParaRPr lang="en-US" smtClean="0"/>
          </a:p>
          <a:p>
            <a:pPr lvl="1"/>
            <a:endParaRPr lang="en-US" smtClean="0"/>
          </a:p>
          <a:p>
            <a:pPr lvl="1"/>
            <a:endParaRPr lang="en-US" smtClean="0"/>
          </a:p>
          <a:p>
            <a:pPr lvl="1"/>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smtClean="0"/>
              <a:t>History (Con’t)</a:t>
            </a:r>
          </a:p>
        </p:txBody>
      </p:sp>
      <p:sp>
        <p:nvSpPr>
          <p:cNvPr id="22530" name="Content Placeholder 2"/>
          <p:cNvSpPr>
            <a:spLocks noGrp="1"/>
          </p:cNvSpPr>
          <p:nvPr>
            <p:ph idx="1"/>
          </p:nvPr>
        </p:nvSpPr>
        <p:spPr>
          <a:xfrm>
            <a:off x="457200" y="1935163"/>
            <a:ext cx="8229600" cy="4084637"/>
          </a:xfrm>
        </p:spPr>
        <p:txBody>
          <a:bodyPr/>
          <a:lstStyle/>
          <a:p>
            <a:pPr>
              <a:buFont typeface="Wingdings" pitchFamily="2" charset="2"/>
              <a:buChar char="Ø"/>
            </a:pPr>
            <a:r>
              <a:rPr lang="en-US" smtClean="0"/>
              <a:t>1976 – Establishment of ACORD</a:t>
            </a:r>
          </a:p>
          <a:p>
            <a:pPr lvl="1">
              <a:buFont typeface="Wingdings" pitchFamily="2" charset="2"/>
              <a:buChar char="Ø"/>
            </a:pPr>
            <a:r>
              <a:rPr lang="en-US" smtClean="0"/>
              <a:t>Goal: Increase prevalence of “Limited” COIs</a:t>
            </a:r>
          </a:p>
          <a:p>
            <a:pPr lvl="1">
              <a:buFont typeface="Wingdings" pitchFamily="2" charset="2"/>
              <a:buChar char="Ø"/>
            </a:pPr>
            <a:r>
              <a:rPr lang="en-US" smtClean="0"/>
              <a:t>Enhanced COI Disclaimers</a:t>
            </a:r>
          </a:p>
          <a:p>
            <a:pPr lvl="2">
              <a:buFont typeface="Arial" charset="0"/>
              <a:buChar char="•"/>
            </a:pPr>
            <a:r>
              <a:rPr lang="en-US" smtClean="0"/>
              <a:t>COI does not “amend, extend or alter” policy</a:t>
            </a:r>
          </a:p>
          <a:p>
            <a:pPr lvl="2">
              <a:buFont typeface="Arial" charset="0"/>
              <a:buChar char="•"/>
            </a:pPr>
            <a:r>
              <a:rPr lang="en-US" smtClean="0"/>
              <a:t>Insurance is subject to terms &amp; conditions of policy</a:t>
            </a:r>
          </a:p>
          <a:p>
            <a:pPr lvl="2">
              <a:buFont typeface="Arial" charset="0"/>
              <a:buChar char="•"/>
            </a:pPr>
            <a:r>
              <a:rPr lang="en-US" smtClean="0"/>
              <a:t>COI cannot add AI without an endorsement</a:t>
            </a:r>
          </a:p>
          <a:p>
            <a:pPr>
              <a:buFont typeface="Wingdings" pitchFamily="2" charset="2"/>
              <a:buChar char="Ø"/>
            </a:pPr>
            <a:r>
              <a:rPr lang="en-US" smtClean="0"/>
              <a:t>Now about 10/90 split: 10% Trad - 90% Ltd </a:t>
            </a:r>
          </a:p>
          <a:p>
            <a:pPr>
              <a:buFont typeface="Wingdings" pitchFamily="2" charset="2"/>
              <a:buChar char="Ø"/>
            </a:pPr>
            <a:r>
              <a:rPr lang="en-US" smtClean="0"/>
              <a:t>Post – 1976 Case Law</a:t>
            </a:r>
          </a:p>
          <a:p>
            <a:endParaRPr lang="en-US" smtClean="0"/>
          </a:p>
          <a:p>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pPr fontAlgn="auto">
              <a:spcAft>
                <a:spcPts val="0"/>
              </a:spcAft>
              <a:defRPr/>
            </a:pPr>
            <a:r>
              <a:rPr lang="en-US" dirty="0" smtClean="0"/>
              <a:t>Theories for Overcoming COI Disclaimers</a:t>
            </a:r>
            <a:endParaRPr lang="en-US" dirty="0"/>
          </a:p>
        </p:txBody>
      </p:sp>
      <p:sp>
        <p:nvSpPr>
          <p:cNvPr id="23554" name="Content Placeholder 2"/>
          <p:cNvSpPr>
            <a:spLocks noGrp="1"/>
          </p:cNvSpPr>
          <p:nvPr>
            <p:ph idx="1"/>
          </p:nvPr>
        </p:nvSpPr>
        <p:spPr>
          <a:xfrm>
            <a:off x="457200" y="2133600"/>
            <a:ext cx="8229600" cy="4389438"/>
          </a:xfrm>
        </p:spPr>
        <p:txBody>
          <a:bodyPr/>
          <a:lstStyle/>
          <a:p>
            <a:pPr>
              <a:buFont typeface="Wingdings" pitchFamily="2" charset="2"/>
              <a:buChar char="Ø"/>
            </a:pPr>
            <a:r>
              <a:rPr lang="en-US" smtClean="0"/>
              <a:t>Totality of the Circumstances</a:t>
            </a:r>
          </a:p>
          <a:p>
            <a:pPr>
              <a:buFont typeface="Wingdings" pitchFamily="2" charset="2"/>
              <a:buChar char="Ø"/>
            </a:pPr>
            <a:r>
              <a:rPr lang="en-US" smtClean="0"/>
              <a:t>Special Representation of Policy Existence, AI Status</a:t>
            </a:r>
          </a:p>
          <a:p>
            <a:pPr>
              <a:buFont typeface="Wingdings" pitchFamily="2" charset="2"/>
              <a:buChar char="Ø"/>
            </a:pPr>
            <a:r>
              <a:rPr lang="en-US" smtClean="0"/>
              <a:t>COI = “Binder” (CA)</a:t>
            </a:r>
          </a:p>
          <a:p>
            <a:pPr>
              <a:buFont typeface="Wingdings" pitchFamily="2" charset="2"/>
              <a:buChar char="Ø"/>
            </a:pPr>
            <a:r>
              <a:rPr lang="en-US" smtClean="0"/>
              <a:t>Reformation</a:t>
            </a:r>
          </a:p>
          <a:p>
            <a:pPr>
              <a:buFont typeface="Wingdings" pitchFamily="2" charset="2"/>
              <a:buChar char="Ø"/>
            </a:pPr>
            <a:r>
              <a:rPr lang="en-US" u="sng" smtClean="0"/>
              <a:t>Trend</a:t>
            </a:r>
            <a:r>
              <a:rPr lang="en-US" smtClean="0"/>
              <a:t>: Judicial Rebellion</a:t>
            </a:r>
          </a:p>
          <a:p>
            <a:pPr marL="392113" lvl="1" indent="0">
              <a:buFont typeface="Wingdings 2" pitchFamily="18" charset="2"/>
              <a:buNone/>
            </a:pPr>
            <a:r>
              <a:rPr lang="en-US" smtClean="0"/>
              <a:t> </a:t>
            </a:r>
          </a:p>
          <a:p>
            <a:pPr marL="392113" lvl="1" indent="0">
              <a:buFont typeface="Wingdings 2" pitchFamily="18" charset="2"/>
              <a:buNone/>
            </a:pPr>
            <a:r>
              <a:rPr lang="en-US" sz="1800" smtClean="0"/>
              <a:t>See Int’l Ship Repair v. Northern Assur. Co., 2011 U.S. Dist. LEXIS 135347 (M.D. Fla., Nov. 23, 2011) (Lazzara, J.) (“disclaimers and limiting language [in COI] does not alter the fact that the certificate holder enjoys status as an additional insured”)</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emplate>
  <TotalTime>418</TotalTime>
  <Words>1401</Words>
  <Application>Microsoft Office PowerPoint</Application>
  <PresentationFormat>On-screen Show (4:3)</PresentationFormat>
  <Paragraphs>221</Paragraphs>
  <Slides>28</Slides>
  <Notes>28</Notes>
  <HiddenSlides>0</HiddenSlides>
  <MMClips>0</MMClips>
  <ScaleCrop>false</ScaleCrop>
  <HeadingPairs>
    <vt:vector size="6" baseType="variant">
      <vt:variant>
        <vt:lpstr>Fonts Used</vt:lpstr>
      </vt:variant>
      <vt:variant>
        <vt:i4>5</vt:i4>
      </vt:variant>
      <vt:variant>
        <vt:lpstr>Design Template</vt:lpstr>
      </vt:variant>
      <vt:variant>
        <vt:i4>4</vt:i4>
      </vt:variant>
      <vt:variant>
        <vt:lpstr>Slide Titles</vt:lpstr>
      </vt:variant>
      <vt:variant>
        <vt:i4>28</vt:i4>
      </vt:variant>
    </vt:vector>
  </HeadingPairs>
  <TitlesOfParts>
    <vt:vector size="37" baseType="lpstr">
      <vt:lpstr>Constantia</vt:lpstr>
      <vt:lpstr>Arial</vt:lpstr>
      <vt:lpstr>Calibri</vt:lpstr>
      <vt:lpstr>Wingdings 2</vt:lpstr>
      <vt:lpstr>Wingdings</vt:lpstr>
      <vt:lpstr>Flow</vt:lpstr>
      <vt:lpstr>Flow</vt:lpstr>
      <vt:lpstr>Flow</vt:lpstr>
      <vt:lpstr>Flow</vt:lpstr>
      <vt:lpstr>Slide 1</vt:lpstr>
      <vt:lpstr>About Me</vt:lpstr>
      <vt:lpstr>Road Map</vt:lpstr>
      <vt:lpstr>Slide 4</vt:lpstr>
      <vt:lpstr>History of Certificates</vt:lpstr>
      <vt:lpstr>History (Cont’d)</vt:lpstr>
      <vt:lpstr>History (Cont’d)</vt:lpstr>
      <vt:lpstr>History (Con’t)</vt:lpstr>
      <vt:lpstr>Theories for Overcoming COI Disclaimers</vt:lpstr>
      <vt:lpstr>Slide 10</vt:lpstr>
      <vt:lpstr>NOC in Certificates</vt:lpstr>
      <vt:lpstr>Prior Practice</vt:lpstr>
      <vt:lpstr>Issues with Modifying COI</vt:lpstr>
      <vt:lpstr>Three Industry Responses</vt:lpstr>
      <vt:lpstr>(1) Changes to COIs</vt:lpstr>
      <vt:lpstr>(2) COI Bulletins</vt:lpstr>
      <vt:lpstr>States with COI Bulletins</vt:lpstr>
      <vt:lpstr>Florida OIR Memorandum</vt:lpstr>
      <vt:lpstr>(3) New COI Statutes</vt:lpstr>
      <vt:lpstr>States with COI Statutes</vt:lpstr>
      <vt:lpstr>Conflicts in Statutes</vt:lpstr>
      <vt:lpstr>Other Concerns </vt:lpstr>
      <vt:lpstr>Slide 23</vt:lpstr>
      <vt:lpstr>Options re: NOC </vt:lpstr>
      <vt:lpstr>Slide 25</vt:lpstr>
      <vt:lpstr>Implied Waiver of COI + Ins</vt:lpstr>
      <vt:lpstr>Protecting Against Waiver</vt:lpstr>
      <vt:lpstr>Slide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
  <cp:lastModifiedBy/>
  <cp:revision>39</cp:revision>
  <dcterms:created xsi:type="dcterms:W3CDTF">2012-09-07T16:09:40Z</dcterms:created>
  <dcterms:modified xsi:type="dcterms:W3CDTF">2012-09-11T18:14:43Z</dcterms:modified>
</cp:coreProperties>
</file>