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6"/>
  </p:notesMasterIdLst>
  <p:handoutMasterIdLst>
    <p:handoutMasterId r:id="rId27"/>
  </p:handoutMasterIdLst>
  <p:sldIdLst>
    <p:sldId id="258" r:id="rId2"/>
    <p:sldId id="259" r:id="rId3"/>
    <p:sldId id="260" r:id="rId4"/>
    <p:sldId id="261" r:id="rId5"/>
    <p:sldId id="262" r:id="rId6"/>
    <p:sldId id="263" r:id="rId7"/>
    <p:sldId id="265" r:id="rId8"/>
    <p:sldId id="266" r:id="rId9"/>
    <p:sldId id="267" r:id="rId10"/>
    <p:sldId id="268" r:id="rId11"/>
    <p:sldId id="270" r:id="rId12"/>
    <p:sldId id="273" r:id="rId13"/>
    <p:sldId id="274" r:id="rId14"/>
    <p:sldId id="275" r:id="rId15"/>
    <p:sldId id="276" r:id="rId16"/>
    <p:sldId id="277" r:id="rId17"/>
    <p:sldId id="278" r:id="rId18"/>
    <p:sldId id="285" r:id="rId19"/>
    <p:sldId id="286" r:id="rId20"/>
    <p:sldId id="279" r:id="rId21"/>
    <p:sldId id="280" r:id="rId22"/>
    <p:sldId id="281" r:id="rId23"/>
    <p:sldId id="282" r:id="rId24"/>
    <p:sldId id="283" r:id="rId25"/>
  </p:sldIdLst>
  <p:sldSz cx="9144000" cy="6858000" type="screen4x3"/>
  <p:notesSz cx="6985000" cy="9271000"/>
  <p:defaultTextStyle>
    <a:defPPr>
      <a:defRPr lang="en-US"/>
    </a:defPPr>
    <a:lvl1pPr algn="l" rtl="0" eaLnBrk="0" fontAlgn="base" hangingPunct="0">
      <a:lnSpc>
        <a:spcPct val="95000"/>
      </a:lnSpc>
      <a:spcBef>
        <a:spcPct val="0"/>
      </a:spcBef>
      <a:spcAft>
        <a:spcPct val="0"/>
      </a:spcAft>
      <a:defRPr sz="3600" kern="1200">
        <a:solidFill>
          <a:srgbClr val="B9B48B"/>
        </a:solidFill>
        <a:latin typeface="Verdana" pitchFamily="34" charset="0"/>
        <a:ea typeface="+mn-ea"/>
        <a:cs typeface="+mn-cs"/>
      </a:defRPr>
    </a:lvl1pPr>
    <a:lvl2pPr marL="457200" algn="l" rtl="0" eaLnBrk="0" fontAlgn="base" hangingPunct="0">
      <a:lnSpc>
        <a:spcPct val="95000"/>
      </a:lnSpc>
      <a:spcBef>
        <a:spcPct val="0"/>
      </a:spcBef>
      <a:spcAft>
        <a:spcPct val="0"/>
      </a:spcAft>
      <a:defRPr sz="3600" kern="1200">
        <a:solidFill>
          <a:srgbClr val="B9B48B"/>
        </a:solidFill>
        <a:latin typeface="Verdana" pitchFamily="34" charset="0"/>
        <a:ea typeface="+mn-ea"/>
        <a:cs typeface="+mn-cs"/>
      </a:defRPr>
    </a:lvl2pPr>
    <a:lvl3pPr marL="914400" algn="l" rtl="0" eaLnBrk="0" fontAlgn="base" hangingPunct="0">
      <a:lnSpc>
        <a:spcPct val="95000"/>
      </a:lnSpc>
      <a:spcBef>
        <a:spcPct val="0"/>
      </a:spcBef>
      <a:spcAft>
        <a:spcPct val="0"/>
      </a:spcAft>
      <a:defRPr sz="3600" kern="1200">
        <a:solidFill>
          <a:srgbClr val="B9B48B"/>
        </a:solidFill>
        <a:latin typeface="Verdana" pitchFamily="34" charset="0"/>
        <a:ea typeface="+mn-ea"/>
        <a:cs typeface="+mn-cs"/>
      </a:defRPr>
    </a:lvl3pPr>
    <a:lvl4pPr marL="1371600" algn="l" rtl="0" eaLnBrk="0" fontAlgn="base" hangingPunct="0">
      <a:lnSpc>
        <a:spcPct val="95000"/>
      </a:lnSpc>
      <a:spcBef>
        <a:spcPct val="0"/>
      </a:spcBef>
      <a:spcAft>
        <a:spcPct val="0"/>
      </a:spcAft>
      <a:defRPr sz="3600" kern="1200">
        <a:solidFill>
          <a:srgbClr val="B9B48B"/>
        </a:solidFill>
        <a:latin typeface="Verdana" pitchFamily="34" charset="0"/>
        <a:ea typeface="+mn-ea"/>
        <a:cs typeface="+mn-cs"/>
      </a:defRPr>
    </a:lvl4pPr>
    <a:lvl5pPr marL="1828800" algn="l" rtl="0" eaLnBrk="0" fontAlgn="base" hangingPunct="0">
      <a:lnSpc>
        <a:spcPct val="95000"/>
      </a:lnSpc>
      <a:spcBef>
        <a:spcPct val="0"/>
      </a:spcBef>
      <a:spcAft>
        <a:spcPct val="0"/>
      </a:spcAft>
      <a:defRPr sz="3600" kern="1200">
        <a:solidFill>
          <a:srgbClr val="B9B48B"/>
        </a:solidFill>
        <a:latin typeface="Verdana" pitchFamily="34" charset="0"/>
        <a:ea typeface="+mn-ea"/>
        <a:cs typeface="+mn-cs"/>
      </a:defRPr>
    </a:lvl5pPr>
    <a:lvl6pPr marL="2286000" algn="l" defTabSz="914400" rtl="0" eaLnBrk="1" latinLnBrk="0" hangingPunct="1">
      <a:defRPr sz="3600" kern="1200">
        <a:solidFill>
          <a:srgbClr val="B9B48B"/>
        </a:solidFill>
        <a:latin typeface="Verdana" pitchFamily="34" charset="0"/>
        <a:ea typeface="+mn-ea"/>
        <a:cs typeface="+mn-cs"/>
      </a:defRPr>
    </a:lvl6pPr>
    <a:lvl7pPr marL="2743200" algn="l" defTabSz="914400" rtl="0" eaLnBrk="1" latinLnBrk="0" hangingPunct="1">
      <a:defRPr sz="3600" kern="1200">
        <a:solidFill>
          <a:srgbClr val="B9B48B"/>
        </a:solidFill>
        <a:latin typeface="Verdana" pitchFamily="34" charset="0"/>
        <a:ea typeface="+mn-ea"/>
        <a:cs typeface="+mn-cs"/>
      </a:defRPr>
    </a:lvl7pPr>
    <a:lvl8pPr marL="3200400" algn="l" defTabSz="914400" rtl="0" eaLnBrk="1" latinLnBrk="0" hangingPunct="1">
      <a:defRPr sz="3600" kern="1200">
        <a:solidFill>
          <a:srgbClr val="B9B48B"/>
        </a:solidFill>
        <a:latin typeface="Verdana" pitchFamily="34" charset="0"/>
        <a:ea typeface="+mn-ea"/>
        <a:cs typeface="+mn-cs"/>
      </a:defRPr>
    </a:lvl8pPr>
    <a:lvl9pPr marL="3657600" algn="l" defTabSz="914400" rtl="0" eaLnBrk="1" latinLnBrk="0" hangingPunct="1">
      <a:defRPr sz="3600" kern="1200">
        <a:solidFill>
          <a:srgbClr val="B9B48B"/>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628"/>
    <a:srgbClr val="FF820A"/>
    <a:srgbClr val="E38217"/>
    <a:srgbClr val="47899E"/>
    <a:srgbClr val="D3EAFA"/>
    <a:srgbClr val="E8F2F8"/>
    <a:srgbClr val="D5E7F3"/>
    <a:srgbClr val="CCE1F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67" autoAdjust="0"/>
    <p:restoredTop sz="94707" autoAdjust="0"/>
  </p:normalViewPr>
  <p:slideViewPr>
    <p:cSldViewPr snapToGrid="0">
      <p:cViewPr varScale="1">
        <p:scale>
          <a:sx n="88" d="100"/>
          <a:sy n="88" d="100"/>
        </p:scale>
        <p:origin x="-13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6" tIns="46478" rIns="92956" bIns="46478" numCol="1" anchor="t" anchorCtr="0" compatLnSpc="1">
            <a:prstTxWarp prst="textNoShape">
              <a:avLst/>
            </a:prstTxWarp>
          </a:bodyPr>
          <a:lstStyle>
            <a:lvl1pPr defTabSz="930275">
              <a:lnSpc>
                <a:spcPct val="100000"/>
              </a:lnSpc>
              <a:defRPr sz="1200">
                <a:solidFill>
                  <a:schemeClr val="tx1"/>
                </a:solidFill>
                <a:latin typeface="Arial" charset="0"/>
              </a:defRPr>
            </a:lvl1pPr>
          </a:lstStyle>
          <a:p>
            <a:pPr>
              <a:defRPr/>
            </a:pPr>
            <a:endParaRPr lang="en-US" dirty="0"/>
          </a:p>
        </p:txBody>
      </p:sp>
      <p:sp>
        <p:nvSpPr>
          <p:cNvPr id="109571"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2956" tIns="46478" rIns="92956" bIns="46478" numCol="1" anchor="t" anchorCtr="0" compatLnSpc="1">
            <a:prstTxWarp prst="textNoShape">
              <a:avLst/>
            </a:prstTxWarp>
          </a:bodyPr>
          <a:lstStyle>
            <a:lvl1pPr algn="r" defTabSz="930275">
              <a:lnSpc>
                <a:spcPct val="100000"/>
              </a:lnSpc>
              <a:defRPr sz="1200">
                <a:solidFill>
                  <a:schemeClr val="tx1"/>
                </a:solidFill>
                <a:latin typeface="Arial" charset="0"/>
              </a:defRPr>
            </a:lvl1pPr>
          </a:lstStyle>
          <a:p>
            <a:pPr>
              <a:defRPr/>
            </a:pPr>
            <a:endParaRPr lang="en-US" dirty="0"/>
          </a:p>
        </p:txBody>
      </p:sp>
      <p:sp>
        <p:nvSpPr>
          <p:cNvPr id="109572" name="Rectangle 4"/>
          <p:cNvSpPr>
            <a:spLocks noGrp="1" noChangeArrowheads="1"/>
          </p:cNvSpPr>
          <p:nvPr>
            <p:ph type="ftr" sz="quarter" idx="2"/>
          </p:nvPr>
        </p:nvSpPr>
        <p:spPr bwMode="auto">
          <a:xfrm>
            <a:off x="0" y="8807450"/>
            <a:ext cx="3027363" cy="463550"/>
          </a:xfrm>
          <a:prstGeom prst="rect">
            <a:avLst/>
          </a:prstGeom>
          <a:noFill/>
          <a:ln w="9525">
            <a:noFill/>
            <a:miter lim="800000"/>
            <a:headEnd/>
            <a:tailEnd/>
          </a:ln>
          <a:effectLst/>
        </p:spPr>
        <p:txBody>
          <a:bodyPr vert="horz" wrap="square" lIns="92956" tIns="46478" rIns="92956" bIns="46478" numCol="1" anchor="b" anchorCtr="0" compatLnSpc="1">
            <a:prstTxWarp prst="textNoShape">
              <a:avLst/>
            </a:prstTxWarp>
          </a:bodyPr>
          <a:lstStyle>
            <a:lvl1pPr defTabSz="930275">
              <a:lnSpc>
                <a:spcPct val="100000"/>
              </a:lnSpc>
              <a:defRPr sz="1200">
                <a:solidFill>
                  <a:schemeClr val="tx1"/>
                </a:solidFill>
                <a:latin typeface="Arial" charset="0"/>
              </a:defRPr>
            </a:lvl1pPr>
          </a:lstStyle>
          <a:p>
            <a:pPr>
              <a:defRPr/>
            </a:pPr>
            <a:endParaRPr lang="en-US" dirty="0"/>
          </a:p>
        </p:txBody>
      </p:sp>
      <p:sp>
        <p:nvSpPr>
          <p:cNvPr id="109573" name="Rectangle 5"/>
          <p:cNvSpPr>
            <a:spLocks noGrp="1" noChangeArrowheads="1"/>
          </p:cNvSpPr>
          <p:nvPr>
            <p:ph type="sldNum" sz="quarter" idx="3"/>
          </p:nvPr>
        </p:nvSpPr>
        <p:spPr bwMode="auto">
          <a:xfrm>
            <a:off x="3957638" y="8807450"/>
            <a:ext cx="3027362" cy="463550"/>
          </a:xfrm>
          <a:prstGeom prst="rect">
            <a:avLst/>
          </a:prstGeom>
          <a:noFill/>
          <a:ln w="9525">
            <a:noFill/>
            <a:miter lim="800000"/>
            <a:headEnd/>
            <a:tailEnd/>
          </a:ln>
          <a:effectLst/>
        </p:spPr>
        <p:txBody>
          <a:bodyPr vert="horz" wrap="square" lIns="92956" tIns="46478" rIns="92956" bIns="46478" numCol="1" anchor="b" anchorCtr="0" compatLnSpc="1">
            <a:prstTxWarp prst="textNoShape">
              <a:avLst/>
            </a:prstTxWarp>
          </a:bodyPr>
          <a:lstStyle>
            <a:lvl1pPr algn="r" defTabSz="930275">
              <a:lnSpc>
                <a:spcPct val="100000"/>
              </a:lnSpc>
              <a:defRPr sz="1200">
                <a:solidFill>
                  <a:schemeClr val="tx1"/>
                </a:solidFill>
                <a:latin typeface="Arial" charset="0"/>
              </a:defRPr>
            </a:lvl1pPr>
          </a:lstStyle>
          <a:p>
            <a:pPr>
              <a:defRPr/>
            </a:pPr>
            <a:fld id="{2BD9D916-76EE-4050-9E5B-81FFA133269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6" tIns="46478" rIns="92956" bIns="46478" numCol="1" anchor="t" anchorCtr="0" compatLnSpc="1">
            <a:prstTxWarp prst="textNoShape">
              <a:avLst/>
            </a:prstTxWarp>
          </a:bodyPr>
          <a:lstStyle>
            <a:lvl1pPr defTabSz="930275">
              <a:lnSpc>
                <a:spcPct val="100000"/>
              </a:lnSpc>
              <a:defRPr sz="1200">
                <a:solidFill>
                  <a:schemeClr val="tx1"/>
                </a:solidFill>
                <a:latin typeface="Arial" charset="0"/>
              </a:defRPr>
            </a:lvl1pPr>
          </a:lstStyle>
          <a:p>
            <a:pPr>
              <a:defRPr/>
            </a:pPr>
            <a:endParaRPr lang="en-US" dirty="0"/>
          </a:p>
        </p:txBody>
      </p:sp>
      <p:sp>
        <p:nvSpPr>
          <p:cNvPr id="13315"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2956" tIns="46478" rIns="92956" bIns="46478" numCol="1" anchor="t" anchorCtr="0" compatLnSpc="1">
            <a:prstTxWarp prst="textNoShape">
              <a:avLst/>
            </a:prstTxWarp>
          </a:bodyPr>
          <a:lstStyle>
            <a:lvl1pPr algn="r" defTabSz="930275">
              <a:lnSpc>
                <a:spcPct val="100000"/>
              </a:lnSpc>
              <a:defRPr sz="1200">
                <a:solidFill>
                  <a:schemeClr val="tx1"/>
                </a:solidFill>
                <a:latin typeface="Arial" charset="0"/>
              </a:defRPr>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74750" y="695325"/>
            <a:ext cx="4635500" cy="3476625"/>
          </a:xfrm>
          <a:prstGeom prst="rect">
            <a:avLst/>
          </a:prstGeom>
          <a:noFill/>
          <a:ln w="9525">
            <a:solidFill>
              <a:srgbClr val="000000"/>
            </a:solidFill>
            <a:miter lim="800000"/>
            <a:headEnd/>
            <a:tailEnd/>
          </a:ln>
        </p:spPr>
        <p:txBody>
          <a:bodyPr/>
          <a:lstStyle/>
          <a:p>
            <a:endParaRPr lang="en-US"/>
          </a:p>
        </p:txBody>
      </p:sp>
      <p:sp>
        <p:nvSpPr>
          <p:cNvPr id="13317" name="Rectangle 5"/>
          <p:cNvSpPr>
            <a:spLocks noGrp="1" noChangeArrowheads="1"/>
          </p:cNvSpPr>
          <p:nvPr>
            <p:ph type="body" sz="quarter" idx="3"/>
          </p:nvPr>
        </p:nvSpPr>
        <p:spPr bwMode="auto">
          <a:xfrm>
            <a:off x="931863" y="4403725"/>
            <a:ext cx="5121275" cy="4171950"/>
          </a:xfrm>
          <a:prstGeom prst="rect">
            <a:avLst/>
          </a:prstGeom>
          <a:noFill/>
          <a:ln w="9525">
            <a:noFill/>
            <a:miter lim="800000"/>
            <a:headEnd/>
            <a:tailEnd/>
          </a:ln>
          <a:effectLst/>
        </p:spPr>
        <p:txBody>
          <a:bodyPr vert="horz" wrap="square" lIns="92956" tIns="46478" rIns="92956" bIns="4647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807450"/>
            <a:ext cx="3027363" cy="463550"/>
          </a:xfrm>
          <a:prstGeom prst="rect">
            <a:avLst/>
          </a:prstGeom>
          <a:noFill/>
          <a:ln w="9525">
            <a:noFill/>
            <a:miter lim="800000"/>
            <a:headEnd/>
            <a:tailEnd/>
          </a:ln>
          <a:effectLst/>
        </p:spPr>
        <p:txBody>
          <a:bodyPr vert="horz" wrap="square" lIns="92956" tIns="46478" rIns="92956" bIns="46478" numCol="1" anchor="b" anchorCtr="0" compatLnSpc="1">
            <a:prstTxWarp prst="textNoShape">
              <a:avLst/>
            </a:prstTxWarp>
          </a:bodyPr>
          <a:lstStyle>
            <a:lvl1pPr defTabSz="930275">
              <a:lnSpc>
                <a:spcPct val="100000"/>
              </a:lnSpc>
              <a:defRPr sz="1200">
                <a:solidFill>
                  <a:schemeClr val="tx1"/>
                </a:solidFill>
                <a:latin typeface="Arial" charset="0"/>
              </a:defRPr>
            </a:lvl1pPr>
          </a:lstStyle>
          <a:p>
            <a:pPr>
              <a:defRPr/>
            </a:pPr>
            <a:endParaRPr lang="en-US" dirty="0"/>
          </a:p>
        </p:txBody>
      </p:sp>
      <p:sp>
        <p:nvSpPr>
          <p:cNvPr id="13319" name="Rectangle 7"/>
          <p:cNvSpPr>
            <a:spLocks noGrp="1" noChangeArrowheads="1"/>
          </p:cNvSpPr>
          <p:nvPr>
            <p:ph type="sldNum" sz="quarter" idx="5"/>
          </p:nvPr>
        </p:nvSpPr>
        <p:spPr bwMode="auto">
          <a:xfrm>
            <a:off x="3957638" y="8807450"/>
            <a:ext cx="3027362" cy="463550"/>
          </a:xfrm>
          <a:prstGeom prst="rect">
            <a:avLst/>
          </a:prstGeom>
          <a:noFill/>
          <a:ln w="9525">
            <a:noFill/>
            <a:miter lim="800000"/>
            <a:headEnd/>
            <a:tailEnd/>
          </a:ln>
          <a:effectLst/>
        </p:spPr>
        <p:txBody>
          <a:bodyPr vert="horz" wrap="square" lIns="92956" tIns="46478" rIns="92956" bIns="46478" numCol="1" anchor="b" anchorCtr="0" compatLnSpc="1">
            <a:prstTxWarp prst="textNoShape">
              <a:avLst/>
            </a:prstTxWarp>
          </a:bodyPr>
          <a:lstStyle>
            <a:lvl1pPr algn="r" defTabSz="930275">
              <a:lnSpc>
                <a:spcPct val="100000"/>
              </a:lnSpc>
              <a:defRPr sz="1200">
                <a:solidFill>
                  <a:schemeClr val="tx1"/>
                </a:solidFill>
                <a:latin typeface="Arial" charset="0"/>
              </a:defRPr>
            </a:lvl1pPr>
          </a:lstStyle>
          <a:p>
            <a:pPr>
              <a:defRPr/>
            </a:pPr>
            <a:fld id="{F31B999C-571A-4AF0-9C45-9322965F4F4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DC7028D-7D8B-4045-BB6B-04C6A7BA2A38}" type="slidenum">
              <a:rPr lang="en-US" smtClean="0"/>
              <a:pPr/>
              <a:t>1</a:t>
            </a:fld>
            <a:endParaRPr lang="en-US" dirty="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8FCA671-B45D-4632-98A0-8C607B79B4B4}" type="slidenum">
              <a:rPr lang="en-US" smtClean="0"/>
              <a:pPr/>
              <a:t>2</a:t>
            </a:fld>
            <a:endParaRPr lang="en-US" dirty="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1B999C-571A-4AF0-9C45-9322965F4F40}" type="slidenum">
              <a:rPr lang="en-US" smtClean="0"/>
              <a:pPr>
                <a:defRPr/>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85E2E94-0BF8-4C95-AAB4-BF4E1EB5BD4F}" type="slidenum">
              <a:rPr lang="en-US" smtClean="0"/>
              <a:pPr/>
              <a:t>3</a:t>
            </a:fld>
            <a:endParaRPr lang="en-US" dirty="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DA9DD34-1411-46D8-BC4C-E618B6BB224A}" type="slidenum">
              <a:rPr lang="en-US" smtClean="0"/>
              <a:pPr/>
              <a:t>4</a:t>
            </a:fld>
            <a:endParaRPr lang="en-US" dirty="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4EE9D91-9BA9-4B0A-9956-8CF5EB8B0394}" type="slidenum">
              <a:rPr lang="en-US" smtClean="0"/>
              <a:pPr/>
              <a:t>5</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2688B86-345E-4EB8-99EB-1BCF649BBA14}" type="slidenum">
              <a:rPr lang="en-US" smtClean="0"/>
              <a:pPr/>
              <a:t>6</a:t>
            </a:fld>
            <a:endParaRPr lang="en-US"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8B9BB56-963B-4EB0-9989-1363E5E009F3}" type="slidenum">
              <a:rPr lang="en-US" smtClean="0"/>
              <a:pPr/>
              <a:t>7</a:t>
            </a:fld>
            <a:endParaRPr lang="en-US" dirty="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120F4129-43C6-4E94-8F82-8C6E6DF40693}" type="slidenum">
              <a:rPr lang="en-US" smtClean="0"/>
              <a:pPr/>
              <a:t>8</a:t>
            </a:fld>
            <a:endParaRPr lang="en-US"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C962700D-BAE7-4531-AFFB-477E2CE3EA21}" type="slidenum">
              <a:rPr lang="en-US" smtClean="0"/>
              <a:pPr/>
              <a:t>9</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5"/>
          <p:cNvSpPr>
            <a:spLocks noChangeArrowheads="1"/>
          </p:cNvSpPr>
          <p:nvPr/>
        </p:nvSpPr>
        <p:spPr bwMode="auto">
          <a:xfrm>
            <a:off x="0" y="1162050"/>
            <a:ext cx="9144000" cy="46038"/>
          </a:xfrm>
          <a:prstGeom prst="rect">
            <a:avLst/>
          </a:prstGeom>
          <a:solidFill>
            <a:srgbClr val="00A5E4"/>
          </a:solidFill>
          <a:ln w="9525">
            <a:noFill/>
            <a:miter lim="800000"/>
            <a:headEnd/>
            <a:tailEnd/>
          </a:ln>
          <a:effectLst/>
        </p:spPr>
        <p:txBody>
          <a:bodyPr wrap="none" anchor="ctr"/>
          <a:lstStyle/>
          <a:p>
            <a:pPr>
              <a:defRPr/>
            </a:pPr>
            <a:endParaRPr lang="en-US" dirty="0"/>
          </a:p>
        </p:txBody>
      </p:sp>
      <p:sp>
        <p:nvSpPr>
          <p:cNvPr id="5" name="Rectangle 80"/>
          <p:cNvSpPr>
            <a:spLocks noChangeArrowheads="1"/>
          </p:cNvSpPr>
          <p:nvPr/>
        </p:nvSpPr>
        <p:spPr bwMode="auto">
          <a:xfrm>
            <a:off x="0" y="1200150"/>
            <a:ext cx="9144000" cy="1409700"/>
          </a:xfrm>
          <a:prstGeom prst="rect">
            <a:avLst/>
          </a:prstGeom>
          <a:solidFill>
            <a:srgbClr val="002C82"/>
          </a:solidFill>
          <a:ln w="9525">
            <a:noFill/>
            <a:miter lim="800000"/>
            <a:headEnd/>
            <a:tailEnd/>
          </a:ln>
          <a:effectLst/>
        </p:spPr>
        <p:txBody>
          <a:bodyPr wrap="none" anchor="ctr"/>
          <a:lstStyle/>
          <a:p>
            <a:pPr>
              <a:defRPr/>
            </a:pPr>
            <a:endParaRPr lang="en-US" dirty="0"/>
          </a:p>
        </p:txBody>
      </p:sp>
      <p:sp>
        <p:nvSpPr>
          <p:cNvPr id="6" name="Rectangle 74"/>
          <p:cNvSpPr>
            <a:spLocks noChangeArrowheads="1"/>
          </p:cNvSpPr>
          <p:nvPr/>
        </p:nvSpPr>
        <p:spPr bwMode="auto">
          <a:xfrm>
            <a:off x="0" y="0"/>
            <a:ext cx="1390650" cy="6858000"/>
          </a:xfrm>
          <a:prstGeom prst="rect">
            <a:avLst/>
          </a:prstGeom>
          <a:solidFill>
            <a:srgbClr val="FFFFFF">
              <a:alpha val="35001"/>
            </a:srgbClr>
          </a:solidFill>
          <a:ln w="9525">
            <a:noFill/>
            <a:miter lim="800000"/>
            <a:headEnd/>
            <a:tailEnd/>
          </a:ln>
          <a:effectLst/>
        </p:spPr>
        <p:txBody>
          <a:bodyPr wrap="none" anchor="ctr"/>
          <a:lstStyle/>
          <a:p>
            <a:pPr>
              <a:defRPr/>
            </a:pPr>
            <a:endParaRPr lang="en-US" dirty="0"/>
          </a:p>
        </p:txBody>
      </p:sp>
      <p:sp>
        <p:nvSpPr>
          <p:cNvPr id="7" name="Text Box 81"/>
          <p:cNvSpPr txBox="1">
            <a:spLocks noChangeArrowheads="1"/>
          </p:cNvSpPr>
          <p:nvPr/>
        </p:nvSpPr>
        <p:spPr bwMode="auto">
          <a:xfrm>
            <a:off x="4068763" y="6332538"/>
            <a:ext cx="4524375" cy="430212"/>
          </a:xfrm>
          <a:prstGeom prst="rect">
            <a:avLst/>
          </a:prstGeom>
          <a:noFill/>
          <a:ln w="9525">
            <a:noFill/>
            <a:miter lim="800000"/>
            <a:headEnd/>
            <a:tailEnd/>
          </a:ln>
          <a:effectLst/>
        </p:spPr>
        <p:txBody>
          <a:bodyPr>
            <a:spAutoFit/>
          </a:bodyPr>
          <a:lstStyle/>
          <a:p>
            <a:pPr algn="r">
              <a:spcAft>
                <a:spcPts val="350"/>
              </a:spcAft>
              <a:defRPr/>
            </a:pPr>
            <a:r>
              <a:rPr lang="en-US" sz="800" dirty="0">
                <a:solidFill>
                  <a:srgbClr val="4D4D4D"/>
                </a:solidFill>
              </a:rPr>
              <a:t>Copyright © 2009 Holland &amp; Knight LLP All Rights Reserved</a:t>
            </a:r>
          </a:p>
          <a:p>
            <a:pPr>
              <a:spcBef>
                <a:spcPct val="50000"/>
              </a:spcBef>
              <a:defRPr/>
            </a:pPr>
            <a:endParaRPr lang="en-US" sz="800" dirty="0">
              <a:solidFill>
                <a:srgbClr val="4D4D4D"/>
              </a:solidFill>
            </a:endParaRPr>
          </a:p>
        </p:txBody>
      </p:sp>
      <p:pic>
        <p:nvPicPr>
          <p:cNvPr id="8" name="Picture 83" descr="HKLogo_KepL280_V2_1208"/>
          <p:cNvPicPr>
            <a:picLocks noChangeAspect="1" noChangeArrowheads="1"/>
          </p:cNvPicPr>
          <p:nvPr/>
        </p:nvPicPr>
        <p:blipFill>
          <a:blip r:embed="rId2" cstate="print"/>
          <a:srcRect/>
          <a:stretch>
            <a:fillRect/>
          </a:stretch>
        </p:blipFill>
        <p:spPr bwMode="auto">
          <a:xfrm>
            <a:off x="5013325" y="433388"/>
            <a:ext cx="3492500" cy="455612"/>
          </a:xfrm>
          <a:prstGeom prst="rect">
            <a:avLst/>
          </a:prstGeom>
          <a:noFill/>
          <a:ln w="9525">
            <a:noFill/>
            <a:miter lim="800000"/>
            <a:headEnd/>
            <a:tailEnd/>
          </a:ln>
        </p:spPr>
      </p:pic>
      <p:sp>
        <p:nvSpPr>
          <p:cNvPr id="8276" name="Rectangle 84"/>
          <p:cNvSpPr>
            <a:spLocks noGrp="1" noChangeArrowheads="1"/>
          </p:cNvSpPr>
          <p:nvPr>
            <p:ph type="ctrTitle"/>
          </p:nvPr>
        </p:nvSpPr>
        <p:spPr>
          <a:xfrm>
            <a:off x="1379538" y="2959100"/>
            <a:ext cx="7126287" cy="688975"/>
          </a:xfrm>
        </p:spPr>
        <p:txBody>
          <a:bodyPr/>
          <a:lstStyle>
            <a:lvl1pPr algn="r">
              <a:defRPr sz="3600"/>
            </a:lvl1pPr>
          </a:lstStyle>
          <a:p>
            <a:r>
              <a:rPr lang="en-US"/>
              <a:t>Click to edit Master title style</a:t>
            </a:r>
          </a:p>
        </p:txBody>
      </p:sp>
      <p:sp>
        <p:nvSpPr>
          <p:cNvPr id="8277" name="Rectangle 85"/>
          <p:cNvSpPr>
            <a:spLocks noGrp="1" noChangeArrowheads="1"/>
          </p:cNvSpPr>
          <p:nvPr>
            <p:ph type="subTitle" idx="1"/>
          </p:nvPr>
        </p:nvSpPr>
        <p:spPr>
          <a:xfrm>
            <a:off x="1493838" y="4635500"/>
            <a:ext cx="7011987" cy="1752600"/>
          </a:xfrm>
          <a:ln/>
        </p:spPr>
        <p:txBody>
          <a:bodyPr/>
          <a:lstStyle>
            <a:lvl1pPr marL="0" indent="0" algn="r">
              <a:buFont typeface="Times" pitchFamily="50" charset="0"/>
              <a:buNone/>
              <a:defRPr sz="2200" b="1"/>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fld id="{CB810A42-48AD-482E-A2C4-61B1893E61C0}"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5975" y="265113"/>
            <a:ext cx="2057400" cy="4740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92188" y="265113"/>
            <a:ext cx="6021387" cy="4740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fld id="{87908855-2C5D-4E74-B008-3950B0CE6FA0}"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sldNum" sz="quarter" idx="10"/>
          </p:nvPr>
        </p:nvSpPr>
        <p:spPr>
          <a:ln/>
        </p:spPr>
        <p:txBody>
          <a:bodyPr/>
          <a:lstStyle>
            <a:lvl1pPr>
              <a:defRPr/>
            </a:lvl1pPr>
          </a:lstStyle>
          <a:p>
            <a:pPr>
              <a:defRPr/>
            </a:pPr>
            <a:fld id="{CD1E527C-3440-44C4-8ACD-E05745DED207}"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fld id="{36BCE458-CEAD-4B9F-81A9-6F7F7718C28D}"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2188" y="1622425"/>
            <a:ext cx="3922712" cy="3382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622425"/>
            <a:ext cx="3924300" cy="3382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sldNum" sz="quarter" idx="10"/>
          </p:nvPr>
        </p:nvSpPr>
        <p:spPr>
          <a:ln/>
        </p:spPr>
        <p:txBody>
          <a:bodyPr/>
          <a:lstStyle>
            <a:lvl1pPr>
              <a:defRPr/>
            </a:lvl1pPr>
          </a:lstStyle>
          <a:p>
            <a:pPr>
              <a:defRPr/>
            </a:pPr>
            <a:fld id="{FC4FFD91-13CA-4E22-934C-44C7C7E94554}"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sldNum" sz="quarter" idx="10"/>
          </p:nvPr>
        </p:nvSpPr>
        <p:spPr>
          <a:ln/>
        </p:spPr>
        <p:txBody>
          <a:bodyPr/>
          <a:lstStyle>
            <a:lvl1pPr>
              <a:defRPr/>
            </a:lvl1pPr>
          </a:lstStyle>
          <a:p>
            <a:pPr>
              <a:defRPr/>
            </a:pPr>
            <a:fld id="{0D54C519-6F06-499D-BBA5-5B3DD5D389CB}"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sldNum" sz="quarter" idx="10"/>
          </p:nvPr>
        </p:nvSpPr>
        <p:spPr>
          <a:ln/>
        </p:spPr>
        <p:txBody>
          <a:bodyPr/>
          <a:lstStyle>
            <a:lvl1pPr>
              <a:defRPr/>
            </a:lvl1pPr>
          </a:lstStyle>
          <a:p>
            <a:pPr>
              <a:defRPr/>
            </a:pPr>
            <a:fld id="{9EFF5C14-8ADC-4DBC-9243-C798AEB5F837}"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fld id="{CC629AA6-1F6F-4B01-8FE2-CCB1C3A1A610}"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fld id="{8FCF035B-4B32-4F1D-A3E3-696301CCFCFB}"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fld id="{ABD6335F-1DE0-404A-8773-DDB30E76ACA3}"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8F2F8"/>
        </a:solidFill>
        <a:effectLst/>
      </p:bgPr>
    </p:bg>
    <p:spTree>
      <p:nvGrpSpPr>
        <p:cNvPr id="1" name=""/>
        <p:cNvGrpSpPr/>
        <p:nvPr/>
      </p:nvGrpSpPr>
      <p:grpSpPr>
        <a:xfrm>
          <a:off x="0" y="0"/>
          <a:ext cx="0" cy="0"/>
          <a:chOff x="0" y="0"/>
          <a:chExt cx="0" cy="0"/>
        </a:xfrm>
      </p:grpSpPr>
      <p:sp>
        <p:nvSpPr>
          <p:cNvPr id="1068" name="Rectangle 44"/>
          <p:cNvSpPr>
            <a:spLocks noGrp="1" noChangeArrowheads="1"/>
          </p:cNvSpPr>
          <p:nvPr>
            <p:ph type="sldNum" sz="quarter" idx="4"/>
          </p:nvPr>
        </p:nvSpPr>
        <p:spPr bwMode="auto">
          <a:xfrm>
            <a:off x="4525963" y="6500813"/>
            <a:ext cx="425450" cy="20796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lnSpc>
                <a:spcPct val="100000"/>
              </a:lnSpc>
              <a:defRPr sz="900">
                <a:solidFill>
                  <a:schemeClr val="tx1"/>
                </a:solidFill>
              </a:defRPr>
            </a:lvl1pPr>
          </a:lstStyle>
          <a:p>
            <a:pPr>
              <a:defRPr/>
            </a:pPr>
            <a:fld id="{B7F15C49-B7E5-47A8-88B2-927338C99DEB}" type="slidenum">
              <a:rPr lang="en-US"/>
              <a:pPr>
                <a:defRPr/>
              </a:pPr>
              <a:t>‹#›</a:t>
            </a:fld>
            <a:endParaRPr lang="en-US" dirty="0"/>
          </a:p>
        </p:txBody>
      </p:sp>
      <p:sp>
        <p:nvSpPr>
          <p:cNvPr id="1027" name="Rectangle 65"/>
          <p:cNvSpPr>
            <a:spLocks noGrp="1" noChangeArrowheads="1"/>
          </p:cNvSpPr>
          <p:nvPr>
            <p:ph type="title"/>
          </p:nvPr>
        </p:nvSpPr>
        <p:spPr bwMode="auto">
          <a:xfrm>
            <a:off x="993775" y="265113"/>
            <a:ext cx="8229600" cy="898525"/>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smtClean="0"/>
              <a:t>Click to edit Master title style</a:t>
            </a:r>
          </a:p>
        </p:txBody>
      </p:sp>
      <p:sp>
        <p:nvSpPr>
          <p:cNvPr id="1028" name="Rectangle 66"/>
          <p:cNvSpPr>
            <a:spLocks noGrp="1" noChangeArrowheads="1"/>
          </p:cNvSpPr>
          <p:nvPr>
            <p:ph type="body" idx="1"/>
          </p:nvPr>
        </p:nvSpPr>
        <p:spPr bwMode="auto">
          <a:xfrm>
            <a:off x="992188" y="1622425"/>
            <a:ext cx="7999412" cy="3382963"/>
          </a:xfrm>
          <a:prstGeom prst="rect">
            <a:avLst/>
          </a:prstGeom>
          <a:noFill/>
          <a:ln w="9525" algn="ctr">
            <a:noFill/>
            <a:miter lim="800000"/>
            <a:headEnd/>
            <a:tailEnd/>
          </a:ln>
        </p:spPr>
        <p:txBody>
          <a:bodyPr vert="horz" wrap="square" lIns="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91" name="Rectangle 67"/>
          <p:cNvSpPr>
            <a:spLocks noChangeArrowheads="1"/>
          </p:cNvSpPr>
          <p:nvPr/>
        </p:nvSpPr>
        <p:spPr bwMode="auto">
          <a:xfrm>
            <a:off x="0" y="0"/>
            <a:ext cx="854075" cy="6858000"/>
          </a:xfrm>
          <a:prstGeom prst="rect">
            <a:avLst/>
          </a:prstGeom>
          <a:solidFill>
            <a:srgbClr val="FFFFFF">
              <a:alpha val="35001"/>
            </a:srgbClr>
          </a:solidFill>
          <a:ln w="9525">
            <a:noFill/>
            <a:miter lim="800000"/>
            <a:headEnd/>
            <a:tailEnd/>
          </a:ln>
          <a:effectLst/>
        </p:spPr>
        <p:txBody>
          <a:bodyPr wrap="none" anchor="ctr"/>
          <a:lstStyle/>
          <a:p>
            <a:pPr>
              <a:defRPr/>
            </a:pPr>
            <a:endParaRPr lang="en-US" dirty="0"/>
          </a:p>
        </p:txBody>
      </p:sp>
      <p:sp>
        <p:nvSpPr>
          <p:cNvPr id="1092" name="Rectangle 68"/>
          <p:cNvSpPr>
            <a:spLocks noChangeArrowheads="1"/>
          </p:cNvSpPr>
          <p:nvPr/>
        </p:nvSpPr>
        <p:spPr bwMode="auto">
          <a:xfrm>
            <a:off x="0" y="1289050"/>
            <a:ext cx="9144000" cy="46038"/>
          </a:xfrm>
          <a:prstGeom prst="rect">
            <a:avLst/>
          </a:prstGeom>
          <a:solidFill>
            <a:srgbClr val="00A5E4"/>
          </a:solidFill>
          <a:ln w="9525">
            <a:noFill/>
            <a:miter lim="800000"/>
            <a:headEnd/>
            <a:tailEnd/>
          </a:ln>
          <a:effectLst/>
        </p:spPr>
        <p:txBody>
          <a:bodyPr wrap="none"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hf hdr="0" ftr="0" dt="0"/>
  <p:txStyles>
    <p:titleStyle>
      <a:lvl1pPr algn="l" rtl="0" eaLnBrk="0" fontAlgn="base" hangingPunct="0">
        <a:lnSpc>
          <a:spcPct val="95000"/>
        </a:lnSpc>
        <a:spcBef>
          <a:spcPct val="0"/>
        </a:spcBef>
        <a:spcAft>
          <a:spcPct val="0"/>
        </a:spcAft>
        <a:defRPr sz="3300" b="1">
          <a:solidFill>
            <a:srgbClr val="002C82"/>
          </a:solidFill>
          <a:latin typeface="+mj-lt"/>
          <a:ea typeface="+mj-ea"/>
          <a:cs typeface="+mj-cs"/>
        </a:defRPr>
      </a:lvl1pPr>
      <a:lvl2pPr algn="l" rtl="0" eaLnBrk="0" fontAlgn="base" hangingPunct="0">
        <a:lnSpc>
          <a:spcPct val="95000"/>
        </a:lnSpc>
        <a:spcBef>
          <a:spcPct val="0"/>
        </a:spcBef>
        <a:spcAft>
          <a:spcPct val="0"/>
        </a:spcAft>
        <a:defRPr sz="3300" b="1">
          <a:solidFill>
            <a:srgbClr val="002C82"/>
          </a:solidFill>
          <a:latin typeface="Times New Roman" pitchFamily="18" charset="0"/>
        </a:defRPr>
      </a:lvl2pPr>
      <a:lvl3pPr algn="l" rtl="0" eaLnBrk="0" fontAlgn="base" hangingPunct="0">
        <a:lnSpc>
          <a:spcPct val="95000"/>
        </a:lnSpc>
        <a:spcBef>
          <a:spcPct val="0"/>
        </a:spcBef>
        <a:spcAft>
          <a:spcPct val="0"/>
        </a:spcAft>
        <a:defRPr sz="3300" b="1">
          <a:solidFill>
            <a:srgbClr val="002C82"/>
          </a:solidFill>
          <a:latin typeface="Times New Roman" pitchFamily="18" charset="0"/>
        </a:defRPr>
      </a:lvl3pPr>
      <a:lvl4pPr algn="l" rtl="0" eaLnBrk="0" fontAlgn="base" hangingPunct="0">
        <a:lnSpc>
          <a:spcPct val="95000"/>
        </a:lnSpc>
        <a:spcBef>
          <a:spcPct val="0"/>
        </a:spcBef>
        <a:spcAft>
          <a:spcPct val="0"/>
        </a:spcAft>
        <a:defRPr sz="3300" b="1">
          <a:solidFill>
            <a:srgbClr val="002C82"/>
          </a:solidFill>
          <a:latin typeface="Times New Roman" pitchFamily="18" charset="0"/>
        </a:defRPr>
      </a:lvl4pPr>
      <a:lvl5pPr algn="l" rtl="0" eaLnBrk="0" fontAlgn="base" hangingPunct="0">
        <a:lnSpc>
          <a:spcPct val="95000"/>
        </a:lnSpc>
        <a:spcBef>
          <a:spcPct val="0"/>
        </a:spcBef>
        <a:spcAft>
          <a:spcPct val="0"/>
        </a:spcAft>
        <a:defRPr sz="3300" b="1">
          <a:solidFill>
            <a:srgbClr val="002C82"/>
          </a:solidFill>
          <a:latin typeface="Times New Roman" pitchFamily="18" charset="0"/>
        </a:defRPr>
      </a:lvl5pPr>
      <a:lvl6pPr marL="457200" algn="l" rtl="0" eaLnBrk="0" fontAlgn="base" hangingPunct="0">
        <a:lnSpc>
          <a:spcPct val="95000"/>
        </a:lnSpc>
        <a:spcBef>
          <a:spcPct val="0"/>
        </a:spcBef>
        <a:spcAft>
          <a:spcPct val="0"/>
        </a:spcAft>
        <a:defRPr sz="3300" b="1">
          <a:solidFill>
            <a:srgbClr val="002C82"/>
          </a:solidFill>
          <a:latin typeface="Times New Roman" pitchFamily="18" charset="0"/>
        </a:defRPr>
      </a:lvl6pPr>
      <a:lvl7pPr marL="914400" algn="l" rtl="0" eaLnBrk="0" fontAlgn="base" hangingPunct="0">
        <a:lnSpc>
          <a:spcPct val="95000"/>
        </a:lnSpc>
        <a:spcBef>
          <a:spcPct val="0"/>
        </a:spcBef>
        <a:spcAft>
          <a:spcPct val="0"/>
        </a:spcAft>
        <a:defRPr sz="3300" b="1">
          <a:solidFill>
            <a:srgbClr val="002C82"/>
          </a:solidFill>
          <a:latin typeface="Times New Roman" pitchFamily="18" charset="0"/>
        </a:defRPr>
      </a:lvl7pPr>
      <a:lvl8pPr marL="1371600" algn="l" rtl="0" eaLnBrk="0" fontAlgn="base" hangingPunct="0">
        <a:lnSpc>
          <a:spcPct val="95000"/>
        </a:lnSpc>
        <a:spcBef>
          <a:spcPct val="0"/>
        </a:spcBef>
        <a:spcAft>
          <a:spcPct val="0"/>
        </a:spcAft>
        <a:defRPr sz="3300" b="1">
          <a:solidFill>
            <a:srgbClr val="002C82"/>
          </a:solidFill>
          <a:latin typeface="Times New Roman" pitchFamily="18" charset="0"/>
        </a:defRPr>
      </a:lvl8pPr>
      <a:lvl9pPr marL="1828800" algn="l" rtl="0" eaLnBrk="0" fontAlgn="base" hangingPunct="0">
        <a:lnSpc>
          <a:spcPct val="95000"/>
        </a:lnSpc>
        <a:spcBef>
          <a:spcPct val="0"/>
        </a:spcBef>
        <a:spcAft>
          <a:spcPct val="0"/>
        </a:spcAft>
        <a:defRPr sz="3300" b="1">
          <a:solidFill>
            <a:srgbClr val="002C82"/>
          </a:solidFill>
          <a:latin typeface="Times New Roman" pitchFamily="18" charset="0"/>
        </a:defRPr>
      </a:lvl9pPr>
    </p:titleStyle>
    <p:bodyStyle>
      <a:lvl1pPr marL="171450" indent="-171450" algn="l" rtl="0" eaLnBrk="0" fontAlgn="base" hangingPunct="0">
        <a:lnSpc>
          <a:spcPct val="95000"/>
        </a:lnSpc>
        <a:spcBef>
          <a:spcPct val="30000"/>
        </a:spcBef>
        <a:spcAft>
          <a:spcPct val="30000"/>
        </a:spcAft>
        <a:buClr>
          <a:srgbClr val="002C82"/>
        </a:buClr>
        <a:buFont typeface="Times" pitchFamily="50" charset="0"/>
        <a:buChar char="•"/>
        <a:defRPr sz="2400">
          <a:solidFill>
            <a:srgbClr val="002C82"/>
          </a:solidFill>
          <a:latin typeface="+mn-lt"/>
          <a:ea typeface="+mn-ea"/>
          <a:cs typeface="+mn-cs"/>
        </a:defRPr>
      </a:lvl1pPr>
      <a:lvl2pPr marL="630238" indent="-228600" algn="l" rtl="0" eaLnBrk="0" fontAlgn="base" hangingPunct="0">
        <a:lnSpc>
          <a:spcPct val="95000"/>
        </a:lnSpc>
        <a:spcBef>
          <a:spcPct val="30000"/>
        </a:spcBef>
        <a:spcAft>
          <a:spcPct val="30000"/>
        </a:spcAft>
        <a:buClr>
          <a:srgbClr val="002C82"/>
        </a:buClr>
        <a:buChar char="–"/>
        <a:defRPr sz="2000">
          <a:solidFill>
            <a:srgbClr val="002C82"/>
          </a:solidFill>
          <a:latin typeface="+mn-lt"/>
        </a:defRPr>
      </a:lvl2pPr>
      <a:lvl3pPr marL="973138" indent="-171450" algn="l" rtl="0" eaLnBrk="0" fontAlgn="base" hangingPunct="0">
        <a:lnSpc>
          <a:spcPct val="95000"/>
        </a:lnSpc>
        <a:spcBef>
          <a:spcPct val="30000"/>
        </a:spcBef>
        <a:spcAft>
          <a:spcPct val="30000"/>
        </a:spcAft>
        <a:buClr>
          <a:srgbClr val="002C82"/>
        </a:buClr>
        <a:buFont typeface="Times" pitchFamily="50" charset="0"/>
        <a:buChar char="•"/>
        <a:defRPr sz="2000">
          <a:solidFill>
            <a:srgbClr val="002C82"/>
          </a:solidFill>
          <a:latin typeface="+mn-lt"/>
        </a:defRPr>
      </a:lvl3pPr>
      <a:lvl4pPr marL="1311275" indent="-158750" algn="l" rtl="0" eaLnBrk="0" fontAlgn="base" hangingPunct="0">
        <a:lnSpc>
          <a:spcPct val="95000"/>
        </a:lnSpc>
        <a:spcBef>
          <a:spcPct val="30000"/>
        </a:spcBef>
        <a:spcAft>
          <a:spcPct val="30000"/>
        </a:spcAft>
        <a:buClr>
          <a:srgbClr val="002C82"/>
        </a:buClr>
        <a:buChar char="-"/>
        <a:defRPr sz="2000">
          <a:solidFill>
            <a:srgbClr val="002C82"/>
          </a:solidFill>
          <a:latin typeface="+mn-lt"/>
        </a:defRPr>
      </a:lvl4pPr>
      <a:lvl5pPr marL="1655763" indent="-144463" algn="l" rtl="0" eaLnBrk="0" fontAlgn="base" hangingPunct="0">
        <a:lnSpc>
          <a:spcPct val="95000"/>
        </a:lnSpc>
        <a:spcBef>
          <a:spcPct val="30000"/>
        </a:spcBef>
        <a:spcAft>
          <a:spcPct val="30000"/>
        </a:spcAft>
        <a:buClr>
          <a:srgbClr val="002C82"/>
        </a:buClr>
        <a:buChar char="-"/>
        <a:defRPr sz="2000">
          <a:solidFill>
            <a:srgbClr val="002C82"/>
          </a:solidFill>
          <a:latin typeface="+mn-lt"/>
        </a:defRPr>
      </a:lvl5pPr>
      <a:lvl6pPr marL="2112963" indent="-144463" algn="l" rtl="0" eaLnBrk="0" fontAlgn="base" hangingPunct="0">
        <a:lnSpc>
          <a:spcPct val="95000"/>
        </a:lnSpc>
        <a:spcBef>
          <a:spcPct val="30000"/>
        </a:spcBef>
        <a:spcAft>
          <a:spcPct val="30000"/>
        </a:spcAft>
        <a:buClr>
          <a:srgbClr val="002C82"/>
        </a:buClr>
        <a:buChar char="-"/>
        <a:defRPr sz="2000">
          <a:solidFill>
            <a:srgbClr val="002C82"/>
          </a:solidFill>
          <a:latin typeface="+mn-lt"/>
        </a:defRPr>
      </a:lvl6pPr>
      <a:lvl7pPr marL="2570163" indent="-144463" algn="l" rtl="0" eaLnBrk="0" fontAlgn="base" hangingPunct="0">
        <a:lnSpc>
          <a:spcPct val="95000"/>
        </a:lnSpc>
        <a:spcBef>
          <a:spcPct val="30000"/>
        </a:spcBef>
        <a:spcAft>
          <a:spcPct val="30000"/>
        </a:spcAft>
        <a:buClr>
          <a:srgbClr val="002C82"/>
        </a:buClr>
        <a:buChar char="-"/>
        <a:defRPr sz="2000">
          <a:solidFill>
            <a:srgbClr val="002C82"/>
          </a:solidFill>
          <a:latin typeface="+mn-lt"/>
        </a:defRPr>
      </a:lvl7pPr>
      <a:lvl8pPr marL="3027363" indent="-144463" algn="l" rtl="0" eaLnBrk="0" fontAlgn="base" hangingPunct="0">
        <a:lnSpc>
          <a:spcPct val="95000"/>
        </a:lnSpc>
        <a:spcBef>
          <a:spcPct val="30000"/>
        </a:spcBef>
        <a:spcAft>
          <a:spcPct val="30000"/>
        </a:spcAft>
        <a:buClr>
          <a:srgbClr val="002C82"/>
        </a:buClr>
        <a:buChar char="-"/>
        <a:defRPr sz="2000">
          <a:solidFill>
            <a:srgbClr val="002C82"/>
          </a:solidFill>
          <a:latin typeface="+mn-lt"/>
        </a:defRPr>
      </a:lvl8pPr>
      <a:lvl9pPr marL="3484563" indent="-144463" algn="l" rtl="0" eaLnBrk="0" fontAlgn="base" hangingPunct="0">
        <a:lnSpc>
          <a:spcPct val="95000"/>
        </a:lnSpc>
        <a:spcBef>
          <a:spcPct val="30000"/>
        </a:spcBef>
        <a:spcAft>
          <a:spcPct val="30000"/>
        </a:spcAft>
        <a:buClr>
          <a:srgbClr val="002C82"/>
        </a:buClr>
        <a:buChar char="-"/>
        <a:defRPr sz="2000">
          <a:solidFill>
            <a:srgbClr val="002C8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6"/>
          <p:cNvSpPr>
            <a:spLocks noGrp="1" noChangeArrowheads="1"/>
          </p:cNvSpPr>
          <p:nvPr>
            <p:ph type="ctrTitle"/>
          </p:nvPr>
        </p:nvSpPr>
        <p:spPr/>
        <p:txBody>
          <a:bodyPr/>
          <a:lstStyle/>
          <a:p>
            <a:r>
              <a:rPr lang="en-US" sz="3200" dirty="0" smtClean="0"/>
              <a:t>Insurance Issues in Commercial Leases</a:t>
            </a:r>
          </a:p>
        </p:txBody>
      </p:sp>
      <p:sp>
        <p:nvSpPr>
          <p:cNvPr id="3075" name="Rectangle 7"/>
          <p:cNvSpPr>
            <a:spLocks noGrp="1" noChangeArrowheads="1"/>
          </p:cNvSpPr>
          <p:nvPr>
            <p:ph type="subTitle" idx="1"/>
          </p:nvPr>
        </p:nvSpPr>
        <p:spPr>
          <a:xfrm>
            <a:off x="1493838" y="4635500"/>
            <a:ext cx="7011987" cy="1752600"/>
          </a:xfrm>
        </p:spPr>
        <p:txBody>
          <a:bodyPr/>
          <a:lstStyle/>
          <a:p>
            <a:pPr algn="ctr"/>
            <a:r>
              <a:rPr lang="en-US" dirty="0" smtClean="0"/>
              <a:t>Presentation to the Insurance and Surety Committee</a:t>
            </a:r>
          </a:p>
          <a:p>
            <a:pPr algn="ctr"/>
            <a:r>
              <a:rPr lang="en-US" dirty="0" smtClean="0"/>
              <a:t>August 20, 2012</a:t>
            </a:r>
          </a:p>
          <a:p>
            <a:pPr algn="ctr"/>
            <a:r>
              <a:rPr lang="en-US" dirty="0" smtClean="0"/>
              <a:t>Richard D. Eckhard</a:t>
            </a:r>
          </a:p>
        </p:txBody>
      </p:sp>
      <p:sp>
        <p:nvSpPr>
          <p:cNvPr id="3076" name="Rectangle 8"/>
          <p:cNvSpPr>
            <a:spLocks noChangeArrowheads="1"/>
          </p:cNvSpPr>
          <p:nvPr/>
        </p:nvSpPr>
        <p:spPr bwMode="auto">
          <a:xfrm>
            <a:off x="0" y="1200150"/>
            <a:ext cx="9144000" cy="1409700"/>
          </a:xfrm>
          <a:prstGeom prst="rect">
            <a:avLst/>
          </a:prstGeom>
          <a:solidFill>
            <a:srgbClr val="002C82"/>
          </a:solidFill>
          <a:ln w="9525">
            <a:noFill/>
            <a:miter lim="800000"/>
            <a:headEnd/>
            <a:tailEnd/>
          </a:ln>
        </p:spPr>
        <p:txBody>
          <a:bodyPr wrap="none" anchor="ctr"/>
          <a:lstStyle/>
          <a:p>
            <a:endParaRPr lang="en-US" dirty="0"/>
          </a:p>
        </p:txBody>
      </p:sp>
      <p:sp>
        <p:nvSpPr>
          <p:cNvPr id="3077" name="Rectangle 9"/>
          <p:cNvSpPr>
            <a:spLocks noChangeArrowheads="1"/>
          </p:cNvSpPr>
          <p:nvPr/>
        </p:nvSpPr>
        <p:spPr bwMode="auto">
          <a:xfrm>
            <a:off x="0" y="0"/>
            <a:ext cx="1390650" cy="6858000"/>
          </a:xfrm>
          <a:prstGeom prst="rect">
            <a:avLst/>
          </a:prstGeom>
          <a:solidFill>
            <a:srgbClr val="FFFFFF">
              <a:alpha val="34901"/>
            </a:srgbClr>
          </a:solidFill>
          <a:ln w="9525">
            <a:noFill/>
            <a:miter lim="800000"/>
            <a:headEnd/>
            <a:tailEnd/>
          </a:ln>
        </p:spPr>
        <p:txBody>
          <a:bodyPr wrap="none" anchor="ctr"/>
          <a:lstStyle/>
          <a:p>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7AADC578-61CB-4704-B561-5D57D5B1277B}" type="slidenum">
              <a:rPr lang="en-US" smtClean="0"/>
              <a:pPr/>
              <a:t>10</a:t>
            </a:fld>
            <a:endParaRPr lang="en-US" dirty="0" smtClean="0"/>
          </a:p>
        </p:txBody>
      </p:sp>
      <p:sp>
        <p:nvSpPr>
          <p:cNvPr id="12291" name="Rectangle 2"/>
          <p:cNvSpPr>
            <a:spLocks noGrp="1" noChangeArrowheads="1"/>
          </p:cNvSpPr>
          <p:nvPr>
            <p:ph type="title"/>
          </p:nvPr>
        </p:nvSpPr>
        <p:spPr/>
        <p:txBody>
          <a:bodyPr/>
          <a:lstStyle/>
          <a:p>
            <a:r>
              <a:rPr lang="en-US" dirty="0" smtClean="0"/>
              <a:t>Liability Insurance</a:t>
            </a:r>
          </a:p>
        </p:txBody>
      </p:sp>
      <p:sp>
        <p:nvSpPr>
          <p:cNvPr id="12292" name="Rectangle 3"/>
          <p:cNvSpPr>
            <a:spLocks noGrp="1" noChangeArrowheads="1"/>
          </p:cNvSpPr>
          <p:nvPr>
            <p:ph type="body" idx="1"/>
          </p:nvPr>
        </p:nvSpPr>
        <p:spPr>
          <a:xfrm>
            <a:off x="992188" y="1622425"/>
            <a:ext cx="8226425" cy="4386263"/>
          </a:xfrm>
        </p:spPr>
        <p:txBody>
          <a:bodyPr/>
          <a:lstStyle/>
          <a:p>
            <a:r>
              <a:rPr lang="en-US" dirty="0" smtClean="0"/>
              <a:t>Third party insurance – protects the insured against claims</a:t>
            </a:r>
            <a:br>
              <a:rPr lang="en-US" dirty="0" smtClean="0"/>
            </a:br>
            <a:r>
              <a:rPr lang="en-US" dirty="0" smtClean="0"/>
              <a:t>of third parties arising from bodily injury, personal injury</a:t>
            </a:r>
            <a:br>
              <a:rPr lang="en-US" dirty="0" smtClean="0"/>
            </a:br>
            <a:r>
              <a:rPr lang="en-US" dirty="0" smtClean="0"/>
              <a:t>and property damage.</a:t>
            </a:r>
          </a:p>
          <a:p>
            <a:r>
              <a:rPr lang="en-US" dirty="0" smtClean="0"/>
              <a:t>ISO commercial general liability policy form CG 00 01 is</a:t>
            </a:r>
            <a:br>
              <a:rPr lang="en-US" dirty="0" smtClean="0"/>
            </a:br>
            <a:r>
              <a:rPr lang="en-US" dirty="0" smtClean="0"/>
              <a:t>the most common form of liability policies.</a:t>
            </a:r>
          </a:p>
          <a:p>
            <a:r>
              <a:rPr lang="en-US" dirty="0" smtClean="0"/>
              <a:t>CG 00 01 is written on an occurrence basis – it covers injuries and damage occurring during the effective period of the policy.</a:t>
            </a:r>
          </a:p>
          <a:p>
            <a:r>
              <a:rPr lang="en-US" dirty="0" smtClean="0"/>
              <a:t>Claims made coverage – provides coverage for claims made during the affected period of the policy without regard to any injury or damage occurred (less common in liability insurance).</a:t>
            </a:r>
          </a:p>
          <a:p>
            <a:endParaRPr lang="en-US" dirty="0" smtClean="0"/>
          </a:p>
          <a:p>
            <a:endParaRPr lang="en-US" dirty="0"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a:lstStyle/>
          <a:p>
            <a:fld id="{F877A9BE-512F-46BB-A5BB-692B314CB55A}" type="slidenum">
              <a:rPr lang="en-US" smtClean="0"/>
              <a:pPr/>
              <a:t>11</a:t>
            </a:fld>
            <a:endParaRPr lang="en-US" dirty="0" smtClean="0"/>
          </a:p>
        </p:txBody>
      </p:sp>
      <p:sp>
        <p:nvSpPr>
          <p:cNvPr id="13315" name="Rectangle 2"/>
          <p:cNvSpPr>
            <a:spLocks noGrp="1" noChangeArrowheads="1"/>
          </p:cNvSpPr>
          <p:nvPr>
            <p:ph type="title"/>
          </p:nvPr>
        </p:nvSpPr>
        <p:spPr/>
        <p:txBody>
          <a:bodyPr/>
          <a:lstStyle/>
          <a:p>
            <a:r>
              <a:rPr lang="en-US" dirty="0" smtClean="0"/>
              <a:t>Liability Insurance</a:t>
            </a:r>
          </a:p>
        </p:txBody>
      </p:sp>
      <p:sp>
        <p:nvSpPr>
          <p:cNvPr id="13316" name="Rectangle 3"/>
          <p:cNvSpPr>
            <a:spLocks noGrp="1" noChangeArrowheads="1"/>
          </p:cNvSpPr>
          <p:nvPr>
            <p:ph type="body" idx="1"/>
          </p:nvPr>
        </p:nvSpPr>
        <p:spPr/>
        <p:txBody>
          <a:bodyPr/>
          <a:lstStyle/>
          <a:p>
            <a:r>
              <a:rPr lang="en-US" dirty="0" smtClean="0"/>
              <a:t>“Comprehensive general liability” – an outdated form replaced by  CGL.</a:t>
            </a:r>
          </a:p>
          <a:p>
            <a:r>
              <a:rPr lang="en-US" dirty="0" smtClean="0"/>
              <a:t>Bodily injury – bodily injury, sickness or disease sustained by</a:t>
            </a:r>
            <a:br>
              <a:rPr lang="en-US" dirty="0" smtClean="0"/>
            </a:br>
            <a:r>
              <a:rPr lang="en-US" dirty="0" smtClean="0"/>
              <a:t>a third party.</a:t>
            </a:r>
          </a:p>
          <a:p>
            <a:r>
              <a:rPr lang="en-US" dirty="0" smtClean="0"/>
              <a:t>Person injury – injury arising out of false arrest, malicious prosecution, wrongful eviction, slander or libel, or copyright infringement.</a:t>
            </a:r>
          </a:p>
          <a:p>
            <a:endParaRPr lang="en-US" dirty="0" smtClean="0"/>
          </a:p>
          <a:p>
            <a:endParaRPr lang="en-US" dirty="0"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p:spPr>
        <p:txBody>
          <a:bodyPr/>
          <a:lstStyle/>
          <a:p>
            <a:fld id="{434EE47D-259C-42B7-AD39-37DE261B5B7D}" type="slidenum">
              <a:rPr lang="en-US" smtClean="0"/>
              <a:pPr/>
              <a:t>12</a:t>
            </a:fld>
            <a:endParaRPr lang="en-US" dirty="0" smtClean="0"/>
          </a:p>
        </p:txBody>
      </p:sp>
      <p:sp>
        <p:nvSpPr>
          <p:cNvPr id="14339" name="Rectangle 2"/>
          <p:cNvSpPr>
            <a:spLocks noGrp="1" noChangeArrowheads="1"/>
          </p:cNvSpPr>
          <p:nvPr>
            <p:ph type="title"/>
          </p:nvPr>
        </p:nvSpPr>
        <p:spPr/>
        <p:txBody>
          <a:bodyPr/>
          <a:lstStyle/>
          <a:p>
            <a:r>
              <a:rPr lang="en-US" dirty="0" smtClean="0"/>
              <a:t>Liability Insurance</a:t>
            </a:r>
          </a:p>
        </p:txBody>
      </p:sp>
      <p:sp>
        <p:nvSpPr>
          <p:cNvPr id="14340" name="Rectangle 3"/>
          <p:cNvSpPr>
            <a:spLocks noGrp="1" noChangeArrowheads="1"/>
          </p:cNvSpPr>
          <p:nvPr>
            <p:ph type="body" idx="1"/>
          </p:nvPr>
        </p:nvSpPr>
        <p:spPr/>
        <p:txBody>
          <a:bodyPr/>
          <a:lstStyle/>
          <a:p>
            <a:pPr>
              <a:lnSpc>
                <a:spcPct val="85000"/>
              </a:lnSpc>
            </a:pPr>
            <a:r>
              <a:rPr lang="en-US" dirty="0" smtClean="0"/>
              <a:t>Property damage – physical injury to tangible property.</a:t>
            </a:r>
          </a:p>
          <a:p>
            <a:pPr>
              <a:lnSpc>
                <a:spcPct val="85000"/>
              </a:lnSpc>
            </a:pPr>
            <a:r>
              <a:rPr lang="en-US" dirty="0" smtClean="0"/>
              <a:t>CGL policies contain six limits</a:t>
            </a:r>
          </a:p>
          <a:p>
            <a:pPr lvl="1">
              <a:lnSpc>
                <a:spcPct val="85000"/>
              </a:lnSpc>
            </a:pPr>
            <a:r>
              <a:rPr lang="en-US" dirty="0" smtClean="0"/>
              <a:t>General aggregate limits – maximum insurance is required to pay</a:t>
            </a:r>
            <a:br>
              <a:rPr lang="en-US" dirty="0" smtClean="0"/>
            </a:br>
            <a:r>
              <a:rPr lang="en-US" dirty="0" smtClean="0"/>
              <a:t>during the policy period.</a:t>
            </a:r>
          </a:p>
          <a:p>
            <a:pPr lvl="1">
              <a:lnSpc>
                <a:spcPct val="85000"/>
              </a:lnSpc>
            </a:pPr>
            <a:r>
              <a:rPr lang="en-US" dirty="0" smtClean="0"/>
              <a:t>Products – completed operation aggregate limit – maximum insurance required to pay during the policy period for bodily injury and property damage occurring outside of the premises owned or rented by the named insured.</a:t>
            </a:r>
          </a:p>
          <a:p>
            <a:pPr lvl="1">
              <a:lnSpc>
                <a:spcPct val="85000"/>
              </a:lnSpc>
            </a:pPr>
            <a:r>
              <a:rPr lang="en-US" dirty="0" smtClean="0"/>
              <a:t>Personal injury and advertising liability limit.</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p:spPr>
        <p:txBody>
          <a:bodyPr/>
          <a:lstStyle/>
          <a:p>
            <a:fld id="{2F12B75D-8395-4516-8068-5804AD144CAA}" type="slidenum">
              <a:rPr lang="en-US" smtClean="0"/>
              <a:pPr/>
              <a:t>13</a:t>
            </a:fld>
            <a:endParaRPr lang="en-US" dirty="0" smtClean="0"/>
          </a:p>
        </p:txBody>
      </p:sp>
      <p:sp>
        <p:nvSpPr>
          <p:cNvPr id="15363" name="Rectangle 2"/>
          <p:cNvSpPr>
            <a:spLocks noGrp="1" noChangeArrowheads="1"/>
          </p:cNvSpPr>
          <p:nvPr>
            <p:ph type="title"/>
          </p:nvPr>
        </p:nvSpPr>
        <p:spPr/>
        <p:txBody>
          <a:bodyPr/>
          <a:lstStyle/>
          <a:p>
            <a:r>
              <a:rPr lang="en-US" dirty="0" smtClean="0"/>
              <a:t>Liability Insurance</a:t>
            </a:r>
          </a:p>
        </p:txBody>
      </p:sp>
      <p:sp>
        <p:nvSpPr>
          <p:cNvPr id="15364" name="Rectangle 3"/>
          <p:cNvSpPr>
            <a:spLocks noGrp="1" noChangeArrowheads="1"/>
          </p:cNvSpPr>
          <p:nvPr>
            <p:ph type="body" idx="1"/>
          </p:nvPr>
        </p:nvSpPr>
        <p:spPr/>
        <p:txBody>
          <a:bodyPr/>
          <a:lstStyle/>
          <a:p>
            <a:pPr lvl="1"/>
            <a:r>
              <a:rPr lang="en-US" dirty="0" smtClean="0"/>
              <a:t>Each occurrence limit.</a:t>
            </a:r>
          </a:p>
          <a:p>
            <a:pPr lvl="1"/>
            <a:r>
              <a:rPr lang="en-US" dirty="0" smtClean="0"/>
              <a:t>Medical expense limit.</a:t>
            </a:r>
          </a:p>
          <a:p>
            <a:pPr lvl="1"/>
            <a:r>
              <a:rPr lang="en-US" dirty="0" smtClean="0"/>
              <a:t>Damages to premises rented to use limits.</a:t>
            </a:r>
          </a:p>
          <a:p>
            <a:r>
              <a:rPr lang="en-US" dirty="0" smtClean="0"/>
              <a:t>Defense of claims is provided as an additional benefit and</a:t>
            </a:r>
            <a:br>
              <a:rPr lang="en-US" dirty="0" smtClean="0"/>
            </a:br>
            <a:r>
              <a:rPr lang="en-US" dirty="0" smtClean="0"/>
              <a:t>does not reduce available limits.</a:t>
            </a:r>
          </a:p>
          <a:p>
            <a:pPr lvl="1"/>
            <a:endParaRPr lang="en-US" dirty="0" smtClean="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p:spPr>
        <p:txBody>
          <a:bodyPr/>
          <a:lstStyle/>
          <a:p>
            <a:fld id="{AC4DEA7B-AAD2-4086-A7C6-033987C6E753}" type="slidenum">
              <a:rPr lang="en-US" smtClean="0"/>
              <a:pPr/>
              <a:t>14</a:t>
            </a:fld>
            <a:endParaRPr lang="en-US" dirty="0" smtClean="0"/>
          </a:p>
        </p:txBody>
      </p:sp>
      <p:sp>
        <p:nvSpPr>
          <p:cNvPr id="16387" name="Rectangle 2"/>
          <p:cNvSpPr>
            <a:spLocks noGrp="1" noChangeArrowheads="1"/>
          </p:cNvSpPr>
          <p:nvPr>
            <p:ph type="title"/>
          </p:nvPr>
        </p:nvSpPr>
        <p:spPr/>
        <p:txBody>
          <a:bodyPr/>
          <a:lstStyle/>
          <a:p>
            <a:r>
              <a:rPr lang="en-US" dirty="0" smtClean="0"/>
              <a:t>Liability Insurance</a:t>
            </a:r>
          </a:p>
        </p:txBody>
      </p:sp>
      <p:sp>
        <p:nvSpPr>
          <p:cNvPr id="16388" name="Rectangle 3"/>
          <p:cNvSpPr>
            <a:spLocks noGrp="1" noChangeArrowheads="1"/>
          </p:cNvSpPr>
          <p:nvPr>
            <p:ph type="body" idx="1"/>
          </p:nvPr>
        </p:nvSpPr>
        <p:spPr/>
        <p:txBody>
          <a:bodyPr/>
          <a:lstStyle/>
          <a:p>
            <a:r>
              <a:rPr lang="en-US" dirty="0" smtClean="0"/>
              <a:t>Exclusions</a:t>
            </a:r>
          </a:p>
          <a:p>
            <a:pPr lvl="1"/>
            <a:r>
              <a:rPr lang="en-US" dirty="0" smtClean="0"/>
              <a:t>Pollution</a:t>
            </a:r>
          </a:p>
          <a:p>
            <a:pPr lvl="1"/>
            <a:r>
              <a:rPr lang="en-US" dirty="0" smtClean="0"/>
              <a:t>Care, custody and control – pertaining to property owned, rented or occupied by the insured</a:t>
            </a:r>
          </a:p>
          <a:p>
            <a:pPr lvl="1"/>
            <a:r>
              <a:rPr lang="en-US" dirty="0" smtClean="0"/>
              <a:t>Personal injury liability assumed under an indemnity agreement</a:t>
            </a:r>
          </a:p>
          <a:p>
            <a:pPr lvl="1"/>
            <a:r>
              <a:rPr lang="en-US" dirty="0" smtClean="0"/>
              <a:t>Intentional acts</a:t>
            </a:r>
          </a:p>
          <a:p>
            <a:pPr lvl="1"/>
            <a:r>
              <a:rPr lang="en-US" dirty="0" smtClean="0"/>
              <a:t>Contractual liability – has an exception for damages assumed under</a:t>
            </a:r>
            <a:br>
              <a:rPr lang="en-US" dirty="0" smtClean="0"/>
            </a:br>
            <a:r>
              <a:rPr lang="en-US" dirty="0" smtClean="0"/>
              <a:t>an “Insured Contract” in which case coverage is provided for bodily injury or property damage</a:t>
            </a:r>
          </a:p>
          <a:p>
            <a:pPr lvl="1"/>
            <a:r>
              <a:rPr lang="en-US" dirty="0" smtClean="0"/>
              <a:t>“Insured Contract” includes a lease of premises</a:t>
            </a:r>
          </a:p>
          <a:p>
            <a:pPr lvl="1"/>
            <a:endParaRPr lang="en-US" dirty="0" smtClean="0"/>
          </a:p>
          <a:p>
            <a:pPr lvl="1"/>
            <a:endParaRPr lang="en-US" dirty="0"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p:spPr>
        <p:txBody>
          <a:bodyPr/>
          <a:lstStyle/>
          <a:p>
            <a:fld id="{755DD883-DA76-4C8F-A0A9-740D0F2794E1}" type="slidenum">
              <a:rPr lang="en-US" smtClean="0"/>
              <a:pPr/>
              <a:t>15</a:t>
            </a:fld>
            <a:endParaRPr lang="en-US" dirty="0" smtClean="0"/>
          </a:p>
        </p:txBody>
      </p:sp>
      <p:sp>
        <p:nvSpPr>
          <p:cNvPr id="17411" name="Rectangle 2"/>
          <p:cNvSpPr>
            <a:spLocks noGrp="1" noChangeArrowheads="1"/>
          </p:cNvSpPr>
          <p:nvPr>
            <p:ph type="title"/>
          </p:nvPr>
        </p:nvSpPr>
        <p:spPr/>
        <p:txBody>
          <a:bodyPr/>
          <a:lstStyle/>
          <a:p>
            <a:r>
              <a:rPr lang="en-US" dirty="0" smtClean="0"/>
              <a:t>Liability Insurance</a:t>
            </a:r>
          </a:p>
        </p:txBody>
      </p:sp>
      <p:sp>
        <p:nvSpPr>
          <p:cNvPr id="17412" name="Rectangle 3"/>
          <p:cNvSpPr>
            <a:spLocks noGrp="1" noChangeArrowheads="1"/>
          </p:cNvSpPr>
          <p:nvPr>
            <p:ph type="body" idx="1"/>
          </p:nvPr>
        </p:nvSpPr>
        <p:spPr/>
        <p:txBody>
          <a:bodyPr/>
          <a:lstStyle/>
          <a:p>
            <a:r>
              <a:rPr lang="en-US" dirty="0" smtClean="0"/>
              <a:t>Umbrella policy – provides additional coverage for liability beyond the primary CGL policy.</a:t>
            </a:r>
          </a:p>
          <a:p>
            <a:r>
              <a:rPr lang="en-US" dirty="0" smtClean="0"/>
              <a:t>Blanket policy – consider obtaining a designated location general aggregate endorsement which makes the aggregate limits of the policy available to each location and provides comfort that a claim at one location will not reduce the available coverage for other locations.</a:t>
            </a:r>
          </a:p>
          <a:p>
            <a:r>
              <a:rPr lang="en-US" dirty="0" smtClean="0"/>
              <a:t>Additional insured</a:t>
            </a:r>
          </a:p>
          <a:p>
            <a:pPr lvl="1"/>
            <a:r>
              <a:rPr lang="en-US" dirty="0" smtClean="0"/>
              <a:t>CGL policies can be endorsed to name a third party as a “additional insured.”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p:spPr>
        <p:txBody>
          <a:bodyPr/>
          <a:lstStyle/>
          <a:p>
            <a:fld id="{45A4FD7D-DE7C-4A67-B688-03D76E0DA4EC}" type="slidenum">
              <a:rPr lang="en-US" smtClean="0"/>
              <a:pPr/>
              <a:t>16</a:t>
            </a:fld>
            <a:endParaRPr lang="en-US" dirty="0" smtClean="0"/>
          </a:p>
        </p:txBody>
      </p:sp>
      <p:sp>
        <p:nvSpPr>
          <p:cNvPr id="18435" name="Rectangle 2"/>
          <p:cNvSpPr>
            <a:spLocks noGrp="1" noChangeArrowheads="1"/>
          </p:cNvSpPr>
          <p:nvPr>
            <p:ph type="title"/>
          </p:nvPr>
        </p:nvSpPr>
        <p:spPr/>
        <p:txBody>
          <a:bodyPr/>
          <a:lstStyle/>
          <a:p>
            <a:r>
              <a:rPr lang="en-US" dirty="0" smtClean="0"/>
              <a:t>Liability Insurance</a:t>
            </a:r>
          </a:p>
        </p:txBody>
      </p:sp>
      <p:sp>
        <p:nvSpPr>
          <p:cNvPr id="18436" name="Rectangle 3"/>
          <p:cNvSpPr>
            <a:spLocks noGrp="1" noChangeArrowheads="1"/>
          </p:cNvSpPr>
          <p:nvPr>
            <p:ph type="body" idx="1"/>
          </p:nvPr>
        </p:nvSpPr>
        <p:spPr>
          <a:xfrm>
            <a:off x="766046" y="1563432"/>
            <a:ext cx="7999412" cy="3382963"/>
          </a:xfrm>
        </p:spPr>
        <p:txBody>
          <a:bodyPr/>
          <a:lstStyle/>
          <a:p>
            <a:pPr lvl="1"/>
            <a:r>
              <a:rPr lang="en-US" dirty="0" smtClean="0"/>
              <a:t>This can be achieved only through issuance of an endorsement and never through a certificate of insurance.</a:t>
            </a:r>
          </a:p>
          <a:p>
            <a:pPr lvl="1"/>
            <a:r>
              <a:rPr lang="en-US" dirty="0" smtClean="0"/>
              <a:t>30+ endorsement forms with varying coverages.  Additional insured coverage is much broader than contractual liability coverage:</a:t>
            </a:r>
          </a:p>
          <a:p>
            <a:pPr lvl="1"/>
            <a:r>
              <a:rPr lang="en-US" dirty="0" smtClean="0"/>
              <a:t>Not dependent on enforceability of the indemnification agreement.</a:t>
            </a:r>
          </a:p>
          <a:p>
            <a:pPr lvl="1"/>
            <a:r>
              <a:rPr lang="en-US" dirty="0" smtClean="0"/>
              <a:t>Provides the additional insured direct access to the policy including rights to defense. </a:t>
            </a:r>
          </a:p>
          <a:p>
            <a:pPr lvl="1"/>
            <a:r>
              <a:rPr lang="en-US" dirty="0" smtClean="0"/>
              <a:t>Coverage for the additional insured is provided only where the injury</a:t>
            </a:r>
            <a:br>
              <a:rPr lang="en-US" dirty="0" smtClean="0"/>
            </a:br>
            <a:r>
              <a:rPr lang="en-US" dirty="0" smtClean="0"/>
              <a:t>or damage is caused in whole or part by the named insured’s act or omission.</a:t>
            </a:r>
          </a:p>
          <a:p>
            <a:pPr lvl="1"/>
            <a:r>
              <a:rPr lang="en-US" dirty="0" smtClean="0"/>
              <a:t>Thus additional insurance status provides cost free primary coverage</a:t>
            </a:r>
            <a:br>
              <a:rPr lang="en-US" dirty="0" smtClean="0"/>
            </a:br>
            <a:r>
              <a:rPr lang="en-US" dirty="0" smtClean="0"/>
              <a:t>for claims for which the named insured is contributory liable.</a:t>
            </a:r>
          </a:p>
          <a:p>
            <a:pPr lvl="1"/>
            <a:endParaRPr lang="en-US" dirty="0" smtClean="0"/>
          </a:p>
          <a:p>
            <a:endParaRPr lang="en-US" dirty="0"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p:spPr>
        <p:txBody>
          <a:bodyPr/>
          <a:lstStyle/>
          <a:p>
            <a:fld id="{36832483-407D-4A0C-8BD0-E0CFD2A265D3}" type="slidenum">
              <a:rPr lang="en-US" smtClean="0"/>
              <a:pPr/>
              <a:t>17</a:t>
            </a:fld>
            <a:endParaRPr lang="en-US" dirty="0" smtClean="0"/>
          </a:p>
        </p:txBody>
      </p:sp>
      <p:sp>
        <p:nvSpPr>
          <p:cNvPr id="19459" name="Rectangle 2"/>
          <p:cNvSpPr>
            <a:spLocks noGrp="1" noChangeArrowheads="1"/>
          </p:cNvSpPr>
          <p:nvPr>
            <p:ph type="title"/>
          </p:nvPr>
        </p:nvSpPr>
        <p:spPr/>
        <p:txBody>
          <a:bodyPr/>
          <a:lstStyle/>
          <a:p>
            <a:r>
              <a:rPr lang="en-US" dirty="0" smtClean="0"/>
              <a:t>Liability Insurance</a:t>
            </a:r>
          </a:p>
        </p:txBody>
      </p:sp>
      <p:sp>
        <p:nvSpPr>
          <p:cNvPr id="19460" name="Rectangle 3"/>
          <p:cNvSpPr>
            <a:spLocks noGrp="1" noChangeArrowheads="1"/>
          </p:cNvSpPr>
          <p:nvPr>
            <p:ph type="body" idx="1"/>
          </p:nvPr>
        </p:nvSpPr>
        <p:spPr>
          <a:xfrm>
            <a:off x="992188" y="1622425"/>
            <a:ext cx="7999412" cy="2803525"/>
          </a:xfrm>
        </p:spPr>
        <p:txBody>
          <a:bodyPr/>
          <a:lstStyle/>
          <a:p>
            <a:pPr lvl="1"/>
            <a:r>
              <a:rPr lang="en-US" dirty="0" smtClean="0"/>
              <a:t>Additional insured provides coverage for personal injuries which</a:t>
            </a:r>
            <a:br>
              <a:rPr lang="en-US" dirty="0" smtClean="0"/>
            </a:br>
            <a:r>
              <a:rPr lang="en-US" dirty="0" smtClean="0"/>
              <a:t>are excluded under contractual liability coverage</a:t>
            </a:r>
          </a:p>
          <a:p>
            <a:pPr lvl="1"/>
            <a:r>
              <a:rPr lang="en-US" dirty="0" smtClean="0"/>
              <a:t>The insured is prevented from pursuing a subrogation claim against</a:t>
            </a:r>
            <a:br>
              <a:rPr lang="en-US" dirty="0" smtClean="0"/>
            </a:br>
            <a:r>
              <a:rPr lang="en-US" dirty="0" smtClean="0"/>
              <a:t>the additional insured.</a:t>
            </a:r>
          </a:p>
          <a:p>
            <a:pPr lvl="1"/>
            <a:r>
              <a:rPr lang="en-US" dirty="0" smtClean="0"/>
              <a:t>Additional insured endorsements are typically provided at little</a:t>
            </a:r>
            <a:br>
              <a:rPr lang="en-US" dirty="0" smtClean="0"/>
            </a:br>
            <a:r>
              <a:rPr lang="en-US" dirty="0" smtClean="0"/>
              <a:t>or no cost</a:t>
            </a:r>
          </a:p>
          <a:p>
            <a:r>
              <a:rPr lang="en-US" dirty="0" smtClean="0"/>
              <a:t>Note:  Additional insured status is not a replacement for CGL coverage.</a:t>
            </a:r>
          </a:p>
          <a:p>
            <a:pPr lvl="1"/>
            <a:r>
              <a:rPr lang="en-US" dirty="0" smtClean="0"/>
              <a:t>The current ISO endorsement forms preclude coverage where the additional insured’s negligence was the sole cause of the damage</a:t>
            </a:r>
            <a:br>
              <a:rPr lang="en-US" dirty="0" smtClean="0"/>
            </a:br>
            <a:r>
              <a:rPr lang="en-US" dirty="0" smtClean="0"/>
              <a:t>or injury.</a:t>
            </a:r>
          </a:p>
          <a:p>
            <a:endParaRPr lang="en-US" dirty="0"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Liability Insurance</a:t>
            </a:r>
            <a:endParaRPr lang="en-US" dirty="0"/>
          </a:p>
        </p:txBody>
      </p:sp>
      <p:sp>
        <p:nvSpPr>
          <p:cNvPr id="3" name="Content Placeholder 2"/>
          <p:cNvSpPr>
            <a:spLocks noGrp="1"/>
          </p:cNvSpPr>
          <p:nvPr>
            <p:ph idx="1"/>
          </p:nvPr>
        </p:nvSpPr>
        <p:spPr/>
        <p:txBody>
          <a:bodyPr/>
          <a:lstStyle/>
          <a:p>
            <a:r>
              <a:rPr lang="en-US" dirty="0" smtClean="0"/>
              <a:t>Additional insured status is sometimes viewed as redundant to contractual liability coverage, but there are significant differences.</a:t>
            </a:r>
          </a:p>
          <a:p>
            <a:pPr lvl="1"/>
            <a:r>
              <a:rPr lang="en-US" dirty="0" smtClean="0"/>
              <a:t>The indemnitee under an Insured Contract does not have direct access to the indemnitor’s policy–its has recourse only against the insured under the terms of its indemnity.</a:t>
            </a:r>
          </a:p>
          <a:p>
            <a:pPr lvl="1"/>
            <a:r>
              <a:rPr lang="en-US" dirty="0" smtClean="0"/>
              <a:t>The indemnification clause in the lease may be unenforceable under the pertinent State’s anti-indemnity laws.</a:t>
            </a:r>
            <a:endParaRPr lang="en-US" dirty="0"/>
          </a:p>
        </p:txBody>
      </p:sp>
      <p:sp>
        <p:nvSpPr>
          <p:cNvPr id="4" name="Slide Number Placeholder 3"/>
          <p:cNvSpPr>
            <a:spLocks noGrp="1"/>
          </p:cNvSpPr>
          <p:nvPr>
            <p:ph type="sldNum" sz="quarter" idx="10"/>
          </p:nvPr>
        </p:nvSpPr>
        <p:spPr/>
        <p:txBody>
          <a:bodyPr/>
          <a:lstStyle/>
          <a:p>
            <a:pPr>
              <a:defRPr/>
            </a:pPr>
            <a:fld id="{CD1E527C-3440-44C4-8ACD-E05745DED207}" type="slidenum">
              <a:rPr lang="en-US" smtClean="0"/>
              <a:pPr>
                <a:defRPr/>
              </a:pPr>
              <a:t>18</a:t>
            </a:fld>
            <a:endParaRPr 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Liability Insurance</a:t>
            </a:r>
            <a:endParaRPr lang="en-US" dirty="0"/>
          </a:p>
        </p:txBody>
      </p:sp>
      <p:sp>
        <p:nvSpPr>
          <p:cNvPr id="3" name="Content Placeholder 2"/>
          <p:cNvSpPr>
            <a:spLocks noGrp="1"/>
          </p:cNvSpPr>
          <p:nvPr>
            <p:ph idx="1"/>
          </p:nvPr>
        </p:nvSpPr>
        <p:spPr/>
        <p:txBody>
          <a:bodyPr/>
          <a:lstStyle/>
          <a:p>
            <a:r>
              <a:rPr lang="en-US" dirty="0" smtClean="0"/>
              <a:t>Contractual liability coverage is limited to bodily injury and property damage, it does not cover personal injury such as false arrest.  </a:t>
            </a:r>
          </a:p>
          <a:p>
            <a:pPr lvl="1" algn="just"/>
            <a:r>
              <a:rPr lang="en-US" dirty="0" smtClean="0"/>
              <a:t>This limitation should be noted in the context of a typical lease requirement that Tenant obtain liability insurance covering its indemnifications.  That covenant will be breached if the indemnity is broader than the contractual liability coverage.  For example, indemnities typically cover to all losses and damages (including those resulting from breach of contract or legal requirements).</a:t>
            </a:r>
            <a:endParaRPr lang="en-US" dirty="0"/>
          </a:p>
        </p:txBody>
      </p:sp>
      <p:sp>
        <p:nvSpPr>
          <p:cNvPr id="4" name="Slide Number Placeholder 3"/>
          <p:cNvSpPr>
            <a:spLocks noGrp="1"/>
          </p:cNvSpPr>
          <p:nvPr>
            <p:ph type="sldNum" sz="quarter" idx="10"/>
          </p:nvPr>
        </p:nvSpPr>
        <p:spPr/>
        <p:txBody>
          <a:bodyPr/>
          <a:lstStyle/>
          <a:p>
            <a:pPr>
              <a:defRPr/>
            </a:pPr>
            <a:fld id="{CD1E527C-3440-44C4-8ACD-E05745DED207}" type="slidenum">
              <a:rPr lang="en-US" smtClean="0"/>
              <a:pPr>
                <a:defRPr/>
              </a:pPr>
              <a:t>19</a:t>
            </a:fld>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p:spPr>
        <p:txBody>
          <a:bodyPr/>
          <a:lstStyle/>
          <a:p>
            <a:fld id="{8328A6A9-6B19-4973-9A9D-CFB8EEDFD3A2}" type="slidenum">
              <a:rPr lang="en-US" smtClean="0"/>
              <a:pPr/>
              <a:t>2</a:t>
            </a:fld>
            <a:endParaRPr lang="en-US" dirty="0" smtClean="0"/>
          </a:p>
        </p:txBody>
      </p:sp>
      <p:sp>
        <p:nvSpPr>
          <p:cNvPr id="4099"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4100" name="Rectangle 3"/>
          <p:cNvSpPr>
            <a:spLocks noGrp="1" noChangeArrowheads="1"/>
          </p:cNvSpPr>
          <p:nvPr>
            <p:ph type="body" idx="1"/>
          </p:nvPr>
        </p:nvSpPr>
        <p:spPr>
          <a:xfrm>
            <a:off x="1128713" y="1692275"/>
            <a:ext cx="7712075" cy="4405313"/>
          </a:xfrm>
        </p:spPr>
        <p:txBody>
          <a:bodyPr/>
          <a:lstStyle/>
          <a:p>
            <a:r>
              <a:rPr lang="en-US" dirty="0" smtClean="0"/>
              <a:t>First person insurance – proceeds paid to the insured unless otherwise directed.</a:t>
            </a:r>
          </a:p>
          <a:p>
            <a:r>
              <a:rPr lang="en-US" dirty="0" smtClean="0"/>
              <a:t>Special form (“all risk”).  Special form is the most comprehensive.  It covers all risks except specifically excluded perils.</a:t>
            </a:r>
          </a:p>
          <a:p>
            <a:r>
              <a:rPr lang="en-US" dirty="0" smtClean="0"/>
              <a:t>Fire and extended coverage is the older and less comprehensive form.  It provides coverage only for specifically named perils.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p:spPr>
        <p:txBody>
          <a:bodyPr/>
          <a:lstStyle/>
          <a:p>
            <a:fld id="{F985B5E8-5CFF-4F61-B469-0D2F02CDFCA5}" type="slidenum">
              <a:rPr lang="en-US" smtClean="0"/>
              <a:pPr/>
              <a:t>20</a:t>
            </a:fld>
            <a:endParaRPr lang="en-US" dirty="0" smtClean="0"/>
          </a:p>
        </p:txBody>
      </p:sp>
      <p:sp>
        <p:nvSpPr>
          <p:cNvPr id="20483" name="Rectangle 2"/>
          <p:cNvSpPr>
            <a:spLocks noGrp="1" noChangeArrowheads="1"/>
          </p:cNvSpPr>
          <p:nvPr>
            <p:ph type="title"/>
          </p:nvPr>
        </p:nvSpPr>
        <p:spPr/>
        <p:txBody>
          <a:bodyPr/>
          <a:lstStyle/>
          <a:p>
            <a:r>
              <a:rPr lang="en-US" dirty="0" smtClean="0"/>
              <a:t>Waiver of Subrogation</a:t>
            </a:r>
          </a:p>
        </p:txBody>
      </p:sp>
      <p:sp>
        <p:nvSpPr>
          <p:cNvPr id="20484" name="Rectangle 3"/>
          <p:cNvSpPr>
            <a:spLocks noGrp="1" noChangeArrowheads="1"/>
          </p:cNvSpPr>
          <p:nvPr>
            <p:ph type="body" idx="1"/>
          </p:nvPr>
        </p:nvSpPr>
        <p:spPr/>
        <p:txBody>
          <a:bodyPr/>
          <a:lstStyle/>
          <a:p>
            <a:r>
              <a:rPr lang="en-US" dirty="0" smtClean="0"/>
              <a:t>Waiver of subrogation:</a:t>
            </a:r>
          </a:p>
          <a:p>
            <a:pPr lvl="1"/>
            <a:r>
              <a:rPr lang="en-US" dirty="0" smtClean="0"/>
              <a:t>An equitable doctrine in which one creditor upon satisfying the</a:t>
            </a:r>
            <a:br>
              <a:rPr lang="en-US" dirty="0" smtClean="0"/>
            </a:br>
            <a:r>
              <a:rPr lang="en-US" dirty="0" smtClean="0"/>
              <a:t>debtor’s obligation to a creditor is substituted for that creditor.</a:t>
            </a:r>
          </a:p>
          <a:p>
            <a:pPr lvl="1"/>
            <a:r>
              <a:rPr lang="en-US" dirty="0" smtClean="0"/>
              <a:t>In a lease this occurs when one party causes damage to the property</a:t>
            </a:r>
            <a:br>
              <a:rPr lang="en-US" dirty="0" smtClean="0"/>
            </a:br>
            <a:r>
              <a:rPr lang="en-US" dirty="0" smtClean="0"/>
              <a:t>of the other and the owner of the damaged property is compensated</a:t>
            </a:r>
            <a:br>
              <a:rPr lang="en-US" dirty="0" smtClean="0"/>
            </a:br>
            <a:r>
              <a:rPr lang="en-US" dirty="0" smtClean="0"/>
              <a:t>by its insurer.</a:t>
            </a:r>
          </a:p>
          <a:p>
            <a:endParaRPr lang="en-US"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p:spPr>
        <p:txBody>
          <a:bodyPr/>
          <a:lstStyle/>
          <a:p>
            <a:fld id="{A372BDE5-2633-4142-B95A-7BC89FA5C230}" type="slidenum">
              <a:rPr lang="en-US" smtClean="0"/>
              <a:pPr/>
              <a:t>21</a:t>
            </a:fld>
            <a:endParaRPr lang="en-US" dirty="0" smtClean="0"/>
          </a:p>
        </p:txBody>
      </p:sp>
      <p:sp>
        <p:nvSpPr>
          <p:cNvPr id="21507" name="Rectangle 2"/>
          <p:cNvSpPr>
            <a:spLocks noGrp="1" noChangeArrowheads="1"/>
          </p:cNvSpPr>
          <p:nvPr>
            <p:ph type="title"/>
          </p:nvPr>
        </p:nvSpPr>
        <p:spPr/>
        <p:txBody>
          <a:bodyPr/>
          <a:lstStyle/>
          <a:p>
            <a:r>
              <a:rPr lang="en-US" dirty="0" smtClean="0"/>
              <a:t>Waiver of Subrogation</a:t>
            </a:r>
          </a:p>
        </p:txBody>
      </p:sp>
      <p:sp>
        <p:nvSpPr>
          <p:cNvPr id="21508" name="Rectangle 3"/>
          <p:cNvSpPr>
            <a:spLocks noGrp="1" noChangeArrowheads="1"/>
          </p:cNvSpPr>
          <p:nvPr>
            <p:ph type="body" idx="1"/>
          </p:nvPr>
        </p:nvSpPr>
        <p:spPr/>
        <p:txBody>
          <a:bodyPr/>
          <a:lstStyle/>
          <a:p>
            <a:pPr lvl="1"/>
            <a:r>
              <a:rPr lang="en-US" dirty="0" smtClean="0"/>
              <a:t>Thus the insurer takes over the claim of the property owner against</a:t>
            </a:r>
            <a:br>
              <a:rPr lang="en-US" dirty="0" smtClean="0"/>
            </a:br>
            <a:r>
              <a:rPr lang="en-US" dirty="0" smtClean="0"/>
              <a:t>the party responsible for the damage.</a:t>
            </a:r>
          </a:p>
          <a:p>
            <a:pPr lvl="1"/>
            <a:r>
              <a:rPr lang="en-US" dirty="0" smtClean="0"/>
              <a:t>It is not in the interest of landlords and tenants to permit their</a:t>
            </a:r>
            <a:br>
              <a:rPr lang="en-US" dirty="0" smtClean="0"/>
            </a:br>
            <a:r>
              <a:rPr lang="en-US" dirty="0" smtClean="0"/>
              <a:t>respective insurers to sue the other party</a:t>
            </a:r>
          </a:p>
          <a:p>
            <a:pPr lvl="1"/>
            <a:r>
              <a:rPr lang="en-US" dirty="0" smtClean="0"/>
              <a:t>Additionally the tenant typically contributes towards the costs</a:t>
            </a:r>
            <a:br>
              <a:rPr lang="en-US" dirty="0" smtClean="0"/>
            </a:br>
            <a:r>
              <a:rPr lang="en-US" dirty="0" smtClean="0"/>
              <a:t>of landlord’s property policy and thus should receive the benefit of</a:t>
            </a:r>
            <a:br>
              <a:rPr lang="en-US" dirty="0" smtClean="0"/>
            </a:br>
            <a:r>
              <a:rPr lang="en-US" dirty="0" smtClean="0"/>
              <a:t>that coverage.  Waivers of subrogation are generally freely available</a:t>
            </a:r>
            <a:br>
              <a:rPr lang="en-US" dirty="0" smtClean="0"/>
            </a:br>
            <a:r>
              <a:rPr lang="en-US" dirty="0" smtClean="0"/>
              <a:t>in connection with property insurance.</a:t>
            </a:r>
          </a:p>
          <a:p>
            <a:pPr lvl="1"/>
            <a:r>
              <a:rPr lang="en-US" dirty="0" smtClean="0"/>
              <a:t>Waivers of subrogation are effective automatically by naming</a:t>
            </a:r>
            <a:br>
              <a:rPr lang="en-US" dirty="0" smtClean="0"/>
            </a:br>
            <a:r>
              <a:rPr lang="en-US" dirty="0" smtClean="0"/>
              <a:t>the other party to a lease as an additional insured under the first</a:t>
            </a:r>
            <a:br>
              <a:rPr lang="en-US" dirty="0" smtClean="0"/>
            </a:br>
            <a:r>
              <a:rPr lang="en-US" dirty="0" smtClean="0"/>
              <a:t>party’s liability policy.</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p:spPr>
        <p:txBody>
          <a:bodyPr/>
          <a:lstStyle/>
          <a:p>
            <a:fld id="{28A8EBCE-F83C-48BD-A3D4-BBEEC7E07D22}" type="slidenum">
              <a:rPr lang="en-US" smtClean="0"/>
              <a:pPr/>
              <a:t>22</a:t>
            </a:fld>
            <a:endParaRPr lang="en-US" dirty="0" smtClean="0"/>
          </a:p>
        </p:txBody>
      </p:sp>
      <p:sp>
        <p:nvSpPr>
          <p:cNvPr id="22531" name="Rectangle 2"/>
          <p:cNvSpPr>
            <a:spLocks noGrp="1" noChangeArrowheads="1"/>
          </p:cNvSpPr>
          <p:nvPr>
            <p:ph type="title"/>
          </p:nvPr>
        </p:nvSpPr>
        <p:spPr/>
        <p:txBody>
          <a:bodyPr/>
          <a:lstStyle/>
          <a:p>
            <a:r>
              <a:rPr lang="en-US" dirty="0" smtClean="0"/>
              <a:t>Waiver of Subrogation</a:t>
            </a:r>
          </a:p>
        </p:txBody>
      </p:sp>
      <p:sp>
        <p:nvSpPr>
          <p:cNvPr id="22532" name="Rectangle 3"/>
          <p:cNvSpPr>
            <a:spLocks noGrp="1" noChangeArrowheads="1"/>
          </p:cNvSpPr>
          <p:nvPr>
            <p:ph type="body" idx="1"/>
          </p:nvPr>
        </p:nvSpPr>
        <p:spPr/>
        <p:txBody>
          <a:bodyPr/>
          <a:lstStyle/>
          <a:p>
            <a:pPr lvl="1" algn="just"/>
            <a:r>
              <a:rPr lang="en-US" dirty="0" smtClean="0"/>
              <a:t>Properly drafted lease provision includes both a mutual release of</a:t>
            </a:r>
            <a:br>
              <a:rPr lang="en-US" dirty="0" smtClean="0"/>
            </a:br>
            <a:r>
              <a:rPr lang="en-US" dirty="0" smtClean="0"/>
              <a:t>right of recovery and a covenant to obtain the waiver of subrogation from the insurer.</a:t>
            </a:r>
          </a:p>
          <a:p>
            <a:pPr lvl="1" algn="just"/>
            <a:r>
              <a:rPr lang="en-US" dirty="0" smtClean="0"/>
              <a:t>The release applies to any loss no matter how caused, whether or</a:t>
            </a:r>
            <a:br>
              <a:rPr lang="en-US" dirty="0" smtClean="0"/>
            </a:br>
            <a:r>
              <a:rPr lang="en-US" dirty="0" smtClean="0"/>
              <a:t>not covered by insurance and without regard to whether insurance proceeds are actually obtained.</a:t>
            </a:r>
          </a:p>
          <a:p>
            <a:pPr lvl="1" algn="just"/>
            <a:r>
              <a:rPr lang="en-US" dirty="0" smtClean="0"/>
              <a:t>It should apply in the self-insurance context and without regard to deductibles.</a:t>
            </a:r>
          </a:p>
          <a:p>
            <a:pPr lvl="1" algn="just"/>
            <a:r>
              <a:rPr lang="en-US" dirty="0" smtClean="0"/>
              <a:t>The waiver of subrogation provision must expressly control overall other conflicting provisions in the lease (such as indemnities and maintenance and repair provisions).</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p:spPr>
        <p:txBody>
          <a:bodyPr/>
          <a:lstStyle/>
          <a:p>
            <a:fld id="{4CEF7117-24C4-489B-8B73-1AD1F0D6E4A1}" type="slidenum">
              <a:rPr lang="en-US" smtClean="0"/>
              <a:pPr/>
              <a:t>23</a:t>
            </a:fld>
            <a:endParaRPr lang="en-US" dirty="0" smtClean="0"/>
          </a:p>
        </p:txBody>
      </p:sp>
      <p:sp>
        <p:nvSpPr>
          <p:cNvPr id="23555" name="Rectangle 2"/>
          <p:cNvSpPr>
            <a:spLocks noGrp="1" noChangeArrowheads="1"/>
          </p:cNvSpPr>
          <p:nvPr>
            <p:ph type="title"/>
          </p:nvPr>
        </p:nvSpPr>
        <p:spPr/>
        <p:txBody>
          <a:bodyPr/>
          <a:lstStyle/>
          <a:p>
            <a:r>
              <a:rPr lang="en-US" dirty="0" smtClean="0"/>
              <a:t>Waiver of Subrogation</a:t>
            </a:r>
          </a:p>
        </p:txBody>
      </p:sp>
      <p:sp>
        <p:nvSpPr>
          <p:cNvPr id="23556" name="Rectangle 3"/>
          <p:cNvSpPr>
            <a:spLocks noGrp="1" noChangeArrowheads="1"/>
          </p:cNvSpPr>
          <p:nvPr>
            <p:ph type="body" idx="1"/>
          </p:nvPr>
        </p:nvSpPr>
        <p:spPr/>
        <p:txBody>
          <a:bodyPr/>
          <a:lstStyle/>
          <a:p>
            <a:pPr lvl="1"/>
            <a:r>
              <a:rPr lang="en-US" dirty="0" smtClean="0"/>
              <a:t>Waiver should run to the benefit of each party’s officers, directors</a:t>
            </a:r>
            <a:br>
              <a:rPr lang="en-US" dirty="0" smtClean="0"/>
            </a:br>
            <a:r>
              <a:rPr lang="en-US" dirty="0" smtClean="0"/>
              <a:t>and employees and to the tenants’ subtenants.</a:t>
            </a:r>
          </a:p>
          <a:p>
            <a:pPr lvl="1"/>
            <a:r>
              <a:rPr lang="en-US" dirty="0" smtClean="0"/>
              <a:t>The waiver should apply to any claim which would be  covered</a:t>
            </a:r>
            <a:br>
              <a:rPr lang="en-US" dirty="0" smtClean="0"/>
            </a:br>
            <a:r>
              <a:rPr lang="en-US" dirty="0" smtClean="0"/>
              <a:t>under special form property coverage and should expressly include claims for negligence, as many states require an express waiver for negligence to be effective.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91D6D4F0-5F44-4AEA-BC87-1DEE3B34E16F}" type="slidenum">
              <a:rPr lang="en-US" smtClean="0"/>
              <a:pPr/>
              <a:t>24</a:t>
            </a:fld>
            <a:endParaRPr lang="en-US" dirty="0" smtClean="0"/>
          </a:p>
        </p:txBody>
      </p:sp>
      <p:sp>
        <p:nvSpPr>
          <p:cNvPr id="24579" name="Rectangle 2"/>
          <p:cNvSpPr>
            <a:spLocks noGrp="1" noChangeArrowheads="1"/>
          </p:cNvSpPr>
          <p:nvPr>
            <p:ph type="title"/>
          </p:nvPr>
        </p:nvSpPr>
        <p:spPr/>
        <p:txBody>
          <a:bodyPr/>
          <a:lstStyle/>
          <a:p>
            <a:r>
              <a:rPr lang="en-US" dirty="0" smtClean="0"/>
              <a:t>Evidence of insurance</a:t>
            </a:r>
          </a:p>
        </p:txBody>
      </p:sp>
      <p:sp>
        <p:nvSpPr>
          <p:cNvPr id="24580" name="Rectangle 3"/>
          <p:cNvSpPr>
            <a:spLocks noGrp="1" noChangeArrowheads="1"/>
          </p:cNvSpPr>
          <p:nvPr>
            <p:ph type="body" idx="1"/>
          </p:nvPr>
        </p:nvSpPr>
        <p:spPr>
          <a:xfrm>
            <a:off x="992188" y="1622425"/>
            <a:ext cx="7847012" cy="3382963"/>
          </a:xfrm>
        </p:spPr>
        <p:txBody>
          <a:bodyPr/>
          <a:lstStyle/>
          <a:p>
            <a:r>
              <a:rPr lang="en-US" dirty="0" smtClean="0"/>
              <a:t>Insurance typically evidenced by use of ACORD forms.</a:t>
            </a:r>
          </a:p>
          <a:p>
            <a:pPr lvl="1"/>
            <a:r>
              <a:rPr lang="en-US" dirty="0" smtClean="0"/>
              <a:t>ACORD 25 is intended to evidence liability insurance.</a:t>
            </a:r>
          </a:p>
          <a:p>
            <a:pPr lvl="1"/>
            <a:r>
              <a:rPr lang="en-US" dirty="0" smtClean="0"/>
              <a:t>ACORD 28 is intended to evidence property insurance.</a:t>
            </a:r>
          </a:p>
          <a:p>
            <a:pPr lvl="1"/>
            <a:r>
              <a:rPr lang="en-US" dirty="0" smtClean="0"/>
              <a:t>ACORD forms expressly state that they are issued for informational purposes only and confers no rights upon the certificate holder.  </a:t>
            </a:r>
          </a:p>
          <a:p>
            <a:pPr lvl="1"/>
            <a:r>
              <a:rPr lang="en-US" dirty="0" smtClean="0"/>
              <a:t>The recently revised forms delete language providing that the insurer will endeavor to provide prior notice of cancellation.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a:lstStyle/>
          <a:p>
            <a:fld id="{E7C62C0E-02B9-4408-AA50-322819CBAFBA}" type="slidenum">
              <a:rPr lang="en-US" smtClean="0"/>
              <a:pPr/>
              <a:t>3</a:t>
            </a:fld>
            <a:endParaRPr lang="en-US" dirty="0" smtClean="0"/>
          </a:p>
        </p:txBody>
      </p:sp>
      <p:sp>
        <p:nvSpPr>
          <p:cNvPr id="5123"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5124" name="Rectangle 3"/>
          <p:cNvSpPr>
            <a:spLocks noGrp="1" noChangeArrowheads="1"/>
          </p:cNvSpPr>
          <p:nvPr>
            <p:ph type="body" idx="1"/>
          </p:nvPr>
        </p:nvSpPr>
        <p:spPr>
          <a:xfrm>
            <a:off x="1128713" y="1692275"/>
            <a:ext cx="7712075" cy="4405313"/>
          </a:xfrm>
        </p:spPr>
        <p:txBody>
          <a:bodyPr/>
          <a:lstStyle/>
          <a:p>
            <a:r>
              <a:rPr lang="en-US" dirty="0" smtClean="0"/>
              <a:t>Insurable interest – can be ownership or leasehold</a:t>
            </a:r>
          </a:p>
          <a:p>
            <a:r>
              <a:rPr lang="en-US" dirty="0" smtClean="0"/>
              <a:t>Replacement cost</a:t>
            </a:r>
          </a:p>
          <a:p>
            <a:pPr lvl="1"/>
            <a:r>
              <a:rPr lang="en-US" dirty="0" smtClean="0"/>
              <a:t>Provides coverage for total replacement cost without reduction for physical depreciation.</a:t>
            </a:r>
          </a:p>
          <a:p>
            <a:r>
              <a:rPr lang="en-US" dirty="0" smtClean="0"/>
              <a:t>Actual cash value</a:t>
            </a:r>
          </a:p>
          <a:p>
            <a:pPr lvl="1"/>
            <a:r>
              <a:rPr lang="en-US" dirty="0" smtClean="0"/>
              <a:t>Replacement value reduced by physical depreciation.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p:spPr>
        <p:txBody>
          <a:bodyPr/>
          <a:lstStyle/>
          <a:p>
            <a:fld id="{8CA322C8-2A3E-409E-8A6D-1C8AEA2ED65A}" type="slidenum">
              <a:rPr lang="en-US" smtClean="0"/>
              <a:pPr/>
              <a:t>4</a:t>
            </a:fld>
            <a:endParaRPr lang="en-US" dirty="0" smtClean="0"/>
          </a:p>
        </p:txBody>
      </p:sp>
      <p:sp>
        <p:nvSpPr>
          <p:cNvPr id="6147"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6148" name="Rectangle 3"/>
          <p:cNvSpPr>
            <a:spLocks noGrp="1" noChangeArrowheads="1"/>
          </p:cNvSpPr>
          <p:nvPr>
            <p:ph type="body" idx="1"/>
          </p:nvPr>
        </p:nvSpPr>
        <p:spPr>
          <a:xfrm>
            <a:off x="1128713" y="1692275"/>
            <a:ext cx="7712075" cy="4405313"/>
          </a:xfrm>
        </p:spPr>
        <p:txBody>
          <a:bodyPr/>
          <a:lstStyle/>
          <a:p>
            <a:r>
              <a:rPr lang="en-US" dirty="0" smtClean="0"/>
              <a:t>Co-insurance - the policy requires coverage for at least a specified percentage of actual value.</a:t>
            </a:r>
          </a:p>
          <a:p>
            <a:pPr lvl="1"/>
            <a:r>
              <a:rPr lang="en-US" dirty="0" smtClean="0"/>
              <a:t>Failure to carry this specified minimum coverage results in co-insurance.  Agreed amount endorsement avoids co-insurance but must be updated annually.</a:t>
            </a:r>
          </a:p>
          <a:p>
            <a:pPr lvl="1"/>
            <a:r>
              <a:rPr lang="en-US" dirty="0" smtClean="0"/>
              <a:t>Blanket insurance covers more than one location and typically provides higher limits than separate policies for each property.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p:spPr>
        <p:txBody>
          <a:bodyPr/>
          <a:lstStyle/>
          <a:p>
            <a:fld id="{AA594AB9-B4A7-4722-9E89-F7A8ADAD5B55}" type="slidenum">
              <a:rPr lang="en-US" smtClean="0"/>
              <a:pPr/>
              <a:t>5</a:t>
            </a:fld>
            <a:endParaRPr lang="en-US" dirty="0" smtClean="0"/>
          </a:p>
        </p:txBody>
      </p:sp>
      <p:sp>
        <p:nvSpPr>
          <p:cNvPr id="7171"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7172" name="Rectangle 3"/>
          <p:cNvSpPr>
            <a:spLocks noGrp="1" noChangeArrowheads="1"/>
          </p:cNvSpPr>
          <p:nvPr>
            <p:ph type="body" idx="1"/>
          </p:nvPr>
        </p:nvSpPr>
        <p:spPr>
          <a:xfrm>
            <a:off x="1128713" y="1692275"/>
            <a:ext cx="7712075" cy="4405313"/>
          </a:xfrm>
        </p:spPr>
        <p:txBody>
          <a:bodyPr/>
          <a:lstStyle/>
          <a:p>
            <a:r>
              <a:rPr lang="en-US" dirty="0" smtClean="0"/>
              <a:t>Common Endorsements:</a:t>
            </a:r>
          </a:p>
          <a:p>
            <a:pPr lvl="1"/>
            <a:r>
              <a:rPr lang="en-US" dirty="0" smtClean="0"/>
              <a:t>Business interruption coverage – compensates the insured for loss income resulting from a covered peril which prevents business operation.</a:t>
            </a:r>
          </a:p>
          <a:p>
            <a:pPr lvl="1"/>
            <a:r>
              <a:rPr lang="en-US" dirty="0" smtClean="0"/>
              <a:t>Boiler and machinery coverage which insures air conditioning units, compressors, hot water heaters, etc.</a:t>
            </a:r>
          </a:p>
          <a:p>
            <a:pPr lvl="1"/>
            <a:r>
              <a:rPr lang="en-US" dirty="0" smtClean="0"/>
              <a:t>Building ordinance coverage, which covers the additional costs incurred and restoring a building resulting from compliance with current building codes.</a:t>
            </a:r>
          </a:p>
          <a:p>
            <a:endParaRPr lang="en-US"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D3796EF7-3B5D-4269-9420-7346166CC186}" type="slidenum">
              <a:rPr lang="en-US" smtClean="0"/>
              <a:pPr/>
              <a:t>6</a:t>
            </a:fld>
            <a:endParaRPr lang="en-US" dirty="0" smtClean="0"/>
          </a:p>
        </p:txBody>
      </p:sp>
      <p:sp>
        <p:nvSpPr>
          <p:cNvPr id="8195"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8196" name="Rectangle 3"/>
          <p:cNvSpPr>
            <a:spLocks noGrp="1" noChangeArrowheads="1"/>
          </p:cNvSpPr>
          <p:nvPr>
            <p:ph type="body" idx="1"/>
          </p:nvPr>
        </p:nvSpPr>
        <p:spPr>
          <a:xfrm>
            <a:off x="1128713" y="1692275"/>
            <a:ext cx="7712075" cy="4405313"/>
          </a:xfrm>
        </p:spPr>
        <p:txBody>
          <a:bodyPr/>
          <a:lstStyle/>
          <a:p>
            <a:pPr lvl="1"/>
            <a:r>
              <a:rPr lang="en-US" dirty="0" smtClean="0"/>
              <a:t>Earthquake</a:t>
            </a:r>
          </a:p>
          <a:p>
            <a:pPr lvl="1"/>
            <a:r>
              <a:rPr lang="en-US" dirty="0" smtClean="0"/>
              <a:t>Flood</a:t>
            </a:r>
          </a:p>
          <a:p>
            <a:pPr lvl="1"/>
            <a:r>
              <a:rPr lang="en-US" dirty="0" smtClean="0"/>
              <a:t>Plate Glass – covers damages from vandalism</a:t>
            </a:r>
          </a:p>
          <a:p>
            <a:pPr lvl="1"/>
            <a:r>
              <a:rPr lang="en-US" dirty="0" smtClean="0"/>
              <a:t>Terrorism insurance – insurers are required to offer coverage for certified acts of terrorism, but there is a federal backstop to limit the insurer’s losses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p:spPr>
        <p:txBody>
          <a:bodyPr/>
          <a:lstStyle/>
          <a:p>
            <a:fld id="{98DB1809-3BBD-4193-A65A-096AC93F8975}" type="slidenum">
              <a:rPr lang="en-US" smtClean="0"/>
              <a:pPr/>
              <a:t>7</a:t>
            </a:fld>
            <a:endParaRPr lang="en-US" dirty="0" smtClean="0"/>
          </a:p>
        </p:txBody>
      </p:sp>
      <p:sp>
        <p:nvSpPr>
          <p:cNvPr id="9219"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9220" name="Rectangle 3"/>
          <p:cNvSpPr>
            <a:spLocks noGrp="1" noChangeArrowheads="1"/>
          </p:cNvSpPr>
          <p:nvPr>
            <p:ph type="body" idx="1"/>
          </p:nvPr>
        </p:nvSpPr>
        <p:spPr>
          <a:xfrm>
            <a:off x="1128713" y="1692275"/>
            <a:ext cx="7712075" cy="4405313"/>
          </a:xfrm>
        </p:spPr>
        <p:txBody>
          <a:bodyPr/>
          <a:lstStyle/>
          <a:p>
            <a:pPr lvl="1"/>
            <a:r>
              <a:rPr lang="en-US" dirty="0" smtClean="0"/>
              <a:t>Builder’s risk insurance</a:t>
            </a:r>
          </a:p>
          <a:p>
            <a:pPr lvl="2"/>
            <a:r>
              <a:rPr lang="en-US" dirty="0" smtClean="0"/>
              <a:t>Used during construction periods in lieu of standard property insurance due to the greater likelihood of loss during construction.</a:t>
            </a:r>
          </a:p>
          <a:p>
            <a:pPr lvl="2"/>
            <a:r>
              <a:rPr lang="en-US" dirty="0" smtClean="0"/>
              <a:t>Builder’s risk is available in reporting or non reporting form.  Under reporting form, coverage is increased as construction proceeds upon notice from the insured. Under non reporting form, coverage is automatically increased as construction progresses.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p:spPr>
        <p:txBody>
          <a:bodyPr/>
          <a:lstStyle/>
          <a:p>
            <a:fld id="{1706E840-3A25-4E0F-8D41-423477A56C2A}" type="slidenum">
              <a:rPr lang="en-US" smtClean="0"/>
              <a:pPr/>
              <a:t>8</a:t>
            </a:fld>
            <a:endParaRPr lang="en-US" dirty="0" smtClean="0"/>
          </a:p>
        </p:txBody>
      </p:sp>
      <p:sp>
        <p:nvSpPr>
          <p:cNvPr id="10243"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10244" name="Rectangle 3"/>
          <p:cNvSpPr>
            <a:spLocks noGrp="1" noChangeArrowheads="1"/>
          </p:cNvSpPr>
          <p:nvPr>
            <p:ph type="body" idx="1"/>
          </p:nvPr>
        </p:nvSpPr>
        <p:spPr>
          <a:xfrm>
            <a:off x="1128713" y="1692275"/>
            <a:ext cx="7712075" cy="4405313"/>
          </a:xfrm>
        </p:spPr>
        <p:txBody>
          <a:bodyPr/>
          <a:lstStyle/>
          <a:p>
            <a:pPr lvl="1"/>
            <a:r>
              <a:rPr lang="en-US" dirty="0" smtClean="0"/>
              <a:t>Business income insurance (also known as business interruption insurance) provides coverage to tenants for loss of business income or rent directly resulting from a physical loss or damage to the insurer’s property caused by a covered peril under the insured property insurance.  Rent loss insurance provides similar coverage</a:t>
            </a:r>
            <a:br>
              <a:rPr lang="en-US" dirty="0" smtClean="0"/>
            </a:br>
            <a:r>
              <a:rPr lang="en-US" dirty="0" smtClean="0"/>
              <a:t>to a landlord.</a:t>
            </a:r>
          </a:p>
          <a:p>
            <a:pPr lvl="2"/>
            <a:r>
              <a:rPr lang="en-US" dirty="0" smtClean="0"/>
              <a:t>Can be purchased as a separate insurance policy or as an endorsement to property insurance policy.</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p:spPr>
        <p:txBody>
          <a:bodyPr/>
          <a:lstStyle/>
          <a:p>
            <a:fld id="{7975D8C7-D8B5-453F-898B-B2D7DFB0CB1D}" type="slidenum">
              <a:rPr lang="en-US" smtClean="0"/>
              <a:pPr/>
              <a:t>9</a:t>
            </a:fld>
            <a:endParaRPr lang="en-US" dirty="0" smtClean="0"/>
          </a:p>
        </p:txBody>
      </p:sp>
      <p:sp>
        <p:nvSpPr>
          <p:cNvPr id="11267" name="Rectangle 2"/>
          <p:cNvSpPr>
            <a:spLocks noGrp="1" noChangeArrowheads="1"/>
          </p:cNvSpPr>
          <p:nvPr>
            <p:ph type="title"/>
          </p:nvPr>
        </p:nvSpPr>
        <p:spPr>
          <a:xfrm>
            <a:off x="1109663" y="319088"/>
            <a:ext cx="7700962" cy="442912"/>
          </a:xfrm>
        </p:spPr>
        <p:txBody>
          <a:bodyPr/>
          <a:lstStyle/>
          <a:p>
            <a:r>
              <a:rPr lang="en-US" dirty="0" smtClean="0"/>
              <a:t>Property Insurance</a:t>
            </a:r>
          </a:p>
        </p:txBody>
      </p:sp>
      <p:sp>
        <p:nvSpPr>
          <p:cNvPr id="11268" name="Rectangle 3"/>
          <p:cNvSpPr>
            <a:spLocks noGrp="1" noChangeArrowheads="1"/>
          </p:cNvSpPr>
          <p:nvPr>
            <p:ph type="body" idx="1"/>
          </p:nvPr>
        </p:nvSpPr>
        <p:spPr>
          <a:xfrm>
            <a:off x="1128713" y="1692275"/>
            <a:ext cx="7712075" cy="4405313"/>
          </a:xfrm>
        </p:spPr>
        <p:txBody>
          <a:bodyPr/>
          <a:lstStyle/>
          <a:p>
            <a:pPr lvl="2"/>
            <a:r>
              <a:rPr lang="en-US" dirty="0" smtClean="0"/>
              <a:t>Coordinate landlord rent loss insurance with the lease provisions – if the lease does not provide for rent abatement in the event of a casualty, the landlord will not recover proceeds and the premiums paid for such coverage will be wasted.</a:t>
            </a:r>
          </a:p>
          <a:p>
            <a:pPr lvl="2"/>
            <a:r>
              <a:rPr lang="en-US" dirty="0" smtClean="0"/>
              <a:t>Contingent business interruption insurance – provides coverage for loss business income due to physical loss or damage to property of third parties.</a:t>
            </a:r>
          </a:p>
          <a:p>
            <a:endParaRPr lang="en-US"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Holland_Knighttemplate">
  <a:themeElements>
    <a:clrScheme name="Holland_Knighttemplate 1">
      <a:dk1>
        <a:srgbClr val="000000"/>
      </a:dk1>
      <a:lt1>
        <a:srgbClr val="C1DBED"/>
      </a:lt1>
      <a:dk2>
        <a:srgbClr val="002C82"/>
      </a:dk2>
      <a:lt2>
        <a:srgbClr val="000000"/>
      </a:lt2>
      <a:accent1>
        <a:srgbClr val="002C82"/>
      </a:accent1>
      <a:accent2>
        <a:srgbClr val="00A5E4"/>
      </a:accent2>
      <a:accent3>
        <a:srgbClr val="DDEAF4"/>
      </a:accent3>
      <a:accent4>
        <a:srgbClr val="000000"/>
      </a:accent4>
      <a:accent5>
        <a:srgbClr val="AAACC1"/>
      </a:accent5>
      <a:accent6>
        <a:srgbClr val="0095CF"/>
      </a:accent6>
      <a:hlink>
        <a:srgbClr val="76C6BD"/>
      </a:hlink>
      <a:folHlink>
        <a:srgbClr val="00267F"/>
      </a:folHlink>
    </a:clrScheme>
    <a:fontScheme name="Holland_Knight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95000"/>
          </a:lnSpc>
          <a:spcBef>
            <a:spcPct val="0"/>
          </a:spcBef>
          <a:spcAft>
            <a:spcPct val="0"/>
          </a:spcAft>
          <a:buClrTx/>
          <a:buSzTx/>
          <a:buFontTx/>
          <a:buNone/>
          <a:tabLst/>
          <a:defRPr kumimoji="0" lang="en-US" sz="3600" b="0" i="0" u="none" strike="noStrike" cap="none" normalizeH="0" baseline="0" smtClean="0">
            <a:ln>
              <a:noFill/>
            </a:ln>
            <a:solidFill>
              <a:srgbClr val="B9B48B"/>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95000"/>
          </a:lnSpc>
          <a:spcBef>
            <a:spcPct val="0"/>
          </a:spcBef>
          <a:spcAft>
            <a:spcPct val="0"/>
          </a:spcAft>
          <a:buClrTx/>
          <a:buSzTx/>
          <a:buFontTx/>
          <a:buNone/>
          <a:tabLst/>
          <a:defRPr kumimoji="0" lang="en-US" sz="3600" b="0" i="0" u="none" strike="noStrike" cap="none" normalizeH="0" baseline="0" smtClean="0">
            <a:ln>
              <a:noFill/>
            </a:ln>
            <a:solidFill>
              <a:srgbClr val="B9B48B"/>
            </a:solidFill>
            <a:effectLst/>
            <a:latin typeface="Verdana" pitchFamily="34" charset="0"/>
          </a:defRPr>
        </a:defPPr>
      </a:lstStyle>
    </a:lnDef>
  </a:objectDefaults>
  <a:extraClrSchemeLst>
    <a:extraClrScheme>
      <a:clrScheme name="Holland_Knighttemplate 1">
        <a:dk1>
          <a:srgbClr val="000000"/>
        </a:dk1>
        <a:lt1>
          <a:srgbClr val="C1DBED"/>
        </a:lt1>
        <a:dk2>
          <a:srgbClr val="002C82"/>
        </a:dk2>
        <a:lt2>
          <a:srgbClr val="000000"/>
        </a:lt2>
        <a:accent1>
          <a:srgbClr val="002C82"/>
        </a:accent1>
        <a:accent2>
          <a:srgbClr val="00A5E4"/>
        </a:accent2>
        <a:accent3>
          <a:srgbClr val="DDEAF4"/>
        </a:accent3>
        <a:accent4>
          <a:srgbClr val="000000"/>
        </a:accent4>
        <a:accent5>
          <a:srgbClr val="AAACC1"/>
        </a:accent5>
        <a:accent6>
          <a:srgbClr val="0095CF"/>
        </a:accent6>
        <a:hlink>
          <a:srgbClr val="76C6BD"/>
        </a:hlink>
        <a:folHlink>
          <a:srgbClr val="0026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1078</Words>
  <Application>Microsoft Office PowerPoint</Application>
  <PresentationFormat>On-screen Show (4:3)</PresentationFormat>
  <Paragraphs>161</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Holland_Knighttemplate</vt:lpstr>
      <vt:lpstr>Insurance Issues in Commercial Leases</vt:lpstr>
      <vt:lpstr>Property Insurance</vt:lpstr>
      <vt:lpstr>Property Insurance</vt:lpstr>
      <vt:lpstr>Property Insurance</vt:lpstr>
      <vt:lpstr>Property Insurance</vt:lpstr>
      <vt:lpstr>Property Insurance</vt:lpstr>
      <vt:lpstr>Property Insurance</vt:lpstr>
      <vt:lpstr>Property Insurance</vt:lpstr>
      <vt:lpstr>Property Insurance</vt:lpstr>
      <vt:lpstr>Liability Insurance</vt:lpstr>
      <vt:lpstr>Liability Insurance</vt:lpstr>
      <vt:lpstr>Liability Insurance</vt:lpstr>
      <vt:lpstr>Liability Insurance</vt:lpstr>
      <vt:lpstr>Liability Insurance</vt:lpstr>
      <vt:lpstr>Liability Insurance</vt:lpstr>
      <vt:lpstr>Liability Insurance</vt:lpstr>
      <vt:lpstr>Liability Insurance</vt:lpstr>
      <vt:lpstr>Liability Insurance</vt:lpstr>
      <vt:lpstr>Liability Insurance</vt:lpstr>
      <vt:lpstr>Waiver of Subrogation</vt:lpstr>
      <vt:lpstr>Waiver of Subrogation</vt:lpstr>
      <vt:lpstr>Waiver of Subrogation</vt:lpstr>
      <vt:lpstr>Waiver of Subrogation</vt:lpstr>
      <vt:lpstr>Evidence of insurance</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subject/>
  <dc:creator/>
  <cp:keywords/>
  <dc:description/>
  <cp:lastModifiedBy/>
  <cp:revision>30</cp:revision>
  <cp:lastPrinted>2003-01-03T17:09:42Z</cp:lastPrinted>
  <dcterms:created xsi:type="dcterms:W3CDTF">2009-10-19T13:45:06Z</dcterms:created>
  <dcterms:modified xsi:type="dcterms:W3CDTF">2012-08-18T19:31:03Z</dcterms:modified>
  <cp:category/>
</cp:coreProperties>
</file>