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0"/>
  </p:notesMasterIdLst>
  <p:handoutMasterIdLst>
    <p:handoutMasterId r:id="rId21"/>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7315200" cy="9601200"/>
  <p:custDataLst>
    <p:tags r:id="rId2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000099"/>
    <a:srgbClr val="333333"/>
    <a:srgbClr val="003366"/>
    <a:srgbClr val="C7D054"/>
    <a:srgbClr val="5F5F5F"/>
    <a:srgbClr val="000066"/>
    <a:srgbClr val="BA9C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24" autoAdjust="0"/>
  </p:normalViewPr>
  <p:slideViewPr>
    <p:cSldViewPr>
      <p:cViewPr>
        <p:scale>
          <a:sx n="124" d="100"/>
          <a:sy n="124" d="100"/>
        </p:scale>
        <p:origin x="1260"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8" d="100"/>
          <a:sy n="88" d="100"/>
        </p:scale>
        <p:origin x="-3870" y="-12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Times New Roman" pitchFamily="18" charset="0"/>
              </a:defRPr>
            </a:lvl1pPr>
          </a:lstStyle>
          <a:p>
            <a:pPr>
              <a:defRPr/>
            </a:pPr>
            <a:endParaRPr lang="en-US" dirty="0"/>
          </a:p>
        </p:txBody>
      </p:sp>
      <p:sp>
        <p:nvSpPr>
          <p:cNvPr id="11267"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Times New Roman" pitchFamily="18" charset="0"/>
              </a:defRPr>
            </a:lvl1pPr>
          </a:lstStyle>
          <a:p>
            <a:pPr>
              <a:defRPr/>
            </a:pPr>
            <a:endParaRPr lang="en-US" dirty="0"/>
          </a:p>
        </p:txBody>
      </p:sp>
      <p:sp>
        <p:nvSpPr>
          <p:cNvPr id="11268"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Times New Roman" pitchFamily="18" charset="0"/>
              </a:defRPr>
            </a:lvl1pPr>
          </a:lstStyle>
          <a:p>
            <a:pPr>
              <a:defRPr/>
            </a:pPr>
            <a:endParaRPr lang="en-US" dirty="0"/>
          </a:p>
        </p:txBody>
      </p:sp>
      <p:sp>
        <p:nvSpPr>
          <p:cNvPr id="11269"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Times New Roman" pitchFamily="18" charset="0"/>
              </a:defRPr>
            </a:lvl1pPr>
          </a:lstStyle>
          <a:p>
            <a:pPr>
              <a:defRPr/>
            </a:pPr>
            <a:fld id="{C38F2329-910B-4928-B487-3952B267D568}"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smtClean="0"/>
            </a:lvl1pPr>
          </a:lstStyle>
          <a:p>
            <a:pPr>
              <a:defRPr/>
            </a:pPr>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smtClean="0"/>
            </a:lvl1pPr>
          </a:lstStyle>
          <a:p>
            <a:pPr>
              <a:defRPr/>
            </a:pPr>
            <a:fld id="{1672FD4E-82D4-4DC2-AA35-CDB2D9C59672}" type="datetimeFigureOut">
              <a:rPr lang="en-US"/>
              <a:pPr>
                <a:defRPr/>
              </a:pPr>
              <a:t>2/5/2025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smtClean="0"/>
            </a:lvl1pPr>
          </a:lstStyle>
          <a:p>
            <a:pPr>
              <a:defRPr/>
            </a:pPr>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smtClean="0"/>
            </a:lvl1pPr>
          </a:lstStyle>
          <a:p>
            <a:pPr>
              <a:defRPr/>
            </a:pPr>
            <a:fld id="{1FB09B45-2212-42E3-83D0-2A48A492C76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09571" name="Rectangle 3"/>
          <p:cNvSpPr>
            <a:spLocks noGrp="1" noChangeArrowheads="1"/>
          </p:cNvSpPr>
          <p:nvPr>
            <p:ph type="subTitle" idx="1"/>
          </p:nvPr>
        </p:nvSpPr>
        <p:spPr>
          <a:xfrm>
            <a:off x="1371600" y="3276600"/>
            <a:ext cx="6400800" cy="1755648"/>
          </a:xfrm>
        </p:spPr>
        <p:txBody>
          <a:bodyPr anchor="ctr"/>
          <a:lstStyle>
            <a:lvl1pPr marL="0" indent="0" algn="ctr">
              <a:buFont typeface="Wingdings" pitchFamily="2" charset="2"/>
              <a:buNone/>
              <a:defRPr sz="2800" b="1">
                <a:solidFill>
                  <a:srgbClr val="333333"/>
                </a:solidFill>
              </a:defRPr>
            </a:lvl1pPr>
          </a:lstStyle>
          <a:p>
            <a:r>
              <a:rPr lang="en-US" altLang="en-US"/>
              <a:t>Click to edit Master subtitle style</a:t>
            </a:r>
            <a:endParaRPr lang="en-US" altLang="en-US" dirty="0"/>
          </a:p>
        </p:txBody>
      </p:sp>
      <p:sp>
        <p:nvSpPr>
          <p:cNvPr id="4" name="Rectangle 2">
            <a:extLst>
              <a:ext uri="{FF2B5EF4-FFF2-40B4-BE49-F238E27FC236}">
                <a16:creationId xmlns:a16="http://schemas.microsoft.com/office/drawing/2014/main" id="{BB91E20A-236D-4D74-8C0E-771BA3894133}"/>
              </a:ext>
            </a:extLst>
          </p:cNvPr>
          <p:cNvSpPr>
            <a:spLocks noGrp="1" noChangeArrowheads="1"/>
          </p:cNvSpPr>
          <p:nvPr>
            <p:ph type="ctrTitle"/>
          </p:nvPr>
        </p:nvSpPr>
        <p:spPr>
          <a:xfrm>
            <a:off x="685800" y="1905000"/>
            <a:ext cx="7772400" cy="1295400"/>
          </a:xfrm>
          <a:prstGeom prst="rect">
            <a:avLst/>
          </a:prstGeom>
        </p:spPr>
        <p:txBody>
          <a:bodyPr/>
          <a:lstStyle>
            <a:lvl1pPr algn="ctr">
              <a:defRPr>
                <a:solidFill>
                  <a:srgbClr val="003366"/>
                </a:solidFill>
              </a:defRPr>
            </a:lvl1pPr>
          </a:lstStyle>
          <a:p>
            <a:r>
              <a:rPr lang="en-US" altLang="en-US"/>
              <a:t>Click to edit Master title style</a:t>
            </a: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F3A0B0A-5AD9-4BBB-8844-98E3FD4F4B25}" type="slidenum">
              <a:rPr lang="en-US" altLang="en-US"/>
              <a:pPr>
                <a:defRPr/>
              </a:pPr>
              <a:t>‹#›</a:t>
            </a:fld>
            <a:endParaRPr lang="en-US" altLang="en-US" dirty="0"/>
          </a:p>
        </p:txBody>
      </p:sp>
      <p:sp>
        <p:nvSpPr>
          <p:cNvPr id="7" name="Title 1">
            <a:extLst>
              <a:ext uri="{FF2B5EF4-FFF2-40B4-BE49-F238E27FC236}">
                <a16:creationId xmlns:a16="http://schemas.microsoft.com/office/drawing/2014/main" id="{4719EB52-E43D-4671-9E64-912E0DC7EC76}"/>
              </a:ext>
            </a:extLst>
          </p:cNvPr>
          <p:cNvSpPr>
            <a:spLocks noGrp="1"/>
          </p:cNvSpPr>
          <p:nvPr>
            <p:ph type="title"/>
          </p:nvPr>
        </p:nvSpPr>
        <p:spPr>
          <a:xfrm>
            <a:off x="1676400" y="152400"/>
            <a:ext cx="7239000" cy="762000"/>
          </a:xfrm>
          <a:prstGeom prst="rect">
            <a:avLst/>
          </a:prstGeom>
        </p:spPr>
        <p:txBody>
          <a:bodyPr/>
          <a:lstStyle>
            <a:lvl1pPr>
              <a:defRPr>
                <a:solidFill>
                  <a:srgbClr val="002060"/>
                </a:solidFill>
              </a:defRPr>
            </a:lvl1pPr>
          </a:lstStyle>
          <a:p>
            <a:r>
              <a:rPr lang="en-US"/>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2171700" cy="6019800"/>
          </a:xfrm>
          <a:prstGeom prst="rect">
            <a:avLst/>
          </a:prstGeom>
        </p:spPr>
        <p:txBody>
          <a:bodyPr vert="eaVert"/>
          <a:lstStyle>
            <a:lvl1pPr>
              <a:defRPr>
                <a:solidFill>
                  <a:srgbClr val="002060"/>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28600" y="152400"/>
            <a:ext cx="63627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2868DD58-CC1D-406B-BF4C-BA7609C5C338}"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7239000" cy="762000"/>
          </a:xfrm>
          <a:prstGeom prst="rect">
            <a:avLst/>
          </a:prstGeom>
        </p:spPr>
        <p:txBody>
          <a:bodyPr/>
          <a:lstStyle>
            <a:lvl1pPr>
              <a:defRPr>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4AC46CE-613F-46C4-903F-6FC4DB1ABF87}"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AC01393E-1879-4B3C-94CB-EC7F63007636}"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066800"/>
            <a:ext cx="3962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343400" y="1066800"/>
            <a:ext cx="3962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03A580EE-7CD7-4C70-96F0-9750C674620C}" type="slidenum">
              <a:rPr lang="en-US" altLang="en-US"/>
              <a:pPr>
                <a:defRPr/>
              </a:pPr>
              <a:t>‹#›</a:t>
            </a:fld>
            <a:endParaRPr lang="en-US" altLang="en-US" dirty="0"/>
          </a:p>
        </p:txBody>
      </p:sp>
      <p:sp>
        <p:nvSpPr>
          <p:cNvPr id="8" name="Title 1">
            <a:extLst>
              <a:ext uri="{FF2B5EF4-FFF2-40B4-BE49-F238E27FC236}">
                <a16:creationId xmlns:a16="http://schemas.microsoft.com/office/drawing/2014/main" id="{24C22E23-3A5D-4727-B879-4DB0737E759B}"/>
              </a:ext>
            </a:extLst>
          </p:cNvPr>
          <p:cNvSpPr>
            <a:spLocks noGrp="1"/>
          </p:cNvSpPr>
          <p:nvPr>
            <p:ph type="title"/>
          </p:nvPr>
        </p:nvSpPr>
        <p:spPr>
          <a:xfrm>
            <a:off x="1676400" y="152400"/>
            <a:ext cx="7239000" cy="762000"/>
          </a:xfrm>
          <a:prstGeom prst="rect">
            <a:avLst/>
          </a:prstGeom>
        </p:spPr>
        <p:txBody>
          <a:bodyPr/>
          <a:lstStyle>
            <a:lvl1pPr>
              <a:defRPr>
                <a:solidFill>
                  <a:srgbClr val="002060"/>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09EABE1-95AA-4798-8F30-9870F27DF802}" type="slidenum">
              <a:rPr lang="en-US" altLang="en-US"/>
              <a:pPr>
                <a:defRPr/>
              </a:pPr>
              <a:t>‹#›</a:t>
            </a:fld>
            <a:endParaRPr lang="en-US" altLang="en-US" dirty="0"/>
          </a:p>
        </p:txBody>
      </p:sp>
      <p:sp>
        <p:nvSpPr>
          <p:cNvPr id="10" name="Title 1">
            <a:extLst>
              <a:ext uri="{FF2B5EF4-FFF2-40B4-BE49-F238E27FC236}">
                <a16:creationId xmlns:a16="http://schemas.microsoft.com/office/drawing/2014/main" id="{A7BA1EE6-1A23-4566-AABC-0E629D5D2746}"/>
              </a:ext>
            </a:extLst>
          </p:cNvPr>
          <p:cNvSpPr>
            <a:spLocks noGrp="1"/>
          </p:cNvSpPr>
          <p:nvPr>
            <p:ph type="title"/>
          </p:nvPr>
        </p:nvSpPr>
        <p:spPr>
          <a:xfrm>
            <a:off x="1676400" y="152400"/>
            <a:ext cx="7239000" cy="762000"/>
          </a:xfrm>
          <a:prstGeom prst="rect">
            <a:avLst/>
          </a:prstGeom>
        </p:spPr>
        <p:txBody>
          <a:bodyPr/>
          <a:lstStyle>
            <a:lvl1pPr>
              <a:defRPr>
                <a:solidFill>
                  <a:srgbClr val="002060"/>
                </a:solidFill>
              </a:defRPr>
            </a:lvl1p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D6C803B6-2BA5-4ECE-8A25-59974612B371}" type="slidenum">
              <a:rPr lang="en-US" altLang="en-US"/>
              <a:pPr>
                <a:defRPr/>
              </a:pPr>
              <a:t>‹#›</a:t>
            </a:fld>
            <a:endParaRPr lang="en-US" altLang="en-US" dirty="0"/>
          </a:p>
        </p:txBody>
      </p:sp>
      <p:sp>
        <p:nvSpPr>
          <p:cNvPr id="6" name="Title 1">
            <a:extLst>
              <a:ext uri="{FF2B5EF4-FFF2-40B4-BE49-F238E27FC236}">
                <a16:creationId xmlns:a16="http://schemas.microsoft.com/office/drawing/2014/main" id="{90EAFB2B-0967-446F-9E04-1B777DC8DC1C}"/>
              </a:ext>
            </a:extLst>
          </p:cNvPr>
          <p:cNvSpPr>
            <a:spLocks noGrp="1"/>
          </p:cNvSpPr>
          <p:nvPr>
            <p:ph type="title"/>
          </p:nvPr>
        </p:nvSpPr>
        <p:spPr>
          <a:xfrm>
            <a:off x="1676400" y="152400"/>
            <a:ext cx="7239000" cy="762000"/>
          </a:xfrm>
          <a:prstGeom prst="rect">
            <a:avLst/>
          </a:prstGeom>
        </p:spPr>
        <p:txBody>
          <a:bodyPr/>
          <a:lstStyle>
            <a:lvl1pPr>
              <a:defRPr>
                <a:solidFill>
                  <a:srgbClr val="002060"/>
                </a:solidFill>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8045EFAD-9BB4-4980-9554-42A22ACC6466}"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00CD8DAF-8F48-46D8-ACDC-6DA4A6D37E84}"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EF0748CD-CB10-4BE1-A571-120276762A4E}"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228600" y="1066800"/>
            <a:ext cx="80772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8549" name="Rectangle 5"/>
          <p:cNvSpPr>
            <a:spLocks noGrp="1" noChangeArrowheads="1"/>
          </p:cNvSpPr>
          <p:nvPr>
            <p:ph type="dt" sz="half" idx="2"/>
          </p:nvPr>
        </p:nvSpPr>
        <p:spPr bwMode="auto">
          <a:xfrm>
            <a:off x="533400" y="64770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1"/>
                </a:solidFill>
              </a:defRPr>
            </a:lvl1pPr>
          </a:lstStyle>
          <a:p>
            <a:pPr>
              <a:defRPr/>
            </a:pPr>
            <a:endParaRPr lang="en-US" altLang="en-US" dirty="0"/>
          </a:p>
        </p:txBody>
      </p:sp>
      <p:sp>
        <p:nvSpPr>
          <p:cNvPr id="108550" name="Rectangle 6"/>
          <p:cNvSpPr>
            <a:spLocks noGrp="1" noChangeArrowheads="1"/>
          </p:cNvSpPr>
          <p:nvPr>
            <p:ph type="ftr" sz="quarter" idx="3"/>
          </p:nvPr>
        </p:nvSpPr>
        <p:spPr bwMode="auto">
          <a:xfrm>
            <a:off x="3048000" y="64770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bg1"/>
                </a:solidFill>
              </a:defRPr>
            </a:lvl1pPr>
          </a:lstStyle>
          <a:p>
            <a:pPr>
              <a:defRPr/>
            </a:pPr>
            <a:endParaRPr lang="en-US" altLang="en-US" dirty="0"/>
          </a:p>
        </p:txBody>
      </p:sp>
      <p:sp>
        <p:nvSpPr>
          <p:cNvPr id="108551" name="Rectangle 7"/>
          <p:cNvSpPr>
            <a:spLocks noGrp="1" noChangeArrowheads="1"/>
          </p:cNvSpPr>
          <p:nvPr>
            <p:ph type="sldNum" sz="quarter" idx="4"/>
          </p:nvPr>
        </p:nvSpPr>
        <p:spPr bwMode="auto">
          <a:xfrm>
            <a:off x="6781800" y="64770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bg1"/>
                </a:solidFill>
              </a:defRPr>
            </a:lvl1pPr>
          </a:lstStyle>
          <a:p>
            <a:pPr>
              <a:defRPr/>
            </a:pPr>
            <a:fld id="{B92FC410-9FCA-4610-90DF-669BC31DDA8F}" type="slidenum">
              <a:rPr lang="en-US" altLang="en-US"/>
              <a:pPr>
                <a:defRPr/>
              </a:pPr>
              <a:t>‹#›</a:t>
            </a:fld>
            <a:endParaRPr lang="en-US" altLang="en-US" dirty="0"/>
          </a:p>
        </p:txBody>
      </p:sp>
      <p:sp>
        <p:nvSpPr>
          <p:cNvPr id="9" name="Title 1">
            <a:extLst>
              <a:ext uri="{FF2B5EF4-FFF2-40B4-BE49-F238E27FC236}">
                <a16:creationId xmlns:a16="http://schemas.microsoft.com/office/drawing/2014/main" id="{C9758CB1-4F89-4F5C-934C-BAD807049CAD}"/>
              </a:ext>
            </a:extLst>
          </p:cNvPr>
          <p:cNvSpPr txBox="1">
            <a:spLocks/>
          </p:cNvSpPr>
          <p:nvPr userDrawn="1"/>
        </p:nvSpPr>
        <p:spPr>
          <a:xfrm>
            <a:off x="1676400" y="76200"/>
            <a:ext cx="7239000" cy="762000"/>
          </a:xfrm>
          <a:prstGeom prst="rect">
            <a:avLst/>
          </a:prstGeom>
        </p:spPr>
        <p:txBody>
          <a:bodyPr/>
          <a:lstStyle>
            <a:lvl1pPr algn="l" rtl="0" eaLnBrk="1" fontAlgn="base" hangingPunct="1">
              <a:spcBef>
                <a:spcPct val="0"/>
              </a:spcBef>
              <a:spcAft>
                <a:spcPct val="0"/>
              </a:spcAft>
              <a:defRPr sz="3600" b="1">
                <a:solidFill>
                  <a:srgbClr val="002060"/>
                </a:solidFill>
                <a:latin typeface="+mj-lt"/>
                <a:ea typeface="+mj-ea"/>
                <a:cs typeface="+mj-cs"/>
              </a:defRPr>
            </a:lvl1pPr>
            <a:lvl2pPr algn="l" rtl="0" eaLnBrk="1" fontAlgn="base" hangingPunct="1">
              <a:spcBef>
                <a:spcPct val="0"/>
              </a:spcBef>
              <a:spcAft>
                <a:spcPct val="0"/>
              </a:spcAft>
              <a:defRPr sz="3600" b="1">
                <a:solidFill>
                  <a:schemeClr val="bg1"/>
                </a:solidFill>
                <a:latin typeface="Arial" charset="0"/>
              </a:defRPr>
            </a:lvl2pPr>
            <a:lvl3pPr algn="l" rtl="0" eaLnBrk="1" fontAlgn="base" hangingPunct="1">
              <a:spcBef>
                <a:spcPct val="0"/>
              </a:spcBef>
              <a:spcAft>
                <a:spcPct val="0"/>
              </a:spcAft>
              <a:defRPr sz="3600" b="1">
                <a:solidFill>
                  <a:schemeClr val="bg1"/>
                </a:solidFill>
                <a:latin typeface="Arial" charset="0"/>
              </a:defRPr>
            </a:lvl3pPr>
            <a:lvl4pPr algn="l" rtl="0" eaLnBrk="1" fontAlgn="base" hangingPunct="1">
              <a:spcBef>
                <a:spcPct val="0"/>
              </a:spcBef>
              <a:spcAft>
                <a:spcPct val="0"/>
              </a:spcAft>
              <a:defRPr sz="3600" b="1">
                <a:solidFill>
                  <a:schemeClr val="bg1"/>
                </a:solidFill>
                <a:latin typeface="Arial" charset="0"/>
              </a:defRPr>
            </a:lvl4pPr>
            <a:lvl5pPr algn="l" rtl="0" eaLnBrk="1" fontAlgn="base" hangingPunct="1">
              <a:spcBef>
                <a:spcPct val="0"/>
              </a:spcBef>
              <a:spcAft>
                <a:spcPct val="0"/>
              </a:spcAft>
              <a:defRPr sz="3600" b="1">
                <a:solidFill>
                  <a:schemeClr val="bg1"/>
                </a:solidFill>
                <a:latin typeface="Arial" charset="0"/>
              </a:defRPr>
            </a:lvl5pPr>
            <a:lvl6pPr marL="457200" algn="l" rtl="0" eaLnBrk="1" fontAlgn="base" hangingPunct="1">
              <a:spcBef>
                <a:spcPct val="0"/>
              </a:spcBef>
              <a:spcAft>
                <a:spcPct val="0"/>
              </a:spcAft>
              <a:defRPr sz="3600" b="1">
                <a:solidFill>
                  <a:schemeClr val="bg1"/>
                </a:solidFill>
                <a:latin typeface="Arial" charset="0"/>
              </a:defRPr>
            </a:lvl6pPr>
            <a:lvl7pPr marL="914400" algn="l" rtl="0" eaLnBrk="1" fontAlgn="base" hangingPunct="1">
              <a:spcBef>
                <a:spcPct val="0"/>
              </a:spcBef>
              <a:spcAft>
                <a:spcPct val="0"/>
              </a:spcAft>
              <a:defRPr sz="3600" b="1">
                <a:solidFill>
                  <a:schemeClr val="bg1"/>
                </a:solidFill>
                <a:latin typeface="Arial" charset="0"/>
              </a:defRPr>
            </a:lvl7pPr>
            <a:lvl8pPr marL="1371600" algn="l" rtl="0" eaLnBrk="1" fontAlgn="base" hangingPunct="1">
              <a:spcBef>
                <a:spcPct val="0"/>
              </a:spcBef>
              <a:spcAft>
                <a:spcPct val="0"/>
              </a:spcAft>
              <a:defRPr sz="3600" b="1">
                <a:solidFill>
                  <a:schemeClr val="bg1"/>
                </a:solidFill>
                <a:latin typeface="Arial" charset="0"/>
              </a:defRPr>
            </a:lvl8pPr>
            <a:lvl9pPr marL="1828800" algn="l" rtl="0" eaLnBrk="1" fontAlgn="base" hangingPunct="1">
              <a:spcBef>
                <a:spcPct val="0"/>
              </a:spcBef>
              <a:spcAft>
                <a:spcPct val="0"/>
              </a:spcAft>
              <a:defRPr sz="3600" b="1">
                <a:solidFill>
                  <a:schemeClr val="bg1"/>
                </a:solidFill>
                <a:latin typeface="Arial" charset="0"/>
              </a:defRPr>
            </a:lvl9pPr>
          </a:lstStyle>
          <a:p>
            <a:r>
              <a:rPr lang="en-US" kern="0" dirty="0"/>
              <a:t>Click to edit Master title style</a:t>
            </a:r>
          </a:p>
        </p:txBody>
      </p:sp>
    </p:spTree>
  </p:cSld>
  <p:clrMap bg1="lt1" tx1="dk1" bg2="lt2" tx2="dk2" accent1="accent1" accent2="accent2" accent3="accent3" accent4="accent4" accent5="accent5" accent6="accent6" hlink="hlink" folHlink="folHlink"/>
  <p:sldLayoutIdLst>
    <p:sldLayoutId id="2147483725" r:id="rId1"/>
    <p:sldLayoutId id="2147483724" r:id="rId2"/>
    <p:sldLayoutId id="2147483723" r:id="rId3"/>
    <p:sldLayoutId id="2147483722" r:id="rId4"/>
    <p:sldLayoutId id="2147483721" r:id="rId5"/>
    <p:sldLayoutId id="2147483720" r:id="rId6"/>
    <p:sldLayoutId id="2147483719" r:id="rId7"/>
    <p:sldLayoutId id="2147483718" r:id="rId8"/>
    <p:sldLayoutId id="2147483717" r:id="rId9"/>
    <p:sldLayoutId id="2147483716" r:id="rId10"/>
    <p:sldLayoutId id="2147483715" r:id="rId11"/>
  </p:sldLayoutIdLst>
  <p:txStyles>
    <p:titleStyle>
      <a:lvl1pPr algn="l" rtl="0" eaLnBrk="1" fontAlgn="base" hangingPunct="1">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3600" b="1">
          <a:solidFill>
            <a:schemeClr val="bg1"/>
          </a:solidFill>
          <a:latin typeface="Arial" charset="0"/>
        </a:defRPr>
      </a:lvl2pPr>
      <a:lvl3pPr algn="l" rtl="0" eaLnBrk="1" fontAlgn="base" hangingPunct="1">
        <a:spcBef>
          <a:spcPct val="0"/>
        </a:spcBef>
        <a:spcAft>
          <a:spcPct val="0"/>
        </a:spcAft>
        <a:defRPr sz="3600" b="1">
          <a:solidFill>
            <a:schemeClr val="bg1"/>
          </a:solidFill>
          <a:latin typeface="Arial" charset="0"/>
        </a:defRPr>
      </a:lvl3pPr>
      <a:lvl4pPr algn="l" rtl="0" eaLnBrk="1" fontAlgn="base" hangingPunct="1">
        <a:spcBef>
          <a:spcPct val="0"/>
        </a:spcBef>
        <a:spcAft>
          <a:spcPct val="0"/>
        </a:spcAft>
        <a:defRPr sz="3600" b="1">
          <a:solidFill>
            <a:schemeClr val="bg1"/>
          </a:solidFill>
          <a:latin typeface="Arial" charset="0"/>
        </a:defRPr>
      </a:lvl4pPr>
      <a:lvl5pPr algn="l" rtl="0" eaLnBrk="1" fontAlgn="base" hangingPunct="1">
        <a:spcBef>
          <a:spcPct val="0"/>
        </a:spcBef>
        <a:spcAft>
          <a:spcPct val="0"/>
        </a:spcAft>
        <a:defRPr sz="3600" b="1">
          <a:solidFill>
            <a:schemeClr val="bg1"/>
          </a:solidFill>
          <a:latin typeface="Arial" charset="0"/>
        </a:defRPr>
      </a:lvl5pPr>
      <a:lvl6pPr marL="457200" algn="l" rtl="0" eaLnBrk="1" fontAlgn="base" hangingPunct="1">
        <a:spcBef>
          <a:spcPct val="0"/>
        </a:spcBef>
        <a:spcAft>
          <a:spcPct val="0"/>
        </a:spcAft>
        <a:defRPr sz="3600" b="1">
          <a:solidFill>
            <a:schemeClr val="bg1"/>
          </a:solidFill>
          <a:latin typeface="Arial" charset="0"/>
        </a:defRPr>
      </a:lvl6pPr>
      <a:lvl7pPr marL="914400" algn="l" rtl="0" eaLnBrk="1" fontAlgn="base" hangingPunct="1">
        <a:spcBef>
          <a:spcPct val="0"/>
        </a:spcBef>
        <a:spcAft>
          <a:spcPct val="0"/>
        </a:spcAft>
        <a:defRPr sz="3600" b="1">
          <a:solidFill>
            <a:schemeClr val="bg1"/>
          </a:solidFill>
          <a:latin typeface="Arial" charset="0"/>
        </a:defRPr>
      </a:lvl7pPr>
      <a:lvl8pPr marL="1371600" algn="l" rtl="0" eaLnBrk="1" fontAlgn="base" hangingPunct="1">
        <a:spcBef>
          <a:spcPct val="0"/>
        </a:spcBef>
        <a:spcAft>
          <a:spcPct val="0"/>
        </a:spcAft>
        <a:defRPr sz="3600" b="1">
          <a:solidFill>
            <a:schemeClr val="bg1"/>
          </a:solidFill>
          <a:latin typeface="Arial" charset="0"/>
        </a:defRPr>
      </a:lvl8pPr>
      <a:lvl9pPr marL="1828800" algn="l" rtl="0" eaLnBrk="1" fontAlgn="base" hangingPunct="1">
        <a:spcBef>
          <a:spcPct val="0"/>
        </a:spcBef>
        <a:spcAft>
          <a:spcPct val="0"/>
        </a:spcAft>
        <a:defRPr sz="3600" b="1">
          <a:solidFill>
            <a:schemeClr val="bg1"/>
          </a:solidFill>
          <a:latin typeface="Arial" charset="0"/>
        </a:defRPr>
      </a:lvl9pPr>
    </p:titleStyle>
    <p:bodyStyle>
      <a:lvl1pPr marL="342900" indent="-342900" algn="l" rtl="0" eaLnBrk="1" fontAlgn="base" hangingPunct="1">
        <a:spcBef>
          <a:spcPct val="20000"/>
        </a:spcBef>
        <a:spcAft>
          <a:spcPct val="0"/>
        </a:spcAft>
        <a:buClr>
          <a:srgbClr val="002060"/>
        </a:buClr>
        <a:buFont typeface="Wingdings" pitchFamily="2" charset="2"/>
        <a:buChar char="§"/>
        <a:defRPr sz="3200">
          <a:solidFill>
            <a:srgbClr val="002060"/>
          </a:solidFill>
          <a:latin typeface="+mn-lt"/>
          <a:ea typeface="+mn-ea"/>
          <a:cs typeface="+mn-cs"/>
        </a:defRPr>
      </a:lvl1pPr>
      <a:lvl2pPr marL="692150" indent="-347663" algn="l" rtl="0" eaLnBrk="1" fontAlgn="base" hangingPunct="1">
        <a:spcBef>
          <a:spcPct val="20000"/>
        </a:spcBef>
        <a:spcAft>
          <a:spcPct val="0"/>
        </a:spcAft>
        <a:buClr>
          <a:srgbClr val="002060"/>
        </a:buClr>
        <a:buFont typeface="Wingdings" pitchFamily="2" charset="2"/>
        <a:buChar char="§"/>
        <a:defRPr sz="2800">
          <a:solidFill>
            <a:srgbClr val="002060"/>
          </a:solidFill>
          <a:latin typeface="+mn-lt"/>
        </a:defRPr>
      </a:lvl2pPr>
      <a:lvl3pPr marL="987425" indent="-293688" algn="l" rtl="0" eaLnBrk="1" fontAlgn="base" hangingPunct="1">
        <a:spcBef>
          <a:spcPct val="20000"/>
        </a:spcBef>
        <a:spcAft>
          <a:spcPct val="0"/>
        </a:spcAft>
        <a:buClr>
          <a:srgbClr val="002060"/>
        </a:buClr>
        <a:buFont typeface="Wingdings" pitchFamily="2" charset="2"/>
        <a:buChar char="§"/>
        <a:defRPr sz="2600">
          <a:solidFill>
            <a:srgbClr val="002060"/>
          </a:solidFill>
          <a:latin typeface="+mn-lt"/>
        </a:defRPr>
      </a:lvl3pPr>
      <a:lvl4pPr marL="1281113" indent="-292100" algn="l" rtl="0" eaLnBrk="1" fontAlgn="base" hangingPunct="1">
        <a:spcBef>
          <a:spcPct val="20000"/>
        </a:spcBef>
        <a:spcAft>
          <a:spcPct val="0"/>
        </a:spcAft>
        <a:buClr>
          <a:srgbClr val="002060"/>
        </a:buClr>
        <a:buFont typeface="Wingdings" pitchFamily="2" charset="2"/>
        <a:buChar char="§"/>
        <a:defRPr sz="2400">
          <a:solidFill>
            <a:srgbClr val="002060"/>
          </a:solidFill>
          <a:latin typeface="+mn-lt"/>
        </a:defRPr>
      </a:lvl4pPr>
      <a:lvl5pPr marL="1598613" indent="-315913" algn="l" rtl="0" eaLnBrk="1" fontAlgn="base" hangingPunct="1">
        <a:spcBef>
          <a:spcPct val="20000"/>
        </a:spcBef>
        <a:spcAft>
          <a:spcPct val="0"/>
        </a:spcAft>
        <a:buClr>
          <a:srgbClr val="002060"/>
        </a:buClr>
        <a:buFont typeface="Wingdings" pitchFamily="2" charset="2"/>
        <a:buChar char="§"/>
        <a:defRPr sz="2200">
          <a:solidFill>
            <a:srgbClr val="002060"/>
          </a:solidFill>
          <a:latin typeface="+mn-lt"/>
        </a:defRPr>
      </a:lvl5pPr>
      <a:lvl6pPr marL="2055813" indent="-315913" algn="l" rtl="0" eaLnBrk="1" fontAlgn="base" hangingPunct="1">
        <a:spcBef>
          <a:spcPct val="20000"/>
        </a:spcBef>
        <a:spcAft>
          <a:spcPct val="0"/>
        </a:spcAft>
        <a:buClr>
          <a:srgbClr val="003366"/>
        </a:buClr>
        <a:buFont typeface="Wingdings" pitchFamily="2" charset="2"/>
        <a:buChar char="§"/>
        <a:defRPr sz="2200">
          <a:solidFill>
            <a:srgbClr val="003366"/>
          </a:solidFill>
          <a:latin typeface="+mn-lt"/>
        </a:defRPr>
      </a:lvl6pPr>
      <a:lvl7pPr marL="2513013" indent="-315913" algn="l" rtl="0" eaLnBrk="1" fontAlgn="base" hangingPunct="1">
        <a:spcBef>
          <a:spcPct val="20000"/>
        </a:spcBef>
        <a:spcAft>
          <a:spcPct val="0"/>
        </a:spcAft>
        <a:buClr>
          <a:srgbClr val="003366"/>
        </a:buClr>
        <a:buFont typeface="Wingdings" pitchFamily="2" charset="2"/>
        <a:buChar char="§"/>
        <a:defRPr sz="2200">
          <a:solidFill>
            <a:srgbClr val="003366"/>
          </a:solidFill>
          <a:latin typeface="+mn-lt"/>
        </a:defRPr>
      </a:lvl7pPr>
      <a:lvl8pPr marL="2970213" indent="-315913" algn="l" rtl="0" eaLnBrk="1" fontAlgn="base" hangingPunct="1">
        <a:spcBef>
          <a:spcPct val="20000"/>
        </a:spcBef>
        <a:spcAft>
          <a:spcPct val="0"/>
        </a:spcAft>
        <a:buClr>
          <a:srgbClr val="003366"/>
        </a:buClr>
        <a:buFont typeface="Wingdings" pitchFamily="2" charset="2"/>
        <a:buChar char="§"/>
        <a:defRPr sz="2200">
          <a:solidFill>
            <a:srgbClr val="003366"/>
          </a:solidFill>
          <a:latin typeface="+mn-lt"/>
        </a:defRPr>
      </a:lvl8pPr>
      <a:lvl9pPr marL="3427413" indent="-315913" algn="l" rtl="0" eaLnBrk="1" fontAlgn="base" hangingPunct="1">
        <a:spcBef>
          <a:spcPct val="20000"/>
        </a:spcBef>
        <a:spcAft>
          <a:spcPct val="0"/>
        </a:spcAft>
        <a:buClr>
          <a:srgbClr val="003366"/>
        </a:buClr>
        <a:buFont typeface="Wingdings" pitchFamily="2" charset="2"/>
        <a:buChar char="§"/>
        <a:defRPr sz="2200">
          <a:solidFill>
            <a:srgbClr val="0033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09800"/>
            <a:ext cx="7772400" cy="1472184"/>
          </a:xfrm>
          <a:prstGeom prst="rect">
            <a:avLst/>
          </a:prstGeom>
          <a:noFill/>
          <a:ln>
            <a:noFill/>
          </a:ln>
        </p:spPr>
        <p:txBody>
          <a:bodyPr/>
          <a:lstStyle/>
          <a:p>
            <a:pPr eaLnBrk="1" hangingPunct="1"/>
            <a:r>
              <a:rPr lang="en-US" dirty="0"/>
              <a:t>The Rising Tide of Class Actions in Florida’s Real Estate Sector</a:t>
            </a:r>
          </a:p>
        </p:txBody>
      </p:sp>
      <p:sp>
        <p:nvSpPr>
          <p:cNvPr id="3075" name="Rectangle 3"/>
          <p:cNvSpPr>
            <a:spLocks noGrp="1" noChangeArrowheads="1"/>
          </p:cNvSpPr>
          <p:nvPr>
            <p:ph type="subTitle" idx="1"/>
          </p:nvPr>
        </p:nvSpPr>
        <p:spPr>
          <a:xfrm>
            <a:off x="1371600" y="3686466"/>
            <a:ext cx="6400800" cy="1755648"/>
          </a:xfrm>
          <a:noFill/>
          <a:ln>
            <a:noFill/>
          </a:ln>
        </p:spPr>
        <p:txBody>
          <a:bodyPr/>
          <a:lstStyle/>
          <a:p>
            <a:pPr eaLnBrk="1" hangingPunct="1">
              <a:spcBef>
                <a:spcPts val="0"/>
              </a:spcBef>
            </a:pPr>
            <a:r>
              <a:rPr lang="en-US" sz="2400" dirty="0"/>
              <a:t>By </a:t>
            </a:r>
          </a:p>
          <a:p>
            <a:pPr eaLnBrk="1" hangingPunct="1">
              <a:spcBef>
                <a:spcPts val="0"/>
              </a:spcBef>
            </a:pPr>
            <a:r>
              <a:rPr lang="en-US" sz="3200" dirty="0"/>
              <a:t>Frank Zacherl, Esq.</a:t>
            </a:r>
          </a:p>
          <a:p>
            <a:pPr eaLnBrk="1" hangingPunct="1">
              <a:spcBef>
                <a:spcPts val="0"/>
              </a:spcBef>
            </a:pPr>
            <a:r>
              <a:rPr lang="en-US" sz="3200" dirty="0"/>
              <a:t>Shutts &amp; Bowen, LLP</a:t>
            </a:r>
          </a:p>
          <a:p>
            <a:pPr eaLnBrk="1" hangingPunct="1"/>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804B8-2933-4FA6-BF1C-F7C4CAD48094}"/>
              </a:ext>
            </a:extLst>
          </p:cNvPr>
          <p:cNvSpPr>
            <a:spLocks noGrp="1"/>
          </p:cNvSpPr>
          <p:nvPr>
            <p:ph type="title"/>
          </p:nvPr>
        </p:nvSpPr>
        <p:spPr/>
        <p:txBody>
          <a:bodyPr/>
          <a:lstStyle/>
          <a:p>
            <a:r>
              <a:rPr lang="en-US" sz="2400" dirty="0"/>
              <a:t>Attorney’s Fees are Recoverable under FRLTA </a:t>
            </a:r>
          </a:p>
        </p:txBody>
      </p:sp>
      <p:sp>
        <p:nvSpPr>
          <p:cNvPr id="3" name="Content Placeholder 2">
            <a:extLst>
              <a:ext uri="{FF2B5EF4-FFF2-40B4-BE49-F238E27FC236}">
                <a16:creationId xmlns:a16="http://schemas.microsoft.com/office/drawing/2014/main" id="{6E952264-D044-453E-A415-3FB9BB36B2C4}"/>
              </a:ext>
            </a:extLst>
          </p:cNvPr>
          <p:cNvSpPr>
            <a:spLocks noGrp="1"/>
          </p:cNvSpPr>
          <p:nvPr>
            <p:ph idx="1"/>
          </p:nvPr>
        </p:nvSpPr>
        <p:spPr/>
        <p:txBody>
          <a:bodyPr/>
          <a:lstStyle/>
          <a:p>
            <a:pPr marL="0" indent="0" algn="just">
              <a:buNone/>
            </a:pPr>
            <a:r>
              <a:rPr lang="en-US" sz="2400" dirty="0"/>
              <a:t>¶ 83.48 </a:t>
            </a:r>
          </a:p>
          <a:p>
            <a:pPr marL="0" indent="0" algn="just">
              <a:buNone/>
            </a:pPr>
            <a:r>
              <a:rPr lang="en-US" sz="2400" dirty="0"/>
              <a:t>Attorney fees.—In any civil action brought to enforce the provisions of the rental agreement or this part, the party in whose favor a judgment or decree has been rendered may recover reasonable attorney fees and court costs from the nonprevailing party. The right to attorney fees in this section may not be waived in a lease agreement. However, attorney fees may not be awarded under this section in a claim for personal injury damages based on a breach of duty under s. 83.51.</a:t>
            </a:r>
          </a:p>
          <a:p>
            <a:pPr marL="0" indent="0">
              <a:buNone/>
            </a:pPr>
            <a:endParaRPr lang="en-US" dirty="0"/>
          </a:p>
        </p:txBody>
      </p:sp>
    </p:spTree>
    <p:extLst>
      <p:ext uri="{BB962C8B-B14F-4D97-AF65-F5344CB8AC3E}">
        <p14:creationId xmlns:p14="http://schemas.microsoft.com/office/powerpoint/2010/main" val="1622697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A784D-A3D3-4F18-A893-31B02F61CFCC}"/>
              </a:ext>
            </a:extLst>
          </p:cNvPr>
          <p:cNvSpPr>
            <a:spLocks noGrp="1"/>
          </p:cNvSpPr>
          <p:nvPr>
            <p:ph type="title"/>
          </p:nvPr>
        </p:nvSpPr>
        <p:spPr/>
        <p:txBody>
          <a:bodyPr/>
          <a:lstStyle/>
          <a:p>
            <a:r>
              <a:rPr lang="en-US" sz="2400" dirty="0"/>
              <a:t>Florida Consumer Collection Practices Act (FCCPA)</a:t>
            </a:r>
          </a:p>
        </p:txBody>
      </p:sp>
      <p:sp>
        <p:nvSpPr>
          <p:cNvPr id="3" name="Content Placeholder 2">
            <a:extLst>
              <a:ext uri="{FF2B5EF4-FFF2-40B4-BE49-F238E27FC236}">
                <a16:creationId xmlns:a16="http://schemas.microsoft.com/office/drawing/2014/main" id="{4E9A997A-ADB5-44DD-9CE7-F0B070E869FF}"/>
              </a:ext>
            </a:extLst>
          </p:cNvPr>
          <p:cNvSpPr>
            <a:spLocks noGrp="1"/>
          </p:cNvSpPr>
          <p:nvPr>
            <p:ph idx="1"/>
          </p:nvPr>
        </p:nvSpPr>
        <p:spPr/>
        <p:txBody>
          <a:bodyPr/>
          <a:lstStyle/>
          <a:p>
            <a:pPr algn="just"/>
            <a:r>
              <a:rPr lang="en-US" sz="1800" dirty="0"/>
              <a:t>¶ 559.55 through ¶ 559.785 of the Florida Statutes.  </a:t>
            </a:r>
          </a:p>
          <a:p>
            <a:pPr algn="just"/>
            <a:r>
              <a:rPr lang="en-US" sz="1800" dirty="0"/>
              <a:t>Intent of statute is to protect consumers, and it is generally construed in favor of consumers</a:t>
            </a:r>
          </a:p>
          <a:p>
            <a:pPr algn="just"/>
            <a:r>
              <a:rPr lang="en-US" sz="1800" dirty="0"/>
              <a:t>FDCPA interpretations are given great weight  §559.77(5)</a:t>
            </a:r>
          </a:p>
          <a:p>
            <a:pPr algn="just"/>
            <a:r>
              <a:rPr lang="en-US" sz="1800" dirty="0"/>
              <a:t>“In the event of any inconsistency between any provision of this part and any provision of the [FDCPA], the provision which is more protective of the consumer or debtor shall prevail” §559.552.</a:t>
            </a:r>
          </a:p>
          <a:p>
            <a:pPr algn="just"/>
            <a:r>
              <a:rPr lang="en-US" sz="1800" dirty="0"/>
              <a:t>Violations are outlined in ¶ 559.72 – 19 separate violations.  </a:t>
            </a:r>
          </a:p>
          <a:p>
            <a:pPr lvl="1" algn="just"/>
            <a:r>
              <a:rPr lang="en-US" sz="1800" dirty="0"/>
              <a:t>E.g. Prohibits communicating with a debtor between the hours of 9:00 p.m. and 8:00 a.m. in the debtor’s time zone. §559.72(17) </a:t>
            </a:r>
          </a:p>
          <a:p>
            <a:pPr lvl="1" algn="just"/>
            <a:r>
              <a:rPr lang="en-US" sz="1800" dirty="0"/>
              <a:t>E.g. Prohibits trying to enforce a debt when you know that the debt is not legitimate, or assert the existence of some other legal right when such person knows that the right does not exist</a:t>
            </a:r>
          </a:p>
          <a:p>
            <a:pPr lvl="1" algn="just"/>
            <a:r>
              <a:rPr lang="en-US" sz="1800" dirty="0"/>
              <a:t>E.g. Prohibits communicating with a debtor, if you know that the debtor is represented by an attorney with respect to the debt. §559.72(18) </a:t>
            </a:r>
          </a:p>
          <a:p>
            <a:endParaRPr lang="en-US" dirty="0"/>
          </a:p>
        </p:txBody>
      </p:sp>
    </p:spTree>
    <p:extLst>
      <p:ext uri="{BB962C8B-B14F-4D97-AF65-F5344CB8AC3E}">
        <p14:creationId xmlns:p14="http://schemas.microsoft.com/office/powerpoint/2010/main" val="3704710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A8497-5719-42F3-9703-A3518C80A9B9}"/>
              </a:ext>
            </a:extLst>
          </p:cNvPr>
          <p:cNvSpPr>
            <a:spLocks noGrp="1"/>
          </p:cNvSpPr>
          <p:nvPr>
            <p:ph type="title"/>
          </p:nvPr>
        </p:nvSpPr>
        <p:spPr/>
        <p:txBody>
          <a:bodyPr/>
          <a:lstStyle/>
          <a:p>
            <a:r>
              <a:rPr lang="en-US" sz="2400" dirty="0"/>
              <a:t>Florida Consumer Collection Practices Act (FCCPA) – Penalties</a:t>
            </a:r>
          </a:p>
        </p:txBody>
      </p:sp>
      <p:sp>
        <p:nvSpPr>
          <p:cNvPr id="3" name="Content Placeholder 2">
            <a:extLst>
              <a:ext uri="{FF2B5EF4-FFF2-40B4-BE49-F238E27FC236}">
                <a16:creationId xmlns:a16="http://schemas.microsoft.com/office/drawing/2014/main" id="{126E7368-A9BD-43BB-93CB-3F81A6D1D6C3}"/>
              </a:ext>
            </a:extLst>
          </p:cNvPr>
          <p:cNvSpPr>
            <a:spLocks noGrp="1"/>
          </p:cNvSpPr>
          <p:nvPr>
            <p:ph idx="1"/>
          </p:nvPr>
        </p:nvSpPr>
        <p:spPr/>
        <p:txBody>
          <a:bodyPr/>
          <a:lstStyle/>
          <a:p>
            <a:pPr algn="just"/>
            <a:r>
              <a:rPr lang="en-US" sz="1400" dirty="0"/>
              <a:t>559.725 Consumer complaints; administrative duties</a:t>
            </a:r>
          </a:p>
          <a:p>
            <a:pPr algn="just"/>
            <a:r>
              <a:rPr lang="en-US" sz="1400" dirty="0"/>
              <a:t>559.77 Civil remedies.—</a:t>
            </a:r>
          </a:p>
          <a:p>
            <a:pPr algn="just"/>
            <a:r>
              <a:rPr lang="en-US" sz="1400" dirty="0"/>
              <a:t>Venue can be where debtor lives</a:t>
            </a:r>
          </a:p>
          <a:p>
            <a:pPr algn="just"/>
            <a:r>
              <a:rPr lang="en-US" sz="1400" dirty="0"/>
              <a:t>Can recover </a:t>
            </a:r>
            <a:r>
              <a:rPr lang="en-US" sz="1400" dirty="0">
                <a:highlight>
                  <a:srgbClr val="FFFF00"/>
                </a:highlight>
              </a:rPr>
              <a:t>actual damages </a:t>
            </a:r>
            <a:r>
              <a:rPr lang="en-US" sz="1400" dirty="0"/>
              <a:t>and for </a:t>
            </a:r>
            <a:r>
              <a:rPr lang="en-US" sz="1400" dirty="0">
                <a:highlight>
                  <a:srgbClr val="FFFF00"/>
                </a:highlight>
              </a:rPr>
              <a:t>additional statutory damages </a:t>
            </a:r>
            <a:r>
              <a:rPr lang="en-US" sz="1400" dirty="0"/>
              <a:t>as the court may allow, but not exceeding $1,000,</a:t>
            </a:r>
          </a:p>
          <a:p>
            <a:pPr algn="just"/>
            <a:r>
              <a:rPr lang="en-US" sz="1400" dirty="0"/>
              <a:t>Can recover court costs and reasonable attorney’s fees incurred by the plaintiff. I</a:t>
            </a:r>
          </a:p>
          <a:p>
            <a:pPr algn="just"/>
            <a:r>
              <a:rPr lang="en-US" sz="1400" dirty="0"/>
              <a:t>For </a:t>
            </a:r>
            <a:r>
              <a:rPr lang="en-US" sz="1400" dirty="0">
                <a:highlight>
                  <a:srgbClr val="FFFF00"/>
                </a:highlight>
              </a:rPr>
              <a:t>additional statutory damages</a:t>
            </a:r>
            <a:r>
              <a:rPr lang="en-US" sz="1400" dirty="0"/>
              <a:t>, court considers “nature of the defendant’s noncompliance with s. 559.72, the frequency and persistence of the noncompliance, and the extent to which the noncompliance was intentional.”</a:t>
            </a:r>
          </a:p>
          <a:p>
            <a:pPr algn="just"/>
            <a:r>
              <a:rPr lang="en-US" sz="1400" dirty="0"/>
              <a:t> In a class action lawsuit brought under this section, the court may award additional statutory damages of up to $1,000 for each named plaintiff and an aggregate award of additional statutory damages up to the lesser of $500,000 or 1 percent of the defendant’s net worth for all remaining class members</a:t>
            </a:r>
          </a:p>
          <a:p>
            <a:pPr algn="just"/>
            <a:r>
              <a:rPr lang="en-US" sz="1400" dirty="0"/>
              <a:t>Court may award punitive damages and may provide such equitable relief </a:t>
            </a:r>
          </a:p>
          <a:p>
            <a:pPr algn="just"/>
            <a:r>
              <a:rPr lang="en-US" sz="1400" dirty="0"/>
              <a:t>Can get fees and costs from plaintiff if no justiciable issue of law or fact</a:t>
            </a:r>
          </a:p>
          <a:p>
            <a:pPr algn="just"/>
            <a:r>
              <a:rPr lang="en-US" sz="1400" dirty="0"/>
              <a:t>(Defense - a person may not be held liable in any action brought under this section if the person shows by a preponderance of the evidence that the violation was not intentional and resulted from a bona fide error, notwithstanding the maintenance of procedures reasonably adapted to avoid such error.</a:t>
            </a:r>
          </a:p>
          <a:p>
            <a:pPr algn="just"/>
            <a:r>
              <a:rPr lang="en-US" sz="1400" dirty="0"/>
              <a:t>2 year statute of limitations</a:t>
            </a:r>
          </a:p>
          <a:p>
            <a:endParaRPr lang="en-US" dirty="0"/>
          </a:p>
        </p:txBody>
      </p:sp>
    </p:spTree>
    <p:extLst>
      <p:ext uri="{BB962C8B-B14F-4D97-AF65-F5344CB8AC3E}">
        <p14:creationId xmlns:p14="http://schemas.microsoft.com/office/powerpoint/2010/main" val="4289807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2C782-D962-4495-A6BF-653FA548EFEC}"/>
              </a:ext>
            </a:extLst>
          </p:cNvPr>
          <p:cNvSpPr>
            <a:spLocks noGrp="1"/>
          </p:cNvSpPr>
          <p:nvPr>
            <p:ph type="title"/>
          </p:nvPr>
        </p:nvSpPr>
        <p:spPr/>
        <p:txBody>
          <a:bodyPr/>
          <a:lstStyle/>
          <a:p>
            <a:r>
              <a:rPr lang="en-US" dirty="0"/>
              <a:t>What is a Class Action? </a:t>
            </a:r>
          </a:p>
        </p:txBody>
      </p:sp>
      <p:sp>
        <p:nvSpPr>
          <p:cNvPr id="3" name="Content Placeholder 2">
            <a:extLst>
              <a:ext uri="{FF2B5EF4-FFF2-40B4-BE49-F238E27FC236}">
                <a16:creationId xmlns:a16="http://schemas.microsoft.com/office/drawing/2014/main" id="{8E1D241C-5851-4B15-9ABD-FCA89EF9BF66}"/>
              </a:ext>
            </a:extLst>
          </p:cNvPr>
          <p:cNvSpPr>
            <a:spLocks noGrp="1"/>
          </p:cNvSpPr>
          <p:nvPr>
            <p:ph idx="1"/>
          </p:nvPr>
        </p:nvSpPr>
        <p:spPr/>
        <p:txBody>
          <a:bodyPr/>
          <a:lstStyle/>
          <a:p>
            <a:pPr algn="just"/>
            <a:r>
              <a:rPr lang="en-US" dirty="0"/>
              <a:t>One person filing on behalf of many </a:t>
            </a:r>
          </a:p>
          <a:p>
            <a:pPr algn="just"/>
            <a:r>
              <a:rPr lang="en-US" dirty="0"/>
              <a:t>Judge must enter order certifying a class </a:t>
            </a:r>
          </a:p>
          <a:p>
            <a:pPr algn="just"/>
            <a:r>
              <a:rPr lang="en-US" dirty="0"/>
              <a:t>Generally involves a business practice that is the same for each customer</a:t>
            </a:r>
          </a:p>
          <a:p>
            <a:pPr algn="just"/>
            <a:r>
              <a:rPr lang="en-US" dirty="0"/>
              <a:t>Damages can be collected for each person in the class </a:t>
            </a:r>
          </a:p>
          <a:p>
            <a:endParaRPr lang="en-US" dirty="0"/>
          </a:p>
        </p:txBody>
      </p:sp>
    </p:spTree>
    <p:extLst>
      <p:ext uri="{BB962C8B-B14F-4D97-AF65-F5344CB8AC3E}">
        <p14:creationId xmlns:p14="http://schemas.microsoft.com/office/powerpoint/2010/main" val="2353853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2E9E-4FC2-496A-BA64-4E49A3D61B04}"/>
              </a:ext>
            </a:extLst>
          </p:cNvPr>
          <p:cNvSpPr>
            <a:spLocks noGrp="1"/>
          </p:cNvSpPr>
          <p:nvPr>
            <p:ph type="title"/>
          </p:nvPr>
        </p:nvSpPr>
        <p:spPr/>
        <p:txBody>
          <a:bodyPr/>
          <a:lstStyle/>
          <a:p>
            <a:r>
              <a:rPr lang="en-US" dirty="0"/>
              <a:t>Why Should I Worry? </a:t>
            </a:r>
          </a:p>
        </p:txBody>
      </p:sp>
      <p:sp>
        <p:nvSpPr>
          <p:cNvPr id="3" name="Content Placeholder 2">
            <a:extLst>
              <a:ext uri="{FF2B5EF4-FFF2-40B4-BE49-F238E27FC236}">
                <a16:creationId xmlns:a16="http://schemas.microsoft.com/office/drawing/2014/main" id="{6C6B0B67-8A35-4745-9006-8B2414100AAA}"/>
              </a:ext>
            </a:extLst>
          </p:cNvPr>
          <p:cNvSpPr>
            <a:spLocks noGrp="1"/>
          </p:cNvSpPr>
          <p:nvPr>
            <p:ph idx="1"/>
          </p:nvPr>
        </p:nvSpPr>
        <p:spPr/>
        <p:txBody>
          <a:bodyPr/>
          <a:lstStyle/>
          <a:p>
            <a:pPr algn="just"/>
            <a:r>
              <a:rPr lang="en-US" sz="2800" dirty="0"/>
              <a:t>One lawsuit is bad enough - a class action takes one case and turns it into thousands of cases</a:t>
            </a:r>
          </a:p>
          <a:p>
            <a:pPr algn="just"/>
            <a:r>
              <a:rPr lang="en-US" sz="2800" dirty="0"/>
              <a:t>Easy to get tripped up - these are detailed statutes with some very technical requirements </a:t>
            </a:r>
          </a:p>
          <a:p>
            <a:pPr algn="just"/>
            <a:r>
              <a:rPr lang="en-US" sz="2800" dirty="0"/>
              <a:t>Press coverage and notoriety </a:t>
            </a:r>
          </a:p>
          <a:p>
            <a:pPr algn="just"/>
            <a:r>
              <a:rPr lang="en-US" sz="2800" dirty="0"/>
              <a:t>Copycat lawsuits</a:t>
            </a:r>
          </a:p>
          <a:p>
            <a:pPr algn="just"/>
            <a:r>
              <a:rPr lang="en-US" sz="2800" dirty="0"/>
              <a:t>State or federal regulatory action </a:t>
            </a:r>
          </a:p>
          <a:p>
            <a:pPr algn="just"/>
            <a:r>
              <a:rPr lang="en-US" sz="2800" dirty="0"/>
              <a:t>Criminal investigations and prosecutions </a:t>
            </a:r>
          </a:p>
          <a:p>
            <a:endParaRPr lang="en-US" dirty="0"/>
          </a:p>
        </p:txBody>
      </p:sp>
    </p:spTree>
    <p:extLst>
      <p:ext uri="{BB962C8B-B14F-4D97-AF65-F5344CB8AC3E}">
        <p14:creationId xmlns:p14="http://schemas.microsoft.com/office/powerpoint/2010/main" val="1559817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DE7C1-9331-492E-87F2-AD7E92781599}"/>
              </a:ext>
            </a:extLst>
          </p:cNvPr>
          <p:cNvSpPr>
            <a:spLocks noGrp="1"/>
          </p:cNvSpPr>
          <p:nvPr>
            <p:ph type="title"/>
          </p:nvPr>
        </p:nvSpPr>
        <p:spPr/>
        <p:txBody>
          <a:bodyPr/>
          <a:lstStyle/>
          <a:p>
            <a:r>
              <a:rPr lang="en-US" sz="2800" dirty="0"/>
              <a:t>A Class Action Can Be Your Friend </a:t>
            </a:r>
          </a:p>
        </p:txBody>
      </p:sp>
      <p:sp>
        <p:nvSpPr>
          <p:cNvPr id="3" name="Content Placeholder 2">
            <a:extLst>
              <a:ext uri="{FF2B5EF4-FFF2-40B4-BE49-F238E27FC236}">
                <a16:creationId xmlns:a16="http://schemas.microsoft.com/office/drawing/2014/main" id="{B6F510D3-915A-4025-8148-81F368D02058}"/>
              </a:ext>
            </a:extLst>
          </p:cNvPr>
          <p:cNvSpPr>
            <a:spLocks noGrp="1"/>
          </p:cNvSpPr>
          <p:nvPr>
            <p:ph idx="1"/>
          </p:nvPr>
        </p:nvSpPr>
        <p:spPr>
          <a:xfrm>
            <a:off x="228600" y="1066800"/>
            <a:ext cx="8229600" cy="5105400"/>
          </a:xfrm>
        </p:spPr>
        <p:txBody>
          <a:bodyPr/>
          <a:lstStyle/>
          <a:p>
            <a:pPr algn="just"/>
            <a:r>
              <a:rPr lang="en-US" dirty="0"/>
              <a:t>A giant mop </a:t>
            </a:r>
          </a:p>
          <a:p>
            <a:pPr algn="just"/>
            <a:r>
              <a:rPr lang="en-US" dirty="0"/>
              <a:t>Efficient</a:t>
            </a:r>
          </a:p>
          <a:p>
            <a:pPr algn="just"/>
            <a:r>
              <a:rPr lang="en-US" dirty="0"/>
              <a:t>Finality on an issue </a:t>
            </a:r>
          </a:p>
          <a:p>
            <a:r>
              <a:rPr lang="en-US" dirty="0"/>
              <a:t>Stamp of approval on your future practices  </a:t>
            </a:r>
          </a:p>
          <a:p>
            <a:pPr algn="just"/>
            <a:endParaRPr lang="en-US" dirty="0"/>
          </a:p>
          <a:p>
            <a:endParaRPr lang="en-US" dirty="0"/>
          </a:p>
        </p:txBody>
      </p:sp>
    </p:spTree>
    <p:extLst>
      <p:ext uri="{BB962C8B-B14F-4D97-AF65-F5344CB8AC3E}">
        <p14:creationId xmlns:p14="http://schemas.microsoft.com/office/powerpoint/2010/main" val="3629992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3775B-7EFB-47B9-A4ED-F532B6D301DE}"/>
              </a:ext>
            </a:extLst>
          </p:cNvPr>
          <p:cNvSpPr>
            <a:spLocks noGrp="1"/>
          </p:cNvSpPr>
          <p:nvPr>
            <p:ph type="title"/>
          </p:nvPr>
        </p:nvSpPr>
        <p:spPr/>
        <p:txBody>
          <a:bodyPr/>
          <a:lstStyle/>
          <a:p>
            <a:r>
              <a:rPr lang="en-US" sz="2800" dirty="0"/>
              <a:t>Reducing the Risk </a:t>
            </a:r>
            <a:r>
              <a:rPr lang="en-US" sz="2800" u="sng" dirty="0"/>
              <a:t>Before</a:t>
            </a:r>
            <a:r>
              <a:rPr lang="en-US" sz="2800" dirty="0"/>
              <a:t> You are Sued </a:t>
            </a:r>
          </a:p>
        </p:txBody>
      </p:sp>
      <p:sp>
        <p:nvSpPr>
          <p:cNvPr id="3" name="Content Placeholder 2">
            <a:extLst>
              <a:ext uri="{FF2B5EF4-FFF2-40B4-BE49-F238E27FC236}">
                <a16:creationId xmlns:a16="http://schemas.microsoft.com/office/drawing/2014/main" id="{65116EA1-92BB-4F38-82A0-8259D1BA52FB}"/>
              </a:ext>
            </a:extLst>
          </p:cNvPr>
          <p:cNvSpPr>
            <a:spLocks noGrp="1"/>
          </p:cNvSpPr>
          <p:nvPr>
            <p:ph idx="1"/>
          </p:nvPr>
        </p:nvSpPr>
        <p:spPr/>
        <p:txBody>
          <a:bodyPr/>
          <a:lstStyle/>
          <a:p>
            <a:r>
              <a:rPr lang="en-US" dirty="0"/>
              <a:t>Compliance </a:t>
            </a:r>
          </a:p>
          <a:p>
            <a:r>
              <a:rPr lang="en-US" dirty="0"/>
              <a:t>Legal audit</a:t>
            </a:r>
          </a:p>
          <a:p>
            <a:r>
              <a:rPr lang="en-US" dirty="0"/>
              <a:t>Process effectiveness audit </a:t>
            </a:r>
          </a:p>
          <a:p>
            <a:r>
              <a:rPr lang="en-US" dirty="0"/>
              <a:t>Get insurance </a:t>
            </a:r>
          </a:p>
          <a:p>
            <a:r>
              <a:rPr lang="en-US" dirty="0"/>
              <a:t>Hire experienced class action counsel </a:t>
            </a:r>
          </a:p>
          <a:p>
            <a:endParaRPr lang="en-US" dirty="0"/>
          </a:p>
        </p:txBody>
      </p:sp>
    </p:spTree>
    <p:extLst>
      <p:ext uri="{BB962C8B-B14F-4D97-AF65-F5344CB8AC3E}">
        <p14:creationId xmlns:p14="http://schemas.microsoft.com/office/powerpoint/2010/main" val="2908819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3D6A-C66B-454B-8CB4-E0CE5340547A}"/>
              </a:ext>
            </a:extLst>
          </p:cNvPr>
          <p:cNvSpPr>
            <a:spLocks noGrp="1"/>
          </p:cNvSpPr>
          <p:nvPr>
            <p:ph type="title"/>
          </p:nvPr>
        </p:nvSpPr>
        <p:spPr/>
        <p:txBody>
          <a:bodyPr/>
          <a:lstStyle/>
          <a:p>
            <a:pPr algn="ctr"/>
            <a:r>
              <a:rPr lang="en-US" sz="2400" dirty="0"/>
              <a:t>Reducing the Risk </a:t>
            </a:r>
            <a:r>
              <a:rPr lang="en-US" sz="2400" u="sng" dirty="0"/>
              <a:t>Before</a:t>
            </a:r>
            <a:r>
              <a:rPr lang="en-US" sz="2400" dirty="0"/>
              <a:t> Being Sued</a:t>
            </a:r>
            <a:br>
              <a:rPr lang="en-US" sz="2400" dirty="0"/>
            </a:br>
            <a:r>
              <a:rPr lang="en-US" sz="2400" dirty="0"/>
              <a:t>Part Deux</a:t>
            </a:r>
          </a:p>
        </p:txBody>
      </p:sp>
      <p:sp>
        <p:nvSpPr>
          <p:cNvPr id="3" name="Content Placeholder 2">
            <a:extLst>
              <a:ext uri="{FF2B5EF4-FFF2-40B4-BE49-F238E27FC236}">
                <a16:creationId xmlns:a16="http://schemas.microsoft.com/office/drawing/2014/main" id="{AF06D4BC-F9E7-46AC-89DB-B3675E2C2A02}"/>
              </a:ext>
            </a:extLst>
          </p:cNvPr>
          <p:cNvSpPr>
            <a:spLocks noGrp="1"/>
          </p:cNvSpPr>
          <p:nvPr>
            <p:ph idx="1"/>
          </p:nvPr>
        </p:nvSpPr>
        <p:spPr>
          <a:xfrm>
            <a:off x="228600" y="1066800"/>
            <a:ext cx="8686800" cy="5105400"/>
          </a:xfrm>
        </p:spPr>
        <p:txBody>
          <a:bodyPr/>
          <a:lstStyle/>
          <a:p>
            <a:r>
              <a:rPr lang="en-US" dirty="0"/>
              <a:t>Maintenance of properties </a:t>
            </a:r>
          </a:p>
          <a:p>
            <a:r>
              <a:rPr lang="en-US" dirty="0"/>
              <a:t>Transparent fee structures </a:t>
            </a:r>
          </a:p>
          <a:p>
            <a:r>
              <a:rPr lang="en-US" dirty="0"/>
              <a:t>Protect private data </a:t>
            </a:r>
          </a:p>
          <a:p>
            <a:r>
              <a:rPr lang="en-US" dirty="0"/>
              <a:t>Clear, consistent, and prompt communication </a:t>
            </a:r>
          </a:p>
          <a:p>
            <a:r>
              <a:rPr lang="en-US" dirty="0"/>
              <a:t>Training </a:t>
            </a:r>
          </a:p>
          <a:p>
            <a:r>
              <a:rPr lang="en-US" dirty="0"/>
              <a:t>Lobbying</a:t>
            </a:r>
          </a:p>
          <a:p>
            <a:endParaRPr lang="en-US" dirty="0"/>
          </a:p>
        </p:txBody>
      </p:sp>
    </p:spTree>
    <p:extLst>
      <p:ext uri="{BB962C8B-B14F-4D97-AF65-F5344CB8AC3E}">
        <p14:creationId xmlns:p14="http://schemas.microsoft.com/office/powerpoint/2010/main" val="994796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322A2-145C-406D-A010-2C844FED94CF}"/>
              </a:ext>
            </a:extLst>
          </p:cNvPr>
          <p:cNvSpPr>
            <a:spLocks noGrp="1"/>
          </p:cNvSpPr>
          <p:nvPr>
            <p:ph type="title"/>
          </p:nvPr>
        </p:nvSpPr>
        <p:spPr/>
        <p:txBody>
          <a:bodyPr/>
          <a:lstStyle/>
          <a:p>
            <a:r>
              <a:rPr lang="en-US" sz="2800" dirty="0"/>
              <a:t>Reducing the Risk </a:t>
            </a:r>
            <a:r>
              <a:rPr lang="en-US" sz="2800" u="sng" dirty="0"/>
              <a:t>After</a:t>
            </a:r>
            <a:r>
              <a:rPr lang="en-US" sz="2800" dirty="0"/>
              <a:t> You are Sued </a:t>
            </a:r>
          </a:p>
        </p:txBody>
      </p:sp>
      <p:sp>
        <p:nvSpPr>
          <p:cNvPr id="3" name="Content Placeholder 2">
            <a:extLst>
              <a:ext uri="{FF2B5EF4-FFF2-40B4-BE49-F238E27FC236}">
                <a16:creationId xmlns:a16="http://schemas.microsoft.com/office/drawing/2014/main" id="{13820592-EE27-4A66-9460-08FCEE4C7E8F}"/>
              </a:ext>
            </a:extLst>
          </p:cNvPr>
          <p:cNvSpPr>
            <a:spLocks noGrp="1"/>
          </p:cNvSpPr>
          <p:nvPr>
            <p:ph idx="1"/>
          </p:nvPr>
        </p:nvSpPr>
        <p:spPr/>
        <p:txBody>
          <a:bodyPr/>
          <a:lstStyle/>
          <a:p>
            <a:r>
              <a:rPr lang="en-US" dirty="0"/>
              <a:t>Notify Insurers </a:t>
            </a:r>
          </a:p>
          <a:p>
            <a:r>
              <a:rPr lang="en-US" dirty="0"/>
              <a:t>Preserve Evidence </a:t>
            </a:r>
          </a:p>
          <a:p>
            <a:r>
              <a:rPr lang="en-US" dirty="0"/>
              <a:t>Evaluate and consider process or policy changes where advisable </a:t>
            </a:r>
          </a:p>
          <a:p>
            <a:r>
              <a:rPr lang="en-US" dirty="0"/>
              <a:t>Hire experienced class action counsel </a:t>
            </a:r>
          </a:p>
          <a:p>
            <a:endParaRPr lang="en-US" dirty="0"/>
          </a:p>
        </p:txBody>
      </p:sp>
    </p:spTree>
    <p:extLst>
      <p:ext uri="{BB962C8B-B14F-4D97-AF65-F5344CB8AC3E}">
        <p14:creationId xmlns:p14="http://schemas.microsoft.com/office/powerpoint/2010/main" val="3763850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BE35-3175-4A8B-9BED-CD8D4B3FDC78}"/>
              </a:ext>
            </a:extLst>
          </p:cNvPr>
          <p:cNvSpPr>
            <a:spLocks noGrp="1"/>
          </p:cNvSpPr>
          <p:nvPr>
            <p:ph type="title"/>
          </p:nvPr>
        </p:nvSpPr>
        <p:spPr/>
        <p:txBody>
          <a:bodyPr/>
          <a:lstStyle/>
          <a:p>
            <a:r>
              <a:rPr lang="en-US" dirty="0"/>
              <a:t>Frank Zacherl, Esq.</a:t>
            </a:r>
          </a:p>
        </p:txBody>
      </p:sp>
      <p:sp>
        <p:nvSpPr>
          <p:cNvPr id="3" name="Content Placeholder 2">
            <a:extLst>
              <a:ext uri="{FF2B5EF4-FFF2-40B4-BE49-F238E27FC236}">
                <a16:creationId xmlns:a16="http://schemas.microsoft.com/office/drawing/2014/main" id="{A3245A01-F470-444D-AAA7-391B2281E0E1}"/>
              </a:ext>
            </a:extLst>
          </p:cNvPr>
          <p:cNvSpPr>
            <a:spLocks noGrp="1"/>
          </p:cNvSpPr>
          <p:nvPr>
            <p:ph idx="1"/>
          </p:nvPr>
        </p:nvSpPr>
        <p:spPr/>
        <p:txBody>
          <a:bodyPr/>
          <a:lstStyle/>
          <a:p>
            <a:pPr algn="just"/>
            <a:r>
              <a:rPr lang="en-US" sz="2600" dirty="0"/>
              <a:t>Admitted to the Bar in 1990 – 34 years of practice </a:t>
            </a:r>
          </a:p>
          <a:p>
            <a:pPr algn="just"/>
            <a:r>
              <a:rPr lang="en-US" sz="2600" dirty="0"/>
              <a:t>Handled hundreds of class actions </a:t>
            </a:r>
          </a:p>
          <a:p>
            <a:pPr algn="just"/>
            <a:r>
              <a:rPr lang="en-US" sz="2600" dirty="0"/>
              <a:t>Dozens of class certification hearings </a:t>
            </a:r>
          </a:p>
          <a:p>
            <a:pPr algn="just"/>
            <a:r>
              <a:rPr lang="en-US" sz="2600" dirty="0"/>
              <a:t>Dozens of appeals </a:t>
            </a:r>
          </a:p>
          <a:p>
            <a:pPr algn="just"/>
            <a:r>
              <a:rPr lang="en-US" sz="2600" dirty="0"/>
              <a:t>Tried over 100 cases in my career  </a:t>
            </a:r>
          </a:p>
          <a:p>
            <a:pPr algn="just"/>
            <a:r>
              <a:rPr lang="en-US" sz="2600" dirty="0"/>
              <a:t>Representing key players in real estate sector for 20 years </a:t>
            </a:r>
          </a:p>
          <a:p>
            <a:pPr algn="just"/>
            <a:r>
              <a:rPr lang="en-US" sz="2600" dirty="0"/>
              <a:t>Will be presenting for the Florida Bar Leasing Committee early next year</a:t>
            </a:r>
          </a:p>
          <a:p>
            <a:endParaRPr lang="en-US" dirty="0"/>
          </a:p>
        </p:txBody>
      </p:sp>
    </p:spTree>
    <p:extLst>
      <p:ext uri="{BB962C8B-B14F-4D97-AF65-F5344CB8AC3E}">
        <p14:creationId xmlns:p14="http://schemas.microsoft.com/office/powerpoint/2010/main" val="2018792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29A81-4CA7-471F-9F5E-E6FDC00862CE}"/>
              </a:ext>
            </a:extLst>
          </p:cNvPr>
          <p:cNvSpPr>
            <a:spLocks noGrp="1"/>
          </p:cNvSpPr>
          <p:nvPr>
            <p:ph type="title"/>
          </p:nvPr>
        </p:nvSpPr>
        <p:spPr/>
        <p:txBody>
          <a:bodyPr/>
          <a:lstStyle/>
          <a:p>
            <a:r>
              <a:rPr lang="en-US" dirty="0"/>
              <a:t>Kinds of Cases</a:t>
            </a:r>
          </a:p>
        </p:txBody>
      </p:sp>
      <p:sp>
        <p:nvSpPr>
          <p:cNvPr id="3" name="Content Placeholder 2">
            <a:extLst>
              <a:ext uri="{FF2B5EF4-FFF2-40B4-BE49-F238E27FC236}">
                <a16:creationId xmlns:a16="http://schemas.microsoft.com/office/drawing/2014/main" id="{C91C8E0A-02B4-4811-9452-DD51BD1F8E68}"/>
              </a:ext>
            </a:extLst>
          </p:cNvPr>
          <p:cNvSpPr>
            <a:spLocks noGrp="1"/>
          </p:cNvSpPr>
          <p:nvPr>
            <p:ph idx="1"/>
          </p:nvPr>
        </p:nvSpPr>
        <p:spPr/>
        <p:txBody>
          <a:bodyPr/>
          <a:lstStyle/>
          <a:p>
            <a:pPr algn="just"/>
            <a:r>
              <a:rPr lang="en-US" sz="2000" dirty="0"/>
              <a:t>Fair Housing - discrimination</a:t>
            </a:r>
          </a:p>
          <a:p>
            <a:pPr algn="just"/>
            <a:r>
              <a:rPr lang="en-US" sz="2000" dirty="0"/>
              <a:t>Habitability and conditions in rental dwelling – bed bugs or other insects, mold, asbestos, lead paint</a:t>
            </a:r>
          </a:p>
          <a:p>
            <a:pPr algn="just"/>
            <a:r>
              <a:rPr lang="en-US" sz="2000" dirty="0"/>
              <a:t>Antitrust </a:t>
            </a:r>
          </a:p>
          <a:p>
            <a:pPr algn="just"/>
            <a:r>
              <a:rPr lang="en-US" sz="2000" dirty="0"/>
              <a:t>Illegal or unfair debt collection</a:t>
            </a:r>
          </a:p>
          <a:p>
            <a:pPr algn="just"/>
            <a:r>
              <a:rPr lang="en-US" sz="2000" dirty="0"/>
              <a:t>Security deposits</a:t>
            </a:r>
          </a:p>
          <a:p>
            <a:pPr algn="just"/>
            <a:r>
              <a:rPr lang="en-US" sz="2000" dirty="0"/>
              <a:t>Utility fees, eviction costs, early termination, accelerated rent, late charges, move out expenses, other fees</a:t>
            </a:r>
          </a:p>
          <a:p>
            <a:pPr algn="just"/>
            <a:r>
              <a:rPr lang="en-US" sz="2000" dirty="0"/>
              <a:t>Paperwork– lease forms, insurance requirements, work orders and invoices</a:t>
            </a:r>
          </a:p>
          <a:p>
            <a:pPr algn="just"/>
            <a:r>
              <a:rPr lang="en-US" sz="2000" dirty="0"/>
              <a:t>Failing to make required disclosures and notices </a:t>
            </a:r>
          </a:p>
          <a:p>
            <a:pPr algn="just"/>
            <a:r>
              <a:rPr lang="en-US" sz="2000" dirty="0"/>
              <a:t>Allegedly illegal lease provisions </a:t>
            </a:r>
          </a:p>
          <a:p>
            <a:pPr algn="just"/>
            <a:r>
              <a:rPr lang="en-US" sz="2000" dirty="0"/>
              <a:t>A tenant in federally subsidized rental housing has rights under federal law, as well</a:t>
            </a:r>
          </a:p>
        </p:txBody>
      </p:sp>
    </p:spTree>
    <p:extLst>
      <p:ext uri="{BB962C8B-B14F-4D97-AF65-F5344CB8AC3E}">
        <p14:creationId xmlns:p14="http://schemas.microsoft.com/office/powerpoint/2010/main" val="4054786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2AFB6-DD23-4809-9E04-BE1877CE3F48}"/>
              </a:ext>
            </a:extLst>
          </p:cNvPr>
          <p:cNvSpPr>
            <a:spLocks noGrp="1"/>
          </p:cNvSpPr>
          <p:nvPr>
            <p:ph type="title"/>
          </p:nvPr>
        </p:nvSpPr>
        <p:spPr/>
        <p:txBody>
          <a:bodyPr/>
          <a:lstStyle/>
          <a:p>
            <a:r>
              <a:rPr lang="en-US" sz="2400" dirty="0"/>
              <a:t>The Florida Residential Landlord Tenant Act (FRLTA)</a:t>
            </a:r>
          </a:p>
        </p:txBody>
      </p:sp>
      <p:sp>
        <p:nvSpPr>
          <p:cNvPr id="3" name="Content Placeholder 2">
            <a:extLst>
              <a:ext uri="{FF2B5EF4-FFF2-40B4-BE49-F238E27FC236}">
                <a16:creationId xmlns:a16="http://schemas.microsoft.com/office/drawing/2014/main" id="{CCA3B522-29D2-498E-887F-7E597CF13936}"/>
              </a:ext>
            </a:extLst>
          </p:cNvPr>
          <p:cNvSpPr>
            <a:spLocks noGrp="1"/>
          </p:cNvSpPr>
          <p:nvPr>
            <p:ph idx="1"/>
          </p:nvPr>
        </p:nvSpPr>
        <p:spPr/>
        <p:txBody>
          <a:bodyPr/>
          <a:lstStyle/>
          <a:p>
            <a:r>
              <a:rPr lang="en-US" dirty="0"/>
              <a:t>Most of the Florida class actions in this sector are under this statute, along with the FCCPA</a:t>
            </a:r>
          </a:p>
          <a:p>
            <a:r>
              <a:rPr lang="en-US" dirty="0"/>
              <a:t>Chapter 83, Part II in Florida statutes</a:t>
            </a:r>
          </a:p>
          <a:p>
            <a:r>
              <a:rPr lang="en-US" dirty="0"/>
              <a:t>§ 83.40 through § 83.683</a:t>
            </a:r>
          </a:p>
          <a:p>
            <a:r>
              <a:rPr lang="en-US" dirty="0"/>
              <a:t>Where it applies, it prevails over the lease terms</a:t>
            </a:r>
          </a:p>
          <a:p>
            <a:endParaRPr lang="en-US" dirty="0"/>
          </a:p>
        </p:txBody>
      </p:sp>
    </p:spTree>
    <p:extLst>
      <p:ext uri="{BB962C8B-B14F-4D97-AF65-F5344CB8AC3E}">
        <p14:creationId xmlns:p14="http://schemas.microsoft.com/office/powerpoint/2010/main" val="3986133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4882-B14C-4E79-8A32-409B31D8598D}"/>
              </a:ext>
            </a:extLst>
          </p:cNvPr>
          <p:cNvSpPr>
            <a:spLocks noGrp="1"/>
          </p:cNvSpPr>
          <p:nvPr>
            <p:ph type="title"/>
          </p:nvPr>
        </p:nvSpPr>
        <p:spPr/>
        <p:txBody>
          <a:bodyPr/>
          <a:lstStyle/>
          <a:p>
            <a:r>
              <a:rPr lang="en-US" dirty="0"/>
              <a:t>Where FRLTA Does Not Apply</a:t>
            </a:r>
          </a:p>
        </p:txBody>
      </p:sp>
      <p:sp>
        <p:nvSpPr>
          <p:cNvPr id="3" name="Content Placeholder 2">
            <a:extLst>
              <a:ext uri="{FF2B5EF4-FFF2-40B4-BE49-F238E27FC236}">
                <a16:creationId xmlns:a16="http://schemas.microsoft.com/office/drawing/2014/main" id="{745D2E08-8D5F-44B4-9473-09843C3183F1}"/>
              </a:ext>
            </a:extLst>
          </p:cNvPr>
          <p:cNvSpPr>
            <a:spLocks noGrp="1"/>
          </p:cNvSpPr>
          <p:nvPr>
            <p:ph idx="1"/>
          </p:nvPr>
        </p:nvSpPr>
        <p:spPr>
          <a:xfrm>
            <a:off x="228600" y="1066800"/>
            <a:ext cx="8305800" cy="5105400"/>
          </a:xfrm>
        </p:spPr>
        <p:txBody>
          <a:bodyPr/>
          <a:lstStyle/>
          <a:p>
            <a:pPr algn="just"/>
            <a:r>
              <a:rPr lang="en-US" sz="1900" dirty="0"/>
              <a:t>83.42 Exclusions from application of part.—This part does not apply to:</a:t>
            </a:r>
          </a:p>
          <a:p>
            <a:pPr marL="0" indent="0" algn="just">
              <a:buNone/>
            </a:pPr>
            <a:r>
              <a:rPr lang="en-US" sz="1900" dirty="0"/>
              <a:t>(1) Residency or detention in a facility, whether public or private, when residence or detention is incidental to the provision of medical, geriatric, educational, counseling, religious, or similar services. </a:t>
            </a:r>
          </a:p>
          <a:p>
            <a:pPr marL="0" indent="0" algn="just">
              <a:buNone/>
            </a:pPr>
            <a:r>
              <a:rPr lang="en-US" sz="1900" dirty="0"/>
              <a:t>(2) Occupancy under a contract of sale of a dwelling unit or the property of which it is a part in which the buyer has paid at least 12 months’ rent or in which the buyer has paid at least 1 month’s rent and a deposit of at least 5 percent of the purchase price of the property.</a:t>
            </a:r>
          </a:p>
          <a:p>
            <a:pPr marL="0" indent="0" algn="just">
              <a:buNone/>
            </a:pPr>
            <a:r>
              <a:rPr lang="en-US" sz="1900" dirty="0"/>
              <a:t>(3) Transient occupancy in a hotel, condominium, motel, roominghouse, or similar public lodging, or transient occupancy in a mobile home park.</a:t>
            </a:r>
          </a:p>
          <a:p>
            <a:pPr marL="0" indent="0" algn="just">
              <a:buNone/>
            </a:pPr>
            <a:r>
              <a:rPr lang="en-US" sz="1900" dirty="0"/>
              <a:t>(4) Occupancy by a holder of a proprietary lease in a cooperative apartment.</a:t>
            </a:r>
          </a:p>
          <a:p>
            <a:pPr marL="0" indent="0" algn="just">
              <a:buNone/>
            </a:pPr>
            <a:r>
              <a:rPr lang="en-US" sz="1900" dirty="0"/>
              <a:t>(5) Occupancy by an owner of a condominium unit.</a:t>
            </a:r>
          </a:p>
        </p:txBody>
      </p:sp>
    </p:spTree>
    <p:extLst>
      <p:ext uri="{BB962C8B-B14F-4D97-AF65-F5344CB8AC3E}">
        <p14:creationId xmlns:p14="http://schemas.microsoft.com/office/powerpoint/2010/main" val="3792981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AD74-E1CF-40D1-9D15-CFD8187C1354}"/>
              </a:ext>
            </a:extLst>
          </p:cNvPr>
          <p:cNvSpPr>
            <a:spLocks noGrp="1"/>
          </p:cNvSpPr>
          <p:nvPr>
            <p:ph type="title"/>
          </p:nvPr>
        </p:nvSpPr>
        <p:spPr/>
        <p:txBody>
          <a:bodyPr/>
          <a:lstStyle/>
          <a:p>
            <a:r>
              <a:rPr lang="en-US" sz="3200" dirty="0"/>
              <a:t>FRLTA Preempts Local Regulations</a:t>
            </a:r>
          </a:p>
        </p:txBody>
      </p:sp>
      <p:sp>
        <p:nvSpPr>
          <p:cNvPr id="3" name="Content Placeholder 2">
            <a:extLst>
              <a:ext uri="{FF2B5EF4-FFF2-40B4-BE49-F238E27FC236}">
                <a16:creationId xmlns:a16="http://schemas.microsoft.com/office/drawing/2014/main" id="{1538537E-0CBC-4A97-BE88-129307CB171A}"/>
              </a:ext>
            </a:extLst>
          </p:cNvPr>
          <p:cNvSpPr>
            <a:spLocks noGrp="1"/>
          </p:cNvSpPr>
          <p:nvPr>
            <p:ph idx="1"/>
          </p:nvPr>
        </p:nvSpPr>
        <p:spPr>
          <a:xfrm>
            <a:off x="228600" y="990600"/>
            <a:ext cx="8382000" cy="5105400"/>
          </a:xfrm>
        </p:spPr>
        <p:txBody>
          <a:bodyPr/>
          <a:lstStyle/>
          <a:p>
            <a:pPr marL="0" indent="0" algn="just">
              <a:buNone/>
            </a:pPr>
            <a:r>
              <a:rPr lang="en-US" sz="2400" dirty="0"/>
              <a:t>83.425 Preemption.—The regulation of residential tenancies, the landlord-tenant relationship, and all other matters covered under this part are preempted to the state. </a:t>
            </a:r>
            <a:r>
              <a:rPr lang="en-US" sz="2400" dirty="0">
                <a:highlight>
                  <a:srgbClr val="FFFF00"/>
                </a:highlight>
              </a:rPr>
              <a:t>This section supersedes any local government regulations on matters covered under this part</a:t>
            </a:r>
            <a:r>
              <a:rPr lang="en-US" sz="2400" dirty="0"/>
              <a:t>, including, but not limited to, the screening process used by a landlord in approving tenancies; security deposits; rental agreement applications and fees associated with such applications; terms and conditions of rental agreements; the rights and responsibilities of the landlord and tenant; disclosures concerning the premises, the dwelling unit, the rental agreement, or the rights and responsibilities of the landlord and tenant; fees charged by the landlord; or notice requirements.</a:t>
            </a:r>
          </a:p>
          <a:p>
            <a:pPr marL="0" indent="0">
              <a:buNone/>
            </a:pPr>
            <a:endParaRPr lang="en-US" dirty="0"/>
          </a:p>
        </p:txBody>
      </p:sp>
    </p:spTree>
    <p:extLst>
      <p:ext uri="{BB962C8B-B14F-4D97-AF65-F5344CB8AC3E}">
        <p14:creationId xmlns:p14="http://schemas.microsoft.com/office/powerpoint/2010/main" val="170418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0970F-9222-4D25-940D-8D480FECE563}"/>
              </a:ext>
            </a:extLst>
          </p:cNvPr>
          <p:cNvSpPr>
            <a:spLocks noGrp="1"/>
          </p:cNvSpPr>
          <p:nvPr>
            <p:ph type="title"/>
          </p:nvPr>
        </p:nvSpPr>
        <p:spPr/>
        <p:txBody>
          <a:bodyPr/>
          <a:lstStyle/>
          <a:p>
            <a:r>
              <a:rPr lang="en-US" dirty="0"/>
              <a:t>Security Deposits </a:t>
            </a:r>
          </a:p>
        </p:txBody>
      </p:sp>
      <p:sp>
        <p:nvSpPr>
          <p:cNvPr id="3" name="Content Placeholder 2">
            <a:extLst>
              <a:ext uri="{FF2B5EF4-FFF2-40B4-BE49-F238E27FC236}">
                <a16:creationId xmlns:a16="http://schemas.microsoft.com/office/drawing/2014/main" id="{0A5EDEAF-D7F5-4303-95F2-547928537105}"/>
              </a:ext>
            </a:extLst>
          </p:cNvPr>
          <p:cNvSpPr>
            <a:spLocks noGrp="1"/>
          </p:cNvSpPr>
          <p:nvPr>
            <p:ph idx="1"/>
          </p:nvPr>
        </p:nvSpPr>
        <p:spPr/>
        <p:txBody>
          <a:bodyPr/>
          <a:lstStyle/>
          <a:p>
            <a:r>
              <a:rPr lang="en-US" dirty="0"/>
              <a:t>¶ 83.49</a:t>
            </a:r>
          </a:p>
          <a:p>
            <a:pPr algn="just"/>
            <a:r>
              <a:rPr lang="en-US" dirty="0"/>
              <a:t>Hold the security deposit in a separate account - do not commingle </a:t>
            </a:r>
          </a:p>
          <a:p>
            <a:pPr algn="just"/>
            <a:r>
              <a:rPr lang="en-US" dirty="0"/>
              <a:t>¶ 83.49(2) Must provide notice of where deposit is being held, and include specific language in the notice (see statute for required language)</a:t>
            </a:r>
          </a:p>
          <a:p>
            <a:endParaRPr lang="en-US" dirty="0"/>
          </a:p>
        </p:txBody>
      </p:sp>
    </p:spTree>
    <p:extLst>
      <p:ext uri="{BB962C8B-B14F-4D97-AF65-F5344CB8AC3E}">
        <p14:creationId xmlns:p14="http://schemas.microsoft.com/office/powerpoint/2010/main" val="1821152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CD7C5-F7CC-404A-B184-92CA5068FE0B}"/>
              </a:ext>
            </a:extLst>
          </p:cNvPr>
          <p:cNvSpPr>
            <a:spLocks noGrp="1"/>
          </p:cNvSpPr>
          <p:nvPr>
            <p:ph type="title"/>
          </p:nvPr>
        </p:nvSpPr>
        <p:spPr/>
        <p:txBody>
          <a:bodyPr/>
          <a:lstStyle/>
          <a:p>
            <a:r>
              <a:rPr lang="en-US" dirty="0"/>
              <a:t>Security Deposits – Part Deux </a:t>
            </a:r>
          </a:p>
        </p:txBody>
      </p:sp>
      <p:sp>
        <p:nvSpPr>
          <p:cNvPr id="3" name="Content Placeholder 2">
            <a:extLst>
              <a:ext uri="{FF2B5EF4-FFF2-40B4-BE49-F238E27FC236}">
                <a16:creationId xmlns:a16="http://schemas.microsoft.com/office/drawing/2014/main" id="{AD4FF4E5-B90A-442B-A255-4F80624E7B38}"/>
              </a:ext>
            </a:extLst>
          </p:cNvPr>
          <p:cNvSpPr>
            <a:spLocks noGrp="1"/>
          </p:cNvSpPr>
          <p:nvPr>
            <p:ph idx="1"/>
          </p:nvPr>
        </p:nvSpPr>
        <p:spPr/>
        <p:txBody>
          <a:bodyPr/>
          <a:lstStyle/>
          <a:p>
            <a:pPr marL="0" indent="0" algn="just">
              <a:buNone/>
            </a:pPr>
            <a:r>
              <a:rPr lang="en-US" sz="1400" dirty="0"/>
              <a:t>83.49(3)(a) The landlord or the landlord’s agent may disburse advance rents from the deposit account to the landlord’s benefit when the advance rental period commences and without notice to the tenant. For all other deposits:</a:t>
            </a:r>
          </a:p>
          <a:p>
            <a:pPr algn="just"/>
            <a:r>
              <a:rPr lang="en-US" sz="1400" dirty="0"/>
              <a:t>(a) Upon the vacating of the premises for termination of the lease, </a:t>
            </a:r>
            <a:r>
              <a:rPr lang="en-US" sz="1400" dirty="0">
                <a:highlight>
                  <a:srgbClr val="FFFF00"/>
                </a:highlight>
              </a:rPr>
              <a:t>if the landlord does not intend to impose a claim on the security deposit</a:t>
            </a:r>
            <a:r>
              <a:rPr lang="en-US" sz="1400" dirty="0"/>
              <a:t>, the landlord shall have 15 days to return the security deposit OR</a:t>
            </a:r>
          </a:p>
          <a:p>
            <a:pPr algn="just"/>
            <a:r>
              <a:rPr lang="en-US" sz="1400" dirty="0">
                <a:highlight>
                  <a:srgbClr val="FFFF00"/>
                </a:highlight>
              </a:rPr>
              <a:t>the landlord shall have 30 days to give the tenant written notice by certified mail to the tenant’s last known mailing address of his or her intention to impose a claim on the deposit and the reason for imposing the claim</a:t>
            </a:r>
            <a:r>
              <a:rPr lang="en-US" sz="1400" dirty="0"/>
              <a:t>. </a:t>
            </a:r>
          </a:p>
          <a:p>
            <a:pPr algn="just"/>
            <a:r>
              <a:rPr lang="en-US" sz="1400" dirty="0"/>
              <a:t>The notice shall contain a statement in substantially the following form:</a:t>
            </a:r>
          </a:p>
          <a:p>
            <a:pPr algn="just"/>
            <a:r>
              <a:rPr lang="en-US" sz="1400" i="1" dirty="0">
                <a:highlight>
                  <a:srgbClr val="FFFF00"/>
                </a:highlight>
              </a:rPr>
              <a:t>This is a notice of my intention to impose a claim for damages in the amount of   upon your security deposit, due to  . It is sent to you as required by s. 83.49(3), Florida Statutes. You are hereby notified that you must object in writing to this deduction from your security deposit within 15 days from the time you receive this notice or I will be authorized to deduct my claim from your security deposit. Your objection must be sent to   (landlord’s address).</a:t>
            </a:r>
          </a:p>
          <a:p>
            <a:pPr algn="just"/>
            <a:r>
              <a:rPr lang="en-US" sz="1400" dirty="0"/>
              <a:t>If the landlord fails to give the required notice within the 30-day period, he or she forfeits the right to impose a claim upon the security deposit and may not seek a setoff against the deposit but may file an action for damages after return of the deposit.</a:t>
            </a:r>
          </a:p>
          <a:p>
            <a:pPr algn="just"/>
            <a:r>
              <a:rPr lang="en-US" sz="1400" dirty="0"/>
              <a:t>UNDER ¶ 83.49(5), THIS ¶ 83.49(3)(A) NOTICE LANGUAGE IS </a:t>
            </a:r>
            <a:r>
              <a:rPr lang="en-US" sz="1400" dirty="0">
                <a:highlight>
                  <a:srgbClr val="FFFF00"/>
                </a:highlight>
              </a:rPr>
              <a:t>NOT REQUIRED IN CASES WHERE TENANT LEAVES EARLY, FAILS TO PROVIDE AT LEAST 7 DAYS NOTICE (OR MORE IF REQUIRED BY LEASE) OF INTENT TO VACATE</a:t>
            </a:r>
          </a:p>
          <a:p>
            <a:endParaRPr lang="en-US" dirty="0"/>
          </a:p>
        </p:txBody>
      </p:sp>
    </p:spTree>
    <p:extLst>
      <p:ext uri="{BB962C8B-B14F-4D97-AF65-F5344CB8AC3E}">
        <p14:creationId xmlns:p14="http://schemas.microsoft.com/office/powerpoint/2010/main" val="391849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8B27-4E5D-456B-B81E-3E7AB46A4196}"/>
              </a:ext>
            </a:extLst>
          </p:cNvPr>
          <p:cNvSpPr>
            <a:spLocks noGrp="1"/>
          </p:cNvSpPr>
          <p:nvPr>
            <p:ph type="title"/>
          </p:nvPr>
        </p:nvSpPr>
        <p:spPr/>
        <p:txBody>
          <a:bodyPr/>
          <a:lstStyle/>
          <a:p>
            <a:r>
              <a:rPr lang="en-US" dirty="0"/>
              <a:t>Security Deposits – Part Trois</a:t>
            </a:r>
          </a:p>
        </p:txBody>
      </p:sp>
      <p:sp>
        <p:nvSpPr>
          <p:cNvPr id="3" name="Content Placeholder 2">
            <a:extLst>
              <a:ext uri="{FF2B5EF4-FFF2-40B4-BE49-F238E27FC236}">
                <a16:creationId xmlns:a16="http://schemas.microsoft.com/office/drawing/2014/main" id="{BD3E004C-22A1-4C08-8BE6-7FEDA1A8FC52}"/>
              </a:ext>
            </a:extLst>
          </p:cNvPr>
          <p:cNvSpPr>
            <a:spLocks noGrp="1"/>
          </p:cNvSpPr>
          <p:nvPr>
            <p:ph idx="1"/>
          </p:nvPr>
        </p:nvSpPr>
        <p:spPr/>
        <p:txBody>
          <a:bodyPr/>
          <a:lstStyle/>
          <a:p>
            <a:pPr marL="0" indent="0" algn="just">
              <a:buNone/>
            </a:pPr>
            <a:r>
              <a:rPr lang="en-US" sz="1800" dirty="0"/>
              <a:t>¶ 83.49(b) and (c) </a:t>
            </a:r>
          </a:p>
          <a:p>
            <a:pPr marL="0" indent="0" algn="just">
              <a:buNone/>
            </a:pPr>
            <a:r>
              <a:rPr lang="en-US" sz="1800" dirty="0"/>
              <a:t>(b) </a:t>
            </a:r>
            <a:r>
              <a:rPr lang="en-US" sz="1800" dirty="0">
                <a:highlight>
                  <a:srgbClr val="FFFF00"/>
                </a:highlight>
              </a:rPr>
              <a:t>Unless the tenant objects </a:t>
            </a:r>
            <a:r>
              <a:rPr lang="en-US" sz="1800" dirty="0"/>
              <a:t>to the imposition of the landlord’s claim or the amount thereof </a:t>
            </a:r>
            <a:r>
              <a:rPr lang="en-US" sz="1800" dirty="0">
                <a:highlight>
                  <a:srgbClr val="FFFF00"/>
                </a:highlight>
              </a:rPr>
              <a:t>within 15 days after receipt </a:t>
            </a:r>
            <a:r>
              <a:rPr lang="en-US" sz="1800" dirty="0"/>
              <a:t>of the landlord’s notice of intention to impose a claim, </a:t>
            </a:r>
            <a:r>
              <a:rPr lang="en-US" sz="1800" dirty="0">
                <a:highlight>
                  <a:srgbClr val="FFFF00"/>
                </a:highlight>
              </a:rPr>
              <a:t>the landlord may then deduct the amount of his or her claim and shall remit the balance of the deposit to the tenant within 30 days after the date of the notice of intention to impose a claim for damages</a:t>
            </a:r>
            <a:r>
              <a:rPr lang="en-US" sz="1800" dirty="0"/>
              <a:t>. The failure of the tenant to make a timely objection does not waive any rights of the tenant to seek damages in a separate action.</a:t>
            </a:r>
          </a:p>
          <a:p>
            <a:pPr marL="0" indent="0" algn="just">
              <a:buNone/>
            </a:pPr>
            <a:endParaRPr lang="en-US" sz="1800" dirty="0"/>
          </a:p>
          <a:p>
            <a:pPr marL="0" indent="0" algn="just">
              <a:buNone/>
            </a:pPr>
            <a:r>
              <a:rPr lang="en-US" sz="1800" dirty="0"/>
              <a:t>(c) If either party institutes an action in a court of competent jurisdiction to adjudicate the party’s right to the security deposit, the prevailing party is entitled to receive his or her court costs plus a reasonable fee for his or her attorney. The court shall advance the cause on the calendar.</a:t>
            </a:r>
          </a:p>
          <a:p>
            <a:pPr marL="0" indent="0" algn="just">
              <a:buNone/>
            </a:pPr>
            <a:endParaRPr lang="en-US" sz="1800" dirty="0"/>
          </a:p>
          <a:p>
            <a:pPr marL="0" indent="0" algn="just">
              <a:buNone/>
            </a:pPr>
            <a:r>
              <a:rPr lang="en-US" sz="1800" dirty="0"/>
              <a:t>These terms prevail over all other Florida statutes relating to security deposits </a:t>
            </a:r>
          </a:p>
          <a:p>
            <a:endParaRPr lang="en-US" dirty="0"/>
          </a:p>
        </p:txBody>
      </p:sp>
    </p:spTree>
    <p:extLst>
      <p:ext uri="{BB962C8B-B14F-4D97-AF65-F5344CB8AC3E}">
        <p14:creationId xmlns:p14="http://schemas.microsoft.com/office/powerpoint/2010/main" val="38123230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le Here&amp;quot;&quot;/&gt;&lt;property id=&quot;20307&quot; value=&quot;256&quot;/&gt;&lt;/object&gt;&lt;object type=&quot;3&quot; unique_id=&quot;10005&quot;&gt;&lt;property id=&quot;20148&quot; value=&quot;5&quot;/&gt;&lt;property id=&quot;20300&quot; value=&quot;Slide 2 - &amp;quot;Introduction&amp;quot;&quot;/&gt;&lt;property id=&quot;20307&quot; value=&quot;257&quot;/&gt;&lt;/object&gt;&lt;object type=&quot;3&quot; unique_id=&quot;10006&quot;&gt;&lt;property id=&quot;20148&quot; value=&quot;5&quot;/&gt;&lt;property id=&quot;20300&quot; value=&quot;Slide 3 - &amp;quot;Topics of Discussion&amp;quot;&quot;/&gt;&lt;property id=&quot;20307&quot; value=&quot;258&quot;/&gt;&lt;/object&gt;&lt;object type=&quot;3&quot; unique_id=&quot;10007&quot;&gt;&lt;property id=&quot;20148&quot; value=&quot;5&quot;/&gt;&lt;property id=&quot;20300&quot; value=&quot;Slide 4 - &amp;quot;Topic One&amp;quot;&quot;/&gt;&lt;property id=&quot;20307&quot; value=&quot;259&quot;/&gt;&lt;/object&gt;&lt;object type=&quot;3&quot; unique_id=&quot;10008&quot;&gt;&lt;property id=&quot;20148&quot; value=&quot;5&quot;/&gt;&lt;property id=&quot;20300&quot; value=&quot;Slide 5 - &amp;quot;Topic Two&amp;quot;&quot;/&gt;&lt;property id=&quot;20307&quot; value=&quot;260&quot;/&gt;&lt;/object&gt;&lt;object type=&quot;3&quot; unique_id=&quot;10009&quot;&gt;&lt;property id=&quot;20148&quot; value=&quot;5&quot;/&gt;&lt;property id=&quot;20300&quot; value=&quot;Slide 6 - &amp;quot;Topic Three&amp;quot;&quot;/&gt;&lt;property id=&quot;20307&quot; value=&quot;261&quot;/&gt;&lt;/object&gt;&lt;object type=&quot;3&quot; unique_id=&quot;10010&quot;&gt;&lt;property id=&quot;20148&quot; value=&quot;5&quot;/&gt;&lt;property id=&quot;20300&quot; value=&quot;Slide 7 - &amp;quot;Real Life&amp;quot;&quot;/&gt;&lt;property id=&quot;20307&quot; value=&quot;262&quot;/&gt;&lt;/object&gt;&lt;object type=&quot;3&quot; unique_id=&quot;10011&quot;&gt;&lt;property id=&quot;20148&quot; value=&quot;5&quot;/&gt;&lt;property id=&quot;20300&quot; value=&quot;Slide 8 - &amp;quot;What This Means&amp;quot;&quot;/&gt;&lt;property id=&quot;20307&quot; value=&quot;263&quot;/&gt;&lt;/object&gt;&lt;object type=&quot;3&quot; unique_id=&quot;10012&quot;&gt;&lt;property id=&quot;20148&quot; value=&quot;5&quot;/&gt;&lt;property id=&quot;20300&quot; value=&quot;Slide 9 - &amp;quot;Next Steps&amp;quot;&quot;/&gt;&lt;property id=&quot;20307&quot; value=&quot;264&quot;/&gt;&lt;/object&gt;&lt;/object&gt;&lt;/object&gt;&lt;/database&gt;"/>
  <p:tag name="SECTOMILLISECCONVERTED" val="1"/>
</p:tagLst>
</file>

<file path=ppt/theme/theme1.xml><?xml version="1.0" encoding="utf-8"?>
<a:theme xmlns:a="http://schemas.openxmlformats.org/drawingml/2006/main" name="1_Network">
  <a:themeElements>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1_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hutts - No Hints" id="{649F9185-11EF-43D2-99AF-E73FFD656FA6}" vid="{269A4361-86B8-49E2-9679-3E9E72C782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without hints</Template>
  <TotalTime>45</TotalTime>
  <Words>1798</Words>
  <Application>Microsoft Office PowerPoint</Application>
  <PresentationFormat>On-screen Show (4:3)</PresentationFormat>
  <Paragraphs>115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Times New Roman</vt:lpstr>
      <vt:lpstr>Wingdings</vt:lpstr>
      <vt:lpstr>1_Network</vt:lpstr>
      <vt:lpstr>The Rising Tide of Class Actions in Florida’s Real Estate Sector</vt:lpstr>
      <vt:lpstr>Frank Zacherl, Esq.</vt:lpstr>
      <vt:lpstr>Kinds of Cases</vt:lpstr>
      <vt:lpstr>The Florida Residential Landlord Tenant Act (FRLTA)</vt:lpstr>
      <vt:lpstr>Where FRLTA Does Not Apply</vt:lpstr>
      <vt:lpstr>FRLTA Preempts Local Regulations</vt:lpstr>
      <vt:lpstr>Security Deposits </vt:lpstr>
      <vt:lpstr>Security Deposits – Part Deux </vt:lpstr>
      <vt:lpstr>Security Deposits – Part Trois</vt:lpstr>
      <vt:lpstr>Attorney’s Fees are Recoverable under FRLTA </vt:lpstr>
      <vt:lpstr>Florida Consumer Collection Practices Act (FCCPA)</vt:lpstr>
      <vt:lpstr>Florida Consumer Collection Practices Act (FCCPA) – Penalties</vt:lpstr>
      <vt:lpstr>What is a Class Action? </vt:lpstr>
      <vt:lpstr>Why Should I Worry? </vt:lpstr>
      <vt:lpstr>A Class Action Can Be Your Friend </vt:lpstr>
      <vt:lpstr>Reducing the Risk Before You are Sued </vt:lpstr>
      <vt:lpstr>Reducing the Risk Before Being Sued Part Deux</vt:lpstr>
      <vt:lpstr>Reducing the Risk After You are Sued </vt:lpstr>
    </vt:vector>
  </TitlesOfParts>
  <Company>Shutts &amp; Bowen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Rising Tide of Class Actions in Florida’s Real Estate Sector</dc:title>
  <dc:creator>Suzanne Thomas</dc:creator>
  <cp:lastModifiedBy>Suzanne Thomas</cp:lastModifiedBy>
  <cp:revision>8</cp:revision>
  <dcterms:created xsi:type="dcterms:W3CDTF">2025-02-05T22:39:15Z</dcterms:created>
  <dcterms:modified xsi:type="dcterms:W3CDTF">2025-02-05T23:25:08Z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-1549731547</vt:i4>
  </property>
  <property fmtid="{D5CDD505-2E9C-101B-9397-08002B2CF9AE}" pid="3" name="_NewReviewCycle">
    <vt:lpwstr/>
  </property>
  <property fmtid="{D5CDD505-2E9C-101B-9397-08002B2CF9AE}" pid="4" name="_EmailSubject">
    <vt:lpwstr>Amelia Island Speaker and Agenda</vt:lpwstr>
  </property>
  <property fmtid="{D5CDD505-2E9C-101B-9397-08002B2CF9AE}" pid="5" name="_AuthorEmail">
    <vt:lpwstr>ryan.mcconnell@hwhlaw.com</vt:lpwstr>
  </property>
  <property fmtid="{D5CDD505-2E9C-101B-9397-08002B2CF9AE}" pid="6" name="_AuthorEmailDisplayName">
    <vt:lpwstr>Ryan J. McConnell</vt:lpwstr>
  </property>
</Properties>
</file>