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57" r:id="rId3"/>
    <p:sldId id="270" r:id="rId4"/>
    <p:sldId id="285" r:id="rId5"/>
    <p:sldId id="287" r:id="rId6"/>
    <p:sldId id="288" r:id="rId7"/>
    <p:sldId id="289" r:id="rId8"/>
    <p:sldId id="290" r:id="rId9"/>
    <p:sldId id="291" r:id="rId10"/>
    <p:sldId id="293" r:id="rId11"/>
    <p:sldId id="292" r:id="rId12"/>
    <p:sldId id="284" r:id="rId13"/>
    <p:sldId id="283"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C76B51D0-2900-4C07-A241-5D1AD16D7E0C}">
          <p14:sldIdLst>
            <p14:sldId id="256"/>
            <p14:sldId id="257"/>
            <p14:sldId id="270"/>
            <p14:sldId id="285"/>
            <p14:sldId id="287"/>
            <p14:sldId id="288"/>
            <p14:sldId id="289"/>
            <p14:sldId id="290"/>
            <p14:sldId id="291"/>
            <p14:sldId id="293"/>
            <p14:sldId id="292"/>
            <p14:sldId id="284"/>
          </p14:sldIdLst>
        </p14:section>
        <p14:section name="Untitled Section" id="{3B5FBE04-3154-4243-84DC-BB6DC9670635}">
          <p14:sldIdLst>
            <p14:sldId id="283"/>
          </p14:sldIdLst>
        </p14:section>
      </p14:sectionLst>
    </p:ex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effrey Hittleman" initials="JH" lastIdx="1" clrIdx="0">
    <p:extLst>
      <p:ext uri="{19B8F6BF-5375-455C-9EA6-DF929625EA0E}">
        <p15:presenceInfo xmlns:p15="http://schemas.microsoft.com/office/powerpoint/2012/main" userId="S-1-5-21-1123561945-1532298954-1177238915-278611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506" autoAdjust="0"/>
    <p:restoredTop sz="90782" autoAdjust="0"/>
  </p:normalViewPr>
  <p:slideViewPr>
    <p:cSldViewPr snapToGrid="0">
      <p:cViewPr varScale="1">
        <p:scale>
          <a:sx n="115" d="100"/>
          <a:sy n="115" d="100"/>
        </p:scale>
        <p:origin x="402"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C8249E-D2ED-41D3-B553-4F1AF7D3C00A}" type="datetimeFigureOut">
              <a:rPr lang="en-US" smtClean="0"/>
              <a:t>6/2/2021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AD4AF7A-6368-42AE-84C9-C74E07E627A4}" type="slidenum">
              <a:rPr lang="en-US" smtClean="0"/>
              <a:t>‹#›</a:t>
            </a:fld>
            <a:endParaRPr lang="en-US"/>
          </a:p>
        </p:txBody>
      </p:sp>
    </p:spTree>
    <p:extLst>
      <p:ext uri="{BB962C8B-B14F-4D97-AF65-F5344CB8AC3E}">
        <p14:creationId xmlns:p14="http://schemas.microsoft.com/office/powerpoint/2010/main" val="191450217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en-US" smtClean="0"/>
              <a:t>Click to edit Master title style</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D3F75F7-D744-4F3F-9450-437523A32290}" type="datetimeFigureOut">
              <a:rPr lang="en-US" smtClean="0"/>
              <a:t>6/2/2021</a:t>
            </a:fld>
            <a:endParaRPr lang="en-US"/>
          </a:p>
        </p:txBody>
      </p:sp>
      <p:sp>
        <p:nvSpPr>
          <p:cNvPr id="5" name="Footer Placeholder 4"/>
          <p:cNvSpPr>
            <a:spLocks noGrp="1"/>
          </p:cNvSpPr>
          <p:nvPr>
            <p:ph type="ftr" sz="quarter" idx="11"/>
          </p:nvPr>
        </p:nvSpPr>
        <p:spPr>
          <a:xfrm>
            <a:off x="2416500" y="329307"/>
            <a:ext cx="4973915" cy="309201"/>
          </a:xfrm>
        </p:spPr>
        <p:txBody>
          <a:bodyPr/>
          <a:lstStyle/>
          <a:p>
            <a:endParaRPr lang="en-US"/>
          </a:p>
        </p:txBody>
      </p:sp>
      <p:sp>
        <p:nvSpPr>
          <p:cNvPr id="6" name="Slide Number Placeholder 5"/>
          <p:cNvSpPr>
            <a:spLocks noGrp="1"/>
          </p:cNvSpPr>
          <p:nvPr>
            <p:ph type="sldNum" sz="quarter" idx="12"/>
          </p:nvPr>
        </p:nvSpPr>
        <p:spPr>
          <a:xfrm>
            <a:off x="1437664" y="798973"/>
            <a:ext cx="811019" cy="503578"/>
          </a:xfrm>
        </p:spPr>
        <p:txBody>
          <a:bodyPr/>
          <a:lstStyle/>
          <a:p>
            <a:fld id="{344363F6-7F53-4ED1-A2E0-2E0881D6D057}" type="slidenum">
              <a:rPr lang="en-US" smtClean="0"/>
              <a:t>‹#›</a:t>
            </a:fld>
            <a:endParaRPr lang="en-US"/>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880093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3F75F7-D744-4F3F-9450-437523A32290}"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363F6-7F53-4ED1-A2E0-2E0881D6D057}" type="slidenum">
              <a:rPr lang="en-US" smtClean="0"/>
              <a:t>‹#›</a:t>
            </a:fld>
            <a:endParaRPr lang="en-US"/>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12053190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3F75F7-D744-4F3F-9450-437523A32290}"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363F6-7F53-4ED1-A2E0-2E0881D6D057}" type="slidenum">
              <a:rPr lang="en-US" smtClean="0"/>
              <a:t>‹#›</a:t>
            </a:fld>
            <a:endParaRPr lang="en-US"/>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8708397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3F75F7-D744-4F3F-9450-437523A32290}"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363F6-7F53-4ED1-A2E0-2E0881D6D057}" type="slidenum">
              <a:rPr lang="en-US" smtClean="0"/>
              <a:t>‹#›</a:t>
            </a:fld>
            <a:endParaRPr lang="en-US"/>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682552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D3F75F7-D744-4F3F-9450-437523A32290}" type="datetimeFigureOut">
              <a:rPr lang="en-US" smtClean="0"/>
              <a:t>6/2/2021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4363F6-7F53-4ED1-A2E0-2E0881D6D057}" type="slidenum">
              <a:rPr lang="en-US" smtClean="0"/>
              <a:t>‹#›</a:t>
            </a:fld>
            <a:endParaRPr lang="en-US"/>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214646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3F75F7-D744-4F3F-9450-437523A32290}" type="datetimeFigureOut">
              <a:rPr lang="en-US" smtClean="0"/>
              <a:t>6/2/2021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4363F6-7F53-4ED1-A2E0-2E0881D6D057}" type="slidenum">
              <a:rPr lang="en-US" smtClean="0"/>
              <a:t>‹#›</a:t>
            </a:fld>
            <a:endParaRPr lang="en-US"/>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3067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447191" y="2824269"/>
            <a:ext cx="4645152" cy="2644457"/>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412362" y="2821491"/>
            <a:ext cx="4645152" cy="2637371"/>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3F75F7-D744-4F3F-9450-437523A32290}" type="datetimeFigureOut">
              <a:rPr lang="en-US" smtClean="0"/>
              <a:t>6/2/2021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4363F6-7F53-4ED1-A2E0-2E0881D6D057}" type="slidenum">
              <a:rPr lang="en-US" smtClean="0"/>
              <a:t>‹#›</a:t>
            </a:fld>
            <a:endParaRPr lang="en-US"/>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916553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D3F75F7-D744-4F3F-9450-437523A32290}" type="datetimeFigureOut">
              <a:rPr lang="en-US" smtClean="0"/>
              <a:t>6/2/2021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4363F6-7F53-4ED1-A2E0-2E0881D6D057}" type="slidenum">
              <a:rPr lang="en-US" smtClean="0"/>
              <a:t>‹#›</a:t>
            </a:fld>
            <a:endParaRPr lang="en-US"/>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42796392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D3F75F7-D744-4F3F-9450-437523A32290}" type="datetimeFigureOut">
              <a:rPr lang="en-US" smtClean="0"/>
              <a:t>6/2/2021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4363F6-7F53-4ED1-A2E0-2E0881D6D057}" type="slidenum">
              <a:rPr lang="en-US" smtClean="0"/>
              <a:t>‹#›</a:t>
            </a:fld>
            <a:endParaRPr lang="en-US"/>
          </a:p>
        </p:txBody>
      </p:sp>
    </p:spTree>
    <p:extLst>
      <p:ext uri="{BB962C8B-B14F-4D97-AF65-F5344CB8AC3E}">
        <p14:creationId xmlns:p14="http://schemas.microsoft.com/office/powerpoint/2010/main" val="9419888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en-US" smtClean="0"/>
              <a:t>Click to edit Master title style</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D3F75F7-D744-4F3F-9450-437523A32290}" type="datetimeFigureOut">
              <a:rPr lang="en-US" smtClean="0"/>
              <a:t>6/2/2021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4363F6-7F53-4ED1-A2E0-2E0881D6D057}" type="slidenum">
              <a:rPr lang="en-US" smtClean="0"/>
              <a:t>‹#›</a:t>
            </a:fld>
            <a:endParaRPr lang="en-US"/>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34184338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6D3F75F7-D744-4F3F-9450-437523A32290}" type="datetimeFigureOut">
              <a:rPr lang="en-US" smtClean="0"/>
              <a:t>6/2/2021</a:t>
            </a:fld>
            <a:endParaRPr lang="en-US"/>
          </a:p>
        </p:txBody>
      </p:sp>
      <p:sp>
        <p:nvSpPr>
          <p:cNvPr id="6" name="Footer Placeholder 5"/>
          <p:cNvSpPr>
            <a:spLocks noGrp="1"/>
          </p:cNvSpPr>
          <p:nvPr>
            <p:ph type="ftr" sz="quarter" idx="11"/>
          </p:nvPr>
        </p:nvSpPr>
        <p:spPr>
          <a:xfrm>
            <a:off x="1447382" y="318640"/>
            <a:ext cx="5541004" cy="320931"/>
          </a:xfrm>
        </p:spPr>
        <p:txBody>
          <a:bodyPr/>
          <a:lstStyle/>
          <a:p>
            <a:endParaRPr lang="en-US"/>
          </a:p>
        </p:txBody>
      </p:sp>
      <p:sp>
        <p:nvSpPr>
          <p:cNvPr id="7" name="Slide Number Placeholder 6"/>
          <p:cNvSpPr>
            <a:spLocks noGrp="1"/>
          </p:cNvSpPr>
          <p:nvPr>
            <p:ph type="sldNum" sz="quarter" idx="12"/>
          </p:nvPr>
        </p:nvSpPr>
        <p:spPr/>
        <p:txBody>
          <a:bodyPr/>
          <a:lstStyle/>
          <a:p>
            <a:fld id="{344363F6-7F53-4ED1-A2E0-2E0881D6D057}" type="slidenum">
              <a:rPr lang="en-US" smtClean="0"/>
              <a:t>‹#›</a:t>
            </a:fld>
            <a:endParaRPr lang="en-US"/>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extLst>
      <p:ext uri="{BB962C8B-B14F-4D97-AF65-F5344CB8AC3E}">
        <p14:creationId xmlns:p14="http://schemas.microsoft.com/office/powerpoint/2010/main" val="29025860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6D3F75F7-D744-4F3F-9450-437523A32290}" type="datetimeFigureOut">
              <a:rPr lang="en-US" smtClean="0"/>
              <a:t>6/2/2021</a:t>
            </a:fld>
            <a:endParaRPr lang="en-US"/>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344363F6-7F53-4ED1-A2E0-2E0881D6D057}" type="slidenum">
              <a:rPr lang="en-US" smtClean="0"/>
              <a:t>‹#›</a:t>
            </a:fld>
            <a:endParaRPr lang="en-US"/>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1256221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2.emf"/><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mailto:jhittleman@legalaid.org" TargetMode="External"/><Relationship Id="rId2" Type="http://schemas.openxmlformats.org/officeDocument/2006/relationships/hyperlink" Target="mailto:kevin.rabin@trls.org"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www.ca11.uscourts.gov/system/files_force/oral_argument_recordings/20-14210.mp3?download=1"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7924" y="802298"/>
            <a:ext cx="10897836" cy="2541431"/>
          </a:xfrm>
        </p:spPr>
        <p:txBody>
          <a:bodyPr>
            <a:normAutofit/>
          </a:bodyPr>
          <a:lstStyle/>
          <a:p>
            <a:pPr algn="ctr">
              <a:lnSpc>
                <a:spcPct val="100000"/>
              </a:lnSpc>
            </a:pPr>
            <a:r>
              <a:rPr lang="en-US" sz="4000" dirty="0" smtClean="0">
                <a:latin typeface="Bookman Old Style" panose="02050604050505020204" pitchFamily="18" charset="0"/>
              </a:rPr>
              <a:t>THE CDC Order: NATIONWIDE CHALLENGES UPDATE</a:t>
            </a:r>
            <a:br>
              <a:rPr lang="en-US" sz="4000" dirty="0" smtClean="0">
                <a:latin typeface="Bookman Old Style" panose="02050604050505020204" pitchFamily="18" charset="0"/>
              </a:rPr>
            </a:br>
            <a:r>
              <a:rPr lang="en-US" sz="2400" dirty="0" smtClean="0">
                <a:latin typeface="Bookman Old Style" panose="02050604050505020204" pitchFamily="18" charset="0"/>
              </a:rPr>
              <a:t>JUNE 3, 2021</a:t>
            </a:r>
            <a:endParaRPr lang="en-US" sz="2400" dirty="0">
              <a:latin typeface="Bookman Old Style" panose="02050604050505020204" pitchFamily="18" charset="0"/>
            </a:endParaRPr>
          </a:p>
        </p:txBody>
      </p:sp>
      <p:sp>
        <p:nvSpPr>
          <p:cNvPr id="3" name="Subtitle 2"/>
          <p:cNvSpPr>
            <a:spLocks noGrp="1"/>
          </p:cNvSpPr>
          <p:nvPr>
            <p:ph type="subTitle" idx="1"/>
          </p:nvPr>
        </p:nvSpPr>
        <p:spPr>
          <a:xfrm>
            <a:off x="2419005" y="3704198"/>
            <a:ext cx="8204660" cy="2023271"/>
          </a:xfrm>
        </p:spPr>
        <p:txBody>
          <a:bodyPr>
            <a:noAutofit/>
          </a:bodyPr>
          <a:lstStyle/>
          <a:p>
            <a:pPr algn="ctr">
              <a:lnSpc>
                <a:spcPct val="100000"/>
              </a:lnSpc>
            </a:pPr>
            <a:r>
              <a:rPr lang="en-US" sz="1100" dirty="0" smtClean="0">
                <a:latin typeface="Bookman Old Style" panose="02050604050505020204" pitchFamily="18" charset="0"/>
              </a:rPr>
              <a:t>Kevin S. Rabin, Esq. – senior Staff </a:t>
            </a:r>
            <a:r>
              <a:rPr lang="en-US" sz="1100" dirty="0" err="1" smtClean="0">
                <a:latin typeface="Bookman Old Style" panose="02050604050505020204" pitchFamily="18" charset="0"/>
              </a:rPr>
              <a:t>AttorneY</a:t>
            </a:r>
            <a:r>
              <a:rPr lang="en-US" sz="1100" dirty="0" smtClean="0">
                <a:latin typeface="Bookman Old Style" panose="02050604050505020204" pitchFamily="18" charset="0"/>
              </a:rPr>
              <a:t>, Three Rivers Legal Services, Inc.</a:t>
            </a:r>
          </a:p>
          <a:p>
            <a:pPr algn="ctr">
              <a:lnSpc>
                <a:spcPct val="100000"/>
              </a:lnSpc>
            </a:pPr>
            <a:r>
              <a:rPr lang="en-US" sz="1100" dirty="0" smtClean="0">
                <a:latin typeface="Bookman Old Style" panose="02050604050505020204" pitchFamily="18" charset="0"/>
              </a:rPr>
              <a:t>Jeffrey S. </a:t>
            </a:r>
            <a:r>
              <a:rPr lang="en-US" sz="1100" dirty="0" err="1" smtClean="0">
                <a:latin typeface="Bookman Old Style" panose="02050604050505020204" pitchFamily="18" charset="0"/>
              </a:rPr>
              <a:t>Hittleman</a:t>
            </a:r>
            <a:r>
              <a:rPr lang="en-US" sz="1100" dirty="0" smtClean="0">
                <a:latin typeface="Bookman Old Style" panose="02050604050505020204" pitchFamily="18" charset="0"/>
              </a:rPr>
              <a:t>, Esq. – Staff attorney, Coast to coast legal aid of South Florida, </a:t>
            </a:r>
            <a:r>
              <a:rPr lang="en-US" sz="1100" dirty="0" err="1" smtClean="0">
                <a:latin typeface="Bookman Old Style" panose="02050604050505020204" pitchFamily="18" charset="0"/>
              </a:rPr>
              <a:t>inc.</a:t>
            </a:r>
            <a:endParaRPr lang="en-US" sz="1100" dirty="0" smtClean="0">
              <a:latin typeface="Bookman Old Style" panose="02050604050505020204" pitchFamily="18" charset="0"/>
            </a:endParaRPr>
          </a:p>
          <a:p>
            <a:pPr algn="ctr">
              <a:lnSpc>
                <a:spcPct val="100000"/>
              </a:lnSpc>
            </a:pPr>
            <a:r>
              <a:rPr lang="en-US" sz="1100" u="sng" dirty="0" smtClean="0">
                <a:latin typeface="Bookman Old Style" panose="02050604050505020204" pitchFamily="18" charset="0"/>
              </a:rPr>
              <a:t>Co-Chairs of the Florida Housing Umbrella Group</a:t>
            </a:r>
            <a:endParaRPr lang="en-US" sz="1100" u="sng" dirty="0">
              <a:latin typeface="Bookman Old Style" panose="02050604050505020204" pitchFamily="18" charset="0"/>
            </a:endParaRPr>
          </a:p>
        </p:txBody>
      </p:sp>
    </p:spTree>
    <p:extLst>
      <p:ext uri="{BB962C8B-B14F-4D97-AF65-F5344CB8AC3E}">
        <p14:creationId xmlns:p14="http://schemas.microsoft.com/office/powerpoint/2010/main" val="428675258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latin typeface="Bookman Old Style" panose="02050604050505020204" pitchFamily="18" charset="0"/>
              </a:rPr>
              <a:t>Alabama </a:t>
            </a:r>
            <a:r>
              <a:rPr lang="en-US" u="sng" dirty="0" err="1">
                <a:latin typeface="Bookman Old Style" panose="02050604050505020204" pitchFamily="18" charset="0"/>
              </a:rPr>
              <a:t>Ass’n</a:t>
            </a:r>
            <a:r>
              <a:rPr lang="en-US" u="sng" dirty="0">
                <a:latin typeface="Bookman Old Style" panose="02050604050505020204" pitchFamily="18" charset="0"/>
              </a:rPr>
              <a:t> of </a:t>
            </a:r>
            <a:r>
              <a:rPr lang="en-US" u="sng" dirty="0" smtClean="0">
                <a:latin typeface="Bookman Old Style" panose="02050604050505020204" pitchFamily="18" charset="0"/>
              </a:rPr>
              <a:t>Realtors (</a:t>
            </a:r>
            <a:r>
              <a:rPr lang="en-US" u="sng" dirty="0" err="1" smtClean="0">
                <a:latin typeface="Bookman Old Style" panose="02050604050505020204" pitchFamily="18" charset="0"/>
              </a:rPr>
              <a:t>CONt.</a:t>
            </a:r>
            <a:r>
              <a:rPr lang="en-US" u="sng" dirty="0" smtClean="0">
                <a:latin typeface="Bookman Old Style" panose="02050604050505020204" pitchFamily="18" charset="0"/>
              </a:rPr>
              <a:t>)</a:t>
            </a:r>
            <a:endParaRPr lang="en-US" dirty="0"/>
          </a:p>
        </p:txBody>
      </p:sp>
      <p:pic>
        <p:nvPicPr>
          <p:cNvPr id="4" name="Content Placeholder 3"/>
          <p:cNvPicPr>
            <a:picLocks noGrp="1" noChangeAspect="1"/>
          </p:cNvPicPr>
          <p:nvPr>
            <p:ph sz="half" idx="1"/>
          </p:nvPr>
        </p:nvPicPr>
        <p:blipFill>
          <a:blip r:embed="rId2"/>
          <a:stretch>
            <a:fillRect/>
          </a:stretch>
        </p:blipFill>
        <p:spPr>
          <a:xfrm>
            <a:off x="367874" y="2017343"/>
            <a:ext cx="4854387" cy="2978608"/>
          </a:xfrm>
          <a:prstGeom prst="rect">
            <a:avLst/>
          </a:prstGeom>
        </p:spPr>
      </p:pic>
      <p:sp>
        <p:nvSpPr>
          <p:cNvPr id="7" name="Content Placeholder 6"/>
          <p:cNvSpPr>
            <a:spLocks noGrp="1"/>
          </p:cNvSpPr>
          <p:nvPr>
            <p:ph sz="half" idx="2"/>
          </p:nvPr>
        </p:nvSpPr>
        <p:spPr>
          <a:xfrm>
            <a:off x="5222261" y="2017343"/>
            <a:ext cx="6606750" cy="3934570"/>
          </a:xfrm>
        </p:spPr>
        <p:txBody>
          <a:bodyPr>
            <a:normAutofit/>
          </a:bodyPr>
          <a:lstStyle/>
          <a:p>
            <a:r>
              <a:rPr lang="en-US" sz="1100" dirty="0" smtClean="0">
                <a:latin typeface="Bookman Old Style" panose="02050604050505020204" pitchFamily="18" charset="0"/>
              </a:rPr>
              <a:t>D.C. Circuit Court of Appeals rejects stay request, citing that “we conclude that HHS has made a strong showing that it is likely to succeed on the merits.” </a:t>
            </a:r>
            <a:r>
              <a:rPr lang="en-US" sz="1100" u="sng" dirty="0" smtClean="0">
                <a:latin typeface="Bookman Old Style" panose="02050604050505020204" pitchFamily="18" charset="0"/>
              </a:rPr>
              <a:t>Order</a:t>
            </a:r>
            <a:r>
              <a:rPr lang="en-US" sz="1100" dirty="0" smtClean="0">
                <a:latin typeface="Bookman Old Style" panose="02050604050505020204" pitchFamily="18" charset="0"/>
              </a:rPr>
              <a:t> at 2.</a:t>
            </a:r>
          </a:p>
          <a:p>
            <a:r>
              <a:rPr lang="en-US" sz="1100" dirty="0" smtClean="0">
                <a:latin typeface="Bookman Old Style" panose="02050604050505020204" pitchFamily="18" charset="0"/>
              </a:rPr>
              <a:t>Four points:</a:t>
            </a:r>
          </a:p>
          <a:p>
            <a:pPr lvl="1"/>
            <a:r>
              <a:rPr lang="en-US" sz="1100" dirty="0" smtClean="0">
                <a:latin typeface="Bookman Old Style" panose="02050604050505020204" pitchFamily="18" charset="0"/>
              </a:rPr>
              <a:t>CDC Order falls within plain text of 42 U.S.C 264(a) (siding with the reading of the </a:t>
            </a:r>
            <a:r>
              <a:rPr lang="en-US" sz="1100" u="sng" dirty="0" smtClean="0">
                <a:latin typeface="Bookman Old Style" panose="02050604050505020204" pitchFamily="18" charset="0"/>
              </a:rPr>
              <a:t>Brown</a:t>
            </a:r>
            <a:r>
              <a:rPr lang="en-US" sz="1100" dirty="0" smtClean="0">
                <a:latin typeface="Bookman Old Style" panose="02050604050505020204" pitchFamily="18" charset="0"/>
              </a:rPr>
              <a:t> and </a:t>
            </a:r>
            <a:r>
              <a:rPr lang="en-US" sz="1100" u="sng" dirty="0" err="1" smtClean="0">
                <a:latin typeface="Bookman Old Style" panose="02050604050505020204" pitchFamily="18" charset="0"/>
              </a:rPr>
              <a:t>Chambless</a:t>
            </a:r>
            <a:r>
              <a:rPr lang="en-US" sz="1100" u="sng" dirty="0" smtClean="0">
                <a:latin typeface="Bookman Old Style" panose="02050604050505020204" pitchFamily="18" charset="0"/>
              </a:rPr>
              <a:t> Enterprises</a:t>
            </a:r>
            <a:r>
              <a:rPr lang="en-US" sz="1100" dirty="0" smtClean="0">
                <a:latin typeface="Bookman Old Style" panose="02050604050505020204" pitchFamily="18" charset="0"/>
              </a:rPr>
              <a:t> courts).</a:t>
            </a:r>
          </a:p>
          <a:p>
            <a:pPr lvl="1"/>
            <a:r>
              <a:rPr lang="en-US" sz="1100" dirty="0" smtClean="0">
                <a:latin typeface="Bookman Old Style" panose="02050604050505020204" pitchFamily="18" charset="0"/>
              </a:rPr>
              <a:t>Congressional ratification in the Consolidated Appropriations Act of 2021.</a:t>
            </a:r>
          </a:p>
          <a:p>
            <a:pPr lvl="1"/>
            <a:r>
              <a:rPr lang="en-US" sz="1100" dirty="0" smtClean="0">
                <a:latin typeface="Bookman Old Style" panose="02050604050505020204" pitchFamily="18" charset="0"/>
              </a:rPr>
              <a:t>The structure of 42 U.S.C. 264 beyond the core statutory authority supports an expansive, rather than constrained, view on the CDC’s options. “Indeed, contrary to their cramped reading of Section 264(a), appellees acknowledge in their reply brief (at page 5) that Section 264’s regulatory power includes the power to prevent the interstate movement ‘of contagious persons[.]’ That is the objective of the eviction moratorium.” </a:t>
            </a:r>
            <a:r>
              <a:rPr lang="en-US" sz="1100" u="sng" dirty="0" smtClean="0">
                <a:latin typeface="Bookman Old Style" panose="02050604050505020204" pitchFamily="18" charset="0"/>
              </a:rPr>
              <a:t>Id.</a:t>
            </a:r>
            <a:r>
              <a:rPr lang="en-US" sz="1100" dirty="0" smtClean="0">
                <a:latin typeface="Bookman Old Style" panose="02050604050505020204" pitchFamily="18" charset="0"/>
              </a:rPr>
              <a:t> at 4.</a:t>
            </a:r>
          </a:p>
          <a:p>
            <a:pPr lvl="1"/>
            <a:r>
              <a:rPr lang="en-US" sz="1100" dirty="0" smtClean="0">
                <a:latin typeface="Bookman Old Style" panose="02050604050505020204" pitchFamily="18" charset="0"/>
              </a:rPr>
              <a:t>The Commerce Clause, Tenth Amendment, and non-delegation arguments fail – the opinion highlights the </a:t>
            </a:r>
            <a:r>
              <a:rPr lang="en-US" sz="1100" u="sng" dirty="0" err="1" smtClean="0">
                <a:latin typeface="Bookman Old Style" panose="02050604050505020204" pitchFamily="18" charset="0"/>
              </a:rPr>
              <a:t>Terkel</a:t>
            </a:r>
            <a:r>
              <a:rPr lang="en-US" sz="1100" dirty="0" smtClean="0">
                <a:latin typeface="Bookman Old Style" panose="02050604050505020204" pitchFamily="18" charset="0"/>
              </a:rPr>
              <a:t> court’s analytical flaws.</a:t>
            </a:r>
          </a:p>
          <a:p>
            <a:r>
              <a:rPr lang="en-US" sz="1100" dirty="0" smtClean="0">
                <a:latin typeface="Bookman Old Style" panose="02050604050505020204" pitchFamily="18" charset="0"/>
              </a:rPr>
              <a:t>Absent a stay sought in the Supreme Court, unlikely that this appeal will finalize before June 30, 2021.</a:t>
            </a:r>
            <a:endParaRPr lang="en-US" sz="1100" dirty="0">
              <a:latin typeface="Bookman Old Style" panose="02050604050505020204" pitchFamily="18" charset="0"/>
            </a:endParaRPr>
          </a:p>
        </p:txBody>
      </p:sp>
      <p:pic>
        <p:nvPicPr>
          <p:cNvPr id="6" name="Picture 5"/>
          <p:cNvPicPr>
            <a:picLocks noChangeAspect="1"/>
          </p:cNvPicPr>
          <p:nvPr/>
        </p:nvPicPr>
        <p:blipFill>
          <a:blip r:embed="rId3"/>
          <a:stretch>
            <a:fillRect/>
          </a:stretch>
        </p:blipFill>
        <p:spPr>
          <a:xfrm>
            <a:off x="367874" y="4995950"/>
            <a:ext cx="4854387" cy="835056"/>
          </a:xfrm>
          <a:prstGeom prst="rect">
            <a:avLst/>
          </a:prstGeom>
        </p:spPr>
      </p:pic>
    </p:spTree>
    <p:extLst>
      <p:ext uri="{BB962C8B-B14F-4D97-AF65-F5344CB8AC3E}">
        <p14:creationId xmlns:p14="http://schemas.microsoft.com/office/powerpoint/2010/main" val="39741377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04519"/>
            <a:ext cx="9603275" cy="1051989"/>
          </a:xfrm>
        </p:spPr>
        <p:txBody>
          <a:bodyPr>
            <a:normAutofit fontScale="90000"/>
          </a:bodyPr>
          <a:lstStyle/>
          <a:p>
            <a:pPr algn="ctr"/>
            <a:r>
              <a:rPr lang="en-US" sz="2400" u="sng" dirty="0" err="1">
                <a:latin typeface="Bookman Old Style" panose="02050604050505020204" pitchFamily="18" charset="0"/>
              </a:rPr>
              <a:t>FlA.</a:t>
            </a:r>
            <a:r>
              <a:rPr lang="en-US" sz="2400" u="sng" dirty="0">
                <a:latin typeface="Bookman Old Style" panose="02050604050505020204" pitchFamily="18" charset="0"/>
              </a:rPr>
              <a:t> </a:t>
            </a:r>
            <a:r>
              <a:rPr lang="en-US" sz="2400" u="sng" dirty="0" err="1">
                <a:latin typeface="Bookman Old Style" panose="02050604050505020204" pitchFamily="18" charset="0"/>
              </a:rPr>
              <a:t>Ass’n</a:t>
            </a:r>
            <a:r>
              <a:rPr lang="en-US" sz="2400" u="sng" dirty="0">
                <a:latin typeface="Bookman Old Style" panose="02050604050505020204" pitchFamily="18" charset="0"/>
              </a:rPr>
              <a:t> of Realtors v. Ctr. for Disease control and Prev.</a:t>
            </a:r>
            <a:br>
              <a:rPr lang="en-US" sz="2400" u="sng" dirty="0">
                <a:latin typeface="Bookman Old Style" panose="02050604050505020204" pitchFamily="18" charset="0"/>
              </a:rPr>
            </a:br>
            <a:r>
              <a:rPr lang="en-US" sz="2400" dirty="0">
                <a:latin typeface="Bookman Old Style" panose="02050604050505020204" pitchFamily="18" charset="0"/>
              </a:rPr>
              <a:t>No. 8:21-cv-01196 (m.d. fl.) (filed </a:t>
            </a:r>
            <a:r>
              <a:rPr lang="en-US" sz="2400" dirty="0" err="1">
                <a:latin typeface="Bookman Old Style" panose="02050604050505020204" pitchFamily="18" charset="0"/>
              </a:rPr>
              <a:t>MAy</a:t>
            </a:r>
            <a:r>
              <a:rPr lang="en-US" sz="2400" dirty="0">
                <a:latin typeface="Bookman Old Style" panose="02050604050505020204" pitchFamily="18" charset="0"/>
              </a:rPr>
              <a:t> 17, 2021)</a:t>
            </a:r>
            <a:endParaRPr lang="en-US" sz="1400" u="sng" dirty="0">
              <a:latin typeface="Bookman Old Style" panose="02050604050505020204" pitchFamily="18" charset="0"/>
            </a:endParaRPr>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3470713" y="2016124"/>
            <a:ext cx="5497795" cy="3771067"/>
          </a:xfrm>
        </p:spPr>
      </p:pic>
    </p:spTree>
    <p:extLst>
      <p:ext uri="{BB962C8B-B14F-4D97-AF65-F5344CB8AC3E}">
        <p14:creationId xmlns:p14="http://schemas.microsoft.com/office/powerpoint/2010/main" val="364625947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a:latin typeface="Bookman Old Style" panose="02050604050505020204" pitchFamily="18" charset="0"/>
              </a:rPr>
              <a:t>CDC ORDER </a:t>
            </a:r>
            <a:r>
              <a:rPr lang="en-US" dirty="0" smtClean="0">
                <a:latin typeface="Bookman Old Style" panose="02050604050505020204" pitchFamily="18" charset="0"/>
              </a:rPr>
              <a:t>CHALLENGES</a:t>
            </a:r>
            <a:endParaRPr lang="en-US" dirty="0"/>
          </a:p>
        </p:txBody>
      </p:sp>
      <p:sp>
        <p:nvSpPr>
          <p:cNvPr id="3" name="Content Placeholder 2"/>
          <p:cNvSpPr>
            <a:spLocks noGrp="1"/>
          </p:cNvSpPr>
          <p:nvPr>
            <p:ph idx="1"/>
          </p:nvPr>
        </p:nvSpPr>
        <p:spPr/>
        <p:txBody>
          <a:bodyPr>
            <a:noAutofit/>
          </a:bodyPr>
          <a:lstStyle/>
          <a:p>
            <a:r>
              <a:rPr lang="en-US" sz="1100" dirty="0" smtClean="0">
                <a:latin typeface="Bookman Old Style" panose="02050604050505020204" pitchFamily="18" charset="0"/>
              </a:rPr>
              <a:t>So what’s the focus? – the Public Health Service Act, 42 U.S.C </a:t>
            </a:r>
            <a:r>
              <a:rPr lang="en-US" sz="1100" dirty="0">
                <a:latin typeface="Bookman Old Style" panose="02050604050505020204" pitchFamily="18" charset="0"/>
              </a:rPr>
              <a:t>§ </a:t>
            </a:r>
            <a:r>
              <a:rPr lang="en-US" sz="1100" dirty="0" smtClean="0">
                <a:latin typeface="Bookman Old Style" panose="02050604050505020204" pitchFamily="18" charset="0"/>
              </a:rPr>
              <a:t>264 (“Regulations to control communicable disease), and specifically</a:t>
            </a:r>
            <a:r>
              <a:rPr lang="en-US" sz="1100" dirty="0">
                <a:latin typeface="Bookman Old Style" panose="02050604050505020204" pitchFamily="18" charset="0"/>
              </a:rPr>
              <a:t>, </a:t>
            </a:r>
            <a:r>
              <a:rPr lang="en-US" sz="1100" dirty="0" smtClean="0">
                <a:latin typeface="Bookman Old Style" panose="02050604050505020204" pitchFamily="18" charset="0"/>
              </a:rPr>
              <a:t>§ 264(a) – “</a:t>
            </a:r>
            <a:r>
              <a:rPr lang="en-US" sz="1100" dirty="0">
                <a:latin typeface="Bookman Old Style" panose="02050604050505020204" pitchFamily="18" charset="0"/>
              </a:rPr>
              <a:t>For purposes of carrying out and enforcing such regulations, the Surgeon General may provide for</a:t>
            </a:r>
            <a:r>
              <a:rPr lang="en-US" sz="1100" b="1" dirty="0">
                <a:latin typeface="Bookman Old Style" panose="02050604050505020204" pitchFamily="18" charset="0"/>
              </a:rPr>
              <a:t> such inspection, fumigation, disinfection, sanitation, pest extermination, destruction of animals or articles found to be so infected or contaminated as to be sources of dangerous infection to human beings, </a:t>
            </a:r>
            <a:r>
              <a:rPr lang="en-US" sz="1100" b="1" u="sng" dirty="0">
                <a:latin typeface="Bookman Old Style" panose="02050604050505020204" pitchFamily="18" charset="0"/>
              </a:rPr>
              <a:t>and other measures, as in his judgment may be necessary</a:t>
            </a:r>
            <a:r>
              <a:rPr lang="en-US" sz="1100" b="1" dirty="0" smtClean="0">
                <a:latin typeface="Bookman Old Style" panose="02050604050505020204" pitchFamily="18" charset="0"/>
              </a:rPr>
              <a:t>.”</a:t>
            </a:r>
          </a:p>
          <a:p>
            <a:r>
              <a:rPr lang="en-US" sz="1100" u="sng" dirty="0" smtClean="0">
                <a:latin typeface="Bookman Old Style" panose="02050604050505020204" pitchFamily="18" charset="0"/>
              </a:rPr>
              <a:t>Brown</a:t>
            </a:r>
            <a:r>
              <a:rPr lang="en-US" sz="1100" dirty="0" smtClean="0">
                <a:latin typeface="Bookman Old Style" panose="02050604050505020204" pitchFamily="18" charset="0"/>
              </a:rPr>
              <a:t> and </a:t>
            </a:r>
            <a:r>
              <a:rPr lang="en-US" sz="1100" u="sng" dirty="0" smtClean="0">
                <a:latin typeface="Bookman Old Style" panose="02050604050505020204" pitchFamily="18" charset="0"/>
              </a:rPr>
              <a:t>Chambless Enterprises</a:t>
            </a:r>
            <a:r>
              <a:rPr lang="en-US" sz="1100" dirty="0" smtClean="0">
                <a:latin typeface="Bookman Old Style" panose="02050604050505020204" pitchFamily="18" charset="0"/>
              </a:rPr>
              <a:t> hold that the list is not exhaustive, and that the delegation must be read as a whole with the rest of </a:t>
            </a:r>
            <a:r>
              <a:rPr lang="en-US" sz="1100" dirty="0">
                <a:latin typeface="Bookman Old Style" panose="02050604050505020204" pitchFamily="18" charset="0"/>
              </a:rPr>
              <a:t>§ </a:t>
            </a:r>
            <a:r>
              <a:rPr lang="en-US" sz="1100" dirty="0" smtClean="0">
                <a:latin typeface="Bookman Old Style" panose="02050604050505020204" pitchFamily="18" charset="0"/>
              </a:rPr>
              <a:t>264, whereas </a:t>
            </a:r>
            <a:r>
              <a:rPr lang="en-US" sz="1100" u="sng" dirty="0" smtClean="0">
                <a:latin typeface="Bookman Old Style" panose="02050604050505020204" pitchFamily="18" charset="0"/>
              </a:rPr>
              <a:t>Skyworks</a:t>
            </a:r>
            <a:r>
              <a:rPr lang="en-US" sz="1100" dirty="0" smtClean="0">
                <a:latin typeface="Bookman Old Style" panose="02050604050505020204" pitchFamily="18" charset="0"/>
              </a:rPr>
              <a:t>, </a:t>
            </a:r>
            <a:r>
              <a:rPr lang="en-US" sz="1100" u="sng" dirty="0" smtClean="0">
                <a:latin typeface="Bookman Old Style" panose="02050604050505020204" pitchFamily="18" charset="0"/>
              </a:rPr>
              <a:t>Tiger Lily</a:t>
            </a:r>
            <a:r>
              <a:rPr lang="en-US" sz="1100" dirty="0" smtClean="0">
                <a:latin typeface="Bookman Old Style" panose="02050604050505020204" pitchFamily="18" charset="0"/>
              </a:rPr>
              <a:t>, and now </a:t>
            </a:r>
            <a:r>
              <a:rPr lang="en-US" sz="1100" u="sng" dirty="0" smtClean="0">
                <a:latin typeface="Bookman Old Style" panose="02050604050505020204" pitchFamily="18" charset="0"/>
              </a:rPr>
              <a:t>Alabama Association of Realtors</a:t>
            </a:r>
            <a:r>
              <a:rPr lang="en-US" sz="1100" dirty="0" smtClean="0">
                <a:latin typeface="Bookman Old Style" panose="02050604050505020204" pitchFamily="18" charset="0"/>
              </a:rPr>
              <a:t> hold that the list modifies the broad “and other measures” language, thus limiting it to actions akin to the enumerated list. </a:t>
            </a:r>
          </a:p>
          <a:p>
            <a:pPr lvl="1"/>
            <a:r>
              <a:rPr lang="en-US" sz="1100" smtClean="0">
                <a:latin typeface="Bookman Old Style" panose="02050604050505020204" pitchFamily="18" charset="0"/>
              </a:rPr>
              <a:t>The five </a:t>
            </a:r>
            <a:r>
              <a:rPr lang="en-US" sz="1100" dirty="0" smtClean="0">
                <a:latin typeface="Bookman Old Style" panose="02050604050505020204" pitchFamily="18" charset="0"/>
              </a:rPr>
              <a:t>decisions split on the statutory grant of authority, avoiding constitutional questions (or answering them without hesitation) to tackle the real issue at hand.</a:t>
            </a:r>
          </a:p>
          <a:p>
            <a:pPr lvl="1"/>
            <a:r>
              <a:rPr lang="en-US" sz="1100" dirty="0" smtClean="0">
                <a:latin typeface="Bookman Old Style" panose="02050604050505020204" pitchFamily="18" charset="0"/>
              </a:rPr>
              <a:t>Only </a:t>
            </a:r>
            <a:r>
              <a:rPr lang="en-US" sz="1100" u="sng" dirty="0" smtClean="0">
                <a:latin typeface="Bookman Old Style" panose="02050604050505020204" pitchFamily="18" charset="0"/>
              </a:rPr>
              <a:t>Terkel</a:t>
            </a:r>
            <a:r>
              <a:rPr lang="en-US" sz="1100" dirty="0" smtClean="0">
                <a:latin typeface="Bookman Old Style" panose="02050604050505020204" pitchFamily="18" charset="0"/>
              </a:rPr>
              <a:t> and minor dicta in </a:t>
            </a:r>
            <a:r>
              <a:rPr lang="en-US" sz="1100" u="sng" dirty="0" smtClean="0">
                <a:latin typeface="Bookman Old Style" panose="02050604050505020204" pitchFamily="18" charset="0"/>
              </a:rPr>
              <a:t>Skyworks</a:t>
            </a:r>
            <a:r>
              <a:rPr lang="en-US" sz="1100" dirty="0">
                <a:latin typeface="Bookman Old Style" panose="02050604050505020204" pitchFamily="18" charset="0"/>
              </a:rPr>
              <a:t> </a:t>
            </a:r>
            <a:r>
              <a:rPr lang="en-US" sz="1100" dirty="0" smtClean="0">
                <a:latin typeface="Bookman Old Style" panose="02050604050505020204" pitchFamily="18" charset="0"/>
              </a:rPr>
              <a:t>suggest that Congress lacks the authority to regulate public health by imposing an eviction moratorium, and the decision rests on a re-characterization of what Congress provided by statute by what the CDC did with the delegated authority (i.e. it conflated two separate concepts entirely).</a:t>
            </a:r>
          </a:p>
          <a:p>
            <a:pPr lvl="2"/>
            <a:r>
              <a:rPr lang="en-US" sz="900" u="sng" dirty="0" err="1" smtClean="0">
                <a:latin typeface="Bookman Old Style" panose="02050604050505020204" pitchFamily="18" charset="0"/>
              </a:rPr>
              <a:t>Terkel</a:t>
            </a:r>
            <a:r>
              <a:rPr lang="en-US" sz="900" dirty="0" smtClean="0">
                <a:latin typeface="Bookman Old Style" panose="02050604050505020204" pitchFamily="18" charset="0"/>
              </a:rPr>
              <a:t> remains the hotly-contested anomaly.</a:t>
            </a:r>
            <a:endParaRPr lang="en-US" sz="900" u="sng" dirty="0" smtClean="0">
              <a:latin typeface="Bookman Old Style" panose="02050604050505020204" pitchFamily="18" charset="0"/>
            </a:endParaRPr>
          </a:p>
          <a:p>
            <a:pPr lvl="1"/>
            <a:r>
              <a:rPr lang="en-US" sz="1100" dirty="0" smtClean="0">
                <a:latin typeface="Bookman Old Style" panose="02050604050505020204" pitchFamily="18" charset="0"/>
              </a:rPr>
              <a:t>6th Circuit’s decision in denying stay pending appeal seems to agree with </a:t>
            </a:r>
            <a:r>
              <a:rPr lang="en-US" sz="1100" u="sng" dirty="0" smtClean="0">
                <a:latin typeface="Bookman Old Style" panose="02050604050505020204" pitchFamily="18" charset="0"/>
              </a:rPr>
              <a:t>Tiger Lily</a:t>
            </a:r>
            <a:r>
              <a:rPr lang="en-US" sz="1100" dirty="0" smtClean="0">
                <a:latin typeface="Bookman Old Style" panose="02050604050505020204" pitchFamily="18" charset="0"/>
              </a:rPr>
              <a:t> court’s rationales; we’ll see what happens in </a:t>
            </a:r>
            <a:r>
              <a:rPr lang="en-US" sz="1100" u="sng" dirty="0" smtClean="0">
                <a:latin typeface="Bookman Old Style" panose="02050604050505020204" pitchFamily="18" charset="0"/>
              </a:rPr>
              <a:t>Skyworks</a:t>
            </a:r>
            <a:r>
              <a:rPr lang="en-US" sz="1100" dirty="0" smtClean="0">
                <a:latin typeface="Bookman Old Style" panose="02050604050505020204" pitchFamily="18" charset="0"/>
              </a:rPr>
              <a:t>.</a:t>
            </a:r>
          </a:p>
          <a:p>
            <a:pPr lvl="1"/>
            <a:r>
              <a:rPr lang="en-US" sz="1100" dirty="0" smtClean="0">
                <a:latin typeface="Bookman Old Style" panose="02050604050505020204" pitchFamily="18" charset="0"/>
              </a:rPr>
              <a:t>Congressional ratification given short-shrift by </a:t>
            </a:r>
            <a:r>
              <a:rPr lang="en-US" sz="1100" u="sng" dirty="0" smtClean="0">
                <a:latin typeface="Bookman Old Style" panose="02050604050505020204" pitchFamily="18" charset="0"/>
              </a:rPr>
              <a:t>Tiger Lily</a:t>
            </a:r>
            <a:r>
              <a:rPr lang="en-US" sz="1100" dirty="0" smtClean="0">
                <a:latin typeface="Bookman Old Style" panose="02050604050505020204" pitchFamily="18" charset="0"/>
              </a:rPr>
              <a:t>, </a:t>
            </a:r>
            <a:r>
              <a:rPr lang="en-US" sz="1100" u="sng" dirty="0" smtClean="0">
                <a:latin typeface="Bookman Old Style" panose="02050604050505020204" pitchFamily="18" charset="0"/>
              </a:rPr>
              <a:t>Skyworks</a:t>
            </a:r>
            <a:r>
              <a:rPr lang="en-US" sz="1100" dirty="0" smtClean="0">
                <a:latin typeface="Bookman Old Style" panose="02050604050505020204" pitchFamily="18" charset="0"/>
              </a:rPr>
              <a:t>, and </a:t>
            </a:r>
            <a:r>
              <a:rPr lang="en-US" sz="1100" u="sng" dirty="0" smtClean="0">
                <a:latin typeface="Bookman Old Style" panose="02050604050505020204" pitchFamily="18" charset="0"/>
              </a:rPr>
              <a:t>Alabama Association of Realtors</a:t>
            </a:r>
            <a:r>
              <a:rPr lang="en-US" sz="1100" dirty="0" smtClean="0">
                <a:latin typeface="Bookman Old Style" panose="02050604050505020204" pitchFamily="18" charset="0"/>
              </a:rPr>
              <a:t> courts – any extension implies Congress approved of the nature of the action underlying the CDC Order.</a:t>
            </a:r>
            <a:endParaRPr lang="en-US" sz="1100" dirty="0">
              <a:latin typeface="Bookman Old Style" panose="02050604050505020204" pitchFamily="18" charset="0"/>
            </a:endParaRPr>
          </a:p>
        </p:txBody>
      </p:sp>
    </p:spTree>
    <p:extLst>
      <p:ext uri="{BB962C8B-B14F-4D97-AF65-F5344CB8AC3E}">
        <p14:creationId xmlns:p14="http://schemas.microsoft.com/office/powerpoint/2010/main" val="109824946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latin typeface="Bookman Old Style" panose="02050604050505020204" pitchFamily="18" charset="0"/>
              </a:rPr>
              <a:t>Questions? Comments? Concerns?</a:t>
            </a:r>
            <a:endParaRPr lang="en-US" dirty="0">
              <a:latin typeface="Bookman Old Style" panose="02050604050505020204" pitchFamily="18" charset="0"/>
            </a:endParaRPr>
          </a:p>
        </p:txBody>
      </p:sp>
      <p:sp>
        <p:nvSpPr>
          <p:cNvPr id="3" name="Content Placeholder 2"/>
          <p:cNvSpPr>
            <a:spLocks noGrp="1"/>
          </p:cNvSpPr>
          <p:nvPr>
            <p:ph idx="1"/>
          </p:nvPr>
        </p:nvSpPr>
        <p:spPr/>
        <p:txBody>
          <a:bodyPr/>
          <a:lstStyle/>
          <a:p>
            <a:r>
              <a:rPr lang="en-US" dirty="0" smtClean="0">
                <a:latin typeface="Bookman Old Style" panose="02050604050505020204" pitchFamily="18" charset="0"/>
              </a:rPr>
              <a:t>Emails:</a:t>
            </a:r>
          </a:p>
          <a:p>
            <a:pPr lvl="1"/>
            <a:r>
              <a:rPr lang="en-US" dirty="0">
                <a:latin typeface="Bookman Old Style" panose="02050604050505020204" pitchFamily="18" charset="0"/>
                <a:hlinkClick r:id="rId2"/>
              </a:rPr>
              <a:t>kevin.rabin@trls.org</a:t>
            </a:r>
            <a:endParaRPr lang="en-US" dirty="0">
              <a:latin typeface="Bookman Old Style" panose="02050604050505020204" pitchFamily="18" charset="0"/>
            </a:endParaRPr>
          </a:p>
          <a:p>
            <a:pPr lvl="1"/>
            <a:r>
              <a:rPr lang="en-US" dirty="0" smtClean="0">
                <a:latin typeface="Bookman Old Style" panose="02050604050505020204" pitchFamily="18" charset="0"/>
                <a:hlinkClick r:id="rId3"/>
              </a:rPr>
              <a:t>jhittleman@legalaid.org</a:t>
            </a:r>
            <a:r>
              <a:rPr lang="en-US" dirty="0" smtClean="0">
                <a:latin typeface="Bookman Old Style" panose="02050604050505020204" pitchFamily="18" charset="0"/>
              </a:rPr>
              <a:t>	</a:t>
            </a:r>
          </a:p>
          <a:p>
            <a:pPr lvl="1"/>
            <a:endParaRPr lang="en-US" dirty="0" smtClean="0">
              <a:latin typeface="Bookman Old Style" panose="02050604050505020204" pitchFamily="18" charset="0"/>
            </a:endParaRPr>
          </a:p>
        </p:txBody>
      </p:sp>
    </p:spTree>
    <p:extLst>
      <p:ext uri="{BB962C8B-B14F-4D97-AF65-F5344CB8AC3E}">
        <p14:creationId xmlns:p14="http://schemas.microsoft.com/office/powerpoint/2010/main" val="136639469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845708"/>
            <a:ext cx="9603275" cy="1049235"/>
          </a:xfrm>
        </p:spPr>
        <p:txBody>
          <a:bodyPr/>
          <a:lstStyle/>
          <a:p>
            <a:pPr algn="ctr"/>
            <a:r>
              <a:rPr lang="en-US" dirty="0" smtClean="0">
                <a:latin typeface="Bookman Old Style" panose="02050604050505020204" pitchFamily="18" charset="0"/>
              </a:rPr>
              <a:t>About the speakerS</a:t>
            </a:r>
            <a:endParaRPr lang="en-US" dirty="0">
              <a:latin typeface="Bookman Old Style" panose="02050604050505020204" pitchFamily="18" charset="0"/>
            </a:endParaRPr>
          </a:p>
        </p:txBody>
      </p:sp>
      <p:sp>
        <p:nvSpPr>
          <p:cNvPr id="3" name="Content Placeholder 2"/>
          <p:cNvSpPr>
            <a:spLocks noGrp="1"/>
          </p:cNvSpPr>
          <p:nvPr>
            <p:ph idx="1"/>
          </p:nvPr>
        </p:nvSpPr>
        <p:spPr/>
        <p:txBody>
          <a:bodyPr>
            <a:normAutofit fontScale="92500"/>
          </a:bodyPr>
          <a:lstStyle/>
          <a:p>
            <a:r>
              <a:rPr lang="en-US" sz="1400" dirty="0">
                <a:latin typeface="Bookman Old Style" panose="02050604050505020204" pitchFamily="18" charset="0"/>
              </a:rPr>
              <a:t>Kevin S. Rabin is a </a:t>
            </a:r>
            <a:r>
              <a:rPr lang="en-US" sz="1400" dirty="0" smtClean="0">
                <a:latin typeface="Bookman Old Style" panose="02050604050505020204" pitchFamily="18" charset="0"/>
              </a:rPr>
              <a:t>senior staff </a:t>
            </a:r>
            <a:r>
              <a:rPr lang="en-US" sz="1400" dirty="0">
                <a:latin typeface="Bookman Old Style" panose="02050604050505020204" pitchFamily="18" charset="0"/>
              </a:rPr>
              <a:t>attorney with Three Rivers Legal Services, Inc. in Gainesville, </a:t>
            </a:r>
            <a:r>
              <a:rPr lang="en-US" sz="1400" dirty="0" smtClean="0">
                <a:latin typeface="Bookman Old Style" panose="02050604050505020204" pitchFamily="18" charset="0"/>
              </a:rPr>
              <a:t>FL. He </a:t>
            </a:r>
            <a:r>
              <a:rPr lang="en-US" sz="1400" dirty="0">
                <a:latin typeface="Bookman Old Style" panose="02050604050505020204" pitchFamily="18" charset="0"/>
              </a:rPr>
              <a:t>has litigated hundreds of eviction, debt collection, wage garnishment, foreclosure, and affirmative consumer, fair housing, and </a:t>
            </a:r>
            <a:r>
              <a:rPr lang="en-US" sz="1400" dirty="0" smtClean="0">
                <a:latin typeface="Bookman Old Style" panose="02050604050505020204" pitchFamily="18" charset="0"/>
              </a:rPr>
              <a:t>tenants’ rights </a:t>
            </a:r>
            <a:r>
              <a:rPr lang="en-US" sz="1400" dirty="0">
                <a:latin typeface="Bookman Old Style" panose="02050604050505020204" pitchFamily="18" charset="0"/>
              </a:rPr>
              <a:t>suits to completion in his </a:t>
            </a:r>
            <a:r>
              <a:rPr lang="en-US" sz="1400" dirty="0" smtClean="0">
                <a:latin typeface="Bookman Old Style" panose="02050604050505020204" pitchFamily="18" charset="0"/>
              </a:rPr>
              <a:t>seven </a:t>
            </a:r>
            <a:r>
              <a:rPr lang="en-US" sz="1400" dirty="0">
                <a:latin typeface="Bookman Old Style" panose="02050604050505020204" pitchFamily="18" charset="0"/>
              </a:rPr>
              <a:t>years of practice across North-Central Florida. He is currently </a:t>
            </a:r>
            <a:r>
              <a:rPr lang="en-US" sz="1400" dirty="0" smtClean="0">
                <a:latin typeface="Bookman Old Style" panose="02050604050505020204" pitchFamily="18" charset="0"/>
              </a:rPr>
              <a:t>a </a:t>
            </a:r>
            <a:r>
              <a:rPr lang="en-US" sz="1400" dirty="0">
                <a:latin typeface="Bookman Old Style" panose="02050604050505020204" pitchFamily="18" charset="0"/>
              </a:rPr>
              <a:t>co-chair of the </a:t>
            </a:r>
            <a:r>
              <a:rPr lang="en-US" sz="1400" dirty="0" smtClean="0">
                <a:latin typeface="Bookman Old Style" panose="02050604050505020204" pitchFamily="18" charset="0"/>
              </a:rPr>
              <a:t>Florida Housing </a:t>
            </a:r>
            <a:r>
              <a:rPr lang="en-US" sz="1400" dirty="0">
                <a:latin typeface="Bookman Old Style" panose="02050604050505020204" pitchFamily="18" charset="0"/>
              </a:rPr>
              <a:t>Umbrella </a:t>
            </a:r>
            <a:r>
              <a:rPr lang="en-US" sz="1400" dirty="0" smtClean="0">
                <a:latin typeface="Bookman Old Style" panose="02050604050505020204" pitchFamily="18" charset="0"/>
              </a:rPr>
              <a:t>Group. </a:t>
            </a:r>
            <a:r>
              <a:rPr lang="en-US" sz="1400" dirty="0">
                <a:latin typeface="Bookman Old Style" panose="02050604050505020204" pitchFamily="18" charset="0"/>
              </a:rPr>
              <a:t>He is a graduate of the University of Missouri (B.A. Political Science 2010) and </a:t>
            </a:r>
            <a:r>
              <a:rPr lang="en-US" sz="1400" dirty="0" smtClean="0">
                <a:latin typeface="Bookman Old Style" panose="02050604050505020204" pitchFamily="18" charset="0"/>
              </a:rPr>
              <a:t>the </a:t>
            </a:r>
            <a:r>
              <a:rPr lang="en-US" sz="1400" dirty="0">
                <a:latin typeface="Bookman Old Style" panose="02050604050505020204" pitchFamily="18" charset="0"/>
              </a:rPr>
              <a:t>University of Florida Levin College of Law (J.D. </a:t>
            </a:r>
            <a:r>
              <a:rPr lang="en-US" sz="1400" i="1" dirty="0">
                <a:latin typeface="Bookman Old Style" panose="02050604050505020204" pitchFamily="18" charset="0"/>
              </a:rPr>
              <a:t>cum laude</a:t>
            </a:r>
            <a:r>
              <a:rPr lang="en-US" sz="1400" dirty="0">
                <a:latin typeface="Bookman Old Style" panose="02050604050505020204" pitchFamily="18" charset="0"/>
              </a:rPr>
              <a:t> </a:t>
            </a:r>
            <a:r>
              <a:rPr lang="en-US" sz="1400" dirty="0" smtClean="0">
                <a:latin typeface="Bookman Old Style" panose="02050604050505020204" pitchFamily="18" charset="0"/>
              </a:rPr>
              <a:t>2013). </a:t>
            </a:r>
            <a:r>
              <a:rPr lang="en-US" sz="1400" dirty="0">
                <a:latin typeface="Bookman Old Style" panose="02050604050505020204" pitchFamily="18" charset="0"/>
              </a:rPr>
              <a:t>He is a member of the Florida </a:t>
            </a:r>
            <a:r>
              <a:rPr lang="en-US" sz="1400" dirty="0" smtClean="0">
                <a:latin typeface="Bookman Old Style" panose="02050604050505020204" pitchFamily="18" charset="0"/>
              </a:rPr>
              <a:t>Bar, and is admitted in the </a:t>
            </a:r>
            <a:r>
              <a:rPr lang="en-US" sz="1400" dirty="0">
                <a:latin typeface="Bookman Old Style" panose="02050604050505020204" pitchFamily="18" charset="0"/>
              </a:rPr>
              <a:t>United States District Courts for the Middle and Northern Districts of </a:t>
            </a:r>
            <a:r>
              <a:rPr lang="en-US" sz="1400" dirty="0" smtClean="0">
                <a:latin typeface="Bookman Old Style" panose="02050604050505020204" pitchFamily="18" charset="0"/>
              </a:rPr>
              <a:t>Florida and the U.S. Court of Appeals for the Eleventh Circuit.</a:t>
            </a:r>
          </a:p>
          <a:p>
            <a:r>
              <a:rPr lang="en-US" sz="1400" dirty="0" smtClean="0">
                <a:latin typeface="Bookman Old Style" panose="02050604050505020204" pitchFamily="18" charset="0"/>
              </a:rPr>
              <a:t>Jeff </a:t>
            </a:r>
            <a:r>
              <a:rPr lang="en-US" sz="1400" dirty="0">
                <a:latin typeface="Bookman Old Style" panose="02050604050505020204" pitchFamily="18" charset="0"/>
              </a:rPr>
              <a:t>Hittleman is an attorney with the Senior Citizen Law Project at Coast to Coast Legal Aid of South Florida. He handles housing, consumer, and domestic violence cases for seniors. </a:t>
            </a:r>
            <a:r>
              <a:rPr lang="en-US" sz="1400" dirty="0" smtClean="0">
                <a:latin typeface="Bookman Old Style" panose="02050604050505020204" pitchFamily="18" charset="0"/>
              </a:rPr>
              <a:t>Prior </a:t>
            </a:r>
            <a:r>
              <a:rPr lang="en-US" sz="1400" dirty="0">
                <a:latin typeface="Bookman Old Style" panose="02050604050505020204" pitchFamily="18" charset="0"/>
              </a:rPr>
              <a:t>to joining Coast to Coast Legal Aid, Jeff was as an Assistant Public Defender in Broward County. He is currently a co-chair of the Florida Housing Umbrella Group. He is a proud “Double Gator” having earned a Juris Doctorate from the University of Florida in 2012 and a Bachelor of Arts in Political Science from the University of Florida in 2009. </a:t>
            </a:r>
          </a:p>
        </p:txBody>
      </p:sp>
    </p:spTree>
    <p:extLst>
      <p:ext uri="{BB962C8B-B14F-4D97-AF65-F5344CB8AC3E}">
        <p14:creationId xmlns:p14="http://schemas.microsoft.com/office/powerpoint/2010/main" val="169472722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65019" y="804519"/>
            <a:ext cx="10640290" cy="1049235"/>
          </a:xfrm>
        </p:spPr>
        <p:txBody>
          <a:bodyPr/>
          <a:lstStyle/>
          <a:p>
            <a:pPr algn="ctr"/>
            <a:r>
              <a:rPr lang="en-US" dirty="0" smtClean="0">
                <a:latin typeface="Bookman Old Style" panose="02050604050505020204" pitchFamily="18" charset="0"/>
              </a:rPr>
              <a:t>CDC ORDER CHALLENGES</a:t>
            </a:r>
            <a:endParaRPr lang="en-US" dirty="0">
              <a:latin typeface="Bookman Old Style" panose="02050604050505020204" pitchFamily="18" charset="0"/>
            </a:endParaRPr>
          </a:p>
        </p:txBody>
      </p:sp>
      <p:sp>
        <p:nvSpPr>
          <p:cNvPr id="3" name="Content Placeholder 2"/>
          <p:cNvSpPr>
            <a:spLocks noGrp="1"/>
          </p:cNvSpPr>
          <p:nvPr>
            <p:ph idx="1"/>
          </p:nvPr>
        </p:nvSpPr>
        <p:spPr>
          <a:xfrm>
            <a:off x="415636" y="2040670"/>
            <a:ext cx="11662757" cy="3450613"/>
          </a:xfrm>
        </p:spPr>
        <p:txBody>
          <a:bodyPr>
            <a:noAutofit/>
          </a:bodyPr>
          <a:lstStyle/>
          <a:p>
            <a:pPr>
              <a:lnSpc>
                <a:spcPct val="100000"/>
              </a:lnSpc>
              <a:spcBef>
                <a:spcPts val="0"/>
              </a:spcBef>
            </a:pPr>
            <a:r>
              <a:rPr lang="en-US" sz="1050" dirty="0" smtClean="0">
                <a:latin typeface="Bookman Old Style" panose="02050604050505020204" pitchFamily="18" charset="0"/>
              </a:rPr>
              <a:t>Six major federal district court decisions to date (one new case – all six are on appeal):</a:t>
            </a:r>
          </a:p>
          <a:p>
            <a:pPr lvl="1"/>
            <a:r>
              <a:rPr lang="en-US" sz="1050" u="sng" dirty="0">
                <a:latin typeface="Bookman Old Style" panose="02050604050505020204" pitchFamily="18" charset="0"/>
              </a:rPr>
              <a:t>Brown v. Azar</a:t>
            </a:r>
            <a:r>
              <a:rPr lang="en-US" sz="1050" i="1" dirty="0">
                <a:latin typeface="Bookman Old Style" panose="02050604050505020204" pitchFamily="18" charset="0"/>
              </a:rPr>
              <a:t>,</a:t>
            </a:r>
            <a:r>
              <a:rPr lang="en-US" sz="1050" dirty="0">
                <a:latin typeface="Bookman Old Style" panose="02050604050505020204" pitchFamily="18" charset="0"/>
              </a:rPr>
              <a:t> No. 1:20-CV-03702, 2020 WL 6364310 (N.D. Ga. Oct. 29, 2020), </a:t>
            </a:r>
            <a:r>
              <a:rPr lang="en-US" sz="1050" i="1" dirty="0">
                <a:latin typeface="Bookman Old Style" panose="02050604050505020204" pitchFamily="18" charset="0"/>
              </a:rPr>
              <a:t>appeal docketed</a:t>
            </a:r>
            <a:r>
              <a:rPr lang="en-US" sz="1050" dirty="0">
                <a:latin typeface="Bookman Old Style" panose="02050604050505020204" pitchFamily="18" charset="0"/>
              </a:rPr>
              <a:t>, No. 20-14210 (11th Cir. Nov. 9, 2020). </a:t>
            </a:r>
          </a:p>
          <a:p>
            <a:pPr lvl="1"/>
            <a:r>
              <a:rPr lang="en-US" sz="1050" u="sng" dirty="0">
                <a:latin typeface="Bookman Old Style" panose="02050604050505020204" pitchFamily="18" charset="0"/>
              </a:rPr>
              <a:t>Chambless Enterprises, LLC v. Redfield</a:t>
            </a:r>
            <a:r>
              <a:rPr lang="en-US" sz="1050" i="1" dirty="0">
                <a:latin typeface="Bookman Old Style" panose="02050604050505020204" pitchFamily="18" charset="0"/>
              </a:rPr>
              <a:t>, </a:t>
            </a:r>
            <a:r>
              <a:rPr lang="en-US" sz="1050" dirty="0">
                <a:latin typeface="Bookman Old Style" panose="02050604050505020204" pitchFamily="18" charset="0"/>
              </a:rPr>
              <a:t>No. 3:20-CV-01455, 2020 WL </a:t>
            </a:r>
            <a:r>
              <a:rPr lang="en-US" sz="1050" dirty="0" smtClean="0">
                <a:latin typeface="Bookman Old Style" panose="02050604050505020204" pitchFamily="18" charset="0"/>
              </a:rPr>
              <a:t>7588849 </a:t>
            </a:r>
            <a:r>
              <a:rPr lang="en-US" sz="1050" dirty="0">
                <a:latin typeface="Bookman Old Style" panose="02050604050505020204" pitchFamily="18" charset="0"/>
              </a:rPr>
              <a:t>(W.D. La. Dec. 22, 2020</a:t>
            </a:r>
            <a:r>
              <a:rPr lang="en-US" sz="1050" dirty="0" smtClean="0">
                <a:latin typeface="Bookman Old Style" panose="02050604050505020204" pitchFamily="18" charset="0"/>
              </a:rPr>
              <a:t>)</a:t>
            </a:r>
            <a:r>
              <a:rPr lang="en-US" sz="1050" i="1" dirty="0">
                <a:latin typeface="Bookman Old Style" panose="02050604050505020204" pitchFamily="18" charset="0"/>
              </a:rPr>
              <a:t> appeal docketed</a:t>
            </a:r>
            <a:r>
              <a:rPr lang="en-US" sz="1050" dirty="0">
                <a:latin typeface="Bookman Old Style" panose="02050604050505020204" pitchFamily="18" charset="0"/>
              </a:rPr>
              <a:t>, No. 21-30037 (5th Cir. Jan. 22, 2021</a:t>
            </a:r>
            <a:r>
              <a:rPr lang="en-US" sz="1050" dirty="0" smtClean="0">
                <a:latin typeface="Bookman Old Style" panose="02050604050505020204" pitchFamily="18" charset="0"/>
              </a:rPr>
              <a:t>).</a:t>
            </a:r>
          </a:p>
          <a:p>
            <a:pPr lvl="1"/>
            <a:r>
              <a:rPr lang="en-US" sz="1050" u="sng" dirty="0" smtClean="0">
                <a:latin typeface="Bookman Old Style" panose="02050604050505020204" pitchFamily="18" charset="0"/>
              </a:rPr>
              <a:t>Terkel </a:t>
            </a:r>
            <a:r>
              <a:rPr lang="en-US" sz="1050" u="sng" dirty="0">
                <a:latin typeface="Bookman Old Style" panose="02050604050505020204" pitchFamily="18" charset="0"/>
              </a:rPr>
              <a:t>v. Ctr. for Disease Control and Prev.</a:t>
            </a:r>
            <a:r>
              <a:rPr lang="en-US" sz="1050" dirty="0">
                <a:latin typeface="Bookman Old Style" panose="02050604050505020204" pitchFamily="18" charset="0"/>
              </a:rPr>
              <a:t>, No. 6:20-CV-00564, 2021 WL 742877 (E.D. Tex. Feb. 25, 2021), </a:t>
            </a:r>
            <a:r>
              <a:rPr lang="en-US" sz="1050" i="1" dirty="0">
                <a:latin typeface="Bookman Old Style" panose="02050604050505020204" pitchFamily="18" charset="0"/>
              </a:rPr>
              <a:t>appeal docketed</a:t>
            </a:r>
            <a:r>
              <a:rPr lang="en-US" sz="1050" dirty="0">
                <a:latin typeface="Bookman Old Style" panose="02050604050505020204" pitchFamily="18" charset="0"/>
              </a:rPr>
              <a:t>, No. 21-40137 (5th Cir. Mar. 3, 2021</a:t>
            </a:r>
            <a:r>
              <a:rPr lang="en-US" sz="1050" dirty="0" smtClean="0">
                <a:latin typeface="Bookman Old Style" panose="02050604050505020204" pitchFamily="18" charset="0"/>
              </a:rPr>
              <a:t>).</a:t>
            </a:r>
          </a:p>
          <a:p>
            <a:pPr lvl="1"/>
            <a:r>
              <a:rPr lang="en-US" sz="1050" u="sng" dirty="0" smtClean="0">
                <a:latin typeface="Bookman Old Style" panose="02050604050505020204" pitchFamily="18" charset="0"/>
              </a:rPr>
              <a:t>Skyworks</a:t>
            </a:r>
            <a:r>
              <a:rPr lang="en-US" sz="1050" u="sng" dirty="0">
                <a:latin typeface="Bookman Old Style" panose="02050604050505020204" pitchFamily="18" charset="0"/>
              </a:rPr>
              <a:t>, Ltd. v. Ctr. for Disease Control and Prev.</a:t>
            </a:r>
            <a:r>
              <a:rPr lang="en-US" sz="1050" dirty="0">
                <a:latin typeface="Bookman Old Style" panose="02050604050505020204" pitchFamily="18" charset="0"/>
              </a:rPr>
              <a:t>, No. 5:20-CV-2407, 2021 WL 911720 (N.D. Ohio Mar. 10, </a:t>
            </a:r>
            <a:r>
              <a:rPr lang="en-US" sz="1050" dirty="0" smtClean="0">
                <a:latin typeface="Bookman Old Style" panose="02050604050505020204" pitchFamily="18" charset="0"/>
              </a:rPr>
              <a:t>2021</a:t>
            </a:r>
            <a:r>
              <a:rPr lang="en-US" sz="1050" dirty="0">
                <a:latin typeface="Bookman Old Style" panose="02050604050505020204" pitchFamily="18" charset="0"/>
              </a:rPr>
              <a:t>), </a:t>
            </a:r>
            <a:r>
              <a:rPr lang="en-US" sz="1050" i="1" dirty="0">
                <a:latin typeface="Bookman Old Style" panose="02050604050505020204" pitchFamily="18" charset="0"/>
              </a:rPr>
              <a:t>appeal docketed</a:t>
            </a:r>
            <a:r>
              <a:rPr lang="en-US" sz="1050" dirty="0">
                <a:latin typeface="Bookman Old Style" panose="02050604050505020204" pitchFamily="18" charset="0"/>
              </a:rPr>
              <a:t>, No. 21-3443 (6th Cir. May 7, 2021</a:t>
            </a:r>
            <a:r>
              <a:rPr lang="en-US" sz="1050" dirty="0" smtClean="0">
                <a:latin typeface="Bookman Old Style" panose="02050604050505020204" pitchFamily="18" charset="0"/>
              </a:rPr>
              <a:t>).</a:t>
            </a:r>
          </a:p>
          <a:p>
            <a:pPr lvl="1"/>
            <a:r>
              <a:rPr lang="en-US" sz="1050" u="sng" dirty="0">
                <a:latin typeface="Bookman Old Style" panose="02050604050505020204" pitchFamily="18" charset="0"/>
              </a:rPr>
              <a:t>Tiger Lily, LLC v. U.S. Dep’t of Hous. and Urban Dev.</a:t>
            </a:r>
            <a:r>
              <a:rPr lang="en-US" sz="1050" dirty="0">
                <a:latin typeface="Bookman Old Style" panose="02050604050505020204" pitchFamily="18" charset="0"/>
              </a:rPr>
              <a:t>, No. 2:20-CV-02692, 2021 WL 1171887 (W.D. Tenn. Mar. 15, 2021</a:t>
            </a:r>
            <a:r>
              <a:rPr lang="en-US" sz="1050" dirty="0" smtClean="0">
                <a:latin typeface="Bookman Old Style" panose="02050604050505020204" pitchFamily="18" charset="0"/>
              </a:rPr>
              <a:t>), </a:t>
            </a:r>
            <a:r>
              <a:rPr lang="en-US" sz="1050" i="1" dirty="0" smtClean="0">
                <a:latin typeface="Bookman Old Style" panose="02050604050505020204" pitchFamily="18" charset="0"/>
              </a:rPr>
              <a:t>appeal docket and stay </a:t>
            </a:r>
            <a:r>
              <a:rPr lang="en-US" sz="1050" i="1" dirty="0">
                <a:latin typeface="Bookman Old Style" panose="02050604050505020204" pitchFamily="18" charset="0"/>
              </a:rPr>
              <a:t>denied</a:t>
            </a:r>
            <a:r>
              <a:rPr lang="en-US" sz="1050" dirty="0">
                <a:latin typeface="Bookman Old Style" panose="02050604050505020204" pitchFamily="18" charset="0"/>
              </a:rPr>
              <a:t>, No. 21-5256, 2021 WL 1165170 (6th Cir. Mar. 29, 2021</a:t>
            </a:r>
            <a:r>
              <a:rPr lang="en-US" sz="1050" dirty="0" smtClean="0">
                <a:latin typeface="Bookman Old Style" panose="02050604050505020204" pitchFamily="18" charset="0"/>
              </a:rPr>
              <a:t>).</a:t>
            </a:r>
          </a:p>
          <a:p>
            <a:pPr lvl="1"/>
            <a:r>
              <a:rPr lang="en-US" sz="1050" u="sng" dirty="0">
                <a:latin typeface="Bookman Old Style" panose="02050604050505020204" pitchFamily="18" charset="0"/>
              </a:rPr>
              <a:t>Alabama </a:t>
            </a:r>
            <a:r>
              <a:rPr lang="en-US" sz="1050" u="sng" dirty="0" err="1" smtClean="0">
                <a:latin typeface="Bookman Old Style" panose="02050604050505020204" pitchFamily="18" charset="0"/>
              </a:rPr>
              <a:t>Ass’n</a:t>
            </a:r>
            <a:r>
              <a:rPr lang="en-US" sz="1050" u="sng" dirty="0" smtClean="0">
                <a:latin typeface="Bookman Old Style" panose="02050604050505020204" pitchFamily="18" charset="0"/>
              </a:rPr>
              <a:t> of </a:t>
            </a:r>
            <a:r>
              <a:rPr lang="en-US" sz="1050" u="sng" dirty="0">
                <a:latin typeface="Bookman Old Style" panose="02050604050505020204" pitchFamily="18" charset="0"/>
              </a:rPr>
              <a:t>Realtors v. </a:t>
            </a:r>
            <a:r>
              <a:rPr lang="en-US" sz="1050" u="sng" dirty="0" smtClean="0">
                <a:latin typeface="Bookman Old Style" panose="02050604050505020204" pitchFamily="18" charset="0"/>
              </a:rPr>
              <a:t>Dep’t </a:t>
            </a:r>
            <a:r>
              <a:rPr lang="en-US" sz="1050" u="sng" dirty="0">
                <a:latin typeface="Bookman Old Style" panose="02050604050505020204" pitchFamily="18" charset="0"/>
              </a:rPr>
              <a:t>of Health &amp; Human Services</a:t>
            </a:r>
            <a:r>
              <a:rPr lang="en-US" sz="1050" dirty="0">
                <a:latin typeface="Bookman Old Style" panose="02050604050505020204" pitchFamily="18" charset="0"/>
              </a:rPr>
              <a:t>, No. 1:20-CV-3377 (D.D.C</a:t>
            </a:r>
            <a:r>
              <a:rPr lang="en-US" sz="1050" dirty="0" smtClean="0">
                <a:latin typeface="Bookman Old Style" panose="02050604050505020204" pitchFamily="18" charset="0"/>
              </a:rPr>
              <a:t>. May 5, 2021), </a:t>
            </a:r>
            <a:r>
              <a:rPr lang="en-US" sz="1050" i="1" dirty="0" smtClean="0">
                <a:latin typeface="Bookman Old Style" panose="02050604050505020204" pitchFamily="18" charset="0"/>
              </a:rPr>
              <a:t>appeal docketed </a:t>
            </a:r>
            <a:r>
              <a:rPr lang="en-US" sz="1050" dirty="0" smtClean="0">
                <a:latin typeface="Bookman Old Style" panose="02050604050505020204" pitchFamily="18" charset="0"/>
              </a:rPr>
              <a:t>No</a:t>
            </a:r>
            <a:r>
              <a:rPr lang="en-US" sz="1050" dirty="0">
                <a:latin typeface="Bookman Old Style" panose="02050604050505020204" pitchFamily="18" charset="0"/>
              </a:rPr>
              <a:t>. 21-5093 (D.C. Cir. May 5, 2021</a:t>
            </a:r>
            <a:r>
              <a:rPr lang="en-US" sz="1050" dirty="0" smtClean="0">
                <a:latin typeface="Bookman Old Style" panose="02050604050505020204" pitchFamily="18" charset="0"/>
              </a:rPr>
              <a:t>).</a:t>
            </a:r>
            <a:endParaRPr lang="en-US" sz="1050" i="1" dirty="0" smtClean="0">
              <a:latin typeface="Bookman Old Style" panose="02050604050505020204" pitchFamily="18" charset="0"/>
            </a:endParaRPr>
          </a:p>
          <a:p>
            <a:pPr lvl="1"/>
            <a:r>
              <a:rPr lang="en-US" sz="1050" dirty="0" smtClean="0">
                <a:latin typeface="Bookman Old Style" panose="02050604050505020204" pitchFamily="18" charset="0"/>
              </a:rPr>
              <a:t>Other relevant challenges:</a:t>
            </a:r>
          </a:p>
          <a:p>
            <a:pPr lvl="2"/>
            <a:r>
              <a:rPr lang="en-US" sz="1000" u="sng" dirty="0">
                <a:latin typeface="Bookman Old Style" panose="02050604050505020204" pitchFamily="18" charset="0"/>
              </a:rPr>
              <a:t>KBW Investment Properties LLC v. Azar</a:t>
            </a:r>
            <a:r>
              <a:rPr lang="en-US" sz="1000" dirty="0">
                <a:latin typeface="Bookman Old Style" panose="02050604050505020204" pitchFamily="18" charset="0"/>
              </a:rPr>
              <a:t>, No. </a:t>
            </a:r>
            <a:r>
              <a:rPr lang="en-US" sz="1000" dirty="0" smtClean="0">
                <a:latin typeface="Bookman Old Style" panose="02050604050505020204" pitchFamily="18" charset="0"/>
              </a:rPr>
              <a:t>2:20-CV-04852 </a:t>
            </a:r>
            <a:r>
              <a:rPr lang="en-US" sz="1000" dirty="0">
                <a:latin typeface="Bookman Old Style" panose="02050604050505020204" pitchFamily="18" charset="0"/>
              </a:rPr>
              <a:t>(</a:t>
            </a:r>
            <a:r>
              <a:rPr lang="en-US" sz="1000" dirty="0" smtClean="0">
                <a:latin typeface="Bookman Old Style" panose="02050604050505020204" pitchFamily="18" charset="0"/>
              </a:rPr>
              <a:t>S.D. Ohio) (voluntarily dismissed after denial of preliminary injunction); </a:t>
            </a:r>
            <a:r>
              <a:rPr lang="en-US" sz="1000" u="sng" dirty="0" smtClean="0">
                <a:latin typeface="Bookman Old Style" panose="02050604050505020204" pitchFamily="18" charset="0"/>
              </a:rPr>
              <a:t>Dixon </a:t>
            </a:r>
            <a:r>
              <a:rPr lang="en-US" sz="1000" u="sng" dirty="0">
                <a:latin typeface="Bookman Old Style" panose="02050604050505020204" pitchFamily="18" charset="0"/>
              </a:rPr>
              <a:t>Ventures, Inc. v. </a:t>
            </a:r>
            <a:r>
              <a:rPr lang="en-US" sz="1000" u="sng" dirty="0" smtClean="0">
                <a:latin typeface="Bookman Old Style" panose="02050604050505020204" pitchFamily="18" charset="0"/>
              </a:rPr>
              <a:t>USA</a:t>
            </a:r>
            <a:r>
              <a:rPr lang="en-US" sz="1000" dirty="0" smtClean="0">
                <a:latin typeface="Bookman Old Style" panose="02050604050505020204" pitchFamily="18" charset="0"/>
              </a:rPr>
              <a:t>, 4:20-CV-1518 (</a:t>
            </a:r>
            <a:r>
              <a:rPr lang="en-US" sz="1000" dirty="0">
                <a:latin typeface="Bookman Old Style" panose="02050604050505020204" pitchFamily="18" charset="0"/>
              </a:rPr>
              <a:t>E.D</a:t>
            </a:r>
            <a:r>
              <a:rPr lang="en-US" sz="1000" dirty="0" smtClean="0">
                <a:latin typeface="Bookman Old Style" panose="02050604050505020204" pitchFamily="18" charset="0"/>
              </a:rPr>
              <a:t>. Ark.) (filed on Dec. 30, 2020); </a:t>
            </a:r>
            <a:r>
              <a:rPr lang="en-US" sz="1000" u="sng" dirty="0" smtClean="0">
                <a:latin typeface="Bookman Old Style" panose="02050604050505020204" pitchFamily="18" charset="0"/>
              </a:rPr>
              <a:t>Mossman </a:t>
            </a:r>
            <a:r>
              <a:rPr lang="en-US" sz="1000" u="sng" dirty="0">
                <a:latin typeface="Bookman Old Style" panose="02050604050505020204" pitchFamily="18" charset="0"/>
              </a:rPr>
              <a:t>v. CDC</a:t>
            </a:r>
            <a:r>
              <a:rPr lang="en-US" sz="1000" dirty="0">
                <a:latin typeface="Bookman Old Style" panose="02050604050505020204" pitchFamily="18" charset="0"/>
              </a:rPr>
              <a:t>, </a:t>
            </a:r>
            <a:r>
              <a:rPr lang="en-US" sz="1000" dirty="0" smtClean="0">
                <a:latin typeface="Bookman Old Style" panose="02050604050505020204" pitchFamily="18" charset="0"/>
              </a:rPr>
              <a:t>1:21-CV-00028 </a:t>
            </a:r>
            <a:r>
              <a:rPr lang="en-US" sz="1000" dirty="0">
                <a:latin typeface="Bookman Old Style" panose="02050604050505020204" pitchFamily="18" charset="0"/>
              </a:rPr>
              <a:t>(N.D</a:t>
            </a:r>
            <a:r>
              <a:rPr lang="en-US" sz="1000" dirty="0" smtClean="0">
                <a:latin typeface="Bookman Old Style" panose="02050604050505020204" pitchFamily="18" charset="0"/>
              </a:rPr>
              <a:t>. Iowa) (filed on Mar. 18, 2021); and </a:t>
            </a:r>
            <a:r>
              <a:rPr lang="en-US" sz="1000" u="sng" dirty="0" smtClean="0">
                <a:latin typeface="Bookman Old Style" panose="02050604050505020204" pitchFamily="18" charset="0"/>
              </a:rPr>
              <a:t>Fla. </a:t>
            </a:r>
            <a:r>
              <a:rPr lang="en-US" sz="1000" u="sng" dirty="0" err="1" smtClean="0">
                <a:latin typeface="Bookman Old Style" panose="02050604050505020204" pitchFamily="18" charset="0"/>
              </a:rPr>
              <a:t>Ass’n</a:t>
            </a:r>
            <a:r>
              <a:rPr lang="en-US" sz="1000" u="sng" dirty="0" smtClean="0">
                <a:latin typeface="Bookman Old Style" panose="02050604050505020204" pitchFamily="18" charset="0"/>
              </a:rPr>
              <a:t> of Realtors v. Ctr. for Disease Control and Prev.</a:t>
            </a:r>
            <a:r>
              <a:rPr lang="en-US" sz="1000" dirty="0" smtClean="0">
                <a:latin typeface="Bookman Old Style" panose="02050604050505020204" pitchFamily="18" charset="0"/>
              </a:rPr>
              <a:t>, No. 8:21-CV-1196 (M.D. Fla.) (filed on May 17, 2021).</a:t>
            </a:r>
            <a:endParaRPr lang="en-US" sz="1000" dirty="0">
              <a:latin typeface="Bookman Old Style" panose="02050604050505020204" pitchFamily="18" charset="0"/>
            </a:endParaRPr>
          </a:p>
        </p:txBody>
      </p:sp>
    </p:spTree>
    <p:extLst>
      <p:ext uri="{BB962C8B-B14F-4D97-AF65-F5344CB8AC3E}">
        <p14:creationId xmlns:p14="http://schemas.microsoft.com/office/powerpoint/2010/main" val="33632260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3600" u="sng" dirty="0" smtClean="0">
                <a:latin typeface="Bookman Old Style" panose="02050604050505020204" pitchFamily="18" charset="0"/>
              </a:rPr>
              <a:t>Brown v. </a:t>
            </a:r>
            <a:r>
              <a:rPr lang="en-US" sz="3600" u="sng" dirty="0" err="1" smtClean="0">
                <a:latin typeface="Bookman Old Style" panose="02050604050505020204" pitchFamily="18" charset="0"/>
              </a:rPr>
              <a:t>AzaR</a:t>
            </a:r>
            <a:r>
              <a:rPr lang="en-US" u="sng" dirty="0" smtClean="0">
                <a:latin typeface="Bookman Old Style" panose="02050604050505020204" pitchFamily="18" charset="0"/>
              </a:rPr>
              <a:t/>
            </a:r>
            <a:br>
              <a:rPr lang="en-US" u="sng" dirty="0" smtClean="0">
                <a:latin typeface="Bookman Old Style" panose="02050604050505020204" pitchFamily="18" charset="0"/>
              </a:rPr>
            </a:br>
            <a:r>
              <a:rPr lang="en-US" sz="1600" dirty="0">
                <a:latin typeface="Bookman Old Style" panose="02050604050505020204" pitchFamily="18" charset="0"/>
              </a:rPr>
              <a:t>No. 1:20-CV-03702, 2020 WL 6364310 (N.D. Ga. Oct. 29, 2020), </a:t>
            </a:r>
            <a:r>
              <a:rPr lang="en-US" sz="1600" i="1" dirty="0">
                <a:latin typeface="Bookman Old Style" panose="02050604050505020204" pitchFamily="18" charset="0"/>
              </a:rPr>
              <a:t>appeal docketed</a:t>
            </a:r>
            <a:r>
              <a:rPr lang="en-US" sz="1600" dirty="0">
                <a:latin typeface="Bookman Old Style" panose="02050604050505020204" pitchFamily="18" charset="0"/>
              </a:rPr>
              <a:t>, No. 20-14210 (11th Cir. Nov. 9, 2020). </a:t>
            </a:r>
            <a:r>
              <a:rPr lang="en-US" dirty="0">
                <a:latin typeface="Bookman Old Style" panose="02050604050505020204" pitchFamily="18" charset="0"/>
              </a:rPr>
              <a:t/>
            </a:r>
            <a:br>
              <a:rPr lang="en-US" dirty="0">
                <a:latin typeface="Bookman Old Style" panose="02050604050505020204" pitchFamily="18" charset="0"/>
              </a:rPr>
            </a:br>
            <a:endParaRPr lang="en-US" u="sng" dirty="0">
              <a:latin typeface="Bookman Old Style" panose="02050604050505020204" pitchFamily="18" charset="0"/>
            </a:endParaRPr>
          </a:p>
        </p:txBody>
      </p:sp>
      <p:sp>
        <p:nvSpPr>
          <p:cNvPr id="3" name="Content Placeholder 2"/>
          <p:cNvSpPr>
            <a:spLocks noGrp="1"/>
          </p:cNvSpPr>
          <p:nvPr>
            <p:ph idx="1"/>
          </p:nvPr>
        </p:nvSpPr>
        <p:spPr>
          <a:xfrm>
            <a:off x="407324" y="2015732"/>
            <a:ext cx="11637817" cy="3450613"/>
          </a:xfrm>
        </p:spPr>
        <p:txBody>
          <a:bodyPr>
            <a:noAutofit/>
          </a:bodyPr>
          <a:lstStyle/>
          <a:p>
            <a:r>
              <a:rPr lang="en-US" sz="1600" dirty="0" smtClean="0">
                <a:latin typeface="Bookman Old Style" panose="02050604050505020204" pitchFamily="18" charset="0"/>
              </a:rPr>
              <a:t>Update: oral argument conducted before 11th Circuit Court of Appeals.</a:t>
            </a:r>
          </a:p>
          <a:p>
            <a:pPr lvl="1"/>
            <a:r>
              <a:rPr lang="en-US" sz="1600" dirty="0" smtClean="0">
                <a:latin typeface="Bookman Old Style" panose="02050604050505020204" pitchFamily="18" charset="0"/>
              </a:rPr>
              <a:t>Panel features Judges Grant, </a:t>
            </a:r>
            <a:r>
              <a:rPr lang="en-US" sz="1600" dirty="0" err="1" smtClean="0">
                <a:latin typeface="Bookman Old Style" panose="02050604050505020204" pitchFamily="18" charset="0"/>
              </a:rPr>
              <a:t>Tjoflat</a:t>
            </a:r>
            <a:r>
              <a:rPr lang="en-US" sz="1600" dirty="0" smtClean="0">
                <a:latin typeface="Bookman Old Style" panose="02050604050505020204" pitchFamily="18" charset="0"/>
              </a:rPr>
              <a:t>, and Branch.</a:t>
            </a:r>
          </a:p>
          <a:p>
            <a:pPr lvl="1"/>
            <a:r>
              <a:rPr lang="en-US" sz="1600" dirty="0" smtClean="0">
                <a:latin typeface="Bookman Old Style" panose="02050604050505020204" pitchFamily="18" charset="0"/>
              </a:rPr>
              <a:t>Full recording is available on the 11th Circuit’s website: </a:t>
            </a:r>
            <a:r>
              <a:rPr lang="en-US" sz="1600" dirty="0" smtClean="0">
                <a:latin typeface="Bookman Old Style" panose="02050604050505020204" pitchFamily="18" charset="0"/>
                <a:hlinkClick r:id="rId2"/>
              </a:rPr>
              <a:t>https</a:t>
            </a:r>
            <a:r>
              <a:rPr lang="en-US" sz="1600" dirty="0">
                <a:latin typeface="Bookman Old Style" panose="02050604050505020204" pitchFamily="18" charset="0"/>
                <a:hlinkClick r:id="rId2"/>
              </a:rPr>
              <a:t>://</a:t>
            </a:r>
            <a:r>
              <a:rPr lang="en-US" sz="1600" dirty="0" smtClean="0">
                <a:latin typeface="Bookman Old Style" panose="02050604050505020204" pitchFamily="18" charset="0"/>
                <a:hlinkClick r:id="rId2"/>
              </a:rPr>
              <a:t>www.ca11.uscourts.gov/system/files_force/oral_argument_recordings/20-14210.mp3?download=1</a:t>
            </a:r>
            <a:endParaRPr lang="en-US" sz="1600" dirty="0" smtClean="0">
              <a:latin typeface="Bookman Old Style" panose="02050604050505020204" pitchFamily="18" charset="0"/>
            </a:endParaRPr>
          </a:p>
          <a:p>
            <a:pPr lvl="1"/>
            <a:r>
              <a:rPr lang="en-US" sz="1600" dirty="0" smtClean="0">
                <a:latin typeface="Bookman Old Style" panose="02050604050505020204" pitchFamily="18" charset="0"/>
              </a:rPr>
              <a:t>Irreparable harm appears a big sticking point, again worth noting this appeal, unlike some of the other cases, was from a denial of a preliminary injunction – procedural posture is more favorable for the government.</a:t>
            </a:r>
          </a:p>
          <a:p>
            <a:endParaRPr lang="en-US" sz="1000" dirty="0" smtClean="0">
              <a:latin typeface="Bookman Old Style" panose="02050604050505020204" pitchFamily="18" charset="0"/>
            </a:endParaRPr>
          </a:p>
          <a:p>
            <a:endParaRPr lang="en-US" sz="1000" dirty="0">
              <a:latin typeface="Bookman Old Style" panose="02050604050505020204" pitchFamily="18" charset="0"/>
            </a:endParaRPr>
          </a:p>
        </p:txBody>
      </p:sp>
    </p:spTree>
    <p:extLst>
      <p:ext uri="{BB962C8B-B14F-4D97-AF65-F5344CB8AC3E}">
        <p14:creationId xmlns:p14="http://schemas.microsoft.com/office/powerpoint/2010/main" val="27334450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100" u="sng" dirty="0">
                <a:latin typeface="Bookman Old Style" panose="02050604050505020204" pitchFamily="18" charset="0"/>
              </a:rPr>
              <a:t>Chambless Enterprises, LLC v. </a:t>
            </a:r>
            <a:r>
              <a:rPr lang="en-US" sz="3100" u="sng" dirty="0" smtClean="0">
                <a:latin typeface="Bookman Old Style" panose="02050604050505020204" pitchFamily="18" charset="0"/>
              </a:rPr>
              <a:t>Redfield</a:t>
            </a:r>
            <a:r>
              <a:rPr lang="en-US" i="1" dirty="0" smtClean="0">
                <a:latin typeface="Bookman Old Style" panose="02050604050505020204" pitchFamily="18" charset="0"/>
              </a:rPr>
              <a:t/>
            </a:r>
            <a:br>
              <a:rPr lang="en-US" i="1" dirty="0" smtClean="0">
                <a:latin typeface="Bookman Old Style" panose="02050604050505020204" pitchFamily="18" charset="0"/>
              </a:rPr>
            </a:br>
            <a:r>
              <a:rPr lang="en-US" sz="1300" dirty="0" smtClean="0">
                <a:latin typeface="Bookman Old Style" panose="02050604050505020204" pitchFamily="18" charset="0"/>
              </a:rPr>
              <a:t>No</a:t>
            </a:r>
            <a:r>
              <a:rPr lang="en-US" sz="1300" dirty="0">
                <a:latin typeface="Bookman Old Style" panose="02050604050505020204" pitchFamily="18" charset="0"/>
              </a:rPr>
              <a:t>. 3:20-CV-01455, 2020 WL 7588849 (W.D. La. Dec. 22, 2020</a:t>
            </a:r>
            <a:r>
              <a:rPr lang="en-US" sz="1300" dirty="0" smtClean="0">
                <a:latin typeface="Bookman Old Style" panose="02050604050505020204" pitchFamily="18" charset="0"/>
              </a:rPr>
              <a:t>), </a:t>
            </a:r>
            <a:r>
              <a:rPr lang="en-US" sz="1400" i="1" dirty="0">
                <a:latin typeface="Bookman Old Style" panose="02050604050505020204" pitchFamily="18" charset="0"/>
              </a:rPr>
              <a:t>appeal docketed</a:t>
            </a:r>
            <a:r>
              <a:rPr lang="en-US" sz="1400" dirty="0">
                <a:latin typeface="Bookman Old Style" panose="02050604050505020204" pitchFamily="18" charset="0"/>
              </a:rPr>
              <a:t>, No. 21-30037 (5th Cir. Jan. 22, 2021</a:t>
            </a:r>
            <a:r>
              <a:rPr lang="en-US" sz="1400" dirty="0" smtClean="0">
                <a:latin typeface="Bookman Old Style" panose="02050604050505020204" pitchFamily="18" charset="0"/>
              </a:rPr>
              <a:t>).</a:t>
            </a:r>
            <a:endParaRPr lang="en-US" sz="1300" dirty="0"/>
          </a:p>
        </p:txBody>
      </p:sp>
      <p:sp>
        <p:nvSpPr>
          <p:cNvPr id="3" name="Content Placeholder 2"/>
          <p:cNvSpPr>
            <a:spLocks noGrp="1"/>
          </p:cNvSpPr>
          <p:nvPr>
            <p:ph idx="1"/>
          </p:nvPr>
        </p:nvSpPr>
        <p:spPr>
          <a:xfrm>
            <a:off x="340823" y="2015732"/>
            <a:ext cx="11604566" cy="3450613"/>
          </a:xfrm>
        </p:spPr>
        <p:txBody>
          <a:bodyPr>
            <a:normAutofit/>
          </a:bodyPr>
          <a:lstStyle/>
          <a:p>
            <a:pPr>
              <a:spcBef>
                <a:spcPts val="0"/>
              </a:spcBef>
            </a:pPr>
            <a:r>
              <a:rPr lang="en-US" sz="1400" dirty="0">
                <a:latin typeface="Bookman Old Style" panose="02050604050505020204" pitchFamily="18" charset="0"/>
              </a:rPr>
              <a:t>Appellant’s brief filed </a:t>
            </a:r>
            <a:r>
              <a:rPr lang="en-US" sz="1400" dirty="0" smtClean="0">
                <a:latin typeface="Bookman Old Style" panose="02050604050505020204" pitchFamily="18" charset="0"/>
              </a:rPr>
              <a:t>March 22, </a:t>
            </a:r>
            <a:r>
              <a:rPr lang="en-US" sz="1400" dirty="0">
                <a:latin typeface="Bookman Old Style" panose="02050604050505020204" pitchFamily="18" charset="0"/>
              </a:rPr>
              <a:t>2021; appellee’s brief filed </a:t>
            </a:r>
            <a:r>
              <a:rPr lang="en-US" sz="1400" dirty="0" smtClean="0">
                <a:latin typeface="Bookman Old Style" panose="02050604050505020204" pitchFamily="18" charset="0"/>
              </a:rPr>
              <a:t>April 21, </a:t>
            </a:r>
            <a:r>
              <a:rPr lang="en-US" sz="1400" dirty="0">
                <a:latin typeface="Bookman Old Style" panose="02050604050505020204" pitchFamily="18" charset="0"/>
              </a:rPr>
              <a:t>2021; </a:t>
            </a:r>
            <a:r>
              <a:rPr lang="en-US" sz="1400" dirty="0" smtClean="0">
                <a:latin typeface="Bookman Old Style" panose="02050604050505020204" pitchFamily="18" charset="0"/>
              </a:rPr>
              <a:t>reply brief filed May 13, 2021; ready </a:t>
            </a:r>
            <a:r>
              <a:rPr lang="en-US" sz="1400" dirty="0">
                <a:latin typeface="Bookman Old Style" panose="02050604050505020204" pitchFamily="18" charset="0"/>
              </a:rPr>
              <a:t>to be set for oral argument.</a:t>
            </a:r>
          </a:p>
          <a:p>
            <a:pPr lvl="1">
              <a:spcBef>
                <a:spcPts val="0"/>
              </a:spcBef>
            </a:pPr>
            <a:r>
              <a:rPr lang="en-US" sz="1200" dirty="0">
                <a:latin typeface="Bookman Old Style" panose="02050604050505020204" pitchFamily="18" charset="0"/>
              </a:rPr>
              <a:t>Amici Curiae include </a:t>
            </a:r>
            <a:r>
              <a:rPr lang="en-US" sz="1200" dirty="0" smtClean="0">
                <a:latin typeface="Bookman Old Style" panose="02050604050505020204" pitchFamily="18" charset="0"/>
              </a:rPr>
              <a:t>Disability Rights Texas, the </a:t>
            </a:r>
            <a:r>
              <a:rPr lang="en-US" sz="1200" dirty="0">
                <a:latin typeface="Bookman Old Style" panose="02050604050505020204" pitchFamily="18" charset="0"/>
              </a:rPr>
              <a:t>Constitutional Accountability Center, American Academy of Pediatrics, American Medical Association, Center for Health Policy and Law at Northeastern University School of Law, Children's </a:t>
            </a:r>
            <a:r>
              <a:rPr lang="en-US" sz="1200" dirty="0" err="1">
                <a:latin typeface="Bookman Old Style" panose="02050604050505020204" pitchFamily="18" charset="0"/>
              </a:rPr>
              <a:t>Healthwatch</a:t>
            </a:r>
            <a:r>
              <a:rPr lang="en-US" sz="1200" dirty="0">
                <a:latin typeface="Bookman Old Style" panose="02050604050505020204" pitchFamily="18" charset="0"/>
              </a:rPr>
              <a:t>, George Consortium, GLMA, Health Professionals Advancing LGBTQ Equality, Louisiana Fair Housing Action Center, National Hispanic Medical Association, National Medical Association, Public Health Law </a:t>
            </a:r>
            <a:r>
              <a:rPr lang="en-US" sz="1200" dirty="0" smtClean="0">
                <a:latin typeface="Bookman Old Style" panose="02050604050505020204" pitchFamily="18" charset="0"/>
              </a:rPr>
              <a:t>Watch, Southeast Louisiana Legal Services, Southern Poverty Law Center, and the National Housing Law Project.</a:t>
            </a:r>
          </a:p>
          <a:p>
            <a:pPr>
              <a:spcBef>
                <a:spcPts val="0"/>
              </a:spcBef>
            </a:pPr>
            <a:r>
              <a:rPr lang="en-US" sz="1600" dirty="0" smtClean="0">
                <a:latin typeface="Bookman Old Style" panose="02050604050505020204" pitchFamily="18" charset="0"/>
              </a:rPr>
              <a:t>Joined </a:t>
            </a:r>
            <a:r>
              <a:rPr lang="en-US" sz="1600" dirty="0">
                <a:latin typeface="Bookman Old Style" panose="02050604050505020204" pitchFamily="18" charset="0"/>
              </a:rPr>
              <a:t>with </a:t>
            </a:r>
            <a:r>
              <a:rPr lang="en-US" sz="1600" u="sng" dirty="0" err="1" smtClean="0">
                <a:latin typeface="Bookman Old Style" panose="02050604050505020204" pitchFamily="18" charset="0"/>
              </a:rPr>
              <a:t>Terkel</a:t>
            </a:r>
            <a:r>
              <a:rPr lang="en-US" sz="1600" dirty="0" smtClean="0">
                <a:latin typeface="Bookman Old Style" panose="02050604050505020204" pitchFamily="18" charset="0"/>
              </a:rPr>
              <a:t> for </a:t>
            </a:r>
            <a:r>
              <a:rPr lang="en-US" sz="1600" dirty="0">
                <a:latin typeface="Bookman Old Style" panose="02050604050505020204" pitchFamily="18" charset="0"/>
              </a:rPr>
              <a:t>purposes of appeal.</a:t>
            </a:r>
          </a:p>
          <a:p>
            <a:endParaRPr lang="en-US" sz="1000" dirty="0">
              <a:latin typeface="Bookman Old Style" panose="02050604050505020204" pitchFamily="18" charset="0"/>
            </a:endParaRPr>
          </a:p>
          <a:p>
            <a:endParaRPr lang="en-US" sz="1000" dirty="0">
              <a:latin typeface="Bookman Old Style" panose="02050604050505020204" pitchFamily="18" charset="0"/>
            </a:endParaRPr>
          </a:p>
        </p:txBody>
      </p:sp>
    </p:spTree>
    <p:extLst>
      <p:ext uri="{BB962C8B-B14F-4D97-AF65-F5344CB8AC3E}">
        <p14:creationId xmlns:p14="http://schemas.microsoft.com/office/powerpoint/2010/main" val="12623561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700" u="sng" dirty="0">
                <a:latin typeface="Bookman Old Style" panose="02050604050505020204" pitchFamily="18" charset="0"/>
              </a:rPr>
              <a:t>Terkel v. Ctr. for Disease Control and </a:t>
            </a:r>
            <a:r>
              <a:rPr lang="en-US" sz="2700" u="sng" dirty="0" smtClean="0">
                <a:latin typeface="Bookman Old Style" panose="02050604050505020204" pitchFamily="18" charset="0"/>
              </a:rPr>
              <a:t>Prev.</a:t>
            </a:r>
            <a:r>
              <a:rPr lang="en-US" dirty="0">
                <a:latin typeface="Bookman Old Style" panose="02050604050505020204" pitchFamily="18" charset="0"/>
              </a:rPr>
              <a:t/>
            </a:r>
            <a:br>
              <a:rPr lang="en-US" dirty="0">
                <a:latin typeface="Bookman Old Style" panose="02050604050505020204" pitchFamily="18" charset="0"/>
              </a:rPr>
            </a:br>
            <a:r>
              <a:rPr lang="en-US" sz="1600" dirty="0" smtClean="0">
                <a:latin typeface="Bookman Old Style" panose="02050604050505020204" pitchFamily="18" charset="0"/>
              </a:rPr>
              <a:t>No</a:t>
            </a:r>
            <a:r>
              <a:rPr lang="en-US" sz="1600" dirty="0">
                <a:latin typeface="Bookman Old Style" panose="02050604050505020204" pitchFamily="18" charset="0"/>
              </a:rPr>
              <a:t>. 6:20-CV-00564, 2021 WL 742877 (E.D. Tex. Feb. 25, 2021), </a:t>
            </a:r>
            <a:r>
              <a:rPr lang="en-US" sz="1600" i="1" dirty="0">
                <a:latin typeface="Bookman Old Style" panose="02050604050505020204" pitchFamily="18" charset="0"/>
              </a:rPr>
              <a:t>appeal docketed</a:t>
            </a:r>
            <a:r>
              <a:rPr lang="en-US" sz="1600" dirty="0">
                <a:latin typeface="Bookman Old Style" panose="02050604050505020204" pitchFamily="18" charset="0"/>
              </a:rPr>
              <a:t>, No. 21-40137 (5th Cir. Mar. 3, 2021)</a:t>
            </a:r>
            <a:endParaRPr lang="en-US" sz="1600" dirty="0"/>
          </a:p>
        </p:txBody>
      </p:sp>
      <p:sp>
        <p:nvSpPr>
          <p:cNvPr id="3" name="Content Placeholder 2"/>
          <p:cNvSpPr>
            <a:spLocks noGrp="1"/>
          </p:cNvSpPr>
          <p:nvPr>
            <p:ph idx="1"/>
          </p:nvPr>
        </p:nvSpPr>
        <p:spPr>
          <a:xfrm>
            <a:off x="382385" y="2015732"/>
            <a:ext cx="11438313" cy="3450613"/>
          </a:xfrm>
        </p:spPr>
        <p:txBody>
          <a:bodyPr>
            <a:noAutofit/>
          </a:bodyPr>
          <a:lstStyle/>
          <a:p>
            <a:pPr>
              <a:spcBef>
                <a:spcPts val="0"/>
              </a:spcBef>
            </a:pPr>
            <a:r>
              <a:rPr lang="en-US" sz="1400" dirty="0" smtClean="0">
                <a:latin typeface="Bookman Old Style" panose="02050604050505020204" pitchFamily="18" charset="0"/>
              </a:rPr>
              <a:t>Appellant’s brief filed April 26, 2021; appellee’s brief filed May 26, 2021; nearly ready to be set for oral argument.</a:t>
            </a:r>
          </a:p>
          <a:p>
            <a:pPr lvl="1">
              <a:spcBef>
                <a:spcPts val="0"/>
              </a:spcBef>
            </a:pPr>
            <a:r>
              <a:rPr lang="en-US" sz="1200" dirty="0" smtClean="0">
                <a:latin typeface="Bookman Old Style" panose="02050604050505020204" pitchFamily="18" charset="0"/>
              </a:rPr>
              <a:t>Amici Curiae include the Constitutional Accountability Center, Come Dream Come Build, Connect Community, the National Low Income Housing Coalition, Mr. Matthew Desmond (Professor at Princeton University and Author of </a:t>
            </a:r>
            <a:r>
              <a:rPr lang="en-US" sz="1200" i="1" u="sng" dirty="0" smtClean="0">
                <a:latin typeface="Bookman Old Style" panose="02050604050505020204" pitchFamily="18" charset="0"/>
              </a:rPr>
              <a:t>Evicted</a:t>
            </a:r>
            <a:r>
              <a:rPr lang="en-US" sz="1200" dirty="0" smtClean="0">
                <a:latin typeface="Bookman Old Style" panose="02050604050505020204" pitchFamily="18" charset="0"/>
              </a:rPr>
              <a:t>), Texas Appleseed, American Civil Liberties Union Foundation of Texas and the ACLU, the NAACP, the COVID-19 Eviction Defense Project, the National Housing Law Project, and the American Academy of Pediatrics.</a:t>
            </a:r>
          </a:p>
          <a:p>
            <a:pPr>
              <a:spcBef>
                <a:spcPts val="0"/>
              </a:spcBef>
            </a:pPr>
            <a:r>
              <a:rPr lang="en-US" sz="1400" dirty="0" smtClean="0">
                <a:latin typeface="Bookman Old Style" panose="02050604050505020204" pitchFamily="18" charset="0"/>
              </a:rPr>
              <a:t>Joined with </a:t>
            </a:r>
            <a:r>
              <a:rPr lang="en-US" sz="1400" u="sng" dirty="0" err="1" smtClean="0">
                <a:latin typeface="Bookman Old Style" panose="02050604050505020204" pitchFamily="18" charset="0"/>
              </a:rPr>
              <a:t>Chambless</a:t>
            </a:r>
            <a:r>
              <a:rPr lang="en-US" sz="1400" u="sng" dirty="0" smtClean="0">
                <a:latin typeface="Bookman Old Style" panose="02050604050505020204" pitchFamily="18" charset="0"/>
              </a:rPr>
              <a:t> Enterprises</a:t>
            </a:r>
            <a:r>
              <a:rPr lang="en-US" sz="1400" dirty="0" smtClean="0">
                <a:latin typeface="Bookman Old Style" panose="02050604050505020204" pitchFamily="18" charset="0"/>
              </a:rPr>
              <a:t> for purposes of appeal.</a:t>
            </a:r>
          </a:p>
        </p:txBody>
      </p:sp>
    </p:spTree>
    <p:extLst>
      <p:ext uri="{BB962C8B-B14F-4D97-AF65-F5344CB8AC3E}">
        <p14:creationId xmlns:p14="http://schemas.microsoft.com/office/powerpoint/2010/main" val="40306412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2200" u="sng" dirty="0">
                <a:latin typeface="Bookman Old Style" panose="02050604050505020204" pitchFamily="18" charset="0"/>
              </a:rPr>
              <a:t>Skyworks, Ltd. v. Ctr. for Disease Control and </a:t>
            </a:r>
            <a:r>
              <a:rPr lang="en-US" sz="2200" u="sng" dirty="0" smtClean="0">
                <a:latin typeface="Bookman Old Style" panose="02050604050505020204" pitchFamily="18" charset="0"/>
              </a:rPr>
              <a:t>Prev.</a:t>
            </a:r>
            <a:r>
              <a:rPr lang="en-US" dirty="0">
                <a:latin typeface="Bookman Old Style" panose="02050604050505020204" pitchFamily="18" charset="0"/>
              </a:rPr>
              <a:t/>
            </a:r>
            <a:br>
              <a:rPr lang="en-US" dirty="0">
                <a:latin typeface="Bookman Old Style" panose="02050604050505020204" pitchFamily="18" charset="0"/>
              </a:rPr>
            </a:br>
            <a:r>
              <a:rPr lang="en-US" sz="1800" dirty="0" smtClean="0">
                <a:latin typeface="Bookman Old Style" panose="02050604050505020204" pitchFamily="18" charset="0"/>
              </a:rPr>
              <a:t>No</a:t>
            </a:r>
            <a:r>
              <a:rPr lang="en-US" sz="1800" dirty="0">
                <a:latin typeface="Bookman Old Style" panose="02050604050505020204" pitchFamily="18" charset="0"/>
              </a:rPr>
              <a:t>. 5:20-CV-2407, 2021 WL 911720 (N.D. Ohio Mar. 10, 2021</a:t>
            </a:r>
            <a:r>
              <a:rPr lang="en-US" sz="1800" dirty="0" smtClean="0">
                <a:latin typeface="Bookman Old Style" panose="02050604050505020204" pitchFamily="18" charset="0"/>
              </a:rPr>
              <a:t>), </a:t>
            </a:r>
            <a:r>
              <a:rPr lang="en-US" sz="1800" i="1" dirty="0" smtClean="0">
                <a:latin typeface="Bookman Old Style" panose="02050604050505020204" pitchFamily="18" charset="0"/>
              </a:rPr>
              <a:t>appeal docketed</a:t>
            </a:r>
            <a:r>
              <a:rPr lang="en-US" sz="1800" dirty="0" smtClean="0">
                <a:latin typeface="Bookman Old Style" panose="02050604050505020204" pitchFamily="18" charset="0"/>
              </a:rPr>
              <a:t>, No. 21-3443 (6th Cir. May 7, 2021)</a:t>
            </a:r>
            <a:endParaRPr lang="en-US" sz="1800" dirty="0"/>
          </a:p>
        </p:txBody>
      </p:sp>
      <p:sp>
        <p:nvSpPr>
          <p:cNvPr id="3" name="Content Placeholder 2"/>
          <p:cNvSpPr>
            <a:spLocks noGrp="1"/>
          </p:cNvSpPr>
          <p:nvPr>
            <p:ph idx="1"/>
          </p:nvPr>
        </p:nvSpPr>
        <p:spPr>
          <a:xfrm>
            <a:off x="99753" y="2015732"/>
            <a:ext cx="11978640" cy="3450613"/>
          </a:xfrm>
        </p:spPr>
        <p:txBody>
          <a:bodyPr>
            <a:noAutofit/>
          </a:bodyPr>
          <a:lstStyle/>
          <a:p>
            <a:r>
              <a:rPr lang="en-US" sz="1600" dirty="0" smtClean="0">
                <a:latin typeface="Bookman Old Style" panose="02050604050505020204" pitchFamily="18" charset="0"/>
              </a:rPr>
              <a:t>Rule 59(e) Motion to Alter or Amend Judgment to extend to plaintiff’s members nationwide docketed on April 7, 2021; reply in opposition filed April 29, 2021 and supplemented on May 7, 2021 (appeal stayed pending resolution of underlying motion).</a:t>
            </a:r>
          </a:p>
          <a:p>
            <a:pPr lvl="1"/>
            <a:r>
              <a:rPr lang="en-US" sz="1400" dirty="0" smtClean="0">
                <a:latin typeface="Bookman Old Style" panose="02050604050505020204" pitchFamily="18" charset="0"/>
              </a:rPr>
              <a:t>Ruling could come at any time.</a:t>
            </a:r>
          </a:p>
          <a:p>
            <a:r>
              <a:rPr lang="en-US" sz="1600" dirty="0" smtClean="0">
                <a:latin typeface="Bookman Old Style" panose="02050604050505020204" pitchFamily="18" charset="0"/>
              </a:rPr>
              <a:t>Outcome will be unlikely to vacate order nationwide to all landlords, since that exceeds the scope of the requested alteration or amendment, but could be extended beyond the named plaintiffs to members nationwide.</a:t>
            </a:r>
          </a:p>
          <a:p>
            <a:r>
              <a:rPr lang="en-US" sz="1600" dirty="0" smtClean="0">
                <a:latin typeface="Bookman Old Style" panose="02050604050505020204" pitchFamily="18" charset="0"/>
              </a:rPr>
              <a:t>Any such order likely to generate a request for stay in the 6th Circuit.</a:t>
            </a:r>
          </a:p>
          <a:p>
            <a:pPr lvl="1"/>
            <a:endParaRPr lang="en-US" sz="900" dirty="0" smtClean="0">
              <a:latin typeface="Bookman Old Style" panose="02050604050505020204" pitchFamily="18" charset="0"/>
            </a:endParaRPr>
          </a:p>
          <a:p>
            <a:pPr lvl="1"/>
            <a:endParaRPr lang="en-US" sz="900" dirty="0">
              <a:latin typeface="Bookman Old Style" panose="02050604050505020204" pitchFamily="18" charset="0"/>
            </a:endParaRPr>
          </a:p>
          <a:p>
            <a:endParaRPr lang="en-US" sz="900" dirty="0" smtClean="0">
              <a:latin typeface="Bookman Old Style" panose="02050604050505020204" pitchFamily="18" charset="0"/>
            </a:endParaRPr>
          </a:p>
          <a:p>
            <a:endParaRPr lang="en-US" sz="900" dirty="0" smtClean="0">
              <a:latin typeface="Bookman Old Style" panose="02050604050505020204" pitchFamily="18" charset="0"/>
            </a:endParaRPr>
          </a:p>
          <a:p>
            <a:endParaRPr lang="en-US" sz="900" dirty="0">
              <a:latin typeface="Bookman Old Style" panose="02050604050505020204" pitchFamily="18" charset="0"/>
            </a:endParaRPr>
          </a:p>
        </p:txBody>
      </p:sp>
    </p:spTree>
    <p:extLst>
      <p:ext uri="{BB962C8B-B14F-4D97-AF65-F5344CB8AC3E}">
        <p14:creationId xmlns:p14="http://schemas.microsoft.com/office/powerpoint/2010/main" val="30554948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sz="2700" u="sng" dirty="0">
                <a:latin typeface="Bookman Old Style" panose="02050604050505020204" pitchFamily="18" charset="0"/>
              </a:rPr>
              <a:t>Tiger Lily, LLC v. U.S. Dep’t of Hous. and Urban </a:t>
            </a:r>
            <a:r>
              <a:rPr lang="en-US" sz="2700" u="sng" dirty="0" smtClean="0">
                <a:latin typeface="Bookman Old Style" panose="02050604050505020204" pitchFamily="18" charset="0"/>
              </a:rPr>
              <a:t>Dev.</a:t>
            </a:r>
            <a:r>
              <a:rPr lang="en-US" dirty="0">
                <a:latin typeface="Bookman Old Style" panose="02050604050505020204" pitchFamily="18" charset="0"/>
              </a:rPr>
              <a:t/>
            </a:r>
            <a:br>
              <a:rPr lang="en-US" dirty="0">
                <a:latin typeface="Bookman Old Style" panose="02050604050505020204" pitchFamily="18" charset="0"/>
              </a:rPr>
            </a:br>
            <a:r>
              <a:rPr lang="en-US" sz="1800" dirty="0" smtClean="0">
                <a:latin typeface="Bookman Old Style" panose="02050604050505020204" pitchFamily="18" charset="0"/>
              </a:rPr>
              <a:t>No</a:t>
            </a:r>
            <a:r>
              <a:rPr lang="en-US" sz="1800" dirty="0">
                <a:latin typeface="Bookman Old Style" panose="02050604050505020204" pitchFamily="18" charset="0"/>
              </a:rPr>
              <a:t>. 2:20-CV-02692, 2021 WL 1171887 (W.D. Tenn. Mar. 15, 2021</a:t>
            </a:r>
            <a:r>
              <a:rPr lang="en-US" sz="1800" dirty="0" smtClean="0">
                <a:latin typeface="Bookman Old Style" panose="02050604050505020204" pitchFamily="18" charset="0"/>
              </a:rPr>
              <a:t>),</a:t>
            </a:r>
            <a:r>
              <a:rPr lang="en-US" sz="1800" i="1" dirty="0" smtClean="0">
                <a:latin typeface="Bookman Old Style" panose="02050604050505020204" pitchFamily="18" charset="0"/>
              </a:rPr>
              <a:t> Appeal docketed and stay </a:t>
            </a:r>
            <a:r>
              <a:rPr lang="en-US" sz="1800" i="1" dirty="0">
                <a:latin typeface="Bookman Old Style" panose="02050604050505020204" pitchFamily="18" charset="0"/>
              </a:rPr>
              <a:t>denied</a:t>
            </a:r>
            <a:r>
              <a:rPr lang="en-US" sz="1800" dirty="0">
                <a:latin typeface="Bookman Old Style" panose="02050604050505020204" pitchFamily="18" charset="0"/>
              </a:rPr>
              <a:t>, No. 21-5256, 2021 WL 1165170 (6th Cir. Mar. 29, 2021).</a:t>
            </a:r>
            <a:br>
              <a:rPr lang="en-US" sz="1800" dirty="0">
                <a:latin typeface="Bookman Old Style" panose="02050604050505020204" pitchFamily="18" charset="0"/>
              </a:rPr>
            </a:br>
            <a:endParaRPr lang="en-US" sz="1800" dirty="0"/>
          </a:p>
        </p:txBody>
      </p:sp>
      <p:sp>
        <p:nvSpPr>
          <p:cNvPr id="3" name="Content Placeholder 2"/>
          <p:cNvSpPr>
            <a:spLocks noGrp="1"/>
          </p:cNvSpPr>
          <p:nvPr>
            <p:ph idx="1"/>
          </p:nvPr>
        </p:nvSpPr>
        <p:spPr/>
        <p:txBody>
          <a:bodyPr>
            <a:normAutofit/>
          </a:bodyPr>
          <a:lstStyle/>
          <a:p>
            <a:r>
              <a:rPr lang="en-US" sz="1400" dirty="0" smtClean="0">
                <a:latin typeface="Bookman Old Style" panose="02050604050505020204" pitchFamily="18" charset="0"/>
              </a:rPr>
              <a:t>Appellant government’s brief filed May 12, 2021, appellee’s brief due soon.</a:t>
            </a:r>
          </a:p>
          <a:p>
            <a:r>
              <a:rPr lang="en-US" sz="1400" dirty="0" smtClean="0">
                <a:latin typeface="Bookman Old Style" panose="02050604050505020204" pitchFamily="18" charset="0"/>
              </a:rPr>
              <a:t>Only amicus is the Constitutional Accountability Center.</a:t>
            </a:r>
          </a:p>
          <a:p>
            <a:r>
              <a:rPr lang="en-US" sz="1400" dirty="0" smtClean="0">
                <a:latin typeface="Bookman Old Style" panose="02050604050505020204" pitchFamily="18" charset="0"/>
              </a:rPr>
              <a:t>Underlying order extended in the Western District of Tennessee only, unlikely to affect Florida in any notable way.</a:t>
            </a:r>
            <a:endParaRPr lang="en-US" sz="1400" dirty="0">
              <a:latin typeface="Bookman Old Style" panose="02050604050505020204" pitchFamily="18" charset="0"/>
            </a:endParaRPr>
          </a:p>
        </p:txBody>
      </p:sp>
    </p:spTree>
    <p:extLst>
      <p:ext uri="{BB962C8B-B14F-4D97-AF65-F5344CB8AC3E}">
        <p14:creationId xmlns:p14="http://schemas.microsoft.com/office/powerpoint/2010/main" val="195166493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51579" y="655321"/>
            <a:ext cx="9603275" cy="1198434"/>
          </a:xfrm>
        </p:spPr>
        <p:txBody>
          <a:bodyPr>
            <a:normAutofit fontScale="90000"/>
          </a:bodyPr>
          <a:lstStyle/>
          <a:p>
            <a:pPr algn="ctr"/>
            <a:r>
              <a:rPr lang="en-US" sz="2700" u="sng" dirty="0">
                <a:latin typeface="Bookman Old Style" panose="02050604050505020204" pitchFamily="18" charset="0"/>
              </a:rPr>
              <a:t>Alabama </a:t>
            </a:r>
            <a:r>
              <a:rPr lang="en-US" sz="2700" u="sng" dirty="0" err="1" smtClean="0">
                <a:latin typeface="Bookman Old Style" panose="02050604050505020204" pitchFamily="18" charset="0"/>
              </a:rPr>
              <a:t>Ass’n</a:t>
            </a:r>
            <a:r>
              <a:rPr lang="en-US" sz="2700" u="sng" dirty="0" smtClean="0">
                <a:latin typeface="Bookman Old Style" panose="02050604050505020204" pitchFamily="18" charset="0"/>
              </a:rPr>
              <a:t> </a:t>
            </a:r>
            <a:r>
              <a:rPr lang="en-US" sz="2700" u="sng" dirty="0">
                <a:latin typeface="Bookman Old Style" panose="02050604050505020204" pitchFamily="18" charset="0"/>
              </a:rPr>
              <a:t>of Realtors v. Dept. of Health &amp; Human </a:t>
            </a:r>
            <a:r>
              <a:rPr lang="en-US" sz="2700" u="sng" dirty="0" smtClean="0">
                <a:latin typeface="Bookman Old Style" panose="02050604050505020204" pitchFamily="18" charset="0"/>
              </a:rPr>
              <a:t>Services</a:t>
            </a:r>
            <a:r>
              <a:rPr lang="en-US" sz="2700" dirty="0">
                <a:latin typeface="Bookman Old Style" panose="02050604050505020204" pitchFamily="18" charset="0"/>
              </a:rPr>
              <a:t/>
            </a:r>
            <a:br>
              <a:rPr lang="en-US" sz="2700" dirty="0">
                <a:latin typeface="Bookman Old Style" panose="02050604050505020204" pitchFamily="18" charset="0"/>
              </a:rPr>
            </a:br>
            <a:r>
              <a:rPr lang="en-US" sz="1600" dirty="0" smtClean="0">
                <a:latin typeface="Bookman Old Style" panose="02050604050505020204" pitchFamily="18" charset="0"/>
              </a:rPr>
              <a:t>No</a:t>
            </a:r>
            <a:r>
              <a:rPr lang="en-US" sz="1600" dirty="0">
                <a:latin typeface="Bookman Old Style" panose="02050604050505020204" pitchFamily="18" charset="0"/>
              </a:rPr>
              <a:t>. </a:t>
            </a:r>
            <a:r>
              <a:rPr lang="en-US" sz="1600" dirty="0" smtClean="0">
                <a:latin typeface="Bookman Old Style" panose="02050604050505020204" pitchFamily="18" charset="0"/>
              </a:rPr>
              <a:t>1:20-CV-3377, 2021 WL 1779282 </a:t>
            </a:r>
            <a:r>
              <a:rPr lang="en-US" sz="1600" dirty="0">
                <a:latin typeface="Bookman Old Style" panose="02050604050505020204" pitchFamily="18" charset="0"/>
              </a:rPr>
              <a:t>(D.D.C</a:t>
            </a:r>
            <a:r>
              <a:rPr lang="en-US" sz="1600" dirty="0" smtClean="0">
                <a:latin typeface="Bookman Old Style" panose="02050604050505020204" pitchFamily="18" charset="0"/>
              </a:rPr>
              <a:t>. May 5, 2021), </a:t>
            </a:r>
            <a:r>
              <a:rPr lang="en-US" sz="1600" i="1" dirty="0" smtClean="0">
                <a:latin typeface="Bookman Old Style" panose="02050604050505020204" pitchFamily="18" charset="0"/>
              </a:rPr>
              <a:t>appeal docketed </a:t>
            </a:r>
            <a:r>
              <a:rPr lang="en-US" sz="1600" dirty="0" smtClean="0">
                <a:latin typeface="Bookman Old Style" panose="02050604050505020204" pitchFamily="18" charset="0"/>
              </a:rPr>
              <a:t>No. 21-5093 (D.C. Cir. May 5, 2021)</a:t>
            </a:r>
            <a:r>
              <a:rPr lang="en-US" sz="1600" dirty="0">
                <a:latin typeface="Bookman Old Style" panose="02050604050505020204" pitchFamily="18" charset="0"/>
              </a:rPr>
              <a:t/>
            </a:r>
            <a:br>
              <a:rPr lang="en-US" sz="1600" dirty="0">
                <a:latin typeface="Bookman Old Style" panose="02050604050505020204" pitchFamily="18" charset="0"/>
              </a:rPr>
            </a:br>
            <a:endParaRPr lang="en-US" sz="1600" dirty="0"/>
          </a:p>
        </p:txBody>
      </p:sp>
      <p:sp>
        <p:nvSpPr>
          <p:cNvPr id="3" name="Content Placeholder 2"/>
          <p:cNvSpPr>
            <a:spLocks noGrp="1"/>
          </p:cNvSpPr>
          <p:nvPr>
            <p:ph idx="1"/>
          </p:nvPr>
        </p:nvSpPr>
        <p:spPr/>
        <p:txBody>
          <a:bodyPr>
            <a:noAutofit/>
          </a:bodyPr>
          <a:lstStyle/>
          <a:p>
            <a:r>
              <a:rPr lang="en-US" sz="1200" dirty="0" smtClean="0">
                <a:latin typeface="Bookman Old Style" panose="02050604050505020204" pitchFamily="18" charset="0"/>
              </a:rPr>
              <a:t>May 5, 2021 – District court sides with the analyses in </a:t>
            </a:r>
            <a:r>
              <a:rPr lang="en-US" sz="1200" u="sng" dirty="0" smtClean="0">
                <a:latin typeface="Bookman Old Style" panose="02050604050505020204" pitchFamily="18" charset="0"/>
              </a:rPr>
              <a:t>Skyworks</a:t>
            </a:r>
            <a:r>
              <a:rPr lang="en-US" sz="1200" dirty="0" smtClean="0">
                <a:latin typeface="Bookman Old Style" panose="02050604050505020204" pitchFamily="18" charset="0"/>
              </a:rPr>
              <a:t> and </a:t>
            </a:r>
            <a:r>
              <a:rPr lang="en-US" sz="1200" u="sng" dirty="0" smtClean="0">
                <a:latin typeface="Bookman Old Style" panose="02050604050505020204" pitchFamily="18" charset="0"/>
              </a:rPr>
              <a:t>Tiger Lily</a:t>
            </a:r>
            <a:r>
              <a:rPr lang="en-US" sz="1200" dirty="0" smtClean="0">
                <a:latin typeface="Bookman Old Style" panose="02050604050505020204" pitchFamily="18" charset="0"/>
              </a:rPr>
              <a:t>, but goes further by ordering a nationwide vacatur of the CDC Order.</a:t>
            </a:r>
          </a:p>
          <a:p>
            <a:pPr lvl="1"/>
            <a:r>
              <a:rPr lang="en-US" sz="1200" dirty="0" smtClean="0">
                <a:latin typeface="Bookman Old Style" panose="02050604050505020204" pitchFamily="18" charset="0"/>
              </a:rPr>
              <a:t>Statutory text did not extend to the actions taken by the CDC, therefore it is unlawful agency action.</a:t>
            </a:r>
          </a:p>
          <a:p>
            <a:pPr lvl="1"/>
            <a:r>
              <a:rPr lang="en-US" sz="1200" dirty="0" smtClean="0">
                <a:latin typeface="Bookman Old Style" panose="02050604050505020204" pitchFamily="18" charset="0"/>
              </a:rPr>
              <a:t>District court gives extremely little attention to the Congressional ratification argument, joining the rationale that, somehow, Congress could extend unlawful agency action under the Public Health Services Act without actually ratifying that the action was legitimate. Memo. Op. 17 – 19. </a:t>
            </a:r>
          </a:p>
          <a:p>
            <a:r>
              <a:rPr lang="en-US" sz="1200" dirty="0" smtClean="0">
                <a:latin typeface="Bookman Old Style" panose="02050604050505020204" pitchFamily="18" charset="0"/>
              </a:rPr>
              <a:t>Government moved for stays in the district court and D.C. Circuit Court of Appeals – administrative stay granted by the district court for a limited time while considering the full stay pending appeal.</a:t>
            </a:r>
          </a:p>
          <a:p>
            <a:r>
              <a:rPr lang="en-US" sz="1200" dirty="0" smtClean="0">
                <a:latin typeface="Bookman Old Style" panose="02050604050505020204" pitchFamily="18" charset="0"/>
              </a:rPr>
              <a:t>May 14, 2021 – District court grants stay pending appeal granted – 2021 WL 1946376</a:t>
            </a:r>
          </a:p>
          <a:p>
            <a:pPr lvl="1"/>
            <a:r>
              <a:rPr lang="en-US" sz="1200" dirty="0" smtClean="0">
                <a:latin typeface="Bookman Old Style" panose="02050604050505020204" pitchFamily="18" charset="0"/>
              </a:rPr>
              <a:t>District court says there is no likelihood of success on the merits…but the other factors – irreparable harm, risk of injury to the plaintiffs, and public interest – weigh in favor of the CDC.</a:t>
            </a:r>
          </a:p>
          <a:p>
            <a:r>
              <a:rPr lang="en-US" sz="1200" dirty="0" smtClean="0">
                <a:latin typeface="Bookman Old Style" panose="02050604050505020204" pitchFamily="18" charset="0"/>
              </a:rPr>
              <a:t>Emergency motion to lift stay filed May 17, 2021, government response on May 24, 2021, reply on May 26, </a:t>
            </a:r>
            <a:r>
              <a:rPr lang="en-US" sz="1200" dirty="0" smtClean="0">
                <a:latin typeface="Bookman Old Style" panose="02050604050505020204" pitchFamily="18" charset="0"/>
              </a:rPr>
              <a:t>2021.</a:t>
            </a:r>
            <a:endParaRPr lang="en-US" sz="1200" dirty="0">
              <a:latin typeface="Bookman Old Style" panose="02050604050505020204" pitchFamily="18" charset="0"/>
            </a:endParaRPr>
          </a:p>
        </p:txBody>
      </p:sp>
    </p:spTree>
    <p:extLst>
      <p:ext uri="{BB962C8B-B14F-4D97-AF65-F5344CB8AC3E}">
        <p14:creationId xmlns:p14="http://schemas.microsoft.com/office/powerpoint/2010/main" val="428669143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TM10001114[[fn=Gallery]]</Template>
  <TotalTime>4616</TotalTime>
  <Words>2201</Words>
  <Application>Microsoft Office PowerPoint</Application>
  <PresentationFormat>Widescreen</PresentationFormat>
  <Paragraphs>71</Paragraphs>
  <Slides>13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13</vt:i4>
      </vt:variant>
    </vt:vector>
  </HeadingPairs>
  <TitlesOfParts>
    <vt:vector size="18" baseType="lpstr">
      <vt:lpstr>Arial</vt:lpstr>
      <vt:lpstr>Bookman Old Style</vt:lpstr>
      <vt:lpstr>Calibri</vt:lpstr>
      <vt:lpstr>Gill Sans MT</vt:lpstr>
      <vt:lpstr>Gallery</vt:lpstr>
      <vt:lpstr>THE CDC Order: NATIONWIDE CHALLENGES UPDATE JUNE 3, 2021</vt:lpstr>
      <vt:lpstr>About the speakerS</vt:lpstr>
      <vt:lpstr>CDC ORDER CHALLENGES</vt:lpstr>
      <vt:lpstr>Brown v. AzaR No. 1:20-CV-03702, 2020 WL 6364310 (N.D. Ga. Oct. 29, 2020), appeal docketed, No. 20-14210 (11th Cir. Nov. 9, 2020).  </vt:lpstr>
      <vt:lpstr>Chambless Enterprises, LLC v. Redfield No. 3:20-CV-01455, 2020 WL 7588849 (W.D. La. Dec. 22, 2020), appeal docketed, No. 21-30037 (5th Cir. Jan. 22, 2021).</vt:lpstr>
      <vt:lpstr>Terkel v. Ctr. for Disease Control and Prev. No. 6:20-CV-00564, 2021 WL 742877 (E.D. Tex. Feb. 25, 2021), appeal docketed, No. 21-40137 (5th Cir. Mar. 3, 2021)</vt:lpstr>
      <vt:lpstr>Skyworks, Ltd. v. Ctr. for Disease Control and Prev. No. 5:20-CV-2407, 2021 WL 911720 (N.D. Ohio Mar. 10, 2021), appeal docketed, No. 21-3443 (6th Cir. May 7, 2021)</vt:lpstr>
      <vt:lpstr>Tiger Lily, LLC v. U.S. Dep’t of Hous. and Urban Dev. No. 2:20-CV-02692, 2021 WL 1171887 (W.D. Tenn. Mar. 15, 2021), Appeal docketed and stay denied, No. 21-5256, 2021 WL 1165170 (6th Cir. Mar. 29, 2021). </vt:lpstr>
      <vt:lpstr>Alabama Ass’n of Realtors v. Dept. of Health &amp; Human Services No. 1:20-CV-3377, 2021 WL 1779282 (D.D.C. May 5, 2021), appeal docketed No. 21-5093 (D.C. Cir. May 5, 2021) </vt:lpstr>
      <vt:lpstr>Alabama Ass’n of Realtors (CONt.)</vt:lpstr>
      <vt:lpstr>FlA. Ass’n of Realtors v. Ctr. for Disease control and Prev. No. 8:21-cv-01196 (m.d. fl.) (filed MAy 17, 2021)</vt:lpstr>
      <vt:lpstr>CDC ORDER CHALLENGES</vt:lpstr>
      <vt:lpstr>Questions? Comments? Concerns?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Kevin Rabin</dc:creator>
  <cp:lastModifiedBy>Kevin Rabin</cp:lastModifiedBy>
  <cp:revision>122</cp:revision>
  <dcterms:created xsi:type="dcterms:W3CDTF">2020-04-15T13:04:15Z</dcterms:created>
  <dcterms:modified xsi:type="dcterms:W3CDTF">2021-06-02T19:54:42Z</dcterms:modified>
</cp:coreProperties>
</file>