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91" r:id="rId6"/>
    <p:sldId id="267" r:id="rId7"/>
    <p:sldId id="268" r:id="rId8"/>
    <p:sldId id="270" r:id="rId9"/>
    <p:sldId id="285" r:id="rId10"/>
    <p:sldId id="286" r:id="rId11"/>
    <p:sldId id="287" r:id="rId12"/>
    <p:sldId id="288" r:id="rId13"/>
    <p:sldId id="292" r:id="rId14"/>
    <p:sldId id="289" r:id="rId15"/>
    <p:sldId id="290" r:id="rId16"/>
    <p:sldId id="284" r:id="rId17"/>
    <p:sldId id="269" r:id="rId18"/>
    <p:sldId id="28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76B51D0-2900-4C07-A241-5D1AD16D7E0C}">
          <p14:sldIdLst>
            <p14:sldId id="256"/>
            <p14:sldId id="257"/>
            <p14:sldId id="258"/>
            <p14:sldId id="259"/>
            <p14:sldId id="291"/>
            <p14:sldId id="267"/>
            <p14:sldId id="268"/>
            <p14:sldId id="270"/>
            <p14:sldId id="285"/>
            <p14:sldId id="286"/>
            <p14:sldId id="287"/>
            <p14:sldId id="288"/>
            <p14:sldId id="292"/>
            <p14:sldId id="289"/>
            <p14:sldId id="290"/>
            <p14:sldId id="284"/>
            <p14:sldId id="269"/>
          </p14:sldIdLst>
        </p14:section>
        <p14:section name="Untitled Section" id="{3B5FBE04-3154-4243-84DC-BB6DC9670635}">
          <p14:sldIdLst>
            <p14:sldId id="28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rey Hittleman" initials="JH" lastIdx="1" clrIdx="0">
    <p:extLst>
      <p:ext uri="{19B8F6BF-5375-455C-9EA6-DF929625EA0E}">
        <p15:presenceInfo xmlns:p15="http://schemas.microsoft.com/office/powerpoint/2012/main" userId="S-1-5-21-1123561945-1532298954-1177238915-27861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0782" autoAdjust="0"/>
  </p:normalViewPr>
  <p:slideViewPr>
    <p:cSldViewPr snapToGrid="0">
      <p:cViewPr varScale="1">
        <p:scale>
          <a:sx n="115" d="100"/>
          <a:sy n="115" d="100"/>
        </p:scale>
        <p:origin x="25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C8249E-D2ED-41D3-B553-4F1AF7D3C00A}" type="datetimeFigureOut">
              <a:rPr lang="en-US" smtClean="0"/>
              <a:t>4/19/2021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D4AF7A-6368-42AE-84C9-C74E07E627A4}" type="slidenum">
              <a:rPr lang="en-US" smtClean="0"/>
              <a:t>‹#›</a:t>
            </a:fld>
            <a:endParaRPr lang="en-US"/>
          </a:p>
        </p:txBody>
      </p:sp>
    </p:spTree>
    <p:extLst>
      <p:ext uri="{BB962C8B-B14F-4D97-AF65-F5344CB8AC3E}">
        <p14:creationId xmlns:p14="http://schemas.microsoft.com/office/powerpoint/2010/main" val="1914502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Presentation will focus mostly on identifying potential issue</a:t>
            </a:r>
            <a:r>
              <a:rPr lang="en-US" baseline="0" dirty="0" smtClean="0"/>
              <a:t>s and claims more than litigating cases – advocates doing work in family law, public benefits, elder law, or housing law can benefit from issue spotting for clients who may be experiencing extreme debt issues (especially post COVID-19)</a:t>
            </a:r>
          </a:p>
          <a:p>
            <a:endParaRPr lang="en-US" baseline="0" dirty="0" smtClean="0"/>
          </a:p>
          <a:p>
            <a:r>
              <a:rPr lang="en-US" baseline="0" dirty="0" smtClean="0"/>
              <a:t>NCLC resources are fantastic starting point in identifying and building cases, TRLS (and JALA) have access online and books (Gainesville office books live in Mikel or my office)</a:t>
            </a:r>
            <a:endParaRPr lang="en-US" dirty="0"/>
          </a:p>
        </p:txBody>
      </p:sp>
      <p:sp>
        <p:nvSpPr>
          <p:cNvPr id="4" name="Slide Number Placeholder 3"/>
          <p:cNvSpPr>
            <a:spLocks noGrp="1"/>
          </p:cNvSpPr>
          <p:nvPr>
            <p:ph type="sldNum" sz="quarter" idx="10"/>
          </p:nvPr>
        </p:nvSpPr>
        <p:spPr/>
        <p:txBody>
          <a:bodyPr/>
          <a:lstStyle/>
          <a:p>
            <a:fld id="{4AD4AF7A-6368-42AE-84C9-C74E07E627A4}" type="slidenum">
              <a:rPr lang="en-US" smtClean="0"/>
              <a:t>3</a:t>
            </a:fld>
            <a:endParaRPr lang="en-US"/>
          </a:p>
        </p:txBody>
      </p:sp>
    </p:spTree>
    <p:extLst>
      <p:ext uri="{BB962C8B-B14F-4D97-AF65-F5344CB8AC3E}">
        <p14:creationId xmlns:p14="http://schemas.microsoft.com/office/powerpoint/2010/main" val="81301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3F75F7-D744-4F3F-9450-437523A32290}" type="datetimeFigureOut">
              <a:rPr lang="en-US" smtClean="0"/>
              <a:t>4/19/2021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344363F6-7F53-4ED1-A2E0-2E0881D6D057}"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009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3F75F7-D744-4F3F-9450-437523A32290}"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363F6-7F53-4ED1-A2E0-2E0881D6D057}"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5319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3F75F7-D744-4F3F-9450-437523A32290}"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363F6-7F53-4ED1-A2E0-2E0881D6D057}"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70839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3F75F7-D744-4F3F-9450-437523A32290}"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363F6-7F53-4ED1-A2E0-2E0881D6D057}"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825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3F75F7-D744-4F3F-9450-437523A32290}"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363F6-7F53-4ED1-A2E0-2E0881D6D057}"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4646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3F75F7-D744-4F3F-9450-437523A32290}" type="datetimeFigureOut">
              <a:rPr lang="en-US" smtClean="0"/>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4363F6-7F53-4ED1-A2E0-2E0881D6D057}"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06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3F75F7-D744-4F3F-9450-437523A32290}" type="datetimeFigureOut">
              <a:rPr lang="en-US" smtClean="0"/>
              <a:t>4/19/2021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4363F6-7F53-4ED1-A2E0-2E0881D6D057}"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9165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3F75F7-D744-4F3F-9450-437523A32290}" type="datetimeFigureOut">
              <a:rPr lang="en-US" smtClean="0"/>
              <a:t>4/19/2021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4363F6-7F53-4ED1-A2E0-2E0881D6D057}"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79639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F75F7-D744-4F3F-9450-437523A32290}" type="datetimeFigureOut">
              <a:rPr lang="en-US" smtClean="0"/>
              <a:t>4/19/2021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4363F6-7F53-4ED1-A2E0-2E0881D6D057}" type="slidenum">
              <a:rPr lang="en-US" smtClean="0"/>
              <a:t>‹#›</a:t>
            </a:fld>
            <a:endParaRPr lang="en-US"/>
          </a:p>
        </p:txBody>
      </p:sp>
    </p:spTree>
    <p:extLst>
      <p:ext uri="{BB962C8B-B14F-4D97-AF65-F5344CB8AC3E}">
        <p14:creationId xmlns:p14="http://schemas.microsoft.com/office/powerpoint/2010/main" val="941988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D3F75F7-D744-4F3F-9450-437523A32290}" type="datetimeFigureOut">
              <a:rPr lang="en-US" smtClean="0"/>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4363F6-7F53-4ED1-A2E0-2E0881D6D057}"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18433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D3F75F7-D744-4F3F-9450-437523A32290}" type="datetimeFigureOut">
              <a:rPr lang="en-US" smtClean="0"/>
              <a:t>4/19/2021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344363F6-7F53-4ED1-A2E0-2E0881D6D057}"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02586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D3F75F7-D744-4F3F-9450-437523A32290}" type="datetimeFigureOut">
              <a:rPr lang="en-US" smtClean="0"/>
              <a:t>4/19/2021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44363F6-7F53-4ED1-A2E0-2E0881D6D057}"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25622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consumerfinance.gov/about-us/newsroom/cfpb-acting-director-uejio-and-ftc-acting-chairwoman-slaughter-issue-joint-statement-on-preventing-illegal-eviction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jhittleman@legalaid.org" TargetMode="External"/><Relationship Id="rId2" Type="http://schemas.openxmlformats.org/officeDocument/2006/relationships/hyperlink" Target="mailto:kevin.rabin@trl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cdc.gov/coronavirus/2019-ncov/downloads/EvictionDeclare_d508.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dc.gov/coronavirus/2019-ncov/more/pdf/CDC-Eviction-Moratorium-03292021.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7924" y="802298"/>
            <a:ext cx="10897836" cy="2541431"/>
          </a:xfrm>
        </p:spPr>
        <p:txBody>
          <a:bodyPr>
            <a:normAutofit/>
          </a:bodyPr>
          <a:lstStyle/>
          <a:p>
            <a:pPr algn="ctr">
              <a:lnSpc>
                <a:spcPct val="100000"/>
              </a:lnSpc>
            </a:pPr>
            <a:r>
              <a:rPr lang="en-US" sz="4000" dirty="0" smtClean="0">
                <a:latin typeface="Bookman Old Style" panose="02050604050505020204" pitchFamily="18" charset="0"/>
              </a:rPr>
              <a:t>THE CDC Order: Extended through June 2021 and its constitutional concerns</a:t>
            </a:r>
            <a:br>
              <a:rPr lang="en-US" sz="4000" dirty="0" smtClean="0">
                <a:latin typeface="Bookman Old Style" panose="02050604050505020204" pitchFamily="18" charset="0"/>
              </a:rPr>
            </a:br>
            <a:r>
              <a:rPr lang="en-US" sz="2400" dirty="0" smtClean="0">
                <a:latin typeface="Bookman Old Style" panose="02050604050505020204" pitchFamily="18" charset="0"/>
              </a:rPr>
              <a:t>April 22, 2021</a:t>
            </a:r>
            <a:endParaRPr lang="en-US" sz="2400" dirty="0">
              <a:latin typeface="Bookman Old Style" panose="02050604050505020204" pitchFamily="18" charset="0"/>
            </a:endParaRPr>
          </a:p>
        </p:txBody>
      </p:sp>
      <p:sp>
        <p:nvSpPr>
          <p:cNvPr id="3" name="Subtitle 2"/>
          <p:cNvSpPr>
            <a:spLocks noGrp="1"/>
          </p:cNvSpPr>
          <p:nvPr>
            <p:ph type="subTitle" idx="1"/>
          </p:nvPr>
        </p:nvSpPr>
        <p:spPr>
          <a:xfrm>
            <a:off x="2419005" y="3704198"/>
            <a:ext cx="8204660" cy="2023271"/>
          </a:xfrm>
        </p:spPr>
        <p:txBody>
          <a:bodyPr>
            <a:noAutofit/>
          </a:bodyPr>
          <a:lstStyle/>
          <a:p>
            <a:pPr algn="ctr">
              <a:lnSpc>
                <a:spcPct val="100000"/>
              </a:lnSpc>
            </a:pPr>
            <a:r>
              <a:rPr lang="en-US" sz="1100" dirty="0" smtClean="0">
                <a:latin typeface="Bookman Old Style" panose="02050604050505020204" pitchFamily="18" charset="0"/>
              </a:rPr>
              <a:t>Kevin S. Rabin, Esq. – senior Staff </a:t>
            </a:r>
            <a:r>
              <a:rPr lang="en-US" sz="1100" dirty="0" err="1" smtClean="0">
                <a:latin typeface="Bookman Old Style" panose="02050604050505020204" pitchFamily="18" charset="0"/>
              </a:rPr>
              <a:t>AttorneY</a:t>
            </a:r>
            <a:r>
              <a:rPr lang="en-US" sz="1100" dirty="0" smtClean="0">
                <a:latin typeface="Bookman Old Style" panose="02050604050505020204" pitchFamily="18" charset="0"/>
              </a:rPr>
              <a:t>, Three Rivers Legal Services, Inc.</a:t>
            </a:r>
          </a:p>
          <a:p>
            <a:pPr algn="ctr">
              <a:lnSpc>
                <a:spcPct val="100000"/>
              </a:lnSpc>
            </a:pPr>
            <a:r>
              <a:rPr lang="en-US" sz="1100" dirty="0" smtClean="0">
                <a:latin typeface="Bookman Old Style" panose="02050604050505020204" pitchFamily="18" charset="0"/>
              </a:rPr>
              <a:t>Jeffrey S. </a:t>
            </a:r>
            <a:r>
              <a:rPr lang="en-US" sz="1100" dirty="0" err="1" smtClean="0">
                <a:latin typeface="Bookman Old Style" panose="02050604050505020204" pitchFamily="18" charset="0"/>
              </a:rPr>
              <a:t>Hittleman</a:t>
            </a:r>
            <a:r>
              <a:rPr lang="en-US" sz="1100" dirty="0" smtClean="0">
                <a:latin typeface="Bookman Old Style" panose="02050604050505020204" pitchFamily="18" charset="0"/>
              </a:rPr>
              <a:t>, Esq. – Staff attorney, Coast to coast legal aid of South Florida, </a:t>
            </a:r>
            <a:r>
              <a:rPr lang="en-US" sz="1100" dirty="0" err="1" smtClean="0">
                <a:latin typeface="Bookman Old Style" panose="02050604050505020204" pitchFamily="18" charset="0"/>
              </a:rPr>
              <a:t>inc.</a:t>
            </a:r>
            <a:endParaRPr lang="en-US" sz="1100" dirty="0" smtClean="0">
              <a:latin typeface="Bookman Old Style" panose="02050604050505020204" pitchFamily="18" charset="0"/>
            </a:endParaRPr>
          </a:p>
          <a:p>
            <a:pPr algn="ctr">
              <a:lnSpc>
                <a:spcPct val="100000"/>
              </a:lnSpc>
            </a:pPr>
            <a:r>
              <a:rPr lang="en-US" sz="1100" u="sng" dirty="0" smtClean="0">
                <a:latin typeface="Bookman Old Style" panose="02050604050505020204" pitchFamily="18" charset="0"/>
              </a:rPr>
              <a:t>Co-Chairs of the Florida Housing Umbrella Group</a:t>
            </a:r>
            <a:endParaRPr lang="en-US" sz="1100" u="sng" dirty="0">
              <a:latin typeface="Bookman Old Style" panose="02050604050505020204" pitchFamily="18" charset="0"/>
            </a:endParaRPr>
          </a:p>
        </p:txBody>
      </p:sp>
    </p:spTree>
    <p:extLst>
      <p:ext uri="{BB962C8B-B14F-4D97-AF65-F5344CB8AC3E}">
        <p14:creationId xmlns:p14="http://schemas.microsoft.com/office/powerpoint/2010/main" val="4286752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latin typeface="Bookman Old Style" panose="02050604050505020204" pitchFamily="18" charset="0"/>
              </a:rPr>
              <a:t>Brown</a:t>
            </a:r>
            <a:r>
              <a:rPr lang="en-US" dirty="0" smtClean="0">
                <a:latin typeface="Bookman Old Style" panose="02050604050505020204" pitchFamily="18" charset="0"/>
              </a:rPr>
              <a:t> (CONT</a:t>
            </a:r>
            <a:r>
              <a:rPr lang="en-US" dirty="0" smtClean="0">
                <a:latin typeface="Bookman Old Style" panose="02050604050505020204" pitchFamily="18" charset="0"/>
              </a:rPr>
              <a:t>.)</a:t>
            </a:r>
            <a:endParaRPr lang="en-US" dirty="0">
              <a:latin typeface="Bookman Old Style" panose="02050604050505020204" pitchFamily="18" charset="0"/>
            </a:endParaRPr>
          </a:p>
        </p:txBody>
      </p:sp>
      <p:sp>
        <p:nvSpPr>
          <p:cNvPr id="3" name="Content Placeholder 2"/>
          <p:cNvSpPr>
            <a:spLocks noGrp="1"/>
          </p:cNvSpPr>
          <p:nvPr>
            <p:ph idx="1"/>
          </p:nvPr>
        </p:nvSpPr>
        <p:spPr>
          <a:xfrm>
            <a:off x="457201" y="2015732"/>
            <a:ext cx="11504814" cy="3450613"/>
          </a:xfrm>
        </p:spPr>
        <p:txBody>
          <a:bodyPr>
            <a:normAutofit lnSpcReduction="10000"/>
          </a:bodyPr>
          <a:lstStyle/>
          <a:p>
            <a:r>
              <a:rPr lang="en-US" sz="1100" dirty="0" smtClean="0">
                <a:latin typeface="Bookman Old Style" panose="02050604050505020204" pitchFamily="18" charset="0"/>
              </a:rPr>
              <a:t>(2) </a:t>
            </a:r>
            <a:r>
              <a:rPr lang="en-US" sz="1100" u="sng" dirty="0" smtClean="0">
                <a:latin typeface="Bookman Old Style" panose="02050604050505020204" pitchFamily="18" charset="0"/>
              </a:rPr>
              <a:t>APA arbitrary and capricious </a:t>
            </a:r>
            <a:r>
              <a:rPr lang="en-US" sz="1100" dirty="0" smtClean="0">
                <a:latin typeface="Bookman Old Style" panose="02050604050505020204" pitchFamily="18" charset="0"/>
              </a:rPr>
              <a:t>– Court finds no issue, given APA requires “exceedingly deferential” review for agency conclusions based on its specialized expertise. </a:t>
            </a:r>
            <a:r>
              <a:rPr lang="en-US" sz="1100" u="sng" dirty="0" smtClean="0">
                <a:latin typeface="Bookman Old Style" panose="02050604050505020204" pitchFamily="18" charset="0"/>
              </a:rPr>
              <a:t>Id.</a:t>
            </a:r>
            <a:r>
              <a:rPr lang="en-US" sz="1100" dirty="0" smtClean="0">
                <a:latin typeface="Bookman Old Style" panose="02050604050505020204" pitchFamily="18" charset="0"/>
              </a:rPr>
              <a:t> at *11.</a:t>
            </a:r>
          </a:p>
          <a:p>
            <a:pPr lvl="1"/>
            <a:r>
              <a:rPr lang="en-US" sz="1100" dirty="0" smtClean="0">
                <a:latin typeface="Bookman Old Style" panose="02050604050505020204" pitchFamily="18" charset="0"/>
              </a:rPr>
              <a:t>Court rejects the arguments largely because of the CDC Order’s specific and tailored findings, citing that “the CDC need not show that the eviction moratorium is the only measure that will prevent the spread of COVID-19 or the most pressing concern.” </a:t>
            </a:r>
            <a:r>
              <a:rPr lang="en-US" sz="1100" u="sng" dirty="0" smtClean="0">
                <a:latin typeface="Bookman Old Style" panose="02050604050505020204" pitchFamily="18" charset="0"/>
              </a:rPr>
              <a:t>Id.</a:t>
            </a:r>
          </a:p>
          <a:p>
            <a:pPr lvl="1"/>
            <a:r>
              <a:rPr lang="en-US" sz="1100" dirty="0" smtClean="0">
                <a:latin typeface="Bookman Old Style" panose="02050604050505020204" pitchFamily="18" charset="0"/>
              </a:rPr>
              <a:t>Court also rejects that CDC did not show sufficient evidence that measures taken by States were insufficient – though not raised, the reaction by States like Florida to remove their restrictions in favor of the CDC’s is probative.</a:t>
            </a:r>
          </a:p>
          <a:p>
            <a:r>
              <a:rPr lang="en-US" sz="1100" dirty="0" smtClean="0">
                <a:latin typeface="Bookman Old Style" panose="02050604050505020204" pitchFamily="18" charset="0"/>
              </a:rPr>
              <a:t>(3) </a:t>
            </a:r>
            <a:r>
              <a:rPr lang="en-US" sz="1100" u="sng" dirty="0" smtClean="0">
                <a:latin typeface="Bookman Old Style" panose="02050604050505020204" pitchFamily="18" charset="0"/>
              </a:rPr>
              <a:t>Right of access to the courts </a:t>
            </a:r>
            <a:r>
              <a:rPr lang="en-US" sz="1100" dirty="0" smtClean="0">
                <a:latin typeface="Bookman Old Style" panose="02050604050505020204" pitchFamily="18" charset="0"/>
              </a:rPr>
              <a:t>– Court rejects this argument because (a) the eviction moratorium narrowly applies to only a subset of evictions (nonpayment of rent and only where the tenant is a “covered person”) and is temporary, (b) it does not preclude other remedies (suit for money damages from breach of contract), and (c) “[a]s </a:t>
            </a:r>
            <a:r>
              <a:rPr lang="en-US" sz="1100" dirty="0">
                <a:latin typeface="Bookman Old Style" panose="02050604050505020204" pitchFamily="18" charset="0"/>
              </a:rPr>
              <a:t>clarified by the CDC, under the Order, landlords are therefore not precluded from serving their tenants with any required non-payment notices, commencing court proceedings, attending trials or obtaining judgments. The Order only delays the actual eviction</a:t>
            </a:r>
            <a:r>
              <a:rPr lang="en-US" sz="1100" dirty="0" smtClean="0">
                <a:latin typeface="Bookman Old Style" panose="02050604050505020204" pitchFamily="18" charset="0"/>
              </a:rPr>
              <a:t>.”</a:t>
            </a:r>
          </a:p>
          <a:p>
            <a:r>
              <a:rPr lang="en-US" sz="1100" dirty="0" smtClean="0">
                <a:latin typeface="Bookman Old Style" panose="02050604050505020204" pitchFamily="18" charset="0"/>
              </a:rPr>
              <a:t>Irreparable injury – (1) Court rejects three grounds, largely based on plaintiffs’ ability to receive compensation through monetary damages.</a:t>
            </a:r>
          </a:p>
          <a:p>
            <a:r>
              <a:rPr lang="en-US" sz="1100" dirty="0" smtClean="0">
                <a:latin typeface="Bookman Old Style" panose="02050604050505020204" pitchFamily="18" charset="0"/>
              </a:rPr>
              <a:t>Remaining factors – (1) Court finds that plaintiffs failed to devote any real discussion to weight of injunction vs. harm to the public and (2) any harm alleged by plaintiffs is insufficient to outweigh the public interest of avoiding additional COVID-19 infection.</a:t>
            </a:r>
          </a:p>
          <a:p>
            <a:r>
              <a:rPr lang="en-US" sz="1100" dirty="0" smtClean="0">
                <a:latin typeface="Bookman Old Style" panose="02050604050505020204" pitchFamily="18" charset="0"/>
              </a:rPr>
              <a:t>SUMMARY – Court denies plaintiffs’ motion for preliminary injunction, finding in favor of CDC Order at preliminary stage.</a:t>
            </a:r>
            <a:endParaRPr lang="en-US" sz="900" dirty="0" smtClean="0">
              <a:latin typeface="Bookman Old Style" panose="02050604050505020204" pitchFamily="18" charset="0"/>
            </a:endParaRPr>
          </a:p>
          <a:p>
            <a:pPr lvl="1"/>
            <a:endParaRPr lang="en-US" sz="1000" dirty="0">
              <a:latin typeface="Bookman Old Style" panose="02050604050505020204" pitchFamily="18" charset="0"/>
            </a:endParaRPr>
          </a:p>
        </p:txBody>
      </p:sp>
    </p:spTree>
    <p:extLst>
      <p:ext uri="{BB962C8B-B14F-4D97-AF65-F5344CB8AC3E}">
        <p14:creationId xmlns:p14="http://schemas.microsoft.com/office/powerpoint/2010/main" val="105638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u="sng" dirty="0">
                <a:latin typeface="Bookman Old Style" panose="02050604050505020204" pitchFamily="18" charset="0"/>
              </a:rPr>
              <a:t>Chambless Enterprises, LLC v. </a:t>
            </a:r>
            <a:r>
              <a:rPr lang="en-US" sz="3100" u="sng" dirty="0" smtClean="0">
                <a:latin typeface="Bookman Old Style" panose="02050604050505020204" pitchFamily="18" charset="0"/>
              </a:rPr>
              <a:t>Redfield</a:t>
            </a:r>
            <a:r>
              <a:rPr lang="en-US" i="1" dirty="0" smtClean="0">
                <a:latin typeface="Bookman Old Style" panose="02050604050505020204" pitchFamily="18" charset="0"/>
              </a:rPr>
              <a:t/>
            </a:r>
            <a:br>
              <a:rPr lang="en-US" i="1" dirty="0" smtClean="0">
                <a:latin typeface="Bookman Old Style" panose="02050604050505020204" pitchFamily="18" charset="0"/>
              </a:rPr>
            </a:br>
            <a:r>
              <a:rPr lang="en-US" sz="1300" dirty="0" smtClean="0">
                <a:latin typeface="Bookman Old Style" panose="02050604050505020204" pitchFamily="18" charset="0"/>
              </a:rPr>
              <a:t>No</a:t>
            </a:r>
            <a:r>
              <a:rPr lang="en-US" sz="1300" dirty="0">
                <a:latin typeface="Bookman Old Style" panose="02050604050505020204" pitchFamily="18" charset="0"/>
              </a:rPr>
              <a:t>. 3:20-CV-01455, 2020 WL 7588849 (W.D. La. Dec. 22, 2020</a:t>
            </a:r>
            <a:r>
              <a:rPr lang="en-US" sz="1300" dirty="0" smtClean="0">
                <a:latin typeface="Bookman Old Style" panose="02050604050505020204" pitchFamily="18" charset="0"/>
              </a:rPr>
              <a:t>), </a:t>
            </a:r>
            <a:r>
              <a:rPr lang="en-US" sz="1400" i="1" dirty="0">
                <a:latin typeface="Bookman Old Style" panose="02050604050505020204" pitchFamily="18" charset="0"/>
              </a:rPr>
              <a:t>appeal docketed</a:t>
            </a:r>
            <a:r>
              <a:rPr lang="en-US" sz="1400" dirty="0">
                <a:latin typeface="Bookman Old Style" panose="02050604050505020204" pitchFamily="18" charset="0"/>
              </a:rPr>
              <a:t>, No. 21-30037 (5th Cir. Jan. 22, 2021</a:t>
            </a:r>
            <a:r>
              <a:rPr lang="en-US" sz="1400" dirty="0" smtClean="0">
                <a:latin typeface="Bookman Old Style" panose="02050604050505020204" pitchFamily="18" charset="0"/>
              </a:rPr>
              <a:t>).</a:t>
            </a:r>
            <a:endParaRPr lang="en-US" sz="1300" dirty="0"/>
          </a:p>
        </p:txBody>
      </p:sp>
      <p:sp>
        <p:nvSpPr>
          <p:cNvPr id="3" name="Content Placeholder 2"/>
          <p:cNvSpPr>
            <a:spLocks noGrp="1"/>
          </p:cNvSpPr>
          <p:nvPr>
            <p:ph idx="1"/>
          </p:nvPr>
        </p:nvSpPr>
        <p:spPr>
          <a:xfrm>
            <a:off x="340823" y="2015732"/>
            <a:ext cx="11604566" cy="3450613"/>
          </a:xfrm>
        </p:spPr>
        <p:txBody>
          <a:bodyPr>
            <a:normAutofit fontScale="47500" lnSpcReduction="20000"/>
          </a:bodyPr>
          <a:lstStyle/>
          <a:p>
            <a:r>
              <a:rPr lang="en-US" sz="1800" dirty="0">
                <a:latin typeface="Bookman Old Style" panose="02050604050505020204" pitchFamily="18" charset="0"/>
              </a:rPr>
              <a:t>Note: On Appeal (No. </a:t>
            </a:r>
            <a:r>
              <a:rPr lang="en-US" sz="1800" dirty="0" smtClean="0">
                <a:latin typeface="Bookman Old Style" panose="02050604050505020204" pitchFamily="18" charset="0"/>
              </a:rPr>
              <a:t>21-30037) </a:t>
            </a:r>
            <a:r>
              <a:rPr lang="en-US" sz="1800" dirty="0">
                <a:latin typeface="Bookman Old Style" panose="02050604050505020204" pitchFamily="18" charset="0"/>
              </a:rPr>
              <a:t>– </a:t>
            </a:r>
            <a:r>
              <a:rPr lang="en-US" sz="1800" dirty="0" smtClean="0">
                <a:latin typeface="Bookman Old Style" panose="02050604050505020204" pitchFamily="18" charset="0"/>
              </a:rPr>
              <a:t>5th Circuit – associated for purposes of appeal with </a:t>
            </a:r>
            <a:r>
              <a:rPr lang="en-US" sz="1800" u="sng" dirty="0" smtClean="0">
                <a:latin typeface="Bookman Old Style" panose="02050604050505020204" pitchFamily="18" charset="0"/>
              </a:rPr>
              <a:t>Terkel</a:t>
            </a:r>
            <a:r>
              <a:rPr lang="en-US" sz="1800" dirty="0" smtClean="0">
                <a:latin typeface="Bookman Old Style" panose="02050604050505020204" pitchFamily="18" charset="0"/>
              </a:rPr>
              <a:t> (next up) – still in initial briefing.</a:t>
            </a:r>
          </a:p>
          <a:p>
            <a:r>
              <a:rPr lang="en-US" sz="1800" dirty="0">
                <a:latin typeface="Bookman Old Style" panose="02050604050505020204" pitchFamily="18" charset="0"/>
              </a:rPr>
              <a:t>Plaintiffs include the Apartment Association of Louisiana, </a:t>
            </a:r>
            <a:r>
              <a:rPr lang="en-US" sz="1800" dirty="0" smtClean="0">
                <a:latin typeface="Bookman Old Style" panose="02050604050505020204" pitchFamily="18" charset="0"/>
              </a:rPr>
              <a:t>Inc., procedural </a:t>
            </a:r>
            <a:r>
              <a:rPr lang="en-US" sz="1800" dirty="0">
                <a:latin typeface="Bookman Old Style" panose="02050604050505020204" pitchFamily="18" charset="0"/>
              </a:rPr>
              <a:t>posture was preliminary </a:t>
            </a:r>
            <a:r>
              <a:rPr lang="en-US" sz="1800" dirty="0" smtClean="0">
                <a:latin typeface="Bookman Old Style" panose="02050604050505020204" pitchFamily="18" charset="0"/>
              </a:rPr>
              <a:t>injunction.</a:t>
            </a:r>
          </a:p>
          <a:p>
            <a:r>
              <a:rPr lang="en-US" sz="1800" dirty="0">
                <a:latin typeface="Bookman Old Style" panose="02050604050505020204" pitchFamily="18" charset="0"/>
              </a:rPr>
              <a:t>Three challenges (substantial likelihood prong) – (1) CDC Order lacks statutory and regulatory </a:t>
            </a:r>
            <a:r>
              <a:rPr lang="en-US" sz="1800" dirty="0" smtClean="0">
                <a:latin typeface="Bookman Old Style" panose="02050604050505020204" pitchFamily="18" charset="0"/>
              </a:rPr>
              <a:t>basis (like </a:t>
            </a:r>
            <a:r>
              <a:rPr lang="en-US" sz="1800" u="sng" dirty="0" smtClean="0">
                <a:latin typeface="Bookman Old Style" panose="02050604050505020204" pitchFamily="18" charset="0"/>
              </a:rPr>
              <a:t>Brown</a:t>
            </a:r>
            <a:r>
              <a:rPr lang="en-US" sz="1800" dirty="0" smtClean="0">
                <a:latin typeface="Bookman Old Style" panose="02050604050505020204" pitchFamily="18" charset="0"/>
              </a:rPr>
              <a:t>); </a:t>
            </a:r>
            <a:r>
              <a:rPr lang="en-US" sz="1800" dirty="0">
                <a:latin typeface="Bookman Old Style" panose="02050604050505020204" pitchFamily="18" charset="0"/>
              </a:rPr>
              <a:t>(2</a:t>
            </a:r>
            <a:r>
              <a:rPr lang="en-US" sz="1800" dirty="0" smtClean="0">
                <a:latin typeface="Bookman Old Style" panose="02050604050505020204" pitchFamily="18" charset="0"/>
              </a:rPr>
              <a:t>) non-delegation doctrine; (3) </a:t>
            </a:r>
            <a:r>
              <a:rPr lang="en-US" sz="1800" dirty="0">
                <a:latin typeface="Bookman Old Style" panose="02050604050505020204" pitchFamily="18" charset="0"/>
              </a:rPr>
              <a:t>even if authorized by Congress, </a:t>
            </a:r>
            <a:r>
              <a:rPr lang="en-US" sz="1800" dirty="0" smtClean="0">
                <a:latin typeface="Bookman Old Style" panose="02050604050505020204" pitchFamily="18" charset="0"/>
              </a:rPr>
              <a:t>action occurred without notice and comment rulemaking procedures required by APA.</a:t>
            </a:r>
          </a:p>
          <a:p>
            <a:pPr lvl="1"/>
            <a:r>
              <a:rPr lang="en-US" dirty="0" smtClean="0">
                <a:latin typeface="Bookman Old Style" panose="02050604050505020204" pitchFamily="18" charset="0"/>
              </a:rPr>
              <a:t>(1) </a:t>
            </a:r>
            <a:r>
              <a:rPr lang="en-US" u="sng" dirty="0">
                <a:latin typeface="Bookman Old Style" panose="02050604050505020204" pitchFamily="18" charset="0"/>
              </a:rPr>
              <a:t>Statutory and regulatory basis</a:t>
            </a:r>
            <a:r>
              <a:rPr lang="en-US" dirty="0">
                <a:latin typeface="Bookman Old Style" panose="02050604050505020204" pitchFamily="18" charset="0"/>
              </a:rPr>
              <a:t> </a:t>
            </a:r>
            <a:r>
              <a:rPr lang="en-US" dirty="0" smtClean="0">
                <a:latin typeface="Bookman Old Style" panose="02050604050505020204" pitchFamily="18" charset="0"/>
              </a:rPr>
              <a:t>– Court concurs with </a:t>
            </a:r>
            <a:r>
              <a:rPr lang="en-US" u="sng" dirty="0" smtClean="0">
                <a:latin typeface="Bookman Old Style" panose="02050604050505020204" pitchFamily="18" charset="0"/>
              </a:rPr>
              <a:t>Brown</a:t>
            </a:r>
            <a:r>
              <a:rPr lang="en-US" dirty="0" smtClean="0">
                <a:latin typeface="Bookman Old Style" panose="02050604050505020204" pitchFamily="18" charset="0"/>
              </a:rPr>
              <a:t> court that the CDC Order falls within the scope of delegated authority -  “This </a:t>
            </a:r>
            <a:r>
              <a:rPr lang="en-US" dirty="0">
                <a:latin typeface="Bookman Old Style" panose="02050604050505020204" pitchFamily="18" charset="0"/>
              </a:rPr>
              <a:t>Court finds that the plain text of the statute is unambiguous and evinces a legislative determination to defer to the </a:t>
            </a:r>
            <a:r>
              <a:rPr lang="en-US" dirty="0" smtClean="0">
                <a:latin typeface="Bookman Old Style" panose="02050604050505020204" pitchFamily="18" charset="0"/>
              </a:rPr>
              <a:t>‘judgment’ of </a:t>
            </a:r>
            <a:r>
              <a:rPr lang="en-US" dirty="0">
                <a:latin typeface="Bookman Old Style" panose="02050604050505020204" pitchFamily="18" charset="0"/>
              </a:rPr>
              <a:t>public health authorities about what measures they deem </a:t>
            </a:r>
            <a:r>
              <a:rPr lang="en-US" dirty="0" smtClean="0">
                <a:latin typeface="Bookman Old Style" panose="02050604050505020204" pitchFamily="18" charset="0"/>
              </a:rPr>
              <a:t>‘necessary’ </a:t>
            </a:r>
            <a:r>
              <a:rPr lang="en-US" dirty="0">
                <a:latin typeface="Bookman Old Style" panose="02050604050505020204" pitchFamily="18" charset="0"/>
              </a:rPr>
              <a:t>to prevent contagion. Congress's use of the phrase </a:t>
            </a:r>
            <a:r>
              <a:rPr lang="en-US" dirty="0" smtClean="0">
                <a:latin typeface="Bookman Old Style" panose="02050604050505020204" pitchFamily="18" charset="0"/>
              </a:rPr>
              <a:t>‘such </a:t>
            </a:r>
            <a:r>
              <a:rPr lang="en-US" dirty="0">
                <a:latin typeface="Bookman Old Style" panose="02050604050505020204" pitchFamily="18" charset="0"/>
              </a:rPr>
              <a:t>regulations as in his judgment are </a:t>
            </a:r>
            <a:r>
              <a:rPr lang="en-US" dirty="0" smtClean="0">
                <a:latin typeface="Bookman Old Style" panose="02050604050505020204" pitchFamily="18" charset="0"/>
              </a:rPr>
              <a:t>necessary’ </a:t>
            </a:r>
            <a:r>
              <a:rPr lang="en-US" dirty="0">
                <a:latin typeface="Bookman Old Style" panose="02050604050505020204" pitchFamily="18" charset="0"/>
              </a:rPr>
              <a:t>shows that it intended to defer to agency expertise, as </a:t>
            </a:r>
            <a:r>
              <a:rPr lang="en-US" dirty="0" smtClean="0">
                <a:latin typeface="Bookman Old Style" panose="02050604050505020204" pitchFamily="18" charset="0"/>
              </a:rPr>
              <a:t>‘Congress </a:t>
            </a:r>
            <a:r>
              <a:rPr lang="en-US" dirty="0">
                <a:latin typeface="Bookman Old Style" panose="02050604050505020204" pitchFamily="18" charset="0"/>
              </a:rPr>
              <a:t>knows to speak in plain terms when it wishes to circumscribe, and in capacious terms when it wishes to enlarge, agency discretion</a:t>
            </a:r>
            <a:r>
              <a:rPr lang="en-US" dirty="0" smtClean="0">
                <a:latin typeface="Bookman Old Style" panose="02050604050505020204" pitchFamily="18" charset="0"/>
              </a:rPr>
              <a:t>.’” </a:t>
            </a:r>
            <a:r>
              <a:rPr lang="en-US" u="sng" dirty="0" smtClean="0">
                <a:latin typeface="Bookman Old Style" panose="02050604050505020204" pitchFamily="18" charset="0"/>
              </a:rPr>
              <a:t>Id.</a:t>
            </a:r>
            <a:r>
              <a:rPr lang="en-US" dirty="0" smtClean="0">
                <a:latin typeface="Bookman Old Style" panose="02050604050505020204" pitchFamily="18" charset="0"/>
              </a:rPr>
              <a:t> at *5 (citations omitted).</a:t>
            </a:r>
          </a:p>
          <a:p>
            <a:pPr lvl="2"/>
            <a:r>
              <a:rPr lang="en-US" sz="1800" dirty="0" smtClean="0">
                <a:latin typeface="Bookman Old Style" panose="02050604050505020204" pitchFamily="18" charset="0"/>
              </a:rPr>
              <a:t>Court relies, in part, on the persuasive guidance of </a:t>
            </a:r>
            <a:r>
              <a:rPr lang="en-US" sz="1800" u="sng" dirty="0" smtClean="0">
                <a:latin typeface="Bookman Old Style" panose="02050604050505020204" pitchFamily="18" charset="0"/>
              </a:rPr>
              <a:t>Turtle Farmers</a:t>
            </a:r>
            <a:r>
              <a:rPr lang="en-US" sz="1800" dirty="0" smtClean="0">
                <a:latin typeface="Bookman Old Style" panose="02050604050505020204" pitchFamily="18" charset="0"/>
              </a:rPr>
              <a:t>, and highlights that, contrary to plaintiffs’ arguments, the examples in the list in 264(a) actually demonstrates that breadth of Congressional delegation – showing that it may infringe on both personal liberties and property rights where appropriate to protect public health. </a:t>
            </a:r>
            <a:r>
              <a:rPr lang="en-US" sz="1800" u="sng" dirty="0" smtClean="0">
                <a:latin typeface="Bookman Old Style" panose="02050604050505020204" pitchFamily="18" charset="0"/>
              </a:rPr>
              <a:t>Id.</a:t>
            </a:r>
          </a:p>
          <a:p>
            <a:pPr lvl="2"/>
            <a:r>
              <a:rPr lang="en-US" sz="1800" dirty="0" smtClean="0">
                <a:latin typeface="Bookman Old Style" panose="02050604050505020204" pitchFamily="18" charset="0"/>
              </a:rPr>
              <a:t>Like the </a:t>
            </a:r>
            <a:r>
              <a:rPr lang="en-US" sz="1800" u="sng" dirty="0" smtClean="0">
                <a:latin typeface="Bookman Old Style" panose="02050604050505020204" pitchFamily="18" charset="0"/>
              </a:rPr>
              <a:t>Brown</a:t>
            </a:r>
            <a:r>
              <a:rPr lang="en-US" sz="1800" dirty="0" smtClean="0">
                <a:latin typeface="Bookman Old Style" panose="02050604050505020204" pitchFamily="18" charset="0"/>
              </a:rPr>
              <a:t> court, it rejected canons of construction as unneeded against the demonstration of Congressional intent.</a:t>
            </a:r>
          </a:p>
          <a:p>
            <a:pPr lvl="1"/>
            <a:r>
              <a:rPr lang="en-US" dirty="0" smtClean="0">
                <a:latin typeface="Bookman Old Style" panose="02050604050505020204" pitchFamily="18" charset="0"/>
              </a:rPr>
              <a:t>(2) </a:t>
            </a:r>
            <a:r>
              <a:rPr lang="en-US" u="sng" dirty="0" smtClean="0">
                <a:latin typeface="Bookman Old Style" panose="02050604050505020204" pitchFamily="18" charset="0"/>
              </a:rPr>
              <a:t>Non-delegation doctrine</a:t>
            </a:r>
            <a:r>
              <a:rPr lang="en-US" dirty="0" smtClean="0">
                <a:latin typeface="Bookman Old Style" panose="02050604050505020204" pitchFamily="18" charset="0"/>
              </a:rPr>
              <a:t> – Court finds no violation of the non-delegation doctrine, as Congress clearly provided an “intelligible principle” to guide the agency in its actions. </a:t>
            </a:r>
            <a:r>
              <a:rPr lang="en-US" u="sng" dirty="0" smtClean="0">
                <a:latin typeface="Bookman Old Style" panose="02050604050505020204" pitchFamily="18" charset="0"/>
              </a:rPr>
              <a:t>Id.</a:t>
            </a:r>
            <a:r>
              <a:rPr lang="en-US" dirty="0" smtClean="0">
                <a:latin typeface="Bookman Old Style" panose="02050604050505020204" pitchFamily="18" charset="0"/>
              </a:rPr>
              <a:t> at *10.</a:t>
            </a:r>
          </a:p>
          <a:p>
            <a:pPr lvl="1"/>
            <a:r>
              <a:rPr lang="en-US" dirty="0" smtClean="0">
                <a:latin typeface="Bookman Old Style" panose="02050604050505020204" pitchFamily="18" charset="0"/>
              </a:rPr>
              <a:t>(3) </a:t>
            </a:r>
            <a:r>
              <a:rPr lang="en-US" u="sng" dirty="0" smtClean="0">
                <a:latin typeface="Bookman Old Style" panose="02050604050505020204" pitchFamily="18" charset="0"/>
              </a:rPr>
              <a:t>APA</a:t>
            </a:r>
            <a:r>
              <a:rPr lang="en-US" dirty="0" smtClean="0">
                <a:latin typeface="Bookman Old Style" panose="02050604050505020204" pitchFamily="18" charset="0"/>
              </a:rPr>
              <a:t> – Court finds against APA notice and comment violation, since the CDC Order is not a “rule” per APA and rather, an emergency action; Court reminds that CDC can dispense with notice and comment under the APA when good cause exists – where “notice and public procedure thereon are impracticable, unnecessary, or contrary to the public interest.” </a:t>
            </a:r>
            <a:r>
              <a:rPr lang="en-US" u="sng" dirty="0" smtClean="0">
                <a:latin typeface="Bookman Old Style" panose="02050604050505020204" pitchFamily="18" charset="0"/>
              </a:rPr>
              <a:t>Id.</a:t>
            </a:r>
            <a:r>
              <a:rPr lang="en-US" dirty="0" smtClean="0">
                <a:latin typeface="Bookman Old Style" panose="02050604050505020204" pitchFamily="18" charset="0"/>
              </a:rPr>
              <a:t> at *11.</a:t>
            </a:r>
          </a:p>
          <a:p>
            <a:r>
              <a:rPr lang="en-US" sz="1800" dirty="0" smtClean="0">
                <a:latin typeface="Bookman Old Style" panose="02050604050505020204" pitchFamily="18" charset="0"/>
              </a:rPr>
              <a:t>Other prongs – Court largely mirrors </a:t>
            </a:r>
            <a:r>
              <a:rPr lang="en-US" sz="1800" u="sng" dirty="0" smtClean="0">
                <a:latin typeface="Bookman Old Style" panose="02050604050505020204" pitchFamily="18" charset="0"/>
              </a:rPr>
              <a:t>Brown</a:t>
            </a:r>
            <a:r>
              <a:rPr lang="en-US" sz="1800" dirty="0">
                <a:latin typeface="Bookman Old Style" panose="02050604050505020204" pitchFamily="18" charset="0"/>
              </a:rPr>
              <a:t> </a:t>
            </a:r>
            <a:r>
              <a:rPr lang="en-US" sz="1800" dirty="0" smtClean="0">
                <a:latin typeface="Bookman Old Style" panose="02050604050505020204" pitchFamily="18" charset="0"/>
              </a:rPr>
              <a:t>court reasoning.</a:t>
            </a:r>
          </a:p>
          <a:p>
            <a:r>
              <a:rPr lang="en-US" sz="1800" dirty="0">
                <a:latin typeface="Bookman Old Style" panose="02050604050505020204" pitchFamily="18" charset="0"/>
              </a:rPr>
              <a:t>SUMMARY – Court denies plaintiffs’ motion for preliminary injunction, finding in favor of CDC Order at preliminary stage</a:t>
            </a:r>
            <a:r>
              <a:rPr lang="en-US" sz="1800" dirty="0" smtClean="0">
                <a:latin typeface="Bookman Old Style" panose="02050604050505020204" pitchFamily="18" charset="0"/>
              </a:rPr>
              <a:t>.</a:t>
            </a:r>
          </a:p>
          <a:p>
            <a:pPr lvl="1"/>
            <a:endParaRPr lang="en-US" sz="1000" dirty="0" smtClean="0">
              <a:latin typeface="Bookman Old Style" panose="02050604050505020204" pitchFamily="18" charset="0"/>
            </a:endParaRPr>
          </a:p>
          <a:p>
            <a:endParaRPr lang="en-US" sz="1000" dirty="0">
              <a:latin typeface="Bookman Old Style" panose="02050604050505020204" pitchFamily="18" charset="0"/>
            </a:endParaRPr>
          </a:p>
          <a:p>
            <a:endParaRPr lang="en-US" sz="1000" dirty="0">
              <a:latin typeface="Bookman Old Style" panose="02050604050505020204" pitchFamily="18" charset="0"/>
            </a:endParaRPr>
          </a:p>
        </p:txBody>
      </p:sp>
    </p:spTree>
    <p:extLst>
      <p:ext uri="{BB962C8B-B14F-4D97-AF65-F5344CB8AC3E}">
        <p14:creationId xmlns:p14="http://schemas.microsoft.com/office/powerpoint/2010/main" val="1262356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u="sng" dirty="0">
                <a:latin typeface="Bookman Old Style" panose="02050604050505020204" pitchFamily="18" charset="0"/>
              </a:rPr>
              <a:t>Terkel v. Ctr. for Disease Control and </a:t>
            </a:r>
            <a:r>
              <a:rPr lang="en-US" sz="2700" u="sng" dirty="0" smtClean="0">
                <a:latin typeface="Bookman Old Style" panose="02050604050505020204" pitchFamily="18" charset="0"/>
              </a:rPr>
              <a:t>Prev.</a:t>
            </a:r>
            <a:r>
              <a:rPr lang="en-US" dirty="0">
                <a:latin typeface="Bookman Old Style" panose="02050604050505020204" pitchFamily="18" charset="0"/>
              </a:rPr>
              <a:t/>
            </a:r>
            <a:br>
              <a:rPr lang="en-US" dirty="0">
                <a:latin typeface="Bookman Old Style" panose="02050604050505020204" pitchFamily="18" charset="0"/>
              </a:rPr>
            </a:br>
            <a:r>
              <a:rPr lang="en-US" sz="1600" dirty="0" smtClean="0">
                <a:latin typeface="Bookman Old Style" panose="02050604050505020204" pitchFamily="18" charset="0"/>
              </a:rPr>
              <a:t>No</a:t>
            </a:r>
            <a:r>
              <a:rPr lang="en-US" sz="1600" dirty="0">
                <a:latin typeface="Bookman Old Style" panose="02050604050505020204" pitchFamily="18" charset="0"/>
              </a:rPr>
              <a:t>. 6:20-CV-00564, 2021 WL 742877 (E.D. Tex. Feb. 25, 2021), </a:t>
            </a:r>
            <a:r>
              <a:rPr lang="en-US" sz="1600" i="1" dirty="0">
                <a:latin typeface="Bookman Old Style" panose="02050604050505020204" pitchFamily="18" charset="0"/>
              </a:rPr>
              <a:t>appeal docketed</a:t>
            </a:r>
            <a:r>
              <a:rPr lang="en-US" sz="1600" dirty="0">
                <a:latin typeface="Bookman Old Style" panose="02050604050505020204" pitchFamily="18" charset="0"/>
              </a:rPr>
              <a:t>, No. 21-40137 (5th Cir. Mar. 3, 2021)</a:t>
            </a:r>
            <a:endParaRPr lang="en-US" sz="1600" dirty="0"/>
          </a:p>
        </p:txBody>
      </p:sp>
      <p:sp>
        <p:nvSpPr>
          <p:cNvPr id="3" name="Content Placeholder 2"/>
          <p:cNvSpPr>
            <a:spLocks noGrp="1"/>
          </p:cNvSpPr>
          <p:nvPr>
            <p:ph idx="1"/>
          </p:nvPr>
        </p:nvSpPr>
        <p:spPr>
          <a:xfrm>
            <a:off x="382385" y="2015732"/>
            <a:ext cx="11438313" cy="3450613"/>
          </a:xfrm>
        </p:spPr>
        <p:txBody>
          <a:bodyPr>
            <a:noAutofit/>
          </a:bodyPr>
          <a:lstStyle/>
          <a:p>
            <a:pPr>
              <a:spcBef>
                <a:spcPts val="0"/>
              </a:spcBef>
            </a:pPr>
            <a:r>
              <a:rPr lang="en-US" sz="900" dirty="0">
                <a:latin typeface="Bookman Old Style" panose="02050604050505020204" pitchFamily="18" charset="0"/>
              </a:rPr>
              <a:t>Note: On Appeal (No. </a:t>
            </a:r>
            <a:r>
              <a:rPr lang="en-US" sz="900" dirty="0" smtClean="0">
                <a:latin typeface="Bookman Old Style" panose="02050604050505020204" pitchFamily="18" charset="0"/>
              </a:rPr>
              <a:t>21-40137) </a:t>
            </a:r>
            <a:r>
              <a:rPr lang="en-US" sz="900" dirty="0">
                <a:latin typeface="Bookman Old Style" panose="02050604050505020204" pitchFamily="18" charset="0"/>
              </a:rPr>
              <a:t>– 5th Circuit – associated for purposes of appeal with </a:t>
            </a:r>
            <a:r>
              <a:rPr lang="en-US" sz="900" u="sng" dirty="0" smtClean="0">
                <a:latin typeface="Bookman Old Style" panose="02050604050505020204" pitchFamily="18" charset="0"/>
              </a:rPr>
              <a:t>Chambless Enterprises</a:t>
            </a:r>
            <a:r>
              <a:rPr lang="en-US" sz="900" dirty="0" smtClean="0">
                <a:latin typeface="Bookman Old Style" panose="02050604050505020204" pitchFamily="18" charset="0"/>
              </a:rPr>
              <a:t> – </a:t>
            </a:r>
            <a:r>
              <a:rPr lang="en-US" sz="900" dirty="0">
                <a:latin typeface="Bookman Old Style" panose="02050604050505020204" pitchFamily="18" charset="0"/>
              </a:rPr>
              <a:t>still in initial briefing</a:t>
            </a:r>
            <a:r>
              <a:rPr lang="en-US" sz="900" dirty="0" smtClean="0">
                <a:latin typeface="Bookman Old Style" panose="02050604050505020204" pitchFamily="18" charset="0"/>
              </a:rPr>
              <a:t>.</a:t>
            </a:r>
          </a:p>
          <a:p>
            <a:pPr>
              <a:spcBef>
                <a:spcPts val="0"/>
              </a:spcBef>
            </a:pPr>
            <a:r>
              <a:rPr lang="en-US" sz="900" dirty="0" smtClean="0">
                <a:latin typeface="Bookman Old Style" panose="02050604050505020204" pitchFamily="18" charset="0"/>
              </a:rPr>
              <a:t>First decision to hold the CDC Order unconstitutional, and an anomaly relative to the other two decisions (</a:t>
            </a:r>
            <a:r>
              <a:rPr lang="en-US" sz="900" u="sng" dirty="0" smtClean="0">
                <a:latin typeface="Bookman Old Style" panose="02050604050505020204" pitchFamily="18" charset="0"/>
              </a:rPr>
              <a:t>Tiger Lily</a:t>
            </a:r>
            <a:r>
              <a:rPr lang="en-US" sz="900" dirty="0" smtClean="0">
                <a:latin typeface="Bookman Old Style" panose="02050604050505020204" pitchFamily="18" charset="0"/>
              </a:rPr>
              <a:t> and </a:t>
            </a:r>
            <a:r>
              <a:rPr lang="en-US" sz="900" u="sng" dirty="0" smtClean="0">
                <a:latin typeface="Bookman Old Style" panose="02050604050505020204" pitchFamily="18" charset="0"/>
              </a:rPr>
              <a:t>Skyworks</a:t>
            </a:r>
            <a:r>
              <a:rPr lang="en-US" sz="900" dirty="0" smtClean="0">
                <a:latin typeface="Bookman Old Style" panose="02050604050505020204" pitchFamily="18" charset="0"/>
              </a:rPr>
              <a:t>).</a:t>
            </a:r>
          </a:p>
          <a:p>
            <a:pPr>
              <a:spcBef>
                <a:spcPts val="0"/>
              </a:spcBef>
            </a:pPr>
            <a:r>
              <a:rPr lang="en-US" sz="900" dirty="0" smtClean="0">
                <a:latin typeface="Bookman Old Style" panose="02050604050505020204" pitchFamily="18" charset="0"/>
              </a:rPr>
              <a:t>Plaintiffs sought declaratory relief, and filed motion for preliminary injunction – Plaintiffs invited the Court to construe the preliminary injunction motion as a motion for summary judgment on declaratory claims – Plaintiff limited its challenges accordingly.</a:t>
            </a:r>
          </a:p>
          <a:p>
            <a:pPr>
              <a:spcBef>
                <a:spcPts val="0"/>
              </a:spcBef>
            </a:pPr>
            <a:r>
              <a:rPr lang="en-US" sz="900" dirty="0" smtClean="0">
                <a:latin typeface="Bookman Old Style" panose="02050604050505020204" pitchFamily="18" charset="0"/>
              </a:rPr>
              <a:t>Challenges – CDC Order exceeds Commerce Clause power and Necessary and Proper clause power</a:t>
            </a:r>
            <a:r>
              <a:rPr lang="en-US" sz="900" dirty="0" smtClean="0">
                <a:latin typeface="Bookman Old Style" panose="02050604050505020204" pitchFamily="18" charset="0"/>
              </a:rPr>
              <a:t>.</a:t>
            </a:r>
            <a:endParaRPr lang="en-US" sz="900" dirty="0" smtClean="0">
              <a:latin typeface="Bookman Old Style" panose="020506040505050202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19417" y="3065496"/>
            <a:ext cx="3553023" cy="2400849"/>
          </a:xfrm>
          <a:prstGeom prst="rect">
            <a:avLst/>
          </a:prstGeom>
        </p:spPr>
      </p:pic>
    </p:spTree>
    <p:extLst>
      <p:ext uri="{BB962C8B-B14F-4D97-AF65-F5344CB8AC3E}">
        <p14:creationId xmlns:p14="http://schemas.microsoft.com/office/powerpoint/2010/main" val="4030641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u="sng" dirty="0" err="1" smtClean="0">
                <a:latin typeface="Bookman Old Style" panose="02050604050505020204" pitchFamily="18" charset="0"/>
              </a:rPr>
              <a:t>Terkel</a:t>
            </a:r>
            <a:r>
              <a:rPr lang="en-US" sz="2800" dirty="0" smtClean="0">
                <a:latin typeface="Bookman Old Style" panose="02050604050505020204" pitchFamily="18" charset="0"/>
              </a:rPr>
              <a:t> (cont</a:t>
            </a:r>
            <a:r>
              <a:rPr lang="en-US" sz="2800" dirty="0" smtClean="0">
                <a:latin typeface="Bookman Old Style" panose="02050604050505020204" pitchFamily="18" charset="0"/>
              </a:rPr>
              <a:t>.)</a:t>
            </a:r>
            <a:endParaRPr lang="en-US" sz="2800" dirty="0"/>
          </a:p>
        </p:txBody>
      </p:sp>
      <p:sp>
        <p:nvSpPr>
          <p:cNvPr id="3" name="Content Placeholder 2"/>
          <p:cNvSpPr>
            <a:spLocks noGrp="1"/>
          </p:cNvSpPr>
          <p:nvPr>
            <p:ph idx="1"/>
          </p:nvPr>
        </p:nvSpPr>
        <p:spPr/>
        <p:txBody>
          <a:bodyPr/>
          <a:lstStyle/>
          <a:p>
            <a:pPr>
              <a:spcBef>
                <a:spcPts val="0"/>
              </a:spcBef>
            </a:pPr>
            <a:r>
              <a:rPr lang="en-US" sz="900" dirty="0">
                <a:latin typeface="Bookman Old Style" panose="02050604050505020204" pitchFamily="18" charset="0"/>
              </a:rPr>
              <a:t>Court determines that regulating evictions is beyond the power of Congress (citing </a:t>
            </a:r>
            <a:r>
              <a:rPr lang="en-US" sz="900" u="sng" dirty="0">
                <a:latin typeface="Bookman Old Style" panose="02050604050505020204" pitchFamily="18" charset="0"/>
              </a:rPr>
              <a:t>Lopez</a:t>
            </a:r>
            <a:r>
              <a:rPr lang="en-US" sz="900" dirty="0">
                <a:latin typeface="Bookman Old Style" panose="02050604050505020204" pitchFamily="18" charset="0"/>
              </a:rPr>
              <a:t>, </a:t>
            </a:r>
            <a:r>
              <a:rPr lang="en-US" sz="900" u="sng" dirty="0">
                <a:latin typeface="Bookman Old Style" panose="02050604050505020204" pitchFamily="18" charset="0"/>
              </a:rPr>
              <a:t>Morrison</a:t>
            </a:r>
            <a:r>
              <a:rPr lang="en-US" sz="900" dirty="0">
                <a:latin typeface="Bookman Old Style" panose="02050604050505020204" pitchFamily="18" charset="0"/>
              </a:rPr>
              <a:t>, </a:t>
            </a:r>
            <a:r>
              <a:rPr lang="en-US" sz="900" u="sng" dirty="0" err="1">
                <a:latin typeface="Bookman Old Style" panose="02050604050505020204" pitchFamily="18" charset="0"/>
              </a:rPr>
              <a:t>Raich</a:t>
            </a:r>
            <a:r>
              <a:rPr lang="en-US" sz="900" dirty="0">
                <a:latin typeface="Bookman Old Style" panose="02050604050505020204" pitchFamily="18" charset="0"/>
              </a:rPr>
              <a:t>, and </a:t>
            </a:r>
            <a:r>
              <a:rPr lang="en-US" sz="900" u="sng" dirty="0" err="1">
                <a:latin typeface="Bookman Old Style" panose="02050604050505020204" pitchFamily="18" charset="0"/>
              </a:rPr>
              <a:t>Wickard</a:t>
            </a:r>
            <a:r>
              <a:rPr lang="en-US" sz="900" dirty="0">
                <a:latin typeface="Bookman Old Style" panose="02050604050505020204" pitchFamily="18" charset="0"/>
              </a:rPr>
              <a:t>) - “Here, the regulated activity is not the production or use of a commodity that is traded in an interstate market. Rather, the challenged order regulates property rights in buildings—specifically, whether an owner may regain possession of property from an inhabitant. </a:t>
            </a:r>
            <a:r>
              <a:rPr lang="en-US" sz="900" dirty="0" smtClean="0">
                <a:latin typeface="Bookman Old Style" panose="02050604050505020204" pitchFamily="18" charset="0"/>
              </a:rPr>
              <a:t>86 </a:t>
            </a:r>
            <a:r>
              <a:rPr lang="en-US" sz="900" dirty="0" smtClean="0">
                <a:latin typeface="Bookman Old Style" panose="02050604050505020204" pitchFamily="18" charset="0"/>
              </a:rPr>
              <a:t>Fed</a:t>
            </a:r>
            <a:r>
              <a:rPr lang="en-US" sz="900" dirty="0">
                <a:latin typeface="Bookman Old Style" panose="02050604050505020204" pitchFamily="18" charset="0"/>
              </a:rPr>
              <a:t>. Reg. at 8,021 (defining “eviction” as any action “to remove or cause the removal of a covered person from a residential property”). Real estate is inherently local. Residential buildings do not move across state lines. And eviction is fundamentally the vindication of the property owner's possessory interest.”) </a:t>
            </a:r>
            <a:r>
              <a:rPr lang="en-US" sz="900" u="sng" dirty="0">
                <a:latin typeface="Bookman Old Style" panose="02050604050505020204" pitchFamily="18" charset="0"/>
              </a:rPr>
              <a:t>Id.</a:t>
            </a:r>
            <a:r>
              <a:rPr lang="en-US" sz="900" dirty="0">
                <a:latin typeface="Bookman Old Style" panose="02050604050505020204" pitchFamily="18" charset="0"/>
              </a:rPr>
              <a:t> at *6.</a:t>
            </a:r>
          </a:p>
          <a:p>
            <a:pPr lvl="1">
              <a:spcBef>
                <a:spcPts val="0"/>
              </a:spcBef>
            </a:pPr>
            <a:r>
              <a:rPr lang="en-US" sz="900" u="sng" dirty="0">
                <a:latin typeface="Bookman Old Style" panose="02050604050505020204" pitchFamily="18" charset="0"/>
              </a:rPr>
              <a:t>But see</a:t>
            </a:r>
            <a:r>
              <a:rPr lang="en-US" sz="900" dirty="0">
                <a:latin typeface="Bookman Old Style" panose="02050604050505020204" pitchFamily="18" charset="0"/>
              </a:rPr>
              <a:t> </a:t>
            </a:r>
            <a:r>
              <a:rPr lang="en-US" sz="900" u="sng" dirty="0" err="1">
                <a:latin typeface="Bookman Old Style" panose="02050604050505020204" pitchFamily="18" charset="0"/>
              </a:rPr>
              <a:t>Chambless</a:t>
            </a:r>
            <a:r>
              <a:rPr lang="en-US" sz="900" u="sng" dirty="0">
                <a:latin typeface="Bookman Old Style" panose="02050604050505020204" pitchFamily="18" charset="0"/>
              </a:rPr>
              <a:t> Enterprises</a:t>
            </a:r>
            <a:r>
              <a:rPr lang="en-US" sz="900" dirty="0">
                <a:latin typeface="Bookman Old Style" panose="02050604050505020204" pitchFamily="18" charset="0"/>
              </a:rPr>
              <a:t>, 2020 WL 7588849 at *7 (“Indeed, the federal government has a long history of regulating the rental housing market, including, most recently, in the form of a similar temporary eviction moratorium enacted as part of the CARES Act.”) (citation omitted).</a:t>
            </a:r>
          </a:p>
          <a:p>
            <a:pPr lvl="1">
              <a:spcBef>
                <a:spcPts val="0"/>
              </a:spcBef>
            </a:pPr>
            <a:r>
              <a:rPr lang="en-US" sz="900" dirty="0">
                <a:latin typeface="Bookman Old Style" panose="02050604050505020204" pitchFamily="18" charset="0"/>
              </a:rPr>
              <a:t>Court used the test set forth in </a:t>
            </a:r>
            <a:r>
              <a:rPr lang="en-US" sz="900" u="sng" dirty="0">
                <a:latin typeface="Bookman Old Style" panose="02050604050505020204" pitchFamily="18" charset="0"/>
              </a:rPr>
              <a:t>Morrison</a:t>
            </a:r>
            <a:r>
              <a:rPr lang="en-US" sz="900" dirty="0">
                <a:latin typeface="Bookman Old Style" panose="02050604050505020204" pitchFamily="18" charset="0"/>
              </a:rPr>
              <a:t> – (1) Whether the regulated activity involves “‘commerce’ or any sort of economic enterprise;” (2) whether the regulation contains an “express jurisdictional element” limiting its reach to circumstances connected with interstate commerce;” (3) whether there are explicit legislative findings linking the regulated activity to effects on interstate commerce; and (4) whether the proffered link between the regulated activity and interstate commerce is attenuated. </a:t>
            </a:r>
          </a:p>
          <a:p>
            <a:pPr lvl="1">
              <a:spcBef>
                <a:spcPts val="0"/>
              </a:spcBef>
            </a:pPr>
            <a:r>
              <a:rPr lang="en-US" sz="900" dirty="0">
                <a:latin typeface="Bookman Old Style" panose="02050604050505020204" pitchFamily="18" charset="0"/>
              </a:rPr>
              <a:t>However, note the Court’s characterization – the Court focuses on what the CDC Order does, not what the </a:t>
            </a:r>
            <a:r>
              <a:rPr lang="en-US" sz="900" u="sng" dirty="0">
                <a:latin typeface="Bookman Old Style" panose="02050604050505020204" pitchFamily="18" charset="0"/>
              </a:rPr>
              <a:t>statute at issue</a:t>
            </a:r>
            <a:r>
              <a:rPr lang="en-US" sz="900" dirty="0">
                <a:latin typeface="Bookman Old Style" panose="02050604050505020204" pitchFamily="18" charset="0"/>
              </a:rPr>
              <a:t> provides the CDC the authority to regulate – the Public Health Services Act is a comprehensive statute that regulates a specific aspect of interstate commerce (public health emergency response) and it is immaterial that some purely local activities may be swept up in public health order issued pursuant to the Act. </a:t>
            </a:r>
            <a:r>
              <a:rPr lang="en-US" sz="900" u="sng" dirty="0">
                <a:latin typeface="Bookman Old Style" panose="02050604050505020204" pitchFamily="18" charset="0"/>
              </a:rPr>
              <a:t>Gonzalez v. </a:t>
            </a:r>
            <a:r>
              <a:rPr lang="en-US" sz="900" u="sng" dirty="0" err="1">
                <a:latin typeface="Bookman Old Style" panose="02050604050505020204" pitchFamily="18" charset="0"/>
              </a:rPr>
              <a:t>Raich</a:t>
            </a:r>
            <a:r>
              <a:rPr lang="en-US" sz="900" dirty="0">
                <a:latin typeface="Bookman Old Style" panose="02050604050505020204" pitchFamily="18" charset="0"/>
              </a:rPr>
              <a:t>, 545 U.S. 1, 22 (2005) (“That the regulation ensnares some purely intrastate activity is of no moment. As we have done many times before, we refuse to excise individual components of that larger scheme.”); </a:t>
            </a:r>
            <a:r>
              <a:rPr lang="en-US" sz="900" u="sng" dirty="0">
                <a:latin typeface="Bookman Old Style" panose="02050604050505020204" pitchFamily="18" charset="0"/>
              </a:rPr>
              <a:t>see id.</a:t>
            </a:r>
            <a:r>
              <a:rPr lang="en-US" sz="900" dirty="0">
                <a:latin typeface="Bookman Old Style" panose="02050604050505020204" pitchFamily="18" charset="0"/>
              </a:rPr>
              <a:t> at 37 (Scalia, J., concurring) (“The regulation of an intrastate activity may be essential to a comprehensive regulation of interstate commerce even though the intrastate activity does not itself ‘substantially affect’ interstate commerce.”).</a:t>
            </a:r>
          </a:p>
          <a:p>
            <a:pPr>
              <a:spcBef>
                <a:spcPts val="0"/>
              </a:spcBef>
            </a:pPr>
            <a:r>
              <a:rPr lang="en-US" sz="900" dirty="0">
                <a:latin typeface="Bookman Old Style" panose="02050604050505020204" pitchFamily="18" charset="0"/>
              </a:rPr>
              <a:t>Commentary – Congress has routinely and regularly regulated residential rental markets and housing purchase markets – the </a:t>
            </a:r>
            <a:r>
              <a:rPr lang="en-US" sz="900" u="sng" dirty="0" err="1">
                <a:latin typeface="Bookman Old Style" panose="02050604050505020204" pitchFamily="18" charset="0"/>
              </a:rPr>
              <a:t>Terkel</a:t>
            </a:r>
            <a:r>
              <a:rPr lang="en-US" sz="900" dirty="0">
                <a:latin typeface="Bookman Old Style" panose="02050604050505020204" pitchFamily="18" charset="0"/>
              </a:rPr>
              <a:t> Court’s ruling is incredibly </a:t>
            </a:r>
            <a:r>
              <a:rPr lang="en-US" sz="900" dirty="0" smtClean="0">
                <a:latin typeface="Bookman Old Style" panose="02050604050505020204" pitchFamily="18" charset="0"/>
              </a:rPr>
              <a:t>audacious </a:t>
            </a:r>
            <a:r>
              <a:rPr lang="en-US" sz="900" dirty="0">
                <a:latin typeface="Bookman Old Style" panose="02050604050505020204" pitchFamily="18" charset="0"/>
              </a:rPr>
              <a:t>and re-characterizes the action taken in order to sever it from the comprehensive authority provided by the statute.</a:t>
            </a:r>
          </a:p>
          <a:p>
            <a:pPr lvl="1">
              <a:spcBef>
                <a:spcPts val="0"/>
              </a:spcBef>
            </a:pPr>
            <a:r>
              <a:rPr lang="en-US" sz="900" dirty="0">
                <a:latin typeface="Bookman Old Style" panose="02050604050505020204" pitchFamily="18" charset="0"/>
              </a:rPr>
              <a:t>The next two cases – </a:t>
            </a:r>
            <a:r>
              <a:rPr lang="en-US" sz="900" u="sng" dirty="0">
                <a:latin typeface="Bookman Old Style" panose="02050604050505020204" pitchFamily="18" charset="0"/>
              </a:rPr>
              <a:t>Skyworks</a:t>
            </a:r>
            <a:r>
              <a:rPr lang="en-US" sz="900" dirty="0">
                <a:latin typeface="Bookman Old Style" panose="02050604050505020204" pitchFamily="18" charset="0"/>
              </a:rPr>
              <a:t> and </a:t>
            </a:r>
            <a:r>
              <a:rPr lang="en-US" sz="900" u="sng" dirty="0">
                <a:latin typeface="Bookman Old Style" panose="02050604050505020204" pitchFamily="18" charset="0"/>
              </a:rPr>
              <a:t>Tiger Lily</a:t>
            </a:r>
            <a:r>
              <a:rPr lang="en-US" sz="900" dirty="0">
                <a:latin typeface="Bookman Old Style" panose="02050604050505020204" pitchFamily="18" charset="0"/>
              </a:rPr>
              <a:t> – demonstrate where the actual disputes lie.</a:t>
            </a:r>
          </a:p>
          <a:p>
            <a:endParaRPr lang="en-US" dirty="0"/>
          </a:p>
        </p:txBody>
      </p:sp>
    </p:spTree>
    <p:extLst>
      <p:ext uri="{BB962C8B-B14F-4D97-AF65-F5344CB8AC3E}">
        <p14:creationId xmlns:p14="http://schemas.microsoft.com/office/powerpoint/2010/main" val="355333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u="sng" dirty="0">
                <a:latin typeface="Bookman Old Style" panose="02050604050505020204" pitchFamily="18" charset="0"/>
              </a:rPr>
              <a:t>Skyworks, Ltd. v. Ctr. for Disease Control and </a:t>
            </a:r>
            <a:r>
              <a:rPr lang="en-US" sz="2200" u="sng" dirty="0" smtClean="0">
                <a:latin typeface="Bookman Old Style" panose="02050604050505020204" pitchFamily="18" charset="0"/>
              </a:rPr>
              <a:t>Prev.</a:t>
            </a:r>
            <a:r>
              <a:rPr lang="en-US" dirty="0">
                <a:latin typeface="Bookman Old Style" panose="02050604050505020204" pitchFamily="18" charset="0"/>
              </a:rPr>
              <a:t/>
            </a:r>
            <a:br>
              <a:rPr lang="en-US" dirty="0">
                <a:latin typeface="Bookman Old Style" panose="02050604050505020204" pitchFamily="18" charset="0"/>
              </a:rPr>
            </a:br>
            <a:r>
              <a:rPr lang="en-US" sz="1800" dirty="0" smtClean="0">
                <a:latin typeface="Bookman Old Style" panose="02050604050505020204" pitchFamily="18" charset="0"/>
              </a:rPr>
              <a:t>No</a:t>
            </a:r>
            <a:r>
              <a:rPr lang="en-US" sz="1800" dirty="0">
                <a:latin typeface="Bookman Old Style" panose="02050604050505020204" pitchFamily="18" charset="0"/>
              </a:rPr>
              <a:t>. 5:20-CV-2407, 2021 WL 911720 (N.D. Ohio Mar. 10, 2021)</a:t>
            </a:r>
            <a:endParaRPr lang="en-US" sz="1800" dirty="0"/>
          </a:p>
        </p:txBody>
      </p:sp>
      <p:sp>
        <p:nvSpPr>
          <p:cNvPr id="3" name="Content Placeholder 2"/>
          <p:cNvSpPr>
            <a:spLocks noGrp="1"/>
          </p:cNvSpPr>
          <p:nvPr>
            <p:ph idx="1"/>
          </p:nvPr>
        </p:nvSpPr>
        <p:spPr>
          <a:xfrm>
            <a:off x="99753" y="2015732"/>
            <a:ext cx="11978640" cy="3450613"/>
          </a:xfrm>
        </p:spPr>
        <p:txBody>
          <a:bodyPr>
            <a:noAutofit/>
          </a:bodyPr>
          <a:lstStyle/>
          <a:p>
            <a:r>
              <a:rPr lang="en-US" sz="900" dirty="0" smtClean="0">
                <a:latin typeface="Bookman Old Style" panose="02050604050505020204" pitchFamily="18" charset="0"/>
              </a:rPr>
              <a:t>NOT appealed by the U.S. – Plaintiffs (National Association of Home Builders) requested alteration or amendment of judgment to expand effect to nationwide members</a:t>
            </a:r>
          </a:p>
          <a:p>
            <a:r>
              <a:rPr lang="en-US" sz="900" dirty="0" smtClean="0">
                <a:latin typeface="Bookman Old Style" panose="02050604050505020204" pitchFamily="18" charset="0"/>
              </a:rPr>
              <a:t>Parties, like in </a:t>
            </a:r>
            <a:r>
              <a:rPr lang="en-US" sz="900" u="sng" dirty="0" smtClean="0">
                <a:latin typeface="Bookman Old Style" panose="02050604050505020204" pitchFamily="18" charset="0"/>
              </a:rPr>
              <a:t>Terkel</a:t>
            </a:r>
            <a:r>
              <a:rPr lang="en-US" sz="900" dirty="0" smtClean="0">
                <a:latin typeface="Bookman Old Style" panose="02050604050505020204" pitchFamily="18" charset="0"/>
              </a:rPr>
              <a:t>, agreed to expedite merits determination to summary judgment-like review.</a:t>
            </a:r>
          </a:p>
          <a:p>
            <a:r>
              <a:rPr lang="en-US" sz="900" dirty="0" smtClean="0">
                <a:latin typeface="Bookman Old Style" panose="02050604050505020204" pitchFamily="18" charset="0"/>
              </a:rPr>
              <a:t>Challenges – (1) </a:t>
            </a:r>
            <a:r>
              <a:rPr lang="en-US" sz="900" dirty="0">
                <a:latin typeface="Bookman Old Style" panose="02050604050505020204" pitchFamily="18" charset="0"/>
              </a:rPr>
              <a:t>CDC Order lacks statutory and regulatory basis (like </a:t>
            </a:r>
            <a:r>
              <a:rPr lang="en-US" sz="900" u="sng" dirty="0" smtClean="0">
                <a:latin typeface="Bookman Old Style" panose="02050604050505020204" pitchFamily="18" charset="0"/>
              </a:rPr>
              <a:t>Brown</a:t>
            </a:r>
            <a:r>
              <a:rPr lang="en-US" sz="900" dirty="0" smtClean="0">
                <a:latin typeface="Bookman Old Style" panose="02050604050505020204" pitchFamily="18" charset="0"/>
              </a:rPr>
              <a:t> and </a:t>
            </a:r>
            <a:r>
              <a:rPr lang="en-US" sz="900" u="sng" dirty="0" smtClean="0">
                <a:latin typeface="Bookman Old Style" panose="02050604050505020204" pitchFamily="18" charset="0"/>
              </a:rPr>
              <a:t>Chambless Enterprises</a:t>
            </a:r>
            <a:r>
              <a:rPr lang="en-US" sz="900" dirty="0" smtClean="0">
                <a:latin typeface="Bookman Old Style" panose="02050604050505020204" pitchFamily="18" charset="0"/>
              </a:rPr>
              <a:t>); </a:t>
            </a:r>
            <a:r>
              <a:rPr lang="en-US" sz="900" dirty="0">
                <a:latin typeface="Bookman Old Style" panose="02050604050505020204" pitchFamily="18" charset="0"/>
              </a:rPr>
              <a:t>(2) non-delegation doctrine; (3) even if authorized by Congress, action occurred without notice and comment rulemaking procedures required by </a:t>
            </a:r>
            <a:r>
              <a:rPr lang="en-US" sz="900" dirty="0" smtClean="0">
                <a:latin typeface="Bookman Old Style" panose="02050604050505020204" pitchFamily="18" charset="0"/>
              </a:rPr>
              <a:t>APA and is arbitrary and capricious in violation of the APA.</a:t>
            </a:r>
          </a:p>
          <a:p>
            <a:pPr lvl="1"/>
            <a:r>
              <a:rPr lang="en-US" sz="900" dirty="0" smtClean="0">
                <a:latin typeface="Bookman Old Style" panose="02050604050505020204" pitchFamily="18" charset="0"/>
              </a:rPr>
              <a:t>“The </a:t>
            </a:r>
            <a:r>
              <a:rPr lang="en-US" sz="900" dirty="0">
                <a:latin typeface="Bookman Old Style" panose="02050604050505020204" pitchFamily="18" charset="0"/>
              </a:rPr>
              <a:t>most natural and logical reading of the statute as a whole does not extend the CDC's power as far as Defendants maintain. Such a broad reading of the statute, and the </a:t>
            </a:r>
            <a:r>
              <a:rPr lang="en-US" sz="900" dirty="0" smtClean="0">
                <a:latin typeface="Bookman Old Style" panose="02050604050505020204" pitchFamily="18" charset="0"/>
              </a:rPr>
              <a:t>term ‘other measures’ </a:t>
            </a:r>
            <a:r>
              <a:rPr lang="en-US" sz="900" dirty="0">
                <a:latin typeface="Bookman Old Style" panose="02050604050505020204" pitchFamily="18" charset="0"/>
              </a:rPr>
              <a:t>in particular, would authorize action with few, if any, limits—tantamount to creating a general federal police power</a:t>
            </a:r>
            <a:r>
              <a:rPr lang="en-US" sz="900" dirty="0" smtClean="0">
                <a:latin typeface="Bookman Old Style" panose="02050604050505020204" pitchFamily="18" charset="0"/>
              </a:rPr>
              <a:t>. . . </a:t>
            </a:r>
            <a:r>
              <a:rPr lang="en-US" sz="900" dirty="0">
                <a:latin typeface="Bookman Old Style" panose="02050604050505020204" pitchFamily="18" charset="0"/>
              </a:rPr>
              <a:t>. But the text does not authorize such boundless action or depend on the judgment of the Director of the CDC or other experts for its limits. The eviction moratorium in the CDC's orders exceeds the statutory authority Congress gave the agency</a:t>
            </a:r>
            <a:r>
              <a:rPr lang="en-US" sz="900" dirty="0" smtClean="0">
                <a:latin typeface="Bookman Old Style" panose="02050604050505020204" pitchFamily="18" charset="0"/>
              </a:rPr>
              <a:t>.” </a:t>
            </a:r>
            <a:r>
              <a:rPr lang="en-US" sz="900" u="sng" dirty="0" smtClean="0">
                <a:latin typeface="Bookman Old Style" panose="02050604050505020204" pitchFamily="18" charset="0"/>
              </a:rPr>
              <a:t>Id.</a:t>
            </a:r>
            <a:r>
              <a:rPr lang="en-US" sz="900" dirty="0" smtClean="0">
                <a:latin typeface="Bookman Old Style" panose="02050604050505020204" pitchFamily="18" charset="0"/>
              </a:rPr>
              <a:t> at *10.</a:t>
            </a:r>
          </a:p>
          <a:p>
            <a:pPr lvl="1"/>
            <a:r>
              <a:rPr lang="en-US" sz="900" dirty="0" smtClean="0">
                <a:latin typeface="Bookman Old Style" panose="02050604050505020204" pitchFamily="18" charset="0"/>
              </a:rPr>
              <a:t>Court acknowledges </a:t>
            </a:r>
            <a:r>
              <a:rPr lang="en-US" sz="900" u="sng" dirty="0" smtClean="0">
                <a:latin typeface="Bookman Old Style" panose="02050604050505020204" pitchFamily="18" charset="0"/>
              </a:rPr>
              <a:t>Brown</a:t>
            </a:r>
            <a:r>
              <a:rPr lang="en-US" sz="900" dirty="0" smtClean="0">
                <a:latin typeface="Bookman Old Style" panose="02050604050505020204" pitchFamily="18" charset="0"/>
              </a:rPr>
              <a:t> and </a:t>
            </a:r>
            <a:r>
              <a:rPr lang="en-US" sz="900" u="sng" dirty="0" smtClean="0">
                <a:latin typeface="Bookman Old Style" panose="02050604050505020204" pitchFamily="18" charset="0"/>
              </a:rPr>
              <a:t>Chambless Enterprises</a:t>
            </a:r>
            <a:r>
              <a:rPr lang="en-US" sz="900" dirty="0" smtClean="0">
                <a:latin typeface="Bookman Old Style" panose="02050604050505020204" pitchFamily="18" charset="0"/>
              </a:rPr>
              <a:t>, but notes that it believes the “</a:t>
            </a:r>
            <a:r>
              <a:rPr lang="en-US" sz="900" dirty="0">
                <a:latin typeface="Bookman Old Style" panose="02050604050505020204" pitchFamily="18" charset="0"/>
              </a:rPr>
              <a:t>decisions have the feel of adopting strained or forced readings of the statute, stretching to rationalize the governmental policy at issue</a:t>
            </a:r>
            <a:r>
              <a:rPr lang="en-US" sz="900" dirty="0" smtClean="0">
                <a:latin typeface="Bookman Old Style" panose="02050604050505020204" pitchFamily="18" charset="0"/>
              </a:rPr>
              <a:t>.” </a:t>
            </a:r>
            <a:r>
              <a:rPr lang="en-US" sz="900" u="sng" dirty="0" smtClean="0">
                <a:latin typeface="Bookman Old Style" panose="02050604050505020204" pitchFamily="18" charset="0"/>
              </a:rPr>
              <a:t>Id.</a:t>
            </a:r>
            <a:r>
              <a:rPr lang="en-US" sz="900" dirty="0" smtClean="0">
                <a:latin typeface="Bookman Old Style" panose="02050604050505020204" pitchFamily="18" charset="0"/>
              </a:rPr>
              <a:t> at *11.</a:t>
            </a:r>
          </a:p>
          <a:p>
            <a:pPr lvl="2"/>
            <a:r>
              <a:rPr lang="en-US" sz="900" dirty="0" smtClean="0">
                <a:latin typeface="Bookman Old Style" panose="02050604050505020204" pitchFamily="18" charset="0"/>
              </a:rPr>
              <a:t>Court notes “the </a:t>
            </a:r>
            <a:r>
              <a:rPr lang="en-US" sz="900" dirty="0">
                <a:latin typeface="Bookman Old Style" panose="02050604050505020204" pitchFamily="18" charset="0"/>
              </a:rPr>
              <a:t>CDC moratorium is </a:t>
            </a:r>
            <a:r>
              <a:rPr lang="en-US" sz="900" dirty="0" smtClean="0">
                <a:latin typeface="Bookman Old Style" panose="02050604050505020204" pitchFamily="18" charset="0"/>
              </a:rPr>
              <a:t>not [narrowly] </a:t>
            </a:r>
            <a:r>
              <a:rPr lang="en-US" sz="900" dirty="0">
                <a:latin typeface="Bookman Old Style" panose="02050604050505020204" pitchFamily="18" charset="0"/>
              </a:rPr>
              <a:t>tailored </a:t>
            </a:r>
            <a:r>
              <a:rPr lang="en-US" sz="900" dirty="0" smtClean="0">
                <a:latin typeface="Bookman Old Style" panose="02050604050505020204" pitchFamily="18" charset="0"/>
              </a:rPr>
              <a:t>. . .. </a:t>
            </a:r>
            <a:r>
              <a:rPr lang="en-US" sz="900" dirty="0">
                <a:latin typeface="Bookman Old Style" panose="02050604050505020204" pitchFamily="18" charset="0"/>
              </a:rPr>
              <a:t>It allows some evictions to proceed, including those based on criminal conduct, damage to property, or reasons other than nonpayment of rent. Such evictions have as much chance of spreading Covid-19 as those subject to the moratorium</a:t>
            </a:r>
            <a:r>
              <a:rPr lang="en-US" sz="900" dirty="0" smtClean="0">
                <a:latin typeface="Bookman Old Style" panose="02050604050505020204" pitchFamily="18" charset="0"/>
              </a:rPr>
              <a:t>.”</a:t>
            </a:r>
          </a:p>
          <a:p>
            <a:pPr lvl="1"/>
            <a:r>
              <a:rPr lang="en-US" sz="900" dirty="0" smtClean="0">
                <a:latin typeface="Bookman Old Style" panose="02050604050505020204" pitchFamily="18" charset="0"/>
              </a:rPr>
              <a:t>Since this decision occurred after Congressional action that extended the CDC Order (Consolidated Appropriations Act of 2021), Court considered whether this was an expression of Congressional ratification. “Put </a:t>
            </a:r>
            <a:r>
              <a:rPr lang="en-US" sz="900" dirty="0">
                <a:latin typeface="Bookman Old Style" panose="02050604050505020204" pitchFamily="18" charset="0"/>
              </a:rPr>
              <a:t>another way, </a:t>
            </a:r>
            <a:r>
              <a:rPr lang="en-US" sz="900" dirty="0" smtClean="0">
                <a:latin typeface="Bookman Old Style" panose="02050604050505020204" pitchFamily="18" charset="0"/>
              </a:rPr>
              <a:t>‘Congress </a:t>
            </a:r>
            <a:r>
              <a:rPr lang="en-US" sz="900" dirty="0">
                <a:latin typeface="Bookman Old Style" panose="02050604050505020204" pitchFamily="18" charset="0"/>
              </a:rPr>
              <a:t>may, by enactment not otherwise inappropriate, ratify acts which it might have authorized and give the force of law to official action unauthorized when taken</a:t>
            </a:r>
            <a:r>
              <a:rPr lang="en-US" sz="900" dirty="0" smtClean="0">
                <a:latin typeface="Bookman Old Style" panose="02050604050505020204" pitchFamily="18" charset="0"/>
              </a:rPr>
              <a:t>.’” </a:t>
            </a:r>
            <a:r>
              <a:rPr lang="en-US" sz="900" u="sng" dirty="0" smtClean="0">
                <a:latin typeface="Bookman Old Style" panose="02050604050505020204" pitchFamily="18" charset="0"/>
              </a:rPr>
              <a:t>Id.</a:t>
            </a:r>
            <a:r>
              <a:rPr lang="en-US" sz="900" dirty="0" smtClean="0">
                <a:latin typeface="Bookman Old Style" panose="02050604050505020204" pitchFamily="18" charset="0"/>
              </a:rPr>
              <a:t> at *12 (citing </a:t>
            </a:r>
            <a:r>
              <a:rPr lang="en-US" sz="900" u="sng" dirty="0">
                <a:latin typeface="Bookman Old Style" panose="02050604050505020204" pitchFamily="18" charset="0"/>
              </a:rPr>
              <a:t>Swayne &amp; Hoyt v. United States</a:t>
            </a:r>
            <a:r>
              <a:rPr lang="en-US" sz="900" dirty="0">
                <a:latin typeface="Bookman Old Style" panose="02050604050505020204" pitchFamily="18" charset="0"/>
              </a:rPr>
              <a:t>, 300 U.S. 297, </a:t>
            </a:r>
            <a:r>
              <a:rPr lang="en-US" sz="900" dirty="0" smtClean="0">
                <a:latin typeface="Bookman Old Style" panose="02050604050505020204" pitchFamily="18" charset="0"/>
              </a:rPr>
              <a:t>301 – 02 (</a:t>
            </a:r>
            <a:r>
              <a:rPr lang="en-US" sz="900" dirty="0">
                <a:latin typeface="Bookman Old Style" panose="02050604050505020204" pitchFamily="18" charset="0"/>
              </a:rPr>
              <a:t>1937</a:t>
            </a:r>
            <a:r>
              <a:rPr lang="en-US" sz="900" dirty="0" smtClean="0">
                <a:latin typeface="Bookman Old Style" panose="02050604050505020204" pitchFamily="18" charset="0"/>
              </a:rPr>
              <a:t>)).</a:t>
            </a:r>
          </a:p>
          <a:p>
            <a:pPr lvl="2"/>
            <a:r>
              <a:rPr lang="en-US" sz="900" dirty="0" smtClean="0">
                <a:latin typeface="Bookman Old Style" panose="02050604050505020204" pitchFamily="18" charset="0"/>
              </a:rPr>
              <a:t>“But </a:t>
            </a:r>
            <a:r>
              <a:rPr lang="en-US" sz="900" dirty="0">
                <a:latin typeface="Bookman Old Style" panose="02050604050505020204" pitchFamily="18" charset="0"/>
              </a:rPr>
              <a:t>Congress did not speak to the merits of the policy at issue, as it did in the CARES Act. Nor did Congress amend the organic statute, Section 361 of the Public Health Services Act, either to create a new subsection authorizing an eviction moratorium or add such an action to the list of permissible agency actions in subsection (a). All Congress did was change the expiration date of the first order. In context, such a limited action makes sense</a:t>
            </a:r>
            <a:r>
              <a:rPr lang="en-US" sz="900" dirty="0" smtClean="0">
                <a:latin typeface="Bookman Old Style" panose="02050604050505020204" pitchFamily="18" charset="0"/>
              </a:rPr>
              <a:t>.” </a:t>
            </a:r>
            <a:r>
              <a:rPr lang="en-US" sz="900" u="sng" dirty="0" smtClean="0">
                <a:latin typeface="Bookman Old Style" panose="02050604050505020204" pitchFamily="18" charset="0"/>
              </a:rPr>
              <a:t>Id.</a:t>
            </a:r>
          </a:p>
          <a:p>
            <a:pPr lvl="1"/>
            <a:r>
              <a:rPr lang="en-US" sz="900" dirty="0" smtClean="0">
                <a:latin typeface="Bookman Old Style" panose="02050604050505020204" pitchFamily="18" charset="0"/>
              </a:rPr>
              <a:t>Court sets aside CDC Order under APA, avoids discussion of non-delegation doctrine challenge; declines to issue injunction, grants only declaratory relief.</a:t>
            </a:r>
          </a:p>
          <a:p>
            <a:pPr lvl="1"/>
            <a:endParaRPr lang="en-US" sz="900" dirty="0" smtClean="0">
              <a:latin typeface="Bookman Old Style" panose="02050604050505020204" pitchFamily="18" charset="0"/>
            </a:endParaRPr>
          </a:p>
          <a:p>
            <a:pPr lvl="1"/>
            <a:endParaRPr lang="en-US" sz="900" dirty="0">
              <a:latin typeface="Bookman Old Style" panose="02050604050505020204" pitchFamily="18" charset="0"/>
            </a:endParaRPr>
          </a:p>
          <a:p>
            <a:endParaRPr lang="en-US" sz="900" dirty="0" smtClean="0">
              <a:latin typeface="Bookman Old Style" panose="02050604050505020204" pitchFamily="18" charset="0"/>
            </a:endParaRPr>
          </a:p>
          <a:p>
            <a:endParaRPr lang="en-US" sz="900" dirty="0" smtClean="0">
              <a:latin typeface="Bookman Old Style" panose="02050604050505020204" pitchFamily="18" charset="0"/>
            </a:endParaRPr>
          </a:p>
          <a:p>
            <a:endParaRPr lang="en-US" sz="900" dirty="0">
              <a:latin typeface="Bookman Old Style" panose="02050604050505020204" pitchFamily="18" charset="0"/>
            </a:endParaRPr>
          </a:p>
        </p:txBody>
      </p:sp>
    </p:spTree>
    <p:extLst>
      <p:ext uri="{BB962C8B-B14F-4D97-AF65-F5344CB8AC3E}">
        <p14:creationId xmlns:p14="http://schemas.microsoft.com/office/powerpoint/2010/main" val="30554948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u="sng" dirty="0">
                <a:latin typeface="Bookman Old Style" panose="02050604050505020204" pitchFamily="18" charset="0"/>
              </a:rPr>
              <a:t>Tiger Lily, LLC v. U.S. Dep’t of Hous. and Urban </a:t>
            </a:r>
            <a:r>
              <a:rPr lang="en-US" sz="2700" u="sng" dirty="0" smtClean="0">
                <a:latin typeface="Bookman Old Style" panose="02050604050505020204" pitchFamily="18" charset="0"/>
              </a:rPr>
              <a:t>Dev.</a:t>
            </a:r>
            <a:r>
              <a:rPr lang="en-US" dirty="0">
                <a:latin typeface="Bookman Old Style" panose="02050604050505020204" pitchFamily="18" charset="0"/>
              </a:rPr>
              <a:t/>
            </a:r>
            <a:br>
              <a:rPr lang="en-US" dirty="0">
                <a:latin typeface="Bookman Old Style" panose="02050604050505020204" pitchFamily="18" charset="0"/>
              </a:rPr>
            </a:br>
            <a:r>
              <a:rPr lang="en-US" sz="1800" dirty="0" smtClean="0">
                <a:latin typeface="Bookman Old Style" panose="02050604050505020204" pitchFamily="18" charset="0"/>
              </a:rPr>
              <a:t>No</a:t>
            </a:r>
            <a:r>
              <a:rPr lang="en-US" sz="1800" dirty="0">
                <a:latin typeface="Bookman Old Style" panose="02050604050505020204" pitchFamily="18" charset="0"/>
              </a:rPr>
              <a:t>. 2:20-CV-02692, 2021 WL 1171887 (W.D. Tenn. Mar. 15, 2021</a:t>
            </a:r>
            <a:r>
              <a:rPr lang="en-US" sz="1800" dirty="0" smtClean="0">
                <a:latin typeface="Bookman Old Style" panose="02050604050505020204" pitchFamily="18" charset="0"/>
              </a:rPr>
              <a:t>),</a:t>
            </a:r>
            <a:r>
              <a:rPr lang="en-US" sz="1800" i="1" dirty="0" smtClean="0">
                <a:latin typeface="Bookman Old Style" panose="02050604050505020204" pitchFamily="18" charset="0"/>
              </a:rPr>
              <a:t> </a:t>
            </a:r>
            <a:r>
              <a:rPr lang="en-US" sz="1800" i="1" dirty="0">
                <a:latin typeface="Bookman Old Style" panose="02050604050505020204" pitchFamily="18" charset="0"/>
              </a:rPr>
              <a:t>stay denied</a:t>
            </a:r>
            <a:r>
              <a:rPr lang="en-US" sz="1800" dirty="0">
                <a:latin typeface="Bookman Old Style" panose="02050604050505020204" pitchFamily="18" charset="0"/>
              </a:rPr>
              <a:t>, No. 21-5256, 2021 WL 1165170 (6th Cir. Mar. 29, 2021).</a:t>
            </a:r>
            <a:br>
              <a:rPr lang="en-US" sz="1800" dirty="0">
                <a:latin typeface="Bookman Old Style" panose="02050604050505020204" pitchFamily="18" charset="0"/>
              </a:rPr>
            </a:br>
            <a:endParaRPr lang="en-US" sz="1800" dirty="0"/>
          </a:p>
        </p:txBody>
      </p:sp>
      <p:sp>
        <p:nvSpPr>
          <p:cNvPr id="3" name="Content Placeholder 2"/>
          <p:cNvSpPr>
            <a:spLocks noGrp="1"/>
          </p:cNvSpPr>
          <p:nvPr>
            <p:ph idx="1"/>
          </p:nvPr>
        </p:nvSpPr>
        <p:spPr/>
        <p:txBody>
          <a:bodyPr>
            <a:normAutofit fontScale="70000" lnSpcReduction="20000"/>
          </a:bodyPr>
          <a:lstStyle/>
          <a:p>
            <a:r>
              <a:rPr lang="en-US" sz="1400" dirty="0">
                <a:latin typeface="Bookman Old Style" panose="02050604050505020204" pitchFamily="18" charset="0"/>
              </a:rPr>
              <a:t>Note: On Appeal (No. </a:t>
            </a:r>
            <a:r>
              <a:rPr lang="en-US" sz="1400" dirty="0" smtClean="0">
                <a:latin typeface="Bookman Old Style" panose="02050604050505020204" pitchFamily="18" charset="0"/>
              </a:rPr>
              <a:t>21-5256) </a:t>
            </a:r>
            <a:r>
              <a:rPr lang="en-US" sz="1400" dirty="0">
                <a:latin typeface="Bookman Old Style" panose="02050604050505020204" pitchFamily="18" charset="0"/>
              </a:rPr>
              <a:t>– </a:t>
            </a:r>
            <a:r>
              <a:rPr lang="en-US" sz="1400" dirty="0" smtClean="0">
                <a:latin typeface="Bookman Old Style" panose="02050604050505020204" pitchFamily="18" charset="0"/>
              </a:rPr>
              <a:t>6th </a:t>
            </a:r>
            <a:r>
              <a:rPr lang="en-US" sz="1400" dirty="0">
                <a:latin typeface="Bookman Old Style" panose="02050604050505020204" pitchFamily="18" charset="0"/>
              </a:rPr>
              <a:t>Circuit – </a:t>
            </a:r>
            <a:r>
              <a:rPr lang="en-US" sz="1400" dirty="0" smtClean="0">
                <a:latin typeface="Bookman Old Style" panose="02050604050505020204" pitchFamily="18" charset="0"/>
              </a:rPr>
              <a:t>stay of decision below denied by 6th Circuit panel, citing gov’t’s lack of likely success on the merits.</a:t>
            </a:r>
            <a:endParaRPr lang="en-US" sz="1400" dirty="0">
              <a:latin typeface="Bookman Old Style" panose="02050604050505020204" pitchFamily="18" charset="0"/>
            </a:endParaRPr>
          </a:p>
          <a:p>
            <a:r>
              <a:rPr lang="en-US" sz="1400" dirty="0" smtClean="0">
                <a:latin typeface="Bookman Old Style" panose="02050604050505020204" pitchFamily="18" charset="0"/>
              </a:rPr>
              <a:t>Same general procedural posture as </a:t>
            </a:r>
            <a:r>
              <a:rPr lang="en-US" sz="1400" u="sng" dirty="0" smtClean="0">
                <a:latin typeface="Bookman Old Style" panose="02050604050505020204" pitchFamily="18" charset="0"/>
              </a:rPr>
              <a:t>Terkel</a:t>
            </a:r>
            <a:r>
              <a:rPr lang="en-US" sz="1400" dirty="0" smtClean="0">
                <a:latin typeface="Bookman Old Style" panose="02050604050505020204" pitchFamily="18" charset="0"/>
              </a:rPr>
              <a:t> and </a:t>
            </a:r>
            <a:r>
              <a:rPr lang="en-US" sz="1400" u="sng" dirty="0" smtClean="0">
                <a:latin typeface="Bookman Old Style" panose="02050604050505020204" pitchFamily="18" charset="0"/>
              </a:rPr>
              <a:t>Skyworks</a:t>
            </a:r>
            <a:r>
              <a:rPr lang="en-US" sz="1400" dirty="0">
                <a:latin typeface="Bookman Old Style" panose="02050604050505020204" pitchFamily="18" charset="0"/>
              </a:rPr>
              <a:t> </a:t>
            </a:r>
            <a:r>
              <a:rPr lang="en-US" sz="1400" dirty="0" smtClean="0">
                <a:latin typeface="Bookman Old Style" panose="02050604050505020204" pitchFamily="18" charset="0"/>
              </a:rPr>
              <a:t>– judgment effectively on pleadings/summary judgment (but here, motion for preliminary injunction had been </a:t>
            </a:r>
            <a:r>
              <a:rPr lang="en-US" sz="1400" u="sng" dirty="0" smtClean="0">
                <a:latin typeface="Bookman Old Style" panose="02050604050505020204" pitchFamily="18" charset="0"/>
              </a:rPr>
              <a:t>denied</a:t>
            </a:r>
            <a:r>
              <a:rPr lang="en-US" sz="1400" dirty="0">
                <a:latin typeface="Bookman Old Style" panose="02050604050505020204" pitchFamily="18" charset="0"/>
              </a:rPr>
              <a:t> </a:t>
            </a:r>
            <a:r>
              <a:rPr lang="en-US" sz="1400" dirty="0" smtClean="0">
                <a:latin typeface="Bookman Old Style" panose="02050604050505020204" pitchFamily="18" charset="0"/>
              </a:rPr>
              <a:t>– denied on lack of irreparable harm).</a:t>
            </a:r>
          </a:p>
          <a:p>
            <a:r>
              <a:rPr lang="en-US" sz="1400" dirty="0" smtClean="0">
                <a:latin typeface="Bookman Old Style" panose="02050604050505020204" pitchFamily="18" charset="0"/>
              </a:rPr>
              <a:t>Challenges – (1) </a:t>
            </a:r>
            <a:r>
              <a:rPr lang="en-US" sz="1400" dirty="0">
                <a:latin typeface="Bookman Old Style" panose="02050604050505020204" pitchFamily="18" charset="0"/>
              </a:rPr>
              <a:t>CDC Order lacks statutory and regulatory basis (like </a:t>
            </a:r>
            <a:r>
              <a:rPr lang="en-US" sz="1400" u="sng" dirty="0" smtClean="0">
                <a:latin typeface="Bookman Old Style" panose="02050604050505020204" pitchFamily="18" charset="0"/>
              </a:rPr>
              <a:t>Brown</a:t>
            </a:r>
            <a:r>
              <a:rPr lang="en-US" sz="1400" dirty="0" smtClean="0">
                <a:latin typeface="Bookman Old Style" panose="02050604050505020204" pitchFamily="18" charset="0"/>
              </a:rPr>
              <a:t>, </a:t>
            </a:r>
            <a:r>
              <a:rPr lang="en-US" sz="1400" u="sng" dirty="0" smtClean="0">
                <a:latin typeface="Bookman Old Style" panose="02050604050505020204" pitchFamily="18" charset="0"/>
              </a:rPr>
              <a:t>Chambless Enterprises</a:t>
            </a:r>
            <a:r>
              <a:rPr lang="en-US" sz="1400" dirty="0" smtClean="0">
                <a:latin typeface="Bookman Old Style" panose="02050604050505020204" pitchFamily="18" charset="0"/>
              </a:rPr>
              <a:t>, and </a:t>
            </a:r>
            <a:r>
              <a:rPr lang="en-US" sz="1400" u="sng" dirty="0" smtClean="0">
                <a:latin typeface="Bookman Old Style" panose="02050604050505020204" pitchFamily="18" charset="0"/>
              </a:rPr>
              <a:t>Skyworks</a:t>
            </a:r>
            <a:r>
              <a:rPr lang="en-US" sz="1400" dirty="0" smtClean="0">
                <a:latin typeface="Bookman Old Style" panose="02050604050505020204" pitchFamily="18" charset="0"/>
              </a:rPr>
              <a:t>); </a:t>
            </a:r>
            <a:r>
              <a:rPr lang="en-US" sz="1400" dirty="0">
                <a:latin typeface="Bookman Old Style" panose="02050604050505020204" pitchFamily="18" charset="0"/>
              </a:rPr>
              <a:t>(2) </a:t>
            </a:r>
            <a:r>
              <a:rPr lang="en-US" sz="1400" dirty="0" smtClean="0">
                <a:latin typeface="Bookman Old Style" panose="02050604050505020204" pitchFamily="18" charset="0"/>
              </a:rPr>
              <a:t>violation of constitutional due process; </a:t>
            </a:r>
            <a:r>
              <a:rPr lang="en-US" sz="1400" dirty="0">
                <a:latin typeface="Bookman Old Style" panose="02050604050505020204" pitchFamily="18" charset="0"/>
              </a:rPr>
              <a:t>(3) even if authorized by Congress, action occurred without notice and comment rulemaking procedures required by APA and is arbitrary and capricious in violation of the APA</a:t>
            </a:r>
            <a:r>
              <a:rPr lang="en-US" sz="1400" dirty="0" smtClean="0">
                <a:latin typeface="Bookman Old Style" panose="02050604050505020204" pitchFamily="18" charset="0"/>
              </a:rPr>
              <a:t>.</a:t>
            </a:r>
          </a:p>
          <a:p>
            <a:r>
              <a:rPr lang="en-US" sz="1400" dirty="0" smtClean="0">
                <a:latin typeface="Bookman Old Style" panose="02050604050505020204" pitchFamily="18" charset="0"/>
              </a:rPr>
              <a:t>“</a:t>
            </a:r>
            <a:r>
              <a:rPr lang="en-US" sz="1400" dirty="0">
                <a:latin typeface="Bookman Old Style" panose="02050604050505020204" pitchFamily="18" charset="0"/>
              </a:rPr>
              <a:t>Though much has recently been made by other litigants in other courts concerning similarly alleged constitutional violations or the absence of same, this Court seeks to avoid constitutional entanglement altogether by construing the statute narrowly at the outset as it was written for the limited purpose for which it was designed</a:t>
            </a:r>
            <a:r>
              <a:rPr lang="en-US" sz="1400" dirty="0" smtClean="0">
                <a:latin typeface="Bookman Old Style" panose="02050604050505020204" pitchFamily="18" charset="0"/>
              </a:rPr>
              <a:t>.” </a:t>
            </a:r>
            <a:r>
              <a:rPr lang="en-US" sz="1400" u="sng" dirty="0" smtClean="0">
                <a:latin typeface="Bookman Old Style" panose="02050604050505020204" pitchFamily="18" charset="0"/>
              </a:rPr>
              <a:t>Id.</a:t>
            </a:r>
            <a:r>
              <a:rPr lang="en-US" sz="1400" dirty="0" smtClean="0">
                <a:latin typeface="Bookman Old Style" panose="02050604050505020204" pitchFamily="18" charset="0"/>
              </a:rPr>
              <a:t> at *5.</a:t>
            </a:r>
          </a:p>
          <a:p>
            <a:r>
              <a:rPr lang="en-US" sz="1400" dirty="0" smtClean="0">
                <a:latin typeface="Bookman Old Style" panose="02050604050505020204" pitchFamily="18" charset="0"/>
              </a:rPr>
              <a:t>“</a:t>
            </a:r>
            <a:r>
              <a:rPr lang="en-US" sz="1400" dirty="0">
                <a:latin typeface="Bookman Old Style" panose="02050604050505020204" pitchFamily="18" charset="0"/>
              </a:rPr>
              <a:t>The CDC was given broad authority to make and enforce regulations, and the statute specifically identifies the measures to be taken. To hold otherwise would be to construe the statute so broadly as to grant this administrative agency unfettered power to prohibit or mandate anything, which would ignore the separation of powers and violate the non-delegation doctrine</a:t>
            </a:r>
            <a:r>
              <a:rPr lang="en-US" sz="1400" dirty="0" smtClean="0">
                <a:latin typeface="Bookman Old Style" panose="02050604050505020204" pitchFamily="18" charset="0"/>
              </a:rPr>
              <a:t>.” </a:t>
            </a:r>
            <a:r>
              <a:rPr lang="en-US" sz="1400" u="sng" dirty="0" smtClean="0">
                <a:latin typeface="Bookman Old Style" panose="02050604050505020204" pitchFamily="18" charset="0"/>
              </a:rPr>
              <a:t>Id.</a:t>
            </a:r>
            <a:r>
              <a:rPr lang="en-US" sz="1400" dirty="0" smtClean="0">
                <a:latin typeface="Bookman Old Style" panose="02050604050505020204" pitchFamily="18" charset="0"/>
              </a:rPr>
              <a:t> at *8.</a:t>
            </a:r>
          </a:p>
          <a:p>
            <a:r>
              <a:rPr lang="en-US" sz="1400" dirty="0" smtClean="0">
                <a:latin typeface="Bookman Old Style" panose="02050604050505020204" pitchFamily="18" charset="0"/>
              </a:rPr>
              <a:t>Court finds that the time-limited extension of the CDC Order in the Consolidated Appropriations Act of 2021, while it may constitute Congressional ratification, is “moot” since there was a temporal extension. </a:t>
            </a:r>
            <a:r>
              <a:rPr lang="en-US" sz="1400" u="sng" dirty="0" smtClean="0">
                <a:latin typeface="Bookman Old Style" panose="02050604050505020204" pitchFamily="18" charset="0"/>
              </a:rPr>
              <a:t>Id.</a:t>
            </a:r>
            <a:r>
              <a:rPr lang="en-US" sz="1400" dirty="0" smtClean="0">
                <a:latin typeface="Bookman Old Style" panose="02050604050505020204" pitchFamily="18" charset="0"/>
              </a:rPr>
              <a:t> at *10.</a:t>
            </a:r>
          </a:p>
          <a:p>
            <a:pPr lvl="1"/>
            <a:r>
              <a:rPr lang="en-US" sz="1400" dirty="0" smtClean="0">
                <a:latin typeface="Bookman Old Style" panose="02050604050505020204" pitchFamily="18" charset="0"/>
              </a:rPr>
              <a:t>Note: this is a flimsy rationale – ratification would mean that the CDC Order is a valid exercise of delegated authority, so why would the time limitation be relevant? Could Congress allow for impermissible regulation as long as it’s only as short as Congress decides?</a:t>
            </a:r>
            <a:endParaRPr lang="en-US" sz="1400" dirty="0">
              <a:latin typeface="Bookman Old Style" panose="02050604050505020204" pitchFamily="18" charset="0"/>
            </a:endParaRPr>
          </a:p>
        </p:txBody>
      </p:sp>
    </p:spTree>
    <p:extLst>
      <p:ext uri="{BB962C8B-B14F-4D97-AF65-F5344CB8AC3E}">
        <p14:creationId xmlns:p14="http://schemas.microsoft.com/office/powerpoint/2010/main" val="19516649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ookman Old Style" panose="02050604050505020204" pitchFamily="18" charset="0"/>
              </a:rPr>
              <a:t>CDC ORDER CONSTITUTIONALITY CHALLENGES</a:t>
            </a:r>
            <a:endParaRPr lang="en-US" dirty="0"/>
          </a:p>
        </p:txBody>
      </p:sp>
      <p:sp>
        <p:nvSpPr>
          <p:cNvPr id="3" name="Content Placeholder 2"/>
          <p:cNvSpPr>
            <a:spLocks noGrp="1"/>
          </p:cNvSpPr>
          <p:nvPr>
            <p:ph idx="1"/>
          </p:nvPr>
        </p:nvSpPr>
        <p:spPr/>
        <p:txBody>
          <a:bodyPr>
            <a:noAutofit/>
          </a:bodyPr>
          <a:lstStyle/>
          <a:p>
            <a:r>
              <a:rPr lang="en-US" sz="1100" dirty="0" smtClean="0">
                <a:latin typeface="Bookman Old Style" panose="02050604050505020204" pitchFamily="18" charset="0"/>
              </a:rPr>
              <a:t>So what’s the focus? – 42 U.S.C </a:t>
            </a:r>
            <a:r>
              <a:rPr lang="en-US" sz="1100" dirty="0">
                <a:latin typeface="Bookman Old Style" panose="02050604050505020204" pitchFamily="18" charset="0"/>
              </a:rPr>
              <a:t>§ </a:t>
            </a:r>
            <a:r>
              <a:rPr lang="en-US" sz="1100" dirty="0" smtClean="0">
                <a:latin typeface="Bookman Old Style" panose="02050604050505020204" pitchFamily="18" charset="0"/>
              </a:rPr>
              <a:t>264(a) – “</a:t>
            </a:r>
            <a:r>
              <a:rPr lang="en-US" sz="1100" dirty="0">
                <a:latin typeface="Bookman Old Style" panose="02050604050505020204" pitchFamily="18" charset="0"/>
              </a:rPr>
              <a:t>For purposes of carrying out and enforcing such regulations, the Surgeon General may provide for</a:t>
            </a:r>
            <a:r>
              <a:rPr lang="en-US" sz="1100" b="1" dirty="0">
                <a:latin typeface="Bookman Old Style" panose="02050604050505020204" pitchFamily="18" charset="0"/>
              </a:rPr>
              <a:t> such inspection, fumigation, disinfection, sanitation, pest extermination, destruction of animals or articles found to be so infected or contaminated as to be sources of dangerous infection to human beings, </a:t>
            </a:r>
            <a:r>
              <a:rPr lang="en-US" sz="1100" b="1" u="sng" dirty="0">
                <a:latin typeface="Bookman Old Style" panose="02050604050505020204" pitchFamily="18" charset="0"/>
              </a:rPr>
              <a:t>and other measures</a:t>
            </a:r>
            <a:r>
              <a:rPr lang="en-US" sz="1100" b="1" dirty="0">
                <a:latin typeface="Bookman Old Style" panose="02050604050505020204" pitchFamily="18" charset="0"/>
              </a:rPr>
              <a:t>, as in his judgment may be necessary</a:t>
            </a:r>
            <a:r>
              <a:rPr lang="en-US" sz="1100" b="1" dirty="0" smtClean="0">
                <a:latin typeface="Bookman Old Style" panose="02050604050505020204" pitchFamily="18" charset="0"/>
              </a:rPr>
              <a:t>.”</a:t>
            </a:r>
          </a:p>
          <a:p>
            <a:r>
              <a:rPr lang="en-US" sz="1100" u="sng" dirty="0" smtClean="0">
                <a:latin typeface="Bookman Old Style" panose="02050604050505020204" pitchFamily="18" charset="0"/>
              </a:rPr>
              <a:t>Brown</a:t>
            </a:r>
            <a:r>
              <a:rPr lang="en-US" sz="1100" dirty="0" smtClean="0">
                <a:latin typeface="Bookman Old Style" panose="02050604050505020204" pitchFamily="18" charset="0"/>
              </a:rPr>
              <a:t> and </a:t>
            </a:r>
            <a:r>
              <a:rPr lang="en-US" sz="1100" u="sng" dirty="0" smtClean="0">
                <a:latin typeface="Bookman Old Style" panose="02050604050505020204" pitchFamily="18" charset="0"/>
              </a:rPr>
              <a:t>Chambless Enterprises</a:t>
            </a:r>
            <a:r>
              <a:rPr lang="en-US" sz="1100" dirty="0" smtClean="0">
                <a:latin typeface="Bookman Old Style" panose="02050604050505020204" pitchFamily="18" charset="0"/>
              </a:rPr>
              <a:t> hold that the list is not exhaustive, and that the delegation must be read as a whole with the rest of </a:t>
            </a:r>
            <a:r>
              <a:rPr lang="en-US" sz="1100" dirty="0">
                <a:latin typeface="Bookman Old Style" panose="02050604050505020204" pitchFamily="18" charset="0"/>
              </a:rPr>
              <a:t>§ </a:t>
            </a:r>
            <a:r>
              <a:rPr lang="en-US" sz="1100" dirty="0" smtClean="0">
                <a:latin typeface="Bookman Old Style" panose="02050604050505020204" pitchFamily="18" charset="0"/>
              </a:rPr>
              <a:t>264, whereas </a:t>
            </a:r>
            <a:r>
              <a:rPr lang="en-US" sz="1100" u="sng" dirty="0" smtClean="0">
                <a:latin typeface="Bookman Old Style" panose="02050604050505020204" pitchFamily="18" charset="0"/>
              </a:rPr>
              <a:t>Skyworks</a:t>
            </a:r>
            <a:r>
              <a:rPr lang="en-US" sz="1100" dirty="0" smtClean="0">
                <a:latin typeface="Bookman Old Style" panose="02050604050505020204" pitchFamily="18" charset="0"/>
              </a:rPr>
              <a:t> and </a:t>
            </a:r>
            <a:r>
              <a:rPr lang="en-US" sz="1100" u="sng" dirty="0" smtClean="0">
                <a:latin typeface="Bookman Old Style" panose="02050604050505020204" pitchFamily="18" charset="0"/>
              </a:rPr>
              <a:t>Tiger Lily</a:t>
            </a:r>
            <a:r>
              <a:rPr lang="en-US" sz="1100" dirty="0" smtClean="0">
                <a:latin typeface="Bookman Old Style" panose="02050604050505020204" pitchFamily="18" charset="0"/>
              </a:rPr>
              <a:t> hold that the list modifies the broad “and other measures” language, thus limiting it to actions akin to the enumerated list. </a:t>
            </a:r>
          </a:p>
          <a:p>
            <a:pPr lvl="1"/>
            <a:r>
              <a:rPr lang="en-US" sz="1100" dirty="0" smtClean="0">
                <a:latin typeface="Bookman Old Style" panose="02050604050505020204" pitchFamily="18" charset="0"/>
              </a:rPr>
              <a:t>The four decisions split on the statutory grant of authority, avoiding constitutional questions (or answering them without hesitation) to tackle the real issue at hand.</a:t>
            </a:r>
          </a:p>
          <a:p>
            <a:pPr lvl="1"/>
            <a:r>
              <a:rPr lang="en-US" sz="1100" dirty="0" smtClean="0">
                <a:latin typeface="Bookman Old Style" panose="02050604050505020204" pitchFamily="18" charset="0"/>
              </a:rPr>
              <a:t>Only </a:t>
            </a:r>
            <a:r>
              <a:rPr lang="en-US" sz="1100" u="sng" dirty="0" smtClean="0">
                <a:latin typeface="Bookman Old Style" panose="02050604050505020204" pitchFamily="18" charset="0"/>
              </a:rPr>
              <a:t>Terkel</a:t>
            </a:r>
            <a:r>
              <a:rPr lang="en-US" sz="1100" dirty="0" smtClean="0">
                <a:latin typeface="Bookman Old Style" panose="02050604050505020204" pitchFamily="18" charset="0"/>
              </a:rPr>
              <a:t> and minor dicta in </a:t>
            </a:r>
            <a:r>
              <a:rPr lang="en-US" sz="1100" u="sng" dirty="0" smtClean="0">
                <a:latin typeface="Bookman Old Style" panose="02050604050505020204" pitchFamily="18" charset="0"/>
              </a:rPr>
              <a:t>Skyworks</a:t>
            </a:r>
            <a:r>
              <a:rPr lang="en-US" sz="1100" dirty="0">
                <a:latin typeface="Bookman Old Style" panose="02050604050505020204" pitchFamily="18" charset="0"/>
              </a:rPr>
              <a:t> </a:t>
            </a:r>
            <a:r>
              <a:rPr lang="en-US" sz="1100" dirty="0" smtClean="0">
                <a:latin typeface="Bookman Old Style" panose="02050604050505020204" pitchFamily="18" charset="0"/>
              </a:rPr>
              <a:t>suggest that Congress lacks the authority to regulate public health by imposing an eviction moratorium, and the decision rests on a re-characterization of what Congress provided by statute by what the CDC did with the delegated authority (i.e. it conflated two separate concepts entirely).</a:t>
            </a:r>
          </a:p>
          <a:p>
            <a:pPr lvl="1"/>
            <a:r>
              <a:rPr lang="en-US" sz="1100" dirty="0" smtClean="0">
                <a:latin typeface="Bookman Old Style" panose="02050604050505020204" pitchFamily="18" charset="0"/>
              </a:rPr>
              <a:t>6th Circuit’s decision in denying stay pending appeal seems to agree with </a:t>
            </a:r>
            <a:r>
              <a:rPr lang="en-US" sz="1100" u="sng" dirty="0" smtClean="0">
                <a:latin typeface="Bookman Old Style" panose="02050604050505020204" pitchFamily="18" charset="0"/>
              </a:rPr>
              <a:t>Tiger Lily</a:t>
            </a:r>
            <a:r>
              <a:rPr lang="en-US" sz="1100" dirty="0" smtClean="0">
                <a:latin typeface="Bookman Old Style" panose="02050604050505020204" pitchFamily="18" charset="0"/>
              </a:rPr>
              <a:t> court’s rationales.</a:t>
            </a:r>
          </a:p>
          <a:p>
            <a:pPr lvl="1"/>
            <a:r>
              <a:rPr lang="en-US" sz="1100" dirty="0" smtClean="0">
                <a:latin typeface="Bookman Old Style" panose="02050604050505020204" pitchFamily="18" charset="0"/>
              </a:rPr>
              <a:t>Congressional ratification given short-shrift by both </a:t>
            </a:r>
            <a:r>
              <a:rPr lang="en-US" sz="1100" u="sng" dirty="0" smtClean="0">
                <a:latin typeface="Bookman Old Style" panose="02050604050505020204" pitchFamily="18" charset="0"/>
              </a:rPr>
              <a:t>Tiger Lily</a:t>
            </a:r>
            <a:r>
              <a:rPr lang="en-US" sz="1100" dirty="0" smtClean="0">
                <a:latin typeface="Bookman Old Style" panose="02050604050505020204" pitchFamily="18" charset="0"/>
              </a:rPr>
              <a:t> and </a:t>
            </a:r>
            <a:r>
              <a:rPr lang="en-US" sz="1100" u="sng" dirty="0" smtClean="0">
                <a:latin typeface="Bookman Old Style" panose="02050604050505020204" pitchFamily="18" charset="0"/>
              </a:rPr>
              <a:t>Skyworks</a:t>
            </a:r>
            <a:r>
              <a:rPr lang="en-US" sz="1100" dirty="0" smtClean="0">
                <a:latin typeface="Bookman Old Style" panose="02050604050505020204" pitchFamily="18" charset="0"/>
              </a:rPr>
              <a:t> courts – any extension implies Congress approved of the nature of the action underlying the CDC </a:t>
            </a:r>
            <a:r>
              <a:rPr lang="en-US" sz="1100" dirty="0" smtClean="0">
                <a:latin typeface="Bookman Old Style" panose="02050604050505020204" pitchFamily="18" charset="0"/>
              </a:rPr>
              <a:t>Order.</a:t>
            </a:r>
            <a:endParaRPr lang="en-US" sz="1100" dirty="0">
              <a:latin typeface="Bookman Old Style" panose="02050604050505020204" pitchFamily="18" charset="0"/>
            </a:endParaRPr>
          </a:p>
        </p:txBody>
      </p:sp>
    </p:spTree>
    <p:extLst>
      <p:ext uri="{BB962C8B-B14F-4D97-AF65-F5344CB8AC3E}">
        <p14:creationId xmlns:p14="http://schemas.microsoft.com/office/powerpoint/2010/main" val="10982494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ookman Old Style" panose="02050604050505020204" pitchFamily="18" charset="0"/>
              </a:rPr>
              <a:t>CDC ORDER CONSTITUTIONALITY CHALLENGES</a:t>
            </a:r>
          </a:p>
        </p:txBody>
      </p:sp>
      <p:sp>
        <p:nvSpPr>
          <p:cNvPr id="3" name="Content Placeholder 2"/>
          <p:cNvSpPr>
            <a:spLocks noGrp="1"/>
          </p:cNvSpPr>
          <p:nvPr>
            <p:ph idx="1"/>
          </p:nvPr>
        </p:nvSpPr>
        <p:spPr/>
        <p:txBody>
          <a:bodyPr>
            <a:normAutofit fontScale="85000" lnSpcReduction="20000"/>
          </a:bodyPr>
          <a:lstStyle/>
          <a:p>
            <a:pPr>
              <a:lnSpc>
                <a:spcPct val="100000"/>
              </a:lnSpc>
            </a:pPr>
            <a:r>
              <a:rPr lang="en-US" sz="1200" dirty="0" smtClean="0">
                <a:latin typeface="Bookman Old Style" panose="02050604050505020204" pitchFamily="18" charset="0"/>
              </a:rPr>
              <a:t>Scope of rulings:</a:t>
            </a:r>
          </a:p>
          <a:p>
            <a:pPr lvl="1">
              <a:lnSpc>
                <a:spcPct val="100000"/>
              </a:lnSpc>
            </a:pPr>
            <a:r>
              <a:rPr lang="en-US" sz="1200" b="1" dirty="0" smtClean="0">
                <a:latin typeface="Bookman Old Style" panose="02050604050505020204" pitchFamily="18" charset="0"/>
              </a:rPr>
              <a:t>In effect</a:t>
            </a:r>
            <a:r>
              <a:rPr lang="en-US" sz="1200" dirty="0" smtClean="0">
                <a:latin typeface="Bookman Old Style" panose="02050604050505020204" pitchFamily="18" charset="0"/>
              </a:rPr>
              <a:t>, only applies to the litigants involved in those cases and, in the case of </a:t>
            </a:r>
            <a:r>
              <a:rPr lang="en-US" sz="1200" u="sng" dirty="0" smtClean="0">
                <a:latin typeface="Bookman Old Style" panose="02050604050505020204" pitchFamily="18" charset="0"/>
              </a:rPr>
              <a:t>Tiger Lily</a:t>
            </a:r>
            <a:r>
              <a:rPr lang="en-US" sz="1200" dirty="0" smtClean="0">
                <a:latin typeface="Bookman Old Style" panose="02050604050505020204" pitchFamily="18" charset="0"/>
              </a:rPr>
              <a:t>, throughout the Western District of Tennessee; the </a:t>
            </a:r>
            <a:r>
              <a:rPr lang="en-US" sz="1200" u="sng" dirty="0" smtClean="0">
                <a:latin typeface="Bookman Old Style" panose="02050604050505020204" pitchFamily="18" charset="0"/>
              </a:rPr>
              <a:t>Skyworks</a:t>
            </a:r>
            <a:r>
              <a:rPr lang="en-US" sz="1200" dirty="0" smtClean="0">
                <a:latin typeface="Bookman Old Style" panose="02050604050505020204" pitchFamily="18" charset="0"/>
              </a:rPr>
              <a:t> plaintiffs have filed a motion to amend or alter judgment to apply to their members nationwide.</a:t>
            </a:r>
          </a:p>
          <a:p>
            <a:pPr lvl="1">
              <a:lnSpc>
                <a:spcPct val="100000"/>
              </a:lnSpc>
            </a:pPr>
            <a:r>
              <a:rPr lang="en-US" sz="1200" dirty="0">
                <a:latin typeface="Bookman Old Style" panose="02050604050505020204" pitchFamily="18" charset="0"/>
              </a:rPr>
              <a:t>D</a:t>
            </a:r>
            <a:r>
              <a:rPr lang="en-US" sz="1200" dirty="0" smtClean="0">
                <a:latin typeface="Bookman Old Style" panose="02050604050505020204" pitchFamily="18" charset="0"/>
              </a:rPr>
              <a:t>eclaratory </a:t>
            </a:r>
            <a:r>
              <a:rPr lang="en-US" sz="1200" dirty="0">
                <a:latin typeface="Bookman Old Style" panose="02050604050505020204" pitchFamily="18" charset="0"/>
              </a:rPr>
              <a:t>judgments from federal district courts have no binding effect on any state court anywhere in the United States </a:t>
            </a:r>
            <a:r>
              <a:rPr lang="en-US" sz="1200" i="1" dirty="0">
                <a:latin typeface="Bookman Old Style" panose="02050604050505020204" pitchFamily="18" charset="0"/>
              </a:rPr>
              <a:t>except</a:t>
            </a:r>
            <a:r>
              <a:rPr lang="en-US" sz="1200" dirty="0">
                <a:latin typeface="Bookman Old Style" panose="02050604050505020204" pitchFamily="18" charset="0"/>
              </a:rPr>
              <a:t> where the parties involved are the same. </a:t>
            </a:r>
            <a:r>
              <a:rPr lang="en-US" sz="1200" u="sng" dirty="0">
                <a:latin typeface="Bookman Old Style" panose="02050604050505020204" pitchFamily="18" charset="0"/>
              </a:rPr>
              <a:t>U.S. ex rel. Lawrence v. Woods</a:t>
            </a:r>
            <a:r>
              <a:rPr lang="en-US" sz="1200" dirty="0">
                <a:latin typeface="Bookman Old Style" panose="02050604050505020204" pitchFamily="18" charset="0"/>
              </a:rPr>
              <a:t>, 432 F.2d 1072 (7th Cir. 1970) (“On the other hand, because lower federal courts exercise no appellate jurisdiction over state tribunals, decisions of lower federal courts are not conclusive on state courts.”); John Harrison, </a:t>
            </a:r>
            <a:r>
              <a:rPr lang="en-US" sz="1200" u="sng" dirty="0">
                <a:latin typeface="Bookman Old Style" panose="02050604050505020204" pitchFamily="18" charset="0"/>
              </a:rPr>
              <a:t>Severability, Remedies, and Constitutional Adjudication</a:t>
            </a:r>
            <a:r>
              <a:rPr lang="en-US" sz="1200" dirty="0">
                <a:latin typeface="Bookman Old Style" panose="02050604050505020204" pitchFamily="18" charset="0"/>
              </a:rPr>
              <a:t>, 83 Geo. Wash. L. Rev. 56, 87-88 (2014) (“When a court declares that a statutory rule is not applicable to a party because the rule is unconstitutional, the declaratory judgment again resembles a judicial act of invalidation with respect to the parties involved</a:t>
            </a:r>
            <a:r>
              <a:rPr lang="en-US" sz="1200" dirty="0" smtClean="0">
                <a:latin typeface="Bookman Old Style" panose="02050604050505020204" pitchFamily="18" charset="0"/>
              </a:rPr>
              <a:t>.”).</a:t>
            </a:r>
          </a:p>
          <a:p>
            <a:pPr lvl="1">
              <a:lnSpc>
                <a:spcPct val="100000"/>
              </a:lnSpc>
            </a:pPr>
            <a:r>
              <a:rPr lang="en-US" sz="1200" u="sng" dirty="0" smtClean="0">
                <a:latin typeface="Bookman Old Style" panose="02050604050505020204" pitchFamily="18" charset="0"/>
              </a:rPr>
              <a:t>No constitutional or statutory ruling binding any Florida courts to date</a:t>
            </a:r>
            <a:endParaRPr lang="en-US" sz="1200" dirty="0" smtClean="0">
              <a:latin typeface="Bookman Old Style" panose="02050604050505020204" pitchFamily="18" charset="0"/>
            </a:endParaRPr>
          </a:p>
          <a:p>
            <a:pPr lvl="2">
              <a:lnSpc>
                <a:spcPct val="100000"/>
              </a:lnSpc>
            </a:pPr>
            <a:r>
              <a:rPr lang="en-US" sz="1200" dirty="0" smtClean="0">
                <a:latin typeface="Bookman Old Style" panose="02050604050505020204" pitchFamily="18" charset="0"/>
              </a:rPr>
              <a:t>Some county courts have found the CDC Order unconstitutional (including for grounds unrelated like Takings Clause violations or otherwise), but are of limited persuasive value (several have been appealed).</a:t>
            </a:r>
          </a:p>
          <a:p>
            <a:pPr lvl="2">
              <a:lnSpc>
                <a:spcPct val="100000"/>
              </a:lnSpc>
            </a:pPr>
            <a:r>
              <a:rPr lang="en-US" sz="1200" dirty="0" smtClean="0">
                <a:latin typeface="Bookman Old Style" panose="02050604050505020204" pitchFamily="18" charset="0"/>
              </a:rPr>
              <a:t>Most other county court have simply applied the CDC Order in case-by-case situations.</a:t>
            </a:r>
          </a:p>
          <a:p>
            <a:pPr>
              <a:lnSpc>
                <a:spcPct val="100000"/>
              </a:lnSpc>
            </a:pPr>
            <a:r>
              <a:rPr lang="en-US" sz="1200" dirty="0" smtClean="0">
                <a:latin typeface="Bookman Old Style" panose="02050604050505020204" pitchFamily="18" charset="0"/>
              </a:rPr>
              <a:t>So what is the take away?</a:t>
            </a:r>
          </a:p>
          <a:p>
            <a:pPr lvl="1">
              <a:lnSpc>
                <a:spcPct val="100000"/>
              </a:lnSpc>
            </a:pPr>
            <a:r>
              <a:rPr lang="en-US" sz="1200" dirty="0" smtClean="0">
                <a:latin typeface="Bookman Old Style" panose="02050604050505020204" pitchFamily="18" charset="0"/>
              </a:rPr>
              <a:t>CDC Order in effect through June 30, 2021 unless a party to one of these decisions or in the Western District of Tennessee.</a:t>
            </a:r>
          </a:p>
          <a:p>
            <a:pPr lvl="1">
              <a:lnSpc>
                <a:spcPct val="100000"/>
              </a:lnSpc>
            </a:pPr>
            <a:r>
              <a:rPr lang="en-US" sz="1200" dirty="0" smtClean="0">
                <a:latin typeface="Bookman Old Style" panose="02050604050505020204" pitchFamily="18" charset="0"/>
              </a:rPr>
              <a:t>Landlords can challenge constitutionality either through declaratory relief (federal or state court) or in individual eviction cases, but likely must implead the United States to defend itself (there would certainly be no effect beyond a single case unless the United States is a party).</a:t>
            </a:r>
          </a:p>
          <a:p>
            <a:pPr lvl="1">
              <a:lnSpc>
                <a:spcPct val="100000"/>
              </a:lnSpc>
            </a:pPr>
            <a:r>
              <a:rPr lang="en-US" sz="1200" dirty="0" smtClean="0">
                <a:latin typeface="Bookman Old Style" panose="02050604050505020204" pitchFamily="18" charset="0"/>
              </a:rPr>
              <a:t>CFPB and FTC may still take action against landlords who violate the </a:t>
            </a:r>
            <a:r>
              <a:rPr lang="en-US" sz="1200" dirty="0">
                <a:latin typeface="Bookman Old Style" panose="02050604050505020204" pitchFamily="18" charset="0"/>
              </a:rPr>
              <a:t>CDC Order: </a:t>
            </a:r>
            <a:r>
              <a:rPr lang="en-US" sz="1200" dirty="0">
                <a:latin typeface="Bookman Old Style" panose="02050604050505020204" pitchFamily="18" charset="0"/>
                <a:hlinkClick r:id="rId2"/>
              </a:rPr>
              <a:t>https://www.consumerfinance.gov/about-us/newsroom/cfpb-acting-director-uejio-and-ftc-acting-chairwoman-slaughter-issue-joint-statement-on-preventing-illegal-evictions</a:t>
            </a:r>
            <a:r>
              <a:rPr lang="en-US" sz="1200" dirty="0" smtClean="0">
                <a:latin typeface="Bookman Old Style" panose="02050604050505020204" pitchFamily="18" charset="0"/>
                <a:hlinkClick r:id="rId2"/>
              </a:rPr>
              <a:t>/</a:t>
            </a:r>
            <a:r>
              <a:rPr lang="en-US" sz="1200" dirty="0" smtClean="0">
                <a:latin typeface="Bookman Old Style" panose="02050604050505020204" pitchFamily="18" charset="0"/>
              </a:rPr>
              <a:t>. Implications under debt collection laws at issue</a:t>
            </a:r>
            <a:r>
              <a:rPr lang="en-US" sz="1200" dirty="0" smtClean="0">
                <a:latin typeface="Bookman Old Style" panose="02050604050505020204" pitchFamily="18" charset="0"/>
              </a:rPr>
              <a:t>.</a:t>
            </a:r>
          </a:p>
          <a:p>
            <a:pPr lvl="1">
              <a:lnSpc>
                <a:spcPct val="100000"/>
              </a:lnSpc>
            </a:pPr>
            <a:r>
              <a:rPr lang="en-US" sz="1200" dirty="0" smtClean="0">
                <a:latin typeface="Bookman Old Style" panose="02050604050505020204" pitchFamily="18" charset="0"/>
              </a:rPr>
              <a:t>Fast moving, and these cases evade review to an extent – </a:t>
            </a:r>
            <a:r>
              <a:rPr lang="en-US" sz="1200" smtClean="0">
                <a:latin typeface="Bookman Old Style" panose="02050604050505020204" pitchFamily="18" charset="0"/>
              </a:rPr>
              <a:t>judicial minimalism.</a:t>
            </a:r>
            <a:endParaRPr lang="en-US" sz="1100" dirty="0" smtClean="0">
              <a:latin typeface="Bookman Old Style" panose="02050604050505020204" pitchFamily="18" charset="0"/>
            </a:endParaRPr>
          </a:p>
          <a:p>
            <a:pPr>
              <a:lnSpc>
                <a:spcPct val="100000"/>
              </a:lnSpc>
            </a:pPr>
            <a:endParaRPr lang="en-US" sz="1600" dirty="0">
              <a:latin typeface="Bookman Old Style" panose="02050604050505020204" pitchFamily="18" charset="0"/>
            </a:endParaRPr>
          </a:p>
        </p:txBody>
      </p:sp>
    </p:spTree>
    <p:extLst>
      <p:ext uri="{BB962C8B-B14F-4D97-AF65-F5344CB8AC3E}">
        <p14:creationId xmlns:p14="http://schemas.microsoft.com/office/powerpoint/2010/main" val="3818659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barn(inVertical)">
                                      <p:cBhvr>
                                        <p:cTn id="7" dur="5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fade">
                                      <p:cBhvr>
                                        <p:cTn id="12" dur="1000"/>
                                        <p:tgtEl>
                                          <p:spTgt spid="3">
                                            <p:txEl>
                                              <p:pRg st="8" end="8"/>
                                            </p:txEl>
                                          </p:spTgt>
                                        </p:tgtEl>
                                      </p:cBhvr>
                                    </p:animEffect>
                                    <p:anim calcmode="lin" valueType="num">
                                      <p:cBhvr>
                                        <p:cTn id="1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Effect transition="in" filter="barn(inVertical)">
                                      <p:cBhvr>
                                        <p:cTn id="19" dur="500"/>
                                        <p:tgtEl>
                                          <p:spTgt spid="3">
                                            <p:txEl>
                                              <p:pRg st="9" end="9"/>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10" end="10"/>
                                            </p:txEl>
                                          </p:spTgt>
                                        </p:tgtEl>
                                        <p:attrNameLst>
                                          <p:attrName>style.visibility</p:attrName>
                                        </p:attrNameLst>
                                      </p:cBhvr>
                                      <p:to>
                                        <p:strVal val="visible"/>
                                      </p:to>
                                    </p:set>
                                    <p:animEffect transition="in" filter="barn(inVertical)">
                                      <p:cBhvr>
                                        <p:cTn id="2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rlin Sans FB" panose="020E0602020502020306" pitchFamily="34" charset="0"/>
              </a:rPr>
              <a:t>Questions? Comments? Concerns?</a:t>
            </a:r>
            <a:endParaRPr lang="en-US" dirty="0">
              <a:latin typeface="Berlin Sans FB" panose="020E0602020502020306" pitchFamily="34" charset="0"/>
            </a:endParaRPr>
          </a:p>
        </p:txBody>
      </p:sp>
      <p:sp>
        <p:nvSpPr>
          <p:cNvPr id="3" name="Content Placeholder 2"/>
          <p:cNvSpPr>
            <a:spLocks noGrp="1"/>
          </p:cNvSpPr>
          <p:nvPr>
            <p:ph idx="1"/>
          </p:nvPr>
        </p:nvSpPr>
        <p:spPr/>
        <p:txBody>
          <a:bodyPr/>
          <a:lstStyle/>
          <a:p>
            <a:r>
              <a:rPr lang="en-US" dirty="0" smtClean="0">
                <a:latin typeface="Bookman Old Style" panose="02050604050505020204" pitchFamily="18" charset="0"/>
              </a:rPr>
              <a:t>Emails:</a:t>
            </a:r>
          </a:p>
          <a:p>
            <a:pPr lvl="1"/>
            <a:r>
              <a:rPr lang="en-US" dirty="0">
                <a:latin typeface="Bookman Old Style" panose="02050604050505020204" pitchFamily="18" charset="0"/>
                <a:hlinkClick r:id="rId2"/>
              </a:rPr>
              <a:t>kevin.rabin@trls.org</a:t>
            </a:r>
            <a:endParaRPr lang="en-US" dirty="0">
              <a:latin typeface="Bookman Old Style" panose="02050604050505020204" pitchFamily="18" charset="0"/>
            </a:endParaRPr>
          </a:p>
          <a:p>
            <a:pPr lvl="1"/>
            <a:r>
              <a:rPr lang="en-US" dirty="0" smtClean="0">
                <a:latin typeface="Bookman Old Style" panose="02050604050505020204" pitchFamily="18" charset="0"/>
                <a:hlinkClick r:id="rId3"/>
              </a:rPr>
              <a:t>jhittleman@legalaid.org</a:t>
            </a:r>
            <a:r>
              <a:rPr lang="en-US" dirty="0" smtClean="0">
                <a:latin typeface="Bookman Old Style" panose="02050604050505020204" pitchFamily="18" charset="0"/>
              </a:rPr>
              <a:t>	</a:t>
            </a:r>
          </a:p>
          <a:p>
            <a:pPr lvl="1"/>
            <a:endParaRPr lang="en-US" dirty="0" smtClean="0">
              <a:latin typeface="Bookman Old Style" panose="02050604050505020204" pitchFamily="18" charset="0"/>
            </a:endParaRPr>
          </a:p>
        </p:txBody>
      </p:sp>
    </p:spTree>
    <p:extLst>
      <p:ext uri="{BB962C8B-B14F-4D97-AF65-F5344CB8AC3E}">
        <p14:creationId xmlns:p14="http://schemas.microsoft.com/office/powerpoint/2010/main" val="1366394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45708"/>
            <a:ext cx="9603275" cy="1049235"/>
          </a:xfrm>
        </p:spPr>
        <p:txBody>
          <a:bodyPr/>
          <a:lstStyle/>
          <a:p>
            <a:r>
              <a:rPr lang="en-US" dirty="0" smtClean="0">
                <a:latin typeface="Bookman Old Style" panose="02050604050505020204" pitchFamily="18" charset="0"/>
              </a:rPr>
              <a:t>About the </a:t>
            </a:r>
            <a:r>
              <a:rPr lang="en-US" dirty="0" err="1" smtClean="0">
                <a:latin typeface="Bookman Old Style" panose="02050604050505020204" pitchFamily="18" charset="0"/>
              </a:rPr>
              <a:t>speakerS</a:t>
            </a:r>
            <a:endParaRPr lang="en-US" dirty="0">
              <a:latin typeface="Bookman Old Style" panose="02050604050505020204" pitchFamily="18" charset="0"/>
            </a:endParaRPr>
          </a:p>
        </p:txBody>
      </p:sp>
      <p:sp>
        <p:nvSpPr>
          <p:cNvPr id="3" name="Content Placeholder 2"/>
          <p:cNvSpPr>
            <a:spLocks noGrp="1"/>
          </p:cNvSpPr>
          <p:nvPr>
            <p:ph idx="1"/>
          </p:nvPr>
        </p:nvSpPr>
        <p:spPr/>
        <p:txBody>
          <a:bodyPr>
            <a:normAutofit lnSpcReduction="10000"/>
          </a:bodyPr>
          <a:lstStyle/>
          <a:p>
            <a:r>
              <a:rPr lang="en-US" sz="1400" dirty="0">
                <a:latin typeface="Bookman Old Style" panose="02050604050505020204" pitchFamily="18" charset="0"/>
              </a:rPr>
              <a:t>Kevin S. Rabin is a </a:t>
            </a:r>
            <a:r>
              <a:rPr lang="en-US" sz="1400" dirty="0" smtClean="0">
                <a:latin typeface="Bookman Old Style" panose="02050604050505020204" pitchFamily="18" charset="0"/>
              </a:rPr>
              <a:t>senior staff </a:t>
            </a:r>
            <a:r>
              <a:rPr lang="en-US" sz="1400" dirty="0">
                <a:latin typeface="Bookman Old Style" panose="02050604050505020204" pitchFamily="18" charset="0"/>
              </a:rPr>
              <a:t>attorney with Three Rivers Legal Services, Inc. in Gainesville, </a:t>
            </a:r>
            <a:r>
              <a:rPr lang="en-US" sz="1400" dirty="0" smtClean="0">
                <a:latin typeface="Bookman Old Style" panose="02050604050505020204" pitchFamily="18" charset="0"/>
              </a:rPr>
              <a:t>FL. He </a:t>
            </a:r>
            <a:r>
              <a:rPr lang="en-US" sz="1400" dirty="0">
                <a:latin typeface="Bookman Old Style" panose="02050604050505020204" pitchFamily="18" charset="0"/>
              </a:rPr>
              <a:t>has litigated hundreds of eviction, debt collection, wage garnishment, foreclosure, and affirmative consumer, fair housing, and </a:t>
            </a:r>
            <a:r>
              <a:rPr lang="en-US" sz="1400" dirty="0" smtClean="0">
                <a:latin typeface="Bookman Old Style" panose="02050604050505020204" pitchFamily="18" charset="0"/>
              </a:rPr>
              <a:t>tenants’ rights </a:t>
            </a:r>
            <a:r>
              <a:rPr lang="en-US" sz="1400" dirty="0">
                <a:latin typeface="Bookman Old Style" panose="02050604050505020204" pitchFamily="18" charset="0"/>
              </a:rPr>
              <a:t>suits to completion in his </a:t>
            </a:r>
            <a:r>
              <a:rPr lang="en-US" sz="1400" dirty="0" smtClean="0">
                <a:latin typeface="Bookman Old Style" panose="02050604050505020204" pitchFamily="18" charset="0"/>
              </a:rPr>
              <a:t>seven </a:t>
            </a:r>
            <a:r>
              <a:rPr lang="en-US" sz="1400" dirty="0">
                <a:latin typeface="Bookman Old Style" panose="02050604050505020204" pitchFamily="18" charset="0"/>
              </a:rPr>
              <a:t>years of practice across North-Central Florida. He is currently </a:t>
            </a:r>
            <a:r>
              <a:rPr lang="en-US" sz="1400" dirty="0" smtClean="0">
                <a:latin typeface="Bookman Old Style" panose="02050604050505020204" pitchFamily="18" charset="0"/>
              </a:rPr>
              <a:t>a </a:t>
            </a:r>
            <a:r>
              <a:rPr lang="en-US" sz="1400" dirty="0">
                <a:latin typeface="Bookman Old Style" panose="02050604050505020204" pitchFamily="18" charset="0"/>
              </a:rPr>
              <a:t>co-chair of the </a:t>
            </a:r>
            <a:r>
              <a:rPr lang="en-US" sz="1400" dirty="0" smtClean="0">
                <a:latin typeface="Bookman Old Style" panose="02050604050505020204" pitchFamily="18" charset="0"/>
              </a:rPr>
              <a:t>Florida Housing </a:t>
            </a:r>
            <a:r>
              <a:rPr lang="en-US" sz="1400" dirty="0">
                <a:latin typeface="Bookman Old Style" panose="02050604050505020204" pitchFamily="18" charset="0"/>
              </a:rPr>
              <a:t>Umbrella </a:t>
            </a:r>
            <a:r>
              <a:rPr lang="en-US" sz="1400" dirty="0" smtClean="0">
                <a:latin typeface="Bookman Old Style" panose="02050604050505020204" pitchFamily="18" charset="0"/>
              </a:rPr>
              <a:t>Group. </a:t>
            </a:r>
            <a:r>
              <a:rPr lang="en-US" sz="1400" dirty="0">
                <a:latin typeface="Bookman Old Style" panose="02050604050505020204" pitchFamily="18" charset="0"/>
              </a:rPr>
              <a:t>He is a graduate of the University of Missouri (B.A. Political Science 2010) and </a:t>
            </a:r>
            <a:r>
              <a:rPr lang="en-US" sz="1400" dirty="0" smtClean="0">
                <a:latin typeface="Bookman Old Style" panose="02050604050505020204" pitchFamily="18" charset="0"/>
              </a:rPr>
              <a:t>the </a:t>
            </a:r>
            <a:r>
              <a:rPr lang="en-US" sz="1400" dirty="0">
                <a:latin typeface="Bookman Old Style" panose="02050604050505020204" pitchFamily="18" charset="0"/>
              </a:rPr>
              <a:t>University of Florida Levin College of Law (J.D. </a:t>
            </a:r>
            <a:r>
              <a:rPr lang="en-US" sz="1400" i="1" dirty="0">
                <a:latin typeface="Bookman Old Style" panose="02050604050505020204" pitchFamily="18" charset="0"/>
              </a:rPr>
              <a:t>cum laude</a:t>
            </a:r>
            <a:r>
              <a:rPr lang="en-US" sz="1400" dirty="0">
                <a:latin typeface="Bookman Old Style" panose="02050604050505020204" pitchFamily="18" charset="0"/>
              </a:rPr>
              <a:t> </a:t>
            </a:r>
            <a:r>
              <a:rPr lang="en-US" sz="1400" dirty="0" smtClean="0">
                <a:latin typeface="Bookman Old Style" panose="02050604050505020204" pitchFamily="18" charset="0"/>
              </a:rPr>
              <a:t>2013). </a:t>
            </a:r>
            <a:r>
              <a:rPr lang="en-US" sz="1400" dirty="0">
                <a:latin typeface="Bookman Old Style" panose="02050604050505020204" pitchFamily="18" charset="0"/>
              </a:rPr>
              <a:t>He is a member of the Florida </a:t>
            </a:r>
            <a:r>
              <a:rPr lang="en-US" sz="1400" dirty="0" smtClean="0">
                <a:latin typeface="Bookman Old Style" panose="02050604050505020204" pitchFamily="18" charset="0"/>
              </a:rPr>
              <a:t>Bar, and is admitted in the </a:t>
            </a:r>
            <a:r>
              <a:rPr lang="en-US" sz="1400" dirty="0">
                <a:latin typeface="Bookman Old Style" panose="02050604050505020204" pitchFamily="18" charset="0"/>
              </a:rPr>
              <a:t>United States District Courts for the Middle and Northern Districts of </a:t>
            </a:r>
            <a:r>
              <a:rPr lang="en-US" sz="1400" dirty="0" smtClean="0">
                <a:latin typeface="Bookman Old Style" panose="02050604050505020204" pitchFamily="18" charset="0"/>
              </a:rPr>
              <a:t>Florida and the U.S. Court of Appeals for the Eleventh </a:t>
            </a:r>
            <a:r>
              <a:rPr lang="en-US" sz="1400" dirty="0" smtClean="0">
                <a:latin typeface="Bookman Old Style" panose="02050604050505020204" pitchFamily="18" charset="0"/>
              </a:rPr>
              <a:t>Circuit.</a:t>
            </a:r>
          </a:p>
          <a:p>
            <a:r>
              <a:rPr lang="en-US" sz="1400" dirty="0" smtClean="0">
                <a:latin typeface="Bookman Old Style" panose="02050604050505020204" pitchFamily="18" charset="0"/>
              </a:rPr>
              <a:t>Jeff </a:t>
            </a:r>
            <a:r>
              <a:rPr lang="en-US" sz="1400" dirty="0">
                <a:latin typeface="Bookman Old Style" panose="02050604050505020204" pitchFamily="18" charset="0"/>
              </a:rPr>
              <a:t>Hittleman is an attorney with the Senior Citizen Law Project at Coast to Coast Legal Aid of South Florida. He handles housing, consumer, and domestic violence cases for seniors. </a:t>
            </a:r>
            <a:r>
              <a:rPr lang="en-US" sz="1400" dirty="0" smtClean="0">
                <a:latin typeface="Bookman Old Style" panose="02050604050505020204" pitchFamily="18" charset="0"/>
              </a:rPr>
              <a:t>Prior </a:t>
            </a:r>
            <a:r>
              <a:rPr lang="en-US" sz="1400" dirty="0">
                <a:latin typeface="Bookman Old Style" panose="02050604050505020204" pitchFamily="18" charset="0"/>
              </a:rPr>
              <a:t>to joining Coast to Coast Legal Aid, Jeff was as an Assistant Public Defender in Broward County. He is a proud “Double Gator” having earned a Juris Doctorate from the University of Florida in 2012 and a Bachelor of Arts in Political Science from the University of Florida in 2009. </a:t>
            </a:r>
          </a:p>
        </p:txBody>
      </p:sp>
    </p:spTree>
    <p:extLst>
      <p:ext uri="{BB962C8B-B14F-4D97-AF65-F5344CB8AC3E}">
        <p14:creationId xmlns:p14="http://schemas.microsoft.com/office/powerpoint/2010/main" val="1694727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man Old Style" panose="02050604050505020204" pitchFamily="18" charset="0"/>
              </a:rPr>
              <a:t>Outline of topics for today	</a:t>
            </a:r>
            <a:endParaRPr lang="en-US" dirty="0">
              <a:latin typeface="Bookman Old Style" panose="02050604050505020204" pitchFamily="18" charset="0"/>
            </a:endParaRPr>
          </a:p>
        </p:txBody>
      </p:sp>
      <p:sp>
        <p:nvSpPr>
          <p:cNvPr id="3" name="Content Placeholder 2"/>
          <p:cNvSpPr>
            <a:spLocks noGrp="1"/>
          </p:cNvSpPr>
          <p:nvPr>
            <p:ph idx="1"/>
          </p:nvPr>
        </p:nvSpPr>
        <p:spPr>
          <a:xfrm>
            <a:off x="1064400" y="1916878"/>
            <a:ext cx="9603275" cy="3450613"/>
          </a:xfrm>
        </p:spPr>
        <p:txBody>
          <a:bodyPr>
            <a:noAutofit/>
          </a:bodyPr>
          <a:lstStyle/>
          <a:p>
            <a:r>
              <a:rPr lang="en-US" sz="1800" dirty="0" smtClean="0">
                <a:latin typeface="Bookman Old Style" panose="02050604050505020204" pitchFamily="18" charset="0"/>
              </a:rPr>
              <a:t>The Centers for Disease Control and Prevention (CDC) Order – Extension and Modifications</a:t>
            </a:r>
          </a:p>
          <a:p>
            <a:r>
              <a:rPr lang="en-US" sz="1800" dirty="0" smtClean="0">
                <a:latin typeface="Bookman Old Style" panose="02050604050505020204" pitchFamily="18" charset="0"/>
              </a:rPr>
              <a:t>Constitutional Challenges to the CDC Order – Current State of Play</a:t>
            </a:r>
            <a:endParaRPr lang="en-US" dirty="0" smtClean="0">
              <a:latin typeface="Bookman Old Style" panose="02050604050505020204"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13018" y="3430211"/>
            <a:ext cx="3816552" cy="2474264"/>
          </a:xfrm>
          <a:prstGeom prst="rect">
            <a:avLst/>
          </a:prstGeom>
        </p:spPr>
      </p:pic>
    </p:spTree>
    <p:extLst>
      <p:ext uri="{BB962C8B-B14F-4D97-AF65-F5344CB8AC3E}">
        <p14:creationId xmlns:p14="http://schemas.microsoft.com/office/powerpoint/2010/main" val="2641158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man Old Style" panose="02050604050505020204" pitchFamily="18" charset="0"/>
              </a:rPr>
              <a:t>Origins of the CDC Order</a:t>
            </a:r>
            <a:endParaRPr lang="en-US" dirty="0">
              <a:latin typeface="Bookman Old Style" panose="02050604050505020204" pitchFamily="18" charset="0"/>
            </a:endParaRPr>
          </a:p>
        </p:txBody>
      </p:sp>
      <p:sp>
        <p:nvSpPr>
          <p:cNvPr id="3" name="Content Placeholder 2"/>
          <p:cNvSpPr>
            <a:spLocks noGrp="1"/>
          </p:cNvSpPr>
          <p:nvPr>
            <p:ph idx="1"/>
          </p:nvPr>
        </p:nvSpPr>
        <p:spPr/>
        <p:txBody>
          <a:bodyPr>
            <a:noAutofit/>
          </a:bodyPr>
          <a:lstStyle/>
          <a:p>
            <a:r>
              <a:rPr lang="en-US" sz="1000" dirty="0">
                <a:latin typeface="Bookman Old Style" panose="02050604050505020204" pitchFamily="18" charset="0"/>
              </a:rPr>
              <a:t>August 8, 2020 – Former President Trump issues executive order requesting broad protective action for tenants facing eviction and homeowners facing foreclosure (Exec. Order No. 13,945, 80 Fed. Reg. 49,935 (Aug. 8, 2020) – “It is the policy of the United States to minimize, to the greatest extent possible, residential evictions and foreclosures during the ongoing COVID-19 national emergency.”</a:t>
            </a:r>
          </a:p>
          <a:p>
            <a:r>
              <a:rPr lang="en-US" sz="1000" dirty="0">
                <a:latin typeface="Bookman Old Style" panose="02050604050505020204" pitchFamily="18" charset="0"/>
              </a:rPr>
              <a:t>September 1, 2020 – CDC responds and enact CDC eviction moratorium effective Sept. 4.</a:t>
            </a:r>
          </a:p>
          <a:p>
            <a:pPr lvl="1"/>
            <a:r>
              <a:rPr lang="en-US" sz="1000" dirty="0">
                <a:latin typeface="Bookman Old Style" panose="02050604050505020204" pitchFamily="18" charset="0"/>
              </a:rPr>
              <a:t>Potentially applies to all residential dwellings nationwide – no exceptions except by territory (American Samoa, any state wherein the state provided a greater set of protections – </a:t>
            </a:r>
            <a:endParaRPr lang="en-US" sz="1000" dirty="0" smtClean="0">
              <a:latin typeface="Bookman Old Style" panose="02050604050505020204" pitchFamily="18" charset="0"/>
            </a:endParaRPr>
          </a:p>
          <a:p>
            <a:pPr lvl="2"/>
            <a:r>
              <a:rPr lang="en-US" sz="1000" dirty="0" smtClean="0">
                <a:latin typeface="Bookman Old Style" panose="02050604050505020204" pitchFamily="18" charset="0"/>
              </a:rPr>
              <a:t>Florida </a:t>
            </a:r>
            <a:r>
              <a:rPr lang="en-US" sz="1000" dirty="0">
                <a:latin typeface="Bookman Old Style" panose="02050604050505020204" pitchFamily="18" charset="0"/>
              </a:rPr>
              <a:t>did not </a:t>
            </a:r>
            <a:r>
              <a:rPr lang="en-US" sz="1000" dirty="0" smtClean="0">
                <a:latin typeface="Bookman Old Style" panose="02050604050505020204" pitchFamily="18" charset="0"/>
              </a:rPr>
              <a:t>have greater protections, and its sole protections expired on September 30, 2021 (Fla. Exec. Order 20-211 expired, and Governor’s office stated it was to avoid any confusion about application of CDC Order).</a:t>
            </a:r>
          </a:p>
          <a:p>
            <a:pPr lvl="1"/>
            <a:r>
              <a:rPr lang="en-US" sz="1000" dirty="0" smtClean="0">
                <a:latin typeface="Bookman Old Style" panose="02050604050505020204" pitchFamily="18" charset="0"/>
              </a:rPr>
              <a:t>“</a:t>
            </a:r>
            <a:r>
              <a:rPr lang="en-US" sz="1000" dirty="0">
                <a:latin typeface="Bookman Old Style" panose="02050604050505020204" pitchFamily="18" charset="0"/>
              </a:rPr>
              <a:t>A landlord, owner of a residential property, or other person with a legal right to pursue eviction or possessory action </a:t>
            </a:r>
            <a:r>
              <a:rPr lang="en-US" sz="1000" i="1" dirty="0">
                <a:latin typeface="Bookman Old Style" panose="02050604050505020204" pitchFamily="18" charset="0"/>
              </a:rPr>
              <a:t>shall not evict any covered person from any residential property in any State</a:t>
            </a:r>
            <a:r>
              <a:rPr lang="en-US" sz="1000" dirty="0">
                <a:latin typeface="Bookman Old Style" panose="02050604050505020204" pitchFamily="18" charset="0"/>
              </a:rPr>
              <a:t>. . . in which there are documented cases of COVID-19 that provides a level of public-health protections below the requirements listed in this Order.” 85 Fed. Reg. 55,294, 55,296 (emphasis added).</a:t>
            </a:r>
          </a:p>
          <a:p>
            <a:pPr lvl="1"/>
            <a:r>
              <a:rPr lang="en-US" sz="1000" dirty="0">
                <a:latin typeface="Bookman Old Style" panose="02050604050505020204" pitchFamily="18" charset="0"/>
              </a:rPr>
              <a:t>Who gets the protections? “Covered persons” - any tenant, lessee, or resident of a residential property who provides to their landlord, the owner of the residential property, or other person with a legal right to pursue eviction or a possessory action,” a declaration under penalty of perjury contains 5 specific statements</a:t>
            </a:r>
            <a:r>
              <a:rPr lang="en-US" sz="1000" dirty="0" smtClean="0">
                <a:latin typeface="Bookman Old Style" panose="02050604050505020204" pitchFamily="18" charset="0"/>
              </a:rPr>
              <a:t>.</a:t>
            </a:r>
            <a:endParaRPr lang="en-US" sz="1000" dirty="0">
              <a:latin typeface="Bookman Old Style" panose="02050604050505020204" pitchFamily="18" charset="0"/>
            </a:endParaRPr>
          </a:p>
        </p:txBody>
      </p:sp>
    </p:spTree>
    <p:extLst>
      <p:ext uri="{BB962C8B-B14F-4D97-AF65-F5344CB8AC3E}">
        <p14:creationId xmlns:p14="http://schemas.microsoft.com/office/powerpoint/2010/main" val="3860048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Bookman Old Style" panose="02050604050505020204" pitchFamily="18" charset="0"/>
              </a:rPr>
              <a:t>CDC Declaration form</a:t>
            </a:r>
            <a:endParaRPr lang="en-US" dirty="0">
              <a:latin typeface="Bookman Old Style" panose="02050604050505020204" pitchFamily="18" charset="0"/>
            </a:endParaRPr>
          </a:p>
        </p:txBody>
      </p:sp>
      <p:sp>
        <p:nvSpPr>
          <p:cNvPr id="3" name="Content Placeholder 2"/>
          <p:cNvSpPr>
            <a:spLocks noGrp="1"/>
          </p:cNvSpPr>
          <p:nvPr>
            <p:ph idx="1"/>
          </p:nvPr>
        </p:nvSpPr>
        <p:spPr/>
        <p:txBody>
          <a:bodyPr/>
          <a:lstStyle/>
          <a:p>
            <a:pPr lvl="1"/>
            <a:r>
              <a:rPr lang="en-US" sz="1000" dirty="0">
                <a:latin typeface="Bookman Old Style" panose="02050604050505020204" pitchFamily="18" charset="0"/>
              </a:rPr>
              <a:t>CDC Declaration Form – OMB Control No. 0920-1303 - [FORM] Declaration Under Penalty of Perjury for the Centers for Disease Control and Prevention’s Temporary Halt in Evictions to Prevent Further Spread of COVID-19 (CDC Form Declaration) - </a:t>
            </a:r>
            <a:r>
              <a:rPr lang="en-US" sz="1000" dirty="0">
                <a:latin typeface="Bookman Old Style" panose="02050604050505020204" pitchFamily="18" charset="0"/>
                <a:hlinkClick r:id="rId2"/>
              </a:rPr>
              <a:t>https://www.cdc.gov/coronavirus/2019-ncov/downloads/EvictionDeclare_d508.pdf</a:t>
            </a:r>
            <a:r>
              <a:rPr lang="en-US" sz="1000" dirty="0">
                <a:latin typeface="Bookman Old Style" panose="02050604050505020204" pitchFamily="18" charset="0"/>
              </a:rPr>
              <a:t>.</a:t>
            </a:r>
          </a:p>
          <a:p>
            <a:pPr lvl="2"/>
            <a:r>
              <a:rPr lang="en-US" sz="1000" dirty="0">
                <a:latin typeface="Bookman Old Style" panose="02050604050505020204" pitchFamily="18" charset="0"/>
              </a:rPr>
              <a:t>Now a check box form, has been modified at each extension.</a:t>
            </a:r>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36291" y="3135154"/>
            <a:ext cx="3565676" cy="2853306"/>
          </a:xfrm>
          <a:prstGeom prst="rect">
            <a:avLst/>
          </a:prstGeom>
        </p:spPr>
      </p:pic>
    </p:spTree>
    <p:extLst>
      <p:ext uri="{BB962C8B-B14F-4D97-AF65-F5344CB8AC3E}">
        <p14:creationId xmlns:p14="http://schemas.microsoft.com/office/powerpoint/2010/main" val="2057261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man Old Style" panose="02050604050505020204" pitchFamily="18" charset="0"/>
              </a:rPr>
              <a:t>Extensions OF THE CDC ORDER</a:t>
            </a:r>
            <a:endParaRPr lang="en-US" dirty="0">
              <a:latin typeface="Bookman Old Style" panose="02050604050505020204" pitchFamily="18" charset="0"/>
            </a:endParaRPr>
          </a:p>
        </p:txBody>
      </p:sp>
      <p:sp>
        <p:nvSpPr>
          <p:cNvPr id="3" name="Content Placeholder 2"/>
          <p:cNvSpPr>
            <a:spLocks noGrp="1"/>
          </p:cNvSpPr>
          <p:nvPr>
            <p:ph idx="1"/>
          </p:nvPr>
        </p:nvSpPr>
        <p:spPr/>
        <p:txBody>
          <a:bodyPr>
            <a:normAutofit fontScale="92500" lnSpcReduction="20000"/>
          </a:bodyPr>
          <a:lstStyle/>
          <a:p>
            <a:r>
              <a:rPr lang="en-US" sz="1100" dirty="0" smtClean="0">
                <a:latin typeface="Bookman Old Style" panose="02050604050505020204" pitchFamily="18" charset="0"/>
              </a:rPr>
              <a:t>The CDC Order was extended </a:t>
            </a:r>
            <a:r>
              <a:rPr lang="en-US" sz="1100" dirty="0">
                <a:latin typeface="Bookman Old Style" panose="02050604050505020204" pitchFamily="18" charset="0"/>
              </a:rPr>
              <a:t>by Consolidated Appropriations Act of </a:t>
            </a:r>
            <a:r>
              <a:rPr lang="en-US" sz="1100" dirty="0" smtClean="0">
                <a:latin typeface="Bookman Old Style" panose="02050604050505020204" pitchFamily="18" charset="0"/>
              </a:rPr>
              <a:t>2021 (Pub. L. 116-260, </a:t>
            </a:r>
            <a:r>
              <a:rPr lang="en-US" sz="1100" dirty="0">
                <a:latin typeface="Bookman Old Style" panose="02050604050505020204" pitchFamily="18" charset="0"/>
              </a:rPr>
              <a:t>§ </a:t>
            </a:r>
            <a:r>
              <a:rPr lang="en-US" sz="1100" dirty="0" smtClean="0">
                <a:latin typeface="Bookman Old Style" panose="02050604050505020204" pitchFamily="18" charset="0"/>
              </a:rPr>
              <a:t>502) until </a:t>
            </a:r>
            <a:r>
              <a:rPr lang="en-US" sz="1100" dirty="0">
                <a:latin typeface="Bookman Old Style" panose="02050604050505020204" pitchFamily="18" charset="0"/>
              </a:rPr>
              <a:t>January 31, 2021, and again by </a:t>
            </a:r>
            <a:r>
              <a:rPr lang="en-US" sz="1100" dirty="0" smtClean="0">
                <a:latin typeface="Bookman Old Style" panose="02050604050505020204" pitchFamily="18" charset="0"/>
              </a:rPr>
              <a:t>two reauthorization </a:t>
            </a:r>
            <a:r>
              <a:rPr lang="en-US" sz="1100" dirty="0">
                <a:latin typeface="Bookman Old Style" panose="02050604050505020204" pitchFamily="18" charset="0"/>
              </a:rPr>
              <a:t>CDC </a:t>
            </a:r>
            <a:r>
              <a:rPr lang="en-US" sz="1100" dirty="0" smtClean="0">
                <a:latin typeface="Bookman Old Style" panose="02050604050505020204" pitchFamily="18" charset="0"/>
              </a:rPr>
              <a:t>Orders: the first on January 29, 2021 extending </a:t>
            </a:r>
            <a:r>
              <a:rPr lang="en-US" sz="1100" dirty="0">
                <a:latin typeface="Bookman Old Style" panose="02050604050505020204" pitchFamily="18" charset="0"/>
              </a:rPr>
              <a:t>until March 31, </a:t>
            </a:r>
            <a:r>
              <a:rPr lang="en-US" sz="1100" dirty="0" smtClean="0">
                <a:latin typeface="Bookman Old Style" panose="02050604050505020204" pitchFamily="18" charset="0"/>
              </a:rPr>
              <a:t>2021 (86 Fed. Reg. 8020 (Feb. 3, 2021), and the second on March 29, 2021, extending until June 30, 2021 (no federal register citation available).</a:t>
            </a:r>
          </a:p>
          <a:p>
            <a:pPr lvl="1"/>
            <a:r>
              <a:rPr lang="en-US" sz="1100" dirty="0" smtClean="0">
                <a:latin typeface="Bookman Old Style" panose="02050604050505020204" pitchFamily="18" charset="0"/>
              </a:rPr>
              <a:t>The 2 newer CDC Orders cover </a:t>
            </a:r>
            <a:r>
              <a:rPr lang="en-US" sz="1100" dirty="0">
                <a:latin typeface="Bookman Old Style" panose="02050604050505020204" pitchFamily="18" charset="0"/>
              </a:rPr>
              <a:t>American Samoa, but </a:t>
            </a:r>
            <a:r>
              <a:rPr lang="en-US" sz="1100" dirty="0" smtClean="0">
                <a:latin typeface="Bookman Old Style" panose="02050604050505020204" pitchFamily="18" charset="0"/>
              </a:rPr>
              <a:t>are </a:t>
            </a:r>
            <a:r>
              <a:rPr lang="en-US" sz="1100" dirty="0">
                <a:latin typeface="Bookman Old Style" panose="02050604050505020204" pitchFamily="18" charset="0"/>
              </a:rPr>
              <a:t>otherwise substantially </a:t>
            </a:r>
            <a:r>
              <a:rPr lang="en-US" sz="1100" dirty="0" smtClean="0">
                <a:latin typeface="Bookman Old Style" panose="02050604050505020204" pitchFamily="18" charset="0"/>
              </a:rPr>
              <a:t>similar to the Sept</a:t>
            </a:r>
            <a:r>
              <a:rPr lang="en-US" sz="1100" dirty="0">
                <a:latin typeface="Bookman Old Style" panose="02050604050505020204" pitchFamily="18" charset="0"/>
              </a:rPr>
              <a:t>. 4, 2020 </a:t>
            </a:r>
            <a:r>
              <a:rPr lang="en-US" sz="1100" dirty="0" smtClean="0">
                <a:latin typeface="Bookman Old Style" panose="02050604050505020204" pitchFamily="18" charset="0"/>
              </a:rPr>
              <a:t>original CDC Order.</a:t>
            </a:r>
          </a:p>
          <a:p>
            <a:pPr lvl="1"/>
            <a:r>
              <a:rPr lang="en-US" sz="1100" dirty="0" smtClean="0">
                <a:latin typeface="Bookman Old Style" panose="02050604050505020204" pitchFamily="18" charset="0"/>
              </a:rPr>
              <a:t>March 29, 2021 CDC Order had several small modifications worth noting:</a:t>
            </a:r>
          </a:p>
          <a:p>
            <a:pPr lvl="2"/>
            <a:r>
              <a:rPr lang="en-US" sz="1100" dirty="0" smtClean="0">
                <a:latin typeface="Bookman Old Style" panose="02050604050505020204" pitchFamily="18" charset="0"/>
              </a:rPr>
              <a:t>No new declaration required – any declaration served after Sept. 4, 2020 by a “covered person” has the same effect. CDC Order at 10 (Mar. 29, </a:t>
            </a:r>
            <a:r>
              <a:rPr lang="en-US" sz="1100" dirty="0">
                <a:latin typeface="Bookman Old Style" panose="02050604050505020204" pitchFamily="18" charset="0"/>
              </a:rPr>
              <a:t>2021) </a:t>
            </a:r>
            <a:r>
              <a:rPr lang="en-US" sz="1100" dirty="0" smtClean="0">
                <a:latin typeface="Bookman Old Style" panose="02050604050505020204" pitchFamily="18" charset="0"/>
              </a:rPr>
              <a:t>(“A signed declaration submitted under a previous order remains valid notwithstanding the issuance of this extended and modified order, and covered persons do not need to submit a new declaration under this Order.”).</a:t>
            </a:r>
          </a:p>
          <a:p>
            <a:pPr lvl="3"/>
            <a:r>
              <a:rPr lang="en-US" sz="1100" dirty="0" smtClean="0">
                <a:latin typeface="Bookman Old Style" panose="02050604050505020204" pitchFamily="18" charset="0"/>
              </a:rPr>
              <a:t>Tenants </a:t>
            </a:r>
            <a:r>
              <a:rPr lang="en-US" sz="1100" u="sng" dirty="0" smtClean="0">
                <a:latin typeface="Bookman Old Style" panose="02050604050505020204" pitchFamily="18" charset="0"/>
              </a:rPr>
              <a:t>DO </a:t>
            </a:r>
            <a:r>
              <a:rPr lang="en-US" sz="1100" u="sng" dirty="0" smtClean="0">
                <a:latin typeface="Bookman Old Style" panose="02050604050505020204" pitchFamily="18" charset="0"/>
              </a:rPr>
              <a:t>NOT</a:t>
            </a:r>
            <a:r>
              <a:rPr lang="en-US" sz="1100" dirty="0" smtClean="0">
                <a:latin typeface="Bookman Old Style" panose="02050604050505020204" pitchFamily="18" charset="0"/>
              </a:rPr>
              <a:t> have </a:t>
            </a:r>
            <a:r>
              <a:rPr lang="en-US" sz="1100" dirty="0" smtClean="0">
                <a:latin typeface="Bookman Old Style" panose="02050604050505020204" pitchFamily="18" charset="0"/>
              </a:rPr>
              <a:t>to use the form – any written document containing the same information along with a perjury statement is </a:t>
            </a:r>
            <a:r>
              <a:rPr lang="en-US" sz="1100" dirty="0" smtClean="0">
                <a:latin typeface="Bookman Old Style" panose="02050604050505020204" pitchFamily="18" charset="0"/>
              </a:rPr>
              <a:t>sufficient</a:t>
            </a:r>
            <a:r>
              <a:rPr lang="en-US" sz="1100" dirty="0" smtClean="0">
                <a:latin typeface="Bookman Old Style" panose="02050604050505020204" pitchFamily="18" charset="0"/>
              </a:rPr>
              <a:t>.</a:t>
            </a:r>
          </a:p>
          <a:p>
            <a:pPr lvl="2"/>
            <a:r>
              <a:rPr lang="en-US" sz="1100" dirty="0" smtClean="0">
                <a:latin typeface="Bookman Old Style" panose="02050604050505020204" pitchFamily="18" charset="0"/>
              </a:rPr>
              <a:t>Order does not prohibit evictions for criminal activity </a:t>
            </a:r>
            <a:r>
              <a:rPr lang="en-US" sz="1100" u="sng" dirty="0" smtClean="0">
                <a:latin typeface="Bookman Old Style" panose="02050604050505020204" pitchFamily="18" charset="0"/>
              </a:rPr>
              <a:t>but</a:t>
            </a:r>
            <a:r>
              <a:rPr lang="en-US" sz="1100" dirty="0" smtClean="0">
                <a:latin typeface="Bookman Old Style" panose="02050604050505020204" pitchFamily="18" charset="0"/>
              </a:rPr>
              <a:t> clarifies that a “covered person” may not be evicted “on the sole basis that they are alleged to have committed the crime of trespass (or similar state-law offense) where the underlying activity is a covered person remaining in a residential property despite nonpayment of rent.”</a:t>
            </a:r>
          </a:p>
          <a:p>
            <a:pPr lvl="3"/>
            <a:r>
              <a:rPr lang="en-US" sz="1100" dirty="0" smtClean="0">
                <a:latin typeface="Bookman Old Style" panose="02050604050505020204" pitchFamily="18" charset="0"/>
              </a:rPr>
              <a:t>Does this apply to section 83.58, Florida Statutes and holdover tenants? </a:t>
            </a:r>
          </a:p>
          <a:p>
            <a:pPr lvl="2"/>
            <a:r>
              <a:rPr lang="en-US" sz="1100" dirty="0" smtClean="0">
                <a:latin typeface="Bookman Old Style" panose="02050604050505020204" pitchFamily="18" charset="0"/>
              </a:rPr>
              <a:t>Order addresses some of the arguments raised in certain court challenges – CDC Order at 10 (Mar. 29, 2021) (“Even if a particular eviction, standing alone, would not always result in interstate displacement, the mass eviction that would occur in the absence of this Order would inevitably increase the interstate spread of COVID-19. Moreover, increases in </a:t>
            </a:r>
            <a:r>
              <a:rPr lang="en-US" sz="1100" i="1" dirty="0" smtClean="0">
                <a:latin typeface="Bookman Old Style" panose="02050604050505020204" pitchFamily="18" charset="0"/>
              </a:rPr>
              <a:t>intrastate</a:t>
            </a:r>
            <a:r>
              <a:rPr lang="en-US" sz="1100" dirty="0" smtClean="0">
                <a:latin typeface="Bookman Old Style" panose="02050604050505020204" pitchFamily="18" charset="0"/>
              </a:rPr>
              <a:t> spread further facilitate </a:t>
            </a:r>
            <a:r>
              <a:rPr lang="en-US" sz="1100" i="1" dirty="0" smtClean="0">
                <a:latin typeface="Bookman Old Style" panose="02050604050505020204" pitchFamily="18" charset="0"/>
              </a:rPr>
              <a:t>interstate</a:t>
            </a:r>
            <a:r>
              <a:rPr lang="en-US" sz="1100" dirty="0" smtClean="0">
                <a:latin typeface="Bookman Old Style" panose="02050604050505020204" pitchFamily="18" charset="0"/>
              </a:rPr>
              <a:t> spread in the context of communicable disease spread.”) (emphasis added).</a:t>
            </a:r>
          </a:p>
          <a:p>
            <a:pPr lvl="1"/>
            <a:endParaRPr lang="en-US" sz="1000" dirty="0">
              <a:latin typeface="Bookman Old Style" panose="02050604050505020204" pitchFamily="18" charset="0"/>
            </a:endParaRPr>
          </a:p>
          <a:p>
            <a:endParaRPr lang="en-US" sz="1000" dirty="0">
              <a:latin typeface="Bookman Old Style" panose="02050604050505020204" pitchFamily="18" charset="0"/>
            </a:endParaRPr>
          </a:p>
          <a:p>
            <a:pPr>
              <a:lnSpc>
                <a:spcPct val="100000"/>
              </a:lnSpc>
              <a:spcBef>
                <a:spcPts val="0"/>
              </a:spcBef>
            </a:pPr>
            <a:endParaRPr lang="en-US" sz="1000" dirty="0">
              <a:latin typeface="Bookman Old Style" panose="02050604050505020204" pitchFamily="18" charset="0"/>
            </a:endParaRPr>
          </a:p>
          <a:p>
            <a:pPr>
              <a:lnSpc>
                <a:spcPct val="100000"/>
              </a:lnSpc>
              <a:spcBef>
                <a:spcPts val="0"/>
              </a:spcBef>
            </a:pPr>
            <a:endParaRPr lang="en-US" sz="1000" dirty="0">
              <a:latin typeface="Bookman Old Style" panose="02050604050505020204" pitchFamily="18" charset="0"/>
            </a:endParaRPr>
          </a:p>
          <a:p>
            <a:pPr>
              <a:lnSpc>
                <a:spcPct val="100000"/>
              </a:lnSpc>
              <a:spcBef>
                <a:spcPts val="0"/>
              </a:spcBef>
            </a:pPr>
            <a:endParaRPr lang="en-US" sz="1000" dirty="0">
              <a:latin typeface="Bookman Old Style" panose="02050604050505020204" pitchFamily="18" charset="0"/>
            </a:endParaRPr>
          </a:p>
          <a:p>
            <a:pPr lvl="1"/>
            <a:endParaRPr lang="en-US" dirty="0"/>
          </a:p>
        </p:txBody>
      </p:sp>
    </p:spTree>
    <p:extLst>
      <p:ext uri="{BB962C8B-B14F-4D97-AF65-F5344CB8AC3E}">
        <p14:creationId xmlns:p14="http://schemas.microsoft.com/office/powerpoint/2010/main" val="139703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man Old Style" panose="02050604050505020204" pitchFamily="18" charset="0"/>
              </a:rPr>
              <a:t>What does the cdc order actually prevent?</a:t>
            </a:r>
            <a:endParaRPr lang="en-US" dirty="0">
              <a:latin typeface="Bookman Old Style" panose="02050604050505020204" pitchFamily="18" charset="0"/>
            </a:endParaRPr>
          </a:p>
        </p:txBody>
      </p:sp>
      <p:sp>
        <p:nvSpPr>
          <p:cNvPr id="3" name="Content Placeholder 2"/>
          <p:cNvSpPr>
            <a:spLocks noGrp="1"/>
          </p:cNvSpPr>
          <p:nvPr>
            <p:ph idx="1"/>
          </p:nvPr>
        </p:nvSpPr>
        <p:spPr>
          <a:xfrm>
            <a:off x="1451579" y="2015732"/>
            <a:ext cx="9603275" cy="4105668"/>
          </a:xfrm>
        </p:spPr>
        <p:txBody>
          <a:bodyPr>
            <a:noAutofit/>
          </a:bodyPr>
          <a:lstStyle/>
          <a:p>
            <a:pPr>
              <a:lnSpc>
                <a:spcPct val="100000"/>
              </a:lnSpc>
              <a:spcBef>
                <a:spcPts val="0"/>
              </a:spcBef>
            </a:pPr>
            <a:r>
              <a:rPr lang="en-US" sz="1200" dirty="0">
                <a:latin typeface="Bookman Old Style" panose="02050604050505020204" pitchFamily="18" charset="0"/>
                <a:hlinkClick r:id="rId2"/>
              </a:rPr>
              <a:t>https://</a:t>
            </a:r>
            <a:r>
              <a:rPr lang="en-US" sz="1200" dirty="0" smtClean="0">
                <a:latin typeface="Bookman Old Style" panose="02050604050505020204" pitchFamily="18" charset="0"/>
                <a:hlinkClick r:id="rId2"/>
              </a:rPr>
              <a:t>www.cdc.gov/coronavirus/2019-ncov/more/pdf/CDC-Eviction-Moratorium-03292021.pdf</a:t>
            </a:r>
            <a:endParaRPr lang="en-US" sz="1200" dirty="0" smtClean="0">
              <a:latin typeface="Bookman Old Style" panose="02050604050505020204" pitchFamily="18" charset="0"/>
            </a:endParaRPr>
          </a:p>
          <a:p>
            <a:pPr>
              <a:lnSpc>
                <a:spcPct val="100000"/>
              </a:lnSpc>
              <a:spcBef>
                <a:spcPts val="0"/>
              </a:spcBef>
            </a:pPr>
            <a:r>
              <a:rPr lang="en-US" sz="1200" dirty="0" smtClean="0">
                <a:latin typeface="Bookman Old Style" panose="02050604050505020204" pitchFamily="18" charset="0"/>
              </a:rPr>
              <a:t>“Subject to the limitations under ‘Applicability,” a </a:t>
            </a:r>
            <a:r>
              <a:rPr lang="en-US" sz="1200" b="1" dirty="0" smtClean="0">
                <a:latin typeface="Bookman Old Style" panose="02050604050505020204" pitchFamily="18" charset="0"/>
              </a:rPr>
              <a:t>landlord, owner of residential property, or other person with a legal right to pursue eviction or possessory action, shall not evict any covered person from any residential property in any jurisdiction </a:t>
            </a:r>
            <a:r>
              <a:rPr lang="en-US" sz="1200" dirty="0" smtClean="0">
                <a:latin typeface="Bookman Old Style" panose="02050604050505020204" pitchFamily="18" charset="0"/>
              </a:rPr>
              <a:t>to which this Order applies during the effective period of this Order.” CDC Order at 1 (Mar. 29, 2021).</a:t>
            </a:r>
          </a:p>
          <a:p>
            <a:pPr lvl="1">
              <a:lnSpc>
                <a:spcPct val="100000"/>
              </a:lnSpc>
              <a:spcBef>
                <a:spcPts val="0"/>
              </a:spcBef>
            </a:pPr>
            <a:r>
              <a:rPr lang="en-US" sz="1200" dirty="0" smtClean="0">
                <a:latin typeface="Bookman Old Style" panose="02050604050505020204" pitchFamily="18" charset="0"/>
              </a:rPr>
              <a:t>“Evict” and “residential property” are both defined terms, the CDC also has FAQs on how it interprets those definitions.</a:t>
            </a:r>
          </a:p>
          <a:p>
            <a:pPr lvl="1">
              <a:lnSpc>
                <a:spcPct val="100000"/>
              </a:lnSpc>
              <a:spcBef>
                <a:spcPts val="0"/>
              </a:spcBef>
            </a:pPr>
            <a:r>
              <a:rPr lang="en-US" sz="1200" dirty="0" smtClean="0">
                <a:latin typeface="Bookman Old Style" panose="02050604050505020204" pitchFamily="18" charset="0"/>
              </a:rPr>
              <a:t>It does not remove liability for rent or other housing payments, and does not preclude actions to collect those charges outside of an eviction from the property (i.e. breach of contract suit).</a:t>
            </a:r>
          </a:p>
          <a:p>
            <a:pPr lvl="1">
              <a:lnSpc>
                <a:spcPct val="100000"/>
              </a:lnSpc>
              <a:spcBef>
                <a:spcPts val="0"/>
              </a:spcBef>
            </a:pPr>
            <a:r>
              <a:rPr lang="en-US" sz="1200" dirty="0" smtClean="0">
                <a:latin typeface="Bookman Old Style" panose="02050604050505020204" pitchFamily="18" charset="0"/>
              </a:rPr>
              <a:t>Does not prohibit evictions in 5 explicit situations:</a:t>
            </a:r>
          </a:p>
          <a:p>
            <a:pPr lvl="2">
              <a:lnSpc>
                <a:spcPct val="100000"/>
              </a:lnSpc>
              <a:spcBef>
                <a:spcPts val="0"/>
              </a:spcBef>
            </a:pPr>
            <a:r>
              <a:rPr lang="en-US" sz="1200" dirty="0" smtClean="0">
                <a:latin typeface="Bookman Old Style" panose="02050604050505020204" pitchFamily="18" charset="0"/>
              </a:rPr>
              <a:t>Criminal activity on the premises;</a:t>
            </a:r>
          </a:p>
          <a:p>
            <a:pPr lvl="2">
              <a:lnSpc>
                <a:spcPct val="100000"/>
              </a:lnSpc>
              <a:spcBef>
                <a:spcPts val="0"/>
              </a:spcBef>
            </a:pPr>
            <a:r>
              <a:rPr lang="en-US" sz="1200" dirty="0" smtClean="0">
                <a:latin typeface="Bookman Old Style" panose="02050604050505020204" pitchFamily="18" charset="0"/>
              </a:rPr>
              <a:t>Threatening health or safety of other residents (does not include COVID-19 if the person complies with legal requirements, or refusal to be tested);</a:t>
            </a:r>
          </a:p>
          <a:p>
            <a:pPr lvl="2">
              <a:lnSpc>
                <a:spcPct val="100000"/>
              </a:lnSpc>
              <a:spcBef>
                <a:spcPts val="0"/>
              </a:spcBef>
            </a:pPr>
            <a:r>
              <a:rPr lang="en-US" sz="1200" dirty="0" smtClean="0">
                <a:latin typeface="Bookman Old Style" panose="02050604050505020204" pitchFamily="18" charset="0"/>
              </a:rPr>
              <a:t>Damaging or posing an immediate and significant risk of damage to the property;</a:t>
            </a:r>
          </a:p>
          <a:p>
            <a:pPr lvl="2">
              <a:lnSpc>
                <a:spcPct val="100000"/>
              </a:lnSpc>
              <a:spcBef>
                <a:spcPts val="0"/>
              </a:spcBef>
            </a:pPr>
            <a:r>
              <a:rPr lang="en-US" sz="1200" dirty="0" smtClean="0">
                <a:latin typeface="Bookman Old Style" panose="02050604050505020204" pitchFamily="18" charset="0"/>
              </a:rPr>
              <a:t>Violating any applicable building code, health ordinance, or similar regulation relating to health and safety; or</a:t>
            </a:r>
          </a:p>
          <a:p>
            <a:pPr lvl="2">
              <a:lnSpc>
                <a:spcPct val="100000"/>
              </a:lnSpc>
              <a:spcBef>
                <a:spcPts val="0"/>
              </a:spcBef>
            </a:pPr>
            <a:r>
              <a:rPr lang="en-US" sz="1200" dirty="0" smtClean="0">
                <a:latin typeface="Bookman Old Style" panose="02050604050505020204" pitchFamily="18" charset="0"/>
              </a:rPr>
              <a:t>Violating any other contractual obligation, other than timely payment of rent or similar housing-related payment (i.e. late fees, penalties, or interest).</a:t>
            </a:r>
          </a:p>
          <a:p>
            <a:pPr lvl="1">
              <a:lnSpc>
                <a:spcPct val="100000"/>
              </a:lnSpc>
              <a:spcBef>
                <a:spcPts val="0"/>
              </a:spcBef>
            </a:pPr>
            <a:r>
              <a:rPr lang="en-US" sz="1200" dirty="0" smtClean="0">
                <a:latin typeface="Bookman Old Style" panose="02050604050505020204" pitchFamily="18" charset="0"/>
              </a:rPr>
              <a:t>So, it restricts nonpayment eviction and any other type of eviction that is closely tied to it (like eviction for nonpayment of pet fees, late fees, utilities, or other financial charges imposed for housing itself) – may also prohibit holdover tenancy evictions if the non-renewal is premised on nonpayment (see Modifications).</a:t>
            </a:r>
          </a:p>
          <a:p>
            <a:pPr lvl="1">
              <a:lnSpc>
                <a:spcPct val="100000"/>
              </a:lnSpc>
              <a:spcBef>
                <a:spcPts val="0"/>
              </a:spcBef>
            </a:pPr>
            <a:r>
              <a:rPr lang="en-US" sz="1200" dirty="0" smtClean="0">
                <a:latin typeface="Bookman Old Style" panose="02050604050505020204" pitchFamily="18" charset="0"/>
              </a:rPr>
              <a:t>Many state courts have limited the “eviction” to only judgment or the issuance and execution of a writ of possession – little doubt that a writ of possession is restricted if the tenant is a “covered person.”</a:t>
            </a:r>
          </a:p>
          <a:p>
            <a:pPr lvl="1">
              <a:lnSpc>
                <a:spcPct val="100000"/>
              </a:lnSpc>
              <a:spcBef>
                <a:spcPts val="0"/>
              </a:spcBef>
            </a:pPr>
            <a:endParaRPr lang="en-US" sz="1200" dirty="0" smtClean="0">
              <a:latin typeface="Bookman Old Style" panose="02050604050505020204" pitchFamily="18" charset="0"/>
            </a:endParaRPr>
          </a:p>
        </p:txBody>
      </p:sp>
    </p:spTree>
    <p:extLst>
      <p:ext uri="{BB962C8B-B14F-4D97-AF65-F5344CB8AC3E}">
        <p14:creationId xmlns:p14="http://schemas.microsoft.com/office/powerpoint/2010/main" val="230755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fade">
                                      <p:cBhvr>
                                        <p:cTn id="19" dur="500"/>
                                        <p:tgtEl>
                                          <p:spTgt spid="3">
                                            <p:txEl>
                                              <p:pRg st="8" end="8"/>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fade">
                                      <p:cBhvr>
                                        <p:cTn id="22" dur="500"/>
                                        <p:tgtEl>
                                          <p:spTgt spid="3">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500"/>
                                        <p:tgtEl>
                                          <p:spTgt spid="3">
                                            <p:txEl>
                                              <p:pRg st="10" end="10"/>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11" end="11"/>
                                            </p:txEl>
                                          </p:spTgt>
                                        </p:tgtEl>
                                        <p:attrNameLst>
                                          <p:attrName>style.visibility</p:attrName>
                                        </p:attrNameLst>
                                      </p:cBhvr>
                                      <p:to>
                                        <p:strVal val="visible"/>
                                      </p:to>
                                    </p:set>
                                    <p:animEffect transition="in" filter="fade">
                                      <p:cBhvr>
                                        <p:cTn id="30"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019" y="804519"/>
            <a:ext cx="10640290" cy="1049235"/>
          </a:xfrm>
        </p:spPr>
        <p:txBody>
          <a:bodyPr/>
          <a:lstStyle/>
          <a:p>
            <a:r>
              <a:rPr lang="en-US" dirty="0" smtClean="0">
                <a:latin typeface="Bookman Old Style" panose="02050604050505020204" pitchFamily="18" charset="0"/>
              </a:rPr>
              <a:t>CDC ORDER CONSTITUTIONALITY CHALLENGES</a:t>
            </a:r>
            <a:endParaRPr lang="en-US" dirty="0">
              <a:latin typeface="Bookman Old Style" panose="02050604050505020204" pitchFamily="18" charset="0"/>
            </a:endParaRPr>
          </a:p>
        </p:txBody>
      </p:sp>
      <p:sp>
        <p:nvSpPr>
          <p:cNvPr id="3" name="Content Placeholder 2"/>
          <p:cNvSpPr>
            <a:spLocks noGrp="1"/>
          </p:cNvSpPr>
          <p:nvPr>
            <p:ph idx="1"/>
          </p:nvPr>
        </p:nvSpPr>
        <p:spPr>
          <a:xfrm>
            <a:off x="415636" y="2040670"/>
            <a:ext cx="11662757" cy="3450613"/>
          </a:xfrm>
        </p:spPr>
        <p:txBody>
          <a:bodyPr>
            <a:noAutofit/>
          </a:bodyPr>
          <a:lstStyle/>
          <a:p>
            <a:pPr>
              <a:lnSpc>
                <a:spcPct val="100000"/>
              </a:lnSpc>
              <a:spcBef>
                <a:spcPts val="0"/>
              </a:spcBef>
            </a:pPr>
            <a:r>
              <a:rPr lang="en-US" sz="1050" dirty="0" smtClean="0">
                <a:latin typeface="Bookman Old Style" panose="02050604050505020204" pitchFamily="18" charset="0"/>
              </a:rPr>
              <a:t>Five major federal district court decisions to date:</a:t>
            </a:r>
          </a:p>
          <a:p>
            <a:pPr lvl="1"/>
            <a:r>
              <a:rPr lang="en-US" sz="1050" u="sng" dirty="0">
                <a:latin typeface="Bookman Old Style" panose="02050604050505020204" pitchFamily="18" charset="0"/>
              </a:rPr>
              <a:t>Brown v. Azar</a:t>
            </a:r>
            <a:r>
              <a:rPr lang="en-US" sz="1050" i="1" dirty="0">
                <a:latin typeface="Bookman Old Style" panose="02050604050505020204" pitchFamily="18" charset="0"/>
              </a:rPr>
              <a:t>,</a:t>
            </a:r>
            <a:r>
              <a:rPr lang="en-US" sz="1050" dirty="0">
                <a:latin typeface="Bookman Old Style" panose="02050604050505020204" pitchFamily="18" charset="0"/>
              </a:rPr>
              <a:t> No. 1:20-CV-03702, 2020 WL 6364310 (N.D. Ga. Oct. 29, 2020), </a:t>
            </a:r>
            <a:r>
              <a:rPr lang="en-US" sz="1050" i="1" dirty="0">
                <a:latin typeface="Bookman Old Style" panose="02050604050505020204" pitchFamily="18" charset="0"/>
              </a:rPr>
              <a:t>appeal docketed</a:t>
            </a:r>
            <a:r>
              <a:rPr lang="en-US" sz="1050" dirty="0">
                <a:latin typeface="Bookman Old Style" panose="02050604050505020204" pitchFamily="18" charset="0"/>
              </a:rPr>
              <a:t>, No. 20-14210 (11th Cir. Nov. 9, 2020). </a:t>
            </a:r>
          </a:p>
          <a:p>
            <a:pPr lvl="1"/>
            <a:r>
              <a:rPr lang="en-US" sz="1050" u="sng" dirty="0">
                <a:latin typeface="Bookman Old Style" panose="02050604050505020204" pitchFamily="18" charset="0"/>
              </a:rPr>
              <a:t>Chambless Enterprises, LLC v. Redfield</a:t>
            </a:r>
            <a:r>
              <a:rPr lang="en-US" sz="1050" i="1" dirty="0">
                <a:latin typeface="Bookman Old Style" panose="02050604050505020204" pitchFamily="18" charset="0"/>
              </a:rPr>
              <a:t>, </a:t>
            </a:r>
            <a:r>
              <a:rPr lang="en-US" sz="1050" dirty="0">
                <a:latin typeface="Bookman Old Style" panose="02050604050505020204" pitchFamily="18" charset="0"/>
              </a:rPr>
              <a:t>No. 3:20-CV-01455, 2020 WL </a:t>
            </a:r>
            <a:r>
              <a:rPr lang="en-US" sz="1050" dirty="0" smtClean="0">
                <a:latin typeface="Bookman Old Style" panose="02050604050505020204" pitchFamily="18" charset="0"/>
              </a:rPr>
              <a:t>7588849 </a:t>
            </a:r>
            <a:r>
              <a:rPr lang="en-US" sz="1050" dirty="0">
                <a:latin typeface="Bookman Old Style" panose="02050604050505020204" pitchFamily="18" charset="0"/>
              </a:rPr>
              <a:t>(W.D. La. Dec. 22, 2020</a:t>
            </a:r>
            <a:r>
              <a:rPr lang="en-US" sz="1050" dirty="0" smtClean="0">
                <a:latin typeface="Bookman Old Style" panose="02050604050505020204" pitchFamily="18" charset="0"/>
              </a:rPr>
              <a:t>)</a:t>
            </a:r>
            <a:r>
              <a:rPr lang="en-US" sz="1050" i="1" dirty="0">
                <a:latin typeface="Bookman Old Style" panose="02050604050505020204" pitchFamily="18" charset="0"/>
              </a:rPr>
              <a:t> appeal docketed</a:t>
            </a:r>
            <a:r>
              <a:rPr lang="en-US" sz="1050" dirty="0">
                <a:latin typeface="Bookman Old Style" panose="02050604050505020204" pitchFamily="18" charset="0"/>
              </a:rPr>
              <a:t>, No. 21-30037 (5th Cir. Jan. 22, 2021</a:t>
            </a:r>
            <a:r>
              <a:rPr lang="en-US" sz="1050" dirty="0" smtClean="0">
                <a:latin typeface="Bookman Old Style" panose="02050604050505020204" pitchFamily="18" charset="0"/>
              </a:rPr>
              <a:t>) (</a:t>
            </a:r>
            <a:r>
              <a:rPr lang="en-US" sz="1050" dirty="0">
                <a:latin typeface="Bookman Old Style" panose="02050604050505020204" pitchFamily="18" charset="0"/>
              </a:rPr>
              <a:t>denying a preliminary injunction against the eviction moratorium, and discussing that the federal government can “unquestionably” regulate rental of real estate as interstate commercial activity under the Commerce </a:t>
            </a:r>
            <a:r>
              <a:rPr lang="en-US" sz="1050" dirty="0" smtClean="0">
                <a:latin typeface="Bookman Old Style" panose="02050604050505020204" pitchFamily="18" charset="0"/>
              </a:rPr>
              <a:t>Clause).</a:t>
            </a:r>
          </a:p>
          <a:p>
            <a:pPr lvl="1"/>
            <a:r>
              <a:rPr lang="en-US" sz="1050" u="sng" dirty="0" smtClean="0">
                <a:latin typeface="Bookman Old Style" panose="02050604050505020204" pitchFamily="18" charset="0"/>
              </a:rPr>
              <a:t>Terkel </a:t>
            </a:r>
            <a:r>
              <a:rPr lang="en-US" sz="1050" u="sng" dirty="0">
                <a:latin typeface="Bookman Old Style" panose="02050604050505020204" pitchFamily="18" charset="0"/>
              </a:rPr>
              <a:t>v. Ctr. for Disease Control and Prev.</a:t>
            </a:r>
            <a:r>
              <a:rPr lang="en-US" sz="1050" dirty="0">
                <a:latin typeface="Bookman Old Style" panose="02050604050505020204" pitchFamily="18" charset="0"/>
              </a:rPr>
              <a:t>, No. 6:20-CV-00564, 2021 WL 742877 (E.D. Tex. Feb. 25, 2021), </a:t>
            </a:r>
            <a:r>
              <a:rPr lang="en-US" sz="1050" i="1" dirty="0">
                <a:latin typeface="Bookman Old Style" panose="02050604050505020204" pitchFamily="18" charset="0"/>
              </a:rPr>
              <a:t>appeal docketed</a:t>
            </a:r>
            <a:r>
              <a:rPr lang="en-US" sz="1050" dirty="0">
                <a:latin typeface="Bookman Old Style" panose="02050604050505020204" pitchFamily="18" charset="0"/>
              </a:rPr>
              <a:t>, No. 21-40137 (5th Cir. Mar. 3, 2021) (holding that the eviction moratorium exceeded the scope of federal Commerce Clause power, but restraining the holding to the parties involved in the action</a:t>
            </a:r>
            <a:r>
              <a:rPr lang="en-US" sz="1050" dirty="0" smtClean="0">
                <a:latin typeface="Bookman Old Style" panose="02050604050505020204" pitchFamily="18" charset="0"/>
              </a:rPr>
              <a:t>)</a:t>
            </a:r>
          </a:p>
          <a:p>
            <a:pPr lvl="1"/>
            <a:r>
              <a:rPr lang="en-US" sz="1050" u="sng" dirty="0">
                <a:latin typeface="Bookman Old Style" panose="02050604050505020204" pitchFamily="18" charset="0"/>
              </a:rPr>
              <a:t>Skyworks, Ltd. v. Ctr. for Disease Control and Prev.</a:t>
            </a:r>
            <a:r>
              <a:rPr lang="en-US" sz="1050" dirty="0">
                <a:latin typeface="Bookman Old Style" panose="02050604050505020204" pitchFamily="18" charset="0"/>
              </a:rPr>
              <a:t>, No. 5:20-CV-2407, 2021 WL 911720 (N.D. Ohio Mar. 10, 2021) (holding that the eviction moratorium exceeded statutory authorization, but restraining the holding to the parties involved in the action</a:t>
            </a:r>
            <a:r>
              <a:rPr lang="en-US" sz="1050" dirty="0" smtClean="0">
                <a:latin typeface="Bookman Old Style" panose="02050604050505020204" pitchFamily="18" charset="0"/>
              </a:rPr>
              <a:t>)</a:t>
            </a:r>
          </a:p>
          <a:p>
            <a:pPr lvl="1"/>
            <a:r>
              <a:rPr lang="en-US" sz="1050" u="sng" dirty="0">
                <a:latin typeface="Bookman Old Style" panose="02050604050505020204" pitchFamily="18" charset="0"/>
              </a:rPr>
              <a:t>Tiger Lily, LLC v. U.S. Dep’t of Hous. and Urban Dev.</a:t>
            </a:r>
            <a:r>
              <a:rPr lang="en-US" sz="1050" dirty="0">
                <a:latin typeface="Bookman Old Style" panose="02050604050505020204" pitchFamily="18" charset="0"/>
              </a:rPr>
              <a:t>, No. 2:20-CV-02692, 2021 WL 1171887 (W.D. Tenn. Mar. 15, 2021) (holding that the eviction moratorium exceeded statutory authorization, but only extending its holding within the Western District of Tennessee), </a:t>
            </a:r>
            <a:r>
              <a:rPr lang="en-US" sz="1050" i="1" dirty="0">
                <a:latin typeface="Bookman Old Style" panose="02050604050505020204" pitchFamily="18" charset="0"/>
              </a:rPr>
              <a:t>stay denied</a:t>
            </a:r>
            <a:r>
              <a:rPr lang="en-US" sz="1050" dirty="0">
                <a:latin typeface="Bookman Old Style" panose="02050604050505020204" pitchFamily="18" charset="0"/>
              </a:rPr>
              <a:t>, No. 21-5256, 2021 WL 1165170 (6th Cir. Mar. 29, 2021).</a:t>
            </a:r>
          </a:p>
          <a:p>
            <a:r>
              <a:rPr lang="en-US" sz="1050" dirty="0" smtClean="0">
                <a:latin typeface="Bookman Old Style" panose="02050604050505020204" pitchFamily="18" charset="0"/>
              </a:rPr>
              <a:t>Other challenges:</a:t>
            </a:r>
          </a:p>
          <a:p>
            <a:pPr lvl="1"/>
            <a:r>
              <a:rPr lang="en-US" sz="1050" u="sng" dirty="0">
                <a:latin typeface="Bookman Old Style" panose="02050604050505020204" pitchFamily="18" charset="0"/>
              </a:rPr>
              <a:t>KBW Investment Properties LLC v. Azar</a:t>
            </a:r>
            <a:r>
              <a:rPr lang="en-US" sz="1050" dirty="0">
                <a:latin typeface="Bookman Old Style" panose="02050604050505020204" pitchFamily="18" charset="0"/>
              </a:rPr>
              <a:t>, No. </a:t>
            </a:r>
            <a:r>
              <a:rPr lang="en-US" sz="1050" dirty="0" smtClean="0">
                <a:latin typeface="Bookman Old Style" panose="02050604050505020204" pitchFamily="18" charset="0"/>
              </a:rPr>
              <a:t>2:20-CV-04852 </a:t>
            </a:r>
            <a:r>
              <a:rPr lang="en-US" sz="1050" dirty="0">
                <a:latin typeface="Bookman Old Style" panose="02050604050505020204" pitchFamily="18" charset="0"/>
              </a:rPr>
              <a:t>(</a:t>
            </a:r>
            <a:r>
              <a:rPr lang="en-US" sz="1050" dirty="0" smtClean="0">
                <a:latin typeface="Bookman Old Style" panose="02050604050505020204" pitchFamily="18" charset="0"/>
              </a:rPr>
              <a:t>S.D. Ohio) (voluntarily dismissed after denial of preliminary injunction); </a:t>
            </a:r>
            <a:r>
              <a:rPr lang="en-US" sz="1050" u="sng" dirty="0" smtClean="0">
                <a:latin typeface="Bookman Old Style" panose="02050604050505020204" pitchFamily="18" charset="0"/>
              </a:rPr>
              <a:t>Alabama </a:t>
            </a:r>
            <a:r>
              <a:rPr lang="en-US" sz="1050" u="sng" dirty="0">
                <a:latin typeface="Bookman Old Style" panose="02050604050505020204" pitchFamily="18" charset="0"/>
              </a:rPr>
              <a:t>Assn. of Realtors v. Dept. of Health &amp; Human Services</a:t>
            </a:r>
            <a:r>
              <a:rPr lang="en-US" sz="1050" dirty="0">
                <a:latin typeface="Bookman Old Style" panose="02050604050505020204" pitchFamily="18" charset="0"/>
              </a:rPr>
              <a:t>, No. </a:t>
            </a:r>
            <a:r>
              <a:rPr lang="en-US" sz="1050" dirty="0" smtClean="0">
                <a:latin typeface="Bookman Old Style" panose="02050604050505020204" pitchFamily="18" charset="0"/>
              </a:rPr>
              <a:t>1:20-CV-3377 </a:t>
            </a:r>
            <a:r>
              <a:rPr lang="en-US" sz="1050" dirty="0">
                <a:latin typeface="Bookman Old Style" panose="02050604050505020204" pitchFamily="18" charset="0"/>
              </a:rPr>
              <a:t>(</a:t>
            </a:r>
            <a:r>
              <a:rPr lang="en-US" sz="1050" dirty="0" smtClean="0">
                <a:latin typeface="Bookman Old Style" panose="02050604050505020204" pitchFamily="18" charset="0"/>
              </a:rPr>
              <a:t>D.D.C.) (hearing on cross motions set for April 29, 2021 at 10 A.M.); </a:t>
            </a:r>
            <a:r>
              <a:rPr lang="en-US" sz="1050" u="sng" dirty="0">
                <a:latin typeface="Bookman Old Style" panose="02050604050505020204" pitchFamily="18" charset="0"/>
              </a:rPr>
              <a:t>Dixon Ventures, Inc. v. </a:t>
            </a:r>
            <a:r>
              <a:rPr lang="en-US" sz="1050" u="sng" dirty="0" smtClean="0">
                <a:latin typeface="Bookman Old Style" panose="02050604050505020204" pitchFamily="18" charset="0"/>
              </a:rPr>
              <a:t>USA</a:t>
            </a:r>
            <a:r>
              <a:rPr lang="en-US" sz="1050" dirty="0" smtClean="0">
                <a:latin typeface="Bookman Old Style" panose="02050604050505020204" pitchFamily="18" charset="0"/>
              </a:rPr>
              <a:t>, 4:20-CV-1518 (</a:t>
            </a:r>
            <a:r>
              <a:rPr lang="en-US" sz="1050" dirty="0">
                <a:latin typeface="Bookman Old Style" panose="02050604050505020204" pitchFamily="18" charset="0"/>
              </a:rPr>
              <a:t>E.D</a:t>
            </a:r>
            <a:r>
              <a:rPr lang="en-US" sz="1050" dirty="0" smtClean="0">
                <a:latin typeface="Bookman Old Style" panose="02050604050505020204" pitchFamily="18" charset="0"/>
              </a:rPr>
              <a:t>. Ark.) (filed on Dec. 30, 2020); </a:t>
            </a:r>
            <a:r>
              <a:rPr lang="en-US" sz="1050" dirty="0">
                <a:latin typeface="Bookman Old Style" panose="02050604050505020204" pitchFamily="18" charset="0"/>
              </a:rPr>
              <a:t>and </a:t>
            </a:r>
            <a:r>
              <a:rPr lang="en-US" sz="1050" u="sng" dirty="0">
                <a:latin typeface="Bookman Old Style" panose="02050604050505020204" pitchFamily="18" charset="0"/>
              </a:rPr>
              <a:t>Mossman v. CDC</a:t>
            </a:r>
            <a:r>
              <a:rPr lang="en-US" sz="1050" dirty="0">
                <a:latin typeface="Bookman Old Style" panose="02050604050505020204" pitchFamily="18" charset="0"/>
              </a:rPr>
              <a:t>, </a:t>
            </a:r>
            <a:r>
              <a:rPr lang="en-US" sz="1050" dirty="0" smtClean="0">
                <a:latin typeface="Bookman Old Style" panose="02050604050505020204" pitchFamily="18" charset="0"/>
              </a:rPr>
              <a:t>1:21-CV-00028 </a:t>
            </a:r>
            <a:r>
              <a:rPr lang="en-US" sz="1050" dirty="0">
                <a:latin typeface="Bookman Old Style" panose="02050604050505020204" pitchFamily="18" charset="0"/>
              </a:rPr>
              <a:t>(N.D</a:t>
            </a:r>
            <a:r>
              <a:rPr lang="en-US" sz="1050" dirty="0" smtClean="0">
                <a:latin typeface="Bookman Old Style" panose="02050604050505020204" pitchFamily="18" charset="0"/>
              </a:rPr>
              <a:t>. Iowa) (filed on Mar. 18, 2021).</a:t>
            </a:r>
            <a:endParaRPr lang="en-US" sz="1050" dirty="0">
              <a:latin typeface="Bookman Old Style" panose="02050604050505020204" pitchFamily="18" charset="0"/>
            </a:endParaRPr>
          </a:p>
        </p:txBody>
      </p:sp>
    </p:spTree>
    <p:extLst>
      <p:ext uri="{BB962C8B-B14F-4D97-AF65-F5344CB8AC3E}">
        <p14:creationId xmlns:p14="http://schemas.microsoft.com/office/powerpoint/2010/main" val="3363226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u="sng" dirty="0" smtClean="0">
                <a:latin typeface="Bookman Old Style" panose="02050604050505020204" pitchFamily="18" charset="0"/>
              </a:rPr>
              <a:t>Brown v. Azar</a:t>
            </a:r>
            <a:r>
              <a:rPr lang="en-US" sz="3600" dirty="0" smtClean="0">
                <a:latin typeface="Bookman Old Style" panose="02050604050505020204" pitchFamily="18" charset="0"/>
              </a:rPr>
              <a:t> (First in time)</a:t>
            </a:r>
            <a:r>
              <a:rPr lang="en-US" u="sng" dirty="0" smtClean="0">
                <a:latin typeface="Bookman Old Style" panose="02050604050505020204" pitchFamily="18" charset="0"/>
              </a:rPr>
              <a:t/>
            </a:r>
            <a:br>
              <a:rPr lang="en-US" u="sng" dirty="0" smtClean="0">
                <a:latin typeface="Bookman Old Style" panose="02050604050505020204" pitchFamily="18" charset="0"/>
              </a:rPr>
            </a:br>
            <a:r>
              <a:rPr lang="en-US" sz="1300" dirty="0">
                <a:latin typeface="Bookman Old Style" panose="02050604050505020204" pitchFamily="18" charset="0"/>
              </a:rPr>
              <a:t>No. 1:20-CV-03702, 2020 WL 6364310 (N.D. Ga. Oct. 29, 2020), </a:t>
            </a:r>
            <a:r>
              <a:rPr lang="en-US" sz="1300" i="1" dirty="0">
                <a:latin typeface="Bookman Old Style" panose="02050604050505020204" pitchFamily="18" charset="0"/>
              </a:rPr>
              <a:t>appeal docketed</a:t>
            </a:r>
            <a:r>
              <a:rPr lang="en-US" sz="1300" dirty="0">
                <a:latin typeface="Bookman Old Style" panose="02050604050505020204" pitchFamily="18" charset="0"/>
              </a:rPr>
              <a:t>, No. 20-14210 (11th Cir. Nov. 9, 2020). </a:t>
            </a:r>
            <a:r>
              <a:rPr lang="en-US" dirty="0">
                <a:latin typeface="Bookman Old Style" panose="02050604050505020204" pitchFamily="18" charset="0"/>
              </a:rPr>
              <a:t/>
            </a:r>
            <a:br>
              <a:rPr lang="en-US" dirty="0">
                <a:latin typeface="Bookman Old Style" panose="02050604050505020204" pitchFamily="18" charset="0"/>
              </a:rPr>
            </a:br>
            <a:endParaRPr lang="en-US" u="sng" dirty="0">
              <a:latin typeface="Bookman Old Style" panose="02050604050505020204" pitchFamily="18" charset="0"/>
            </a:endParaRPr>
          </a:p>
        </p:txBody>
      </p:sp>
      <p:sp>
        <p:nvSpPr>
          <p:cNvPr id="3" name="Content Placeholder 2"/>
          <p:cNvSpPr>
            <a:spLocks noGrp="1"/>
          </p:cNvSpPr>
          <p:nvPr>
            <p:ph idx="1"/>
          </p:nvPr>
        </p:nvSpPr>
        <p:spPr>
          <a:xfrm>
            <a:off x="407324" y="2015732"/>
            <a:ext cx="11637817" cy="3450613"/>
          </a:xfrm>
        </p:spPr>
        <p:txBody>
          <a:bodyPr>
            <a:noAutofit/>
          </a:bodyPr>
          <a:lstStyle/>
          <a:p>
            <a:r>
              <a:rPr lang="en-US" sz="1000" dirty="0" smtClean="0">
                <a:latin typeface="Bookman Old Style" panose="02050604050505020204" pitchFamily="18" charset="0"/>
              </a:rPr>
              <a:t>Note: On Appeal (No. 20-14210) – 11th Circuit – appeal is expedited, oral argument to be held in week of May 10, 2021</a:t>
            </a:r>
          </a:p>
          <a:p>
            <a:r>
              <a:rPr lang="en-US" sz="1000" dirty="0" smtClean="0">
                <a:latin typeface="Bookman Old Style" panose="02050604050505020204" pitchFamily="18" charset="0"/>
              </a:rPr>
              <a:t>Plaintiffs include the National Apartment Association (NAA), procedural posture was preliminary injunction (almost all these cases have been decided at that stage)</a:t>
            </a:r>
          </a:p>
          <a:p>
            <a:pPr lvl="1"/>
            <a:r>
              <a:rPr lang="en-US" sz="1000" dirty="0" smtClean="0">
                <a:latin typeface="Bookman Old Style" panose="02050604050505020204" pitchFamily="18" charset="0"/>
              </a:rPr>
              <a:t>Four elements – (1) substantial likelihood of success on the merits; (2) irreparable injury without injunction; (3) threatened injury to the movant outweighs prejudice to opposing party; and (4) injunction, if issued, is not adverse to the public interest.</a:t>
            </a:r>
          </a:p>
          <a:p>
            <a:r>
              <a:rPr lang="en-US" sz="1000" dirty="0" smtClean="0">
                <a:latin typeface="Bookman Old Style" panose="02050604050505020204" pitchFamily="18" charset="0"/>
              </a:rPr>
              <a:t>Three challenges (substantial likelihood prong) – (1) CDC Order lacks statutory and regulatory basis; (2) even if authorized by Congress, action is arbitrary and capricious per APA; and (3) violates right of access to the courts.</a:t>
            </a:r>
          </a:p>
          <a:p>
            <a:pPr lvl="1"/>
            <a:r>
              <a:rPr lang="en-US" sz="1000" dirty="0" smtClean="0">
                <a:latin typeface="Bookman Old Style" panose="02050604050505020204" pitchFamily="18" charset="0"/>
              </a:rPr>
              <a:t>(1) </a:t>
            </a:r>
            <a:r>
              <a:rPr lang="en-US" sz="1000" u="sng" dirty="0" smtClean="0">
                <a:latin typeface="Bookman Old Style" panose="02050604050505020204" pitchFamily="18" charset="0"/>
              </a:rPr>
              <a:t>Statutory and regulatory basis</a:t>
            </a:r>
            <a:r>
              <a:rPr lang="en-US" sz="1000" dirty="0" smtClean="0">
                <a:latin typeface="Bookman Old Style" panose="02050604050505020204" pitchFamily="18" charset="0"/>
              </a:rPr>
              <a:t> – Court holds that Congress’s delegation was broad (42 U.S.C. § 264) and its intent was clear – “Congress gave the Secretary of HHS broad power to issue regulations necessary to prevent the introduction, transmission and spread of communicable diseases. Because . . . the Order is necessary to control the COVID-19 pandemic, the CDC was authorized to issue it.” </a:t>
            </a:r>
            <a:r>
              <a:rPr lang="en-US" sz="1000" u="sng" dirty="0" smtClean="0">
                <a:latin typeface="Bookman Old Style" panose="02050604050505020204" pitchFamily="18" charset="0"/>
              </a:rPr>
              <a:t>Id.</a:t>
            </a:r>
            <a:r>
              <a:rPr lang="en-US" sz="1000" dirty="0" smtClean="0">
                <a:latin typeface="Bookman Old Style" panose="02050604050505020204" pitchFamily="18" charset="0"/>
              </a:rPr>
              <a:t> at *7.</a:t>
            </a:r>
          </a:p>
          <a:p>
            <a:pPr lvl="2"/>
            <a:r>
              <a:rPr lang="en-US" sz="1000" dirty="0" smtClean="0">
                <a:latin typeface="Bookman Old Style" panose="02050604050505020204" pitchFamily="18" charset="0"/>
              </a:rPr>
              <a:t>Court looked further at the second sentence of 42 U.S.C. </a:t>
            </a:r>
            <a:r>
              <a:rPr lang="en-US" sz="1000" dirty="0">
                <a:latin typeface="Bookman Old Style" panose="02050604050505020204" pitchFamily="18" charset="0"/>
              </a:rPr>
              <a:t>§ </a:t>
            </a:r>
            <a:r>
              <a:rPr lang="en-US" sz="1000" dirty="0" smtClean="0">
                <a:latin typeface="Bookman Old Style" panose="02050604050505020204" pitchFamily="18" charset="0"/>
              </a:rPr>
              <a:t>264(a), and concluded that, when read with the other companion provisions of 264(b) (detention of individuals), 264(c) (limiting detention to those coming from abroad generally), and 264(d) (permitting detention of those traveling between States in limited situations), the list in 264(a) is not exhaustive.</a:t>
            </a:r>
          </a:p>
          <a:p>
            <a:pPr lvl="2"/>
            <a:r>
              <a:rPr lang="en-US" sz="1000" dirty="0" smtClean="0">
                <a:latin typeface="Bookman Old Style" panose="02050604050505020204" pitchFamily="18" charset="0"/>
              </a:rPr>
              <a:t>Cited to </a:t>
            </a:r>
            <a:r>
              <a:rPr lang="en-US" sz="1000" u="sng" dirty="0" smtClean="0">
                <a:latin typeface="Bookman Old Style" panose="02050604050505020204" pitchFamily="18" charset="0"/>
              </a:rPr>
              <a:t>Independent Turtle Farmers of La. v. U.S.</a:t>
            </a:r>
            <a:r>
              <a:rPr lang="en-US" sz="1000" dirty="0" smtClean="0">
                <a:latin typeface="Bookman Old Style" panose="02050604050505020204" pitchFamily="18" charset="0"/>
              </a:rPr>
              <a:t>, 703 F. Supp. 2d 604 (W.D. La. 2010) – common case cited by all opinions</a:t>
            </a:r>
          </a:p>
          <a:p>
            <a:pPr lvl="2"/>
            <a:r>
              <a:rPr lang="en-US" sz="1000" dirty="0" smtClean="0">
                <a:latin typeface="Bookman Old Style" panose="02050604050505020204" pitchFamily="18" charset="0"/>
              </a:rPr>
              <a:t>“</a:t>
            </a:r>
            <a:r>
              <a:rPr lang="en-US" sz="1000" dirty="0">
                <a:latin typeface="Bookman Old Style" panose="02050604050505020204" pitchFamily="18" charset="0"/>
              </a:rPr>
              <a:t>In sum, the clear and broad delegation of authority in the first sentence of § 264(a); the context provided by the subsequent subsections; the parroting language of § 70.2, which specifically uses the term including—a term of enlargement; and persuasive authority from the Independent Turtle Farmers court all point to the same conclusion: the Order has statutory and regulatory authority, and the CDC may take those measures that it deems reasonably necessary to prevent the spread of disease, so long as it determines that the measures taken by any state or local government are insufficient to prevent the spread of the disease</a:t>
            </a:r>
            <a:r>
              <a:rPr lang="en-US" sz="1000" dirty="0" smtClean="0">
                <a:latin typeface="Bookman Old Style" panose="02050604050505020204" pitchFamily="18" charset="0"/>
              </a:rPr>
              <a:t>.”</a:t>
            </a:r>
          </a:p>
          <a:p>
            <a:pPr lvl="2"/>
            <a:r>
              <a:rPr lang="en-US" sz="1000" dirty="0" smtClean="0">
                <a:latin typeface="Bookman Old Style" panose="02050604050505020204" pitchFamily="18" charset="0"/>
              </a:rPr>
              <a:t>Discussion of several statutory canons, concluding none sufficiently support the plaintiffs.</a:t>
            </a:r>
          </a:p>
          <a:p>
            <a:endParaRPr lang="en-US" sz="1000" dirty="0" smtClean="0">
              <a:latin typeface="Bookman Old Style" panose="02050604050505020204" pitchFamily="18" charset="0"/>
            </a:endParaRPr>
          </a:p>
          <a:p>
            <a:endParaRPr lang="en-US" sz="1000" dirty="0">
              <a:latin typeface="Bookman Old Style" panose="02050604050505020204" pitchFamily="18" charset="0"/>
            </a:endParaRPr>
          </a:p>
        </p:txBody>
      </p:sp>
    </p:spTree>
    <p:extLst>
      <p:ext uri="{BB962C8B-B14F-4D97-AF65-F5344CB8AC3E}">
        <p14:creationId xmlns:p14="http://schemas.microsoft.com/office/powerpoint/2010/main" val="2733445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3326</TotalTime>
  <Words>5539</Words>
  <Application>Microsoft Office PowerPoint</Application>
  <PresentationFormat>Widescreen</PresentationFormat>
  <Paragraphs>145</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Berlin Sans FB</vt:lpstr>
      <vt:lpstr>Bookman Old Style</vt:lpstr>
      <vt:lpstr>Calibri</vt:lpstr>
      <vt:lpstr>Gill Sans MT</vt:lpstr>
      <vt:lpstr>Gallery</vt:lpstr>
      <vt:lpstr>THE CDC Order: Extended through June 2021 and its constitutional concerns April 22, 2021</vt:lpstr>
      <vt:lpstr>About the speakerS</vt:lpstr>
      <vt:lpstr>Outline of topics for today </vt:lpstr>
      <vt:lpstr>Origins of the CDC Order</vt:lpstr>
      <vt:lpstr>CDC Declaration form</vt:lpstr>
      <vt:lpstr>Extensions OF THE CDC ORDER</vt:lpstr>
      <vt:lpstr>What does the cdc order actually prevent?</vt:lpstr>
      <vt:lpstr>CDC ORDER CONSTITUTIONALITY CHALLENGES</vt:lpstr>
      <vt:lpstr>Brown v. Azar (First in time) No. 1:20-CV-03702, 2020 WL 6364310 (N.D. Ga. Oct. 29, 2020), appeal docketed, No. 20-14210 (11th Cir. Nov. 9, 2020).  </vt:lpstr>
      <vt:lpstr>Brown (CONT.)</vt:lpstr>
      <vt:lpstr>Chambless Enterprises, LLC v. Redfield No. 3:20-CV-01455, 2020 WL 7588849 (W.D. La. Dec. 22, 2020), appeal docketed, No. 21-30037 (5th Cir. Jan. 22, 2021).</vt:lpstr>
      <vt:lpstr>Terkel v. Ctr. for Disease Control and Prev. No. 6:20-CV-00564, 2021 WL 742877 (E.D. Tex. Feb. 25, 2021), appeal docketed, No. 21-40137 (5th Cir. Mar. 3, 2021)</vt:lpstr>
      <vt:lpstr>Terkel (cont.)</vt:lpstr>
      <vt:lpstr>Skyworks, Ltd. v. Ctr. for Disease Control and Prev. No. 5:20-CV-2407, 2021 WL 911720 (N.D. Ohio Mar. 10, 2021)</vt:lpstr>
      <vt:lpstr>Tiger Lily, LLC v. U.S. Dep’t of Hous. and Urban Dev. No. 2:20-CV-02692, 2021 WL 1171887 (W.D. Tenn. Mar. 15, 2021), stay denied, No. 21-5256, 2021 WL 1165170 (6th Cir. Mar. 29, 2021). </vt:lpstr>
      <vt:lpstr>CDC ORDER CONSTITUTIONALITY CHALLENGES</vt:lpstr>
      <vt:lpstr>CDC ORDER CONSTITUTIONALITY CHALLENGES</vt:lpstr>
      <vt:lpstr>Questions? Comments? Concerns?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Rabin</dc:creator>
  <cp:lastModifiedBy>Kevin Rabin</cp:lastModifiedBy>
  <cp:revision>94</cp:revision>
  <dcterms:created xsi:type="dcterms:W3CDTF">2020-04-15T13:04:15Z</dcterms:created>
  <dcterms:modified xsi:type="dcterms:W3CDTF">2021-04-19T13:52:43Z</dcterms:modified>
</cp:coreProperties>
</file>