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3" r:id="rId6"/>
    <p:sldId id="261" r:id="rId7"/>
    <p:sldId id="264" r:id="rId8"/>
    <p:sldId id="265" r:id="rId9"/>
    <p:sldId id="277" r:id="rId10"/>
    <p:sldId id="266" r:id="rId11"/>
    <p:sldId id="267" r:id="rId12"/>
    <p:sldId id="268" r:id="rId13"/>
    <p:sldId id="269" r:id="rId14"/>
    <p:sldId id="270" r:id="rId15"/>
    <p:sldId id="271" r:id="rId16"/>
    <p:sldId id="278" r:id="rId17"/>
    <p:sldId id="283" r:id="rId18"/>
    <p:sldId id="279" r:id="rId19"/>
    <p:sldId id="273" r:id="rId20"/>
    <p:sldId id="280" r:id="rId21"/>
    <p:sldId id="282" r:id="rId22"/>
    <p:sldId id="274" r:id="rId23"/>
    <p:sldId id="281" r:id="rId24"/>
    <p:sldId id="275" r:id="rId25"/>
    <p:sldId id="272"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775B8-0390-4412-8D49-AD63FD4F311C}"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417593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775B8-0390-4412-8D49-AD63FD4F311C}"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326615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775B8-0390-4412-8D49-AD63FD4F311C}"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164509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775B8-0390-4412-8D49-AD63FD4F311C}"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149304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D775B8-0390-4412-8D49-AD63FD4F311C}"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274261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D775B8-0390-4412-8D49-AD63FD4F311C}"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226317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D775B8-0390-4412-8D49-AD63FD4F311C}" type="datetimeFigureOut">
              <a:rPr lang="en-US" smtClean="0"/>
              <a:pPr/>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76004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D775B8-0390-4412-8D49-AD63FD4F311C}" type="datetimeFigureOut">
              <a:rPr lang="en-US" smtClean="0"/>
              <a:pPr/>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313193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775B8-0390-4412-8D49-AD63FD4F311C}" type="datetimeFigureOut">
              <a:rPr lang="en-US" smtClean="0"/>
              <a:pPr/>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81834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D775B8-0390-4412-8D49-AD63FD4F311C}"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245134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D775B8-0390-4412-8D49-AD63FD4F311C}"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B8F9A-0201-408A-B928-1F73114B6D2D}" type="slidenum">
              <a:rPr lang="en-US" smtClean="0"/>
              <a:pPr/>
              <a:t>‹#›</a:t>
            </a:fld>
            <a:endParaRPr lang="en-US"/>
          </a:p>
        </p:txBody>
      </p:sp>
    </p:spTree>
    <p:extLst>
      <p:ext uri="{BB962C8B-B14F-4D97-AF65-F5344CB8AC3E}">
        <p14:creationId xmlns:p14="http://schemas.microsoft.com/office/powerpoint/2010/main" val="229472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775B8-0390-4412-8D49-AD63FD4F311C}" type="datetimeFigureOut">
              <a:rPr lang="en-US" smtClean="0"/>
              <a:pPr/>
              <a:t>3/18/2015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B8F9A-0201-408A-B928-1F73114B6D2D}" type="slidenum">
              <a:rPr lang="en-US" smtClean="0"/>
              <a:pPr/>
              <a:t>‹#›</a:t>
            </a:fld>
            <a:endParaRPr lang="en-US"/>
          </a:p>
        </p:txBody>
      </p:sp>
    </p:spTree>
    <p:extLst>
      <p:ext uri="{BB962C8B-B14F-4D97-AF65-F5344CB8AC3E}">
        <p14:creationId xmlns:p14="http://schemas.microsoft.com/office/powerpoint/2010/main" val="804047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goldstein@dhaberlaw.com" TargetMode="External"/><Relationship Id="rId2" Type="http://schemas.openxmlformats.org/officeDocument/2006/relationships/hyperlink" Target="mailto:jane@peytonbolin.com"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lrules.or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myfloridalicense.com/dbpr/lsc/ar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n-US" b="1" dirty="0" smtClean="0"/>
              <a:t>TENANCY UNCOMMON:</a:t>
            </a:r>
            <a:br>
              <a:rPr lang="en-US" b="1" dirty="0" smtClean="0"/>
            </a:br>
            <a:r>
              <a:rPr lang="en-US" b="1" dirty="0" smtClean="0"/>
              <a:t>CONDOMINIUM ASSOCIATION ISSUES FOR THE LANDLORD &amp; TENANT LAWYER</a:t>
            </a:r>
            <a:br>
              <a:rPr lang="en-US" b="1" dirty="0" smtClean="0"/>
            </a:br>
            <a:r>
              <a:rPr lang="en-US" b="1" dirty="0" smtClean="0"/>
              <a:t>PART I</a:t>
            </a:r>
            <a:r>
              <a:rPr lang="en-US" dirty="0" smtClean="0"/>
              <a:t/>
            </a:r>
            <a:br>
              <a:rPr lang="en-US" dirty="0" smtClean="0"/>
            </a:br>
            <a:endParaRPr lang="en-US" dirty="0"/>
          </a:p>
        </p:txBody>
      </p:sp>
      <p:sp>
        <p:nvSpPr>
          <p:cNvPr id="3" name="Subtitle 2"/>
          <p:cNvSpPr>
            <a:spLocks noGrp="1"/>
          </p:cNvSpPr>
          <p:nvPr>
            <p:ph type="subTitle" idx="1"/>
          </p:nvPr>
        </p:nvSpPr>
        <p:spPr>
          <a:xfrm>
            <a:off x="1371600" y="4343400"/>
            <a:ext cx="6400800" cy="1752600"/>
          </a:xfrm>
        </p:spPr>
        <p:txBody>
          <a:bodyPr/>
          <a:lstStyle/>
          <a:p>
            <a:r>
              <a:rPr lang="en-US" dirty="0" smtClean="0"/>
              <a:t>Presentation by Jane Bolin, Esq., and</a:t>
            </a:r>
          </a:p>
          <a:p>
            <a:r>
              <a:rPr lang="en-US" dirty="0" smtClean="0"/>
              <a:t>Jonathan S. Goldstein, Esq.</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5075"/>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93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6050" y="1099240"/>
            <a:ext cx="8839200" cy="523220"/>
          </a:xfrm>
          <a:prstGeom prst="rect">
            <a:avLst/>
          </a:prstGeom>
          <a:noFill/>
        </p:spPr>
        <p:txBody>
          <a:bodyPr wrap="square" rtlCol="0">
            <a:spAutoFit/>
          </a:bodyPr>
          <a:lstStyle/>
          <a:p>
            <a:pPr algn="ctr"/>
            <a:r>
              <a:rPr lang="en-US" sz="2800" b="1" dirty="0" smtClean="0"/>
              <a:t>Irrevocable Right of Access</a:t>
            </a:r>
            <a:endParaRPr lang="en-US" sz="2800" b="1" dirty="0"/>
          </a:p>
        </p:txBody>
      </p:sp>
      <p:sp>
        <p:nvSpPr>
          <p:cNvPr id="3" name="Rectangle 2"/>
          <p:cNvSpPr/>
          <p:nvPr/>
        </p:nvSpPr>
        <p:spPr>
          <a:xfrm>
            <a:off x="349250" y="1905000"/>
            <a:ext cx="8458200" cy="3785652"/>
          </a:xfrm>
          <a:prstGeom prst="rect">
            <a:avLst/>
          </a:prstGeom>
        </p:spPr>
        <p:txBody>
          <a:bodyPr wrap="square">
            <a:spAutoFit/>
          </a:bodyPr>
          <a:lstStyle/>
          <a:p>
            <a:pPr algn="just"/>
            <a:r>
              <a:rPr lang="en-US" sz="2400" dirty="0"/>
              <a:t>d.	The Association has an “irrevocable” right to access a unit pursuant to §718.111(5)(a), Fla. Stat., which states:</a:t>
            </a:r>
          </a:p>
          <a:p>
            <a:pPr algn="just"/>
            <a:endParaRPr lang="en-US" sz="2400" dirty="0"/>
          </a:p>
          <a:p>
            <a:pPr algn="just"/>
            <a:r>
              <a:rPr lang="en-US" sz="2400" dirty="0"/>
              <a:t>“(a) The association has the irrevocable right of access to each unit during reasonable hours, when necessary for the maintenance, repair, or replacement of any common elements or of any portion of a unit to be maintained by the association pursuant to the declaration or as necessary to prevent damage to the common elements or to a unit.”</a:t>
            </a:r>
          </a:p>
          <a:p>
            <a:pPr algn="just"/>
            <a:endParaRPr lang="en-US" sz="2400" dirty="0"/>
          </a:p>
        </p:txBody>
      </p:sp>
    </p:spTree>
    <p:extLst>
      <p:ext uri="{BB962C8B-B14F-4D97-AF65-F5344CB8AC3E}">
        <p14:creationId xmlns:p14="http://schemas.microsoft.com/office/powerpoint/2010/main" val="1701175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6050" y="1981200"/>
            <a:ext cx="8839200" cy="523220"/>
          </a:xfrm>
          <a:prstGeom prst="rect">
            <a:avLst/>
          </a:prstGeom>
          <a:noFill/>
        </p:spPr>
        <p:txBody>
          <a:bodyPr wrap="square" rtlCol="0">
            <a:spAutoFit/>
          </a:bodyPr>
          <a:lstStyle/>
          <a:p>
            <a:pPr algn="ctr"/>
            <a:r>
              <a:rPr lang="en-US" sz="2800" b="1" dirty="0" smtClean="0"/>
              <a:t>Quiet Enjoyment</a:t>
            </a:r>
            <a:endParaRPr lang="en-US" sz="2800" b="1" dirty="0"/>
          </a:p>
        </p:txBody>
      </p:sp>
      <p:sp>
        <p:nvSpPr>
          <p:cNvPr id="3" name="Rectangle 2"/>
          <p:cNvSpPr/>
          <p:nvPr/>
        </p:nvSpPr>
        <p:spPr>
          <a:xfrm>
            <a:off x="328586" y="2667000"/>
            <a:ext cx="8458200" cy="3416320"/>
          </a:xfrm>
          <a:prstGeom prst="rect">
            <a:avLst/>
          </a:prstGeom>
        </p:spPr>
        <p:txBody>
          <a:bodyPr wrap="square">
            <a:spAutoFit/>
          </a:bodyPr>
          <a:lstStyle/>
          <a:p>
            <a:pPr algn="just"/>
            <a:r>
              <a:rPr lang="en-US" sz="2400" dirty="0" smtClean="0"/>
              <a:t>IV (a)</a:t>
            </a:r>
            <a:r>
              <a:rPr lang="en-US" sz="2400" dirty="0"/>
              <a:t>	“Florida law… recognizes that ‘in the absence of express covenants inconsistent therewith’ the ordinary lease includes an implied covenant of quiet enjoyment. See Hankins v. Smith, 103 Fla. 892, 138 So. 494, 496 (1931).” Stinson, Lyons, </a:t>
            </a:r>
            <a:r>
              <a:rPr lang="en-US" sz="2400" dirty="0" err="1"/>
              <a:t>Gerlin</a:t>
            </a:r>
            <a:r>
              <a:rPr lang="en-US" sz="2400" dirty="0"/>
              <a:t> &amp; Bustamante, P.A. v. </a:t>
            </a:r>
            <a:r>
              <a:rPr lang="en-US" sz="2400" dirty="0" err="1"/>
              <a:t>Brickell</a:t>
            </a:r>
            <a:r>
              <a:rPr lang="en-US" sz="2400" dirty="0"/>
              <a:t> Bldg. 1 Holding Co., 923 F.2d 810, 813-14 (11th Cir. 1991)(The court held that the lease provisions allowing for renovations and entry to make repairs to the building that are deemed necessary for safety, comfort, and preservation of the building do NOT violate quiet enjoyment.)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5340"/>
            <a:ext cx="2023384" cy="160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969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6050" y="838200"/>
            <a:ext cx="8839200" cy="954107"/>
          </a:xfrm>
          <a:prstGeom prst="rect">
            <a:avLst/>
          </a:prstGeom>
          <a:noFill/>
        </p:spPr>
        <p:txBody>
          <a:bodyPr wrap="square" rtlCol="0">
            <a:spAutoFit/>
          </a:bodyPr>
          <a:lstStyle/>
          <a:p>
            <a:pPr algn="ctr"/>
            <a:r>
              <a:rPr lang="en-US" sz="2800" b="1" dirty="0" smtClean="0"/>
              <a:t>What Remedies Exist for Landlord, Tenants and Associations in the Condominium Context?</a:t>
            </a:r>
            <a:endParaRPr lang="en-US" sz="28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087" y="2170974"/>
            <a:ext cx="2905125" cy="387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88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48" y="0"/>
            <a:ext cx="9156700" cy="6370975"/>
          </a:xfrm>
          <a:prstGeom prst="rect">
            <a:avLst/>
          </a:prstGeom>
        </p:spPr>
        <p:txBody>
          <a:bodyPr wrap="square">
            <a:spAutoFit/>
          </a:bodyPr>
          <a:lstStyle/>
          <a:p>
            <a:r>
              <a:rPr lang="en-US" sz="2400" dirty="0" smtClean="0"/>
              <a:t>§</a:t>
            </a:r>
            <a:r>
              <a:rPr lang="en-US" sz="2400" dirty="0"/>
              <a:t>718.303(1), Fla. Stat.:  </a:t>
            </a:r>
            <a:r>
              <a:rPr lang="en-US" sz="2400" dirty="0" smtClean="0"/>
              <a:t>Each </a:t>
            </a:r>
            <a:r>
              <a:rPr lang="en-US" sz="2400" dirty="0"/>
              <a:t>unit owner, each tenant and other invitee, and each association is governed by, and must comply with the provisions of, this chapter, the declaration, the documents creating the association, and the association bylaws which shall be deemed expressly incorporated into any lease of a unit. Actions for damages or for injunctive relief, or both, for failure to comply with these provisions may be brought by the association or by a unit owner against</a:t>
            </a:r>
            <a:r>
              <a:rPr lang="en-US" sz="2400" dirty="0" smtClean="0"/>
              <a:t>:</a:t>
            </a:r>
          </a:p>
          <a:p>
            <a:endParaRPr lang="en-US" sz="2400" dirty="0"/>
          </a:p>
          <a:p>
            <a:r>
              <a:rPr lang="en-US" sz="2400" dirty="0" smtClean="0"/>
              <a:t>(a)  The </a:t>
            </a:r>
            <a:r>
              <a:rPr lang="en-US" sz="2400" dirty="0"/>
              <a:t>association.</a:t>
            </a:r>
          </a:p>
          <a:p>
            <a:r>
              <a:rPr lang="en-US" sz="2400" dirty="0" smtClean="0"/>
              <a:t>(b)  A </a:t>
            </a:r>
            <a:r>
              <a:rPr lang="en-US" sz="2400" dirty="0"/>
              <a:t>unit owner.</a:t>
            </a:r>
          </a:p>
          <a:p>
            <a:r>
              <a:rPr lang="en-US" sz="2400" dirty="0" smtClean="0"/>
              <a:t>(c)  Directors </a:t>
            </a:r>
            <a:r>
              <a:rPr lang="en-US" sz="2400" dirty="0"/>
              <a:t>designated by the developer, for actions taken by them before control of the association is assumed by unit owners other than the developer</a:t>
            </a:r>
            <a:r>
              <a:rPr lang="en-US" sz="2400" dirty="0" smtClean="0"/>
              <a:t>.</a:t>
            </a:r>
          </a:p>
          <a:p>
            <a:r>
              <a:rPr lang="en-US" sz="2400" dirty="0" smtClean="0"/>
              <a:t>(</a:t>
            </a:r>
            <a:r>
              <a:rPr lang="en-US" sz="2400" dirty="0"/>
              <a:t>d</a:t>
            </a:r>
            <a:r>
              <a:rPr lang="en-US" sz="2400" dirty="0" smtClean="0"/>
              <a:t>)  Any </a:t>
            </a:r>
            <a:r>
              <a:rPr lang="en-US" sz="2400" dirty="0"/>
              <a:t>director who willfully and knowingly fails to comply with these provisions</a:t>
            </a:r>
            <a:r>
              <a:rPr lang="en-US" sz="2400" dirty="0" smtClean="0"/>
              <a:t>.</a:t>
            </a:r>
          </a:p>
          <a:p>
            <a:r>
              <a:rPr lang="en-US" sz="2400" dirty="0" smtClean="0"/>
              <a:t>(</a:t>
            </a:r>
            <a:r>
              <a:rPr lang="en-US" sz="2400" dirty="0"/>
              <a:t>e</a:t>
            </a:r>
            <a:r>
              <a:rPr lang="en-US" sz="2400" dirty="0" smtClean="0"/>
              <a:t>)  Any </a:t>
            </a:r>
            <a:r>
              <a:rPr lang="en-US" sz="2400" dirty="0"/>
              <a:t>tenant leasing a unit, and any other invitee occupying a unit</a:t>
            </a:r>
            <a:r>
              <a:rPr lang="en-US" sz="2400" dirty="0" smtClean="0"/>
              <a:t>.</a:t>
            </a:r>
            <a:endParaRPr lang="en-US" sz="2400" dirty="0">
              <a:solidFill>
                <a:srgbClr val="FF0000"/>
              </a:solidFill>
            </a:endParaRPr>
          </a:p>
          <a:p>
            <a:r>
              <a:rPr lang="en-US" sz="2400" b="1" i="1" dirty="0" smtClean="0">
                <a:solidFill>
                  <a:srgbClr val="FF0000"/>
                </a:solidFill>
              </a:rPr>
              <a:t>NOTE</a:t>
            </a:r>
            <a:r>
              <a:rPr lang="en-US" sz="2400" b="1" i="1" dirty="0">
                <a:solidFill>
                  <a:srgbClr val="FF0000"/>
                </a:solidFill>
              </a:rPr>
              <a:t>: Tenants DO NOT have standing under §718.303(1), Fla. Stat.</a:t>
            </a:r>
          </a:p>
        </p:txBody>
      </p:sp>
    </p:spTree>
    <p:extLst>
      <p:ext uri="{BB962C8B-B14F-4D97-AF65-F5344CB8AC3E}">
        <p14:creationId xmlns:p14="http://schemas.microsoft.com/office/powerpoint/2010/main" val="211809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48" y="0"/>
            <a:ext cx="9156700" cy="461665"/>
          </a:xfrm>
          <a:prstGeom prst="rect">
            <a:avLst/>
          </a:prstGeom>
        </p:spPr>
        <p:txBody>
          <a:bodyPr wrap="square">
            <a:spAutoFit/>
          </a:bodyPr>
          <a:lstStyle/>
          <a:p>
            <a:endParaRPr lang="en-US" sz="2400" b="1" i="1" dirty="0">
              <a:solidFill>
                <a:srgbClr val="FF0000"/>
              </a:solidFill>
            </a:endParaRPr>
          </a:p>
        </p:txBody>
      </p:sp>
      <p:sp>
        <p:nvSpPr>
          <p:cNvPr id="2" name="Rectangle 1"/>
          <p:cNvSpPr/>
          <p:nvPr/>
        </p:nvSpPr>
        <p:spPr>
          <a:xfrm>
            <a:off x="-10333" y="0"/>
            <a:ext cx="9144000" cy="6370975"/>
          </a:xfrm>
          <a:prstGeom prst="rect">
            <a:avLst/>
          </a:prstGeom>
        </p:spPr>
        <p:txBody>
          <a:bodyPr wrap="square">
            <a:spAutoFit/>
          </a:bodyPr>
          <a:lstStyle/>
          <a:p>
            <a:pPr algn="ctr"/>
            <a:r>
              <a:rPr lang="en-US" sz="2400" b="1" dirty="0" smtClean="0"/>
              <a:t>Condo </a:t>
            </a:r>
            <a:r>
              <a:rPr lang="en-US" sz="2400" b="1" dirty="0"/>
              <a:t>ADR </a:t>
            </a:r>
            <a:r>
              <a:rPr lang="en-US" sz="2400" b="1" dirty="0" smtClean="0"/>
              <a:t>=  Mandatory </a:t>
            </a:r>
            <a:r>
              <a:rPr lang="en-US" sz="2400" b="1" dirty="0"/>
              <a:t>Non Binding Arbitration</a:t>
            </a:r>
          </a:p>
          <a:p>
            <a:pPr marL="342900" indent="-342900">
              <a:buFont typeface="Arial" panose="020B0604020202020204" pitchFamily="34" charset="0"/>
              <a:buChar char="•"/>
            </a:pPr>
            <a:r>
              <a:rPr lang="en-US" sz="2400" dirty="0" smtClean="0"/>
              <a:t>Prior </a:t>
            </a:r>
            <a:r>
              <a:rPr lang="en-US" sz="2400" dirty="0"/>
              <a:t>to the institution of court litigation, a party to a “Dispute” shall petition the division for nonbinding arbitration.  §718.1255(4)(a), Fla. Stat.</a:t>
            </a:r>
          </a:p>
          <a:p>
            <a:pPr marL="342900" indent="-342900">
              <a:buFont typeface="Arial" panose="020B0604020202020204" pitchFamily="34" charset="0"/>
              <a:buChar char="•"/>
            </a:pPr>
            <a:r>
              <a:rPr lang="en-US" sz="2400" dirty="0" smtClean="0"/>
              <a:t>“</a:t>
            </a:r>
            <a:r>
              <a:rPr lang="en-US" sz="2400" dirty="0"/>
              <a:t>The term “dispute” means any disagreement between two or more parties that involves: (a) The authority of the board of directors, under this chapter or association document to: 1. Require any owner to take any action, or not to take any action, involving that owner’s unit or the appurtenances thereto.” §718.1255(1)(a)(1), Fla. Stat.</a:t>
            </a:r>
          </a:p>
          <a:p>
            <a:pPr marL="342900" indent="-342900">
              <a:buFont typeface="Arial" panose="020B0604020202020204" pitchFamily="34" charset="0"/>
              <a:buChar char="•"/>
            </a:pPr>
            <a:r>
              <a:rPr lang="en-US" sz="2400" dirty="0" smtClean="0"/>
              <a:t>Prior </a:t>
            </a:r>
            <a:r>
              <a:rPr lang="en-US" sz="2400" dirty="0"/>
              <a:t>to the institution of court litigation, a party to a dispute shall petition the division for nonbinding arbitration.  §718.1255(4)(a), Fla. Stat.</a:t>
            </a:r>
          </a:p>
          <a:p>
            <a:pPr marL="342900" indent="-342900">
              <a:buFont typeface="Arial" panose="020B0604020202020204" pitchFamily="34" charset="0"/>
              <a:buChar char="•"/>
            </a:pPr>
            <a:r>
              <a:rPr lang="en-US" sz="2400" i="1" dirty="0" smtClean="0"/>
              <a:t>A </a:t>
            </a:r>
            <a:r>
              <a:rPr lang="en-US" sz="2400" i="1" dirty="0"/>
              <a:t>dispute shall not include: “…</a:t>
            </a:r>
            <a:r>
              <a:rPr lang="en-US" sz="2400" b="1" i="1" dirty="0">
                <a:solidFill>
                  <a:srgbClr val="FF0000"/>
                </a:solidFill>
              </a:rPr>
              <a:t>the eviction or other removal of a tenant from a unit</a:t>
            </a:r>
            <a:r>
              <a:rPr lang="en-US" sz="2400" i="1" dirty="0"/>
              <a:t>; alleged breaches of fiduciary duty by one or more directors; or claims for damages to a unit based upon the alleged failure of the association to maintain the common elements or condominium property</a:t>
            </a:r>
            <a:r>
              <a:rPr lang="en-US" sz="2400" dirty="0"/>
              <a:t>.”  See §718.1255(4)(a), Fla. Stat.</a:t>
            </a:r>
          </a:p>
        </p:txBody>
      </p:sp>
    </p:spTree>
    <p:extLst>
      <p:ext uri="{BB962C8B-B14F-4D97-AF65-F5344CB8AC3E}">
        <p14:creationId xmlns:p14="http://schemas.microsoft.com/office/powerpoint/2010/main" val="4124868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48" y="0"/>
            <a:ext cx="9156700" cy="461665"/>
          </a:xfrm>
          <a:prstGeom prst="rect">
            <a:avLst/>
          </a:prstGeom>
        </p:spPr>
        <p:txBody>
          <a:bodyPr wrap="square">
            <a:spAutoFit/>
          </a:bodyPr>
          <a:lstStyle/>
          <a:p>
            <a:endParaRPr lang="en-US" sz="2400" b="1" i="1" dirty="0">
              <a:solidFill>
                <a:srgbClr val="FF0000"/>
              </a:solidFill>
            </a:endParaRPr>
          </a:p>
        </p:txBody>
      </p:sp>
      <p:sp>
        <p:nvSpPr>
          <p:cNvPr id="2" name="Rectangle 1"/>
          <p:cNvSpPr/>
          <p:nvPr/>
        </p:nvSpPr>
        <p:spPr>
          <a:xfrm>
            <a:off x="0" y="2057400"/>
            <a:ext cx="9144000" cy="3600986"/>
          </a:xfrm>
          <a:prstGeom prst="rect">
            <a:avLst/>
          </a:prstGeom>
        </p:spPr>
        <p:txBody>
          <a:bodyPr wrap="square">
            <a:spAutoFit/>
          </a:bodyPr>
          <a:lstStyle/>
          <a:p>
            <a:pPr algn="ctr"/>
            <a:r>
              <a:rPr lang="en-US" sz="3200" b="1" dirty="0" smtClean="0"/>
              <a:t>C. Other Potential Remedies</a:t>
            </a:r>
          </a:p>
          <a:p>
            <a:pPr algn="ctr"/>
            <a:endParaRPr lang="en-US" sz="2800" b="1" dirty="0"/>
          </a:p>
          <a:p>
            <a:pPr marL="457200" indent="-457200">
              <a:buFont typeface="Wingdings" panose="05000000000000000000" pitchFamily="2" charset="2"/>
              <a:buChar char="ü"/>
            </a:pPr>
            <a:r>
              <a:rPr lang="en-US" sz="2800" b="1" dirty="0" smtClean="0"/>
              <a:t>Negligence</a:t>
            </a:r>
          </a:p>
          <a:p>
            <a:pPr marL="457200" indent="-457200">
              <a:buFont typeface="Wingdings" panose="05000000000000000000" pitchFamily="2" charset="2"/>
              <a:buChar char="ü"/>
            </a:pPr>
            <a:endParaRPr lang="en-US" sz="2800" b="1" dirty="0"/>
          </a:p>
          <a:p>
            <a:pPr marL="457200" indent="-457200">
              <a:buFont typeface="Wingdings" panose="05000000000000000000" pitchFamily="2" charset="2"/>
              <a:buChar char="ü"/>
            </a:pPr>
            <a:r>
              <a:rPr lang="en-US" sz="2800" b="1" dirty="0" smtClean="0"/>
              <a:t>Tortious Interference with a Contractual Relationship</a:t>
            </a:r>
          </a:p>
          <a:p>
            <a:pPr marL="457200" indent="-457200">
              <a:buFont typeface="Wingdings" panose="05000000000000000000" pitchFamily="2" charset="2"/>
              <a:buChar char="ü"/>
            </a:pPr>
            <a:endParaRPr lang="en-US" sz="2800" b="1" dirty="0"/>
          </a:p>
          <a:p>
            <a:pPr marL="457200" indent="-457200">
              <a:buFont typeface="Wingdings" panose="05000000000000000000" pitchFamily="2" charset="2"/>
              <a:buChar char="ü"/>
            </a:pPr>
            <a:r>
              <a:rPr lang="en-US" sz="2800" b="1" dirty="0" smtClean="0"/>
              <a:t>Tortious Interference with Advantageous Business Relationship</a:t>
            </a:r>
            <a:endParaRPr lang="en-US" sz="2800" b="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464" y="312872"/>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396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8750" y="0"/>
            <a:ext cx="8839200" cy="523220"/>
          </a:xfrm>
          <a:prstGeom prst="rect">
            <a:avLst/>
          </a:prstGeom>
          <a:noFill/>
        </p:spPr>
        <p:txBody>
          <a:bodyPr wrap="square" rtlCol="0">
            <a:spAutoFit/>
          </a:bodyPr>
          <a:lstStyle/>
          <a:p>
            <a:pPr algn="ctr"/>
            <a:r>
              <a:rPr lang="en-US" sz="2800" b="1" dirty="0" smtClean="0"/>
              <a:t>Abandonment of Units</a:t>
            </a:r>
          </a:p>
        </p:txBody>
      </p:sp>
      <p:sp>
        <p:nvSpPr>
          <p:cNvPr id="5" name="Rectangle 4"/>
          <p:cNvSpPr/>
          <p:nvPr/>
        </p:nvSpPr>
        <p:spPr>
          <a:xfrm>
            <a:off x="0" y="-1066800"/>
            <a:ext cx="9144000" cy="778674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200" dirty="0" smtClean="0"/>
              <a:t>718.111 (5)(b)(1) In addition to the association’s right of access in paragraph (a) and regardless of whether authority is provided in the declaration or other recorded condominium documents, an association, </a:t>
            </a:r>
            <a:r>
              <a:rPr lang="en-US" sz="2200" u="sng" dirty="0" smtClean="0"/>
              <a:t>at the sole discretion of the board, </a:t>
            </a:r>
            <a:r>
              <a:rPr lang="en-US" sz="2200" dirty="0" smtClean="0"/>
              <a:t>may enter an abandoned unit to inspect the unit and adjoining common elements; make repairs to the unit or to the common elements serving the unit, as needed; repair the unit if mold or deterioration is present; turn on the utilities for the unit; or otherwise maintain, preserve, or protect the unit and adjoining common elements. For purposes of this paragraph, a unit is presumed to be abandoned if:</a:t>
            </a:r>
          </a:p>
          <a:p>
            <a:endParaRPr lang="en-US" sz="2200" dirty="0" smtClean="0"/>
          </a:p>
          <a:p>
            <a:r>
              <a:rPr lang="en-US" sz="2200" dirty="0" smtClean="0"/>
              <a:t>a. The unit is the subject of a foreclosure action and no tenant appears to have resided in the unit for at least 4 continuous weeks without prior written notice to the association; or</a:t>
            </a:r>
          </a:p>
          <a:p>
            <a:r>
              <a:rPr lang="en-US" sz="2200" dirty="0" err="1" smtClean="0"/>
              <a:t>b</a:t>
            </a:r>
            <a:r>
              <a:rPr lang="en-US" sz="2200" dirty="0" smtClean="0"/>
              <a:t>. No tenant appears to have resided in the unit for 2 consecutive months without prior written notice to the association, and the association is unable to contact the owner or determine the whereabouts of the owner after reasonable inquiry.</a:t>
            </a:r>
          </a:p>
          <a:p>
            <a:endParaRPr lang="en-US" dirty="0" smtClean="0"/>
          </a:p>
        </p:txBody>
      </p:sp>
    </p:spTree>
    <p:extLst>
      <p:ext uri="{BB962C8B-B14F-4D97-AF65-F5344CB8AC3E}">
        <p14:creationId xmlns:p14="http://schemas.microsoft.com/office/powerpoint/2010/main" val="4212157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8750" y="0"/>
            <a:ext cx="8839200" cy="523220"/>
          </a:xfrm>
          <a:prstGeom prst="rect">
            <a:avLst/>
          </a:prstGeom>
          <a:noFill/>
        </p:spPr>
        <p:txBody>
          <a:bodyPr wrap="square" rtlCol="0">
            <a:spAutoFit/>
          </a:bodyPr>
          <a:lstStyle/>
          <a:p>
            <a:pPr algn="ctr"/>
            <a:r>
              <a:rPr lang="en-US" sz="2800" b="1" dirty="0" smtClean="0"/>
              <a:t>Abandonment of Units Continued</a:t>
            </a:r>
          </a:p>
        </p:txBody>
      </p:sp>
      <p:sp>
        <p:nvSpPr>
          <p:cNvPr id="5" name="Rectangle 4"/>
          <p:cNvSpPr/>
          <p:nvPr/>
        </p:nvSpPr>
        <p:spPr>
          <a:xfrm>
            <a:off x="0" y="-1066800"/>
            <a:ext cx="9144000" cy="7571303"/>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sz="2200" dirty="0" smtClean="0"/>
          </a:p>
          <a:p>
            <a:endParaRPr lang="en-US" sz="2200" dirty="0" smtClean="0"/>
          </a:p>
          <a:p>
            <a:r>
              <a:rPr lang="en-US" sz="2200" dirty="0" smtClean="0"/>
              <a:t>2. Except in the case of an emergency, an association may not enter an abandoned unit until 2 days after notice of the association’s intent to enter the unit has been mailed or hand-delivered to the owner at the address of the owner as reflected in the records of the association. The notice may be given by electronic transmission to unit owners who previously consented to receive notice by electronic transmission.</a:t>
            </a:r>
          </a:p>
          <a:p>
            <a:r>
              <a:rPr lang="en-US" sz="2200" dirty="0" smtClean="0"/>
              <a:t>3. Any expense incurred by an association pursuant to this paragraph is chargeable to the unit owner and enforceable as an assessment pursuant to </a:t>
            </a:r>
            <a:r>
              <a:rPr lang="en-US" sz="2200" dirty="0" err="1" smtClean="0"/>
              <a:t>s</a:t>
            </a:r>
            <a:r>
              <a:rPr lang="en-US" sz="2200" dirty="0" smtClean="0"/>
              <a:t>. 718.116, and the association may use its lien authority provided by </a:t>
            </a:r>
            <a:r>
              <a:rPr lang="en-US" sz="2200" dirty="0" err="1" smtClean="0"/>
              <a:t>s</a:t>
            </a:r>
            <a:r>
              <a:rPr lang="en-US" sz="2200" dirty="0" smtClean="0"/>
              <a:t>. 718.116 to enforce collection of the expense.</a:t>
            </a:r>
          </a:p>
          <a:p>
            <a:r>
              <a:rPr lang="en-US" sz="2200" dirty="0" smtClean="0"/>
              <a:t>4. The association may petition a court of competent jurisdiction to appoint a receiver to lease out an abandoned unit for the benefit of the association to offset against the rental income the association’s costs and expenses of maintaining, preserving, and protecting the unit and the adjoining common elements, including the costs of the receivership and all unpaid assessments, interest, administrative late fees, costs, and reasonable attorney fees.</a:t>
            </a:r>
            <a:endParaRPr lang="en-US" sz="2200" dirty="0"/>
          </a:p>
        </p:txBody>
      </p:sp>
    </p:spTree>
    <p:extLst>
      <p:ext uri="{BB962C8B-B14F-4D97-AF65-F5344CB8AC3E}">
        <p14:creationId xmlns:p14="http://schemas.microsoft.com/office/powerpoint/2010/main" val="4212157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8750" y="0"/>
            <a:ext cx="8839200" cy="1384995"/>
          </a:xfrm>
          <a:prstGeom prst="rect">
            <a:avLst/>
          </a:prstGeom>
          <a:noFill/>
        </p:spPr>
        <p:txBody>
          <a:bodyPr wrap="square" rtlCol="0">
            <a:spAutoFit/>
          </a:bodyPr>
          <a:lstStyle/>
          <a:p>
            <a:pPr algn="ctr"/>
            <a:r>
              <a:rPr lang="en-US" sz="2800" b="1" dirty="0" smtClean="0"/>
              <a:t>Right to Collect Rent</a:t>
            </a:r>
          </a:p>
          <a:p>
            <a:pPr algn="ctr"/>
            <a:endParaRPr lang="en-US" sz="2800" b="1" dirty="0" smtClean="0"/>
          </a:p>
          <a:p>
            <a:pPr algn="ctr"/>
            <a:endParaRPr lang="en-US" sz="2800" b="1" dirty="0"/>
          </a:p>
        </p:txBody>
      </p:sp>
      <p:sp>
        <p:nvSpPr>
          <p:cNvPr id="5" name="Rectangle 4"/>
          <p:cNvSpPr/>
          <p:nvPr/>
        </p:nvSpPr>
        <p:spPr>
          <a:xfrm>
            <a:off x="533400" y="1371600"/>
            <a:ext cx="8153400" cy="3785652"/>
          </a:xfrm>
          <a:prstGeom prst="rect">
            <a:avLst/>
          </a:prstGeom>
        </p:spPr>
        <p:txBody>
          <a:bodyPr wrap="square">
            <a:spAutoFit/>
          </a:bodyPr>
          <a:lstStyle/>
          <a:p>
            <a:pPr algn="just"/>
            <a:r>
              <a:rPr lang="en-US" sz="2400" b="1" dirty="0" smtClean="0"/>
              <a:t>718.116 (11)(a)</a:t>
            </a:r>
            <a:r>
              <a:rPr lang="en-US" sz="2400" dirty="0" smtClean="0"/>
              <a:t> If the unit is occupied by a tenant and the unit owner is delinquent in paying any monetary obligation due to the association, the association may make a written demand that the tenant pay to the association the subsequent rental payments and continue to make such payments until all monetary obligations of the unit owner related to the unit have been paid in full to the association. The tenant must pay the monetary obligations to the association until the association releases the tenant or the tenant discontinues tenancy in the unit.</a:t>
            </a:r>
            <a:endParaRPr lang="en-US" sz="2400" dirty="0"/>
          </a:p>
        </p:txBody>
      </p:sp>
    </p:spTree>
    <p:extLst>
      <p:ext uri="{BB962C8B-B14F-4D97-AF65-F5344CB8AC3E}">
        <p14:creationId xmlns:p14="http://schemas.microsoft.com/office/powerpoint/2010/main" val="1021017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48" y="0"/>
            <a:ext cx="9156700" cy="461665"/>
          </a:xfrm>
          <a:prstGeom prst="rect">
            <a:avLst/>
          </a:prstGeom>
        </p:spPr>
        <p:txBody>
          <a:bodyPr wrap="square">
            <a:spAutoFit/>
          </a:bodyPr>
          <a:lstStyle/>
          <a:p>
            <a:endParaRPr lang="en-US" sz="2400" b="1" i="1" dirty="0">
              <a:solidFill>
                <a:srgbClr val="FF0000"/>
              </a:solidFill>
            </a:endParaRPr>
          </a:p>
        </p:txBody>
      </p:sp>
      <p:sp>
        <p:nvSpPr>
          <p:cNvPr id="2" name="Rectangle 1"/>
          <p:cNvSpPr/>
          <p:nvPr/>
        </p:nvSpPr>
        <p:spPr>
          <a:xfrm>
            <a:off x="0" y="2057400"/>
            <a:ext cx="9144000" cy="523220"/>
          </a:xfrm>
          <a:prstGeom prst="rect">
            <a:avLst/>
          </a:prstGeom>
        </p:spPr>
        <p:txBody>
          <a:bodyPr wrap="square">
            <a:spAutoFit/>
          </a:bodyPr>
          <a:lstStyle/>
          <a:p>
            <a:pPr algn="ctr"/>
            <a:endParaRPr lang="en-US" sz="2800" b="1"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7631" y="5439554"/>
            <a:ext cx="1426369" cy="142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230832"/>
            <a:ext cx="8232120" cy="5693866"/>
          </a:xfrm>
          <a:prstGeom prst="rect">
            <a:avLst/>
          </a:prstGeom>
          <a:noFill/>
        </p:spPr>
        <p:txBody>
          <a:bodyPr wrap="square" rtlCol="0">
            <a:spAutoFit/>
          </a:bodyPr>
          <a:lstStyle/>
          <a:p>
            <a:pPr algn="just"/>
            <a:r>
              <a:rPr lang="en-US" sz="2800" dirty="0"/>
              <a:t>Landlord wants to rent their condominium unit.  The Landlord and Tenant enter into a lease and a copy is sent to the Association, which has adopted a Leasing Approval Rule, in which the Association has forty five (45) days to consider an application for a lease and can approve or disapprove for any reason whatsoever.  The Association also requires a $300.00 background check fee and a security deposit of $4,000.00 for the protection of the common elements.  The Declaration is silent regarding leasing approval but only permits the leasing of a unit once per calendar year.  The Association rejects the tenant and states the reason as “too many kids”. </a:t>
            </a:r>
          </a:p>
        </p:txBody>
      </p:sp>
    </p:spTree>
    <p:extLst>
      <p:ext uri="{BB962C8B-B14F-4D97-AF65-F5344CB8AC3E}">
        <p14:creationId xmlns:p14="http://schemas.microsoft.com/office/powerpoint/2010/main" val="1301462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15075"/>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85800"/>
            <a:ext cx="9144000" cy="2062103"/>
          </a:xfrm>
          <a:prstGeom prst="rect">
            <a:avLst/>
          </a:prstGeom>
        </p:spPr>
        <p:txBody>
          <a:bodyPr wrap="square">
            <a:spAutoFit/>
          </a:bodyPr>
          <a:lstStyle/>
          <a:p>
            <a:pPr algn="ctr"/>
            <a:r>
              <a:rPr lang="en-US" sz="3200" b="1" dirty="0" smtClean="0"/>
              <a:t>A. Introduction </a:t>
            </a:r>
            <a:r>
              <a:rPr lang="en-US" sz="3200" b="1" dirty="0"/>
              <a:t>to Condominium </a:t>
            </a:r>
            <a:r>
              <a:rPr lang="en-US" sz="3200" b="1" dirty="0" smtClean="0"/>
              <a:t>Associations</a:t>
            </a:r>
            <a:r>
              <a:rPr lang="en-US" sz="3200" dirty="0" smtClean="0"/>
              <a:t>:</a:t>
            </a:r>
          </a:p>
          <a:p>
            <a:pPr algn="ctr"/>
            <a:endParaRPr lang="en-US" sz="3200" dirty="0"/>
          </a:p>
          <a:p>
            <a:pPr algn="ctr"/>
            <a:r>
              <a:rPr lang="en-US" sz="3200" dirty="0" smtClean="0"/>
              <a:t>The </a:t>
            </a:r>
            <a:r>
              <a:rPr lang="en-US" sz="3200" dirty="0"/>
              <a:t>Condominium Association and </a:t>
            </a:r>
            <a:endParaRPr lang="en-US" sz="3200" dirty="0" smtClean="0"/>
          </a:p>
          <a:p>
            <a:pPr algn="ctr"/>
            <a:r>
              <a:rPr lang="en-US" sz="3200" dirty="0" smtClean="0"/>
              <a:t>the </a:t>
            </a:r>
            <a:r>
              <a:rPr lang="en-US" sz="3200" dirty="0"/>
              <a:t>Condominium Documents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735" y="3124200"/>
            <a:ext cx="445053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14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48" y="0"/>
            <a:ext cx="9156700" cy="461665"/>
          </a:xfrm>
          <a:prstGeom prst="rect">
            <a:avLst/>
          </a:prstGeom>
        </p:spPr>
        <p:txBody>
          <a:bodyPr wrap="square">
            <a:spAutoFit/>
          </a:bodyPr>
          <a:lstStyle/>
          <a:p>
            <a:endParaRPr lang="en-US" sz="2400" b="1" i="1" dirty="0">
              <a:solidFill>
                <a:srgbClr val="FF0000"/>
              </a:solidFill>
            </a:endParaRPr>
          </a:p>
        </p:txBody>
      </p:sp>
      <p:sp>
        <p:nvSpPr>
          <p:cNvPr id="2" name="Rectangle 1"/>
          <p:cNvSpPr/>
          <p:nvPr/>
        </p:nvSpPr>
        <p:spPr>
          <a:xfrm>
            <a:off x="0" y="2057400"/>
            <a:ext cx="9144000" cy="523220"/>
          </a:xfrm>
          <a:prstGeom prst="rect">
            <a:avLst/>
          </a:prstGeom>
        </p:spPr>
        <p:txBody>
          <a:bodyPr wrap="square">
            <a:spAutoFit/>
          </a:bodyPr>
          <a:lstStyle/>
          <a:p>
            <a:pPr algn="ctr"/>
            <a:endParaRPr lang="en-US" sz="2800" b="1" dirty="0"/>
          </a:p>
        </p:txBody>
      </p:sp>
      <p:sp>
        <p:nvSpPr>
          <p:cNvPr id="5" name="TextBox 4"/>
          <p:cNvSpPr txBox="1"/>
          <p:nvPr/>
        </p:nvSpPr>
        <p:spPr>
          <a:xfrm>
            <a:off x="0" y="533400"/>
            <a:ext cx="9144000" cy="4585871"/>
          </a:xfrm>
          <a:prstGeom prst="rect">
            <a:avLst/>
          </a:prstGeom>
          <a:noFill/>
        </p:spPr>
        <p:txBody>
          <a:bodyPr wrap="square" rtlCol="0">
            <a:spAutoFit/>
          </a:bodyPr>
          <a:lstStyle/>
          <a:p>
            <a:pPr algn="just"/>
            <a:r>
              <a:rPr lang="en-US" sz="2800" dirty="0" smtClean="0"/>
              <a:t>                Declaration Restrictions &amp; Approval Process </a:t>
            </a:r>
          </a:p>
          <a:p>
            <a:pPr algn="just"/>
            <a:endParaRPr lang="en-US" sz="2800" dirty="0"/>
          </a:p>
          <a:p>
            <a:pPr algn="just"/>
            <a:r>
              <a:rPr lang="en-US" sz="2800" b="1" dirty="0"/>
              <a:t>SAMPLE:</a:t>
            </a:r>
            <a:r>
              <a:rPr lang="en-US" sz="2800" b="1" dirty="0" smtClean="0"/>
              <a:t> </a:t>
            </a:r>
          </a:p>
          <a:p>
            <a:pPr algn="just"/>
            <a:endParaRPr lang="en-US" sz="2800" dirty="0" smtClean="0"/>
          </a:p>
          <a:p>
            <a:pPr algn="just"/>
            <a:r>
              <a:rPr lang="en-US" sz="2000" dirty="0" smtClean="0"/>
              <a:t>Disapproval </a:t>
            </a:r>
            <a:r>
              <a:rPr lang="en-US" sz="2000" dirty="0"/>
              <a:t>for Good Cause. The Board of Directors (or a leasing review committee designated by the Board for this purpose) shall have the absolute right to disapprove of a proposed tenancy (including a renewal) for good cause, provided that any disapproval shall only constitute a disapproval for good cause if in fact based upon uniformly applicable stated criteria as stated herein.  If the Board (or any leasing committee) shall disapprove of a proposed tenant for any reason, such reason need not be given in the notice of rejection provided to the owner and the tenant. </a:t>
            </a:r>
            <a:r>
              <a:rPr lang="en-US" sz="2000" dirty="0" smtClean="0"/>
              <a:t> Good cause for disapproval shall include the right to withhold consent and approval for any prospective tenant or or lease renewal for the following reasons: </a:t>
            </a:r>
            <a:endParaRPr lang="en-US" sz="2000" dirty="0"/>
          </a:p>
        </p:txBody>
      </p:sp>
    </p:spTree>
    <p:extLst>
      <p:ext uri="{BB962C8B-B14F-4D97-AF65-F5344CB8AC3E}">
        <p14:creationId xmlns:p14="http://schemas.microsoft.com/office/powerpoint/2010/main" val="1149962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48" y="0"/>
            <a:ext cx="9156700" cy="461665"/>
          </a:xfrm>
          <a:prstGeom prst="rect">
            <a:avLst/>
          </a:prstGeom>
        </p:spPr>
        <p:txBody>
          <a:bodyPr wrap="square">
            <a:spAutoFit/>
          </a:bodyPr>
          <a:lstStyle/>
          <a:p>
            <a:endParaRPr lang="en-US" sz="2400" b="1" i="1" dirty="0">
              <a:solidFill>
                <a:srgbClr val="FF0000"/>
              </a:solidFill>
            </a:endParaRPr>
          </a:p>
        </p:txBody>
      </p:sp>
      <p:sp>
        <p:nvSpPr>
          <p:cNvPr id="2" name="Rectangle 1"/>
          <p:cNvSpPr/>
          <p:nvPr/>
        </p:nvSpPr>
        <p:spPr>
          <a:xfrm>
            <a:off x="0" y="2057400"/>
            <a:ext cx="9144000" cy="523220"/>
          </a:xfrm>
          <a:prstGeom prst="rect">
            <a:avLst/>
          </a:prstGeom>
        </p:spPr>
        <p:txBody>
          <a:bodyPr wrap="square">
            <a:spAutoFit/>
          </a:bodyPr>
          <a:lstStyle/>
          <a:p>
            <a:pPr algn="ctr"/>
            <a:endParaRPr lang="en-US" sz="2800" b="1" dirty="0"/>
          </a:p>
        </p:txBody>
      </p:sp>
      <p:sp>
        <p:nvSpPr>
          <p:cNvPr id="5" name="TextBox 4"/>
          <p:cNvSpPr txBox="1"/>
          <p:nvPr/>
        </p:nvSpPr>
        <p:spPr>
          <a:xfrm>
            <a:off x="0" y="228600"/>
            <a:ext cx="9144000" cy="5940088"/>
          </a:xfrm>
          <a:prstGeom prst="rect">
            <a:avLst/>
          </a:prstGeom>
          <a:noFill/>
        </p:spPr>
        <p:txBody>
          <a:bodyPr wrap="square" rtlCol="0">
            <a:spAutoFit/>
          </a:bodyPr>
          <a:lstStyle/>
          <a:p>
            <a:pPr algn="just"/>
            <a:r>
              <a:rPr lang="en-US" sz="2000" b="1" dirty="0" smtClean="0"/>
              <a:t>SAMPLE CONTINUED:</a:t>
            </a:r>
          </a:p>
          <a:p>
            <a:pPr algn="just"/>
            <a:endParaRPr lang="en-US" sz="2000" dirty="0" smtClean="0"/>
          </a:p>
          <a:p>
            <a:pPr algn="just"/>
            <a:r>
              <a:rPr lang="en-US" sz="2000" dirty="0" err="1" smtClean="0"/>
              <a:t>i</a:t>
            </a:r>
            <a:r>
              <a:rPr lang="en-US" sz="2000" dirty="0"/>
              <a:t>.         In the event the prospective tenant, by being such a unit owner would automatically violate or breach a term, condition, restriction, rule or regulation or covenant under this Declaration or the Exhibits thereto;</a:t>
            </a:r>
          </a:p>
          <a:p>
            <a:pPr algn="just"/>
            <a:endParaRPr lang="en-US" sz="2000" dirty="0"/>
          </a:p>
          <a:p>
            <a:pPr algn="just"/>
            <a:r>
              <a:rPr lang="en-US" sz="2000" dirty="0"/>
              <a:t>ii.     In the event that the prospective tenant has been convicted of any felony or any misdemeanor involving theft, disorderly conduct or other public disturbance.</a:t>
            </a:r>
          </a:p>
          <a:p>
            <a:pPr algn="just"/>
            <a:r>
              <a:rPr lang="en-US" sz="2000" dirty="0"/>
              <a:t> </a:t>
            </a:r>
          </a:p>
          <a:p>
            <a:pPr algn="just"/>
            <a:r>
              <a:rPr lang="en-US" sz="2000" dirty="0"/>
              <a:t>iii.    In the event that the prospective tenant has ever received a temporary or permanent restraining order. </a:t>
            </a:r>
          </a:p>
          <a:p>
            <a:pPr algn="just"/>
            <a:r>
              <a:rPr lang="en-US" sz="2000" dirty="0"/>
              <a:t> </a:t>
            </a:r>
          </a:p>
          <a:p>
            <a:pPr algn="just"/>
            <a:r>
              <a:rPr lang="en-US" sz="2000" dirty="0"/>
              <a:t>iv.    In the event that the prospective tenant is delinquent in the payment of any monetary obligation due to the Association. </a:t>
            </a:r>
          </a:p>
          <a:p>
            <a:pPr algn="just"/>
            <a:r>
              <a:rPr lang="en-US" sz="2000" dirty="0"/>
              <a:t> </a:t>
            </a:r>
          </a:p>
          <a:p>
            <a:pPr algn="just"/>
            <a:r>
              <a:rPr lang="en-US" sz="2000" dirty="0"/>
              <a:t>v.     In the event of any dishonesty by either the Unit Owner or prospective tenant in relation to any application for approval pursuant to this Section, or non-compliance with any provision of the Declaration  by the Unit Owner in relation to the proposed sale, transfer, conveyance, bequest, devise or otherwise.</a:t>
            </a:r>
          </a:p>
        </p:txBody>
      </p:sp>
    </p:spTree>
    <p:extLst>
      <p:ext uri="{BB962C8B-B14F-4D97-AF65-F5344CB8AC3E}">
        <p14:creationId xmlns:p14="http://schemas.microsoft.com/office/powerpoint/2010/main" val="1149962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48" y="0"/>
            <a:ext cx="9156700" cy="461665"/>
          </a:xfrm>
          <a:prstGeom prst="rect">
            <a:avLst/>
          </a:prstGeom>
        </p:spPr>
        <p:txBody>
          <a:bodyPr wrap="square">
            <a:spAutoFit/>
          </a:bodyPr>
          <a:lstStyle/>
          <a:p>
            <a:endParaRPr lang="en-US" sz="2400" b="1" i="1" dirty="0">
              <a:solidFill>
                <a:srgbClr val="FF0000"/>
              </a:solidFill>
            </a:endParaRPr>
          </a:p>
        </p:txBody>
      </p:sp>
      <p:sp>
        <p:nvSpPr>
          <p:cNvPr id="2" name="Rectangle 1"/>
          <p:cNvSpPr/>
          <p:nvPr/>
        </p:nvSpPr>
        <p:spPr>
          <a:xfrm>
            <a:off x="0" y="2057400"/>
            <a:ext cx="9144000" cy="523220"/>
          </a:xfrm>
          <a:prstGeom prst="rect">
            <a:avLst/>
          </a:prstGeom>
        </p:spPr>
        <p:txBody>
          <a:bodyPr wrap="square">
            <a:spAutoFit/>
          </a:bodyPr>
          <a:lstStyle/>
          <a:p>
            <a:pPr algn="ctr"/>
            <a:endParaRPr lang="en-US" sz="2800" b="1" dirty="0"/>
          </a:p>
        </p:txBody>
      </p:sp>
      <p:sp>
        <p:nvSpPr>
          <p:cNvPr id="6" name="Rectangle 5"/>
          <p:cNvSpPr/>
          <p:nvPr/>
        </p:nvSpPr>
        <p:spPr>
          <a:xfrm>
            <a:off x="0" y="838200"/>
            <a:ext cx="9144000" cy="4524315"/>
          </a:xfrm>
          <a:prstGeom prst="rect">
            <a:avLst/>
          </a:prstGeom>
        </p:spPr>
        <p:txBody>
          <a:bodyPr wrap="square">
            <a:spAutoFit/>
          </a:bodyPr>
          <a:lstStyle/>
          <a:p>
            <a:r>
              <a:rPr lang="en-US" sz="2400" b="1" dirty="0" smtClean="0"/>
              <a:t>Other Examples of Typical Rejection Criteria and Frequent Declaration Restrictions Relating to Disapprovals of Tenancies:</a:t>
            </a:r>
          </a:p>
          <a:p>
            <a:endParaRPr lang="en-US" sz="2400" dirty="0" smtClean="0"/>
          </a:p>
          <a:p>
            <a:pPr>
              <a:buFont typeface="Wingdings" charset="2"/>
              <a:buChar char="u"/>
            </a:pPr>
            <a:r>
              <a:rPr lang="en-US" sz="2400" dirty="0" smtClean="0"/>
              <a:t>Credit-worthiness</a:t>
            </a:r>
          </a:p>
          <a:p>
            <a:endParaRPr lang="en-US" sz="2400" dirty="0" smtClean="0"/>
          </a:p>
          <a:p>
            <a:pPr>
              <a:buFont typeface="Wingdings" charset="2"/>
              <a:buChar char="u"/>
            </a:pPr>
            <a:r>
              <a:rPr lang="en-US" sz="2400" dirty="0" smtClean="0"/>
              <a:t>Section 8 Housing</a:t>
            </a:r>
          </a:p>
          <a:p>
            <a:endParaRPr lang="en-US" sz="2400" dirty="0" smtClean="0"/>
          </a:p>
          <a:p>
            <a:pPr>
              <a:buFont typeface="Wingdings" charset="2"/>
              <a:buChar char="u"/>
            </a:pPr>
            <a:r>
              <a:rPr lang="en-US" sz="2400" dirty="0" smtClean="0"/>
              <a:t>Rental Caps – i.e. Only 20% of the units may be rented at a given time.</a:t>
            </a:r>
          </a:p>
          <a:p>
            <a:endParaRPr lang="en-US" sz="2400" dirty="0" smtClean="0"/>
          </a:p>
          <a:p>
            <a:pPr>
              <a:buFont typeface="Wingdings" charset="2"/>
              <a:buChar char="u"/>
            </a:pPr>
            <a:r>
              <a:rPr lang="en-US" sz="2400" dirty="0" smtClean="0"/>
              <a:t>Prior Eviction</a:t>
            </a:r>
          </a:p>
          <a:p>
            <a:pPr>
              <a:buFont typeface="Wingdings" charset="2"/>
              <a:buChar char="u"/>
            </a:pPr>
            <a:endParaRPr lang="en-US" sz="2400" dirty="0" smtClean="0"/>
          </a:p>
          <a:p>
            <a:pPr>
              <a:buFont typeface="Wingdings" charset="2"/>
              <a:buChar char="u"/>
            </a:pPr>
            <a:r>
              <a:rPr lang="en-US" sz="2400" dirty="0" smtClean="0"/>
              <a:t>Prior Arrest</a:t>
            </a:r>
            <a:endParaRPr lang="en-US" sz="2400" dirty="0"/>
          </a:p>
        </p:txBody>
      </p:sp>
    </p:spTree>
    <p:extLst>
      <p:ext uri="{BB962C8B-B14F-4D97-AF65-F5344CB8AC3E}">
        <p14:creationId xmlns:p14="http://schemas.microsoft.com/office/powerpoint/2010/main" val="139411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48" y="0"/>
            <a:ext cx="9156700" cy="461665"/>
          </a:xfrm>
          <a:prstGeom prst="rect">
            <a:avLst/>
          </a:prstGeom>
        </p:spPr>
        <p:txBody>
          <a:bodyPr wrap="square">
            <a:spAutoFit/>
          </a:bodyPr>
          <a:lstStyle/>
          <a:p>
            <a:endParaRPr lang="en-US" sz="2400" b="1" i="1" dirty="0">
              <a:solidFill>
                <a:srgbClr val="FF0000"/>
              </a:solidFill>
            </a:endParaRPr>
          </a:p>
        </p:txBody>
      </p:sp>
      <p:sp>
        <p:nvSpPr>
          <p:cNvPr id="2" name="Rectangle 1"/>
          <p:cNvSpPr/>
          <p:nvPr/>
        </p:nvSpPr>
        <p:spPr>
          <a:xfrm>
            <a:off x="0" y="2057400"/>
            <a:ext cx="9144000" cy="523220"/>
          </a:xfrm>
          <a:prstGeom prst="rect">
            <a:avLst/>
          </a:prstGeom>
        </p:spPr>
        <p:txBody>
          <a:bodyPr wrap="square">
            <a:spAutoFit/>
          </a:bodyPr>
          <a:lstStyle/>
          <a:p>
            <a:pPr algn="ctr"/>
            <a:endParaRPr lang="en-US" sz="28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504" y="990600"/>
            <a:ext cx="343169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11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6050" y="812369"/>
            <a:ext cx="8839200" cy="954107"/>
          </a:xfrm>
          <a:prstGeom prst="rect">
            <a:avLst/>
          </a:prstGeom>
          <a:noFill/>
        </p:spPr>
        <p:txBody>
          <a:bodyPr wrap="square" rtlCol="0">
            <a:spAutoFit/>
          </a:bodyPr>
          <a:lstStyle/>
          <a:p>
            <a:pPr algn="ctr"/>
            <a:r>
              <a:rPr lang="en-US" sz="2800" b="1" dirty="0"/>
              <a:t>IX.	Condominium Act Provisions Relating to Security Deposits and Transfer Fees</a:t>
            </a:r>
          </a:p>
        </p:txBody>
      </p:sp>
      <p:sp>
        <p:nvSpPr>
          <p:cNvPr id="3" name="Rectangle 2"/>
          <p:cNvSpPr/>
          <p:nvPr/>
        </p:nvSpPr>
        <p:spPr>
          <a:xfrm>
            <a:off x="0" y="1905000"/>
            <a:ext cx="9144000" cy="4247317"/>
          </a:xfrm>
          <a:prstGeom prst="rect">
            <a:avLst/>
          </a:prstGeom>
        </p:spPr>
        <p:txBody>
          <a:bodyPr wrap="square">
            <a:spAutoFit/>
          </a:bodyPr>
          <a:lstStyle/>
          <a:p>
            <a:r>
              <a:rPr lang="en-US" dirty="0"/>
              <a:t>1.	Section 718.112 – Bylaws</a:t>
            </a:r>
          </a:p>
          <a:p>
            <a:endParaRPr lang="en-US" dirty="0"/>
          </a:p>
          <a:p>
            <a:r>
              <a:rPr lang="en-US" dirty="0"/>
              <a:t>A.	§ 718.112(3)(a) – Optional Provisions; Leasing </a:t>
            </a:r>
            <a:r>
              <a:rPr lang="en-US" dirty="0" smtClean="0"/>
              <a:t>Restriction: The </a:t>
            </a:r>
            <a:r>
              <a:rPr lang="en-US" dirty="0"/>
              <a:t>bylaws may provide for Restrictions on and requirements for the use, maintenance, and appearance of the units and the use of the common elements.  </a:t>
            </a:r>
            <a:endParaRPr lang="en-US" dirty="0" smtClean="0"/>
          </a:p>
          <a:p>
            <a:endParaRPr lang="en-US" dirty="0"/>
          </a:p>
          <a:p>
            <a:r>
              <a:rPr lang="en-US" dirty="0"/>
              <a:t>B.	§ 718.112(2)(i) – Transfer Fees; Security Deposits</a:t>
            </a:r>
          </a:p>
          <a:p>
            <a:r>
              <a:rPr lang="en-US" dirty="0" smtClean="0"/>
              <a:t>	</a:t>
            </a:r>
          </a:p>
          <a:p>
            <a:r>
              <a:rPr lang="en-US" dirty="0" smtClean="0">
                <a:solidFill>
                  <a:srgbClr val="FF0000"/>
                </a:solidFill>
              </a:rPr>
              <a:t>An </a:t>
            </a:r>
            <a:r>
              <a:rPr lang="en-US" dirty="0">
                <a:solidFill>
                  <a:srgbClr val="FF0000"/>
                </a:solidFill>
              </a:rPr>
              <a:t>association may, if it has the authority in the declaration or bylaws, require that a prospective lessee place a security deposit</a:t>
            </a:r>
            <a:r>
              <a:rPr lang="en-US" dirty="0"/>
              <a:t>.</a:t>
            </a:r>
          </a:p>
          <a:p>
            <a:r>
              <a:rPr lang="en-US" dirty="0"/>
              <a:t>1.	The Amount cannot exceed the equivalent of 1 month's rent</a:t>
            </a:r>
          </a:p>
          <a:p>
            <a:r>
              <a:rPr lang="en-US" dirty="0"/>
              <a:t>2.	Must be placed into an escrow account maintained by the association. </a:t>
            </a:r>
          </a:p>
          <a:p>
            <a:r>
              <a:rPr lang="en-US" dirty="0"/>
              <a:t>3.	The security deposit shall protect against damages to the common elements or association property. . . </a:t>
            </a:r>
          </a:p>
          <a:p>
            <a:endParaRPr lang="en-US" dirty="0"/>
          </a:p>
        </p:txBody>
      </p:sp>
    </p:spTree>
    <p:extLst>
      <p:ext uri="{BB962C8B-B14F-4D97-AF65-F5344CB8AC3E}">
        <p14:creationId xmlns:p14="http://schemas.microsoft.com/office/powerpoint/2010/main" val="464575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r>
              <a:rPr lang="en-US" sz="8000" dirty="0" smtClean="0"/>
              <a:t>§</a:t>
            </a:r>
            <a:r>
              <a:rPr lang="en-US" sz="8000" dirty="0"/>
              <a:t>718.112 (2)(i) </a:t>
            </a:r>
            <a:r>
              <a:rPr lang="en-US" sz="8000" dirty="0" smtClean="0"/>
              <a:t>Transfer fees — </a:t>
            </a:r>
          </a:p>
          <a:p>
            <a:pPr marL="0" indent="0">
              <a:buNone/>
            </a:pPr>
            <a:endParaRPr lang="en-US" sz="8000" dirty="0"/>
          </a:p>
          <a:p>
            <a:pPr marL="0" indent="0" algn="just">
              <a:buNone/>
            </a:pPr>
            <a:r>
              <a:rPr lang="en-US" sz="8000" dirty="0" smtClean="0"/>
              <a:t>No </a:t>
            </a:r>
            <a:r>
              <a:rPr lang="en-US" sz="8000" dirty="0"/>
              <a:t>charge shall be made by the association or any body thereof in connection with the sale, mortgage, lease, sublease, or other transfer of a unit unless the association is required to approve such transfer and a fee for such approval is provided for in the declaration, articles, or bylaws. </a:t>
            </a:r>
            <a:r>
              <a:rPr lang="en-US" sz="8000" dirty="0">
                <a:solidFill>
                  <a:srgbClr val="FF0000"/>
                </a:solidFill>
              </a:rPr>
              <a:t>Any such fee may be preset, but in no event may such fee exceed $100 per applicant other than husband/wife or parent/dependent child, which are considered one applicant…” </a:t>
            </a:r>
            <a:r>
              <a:rPr lang="en-US" sz="8000" dirty="0"/>
              <a:t>However, if the lease or sublease is a renewal of a lease or sublease with the same lessee or </a:t>
            </a:r>
            <a:r>
              <a:rPr lang="en-US" sz="8000" dirty="0" err="1"/>
              <a:t>sublessee</a:t>
            </a:r>
            <a:r>
              <a:rPr lang="en-US" sz="8000" dirty="0"/>
              <a:t>, no charge shall be made. The foregoing notwithstanding, an association may, if the authority to do so appears in the declaration or bylaws, require that a prospective lessee place a security deposit, in an amount not to exceed the equivalent of 1 month’s rent, into an escrow account maintained by the association. The security deposit shall protect against damages to the common elements or association property. Payment of interest, claims against the deposit, refunds, and disputes under this paragraph shall be handled in the same fashion as provided in part II of chapter 83.”</a:t>
            </a:r>
          </a:p>
          <a:p>
            <a:endParaRPr lang="en-US" dirty="0"/>
          </a:p>
        </p:txBody>
      </p:sp>
      <p:sp>
        <p:nvSpPr>
          <p:cNvPr id="4" name="Title 3"/>
          <p:cNvSpPr txBox="1">
            <a:spLocks noGrp="1"/>
          </p:cNvSpPr>
          <p:nvPr>
            <p:ph type="title"/>
          </p:nvPr>
        </p:nvSpPr>
        <p:spPr>
          <a:xfrm>
            <a:off x="457200" y="369084"/>
            <a:ext cx="8229600" cy="954107"/>
          </a:xfrm>
          <a:prstGeom prst="rect">
            <a:avLst/>
          </a:prstGeom>
          <a:noFill/>
        </p:spPr>
        <p:txBody>
          <a:bodyPr wrap="square" rtlCol="0">
            <a:spAutoFit/>
          </a:bodyPr>
          <a:lstStyle/>
          <a:p>
            <a:pPr algn="ctr"/>
            <a:r>
              <a:rPr lang="en-US" sz="2800" b="1" dirty="0"/>
              <a:t>IX.	Condominium Act Provisions Relating to Security Deposits and Transfer </a:t>
            </a:r>
            <a:r>
              <a:rPr lang="en-US" sz="2800" b="1" dirty="0" smtClean="0"/>
              <a:t>Fees Cont. </a:t>
            </a:r>
            <a:endParaRPr lang="en-US" sz="28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5075"/>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605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8000" dirty="0"/>
          </a:p>
          <a:p>
            <a:endParaRPr lang="en-US" dirty="0"/>
          </a:p>
        </p:txBody>
      </p:sp>
      <p:sp>
        <p:nvSpPr>
          <p:cNvPr id="4" name="Title 3"/>
          <p:cNvSpPr txBox="1">
            <a:spLocks noGrp="1"/>
          </p:cNvSpPr>
          <p:nvPr>
            <p:ph type="title"/>
          </p:nvPr>
        </p:nvSpPr>
        <p:spPr>
          <a:xfrm>
            <a:off x="304800" y="-743362"/>
            <a:ext cx="8534400" cy="8279190"/>
          </a:xfrm>
          <a:prstGeom prst="rect">
            <a:avLst/>
          </a:prstGeom>
          <a:noFill/>
        </p:spPr>
        <p:txBody>
          <a:bodyPr wrap="square" rtlCol="0">
            <a:spAutoFit/>
          </a:bodyPr>
          <a:lstStyle/>
          <a:p>
            <a:pPr algn="ct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Thank you for your participation. </a:t>
            </a:r>
            <a:r>
              <a:rPr lang="en-US" sz="2800" b="1" dirty="0"/>
              <a:t/>
            </a:r>
            <a:br>
              <a:rPr lang="en-US" sz="2800" b="1" dirty="0"/>
            </a:br>
            <a:r>
              <a:rPr lang="en-US" sz="2800" b="1" dirty="0"/>
              <a:t/>
            </a:r>
            <a:br>
              <a:rPr lang="en-US" sz="2800" b="1" dirty="0"/>
            </a:br>
            <a:r>
              <a:rPr lang="en-US" sz="2800" b="1" dirty="0" smtClean="0"/>
              <a:t>Jane F. Bolin</a:t>
            </a:r>
            <a:br>
              <a:rPr lang="en-US" sz="2800" b="1" dirty="0" smtClean="0"/>
            </a:br>
            <a:r>
              <a:rPr lang="en-US" sz="2800" b="1" dirty="0" smtClean="0">
                <a:hlinkClick r:id="rId2"/>
              </a:rPr>
              <a:t>jane@peytonbolin.com</a:t>
            </a:r>
            <a:r>
              <a:rPr lang="en-US" sz="2800" b="1" dirty="0" smtClean="0"/>
              <a:t/>
            </a:r>
            <a:br>
              <a:rPr lang="en-US" sz="2800" b="1" dirty="0" smtClean="0"/>
            </a:br>
            <a:r>
              <a:rPr lang="en-US" sz="2800" b="1" dirty="0"/>
              <a:t/>
            </a:r>
            <a:br>
              <a:rPr lang="en-US" sz="2800" b="1" dirty="0"/>
            </a:br>
            <a:r>
              <a:rPr lang="en-US" sz="2800" b="1" dirty="0" smtClean="0"/>
              <a:t>Jonathan S. Goldstein </a:t>
            </a:r>
            <a:br>
              <a:rPr lang="en-US" sz="2800" b="1" dirty="0" smtClean="0"/>
            </a:br>
            <a:r>
              <a:rPr lang="en-US" sz="2800" b="1" dirty="0" smtClean="0">
                <a:hlinkClick r:id="rId3"/>
              </a:rPr>
              <a:t>jgoldstein@dhaberlaw.com</a:t>
            </a:r>
            <a:r>
              <a:rPr lang="en-US" sz="2800" b="1" dirty="0" smtClean="0"/>
              <a:t>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endParaRPr lang="en-US" sz="2800" b="1"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15075"/>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900" y="380999"/>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96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5075"/>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1862138"/>
            <a:ext cx="35972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705173"/>
            <a:ext cx="9156700" cy="707886"/>
          </a:xfrm>
          <a:prstGeom prst="rect">
            <a:avLst/>
          </a:prstGeom>
          <a:noFill/>
        </p:spPr>
        <p:txBody>
          <a:bodyPr wrap="square" rtlCol="0">
            <a:spAutoFit/>
          </a:bodyPr>
          <a:lstStyle/>
          <a:p>
            <a:pPr algn="ctr"/>
            <a:r>
              <a:rPr lang="en-US" sz="4000" b="1" dirty="0" smtClean="0"/>
              <a:t>What </a:t>
            </a:r>
            <a:r>
              <a:rPr lang="en-US" sz="4000" b="1" dirty="0"/>
              <a:t>are the Condominium Documents?</a:t>
            </a:r>
          </a:p>
        </p:txBody>
      </p:sp>
    </p:spTree>
    <p:extLst>
      <p:ext uri="{BB962C8B-B14F-4D97-AF65-F5344CB8AC3E}">
        <p14:creationId xmlns:p14="http://schemas.microsoft.com/office/powerpoint/2010/main" val="63537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4315"/>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noChangeArrowheads="1"/>
          </p:cNvSpPr>
          <p:nvPr>
            <p:ph idx="1"/>
          </p:nvPr>
        </p:nvSpPr>
        <p:spPr bwMode="auto">
          <a:xfrm>
            <a:off x="457200" y="1600200"/>
            <a:ext cx="8305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endParaRPr lang="en-US" altLang="en-US" sz="3200" dirty="0">
              <a:latin typeface="Calibri" pitchFamily="-109" charset="0"/>
              <a:cs typeface="Arial" charset="0"/>
            </a:endParaRPr>
          </a:p>
          <a:p>
            <a:pPr eaLnBrk="1" hangingPunct="1">
              <a:buFont typeface="Wingdings" pitchFamily="-109" charset="2"/>
              <a:buChar char="ü"/>
            </a:pPr>
            <a:r>
              <a:rPr lang="en-US" altLang="en-US" sz="2800" dirty="0" smtClean="0">
                <a:latin typeface="American Typewriter" pitchFamily="-109" charset="0"/>
                <a:cs typeface="Arial" charset="0"/>
              </a:rPr>
              <a:t>Recorded </a:t>
            </a:r>
            <a:r>
              <a:rPr lang="en-US" altLang="en-US" sz="2800" dirty="0">
                <a:latin typeface="American Typewriter" pitchFamily="-109" charset="0"/>
                <a:cs typeface="Arial" charset="0"/>
              </a:rPr>
              <a:t>Declaration and </a:t>
            </a:r>
            <a:r>
              <a:rPr lang="en-US" altLang="en-US" sz="2800" dirty="0" smtClean="0">
                <a:latin typeface="American Typewriter" pitchFamily="-109" charset="0"/>
                <a:cs typeface="Arial" charset="0"/>
              </a:rPr>
              <a:t>Amendments.</a:t>
            </a:r>
          </a:p>
          <a:p>
            <a:pPr eaLnBrk="1" hangingPunct="1">
              <a:buFont typeface="Wingdings" pitchFamily="-109" charset="2"/>
              <a:buChar char="ü"/>
            </a:pPr>
            <a:r>
              <a:rPr lang="en-US" altLang="en-US" sz="2800" dirty="0" smtClean="0">
                <a:latin typeface="American Typewriter" pitchFamily="-109" charset="0"/>
                <a:cs typeface="Arial" charset="0"/>
              </a:rPr>
              <a:t>Articles of Incorporation</a:t>
            </a:r>
          </a:p>
          <a:p>
            <a:pPr eaLnBrk="1" hangingPunct="1">
              <a:buFont typeface="Wingdings" pitchFamily="-109" charset="2"/>
              <a:buChar char="ü"/>
            </a:pPr>
            <a:r>
              <a:rPr lang="en-US" altLang="en-US" sz="2800" dirty="0" smtClean="0">
                <a:latin typeface="American Typewriter" pitchFamily="-109" charset="0"/>
                <a:cs typeface="Arial" charset="0"/>
              </a:rPr>
              <a:t>Bylaws</a:t>
            </a:r>
          </a:p>
          <a:p>
            <a:pPr eaLnBrk="1" hangingPunct="1">
              <a:buFont typeface="Wingdings" pitchFamily="-109" charset="2"/>
              <a:buChar char="ü"/>
            </a:pPr>
            <a:r>
              <a:rPr lang="en-US" altLang="en-US" sz="2800" dirty="0" smtClean="0">
                <a:latin typeface="American Typewriter" pitchFamily="-109" charset="0"/>
                <a:cs typeface="Arial" charset="0"/>
              </a:rPr>
              <a:t>Rules and Regulations</a:t>
            </a:r>
          </a:p>
          <a:p>
            <a:pPr eaLnBrk="1" hangingPunct="1">
              <a:buFont typeface="Wingdings" pitchFamily="-109" charset="2"/>
              <a:buChar char="ü"/>
            </a:pPr>
            <a:r>
              <a:rPr lang="en-US" altLang="en-US" sz="2800" b="1" i="1" dirty="0" smtClean="0">
                <a:latin typeface="American Typewriter" pitchFamily="-109" charset="0"/>
                <a:cs typeface="Arial" charset="0"/>
              </a:rPr>
              <a:t>Board Interpretations and Adopted Policies</a:t>
            </a:r>
            <a:endParaRPr lang="en-US" altLang="en-US" sz="2800" b="1" i="1" dirty="0">
              <a:latin typeface="American Typewriter" pitchFamily="-109" charset="0"/>
              <a:cs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762000"/>
            <a:ext cx="91567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8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6324600"/>
            <a:ext cx="9144000" cy="533400"/>
          </a:xfrm>
          <a:prstGeom prst="rect">
            <a:avLst/>
          </a:prstGeom>
          <a:solidFill>
            <a:srgbClr val="005495"/>
          </a:solidFill>
          <a:ln w="9525">
            <a:solidFill>
              <a:schemeClr val="tx1"/>
            </a:solidFill>
            <a:miter lim="800000"/>
            <a:headEnd/>
            <a:tailEnd/>
          </a:ln>
        </p:spPr>
        <p:txBody>
          <a:bodyPr wrap="none" anchor="ctr"/>
          <a:lstStyle/>
          <a:p>
            <a:endParaRPr lang="en-US"/>
          </a:p>
        </p:txBody>
      </p:sp>
      <p:sp>
        <p:nvSpPr>
          <p:cNvPr id="2051" name="Rectangle 3"/>
          <p:cNvSpPr>
            <a:spLocks noGrp="1" noChangeArrowheads="1"/>
          </p:cNvSpPr>
          <p:nvPr>
            <p:ph type="subTitle" idx="1"/>
          </p:nvPr>
        </p:nvSpPr>
        <p:spPr>
          <a:xfrm>
            <a:off x="76200" y="6400800"/>
            <a:ext cx="9067800" cy="457200"/>
          </a:xfrm>
        </p:spPr>
        <p:txBody>
          <a:bodyPr/>
          <a:lstStyle/>
          <a:p>
            <a:pPr algn="l"/>
            <a:endParaRPr lang="en-US" sz="1600" dirty="0">
              <a:solidFill>
                <a:schemeClr val="bg1"/>
              </a:solidFill>
              <a:latin typeface="Trajan Pro" pitchFamily="-112" charset="0"/>
            </a:endParaRPr>
          </a:p>
        </p:txBody>
      </p:sp>
      <p:sp>
        <p:nvSpPr>
          <p:cNvPr id="2" name="TextBox 1"/>
          <p:cNvSpPr txBox="1"/>
          <p:nvPr/>
        </p:nvSpPr>
        <p:spPr>
          <a:xfrm>
            <a:off x="179512" y="260648"/>
            <a:ext cx="6912768" cy="923330"/>
          </a:xfrm>
          <a:prstGeom prst="rect">
            <a:avLst/>
          </a:prstGeom>
          <a:noFill/>
        </p:spPr>
        <p:txBody>
          <a:bodyPr wrap="square" rtlCol="0">
            <a:spAutoFit/>
          </a:bodyPr>
          <a:lstStyle/>
          <a:p>
            <a:endParaRPr lang="en-US" dirty="0" smtClean="0">
              <a:solidFill>
                <a:schemeClr val="accent1"/>
              </a:solidFill>
            </a:endParaRPr>
          </a:p>
          <a:p>
            <a:endParaRPr lang="en-US" dirty="0" smtClean="0">
              <a:solidFill>
                <a:schemeClr val="accent1"/>
              </a:solidFill>
            </a:endParaRPr>
          </a:p>
          <a:p>
            <a:pPr marL="342900" indent="-342900">
              <a:buAutoNum type="arabicPeriod"/>
            </a:pPr>
            <a:endParaRPr lang="en-US" dirty="0" smtClean="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999" y="710208"/>
            <a:ext cx="4499937" cy="185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5300" y="3737062"/>
            <a:ext cx="3061320" cy="235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4110079" y="27586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68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5075"/>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noChangeArrowheads="1"/>
          </p:cNvSpPr>
          <p:nvPr>
            <p:ph idx="1"/>
          </p:nvPr>
        </p:nvSpPr>
        <p:spPr bwMode="auto">
          <a:xfrm>
            <a:off x="0" y="1600200"/>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buFont typeface="Wingdings" panose="05000000000000000000" pitchFamily="2" charset="2"/>
              <a:buChar char="ü"/>
            </a:pPr>
            <a:r>
              <a:rPr lang="en-US" altLang="en-US" sz="2800" dirty="0" smtClean="0">
                <a:latin typeface="American Typewriter" pitchFamily="-109" charset="0"/>
                <a:cs typeface="Arial" charset="0"/>
              </a:rPr>
              <a:t>Florida Statutes 718, 607, 617, 83</a:t>
            </a:r>
          </a:p>
          <a:p>
            <a:pPr eaLnBrk="1" hangingPunct="1">
              <a:buFont typeface="Wingdings" panose="05000000000000000000" pitchFamily="2" charset="2"/>
              <a:buChar char="ü"/>
            </a:pPr>
            <a:r>
              <a:rPr lang="en-US" altLang="en-US" sz="2800" dirty="0" smtClean="0">
                <a:latin typeface="American Typewriter" pitchFamily="-109" charset="0"/>
                <a:cs typeface="Arial" charset="0"/>
              </a:rPr>
              <a:t>Administrative </a:t>
            </a:r>
            <a:r>
              <a:rPr lang="en-US" altLang="en-US" sz="2800" dirty="0">
                <a:latin typeface="American Typewriter" pitchFamily="-109" charset="0"/>
                <a:cs typeface="Arial" charset="0"/>
              </a:rPr>
              <a:t>Code 61-B </a:t>
            </a:r>
            <a:r>
              <a:rPr lang="en-US" altLang="en-US" sz="2800" u="sng" dirty="0">
                <a:solidFill>
                  <a:srgbClr val="0070C0"/>
                </a:solidFill>
                <a:latin typeface="American Typewriter" pitchFamily="-109" charset="0"/>
                <a:cs typeface="Arial" charset="0"/>
                <a:hlinkClick r:id="rId3"/>
              </a:rPr>
              <a:t>https://</a:t>
            </a:r>
            <a:r>
              <a:rPr lang="en-US" altLang="en-US" sz="2800" u="sng" dirty="0" smtClean="0">
                <a:solidFill>
                  <a:srgbClr val="0070C0"/>
                </a:solidFill>
                <a:latin typeface="American Typewriter" pitchFamily="-109" charset="0"/>
                <a:cs typeface="Arial" charset="0"/>
                <a:hlinkClick r:id="rId3"/>
              </a:rPr>
              <a:t>www.flrules.org</a:t>
            </a:r>
            <a:endParaRPr lang="en-US" altLang="en-US" sz="2800" u="sng" dirty="0" smtClean="0">
              <a:solidFill>
                <a:srgbClr val="0070C0"/>
              </a:solidFill>
              <a:latin typeface="American Typewriter" pitchFamily="-109" charset="0"/>
              <a:cs typeface="Arial" charset="0"/>
            </a:endParaRPr>
          </a:p>
          <a:p>
            <a:pPr eaLnBrk="1" hangingPunct="1">
              <a:buFont typeface="Wingdings" panose="05000000000000000000" pitchFamily="2" charset="2"/>
              <a:buChar char="ü"/>
            </a:pPr>
            <a:r>
              <a:rPr lang="en-US" altLang="en-US" sz="2800" dirty="0" smtClean="0">
                <a:latin typeface="American Typewriter" pitchFamily="-109" charset="0"/>
                <a:cs typeface="Arial" charset="0"/>
              </a:rPr>
              <a:t>Division of Condominiums, Timeshare and Mobile Homes</a:t>
            </a:r>
          </a:p>
          <a:p>
            <a:pPr eaLnBrk="1" hangingPunct="1">
              <a:buFont typeface="Wingdings" panose="05000000000000000000" pitchFamily="2" charset="2"/>
              <a:buChar char="ü"/>
            </a:pPr>
            <a:r>
              <a:rPr lang="en-US" altLang="en-US" sz="2800" dirty="0" smtClean="0">
                <a:latin typeface="American Typewriter" pitchFamily="-109" charset="0"/>
                <a:cs typeface="Arial" charset="0"/>
              </a:rPr>
              <a:t>Arbitration Decisions from the Division</a:t>
            </a:r>
          </a:p>
          <a:p>
            <a:pPr eaLnBrk="1" hangingPunct="1">
              <a:buFont typeface="Wingdings" panose="05000000000000000000" pitchFamily="2" charset="2"/>
              <a:buChar char="ü"/>
            </a:pPr>
            <a:r>
              <a:rPr lang="en-US" altLang="en-US" sz="2800" dirty="0" smtClean="0">
                <a:latin typeface="American Typewriter" pitchFamily="-109" charset="0"/>
                <a:cs typeface="Arial" charset="0"/>
              </a:rPr>
              <a:t>Declaratory Statements from the Division</a:t>
            </a:r>
          </a:p>
          <a:p>
            <a:pPr marL="0" indent="0" eaLnBrk="1" hangingPunct="1">
              <a:buNone/>
            </a:pPr>
            <a:r>
              <a:rPr lang="en-US" altLang="en-US" sz="2800" dirty="0" smtClean="0">
                <a:solidFill>
                  <a:srgbClr val="0070C0"/>
                </a:solidFill>
                <a:latin typeface="American Typewriter" pitchFamily="-109" charset="0"/>
                <a:cs typeface="Arial" charset="0"/>
                <a:hlinkClick r:id="rId4"/>
              </a:rPr>
              <a:t>http</a:t>
            </a:r>
            <a:r>
              <a:rPr lang="en-US" altLang="en-US" sz="2800" dirty="0">
                <a:solidFill>
                  <a:srgbClr val="0070C0"/>
                </a:solidFill>
                <a:latin typeface="American Typewriter" pitchFamily="-109" charset="0"/>
                <a:cs typeface="Arial" charset="0"/>
                <a:hlinkClick r:id="rId4"/>
              </a:rPr>
              <a:t>://</a:t>
            </a:r>
            <a:r>
              <a:rPr lang="en-US" altLang="en-US" sz="2800" dirty="0" smtClean="0">
                <a:solidFill>
                  <a:srgbClr val="0070C0"/>
                </a:solidFill>
                <a:latin typeface="American Typewriter" pitchFamily="-109" charset="0"/>
                <a:cs typeface="Arial" charset="0"/>
                <a:hlinkClick r:id="rId4"/>
              </a:rPr>
              <a:t>www.myfloridalicense.com/dbpr/lsc/archives.html </a:t>
            </a:r>
            <a:endParaRPr lang="en-US" altLang="en-US" sz="2800" dirty="0">
              <a:solidFill>
                <a:srgbClr val="0070C0"/>
              </a:solidFill>
              <a:latin typeface="American Typewriter" pitchFamily="-109" charset="0"/>
              <a:cs typeface="Arial" charset="0"/>
            </a:endParaRPr>
          </a:p>
        </p:txBody>
      </p:sp>
      <p:sp>
        <p:nvSpPr>
          <p:cNvPr id="2" name="TextBox 1"/>
          <p:cNvSpPr txBox="1"/>
          <p:nvPr/>
        </p:nvSpPr>
        <p:spPr>
          <a:xfrm>
            <a:off x="152400" y="838200"/>
            <a:ext cx="8839200" cy="523220"/>
          </a:xfrm>
          <a:prstGeom prst="rect">
            <a:avLst/>
          </a:prstGeom>
          <a:noFill/>
        </p:spPr>
        <p:txBody>
          <a:bodyPr wrap="square" rtlCol="0">
            <a:spAutoFit/>
          </a:bodyPr>
          <a:lstStyle/>
          <a:p>
            <a:pPr algn="ctr"/>
            <a:r>
              <a:rPr lang="en-US" sz="2800" b="1" dirty="0"/>
              <a:t>What Legal Authorities are Applicable to Condominiums?</a:t>
            </a:r>
          </a:p>
        </p:txBody>
      </p:sp>
    </p:spTree>
    <p:extLst>
      <p:ext uri="{BB962C8B-B14F-4D97-AF65-F5344CB8AC3E}">
        <p14:creationId xmlns:p14="http://schemas.microsoft.com/office/powerpoint/2010/main" val="18253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5075"/>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8750" y="368896"/>
            <a:ext cx="8839200" cy="1384995"/>
          </a:xfrm>
          <a:prstGeom prst="rect">
            <a:avLst/>
          </a:prstGeom>
          <a:noFill/>
        </p:spPr>
        <p:txBody>
          <a:bodyPr wrap="square" rtlCol="0">
            <a:spAutoFit/>
          </a:bodyPr>
          <a:lstStyle/>
          <a:p>
            <a:pPr algn="ctr"/>
            <a:r>
              <a:rPr lang="en-US" sz="2800" b="1" dirty="0" smtClean="0"/>
              <a:t>B. The </a:t>
            </a:r>
            <a:r>
              <a:rPr lang="en-US" sz="2800" b="1" dirty="0"/>
              <a:t>Particularities of Condominium </a:t>
            </a:r>
            <a:r>
              <a:rPr lang="en-US" sz="2800" b="1" dirty="0" smtClean="0"/>
              <a:t>Tenancies:</a:t>
            </a:r>
          </a:p>
          <a:p>
            <a:pPr algn="ctr"/>
            <a:r>
              <a:rPr lang="en-US" sz="2800" b="1" dirty="0" smtClean="0"/>
              <a:t>Lease &amp; Tenancy and Use Rights</a:t>
            </a:r>
          </a:p>
          <a:p>
            <a:pPr algn="ctr"/>
            <a:endParaRPr lang="en-US" sz="28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76600"/>
            <a:ext cx="4605338" cy="239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21603"/>
            <a:ext cx="4624590" cy="136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159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8750" y="0"/>
            <a:ext cx="8839200" cy="523220"/>
          </a:xfrm>
          <a:prstGeom prst="rect">
            <a:avLst/>
          </a:prstGeom>
          <a:noFill/>
        </p:spPr>
        <p:txBody>
          <a:bodyPr wrap="square" rtlCol="0">
            <a:spAutoFit/>
          </a:bodyPr>
          <a:lstStyle/>
          <a:p>
            <a:pPr algn="ctr"/>
            <a:r>
              <a:rPr lang="en-US" sz="2800" b="1" dirty="0" smtClean="0"/>
              <a:t>Sample Declaration Language for Uniform Lease</a:t>
            </a:r>
            <a:endParaRPr lang="en-US" sz="2800" b="1" dirty="0"/>
          </a:p>
        </p:txBody>
      </p:sp>
      <p:sp>
        <p:nvSpPr>
          <p:cNvPr id="3" name="Rectangle 2"/>
          <p:cNvSpPr/>
          <p:nvPr/>
        </p:nvSpPr>
        <p:spPr>
          <a:xfrm>
            <a:off x="349250" y="838200"/>
            <a:ext cx="8458200" cy="5324535"/>
          </a:xfrm>
          <a:prstGeom prst="rect">
            <a:avLst/>
          </a:prstGeom>
        </p:spPr>
        <p:txBody>
          <a:bodyPr wrap="square">
            <a:spAutoFit/>
          </a:bodyPr>
          <a:lstStyle/>
          <a:p>
            <a:pPr algn="just"/>
            <a:r>
              <a:rPr lang="en-US" sz="2000" b="1" dirty="0"/>
              <a:t>“…Every lease shall be in writing and shall specifically provide (or, if it does not, shall be automatically deemed to provide) that a material condition of the lease shall be the additional execution of any uniform lease addendum which may be adopted by the Board of Directors and which uniform lease addendum shall control in the event of any conflict between the terms and conditions of the lease and the uniform lease addendum</a:t>
            </a:r>
            <a:r>
              <a:rPr lang="en-US" sz="2000" b="1" dirty="0">
                <a:solidFill>
                  <a:srgbClr val="FF0000"/>
                </a:solidFill>
              </a:rPr>
              <a:t>, the tenant's full compliance with the covenants, terms, conditions and restrictions of this Declaration (and all Exhibits hereto), and with any and all rules and regulations adopted by the Association from time to time (before or after the execution of the lease), and that the Association may evict any tenant in violation of this Declaration, the By-Laws, or any Rules and Regulations adopted by the Board of Directors, as if the Association</a:t>
            </a:r>
            <a:r>
              <a:rPr lang="en-US" sz="2000" b="1" dirty="0"/>
              <a:t>, were landlord, in accordance with Chapter 83 of the Florida Statutes governing residential tenancies. The Association is deemed to be granted a limited attorney in fact power by the Owner of the Unit in which a defaulting tenant resides, solely for the purpose of carrying out any powers of eviction or rent collection set forth in this Section 17.__...</a:t>
            </a:r>
          </a:p>
        </p:txBody>
      </p:sp>
    </p:spTree>
    <p:extLst>
      <p:ext uri="{BB962C8B-B14F-4D97-AF65-F5344CB8AC3E}">
        <p14:creationId xmlns:p14="http://schemas.microsoft.com/office/powerpoint/2010/main" val="1058527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25407"/>
            <a:ext cx="9156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099810"/>
            <a:ext cx="8839200" cy="523220"/>
          </a:xfrm>
          <a:prstGeom prst="rect">
            <a:avLst/>
          </a:prstGeom>
          <a:noFill/>
        </p:spPr>
        <p:txBody>
          <a:bodyPr wrap="square" rtlCol="0">
            <a:spAutoFit/>
          </a:bodyPr>
          <a:lstStyle/>
          <a:p>
            <a:pPr algn="ctr"/>
            <a:r>
              <a:rPr lang="en-US" sz="2800" b="1" dirty="0" smtClean="0"/>
              <a:t>Duty To Maintain  </a:t>
            </a:r>
            <a:endParaRPr lang="en-US" sz="28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8630"/>
            <a:ext cx="2978150" cy="202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9250" y="2374210"/>
            <a:ext cx="8458200" cy="3046988"/>
          </a:xfrm>
          <a:prstGeom prst="rect">
            <a:avLst/>
          </a:prstGeom>
        </p:spPr>
        <p:txBody>
          <a:bodyPr wrap="square">
            <a:spAutoFit/>
          </a:bodyPr>
          <a:lstStyle/>
          <a:p>
            <a:pPr algn="just"/>
            <a:r>
              <a:rPr lang="en-US" sz="2400" dirty="0" smtClean="0"/>
              <a:t>III. (2) The </a:t>
            </a:r>
            <a:r>
              <a:rPr lang="en-US" sz="2400" dirty="0"/>
              <a:t>tenant will be subject to the Association’s determination of what is reasonably necessary maintenance.  Simply because necessary work for maintenance may also constitute alterations or improvements does not nullify a condominium board's authority and duty to maintain the condominium common elements. </a:t>
            </a:r>
            <a:endParaRPr lang="en-US" sz="2400" dirty="0" smtClean="0"/>
          </a:p>
          <a:p>
            <a:endParaRPr lang="en-US" sz="2400" dirty="0"/>
          </a:p>
          <a:p>
            <a:r>
              <a:rPr lang="en-US" sz="2400" dirty="0" smtClean="0"/>
              <a:t>Ralph </a:t>
            </a:r>
            <a:r>
              <a:rPr lang="en-US" sz="2400" dirty="0"/>
              <a:t>v. Envoy Point Condo. </a:t>
            </a:r>
            <a:r>
              <a:rPr lang="en-US" sz="2400" dirty="0" err="1"/>
              <a:t>Ass'n</a:t>
            </a:r>
            <a:r>
              <a:rPr lang="en-US" sz="2400" dirty="0"/>
              <a:t>, Inc., 455 So. 2d 454, 455 (Fla. Dist. Ct. App. 1984).</a:t>
            </a:r>
          </a:p>
        </p:txBody>
      </p:sp>
    </p:spTree>
    <p:extLst>
      <p:ext uri="{BB962C8B-B14F-4D97-AF65-F5344CB8AC3E}">
        <p14:creationId xmlns:p14="http://schemas.microsoft.com/office/powerpoint/2010/main" val="2048238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1593</Words>
  <Application>Microsoft Office PowerPoint</Application>
  <PresentationFormat>On-screen Show (4:3)</PresentationFormat>
  <Paragraphs>124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American Typewriter</vt:lpstr>
      <vt:lpstr>Arial</vt:lpstr>
      <vt:lpstr>Calibri</vt:lpstr>
      <vt:lpstr>Trajan Pro</vt:lpstr>
      <vt:lpstr>Wingdings</vt:lpstr>
      <vt:lpstr>Office Theme</vt:lpstr>
      <vt:lpstr>TENANCY UNCOMMON: CONDOMINIUM ASSOCIATION ISSUES FOR THE LANDLORD &amp; TENANT LAWYER PART 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IX. Condominium Act Provisions Relating to Security Deposits and Transfer Fees Cont. </vt:lpstr>
      <vt:lpstr>       Thank you for your participation.   Jane F. Bolin jane@peytonbolin.com  Jonathan S. Goldstein  jgoldstein@dhaberlaw.com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Bolin</dc:creator>
  <cp:lastModifiedBy>Kathrine Lupo</cp:lastModifiedBy>
  <cp:revision>15</cp:revision>
  <dcterms:created xsi:type="dcterms:W3CDTF">2015-03-18T22:28:06Z</dcterms:created>
  <dcterms:modified xsi:type="dcterms:W3CDTF">2015-03-19T01:51:08Z</dcterms:modified>
</cp:coreProperties>
</file>