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63" r:id="rId2"/>
    <p:sldId id="270" r:id="rId3"/>
    <p:sldId id="282" r:id="rId4"/>
    <p:sldId id="268" r:id="rId5"/>
    <p:sldId id="266" r:id="rId6"/>
    <p:sldId id="283" r:id="rId7"/>
    <p:sldId id="271" r:id="rId8"/>
    <p:sldId id="284" r:id="rId9"/>
    <p:sldId id="285" r:id="rId10"/>
    <p:sldId id="272" r:id="rId11"/>
    <p:sldId id="286" r:id="rId12"/>
    <p:sldId id="287" r:id="rId13"/>
    <p:sldId id="274" r:id="rId14"/>
    <p:sldId id="273" r:id="rId15"/>
    <p:sldId id="290" r:id="rId16"/>
    <p:sldId id="275" r:id="rId17"/>
    <p:sldId id="276" r:id="rId18"/>
    <p:sldId id="289" r:id="rId19"/>
    <p:sldId id="277" r:id="rId20"/>
    <p:sldId id="292" r:id="rId21"/>
    <p:sldId id="278" r:id="rId22"/>
    <p:sldId id="293" r:id="rId23"/>
    <p:sldId id="279" r:id="rId24"/>
    <p:sldId id="294" r:id="rId25"/>
    <p:sldId id="281" r:id="rId26"/>
    <p:sldId id="280" r:id="rId27"/>
    <p:sldId id="291" r:id="rId28"/>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Calibri" charset="0"/>
        <a:ea typeface="Geneva" charset="-128"/>
        <a:cs typeface="+mn-cs"/>
      </a:defRPr>
    </a:lvl1pPr>
    <a:lvl2pPr marL="457200" algn="l" rtl="0" fontAlgn="base">
      <a:spcBef>
        <a:spcPct val="0"/>
      </a:spcBef>
      <a:spcAft>
        <a:spcPct val="0"/>
      </a:spcAft>
      <a:defRPr sz="2400" kern="1200">
        <a:solidFill>
          <a:schemeClr val="tx1"/>
        </a:solidFill>
        <a:latin typeface="Calibri" charset="0"/>
        <a:ea typeface="Geneva" charset="-128"/>
        <a:cs typeface="+mn-cs"/>
      </a:defRPr>
    </a:lvl2pPr>
    <a:lvl3pPr marL="914400" algn="l" rtl="0" fontAlgn="base">
      <a:spcBef>
        <a:spcPct val="0"/>
      </a:spcBef>
      <a:spcAft>
        <a:spcPct val="0"/>
      </a:spcAft>
      <a:defRPr sz="2400" kern="1200">
        <a:solidFill>
          <a:schemeClr val="tx1"/>
        </a:solidFill>
        <a:latin typeface="Calibri" charset="0"/>
        <a:ea typeface="Geneva" charset="-128"/>
        <a:cs typeface="+mn-cs"/>
      </a:defRPr>
    </a:lvl3pPr>
    <a:lvl4pPr marL="1371600" algn="l" rtl="0" fontAlgn="base">
      <a:spcBef>
        <a:spcPct val="0"/>
      </a:spcBef>
      <a:spcAft>
        <a:spcPct val="0"/>
      </a:spcAft>
      <a:defRPr sz="2400" kern="1200">
        <a:solidFill>
          <a:schemeClr val="tx1"/>
        </a:solidFill>
        <a:latin typeface="Calibri" charset="0"/>
        <a:ea typeface="Geneva" charset="-128"/>
        <a:cs typeface="+mn-cs"/>
      </a:defRPr>
    </a:lvl4pPr>
    <a:lvl5pPr marL="1828800" algn="l" rtl="0" fontAlgn="base">
      <a:spcBef>
        <a:spcPct val="0"/>
      </a:spcBef>
      <a:spcAft>
        <a:spcPct val="0"/>
      </a:spcAft>
      <a:defRPr sz="2400" kern="1200">
        <a:solidFill>
          <a:schemeClr val="tx1"/>
        </a:solidFill>
        <a:latin typeface="Calibri" charset="0"/>
        <a:ea typeface="Geneva" charset="-128"/>
        <a:cs typeface="+mn-cs"/>
      </a:defRPr>
    </a:lvl5pPr>
    <a:lvl6pPr marL="2286000" algn="l" defTabSz="914400" rtl="0" eaLnBrk="1" latinLnBrk="0" hangingPunct="1">
      <a:defRPr sz="2400" kern="1200">
        <a:solidFill>
          <a:schemeClr val="tx1"/>
        </a:solidFill>
        <a:latin typeface="Calibri" charset="0"/>
        <a:ea typeface="Geneva" charset="-128"/>
        <a:cs typeface="+mn-cs"/>
      </a:defRPr>
    </a:lvl6pPr>
    <a:lvl7pPr marL="2743200" algn="l" defTabSz="914400" rtl="0" eaLnBrk="1" latinLnBrk="0" hangingPunct="1">
      <a:defRPr sz="2400" kern="1200">
        <a:solidFill>
          <a:schemeClr val="tx1"/>
        </a:solidFill>
        <a:latin typeface="Calibri" charset="0"/>
        <a:ea typeface="Geneva" charset="-128"/>
        <a:cs typeface="+mn-cs"/>
      </a:defRPr>
    </a:lvl7pPr>
    <a:lvl8pPr marL="3200400" algn="l" defTabSz="914400" rtl="0" eaLnBrk="1" latinLnBrk="0" hangingPunct="1">
      <a:defRPr sz="2400" kern="1200">
        <a:solidFill>
          <a:schemeClr val="tx1"/>
        </a:solidFill>
        <a:latin typeface="Calibri" charset="0"/>
        <a:ea typeface="Geneva" charset="-128"/>
        <a:cs typeface="+mn-cs"/>
      </a:defRPr>
    </a:lvl8pPr>
    <a:lvl9pPr marL="3657600" algn="l" defTabSz="914400" rtl="0" eaLnBrk="1" latinLnBrk="0" hangingPunct="1">
      <a:defRPr sz="2400" kern="1200">
        <a:solidFill>
          <a:schemeClr val="tx1"/>
        </a:solidFill>
        <a:latin typeface="Calibri" charset="0"/>
        <a:ea typeface="Geneva" charset="-128"/>
        <a:cs typeface="+mn-cs"/>
      </a:defRPr>
    </a:lvl9pPr>
  </p:defaultTextStyle>
  <p:extLst>
    <p:ext uri="{EFAFB233-063F-42B5-8137-9DF3F51BA10A}">
      <p15:sldGuideLst xmlns:p15="http://schemas.microsoft.com/office/powerpoint/2012/main" xmlns="">
        <p15:guide id="1" orient="horz" pos="1968">
          <p15:clr>
            <a:srgbClr val="A4A3A4"/>
          </p15:clr>
        </p15:guide>
        <p15:guide id="2" pos="39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4B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34" autoAdjust="0"/>
  </p:normalViewPr>
  <p:slideViewPr>
    <p:cSldViewPr>
      <p:cViewPr varScale="1">
        <p:scale>
          <a:sx n="105" d="100"/>
          <a:sy n="105" d="100"/>
        </p:scale>
        <p:origin x="-1794" y="-96"/>
      </p:cViewPr>
      <p:guideLst>
        <p:guide orient="horz" pos="1968"/>
        <p:guide pos="398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AD1A94D8-9A0C-4240-8606-C279BDD92B7D}" type="datetimeFigureOut">
              <a:rPr lang="en-US" smtClean="0"/>
              <a:t>11/10/2014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D2B784BC-8DDA-4530-A722-52DB2A83F0AF}" type="slidenum">
              <a:rPr lang="en-US" smtClean="0"/>
              <a:t>‹#›</a:t>
            </a:fld>
            <a:endParaRPr lang="en-US"/>
          </a:p>
        </p:txBody>
      </p:sp>
    </p:spTree>
    <p:extLst>
      <p:ext uri="{BB962C8B-B14F-4D97-AF65-F5344CB8AC3E}">
        <p14:creationId xmlns:p14="http://schemas.microsoft.com/office/powerpoint/2010/main" val="2242334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B784BC-8DDA-4530-A722-52DB2A83F0AF}" type="slidenum">
              <a:rPr lang="en-US" smtClean="0"/>
              <a:t>6</a:t>
            </a:fld>
            <a:endParaRPr lang="en-US"/>
          </a:p>
        </p:txBody>
      </p:sp>
    </p:spTree>
    <p:extLst>
      <p:ext uri="{BB962C8B-B14F-4D97-AF65-F5344CB8AC3E}">
        <p14:creationId xmlns:p14="http://schemas.microsoft.com/office/powerpoint/2010/main" val="35373344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BA Blue Transition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itle 1"/>
          <p:cNvSpPr>
            <a:spLocks noGrp="1"/>
          </p:cNvSpPr>
          <p:nvPr>
            <p:ph type="title"/>
          </p:nvPr>
        </p:nvSpPr>
        <p:spPr>
          <a:xfrm>
            <a:off x="609600" y="609600"/>
            <a:ext cx="5791200" cy="461665"/>
          </a:xfrm>
        </p:spPr>
        <p:txBody>
          <a:bodyPr>
            <a:normAutofit/>
          </a:bodyPr>
          <a:lstStyle>
            <a:lvl1pPr algn="l">
              <a:defRPr sz="2000" b="1">
                <a:solidFill>
                  <a:srgbClr val="004B8E"/>
                </a:solidFill>
                <a:latin typeface="Arial Black"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572842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BA Title and Content Slide">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924800" cy="868362"/>
          </a:xfrm>
        </p:spPr>
        <p:txBody>
          <a:bodyPr>
            <a:normAutofit/>
          </a:bodyPr>
          <a:lstStyle>
            <a:lvl1pPr algn="l">
              <a:defRPr sz="2000" b="1">
                <a:solidFill>
                  <a:schemeClr val="bg1"/>
                </a:solidFill>
                <a:latin typeface="Arial Black" pitchFamily="34" charset="0"/>
                <a:cs typeface="Arial" pitchFamily="34" charset="0"/>
              </a:defRPr>
            </a:lvl1pPr>
          </a:lstStyle>
          <a:p>
            <a:r>
              <a:rPr lang="en-US" dirty="0" smtClean="0"/>
              <a:t>Click to edit Master title style</a:t>
            </a:r>
            <a:endParaRPr lang="en-US" dirty="0"/>
          </a:p>
        </p:txBody>
      </p:sp>
      <p:sp>
        <p:nvSpPr>
          <p:cNvPr id="7" name="Content Placeholder 6"/>
          <p:cNvSpPr>
            <a:spLocks noGrp="1"/>
          </p:cNvSpPr>
          <p:nvPr>
            <p:ph sz="quarter" idx="13"/>
          </p:nvPr>
        </p:nvSpPr>
        <p:spPr>
          <a:xfrm>
            <a:off x="609600" y="1371600"/>
            <a:ext cx="7924800" cy="1354217"/>
          </a:xfrm>
        </p:spPr>
        <p:txBody>
          <a:bodyPr>
            <a:spAutoFit/>
          </a:bodyPr>
          <a:lstStyle>
            <a:lvl1pPr marL="342900" indent="-342900">
              <a:spcBef>
                <a:spcPts val="0"/>
              </a:spcBef>
              <a:buClr>
                <a:srgbClr val="1FB25A"/>
              </a:buClr>
              <a:buFont typeface="Wingdings" pitchFamily="2" charset="2"/>
              <a:buChar char="§"/>
              <a:defRPr sz="2000">
                <a:solidFill>
                  <a:srgbClr val="004B8E"/>
                </a:solidFill>
                <a:latin typeface="Arial" pitchFamily="34" charset="0"/>
                <a:cs typeface="Arial" pitchFamily="34" charset="0"/>
              </a:defRPr>
            </a:lvl1pPr>
            <a:lvl2pPr marL="742950" indent="-285750">
              <a:spcBef>
                <a:spcPts val="0"/>
              </a:spcBef>
              <a:buClr>
                <a:srgbClr val="1FB25A"/>
              </a:buClr>
              <a:buFont typeface="Wingdings" pitchFamily="2" charset="2"/>
              <a:buChar char="§"/>
              <a:defRPr sz="1800">
                <a:solidFill>
                  <a:srgbClr val="004B8E"/>
                </a:solidFill>
                <a:latin typeface="Arial" pitchFamily="34" charset="0"/>
                <a:cs typeface="Arial" pitchFamily="34" charset="0"/>
              </a:defRPr>
            </a:lvl2pPr>
            <a:lvl3pPr marL="1143000" indent="-228600">
              <a:spcBef>
                <a:spcPts val="0"/>
              </a:spcBef>
              <a:buClr>
                <a:srgbClr val="1FB25A"/>
              </a:buClr>
              <a:buFont typeface="Wingdings" pitchFamily="2" charset="2"/>
              <a:buChar char="§"/>
              <a:defRPr sz="1600">
                <a:solidFill>
                  <a:srgbClr val="004B8E"/>
                </a:solidFill>
                <a:latin typeface="Arial" pitchFamily="34" charset="0"/>
                <a:cs typeface="Arial" pitchFamily="34" charset="0"/>
              </a:defRPr>
            </a:lvl3pPr>
            <a:lvl4pPr marL="1600200" indent="-228600">
              <a:spcBef>
                <a:spcPts val="0"/>
              </a:spcBef>
              <a:buClr>
                <a:srgbClr val="1FB25A"/>
              </a:buClr>
              <a:buFont typeface="Wingdings" pitchFamily="2" charset="2"/>
              <a:buChar char="§"/>
              <a:defRPr sz="1400">
                <a:solidFill>
                  <a:srgbClr val="004B8E"/>
                </a:solidFill>
                <a:latin typeface="Arial" pitchFamily="34" charset="0"/>
                <a:cs typeface="Arial" pitchFamily="34" charset="0"/>
              </a:defRPr>
            </a:lvl4pPr>
            <a:lvl5pPr marL="2057400" indent="-228600">
              <a:spcBef>
                <a:spcPts val="0"/>
              </a:spcBef>
              <a:buClr>
                <a:srgbClr val="1FB25A"/>
              </a:buClr>
              <a:buFont typeface="Wingdings" pitchFamily="2" charset="2"/>
              <a:buChar char="§"/>
              <a:defRPr sz="1400">
                <a:solidFill>
                  <a:srgbClr val="004B8E"/>
                </a:solidFill>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4"/>
          </p:nvPr>
        </p:nvSpPr>
        <p:spPr/>
        <p:txBody>
          <a:bodyPr/>
          <a:lstStyle>
            <a:lvl1pPr>
              <a:defRPr/>
            </a:lvl1pPr>
          </a:lstStyle>
          <a:p>
            <a:pPr>
              <a:defRPr/>
            </a:pPr>
            <a:fld id="{F78B797D-7C0C-41F6-9D2A-C915B28B3044}" type="datetime1">
              <a:rPr lang="en-US"/>
              <a:pPr>
                <a:defRPr/>
              </a:pPr>
              <a:t>11/10/2014</a:t>
            </a:fld>
            <a:endParaRPr lang="en-US"/>
          </a:p>
        </p:txBody>
      </p:sp>
      <p:sp>
        <p:nvSpPr>
          <p:cNvPr id="5" name="Footer Placeholder 4"/>
          <p:cNvSpPr>
            <a:spLocks noGrp="1"/>
          </p:cNvSpPr>
          <p:nvPr>
            <p:ph type="ftr" sz="quarter" idx="15"/>
          </p:nvPr>
        </p:nvSpPr>
        <p:spPr/>
        <p:txBody>
          <a:bodyPr/>
          <a:lstStyle>
            <a:lvl1pPr>
              <a:defRPr/>
            </a:lvl1pPr>
          </a:lstStyle>
          <a:p>
            <a:pPr>
              <a:defRPr/>
            </a:pPr>
            <a:endParaRPr lang="en-US"/>
          </a:p>
        </p:txBody>
      </p:sp>
    </p:spTree>
    <p:extLst>
      <p:ext uri="{BB962C8B-B14F-4D97-AF65-F5344CB8AC3E}">
        <p14:creationId xmlns:p14="http://schemas.microsoft.com/office/powerpoint/2010/main" val="3587828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BA Two Content Slide">
    <p:spTree>
      <p:nvGrpSpPr>
        <p:cNvPr id="1" name=""/>
        <p:cNvGrpSpPr/>
        <p:nvPr/>
      </p:nvGrpSpPr>
      <p:grpSpPr>
        <a:xfrm>
          <a:off x="0" y="0"/>
          <a:ext cx="0" cy="0"/>
          <a:chOff x="0" y="0"/>
          <a:chExt cx="0" cy="0"/>
        </a:xfrm>
      </p:grpSpPr>
      <p:sp>
        <p:nvSpPr>
          <p:cNvPr id="6" name="Content Placeholder 2"/>
          <p:cNvSpPr>
            <a:spLocks noGrp="1"/>
          </p:cNvSpPr>
          <p:nvPr>
            <p:ph sz="half" idx="1"/>
          </p:nvPr>
        </p:nvSpPr>
        <p:spPr>
          <a:xfrm>
            <a:off x="457200" y="1447800"/>
            <a:ext cx="4038600" cy="4495800"/>
          </a:xfrm>
        </p:spPr>
        <p:txBody>
          <a:bodyPr>
            <a:normAutofit/>
          </a:bodyPr>
          <a:lstStyle>
            <a:lvl1pPr marL="342900" indent="-342900">
              <a:spcBef>
                <a:spcPts val="0"/>
              </a:spcBef>
              <a:buClr>
                <a:srgbClr val="1FB25A"/>
              </a:buClr>
              <a:buFont typeface="Wingdings" pitchFamily="2" charset="2"/>
              <a:buChar char="§"/>
              <a:defRPr sz="2000">
                <a:solidFill>
                  <a:srgbClr val="004B8E"/>
                </a:solidFill>
                <a:latin typeface="Arial" pitchFamily="34" charset="0"/>
                <a:cs typeface="Arial" pitchFamily="34" charset="0"/>
              </a:defRPr>
            </a:lvl1pPr>
            <a:lvl2pPr marL="742950" indent="-285750">
              <a:spcBef>
                <a:spcPts val="0"/>
              </a:spcBef>
              <a:buClr>
                <a:srgbClr val="1FB25A"/>
              </a:buClr>
              <a:buFont typeface="Wingdings" pitchFamily="2" charset="2"/>
              <a:buChar char="§"/>
              <a:defRPr sz="1800">
                <a:solidFill>
                  <a:srgbClr val="004B8E"/>
                </a:solidFill>
                <a:latin typeface="Arial" pitchFamily="34" charset="0"/>
                <a:cs typeface="Arial" pitchFamily="34" charset="0"/>
              </a:defRPr>
            </a:lvl2pPr>
            <a:lvl3pPr marL="1143000" indent="-228600">
              <a:spcBef>
                <a:spcPts val="0"/>
              </a:spcBef>
              <a:buClr>
                <a:srgbClr val="1FB25A"/>
              </a:buClr>
              <a:buFont typeface="Wingdings" pitchFamily="2" charset="2"/>
              <a:buChar char="§"/>
              <a:defRPr sz="1600">
                <a:solidFill>
                  <a:srgbClr val="004B8E"/>
                </a:solidFill>
                <a:latin typeface="Arial" pitchFamily="34" charset="0"/>
                <a:cs typeface="Arial" pitchFamily="34" charset="0"/>
              </a:defRPr>
            </a:lvl3pPr>
            <a:lvl4pPr marL="1600200" indent="-228600">
              <a:spcBef>
                <a:spcPts val="0"/>
              </a:spcBef>
              <a:buClr>
                <a:srgbClr val="1FB25A"/>
              </a:buClr>
              <a:buFont typeface="Wingdings" pitchFamily="2" charset="2"/>
              <a:buChar char="§"/>
              <a:defRPr sz="1400">
                <a:solidFill>
                  <a:srgbClr val="004B8E"/>
                </a:solidFill>
                <a:latin typeface="Arial" pitchFamily="34" charset="0"/>
                <a:cs typeface="Arial" pitchFamily="34" charset="0"/>
              </a:defRPr>
            </a:lvl4pPr>
            <a:lvl5pPr marL="2057400" indent="-228600">
              <a:spcBef>
                <a:spcPts val="0"/>
              </a:spcBef>
              <a:buClr>
                <a:srgbClr val="1FB25A"/>
              </a:buClr>
              <a:buFont typeface="Wingdings" pitchFamily="2" charset="2"/>
              <a:buChar char="§"/>
              <a:defRPr sz="1400">
                <a:solidFill>
                  <a:srgbClr val="004B8E"/>
                </a:solidFill>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itle 1"/>
          <p:cNvSpPr>
            <a:spLocks noGrp="1"/>
          </p:cNvSpPr>
          <p:nvPr>
            <p:ph type="title"/>
          </p:nvPr>
        </p:nvSpPr>
        <p:spPr>
          <a:xfrm>
            <a:off x="609600" y="-1741"/>
            <a:ext cx="7924800" cy="868362"/>
          </a:xfrm>
        </p:spPr>
        <p:txBody>
          <a:bodyPr>
            <a:normAutofit/>
          </a:bodyPr>
          <a:lstStyle>
            <a:lvl1pPr algn="l">
              <a:defRPr sz="2000" b="1">
                <a:solidFill>
                  <a:schemeClr val="bg1"/>
                </a:solidFill>
                <a:latin typeface="Arial Black" pitchFamily="34" charset="0"/>
              </a:defRPr>
            </a:lvl1pPr>
          </a:lstStyle>
          <a:p>
            <a:r>
              <a:rPr lang="en-US" dirty="0" smtClean="0"/>
              <a:t>Click to edit Master title style</a:t>
            </a:r>
            <a:endParaRPr lang="en-US" dirty="0"/>
          </a:p>
        </p:txBody>
      </p:sp>
      <p:sp>
        <p:nvSpPr>
          <p:cNvPr id="8" name="Content Placeholder 2"/>
          <p:cNvSpPr>
            <a:spLocks noGrp="1"/>
          </p:cNvSpPr>
          <p:nvPr>
            <p:ph sz="half" idx="13"/>
          </p:nvPr>
        </p:nvSpPr>
        <p:spPr>
          <a:xfrm>
            <a:off x="4648200" y="1447800"/>
            <a:ext cx="4038600" cy="4495800"/>
          </a:xfrm>
        </p:spPr>
        <p:txBody>
          <a:bodyPr>
            <a:normAutofit/>
          </a:bodyPr>
          <a:lstStyle>
            <a:lvl1pPr marL="342900" indent="-342900">
              <a:spcBef>
                <a:spcPts val="0"/>
              </a:spcBef>
              <a:buClr>
                <a:srgbClr val="1FB25A"/>
              </a:buClr>
              <a:buFont typeface="Wingdings" pitchFamily="2" charset="2"/>
              <a:buChar char="§"/>
              <a:defRPr sz="2000">
                <a:solidFill>
                  <a:srgbClr val="004B8E"/>
                </a:solidFill>
                <a:latin typeface="Arial" pitchFamily="34" charset="0"/>
                <a:cs typeface="Arial" pitchFamily="34" charset="0"/>
              </a:defRPr>
            </a:lvl1pPr>
            <a:lvl2pPr marL="742950" indent="-285750">
              <a:spcBef>
                <a:spcPts val="0"/>
              </a:spcBef>
              <a:buClr>
                <a:srgbClr val="1FB25A"/>
              </a:buClr>
              <a:buFont typeface="Wingdings" pitchFamily="2" charset="2"/>
              <a:buChar char="§"/>
              <a:defRPr sz="1800">
                <a:solidFill>
                  <a:srgbClr val="004B8E"/>
                </a:solidFill>
                <a:latin typeface="Arial" pitchFamily="34" charset="0"/>
                <a:cs typeface="Arial" pitchFamily="34" charset="0"/>
              </a:defRPr>
            </a:lvl2pPr>
            <a:lvl3pPr marL="1143000" indent="-228600">
              <a:spcBef>
                <a:spcPts val="0"/>
              </a:spcBef>
              <a:buClr>
                <a:srgbClr val="1FB25A"/>
              </a:buClr>
              <a:buFont typeface="Wingdings" pitchFamily="2" charset="2"/>
              <a:buChar char="§"/>
              <a:defRPr sz="1600">
                <a:solidFill>
                  <a:srgbClr val="004B8E"/>
                </a:solidFill>
                <a:latin typeface="Arial" pitchFamily="34" charset="0"/>
                <a:cs typeface="Arial" pitchFamily="34" charset="0"/>
              </a:defRPr>
            </a:lvl3pPr>
            <a:lvl4pPr marL="1600200" indent="-228600">
              <a:spcBef>
                <a:spcPts val="0"/>
              </a:spcBef>
              <a:buClr>
                <a:srgbClr val="1FB25A"/>
              </a:buClr>
              <a:buFont typeface="Wingdings" pitchFamily="2" charset="2"/>
              <a:buChar char="§"/>
              <a:defRPr sz="1400">
                <a:solidFill>
                  <a:srgbClr val="004B8E"/>
                </a:solidFill>
                <a:latin typeface="Arial" pitchFamily="34" charset="0"/>
                <a:cs typeface="Arial" pitchFamily="34" charset="0"/>
              </a:defRPr>
            </a:lvl4pPr>
            <a:lvl5pPr marL="2057400" indent="-228600">
              <a:spcBef>
                <a:spcPts val="0"/>
              </a:spcBef>
              <a:buClr>
                <a:srgbClr val="1FB25A"/>
              </a:buClr>
              <a:buFont typeface="Wingdings" pitchFamily="2" charset="2"/>
              <a:buChar char="§"/>
              <a:defRPr sz="1400">
                <a:solidFill>
                  <a:srgbClr val="004B8E"/>
                </a:solidFill>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4"/>
          </p:nvPr>
        </p:nvSpPr>
        <p:spPr/>
        <p:txBody>
          <a:bodyPr/>
          <a:lstStyle>
            <a:lvl1pPr>
              <a:defRPr/>
            </a:lvl1pPr>
          </a:lstStyle>
          <a:p>
            <a:pPr>
              <a:defRPr/>
            </a:pPr>
            <a:fld id="{6949973B-447B-486E-9B8B-D8C4B7D4E7A8}" type="datetime1">
              <a:rPr lang="en-US"/>
              <a:pPr>
                <a:defRPr/>
              </a:pPr>
              <a:t>11/10/2014</a:t>
            </a:fld>
            <a:endParaRPr lang="en-US"/>
          </a:p>
        </p:txBody>
      </p:sp>
      <p:sp>
        <p:nvSpPr>
          <p:cNvPr id="7" name="Footer Placeholder 4"/>
          <p:cNvSpPr>
            <a:spLocks noGrp="1"/>
          </p:cNvSpPr>
          <p:nvPr>
            <p:ph type="ftr" sz="quarter" idx="15"/>
          </p:nvPr>
        </p:nvSpPr>
        <p:spPr/>
        <p:txBody>
          <a:bodyPr/>
          <a:lstStyle>
            <a:lvl1pPr>
              <a:defRPr/>
            </a:lvl1pPr>
          </a:lstStyle>
          <a:p>
            <a:pPr>
              <a:defRPr/>
            </a:pPr>
            <a:endParaRPr lang="en-US"/>
          </a:p>
        </p:txBody>
      </p:sp>
    </p:spTree>
    <p:extLst>
      <p:ext uri="{BB962C8B-B14F-4D97-AF65-F5344CB8AC3E}">
        <p14:creationId xmlns:p14="http://schemas.microsoft.com/office/powerpoint/2010/main" val="3235837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BA Comparison Slide">
    <p:spTree>
      <p:nvGrpSpPr>
        <p:cNvPr id="1" name=""/>
        <p:cNvGrpSpPr/>
        <p:nvPr/>
      </p:nvGrpSpPr>
      <p:grpSpPr>
        <a:xfrm>
          <a:off x="0" y="0"/>
          <a:ext cx="0" cy="0"/>
          <a:chOff x="0" y="0"/>
          <a:chExt cx="0" cy="0"/>
        </a:xfrm>
      </p:grpSpPr>
      <p:sp>
        <p:nvSpPr>
          <p:cNvPr id="6" name="Text Placeholder 2"/>
          <p:cNvSpPr>
            <a:spLocks noGrp="1"/>
          </p:cNvSpPr>
          <p:nvPr>
            <p:ph type="body" idx="1"/>
          </p:nvPr>
        </p:nvSpPr>
        <p:spPr>
          <a:xfrm>
            <a:off x="457200" y="1535052"/>
            <a:ext cx="4040188" cy="400110"/>
          </a:xfrm>
        </p:spPr>
        <p:txBody>
          <a:bodyPr anchor="b">
            <a:spAutoFit/>
          </a:bodyPr>
          <a:lstStyle>
            <a:lvl1pPr marL="0" indent="0">
              <a:spcBef>
                <a:spcPts val="0"/>
              </a:spcBef>
              <a:buNone/>
              <a:defRPr sz="2000" b="1">
                <a:solidFill>
                  <a:srgbClr val="004B8E"/>
                </a:solidFill>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7" name="Content Placeholder 3"/>
          <p:cNvSpPr>
            <a:spLocks noGrp="1"/>
          </p:cNvSpPr>
          <p:nvPr>
            <p:ph sz="half" idx="2"/>
          </p:nvPr>
        </p:nvSpPr>
        <p:spPr>
          <a:xfrm>
            <a:off x="457200" y="1935162"/>
            <a:ext cx="4040188" cy="1354217"/>
          </a:xfrm>
        </p:spPr>
        <p:txBody>
          <a:bodyPr>
            <a:spAutoFit/>
          </a:bodyPr>
          <a:lstStyle>
            <a:lvl1pPr marL="342900" indent="-342900">
              <a:spcBef>
                <a:spcPts val="0"/>
              </a:spcBef>
              <a:buClr>
                <a:srgbClr val="1FB25A"/>
              </a:buClr>
              <a:buFont typeface="Wingdings" pitchFamily="2" charset="2"/>
              <a:buChar char="§"/>
              <a:defRPr sz="2000">
                <a:solidFill>
                  <a:srgbClr val="004B8E"/>
                </a:solidFill>
                <a:latin typeface="Arial" pitchFamily="34" charset="0"/>
                <a:cs typeface="Arial" pitchFamily="34" charset="0"/>
              </a:defRPr>
            </a:lvl1pPr>
            <a:lvl2pPr marL="742950" indent="-285750">
              <a:spcBef>
                <a:spcPts val="0"/>
              </a:spcBef>
              <a:buClr>
                <a:srgbClr val="1FB25A"/>
              </a:buClr>
              <a:buFont typeface="Wingdings" pitchFamily="2" charset="2"/>
              <a:buChar char="§"/>
              <a:defRPr sz="1800">
                <a:solidFill>
                  <a:srgbClr val="004B8E"/>
                </a:solidFill>
                <a:latin typeface="Arial" pitchFamily="34" charset="0"/>
                <a:cs typeface="Arial" pitchFamily="34" charset="0"/>
              </a:defRPr>
            </a:lvl2pPr>
            <a:lvl3pPr marL="1143000" indent="-228600">
              <a:spcBef>
                <a:spcPts val="0"/>
              </a:spcBef>
              <a:buClr>
                <a:srgbClr val="1FB25A"/>
              </a:buClr>
              <a:buFont typeface="Wingdings" pitchFamily="2" charset="2"/>
              <a:buChar char="§"/>
              <a:defRPr sz="1600">
                <a:solidFill>
                  <a:srgbClr val="004B8E"/>
                </a:solidFill>
                <a:latin typeface="Arial" pitchFamily="34" charset="0"/>
                <a:cs typeface="Arial" pitchFamily="34" charset="0"/>
              </a:defRPr>
            </a:lvl3pPr>
            <a:lvl4pPr marL="1600200" indent="-228600">
              <a:spcBef>
                <a:spcPts val="0"/>
              </a:spcBef>
              <a:buClr>
                <a:srgbClr val="1FB25A"/>
              </a:buClr>
              <a:buFont typeface="Wingdings" pitchFamily="2" charset="2"/>
              <a:buChar char="§"/>
              <a:defRPr sz="1400">
                <a:solidFill>
                  <a:srgbClr val="004B8E"/>
                </a:solidFill>
                <a:latin typeface="Arial" pitchFamily="34" charset="0"/>
                <a:cs typeface="Arial" pitchFamily="34" charset="0"/>
              </a:defRPr>
            </a:lvl4pPr>
            <a:lvl5pPr marL="2057400" indent="-228600">
              <a:spcBef>
                <a:spcPts val="0"/>
              </a:spcBef>
              <a:buClr>
                <a:srgbClr val="1FB25A"/>
              </a:buClr>
              <a:buFont typeface="Wingdings" pitchFamily="2" charset="2"/>
              <a:buChar char="§"/>
              <a:defRPr sz="1400">
                <a:solidFill>
                  <a:srgbClr val="004B8E"/>
                </a:solidFill>
                <a:latin typeface="Arial" pitchFamily="34" charset="0"/>
                <a:cs typeface="Arial"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1"/>
          <p:cNvSpPr>
            <a:spLocks noGrp="1"/>
          </p:cNvSpPr>
          <p:nvPr>
            <p:ph type="title"/>
          </p:nvPr>
        </p:nvSpPr>
        <p:spPr>
          <a:xfrm>
            <a:off x="609600" y="-1741"/>
            <a:ext cx="7924800" cy="868362"/>
          </a:xfrm>
        </p:spPr>
        <p:txBody>
          <a:bodyPr>
            <a:normAutofit/>
          </a:bodyPr>
          <a:lstStyle>
            <a:lvl1pPr algn="l">
              <a:defRPr sz="2000" b="1">
                <a:solidFill>
                  <a:schemeClr val="bg1"/>
                </a:solidFill>
                <a:latin typeface="Arial Black" pitchFamily="34" charset="0"/>
              </a:defRPr>
            </a:lvl1pPr>
          </a:lstStyle>
          <a:p>
            <a:r>
              <a:rPr lang="en-US" dirty="0" smtClean="0"/>
              <a:t>Click to edit Master title style</a:t>
            </a:r>
            <a:endParaRPr lang="en-US" dirty="0"/>
          </a:p>
        </p:txBody>
      </p:sp>
      <p:sp>
        <p:nvSpPr>
          <p:cNvPr id="11" name="Content Placeholder 3"/>
          <p:cNvSpPr>
            <a:spLocks noGrp="1"/>
          </p:cNvSpPr>
          <p:nvPr>
            <p:ph sz="half" idx="13"/>
          </p:nvPr>
        </p:nvSpPr>
        <p:spPr>
          <a:xfrm>
            <a:off x="4648200" y="1981200"/>
            <a:ext cx="4040188" cy="4008438"/>
          </a:xfrm>
        </p:spPr>
        <p:txBody>
          <a:bodyPr>
            <a:normAutofit/>
          </a:bodyPr>
          <a:lstStyle>
            <a:lvl1pPr marL="342900" indent="-342900">
              <a:spcBef>
                <a:spcPts val="0"/>
              </a:spcBef>
              <a:buClr>
                <a:srgbClr val="1FB25A"/>
              </a:buClr>
              <a:buFont typeface="Wingdings" pitchFamily="2" charset="2"/>
              <a:buChar char="§"/>
              <a:defRPr sz="2000">
                <a:solidFill>
                  <a:srgbClr val="004B8E"/>
                </a:solidFill>
                <a:latin typeface="Arial" pitchFamily="34" charset="0"/>
                <a:cs typeface="Arial" pitchFamily="34" charset="0"/>
              </a:defRPr>
            </a:lvl1pPr>
            <a:lvl2pPr marL="742950" indent="-285750">
              <a:spcBef>
                <a:spcPts val="0"/>
              </a:spcBef>
              <a:buClr>
                <a:srgbClr val="1FB25A"/>
              </a:buClr>
              <a:buFont typeface="Wingdings" pitchFamily="2" charset="2"/>
              <a:buChar char="§"/>
              <a:defRPr sz="1800">
                <a:solidFill>
                  <a:srgbClr val="004B8E"/>
                </a:solidFill>
                <a:latin typeface="Arial" pitchFamily="34" charset="0"/>
                <a:cs typeface="Arial" pitchFamily="34" charset="0"/>
              </a:defRPr>
            </a:lvl2pPr>
            <a:lvl3pPr marL="1143000" indent="-228600">
              <a:spcBef>
                <a:spcPts val="0"/>
              </a:spcBef>
              <a:buClr>
                <a:srgbClr val="1FB25A"/>
              </a:buClr>
              <a:buFont typeface="Wingdings" pitchFamily="2" charset="2"/>
              <a:buChar char="§"/>
              <a:defRPr sz="1600">
                <a:solidFill>
                  <a:srgbClr val="004B8E"/>
                </a:solidFill>
                <a:latin typeface="Arial" pitchFamily="34" charset="0"/>
                <a:cs typeface="Arial" pitchFamily="34" charset="0"/>
              </a:defRPr>
            </a:lvl3pPr>
            <a:lvl4pPr marL="1600200" indent="-228600">
              <a:spcBef>
                <a:spcPts val="0"/>
              </a:spcBef>
              <a:buClr>
                <a:srgbClr val="1FB25A"/>
              </a:buClr>
              <a:buFont typeface="Wingdings" pitchFamily="2" charset="2"/>
              <a:buChar char="§"/>
              <a:defRPr sz="1400">
                <a:solidFill>
                  <a:srgbClr val="004B8E"/>
                </a:solidFill>
                <a:latin typeface="Arial" pitchFamily="34" charset="0"/>
                <a:cs typeface="Arial" pitchFamily="34" charset="0"/>
              </a:defRPr>
            </a:lvl4pPr>
            <a:lvl5pPr marL="2057400" indent="-228600">
              <a:spcBef>
                <a:spcPts val="0"/>
              </a:spcBef>
              <a:buClr>
                <a:srgbClr val="1FB25A"/>
              </a:buClr>
              <a:buFont typeface="Wingdings" pitchFamily="2" charset="2"/>
              <a:buChar char="§"/>
              <a:defRPr sz="1400">
                <a:solidFill>
                  <a:srgbClr val="004B8E"/>
                </a:solidFill>
                <a:latin typeface="Arial" pitchFamily="34" charset="0"/>
                <a:cs typeface="Arial"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2"/>
          <p:cNvSpPr>
            <a:spLocks noGrp="1"/>
          </p:cNvSpPr>
          <p:nvPr>
            <p:ph type="body" idx="14"/>
          </p:nvPr>
        </p:nvSpPr>
        <p:spPr>
          <a:xfrm>
            <a:off x="4646612" y="1535052"/>
            <a:ext cx="4040188" cy="400110"/>
          </a:xfrm>
        </p:spPr>
        <p:txBody>
          <a:bodyPr anchor="b">
            <a:spAutoFit/>
          </a:bodyPr>
          <a:lstStyle>
            <a:lvl1pPr marL="0" indent="0">
              <a:spcBef>
                <a:spcPts val="0"/>
              </a:spcBef>
              <a:buNone/>
              <a:defRPr sz="2000" b="1">
                <a:solidFill>
                  <a:srgbClr val="004B8E"/>
                </a:solidFill>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Date Placeholder 3"/>
          <p:cNvSpPr>
            <a:spLocks noGrp="1"/>
          </p:cNvSpPr>
          <p:nvPr>
            <p:ph type="dt" sz="half" idx="15"/>
          </p:nvPr>
        </p:nvSpPr>
        <p:spPr/>
        <p:txBody>
          <a:bodyPr/>
          <a:lstStyle>
            <a:lvl1pPr>
              <a:defRPr/>
            </a:lvl1pPr>
          </a:lstStyle>
          <a:p>
            <a:pPr>
              <a:defRPr/>
            </a:pPr>
            <a:fld id="{824850E0-D5BB-4505-BD15-E062DA305B6B}" type="datetime1">
              <a:rPr lang="en-US"/>
              <a:pPr>
                <a:defRPr/>
              </a:pPr>
              <a:t>11/10/2014</a:t>
            </a:fld>
            <a:endParaRPr lang="en-US"/>
          </a:p>
        </p:txBody>
      </p:sp>
      <p:sp>
        <p:nvSpPr>
          <p:cNvPr id="9" name="Footer Placeholder 4"/>
          <p:cNvSpPr>
            <a:spLocks noGrp="1"/>
          </p:cNvSpPr>
          <p:nvPr>
            <p:ph type="ftr" sz="quarter" idx="16"/>
          </p:nvPr>
        </p:nvSpPr>
        <p:spPr/>
        <p:txBody>
          <a:bodyPr/>
          <a:lstStyle>
            <a:lvl1pPr>
              <a:defRPr/>
            </a:lvl1pPr>
          </a:lstStyle>
          <a:p>
            <a:pPr>
              <a:defRPr/>
            </a:pPr>
            <a:endParaRPr lang="en-US"/>
          </a:p>
        </p:txBody>
      </p:sp>
    </p:spTree>
    <p:extLst>
      <p:ext uri="{BB962C8B-B14F-4D97-AF65-F5344CB8AC3E}">
        <p14:creationId xmlns:p14="http://schemas.microsoft.com/office/powerpoint/2010/main" val="2265996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BA Picture with Caption Slide">
    <p:spTree>
      <p:nvGrpSpPr>
        <p:cNvPr id="1" name=""/>
        <p:cNvGrpSpPr/>
        <p:nvPr/>
      </p:nvGrpSpPr>
      <p:grpSpPr>
        <a:xfrm>
          <a:off x="0" y="0"/>
          <a:ext cx="0" cy="0"/>
          <a:chOff x="0" y="0"/>
          <a:chExt cx="0" cy="0"/>
        </a:xfrm>
      </p:grpSpPr>
      <p:sp>
        <p:nvSpPr>
          <p:cNvPr id="7" name="Picture Placeholder 2"/>
          <p:cNvSpPr>
            <a:spLocks noGrp="1"/>
          </p:cNvSpPr>
          <p:nvPr>
            <p:ph type="pic" idx="1"/>
          </p:nvPr>
        </p:nvSpPr>
        <p:spPr>
          <a:xfrm>
            <a:off x="1752600" y="1371597"/>
            <a:ext cx="5526088" cy="3666744"/>
          </a:xfrm>
        </p:spPr>
        <p:txBody>
          <a:bodyPr rtlCol="0">
            <a:spAutoFit/>
          </a:bodyPr>
          <a:lstStyle>
            <a:lvl1pPr marL="0" indent="0">
              <a:buNone/>
              <a:defRPr sz="3200">
                <a:solidFill>
                  <a:srgbClr val="004B8E"/>
                </a:solidFill>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8" name="Text Placeholder 3"/>
          <p:cNvSpPr>
            <a:spLocks noGrp="1"/>
          </p:cNvSpPr>
          <p:nvPr>
            <p:ph type="body" sz="half" idx="2"/>
          </p:nvPr>
        </p:nvSpPr>
        <p:spPr>
          <a:xfrm>
            <a:off x="1752600" y="5257800"/>
            <a:ext cx="5526088" cy="400110"/>
          </a:xfrm>
        </p:spPr>
        <p:txBody>
          <a:bodyPr>
            <a:spAutoFit/>
          </a:bodyPr>
          <a:lstStyle>
            <a:lvl1pPr marL="0" indent="0">
              <a:spcBef>
                <a:spcPts val="0"/>
              </a:spcBef>
              <a:buNone/>
              <a:defRPr sz="2000">
                <a:solidFill>
                  <a:srgbClr val="004B8E"/>
                </a:solidFill>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9" name="Title 1"/>
          <p:cNvSpPr>
            <a:spLocks noGrp="1"/>
          </p:cNvSpPr>
          <p:nvPr>
            <p:ph type="title"/>
          </p:nvPr>
        </p:nvSpPr>
        <p:spPr>
          <a:xfrm>
            <a:off x="609600" y="0"/>
            <a:ext cx="7924800" cy="868362"/>
          </a:xfrm>
        </p:spPr>
        <p:txBody>
          <a:bodyPr>
            <a:normAutofit/>
          </a:bodyPr>
          <a:lstStyle>
            <a:lvl1pPr algn="l">
              <a:defRPr sz="2000" b="1">
                <a:solidFill>
                  <a:schemeClr val="bg1"/>
                </a:solidFill>
                <a:latin typeface="Arial Black" pitchFamily="34" charset="0"/>
              </a:defRPr>
            </a:lvl1pPr>
          </a:lstStyle>
          <a:p>
            <a:r>
              <a:rPr lang="en-US" dirty="0" smtClean="0"/>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5F8B1169-C9B8-4CB4-83AE-9B5710404B4E}" type="datetime1">
              <a:rPr lang="en-US"/>
              <a:pPr>
                <a:defRPr/>
              </a:pPr>
              <a:t>11/10/2014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877187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BA Content with Caption Slide">
    <p:spTree>
      <p:nvGrpSpPr>
        <p:cNvPr id="1" name=""/>
        <p:cNvGrpSpPr/>
        <p:nvPr/>
      </p:nvGrpSpPr>
      <p:grpSpPr>
        <a:xfrm>
          <a:off x="0" y="0"/>
          <a:ext cx="0" cy="0"/>
          <a:chOff x="0" y="0"/>
          <a:chExt cx="0" cy="0"/>
        </a:xfrm>
      </p:grpSpPr>
      <p:sp>
        <p:nvSpPr>
          <p:cNvPr id="7" name="Content Placeholder 2"/>
          <p:cNvSpPr>
            <a:spLocks noGrp="1"/>
          </p:cNvSpPr>
          <p:nvPr>
            <p:ph idx="1"/>
          </p:nvPr>
        </p:nvSpPr>
        <p:spPr>
          <a:xfrm>
            <a:off x="3575050" y="1231900"/>
            <a:ext cx="5111750" cy="4678363"/>
          </a:xfrm>
        </p:spPr>
        <p:txBody>
          <a:bodyPr>
            <a:normAutofit/>
          </a:bodyPr>
          <a:lstStyle>
            <a:lvl1pPr marL="342900" indent="-342900">
              <a:spcBef>
                <a:spcPts val="0"/>
              </a:spcBef>
              <a:buClr>
                <a:srgbClr val="1FB25A"/>
              </a:buClr>
              <a:buFont typeface="Wingdings" pitchFamily="2" charset="2"/>
              <a:buChar char="§"/>
              <a:defRPr sz="2000">
                <a:solidFill>
                  <a:srgbClr val="004B8E"/>
                </a:solidFill>
                <a:latin typeface="Arial" pitchFamily="34" charset="0"/>
                <a:cs typeface="Arial" pitchFamily="34" charset="0"/>
              </a:defRPr>
            </a:lvl1pPr>
            <a:lvl2pPr marL="742950" indent="-285750">
              <a:spcBef>
                <a:spcPts val="0"/>
              </a:spcBef>
              <a:buClr>
                <a:srgbClr val="1FB25A"/>
              </a:buClr>
              <a:buFont typeface="Wingdings" pitchFamily="2" charset="2"/>
              <a:buChar char="§"/>
              <a:defRPr sz="1800">
                <a:solidFill>
                  <a:srgbClr val="004B8E"/>
                </a:solidFill>
                <a:latin typeface="Arial" pitchFamily="34" charset="0"/>
                <a:cs typeface="Arial" pitchFamily="34" charset="0"/>
              </a:defRPr>
            </a:lvl2pPr>
            <a:lvl3pPr marL="1143000" indent="-228600">
              <a:spcBef>
                <a:spcPts val="0"/>
              </a:spcBef>
              <a:buClr>
                <a:srgbClr val="1FB25A"/>
              </a:buClr>
              <a:buFont typeface="Wingdings" pitchFamily="2" charset="2"/>
              <a:buChar char="§"/>
              <a:defRPr sz="1600">
                <a:solidFill>
                  <a:srgbClr val="004B8E"/>
                </a:solidFill>
                <a:latin typeface="Arial" pitchFamily="34" charset="0"/>
                <a:cs typeface="Arial" pitchFamily="34" charset="0"/>
              </a:defRPr>
            </a:lvl3pPr>
            <a:lvl4pPr marL="1600200" indent="-228600">
              <a:spcBef>
                <a:spcPts val="0"/>
              </a:spcBef>
              <a:buClr>
                <a:srgbClr val="1FB25A"/>
              </a:buClr>
              <a:buFont typeface="Wingdings" pitchFamily="2" charset="2"/>
              <a:buChar char="§"/>
              <a:defRPr sz="1400">
                <a:solidFill>
                  <a:srgbClr val="004B8E"/>
                </a:solidFill>
                <a:latin typeface="Arial" pitchFamily="34" charset="0"/>
                <a:cs typeface="Arial" pitchFamily="34" charset="0"/>
              </a:defRPr>
            </a:lvl4pPr>
            <a:lvl5pPr marL="2057400" indent="-228600">
              <a:spcBef>
                <a:spcPts val="0"/>
              </a:spcBef>
              <a:buClr>
                <a:srgbClr val="1FB25A"/>
              </a:buClr>
              <a:buFont typeface="Wingdings" pitchFamily="2" charset="2"/>
              <a:buChar char="§"/>
              <a:defRPr sz="1400">
                <a:solidFill>
                  <a:srgbClr val="004B8E"/>
                </a:solidFill>
                <a:latin typeface="Arial" pitchFamily="34" charset="0"/>
                <a:cs typeface="Arial"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3"/>
          <p:cNvSpPr>
            <a:spLocks noGrp="1"/>
          </p:cNvSpPr>
          <p:nvPr>
            <p:ph type="body" sz="half" idx="2"/>
          </p:nvPr>
        </p:nvSpPr>
        <p:spPr>
          <a:xfrm>
            <a:off x="457200" y="1219200"/>
            <a:ext cx="3008313" cy="707886"/>
          </a:xfrm>
        </p:spPr>
        <p:txBody>
          <a:bodyPr>
            <a:spAutoFit/>
          </a:bodyPr>
          <a:lstStyle>
            <a:lvl1pPr marL="0" indent="0">
              <a:spcBef>
                <a:spcPts val="0"/>
              </a:spcBef>
              <a:buNone/>
              <a:defRPr sz="2000">
                <a:solidFill>
                  <a:srgbClr val="004B8E"/>
                </a:solidFill>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9" name="Title 1"/>
          <p:cNvSpPr>
            <a:spLocks noGrp="1"/>
          </p:cNvSpPr>
          <p:nvPr>
            <p:ph type="title"/>
          </p:nvPr>
        </p:nvSpPr>
        <p:spPr>
          <a:xfrm>
            <a:off x="609600" y="6615"/>
            <a:ext cx="7924800" cy="868362"/>
          </a:xfrm>
        </p:spPr>
        <p:txBody>
          <a:bodyPr>
            <a:normAutofit/>
          </a:bodyPr>
          <a:lstStyle>
            <a:lvl1pPr algn="l">
              <a:defRPr sz="2000" b="1">
                <a:solidFill>
                  <a:schemeClr val="bg1"/>
                </a:solidFill>
                <a:latin typeface="Arial Black" pitchFamily="34" charset="0"/>
              </a:defRPr>
            </a:lvl1pPr>
          </a:lstStyle>
          <a:p>
            <a:r>
              <a:rPr lang="en-US" dirty="0" smtClean="0"/>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1F90099B-E8E2-4996-B8FD-3F7E4CB32481}" type="datetime1">
              <a:rPr lang="en-US"/>
              <a:pPr>
                <a:defRPr/>
              </a:pPr>
              <a:t>11/10/2014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740598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BA Title Only Slide">
    <p:spTree>
      <p:nvGrpSpPr>
        <p:cNvPr id="1" name=""/>
        <p:cNvGrpSpPr/>
        <p:nvPr/>
      </p:nvGrpSpPr>
      <p:grpSpPr>
        <a:xfrm>
          <a:off x="0" y="0"/>
          <a:ext cx="0" cy="0"/>
          <a:chOff x="0" y="0"/>
          <a:chExt cx="0" cy="0"/>
        </a:xfrm>
      </p:grpSpPr>
      <p:sp>
        <p:nvSpPr>
          <p:cNvPr id="6" name="Title 1"/>
          <p:cNvSpPr>
            <a:spLocks noGrp="1"/>
          </p:cNvSpPr>
          <p:nvPr>
            <p:ph type="title"/>
          </p:nvPr>
        </p:nvSpPr>
        <p:spPr>
          <a:xfrm>
            <a:off x="609600" y="0"/>
            <a:ext cx="7924800" cy="868362"/>
          </a:xfrm>
        </p:spPr>
        <p:txBody>
          <a:bodyPr>
            <a:normAutofit/>
          </a:bodyPr>
          <a:lstStyle>
            <a:lvl1pPr algn="l">
              <a:defRPr sz="2000" b="1">
                <a:solidFill>
                  <a:schemeClr val="bg1"/>
                </a:solidFill>
                <a:latin typeface="Arial Black" pitchFamily="34" charset="0"/>
              </a:defRPr>
            </a:lvl1p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9E219F8A-E67B-4C16-9BCF-3B92D220366A}" type="datetime1">
              <a:rPr lang="en-US"/>
              <a:pPr>
                <a:defRPr/>
              </a:pPr>
              <a:t>11/10/2014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665105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SBA Cover Slide Layout">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95400"/>
            <a:ext cx="5105400" cy="769441"/>
          </a:xfrm>
        </p:spPr>
        <p:txBody>
          <a:bodyPr>
            <a:spAutoFit/>
          </a:bodyPr>
          <a:lstStyle>
            <a:lvl1pPr marL="0" indent="0" algn="l">
              <a:spcBef>
                <a:spcPts val="0"/>
              </a:spcBef>
              <a:buNone/>
              <a:defRPr sz="2200" b="1">
                <a:solidFill>
                  <a:schemeClr val="bg1"/>
                </a:solidFill>
                <a:latin typeface="Arial Black"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F5BAA7F5-E7C9-4CD8-9697-2700CADFFC5C}" type="datetime1">
              <a:rPr lang="en-US"/>
              <a:pPr>
                <a:defRPr/>
              </a:pPr>
              <a:t>11/10/2014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985348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A9A8D7ED-31C1-44BE-893B-88F6C755AB45}" type="datetime1">
              <a:rPr lang="en-US"/>
              <a:pPr>
                <a:defRPr/>
              </a:pPr>
              <a:t>11/10/2014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9" name="Slide Number Placeholder 5"/>
          <p:cNvSpPr txBox="1">
            <a:spLocks/>
          </p:cNvSpPr>
          <p:nvPr userDrawn="1"/>
        </p:nvSpPr>
        <p:spPr>
          <a:xfrm>
            <a:off x="6781800" y="6324600"/>
            <a:ext cx="2133600" cy="365125"/>
          </a:xfrm>
          <a:prstGeom prst="rect">
            <a:avLst/>
          </a:prstGeom>
        </p:spPr>
        <p:txBody>
          <a:bodyPr/>
          <a:lstStyle>
            <a:lvl1pPr eaLnBrk="0" hangingPunct="0">
              <a:defRPr sz="2400">
                <a:solidFill>
                  <a:schemeClr val="tx1"/>
                </a:solidFill>
                <a:latin typeface="Calibri" charset="0"/>
                <a:ea typeface="Geneva" charset="-128"/>
              </a:defRPr>
            </a:lvl1pPr>
            <a:lvl2pPr marL="37931725" indent="-37474525" eaLnBrk="0" hangingPunct="0">
              <a:defRPr sz="2400">
                <a:solidFill>
                  <a:schemeClr val="tx1"/>
                </a:solidFill>
                <a:latin typeface="Calibri" charset="0"/>
                <a:ea typeface="Geneva" charset="-128"/>
              </a:defRPr>
            </a:lvl2pPr>
            <a:lvl3pPr eaLnBrk="0" hangingPunct="0">
              <a:defRPr sz="2400">
                <a:solidFill>
                  <a:schemeClr val="tx1"/>
                </a:solidFill>
                <a:latin typeface="Calibri" charset="0"/>
                <a:ea typeface="Geneva" charset="-128"/>
              </a:defRPr>
            </a:lvl3pPr>
            <a:lvl4pPr eaLnBrk="0" hangingPunct="0">
              <a:defRPr sz="2400">
                <a:solidFill>
                  <a:schemeClr val="tx1"/>
                </a:solidFill>
                <a:latin typeface="Calibri" charset="0"/>
                <a:ea typeface="Geneva" charset="-128"/>
              </a:defRPr>
            </a:lvl4pPr>
            <a:lvl5pPr eaLnBrk="0" hangingPunct="0">
              <a:defRPr sz="2400">
                <a:solidFill>
                  <a:schemeClr val="tx1"/>
                </a:solidFill>
                <a:latin typeface="Calibri" charset="0"/>
                <a:ea typeface="Geneva" charset="-128"/>
              </a:defRPr>
            </a:lvl5pPr>
            <a:lvl6pPr marL="457200" eaLnBrk="0" fontAlgn="base" hangingPunct="0">
              <a:spcBef>
                <a:spcPct val="0"/>
              </a:spcBef>
              <a:spcAft>
                <a:spcPct val="0"/>
              </a:spcAft>
              <a:defRPr sz="2400">
                <a:solidFill>
                  <a:schemeClr val="tx1"/>
                </a:solidFill>
                <a:latin typeface="Calibri" charset="0"/>
                <a:ea typeface="Geneva" charset="-128"/>
              </a:defRPr>
            </a:lvl6pPr>
            <a:lvl7pPr marL="914400" eaLnBrk="0" fontAlgn="base" hangingPunct="0">
              <a:spcBef>
                <a:spcPct val="0"/>
              </a:spcBef>
              <a:spcAft>
                <a:spcPct val="0"/>
              </a:spcAft>
              <a:defRPr sz="2400">
                <a:solidFill>
                  <a:schemeClr val="tx1"/>
                </a:solidFill>
                <a:latin typeface="Calibri" charset="0"/>
                <a:ea typeface="Geneva" charset="-128"/>
              </a:defRPr>
            </a:lvl7pPr>
            <a:lvl8pPr marL="1371600" eaLnBrk="0" fontAlgn="base" hangingPunct="0">
              <a:spcBef>
                <a:spcPct val="0"/>
              </a:spcBef>
              <a:spcAft>
                <a:spcPct val="0"/>
              </a:spcAft>
              <a:defRPr sz="2400">
                <a:solidFill>
                  <a:schemeClr val="tx1"/>
                </a:solidFill>
                <a:latin typeface="Calibri" charset="0"/>
                <a:ea typeface="Geneva" charset="-128"/>
              </a:defRPr>
            </a:lvl8pPr>
            <a:lvl9pPr marL="1828800" eaLnBrk="0" fontAlgn="base" hangingPunct="0">
              <a:spcBef>
                <a:spcPct val="0"/>
              </a:spcBef>
              <a:spcAft>
                <a:spcPct val="0"/>
              </a:spcAft>
              <a:defRPr sz="2400">
                <a:solidFill>
                  <a:schemeClr val="tx1"/>
                </a:solidFill>
                <a:latin typeface="Calibri" charset="0"/>
                <a:ea typeface="Geneva" charset="-128"/>
              </a:defRPr>
            </a:lvl9pPr>
          </a:lstStyle>
          <a:p>
            <a:pPr algn="r" eaLnBrk="1" hangingPunct="1">
              <a:defRPr/>
            </a:pPr>
            <a:endParaRPr lang="en-US" sz="1000" dirty="0" smtClean="0">
              <a:solidFill>
                <a:srgbClr val="FFFFFF"/>
              </a:solidFill>
              <a:latin typeface="Arial" charset="0"/>
            </a:endParaRPr>
          </a:p>
        </p:txBody>
      </p:sp>
      <p:sp>
        <p:nvSpPr>
          <p:cNvPr id="10" name="Slide Number Placeholder 4"/>
          <p:cNvSpPr txBox="1">
            <a:spLocks/>
          </p:cNvSpPr>
          <p:nvPr userDrawn="1"/>
        </p:nvSpPr>
        <p:spPr>
          <a:xfrm>
            <a:off x="7010400" y="6645275"/>
            <a:ext cx="2133600" cy="365125"/>
          </a:xfrm>
          <a:prstGeom prst="rect">
            <a:avLst/>
          </a:prstGeom>
        </p:spPr>
        <p:txBody>
          <a:bodyPr/>
          <a:lstStyle>
            <a:lvl1pPr eaLnBrk="0" hangingPunct="0">
              <a:defRPr sz="2400">
                <a:solidFill>
                  <a:schemeClr val="tx1"/>
                </a:solidFill>
                <a:latin typeface="Calibri" charset="0"/>
                <a:ea typeface="Geneva" charset="-128"/>
              </a:defRPr>
            </a:lvl1pPr>
            <a:lvl2pPr marL="37931725" indent="-37474525" eaLnBrk="0" hangingPunct="0">
              <a:defRPr sz="2400">
                <a:solidFill>
                  <a:schemeClr val="tx1"/>
                </a:solidFill>
                <a:latin typeface="Calibri" charset="0"/>
                <a:ea typeface="Geneva" charset="-128"/>
              </a:defRPr>
            </a:lvl2pPr>
            <a:lvl3pPr eaLnBrk="0" hangingPunct="0">
              <a:defRPr sz="2400">
                <a:solidFill>
                  <a:schemeClr val="tx1"/>
                </a:solidFill>
                <a:latin typeface="Calibri" charset="0"/>
                <a:ea typeface="Geneva" charset="-128"/>
              </a:defRPr>
            </a:lvl3pPr>
            <a:lvl4pPr eaLnBrk="0" hangingPunct="0">
              <a:defRPr sz="2400">
                <a:solidFill>
                  <a:schemeClr val="tx1"/>
                </a:solidFill>
                <a:latin typeface="Calibri" charset="0"/>
                <a:ea typeface="Geneva" charset="-128"/>
              </a:defRPr>
            </a:lvl4pPr>
            <a:lvl5pPr eaLnBrk="0" hangingPunct="0">
              <a:defRPr sz="2400">
                <a:solidFill>
                  <a:schemeClr val="tx1"/>
                </a:solidFill>
                <a:latin typeface="Calibri" charset="0"/>
                <a:ea typeface="Geneva" charset="-128"/>
              </a:defRPr>
            </a:lvl5pPr>
            <a:lvl6pPr marL="457200" eaLnBrk="0" fontAlgn="base" hangingPunct="0">
              <a:spcBef>
                <a:spcPct val="0"/>
              </a:spcBef>
              <a:spcAft>
                <a:spcPct val="0"/>
              </a:spcAft>
              <a:defRPr sz="2400">
                <a:solidFill>
                  <a:schemeClr val="tx1"/>
                </a:solidFill>
                <a:latin typeface="Calibri" charset="0"/>
                <a:ea typeface="Geneva" charset="-128"/>
              </a:defRPr>
            </a:lvl6pPr>
            <a:lvl7pPr marL="914400" eaLnBrk="0" fontAlgn="base" hangingPunct="0">
              <a:spcBef>
                <a:spcPct val="0"/>
              </a:spcBef>
              <a:spcAft>
                <a:spcPct val="0"/>
              </a:spcAft>
              <a:defRPr sz="2400">
                <a:solidFill>
                  <a:schemeClr val="tx1"/>
                </a:solidFill>
                <a:latin typeface="Calibri" charset="0"/>
                <a:ea typeface="Geneva" charset="-128"/>
              </a:defRPr>
            </a:lvl7pPr>
            <a:lvl8pPr marL="1371600" eaLnBrk="0" fontAlgn="base" hangingPunct="0">
              <a:spcBef>
                <a:spcPct val="0"/>
              </a:spcBef>
              <a:spcAft>
                <a:spcPct val="0"/>
              </a:spcAft>
              <a:defRPr sz="2400">
                <a:solidFill>
                  <a:schemeClr val="tx1"/>
                </a:solidFill>
                <a:latin typeface="Calibri" charset="0"/>
                <a:ea typeface="Geneva" charset="-128"/>
              </a:defRPr>
            </a:lvl8pPr>
            <a:lvl9pPr marL="1828800" eaLnBrk="0" fontAlgn="base" hangingPunct="0">
              <a:spcBef>
                <a:spcPct val="0"/>
              </a:spcBef>
              <a:spcAft>
                <a:spcPct val="0"/>
              </a:spcAft>
              <a:defRPr sz="2400">
                <a:solidFill>
                  <a:schemeClr val="tx1"/>
                </a:solidFill>
                <a:latin typeface="Calibri" charset="0"/>
                <a:ea typeface="Geneva" charset="-128"/>
              </a:defRPr>
            </a:lvl9pPr>
          </a:lstStyle>
          <a:p>
            <a:pPr algn="r" eaLnBrk="1" hangingPunct="1"/>
            <a:fld id="{91C21900-3959-430A-8842-F415C6158FFC}" type="slidenum">
              <a:rPr lang="en-US" sz="1000">
                <a:solidFill>
                  <a:srgbClr val="004B8E"/>
                </a:solidFill>
                <a:latin typeface="Arial" charset="0"/>
                <a:cs typeface="Arial" charset="0"/>
              </a:rPr>
              <a:pPr algn="r" eaLnBrk="1" hangingPunct="1"/>
              <a:t>‹#›</a:t>
            </a:fld>
            <a:endParaRPr lang="en-US" sz="1000" dirty="0">
              <a:solidFill>
                <a:srgbClr val="004B8E"/>
              </a:solidFill>
              <a:latin typeface="Arial" charset="0"/>
              <a:cs typeface="Arial" charset="0"/>
            </a:endParaRPr>
          </a:p>
        </p:txBody>
      </p:sp>
    </p:spTree>
  </p:cSld>
  <p:clrMap bg1="lt1" tx1="dk1" bg2="lt2" tx2="dk2" accent1="accent1" accent2="accent2" accent3="accent3" accent4="accent4" accent5="accent5" accent6="accent6" hlink="hlink" folHlink="folHlink"/>
  <p:sldLayoutIdLst>
    <p:sldLayoutId id="2147483835" r:id="rId1"/>
    <p:sldLayoutId id="2147483829" r:id="rId2"/>
    <p:sldLayoutId id="2147483830" r:id="rId3"/>
    <p:sldLayoutId id="2147483831" r:id="rId4"/>
    <p:sldLayoutId id="2147483832" r:id="rId5"/>
    <p:sldLayoutId id="2147483833" r:id="rId6"/>
    <p:sldLayoutId id="2147483834" r:id="rId7"/>
    <p:sldLayoutId id="2147483837" r:id="rId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rtl="0" eaLnBrk="0" fontAlgn="base" hangingPunct="0">
        <a:spcBef>
          <a:spcPct val="0"/>
        </a:spcBef>
        <a:spcAft>
          <a:spcPct val="0"/>
        </a:spcAft>
        <a:defRPr sz="4400" kern="1200">
          <a:solidFill>
            <a:schemeClr val="tx1"/>
          </a:solidFill>
          <a:latin typeface="+mj-lt"/>
          <a:ea typeface="Geneva" charset="-128"/>
          <a:cs typeface="+mj-cs"/>
        </a:defRPr>
      </a:lvl1pPr>
      <a:lvl2pPr algn="ctr" rtl="0" eaLnBrk="0" fontAlgn="base" hangingPunct="0">
        <a:spcBef>
          <a:spcPct val="0"/>
        </a:spcBef>
        <a:spcAft>
          <a:spcPct val="0"/>
        </a:spcAft>
        <a:defRPr sz="4400">
          <a:solidFill>
            <a:schemeClr val="tx1"/>
          </a:solidFill>
          <a:latin typeface="Calibri" pitchFamily="34" charset="0"/>
          <a:ea typeface="Geneva" charset="-128"/>
        </a:defRPr>
      </a:lvl2pPr>
      <a:lvl3pPr algn="ctr" rtl="0" eaLnBrk="0" fontAlgn="base" hangingPunct="0">
        <a:spcBef>
          <a:spcPct val="0"/>
        </a:spcBef>
        <a:spcAft>
          <a:spcPct val="0"/>
        </a:spcAft>
        <a:defRPr sz="4400">
          <a:solidFill>
            <a:schemeClr val="tx1"/>
          </a:solidFill>
          <a:latin typeface="Calibri" pitchFamily="34" charset="0"/>
          <a:ea typeface="Geneva" charset="-128"/>
        </a:defRPr>
      </a:lvl3pPr>
      <a:lvl4pPr algn="ctr" rtl="0" eaLnBrk="0" fontAlgn="base" hangingPunct="0">
        <a:spcBef>
          <a:spcPct val="0"/>
        </a:spcBef>
        <a:spcAft>
          <a:spcPct val="0"/>
        </a:spcAft>
        <a:defRPr sz="4400">
          <a:solidFill>
            <a:schemeClr val="tx1"/>
          </a:solidFill>
          <a:latin typeface="Calibri" pitchFamily="34" charset="0"/>
          <a:ea typeface="Geneva" charset="-128"/>
        </a:defRPr>
      </a:lvl4pPr>
      <a:lvl5pPr algn="ctr" rtl="0" eaLnBrk="0" fontAlgn="base" hangingPunct="0">
        <a:spcBef>
          <a:spcPct val="0"/>
        </a:spcBef>
        <a:spcAft>
          <a:spcPct val="0"/>
        </a:spcAft>
        <a:defRPr sz="4400">
          <a:solidFill>
            <a:schemeClr val="tx1"/>
          </a:solidFill>
          <a:latin typeface="Calibri" pitchFamily="34" charset="0"/>
          <a:ea typeface="Geneva"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Geneva" charset="-128"/>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Geneva"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Geneva"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Geneva"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Geneva"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lharris@sbasite.com" TargetMode="External"/><Relationship Id="rId2" Type="http://schemas.openxmlformats.org/officeDocument/2006/relationships/hyperlink" Target="mailto:nseidman@sbasite.com" TargetMode="External"/><Relationship Id="rId1" Type="http://schemas.openxmlformats.org/officeDocument/2006/relationships/slideLayout" Target="../slideLayouts/slideLayout2.xml"/><Relationship Id="rId4" Type="http://schemas.openxmlformats.org/officeDocument/2006/relationships/hyperlink" Target="mailto:maljovin@sbasite.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Subtitle 2"/>
          <p:cNvSpPr>
            <a:spLocks noGrp="1"/>
          </p:cNvSpPr>
          <p:nvPr>
            <p:ph type="subTitle" idx="1"/>
          </p:nvPr>
        </p:nvSpPr>
        <p:spPr>
          <a:xfrm>
            <a:off x="381000" y="335577"/>
            <a:ext cx="6096000" cy="1015663"/>
          </a:xfrm>
        </p:spPr>
        <p:txBody>
          <a:bodyPr anchor="ctr"/>
          <a:lstStyle/>
          <a:p>
            <a:pPr eaLnBrk="1" hangingPunct="1">
              <a:spcBef>
                <a:spcPct val="0"/>
              </a:spcBef>
            </a:pPr>
            <a:r>
              <a:rPr lang="en-US" dirty="0" smtClean="0">
                <a:latin typeface="Arial Black" charset="0"/>
              </a:rPr>
              <a:t>GROUND LEASE BUYOUTS</a:t>
            </a:r>
          </a:p>
          <a:p>
            <a:pPr eaLnBrk="1" hangingPunct="1">
              <a:spcBef>
                <a:spcPct val="0"/>
              </a:spcBef>
            </a:pPr>
            <a:endParaRPr lang="en-US" dirty="0" smtClean="0">
              <a:latin typeface="Arial Black" charset="0"/>
            </a:endParaRPr>
          </a:p>
          <a:p>
            <a:pPr eaLnBrk="1" hangingPunct="1">
              <a:spcBef>
                <a:spcPct val="0"/>
              </a:spcBef>
            </a:pPr>
            <a:r>
              <a:rPr lang="en-US" sz="1600" dirty="0" smtClean="0">
                <a:latin typeface="Arial Black" charset="0"/>
              </a:rPr>
              <a:t>SBA Communications Corporation</a:t>
            </a:r>
            <a:endParaRPr lang="en-US" sz="1400" dirty="0" smtClean="0">
              <a:latin typeface="Arial Black"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Lease </a:t>
            </a:r>
            <a:r>
              <a:rPr lang="en-US" dirty="0" smtClean="0"/>
              <a:t>Amendment</a:t>
            </a:r>
            <a:endParaRPr lang="en-US" dirty="0"/>
          </a:p>
        </p:txBody>
      </p:sp>
      <p:sp>
        <p:nvSpPr>
          <p:cNvPr id="3" name="Content Placeholder 2"/>
          <p:cNvSpPr>
            <a:spLocks noGrp="1"/>
          </p:cNvSpPr>
          <p:nvPr>
            <p:ph sz="quarter" idx="13"/>
          </p:nvPr>
        </p:nvSpPr>
        <p:spPr>
          <a:xfrm>
            <a:off x="609600" y="1371600"/>
            <a:ext cx="7924800" cy="4401205"/>
          </a:xfrm>
        </p:spPr>
        <p:txBody>
          <a:bodyPr/>
          <a:lstStyle/>
          <a:p>
            <a:pPr lvl="1" algn="just"/>
            <a:r>
              <a:rPr lang="en-US" sz="2800" dirty="0"/>
              <a:t>Amendment of the existing ground lease between tower operator and ground </a:t>
            </a:r>
            <a:r>
              <a:rPr lang="en-US" sz="2800" dirty="0" smtClean="0"/>
              <a:t>owner.</a:t>
            </a:r>
          </a:p>
          <a:p>
            <a:pPr lvl="1" algn="just"/>
            <a:endParaRPr lang="en-US" sz="2800" dirty="0"/>
          </a:p>
          <a:p>
            <a:pPr lvl="1" algn="just"/>
            <a:r>
              <a:rPr lang="en-US" sz="2800" dirty="0"/>
              <a:t>Amends certain terms of the lease such as</a:t>
            </a:r>
            <a:r>
              <a:rPr lang="en-US" sz="2800" dirty="0" smtClean="0"/>
              <a:t>:</a:t>
            </a:r>
          </a:p>
          <a:p>
            <a:pPr lvl="1" algn="just"/>
            <a:endParaRPr lang="en-US" sz="2800" dirty="0"/>
          </a:p>
          <a:p>
            <a:pPr lvl="2" algn="just"/>
            <a:r>
              <a:rPr lang="en-US" sz="2800" dirty="0"/>
              <a:t>Term (lengthened for a term up to 99 years</a:t>
            </a:r>
            <a:r>
              <a:rPr lang="en-US" sz="2800" dirty="0" smtClean="0"/>
              <a:t>).</a:t>
            </a:r>
          </a:p>
          <a:p>
            <a:pPr lvl="2" algn="just"/>
            <a:endParaRPr lang="en-US" sz="2800" dirty="0"/>
          </a:p>
          <a:p>
            <a:pPr lvl="2" algn="just"/>
            <a:r>
              <a:rPr lang="en-US" sz="2800" dirty="0"/>
              <a:t>Rent (monthly rent ceases and lump sum paid upon full execution of amendment</a:t>
            </a:r>
            <a:r>
              <a:rPr lang="en-US" sz="2800" dirty="0" smtClean="0"/>
              <a:t>).</a:t>
            </a:r>
            <a:endParaRPr lang="en-US" sz="2800" dirty="0"/>
          </a:p>
        </p:txBody>
      </p:sp>
    </p:spTree>
    <p:extLst>
      <p:ext uri="{BB962C8B-B14F-4D97-AF65-F5344CB8AC3E}">
        <p14:creationId xmlns:p14="http://schemas.microsoft.com/office/powerpoint/2010/main" val="2259857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Lease Assignment</a:t>
            </a:r>
            <a:endParaRPr lang="en-US" dirty="0"/>
          </a:p>
        </p:txBody>
      </p:sp>
      <p:sp>
        <p:nvSpPr>
          <p:cNvPr id="3" name="Content Placeholder 2"/>
          <p:cNvSpPr>
            <a:spLocks noGrp="1"/>
          </p:cNvSpPr>
          <p:nvPr>
            <p:ph sz="quarter" idx="13"/>
          </p:nvPr>
        </p:nvSpPr>
        <p:spPr>
          <a:xfrm>
            <a:off x="609600" y="1371600"/>
            <a:ext cx="7924800" cy="4278094"/>
          </a:xfrm>
        </p:spPr>
        <p:txBody>
          <a:bodyPr/>
          <a:lstStyle/>
          <a:p>
            <a:pPr lvl="1" algn="just"/>
            <a:r>
              <a:rPr lang="en-US" sz="2800" dirty="0" smtClean="0"/>
              <a:t>The </a:t>
            </a:r>
            <a:r>
              <a:rPr lang="en-US" sz="2800" dirty="0"/>
              <a:t>lessor’s interest in the lease is assigned to a third party in exchange for a lump sum </a:t>
            </a:r>
            <a:r>
              <a:rPr lang="en-US" sz="2800" dirty="0" smtClean="0"/>
              <a:t>payment.</a:t>
            </a:r>
          </a:p>
          <a:p>
            <a:pPr lvl="1" algn="just"/>
            <a:endParaRPr lang="en-US" sz="2800" dirty="0"/>
          </a:p>
          <a:p>
            <a:pPr lvl="1" algn="just"/>
            <a:r>
              <a:rPr lang="en-US" sz="2800" dirty="0"/>
              <a:t>No property interest is </a:t>
            </a:r>
            <a:r>
              <a:rPr lang="en-US" sz="2800" dirty="0" smtClean="0"/>
              <a:t>granted.</a:t>
            </a:r>
          </a:p>
          <a:p>
            <a:pPr lvl="1" algn="just"/>
            <a:endParaRPr lang="en-US" sz="2800" dirty="0"/>
          </a:p>
          <a:p>
            <a:pPr lvl="1" algn="just"/>
            <a:r>
              <a:rPr lang="en-US" sz="2800" dirty="0"/>
              <a:t>After existing lease expires, third party has the right to extend the lease or to become the lessee of the existing leased </a:t>
            </a:r>
            <a:r>
              <a:rPr lang="en-US" sz="2800" dirty="0" smtClean="0"/>
              <a:t>space.</a:t>
            </a:r>
            <a:endParaRPr lang="en-US" sz="2800" dirty="0"/>
          </a:p>
          <a:p>
            <a:endParaRPr lang="en-US" dirty="0"/>
          </a:p>
        </p:txBody>
      </p:sp>
    </p:spTree>
    <p:extLst>
      <p:ext uri="{BB962C8B-B14F-4D97-AF65-F5344CB8AC3E}">
        <p14:creationId xmlns:p14="http://schemas.microsoft.com/office/powerpoint/2010/main" val="502477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SNDA Agreements</a:t>
            </a:r>
            <a:endParaRPr lang="en-US" dirty="0"/>
          </a:p>
        </p:txBody>
      </p:sp>
      <p:sp>
        <p:nvSpPr>
          <p:cNvPr id="3" name="Content Placeholder 2"/>
          <p:cNvSpPr>
            <a:spLocks noGrp="1"/>
          </p:cNvSpPr>
          <p:nvPr>
            <p:ph sz="quarter" idx="13"/>
          </p:nvPr>
        </p:nvSpPr>
        <p:spPr>
          <a:xfrm>
            <a:off x="609600" y="1143000"/>
            <a:ext cx="7924800" cy="5201424"/>
          </a:xfrm>
        </p:spPr>
        <p:txBody>
          <a:bodyPr/>
          <a:lstStyle/>
          <a:p>
            <a:pPr lvl="1" algn="just"/>
            <a:r>
              <a:rPr lang="en-US" sz="2400" dirty="0"/>
              <a:t>Mortgages</a:t>
            </a:r>
            <a:r>
              <a:rPr lang="en-US" sz="2400" dirty="0"/>
              <a:t>, liens and other encumbrances existing as of the effective date of the </a:t>
            </a:r>
            <a:r>
              <a:rPr lang="en-US" sz="2400" dirty="0" smtClean="0"/>
              <a:t>agreement </a:t>
            </a:r>
            <a:r>
              <a:rPr lang="en-US" sz="2400" dirty="0"/>
              <a:t>require a Subordination &amp; Non-Disturbance Agreement (SNDA) so that the new interest cannot be disturbed in the event of a foreclosure or other </a:t>
            </a:r>
            <a:r>
              <a:rPr lang="en-US" sz="2400" dirty="0" smtClean="0"/>
              <a:t>event.</a:t>
            </a:r>
          </a:p>
          <a:p>
            <a:pPr lvl="1" algn="just"/>
            <a:endParaRPr lang="en-US" sz="2400" dirty="0"/>
          </a:p>
          <a:p>
            <a:pPr lvl="1" algn="just"/>
            <a:r>
              <a:rPr lang="en-US" sz="2400" dirty="0"/>
              <a:t>Necessary for all types of </a:t>
            </a:r>
            <a:r>
              <a:rPr lang="en-US" sz="2400" dirty="0" smtClean="0"/>
              <a:t>transactions.</a:t>
            </a:r>
          </a:p>
          <a:p>
            <a:pPr lvl="1" algn="just"/>
            <a:endParaRPr lang="en-US" sz="2400" dirty="0"/>
          </a:p>
          <a:p>
            <a:pPr lvl="1" algn="just"/>
            <a:r>
              <a:rPr lang="en-US" sz="2400" dirty="0"/>
              <a:t>Lenders can be reluctant to execute these documents because monthly rent stream is either being eliminated or reduced, meaning borrowers have less monthly </a:t>
            </a:r>
            <a:r>
              <a:rPr lang="en-US" sz="2400" dirty="0" smtClean="0"/>
              <a:t>income.</a:t>
            </a:r>
            <a:endParaRPr lang="en-US" sz="2400" dirty="0"/>
          </a:p>
          <a:p>
            <a:endParaRPr lang="en-US" dirty="0"/>
          </a:p>
        </p:txBody>
      </p:sp>
    </p:spTree>
    <p:extLst>
      <p:ext uri="{BB962C8B-B14F-4D97-AF65-F5344CB8AC3E}">
        <p14:creationId xmlns:p14="http://schemas.microsoft.com/office/powerpoint/2010/main" val="1869529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Ground Lease Buyout Transactions</a:t>
            </a:r>
            <a:endParaRPr lang="en-US" dirty="0"/>
          </a:p>
        </p:txBody>
      </p:sp>
    </p:spTree>
    <p:extLst>
      <p:ext uri="{BB962C8B-B14F-4D97-AF65-F5344CB8AC3E}">
        <p14:creationId xmlns:p14="http://schemas.microsoft.com/office/powerpoint/2010/main" val="1514590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SBA Ground Lease Buyout Transactions</a:t>
            </a:r>
            <a:endParaRPr lang="en-US" dirty="0"/>
          </a:p>
        </p:txBody>
      </p:sp>
      <p:sp>
        <p:nvSpPr>
          <p:cNvPr id="3" name="Content Placeholder 2"/>
          <p:cNvSpPr>
            <a:spLocks noGrp="1"/>
          </p:cNvSpPr>
          <p:nvPr>
            <p:ph sz="quarter" idx="13"/>
          </p:nvPr>
        </p:nvSpPr>
        <p:spPr>
          <a:xfrm>
            <a:off x="609600" y="1143000"/>
            <a:ext cx="7924800" cy="4524315"/>
          </a:xfrm>
        </p:spPr>
        <p:txBody>
          <a:bodyPr/>
          <a:lstStyle/>
          <a:p>
            <a:r>
              <a:rPr lang="en-US" sz="2400" b="1" dirty="0" smtClean="0"/>
              <a:t>Procedure</a:t>
            </a:r>
          </a:p>
          <a:p>
            <a:endParaRPr lang="en-US" sz="2400" b="1" dirty="0"/>
          </a:p>
          <a:p>
            <a:pPr lvl="1" algn="just"/>
            <a:r>
              <a:rPr lang="en-US" sz="2400" dirty="0"/>
              <a:t>Agreement is negotiated and executed with </a:t>
            </a:r>
            <a:r>
              <a:rPr lang="en-US" sz="2400" dirty="0" smtClean="0"/>
              <a:t>SBA.</a:t>
            </a:r>
          </a:p>
          <a:p>
            <a:pPr lvl="1" algn="just"/>
            <a:endParaRPr lang="en-US" sz="2400" dirty="0"/>
          </a:p>
          <a:p>
            <a:pPr lvl="1" algn="just"/>
            <a:r>
              <a:rPr lang="en-US" sz="2400" dirty="0"/>
              <a:t>SBA conducts its own due diligence, at no cost or expense to the owner, which includes title review, survey review, environmental assessment, structural analysis, ground lease/tenant lease review and zoning/permitting </a:t>
            </a:r>
            <a:r>
              <a:rPr lang="en-US" sz="2400" dirty="0" smtClean="0"/>
              <a:t>review.</a:t>
            </a:r>
          </a:p>
          <a:p>
            <a:pPr lvl="1" algn="just"/>
            <a:endParaRPr lang="en-US" sz="2400" dirty="0"/>
          </a:p>
          <a:p>
            <a:pPr lvl="1" algn="just"/>
            <a:r>
              <a:rPr lang="en-US" sz="2400" dirty="0"/>
              <a:t>Closing typically takes place 45 to 60 days after the execution of </a:t>
            </a:r>
            <a:r>
              <a:rPr lang="en-US" sz="2400" dirty="0" smtClean="0"/>
              <a:t>agreement.</a:t>
            </a:r>
            <a:endParaRPr lang="en-US" sz="2400" dirty="0"/>
          </a:p>
        </p:txBody>
      </p:sp>
    </p:spTree>
    <p:extLst>
      <p:ext uri="{BB962C8B-B14F-4D97-AF65-F5344CB8AC3E}">
        <p14:creationId xmlns:p14="http://schemas.microsoft.com/office/powerpoint/2010/main" val="2904253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SBA Ground Lease Buyout Transactions</a:t>
            </a:r>
            <a:endParaRPr lang="en-US" dirty="0"/>
          </a:p>
        </p:txBody>
      </p:sp>
      <p:sp>
        <p:nvSpPr>
          <p:cNvPr id="3" name="Content Placeholder 2"/>
          <p:cNvSpPr>
            <a:spLocks noGrp="1"/>
          </p:cNvSpPr>
          <p:nvPr>
            <p:ph sz="quarter" idx="13"/>
          </p:nvPr>
        </p:nvSpPr>
        <p:spPr>
          <a:xfrm>
            <a:off x="609600" y="1143000"/>
            <a:ext cx="7924800" cy="5709255"/>
          </a:xfrm>
        </p:spPr>
        <p:txBody>
          <a:bodyPr/>
          <a:lstStyle/>
          <a:p>
            <a:pPr algn="just"/>
            <a:r>
              <a:rPr lang="en-US" sz="2300" b="1" dirty="0"/>
              <a:t>Motivation for SBA to buy its </a:t>
            </a:r>
            <a:r>
              <a:rPr lang="en-US" sz="2300" b="1" dirty="0" smtClean="0"/>
              <a:t>sites</a:t>
            </a:r>
          </a:p>
          <a:p>
            <a:pPr algn="just"/>
            <a:endParaRPr lang="en-US" sz="2300" b="1" dirty="0"/>
          </a:p>
          <a:p>
            <a:pPr lvl="1" algn="just"/>
            <a:r>
              <a:rPr lang="en-US" sz="2300" dirty="0"/>
              <a:t>Protect existing </a:t>
            </a:r>
            <a:r>
              <a:rPr lang="en-US" sz="2300" dirty="0" smtClean="0"/>
              <a:t>sites.</a:t>
            </a:r>
          </a:p>
          <a:p>
            <a:pPr lvl="1" algn="just"/>
            <a:endParaRPr lang="en-US" sz="2300" dirty="0"/>
          </a:p>
          <a:p>
            <a:pPr lvl="1" algn="just"/>
            <a:r>
              <a:rPr lang="en-US" sz="2300" dirty="0"/>
              <a:t>Extend term of interest in </a:t>
            </a:r>
            <a:r>
              <a:rPr lang="en-US" sz="2300" dirty="0" smtClean="0"/>
              <a:t>site.</a:t>
            </a:r>
          </a:p>
          <a:p>
            <a:pPr lvl="1" algn="just"/>
            <a:endParaRPr lang="en-US" sz="2300" dirty="0"/>
          </a:p>
          <a:p>
            <a:pPr lvl="2" algn="just"/>
            <a:r>
              <a:rPr lang="en-US" sz="2300" dirty="0"/>
              <a:t>Prior to carriers entering into leases with infrastructure providers for space on towers, ground lease terms must meet certain </a:t>
            </a:r>
            <a:r>
              <a:rPr lang="en-US" sz="2300" dirty="0" smtClean="0"/>
              <a:t>criteria.</a:t>
            </a:r>
          </a:p>
          <a:p>
            <a:pPr lvl="2" algn="just"/>
            <a:endParaRPr lang="en-US" sz="2300" dirty="0"/>
          </a:p>
          <a:p>
            <a:pPr lvl="1" algn="just"/>
            <a:r>
              <a:rPr lang="en-US" sz="2300" dirty="0"/>
              <a:t>Invest company assets </a:t>
            </a:r>
            <a:r>
              <a:rPr lang="en-US" sz="2300" dirty="0" smtClean="0"/>
              <a:t>long-term.</a:t>
            </a:r>
          </a:p>
          <a:p>
            <a:pPr lvl="1" algn="just"/>
            <a:endParaRPr lang="en-US" sz="2300" dirty="0"/>
          </a:p>
          <a:p>
            <a:pPr lvl="2" algn="just"/>
            <a:r>
              <a:rPr lang="en-US" sz="2300" dirty="0"/>
              <a:t>Company has internal investment criteria that all transactions must meet, which policy is mandated by the board of </a:t>
            </a:r>
            <a:r>
              <a:rPr lang="en-US" sz="2300" dirty="0" smtClean="0"/>
              <a:t>directors.</a:t>
            </a:r>
            <a:endParaRPr lang="en-US" sz="2300" dirty="0"/>
          </a:p>
          <a:p>
            <a:endParaRPr lang="en-US" dirty="0"/>
          </a:p>
        </p:txBody>
      </p:sp>
    </p:spTree>
    <p:extLst>
      <p:ext uri="{BB962C8B-B14F-4D97-AF65-F5344CB8AC3E}">
        <p14:creationId xmlns:p14="http://schemas.microsoft.com/office/powerpoint/2010/main" val="879102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Third Party Investors Buyout Transactions</a:t>
            </a:r>
            <a:endParaRPr lang="en-US" dirty="0"/>
          </a:p>
        </p:txBody>
      </p:sp>
    </p:spTree>
    <p:extLst>
      <p:ext uri="{BB962C8B-B14F-4D97-AF65-F5344CB8AC3E}">
        <p14:creationId xmlns:p14="http://schemas.microsoft.com/office/powerpoint/2010/main" val="594323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 Party Investors Buyout Transactions</a:t>
            </a:r>
            <a:endParaRPr lang="en-US" dirty="0"/>
          </a:p>
        </p:txBody>
      </p:sp>
      <p:sp>
        <p:nvSpPr>
          <p:cNvPr id="3" name="Content Placeholder 2"/>
          <p:cNvSpPr>
            <a:spLocks noGrp="1"/>
          </p:cNvSpPr>
          <p:nvPr>
            <p:ph sz="quarter" idx="13"/>
          </p:nvPr>
        </p:nvSpPr>
        <p:spPr>
          <a:xfrm>
            <a:off x="609600" y="1371600"/>
            <a:ext cx="7924800" cy="4247317"/>
          </a:xfrm>
        </p:spPr>
        <p:txBody>
          <a:bodyPr/>
          <a:lstStyle/>
          <a:p>
            <a:r>
              <a:rPr lang="en-US" sz="2400" b="1" dirty="0" smtClean="0"/>
              <a:t>Procedure</a:t>
            </a:r>
          </a:p>
          <a:p>
            <a:pPr algn="just"/>
            <a:endParaRPr lang="en-US" sz="2400" b="1" dirty="0" smtClean="0"/>
          </a:p>
          <a:p>
            <a:pPr lvl="1" algn="just"/>
            <a:r>
              <a:rPr lang="en-US" sz="2400" dirty="0" smtClean="0"/>
              <a:t>Most often a lease assignment, but select companies acquire </a:t>
            </a:r>
            <a:r>
              <a:rPr lang="en-US" sz="2400" dirty="0" smtClean="0"/>
              <a:t>easements.</a:t>
            </a:r>
          </a:p>
          <a:p>
            <a:pPr lvl="1" algn="just"/>
            <a:endParaRPr lang="en-US" sz="2400" dirty="0" smtClean="0"/>
          </a:p>
          <a:p>
            <a:pPr lvl="1" algn="just"/>
            <a:r>
              <a:rPr lang="en-US" sz="2400" dirty="0" smtClean="0"/>
              <a:t>Ground owner responsible for transaction costs and retains certain obligations under the lease (i.e. taxes, maintenance of property, etc</a:t>
            </a:r>
            <a:r>
              <a:rPr lang="en-US" sz="2400" dirty="0" smtClean="0"/>
              <a:t>.).</a:t>
            </a:r>
            <a:endParaRPr lang="en-US" sz="2400" dirty="0" smtClean="0"/>
          </a:p>
          <a:p>
            <a:endParaRPr lang="en-US" dirty="0" smtClean="0"/>
          </a:p>
          <a:p>
            <a:endParaRPr lang="en-US" dirty="0"/>
          </a:p>
          <a:p>
            <a:endParaRPr lang="en-US" dirty="0" smtClean="0"/>
          </a:p>
          <a:p>
            <a:pPr lvl="1"/>
            <a:endParaRPr lang="en-US" dirty="0"/>
          </a:p>
        </p:txBody>
      </p:sp>
    </p:spTree>
    <p:extLst>
      <p:ext uri="{BB962C8B-B14F-4D97-AF65-F5344CB8AC3E}">
        <p14:creationId xmlns:p14="http://schemas.microsoft.com/office/powerpoint/2010/main" val="1498874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 Party Investors Buyout Transactions</a:t>
            </a:r>
            <a:endParaRPr lang="en-US" dirty="0"/>
          </a:p>
        </p:txBody>
      </p:sp>
      <p:sp>
        <p:nvSpPr>
          <p:cNvPr id="3" name="Content Placeholder 2"/>
          <p:cNvSpPr>
            <a:spLocks noGrp="1"/>
          </p:cNvSpPr>
          <p:nvPr>
            <p:ph sz="quarter" idx="13"/>
          </p:nvPr>
        </p:nvSpPr>
        <p:spPr>
          <a:xfrm>
            <a:off x="609600" y="1371600"/>
            <a:ext cx="7924800" cy="2616101"/>
          </a:xfrm>
        </p:spPr>
        <p:txBody>
          <a:bodyPr/>
          <a:lstStyle/>
          <a:p>
            <a:r>
              <a:rPr lang="en-US" sz="2400" b="1" dirty="0" smtClean="0"/>
              <a:t>Motivation</a:t>
            </a:r>
          </a:p>
          <a:p>
            <a:pPr algn="just"/>
            <a:endParaRPr lang="en-US" sz="2400" b="1" dirty="0"/>
          </a:p>
          <a:p>
            <a:pPr lvl="1" algn="just"/>
            <a:r>
              <a:rPr lang="en-US" sz="2400" dirty="0"/>
              <a:t>Acquire individual leases as </a:t>
            </a:r>
            <a:r>
              <a:rPr lang="en-US" sz="2400" dirty="0" smtClean="0"/>
              <a:t>investments.</a:t>
            </a:r>
          </a:p>
          <a:p>
            <a:pPr lvl="1" algn="just"/>
            <a:endParaRPr lang="en-US" sz="2400" dirty="0"/>
          </a:p>
          <a:p>
            <a:pPr lvl="1" algn="just"/>
            <a:r>
              <a:rPr lang="en-US" sz="2400" dirty="0"/>
              <a:t>Bundle leases and sell at premium to wireless infrastructure providers or other </a:t>
            </a:r>
            <a:r>
              <a:rPr lang="en-US" sz="2400" dirty="0" smtClean="0"/>
              <a:t>investors.</a:t>
            </a:r>
            <a:endParaRPr lang="en-US" sz="2400" dirty="0"/>
          </a:p>
          <a:p>
            <a:endParaRPr lang="en-US" dirty="0"/>
          </a:p>
        </p:txBody>
      </p:sp>
    </p:spTree>
    <p:extLst>
      <p:ext uri="{BB962C8B-B14F-4D97-AF65-F5344CB8AC3E}">
        <p14:creationId xmlns:p14="http://schemas.microsoft.com/office/powerpoint/2010/main" val="4194559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Third Party Investors Buyout </a:t>
            </a:r>
            <a:r>
              <a:rPr lang="en-US" dirty="0" smtClean="0"/>
              <a:t>Transactions</a:t>
            </a:r>
            <a:endParaRPr lang="en-US" dirty="0"/>
          </a:p>
        </p:txBody>
      </p:sp>
      <p:sp>
        <p:nvSpPr>
          <p:cNvPr id="3" name="Content Placeholder 2"/>
          <p:cNvSpPr>
            <a:spLocks noGrp="1"/>
          </p:cNvSpPr>
          <p:nvPr>
            <p:ph sz="quarter" idx="13"/>
          </p:nvPr>
        </p:nvSpPr>
        <p:spPr>
          <a:xfrm>
            <a:off x="609600" y="1371600"/>
            <a:ext cx="7924800" cy="4524315"/>
          </a:xfrm>
        </p:spPr>
        <p:txBody>
          <a:bodyPr/>
          <a:lstStyle/>
          <a:p>
            <a:r>
              <a:rPr lang="en-US" sz="2400" b="1" dirty="0" smtClean="0"/>
              <a:t>Misleading </a:t>
            </a:r>
            <a:r>
              <a:rPr lang="en-US" sz="2400" b="1" dirty="0" smtClean="0"/>
              <a:t>Strategies</a:t>
            </a:r>
          </a:p>
          <a:p>
            <a:endParaRPr lang="en-US" sz="2400" b="1" dirty="0" smtClean="0"/>
          </a:p>
          <a:p>
            <a:pPr marL="914400" lvl="1" indent="-457200">
              <a:buFont typeface="+mj-lt"/>
              <a:buAutoNum type="arabicPeriod"/>
            </a:pPr>
            <a:r>
              <a:rPr lang="en-US" sz="2400" b="1" dirty="0" smtClean="0"/>
              <a:t>Revenue </a:t>
            </a:r>
            <a:r>
              <a:rPr lang="en-US" sz="2400" b="1" dirty="0" smtClean="0"/>
              <a:t>Share</a:t>
            </a:r>
          </a:p>
          <a:p>
            <a:pPr lvl="1"/>
            <a:endParaRPr lang="en-US" sz="2400" b="1" dirty="0" smtClean="0"/>
          </a:p>
          <a:p>
            <a:pPr lvl="2" algn="just"/>
            <a:r>
              <a:rPr lang="en-US" sz="2400" dirty="0" smtClean="0"/>
              <a:t>Promise “revenue share” from tenants leasing space on wireless </a:t>
            </a:r>
            <a:r>
              <a:rPr lang="en-US" sz="2400" dirty="0" smtClean="0"/>
              <a:t>facilities.</a:t>
            </a:r>
          </a:p>
          <a:p>
            <a:pPr lvl="2" algn="just"/>
            <a:endParaRPr lang="en-US" sz="2400" dirty="0" smtClean="0"/>
          </a:p>
          <a:p>
            <a:pPr lvl="2" algn="just"/>
            <a:r>
              <a:rPr lang="en-US" sz="2400" dirty="0" smtClean="0"/>
              <a:t>Problem: Third Parties do not enter into tenancy agreements with tenants; wireless infrastructure provider is the landlord to the wireless carrier </a:t>
            </a:r>
            <a:r>
              <a:rPr lang="en-US" sz="2400" dirty="0" smtClean="0"/>
              <a:t>providers.</a:t>
            </a:r>
          </a:p>
          <a:p>
            <a:pPr marL="914400" lvl="2" indent="0">
              <a:buNone/>
            </a:pPr>
            <a:endParaRPr lang="en-US" sz="2400" dirty="0" smtClean="0"/>
          </a:p>
        </p:txBody>
      </p:sp>
    </p:spTree>
    <p:extLst>
      <p:ext uri="{BB962C8B-B14F-4D97-AF65-F5344CB8AC3E}">
        <p14:creationId xmlns:p14="http://schemas.microsoft.com/office/powerpoint/2010/main" val="290947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110"/>
            <a:ext cx="7924800" cy="868362"/>
          </a:xfrm>
        </p:spPr>
        <p:txBody>
          <a:bodyPr/>
          <a:lstStyle/>
          <a:p>
            <a:r>
              <a:rPr lang="en-US" dirty="0" smtClean="0"/>
              <a:t>SBA Communications Corporation</a:t>
            </a:r>
            <a:endParaRPr lang="en-US" dirty="0"/>
          </a:p>
        </p:txBody>
      </p:sp>
      <p:sp>
        <p:nvSpPr>
          <p:cNvPr id="4" name="Content Placeholder 3"/>
          <p:cNvSpPr>
            <a:spLocks noGrp="1"/>
          </p:cNvSpPr>
          <p:nvPr>
            <p:ph sz="quarter" idx="13"/>
          </p:nvPr>
        </p:nvSpPr>
        <p:spPr>
          <a:xfrm>
            <a:off x="304800" y="1143000"/>
            <a:ext cx="8305800" cy="5401479"/>
          </a:xfrm>
        </p:spPr>
        <p:txBody>
          <a:bodyPr/>
          <a:lstStyle/>
          <a:p>
            <a:r>
              <a:rPr lang="en-US" sz="2300" b="1" dirty="0" smtClean="0"/>
              <a:t>Overview</a:t>
            </a:r>
          </a:p>
          <a:p>
            <a:pPr lvl="1" algn="just"/>
            <a:r>
              <a:rPr lang="en-US" sz="2300" dirty="0" smtClean="0"/>
              <a:t>SBA Communications Corporation (SBA) is a leading independent owner and operator of wireless communications infrastructure across North, Central and South America. SBA was founded in 1989 and headquartered in Boca Raton, </a:t>
            </a:r>
            <a:r>
              <a:rPr lang="en-US" sz="2300" dirty="0" smtClean="0"/>
              <a:t>Florida.</a:t>
            </a:r>
          </a:p>
          <a:p>
            <a:pPr lvl="1" algn="just"/>
            <a:endParaRPr lang="en-US" sz="2300" dirty="0" smtClean="0"/>
          </a:p>
          <a:p>
            <a:pPr lvl="2" algn="just"/>
            <a:r>
              <a:rPr lang="en-US" sz="2300" dirty="0" smtClean="0"/>
              <a:t>One of the three publicly traded wireless communications infrastructure companies in U.S (listed on NASDAQ under the symbol: SBAC</a:t>
            </a:r>
            <a:r>
              <a:rPr lang="en-US" sz="2300" dirty="0" smtClean="0"/>
              <a:t>).</a:t>
            </a:r>
          </a:p>
          <a:p>
            <a:pPr lvl="2" algn="just"/>
            <a:endParaRPr lang="en-US" sz="2300" dirty="0" smtClean="0"/>
          </a:p>
          <a:p>
            <a:pPr lvl="2" algn="just"/>
            <a:r>
              <a:rPr lang="en-US" sz="2300" dirty="0" smtClean="0"/>
              <a:t>Principal operations are in the United States and its territories. In additions, SBA owns and operates towers in Brazil, Canada, Costa Rica, El Salvador, Guatemala, Nicaragua and Panama.</a:t>
            </a:r>
          </a:p>
        </p:txBody>
      </p:sp>
    </p:spTree>
    <p:extLst>
      <p:ext uri="{BB962C8B-B14F-4D97-AF65-F5344CB8AC3E}">
        <p14:creationId xmlns:p14="http://schemas.microsoft.com/office/powerpoint/2010/main" val="2836385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Third Party Investors Buyout </a:t>
            </a:r>
            <a:r>
              <a:rPr lang="en-US" dirty="0" smtClean="0"/>
              <a:t>Transactions</a:t>
            </a:r>
            <a:endParaRPr lang="en-US" dirty="0"/>
          </a:p>
        </p:txBody>
      </p:sp>
      <p:sp>
        <p:nvSpPr>
          <p:cNvPr id="3" name="Content Placeholder 2"/>
          <p:cNvSpPr>
            <a:spLocks noGrp="1"/>
          </p:cNvSpPr>
          <p:nvPr>
            <p:ph sz="quarter" idx="13"/>
          </p:nvPr>
        </p:nvSpPr>
        <p:spPr>
          <a:xfrm>
            <a:off x="609600" y="1371600"/>
            <a:ext cx="7924800" cy="3416320"/>
          </a:xfrm>
        </p:spPr>
        <p:txBody>
          <a:bodyPr/>
          <a:lstStyle/>
          <a:p>
            <a:pPr lvl="2" algn="just"/>
            <a:r>
              <a:rPr lang="en-US" sz="2400" dirty="0" smtClean="0"/>
              <a:t>Problem</a:t>
            </a:r>
            <a:r>
              <a:rPr lang="en-US" sz="2400" dirty="0" smtClean="0"/>
              <a:t>: Wireless Infrastructure Company pays the agreed-upon rent stream to the third-party buyout company, meaning the exact same rent as was paid to the </a:t>
            </a:r>
            <a:r>
              <a:rPr lang="en-US" sz="2400" dirty="0" smtClean="0"/>
              <a:t>landlord.</a:t>
            </a:r>
          </a:p>
          <a:p>
            <a:pPr lvl="2" algn="just"/>
            <a:endParaRPr lang="en-US" sz="2400" dirty="0" smtClean="0"/>
          </a:p>
          <a:p>
            <a:pPr lvl="2" algn="just"/>
            <a:r>
              <a:rPr lang="en-US" sz="2400" dirty="0" smtClean="0"/>
              <a:t>Problem: promised revenue, if any, is significantly less than what was represented because of hidden caveats in transaction </a:t>
            </a:r>
            <a:r>
              <a:rPr lang="en-US" sz="2400" dirty="0" smtClean="0"/>
              <a:t>documents.</a:t>
            </a:r>
            <a:endParaRPr lang="en-US" sz="2400" dirty="0"/>
          </a:p>
        </p:txBody>
      </p:sp>
    </p:spTree>
    <p:extLst>
      <p:ext uri="{BB962C8B-B14F-4D97-AF65-F5344CB8AC3E}">
        <p14:creationId xmlns:p14="http://schemas.microsoft.com/office/powerpoint/2010/main" val="3847448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Third Party Investors Buyout </a:t>
            </a:r>
            <a:r>
              <a:rPr lang="en-US" dirty="0" smtClean="0"/>
              <a:t>Transactions</a:t>
            </a:r>
            <a:endParaRPr lang="en-US" dirty="0"/>
          </a:p>
        </p:txBody>
      </p:sp>
      <p:sp>
        <p:nvSpPr>
          <p:cNvPr id="3" name="Content Placeholder 2"/>
          <p:cNvSpPr>
            <a:spLocks noGrp="1"/>
          </p:cNvSpPr>
          <p:nvPr>
            <p:ph sz="quarter" idx="13"/>
          </p:nvPr>
        </p:nvSpPr>
        <p:spPr>
          <a:xfrm>
            <a:off x="609600" y="1371600"/>
            <a:ext cx="7924800" cy="5262979"/>
          </a:xfrm>
        </p:spPr>
        <p:txBody>
          <a:bodyPr/>
          <a:lstStyle/>
          <a:p>
            <a:pPr marL="914400" lvl="1" indent="-457200" algn="just">
              <a:buFont typeface="+mj-lt"/>
              <a:buAutoNum type="arabicPeriod" startAt="2"/>
            </a:pPr>
            <a:r>
              <a:rPr lang="en-US" sz="2400" b="1" dirty="0" smtClean="0"/>
              <a:t>Acquisition </a:t>
            </a:r>
            <a:r>
              <a:rPr lang="en-US" sz="2400" b="1" dirty="0" smtClean="0"/>
              <a:t>of Additional Land Outside Existing </a:t>
            </a:r>
            <a:r>
              <a:rPr lang="en-US" sz="2400" b="1" dirty="0" smtClean="0"/>
              <a:t>Facilities</a:t>
            </a:r>
            <a:r>
              <a:rPr lang="en-US" sz="2400" dirty="0" smtClean="0"/>
              <a:t>.</a:t>
            </a:r>
          </a:p>
          <a:p>
            <a:pPr lvl="1"/>
            <a:endParaRPr lang="en-US" sz="2400" dirty="0" smtClean="0"/>
          </a:p>
          <a:p>
            <a:pPr lvl="2" algn="just"/>
            <a:r>
              <a:rPr lang="en-US" sz="2400" dirty="0" smtClean="0"/>
              <a:t>Negotiate “revenue share” for tenants utilizing additional </a:t>
            </a:r>
            <a:r>
              <a:rPr lang="en-US" sz="2400" dirty="0" smtClean="0"/>
              <a:t>space.</a:t>
            </a:r>
          </a:p>
          <a:p>
            <a:pPr lvl="2" algn="just"/>
            <a:endParaRPr lang="en-US" sz="2400" dirty="0" smtClean="0"/>
          </a:p>
          <a:p>
            <a:pPr lvl="3" algn="just"/>
            <a:r>
              <a:rPr lang="en-US" sz="2400" dirty="0" smtClean="0"/>
              <a:t>Example</a:t>
            </a:r>
            <a:r>
              <a:rPr lang="en-US" sz="2400" dirty="0" smtClean="0"/>
              <a:t>: If the lease area is 10,000 square feet (100x100), the third parties will include additional land in their easement outside of that lease. Should a carrier need additional land to accommodate their equipment and that additional land is outside the lease area, then the LL would be entitled to receiving a portion of that additional ground rent</a:t>
            </a:r>
            <a:r>
              <a:rPr lang="en-US" sz="2400" dirty="0" smtClean="0"/>
              <a:t>.</a:t>
            </a:r>
            <a:endParaRPr lang="en-US" sz="2400" dirty="0" smtClean="0"/>
          </a:p>
        </p:txBody>
      </p:sp>
    </p:spTree>
    <p:extLst>
      <p:ext uri="{BB962C8B-B14F-4D97-AF65-F5344CB8AC3E}">
        <p14:creationId xmlns:p14="http://schemas.microsoft.com/office/powerpoint/2010/main" val="3611402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Third Party Investors Buyout </a:t>
            </a:r>
            <a:r>
              <a:rPr lang="en-US" dirty="0" smtClean="0"/>
              <a:t>Transactions</a:t>
            </a:r>
            <a:endParaRPr lang="en-US" dirty="0"/>
          </a:p>
        </p:txBody>
      </p:sp>
      <p:sp>
        <p:nvSpPr>
          <p:cNvPr id="3" name="Content Placeholder 2"/>
          <p:cNvSpPr>
            <a:spLocks noGrp="1"/>
          </p:cNvSpPr>
          <p:nvPr>
            <p:ph sz="quarter" idx="13"/>
          </p:nvPr>
        </p:nvSpPr>
        <p:spPr>
          <a:xfrm>
            <a:off x="609600" y="1371600"/>
            <a:ext cx="7924800" cy="4247317"/>
          </a:xfrm>
        </p:spPr>
        <p:txBody>
          <a:bodyPr/>
          <a:lstStyle/>
          <a:p>
            <a:pPr lvl="2" algn="just"/>
            <a:r>
              <a:rPr lang="en-US" sz="2600" dirty="0" smtClean="0"/>
              <a:t>Problem</a:t>
            </a:r>
            <a:r>
              <a:rPr lang="en-US" sz="2600" dirty="0" smtClean="0"/>
              <a:t>: Additional Space not likely to be utilized by anyone due to</a:t>
            </a:r>
            <a:r>
              <a:rPr lang="en-US" sz="2600" dirty="0" smtClean="0"/>
              <a:t>:</a:t>
            </a:r>
          </a:p>
          <a:p>
            <a:pPr lvl="2" algn="just"/>
            <a:endParaRPr lang="en-US" sz="2600" dirty="0" smtClean="0"/>
          </a:p>
          <a:p>
            <a:pPr lvl="3" algn="just"/>
            <a:r>
              <a:rPr lang="en-US" sz="2400" dirty="0" smtClean="0"/>
              <a:t>Not being adequate for carrier </a:t>
            </a:r>
            <a:r>
              <a:rPr lang="en-US" sz="2400" dirty="0" smtClean="0"/>
              <a:t>needs.</a:t>
            </a:r>
          </a:p>
          <a:p>
            <a:pPr lvl="3" algn="just"/>
            <a:endParaRPr lang="en-US" sz="2400" dirty="0" smtClean="0"/>
          </a:p>
          <a:p>
            <a:pPr lvl="3" algn="just"/>
            <a:r>
              <a:rPr lang="en-US" sz="2400" dirty="0" smtClean="0"/>
              <a:t>Negotiated pricing with landlords is out of parameters for carriers seeking to co-locate on </a:t>
            </a:r>
            <a:r>
              <a:rPr lang="en-US" sz="2400" dirty="0" smtClean="0"/>
              <a:t>tower.</a:t>
            </a:r>
          </a:p>
          <a:p>
            <a:pPr lvl="3" algn="just"/>
            <a:endParaRPr lang="en-US" sz="2400" dirty="0" smtClean="0"/>
          </a:p>
          <a:p>
            <a:pPr lvl="3" algn="just"/>
            <a:r>
              <a:rPr lang="en-US" sz="2400" dirty="0" smtClean="0"/>
              <a:t>Wireless infrastructure company has enough space in </a:t>
            </a:r>
            <a:r>
              <a:rPr lang="en-US" sz="2400" dirty="0" smtClean="0"/>
              <a:t>compound.</a:t>
            </a:r>
            <a:endParaRPr lang="en-US" sz="2400" dirty="0" smtClean="0"/>
          </a:p>
        </p:txBody>
      </p:sp>
    </p:spTree>
    <p:extLst>
      <p:ext uri="{BB962C8B-B14F-4D97-AF65-F5344CB8AC3E}">
        <p14:creationId xmlns:p14="http://schemas.microsoft.com/office/powerpoint/2010/main" val="396054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Third Party Investors Buyout Transactions</a:t>
            </a:r>
          </a:p>
        </p:txBody>
      </p:sp>
      <p:sp>
        <p:nvSpPr>
          <p:cNvPr id="3" name="Content Placeholder 2"/>
          <p:cNvSpPr>
            <a:spLocks noGrp="1"/>
          </p:cNvSpPr>
          <p:nvPr>
            <p:ph sz="quarter" idx="13"/>
          </p:nvPr>
        </p:nvSpPr>
        <p:spPr>
          <a:xfrm>
            <a:off x="609600" y="1371600"/>
            <a:ext cx="7924800" cy="2677656"/>
          </a:xfrm>
        </p:spPr>
        <p:txBody>
          <a:bodyPr/>
          <a:lstStyle/>
          <a:p>
            <a:pPr marL="914400" lvl="1" indent="-457200" algn="just">
              <a:buFont typeface="+mj-lt"/>
              <a:buAutoNum type="arabicPeriod" startAt="3"/>
            </a:pPr>
            <a:r>
              <a:rPr lang="en-US" sz="2400" b="1" dirty="0" smtClean="0"/>
              <a:t>Increase </a:t>
            </a:r>
            <a:r>
              <a:rPr lang="en-US" sz="2400" b="1" dirty="0"/>
              <a:t>Rent at time of Ground Lease </a:t>
            </a:r>
            <a:r>
              <a:rPr lang="en-US" sz="2400" b="1" dirty="0" smtClean="0"/>
              <a:t>Expiration.</a:t>
            </a:r>
          </a:p>
          <a:p>
            <a:pPr lvl="1"/>
            <a:endParaRPr lang="en-US" sz="2400" b="1" dirty="0"/>
          </a:p>
          <a:p>
            <a:pPr lvl="2" algn="just"/>
            <a:r>
              <a:rPr lang="en-US" sz="2400" dirty="0"/>
              <a:t>Promise of a portion of the increased ground rent that the third party company will renegotiate at the time of the ground lease </a:t>
            </a:r>
            <a:r>
              <a:rPr lang="en-US" sz="2400" dirty="0" smtClean="0"/>
              <a:t>expiration.</a:t>
            </a:r>
          </a:p>
          <a:p>
            <a:pPr lvl="2"/>
            <a:endParaRPr lang="en-US" sz="2400" dirty="0"/>
          </a:p>
        </p:txBody>
      </p:sp>
    </p:spTree>
    <p:extLst>
      <p:ext uri="{BB962C8B-B14F-4D97-AF65-F5344CB8AC3E}">
        <p14:creationId xmlns:p14="http://schemas.microsoft.com/office/powerpoint/2010/main" val="1188372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Third Party Investors Buyout Transactions</a:t>
            </a:r>
          </a:p>
        </p:txBody>
      </p:sp>
      <p:sp>
        <p:nvSpPr>
          <p:cNvPr id="3" name="Content Placeholder 2"/>
          <p:cNvSpPr>
            <a:spLocks noGrp="1"/>
          </p:cNvSpPr>
          <p:nvPr>
            <p:ph sz="quarter" idx="13"/>
          </p:nvPr>
        </p:nvSpPr>
        <p:spPr>
          <a:xfrm>
            <a:off x="609600" y="1066800"/>
            <a:ext cx="7924800" cy="5740033"/>
          </a:xfrm>
        </p:spPr>
        <p:txBody>
          <a:bodyPr/>
          <a:lstStyle/>
          <a:p>
            <a:r>
              <a:rPr lang="en-US" sz="2500" dirty="0" smtClean="0"/>
              <a:t>Problem:</a:t>
            </a:r>
          </a:p>
          <a:p>
            <a:pPr lvl="2"/>
            <a:endParaRPr lang="en-US" sz="2300" dirty="0"/>
          </a:p>
          <a:p>
            <a:pPr lvl="1" algn="just"/>
            <a:r>
              <a:rPr lang="en-US" sz="2300" dirty="0"/>
              <a:t>Most 3</a:t>
            </a:r>
            <a:r>
              <a:rPr lang="en-US" sz="2300" baseline="30000" dirty="0"/>
              <a:t>rd</a:t>
            </a:r>
            <a:r>
              <a:rPr lang="en-US" sz="2300" dirty="0"/>
              <a:t> party companies and  investors will hold an assignment for the shortest time possible. Their business model is predicted on buying low and selling high. Similar to other real estate “flips”, the quicker one can sell their position or investment, the better, therefore, the likelihood that 3</a:t>
            </a:r>
            <a:r>
              <a:rPr lang="en-US" sz="2300" baseline="30000" dirty="0"/>
              <a:t>rd</a:t>
            </a:r>
            <a:r>
              <a:rPr lang="en-US" sz="2300" dirty="0"/>
              <a:t> investor will hold their assignment until the ground lease expires is improbable</a:t>
            </a:r>
            <a:r>
              <a:rPr lang="en-US" sz="2300" dirty="0" smtClean="0"/>
              <a:t>.</a:t>
            </a:r>
          </a:p>
          <a:p>
            <a:pPr lvl="3" algn="just"/>
            <a:endParaRPr lang="en-US" sz="2300" dirty="0" smtClean="0"/>
          </a:p>
          <a:p>
            <a:pPr lvl="1" algn="just"/>
            <a:r>
              <a:rPr lang="en-US" sz="2300" dirty="0" smtClean="0"/>
              <a:t>If the third party investor is unable to sell their position quickly or decides to hold it for leverage in future negotiations, then the tower company will in most instances seek to more the tower to another property.</a:t>
            </a:r>
            <a:endParaRPr lang="en-US" sz="2300" dirty="0"/>
          </a:p>
          <a:p>
            <a:endParaRPr lang="en-US" dirty="0"/>
          </a:p>
        </p:txBody>
      </p:sp>
    </p:spTree>
    <p:extLst>
      <p:ext uri="{BB962C8B-B14F-4D97-AF65-F5344CB8AC3E}">
        <p14:creationId xmlns:p14="http://schemas.microsoft.com/office/powerpoint/2010/main" val="3090623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Valuation of Lease Buyout</a:t>
            </a:r>
            <a:endParaRPr lang="en-US" dirty="0"/>
          </a:p>
        </p:txBody>
      </p:sp>
    </p:spTree>
    <p:extLst>
      <p:ext uri="{BB962C8B-B14F-4D97-AF65-F5344CB8AC3E}">
        <p14:creationId xmlns:p14="http://schemas.microsoft.com/office/powerpoint/2010/main" val="3846150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Valuation of Lease Buyout</a:t>
            </a:r>
            <a:endParaRPr lang="en-US" dirty="0"/>
          </a:p>
        </p:txBody>
      </p:sp>
      <p:sp>
        <p:nvSpPr>
          <p:cNvPr id="3" name="Content Placeholder 2"/>
          <p:cNvSpPr>
            <a:spLocks noGrp="1"/>
          </p:cNvSpPr>
          <p:nvPr>
            <p:ph sz="quarter" idx="13"/>
          </p:nvPr>
        </p:nvSpPr>
        <p:spPr>
          <a:xfrm>
            <a:off x="609600" y="1371600"/>
            <a:ext cx="7924800" cy="4893647"/>
          </a:xfrm>
        </p:spPr>
        <p:txBody>
          <a:bodyPr/>
          <a:lstStyle/>
          <a:p>
            <a:r>
              <a:rPr lang="en-US" sz="2400" dirty="0" smtClean="0"/>
              <a:t>Factors that affect valuation of lease buyout</a:t>
            </a:r>
          </a:p>
          <a:p>
            <a:pPr lvl="1"/>
            <a:r>
              <a:rPr lang="en-US" sz="2400" dirty="0" smtClean="0"/>
              <a:t>Monthly rent rate</a:t>
            </a:r>
          </a:p>
          <a:p>
            <a:pPr lvl="1"/>
            <a:r>
              <a:rPr lang="en-US" sz="2400" dirty="0" smtClean="0"/>
              <a:t>Rent escalations amounts</a:t>
            </a:r>
          </a:p>
          <a:p>
            <a:pPr lvl="1"/>
            <a:r>
              <a:rPr lang="en-US" sz="2400" dirty="0" smtClean="0"/>
              <a:t>Revenue Sharing (if applicable)</a:t>
            </a:r>
          </a:p>
          <a:p>
            <a:pPr lvl="1"/>
            <a:r>
              <a:rPr lang="en-US" sz="2400" dirty="0" smtClean="0"/>
              <a:t>Remaining term in underlying lease</a:t>
            </a:r>
          </a:p>
          <a:p>
            <a:pPr lvl="1"/>
            <a:r>
              <a:rPr lang="en-US" sz="2400" dirty="0" smtClean="0"/>
              <a:t>Quality of facilities on site</a:t>
            </a:r>
          </a:p>
          <a:p>
            <a:pPr lvl="1"/>
            <a:r>
              <a:rPr lang="en-US" sz="2400" dirty="0" smtClean="0"/>
              <a:t>Number of tenants utilizing wireless telecommunications facilities at site</a:t>
            </a:r>
          </a:p>
          <a:p>
            <a:pPr lvl="1"/>
            <a:r>
              <a:rPr lang="en-US" sz="2400" dirty="0" smtClean="0"/>
              <a:t>Tenant type (i.e. broadband, narrowband, government)</a:t>
            </a:r>
          </a:p>
          <a:p>
            <a:pPr lvl="1"/>
            <a:r>
              <a:rPr lang="en-US" sz="2400" dirty="0" smtClean="0"/>
              <a:t>Expenses on site</a:t>
            </a:r>
          </a:p>
          <a:p>
            <a:r>
              <a:rPr lang="en-US" sz="2400" dirty="0" smtClean="0"/>
              <a:t>Purchase price is valued as a multiple of the ground rent, which is affected by all of the factors listed above</a:t>
            </a:r>
            <a:endParaRPr lang="en-US" sz="2400" dirty="0"/>
          </a:p>
        </p:txBody>
      </p:sp>
    </p:spTree>
    <p:extLst>
      <p:ext uri="{BB962C8B-B14F-4D97-AF65-F5344CB8AC3E}">
        <p14:creationId xmlns:p14="http://schemas.microsoft.com/office/powerpoint/2010/main" val="2104867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Effect transition="in" filter="fade">
                                      <p:cBhvr>
                                        <p:cTn id="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sz="quarter" idx="13"/>
          </p:nvPr>
        </p:nvSpPr>
        <p:spPr>
          <a:xfrm>
            <a:off x="609600" y="1371600"/>
            <a:ext cx="7924800" cy="4370427"/>
          </a:xfrm>
        </p:spPr>
        <p:txBody>
          <a:bodyPr/>
          <a:lstStyle/>
          <a:p>
            <a:r>
              <a:rPr lang="en-US" dirty="0" smtClean="0"/>
              <a:t>Questions?  Comments? Concerns?</a:t>
            </a:r>
          </a:p>
          <a:p>
            <a:pPr marL="0" indent="0">
              <a:buNone/>
            </a:pPr>
            <a:endParaRPr lang="en-US" dirty="0" smtClean="0"/>
          </a:p>
          <a:p>
            <a:r>
              <a:rPr lang="en-US" dirty="0" smtClean="0"/>
              <a:t>We would love to hear from you:</a:t>
            </a:r>
          </a:p>
          <a:p>
            <a:pPr marL="0" indent="0">
              <a:buNone/>
            </a:pPr>
            <a:endParaRPr lang="en-US" dirty="0" smtClean="0"/>
          </a:p>
          <a:p>
            <a:pPr lvl="1"/>
            <a:r>
              <a:rPr lang="en-US" dirty="0" smtClean="0"/>
              <a:t>Neil Seidman, Senior Vice President, Mergers &amp; Acquisitions</a:t>
            </a:r>
          </a:p>
          <a:p>
            <a:pPr marL="457200" lvl="1" indent="0">
              <a:buNone/>
            </a:pPr>
            <a:r>
              <a:rPr lang="en-US" dirty="0" smtClean="0">
                <a:hlinkClick r:id="rId2"/>
              </a:rPr>
              <a:t>nseidman@sbasite.com</a:t>
            </a:r>
            <a:endParaRPr lang="en-US" dirty="0" smtClean="0"/>
          </a:p>
          <a:p>
            <a:pPr lvl="1"/>
            <a:endParaRPr lang="en-US" dirty="0"/>
          </a:p>
          <a:p>
            <a:pPr lvl="1"/>
            <a:r>
              <a:rPr lang="en-US" dirty="0" smtClean="0"/>
              <a:t>Larry Harris, Vice President, Mergers &amp; Acquisitions</a:t>
            </a:r>
          </a:p>
          <a:p>
            <a:pPr marL="457200" lvl="1" indent="0">
              <a:buNone/>
            </a:pPr>
            <a:r>
              <a:rPr lang="en-US" dirty="0" smtClean="0">
                <a:hlinkClick r:id="rId3"/>
              </a:rPr>
              <a:t>lharris@sbasite.com</a:t>
            </a:r>
            <a:endParaRPr lang="en-US" dirty="0" smtClean="0"/>
          </a:p>
          <a:p>
            <a:pPr marL="457200" lvl="1" indent="0">
              <a:buNone/>
            </a:pPr>
            <a:endParaRPr lang="en-US" dirty="0"/>
          </a:p>
          <a:p>
            <a:pPr lvl="1"/>
            <a:r>
              <a:rPr lang="en-US" dirty="0"/>
              <a:t>Martin Aljovin, Director, Real Estate</a:t>
            </a:r>
          </a:p>
          <a:p>
            <a:pPr marL="457200" lvl="1" indent="0">
              <a:buNone/>
            </a:pPr>
            <a:r>
              <a:rPr lang="en-US" dirty="0" smtClean="0">
                <a:hlinkClick r:id="rId4"/>
              </a:rPr>
              <a:t>maljovin@sbasite.com</a:t>
            </a:r>
            <a:endParaRPr lang="en-US" dirty="0" smtClean="0"/>
          </a:p>
          <a:p>
            <a:pPr marL="457200" lvl="1" indent="0">
              <a:buNone/>
            </a:pPr>
            <a:endParaRPr lang="en-US" dirty="0"/>
          </a:p>
          <a:p>
            <a:pPr lvl="1"/>
            <a:endParaRPr lang="en-US" dirty="0" smtClean="0"/>
          </a:p>
          <a:p>
            <a:pPr marL="457200" lvl="1" indent="0">
              <a:buNone/>
            </a:pPr>
            <a:endParaRPr lang="en-US" dirty="0"/>
          </a:p>
        </p:txBody>
      </p:sp>
    </p:spTree>
    <p:extLst>
      <p:ext uri="{BB962C8B-B14F-4D97-AF65-F5344CB8AC3E}">
        <p14:creationId xmlns:p14="http://schemas.microsoft.com/office/powerpoint/2010/main" val="1464874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SBA Communications Corporation</a:t>
            </a:r>
            <a:endParaRPr lang="en-US" dirty="0"/>
          </a:p>
        </p:txBody>
      </p:sp>
      <p:sp>
        <p:nvSpPr>
          <p:cNvPr id="3" name="Content Placeholder 2"/>
          <p:cNvSpPr>
            <a:spLocks noGrp="1"/>
          </p:cNvSpPr>
          <p:nvPr>
            <p:ph sz="quarter" idx="13"/>
          </p:nvPr>
        </p:nvSpPr>
        <p:spPr>
          <a:xfrm>
            <a:off x="609600" y="1143000"/>
            <a:ext cx="7924800" cy="5355312"/>
          </a:xfrm>
        </p:spPr>
        <p:txBody>
          <a:bodyPr/>
          <a:lstStyle/>
          <a:p>
            <a:pPr marL="342900" lvl="1" indent="-342900" algn="just"/>
            <a:r>
              <a:rPr lang="en-US" sz="2300" dirty="0"/>
              <a:t>Growth </a:t>
            </a:r>
            <a:r>
              <a:rPr lang="en-US" sz="2300" dirty="0" smtClean="0"/>
              <a:t>in SBA’s </a:t>
            </a:r>
            <a:r>
              <a:rPr lang="en-US" sz="2300" dirty="0"/>
              <a:t>portfolio comes largely </a:t>
            </a:r>
            <a:r>
              <a:rPr lang="en-US" sz="2300" dirty="0" smtClean="0"/>
              <a:t>from</a:t>
            </a:r>
            <a:r>
              <a:rPr lang="en-US" sz="2300" dirty="0" smtClean="0"/>
              <a:t>:</a:t>
            </a:r>
          </a:p>
          <a:p>
            <a:pPr marL="342900" lvl="1" indent="-342900" algn="just"/>
            <a:endParaRPr lang="en-US" sz="2300" dirty="0" smtClean="0"/>
          </a:p>
          <a:p>
            <a:pPr marL="742950" lvl="2" indent="-342900" algn="just"/>
            <a:r>
              <a:rPr lang="en-US" sz="2300" dirty="0" smtClean="0"/>
              <a:t>Purchasing </a:t>
            </a:r>
            <a:r>
              <a:rPr lang="en-US" sz="2300" dirty="0"/>
              <a:t>existing tower structures, whether a single tower transaction or a purchase of thousands of tower sites – both in the United States and </a:t>
            </a:r>
            <a:r>
              <a:rPr lang="en-US" sz="2300" dirty="0" smtClean="0"/>
              <a:t>internationally.</a:t>
            </a:r>
          </a:p>
          <a:p>
            <a:pPr marL="742950" lvl="2" indent="-342900" algn="just"/>
            <a:endParaRPr lang="en-US" sz="2300" dirty="0" smtClean="0"/>
          </a:p>
          <a:p>
            <a:pPr marL="742950" lvl="2" indent="-342900" algn="just"/>
            <a:r>
              <a:rPr lang="en-US" sz="2300" dirty="0" smtClean="0"/>
              <a:t>SBA’s partnership with </a:t>
            </a:r>
            <a:r>
              <a:rPr lang="en-US" sz="2300" dirty="0"/>
              <a:t>strong local developers who have desirable tower opportunities, providing them with access to capital and management support. </a:t>
            </a:r>
            <a:endParaRPr lang="en-US" sz="2300" dirty="0" smtClean="0"/>
          </a:p>
          <a:p>
            <a:pPr marL="742950" lvl="2" indent="-342900" algn="just"/>
            <a:endParaRPr lang="en-US" sz="2300" dirty="0" smtClean="0"/>
          </a:p>
          <a:p>
            <a:pPr marL="742950" lvl="2" indent="-342900" algn="just"/>
            <a:r>
              <a:rPr lang="en-US" sz="2300" dirty="0" smtClean="0"/>
              <a:t>The acquisition of antenna </a:t>
            </a:r>
            <a:r>
              <a:rPr lang="en-US" sz="2300" dirty="0"/>
              <a:t>sites on rooftops (or other property assets) from property owners who utilize these assets for lease to wireless communications carriers.</a:t>
            </a:r>
          </a:p>
          <a:p>
            <a:endParaRPr lang="en-US" dirty="0"/>
          </a:p>
        </p:txBody>
      </p:sp>
    </p:spTree>
    <p:extLst>
      <p:ext uri="{BB962C8B-B14F-4D97-AF65-F5344CB8AC3E}">
        <p14:creationId xmlns:p14="http://schemas.microsoft.com/office/powerpoint/2010/main" val="1386832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Ground Lease Buyouts</a:t>
            </a:r>
            <a:endParaRPr lang="en-US" dirty="0"/>
          </a:p>
        </p:txBody>
      </p:sp>
    </p:spTree>
    <p:extLst>
      <p:ext uri="{BB962C8B-B14F-4D97-AF65-F5344CB8AC3E}">
        <p14:creationId xmlns:p14="http://schemas.microsoft.com/office/powerpoint/2010/main" val="3282820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331"/>
            <a:ext cx="7924800" cy="868362"/>
          </a:xfrm>
        </p:spPr>
        <p:txBody>
          <a:bodyPr/>
          <a:lstStyle/>
          <a:p>
            <a:r>
              <a:rPr lang="en-US" dirty="0" smtClean="0"/>
              <a:t>Ground Lease Buyouts</a:t>
            </a:r>
            <a:endParaRPr lang="en-US" dirty="0"/>
          </a:p>
        </p:txBody>
      </p:sp>
      <p:sp>
        <p:nvSpPr>
          <p:cNvPr id="4" name="TextBox 3"/>
          <p:cNvSpPr txBox="1"/>
          <p:nvPr/>
        </p:nvSpPr>
        <p:spPr>
          <a:xfrm>
            <a:off x="228600" y="1600200"/>
            <a:ext cx="8458200" cy="3693319"/>
          </a:xfrm>
          <a:prstGeom prst="rect">
            <a:avLst/>
          </a:prstGeom>
          <a:noFill/>
        </p:spPr>
        <p:txBody>
          <a:bodyPr wrap="square" rtlCol="0">
            <a:spAutoFit/>
          </a:bodyPr>
          <a:lstStyle/>
          <a:p>
            <a:pPr marL="457200" indent="-342900" algn="just" eaLnBrk="0" hangingPunct="0">
              <a:spcBef>
                <a:spcPts val="0"/>
              </a:spcBef>
              <a:buClr>
                <a:srgbClr val="1FB25A"/>
              </a:buClr>
              <a:buFont typeface="Wingdings" pitchFamily="2" charset="2"/>
              <a:buChar char="§"/>
            </a:pPr>
            <a:r>
              <a:rPr lang="en-US" b="1" dirty="0" smtClean="0">
                <a:solidFill>
                  <a:srgbClr val="004B8E"/>
                </a:solidFill>
                <a:latin typeface="Arial" pitchFamily="34" charset="0"/>
                <a:cs typeface="Arial" pitchFamily="34" charset="0"/>
              </a:rPr>
              <a:t>Overview</a:t>
            </a:r>
          </a:p>
          <a:p>
            <a:pPr marL="457200" indent="-342900" algn="just" eaLnBrk="0" hangingPunct="0">
              <a:spcBef>
                <a:spcPts val="0"/>
              </a:spcBef>
              <a:buClr>
                <a:srgbClr val="1FB25A"/>
              </a:buClr>
              <a:buFont typeface="Wingdings" pitchFamily="2" charset="2"/>
              <a:buChar char="§"/>
            </a:pPr>
            <a:endParaRPr lang="en-US" dirty="0">
              <a:solidFill>
                <a:srgbClr val="004B8E"/>
              </a:solidFill>
              <a:latin typeface="Arial" pitchFamily="34" charset="0"/>
              <a:cs typeface="Arial" pitchFamily="34" charset="0"/>
            </a:endParaRPr>
          </a:p>
          <a:p>
            <a:pPr marL="914400" lvl="1" indent="-342900" algn="just" eaLnBrk="0" hangingPunct="0">
              <a:spcBef>
                <a:spcPts val="0"/>
              </a:spcBef>
              <a:buClr>
                <a:srgbClr val="1FB25A"/>
              </a:buClr>
              <a:buFont typeface="Wingdings" pitchFamily="2" charset="2"/>
              <a:buChar char="§"/>
            </a:pPr>
            <a:r>
              <a:rPr lang="en-US" dirty="0">
                <a:solidFill>
                  <a:srgbClr val="004B8E"/>
                </a:solidFill>
                <a:latin typeface="Arial" pitchFamily="34" charset="0"/>
                <a:cs typeface="Arial" pitchFamily="34" charset="0"/>
              </a:rPr>
              <a:t>A lease buyout is the sale of a lessor’s rights in an underlying ground lease agreement (real property</a:t>
            </a:r>
            <a:r>
              <a:rPr lang="en-US" dirty="0" smtClean="0">
                <a:solidFill>
                  <a:srgbClr val="004B8E"/>
                </a:solidFill>
                <a:latin typeface="Arial" pitchFamily="34" charset="0"/>
                <a:cs typeface="Arial" pitchFamily="34" charset="0"/>
              </a:rPr>
              <a:t>).</a:t>
            </a:r>
          </a:p>
          <a:p>
            <a:pPr marL="914400" lvl="1" indent="-342900" algn="just" eaLnBrk="0" hangingPunct="0">
              <a:spcBef>
                <a:spcPts val="0"/>
              </a:spcBef>
              <a:buClr>
                <a:srgbClr val="1FB25A"/>
              </a:buClr>
              <a:buFont typeface="Wingdings" pitchFamily="2" charset="2"/>
              <a:buChar char="§"/>
            </a:pPr>
            <a:endParaRPr lang="en-US" dirty="0">
              <a:solidFill>
                <a:srgbClr val="004B8E"/>
              </a:solidFill>
              <a:latin typeface="Arial" pitchFamily="34" charset="0"/>
              <a:cs typeface="Arial" pitchFamily="34" charset="0"/>
            </a:endParaRPr>
          </a:p>
          <a:p>
            <a:pPr marL="914400" lvl="1" indent="-342900" algn="just" eaLnBrk="0" hangingPunct="0">
              <a:spcBef>
                <a:spcPts val="0"/>
              </a:spcBef>
              <a:buClr>
                <a:srgbClr val="1FB25A"/>
              </a:buClr>
              <a:buFont typeface="Wingdings" pitchFamily="2" charset="2"/>
              <a:buChar char="§"/>
            </a:pPr>
            <a:r>
              <a:rPr lang="en-US" dirty="0">
                <a:solidFill>
                  <a:srgbClr val="004B8E"/>
                </a:solidFill>
                <a:latin typeface="Arial" pitchFamily="34" charset="0"/>
                <a:cs typeface="Arial" pitchFamily="34" charset="0"/>
              </a:rPr>
              <a:t>A lump sum is paid to the lessor in exchange for the monthly lease payment (an annuity of sorts</a:t>
            </a:r>
            <a:r>
              <a:rPr lang="en-US" dirty="0" smtClean="0">
                <a:solidFill>
                  <a:srgbClr val="004B8E"/>
                </a:solidFill>
                <a:latin typeface="Arial" pitchFamily="34" charset="0"/>
                <a:cs typeface="Arial" pitchFamily="34" charset="0"/>
              </a:rPr>
              <a:t>).</a:t>
            </a:r>
          </a:p>
          <a:p>
            <a:pPr marL="914400" lvl="1" indent="-342900" algn="just" eaLnBrk="0" hangingPunct="0">
              <a:spcBef>
                <a:spcPts val="0"/>
              </a:spcBef>
              <a:buClr>
                <a:srgbClr val="1FB25A"/>
              </a:buClr>
              <a:buFont typeface="Wingdings" pitchFamily="2" charset="2"/>
              <a:buChar char="§"/>
            </a:pPr>
            <a:endParaRPr lang="en-US" dirty="0">
              <a:solidFill>
                <a:srgbClr val="004B8E"/>
              </a:solidFill>
              <a:latin typeface="Arial" pitchFamily="34" charset="0"/>
              <a:cs typeface="Arial" pitchFamily="34" charset="0"/>
            </a:endParaRPr>
          </a:p>
          <a:p>
            <a:pPr marL="914400" lvl="1" indent="-342900" algn="just" eaLnBrk="0" hangingPunct="0">
              <a:spcBef>
                <a:spcPts val="0"/>
              </a:spcBef>
              <a:buClr>
                <a:srgbClr val="1FB25A"/>
              </a:buClr>
              <a:buFont typeface="Wingdings" pitchFamily="2" charset="2"/>
              <a:buChar char="§"/>
            </a:pPr>
            <a:r>
              <a:rPr lang="en-US" dirty="0">
                <a:solidFill>
                  <a:srgbClr val="004B8E"/>
                </a:solidFill>
                <a:latin typeface="Arial" pitchFamily="34" charset="0"/>
                <a:cs typeface="Arial" pitchFamily="34" charset="0"/>
              </a:rPr>
              <a:t>Can be a buyout of all or a portion of the monthly </a:t>
            </a:r>
            <a:r>
              <a:rPr lang="en-US" dirty="0" smtClean="0">
                <a:solidFill>
                  <a:srgbClr val="004B8E"/>
                </a:solidFill>
                <a:latin typeface="Arial" pitchFamily="34" charset="0"/>
                <a:cs typeface="Arial" pitchFamily="34" charset="0"/>
              </a:rPr>
              <a:t>rent.</a:t>
            </a:r>
            <a:endParaRPr lang="en-US" dirty="0">
              <a:solidFill>
                <a:srgbClr val="004B8E"/>
              </a:solidFill>
              <a:latin typeface="Arial" pitchFamily="34" charset="0"/>
              <a:cs typeface="Arial" pitchFamily="34" charset="0"/>
            </a:endParaRPr>
          </a:p>
          <a:p>
            <a:pPr lvl="1">
              <a:buClr>
                <a:srgbClr val="00B050"/>
              </a:buClr>
            </a:pPr>
            <a:endParaRPr lang="en-US" sz="1800" dirty="0">
              <a:solidFill>
                <a:srgbClr val="004B8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6428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Ground Lease Buyouts</a:t>
            </a:r>
            <a:endParaRPr lang="en-US" dirty="0"/>
          </a:p>
        </p:txBody>
      </p:sp>
      <p:sp>
        <p:nvSpPr>
          <p:cNvPr id="4" name="Content Placeholder 3"/>
          <p:cNvSpPr>
            <a:spLocks noGrp="1"/>
          </p:cNvSpPr>
          <p:nvPr>
            <p:ph sz="quarter" idx="13"/>
          </p:nvPr>
        </p:nvSpPr>
        <p:spPr>
          <a:xfrm>
            <a:off x="609600" y="1371600"/>
            <a:ext cx="7924800" cy="3785652"/>
          </a:xfrm>
        </p:spPr>
        <p:txBody>
          <a:bodyPr/>
          <a:lstStyle/>
          <a:p>
            <a:r>
              <a:rPr lang="en-US" sz="2400" b="1" dirty="0" smtClean="0"/>
              <a:t>Transaction Types</a:t>
            </a:r>
          </a:p>
          <a:p>
            <a:endParaRPr lang="en-US" sz="2400" dirty="0" smtClean="0"/>
          </a:p>
          <a:p>
            <a:endParaRPr lang="en-US" sz="2400" dirty="0" smtClean="0"/>
          </a:p>
          <a:p>
            <a:pPr lvl="1"/>
            <a:r>
              <a:rPr lang="en-US" sz="2400" dirty="0" smtClean="0"/>
              <a:t>Easement</a:t>
            </a:r>
          </a:p>
          <a:p>
            <a:pPr lvl="1"/>
            <a:endParaRPr lang="en-US" sz="2400" dirty="0" smtClean="0"/>
          </a:p>
          <a:p>
            <a:pPr lvl="1"/>
            <a:endParaRPr lang="en-US" sz="2400" dirty="0" smtClean="0"/>
          </a:p>
          <a:p>
            <a:pPr lvl="1"/>
            <a:r>
              <a:rPr lang="en-US" sz="2400" dirty="0" smtClean="0"/>
              <a:t>Lease Amendment</a:t>
            </a:r>
          </a:p>
          <a:p>
            <a:pPr lvl="1"/>
            <a:endParaRPr lang="en-US" sz="2400" dirty="0" smtClean="0"/>
          </a:p>
          <a:p>
            <a:pPr lvl="1"/>
            <a:endParaRPr lang="en-US" sz="2400" dirty="0" smtClean="0"/>
          </a:p>
          <a:p>
            <a:pPr lvl="1"/>
            <a:r>
              <a:rPr lang="en-US" sz="2400" dirty="0" smtClean="0"/>
              <a:t>Lease Assignment</a:t>
            </a:r>
            <a:endParaRPr lang="en-US" sz="2400" dirty="0"/>
          </a:p>
        </p:txBody>
      </p:sp>
    </p:spTree>
    <p:extLst>
      <p:ext uri="{BB962C8B-B14F-4D97-AF65-F5344CB8AC3E}">
        <p14:creationId xmlns:p14="http://schemas.microsoft.com/office/powerpoint/2010/main" val="898842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7924800" cy="868362"/>
          </a:xfrm>
        </p:spPr>
        <p:txBody>
          <a:bodyPr/>
          <a:lstStyle/>
          <a:p>
            <a:r>
              <a:rPr lang="en-US" dirty="0" smtClean="0"/>
              <a:t>Easements</a:t>
            </a:r>
            <a:endParaRPr lang="en-US" dirty="0"/>
          </a:p>
        </p:txBody>
      </p:sp>
      <p:sp>
        <p:nvSpPr>
          <p:cNvPr id="3" name="Content Placeholder 2"/>
          <p:cNvSpPr>
            <a:spLocks noGrp="1"/>
          </p:cNvSpPr>
          <p:nvPr>
            <p:ph sz="quarter" idx="13"/>
          </p:nvPr>
        </p:nvSpPr>
        <p:spPr>
          <a:xfrm>
            <a:off x="609600" y="1143000"/>
            <a:ext cx="7924800" cy="5601533"/>
          </a:xfrm>
        </p:spPr>
        <p:txBody>
          <a:bodyPr/>
          <a:lstStyle/>
          <a:p>
            <a:pPr marL="457200">
              <a:buClr>
                <a:srgbClr val="00B050"/>
              </a:buClr>
            </a:pPr>
            <a:r>
              <a:rPr lang="en-US" sz="2600" b="1" dirty="0" smtClean="0"/>
              <a:t>Definition</a:t>
            </a:r>
          </a:p>
          <a:p>
            <a:pPr marL="457200">
              <a:buClr>
                <a:srgbClr val="00B050"/>
              </a:buClr>
            </a:pPr>
            <a:endParaRPr lang="en-US" sz="2600" b="1" dirty="0"/>
          </a:p>
          <a:p>
            <a:pPr marL="857250" lvl="1" indent="-342900" algn="just">
              <a:buClr>
                <a:srgbClr val="00B050"/>
              </a:buClr>
            </a:pPr>
            <a:r>
              <a:rPr lang="en-US" sz="2600" dirty="0"/>
              <a:t>Real Property Interest replaces ground </a:t>
            </a:r>
            <a:r>
              <a:rPr lang="en-US" sz="2600" dirty="0" smtClean="0"/>
              <a:t>lease.</a:t>
            </a:r>
          </a:p>
          <a:p>
            <a:pPr marL="857250" lvl="1" indent="-342900" algn="just">
              <a:buClr>
                <a:srgbClr val="00B050"/>
              </a:buClr>
            </a:pPr>
            <a:endParaRPr lang="en-US" sz="2600" dirty="0"/>
          </a:p>
          <a:p>
            <a:pPr marL="857250" lvl="1" indent="-342900" algn="just">
              <a:buClr>
                <a:srgbClr val="00B050"/>
              </a:buClr>
            </a:pPr>
            <a:r>
              <a:rPr lang="en-US" sz="2600" dirty="0"/>
              <a:t>Lessor grants an exclusive easement in gross over existing wireless facilities compound and non-exclusive access and utility </a:t>
            </a:r>
            <a:r>
              <a:rPr lang="en-US" sz="2600" dirty="0" smtClean="0"/>
              <a:t>easement.</a:t>
            </a:r>
          </a:p>
          <a:p>
            <a:pPr marL="857250" lvl="1" indent="-342900" algn="just">
              <a:buClr>
                <a:srgbClr val="00B050"/>
              </a:buClr>
            </a:pPr>
            <a:endParaRPr lang="en-US" sz="2600" dirty="0"/>
          </a:p>
          <a:p>
            <a:pPr marL="857250" lvl="1" indent="-342900" algn="just">
              <a:buClr>
                <a:srgbClr val="00B050"/>
              </a:buClr>
            </a:pPr>
            <a:r>
              <a:rPr lang="en-US" sz="2600" dirty="0"/>
              <a:t>Easement in gross gives easement holder (Grantee) rights to the property without having both a “benefitted” and a “burdened” parcel (distinguishing factor from easement appurtenant</a:t>
            </a:r>
            <a:r>
              <a:rPr lang="en-US" sz="2600" dirty="0" smtClean="0"/>
              <a:t>).</a:t>
            </a:r>
            <a:endParaRPr lang="en-US" sz="2600" dirty="0"/>
          </a:p>
          <a:p>
            <a:endParaRPr lang="en-US" dirty="0"/>
          </a:p>
        </p:txBody>
      </p:sp>
    </p:spTree>
    <p:extLst>
      <p:ext uri="{BB962C8B-B14F-4D97-AF65-F5344CB8AC3E}">
        <p14:creationId xmlns:p14="http://schemas.microsoft.com/office/powerpoint/2010/main" val="779273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Easements</a:t>
            </a:r>
            <a:endParaRPr lang="en-US" dirty="0"/>
          </a:p>
        </p:txBody>
      </p:sp>
      <p:sp>
        <p:nvSpPr>
          <p:cNvPr id="3" name="Content Placeholder 2"/>
          <p:cNvSpPr>
            <a:spLocks noGrp="1"/>
          </p:cNvSpPr>
          <p:nvPr>
            <p:ph sz="quarter" idx="13"/>
          </p:nvPr>
        </p:nvSpPr>
        <p:spPr>
          <a:xfrm>
            <a:off x="609600" y="1371600"/>
            <a:ext cx="7924800" cy="4093428"/>
          </a:xfrm>
        </p:spPr>
        <p:txBody>
          <a:bodyPr/>
          <a:lstStyle/>
          <a:p>
            <a:pPr marL="571500">
              <a:buClr>
                <a:srgbClr val="00B050"/>
              </a:buClr>
            </a:pPr>
            <a:r>
              <a:rPr lang="en-US" sz="2600" b="1" dirty="0" smtClean="0"/>
              <a:t>Duration</a:t>
            </a:r>
          </a:p>
          <a:p>
            <a:pPr marL="571500">
              <a:buClr>
                <a:srgbClr val="00B050"/>
              </a:buClr>
            </a:pPr>
            <a:endParaRPr lang="en-US" sz="2600" b="1" dirty="0"/>
          </a:p>
          <a:p>
            <a:pPr marL="971550" lvl="1" indent="-342900" algn="just">
              <a:buClr>
                <a:srgbClr val="00B050"/>
              </a:buClr>
            </a:pPr>
            <a:r>
              <a:rPr lang="en-US" sz="2600" dirty="0"/>
              <a:t>Can be either </a:t>
            </a:r>
            <a:r>
              <a:rPr lang="en-US" sz="2600" dirty="0" smtClean="0"/>
              <a:t>perpetual </a:t>
            </a:r>
            <a:r>
              <a:rPr lang="en-US" sz="2600" dirty="0"/>
              <a:t>of for term of </a:t>
            </a:r>
            <a:r>
              <a:rPr lang="en-US" sz="2600" dirty="0" smtClean="0"/>
              <a:t>years.</a:t>
            </a:r>
          </a:p>
          <a:p>
            <a:pPr marL="971550" lvl="1" indent="-342900" algn="just">
              <a:buClr>
                <a:srgbClr val="00B050"/>
              </a:buClr>
            </a:pPr>
            <a:endParaRPr lang="en-US" sz="2600" dirty="0"/>
          </a:p>
          <a:p>
            <a:pPr marL="971550" lvl="1" indent="-342900" algn="just">
              <a:buClr>
                <a:srgbClr val="00B050"/>
              </a:buClr>
            </a:pPr>
            <a:r>
              <a:rPr lang="en-US" sz="2600" dirty="0"/>
              <a:t>Perpetual Easements are eligible for 1031 like kind exchange </a:t>
            </a:r>
            <a:r>
              <a:rPr lang="en-US" sz="2600" dirty="0" smtClean="0"/>
              <a:t>transactions.</a:t>
            </a:r>
          </a:p>
          <a:p>
            <a:pPr marL="971550" lvl="1" indent="-342900" algn="just">
              <a:buClr>
                <a:srgbClr val="00B050"/>
              </a:buClr>
            </a:pPr>
            <a:endParaRPr lang="en-US" sz="2600" dirty="0"/>
          </a:p>
          <a:p>
            <a:pPr marL="971550" lvl="1" indent="-342900" algn="just">
              <a:buClr>
                <a:srgbClr val="00B050"/>
              </a:buClr>
            </a:pPr>
            <a:r>
              <a:rPr lang="en-US" sz="2600" dirty="0"/>
              <a:t>Perpetual Easement proceeds are given capital gains treatment for income tax </a:t>
            </a:r>
            <a:r>
              <a:rPr lang="en-US" sz="2600" dirty="0" smtClean="0"/>
              <a:t>purposes.</a:t>
            </a:r>
            <a:endParaRPr lang="en-US" sz="2600" dirty="0"/>
          </a:p>
        </p:txBody>
      </p:sp>
    </p:spTree>
    <p:extLst>
      <p:ext uri="{BB962C8B-B14F-4D97-AF65-F5344CB8AC3E}">
        <p14:creationId xmlns:p14="http://schemas.microsoft.com/office/powerpoint/2010/main" val="3296582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Easements</a:t>
            </a:r>
            <a:endParaRPr lang="en-US" dirty="0"/>
          </a:p>
        </p:txBody>
      </p:sp>
      <p:sp>
        <p:nvSpPr>
          <p:cNvPr id="3" name="Content Placeholder 2"/>
          <p:cNvSpPr>
            <a:spLocks noGrp="1"/>
          </p:cNvSpPr>
          <p:nvPr>
            <p:ph sz="quarter" idx="13"/>
          </p:nvPr>
        </p:nvSpPr>
        <p:spPr>
          <a:xfrm>
            <a:off x="609600" y="1371600"/>
            <a:ext cx="7924800" cy="3416320"/>
          </a:xfrm>
        </p:spPr>
        <p:txBody>
          <a:bodyPr/>
          <a:lstStyle/>
          <a:p>
            <a:r>
              <a:rPr lang="en-US" sz="2800" b="1" dirty="0" smtClean="0"/>
              <a:t>Benefits</a:t>
            </a:r>
          </a:p>
          <a:p>
            <a:endParaRPr lang="en-US" sz="2800" b="1" dirty="0"/>
          </a:p>
          <a:p>
            <a:pPr lvl="1" algn="just"/>
            <a:r>
              <a:rPr lang="en-US" sz="2800" dirty="0"/>
              <a:t>Property Owner retains ownership of real </a:t>
            </a:r>
            <a:r>
              <a:rPr lang="en-US" sz="2800" dirty="0" smtClean="0"/>
              <a:t>property.</a:t>
            </a:r>
          </a:p>
          <a:p>
            <a:pPr lvl="1" algn="just"/>
            <a:endParaRPr lang="en-US" sz="2800" dirty="0"/>
          </a:p>
          <a:p>
            <a:pPr lvl="1" algn="just"/>
            <a:r>
              <a:rPr lang="en-US" sz="2800" dirty="0"/>
              <a:t>Easement holder has secure real property </a:t>
            </a:r>
            <a:r>
              <a:rPr lang="en-US" sz="2800" dirty="0" smtClean="0"/>
              <a:t>interest.</a:t>
            </a:r>
            <a:endParaRPr lang="en-US" sz="2800" dirty="0"/>
          </a:p>
          <a:p>
            <a:endParaRPr lang="en-US" dirty="0"/>
          </a:p>
        </p:txBody>
      </p:sp>
    </p:spTree>
    <p:extLst>
      <p:ext uri="{BB962C8B-B14F-4D97-AF65-F5344CB8AC3E}">
        <p14:creationId xmlns:p14="http://schemas.microsoft.com/office/powerpoint/2010/main" val="2303736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PowerPoint Templat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v4 PowerPoint Template</Template>
  <TotalTime>1095</TotalTime>
  <Words>1299</Words>
  <Application>Microsoft Office PowerPoint</Application>
  <PresentationFormat>On-screen Show (4:3)</PresentationFormat>
  <Paragraphs>179</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PowerPoint Template 2</vt:lpstr>
      <vt:lpstr>PowerPoint Presentation</vt:lpstr>
      <vt:lpstr>SBA Communications Corporation</vt:lpstr>
      <vt:lpstr>SBA Communications Corporation</vt:lpstr>
      <vt:lpstr>Ground Lease Buyouts</vt:lpstr>
      <vt:lpstr>Ground Lease Buyouts</vt:lpstr>
      <vt:lpstr>Ground Lease Buyouts</vt:lpstr>
      <vt:lpstr>Easements</vt:lpstr>
      <vt:lpstr>Easements</vt:lpstr>
      <vt:lpstr>Easements</vt:lpstr>
      <vt:lpstr>Lease Amendment</vt:lpstr>
      <vt:lpstr>Lease Assignment</vt:lpstr>
      <vt:lpstr>SNDA Agreements</vt:lpstr>
      <vt:lpstr>Ground Lease Buyout Transactions</vt:lpstr>
      <vt:lpstr>SBA Ground Lease Buyout Transactions</vt:lpstr>
      <vt:lpstr>SBA Ground Lease Buyout Transactions</vt:lpstr>
      <vt:lpstr>Third Party Investors Buyout Transactions</vt:lpstr>
      <vt:lpstr>Third Party Investors Buyout Transactions</vt:lpstr>
      <vt:lpstr>Third Party Investors Buyout Transactions</vt:lpstr>
      <vt:lpstr>Third Party Investors Buyout Transactions</vt:lpstr>
      <vt:lpstr>Third Party Investors Buyout Transactions</vt:lpstr>
      <vt:lpstr>Third Party Investors Buyout Transactions</vt:lpstr>
      <vt:lpstr>Third Party Investors Buyout Transactions</vt:lpstr>
      <vt:lpstr>Third Party Investors Buyout Transactions</vt:lpstr>
      <vt:lpstr>Third Party Investors Buyout Transactions</vt:lpstr>
      <vt:lpstr>Valuation of Lease Buyout</vt:lpstr>
      <vt:lpstr>Valuation of Lease Buyout</vt:lpstr>
      <vt:lpstr>Thank You!</vt:lpstr>
    </vt:vector>
  </TitlesOfParts>
  <Company>SBA Communications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mbalok</dc:creator>
  <cp:lastModifiedBy>Martin Aljovin</cp:lastModifiedBy>
  <cp:revision>103</cp:revision>
  <cp:lastPrinted>2014-03-31T21:33:21Z</cp:lastPrinted>
  <dcterms:created xsi:type="dcterms:W3CDTF">2012-06-12T15:16:13Z</dcterms:created>
  <dcterms:modified xsi:type="dcterms:W3CDTF">2014-11-10T21:02:07Z</dcterms:modified>
</cp:coreProperties>
</file>