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officeDocument/2006/relationships/extended-properties" Target="docProps/app.xml" Id="rId3" /><Relationship Type="http://schemas.openxmlformats.org/package/2006/relationships/metadata/core-properties" Target="docProps/core.xml" Id="rId2" /><Relationship Type="http://schemas.openxmlformats.org/officeDocument/2006/relationships/officeDocument" Target="ppt/presentation.xml" Id="rId1" /><Relationship Type="http://schemas.openxmlformats.org/officeDocument/2006/relationships/custom-properties" Target="docProps/custom.xml" Id="rId5" /></Relationships>
</file>

<file path=ppt/presentation.xml><?xml version="1.0" encoding="utf-8"?>
<p:presentation xmlns:p15="http://schemas.microsoft.com/office/powerpoint/2012/main" xmlns:r="http://schemas.openxmlformats.org/officeDocument/2006/relationships" xmlns:a="http://schemas.openxmlformats.org/drawingml/2006/main" xmlns:p="http://schemas.openxmlformats.org/presentationml/2006/main" removePersonalInfoOnSave="1" saveSubsetFonts="1">
  <p:sldMasterIdLst>
    <p:sldMasterId id="2147483660" r:id="rId1"/>
  </p:sldMasterIdLst>
  <p:notesMasterIdLst>
    <p:notesMasterId r:id="rId2"/>
  </p:notesMasterIdLst>
  <p:handoutMasterIdLst>
    <p:handoutMasterId r:id="rId3"/>
  </p:handout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9" r:id="rId16"/>
    <p:sldId id="270" r:id="rId17"/>
    <p:sldId id="271" r:id="rId18"/>
    <p:sldId id="272" r:id="rId19"/>
    <p:sldId id="273" r:id="rId20"/>
  </p:sldIdLst>
  <p:sldSz cx="12192000" cy="6858000"/>
  <p:notesSz cx="6858000" cy="914400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 Target="slides/slide7.xml" Id="rId10" /><Relationship Type="http://schemas.openxmlformats.org/officeDocument/2006/relationships/slide" Target="slides/slide8.xml" Id="rId11" /><Relationship Type="http://schemas.openxmlformats.org/officeDocument/2006/relationships/slide" Target="slides/slide9.xml" Id="rId12" /><Relationship Type="http://schemas.openxmlformats.org/officeDocument/2006/relationships/slide" Target="slides/slide10.xml" Id="rId13" /><Relationship Type="http://schemas.openxmlformats.org/officeDocument/2006/relationships/slide" Target="slides/slide11.xml" Id="rId14" /><Relationship Type="http://schemas.openxmlformats.org/officeDocument/2006/relationships/slide" Target="slides/slide12.xml" Id="rId15" /><Relationship Type="http://schemas.openxmlformats.org/officeDocument/2006/relationships/slide" Target="slides/slide13.xml" Id="rId16" /><Relationship Type="http://schemas.openxmlformats.org/officeDocument/2006/relationships/slide" Target="slides/slide14.xml" Id="rId17" /><Relationship Type="http://schemas.openxmlformats.org/officeDocument/2006/relationships/slide" Target="slides/slide15.xml" Id="rId18" /><Relationship Type="http://schemas.openxmlformats.org/officeDocument/2006/relationships/slide" Target="slides/slide16.xml" Id="rId19" /><Relationship Type="http://schemas.openxmlformats.org/officeDocument/2006/relationships/notesMaster" Target="notesMasters/notesMaster1.xml" Id="rId2" /><Relationship Type="http://schemas.openxmlformats.org/officeDocument/2006/relationships/slide" Target="slides/slide17.xml" Id="rId20" /><Relationship Type="http://schemas.openxmlformats.org/officeDocument/2006/relationships/presProps" Target="presProps.xml" Id="rId22" /><Relationship Type="http://schemas.openxmlformats.org/officeDocument/2006/relationships/viewProps" Target="viewProps.xml" Id="rId23" /><Relationship Type="http://schemas.openxmlformats.org/officeDocument/2006/relationships/theme" Target="theme/theme1.xml" Id="rId24" /><Relationship Type="http://schemas.openxmlformats.org/officeDocument/2006/relationships/tableStyles" Target="tableStyles.xml" Id="rId25" /><Relationship Type="http://schemas.openxmlformats.org/officeDocument/2006/relationships/handoutMaster" Target="handoutMasters/handoutMaster1.xml" Id="rId3" /><Relationship Type="http://schemas.openxmlformats.org/officeDocument/2006/relationships/slide" Target="slides/slide1.xml" Id="rId4" /><Relationship Type="http://schemas.openxmlformats.org/officeDocument/2006/relationships/slide" Target="slides/slide2.xml" Id="rId5" /><Relationship Type="http://schemas.openxmlformats.org/officeDocument/2006/relationships/slide" Target="slides/slide3.xml" Id="rId6" /><Relationship Type="http://schemas.openxmlformats.org/officeDocument/2006/relationships/slide" Target="slides/slide4.xml" Id="rId7" /><Relationship Type="http://schemas.openxmlformats.org/officeDocument/2006/relationships/slide" Target="slides/slide5.xml" Id="rId8" /><Relationship Type="http://schemas.openxmlformats.org/officeDocument/2006/relationships/slide" Target="slides/slide6.xml" Id="rId9"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3110F9-D81D-419E-AB7B-162E4B89E908}" type="datetimeFigureOut">
              <a:rPr lang="en-US" smtClean="0"/>
              <a:t>1/5/2024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7D5D98-537E-4EB0-839A-B4CE1421B0AA}" type="slidenum">
              <a:rPr lang="en-US" smtClean="0"/>
              <a:t>‹#›</a:t>
            </a:fld>
            <a:endParaRPr lang="en-US"/>
          </a:p>
        </p:txBody>
      </p:sp>
    </p:spTree>
    <p:extLst>
      <p:ext uri="{BB962C8B-B14F-4D97-AF65-F5344CB8AC3E}">
        <p14:creationId xmlns:p14="http://schemas.microsoft.com/office/powerpoint/2010/main" val="3916479545"/>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E65E0C-4435-4FF1-9490-8F1B1C4E67BE}" type="datetimeFigureOut">
              <a:rPr lang="en-US" smtClean="0"/>
              <a:t>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A2C78D-70A5-4853-80CE-4DF3DAD69574}" type="slidenum">
              <a:rPr lang="en-US" smtClean="0"/>
              <a:t>‹#›</a:t>
            </a:fld>
            <a:endParaRPr lang="en-US"/>
          </a:p>
        </p:txBody>
      </p:sp>
    </p:spTree>
    <p:extLst>
      <p:ext uri="{BB962C8B-B14F-4D97-AF65-F5344CB8AC3E}">
        <p14:creationId xmlns:p14="http://schemas.microsoft.com/office/powerpoint/2010/main" val="1416579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1</a:t>
            </a:fld>
            <a:endParaRPr lang="en-US"/>
          </a:p>
        </p:txBody>
      </p:sp>
    </p:spTree>
    <p:extLst>
      <p:ext uri="{BB962C8B-B14F-4D97-AF65-F5344CB8AC3E}">
        <p14:creationId xmlns:p14="http://schemas.microsoft.com/office/powerpoint/2010/main" val="4213847703"/>
      </p:ext>
    </p:extLst>
  </p:cSld>
  <p:clrMapOvr>
    <a:masterClrMapping/>
  </p:clrMapOvr>
</p:notes>
</file>

<file path=ppt/notesSlides/notesSlide10.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10</a:t>
            </a:fld>
            <a:endParaRPr lang="en-US"/>
          </a:p>
        </p:txBody>
      </p:sp>
    </p:spTree>
    <p:extLst>
      <p:ext uri="{BB962C8B-B14F-4D97-AF65-F5344CB8AC3E}">
        <p14:creationId xmlns:p14="http://schemas.microsoft.com/office/powerpoint/2010/main" val="2092481857"/>
      </p:ext>
    </p:extLst>
  </p:cSld>
  <p:clrMapOvr>
    <a:masterClrMapping/>
  </p:clrMapOvr>
</p:notes>
</file>

<file path=ppt/notesSlides/notesSlide1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11</a:t>
            </a:fld>
            <a:endParaRPr lang="en-US"/>
          </a:p>
        </p:txBody>
      </p:sp>
    </p:spTree>
    <p:extLst>
      <p:ext uri="{BB962C8B-B14F-4D97-AF65-F5344CB8AC3E}">
        <p14:creationId xmlns:p14="http://schemas.microsoft.com/office/powerpoint/2010/main" val="3328276692"/>
      </p:ext>
    </p:extLst>
  </p:cSld>
  <p:clrMapOvr>
    <a:masterClrMapping/>
  </p:clrMapOvr>
</p:notes>
</file>

<file path=ppt/notesSlides/notesSlide1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12</a:t>
            </a:fld>
            <a:endParaRPr lang="en-US"/>
          </a:p>
        </p:txBody>
      </p:sp>
    </p:spTree>
    <p:extLst>
      <p:ext uri="{BB962C8B-B14F-4D97-AF65-F5344CB8AC3E}">
        <p14:creationId xmlns:p14="http://schemas.microsoft.com/office/powerpoint/2010/main" val="4263487550"/>
      </p:ext>
    </p:extLst>
  </p:cSld>
  <p:clrMapOvr>
    <a:masterClrMapping/>
  </p:clrMapOvr>
</p:notes>
</file>

<file path=ppt/notesSlides/notesSlide1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13</a:t>
            </a:fld>
            <a:endParaRPr lang="en-US"/>
          </a:p>
        </p:txBody>
      </p:sp>
    </p:spTree>
    <p:extLst>
      <p:ext uri="{BB962C8B-B14F-4D97-AF65-F5344CB8AC3E}">
        <p14:creationId xmlns:p14="http://schemas.microsoft.com/office/powerpoint/2010/main" val="1230325787"/>
      </p:ext>
    </p:extLst>
  </p:cSld>
  <p:clrMapOvr>
    <a:masterClrMapping/>
  </p:clrMapOvr>
</p:notes>
</file>

<file path=ppt/notesSlides/notesSlide1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14</a:t>
            </a:fld>
            <a:endParaRPr lang="en-US"/>
          </a:p>
        </p:txBody>
      </p:sp>
    </p:spTree>
    <p:extLst>
      <p:ext uri="{BB962C8B-B14F-4D97-AF65-F5344CB8AC3E}">
        <p14:creationId xmlns:p14="http://schemas.microsoft.com/office/powerpoint/2010/main" val="3567819619"/>
      </p:ext>
    </p:extLst>
  </p:cSld>
  <p:clrMapOvr>
    <a:masterClrMapping/>
  </p:clrMapOvr>
</p:notes>
</file>

<file path=ppt/notesSlides/notesSlide1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15</a:t>
            </a:fld>
            <a:endParaRPr lang="en-US"/>
          </a:p>
        </p:txBody>
      </p:sp>
    </p:spTree>
    <p:extLst>
      <p:ext uri="{BB962C8B-B14F-4D97-AF65-F5344CB8AC3E}">
        <p14:creationId xmlns:p14="http://schemas.microsoft.com/office/powerpoint/2010/main" val="1764476611"/>
      </p:ext>
    </p:extLst>
  </p:cSld>
  <p:clrMapOvr>
    <a:masterClrMapping/>
  </p:clrMapOvr>
</p:notes>
</file>

<file path=ppt/notesSlides/notesSlide16.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16</a:t>
            </a:fld>
            <a:endParaRPr lang="en-US"/>
          </a:p>
        </p:txBody>
      </p:sp>
    </p:spTree>
    <p:extLst>
      <p:ext uri="{BB962C8B-B14F-4D97-AF65-F5344CB8AC3E}">
        <p14:creationId xmlns:p14="http://schemas.microsoft.com/office/powerpoint/2010/main" val="1303293920"/>
      </p:ext>
    </p:extLst>
  </p:cSld>
  <p:clrMapOvr>
    <a:masterClrMapping/>
  </p:clrMapOvr>
</p:notes>
</file>

<file path=ppt/notesSlides/notesSlide17.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17</a:t>
            </a:fld>
            <a:endParaRPr lang="en-US"/>
          </a:p>
        </p:txBody>
      </p:sp>
    </p:spTree>
    <p:extLst>
      <p:ext uri="{BB962C8B-B14F-4D97-AF65-F5344CB8AC3E}">
        <p14:creationId xmlns:p14="http://schemas.microsoft.com/office/powerpoint/2010/main" val="1801736442"/>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2</a:t>
            </a:fld>
            <a:endParaRPr lang="en-US"/>
          </a:p>
        </p:txBody>
      </p:sp>
    </p:spTree>
    <p:extLst>
      <p:ext uri="{BB962C8B-B14F-4D97-AF65-F5344CB8AC3E}">
        <p14:creationId xmlns:p14="http://schemas.microsoft.com/office/powerpoint/2010/main" val="2203413465"/>
      </p:ext>
    </p:extLst>
  </p:cSld>
  <p:clrMapOvr>
    <a:masterClrMapping/>
  </p:clrMapOvr>
</p:notes>
</file>

<file path=ppt/notesSlides/notesSlide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3</a:t>
            </a:fld>
            <a:endParaRPr lang="en-US"/>
          </a:p>
        </p:txBody>
      </p:sp>
    </p:spTree>
    <p:extLst>
      <p:ext uri="{BB962C8B-B14F-4D97-AF65-F5344CB8AC3E}">
        <p14:creationId xmlns:p14="http://schemas.microsoft.com/office/powerpoint/2010/main" val="3772121164"/>
      </p:ext>
    </p:extLst>
  </p:cSld>
  <p:clrMapOvr>
    <a:masterClrMapping/>
  </p:clrMapOvr>
</p:notes>
</file>

<file path=ppt/notesSlides/notesSlide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4</a:t>
            </a:fld>
            <a:endParaRPr lang="en-US"/>
          </a:p>
        </p:txBody>
      </p:sp>
    </p:spTree>
    <p:extLst>
      <p:ext uri="{BB962C8B-B14F-4D97-AF65-F5344CB8AC3E}">
        <p14:creationId xmlns:p14="http://schemas.microsoft.com/office/powerpoint/2010/main" val="3114948169"/>
      </p:ext>
    </p:extLst>
  </p:cSld>
  <p:clrMapOvr>
    <a:masterClrMapping/>
  </p:clrMapOvr>
</p:notes>
</file>

<file path=ppt/notesSlides/notesSlide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5</a:t>
            </a:fld>
            <a:endParaRPr lang="en-US"/>
          </a:p>
        </p:txBody>
      </p:sp>
    </p:spTree>
    <p:extLst>
      <p:ext uri="{BB962C8B-B14F-4D97-AF65-F5344CB8AC3E}">
        <p14:creationId xmlns:p14="http://schemas.microsoft.com/office/powerpoint/2010/main" val="1718407967"/>
      </p:ext>
    </p:extLst>
  </p:cSld>
  <p:clrMapOvr>
    <a:masterClrMapping/>
  </p:clrMapOvr>
</p:notes>
</file>

<file path=ppt/notesSlides/notesSlide6.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6</a:t>
            </a:fld>
            <a:endParaRPr lang="en-US"/>
          </a:p>
        </p:txBody>
      </p:sp>
    </p:spTree>
    <p:extLst>
      <p:ext uri="{BB962C8B-B14F-4D97-AF65-F5344CB8AC3E}">
        <p14:creationId xmlns:p14="http://schemas.microsoft.com/office/powerpoint/2010/main" val="4260720493"/>
      </p:ext>
    </p:extLst>
  </p:cSld>
  <p:clrMapOvr>
    <a:masterClrMapping/>
  </p:clrMapOvr>
</p:notes>
</file>

<file path=ppt/notesSlides/notesSlide7.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7</a:t>
            </a:fld>
            <a:endParaRPr lang="en-US"/>
          </a:p>
        </p:txBody>
      </p:sp>
    </p:spTree>
    <p:extLst>
      <p:ext uri="{BB962C8B-B14F-4D97-AF65-F5344CB8AC3E}">
        <p14:creationId xmlns:p14="http://schemas.microsoft.com/office/powerpoint/2010/main" val="1739747313"/>
      </p:ext>
    </p:extLst>
  </p:cSld>
  <p:clrMapOvr>
    <a:masterClrMapping/>
  </p:clrMapOvr>
</p:notes>
</file>

<file path=ppt/notesSlides/notesSlide8.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8</a:t>
            </a:fld>
            <a:endParaRPr lang="en-US"/>
          </a:p>
        </p:txBody>
      </p:sp>
    </p:spTree>
    <p:extLst>
      <p:ext uri="{BB962C8B-B14F-4D97-AF65-F5344CB8AC3E}">
        <p14:creationId xmlns:p14="http://schemas.microsoft.com/office/powerpoint/2010/main" val="2221795512"/>
      </p:ext>
    </p:extLst>
  </p:cSld>
  <p:clrMapOvr>
    <a:masterClrMapping/>
  </p:clrMapOvr>
</p:notes>
</file>

<file path=ppt/notesSlides/notesSlide9.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A2C78D-70A5-4853-80CE-4DF3DAD69574}" type="slidenum">
              <a:rPr lang="en-US" smtClean="0"/>
              <a:t>9</a:t>
            </a:fld>
            <a:endParaRPr lang="en-US"/>
          </a:p>
        </p:txBody>
      </p:sp>
    </p:spTree>
    <p:extLst>
      <p:ext uri="{BB962C8B-B14F-4D97-AF65-F5344CB8AC3E}">
        <p14:creationId xmlns:p14="http://schemas.microsoft.com/office/powerpoint/2010/main" val="3471079914"/>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3.png" /><Relationship Id="rId2"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14="http://schemas.microsoft.com/office/drawing/2010/main"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 preserve="1">
  <p:cSld name="Title Slide">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rgbClr val="003057"/>
                </a:solidFill>
              </a:defRPr>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rgbClr val="003057"/>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pic>
        <p:nvPicPr>
          <p:cNvPr id="7" name="Picture 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40127" y="463930"/>
            <a:ext cx="3599695" cy="780290"/>
          </a:xfrm>
          <a:prstGeom prst="rect">
            <a:avLst/>
          </a:prstGeom>
        </p:spPr>
      </p:pic>
      <p:pic>
        <p:nvPicPr>
          <p:cNvPr id="9" name="Picture 8"/>
          <p:cNvPicPr>
            <a:picLocks noChangeAspect="1"/>
          </p:cNvPicPr>
          <p:nvPr/>
        </p:nvPicPr>
        <p:blipFill>
          <a:blip r:embed="rId2">
            <a:extLst>
              <a:ext uri="{28A0092B-C50C-407E-A947-70E740481C1C}">
                <a14:useLocalDpi xmlns:a14="http://schemas.microsoft.com/office/drawing/2010/main" val="0"/>
              </a:ext>
            </a:extLst>
          </a:blip>
          <a:srcRect l="36245" t="39768" r="37197" b="50412"/>
          <a:stretch>
            <a:fillRect/>
          </a:stretch>
        </p:blipFill>
        <p:spPr>
          <a:xfrm>
            <a:off x="8451305" y="5438142"/>
            <a:ext cx="2969170" cy="1420820"/>
          </a:xfrm>
          <a:prstGeom prst="rect">
            <a:avLst/>
          </a:prstGeom>
        </p:spPr>
      </p:pic>
    </p:spTree>
    <p:extLst>
      <p:ext uri="{BB962C8B-B14F-4D97-AF65-F5344CB8AC3E}">
        <p14:creationId xmlns:p14="http://schemas.microsoft.com/office/powerpoint/2010/main" val="332097999"/>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10.xml><?xml version="1.0" encoding="utf-8"?>
<p:sldLayout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x" preserve="1">
  <p:cSld name="Title and Vertical Text">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F9E40-4D1E-448C-AA1E-575302D9854B}" type="datetimeFigureOut">
              <a:rPr lang="en-US" smtClean="0"/>
              <a:t>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A55A1B-F2FE-4A99-8033-A7579C9B4298}" type="slidenum">
              <a:rPr lang="en-US" smtClean="0"/>
              <a:t>‹#›</a:t>
            </a:fld>
            <a:endParaRPr lang="en-US"/>
          </a:p>
        </p:txBody>
      </p:sp>
    </p:spTree>
    <p:extLst>
      <p:ext uri="{BB962C8B-B14F-4D97-AF65-F5344CB8AC3E}">
        <p14:creationId xmlns:p14="http://schemas.microsoft.com/office/powerpoint/2010/main" val="409544690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11.xml><?xml version="1.0" encoding="utf-8"?>
<p:sldLayout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vertTitleAndTx" preserve="1">
  <p:cSld name="Vertical Title and Text">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F9E40-4D1E-448C-AA1E-575302D9854B}" type="datetimeFigureOut">
              <a:rPr lang="en-US" smtClean="0"/>
              <a:t>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A55A1B-F2FE-4A99-8033-A7579C9B4298}" type="slidenum">
              <a:rPr lang="en-US" smtClean="0"/>
              <a:t>‹#›</a:t>
            </a:fld>
            <a:endParaRPr lang="en-US"/>
          </a:p>
        </p:txBody>
      </p:sp>
    </p:spTree>
    <p:extLst>
      <p:ext uri="{BB962C8B-B14F-4D97-AF65-F5344CB8AC3E}">
        <p14:creationId xmlns:p14="http://schemas.microsoft.com/office/powerpoint/2010/main" val="770960043"/>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2.xml><?xml version="1.0" encoding="utf-8"?>
<p:sldLayout xmlns:a14="http://schemas.microsoft.com/office/drawing/2010/main"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228600" indent="-228600">
              <a:buFont typeface="Wingdings" panose="05000000000000000000" pitchFamily="2" charset="2"/>
              <a:buChar char="§"/>
              <a:defRPr/>
            </a:lvl1pPr>
            <a:lvl2pPr marL="685800" indent="-228600">
              <a:buClr>
                <a:srgbClr val="5BC2E7"/>
              </a:buClr>
              <a:buFont typeface="Wingdings" panose="05000000000000000000" pitchFamily="2" charset="2"/>
              <a:buChar char="§"/>
              <a:defRPr/>
            </a:lvl2pPr>
            <a:lvl3pPr marL="1143000" indent="-228600">
              <a:buFont typeface="Wingdings" panose="05000000000000000000" pitchFamily="2" charset="2"/>
              <a:buChar char="§"/>
              <a:defRPr/>
            </a:lvl3pPr>
            <a:lvl4pPr marL="1600200" indent="-228600">
              <a:buClr>
                <a:srgbClr val="5BC2E7"/>
              </a:buClr>
              <a:buFont typeface="Wingdings" panose="05000000000000000000" pitchFamily="2" charset="2"/>
              <a:buChar char="§"/>
              <a:defRPr/>
            </a:lvl4pPr>
            <a:lvl5pPr marL="2057400" indent="-228600">
              <a:buFont typeface="Wingdings" panose="05000000000000000000" pitchFamily="2" charset="2"/>
              <a:buChar char="§"/>
              <a:defRPr/>
            </a:lvl5pPr>
            <a:lvl6pPr>
              <a:defRPr>
                <a:solidFill>
                  <a:srgbClr val="003057"/>
                </a:solidFill>
              </a:defRPr>
            </a:lvl6pPr>
            <a:lvl7pPr>
              <a:defRPr>
                <a:solidFill>
                  <a:srgbClr val="003057"/>
                </a:solidFill>
              </a:defRPr>
            </a:lvl7pPr>
            <a:lvl8pPr>
              <a:defRPr>
                <a:solidFill>
                  <a:srgbClr val="003057"/>
                </a:solidFill>
              </a:defRPr>
            </a:lvl8pPr>
            <a:lvl9pPr marL="3943350" indent="-285750">
              <a:buFont typeface="Arial" panose="020b0604020202020204" pitchFamily="34" charset="0"/>
              <a:buChar char="•"/>
              <a:defRPr>
                <a:solidFill>
                  <a:srgbClr val="003057"/>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pic>
        <p:nvPicPr>
          <p:cNvPr id="8" name="Picture 7"/>
          <p:cNvPicPr>
            <a:picLocks noChangeAspect="1"/>
          </p:cNvPicPr>
          <p:nvPr/>
        </p:nvPicPr>
        <p:blipFill>
          <a:blip r:embed="rId1">
            <a:extLst>
              <a:ext uri="{28A0092B-C50C-407E-A947-70E740481C1C}">
                <a14:useLocalDpi xmlns:a14="http://schemas.microsoft.com/office/drawing/2010/main" val="0"/>
              </a:ext>
            </a:extLst>
          </a:blip>
          <a:srcRect b="11127"/>
          <a:stretch>
            <a:fillRect/>
          </a:stretch>
        </p:blipFill>
        <p:spPr>
          <a:xfrm>
            <a:off x="319515" y="6272213"/>
            <a:ext cx="11527927" cy="376237"/>
          </a:xfrm>
          <a:prstGeom prst="rect">
            <a:avLst/>
          </a:prstGeom>
        </p:spPr>
      </p:pic>
      <p:sp>
        <p:nvSpPr>
          <p:cNvPr id="9" name="Footer Placeholder 4"/>
          <p:cNvSpPr txBox="1"/>
          <p:nvPr/>
        </p:nvSpPr>
        <p:spPr>
          <a:xfrm>
            <a:off x="404283" y="6365186"/>
            <a:ext cx="2777068" cy="274320"/>
          </a:xfrm>
          <a:prstGeom prst="rect">
            <a:avLst/>
          </a:prstGeom>
        </p:spPr>
        <p:txBody>
          <a:bodyPr vert="horz" lIns="91440" tIns="45720" rIns="91440" bIns="45720" rtlCol="0" anchor="ctr"/>
          <a:lstStyle>
            <a:defPPr>
              <a:defRPr lang="en-US"/>
            </a:defPPr>
            <a:lvl1pPr marL="0" algn="l" defTabSz="914400" rtl="0" eaLnBrk="1" latinLnBrk="0" hangingPunct="1">
              <a:defRPr sz="12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0" smtClean="0"/>
              <a:t>www.marshalldennehey.com</a:t>
            </a:r>
            <a:endParaRPr lang="en-US" b="0"/>
          </a:p>
        </p:txBody>
      </p:sp>
      <p:sp>
        <p:nvSpPr>
          <p:cNvPr id="10" name="Slide Number Placeholder 5"/>
          <p:cNvSpPr txBox="1"/>
          <p:nvPr/>
        </p:nvSpPr>
        <p:spPr>
          <a:xfrm>
            <a:off x="10805529" y="6367503"/>
            <a:ext cx="973667" cy="27432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217E044-2C54-4E1A-9766-9C668D0F037B}" type="slidenum">
              <a:rPr lang="en-US" smtClean="0"/>
              <a:t>‹#›</a:t>
            </a:fld>
            <a:endParaRPr lang="en-US"/>
          </a:p>
        </p:txBody>
      </p:sp>
      <p:cxnSp>
        <p:nvCxnSpPr>
          <p:cNvPr id="7" name="Straight Connector 6"/>
          <p:cNvCxnSpPr/>
          <p:nvPr/>
        </p:nvCxnSpPr>
        <p:spPr>
          <a:xfrm>
            <a:off x="838200" y="1555521"/>
            <a:ext cx="10515600" cy="0"/>
          </a:xfrm>
          <a:prstGeom prst="line">
            <a:avLst/>
          </a:prstGeom>
          <a:ln w="12700">
            <a:solidFill>
              <a:srgbClr val="5BC2E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8060739"/>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3.xml><?xml version="1.0" encoding="utf-8"?>
<p:sldLayout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secHead" preserve="1">
  <p:cSld name="Section Header">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54F9E40-4D1E-448C-AA1E-575302D9854B}" type="datetimeFigureOut">
              <a:rPr lang="en-US" smtClean="0"/>
              <a:t>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A55A1B-F2FE-4A99-8033-A7579C9B4298}" type="slidenum">
              <a:rPr lang="en-US" smtClean="0"/>
              <a:t>‹#›</a:t>
            </a:fld>
            <a:endParaRPr lang="en-US"/>
          </a:p>
        </p:txBody>
      </p:sp>
    </p:spTree>
    <p:extLst>
      <p:ext uri="{BB962C8B-B14F-4D97-AF65-F5344CB8AC3E}">
        <p14:creationId xmlns:p14="http://schemas.microsoft.com/office/powerpoint/2010/main" val="2309296647"/>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4.xml><?xml version="1.0" encoding="utf-8"?>
<p:sldLayout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Obj" preserve="1">
  <p:cSld name="Two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4F9E40-4D1E-448C-AA1E-575302D9854B}" type="datetimeFigureOut">
              <a:rPr lang="en-US" smtClean="0"/>
              <a:t>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A55A1B-F2FE-4A99-8033-A7579C9B4298}" type="slidenum">
              <a:rPr lang="en-US" smtClean="0"/>
              <a:t>‹#›</a:t>
            </a:fld>
            <a:endParaRPr lang="en-US"/>
          </a:p>
        </p:txBody>
      </p:sp>
    </p:spTree>
    <p:extLst>
      <p:ext uri="{BB962C8B-B14F-4D97-AF65-F5344CB8AC3E}">
        <p14:creationId xmlns:p14="http://schemas.microsoft.com/office/powerpoint/2010/main" val="2736711691"/>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5.xml><?xml version="1.0" encoding="utf-8"?>
<p:sldLayout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woTxTwoObj" preserve="1">
  <p:cSld name="Comparison">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4F9E40-4D1E-448C-AA1E-575302D9854B}" type="datetimeFigureOut">
              <a:rPr lang="en-US" smtClean="0"/>
              <a:t>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A55A1B-F2FE-4A99-8033-A7579C9B4298}" type="slidenum">
              <a:rPr lang="en-US" smtClean="0"/>
              <a:t>‹#›</a:t>
            </a:fld>
            <a:endParaRPr lang="en-US"/>
          </a:p>
        </p:txBody>
      </p:sp>
    </p:spTree>
    <p:extLst>
      <p:ext uri="{BB962C8B-B14F-4D97-AF65-F5344CB8AC3E}">
        <p14:creationId xmlns:p14="http://schemas.microsoft.com/office/powerpoint/2010/main" val="403781770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6.xml><?xml version="1.0" encoding="utf-8"?>
<p:sldLayout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4F9E40-4D1E-448C-AA1E-575302D9854B}" type="datetimeFigureOut">
              <a:rPr lang="en-US" smtClean="0"/>
              <a:t>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A55A1B-F2FE-4A99-8033-A7579C9B4298}" type="slidenum">
              <a:rPr lang="en-US" smtClean="0"/>
              <a:t>‹#›</a:t>
            </a:fld>
            <a:endParaRPr lang="en-US"/>
          </a:p>
        </p:txBody>
      </p:sp>
    </p:spTree>
    <p:extLst>
      <p:ext uri="{BB962C8B-B14F-4D97-AF65-F5344CB8AC3E}">
        <p14:creationId xmlns:p14="http://schemas.microsoft.com/office/powerpoint/2010/main" val="928147455"/>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7.xml><?xml version="1.0" encoding="utf-8"?>
<p:sldLayout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54F9E40-4D1E-448C-AA1E-575302D9854B}" type="datetimeFigureOut">
              <a:rPr lang="en-US" smtClean="0"/>
              <a:t>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A55A1B-F2FE-4A99-8033-A7579C9B4298}" type="slidenum">
              <a:rPr lang="en-US" smtClean="0"/>
              <a:t>‹#›</a:t>
            </a:fld>
            <a:endParaRPr lang="en-US"/>
          </a:p>
        </p:txBody>
      </p:sp>
    </p:spTree>
    <p:extLst>
      <p:ext uri="{BB962C8B-B14F-4D97-AF65-F5344CB8AC3E}">
        <p14:creationId xmlns:p14="http://schemas.microsoft.com/office/powerpoint/2010/main" val="1345470957"/>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8.xml><?xml version="1.0" encoding="utf-8"?>
<p:sldLayout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Tx" preserve="1">
  <p:cSld name="Content with Caption">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4F9E40-4D1E-448C-AA1E-575302D9854B}" type="datetimeFigureOut">
              <a:rPr lang="en-US" smtClean="0"/>
              <a:t>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A55A1B-F2FE-4A99-8033-A7579C9B4298}" type="slidenum">
              <a:rPr lang="en-US" smtClean="0"/>
              <a:t>‹#›</a:t>
            </a:fld>
            <a:endParaRPr lang="en-US"/>
          </a:p>
        </p:txBody>
      </p:sp>
    </p:spTree>
    <p:extLst>
      <p:ext uri="{BB962C8B-B14F-4D97-AF65-F5344CB8AC3E}">
        <p14:creationId xmlns:p14="http://schemas.microsoft.com/office/powerpoint/2010/main" val="3305922779"/>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Layouts/slideLayout9.xml><?xml version="1.0" encoding="utf-8"?>
<p:sldLayout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picTx" preserve="1">
  <p:cSld name="Picture with Caption">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4F9E40-4D1E-448C-AA1E-575302D9854B}" type="datetimeFigureOut">
              <a:rPr lang="en-US" smtClean="0"/>
              <a:t>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A55A1B-F2FE-4A99-8033-A7579C9B4298}" type="slidenum">
              <a:rPr lang="en-US" smtClean="0"/>
              <a:t>‹#›</a:t>
            </a:fld>
            <a:endParaRPr lang="en-US"/>
          </a:p>
        </p:txBody>
      </p:sp>
    </p:spTree>
    <p:extLst>
      <p:ext uri="{BB962C8B-B14F-4D97-AF65-F5344CB8AC3E}">
        <p14:creationId xmlns:p14="http://schemas.microsoft.com/office/powerpoint/2010/main" val="437270375"/>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4F9E40-4D1E-448C-AA1E-575302D9854B}" type="datetimeFigureOut">
              <a:rPr lang="en-US" smtClean="0"/>
              <a:t>1/5/2024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55A1B-F2FE-4A99-8033-A7579C9B4298}" type="slidenum">
              <a:rPr lang="en-US" smtClean="0"/>
              <a:t>‹#›</a:t>
            </a:fld>
            <a:endParaRPr lang="en-US"/>
          </a:p>
        </p:txBody>
      </p:sp>
    </p:spTree>
    <p:extLst>
      <p:ext uri="{BB962C8B-B14F-4D97-AF65-F5344CB8AC3E}">
        <p14:creationId xmlns:p14="http://schemas.microsoft.com/office/powerpoint/2010/main" val="2992109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xStyles>
    <p:titleStyle>
      <a:lvl1pPr algn="l" defTabSz="914400" rtl="0" eaLnBrk="1" latinLnBrk="0" hangingPunct="1">
        <a:lnSpc>
          <a:spcPct val="90000"/>
        </a:lnSpc>
        <a:spcBef>
          <a:spcPct val="0"/>
        </a:spcBef>
        <a:buNone/>
        <a:defRPr lang="en-US" sz="4400" kern="1200">
          <a:solidFill>
            <a:srgbClr val="003057"/>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3057"/>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3057"/>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3057"/>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3057"/>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3057"/>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4.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ctrTitle"/>
          </p:nvPr>
        </p:nvSpPr>
        <p:spPr/>
        <p:txBody>
          <a:bodyPr/>
          <a:lstStyle/>
          <a:p>
            <a:r>
              <a:rPr lang="en-US" smtClean="0"/>
              <a:t>Construction Litigation Damages Overview</a:t>
            </a:r>
            <a:endParaRPr lang="en-US"/>
          </a:p>
        </p:txBody>
      </p:sp>
      <p:sp>
        <p:nvSpPr>
          <p:cNvPr id="3" name="Subtitle 2" descr="" title=""/>
          <p:cNvSpPr>
            <a:spLocks noGrp="1"/>
          </p:cNvSpPr>
          <p:nvPr>
            <p:ph type="subTitle" idx="1"/>
          </p:nvPr>
        </p:nvSpPr>
        <p:spPr/>
        <p:txBody>
          <a:bodyPr>
            <a:normAutofit fontScale="77500" lnSpcReduction="20000"/>
          </a:bodyPr>
          <a:lstStyle/>
          <a:p>
            <a:r>
              <a:rPr lang="en-US" i="1" smtClean="0"/>
              <a:t>Presented by:</a:t>
            </a:r>
          </a:p>
          <a:p>
            <a:r>
              <a:rPr lang="en-US" smtClean="0"/>
              <a:t>Lindsay G. McCormick, Shareholder</a:t>
            </a:r>
          </a:p>
          <a:p>
            <a:r>
              <a:rPr lang="en-US" smtClean="0"/>
              <a:t>Elizabeth Ferguson, Shareholder</a:t>
            </a:r>
          </a:p>
          <a:p>
            <a:r>
              <a:rPr lang="en-US" smtClean="0"/>
              <a:t>lgmccormick@mdwcg.com</a:t>
            </a:r>
          </a:p>
          <a:p>
            <a:r>
              <a:rPr lang="en-US" smtClean="0"/>
              <a:t>ebferguson@mdwcg.com</a:t>
            </a:r>
          </a:p>
          <a:p>
            <a:endParaRPr lang="en-US"/>
          </a:p>
        </p:txBody>
      </p:sp>
    </p:spTree>
    <p:extLst>
      <p:ext uri="{BB962C8B-B14F-4D97-AF65-F5344CB8AC3E}">
        <p14:creationId xmlns:p14="http://schemas.microsoft.com/office/powerpoint/2010/main" val="1472154657"/>
      </p:ext>
    </p:extLst>
  </p:cSld>
  <p:clrMapOvr>
    <a:masterClrMapping/>
  </p:clrMapOvr>
</p:sld>
</file>

<file path=ppt/slides/slide10.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Consequential Damages – Owners cont.</a:t>
            </a:r>
            <a:endParaRPr lang="en-US"/>
          </a:p>
        </p:txBody>
      </p:sp>
      <p:sp>
        <p:nvSpPr>
          <p:cNvPr id="3" name="Content Placeholder 2" descr="" title=""/>
          <p:cNvSpPr>
            <a:spLocks noGrp="1"/>
          </p:cNvSpPr>
          <p:nvPr>
            <p:ph idx="1"/>
          </p:nvPr>
        </p:nvSpPr>
        <p:spPr/>
        <p:txBody>
          <a:bodyPr>
            <a:normAutofit fontScale="92500" lnSpcReduction="10000"/>
          </a:bodyPr>
          <a:lstStyle/>
          <a:p>
            <a:r>
              <a:rPr lang="en-US" smtClean="0"/>
              <a:t>Liquidated Damages</a:t>
            </a:r>
          </a:p>
          <a:p>
            <a:pPr lvl="1"/>
            <a:r>
              <a:rPr lang="en-US" smtClean="0"/>
              <a:t>LD Provision Enforceable </a:t>
            </a:r>
            <a:r>
              <a:rPr lang="en-US"/>
              <a:t>if:</a:t>
            </a:r>
          </a:p>
          <a:p>
            <a:pPr lvl="2"/>
            <a:r>
              <a:rPr lang="en-US"/>
              <a:t>At time of K, amount fixed was a reasonable forecast of the just compensation for the harm caused by the breach, </a:t>
            </a:r>
            <a:r>
              <a:rPr lang="en-US" b="1"/>
              <a:t>AND</a:t>
            </a:r>
          </a:p>
          <a:p>
            <a:pPr lvl="2"/>
            <a:r>
              <a:rPr lang="en-US"/>
              <a:t>Harm caused by the breach is very difficult to estimate accurately </a:t>
            </a:r>
          </a:p>
          <a:p>
            <a:pPr lvl="3"/>
            <a:r>
              <a:rPr lang="en-US" i="1"/>
              <a:t>Metro Date County v. Frank J Rooney, Inc. </a:t>
            </a:r>
            <a:r>
              <a:rPr lang="en-US"/>
              <a:t>627 So, 2d 1248 (Fla. 3d DCA 1993). </a:t>
            </a:r>
          </a:p>
          <a:p>
            <a:pPr lvl="1"/>
            <a:r>
              <a:rPr lang="en-US" smtClean="0"/>
              <a:t>Cannot </a:t>
            </a:r>
            <a:r>
              <a:rPr lang="en-US"/>
              <a:t>be </a:t>
            </a:r>
            <a:r>
              <a:rPr lang="en-US" smtClean="0"/>
              <a:t>punitive</a:t>
            </a:r>
          </a:p>
          <a:p>
            <a:pPr lvl="1"/>
            <a:r>
              <a:rPr lang="en-US" smtClean="0"/>
              <a:t>Claimant must enforce as provided in the contract, failure to do so may result in waiver</a:t>
            </a:r>
            <a:endParaRPr lang="en-US"/>
          </a:p>
          <a:p>
            <a:pPr lvl="1"/>
            <a:r>
              <a:rPr lang="en-US" smtClean="0"/>
              <a:t>Whether LD Provision is enforceable </a:t>
            </a:r>
            <a:r>
              <a:rPr lang="en-US"/>
              <a:t>is a question of law </a:t>
            </a:r>
            <a:endParaRPr lang="en-US" smtClean="0"/>
          </a:p>
          <a:p>
            <a:pPr lvl="1"/>
            <a:r>
              <a:rPr lang="en-US" smtClean="0"/>
              <a:t>Substitute for actual damages – cannot get both LD and actual damages</a:t>
            </a:r>
          </a:p>
          <a:p>
            <a:pPr lvl="2"/>
            <a:r>
              <a:rPr lang="en-US"/>
              <a:t>Any provision that allows both or allows Owner to choose b/t and both allow full recover is unenforceable </a:t>
            </a:r>
          </a:p>
          <a:p>
            <a:pPr lvl="2"/>
            <a:r>
              <a:rPr lang="en-US" i="1"/>
              <a:t>Waters v. Key Colony East, Inc., </a:t>
            </a:r>
            <a:r>
              <a:rPr lang="en-US"/>
              <a:t>345 So.2d 367 (Fla. 3d DCA 1977).</a:t>
            </a:r>
          </a:p>
          <a:p>
            <a:pPr lvl="2"/>
            <a:endParaRPr lang="en-US"/>
          </a:p>
          <a:p>
            <a:pPr lvl="2"/>
            <a:endParaRPr lang="en-US"/>
          </a:p>
        </p:txBody>
      </p:sp>
    </p:spTree>
    <p:extLst>
      <p:ext uri="{BB962C8B-B14F-4D97-AF65-F5344CB8AC3E}">
        <p14:creationId xmlns:p14="http://schemas.microsoft.com/office/powerpoint/2010/main" val="1892831628"/>
      </p:ext>
    </p:extLst>
  </p:cSld>
  <p:clrMapOvr>
    <a:masterClrMapping/>
  </p:clrMapOvr>
</p:sld>
</file>

<file path=ppt/slides/slide11.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Consequential Damages - Contractors</a:t>
            </a:r>
            <a:endParaRPr lang="en-US"/>
          </a:p>
        </p:txBody>
      </p:sp>
      <p:sp>
        <p:nvSpPr>
          <p:cNvPr id="3" name="Content Placeholder 2" descr="" title=""/>
          <p:cNvSpPr>
            <a:spLocks noGrp="1"/>
          </p:cNvSpPr>
          <p:nvPr>
            <p:ph idx="1"/>
          </p:nvPr>
        </p:nvSpPr>
        <p:spPr/>
        <p:txBody>
          <a:bodyPr>
            <a:normAutofit fontScale="70000" lnSpcReduction="20000"/>
          </a:bodyPr>
          <a:lstStyle/>
          <a:p>
            <a:r>
              <a:rPr lang="en-US"/>
              <a:t>Lost profits</a:t>
            </a:r>
          </a:p>
          <a:p>
            <a:pPr lvl="1"/>
            <a:r>
              <a:rPr lang="en-US" smtClean="0"/>
              <a:t>On K project - difference </a:t>
            </a:r>
            <a:r>
              <a:rPr lang="en-US"/>
              <a:t>b/t reduction in the amount of profits expected </a:t>
            </a:r>
            <a:r>
              <a:rPr lang="en-US" smtClean="0"/>
              <a:t>Arguably </a:t>
            </a:r>
            <a:r>
              <a:rPr lang="en-US"/>
              <a:t>this could direct damages </a:t>
            </a:r>
          </a:p>
          <a:p>
            <a:pPr lvl="2"/>
            <a:r>
              <a:rPr lang="en-US"/>
              <a:t>Easier to establish </a:t>
            </a:r>
          </a:p>
          <a:p>
            <a:pPr lvl="2"/>
            <a:r>
              <a:rPr lang="en-US"/>
              <a:t>Foreseeability generally presumed </a:t>
            </a:r>
          </a:p>
          <a:p>
            <a:pPr lvl="1"/>
            <a:r>
              <a:rPr lang="en-US" smtClean="0"/>
              <a:t>On other lost projects</a:t>
            </a:r>
            <a:endParaRPr lang="en-US"/>
          </a:p>
          <a:p>
            <a:pPr lvl="2"/>
            <a:r>
              <a:rPr lang="en-US"/>
              <a:t>M</a:t>
            </a:r>
            <a:r>
              <a:rPr lang="en-US" smtClean="0"/>
              <a:t>ore </a:t>
            </a:r>
            <a:r>
              <a:rPr lang="en-US"/>
              <a:t>difficult to </a:t>
            </a:r>
            <a:r>
              <a:rPr lang="en-US" smtClean="0"/>
              <a:t>prove</a:t>
            </a:r>
          </a:p>
          <a:p>
            <a:pPr lvl="2"/>
            <a:r>
              <a:rPr lang="en-US"/>
              <a:t>M</a:t>
            </a:r>
            <a:r>
              <a:rPr lang="en-US" smtClean="0"/>
              <a:t>ust </a:t>
            </a:r>
            <a:r>
              <a:rPr lang="en-US"/>
              <a:t>establish foreseeable – within the parties’ contemplation at the time they contracted </a:t>
            </a:r>
          </a:p>
          <a:p>
            <a:r>
              <a:rPr lang="en-US"/>
              <a:t>Reasonable certainty standard </a:t>
            </a:r>
          </a:p>
          <a:p>
            <a:pPr lvl="1"/>
            <a:r>
              <a:rPr lang="en-US"/>
              <a:t>Would have been earned but for the breach</a:t>
            </a:r>
          </a:p>
          <a:p>
            <a:pPr lvl="2"/>
            <a:r>
              <a:rPr lang="en-US"/>
              <a:t>Conjecture and speculation not sufficient - </a:t>
            </a:r>
            <a:r>
              <a:rPr lang="en-US" i="1"/>
              <a:t>Rooney v. Skeet’r Beat;r of Swt. Florida, </a:t>
            </a:r>
            <a:r>
              <a:rPr lang="en-US"/>
              <a:t>898, So. 2d 968 (Fla. 2d DCA 2005).</a:t>
            </a:r>
          </a:p>
          <a:p>
            <a:pPr lvl="1"/>
            <a:r>
              <a:rPr lang="en-US" smtClean="0"/>
              <a:t>As to the </a:t>
            </a:r>
            <a:r>
              <a:rPr lang="en-US"/>
              <a:t>amount </a:t>
            </a:r>
            <a:endParaRPr lang="en-US" smtClean="0"/>
          </a:p>
          <a:p>
            <a:pPr lvl="2"/>
            <a:r>
              <a:rPr lang="en-US"/>
              <a:t>N</a:t>
            </a:r>
            <a:r>
              <a:rPr lang="en-US" smtClean="0"/>
              <a:t>ot </a:t>
            </a:r>
            <a:r>
              <a:rPr lang="en-US"/>
              <a:t>enough to just show a reduced net profit for the year as compared to prior </a:t>
            </a:r>
            <a:r>
              <a:rPr lang="en-US" smtClean="0"/>
              <a:t>years</a:t>
            </a:r>
          </a:p>
          <a:p>
            <a:pPr lvl="2"/>
            <a:r>
              <a:rPr lang="en-US"/>
              <a:t>R</a:t>
            </a:r>
            <a:r>
              <a:rPr lang="en-US" smtClean="0"/>
              <a:t>equires </a:t>
            </a:r>
            <a:r>
              <a:rPr lang="en-US"/>
              <a:t>expert testimony </a:t>
            </a:r>
            <a:r>
              <a:rPr lang="en-US" smtClean="0"/>
              <a:t>- reduced </a:t>
            </a:r>
            <a:r>
              <a:rPr lang="en-US"/>
              <a:t>profit level during a </a:t>
            </a:r>
            <a:r>
              <a:rPr lang="en-US" smtClean="0"/>
              <a:t>set </a:t>
            </a:r>
            <a:r>
              <a:rPr lang="en-US"/>
              <a:t>period was </a:t>
            </a:r>
            <a:r>
              <a:rPr lang="en-US" u="sng"/>
              <a:t>more likely than not </a:t>
            </a:r>
            <a:r>
              <a:rPr lang="en-US"/>
              <a:t>caused by the </a:t>
            </a:r>
            <a:r>
              <a:rPr lang="en-US" smtClean="0"/>
              <a:t>breach</a:t>
            </a:r>
          </a:p>
          <a:p>
            <a:pPr lvl="2"/>
            <a:r>
              <a:rPr lang="en-US"/>
              <a:t>I</a:t>
            </a:r>
            <a:r>
              <a:rPr lang="en-US" smtClean="0"/>
              <a:t>f </a:t>
            </a:r>
            <a:r>
              <a:rPr lang="en-US"/>
              <a:t>contractor doesn’t have a proven track record of making a profit, will be very hard to meet burden of proof </a:t>
            </a:r>
            <a:endParaRPr lang="en-US" smtClean="0"/>
          </a:p>
          <a:p>
            <a:pPr lvl="3"/>
            <a:r>
              <a:rPr lang="en-US"/>
              <a:t>L</a:t>
            </a:r>
            <a:r>
              <a:rPr lang="en-US" smtClean="0"/>
              <a:t>ost </a:t>
            </a:r>
            <a:r>
              <a:rPr lang="en-US"/>
              <a:t>future profits of a new business – usually not </a:t>
            </a:r>
            <a:r>
              <a:rPr lang="en-US" smtClean="0"/>
              <a:t>recoverable</a:t>
            </a:r>
          </a:p>
          <a:p>
            <a:pPr lvl="3"/>
            <a:r>
              <a:rPr lang="en-US" smtClean="0"/>
              <a:t>Can be an exception </a:t>
            </a:r>
            <a:r>
              <a:rPr lang="en-US"/>
              <a:t>for national companies with a proven record of substantial success and expanding into another state </a:t>
            </a:r>
          </a:p>
          <a:p>
            <a:pPr lvl="2"/>
            <a:endParaRPr lang="en-US"/>
          </a:p>
          <a:p>
            <a:pPr lvl="1"/>
            <a:endParaRPr lang="en-US"/>
          </a:p>
        </p:txBody>
      </p:sp>
    </p:spTree>
    <p:extLst>
      <p:ext uri="{BB962C8B-B14F-4D97-AF65-F5344CB8AC3E}">
        <p14:creationId xmlns:p14="http://schemas.microsoft.com/office/powerpoint/2010/main" val="1381369360"/>
      </p:ext>
    </p:extLst>
  </p:cSld>
  <p:clrMapOvr>
    <a:masterClrMapping/>
  </p:clrMapOvr>
</p:sld>
</file>

<file path=ppt/slides/slide12.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Consequential Damages – Contractors cont. </a:t>
            </a:r>
            <a:endParaRPr lang="en-US"/>
          </a:p>
        </p:txBody>
      </p:sp>
      <p:sp>
        <p:nvSpPr>
          <p:cNvPr id="3" name="Content Placeholder 2" descr="" title=""/>
          <p:cNvSpPr>
            <a:spLocks noGrp="1"/>
          </p:cNvSpPr>
          <p:nvPr>
            <p:ph idx="1"/>
          </p:nvPr>
        </p:nvSpPr>
        <p:spPr/>
        <p:txBody>
          <a:bodyPr>
            <a:normAutofit lnSpcReduction="10000"/>
          </a:bodyPr>
          <a:lstStyle/>
          <a:p>
            <a:r>
              <a:rPr lang="en-US" smtClean="0"/>
              <a:t>Standby during Owner caused delay</a:t>
            </a:r>
          </a:p>
          <a:p>
            <a:pPr lvl="1"/>
            <a:r>
              <a:rPr lang="en-US" i="1" err="1" smtClean="0"/>
              <a:t>Eichleay</a:t>
            </a:r>
            <a:r>
              <a:rPr lang="en-US" smtClean="0"/>
              <a:t> </a:t>
            </a:r>
            <a:r>
              <a:rPr lang="en-US"/>
              <a:t>formula </a:t>
            </a:r>
            <a:r>
              <a:rPr lang="en-US" smtClean="0"/>
              <a:t>to measure Unabsorbed </a:t>
            </a:r>
            <a:r>
              <a:rPr lang="en-US"/>
              <a:t>O</a:t>
            </a:r>
            <a:r>
              <a:rPr lang="en-US" smtClean="0"/>
              <a:t>verhead</a:t>
            </a:r>
          </a:p>
          <a:p>
            <a:pPr lvl="2"/>
            <a:r>
              <a:rPr lang="en-US" smtClean="0"/>
              <a:t>(A) Home </a:t>
            </a:r>
            <a:r>
              <a:rPr lang="en-US"/>
              <a:t>office overhead allocable to the K = multiply total home office overhead by the ratio of the delayed K billings to the total billings of the contractor for the K </a:t>
            </a:r>
            <a:r>
              <a:rPr lang="en-US" smtClean="0"/>
              <a:t>period </a:t>
            </a:r>
          </a:p>
          <a:p>
            <a:pPr lvl="2"/>
            <a:r>
              <a:rPr lang="en-US" smtClean="0"/>
              <a:t> (B) Daily </a:t>
            </a:r>
            <a:r>
              <a:rPr lang="en-US"/>
              <a:t>overhead rate computed by dividing the overhead allocable to the </a:t>
            </a:r>
            <a:r>
              <a:rPr lang="en-US" smtClean="0"/>
              <a:t>K (A) </a:t>
            </a:r>
            <a:r>
              <a:rPr lang="en-US"/>
              <a:t>by the total number of days of the </a:t>
            </a:r>
            <a:r>
              <a:rPr lang="en-US" smtClean="0"/>
              <a:t>original K performance</a:t>
            </a:r>
          </a:p>
          <a:p>
            <a:pPr lvl="2"/>
            <a:r>
              <a:rPr lang="en-US"/>
              <a:t>M</a:t>
            </a:r>
            <a:r>
              <a:rPr lang="en-US" smtClean="0"/>
              <a:t>ultiply </a:t>
            </a:r>
            <a:r>
              <a:rPr lang="en-US"/>
              <a:t>daily overhead </a:t>
            </a:r>
            <a:r>
              <a:rPr lang="en-US" smtClean="0"/>
              <a:t>rate (B) </a:t>
            </a:r>
            <a:r>
              <a:rPr lang="en-US"/>
              <a:t>by the number of compensable delay days </a:t>
            </a:r>
            <a:endParaRPr lang="en-US" smtClean="0"/>
          </a:p>
          <a:p>
            <a:r>
              <a:rPr lang="en-US" smtClean="0"/>
              <a:t>Loan related expenses for Owner caused delay</a:t>
            </a:r>
          </a:p>
          <a:p>
            <a:pPr lvl="1"/>
            <a:r>
              <a:rPr lang="en-US" smtClean="0"/>
              <a:t>Must </a:t>
            </a:r>
            <a:r>
              <a:rPr lang="en-US"/>
              <a:t>be </a:t>
            </a:r>
            <a:r>
              <a:rPr lang="en-US" smtClean="0"/>
              <a:t>foreseeable </a:t>
            </a:r>
            <a:r>
              <a:rPr lang="en-US"/>
              <a:t>at time of </a:t>
            </a:r>
            <a:r>
              <a:rPr lang="en-US" smtClean="0"/>
              <a:t>K</a:t>
            </a:r>
          </a:p>
          <a:p>
            <a:pPr lvl="1"/>
            <a:r>
              <a:rPr lang="en-US" smtClean="0"/>
              <a:t>Reasonable </a:t>
            </a:r>
            <a:r>
              <a:rPr lang="en-US"/>
              <a:t>certainty test for amount </a:t>
            </a:r>
            <a:endParaRPr lang="en-US" smtClean="0"/>
          </a:p>
          <a:p>
            <a:pPr lvl="1"/>
            <a:r>
              <a:rPr lang="en-US" smtClean="0"/>
              <a:t>Not </a:t>
            </a:r>
            <a:r>
              <a:rPr lang="en-US"/>
              <a:t>the same as prejudgment interest </a:t>
            </a:r>
          </a:p>
          <a:p>
            <a:endParaRPr lang="en-US"/>
          </a:p>
        </p:txBody>
      </p:sp>
    </p:spTree>
    <p:extLst>
      <p:ext uri="{BB962C8B-B14F-4D97-AF65-F5344CB8AC3E}">
        <p14:creationId xmlns:p14="http://schemas.microsoft.com/office/powerpoint/2010/main" val="1991630650"/>
      </p:ext>
    </p:extLst>
  </p:cSld>
  <p:clrMapOvr>
    <a:masterClrMapping/>
  </p:clrMapOvr>
</p:sld>
</file>

<file path=ppt/slides/slide13.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a:t>Waiver of Consequential Damages</a:t>
            </a:r>
          </a:p>
        </p:txBody>
      </p:sp>
      <p:sp>
        <p:nvSpPr>
          <p:cNvPr id="3" name="Content Placeholder 2" descr="" title=""/>
          <p:cNvSpPr>
            <a:spLocks noGrp="1"/>
          </p:cNvSpPr>
          <p:nvPr>
            <p:ph idx="1"/>
          </p:nvPr>
        </p:nvSpPr>
        <p:spPr/>
        <p:txBody>
          <a:bodyPr>
            <a:normAutofit fontScale="92500" lnSpcReduction="20000"/>
          </a:bodyPr>
          <a:lstStyle/>
          <a:p>
            <a:r>
              <a:rPr lang="en-US" err="1"/>
              <a:t>AIA A201-2017, Section 15.1.7: mutual waiver of consequential damages</a:t>
            </a:r>
          </a:p>
          <a:p>
            <a:r>
              <a:rPr lang="en-US" smtClean="0"/>
              <a:t>Under Florida Law, the waiver in AIA A201 is found to be clear and unambiguous, and therefore valid and enforceable.</a:t>
            </a:r>
          </a:p>
          <a:p>
            <a:pPr lvl="1"/>
            <a:r>
              <a:rPr lang="en-US" i="1"/>
              <a:t>Bartram, LLC </a:t>
            </a:r>
            <a:r>
              <a:rPr lang="en-US"/>
              <a:t>v. </a:t>
            </a:r>
            <a:r>
              <a:rPr lang="en-US" i="1" err="1"/>
              <a:t>C.B. Contrs., </a:t>
            </a:r>
            <a:r>
              <a:rPr lang="en-US"/>
              <a:t>LLC, 2011 WL 1299856 (N.D. Fla. Mar. 31,2011), citing </a:t>
            </a:r>
            <a:r>
              <a:rPr lang="en-US" i="1"/>
              <a:t>Cooper </a:t>
            </a:r>
            <a:r>
              <a:rPr lang="en-US"/>
              <a:t>v. </a:t>
            </a:r>
            <a:r>
              <a:rPr lang="en-US" i="1"/>
              <a:t>Meridian Yachts, </a:t>
            </a:r>
            <a:r>
              <a:rPr lang="en-US"/>
              <a:t>575 F.3d 1151,1167 (11 th Cir. 2009)(applying Florida law on waiver of damages). </a:t>
            </a:r>
            <a:endParaRPr lang="en-US" smtClean="0"/>
          </a:p>
          <a:p>
            <a:r>
              <a:rPr lang="en-US"/>
              <a:t>Includes </a:t>
            </a:r>
            <a:r>
              <a:rPr lang="en-US" smtClean="0"/>
              <a:t>the waiver interest </a:t>
            </a:r>
            <a:r>
              <a:rPr lang="en-US"/>
              <a:t>and finance costs, as well as diminution of </a:t>
            </a:r>
            <a:r>
              <a:rPr lang="en-US" smtClean="0"/>
              <a:t>value</a:t>
            </a:r>
          </a:p>
          <a:p>
            <a:pPr lvl="1"/>
            <a:r>
              <a:rPr lang="en-US" i="1"/>
              <a:t>Rollins, Inc. </a:t>
            </a:r>
            <a:r>
              <a:rPr lang="en-US"/>
              <a:t>v. </a:t>
            </a:r>
            <a:r>
              <a:rPr lang="en-US" i="1"/>
              <a:t>Butland, </a:t>
            </a:r>
            <a:r>
              <a:rPr lang="en-US"/>
              <a:t>951 So.2d 860, 870 (2</a:t>
            </a:r>
            <a:r>
              <a:rPr lang="en-US" baseline="30000"/>
              <a:t>nd</a:t>
            </a:r>
            <a:r>
              <a:rPr lang="en-US"/>
              <a:t> DCA 2006). </a:t>
            </a:r>
          </a:p>
          <a:p>
            <a:r>
              <a:rPr lang="en-US"/>
              <a:t>The list of Consequential Damages in the waiver has been held to be </a:t>
            </a:r>
            <a:r>
              <a:rPr lang="en-US" smtClean="0"/>
              <a:t>non-exhaustive</a:t>
            </a:r>
          </a:p>
          <a:p>
            <a:pPr lvl="1"/>
            <a:r>
              <a:rPr lang="en-US" i="1"/>
              <a:t>Bartram, LLC </a:t>
            </a:r>
            <a:r>
              <a:rPr lang="en-US"/>
              <a:t>v. </a:t>
            </a:r>
            <a:r>
              <a:rPr lang="en-US" i="1" err="1"/>
              <a:t>C.B. Contrs., </a:t>
            </a:r>
            <a:r>
              <a:rPr lang="en-US"/>
              <a:t>LLC</a:t>
            </a:r>
            <a:endParaRPr lang="en-US" smtClean="0"/>
          </a:p>
          <a:p>
            <a:endParaRPr lang="en-US"/>
          </a:p>
          <a:p>
            <a:endParaRPr lang="en-US"/>
          </a:p>
        </p:txBody>
      </p:sp>
    </p:spTree>
    <p:extLst>
      <p:ext uri="{BB962C8B-B14F-4D97-AF65-F5344CB8AC3E}">
        <p14:creationId xmlns:p14="http://schemas.microsoft.com/office/powerpoint/2010/main" val="3305091357"/>
      </p:ext>
    </p:extLst>
  </p:cSld>
  <p:clrMapOvr>
    <a:masterClrMapping/>
  </p:clrMapOvr>
</p:sld>
</file>

<file path=ppt/slides/slide14.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Defenses</a:t>
            </a:r>
            <a:endParaRPr lang="en-US"/>
          </a:p>
        </p:txBody>
      </p:sp>
      <p:sp>
        <p:nvSpPr>
          <p:cNvPr id="3" name="Content Placeholder 2" descr="" title=""/>
          <p:cNvSpPr>
            <a:spLocks noGrp="1"/>
          </p:cNvSpPr>
          <p:nvPr>
            <p:ph idx="1"/>
          </p:nvPr>
        </p:nvSpPr>
        <p:spPr/>
        <p:txBody>
          <a:bodyPr>
            <a:normAutofit fontScale="85000" lnSpcReduction="20000"/>
          </a:bodyPr>
          <a:lstStyle/>
          <a:p>
            <a:r>
              <a:rPr lang="en-US" smtClean="0"/>
              <a:t>Betterment</a:t>
            </a:r>
          </a:p>
          <a:p>
            <a:r>
              <a:rPr lang="en-US" smtClean="0"/>
              <a:t>Duty to Mitigate</a:t>
            </a:r>
          </a:p>
          <a:p>
            <a:r>
              <a:rPr lang="en-US" smtClean="0"/>
              <a:t>Economic Loss Rule</a:t>
            </a:r>
          </a:p>
          <a:p>
            <a:pPr lvl="1"/>
            <a:r>
              <a:rPr lang="en-US" smtClean="0"/>
              <a:t>May </a:t>
            </a:r>
            <a:r>
              <a:rPr lang="en-US"/>
              <a:t>apply when the parties have a contract with each other, and one party wants to recover damages for negligence or another tort arising out of the contract. </a:t>
            </a:r>
            <a:endParaRPr lang="en-US" smtClean="0"/>
          </a:p>
          <a:p>
            <a:pPr lvl="1"/>
            <a:r>
              <a:rPr lang="en-US" smtClean="0"/>
              <a:t>Generally limited to products liability, but can have applicability in CD</a:t>
            </a:r>
          </a:p>
          <a:p>
            <a:r>
              <a:rPr lang="en-US" smtClean="0"/>
              <a:t>Statute of Repose</a:t>
            </a:r>
          </a:p>
          <a:p>
            <a:pPr lvl="1"/>
            <a:r>
              <a:rPr lang="en-US" smtClean="0"/>
              <a:t>Recently changed from 10 years to 7 years </a:t>
            </a:r>
          </a:p>
          <a:p>
            <a:pPr lvl="1"/>
            <a:r>
              <a:rPr lang="en-US" smtClean="0"/>
              <a:t>For claims affected by the change, have until July 1, 2024 to file</a:t>
            </a:r>
          </a:p>
          <a:p>
            <a:pPr lvl="1"/>
            <a:r>
              <a:rPr lang="en-US"/>
              <a:t>Runs from the earlier of:</a:t>
            </a:r>
          </a:p>
          <a:p>
            <a:pPr lvl="2"/>
            <a:r>
              <a:rPr lang="en-US"/>
              <a:t>Issuance of a temporary certificate of occupancy (TCO), certificate of occupancy (CO), or certificate of completion, or</a:t>
            </a:r>
          </a:p>
          <a:p>
            <a:pPr lvl="2"/>
            <a:r>
              <a:rPr lang="en-US"/>
              <a:t>The date of abandonment of construction, if not completed</a:t>
            </a:r>
          </a:p>
          <a:p>
            <a:pPr lvl="1"/>
            <a:r>
              <a:rPr lang="en-US" smtClean="0"/>
              <a:t>Impact on multi-building projects</a:t>
            </a:r>
            <a:endParaRPr lang="en-US"/>
          </a:p>
        </p:txBody>
      </p:sp>
    </p:spTree>
    <p:extLst>
      <p:ext uri="{BB962C8B-B14F-4D97-AF65-F5344CB8AC3E}">
        <p14:creationId xmlns:p14="http://schemas.microsoft.com/office/powerpoint/2010/main" val="50839858"/>
      </p:ext>
    </p:extLst>
  </p:cSld>
  <p:clrMapOvr>
    <a:masterClrMapping/>
  </p:clrMapOvr>
</p:sld>
</file>

<file path=ppt/slides/slide15.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Other Options </a:t>
            </a:r>
            <a:endParaRPr lang="en-US"/>
          </a:p>
        </p:txBody>
      </p:sp>
      <p:sp>
        <p:nvSpPr>
          <p:cNvPr id="3" name="Content Placeholder 2" descr="" title=""/>
          <p:cNvSpPr>
            <a:spLocks noGrp="1"/>
          </p:cNvSpPr>
          <p:nvPr>
            <p:ph idx="1"/>
          </p:nvPr>
        </p:nvSpPr>
        <p:spPr/>
        <p:txBody>
          <a:bodyPr>
            <a:normAutofit fontScale="92500" lnSpcReduction="20000"/>
          </a:bodyPr>
          <a:lstStyle/>
          <a:p>
            <a:r>
              <a:rPr lang="en-US" smtClean="0"/>
              <a:t>When contractor substantially performed</a:t>
            </a:r>
          </a:p>
          <a:p>
            <a:pPr lvl="1"/>
            <a:r>
              <a:rPr lang="en-US" smtClean="0"/>
              <a:t>Entitled to full K amount, less any damages owner suffered as a result of the breach</a:t>
            </a:r>
          </a:p>
          <a:p>
            <a:pPr lvl="2"/>
            <a:r>
              <a:rPr lang="en-US" i="1"/>
              <a:t>Fleming v. URDL’s Waterfall Creation, Inc., </a:t>
            </a:r>
            <a:r>
              <a:rPr lang="en-US"/>
              <a:t>549 S. 2d. 1057 (4th DCA 1989</a:t>
            </a:r>
            <a:r>
              <a:rPr lang="en-US" smtClean="0"/>
              <a:t>).</a:t>
            </a:r>
          </a:p>
          <a:p>
            <a:r>
              <a:rPr lang="en-US" smtClean="0"/>
              <a:t>Partially performed K</a:t>
            </a:r>
          </a:p>
          <a:p>
            <a:pPr lvl="1"/>
            <a:r>
              <a:rPr lang="en-US" smtClean="0"/>
              <a:t>Quantum Meruit OR</a:t>
            </a:r>
          </a:p>
          <a:p>
            <a:pPr lvl="2"/>
            <a:r>
              <a:rPr lang="en-US" smtClean="0"/>
              <a:t>Damages that would put contractor in same position was before K</a:t>
            </a:r>
          </a:p>
          <a:p>
            <a:pPr lvl="1"/>
            <a:r>
              <a:rPr lang="en-US" smtClean="0"/>
              <a:t>Lost profit plus reasonable cost of labor and materials furnished</a:t>
            </a:r>
          </a:p>
          <a:p>
            <a:pPr lvl="1"/>
            <a:r>
              <a:rPr lang="en-US" i="1"/>
              <a:t>Nico Indus., Inc. v. Steel Form Contractors, Inc., </a:t>
            </a:r>
            <a:r>
              <a:rPr lang="en-US"/>
              <a:t>625 So.2d 1252 (Fla. 4th DCA 1993</a:t>
            </a:r>
            <a:r>
              <a:rPr lang="en-US" smtClean="0"/>
              <a:t>).</a:t>
            </a:r>
          </a:p>
          <a:p>
            <a:r>
              <a:rPr lang="en-US" smtClean="0"/>
              <a:t>Repudiation – anticipatory breach prior to performance</a:t>
            </a:r>
          </a:p>
          <a:p>
            <a:pPr lvl="1"/>
            <a:r>
              <a:rPr lang="en-US" smtClean="0"/>
              <a:t>Express repudiation</a:t>
            </a:r>
          </a:p>
          <a:p>
            <a:pPr lvl="1"/>
            <a:r>
              <a:rPr lang="en-US" smtClean="0"/>
              <a:t>Impossible terms</a:t>
            </a:r>
          </a:p>
          <a:p>
            <a:pPr lvl="1"/>
            <a:r>
              <a:rPr lang="en-US" smtClean="0"/>
              <a:t>Property ownership changes – property sold </a:t>
            </a:r>
            <a:endParaRPr lang="en-US"/>
          </a:p>
        </p:txBody>
      </p:sp>
    </p:spTree>
    <p:extLst>
      <p:ext uri="{BB962C8B-B14F-4D97-AF65-F5344CB8AC3E}">
        <p14:creationId xmlns:p14="http://schemas.microsoft.com/office/powerpoint/2010/main" val="1190177664"/>
      </p:ext>
    </p:extLst>
  </p:cSld>
  <p:clrMapOvr>
    <a:masterClrMapping/>
  </p:clrMapOvr>
</p:sld>
</file>

<file path=ppt/slides/slide16.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Other Options – cont. </a:t>
            </a:r>
            <a:endParaRPr lang="en-US"/>
          </a:p>
        </p:txBody>
      </p:sp>
      <p:sp>
        <p:nvSpPr>
          <p:cNvPr id="3" name="Content Placeholder 2" descr="" title=""/>
          <p:cNvSpPr>
            <a:spLocks noGrp="1"/>
          </p:cNvSpPr>
          <p:nvPr>
            <p:ph idx="1"/>
          </p:nvPr>
        </p:nvSpPr>
        <p:spPr/>
        <p:txBody>
          <a:bodyPr/>
          <a:lstStyle/>
          <a:p>
            <a:r>
              <a:rPr lang="en-US" smtClean="0"/>
              <a:t>Specific Performance</a:t>
            </a:r>
          </a:p>
          <a:p>
            <a:pPr lvl="1"/>
            <a:r>
              <a:rPr lang="en-US" smtClean="0"/>
              <a:t>Rarely awarded – forcing people to work together usually leads to other issues</a:t>
            </a:r>
          </a:p>
          <a:p>
            <a:r>
              <a:rPr lang="en-US" smtClean="0"/>
              <a:t>Rescission</a:t>
            </a:r>
          </a:p>
          <a:p>
            <a:pPr lvl="1"/>
            <a:r>
              <a:rPr lang="en-US" smtClean="0"/>
              <a:t>All parties return to pre-K state</a:t>
            </a:r>
          </a:p>
          <a:p>
            <a:pPr lvl="1"/>
            <a:r>
              <a:rPr lang="en-US" smtClean="0"/>
              <a:t>Dissolves and invalidates the K</a:t>
            </a:r>
          </a:p>
          <a:p>
            <a:r>
              <a:rPr lang="en-US" smtClean="0"/>
              <a:t>Reformation </a:t>
            </a:r>
          </a:p>
          <a:p>
            <a:pPr lvl="1"/>
            <a:r>
              <a:rPr lang="en-US" smtClean="0"/>
              <a:t>Original K reinstated with modifications – new obligations/duties</a:t>
            </a:r>
          </a:p>
          <a:p>
            <a:pPr lvl="1"/>
            <a:r>
              <a:rPr lang="en-US" smtClean="0"/>
              <a:t>Favored over specific performance </a:t>
            </a:r>
            <a:endParaRPr lang="en-US"/>
          </a:p>
        </p:txBody>
      </p:sp>
    </p:spTree>
    <p:extLst>
      <p:ext uri="{BB962C8B-B14F-4D97-AF65-F5344CB8AC3E}">
        <p14:creationId xmlns:p14="http://schemas.microsoft.com/office/powerpoint/2010/main" val="1621113894"/>
      </p:ext>
    </p:extLst>
  </p:cSld>
  <p:clrMapOvr>
    <a:masterClrMapping/>
  </p:clrMapOvr>
</p:sld>
</file>

<file path=ppt/slides/slide17.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ctrTitle"/>
          </p:nvPr>
        </p:nvSpPr>
        <p:spPr/>
        <p:txBody>
          <a:bodyPr/>
          <a:lstStyle/>
          <a:p>
            <a:r>
              <a:rPr lang="en-US" smtClean="0"/>
              <a:t>Thank you!</a:t>
            </a:r>
            <a:endParaRPr lang="en-US"/>
          </a:p>
        </p:txBody>
      </p:sp>
      <p:sp>
        <p:nvSpPr>
          <p:cNvPr id="3" name="Subtitle 2" descr="" title=""/>
          <p:cNvSpPr>
            <a:spLocks noGrp="1"/>
          </p:cNvSpPr>
          <p:nvPr>
            <p:ph type="subTitle" idx="1"/>
          </p:nvPr>
        </p:nvSpPr>
        <p:spPr/>
        <p:txBody>
          <a:bodyPr>
            <a:normAutofit lnSpcReduction="10000"/>
          </a:bodyPr>
          <a:lstStyle/>
          <a:p>
            <a:r>
              <a:rPr lang="en-US"/>
              <a:t>Lindsay G. McCormick, Shareholder</a:t>
            </a:r>
          </a:p>
          <a:p>
            <a:r>
              <a:rPr lang="en-US"/>
              <a:t>Elizabeth Ferguson, Shareholder</a:t>
            </a:r>
          </a:p>
          <a:p>
            <a:r>
              <a:rPr lang="en-US"/>
              <a:t>lgmccormick@mdwcg.com</a:t>
            </a:r>
          </a:p>
          <a:p>
            <a:r>
              <a:rPr lang="en-US"/>
              <a:t>ebferguson@mdwcg.com</a:t>
            </a:r>
          </a:p>
          <a:p>
            <a:endParaRPr lang="en-US"/>
          </a:p>
        </p:txBody>
      </p:sp>
    </p:spTree>
    <p:extLst>
      <p:ext uri="{BB962C8B-B14F-4D97-AF65-F5344CB8AC3E}">
        <p14:creationId xmlns:p14="http://schemas.microsoft.com/office/powerpoint/2010/main" val="3228982623"/>
      </p:ext>
    </p:extLst>
  </p:cSld>
  <p:clrMapOvr>
    <a:masterClrMapping/>
  </p:clrMapOvr>
</p:sld>
</file>

<file path=ppt/slides/slide2.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Importance of Focusing on Damages</a:t>
            </a:r>
            <a:endParaRPr lang="en-US"/>
          </a:p>
        </p:txBody>
      </p:sp>
      <p:sp>
        <p:nvSpPr>
          <p:cNvPr id="3" name="Content Placeholder 2" descr="" title=""/>
          <p:cNvSpPr>
            <a:spLocks noGrp="1"/>
          </p:cNvSpPr>
          <p:nvPr>
            <p:ph idx="1"/>
          </p:nvPr>
        </p:nvSpPr>
        <p:spPr/>
        <p:txBody>
          <a:bodyPr>
            <a:normAutofit lnSpcReduction="10000"/>
          </a:bodyPr>
          <a:lstStyle/>
          <a:p>
            <a:r>
              <a:rPr lang="en-US" smtClean="0"/>
              <a:t>Liability alone is not enough</a:t>
            </a:r>
          </a:p>
          <a:p>
            <a:r>
              <a:rPr lang="en-US"/>
              <a:t>Restatement (First) of Contracts adopted in FL for damages</a:t>
            </a:r>
          </a:p>
          <a:p>
            <a:pPr lvl="1"/>
            <a:r>
              <a:rPr lang="en-US"/>
              <a:t>Damages for breach of contract arising from defective or incomplete construction are the cost of repair or cost of completion, measured as of the date of breach of the contract. </a:t>
            </a:r>
          </a:p>
          <a:p>
            <a:r>
              <a:rPr lang="en-US" smtClean="0"/>
              <a:t>However, if the repair or completion costs would result in economic waste, the measure of damages will be the diminution in value of the improvement caused by the breach</a:t>
            </a:r>
          </a:p>
          <a:p>
            <a:pPr lvl="1"/>
            <a:r>
              <a:rPr lang="en-US" i="1"/>
              <a:t>Grossman Holdings, Ltd. V. Hourihan</a:t>
            </a:r>
            <a:r>
              <a:rPr lang="en-US"/>
              <a:t>,</a:t>
            </a:r>
            <a:r>
              <a:rPr lang="en-US" i="1"/>
              <a:t> </a:t>
            </a:r>
            <a:r>
              <a:rPr lang="en-US"/>
              <a:t>414 So. 2d 1037 (Fla. 1982). </a:t>
            </a:r>
            <a:endParaRPr lang="en-US" smtClean="0"/>
          </a:p>
          <a:p>
            <a:pPr lvl="1"/>
            <a:r>
              <a:rPr lang="en-US" smtClean="0"/>
              <a:t>Not a choice of remedies– if diminution of value is greater, cannot seek over cost to repair/complete</a:t>
            </a:r>
          </a:p>
          <a:p>
            <a:pPr lvl="2"/>
            <a:endParaRPr lang="en-US" smtClean="0"/>
          </a:p>
          <a:p>
            <a:pPr lvl="2"/>
            <a:endParaRPr lang="en-US" smtClean="0"/>
          </a:p>
          <a:p>
            <a:pPr lvl="2"/>
            <a:endParaRPr lang="en-US" smtClean="0"/>
          </a:p>
        </p:txBody>
      </p:sp>
    </p:spTree>
    <p:extLst>
      <p:ext uri="{BB962C8B-B14F-4D97-AF65-F5344CB8AC3E}">
        <p14:creationId xmlns:p14="http://schemas.microsoft.com/office/powerpoint/2010/main" val="3389683592"/>
      </p:ext>
    </p:extLst>
  </p:cSld>
  <p:clrMapOvr>
    <a:masterClrMapping/>
  </p:clrMapOvr>
</p:sld>
</file>

<file path=ppt/slides/slide3.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General v. Consequential Damages </a:t>
            </a:r>
            <a:endParaRPr lang="en-US"/>
          </a:p>
        </p:txBody>
      </p:sp>
      <p:sp>
        <p:nvSpPr>
          <p:cNvPr id="3" name="Content Placeholder 2" descr="" title=""/>
          <p:cNvSpPr>
            <a:spLocks noGrp="1"/>
          </p:cNvSpPr>
          <p:nvPr>
            <p:ph idx="1"/>
          </p:nvPr>
        </p:nvSpPr>
        <p:spPr/>
        <p:txBody>
          <a:bodyPr/>
          <a:lstStyle/>
          <a:p>
            <a:r>
              <a:rPr lang="en-US" smtClean="0"/>
              <a:t>Universal Goal</a:t>
            </a:r>
          </a:p>
          <a:p>
            <a:pPr lvl="1"/>
            <a:r>
              <a:rPr lang="en-US" smtClean="0"/>
              <a:t>Make the non-breaching party whole, but no better</a:t>
            </a:r>
          </a:p>
          <a:p>
            <a:pPr lvl="1"/>
            <a:r>
              <a:rPr lang="en-US"/>
              <a:t>Florida follows the general rule that to be recoverable, damages for breach of contract “must arise naturally from the breach, or have been in the contemplation of both parties at the time they made the contract, as the probable result of a breach. </a:t>
            </a:r>
            <a:endParaRPr lang="en-US" smtClean="0"/>
          </a:p>
          <a:p>
            <a:pPr lvl="2"/>
            <a:r>
              <a:rPr lang="en-US" i="1" err="1" smtClean="0"/>
              <a:t>Hobbley </a:t>
            </a:r>
            <a:r>
              <a:rPr lang="en-US" i="1"/>
              <a:t>v. Sears, Roebuck and Co.</a:t>
            </a:r>
            <a:r>
              <a:rPr lang="en-US"/>
              <a:t>, 450 So.2d 332, 333 (Fla. 1st DCA 1984) (citing </a:t>
            </a:r>
            <a:r>
              <a:rPr lang="en-US" i="1"/>
              <a:t>Hadley v. Baxendale</a:t>
            </a:r>
            <a:r>
              <a:rPr lang="en-US"/>
              <a:t>, 9 Exch. 341, 156 Eng.Rep. 145 (1854))</a:t>
            </a:r>
          </a:p>
          <a:p>
            <a:pPr lvl="1"/>
            <a:endParaRPr lang="en-US"/>
          </a:p>
        </p:txBody>
      </p:sp>
    </p:spTree>
    <p:extLst>
      <p:ext uri="{BB962C8B-B14F-4D97-AF65-F5344CB8AC3E}">
        <p14:creationId xmlns:p14="http://schemas.microsoft.com/office/powerpoint/2010/main" val="1318632690"/>
      </p:ext>
    </p:extLst>
  </p:cSld>
  <p:clrMapOvr>
    <a:masterClrMapping/>
  </p:clrMapOvr>
</p:sld>
</file>

<file path=ppt/slides/slide4.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General v. Consequential Damages </a:t>
            </a:r>
            <a:endParaRPr lang="en-US"/>
          </a:p>
        </p:txBody>
      </p:sp>
      <p:sp>
        <p:nvSpPr>
          <p:cNvPr id="3" name="Text Placeholder 2" descr="" title=""/>
          <p:cNvSpPr>
            <a:spLocks noGrp="1"/>
          </p:cNvSpPr>
          <p:nvPr>
            <p:ph type="body" idx="1"/>
          </p:nvPr>
        </p:nvSpPr>
        <p:spPr/>
        <p:txBody>
          <a:bodyPr/>
          <a:lstStyle/>
          <a:p>
            <a:r>
              <a:rPr lang="en-US" smtClean="0"/>
              <a:t>General Damages	</a:t>
            </a:r>
            <a:endParaRPr lang="en-US"/>
          </a:p>
        </p:txBody>
      </p:sp>
      <p:sp>
        <p:nvSpPr>
          <p:cNvPr id="4" name="Content Placeholder 3" descr="" title=""/>
          <p:cNvSpPr>
            <a:spLocks noGrp="1"/>
          </p:cNvSpPr>
          <p:nvPr>
            <p:ph sz="half" idx="2"/>
          </p:nvPr>
        </p:nvSpPr>
        <p:spPr/>
        <p:txBody>
          <a:bodyPr>
            <a:normAutofit fontScale="70000" lnSpcReduction="20000"/>
          </a:bodyPr>
          <a:lstStyle/>
          <a:p>
            <a:r>
              <a:rPr lang="en-US" smtClean="0"/>
              <a:t>“[T]hose </a:t>
            </a:r>
            <a:r>
              <a:rPr lang="en-US"/>
              <a:t>damages which naturally and necessarily flow or result from the injuries </a:t>
            </a:r>
            <a:r>
              <a:rPr lang="en-US" smtClean="0"/>
              <a:t>alleged breach”</a:t>
            </a:r>
          </a:p>
          <a:p>
            <a:pPr lvl="1"/>
            <a:r>
              <a:rPr lang="en-US"/>
              <a:t>Hutchison v. Tompkins, 259 So. 2d 129, 132 (Fla. </a:t>
            </a:r>
            <a:r>
              <a:rPr lang="en-US" smtClean="0"/>
              <a:t>1972).</a:t>
            </a:r>
            <a:endParaRPr lang="en-US" b="1" smtClean="0"/>
          </a:p>
          <a:p>
            <a:r>
              <a:rPr lang="en-US" smtClean="0"/>
              <a:t>Those</a:t>
            </a:r>
            <a:r>
              <a:rPr lang="en-US"/>
              <a:t> damages “as may fairly and reasonably be considered as arising in the usual course of events from the breach of contract itself.” </a:t>
            </a:r>
          </a:p>
          <a:p>
            <a:pPr lvl="1"/>
            <a:r>
              <a:rPr lang="en-US"/>
              <a:t>Fla. E. Coast Ry. v. Beaver St. Fisheries, Inc., 537 So. 2d 1065, 1068 (Fla. 1st DC 1989)</a:t>
            </a:r>
          </a:p>
          <a:p>
            <a:r>
              <a:rPr lang="en-US" smtClean="0"/>
              <a:t>Necessarily flow from breach </a:t>
            </a:r>
          </a:p>
          <a:p>
            <a:r>
              <a:rPr lang="en-US" smtClean="0"/>
              <a:t>Foreseeability generally presumed</a:t>
            </a:r>
          </a:p>
          <a:p>
            <a:pPr lvl="1"/>
            <a:endParaRPr lang="en-US" smtClean="0"/>
          </a:p>
        </p:txBody>
      </p:sp>
      <p:sp>
        <p:nvSpPr>
          <p:cNvPr id="5" name="Text Placeholder 4" descr="" title=""/>
          <p:cNvSpPr>
            <a:spLocks noGrp="1"/>
          </p:cNvSpPr>
          <p:nvPr>
            <p:ph type="body" sz="quarter" idx="3"/>
          </p:nvPr>
        </p:nvSpPr>
        <p:spPr/>
        <p:txBody>
          <a:bodyPr/>
          <a:lstStyle/>
          <a:p>
            <a:r>
              <a:rPr lang="en-US" smtClean="0"/>
              <a:t>Consequential/Special Damages </a:t>
            </a:r>
            <a:endParaRPr lang="en-US"/>
          </a:p>
        </p:txBody>
      </p:sp>
      <p:sp>
        <p:nvSpPr>
          <p:cNvPr id="6" name="Content Placeholder 5" descr="" title=""/>
          <p:cNvSpPr>
            <a:spLocks noGrp="1"/>
          </p:cNvSpPr>
          <p:nvPr>
            <p:ph sz="quarter" idx="4"/>
          </p:nvPr>
        </p:nvSpPr>
        <p:spPr/>
        <p:txBody>
          <a:bodyPr>
            <a:normAutofit fontScale="70000" lnSpcReduction="20000"/>
          </a:bodyPr>
          <a:lstStyle/>
          <a:p>
            <a:r>
              <a:rPr lang="en-US" smtClean="0"/>
              <a:t>Those damages “that do not necessarily result from the wrong or breach […], even though they might naturally and proximately result from the injury”.</a:t>
            </a:r>
            <a:r>
              <a:rPr lang="en-US"/>
              <a:t> </a:t>
            </a:r>
            <a:endParaRPr lang="en-US" smtClean="0"/>
          </a:p>
          <a:p>
            <a:pPr lvl="1"/>
            <a:r>
              <a:rPr lang="en-US" i="1" smtClean="0"/>
              <a:t>Land Title of Cent. Fla., LLC v. Jimenez</a:t>
            </a:r>
            <a:r>
              <a:rPr lang="en-US" smtClean="0"/>
              <a:t>, 946 So. 2d 90, 93 (Fla. 5th DCA 2006). </a:t>
            </a:r>
            <a:endParaRPr lang="en-US"/>
          </a:p>
          <a:p>
            <a:r>
              <a:rPr lang="en-US"/>
              <a:t>Peculiar to non-breaching </a:t>
            </a:r>
            <a:r>
              <a:rPr lang="en-US" smtClean="0"/>
              <a:t>party</a:t>
            </a:r>
          </a:p>
          <a:p>
            <a:pPr lvl="1"/>
            <a:r>
              <a:rPr lang="en-US" i="1"/>
              <a:t>Hardwick Props. v. Newbern</a:t>
            </a:r>
            <a:r>
              <a:rPr lang="en-US"/>
              <a:t>, 711 So. 2d </a:t>
            </a:r>
            <a:r>
              <a:rPr lang="en-US" smtClean="0"/>
              <a:t>35 (</a:t>
            </a:r>
            <a:r>
              <a:rPr lang="en-US"/>
              <a:t>Fla. </a:t>
            </a:r>
            <a:r>
              <a:rPr lang="en-US" smtClean="0"/>
              <a:t>1st DCA 1998).</a:t>
            </a:r>
            <a:endParaRPr lang="en-US"/>
          </a:p>
          <a:p>
            <a:r>
              <a:rPr lang="en-US" smtClean="0"/>
              <a:t>Must </a:t>
            </a:r>
            <a:r>
              <a:rPr lang="en-US"/>
              <a:t>establish foreseeability, directly traceable and result from breach </a:t>
            </a:r>
            <a:endParaRPr lang="en-US" smtClean="0"/>
          </a:p>
          <a:p>
            <a:r>
              <a:rPr lang="en-US" smtClean="0"/>
              <a:t>Harder to prove with sufficiently competent evidence </a:t>
            </a:r>
            <a:endParaRPr lang="en-US"/>
          </a:p>
          <a:p>
            <a:r>
              <a:rPr lang="en-US"/>
              <a:t>Most common is lost profits </a:t>
            </a:r>
          </a:p>
          <a:p>
            <a:endParaRPr lang="en-US" smtClean="0"/>
          </a:p>
          <a:p>
            <a:endParaRPr lang="en-US"/>
          </a:p>
        </p:txBody>
      </p:sp>
    </p:spTree>
    <p:extLst>
      <p:ext uri="{BB962C8B-B14F-4D97-AF65-F5344CB8AC3E}">
        <p14:creationId xmlns:p14="http://schemas.microsoft.com/office/powerpoint/2010/main" val="737067390"/>
      </p:ext>
    </p:extLst>
  </p:cSld>
  <p:clrMapOvr>
    <a:masterClrMapping/>
  </p:clrMapOvr>
</p:sld>
</file>

<file path=ppt/slides/slide5.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Key Element – Foreseeability </a:t>
            </a:r>
            <a:endParaRPr lang="en-US"/>
          </a:p>
        </p:txBody>
      </p:sp>
      <p:sp>
        <p:nvSpPr>
          <p:cNvPr id="3" name="Content Placeholder 2" descr="" title=""/>
          <p:cNvSpPr>
            <a:spLocks noGrp="1"/>
          </p:cNvSpPr>
          <p:nvPr>
            <p:ph idx="1"/>
          </p:nvPr>
        </p:nvSpPr>
        <p:spPr/>
        <p:txBody>
          <a:bodyPr>
            <a:normAutofit fontScale="92500" lnSpcReduction="20000"/>
          </a:bodyPr>
          <a:lstStyle/>
          <a:p>
            <a:r>
              <a:rPr lang="en-US" smtClean="0"/>
              <a:t>Both Direct &amp; Consequential Damages</a:t>
            </a:r>
          </a:p>
          <a:p>
            <a:r>
              <a:rPr lang="en-US"/>
              <a:t>Rationale </a:t>
            </a:r>
          </a:p>
          <a:p>
            <a:pPr lvl="1"/>
            <a:r>
              <a:rPr lang="en-US"/>
              <a:t>A party that can reasonably foresee the consequences of a breach can adjust the K price to compensate for the risk being assumed</a:t>
            </a:r>
          </a:p>
          <a:p>
            <a:pPr lvl="1"/>
            <a:r>
              <a:rPr lang="en-US"/>
              <a:t>Especially important in more novel categories of consequential damages </a:t>
            </a:r>
          </a:p>
          <a:p>
            <a:pPr lvl="2"/>
            <a:r>
              <a:rPr lang="en-US"/>
              <a:t>Such as loan or finance costs</a:t>
            </a:r>
          </a:p>
          <a:p>
            <a:r>
              <a:rPr lang="en-US"/>
              <a:t>Florida law does not require that the parties have contemplated the precise injuries which occurred; rather, damages are recoverable so long as the actual consequences could </a:t>
            </a:r>
            <a:r>
              <a:rPr lang="en-US" smtClean="0"/>
              <a:t>have reasonably </a:t>
            </a:r>
            <a:r>
              <a:rPr lang="en-US"/>
              <a:t>been expected to flow from the breach. </a:t>
            </a:r>
            <a:endParaRPr lang="en-US" smtClean="0"/>
          </a:p>
          <a:p>
            <a:pPr lvl="1"/>
            <a:r>
              <a:rPr lang="en-US" i="1"/>
              <a:t>Natural Kitchen, Inc. v. American Transworld</a:t>
            </a:r>
            <a:r>
              <a:rPr lang="en-US"/>
              <a:t> </a:t>
            </a:r>
            <a:r>
              <a:rPr lang="en-US" i="1"/>
              <a:t>Corp.</a:t>
            </a:r>
            <a:r>
              <a:rPr lang="en-US"/>
              <a:t>, 449 So.2d 855</a:t>
            </a:r>
            <a:r>
              <a:rPr lang="en-US" i="1"/>
              <a:t>, </a:t>
            </a:r>
            <a:r>
              <a:rPr lang="en-US"/>
              <a:t>860 (Fla. 2d DCA 1984</a:t>
            </a:r>
            <a:r>
              <a:rPr lang="en-US" smtClean="0"/>
              <a:t>).</a:t>
            </a:r>
          </a:p>
          <a:p>
            <a:r>
              <a:rPr lang="en-US" smtClean="0"/>
              <a:t>Can take into account the sophistication of the contracting parties</a:t>
            </a:r>
            <a:endParaRPr lang="en-US"/>
          </a:p>
          <a:p>
            <a:endParaRPr lang="en-US" smtClean="0"/>
          </a:p>
          <a:p>
            <a:pPr lvl="2"/>
            <a:endParaRPr lang="en-US"/>
          </a:p>
        </p:txBody>
      </p:sp>
    </p:spTree>
    <p:extLst>
      <p:ext uri="{BB962C8B-B14F-4D97-AF65-F5344CB8AC3E}">
        <p14:creationId xmlns:p14="http://schemas.microsoft.com/office/powerpoint/2010/main" val="2816600313"/>
      </p:ext>
    </p:extLst>
  </p:cSld>
  <p:clrMapOvr>
    <a:masterClrMapping/>
  </p:clrMapOvr>
</p:sld>
</file>

<file path=ppt/slides/slide6.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Pleading Requirements</a:t>
            </a:r>
            <a:endParaRPr lang="en-US"/>
          </a:p>
        </p:txBody>
      </p:sp>
      <p:sp>
        <p:nvSpPr>
          <p:cNvPr id="3" name="Content Placeholder 2" descr="" title=""/>
          <p:cNvSpPr>
            <a:spLocks noGrp="1"/>
          </p:cNvSpPr>
          <p:nvPr>
            <p:ph idx="1"/>
          </p:nvPr>
        </p:nvSpPr>
        <p:spPr/>
        <p:txBody>
          <a:bodyPr>
            <a:normAutofit fontScale="92500" lnSpcReduction="10000"/>
          </a:bodyPr>
          <a:lstStyle/>
          <a:p>
            <a:r>
              <a:rPr lang="en-US" smtClean="0"/>
              <a:t>Consequential Damages (Special Damages) must be specifically pled</a:t>
            </a:r>
          </a:p>
          <a:p>
            <a:pPr lvl="1"/>
            <a:r>
              <a:rPr lang="en-US" smtClean="0"/>
              <a:t>Fla. R. Civ. P. 1.120(g)</a:t>
            </a:r>
          </a:p>
          <a:p>
            <a:r>
              <a:rPr lang="en-US" smtClean="0"/>
              <a:t>If not specifically pled, evidence supporting such damages are inadmissible</a:t>
            </a:r>
          </a:p>
          <a:p>
            <a:pPr lvl="1"/>
            <a:r>
              <a:rPr lang="en-US" i="1"/>
              <a:t>Land Title of Cent. Fla., LLC v. Jimenez</a:t>
            </a:r>
            <a:r>
              <a:rPr lang="en-US"/>
              <a:t>, 946 So. 2d 90, 93 (Fla. 5th DCA 2006).</a:t>
            </a:r>
            <a:endParaRPr lang="en-US" smtClean="0"/>
          </a:p>
          <a:p>
            <a:r>
              <a:rPr lang="en-US" smtClean="0"/>
              <a:t>Includes:</a:t>
            </a:r>
          </a:p>
          <a:p>
            <a:pPr lvl="1"/>
            <a:r>
              <a:rPr lang="en-US" smtClean="0"/>
              <a:t>Lost profit</a:t>
            </a:r>
          </a:p>
          <a:p>
            <a:pPr lvl="1"/>
            <a:r>
              <a:rPr lang="en-US" smtClean="0"/>
              <a:t>Lost business opportunities</a:t>
            </a:r>
          </a:p>
          <a:p>
            <a:pPr lvl="1"/>
            <a:r>
              <a:rPr lang="en-US" smtClean="0"/>
              <a:t>Stigma damages</a:t>
            </a:r>
          </a:p>
          <a:p>
            <a:pPr lvl="1"/>
            <a:r>
              <a:rPr lang="en-US" smtClean="0"/>
              <a:t>Loan/finance expenses </a:t>
            </a:r>
          </a:p>
        </p:txBody>
      </p:sp>
    </p:spTree>
    <p:extLst>
      <p:ext uri="{BB962C8B-B14F-4D97-AF65-F5344CB8AC3E}">
        <p14:creationId xmlns:p14="http://schemas.microsoft.com/office/powerpoint/2010/main" val="3148493749"/>
      </p:ext>
    </p:extLst>
  </p:cSld>
  <p:clrMapOvr>
    <a:masterClrMapping/>
  </p:clrMapOvr>
</p:sld>
</file>

<file path=ppt/slides/slide7.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Valuation of Damages</a:t>
            </a:r>
            <a:endParaRPr lang="en-US"/>
          </a:p>
        </p:txBody>
      </p:sp>
      <p:sp>
        <p:nvSpPr>
          <p:cNvPr id="3" name="Content Placeholder 2" descr="" title=""/>
          <p:cNvSpPr>
            <a:spLocks noGrp="1"/>
          </p:cNvSpPr>
          <p:nvPr>
            <p:ph idx="1"/>
          </p:nvPr>
        </p:nvSpPr>
        <p:spPr/>
        <p:txBody>
          <a:bodyPr/>
          <a:lstStyle/>
          <a:p>
            <a:r>
              <a:rPr lang="en-US" smtClean="0"/>
              <a:t>Must be based on competent substantial evidence</a:t>
            </a:r>
          </a:p>
          <a:p>
            <a:pPr lvl="1"/>
            <a:r>
              <a:rPr lang="en-US" i="1"/>
              <a:t>Greer v. Greer, </a:t>
            </a:r>
            <a:r>
              <a:rPr lang="en-US"/>
              <a:t>438 So. 2d 535 (Fla. 2d DCA 1983</a:t>
            </a:r>
            <a:r>
              <a:rPr lang="en-US" smtClean="0"/>
              <a:t>).</a:t>
            </a:r>
          </a:p>
          <a:p>
            <a:r>
              <a:rPr lang="en-US" smtClean="0"/>
              <a:t>Cannot be speculative</a:t>
            </a:r>
          </a:p>
          <a:p>
            <a:r>
              <a:rPr lang="en-US" smtClean="0"/>
              <a:t>General damages are more likely to allow estimates </a:t>
            </a:r>
          </a:p>
          <a:p>
            <a:r>
              <a:rPr lang="en-US" smtClean="0"/>
              <a:t>Insufficient to present amounts normally charged, over actual value of labor, services and materials furnished or to be furnished</a:t>
            </a:r>
          </a:p>
          <a:p>
            <a:pPr lvl="1"/>
            <a:r>
              <a:rPr lang="en-US" i="1"/>
              <a:t>Emerald Pointe Prop. Owners' Ass'n, Inc. v. Commercial Const. Indus., Inc.,</a:t>
            </a:r>
            <a:r>
              <a:rPr lang="en-US"/>
              <a:t> 978 So. 2d 873, 879 (Fla. 4th DCA 2008</a:t>
            </a:r>
            <a:r>
              <a:rPr lang="en-US" smtClean="0"/>
              <a:t>).</a:t>
            </a:r>
          </a:p>
          <a:p>
            <a:endParaRPr lang="en-US"/>
          </a:p>
        </p:txBody>
      </p:sp>
    </p:spTree>
    <p:extLst>
      <p:ext uri="{BB962C8B-B14F-4D97-AF65-F5344CB8AC3E}">
        <p14:creationId xmlns:p14="http://schemas.microsoft.com/office/powerpoint/2010/main" val="3870972757"/>
      </p:ext>
    </p:extLst>
  </p:cSld>
  <p:clrMapOvr>
    <a:masterClrMapping/>
  </p:clrMapOvr>
</p:sld>
</file>

<file path=ppt/slides/slide8.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General Damages - Examples</a:t>
            </a:r>
            <a:endParaRPr lang="en-US"/>
          </a:p>
        </p:txBody>
      </p:sp>
      <p:sp>
        <p:nvSpPr>
          <p:cNvPr id="3" name="Content Placeholder 2" descr="" title=""/>
          <p:cNvSpPr>
            <a:spLocks noGrp="1"/>
          </p:cNvSpPr>
          <p:nvPr>
            <p:ph idx="1"/>
          </p:nvPr>
        </p:nvSpPr>
        <p:spPr/>
        <p:txBody>
          <a:bodyPr/>
          <a:lstStyle/>
          <a:p>
            <a:r>
              <a:rPr lang="en-US" smtClean="0"/>
              <a:t>Cost to Repair</a:t>
            </a:r>
          </a:p>
          <a:p>
            <a:pPr lvl="1"/>
            <a:r>
              <a:rPr lang="en-US" smtClean="0"/>
              <a:t>Consider common dispute – the extent to which experts can extrapolate findings from testing and sampling</a:t>
            </a:r>
          </a:p>
          <a:p>
            <a:pPr lvl="1"/>
            <a:r>
              <a:rPr lang="en-US" smtClean="0"/>
              <a:t>What is the sufficient statistically valid sampling size </a:t>
            </a:r>
          </a:p>
          <a:p>
            <a:r>
              <a:rPr lang="en-US" smtClean="0"/>
              <a:t>Cost to Complete</a:t>
            </a:r>
          </a:p>
          <a:p>
            <a:r>
              <a:rPr lang="en-US" smtClean="0"/>
              <a:t>Inspection Costs</a:t>
            </a:r>
          </a:p>
          <a:p>
            <a:r>
              <a:rPr lang="en-US" smtClean="0"/>
              <a:t>Testing Costs</a:t>
            </a:r>
          </a:p>
          <a:p>
            <a:r>
              <a:rPr lang="en-US" smtClean="0"/>
              <a:t>Utilities for Repairs</a:t>
            </a:r>
          </a:p>
          <a:p>
            <a:r>
              <a:rPr lang="en-US" smtClean="0"/>
              <a:t>Increased expenses from Delay</a:t>
            </a:r>
            <a:endParaRPr lang="en-US"/>
          </a:p>
        </p:txBody>
      </p:sp>
    </p:spTree>
    <p:extLst>
      <p:ext uri="{BB962C8B-B14F-4D97-AF65-F5344CB8AC3E}">
        <p14:creationId xmlns:p14="http://schemas.microsoft.com/office/powerpoint/2010/main" val="493470393"/>
      </p:ext>
    </p:extLst>
  </p:cSld>
  <p:clrMapOvr>
    <a:masterClrMapping/>
  </p:clrMapOvr>
</p:sld>
</file>

<file path=ppt/slides/slide9.xml><?xml version="1.0" encoding="utf-8"?>
<p:sld xmlns:mc="http://schemas.openxmlformats.org/markup-compatibility/2006"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descr="" title=""/>
        <p:cNvGrpSpPr/>
        <p:nvPr/>
      </p:nvGrpSpPr>
      <p:grpSpPr>
        <a:xfrm>
          <a:off x="0" y="0"/>
          <a:ext cx="0" cy="0"/>
        </a:xfrm>
      </p:grpSpPr>
      <p:sp>
        <p:nvSpPr>
          <p:cNvPr id="2" name="Title 1" descr="" title=""/>
          <p:cNvSpPr>
            <a:spLocks noGrp="1"/>
          </p:cNvSpPr>
          <p:nvPr>
            <p:ph type="title"/>
          </p:nvPr>
        </p:nvSpPr>
        <p:spPr/>
        <p:txBody>
          <a:bodyPr/>
          <a:lstStyle/>
          <a:p>
            <a:r>
              <a:rPr lang="en-US" smtClean="0"/>
              <a:t>Consequential Damages - Owners</a:t>
            </a:r>
            <a:endParaRPr lang="en-US"/>
          </a:p>
        </p:txBody>
      </p:sp>
      <p:sp>
        <p:nvSpPr>
          <p:cNvPr id="3" name="Content Placeholder 2" descr="" title=""/>
          <p:cNvSpPr>
            <a:spLocks noGrp="1"/>
          </p:cNvSpPr>
          <p:nvPr>
            <p:ph idx="1"/>
          </p:nvPr>
        </p:nvSpPr>
        <p:spPr/>
        <p:txBody>
          <a:bodyPr>
            <a:normAutofit/>
          </a:bodyPr>
          <a:lstStyle/>
          <a:p>
            <a:r>
              <a:rPr lang="en-US" smtClean="0"/>
              <a:t>Project Financing Costs</a:t>
            </a:r>
          </a:p>
          <a:p>
            <a:pPr lvl="1"/>
            <a:r>
              <a:rPr lang="en-US" smtClean="0"/>
              <a:t>Could be considered direct damages if the parties are sophisticated, or K references or incorporates financing information</a:t>
            </a:r>
          </a:p>
          <a:p>
            <a:r>
              <a:rPr lang="en-US" smtClean="0"/>
              <a:t>Lost Profits</a:t>
            </a:r>
          </a:p>
          <a:p>
            <a:pPr lvl="1"/>
            <a:r>
              <a:rPr lang="en-US" smtClean="0"/>
              <a:t>Resale delayed due to K issues </a:t>
            </a:r>
          </a:p>
          <a:p>
            <a:pPr lvl="2"/>
            <a:r>
              <a:rPr lang="en-US" smtClean="0"/>
              <a:t>Difference b/t fair market value at time K was to be completed and actual completion date</a:t>
            </a:r>
          </a:p>
          <a:p>
            <a:pPr lvl="1"/>
            <a:r>
              <a:rPr lang="en-US" smtClean="0"/>
              <a:t>Construction of revenue producing project, such as apartments</a:t>
            </a:r>
          </a:p>
          <a:p>
            <a:pPr lvl="2"/>
            <a:r>
              <a:rPr lang="en-US" smtClean="0"/>
              <a:t>Profit amounts from K date to actual completion date</a:t>
            </a:r>
          </a:p>
          <a:p>
            <a:pPr lvl="1"/>
            <a:r>
              <a:rPr lang="en-US" smtClean="0"/>
              <a:t>Difficult to prove, requires expert testimony and reasonable certainty </a:t>
            </a:r>
          </a:p>
        </p:txBody>
      </p:sp>
    </p:spTree>
    <p:extLst>
      <p:ext uri="{BB962C8B-B14F-4D97-AF65-F5344CB8AC3E}">
        <p14:creationId xmlns:p14="http://schemas.microsoft.com/office/powerpoint/2010/main" val="2629255648"/>
      </p:ext>
    </p:extLst>
  </p:cSld>
  <p:clrMapOvr>
    <a:masterClrMapping/>
  </p:clrMapOvr>
</p:sld>
</file>

<file path=ppt/theme/theme1.xml><?xml version="1.0" encoding="utf-8"?>
<a:theme xmlns:r="http://schemas.openxmlformats.org/officeDocument/2006/relationships" xmlns:a="http://schemas.openxmlformats.org/drawingml/2006/main" name="MDWCG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MDWCG Theme" id="{DE8FE2BB-AE44-48FE-9A4D-A47CC2FB706E}" vid="{7B7FBB87-133B-4730-8D8C-4E6188C8FFE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dcterms:created xsi:type="dcterms:W3CDTF">1900-01-01T05:00:00.0000000Z</dcterms:created>
  <dcterms:modified xsi:type="dcterms:W3CDTF">1900-01-01T05:00:00.0000000Z</dcterms:modified>
</coreProperties>
</file>

<file path=docProps/custom.xml><?xml version="1.0" encoding="utf-8"?>
<op:Properties xmlns:vt="http://schemas.openxmlformats.org/officeDocument/2006/docPropsVTypes" xmlns:op="http://schemas.openxmlformats.org/officeDocument/2006/custom-properties"/>
</file>