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officeDocument/2006/relationships/officeDocument" Target="ppt/presentation.xml" Id="rId1" /><Relationship Type="http://schemas.openxmlformats.org/officeDocument/2006/relationships/custom-properties" Target="docProps/custom.xml" Id="rId5" /><Relationship Type="http://schemas.openxmlformats.org/officeDocument/2006/relationships/extended-properties" Target="docProps/app.xml" Id="rId4" /></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841" r:id="rId1"/>
  </p:sldMasterIdLst>
  <p:notesMasterIdLst>
    <p:notesMasterId r:id="rId36"/>
  </p:notesMasterIdLst>
  <p:handoutMasterIdLst>
    <p:handoutMasterId r:id="rId37"/>
  </p:handoutMasterIdLst>
  <p:sldIdLst>
    <p:sldId id="256" r:id="rId2"/>
    <p:sldId id="397" r:id="rId3"/>
    <p:sldId id="398" r:id="rId4"/>
    <p:sldId id="334" r:id="rId5"/>
    <p:sldId id="371" r:id="rId6"/>
    <p:sldId id="372" r:id="rId7"/>
    <p:sldId id="373" r:id="rId8"/>
    <p:sldId id="375" r:id="rId9"/>
    <p:sldId id="376" r:id="rId10"/>
    <p:sldId id="377" r:id="rId11"/>
    <p:sldId id="378" r:id="rId12"/>
    <p:sldId id="379" r:id="rId13"/>
    <p:sldId id="380" r:id="rId14"/>
    <p:sldId id="381" r:id="rId15"/>
    <p:sldId id="382" r:id="rId16"/>
    <p:sldId id="383" r:id="rId17"/>
    <p:sldId id="384" r:id="rId18"/>
    <p:sldId id="385" r:id="rId19"/>
    <p:sldId id="399" r:id="rId20"/>
    <p:sldId id="400" r:id="rId21"/>
    <p:sldId id="401" r:id="rId22"/>
    <p:sldId id="402" r:id="rId23"/>
    <p:sldId id="403" r:id="rId24"/>
    <p:sldId id="404" r:id="rId25"/>
    <p:sldId id="407" r:id="rId26"/>
    <p:sldId id="406" r:id="rId27"/>
    <p:sldId id="408" r:id="rId28"/>
    <p:sldId id="409" r:id="rId29"/>
    <p:sldId id="410" r:id="rId30"/>
    <p:sldId id="411" r:id="rId31"/>
    <p:sldId id="412" r:id="rId32"/>
    <p:sldId id="413" r:id="rId33"/>
    <p:sldId id="414" r:id="rId34"/>
    <p:sldId id="363" r:id="rId35"/>
  </p:sldIdLst>
  <p:sldSz cx="9144000" cy="6858000" type="screen4x3"/>
  <p:notesSz cx="7010400" cy="9296400"/>
  <p:defaultTextStyle>
    <a:defPPr>
      <a:defRPr lang="en-US"/>
    </a:defPPr>
    <a:lvl1pPr algn="l" rtl="0" fontAlgn="base">
      <a:spcBef>
        <a:spcPct val="0"/>
      </a:spcBef>
      <a:spcAft>
        <a:spcPct val="50000"/>
      </a:spcAft>
      <a:buClr>
        <a:schemeClr val="hlink"/>
      </a:buClr>
      <a:buSzPct val="65000"/>
      <a:buFont typeface="Wingdings" pitchFamily="2" charset="2"/>
      <a:buChar char="n"/>
      <a:defRPr sz="2800" kern="1200">
        <a:solidFill>
          <a:schemeClr val="tx1"/>
        </a:solidFill>
        <a:effectLst>
          <a:outerShdw blurRad="38100" dist="38100" dir="2700000" algn="tl">
            <a:srgbClr val="000000">
              <a:alpha val="43137"/>
            </a:srgbClr>
          </a:outerShdw>
        </a:effectLst>
        <a:latin typeface="Tahoma" charset="0"/>
        <a:ea typeface="+mn-ea"/>
        <a:cs typeface="+mn-cs"/>
      </a:defRPr>
    </a:lvl1pPr>
    <a:lvl2pPr marL="457200" algn="l" rtl="0" fontAlgn="base">
      <a:spcBef>
        <a:spcPct val="0"/>
      </a:spcBef>
      <a:spcAft>
        <a:spcPct val="50000"/>
      </a:spcAft>
      <a:buClr>
        <a:schemeClr val="hlink"/>
      </a:buClr>
      <a:buSzPct val="65000"/>
      <a:buFont typeface="Wingdings" pitchFamily="2" charset="2"/>
      <a:buChar char="n"/>
      <a:defRPr sz="2800" kern="1200">
        <a:solidFill>
          <a:schemeClr val="tx1"/>
        </a:solidFill>
        <a:effectLst>
          <a:outerShdw blurRad="38100" dist="38100" dir="2700000" algn="tl">
            <a:srgbClr val="000000">
              <a:alpha val="43137"/>
            </a:srgbClr>
          </a:outerShdw>
        </a:effectLst>
        <a:latin typeface="Tahoma" charset="0"/>
        <a:ea typeface="+mn-ea"/>
        <a:cs typeface="+mn-cs"/>
      </a:defRPr>
    </a:lvl2pPr>
    <a:lvl3pPr marL="914400" algn="l" rtl="0" fontAlgn="base">
      <a:spcBef>
        <a:spcPct val="0"/>
      </a:spcBef>
      <a:spcAft>
        <a:spcPct val="50000"/>
      </a:spcAft>
      <a:buClr>
        <a:schemeClr val="hlink"/>
      </a:buClr>
      <a:buSzPct val="65000"/>
      <a:buFont typeface="Wingdings" pitchFamily="2" charset="2"/>
      <a:buChar char="n"/>
      <a:defRPr sz="2800" kern="1200">
        <a:solidFill>
          <a:schemeClr val="tx1"/>
        </a:solidFill>
        <a:effectLst>
          <a:outerShdw blurRad="38100" dist="38100" dir="2700000" algn="tl">
            <a:srgbClr val="000000">
              <a:alpha val="43137"/>
            </a:srgbClr>
          </a:outerShdw>
        </a:effectLst>
        <a:latin typeface="Tahoma" charset="0"/>
        <a:ea typeface="+mn-ea"/>
        <a:cs typeface="+mn-cs"/>
      </a:defRPr>
    </a:lvl3pPr>
    <a:lvl4pPr marL="1371600" algn="l" rtl="0" fontAlgn="base">
      <a:spcBef>
        <a:spcPct val="0"/>
      </a:spcBef>
      <a:spcAft>
        <a:spcPct val="50000"/>
      </a:spcAft>
      <a:buClr>
        <a:schemeClr val="hlink"/>
      </a:buClr>
      <a:buSzPct val="65000"/>
      <a:buFont typeface="Wingdings" pitchFamily="2" charset="2"/>
      <a:buChar char="n"/>
      <a:defRPr sz="2800" kern="1200">
        <a:solidFill>
          <a:schemeClr val="tx1"/>
        </a:solidFill>
        <a:effectLst>
          <a:outerShdw blurRad="38100" dist="38100" dir="2700000" algn="tl">
            <a:srgbClr val="000000">
              <a:alpha val="43137"/>
            </a:srgbClr>
          </a:outerShdw>
        </a:effectLst>
        <a:latin typeface="Tahoma" charset="0"/>
        <a:ea typeface="+mn-ea"/>
        <a:cs typeface="+mn-cs"/>
      </a:defRPr>
    </a:lvl4pPr>
    <a:lvl5pPr marL="1828800" algn="l" rtl="0" fontAlgn="base">
      <a:spcBef>
        <a:spcPct val="0"/>
      </a:spcBef>
      <a:spcAft>
        <a:spcPct val="50000"/>
      </a:spcAft>
      <a:buClr>
        <a:schemeClr val="hlink"/>
      </a:buClr>
      <a:buSzPct val="65000"/>
      <a:buFont typeface="Wingdings" pitchFamily="2" charset="2"/>
      <a:buChar char="n"/>
      <a:defRPr sz="2800" kern="1200">
        <a:solidFill>
          <a:schemeClr val="tx1"/>
        </a:solidFill>
        <a:effectLst>
          <a:outerShdw blurRad="38100" dist="38100" dir="2700000" algn="tl">
            <a:srgbClr val="000000">
              <a:alpha val="43137"/>
            </a:srgbClr>
          </a:outerShdw>
        </a:effectLst>
        <a:latin typeface="Tahoma" charset="0"/>
        <a:ea typeface="+mn-ea"/>
        <a:cs typeface="+mn-cs"/>
      </a:defRPr>
    </a:lvl5pPr>
    <a:lvl6pPr marL="2286000" algn="l" defTabSz="914400" rtl="0" eaLnBrk="1" latinLnBrk="0" hangingPunct="1">
      <a:defRPr sz="2800" kern="1200">
        <a:solidFill>
          <a:schemeClr val="tx1"/>
        </a:solidFill>
        <a:effectLst>
          <a:outerShdw blurRad="38100" dist="38100" dir="2700000" algn="tl">
            <a:srgbClr val="000000">
              <a:alpha val="43137"/>
            </a:srgbClr>
          </a:outerShdw>
        </a:effectLst>
        <a:latin typeface="Tahoma" charset="0"/>
        <a:ea typeface="+mn-ea"/>
        <a:cs typeface="+mn-cs"/>
      </a:defRPr>
    </a:lvl6pPr>
    <a:lvl7pPr marL="2743200" algn="l" defTabSz="914400" rtl="0" eaLnBrk="1" latinLnBrk="0" hangingPunct="1">
      <a:defRPr sz="2800" kern="1200">
        <a:solidFill>
          <a:schemeClr val="tx1"/>
        </a:solidFill>
        <a:effectLst>
          <a:outerShdw blurRad="38100" dist="38100" dir="2700000" algn="tl">
            <a:srgbClr val="000000">
              <a:alpha val="43137"/>
            </a:srgbClr>
          </a:outerShdw>
        </a:effectLst>
        <a:latin typeface="Tahoma" charset="0"/>
        <a:ea typeface="+mn-ea"/>
        <a:cs typeface="+mn-cs"/>
      </a:defRPr>
    </a:lvl7pPr>
    <a:lvl8pPr marL="3200400" algn="l" defTabSz="914400" rtl="0" eaLnBrk="1" latinLnBrk="0" hangingPunct="1">
      <a:defRPr sz="2800" kern="1200">
        <a:solidFill>
          <a:schemeClr val="tx1"/>
        </a:solidFill>
        <a:effectLst>
          <a:outerShdw blurRad="38100" dist="38100" dir="2700000" algn="tl">
            <a:srgbClr val="000000">
              <a:alpha val="43137"/>
            </a:srgbClr>
          </a:outerShdw>
        </a:effectLst>
        <a:latin typeface="Tahoma" charset="0"/>
        <a:ea typeface="+mn-ea"/>
        <a:cs typeface="+mn-cs"/>
      </a:defRPr>
    </a:lvl8pPr>
    <a:lvl9pPr marL="3657600" algn="l" defTabSz="914400" rtl="0" eaLnBrk="1" latinLnBrk="0" hangingPunct="1">
      <a:defRPr sz="2800" kern="1200">
        <a:solidFill>
          <a:schemeClr val="tx1"/>
        </a:solidFill>
        <a:effectLst>
          <a:outerShdw blurRad="38100" dist="38100" dir="2700000" algn="tl">
            <a:srgbClr val="000000">
              <a:alpha val="43137"/>
            </a:srgbClr>
          </a:outerShdw>
        </a:effectLst>
        <a:latin typeface="Tahoma" charset="0"/>
        <a:ea typeface="+mn-ea"/>
        <a:cs typeface="+mn-cs"/>
      </a:defRPr>
    </a:lvl9pPr>
  </p:defaultTextStyle>
  <p:extLst>
    <p:ext uri="{EFAFB233-063F-42B5-8137-9DF3F51BA10A}">
      <p15:sldGuideLst xmlns:p15="http://schemas.microsoft.com/office/powerpoint/2012/main">
        <p15:guide id="1" orient="horz" pos="2112">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441" autoAdjust="0"/>
    <p:restoredTop sz="93414" autoAdjust="0"/>
  </p:normalViewPr>
  <p:slideViewPr>
    <p:cSldViewPr>
      <p:cViewPr varScale="1">
        <p:scale>
          <a:sx n="106" d="100"/>
          <a:sy n="106" d="100"/>
        </p:scale>
        <p:origin x="1068" y="108"/>
      </p:cViewPr>
      <p:guideLst>
        <p:guide orient="horz" pos="211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532"/>
    </p:cViewPr>
  </p:sorterViewPr>
  <p:notesViewPr>
    <p:cSldViewPr>
      <p:cViewPr varScale="1">
        <p:scale>
          <a:sx n="56" d="100"/>
          <a:sy n="56" d="100"/>
        </p:scale>
        <p:origin x="-1806" y="-84"/>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450" name="Rectangle 2"/>
          <p:cNvSpPr>
            <a:spLocks noGrp="1" noChangeArrowheads="1"/>
          </p:cNvSpPr>
          <p:nvPr>
            <p:ph type="hdr" sz="quarter"/>
          </p:nvPr>
        </p:nvSpPr>
        <p:spPr bwMode="auto">
          <a:xfrm>
            <a:off x="0" y="0"/>
            <a:ext cx="3039219"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spcAft>
                <a:spcPct val="0"/>
              </a:spcAft>
              <a:buClrTx/>
              <a:buSzTx/>
              <a:buFontTx/>
              <a:buNone/>
              <a:defRPr sz="1200">
                <a:effectLst/>
                <a:latin typeface="Arial" charset="0"/>
              </a:defRPr>
            </a:lvl1pPr>
          </a:lstStyle>
          <a:p>
            <a:endParaRPr lang="en-US" altLang="en-US"/>
          </a:p>
        </p:txBody>
      </p:sp>
      <p:sp>
        <p:nvSpPr>
          <p:cNvPr id="232451" name="Rectangle 3"/>
          <p:cNvSpPr>
            <a:spLocks noGrp="1" noChangeArrowheads="1"/>
          </p:cNvSpPr>
          <p:nvPr>
            <p:ph type="dt" sz="quarter" idx="1"/>
          </p:nvPr>
        </p:nvSpPr>
        <p:spPr bwMode="auto">
          <a:xfrm>
            <a:off x="3969592" y="0"/>
            <a:ext cx="3039219"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spcAft>
                <a:spcPct val="0"/>
              </a:spcAft>
              <a:buClrTx/>
              <a:buSzTx/>
              <a:buFontTx/>
              <a:buNone/>
              <a:defRPr sz="1200">
                <a:effectLst/>
                <a:latin typeface="Arial" charset="0"/>
              </a:defRPr>
            </a:lvl1pPr>
          </a:lstStyle>
          <a:p>
            <a:endParaRPr lang="en-US" altLang="en-US"/>
          </a:p>
        </p:txBody>
      </p:sp>
      <p:sp>
        <p:nvSpPr>
          <p:cNvPr id="232452" name="Rectangle 4"/>
          <p:cNvSpPr>
            <a:spLocks noGrp="1" noChangeArrowheads="1"/>
          </p:cNvSpPr>
          <p:nvPr>
            <p:ph type="ftr" sz="quarter" idx="2"/>
          </p:nvPr>
        </p:nvSpPr>
        <p:spPr bwMode="auto">
          <a:xfrm>
            <a:off x="0" y="8829037"/>
            <a:ext cx="3039219" cy="46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spcAft>
                <a:spcPct val="0"/>
              </a:spcAft>
              <a:buClrTx/>
              <a:buSzTx/>
              <a:buFontTx/>
              <a:buNone/>
              <a:defRPr sz="1200">
                <a:effectLst/>
                <a:latin typeface="Arial" charset="0"/>
              </a:defRPr>
            </a:lvl1pPr>
          </a:lstStyle>
          <a:p>
            <a:endParaRPr lang="en-US" altLang="en-US"/>
          </a:p>
        </p:txBody>
      </p:sp>
      <p:sp>
        <p:nvSpPr>
          <p:cNvPr id="232453" name="Rectangle 5"/>
          <p:cNvSpPr>
            <a:spLocks noGrp="1" noChangeArrowheads="1"/>
          </p:cNvSpPr>
          <p:nvPr>
            <p:ph type="sldNum" sz="quarter" idx="3"/>
          </p:nvPr>
        </p:nvSpPr>
        <p:spPr bwMode="auto">
          <a:xfrm>
            <a:off x="3969592" y="8829037"/>
            <a:ext cx="3039219" cy="46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spcAft>
                <a:spcPct val="0"/>
              </a:spcAft>
              <a:buClrTx/>
              <a:buSzTx/>
              <a:buFontTx/>
              <a:buNone/>
              <a:defRPr sz="1200">
                <a:effectLst/>
                <a:latin typeface="Arial" charset="0"/>
              </a:defRPr>
            </a:lvl1pPr>
          </a:lstStyle>
          <a:p>
            <a:fld id="{D39D6311-1720-4B4D-A962-5C6D719BE33D}" type="slidenum">
              <a:rPr lang="en-US" altLang="en-US"/>
              <a:pPr/>
              <a:t>‹#›</a:t>
            </a:fld>
            <a:endParaRPr lang="en-US" altLang="en-US"/>
          </a:p>
        </p:txBody>
      </p:sp>
    </p:spTree>
    <p:extLst>
      <p:ext uri="{BB962C8B-B14F-4D97-AF65-F5344CB8AC3E}">
        <p14:creationId xmlns:p14="http://schemas.microsoft.com/office/powerpoint/2010/main" val="2354316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9219"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spcAft>
                <a:spcPct val="0"/>
              </a:spcAft>
              <a:buClrTx/>
              <a:buSzTx/>
              <a:buFontTx/>
              <a:buNone/>
              <a:defRPr sz="1200">
                <a:effectLst/>
                <a:latin typeface="Arial" charset="0"/>
              </a:defRPr>
            </a:lvl1pPr>
          </a:lstStyle>
          <a:p>
            <a:endParaRPr lang="en-US" altLang="en-US"/>
          </a:p>
        </p:txBody>
      </p:sp>
      <p:sp>
        <p:nvSpPr>
          <p:cNvPr id="15363" name="Rectangle 3"/>
          <p:cNvSpPr>
            <a:spLocks noGrp="1" noChangeArrowheads="1"/>
          </p:cNvSpPr>
          <p:nvPr>
            <p:ph type="dt" idx="1"/>
          </p:nvPr>
        </p:nvSpPr>
        <p:spPr bwMode="auto">
          <a:xfrm>
            <a:off x="3969592" y="0"/>
            <a:ext cx="3039219" cy="464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lvl1pPr algn="r">
              <a:spcAft>
                <a:spcPct val="0"/>
              </a:spcAft>
              <a:buClrTx/>
              <a:buSzTx/>
              <a:buFontTx/>
              <a:buNone/>
              <a:defRPr sz="1200">
                <a:effectLst/>
                <a:latin typeface="Arial" charset="0"/>
              </a:defRPr>
            </a:lvl1pPr>
          </a:lstStyle>
          <a:p>
            <a:endParaRPr lang="en-US" altLang="en-US"/>
          </a:p>
        </p:txBody>
      </p:sp>
      <p:sp>
        <p:nvSpPr>
          <p:cNvPr id="15364" name="Rectangle 4"/>
          <p:cNvSpPr>
            <a:spLocks noGrp="1" noRot="1" noChangeAspect="1" noChangeArrowheads="1" noTextEdit="1"/>
          </p:cNvSpPr>
          <p:nvPr>
            <p:ph type="sldImg" idx="2"/>
          </p:nvPr>
        </p:nvSpPr>
        <p:spPr bwMode="auto">
          <a:xfrm>
            <a:off x="1179513" y="698500"/>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701358" y="4416108"/>
            <a:ext cx="5609274" cy="4182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6" name="Rectangle 6"/>
          <p:cNvSpPr>
            <a:spLocks noGrp="1" noChangeArrowheads="1"/>
          </p:cNvSpPr>
          <p:nvPr>
            <p:ph type="ftr" sz="quarter" idx="4"/>
          </p:nvPr>
        </p:nvSpPr>
        <p:spPr bwMode="auto">
          <a:xfrm>
            <a:off x="0" y="8829037"/>
            <a:ext cx="3039219" cy="46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spcAft>
                <a:spcPct val="0"/>
              </a:spcAft>
              <a:buClrTx/>
              <a:buSzTx/>
              <a:buFontTx/>
              <a:buNone/>
              <a:defRPr sz="1200">
                <a:effectLst/>
                <a:latin typeface="Arial" charset="0"/>
              </a:defRPr>
            </a:lvl1pPr>
          </a:lstStyle>
          <a:p>
            <a:endParaRPr lang="en-US" altLang="en-US"/>
          </a:p>
        </p:txBody>
      </p:sp>
      <p:sp>
        <p:nvSpPr>
          <p:cNvPr id="15367" name="Rectangle 7"/>
          <p:cNvSpPr>
            <a:spLocks noGrp="1" noChangeArrowheads="1"/>
          </p:cNvSpPr>
          <p:nvPr>
            <p:ph type="sldNum" sz="quarter" idx="5"/>
          </p:nvPr>
        </p:nvSpPr>
        <p:spPr bwMode="auto">
          <a:xfrm>
            <a:off x="3969592" y="8829037"/>
            <a:ext cx="3039219" cy="465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77" tIns="45789" rIns="91577" bIns="45789" numCol="1" anchor="b" anchorCtr="0" compatLnSpc="1">
            <a:prstTxWarp prst="textNoShape">
              <a:avLst/>
            </a:prstTxWarp>
          </a:bodyPr>
          <a:lstStyle>
            <a:lvl1pPr algn="r">
              <a:spcAft>
                <a:spcPct val="0"/>
              </a:spcAft>
              <a:buClrTx/>
              <a:buSzTx/>
              <a:buFontTx/>
              <a:buNone/>
              <a:defRPr sz="1200">
                <a:effectLst/>
                <a:latin typeface="Arial" charset="0"/>
              </a:defRPr>
            </a:lvl1pPr>
          </a:lstStyle>
          <a:p>
            <a:fld id="{165EC7EF-6607-472B-AA2B-96F956CEE358}" type="slidenum">
              <a:rPr lang="en-US" altLang="en-US"/>
              <a:pPr/>
              <a:t>‹#›</a:t>
            </a:fld>
            <a:endParaRPr lang="en-US" altLang="en-US"/>
          </a:p>
        </p:txBody>
      </p:sp>
    </p:spTree>
    <p:extLst>
      <p:ext uri="{BB962C8B-B14F-4D97-AF65-F5344CB8AC3E}">
        <p14:creationId xmlns:p14="http://schemas.microsoft.com/office/powerpoint/2010/main" val="103537424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26</a:t>
            </a:fld>
            <a:endParaRPr lang="en-US" altLang="en-US"/>
          </a:p>
        </p:txBody>
      </p:sp>
    </p:spTree>
    <p:extLst>
      <p:ext uri="{BB962C8B-B14F-4D97-AF65-F5344CB8AC3E}">
        <p14:creationId xmlns:p14="http://schemas.microsoft.com/office/powerpoint/2010/main" val="1692671856"/>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27</a:t>
            </a:fld>
            <a:endParaRPr lang="en-US" altLang="en-US"/>
          </a:p>
        </p:txBody>
      </p:sp>
    </p:spTree>
    <p:extLst>
      <p:ext uri="{BB962C8B-B14F-4D97-AF65-F5344CB8AC3E}">
        <p14:creationId xmlns:p14="http://schemas.microsoft.com/office/powerpoint/2010/main" val="1379750222"/>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28</a:t>
            </a:fld>
            <a:endParaRPr lang="en-US" altLang="en-US"/>
          </a:p>
        </p:txBody>
      </p:sp>
    </p:spTree>
    <p:extLst>
      <p:ext uri="{BB962C8B-B14F-4D97-AF65-F5344CB8AC3E}">
        <p14:creationId xmlns:p14="http://schemas.microsoft.com/office/powerpoint/2010/main" val="2771250822"/>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29</a:t>
            </a:fld>
            <a:endParaRPr lang="en-US" altLang="en-US"/>
          </a:p>
        </p:txBody>
      </p:sp>
    </p:spTree>
    <p:extLst>
      <p:ext uri="{BB962C8B-B14F-4D97-AF65-F5344CB8AC3E}">
        <p14:creationId xmlns:p14="http://schemas.microsoft.com/office/powerpoint/2010/main" val="3332478368"/>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30</a:t>
            </a:fld>
            <a:endParaRPr lang="en-US" altLang="en-US"/>
          </a:p>
        </p:txBody>
      </p:sp>
    </p:spTree>
    <p:extLst>
      <p:ext uri="{BB962C8B-B14F-4D97-AF65-F5344CB8AC3E}">
        <p14:creationId xmlns:p14="http://schemas.microsoft.com/office/powerpoint/2010/main" val="528158315"/>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31</a:t>
            </a:fld>
            <a:endParaRPr lang="en-US" altLang="en-US"/>
          </a:p>
        </p:txBody>
      </p:sp>
    </p:spTree>
    <p:extLst>
      <p:ext uri="{BB962C8B-B14F-4D97-AF65-F5344CB8AC3E}">
        <p14:creationId xmlns:p14="http://schemas.microsoft.com/office/powerpoint/2010/main" val="2110386365"/>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32</a:t>
            </a:fld>
            <a:endParaRPr lang="en-US" altLang="en-US"/>
          </a:p>
        </p:txBody>
      </p:sp>
    </p:spTree>
    <p:extLst>
      <p:ext uri="{BB962C8B-B14F-4D97-AF65-F5344CB8AC3E}">
        <p14:creationId xmlns:p14="http://schemas.microsoft.com/office/powerpoint/2010/main" val="3271048746"/>
      </p:ext>
    </p:extLst>
  </p:cSld>
  <p:clrMapOvr>
    <a:masterClrMapping/>
  </p:clrMapOvr>
</p:notes>
</file>

<file path=ppt/notesSlides/notesSlide8.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33</a:t>
            </a:fld>
            <a:endParaRPr lang="en-US" altLang="en-US"/>
          </a:p>
        </p:txBody>
      </p:sp>
    </p:spTree>
    <p:extLst>
      <p:ext uri="{BB962C8B-B14F-4D97-AF65-F5344CB8AC3E}">
        <p14:creationId xmlns:p14="http://schemas.microsoft.com/office/powerpoint/2010/main" val="501613090"/>
      </p:ext>
    </p:extLst>
  </p:cSld>
  <p:clrMapOvr>
    <a:masterClrMapping/>
  </p:clrMapOvr>
</p:notes>
</file>

<file path=ppt/notesSlides/notesSlide9.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5EC7EF-6607-472B-AA2B-96F956CEE358}" type="slidenum">
              <a:rPr lang="en-US" altLang="en-US" smtClean="0"/>
              <a:pPr/>
              <a:t>34</a:t>
            </a:fld>
            <a:endParaRPr lang="en-US" altLang="en-US"/>
          </a:p>
        </p:txBody>
      </p:sp>
    </p:spTree>
    <p:extLst>
      <p:ext uri="{BB962C8B-B14F-4D97-AF65-F5344CB8AC3E}">
        <p14:creationId xmlns:p14="http://schemas.microsoft.com/office/powerpoint/2010/main" val="1816649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0F7E58-ED9B-4BA5-8888-A50B1ED0582B}" type="datetime1">
              <a:rPr lang="en-US" altLang="en-US" smtClean="0"/>
              <a:pPr/>
              <a:t>2/13/2023</a:t>
            </a:fld>
            <a:endParaRPr lang="en-US" altLang="en-US"/>
          </a:p>
        </p:txBody>
      </p:sp>
      <p:sp>
        <p:nvSpPr>
          <p:cNvPr id="5" name="Footer Placeholder 4"/>
          <p:cNvSpPr>
            <a:spLocks noGrp="1"/>
          </p:cNvSpPr>
          <p:nvPr>
            <p:ph type="ftr" sz="quarter" idx="11"/>
          </p:nvPr>
        </p:nvSpPr>
        <p:spPr/>
        <p:txBody>
          <a:bodyPr/>
          <a:lstStyle/>
          <a:p>
            <a:r>
              <a:rPr lang="en-US" altLang="en-US"/>
              <a:t>Construction Defect and Mold Litigation by Hardy Roberts</a:t>
            </a:r>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92BD6A81-1593-4760-BB53-63C0B4A549D2}" type="slidenum">
              <a:rPr lang="en-US" altLang="en-US" smtClean="0"/>
              <a:pPr/>
              <a:t>‹#›</a:t>
            </a:fld>
            <a:endParaRPr lang="en-US" alt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C70A05-CB9A-44D3-B861-C180F8C4AB98}" type="datetime1">
              <a:rPr lang="en-US" altLang="en-US" smtClean="0"/>
              <a:pPr/>
              <a:t>2/13/2023</a:t>
            </a:fld>
            <a:endParaRPr lang="en-US" altLang="en-US"/>
          </a:p>
        </p:txBody>
      </p:sp>
      <p:sp>
        <p:nvSpPr>
          <p:cNvPr id="5" name="Footer Placeholder 4"/>
          <p:cNvSpPr>
            <a:spLocks noGrp="1"/>
          </p:cNvSpPr>
          <p:nvPr>
            <p:ph type="ftr" sz="quarter" idx="11"/>
          </p:nvPr>
        </p:nvSpPr>
        <p:spPr/>
        <p:txBody>
          <a:bodyPr/>
          <a:lstStyle/>
          <a:p>
            <a:r>
              <a:rPr lang="en-US" altLang="en-US"/>
              <a:t>Construction Defect and Mold Litigation by Hardy Roberts</a:t>
            </a:r>
          </a:p>
        </p:txBody>
      </p:sp>
      <p:sp>
        <p:nvSpPr>
          <p:cNvPr id="6" name="Slide Number Placeholder 5"/>
          <p:cNvSpPr>
            <a:spLocks noGrp="1"/>
          </p:cNvSpPr>
          <p:nvPr>
            <p:ph type="sldNum" sz="quarter" idx="12"/>
          </p:nvPr>
        </p:nvSpPr>
        <p:spPr/>
        <p:txBody>
          <a:bodyPr/>
          <a:lstStyle/>
          <a:p>
            <a:fld id="{CC9B859F-2EC7-4454-86DB-E6F6B2C8A436}"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5ACBE68-7478-448A-99DC-586FA6E1A107}" type="datetime1">
              <a:rPr lang="en-US" altLang="en-US" smtClean="0"/>
              <a:pPr/>
              <a:t>2/13/2023</a:t>
            </a:fld>
            <a:endParaRPr lang="en-US" altLang="en-US"/>
          </a:p>
        </p:txBody>
      </p:sp>
      <p:sp>
        <p:nvSpPr>
          <p:cNvPr id="5" name="Footer Placeholder 4"/>
          <p:cNvSpPr>
            <a:spLocks noGrp="1"/>
          </p:cNvSpPr>
          <p:nvPr>
            <p:ph type="ftr" sz="quarter" idx="11"/>
          </p:nvPr>
        </p:nvSpPr>
        <p:spPr/>
        <p:txBody>
          <a:bodyPr/>
          <a:lstStyle/>
          <a:p>
            <a:r>
              <a:rPr lang="en-US" altLang="en-US"/>
              <a:t>Construction Defect and Mold Litigation by Hardy Roberts</a:t>
            </a:r>
          </a:p>
        </p:txBody>
      </p:sp>
      <p:sp>
        <p:nvSpPr>
          <p:cNvPr id="6" name="Slide Number Placeholder 5"/>
          <p:cNvSpPr>
            <a:spLocks noGrp="1"/>
          </p:cNvSpPr>
          <p:nvPr>
            <p:ph type="sldNum" sz="quarter" idx="12"/>
          </p:nvPr>
        </p:nvSpPr>
        <p:spPr/>
        <p:txBody>
          <a:bodyPr/>
          <a:lstStyle/>
          <a:p>
            <a:fld id="{6216C119-8C61-4403-9698-B7ECAB7C16E1}"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A25F3A-BA25-4671-9D36-DFE89431A79F}" type="datetime1">
              <a:rPr lang="en-US" altLang="en-US" smtClean="0"/>
              <a:pPr/>
              <a:t>2/13/2023</a:t>
            </a:fld>
            <a:endParaRPr lang="en-US" altLang="en-US"/>
          </a:p>
        </p:txBody>
      </p:sp>
      <p:sp>
        <p:nvSpPr>
          <p:cNvPr id="10" name="Slide Number Placeholder 9"/>
          <p:cNvSpPr>
            <a:spLocks noGrp="1"/>
          </p:cNvSpPr>
          <p:nvPr>
            <p:ph type="sldNum" sz="quarter" idx="11"/>
          </p:nvPr>
        </p:nvSpPr>
        <p:spPr/>
        <p:txBody>
          <a:bodyPr/>
          <a:lstStyle/>
          <a:p>
            <a:fld id="{49ECDD0E-EFDD-4A82-94E4-307D301B0413}" type="slidenum">
              <a:rPr lang="en-US" altLang="en-US" smtClean="0"/>
              <a:pPr/>
              <a:t>‹#›</a:t>
            </a:fld>
            <a:endParaRPr lang="en-US" altLang="en-US"/>
          </a:p>
        </p:txBody>
      </p:sp>
      <p:sp>
        <p:nvSpPr>
          <p:cNvPr id="12" name="Footer Placeholder 11"/>
          <p:cNvSpPr>
            <a:spLocks noGrp="1"/>
          </p:cNvSpPr>
          <p:nvPr>
            <p:ph type="ftr" sz="quarter" idx="12"/>
          </p:nvPr>
        </p:nvSpPr>
        <p:spPr/>
        <p:txBody>
          <a:bodyPr/>
          <a:lstStyle/>
          <a:p>
            <a:r>
              <a:rPr lang="en-US" altLang="en-US"/>
              <a:t>Construction Defect and Mold Litigation by Hardy Roberts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a:t>Click to edit Master title style</a:t>
            </a:r>
            <a:endParaRPr lang="en-US" dirty="0"/>
          </a:p>
        </p:txBody>
      </p:sp>
      <p:sp>
        <p:nvSpPr>
          <p:cNvPr id="19" name="Date Placeholder 18"/>
          <p:cNvSpPr>
            <a:spLocks noGrp="1"/>
          </p:cNvSpPr>
          <p:nvPr>
            <p:ph type="dt" sz="half" idx="10"/>
          </p:nvPr>
        </p:nvSpPr>
        <p:spPr/>
        <p:txBody>
          <a:bodyPr/>
          <a:lstStyle/>
          <a:p>
            <a:fld id="{B7D827A9-88CD-4E9C-BE90-56AD95BA76C1}" type="datetime1">
              <a:rPr lang="en-US" altLang="en-US" smtClean="0"/>
              <a:pPr/>
              <a:t>2/13/2023</a:t>
            </a:fld>
            <a:endParaRPr lang="en-US" altLang="en-US"/>
          </a:p>
        </p:txBody>
      </p:sp>
      <p:sp>
        <p:nvSpPr>
          <p:cNvPr id="20" name="Slide Number Placeholder 19"/>
          <p:cNvSpPr>
            <a:spLocks noGrp="1"/>
          </p:cNvSpPr>
          <p:nvPr>
            <p:ph type="sldNum" sz="quarter" idx="11"/>
          </p:nvPr>
        </p:nvSpPr>
        <p:spPr/>
        <p:txBody>
          <a:bodyPr/>
          <a:lstStyle/>
          <a:p>
            <a:fld id="{EFE849E4-829C-4B53-858C-46D36B8A14EC}" type="slidenum">
              <a:rPr lang="en-US" altLang="en-US" smtClean="0"/>
              <a:pPr/>
              <a:t>‹#›</a:t>
            </a:fld>
            <a:endParaRPr lang="en-US" altLang="en-US"/>
          </a:p>
        </p:txBody>
      </p:sp>
      <p:sp>
        <p:nvSpPr>
          <p:cNvPr id="21" name="Footer Placeholder 20"/>
          <p:cNvSpPr>
            <a:spLocks noGrp="1"/>
          </p:cNvSpPr>
          <p:nvPr>
            <p:ph type="ftr" sz="quarter" idx="12"/>
          </p:nvPr>
        </p:nvSpPr>
        <p:spPr/>
        <p:txBody>
          <a:bodyPr/>
          <a:lstStyle/>
          <a:p>
            <a:r>
              <a:rPr lang="en-US" altLang="en-US"/>
              <a:t>Construction Defect and Mold Litigation by Hardy Roberts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62761310-3862-4D32-B0AD-223CC2215345}" type="datetime1">
              <a:rPr lang="en-US" altLang="en-US" smtClean="0"/>
              <a:pPr/>
              <a:t>2/13/2023</a:t>
            </a:fld>
            <a:endParaRPr lang="en-US" altLang="en-US"/>
          </a:p>
        </p:txBody>
      </p:sp>
      <p:sp>
        <p:nvSpPr>
          <p:cNvPr id="6" name="Footer Placeholder 5"/>
          <p:cNvSpPr>
            <a:spLocks noGrp="1"/>
          </p:cNvSpPr>
          <p:nvPr>
            <p:ph type="ftr" sz="quarter" idx="11"/>
          </p:nvPr>
        </p:nvSpPr>
        <p:spPr/>
        <p:txBody>
          <a:bodyPr/>
          <a:lstStyle/>
          <a:p>
            <a:r>
              <a:rPr lang="en-US" altLang="en-US"/>
              <a:t>Construction Defect and Mold Litigation by Hardy Roberts</a:t>
            </a:r>
          </a:p>
        </p:txBody>
      </p:sp>
      <p:sp>
        <p:nvSpPr>
          <p:cNvPr id="7" name="Slide Number Placeholder 6"/>
          <p:cNvSpPr>
            <a:spLocks noGrp="1"/>
          </p:cNvSpPr>
          <p:nvPr>
            <p:ph type="sldNum" sz="quarter" idx="12"/>
          </p:nvPr>
        </p:nvSpPr>
        <p:spPr/>
        <p:txBody>
          <a:bodyPr/>
          <a:lstStyle/>
          <a:p>
            <a:fld id="{1D96BA6E-9DA7-46AC-88C5-ECBFD168BB77}" type="slidenum">
              <a:rPr lang="en-US" altLang="en-US" smtClean="0"/>
              <a:pPr/>
              <a:t>‹#›</a:t>
            </a:fld>
            <a:endParaRPr lang="en-US" altLang="en-US"/>
          </a:p>
        </p:txBody>
      </p:sp>
      <p:sp>
        <p:nvSpPr>
          <p:cNvPr id="9" name="Content Placeholder 8"/>
          <p:cNvSpPr>
            <a:spLocks noGrp="1"/>
          </p:cNvSpPr>
          <p:nvPr>
            <p:ph sz="quarter" idx="13"/>
          </p:nvPr>
        </p:nvSpPr>
        <p:spPr>
          <a:xfrm>
            <a:off x="12161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5102352" y="841248"/>
            <a:ext cx="3730752"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4DD661D-4DB9-4F87-BC8C-645E2ADB8D6A}" type="datetime1">
              <a:rPr lang="en-US" altLang="en-US" smtClean="0"/>
              <a:pPr/>
              <a:t>2/13/2023</a:t>
            </a:fld>
            <a:endParaRPr lang="en-US" altLang="en-US"/>
          </a:p>
        </p:txBody>
      </p:sp>
      <p:sp>
        <p:nvSpPr>
          <p:cNvPr id="8" name="Footer Placeholder 7"/>
          <p:cNvSpPr>
            <a:spLocks noGrp="1"/>
          </p:cNvSpPr>
          <p:nvPr>
            <p:ph type="ftr" sz="quarter" idx="11"/>
          </p:nvPr>
        </p:nvSpPr>
        <p:spPr/>
        <p:txBody>
          <a:bodyPr/>
          <a:lstStyle/>
          <a:p>
            <a:r>
              <a:rPr lang="en-US" altLang="en-US"/>
              <a:t>Construction Defect and Mold Litigation by Hardy Roberts</a:t>
            </a:r>
          </a:p>
        </p:txBody>
      </p:sp>
      <p:sp>
        <p:nvSpPr>
          <p:cNvPr id="9" name="Slide Number Placeholder 8"/>
          <p:cNvSpPr>
            <a:spLocks noGrp="1"/>
          </p:cNvSpPr>
          <p:nvPr>
            <p:ph type="sldNum" sz="quarter" idx="12"/>
          </p:nvPr>
        </p:nvSpPr>
        <p:spPr/>
        <p:txBody>
          <a:bodyPr/>
          <a:lstStyle/>
          <a:p>
            <a:fld id="{4B9AB58F-C1FA-4FD0-A2D9-7CA7D2EC820F}" type="slidenum">
              <a:rPr lang="en-US" altLang="en-US" smtClean="0"/>
              <a:pPr/>
              <a:t>‹#›</a:t>
            </a:fld>
            <a:endParaRPr lang="en-US" altLang="en-US"/>
          </a:p>
        </p:txBody>
      </p:sp>
      <p:sp>
        <p:nvSpPr>
          <p:cNvPr id="11" name="Content Placeholder 10"/>
          <p:cNvSpPr>
            <a:spLocks noGrp="1"/>
          </p:cNvSpPr>
          <p:nvPr>
            <p:ph sz="quarter" idx="13"/>
          </p:nvPr>
        </p:nvSpPr>
        <p:spPr>
          <a:xfrm>
            <a:off x="1216152" y="1380744"/>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4"/>
          </p:nvPr>
        </p:nvSpPr>
        <p:spPr>
          <a:xfrm>
            <a:off x="5102352" y="1380743"/>
            <a:ext cx="3730752" cy="3840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67AC90-168B-4EF2-8AE0-EFB79AECA75B}" type="datetime1">
              <a:rPr lang="en-US" altLang="en-US" smtClean="0"/>
              <a:pPr/>
              <a:t>2/13/2023</a:t>
            </a:fld>
            <a:endParaRPr lang="en-US" altLang="en-US"/>
          </a:p>
        </p:txBody>
      </p:sp>
      <p:sp>
        <p:nvSpPr>
          <p:cNvPr id="4" name="Footer Placeholder 3"/>
          <p:cNvSpPr>
            <a:spLocks noGrp="1"/>
          </p:cNvSpPr>
          <p:nvPr>
            <p:ph type="ftr" sz="quarter" idx="11"/>
          </p:nvPr>
        </p:nvSpPr>
        <p:spPr/>
        <p:txBody>
          <a:bodyPr/>
          <a:lstStyle/>
          <a:p>
            <a:r>
              <a:rPr lang="en-US" altLang="en-US"/>
              <a:t>Construction Defect and Mold Litigation by Hardy Roberts</a:t>
            </a:r>
          </a:p>
        </p:txBody>
      </p:sp>
      <p:sp>
        <p:nvSpPr>
          <p:cNvPr id="5" name="Slide Number Placeholder 4"/>
          <p:cNvSpPr>
            <a:spLocks noGrp="1"/>
          </p:cNvSpPr>
          <p:nvPr>
            <p:ph type="sldNum" sz="quarter" idx="12"/>
          </p:nvPr>
        </p:nvSpPr>
        <p:spPr/>
        <p:txBody>
          <a:bodyPr/>
          <a:lstStyle/>
          <a:p>
            <a:fld id="{66EBE5A4-7C74-4295-816F-447083377568}"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79F9EDA-0065-4C12-B710-659B2AD53D4F}" type="datetime1">
              <a:rPr lang="en-US" altLang="en-US" smtClean="0"/>
              <a:pPr/>
              <a:t>2/13/2023</a:t>
            </a:fld>
            <a:endParaRPr lang="en-US" altLang="en-US"/>
          </a:p>
        </p:txBody>
      </p:sp>
      <p:sp>
        <p:nvSpPr>
          <p:cNvPr id="6" name="Slide Number Placeholder 5"/>
          <p:cNvSpPr>
            <a:spLocks noGrp="1"/>
          </p:cNvSpPr>
          <p:nvPr>
            <p:ph type="sldNum" sz="quarter" idx="11"/>
          </p:nvPr>
        </p:nvSpPr>
        <p:spPr/>
        <p:txBody>
          <a:bodyPr/>
          <a:lstStyle/>
          <a:p>
            <a:fld id="{F9A0E7E7-A312-45DB-8602-1D169A8FF8F0}" type="slidenum">
              <a:rPr lang="en-US" altLang="en-US" smtClean="0"/>
              <a:pPr/>
              <a:t>‹#›</a:t>
            </a:fld>
            <a:endParaRPr lang="en-US" altLang="en-US"/>
          </a:p>
        </p:txBody>
      </p:sp>
      <p:sp>
        <p:nvSpPr>
          <p:cNvPr id="7" name="Footer Placeholder 6"/>
          <p:cNvSpPr>
            <a:spLocks noGrp="1"/>
          </p:cNvSpPr>
          <p:nvPr>
            <p:ph type="ftr" sz="quarter" idx="12"/>
          </p:nvPr>
        </p:nvSpPr>
        <p:spPr/>
        <p:txBody>
          <a:bodyPr/>
          <a:lstStyle/>
          <a:p>
            <a:r>
              <a:rPr lang="en-US" altLang="en-US"/>
              <a:t>Construction Defect and Mold Litigation by Hardy Roberts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8"/>
          <p:cNvSpPr>
            <a:spLocks noGrp="1"/>
          </p:cNvSpPr>
          <p:nvPr>
            <p:ph type="dt" sz="half" idx="14"/>
          </p:nvPr>
        </p:nvSpPr>
        <p:spPr/>
        <p:txBody>
          <a:bodyPr/>
          <a:lstStyle/>
          <a:p>
            <a:fld id="{C34ABF2C-25B2-46CC-9DF8-39DCCC852EB2}" type="datetime1">
              <a:rPr lang="en-US" altLang="en-US" smtClean="0"/>
              <a:pPr/>
              <a:t>2/13/2023</a:t>
            </a:fld>
            <a:endParaRPr lang="en-US" altLang="en-US"/>
          </a:p>
        </p:txBody>
      </p:sp>
      <p:sp>
        <p:nvSpPr>
          <p:cNvPr id="10" name="Slide Number Placeholder 9"/>
          <p:cNvSpPr>
            <a:spLocks noGrp="1"/>
          </p:cNvSpPr>
          <p:nvPr>
            <p:ph type="sldNum" sz="quarter" idx="15"/>
          </p:nvPr>
        </p:nvSpPr>
        <p:spPr/>
        <p:txBody>
          <a:bodyPr/>
          <a:lstStyle/>
          <a:p>
            <a:fld id="{07C17D88-65E3-4BF0-971B-74E9063176B0}" type="slidenum">
              <a:rPr lang="en-US" altLang="en-US" smtClean="0"/>
              <a:pPr/>
              <a:t>‹#›</a:t>
            </a:fld>
            <a:endParaRPr lang="en-US" altLang="en-US"/>
          </a:p>
        </p:txBody>
      </p:sp>
      <p:sp>
        <p:nvSpPr>
          <p:cNvPr id="13" name="Footer Placeholder 12"/>
          <p:cNvSpPr>
            <a:spLocks noGrp="1"/>
          </p:cNvSpPr>
          <p:nvPr>
            <p:ph type="ftr" sz="quarter" idx="16"/>
          </p:nvPr>
        </p:nvSpPr>
        <p:spPr/>
        <p:txBody>
          <a:bodyPr/>
          <a:lstStyle/>
          <a:p>
            <a:r>
              <a:rPr lang="en-US" altLang="en-US"/>
              <a:t>Construction Defect and Mold Litigation by Hardy Roberts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BEFEC0-0C98-4E44-860D-D92ED9B328F7}" type="datetime1">
              <a:rPr lang="en-US" altLang="en-US" smtClean="0"/>
              <a:pPr/>
              <a:t>2/13/2023</a:t>
            </a:fld>
            <a:endParaRPr lang="en-US" altLang="en-US"/>
          </a:p>
        </p:txBody>
      </p:sp>
      <p:sp>
        <p:nvSpPr>
          <p:cNvPr id="6" name="Footer Placeholder 5"/>
          <p:cNvSpPr>
            <a:spLocks noGrp="1"/>
          </p:cNvSpPr>
          <p:nvPr>
            <p:ph type="ftr" sz="quarter" idx="11"/>
          </p:nvPr>
        </p:nvSpPr>
        <p:spPr/>
        <p:txBody>
          <a:bodyPr/>
          <a:lstStyle/>
          <a:p>
            <a:r>
              <a:rPr lang="en-US" altLang="en-US"/>
              <a:t>Construction Defect and Mold Litigation by Hardy Roberts</a:t>
            </a:r>
          </a:p>
        </p:txBody>
      </p:sp>
      <p:sp>
        <p:nvSpPr>
          <p:cNvPr id="7" name="Slide Number Placeholder 6"/>
          <p:cNvSpPr>
            <a:spLocks noGrp="1"/>
          </p:cNvSpPr>
          <p:nvPr>
            <p:ph type="sldNum" sz="quarter" idx="12"/>
          </p:nvPr>
        </p:nvSpPr>
        <p:spPr/>
        <p:txBody>
          <a:bodyPr/>
          <a:lstStyle/>
          <a:p>
            <a:fld id="{8DDB1805-1D0D-4698-865D-67084F660DFF}" type="slidenum">
              <a:rPr lang="en-US" altLang="en-US" smtClean="0"/>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r>
              <a:rPr lang="en-US" altLang="en-US"/>
              <a:t>Construction Defect and Mold Litigation by Hardy Roberts</a:t>
            </a:r>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D4B63A27-6D9D-4E45-9374-C7BA1E384A58}" type="slidenum">
              <a:rPr lang="en-US" altLang="en-US" smtClean="0"/>
              <a:pPr/>
              <a:t>‹#›</a:t>
            </a:fld>
            <a:endParaRPr lang="en-US" alt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36EEC051-4914-4555-8E9F-E98627BA9AB2}" type="datetime1">
              <a:rPr lang="en-US" altLang="en-US" smtClean="0"/>
              <a:pPr/>
              <a:t>2/13/2023</a:t>
            </a:fld>
            <a:endParaRPr lang="en-US" altLang="en-US"/>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hf hdr="0" ftr="0" dt="0"/>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westlaw.com/Find/Default.wl?rs=dfa1.0&amp;vr=2.0&amp;DB=735&amp;FindType=Y&amp;SerialNum=199418240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westlaw.com/Find/Default.wl?rs=dfa1.0&amp;vr=2.0&amp;DB=1000006&amp;DocName=FLSTS489.119&amp;FindType=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4="http://schemas.microsoft.com/office/drawing/2010/main" xmlns:a16="http://schemas.microsoft.com/office/drawing/2014/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050" name="Rectangle 2" descr="" title=""/>
          <p:cNvSpPr>
            <a:spLocks noGrp="1" noChangeArrowheads="1"/>
          </p:cNvSpPr>
          <p:nvPr>
            <p:ph type="ctrTitle"/>
          </p:nvPr>
        </p:nvSpPr>
        <p:spPr>
          <a:xfrm>
            <a:off x="685800" y="228600"/>
            <a:ext cx="8458200" cy="1828800"/>
          </a:xfrm>
        </p:spPr>
        <p:txBody>
          <a:bodyPr/>
          <a:lstStyle/>
          <a:p>
            <a:pPr algn="ctr"/>
            <a:br>
              <a:rPr lang="en-US" dirty="0"/>
            </a:br>
            <a:r>
              <a:rPr lang="en-US" altLang="en-US" b="1" dirty="0"/>
              <a:t>CLC</a:t>
            </a:r>
          </a:p>
        </p:txBody>
      </p:sp>
      <p:sp>
        <p:nvSpPr>
          <p:cNvPr id="2051" name="Rectangle 3" descr="" title=""/>
          <p:cNvSpPr>
            <a:spLocks noGrp="1" noChangeArrowheads="1"/>
          </p:cNvSpPr>
          <p:nvPr>
            <p:ph type="subTitle" idx="1"/>
          </p:nvPr>
        </p:nvSpPr>
        <p:spPr>
          <a:xfrm>
            <a:off x="1371600" y="4648200"/>
            <a:ext cx="6400800" cy="1752600"/>
          </a:xfrm>
        </p:spPr>
        <p:txBody>
          <a:bodyPr>
            <a:normAutofit/>
          </a:bodyPr>
          <a:lstStyle/>
          <a:p>
            <a:pPr>
              <a:lnSpc>
                <a:spcPct val="90000"/>
              </a:lnSpc>
            </a:pPr>
            <a:r>
              <a:rPr lang="en-US" altLang="en-US" sz="2400" dirty="0"/>
              <a:t>February 13, 2023</a:t>
            </a:r>
          </a:p>
          <a:p>
            <a:pPr>
              <a:lnSpc>
                <a:spcPct val="90000"/>
              </a:lnSpc>
            </a:pPr>
            <a:r>
              <a:rPr lang="en-US" altLang="en-US" sz="2400" dirty="0"/>
              <a:t>Hardy L. Roberts, III &amp; Mark Smith</a:t>
            </a:r>
          </a:p>
          <a:p>
            <a:pPr>
              <a:lnSpc>
                <a:spcPct val="90000"/>
              </a:lnSpc>
            </a:pPr>
            <a:r>
              <a:rPr lang="en-US" altLang="en-US" sz="2400" dirty="0"/>
              <a:t>Carey, O’Malley, Whitaker, Mueller, Roberts &amp; Smith, P.A.</a:t>
            </a:r>
          </a:p>
          <a:p>
            <a:pPr>
              <a:lnSpc>
                <a:spcPct val="90000"/>
              </a:lnSpc>
            </a:pPr>
            <a:endParaRPr lang="en-US" altLang="en-US" sz="2400" dirty="0"/>
          </a:p>
        </p:txBody>
      </p:sp>
      <p:sp>
        <p:nvSpPr>
          <p:cNvPr id="6" name="Rectangle 6" descr="" title=""/>
          <p:cNvSpPr>
            <a:spLocks noGrp="1" noChangeArrowheads="1"/>
          </p:cNvSpPr>
          <p:nvPr>
            <p:ph type="sldNum" sz="quarter" idx="12"/>
          </p:nvPr>
        </p:nvSpPr>
        <p:spPr/>
        <p:txBody>
          <a:bodyPr/>
          <a:lstStyle/>
          <a:p>
            <a:fld id="{F41377B7-8523-4741-BF6A-6951363C5E78}" type="slidenum">
              <a:rPr lang="en-US" altLang="en-US"/>
              <a:pPr/>
              <a:t>1</a:t>
            </a:fld>
            <a:endParaRPr lang="en-US" altLang="en-US"/>
          </a:p>
        </p:txBody>
      </p:sp>
      <p:sp>
        <p:nvSpPr>
          <p:cNvPr id="2052" name="Rectangle 4" descr="" title=""/>
          <p:cNvSpPr>
            <a:spLocks noChangeArrowheads="1"/>
          </p:cNvSpPr>
          <p:nvPr/>
        </p:nvSpPr>
        <p:spPr bwMode="auto">
          <a:xfrm>
            <a:off x="685800" y="2362200"/>
            <a:ext cx="84582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spcAft>
                <a:spcPct val="0"/>
              </a:spcAft>
              <a:defRPr sz="4400">
                <a:solidFill>
                  <a:schemeClr val="tx2"/>
                </a:solidFill>
                <a:effectLst>
                  <a:outerShdw blurRad="38100" dist="38100" dir="2700000" algn="tl">
                    <a:srgbClr val="000000"/>
                  </a:outerShdw>
                </a:effectLst>
                <a:latin typeface="Tahoma" charset="0"/>
              </a:defRPr>
            </a:lvl1pPr>
            <a:lvl2pPr algn="ctr">
              <a:spcAft>
                <a:spcPct val="0"/>
              </a:spcAft>
              <a:defRPr sz="4400">
                <a:solidFill>
                  <a:schemeClr val="tx2"/>
                </a:solidFill>
                <a:effectLst>
                  <a:outerShdw blurRad="38100" dist="38100" dir="2700000" algn="tl">
                    <a:srgbClr val="000000"/>
                  </a:outerShdw>
                </a:effectLst>
                <a:latin typeface="Tahoma" charset="0"/>
              </a:defRPr>
            </a:lvl2pPr>
            <a:lvl3pPr algn="ctr">
              <a:spcAft>
                <a:spcPct val="0"/>
              </a:spcAft>
              <a:defRPr sz="4400">
                <a:solidFill>
                  <a:schemeClr val="tx2"/>
                </a:solidFill>
                <a:effectLst>
                  <a:outerShdw blurRad="38100" dist="38100" dir="2700000" algn="tl">
                    <a:srgbClr val="000000"/>
                  </a:outerShdw>
                </a:effectLst>
                <a:latin typeface="Tahoma" charset="0"/>
              </a:defRPr>
            </a:lvl3pPr>
            <a:lvl4pPr algn="ctr">
              <a:spcAft>
                <a:spcPct val="0"/>
              </a:spcAft>
              <a:defRPr sz="4400">
                <a:solidFill>
                  <a:schemeClr val="tx2"/>
                </a:solidFill>
                <a:effectLst>
                  <a:outerShdw blurRad="38100" dist="38100" dir="2700000" algn="tl">
                    <a:srgbClr val="000000"/>
                  </a:outerShdw>
                </a:effectLst>
                <a:latin typeface="Tahoma" charset="0"/>
              </a:defRPr>
            </a:lvl4pPr>
            <a:lvl5pPr algn="ctr">
              <a:spcAft>
                <a:spcPct val="0"/>
              </a:spcAft>
              <a:defRPr sz="4400">
                <a:solidFill>
                  <a:schemeClr val="tx2"/>
                </a:solidFill>
                <a:effectLst>
                  <a:outerShdw blurRad="38100" dist="38100" dir="2700000" algn="tl">
                    <a:srgbClr val="000000"/>
                  </a:outerShdw>
                </a:effectLst>
                <a:latin typeface="Tahoma"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Tahoma" charset="0"/>
              </a:defRPr>
            </a:lvl9pPr>
          </a:lstStyle>
          <a:p>
            <a:pPr>
              <a:buClrTx/>
              <a:buSzTx/>
              <a:buFontTx/>
              <a:buNone/>
            </a:pPr>
            <a:r>
              <a:rPr lang="en-US" altLang="en-US" sz="3600" b="1" dirty="0">
                <a:solidFill>
                  <a:schemeClr val="folHlink"/>
                </a:solidFill>
              </a:rPr>
              <a:t>Qualifying Agents: Duties, History and Litigation</a:t>
            </a:r>
            <a:endParaRPr lang="en-US" altLang="en-US" sz="3600" b="1" dirty="0">
              <a:solidFill>
                <a:srgbClr val="FF0000"/>
              </a:solidFill>
            </a:endParaRPr>
          </a:p>
        </p:txBody>
      </p:sp>
      <p:sp>
        <p:nvSpPr>
          <p:cNvPr id="2053" name="AutoShape 5" descr="" title=""/>
          <p:cNvSpPr>
            <a:spLocks noChangeArrowheads="1"/>
          </p:cNvSpPr>
          <p:nvPr/>
        </p:nvSpPr>
        <p:spPr bwMode="auto">
          <a:xfrm>
            <a:off x="2057400" y="3200400"/>
            <a:ext cx="7620000" cy="3886200"/>
          </a:xfrm>
          <a:prstGeom prst="irregularSeal2">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0" name="Picture 6" descr="" title="">
            <a:extLst>
              <a:ext uri="{FF2B5EF4-FFF2-40B4-BE49-F238E27FC236}">
                <a16:creationId xmlns:a16="http://schemas.microsoft.com/office/drawing/2014/main" id="{438EA494-387F-1981-140D-4BE72D463B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7675" y="1718119"/>
            <a:ext cx="1314450" cy="128816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7026" name="Rectangle 2" descr="" title=""/>
          <p:cNvSpPr>
            <a:spLocks noGrp="1" noChangeArrowheads="1"/>
          </p:cNvSpPr>
          <p:nvPr>
            <p:ph type="title"/>
          </p:nvPr>
        </p:nvSpPr>
        <p:spPr>
          <a:xfrm>
            <a:off x="457200" y="76200"/>
            <a:ext cx="8229600" cy="1371600"/>
          </a:xfrm>
        </p:spPr>
        <p:txBody>
          <a:bodyPr/>
          <a:lstStyle/>
          <a:p>
            <a:r>
              <a:rPr lang="en-US" altLang="en-US" sz="5400" dirty="0"/>
              <a:t>Exemptions from Licensure</a:t>
            </a:r>
          </a:p>
        </p:txBody>
      </p:sp>
      <p:sp>
        <p:nvSpPr>
          <p:cNvPr id="257027" name="Rectangle 3" descr="" title=""/>
          <p:cNvSpPr>
            <a:spLocks noGrp="1" noChangeArrowheads="1"/>
          </p:cNvSpPr>
          <p:nvPr>
            <p:ph idx="1"/>
          </p:nvPr>
        </p:nvSpPr>
        <p:spPr>
          <a:xfrm>
            <a:off x="0" y="1295400"/>
            <a:ext cx="8839200" cy="4876800"/>
          </a:xfrm>
        </p:spPr>
        <p:txBody>
          <a:bodyPr>
            <a:normAutofit/>
          </a:bodyPr>
          <a:lstStyle/>
          <a:p>
            <a:pPr indent="7938">
              <a:lnSpc>
                <a:spcPct val="90000"/>
              </a:lnSpc>
            </a:pPr>
            <a:r>
              <a:rPr lang="en-US" altLang="en-US" sz="2400"/>
              <a:t>Under certain circumstances, employees of certified or registered contractors acting within the scope of the license held by the certified or registered contractor are exempt so long as they do not: </a:t>
            </a:r>
          </a:p>
          <a:p>
            <a:pPr marL="750888" lvl="1">
              <a:lnSpc>
                <a:spcPct val="90000"/>
              </a:lnSpc>
            </a:pPr>
            <a:r>
              <a:rPr lang="en-US" altLang="en-US" sz="2000"/>
              <a:t>(i) hold themselves out to be licensed or qualified by the licensee; </a:t>
            </a:r>
          </a:p>
          <a:p>
            <a:pPr marL="750888" lvl="1">
              <a:lnSpc>
                <a:spcPct val="90000"/>
              </a:lnSpc>
            </a:pPr>
            <a:r>
              <a:rPr lang="en-US" altLang="en-US" sz="2000"/>
              <a:t>(ii) lead the consumer to believe they have an ownership or management interest in the company; or </a:t>
            </a:r>
          </a:p>
          <a:p>
            <a:pPr marL="750888" lvl="1">
              <a:lnSpc>
                <a:spcPct val="90000"/>
              </a:lnSpc>
            </a:pPr>
            <a:r>
              <a:rPr lang="en-US" altLang="en-US" sz="2000"/>
              <a:t>(iii) perform any act constituting contracting</a:t>
            </a:r>
          </a:p>
          <a:p>
            <a:pPr marL="750888" lvl="1">
              <a:lnSpc>
                <a:spcPct val="90000"/>
              </a:lnSpc>
              <a:buFont typeface="Wingdings" pitchFamily="2" charset="2"/>
              <a:buNone/>
            </a:pPr>
            <a:endParaRPr lang="en-US" altLang="en-US" sz="2000"/>
          </a:p>
          <a:p>
            <a:pPr indent="7938">
              <a:lnSpc>
                <a:spcPct val="90000"/>
              </a:lnSpc>
            </a:pPr>
            <a:r>
              <a:rPr lang="en-US" altLang="en-US" sz="2400" u="sng"/>
              <a:t>See</a:t>
            </a:r>
            <a:r>
              <a:rPr lang="en-US" altLang="en-US" sz="2400"/>
              <a:t> </a:t>
            </a:r>
            <a:r>
              <a:rPr lang="en-US" altLang="en-US" sz="2400" u="sng"/>
              <a:t>Scott &amp; Sons Eng’g, Inc. v. Tarafa Construction, Inc.</a:t>
            </a:r>
            <a:r>
              <a:rPr lang="en-US" altLang="en-US" sz="2400"/>
              <a:t>, 907 So. 2d 553, 554 (Fla. 4th DCA 2005) (“Only employees of a licensed contractor performing work within the scope of the license are exempt from the contracting requirements of the statute.”)</a:t>
            </a:r>
          </a:p>
        </p:txBody>
      </p:sp>
      <p:sp>
        <p:nvSpPr>
          <p:cNvPr id="4" name="Slide Number Placeholder 5" descr="" title=""/>
          <p:cNvSpPr>
            <a:spLocks noGrp="1"/>
          </p:cNvSpPr>
          <p:nvPr>
            <p:ph type="sldNum" sz="quarter" idx="11"/>
          </p:nvPr>
        </p:nvSpPr>
        <p:spPr/>
        <p:txBody>
          <a:bodyPr/>
          <a:lstStyle/>
          <a:p>
            <a:fld id="{007690E1-DF65-4ECC-933B-1C34F5C8272C}"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8050" name="Rectangle 2" descr="" title=""/>
          <p:cNvSpPr>
            <a:spLocks noGrp="1" noChangeArrowheads="1"/>
          </p:cNvSpPr>
          <p:nvPr>
            <p:ph type="title"/>
          </p:nvPr>
        </p:nvSpPr>
        <p:spPr>
          <a:xfrm>
            <a:off x="457200" y="76200"/>
            <a:ext cx="8229600" cy="1447800"/>
          </a:xfrm>
        </p:spPr>
        <p:txBody>
          <a:bodyPr/>
          <a:lstStyle/>
          <a:p>
            <a:r>
              <a:rPr lang="en-US" altLang="en-US" sz="6600" dirty="0"/>
              <a:t>Certified vs. Registered</a:t>
            </a:r>
          </a:p>
        </p:txBody>
      </p:sp>
      <p:sp>
        <p:nvSpPr>
          <p:cNvPr id="258051" name="Rectangle 3" descr="" title=""/>
          <p:cNvSpPr>
            <a:spLocks noGrp="1" noChangeArrowheads="1"/>
          </p:cNvSpPr>
          <p:nvPr>
            <p:ph idx="1"/>
          </p:nvPr>
        </p:nvSpPr>
        <p:spPr>
          <a:xfrm>
            <a:off x="0" y="1828800"/>
            <a:ext cx="8839200" cy="3124200"/>
          </a:xfrm>
        </p:spPr>
        <p:txBody>
          <a:bodyPr/>
          <a:lstStyle/>
          <a:p>
            <a:pPr indent="7938"/>
            <a:endParaRPr lang="en-US" altLang="en-US" dirty="0"/>
          </a:p>
          <a:p>
            <a:pPr indent="7938"/>
            <a:r>
              <a:rPr lang="en-US" altLang="en-US" dirty="0"/>
              <a:t>Certified is statewide</a:t>
            </a:r>
          </a:p>
          <a:p>
            <a:pPr indent="7938">
              <a:buFont typeface="Wingdings" pitchFamily="2" charset="2"/>
              <a:buNone/>
            </a:pPr>
            <a:r>
              <a:rPr lang="en-US" altLang="en-US" dirty="0"/>
              <a:t> </a:t>
            </a:r>
          </a:p>
          <a:p>
            <a:pPr indent="7938"/>
            <a:r>
              <a:rPr lang="en-US" altLang="en-US" dirty="0"/>
              <a:t>Registered is local</a:t>
            </a:r>
          </a:p>
        </p:txBody>
      </p:sp>
      <p:sp>
        <p:nvSpPr>
          <p:cNvPr id="4" name="Slide Number Placeholder 5" descr="" title=""/>
          <p:cNvSpPr>
            <a:spLocks noGrp="1"/>
          </p:cNvSpPr>
          <p:nvPr>
            <p:ph type="sldNum" sz="quarter" idx="11"/>
          </p:nvPr>
        </p:nvSpPr>
        <p:spPr/>
        <p:txBody>
          <a:bodyPr/>
          <a:lstStyle/>
          <a:p>
            <a:fld id="{373510A2-EEA6-4593-9D3C-9EF9F3968F66}"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9074" name="Rectangle 2" descr="" title=""/>
          <p:cNvSpPr>
            <a:spLocks noGrp="1" noChangeArrowheads="1"/>
          </p:cNvSpPr>
          <p:nvPr>
            <p:ph type="title"/>
          </p:nvPr>
        </p:nvSpPr>
        <p:spPr>
          <a:xfrm>
            <a:off x="457200" y="76200"/>
            <a:ext cx="8229600" cy="1600200"/>
          </a:xfrm>
        </p:spPr>
        <p:txBody>
          <a:bodyPr/>
          <a:lstStyle/>
          <a:p>
            <a:pPr algn="ctr"/>
            <a:r>
              <a:rPr lang="en-US" altLang="en-US" sz="6000" dirty="0"/>
              <a:t>Design-Build Contracts</a:t>
            </a:r>
          </a:p>
        </p:txBody>
      </p:sp>
      <p:sp>
        <p:nvSpPr>
          <p:cNvPr id="259075" name="Rectangle 3" descr="" title=""/>
          <p:cNvSpPr>
            <a:spLocks noGrp="1" noChangeArrowheads="1"/>
          </p:cNvSpPr>
          <p:nvPr>
            <p:ph idx="1"/>
          </p:nvPr>
        </p:nvSpPr>
        <p:spPr>
          <a:xfrm>
            <a:off x="0" y="1752600"/>
            <a:ext cx="8839200" cy="4419600"/>
          </a:xfrm>
        </p:spPr>
        <p:txBody>
          <a:bodyPr>
            <a:normAutofit/>
          </a:bodyPr>
          <a:lstStyle/>
          <a:p>
            <a:pPr indent="7938">
              <a:lnSpc>
                <a:spcPct val="80000"/>
              </a:lnSpc>
            </a:pPr>
            <a:r>
              <a:rPr lang="en-US" altLang="en-US" sz="2400" dirty="0"/>
              <a:t>Under certain circumstances, Florida permits licensed professionals, or licensed or registered contractors, to offer design-build services, without having to be licensed as both a contractor and a design professional.  For example, the statute provides:</a:t>
            </a:r>
          </a:p>
          <a:p>
            <a:pPr indent="7938">
              <a:lnSpc>
                <a:spcPct val="80000"/>
              </a:lnSpc>
              <a:buFont typeface="Wingdings" pitchFamily="2" charset="2"/>
              <a:buNone/>
            </a:pPr>
            <a:endParaRPr lang="en-US" altLang="en-US" sz="2400" dirty="0"/>
          </a:p>
          <a:p>
            <a:pPr marL="750888" lvl="1">
              <a:lnSpc>
                <a:spcPct val="80000"/>
              </a:lnSpc>
            </a:pPr>
            <a:r>
              <a:rPr lang="en-US" altLang="en-US" sz="2000" dirty="0"/>
              <a:t>“an architect or landscape architect licensed pursuant to [the Florida Statutes] or an engineer licensed pursuant to [the Florida Statutes] who offers or renders design-build services which may require the services of a contractor certified or registered pursuant to the provisions of this Chapter, as long as the contract or services to be performed under the terms of the design-build contract are offered and rendered by a certified or registered general contractor.”  </a:t>
            </a:r>
          </a:p>
          <a:p>
            <a:pPr indent="7938">
              <a:lnSpc>
                <a:spcPct val="80000"/>
              </a:lnSpc>
              <a:buFont typeface="Wingdings" pitchFamily="2" charset="2"/>
              <a:buNone/>
            </a:pPr>
            <a:endParaRPr lang="en-US" altLang="en-US" sz="2400" dirty="0"/>
          </a:p>
          <a:p>
            <a:pPr indent="7938">
              <a:lnSpc>
                <a:spcPct val="80000"/>
              </a:lnSpc>
              <a:buFont typeface="Wingdings" pitchFamily="2" charset="2"/>
              <a:buNone/>
            </a:pPr>
            <a:r>
              <a:rPr lang="en-US" altLang="en-US" sz="2400" dirty="0"/>
              <a:t>--	§ 489.103(16).</a:t>
            </a:r>
          </a:p>
        </p:txBody>
      </p:sp>
      <p:sp>
        <p:nvSpPr>
          <p:cNvPr id="4" name="Slide Number Placeholder 5" descr="" title=""/>
          <p:cNvSpPr>
            <a:spLocks noGrp="1"/>
          </p:cNvSpPr>
          <p:nvPr>
            <p:ph type="sldNum" sz="quarter" idx="11"/>
          </p:nvPr>
        </p:nvSpPr>
        <p:spPr/>
        <p:txBody>
          <a:bodyPr/>
          <a:lstStyle/>
          <a:p>
            <a:fld id="{ACA4A463-304D-40B0-BD32-DD557999DC14}"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0098" name="Rectangle 2" descr="" title=""/>
          <p:cNvSpPr>
            <a:spLocks noGrp="1" noChangeArrowheads="1"/>
          </p:cNvSpPr>
          <p:nvPr>
            <p:ph type="title"/>
          </p:nvPr>
        </p:nvSpPr>
        <p:spPr>
          <a:xfrm>
            <a:off x="457200" y="76200"/>
            <a:ext cx="8229600" cy="1905000"/>
          </a:xfrm>
        </p:spPr>
        <p:txBody>
          <a:bodyPr/>
          <a:lstStyle/>
          <a:p>
            <a:pPr algn="ctr"/>
            <a:r>
              <a:rPr lang="en-US" altLang="en-US" sz="6000" dirty="0"/>
              <a:t>Contracting by Business Entities</a:t>
            </a:r>
          </a:p>
        </p:txBody>
      </p:sp>
      <p:sp>
        <p:nvSpPr>
          <p:cNvPr id="260099" name="Rectangle 3" descr="" title=""/>
          <p:cNvSpPr>
            <a:spLocks noGrp="1" noChangeArrowheads="1"/>
          </p:cNvSpPr>
          <p:nvPr>
            <p:ph idx="1"/>
          </p:nvPr>
        </p:nvSpPr>
        <p:spPr>
          <a:xfrm>
            <a:off x="0" y="1981200"/>
            <a:ext cx="8839200" cy="4191000"/>
          </a:xfrm>
        </p:spPr>
        <p:txBody>
          <a:bodyPr>
            <a:normAutofit lnSpcReduction="10000"/>
          </a:bodyPr>
          <a:lstStyle/>
          <a:p>
            <a:pPr indent="7938">
              <a:spcBef>
                <a:spcPct val="0"/>
              </a:spcBef>
              <a:spcAft>
                <a:spcPct val="50000"/>
              </a:spcAft>
            </a:pPr>
            <a:r>
              <a:rPr lang="en-US" altLang="en-US" sz="2800" dirty="0"/>
              <a:t>Any partnership, corporation, business trust, or other legal entity acting in any name other than the applicant’s legal name or a fictitious name where the applicant is doing business as a sole proprietorship must apply for a certificate of authority through a qualifying agent under the fictitious name.</a:t>
            </a:r>
          </a:p>
          <a:p>
            <a:pPr indent="7938">
              <a:spcBef>
                <a:spcPct val="0"/>
              </a:spcBef>
              <a:spcAft>
                <a:spcPct val="50000"/>
              </a:spcAft>
            </a:pPr>
            <a:r>
              <a:rPr lang="en-US" altLang="en-US" sz="2800" dirty="0"/>
              <a:t>The business can only obtain a certificate of authority “in the category of business for which the qualifying agent is certified or registered.”</a:t>
            </a:r>
            <a:br>
              <a:rPr lang="en-US" altLang="en-US" sz="2800" dirty="0"/>
            </a:br>
            <a:endParaRPr lang="en-US" altLang="en-US" sz="2800" dirty="0"/>
          </a:p>
        </p:txBody>
      </p:sp>
      <p:sp>
        <p:nvSpPr>
          <p:cNvPr id="4" name="Slide Number Placeholder 5" descr="" title=""/>
          <p:cNvSpPr>
            <a:spLocks noGrp="1"/>
          </p:cNvSpPr>
          <p:nvPr>
            <p:ph type="sldNum" sz="quarter" idx="11"/>
          </p:nvPr>
        </p:nvSpPr>
        <p:spPr/>
        <p:txBody>
          <a:bodyPr/>
          <a:lstStyle/>
          <a:p>
            <a:fld id="{651950ED-6797-488D-8417-708DC017544B}"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1122" name="Rectangle 2" descr="" title=""/>
          <p:cNvSpPr>
            <a:spLocks noGrp="1" noChangeArrowheads="1"/>
          </p:cNvSpPr>
          <p:nvPr>
            <p:ph type="title"/>
          </p:nvPr>
        </p:nvSpPr>
        <p:spPr>
          <a:xfrm>
            <a:off x="457200" y="76200"/>
            <a:ext cx="8229600" cy="1981200"/>
          </a:xfrm>
        </p:spPr>
        <p:txBody>
          <a:bodyPr/>
          <a:lstStyle/>
          <a:p>
            <a:r>
              <a:rPr lang="en-US" altLang="en-US" dirty="0"/>
              <a:t>Contracting by Business Entities</a:t>
            </a:r>
          </a:p>
        </p:txBody>
      </p:sp>
      <p:sp>
        <p:nvSpPr>
          <p:cNvPr id="261123" name="Rectangle 3" descr="" title=""/>
          <p:cNvSpPr>
            <a:spLocks noGrp="1" noChangeArrowheads="1"/>
          </p:cNvSpPr>
          <p:nvPr>
            <p:ph idx="1"/>
          </p:nvPr>
        </p:nvSpPr>
        <p:spPr>
          <a:xfrm>
            <a:off x="0" y="2133600"/>
            <a:ext cx="8839200" cy="4038600"/>
          </a:xfrm>
        </p:spPr>
        <p:txBody>
          <a:bodyPr>
            <a:normAutofit lnSpcReduction="10000"/>
          </a:bodyPr>
          <a:lstStyle/>
          <a:p>
            <a:pPr indent="7938">
              <a:spcBef>
                <a:spcPct val="0"/>
              </a:spcBef>
            </a:pPr>
            <a:r>
              <a:rPr lang="en-US" altLang="en-US" sz="2400" u="sng" dirty="0"/>
              <a:t>Any</a:t>
            </a:r>
            <a:r>
              <a:rPr lang="en-US" altLang="en-US" sz="2400" dirty="0"/>
              <a:t> partnership, corporation, business trust, or other legal </a:t>
            </a:r>
            <a:r>
              <a:rPr lang="en-US" altLang="en-US" sz="2400" u="sng" dirty="0"/>
              <a:t>entity</a:t>
            </a:r>
            <a:r>
              <a:rPr lang="en-US" altLang="en-US" sz="2400" dirty="0"/>
              <a:t> acting in any name other than the applicant’s legal name or a fictitious name where the applicant is doing business as a sole proprietorship must apply for a certificate of authority through a qualifying agent under the fictitious name.</a:t>
            </a:r>
          </a:p>
          <a:p>
            <a:pPr indent="7938">
              <a:spcBef>
                <a:spcPct val="0"/>
              </a:spcBef>
              <a:buFont typeface="Wingdings" pitchFamily="2" charset="2"/>
              <a:buNone/>
            </a:pPr>
            <a:endParaRPr lang="en-US" altLang="en-US" sz="2400" dirty="0"/>
          </a:p>
          <a:p>
            <a:pPr indent="7938">
              <a:spcBef>
                <a:spcPct val="0"/>
              </a:spcBef>
            </a:pPr>
            <a:r>
              <a:rPr lang="en-US" altLang="en-US" sz="2400" dirty="0"/>
              <a:t>The business can only obtain a certificate of authority “in the category of business for which the qualifying agent is certified or registered.”</a:t>
            </a:r>
            <a:br>
              <a:rPr lang="en-US" altLang="en-US" sz="2400" dirty="0"/>
            </a:br>
            <a:endParaRPr lang="en-US" altLang="en-US" sz="2400" dirty="0"/>
          </a:p>
          <a:p>
            <a:pPr indent="7938">
              <a:spcBef>
                <a:spcPct val="0"/>
              </a:spcBef>
            </a:pPr>
            <a:r>
              <a:rPr lang="en-US" altLang="en-US" sz="2400" dirty="0"/>
              <a:t>This includes joint ventures.</a:t>
            </a:r>
          </a:p>
        </p:txBody>
      </p:sp>
      <p:sp>
        <p:nvSpPr>
          <p:cNvPr id="4" name="Slide Number Placeholder 5" descr="" title=""/>
          <p:cNvSpPr>
            <a:spLocks noGrp="1"/>
          </p:cNvSpPr>
          <p:nvPr>
            <p:ph type="sldNum" sz="quarter" idx="11"/>
          </p:nvPr>
        </p:nvSpPr>
        <p:spPr/>
        <p:txBody>
          <a:bodyPr/>
          <a:lstStyle/>
          <a:p>
            <a:fld id="{185521D9-4D78-4696-BEE3-C92BE1B06C7C}"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2146"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2147" name="Rectangle 3" descr="" title=""/>
          <p:cNvSpPr>
            <a:spLocks noGrp="1" noChangeArrowheads="1"/>
          </p:cNvSpPr>
          <p:nvPr>
            <p:ph idx="1"/>
          </p:nvPr>
        </p:nvSpPr>
        <p:spPr>
          <a:xfrm>
            <a:off x="0" y="1295400"/>
            <a:ext cx="8839200" cy="4876800"/>
          </a:xfrm>
        </p:spPr>
        <p:txBody>
          <a:bodyPr>
            <a:normAutofit/>
          </a:bodyPr>
          <a:lstStyle/>
          <a:p>
            <a:pPr indent="7938">
              <a:spcBef>
                <a:spcPct val="0"/>
              </a:spcBef>
            </a:pPr>
            <a:r>
              <a:rPr lang="en-US" altLang="en-US" sz="2800" dirty="0"/>
              <a:t>The business’s qualifying agent must be an individual who: </a:t>
            </a:r>
          </a:p>
          <a:p>
            <a:pPr marL="750888" lvl="1">
              <a:spcBef>
                <a:spcPct val="0"/>
              </a:spcBef>
            </a:pPr>
            <a:r>
              <a:rPr lang="en-US" altLang="en-US" sz="2400" dirty="0"/>
              <a:t>(</a:t>
            </a:r>
            <a:r>
              <a:rPr lang="en-US" altLang="en-US" sz="2400" dirty="0" err="1"/>
              <a:t>i</a:t>
            </a:r>
            <a:r>
              <a:rPr lang="en-US" altLang="en-US" sz="2400" dirty="0"/>
              <a:t>) possesses the requisite skill, knowledge, and experience; </a:t>
            </a:r>
          </a:p>
          <a:p>
            <a:pPr marL="750888" lvl="1">
              <a:spcBef>
                <a:spcPct val="0"/>
              </a:spcBef>
            </a:pPr>
            <a:r>
              <a:rPr lang="en-US" altLang="en-US" sz="2400" dirty="0"/>
              <a:t>(ii) has the responsibility, to supervise, direct, manage, and control the contracting activities of the business; </a:t>
            </a:r>
          </a:p>
          <a:p>
            <a:pPr marL="750888" lvl="1">
              <a:spcBef>
                <a:spcPct val="0"/>
              </a:spcBef>
            </a:pPr>
            <a:r>
              <a:rPr lang="en-US" altLang="en-US" sz="2400" dirty="0"/>
              <a:t>(iii) has the responsibility to supervise, direct, manage, and control construction activities on each job for which he or she obtains a building permit; and </a:t>
            </a:r>
          </a:p>
          <a:p>
            <a:pPr marL="750888" lvl="1">
              <a:spcBef>
                <a:spcPct val="0"/>
              </a:spcBef>
            </a:pPr>
            <a:r>
              <a:rPr lang="en-US" altLang="en-US" sz="2400" dirty="0"/>
              <a:t>(iv) has met the technical and personal qualifications established by Florida’s construction licensing law. </a:t>
            </a:r>
          </a:p>
        </p:txBody>
      </p:sp>
      <p:sp>
        <p:nvSpPr>
          <p:cNvPr id="4" name="Slide Number Placeholder 5" descr="" title=""/>
          <p:cNvSpPr>
            <a:spLocks noGrp="1"/>
          </p:cNvSpPr>
          <p:nvPr>
            <p:ph type="sldNum" sz="quarter" idx="11"/>
          </p:nvPr>
        </p:nvSpPr>
        <p:spPr/>
        <p:txBody>
          <a:bodyPr/>
          <a:lstStyle/>
          <a:p>
            <a:fld id="{F91C82EA-D7BF-4298-BAE2-F20AF4CF287D}"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3170"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3171" name="Rectangle 3" descr="" title=""/>
          <p:cNvSpPr>
            <a:spLocks noGrp="1" noChangeArrowheads="1"/>
          </p:cNvSpPr>
          <p:nvPr>
            <p:ph idx="1"/>
          </p:nvPr>
        </p:nvSpPr>
        <p:spPr>
          <a:xfrm>
            <a:off x="0" y="1295400"/>
            <a:ext cx="8839200" cy="4876800"/>
          </a:xfrm>
        </p:spPr>
        <p:txBody>
          <a:bodyPr>
            <a:normAutofit/>
          </a:bodyPr>
          <a:lstStyle/>
          <a:p>
            <a:pPr indent="7938">
              <a:lnSpc>
                <a:spcPct val="90000"/>
              </a:lnSpc>
            </a:pPr>
            <a:r>
              <a:rPr lang="en-US" altLang="en-US" sz="2400"/>
              <a:t>The qualifying agent must </a:t>
            </a:r>
          </a:p>
          <a:p>
            <a:pPr marL="750888" lvl="1">
              <a:lnSpc>
                <a:spcPct val="90000"/>
              </a:lnSpc>
            </a:pPr>
            <a:r>
              <a:rPr lang="en-US" altLang="en-US" sz="2000"/>
              <a:t>affirm that he has final approval for all business matters, unless a separate financially responsible officer is approved. </a:t>
            </a:r>
          </a:p>
          <a:p>
            <a:pPr marL="750888" lvl="1">
              <a:lnSpc>
                <a:spcPct val="90000"/>
              </a:lnSpc>
            </a:pPr>
            <a:r>
              <a:rPr lang="en-US" altLang="en-US" sz="2000"/>
              <a:t>submit a credit report from a nationally recognized credit agency reflecting the applicant’s financial responsibility.</a:t>
            </a:r>
          </a:p>
          <a:p>
            <a:pPr marL="750888" lvl="1">
              <a:lnSpc>
                <a:spcPct val="90000"/>
              </a:lnSpc>
            </a:pPr>
            <a:endParaRPr lang="en-US" altLang="en-US" sz="2000"/>
          </a:p>
          <a:p>
            <a:pPr indent="7938">
              <a:lnSpc>
                <a:spcPct val="90000"/>
              </a:lnSpc>
            </a:pPr>
            <a:r>
              <a:rPr lang="en-US" altLang="en-US" sz="2400"/>
              <a:t>The Board will then investigate the financial responsibility, credit, and business representation of the qualifying agent and business organization.  </a:t>
            </a:r>
          </a:p>
          <a:p>
            <a:pPr indent="7938">
              <a:lnSpc>
                <a:spcPct val="90000"/>
              </a:lnSpc>
            </a:pPr>
            <a:endParaRPr lang="en-US" altLang="en-US" sz="2400"/>
          </a:p>
          <a:p>
            <a:pPr indent="7938">
              <a:lnSpc>
                <a:spcPct val="90000"/>
              </a:lnSpc>
            </a:pPr>
            <a:r>
              <a:rPr lang="en-US" altLang="en-US" sz="2400"/>
              <a:t>If the Board finds that the qualifying agent has been involved in past disciplinary actions or the Board discovers any grounds that would warrant the denial of individual certification, the Board may deny the application.</a:t>
            </a:r>
          </a:p>
        </p:txBody>
      </p:sp>
      <p:sp>
        <p:nvSpPr>
          <p:cNvPr id="4" name="Slide Number Placeholder 5" descr="" title=""/>
          <p:cNvSpPr>
            <a:spLocks noGrp="1"/>
          </p:cNvSpPr>
          <p:nvPr>
            <p:ph type="sldNum" sz="quarter" idx="11"/>
          </p:nvPr>
        </p:nvSpPr>
        <p:spPr/>
        <p:txBody>
          <a:bodyPr/>
          <a:lstStyle/>
          <a:p>
            <a:fld id="{9FDE146E-1186-4DBD-B59A-84A7967A1E26}" type="slidenum">
              <a:rPr lang="en-US" altLang="en-US"/>
              <a:pPr/>
              <a:t>16</a:t>
            </a:fld>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4194"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4195" name="Rectangle 3" descr="" title=""/>
          <p:cNvSpPr>
            <a:spLocks noGrp="1" noChangeArrowheads="1"/>
          </p:cNvSpPr>
          <p:nvPr>
            <p:ph idx="1"/>
          </p:nvPr>
        </p:nvSpPr>
        <p:spPr>
          <a:xfrm>
            <a:off x="0" y="1295400"/>
            <a:ext cx="8839200" cy="4876800"/>
          </a:xfrm>
        </p:spPr>
        <p:txBody>
          <a:bodyPr>
            <a:normAutofit/>
          </a:bodyPr>
          <a:lstStyle/>
          <a:p>
            <a:pPr indent="7938">
              <a:lnSpc>
                <a:spcPct val="80000"/>
              </a:lnSpc>
              <a:buFont typeface="Wingdings" pitchFamily="2" charset="2"/>
              <a:buNone/>
            </a:pPr>
            <a:r>
              <a:rPr lang="en-US" altLang="en-US" sz="2400" b="1"/>
              <a:t>Responsibilities of Primary Qualifying Agent</a:t>
            </a:r>
            <a:endParaRPr lang="en-US" altLang="en-US" sz="2400"/>
          </a:p>
          <a:p>
            <a:pPr indent="7938">
              <a:lnSpc>
                <a:spcPct val="80000"/>
              </a:lnSpc>
              <a:buFont typeface="Wingdings" pitchFamily="2" charset="2"/>
              <a:buNone/>
            </a:pPr>
            <a:endParaRPr lang="en-US" altLang="en-US" sz="2400"/>
          </a:p>
          <a:p>
            <a:pPr indent="7938">
              <a:lnSpc>
                <a:spcPct val="80000"/>
              </a:lnSpc>
            </a:pPr>
            <a:r>
              <a:rPr lang="en-US" altLang="en-US" sz="2400"/>
              <a:t>[The] "Primary qualifying agent" person who possesses the requisite skill, knowledge, and experience, and </a:t>
            </a:r>
            <a:r>
              <a:rPr lang="en-US" altLang="en-US" sz="2400" u="sng"/>
              <a:t>has the responsibility, to supervise, direct, manage, and control the contracting activities of the business organization with which he or she is connected; who has the responsibility to supervise, direct, manage, and control construction activities on a job for which he or she has obtained the building permit</a:t>
            </a:r>
            <a:r>
              <a:rPr lang="en-US" altLang="en-US" sz="2400"/>
              <a:t>; and whose technical and personal qualifications have been determined by investigation and examination as provided in this part, as attested by the department.</a:t>
            </a:r>
          </a:p>
          <a:p>
            <a:pPr indent="7938">
              <a:lnSpc>
                <a:spcPct val="80000"/>
              </a:lnSpc>
              <a:buFont typeface="Wingdings" pitchFamily="2" charset="2"/>
              <a:buNone/>
            </a:pPr>
            <a:br>
              <a:rPr lang="en-US" altLang="en-US" sz="2400"/>
            </a:br>
            <a:r>
              <a:rPr lang="en-US" altLang="en-US" sz="2400"/>
              <a:t>--	§ 489.105(4)</a:t>
            </a:r>
          </a:p>
        </p:txBody>
      </p:sp>
      <p:sp>
        <p:nvSpPr>
          <p:cNvPr id="4" name="Slide Number Placeholder 5" descr="" title=""/>
          <p:cNvSpPr>
            <a:spLocks noGrp="1"/>
          </p:cNvSpPr>
          <p:nvPr>
            <p:ph type="sldNum" sz="quarter" idx="11"/>
          </p:nvPr>
        </p:nvSpPr>
        <p:spPr/>
        <p:txBody>
          <a:bodyPr/>
          <a:lstStyle/>
          <a:p>
            <a:fld id="{EE691917-A3A7-4137-8B05-6AB9A304616D}" type="slidenum">
              <a:rPr lang="en-US" altLang="en-US"/>
              <a:pPr/>
              <a:t>17</a:t>
            </a:fld>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5219" name="Rectangle 3" descr="" title=""/>
          <p:cNvSpPr>
            <a:spLocks noGrp="1" noChangeArrowheads="1"/>
          </p:cNvSpPr>
          <p:nvPr>
            <p:ph idx="1"/>
          </p:nvPr>
        </p:nvSpPr>
        <p:spPr>
          <a:xfrm>
            <a:off x="0" y="1295400"/>
            <a:ext cx="8839200" cy="4876800"/>
          </a:xfrm>
        </p:spPr>
        <p:txBody>
          <a:bodyPr>
            <a:normAutofit/>
          </a:bodyPr>
          <a:lstStyle/>
          <a:p>
            <a:pPr indent="7938" algn="ctr">
              <a:lnSpc>
                <a:spcPct val="80000"/>
              </a:lnSpc>
              <a:buFont typeface="Wingdings" pitchFamily="2" charset="2"/>
              <a:buNone/>
            </a:pPr>
            <a:r>
              <a:rPr lang="en-US" altLang="en-US" sz="2000" b="1" dirty="0"/>
              <a:t>Responsibilities of Secondary Qualifying Agent</a:t>
            </a:r>
            <a:endParaRPr lang="en-US" altLang="en-US" sz="2000" dirty="0"/>
          </a:p>
          <a:p>
            <a:pPr indent="7938">
              <a:lnSpc>
                <a:spcPct val="80000"/>
              </a:lnSpc>
              <a:buFont typeface="Wingdings" pitchFamily="2" charset="2"/>
              <a:buNone/>
            </a:pPr>
            <a:endParaRPr lang="en-US" altLang="en-US" sz="2000" dirty="0"/>
          </a:p>
          <a:p>
            <a:pPr indent="7938">
              <a:lnSpc>
                <a:spcPct val="80000"/>
              </a:lnSpc>
            </a:pPr>
            <a:r>
              <a:rPr lang="en-US" altLang="en-US" sz="2000" dirty="0"/>
              <a:t>[The] person who possesses the requisite skill, knowledge, and experience, and has the responsibility to supervise, direct, manage, and control construction activities </a:t>
            </a:r>
            <a:r>
              <a:rPr lang="en-US" altLang="en-US" sz="2000" u="sng" dirty="0"/>
              <a:t>on a job for which he or she has obtained a permit</a:t>
            </a:r>
            <a:r>
              <a:rPr lang="en-US" altLang="en-US" sz="2000" dirty="0"/>
              <a:t>, and whose technical and personal qualifications have been determined by investigation and examination as provided in this part, as attested by the department.</a:t>
            </a:r>
          </a:p>
          <a:p>
            <a:pPr indent="7938">
              <a:lnSpc>
                <a:spcPct val="80000"/>
              </a:lnSpc>
            </a:pPr>
            <a:endParaRPr lang="en-US" altLang="en-US" sz="2000" dirty="0"/>
          </a:p>
          <a:p>
            <a:pPr indent="7938">
              <a:lnSpc>
                <a:spcPct val="80000"/>
              </a:lnSpc>
            </a:pPr>
            <a:r>
              <a:rPr lang="en-US" altLang="en-US" sz="2000" dirty="0"/>
              <a:t>A secondary qualifying agent is responsible only for </a:t>
            </a:r>
          </a:p>
          <a:p>
            <a:pPr marL="750888" lvl="1">
              <a:lnSpc>
                <a:spcPct val="80000"/>
              </a:lnSpc>
            </a:pPr>
            <a:r>
              <a:rPr lang="en-US" altLang="en-US" sz="1800" dirty="0"/>
              <a:t>(1) supervision of field work where his or her license was used to obtain the building permit; and </a:t>
            </a:r>
          </a:p>
          <a:p>
            <a:pPr marL="750888" lvl="1">
              <a:lnSpc>
                <a:spcPct val="80000"/>
              </a:lnSpc>
            </a:pPr>
            <a:r>
              <a:rPr lang="en-US" altLang="en-US" sz="1800" dirty="0"/>
              <a:t>(2) any other work for which he or she accepts responsibility. </a:t>
            </a:r>
          </a:p>
          <a:p>
            <a:pPr marL="750888" lvl="1">
              <a:lnSpc>
                <a:spcPct val="80000"/>
              </a:lnSpc>
            </a:pPr>
            <a:endParaRPr lang="en-US" altLang="en-US" sz="1800" dirty="0"/>
          </a:p>
          <a:p>
            <a:pPr indent="7938">
              <a:lnSpc>
                <a:spcPct val="80000"/>
              </a:lnSpc>
            </a:pPr>
            <a:r>
              <a:rPr lang="en-US" altLang="en-US" sz="2000" dirty="0"/>
              <a:t>A secondary qualifying agent is not responsible for supervision of financial matters.</a:t>
            </a:r>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18</a:t>
            </a:fld>
            <a:endParaRPr lang="en-US" altLang="en-US"/>
          </a:p>
        </p:txBody>
      </p:sp>
    </p:spTree>
  </p:cSld>
  <p:clrMapOvr>
    <a:masterClrMapping/>
  </p:clrMapOvr>
</p:sld>
</file>

<file path=ppt/slides/slide1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5219" name="Rectangle 3" descr="" title=""/>
          <p:cNvSpPr>
            <a:spLocks noGrp="1" noChangeArrowheads="1"/>
          </p:cNvSpPr>
          <p:nvPr>
            <p:ph idx="1"/>
          </p:nvPr>
        </p:nvSpPr>
        <p:spPr>
          <a:xfrm>
            <a:off x="0" y="1600200"/>
            <a:ext cx="8839200" cy="4572000"/>
          </a:xfrm>
        </p:spPr>
        <p:txBody>
          <a:bodyPr>
            <a:normAutofit/>
          </a:bodyPr>
          <a:lstStyle/>
          <a:p>
            <a:pPr marL="342900" lvl="3" indent="0" algn="just">
              <a:lnSpc>
                <a:spcPct val="80000"/>
              </a:lnSpc>
              <a:buNone/>
            </a:pPr>
            <a:endParaRPr lang="en-US" sz="2400" dirty="0"/>
          </a:p>
          <a:p>
            <a:pPr marL="342900" lvl="3" indent="0" algn="just">
              <a:lnSpc>
                <a:spcPct val="80000"/>
              </a:lnSpc>
              <a:buNone/>
            </a:pPr>
            <a:r>
              <a:rPr lang="en-US" sz="2400" dirty="0"/>
              <a:t>Pursuant to Section 489.1195(1)(a), Florida Statutes, an organization's primary qualifying agent(s) is responsible for supervision of all operations of the business, and all field work at all work sites, and for all financial matters for the organization and each specific job. </a:t>
            </a:r>
          </a:p>
          <a:p>
            <a:pPr marL="342900" lvl="3" indent="0" algn="just">
              <a:lnSpc>
                <a:spcPct val="80000"/>
              </a:lnSpc>
              <a:buNone/>
            </a:pPr>
            <a:endParaRPr lang="en-US" sz="2400" dirty="0"/>
          </a:p>
          <a:p>
            <a:pPr marL="342900" lvl="3" indent="7938" algn="just">
              <a:lnSpc>
                <a:spcPct val="80000"/>
              </a:lnSpc>
              <a:buNone/>
            </a:pPr>
            <a:r>
              <a:rPr lang="en-US" sz="2400" dirty="0"/>
              <a:t>A qualifying agent may eliminate their responsibility over the businesses financial matters by designating a Financially Responsible Officer (FRO). Pursuant to section 489.1195(1)(b), Florida Statutes, an FRO, upon approval by the Board, shall become responsible for all financial matters of the business.  An FRO may not be the primary qualifier.</a:t>
            </a:r>
            <a:endParaRPr lang="en-US" sz="2400" u="sng" dirty="0"/>
          </a:p>
          <a:p>
            <a:pPr indent="7938">
              <a:lnSpc>
                <a:spcPct val="80000"/>
              </a:lnSpc>
              <a:buFont typeface="Wingdings" pitchFamily="2" charset="2"/>
              <a:buNone/>
            </a:pPr>
            <a:endParaRPr lang="en-US" altLang="en-US" sz="20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19</a:t>
            </a:fld>
            <a:endParaRPr lang="en-US" altLang="en-US"/>
          </a:p>
        </p:txBody>
      </p:sp>
    </p:spTree>
    <p:extLst>
      <p:ext uri="{BB962C8B-B14F-4D97-AF65-F5344CB8AC3E}">
        <p14:creationId xmlns:p14="http://schemas.microsoft.com/office/powerpoint/2010/main" val="2854465939"/>
      </p:ext>
    </p:extLst>
  </p:cSld>
  <p:clrMapOvr>
    <a:masterClrMapping/>
  </p:clrMapOvr>
</p:sld>
</file>

<file path=ppt/slides/slide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Licensing Basics</a:t>
            </a:r>
          </a:p>
        </p:txBody>
      </p:sp>
      <p:sp>
        <p:nvSpPr>
          <p:cNvPr id="3" name="Content Placeholder 2" descr="" title=""/>
          <p:cNvSpPr>
            <a:spLocks noGrp="1"/>
          </p:cNvSpPr>
          <p:nvPr>
            <p:ph idx="1"/>
          </p:nvPr>
        </p:nvSpPr>
        <p:spPr/>
        <p:txBody>
          <a:bodyPr>
            <a:normAutofit fontScale="92500"/>
          </a:bodyPr>
          <a:lstStyle/>
          <a:p>
            <a:r>
              <a:rPr lang="en-US" dirty="0"/>
              <a:t>Almost every construction activity in the State of Florida requires licensure of the individual and/or business entity performing the activity, unless exempt. </a:t>
            </a:r>
          </a:p>
          <a:p>
            <a:r>
              <a:rPr lang="en-US" dirty="0"/>
              <a:t>The Florida Legislature has deemed regulation of contracting necessary for the protection of the health,  safety and welfare of Florida's public.</a:t>
            </a:r>
          </a:p>
          <a:p>
            <a:r>
              <a:rPr lang="en-US" dirty="0"/>
              <a:t>This purpose is accomplished by the licensing of Florida's contracting professionals and the creation of the Construction Industry Licensing Board .</a:t>
            </a:r>
          </a:p>
        </p:txBody>
      </p:sp>
      <p:sp>
        <p:nvSpPr>
          <p:cNvPr id="4" name="Slide Number Placeholder 3" descr="" title=""/>
          <p:cNvSpPr>
            <a:spLocks noGrp="1"/>
          </p:cNvSpPr>
          <p:nvPr>
            <p:ph type="sldNum" sz="quarter" idx="11"/>
          </p:nvPr>
        </p:nvSpPr>
        <p:spPr/>
        <p:txBody>
          <a:bodyPr/>
          <a:lstStyle/>
          <a:p>
            <a:fld id="{49ECDD0E-EFDD-4A82-94E4-307D301B0413}" type="slidenum">
              <a:rPr lang="en-US" altLang="en-US" smtClean="0"/>
              <a:pPr/>
              <a:t>2</a:t>
            </a:fld>
            <a:endParaRPr lang="en-US" altLang="en-US"/>
          </a:p>
        </p:txBody>
      </p:sp>
    </p:spTree>
    <p:extLst>
      <p:ext uri="{BB962C8B-B14F-4D97-AF65-F5344CB8AC3E}">
        <p14:creationId xmlns:p14="http://schemas.microsoft.com/office/powerpoint/2010/main" val="1648050737"/>
      </p:ext>
    </p:extLst>
  </p:cSld>
  <p:clrMapOvr>
    <a:masterClrMapping/>
  </p:clrMapOvr>
</p:sld>
</file>

<file path=ppt/slides/slide2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5219" name="Rectangle 3" descr="" title=""/>
          <p:cNvSpPr>
            <a:spLocks noGrp="1" noChangeArrowheads="1"/>
          </p:cNvSpPr>
          <p:nvPr>
            <p:ph idx="1"/>
          </p:nvPr>
        </p:nvSpPr>
        <p:spPr>
          <a:xfrm>
            <a:off x="0" y="1600200"/>
            <a:ext cx="8839200" cy="4572000"/>
          </a:xfrm>
        </p:spPr>
        <p:txBody>
          <a:bodyPr>
            <a:normAutofit fontScale="85000" lnSpcReduction="20000"/>
          </a:bodyPr>
          <a:lstStyle/>
          <a:p>
            <a:pPr marL="342900" lvl="3" indent="0" algn="just">
              <a:lnSpc>
                <a:spcPct val="80000"/>
              </a:lnSpc>
              <a:buNone/>
            </a:pPr>
            <a:endParaRPr lang="en-US" sz="2400" dirty="0"/>
          </a:p>
          <a:p>
            <a:pPr lvl="1" algn="ctr"/>
            <a:r>
              <a:rPr lang="en-US" sz="2800" dirty="0"/>
              <a:t>Emergency Registration upon Death of Qualifier</a:t>
            </a:r>
            <a:endParaRPr lang="en-US" sz="2800" u="sng" dirty="0"/>
          </a:p>
          <a:p>
            <a:r>
              <a:rPr lang="en-US" dirty="0"/>
              <a:t> </a:t>
            </a:r>
          </a:p>
          <a:p>
            <a:pPr algn="just"/>
            <a:r>
              <a:rPr lang="en-US" dirty="0"/>
              <a:t>Pursuant to section 489.121, Florida Statutes, a qualified business organization whose qualifier has passed away may request an emergency registration for the purpose of completing current contracts. A person may request an emergency registration even if he or she is not currently licensed as a contractor. The registrant must notify the Board within thirty (30) days  and submit a list of all pending contracts along with a letter outlining the registrant's knowledge of the contracts and the ability to complete those contracts. Once approved, the registrant may complete the pending claims. There is no limit on the amount of time that the registrant may  take to complete the contracts.</a:t>
            </a:r>
          </a:p>
          <a:p>
            <a:pPr indent="7938">
              <a:lnSpc>
                <a:spcPct val="80000"/>
              </a:lnSpc>
              <a:buFont typeface="Wingdings" pitchFamily="2" charset="2"/>
              <a:buNone/>
            </a:pPr>
            <a:endParaRPr lang="en-US" altLang="en-US" sz="20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20</a:t>
            </a:fld>
            <a:endParaRPr lang="en-US" altLang="en-US"/>
          </a:p>
        </p:txBody>
      </p:sp>
    </p:spTree>
    <p:extLst>
      <p:ext uri="{BB962C8B-B14F-4D97-AF65-F5344CB8AC3E}">
        <p14:creationId xmlns:p14="http://schemas.microsoft.com/office/powerpoint/2010/main" val="3619771730"/>
      </p:ext>
    </p:extLst>
  </p:cSld>
  <p:clrMapOvr>
    <a:masterClrMapping/>
  </p:clrMapOvr>
</p:sld>
</file>

<file path=ppt/slides/slide2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371600"/>
          </a:xfrm>
        </p:spPr>
        <p:txBody>
          <a:bodyPr/>
          <a:lstStyle/>
          <a:p>
            <a:r>
              <a:rPr lang="en-US" altLang="en-US"/>
              <a:t>The Qualifying Agent</a:t>
            </a:r>
          </a:p>
        </p:txBody>
      </p:sp>
      <p:sp>
        <p:nvSpPr>
          <p:cNvPr id="265219" name="Rectangle 3" descr="" title=""/>
          <p:cNvSpPr>
            <a:spLocks noGrp="1" noChangeArrowheads="1"/>
          </p:cNvSpPr>
          <p:nvPr>
            <p:ph idx="1"/>
          </p:nvPr>
        </p:nvSpPr>
        <p:spPr>
          <a:xfrm>
            <a:off x="0" y="1600200"/>
            <a:ext cx="8839200" cy="4572000"/>
          </a:xfrm>
        </p:spPr>
        <p:txBody>
          <a:bodyPr>
            <a:normAutofit fontScale="77500" lnSpcReduction="20000"/>
          </a:bodyPr>
          <a:lstStyle/>
          <a:p>
            <a:pPr marL="342900" lvl="3" indent="0" algn="just">
              <a:lnSpc>
                <a:spcPct val="80000"/>
              </a:lnSpc>
              <a:buNone/>
            </a:pPr>
            <a:endParaRPr lang="en-US" sz="2400" dirty="0"/>
          </a:p>
          <a:p>
            <a:pPr lvl="1" algn="ctr"/>
            <a:r>
              <a:rPr lang="en-US" sz="3100" dirty="0"/>
              <a:t>Retirement or Termination of a Qualifier</a:t>
            </a:r>
            <a:endParaRPr lang="en-US" sz="3100" u="sng" dirty="0"/>
          </a:p>
          <a:p>
            <a:r>
              <a:rPr lang="en-US" dirty="0"/>
              <a:t> </a:t>
            </a:r>
          </a:p>
          <a:p>
            <a:pPr algn="just"/>
            <a:r>
              <a:rPr lang="en-US" dirty="0"/>
              <a:t>If a qualified business's only certified or registered contractor terminates his or her affiliation with the business, the business shall have sixty (60) days from the termination of the qualifying agent's affiliation to employ a new qualifier. The business organization may not engage in contracting until a qualifying agent is employed, unless the executive director or chair of the Board has granted a temporary nonrenewable certificate or registration to an appropriate officer of the business, who assumes all responsibilities of a primary qualifying agent for the business organization. This temporary certificate or registration allows the business to proceed  on incomplete contracts only during the sixty-day time frame. The business cannot enter any new contracts until they retain a new qualifying agent.</a:t>
            </a:r>
          </a:p>
          <a:p>
            <a:pPr indent="7938">
              <a:lnSpc>
                <a:spcPct val="80000"/>
              </a:lnSpc>
              <a:buFont typeface="Wingdings" pitchFamily="2" charset="2"/>
              <a:buNone/>
            </a:pPr>
            <a:endParaRPr lang="en-US" altLang="en-US" sz="20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21</a:t>
            </a:fld>
            <a:endParaRPr lang="en-US" altLang="en-US"/>
          </a:p>
        </p:txBody>
      </p:sp>
    </p:spTree>
    <p:extLst>
      <p:ext uri="{BB962C8B-B14F-4D97-AF65-F5344CB8AC3E}">
        <p14:creationId xmlns:p14="http://schemas.microsoft.com/office/powerpoint/2010/main" val="304403296"/>
      </p:ext>
    </p:extLst>
  </p:cSld>
  <p:clrMapOvr>
    <a:masterClrMapping/>
  </p:clrMapOvr>
</p:sld>
</file>

<file path=ppt/slides/slide2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0" y="1600200"/>
            <a:ext cx="8839200" cy="4572000"/>
          </a:xfrm>
        </p:spPr>
        <p:txBody>
          <a:bodyPr>
            <a:normAutofit lnSpcReduction="10000"/>
          </a:bodyPr>
          <a:lstStyle/>
          <a:p>
            <a:pPr marL="342900" lvl="3" indent="0" algn="just">
              <a:lnSpc>
                <a:spcPct val="80000"/>
              </a:lnSpc>
              <a:buNone/>
            </a:pPr>
            <a:endParaRPr lang="en-US" sz="2400" dirty="0"/>
          </a:p>
          <a:p>
            <a:pPr indent="7938" algn="just">
              <a:lnSpc>
                <a:spcPct val="80000"/>
              </a:lnSpc>
              <a:buFont typeface="Wingdings" pitchFamily="2" charset="2"/>
              <a:buNone/>
            </a:pPr>
            <a:r>
              <a:rPr lang="en-US" sz="2000" dirty="0"/>
              <a:t>Rules have been promulgated under the Florida Deceptive and Unfair Trade Practices Act concerning home construction and improvement, and a construction contractor may be held liable under the Act for false representations made to customers.</a:t>
            </a:r>
          </a:p>
          <a:p>
            <a:pPr indent="7938" algn="just">
              <a:lnSpc>
                <a:spcPct val="80000"/>
              </a:lnSpc>
              <a:buFont typeface="Wingdings" pitchFamily="2" charset="2"/>
              <a:buNone/>
            </a:pPr>
            <a:endParaRPr lang="en-US" sz="2000" dirty="0"/>
          </a:p>
          <a:p>
            <a:pPr indent="7938" algn="just">
              <a:lnSpc>
                <a:spcPct val="80000"/>
              </a:lnSpc>
              <a:buFont typeface="Wingdings" pitchFamily="2" charset="2"/>
              <a:buNone/>
            </a:pPr>
            <a:r>
              <a:rPr lang="en-US" sz="2000" dirty="0"/>
              <a:t> An owner may recover from a negligent qualifying agent, but only under a common law theory of negligence or through the administrative remedies available pursuant to the provisions pertaining to construction contracting. </a:t>
            </a:r>
          </a:p>
          <a:p>
            <a:pPr indent="7938" algn="just">
              <a:lnSpc>
                <a:spcPct val="80000"/>
              </a:lnSpc>
              <a:buFont typeface="Wingdings" pitchFamily="2" charset="2"/>
              <a:buNone/>
            </a:pPr>
            <a:endParaRPr lang="en-US" sz="2000" dirty="0"/>
          </a:p>
          <a:p>
            <a:pPr indent="7938" algn="just">
              <a:lnSpc>
                <a:spcPct val="80000"/>
              </a:lnSpc>
              <a:buFont typeface="Wingdings" pitchFamily="2" charset="2"/>
              <a:buNone/>
            </a:pPr>
            <a:r>
              <a:rPr lang="en-US" sz="2000" dirty="0"/>
              <a:t>A corporation's qualifying agent may not be held individually liable for a breach of the duty created by the statutes pertaining to the certification or registration of business organizations and qualifying agents' responsibilities.  </a:t>
            </a:r>
          </a:p>
          <a:p>
            <a:pPr indent="7938" algn="just">
              <a:lnSpc>
                <a:spcPct val="80000"/>
              </a:lnSpc>
              <a:buFont typeface="Wingdings" pitchFamily="2" charset="2"/>
              <a:buNone/>
            </a:pPr>
            <a:endParaRPr lang="en-US" sz="2000" dirty="0"/>
          </a:p>
          <a:p>
            <a:pPr indent="7938" algn="just">
              <a:lnSpc>
                <a:spcPct val="80000"/>
              </a:lnSpc>
              <a:buFont typeface="Wingdings" pitchFamily="2" charset="2"/>
              <a:buNone/>
            </a:pPr>
            <a:r>
              <a:rPr lang="en-US" sz="2000" dirty="0"/>
              <a:t>The mere fact that an employee is also the qualifying agent on a job does not destroy or eliminate his entitlement to immunity and the protection of his worker's compensation insurance. </a:t>
            </a:r>
            <a:r>
              <a:rPr lang="en-US" sz="2000" u="sng" dirty="0">
                <a:hlinkClick r:id="rId2"/>
              </a:rPr>
              <a:t>Murthy v N. Sinha Corp. (1994, Fla) 644 So 2d 983, 19 FLW S429</a:t>
            </a:r>
            <a:endParaRPr lang="en-US" altLang="en-US" sz="20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22</a:t>
            </a:fld>
            <a:endParaRPr lang="en-US" altLang="en-US"/>
          </a:p>
        </p:txBody>
      </p:sp>
    </p:spTree>
    <p:extLst>
      <p:ext uri="{BB962C8B-B14F-4D97-AF65-F5344CB8AC3E}">
        <p14:creationId xmlns:p14="http://schemas.microsoft.com/office/powerpoint/2010/main" val="1013086086"/>
      </p:ext>
    </p:extLst>
  </p:cSld>
  <p:clrMapOvr>
    <a:masterClrMapping/>
  </p:clrMapOvr>
</p:sld>
</file>

<file path=ppt/slides/slide2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0" y="1600200"/>
            <a:ext cx="8839200" cy="4572000"/>
          </a:xfrm>
        </p:spPr>
        <p:txBody>
          <a:bodyPr>
            <a:normAutofit/>
          </a:bodyPr>
          <a:lstStyle/>
          <a:p>
            <a:pPr marL="342900" lvl="3" indent="0" algn="just">
              <a:lnSpc>
                <a:spcPct val="80000"/>
              </a:lnSpc>
              <a:buNone/>
            </a:pPr>
            <a:endParaRPr lang="en-US" sz="2400" dirty="0"/>
          </a:p>
          <a:p>
            <a:pPr indent="7938" algn="just">
              <a:lnSpc>
                <a:spcPct val="80000"/>
              </a:lnSpc>
              <a:buFont typeface="Wingdings" pitchFamily="2" charset="2"/>
              <a:buNone/>
            </a:pPr>
            <a:r>
              <a:rPr lang="en-US" sz="2000" dirty="0"/>
              <a:t> Neither </a:t>
            </a:r>
            <a:r>
              <a:rPr lang="en-US" sz="2000" u="sng" dirty="0">
                <a:hlinkClick r:id="rId2"/>
              </a:rPr>
              <a:t>FS § §  489.119</a:t>
            </a:r>
            <a:r>
              <a:rPr lang="en-US" sz="2000" dirty="0"/>
              <a:t> nor 489.129, regulatory and penal statutes, creates a private cause of action against an individual qualifier for a corporation acting as a general contractor. Nor was there evidence of a legislative intent to create a private remedy on behalf of individuals. However, a claim against the qualifying agent for common-law negligence may state a cause of action. </a:t>
            </a:r>
            <a:r>
              <a:rPr lang="en-US" sz="2000" dirty="0" err="1"/>
              <a:t>Finkle</a:t>
            </a:r>
            <a:r>
              <a:rPr lang="en-US" sz="2000" dirty="0"/>
              <a:t> v </a:t>
            </a:r>
            <a:r>
              <a:rPr lang="en-US" sz="2000" dirty="0" err="1"/>
              <a:t>Mayerchak</a:t>
            </a:r>
            <a:r>
              <a:rPr lang="en-US" sz="2000" dirty="0"/>
              <a:t> (1991, Fla App D3) 578 So 2d 396, 16 FLW D1023.</a:t>
            </a:r>
          </a:p>
          <a:p>
            <a:pPr indent="7938" algn="just">
              <a:lnSpc>
                <a:spcPct val="80000"/>
              </a:lnSpc>
              <a:buFont typeface="Wingdings" pitchFamily="2" charset="2"/>
              <a:buNone/>
            </a:pPr>
            <a:endParaRPr lang="en-US" altLang="en-US" sz="2000" dirty="0"/>
          </a:p>
          <a:p>
            <a:pPr indent="7938" algn="just">
              <a:lnSpc>
                <a:spcPct val="80000"/>
              </a:lnSpc>
              <a:buFont typeface="Wingdings" pitchFamily="2" charset="2"/>
              <a:buNone/>
            </a:pPr>
            <a:r>
              <a:rPr lang="en-US" sz="2000" dirty="0"/>
              <a:t>If a qualifying agent does not fulfill their obligations, however, the contractor could face administrative sanctions:</a:t>
            </a:r>
          </a:p>
          <a:p>
            <a:pPr marL="685800" algn="just">
              <a:lnSpc>
                <a:spcPct val="80000"/>
              </a:lnSpc>
              <a:buFont typeface="Arial" panose="020B0604020202020204" pitchFamily="34" charset="0"/>
              <a:buChar char="•"/>
            </a:pPr>
            <a:r>
              <a:rPr lang="en-US" sz="2000" dirty="0"/>
              <a:t>Fines</a:t>
            </a:r>
          </a:p>
          <a:p>
            <a:pPr marL="685800" algn="just">
              <a:lnSpc>
                <a:spcPct val="80000"/>
              </a:lnSpc>
              <a:buFont typeface="Arial" panose="020B0604020202020204" pitchFamily="34" charset="0"/>
              <a:buChar char="•"/>
            </a:pPr>
            <a:r>
              <a:rPr lang="en-US" sz="2000" dirty="0"/>
              <a:t>Suspensions</a:t>
            </a:r>
          </a:p>
          <a:p>
            <a:pPr marL="685800" algn="just">
              <a:lnSpc>
                <a:spcPct val="80000"/>
              </a:lnSpc>
              <a:buFont typeface="Arial" panose="020B0604020202020204" pitchFamily="34" charset="0"/>
              <a:buChar char="•"/>
            </a:pPr>
            <a:r>
              <a:rPr lang="en-US" sz="2000" dirty="0"/>
              <a:t>Criminal charges</a:t>
            </a:r>
          </a:p>
          <a:p>
            <a:pPr marL="685800" algn="just">
              <a:lnSpc>
                <a:spcPct val="80000"/>
              </a:lnSpc>
              <a:buFont typeface="Arial" panose="020B0604020202020204" pitchFamily="34" charset="0"/>
              <a:buChar char="•"/>
            </a:pPr>
            <a:r>
              <a:rPr lang="en-US" sz="2000" dirty="0"/>
              <a:t>License revocation. </a:t>
            </a:r>
            <a:endParaRPr lang="en-US" altLang="en-US" sz="20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23</a:t>
            </a:fld>
            <a:endParaRPr lang="en-US" altLang="en-US"/>
          </a:p>
        </p:txBody>
      </p:sp>
    </p:spTree>
    <p:extLst>
      <p:ext uri="{BB962C8B-B14F-4D97-AF65-F5344CB8AC3E}">
        <p14:creationId xmlns:p14="http://schemas.microsoft.com/office/powerpoint/2010/main" val="1425515240"/>
      </p:ext>
    </p:extLst>
  </p:cSld>
  <p:clrMapOvr>
    <a:masterClrMapping/>
  </p:clrMapOvr>
</p:sld>
</file>

<file path=ppt/slides/slide2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0" y="1600200"/>
            <a:ext cx="8839200" cy="4572000"/>
          </a:xfrm>
        </p:spPr>
        <p:txBody>
          <a:bodyPr>
            <a:normAutofit/>
          </a:bodyPr>
          <a:lstStyle/>
          <a:p>
            <a:pPr marL="342900" lvl="3" indent="0" algn="just">
              <a:lnSpc>
                <a:spcPct val="80000"/>
              </a:lnSpc>
              <a:buNone/>
            </a:pPr>
            <a:endParaRPr lang="en-US" sz="2400"/>
          </a:p>
          <a:p>
            <a:pPr marL="342900" lvl="3" indent="0" algn="just">
              <a:lnSpc>
                <a:spcPct val="80000"/>
              </a:lnSpc>
              <a:buNone/>
            </a:pPr>
            <a:r>
              <a:rPr lang="en-US" sz="2400"/>
              <a:t>Also</a:t>
            </a:r>
            <a:r>
              <a:rPr lang="en-US" sz="2400" dirty="0"/>
              <a:t>, note--</a:t>
            </a:r>
            <a:r>
              <a:rPr lang="en-US" sz="2400" i="1" dirty="0"/>
              <a:t>Taylor Morrison Services, Inc. v. </a:t>
            </a:r>
            <a:r>
              <a:rPr lang="en-US" sz="2400" i="1" dirty="0" err="1"/>
              <a:t>Ecos</a:t>
            </a:r>
            <a:r>
              <a:rPr lang="en-US" sz="2400" dirty="0"/>
              <a:t>, 2015 WL 3407929 (Fla. 1</a:t>
            </a:r>
            <a:r>
              <a:rPr lang="en-US" sz="2400" baseline="30000" dirty="0"/>
              <a:t>st</a:t>
            </a:r>
            <a:r>
              <a:rPr lang="en-US" sz="2400" dirty="0"/>
              <a:t> DCA May 28, 2015):</a:t>
            </a:r>
          </a:p>
          <a:p>
            <a:pPr marL="685800" lvl="3" indent="-342900" algn="just">
              <a:lnSpc>
                <a:spcPct val="80000"/>
              </a:lnSpc>
            </a:pPr>
            <a:endParaRPr lang="en-US" sz="2400" dirty="0"/>
          </a:p>
          <a:p>
            <a:pPr marL="685800" lvl="3" indent="-342900" algn="just">
              <a:lnSpc>
                <a:spcPct val="80000"/>
              </a:lnSpc>
            </a:pPr>
            <a:r>
              <a:rPr lang="en-US" sz="2400" dirty="0"/>
              <a:t>Section 489.128 requires a contractor to have at its disposal a person who is recognized as a qualifying agent and who is licensed to perform the work, as of the effective date of the contract. Under the plain language of the statute, whether that person ultimately obtains the permit or supervises construction on the project is irrelevant to whether the contractor is licensed.</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24</a:t>
            </a:fld>
            <a:endParaRPr lang="en-US" altLang="en-US"/>
          </a:p>
        </p:txBody>
      </p:sp>
    </p:spTree>
    <p:extLst>
      <p:ext uri="{BB962C8B-B14F-4D97-AF65-F5344CB8AC3E}">
        <p14:creationId xmlns:p14="http://schemas.microsoft.com/office/powerpoint/2010/main" val="1975493659"/>
      </p:ext>
    </p:extLst>
  </p:cSld>
  <p:clrMapOvr>
    <a:masterClrMapping/>
  </p:clrMapOvr>
</p:sld>
</file>

<file path=ppt/slides/slide2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3556" y="1600200"/>
            <a:ext cx="8839200" cy="4572000"/>
          </a:xfrm>
        </p:spPr>
        <p:txBody>
          <a:bodyPr>
            <a:normAutofit/>
          </a:bodyPr>
          <a:lstStyle/>
          <a:p>
            <a:pPr marL="342900" lvl="3" indent="0" algn="just">
              <a:lnSpc>
                <a:spcPct val="80000"/>
              </a:lnSpc>
              <a:buNone/>
            </a:pPr>
            <a:endParaRPr lang="en-US" sz="2400" dirty="0"/>
          </a:p>
          <a:p>
            <a:pPr marL="342900" lvl="3" indent="0" algn="just">
              <a:lnSpc>
                <a:spcPct val="80000"/>
              </a:lnSpc>
              <a:buNone/>
            </a:pPr>
            <a:r>
              <a:rPr lang="en-US" sz="2400" dirty="0"/>
              <a:t>There are numerous ongoing suits, involving qualifiers.  Boundaries of negligence and scope of obligations are being tested regularly.  The issue does not appear fully settled.</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25</a:t>
            </a:fld>
            <a:endParaRPr lang="en-US" altLang="en-US"/>
          </a:p>
        </p:txBody>
      </p:sp>
    </p:spTree>
    <p:extLst>
      <p:ext uri="{BB962C8B-B14F-4D97-AF65-F5344CB8AC3E}">
        <p14:creationId xmlns:p14="http://schemas.microsoft.com/office/powerpoint/2010/main" val="952349936"/>
      </p:ext>
    </p:extLst>
  </p:cSld>
  <p:clrMapOvr>
    <a:masterClrMapping/>
  </p:clrMapOvr>
</p:sld>
</file>

<file path=ppt/slides/slide2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752600"/>
            <a:ext cx="8229600" cy="5105400"/>
          </a:xfrm>
        </p:spPr>
        <p:txBody>
          <a:bodyPr>
            <a:normAutofit/>
          </a:bodyPr>
          <a:lstStyle/>
          <a:p>
            <a:pPr marL="342900" lvl="3" indent="0" algn="just">
              <a:lnSpc>
                <a:spcPct val="80000"/>
              </a:lnSpc>
              <a:buNone/>
            </a:pPr>
            <a:r>
              <a:rPr lang="en-US" sz="2400" u="sng" dirty="0" err="1"/>
              <a:t>Alles</a:t>
            </a:r>
            <a:r>
              <a:rPr lang="en-US" sz="2400" u="sng" dirty="0"/>
              <a:t> v. DBPR, CILB</a:t>
            </a:r>
            <a:r>
              <a:rPr lang="en-US" sz="2400" dirty="0"/>
              <a:t>, 423 So. 2d 624 (Fla. 5th DCA 1982) </a:t>
            </a:r>
          </a:p>
          <a:p>
            <a:pPr marL="342900" lvl="3" indent="0" algn="just">
              <a:lnSpc>
                <a:spcPct val="80000"/>
              </a:lnSpc>
              <a:buNone/>
            </a:pPr>
            <a:r>
              <a:rPr lang="en-US" sz="2400" dirty="0"/>
              <a:t>Qualifying agent owes duty to supervise corporate principal’s construction projects.</a:t>
            </a:r>
          </a:p>
          <a:p>
            <a:pPr marL="342900" lvl="3" indent="0" algn="just">
              <a:lnSpc>
                <a:spcPct val="80000"/>
              </a:lnSpc>
              <a:buNone/>
            </a:pPr>
            <a:endParaRPr lang="en-US" sz="2400" dirty="0"/>
          </a:p>
          <a:p>
            <a:pPr marL="342900" lvl="3" indent="0" algn="just">
              <a:lnSpc>
                <a:spcPct val="80000"/>
              </a:lnSpc>
              <a:buNone/>
            </a:pPr>
            <a:r>
              <a:rPr lang="en-US" sz="2400" u="sng" dirty="0"/>
              <a:t>Hunt v. DBPR, CILB</a:t>
            </a:r>
            <a:r>
              <a:rPr lang="en-US" sz="2400" dirty="0"/>
              <a:t>, 444 So. 2d 997 (Fla. 1st DCA 1983)</a:t>
            </a:r>
          </a:p>
          <a:p>
            <a:pPr marL="342900" lvl="3" indent="0" algn="just">
              <a:lnSpc>
                <a:spcPct val="80000"/>
              </a:lnSpc>
              <a:buNone/>
            </a:pPr>
            <a:r>
              <a:rPr lang="en-US" sz="2400" dirty="0"/>
              <a:t>Two of the multiple qualifying agents of corporate principal were sufficiently involved in project to support liability for failure to supervise.</a:t>
            </a:r>
          </a:p>
          <a:p>
            <a:pPr marL="342900" lvl="3" indent="0" algn="just">
              <a:lnSpc>
                <a:spcPct val="80000"/>
              </a:lnSpc>
              <a:buNone/>
            </a:pPr>
            <a:endParaRPr lang="en-US" sz="2400" dirty="0"/>
          </a:p>
          <a:p>
            <a:pPr marL="342900" lvl="3" indent="0" algn="just">
              <a:lnSpc>
                <a:spcPct val="80000"/>
              </a:lnSpc>
              <a:buNone/>
            </a:pPr>
            <a:r>
              <a:rPr lang="en-US" sz="2400" u="sng" dirty="0" err="1"/>
              <a:t>Gatwood</a:t>
            </a:r>
            <a:r>
              <a:rPr lang="en-US" sz="2400" u="sng" dirty="0"/>
              <a:t> v. McGee</a:t>
            </a:r>
            <a:r>
              <a:rPr lang="en-US" sz="2400" dirty="0"/>
              <a:t>, 475 So. 2d 720 (Fla. 1st DCA 1985)</a:t>
            </a:r>
          </a:p>
          <a:p>
            <a:pPr marL="342900" lvl="3" indent="0" algn="just">
              <a:lnSpc>
                <a:spcPct val="80000"/>
              </a:lnSpc>
              <a:buNone/>
            </a:pPr>
            <a:r>
              <a:rPr lang="en-US" sz="2400" dirty="0"/>
              <a:t>Qualifying agent’s negligent performance of statutorily imposed duty of supervision may support cause of action for damages and qualifying agent’s duty of supervision is nondelegable</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26</a:t>
            </a:fld>
            <a:endParaRPr lang="en-US" altLang="en-US"/>
          </a:p>
        </p:txBody>
      </p:sp>
    </p:spTree>
    <p:extLst>
      <p:ext uri="{BB962C8B-B14F-4D97-AF65-F5344CB8AC3E}">
        <p14:creationId xmlns:p14="http://schemas.microsoft.com/office/powerpoint/2010/main" val="2756715082"/>
      </p:ext>
    </p:extLst>
  </p:cSld>
  <p:clrMapOvr>
    <a:masterClrMapping/>
  </p:clrMapOvr>
</p:sld>
</file>

<file path=ppt/slides/slide2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fontScale="92500" lnSpcReduction="20000"/>
          </a:bodyPr>
          <a:lstStyle/>
          <a:p>
            <a:pPr marL="342900" lvl="3" indent="0" algn="just">
              <a:lnSpc>
                <a:spcPct val="80000"/>
              </a:lnSpc>
              <a:buNone/>
            </a:pPr>
            <a:r>
              <a:rPr lang="en-US" sz="2400" u="sng" dirty="0"/>
              <a:t>Murthy v. Sinha</a:t>
            </a:r>
            <a:r>
              <a:rPr lang="en-US" sz="2400" dirty="0"/>
              <a:t>, </a:t>
            </a:r>
          </a:p>
          <a:p>
            <a:pPr marL="342900" lvl="3" indent="0" algn="just">
              <a:lnSpc>
                <a:spcPct val="80000"/>
              </a:lnSpc>
              <a:buNone/>
            </a:pPr>
            <a:r>
              <a:rPr lang="en-US" sz="2400" dirty="0"/>
              <a:t>644 So. 2d 983 (Fla. 1994)</a:t>
            </a:r>
          </a:p>
          <a:p>
            <a:pPr marL="342900" lvl="3" indent="0" algn="just">
              <a:lnSpc>
                <a:spcPct val="80000"/>
              </a:lnSpc>
              <a:buNone/>
            </a:pPr>
            <a:endParaRPr lang="en-US" sz="2400" dirty="0"/>
          </a:p>
          <a:p>
            <a:pPr marL="914400" lvl="3" indent="-457200" algn="just">
              <a:lnSpc>
                <a:spcPct val="80000"/>
              </a:lnSpc>
              <a:buNone/>
            </a:pPr>
            <a:r>
              <a:rPr lang="en-US" sz="2400" dirty="0"/>
              <a:t>•	Chapter 489 does </a:t>
            </a:r>
            <a:r>
              <a:rPr lang="en-US" sz="2400" i="1" dirty="0"/>
              <a:t>not</a:t>
            </a:r>
            <a:r>
              <a:rPr lang="en-US" sz="2400" dirty="0"/>
              <a:t> create private cause of action against qualifying agent.</a:t>
            </a:r>
          </a:p>
          <a:p>
            <a:pPr marL="914400" lvl="3" indent="-457200" algn="just">
              <a:lnSpc>
                <a:spcPct val="80000"/>
              </a:lnSpc>
              <a:buNone/>
            </a:pPr>
            <a:endParaRPr lang="en-US" sz="2400" dirty="0"/>
          </a:p>
          <a:p>
            <a:pPr marL="914400" lvl="3" indent="-457200" algn="just">
              <a:lnSpc>
                <a:spcPct val="80000"/>
              </a:lnSpc>
              <a:buNone/>
            </a:pPr>
            <a:r>
              <a:rPr lang="en-US" sz="2400" dirty="0"/>
              <a:t>•	“….[A]n owner may recover from a negligent qualifying agent, but only under a common-law theory of negligence or through the administrative remedies available pursuant to chapter 489.” </a:t>
            </a:r>
          </a:p>
          <a:p>
            <a:pPr marL="914400" lvl="3" indent="-457200" algn="just">
              <a:lnSpc>
                <a:spcPct val="80000"/>
              </a:lnSpc>
              <a:buNone/>
            </a:pPr>
            <a:endParaRPr lang="en-US" sz="2400" dirty="0"/>
          </a:p>
          <a:p>
            <a:pPr marL="914400" lvl="3" indent="-457200" algn="just">
              <a:lnSpc>
                <a:spcPct val="80000"/>
              </a:lnSpc>
              <a:buFont typeface="Arial" panose="020B0604020202020204" pitchFamily="34" charset="0"/>
              <a:buChar char="•"/>
            </a:pPr>
            <a:r>
              <a:rPr lang="en-US" sz="2400" dirty="0"/>
              <a:t>“…[W]e reject the First District’s conclusion that a corporation’s qualifying agent may be held individually liable for a breach </a:t>
            </a:r>
            <a:r>
              <a:rPr lang="en-US" sz="2400" i="1" dirty="0"/>
              <a:t>of the duty created by sections 489.119 and 489.1195</a:t>
            </a:r>
            <a:r>
              <a:rPr lang="en-US" sz="2400" dirty="0"/>
              <a:t>.</a:t>
            </a:r>
          </a:p>
          <a:p>
            <a:pPr marL="914400" lvl="3" indent="-457200" algn="just">
              <a:lnSpc>
                <a:spcPct val="80000"/>
              </a:lnSpc>
              <a:buNone/>
            </a:pPr>
            <a:endParaRPr lang="en-US" sz="2400" dirty="0"/>
          </a:p>
          <a:p>
            <a:pPr marL="914400" lvl="3" indent="-457200" algn="just">
              <a:lnSpc>
                <a:spcPct val="80000"/>
              </a:lnSpc>
              <a:buNone/>
            </a:pPr>
            <a:r>
              <a:rPr lang="en-US" sz="2400" dirty="0"/>
              <a:t>•	</a:t>
            </a:r>
            <a:r>
              <a:rPr lang="en-US" sz="2400" u="sng" dirty="0" err="1"/>
              <a:t>Gatwood</a:t>
            </a:r>
            <a:r>
              <a:rPr lang="en-US" sz="2400" dirty="0"/>
              <a:t> disapproved to the extent it conflicts.</a:t>
            </a:r>
          </a:p>
          <a:p>
            <a:pPr marL="914400" lvl="3" indent="-457200" algn="just">
              <a:lnSpc>
                <a:spcPct val="80000"/>
              </a:lnSpc>
              <a:buNone/>
            </a:pPr>
            <a:endParaRPr lang="en-US" sz="2400" dirty="0"/>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27</a:t>
            </a:fld>
            <a:endParaRPr lang="en-US" altLang="en-US"/>
          </a:p>
        </p:txBody>
      </p:sp>
    </p:spTree>
    <p:extLst>
      <p:ext uri="{BB962C8B-B14F-4D97-AF65-F5344CB8AC3E}">
        <p14:creationId xmlns:p14="http://schemas.microsoft.com/office/powerpoint/2010/main" val="883949681"/>
      </p:ext>
    </p:extLst>
  </p:cSld>
  <p:clrMapOvr>
    <a:masterClrMapping/>
  </p:clrMapOvr>
</p:sld>
</file>

<file path=ppt/slides/slide2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a:bodyPr>
          <a:lstStyle/>
          <a:p>
            <a:pPr marL="342900" lvl="3" indent="0" algn="just">
              <a:lnSpc>
                <a:spcPct val="80000"/>
              </a:lnSpc>
              <a:buNone/>
            </a:pPr>
            <a:r>
              <a:rPr lang="en-US" sz="2400" u="sng" dirty="0"/>
              <a:t>Seabridge, Inc. v. Superior Kitchens, Inc.</a:t>
            </a:r>
            <a:r>
              <a:rPr lang="en-US" sz="2400" dirty="0"/>
              <a:t>, </a:t>
            </a:r>
          </a:p>
          <a:p>
            <a:pPr marL="342900" lvl="3" indent="0" algn="just">
              <a:lnSpc>
                <a:spcPct val="80000"/>
              </a:lnSpc>
              <a:buNone/>
            </a:pPr>
            <a:r>
              <a:rPr lang="en-US" sz="2400" dirty="0"/>
              <a:t>672 So. 2d 848 (Fla. 4th DCA 1996)</a:t>
            </a:r>
          </a:p>
          <a:p>
            <a:pPr marL="342900" lvl="3" indent="0" algn="just">
              <a:lnSpc>
                <a:spcPct val="80000"/>
              </a:lnSpc>
              <a:buNone/>
            </a:pPr>
            <a:endParaRPr lang="en-US" sz="2400" dirty="0"/>
          </a:p>
          <a:p>
            <a:pPr marL="914400" lvl="3" indent="-457200" algn="just">
              <a:lnSpc>
                <a:spcPct val="80000"/>
              </a:lnSpc>
              <a:buNone/>
            </a:pPr>
            <a:r>
              <a:rPr lang="en-US" sz="2400" dirty="0"/>
              <a:t>•	</a:t>
            </a:r>
            <a:r>
              <a:rPr lang="en-US" sz="2400" u="sng" dirty="0"/>
              <a:t>Murthy</a:t>
            </a:r>
            <a:r>
              <a:rPr lang="en-US" sz="2400" dirty="0"/>
              <a:t> provides administrative remedies but does not itself expressly provide for a civil cause of action; </a:t>
            </a:r>
          </a:p>
          <a:p>
            <a:pPr marL="914400" lvl="3" indent="-457200" algn="just">
              <a:lnSpc>
                <a:spcPct val="80000"/>
              </a:lnSpc>
              <a:buNone/>
            </a:pPr>
            <a:endParaRPr lang="en-US" sz="2400" dirty="0"/>
          </a:p>
          <a:p>
            <a:pPr marL="914400" lvl="3" indent="-457200" algn="just">
              <a:lnSpc>
                <a:spcPct val="80000"/>
              </a:lnSpc>
              <a:buNone/>
            </a:pPr>
            <a:r>
              <a:rPr lang="en-US" sz="2400" dirty="0"/>
              <a:t>•	“the supreme court declined to infer any civil liability….” </a:t>
            </a:r>
          </a:p>
          <a:p>
            <a:pPr marL="914400" lvl="3" indent="-457200" algn="just">
              <a:lnSpc>
                <a:spcPct val="80000"/>
              </a:lnSpc>
              <a:buNone/>
            </a:pPr>
            <a:endParaRPr lang="en-US" sz="2400" dirty="0"/>
          </a:p>
          <a:p>
            <a:pPr marL="914400" lvl="3" indent="-457200" algn="just">
              <a:lnSpc>
                <a:spcPct val="80000"/>
              </a:lnSpc>
              <a:buNone/>
            </a:pPr>
            <a:r>
              <a:rPr lang="en-US" sz="2400" dirty="0"/>
              <a:t>•	Qualifying agent not jointly and severally liable with Corporation for failure to pay subcontractor.</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28</a:t>
            </a:fld>
            <a:endParaRPr lang="en-US" altLang="en-US"/>
          </a:p>
        </p:txBody>
      </p:sp>
    </p:spTree>
    <p:extLst>
      <p:ext uri="{BB962C8B-B14F-4D97-AF65-F5344CB8AC3E}">
        <p14:creationId xmlns:p14="http://schemas.microsoft.com/office/powerpoint/2010/main" val="2429492069"/>
      </p:ext>
    </p:extLst>
  </p:cSld>
  <p:clrMapOvr>
    <a:masterClrMapping/>
  </p:clrMapOvr>
</p:sld>
</file>

<file path=ppt/slides/slide2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a:bodyPr>
          <a:lstStyle/>
          <a:p>
            <a:pPr marL="342900" lvl="3" indent="0" algn="just">
              <a:lnSpc>
                <a:spcPct val="80000"/>
              </a:lnSpc>
              <a:buNone/>
            </a:pPr>
            <a:r>
              <a:rPr lang="en-US" sz="2400" u="sng" dirty="0"/>
              <a:t>Evans v. Taylor</a:t>
            </a:r>
            <a:r>
              <a:rPr lang="en-US" sz="2400" dirty="0"/>
              <a:t>, </a:t>
            </a:r>
          </a:p>
          <a:p>
            <a:pPr marL="342900" lvl="3" indent="0" algn="just">
              <a:lnSpc>
                <a:spcPct val="80000"/>
              </a:lnSpc>
              <a:buNone/>
            </a:pPr>
            <a:r>
              <a:rPr lang="en-US" sz="2400" dirty="0"/>
              <a:t>711 So. 2d 1317 (Fla. 3d DCA 1998)</a:t>
            </a:r>
          </a:p>
          <a:p>
            <a:pPr marL="342900" lvl="3" indent="0" algn="just">
              <a:lnSpc>
                <a:spcPct val="80000"/>
              </a:lnSpc>
              <a:buNone/>
            </a:pPr>
            <a:endParaRPr lang="en-US" sz="2400" dirty="0"/>
          </a:p>
          <a:p>
            <a:pPr marL="914400" lvl="3" indent="-457200" algn="just">
              <a:lnSpc>
                <a:spcPct val="80000"/>
              </a:lnSpc>
              <a:buNone/>
            </a:pPr>
            <a:r>
              <a:rPr lang="en-US" sz="2400" dirty="0"/>
              <a:t>•	Allegations that qualifying agent “himself undertook repairs to [the] residents which were defective and not in compliance with applicable building codes.”</a:t>
            </a:r>
          </a:p>
          <a:p>
            <a:pPr marL="914400" lvl="3" indent="-457200" algn="just">
              <a:lnSpc>
                <a:spcPct val="80000"/>
              </a:lnSpc>
              <a:buNone/>
            </a:pPr>
            <a:endParaRPr lang="en-US" sz="2400" dirty="0"/>
          </a:p>
          <a:p>
            <a:pPr marL="914400" lvl="3" indent="-457200" algn="just">
              <a:lnSpc>
                <a:spcPct val="80000"/>
              </a:lnSpc>
              <a:buNone/>
            </a:pPr>
            <a:r>
              <a:rPr lang="en-US" sz="2400" dirty="0"/>
              <a:t>•	Homeowner sought relief under Chapter 501 for unfair and deceptive trade practices.</a:t>
            </a:r>
          </a:p>
          <a:p>
            <a:pPr marL="914400" lvl="3" indent="-457200" algn="just">
              <a:lnSpc>
                <a:spcPct val="80000"/>
              </a:lnSpc>
              <a:buNone/>
            </a:pPr>
            <a:endParaRPr lang="en-US" sz="2400" dirty="0"/>
          </a:p>
          <a:p>
            <a:pPr marL="914400" lvl="3" indent="-457200" algn="just">
              <a:lnSpc>
                <a:spcPct val="80000"/>
              </a:lnSpc>
              <a:buNone/>
            </a:pPr>
            <a:r>
              <a:rPr lang="en-US" sz="2400" dirty="0"/>
              <a:t>•	Summary judgment in favor of qualifying agent based on Murthy reversed.</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29</a:t>
            </a:fld>
            <a:endParaRPr lang="en-US" altLang="en-US"/>
          </a:p>
        </p:txBody>
      </p:sp>
    </p:spTree>
    <p:extLst>
      <p:ext uri="{BB962C8B-B14F-4D97-AF65-F5344CB8AC3E}">
        <p14:creationId xmlns:p14="http://schemas.microsoft.com/office/powerpoint/2010/main" val="980948649"/>
      </p:ext>
    </p:extLst>
  </p:cSld>
  <p:clrMapOvr>
    <a:masterClrMapping/>
  </p:clrMapOvr>
</p:sld>
</file>

<file path=ppt/slides/slide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Licensing Basics</a:t>
            </a:r>
          </a:p>
        </p:txBody>
      </p:sp>
      <p:sp>
        <p:nvSpPr>
          <p:cNvPr id="3" name="Content Placeholder 2" descr="" title=""/>
          <p:cNvSpPr>
            <a:spLocks noGrp="1"/>
          </p:cNvSpPr>
          <p:nvPr>
            <p:ph idx="1"/>
          </p:nvPr>
        </p:nvSpPr>
        <p:spPr/>
        <p:txBody>
          <a:bodyPr/>
          <a:lstStyle/>
          <a:p>
            <a:r>
              <a:rPr lang="en-US" dirty="0"/>
              <a:t>The Florida Department of Business and Professional Regulation ("Department")   is the executive agency which houses the CILB and is tasked with the regulation, licensing and discipline of Florida's contractors through its various regulatory Boards. </a:t>
            </a:r>
          </a:p>
        </p:txBody>
      </p:sp>
      <p:sp>
        <p:nvSpPr>
          <p:cNvPr id="4" name="Slide Number Placeholder 3" descr="" title=""/>
          <p:cNvSpPr>
            <a:spLocks noGrp="1"/>
          </p:cNvSpPr>
          <p:nvPr>
            <p:ph type="sldNum" sz="quarter" idx="11"/>
          </p:nvPr>
        </p:nvSpPr>
        <p:spPr/>
        <p:txBody>
          <a:bodyPr/>
          <a:lstStyle/>
          <a:p>
            <a:fld id="{49ECDD0E-EFDD-4A82-94E4-307D301B0413}" type="slidenum">
              <a:rPr lang="en-US" altLang="en-US" smtClean="0"/>
              <a:pPr/>
              <a:t>3</a:t>
            </a:fld>
            <a:endParaRPr lang="en-US" altLang="en-US"/>
          </a:p>
        </p:txBody>
      </p:sp>
    </p:spTree>
    <p:extLst>
      <p:ext uri="{BB962C8B-B14F-4D97-AF65-F5344CB8AC3E}">
        <p14:creationId xmlns:p14="http://schemas.microsoft.com/office/powerpoint/2010/main" val="1325490293"/>
      </p:ext>
    </p:extLst>
  </p:cSld>
  <p:clrMapOvr>
    <a:masterClrMapping/>
  </p:clrMapOvr>
</p:sld>
</file>

<file path=ppt/slides/slide3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a:bodyPr>
          <a:lstStyle/>
          <a:p>
            <a:pPr marL="342900" lvl="3" indent="0" algn="just">
              <a:lnSpc>
                <a:spcPct val="80000"/>
              </a:lnSpc>
              <a:buNone/>
            </a:pPr>
            <a:r>
              <a:rPr lang="en-US" sz="2400" u="sng" dirty="0"/>
              <a:t>Shimkus v. DBPR, CILB</a:t>
            </a:r>
            <a:r>
              <a:rPr lang="en-US" sz="2400" dirty="0"/>
              <a:t>, </a:t>
            </a:r>
          </a:p>
          <a:p>
            <a:pPr marL="342900" lvl="3" indent="0" algn="just">
              <a:lnSpc>
                <a:spcPct val="80000"/>
              </a:lnSpc>
              <a:buNone/>
            </a:pPr>
            <a:r>
              <a:rPr lang="en-US" sz="2400" dirty="0"/>
              <a:t>932 So. 2d 223 (Fla. 4th DCA 2005)</a:t>
            </a:r>
          </a:p>
          <a:p>
            <a:pPr marL="342900" lvl="3" indent="0" algn="just">
              <a:lnSpc>
                <a:spcPct val="80000"/>
              </a:lnSpc>
              <a:buNone/>
            </a:pPr>
            <a:endParaRPr lang="en-US" sz="2400" dirty="0"/>
          </a:p>
          <a:p>
            <a:pPr marL="342900" lvl="3" indent="0" algn="just">
              <a:lnSpc>
                <a:spcPct val="80000"/>
              </a:lnSpc>
              <a:buNone/>
            </a:pPr>
            <a:r>
              <a:rPr lang="en-US" sz="2400" dirty="0"/>
              <a:t>Under </a:t>
            </a:r>
            <a:r>
              <a:rPr lang="en-US" sz="2400" u="sng" dirty="0"/>
              <a:t>Murthy</a:t>
            </a:r>
            <a:r>
              <a:rPr lang="en-US" sz="2400" dirty="0"/>
              <a:t>, “…[h]</a:t>
            </a:r>
            <a:r>
              <a:rPr lang="en-US" sz="2400" dirty="0" err="1"/>
              <a:t>omeowner</a:t>
            </a:r>
            <a:r>
              <a:rPr lang="en-US" sz="2400" dirty="0"/>
              <a:t> may not be able to sue the licensee, who is not a party to the contract.”</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30</a:t>
            </a:fld>
            <a:endParaRPr lang="en-US" altLang="en-US"/>
          </a:p>
        </p:txBody>
      </p:sp>
    </p:spTree>
    <p:extLst>
      <p:ext uri="{BB962C8B-B14F-4D97-AF65-F5344CB8AC3E}">
        <p14:creationId xmlns:p14="http://schemas.microsoft.com/office/powerpoint/2010/main" val="3460087371"/>
      </p:ext>
    </p:extLst>
  </p:cSld>
  <p:clrMapOvr>
    <a:masterClrMapping/>
  </p:clrMapOvr>
</p:sld>
</file>

<file path=ppt/slides/slide3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fontScale="92500" lnSpcReduction="20000"/>
          </a:bodyPr>
          <a:lstStyle/>
          <a:p>
            <a:pPr marL="342900" lvl="3" indent="0" algn="just">
              <a:lnSpc>
                <a:spcPct val="80000"/>
              </a:lnSpc>
              <a:buNone/>
            </a:pPr>
            <a:r>
              <a:rPr lang="en-US" sz="2400" u="sng" dirty="0"/>
              <a:t>Scherer v. Villas Del Verde Homeowners Association, Inc.</a:t>
            </a:r>
            <a:r>
              <a:rPr lang="en-US" sz="2400" dirty="0"/>
              <a:t>, </a:t>
            </a:r>
          </a:p>
          <a:p>
            <a:pPr marL="342900" lvl="3" indent="0" algn="just">
              <a:lnSpc>
                <a:spcPct val="80000"/>
              </a:lnSpc>
              <a:buNone/>
            </a:pPr>
            <a:r>
              <a:rPr lang="en-US" sz="2400" dirty="0"/>
              <a:t>55 So. 3d 602 (Fla. 2d DCA 2011)</a:t>
            </a:r>
          </a:p>
          <a:p>
            <a:pPr marL="342900" lvl="3" indent="0" algn="just">
              <a:lnSpc>
                <a:spcPct val="80000"/>
              </a:lnSpc>
              <a:buNone/>
            </a:pPr>
            <a:endParaRPr lang="en-US" sz="2400" dirty="0"/>
          </a:p>
          <a:p>
            <a:pPr marL="800100" lvl="3" indent="-342900" algn="just">
              <a:lnSpc>
                <a:spcPct val="80000"/>
              </a:lnSpc>
              <a:buFont typeface="Wingdings" panose="05000000000000000000" pitchFamily="2" charset="2"/>
              <a:buChar char="§"/>
            </a:pPr>
            <a:r>
              <a:rPr lang="en-US" sz="2400" dirty="0"/>
              <a:t>“Thus, today we make explicit what is perhaps implicitly stated in </a:t>
            </a:r>
            <a:r>
              <a:rPr lang="en-US" sz="2400" u="sng" dirty="0"/>
              <a:t>Murthy</a:t>
            </a:r>
            <a:r>
              <a:rPr lang="en-US" sz="2400" dirty="0"/>
              <a:t>: a qualifying agent’s breach of the duties imposed by chapter 489 does not give rise to a claim against the qualifying agent under section 553.84 for a building code violation.”</a:t>
            </a:r>
          </a:p>
          <a:p>
            <a:pPr marL="685800" lvl="3" indent="-342900" algn="just">
              <a:lnSpc>
                <a:spcPct val="80000"/>
              </a:lnSpc>
              <a:buFont typeface="Wingdings" panose="05000000000000000000" pitchFamily="2" charset="2"/>
              <a:buChar char="§"/>
            </a:pPr>
            <a:endParaRPr lang="en-US" sz="2400" dirty="0"/>
          </a:p>
          <a:p>
            <a:pPr marL="806450" lvl="3" indent="-342900" algn="just">
              <a:lnSpc>
                <a:spcPct val="80000"/>
              </a:lnSpc>
              <a:buFont typeface="Wingdings" panose="05000000000000000000" pitchFamily="2" charset="2"/>
              <a:buChar char="§"/>
            </a:pPr>
            <a:r>
              <a:rPr lang="en-US" sz="2400" dirty="0"/>
              <a:t>QA’s “… failure to supervise was not a violation of the building code.” </a:t>
            </a:r>
            <a:r>
              <a:rPr lang="en-US" sz="2400" i="1" dirty="0"/>
              <a:t>See </a:t>
            </a:r>
            <a:r>
              <a:rPr lang="en-US" sz="2400" dirty="0" err="1"/>
              <a:t>n.4</a:t>
            </a:r>
            <a:r>
              <a:rPr lang="en-US" sz="2400" dirty="0"/>
              <a:t> re Section 553.74(3). Current version provides: </a:t>
            </a:r>
          </a:p>
          <a:p>
            <a:pPr marL="685800" lvl="3" indent="-342900" algn="just">
              <a:lnSpc>
                <a:spcPct val="80000"/>
              </a:lnSpc>
            </a:pPr>
            <a:endParaRPr lang="en-US" sz="2400" dirty="0"/>
          </a:p>
          <a:p>
            <a:pPr marL="914400" lvl="3" indent="0" algn="just">
              <a:lnSpc>
                <a:spcPct val="80000"/>
              </a:lnSpc>
              <a:buNone/>
            </a:pPr>
            <a:r>
              <a:rPr lang="en-US" sz="2400" dirty="0"/>
              <a:t>“Provisions relating to the personnel, </a:t>
            </a:r>
            <a:r>
              <a:rPr lang="en-US" sz="2400" i="1" dirty="0"/>
              <a:t>supervision</a:t>
            </a:r>
            <a:r>
              <a:rPr lang="en-US" sz="2400" dirty="0"/>
              <a:t> or training of personnel, or any other professional qualification requirements relating to contractors or their workforce may not be included within the Florida Building Code, and subsections (4), (6), (7), (8), and (9) are not to be construed to allow the inclusion of such provisions within the Florida Building Code by amendment.”</a:t>
            </a:r>
          </a:p>
          <a:p>
            <a:pPr marL="685800" lvl="3" indent="-342900" algn="just">
              <a:lnSpc>
                <a:spcPct val="80000"/>
              </a:lnSpc>
            </a:pPr>
            <a:endParaRPr lang="en-US" sz="2400" dirty="0"/>
          </a:p>
          <a:p>
            <a:pPr marL="342900" lvl="3" indent="0" algn="just">
              <a:lnSpc>
                <a:spcPct val="80000"/>
              </a:lnSpc>
              <a:buNone/>
            </a:pPr>
            <a:endParaRPr lang="en-US" sz="2400" dirty="0"/>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31</a:t>
            </a:fld>
            <a:endParaRPr lang="en-US" altLang="en-US"/>
          </a:p>
        </p:txBody>
      </p:sp>
    </p:spTree>
    <p:extLst>
      <p:ext uri="{BB962C8B-B14F-4D97-AF65-F5344CB8AC3E}">
        <p14:creationId xmlns:p14="http://schemas.microsoft.com/office/powerpoint/2010/main" val="271036145"/>
      </p:ext>
    </p:extLst>
  </p:cSld>
  <p:clrMapOvr>
    <a:masterClrMapping/>
  </p:clrMapOvr>
</p:sld>
</file>

<file path=ppt/slides/slide3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lnSpcReduction="10000"/>
          </a:bodyPr>
          <a:lstStyle/>
          <a:p>
            <a:pPr marL="342900" lvl="3" indent="0" algn="just">
              <a:lnSpc>
                <a:spcPct val="80000"/>
              </a:lnSpc>
              <a:buNone/>
            </a:pPr>
            <a:r>
              <a:rPr lang="en-US" sz="2400" u="sng" dirty="0" err="1"/>
              <a:t>Hucke</a:t>
            </a:r>
            <a:r>
              <a:rPr lang="en-US" sz="2400" u="sng" dirty="0"/>
              <a:t> v. Kubra Data Transfer Ltd., Corp.</a:t>
            </a:r>
            <a:r>
              <a:rPr lang="en-US" sz="2400" dirty="0"/>
              <a:t>, </a:t>
            </a:r>
          </a:p>
          <a:p>
            <a:pPr marL="342900" lvl="3" indent="0" algn="just">
              <a:lnSpc>
                <a:spcPct val="80000"/>
              </a:lnSpc>
              <a:buNone/>
            </a:pPr>
            <a:r>
              <a:rPr lang="en-US" sz="2400" dirty="0"/>
              <a:t>160 F. </a:t>
            </a:r>
            <a:r>
              <a:rPr lang="en-US" sz="2400" dirty="0" err="1"/>
              <a:t>Supp.3d</a:t>
            </a:r>
            <a:r>
              <a:rPr lang="en-US" sz="2400" dirty="0"/>
              <a:t> 1320 1326 (S.D. Fla. 2015) (Judge Rosenberg)</a:t>
            </a:r>
          </a:p>
          <a:p>
            <a:pPr marL="342900" lvl="3" indent="0" algn="just">
              <a:lnSpc>
                <a:spcPct val="80000"/>
              </a:lnSpc>
              <a:buNone/>
            </a:pPr>
            <a:endParaRPr lang="en-US" sz="2400" dirty="0"/>
          </a:p>
          <a:p>
            <a:pPr marL="457200" lvl="3" indent="0" algn="just">
              <a:lnSpc>
                <a:spcPct val="80000"/>
              </a:lnSpc>
              <a:buNone/>
            </a:pPr>
            <a:r>
              <a:rPr lang="en-US" sz="2400" dirty="0"/>
              <a:t>This court agrees with Defendant that </a:t>
            </a:r>
            <a:r>
              <a:rPr lang="en-US" sz="2400" u="sng" dirty="0"/>
              <a:t>Murthy</a:t>
            </a:r>
            <a:r>
              <a:rPr lang="en-US" sz="2400" dirty="0"/>
              <a:t> stands for the proposition that, “where a defendant has injured a plaintiff in a way that gives rise to a common-law claim…, The mere fact that the defendant might have also violated a statute without any private right of action does not preclude a plaintiff from asserting its existing common-law claims.” (Citation omitted).</a:t>
            </a:r>
          </a:p>
          <a:p>
            <a:pPr marL="457200" lvl="3" indent="0" algn="just">
              <a:lnSpc>
                <a:spcPct val="80000"/>
              </a:lnSpc>
              <a:buNone/>
            </a:pPr>
            <a:endParaRPr lang="en-US" sz="2400" dirty="0"/>
          </a:p>
          <a:p>
            <a:pPr marL="457200" lvl="3" indent="0" algn="just">
              <a:lnSpc>
                <a:spcPct val="80000"/>
              </a:lnSpc>
              <a:buNone/>
            </a:pPr>
            <a:r>
              <a:rPr lang="en-US" sz="2400" dirty="0"/>
              <a:t>However, “[n]</a:t>
            </a:r>
            <a:r>
              <a:rPr lang="en-US" sz="2400" dirty="0" err="1"/>
              <a:t>othing</a:t>
            </a:r>
            <a:r>
              <a:rPr lang="en-US" sz="2400" dirty="0"/>
              <a:t> in </a:t>
            </a:r>
            <a:r>
              <a:rPr lang="en-US" sz="2400" u="sng" dirty="0"/>
              <a:t>Murthy</a:t>
            </a:r>
            <a:r>
              <a:rPr lang="en-US" sz="2400" dirty="0"/>
              <a:t> stands for the proposition that a plaintiff may assert a common-law claim” where “Plaintiff has </a:t>
            </a:r>
            <a:r>
              <a:rPr lang="en-US" sz="2400" dirty="0">
                <a:highlight>
                  <a:srgbClr val="FFFF00"/>
                </a:highlight>
              </a:rPr>
              <a:t>not alleged any injury that would exist independent of the purported statutory violations</a:t>
            </a:r>
            <a:r>
              <a:rPr lang="en-US" sz="2400" dirty="0"/>
              <a:t>.”</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32</a:t>
            </a:fld>
            <a:endParaRPr lang="en-US" altLang="en-US"/>
          </a:p>
        </p:txBody>
      </p:sp>
    </p:spTree>
    <p:extLst>
      <p:ext uri="{BB962C8B-B14F-4D97-AF65-F5344CB8AC3E}">
        <p14:creationId xmlns:p14="http://schemas.microsoft.com/office/powerpoint/2010/main" val="1015114008"/>
      </p:ext>
    </p:extLst>
  </p:cSld>
  <p:clrMapOvr>
    <a:masterClrMapping/>
  </p:clrMapOvr>
</p:sld>
</file>

<file path=ppt/slides/slide3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65218" name="Rectangle 2" descr="" title=""/>
          <p:cNvSpPr>
            <a:spLocks noGrp="1" noChangeArrowheads="1"/>
          </p:cNvSpPr>
          <p:nvPr>
            <p:ph type="title"/>
          </p:nvPr>
        </p:nvSpPr>
        <p:spPr>
          <a:xfrm>
            <a:off x="457200" y="76200"/>
            <a:ext cx="8229600" cy="1676400"/>
          </a:xfrm>
        </p:spPr>
        <p:txBody>
          <a:bodyPr/>
          <a:lstStyle/>
          <a:p>
            <a:pPr algn="ctr"/>
            <a:r>
              <a:rPr lang="en-US" altLang="en-US" sz="6000" dirty="0"/>
              <a:t>Qualifying Agent: Potential Liability</a:t>
            </a:r>
          </a:p>
        </p:txBody>
      </p:sp>
      <p:sp>
        <p:nvSpPr>
          <p:cNvPr id="265219" name="Rectangle 3" descr="" title=""/>
          <p:cNvSpPr>
            <a:spLocks noGrp="1" noChangeArrowheads="1"/>
          </p:cNvSpPr>
          <p:nvPr>
            <p:ph idx="1"/>
          </p:nvPr>
        </p:nvSpPr>
        <p:spPr>
          <a:xfrm>
            <a:off x="304800" y="1981200"/>
            <a:ext cx="8229600" cy="4572000"/>
          </a:xfrm>
        </p:spPr>
        <p:txBody>
          <a:bodyPr>
            <a:normAutofit lnSpcReduction="10000"/>
          </a:bodyPr>
          <a:lstStyle/>
          <a:p>
            <a:pPr marL="342900" lvl="3" indent="0" algn="just">
              <a:lnSpc>
                <a:spcPct val="80000"/>
              </a:lnSpc>
              <a:buNone/>
            </a:pPr>
            <a:r>
              <a:rPr lang="en-US" sz="2400" u="sng" dirty="0"/>
              <a:t>General Property Construction Co. v. Empire Office, Inc.</a:t>
            </a:r>
            <a:r>
              <a:rPr lang="en-US" sz="2400" dirty="0"/>
              <a:t>, </a:t>
            </a:r>
          </a:p>
          <a:p>
            <a:pPr marL="342900" lvl="3" indent="0" algn="just">
              <a:lnSpc>
                <a:spcPct val="80000"/>
              </a:lnSpc>
              <a:buNone/>
            </a:pPr>
            <a:r>
              <a:rPr lang="en-US" sz="2400" dirty="0"/>
              <a:t>2019 WL4010334 (S.D. Fla. 2019) (Judge Scola)</a:t>
            </a:r>
          </a:p>
          <a:p>
            <a:pPr marL="342900" lvl="3" indent="0" algn="just">
              <a:lnSpc>
                <a:spcPct val="80000"/>
              </a:lnSpc>
              <a:buNone/>
            </a:pPr>
            <a:endParaRPr lang="en-US" sz="2400" dirty="0"/>
          </a:p>
          <a:p>
            <a:pPr marL="457200" lvl="3" indent="0" algn="just">
              <a:lnSpc>
                <a:spcPct val="80000"/>
              </a:lnSpc>
              <a:buNone/>
            </a:pPr>
            <a:r>
              <a:rPr lang="en-US" sz="2400" dirty="0"/>
              <a:t>The Florida Supreme Court held that although “a qualifying agent for a corporation has a duty to supervise a corporation’s construction projects” under sections 489.119 [and] 489.1195, Florida Statutes, the failure to meet that duty “does not give rise to a private cause of action against a corporation’s qualifying agent. (Citing </a:t>
            </a:r>
            <a:r>
              <a:rPr lang="en-US" sz="2400" u="sng" dirty="0"/>
              <a:t>Murthy</a:t>
            </a:r>
            <a:r>
              <a:rPr lang="en-US" sz="2400" dirty="0"/>
              <a:t>).</a:t>
            </a:r>
          </a:p>
          <a:p>
            <a:pPr marL="457200" lvl="3" indent="0" algn="just">
              <a:lnSpc>
                <a:spcPct val="80000"/>
              </a:lnSpc>
              <a:buNone/>
            </a:pPr>
            <a:endParaRPr lang="en-US" sz="2400" dirty="0"/>
          </a:p>
          <a:p>
            <a:pPr marL="457200" lvl="3" indent="0" algn="just">
              <a:lnSpc>
                <a:spcPct val="80000"/>
              </a:lnSpc>
              <a:buNone/>
            </a:pPr>
            <a:r>
              <a:rPr lang="en-US" sz="2400" dirty="0"/>
              <a:t>In other words, merely breaching the statutory duty to supervise the construction project cannot give rise to a negligence claim. Only if Empire alleged that it suffered some injury independent of the alleged statutory violations, i.e. an injury not resulting from [the qualifying agent’s] failure to supervise, can it sufficiently state a claim. (Citing </a:t>
            </a:r>
            <a:r>
              <a:rPr lang="en-US" sz="2400" u="sng" dirty="0" err="1"/>
              <a:t>Hucke</a:t>
            </a:r>
            <a:r>
              <a:rPr lang="en-US" sz="2400" dirty="0"/>
              <a:t>).</a:t>
            </a:r>
          </a:p>
          <a:p>
            <a:pPr marL="342900" lvl="3" indent="0" algn="just">
              <a:lnSpc>
                <a:spcPct val="80000"/>
              </a:lnSpc>
              <a:buNone/>
            </a:pPr>
            <a:endParaRPr lang="en-US" sz="2400" dirty="0"/>
          </a:p>
        </p:txBody>
      </p:sp>
      <p:sp>
        <p:nvSpPr>
          <p:cNvPr id="4" name="Slide Number Placeholder 5" descr="" title=""/>
          <p:cNvSpPr>
            <a:spLocks noGrp="1"/>
          </p:cNvSpPr>
          <p:nvPr>
            <p:ph type="sldNum" sz="quarter" idx="11"/>
          </p:nvPr>
        </p:nvSpPr>
        <p:spPr/>
        <p:txBody>
          <a:bodyPr/>
          <a:lstStyle/>
          <a:p>
            <a:fld id="{EF1B78E8-954B-48F3-A2AA-BBC9B9430A35}" type="slidenum">
              <a:rPr lang="en-US" altLang="en-US"/>
              <a:pPr/>
              <a:t>33</a:t>
            </a:fld>
            <a:endParaRPr lang="en-US" altLang="en-US"/>
          </a:p>
        </p:txBody>
      </p:sp>
    </p:spTree>
    <p:extLst>
      <p:ext uri="{BB962C8B-B14F-4D97-AF65-F5344CB8AC3E}">
        <p14:creationId xmlns:p14="http://schemas.microsoft.com/office/powerpoint/2010/main" val="37436977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34500" name="Rectangle 4" descr="" title=""/>
          <p:cNvSpPr>
            <a:spLocks noGrp="1" noChangeArrowheads="1"/>
          </p:cNvSpPr>
          <p:nvPr>
            <p:ph type="ctrTitle"/>
          </p:nvPr>
        </p:nvSpPr>
        <p:spPr/>
        <p:txBody>
          <a:bodyPr>
            <a:normAutofit/>
          </a:bodyPr>
          <a:lstStyle/>
          <a:p>
            <a:r>
              <a:rPr lang="en-US" altLang="en-US" sz="6600" dirty="0"/>
              <a:t> </a:t>
            </a:r>
          </a:p>
        </p:txBody>
      </p:sp>
      <p:sp>
        <p:nvSpPr>
          <p:cNvPr id="234501" name="Rectangle 5" descr="" title=""/>
          <p:cNvSpPr>
            <a:spLocks noGrp="1" noChangeArrowheads="1"/>
          </p:cNvSpPr>
          <p:nvPr>
            <p:ph type="subTitle" idx="1"/>
          </p:nvPr>
        </p:nvSpPr>
        <p:spPr>
          <a:xfrm>
            <a:off x="685800" y="3886200"/>
            <a:ext cx="8229600" cy="2590800"/>
          </a:xfrm>
        </p:spPr>
        <p:txBody>
          <a:bodyPr>
            <a:normAutofit lnSpcReduction="10000"/>
          </a:bodyPr>
          <a:lstStyle/>
          <a:p>
            <a:pPr algn="ctr">
              <a:lnSpc>
                <a:spcPct val="80000"/>
              </a:lnSpc>
            </a:pPr>
            <a:r>
              <a:rPr lang="en-US" altLang="en-US" sz="2800" dirty="0"/>
              <a:t>Please call or email with any questions or comments.</a:t>
            </a:r>
          </a:p>
          <a:p>
            <a:pPr algn="ctr">
              <a:lnSpc>
                <a:spcPct val="80000"/>
              </a:lnSpc>
            </a:pPr>
            <a:endParaRPr lang="en-US" altLang="en-US" sz="2800" dirty="0"/>
          </a:p>
          <a:p>
            <a:pPr algn="ctr">
              <a:lnSpc>
                <a:spcPct val="90000"/>
              </a:lnSpc>
            </a:pPr>
            <a:r>
              <a:rPr lang="en-US" altLang="en-US" sz="2800" dirty="0"/>
              <a:t>Hardy L. Roberts, III &amp; Mark Smith</a:t>
            </a:r>
          </a:p>
          <a:p>
            <a:pPr algn="ctr">
              <a:lnSpc>
                <a:spcPct val="90000"/>
              </a:lnSpc>
            </a:pPr>
            <a:r>
              <a:rPr lang="en-US" altLang="en-US" sz="2800" dirty="0"/>
              <a:t>Carey, O’Malley, Whitaker, Mueller, Roberts &amp; Smith, P.A.</a:t>
            </a:r>
          </a:p>
          <a:p>
            <a:pPr algn="ctr">
              <a:lnSpc>
                <a:spcPct val="80000"/>
              </a:lnSpc>
            </a:pPr>
            <a:r>
              <a:rPr lang="en-US" altLang="en-US" sz="2800" dirty="0"/>
              <a:t> </a:t>
            </a:r>
          </a:p>
        </p:txBody>
      </p:sp>
      <p:sp>
        <p:nvSpPr>
          <p:cNvPr id="4" name="Rectangle 6" descr="" title=""/>
          <p:cNvSpPr>
            <a:spLocks noGrp="1" noChangeArrowheads="1"/>
          </p:cNvSpPr>
          <p:nvPr>
            <p:ph type="sldNum" sz="quarter" idx="12"/>
          </p:nvPr>
        </p:nvSpPr>
        <p:spPr/>
        <p:txBody>
          <a:bodyPr/>
          <a:lstStyle/>
          <a:p>
            <a:fld id="{DC9EDBE3-680B-4974-8FB1-CFCECE0FE506}" type="slidenum">
              <a:rPr lang="en-US" altLang="en-US"/>
              <a:pPr/>
              <a:t>34</a:t>
            </a:fld>
            <a:endParaRPr lang="en-US" altLang="en-US"/>
          </a:p>
        </p:txBody>
      </p:sp>
      <p:sp>
        <p:nvSpPr>
          <p:cNvPr id="5" name="TextBox 4" descr="" title=""/>
          <p:cNvSpPr txBox="1"/>
          <p:nvPr/>
        </p:nvSpPr>
        <p:spPr>
          <a:xfrm>
            <a:off x="1447800" y="762000"/>
            <a:ext cx="7010400" cy="1107996"/>
          </a:xfrm>
          <a:prstGeom prst="rect">
            <a:avLst/>
          </a:prstGeom>
          <a:noFill/>
        </p:spPr>
        <p:txBody>
          <a:bodyPr wrap="square" rtlCol="0">
            <a:spAutoFit/>
          </a:bodyPr>
          <a:lstStyle/>
          <a:p>
            <a:pPr algn="ctr">
              <a:buNone/>
            </a:pPr>
            <a:r>
              <a:rPr lang="en-US" altLang="en-US" sz="6600" dirty="0"/>
              <a:t>THANK YOU!</a:t>
            </a:r>
            <a:endParaRPr lang="en-US" sz="6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51554" name="Rectangle 2" descr="" title=""/>
          <p:cNvSpPr>
            <a:spLocks noGrp="1" noChangeArrowheads="1"/>
          </p:cNvSpPr>
          <p:nvPr>
            <p:ph type="title"/>
          </p:nvPr>
        </p:nvSpPr>
        <p:spPr>
          <a:xfrm>
            <a:off x="457200" y="76200"/>
            <a:ext cx="8229600" cy="1905000"/>
          </a:xfrm>
        </p:spPr>
        <p:txBody>
          <a:bodyPr/>
          <a:lstStyle/>
          <a:p>
            <a:r>
              <a:rPr lang="en-US" altLang="en-US" sz="4800" dirty="0"/>
              <a:t>Section 489.105(3)“Contractor”</a:t>
            </a:r>
          </a:p>
        </p:txBody>
      </p:sp>
      <p:sp>
        <p:nvSpPr>
          <p:cNvPr id="151555" name="Rectangle 3" descr="" title=""/>
          <p:cNvSpPr>
            <a:spLocks noGrp="1" noChangeArrowheads="1"/>
          </p:cNvSpPr>
          <p:nvPr>
            <p:ph idx="1"/>
          </p:nvPr>
        </p:nvSpPr>
        <p:spPr>
          <a:xfrm>
            <a:off x="0" y="1295400"/>
            <a:ext cx="9144000" cy="4114800"/>
          </a:xfrm>
        </p:spPr>
        <p:txBody>
          <a:bodyPr>
            <a:normAutofit fontScale="92500" lnSpcReduction="20000"/>
          </a:bodyPr>
          <a:lstStyle/>
          <a:p>
            <a:pPr indent="7938">
              <a:lnSpc>
                <a:spcPct val="80000"/>
              </a:lnSpc>
              <a:buFont typeface="Wingdings" pitchFamily="2" charset="2"/>
              <a:buNone/>
            </a:pPr>
            <a:endParaRPr lang="en-US" altLang="en-US" dirty="0"/>
          </a:p>
          <a:p>
            <a:pPr indent="7938">
              <a:lnSpc>
                <a:spcPct val="80000"/>
              </a:lnSpc>
              <a:buFont typeface="Wingdings" pitchFamily="2" charset="2"/>
              <a:buNone/>
            </a:pPr>
            <a:endParaRPr lang="en-US" altLang="en-US" dirty="0"/>
          </a:p>
          <a:p>
            <a:endParaRPr lang="en-US" dirty="0"/>
          </a:p>
          <a:p>
            <a:r>
              <a:rPr lang="en-US" dirty="0"/>
              <a:t>the person who is qualified for, and is only responsible for, the project contracted for and means, except as exempted in this part, the person who, for compensation, undertakes to, submits a bid to, or does himself or herself or by others construct, repair, alter, remodel, add to, demolish, subtract from, or improve any building or structure, including related improvements to real estate, for others or for resale to others; and whose job scope is substantially similar to the job scope described in one of the paragraphs of this subsection.</a:t>
            </a:r>
          </a:p>
        </p:txBody>
      </p:sp>
      <p:sp>
        <p:nvSpPr>
          <p:cNvPr id="4" name="Slide Number Placeholder 5" descr="" title=""/>
          <p:cNvSpPr>
            <a:spLocks noGrp="1"/>
          </p:cNvSpPr>
          <p:nvPr>
            <p:ph type="sldNum" sz="quarter" idx="11"/>
          </p:nvPr>
        </p:nvSpPr>
        <p:spPr/>
        <p:txBody>
          <a:bodyPr/>
          <a:lstStyle/>
          <a:p>
            <a:fld id="{895B4795-0A8F-4552-9408-2C2C96D346D5}" type="slidenum">
              <a:rPr lang="en-US" altLang="en-US"/>
              <a:pPr/>
              <a:t>4</a:t>
            </a:fld>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48834" name="Rectangle 2" descr="" title=""/>
          <p:cNvSpPr>
            <a:spLocks noGrp="1" noChangeArrowheads="1"/>
          </p:cNvSpPr>
          <p:nvPr>
            <p:ph type="title"/>
          </p:nvPr>
        </p:nvSpPr>
        <p:spPr/>
        <p:txBody>
          <a:bodyPr>
            <a:normAutofit/>
          </a:bodyPr>
          <a:lstStyle/>
          <a:p>
            <a:r>
              <a:rPr lang="en-US" altLang="en-US" sz="6000" dirty="0"/>
              <a:t>Covered Contractors</a:t>
            </a:r>
          </a:p>
        </p:txBody>
      </p:sp>
      <p:sp>
        <p:nvSpPr>
          <p:cNvPr id="5" name="Slide Number Placeholder 6" descr="" title=""/>
          <p:cNvSpPr>
            <a:spLocks noGrp="1"/>
          </p:cNvSpPr>
          <p:nvPr>
            <p:ph type="sldNum" sz="quarter" idx="12"/>
          </p:nvPr>
        </p:nvSpPr>
        <p:spPr/>
        <p:txBody>
          <a:bodyPr/>
          <a:lstStyle/>
          <a:p>
            <a:fld id="{0AC50B70-0559-47C2-819E-7612851E36DD}" type="slidenum">
              <a:rPr lang="en-US" altLang="en-US"/>
              <a:pPr/>
              <a:t>5</a:t>
            </a:fld>
            <a:endParaRPr lang="en-US" altLang="en-US"/>
          </a:p>
        </p:txBody>
      </p:sp>
      <p:sp>
        <p:nvSpPr>
          <p:cNvPr id="248837" name="Rectangle 5" descr="" title=""/>
          <p:cNvSpPr>
            <a:spLocks noGrp="1" noChangeArrowheads="1"/>
          </p:cNvSpPr>
          <p:nvPr>
            <p:ph sz="quarter" idx="13"/>
          </p:nvPr>
        </p:nvSpPr>
        <p:spPr>
          <a:xfrm>
            <a:off x="152400" y="1981200"/>
            <a:ext cx="4343400" cy="4114800"/>
          </a:xfrm>
        </p:spPr>
        <p:txBody>
          <a:bodyPr/>
          <a:lstStyle/>
          <a:p>
            <a:pPr marL="381000" indent="-381000">
              <a:lnSpc>
                <a:spcPct val="80000"/>
              </a:lnSpc>
              <a:buFont typeface="Wingdings" pitchFamily="2" charset="2"/>
              <a:buAutoNum type="arabicPeriod"/>
              <a:tabLst>
                <a:tab pos="396875" algn="l"/>
              </a:tabLst>
            </a:pPr>
            <a:r>
              <a:rPr lang="en-US" altLang="en-US"/>
              <a:t>	general contractors; </a:t>
            </a:r>
          </a:p>
          <a:p>
            <a:pPr marL="381000" indent="-381000">
              <a:lnSpc>
                <a:spcPct val="80000"/>
              </a:lnSpc>
              <a:buFont typeface="Wingdings" pitchFamily="2" charset="2"/>
              <a:buAutoNum type="arabicPeriod"/>
              <a:tabLst>
                <a:tab pos="396875" algn="l"/>
              </a:tabLst>
            </a:pPr>
            <a:r>
              <a:rPr lang="en-US" altLang="en-US"/>
              <a:t>	building contractors; residential contractors; </a:t>
            </a:r>
          </a:p>
          <a:p>
            <a:pPr marL="381000" indent="-381000">
              <a:lnSpc>
                <a:spcPct val="80000"/>
              </a:lnSpc>
              <a:buFont typeface="Wingdings" pitchFamily="2" charset="2"/>
              <a:buAutoNum type="arabicPeriod"/>
              <a:tabLst>
                <a:tab pos="396875" algn="l"/>
              </a:tabLst>
            </a:pPr>
            <a:r>
              <a:rPr lang="en-US" altLang="en-US"/>
              <a:t>	sheet metal contractors;</a:t>
            </a:r>
          </a:p>
          <a:p>
            <a:pPr marL="381000" indent="-381000">
              <a:lnSpc>
                <a:spcPct val="80000"/>
              </a:lnSpc>
              <a:buFont typeface="Wingdings" pitchFamily="2" charset="2"/>
              <a:buAutoNum type="arabicPeriod"/>
              <a:tabLst>
                <a:tab pos="396875" algn="l"/>
              </a:tabLst>
            </a:pPr>
            <a:r>
              <a:rPr lang="en-US" altLang="en-US"/>
              <a:t>	roofing contractors; </a:t>
            </a:r>
          </a:p>
          <a:p>
            <a:pPr marL="381000" indent="-381000">
              <a:lnSpc>
                <a:spcPct val="80000"/>
              </a:lnSpc>
              <a:buFont typeface="Wingdings" pitchFamily="2" charset="2"/>
              <a:buAutoNum type="arabicPeriod"/>
              <a:tabLst>
                <a:tab pos="396875" algn="l"/>
              </a:tabLst>
            </a:pPr>
            <a:r>
              <a:rPr lang="en-US" altLang="en-US"/>
              <a:t>	three classes of air-conditioning contractors;</a:t>
            </a:r>
            <a:endParaRPr lang="en-US" altLang="en-US" sz="2000"/>
          </a:p>
        </p:txBody>
      </p:sp>
      <p:sp>
        <p:nvSpPr>
          <p:cNvPr id="248838" name="Rectangle 6" descr="" title=""/>
          <p:cNvSpPr>
            <a:spLocks noGrp="1" noChangeArrowheads="1"/>
          </p:cNvSpPr>
          <p:nvPr>
            <p:ph sz="quarter" idx="14"/>
          </p:nvPr>
        </p:nvSpPr>
        <p:spPr>
          <a:xfrm>
            <a:off x="4648200" y="1981200"/>
            <a:ext cx="4267200" cy="4114800"/>
          </a:xfrm>
        </p:spPr>
        <p:txBody>
          <a:bodyPr/>
          <a:lstStyle/>
          <a:p>
            <a:pPr marL="381000" indent="-381000">
              <a:lnSpc>
                <a:spcPct val="80000"/>
              </a:lnSpc>
              <a:buFont typeface="Wingdings" pitchFamily="2" charset="2"/>
              <a:buAutoNum type="arabicPeriod" startAt="6"/>
              <a:tabLst>
                <a:tab pos="396875" algn="l"/>
              </a:tabLst>
            </a:pPr>
            <a:r>
              <a:rPr lang="en-US" altLang="en-US"/>
              <a:t>mechanical contractors; </a:t>
            </a:r>
          </a:p>
          <a:p>
            <a:pPr marL="381000" indent="-381000">
              <a:lnSpc>
                <a:spcPct val="80000"/>
              </a:lnSpc>
              <a:buFont typeface="Wingdings" pitchFamily="2" charset="2"/>
              <a:buAutoNum type="arabicPeriod" startAt="6"/>
              <a:tabLst>
                <a:tab pos="396875" algn="l"/>
              </a:tabLst>
            </a:pPr>
            <a:r>
              <a:rPr lang="en-US" altLang="en-US"/>
              <a:t>	three types of pool/spa contractors;</a:t>
            </a:r>
          </a:p>
          <a:p>
            <a:pPr marL="381000" indent="-381000">
              <a:lnSpc>
                <a:spcPct val="80000"/>
              </a:lnSpc>
              <a:buFont typeface="Wingdings" pitchFamily="2" charset="2"/>
              <a:buAutoNum type="arabicPeriod" startAt="6"/>
              <a:tabLst>
                <a:tab pos="396875" algn="l"/>
              </a:tabLst>
            </a:pPr>
            <a:r>
              <a:rPr lang="en-US" altLang="en-US"/>
              <a:t>	plumbing contractors; underground and excavation contractors;</a:t>
            </a:r>
          </a:p>
          <a:p>
            <a:pPr marL="381000" indent="-381000">
              <a:lnSpc>
                <a:spcPct val="80000"/>
              </a:lnSpc>
              <a:buFont typeface="Wingdings" pitchFamily="2" charset="2"/>
              <a:buAutoNum type="arabicPeriod" startAt="6"/>
              <a:tabLst>
                <a:tab pos="396875" algn="l"/>
              </a:tabLst>
            </a:pPr>
            <a:r>
              <a:rPr lang="en-US" altLang="en-US"/>
              <a:t>	solar contractors; and pollutant storage systems contractors. </a:t>
            </a:r>
          </a:p>
          <a:p>
            <a:pPr marL="381000" indent="-381000">
              <a:lnSpc>
                <a:spcPct val="80000"/>
              </a:lnSpc>
              <a:tabLst>
                <a:tab pos="396875" algn="l"/>
              </a:tabLst>
            </a:pPr>
            <a:endParaRPr lang="en-US" altLang="en-US"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1906" name="Rectangle 2" descr="" title=""/>
          <p:cNvSpPr>
            <a:spLocks noGrp="1" noChangeArrowheads="1"/>
          </p:cNvSpPr>
          <p:nvPr>
            <p:ph type="title"/>
          </p:nvPr>
        </p:nvSpPr>
        <p:spPr>
          <a:xfrm>
            <a:off x="457200" y="76200"/>
            <a:ext cx="8229600" cy="1371600"/>
          </a:xfrm>
        </p:spPr>
        <p:txBody>
          <a:bodyPr/>
          <a:lstStyle/>
          <a:p>
            <a:r>
              <a:rPr lang="en-US" altLang="en-US" sz="4000" dirty="0"/>
              <a:t>Section 489.105(6) – “Contracting”</a:t>
            </a:r>
          </a:p>
        </p:txBody>
      </p:sp>
      <p:sp>
        <p:nvSpPr>
          <p:cNvPr id="251907" name="Rectangle 3" descr="" title=""/>
          <p:cNvSpPr>
            <a:spLocks noGrp="1" noChangeArrowheads="1"/>
          </p:cNvSpPr>
          <p:nvPr>
            <p:ph idx="1"/>
          </p:nvPr>
        </p:nvSpPr>
        <p:spPr>
          <a:xfrm>
            <a:off x="0" y="1295400"/>
            <a:ext cx="9144000" cy="4114800"/>
          </a:xfrm>
        </p:spPr>
        <p:txBody>
          <a:bodyPr>
            <a:normAutofit/>
          </a:bodyPr>
          <a:lstStyle/>
          <a:p>
            <a:pPr indent="7938">
              <a:lnSpc>
                <a:spcPct val="80000"/>
              </a:lnSpc>
              <a:buFont typeface="Wingdings" pitchFamily="2" charset="2"/>
              <a:buNone/>
            </a:pPr>
            <a:endParaRPr lang="en-US" altLang="en-US" dirty="0"/>
          </a:p>
          <a:p>
            <a:pPr indent="7938">
              <a:lnSpc>
                <a:spcPct val="80000"/>
              </a:lnSpc>
              <a:buFont typeface="Wingdings" pitchFamily="2" charset="2"/>
              <a:buNone/>
            </a:pPr>
            <a:r>
              <a:rPr lang="en-US" altLang="en-US" dirty="0"/>
              <a:t>"Contracting" means, except as exempted …, engaging in business as a contractor and includes, but is not limited to, </a:t>
            </a:r>
            <a:r>
              <a:rPr lang="en-US" altLang="en-US" u="sng" dirty="0"/>
              <a:t>performance of any of the acts as set forth in subsection (3) which define types of contractors</a:t>
            </a:r>
            <a:r>
              <a:rPr lang="en-US" altLang="en-US" dirty="0"/>
              <a:t>. The </a:t>
            </a:r>
            <a:r>
              <a:rPr lang="en-US" altLang="en-US" u="sng" dirty="0"/>
              <a:t>attempted sale of contracting services </a:t>
            </a:r>
            <a:r>
              <a:rPr lang="en-US" altLang="en-US" dirty="0"/>
              <a:t>and the </a:t>
            </a:r>
            <a:r>
              <a:rPr lang="en-US" altLang="en-US" u="sng" dirty="0"/>
              <a:t>negotiation</a:t>
            </a:r>
            <a:r>
              <a:rPr lang="en-US" altLang="en-US" dirty="0"/>
              <a:t> or </a:t>
            </a:r>
            <a:r>
              <a:rPr lang="en-US" altLang="en-US" u="sng" dirty="0"/>
              <a:t>bid</a:t>
            </a:r>
            <a:r>
              <a:rPr lang="en-US" altLang="en-US" dirty="0"/>
              <a:t> for a contract on these services also constitutes contracting. </a:t>
            </a:r>
            <a:r>
              <a:rPr lang="en-US" altLang="en-US" u="sng" dirty="0"/>
              <a:t>If the services offered require licensure or agent qualification, the offering, negotiation for a bid, or attempted sale of these services requires the corresponding licensure</a:t>
            </a:r>
            <a:r>
              <a:rPr lang="en-US" altLang="en-US" dirty="0"/>
              <a:t>…. </a:t>
            </a:r>
          </a:p>
        </p:txBody>
      </p:sp>
      <p:sp>
        <p:nvSpPr>
          <p:cNvPr id="4" name="Slide Number Placeholder 5" descr="" title=""/>
          <p:cNvSpPr>
            <a:spLocks noGrp="1"/>
          </p:cNvSpPr>
          <p:nvPr>
            <p:ph type="sldNum" sz="quarter" idx="11"/>
          </p:nvPr>
        </p:nvSpPr>
        <p:spPr/>
        <p:txBody>
          <a:bodyPr/>
          <a:lstStyle/>
          <a:p>
            <a:fld id="{D83DE3B8-FC59-454F-A948-1DE95A323305}"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2930" name="Rectangle 2" descr="" title=""/>
          <p:cNvSpPr>
            <a:spLocks noGrp="1" noChangeArrowheads="1"/>
          </p:cNvSpPr>
          <p:nvPr>
            <p:ph type="title"/>
          </p:nvPr>
        </p:nvSpPr>
        <p:spPr>
          <a:xfrm>
            <a:off x="457200" y="76200"/>
            <a:ext cx="8229600" cy="1371600"/>
          </a:xfrm>
        </p:spPr>
        <p:txBody>
          <a:bodyPr/>
          <a:lstStyle/>
          <a:p>
            <a:r>
              <a:rPr lang="en-US" altLang="en-US" sz="5400" dirty="0"/>
              <a:t>Exemptions from Licensure</a:t>
            </a:r>
          </a:p>
        </p:txBody>
      </p:sp>
      <p:sp>
        <p:nvSpPr>
          <p:cNvPr id="252931" name="Rectangle 3" descr="" title=""/>
          <p:cNvSpPr>
            <a:spLocks noGrp="1" noChangeArrowheads="1"/>
          </p:cNvSpPr>
          <p:nvPr>
            <p:ph idx="1"/>
          </p:nvPr>
        </p:nvSpPr>
        <p:spPr>
          <a:xfrm>
            <a:off x="0" y="1295400"/>
            <a:ext cx="9144000" cy="4114800"/>
          </a:xfrm>
        </p:spPr>
        <p:txBody>
          <a:bodyPr>
            <a:normAutofit/>
          </a:bodyPr>
          <a:lstStyle/>
          <a:p>
            <a:pPr indent="7938"/>
            <a:r>
              <a:rPr lang="en-US" altLang="en-US" dirty="0"/>
              <a:t>Casual, minor, or inconsequential work with an aggregate price less than $1,000 is exempt unless </a:t>
            </a:r>
          </a:p>
          <a:p>
            <a:pPr marL="750888" lvl="1"/>
            <a:r>
              <a:rPr lang="en-US" altLang="en-US" dirty="0"/>
              <a:t>(a) the work is part of a larger operation or where the operation is divided into contracts of less than $1,000; or </a:t>
            </a:r>
          </a:p>
          <a:p>
            <a:pPr marL="750888" lvl="1"/>
            <a:r>
              <a:rPr lang="en-US" altLang="en-US" dirty="0"/>
              <a:t>(b) a person advertises or represents that he or she is a contractor or is otherwise qualified to engage in contracting. </a:t>
            </a:r>
          </a:p>
          <a:p>
            <a:pPr marL="750888" lvl="1">
              <a:buFont typeface="Wingdings" pitchFamily="2" charset="2"/>
              <a:buNone/>
            </a:pPr>
            <a:r>
              <a:rPr lang="en-US" altLang="en-US" dirty="0"/>
              <a:t>--  § 489.103(9)</a:t>
            </a:r>
            <a:endParaRPr lang="en-US" altLang="en-US" dirty="0">
              <a:hlinkClick r:id="" action="ppaction://noaction"/>
            </a:endParaRPr>
          </a:p>
        </p:txBody>
      </p:sp>
      <p:sp>
        <p:nvSpPr>
          <p:cNvPr id="4" name="Slide Number Placeholder 5" descr="" title=""/>
          <p:cNvSpPr>
            <a:spLocks noGrp="1"/>
          </p:cNvSpPr>
          <p:nvPr>
            <p:ph type="sldNum" sz="quarter" idx="11"/>
          </p:nvPr>
        </p:nvSpPr>
        <p:spPr/>
        <p:txBody>
          <a:bodyPr/>
          <a:lstStyle/>
          <a:p>
            <a:fld id="{7122AA16-2961-4525-B0CE-922AB7B9E088}"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4978" name="Rectangle 2" descr="" title=""/>
          <p:cNvSpPr>
            <a:spLocks noGrp="1" noChangeArrowheads="1"/>
          </p:cNvSpPr>
          <p:nvPr>
            <p:ph type="title"/>
          </p:nvPr>
        </p:nvSpPr>
        <p:spPr>
          <a:xfrm>
            <a:off x="457200" y="76200"/>
            <a:ext cx="8229600" cy="1371600"/>
          </a:xfrm>
        </p:spPr>
        <p:txBody>
          <a:bodyPr/>
          <a:lstStyle/>
          <a:p>
            <a:r>
              <a:rPr lang="en-US" altLang="en-US" sz="5400" dirty="0"/>
              <a:t>Exemptions from Licensure</a:t>
            </a:r>
          </a:p>
        </p:txBody>
      </p:sp>
      <p:sp>
        <p:nvSpPr>
          <p:cNvPr id="254979" name="Rectangle 3" descr="" title=""/>
          <p:cNvSpPr>
            <a:spLocks noGrp="1" noChangeArrowheads="1"/>
          </p:cNvSpPr>
          <p:nvPr>
            <p:ph idx="1"/>
          </p:nvPr>
        </p:nvSpPr>
        <p:spPr>
          <a:xfrm>
            <a:off x="0" y="1295400"/>
            <a:ext cx="9144000" cy="4876800"/>
          </a:xfrm>
        </p:spPr>
        <p:txBody>
          <a:bodyPr>
            <a:normAutofit/>
          </a:bodyPr>
          <a:lstStyle/>
          <a:p>
            <a:pPr indent="7938">
              <a:lnSpc>
                <a:spcPct val="80000"/>
              </a:lnSpc>
            </a:pPr>
            <a:endParaRPr lang="en-US" altLang="en-US" sz="2400" dirty="0"/>
          </a:p>
          <a:p>
            <a:pPr indent="7938">
              <a:lnSpc>
                <a:spcPct val="80000"/>
              </a:lnSpc>
            </a:pPr>
            <a:r>
              <a:rPr lang="en-US" altLang="en-US" sz="2400" dirty="0"/>
              <a:t>By rule, the Board has stated:</a:t>
            </a:r>
          </a:p>
          <a:p>
            <a:pPr indent="7938">
              <a:lnSpc>
                <a:spcPct val="80000"/>
              </a:lnSpc>
            </a:pPr>
            <a:endParaRPr lang="en-US" altLang="en-US" sz="2400" dirty="0"/>
          </a:p>
          <a:p>
            <a:pPr indent="7938">
              <a:lnSpc>
                <a:spcPct val="80000"/>
              </a:lnSpc>
              <a:buFont typeface="Wingdings" pitchFamily="2" charset="2"/>
              <a:buNone/>
            </a:pPr>
            <a:r>
              <a:rPr lang="en-US" altLang="en-US" sz="2800" dirty="0"/>
              <a:t>[A]</a:t>
            </a:r>
            <a:r>
              <a:rPr lang="en-US" altLang="en-US" sz="2800" dirty="0" err="1"/>
              <a:t>ctivities</a:t>
            </a:r>
            <a:r>
              <a:rPr lang="en-US" altLang="en-US" sz="2800" dirty="0"/>
              <a:t> which are not casual, minor or inconsequential, include, but are not limited to, any work affecting structural components, any work involving use of toxic or hazardous chemicals or substances, any work affecting access or egress to a structure, any work affecting accommodations for the physically disabled, any work for which a building permit is required and any work affecting life-safety matters as defined in the applicable building code.</a:t>
            </a:r>
          </a:p>
          <a:p>
            <a:pPr indent="7938">
              <a:lnSpc>
                <a:spcPct val="80000"/>
              </a:lnSpc>
              <a:buFont typeface="Wingdings" pitchFamily="2" charset="2"/>
              <a:buNone/>
            </a:pPr>
            <a:endParaRPr lang="en-US" altLang="en-US" sz="2800" dirty="0"/>
          </a:p>
          <a:p>
            <a:pPr indent="7938">
              <a:lnSpc>
                <a:spcPct val="80000"/>
              </a:lnSpc>
              <a:buFont typeface="Wingdings" pitchFamily="2" charset="2"/>
              <a:buNone/>
            </a:pPr>
            <a:r>
              <a:rPr lang="en-US" altLang="en-US" sz="2000" dirty="0"/>
              <a:t>--	Fla. Admin. Code R. 61G4-12.011(2).</a:t>
            </a:r>
          </a:p>
        </p:txBody>
      </p:sp>
      <p:sp>
        <p:nvSpPr>
          <p:cNvPr id="4" name="Slide Number Placeholder 5" descr="" title=""/>
          <p:cNvSpPr>
            <a:spLocks noGrp="1"/>
          </p:cNvSpPr>
          <p:nvPr>
            <p:ph type="sldNum" sz="quarter" idx="11"/>
          </p:nvPr>
        </p:nvSpPr>
        <p:spPr/>
        <p:txBody>
          <a:bodyPr/>
          <a:lstStyle/>
          <a:p>
            <a:fld id="{A43D7DDC-90A2-48DC-B402-89A63247C5D5}"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6002" name="Rectangle 2" descr="" title=""/>
          <p:cNvSpPr>
            <a:spLocks noGrp="1" noChangeArrowheads="1"/>
          </p:cNvSpPr>
          <p:nvPr>
            <p:ph type="title"/>
          </p:nvPr>
        </p:nvSpPr>
        <p:spPr>
          <a:xfrm>
            <a:off x="457200" y="76200"/>
            <a:ext cx="8229600" cy="1371600"/>
          </a:xfrm>
        </p:spPr>
        <p:txBody>
          <a:bodyPr/>
          <a:lstStyle/>
          <a:p>
            <a:r>
              <a:rPr lang="en-US" altLang="en-US" sz="5400" dirty="0"/>
              <a:t>Exemptions from Licensure</a:t>
            </a:r>
          </a:p>
        </p:txBody>
      </p:sp>
      <p:sp>
        <p:nvSpPr>
          <p:cNvPr id="256003" name="Rectangle 3" descr="" title=""/>
          <p:cNvSpPr>
            <a:spLocks noGrp="1" noChangeArrowheads="1"/>
          </p:cNvSpPr>
          <p:nvPr>
            <p:ph idx="1"/>
          </p:nvPr>
        </p:nvSpPr>
        <p:spPr>
          <a:xfrm>
            <a:off x="0" y="1295400"/>
            <a:ext cx="8839200" cy="4876800"/>
          </a:xfrm>
        </p:spPr>
        <p:txBody>
          <a:bodyPr/>
          <a:lstStyle/>
          <a:p>
            <a:pPr indent="7938" algn="just">
              <a:lnSpc>
                <a:spcPct val="90000"/>
              </a:lnSpc>
            </a:pPr>
            <a:endParaRPr lang="en-US" altLang="en-US" dirty="0"/>
          </a:p>
          <a:p>
            <a:pPr indent="7938" algn="just">
              <a:lnSpc>
                <a:spcPct val="90000"/>
              </a:lnSpc>
            </a:pPr>
            <a:r>
              <a:rPr lang="en-US" altLang="en-US" dirty="0"/>
              <a:t>Other exemptions from licensure exist. For example, contractors working on </a:t>
            </a:r>
          </a:p>
          <a:p>
            <a:pPr marL="750888" lvl="1" algn="just">
              <a:lnSpc>
                <a:spcPct val="90000"/>
              </a:lnSpc>
            </a:pPr>
            <a:r>
              <a:rPr lang="en-US" altLang="en-US" dirty="0"/>
              <a:t>bridges, </a:t>
            </a:r>
          </a:p>
          <a:p>
            <a:pPr marL="750888" lvl="1" algn="just">
              <a:lnSpc>
                <a:spcPct val="90000"/>
              </a:lnSpc>
            </a:pPr>
            <a:r>
              <a:rPr lang="en-US" altLang="en-US" dirty="0"/>
              <a:t>roads, </a:t>
            </a:r>
          </a:p>
          <a:p>
            <a:pPr marL="750888" lvl="1" algn="just">
              <a:lnSpc>
                <a:spcPct val="90000"/>
              </a:lnSpc>
            </a:pPr>
            <a:r>
              <a:rPr lang="en-US" altLang="en-US" dirty="0"/>
              <a:t>streets, </a:t>
            </a:r>
          </a:p>
          <a:p>
            <a:pPr marL="750888" lvl="1" algn="just">
              <a:lnSpc>
                <a:spcPct val="90000"/>
              </a:lnSpc>
            </a:pPr>
            <a:r>
              <a:rPr lang="en-US" altLang="en-US" dirty="0"/>
              <a:t>highways, </a:t>
            </a:r>
          </a:p>
          <a:p>
            <a:pPr marL="750888" lvl="1" algn="just">
              <a:lnSpc>
                <a:spcPct val="90000"/>
              </a:lnSpc>
            </a:pPr>
            <a:r>
              <a:rPr lang="en-US" altLang="en-US" dirty="0"/>
              <a:t>railroads and utilities, and </a:t>
            </a:r>
          </a:p>
          <a:p>
            <a:pPr marL="750888" lvl="1" algn="just">
              <a:lnSpc>
                <a:spcPct val="90000"/>
              </a:lnSpc>
            </a:pPr>
            <a:r>
              <a:rPr lang="en-US" altLang="en-US" dirty="0"/>
              <a:t>those who supply “incidental services” to these contractors are exempt.</a:t>
            </a:r>
          </a:p>
          <a:p>
            <a:pPr indent="7938" algn="just">
              <a:lnSpc>
                <a:spcPct val="90000"/>
              </a:lnSpc>
              <a:buFont typeface="Wingdings" pitchFamily="2" charset="2"/>
              <a:buNone/>
            </a:pPr>
            <a:r>
              <a:rPr lang="en-US" altLang="en-US" dirty="0"/>
              <a:t>--	</a:t>
            </a:r>
            <a:r>
              <a:rPr lang="en-US" altLang="en-US" sz="2400" dirty="0"/>
              <a:t>§ 489.103(1).</a:t>
            </a:r>
          </a:p>
        </p:txBody>
      </p:sp>
      <p:sp>
        <p:nvSpPr>
          <p:cNvPr id="4" name="Slide Number Placeholder 5" descr="" title=""/>
          <p:cNvSpPr>
            <a:spLocks noGrp="1"/>
          </p:cNvSpPr>
          <p:nvPr>
            <p:ph type="sldNum" sz="quarter" idx="11"/>
          </p:nvPr>
        </p:nvSpPr>
        <p:spPr/>
        <p:txBody>
          <a:bodyPr/>
          <a:lstStyle/>
          <a:p>
            <a:fld id="{061819B6-405F-445E-A242-2BBF30ED1FD1}" type="slidenum">
              <a:rPr lang="en-US" altLang="en-US"/>
              <a:pPr/>
              <a:t>9</a:t>
            </a:fld>
            <a:endParaRPr lang="en-US"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lastPrinted>1900-01-01T05:00:00.0000000Z</lastPrinted>
  <dcterms:created xsi:type="dcterms:W3CDTF">1900-01-01T05:00:00.0000000Z</dcterms:created>
  <dcterms:modified xsi:type="dcterms:W3CDTF">1900-01-01T05:00:00.0000000Z</dcterms:modified>
</coreProperties>
</file>

<file path=docProps/custom.xml><?xml version="1.0" encoding="utf-8"?>
<op:Properties xmlns:vt="http://schemas.openxmlformats.org/officeDocument/2006/docPropsVTypes" xmlns:op="http://schemas.openxmlformats.org/officeDocument/2006/custom-properties"/>
</file>