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9"/>
  </p:notesMasterIdLst>
  <p:handoutMasterIdLst>
    <p:handoutMasterId r:id="rId20"/>
  </p:handoutMasterIdLst>
  <p:sldIdLst>
    <p:sldId id="262" r:id="rId2"/>
    <p:sldId id="269" r:id="rId3"/>
    <p:sldId id="308" r:id="rId4"/>
    <p:sldId id="319" r:id="rId5"/>
    <p:sldId id="321" r:id="rId6"/>
    <p:sldId id="320" r:id="rId7"/>
    <p:sldId id="309" r:id="rId8"/>
    <p:sldId id="310" r:id="rId9"/>
    <p:sldId id="322" r:id="rId10"/>
    <p:sldId id="311" r:id="rId11"/>
    <p:sldId id="317" r:id="rId12"/>
    <p:sldId id="318" r:id="rId13"/>
    <p:sldId id="316" r:id="rId14"/>
    <p:sldId id="313" r:id="rId15"/>
    <p:sldId id="314" r:id="rId16"/>
    <p:sldId id="312" r:id="rId17"/>
    <p:sldId id="307" r:id="rId18"/>
  </p:sldIdLst>
  <p:sldSz cx="9144000" cy="6858000" type="screen4x3"/>
  <p:notesSz cx="6881813" cy="9296400"/>
  <p:custDataLst>
    <p:tags r:id="rId21"/>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H. Dannecker" initials="JHD" lastIdx="6" clrIdx="0">
    <p:extLst>
      <p:ext uri="{19B8F6BF-5375-455C-9EA6-DF929625EA0E}">
        <p15:presenceInfo xmlns:p15="http://schemas.microsoft.com/office/powerpoint/2012/main" userId="S-1-5-21-842925246-1085031214-725345543-17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C8"/>
    <a:srgbClr val="C1EFFF"/>
    <a:srgbClr val="000099"/>
    <a:srgbClr val="333333"/>
    <a:srgbClr val="003366"/>
    <a:srgbClr val="C7D054"/>
    <a:srgbClr val="5F5F5F"/>
    <a:srgbClr val="000066"/>
    <a:srgbClr val="BA9C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84519" autoAdjust="0"/>
  </p:normalViewPr>
  <p:slideViewPr>
    <p:cSldViewPr>
      <p:cViewPr varScale="1">
        <p:scale>
          <a:sx n="94" d="100"/>
          <a:sy n="94" d="100"/>
        </p:scale>
        <p:origin x="1776" y="78"/>
      </p:cViewPr>
      <p:guideLst>
        <p:guide orient="horz" pos="2160"/>
        <p:guide pos="2880"/>
      </p:guideLst>
    </p:cSldViewPr>
  </p:slideViewPr>
  <p:outlineViewPr>
    <p:cViewPr>
      <p:scale>
        <a:sx n="33" d="100"/>
        <a:sy n="33" d="100"/>
      </p:scale>
      <p:origin x="0" y="1849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3" d="100"/>
          <a:sy n="63" d="100"/>
        </p:scale>
        <p:origin x="-3158" y="-77"/>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82119" cy="464820"/>
          </a:xfrm>
          <a:prstGeom prst="rect">
            <a:avLst/>
          </a:prstGeom>
          <a:noFill/>
          <a:ln w="9525">
            <a:noFill/>
            <a:miter lim="800000"/>
            <a:headEnd/>
            <a:tailEnd/>
          </a:ln>
          <a:effectLst/>
        </p:spPr>
        <p:txBody>
          <a:bodyPr vert="horz" wrap="square" lIns="92471" tIns="46235" rIns="92471" bIns="46235" numCol="1" anchor="t"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11267" name="Rectangle 3"/>
          <p:cNvSpPr>
            <a:spLocks noGrp="1" noChangeArrowheads="1"/>
          </p:cNvSpPr>
          <p:nvPr>
            <p:ph type="dt" sz="quarter" idx="1"/>
          </p:nvPr>
        </p:nvSpPr>
        <p:spPr bwMode="auto">
          <a:xfrm>
            <a:off x="3898102" y="0"/>
            <a:ext cx="2982119" cy="464820"/>
          </a:xfrm>
          <a:prstGeom prst="rect">
            <a:avLst/>
          </a:prstGeom>
          <a:noFill/>
          <a:ln w="9525">
            <a:noFill/>
            <a:miter lim="800000"/>
            <a:headEnd/>
            <a:tailEnd/>
          </a:ln>
          <a:effectLst/>
        </p:spPr>
        <p:txBody>
          <a:bodyPr vert="horz" wrap="square" lIns="92471" tIns="46235" rIns="92471" bIns="46235" numCol="1" anchor="t" anchorCtr="0" compatLnSpc="1">
            <a:prstTxWarp prst="textNoShape">
              <a:avLst/>
            </a:prstTxWarp>
          </a:bodyPr>
          <a:lstStyle>
            <a:lvl1pPr algn="r">
              <a:defRPr sz="1200">
                <a:latin typeface="Times New Roman" pitchFamily="18" charset="0"/>
              </a:defRPr>
            </a:lvl1pPr>
          </a:lstStyle>
          <a:p>
            <a:pPr>
              <a:defRPr/>
            </a:pPr>
            <a:endParaRPr lang="en-US" dirty="0"/>
          </a:p>
        </p:txBody>
      </p:sp>
      <p:sp>
        <p:nvSpPr>
          <p:cNvPr id="11268" name="Rectangle 4"/>
          <p:cNvSpPr>
            <a:spLocks noGrp="1" noChangeArrowheads="1"/>
          </p:cNvSpPr>
          <p:nvPr>
            <p:ph type="ftr" sz="quarter" idx="2"/>
          </p:nvPr>
        </p:nvSpPr>
        <p:spPr bwMode="auto">
          <a:xfrm>
            <a:off x="0" y="8829967"/>
            <a:ext cx="2982119" cy="464820"/>
          </a:xfrm>
          <a:prstGeom prst="rect">
            <a:avLst/>
          </a:prstGeom>
          <a:noFill/>
          <a:ln w="9525">
            <a:noFill/>
            <a:miter lim="800000"/>
            <a:headEnd/>
            <a:tailEnd/>
          </a:ln>
          <a:effectLst/>
        </p:spPr>
        <p:txBody>
          <a:bodyPr vert="horz" wrap="square" lIns="92471" tIns="46235" rIns="92471" bIns="46235" numCol="1" anchor="b"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11269" name="Rectangle 5"/>
          <p:cNvSpPr>
            <a:spLocks noGrp="1" noChangeArrowheads="1"/>
          </p:cNvSpPr>
          <p:nvPr>
            <p:ph type="sldNum" sz="quarter" idx="3"/>
          </p:nvPr>
        </p:nvSpPr>
        <p:spPr bwMode="auto">
          <a:xfrm>
            <a:off x="3898102" y="8829967"/>
            <a:ext cx="2982119" cy="464820"/>
          </a:xfrm>
          <a:prstGeom prst="rect">
            <a:avLst/>
          </a:prstGeom>
          <a:noFill/>
          <a:ln w="9525">
            <a:noFill/>
            <a:miter lim="800000"/>
            <a:headEnd/>
            <a:tailEnd/>
          </a:ln>
          <a:effectLst/>
        </p:spPr>
        <p:txBody>
          <a:bodyPr vert="horz" wrap="square" lIns="92471" tIns="46235" rIns="92471" bIns="46235" numCol="1" anchor="b" anchorCtr="0" compatLnSpc="1">
            <a:prstTxWarp prst="textNoShape">
              <a:avLst/>
            </a:prstTxWarp>
          </a:bodyPr>
          <a:lstStyle>
            <a:lvl1pPr algn="r">
              <a:defRPr sz="1200">
                <a:latin typeface="Times New Roman" pitchFamily="18" charset="0"/>
              </a:defRPr>
            </a:lvl1pPr>
          </a:lstStyle>
          <a:p>
            <a:pPr>
              <a:defRPr/>
            </a:pPr>
            <a:fld id="{C38F2329-910B-4928-B487-3952B267D568}" type="slidenum">
              <a:rPr lang="en-US"/>
              <a:pPr>
                <a:defRPr/>
              </a:pPr>
              <a:t>‹#›</a:t>
            </a:fld>
            <a:endParaRPr lang="en-US" dirty="0"/>
          </a:p>
        </p:txBody>
      </p:sp>
    </p:spTree>
    <p:extLst>
      <p:ext uri="{BB962C8B-B14F-4D97-AF65-F5344CB8AC3E}">
        <p14:creationId xmlns:p14="http://schemas.microsoft.com/office/powerpoint/2010/main" val="30715117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71" tIns="46235" rIns="92471" bIns="46235" rtlCol="0"/>
          <a:lstStyle>
            <a:lvl1pPr algn="l">
              <a:defRPr sz="1200" smtClean="0"/>
            </a:lvl1pPr>
          </a:lstStyle>
          <a:p>
            <a:pPr>
              <a:defRPr/>
            </a:pPr>
            <a:endParaRPr lang="en-US" dirty="0"/>
          </a:p>
        </p:txBody>
      </p:sp>
      <p:sp>
        <p:nvSpPr>
          <p:cNvPr id="3" name="Date Placeholder 2"/>
          <p:cNvSpPr>
            <a:spLocks noGrp="1"/>
          </p:cNvSpPr>
          <p:nvPr>
            <p:ph type="dt" idx="1"/>
          </p:nvPr>
        </p:nvSpPr>
        <p:spPr>
          <a:xfrm>
            <a:off x="3898102" y="0"/>
            <a:ext cx="2982119" cy="464820"/>
          </a:xfrm>
          <a:prstGeom prst="rect">
            <a:avLst/>
          </a:prstGeom>
        </p:spPr>
        <p:txBody>
          <a:bodyPr vert="horz" lIns="92471" tIns="46235" rIns="92471" bIns="46235" rtlCol="0"/>
          <a:lstStyle>
            <a:lvl1pPr algn="r">
              <a:defRPr sz="1200" smtClean="0"/>
            </a:lvl1pPr>
          </a:lstStyle>
          <a:p>
            <a:pPr>
              <a:defRPr/>
            </a:pPr>
            <a:fld id="{1672FD4E-82D4-4DC2-AA35-CDB2D9C59672}" type="datetimeFigureOut">
              <a:rPr lang="en-US"/>
              <a:pPr>
                <a:defRPr/>
              </a:pPr>
              <a:t>5/8/2022</a:t>
            </a:fld>
            <a:endParaRPr lang="en-US" dirty="0"/>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2471" tIns="46235" rIns="92471" bIns="46235" rtlCol="0" anchor="ctr"/>
          <a:lstStyle/>
          <a:p>
            <a:pPr lvl="0"/>
            <a:endParaRPr lang="en-US" noProof="0" dirty="0"/>
          </a:p>
        </p:txBody>
      </p:sp>
      <p:sp>
        <p:nvSpPr>
          <p:cNvPr id="5" name="Notes Placeholder 4"/>
          <p:cNvSpPr>
            <a:spLocks noGrp="1"/>
          </p:cNvSpPr>
          <p:nvPr>
            <p:ph type="body" sz="quarter" idx="3"/>
          </p:nvPr>
        </p:nvSpPr>
        <p:spPr>
          <a:xfrm>
            <a:off x="688182" y="4415792"/>
            <a:ext cx="5505450" cy="4183380"/>
          </a:xfrm>
          <a:prstGeom prst="rect">
            <a:avLst/>
          </a:prstGeom>
        </p:spPr>
        <p:txBody>
          <a:bodyPr vert="horz" lIns="92471" tIns="46235" rIns="92471" bIns="46235"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2982119" cy="464820"/>
          </a:xfrm>
          <a:prstGeom prst="rect">
            <a:avLst/>
          </a:prstGeom>
        </p:spPr>
        <p:txBody>
          <a:bodyPr vert="horz" lIns="92471" tIns="46235" rIns="92471" bIns="46235" rtlCol="0" anchor="b"/>
          <a:lstStyle>
            <a:lvl1pPr algn="l">
              <a:defRPr sz="1200" smtClean="0"/>
            </a:lvl1pPr>
          </a:lstStyle>
          <a:p>
            <a:pPr>
              <a:defRPr/>
            </a:pPr>
            <a:endParaRPr lang="en-US" dirty="0"/>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71" tIns="46235" rIns="92471" bIns="46235" rtlCol="0" anchor="b"/>
          <a:lstStyle>
            <a:lvl1pPr algn="r">
              <a:defRPr sz="1200" smtClean="0"/>
            </a:lvl1pPr>
          </a:lstStyle>
          <a:p>
            <a:pPr>
              <a:defRPr/>
            </a:pPr>
            <a:fld id="{1FB09B45-2212-42E3-83D0-2A48A492C76A}" type="slidenum">
              <a:rPr lang="en-US"/>
              <a:pPr>
                <a:defRPr/>
              </a:pPr>
              <a:t>‹#›</a:t>
            </a:fld>
            <a:endParaRPr lang="en-US" dirty="0"/>
          </a:p>
        </p:txBody>
      </p:sp>
    </p:spTree>
    <p:extLst>
      <p:ext uri="{BB962C8B-B14F-4D97-AF65-F5344CB8AC3E}">
        <p14:creationId xmlns:p14="http://schemas.microsoft.com/office/powerpoint/2010/main" val="281327108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FB09B45-2212-42E3-83D0-2A48A492C76A}" type="slidenum">
              <a:rPr lang="en-US" smtClean="0"/>
              <a:pPr>
                <a:defRPr/>
              </a:pPr>
              <a:t>1</a:t>
            </a:fld>
            <a:endParaRPr lang="en-US" dirty="0"/>
          </a:p>
        </p:txBody>
      </p:sp>
    </p:spTree>
    <p:extLst>
      <p:ext uri="{BB962C8B-B14F-4D97-AF65-F5344CB8AC3E}">
        <p14:creationId xmlns:p14="http://schemas.microsoft.com/office/powerpoint/2010/main" val="2390634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FB09B45-2212-42E3-83D0-2A48A492C76A}" type="slidenum">
              <a:rPr lang="en-US" smtClean="0"/>
              <a:pPr>
                <a:defRPr/>
              </a:pPr>
              <a:t>2</a:t>
            </a:fld>
            <a:endParaRPr lang="en-US" dirty="0"/>
          </a:p>
        </p:txBody>
      </p:sp>
    </p:spTree>
    <p:extLst>
      <p:ext uri="{BB962C8B-B14F-4D97-AF65-F5344CB8AC3E}">
        <p14:creationId xmlns:p14="http://schemas.microsoft.com/office/powerpoint/2010/main" val="25878112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ctrTitle"/>
          </p:nvPr>
        </p:nvSpPr>
        <p:spPr>
          <a:xfrm>
            <a:off x="685800" y="1752600"/>
            <a:ext cx="7772400" cy="1472184"/>
          </a:xfrm>
        </p:spPr>
        <p:txBody>
          <a:bodyPr/>
          <a:lstStyle>
            <a:lvl1pPr algn="ctr">
              <a:defRPr>
                <a:solidFill>
                  <a:srgbClr val="003366"/>
                </a:solidFill>
              </a:defRPr>
            </a:lvl1pPr>
          </a:lstStyle>
          <a:p>
            <a:r>
              <a:rPr lang="en-US" altLang="en-US"/>
              <a:t>Click to edit Master title style</a:t>
            </a:r>
            <a:endParaRPr lang="en-US" altLang="en-US" dirty="0"/>
          </a:p>
        </p:txBody>
      </p:sp>
      <p:sp>
        <p:nvSpPr>
          <p:cNvPr id="109571" name="Rectangle 3"/>
          <p:cNvSpPr>
            <a:spLocks noGrp="1" noChangeArrowheads="1"/>
          </p:cNvSpPr>
          <p:nvPr>
            <p:ph type="subTitle" idx="1"/>
          </p:nvPr>
        </p:nvSpPr>
        <p:spPr>
          <a:xfrm>
            <a:off x="1371600" y="3276600"/>
            <a:ext cx="6400800" cy="1755648"/>
          </a:xfrm>
        </p:spPr>
        <p:txBody>
          <a:bodyPr anchor="ctr"/>
          <a:lstStyle>
            <a:lvl1pPr marL="0" indent="0" algn="ctr">
              <a:buFont typeface="Wingdings" pitchFamily="2" charset="2"/>
              <a:buNone/>
              <a:defRPr sz="2800" b="1">
                <a:solidFill>
                  <a:srgbClr val="333333"/>
                </a:solidFill>
              </a:defRPr>
            </a:lvl1pPr>
          </a:lstStyle>
          <a:p>
            <a:r>
              <a:rPr lang="en-US" altLang="en-US"/>
              <a:t>Click to edit Master subtitle style</a:t>
            </a:r>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4F3A0B0A-5AD9-4BBB-8844-98E3FD4F4B25}"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52400"/>
            <a:ext cx="2171700" cy="6019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62700" cy="6019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868DD58-CC1D-406B-BF4C-BA7609C5C338}" type="slidenum">
              <a:rPr lang="en-US" altLang="en-US"/>
              <a:pPr>
                <a:defRPr/>
              </a:pPr>
              <a:t>‹#›</a:t>
            </a:fld>
            <a:endParaRPr lang="en-US"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14AC46CE-613F-46C4-903F-6FC4DB1ABF87}" type="slidenum">
              <a:rPr lang="en-US" altLang="en-US"/>
              <a:pPr>
                <a:defRPr/>
              </a:pPr>
              <a:t>‹#›</a:t>
            </a:fld>
            <a:endParaRPr lang="en-US"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AC01393E-1879-4B3C-94CB-EC7F63007636}"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8600" y="1066800"/>
            <a:ext cx="39624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343400" y="1066800"/>
            <a:ext cx="39624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3A580EE-7CD7-4C70-96F0-9750C674620C}"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8600" y="155448"/>
            <a:ext cx="8686800" cy="758952"/>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709EABE1-95AA-4798-8F30-9870F27DF802}"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D6C803B6-2BA5-4ECE-8A25-59974612B371}"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8045EFAD-9BB4-4980-9554-42A22ACC6466}"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0CD8DAF-8F48-46D8-ACDC-6DA4A6D37E84}"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EF0748CD-CB10-4BE1-A571-120276762A4E}" type="slidenum">
              <a:rPr lang="en-US" altLang="en-US"/>
              <a:pPr>
                <a:defRPr/>
              </a:pPr>
              <a:t>‹#›</a:t>
            </a:fld>
            <a:endParaRPr lang="en-US"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body" idx="1"/>
          </p:nvPr>
        </p:nvSpPr>
        <p:spPr bwMode="auto">
          <a:xfrm>
            <a:off x="228600" y="1066800"/>
            <a:ext cx="80772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8549" name="Rectangle 5"/>
          <p:cNvSpPr>
            <a:spLocks noGrp="1" noChangeArrowheads="1"/>
          </p:cNvSpPr>
          <p:nvPr>
            <p:ph type="dt" sz="half" idx="2"/>
          </p:nvPr>
        </p:nvSpPr>
        <p:spPr bwMode="auto">
          <a:xfrm>
            <a:off x="533400" y="64770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bg1"/>
                </a:solidFill>
              </a:defRPr>
            </a:lvl1pPr>
          </a:lstStyle>
          <a:p>
            <a:pPr>
              <a:defRPr/>
            </a:pPr>
            <a:endParaRPr lang="en-US" altLang="en-US" dirty="0"/>
          </a:p>
        </p:txBody>
      </p:sp>
      <p:sp>
        <p:nvSpPr>
          <p:cNvPr id="108550" name="Rectangle 6"/>
          <p:cNvSpPr>
            <a:spLocks noGrp="1" noChangeArrowheads="1"/>
          </p:cNvSpPr>
          <p:nvPr>
            <p:ph type="ftr" sz="quarter" idx="3"/>
          </p:nvPr>
        </p:nvSpPr>
        <p:spPr bwMode="auto">
          <a:xfrm>
            <a:off x="3048000" y="6477000"/>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chemeClr val="bg1"/>
                </a:solidFill>
              </a:defRPr>
            </a:lvl1pPr>
          </a:lstStyle>
          <a:p>
            <a:pPr>
              <a:defRPr/>
            </a:pPr>
            <a:endParaRPr lang="en-US" altLang="en-US" dirty="0"/>
          </a:p>
        </p:txBody>
      </p:sp>
      <p:sp>
        <p:nvSpPr>
          <p:cNvPr id="108551" name="Rectangle 7"/>
          <p:cNvSpPr>
            <a:spLocks noGrp="1" noChangeArrowheads="1"/>
          </p:cNvSpPr>
          <p:nvPr>
            <p:ph type="sldNum" sz="quarter" idx="4"/>
          </p:nvPr>
        </p:nvSpPr>
        <p:spPr bwMode="auto">
          <a:xfrm>
            <a:off x="6781800" y="64770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bg1"/>
                </a:solidFill>
              </a:defRPr>
            </a:lvl1pPr>
          </a:lstStyle>
          <a:p>
            <a:pPr>
              <a:defRPr/>
            </a:pPr>
            <a:fld id="{B92FC410-9FCA-4610-90DF-669BC31DDA8F}" type="slidenum">
              <a:rPr lang="en-US" altLang="en-US"/>
              <a:pPr>
                <a:defRPr/>
              </a:pPr>
              <a:t>‹#›</a:t>
            </a:fld>
            <a:endParaRPr lang="en-US" altLang="en-US" dirty="0"/>
          </a:p>
        </p:txBody>
      </p:sp>
      <p:sp>
        <p:nvSpPr>
          <p:cNvPr id="1030" name="Rectangle 47"/>
          <p:cNvSpPr>
            <a:spLocks noGrp="1" noChangeArrowheads="1"/>
          </p:cNvSpPr>
          <p:nvPr>
            <p:ph type="title"/>
          </p:nvPr>
        </p:nvSpPr>
        <p:spPr bwMode="auto">
          <a:xfrm>
            <a:off x="228600" y="152400"/>
            <a:ext cx="86868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pic>
        <p:nvPicPr>
          <p:cNvPr id="8" name="Picture 7" descr="resized_Shutts_Logo_LG"/>
          <p:cNvPicPr>
            <a:picLocks noChangeAspect="1"/>
          </p:cNvPicPr>
          <p:nvPr/>
        </p:nvPicPr>
        <p:blipFill>
          <a:blip r:embed="rId14" cstate="print"/>
          <a:srcRect/>
          <a:stretch>
            <a:fillRect/>
          </a:stretch>
        </p:blipFill>
        <p:spPr bwMode="auto">
          <a:xfrm>
            <a:off x="7543800" y="5472478"/>
            <a:ext cx="1371600" cy="547322"/>
          </a:xfrm>
          <a:prstGeom prst="rect">
            <a:avLst/>
          </a:prstGeom>
          <a:noFill/>
        </p:spPr>
      </p:pic>
    </p:spTree>
  </p:cSld>
  <p:clrMap bg1="lt1" tx1="dk1" bg2="lt2" tx2="dk2" accent1="accent1" accent2="accent2" accent3="accent3" accent4="accent4" accent5="accent5" accent6="accent6" hlink="hlink" folHlink="folHlink"/>
  <p:sldLayoutIdLst>
    <p:sldLayoutId id="2147483725" r:id="rId1"/>
    <p:sldLayoutId id="2147483724" r:id="rId2"/>
    <p:sldLayoutId id="2147483723" r:id="rId3"/>
    <p:sldLayoutId id="2147483722" r:id="rId4"/>
    <p:sldLayoutId id="2147483721" r:id="rId5"/>
    <p:sldLayoutId id="2147483720" r:id="rId6"/>
    <p:sldLayoutId id="2147483719" r:id="rId7"/>
    <p:sldLayoutId id="2147483718" r:id="rId8"/>
    <p:sldLayoutId id="2147483717" r:id="rId9"/>
    <p:sldLayoutId id="2147483716" r:id="rId10"/>
    <p:sldLayoutId id="2147483715" r:id="rId11"/>
  </p:sldLayoutIdLst>
  <p:txStyles>
    <p:titleStyle>
      <a:lvl1pPr algn="l" rtl="0" eaLnBrk="1" fontAlgn="base" hangingPunct="1">
        <a:spcBef>
          <a:spcPct val="0"/>
        </a:spcBef>
        <a:spcAft>
          <a:spcPct val="0"/>
        </a:spcAft>
        <a:defRPr sz="3600" b="1">
          <a:solidFill>
            <a:schemeClr val="bg1"/>
          </a:solidFill>
          <a:latin typeface="+mj-lt"/>
          <a:ea typeface="+mj-ea"/>
          <a:cs typeface="+mj-cs"/>
        </a:defRPr>
      </a:lvl1pPr>
      <a:lvl2pPr algn="l" rtl="0" eaLnBrk="1" fontAlgn="base" hangingPunct="1">
        <a:spcBef>
          <a:spcPct val="0"/>
        </a:spcBef>
        <a:spcAft>
          <a:spcPct val="0"/>
        </a:spcAft>
        <a:defRPr sz="3600" b="1">
          <a:solidFill>
            <a:schemeClr val="bg1"/>
          </a:solidFill>
          <a:latin typeface="Arial" charset="0"/>
        </a:defRPr>
      </a:lvl2pPr>
      <a:lvl3pPr algn="l" rtl="0" eaLnBrk="1" fontAlgn="base" hangingPunct="1">
        <a:spcBef>
          <a:spcPct val="0"/>
        </a:spcBef>
        <a:spcAft>
          <a:spcPct val="0"/>
        </a:spcAft>
        <a:defRPr sz="3600" b="1">
          <a:solidFill>
            <a:schemeClr val="bg1"/>
          </a:solidFill>
          <a:latin typeface="Arial" charset="0"/>
        </a:defRPr>
      </a:lvl3pPr>
      <a:lvl4pPr algn="l" rtl="0" eaLnBrk="1" fontAlgn="base" hangingPunct="1">
        <a:spcBef>
          <a:spcPct val="0"/>
        </a:spcBef>
        <a:spcAft>
          <a:spcPct val="0"/>
        </a:spcAft>
        <a:defRPr sz="3600" b="1">
          <a:solidFill>
            <a:schemeClr val="bg1"/>
          </a:solidFill>
          <a:latin typeface="Arial" charset="0"/>
        </a:defRPr>
      </a:lvl4pPr>
      <a:lvl5pPr algn="l" rtl="0" eaLnBrk="1" fontAlgn="base" hangingPunct="1">
        <a:spcBef>
          <a:spcPct val="0"/>
        </a:spcBef>
        <a:spcAft>
          <a:spcPct val="0"/>
        </a:spcAft>
        <a:defRPr sz="3600" b="1">
          <a:solidFill>
            <a:schemeClr val="bg1"/>
          </a:solidFill>
          <a:latin typeface="Arial" charset="0"/>
        </a:defRPr>
      </a:lvl5pPr>
      <a:lvl6pPr marL="457200" algn="l" rtl="0" eaLnBrk="1" fontAlgn="base" hangingPunct="1">
        <a:spcBef>
          <a:spcPct val="0"/>
        </a:spcBef>
        <a:spcAft>
          <a:spcPct val="0"/>
        </a:spcAft>
        <a:defRPr sz="3600" b="1">
          <a:solidFill>
            <a:schemeClr val="bg1"/>
          </a:solidFill>
          <a:latin typeface="Arial" charset="0"/>
        </a:defRPr>
      </a:lvl6pPr>
      <a:lvl7pPr marL="914400" algn="l" rtl="0" eaLnBrk="1" fontAlgn="base" hangingPunct="1">
        <a:spcBef>
          <a:spcPct val="0"/>
        </a:spcBef>
        <a:spcAft>
          <a:spcPct val="0"/>
        </a:spcAft>
        <a:defRPr sz="3600" b="1">
          <a:solidFill>
            <a:schemeClr val="bg1"/>
          </a:solidFill>
          <a:latin typeface="Arial" charset="0"/>
        </a:defRPr>
      </a:lvl7pPr>
      <a:lvl8pPr marL="1371600" algn="l" rtl="0" eaLnBrk="1" fontAlgn="base" hangingPunct="1">
        <a:spcBef>
          <a:spcPct val="0"/>
        </a:spcBef>
        <a:spcAft>
          <a:spcPct val="0"/>
        </a:spcAft>
        <a:defRPr sz="3600" b="1">
          <a:solidFill>
            <a:schemeClr val="bg1"/>
          </a:solidFill>
          <a:latin typeface="Arial" charset="0"/>
        </a:defRPr>
      </a:lvl8pPr>
      <a:lvl9pPr marL="1828800" algn="l" rtl="0" eaLnBrk="1" fontAlgn="base" hangingPunct="1">
        <a:spcBef>
          <a:spcPct val="0"/>
        </a:spcBef>
        <a:spcAft>
          <a:spcPct val="0"/>
        </a:spcAft>
        <a:defRPr sz="3600" b="1">
          <a:solidFill>
            <a:schemeClr val="bg1"/>
          </a:solidFill>
          <a:latin typeface="Arial" charset="0"/>
        </a:defRPr>
      </a:lvl9pPr>
    </p:titleStyle>
    <p:bodyStyle>
      <a:lvl1pPr marL="342900" indent="-342900" algn="l" rtl="0" eaLnBrk="1" fontAlgn="base" hangingPunct="1">
        <a:spcBef>
          <a:spcPct val="20000"/>
        </a:spcBef>
        <a:spcAft>
          <a:spcPct val="0"/>
        </a:spcAft>
        <a:buClr>
          <a:srgbClr val="002060"/>
        </a:buClr>
        <a:buFont typeface="Wingdings" pitchFamily="2" charset="2"/>
        <a:buChar char="§"/>
        <a:defRPr sz="3200">
          <a:solidFill>
            <a:srgbClr val="002060"/>
          </a:solidFill>
          <a:latin typeface="+mn-lt"/>
          <a:ea typeface="+mn-ea"/>
          <a:cs typeface="+mn-cs"/>
        </a:defRPr>
      </a:lvl1pPr>
      <a:lvl2pPr marL="692150" indent="-347663" algn="l" rtl="0" eaLnBrk="1" fontAlgn="base" hangingPunct="1">
        <a:spcBef>
          <a:spcPct val="20000"/>
        </a:spcBef>
        <a:spcAft>
          <a:spcPct val="0"/>
        </a:spcAft>
        <a:buClr>
          <a:srgbClr val="002060"/>
        </a:buClr>
        <a:buFont typeface="Wingdings" pitchFamily="2" charset="2"/>
        <a:buChar char="§"/>
        <a:defRPr sz="2800">
          <a:solidFill>
            <a:srgbClr val="002060"/>
          </a:solidFill>
          <a:latin typeface="+mn-lt"/>
        </a:defRPr>
      </a:lvl2pPr>
      <a:lvl3pPr marL="987425" indent="-293688" algn="l" rtl="0" eaLnBrk="1" fontAlgn="base" hangingPunct="1">
        <a:spcBef>
          <a:spcPct val="20000"/>
        </a:spcBef>
        <a:spcAft>
          <a:spcPct val="0"/>
        </a:spcAft>
        <a:buClr>
          <a:srgbClr val="002060"/>
        </a:buClr>
        <a:buFont typeface="Wingdings" pitchFamily="2" charset="2"/>
        <a:buChar char="§"/>
        <a:defRPr sz="2600">
          <a:solidFill>
            <a:srgbClr val="002060"/>
          </a:solidFill>
          <a:latin typeface="+mn-lt"/>
        </a:defRPr>
      </a:lvl3pPr>
      <a:lvl4pPr marL="1281113" indent="-292100" algn="l" rtl="0" eaLnBrk="1" fontAlgn="base" hangingPunct="1">
        <a:spcBef>
          <a:spcPct val="20000"/>
        </a:spcBef>
        <a:spcAft>
          <a:spcPct val="0"/>
        </a:spcAft>
        <a:buClr>
          <a:srgbClr val="002060"/>
        </a:buClr>
        <a:buFont typeface="Wingdings" pitchFamily="2" charset="2"/>
        <a:buChar char="§"/>
        <a:defRPr sz="2400">
          <a:solidFill>
            <a:srgbClr val="002060"/>
          </a:solidFill>
          <a:latin typeface="+mn-lt"/>
        </a:defRPr>
      </a:lvl4pPr>
      <a:lvl5pPr marL="1598613" indent="-315913" algn="l" rtl="0" eaLnBrk="1" fontAlgn="base" hangingPunct="1">
        <a:spcBef>
          <a:spcPct val="20000"/>
        </a:spcBef>
        <a:spcAft>
          <a:spcPct val="0"/>
        </a:spcAft>
        <a:buClr>
          <a:srgbClr val="002060"/>
        </a:buClr>
        <a:buFont typeface="Wingdings" pitchFamily="2" charset="2"/>
        <a:buChar char="§"/>
        <a:defRPr sz="2200">
          <a:solidFill>
            <a:srgbClr val="002060"/>
          </a:solidFill>
          <a:latin typeface="+mn-lt"/>
        </a:defRPr>
      </a:lvl5pPr>
      <a:lvl6pPr marL="20558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6pPr>
      <a:lvl7pPr marL="25130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7pPr>
      <a:lvl8pPr marL="29702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8pPr>
      <a:lvl9pPr marL="34274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228600" y="1447800"/>
            <a:ext cx="8686800" cy="1828800"/>
          </a:xfrm>
          <a:noFill/>
          <a:ln>
            <a:noFill/>
          </a:ln>
        </p:spPr>
        <p:txBody>
          <a:bodyPr/>
          <a:lstStyle/>
          <a:p>
            <a:pPr marL="0" indent="0" algn="ctr">
              <a:buNone/>
            </a:pPr>
            <a:r>
              <a:rPr lang="en-US" b="1" dirty="0"/>
              <a:t>Construction Contract Drafting – Five of the Most Important Provisions to Consider When Advising Your Clients</a:t>
            </a:r>
            <a:r>
              <a:rPr lang="en-US" dirty="0"/>
              <a:t> </a:t>
            </a:r>
            <a:r>
              <a:rPr lang="en-US" sz="2800" b="1" dirty="0"/>
              <a:t> </a:t>
            </a:r>
          </a:p>
        </p:txBody>
      </p:sp>
      <p:sp>
        <p:nvSpPr>
          <p:cNvPr id="5" name="Rectangle 3"/>
          <p:cNvSpPr txBox="1">
            <a:spLocks noChangeArrowheads="1"/>
          </p:cNvSpPr>
          <p:nvPr/>
        </p:nvSpPr>
        <p:spPr bwMode="auto">
          <a:xfrm>
            <a:off x="1333500" y="4879223"/>
            <a:ext cx="6400800" cy="830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002060"/>
              </a:buClr>
              <a:buFont typeface="Wingdings" pitchFamily="2" charset="2"/>
              <a:buChar char="§"/>
              <a:defRPr sz="3200">
                <a:solidFill>
                  <a:srgbClr val="002060"/>
                </a:solidFill>
                <a:latin typeface="+mn-lt"/>
                <a:ea typeface="+mn-ea"/>
                <a:cs typeface="+mn-cs"/>
              </a:defRPr>
            </a:lvl1pPr>
            <a:lvl2pPr marL="692150" indent="-347663" algn="l" rtl="0" eaLnBrk="1" fontAlgn="base" hangingPunct="1">
              <a:spcBef>
                <a:spcPct val="20000"/>
              </a:spcBef>
              <a:spcAft>
                <a:spcPct val="0"/>
              </a:spcAft>
              <a:buClr>
                <a:srgbClr val="002060"/>
              </a:buClr>
              <a:buFont typeface="Wingdings" pitchFamily="2" charset="2"/>
              <a:buChar char="§"/>
              <a:defRPr sz="2800">
                <a:solidFill>
                  <a:srgbClr val="002060"/>
                </a:solidFill>
                <a:latin typeface="+mn-lt"/>
              </a:defRPr>
            </a:lvl2pPr>
            <a:lvl3pPr marL="987425" indent="-293688" algn="l" rtl="0" eaLnBrk="1" fontAlgn="base" hangingPunct="1">
              <a:spcBef>
                <a:spcPct val="20000"/>
              </a:spcBef>
              <a:spcAft>
                <a:spcPct val="0"/>
              </a:spcAft>
              <a:buClr>
                <a:srgbClr val="002060"/>
              </a:buClr>
              <a:buFont typeface="Wingdings" pitchFamily="2" charset="2"/>
              <a:buChar char="§"/>
              <a:defRPr sz="2600">
                <a:solidFill>
                  <a:srgbClr val="002060"/>
                </a:solidFill>
                <a:latin typeface="+mn-lt"/>
              </a:defRPr>
            </a:lvl3pPr>
            <a:lvl4pPr marL="1281113" indent="-292100" algn="l" rtl="0" eaLnBrk="1" fontAlgn="base" hangingPunct="1">
              <a:spcBef>
                <a:spcPct val="20000"/>
              </a:spcBef>
              <a:spcAft>
                <a:spcPct val="0"/>
              </a:spcAft>
              <a:buClr>
                <a:srgbClr val="002060"/>
              </a:buClr>
              <a:buFont typeface="Wingdings" pitchFamily="2" charset="2"/>
              <a:buChar char="§"/>
              <a:defRPr sz="2400">
                <a:solidFill>
                  <a:srgbClr val="002060"/>
                </a:solidFill>
                <a:latin typeface="+mn-lt"/>
              </a:defRPr>
            </a:lvl4pPr>
            <a:lvl5pPr marL="1598613" indent="-315913" algn="l" rtl="0" eaLnBrk="1" fontAlgn="base" hangingPunct="1">
              <a:spcBef>
                <a:spcPct val="20000"/>
              </a:spcBef>
              <a:spcAft>
                <a:spcPct val="0"/>
              </a:spcAft>
              <a:buClr>
                <a:srgbClr val="002060"/>
              </a:buClr>
              <a:buFont typeface="Wingdings" pitchFamily="2" charset="2"/>
              <a:buChar char="§"/>
              <a:defRPr sz="2200">
                <a:solidFill>
                  <a:srgbClr val="002060"/>
                </a:solidFill>
                <a:latin typeface="+mn-lt"/>
              </a:defRPr>
            </a:lvl5pPr>
            <a:lvl6pPr marL="20558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6pPr>
            <a:lvl7pPr marL="25130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7pPr>
            <a:lvl8pPr marL="29702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8pPr>
            <a:lvl9pPr marL="34274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9pPr>
          </a:lstStyle>
          <a:p>
            <a:pPr marL="0" indent="0" algn="ctr">
              <a:buNone/>
            </a:pPr>
            <a:r>
              <a:rPr lang="en-US" sz="2000" b="1" kern="0" dirty="0"/>
              <a:t>CLC Presentation – May 9, 2022</a:t>
            </a:r>
          </a:p>
          <a:p>
            <a:pPr marL="0" indent="0" algn="ctr">
              <a:buNone/>
            </a:pPr>
            <a:endParaRPr lang="en-US" sz="2000" kern="0" dirty="0"/>
          </a:p>
          <a:p>
            <a:pPr marL="0" indent="0" algn="ctr">
              <a:buNone/>
            </a:pPr>
            <a:endParaRPr lang="en-US" sz="2000" kern="0" dirty="0"/>
          </a:p>
          <a:p>
            <a:pPr marL="0" indent="0" algn="ctr">
              <a:buNone/>
            </a:pPr>
            <a:r>
              <a:rPr lang="en-US" sz="2000" kern="0" dirty="0"/>
              <a:t> </a:t>
            </a:r>
          </a:p>
        </p:txBody>
      </p:sp>
      <p:sp>
        <p:nvSpPr>
          <p:cNvPr id="3" name="TextBox 2"/>
          <p:cNvSpPr txBox="1"/>
          <p:nvPr/>
        </p:nvSpPr>
        <p:spPr>
          <a:xfrm>
            <a:off x="7391400" y="5562600"/>
            <a:ext cx="1676400" cy="685800"/>
          </a:xfrm>
          <a:prstGeom prst="rect">
            <a:avLst/>
          </a:prstGeom>
          <a:solidFill>
            <a:schemeClr val="bg1"/>
          </a:solidFill>
        </p:spPr>
        <p:txBody>
          <a:bodyPr wrap="square" rtlCol="0">
            <a:spAutoFit/>
          </a:bodyPr>
          <a:lstStyle/>
          <a:p>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0500" y="5710221"/>
            <a:ext cx="1104900" cy="503766"/>
          </a:xfrm>
          <a:prstGeom prst="rect">
            <a:avLst/>
          </a:prstGeom>
        </p:spPr>
      </p:pic>
      <p:sp>
        <p:nvSpPr>
          <p:cNvPr id="7" name="Rectangle 6">
            <a:extLst>
              <a:ext uri="{FF2B5EF4-FFF2-40B4-BE49-F238E27FC236}">
                <a16:creationId xmlns:a16="http://schemas.microsoft.com/office/drawing/2014/main" id="{561E5ADB-837E-48A0-9984-AF73B7A1069D}"/>
              </a:ext>
            </a:extLst>
          </p:cNvPr>
          <p:cNvSpPr/>
          <p:nvPr/>
        </p:nvSpPr>
        <p:spPr>
          <a:xfrm>
            <a:off x="555701" y="3401566"/>
            <a:ext cx="7945243" cy="830997"/>
          </a:xfrm>
          <a:custGeom>
            <a:avLst/>
            <a:gdLst>
              <a:gd name="connsiteX0" fmla="*/ 0 w 8001000"/>
              <a:gd name="connsiteY0" fmla="*/ 0 h 830997"/>
              <a:gd name="connsiteX1" fmla="*/ 8001000 w 8001000"/>
              <a:gd name="connsiteY1" fmla="*/ 0 h 830997"/>
              <a:gd name="connsiteX2" fmla="*/ 8001000 w 8001000"/>
              <a:gd name="connsiteY2" fmla="*/ 830997 h 830997"/>
              <a:gd name="connsiteX3" fmla="*/ 0 w 8001000"/>
              <a:gd name="connsiteY3" fmla="*/ 830997 h 830997"/>
              <a:gd name="connsiteX4" fmla="*/ 0 w 8001000"/>
              <a:gd name="connsiteY4" fmla="*/ 0 h 830997"/>
              <a:gd name="connsiteX0" fmla="*/ 0 w 8001000"/>
              <a:gd name="connsiteY0" fmla="*/ 0 h 1009417"/>
              <a:gd name="connsiteX1" fmla="*/ 8001000 w 8001000"/>
              <a:gd name="connsiteY1" fmla="*/ 0 h 1009417"/>
              <a:gd name="connsiteX2" fmla="*/ 8001000 w 8001000"/>
              <a:gd name="connsiteY2" fmla="*/ 1009417 h 1009417"/>
              <a:gd name="connsiteX3" fmla="*/ 0 w 8001000"/>
              <a:gd name="connsiteY3" fmla="*/ 830997 h 1009417"/>
              <a:gd name="connsiteX4" fmla="*/ 0 w 8001000"/>
              <a:gd name="connsiteY4" fmla="*/ 0 h 1009417"/>
              <a:gd name="connsiteX0" fmla="*/ 0 w 8001000"/>
              <a:gd name="connsiteY0" fmla="*/ 0 h 1243592"/>
              <a:gd name="connsiteX1" fmla="*/ 8001000 w 8001000"/>
              <a:gd name="connsiteY1" fmla="*/ 0 h 1243592"/>
              <a:gd name="connsiteX2" fmla="*/ 8001000 w 8001000"/>
              <a:gd name="connsiteY2" fmla="*/ 1009417 h 1243592"/>
              <a:gd name="connsiteX3" fmla="*/ 44605 w 8001000"/>
              <a:gd name="connsiteY3" fmla="*/ 1243592 h 1243592"/>
              <a:gd name="connsiteX4" fmla="*/ 0 w 8001000"/>
              <a:gd name="connsiteY4" fmla="*/ 0 h 1243592"/>
              <a:gd name="connsiteX0" fmla="*/ 0 w 8001000"/>
              <a:gd name="connsiteY0" fmla="*/ 0 h 1265895"/>
              <a:gd name="connsiteX1" fmla="*/ 8001000 w 8001000"/>
              <a:gd name="connsiteY1" fmla="*/ 0 h 1265895"/>
              <a:gd name="connsiteX2" fmla="*/ 7934092 w 8001000"/>
              <a:gd name="connsiteY2" fmla="*/ 1265895 h 1265895"/>
              <a:gd name="connsiteX3" fmla="*/ 44605 w 8001000"/>
              <a:gd name="connsiteY3" fmla="*/ 1243592 h 1265895"/>
              <a:gd name="connsiteX4" fmla="*/ 0 w 8001000"/>
              <a:gd name="connsiteY4" fmla="*/ 0 h 1265895"/>
              <a:gd name="connsiteX0" fmla="*/ 0 w 8034454"/>
              <a:gd name="connsiteY0" fmla="*/ 267630 h 1265895"/>
              <a:gd name="connsiteX1" fmla="*/ 8034454 w 8034454"/>
              <a:gd name="connsiteY1" fmla="*/ 0 h 1265895"/>
              <a:gd name="connsiteX2" fmla="*/ 7967546 w 8034454"/>
              <a:gd name="connsiteY2" fmla="*/ 1265895 h 1265895"/>
              <a:gd name="connsiteX3" fmla="*/ 78059 w 8034454"/>
              <a:gd name="connsiteY3" fmla="*/ 1243592 h 1265895"/>
              <a:gd name="connsiteX4" fmla="*/ 0 w 8034454"/>
              <a:gd name="connsiteY4" fmla="*/ 267630 h 1265895"/>
              <a:gd name="connsiteX0" fmla="*/ 0 w 7978697"/>
              <a:gd name="connsiteY0" fmla="*/ 0 h 998265"/>
              <a:gd name="connsiteX1" fmla="*/ 7978697 w 7978697"/>
              <a:gd name="connsiteY1" fmla="*/ 100360 h 998265"/>
              <a:gd name="connsiteX2" fmla="*/ 7967546 w 7978697"/>
              <a:gd name="connsiteY2" fmla="*/ 998265 h 998265"/>
              <a:gd name="connsiteX3" fmla="*/ 78059 w 7978697"/>
              <a:gd name="connsiteY3" fmla="*/ 975962 h 998265"/>
              <a:gd name="connsiteX4" fmla="*/ 0 w 7978697"/>
              <a:gd name="connsiteY4" fmla="*/ 0 h 998265"/>
              <a:gd name="connsiteX0" fmla="*/ 0 w 8000999"/>
              <a:gd name="connsiteY0" fmla="*/ 33455 h 1031720"/>
              <a:gd name="connsiteX1" fmla="*/ 8000999 w 8000999"/>
              <a:gd name="connsiteY1" fmla="*/ 0 h 1031720"/>
              <a:gd name="connsiteX2" fmla="*/ 7967546 w 8000999"/>
              <a:gd name="connsiteY2" fmla="*/ 1031720 h 1031720"/>
              <a:gd name="connsiteX3" fmla="*/ 78059 w 8000999"/>
              <a:gd name="connsiteY3" fmla="*/ 1009417 h 1031720"/>
              <a:gd name="connsiteX4" fmla="*/ 0 w 8000999"/>
              <a:gd name="connsiteY4" fmla="*/ 33455 h 1031720"/>
              <a:gd name="connsiteX0" fmla="*/ 0 w 7945243"/>
              <a:gd name="connsiteY0" fmla="*/ 66909 h 1031720"/>
              <a:gd name="connsiteX1" fmla="*/ 7945243 w 7945243"/>
              <a:gd name="connsiteY1" fmla="*/ 0 h 1031720"/>
              <a:gd name="connsiteX2" fmla="*/ 7911790 w 7945243"/>
              <a:gd name="connsiteY2" fmla="*/ 1031720 h 1031720"/>
              <a:gd name="connsiteX3" fmla="*/ 22303 w 7945243"/>
              <a:gd name="connsiteY3" fmla="*/ 1009417 h 1031720"/>
              <a:gd name="connsiteX4" fmla="*/ 0 w 7945243"/>
              <a:gd name="connsiteY4" fmla="*/ 66909 h 1031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45243" h="1031720">
                <a:moveTo>
                  <a:pt x="0" y="66909"/>
                </a:moveTo>
                <a:lnTo>
                  <a:pt x="7945243" y="0"/>
                </a:lnTo>
                <a:lnTo>
                  <a:pt x="7911790" y="1031720"/>
                </a:lnTo>
                <a:lnTo>
                  <a:pt x="22303" y="1009417"/>
                </a:lnTo>
                <a:lnTo>
                  <a:pt x="0" y="66909"/>
                </a:lnTo>
                <a:close/>
              </a:path>
            </a:pathLst>
          </a:custGeom>
        </p:spPr>
        <p:txBody>
          <a:bodyPr wrap="square">
            <a:spAutoFit/>
          </a:bodyPr>
          <a:lstStyle/>
          <a:p>
            <a:pPr marL="344487" lvl="1" algn="ctr">
              <a:spcBef>
                <a:spcPct val="20000"/>
              </a:spcBef>
              <a:buClr>
                <a:srgbClr val="002060"/>
              </a:buClr>
            </a:pPr>
            <a:r>
              <a:rPr lang="en-US" sz="2400" b="1" kern="0" dirty="0">
                <a:solidFill>
                  <a:srgbClr val="002060"/>
                </a:solidFill>
                <a:latin typeface="Arial"/>
              </a:rPr>
              <a:t>Erik M. Hanson, Esq. (Sarasota) and James P. Terpening, Esq. (Tampa)</a:t>
            </a:r>
          </a:p>
        </p:txBody>
      </p:sp>
    </p:spTree>
    <p:extLst>
      <p:ext uri="{BB962C8B-B14F-4D97-AF65-F5344CB8AC3E}">
        <p14:creationId xmlns:p14="http://schemas.microsoft.com/office/powerpoint/2010/main" val="224160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CFC96-E065-48EE-B1D3-BBF66AB005FD}"/>
              </a:ext>
            </a:extLst>
          </p:cNvPr>
          <p:cNvSpPr>
            <a:spLocks noGrp="1"/>
          </p:cNvSpPr>
          <p:nvPr>
            <p:ph type="title"/>
          </p:nvPr>
        </p:nvSpPr>
        <p:spPr/>
        <p:txBody>
          <a:bodyPr/>
          <a:lstStyle/>
          <a:p>
            <a:pPr algn="ctr"/>
            <a:r>
              <a:rPr lang="en-US" dirty="0"/>
              <a:t>Indemnity Provisions - Overview</a:t>
            </a:r>
          </a:p>
        </p:txBody>
      </p:sp>
      <p:sp>
        <p:nvSpPr>
          <p:cNvPr id="3" name="Content Placeholder 2">
            <a:extLst>
              <a:ext uri="{FF2B5EF4-FFF2-40B4-BE49-F238E27FC236}">
                <a16:creationId xmlns:a16="http://schemas.microsoft.com/office/drawing/2014/main" id="{4A8D15F5-2FB3-4ECA-B678-B5ED9CDB05DE}"/>
              </a:ext>
            </a:extLst>
          </p:cNvPr>
          <p:cNvSpPr>
            <a:spLocks noGrp="1"/>
          </p:cNvSpPr>
          <p:nvPr>
            <p:ph idx="1"/>
          </p:nvPr>
        </p:nvSpPr>
        <p:spPr/>
        <p:txBody>
          <a:bodyPr/>
          <a:lstStyle/>
          <a:p>
            <a:r>
              <a:rPr lang="en-US" dirty="0"/>
              <a:t>Risk transfer mechanism where one party (indemnitor) assumes the liability and/or agrees to pay for the losses, damages, and expenses of another party (indemnitee) </a:t>
            </a:r>
          </a:p>
          <a:p>
            <a:r>
              <a:rPr lang="en-US" dirty="0"/>
              <a:t>Ranges from broad to narrow/limited forms – potentially disproportionate risk shifting</a:t>
            </a:r>
          </a:p>
          <a:p>
            <a:r>
              <a:rPr lang="en-US" dirty="0"/>
              <a:t>Scope has expanded to commonly cover the fault of others</a:t>
            </a:r>
          </a:p>
          <a:p>
            <a:pPr marL="0" indent="0">
              <a:buNone/>
            </a:pP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008847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54743-D8B4-48F1-BF1D-3C232C58CD4B}"/>
              </a:ext>
            </a:extLst>
          </p:cNvPr>
          <p:cNvSpPr>
            <a:spLocks noGrp="1"/>
          </p:cNvSpPr>
          <p:nvPr>
            <p:ph type="title"/>
          </p:nvPr>
        </p:nvSpPr>
        <p:spPr/>
        <p:txBody>
          <a:bodyPr/>
          <a:lstStyle/>
          <a:p>
            <a:pPr algn="ctr"/>
            <a:r>
              <a:rPr lang="en-US" dirty="0"/>
              <a:t>Indemnity Provisions - Sample</a:t>
            </a:r>
          </a:p>
        </p:txBody>
      </p:sp>
      <p:sp>
        <p:nvSpPr>
          <p:cNvPr id="3" name="Content Placeholder 2">
            <a:extLst>
              <a:ext uri="{FF2B5EF4-FFF2-40B4-BE49-F238E27FC236}">
                <a16:creationId xmlns:a16="http://schemas.microsoft.com/office/drawing/2014/main" id="{E9CF2305-3344-47D5-BBA0-AE83988940FD}"/>
              </a:ext>
            </a:extLst>
          </p:cNvPr>
          <p:cNvSpPr>
            <a:spLocks noGrp="1"/>
          </p:cNvSpPr>
          <p:nvPr>
            <p:ph idx="1"/>
          </p:nvPr>
        </p:nvSpPr>
        <p:spPr/>
        <p:txBody>
          <a:bodyPr/>
          <a:lstStyle/>
          <a:p>
            <a:r>
              <a:rPr lang="en-US" sz="2600" i="1" dirty="0"/>
              <a:t>“To the fullest extent permitted by law, Subcontractor agrees to defend, indemnify, hold, and save harmless Contractor, Owner, and Architect and their agents, servants and employees, from and against any claim, cost, expense, damage, or liability (including attorneys' fees, litigation and court costs, and loss of use) caused by, arising out of, resulting from, occurring in connection with, or related in any way to the Project, whether or not caused in whole or in part by the active or passive negligence or other fault of a party indemnified hereunder.”</a:t>
            </a:r>
            <a:endParaRPr lang="en-US" sz="2600" dirty="0"/>
          </a:p>
        </p:txBody>
      </p:sp>
    </p:spTree>
    <p:extLst>
      <p:ext uri="{BB962C8B-B14F-4D97-AF65-F5344CB8AC3E}">
        <p14:creationId xmlns:p14="http://schemas.microsoft.com/office/powerpoint/2010/main" val="4041494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081D7-7560-43A6-963E-F1C79E94605E}"/>
              </a:ext>
            </a:extLst>
          </p:cNvPr>
          <p:cNvSpPr>
            <a:spLocks noGrp="1"/>
          </p:cNvSpPr>
          <p:nvPr>
            <p:ph type="title"/>
          </p:nvPr>
        </p:nvSpPr>
        <p:spPr/>
        <p:txBody>
          <a:bodyPr/>
          <a:lstStyle/>
          <a:p>
            <a:pPr algn="ctr"/>
            <a:r>
              <a:rPr lang="en-US" dirty="0"/>
              <a:t>Indemnity Provisions - Considerations</a:t>
            </a:r>
          </a:p>
        </p:txBody>
      </p:sp>
      <p:sp>
        <p:nvSpPr>
          <p:cNvPr id="3" name="Content Placeholder 2">
            <a:extLst>
              <a:ext uri="{FF2B5EF4-FFF2-40B4-BE49-F238E27FC236}">
                <a16:creationId xmlns:a16="http://schemas.microsoft.com/office/drawing/2014/main" id="{4DB0D8F0-D000-4B01-824B-9CD8AADC9942}"/>
              </a:ext>
            </a:extLst>
          </p:cNvPr>
          <p:cNvSpPr>
            <a:spLocks noGrp="1"/>
          </p:cNvSpPr>
          <p:nvPr>
            <p:ph idx="1"/>
          </p:nvPr>
        </p:nvSpPr>
        <p:spPr/>
        <p:txBody>
          <a:bodyPr/>
          <a:lstStyle/>
          <a:p>
            <a:r>
              <a:rPr lang="en-US" dirty="0"/>
              <a:t>Florida’s anti-indemnity statute (Fla. Stat. § 725.06)</a:t>
            </a:r>
          </a:p>
          <a:p>
            <a:r>
              <a:rPr lang="en-US" dirty="0"/>
              <a:t>Often contain defense and hold harmless obligations</a:t>
            </a:r>
          </a:p>
          <a:p>
            <a:r>
              <a:rPr lang="en-US" dirty="0"/>
              <a:t>Courts will blueline agreement </a:t>
            </a:r>
          </a:p>
          <a:p>
            <a:r>
              <a:rPr lang="en-US" dirty="0"/>
              <a:t>Consider scope of parties </a:t>
            </a:r>
          </a:p>
          <a:p>
            <a:r>
              <a:rPr lang="en-US" dirty="0"/>
              <a:t>Are attorneys’ fees included?</a:t>
            </a:r>
          </a:p>
          <a:p>
            <a:r>
              <a:rPr lang="en-US" dirty="0"/>
              <a:t>Interplay with consequential damages waivers</a:t>
            </a:r>
          </a:p>
        </p:txBody>
      </p:sp>
    </p:spTree>
    <p:extLst>
      <p:ext uri="{BB962C8B-B14F-4D97-AF65-F5344CB8AC3E}">
        <p14:creationId xmlns:p14="http://schemas.microsoft.com/office/powerpoint/2010/main" val="942886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59A19-A6D7-4CC2-B63A-47892DEB08CE}"/>
              </a:ext>
            </a:extLst>
          </p:cNvPr>
          <p:cNvSpPr>
            <a:spLocks noGrp="1"/>
          </p:cNvSpPr>
          <p:nvPr>
            <p:ph type="title"/>
          </p:nvPr>
        </p:nvSpPr>
        <p:spPr/>
        <p:txBody>
          <a:bodyPr/>
          <a:lstStyle/>
          <a:p>
            <a:pPr algn="ctr"/>
            <a:r>
              <a:rPr lang="en-US" dirty="0"/>
              <a:t>Indemnity Provisions - Takeaways</a:t>
            </a:r>
          </a:p>
        </p:txBody>
      </p:sp>
      <p:sp>
        <p:nvSpPr>
          <p:cNvPr id="3" name="Content Placeholder 2">
            <a:extLst>
              <a:ext uri="{FF2B5EF4-FFF2-40B4-BE49-F238E27FC236}">
                <a16:creationId xmlns:a16="http://schemas.microsoft.com/office/drawing/2014/main" id="{AFBEF900-6E50-4C78-AED3-99EE7976CD67}"/>
              </a:ext>
            </a:extLst>
          </p:cNvPr>
          <p:cNvSpPr>
            <a:spLocks noGrp="1"/>
          </p:cNvSpPr>
          <p:nvPr>
            <p:ph idx="1"/>
          </p:nvPr>
        </p:nvSpPr>
        <p:spPr/>
        <p:txBody>
          <a:bodyPr/>
          <a:lstStyle/>
          <a:p>
            <a:pPr lvl="1"/>
            <a:r>
              <a:rPr lang="en-US" sz="3000" dirty="0"/>
              <a:t>If you are the indemnitor, you may have to pay for damages that are not your fault</a:t>
            </a:r>
          </a:p>
          <a:p>
            <a:pPr lvl="1"/>
            <a:r>
              <a:rPr lang="en-US" sz="3000" dirty="0"/>
              <a:t>Read the indemnity provision very carefully before signing</a:t>
            </a:r>
          </a:p>
          <a:p>
            <a:pPr lvl="1"/>
            <a:r>
              <a:rPr lang="en-US" sz="3000" dirty="0"/>
              <a:t>Do not overreach when drafting an indemnity provision since doing so could potentially make the provision void and unenforceable in whole or in part</a:t>
            </a:r>
          </a:p>
          <a:p>
            <a:pPr lvl="1"/>
            <a:r>
              <a:rPr lang="en-US" sz="3000" dirty="0"/>
              <a:t>Do not be afraid to revise/pushback</a:t>
            </a:r>
          </a:p>
          <a:p>
            <a:pPr lvl="1"/>
            <a:endParaRPr lang="en-US" dirty="0"/>
          </a:p>
        </p:txBody>
      </p:sp>
    </p:spTree>
    <p:extLst>
      <p:ext uri="{BB962C8B-B14F-4D97-AF65-F5344CB8AC3E}">
        <p14:creationId xmlns:p14="http://schemas.microsoft.com/office/powerpoint/2010/main" val="3384178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03757-E8EB-43E4-A7D4-062363EA7FB1}"/>
              </a:ext>
            </a:extLst>
          </p:cNvPr>
          <p:cNvSpPr>
            <a:spLocks noGrp="1"/>
          </p:cNvSpPr>
          <p:nvPr>
            <p:ph type="title"/>
          </p:nvPr>
        </p:nvSpPr>
        <p:spPr/>
        <p:txBody>
          <a:bodyPr/>
          <a:lstStyle/>
          <a:p>
            <a:pPr algn="ctr"/>
            <a:r>
              <a:rPr lang="en-US" sz="3400" dirty="0"/>
              <a:t>Contingent Payment Clauses - Overview</a:t>
            </a:r>
          </a:p>
        </p:txBody>
      </p:sp>
      <p:sp>
        <p:nvSpPr>
          <p:cNvPr id="3" name="Content Placeholder 2">
            <a:extLst>
              <a:ext uri="{FF2B5EF4-FFF2-40B4-BE49-F238E27FC236}">
                <a16:creationId xmlns:a16="http://schemas.microsoft.com/office/drawing/2014/main" id="{31B687CE-13AC-4DE5-AF36-B6410FF91219}"/>
              </a:ext>
            </a:extLst>
          </p:cNvPr>
          <p:cNvSpPr>
            <a:spLocks noGrp="1"/>
          </p:cNvSpPr>
          <p:nvPr>
            <p:ph idx="1"/>
          </p:nvPr>
        </p:nvSpPr>
        <p:spPr/>
        <p:txBody>
          <a:bodyPr/>
          <a:lstStyle/>
          <a:p>
            <a:r>
              <a:rPr lang="en-US" dirty="0"/>
              <a:t>Shifts risk of non-payment from general contractor to subs and suppliers</a:t>
            </a:r>
          </a:p>
          <a:p>
            <a:r>
              <a:rPr lang="en-US" dirty="0"/>
              <a:t>Types: </a:t>
            </a:r>
          </a:p>
          <a:p>
            <a:pPr lvl="1"/>
            <a:r>
              <a:rPr lang="en-US" dirty="0"/>
              <a:t>Pay-If-Paid </a:t>
            </a:r>
          </a:p>
          <a:p>
            <a:pPr lvl="1"/>
            <a:r>
              <a:rPr lang="en-US" dirty="0"/>
              <a:t>Pay-When-Paid</a:t>
            </a:r>
          </a:p>
          <a:p>
            <a:r>
              <a:rPr lang="en-US" dirty="0"/>
              <a:t>Enforceable if properly drafted</a:t>
            </a:r>
          </a:p>
          <a:p>
            <a:r>
              <a:rPr lang="en-US" dirty="0"/>
              <a:t>Strictly construed - burden on Contractor to draft clear and unambiguous clause</a:t>
            </a:r>
          </a:p>
        </p:txBody>
      </p:sp>
    </p:spTree>
    <p:extLst>
      <p:ext uri="{BB962C8B-B14F-4D97-AF65-F5344CB8AC3E}">
        <p14:creationId xmlns:p14="http://schemas.microsoft.com/office/powerpoint/2010/main" val="3375796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A0D43-3249-4666-9DAC-CEE248DE1006}"/>
              </a:ext>
            </a:extLst>
          </p:cNvPr>
          <p:cNvSpPr>
            <a:spLocks noGrp="1"/>
          </p:cNvSpPr>
          <p:nvPr>
            <p:ph type="title"/>
          </p:nvPr>
        </p:nvSpPr>
        <p:spPr/>
        <p:txBody>
          <a:bodyPr/>
          <a:lstStyle/>
          <a:p>
            <a:pPr algn="ctr"/>
            <a:r>
              <a:rPr lang="en-US" dirty="0"/>
              <a:t>Contingent Payment Clauses - Types</a:t>
            </a:r>
          </a:p>
        </p:txBody>
      </p:sp>
      <p:sp>
        <p:nvSpPr>
          <p:cNvPr id="3" name="Content Placeholder 2">
            <a:extLst>
              <a:ext uri="{FF2B5EF4-FFF2-40B4-BE49-F238E27FC236}">
                <a16:creationId xmlns:a16="http://schemas.microsoft.com/office/drawing/2014/main" id="{3035AF25-49FA-4BB7-A112-760DAC00ED1C}"/>
              </a:ext>
            </a:extLst>
          </p:cNvPr>
          <p:cNvSpPr>
            <a:spLocks noGrp="1"/>
          </p:cNvSpPr>
          <p:nvPr>
            <p:ph idx="1"/>
          </p:nvPr>
        </p:nvSpPr>
        <p:spPr/>
        <p:txBody>
          <a:bodyPr/>
          <a:lstStyle/>
          <a:p>
            <a:r>
              <a:rPr lang="en-US" dirty="0"/>
              <a:t>Pay-If-Paid</a:t>
            </a:r>
          </a:p>
          <a:p>
            <a:pPr lvl="1"/>
            <a:r>
              <a:rPr lang="en-US" sz="2500" dirty="0"/>
              <a:t>“</a:t>
            </a:r>
            <a:r>
              <a:rPr lang="en-US" sz="2500" i="1" dirty="0"/>
              <a:t>All progress and final payment to Subcontractor are contingent upon and subject to… contractor’s receipt of payment to the owner. Receipt of payment by Contractor from Owner is a condition precedent to Contractor’s obligation to pay Subcontractor.”</a:t>
            </a:r>
            <a:endParaRPr lang="en-US" sz="2500" dirty="0"/>
          </a:p>
          <a:p>
            <a:r>
              <a:rPr lang="en-US" dirty="0"/>
              <a:t>Pay-When-Paid</a:t>
            </a:r>
          </a:p>
          <a:p>
            <a:pPr lvl="1"/>
            <a:r>
              <a:rPr lang="en-US" sz="2500" i="1" dirty="0"/>
              <a:t>“Subcontractors shall be entitled to receive all progress and final payment within ten working days after the contractor receives payment from the owner.”</a:t>
            </a:r>
            <a:endParaRPr lang="en-US" sz="2500" dirty="0"/>
          </a:p>
        </p:txBody>
      </p:sp>
    </p:spTree>
    <p:extLst>
      <p:ext uri="{BB962C8B-B14F-4D97-AF65-F5344CB8AC3E}">
        <p14:creationId xmlns:p14="http://schemas.microsoft.com/office/powerpoint/2010/main" val="3494425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DDC25-032A-43EC-B37D-D4A254FF7E8A}"/>
              </a:ext>
            </a:extLst>
          </p:cNvPr>
          <p:cNvSpPr>
            <a:spLocks noGrp="1"/>
          </p:cNvSpPr>
          <p:nvPr>
            <p:ph type="title"/>
          </p:nvPr>
        </p:nvSpPr>
        <p:spPr/>
        <p:txBody>
          <a:bodyPr/>
          <a:lstStyle/>
          <a:p>
            <a:pPr algn="ctr"/>
            <a:r>
              <a:rPr lang="en-US" sz="3000" dirty="0"/>
              <a:t>Contingent Payment Clauses – Considerations</a:t>
            </a:r>
          </a:p>
        </p:txBody>
      </p:sp>
      <p:sp>
        <p:nvSpPr>
          <p:cNvPr id="3" name="Content Placeholder 2">
            <a:extLst>
              <a:ext uri="{FF2B5EF4-FFF2-40B4-BE49-F238E27FC236}">
                <a16:creationId xmlns:a16="http://schemas.microsoft.com/office/drawing/2014/main" id="{036C6C8D-551A-436B-B1C6-E605F8F7D328}"/>
              </a:ext>
            </a:extLst>
          </p:cNvPr>
          <p:cNvSpPr>
            <a:spLocks noGrp="1"/>
          </p:cNvSpPr>
          <p:nvPr>
            <p:ph idx="1"/>
          </p:nvPr>
        </p:nvSpPr>
        <p:spPr/>
        <p:txBody>
          <a:bodyPr/>
          <a:lstStyle/>
          <a:p>
            <a:r>
              <a:rPr lang="en-US" dirty="0"/>
              <a:t>Look for the magic words</a:t>
            </a:r>
          </a:p>
          <a:p>
            <a:r>
              <a:rPr lang="en-US" dirty="0"/>
              <a:t>Consider prime contract incorporation language</a:t>
            </a:r>
          </a:p>
          <a:p>
            <a:r>
              <a:rPr lang="en-US" dirty="0"/>
              <a:t>Likelihood general contractor will agree to remove clause</a:t>
            </a:r>
          </a:p>
          <a:p>
            <a:r>
              <a:rPr lang="en-US" dirty="0"/>
              <a:t>Interplay with Fla. Stat. §§ 713.08(5), 713.20(2), 713.23(1)(f), and 713.245</a:t>
            </a:r>
          </a:p>
          <a:p>
            <a:pPr lvl="1"/>
            <a:endParaRPr lang="en-US" dirty="0"/>
          </a:p>
        </p:txBody>
      </p:sp>
    </p:spTree>
    <p:extLst>
      <p:ext uri="{BB962C8B-B14F-4D97-AF65-F5344CB8AC3E}">
        <p14:creationId xmlns:p14="http://schemas.microsoft.com/office/powerpoint/2010/main" val="2106295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65466-1472-43CA-9FA0-82916AD4FEE5}"/>
              </a:ext>
            </a:extLst>
          </p:cNvPr>
          <p:cNvSpPr>
            <a:spLocks noGrp="1"/>
          </p:cNvSpPr>
          <p:nvPr>
            <p:ph type="title"/>
          </p:nvPr>
        </p:nvSpPr>
        <p:spPr/>
        <p:txBody>
          <a:bodyPr/>
          <a:lstStyle/>
          <a:p>
            <a:pPr algn="ctr"/>
            <a:r>
              <a:rPr lang="en-US" dirty="0"/>
              <a:t>Closing Remarks</a:t>
            </a:r>
          </a:p>
        </p:txBody>
      </p:sp>
      <p:sp>
        <p:nvSpPr>
          <p:cNvPr id="3" name="Content Placeholder 2">
            <a:extLst>
              <a:ext uri="{FF2B5EF4-FFF2-40B4-BE49-F238E27FC236}">
                <a16:creationId xmlns:a16="http://schemas.microsoft.com/office/drawing/2014/main" id="{7D860BC3-15D8-4084-ABC5-524EDCCE2EEA}"/>
              </a:ext>
            </a:extLst>
          </p:cNvPr>
          <p:cNvSpPr>
            <a:spLocks noGrp="1"/>
          </p:cNvSpPr>
          <p:nvPr>
            <p:ph idx="1"/>
          </p:nvPr>
        </p:nvSpPr>
        <p:spPr/>
        <p:txBody>
          <a:bodyPr/>
          <a:lstStyle/>
          <a:p>
            <a:r>
              <a:rPr lang="en-US" dirty="0"/>
              <a:t>Questions </a:t>
            </a:r>
          </a:p>
          <a:p>
            <a:pPr marL="0" indent="0">
              <a:buNone/>
            </a:pPr>
            <a:endParaRPr lang="en-US" dirty="0"/>
          </a:p>
        </p:txBody>
      </p:sp>
    </p:spTree>
    <p:extLst>
      <p:ext uri="{BB962C8B-B14F-4D97-AF65-F5344CB8AC3E}">
        <p14:creationId xmlns:p14="http://schemas.microsoft.com/office/powerpoint/2010/main" val="564484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Introduction and Outline</a:t>
            </a:r>
          </a:p>
        </p:txBody>
      </p:sp>
      <p:sp>
        <p:nvSpPr>
          <p:cNvPr id="3" name="Content Placeholder 2"/>
          <p:cNvSpPr>
            <a:spLocks noGrp="1"/>
          </p:cNvSpPr>
          <p:nvPr>
            <p:ph idx="1"/>
          </p:nvPr>
        </p:nvSpPr>
        <p:spPr/>
        <p:txBody>
          <a:bodyPr/>
          <a:lstStyle/>
          <a:p>
            <a:pPr lvl="1"/>
            <a:r>
              <a:rPr lang="en-US" dirty="0"/>
              <a:t>Price and Material Escalation Clauses</a:t>
            </a:r>
          </a:p>
          <a:p>
            <a:pPr lvl="1"/>
            <a:r>
              <a:rPr lang="en-US" dirty="0"/>
              <a:t>Notice Provisions</a:t>
            </a:r>
          </a:p>
          <a:p>
            <a:pPr lvl="1"/>
            <a:r>
              <a:rPr lang="en-US" dirty="0"/>
              <a:t>Incorporation of Documents by Reference</a:t>
            </a:r>
            <a:endParaRPr lang="en-US" dirty="0">
              <a:highlight>
                <a:srgbClr val="FFFF00"/>
              </a:highlight>
            </a:endParaRPr>
          </a:p>
          <a:p>
            <a:pPr lvl="1"/>
            <a:r>
              <a:rPr lang="en-US" dirty="0"/>
              <a:t>Indemnity Provisions</a:t>
            </a:r>
          </a:p>
          <a:p>
            <a:pPr lvl="1"/>
            <a:r>
              <a:rPr lang="en-US" dirty="0"/>
              <a:t>Contingent Payment Clauses</a:t>
            </a:r>
          </a:p>
        </p:txBody>
      </p:sp>
    </p:spTree>
    <p:extLst>
      <p:ext uri="{BB962C8B-B14F-4D97-AF65-F5344CB8AC3E}">
        <p14:creationId xmlns:p14="http://schemas.microsoft.com/office/powerpoint/2010/main" val="1886287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B79EC-349E-4DDE-8D96-A3A249A3028A}"/>
              </a:ext>
            </a:extLst>
          </p:cNvPr>
          <p:cNvSpPr>
            <a:spLocks noGrp="1"/>
          </p:cNvSpPr>
          <p:nvPr>
            <p:ph type="title"/>
          </p:nvPr>
        </p:nvSpPr>
        <p:spPr/>
        <p:txBody>
          <a:bodyPr/>
          <a:lstStyle/>
          <a:p>
            <a:pPr algn="ctr"/>
            <a:r>
              <a:rPr lang="en-US" dirty="0"/>
              <a:t>Price and Material Escalation Clauses</a:t>
            </a:r>
          </a:p>
        </p:txBody>
      </p:sp>
      <p:sp>
        <p:nvSpPr>
          <p:cNvPr id="3" name="Content Placeholder 2">
            <a:extLst>
              <a:ext uri="{FF2B5EF4-FFF2-40B4-BE49-F238E27FC236}">
                <a16:creationId xmlns:a16="http://schemas.microsoft.com/office/drawing/2014/main" id="{9D1AFDB9-D2B0-4C34-AA06-D52FE0E18611}"/>
              </a:ext>
            </a:extLst>
          </p:cNvPr>
          <p:cNvSpPr>
            <a:spLocks noGrp="1"/>
          </p:cNvSpPr>
          <p:nvPr>
            <p:ph idx="1"/>
          </p:nvPr>
        </p:nvSpPr>
        <p:spPr/>
        <p:txBody>
          <a:bodyPr/>
          <a:lstStyle/>
          <a:p>
            <a:r>
              <a:rPr lang="en-US" dirty="0"/>
              <a:t>Price Volatility and Contract Types</a:t>
            </a:r>
          </a:p>
          <a:p>
            <a:pPr lvl="1"/>
            <a:r>
              <a:rPr lang="en-US" dirty="0"/>
              <a:t>Fixed Price Contracts</a:t>
            </a:r>
          </a:p>
          <a:p>
            <a:pPr lvl="1"/>
            <a:r>
              <a:rPr lang="en-US" dirty="0"/>
              <a:t>Cost Plus with a Guaranteed Maximum Price Contracts</a:t>
            </a:r>
          </a:p>
          <a:p>
            <a:r>
              <a:rPr lang="en-US" dirty="0"/>
              <a:t>Provisions</a:t>
            </a:r>
          </a:p>
          <a:p>
            <a:pPr lvl="1"/>
            <a:r>
              <a:rPr lang="en-US" dirty="0"/>
              <a:t>Price Escalation Clauses</a:t>
            </a:r>
          </a:p>
          <a:p>
            <a:pPr lvl="1"/>
            <a:r>
              <a:rPr lang="en-US" dirty="0"/>
              <a:t>Allowance Clauses</a:t>
            </a:r>
          </a:p>
          <a:p>
            <a:pPr lvl="1"/>
            <a:endParaRPr lang="en-US" dirty="0"/>
          </a:p>
          <a:p>
            <a:endParaRPr lang="en-US" dirty="0"/>
          </a:p>
        </p:txBody>
      </p:sp>
    </p:spTree>
    <p:extLst>
      <p:ext uri="{BB962C8B-B14F-4D97-AF65-F5344CB8AC3E}">
        <p14:creationId xmlns:p14="http://schemas.microsoft.com/office/powerpoint/2010/main" val="2561212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FE925-A57B-4024-A952-A66337D58D2E}"/>
              </a:ext>
            </a:extLst>
          </p:cNvPr>
          <p:cNvSpPr>
            <a:spLocks noGrp="1"/>
          </p:cNvSpPr>
          <p:nvPr>
            <p:ph type="title"/>
          </p:nvPr>
        </p:nvSpPr>
        <p:spPr/>
        <p:txBody>
          <a:bodyPr/>
          <a:lstStyle/>
          <a:p>
            <a:r>
              <a:rPr lang="en-US" dirty="0"/>
              <a:t>Price Escalation Clauses</a:t>
            </a:r>
          </a:p>
        </p:txBody>
      </p:sp>
      <p:sp>
        <p:nvSpPr>
          <p:cNvPr id="3" name="Content Placeholder 2">
            <a:extLst>
              <a:ext uri="{FF2B5EF4-FFF2-40B4-BE49-F238E27FC236}">
                <a16:creationId xmlns:a16="http://schemas.microsoft.com/office/drawing/2014/main" id="{FF678C85-B5B8-407B-90F8-FFFD8D0F139A}"/>
              </a:ext>
            </a:extLst>
          </p:cNvPr>
          <p:cNvSpPr>
            <a:spLocks noGrp="1"/>
          </p:cNvSpPr>
          <p:nvPr>
            <p:ph idx="1"/>
          </p:nvPr>
        </p:nvSpPr>
        <p:spPr/>
        <p:txBody>
          <a:bodyPr/>
          <a:lstStyle/>
          <a:p>
            <a:r>
              <a:rPr lang="en-US" dirty="0"/>
              <a:t>Baseline Prices &amp; Support</a:t>
            </a:r>
          </a:p>
          <a:p>
            <a:r>
              <a:rPr lang="en-US" dirty="0"/>
              <a:t>Procurement Prices &amp; Support</a:t>
            </a:r>
          </a:p>
          <a:p>
            <a:r>
              <a:rPr lang="en-US" dirty="0"/>
              <a:t>Scope</a:t>
            </a:r>
          </a:p>
          <a:p>
            <a:pPr lvl="1"/>
            <a:r>
              <a:rPr lang="en-US" dirty="0"/>
              <a:t>Labor &amp; Materials</a:t>
            </a:r>
          </a:p>
          <a:p>
            <a:pPr lvl="1"/>
            <a:r>
              <a:rPr lang="en-US" dirty="0"/>
              <a:t>Caps</a:t>
            </a:r>
          </a:p>
          <a:p>
            <a:pPr lvl="1"/>
            <a:r>
              <a:rPr lang="en-US" dirty="0"/>
              <a:t>Baskets</a:t>
            </a:r>
          </a:p>
          <a:p>
            <a:pPr lvl="1"/>
            <a:endParaRPr lang="en-US" dirty="0"/>
          </a:p>
          <a:p>
            <a:endParaRPr lang="en-US" dirty="0"/>
          </a:p>
        </p:txBody>
      </p:sp>
    </p:spTree>
    <p:extLst>
      <p:ext uri="{BB962C8B-B14F-4D97-AF65-F5344CB8AC3E}">
        <p14:creationId xmlns:p14="http://schemas.microsoft.com/office/powerpoint/2010/main" val="2456212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56E89-1C6D-40AF-989A-CF7408424821}"/>
              </a:ext>
            </a:extLst>
          </p:cNvPr>
          <p:cNvSpPr>
            <a:spLocks noGrp="1"/>
          </p:cNvSpPr>
          <p:nvPr>
            <p:ph type="title"/>
          </p:nvPr>
        </p:nvSpPr>
        <p:spPr/>
        <p:txBody>
          <a:bodyPr/>
          <a:lstStyle/>
          <a:p>
            <a:r>
              <a:rPr lang="en-US" dirty="0"/>
              <a:t>Price Escalation Sample Clause</a:t>
            </a:r>
          </a:p>
        </p:txBody>
      </p:sp>
      <p:sp>
        <p:nvSpPr>
          <p:cNvPr id="3" name="Content Placeholder 2">
            <a:extLst>
              <a:ext uri="{FF2B5EF4-FFF2-40B4-BE49-F238E27FC236}">
                <a16:creationId xmlns:a16="http://schemas.microsoft.com/office/drawing/2014/main" id="{DC30508B-0982-417A-99D3-94B1C9C90057}"/>
              </a:ext>
            </a:extLst>
          </p:cNvPr>
          <p:cNvSpPr>
            <a:spLocks noGrp="1"/>
          </p:cNvSpPr>
          <p:nvPr>
            <p:ph idx="1"/>
          </p:nvPr>
        </p:nvSpPr>
        <p:spPr/>
        <p:txBody>
          <a:bodyPr/>
          <a:lstStyle/>
          <a:p>
            <a:r>
              <a:rPr lang="en-US" sz="2000" i="1" dirty="0"/>
              <a:t>“The Contract Sum is based on prices in effect as of the date of the Agreement. The Contract Sum shall be equitably increased if the price of a particular material or component of the Work at the time of procurement (“</a:t>
            </a:r>
            <a:r>
              <a:rPr lang="en-US" sz="2000" b="1" i="1" dirty="0"/>
              <a:t>Procurement Price</a:t>
            </a:r>
            <a:r>
              <a:rPr lang="en-US" sz="2000" i="1" dirty="0"/>
              <a:t>”) is greater than the price in effect as of the date of this Agreement (the “</a:t>
            </a:r>
            <a:r>
              <a:rPr lang="en-US" sz="2000" b="1" i="1" dirty="0"/>
              <a:t>Baseline Price</a:t>
            </a:r>
            <a:r>
              <a:rPr lang="en-US" sz="2000" i="1" dirty="0"/>
              <a:t>”). The increase in the Contract Sum will be the difference between the Baseline Price and the Procurement Price (“</a:t>
            </a:r>
            <a:r>
              <a:rPr lang="en-US" sz="2000" b="1" i="1" dirty="0"/>
              <a:t>Uncontrollable Increase</a:t>
            </a:r>
            <a:r>
              <a:rPr lang="en-US" sz="2000" i="1" dirty="0"/>
              <a:t> ”). Prior to procuring a material or component of the Work affected by the Uncontrollable Increase, Contractor shall notify Owner in writing of the Uncontrollable Increase and provide documentation that substantiates the Uncontrollable Increase, including the method for establishing the Baseline Price, and, unless otherwise mutually agreed to by the parties in writing, Contractor shall be entitled to a Change Order for such price increase.”</a:t>
            </a:r>
          </a:p>
        </p:txBody>
      </p:sp>
    </p:spTree>
    <p:extLst>
      <p:ext uri="{BB962C8B-B14F-4D97-AF65-F5344CB8AC3E}">
        <p14:creationId xmlns:p14="http://schemas.microsoft.com/office/powerpoint/2010/main" val="3958775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E86AD-B0E1-47E9-874F-F6FDA192D9BE}"/>
              </a:ext>
            </a:extLst>
          </p:cNvPr>
          <p:cNvSpPr>
            <a:spLocks noGrp="1"/>
          </p:cNvSpPr>
          <p:nvPr>
            <p:ph type="title"/>
          </p:nvPr>
        </p:nvSpPr>
        <p:spPr/>
        <p:txBody>
          <a:bodyPr/>
          <a:lstStyle/>
          <a:p>
            <a:r>
              <a:rPr lang="en-US" dirty="0"/>
              <a:t>Allowances</a:t>
            </a:r>
          </a:p>
        </p:txBody>
      </p:sp>
      <p:sp>
        <p:nvSpPr>
          <p:cNvPr id="3" name="Content Placeholder 2">
            <a:extLst>
              <a:ext uri="{FF2B5EF4-FFF2-40B4-BE49-F238E27FC236}">
                <a16:creationId xmlns:a16="http://schemas.microsoft.com/office/drawing/2014/main" id="{333FA642-FAA0-4839-B4DB-B9A48247ED92}"/>
              </a:ext>
            </a:extLst>
          </p:cNvPr>
          <p:cNvSpPr>
            <a:spLocks noGrp="1"/>
          </p:cNvSpPr>
          <p:nvPr>
            <p:ph idx="1"/>
          </p:nvPr>
        </p:nvSpPr>
        <p:spPr/>
        <p:txBody>
          <a:bodyPr/>
          <a:lstStyle/>
          <a:p>
            <a:r>
              <a:rPr lang="en-US" dirty="0"/>
              <a:t>Baseline Price = Stipulated Amount</a:t>
            </a:r>
          </a:p>
          <a:p>
            <a:r>
              <a:rPr lang="en-US" dirty="0"/>
              <a:t>Procurement Price &amp; Support</a:t>
            </a:r>
          </a:p>
          <a:p>
            <a:r>
              <a:rPr lang="en-US" dirty="0"/>
              <a:t>Price Volatility Increasing Scope of Items Subject to Allowances</a:t>
            </a:r>
          </a:p>
          <a:p>
            <a:pPr lvl="1"/>
            <a:r>
              <a:rPr lang="en-US" dirty="0"/>
              <a:t>Traditionally Owner Selections</a:t>
            </a:r>
          </a:p>
          <a:p>
            <a:pPr lvl="1"/>
            <a:r>
              <a:rPr lang="en-US" dirty="0"/>
              <a:t>Increasing Usage for Structural and Other Components</a:t>
            </a:r>
          </a:p>
          <a:p>
            <a:endParaRPr lang="en-US" dirty="0"/>
          </a:p>
        </p:txBody>
      </p:sp>
    </p:spTree>
    <p:extLst>
      <p:ext uri="{BB962C8B-B14F-4D97-AF65-F5344CB8AC3E}">
        <p14:creationId xmlns:p14="http://schemas.microsoft.com/office/powerpoint/2010/main" val="3674665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FB384-1111-4C46-9183-C97D9961E681}"/>
              </a:ext>
            </a:extLst>
          </p:cNvPr>
          <p:cNvSpPr>
            <a:spLocks noGrp="1"/>
          </p:cNvSpPr>
          <p:nvPr>
            <p:ph type="title"/>
          </p:nvPr>
        </p:nvSpPr>
        <p:spPr/>
        <p:txBody>
          <a:bodyPr/>
          <a:lstStyle/>
          <a:p>
            <a:pPr algn="ctr"/>
            <a:r>
              <a:rPr lang="en-US" dirty="0"/>
              <a:t>Notice &amp; Claim Provisions</a:t>
            </a:r>
          </a:p>
        </p:txBody>
      </p:sp>
      <p:sp>
        <p:nvSpPr>
          <p:cNvPr id="3" name="Content Placeholder 2">
            <a:extLst>
              <a:ext uri="{FF2B5EF4-FFF2-40B4-BE49-F238E27FC236}">
                <a16:creationId xmlns:a16="http://schemas.microsoft.com/office/drawing/2014/main" id="{68B0DCDC-8A2C-4F84-A8C1-466F68AC63D3}"/>
              </a:ext>
            </a:extLst>
          </p:cNvPr>
          <p:cNvSpPr>
            <a:spLocks noGrp="1"/>
          </p:cNvSpPr>
          <p:nvPr>
            <p:ph idx="1"/>
          </p:nvPr>
        </p:nvSpPr>
        <p:spPr/>
        <p:txBody>
          <a:bodyPr/>
          <a:lstStyle/>
          <a:p>
            <a:r>
              <a:rPr lang="en-US" dirty="0"/>
              <a:t>Purpose: Knowledge During Construction</a:t>
            </a:r>
          </a:p>
          <a:p>
            <a:r>
              <a:rPr lang="en-US" dirty="0"/>
              <a:t>Asserting &amp; Preserving Claims</a:t>
            </a:r>
          </a:p>
          <a:p>
            <a:pPr lvl="1"/>
            <a:r>
              <a:rPr lang="en-US" dirty="0"/>
              <a:t>Timing</a:t>
            </a:r>
          </a:p>
          <a:p>
            <a:pPr lvl="1"/>
            <a:r>
              <a:rPr lang="en-US" dirty="0"/>
              <a:t>Service: Who &amp; How</a:t>
            </a:r>
          </a:p>
          <a:p>
            <a:r>
              <a:rPr lang="en-US" dirty="0"/>
              <a:t>Change Provisions</a:t>
            </a:r>
          </a:p>
          <a:p>
            <a:r>
              <a:rPr lang="en-US" dirty="0"/>
              <a:t>Waiver &amp; Course of Performance</a:t>
            </a:r>
          </a:p>
        </p:txBody>
      </p:sp>
    </p:spTree>
    <p:extLst>
      <p:ext uri="{BB962C8B-B14F-4D97-AF65-F5344CB8AC3E}">
        <p14:creationId xmlns:p14="http://schemas.microsoft.com/office/powerpoint/2010/main" val="2022164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3D974-C7AF-4F00-BD30-228C87CB0D53}"/>
              </a:ext>
            </a:extLst>
          </p:cNvPr>
          <p:cNvSpPr>
            <a:spLocks noGrp="1"/>
          </p:cNvSpPr>
          <p:nvPr>
            <p:ph type="title"/>
          </p:nvPr>
        </p:nvSpPr>
        <p:spPr>
          <a:xfrm>
            <a:off x="228600" y="152400"/>
            <a:ext cx="8686800" cy="762000"/>
          </a:xfrm>
        </p:spPr>
        <p:txBody>
          <a:bodyPr/>
          <a:lstStyle/>
          <a:p>
            <a:r>
              <a:rPr lang="en-US" sz="3200" dirty="0"/>
              <a:t>Incorporation of Documents by Reference</a:t>
            </a:r>
          </a:p>
        </p:txBody>
      </p:sp>
      <p:sp>
        <p:nvSpPr>
          <p:cNvPr id="3" name="Content Placeholder 2">
            <a:extLst>
              <a:ext uri="{FF2B5EF4-FFF2-40B4-BE49-F238E27FC236}">
                <a16:creationId xmlns:a16="http://schemas.microsoft.com/office/drawing/2014/main" id="{8A9D9162-644F-4ECB-9877-EF89E98FAA21}"/>
              </a:ext>
            </a:extLst>
          </p:cNvPr>
          <p:cNvSpPr>
            <a:spLocks noGrp="1"/>
          </p:cNvSpPr>
          <p:nvPr>
            <p:ph idx="1"/>
          </p:nvPr>
        </p:nvSpPr>
        <p:spPr/>
        <p:txBody>
          <a:bodyPr/>
          <a:lstStyle/>
          <a:p>
            <a:r>
              <a:rPr lang="en-US" dirty="0"/>
              <a:t>Prime Incorporation</a:t>
            </a:r>
          </a:p>
          <a:p>
            <a:pPr lvl="1"/>
            <a:r>
              <a:rPr lang="en-US" dirty="0"/>
              <a:t>Design Documents &amp; Exhibits to Contract</a:t>
            </a:r>
          </a:p>
          <a:p>
            <a:pPr lvl="1"/>
            <a:r>
              <a:rPr lang="en-US" dirty="0"/>
              <a:t>Order of Precedence/Priority</a:t>
            </a:r>
          </a:p>
          <a:p>
            <a:pPr lvl="1"/>
            <a:r>
              <a:rPr lang="en-US" dirty="0"/>
              <a:t>Alignment of Key Terms</a:t>
            </a:r>
          </a:p>
          <a:p>
            <a:pPr lvl="2"/>
            <a:r>
              <a:rPr lang="en-US" dirty="0"/>
              <a:t>Indemnification</a:t>
            </a:r>
          </a:p>
          <a:p>
            <a:pPr lvl="2"/>
            <a:r>
              <a:rPr lang="en-US" dirty="0"/>
              <a:t>Insurance</a:t>
            </a:r>
          </a:p>
          <a:p>
            <a:pPr lvl="2"/>
            <a:r>
              <a:rPr lang="en-US" dirty="0"/>
              <a:t>Dispute Resolution/Joinder</a:t>
            </a:r>
          </a:p>
          <a:p>
            <a:pPr lvl="2"/>
            <a:r>
              <a:rPr lang="en-US" dirty="0"/>
              <a:t>Instruments of Service</a:t>
            </a:r>
          </a:p>
          <a:p>
            <a:pPr lvl="2"/>
            <a:r>
              <a:rPr lang="en-US" dirty="0"/>
              <a:t>Submittals, RFI’s, etc.</a:t>
            </a:r>
          </a:p>
        </p:txBody>
      </p:sp>
    </p:spTree>
    <p:extLst>
      <p:ext uri="{BB962C8B-B14F-4D97-AF65-F5344CB8AC3E}">
        <p14:creationId xmlns:p14="http://schemas.microsoft.com/office/powerpoint/2010/main" val="859427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58284-1F36-44A1-A5C7-1EAE679BDF65}"/>
              </a:ext>
            </a:extLst>
          </p:cNvPr>
          <p:cNvSpPr>
            <a:spLocks noGrp="1"/>
          </p:cNvSpPr>
          <p:nvPr>
            <p:ph type="title"/>
          </p:nvPr>
        </p:nvSpPr>
        <p:spPr/>
        <p:txBody>
          <a:bodyPr/>
          <a:lstStyle/>
          <a:p>
            <a:r>
              <a:rPr lang="en-US" sz="3200" dirty="0"/>
              <a:t>Incorporation of Documents by Reference</a:t>
            </a:r>
          </a:p>
        </p:txBody>
      </p:sp>
      <p:sp>
        <p:nvSpPr>
          <p:cNvPr id="3" name="Content Placeholder 2">
            <a:extLst>
              <a:ext uri="{FF2B5EF4-FFF2-40B4-BE49-F238E27FC236}">
                <a16:creationId xmlns:a16="http://schemas.microsoft.com/office/drawing/2014/main" id="{250F2C37-F93D-4FAA-B9C5-32D83826EB0F}"/>
              </a:ext>
            </a:extLst>
          </p:cNvPr>
          <p:cNvSpPr>
            <a:spLocks noGrp="1"/>
          </p:cNvSpPr>
          <p:nvPr>
            <p:ph idx="1"/>
          </p:nvPr>
        </p:nvSpPr>
        <p:spPr/>
        <p:txBody>
          <a:bodyPr/>
          <a:lstStyle/>
          <a:p>
            <a:r>
              <a:rPr lang="en-US" dirty="0"/>
              <a:t>Subcontract Incorporation</a:t>
            </a:r>
          </a:p>
          <a:p>
            <a:pPr lvl="1"/>
            <a:r>
              <a:rPr lang="en-US" dirty="0"/>
              <a:t>Incorporation of Prime Contract</a:t>
            </a:r>
          </a:p>
          <a:p>
            <a:pPr lvl="1"/>
            <a:r>
              <a:rPr lang="en-US" dirty="0"/>
              <a:t>Receipt and Review</a:t>
            </a:r>
          </a:p>
          <a:p>
            <a:pPr lvl="1"/>
            <a:r>
              <a:rPr lang="en-US" dirty="0"/>
              <a:t>Incorporation Clause</a:t>
            </a:r>
          </a:p>
          <a:p>
            <a:pPr lvl="2"/>
            <a:r>
              <a:rPr lang="en-US" sz="2000" i="1" dirty="0"/>
              <a:t>“To the fullest extent permitted by law, Subcontractor shall be bound to the Contractor by all the terms of the Contract Documents, and to assume to the Contractor with respect to the Work all obligations and responsibilities which the Contractor has assumed to the Owner except to the extent that the provisions herein are by their terms or by law applicable only to the Contractor.”</a:t>
            </a:r>
          </a:p>
          <a:p>
            <a:pPr lvl="2"/>
            <a:r>
              <a:rPr lang="en-US" sz="2000" i="1" dirty="0"/>
              <a:t>“The Prime Contract is hereby incorporated into this Subcontract by reference.”</a:t>
            </a:r>
            <a:endParaRPr lang="en-US" sz="3600" i="1" dirty="0"/>
          </a:p>
        </p:txBody>
      </p:sp>
    </p:spTree>
    <p:extLst>
      <p:ext uri="{BB962C8B-B14F-4D97-AF65-F5344CB8AC3E}">
        <p14:creationId xmlns:p14="http://schemas.microsoft.com/office/powerpoint/2010/main" val="25712797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Title Here&amp;quot;&quot;/&gt;&lt;property id=&quot;20307&quot; value=&quot;256&quot;/&gt;&lt;/object&gt;&lt;object type=&quot;3&quot; unique_id=&quot;10005&quot;&gt;&lt;property id=&quot;20148&quot; value=&quot;5&quot;/&gt;&lt;property id=&quot;20300&quot; value=&quot;Slide 2 - &amp;quot;Introduction&amp;quot;&quot;/&gt;&lt;property id=&quot;20307&quot; value=&quot;257&quot;/&gt;&lt;/object&gt;&lt;object type=&quot;3&quot; unique_id=&quot;10006&quot;&gt;&lt;property id=&quot;20148&quot; value=&quot;5&quot;/&gt;&lt;property id=&quot;20300&quot; value=&quot;Slide 3 - &amp;quot;Topics of Discussion&amp;quot;&quot;/&gt;&lt;property id=&quot;20307&quot; value=&quot;258&quot;/&gt;&lt;/object&gt;&lt;object type=&quot;3&quot; unique_id=&quot;10007&quot;&gt;&lt;property id=&quot;20148&quot; value=&quot;5&quot;/&gt;&lt;property id=&quot;20300&quot; value=&quot;Slide 4 - &amp;quot;Topic One&amp;quot;&quot;/&gt;&lt;property id=&quot;20307&quot; value=&quot;259&quot;/&gt;&lt;/object&gt;&lt;object type=&quot;3&quot; unique_id=&quot;10008&quot;&gt;&lt;property id=&quot;20148&quot; value=&quot;5&quot;/&gt;&lt;property id=&quot;20300&quot; value=&quot;Slide 5 - &amp;quot;Topic Two&amp;quot;&quot;/&gt;&lt;property id=&quot;20307&quot; value=&quot;260&quot;/&gt;&lt;/object&gt;&lt;object type=&quot;3&quot; unique_id=&quot;10009&quot;&gt;&lt;property id=&quot;20148&quot; value=&quot;5&quot;/&gt;&lt;property id=&quot;20300&quot; value=&quot;Slide 6 - &amp;quot;Topic Three&amp;quot;&quot;/&gt;&lt;property id=&quot;20307&quot; value=&quot;261&quot;/&gt;&lt;/object&gt;&lt;object type=&quot;3&quot; unique_id=&quot;10010&quot;&gt;&lt;property id=&quot;20148&quot; value=&quot;5&quot;/&gt;&lt;property id=&quot;20300&quot; value=&quot;Slide 7 - &amp;quot;Real Life&amp;quot;&quot;/&gt;&lt;property id=&quot;20307&quot; value=&quot;262&quot;/&gt;&lt;/object&gt;&lt;object type=&quot;3&quot; unique_id=&quot;10011&quot;&gt;&lt;property id=&quot;20148&quot; value=&quot;5&quot;/&gt;&lt;property id=&quot;20300&quot; value=&quot;Slide 8 - &amp;quot;What This Means&amp;quot;&quot;/&gt;&lt;property id=&quot;20307&quot; value=&quot;263&quot;/&gt;&lt;/object&gt;&lt;object type=&quot;3&quot; unique_id=&quot;10012&quot;&gt;&lt;property id=&quot;20148&quot; value=&quot;5&quot;/&gt;&lt;property id=&quot;20300&quot; value=&quot;Slide 9 - &amp;quot;Next Steps&amp;quot;&quot;/&gt;&lt;property id=&quot;20307&quot; value=&quot;264&quot;/&gt;&lt;/object&gt;&lt;/object&gt;&lt;/object&gt;&lt;/database&gt;"/>
  <p:tag name="SECTOMILLISECCONVERTED" val="1"/>
</p:tagLst>
</file>

<file path=ppt/theme/theme1.xml><?xml version="1.0" encoding="utf-8"?>
<a:theme xmlns:a="http://schemas.openxmlformats.org/drawingml/2006/main" name="PowerPoint without hints">
  <a:themeElements>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1_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1_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1_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1_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1_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1_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1_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1_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1_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without hints</Template>
  <TotalTime>2550</TotalTime>
  <Words>885</Words>
  <Application>Microsoft Office PowerPoint</Application>
  <PresentationFormat>On-screen Show (4:3)</PresentationFormat>
  <Paragraphs>100</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Times New Roman</vt:lpstr>
      <vt:lpstr>Wingdings</vt:lpstr>
      <vt:lpstr>PowerPoint without hints</vt:lpstr>
      <vt:lpstr>PowerPoint Presentation</vt:lpstr>
      <vt:lpstr>Introduction and Outline</vt:lpstr>
      <vt:lpstr>Price and Material Escalation Clauses</vt:lpstr>
      <vt:lpstr>Price Escalation Clauses</vt:lpstr>
      <vt:lpstr>Price Escalation Sample Clause</vt:lpstr>
      <vt:lpstr>Allowances</vt:lpstr>
      <vt:lpstr>Notice &amp; Claim Provisions</vt:lpstr>
      <vt:lpstr>Incorporation of Documents by Reference</vt:lpstr>
      <vt:lpstr>Incorporation of Documents by Reference</vt:lpstr>
      <vt:lpstr>Indemnity Provisions - Overview</vt:lpstr>
      <vt:lpstr>Indemnity Provisions - Sample</vt:lpstr>
      <vt:lpstr>Indemnity Provisions - Considerations</vt:lpstr>
      <vt:lpstr>Indemnity Provisions - Takeaways</vt:lpstr>
      <vt:lpstr>Contingent Payment Clauses - Overview</vt:lpstr>
      <vt:lpstr>Contingent Payment Clauses - Types</vt:lpstr>
      <vt:lpstr>Contingent Payment Clauses – Considerations</vt:lpstr>
      <vt:lpstr>Closing Remarks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Fla. Stat. § 553.84  Statutory Civil Action</dc:title>
  <dc:creator>James Terpening</dc:creator>
  <cp:lastModifiedBy>GR</cp:lastModifiedBy>
  <cp:revision>299</cp:revision>
  <cp:lastPrinted>2022-03-22T12:38:41Z</cp:lastPrinted>
  <dcterms:created xsi:type="dcterms:W3CDTF">2017-05-08T13:10:18Z</dcterms:created>
  <dcterms:modified xsi:type="dcterms:W3CDTF">2022-05-08T21:13:06Z</dcterms:modified>
</cp:coreProperties>
</file>