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2" r:id="rId3"/>
    <p:sldId id="365" r:id="rId4"/>
    <p:sldId id="302" r:id="rId5"/>
    <p:sldId id="366" r:id="rId6"/>
    <p:sldId id="367" r:id="rId7"/>
    <p:sldId id="311" r:id="rId8"/>
    <p:sldId id="312" r:id="rId9"/>
    <p:sldId id="368" r:id="rId10"/>
    <p:sldId id="313" r:id="rId11"/>
    <p:sldId id="314" r:id="rId12"/>
    <p:sldId id="320" r:id="rId13"/>
    <p:sldId id="321" r:id="rId14"/>
    <p:sldId id="369" r:id="rId15"/>
    <p:sldId id="370" r:id="rId16"/>
    <p:sldId id="351" r:id="rId17"/>
    <p:sldId id="381" r:id="rId18"/>
    <p:sldId id="378" r:id="rId19"/>
    <p:sldId id="379" r:id="rId20"/>
    <p:sldId id="375" r:id="rId21"/>
    <p:sldId id="352" r:id="rId22"/>
    <p:sldId id="382" r:id="rId23"/>
    <p:sldId id="383" r:id="rId24"/>
    <p:sldId id="371" r:id="rId25"/>
    <p:sldId id="388" r:id="rId26"/>
    <p:sldId id="389" r:id="rId27"/>
    <p:sldId id="385" r:id="rId28"/>
    <p:sldId id="386" r:id="rId29"/>
    <p:sldId id="384" r:id="rId30"/>
    <p:sldId id="354" r:id="rId31"/>
    <p:sldId id="372" r:id="rId32"/>
    <p:sldId id="373" r:id="rId33"/>
    <p:sldId id="374" r:id="rId34"/>
    <p:sldId id="391" r:id="rId35"/>
    <p:sldId id="31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91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09" d="100"/>
          <a:sy n="109" d="100"/>
        </p:scale>
        <p:origin x="7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1259254064"/>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4202637836"/>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313548817"/>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2239729134"/>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3304114316"/>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3355307495"/>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4257507356"/>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2799692300"/>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220943056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3532338405"/>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A3F6C-9320-49F7-857B-D799CECC13AD}" type="datetimeFigureOut">
              <a:rPr lang="en-US" smtClean="0"/>
              <a:t>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B55030-3CB8-4181-926D-FB4CCE9F2812}" type="slidenum">
              <a:rPr lang="en-US" smtClean="0"/>
              <a:t>‹#›</a:t>
            </a:fld>
            <a:endParaRPr lang="en-US" dirty="0"/>
          </a:p>
        </p:txBody>
      </p:sp>
    </p:spTree>
    <p:extLst>
      <p:ext uri="{BB962C8B-B14F-4D97-AF65-F5344CB8AC3E}">
        <p14:creationId xmlns:p14="http://schemas.microsoft.com/office/powerpoint/2010/main" val="1448425799"/>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6F93D1"/>
            </a:gs>
            <a:gs pos="0">
              <a:schemeClr val="accent5">
                <a:lumMod val="40000"/>
                <a:lumOff val="60000"/>
              </a:schemeClr>
            </a:gs>
            <a:gs pos="46000">
              <a:schemeClr val="accent5">
                <a:lumMod val="95000"/>
                <a:lumOff val="5000"/>
              </a:schemeClr>
            </a:gs>
            <a:gs pos="100000">
              <a:schemeClr val="accent5">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A3F6C-9320-49F7-857B-D799CECC13AD}" type="datetimeFigureOut">
              <a:rPr lang="en-US" smtClean="0"/>
              <a:t>11/7/2021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B55030-3CB8-4181-926D-FB4CCE9F2812}" type="slidenum">
              <a:rPr lang="en-US" smtClean="0"/>
              <a:t>‹#›</a:t>
            </a:fld>
            <a:endParaRPr lang="en-US" dirty="0"/>
          </a:p>
        </p:txBody>
      </p:sp>
    </p:spTree>
    <p:extLst>
      <p:ext uri="{BB962C8B-B14F-4D97-AF65-F5344CB8AC3E}">
        <p14:creationId xmlns:p14="http://schemas.microsoft.com/office/powerpoint/2010/main" val="1910597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256273"/>
            <a:ext cx="10515600" cy="3988556"/>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pPr marL="914400" marR="0" indent="-914400" algn="ctr">
              <a:spcBef>
                <a:spcPts val="0"/>
              </a:spcBef>
              <a:spcAft>
                <a:spcPts val="0"/>
              </a:spcAft>
              <a:tabLst>
                <a:tab pos="-914400" algn="l"/>
              </a:tabLst>
            </a:pPr>
            <a:r>
              <a:rPr lang="en-US" sz="4000" b="1" cap="small" dirty="0">
                <a:highlight>
                  <a:srgbClr val="FFFF00"/>
                </a:highlight>
              </a:rPr>
              <a:t/>
            </a:r>
            <a:br>
              <a:rPr lang="en-US" sz="4000" b="1" cap="small" dirty="0">
                <a:highlight>
                  <a:srgbClr val="FFFF00"/>
                </a:highlight>
              </a:rPr>
            </a:br>
            <a:r>
              <a:rPr lang="en-US" sz="4000" b="1" cap="small" dirty="0">
                <a:highlight>
                  <a:srgbClr val="FFFF00"/>
                </a:highlight>
              </a:rPr>
              <a:t/>
            </a:r>
            <a:br>
              <a:rPr lang="en-US" sz="4000" b="1" cap="small" dirty="0">
                <a:highlight>
                  <a:srgbClr val="FFFF00"/>
                </a:highlight>
              </a:rPr>
            </a:br>
            <a:r>
              <a:rPr lang="en-US" sz="4000" b="1" cap="small" dirty="0">
                <a:highlight>
                  <a:srgbClr val="FFFF00"/>
                </a:highlight>
              </a:rPr>
              <a:t/>
            </a:r>
            <a:br>
              <a:rPr lang="en-US" sz="4000" b="1" cap="small" dirty="0">
                <a:highlight>
                  <a:srgbClr val="FFFF00"/>
                </a:highlight>
              </a:rPr>
            </a:br>
            <a:r>
              <a:rPr lang="en-US" sz="4000" b="1" cap="small" dirty="0">
                <a:highlight>
                  <a:srgbClr val="FFFF00"/>
                </a:highlight>
              </a:rPr>
              <a:t/>
            </a:r>
            <a:br>
              <a:rPr lang="en-US" sz="4000" b="1" cap="small" dirty="0">
                <a:highlight>
                  <a:srgbClr val="FFFF00"/>
                </a:highlight>
              </a:rPr>
            </a:br>
            <a:r>
              <a:rPr lang="en-US" sz="4000" b="1" cap="small" dirty="0">
                <a:highlight>
                  <a:srgbClr val="FFFF00"/>
                </a:highlight>
              </a:rPr>
              <a:t/>
            </a:r>
            <a:br>
              <a:rPr lang="en-US" sz="4000" b="1" cap="small" dirty="0">
                <a:highlight>
                  <a:srgbClr val="FFFF00"/>
                </a:highlight>
              </a:rPr>
            </a:br>
            <a:r>
              <a:rPr lang="en-US" sz="3200" b="1" cap="small" dirty="0">
                <a:solidFill>
                  <a:schemeClr val="bg1">
                    <a:lumMod val="95000"/>
                  </a:schemeClr>
                </a:solidFill>
                <a:latin typeface="Garamond" panose="02020404030301010803" pitchFamily="18" charset="0"/>
              </a:rPr>
              <a:t>VOLUNTARY TRIAL RESOLUTION</a:t>
            </a:r>
            <a:br>
              <a:rPr lang="en-US" sz="3200" b="1" cap="small" dirty="0">
                <a:solidFill>
                  <a:schemeClr val="bg1">
                    <a:lumMod val="95000"/>
                  </a:schemeClr>
                </a:solidFill>
                <a:latin typeface="Garamond" panose="02020404030301010803" pitchFamily="18" charset="0"/>
              </a:rPr>
            </a:br>
            <a:r>
              <a:rPr lang="en-US" sz="3200" b="1" cap="small" dirty="0">
                <a:solidFill>
                  <a:schemeClr val="bg1">
                    <a:lumMod val="95000"/>
                  </a:schemeClr>
                </a:solidFill>
                <a:latin typeface="Garamond" panose="02020404030301010803" pitchFamily="18" charset="0"/>
              </a:rPr>
              <a:t>(UNDERSTANDING ITS USE AND BENEFITS)</a:t>
            </a:r>
            <a:r>
              <a:rPr lang="en-US" sz="3200" b="1" cap="small" dirty="0">
                <a:solidFill>
                  <a:schemeClr val="bg1">
                    <a:lumMod val="95000"/>
                  </a:schemeClr>
                </a:solidFill>
                <a:highlight>
                  <a:srgbClr val="FFFF00"/>
                </a:highlight>
                <a:latin typeface="Garamond" panose="02020404030301010803" pitchFamily="18" charset="0"/>
              </a:rPr>
              <a:t> </a:t>
            </a:r>
            <a:br>
              <a:rPr lang="en-US" sz="3200" b="1" cap="small" dirty="0">
                <a:solidFill>
                  <a:schemeClr val="bg1">
                    <a:lumMod val="95000"/>
                  </a:schemeClr>
                </a:solidFill>
                <a:highlight>
                  <a:srgbClr val="FFFF00"/>
                </a:highlight>
                <a:latin typeface="Garamond" panose="02020404030301010803" pitchFamily="18" charset="0"/>
              </a:rPr>
            </a:br>
            <a:r>
              <a:rPr lang="en-US" sz="3200" b="1" cap="small" dirty="0">
                <a:solidFill>
                  <a:schemeClr val="bg1"/>
                </a:solidFill>
                <a:latin typeface="Garamond" panose="02020404030301010803" pitchFamily="18" charset="0"/>
              </a:rPr>
              <a:t/>
            </a:r>
            <a:br>
              <a:rPr lang="en-US" sz="3200" b="1" cap="small" dirty="0">
                <a:solidFill>
                  <a:schemeClr val="bg1"/>
                </a:solidFill>
                <a:latin typeface="Garamond" panose="02020404030301010803" pitchFamily="18" charset="0"/>
              </a:rPr>
            </a:br>
            <a:r>
              <a:rPr lang="en-US" sz="3600" dirty="0">
                <a:solidFill>
                  <a:schemeClr val="accent4">
                    <a:lumMod val="60000"/>
                    <a:lumOff val="40000"/>
                  </a:schemeClr>
                </a:solidFill>
                <a:latin typeface="Times New Roman" panose="02020603050405020304" pitchFamily="18" charset="0"/>
                <a:cs typeface="Times New Roman" panose="02020603050405020304" pitchFamily="18" charset="0"/>
              </a:rPr>
              <a:t/>
            </a:r>
            <a:br>
              <a:rPr lang="en-US" sz="3600" dirty="0">
                <a:solidFill>
                  <a:schemeClr val="accent4">
                    <a:lumMod val="60000"/>
                    <a:lumOff val="40000"/>
                  </a:schemeClr>
                </a:solidFill>
                <a:latin typeface="Times New Roman" panose="02020603050405020304" pitchFamily="18" charset="0"/>
                <a:cs typeface="Times New Roman" panose="02020603050405020304" pitchFamily="18" charset="0"/>
              </a:rPr>
            </a:br>
            <a:r>
              <a:rPr lang="en-US" sz="1800" dirty="0">
                <a:solidFill>
                  <a:schemeClr val="bg1"/>
                </a:solidFill>
                <a:effectLst/>
                <a:latin typeface="Garamond" panose="02020404030301010803" pitchFamily="18" charset="0"/>
                <a:ea typeface="Batang" panose="020B0503020000020004" pitchFamily="18" charset="-127"/>
              </a:rPr>
              <a:t>Construction Law Committee</a:t>
            </a:r>
            <a:br>
              <a:rPr lang="en-US" sz="1800" dirty="0">
                <a:solidFill>
                  <a:schemeClr val="bg1"/>
                </a:solidFill>
                <a:effectLst/>
                <a:latin typeface="Garamond" panose="02020404030301010803" pitchFamily="18" charset="0"/>
                <a:ea typeface="Batang" panose="020B0503020000020004" pitchFamily="18" charset="-127"/>
              </a:rPr>
            </a:br>
            <a:r>
              <a:rPr lang="en-US" sz="1800" dirty="0">
                <a:solidFill>
                  <a:schemeClr val="bg1"/>
                </a:solidFill>
                <a:effectLst/>
                <a:latin typeface="Garamond" panose="02020404030301010803" pitchFamily="18" charset="0"/>
                <a:ea typeface="Batang" panose="020B0503020000020004" pitchFamily="18" charset="-127"/>
              </a:rPr>
              <a:t>The Florida Bar: Real Property, Probate and Trust Law Section</a:t>
            </a:r>
            <a:br>
              <a:rPr lang="en-US" sz="1800" dirty="0">
                <a:solidFill>
                  <a:schemeClr val="bg1"/>
                </a:solidFill>
                <a:effectLst/>
                <a:latin typeface="Garamond" panose="02020404030301010803" pitchFamily="18" charset="0"/>
                <a:ea typeface="Batang" panose="020B0503020000020004" pitchFamily="18" charset="-127"/>
              </a:rPr>
            </a:br>
            <a:r>
              <a:rPr lang="en-US" sz="1800" dirty="0">
                <a:solidFill>
                  <a:schemeClr val="bg1"/>
                </a:solidFill>
                <a:effectLst/>
                <a:latin typeface="Garamond" panose="02020404030301010803" pitchFamily="18" charset="0"/>
                <a:ea typeface="Batang" panose="020B0503020000020004" pitchFamily="18" charset="-127"/>
              </a:rPr>
              <a:t>November 8, 2021</a:t>
            </a:r>
            <a:br>
              <a:rPr lang="en-US" sz="1800" dirty="0">
                <a:solidFill>
                  <a:schemeClr val="bg1"/>
                </a:solidFill>
                <a:effectLst/>
                <a:latin typeface="Garamond" panose="02020404030301010803" pitchFamily="18" charset="0"/>
                <a:ea typeface="Batang" panose="020B0503020000020004" pitchFamily="18" charset="-127"/>
              </a:rPr>
            </a:br>
            <a:r>
              <a:rPr lang="en-US" sz="1800" dirty="0">
                <a:solidFill>
                  <a:schemeClr val="bg1"/>
                </a:solidFill>
                <a:effectLst/>
                <a:latin typeface="Garamond" panose="02020404030301010803" pitchFamily="18" charset="0"/>
                <a:ea typeface="Batang" panose="020B0503020000020004" pitchFamily="18" charset="-127"/>
              </a:rPr>
              <a:t/>
            </a:r>
            <a:br>
              <a:rPr lang="en-US" sz="1800" dirty="0">
                <a:solidFill>
                  <a:schemeClr val="bg1"/>
                </a:solidFill>
                <a:effectLst/>
                <a:latin typeface="Garamond" panose="02020404030301010803" pitchFamily="18" charset="0"/>
                <a:ea typeface="Batang" panose="020B0503020000020004" pitchFamily="18" charset="-127"/>
              </a:rPr>
            </a:br>
            <a:r>
              <a:rPr lang="en-US" sz="1800" dirty="0">
                <a:solidFill>
                  <a:schemeClr val="bg1"/>
                </a:solidFill>
                <a:effectLst/>
                <a:latin typeface="Garamond" panose="02020404030301010803" pitchFamily="18" charset="0"/>
                <a:ea typeface="Batang" panose="020B0503020000020004" pitchFamily="18" charset="-127"/>
              </a:rPr>
              <a:t>Presented by</a:t>
            </a:r>
            <a:br>
              <a:rPr lang="en-US" sz="1800" dirty="0">
                <a:solidFill>
                  <a:schemeClr val="bg1"/>
                </a:solidFill>
                <a:effectLst/>
                <a:latin typeface="Garamond" panose="02020404030301010803" pitchFamily="18" charset="0"/>
                <a:ea typeface="Batang" panose="020B0503020000020004" pitchFamily="18" charset="-127"/>
              </a:rPr>
            </a:br>
            <a:r>
              <a:rPr lang="en-US" sz="1800" dirty="0">
                <a:solidFill>
                  <a:schemeClr val="bg1"/>
                </a:solidFill>
                <a:effectLst/>
                <a:latin typeface="Garamond" panose="02020404030301010803" pitchFamily="18" charset="0"/>
                <a:ea typeface="Batang" panose="020B0503020000020004" pitchFamily="18" charset="-127"/>
              </a:rPr>
              <a:t>Bryan Rendzio</a:t>
            </a:r>
            <a:br>
              <a:rPr lang="en-US" sz="1800" dirty="0">
                <a:solidFill>
                  <a:schemeClr val="bg1"/>
                </a:solidFill>
                <a:effectLst/>
                <a:latin typeface="Garamond" panose="02020404030301010803" pitchFamily="18" charset="0"/>
                <a:ea typeface="Batang" panose="020B0503020000020004" pitchFamily="18" charset="-127"/>
              </a:rPr>
            </a:br>
            <a:r>
              <a:rPr lang="en-US" sz="1800" dirty="0">
                <a:effectLst/>
                <a:latin typeface="Tahoma" panose="020B0604030504040204" pitchFamily="34" charset="0"/>
                <a:ea typeface="Batang" panose="020B0503020000020004" pitchFamily="18" charset="-127"/>
              </a:rPr>
              <a:t/>
            </a:r>
            <a:br>
              <a:rPr lang="en-US" sz="1800" dirty="0">
                <a:effectLst/>
                <a:latin typeface="Tahoma" panose="020B0604030504040204" pitchFamily="34" charset="0"/>
                <a:ea typeface="Batang" panose="020B0503020000020004" pitchFamily="18" charset="-127"/>
              </a:rPr>
            </a:br>
            <a:r>
              <a:rPr lang="en-US" sz="1800" dirty="0">
                <a:effectLst/>
                <a:latin typeface="Times New Roman" panose="02020603050405020304" pitchFamily="18" charset="0"/>
                <a:ea typeface="Batang" panose="020B0503020000020004" pitchFamily="18" charset="-127"/>
              </a:rPr>
              <a:t/>
            </a:r>
            <a:br>
              <a:rPr lang="en-US" sz="1800" dirty="0">
                <a:effectLst/>
                <a:latin typeface="Times New Roman" panose="02020603050405020304" pitchFamily="18" charset="0"/>
                <a:ea typeface="Batang" panose="020B0503020000020004" pitchFamily="18" charset="-127"/>
              </a:rPr>
            </a:br>
            <a:endParaRPr lang="en-US" sz="3600" dirty="0">
              <a:solidFill>
                <a:schemeClr val="accent4">
                  <a:lumMod val="60000"/>
                  <a:lumOff val="40000"/>
                </a:schemeClr>
              </a:solidFill>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idx="1"/>
          </p:nvPr>
        </p:nvSpPr>
        <p:spPr>
          <a:xfrm>
            <a:off x="656590" y="3738329"/>
            <a:ext cx="10515600" cy="2729566"/>
          </a:xfrm>
          <a:ln>
            <a:noFill/>
          </a:ln>
          <a:effectLst>
            <a:glow rad="139700">
              <a:schemeClr val="accent4">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ctr">
              <a:buNone/>
            </a:pPr>
            <a:endParaRPr lang="en-US" sz="1600" dirty="0">
              <a:solidFill>
                <a:schemeClr val="bg1"/>
              </a:solidFill>
              <a:latin typeface="Garamond" panose="02020404030301010803" pitchFamily="18" charset="0"/>
            </a:endParaRPr>
          </a:p>
          <a:p>
            <a:pPr marL="0" indent="0" algn="ctr">
              <a:buNone/>
            </a:pPr>
            <a:endParaRPr lang="en-US" sz="1800" dirty="0">
              <a:solidFill>
                <a:schemeClr val="bg1"/>
              </a:solidFill>
              <a:latin typeface="Garamond" panose="02020404030301010803" pitchFamily="18" charset="0"/>
            </a:endParaRPr>
          </a:p>
          <a:p>
            <a:pPr marL="0" indent="0" algn="ctr">
              <a:spcBef>
                <a:spcPts val="600"/>
              </a:spcBef>
              <a:buNone/>
            </a:pPr>
            <a:endParaRPr lang="en-US" sz="1800" dirty="0">
              <a:solidFill>
                <a:schemeClr val="bg1"/>
              </a:solidFill>
              <a:latin typeface="Garamond" panose="02020404030301010803" pitchFamily="18" charset="0"/>
            </a:endParaRPr>
          </a:p>
        </p:txBody>
      </p:sp>
      <p:sp>
        <p:nvSpPr>
          <p:cNvPr id="19" name="Rectangle 23">
            <a:extLst>
              <a:ext uri="{FF2B5EF4-FFF2-40B4-BE49-F238E27FC236}">
                <a16:creationId xmlns:a16="http://schemas.microsoft.com/office/drawing/2014/main" id="{1EABA2BD-591C-4F40-BCCA-1DB55646AE4A}"/>
              </a:ext>
            </a:extLst>
          </p:cNvPr>
          <p:cNvSpPr>
            <a:spLocks noChangeArrowheads="1"/>
          </p:cNvSpPr>
          <p:nvPr/>
        </p:nvSpPr>
        <p:spPr bwMode="auto">
          <a:xfrm>
            <a:off x="2155971" y="-48319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23" name="Rectangle 24">
            <a:extLst>
              <a:ext uri="{FF2B5EF4-FFF2-40B4-BE49-F238E27FC236}">
                <a16:creationId xmlns:a16="http://schemas.microsoft.com/office/drawing/2014/main" id="{3A1BAE80-544F-4AA1-B17D-11D2CA7CA1DA}"/>
              </a:ext>
            </a:extLst>
          </p:cNvPr>
          <p:cNvSpPr>
            <a:spLocks noChangeArrowheads="1"/>
          </p:cNvSpPr>
          <p:nvPr/>
        </p:nvSpPr>
        <p:spPr bwMode="auto">
          <a:xfrm>
            <a:off x="2155971" y="-2599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24769557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D3C2CE-CA0F-49B1-A1F7-B95D3801A279}"/>
              </a:ext>
            </a:extLst>
          </p:cNvPr>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indent="0">
              <a:buNone/>
            </a:pPr>
            <a:endParaRPr lang="en-US" b="1" dirty="0">
              <a:solidFill>
                <a:schemeClr val="bg2"/>
              </a:solidFill>
              <a:latin typeface="Garamond" panose="02020404030301010803" pitchFamily="18" charset="0"/>
            </a:endParaRPr>
          </a:p>
          <a:p>
            <a:pPr marL="0" indent="0">
              <a:buNone/>
            </a:pPr>
            <a:endParaRPr lang="en-US" b="1" dirty="0">
              <a:solidFill>
                <a:schemeClr val="bg2"/>
              </a:solidFill>
              <a:latin typeface="Garamond" panose="02020404030301010803" pitchFamily="18" charset="0"/>
            </a:endParaRPr>
          </a:p>
          <a:p>
            <a:pPr marL="0" marR="0" indent="0" algn="ctr" fontAlgn="base">
              <a:lnSpc>
                <a:spcPct val="100000"/>
              </a:lnSpc>
              <a:spcBef>
                <a:spcPts val="0"/>
              </a:spcBef>
              <a:buNone/>
            </a:pPr>
            <a: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Can a Trial Resolution Judge </a:t>
            </a:r>
          </a:p>
          <a:p>
            <a:pPr marL="0" marR="0" indent="0" algn="ctr" fontAlgn="base">
              <a:lnSpc>
                <a:spcPct val="100000"/>
              </a:lnSpc>
              <a:spcBef>
                <a:spcPts val="0"/>
              </a:spcBef>
              <a:buNone/>
            </a:pPr>
            <a: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Decide a Family Law Dispute?</a:t>
            </a:r>
            <a:endParaRPr lang="en-US" sz="3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804859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ACBA92-4CD5-4B7D-9BFA-DC041DA80478}"/>
              </a:ext>
            </a:extLst>
          </p:cNvPr>
          <p:cNvSpPr>
            <a:spLocks noGrp="1"/>
          </p:cNvSpPr>
          <p:nvPr>
            <p:ph idx="1"/>
          </p:nvPr>
        </p:nvSpPr>
        <p:spPr>
          <a:xfrm>
            <a:off x="838200" y="1409349"/>
            <a:ext cx="10515600" cy="47676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85000" lnSpcReduction="10000"/>
          </a:bodyPr>
          <a:lstStyle/>
          <a:p>
            <a:pPr marL="0" indent="0" algn="just" fontAlgn="base">
              <a:lnSpc>
                <a:spcPct val="100000"/>
              </a:lnSpc>
              <a:spcBef>
                <a:spcPts val="0"/>
              </a:spcBef>
              <a:spcAft>
                <a:spcPts val="1275"/>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Yes. </a:t>
            </a:r>
          </a:p>
          <a:p>
            <a:pPr marL="0" indent="0" algn="just" fontAlgn="base">
              <a:lnSpc>
                <a:spcPct val="100000"/>
              </a:lnSpc>
              <a:spcBef>
                <a:spcPts val="0"/>
              </a:spcBef>
              <a:spcAft>
                <a:spcPts val="1275"/>
              </a:spcAft>
              <a:buNone/>
            </a:pPr>
            <a:endParaRPr lang="en-US" dirty="0">
              <a:solidFill>
                <a:schemeClr val="bg1"/>
              </a:solidFill>
              <a:latin typeface="Arial" panose="020B0604020202020204" pitchFamily="34" charset="0"/>
              <a:ea typeface="Times New Roman" panose="02020603050405020304" pitchFamily="18" charset="0"/>
              <a:cs typeface="Arial" panose="020B0604020202020204" pitchFamily="34" charset="0"/>
            </a:endParaRPr>
          </a:p>
          <a:p>
            <a:pPr marL="0" indent="0" algn="just" fontAlgn="base">
              <a:lnSpc>
                <a:spcPct val="100000"/>
              </a:lnSpc>
              <a:spcBef>
                <a:spcPts val="0"/>
              </a:spcBef>
              <a:spcAft>
                <a:spcPts val="1275"/>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Section 44.104 does not prohibit a trial resolution judge from hearing certain family law matters. However, the Statute does not permit voluntary trial resolution to be utilized for a dispute involving child custody, visitation, or child support. </a:t>
            </a: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See</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 44.104(14), Fla. Stat.</a:t>
            </a:r>
          </a:p>
          <a:p>
            <a:pPr marL="0" marR="0" algn="just" fontAlgn="base">
              <a:lnSpc>
                <a:spcPct val="100000"/>
              </a:lnSpc>
              <a:spcBef>
                <a:spcPts val="0"/>
              </a:spcBef>
              <a:spcAft>
                <a:spcPts val="1275"/>
              </a:spcAft>
            </a:pPr>
            <a:endPar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fontAlgn="base">
              <a:lnSpc>
                <a:spcPct val="100000"/>
              </a:lnSpc>
              <a:spcBef>
                <a:spcPts val="0"/>
              </a:spcBef>
              <a:spcAft>
                <a:spcPts val="1275"/>
              </a:spcAft>
            </a:pPr>
            <a:endParaRPr lang="en-US" dirty="0">
              <a:solidFill>
                <a:schemeClr val="bg1"/>
              </a:solidFill>
              <a:latin typeface="Arial" panose="020B0604020202020204" pitchFamily="34" charset="0"/>
              <a:ea typeface="Times New Roman" panose="02020603050405020304" pitchFamily="18" charset="0"/>
              <a:cs typeface="Arial" panose="020B0604020202020204" pitchFamily="34" charset="0"/>
            </a:endParaRPr>
          </a:p>
          <a:p>
            <a:pPr marL="0" marR="0" indent="0" algn="just" fontAlgn="base">
              <a:lnSpc>
                <a:spcPct val="100000"/>
              </a:lnSpc>
              <a:spcBef>
                <a:spcPts val="0"/>
              </a:spcBef>
              <a:spcAft>
                <a:spcPts val="1275"/>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In family law actions, this would permit the use of voluntary trial resolution in dissolution trials with no minor children, as well in post-judgment disputes that do not involve child custody, visitation, or child support.   </a:t>
            </a:r>
          </a:p>
          <a:p>
            <a:endParaRPr lang="en-US" dirty="0"/>
          </a:p>
        </p:txBody>
      </p:sp>
    </p:spTree>
    <p:extLst>
      <p:ext uri="{BB962C8B-B14F-4D97-AF65-F5344CB8AC3E}">
        <p14:creationId xmlns:p14="http://schemas.microsoft.com/office/powerpoint/2010/main" val="4145616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3216B-EC05-40D7-8B43-AB97C7E92E96}"/>
              </a:ext>
            </a:extLst>
          </p:cNvPr>
          <p:cNvSpPr>
            <a:spLocks noGrp="1"/>
          </p:cNvSpPr>
          <p:nvPr>
            <p:ph type="title"/>
          </p:nvPr>
        </p:nvSpPr>
        <p:spPr>
          <a:xfrm>
            <a:off x="838200" y="1652631"/>
            <a:ext cx="10515600" cy="208047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marR="0" algn="ctr" fontAlgn="base">
              <a:lnSpc>
                <a:spcPct val="100000"/>
              </a:lnSpc>
              <a:spcBef>
                <a:spcPts val="0"/>
              </a:spcBef>
              <a:spcAft>
                <a:spcPts val="1275"/>
              </a:spcAft>
            </a:pPr>
            <a:r>
              <a:rPr lang="en-US" sz="2800" b="1" i="1"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rPr>
              <a:t/>
            </a:r>
            <a:br>
              <a:rPr lang="en-US" sz="2800" b="1" i="1"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rPr>
            </a:br>
            <a: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What Authority Does a Trial Resolution Judge Have When Conducting Voluntary Trial Resolution?</a:t>
            </a:r>
            <a:endParaRPr lang="en-US" sz="3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912903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25E87E-4E88-477C-A429-8AF528309CF5}"/>
              </a:ext>
            </a:extLst>
          </p:cNvPr>
          <p:cNvSpPr>
            <a:spLocks noGrp="1"/>
          </p:cNvSpPr>
          <p:nvPr>
            <p:ph idx="1"/>
          </p:nvPr>
        </p:nvSpPr>
        <p:spPr>
          <a:xfrm>
            <a:off x="838200" y="570451"/>
            <a:ext cx="10515600" cy="560651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marR="0" indent="0" algn="just" fontAlgn="base">
              <a:lnSpc>
                <a:spcPts val="1950"/>
              </a:lnSpc>
              <a:spcBef>
                <a:spcPts val="0"/>
              </a:spcBef>
              <a:spcAft>
                <a:spcPts val="1275"/>
              </a:spcAft>
              <a:buNone/>
            </a:pP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endParaRPr lang="en-US" sz="1800" dirty="0">
              <a:solidFill>
                <a:srgbClr val="000000"/>
              </a:solidFill>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lgn="just" fontAlgn="base">
              <a:lnSpc>
                <a:spcPct val="100000"/>
              </a:lnSpc>
              <a:spcBef>
                <a:spcPts val="0"/>
              </a:spcBef>
              <a:spcAft>
                <a:spcPts val="1275"/>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Section 44.104 expressly states that trial resolution judges “may administer oaths or affirmations and conduct the proceedings as the rules of court shall provide.” </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44.104(7), Fla. Stat.</a:t>
            </a:r>
          </a:p>
          <a:p>
            <a:pPr marL="0" indent="0">
              <a:buNone/>
            </a:pPr>
            <a:endParaRPr lang="en-US" dirty="0"/>
          </a:p>
        </p:txBody>
      </p:sp>
    </p:spTree>
    <p:extLst>
      <p:ext uri="{BB962C8B-B14F-4D97-AF65-F5344CB8AC3E}">
        <p14:creationId xmlns:p14="http://schemas.microsoft.com/office/powerpoint/2010/main" val="14696293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25E87E-4E88-477C-A429-8AF528309CF5}"/>
              </a:ext>
            </a:extLst>
          </p:cNvPr>
          <p:cNvSpPr>
            <a:spLocks noGrp="1"/>
          </p:cNvSpPr>
          <p:nvPr>
            <p:ph idx="1"/>
          </p:nvPr>
        </p:nvSpPr>
        <p:spPr>
          <a:xfrm>
            <a:off x="838200" y="570451"/>
            <a:ext cx="10515600" cy="560651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marR="0" indent="0" algn="just" fontAlgn="base">
              <a:lnSpc>
                <a:spcPts val="1950"/>
              </a:lnSpc>
              <a:spcBef>
                <a:spcPts val="0"/>
              </a:spcBef>
              <a:spcAft>
                <a:spcPts val="1275"/>
              </a:spcAft>
              <a:buNone/>
            </a:pP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endParaRPr lang="en-US" sz="1800" dirty="0">
              <a:solidFill>
                <a:srgbClr val="000000"/>
              </a:solidFill>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endParaRPr lang="en-US" sz="1800" dirty="0">
              <a:solidFill>
                <a:srgbClr val="000000"/>
              </a:solidFill>
              <a:latin typeface="Arial" panose="020B0604020202020204" pitchFamily="34" charset="0"/>
              <a:ea typeface="Times New Roman" panose="02020603050405020304" pitchFamily="18" charset="0"/>
            </a:endParaRPr>
          </a:p>
          <a:p>
            <a:pPr marL="0" marR="0" indent="0" algn="just" fontAlgn="base">
              <a:lnSpc>
                <a:spcPct val="100000"/>
              </a:lnSpc>
              <a:spcBef>
                <a:spcPts val="0"/>
              </a:spcBef>
              <a:spcAft>
                <a:spcPts val="1275"/>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Moreover, the Statute states that at the request of any party, the trial resolution judge “shall issue subpoenas for the attendance of witnesses and for the production of books, records, documents, and other evidence and may apply to the court for orders compelling attendance and production. Subpoenas shall be served and shall be enforceable in the manner provided by law.” </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44.104(7), Fla. Stat.</a:t>
            </a:r>
          </a:p>
          <a:p>
            <a:endParaRPr lang="en-US" dirty="0"/>
          </a:p>
        </p:txBody>
      </p:sp>
    </p:spTree>
    <p:extLst>
      <p:ext uri="{BB962C8B-B14F-4D97-AF65-F5344CB8AC3E}">
        <p14:creationId xmlns:p14="http://schemas.microsoft.com/office/powerpoint/2010/main" val="3658696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25E87E-4E88-477C-A429-8AF528309CF5}"/>
              </a:ext>
            </a:extLst>
          </p:cNvPr>
          <p:cNvSpPr>
            <a:spLocks noGrp="1"/>
          </p:cNvSpPr>
          <p:nvPr>
            <p:ph idx="1"/>
          </p:nvPr>
        </p:nvSpPr>
        <p:spPr>
          <a:xfrm>
            <a:off x="838200" y="570451"/>
            <a:ext cx="10515600" cy="560651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marR="0" indent="0" algn="just" fontAlgn="base">
              <a:lnSpc>
                <a:spcPts val="1950"/>
              </a:lnSpc>
              <a:spcBef>
                <a:spcPts val="0"/>
              </a:spcBef>
              <a:spcAft>
                <a:spcPts val="1275"/>
              </a:spcAft>
              <a:buNone/>
            </a:pP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endParaRPr lang="en-US" sz="1800" dirty="0">
              <a:solidFill>
                <a:srgbClr val="000000"/>
              </a:solidFill>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endParaRPr lang="en-US" sz="1800" dirty="0">
              <a:solidFill>
                <a:srgbClr val="000000"/>
              </a:solidFill>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endParaRPr lang="en-US" dirty="0">
              <a:solidFill>
                <a:schemeClr val="bg1"/>
              </a:solidFill>
              <a:effectLst/>
              <a:latin typeface="Garamond" panose="02020404030301010803" pitchFamily="18" charset="0"/>
              <a:ea typeface="Times New Roman" panose="02020603050405020304" pitchFamily="18" charset="0"/>
            </a:endParaRPr>
          </a:p>
          <a:p>
            <a:pPr marL="0" marR="0" indent="0" algn="just" fontAlgn="base">
              <a:lnSpc>
                <a:spcPct val="100000"/>
              </a:lnSpc>
              <a:spcBef>
                <a:spcPts val="0"/>
              </a:spcBef>
              <a:spcAft>
                <a:spcPts val="1275"/>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Additionally, the Florida Evidence Code applies to voluntary trial resolution.</a:t>
            </a:r>
            <a:r>
              <a:rPr lang="en-US"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See</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 44.104(9), Fla. Stat.</a:t>
            </a:r>
          </a:p>
          <a:p>
            <a:endParaRPr lang="en-US" dirty="0"/>
          </a:p>
        </p:txBody>
      </p:sp>
    </p:spTree>
    <p:extLst>
      <p:ext uri="{BB962C8B-B14F-4D97-AF65-F5344CB8AC3E}">
        <p14:creationId xmlns:p14="http://schemas.microsoft.com/office/powerpoint/2010/main" val="21243442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3216B-EC05-40D7-8B43-AB97C7E92E96}"/>
              </a:ext>
            </a:extLst>
          </p:cNvPr>
          <p:cNvSpPr>
            <a:spLocks noGrp="1"/>
          </p:cNvSpPr>
          <p:nvPr>
            <p:ph type="title"/>
          </p:nvPr>
        </p:nvSpPr>
        <p:spPr>
          <a:xfrm>
            <a:off x="838200" y="1652631"/>
            <a:ext cx="10515600" cy="208047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marR="0" algn="ctr" fontAlgn="base">
              <a:lnSpc>
                <a:spcPct val="100000"/>
              </a:lnSpc>
              <a:spcBef>
                <a:spcPts val="0"/>
              </a:spcBef>
              <a:spcAft>
                <a:spcPts val="1275"/>
              </a:spcAft>
            </a:pPr>
            <a:r>
              <a:rPr lang="en-US" sz="2800" b="1" i="1" dirty="0">
                <a:solidFill>
                  <a:schemeClr val="bg1"/>
                </a:solidFill>
                <a:effectLst/>
                <a:latin typeface="Garamond" panose="02020404030301010803" pitchFamily="18" charset="0"/>
                <a:ea typeface="Times New Roman" panose="02020603050405020304" pitchFamily="18" charset="0"/>
              </a:rPr>
              <a:t/>
            </a:r>
            <a:br>
              <a:rPr lang="en-US" sz="2800" b="1" i="1" dirty="0">
                <a:solidFill>
                  <a:schemeClr val="bg1"/>
                </a:solidFill>
                <a:effectLst/>
                <a:latin typeface="Garamond" panose="02020404030301010803" pitchFamily="18" charset="0"/>
                <a:ea typeface="Times New Roman" panose="02020603050405020304" pitchFamily="18" charset="0"/>
              </a:rPr>
            </a:br>
            <a: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Does a Trial Judge Have Authority to Prevent Parties From Using a Trial Resolution Judge?</a:t>
            </a:r>
            <a:endParaRPr lang="en-US" sz="3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40053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3216B-EC05-40D7-8B43-AB97C7E92E96}"/>
              </a:ext>
            </a:extLst>
          </p:cNvPr>
          <p:cNvSpPr>
            <a:spLocks noGrp="1"/>
          </p:cNvSpPr>
          <p:nvPr>
            <p:ph type="title"/>
          </p:nvPr>
        </p:nvSpPr>
        <p:spPr>
          <a:xfrm>
            <a:off x="838200" y="1652631"/>
            <a:ext cx="10515600" cy="208047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marR="0" algn="ctr" fontAlgn="base">
              <a:lnSpc>
                <a:spcPct val="100000"/>
              </a:lnSpc>
              <a:spcBef>
                <a:spcPts val="0"/>
              </a:spcBef>
              <a:spcAft>
                <a:spcPts val="1275"/>
              </a:spcAft>
            </a:pPr>
            <a:r>
              <a:rPr lang="en-US"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Let’s Explore A Recent DCA Ruling  </a:t>
            </a:r>
            <a:endParaRPr lang="en-US" sz="3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40565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25E87E-4E88-477C-A429-8AF528309CF5}"/>
              </a:ext>
            </a:extLst>
          </p:cNvPr>
          <p:cNvSpPr>
            <a:spLocks noGrp="1"/>
          </p:cNvSpPr>
          <p:nvPr>
            <p:ph idx="1"/>
          </p:nvPr>
        </p:nvSpPr>
        <p:spPr>
          <a:xfrm>
            <a:off x="838200" y="570451"/>
            <a:ext cx="10515600" cy="560651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62500" lnSpcReduction="20000"/>
          </a:bodyPr>
          <a:lstStyle/>
          <a:p>
            <a:pPr marL="0" marR="0" indent="0" algn="just" fontAlgn="base">
              <a:lnSpc>
                <a:spcPts val="1950"/>
              </a:lnSpc>
              <a:spcBef>
                <a:spcPts val="0"/>
              </a:spcBef>
              <a:spcAft>
                <a:spcPts val="1275"/>
              </a:spcAft>
              <a:buNone/>
            </a:pPr>
            <a:endParaRPr lang="en-US" sz="3800" dirty="0">
              <a:solidFill>
                <a:srgbClr val="000000"/>
              </a:solidFill>
              <a:effectLst/>
              <a:latin typeface="Arial" panose="020B0604020202020204" pitchFamily="34" charset="0"/>
              <a:ea typeface="Times New Roman" panose="02020603050405020304" pitchFamily="18" charset="0"/>
            </a:endParaRPr>
          </a:p>
          <a:p>
            <a:pPr marL="0" indent="0">
              <a:lnSpc>
                <a:spcPct val="100000"/>
              </a:lnSpc>
              <a:buNone/>
            </a:pPr>
            <a:r>
              <a:rPr lang="en-US" sz="3800" i="1" dirty="0">
                <a:solidFill>
                  <a:schemeClr val="bg1"/>
                </a:solidFill>
                <a:effectLst/>
                <a:latin typeface="Arial" panose="020B0604020202020204" pitchFamily="34" charset="0"/>
                <a:cs typeface="Arial" panose="020B0604020202020204" pitchFamily="34" charset="0"/>
              </a:rPr>
              <a:t>Community v. Circuit Court Judge</a:t>
            </a:r>
            <a:r>
              <a:rPr lang="en-US" sz="3800" b="0" i="0" dirty="0">
                <a:solidFill>
                  <a:schemeClr val="bg1"/>
                </a:solidFill>
                <a:effectLst/>
                <a:latin typeface="Arial" panose="020B0604020202020204" pitchFamily="34" charset="0"/>
                <a:cs typeface="Arial" panose="020B0604020202020204" pitchFamily="34" charset="0"/>
              </a:rPr>
              <a:t>, 2021 Fla. App. LEXIS 10624 (Fla 3d DCA 2021)</a:t>
            </a:r>
          </a:p>
          <a:p>
            <a:pPr marL="0" indent="0">
              <a:lnSpc>
                <a:spcPct val="100000"/>
              </a:lnSpc>
              <a:buNone/>
            </a:pPr>
            <a:endParaRPr lang="en-US" sz="3800" i="0" dirty="0">
              <a:solidFill>
                <a:schemeClr val="bg1"/>
              </a:solidFill>
              <a:effectLst/>
              <a:latin typeface="Arial" panose="020B0604020202020204" pitchFamily="34" charset="0"/>
              <a:cs typeface="Arial" panose="020B0604020202020204" pitchFamily="34" charset="0"/>
            </a:endParaRPr>
          </a:p>
          <a:p>
            <a:pPr marL="0" indent="0">
              <a:lnSpc>
                <a:spcPct val="120000"/>
              </a:lnSpc>
              <a:buNone/>
            </a:pPr>
            <a:r>
              <a:rPr lang="en-US" sz="3800" i="0" dirty="0">
                <a:solidFill>
                  <a:schemeClr val="bg1"/>
                </a:solidFill>
                <a:effectLst/>
                <a:latin typeface="Arial" panose="020B0604020202020204" pitchFamily="34" charset="0"/>
                <a:cs typeface="Arial" panose="020B0604020202020204" pitchFamily="34" charset="0"/>
              </a:rPr>
              <a:t>The case was set for trial. Several months before trial, the parties filed a Joint Application for Voluntary Trial Resolution pursuant to Section 44.104. The trial Judge denied the application. The Judge noted the case had been pending for some time, that the court had expended substantial judicial resources managing the case, and the case would be more expeditiously resolved if tried by the court rather than by a private trial resolution judge.</a:t>
            </a:r>
          </a:p>
          <a:p>
            <a:pPr marL="0" indent="0">
              <a:lnSpc>
                <a:spcPct val="120000"/>
              </a:lnSpc>
              <a:buNone/>
            </a:pPr>
            <a:endParaRPr lang="en-US" sz="3800" i="0" dirty="0">
              <a:solidFill>
                <a:schemeClr val="bg1"/>
              </a:solidFill>
              <a:effectLst/>
              <a:latin typeface="Arial" panose="020B0604020202020204" pitchFamily="34" charset="0"/>
              <a:cs typeface="Arial" panose="020B0604020202020204" pitchFamily="34" charset="0"/>
            </a:endParaRPr>
          </a:p>
          <a:p>
            <a:pPr marL="0" indent="0">
              <a:lnSpc>
                <a:spcPct val="120000"/>
              </a:lnSpc>
              <a:buNone/>
            </a:pPr>
            <a:r>
              <a:rPr lang="en-US" sz="3800" b="1" i="1" dirty="0">
                <a:solidFill>
                  <a:schemeClr val="bg1"/>
                </a:solidFill>
                <a:latin typeface="Arial" panose="020B0604020202020204" pitchFamily="34" charset="0"/>
                <a:cs typeface="Arial" panose="020B0604020202020204" pitchFamily="34" charset="0"/>
              </a:rPr>
              <a:t>Now what? The Judge made the ruling and the parties were required to proceed to trial, right?</a:t>
            </a:r>
            <a:r>
              <a:rPr lang="en-US" dirty="0"/>
              <a:t/>
            </a:r>
            <a:br>
              <a:rPr lang="en-US" dirty="0"/>
            </a:br>
            <a:endParaRPr lang="en-US" dirty="0"/>
          </a:p>
        </p:txBody>
      </p:sp>
    </p:spTree>
    <p:extLst>
      <p:ext uri="{BB962C8B-B14F-4D97-AF65-F5344CB8AC3E}">
        <p14:creationId xmlns:p14="http://schemas.microsoft.com/office/powerpoint/2010/main" val="39255738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25E87E-4E88-477C-A429-8AF528309CF5}"/>
              </a:ext>
            </a:extLst>
          </p:cNvPr>
          <p:cNvSpPr>
            <a:spLocks noGrp="1"/>
          </p:cNvSpPr>
          <p:nvPr>
            <p:ph idx="1"/>
          </p:nvPr>
        </p:nvSpPr>
        <p:spPr>
          <a:xfrm>
            <a:off x="838200" y="570451"/>
            <a:ext cx="10515600" cy="560651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70000" lnSpcReduction="20000"/>
          </a:bodyPr>
          <a:lstStyle/>
          <a:p>
            <a:pPr marL="0" marR="0" indent="0" algn="just" fontAlgn="base">
              <a:lnSpc>
                <a:spcPts val="1950"/>
              </a:lnSpc>
              <a:spcBef>
                <a:spcPts val="0"/>
              </a:spcBef>
              <a:spcAft>
                <a:spcPts val="1275"/>
              </a:spcAft>
              <a:buNone/>
            </a:pP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lgn="just" fontAlgn="base">
              <a:lnSpc>
                <a:spcPts val="1950"/>
              </a:lnSpc>
              <a:spcBef>
                <a:spcPts val="0"/>
              </a:spcBef>
              <a:spcAft>
                <a:spcPts val="1275"/>
              </a:spcAft>
              <a:buNone/>
            </a:pPr>
            <a:r>
              <a:rPr lang="en-US" sz="3100" dirty="0">
                <a:solidFill>
                  <a:schemeClr val="bg1"/>
                </a:solidFill>
                <a:latin typeface="Arial" panose="020B0604020202020204" pitchFamily="34" charset="0"/>
                <a:ea typeface="Times New Roman" panose="02020603050405020304" pitchFamily="18" charset="0"/>
              </a:rPr>
              <a:t>Wrong!</a:t>
            </a:r>
          </a:p>
          <a:p>
            <a:pPr marL="0" marR="0" indent="0" algn="just" fontAlgn="base">
              <a:lnSpc>
                <a:spcPts val="1950"/>
              </a:lnSpc>
              <a:spcBef>
                <a:spcPts val="0"/>
              </a:spcBef>
              <a:spcAft>
                <a:spcPts val="1275"/>
              </a:spcAft>
              <a:buNone/>
            </a:pPr>
            <a:endParaRPr lang="en-US" sz="3100" dirty="0">
              <a:solidFill>
                <a:schemeClr val="bg1"/>
              </a:solidFill>
              <a:latin typeface="Arial" panose="020B0604020202020204" pitchFamily="34" charset="0"/>
              <a:ea typeface="Times New Roman" panose="02020603050405020304" pitchFamily="18" charset="0"/>
            </a:endParaRPr>
          </a:p>
          <a:p>
            <a:pPr marL="0" marR="0" indent="0" algn="just" fontAlgn="base">
              <a:lnSpc>
                <a:spcPct val="100000"/>
              </a:lnSpc>
              <a:spcBef>
                <a:spcPts val="0"/>
              </a:spcBef>
              <a:spcAft>
                <a:spcPts val="1275"/>
              </a:spcAft>
              <a:buNone/>
            </a:pPr>
            <a:r>
              <a:rPr lang="en-US" sz="3100" dirty="0">
                <a:solidFill>
                  <a:schemeClr val="bg1"/>
                </a:solidFill>
                <a:latin typeface="Arial" panose="020B0604020202020204" pitchFamily="34" charset="0"/>
                <a:ea typeface="Times New Roman" panose="02020603050405020304" pitchFamily="18" charset="0"/>
              </a:rPr>
              <a:t>The Third DCA held that the below portion of Section 44.104 made it mandatory upon the Court to appoint the trial resolution judge upon the parties’ request. The DCA expressly held that the Legislature did not intend for the trial Judge to have discretion. </a:t>
            </a:r>
          </a:p>
          <a:p>
            <a:pPr marL="0" marR="0" indent="0" algn="just" fontAlgn="base">
              <a:lnSpc>
                <a:spcPct val="100000"/>
              </a:lnSpc>
              <a:spcBef>
                <a:spcPts val="0"/>
              </a:spcBef>
              <a:spcAft>
                <a:spcPts val="1275"/>
              </a:spcAft>
              <a:buNone/>
            </a:pPr>
            <a:endParaRPr lang="en-US" sz="3100" dirty="0">
              <a:solidFill>
                <a:schemeClr val="bg1"/>
              </a:solidFill>
              <a:latin typeface="Arial" panose="020B0604020202020204" pitchFamily="34" charset="0"/>
              <a:ea typeface="Times New Roman" panose="02020603050405020304" pitchFamily="18" charset="0"/>
            </a:endParaRPr>
          </a:p>
          <a:p>
            <a:pPr marL="0" marR="0" indent="0" algn="just" fontAlgn="base">
              <a:lnSpc>
                <a:spcPct val="120000"/>
              </a:lnSpc>
              <a:spcBef>
                <a:spcPts val="0"/>
              </a:spcBef>
              <a:spcAft>
                <a:spcPts val="1275"/>
              </a:spcAft>
              <a:buNone/>
            </a:pPr>
            <a:r>
              <a:rPr lang="en-US" sz="3100" dirty="0">
                <a:solidFill>
                  <a:schemeClr val="bg1"/>
                </a:solidFill>
                <a:effectLst/>
                <a:latin typeface="Arial" panose="020B0604020202020204" pitchFamily="34" charset="0"/>
                <a:cs typeface="Arial" panose="020B0604020202020204" pitchFamily="34" charset="0"/>
              </a:rPr>
              <a:t>“Within 10 days after the submission of the request for … voluntary trial resolution, the court </a:t>
            </a:r>
            <a:r>
              <a:rPr lang="en-US" sz="3100" u="sng" dirty="0">
                <a:solidFill>
                  <a:schemeClr val="bg1"/>
                </a:solidFill>
                <a:effectLst/>
                <a:latin typeface="Arial" panose="020B0604020202020204" pitchFamily="34" charset="0"/>
                <a:cs typeface="Arial" panose="020B0604020202020204" pitchFamily="34" charset="0"/>
              </a:rPr>
              <a:t>shall provide for the appointment</a:t>
            </a:r>
            <a:r>
              <a:rPr lang="en-US" sz="3100" dirty="0">
                <a:solidFill>
                  <a:schemeClr val="bg1"/>
                </a:solidFill>
                <a:effectLst/>
                <a:latin typeface="Arial" panose="020B0604020202020204" pitchFamily="34" charset="0"/>
                <a:cs typeface="Arial" panose="020B0604020202020204" pitchFamily="34" charset="0"/>
              </a:rPr>
              <a:t> of the … trial resolution judge, as the case requires.” </a:t>
            </a:r>
            <a:r>
              <a:rPr lang="en-US" sz="3100" i="1" dirty="0">
                <a:solidFill>
                  <a:schemeClr val="bg1"/>
                </a:solidFill>
                <a:effectLst/>
                <a:latin typeface="Arial" panose="020B0604020202020204" pitchFamily="34" charset="0"/>
                <a:cs typeface="Arial" panose="020B0604020202020204" pitchFamily="34" charset="0"/>
              </a:rPr>
              <a:t>citing to </a:t>
            </a:r>
            <a:r>
              <a:rPr lang="en-US" sz="3100" dirty="0">
                <a:solidFill>
                  <a:schemeClr val="bg1"/>
                </a:solidFill>
                <a:effectLst/>
                <a:latin typeface="Arial" panose="020B0604020202020204" pitchFamily="34" charset="0"/>
                <a:cs typeface="Arial" panose="020B0604020202020204" pitchFamily="34" charset="0"/>
              </a:rPr>
              <a:t>§ 44.104(4), Fla. Stat.</a:t>
            </a:r>
            <a:r>
              <a:rPr lang="en-US" dirty="0"/>
              <a:t/>
            </a:r>
            <a:br>
              <a:rPr lang="en-US" dirty="0"/>
            </a:br>
            <a:r>
              <a:rPr lang="en-US" dirty="0"/>
              <a:t> </a:t>
            </a:r>
            <a:br>
              <a:rPr lang="en-US" dirty="0"/>
            </a:br>
            <a:endParaRPr lang="en-US" dirty="0">
              <a:solidFill>
                <a:schemeClr val="bg1"/>
              </a:solidFill>
              <a:latin typeface="Arial" panose="020B0604020202020204" pitchFamily="34" charset="0"/>
              <a:ea typeface="Times New Roman" panose="02020603050405020304" pitchFamily="18" charset="0"/>
            </a:endParaRPr>
          </a:p>
          <a:p>
            <a:pPr marL="0" indent="0">
              <a:lnSpc>
                <a:spcPct val="100000"/>
              </a:lnSpc>
              <a:buNone/>
            </a:pPr>
            <a:r>
              <a:rPr lang="en-US" dirty="0"/>
              <a:t/>
            </a:r>
            <a:br>
              <a:rPr lang="en-US" dirty="0"/>
            </a:br>
            <a:endParaRPr lang="en-US" dirty="0"/>
          </a:p>
        </p:txBody>
      </p:sp>
    </p:spTree>
    <p:extLst>
      <p:ext uri="{BB962C8B-B14F-4D97-AF65-F5344CB8AC3E}">
        <p14:creationId xmlns:p14="http://schemas.microsoft.com/office/powerpoint/2010/main" val="35853700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760DD1B-458F-45AF-BE28-BD38DE4E03A3}"/>
              </a:ext>
            </a:extLst>
          </p:cNvPr>
          <p:cNvSpPr>
            <a:spLocks noGrp="1"/>
          </p:cNvSpPr>
          <p:nvPr>
            <p:ph idx="1"/>
          </p:nvPr>
        </p:nvSpPr>
        <p:spPr>
          <a:xfrm>
            <a:off x="838200" y="1825625"/>
            <a:ext cx="10515600" cy="435133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marR="0" indent="0" algn="just">
              <a:spcBef>
                <a:spcPts val="0"/>
              </a:spcBef>
              <a:spcAft>
                <a:spcPts val="0"/>
              </a:spcAft>
              <a:buNone/>
            </a:pPr>
            <a:endParaRPr lang="en-US" sz="2000" dirty="0">
              <a:solidFill>
                <a:schemeClr val="bg1"/>
              </a:solidFill>
              <a:effectLst/>
              <a:latin typeface="Garamond" panose="02020404030301010803" pitchFamily="18" charset="0"/>
              <a:ea typeface="Calibri" panose="020F0502020204030204" pitchFamily="34" charset="0"/>
              <a:cs typeface="Times New Roman" panose="02020603050405020304" pitchFamily="18" charset="0"/>
            </a:endParaRPr>
          </a:p>
          <a:p>
            <a:pPr marL="0" marR="0" indent="0" algn="just">
              <a:lnSpc>
                <a:spcPct val="100000"/>
              </a:lnSpc>
              <a:spcBef>
                <a:spcPts val="0"/>
              </a:spcBef>
              <a:spcAft>
                <a:spcPts val="0"/>
              </a:spcAft>
              <a:buNone/>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Some Florida Courts are facing an unprecedented backlog of trials given the nation’s COVID-19 pandemic. </a:t>
            </a:r>
          </a:p>
          <a:p>
            <a:pPr marL="0" marR="0" indent="0" algn="just">
              <a:lnSpc>
                <a:spcPct val="100000"/>
              </a:lnSpc>
              <a:spcBef>
                <a:spcPts val="0"/>
              </a:spcBef>
              <a:spcAft>
                <a:spcPts val="0"/>
              </a:spcAft>
              <a:buNone/>
            </a:pPr>
            <a:endParaRPr lang="en-US"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marR="0" indent="0" algn="just">
              <a:lnSpc>
                <a:spcPct val="100000"/>
              </a:lnSpc>
              <a:spcBef>
                <a:spcPts val="0"/>
              </a:spcBef>
              <a:spcAft>
                <a:spcPts val="0"/>
              </a:spcAft>
              <a:buNone/>
            </a:pPr>
            <a:endPar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0" marR="0" indent="0" algn="just">
              <a:lnSpc>
                <a:spcPct val="100000"/>
              </a:lnSpc>
              <a:spcBef>
                <a:spcPts val="0"/>
              </a:spcBef>
              <a:spcAft>
                <a:spcPts val="0"/>
              </a:spcAft>
              <a:buNone/>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Many practitioners are unaware of an underutilized procedure in Florida, which allows for civil cases to be decided by private judges, i.e. “trial resolution judges.” </a:t>
            </a: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See, e.g.,</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§44.104, Fla. Stat.  </a:t>
            </a:r>
          </a:p>
          <a:p>
            <a:pPr marL="0" marR="0" indent="0" algn="just">
              <a:spcBef>
                <a:spcPts val="0"/>
              </a:spcBef>
              <a:spcAft>
                <a:spcPts val="0"/>
              </a:spcAft>
              <a:buNone/>
            </a:pPr>
            <a:endParaRPr lang="en-US" sz="2000" dirty="0">
              <a:solidFill>
                <a:schemeClr val="bg1"/>
              </a:solidFill>
              <a:latin typeface="Garamond" panose="02020404030301010803" pitchFamily="18" charset="0"/>
              <a:ea typeface="Calibri" panose="020F0502020204030204" pitchFamily="34" charset="0"/>
              <a:cs typeface="Times New Roman" panose="02020603050405020304" pitchFamily="18" charset="0"/>
            </a:endParaRPr>
          </a:p>
          <a:p>
            <a:pPr marL="0" marR="0" indent="0" algn="just">
              <a:spcBef>
                <a:spcPts val="0"/>
              </a:spcBef>
              <a:spcAft>
                <a:spcPts val="0"/>
              </a:spcAft>
              <a:buNone/>
            </a:pPr>
            <a:endParaRPr lang="en-US" sz="2000" dirty="0">
              <a:solidFill>
                <a:schemeClr val="bg1"/>
              </a:solidFill>
              <a:effectLst/>
              <a:latin typeface="Garamond" panose="02020404030301010803" pitchFamily="18"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1904624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3216B-EC05-40D7-8B43-AB97C7E92E96}"/>
              </a:ext>
            </a:extLst>
          </p:cNvPr>
          <p:cNvSpPr>
            <a:spLocks noGrp="1"/>
          </p:cNvSpPr>
          <p:nvPr>
            <p:ph type="title"/>
          </p:nvPr>
        </p:nvSpPr>
        <p:spPr>
          <a:xfrm>
            <a:off x="838200" y="1652631"/>
            <a:ext cx="10515600" cy="208047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marR="0" algn="ctr" fontAlgn="base">
              <a:lnSpc>
                <a:spcPct val="100000"/>
              </a:lnSpc>
              <a:spcBef>
                <a:spcPts val="0"/>
              </a:spcBef>
              <a:spcAft>
                <a:spcPts val="1275"/>
              </a:spcAft>
            </a:pPr>
            <a:r>
              <a:rPr lang="en-US" sz="2800" b="1" i="1" dirty="0">
                <a:solidFill>
                  <a:schemeClr val="bg1"/>
                </a:solidFill>
                <a:effectLst/>
                <a:latin typeface="Garamond" panose="02020404030301010803" pitchFamily="18" charset="0"/>
                <a:ea typeface="Times New Roman" panose="02020603050405020304" pitchFamily="18" charset="0"/>
              </a:rPr>
              <a:t/>
            </a:r>
            <a:br>
              <a:rPr lang="en-US" sz="2800" b="1" i="1" dirty="0">
                <a:solidFill>
                  <a:schemeClr val="bg1"/>
                </a:solidFill>
                <a:effectLst/>
                <a:latin typeface="Garamond" panose="02020404030301010803" pitchFamily="18" charset="0"/>
                <a:ea typeface="Times New Roman" panose="02020603050405020304" pitchFamily="18" charset="0"/>
              </a:rPr>
            </a:br>
            <a: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Do Parties Retain Their Appellate Rights </a:t>
            </a:r>
            <a:b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br>
            <a: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Under Voluntary Trial Resolution?</a:t>
            </a:r>
            <a:endParaRPr lang="en-US" sz="3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241896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8B72C-9945-48E2-8647-43B23F579FEE}"/>
              </a:ext>
            </a:extLst>
          </p:cNvPr>
          <p:cNvSpPr>
            <a:spLocks noGrp="1"/>
          </p:cNvSpPr>
          <p:nvPr>
            <p:ph idx="1"/>
          </p:nvPr>
        </p:nvSpPr>
        <p:spPr>
          <a:xfrm>
            <a:off x="838200" y="419450"/>
            <a:ext cx="10515600" cy="57575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endParaRPr lang="en-US" u="sng" dirty="0">
              <a:solidFill>
                <a:schemeClr val="bg1"/>
              </a:solidFill>
              <a:latin typeface="Garamond" panose="02020404030301010803" pitchFamily="18" charset="0"/>
            </a:endParaRPr>
          </a:p>
          <a:p>
            <a:pPr marL="0" indent="0">
              <a:buNone/>
            </a:pPr>
            <a:endParaRPr lang="en-US" u="sng" dirty="0">
              <a:solidFill>
                <a:schemeClr val="bg1"/>
              </a:solidFill>
              <a:latin typeface="Garamond" panose="02020404030301010803" pitchFamily="18" charset="0"/>
            </a:endParaRPr>
          </a:p>
          <a:p>
            <a:pPr marL="0" indent="0">
              <a:buNone/>
            </a:pPr>
            <a:endParaRPr lang="en-US" u="sng" dirty="0">
              <a:solidFill>
                <a:schemeClr val="bg1"/>
              </a:solidFill>
              <a:latin typeface="Garamond" panose="02020404030301010803" pitchFamily="18" charset="0"/>
            </a:endParaRPr>
          </a:p>
          <a:p>
            <a:pPr marL="0" marR="0" indent="0" algn="just" fontAlgn="base">
              <a:lnSpc>
                <a:spcPts val="1950"/>
              </a:lnSpc>
              <a:spcBef>
                <a:spcPts val="0"/>
              </a:spcBef>
              <a:spcAft>
                <a:spcPts val="1275"/>
              </a:spcAft>
              <a:buNone/>
            </a:pPr>
            <a:endParaRPr lang="en-US" dirty="0">
              <a:solidFill>
                <a:schemeClr val="bg1"/>
              </a:solidFill>
              <a:effectLst/>
              <a:latin typeface="Garamond" panose="02020404030301010803" pitchFamily="18" charset="0"/>
              <a:ea typeface="Times New Roman" panose="02020603050405020304" pitchFamily="18" charset="0"/>
            </a:endParaRPr>
          </a:p>
          <a:p>
            <a:pPr marL="0" marR="0" indent="0" algn="just" fontAlgn="base">
              <a:lnSpc>
                <a:spcPct val="100000"/>
              </a:lnSpc>
              <a:spcBef>
                <a:spcPts val="0"/>
              </a:spcBef>
              <a:spcAft>
                <a:spcPts val="1275"/>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Yes. </a:t>
            </a:r>
          </a:p>
          <a:p>
            <a:pPr marL="0" marR="0" indent="0" algn="just" fontAlgn="base">
              <a:lnSpc>
                <a:spcPct val="100000"/>
              </a:lnSpc>
              <a:spcBef>
                <a:spcPts val="0"/>
              </a:spcBef>
              <a:spcAft>
                <a:spcPts val="1275"/>
              </a:spcAft>
              <a:buNone/>
            </a:pPr>
            <a:endPar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lgn="just" fontAlgn="base">
              <a:lnSpc>
                <a:spcPct val="100000"/>
              </a:lnSpc>
              <a:spcBef>
                <a:spcPts val="0"/>
              </a:spcBef>
              <a:spcAft>
                <a:spcPts val="1275"/>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The Statute provides that parties retain their right to appeal all questions of law. </a:t>
            </a:r>
            <a:r>
              <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rPr>
              <a:t>See </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44.104(11), Fla. Stat.</a:t>
            </a:r>
          </a:p>
          <a:p>
            <a:pPr marL="0" indent="0">
              <a:buNone/>
            </a:pPr>
            <a:endParaRPr lang="en-US" dirty="0">
              <a:solidFill>
                <a:schemeClr val="bg1"/>
              </a:solidFill>
              <a:latin typeface="Garamond" panose="02020404030301010803" pitchFamily="18" charset="0"/>
            </a:endParaRPr>
          </a:p>
          <a:p>
            <a:pPr marL="0" indent="0">
              <a:buNone/>
            </a:pPr>
            <a:r>
              <a:rPr lang="en-US" sz="2400" dirty="0">
                <a:solidFill>
                  <a:schemeClr val="bg1"/>
                </a:solidFill>
                <a:latin typeface="Garamond" panose="02020404030301010803" pitchFamily="18" charset="0"/>
              </a:rPr>
              <a:t> </a:t>
            </a:r>
          </a:p>
          <a:p>
            <a:pPr marL="0" indent="0">
              <a:buNone/>
            </a:pPr>
            <a:endParaRPr lang="en-US" sz="24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5484340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8B72C-9945-48E2-8647-43B23F579FEE}"/>
              </a:ext>
            </a:extLst>
          </p:cNvPr>
          <p:cNvSpPr>
            <a:spLocks noGrp="1"/>
          </p:cNvSpPr>
          <p:nvPr>
            <p:ph idx="1"/>
          </p:nvPr>
        </p:nvSpPr>
        <p:spPr>
          <a:xfrm>
            <a:off x="838200" y="419450"/>
            <a:ext cx="10515600" cy="57575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endParaRPr lang="en-US" u="sng" dirty="0">
              <a:solidFill>
                <a:schemeClr val="bg1"/>
              </a:solidFill>
              <a:latin typeface="Garamond" panose="02020404030301010803" pitchFamily="18" charset="0"/>
            </a:endParaRPr>
          </a:p>
          <a:p>
            <a:pPr marL="0" indent="0">
              <a:buNone/>
            </a:pPr>
            <a:endParaRPr lang="en-US" u="sng" dirty="0">
              <a:solidFill>
                <a:schemeClr val="bg1"/>
              </a:solidFill>
              <a:latin typeface="Garamond" panose="02020404030301010803" pitchFamily="18" charset="0"/>
            </a:endParaRPr>
          </a:p>
          <a:p>
            <a:pPr marL="0" indent="0" algn="just">
              <a:buNone/>
            </a:pPr>
            <a:r>
              <a:rPr lang="en-US" b="0" i="0" dirty="0">
                <a:solidFill>
                  <a:schemeClr val="bg1"/>
                </a:solidFill>
                <a:effectLst/>
                <a:latin typeface="Arial" panose="020B0604020202020204" pitchFamily="34" charset="0"/>
                <a:cs typeface="Arial" panose="020B0604020202020204" pitchFamily="34" charset="0"/>
              </a:rPr>
              <a:t>Section 44.104 states: </a:t>
            </a:r>
          </a:p>
          <a:p>
            <a:pPr marL="0" indent="0" algn="just">
              <a:buNone/>
            </a:pPr>
            <a:r>
              <a:rPr lang="en-US" b="0" i="0" dirty="0">
                <a:solidFill>
                  <a:schemeClr val="bg1"/>
                </a:solidFill>
                <a:effectLst/>
                <a:latin typeface="Arial" panose="020B0604020202020204" pitchFamily="34" charset="0"/>
                <a:cs typeface="Arial" panose="020B0604020202020204" pitchFamily="34" charset="0"/>
              </a:rPr>
              <a:t>“[a]ny party may enforce a final decision rendered in a voluntary trial by filing a petition for final judgment in the circuit court in the circuit in which the voluntary trial took place. Upon entry of final judgment by the circuit court, any party may appeal to the appropriate appellate court …”  § 44.104(11), Fla. Stat.</a:t>
            </a:r>
            <a:endParaRPr lang="en-US" dirty="0">
              <a:solidFill>
                <a:schemeClr val="bg1"/>
              </a:solidFill>
              <a:latin typeface="Arial" panose="020B0604020202020204" pitchFamily="34" charset="0"/>
              <a:cs typeface="Arial" panose="020B0604020202020204" pitchFamily="34" charset="0"/>
            </a:endParaRPr>
          </a:p>
          <a:p>
            <a:pPr marL="0" indent="0">
              <a:buNone/>
            </a:pPr>
            <a:r>
              <a:rPr lang="en-US" sz="2400" dirty="0">
                <a:solidFill>
                  <a:schemeClr val="bg1"/>
                </a:solidFill>
                <a:latin typeface="Garamond" panose="02020404030301010803" pitchFamily="18" charset="0"/>
              </a:rPr>
              <a:t> </a:t>
            </a:r>
          </a:p>
          <a:p>
            <a:pPr marL="0" indent="0">
              <a:buNone/>
            </a:pPr>
            <a:endParaRPr lang="en-US" sz="24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19429391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8B72C-9945-48E2-8647-43B23F579FEE}"/>
              </a:ext>
            </a:extLst>
          </p:cNvPr>
          <p:cNvSpPr>
            <a:spLocks noGrp="1"/>
          </p:cNvSpPr>
          <p:nvPr>
            <p:ph idx="1"/>
          </p:nvPr>
        </p:nvSpPr>
        <p:spPr>
          <a:xfrm>
            <a:off x="838200" y="419450"/>
            <a:ext cx="10515600" cy="57575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endParaRPr lang="en-US" u="sng" dirty="0">
              <a:solidFill>
                <a:schemeClr val="bg1"/>
              </a:solidFill>
              <a:latin typeface="Garamond" panose="02020404030301010803" pitchFamily="18" charset="0"/>
            </a:endParaRPr>
          </a:p>
          <a:p>
            <a:pPr marL="0" indent="0">
              <a:buNone/>
            </a:pPr>
            <a:endParaRPr lang="en-US" u="sng" dirty="0">
              <a:solidFill>
                <a:schemeClr val="bg1"/>
              </a:solidFill>
              <a:latin typeface="Garamond" panose="02020404030301010803" pitchFamily="18" charset="0"/>
            </a:endParaRPr>
          </a:p>
          <a:p>
            <a:pPr marL="0" indent="0">
              <a:buNone/>
            </a:pPr>
            <a:endParaRPr lang="en-US" sz="2400" dirty="0">
              <a:solidFill>
                <a:schemeClr val="bg1"/>
              </a:solidFill>
              <a:latin typeface="Garamond" panose="02020404030301010803" pitchFamily="18" charset="0"/>
            </a:endParaRPr>
          </a:p>
          <a:p>
            <a:pPr marL="0" indent="0">
              <a:buNone/>
            </a:pPr>
            <a:endParaRPr lang="en-US" sz="2400" dirty="0">
              <a:solidFill>
                <a:schemeClr val="bg1"/>
              </a:solidFill>
              <a:latin typeface="Arial" panose="020B0604020202020204" pitchFamily="34" charset="0"/>
              <a:cs typeface="Arial" panose="020B0604020202020204" pitchFamily="34" charset="0"/>
            </a:endParaRPr>
          </a:p>
          <a:p>
            <a:pPr marL="0" indent="0" algn="ctr">
              <a:buNone/>
            </a:pPr>
            <a:r>
              <a:rPr lang="en-US" sz="2400" dirty="0">
                <a:solidFill>
                  <a:schemeClr val="bg1"/>
                </a:solidFill>
                <a:latin typeface="Arial" panose="020B0604020202020204" pitchFamily="34" charset="0"/>
                <a:cs typeface="Arial" panose="020B0604020202020204" pitchFamily="34" charset="0"/>
              </a:rPr>
              <a:t>Okay. But What is Reviewable By the Appellate Court?  </a:t>
            </a:r>
          </a:p>
          <a:p>
            <a:pPr marL="0" indent="0">
              <a:buNone/>
            </a:pPr>
            <a:endParaRPr lang="en-US" sz="24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15940922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8B72C-9945-48E2-8647-43B23F579FEE}"/>
              </a:ext>
            </a:extLst>
          </p:cNvPr>
          <p:cNvSpPr>
            <a:spLocks noGrp="1"/>
          </p:cNvSpPr>
          <p:nvPr>
            <p:ph idx="1"/>
          </p:nvPr>
        </p:nvSpPr>
        <p:spPr>
          <a:xfrm>
            <a:off x="591425" y="419450"/>
            <a:ext cx="10825992" cy="57575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25000" lnSpcReduction="20000"/>
          </a:bodyPr>
          <a:lstStyle/>
          <a:p>
            <a:pPr marL="0" indent="0">
              <a:buNone/>
            </a:pPr>
            <a:endParaRPr lang="en-US" u="sng" dirty="0">
              <a:solidFill>
                <a:schemeClr val="bg1"/>
              </a:solidFill>
              <a:latin typeface="Garamond" panose="02020404030301010803" pitchFamily="18" charset="0"/>
            </a:endParaRPr>
          </a:p>
          <a:p>
            <a:pPr marL="0" marR="0" indent="0" algn="just" fontAlgn="base">
              <a:lnSpc>
                <a:spcPct val="100000"/>
              </a:lnSpc>
              <a:spcBef>
                <a:spcPts val="0"/>
              </a:spcBef>
              <a:spcAft>
                <a:spcPts val="1275"/>
              </a:spcAft>
              <a:buNone/>
            </a:pPr>
            <a:endParaRPr lang="en-US" sz="9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lgn="just" fontAlgn="base">
              <a:lnSpc>
                <a:spcPct val="120000"/>
              </a:lnSpc>
              <a:spcBef>
                <a:spcPts val="0"/>
              </a:spcBef>
              <a:buNone/>
            </a:pPr>
            <a:r>
              <a:rPr lang="en-US" sz="9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Section 44.104 states: </a:t>
            </a:r>
          </a:p>
          <a:p>
            <a:pPr marL="0" marR="0" indent="0" algn="just" fontAlgn="base">
              <a:lnSpc>
                <a:spcPct val="120000"/>
              </a:lnSpc>
              <a:spcBef>
                <a:spcPts val="0"/>
              </a:spcBef>
              <a:buNone/>
            </a:pPr>
            <a:r>
              <a:rPr lang="en-US" sz="9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a:t>
            </a:r>
            <a:r>
              <a:rPr lang="en-US" sz="9600" b="0" i="0" dirty="0">
                <a:solidFill>
                  <a:schemeClr val="bg1"/>
                </a:solidFill>
                <a:effectLst/>
                <a:latin typeface="Arial" panose="020B0604020202020204" pitchFamily="34" charset="0"/>
                <a:cs typeface="Arial" panose="020B0604020202020204" pitchFamily="34" charset="0"/>
              </a:rPr>
              <a:t>Factual findings determined in the voluntary trial are not subject to appeal.</a:t>
            </a:r>
            <a:r>
              <a:rPr lang="en-US" sz="9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t>
            </a:r>
            <a:r>
              <a:rPr lang="en-US" sz="96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en-US" sz="9600" dirty="0">
                <a:solidFill>
                  <a:schemeClr val="bg1"/>
                </a:solidFill>
                <a:effectLst/>
                <a:latin typeface="Arial" panose="020B0604020202020204" pitchFamily="34" charset="0"/>
                <a:ea typeface="Calibri" panose="020F0502020204030204" pitchFamily="34" charset="0"/>
                <a:cs typeface="Arial" panose="020B0604020202020204" pitchFamily="34" charset="0"/>
              </a:rPr>
              <a:t>§ 44.104(11), Fla. Stat.</a:t>
            </a:r>
          </a:p>
          <a:p>
            <a:pPr marL="0" marR="0" indent="0" algn="just" fontAlgn="base">
              <a:lnSpc>
                <a:spcPct val="100000"/>
              </a:lnSpc>
              <a:spcBef>
                <a:spcPts val="0"/>
              </a:spcBef>
              <a:spcAft>
                <a:spcPts val="1275"/>
              </a:spcAft>
              <a:buNone/>
            </a:pPr>
            <a:endParaRPr lang="en-US" sz="9600" i="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marR="0" indent="0" algn="just" fontAlgn="base">
              <a:lnSpc>
                <a:spcPct val="120000"/>
              </a:lnSpc>
              <a:spcBef>
                <a:spcPts val="0"/>
              </a:spcBef>
              <a:spcAft>
                <a:spcPts val="1275"/>
              </a:spcAft>
              <a:buNone/>
            </a:pPr>
            <a:endParaRPr lang="en-US" sz="9600" i="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0" marR="0" indent="0" algn="just" fontAlgn="base">
              <a:lnSpc>
                <a:spcPct val="120000"/>
              </a:lnSpc>
              <a:spcBef>
                <a:spcPts val="0"/>
              </a:spcBef>
              <a:spcAft>
                <a:spcPts val="1275"/>
              </a:spcAft>
              <a:buNone/>
            </a:pPr>
            <a:r>
              <a:rPr lang="en-US" sz="9600" i="1" dirty="0">
                <a:solidFill>
                  <a:schemeClr val="bg1"/>
                </a:solidFill>
                <a:latin typeface="Arial" panose="020B0604020202020204" pitchFamily="34" charset="0"/>
                <a:ea typeface="Calibri" panose="020F0502020204030204" pitchFamily="34" charset="0"/>
                <a:cs typeface="Arial" panose="020B0604020202020204" pitchFamily="34" charset="0"/>
              </a:rPr>
              <a:t>See also </a:t>
            </a:r>
            <a:r>
              <a:rPr lang="en-US" sz="9600" i="1" dirty="0">
                <a:solidFill>
                  <a:schemeClr val="bg1"/>
                </a:solidFill>
                <a:effectLst/>
                <a:latin typeface="Arial" panose="020B0604020202020204" pitchFamily="34" charset="0"/>
                <a:cs typeface="Arial" panose="020B0604020202020204" pitchFamily="34" charset="0"/>
              </a:rPr>
              <a:t>Merritt v. OLMHP, LLC</a:t>
            </a:r>
            <a:r>
              <a:rPr lang="en-US" sz="9600" i="0" dirty="0">
                <a:solidFill>
                  <a:schemeClr val="bg1"/>
                </a:solidFill>
                <a:effectLst/>
                <a:latin typeface="Arial" panose="020B0604020202020204" pitchFamily="34" charset="0"/>
                <a:cs typeface="Arial" panose="020B0604020202020204" pitchFamily="34" charset="0"/>
              </a:rPr>
              <a:t>, 112 So. 3d 559 (Fla. 2d DCA 2013); </a:t>
            </a:r>
            <a:r>
              <a:rPr lang="en-US" sz="9600" i="1" dirty="0">
                <a:solidFill>
                  <a:schemeClr val="bg1"/>
                </a:solidFill>
                <a:effectLst/>
                <a:latin typeface="Arial" panose="020B0604020202020204" pitchFamily="34" charset="0"/>
                <a:cs typeface="Arial" panose="020B0604020202020204" pitchFamily="34" charset="0"/>
              </a:rPr>
              <a:t>citing to </a:t>
            </a:r>
            <a:r>
              <a:rPr lang="en-US" sz="9600" dirty="0">
                <a:solidFill>
                  <a:schemeClr val="bg1"/>
                </a:solidFill>
                <a:effectLst/>
                <a:latin typeface="Arial" panose="020B0604020202020204" pitchFamily="34" charset="0"/>
                <a:cs typeface="Arial" panose="020B0604020202020204" pitchFamily="34" charset="0"/>
              </a:rPr>
              <a:t>§ 44.104(11)</a:t>
            </a:r>
            <a:r>
              <a:rPr lang="en-US" sz="9600" i="0" dirty="0">
                <a:solidFill>
                  <a:schemeClr val="bg1"/>
                </a:solidFill>
                <a:effectLst/>
                <a:latin typeface="Arial" panose="020B0604020202020204" pitchFamily="34" charset="0"/>
                <a:cs typeface="Arial" panose="020B0604020202020204" pitchFamily="34" charset="0"/>
              </a:rPr>
              <a:t> (holding that the trial resolution judge's findings of fact are not reviewable on appeal. The Court further ruled that questions of law, including those pertaining to contract interpretation, are reviewed de novo on appeal).</a:t>
            </a:r>
            <a:r>
              <a:rPr lang="en-US" dirty="0"/>
              <a:t/>
            </a:r>
            <a:br>
              <a:rPr lang="en-US" dirty="0"/>
            </a:br>
            <a:r>
              <a:rPr lang="en-US" dirty="0"/>
              <a:t/>
            </a:r>
            <a:br>
              <a:rPr lang="en-US" dirty="0"/>
            </a:br>
            <a:r>
              <a:rPr lang="en-US" b="0" i="0" dirty="0">
                <a:solidFill>
                  <a:srgbClr val="212121"/>
                </a:solidFill>
                <a:effectLst/>
                <a:latin typeface="Lato" panose="020F0502020204030203" pitchFamily="34" charset="0"/>
              </a:rPr>
              <a:t> </a:t>
            </a:r>
            <a:r>
              <a:rPr lang="en-US" dirty="0"/>
              <a:t/>
            </a:r>
            <a:br>
              <a:rPr lang="en-US" dirty="0"/>
            </a:br>
            <a:r>
              <a:rPr lang="en-US" dirty="0"/>
              <a:t/>
            </a:r>
            <a:br>
              <a:rPr lang="en-US" dirty="0"/>
            </a:br>
            <a:endPar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dirty="0">
              <a:solidFill>
                <a:schemeClr val="bg1"/>
              </a:solidFill>
              <a:latin typeface="Garamond" panose="02020404030301010803" pitchFamily="18" charset="0"/>
            </a:endParaRPr>
          </a:p>
          <a:p>
            <a:pPr marL="0" indent="0">
              <a:buNone/>
            </a:pPr>
            <a:r>
              <a:rPr lang="en-US" sz="2400" dirty="0">
                <a:solidFill>
                  <a:schemeClr val="bg1"/>
                </a:solidFill>
                <a:latin typeface="Garamond" panose="02020404030301010803" pitchFamily="18" charset="0"/>
              </a:rPr>
              <a:t> </a:t>
            </a:r>
          </a:p>
          <a:p>
            <a:pPr marL="0" indent="0">
              <a:buNone/>
            </a:pPr>
            <a:endParaRPr lang="en-US" sz="24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42540079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8B72C-9945-48E2-8647-43B23F579FEE}"/>
              </a:ext>
            </a:extLst>
          </p:cNvPr>
          <p:cNvSpPr>
            <a:spLocks noGrp="1"/>
          </p:cNvSpPr>
          <p:nvPr>
            <p:ph idx="1"/>
          </p:nvPr>
        </p:nvSpPr>
        <p:spPr>
          <a:xfrm>
            <a:off x="838200" y="419450"/>
            <a:ext cx="10515600" cy="57575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endParaRPr lang="en-US" u="sng" dirty="0">
              <a:solidFill>
                <a:schemeClr val="bg1"/>
              </a:solidFill>
              <a:latin typeface="Garamond" panose="02020404030301010803" pitchFamily="18" charset="0"/>
            </a:endParaRPr>
          </a:p>
          <a:p>
            <a:pPr marL="0" indent="0">
              <a:buNone/>
            </a:pPr>
            <a:endParaRPr lang="en-US" u="sng" dirty="0">
              <a:solidFill>
                <a:schemeClr val="bg1"/>
              </a:solidFill>
              <a:latin typeface="Garamond" panose="02020404030301010803" pitchFamily="18" charset="0"/>
            </a:endParaRPr>
          </a:p>
          <a:p>
            <a:pPr marL="0" indent="0">
              <a:buNone/>
            </a:pPr>
            <a:endParaRPr lang="en-US" sz="2400" dirty="0">
              <a:solidFill>
                <a:schemeClr val="bg1"/>
              </a:solidFill>
              <a:latin typeface="Garamond" panose="02020404030301010803" pitchFamily="18" charset="0"/>
            </a:endParaRPr>
          </a:p>
          <a:p>
            <a:pPr marL="0" indent="0">
              <a:buNone/>
            </a:pPr>
            <a:endParaRPr lang="en-US" sz="2400" dirty="0">
              <a:solidFill>
                <a:schemeClr val="bg1"/>
              </a:solidFill>
              <a:latin typeface="Arial" panose="020B0604020202020204" pitchFamily="34" charset="0"/>
              <a:cs typeface="Arial" panose="020B0604020202020204" pitchFamily="34" charset="0"/>
            </a:endParaRPr>
          </a:p>
          <a:p>
            <a:pPr marL="0" indent="0" algn="ctr">
              <a:buNone/>
            </a:pPr>
            <a:endParaRPr lang="en-US" sz="2400" dirty="0">
              <a:solidFill>
                <a:schemeClr val="bg1"/>
              </a:solidFill>
              <a:latin typeface="Arial" panose="020B0604020202020204" pitchFamily="34" charset="0"/>
              <a:cs typeface="Arial" panose="020B0604020202020204" pitchFamily="34" charset="0"/>
            </a:endParaRPr>
          </a:p>
          <a:p>
            <a:pPr marL="0" indent="0" algn="ctr">
              <a:buNone/>
            </a:pPr>
            <a:r>
              <a:rPr lang="en-US" sz="2400" dirty="0">
                <a:solidFill>
                  <a:schemeClr val="bg1"/>
                </a:solidFill>
                <a:latin typeface="Arial" panose="020B0604020202020204" pitchFamily="34" charset="0"/>
                <a:cs typeface="Arial" panose="020B0604020202020204" pitchFamily="34" charset="0"/>
              </a:rPr>
              <a:t>What if No Appeal Is Taken After the Trial Resolution Judge’s Ruling? </a:t>
            </a:r>
          </a:p>
          <a:p>
            <a:pPr marL="0" indent="0">
              <a:buNone/>
            </a:pPr>
            <a:endParaRPr lang="en-US" sz="24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4601638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8B72C-9945-48E2-8647-43B23F579FEE}"/>
              </a:ext>
            </a:extLst>
          </p:cNvPr>
          <p:cNvSpPr>
            <a:spLocks noGrp="1"/>
          </p:cNvSpPr>
          <p:nvPr>
            <p:ph idx="1"/>
          </p:nvPr>
        </p:nvSpPr>
        <p:spPr>
          <a:xfrm>
            <a:off x="838200" y="419450"/>
            <a:ext cx="10515600" cy="57575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endParaRPr lang="en-US" u="sng" dirty="0">
              <a:solidFill>
                <a:schemeClr val="bg1"/>
              </a:solidFill>
              <a:latin typeface="Garamond" panose="02020404030301010803" pitchFamily="18" charset="0"/>
            </a:endParaRPr>
          </a:p>
          <a:p>
            <a:pPr marL="0" indent="0">
              <a:lnSpc>
                <a:spcPct val="100000"/>
              </a:lnSpc>
              <a:spcBef>
                <a:spcPts val="0"/>
              </a:spcBef>
              <a:buNone/>
            </a:pPr>
            <a:r>
              <a:rPr lang="en-US" sz="2400" dirty="0">
                <a:solidFill>
                  <a:schemeClr val="bg1"/>
                </a:solidFill>
                <a:latin typeface="Arial" panose="020B0604020202020204" pitchFamily="34" charset="0"/>
                <a:cs typeface="Arial" panose="020B0604020202020204" pitchFamily="34" charset="0"/>
              </a:rPr>
              <a:t>Section 44.104 states:</a:t>
            </a:r>
          </a:p>
          <a:p>
            <a:pPr marL="0" indent="0">
              <a:lnSpc>
                <a:spcPct val="100000"/>
              </a:lnSpc>
              <a:spcBef>
                <a:spcPts val="0"/>
              </a:spcBef>
              <a:buNone/>
            </a:pPr>
            <a:endParaRPr lang="en-US" sz="2400" dirty="0">
              <a:solidFill>
                <a:schemeClr val="bg1"/>
              </a:solidFill>
              <a:latin typeface="Arial" panose="020B0604020202020204" pitchFamily="34" charset="0"/>
              <a:cs typeface="Arial" panose="020B0604020202020204" pitchFamily="34" charset="0"/>
            </a:endParaRPr>
          </a:p>
          <a:p>
            <a:pPr marL="0" indent="0">
              <a:lnSpc>
                <a:spcPct val="100000"/>
              </a:lnSpc>
              <a:spcBef>
                <a:spcPts val="0"/>
              </a:spcBef>
              <a:buNone/>
            </a:pPr>
            <a:r>
              <a:rPr lang="en-US" sz="2400" dirty="0">
                <a:solidFill>
                  <a:schemeClr val="bg1"/>
                </a:solidFill>
                <a:latin typeface="Arial" panose="020B0604020202020204" pitchFamily="34" charset="0"/>
                <a:cs typeface="Arial" panose="020B0604020202020204" pitchFamily="34" charset="0"/>
              </a:rPr>
              <a:t>“</a:t>
            </a:r>
            <a:r>
              <a:rPr lang="en-US" sz="2400" b="0" i="0" dirty="0">
                <a:solidFill>
                  <a:schemeClr val="bg1"/>
                </a:solidFill>
                <a:effectLst/>
                <a:latin typeface="Arial" panose="020B0604020202020204" pitchFamily="34" charset="0"/>
                <a:cs typeface="Arial" panose="020B0604020202020204" pitchFamily="34" charset="0"/>
              </a:rPr>
              <a:t>If no appeal is taken within the time provided by rules promulgated by the Supreme Court, then the decision shall be referred to the presiding judge in the case, or if one has not been assigned, then to the chief judge of the circuit for assignment to a circuit judge, who shall enter such orders and judgments as are required to carry out the terms of the decision, which orders shall be enforceable by the contempt powers of the court and for which judgments execution shall issue on request of a party.” § 44.104(13), Fla. Stat.</a:t>
            </a:r>
            <a:endParaRPr lang="en-US" sz="2400" dirty="0">
              <a:solidFill>
                <a:schemeClr val="bg1"/>
              </a:solidFill>
              <a:latin typeface="Arial" panose="020B0604020202020204" pitchFamily="34" charset="0"/>
              <a:cs typeface="Arial" panose="020B0604020202020204" pitchFamily="34" charset="0"/>
            </a:endParaRPr>
          </a:p>
          <a:p>
            <a:pPr marL="0" indent="0">
              <a:buNone/>
            </a:pPr>
            <a:endParaRPr lang="en-US" sz="2400" dirty="0">
              <a:solidFill>
                <a:schemeClr val="bg1"/>
              </a:solidFill>
              <a:latin typeface="Arial" panose="020B0604020202020204" pitchFamily="34" charset="0"/>
              <a:cs typeface="Arial" panose="020B0604020202020204" pitchFamily="34" charset="0"/>
            </a:endParaRPr>
          </a:p>
          <a:p>
            <a:pPr marL="0" indent="0" algn="ctr">
              <a:buNone/>
            </a:pPr>
            <a:endParaRPr lang="en-US" sz="2400" dirty="0">
              <a:solidFill>
                <a:schemeClr val="bg1"/>
              </a:solidFill>
              <a:latin typeface="Arial" panose="020B0604020202020204" pitchFamily="34" charset="0"/>
              <a:cs typeface="Arial" panose="020B0604020202020204" pitchFamily="34" charset="0"/>
            </a:endParaRPr>
          </a:p>
          <a:p>
            <a:pPr marL="0" indent="0">
              <a:buNone/>
            </a:pPr>
            <a:endParaRPr lang="en-US" sz="24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7173470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8B72C-9945-48E2-8647-43B23F579FEE}"/>
              </a:ext>
            </a:extLst>
          </p:cNvPr>
          <p:cNvSpPr>
            <a:spLocks noGrp="1"/>
          </p:cNvSpPr>
          <p:nvPr>
            <p:ph idx="1"/>
          </p:nvPr>
        </p:nvSpPr>
        <p:spPr>
          <a:xfrm>
            <a:off x="838200" y="419450"/>
            <a:ext cx="10515600" cy="57575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marR="0" indent="0" fontAlgn="base">
              <a:lnSpc>
                <a:spcPts val="1950"/>
              </a:lnSpc>
              <a:spcBef>
                <a:spcPts val="0"/>
              </a:spcBef>
              <a:spcAft>
                <a:spcPts val="1280"/>
              </a:spcAft>
              <a:buNone/>
            </a:pPr>
            <a:endParaRPr lang="en-US" sz="1800" b="1"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fontAlgn="base">
              <a:lnSpc>
                <a:spcPts val="1950"/>
              </a:lnSpc>
              <a:spcBef>
                <a:spcPts val="0"/>
              </a:spcBef>
              <a:spcAft>
                <a:spcPts val="1280"/>
              </a:spcAft>
              <a:buNone/>
            </a:pPr>
            <a:endParaRPr lang="en-US" sz="1800" b="1"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fontAlgn="base">
              <a:lnSpc>
                <a:spcPts val="1950"/>
              </a:lnSpc>
              <a:spcBef>
                <a:spcPts val="0"/>
              </a:spcBef>
              <a:spcAft>
                <a:spcPts val="1280"/>
              </a:spcAft>
              <a:buNone/>
            </a:pPr>
            <a:endParaRPr lang="en-US" sz="1800" b="1"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fontAlgn="base">
              <a:lnSpc>
                <a:spcPts val="1950"/>
              </a:lnSpc>
              <a:spcBef>
                <a:spcPts val="0"/>
              </a:spcBef>
              <a:spcAft>
                <a:spcPts val="1280"/>
              </a:spcAft>
              <a:buNone/>
            </a:pPr>
            <a:endParaRPr lang="en-US" sz="1800" b="1"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fontAlgn="base">
              <a:lnSpc>
                <a:spcPts val="1950"/>
              </a:lnSpc>
              <a:spcBef>
                <a:spcPts val="0"/>
              </a:spcBef>
              <a:spcAft>
                <a:spcPts val="1280"/>
              </a:spcAft>
              <a:buNone/>
            </a:pPr>
            <a:endParaRPr lang="en-US" sz="1800" b="1"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algn="ctr" fontAlgn="base">
              <a:lnSpc>
                <a:spcPct val="100000"/>
              </a:lnSpc>
              <a:spcBef>
                <a:spcPts val="0"/>
              </a:spcBef>
              <a:buNone/>
            </a:pPr>
            <a: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Okay, We Know the Process . . . But Who Is Eligible to Serve As A Trial Resolution Judge?</a:t>
            </a:r>
            <a:endParaRPr lang="en-US" sz="3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US" sz="2400" dirty="0">
                <a:solidFill>
                  <a:schemeClr val="bg1"/>
                </a:solidFill>
                <a:latin typeface="Garamond" panose="02020404030301010803" pitchFamily="18" charset="0"/>
              </a:rPr>
              <a:t> </a:t>
            </a:r>
          </a:p>
          <a:p>
            <a:pPr marL="0" indent="0">
              <a:buNone/>
            </a:pPr>
            <a:endParaRPr lang="en-US" sz="24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8768771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8B72C-9945-48E2-8647-43B23F579FEE}"/>
              </a:ext>
            </a:extLst>
          </p:cNvPr>
          <p:cNvSpPr>
            <a:spLocks noGrp="1"/>
          </p:cNvSpPr>
          <p:nvPr>
            <p:ph idx="1"/>
          </p:nvPr>
        </p:nvSpPr>
        <p:spPr>
          <a:xfrm>
            <a:off x="591425" y="419450"/>
            <a:ext cx="10825992" cy="57575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62500" lnSpcReduction="20000"/>
          </a:bodyPr>
          <a:lstStyle/>
          <a:p>
            <a:pPr marL="0" indent="0">
              <a:buNone/>
            </a:pPr>
            <a:endParaRPr lang="en-US" u="sng" dirty="0">
              <a:solidFill>
                <a:schemeClr val="bg1"/>
              </a:solidFill>
              <a:latin typeface="Garamond" panose="02020404030301010803" pitchFamily="18" charset="0"/>
            </a:endParaRPr>
          </a:p>
          <a:p>
            <a:pPr marL="0" marR="0" indent="0" algn="just" fontAlgn="base">
              <a:lnSpc>
                <a:spcPct val="100000"/>
              </a:lnSpc>
              <a:spcBef>
                <a:spcPts val="0"/>
              </a:spcBef>
              <a:spcAft>
                <a:spcPts val="1275"/>
              </a:spcAft>
              <a:buNone/>
            </a:pPr>
            <a:endParaRPr lang="en-US" sz="9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lgn="just" fontAlgn="base">
              <a:lnSpc>
                <a:spcPct val="100000"/>
              </a:lnSpc>
              <a:spcBef>
                <a:spcPts val="0"/>
              </a:spcBef>
              <a:spcAft>
                <a:spcPts val="1275"/>
              </a:spcAft>
              <a:buNone/>
            </a:pPr>
            <a:endParaRPr lang="en-US" sz="9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lgn="just" fontAlgn="base">
              <a:lnSpc>
                <a:spcPct val="120000"/>
              </a:lnSpc>
              <a:spcBef>
                <a:spcPts val="0"/>
              </a:spcBef>
              <a:buNone/>
            </a:pPr>
            <a:r>
              <a:rPr lang="en-US" sz="3800" i="0" dirty="0">
                <a:solidFill>
                  <a:schemeClr val="bg1"/>
                </a:solidFill>
                <a:effectLst/>
                <a:latin typeface="Arial" panose="020B0604020202020204" pitchFamily="34" charset="0"/>
                <a:cs typeface="Arial" panose="020B0604020202020204" pitchFamily="34" charset="0"/>
              </a:rPr>
              <a:t>Any member of The Florida Bar in good standing for more than 5 years may be appointed by the court as a trial resolution judge. </a:t>
            </a:r>
            <a:r>
              <a:rPr lang="en-US" sz="3800" i="1" dirty="0">
                <a:solidFill>
                  <a:schemeClr val="bg1"/>
                </a:solidFill>
                <a:effectLst/>
                <a:latin typeface="Arial" panose="020B0604020202020204" pitchFamily="34" charset="0"/>
                <a:cs typeface="Arial" panose="020B0604020202020204" pitchFamily="34" charset="0"/>
              </a:rPr>
              <a:t>See </a:t>
            </a:r>
            <a:r>
              <a:rPr lang="en-US" sz="3800" dirty="0">
                <a:solidFill>
                  <a:schemeClr val="bg1"/>
                </a:solidFill>
                <a:effectLst/>
                <a:latin typeface="Arial" panose="020B0604020202020204" pitchFamily="34" charset="0"/>
                <a:cs typeface="Arial" panose="020B0604020202020204" pitchFamily="34" charset="0"/>
              </a:rPr>
              <a:t>§ 44.104(2), Fla. Stat.</a:t>
            </a:r>
            <a:r>
              <a:rPr lang="en-US" sz="7200" dirty="0"/>
              <a:t/>
            </a:r>
            <a:br>
              <a:rPr lang="en-US" sz="7200" dirty="0"/>
            </a:br>
            <a:r>
              <a:rPr lang="en-US" sz="7200" dirty="0"/>
              <a:t/>
            </a:r>
            <a:br>
              <a:rPr lang="en-US" sz="7200" dirty="0"/>
            </a:br>
            <a:r>
              <a:rPr lang="en-US" dirty="0"/>
              <a:t/>
            </a:r>
            <a:br>
              <a:rPr lang="en-US" dirty="0"/>
            </a:br>
            <a:r>
              <a:rPr lang="en-US" dirty="0"/>
              <a:t/>
            </a:r>
            <a:br>
              <a:rPr lang="en-US" dirty="0"/>
            </a:br>
            <a:r>
              <a:rPr lang="en-US" b="0" i="0" dirty="0">
                <a:solidFill>
                  <a:srgbClr val="212121"/>
                </a:solidFill>
                <a:effectLst/>
                <a:latin typeface="Lato" panose="020F0502020204030203" pitchFamily="34" charset="0"/>
              </a:rPr>
              <a:t> </a:t>
            </a:r>
            <a:r>
              <a:rPr lang="en-US" dirty="0"/>
              <a:t/>
            </a:r>
            <a:br>
              <a:rPr lang="en-US" dirty="0"/>
            </a:br>
            <a:r>
              <a:rPr lang="en-US" dirty="0"/>
              <a:t/>
            </a:r>
            <a:br>
              <a:rPr lang="en-US" dirty="0"/>
            </a:br>
            <a:endParaRPr lang="en-US" i="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dirty="0">
              <a:solidFill>
                <a:schemeClr val="bg1"/>
              </a:solidFill>
              <a:latin typeface="Garamond" panose="02020404030301010803" pitchFamily="18" charset="0"/>
            </a:endParaRPr>
          </a:p>
          <a:p>
            <a:pPr marL="0" indent="0">
              <a:buNone/>
            </a:pPr>
            <a:r>
              <a:rPr lang="en-US" sz="2400" dirty="0">
                <a:solidFill>
                  <a:schemeClr val="bg1"/>
                </a:solidFill>
                <a:latin typeface="Garamond" panose="02020404030301010803" pitchFamily="18" charset="0"/>
              </a:rPr>
              <a:t> </a:t>
            </a:r>
          </a:p>
          <a:p>
            <a:pPr marL="0" indent="0">
              <a:buNone/>
            </a:pPr>
            <a:endParaRPr lang="en-US" sz="24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15166846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18B72C-9945-48E2-8647-43B23F579FEE}"/>
              </a:ext>
            </a:extLst>
          </p:cNvPr>
          <p:cNvSpPr>
            <a:spLocks noGrp="1"/>
          </p:cNvSpPr>
          <p:nvPr>
            <p:ph idx="1"/>
          </p:nvPr>
        </p:nvSpPr>
        <p:spPr>
          <a:xfrm>
            <a:off x="838200" y="419450"/>
            <a:ext cx="10515600" cy="575751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marR="0" indent="0" fontAlgn="base">
              <a:lnSpc>
                <a:spcPts val="1950"/>
              </a:lnSpc>
              <a:spcBef>
                <a:spcPts val="0"/>
              </a:spcBef>
              <a:spcAft>
                <a:spcPts val="1280"/>
              </a:spcAft>
              <a:buNone/>
            </a:pPr>
            <a:endParaRPr lang="en-US" sz="1800" b="1"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fontAlgn="base">
              <a:lnSpc>
                <a:spcPts val="1950"/>
              </a:lnSpc>
              <a:spcBef>
                <a:spcPts val="0"/>
              </a:spcBef>
              <a:spcAft>
                <a:spcPts val="1280"/>
              </a:spcAft>
              <a:buNone/>
            </a:pPr>
            <a:endParaRPr lang="en-US" sz="1800" b="1"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fontAlgn="base">
              <a:lnSpc>
                <a:spcPts val="1950"/>
              </a:lnSpc>
              <a:spcBef>
                <a:spcPts val="0"/>
              </a:spcBef>
              <a:spcAft>
                <a:spcPts val="1280"/>
              </a:spcAft>
              <a:buNone/>
            </a:pPr>
            <a:endParaRPr lang="en-US" sz="1800" b="1"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fontAlgn="base">
              <a:lnSpc>
                <a:spcPts val="1950"/>
              </a:lnSpc>
              <a:spcBef>
                <a:spcPts val="0"/>
              </a:spcBef>
              <a:spcAft>
                <a:spcPts val="1280"/>
              </a:spcAft>
              <a:buNone/>
            </a:pPr>
            <a:endParaRPr lang="en-US" sz="1800" b="1"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marR="0" indent="0" fontAlgn="base">
              <a:lnSpc>
                <a:spcPts val="1950"/>
              </a:lnSpc>
              <a:spcBef>
                <a:spcPts val="0"/>
              </a:spcBef>
              <a:spcAft>
                <a:spcPts val="1280"/>
              </a:spcAft>
              <a:buNone/>
            </a:pPr>
            <a:endParaRPr lang="en-US" sz="1800" b="1"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algn="ctr" fontAlgn="base">
              <a:lnSpc>
                <a:spcPct val="100000"/>
              </a:lnSpc>
              <a:spcBef>
                <a:spcPts val="0"/>
              </a:spcBef>
              <a:spcAft>
                <a:spcPts val="1280"/>
              </a:spcAft>
              <a:buNone/>
            </a:pPr>
            <a: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Why Use a Trial Resolution Judge?</a:t>
            </a:r>
            <a:endParaRPr lang="en-US" sz="3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US" sz="2400" dirty="0">
                <a:solidFill>
                  <a:schemeClr val="bg1"/>
                </a:solidFill>
                <a:latin typeface="Garamond" panose="02020404030301010803" pitchFamily="18" charset="0"/>
              </a:rPr>
              <a:t> </a:t>
            </a:r>
          </a:p>
          <a:p>
            <a:pPr marL="0" indent="0">
              <a:buNone/>
            </a:pPr>
            <a:endParaRPr lang="en-US" sz="240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4088480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760DD1B-458F-45AF-BE28-BD38DE4E03A3}"/>
              </a:ext>
            </a:extLst>
          </p:cNvPr>
          <p:cNvSpPr>
            <a:spLocks noGrp="1"/>
          </p:cNvSpPr>
          <p:nvPr>
            <p:ph idx="1"/>
          </p:nvPr>
        </p:nvSpPr>
        <p:spPr>
          <a:xfrm>
            <a:off x="838200" y="1825625"/>
            <a:ext cx="10515600" cy="435133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marR="0" indent="0" algn="just">
              <a:spcBef>
                <a:spcPts val="0"/>
              </a:spcBef>
              <a:spcAft>
                <a:spcPts val="0"/>
              </a:spcAft>
              <a:buNone/>
            </a:pPr>
            <a:endParaRPr lang="en-US" sz="2000" dirty="0">
              <a:solidFill>
                <a:schemeClr val="bg1"/>
              </a:solidFill>
              <a:latin typeface="Garamond" panose="02020404030301010803" pitchFamily="18" charset="0"/>
              <a:ea typeface="Calibri" panose="020F0502020204030204" pitchFamily="34" charset="0"/>
              <a:cs typeface="Times New Roman" panose="02020603050405020304" pitchFamily="18" charset="0"/>
            </a:endParaRPr>
          </a:p>
          <a:p>
            <a:pPr marL="0" marR="0" indent="0" algn="just">
              <a:spcBef>
                <a:spcPts val="0"/>
              </a:spcBef>
              <a:spcAft>
                <a:spcPts val="0"/>
              </a:spcAft>
              <a:buNone/>
            </a:pPr>
            <a:endParaRPr lang="en-US" dirty="0">
              <a:solidFill>
                <a:schemeClr val="bg1"/>
              </a:solidFill>
              <a:effectLst/>
              <a:latin typeface="Garamond" panose="02020404030301010803" pitchFamily="18" charset="0"/>
              <a:ea typeface="Calibri" panose="020F0502020204030204" pitchFamily="34" charset="0"/>
              <a:cs typeface="Times New Roman" panose="02020603050405020304" pitchFamily="18" charset="0"/>
            </a:endParaRPr>
          </a:p>
          <a:p>
            <a:pPr marL="0" marR="0" indent="0" algn="ctr" fontAlgn="base">
              <a:lnSpc>
                <a:spcPts val="1950"/>
              </a:lnSpc>
              <a:spcBef>
                <a:spcPts val="0"/>
              </a:spcBef>
              <a:spcAft>
                <a:spcPts val="1275"/>
              </a:spcAft>
              <a:buNone/>
            </a:pPr>
            <a:endParaRPr lang="en-US" b="1" i="1"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marR="0" indent="0" algn="ctr" fontAlgn="base">
              <a:lnSpc>
                <a:spcPts val="1950"/>
              </a:lnSpc>
              <a:spcBef>
                <a:spcPts val="0"/>
              </a:spcBef>
              <a:spcAft>
                <a:spcPts val="1275"/>
              </a:spcAft>
              <a:buNone/>
            </a:pPr>
            <a:r>
              <a:rPr lang="en-US" sz="32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How Is the Process Started?</a:t>
            </a:r>
            <a:endParaRPr lang="en-US" sz="3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8360586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BB1987-AC60-4288-9364-3FC3237C6F82}"/>
              </a:ext>
            </a:extLst>
          </p:cNvPr>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endParaRPr lang="en-US" sz="3200" dirty="0">
              <a:solidFill>
                <a:schemeClr val="bg1"/>
              </a:solidFill>
              <a:latin typeface="Garamond" panose="02020404030301010803" pitchFamily="18" charset="0"/>
            </a:endParaRPr>
          </a:p>
          <a:p>
            <a:pPr marL="0" marR="0" indent="0" algn="just" fontAlgn="base">
              <a:lnSpc>
                <a:spcPct val="100000"/>
              </a:lnSpc>
              <a:spcBef>
                <a:spcPts val="0"/>
              </a:spcBef>
              <a:spcAft>
                <a:spcPts val="0"/>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As a result of Florida’s currently strained court dockets, parties are being forced to wait extended periods of time to have their matters resolved. Voluntary trial resolution offers a solution for parties who wish to resolve their disputes in a more-timely manner. </a:t>
            </a:r>
          </a:p>
        </p:txBody>
      </p:sp>
    </p:spTree>
    <p:extLst>
      <p:ext uri="{BB962C8B-B14F-4D97-AF65-F5344CB8AC3E}">
        <p14:creationId xmlns:p14="http://schemas.microsoft.com/office/powerpoint/2010/main" val="36783994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BB1987-AC60-4288-9364-3FC3237C6F82}"/>
              </a:ext>
            </a:extLst>
          </p:cNvPr>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endParaRPr lang="en-US" sz="3200" dirty="0">
              <a:solidFill>
                <a:schemeClr val="bg1"/>
              </a:solidFill>
              <a:latin typeface="Garamond" panose="02020404030301010803" pitchFamily="18" charset="0"/>
            </a:endParaRPr>
          </a:p>
          <a:p>
            <a:pPr marL="0" marR="0" indent="0" algn="just" fontAlgn="base">
              <a:lnSpc>
                <a:spcPts val="1950"/>
              </a:lnSpc>
              <a:spcBef>
                <a:spcPts val="0"/>
              </a:spcBef>
              <a:spcAft>
                <a:spcPts val="0"/>
              </a:spcAft>
              <a:buNone/>
            </a:pPr>
            <a:endParaRPr lang="en-US"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marR="0" indent="0" algn="just" fontAlgn="base">
              <a:lnSpc>
                <a:spcPct val="100000"/>
              </a:lnSpc>
              <a:spcBef>
                <a:spcPts val="0"/>
              </a:spcBef>
              <a:spcAft>
                <a:spcPts val="0"/>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While it is true that parties would have to compensate the trial resolution judge, this may prove to be a viable tradeoff for parties seeking a quicker resolution. </a:t>
            </a:r>
          </a:p>
        </p:txBody>
      </p:sp>
    </p:spTree>
    <p:extLst>
      <p:ext uri="{BB962C8B-B14F-4D97-AF65-F5344CB8AC3E}">
        <p14:creationId xmlns:p14="http://schemas.microsoft.com/office/powerpoint/2010/main" val="34673668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BB1987-AC60-4288-9364-3FC3237C6F82}"/>
              </a:ext>
            </a:extLst>
          </p:cNvPr>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endParaRPr lang="en-US" sz="3200" dirty="0">
              <a:solidFill>
                <a:schemeClr val="bg1"/>
              </a:solidFill>
              <a:latin typeface="Garamond" panose="02020404030301010803" pitchFamily="18" charset="0"/>
            </a:endParaRPr>
          </a:p>
          <a:p>
            <a:pPr marL="0" marR="0" indent="0" algn="just" fontAlgn="base">
              <a:lnSpc>
                <a:spcPts val="1950"/>
              </a:lnSpc>
              <a:spcBef>
                <a:spcPts val="0"/>
              </a:spcBef>
              <a:spcAft>
                <a:spcPts val="0"/>
              </a:spcAft>
              <a:buNone/>
            </a:pPr>
            <a:endParaRPr lang="en-US"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marR="0" indent="0" algn="just" fontAlgn="base">
              <a:lnSpc>
                <a:spcPct val="100000"/>
              </a:lnSpc>
              <a:spcBef>
                <a:spcPts val="0"/>
              </a:spcBef>
              <a:spcAft>
                <a:spcPts val="0"/>
              </a:spcAft>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Another benefit of voluntary trial resolution comes from the fact that a private judge may have more time than a Circuit or County Court Judge to delve into the significant issues involved in a dispute. </a:t>
            </a:r>
          </a:p>
          <a:p>
            <a:pPr marL="0" marR="0" indent="0" algn="just" fontAlgn="base">
              <a:lnSpc>
                <a:spcPts val="1950"/>
              </a:lnSpc>
              <a:spcBef>
                <a:spcPts val="0"/>
              </a:spcBef>
              <a:spcAft>
                <a:spcPts val="0"/>
              </a:spcAft>
              <a:buNone/>
            </a:pPr>
            <a:endParaRPr lang="en-US" sz="1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74024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BB1987-AC60-4288-9364-3FC3237C6F82}"/>
              </a:ext>
            </a:extLst>
          </p:cNvPr>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endParaRPr lang="en-US" sz="3200" dirty="0">
              <a:solidFill>
                <a:schemeClr val="bg1"/>
              </a:solidFill>
              <a:latin typeface="Garamond" panose="02020404030301010803" pitchFamily="18" charset="0"/>
            </a:endParaRPr>
          </a:p>
          <a:p>
            <a:pPr marL="0" indent="0" algn="just" fontAlgn="base">
              <a:lnSpc>
                <a:spcPts val="1950"/>
              </a:lnSpc>
              <a:spcBef>
                <a:spcPts val="0"/>
              </a:spcBef>
              <a:buNone/>
            </a:pPr>
            <a:endParaRPr lang="en-US"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indent="0" algn="just" fontAlgn="base">
              <a:lnSpc>
                <a:spcPts val="1950"/>
              </a:lnSpc>
              <a:spcBef>
                <a:spcPts val="0"/>
              </a:spcBef>
              <a:buNone/>
            </a:pPr>
            <a:endParaRPr lang="en-US" dirty="0">
              <a:solidFill>
                <a:schemeClr val="bg1"/>
              </a:solidFill>
              <a:latin typeface="Garamond" panose="02020404030301010803" pitchFamily="18" charset="0"/>
              <a:ea typeface="Times New Roman" panose="02020603050405020304" pitchFamily="18" charset="0"/>
              <a:cs typeface="Times New Roman" panose="02020603050405020304" pitchFamily="18" charset="0"/>
            </a:endParaRPr>
          </a:p>
          <a:p>
            <a:pPr marL="0" indent="0" algn="just" fontAlgn="base">
              <a:lnSpc>
                <a:spcPct val="100000"/>
              </a:lnSpc>
              <a:spcBef>
                <a:spcPts val="0"/>
              </a:spcBef>
              <a:buNone/>
            </a:pPr>
            <a:r>
              <a:rPr lang="en-US"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In summary, while a trial resolution judge may not be an option for every legal dispute, there are certainly situations where parties can benefit from voluntary trial resolution.</a:t>
            </a:r>
          </a:p>
          <a:p>
            <a:pPr marL="0" marR="0" indent="0" algn="just" fontAlgn="base">
              <a:lnSpc>
                <a:spcPts val="1950"/>
              </a:lnSpc>
              <a:spcBef>
                <a:spcPts val="0"/>
              </a:spcBef>
              <a:spcAft>
                <a:spcPts val="0"/>
              </a:spcAft>
              <a:buNone/>
            </a:pPr>
            <a:endParaRPr lang="en-US" sz="1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326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A02B8-C030-4B2D-9CF3-4A8505EBA69E}"/>
              </a:ext>
            </a:extLst>
          </p:cNvPr>
          <p:cNvSpPr>
            <a:spLocks noGrp="1"/>
          </p:cNvSpPr>
          <p:nvPr>
            <p:ph type="title"/>
          </p:nvPr>
        </p:nvSpPr>
        <p:spPr>
          <a:xfrm>
            <a:off x="838200" y="365126"/>
            <a:ext cx="10515600" cy="89322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en-US" sz="2800" b="1" dirty="0">
                <a:solidFill>
                  <a:schemeClr val="bg1"/>
                </a:solidFill>
                <a:latin typeface="Arial" panose="020B0604020202020204" pitchFamily="34" charset="0"/>
                <a:cs typeface="Arial" panose="020B0604020202020204" pitchFamily="34" charset="0"/>
              </a:rPr>
              <a:t>RANDOM GOLDEN RETRIEVER PHOTO </a:t>
            </a:r>
          </a:p>
        </p:txBody>
      </p:sp>
      <p:pic>
        <p:nvPicPr>
          <p:cNvPr id="4" name="Picture 2">
            <a:extLst>
              <a:ext uri="{FF2B5EF4-FFF2-40B4-BE49-F238E27FC236}">
                <a16:creationId xmlns:a16="http://schemas.microsoft.com/office/drawing/2014/main" id="{8CD73412-63AB-4D9F-813E-D96ABB04C29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rot="5400000">
            <a:off x="3636963" y="1873647"/>
            <a:ext cx="4918075" cy="3688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0858709"/>
      </p:ext>
    </p:extLst>
  </p:cSld>
  <p:clrMapOvr>
    <a:masterClrMapping/>
  </p:clrMapOvr>
  <p:transition spd="slow">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7BA60-D329-4C2D-A4FD-0C71F409B39C}"/>
              </a:ext>
            </a:extLst>
          </p:cNvPr>
          <p:cNvSpPr>
            <a:spLocks noGrp="1"/>
          </p:cNvSpPr>
          <p:nvPr>
            <p:ph type="title"/>
          </p:nvPr>
        </p:nvSpPr>
        <p:spPr>
          <a:xfrm>
            <a:off x="838200" y="365125"/>
            <a:ext cx="10515600" cy="163984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en-US" sz="2800" b="1" dirty="0">
                <a:solidFill>
                  <a:schemeClr val="bg1"/>
                </a:solidFill>
                <a:latin typeface="Garamond" panose="02020404030301010803" pitchFamily="18" charset="0"/>
              </a:rPr>
              <a:t/>
            </a:r>
            <a:br>
              <a:rPr lang="en-US" sz="2800" b="1" dirty="0">
                <a:solidFill>
                  <a:schemeClr val="bg1"/>
                </a:solidFill>
                <a:latin typeface="Garamond" panose="02020404030301010803" pitchFamily="18" charset="0"/>
              </a:rPr>
            </a:br>
            <a:r>
              <a:rPr lang="en-US" sz="2800" b="1" i="1" dirty="0">
                <a:solidFill>
                  <a:schemeClr val="bg1"/>
                </a:solidFill>
                <a:latin typeface="Garamond" panose="02020404030301010803" pitchFamily="18" charset="0"/>
              </a:rPr>
              <a:t/>
            </a:r>
            <a:br>
              <a:rPr lang="en-US" sz="2800" b="1" i="1" dirty="0">
                <a:solidFill>
                  <a:schemeClr val="bg1"/>
                </a:solidFill>
                <a:latin typeface="Garamond" panose="02020404030301010803" pitchFamily="18" charset="0"/>
              </a:rPr>
            </a:br>
            <a:r>
              <a:rPr lang="en-US" sz="2800" b="1" i="1" dirty="0">
                <a:solidFill>
                  <a:schemeClr val="bg1"/>
                </a:solidFill>
                <a:latin typeface="Garamond" panose="02020404030301010803" pitchFamily="18" charset="0"/>
              </a:rPr>
              <a:t/>
            </a:r>
            <a:br>
              <a:rPr lang="en-US" sz="2800" b="1" i="1" dirty="0">
                <a:solidFill>
                  <a:schemeClr val="bg1"/>
                </a:solidFill>
                <a:latin typeface="Garamond" panose="02020404030301010803" pitchFamily="18" charset="0"/>
              </a:rPr>
            </a:br>
            <a:r>
              <a:rPr lang="en-US" sz="2800" b="1" dirty="0">
                <a:solidFill>
                  <a:schemeClr val="bg1"/>
                </a:solidFill>
                <a:latin typeface="Garamond" panose="02020404030301010803" pitchFamily="18" charset="0"/>
              </a:rPr>
              <a:t> </a:t>
            </a:r>
            <a:r>
              <a:rPr lang="en-US" sz="3600" b="1" i="1" dirty="0">
                <a:solidFill>
                  <a:schemeClr val="bg1"/>
                </a:solidFill>
                <a:latin typeface="Garamond" panose="02020404030301010803" pitchFamily="18" charset="0"/>
              </a:rPr>
              <a:t>QUESTIONS &amp; ANSWERS</a:t>
            </a:r>
            <a:r>
              <a:rPr lang="en-US" sz="2800" b="1" dirty="0">
                <a:solidFill>
                  <a:schemeClr val="bg1"/>
                </a:solidFill>
                <a:latin typeface="Garamond" panose="02020404030301010803" pitchFamily="18" charset="0"/>
              </a:rPr>
              <a:t/>
            </a:r>
            <a:br>
              <a:rPr lang="en-US" sz="2800" b="1" dirty="0">
                <a:solidFill>
                  <a:schemeClr val="bg1"/>
                </a:solidFill>
                <a:latin typeface="Garamond" panose="02020404030301010803" pitchFamily="18" charset="0"/>
              </a:rPr>
            </a:br>
            <a:r>
              <a:rPr lang="en-US" sz="2800" b="1" dirty="0">
                <a:solidFill>
                  <a:schemeClr val="bg1"/>
                </a:solidFill>
                <a:latin typeface="Garamond" panose="02020404030301010803" pitchFamily="18" charset="0"/>
              </a:rPr>
              <a:t/>
            </a:r>
            <a:br>
              <a:rPr lang="en-US" sz="2800" b="1" dirty="0">
                <a:solidFill>
                  <a:schemeClr val="bg1"/>
                </a:solidFill>
                <a:latin typeface="Garamond" panose="02020404030301010803" pitchFamily="18" charset="0"/>
              </a:rPr>
            </a:br>
            <a:r>
              <a:rPr lang="en-US" sz="2700" b="1" dirty="0">
                <a:solidFill>
                  <a:schemeClr val="bg1"/>
                </a:solidFill>
                <a:latin typeface="Garamond" panose="02020404030301010803" pitchFamily="18" charset="0"/>
              </a:rPr>
              <a:t>BRYAN RENDZIO</a:t>
            </a:r>
            <a:r>
              <a:rPr lang="en-US" sz="2200" b="1" dirty="0">
                <a:solidFill>
                  <a:schemeClr val="bg1"/>
                </a:solidFill>
                <a:latin typeface="Garamond" panose="02020404030301010803" pitchFamily="18" charset="0"/>
              </a:rPr>
              <a:t/>
            </a:r>
            <a:br>
              <a:rPr lang="en-US" sz="2200" b="1" dirty="0">
                <a:solidFill>
                  <a:schemeClr val="bg1"/>
                </a:solidFill>
                <a:latin typeface="Garamond" panose="02020404030301010803" pitchFamily="18" charset="0"/>
              </a:rPr>
            </a:br>
            <a:r>
              <a:rPr lang="en-US" sz="2000" b="1" dirty="0">
                <a:solidFill>
                  <a:schemeClr val="bg1"/>
                </a:solidFill>
                <a:latin typeface="Garamond" panose="02020404030301010803" pitchFamily="18" charset="0"/>
              </a:rPr>
              <a:t>ANSBACHER LAW</a:t>
            </a:r>
            <a:br>
              <a:rPr lang="en-US" sz="2000" b="1" dirty="0">
                <a:solidFill>
                  <a:schemeClr val="bg1"/>
                </a:solidFill>
                <a:latin typeface="Garamond" panose="02020404030301010803" pitchFamily="18" charset="0"/>
              </a:rPr>
            </a:br>
            <a:r>
              <a:rPr lang="en-US" sz="2000" b="1" dirty="0">
                <a:solidFill>
                  <a:schemeClr val="bg1"/>
                </a:solidFill>
                <a:latin typeface="Garamond" panose="02020404030301010803" pitchFamily="18" charset="0"/>
              </a:rPr>
              <a:t>904-737-4600</a:t>
            </a:r>
            <a:br>
              <a:rPr lang="en-US" sz="2000" b="1" dirty="0">
                <a:solidFill>
                  <a:schemeClr val="bg1"/>
                </a:solidFill>
                <a:latin typeface="Garamond" panose="02020404030301010803" pitchFamily="18" charset="0"/>
              </a:rPr>
            </a:br>
            <a:r>
              <a:rPr lang="en-US" sz="2000" b="1" dirty="0">
                <a:solidFill>
                  <a:schemeClr val="bg1"/>
                </a:solidFill>
                <a:latin typeface="Garamond" panose="02020404030301010803" pitchFamily="18" charset="0"/>
              </a:rPr>
              <a:t>Bryan.Rendzio@Ansbacher.net</a:t>
            </a:r>
            <a:br>
              <a:rPr lang="en-US" sz="2000" b="1" dirty="0">
                <a:solidFill>
                  <a:schemeClr val="bg1"/>
                </a:solidFill>
                <a:latin typeface="Garamond" panose="02020404030301010803" pitchFamily="18" charset="0"/>
              </a:rPr>
            </a:br>
            <a:r>
              <a:rPr lang="en-US" sz="2000" b="1" dirty="0">
                <a:solidFill>
                  <a:schemeClr val="bg1"/>
                </a:solidFill>
                <a:latin typeface="Garamond" panose="02020404030301010803" pitchFamily="18" charset="0"/>
              </a:rPr>
              <a:t>www.Ansbacher.net/adr</a:t>
            </a:r>
            <a:r>
              <a:rPr lang="en-US" sz="2200" b="1" dirty="0">
                <a:solidFill>
                  <a:schemeClr val="bg1"/>
                </a:solidFill>
                <a:latin typeface="Garamond" panose="02020404030301010803" pitchFamily="18" charset="0"/>
              </a:rPr>
              <a:t/>
            </a:r>
            <a:br>
              <a:rPr lang="en-US" sz="2200" b="1" dirty="0">
                <a:solidFill>
                  <a:schemeClr val="bg1"/>
                </a:solidFill>
                <a:latin typeface="Garamond" panose="02020404030301010803" pitchFamily="18" charset="0"/>
              </a:rPr>
            </a:br>
            <a:endParaRPr lang="en-US" sz="2200" b="1" dirty="0">
              <a:solidFill>
                <a:schemeClr val="bg1"/>
              </a:solidFill>
              <a:latin typeface="Garamond" panose="02020404030301010803" pitchFamily="18" charset="0"/>
            </a:endParaRPr>
          </a:p>
        </p:txBody>
      </p:sp>
      <p:sp>
        <p:nvSpPr>
          <p:cNvPr id="3" name="Content Placeholder 2">
            <a:extLst>
              <a:ext uri="{FF2B5EF4-FFF2-40B4-BE49-F238E27FC236}">
                <a16:creationId xmlns:a16="http://schemas.microsoft.com/office/drawing/2014/main" id="{09CAA32A-D246-47AA-AFFE-E24FB024A1EB}"/>
              </a:ext>
            </a:extLst>
          </p:cNvPr>
          <p:cNvSpPr>
            <a:spLocks noGrp="1"/>
          </p:cNvSpPr>
          <p:nvPr>
            <p:ph idx="1"/>
          </p:nvPr>
        </p:nvSpPr>
        <p:spPr>
          <a:xfrm>
            <a:off x="838200" y="2743200"/>
            <a:ext cx="10515600" cy="426427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endParaRPr lang="en-US" sz="2000" dirty="0">
              <a:solidFill>
                <a:schemeClr val="bg1"/>
              </a:solidFill>
              <a:latin typeface="Garamond" panose="02020404030301010803" pitchFamily="18" charset="0"/>
            </a:endParaRPr>
          </a:p>
          <a:p>
            <a:pPr lvl="1"/>
            <a:r>
              <a:rPr lang="en-US" sz="1600" dirty="0">
                <a:solidFill>
                  <a:schemeClr val="bg1"/>
                </a:solidFill>
                <a:latin typeface="Garamond" panose="02020404030301010803" pitchFamily="18" charset="0"/>
              </a:rPr>
              <a:t>Former Circuit Court Judge for the Seventh Judicial Circuit.</a:t>
            </a:r>
          </a:p>
          <a:p>
            <a:pPr lvl="1"/>
            <a:r>
              <a:rPr lang="en-US" sz="1600" dirty="0">
                <a:solidFill>
                  <a:schemeClr val="bg1"/>
                </a:solidFill>
                <a:latin typeface="Garamond" panose="02020404030301010803" pitchFamily="18" charset="0"/>
              </a:rPr>
              <a:t>Board Certification as a Construction Lawyer </a:t>
            </a:r>
          </a:p>
          <a:p>
            <a:pPr lvl="1"/>
            <a:r>
              <a:rPr lang="en-US" sz="1600" dirty="0">
                <a:solidFill>
                  <a:schemeClr val="bg1"/>
                </a:solidFill>
                <a:latin typeface="Garamond" panose="02020404030301010803" pitchFamily="18" charset="0"/>
              </a:rPr>
              <a:t>AV® Preeminent by Martindale-Hubbell® </a:t>
            </a:r>
          </a:p>
          <a:p>
            <a:pPr lvl="1"/>
            <a:r>
              <a:rPr lang="en-US" sz="1600" dirty="0">
                <a:solidFill>
                  <a:schemeClr val="bg1"/>
                </a:solidFill>
                <a:latin typeface="Garamond" panose="02020404030301010803" pitchFamily="18" charset="0"/>
              </a:rPr>
              <a:t>AVVO rating of 10/10 </a:t>
            </a:r>
          </a:p>
          <a:p>
            <a:pPr lvl="1"/>
            <a:r>
              <a:rPr lang="en-US" sz="1600" dirty="0">
                <a:solidFill>
                  <a:schemeClr val="bg1"/>
                </a:solidFill>
                <a:latin typeface="Garamond" panose="02020404030301010803" pitchFamily="18" charset="0"/>
              </a:rPr>
              <a:t>American Arbitration Association (“AAA”) Arbitrator</a:t>
            </a:r>
          </a:p>
          <a:p>
            <a:pPr lvl="1"/>
            <a:r>
              <a:rPr lang="en-US" sz="1600" dirty="0">
                <a:solidFill>
                  <a:schemeClr val="bg1"/>
                </a:solidFill>
                <a:latin typeface="Garamond" panose="02020404030301010803" pitchFamily="18" charset="0"/>
              </a:rPr>
              <a:t>AAA Mediator</a:t>
            </a:r>
          </a:p>
          <a:p>
            <a:pPr lvl="1"/>
            <a:r>
              <a:rPr lang="en-US" sz="1600" dirty="0">
                <a:solidFill>
                  <a:schemeClr val="bg1"/>
                </a:solidFill>
                <a:latin typeface="Garamond" panose="02020404030301010803" pitchFamily="18" charset="0"/>
              </a:rPr>
              <a:t>Florida Supreme Court Certified Circuit Court Mediator</a:t>
            </a:r>
          </a:p>
          <a:p>
            <a:pPr lvl="1"/>
            <a:r>
              <a:rPr lang="en-US" sz="1600" dirty="0">
                <a:solidFill>
                  <a:schemeClr val="bg1"/>
                </a:solidFill>
                <a:latin typeface="Garamond" panose="02020404030301010803" pitchFamily="18" charset="0"/>
              </a:rPr>
              <a:t>Florida Supreme Court Certified Family Law Mediator</a:t>
            </a:r>
          </a:p>
          <a:p>
            <a:pPr lvl="1"/>
            <a:r>
              <a:rPr lang="en-US" sz="1600" dirty="0">
                <a:solidFill>
                  <a:schemeClr val="bg1"/>
                </a:solidFill>
                <a:latin typeface="Garamond" panose="02020404030301010803" pitchFamily="18" charset="0"/>
              </a:rPr>
              <a:t>Florida Supreme Court Qualified Arbitrator</a:t>
            </a:r>
          </a:p>
          <a:p>
            <a:pPr lvl="1"/>
            <a:r>
              <a:rPr lang="en-US" sz="1600" dirty="0">
                <a:solidFill>
                  <a:schemeClr val="bg1"/>
                </a:solidFill>
                <a:latin typeface="Garamond" panose="02020404030301010803" pitchFamily="18" charset="0"/>
              </a:rPr>
              <a:t>Voluntary Trial Resolution Judge (Section 44.104 of the Florida Statutes)</a:t>
            </a:r>
          </a:p>
        </p:txBody>
      </p:sp>
    </p:spTree>
    <p:extLst>
      <p:ext uri="{BB962C8B-B14F-4D97-AF65-F5344CB8AC3E}">
        <p14:creationId xmlns:p14="http://schemas.microsoft.com/office/powerpoint/2010/main" val="7375020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A7C5B-061D-4408-A38A-B7BD8194C38F}"/>
              </a:ext>
            </a:extLst>
          </p:cNvPr>
          <p:cNvSpPr>
            <a:spLocks noGrp="1"/>
          </p:cNvSpPr>
          <p:nvPr>
            <p:ph type="title"/>
          </p:nvPr>
        </p:nvSpPr>
        <p:spPr>
          <a:xfrm>
            <a:off x="838200" y="1694575"/>
            <a:ext cx="10515600" cy="349820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en-US" sz="4000" dirty="0">
                <a:solidFill>
                  <a:schemeClr val="bg1"/>
                </a:solidFill>
                <a:latin typeface="Garamond" panose="02020404030301010803" pitchFamily="18" charset="0"/>
              </a:rPr>
              <a:t/>
            </a:r>
            <a:br>
              <a:rPr lang="en-US" sz="4000" dirty="0">
                <a:solidFill>
                  <a:schemeClr val="bg1"/>
                </a:solidFill>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endParaRPr lang="en-US" sz="4000" b="1" dirty="0">
              <a:solidFill>
                <a:schemeClr val="bg1"/>
              </a:solidFill>
              <a:latin typeface="Garamond" panose="02020404030301010803" pitchFamily="18" charset="0"/>
            </a:endParaRPr>
          </a:p>
        </p:txBody>
      </p:sp>
      <p:sp>
        <p:nvSpPr>
          <p:cNvPr id="5" name="Rectangle 4">
            <a:extLst>
              <a:ext uri="{FF2B5EF4-FFF2-40B4-BE49-F238E27FC236}">
                <a16:creationId xmlns:a16="http://schemas.microsoft.com/office/drawing/2014/main" id="{9A5C12F2-A8ED-4B0E-82ED-75CD18279F82}"/>
              </a:ext>
            </a:extLst>
          </p:cNvPr>
          <p:cNvSpPr/>
          <p:nvPr/>
        </p:nvSpPr>
        <p:spPr>
          <a:xfrm>
            <a:off x="1182848" y="1929468"/>
            <a:ext cx="9227890" cy="4224233"/>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marL="0" marR="0" algn="just" fontAlgn="base">
              <a:lnSpc>
                <a:spcPts val="1950"/>
              </a:lnSpc>
              <a:spcBef>
                <a:spcPts val="0"/>
              </a:spcBef>
              <a:spcAft>
                <a:spcPts val="1275"/>
              </a:spcAft>
            </a:pPr>
            <a:endParaRPr lang="en-US" sz="280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marR="0" algn="just" fontAlgn="base">
              <a:spcBef>
                <a:spcPts val="0"/>
              </a:spcBef>
            </a:pPr>
            <a:r>
              <a:rPr lang="en-US"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Section 44.104 provides that “[t]wo or more opposing parties who are involved in a civil dispute may agree in writing to submit the controversy to…voluntary trial resolution, in lieu of litigation of the issues involved, prior to or after a lawsuit has been filed, provided no constitutional issue is involved.” </a:t>
            </a: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 44.104(1), Fla. Stat.</a:t>
            </a:r>
          </a:p>
          <a:p>
            <a:pPr marL="0" marR="0" algn="just" fontAlgn="base">
              <a:lnSpc>
                <a:spcPts val="1950"/>
              </a:lnSpc>
              <a:spcBef>
                <a:spcPts val="0"/>
              </a:spcBef>
              <a:spcAft>
                <a:spcPts val="1275"/>
              </a:spcAft>
            </a:pPr>
            <a:endParaRPr lang="en-US" sz="1800" dirty="0">
              <a:solidFill>
                <a:schemeClr val="bg1"/>
              </a:solidFill>
              <a:effectLst/>
              <a:latin typeface="Garamond" panose="02020404030301010803" pitchFamily="18" charset="0"/>
              <a:ea typeface="Times New Roman" panose="02020603050405020304" pitchFamily="18" charset="0"/>
              <a:cs typeface="Times New Roman" panose="02020603050405020304" pitchFamily="18" charset="0"/>
            </a:endParaRPr>
          </a:p>
          <a:p>
            <a:pPr marL="0" marR="0" algn="just" fontAlgn="base">
              <a:lnSpc>
                <a:spcPts val="1950"/>
              </a:lnSpc>
              <a:spcBef>
                <a:spcPts val="0"/>
              </a:spcBef>
              <a:spcAft>
                <a:spcPts val="1275"/>
              </a:spcAft>
            </a:pPr>
            <a:endParaRPr lang="en-US" dirty="0">
              <a:solidFill>
                <a:schemeClr val="bg1"/>
              </a:solidFill>
              <a:latin typeface="Garamond" panose="02020404030301010803"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7759779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A7C5B-061D-4408-A38A-B7BD8194C38F}"/>
              </a:ext>
            </a:extLst>
          </p:cNvPr>
          <p:cNvSpPr>
            <a:spLocks noGrp="1"/>
          </p:cNvSpPr>
          <p:nvPr>
            <p:ph type="title"/>
          </p:nvPr>
        </p:nvSpPr>
        <p:spPr>
          <a:xfrm>
            <a:off x="838200" y="1694575"/>
            <a:ext cx="10515600" cy="349820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en-US" sz="4000" dirty="0">
                <a:solidFill>
                  <a:schemeClr val="bg1"/>
                </a:solidFill>
                <a:latin typeface="Garamond" panose="02020404030301010803" pitchFamily="18" charset="0"/>
              </a:rPr>
              <a:t/>
            </a:r>
            <a:br>
              <a:rPr lang="en-US" sz="4000" dirty="0">
                <a:solidFill>
                  <a:schemeClr val="bg1"/>
                </a:solidFill>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endParaRPr lang="en-US" sz="4000" b="1" dirty="0">
              <a:solidFill>
                <a:schemeClr val="bg1"/>
              </a:solidFill>
              <a:latin typeface="Garamond" panose="02020404030301010803" pitchFamily="18" charset="0"/>
            </a:endParaRPr>
          </a:p>
        </p:txBody>
      </p:sp>
      <p:sp>
        <p:nvSpPr>
          <p:cNvPr id="5" name="Rectangle 4">
            <a:extLst>
              <a:ext uri="{FF2B5EF4-FFF2-40B4-BE49-F238E27FC236}">
                <a16:creationId xmlns:a16="http://schemas.microsoft.com/office/drawing/2014/main" id="{9A5C12F2-A8ED-4B0E-82ED-75CD18279F82}"/>
              </a:ext>
            </a:extLst>
          </p:cNvPr>
          <p:cNvSpPr/>
          <p:nvPr/>
        </p:nvSpPr>
        <p:spPr>
          <a:xfrm>
            <a:off x="1182848" y="1929468"/>
            <a:ext cx="9227890" cy="355225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marL="0" marR="0" algn="just" fontAlgn="base">
              <a:spcBef>
                <a:spcPts val="0"/>
              </a:spcBef>
              <a:spcAft>
                <a:spcPts val="1275"/>
              </a:spcAft>
            </a:pPr>
            <a:r>
              <a:rPr lang="en-US"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As indicated in Section 44.104(1), parties do </a:t>
            </a:r>
            <a:r>
              <a:rPr lang="en-US" sz="2800"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not </a:t>
            </a:r>
            <a:r>
              <a:rPr lang="en-US"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have to agree prior to a lawsuit being filed. Instead, the Statute expressly permits parties to agree to use voluntary trial resolution after a lawsuit has been filed. Within 10 days after the submission of the request for voluntary trial resolution, the court will appointment the trial resolution judge. </a:t>
            </a:r>
            <a:r>
              <a:rPr lang="en-US" sz="28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See</a:t>
            </a: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 § 44.104(4), Fla. Stat.</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7640768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A7C5B-061D-4408-A38A-B7BD8194C38F}"/>
              </a:ext>
            </a:extLst>
          </p:cNvPr>
          <p:cNvSpPr>
            <a:spLocks noGrp="1"/>
          </p:cNvSpPr>
          <p:nvPr>
            <p:ph type="title"/>
          </p:nvPr>
        </p:nvSpPr>
        <p:spPr>
          <a:xfrm>
            <a:off x="838200" y="1694575"/>
            <a:ext cx="10515600" cy="349820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en-US" sz="4000" dirty="0">
                <a:solidFill>
                  <a:schemeClr val="bg1"/>
                </a:solidFill>
                <a:latin typeface="Garamond" panose="02020404030301010803" pitchFamily="18" charset="0"/>
              </a:rPr>
              <a:t/>
            </a:r>
            <a:br>
              <a:rPr lang="en-US" sz="4000" dirty="0">
                <a:solidFill>
                  <a:schemeClr val="bg1"/>
                </a:solidFill>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endParaRPr lang="en-US" sz="4000" b="1" dirty="0">
              <a:solidFill>
                <a:schemeClr val="bg1"/>
              </a:solidFill>
              <a:latin typeface="Garamond" panose="02020404030301010803" pitchFamily="18" charset="0"/>
            </a:endParaRPr>
          </a:p>
        </p:txBody>
      </p:sp>
      <p:sp>
        <p:nvSpPr>
          <p:cNvPr id="5" name="Rectangle 4">
            <a:extLst>
              <a:ext uri="{FF2B5EF4-FFF2-40B4-BE49-F238E27FC236}">
                <a16:creationId xmlns:a16="http://schemas.microsoft.com/office/drawing/2014/main" id="{9A5C12F2-A8ED-4B0E-82ED-75CD18279F82}"/>
              </a:ext>
            </a:extLst>
          </p:cNvPr>
          <p:cNvSpPr/>
          <p:nvPr/>
        </p:nvSpPr>
        <p:spPr>
          <a:xfrm>
            <a:off x="1182848" y="1929468"/>
            <a:ext cx="9227890" cy="2682786"/>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marL="0" marR="0" algn="just" fontAlgn="base">
              <a:lnSpc>
                <a:spcPts val="1950"/>
              </a:lnSpc>
              <a:spcBef>
                <a:spcPts val="0"/>
              </a:spcBef>
              <a:spcAft>
                <a:spcPts val="1275"/>
              </a:spcAft>
            </a:pPr>
            <a:endParaRPr lang="en-US" sz="2800" dirty="0">
              <a:solidFill>
                <a:schemeClr val="bg1"/>
              </a:solidFill>
              <a:effectLst/>
              <a:latin typeface="Garamond" panose="02020404030301010803" pitchFamily="18" charset="0"/>
              <a:ea typeface="Times New Roman" panose="02020603050405020304" pitchFamily="18" charset="0"/>
            </a:endParaRPr>
          </a:p>
          <a:p>
            <a:pPr marL="0" marR="0" algn="just" fontAlgn="base">
              <a:spcBef>
                <a:spcPts val="0"/>
              </a:spcBef>
              <a:spcAft>
                <a:spcPts val="1275"/>
              </a:spcAft>
            </a:pPr>
            <a:r>
              <a:rPr lang="en-US"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Once appointed, the trial resolution judge shall notify the parties of the time and place for the hearing. An application for voluntary trial resolution is filed and fees are paid to the </a:t>
            </a:r>
            <a:r>
              <a:rPr lang="en-US" sz="28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See</a:t>
            </a: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 § 44.104(5), Fla. Stat.</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1179601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A7C5B-061D-4408-A38A-B7BD8194C38F}"/>
              </a:ext>
            </a:extLst>
          </p:cNvPr>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lnSpc>
                <a:spcPct val="100000"/>
              </a:lnSpc>
            </a:pPr>
            <a:r>
              <a:rPr lang="en-US" sz="4000" dirty="0">
                <a:solidFill>
                  <a:schemeClr val="bg1"/>
                </a:solidFill>
                <a:latin typeface="Garamond" panose="02020404030301010803" pitchFamily="18" charset="0"/>
              </a:rPr>
              <a:t/>
            </a:r>
            <a:br>
              <a:rPr lang="en-US" sz="4000" dirty="0">
                <a:solidFill>
                  <a:schemeClr val="bg1"/>
                </a:solidFill>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dirty="0">
                <a:latin typeface="Garamond" panose="02020404030301010803" pitchFamily="18" charset="0"/>
              </a:rPr>
              <a:t/>
            </a:r>
            <a:br>
              <a:rPr lang="en-US" dirty="0">
                <a:latin typeface="Garamond" panose="02020404030301010803" pitchFamily="18" charset="0"/>
              </a:rPr>
            </a:br>
            <a:r>
              <a:rPr lang="en-US" sz="36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Which Type of Dispute Is a Trial Resolution </a:t>
            </a:r>
            <a:br>
              <a:rPr lang="en-US" sz="36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br>
            <a:r>
              <a:rPr lang="en-US" sz="36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Judge Authorized to Hear?</a:t>
            </a:r>
            <a:r>
              <a:rPr lang="en-US" sz="3100" dirty="0">
                <a:solidFill>
                  <a:schemeClr val="bg1"/>
                </a:solidFill>
                <a:effectLst/>
                <a:latin typeface="Garamond" panose="02020404030301010803" pitchFamily="18" charset="0"/>
                <a:ea typeface="Times New Roman" panose="02020603050405020304" pitchFamily="18" charset="0"/>
              </a:rPr>
              <a:t/>
            </a:r>
            <a:br>
              <a:rPr lang="en-US" sz="3100" dirty="0">
                <a:solidFill>
                  <a:schemeClr val="bg1"/>
                </a:solidFill>
                <a:effectLst/>
                <a:latin typeface="Garamond" panose="02020404030301010803" pitchFamily="18" charset="0"/>
                <a:ea typeface="Times New Roman" panose="02020603050405020304" pitchFamily="18" charset="0"/>
              </a:rPr>
            </a:br>
            <a:endParaRPr lang="en-US" sz="3100" b="1" dirty="0">
              <a:solidFill>
                <a:schemeClr val="bg1"/>
              </a:solidFill>
              <a:latin typeface="Garamond" panose="02020404030301010803" pitchFamily="18" charset="0"/>
            </a:endParaRPr>
          </a:p>
        </p:txBody>
      </p:sp>
    </p:spTree>
    <p:extLst>
      <p:ext uri="{BB962C8B-B14F-4D97-AF65-F5344CB8AC3E}">
        <p14:creationId xmlns:p14="http://schemas.microsoft.com/office/powerpoint/2010/main" val="8811907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F283F28-E44B-494F-9B4C-F6739BB409F5}"/>
              </a:ext>
            </a:extLst>
          </p:cNvPr>
          <p:cNvSpPr/>
          <p:nvPr/>
        </p:nvSpPr>
        <p:spPr>
          <a:xfrm>
            <a:off x="872455" y="2437286"/>
            <a:ext cx="10024844" cy="3560205"/>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marL="0" marR="0" algn="just" fontAlgn="base">
              <a:spcBef>
                <a:spcPts val="0"/>
              </a:spcBef>
              <a:spcAft>
                <a:spcPts val="1275"/>
              </a:spcAft>
            </a:pPr>
            <a:r>
              <a:rPr lang="en-US"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Voluntary trial resolution is open to all civil disputes except for those limited matters identified in Section 44.104. A trial resolution judge cannot hear any matters that involve constitutional issues. </a:t>
            </a:r>
            <a:r>
              <a:rPr lang="en-US" sz="28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See</a:t>
            </a: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 § 44.104(1), Fla. Stat.</a:t>
            </a:r>
          </a:p>
          <a:p>
            <a:pPr marL="914400" marR="0" algn="just">
              <a:lnSpc>
                <a:spcPct val="115000"/>
              </a:lnSpc>
              <a:spcBef>
                <a:spcPts val="0"/>
              </a:spcBef>
              <a:spcAft>
                <a:spcPts val="1200"/>
              </a:spcAft>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914400" marR="0" algn="just">
              <a:lnSpc>
                <a:spcPct val="115000"/>
              </a:lnSpc>
              <a:spcBef>
                <a:spcPts val="0"/>
              </a:spcBef>
              <a:spcAft>
                <a:spcPts val="1200"/>
              </a:spcAf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marL="914400" marR="0" algn="just">
              <a:lnSpc>
                <a:spcPct val="115000"/>
              </a:lnSpc>
              <a:spcBef>
                <a:spcPts val="0"/>
              </a:spcBef>
              <a:spcAft>
                <a:spcPts val="1200"/>
              </a:spcAft>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914400" marR="0" algn="just">
              <a:lnSpc>
                <a:spcPct val="115000"/>
              </a:lnSpc>
              <a:spcBef>
                <a:spcPts val="0"/>
              </a:spcBef>
              <a:spcAft>
                <a:spcPts val="12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58236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F283F28-E44B-494F-9B4C-F6739BB409F5}"/>
              </a:ext>
            </a:extLst>
          </p:cNvPr>
          <p:cNvSpPr/>
          <p:nvPr/>
        </p:nvSpPr>
        <p:spPr>
          <a:xfrm>
            <a:off x="872455" y="2437286"/>
            <a:ext cx="10024844" cy="3129318"/>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marL="0" marR="0" algn="just" fontAlgn="base">
              <a:spcBef>
                <a:spcPts val="0"/>
              </a:spcBef>
              <a:spcAft>
                <a:spcPts val="1275"/>
              </a:spcAft>
            </a:pPr>
            <a:r>
              <a:rPr lang="en-US"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Moreover, voluntary trial resolution cannot be utilized in cases with indispensable third parties who do not agree to utilize the procedure. </a:t>
            </a:r>
            <a:r>
              <a:rPr lang="en-US" sz="28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See</a:t>
            </a:r>
            <a:r>
              <a:rPr lang="en-US" sz="2800" dirty="0">
                <a:solidFill>
                  <a:schemeClr val="bg1"/>
                </a:solidFill>
                <a:effectLst/>
                <a:latin typeface="Arial" panose="020B0604020202020204" pitchFamily="34" charset="0"/>
                <a:ea typeface="Calibri" panose="020F0502020204030204" pitchFamily="34" charset="0"/>
                <a:cs typeface="Arial" panose="020B0604020202020204" pitchFamily="34" charset="0"/>
              </a:rPr>
              <a:t> § 44.104(14), Fla. Stat.</a:t>
            </a:r>
          </a:p>
          <a:p>
            <a:pPr marL="914400" marR="0" algn="just">
              <a:lnSpc>
                <a:spcPct val="115000"/>
              </a:lnSpc>
              <a:spcBef>
                <a:spcPts val="0"/>
              </a:spcBef>
              <a:spcAft>
                <a:spcPts val="1200"/>
              </a:spcAft>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914400" marR="0" algn="just">
              <a:lnSpc>
                <a:spcPct val="115000"/>
              </a:lnSpc>
              <a:spcBef>
                <a:spcPts val="0"/>
              </a:spcBef>
              <a:spcAft>
                <a:spcPts val="1200"/>
              </a:spcAf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marL="914400" marR="0" algn="just">
              <a:lnSpc>
                <a:spcPct val="115000"/>
              </a:lnSpc>
              <a:spcBef>
                <a:spcPts val="0"/>
              </a:spcBef>
              <a:spcAft>
                <a:spcPts val="1200"/>
              </a:spcAft>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914400" marR="0" algn="just">
              <a:lnSpc>
                <a:spcPct val="115000"/>
              </a:lnSpc>
              <a:spcBef>
                <a:spcPts val="0"/>
              </a:spcBef>
              <a:spcAft>
                <a:spcPts val="12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29368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1541</TotalTime>
  <Words>1559</Words>
  <Application>Microsoft Office PowerPoint</Application>
  <PresentationFormat>Widescreen</PresentationFormat>
  <Paragraphs>158</Paragraphs>
  <Slides>35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Arial</vt:lpstr>
      <vt:lpstr>Batang</vt:lpstr>
      <vt:lpstr>Calibri</vt:lpstr>
      <vt:lpstr>Calibri Light</vt:lpstr>
      <vt:lpstr>Garamond</vt:lpstr>
      <vt:lpstr>Lato</vt:lpstr>
      <vt:lpstr>Tahoma</vt:lpstr>
      <vt:lpstr>Times New Roman</vt:lpstr>
      <vt:lpstr>Office Theme</vt:lpstr>
      <vt:lpstr>     VOLUNTARY TRIAL RESOLUTION (UNDERSTANDING ITS USE AND BENEFITS)    Construction Law Committee The Florida Bar: Real Property, Probate and Trust Law Section November 8, 2021  Presented by Bryan Rendzio   </vt:lpstr>
      <vt:lpstr>PowerPoint Presentation</vt:lpstr>
      <vt:lpstr>PowerPoint Presentation</vt:lpstr>
      <vt:lpstr>       </vt:lpstr>
      <vt:lpstr>       </vt:lpstr>
      <vt:lpstr>       </vt:lpstr>
      <vt:lpstr>       Which Type of Dispute Is a Trial Resolution  Judge Authorized to Hear? </vt:lpstr>
      <vt:lpstr>PowerPoint Presentation</vt:lpstr>
      <vt:lpstr>PowerPoint Presentation</vt:lpstr>
      <vt:lpstr>PowerPoint Presentation</vt:lpstr>
      <vt:lpstr>PowerPoint Presentation</vt:lpstr>
      <vt:lpstr> What Authority Does a Trial Resolution Judge Have When Conducting Voluntary Trial Resolution?</vt:lpstr>
      <vt:lpstr>PowerPoint Presentation</vt:lpstr>
      <vt:lpstr>PowerPoint Presentation</vt:lpstr>
      <vt:lpstr>PowerPoint Presentation</vt:lpstr>
      <vt:lpstr> Does a Trial Judge Have Authority to Prevent Parties From Using a Trial Resolution Judge?</vt:lpstr>
      <vt:lpstr>Let’s Explore A Recent DCA Ruling  </vt:lpstr>
      <vt:lpstr>PowerPoint Presentation</vt:lpstr>
      <vt:lpstr>PowerPoint Presentation</vt:lpstr>
      <vt:lpstr> Do Parties Retain Their Appellate Rights  Under Voluntary Trial Resolution?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RANDOM GOLDEN RETRIEVER PHOTO </vt:lpstr>
      <vt:lpstr>    QUESTIONS &amp; ANSWERS  BRYAN RENDZIO ANSBACHER LAW 904-737-4600 Bryan.Rendzio@Ansbacher.net www.Ansbacher.net/adr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Bryan Rendzio</dc:creator>
  <cp:lastModifiedBy>GR</cp:lastModifiedBy>
  <cp:revision>119</cp:revision>
  <dcterms:created xsi:type="dcterms:W3CDTF">2016-02-24T19:04:18Z</dcterms:created>
  <dcterms:modified xsi:type="dcterms:W3CDTF">2021-11-07T23:07:01Z</dcterms:modified>
</cp:coreProperties>
</file>