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22"/>
  </p:notesMasterIdLst>
  <p:handoutMasterIdLst>
    <p:handoutMasterId r:id="rId23"/>
  </p:handoutMasterIdLst>
  <p:sldIdLst>
    <p:sldId id="279" r:id="rId2"/>
    <p:sldId id="272" r:id="rId3"/>
    <p:sldId id="278" r:id="rId4"/>
    <p:sldId id="280" r:id="rId5"/>
    <p:sldId id="281" r:id="rId6"/>
    <p:sldId id="282" r:id="rId7"/>
    <p:sldId id="283" r:id="rId8"/>
    <p:sldId id="274" r:id="rId9"/>
    <p:sldId id="276" r:id="rId10"/>
    <p:sldId id="277" r:id="rId11"/>
    <p:sldId id="275" r:id="rId12"/>
    <p:sldId id="285" r:id="rId13"/>
    <p:sldId id="286" r:id="rId14"/>
    <p:sldId id="287" r:id="rId15"/>
    <p:sldId id="290" r:id="rId16"/>
    <p:sldId id="291" r:id="rId17"/>
    <p:sldId id="289" r:id="rId18"/>
    <p:sldId id="284" r:id="rId19"/>
    <p:sldId id="288" r:id="rId20"/>
    <p:sldId id="273" r:id="rId21"/>
  </p:sldIdLst>
  <p:sldSz cx="9144000" cy="6858000" type="screen4x3"/>
  <p:notesSz cx="6950075" cy="9236075"/>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333333"/>
    <a:srgbClr val="003366"/>
    <a:srgbClr val="C7D054"/>
    <a:srgbClr val="5F5F5F"/>
    <a:srgbClr val="000066"/>
    <a:srgbClr val="BA9C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624" autoAdjust="0"/>
  </p:normalViewPr>
  <p:slideViewPr>
    <p:cSldViewPr>
      <p:cViewPr varScale="1">
        <p:scale>
          <a:sx n="109" d="100"/>
          <a:sy n="109" d="100"/>
        </p:scale>
        <p:origin x="167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9" d="100"/>
          <a:sy n="79" d="100"/>
        </p:scale>
        <p:origin x="3918" y="108"/>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0"/>
            <a:ext cx="3011700" cy="461804"/>
          </a:xfrm>
          <a:prstGeom prst="rect">
            <a:avLst/>
          </a:prstGeom>
          <a:noFill/>
          <a:ln w="9525">
            <a:noFill/>
            <a:miter lim="800000"/>
            <a:headEnd/>
            <a:tailEnd/>
          </a:ln>
          <a:effectLst/>
        </p:spPr>
        <p:txBody>
          <a:bodyPr vert="horz" wrap="square" lIns="91759" tIns="45880" rIns="91759" bIns="45880" numCol="1" anchor="t"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11267" name="Rectangle 3"/>
          <p:cNvSpPr>
            <a:spLocks noGrp="1" noChangeArrowheads="1"/>
          </p:cNvSpPr>
          <p:nvPr>
            <p:ph type="dt" sz="quarter" idx="1"/>
          </p:nvPr>
        </p:nvSpPr>
        <p:spPr bwMode="auto">
          <a:xfrm>
            <a:off x="3936769" y="0"/>
            <a:ext cx="3011700" cy="461804"/>
          </a:xfrm>
          <a:prstGeom prst="rect">
            <a:avLst/>
          </a:prstGeom>
          <a:noFill/>
          <a:ln w="9525">
            <a:noFill/>
            <a:miter lim="800000"/>
            <a:headEnd/>
            <a:tailEnd/>
          </a:ln>
          <a:effectLst/>
        </p:spPr>
        <p:txBody>
          <a:bodyPr vert="horz" wrap="square" lIns="91759" tIns="45880" rIns="91759" bIns="45880" numCol="1" anchor="t" anchorCtr="0" compatLnSpc="1">
            <a:prstTxWarp prst="textNoShape">
              <a:avLst/>
            </a:prstTxWarp>
          </a:bodyPr>
          <a:lstStyle>
            <a:lvl1pPr algn="r">
              <a:defRPr sz="1200">
                <a:latin typeface="Times New Roman" pitchFamily="18" charset="0"/>
              </a:defRPr>
            </a:lvl1pPr>
          </a:lstStyle>
          <a:p>
            <a:pPr>
              <a:defRPr/>
            </a:pPr>
            <a:endParaRPr lang="en-US" dirty="0"/>
          </a:p>
        </p:txBody>
      </p:sp>
      <p:sp>
        <p:nvSpPr>
          <p:cNvPr id="11268" name="Rectangle 4"/>
          <p:cNvSpPr>
            <a:spLocks noGrp="1" noChangeArrowheads="1"/>
          </p:cNvSpPr>
          <p:nvPr>
            <p:ph type="ftr" sz="quarter" idx="2"/>
          </p:nvPr>
        </p:nvSpPr>
        <p:spPr bwMode="auto">
          <a:xfrm>
            <a:off x="1" y="8772668"/>
            <a:ext cx="3011700" cy="461804"/>
          </a:xfrm>
          <a:prstGeom prst="rect">
            <a:avLst/>
          </a:prstGeom>
          <a:noFill/>
          <a:ln w="9525">
            <a:noFill/>
            <a:miter lim="800000"/>
            <a:headEnd/>
            <a:tailEnd/>
          </a:ln>
          <a:effectLst/>
        </p:spPr>
        <p:txBody>
          <a:bodyPr vert="horz" wrap="square" lIns="91759" tIns="45880" rIns="91759" bIns="45880" numCol="1" anchor="b"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11269" name="Rectangle 5"/>
          <p:cNvSpPr>
            <a:spLocks noGrp="1" noChangeArrowheads="1"/>
          </p:cNvSpPr>
          <p:nvPr>
            <p:ph type="sldNum" sz="quarter" idx="3"/>
          </p:nvPr>
        </p:nvSpPr>
        <p:spPr bwMode="auto">
          <a:xfrm>
            <a:off x="3936769" y="8772668"/>
            <a:ext cx="3011700" cy="461804"/>
          </a:xfrm>
          <a:prstGeom prst="rect">
            <a:avLst/>
          </a:prstGeom>
          <a:noFill/>
          <a:ln w="9525">
            <a:noFill/>
            <a:miter lim="800000"/>
            <a:headEnd/>
            <a:tailEnd/>
          </a:ln>
          <a:effectLst/>
        </p:spPr>
        <p:txBody>
          <a:bodyPr vert="horz" wrap="square" lIns="91759" tIns="45880" rIns="91759" bIns="45880" numCol="1" anchor="b" anchorCtr="0" compatLnSpc="1">
            <a:prstTxWarp prst="textNoShape">
              <a:avLst/>
            </a:prstTxWarp>
          </a:bodyPr>
          <a:lstStyle>
            <a:lvl1pPr algn="r">
              <a:defRPr sz="1200">
                <a:latin typeface="Times New Roman" pitchFamily="18" charset="0"/>
              </a:defRPr>
            </a:lvl1pPr>
          </a:lstStyle>
          <a:p>
            <a:pPr>
              <a:defRPr/>
            </a:pPr>
            <a:fld id="{C38F2329-910B-4928-B487-3952B267D568}" type="slidenum">
              <a:rPr lang="en-US"/>
              <a:pPr>
                <a:defRPr/>
              </a:pPr>
              <a:t>‹#›</a:t>
            </a:fld>
            <a:endParaRPr lang="en-US" dirty="0"/>
          </a:p>
        </p:txBody>
      </p:sp>
    </p:spTree>
    <p:extLst>
      <p:ext uri="{BB962C8B-B14F-4D97-AF65-F5344CB8AC3E}">
        <p14:creationId xmlns:p14="http://schemas.microsoft.com/office/powerpoint/2010/main" val="3231915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1700" cy="461804"/>
          </a:xfrm>
          <a:prstGeom prst="rect">
            <a:avLst/>
          </a:prstGeom>
        </p:spPr>
        <p:txBody>
          <a:bodyPr vert="horz" lIns="91759" tIns="45880" rIns="91759" bIns="45880" rtlCol="0"/>
          <a:lstStyle>
            <a:lvl1pPr algn="l">
              <a:defRPr sz="1200" smtClean="0"/>
            </a:lvl1pPr>
          </a:lstStyle>
          <a:p>
            <a:pPr>
              <a:defRPr/>
            </a:pPr>
            <a:endParaRPr lang="en-US" dirty="0"/>
          </a:p>
        </p:txBody>
      </p:sp>
      <p:sp>
        <p:nvSpPr>
          <p:cNvPr id="3" name="Date Placeholder 2"/>
          <p:cNvSpPr>
            <a:spLocks noGrp="1"/>
          </p:cNvSpPr>
          <p:nvPr>
            <p:ph type="dt" idx="1"/>
          </p:nvPr>
        </p:nvSpPr>
        <p:spPr>
          <a:xfrm>
            <a:off x="3936769" y="0"/>
            <a:ext cx="3011700" cy="461804"/>
          </a:xfrm>
          <a:prstGeom prst="rect">
            <a:avLst/>
          </a:prstGeom>
        </p:spPr>
        <p:txBody>
          <a:bodyPr vert="horz" lIns="91759" tIns="45880" rIns="91759" bIns="45880" rtlCol="0"/>
          <a:lstStyle>
            <a:lvl1pPr algn="r">
              <a:defRPr sz="1200" smtClean="0"/>
            </a:lvl1pPr>
          </a:lstStyle>
          <a:p>
            <a:pPr>
              <a:defRPr/>
            </a:pPr>
            <a:fld id="{1672FD4E-82D4-4DC2-AA35-CDB2D9C59672}" type="datetimeFigureOut">
              <a:rPr lang="en-US"/>
              <a:pPr>
                <a:defRPr/>
              </a:pPr>
              <a:t>5/9/2021</a:t>
            </a:fld>
            <a:endParaRPr lang="en-US" dirty="0"/>
          </a:p>
        </p:txBody>
      </p:sp>
      <p:sp>
        <p:nvSpPr>
          <p:cNvPr id="4" name="Slide Image Placeholder 3"/>
          <p:cNvSpPr>
            <a:spLocks noGrp="1" noRot="1" noChangeAspect="1"/>
          </p:cNvSpPr>
          <p:nvPr>
            <p:ph type="sldImg" idx="2"/>
          </p:nvPr>
        </p:nvSpPr>
        <p:spPr>
          <a:xfrm>
            <a:off x="1166813" y="693738"/>
            <a:ext cx="4616450" cy="3462337"/>
          </a:xfrm>
          <a:prstGeom prst="rect">
            <a:avLst/>
          </a:prstGeom>
          <a:noFill/>
          <a:ln w="12700">
            <a:solidFill>
              <a:prstClr val="black"/>
            </a:solidFill>
          </a:ln>
        </p:spPr>
        <p:txBody>
          <a:bodyPr vert="horz" lIns="91759" tIns="45880" rIns="91759" bIns="45880" rtlCol="0" anchor="ctr"/>
          <a:lstStyle/>
          <a:p>
            <a:pPr lvl="0"/>
            <a:endParaRPr lang="en-US" noProof="0"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1759" tIns="45880" rIns="91759" bIns="4588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772668"/>
            <a:ext cx="3011700" cy="461804"/>
          </a:xfrm>
          <a:prstGeom prst="rect">
            <a:avLst/>
          </a:prstGeom>
        </p:spPr>
        <p:txBody>
          <a:bodyPr vert="horz" lIns="91759" tIns="45880" rIns="91759" bIns="45880" rtlCol="0" anchor="b"/>
          <a:lstStyle>
            <a:lvl1pPr algn="l">
              <a:defRPr sz="1200" smtClean="0"/>
            </a:lvl1pPr>
          </a:lstStyle>
          <a:p>
            <a:pPr>
              <a:defRPr/>
            </a:pPr>
            <a:endParaRPr lang="en-US" dirty="0"/>
          </a:p>
        </p:txBody>
      </p:sp>
      <p:sp>
        <p:nvSpPr>
          <p:cNvPr id="7" name="Slide Number Placeholder 6"/>
          <p:cNvSpPr>
            <a:spLocks noGrp="1"/>
          </p:cNvSpPr>
          <p:nvPr>
            <p:ph type="sldNum" sz="quarter" idx="5"/>
          </p:nvPr>
        </p:nvSpPr>
        <p:spPr>
          <a:xfrm>
            <a:off x="3936769" y="8772668"/>
            <a:ext cx="3011700" cy="461804"/>
          </a:xfrm>
          <a:prstGeom prst="rect">
            <a:avLst/>
          </a:prstGeom>
        </p:spPr>
        <p:txBody>
          <a:bodyPr vert="horz" lIns="91759" tIns="45880" rIns="91759" bIns="45880" rtlCol="0" anchor="b"/>
          <a:lstStyle>
            <a:lvl1pPr algn="r">
              <a:defRPr sz="1200" smtClean="0"/>
            </a:lvl1pPr>
          </a:lstStyle>
          <a:p>
            <a:pPr>
              <a:defRPr/>
            </a:pPr>
            <a:fld id="{1FB09B45-2212-42E3-83D0-2A48A492C76A}" type="slidenum">
              <a:rPr lang="en-US"/>
              <a:pPr>
                <a:defRPr/>
              </a:pPr>
              <a:t>‹#›</a:t>
            </a:fld>
            <a:endParaRPr lang="en-US" dirty="0"/>
          </a:p>
        </p:txBody>
      </p:sp>
    </p:spTree>
    <p:extLst>
      <p:ext uri="{BB962C8B-B14F-4D97-AF65-F5344CB8AC3E}">
        <p14:creationId xmlns:p14="http://schemas.microsoft.com/office/powerpoint/2010/main" val="795422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Diversity</a:t>
            </a:r>
            <a:r>
              <a:rPr lang="en-US" baseline="0" dirty="0"/>
              <a:t> and inclusion can be uncomfortable to talk about.  </a:t>
            </a:r>
          </a:p>
          <a:p>
            <a:r>
              <a:rPr lang="en-US" baseline="0" dirty="0"/>
              <a:t>To have make any of this worth our time and effort we need to create a safe space to have a discussion.  You are welcome to participate.  Ask questions, make comments, share experiences – as long as you follow my rules. But you don’t have to .  Remember  I’m a lawyer- I like to talk and even worse I like to hear myself talk so share or don’t share I’m fine with it either way.  Ok so hear are the rules.  </a:t>
            </a:r>
            <a:endParaRPr lang="en-US" dirty="0"/>
          </a:p>
        </p:txBody>
      </p:sp>
      <p:sp>
        <p:nvSpPr>
          <p:cNvPr id="4" name="Slide Number Placeholder 3"/>
          <p:cNvSpPr>
            <a:spLocks noGrp="1"/>
          </p:cNvSpPr>
          <p:nvPr>
            <p:ph type="sldNum" sz="quarter" idx="10"/>
          </p:nvPr>
        </p:nvSpPr>
        <p:spPr/>
        <p:txBody>
          <a:bodyPr/>
          <a:lstStyle/>
          <a:p>
            <a:pPr>
              <a:defRPr/>
            </a:pPr>
            <a:fld id="{1FB09B45-2212-42E3-83D0-2A48A492C76A}" type="slidenum">
              <a:rPr lang="en-US" smtClean="0"/>
              <a:pPr>
                <a:defRPr/>
              </a:pPr>
              <a:t>2</a:t>
            </a:fld>
            <a:endParaRPr lang="en-US" dirty="0"/>
          </a:p>
        </p:txBody>
      </p:sp>
    </p:spTree>
    <p:extLst>
      <p:ext uri="{BB962C8B-B14F-4D97-AF65-F5344CB8AC3E}">
        <p14:creationId xmlns:p14="http://schemas.microsoft.com/office/powerpoint/2010/main" val="3955088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pPr>
              <a:defRPr/>
            </a:pPr>
            <a:fld id="{1FB09B45-2212-42E3-83D0-2A48A492C76A}" type="slidenum">
              <a:rPr lang="en-US" smtClean="0"/>
              <a:pPr>
                <a:defRPr/>
              </a:pPr>
              <a:t>3</a:t>
            </a:fld>
            <a:endParaRPr lang="en-US" dirty="0"/>
          </a:p>
        </p:txBody>
      </p:sp>
      <p:sp>
        <p:nvSpPr>
          <p:cNvPr id="6" name="Notes Placeholder 5">
            <a:extLst>
              <a:ext uri="{FF2B5EF4-FFF2-40B4-BE49-F238E27FC236}">
                <a16:creationId xmlns:a16="http://schemas.microsoft.com/office/drawing/2014/main" id="{EB0F4197-48DF-4699-A9B8-E48C7C3F1129}"/>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2008255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pPr>
              <a:defRPr/>
            </a:pPr>
            <a:fld id="{1FB09B45-2212-42E3-83D0-2A48A492C76A}" type="slidenum">
              <a:rPr lang="en-US" smtClean="0"/>
              <a:pPr>
                <a:defRPr/>
              </a:pPr>
              <a:t>19</a:t>
            </a:fld>
            <a:endParaRPr lang="en-US" dirty="0"/>
          </a:p>
        </p:txBody>
      </p:sp>
    </p:spTree>
    <p:extLst>
      <p:ext uri="{BB962C8B-B14F-4D97-AF65-F5344CB8AC3E}">
        <p14:creationId xmlns:p14="http://schemas.microsoft.com/office/powerpoint/2010/main" val="2561365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FB09B45-2212-42E3-83D0-2A48A492C76A}" type="slidenum">
              <a:rPr lang="en-US" smtClean="0"/>
              <a:pPr>
                <a:defRPr/>
              </a:pPr>
              <a:t>20</a:t>
            </a:fld>
            <a:endParaRPr lang="en-US" dirty="0"/>
          </a:p>
        </p:txBody>
      </p:sp>
    </p:spTree>
    <p:extLst>
      <p:ext uri="{BB962C8B-B14F-4D97-AF65-F5344CB8AC3E}">
        <p14:creationId xmlns:p14="http://schemas.microsoft.com/office/powerpoint/2010/main" val="26031416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ctrTitle"/>
          </p:nvPr>
        </p:nvSpPr>
        <p:spPr>
          <a:xfrm>
            <a:off x="685800" y="1752600"/>
            <a:ext cx="7772400" cy="1472184"/>
          </a:xfrm>
        </p:spPr>
        <p:txBody>
          <a:bodyPr/>
          <a:lstStyle>
            <a:lvl1pPr algn="ctr">
              <a:defRPr>
                <a:solidFill>
                  <a:srgbClr val="003366"/>
                </a:solidFill>
              </a:defRPr>
            </a:lvl1pPr>
          </a:lstStyle>
          <a:p>
            <a:r>
              <a:rPr lang="en-US" altLang="en-US"/>
              <a:t>Click to edit Master title style</a:t>
            </a:r>
            <a:endParaRPr lang="en-US" altLang="en-US" dirty="0"/>
          </a:p>
        </p:txBody>
      </p:sp>
      <p:sp>
        <p:nvSpPr>
          <p:cNvPr id="109571" name="Rectangle 3"/>
          <p:cNvSpPr>
            <a:spLocks noGrp="1" noChangeArrowheads="1"/>
          </p:cNvSpPr>
          <p:nvPr>
            <p:ph type="subTitle" idx="1"/>
          </p:nvPr>
        </p:nvSpPr>
        <p:spPr>
          <a:xfrm>
            <a:off x="1371600" y="3276600"/>
            <a:ext cx="6400800" cy="1755648"/>
          </a:xfrm>
        </p:spPr>
        <p:txBody>
          <a:bodyPr anchor="ctr"/>
          <a:lstStyle>
            <a:lvl1pPr marL="0" indent="0" algn="ctr">
              <a:buFont typeface="Wingdings" pitchFamily="2" charset="2"/>
              <a:buNone/>
              <a:defRPr sz="2800" b="1">
                <a:solidFill>
                  <a:srgbClr val="333333"/>
                </a:solidFill>
              </a:defRPr>
            </a:lvl1pPr>
          </a:lstStyle>
          <a:p>
            <a:r>
              <a:rPr lang="en-US" altLang="en-US"/>
              <a:t>Click to edit Master subtitle style</a:t>
            </a:r>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4F3A0B0A-5AD9-4BBB-8844-98E3FD4F4B25}"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2400"/>
            <a:ext cx="2171700" cy="6019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62700" cy="6019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868DD58-CC1D-406B-BF4C-BA7609C5C338}" type="slidenum">
              <a:rPr lang="en-US" altLang="en-US"/>
              <a:pPr>
                <a:defRPr/>
              </a:pPr>
              <a:t>‹#›</a:t>
            </a:fld>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14AC46CE-613F-46C4-903F-6FC4DB1ABF87}" type="slidenum">
              <a:rPr lang="en-US" altLang="en-US"/>
              <a:pPr>
                <a:defRPr/>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AC01393E-1879-4B3C-94CB-EC7F63007636}"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8600" y="1066800"/>
            <a:ext cx="39624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343400" y="1066800"/>
            <a:ext cx="39624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3A580EE-7CD7-4C70-96F0-9750C674620C}"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8600" y="155448"/>
            <a:ext cx="8686800" cy="758952"/>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709EABE1-95AA-4798-8F30-9870F27DF802}"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D6C803B6-2BA5-4ECE-8A25-59974612B371}"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8045EFAD-9BB4-4980-9554-42A22ACC6466}"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0CD8DAF-8F48-46D8-ACDC-6DA4A6D37E84}"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EF0748CD-CB10-4BE1-A571-120276762A4E}" type="slidenum">
              <a:rPr lang="en-US" altLang="en-US"/>
              <a:pPr>
                <a:defRPr/>
              </a:pPr>
              <a:t>‹#›</a:t>
            </a:fld>
            <a:endParaRPr lang="en-US"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body" idx="1"/>
          </p:nvPr>
        </p:nvSpPr>
        <p:spPr bwMode="auto">
          <a:xfrm>
            <a:off x="228600" y="1066800"/>
            <a:ext cx="80772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8549" name="Rectangle 5"/>
          <p:cNvSpPr>
            <a:spLocks noGrp="1" noChangeArrowheads="1"/>
          </p:cNvSpPr>
          <p:nvPr>
            <p:ph type="dt" sz="half" idx="2"/>
          </p:nvPr>
        </p:nvSpPr>
        <p:spPr bwMode="auto">
          <a:xfrm>
            <a:off x="533400" y="64770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bg1"/>
                </a:solidFill>
              </a:defRPr>
            </a:lvl1pPr>
          </a:lstStyle>
          <a:p>
            <a:pPr>
              <a:defRPr/>
            </a:pPr>
            <a:endParaRPr lang="en-US" altLang="en-US" dirty="0"/>
          </a:p>
        </p:txBody>
      </p:sp>
      <p:sp>
        <p:nvSpPr>
          <p:cNvPr id="108550" name="Rectangle 6"/>
          <p:cNvSpPr>
            <a:spLocks noGrp="1" noChangeArrowheads="1"/>
          </p:cNvSpPr>
          <p:nvPr>
            <p:ph type="ftr" sz="quarter" idx="3"/>
          </p:nvPr>
        </p:nvSpPr>
        <p:spPr bwMode="auto">
          <a:xfrm>
            <a:off x="3048000" y="6477000"/>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chemeClr val="bg1"/>
                </a:solidFill>
              </a:defRPr>
            </a:lvl1pPr>
          </a:lstStyle>
          <a:p>
            <a:pPr>
              <a:defRPr/>
            </a:pPr>
            <a:endParaRPr lang="en-US" altLang="en-US" dirty="0"/>
          </a:p>
        </p:txBody>
      </p:sp>
      <p:sp>
        <p:nvSpPr>
          <p:cNvPr id="108551" name="Rectangle 7"/>
          <p:cNvSpPr>
            <a:spLocks noGrp="1" noChangeArrowheads="1"/>
          </p:cNvSpPr>
          <p:nvPr>
            <p:ph type="sldNum" sz="quarter" idx="4"/>
          </p:nvPr>
        </p:nvSpPr>
        <p:spPr bwMode="auto">
          <a:xfrm>
            <a:off x="6781800" y="64770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bg1"/>
                </a:solidFill>
              </a:defRPr>
            </a:lvl1pPr>
          </a:lstStyle>
          <a:p>
            <a:pPr>
              <a:defRPr/>
            </a:pPr>
            <a:fld id="{B92FC410-9FCA-4610-90DF-669BC31DDA8F}" type="slidenum">
              <a:rPr lang="en-US" altLang="en-US"/>
              <a:pPr>
                <a:defRPr/>
              </a:pPr>
              <a:t>‹#›</a:t>
            </a:fld>
            <a:endParaRPr lang="en-US" altLang="en-US" dirty="0"/>
          </a:p>
        </p:txBody>
      </p:sp>
      <p:sp>
        <p:nvSpPr>
          <p:cNvPr id="1030" name="Rectangle 47"/>
          <p:cNvSpPr>
            <a:spLocks noGrp="1" noChangeArrowheads="1"/>
          </p:cNvSpPr>
          <p:nvPr>
            <p:ph type="title"/>
          </p:nvPr>
        </p:nvSpPr>
        <p:spPr bwMode="auto">
          <a:xfrm>
            <a:off x="228600" y="152400"/>
            <a:ext cx="86868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pic>
        <p:nvPicPr>
          <p:cNvPr id="8" name="Picture 7" descr="resized_Shutts_Logo_LG"/>
          <p:cNvPicPr>
            <a:picLocks noChangeAspect="1"/>
          </p:cNvPicPr>
          <p:nvPr/>
        </p:nvPicPr>
        <p:blipFill>
          <a:blip r:embed="rId14" cstate="print"/>
          <a:srcRect/>
          <a:stretch>
            <a:fillRect/>
          </a:stretch>
        </p:blipFill>
        <p:spPr bwMode="auto">
          <a:xfrm>
            <a:off x="7543800" y="5472478"/>
            <a:ext cx="1371600" cy="547322"/>
          </a:xfrm>
          <a:prstGeom prst="rect">
            <a:avLst/>
          </a:prstGeom>
          <a:noFill/>
        </p:spPr>
      </p:pic>
    </p:spTree>
  </p:cSld>
  <p:clrMap bg1="lt1" tx1="dk1" bg2="lt2" tx2="dk2" accent1="accent1" accent2="accent2" accent3="accent3" accent4="accent4" accent5="accent5" accent6="accent6" hlink="hlink" folHlink="folHlink"/>
  <p:sldLayoutIdLst>
    <p:sldLayoutId id="2147483725" r:id="rId1"/>
    <p:sldLayoutId id="2147483724" r:id="rId2"/>
    <p:sldLayoutId id="2147483723" r:id="rId3"/>
    <p:sldLayoutId id="2147483722" r:id="rId4"/>
    <p:sldLayoutId id="2147483721" r:id="rId5"/>
    <p:sldLayoutId id="2147483720" r:id="rId6"/>
    <p:sldLayoutId id="2147483719" r:id="rId7"/>
    <p:sldLayoutId id="2147483718" r:id="rId8"/>
    <p:sldLayoutId id="2147483717" r:id="rId9"/>
    <p:sldLayoutId id="2147483716" r:id="rId10"/>
    <p:sldLayoutId id="2147483715" r:id="rId11"/>
  </p:sldLayoutIdLst>
  <p:txStyles>
    <p:titleStyle>
      <a:lvl1pPr algn="l" rtl="0" eaLnBrk="1" fontAlgn="base" hangingPunct="1">
        <a:spcBef>
          <a:spcPct val="0"/>
        </a:spcBef>
        <a:spcAft>
          <a:spcPct val="0"/>
        </a:spcAft>
        <a:defRPr sz="3600" b="1">
          <a:solidFill>
            <a:schemeClr val="bg1"/>
          </a:solidFill>
          <a:latin typeface="+mj-lt"/>
          <a:ea typeface="+mj-ea"/>
          <a:cs typeface="+mj-cs"/>
        </a:defRPr>
      </a:lvl1pPr>
      <a:lvl2pPr algn="l" rtl="0" eaLnBrk="1" fontAlgn="base" hangingPunct="1">
        <a:spcBef>
          <a:spcPct val="0"/>
        </a:spcBef>
        <a:spcAft>
          <a:spcPct val="0"/>
        </a:spcAft>
        <a:defRPr sz="3600" b="1">
          <a:solidFill>
            <a:schemeClr val="bg1"/>
          </a:solidFill>
          <a:latin typeface="Arial" charset="0"/>
        </a:defRPr>
      </a:lvl2pPr>
      <a:lvl3pPr algn="l" rtl="0" eaLnBrk="1" fontAlgn="base" hangingPunct="1">
        <a:spcBef>
          <a:spcPct val="0"/>
        </a:spcBef>
        <a:spcAft>
          <a:spcPct val="0"/>
        </a:spcAft>
        <a:defRPr sz="3600" b="1">
          <a:solidFill>
            <a:schemeClr val="bg1"/>
          </a:solidFill>
          <a:latin typeface="Arial" charset="0"/>
        </a:defRPr>
      </a:lvl3pPr>
      <a:lvl4pPr algn="l" rtl="0" eaLnBrk="1" fontAlgn="base" hangingPunct="1">
        <a:spcBef>
          <a:spcPct val="0"/>
        </a:spcBef>
        <a:spcAft>
          <a:spcPct val="0"/>
        </a:spcAft>
        <a:defRPr sz="3600" b="1">
          <a:solidFill>
            <a:schemeClr val="bg1"/>
          </a:solidFill>
          <a:latin typeface="Arial" charset="0"/>
        </a:defRPr>
      </a:lvl4pPr>
      <a:lvl5pPr algn="l" rtl="0" eaLnBrk="1" fontAlgn="base" hangingPunct="1">
        <a:spcBef>
          <a:spcPct val="0"/>
        </a:spcBef>
        <a:spcAft>
          <a:spcPct val="0"/>
        </a:spcAft>
        <a:defRPr sz="3600" b="1">
          <a:solidFill>
            <a:schemeClr val="bg1"/>
          </a:solidFill>
          <a:latin typeface="Arial" charset="0"/>
        </a:defRPr>
      </a:lvl5pPr>
      <a:lvl6pPr marL="457200" algn="l" rtl="0" eaLnBrk="1" fontAlgn="base" hangingPunct="1">
        <a:spcBef>
          <a:spcPct val="0"/>
        </a:spcBef>
        <a:spcAft>
          <a:spcPct val="0"/>
        </a:spcAft>
        <a:defRPr sz="3600" b="1">
          <a:solidFill>
            <a:schemeClr val="bg1"/>
          </a:solidFill>
          <a:latin typeface="Arial" charset="0"/>
        </a:defRPr>
      </a:lvl6pPr>
      <a:lvl7pPr marL="914400" algn="l" rtl="0" eaLnBrk="1" fontAlgn="base" hangingPunct="1">
        <a:spcBef>
          <a:spcPct val="0"/>
        </a:spcBef>
        <a:spcAft>
          <a:spcPct val="0"/>
        </a:spcAft>
        <a:defRPr sz="3600" b="1">
          <a:solidFill>
            <a:schemeClr val="bg1"/>
          </a:solidFill>
          <a:latin typeface="Arial" charset="0"/>
        </a:defRPr>
      </a:lvl7pPr>
      <a:lvl8pPr marL="1371600" algn="l" rtl="0" eaLnBrk="1" fontAlgn="base" hangingPunct="1">
        <a:spcBef>
          <a:spcPct val="0"/>
        </a:spcBef>
        <a:spcAft>
          <a:spcPct val="0"/>
        </a:spcAft>
        <a:defRPr sz="3600" b="1">
          <a:solidFill>
            <a:schemeClr val="bg1"/>
          </a:solidFill>
          <a:latin typeface="Arial" charset="0"/>
        </a:defRPr>
      </a:lvl8pPr>
      <a:lvl9pPr marL="1828800" algn="l" rtl="0" eaLnBrk="1" fontAlgn="base" hangingPunct="1">
        <a:spcBef>
          <a:spcPct val="0"/>
        </a:spcBef>
        <a:spcAft>
          <a:spcPct val="0"/>
        </a:spcAft>
        <a:defRPr sz="3600" b="1">
          <a:solidFill>
            <a:schemeClr val="bg1"/>
          </a:solidFill>
          <a:latin typeface="Arial" charset="0"/>
        </a:defRPr>
      </a:lvl9pPr>
    </p:titleStyle>
    <p:bodyStyle>
      <a:lvl1pPr marL="342900" indent="-342900" algn="l" rtl="0" eaLnBrk="1" fontAlgn="base" hangingPunct="1">
        <a:spcBef>
          <a:spcPct val="20000"/>
        </a:spcBef>
        <a:spcAft>
          <a:spcPct val="0"/>
        </a:spcAft>
        <a:buClr>
          <a:srgbClr val="002060"/>
        </a:buClr>
        <a:buFont typeface="Wingdings" pitchFamily="2" charset="2"/>
        <a:buChar char="§"/>
        <a:defRPr sz="3200">
          <a:solidFill>
            <a:srgbClr val="002060"/>
          </a:solidFill>
          <a:latin typeface="+mn-lt"/>
          <a:ea typeface="+mn-ea"/>
          <a:cs typeface="+mn-cs"/>
        </a:defRPr>
      </a:lvl1pPr>
      <a:lvl2pPr marL="692150" indent="-347663" algn="l" rtl="0" eaLnBrk="1" fontAlgn="base" hangingPunct="1">
        <a:spcBef>
          <a:spcPct val="20000"/>
        </a:spcBef>
        <a:spcAft>
          <a:spcPct val="0"/>
        </a:spcAft>
        <a:buClr>
          <a:srgbClr val="002060"/>
        </a:buClr>
        <a:buFont typeface="Wingdings" pitchFamily="2" charset="2"/>
        <a:buChar char="§"/>
        <a:defRPr sz="2800">
          <a:solidFill>
            <a:srgbClr val="002060"/>
          </a:solidFill>
          <a:latin typeface="+mn-lt"/>
        </a:defRPr>
      </a:lvl2pPr>
      <a:lvl3pPr marL="987425" indent="-293688" algn="l" rtl="0" eaLnBrk="1" fontAlgn="base" hangingPunct="1">
        <a:spcBef>
          <a:spcPct val="20000"/>
        </a:spcBef>
        <a:spcAft>
          <a:spcPct val="0"/>
        </a:spcAft>
        <a:buClr>
          <a:srgbClr val="002060"/>
        </a:buClr>
        <a:buFont typeface="Wingdings" pitchFamily="2" charset="2"/>
        <a:buChar char="§"/>
        <a:defRPr sz="2600">
          <a:solidFill>
            <a:srgbClr val="002060"/>
          </a:solidFill>
          <a:latin typeface="+mn-lt"/>
        </a:defRPr>
      </a:lvl3pPr>
      <a:lvl4pPr marL="1281113" indent="-292100" algn="l" rtl="0" eaLnBrk="1" fontAlgn="base" hangingPunct="1">
        <a:spcBef>
          <a:spcPct val="20000"/>
        </a:spcBef>
        <a:spcAft>
          <a:spcPct val="0"/>
        </a:spcAft>
        <a:buClr>
          <a:srgbClr val="002060"/>
        </a:buClr>
        <a:buFont typeface="Wingdings" pitchFamily="2" charset="2"/>
        <a:buChar char="§"/>
        <a:defRPr sz="2400">
          <a:solidFill>
            <a:srgbClr val="002060"/>
          </a:solidFill>
          <a:latin typeface="+mn-lt"/>
        </a:defRPr>
      </a:lvl4pPr>
      <a:lvl5pPr marL="1598613" indent="-315913" algn="l" rtl="0" eaLnBrk="1" fontAlgn="base" hangingPunct="1">
        <a:spcBef>
          <a:spcPct val="20000"/>
        </a:spcBef>
        <a:spcAft>
          <a:spcPct val="0"/>
        </a:spcAft>
        <a:buClr>
          <a:srgbClr val="002060"/>
        </a:buClr>
        <a:buFont typeface="Wingdings" pitchFamily="2" charset="2"/>
        <a:buChar char="§"/>
        <a:defRPr sz="2200">
          <a:solidFill>
            <a:srgbClr val="002060"/>
          </a:solidFill>
          <a:latin typeface="+mn-lt"/>
        </a:defRPr>
      </a:lvl5pPr>
      <a:lvl6pPr marL="20558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6pPr>
      <a:lvl7pPr marL="25130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7pPr>
      <a:lvl8pPr marL="29702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8pPr>
      <a:lvl9pPr marL="3427413" indent="-315913" algn="l" rtl="0" eaLnBrk="1" fontAlgn="base" hangingPunct="1">
        <a:spcBef>
          <a:spcPct val="20000"/>
        </a:spcBef>
        <a:spcAft>
          <a:spcPct val="0"/>
        </a:spcAft>
        <a:buClr>
          <a:srgbClr val="003366"/>
        </a:buClr>
        <a:buFont typeface="Wingdings" pitchFamily="2" charset="2"/>
        <a:buChar char="§"/>
        <a:defRPr sz="22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C32F9-1180-459A-BD45-C33D84A1A19C}"/>
              </a:ext>
            </a:extLst>
          </p:cNvPr>
          <p:cNvSpPr>
            <a:spLocks noGrp="1"/>
          </p:cNvSpPr>
          <p:nvPr>
            <p:ph type="title"/>
          </p:nvPr>
        </p:nvSpPr>
        <p:spPr/>
        <p:txBody>
          <a:bodyPr/>
          <a:lstStyle/>
          <a:p>
            <a:pPr algn="ctr"/>
            <a:r>
              <a:rPr lang="en-US" sz="3100" dirty="0"/>
              <a:t>Construction Law Committee of the RPPTL Section of the Florida Bar</a:t>
            </a:r>
          </a:p>
        </p:txBody>
      </p:sp>
      <p:sp>
        <p:nvSpPr>
          <p:cNvPr id="5" name="Rectangle 4">
            <a:extLst>
              <a:ext uri="{FF2B5EF4-FFF2-40B4-BE49-F238E27FC236}">
                <a16:creationId xmlns:a16="http://schemas.microsoft.com/office/drawing/2014/main" id="{4A165844-60B5-491C-9F03-9B0EEC2420A2}"/>
              </a:ext>
            </a:extLst>
          </p:cNvPr>
          <p:cNvSpPr/>
          <p:nvPr/>
        </p:nvSpPr>
        <p:spPr>
          <a:xfrm>
            <a:off x="381000" y="2028617"/>
            <a:ext cx="8305800" cy="2123658"/>
          </a:xfrm>
          <a:prstGeom prst="rect">
            <a:avLst/>
          </a:prstGeom>
        </p:spPr>
        <p:txBody>
          <a:bodyPr wrap="square">
            <a:spAutoFit/>
          </a:bodyPr>
          <a:lstStyle/>
          <a:p>
            <a:pPr algn="ctr"/>
            <a:r>
              <a:rPr lang="en-US" sz="4400" b="1" kern="0" dirty="0">
                <a:solidFill>
                  <a:srgbClr val="003366"/>
                </a:solidFill>
                <a:latin typeface="Arial"/>
                <a:ea typeface="+mj-ea"/>
                <a:cs typeface="+mj-cs"/>
              </a:rPr>
              <a:t>Issues of Bias &amp; Diversity for the Construction Law Practitioner</a:t>
            </a:r>
            <a:endParaRPr lang="en-US" dirty="0"/>
          </a:p>
        </p:txBody>
      </p:sp>
      <p:sp>
        <p:nvSpPr>
          <p:cNvPr id="6" name="TextBox 5">
            <a:extLst>
              <a:ext uri="{FF2B5EF4-FFF2-40B4-BE49-F238E27FC236}">
                <a16:creationId xmlns:a16="http://schemas.microsoft.com/office/drawing/2014/main" id="{3C2CCD02-88C3-4E79-AA87-744D79E1E645}"/>
              </a:ext>
            </a:extLst>
          </p:cNvPr>
          <p:cNvSpPr txBox="1"/>
          <p:nvPr/>
        </p:nvSpPr>
        <p:spPr>
          <a:xfrm>
            <a:off x="1981200" y="4724400"/>
            <a:ext cx="4953000" cy="769441"/>
          </a:xfrm>
          <a:prstGeom prst="rect">
            <a:avLst/>
          </a:prstGeom>
          <a:noFill/>
        </p:spPr>
        <p:txBody>
          <a:bodyPr wrap="square" rtlCol="0">
            <a:spAutoFit/>
          </a:bodyPr>
          <a:lstStyle/>
          <a:p>
            <a:pPr algn="ctr"/>
            <a:r>
              <a:rPr lang="en-US" sz="4400" b="1" kern="0" dirty="0">
                <a:solidFill>
                  <a:srgbClr val="003366"/>
                </a:solidFill>
                <a:latin typeface="Arial"/>
                <a:ea typeface="+mj-ea"/>
                <a:cs typeface="+mj-cs"/>
              </a:rPr>
              <a:t>May 10, 2021</a:t>
            </a:r>
          </a:p>
        </p:txBody>
      </p:sp>
    </p:spTree>
    <p:extLst>
      <p:ext uri="{BB962C8B-B14F-4D97-AF65-F5344CB8AC3E}">
        <p14:creationId xmlns:p14="http://schemas.microsoft.com/office/powerpoint/2010/main" val="2203912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D3917-054D-4FB3-8F73-851DF7103E09}"/>
              </a:ext>
            </a:extLst>
          </p:cNvPr>
          <p:cNvSpPr>
            <a:spLocks noGrp="1"/>
          </p:cNvSpPr>
          <p:nvPr>
            <p:ph type="title"/>
          </p:nvPr>
        </p:nvSpPr>
        <p:spPr/>
        <p:txBody>
          <a:bodyPr/>
          <a:lstStyle/>
          <a:p>
            <a:pPr algn="ctr"/>
            <a:r>
              <a:rPr lang="en-US" dirty="0">
                <a:solidFill>
                  <a:schemeClr val="bg1">
                    <a:lumMod val="75000"/>
                  </a:schemeClr>
                </a:solidFill>
              </a:rPr>
              <a:t>2019 Statistic</a:t>
            </a:r>
            <a:endParaRPr lang="en-US" dirty="0"/>
          </a:p>
        </p:txBody>
      </p:sp>
      <p:sp>
        <p:nvSpPr>
          <p:cNvPr id="3" name="Content Placeholder 2">
            <a:extLst>
              <a:ext uri="{FF2B5EF4-FFF2-40B4-BE49-F238E27FC236}">
                <a16:creationId xmlns:a16="http://schemas.microsoft.com/office/drawing/2014/main" id="{0EC162A9-5616-45E0-8669-EAAB43B1665C}"/>
              </a:ext>
            </a:extLst>
          </p:cNvPr>
          <p:cNvSpPr>
            <a:spLocks noGrp="1"/>
          </p:cNvSpPr>
          <p:nvPr>
            <p:ph idx="1"/>
          </p:nvPr>
        </p:nvSpPr>
        <p:spPr>
          <a:xfrm>
            <a:off x="838200" y="1485900"/>
            <a:ext cx="7620000" cy="2933700"/>
          </a:xfrm>
        </p:spPr>
        <p:txBody>
          <a:bodyPr/>
          <a:lstStyle/>
          <a:p>
            <a:pPr marL="0" indent="0">
              <a:buNone/>
            </a:pPr>
            <a:r>
              <a:rPr lang="en-US" sz="2800" dirty="0"/>
              <a:t>9.6% of partners in law firms were lawyers of color, including Hispanic, African American, Asian, Native American or mixed race. While efforts have been made to increase the number of women and diverse lawyers in law, these efforts have complex challenges.  </a:t>
            </a:r>
          </a:p>
          <a:p>
            <a:pPr marL="0" indent="0">
              <a:buNone/>
            </a:pPr>
            <a:endParaRPr lang="en-US" dirty="0"/>
          </a:p>
          <a:p>
            <a:pPr marL="0" indent="0">
              <a:buNone/>
            </a:pPr>
            <a:endParaRPr lang="en-US" dirty="0"/>
          </a:p>
        </p:txBody>
      </p:sp>
      <p:sp>
        <p:nvSpPr>
          <p:cNvPr id="4" name="Rectangle 3">
            <a:extLst>
              <a:ext uri="{FF2B5EF4-FFF2-40B4-BE49-F238E27FC236}">
                <a16:creationId xmlns:a16="http://schemas.microsoft.com/office/drawing/2014/main" id="{CF1208A4-F1E6-48FC-A232-44CBB127F790}"/>
              </a:ext>
            </a:extLst>
          </p:cNvPr>
          <p:cNvSpPr/>
          <p:nvPr/>
        </p:nvSpPr>
        <p:spPr>
          <a:xfrm>
            <a:off x="3581400" y="4903857"/>
            <a:ext cx="4572000" cy="707886"/>
          </a:xfrm>
          <a:prstGeom prst="rect">
            <a:avLst/>
          </a:prstGeom>
        </p:spPr>
        <p:txBody>
          <a:bodyPr>
            <a:spAutoFit/>
          </a:bodyPr>
          <a:lstStyle/>
          <a:p>
            <a:pPr lvl="0"/>
            <a:r>
              <a:rPr lang="en-US" sz="2000" b="1" dirty="0">
                <a:solidFill>
                  <a:srgbClr val="002060"/>
                </a:solidFill>
                <a:latin typeface="Arial"/>
              </a:rPr>
              <a:t>Profile of the Legal Profession 2020, American Bar Association</a:t>
            </a:r>
          </a:p>
        </p:txBody>
      </p:sp>
    </p:spTree>
    <p:extLst>
      <p:ext uri="{BB962C8B-B14F-4D97-AF65-F5344CB8AC3E}">
        <p14:creationId xmlns:p14="http://schemas.microsoft.com/office/powerpoint/2010/main" val="3068605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CD3BE-22E2-467E-8517-18C2D54E1721}"/>
              </a:ext>
            </a:extLst>
          </p:cNvPr>
          <p:cNvSpPr>
            <a:spLocks noGrp="1"/>
          </p:cNvSpPr>
          <p:nvPr>
            <p:ph type="title"/>
          </p:nvPr>
        </p:nvSpPr>
        <p:spPr/>
        <p:txBody>
          <a:bodyPr/>
          <a:lstStyle/>
          <a:p>
            <a:pPr algn="ctr"/>
            <a:r>
              <a:rPr lang="en-US" dirty="0"/>
              <a:t>Bias in Lawfirms</a:t>
            </a:r>
          </a:p>
        </p:txBody>
      </p:sp>
      <p:sp>
        <p:nvSpPr>
          <p:cNvPr id="6" name="Content Placeholder 5">
            <a:extLst>
              <a:ext uri="{FF2B5EF4-FFF2-40B4-BE49-F238E27FC236}">
                <a16:creationId xmlns:a16="http://schemas.microsoft.com/office/drawing/2014/main" id="{E52A510F-1468-48D8-9650-B68DEAEE4EFC}"/>
              </a:ext>
            </a:extLst>
          </p:cNvPr>
          <p:cNvSpPr>
            <a:spLocks noGrp="1"/>
          </p:cNvSpPr>
          <p:nvPr>
            <p:ph idx="1"/>
          </p:nvPr>
        </p:nvSpPr>
        <p:spPr>
          <a:xfrm>
            <a:off x="228600" y="2286000"/>
            <a:ext cx="8077200" cy="3886200"/>
          </a:xfrm>
        </p:spPr>
        <p:txBody>
          <a:bodyPr/>
          <a:lstStyle/>
          <a:p>
            <a:pPr marL="0" indent="0" algn="ctr">
              <a:buNone/>
            </a:pPr>
            <a:r>
              <a:rPr lang="en-US" sz="5500" dirty="0"/>
              <a:t>The Nextions 2014 </a:t>
            </a:r>
            <a:br>
              <a:rPr lang="en-US" sz="5500" dirty="0"/>
            </a:br>
            <a:r>
              <a:rPr lang="en-US" sz="5500" dirty="0"/>
              <a:t>“Written in Black &amp; White” Report</a:t>
            </a:r>
          </a:p>
          <a:p>
            <a:endParaRPr lang="en-US" dirty="0"/>
          </a:p>
        </p:txBody>
      </p:sp>
    </p:spTree>
    <p:extLst>
      <p:ext uri="{BB962C8B-B14F-4D97-AF65-F5344CB8AC3E}">
        <p14:creationId xmlns:p14="http://schemas.microsoft.com/office/powerpoint/2010/main" val="3609672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CD3BE-22E2-467E-8517-18C2D54E1721}"/>
              </a:ext>
            </a:extLst>
          </p:cNvPr>
          <p:cNvSpPr>
            <a:spLocks noGrp="1"/>
          </p:cNvSpPr>
          <p:nvPr>
            <p:ph type="title"/>
          </p:nvPr>
        </p:nvSpPr>
        <p:spPr/>
        <p:txBody>
          <a:bodyPr/>
          <a:lstStyle/>
          <a:p>
            <a:pPr algn="ctr"/>
            <a:r>
              <a:rPr lang="en-US" dirty="0"/>
              <a:t>The Nextions 2014 </a:t>
            </a:r>
            <a:br>
              <a:rPr lang="en-US" dirty="0"/>
            </a:br>
            <a:r>
              <a:rPr lang="en-US" dirty="0"/>
              <a:t>“Written in Black &amp; White” Report</a:t>
            </a:r>
          </a:p>
        </p:txBody>
      </p:sp>
      <p:pic>
        <p:nvPicPr>
          <p:cNvPr id="4" name="Content Placeholder 3">
            <a:extLst>
              <a:ext uri="{FF2B5EF4-FFF2-40B4-BE49-F238E27FC236}">
                <a16:creationId xmlns:a16="http://schemas.microsoft.com/office/drawing/2014/main" id="{21226A07-245D-4371-8934-83FEA4503810}"/>
              </a:ext>
            </a:extLst>
          </p:cNvPr>
          <p:cNvPicPr>
            <a:picLocks noGrp="1"/>
          </p:cNvPicPr>
          <p:nvPr>
            <p:ph idx="1"/>
          </p:nvPr>
        </p:nvPicPr>
        <p:blipFill>
          <a:blip r:embed="rId2"/>
          <a:stretch>
            <a:fillRect/>
          </a:stretch>
        </p:blipFill>
        <p:spPr>
          <a:xfrm>
            <a:off x="990600" y="2057400"/>
            <a:ext cx="6781799" cy="2819400"/>
          </a:xfrm>
          <a:prstGeom prst="rect">
            <a:avLst/>
          </a:prstGeom>
        </p:spPr>
      </p:pic>
    </p:spTree>
    <p:extLst>
      <p:ext uri="{BB962C8B-B14F-4D97-AF65-F5344CB8AC3E}">
        <p14:creationId xmlns:p14="http://schemas.microsoft.com/office/powerpoint/2010/main" val="3437586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3E82-5D0A-4D49-9E05-B2769C29C074}"/>
              </a:ext>
            </a:extLst>
          </p:cNvPr>
          <p:cNvSpPr>
            <a:spLocks noGrp="1"/>
          </p:cNvSpPr>
          <p:nvPr>
            <p:ph type="title"/>
          </p:nvPr>
        </p:nvSpPr>
        <p:spPr/>
        <p:txBody>
          <a:bodyPr/>
          <a:lstStyle/>
          <a:p>
            <a:r>
              <a:rPr lang="en-US" dirty="0"/>
              <a:t>Gender Bias</a:t>
            </a:r>
          </a:p>
        </p:txBody>
      </p:sp>
      <p:sp>
        <p:nvSpPr>
          <p:cNvPr id="3" name="Content Placeholder 2">
            <a:extLst>
              <a:ext uri="{FF2B5EF4-FFF2-40B4-BE49-F238E27FC236}">
                <a16:creationId xmlns:a16="http://schemas.microsoft.com/office/drawing/2014/main" id="{FE4703CB-D4BF-4A6A-980F-3B0262CB31D9}"/>
              </a:ext>
            </a:extLst>
          </p:cNvPr>
          <p:cNvSpPr>
            <a:spLocks noGrp="1"/>
          </p:cNvSpPr>
          <p:nvPr>
            <p:ph idx="1"/>
          </p:nvPr>
        </p:nvSpPr>
        <p:spPr>
          <a:xfrm>
            <a:off x="533400" y="1905000"/>
            <a:ext cx="7848600" cy="3581400"/>
          </a:xfrm>
        </p:spPr>
        <p:txBody>
          <a:bodyPr/>
          <a:lstStyle/>
          <a:p>
            <a:pPr marL="0" indent="0" algn="ctr">
              <a:buNone/>
            </a:pPr>
            <a:r>
              <a:rPr lang="en-US" sz="4400" b="1" dirty="0"/>
              <a:t>What happened when a man and a woman switched email signature blocks  at work for a week? </a:t>
            </a:r>
          </a:p>
        </p:txBody>
      </p:sp>
    </p:spTree>
    <p:extLst>
      <p:ext uri="{BB962C8B-B14F-4D97-AF65-F5344CB8AC3E}">
        <p14:creationId xmlns:p14="http://schemas.microsoft.com/office/powerpoint/2010/main" val="3086068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BC2CE-81FC-4C23-9F99-3351DE65D2E3}"/>
              </a:ext>
            </a:extLst>
          </p:cNvPr>
          <p:cNvSpPr>
            <a:spLocks noGrp="1"/>
          </p:cNvSpPr>
          <p:nvPr>
            <p:ph type="title"/>
          </p:nvPr>
        </p:nvSpPr>
        <p:spPr/>
        <p:txBody>
          <a:bodyPr/>
          <a:lstStyle/>
          <a:p>
            <a:pPr algn="ctr"/>
            <a:r>
              <a:rPr lang="en-US" dirty="0"/>
              <a:t>Diversity in the Judicial System</a:t>
            </a:r>
          </a:p>
        </p:txBody>
      </p:sp>
      <p:sp>
        <p:nvSpPr>
          <p:cNvPr id="3" name="Content Placeholder 2">
            <a:extLst>
              <a:ext uri="{FF2B5EF4-FFF2-40B4-BE49-F238E27FC236}">
                <a16:creationId xmlns:a16="http://schemas.microsoft.com/office/drawing/2014/main" id="{7A70EC2E-27A4-474D-9BD0-827BD41BF859}"/>
              </a:ext>
            </a:extLst>
          </p:cNvPr>
          <p:cNvSpPr>
            <a:spLocks noGrp="1"/>
          </p:cNvSpPr>
          <p:nvPr>
            <p:ph idx="1"/>
          </p:nvPr>
        </p:nvSpPr>
        <p:spPr/>
        <p:txBody>
          <a:bodyPr/>
          <a:lstStyle/>
          <a:p>
            <a:pPr marL="0" indent="0">
              <a:buNone/>
            </a:pPr>
            <a:endParaRPr lang="en-US" sz="1500" i="1" dirty="0"/>
          </a:p>
          <a:p>
            <a:pPr marL="0" indent="0" algn="just">
              <a:buNone/>
            </a:pPr>
            <a:r>
              <a:rPr lang="en-US" sz="1500" dirty="0"/>
              <a:t>At this Court’s direction, both the Bar and the State Court System have for many years worked diligently to assure a system of justice that is fair for all and that treats all individuals as equal under the law. This Court is steadfast in its firm commitment to these ideals. I believe that these ideals are best advanced when individuals with very different backgrounds and experiences work together. This is because our experiential differences often result in starkly different modes of thought and perception—including deeply divided perceptions surrounding concepts as facially straightforward as “fairness” and “justice.”</a:t>
            </a:r>
          </a:p>
          <a:p>
            <a:pPr marL="0" indent="0" algn="just">
              <a:buNone/>
            </a:pPr>
            <a:endParaRPr lang="en-US" sz="1500" dirty="0"/>
          </a:p>
          <a:p>
            <a:pPr marL="0" indent="0" algn="just">
              <a:buNone/>
            </a:pPr>
            <a:r>
              <a:rPr lang="en-US" sz="1500" dirty="0"/>
              <a:t>It is when those who perceive and think differently come together in an environment of mutual respect and genuine concern for the well-being of others that we can best gain the understanding necessary to fully advance the ideals underpinning our judicial system. It is essential that we continue this work, and I am grateful to the Bar and its sections for their continued pursuit of these core ideals that are central to further advancing the cause of freedom for all, secured for all through the rule of law.</a:t>
            </a:r>
          </a:p>
          <a:p>
            <a:pPr marL="0" indent="0">
              <a:buNone/>
            </a:pPr>
            <a:endParaRPr lang="en-US" sz="1500" i="1" dirty="0"/>
          </a:p>
          <a:p>
            <a:pPr marL="0" indent="0">
              <a:buNone/>
            </a:pPr>
            <a:endParaRPr lang="en-US" sz="1500" i="1" dirty="0"/>
          </a:p>
          <a:p>
            <a:pPr marL="0" indent="0">
              <a:buNone/>
            </a:pPr>
            <a:r>
              <a:rPr lang="en-US" sz="1500" i="1" dirty="0"/>
              <a:t>In re:  Amendments to the Rules Regulating the Florida Bar</a:t>
            </a:r>
            <a:r>
              <a:rPr lang="en-US" sz="1500" dirty="0"/>
              <a:t>, No. SC21-284 (Fla. April 15, 2021)(Lawson, J. specially concurring)</a:t>
            </a:r>
          </a:p>
        </p:txBody>
      </p:sp>
    </p:spTree>
    <p:extLst>
      <p:ext uri="{BB962C8B-B14F-4D97-AF65-F5344CB8AC3E}">
        <p14:creationId xmlns:p14="http://schemas.microsoft.com/office/powerpoint/2010/main" val="2695787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DDF14-59AA-4125-AA2F-90FFD2026769}"/>
              </a:ext>
            </a:extLst>
          </p:cNvPr>
          <p:cNvSpPr>
            <a:spLocks noGrp="1"/>
          </p:cNvSpPr>
          <p:nvPr>
            <p:ph type="title"/>
          </p:nvPr>
        </p:nvSpPr>
        <p:spPr/>
        <p:txBody>
          <a:bodyPr/>
          <a:lstStyle/>
          <a:p>
            <a:pPr algn="ctr"/>
            <a:r>
              <a:rPr lang="en-US" dirty="0"/>
              <a:t/>
            </a:r>
            <a:br>
              <a:rPr lang="en-US" dirty="0"/>
            </a:br>
            <a:r>
              <a:rPr lang="en-US" dirty="0"/>
              <a:t>Diversity in Construction Law</a:t>
            </a:r>
            <a:br>
              <a:rPr lang="en-US" dirty="0"/>
            </a:br>
            <a:endParaRPr lang="en-US" dirty="0"/>
          </a:p>
        </p:txBody>
      </p:sp>
      <p:sp>
        <p:nvSpPr>
          <p:cNvPr id="3" name="Content Placeholder 2">
            <a:extLst>
              <a:ext uri="{FF2B5EF4-FFF2-40B4-BE49-F238E27FC236}">
                <a16:creationId xmlns:a16="http://schemas.microsoft.com/office/drawing/2014/main" id="{C33B5A3B-FAC5-4D27-A5AD-167C49F56E28}"/>
              </a:ext>
            </a:extLst>
          </p:cNvPr>
          <p:cNvSpPr>
            <a:spLocks noGrp="1"/>
          </p:cNvSpPr>
          <p:nvPr>
            <p:ph idx="1"/>
          </p:nvPr>
        </p:nvSpPr>
        <p:spPr>
          <a:xfrm>
            <a:off x="876300" y="1981200"/>
            <a:ext cx="7391400" cy="5105400"/>
          </a:xfrm>
        </p:spPr>
        <p:txBody>
          <a:bodyPr/>
          <a:lstStyle/>
          <a:p>
            <a:pPr marL="0" indent="0" algn="just">
              <a:buNone/>
            </a:pPr>
            <a:r>
              <a:rPr lang="en-US" sz="2300" b="1" dirty="0"/>
              <a:t>Laws and policies implementing programs designed to increase participation of minority businesses in government contracting are subject to strict scrutiny by Courts such that they must be narrowly tailored measures that further a compelling governmental interest.  </a:t>
            </a:r>
            <a:r>
              <a:rPr lang="en-US" sz="2300" b="1" i="1" dirty="0"/>
              <a:t>See Adarand Constructors, Inc. v. Pena</a:t>
            </a:r>
            <a:r>
              <a:rPr lang="en-US" sz="2300" b="1" dirty="0"/>
              <a:t>, 515 U.S. 200 (1995).</a:t>
            </a:r>
            <a:endParaRPr lang="en-US" b="1" dirty="0"/>
          </a:p>
        </p:txBody>
      </p:sp>
    </p:spTree>
    <p:extLst>
      <p:ext uri="{BB962C8B-B14F-4D97-AF65-F5344CB8AC3E}">
        <p14:creationId xmlns:p14="http://schemas.microsoft.com/office/powerpoint/2010/main" val="4162241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DDF14-59AA-4125-AA2F-90FFD2026769}"/>
              </a:ext>
            </a:extLst>
          </p:cNvPr>
          <p:cNvSpPr>
            <a:spLocks noGrp="1"/>
          </p:cNvSpPr>
          <p:nvPr>
            <p:ph type="title"/>
          </p:nvPr>
        </p:nvSpPr>
        <p:spPr/>
        <p:txBody>
          <a:bodyPr/>
          <a:lstStyle/>
          <a:p>
            <a:pPr algn="ctr"/>
            <a:r>
              <a:rPr lang="en-US" dirty="0"/>
              <a:t/>
            </a:r>
            <a:br>
              <a:rPr lang="en-US" dirty="0"/>
            </a:br>
            <a:r>
              <a:rPr lang="en-US" dirty="0"/>
              <a:t>Diversity in Construction Law</a:t>
            </a:r>
            <a:br>
              <a:rPr lang="en-US" dirty="0"/>
            </a:br>
            <a:endParaRPr lang="en-US" dirty="0"/>
          </a:p>
        </p:txBody>
      </p:sp>
      <p:graphicFrame>
        <p:nvGraphicFramePr>
          <p:cNvPr id="6" name="Content Placeholder 5">
            <a:extLst>
              <a:ext uri="{FF2B5EF4-FFF2-40B4-BE49-F238E27FC236}">
                <a16:creationId xmlns:a16="http://schemas.microsoft.com/office/drawing/2014/main" id="{471239C0-CC9D-4655-B4E4-6CAE5411A821}"/>
              </a:ext>
            </a:extLst>
          </p:cNvPr>
          <p:cNvGraphicFramePr>
            <a:graphicFrameLocks noGrp="1"/>
          </p:cNvGraphicFramePr>
          <p:nvPr>
            <p:ph idx="1"/>
            <p:extLst>
              <p:ext uri="{D42A27DB-BD31-4B8C-83A1-F6EECF244321}">
                <p14:modId xmlns:p14="http://schemas.microsoft.com/office/powerpoint/2010/main" val="1376814601"/>
              </p:ext>
            </p:extLst>
          </p:nvPr>
        </p:nvGraphicFramePr>
        <p:xfrm>
          <a:off x="647700" y="1150374"/>
          <a:ext cx="7848600" cy="4536398"/>
        </p:xfrm>
        <a:graphic>
          <a:graphicData uri="http://schemas.openxmlformats.org/drawingml/2006/table">
            <a:tbl>
              <a:tblPr firstRow="1" firstCol="1" bandRow="1">
                <a:tableStyleId>{ED083AE6-46FA-4A59-8FB0-9F97EB10719F}</a:tableStyleId>
              </a:tblPr>
              <a:tblGrid>
                <a:gridCol w="2769551">
                  <a:extLst>
                    <a:ext uri="{9D8B030D-6E8A-4147-A177-3AD203B41FA5}">
                      <a16:colId xmlns:a16="http://schemas.microsoft.com/office/drawing/2014/main" val="511022643"/>
                    </a:ext>
                  </a:extLst>
                </a:gridCol>
                <a:gridCol w="2770637">
                  <a:extLst>
                    <a:ext uri="{9D8B030D-6E8A-4147-A177-3AD203B41FA5}">
                      <a16:colId xmlns:a16="http://schemas.microsoft.com/office/drawing/2014/main" val="993089920"/>
                    </a:ext>
                  </a:extLst>
                </a:gridCol>
                <a:gridCol w="2308412">
                  <a:extLst>
                    <a:ext uri="{9D8B030D-6E8A-4147-A177-3AD203B41FA5}">
                      <a16:colId xmlns:a16="http://schemas.microsoft.com/office/drawing/2014/main" val="2160801324"/>
                    </a:ext>
                  </a:extLst>
                </a:gridCol>
              </a:tblGrid>
              <a:tr h="490321">
                <a:tc>
                  <a:txBody>
                    <a:bodyPr/>
                    <a:lstStyle/>
                    <a:p>
                      <a:pPr marL="0" marR="0">
                        <a:spcBef>
                          <a:spcPts val="0"/>
                        </a:spcBef>
                        <a:spcAft>
                          <a:spcPts val="0"/>
                        </a:spcAft>
                      </a:pPr>
                      <a:r>
                        <a:rPr lang="en-US" sz="1500" dirty="0">
                          <a:effectLst/>
                        </a:rPr>
                        <a:t>Program</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Administrative Agency or Entity</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Legal Authority</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48597526"/>
                  </a:ext>
                </a:extLst>
              </a:tr>
              <a:tr h="1378586">
                <a:tc>
                  <a:txBody>
                    <a:bodyPr/>
                    <a:lstStyle/>
                    <a:p>
                      <a:pPr marL="0" marR="0">
                        <a:spcBef>
                          <a:spcPts val="0"/>
                        </a:spcBef>
                        <a:spcAft>
                          <a:spcPts val="0"/>
                        </a:spcAft>
                      </a:pPr>
                      <a:r>
                        <a:rPr lang="en-US" sz="1500" dirty="0">
                          <a:effectLst/>
                        </a:rPr>
                        <a:t>Disadvantaged Business Enterprise (DBE) Program</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U.S. Department of Transportation through the Federal Highway Administration, the Federal Aviation Administration and the Federal Transit Administration</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49 CFR § 26.3  </a:t>
                      </a:r>
                    </a:p>
                    <a:p>
                      <a:pPr marL="0" marR="0">
                        <a:spcBef>
                          <a:spcPts val="0"/>
                        </a:spcBef>
                        <a:spcAft>
                          <a:spcPts val="0"/>
                        </a:spcAft>
                      </a:pPr>
                      <a:r>
                        <a:rPr lang="en-US" sz="1500" dirty="0">
                          <a:effectLst/>
                        </a:rPr>
                        <a:t> </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6547358"/>
                  </a:ext>
                </a:extLst>
              </a:tr>
              <a:tr h="665240">
                <a:tc>
                  <a:txBody>
                    <a:bodyPr/>
                    <a:lstStyle/>
                    <a:p>
                      <a:pPr marL="0" marR="0">
                        <a:spcBef>
                          <a:spcPts val="0"/>
                        </a:spcBef>
                        <a:spcAft>
                          <a:spcPts val="0"/>
                        </a:spcAft>
                      </a:pPr>
                      <a:r>
                        <a:rPr lang="en-US" sz="1500" dirty="0">
                          <a:effectLst/>
                        </a:rPr>
                        <a:t>Airport Concessions Disadvantaged Business Enterprise (ACDBE)</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Federal Aviation Administration</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Title 49, Part 23</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40284140"/>
                  </a:ext>
                </a:extLst>
              </a:tr>
              <a:tr h="590822">
                <a:tc>
                  <a:txBody>
                    <a:bodyPr/>
                    <a:lstStyle/>
                    <a:p>
                      <a:pPr marL="0" marR="0">
                        <a:spcBef>
                          <a:spcPts val="0"/>
                        </a:spcBef>
                        <a:spcAft>
                          <a:spcPts val="0"/>
                        </a:spcAft>
                      </a:pPr>
                      <a:r>
                        <a:rPr lang="en-US" sz="1500" dirty="0">
                          <a:effectLst/>
                        </a:rPr>
                        <a:t>The 8(a) Business Development Program (8a)</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Small Business Administration</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500" kern="1200" dirty="0">
                          <a:solidFill>
                            <a:schemeClr val="tx1"/>
                          </a:solidFill>
                          <a:effectLst/>
                          <a:latin typeface="+mn-lt"/>
                          <a:ea typeface="+mn-ea"/>
                          <a:cs typeface="+mn-cs"/>
                        </a:rPr>
                        <a:t>15 U.S.C. § 636</a:t>
                      </a:r>
                    </a:p>
                    <a:p>
                      <a:r>
                        <a:rPr lang="en-US" sz="1500" kern="1200" dirty="0">
                          <a:solidFill>
                            <a:schemeClr val="tx1"/>
                          </a:solidFill>
                          <a:effectLst/>
                          <a:latin typeface="+mn-lt"/>
                          <a:ea typeface="+mn-ea"/>
                          <a:cs typeface="+mn-cs"/>
                        </a:rPr>
                        <a:t>15 U.S.C. § 637</a:t>
                      </a:r>
                    </a:p>
                  </a:txBody>
                  <a:tcPr marL="68580" marR="68580" marT="0" marB="0"/>
                </a:tc>
                <a:extLst>
                  <a:ext uri="{0D108BD9-81ED-4DB2-BD59-A6C34878D82A}">
                    <a16:rowId xmlns:a16="http://schemas.microsoft.com/office/drawing/2014/main" val="485353474"/>
                  </a:ext>
                </a:extLst>
              </a:tr>
              <a:tr h="886987">
                <a:tc>
                  <a:txBody>
                    <a:bodyPr/>
                    <a:lstStyle/>
                    <a:p>
                      <a:pPr marL="0" marR="0">
                        <a:spcBef>
                          <a:spcPts val="0"/>
                        </a:spcBef>
                        <a:spcAft>
                          <a:spcPts val="0"/>
                        </a:spcAft>
                      </a:pPr>
                      <a:r>
                        <a:rPr lang="en-US" sz="1500" dirty="0">
                          <a:effectLst/>
                        </a:rPr>
                        <a:t>Minority Owned Business Enterprises (MBE) &amp; Woman Owned Business Enterprises (WBE)</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Office of Supplier Diversity</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 287.09451, Fla. Stat; § 287.093, Fla. Stat; F.A.C. 60A-9</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6940743"/>
                  </a:ext>
                </a:extLst>
              </a:tr>
              <a:tr h="476469">
                <a:tc>
                  <a:txBody>
                    <a:bodyPr/>
                    <a:lstStyle/>
                    <a:p>
                      <a:pPr marL="0" marR="0">
                        <a:spcBef>
                          <a:spcPts val="0"/>
                        </a:spcBef>
                        <a:spcAft>
                          <a:spcPts val="0"/>
                        </a:spcAft>
                      </a:pPr>
                      <a:r>
                        <a:rPr lang="en-US" sz="1500" dirty="0">
                          <a:effectLst/>
                        </a:rPr>
                        <a:t>Florida Department of Transportation DBE Program</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Equal Opportunity Office</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49 CFR § 26.3  </a:t>
                      </a:r>
                      <a:endParaRPr lang="en-US" sz="15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1236079"/>
                  </a:ext>
                </a:extLst>
              </a:tr>
            </a:tbl>
          </a:graphicData>
        </a:graphic>
      </p:graphicFrame>
    </p:spTree>
    <p:extLst>
      <p:ext uri="{BB962C8B-B14F-4D97-AF65-F5344CB8AC3E}">
        <p14:creationId xmlns:p14="http://schemas.microsoft.com/office/powerpoint/2010/main" val="2273801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153B5-9AC6-4BF9-BBF8-C3BD98DD4773}"/>
              </a:ext>
            </a:extLst>
          </p:cNvPr>
          <p:cNvSpPr>
            <a:spLocks noGrp="1"/>
          </p:cNvSpPr>
          <p:nvPr>
            <p:ph type="title"/>
          </p:nvPr>
        </p:nvSpPr>
        <p:spPr/>
        <p:txBody>
          <a:bodyPr/>
          <a:lstStyle/>
          <a:p>
            <a:pPr algn="ctr"/>
            <a:r>
              <a:rPr lang="en-US" dirty="0"/>
              <a:t>Stories From the Trenches</a:t>
            </a:r>
          </a:p>
        </p:txBody>
      </p:sp>
      <p:sp>
        <p:nvSpPr>
          <p:cNvPr id="3" name="Content Placeholder 2">
            <a:extLst>
              <a:ext uri="{FF2B5EF4-FFF2-40B4-BE49-F238E27FC236}">
                <a16:creationId xmlns:a16="http://schemas.microsoft.com/office/drawing/2014/main" id="{2061E42A-77AD-46F6-BE13-EA892FE47275}"/>
              </a:ext>
            </a:extLst>
          </p:cNvPr>
          <p:cNvSpPr>
            <a:spLocks noGrp="1"/>
          </p:cNvSpPr>
          <p:nvPr>
            <p:ph idx="1"/>
          </p:nvPr>
        </p:nvSpPr>
        <p:spPr>
          <a:xfrm>
            <a:off x="228600" y="1066800"/>
            <a:ext cx="8839200" cy="5105400"/>
          </a:xfrm>
        </p:spPr>
        <p:txBody>
          <a:bodyPr/>
          <a:lstStyle/>
          <a:p>
            <a:pPr>
              <a:lnSpc>
                <a:spcPct val="200000"/>
              </a:lnSpc>
              <a:buFont typeface="Arial" panose="020B0604020202020204" pitchFamily="34" charset="0"/>
              <a:buChar char="•"/>
            </a:pPr>
            <a:r>
              <a:rPr lang="en-US" sz="3300" b="1" dirty="0"/>
              <a:t>Repeatedly Establishing Credentials</a:t>
            </a:r>
          </a:p>
          <a:p>
            <a:pPr>
              <a:lnSpc>
                <a:spcPct val="200000"/>
              </a:lnSpc>
              <a:buFont typeface="Arial" panose="020B0604020202020204" pitchFamily="34" charset="0"/>
              <a:buChar char="•"/>
            </a:pPr>
            <a:r>
              <a:rPr lang="en-US" sz="3300" b="1" dirty="0"/>
              <a:t>Potential for Overlooking Valuable Relationships &amp;  Partnerships</a:t>
            </a:r>
          </a:p>
          <a:p>
            <a:pPr>
              <a:lnSpc>
                <a:spcPct val="200000"/>
              </a:lnSpc>
              <a:buFont typeface="Arial" panose="020B0604020202020204" pitchFamily="34" charset="0"/>
              <a:buChar char="•"/>
            </a:pPr>
            <a:r>
              <a:rPr lang="en-US" sz="3300" b="1" dirty="0"/>
              <a:t>Bias In Analyzing Construction Disputes</a:t>
            </a:r>
          </a:p>
          <a:p>
            <a:pPr>
              <a:buFont typeface="Arial" panose="020B0604020202020204" pitchFamily="34" charset="0"/>
              <a:buChar char="•"/>
            </a:pPr>
            <a:endParaRPr lang="en-US" sz="3300" b="1" dirty="0"/>
          </a:p>
          <a:p>
            <a:pPr>
              <a:buFont typeface="Arial" panose="020B0604020202020204" pitchFamily="34" charset="0"/>
              <a:buChar char="•"/>
            </a:pPr>
            <a:endParaRPr lang="en-US" sz="3300" dirty="0"/>
          </a:p>
        </p:txBody>
      </p:sp>
    </p:spTree>
    <p:extLst>
      <p:ext uri="{BB962C8B-B14F-4D97-AF65-F5344CB8AC3E}">
        <p14:creationId xmlns:p14="http://schemas.microsoft.com/office/powerpoint/2010/main" val="1525686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CB0D3-EE11-4526-A905-7057D7BA07DB}"/>
              </a:ext>
            </a:extLst>
          </p:cNvPr>
          <p:cNvSpPr>
            <a:spLocks noGrp="1"/>
          </p:cNvSpPr>
          <p:nvPr>
            <p:ph type="title"/>
          </p:nvPr>
        </p:nvSpPr>
        <p:spPr/>
        <p:txBody>
          <a:bodyPr/>
          <a:lstStyle/>
          <a:p>
            <a:pPr algn="ctr"/>
            <a:r>
              <a:rPr lang="en-US" dirty="0"/>
              <a:t>Deep Thoughts</a:t>
            </a:r>
          </a:p>
        </p:txBody>
      </p:sp>
      <p:sp>
        <p:nvSpPr>
          <p:cNvPr id="3" name="Content Placeholder 2">
            <a:extLst>
              <a:ext uri="{FF2B5EF4-FFF2-40B4-BE49-F238E27FC236}">
                <a16:creationId xmlns:a16="http://schemas.microsoft.com/office/drawing/2014/main" id="{49F9BDDA-0F6D-4467-8F52-8A33E70FD94B}"/>
              </a:ext>
            </a:extLst>
          </p:cNvPr>
          <p:cNvSpPr>
            <a:spLocks noGrp="1"/>
          </p:cNvSpPr>
          <p:nvPr>
            <p:ph idx="1"/>
          </p:nvPr>
        </p:nvSpPr>
        <p:spPr/>
        <p:txBody>
          <a:bodyPr/>
          <a:lstStyle/>
          <a:p>
            <a:pPr>
              <a:lnSpc>
                <a:spcPct val="200000"/>
              </a:lnSpc>
              <a:buFont typeface="Arial" panose="020B0604020202020204" pitchFamily="34" charset="0"/>
              <a:buChar char="•"/>
            </a:pPr>
            <a:r>
              <a:rPr lang="en-US" dirty="0"/>
              <a:t>Owning your responsibility as a lawyer for ensuring a just and fair judicial system</a:t>
            </a:r>
          </a:p>
          <a:p>
            <a:pPr>
              <a:lnSpc>
                <a:spcPct val="200000"/>
              </a:lnSpc>
              <a:buFont typeface="Arial" panose="020B0604020202020204" pitchFamily="34" charset="0"/>
              <a:buChar char="•"/>
            </a:pPr>
            <a:r>
              <a:rPr lang="en-US" dirty="0"/>
              <a:t>Strategies for combating Bias</a:t>
            </a:r>
          </a:p>
          <a:p>
            <a:pPr>
              <a:lnSpc>
                <a:spcPct val="200000"/>
              </a:lnSpc>
              <a:buFont typeface="Arial" panose="020B0604020202020204" pitchFamily="34" charset="0"/>
              <a:buChar char="•"/>
            </a:pPr>
            <a:endParaRPr lang="en-US"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33355834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FF45C-BD53-42DC-9F90-D4A294DC60E9}"/>
              </a:ext>
            </a:extLst>
          </p:cNvPr>
          <p:cNvSpPr>
            <a:spLocks noGrp="1"/>
          </p:cNvSpPr>
          <p:nvPr>
            <p:ph type="title"/>
          </p:nvPr>
        </p:nvSpPr>
        <p:spPr/>
        <p:txBody>
          <a:bodyPr/>
          <a:lstStyle/>
          <a:p>
            <a:pPr algn="ctr"/>
            <a:r>
              <a:rPr lang="en-US" dirty="0"/>
              <a:t>Empathy</a:t>
            </a:r>
          </a:p>
        </p:txBody>
      </p:sp>
      <p:sp>
        <p:nvSpPr>
          <p:cNvPr id="3" name="Content Placeholder 2">
            <a:extLst>
              <a:ext uri="{FF2B5EF4-FFF2-40B4-BE49-F238E27FC236}">
                <a16:creationId xmlns:a16="http://schemas.microsoft.com/office/drawing/2014/main" id="{BEC93AF0-C2D1-4B6B-A304-E890431208FC}"/>
              </a:ext>
            </a:extLst>
          </p:cNvPr>
          <p:cNvSpPr>
            <a:spLocks noGrp="1"/>
          </p:cNvSpPr>
          <p:nvPr>
            <p:ph idx="1"/>
          </p:nvPr>
        </p:nvSpPr>
        <p:spPr>
          <a:xfrm>
            <a:off x="228600" y="2057400"/>
            <a:ext cx="8077200" cy="4114800"/>
          </a:xfrm>
        </p:spPr>
        <p:txBody>
          <a:bodyPr/>
          <a:lstStyle/>
          <a:p>
            <a:pPr marL="0" indent="0" algn="ctr">
              <a:buNone/>
            </a:pPr>
            <a:r>
              <a:rPr lang="en-US" dirty="0"/>
              <a:t>“</a:t>
            </a:r>
            <a:r>
              <a:rPr lang="en-US" b="1" dirty="0"/>
              <a:t>Empathy</a:t>
            </a:r>
            <a:r>
              <a:rPr lang="en-US" dirty="0"/>
              <a:t> is seeing with the eyes of another, listening with the ears of another and feeling with the heart of another.” – Alfred Adler.</a:t>
            </a:r>
          </a:p>
        </p:txBody>
      </p:sp>
    </p:spTree>
    <p:extLst>
      <p:ext uri="{BB962C8B-B14F-4D97-AF65-F5344CB8AC3E}">
        <p14:creationId xmlns:p14="http://schemas.microsoft.com/office/powerpoint/2010/main" val="2193283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6800" cy="758952"/>
          </a:xfrm>
        </p:spPr>
        <p:txBody>
          <a:bodyPr/>
          <a:lstStyle/>
          <a:p>
            <a:r>
              <a:rPr lang="en-US" dirty="0">
                <a:solidFill>
                  <a:schemeClr val="bg1">
                    <a:lumMod val="75000"/>
                  </a:schemeClr>
                </a:solidFill>
              </a:rPr>
              <a:t>Meredith A. Freeman</a:t>
            </a:r>
            <a:br>
              <a:rPr lang="en-US" dirty="0">
                <a:solidFill>
                  <a:schemeClr val="bg1">
                    <a:lumMod val="75000"/>
                  </a:schemeClr>
                </a:solidFill>
              </a:rPr>
            </a:br>
            <a:r>
              <a:rPr lang="en-US" sz="1600" dirty="0">
                <a:solidFill>
                  <a:schemeClr val="bg1">
                    <a:lumMod val="75000"/>
                  </a:schemeClr>
                </a:solidFill>
              </a:rPr>
              <a:t>mfreeman@shutts.com</a:t>
            </a:r>
            <a:br>
              <a:rPr lang="en-US" sz="1600" dirty="0">
                <a:solidFill>
                  <a:schemeClr val="bg1">
                    <a:lumMod val="75000"/>
                  </a:schemeClr>
                </a:solidFill>
              </a:rPr>
            </a:br>
            <a:endParaRPr lang="en-US" dirty="0">
              <a:solidFill>
                <a:schemeClr val="bg1">
                  <a:lumMod val="75000"/>
                </a:schemeClr>
              </a:solidFill>
            </a:endParaRPr>
          </a:p>
        </p:txBody>
      </p:sp>
      <p:pic>
        <p:nvPicPr>
          <p:cNvPr id="4" name="Content Placeholder 3">
            <a:extLst>
              <a:ext uri="{FF2B5EF4-FFF2-40B4-BE49-F238E27FC236}">
                <a16:creationId xmlns:a16="http://schemas.microsoft.com/office/drawing/2014/main" id="{127C777A-80CB-4D6A-81D8-131FA7A1C841}"/>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609600" y="1600200"/>
            <a:ext cx="3406282" cy="3951288"/>
          </a:xfrm>
          <a:prstGeom prst="rect">
            <a:avLst/>
          </a:prstGeom>
        </p:spPr>
      </p:pic>
      <p:sp>
        <p:nvSpPr>
          <p:cNvPr id="7" name="Content Placeholder 6">
            <a:extLst>
              <a:ext uri="{FF2B5EF4-FFF2-40B4-BE49-F238E27FC236}">
                <a16:creationId xmlns:a16="http://schemas.microsoft.com/office/drawing/2014/main" id="{C47CFB43-86AF-4AFC-B30F-8C0E04B08536}"/>
              </a:ext>
            </a:extLst>
          </p:cNvPr>
          <p:cNvSpPr>
            <a:spLocks noGrp="1"/>
          </p:cNvSpPr>
          <p:nvPr>
            <p:ph sz="quarter" idx="4"/>
          </p:nvPr>
        </p:nvSpPr>
        <p:spPr>
          <a:xfrm>
            <a:off x="4267200" y="1600200"/>
            <a:ext cx="4724400" cy="3951288"/>
          </a:xfrm>
        </p:spPr>
        <p:txBody>
          <a:bodyPr/>
          <a:lstStyle/>
          <a:p>
            <a:pPr>
              <a:buFont typeface="Arial" panose="020B0604020202020204" pitchFamily="34" charset="0"/>
              <a:buChar char="•"/>
            </a:pPr>
            <a:r>
              <a:rPr lang="en-US" sz="3000" b="1" dirty="0"/>
              <a:t>Board Certified in Construction Law</a:t>
            </a:r>
          </a:p>
          <a:p>
            <a:pPr>
              <a:buFont typeface="Arial" panose="020B0604020202020204" pitchFamily="34" charset="0"/>
              <a:buChar char="•"/>
            </a:pPr>
            <a:r>
              <a:rPr lang="en-US" sz="3000" b="1" dirty="0"/>
              <a:t>Partner</a:t>
            </a:r>
          </a:p>
          <a:p>
            <a:pPr>
              <a:buFont typeface="Arial" panose="020B0604020202020204" pitchFamily="34" charset="0"/>
              <a:buChar char="•"/>
            </a:pPr>
            <a:r>
              <a:rPr lang="en-US" sz="3000" b="1" dirty="0"/>
              <a:t>Woman</a:t>
            </a:r>
          </a:p>
          <a:p>
            <a:pPr>
              <a:buFont typeface="Arial" panose="020B0604020202020204" pitchFamily="34" charset="0"/>
              <a:buChar char="•"/>
            </a:pPr>
            <a:r>
              <a:rPr lang="en-US" sz="3000" b="1" dirty="0"/>
              <a:t>Black</a:t>
            </a:r>
          </a:p>
          <a:p>
            <a:pPr>
              <a:buFont typeface="Arial" panose="020B0604020202020204" pitchFamily="34" charset="0"/>
              <a:buChar char="•"/>
            </a:pPr>
            <a:r>
              <a:rPr lang="en-US" sz="3000" b="1" dirty="0"/>
              <a:t>Mother</a:t>
            </a:r>
          </a:p>
          <a:p>
            <a:pPr>
              <a:buFont typeface="Arial" panose="020B0604020202020204" pitchFamily="34" charset="0"/>
              <a:buChar char="•"/>
            </a:pPr>
            <a:r>
              <a:rPr lang="en-US" sz="3000" b="1" dirty="0"/>
              <a:t>Athlete</a:t>
            </a:r>
          </a:p>
        </p:txBody>
      </p:sp>
    </p:spTree>
    <p:extLst>
      <p:ext uri="{BB962C8B-B14F-4D97-AF65-F5344CB8AC3E}">
        <p14:creationId xmlns:p14="http://schemas.microsoft.com/office/powerpoint/2010/main" val="267368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6600" b="1" dirty="0"/>
              <a:t>Thank you</a:t>
            </a:r>
          </a:p>
        </p:txBody>
      </p:sp>
    </p:spTree>
    <p:extLst>
      <p:ext uri="{BB962C8B-B14F-4D97-AF65-F5344CB8AC3E}">
        <p14:creationId xmlns:p14="http://schemas.microsoft.com/office/powerpoint/2010/main" val="3311775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FF45C-BD53-42DC-9F90-D4A294DC60E9}"/>
              </a:ext>
            </a:extLst>
          </p:cNvPr>
          <p:cNvSpPr>
            <a:spLocks noGrp="1"/>
          </p:cNvSpPr>
          <p:nvPr>
            <p:ph type="title"/>
          </p:nvPr>
        </p:nvSpPr>
        <p:spPr/>
        <p:txBody>
          <a:bodyPr/>
          <a:lstStyle/>
          <a:p>
            <a:pPr algn="ctr"/>
            <a:r>
              <a:rPr lang="en-US" dirty="0"/>
              <a:t>Empathy</a:t>
            </a:r>
          </a:p>
        </p:txBody>
      </p:sp>
      <p:sp>
        <p:nvSpPr>
          <p:cNvPr id="3" name="Content Placeholder 2">
            <a:extLst>
              <a:ext uri="{FF2B5EF4-FFF2-40B4-BE49-F238E27FC236}">
                <a16:creationId xmlns:a16="http://schemas.microsoft.com/office/drawing/2014/main" id="{BEC93AF0-C2D1-4B6B-A304-E890431208FC}"/>
              </a:ext>
            </a:extLst>
          </p:cNvPr>
          <p:cNvSpPr>
            <a:spLocks noGrp="1"/>
          </p:cNvSpPr>
          <p:nvPr>
            <p:ph idx="1"/>
          </p:nvPr>
        </p:nvSpPr>
        <p:spPr>
          <a:xfrm>
            <a:off x="457200" y="1981200"/>
            <a:ext cx="8077200" cy="3886200"/>
          </a:xfrm>
        </p:spPr>
        <p:txBody>
          <a:bodyPr/>
          <a:lstStyle/>
          <a:p>
            <a:pPr marL="0" indent="0" algn="ctr">
              <a:buNone/>
            </a:pPr>
            <a:r>
              <a:rPr lang="en-US" sz="4000" dirty="0"/>
              <a:t>“</a:t>
            </a:r>
            <a:r>
              <a:rPr lang="en-US" sz="4000" b="1" dirty="0"/>
              <a:t>Empathy</a:t>
            </a:r>
            <a:r>
              <a:rPr lang="en-US" sz="4000" dirty="0"/>
              <a:t> is seeing with the eyes of another, listening with the ears of another and feeling with the heart of another.” – Alfred Adler.</a:t>
            </a:r>
          </a:p>
        </p:txBody>
      </p:sp>
    </p:spTree>
    <p:extLst>
      <p:ext uri="{BB962C8B-B14F-4D97-AF65-F5344CB8AC3E}">
        <p14:creationId xmlns:p14="http://schemas.microsoft.com/office/powerpoint/2010/main" val="1454091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12A64CC-509A-476E-B5F3-B34589E042D9}"/>
              </a:ext>
            </a:extLst>
          </p:cNvPr>
          <p:cNvSpPr>
            <a:spLocks noGrp="1"/>
          </p:cNvSpPr>
          <p:nvPr>
            <p:ph type="title"/>
          </p:nvPr>
        </p:nvSpPr>
        <p:spPr/>
        <p:txBody>
          <a:bodyPr/>
          <a:lstStyle/>
          <a:p>
            <a:pPr algn="ctr"/>
            <a:r>
              <a:rPr lang="en-US" dirty="0"/>
              <a:t>Definitions</a:t>
            </a:r>
          </a:p>
        </p:txBody>
      </p:sp>
      <p:sp>
        <p:nvSpPr>
          <p:cNvPr id="10" name="Content Placeholder 9">
            <a:extLst>
              <a:ext uri="{FF2B5EF4-FFF2-40B4-BE49-F238E27FC236}">
                <a16:creationId xmlns:a16="http://schemas.microsoft.com/office/drawing/2014/main" id="{3199C4EE-850A-4CB5-A19A-7E5DCD8B0440}"/>
              </a:ext>
            </a:extLst>
          </p:cNvPr>
          <p:cNvSpPr>
            <a:spLocks noGrp="1"/>
          </p:cNvSpPr>
          <p:nvPr>
            <p:ph idx="1"/>
          </p:nvPr>
        </p:nvSpPr>
        <p:spPr/>
        <p:txBody>
          <a:bodyPr/>
          <a:lstStyle/>
          <a:p>
            <a:pPr>
              <a:buFont typeface="Arial" panose="020B0604020202020204" pitchFamily="34" charset="0"/>
              <a:buChar char="•"/>
            </a:pPr>
            <a:r>
              <a:rPr lang="en-US" dirty="0"/>
              <a:t>Bias is a particular tendency, trend, inclination, feeling, or opinion, especially one that is preconceived or unreasoned</a:t>
            </a:r>
          </a:p>
          <a:p>
            <a:pPr marL="0" indent="0">
              <a:buNone/>
            </a:pPr>
            <a:endParaRPr lang="en-US" dirty="0"/>
          </a:p>
          <a:p>
            <a:pPr>
              <a:buFont typeface="Arial" panose="020B0604020202020204" pitchFamily="34" charset="0"/>
              <a:buChar char="•"/>
            </a:pPr>
            <a:r>
              <a:rPr lang="en-US" dirty="0"/>
              <a:t>Diversity means “the practice or quality of including or involving people from a range of different social and ethnic backgrounds and of different genders, sexual orientations, etc.” </a:t>
            </a:r>
          </a:p>
        </p:txBody>
      </p:sp>
    </p:spTree>
    <p:extLst>
      <p:ext uri="{BB962C8B-B14F-4D97-AF65-F5344CB8AC3E}">
        <p14:creationId xmlns:p14="http://schemas.microsoft.com/office/powerpoint/2010/main" val="3840958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12A64CC-509A-476E-B5F3-B34589E042D9}"/>
              </a:ext>
            </a:extLst>
          </p:cNvPr>
          <p:cNvSpPr>
            <a:spLocks noGrp="1"/>
          </p:cNvSpPr>
          <p:nvPr>
            <p:ph type="title"/>
          </p:nvPr>
        </p:nvSpPr>
        <p:spPr/>
        <p:txBody>
          <a:bodyPr/>
          <a:lstStyle/>
          <a:p>
            <a:pPr algn="ctr"/>
            <a:r>
              <a:rPr lang="en-US" dirty="0"/>
              <a:t>Definitions</a:t>
            </a:r>
          </a:p>
        </p:txBody>
      </p:sp>
      <p:sp>
        <p:nvSpPr>
          <p:cNvPr id="10" name="Content Placeholder 9">
            <a:extLst>
              <a:ext uri="{FF2B5EF4-FFF2-40B4-BE49-F238E27FC236}">
                <a16:creationId xmlns:a16="http://schemas.microsoft.com/office/drawing/2014/main" id="{3199C4EE-850A-4CB5-A19A-7E5DCD8B0440}"/>
              </a:ext>
            </a:extLst>
          </p:cNvPr>
          <p:cNvSpPr>
            <a:spLocks noGrp="1"/>
          </p:cNvSpPr>
          <p:nvPr>
            <p:ph idx="1"/>
          </p:nvPr>
        </p:nvSpPr>
        <p:spPr/>
        <p:txBody>
          <a:bodyPr/>
          <a:lstStyle/>
          <a:p>
            <a:pPr>
              <a:buFont typeface="Arial" panose="020B0604020202020204" pitchFamily="34" charset="0"/>
              <a:buChar char="•"/>
            </a:pPr>
            <a:r>
              <a:rPr lang="en-US" dirty="0"/>
              <a:t>Implicit bias is attitudes or stereotypes that impact our understanding, decision making, and behavior without our even realizing it.</a:t>
            </a:r>
          </a:p>
          <a:p>
            <a:pPr marL="0" indent="0">
              <a:buNone/>
            </a:pPr>
            <a:endParaRPr lang="en-US" dirty="0"/>
          </a:p>
          <a:p>
            <a:pPr>
              <a:buFont typeface="Arial" panose="020B0604020202020204" pitchFamily="34" charset="0"/>
              <a:buChar char="•"/>
            </a:pPr>
            <a:r>
              <a:rPr lang="en-US" dirty="0"/>
              <a:t>Affinity bias is the tendency for people to extend greater trust, greater positive regard, cooperation, and empathy to people they perceived as similar to themselves.</a:t>
            </a:r>
          </a:p>
        </p:txBody>
      </p:sp>
    </p:spTree>
    <p:extLst>
      <p:ext uri="{BB962C8B-B14F-4D97-AF65-F5344CB8AC3E}">
        <p14:creationId xmlns:p14="http://schemas.microsoft.com/office/powerpoint/2010/main" val="2619212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EE87DA1-D8E8-4424-8D32-45B67CF97ED7}"/>
              </a:ext>
            </a:extLst>
          </p:cNvPr>
          <p:cNvSpPr>
            <a:spLocks noGrp="1"/>
          </p:cNvSpPr>
          <p:nvPr>
            <p:ph type="title"/>
          </p:nvPr>
        </p:nvSpPr>
        <p:spPr/>
        <p:txBody>
          <a:bodyPr/>
          <a:lstStyle/>
          <a:p>
            <a:r>
              <a:rPr lang="en-US" dirty="0"/>
              <a:t>Rule 6-10.3(b) of the Rules Regulating</a:t>
            </a:r>
          </a:p>
        </p:txBody>
      </p:sp>
      <p:sp>
        <p:nvSpPr>
          <p:cNvPr id="8" name="Content Placeholder 7">
            <a:extLst>
              <a:ext uri="{FF2B5EF4-FFF2-40B4-BE49-F238E27FC236}">
                <a16:creationId xmlns:a16="http://schemas.microsoft.com/office/drawing/2014/main" id="{AABE9020-E4E3-4525-8C99-9BB20A14DBE2}"/>
              </a:ext>
            </a:extLst>
          </p:cNvPr>
          <p:cNvSpPr>
            <a:spLocks noGrp="1"/>
          </p:cNvSpPr>
          <p:nvPr>
            <p:ph idx="1"/>
          </p:nvPr>
        </p:nvSpPr>
        <p:spPr/>
        <p:txBody>
          <a:bodyPr/>
          <a:lstStyle/>
          <a:p>
            <a:pPr marL="0" indent="0">
              <a:buNone/>
            </a:pPr>
            <a:r>
              <a:rPr lang="en-US" dirty="0"/>
              <a:t>Each member must complete a minimum of 33 credit hours of approved continuing legal education activity every 3 years. At least 5 of the 33 credit hours must be in approved legal ethics, professionalism, </a:t>
            </a:r>
            <a:r>
              <a:rPr lang="en-US" b="1" dirty="0"/>
              <a:t>bias elimination</a:t>
            </a:r>
            <a:r>
              <a:rPr lang="en-US" dirty="0"/>
              <a:t>, substance abuse, or mental illness awareness programs</a:t>
            </a:r>
          </a:p>
        </p:txBody>
      </p:sp>
    </p:spTree>
    <p:extLst>
      <p:ext uri="{BB962C8B-B14F-4D97-AF65-F5344CB8AC3E}">
        <p14:creationId xmlns:p14="http://schemas.microsoft.com/office/powerpoint/2010/main" val="2638384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EBC49-8572-4966-9E10-D7705F7A77C7}"/>
              </a:ext>
            </a:extLst>
          </p:cNvPr>
          <p:cNvSpPr>
            <a:spLocks noGrp="1"/>
          </p:cNvSpPr>
          <p:nvPr>
            <p:ph type="title"/>
          </p:nvPr>
        </p:nvSpPr>
        <p:spPr/>
        <p:txBody>
          <a:bodyPr/>
          <a:lstStyle/>
          <a:p>
            <a:pPr algn="ctr"/>
            <a:r>
              <a:rPr lang="en-US" dirty="0"/>
              <a:t>Oath of Admission to the Florida Bar</a:t>
            </a:r>
          </a:p>
        </p:txBody>
      </p:sp>
      <p:sp>
        <p:nvSpPr>
          <p:cNvPr id="3" name="Content Placeholder 2">
            <a:extLst>
              <a:ext uri="{FF2B5EF4-FFF2-40B4-BE49-F238E27FC236}">
                <a16:creationId xmlns:a16="http://schemas.microsoft.com/office/drawing/2014/main" id="{3D753F71-9DB7-48D1-A62A-49A0038BAB9D}"/>
              </a:ext>
            </a:extLst>
          </p:cNvPr>
          <p:cNvSpPr>
            <a:spLocks noGrp="1"/>
          </p:cNvSpPr>
          <p:nvPr>
            <p:ph idx="1"/>
          </p:nvPr>
        </p:nvSpPr>
        <p:spPr>
          <a:xfrm>
            <a:off x="228600" y="2057400"/>
            <a:ext cx="8077200" cy="2514600"/>
          </a:xfrm>
        </p:spPr>
        <p:txBody>
          <a:bodyPr/>
          <a:lstStyle/>
          <a:p>
            <a:pPr marL="0" indent="0">
              <a:buNone/>
            </a:pPr>
            <a:r>
              <a:rPr lang="en-US" b="1" dirty="0"/>
              <a:t>To opposing parties and their counsel, I </a:t>
            </a:r>
            <a:r>
              <a:rPr lang="en-US" b="1" u="sng" dirty="0"/>
              <a:t>pledge fairness</a:t>
            </a:r>
            <a:r>
              <a:rPr lang="en-US" b="1" dirty="0"/>
              <a:t>, integrity, and civility, not only in court, but also in all written and oral communications…</a:t>
            </a:r>
            <a:endParaRPr lang="en-US" dirty="0"/>
          </a:p>
        </p:txBody>
      </p:sp>
    </p:spTree>
    <p:extLst>
      <p:ext uri="{BB962C8B-B14F-4D97-AF65-F5344CB8AC3E}">
        <p14:creationId xmlns:p14="http://schemas.microsoft.com/office/powerpoint/2010/main" val="192123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D3917-054D-4FB3-8F73-851DF7103E09}"/>
              </a:ext>
            </a:extLst>
          </p:cNvPr>
          <p:cNvSpPr>
            <a:spLocks noGrp="1"/>
          </p:cNvSpPr>
          <p:nvPr>
            <p:ph type="title"/>
          </p:nvPr>
        </p:nvSpPr>
        <p:spPr/>
        <p:txBody>
          <a:bodyPr/>
          <a:lstStyle/>
          <a:p>
            <a:pPr algn="ctr"/>
            <a:r>
              <a:rPr lang="en-US" dirty="0">
                <a:solidFill>
                  <a:schemeClr val="bg1">
                    <a:lumMod val="75000"/>
                  </a:schemeClr>
                </a:solidFill>
              </a:rPr>
              <a:t>2020 Statistics</a:t>
            </a:r>
            <a:endParaRPr lang="en-US" dirty="0"/>
          </a:p>
        </p:txBody>
      </p:sp>
      <p:sp>
        <p:nvSpPr>
          <p:cNvPr id="3" name="Content Placeholder 2">
            <a:extLst>
              <a:ext uri="{FF2B5EF4-FFF2-40B4-BE49-F238E27FC236}">
                <a16:creationId xmlns:a16="http://schemas.microsoft.com/office/drawing/2014/main" id="{0EC162A9-5616-45E0-8669-EAAB43B1665C}"/>
              </a:ext>
            </a:extLst>
          </p:cNvPr>
          <p:cNvSpPr>
            <a:spLocks noGrp="1"/>
          </p:cNvSpPr>
          <p:nvPr>
            <p:ph idx="1"/>
          </p:nvPr>
        </p:nvSpPr>
        <p:spPr>
          <a:xfrm>
            <a:off x="228600" y="2286000"/>
            <a:ext cx="8534400" cy="3886200"/>
          </a:xfrm>
        </p:spPr>
        <p:txBody>
          <a:bodyPr/>
          <a:lstStyle/>
          <a:p>
            <a:pPr marL="0" indent="0">
              <a:buNone/>
            </a:pPr>
            <a:r>
              <a:rPr lang="en-US" b="1" dirty="0"/>
              <a:t>5% of all lawyers in the U.S. were African American, even though African Americans were 13% of the U.S. population</a:t>
            </a:r>
          </a:p>
          <a:p>
            <a:endParaRPr lang="en-US" dirty="0"/>
          </a:p>
        </p:txBody>
      </p:sp>
      <p:sp>
        <p:nvSpPr>
          <p:cNvPr id="4" name="TextBox 3">
            <a:extLst>
              <a:ext uri="{FF2B5EF4-FFF2-40B4-BE49-F238E27FC236}">
                <a16:creationId xmlns:a16="http://schemas.microsoft.com/office/drawing/2014/main" id="{2EA922FA-75E3-4BB0-B99C-E0F2F75075A1}"/>
              </a:ext>
            </a:extLst>
          </p:cNvPr>
          <p:cNvSpPr txBox="1"/>
          <p:nvPr/>
        </p:nvSpPr>
        <p:spPr>
          <a:xfrm>
            <a:off x="4191000" y="4343400"/>
            <a:ext cx="4572000" cy="707886"/>
          </a:xfrm>
          <a:prstGeom prst="rect">
            <a:avLst/>
          </a:prstGeom>
          <a:noFill/>
        </p:spPr>
        <p:txBody>
          <a:bodyPr wrap="square" rtlCol="0">
            <a:spAutoFit/>
          </a:bodyPr>
          <a:lstStyle/>
          <a:p>
            <a:r>
              <a:rPr lang="en-US" sz="2000" b="1" dirty="0">
                <a:solidFill>
                  <a:srgbClr val="002060"/>
                </a:solidFill>
                <a:latin typeface="+mn-lt"/>
              </a:rPr>
              <a:t>Profile of the Legal Profession 2020, American Bar Association</a:t>
            </a:r>
          </a:p>
        </p:txBody>
      </p:sp>
    </p:spTree>
    <p:extLst>
      <p:ext uri="{BB962C8B-B14F-4D97-AF65-F5344CB8AC3E}">
        <p14:creationId xmlns:p14="http://schemas.microsoft.com/office/powerpoint/2010/main" val="1370598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D3917-054D-4FB3-8F73-851DF7103E09}"/>
              </a:ext>
            </a:extLst>
          </p:cNvPr>
          <p:cNvSpPr>
            <a:spLocks noGrp="1"/>
          </p:cNvSpPr>
          <p:nvPr>
            <p:ph type="title"/>
          </p:nvPr>
        </p:nvSpPr>
        <p:spPr/>
        <p:txBody>
          <a:bodyPr/>
          <a:lstStyle/>
          <a:p>
            <a:pPr algn="ctr"/>
            <a:r>
              <a:rPr lang="en-US" dirty="0">
                <a:solidFill>
                  <a:schemeClr val="bg1">
                    <a:lumMod val="75000"/>
                  </a:schemeClr>
                </a:solidFill>
              </a:rPr>
              <a:t>2020 Statistics</a:t>
            </a:r>
            <a:endParaRPr lang="en-US" dirty="0"/>
          </a:p>
        </p:txBody>
      </p:sp>
      <p:sp>
        <p:nvSpPr>
          <p:cNvPr id="3" name="Content Placeholder 2">
            <a:extLst>
              <a:ext uri="{FF2B5EF4-FFF2-40B4-BE49-F238E27FC236}">
                <a16:creationId xmlns:a16="http://schemas.microsoft.com/office/drawing/2014/main" id="{0EC162A9-5616-45E0-8669-EAAB43B1665C}"/>
              </a:ext>
            </a:extLst>
          </p:cNvPr>
          <p:cNvSpPr>
            <a:spLocks noGrp="1"/>
          </p:cNvSpPr>
          <p:nvPr>
            <p:ph idx="1"/>
          </p:nvPr>
        </p:nvSpPr>
        <p:spPr>
          <a:xfrm>
            <a:off x="1371600" y="1600200"/>
            <a:ext cx="6934200" cy="2971800"/>
          </a:xfrm>
        </p:spPr>
        <p:txBody>
          <a:bodyPr/>
          <a:lstStyle/>
          <a:p>
            <a:pPr marL="0" indent="0">
              <a:buNone/>
            </a:pPr>
            <a:r>
              <a:rPr lang="en-US" sz="4400" b="1" dirty="0"/>
              <a:t>Male Attorneys 63% </a:t>
            </a:r>
          </a:p>
          <a:p>
            <a:pPr marL="0" indent="0">
              <a:buNone/>
            </a:pPr>
            <a:endParaRPr lang="en-US" sz="4400" b="1" dirty="0"/>
          </a:p>
          <a:p>
            <a:pPr marL="0" indent="0">
              <a:buNone/>
            </a:pPr>
            <a:r>
              <a:rPr lang="en-US" sz="4400" b="1" dirty="0"/>
              <a:t>Female Attorneys 37%</a:t>
            </a:r>
          </a:p>
          <a:p>
            <a:pPr marL="0" indent="0">
              <a:buNone/>
            </a:pPr>
            <a:endParaRPr lang="en-US" dirty="0"/>
          </a:p>
        </p:txBody>
      </p:sp>
      <p:sp>
        <p:nvSpPr>
          <p:cNvPr id="4" name="Rectangle 3">
            <a:extLst>
              <a:ext uri="{FF2B5EF4-FFF2-40B4-BE49-F238E27FC236}">
                <a16:creationId xmlns:a16="http://schemas.microsoft.com/office/drawing/2014/main" id="{816E99A5-85CE-4608-A717-9FAFDF78C39D}"/>
              </a:ext>
            </a:extLst>
          </p:cNvPr>
          <p:cNvSpPr/>
          <p:nvPr/>
        </p:nvSpPr>
        <p:spPr>
          <a:xfrm>
            <a:off x="3581400" y="4903857"/>
            <a:ext cx="4572000" cy="707886"/>
          </a:xfrm>
          <a:prstGeom prst="rect">
            <a:avLst/>
          </a:prstGeom>
        </p:spPr>
        <p:txBody>
          <a:bodyPr>
            <a:spAutoFit/>
          </a:bodyPr>
          <a:lstStyle/>
          <a:p>
            <a:pPr lvl="0"/>
            <a:r>
              <a:rPr lang="en-US" sz="2000" b="1" dirty="0">
                <a:solidFill>
                  <a:srgbClr val="002060"/>
                </a:solidFill>
                <a:latin typeface="Arial"/>
              </a:rPr>
              <a:t>Profile of the Legal Profession 2020, American Bar Association</a:t>
            </a:r>
          </a:p>
        </p:txBody>
      </p:sp>
    </p:spTree>
    <p:extLst>
      <p:ext uri="{BB962C8B-B14F-4D97-AF65-F5344CB8AC3E}">
        <p14:creationId xmlns:p14="http://schemas.microsoft.com/office/powerpoint/2010/main" val="53336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Title Here&amp;quot;&quot;/&gt;&lt;property id=&quot;20307&quot; value=&quot;256&quot;/&gt;&lt;/object&gt;&lt;object type=&quot;3&quot; unique_id=&quot;10005&quot;&gt;&lt;property id=&quot;20148&quot; value=&quot;5&quot;/&gt;&lt;property id=&quot;20300&quot; value=&quot;Slide 2 - &amp;quot;Introduction&amp;quot;&quot;/&gt;&lt;property id=&quot;20307&quot; value=&quot;257&quot;/&gt;&lt;/object&gt;&lt;object type=&quot;3&quot; unique_id=&quot;10006&quot;&gt;&lt;property id=&quot;20148&quot; value=&quot;5&quot;/&gt;&lt;property id=&quot;20300&quot; value=&quot;Slide 3 - &amp;quot;Topics of Discussion&amp;quot;&quot;/&gt;&lt;property id=&quot;20307&quot; value=&quot;258&quot;/&gt;&lt;/object&gt;&lt;object type=&quot;3&quot; unique_id=&quot;10007&quot;&gt;&lt;property id=&quot;20148&quot; value=&quot;5&quot;/&gt;&lt;property id=&quot;20300&quot; value=&quot;Slide 4 - &amp;quot;Topic One&amp;quot;&quot;/&gt;&lt;property id=&quot;20307&quot; value=&quot;259&quot;/&gt;&lt;/object&gt;&lt;object type=&quot;3&quot; unique_id=&quot;10008&quot;&gt;&lt;property id=&quot;20148&quot; value=&quot;5&quot;/&gt;&lt;property id=&quot;20300&quot; value=&quot;Slide 5 - &amp;quot;Topic Two&amp;quot;&quot;/&gt;&lt;property id=&quot;20307&quot; value=&quot;260&quot;/&gt;&lt;/object&gt;&lt;object type=&quot;3&quot; unique_id=&quot;10009&quot;&gt;&lt;property id=&quot;20148&quot; value=&quot;5&quot;/&gt;&lt;property id=&quot;20300&quot; value=&quot;Slide 6 - &amp;quot;Topic Three&amp;quot;&quot;/&gt;&lt;property id=&quot;20307&quot; value=&quot;261&quot;/&gt;&lt;/object&gt;&lt;object type=&quot;3&quot; unique_id=&quot;10010&quot;&gt;&lt;property id=&quot;20148&quot; value=&quot;5&quot;/&gt;&lt;property id=&quot;20300&quot; value=&quot;Slide 7 - &amp;quot;Real Life&amp;quot;&quot;/&gt;&lt;property id=&quot;20307&quot; value=&quot;262&quot;/&gt;&lt;/object&gt;&lt;object type=&quot;3&quot; unique_id=&quot;10011&quot;&gt;&lt;property id=&quot;20148&quot; value=&quot;5&quot;/&gt;&lt;property id=&quot;20300&quot; value=&quot;Slide 8 - &amp;quot;What This Means&amp;quot;&quot;/&gt;&lt;property id=&quot;20307&quot; value=&quot;263&quot;/&gt;&lt;/object&gt;&lt;object type=&quot;3&quot; unique_id=&quot;10012&quot;&gt;&lt;property id=&quot;20148&quot; value=&quot;5&quot;/&gt;&lt;property id=&quot;20300&quot; value=&quot;Slide 9 - &amp;quot;Next Steps&amp;quot;&quot;/&gt;&lt;property id=&quot;20307&quot; value=&quot;264&quot;/&gt;&lt;/object&gt;&lt;/object&gt;&lt;/object&gt;&lt;/database&gt;"/>
  <p:tag name="SECTOMILLISECCONVERTED" val="1"/>
</p:tagLst>
</file>

<file path=ppt/theme/theme1.xml><?xml version="1.0" encoding="utf-8"?>
<a:theme xmlns:a="http://schemas.openxmlformats.org/drawingml/2006/main" name="PowerPoint without hints">
  <a:themeElements>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1_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1_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1_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1_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1_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1_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1_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1_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1_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without hints</Template>
  <TotalTime>1059</TotalTime>
  <Words>1029</Words>
  <Application>Microsoft Office PowerPoint</Application>
  <PresentationFormat>On-screen Show (4:3)</PresentationFormat>
  <Paragraphs>90</Paragraphs>
  <Slides>20</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Times New Roman</vt:lpstr>
      <vt:lpstr>Wingdings</vt:lpstr>
      <vt:lpstr>PowerPoint without hints</vt:lpstr>
      <vt:lpstr>Construction Law Committee of the RPPTL Section of the Florida Bar</vt:lpstr>
      <vt:lpstr>Meredith A. Freeman mfreeman@shutts.com </vt:lpstr>
      <vt:lpstr>Empathy</vt:lpstr>
      <vt:lpstr>Definitions</vt:lpstr>
      <vt:lpstr>Definitions</vt:lpstr>
      <vt:lpstr>Rule 6-10.3(b) of the Rules Regulating</vt:lpstr>
      <vt:lpstr>Oath of Admission to the Florida Bar</vt:lpstr>
      <vt:lpstr>2020 Statistics</vt:lpstr>
      <vt:lpstr>2020 Statistics</vt:lpstr>
      <vt:lpstr>2019 Statistic</vt:lpstr>
      <vt:lpstr>Bias in Lawfirms</vt:lpstr>
      <vt:lpstr>The Nextions 2014  “Written in Black &amp; White” Report</vt:lpstr>
      <vt:lpstr>Gender Bias</vt:lpstr>
      <vt:lpstr>Diversity in the Judicial System</vt:lpstr>
      <vt:lpstr> Diversity in Construction Law </vt:lpstr>
      <vt:lpstr> Diversity in Construction Law </vt:lpstr>
      <vt:lpstr>Stories From the Trenches</vt:lpstr>
      <vt:lpstr>Deep Thoughts</vt:lpstr>
      <vt:lpstr>Empathy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&amp; Inclusion</dc:title>
  <dc:creator>Meredith A. Freeman</dc:creator>
  <cp:lastModifiedBy>GR</cp:lastModifiedBy>
  <cp:revision>37</cp:revision>
  <cp:lastPrinted>2019-09-26T16:10:02Z</cp:lastPrinted>
  <dcterms:created xsi:type="dcterms:W3CDTF">2019-09-25T21:23:21Z</dcterms:created>
  <dcterms:modified xsi:type="dcterms:W3CDTF">2021-05-09T22:55:49Z</dcterms:modified>
</cp:coreProperties>
</file>