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63"/>
  </p:notesMasterIdLst>
  <p:sldIdLst>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7" r:id="rId18"/>
    <p:sldId id="393" r:id="rId19"/>
    <p:sldId id="258" r:id="rId20"/>
    <p:sldId id="259" r:id="rId21"/>
    <p:sldId id="260" r:id="rId22"/>
    <p:sldId id="262" r:id="rId23"/>
    <p:sldId id="265" r:id="rId24"/>
    <p:sldId id="266" r:id="rId25"/>
    <p:sldId id="268" r:id="rId26"/>
    <p:sldId id="269" r:id="rId27"/>
    <p:sldId id="270" r:id="rId28"/>
    <p:sldId id="271" r:id="rId29"/>
    <p:sldId id="272" r:id="rId30"/>
    <p:sldId id="274" r:id="rId31"/>
    <p:sldId id="275" r:id="rId32"/>
    <p:sldId id="276"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1" r:id="rId46"/>
    <p:sldId id="292" r:id="rId47"/>
    <p:sldId id="293" r:id="rId48"/>
    <p:sldId id="294" r:id="rId49"/>
    <p:sldId id="295" r:id="rId50"/>
    <p:sldId id="301" r:id="rId51"/>
    <p:sldId id="303" r:id="rId52"/>
    <p:sldId id="304" r:id="rId53"/>
    <p:sldId id="305" r:id="rId54"/>
    <p:sldId id="307" r:id="rId55"/>
    <p:sldId id="308" r:id="rId56"/>
    <p:sldId id="309" r:id="rId57"/>
    <p:sldId id="310" r:id="rId58"/>
    <p:sldId id="256" r:id="rId59"/>
    <p:sldId id="394" r:id="rId60"/>
    <p:sldId id="395" r:id="rId61"/>
    <p:sldId id="396" r:id="rId6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55" y="53"/>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128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20C0A75-F0DF-4833-BDF3-590656F41040}" type="datetimeFigureOut">
              <a:rPr lang="en-US" smtClean="0"/>
              <a:t>2/8/2021</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8244D2E2-0F15-45B9-AAE7-E85A51BABEF7}" type="slidenum">
              <a:rPr lang="en-US" smtClean="0"/>
              <a:t>‹#›</a:t>
            </a:fld>
            <a:endParaRPr lang="en-US"/>
          </a:p>
        </p:txBody>
      </p:sp>
    </p:spTree>
    <p:extLst>
      <p:ext uri="{BB962C8B-B14F-4D97-AF65-F5344CB8AC3E}">
        <p14:creationId xmlns:p14="http://schemas.microsoft.com/office/powerpoint/2010/main" val="11693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283E7DC-D3A1-4739-A22E-16418C0C88C1}"/>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7083394E-0D0E-4EE1-9B45-6A0066DF28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D953F0C6-CDAD-46F3-B4AB-D0ED757842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9343DC-B262-4F49-99A4-34F8CA7A98E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98BF602-B712-463B-877A-C5B01F9DC26F}"/>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C0DDCB9-4809-4E4D-B687-1A3828129A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B5A6851F-F078-4D62-8EEE-F092D69B3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3EECB8-3F44-4593-B19D-BEF3B02FB75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406B7E-8992-49D0-BFA7-6A1AA7DEDB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78265C95-BCC2-4719-81B8-6E5E78B56A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9E6B3DF-041A-46CF-9ED9-C94CDC5FAD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096B59-4BCC-444A-B469-FDFBE17573F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42334" y="919225"/>
            <a:ext cx="2173731" cy="695960"/>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C31EA3-CBF8-4FAD-A677-86F1FD4513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A0A293A-46BC-4D2E-B94C-27DF2DEA3A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B75FCC0-B5BE-4F0B-BA70-0CBB04F1EB04}"/>
              </a:ext>
            </a:extLst>
          </p:cNvPr>
          <p:cNvSpPr>
            <a:spLocks noGrp="1" noChangeArrowheads="1"/>
          </p:cNvSpPr>
          <p:nvPr>
            <p:ph type="sldNum" sz="quarter" idx="12"/>
          </p:nvPr>
        </p:nvSpPr>
        <p:spPr>
          <a:ln/>
        </p:spPr>
        <p:txBody>
          <a:bodyPr/>
          <a:lstStyle>
            <a:lvl1pPr>
              <a:defRPr/>
            </a:lvl1pPr>
          </a:lstStyle>
          <a:p>
            <a:pPr>
              <a:defRPr/>
            </a:pPr>
            <a:fld id="{2380FA4A-EC92-4D8B-8525-ED5297BF15FF}" type="slidenum">
              <a:rPr lang="en-US" altLang="en-US"/>
              <a:pPr>
                <a:defRPr/>
              </a:pPr>
              <a:t>‹#›</a:t>
            </a:fld>
            <a:endParaRPr lang="en-US" altLang="en-US"/>
          </a:p>
        </p:txBody>
      </p:sp>
    </p:spTree>
    <p:extLst>
      <p:ext uri="{BB962C8B-B14F-4D97-AF65-F5344CB8AC3E}">
        <p14:creationId xmlns:p14="http://schemas.microsoft.com/office/powerpoint/2010/main" val="221555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595643-4848-41D8-8907-FAEC88B3FA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568AFE1-AD58-4B09-AB14-4B1B90E3B3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AC2D57F-9019-4069-910F-FB761123B7E5}"/>
              </a:ext>
            </a:extLst>
          </p:cNvPr>
          <p:cNvSpPr>
            <a:spLocks noGrp="1" noChangeArrowheads="1"/>
          </p:cNvSpPr>
          <p:nvPr>
            <p:ph type="sldNum" sz="quarter" idx="12"/>
          </p:nvPr>
        </p:nvSpPr>
        <p:spPr>
          <a:ln/>
        </p:spPr>
        <p:txBody>
          <a:bodyPr/>
          <a:lstStyle>
            <a:lvl1pPr>
              <a:defRPr/>
            </a:lvl1pPr>
          </a:lstStyle>
          <a:p>
            <a:pPr>
              <a:defRPr/>
            </a:pPr>
            <a:fld id="{35E6C516-785D-4761-83CB-CA82D84D7C9E}" type="slidenum">
              <a:rPr lang="en-US" altLang="en-US"/>
              <a:pPr>
                <a:defRPr/>
              </a:pPr>
              <a:t>‹#›</a:t>
            </a:fld>
            <a:endParaRPr lang="en-US" altLang="en-US"/>
          </a:p>
        </p:txBody>
      </p:sp>
    </p:spTree>
    <p:extLst>
      <p:ext uri="{BB962C8B-B14F-4D97-AF65-F5344CB8AC3E}">
        <p14:creationId xmlns:p14="http://schemas.microsoft.com/office/powerpoint/2010/main" val="160406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09D4CD-CA85-42EF-BFBF-764089EAC8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6F635E9-979F-416C-96ED-94CDA7CDEE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58ECC8B-5F01-4ED6-86E4-254530A32EB6}"/>
              </a:ext>
            </a:extLst>
          </p:cNvPr>
          <p:cNvSpPr>
            <a:spLocks noGrp="1" noChangeArrowheads="1"/>
          </p:cNvSpPr>
          <p:nvPr>
            <p:ph type="sldNum" sz="quarter" idx="12"/>
          </p:nvPr>
        </p:nvSpPr>
        <p:spPr>
          <a:ln/>
        </p:spPr>
        <p:txBody>
          <a:bodyPr/>
          <a:lstStyle>
            <a:lvl1pPr>
              <a:defRPr/>
            </a:lvl1pPr>
          </a:lstStyle>
          <a:p>
            <a:pPr>
              <a:defRPr/>
            </a:pPr>
            <a:fld id="{ED8B17B0-BDE4-4AAC-BF3F-1537AD348475}" type="slidenum">
              <a:rPr lang="en-US" altLang="en-US"/>
              <a:pPr>
                <a:defRPr/>
              </a:pPr>
              <a:t>‹#›</a:t>
            </a:fld>
            <a:endParaRPr lang="en-US" altLang="en-US"/>
          </a:p>
        </p:txBody>
      </p:sp>
    </p:spTree>
    <p:extLst>
      <p:ext uri="{BB962C8B-B14F-4D97-AF65-F5344CB8AC3E}">
        <p14:creationId xmlns:p14="http://schemas.microsoft.com/office/powerpoint/2010/main" val="210315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Rectangle 4">
            <a:extLst>
              <a:ext uri="{FF2B5EF4-FFF2-40B4-BE49-F238E27FC236}">
                <a16:creationId xmlns:a16="http://schemas.microsoft.com/office/drawing/2014/main" id="{CBD55E25-F340-422B-B39A-34CADA6ECB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960E8A-7F04-4F3E-8C78-440F6592F2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D9D4ED3-8329-44DF-91FC-6FC2F2E3606E}"/>
              </a:ext>
            </a:extLst>
          </p:cNvPr>
          <p:cNvSpPr>
            <a:spLocks noGrp="1" noChangeArrowheads="1"/>
          </p:cNvSpPr>
          <p:nvPr>
            <p:ph type="sldNum" sz="quarter" idx="12"/>
          </p:nvPr>
        </p:nvSpPr>
        <p:spPr>
          <a:ln/>
        </p:spPr>
        <p:txBody>
          <a:bodyPr/>
          <a:lstStyle>
            <a:lvl1pPr>
              <a:defRPr/>
            </a:lvl1pPr>
          </a:lstStyle>
          <a:p>
            <a:pPr>
              <a:defRPr/>
            </a:pPr>
            <a:fld id="{ACDE3E41-D2E8-4675-BFD7-CAB71143CEE4}" type="slidenum">
              <a:rPr lang="en-US" altLang="en-US"/>
              <a:pPr>
                <a:defRPr/>
              </a:pPr>
              <a:t>‹#›</a:t>
            </a:fld>
            <a:endParaRPr lang="en-US" altLang="en-US"/>
          </a:p>
        </p:txBody>
      </p:sp>
    </p:spTree>
    <p:extLst>
      <p:ext uri="{BB962C8B-B14F-4D97-AF65-F5344CB8AC3E}">
        <p14:creationId xmlns:p14="http://schemas.microsoft.com/office/powerpoint/2010/main" val="83716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Rectangle 4">
            <a:extLst>
              <a:ext uri="{FF2B5EF4-FFF2-40B4-BE49-F238E27FC236}">
                <a16:creationId xmlns:a16="http://schemas.microsoft.com/office/drawing/2014/main" id="{2539E1E1-1D3C-4318-A292-948EB35AD6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674538A-9B2F-45E5-8273-2D5F891ADF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6D4117-7B99-4C06-A7CF-C98D9CE07A34}"/>
              </a:ext>
            </a:extLst>
          </p:cNvPr>
          <p:cNvSpPr>
            <a:spLocks noGrp="1" noChangeArrowheads="1"/>
          </p:cNvSpPr>
          <p:nvPr>
            <p:ph type="sldNum" sz="quarter" idx="12"/>
          </p:nvPr>
        </p:nvSpPr>
        <p:spPr>
          <a:ln/>
        </p:spPr>
        <p:txBody>
          <a:bodyPr/>
          <a:lstStyle>
            <a:lvl1pPr>
              <a:defRPr/>
            </a:lvl1pPr>
          </a:lstStyle>
          <a:p>
            <a:pPr>
              <a:defRPr/>
            </a:pPr>
            <a:fld id="{3063420A-7682-4A3A-834D-055CEB029C40}" type="slidenum">
              <a:rPr lang="en-US" altLang="en-US"/>
              <a:pPr>
                <a:defRPr/>
              </a:pPr>
              <a:t>‹#›</a:t>
            </a:fld>
            <a:endParaRPr lang="en-US" altLang="en-US"/>
          </a:p>
        </p:txBody>
      </p:sp>
    </p:spTree>
    <p:extLst>
      <p:ext uri="{BB962C8B-B14F-4D97-AF65-F5344CB8AC3E}">
        <p14:creationId xmlns:p14="http://schemas.microsoft.com/office/powerpoint/2010/main" val="170410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D91A1-8130-42B2-AA5F-2FCC4DC29F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5CD9B9-9861-428A-9ABC-5A246FC139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94505A-FF71-4566-AECB-A9F2DE152BE9}"/>
              </a:ext>
            </a:extLst>
          </p:cNvPr>
          <p:cNvSpPr>
            <a:spLocks noGrp="1" noChangeArrowheads="1"/>
          </p:cNvSpPr>
          <p:nvPr>
            <p:ph type="sldNum" sz="quarter" idx="12"/>
          </p:nvPr>
        </p:nvSpPr>
        <p:spPr>
          <a:ln/>
        </p:spPr>
        <p:txBody>
          <a:bodyPr/>
          <a:lstStyle>
            <a:lvl1pPr>
              <a:defRPr/>
            </a:lvl1pPr>
          </a:lstStyle>
          <a:p>
            <a:pPr>
              <a:defRPr/>
            </a:pPr>
            <a:fld id="{65001852-9E5E-4126-B8E8-BCF25D7053FC}" type="slidenum">
              <a:rPr lang="en-US" altLang="en-US"/>
              <a:pPr>
                <a:defRPr/>
              </a:pPr>
              <a:t>‹#›</a:t>
            </a:fld>
            <a:endParaRPr lang="en-US" altLang="en-US"/>
          </a:p>
        </p:txBody>
      </p:sp>
    </p:spTree>
    <p:extLst>
      <p:ext uri="{BB962C8B-B14F-4D97-AF65-F5344CB8AC3E}">
        <p14:creationId xmlns:p14="http://schemas.microsoft.com/office/powerpoint/2010/main" val="41810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4855"/>
            <a:ext cx="2263140" cy="6633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4855"/>
            <a:ext cx="6621780" cy="6633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5BA152-6C23-4115-904D-E9945EE74E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184D676-1536-419C-B700-2E90A64877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9DE3F0-324B-4B50-970A-0A9C220B6C88}"/>
              </a:ext>
            </a:extLst>
          </p:cNvPr>
          <p:cNvSpPr>
            <a:spLocks noGrp="1" noChangeArrowheads="1"/>
          </p:cNvSpPr>
          <p:nvPr>
            <p:ph type="sldNum" sz="quarter" idx="12"/>
          </p:nvPr>
        </p:nvSpPr>
        <p:spPr>
          <a:ln/>
        </p:spPr>
        <p:txBody>
          <a:bodyPr/>
          <a:lstStyle>
            <a:lvl1pPr>
              <a:defRPr/>
            </a:lvl1pPr>
          </a:lstStyle>
          <a:p>
            <a:pPr>
              <a:defRPr/>
            </a:pPr>
            <a:fld id="{FAB0123C-281C-40B3-9362-49C42D11C5AD}" type="slidenum">
              <a:rPr lang="en-US" altLang="en-US"/>
              <a:pPr>
                <a:defRPr/>
              </a:pPr>
              <a:t>‹#›</a:t>
            </a:fld>
            <a:endParaRPr lang="en-US" altLang="en-US"/>
          </a:p>
        </p:txBody>
      </p:sp>
    </p:spTree>
    <p:extLst>
      <p:ext uri="{BB962C8B-B14F-4D97-AF65-F5344CB8AC3E}">
        <p14:creationId xmlns:p14="http://schemas.microsoft.com/office/powerpoint/2010/main" val="406114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02920" y="314855"/>
            <a:ext cx="9052560" cy="1291802"/>
          </a:xfrm>
        </p:spPr>
        <p:txBody>
          <a:bodyPr/>
          <a:lstStyle/>
          <a:p>
            <a:r>
              <a:rPr lang="en-US"/>
              <a:t>Click to edit Master title style</a:t>
            </a:r>
          </a:p>
        </p:txBody>
      </p:sp>
      <p:sp>
        <p:nvSpPr>
          <p:cNvPr id="3" name="SmartArt Placeholder 2"/>
          <p:cNvSpPr>
            <a:spLocks noGrp="1"/>
          </p:cNvSpPr>
          <p:nvPr>
            <p:ph type="dgm" idx="1"/>
          </p:nvPr>
        </p:nvSpPr>
        <p:spPr>
          <a:xfrm>
            <a:off x="502920" y="1813560"/>
            <a:ext cx="9052560" cy="5134822"/>
          </a:xfrm>
        </p:spPr>
        <p:txBody>
          <a:bodyPr/>
          <a:lstStyle/>
          <a:p>
            <a:pPr lvl="0"/>
            <a:endParaRPr lang="en-US" noProof="0" dirty="0"/>
          </a:p>
        </p:txBody>
      </p:sp>
      <p:sp>
        <p:nvSpPr>
          <p:cNvPr id="4" name="Rectangle 4">
            <a:extLst>
              <a:ext uri="{FF2B5EF4-FFF2-40B4-BE49-F238E27FC236}">
                <a16:creationId xmlns:a16="http://schemas.microsoft.com/office/drawing/2014/main" id="{CE9577ED-F256-4088-B1C1-1A968BCA84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E567145-1EB5-4A6B-84E9-C34A98557A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1C69C41-004C-4E5D-A7F5-52D9313EB87E}"/>
              </a:ext>
            </a:extLst>
          </p:cNvPr>
          <p:cNvSpPr>
            <a:spLocks noGrp="1" noChangeArrowheads="1"/>
          </p:cNvSpPr>
          <p:nvPr>
            <p:ph type="sldNum" sz="quarter" idx="12"/>
          </p:nvPr>
        </p:nvSpPr>
        <p:spPr>
          <a:ln/>
        </p:spPr>
        <p:txBody>
          <a:bodyPr/>
          <a:lstStyle>
            <a:lvl1pPr>
              <a:defRPr/>
            </a:lvl1pPr>
          </a:lstStyle>
          <a:p>
            <a:pPr>
              <a:defRPr/>
            </a:pPr>
            <a:fld id="{D0706CAB-46CC-4686-9225-603EBD108BD8}" type="slidenum">
              <a:rPr lang="en-US" altLang="en-US"/>
              <a:pPr>
                <a:defRPr/>
              </a:pPr>
              <a:t>‹#›</a:t>
            </a:fld>
            <a:endParaRPr lang="en-US" altLang="en-US"/>
          </a:p>
        </p:txBody>
      </p:sp>
    </p:spTree>
    <p:extLst>
      <p:ext uri="{BB962C8B-B14F-4D97-AF65-F5344CB8AC3E}">
        <p14:creationId xmlns:p14="http://schemas.microsoft.com/office/powerpoint/2010/main" val="378270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F0C8-F929-48CE-B1D2-F7751DDC888B}"/>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42643898-EEE2-4BA4-9340-2DF5D5397A65}"/>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0A2958B8-B161-43E7-8D0F-CBBF622FAE92}"/>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012F7153-5C28-477D-8A25-43D583A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7905C-3819-4AD4-AF18-82EA70C86532}"/>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549689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9BBD-8E81-41CE-A111-357DDE754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91C1B-6E0F-4C9F-80E4-C7E35B047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A35F9-20FD-4E3A-A657-D5FD6B79857B}"/>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DFB4CAA8-9779-474B-BC4F-CC2B17095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BEFE8-CD35-4098-A57B-A68780B20C72}"/>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240664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979169"/>
          </a:xfrm>
          <a:custGeom>
            <a:avLst/>
            <a:gdLst/>
            <a:ahLst/>
            <a:cxnLst/>
            <a:rect l="l" t="t" r="r" b="b"/>
            <a:pathLst>
              <a:path w="9144000" h="979169">
                <a:moveTo>
                  <a:pt x="9144000" y="979169"/>
                </a:moveTo>
                <a:lnTo>
                  <a:pt x="9144000" y="0"/>
                </a:lnTo>
                <a:lnTo>
                  <a:pt x="0" y="0"/>
                </a:lnTo>
                <a:lnTo>
                  <a:pt x="0" y="979169"/>
                </a:lnTo>
                <a:lnTo>
                  <a:pt x="9144000" y="979169"/>
                </a:lnTo>
                <a:close/>
              </a:path>
            </a:pathLst>
          </a:custGeom>
          <a:solidFill>
            <a:srgbClr val="1F497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8ED9-6C7E-4429-8378-968042B1F5BB}"/>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8F115172-5C42-4B20-B63A-6C8ECBF79445}"/>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6D1CB2-F5B3-4F21-8B48-2714577F4977}"/>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25C333F9-4FEC-4101-A7A7-37FF156DA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ED058-E080-4B62-97A1-031029E83A24}"/>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121801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A63A-7764-4410-A978-E24F87EB07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1020D-43B1-4BF7-AEEF-9CD7BD40A267}"/>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61977-FA36-4447-BBDE-0A6E1FB11A93}"/>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6DB0D-345C-49E4-8AA7-5260EEB74DF4}"/>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6" name="Footer Placeholder 5">
            <a:extLst>
              <a:ext uri="{FF2B5EF4-FFF2-40B4-BE49-F238E27FC236}">
                <a16:creationId xmlns:a16="http://schemas.microsoft.com/office/drawing/2014/main" id="{E29A5A6E-075A-477C-AC01-B9B91B796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8D626-5C52-4184-A5D4-4F5DBFCBDC0D}"/>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44581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691F-2078-4B6D-94D8-7390C3DC73F4}"/>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7A8BE-2300-4D3D-96E7-30BFCAC6878E}"/>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8E56588B-7632-4781-9F3E-E827FAC5BE08}"/>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201EB-19EF-4257-BA90-1E0857461B0A}"/>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E625B902-8B10-4CB0-A005-E920A94192F5}"/>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010CF3-EAD6-48B6-B461-53703271CB01}"/>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8" name="Footer Placeholder 7">
            <a:extLst>
              <a:ext uri="{FF2B5EF4-FFF2-40B4-BE49-F238E27FC236}">
                <a16:creationId xmlns:a16="http://schemas.microsoft.com/office/drawing/2014/main" id="{4A098BD4-C756-4FEA-83B9-BDB1EC231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3A1ED-98CC-401B-B348-84B83AC91CDE}"/>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67239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BE67-9BA6-4AAF-AE27-82B1D93EBD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C57F00-8551-449D-91B0-7B2B9045D18A}"/>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4" name="Footer Placeholder 3">
            <a:extLst>
              <a:ext uri="{FF2B5EF4-FFF2-40B4-BE49-F238E27FC236}">
                <a16:creationId xmlns:a16="http://schemas.microsoft.com/office/drawing/2014/main" id="{3E8D69D5-4954-49CF-B67F-66BE0FB328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D2B4D-79B5-443B-83E5-0F343A9BF4FF}"/>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879087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BB6E1-7491-4803-8136-1F8C7F0C1A03}"/>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3" name="Footer Placeholder 2">
            <a:extLst>
              <a:ext uri="{FF2B5EF4-FFF2-40B4-BE49-F238E27FC236}">
                <a16:creationId xmlns:a16="http://schemas.microsoft.com/office/drawing/2014/main" id="{89496E95-AA93-426D-BCA9-66D494946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4F669-FCF2-4294-AE08-5D187BFCF4B1}"/>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4144405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68BB-7E6B-4685-9EFB-1A062C07AACA}"/>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D4502987-F780-4B4B-8B24-90C9826E7F84}"/>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16E262-FAA7-4BE9-A1E5-4AF13A5468AD}"/>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95809438-98BD-4326-B89B-B80FD78C3E59}"/>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6" name="Footer Placeholder 5">
            <a:extLst>
              <a:ext uri="{FF2B5EF4-FFF2-40B4-BE49-F238E27FC236}">
                <a16:creationId xmlns:a16="http://schemas.microsoft.com/office/drawing/2014/main" id="{DECD98F9-CCE0-4521-B5E6-07D33EDBF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D1922-242C-4737-B5DE-D58F4C68ABC8}"/>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34164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2D0F-3DBD-4B34-A9F4-386E5CF94EC0}"/>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81BBC08F-EA47-49C6-AA0D-3426C0419D07}"/>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4D523AE9-23E9-4C4B-A0B8-E78C2B16E1E1}"/>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4F092501-2230-42E2-A9D2-444A78D10506}"/>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6" name="Footer Placeholder 5">
            <a:extLst>
              <a:ext uri="{FF2B5EF4-FFF2-40B4-BE49-F238E27FC236}">
                <a16:creationId xmlns:a16="http://schemas.microsoft.com/office/drawing/2014/main" id="{9054FA3A-68D1-4926-B33C-C5CB3112F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41DCB-AFDF-42BA-9B91-7CF322AF2860}"/>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20315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BF8-1ED9-49C2-B776-52524EC66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692BD-E7FC-427E-ACD0-06844EEDB6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5CC77-490F-4B2A-A712-1D93E8A7F96E}"/>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D70ED98B-0CC2-481C-8F65-5FB24C962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0E-07AC-45BD-9837-E6B20FB13205}"/>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1332167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1C0AC-619D-4774-9010-A5F161E00426}"/>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01AA3-4D62-44EE-A3A1-8471195BB6E5}"/>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75C2-7AB2-47B4-9653-09CE9E013A98}"/>
              </a:ext>
            </a:extLst>
          </p:cNvPr>
          <p:cNvSpPr>
            <a:spLocks noGrp="1"/>
          </p:cNvSpPr>
          <p:nvPr>
            <p:ph type="dt" sz="half" idx="10"/>
          </p:nvPr>
        </p:nvSpPr>
        <p:spPr/>
        <p:txBody>
          <a:body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B8B3A30B-EC27-4E12-B237-F4509F752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ADAF4-5C5F-423F-AE40-3040354551D4}"/>
              </a:ext>
            </a:extLst>
          </p:cNvPr>
          <p:cNvSpPr>
            <a:spLocks noGrp="1"/>
          </p:cNvSpPr>
          <p:nvPr>
            <p:ph type="sldNum" sz="quarter" idx="12"/>
          </p:nvPr>
        </p:nvSpPr>
        <p:spPr/>
        <p:txBody>
          <a:bodyPr/>
          <a:lstStyle/>
          <a:p>
            <a:fld id="{56F5EAEE-338E-453B-8009-87C1ACD448D6}" type="slidenum">
              <a:rPr lang="en-US" smtClean="0"/>
              <a:t>‹#›</a:t>
            </a:fld>
            <a:endParaRPr lang="en-US"/>
          </a:p>
        </p:txBody>
      </p:sp>
    </p:spTree>
    <p:extLst>
      <p:ext uri="{BB962C8B-B14F-4D97-AF65-F5344CB8AC3E}">
        <p14:creationId xmlns:p14="http://schemas.microsoft.com/office/powerpoint/2010/main" val="342298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979169"/>
          </a:xfrm>
          <a:custGeom>
            <a:avLst/>
            <a:gdLst/>
            <a:ahLst/>
            <a:cxnLst/>
            <a:rect l="l" t="t" r="r" b="b"/>
            <a:pathLst>
              <a:path w="9144000" h="979169">
                <a:moveTo>
                  <a:pt x="9144000" y="979169"/>
                </a:moveTo>
                <a:lnTo>
                  <a:pt x="9144000" y="0"/>
                </a:lnTo>
                <a:lnTo>
                  <a:pt x="0" y="0"/>
                </a:lnTo>
                <a:lnTo>
                  <a:pt x="0" y="979169"/>
                </a:lnTo>
                <a:lnTo>
                  <a:pt x="9144000" y="979169"/>
                </a:lnTo>
                <a:close/>
              </a:path>
            </a:pathLst>
          </a:custGeom>
          <a:solidFill>
            <a:srgbClr val="1F497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chemeClr val="bg1"/>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199"/>
            <a:ext cx="9144000" cy="3916679"/>
          </a:xfrm>
          <a:custGeom>
            <a:avLst/>
            <a:gdLst/>
            <a:ahLst/>
            <a:cxnLst/>
            <a:rect l="l" t="t" r="r" b="b"/>
            <a:pathLst>
              <a:path w="9144000" h="3916679">
                <a:moveTo>
                  <a:pt x="9144000" y="0"/>
                </a:moveTo>
                <a:lnTo>
                  <a:pt x="0" y="0"/>
                </a:lnTo>
                <a:lnTo>
                  <a:pt x="0" y="979170"/>
                </a:lnTo>
                <a:lnTo>
                  <a:pt x="0" y="1957578"/>
                </a:lnTo>
                <a:lnTo>
                  <a:pt x="0" y="1958340"/>
                </a:lnTo>
                <a:lnTo>
                  <a:pt x="0" y="2936748"/>
                </a:lnTo>
                <a:lnTo>
                  <a:pt x="0" y="2937510"/>
                </a:lnTo>
                <a:lnTo>
                  <a:pt x="0" y="3916680"/>
                </a:lnTo>
                <a:lnTo>
                  <a:pt x="9144000" y="3916680"/>
                </a:lnTo>
                <a:lnTo>
                  <a:pt x="9144000" y="979170"/>
                </a:lnTo>
                <a:lnTo>
                  <a:pt x="9144000" y="0"/>
                </a:lnTo>
                <a:close/>
              </a:path>
            </a:pathLst>
          </a:custGeom>
          <a:solidFill>
            <a:srgbClr val="1F497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21305D0F-DB1C-4023-84B0-72FE9013FD02}"/>
              </a:ext>
            </a:extLst>
          </p:cNvPr>
          <p:cNvGrpSpPr>
            <a:grpSpLocks/>
          </p:cNvGrpSpPr>
          <p:nvPr/>
        </p:nvGrpSpPr>
        <p:grpSpPr bwMode="auto">
          <a:xfrm>
            <a:off x="251460" y="3274484"/>
            <a:ext cx="9471660" cy="228495"/>
            <a:chOff x="144" y="1680"/>
            <a:chExt cx="5424" cy="144"/>
          </a:xfrm>
        </p:grpSpPr>
        <p:sp>
          <p:nvSpPr>
            <p:cNvPr id="5" name="Rectangle 8">
              <a:extLst>
                <a:ext uri="{FF2B5EF4-FFF2-40B4-BE49-F238E27FC236}">
                  <a16:creationId xmlns:a16="http://schemas.microsoft.com/office/drawing/2014/main" id="{BDECD061-35AD-4DBC-9188-B68EF4BF41FC}"/>
                </a:ext>
              </a:extLst>
            </p:cNvPr>
            <p:cNvSpPr>
              <a:spLocks noChangeArrowheads="1"/>
            </p:cNvSpPr>
            <p:nvPr userDrawn="1"/>
          </p:nvSpPr>
          <p:spPr bwMode="auto">
            <a:xfrm>
              <a:off x="144" y="1680"/>
              <a:ext cx="1808" cy="144"/>
            </a:xfrm>
            <a:prstGeom prst="rect">
              <a:avLst/>
            </a:prstGeom>
            <a:solidFill>
              <a:schemeClr val="bg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1980"/>
            </a:p>
          </p:txBody>
        </p:sp>
        <p:sp>
          <p:nvSpPr>
            <p:cNvPr id="6" name="Rectangle 9">
              <a:extLst>
                <a:ext uri="{FF2B5EF4-FFF2-40B4-BE49-F238E27FC236}">
                  <a16:creationId xmlns:a16="http://schemas.microsoft.com/office/drawing/2014/main" id="{03B0837D-3090-47BD-BC48-F8311F688575}"/>
                </a:ext>
              </a:extLst>
            </p:cNvPr>
            <p:cNvSpPr>
              <a:spLocks noChangeArrowheads="1"/>
            </p:cNvSpPr>
            <p:nvPr userDrawn="1"/>
          </p:nvSpPr>
          <p:spPr bwMode="auto">
            <a:xfrm>
              <a:off x="1952" y="1680"/>
              <a:ext cx="1808" cy="144"/>
            </a:xfrm>
            <a:prstGeom prst="rect">
              <a:avLst/>
            </a:prstGeom>
            <a:solidFill>
              <a:srgbClr val="002060"/>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1980"/>
            </a:p>
          </p:txBody>
        </p:sp>
        <p:sp>
          <p:nvSpPr>
            <p:cNvPr id="7" name="Rectangle 10">
              <a:extLst>
                <a:ext uri="{FF2B5EF4-FFF2-40B4-BE49-F238E27FC236}">
                  <a16:creationId xmlns:a16="http://schemas.microsoft.com/office/drawing/2014/main" id="{B3052A4E-5D32-4B3D-AA92-B0E2D906D91A}"/>
                </a:ext>
              </a:extLst>
            </p:cNvPr>
            <p:cNvSpPr>
              <a:spLocks noChangeArrowheads="1"/>
            </p:cNvSpPr>
            <p:nvPr userDrawn="1"/>
          </p:nvSpPr>
          <p:spPr bwMode="auto">
            <a:xfrm>
              <a:off x="3760" y="1680"/>
              <a:ext cx="1808" cy="144"/>
            </a:xfrm>
            <a:prstGeom prst="rect">
              <a:avLst/>
            </a:prstGeom>
            <a:solidFill>
              <a:srgbClr val="C00000"/>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1980"/>
            </a:p>
          </p:txBody>
        </p:sp>
      </p:grpSp>
      <p:sp>
        <p:nvSpPr>
          <p:cNvPr id="8" name="Rectangle 11">
            <a:extLst>
              <a:ext uri="{FF2B5EF4-FFF2-40B4-BE49-F238E27FC236}">
                <a16:creationId xmlns:a16="http://schemas.microsoft.com/office/drawing/2014/main" id="{9D106DDE-FE96-4708-9A9B-17AD8A51EAC1}"/>
              </a:ext>
            </a:extLst>
          </p:cNvPr>
          <p:cNvSpPr>
            <a:spLocks noChangeArrowheads="1"/>
          </p:cNvSpPr>
          <p:nvPr userDrawn="1"/>
        </p:nvSpPr>
        <p:spPr bwMode="auto">
          <a:xfrm>
            <a:off x="1676400" y="1209040"/>
            <a:ext cx="7962900" cy="1637242"/>
          </a:xfrm>
          <a:prstGeom prst="rect">
            <a:avLst/>
          </a:prstGeom>
          <a:noFill/>
          <a:ln>
            <a:noFill/>
          </a:ln>
          <a:effec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6380">
              <a:solidFill>
                <a:schemeClr val="tx2"/>
              </a:solidFill>
              <a:latin typeface="Garamond" panose="02020404030301010803" pitchFamily="18" charset="0"/>
            </a:endParaRPr>
          </a:p>
        </p:txBody>
      </p:sp>
      <p:sp>
        <p:nvSpPr>
          <p:cNvPr id="418818" name="Rectangle 2"/>
          <p:cNvSpPr>
            <a:spLocks noGrp="1" noChangeArrowheads="1"/>
          </p:cNvSpPr>
          <p:nvPr>
            <p:ph type="ctrTitle"/>
          </p:nvPr>
        </p:nvSpPr>
        <p:spPr>
          <a:xfrm>
            <a:off x="754380" y="777240"/>
            <a:ext cx="8549640" cy="2410883"/>
          </a:xfrm>
        </p:spPr>
        <p:txBody>
          <a:bodyPr/>
          <a:lstStyle>
            <a:lvl1pPr algn="ctr">
              <a:defRPr sz="6380"/>
            </a:lvl1pPr>
          </a:lstStyle>
          <a:p>
            <a:pPr lvl="0"/>
            <a:r>
              <a:rPr lang="en-US" altLang="en-US" noProof="0"/>
              <a:t>Click to edit Master title style</a:t>
            </a:r>
          </a:p>
        </p:txBody>
      </p:sp>
      <p:sp>
        <p:nvSpPr>
          <p:cNvPr id="418819" name="Rectangle 3"/>
          <p:cNvSpPr>
            <a:spLocks noGrp="1" noChangeArrowheads="1"/>
          </p:cNvSpPr>
          <p:nvPr>
            <p:ph type="subTitle" idx="1"/>
          </p:nvPr>
        </p:nvSpPr>
        <p:spPr>
          <a:xfrm>
            <a:off x="1508760" y="3706283"/>
            <a:ext cx="7040880" cy="2504440"/>
          </a:xfrm>
        </p:spPr>
        <p:txBody>
          <a:bodyPr/>
          <a:lstStyle>
            <a:lvl1pPr marL="0" indent="0" algn="ctr">
              <a:buFont typeface="Wingdings" pitchFamily="2" charset="2"/>
              <a:buNone/>
              <a:defRPr sz="3300"/>
            </a:lvl1pPr>
          </a:lstStyle>
          <a:p>
            <a:pPr lvl="0"/>
            <a:r>
              <a:rPr lang="en-US" altLang="en-US" noProof="0"/>
              <a:t>Click to edit Master subtitle style</a:t>
            </a:r>
          </a:p>
        </p:txBody>
      </p:sp>
      <p:sp>
        <p:nvSpPr>
          <p:cNvPr id="9" name="Rectangle 4">
            <a:extLst>
              <a:ext uri="{FF2B5EF4-FFF2-40B4-BE49-F238E27FC236}">
                <a16:creationId xmlns:a16="http://schemas.microsoft.com/office/drawing/2014/main" id="{16A58DCE-CE5D-4BDA-A423-682DD4A692EF}"/>
              </a:ext>
            </a:extLst>
          </p:cNvPr>
          <p:cNvSpPr>
            <a:spLocks noGrp="1" noChangeArrowheads="1"/>
          </p:cNvSpPr>
          <p:nvPr>
            <p:ph type="dt" sz="half" idx="10"/>
          </p:nvPr>
        </p:nvSpPr>
        <p:spPr/>
        <p:txBody>
          <a:bodyPr/>
          <a:lstStyle>
            <a:lvl1pPr>
              <a:defRPr/>
            </a:lvl1pPr>
          </a:lstStyle>
          <a:p>
            <a:pPr>
              <a:defRPr/>
            </a:pPr>
            <a:endParaRPr lang="en-US" altLang="en-US"/>
          </a:p>
        </p:txBody>
      </p:sp>
      <p:sp>
        <p:nvSpPr>
          <p:cNvPr id="10" name="Rectangle 5">
            <a:extLst>
              <a:ext uri="{FF2B5EF4-FFF2-40B4-BE49-F238E27FC236}">
                <a16:creationId xmlns:a16="http://schemas.microsoft.com/office/drawing/2014/main" id="{6BC03D79-393F-4B7F-A01C-B1DE005C7C7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1" name="Rectangle 6">
            <a:extLst>
              <a:ext uri="{FF2B5EF4-FFF2-40B4-BE49-F238E27FC236}">
                <a16:creationId xmlns:a16="http://schemas.microsoft.com/office/drawing/2014/main" id="{D3D091BD-4720-46ED-AFA5-37926426AF11}"/>
              </a:ext>
            </a:extLst>
          </p:cNvPr>
          <p:cNvSpPr>
            <a:spLocks noGrp="1" noChangeArrowheads="1"/>
          </p:cNvSpPr>
          <p:nvPr>
            <p:ph type="sldNum" sz="quarter" idx="12"/>
          </p:nvPr>
        </p:nvSpPr>
        <p:spPr/>
        <p:txBody>
          <a:bodyPr/>
          <a:lstStyle>
            <a:lvl1pPr>
              <a:defRPr/>
            </a:lvl1pPr>
          </a:lstStyle>
          <a:p>
            <a:pPr>
              <a:defRPr/>
            </a:pPr>
            <a:fld id="{C2283C2C-C82B-4F89-8DD7-1BBD58DBEF30}" type="slidenum">
              <a:rPr lang="en-US" altLang="en-US"/>
              <a:pPr>
                <a:defRPr/>
              </a:pPr>
              <a:t>‹#›</a:t>
            </a:fld>
            <a:endParaRPr lang="en-US" altLang="en-US"/>
          </a:p>
        </p:txBody>
      </p:sp>
    </p:spTree>
    <p:extLst>
      <p:ext uri="{BB962C8B-B14F-4D97-AF65-F5344CB8AC3E}">
        <p14:creationId xmlns:p14="http://schemas.microsoft.com/office/powerpoint/2010/main" val="14440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5AE1BE-770D-4F4A-AD73-61F796E73C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08F59E-0701-4A1D-B4A5-575F05A54B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03E4D9-266A-40B3-8DF1-5ED7B541C075}"/>
              </a:ext>
            </a:extLst>
          </p:cNvPr>
          <p:cNvSpPr>
            <a:spLocks noGrp="1" noChangeArrowheads="1"/>
          </p:cNvSpPr>
          <p:nvPr>
            <p:ph type="sldNum" sz="quarter" idx="12"/>
          </p:nvPr>
        </p:nvSpPr>
        <p:spPr>
          <a:ln/>
        </p:spPr>
        <p:txBody>
          <a:bodyPr/>
          <a:lstStyle>
            <a:lvl1pPr>
              <a:defRPr/>
            </a:lvl1pPr>
          </a:lstStyle>
          <a:p>
            <a:pPr>
              <a:defRPr/>
            </a:pPr>
            <a:fld id="{B4F9D23D-F6D2-42D3-BFC6-6083FE330FAD}" type="slidenum">
              <a:rPr lang="en-US" altLang="en-US"/>
              <a:pPr>
                <a:defRPr/>
              </a:pPr>
              <a:t>‹#›</a:t>
            </a:fld>
            <a:endParaRPr lang="en-US" altLang="en-US"/>
          </a:p>
        </p:txBody>
      </p:sp>
    </p:spTree>
    <p:extLst>
      <p:ext uri="{BB962C8B-B14F-4D97-AF65-F5344CB8AC3E}">
        <p14:creationId xmlns:p14="http://schemas.microsoft.com/office/powerpoint/2010/main" val="112756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a:t>Click to edit Master text styles</a:t>
            </a:r>
          </a:p>
        </p:txBody>
      </p:sp>
      <p:sp>
        <p:nvSpPr>
          <p:cNvPr id="4" name="Rectangle 4">
            <a:extLst>
              <a:ext uri="{FF2B5EF4-FFF2-40B4-BE49-F238E27FC236}">
                <a16:creationId xmlns:a16="http://schemas.microsoft.com/office/drawing/2014/main" id="{7BA18EA2-E343-4573-AD15-19AE552F3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EFF6B8A-2CDB-4FBB-901C-0AB45285A0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7BE882B-8E36-46EA-900A-CA1B88D8B391}"/>
              </a:ext>
            </a:extLst>
          </p:cNvPr>
          <p:cNvSpPr>
            <a:spLocks noGrp="1" noChangeArrowheads="1"/>
          </p:cNvSpPr>
          <p:nvPr>
            <p:ph type="sldNum" sz="quarter" idx="12"/>
          </p:nvPr>
        </p:nvSpPr>
        <p:spPr>
          <a:ln/>
        </p:spPr>
        <p:txBody>
          <a:bodyPr/>
          <a:lstStyle>
            <a:lvl1pPr>
              <a:defRPr/>
            </a:lvl1pPr>
          </a:lstStyle>
          <a:p>
            <a:pPr>
              <a:defRPr/>
            </a:pPr>
            <a:fld id="{08F8BB1C-E32C-4689-BB80-41B2ED7D4905}" type="slidenum">
              <a:rPr lang="en-US" altLang="en-US"/>
              <a:pPr>
                <a:defRPr/>
              </a:pPr>
              <a:t>‹#›</a:t>
            </a:fld>
            <a:endParaRPr lang="en-US" altLang="en-US"/>
          </a:p>
        </p:txBody>
      </p:sp>
    </p:spTree>
    <p:extLst>
      <p:ext uri="{BB962C8B-B14F-4D97-AF65-F5344CB8AC3E}">
        <p14:creationId xmlns:p14="http://schemas.microsoft.com/office/powerpoint/2010/main" val="60981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3482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3482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E16598-D776-4785-A798-AF16AC1281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253BC6B-4385-441E-8BB7-6FCAF9AC68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68C637-5EA2-43AE-B351-804D3067ADF3}"/>
              </a:ext>
            </a:extLst>
          </p:cNvPr>
          <p:cNvSpPr>
            <a:spLocks noGrp="1" noChangeArrowheads="1"/>
          </p:cNvSpPr>
          <p:nvPr>
            <p:ph type="sldNum" sz="quarter" idx="12"/>
          </p:nvPr>
        </p:nvSpPr>
        <p:spPr>
          <a:ln/>
        </p:spPr>
        <p:txBody>
          <a:bodyPr/>
          <a:lstStyle>
            <a:lvl1pPr>
              <a:defRPr/>
            </a:lvl1pPr>
          </a:lstStyle>
          <a:p>
            <a:pPr>
              <a:defRPr/>
            </a:pPr>
            <a:fld id="{42C3D4A7-AB29-4DEA-9C93-C81C9AA788E4}" type="slidenum">
              <a:rPr lang="en-US" altLang="en-US"/>
              <a:pPr>
                <a:defRPr/>
              </a:pPr>
              <a:t>‹#›</a:t>
            </a:fld>
            <a:endParaRPr lang="en-US" altLang="en-US"/>
          </a:p>
        </p:txBody>
      </p:sp>
    </p:spTree>
    <p:extLst>
      <p:ext uri="{BB962C8B-B14F-4D97-AF65-F5344CB8AC3E}">
        <p14:creationId xmlns:p14="http://schemas.microsoft.com/office/powerpoint/2010/main" val="4174495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88264" y="769112"/>
            <a:ext cx="7881870" cy="1031875"/>
          </a:xfrm>
          <a:prstGeom prst="rect">
            <a:avLst/>
          </a:prstGeom>
        </p:spPr>
        <p:txBody>
          <a:bodyPr wrap="square" lIns="0" tIns="0" rIns="0" bIns="0">
            <a:spAutoFit/>
          </a:bodyPr>
          <a:lstStyle>
            <a:lvl1pPr>
              <a:defRPr sz="2200" b="1" i="0">
                <a:solidFill>
                  <a:schemeClr val="bg1"/>
                </a:solidFill>
                <a:latin typeface="Calibri"/>
                <a:cs typeface="Calibri"/>
              </a:defRPr>
            </a:lvl1pPr>
          </a:lstStyle>
          <a:p>
            <a:endParaRPr/>
          </a:p>
        </p:txBody>
      </p:sp>
      <p:sp>
        <p:nvSpPr>
          <p:cNvPr id="3" name="Holder 3"/>
          <p:cNvSpPr>
            <a:spLocks noGrp="1"/>
          </p:cNvSpPr>
          <p:nvPr>
            <p:ph type="body" idx="1"/>
          </p:nvPr>
        </p:nvSpPr>
        <p:spPr>
          <a:xfrm>
            <a:off x="2669539" y="3411728"/>
            <a:ext cx="4719320" cy="2951479"/>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455161" y="6919974"/>
            <a:ext cx="337629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2/8/2021</a:t>
            </a:fld>
            <a:endParaRPr lang="en-US"/>
          </a:p>
        </p:txBody>
      </p:sp>
      <p:sp>
        <p:nvSpPr>
          <p:cNvPr id="6" name="Holder 6"/>
          <p:cNvSpPr>
            <a:spLocks noGrp="1"/>
          </p:cNvSpPr>
          <p:nvPr>
            <p:ph type="sldNum" sz="quarter" idx="7"/>
          </p:nvPr>
        </p:nvSpPr>
        <p:spPr>
          <a:xfrm>
            <a:off x="8859011" y="6919974"/>
            <a:ext cx="230504"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EAA074-7BA8-46FA-A0FF-504412433BB0}"/>
              </a:ext>
            </a:extLst>
          </p:cNvPr>
          <p:cNvSpPr>
            <a:spLocks noGrp="1" noChangeArrowheads="1"/>
          </p:cNvSpPr>
          <p:nvPr>
            <p:ph type="title"/>
          </p:nvPr>
        </p:nvSpPr>
        <p:spPr bwMode="auto">
          <a:xfrm>
            <a:off x="502920" y="314855"/>
            <a:ext cx="9052560" cy="129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0BFBC9D-C087-4BC6-986E-6E963BE30753}"/>
              </a:ext>
            </a:extLst>
          </p:cNvPr>
          <p:cNvSpPr>
            <a:spLocks noGrp="1" noChangeArrowheads="1"/>
          </p:cNvSpPr>
          <p:nvPr>
            <p:ph type="body" idx="1"/>
          </p:nvPr>
        </p:nvSpPr>
        <p:spPr bwMode="auto">
          <a:xfrm>
            <a:off x="502920" y="1813560"/>
            <a:ext cx="9052560" cy="51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7796" name="Rectangle 4">
            <a:extLst>
              <a:ext uri="{FF2B5EF4-FFF2-40B4-BE49-F238E27FC236}">
                <a16:creationId xmlns:a16="http://schemas.microsoft.com/office/drawing/2014/main" id="{22F3332B-3315-4A32-8FED-BC4F9B5D6F6C}"/>
              </a:ext>
            </a:extLst>
          </p:cNvPr>
          <p:cNvSpPr>
            <a:spLocks noGrp="1" noChangeArrowheads="1"/>
          </p:cNvSpPr>
          <p:nvPr>
            <p:ph type="dt" sz="half" idx="2"/>
          </p:nvPr>
        </p:nvSpPr>
        <p:spPr bwMode="auto">
          <a:xfrm>
            <a:off x="502920" y="7081520"/>
            <a:ext cx="2346960" cy="51816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100">
                <a:latin typeface="Verdana" panose="020B0604030504040204" pitchFamily="34" charset="0"/>
              </a:defRPr>
            </a:lvl1pPr>
          </a:lstStyle>
          <a:p>
            <a:pPr>
              <a:defRPr/>
            </a:pPr>
            <a:endParaRPr lang="en-US" altLang="en-US"/>
          </a:p>
        </p:txBody>
      </p:sp>
      <p:sp>
        <p:nvSpPr>
          <p:cNvPr id="417797" name="Rectangle 5">
            <a:extLst>
              <a:ext uri="{FF2B5EF4-FFF2-40B4-BE49-F238E27FC236}">
                <a16:creationId xmlns:a16="http://schemas.microsoft.com/office/drawing/2014/main" id="{74E07F93-BE44-472C-BE5A-B53E11CEE051}"/>
              </a:ext>
            </a:extLst>
          </p:cNvPr>
          <p:cNvSpPr>
            <a:spLocks noGrp="1" noChangeArrowheads="1"/>
          </p:cNvSpPr>
          <p:nvPr>
            <p:ph type="ftr" sz="quarter" idx="3"/>
          </p:nvPr>
        </p:nvSpPr>
        <p:spPr bwMode="auto">
          <a:xfrm>
            <a:off x="3436620" y="7081520"/>
            <a:ext cx="3185160" cy="51816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100">
                <a:latin typeface="Verdana" panose="020B0604030504040204" pitchFamily="34" charset="0"/>
              </a:defRPr>
            </a:lvl1pPr>
          </a:lstStyle>
          <a:p>
            <a:pPr>
              <a:defRPr/>
            </a:pPr>
            <a:endParaRPr lang="en-US" altLang="en-US"/>
          </a:p>
        </p:txBody>
      </p:sp>
      <p:sp>
        <p:nvSpPr>
          <p:cNvPr id="417798" name="Rectangle 6">
            <a:extLst>
              <a:ext uri="{FF2B5EF4-FFF2-40B4-BE49-F238E27FC236}">
                <a16:creationId xmlns:a16="http://schemas.microsoft.com/office/drawing/2014/main" id="{2A18F52F-5437-4517-8FCB-864CE71B2063}"/>
              </a:ext>
            </a:extLst>
          </p:cNvPr>
          <p:cNvSpPr>
            <a:spLocks noGrp="1" noChangeArrowheads="1"/>
          </p:cNvSpPr>
          <p:nvPr>
            <p:ph type="sldNum" sz="quarter" idx="4"/>
          </p:nvPr>
        </p:nvSpPr>
        <p:spPr bwMode="auto">
          <a:xfrm>
            <a:off x="7208520" y="7081520"/>
            <a:ext cx="2346960" cy="51816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100">
                <a:latin typeface="Verdana" panose="020B0604030504040204" pitchFamily="34" charset="0"/>
              </a:defRPr>
            </a:lvl1pPr>
          </a:lstStyle>
          <a:p>
            <a:pPr>
              <a:defRPr/>
            </a:pPr>
            <a:fld id="{90706868-4F75-4EB9-8FFE-341DE0181D01}" type="slidenum">
              <a:rPr lang="en-US" altLang="en-US"/>
              <a:pPr>
                <a:defRPr/>
              </a:pPr>
              <a:t>‹#›</a:t>
            </a:fld>
            <a:endParaRPr lang="en-US" altLang="en-US"/>
          </a:p>
        </p:txBody>
      </p:sp>
      <p:sp>
        <p:nvSpPr>
          <p:cNvPr id="1031" name="Rectangle 7">
            <a:extLst>
              <a:ext uri="{FF2B5EF4-FFF2-40B4-BE49-F238E27FC236}">
                <a16:creationId xmlns:a16="http://schemas.microsoft.com/office/drawing/2014/main" id="{991E58DC-5964-424F-80EE-83F514A50CCF}"/>
              </a:ext>
            </a:extLst>
          </p:cNvPr>
          <p:cNvSpPr>
            <a:spLocks noChangeArrowheads="1"/>
          </p:cNvSpPr>
          <p:nvPr/>
        </p:nvSpPr>
        <p:spPr bwMode="auto">
          <a:xfrm>
            <a:off x="0" y="0"/>
            <a:ext cx="251460" cy="2590800"/>
          </a:xfrm>
          <a:prstGeom prst="rect">
            <a:avLst/>
          </a:prstGeom>
          <a:solidFill>
            <a:schemeClr val="bg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640">
              <a:latin typeface="Times New Roman" panose="02020603050405020304" pitchFamily="18" charset="0"/>
            </a:endParaRPr>
          </a:p>
        </p:txBody>
      </p:sp>
      <p:sp>
        <p:nvSpPr>
          <p:cNvPr id="1032" name="Line 8">
            <a:extLst>
              <a:ext uri="{FF2B5EF4-FFF2-40B4-BE49-F238E27FC236}">
                <a16:creationId xmlns:a16="http://schemas.microsoft.com/office/drawing/2014/main" id="{CFC6EB57-3510-4A9B-871E-1C895C11A9FC}"/>
              </a:ext>
            </a:extLst>
          </p:cNvPr>
          <p:cNvSpPr>
            <a:spLocks noChangeShapeType="1"/>
          </p:cNvSpPr>
          <p:nvPr/>
        </p:nvSpPr>
        <p:spPr bwMode="auto">
          <a:xfrm>
            <a:off x="502920" y="1813560"/>
            <a:ext cx="888492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980"/>
          </a:p>
        </p:txBody>
      </p:sp>
      <p:sp>
        <p:nvSpPr>
          <p:cNvPr id="1033" name="Rectangle 9">
            <a:extLst>
              <a:ext uri="{FF2B5EF4-FFF2-40B4-BE49-F238E27FC236}">
                <a16:creationId xmlns:a16="http://schemas.microsoft.com/office/drawing/2014/main" id="{56168B8C-E910-4886-9D68-546F71BAC17F}"/>
              </a:ext>
            </a:extLst>
          </p:cNvPr>
          <p:cNvSpPr>
            <a:spLocks noChangeArrowheads="1"/>
          </p:cNvSpPr>
          <p:nvPr/>
        </p:nvSpPr>
        <p:spPr bwMode="auto">
          <a:xfrm>
            <a:off x="0" y="2590800"/>
            <a:ext cx="251460" cy="2590800"/>
          </a:xfrm>
          <a:prstGeom prst="rect">
            <a:avLst/>
          </a:prstGeom>
          <a:solidFill>
            <a:srgbClr val="002060"/>
          </a:solidFill>
          <a:ln>
            <a:solidFill>
              <a:srgbClr val="0070C0"/>
            </a:solid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640">
              <a:latin typeface="Times New Roman" panose="02020603050405020304" pitchFamily="18" charset="0"/>
            </a:endParaRPr>
          </a:p>
        </p:txBody>
      </p:sp>
      <p:sp>
        <p:nvSpPr>
          <p:cNvPr id="1034" name="Rectangle 10">
            <a:extLst>
              <a:ext uri="{FF2B5EF4-FFF2-40B4-BE49-F238E27FC236}">
                <a16:creationId xmlns:a16="http://schemas.microsoft.com/office/drawing/2014/main" id="{42274AFB-0DB0-4A74-BAB0-682870918D20}"/>
              </a:ext>
            </a:extLst>
          </p:cNvPr>
          <p:cNvSpPr>
            <a:spLocks noChangeArrowheads="1"/>
          </p:cNvSpPr>
          <p:nvPr/>
        </p:nvSpPr>
        <p:spPr bwMode="auto">
          <a:xfrm>
            <a:off x="0" y="5181600"/>
            <a:ext cx="251460" cy="2590800"/>
          </a:xfrm>
          <a:prstGeom prst="rect">
            <a:avLst/>
          </a:prstGeom>
          <a:solidFill>
            <a:srgbClr val="C00000"/>
          </a:solidFill>
          <a:ln>
            <a:solidFill>
              <a:srgbClr val="0070C0"/>
            </a:solid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640">
              <a:latin typeface="Times New Roman" panose="02020603050405020304" pitchFamily="18" charset="0"/>
            </a:endParaRPr>
          </a:p>
        </p:txBody>
      </p:sp>
      <p:sp>
        <p:nvSpPr>
          <p:cNvPr id="417803" name="Rectangle 11">
            <a:extLst>
              <a:ext uri="{FF2B5EF4-FFF2-40B4-BE49-F238E27FC236}">
                <a16:creationId xmlns:a16="http://schemas.microsoft.com/office/drawing/2014/main" id="{FB0A3FF3-E87E-460D-9465-76E28039E255}"/>
              </a:ext>
            </a:extLst>
          </p:cNvPr>
          <p:cNvSpPr>
            <a:spLocks noChangeArrowheads="1"/>
          </p:cNvSpPr>
          <p:nvPr userDrawn="1"/>
        </p:nvSpPr>
        <p:spPr bwMode="auto">
          <a:xfrm>
            <a:off x="1674654" y="514562"/>
            <a:ext cx="8044973" cy="1295400"/>
          </a:xfrm>
          <a:prstGeom prst="rect">
            <a:avLst/>
          </a:prstGeom>
          <a:noFill/>
          <a:ln>
            <a:noFill/>
          </a:ln>
          <a:effec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4840">
              <a:solidFill>
                <a:schemeClr val="tx2"/>
              </a:solidFill>
              <a:latin typeface="Garamond" panose="02020404030301010803" pitchFamily="18" charset="0"/>
            </a:endParaRPr>
          </a:p>
        </p:txBody>
      </p:sp>
    </p:spTree>
    <p:extLst>
      <p:ext uri="{BB962C8B-B14F-4D97-AF65-F5344CB8AC3E}">
        <p14:creationId xmlns:p14="http://schemas.microsoft.com/office/powerpoint/2010/main" val="13104665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0" fontAlgn="base" hangingPunct="0">
        <a:spcBef>
          <a:spcPct val="0"/>
        </a:spcBef>
        <a:spcAft>
          <a:spcPct val="0"/>
        </a:spcAft>
        <a:defRPr sz="4840">
          <a:solidFill>
            <a:srgbClr val="0B5395"/>
          </a:solidFill>
          <a:latin typeface="+mj-lt"/>
          <a:ea typeface="Arial" charset="0"/>
          <a:cs typeface="+mj-cs"/>
        </a:defRPr>
      </a:lvl1pPr>
      <a:lvl2pPr algn="l" rtl="0" eaLnBrk="0" fontAlgn="base" hangingPunct="0">
        <a:spcBef>
          <a:spcPct val="0"/>
        </a:spcBef>
        <a:spcAft>
          <a:spcPct val="0"/>
        </a:spcAft>
        <a:defRPr sz="4840">
          <a:solidFill>
            <a:srgbClr val="0B5395"/>
          </a:solidFill>
          <a:latin typeface="Garamond" pitchFamily="18" charset="0"/>
          <a:ea typeface="Arial" charset="0"/>
          <a:cs typeface="Arial" charset="0"/>
        </a:defRPr>
      </a:lvl2pPr>
      <a:lvl3pPr algn="l" rtl="0" eaLnBrk="0" fontAlgn="base" hangingPunct="0">
        <a:spcBef>
          <a:spcPct val="0"/>
        </a:spcBef>
        <a:spcAft>
          <a:spcPct val="0"/>
        </a:spcAft>
        <a:defRPr sz="4840">
          <a:solidFill>
            <a:srgbClr val="0B5395"/>
          </a:solidFill>
          <a:latin typeface="Garamond" pitchFamily="18" charset="0"/>
          <a:ea typeface="Arial" charset="0"/>
          <a:cs typeface="Arial" charset="0"/>
        </a:defRPr>
      </a:lvl3pPr>
      <a:lvl4pPr algn="l" rtl="0" eaLnBrk="0" fontAlgn="base" hangingPunct="0">
        <a:spcBef>
          <a:spcPct val="0"/>
        </a:spcBef>
        <a:spcAft>
          <a:spcPct val="0"/>
        </a:spcAft>
        <a:defRPr sz="4840">
          <a:solidFill>
            <a:srgbClr val="0B5395"/>
          </a:solidFill>
          <a:latin typeface="Garamond" pitchFamily="18" charset="0"/>
          <a:ea typeface="Arial" charset="0"/>
          <a:cs typeface="Arial" charset="0"/>
        </a:defRPr>
      </a:lvl4pPr>
      <a:lvl5pPr algn="l" rtl="0" eaLnBrk="0" fontAlgn="base" hangingPunct="0">
        <a:spcBef>
          <a:spcPct val="0"/>
        </a:spcBef>
        <a:spcAft>
          <a:spcPct val="0"/>
        </a:spcAft>
        <a:defRPr sz="4840">
          <a:solidFill>
            <a:srgbClr val="0B5395"/>
          </a:solidFill>
          <a:latin typeface="Garamond" pitchFamily="18" charset="0"/>
          <a:ea typeface="Arial" charset="0"/>
          <a:cs typeface="Arial" charset="0"/>
        </a:defRPr>
      </a:lvl5pPr>
      <a:lvl6pPr marL="502920" algn="l" rtl="0" fontAlgn="base">
        <a:spcBef>
          <a:spcPct val="0"/>
        </a:spcBef>
        <a:spcAft>
          <a:spcPct val="0"/>
        </a:spcAft>
        <a:defRPr sz="4840">
          <a:solidFill>
            <a:schemeClr val="tx2"/>
          </a:solidFill>
          <a:latin typeface="Garamond" pitchFamily="18" charset="0"/>
          <a:cs typeface="Arial" charset="0"/>
        </a:defRPr>
      </a:lvl6pPr>
      <a:lvl7pPr marL="1005840" algn="l" rtl="0" fontAlgn="base">
        <a:spcBef>
          <a:spcPct val="0"/>
        </a:spcBef>
        <a:spcAft>
          <a:spcPct val="0"/>
        </a:spcAft>
        <a:defRPr sz="4840">
          <a:solidFill>
            <a:schemeClr val="tx2"/>
          </a:solidFill>
          <a:latin typeface="Garamond" pitchFamily="18" charset="0"/>
          <a:cs typeface="Arial" charset="0"/>
        </a:defRPr>
      </a:lvl7pPr>
      <a:lvl8pPr marL="1508760" algn="l" rtl="0" fontAlgn="base">
        <a:spcBef>
          <a:spcPct val="0"/>
        </a:spcBef>
        <a:spcAft>
          <a:spcPct val="0"/>
        </a:spcAft>
        <a:defRPr sz="4840">
          <a:solidFill>
            <a:schemeClr val="tx2"/>
          </a:solidFill>
          <a:latin typeface="Garamond" pitchFamily="18" charset="0"/>
          <a:cs typeface="Arial" charset="0"/>
        </a:defRPr>
      </a:lvl8pPr>
      <a:lvl9pPr marL="2011680" algn="l" rtl="0" fontAlgn="base">
        <a:spcBef>
          <a:spcPct val="0"/>
        </a:spcBef>
        <a:spcAft>
          <a:spcPct val="0"/>
        </a:spcAft>
        <a:defRPr sz="4840">
          <a:solidFill>
            <a:schemeClr val="tx2"/>
          </a:solidFill>
          <a:latin typeface="Garamond" pitchFamily="18" charset="0"/>
          <a:cs typeface="Arial" charset="0"/>
        </a:defRPr>
      </a:lvl9pPr>
    </p:titleStyle>
    <p:bodyStyle>
      <a:lvl1pPr marL="377190" indent="-377190" algn="l" rtl="0" eaLnBrk="0" fontAlgn="base" hangingPunct="0">
        <a:spcBef>
          <a:spcPct val="20000"/>
        </a:spcBef>
        <a:spcAft>
          <a:spcPct val="0"/>
        </a:spcAft>
        <a:buClr>
          <a:schemeClr val="tx2"/>
        </a:buClr>
        <a:buSzPct val="75000"/>
        <a:buFont typeface="Wingdings" panose="05000000000000000000" pitchFamily="2" charset="2"/>
        <a:buChar char="p"/>
        <a:defRPr sz="3080">
          <a:solidFill>
            <a:schemeClr val="tx1"/>
          </a:solidFill>
          <a:latin typeface="+mn-lt"/>
          <a:ea typeface="Arial" charset="0"/>
          <a:cs typeface="+mn-cs"/>
        </a:defRPr>
      </a:lvl1pPr>
      <a:lvl2pPr marL="817245" indent="-314325" algn="l" rtl="0" eaLnBrk="0" fontAlgn="base" hangingPunct="0">
        <a:spcBef>
          <a:spcPct val="20000"/>
        </a:spcBef>
        <a:spcAft>
          <a:spcPct val="0"/>
        </a:spcAft>
        <a:buClr>
          <a:schemeClr val="tx2"/>
        </a:buClr>
        <a:buSzPct val="75000"/>
        <a:buFont typeface="Wingdings" panose="05000000000000000000" pitchFamily="2" charset="2"/>
        <a:buChar char="n"/>
        <a:defRPr sz="2640">
          <a:solidFill>
            <a:schemeClr val="tx1"/>
          </a:solidFill>
          <a:latin typeface="+mn-lt"/>
          <a:ea typeface="Arial" charset="0"/>
          <a:cs typeface="+mn-cs"/>
        </a:defRPr>
      </a:lvl2pPr>
      <a:lvl3pPr marL="1257300" indent="-251460" algn="l" rtl="0" eaLnBrk="0" fontAlgn="base" hangingPunct="0">
        <a:spcBef>
          <a:spcPct val="20000"/>
        </a:spcBef>
        <a:spcAft>
          <a:spcPct val="0"/>
        </a:spcAft>
        <a:buClr>
          <a:schemeClr val="tx2"/>
        </a:buClr>
        <a:buSzPct val="65000"/>
        <a:buFont typeface="Wingdings" panose="05000000000000000000" pitchFamily="2" charset="2"/>
        <a:buChar char="p"/>
        <a:defRPr sz="2200">
          <a:solidFill>
            <a:schemeClr val="tx1"/>
          </a:solidFill>
          <a:latin typeface="+mn-lt"/>
          <a:ea typeface="Arial" charset="0"/>
          <a:cs typeface="+mn-cs"/>
        </a:defRPr>
      </a:lvl3pPr>
      <a:lvl4pPr marL="1760220" indent="-251460" algn="l" rtl="0" eaLnBrk="0" fontAlgn="base" hangingPunct="0">
        <a:spcBef>
          <a:spcPct val="20000"/>
        </a:spcBef>
        <a:spcAft>
          <a:spcPct val="0"/>
        </a:spcAft>
        <a:buClr>
          <a:schemeClr val="tx2"/>
        </a:buClr>
        <a:buFont typeface="Wingdings" panose="05000000000000000000" pitchFamily="2" charset="2"/>
        <a:buChar char="§"/>
        <a:defRPr>
          <a:solidFill>
            <a:schemeClr val="tx1"/>
          </a:solidFill>
          <a:latin typeface="+mn-lt"/>
          <a:ea typeface="Arial" charset="0"/>
          <a:cs typeface="+mn-cs"/>
        </a:defRPr>
      </a:lvl4pPr>
      <a:lvl5pPr marL="2263140" indent="-25146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ea typeface="Arial" charset="0"/>
          <a:cs typeface="+mn-cs"/>
        </a:defRPr>
      </a:lvl5pPr>
      <a:lvl6pPr marL="2766060" indent="-25146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3268980" indent="-25146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771900" indent="-25146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4274820" indent="-25146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33E16-4B4B-4BC9-B208-02CB8170C2A4}"/>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479FD-EDD7-46F1-9037-ACC0C7BDA362}"/>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E44C8-AD1C-43C3-AC4C-71525F4935AB}"/>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42220D62-8258-4CF8-A95F-BCB8BDA5530B}" type="datetimeFigureOut">
              <a:rPr lang="en-US" smtClean="0"/>
              <a:t>2/8/2021</a:t>
            </a:fld>
            <a:endParaRPr lang="en-US"/>
          </a:p>
        </p:txBody>
      </p:sp>
      <p:sp>
        <p:nvSpPr>
          <p:cNvPr id="5" name="Footer Placeholder 4">
            <a:extLst>
              <a:ext uri="{FF2B5EF4-FFF2-40B4-BE49-F238E27FC236}">
                <a16:creationId xmlns:a16="http://schemas.microsoft.com/office/drawing/2014/main" id="{0D2CDA77-ABA9-4E13-8392-27825220580E}"/>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D2F77-604B-4FFA-BC3F-5901F94CA4C8}"/>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56F5EAEE-338E-453B-8009-87C1ACD448D6}" type="slidenum">
              <a:rPr lang="en-US" smtClean="0"/>
              <a:t>‹#›</a:t>
            </a:fld>
            <a:endParaRPr lang="en-US"/>
          </a:p>
        </p:txBody>
      </p:sp>
    </p:spTree>
    <p:extLst>
      <p:ext uri="{BB962C8B-B14F-4D97-AF65-F5344CB8AC3E}">
        <p14:creationId xmlns:p14="http://schemas.microsoft.com/office/powerpoint/2010/main" val="35821152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CF2EEBF-E6A3-43A2-A6B5-A5E130CC562A}"/>
              </a:ext>
            </a:extLst>
          </p:cNvPr>
          <p:cNvSpPr>
            <a:spLocks noGrp="1" noChangeArrowheads="1"/>
          </p:cNvSpPr>
          <p:nvPr>
            <p:ph type="ctrTitle"/>
          </p:nvPr>
        </p:nvSpPr>
        <p:spPr>
          <a:xfrm>
            <a:off x="838200" y="868680"/>
            <a:ext cx="8507730" cy="1508760"/>
          </a:xfrm>
        </p:spPr>
        <p:txBody>
          <a:bodyPr/>
          <a:lstStyle/>
          <a:p>
            <a:pPr eaLnBrk="1" hangingPunct="1"/>
            <a:r>
              <a:rPr lang="en-US" altLang="en-US" sz="4620" b="1"/>
              <a:t>DESIGN PROFESSIONALS</a:t>
            </a:r>
            <a:br>
              <a:rPr lang="en-US" altLang="en-US" sz="4620" b="1"/>
            </a:br>
            <a:br>
              <a:rPr lang="en-US" altLang="en-US" sz="4620" b="1"/>
            </a:br>
            <a:r>
              <a:rPr lang="en-US" altLang="en-US" sz="3520" b="1"/>
              <a:t>DODGING DEFECTS DANGERS</a:t>
            </a:r>
          </a:p>
        </p:txBody>
      </p:sp>
      <p:sp>
        <p:nvSpPr>
          <p:cNvPr id="9219" name="Rectangle 3">
            <a:extLst>
              <a:ext uri="{FF2B5EF4-FFF2-40B4-BE49-F238E27FC236}">
                <a16:creationId xmlns:a16="http://schemas.microsoft.com/office/drawing/2014/main" id="{D1988FAE-AF85-407F-83F4-7FFD285D3D55}"/>
              </a:ext>
            </a:extLst>
          </p:cNvPr>
          <p:cNvSpPr>
            <a:spLocks noChangeArrowheads="1"/>
          </p:cNvSpPr>
          <p:nvPr/>
        </p:nvSpPr>
        <p:spPr bwMode="auto">
          <a:xfrm>
            <a:off x="1" y="2178924"/>
            <a:ext cx="184731"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defTabSz="1005840" eaLnBrk="0" fontAlgn="base" hangingPunct="0">
              <a:spcBef>
                <a:spcPct val="0"/>
              </a:spcBef>
              <a:spcAft>
                <a:spcPct val="0"/>
              </a:spcAft>
              <a:buClrTx/>
              <a:buSzTx/>
              <a:buNone/>
            </a:pPr>
            <a:endParaRPr lang="en-US" altLang="en-US" sz="1980">
              <a:solidFill>
                <a:prstClr val="black"/>
              </a:solidFill>
              <a:latin typeface="Arial" panose="020B0604020202020204" pitchFamily="34" charset="0"/>
            </a:endParaRPr>
          </a:p>
        </p:txBody>
      </p:sp>
      <p:pic>
        <p:nvPicPr>
          <p:cNvPr id="9220" name="Picture 4">
            <a:extLst>
              <a:ext uri="{FF2B5EF4-FFF2-40B4-BE49-F238E27FC236}">
                <a16:creationId xmlns:a16="http://schemas.microsoft.com/office/drawing/2014/main" id="{BC90A61E-E3E2-4884-8AAF-E609D9DF38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54" y="5494497"/>
            <a:ext cx="1844040" cy="184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a:extLst>
              <a:ext uri="{FF2B5EF4-FFF2-40B4-BE49-F238E27FC236}">
                <a16:creationId xmlns:a16="http://schemas.microsoft.com/office/drawing/2014/main" id="{A2812687-7407-4B60-A29E-385F9ECA39C9}"/>
              </a:ext>
            </a:extLst>
          </p:cNvPr>
          <p:cNvSpPr txBox="1">
            <a:spLocks noChangeArrowheads="1"/>
          </p:cNvSpPr>
          <p:nvPr/>
        </p:nvSpPr>
        <p:spPr bwMode="auto">
          <a:xfrm>
            <a:off x="3939540" y="5983447"/>
            <a:ext cx="6118860" cy="134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defTabSz="1005840" fontAlgn="base">
              <a:spcBef>
                <a:spcPct val="0"/>
              </a:spcBef>
              <a:spcAft>
                <a:spcPct val="0"/>
              </a:spcAft>
              <a:buClrTx/>
              <a:buSzTx/>
              <a:buNone/>
            </a:pPr>
            <a:r>
              <a:rPr lang="en-US" altLang="en-US" sz="2640">
                <a:solidFill>
                  <a:srgbClr val="C00000"/>
                </a:solidFill>
                <a:latin typeface="Arial" panose="020B0604020202020204" pitchFamily="34" charset="0"/>
              </a:rPr>
              <a:t>Presented by:</a:t>
            </a:r>
          </a:p>
          <a:p>
            <a:pPr defTabSz="1005840" fontAlgn="base">
              <a:spcBef>
                <a:spcPct val="0"/>
              </a:spcBef>
              <a:spcAft>
                <a:spcPct val="0"/>
              </a:spcAft>
              <a:buClrTx/>
              <a:buSzTx/>
              <a:buNone/>
            </a:pPr>
            <a:r>
              <a:rPr lang="en-US" altLang="en-US" sz="3520" b="1">
                <a:solidFill>
                  <a:srgbClr val="0B5395"/>
                </a:solidFill>
                <a:latin typeface="Arial" panose="020B0604020202020204" pitchFamily="34" charset="0"/>
              </a:rPr>
              <a:t>George Truitt, ESQ.</a:t>
            </a:r>
          </a:p>
          <a:p>
            <a:pPr defTabSz="1005840" eaLnBrk="0" fontAlgn="base" hangingPunct="0">
              <a:spcBef>
                <a:spcPct val="0"/>
              </a:spcBef>
              <a:spcAft>
                <a:spcPct val="0"/>
              </a:spcAft>
              <a:buClrTx/>
              <a:buSzTx/>
              <a:buNone/>
            </a:pPr>
            <a:endParaRPr lang="en-US" altLang="en-US" sz="1980">
              <a:solidFill>
                <a:prstClr val="black"/>
              </a:solidFill>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7FFAD00-2B1F-4E07-B839-E8FE26729944}"/>
              </a:ext>
            </a:extLst>
          </p:cNvPr>
          <p:cNvSpPr>
            <a:spLocks noGrp="1" noChangeArrowheads="1"/>
          </p:cNvSpPr>
          <p:nvPr>
            <p:ph type="title"/>
          </p:nvPr>
        </p:nvSpPr>
        <p:spPr/>
        <p:txBody>
          <a:bodyPr/>
          <a:lstStyle/>
          <a:p>
            <a:pPr algn="ctr" eaLnBrk="1" hangingPunct="1">
              <a:lnSpc>
                <a:spcPct val="80000"/>
              </a:lnSpc>
            </a:pPr>
            <a:r>
              <a:rPr lang="en-US" altLang="en-US" sz="3520">
                <a:solidFill>
                  <a:srgbClr val="0B5395"/>
                </a:solidFill>
              </a:rPr>
              <a:t>Negligence, pursuant to </a:t>
            </a:r>
            <a:br>
              <a:rPr lang="en-US" altLang="en-US" sz="3520">
                <a:solidFill>
                  <a:srgbClr val="0B5395"/>
                </a:solidFill>
              </a:rPr>
            </a:br>
            <a:r>
              <a:rPr lang="en-US" altLang="en-US" sz="3520">
                <a:solidFill>
                  <a:srgbClr val="0B5395"/>
                </a:solidFill>
              </a:rPr>
              <a:t>Section 481.221(8), </a:t>
            </a:r>
            <a:r>
              <a:rPr lang="en-US" altLang="en-US" sz="3520" i="1">
                <a:solidFill>
                  <a:srgbClr val="0B5395"/>
                </a:solidFill>
              </a:rPr>
              <a:t>Florida Statutes</a:t>
            </a:r>
            <a:endParaRPr lang="en-US" altLang="en-US" sz="3520">
              <a:solidFill>
                <a:srgbClr val="0B5395"/>
              </a:solidFill>
            </a:endParaRPr>
          </a:p>
        </p:txBody>
      </p:sp>
      <p:sp>
        <p:nvSpPr>
          <p:cNvPr id="21507" name="Rectangle 3">
            <a:extLst>
              <a:ext uri="{FF2B5EF4-FFF2-40B4-BE49-F238E27FC236}">
                <a16:creationId xmlns:a16="http://schemas.microsoft.com/office/drawing/2014/main" id="{A31BD2C2-9F3D-4BAE-948B-F55940C3A8EC}"/>
              </a:ext>
            </a:extLst>
          </p:cNvPr>
          <p:cNvSpPr>
            <a:spLocks noGrp="1" noChangeArrowheads="1"/>
          </p:cNvSpPr>
          <p:nvPr>
            <p:ph type="body" idx="1"/>
          </p:nvPr>
        </p:nvSpPr>
        <p:spPr>
          <a:xfrm>
            <a:off x="502920" y="2377440"/>
            <a:ext cx="9052560" cy="4983798"/>
          </a:xfrm>
        </p:spPr>
        <p:txBody>
          <a:bodyPr/>
          <a:lstStyle/>
          <a:p>
            <a:pPr marL="0" indent="0" eaLnBrk="1" hangingPunct="1">
              <a:lnSpc>
                <a:spcPct val="80000"/>
              </a:lnSpc>
              <a:buNone/>
            </a:pPr>
            <a:r>
              <a:rPr lang="en-US" altLang="en-US" sz="2640"/>
              <a:t>(8) Final construction documents or instruments of service which include plans, drawings, specifications, or other architectural documents prepared by a registered architect as part of her or his architectural practice shall be of a sufficiently high standard to clearly and accurately indicate or illustrate all essential parts of the work to which they refer.</a:t>
            </a:r>
          </a:p>
        </p:txBody>
      </p:sp>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B557-B4AA-4C91-8C3A-28ACCE2A7060}"/>
              </a:ext>
            </a:extLst>
          </p:cNvPr>
          <p:cNvSpPr>
            <a:spLocks noGrp="1"/>
          </p:cNvSpPr>
          <p:nvPr>
            <p:ph type="title"/>
          </p:nvPr>
        </p:nvSpPr>
        <p:spPr>
          <a:xfrm>
            <a:off x="502920" y="419895"/>
            <a:ext cx="9052560" cy="784066"/>
          </a:xfrm>
        </p:spPr>
        <p:txBody>
          <a:bodyPr/>
          <a:lstStyle/>
          <a:p>
            <a:pPr algn="ctr">
              <a:defRPr/>
            </a:pPr>
            <a:r>
              <a:rPr lang="en-US" sz="3520"/>
              <a:t>Restatement of Torts: Section 552</a:t>
            </a:r>
            <a:endParaRPr lang="en-US" sz="3520" dirty="0"/>
          </a:p>
        </p:txBody>
      </p:sp>
      <p:sp>
        <p:nvSpPr>
          <p:cNvPr id="22531" name="Content Placeholder 2">
            <a:extLst>
              <a:ext uri="{FF2B5EF4-FFF2-40B4-BE49-F238E27FC236}">
                <a16:creationId xmlns:a16="http://schemas.microsoft.com/office/drawing/2014/main" id="{6D3D791F-4ACB-4D63-A808-17E157B12380}"/>
              </a:ext>
            </a:extLst>
          </p:cNvPr>
          <p:cNvSpPr>
            <a:spLocks noGrp="1" noChangeArrowheads="1"/>
          </p:cNvSpPr>
          <p:nvPr>
            <p:ph idx="1"/>
          </p:nvPr>
        </p:nvSpPr>
        <p:spPr/>
        <p:txBody>
          <a:bodyPr/>
          <a:lstStyle/>
          <a:p>
            <a:pPr marL="0" indent="0" eaLnBrk="1" hangingPunct="1">
              <a:spcBef>
                <a:spcPct val="0"/>
              </a:spcBef>
              <a:buClrTx/>
              <a:buSzTx/>
              <a:buNone/>
            </a:pPr>
            <a:r>
              <a:rPr lang="en-US" altLang="en-US" sz="2420"/>
              <a:t>This provision provides for a cause of action against one who, in the course of his business, profession, or employment, supplies false information for the guidance of others in their business transaction.</a:t>
            </a:r>
          </a:p>
          <a:p>
            <a:pPr marL="0" indent="0" eaLnBrk="1" hangingPunct="1">
              <a:spcBef>
                <a:spcPct val="0"/>
              </a:spcBef>
              <a:buClrTx/>
              <a:buSzTx/>
              <a:buNone/>
            </a:pPr>
            <a:endParaRPr lang="en-US" altLang="en-US" sz="2420"/>
          </a:p>
          <a:p>
            <a:pPr marL="0" indent="0" eaLnBrk="1" hangingPunct="1">
              <a:spcBef>
                <a:spcPct val="0"/>
              </a:spcBef>
              <a:buClrTx/>
              <a:buSzTx/>
              <a:buNone/>
            </a:pPr>
            <a:r>
              <a:rPr lang="en-US" altLang="en-US" sz="2420" i="1"/>
              <a:t>See Gilchrist Timber v. Rayonier</a:t>
            </a:r>
            <a:r>
              <a:rPr lang="en-US" altLang="en-US" sz="2420"/>
              <a:t>, 696 So. 2d 334 (Fla. 1997) (false misrepresentation).</a:t>
            </a:r>
            <a:endParaRPr lang="en-US" altLang="en-US" sz="242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33D6-CD35-4F2C-9BAE-88CC7FCE7F02}"/>
              </a:ext>
            </a:extLst>
          </p:cNvPr>
          <p:cNvSpPr>
            <a:spLocks noGrp="1"/>
          </p:cNvSpPr>
          <p:nvPr>
            <p:ph type="title"/>
          </p:nvPr>
        </p:nvSpPr>
        <p:spPr>
          <a:xfrm>
            <a:off x="502920" y="419895"/>
            <a:ext cx="9052560" cy="951706"/>
          </a:xfrm>
        </p:spPr>
        <p:txBody>
          <a:bodyPr/>
          <a:lstStyle/>
          <a:p>
            <a:pPr algn="ctr">
              <a:defRPr/>
            </a:pPr>
            <a:r>
              <a:rPr lang="en-US" sz="3520" dirty="0"/>
              <a:t>Negligence:  Case Law</a:t>
            </a:r>
          </a:p>
        </p:txBody>
      </p:sp>
      <p:sp>
        <p:nvSpPr>
          <p:cNvPr id="23555" name="Content Placeholder 2">
            <a:extLst>
              <a:ext uri="{FF2B5EF4-FFF2-40B4-BE49-F238E27FC236}">
                <a16:creationId xmlns:a16="http://schemas.microsoft.com/office/drawing/2014/main" id="{DA280017-9141-483E-868A-8C80806C7702}"/>
              </a:ext>
            </a:extLst>
          </p:cNvPr>
          <p:cNvSpPr>
            <a:spLocks noGrp="1" noChangeArrowheads="1"/>
          </p:cNvSpPr>
          <p:nvPr>
            <p:ph idx="1"/>
          </p:nvPr>
        </p:nvSpPr>
        <p:spPr>
          <a:xfrm>
            <a:off x="502920" y="1874520"/>
            <a:ext cx="9052560" cy="5448300"/>
          </a:xfrm>
        </p:spPr>
        <p:txBody>
          <a:bodyPr/>
          <a:lstStyle/>
          <a:p>
            <a:pPr algn="just">
              <a:buFont typeface="Wingdings" panose="05000000000000000000" pitchFamily="2" charset="2"/>
              <a:buChar char="v"/>
            </a:pPr>
            <a:r>
              <a:rPr lang="en-US" altLang="en-US" sz="2420" i="1"/>
              <a:t>Hewett-Kier Construction, Inc. v. Lemuel Ramos &amp; Associates, Inc., </a:t>
            </a:r>
            <a:r>
              <a:rPr lang="en-US" altLang="en-US" sz="2420"/>
              <a:t>775 So.2d 373 (Fla. 4th DCA 2000)</a:t>
            </a:r>
          </a:p>
          <a:p>
            <a:pPr algn="just">
              <a:buFont typeface="Wingdings" panose="05000000000000000000" pitchFamily="2" charset="2"/>
              <a:buChar char="v"/>
            </a:pPr>
            <a:r>
              <a:rPr lang="en-US" altLang="en-US" sz="2420" i="1"/>
              <a:t>Moransais v. Heathman</a:t>
            </a:r>
            <a:r>
              <a:rPr lang="en-US" altLang="en-US" sz="2420"/>
              <a:t>, 744 So.2d 973 (Fla. 1999)</a:t>
            </a:r>
          </a:p>
          <a:p>
            <a:pPr algn="just">
              <a:buFont typeface="Wingdings" panose="05000000000000000000" pitchFamily="2" charset="2"/>
              <a:buChar char="v"/>
            </a:pPr>
            <a:r>
              <a:rPr lang="en-US" altLang="en-US" sz="2420" i="1"/>
              <a:t>Lochrane Engineering, Inc. v. Willingham Realgrowth Investment Fund, Ltd.</a:t>
            </a:r>
            <a:r>
              <a:rPr lang="en-US" altLang="en-US" sz="2420"/>
              <a:t>, </a:t>
            </a:r>
            <a:r>
              <a:rPr lang="sk-SK" altLang="en-US" sz="2420"/>
              <a:t>552 So. 2d 228, </a:t>
            </a:r>
            <a:r>
              <a:rPr lang="en-US" altLang="en-US" sz="2420"/>
              <a:t>(Fla. 5th DCA 1989)</a:t>
            </a:r>
          </a:p>
          <a:p>
            <a:pPr algn="just">
              <a:buFont typeface="Wingdings" panose="05000000000000000000" pitchFamily="2" charset="2"/>
              <a:buChar char="v"/>
            </a:pPr>
            <a:r>
              <a:rPr lang="en-US" altLang="en-US" sz="2420" i="1"/>
              <a:t>Shepard v. Palatka</a:t>
            </a:r>
            <a:r>
              <a:rPr lang="en-US" altLang="en-US" sz="2420"/>
              <a:t>, 414 So.2d 1077 (Fla. 5th DCA 1981)</a:t>
            </a:r>
          </a:p>
          <a:p>
            <a:pPr algn="just">
              <a:buFont typeface="Wingdings" panose="05000000000000000000" pitchFamily="2" charset="2"/>
              <a:buChar char="v"/>
            </a:pPr>
            <a:r>
              <a:rPr lang="en-US" altLang="en-US" sz="2420" i="1"/>
              <a:t>Navajo Circle, Inc. v. Dev. Concepts Corp.</a:t>
            </a:r>
            <a:r>
              <a:rPr lang="en-US" altLang="en-US" sz="2420"/>
              <a:t>,  373  So.2d 689 (Fla.  2d  DCA 1979)</a:t>
            </a:r>
          </a:p>
          <a:p>
            <a:pPr algn="just">
              <a:buFont typeface="Wingdings" panose="05000000000000000000" pitchFamily="2" charset="2"/>
              <a:buChar char="v"/>
            </a:pPr>
            <a:r>
              <a:rPr lang="en-US" altLang="en-US" sz="2420" i="1"/>
              <a:t>A. R. Moyer, Inc. v. Graham</a:t>
            </a:r>
            <a:r>
              <a:rPr lang="en-US" altLang="en-US" sz="2420"/>
              <a:t>, 285 So.2d 397 (Fla. 1973)</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8940-F539-4193-998D-695ED4CFCB9B}"/>
              </a:ext>
            </a:extLst>
          </p:cNvPr>
          <p:cNvSpPr>
            <a:spLocks noGrp="1"/>
          </p:cNvSpPr>
          <p:nvPr>
            <p:ph type="title"/>
          </p:nvPr>
        </p:nvSpPr>
        <p:spPr/>
        <p:txBody>
          <a:bodyPr/>
          <a:lstStyle/>
          <a:p>
            <a:pPr algn="ctr" eaLnBrk="1" hangingPunct="1">
              <a:lnSpc>
                <a:spcPct val="90000"/>
              </a:lnSpc>
              <a:defRPr/>
            </a:pPr>
            <a:r>
              <a:rPr lang="en-US" altLang="en-US" sz="3520" dirty="0"/>
              <a:t>Chapter 558, </a:t>
            </a:r>
            <a:r>
              <a:rPr lang="en-US" altLang="en-US" sz="3520" i="1" dirty="0"/>
              <a:t>Florida Statutes</a:t>
            </a:r>
            <a:r>
              <a:rPr lang="en-US" altLang="en-US" sz="3520" dirty="0"/>
              <a:t>:  </a:t>
            </a:r>
            <a:br>
              <a:rPr lang="en-US" altLang="en-US" sz="3520" dirty="0"/>
            </a:br>
            <a:r>
              <a:rPr lang="en-US" altLang="en-US" sz="3520" dirty="0"/>
              <a:t>Limitation of Liability</a:t>
            </a:r>
          </a:p>
        </p:txBody>
      </p:sp>
      <p:sp>
        <p:nvSpPr>
          <p:cNvPr id="24579" name="Content Placeholder 2">
            <a:extLst>
              <a:ext uri="{FF2B5EF4-FFF2-40B4-BE49-F238E27FC236}">
                <a16:creationId xmlns:a16="http://schemas.microsoft.com/office/drawing/2014/main" id="{C0E166BF-C275-45D5-BE10-E2ED3981573F}"/>
              </a:ext>
            </a:extLst>
          </p:cNvPr>
          <p:cNvSpPr>
            <a:spLocks noGrp="1" noChangeArrowheads="1"/>
          </p:cNvSpPr>
          <p:nvPr>
            <p:ph idx="1"/>
          </p:nvPr>
        </p:nvSpPr>
        <p:spPr>
          <a:xfrm>
            <a:off x="335280" y="1874520"/>
            <a:ext cx="9220200" cy="4983798"/>
          </a:xfrm>
        </p:spPr>
        <p:txBody>
          <a:bodyPr/>
          <a:lstStyle/>
          <a:p>
            <a:pPr marL="0" indent="0">
              <a:buNone/>
            </a:pPr>
            <a:r>
              <a:rPr lang="en-US" altLang="en-US" sz="1760" b="1"/>
              <a:t>558.0035 Design professionals; contractual limitation on liability.</a:t>
            </a:r>
            <a:endParaRPr lang="en-US" altLang="en-US" sz="1760"/>
          </a:p>
          <a:p>
            <a:pPr marL="0" indent="0">
              <a:buNone/>
            </a:pPr>
            <a:r>
              <a:rPr lang="en-US" altLang="en-US" sz="1760"/>
              <a:t>(1) A design professional … not individually liable for damages resulting from negligence occurring within . . . course and scope of firm’s contract if:</a:t>
            </a:r>
          </a:p>
          <a:p>
            <a:pPr marL="0" indent="0">
              <a:buNone/>
            </a:pPr>
            <a:endParaRPr lang="en-US" altLang="en-US" sz="1760"/>
          </a:p>
          <a:p>
            <a:pPr marL="0" indent="0">
              <a:buNone/>
            </a:pPr>
            <a:r>
              <a:rPr lang="en-US" altLang="en-US" sz="1760"/>
              <a:t>(a) The contract is made between the business entity and a claimant or with another entity for the provision of professional services to the claimant;</a:t>
            </a:r>
          </a:p>
          <a:p>
            <a:pPr marL="0" indent="0">
              <a:buNone/>
            </a:pPr>
            <a:r>
              <a:rPr lang="en-US" altLang="en-US" sz="1760"/>
              <a:t>(b) The contract does not name as a party to the contract the individual employee or agent who will perform the professional services;</a:t>
            </a:r>
          </a:p>
          <a:p>
            <a:pPr marL="0" indent="0">
              <a:buNone/>
            </a:pPr>
            <a:r>
              <a:rPr lang="en-US" altLang="en-US" sz="1760"/>
              <a:t>(c) The contract includes a prominent statement, in uppercase font that is at least 5 point sizes larger than the rest of the text, that, pursuant to this section, an individual employee or agent may not be held individually liable for negligence;</a:t>
            </a:r>
          </a:p>
          <a:p>
            <a:pPr marL="0" indent="0">
              <a:buNone/>
            </a:pPr>
            <a:r>
              <a:rPr lang="en-US" altLang="en-US" sz="1760"/>
              <a:t>(d) The business entity maintains any professional liability insurance required under the contract; and</a:t>
            </a:r>
          </a:p>
          <a:p>
            <a:pPr marL="0" indent="0">
              <a:buNone/>
            </a:pPr>
            <a:r>
              <a:rPr lang="en-US" altLang="en-US" sz="1760"/>
              <a:t>(e) Any damages are solely economic in nature and the damages do not extend to personal injuries or property not subject to the contract.</a:t>
            </a:r>
          </a:p>
          <a:p>
            <a:pPr marL="0" indent="0">
              <a:buNone/>
            </a:pPr>
            <a:r>
              <a:rPr lang="en-US" altLang="en-US" sz="1760"/>
              <a:t>(</a:t>
            </a:r>
            <a:endParaRPr lang="en-US" altLang="en-US" sz="242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EB52-0A3E-49A9-A94A-4912B7474D97}"/>
              </a:ext>
            </a:extLst>
          </p:cNvPr>
          <p:cNvSpPr>
            <a:spLocks noGrp="1"/>
          </p:cNvSpPr>
          <p:nvPr>
            <p:ph type="title"/>
          </p:nvPr>
        </p:nvSpPr>
        <p:spPr>
          <a:xfrm>
            <a:off x="502920" y="419895"/>
            <a:ext cx="9052560" cy="867886"/>
          </a:xfrm>
        </p:spPr>
        <p:txBody>
          <a:bodyPr/>
          <a:lstStyle/>
          <a:p>
            <a:pPr algn="ctr">
              <a:defRPr/>
            </a:pPr>
            <a:r>
              <a:rPr lang="en-US" sz="3520" dirty="0"/>
              <a:t>Uncommon Defenses</a:t>
            </a:r>
          </a:p>
        </p:txBody>
      </p:sp>
      <p:sp>
        <p:nvSpPr>
          <p:cNvPr id="3" name="Content Placeholder 2">
            <a:extLst>
              <a:ext uri="{FF2B5EF4-FFF2-40B4-BE49-F238E27FC236}">
                <a16:creationId xmlns:a16="http://schemas.microsoft.com/office/drawing/2014/main" id="{0648B355-E278-4011-BFF5-C50D14EDEDCF}"/>
              </a:ext>
            </a:extLst>
          </p:cNvPr>
          <p:cNvSpPr>
            <a:spLocks noGrp="1"/>
          </p:cNvSpPr>
          <p:nvPr>
            <p:ph idx="1"/>
          </p:nvPr>
        </p:nvSpPr>
        <p:spPr/>
        <p:txBody>
          <a:bodyPr/>
          <a:lstStyle/>
          <a:p>
            <a:pPr>
              <a:buFont typeface="Wingdings" charset="2"/>
              <a:buChar char="v"/>
              <a:defRPr/>
            </a:pPr>
            <a:r>
              <a:rPr lang="en-US" sz="2420" dirty="0"/>
              <a:t>Comparative Fault Act Gets a Fresh Look</a:t>
            </a:r>
          </a:p>
          <a:p>
            <a:pPr lvl="1">
              <a:buFont typeface="Wingdings" charset="2"/>
              <a:buChar char="v"/>
              <a:defRPr/>
            </a:pPr>
            <a:r>
              <a:rPr lang="en-US" sz="1980" dirty="0"/>
              <a:t>Apportionability and Fabre Defendants</a:t>
            </a:r>
          </a:p>
          <a:p>
            <a:pPr marL="502920" lvl="1" indent="0">
              <a:buNone/>
              <a:defRPr/>
            </a:pPr>
            <a:endParaRPr lang="en-US" sz="1980" dirty="0"/>
          </a:p>
          <a:p>
            <a:pPr marL="0" indent="0">
              <a:buNone/>
              <a:defRPr/>
            </a:pPr>
            <a:endParaRPr lang="en-US" sz="2420" dirty="0"/>
          </a:p>
          <a:p>
            <a:pPr marL="0" indent="0">
              <a:buNone/>
              <a:defRPr/>
            </a:pPr>
            <a:endParaRPr lang="en-US" sz="2420" dirty="0"/>
          </a:p>
          <a:p>
            <a:pPr>
              <a:buFont typeface="Wingdings" charset="2"/>
              <a:buChar char="v"/>
              <a:defRPr/>
            </a:pPr>
            <a:r>
              <a:rPr lang="en-US" sz="2420" dirty="0"/>
              <a:t>Its Only Insurance Money – and not mine –</a:t>
            </a:r>
          </a:p>
          <a:p>
            <a:pPr lvl="1">
              <a:buFont typeface="Wingdings" charset="2"/>
              <a:buChar char="v"/>
              <a:defRPr/>
            </a:pPr>
            <a:r>
              <a:rPr lang="en-US" sz="1980" dirty="0"/>
              <a:t>Property Insurance and Subrogation Waivers.</a:t>
            </a:r>
          </a:p>
          <a:p>
            <a:pPr marL="502920" lvl="1" indent="0">
              <a:buNone/>
              <a:defRPr/>
            </a:pPr>
            <a:endParaRPr lang="en-US" sz="1980" dirty="0"/>
          </a:p>
          <a:p>
            <a:pPr marL="502920" lvl="1" indent="0">
              <a:buNone/>
              <a:defRPr/>
            </a:pPr>
            <a:r>
              <a:rPr lang="en-US" sz="1980" dirty="0"/>
              <a:t>Hadley Gets Back on the Horse! It’s Better to Be Needed than Only Wanted</a:t>
            </a:r>
          </a:p>
          <a:p>
            <a:pPr lvl="1">
              <a:buFont typeface="Wingdings" charset="2"/>
              <a:buChar char="v"/>
              <a:defRPr/>
            </a:pPr>
            <a:endParaRPr lang="en-US" sz="198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EB52-0A3E-49A9-A94A-4912B7474D97}"/>
              </a:ext>
            </a:extLst>
          </p:cNvPr>
          <p:cNvSpPr>
            <a:spLocks noGrp="1"/>
          </p:cNvSpPr>
          <p:nvPr>
            <p:ph type="title"/>
          </p:nvPr>
        </p:nvSpPr>
        <p:spPr>
          <a:xfrm>
            <a:off x="502920" y="419895"/>
            <a:ext cx="9052560" cy="867886"/>
          </a:xfrm>
        </p:spPr>
        <p:txBody>
          <a:bodyPr/>
          <a:lstStyle/>
          <a:p>
            <a:pPr algn="ctr">
              <a:defRPr/>
            </a:pPr>
            <a:r>
              <a:rPr lang="en-US" sz="3520" dirty="0"/>
              <a:t>Uncommon Defenses</a:t>
            </a:r>
          </a:p>
        </p:txBody>
      </p:sp>
      <p:sp>
        <p:nvSpPr>
          <p:cNvPr id="3" name="Content Placeholder 2">
            <a:extLst>
              <a:ext uri="{FF2B5EF4-FFF2-40B4-BE49-F238E27FC236}">
                <a16:creationId xmlns:a16="http://schemas.microsoft.com/office/drawing/2014/main" id="{0648B355-E278-4011-BFF5-C50D14EDEDCF}"/>
              </a:ext>
            </a:extLst>
          </p:cNvPr>
          <p:cNvSpPr>
            <a:spLocks noGrp="1"/>
          </p:cNvSpPr>
          <p:nvPr>
            <p:ph idx="1"/>
          </p:nvPr>
        </p:nvSpPr>
        <p:spPr>
          <a:xfrm>
            <a:off x="502920" y="2362200"/>
            <a:ext cx="9052560" cy="3657600"/>
          </a:xfrm>
        </p:spPr>
        <p:txBody>
          <a:bodyPr/>
          <a:lstStyle/>
          <a:p>
            <a:pPr marL="0" marR="0" indent="0">
              <a:spcBef>
                <a:spcPts val="0"/>
              </a:spcBef>
              <a:spcAft>
                <a:spcPts val="0"/>
              </a:spcAft>
              <a:buNone/>
            </a:pPr>
            <a:r>
              <a:rPr lang="en-US" sz="1600" dirty="0">
                <a:solidFill>
                  <a:srgbClr val="2F5496"/>
                </a:solidFill>
                <a:latin typeface="Times New Roman" panose="02020603050405020304" pitchFamily="18" charset="0"/>
                <a:ea typeface="Calibri" panose="020F0502020204030204" pitchFamily="34" charset="0"/>
              </a:rPr>
              <a:t>Broward County, Florida, v. CH2M Hill, Inc., and Triple R Paving, Inc., 4D18-3401, 2020 WL 4197936 (Fla. 4th DCA July 22, 2020), the Fourth District Court of Appeal answered the following questions in a construction defect claim:</a:t>
            </a:r>
          </a:p>
          <a:p>
            <a:pPr marL="0" marR="0" indent="0">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2F5496"/>
                </a:solidFill>
                <a:latin typeface="Times New Roman" panose="02020603050405020304" pitchFamily="18" charset="0"/>
                <a:ea typeface="Calibri" panose="020F0502020204030204" pitchFamily="34" charset="0"/>
              </a:rPr>
              <a:t>WHETHER SECTION 768.81(3) APPLIES TO A BREACH OF CONTRACT ACTION AGAINST AN ENGINEER FOR BREACHING A DUTY OF CARE PROVISION, THUS QUALIFYING THAT ACTION AS A “NEGLIGENCE ACTION” PURSUANT TO SECTION 768.81(1)(c).</a:t>
            </a: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2F5496"/>
                </a:solidFill>
                <a:latin typeface="Times New Roman" panose="02020603050405020304" pitchFamily="18"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600" dirty="0">
              <a:solidFill>
                <a:srgbClr val="2F5496"/>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2F5496"/>
                </a:solidFill>
                <a:latin typeface="Times New Roman" panose="02020603050405020304" pitchFamily="18" charset="0"/>
                <a:ea typeface="Calibri" panose="020F0502020204030204" pitchFamily="34" charset="0"/>
              </a:rPr>
              <a:t>AND, WHETHER IN SUCH A CASE, SECTION 768.81(3) CAN EXTEND TO OTHER PARTIES’ BREACH OF CONTRACT CLAIMS, WHERE THOSE OTHER PARTIES ARE NOT PROFESSIONALS UNDER SECTION 768.81(1)(c), BUT WHOSE CAUSES OF ACTION ARE NECESSARILY INTERTWINED WITH THE BREACH OF CONTRACT CLAM AGAINST THE ENGINEER.</a:t>
            </a: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2F5496"/>
                </a:solidFill>
                <a:latin typeface="Times New Roman" panose="02020603050405020304" pitchFamily="18"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lvl="1">
              <a:buFont typeface="Wingdings" charset="2"/>
              <a:buChar char="v"/>
              <a:defRPr/>
            </a:pPr>
            <a:endParaRPr lang="en-US" sz="1980" dirty="0"/>
          </a:p>
        </p:txBody>
      </p:sp>
    </p:spTree>
    <p:extLst>
      <p:ext uri="{BB962C8B-B14F-4D97-AF65-F5344CB8AC3E}">
        <p14:creationId xmlns:p14="http://schemas.microsoft.com/office/powerpoint/2010/main" val="100508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627" y="1343938"/>
            <a:ext cx="9158173" cy="14861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4380" rtl="0" eaLnBrk="1" fontAlgn="auto" latinLnBrk="0" hangingPunct="1">
              <a:lnSpc>
                <a:spcPct val="100000"/>
              </a:lnSpc>
              <a:spcBef>
                <a:spcPts val="0"/>
              </a:spcBef>
              <a:spcAft>
                <a:spcPts val="0"/>
              </a:spcAft>
              <a:buClrTx/>
              <a:buSzTx/>
              <a:buFontTx/>
              <a:buNone/>
              <a:tabLst/>
              <a:defRPr/>
            </a:pPr>
            <a:endParaRPr kumimoji="0" lang="en-US" sz="148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033EF7-6D4B-48EF-839A-93DF7F526B0A}"/>
              </a:ext>
            </a:extLst>
          </p:cNvPr>
          <p:cNvSpPr>
            <a:spLocks noGrp="1"/>
          </p:cNvSpPr>
          <p:nvPr>
            <p:ph type="ctrTitle"/>
          </p:nvPr>
        </p:nvSpPr>
        <p:spPr>
          <a:xfrm>
            <a:off x="691515" y="1540079"/>
            <a:ext cx="8675370" cy="1093589"/>
          </a:xfrm>
        </p:spPr>
        <p:txBody>
          <a:bodyPr vert="horz" lIns="75438" tIns="37719" rIns="75438" bIns="37719" rtlCol="0" anchor="ctr">
            <a:normAutofit/>
          </a:bodyPr>
          <a:lstStyle/>
          <a:p>
            <a:r>
              <a:rPr lang="en-US" sz="3630" dirty="0">
                <a:solidFill>
                  <a:schemeClr val="bg1"/>
                </a:solidFill>
              </a:rPr>
              <a:t>A105-2017</a:t>
            </a:r>
          </a:p>
        </p:txBody>
      </p:sp>
      <p:pic>
        <p:nvPicPr>
          <p:cNvPr id="8" name="Content Placeholder 5">
            <a:extLst>
              <a:ext uri="{FF2B5EF4-FFF2-40B4-BE49-F238E27FC236}">
                <a16:creationId xmlns:a16="http://schemas.microsoft.com/office/drawing/2014/main" id="{615D8381-10BB-4FB9-ACC1-6B0BD1ACF3F2}"/>
              </a:ext>
            </a:extLst>
          </p:cNvPr>
          <p:cNvPicPr>
            <a:picLocks noGrp="1" noChangeAspect="1"/>
          </p:cNvPicPr>
          <p:nvPr>
            <p:ph idx="1"/>
          </p:nvPr>
        </p:nvPicPr>
        <p:blipFill>
          <a:blip r:embed="rId2"/>
          <a:stretch>
            <a:fillRect/>
          </a:stretch>
        </p:blipFill>
        <p:spPr>
          <a:xfrm>
            <a:off x="452627" y="2888090"/>
            <a:ext cx="9158173" cy="3763464"/>
          </a:xfrm>
          <a:prstGeom prst="rect">
            <a:avLst/>
          </a:prstGeom>
        </p:spPr>
      </p:pic>
    </p:spTree>
    <p:extLst>
      <p:ext uri="{BB962C8B-B14F-4D97-AF65-F5344CB8AC3E}">
        <p14:creationId xmlns:p14="http://schemas.microsoft.com/office/powerpoint/2010/main" val="92168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35934"/>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p:nvPr/>
        </p:nvSpPr>
        <p:spPr>
          <a:xfrm>
            <a:off x="4059935" y="2257044"/>
            <a:ext cx="107314" cy="457200"/>
          </a:xfrm>
          <a:prstGeom prst="rect">
            <a:avLst/>
          </a:prstGeom>
        </p:spPr>
        <p:txBody>
          <a:bodyPr vert="horz" wrap="square" lIns="0" tIns="0" rIns="0" bIns="0" rtlCol="0">
            <a:spAutoFit/>
          </a:bodyPr>
          <a:lstStyle/>
          <a:p>
            <a:pPr>
              <a:lnSpc>
                <a:spcPts val="3420"/>
              </a:lnSpc>
            </a:pPr>
            <a:r>
              <a:rPr sz="3600" b="1" dirty="0">
                <a:solidFill>
                  <a:srgbClr val="FFFFFF"/>
                </a:solidFill>
                <a:latin typeface="Calibri"/>
                <a:cs typeface="Calibri"/>
              </a:rPr>
              <a:t>'</a:t>
            </a:r>
            <a:endParaRPr sz="3600">
              <a:latin typeface="Calibri"/>
              <a:cs typeface="Calibri"/>
            </a:endParaRPr>
          </a:p>
        </p:txBody>
      </p:sp>
      <p:sp>
        <p:nvSpPr>
          <p:cNvPr id="4" name="object 4"/>
          <p:cNvSpPr/>
          <p:nvPr/>
        </p:nvSpPr>
        <p:spPr>
          <a:xfrm>
            <a:off x="457200" y="1676400"/>
            <a:ext cx="9144000" cy="1695773"/>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5" name="object 5"/>
          <p:cNvSpPr txBox="1"/>
          <p:nvPr/>
        </p:nvSpPr>
        <p:spPr>
          <a:xfrm>
            <a:off x="1541017" y="2130044"/>
            <a:ext cx="6976745" cy="1120820"/>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FFFFFF"/>
                </a:solidFill>
                <a:latin typeface="Calibri"/>
                <a:cs typeface="Calibri"/>
              </a:rPr>
              <a:t>What </a:t>
            </a:r>
            <a:r>
              <a:rPr lang="en-US" sz="3600" b="1" spc="-15" dirty="0">
                <a:solidFill>
                  <a:srgbClr val="FFFFFF"/>
                </a:solidFill>
                <a:latin typeface="Calibri"/>
                <a:cs typeface="Calibri"/>
              </a:rPr>
              <a:t>Builder’s Risk </a:t>
            </a:r>
            <a:r>
              <a:rPr sz="3600" b="1" spc="-5" dirty="0">
                <a:solidFill>
                  <a:srgbClr val="FFFFFF"/>
                </a:solidFill>
                <a:latin typeface="Calibri"/>
                <a:cs typeface="Calibri"/>
              </a:rPr>
              <a:t> </a:t>
            </a:r>
            <a:r>
              <a:rPr sz="3600" b="1" spc="-10" dirty="0">
                <a:solidFill>
                  <a:srgbClr val="FFFFFF"/>
                </a:solidFill>
                <a:latin typeface="Calibri"/>
                <a:cs typeface="Calibri"/>
              </a:rPr>
              <a:t>Insurance </a:t>
            </a:r>
            <a:r>
              <a:rPr sz="3600" b="1" spc="-5" dirty="0">
                <a:solidFill>
                  <a:srgbClr val="FFFFFF"/>
                </a:solidFill>
                <a:latin typeface="Calibri"/>
                <a:cs typeface="Calibri"/>
              </a:rPr>
              <a:t>is</a:t>
            </a:r>
            <a:r>
              <a:rPr sz="3600" b="1" spc="-10" dirty="0">
                <a:solidFill>
                  <a:srgbClr val="FFFFFF"/>
                </a:solidFill>
                <a:latin typeface="Calibri"/>
                <a:cs typeface="Calibri"/>
              </a:rPr>
              <a:t> </a:t>
            </a:r>
            <a:r>
              <a:rPr sz="3600" b="1" dirty="0">
                <a:solidFill>
                  <a:srgbClr val="FFFFFF"/>
                </a:solidFill>
                <a:latin typeface="Calibri"/>
                <a:cs typeface="Calibri"/>
              </a:rPr>
              <a:t>Not:</a:t>
            </a:r>
            <a:endParaRPr sz="3600" dirty="0">
              <a:latin typeface="Calibri"/>
              <a:cs typeface="Calibri"/>
            </a:endParaRPr>
          </a:p>
        </p:txBody>
      </p:sp>
      <p:grpSp>
        <p:nvGrpSpPr>
          <p:cNvPr id="6" name="object 6"/>
          <p:cNvGrpSpPr/>
          <p:nvPr/>
        </p:nvGrpSpPr>
        <p:grpSpPr>
          <a:xfrm>
            <a:off x="457200" y="3110738"/>
            <a:ext cx="9144000" cy="2241550"/>
            <a:chOff x="457200" y="3112007"/>
            <a:chExt cx="9144000" cy="2241550"/>
          </a:xfrm>
        </p:grpSpPr>
        <p:sp>
          <p:nvSpPr>
            <p:cNvPr id="7" name="object 7"/>
            <p:cNvSpPr/>
            <p:nvPr/>
          </p:nvSpPr>
          <p:spPr>
            <a:xfrm>
              <a:off x="915077" y="3124199"/>
              <a:ext cx="8228330" cy="270510"/>
            </a:xfrm>
            <a:custGeom>
              <a:avLst/>
              <a:gdLst/>
              <a:ahLst/>
              <a:cxnLst/>
              <a:rect l="l" t="t" r="r" b="b"/>
              <a:pathLst>
                <a:path w="8228330" h="270510">
                  <a:moveTo>
                    <a:pt x="8228249" y="270510"/>
                  </a:moveTo>
                  <a:lnTo>
                    <a:pt x="8214773" y="190780"/>
                  </a:lnTo>
                  <a:lnTo>
                    <a:pt x="8197938" y="150770"/>
                  </a:lnTo>
                  <a:lnTo>
                    <a:pt x="8175351" y="114226"/>
                  </a:lnTo>
                  <a:lnTo>
                    <a:pt x="8147579" y="81724"/>
                  </a:lnTo>
                  <a:lnTo>
                    <a:pt x="8115189" y="53839"/>
                  </a:lnTo>
                  <a:lnTo>
                    <a:pt x="8078749" y="31149"/>
                  </a:lnTo>
                  <a:lnTo>
                    <a:pt x="8038825" y="14228"/>
                  </a:lnTo>
                  <a:lnTo>
                    <a:pt x="7995983" y="3653"/>
                  </a:lnTo>
                  <a:lnTo>
                    <a:pt x="7950792" y="0"/>
                  </a:lnTo>
                  <a:lnTo>
                    <a:pt x="278214" y="0"/>
                  </a:lnTo>
                  <a:lnTo>
                    <a:pt x="233002" y="3653"/>
                  </a:lnTo>
                  <a:lnTo>
                    <a:pt x="190103" y="14228"/>
                  </a:lnTo>
                  <a:lnTo>
                    <a:pt x="150093" y="31149"/>
                  </a:lnTo>
                  <a:lnTo>
                    <a:pt x="113549" y="53839"/>
                  </a:lnTo>
                  <a:lnTo>
                    <a:pt x="81047" y="81724"/>
                  </a:lnTo>
                  <a:lnTo>
                    <a:pt x="53162" y="114226"/>
                  </a:lnTo>
                  <a:lnTo>
                    <a:pt x="30471" y="150770"/>
                  </a:lnTo>
                  <a:lnTo>
                    <a:pt x="13550" y="190780"/>
                  </a:lnTo>
                  <a:lnTo>
                    <a:pt x="2975" y="233679"/>
                  </a:lnTo>
                  <a:lnTo>
                    <a:pt x="0" y="270510"/>
                  </a:lnTo>
                  <a:lnTo>
                    <a:pt x="8228249" y="270510"/>
                  </a:lnTo>
                  <a:close/>
                </a:path>
              </a:pathLst>
            </a:custGeom>
            <a:solidFill>
              <a:srgbClr val="4F81BD"/>
            </a:solidFill>
          </p:spPr>
          <p:txBody>
            <a:bodyPr wrap="square" lIns="0" tIns="0" rIns="0" bIns="0" rtlCol="0"/>
            <a:lstStyle/>
            <a:p>
              <a:endParaRPr/>
            </a:p>
          </p:txBody>
        </p:sp>
        <p:sp>
          <p:nvSpPr>
            <p:cNvPr id="8" name="object 8"/>
            <p:cNvSpPr/>
            <p:nvPr/>
          </p:nvSpPr>
          <p:spPr>
            <a:xfrm>
              <a:off x="902208" y="3112007"/>
              <a:ext cx="8255000" cy="283210"/>
            </a:xfrm>
            <a:custGeom>
              <a:avLst/>
              <a:gdLst/>
              <a:ahLst/>
              <a:cxnLst/>
              <a:rect l="l" t="t" r="r" b="b"/>
              <a:pathLst>
                <a:path w="8255000" h="283210">
                  <a:moveTo>
                    <a:pt x="8254746" y="282702"/>
                  </a:moveTo>
                  <a:lnTo>
                    <a:pt x="8254746" y="275843"/>
                  </a:lnTo>
                  <a:lnTo>
                    <a:pt x="8253222" y="261365"/>
                  </a:lnTo>
                  <a:lnTo>
                    <a:pt x="8244753" y="215037"/>
                  </a:lnTo>
                  <a:lnTo>
                    <a:pt x="8229272" y="171680"/>
                  </a:lnTo>
                  <a:lnTo>
                    <a:pt x="8207417" y="131873"/>
                  </a:lnTo>
                  <a:lnTo>
                    <a:pt x="8179825" y="96195"/>
                  </a:lnTo>
                  <a:lnTo>
                    <a:pt x="8147134" y="65225"/>
                  </a:lnTo>
                  <a:lnTo>
                    <a:pt x="8109982" y="39542"/>
                  </a:lnTo>
                  <a:lnTo>
                    <a:pt x="8069008" y="19724"/>
                  </a:lnTo>
                  <a:lnTo>
                    <a:pt x="8024847" y="6350"/>
                  </a:lnTo>
                  <a:lnTo>
                    <a:pt x="7978140" y="0"/>
                  </a:lnTo>
                  <a:lnTo>
                    <a:pt x="291084" y="0"/>
                  </a:lnTo>
                  <a:lnTo>
                    <a:pt x="243887" y="3748"/>
                  </a:lnTo>
                  <a:lnTo>
                    <a:pt x="199030" y="14747"/>
                  </a:lnTo>
                  <a:lnTo>
                    <a:pt x="157138" y="32435"/>
                  </a:lnTo>
                  <a:lnTo>
                    <a:pt x="118836" y="56253"/>
                  </a:lnTo>
                  <a:lnTo>
                    <a:pt x="84749" y="85638"/>
                  </a:lnTo>
                  <a:lnTo>
                    <a:pt x="55501" y="120031"/>
                  </a:lnTo>
                  <a:lnTo>
                    <a:pt x="31719" y="158871"/>
                  </a:lnTo>
                  <a:lnTo>
                    <a:pt x="14026" y="201598"/>
                  </a:lnTo>
                  <a:lnTo>
                    <a:pt x="3047" y="247650"/>
                  </a:lnTo>
                  <a:lnTo>
                    <a:pt x="0" y="276606"/>
                  </a:lnTo>
                  <a:lnTo>
                    <a:pt x="0" y="282702"/>
                  </a:lnTo>
                  <a:lnTo>
                    <a:pt x="25611" y="282702"/>
                  </a:lnTo>
                  <a:lnTo>
                    <a:pt x="26670" y="263652"/>
                  </a:lnTo>
                  <a:lnTo>
                    <a:pt x="28194" y="250698"/>
                  </a:lnTo>
                  <a:lnTo>
                    <a:pt x="42301" y="197518"/>
                  </a:lnTo>
                  <a:lnTo>
                    <a:pt x="60193" y="159505"/>
                  </a:lnTo>
                  <a:lnTo>
                    <a:pt x="83802" y="124797"/>
                  </a:lnTo>
                  <a:lnTo>
                    <a:pt x="112775" y="94488"/>
                  </a:lnTo>
                  <a:lnTo>
                    <a:pt x="169589" y="54655"/>
                  </a:lnTo>
                  <a:lnTo>
                    <a:pt x="207906" y="38485"/>
                  </a:lnTo>
                  <a:lnTo>
                    <a:pt x="248379" y="28791"/>
                  </a:lnTo>
                  <a:lnTo>
                    <a:pt x="291084" y="25209"/>
                  </a:lnTo>
                  <a:lnTo>
                    <a:pt x="7963661" y="25145"/>
                  </a:lnTo>
                  <a:lnTo>
                    <a:pt x="7991094" y="26669"/>
                  </a:lnTo>
                  <a:lnTo>
                    <a:pt x="8037909" y="35623"/>
                  </a:lnTo>
                  <a:lnTo>
                    <a:pt x="8081696" y="52882"/>
                  </a:lnTo>
                  <a:lnTo>
                    <a:pt x="8121526" y="77505"/>
                  </a:lnTo>
                  <a:lnTo>
                    <a:pt x="8156471" y="108551"/>
                  </a:lnTo>
                  <a:lnTo>
                    <a:pt x="8185603" y="145078"/>
                  </a:lnTo>
                  <a:lnTo>
                    <a:pt x="8207994" y="186145"/>
                  </a:lnTo>
                  <a:lnTo>
                    <a:pt x="8222715" y="230809"/>
                  </a:lnTo>
                  <a:lnTo>
                    <a:pt x="8228838" y="278129"/>
                  </a:lnTo>
                  <a:lnTo>
                    <a:pt x="8229092" y="282702"/>
                  </a:lnTo>
                  <a:lnTo>
                    <a:pt x="8254746" y="282702"/>
                  </a:lnTo>
                  <a:close/>
                </a:path>
              </a:pathLst>
            </a:custGeom>
            <a:solidFill>
              <a:srgbClr val="FFFFFF"/>
            </a:solidFill>
          </p:spPr>
          <p:txBody>
            <a:bodyPr wrap="square" lIns="0" tIns="0" rIns="0" bIns="0" rtlCol="0"/>
            <a:lstStyle/>
            <a:p>
              <a:endParaRPr/>
            </a:p>
          </p:txBody>
        </p:sp>
        <p:sp>
          <p:nvSpPr>
            <p:cNvPr id="9" name="object 9"/>
            <p:cNvSpPr/>
            <p:nvPr/>
          </p:nvSpPr>
          <p:spPr>
            <a:xfrm>
              <a:off x="457200" y="3393947"/>
              <a:ext cx="9144000" cy="980440"/>
            </a:xfrm>
            <a:custGeom>
              <a:avLst/>
              <a:gdLst/>
              <a:ahLst/>
              <a:cxnLst/>
              <a:rect l="l" t="t" r="r" b="b"/>
              <a:pathLst>
                <a:path w="9144000" h="980439">
                  <a:moveTo>
                    <a:pt x="458470" y="0"/>
                  </a:moveTo>
                  <a:lnTo>
                    <a:pt x="0" y="0"/>
                  </a:lnTo>
                  <a:lnTo>
                    <a:pt x="0" y="979932"/>
                  </a:lnTo>
                  <a:lnTo>
                    <a:pt x="458470" y="979932"/>
                  </a:lnTo>
                  <a:lnTo>
                    <a:pt x="458470" y="0"/>
                  </a:lnTo>
                  <a:close/>
                </a:path>
                <a:path w="9144000" h="980439">
                  <a:moveTo>
                    <a:pt x="9144000" y="0"/>
                  </a:moveTo>
                  <a:lnTo>
                    <a:pt x="8685530" y="0"/>
                  </a:lnTo>
                  <a:lnTo>
                    <a:pt x="8685530" y="979932"/>
                  </a:lnTo>
                  <a:lnTo>
                    <a:pt x="9144000" y="979932"/>
                  </a:lnTo>
                  <a:lnTo>
                    <a:pt x="9144000" y="0"/>
                  </a:lnTo>
                  <a:close/>
                </a:path>
              </a:pathLst>
            </a:custGeom>
            <a:solidFill>
              <a:srgbClr val="1F497D"/>
            </a:solidFill>
          </p:spPr>
          <p:txBody>
            <a:bodyPr wrap="square" lIns="0" tIns="0" rIns="0" bIns="0" rtlCol="0"/>
            <a:lstStyle/>
            <a:p>
              <a:endParaRPr/>
            </a:p>
          </p:txBody>
        </p:sp>
        <p:sp>
          <p:nvSpPr>
            <p:cNvPr id="10" name="object 10"/>
            <p:cNvSpPr/>
            <p:nvPr/>
          </p:nvSpPr>
          <p:spPr>
            <a:xfrm>
              <a:off x="914400" y="3394722"/>
              <a:ext cx="8229600" cy="979169"/>
            </a:xfrm>
            <a:custGeom>
              <a:avLst/>
              <a:gdLst/>
              <a:ahLst/>
              <a:cxnLst/>
              <a:rect l="l" t="t" r="r" b="b"/>
              <a:pathLst>
                <a:path w="8229600" h="979170">
                  <a:moveTo>
                    <a:pt x="8229600" y="469"/>
                  </a:moveTo>
                  <a:lnTo>
                    <a:pt x="8228330" y="469"/>
                  </a:lnTo>
                  <a:lnTo>
                    <a:pt x="8228330" y="0"/>
                  </a:lnTo>
                  <a:lnTo>
                    <a:pt x="1270" y="0"/>
                  </a:lnTo>
                  <a:lnTo>
                    <a:pt x="1270" y="520"/>
                  </a:lnTo>
                  <a:lnTo>
                    <a:pt x="0" y="520"/>
                  </a:lnTo>
                  <a:lnTo>
                    <a:pt x="0" y="979170"/>
                  </a:lnTo>
                  <a:lnTo>
                    <a:pt x="1270" y="979170"/>
                  </a:lnTo>
                  <a:lnTo>
                    <a:pt x="8228330" y="979170"/>
                  </a:lnTo>
                  <a:lnTo>
                    <a:pt x="8229600" y="979170"/>
                  </a:lnTo>
                  <a:lnTo>
                    <a:pt x="8229600" y="469"/>
                  </a:lnTo>
                  <a:close/>
                </a:path>
              </a:pathLst>
            </a:custGeom>
            <a:solidFill>
              <a:srgbClr val="4F81BD"/>
            </a:solidFill>
          </p:spPr>
          <p:txBody>
            <a:bodyPr wrap="square" lIns="0" tIns="0" rIns="0" bIns="0" rtlCol="0"/>
            <a:lstStyle/>
            <a:p>
              <a:endParaRPr/>
            </a:p>
          </p:txBody>
        </p:sp>
        <p:sp>
          <p:nvSpPr>
            <p:cNvPr id="11" name="object 11"/>
            <p:cNvSpPr/>
            <p:nvPr/>
          </p:nvSpPr>
          <p:spPr>
            <a:xfrm>
              <a:off x="902208" y="3394722"/>
              <a:ext cx="8255000" cy="979169"/>
            </a:xfrm>
            <a:custGeom>
              <a:avLst/>
              <a:gdLst/>
              <a:ahLst/>
              <a:cxnLst/>
              <a:rect l="l" t="t" r="r" b="b"/>
              <a:pathLst>
                <a:path w="8255000" h="979170">
                  <a:moveTo>
                    <a:pt x="25400" y="0"/>
                  </a:moveTo>
                  <a:lnTo>
                    <a:pt x="0" y="0"/>
                  </a:lnTo>
                  <a:lnTo>
                    <a:pt x="0" y="979170"/>
                  </a:lnTo>
                  <a:lnTo>
                    <a:pt x="25400" y="979170"/>
                  </a:lnTo>
                  <a:lnTo>
                    <a:pt x="25400" y="0"/>
                  </a:lnTo>
                  <a:close/>
                </a:path>
                <a:path w="8255000" h="979170">
                  <a:moveTo>
                    <a:pt x="8255000" y="0"/>
                  </a:moveTo>
                  <a:lnTo>
                    <a:pt x="8229600" y="0"/>
                  </a:lnTo>
                  <a:lnTo>
                    <a:pt x="8229600" y="979170"/>
                  </a:lnTo>
                  <a:lnTo>
                    <a:pt x="8255000" y="979170"/>
                  </a:lnTo>
                  <a:lnTo>
                    <a:pt x="8255000" y="0"/>
                  </a:lnTo>
                  <a:close/>
                </a:path>
              </a:pathLst>
            </a:custGeom>
            <a:solidFill>
              <a:srgbClr val="FFFFFF"/>
            </a:solidFill>
          </p:spPr>
          <p:txBody>
            <a:bodyPr wrap="square" lIns="0" tIns="0" rIns="0" bIns="0" rtlCol="0"/>
            <a:lstStyle/>
            <a:p>
              <a:endParaRPr/>
            </a:p>
          </p:txBody>
        </p:sp>
        <p:sp>
          <p:nvSpPr>
            <p:cNvPr id="12" name="object 12"/>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3" name="object 13"/>
            <p:cNvSpPr/>
            <p:nvPr/>
          </p:nvSpPr>
          <p:spPr>
            <a:xfrm>
              <a:off x="914400" y="4373880"/>
              <a:ext cx="8229600" cy="424180"/>
            </a:xfrm>
            <a:custGeom>
              <a:avLst/>
              <a:gdLst/>
              <a:ahLst/>
              <a:cxnLst/>
              <a:rect l="l" t="t" r="r" b="b"/>
              <a:pathLst>
                <a:path w="8229600" h="424179">
                  <a:moveTo>
                    <a:pt x="8229600" y="144779"/>
                  </a:moveTo>
                  <a:lnTo>
                    <a:pt x="8229600" y="0"/>
                  </a:lnTo>
                  <a:lnTo>
                    <a:pt x="0" y="0"/>
                  </a:lnTo>
                  <a:lnTo>
                    <a:pt x="0" y="144779"/>
                  </a:lnTo>
                  <a:lnTo>
                    <a:pt x="3653" y="189992"/>
                  </a:lnTo>
                  <a:lnTo>
                    <a:pt x="14228" y="232891"/>
                  </a:lnTo>
                  <a:lnTo>
                    <a:pt x="31149" y="272901"/>
                  </a:lnTo>
                  <a:lnTo>
                    <a:pt x="53839" y="309445"/>
                  </a:lnTo>
                  <a:lnTo>
                    <a:pt x="81724" y="341947"/>
                  </a:lnTo>
                  <a:lnTo>
                    <a:pt x="114226" y="369832"/>
                  </a:lnTo>
                  <a:lnTo>
                    <a:pt x="150770" y="392522"/>
                  </a:lnTo>
                  <a:lnTo>
                    <a:pt x="190780" y="409443"/>
                  </a:lnTo>
                  <a:lnTo>
                    <a:pt x="233679" y="420018"/>
                  </a:lnTo>
                  <a:lnTo>
                    <a:pt x="278892" y="423671"/>
                  </a:lnTo>
                  <a:lnTo>
                    <a:pt x="7951470" y="423671"/>
                  </a:lnTo>
                  <a:lnTo>
                    <a:pt x="7996661" y="420018"/>
                  </a:lnTo>
                  <a:lnTo>
                    <a:pt x="8039502" y="409443"/>
                  </a:lnTo>
                  <a:lnTo>
                    <a:pt x="8079426" y="392522"/>
                  </a:lnTo>
                  <a:lnTo>
                    <a:pt x="8115866" y="369832"/>
                  </a:lnTo>
                  <a:lnTo>
                    <a:pt x="8148256" y="341947"/>
                  </a:lnTo>
                  <a:lnTo>
                    <a:pt x="8176028" y="309445"/>
                  </a:lnTo>
                  <a:lnTo>
                    <a:pt x="8198615" y="272901"/>
                  </a:lnTo>
                  <a:lnTo>
                    <a:pt x="8215451" y="232891"/>
                  </a:lnTo>
                  <a:lnTo>
                    <a:pt x="8225968" y="189992"/>
                  </a:lnTo>
                  <a:lnTo>
                    <a:pt x="8229600" y="144779"/>
                  </a:lnTo>
                  <a:close/>
                </a:path>
              </a:pathLst>
            </a:custGeom>
            <a:solidFill>
              <a:srgbClr val="4F81BD"/>
            </a:solidFill>
          </p:spPr>
          <p:txBody>
            <a:bodyPr wrap="square" lIns="0" tIns="0" rIns="0" bIns="0" rtlCol="0"/>
            <a:lstStyle/>
            <a:p>
              <a:endParaRPr/>
            </a:p>
          </p:txBody>
        </p:sp>
        <p:sp>
          <p:nvSpPr>
            <p:cNvPr id="14" name="object 14"/>
            <p:cNvSpPr/>
            <p:nvPr/>
          </p:nvSpPr>
          <p:spPr>
            <a:xfrm>
              <a:off x="902208" y="4373880"/>
              <a:ext cx="8255000" cy="436880"/>
            </a:xfrm>
            <a:custGeom>
              <a:avLst/>
              <a:gdLst/>
              <a:ahLst/>
              <a:cxnLst/>
              <a:rect l="l" t="t" r="r" b="b"/>
              <a:pathLst>
                <a:path w="8255000" h="436879">
                  <a:moveTo>
                    <a:pt x="8254746" y="159257"/>
                  </a:moveTo>
                  <a:lnTo>
                    <a:pt x="8254746" y="0"/>
                  </a:lnTo>
                  <a:lnTo>
                    <a:pt x="8229600" y="0"/>
                  </a:lnTo>
                  <a:lnTo>
                    <a:pt x="8229600" y="144779"/>
                  </a:lnTo>
                  <a:lnTo>
                    <a:pt x="8228076" y="172211"/>
                  </a:lnTo>
                  <a:lnTo>
                    <a:pt x="8218913" y="219476"/>
                  </a:lnTo>
                  <a:lnTo>
                    <a:pt x="8201669" y="263395"/>
                  </a:lnTo>
                  <a:lnTo>
                    <a:pt x="8177201" y="303150"/>
                  </a:lnTo>
                  <a:lnTo>
                    <a:pt x="8146370" y="337918"/>
                  </a:lnTo>
                  <a:lnTo>
                    <a:pt x="8110036" y="366879"/>
                  </a:lnTo>
                  <a:lnTo>
                    <a:pt x="8069059" y="389214"/>
                  </a:lnTo>
                  <a:lnTo>
                    <a:pt x="8024299" y="404100"/>
                  </a:lnTo>
                  <a:lnTo>
                    <a:pt x="7976616" y="410717"/>
                  </a:lnTo>
                  <a:lnTo>
                    <a:pt x="291084" y="410717"/>
                  </a:lnTo>
                  <a:lnTo>
                    <a:pt x="243012" y="406632"/>
                  </a:lnTo>
                  <a:lnTo>
                    <a:pt x="197543" y="394083"/>
                  </a:lnTo>
                  <a:lnTo>
                    <a:pt x="155549" y="373857"/>
                  </a:lnTo>
                  <a:lnTo>
                    <a:pt x="117900" y="346743"/>
                  </a:lnTo>
                  <a:lnTo>
                    <a:pt x="85469" y="313529"/>
                  </a:lnTo>
                  <a:lnTo>
                    <a:pt x="59126" y="275002"/>
                  </a:lnTo>
                  <a:lnTo>
                    <a:pt x="39744" y="231952"/>
                  </a:lnTo>
                  <a:lnTo>
                    <a:pt x="28194" y="185165"/>
                  </a:lnTo>
                  <a:lnTo>
                    <a:pt x="25146" y="144779"/>
                  </a:lnTo>
                  <a:lnTo>
                    <a:pt x="25146" y="0"/>
                  </a:lnTo>
                  <a:lnTo>
                    <a:pt x="0" y="0"/>
                  </a:lnTo>
                  <a:lnTo>
                    <a:pt x="0" y="160019"/>
                  </a:lnTo>
                  <a:lnTo>
                    <a:pt x="6096" y="204215"/>
                  </a:lnTo>
                  <a:lnTo>
                    <a:pt x="18731" y="248597"/>
                  </a:lnTo>
                  <a:lnTo>
                    <a:pt x="38123" y="289802"/>
                  </a:lnTo>
                  <a:lnTo>
                    <a:pt x="63790" y="327458"/>
                  </a:lnTo>
                  <a:lnTo>
                    <a:pt x="95250" y="361187"/>
                  </a:lnTo>
                  <a:lnTo>
                    <a:pt x="156593" y="403716"/>
                  </a:lnTo>
                  <a:lnTo>
                    <a:pt x="199458" y="421800"/>
                  </a:lnTo>
                  <a:lnTo>
                    <a:pt x="244701" y="432818"/>
                  </a:lnTo>
                  <a:lnTo>
                    <a:pt x="291084" y="436625"/>
                  </a:lnTo>
                  <a:lnTo>
                    <a:pt x="7963661" y="436625"/>
                  </a:lnTo>
                  <a:lnTo>
                    <a:pt x="8039739" y="426429"/>
                  </a:lnTo>
                  <a:lnTo>
                    <a:pt x="8083136" y="410801"/>
                  </a:lnTo>
                  <a:lnTo>
                    <a:pt x="8122984" y="388845"/>
                  </a:lnTo>
                  <a:lnTo>
                    <a:pt x="8158698" y="361186"/>
                  </a:lnTo>
                  <a:lnTo>
                    <a:pt x="8189691" y="328451"/>
                  </a:lnTo>
                  <a:lnTo>
                    <a:pt x="8215378" y="291264"/>
                  </a:lnTo>
                  <a:lnTo>
                    <a:pt x="8235174" y="250252"/>
                  </a:lnTo>
                  <a:lnTo>
                    <a:pt x="8248491" y="206041"/>
                  </a:lnTo>
                  <a:lnTo>
                    <a:pt x="8254746" y="159257"/>
                  </a:lnTo>
                  <a:close/>
                </a:path>
              </a:pathLst>
            </a:custGeom>
            <a:solidFill>
              <a:srgbClr val="FFFFFF"/>
            </a:solidFill>
          </p:spPr>
          <p:txBody>
            <a:bodyPr wrap="square" lIns="0" tIns="0" rIns="0" bIns="0" rtlCol="0"/>
            <a:lstStyle/>
            <a:p>
              <a:endParaRPr/>
            </a:p>
          </p:txBody>
        </p:sp>
      </p:grpSp>
      <p:sp>
        <p:nvSpPr>
          <p:cNvPr id="15" name="object 15"/>
          <p:cNvSpPr txBox="1"/>
          <p:nvPr/>
        </p:nvSpPr>
        <p:spPr>
          <a:xfrm>
            <a:off x="1097533" y="3255517"/>
            <a:ext cx="7019290" cy="1320165"/>
          </a:xfrm>
          <a:prstGeom prst="rect">
            <a:avLst/>
          </a:prstGeom>
        </p:spPr>
        <p:txBody>
          <a:bodyPr vert="horz" wrap="square" lIns="0" tIns="50800" rIns="0" bIns="0" rtlCol="0">
            <a:spAutoFit/>
          </a:bodyPr>
          <a:lstStyle/>
          <a:p>
            <a:pPr marL="12700" marR="5080">
              <a:lnSpc>
                <a:spcPct val="91600"/>
              </a:lnSpc>
              <a:spcBef>
                <a:spcPts val="400"/>
              </a:spcBef>
            </a:pPr>
            <a:r>
              <a:rPr sz="3000" spc="-15" dirty="0">
                <a:solidFill>
                  <a:srgbClr val="FFFFFF"/>
                </a:solidFill>
                <a:latin typeface="Calibri"/>
                <a:cs typeface="Calibri"/>
              </a:rPr>
              <a:t>Standardized, </a:t>
            </a:r>
            <a:r>
              <a:rPr sz="3000" spc="-5" dirty="0">
                <a:solidFill>
                  <a:srgbClr val="FFFFFF"/>
                </a:solidFill>
                <a:latin typeface="Calibri"/>
                <a:cs typeface="Calibri"/>
              </a:rPr>
              <a:t>one‐size‐fits‐all </a:t>
            </a:r>
            <a:r>
              <a:rPr sz="3000" spc="-10" dirty="0">
                <a:solidFill>
                  <a:srgbClr val="FFFFFF"/>
                </a:solidFill>
                <a:latin typeface="Calibri"/>
                <a:cs typeface="Calibri"/>
              </a:rPr>
              <a:t>insurance </a:t>
            </a:r>
            <a:r>
              <a:rPr sz="3000" spc="-20" dirty="0">
                <a:solidFill>
                  <a:srgbClr val="FFFFFF"/>
                </a:solidFill>
                <a:latin typeface="Calibri"/>
                <a:cs typeface="Calibri"/>
              </a:rPr>
              <a:t>that  </a:t>
            </a:r>
            <a:r>
              <a:rPr sz="3000" spc="-25" dirty="0">
                <a:solidFill>
                  <a:srgbClr val="FFFFFF"/>
                </a:solidFill>
                <a:latin typeface="Calibri"/>
                <a:cs typeface="Calibri"/>
              </a:rPr>
              <a:t>covers </a:t>
            </a:r>
            <a:r>
              <a:rPr sz="3000" spc="-5" dirty="0">
                <a:solidFill>
                  <a:srgbClr val="FFFFFF"/>
                </a:solidFill>
                <a:latin typeface="Calibri"/>
                <a:cs typeface="Calibri"/>
              </a:rPr>
              <a:t>everything </a:t>
            </a:r>
            <a:r>
              <a:rPr sz="3000" spc="-10" dirty="0">
                <a:solidFill>
                  <a:srgbClr val="FFFFFF"/>
                </a:solidFill>
                <a:latin typeface="Calibri"/>
                <a:cs typeface="Calibri"/>
              </a:rPr>
              <a:t>that could go </a:t>
            </a:r>
            <a:r>
              <a:rPr sz="3000" spc="-15" dirty="0">
                <a:solidFill>
                  <a:srgbClr val="FFFFFF"/>
                </a:solidFill>
                <a:latin typeface="Calibri"/>
                <a:cs typeface="Calibri"/>
              </a:rPr>
              <a:t>wrong </a:t>
            </a:r>
            <a:r>
              <a:rPr sz="3000" spc="-5" dirty="0">
                <a:solidFill>
                  <a:srgbClr val="FFFFFF"/>
                </a:solidFill>
                <a:latin typeface="Calibri"/>
                <a:cs typeface="Calibri"/>
              </a:rPr>
              <a:t>during  </a:t>
            </a:r>
            <a:r>
              <a:rPr sz="3000" spc="-10" dirty="0">
                <a:solidFill>
                  <a:srgbClr val="FFFFFF"/>
                </a:solidFill>
                <a:latin typeface="Calibri"/>
                <a:cs typeface="Calibri"/>
              </a:rPr>
              <a:t>construction</a:t>
            </a:r>
            <a:endParaRPr sz="3000">
              <a:latin typeface="Calibri"/>
              <a:cs typeface="Calibri"/>
            </a:endParaRPr>
          </a:p>
        </p:txBody>
      </p:sp>
      <p:sp>
        <p:nvSpPr>
          <p:cNvPr id="16" name="object 16"/>
          <p:cNvSpPr/>
          <p:nvPr/>
        </p:nvSpPr>
        <p:spPr>
          <a:xfrm>
            <a:off x="457200" y="5352288"/>
            <a:ext cx="9144000" cy="1963420"/>
          </a:xfrm>
          <a:custGeom>
            <a:avLst/>
            <a:gdLst/>
            <a:ahLst/>
            <a:cxnLst/>
            <a:rect l="l" t="t" r="r" b="b"/>
            <a:pathLst>
              <a:path w="9144000" h="1963420">
                <a:moveTo>
                  <a:pt x="9144000" y="0"/>
                </a:moveTo>
                <a:lnTo>
                  <a:pt x="0" y="0"/>
                </a:lnTo>
                <a:lnTo>
                  <a:pt x="0" y="979170"/>
                </a:lnTo>
                <a:lnTo>
                  <a:pt x="0" y="979932"/>
                </a:lnTo>
                <a:lnTo>
                  <a:pt x="0" y="1962912"/>
                </a:lnTo>
                <a:lnTo>
                  <a:pt x="9144000" y="1962912"/>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486" y="3734054"/>
            <a:ext cx="7181850" cy="635635"/>
          </a:xfrm>
          <a:prstGeom prst="rect">
            <a:avLst/>
          </a:prstGeom>
        </p:spPr>
        <p:txBody>
          <a:bodyPr vert="horz" wrap="square" lIns="0" tIns="12700" rIns="0" bIns="0" rtlCol="0">
            <a:spAutoFit/>
          </a:bodyPr>
          <a:lstStyle/>
          <a:p>
            <a:pPr marL="12700">
              <a:lnSpc>
                <a:spcPct val="100000"/>
              </a:lnSpc>
              <a:spcBef>
                <a:spcPts val="100"/>
              </a:spcBef>
            </a:pPr>
            <a:r>
              <a:rPr sz="4000" spc="-5" dirty="0"/>
              <a:t>Structure </a:t>
            </a:r>
            <a:r>
              <a:rPr sz="4000" dirty="0"/>
              <a:t>of a Builder's Risk</a:t>
            </a:r>
            <a:r>
              <a:rPr sz="4000" spc="-105" dirty="0"/>
              <a:t> </a:t>
            </a:r>
            <a:r>
              <a:rPr sz="4000" spc="-15" dirty="0"/>
              <a:t>Policy</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6911" y="919225"/>
            <a:ext cx="5623560" cy="695960"/>
          </a:xfrm>
          <a:prstGeom prst="rect">
            <a:avLst/>
          </a:prstGeom>
        </p:spPr>
        <p:txBody>
          <a:bodyPr vert="horz" wrap="square" lIns="0" tIns="12065" rIns="0" bIns="0" rtlCol="0">
            <a:spAutoFit/>
          </a:bodyPr>
          <a:lstStyle/>
          <a:p>
            <a:pPr marL="12700">
              <a:lnSpc>
                <a:spcPct val="100000"/>
              </a:lnSpc>
              <a:spcBef>
                <a:spcPts val="95"/>
              </a:spcBef>
            </a:pPr>
            <a:r>
              <a:rPr sz="4400" spc="-20" dirty="0"/>
              <a:t>Four </a:t>
            </a:r>
            <a:r>
              <a:rPr sz="4400" spc="-5" dirty="0"/>
              <a:t>Main</a:t>
            </a:r>
            <a:r>
              <a:rPr sz="4400" spc="-25" dirty="0"/>
              <a:t> </a:t>
            </a:r>
            <a:r>
              <a:rPr sz="4400" spc="-10" dirty="0"/>
              <a:t>Components:</a:t>
            </a:r>
            <a:endParaRPr sz="4400"/>
          </a:p>
        </p:txBody>
      </p:sp>
      <p:grpSp>
        <p:nvGrpSpPr>
          <p:cNvPr id="3" name="object 3"/>
          <p:cNvGrpSpPr/>
          <p:nvPr/>
        </p:nvGrpSpPr>
        <p:grpSpPr>
          <a:xfrm>
            <a:off x="457200" y="1436369"/>
            <a:ext cx="9144000" cy="1958339"/>
            <a:chOff x="457200" y="1436369"/>
            <a:chExt cx="9144000" cy="1958339"/>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15586" y="2057400"/>
              <a:ext cx="4114165" cy="358140"/>
            </a:xfrm>
            <a:custGeom>
              <a:avLst/>
              <a:gdLst/>
              <a:ahLst/>
              <a:cxnLst/>
              <a:rect l="l" t="t" r="r" b="b"/>
              <a:pathLst>
                <a:path w="4114165" h="358139">
                  <a:moveTo>
                    <a:pt x="4113613" y="358139"/>
                  </a:moveTo>
                  <a:lnTo>
                    <a:pt x="4113613" y="0"/>
                  </a:lnTo>
                  <a:lnTo>
                    <a:pt x="376003" y="0"/>
                  </a:lnTo>
                  <a:lnTo>
                    <a:pt x="328746" y="2943"/>
                  </a:lnTo>
                  <a:lnTo>
                    <a:pt x="283225" y="11537"/>
                  </a:lnTo>
                  <a:lnTo>
                    <a:pt x="239795" y="25424"/>
                  </a:lnTo>
                  <a:lnTo>
                    <a:pt x="198812" y="44250"/>
                  </a:lnTo>
                  <a:lnTo>
                    <a:pt x="160633" y="67659"/>
                  </a:lnTo>
                  <a:lnTo>
                    <a:pt x="125613" y="95294"/>
                  </a:lnTo>
                  <a:lnTo>
                    <a:pt x="94107" y="126799"/>
                  </a:lnTo>
                  <a:lnTo>
                    <a:pt x="66472" y="161820"/>
                  </a:lnTo>
                  <a:lnTo>
                    <a:pt x="43064" y="199999"/>
                  </a:lnTo>
                  <a:lnTo>
                    <a:pt x="24238" y="240982"/>
                  </a:lnTo>
                  <a:lnTo>
                    <a:pt x="10350" y="284411"/>
                  </a:lnTo>
                  <a:lnTo>
                    <a:pt x="1756" y="329933"/>
                  </a:lnTo>
                  <a:lnTo>
                    <a:pt x="0" y="358139"/>
                  </a:lnTo>
                  <a:lnTo>
                    <a:pt x="4113613" y="358139"/>
                  </a:lnTo>
                  <a:close/>
                </a:path>
              </a:pathLst>
            </a:custGeom>
            <a:solidFill>
              <a:srgbClr val="4F81BD"/>
            </a:solidFill>
          </p:spPr>
          <p:txBody>
            <a:bodyPr wrap="square" lIns="0" tIns="0" rIns="0" bIns="0" rtlCol="0"/>
            <a:lstStyle/>
            <a:p>
              <a:endParaRPr/>
            </a:p>
          </p:txBody>
        </p:sp>
        <p:sp>
          <p:nvSpPr>
            <p:cNvPr id="6" name="object 6"/>
            <p:cNvSpPr/>
            <p:nvPr/>
          </p:nvSpPr>
          <p:spPr>
            <a:xfrm>
              <a:off x="903369" y="2045207"/>
              <a:ext cx="4138929" cy="370840"/>
            </a:xfrm>
            <a:custGeom>
              <a:avLst/>
              <a:gdLst/>
              <a:ahLst/>
              <a:cxnLst/>
              <a:rect l="l" t="t" r="r" b="b"/>
              <a:pathLst>
                <a:path w="4138929" h="370839">
                  <a:moveTo>
                    <a:pt x="4138784" y="370331"/>
                  </a:moveTo>
                  <a:lnTo>
                    <a:pt x="4138784" y="5334"/>
                  </a:lnTo>
                  <a:lnTo>
                    <a:pt x="4133450" y="0"/>
                  </a:lnTo>
                  <a:lnTo>
                    <a:pt x="388220" y="0"/>
                  </a:lnTo>
                  <a:lnTo>
                    <a:pt x="339483" y="2883"/>
                  </a:lnTo>
                  <a:lnTo>
                    <a:pt x="292511" y="11662"/>
                  </a:lnTo>
                  <a:lnTo>
                    <a:pt x="247675" y="25960"/>
                  </a:lnTo>
                  <a:lnTo>
                    <a:pt x="205350" y="45399"/>
                  </a:lnTo>
                  <a:lnTo>
                    <a:pt x="165907" y="69601"/>
                  </a:lnTo>
                  <a:lnTo>
                    <a:pt x="129719" y="98189"/>
                  </a:lnTo>
                  <a:lnTo>
                    <a:pt x="97158" y="130784"/>
                  </a:lnTo>
                  <a:lnTo>
                    <a:pt x="68597" y="167010"/>
                  </a:lnTo>
                  <a:lnTo>
                    <a:pt x="44410" y="206489"/>
                  </a:lnTo>
                  <a:lnTo>
                    <a:pt x="24967" y="248843"/>
                  </a:lnTo>
                  <a:lnTo>
                    <a:pt x="10643" y="293695"/>
                  </a:lnTo>
                  <a:lnTo>
                    <a:pt x="1809" y="340667"/>
                  </a:lnTo>
                  <a:lnTo>
                    <a:pt x="0" y="370331"/>
                  </a:lnTo>
                  <a:lnTo>
                    <a:pt x="25320" y="370331"/>
                  </a:lnTo>
                  <a:lnTo>
                    <a:pt x="27457" y="339886"/>
                  </a:lnTo>
                  <a:lnTo>
                    <a:pt x="37260" y="292448"/>
                  </a:lnTo>
                  <a:lnTo>
                    <a:pt x="52963" y="247493"/>
                  </a:lnTo>
                  <a:lnTo>
                    <a:pt x="74137" y="205449"/>
                  </a:lnTo>
                  <a:lnTo>
                    <a:pt x="100354" y="166743"/>
                  </a:lnTo>
                  <a:lnTo>
                    <a:pt x="131183" y="131802"/>
                  </a:lnTo>
                  <a:lnTo>
                    <a:pt x="166195" y="101053"/>
                  </a:lnTo>
                  <a:lnTo>
                    <a:pt x="204962" y="74924"/>
                  </a:lnTo>
                  <a:lnTo>
                    <a:pt x="247053" y="53841"/>
                  </a:lnTo>
                  <a:lnTo>
                    <a:pt x="292039" y="38233"/>
                  </a:lnTo>
                  <a:lnTo>
                    <a:pt x="339492" y="28525"/>
                  </a:lnTo>
                  <a:lnTo>
                    <a:pt x="388220" y="25198"/>
                  </a:lnTo>
                  <a:lnTo>
                    <a:pt x="4113638" y="25146"/>
                  </a:lnTo>
                  <a:lnTo>
                    <a:pt x="4113638" y="12191"/>
                  </a:lnTo>
                  <a:lnTo>
                    <a:pt x="4125830" y="25146"/>
                  </a:lnTo>
                  <a:lnTo>
                    <a:pt x="4125830" y="370331"/>
                  </a:lnTo>
                  <a:lnTo>
                    <a:pt x="4138784" y="370331"/>
                  </a:lnTo>
                  <a:close/>
                </a:path>
                <a:path w="4138929" h="370839">
                  <a:moveTo>
                    <a:pt x="4125830" y="25146"/>
                  </a:moveTo>
                  <a:lnTo>
                    <a:pt x="4113638" y="12191"/>
                  </a:lnTo>
                  <a:lnTo>
                    <a:pt x="4113638" y="25146"/>
                  </a:lnTo>
                  <a:lnTo>
                    <a:pt x="4125830" y="25146"/>
                  </a:lnTo>
                  <a:close/>
                </a:path>
                <a:path w="4138929" h="370839">
                  <a:moveTo>
                    <a:pt x="4125830" y="370331"/>
                  </a:moveTo>
                  <a:lnTo>
                    <a:pt x="4125830" y="25146"/>
                  </a:lnTo>
                  <a:lnTo>
                    <a:pt x="4113638" y="25146"/>
                  </a:lnTo>
                  <a:lnTo>
                    <a:pt x="4113638" y="370331"/>
                  </a:lnTo>
                  <a:lnTo>
                    <a:pt x="4125830" y="370331"/>
                  </a:lnTo>
                  <a:close/>
                </a:path>
              </a:pathLst>
            </a:custGeom>
            <a:solidFill>
              <a:srgbClr val="FFFFFF"/>
            </a:solidFill>
          </p:spPr>
          <p:txBody>
            <a:bodyPr wrap="square" lIns="0" tIns="0" rIns="0" bIns="0" rtlCol="0"/>
            <a:lstStyle/>
            <a:p>
              <a:endParaRPr/>
            </a:p>
          </p:txBody>
        </p:sp>
        <p:sp>
          <p:nvSpPr>
            <p:cNvPr id="7" name="object 7"/>
            <p:cNvSpPr/>
            <p:nvPr/>
          </p:nvSpPr>
          <p:spPr>
            <a:xfrm>
              <a:off x="5029200" y="2057400"/>
              <a:ext cx="4114165" cy="358140"/>
            </a:xfrm>
            <a:custGeom>
              <a:avLst/>
              <a:gdLst/>
              <a:ahLst/>
              <a:cxnLst/>
              <a:rect l="l" t="t" r="r" b="b"/>
              <a:pathLst>
                <a:path w="4114165" h="358139">
                  <a:moveTo>
                    <a:pt x="4113618" y="358139"/>
                  </a:moveTo>
                  <a:lnTo>
                    <a:pt x="4103308" y="284411"/>
                  </a:lnTo>
                  <a:lnTo>
                    <a:pt x="4089468" y="240982"/>
                  </a:lnTo>
                  <a:lnTo>
                    <a:pt x="4070699" y="199999"/>
                  </a:lnTo>
                  <a:lnTo>
                    <a:pt x="4047348" y="161820"/>
                  </a:lnTo>
                  <a:lnTo>
                    <a:pt x="4019768" y="126799"/>
                  </a:lnTo>
                  <a:lnTo>
                    <a:pt x="3988306" y="95294"/>
                  </a:lnTo>
                  <a:lnTo>
                    <a:pt x="3953312" y="67659"/>
                  </a:lnTo>
                  <a:lnTo>
                    <a:pt x="3915137" y="44250"/>
                  </a:lnTo>
                  <a:lnTo>
                    <a:pt x="3874130" y="25424"/>
                  </a:lnTo>
                  <a:lnTo>
                    <a:pt x="3830639" y="11537"/>
                  </a:lnTo>
                  <a:lnTo>
                    <a:pt x="3785016" y="2943"/>
                  </a:lnTo>
                  <a:lnTo>
                    <a:pt x="3737610" y="0"/>
                  </a:lnTo>
                  <a:lnTo>
                    <a:pt x="0" y="0"/>
                  </a:lnTo>
                  <a:lnTo>
                    <a:pt x="0" y="358139"/>
                  </a:lnTo>
                  <a:lnTo>
                    <a:pt x="4113618" y="358139"/>
                  </a:lnTo>
                  <a:close/>
                </a:path>
              </a:pathLst>
            </a:custGeom>
            <a:solidFill>
              <a:srgbClr val="4F81BD"/>
            </a:solidFill>
          </p:spPr>
          <p:txBody>
            <a:bodyPr wrap="square" lIns="0" tIns="0" rIns="0" bIns="0" rtlCol="0"/>
            <a:lstStyle/>
            <a:p>
              <a:endParaRPr/>
            </a:p>
          </p:txBody>
        </p:sp>
        <p:sp>
          <p:nvSpPr>
            <p:cNvPr id="8" name="object 8"/>
            <p:cNvSpPr/>
            <p:nvPr/>
          </p:nvSpPr>
          <p:spPr>
            <a:xfrm>
              <a:off x="5017008" y="2045207"/>
              <a:ext cx="4138929" cy="370840"/>
            </a:xfrm>
            <a:custGeom>
              <a:avLst/>
              <a:gdLst/>
              <a:ahLst/>
              <a:cxnLst/>
              <a:rect l="l" t="t" r="r" b="b"/>
              <a:pathLst>
                <a:path w="4138929" h="370839">
                  <a:moveTo>
                    <a:pt x="4138787" y="370332"/>
                  </a:moveTo>
                  <a:lnTo>
                    <a:pt x="4128148" y="293581"/>
                  </a:lnTo>
                  <a:lnTo>
                    <a:pt x="4113828" y="248729"/>
                  </a:lnTo>
                  <a:lnTo>
                    <a:pt x="4094389" y="206400"/>
                  </a:lnTo>
                  <a:lnTo>
                    <a:pt x="4070205" y="166965"/>
                  </a:lnTo>
                  <a:lnTo>
                    <a:pt x="4041648" y="130794"/>
                  </a:lnTo>
                  <a:lnTo>
                    <a:pt x="4009089" y="98255"/>
                  </a:lnTo>
                  <a:lnTo>
                    <a:pt x="3972902" y="69718"/>
                  </a:lnTo>
                  <a:lnTo>
                    <a:pt x="3933458" y="45553"/>
                  </a:lnTo>
                  <a:lnTo>
                    <a:pt x="3891130" y="26129"/>
                  </a:lnTo>
                  <a:lnTo>
                    <a:pt x="3846290" y="11816"/>
                  </a:lnTo>
                  <a:lnTo>
                    <a:pt x="3799310" y="2983"/>
                  </a:lnTo>
                  <a:lnTo>
                    <a:pt x="3750564" y="0"/>
                  </a:lnTo>
                  <a:lnTo>
                    <a:pt x="5333" y="0"/>
                  </a:lnTo>
                  <a:lnTo>
                    <a:pt x="0" y="5334"/>
                  </a:lnTo>
                  <a:lnTo>
                    <a:pt x="0" y="370332"/>
                  </a:lnTo>
                  <a:lnTo>
                    <a:pt x="12192" y="370332"/>
                  </a:lnTo>
                  <a:lnTo>
                    <a:pt x="12192" y="25146"/>
                  </a:lnTo>
                  <a:lnTo>
                    <a:pt x="25146" y="12192"/>
                  </a:lnTo>
                  <a:lnTo>
                    <a:pt x="25146" y="25146"/>
                  </a:lnTo>
                  <a:lnTo>
                    <a:pt x="3750564" y="25146"/>
                  </a:lnTo>
                  <a:lnTo>
                    <a:pt x="3799989" y="28545"/>
                  </a:lnTo>
                  <a:lnTo>
                    <a:pt x="3847389" y="38318"/>
                  </a:lnTo>
                  <a:lnTo>
                    <a:pt x="3892329" y="54026"/>
                  </a:lnTo>
                  <a:lnTo>
                    <a:pt x="3934378" y="75231"/>
                  </a:lnTo>
                  <a:lnTo>
                    <a:pt x="3973103" y="101495"/>
                  </a:lnTo>
                  <a:lnTo>
                    <a:pt x="4008072" y="132378"/>
                  </a:lnTo>
                  <a:lnTo>
                    <a:pt x="4038853" y="167443"/>
                  </a:lnTo>
                  <a:lnTo>
                    <a:pt x="4065013" y="206250"/>
                  </a:lnTo>
                  <a:lnTo>
                    <a:pt x="4086120" y="248363"/>
                  </a:lnTo>
                  <a:lnTo>
                    <a:pt x="4101741" y="293341"/>
                  </a:lnTo>
                  <a:lnTo>
                    <a:pt x="4111445" y="340748"/>
                  </a:lnTo>
                  <a:lnTo>
                    <a:pt x="4113454" y="370332"/>
                  </a:lnTo>
                  <a:lnTo>
                    <a:pt x="4138787" y="370332"/>
                  </a:lnTo>
                  <a:close/>
                </a:path>
                <a:path w="4138929" h="370839">
                  <a:moveTo>
                    <a:pt x="25146" y="25146"/>
                  </a:moveTo>
                  <a:lnTo>
                    <a:pt x="25146" y="12192"/>
                  </a:lnTo>
                  <a:lnTo>
                    <a:pt x="12192" y="25146"/>
                  </a:lnTo>
                  <a:lnTo>
                    <a:pt x="25146" y="25146"/>
                  </a:lnTo>
                  <a:close/>
                </a:path>
                <a:path w="4138929" h="370839">
                  <a:moveTo>
                    <a:pt x="25146" y="370332"/>
                  </a:moveTo>
                  <a:lnTo>
                    <a:pt x="25146" y="25146"/>
                  </a:lnTo>
                  <a:lnTo>
                    <a:pt x="12192" y="25146"/>
                  </a:lnTo>
                  <a:lnTo>
                    <a:pt x="12192" y="370332"/>
                  </a:lnTo>
                  <a:lnTo>
                    <a:pt x="25146" y="370332"/>
                  </a:lnTo>
                  <a:close/>
                </a:path>
              </a:pathLst>
            </a:custGeom>
            <a:solidFill>
              <a:srgbClr val="FFFFFF"/>
            </a:solidFill>
          </p:spPr>
          <p:txBody>
            <a:bodyPr wrap="square" lIns="0" tIns="0" rIns="0" bIns="0" rtlCol="0"/>
            <a:lstStyle/>
            <a:p>
              <a:endParaRPr/>
            </a:p>
          </p:txBody>
        </p:sp>
        <p:sp>
          <p:nvSpPr>
            <p:cNvPr id="9" name="object 9"/>
            <p:cNvSpPr/>
            <p:nvPr/>
          </p:nvSpPr>
          <p:spPr>
            <a:xfrm>
              <a:off x="457200" y="2414777"/>
              <a:ext cx="9144000" cy="980440"/>
            </a:xfrm>
            <a:custGeom>
              <a:avLst/>
              <a:gdLst/>
              <a:ahLst/>
              <a:cxnLst/>
              <a:rect l="l" t="t" r="r" b="b"/>
              <a:pathLst>
                <a:path w="9144000" h="980439">
                  <a:moveTo>
                    <a:pt x="458470" y="0"/>
                  </a:moveTo>
                  <a:lnTo>
                    <a:pt x="0" y="0"/>
                  </a:lnTo>
                  <a:lnTo>
                    <a:pt x="0" y="979932"/>
                  </a:lnTo>
                  <a:lnTo>
                    <a:pt x="458470" y="979932"/>
                  </a:lnTo>
                  <a:lnTo>
                    <a:pt x="458470" y="0"/>
                  </a:lnTo>
                  <a:close/>
                </a:path>
                <a:path w="9144000" h="980439">
                  <a:moveTo>
                    <a:pt x="9144000" y="0"/>
                  </a:moveTo>
                  <a:lnTo>
                    <a:pt x="8685530" y="0"/>
                  </a:lnTo>
                  <a:lnTo>
                    <a:pt x="8685530" y="979932"/>
                  </a:lnTo>
                  <a:lnTo>
                    <a:pt x="9144000" y="979932"/>
                  </a:lnTo>
                  <a:lnTo>
                    <a:pt x="9144000" y="0"/>
                  </a:lnTo>
                  <a:close/>
                </a:path>
              </a:pathLst>
            </a:custGeom>
            <a:solidFill>
              <a:srgbClr val="1F497D"/>
            </a:solidFill>
          </p:spPr>
          <p:txBody>
            <a:bodyPr wrap="square" lIns="0" tIns="0" rIns="0" bIns="0" rtlCol="0"/>
            <a:lstStyle/>
            <a:p>
              <a:endParaRPr/>
            </a:p>
          </p:txBody>
        </p:sp>
        <p:sp>
          <p:nvSpPr>
            <p:cNvPr id="10" name="object 10"/>
            <p:cNvSpPr/>
            <p:nvPr/>
          </p:nvSpPr>
          <p:spPr>
            <a:xfrm>
              <a:off x="914400" y="2415539"/>
              <a:ext cx="4114800" cy="979169"/>
            </a:xfrm>
            <a:custGeom>
              <a:avLst/>
              <a:gdLst/>
              <a:ahLst/>
              <a:cxnLst/>
              <a:rect l="l" t="t" r="r" b="b"/>
              <a:pathLst>
                <a:path w="4114800" h="979170">
                  <a:moveTo>
                    <a:pt x="4114800" y="0"/>
                  </a:moveTo>
                  <a:lnTo>
                    <a:pt x="1270" y="0"/>
                  </a:lnTo>
                  <a:lnTo>
                    <a:pt x="1270" y="8864"/>
                  </a:lnTo>
                  <a:lnTo>
                    <a:pt x="0" y="8864"/>
                  </a:lnTo>
                  <a:lnTo>
                    <a:pt x="0" y="979170"/>
                  </a:lnTo>
                  <a:lnTo>
                    <a:pt x="1270" y="979170"/>
                  </a:lnTo>
                  <a:lnTo>
                    <a:pt x="4114800" y="979170"/>
                  </a:lnTo>
                  <a:lnTo>
                    <a:pt x="4114800" y="0"/>
                  </a:lnTo>
                  <a:close/>
                </a:path>
              </a:pathLst>
            </a:custGeom>
            <a:solidFill>
              <a:srgbClr val="4F81BD"/>
            </a:solidFill>
          </p:spPr>
          <p:txBody>
            <a:bodyPr wrap="square" lIns="0" tIns="0" rIns="0" bIns="0" rtlCol="0"/>
            <a:lstStyle/>
            <a:p>
              <a:endParaRPr/>
            </a:p>
          </p:txBody>
        </p:sp>
        <p:sp>
          <p:nvSpPr>
            <p:cNvPr id="11" name="object 11"/>
            <p:cNvSpPr/>
            <p:nvPr/>
          </p:nvSpPr>
          <p:spPr>
            <a:xfrm>
              <a:off x="901700" y="2415539"/>
              <a:ext cx="4127500" cy="979169"/>
            </a:xfrm>
            <a:custGeom>
              <a:avLst/>
              <a:gdLst/>
              <a:ahLst/>
              <a:cxnLst/>
              <a:rect l="l" t="t" r="r" b="b"/>
              <a:pathLst>
                <a:path w="4127500" h="979170">
                  <a:moveTo>
                    <a:pt x="26670" y="0"/>
                  </a:moveTo>
                  <a:lnTo>
                    <a:pt x="25400" y="0"/>
                  </a:lnTo>
                  <a:lnTo>
                    <a:pt x="1270" y="0"/>
                  </a:lnTo>
                  <a:lnTo>
                    <a:pt x="1270" y="16979"/>
                  </a:lnTo>
                  <a:lnTo>
                    <a:pt x="0" y="16979"/>
                  </a:lnTo>
                  <a:lnTo>
                    <a:pt x="0" y="979170"/>
                  </a:lnTo>
                  <a:lnTo>
                    <a:pt x="1270" y="979170"/>
                  </a:lnTo>
                  <a:lnTo>
                    <a:pt x="25400" y="979170"/>
                  </a:lnTo>
                  <a:lnTo>
                    <a:pt x="25400" y="13627"/>
                  </a:lnTo>
                  <a:lnTo>
                    <a:pt x="26670" y="13627"/>
                  </a:lnTo>
                  <a:lnTo>
                    <a:pt x="26670" y="0"/>
                  </a:lnTo>
                  <a:close/>
                </a:path>
                <a:path w="4127500" h="979170">
                  <a:moveTo>
                    <a:pt x="4127500" y="0"/>
                  </a:moveTo>
                  <a:lnTo>
                    <a:pt x="4115295" y="0"/>
                  </a:lnTo>
                  <a:lnTo>
                    <a:pt x="4115295" y="979170"/>
                  </a:lnTo>
                  <a:lnTo>
                    <a:pt x="4127500" y="979170"/>
                  </a:lnTo>
                  <a:lnTo>
                    <a:pt x="4127500"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2235200" y="2232151"/>
            <a:ext cx="1472565" cy="361315"/>
          </a:xfrm>
          <a:prstGeom prst="rect">
            <a:avLst/>
          </a:prstGeom>
        </p:spPr>
        <p:txBody>
          <a:bodyPr vert="horz" wrap="square" lIns="0" tIns="12700" rIns="0" bIns="0" rtlCol="0">
            <a:spAutoFit/>
          </a:bodyPr>
          <a:lstStyle/>
          <a:p>
            <a:pPr marL="12700">
              <a:lnSpc>
                <a:spcPct val="100000"/>
              </a:lnSpc>
              <a:spcBef>
                <a:spcPts val="100"/>
              </a:spcBef>
            </a:pPr>
            <a:r>
              <a:rPr sz="2200" b="1" u="heavy" spc="-10" dirty="0">
                <a:solidFill>
                  <a:srgbClr val="FFFFFF"/>
                </a:solidFill>
                <a:uFill>
                  <a:solidFill>
                    <a:srgbClr val="FFFFFF"/>
                  </a:solidFill>
                </a:uFill>
                <a:latin typeface="Calibri"/>
                <a:cs typeface="Calibri"/>
              </a:rPr>
              <a:t>Declarations</a:t>
            </a:r>
            <a:endParaRPr sz="2200">
              <a:latin typeface="Calibri"/>
              <a:cs typeface="Calibri"/>
            </a:endParaRPr>
          </a:p>
        </p:txBody>
      </p:sp>
      <p:grpSp>
        <p:nvGrpSpPr>
          <p:cNvPr id="13" name="object 13"/>
          <p:cNvGrpSpPr/>
          <p:nvPr/>
        </p:nvGrpSpPr>
        <p:grpSpPr>
          <a:xfrm>
            <a:off x="5017008" y="2415539"/>
            <a:ext cx="4140200" cy="979169"/>
            <a:chOff x="5017008" y="2415539"/>
            <a:chExt cx="4140200" cy="979169"/>
          </a:xfrm>
        </p:grpSpPr>
        <p:sp>
          <p:nvSpPr>
            <p:cNvPr id="14" name="object 14"/>
            <p:cNvSpPr/>
            <p:nvPr/>
          </p:nvSpPr>
          <p:spPr>
            <a:xfrm>
              <a:off x="5029200" y="2415539"/>
              <a:ext cx="4114800" cy="979169"/>
            </a:xfrm>
            <a:custGeom>
              <a:avLst/>
              <a:gdLst/>
              <a:ahLst/>
              <a:cxnLst/>
              <a:rect l="l" t="t" r="r" b="b"/>
              <a:pathLst>
                <a:path w="4114800" h="979170">
                  <a:moveTo>
                    <a:pt x="4114800" y="8813"/>
                  </a:moveTo>
                  <a:lnTo>
                    <a:pt x="4113530" y="8813"/>
                  </a:lnTo>
                  <a:lnTo>
                    <a:pt x="4113530" y="0"/>
                  </a:lnTo>
                  <a:lnTo>
                    <a:pt x="0" y="0"/>
                  </a:lnTo>
                  <a:lnTo>
                    <a:pt x="0" y="979170"/>
                  </a:lnTo>
                  <a:lnTo>
                    <a:pt x="4113530" y="979170"/>
                  </a:lnTo>
                  <a:lnTo>
                    <a:pt x="4114800" y="979170"/>
                  </a:lnTo>
                  <a:lnTo>
                    <a:pt x="4114800" y="8813"/>
                  </a:lnTo>
                  <a:close/>
                </a:path>
              </a:pathLst>
            </a:custGeom>
            <a:solidFill>
              <a:srgbClr val="4F81BD"/>
            </a:solidFill>
          </p:spPr>
          <p:txBody>
            <a:bodyPr wrap="square" lIns="0" tIns="0" rIns="0" bIns="0" rtlCol="0"/>
            <a:lstStyle/>
            <a:p>
              <a:endParaRPr/>
            </a:p>
          </p:txBody>
        </p:sp>
        <p:sp>
          <p:nvSpPr>
            <p:cNvPr id="15" name="object 15"/>
            <p:cNvSpPr/>
            <p:nvPr/>
          </p:nvSpPr>
          <p:spPr>
            <a:xfrm>
              <a:off x="5017008" y="2415539"/>
              <a:ext cx="4140200" cy="979169"/>
            </a:xfrm>
            <a:custGeom>
              <a:avLst/>
              <a:gdLst/>
              <a:ahLst/>
              <a:cxnLst/>
              <a:rect l="l" t="t" r="r" b="b"/>
              <a:pathLst>
                <a:path w="4140200" h="979170">
                  <a:moveTo>
                    <a:pt x="25146" y="979170"/>
                  </a:moveTo>
                  <a:lnTo>
                    <a:pt x="25146" y="0"/>
                  </a:lnTo>
                  <a:lnTo>
                    <a:pt x="0" y="0"/>
                  </a:lnTo>
                  <a:lnTo>
                    <a:pt x="0" y="979170"/>
                  </a:lnTo>
                  <a:lnTo>
                    <a:pt x="25146" y="979170"/>
                  </a:lnTo>
                  <a:close/>
                </a:path>
                <a:path w="4140200" h="979170">
                  <a:moveTo>
                    <a:pt x="4139946" y="979170"/>
                  </a:moveTo>
                  <a:lnTo>
                    <a:pt x="4139946" y="19049"/>
                  </a:lnTo>
                  <a:lnTo>
                    <a:pt x="4138787" y="0"/>
                  </a:lnTo>
                  <a:lnTo>
                    <a:pt x="4113454" y="0"/>
                  </a:lnTo>
                  <a:lnTo>
                    <a:pt x="4114800" y="19811"/>
                  </a:lnTo>
                  <a:lnTo>
                    <a:pt x="4114800" y="979170"/>
                  </a:lnTo>
                  <a:lnTo>
                    <a:pt x="4139946" y="979170"/>
                  </a:lnTo>
                  <a:close/>
                </a:path>
              </a:pathLst>
            </a:custGeom>
            <a:solidFill>
              <a:srgbClr val="FFFFFF"/>
            </a:solidFill>
          </p:spPr>
          <p:txBody>
            <a:bodyPr wrap="square" lIns="0" tIns="0" rIns="0" bIns="0" rtlCol="0"/>
            <a:lstStyle/>
            <a:p>
              <a:endParaRPr/>
            </a:p>
          </p:txBody>
        </p:sp>
      </p:grpSp>
      <p:sp>
        <p:nvSpPr>
          <p:cNvPr id="16" name="object 16"/>
          <p:cNvSpPr txBox="1"/>
          <p:nvPr/>
        </p:nvSpPr>
        <p:spPr>
          <a:xfrm>
            <a:off x="5927852" y="2479039"/>
            <a:ext cx="2316480" cy="361315"/>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FFFFFF"/>
                </a:solidFill>
                <a:latin typeface="Calibri"/>
                <a:cs typeface="Calibri"/>
              </a:rPr>
              <a:t>Insuring</a:t>
            </a:r>
            <a:r>
              <a:rPr sz="2200" b="1" spc="-95" dirty="0">
                <a:solidFill>
                  <a:srgbClr val="FFFFFF"/>
                </a:solidFill>
                <a:latin typeface="Calibri"/>
                <a:cs typeface="Calibri"/>
              </a:rPr>
              <a:t> </a:t>
            </a:r>
            <a:r>
              <a:rPr sz="2200" b="1" spc="-5" dirty="0">
                <a:solidFill>
                  <a:srgbClr val="FFFFFF"/>
                </a:solidFill>
                <a:latin typeface="Calibri"/>
                <a:cs typeface="Calibri"/>
              </a:rPr>
              <a:t>Agreement</a:t>
            </a:r>
            <a:endParaRPr sz="2200">
              <a:latin typeface="Calibri"/>
              <a:cs typeface="Calibri"/>
            </a:endParaRPr>
          </a:p>
        </p:txBody>
      </p:sp>
      <p:grpSp>
        <p:nvGrpSpPr>
          <p:cNvPr id="17" name="object 17"/>
          <p:cNvGrpSpPr/>
          <p:nvPr/>
        </p:nvGrpSpPr>
        <p:grpSpPr>
          <a:xfrm>
            <a:off x="457200" y="2803398"/>
            <a:ext cx="9144000" cy="1570990"/>
            <a:chOff x="457200" y="2803398"/>
            <a:chExt cx="9144000" cy="1570990"/>
          </a:xfrm>
        </p:grpSpPr>
        <p:sp>
          <p:nvSpPr>
            <p:cNvPr id="18" name="object 18"/>
            <p:cNvSpPr/>
            <p:nvPr/>
          </p:nvSpPr>
          <p:spPr>
            <a:xfrm>
              <a:off x="5941314" y="2803398"/>
              <a:ext cx="2291715" cy="18415"/>
            </a:xfrm>
            <a:custGeom>
              <a:avLst/>
              <a:gdLst/>
              <a:ahLst/>
              <a:cxnLst/>
              <a:rect l="l" t="t" r="r" b="b"/>
              <a:pathLst>
                <a:path w="2291715" h="18414">
                  <a:moveTo>
                    <a:pt x="2291334" y="18287"/>
                  </a:moveTo>
                  <a:lnTo>
                    <a:pt x="2291334" y="0"/>
                  </a:lnTo>
                  <a:lnTo>
                    <a:pt x="0" y="0"/>
                  </a:lnTo>
                  <a:lnTo>
                    <a:pt x="0" y="18287"/>
                  </a:lnTo>
                  <a:lnTo>
                    <a:pt x="2291334" y="18287"/>
                  </a:lnTo>
                  <a:close/>
                </a:path>
              </a:pathLst>
            </a:custGeom>
            <a:solidFill>
              <a:srgbClr val="FFFFFF"/>
            </a:solidFill>
          </p:spPr>
          <p:txBody>
            <a:bodyPr wrap="square" lIns="0" tIns="0" rIns="0" bIns="0" rtlCol="0"/>
            <a:lstStyle/>
            <a:p>
              <a:endParaRPr/>
            </a:p>
          </p:txBody>
        </p:sp>
        <p:sp>
          <p:nvSpPr>
            <p:cNvPr id="19" name="object 19"/>
            <p:cNvSpPr/>
            <p:nvPr/>
          </p:nvSpPr>
          <p:spPr>
            <a:xfrm>
              <a:off x="457200" y="3393948"/>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0" name="object 20"/>
            <p:cNvSpPr/>
            <p:nvPr/>
          </p:nvSpPr>
          <p:spPr>
            <a:xfrm>
              <a:off x="914400" y="3394709"/>
              <a:ext cx="4114800" cy="925830"/>
            </a:xfrm>
            <a:custGeom>
              <a:avLst/>
              <a:gdLst/>
              <a:ahLst/>
              <a:cxnLst/>
              <a:rect l="l" t="t" r="r" b="b"/>
              <a:pathLst>
                <a:path w="4114800" h="925829">
                  <a:moveTo>
                    <a:pt x="0" y="925830"/>
                  </a:moveTo>
                  <a:lnTo>
                    <a:pt x="0" y="0"/>
                  </a:lnTo>
                  <a:lnTo>
                    <a:pt x="4114800" y="0"/>
                  </a:lnTo>
                  <a:lnTo>
                    <a:pt x="4114800" y="925830"/>
                  </a:lnTo>
                  <a:lnTo>
                    <a:pt x="0" y="925830"/>
                  </a:lnTo>
                  <a:close/>
                </a:path>
              </a:pathLst>
            </a:custGeom>
            <a:solidFill>
              <a:srgbClr val="4F81BD"/>
            </a:solidFill>
          </p:spPr>
          <p:txBody>
            <a:bodyPr wrap="square" lIns="0" tIns="0" rIns="0" bIns="0" rtlCol="0"/>
            <a:lstStyle/>
            <a:p>
              <a:endParaRPr/>
            </a:p>
          </p:txBody>
        </p:sp>
        <p:sp>
          <p:nvSpPr>
            <p:cNvPr id="21" name="object 21"/>
            <p:cNvSpPr/>
            <p:nvPr/>
          </p:nvSpPr>
          <p:spPr>
            <a:xfrm>
              <a:off x="902208" y="3394710"/>
              <a:ext cx="4140200" cy="939165"/>
            </a:xfrm>
            <a:custGeom>
              <a:avLst/>
              <a:gdLst/>
              <a:ahLst/>
              <a:cxnLst/>
              <a:rect l="l" t="t" r="r" b="b"/>
              <a:pathLst>
                <a:path w="4140200" h="939164">
                  <a:moveTo>
                    <a:pt x="25146" y="913638"/>
                  </a:moveTo>
                  <a:lnTo>
                    <a:pt x="25146" y="0"/>
                  </a:lnTo>
                  <a:lnTo>
                    <a:pt x="0" y="0"/>
                  </a:lnTo>
                  <a:lnTo>
                    <a:pt x="0" y="932688"/>
                  </a:lnTo>
                  <a:lnTo>
                    <a:pt x="5334" y="938784"/>
                  </a:lnTo>
                  <a:lnTo>
                    <a:pt x="12192" y="938784"/>
                  </a:lnTo>
                  <a:lnTo>
                    <a:pt x="12192" y="913638"/>
                  </a:lnTo>
                  <a:lnTo>
                    <a:pt x="25146" y="913638"/>
                  </a:lnTo>
                  <a:close/>
                </a:path>
                <a:path w="4140200" h="939164">
                  <a:moveTo>
                    <a:pt x="4126992" y="913638"/>
                  </a:moveTo>
                  <a:lnTo>
                    <a:pt x="12192" y="913638"/>
                  </a:lnTo>
                  <a:lnTo>
                    <a:pt x="25146" y="925830"/>
                  </a:lnTo>
                  <a:lnTo>
                    <a:pt x="25145" y="938784"/>
                  </a:lnTo>
                  <a:lnTo>
                    <a:pt x="4114800" y="938784"/>
                  </a:lnTo>
                  <a:lnTo>
                    <a:pt x="4114800" y="925830"/>
                  </a:lnTo>
                  <a:lnTo>
                    <a:pt x="4126992" y="913638"/>
                  </a:lnTo>
                  <a:close/>
                </a:path>
                <a:path w="4140200" h="939164">
                  <a:moveTo>
                    <a:pt x="25145" y="938784"/>
                  </a:moveTo>
                  <a:lnTo>
                    <a:pt x="25146" y="925830"/>
                  </a:lnTo>
                  <a:lnTo>
                    <a:pt x="12192" y="913638"/>
                  </a:lnTo>
                  <a:lnTo>
                    <a:pt x="12192" y="938784"/>
                  </a:lnTo>
                  <a:lnTo>
                    <a:pt x="25145" y="938784"/>
                  </a:lnTo>
                  <a:close/>
                </a:path>
                <a:path w="4140200" h="939164">
                  <a:moveTo>
                    <a:pt x="4139946" y="932688"/>
                  </a:moveTo>
                  <a:lnTo>
                    <a:pt x="4139946" y="0"/>
                  </a:lnTo>
                  <a:lnTo>
                    <a:pt x="4114800" y="0"/>
                  </a:lnTo>
                  <a:lnTo>
                    <a:pt x="4114800" y="913638"/>
                  </a:lnTo>
                  <a:lnTo>
                    <a:pt x="4126992" y="913638"/>
                  </a:lnTo>
                  <a:lnTo>
                    <a:pt x="4126992" y="938784"/>
                  </a:lnTo>
                  <a:lnTo>
                    <a:pt x="4134612" y="938784"/>
                  </a:lnTo>
                  <a:lnTo>
                    <a:pt x="4139946" y="932688"/>
                  </a:lnTo>
                  <a:close/>
                </a:path>
                <a:path w="4140200" h="939164">
                  <a:moveTo>
                    <a:pt x="4126992" y="938784"/>
                  </a:moveTo>
                  <a:lnTo>
                    <a:pt x="4126992" y="913638"/>
                  </a:lnTo>
                  <a:lnTo>
                    <a:pt x="4114800" y="925830"/>
                  </a:lnTo>
                  <a:lnTo>
                    <a:pt x="4114800" y="938784"/>
                  </a:lnTo>
                  <a:lnTo>
                    <a:pt x="4126992" y="938784"/>
                  </a:lnTo>
                  <a:close/>
                </a:path>
              </a:pathLst>
            </a:custGeom>
            <a:solidFill>
              <a:srgbClr val="FFFFFF"/>
            </a:solidFill>
          </p:spPr>
          <p:txBody>
            <a:bodyPr wrap="square" lIns="0" tIns="0" rIns="0" bIns="0" rtlCol="0"/>
            <a:lstStyle/>
            <a:p>
              <a:endParaRPr/>
            </a:p>
          </p:txBody>
        </p:sp>
      </p:grpSp>
      <p:sp>
        <p:nvSpPr>
          <p:cNvPr id="22" name="object 22"/>
          <p:cNvSpPr txBox="1"/>
          <p:nvPr/>
        </p:nvSpPr>
        <p:spPr>
          <a:xfrm>
            <a:off x="5616194" y="2905760"/>
            <a:ext cx="2940050" cy="361315"/>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FFFFFF"/>
                </a:solidFill>
                <a:latin typeface="Calibri"/>
                <a:cs typeface="Calibri"/>
              </a:rPr>
              <a:t>States </a:t>
            </a:r>
            <a:r>
              <a:rPr sz="2200" spc="-10" dirty="0">
                <a:solidFill>
                  <a:srgbClr val="FFFFFF"/>
                </a:solidFill>
                <a:latin typeface="Calibri"/>
                <a:cs typeface="Calibri"/>
              </a:rPr>
              <a:t>what </a:t>
            </a:r>
            <a:r>
              <a:rPr sz="2200" spc="-5" dirty="0">
                <a:solidFill>
                  <a:srgbClr val="FFFFFF"/>
                </a:solidFill>
                <a:latin typeface="Calibri"/>
                <a:cs typeface="Calibri"/>
              </a:rPr>
              <a:t>policy</a:t>
            </a:r>
            <a:r>
              <a:rPr sz="2200" spc="-50" dirty="0">
                <a:solidFill>
                  <a:srgbClr val="FFFFFF"/>
                </a:solidFill>
                <a:latin typeface="Calibri"/>
                <a:cs typeface="Calibri"/>
              </a:rPr>
              <a:t> </a:t>
            </a:r>
            <a:r>
              <a:rPr sz="2200" spc="-15" dirty="0">
                <a:solidFill>
                  <a:srgbClr val="FFFFFF"/>
                </a:solidFill>
                <a:latin typeface="Calibri"/>
                <a:cs typeface="Calibri"/>
              </a:rPr>
              <a:t>covers.</a:t>
            </a:r>
            <a:endParaRPr sz="2200">
              <a:latin typeface="Calibri"/>
              <a:cs typeface="Calibri"/>
            </a:endParaRPr>
          </a:p>
        </p:txBody>
      </p:sp>
      <p:sp>
        <p:nvSpPr>
          <p:cNvPr id="23" name="object 23"/>
          <p:cNvSpPr txBox="1"/>
          <p:nvPr/>
        </p:nvSpPr>
        <p:spPr>
          <a:xfrm>
            <a:off x="1085322" y="2658110"/>
            <a:ext cx="3771265" cy="1282700"/>
          </a:xfrm>
          <a:prstGeom prst="rect">
            <a:avLst/>
          </a:prstGeom>
        </p:spPr>
        <p:txBody>
          <a:bodyPr vert="horz" wrap="square" lIns="0" tIns="46355" rIns="0" bIns="0" rtlCol="0">
            <a:spAutoFit/>
          </a:bodyPr>
          <a:lstStyle/>
          <a:p>
            <a:pPr marL="12065" marR="5080" algn="ctr">
              <a:lnSpc>
                <a:spcPts val="2420"/>
              </a:lnSpc>
              <a:spcBef>
                <a:spcPts val="365"/>
              </a:spcBef>
            </a:pPr>
            <a:r>
              <a:rPr sz="2200" spc="-10" dirty="0">
                <a:solidFill>
                  <a:srgbClr val="FFFFFF"/>
                </a:solidFill>
                <a:latin typeface="Calibri"/>
                <a:cs typeface="Calibri"/>
              </a:rPr>
              <a:t>Lists </a:t>
            </a:r>
            <a:r>
              <a:rPr sz="2200" spc="-5" dirty="0">
                <a:solidFill>
                  <a:srgbClr val="FFFFFF"/>
                </a:solidFill>
                <a:latin typeface="Calibri"/>
                <a:cs typeface="Calibri"/>
              </a:rPr>
              <a:t>insureds, </a:t>
            </a:r>
            <a:r>
              <a:rPr sz="2200" spc="-35" dirty="0">
                <a:solidFill>
                  <a:srgbClr val="FFFFFF"/>
                </a:solidFill>
                <a:latin typeface="Calibri"/>
                <a:cs typeface="Calibri"/>
              </a:rPr>
              <a:t>insurer, </a:t>
            </a:r>
            <a:r>
              <a:rPr sz="2200" spc="-5" dirty="0">
                <a:solidFill>
                  <a:srgbClr val="FFFFFF"/>
                </a:solidFill>
                <a:latin typeface="Calibri"/>
                <a:cs typeface="Calibri"/>
              </a:rPr>
              <a:t>policy  </a:t>
            </a:r>
            <a:r>
              <a:rPr sz="2200" spc="-30" dirty="0">
                <a:solidFill>
                  <a:srgbClr val="FFFFFF"/>
                </a:solidFill>
                <a:latin typeface="Calibri"/>
                <a:cs typeface="Calibri"/>
              </a:rPr>
              <a:t>number, </a:t>
            </a:r>
            <a:r>
              <a:rPr sz="2200" spc="-15" dirty="0">
                <a:solidFill>
                  <a:srgbClr val="FFFFFF"/>
                </a:solidFill>
                <a:latin typeface="Calibri"/>
                <a:cs typeface="Calibri"/>
              </a:rPr>
              <a:t>covered </a:t>
            </a:r>
            <a:r>
              <a:rPr sz="2200" spc="-25" dirty="0">
                <a:solidFill>
                  <a:srgbClr val="FFFFFF"/>
                </a:solidFill>
                <a:latin typeface="Calibri"/>
                <a:cs typeface="Calibri"/>
              </a:rPr>
              <a:t>property, </a:t>
            </a:r>
            <a:r>
              <a:rPr sz="2200" spc="-5" dirty="0">
                <a:solidFill>
                  <a:srgbClr val="FFFFFF"/>
                </a:solidFill>
                <a:latin typeface="Calibri"/>
                <a:cs typeface="Calibri"/>
              </a:rPr>
              <a:t>policy  limits, policy </a:t>
            </a:r>
            <a:r>
              <a:rPr sz="2200" dirty="0">
                <a:solidFill>
                  <a:srgbClr val="FFFFFF"/>
                </a:solidFill>
                <a:latin typeface="Calibri"/>
                <a:cs typeface="Calibri"/>
              </a:rPr>
              <a:t>period, </a:t>
            </a:r>
            <a:r>
              <a:rPr sz="2200" spc="-15" dirty="0">
                <a:solidFill>
                  <a:srgbClr val="FFFFFF"/>
                </a:solidFill>
                <a:latin typeface="Calibri"/>
                <a:cs typeface="Calibri"/>
              </a:rPr>
              <a:t>forms </a:t>
            </a:r>
            <a:r>
              <a:rPr sz="2200" dirty="0">
                <a:solidFill>
                  <a:srgbClr val="FFFFFF"/>
                </a:solidFill>
                <a:latin typeface="Calibri"/>
                <a:cs typeface="Calibri"/>
              </a:rPr>
              <a:t>and  </a:t>
            </a:r>
            <a:r>
              <a:rPr sz="2200" spc="-5" dirty="0">
                <a:solidFill>
                  <a:srgbClr val="FFFFFF"/>
                </a:solidFill>
                <a:latin typeface="Calibri"/>
                <a:cs typeface="Calibri"/>
              </a:rPr>
              <a:t>endorsements.</a:t>
            </a:r>
            <a:endParaRPr sz="2200">
              <a:latin typeface="Calibri"/>
              <a:cs typeface="Calibri"/>
            </a:endParaRPr>
          </a:p>
        </p:txBody>
      </p:sp>
      <p:grpSp>
        <p:nvGrpSpPr>
          <p:cNvPr id="24" name="object 24"/>
          <p:cNvGrpSpPr/>
          <p:nvPr/>
        </p:nvGrpSpPr>
        <p:grpSpPr>
          <a:xfrm>
            <a:off x="902208" y="3394709"/>
            <a:ext cx="8255000" cy="979169"/>
            <a:chOff x="902208" y="3394709"/>
            <a:chExt cx="8255000" cy="979169"/>
          </a:xfrm>
        </p:grpSpPr>
        <p:sp>
          <p:nvSpPr>
            <p:cNvPr id="25" name="object 25"/>
            <p:cNvSpPr/>
            <p:nvPr/>
          </p:nvSpPr>
          <p:spPr>
            <a:xfrm>
              <a:off x="5029199" y="3394709"/>
              <a:ext cx="4114800" cy="925830"/>
            </a:xfrm>
            <a:custGeom>
              <a:avLst/>
              <a:gdLst/>
              <a:ahLst/>
              <a:cxnLst/>
              <a:rect l="l" t="t" r="r" b="b"/>
              <a:pathLst>
                <a:path w="4114800" h="925829">
                  <a:moveTo>
                    <a:pt x="4114800" y="925830"/>
                  </a:moveTo>
                  <a:lnTo>
                    <a:pt x="4114800" y="0"/>
                  </a:lnTo>
                  <a:lnTo>
                    <a:pt x="0" y="0"/>
                  </a:lnTo>
                  <a:lnTo>
                    <a:pt x="0" y="925830"/>
                  </a:lnTo>
                  <a:lnTo>
                    <a:pt x="4114800" y="925830"/>
                  </a:lnTo>
                  <a:close/>
                </a:path>
              </a:pathLst>
            </a:custGeom>
            <a:solidFill>
              <a:srgbClr val="4F81BD"/>
            </a:solidFill>
          </p:spPr>
          <p:txBody>
            <a:bodyPr wrap="square" lIns="0" tIns="0" rIns="0" bIns="0" rtlCol="0"/>
            <a:lstStyle/>
            <a:p>
              <a:endParaRPr/>
            </a:p>
          </p:txBody>
        </p:sp>
        <p:sp>
          <p:nvSpPr>
            <p:cNvPr id="26" name="object 26"/>
            <p:cNvSpPr/>
            <p:nvPr/>
          </p:nvSpPr>
          <p:spPr>
            <a:xfrm>
              <a:off x="5017008" y="3394709"/>
              <a:ext cx="4140200" cy="939165"/>
            </a:xfrm>
            <a:custGeom>
              <a:avLst/>
              <a:gdLst/>
              <a:ahLst/>
              <a:cxnLst/>
              <a:rect l="l" t="t" r="r" b="b"/>
              <a:pathLst>
                <a:path w="4140200" h="939164">
                  <a:moveTo>
                    <a:pt x="25146" y="913638"/>
                  </a:moveTo>
                  <a:lnTo>
                    <a:pt x="25146" y="0"/>
                  </a:lnTo>
                  <a:lnTo>
                    <a:pt x="0" y="0"/>
                  </a:lnTo>
                  <a:lnTo>
                    <a:pt x="0" y="932688"/>
                  </a:lnTo>
                  <a:lnTo>
                    <a:pt x="5334" y="938784"/>
                  </a:lnTo>
                  <a:lnTo>
                    <a:pt x="12191" y="938784"/>
                  </a:lnTo>
                  <a:lnTo>
                    <a:pt x="12192" y="913638"/>
                  </a:lnTo>
                  <a:lnTo>
                    <a:pt x="25146" y="913638"/>
                  </a:lnTo>
                  <a:close/>
                </a:path>
                <a:path w="4140200" h="939164">
                  <a:moveTo>
                    <a:pt x="4126991" y="913638"/>
                  </a:moveTo>
                  <a:lnTo>
                    <a:pt x="12192" y="913638"/>
                  </a:lnTo>
                  <a:lnTo>
                    <a:pt x="25146" y="925830"/>
                  </a:lnTo>
                  <a:lnTo>
                    <a:pt x="25146" y="938784"/>
                  </a:lnTo>
                  <a:lnTo>
                    <a:pt x="4114799" y="938784"/>
                  </a:lnTo>
                  <a:lnTo>
                    <a:pt x="4114799" y="925830"/>
                  </a:lnTo>
                  <a:lnTo>
                    <a:pt x="4126991" y="913638"/>
                  </a:lnTo>
                  <a:close/>
                </a:path>
                <a:path w="4140200" h="939164">
                  <a:moveTo>
                    <a:pt x="25146" y="938784"/>
                  </a:moveTo>
                  <a:lnTo>
                    <a:pt x="25146" y="925830"/>
                  </a:lnTo>
                  <a:lnTo>
                    <a:pt x="12192" y="913638"/>
                  </a:lnTo>
                  <a:lnTo>
                    <a:pt x="12191" y="938784"/>
                  </a:lnTo>
                  <a:lnTo>
                    <a:pt x="25146" y="938784"/>
                  </a:lnTo>
                  <a:close/>
                </a:path>
                <a:path w="4140200" h="939164">
                  <a:moveTo>
                    <a:pt x="4139946" y="932688"/>
                  </a:moveTo>
                  <a:lnTo>
                    <a:pt x="4139946" y="0"/>
                  </a:lnTo>
                  <a:lnTo>
                    <a:pt x="4114799" y="0"/>
                  </a:lnTo>
                  <a:lnTo>
                    <a:pt x="4114799" y="913638"/>
                  </a:lnTo>
                  <a:lnTo>
                    <a:pt x="4126991" y="913638"/>
                  </a:lnTo>
                  <a:lnTo>
                    <a:pt x="4126991" y="938784"/>
                  </a:lnTo>
                  <a:lnTo>
                    <a:pt x="4134612" y="938784"/>
                  </a:lnTo>
                  <a:lnTo>
                    <a:pt x="4139946" y="932688"/>
                  </a:lnTo>
                  <a:close/>
                </a:path>
                <a:path w="4140200" h="939164">
                  <a:moveTo>
                    <a:pt x="4126991" y="938784"/>
                  </a:moveTo>
                  <a:lnTo>
                    <a:pt x="4126991" y="913638"/>
                  </a:lnTo>
                  <a:lnTo>
                    <a:pt x="4114799" y="925830"/>
                  </a:lnTo>
                  <a:lnTo>
                    <a:pt x="4114799" y="938784"/>
                  </a:lnTo>
                  <a:lnTo>
                    <a:pt x="4126991" y="938784"/>
                  </a:lnTo>
                  <a:close/>
                </a:path>
              </a:pathLst>
            </a:custGeom>
            <a:solidFill>
              <a:srgbClr val="FFFFFF"/>
            </a:solidFill>
          </p:spPr>
          <p:txBody>
            <a:bodyPr wrap="square" lIns="0" tIns="0" rIns="0" bIns="0" rtlCol="0"/>
            <a:lstStyle/>
            <a:p>
              <a:endParaRPr/>
            </a:p>
          </p:txBody>
        </p:sp>
        <p:sp>
          <p:nvSpPr>
            <p:cNvPr id="27" name="object 27"/>
            <p:cNvSpPr/>
            <p:nvPr/>
          </p:nvSpPr>
          <p:spPr>
            <a:xfrm>
              <a:off x="914400" y="4320539"/>
              <a:ext cx="4114800" cy="52705"/>
            </a:xfrm>
            <a:custGeom>
              <a:avLst/>
              <a:gdLst/>
              <a:ahLst/>
              <a:cxnLst/>
              <a:rect l="l" t="t" r="r" b="b"/>
              <a:pathLst>
                <a:path w="4114800" h="52704">
                  <a:moveTo>
                    <a:pt x="0" y="52577"/>
                  </a:moveTo>
                  <a:lnTo>
                    <a:pt x="4114800" y="52577"/>
                  </a:lnTo>
                  <a:lnTo>
                    <a:pt x="4114800" y="0"/>
                  </a:lnTo>
                  <a:lnTo>
                    <a:pt x="0" y="0"/>
                  </a:lnTo>
                  <a:lnTo>
                    <a:pt x="0" y="52577"/>
                  </a:lnTo>
                  <a:close/>
                </a:path>
              </a:pathLst>
            </a:custGeom>
            <a:solidFill>
              <a:srgbClr val="4F81BD"/>
            </a:solidFill>
          </p:spPr>
          <p:txBody>
            <a:bodyPr wrap="square" lIns="0" tIns="0" rIns="0" bIns="0" rtlCol="0"/>
            <a:lstStyle/>
            <a:p>
              <a:endParaRPr/>
            </a:p>
          </p:txBody>
        </p:sp>
        <p:sp>
          <p:nvSpPr>
            <p:cNvPr id="28" name="object 28"/>
            <p:cNvSpPr/>
            <p:nvPr/>
          </p:nvSpPr>
          <p:spPr>
            <a:xfrm>
              <a:off x="902208" y="4308347"/>
              <a:ext cx="4140200" cy="66040"/>
            </a:xfrm>
            <a:custGeom>
              <a:avLst/>
              <a:gdLst/>
              <a:ahLst/>
              <a:cxnLst/>
              <a:rect l="l" t="t" r="r" b="b"/>
              <a:pathLst>
                <a:path w="4140200" h="66039">
                  <a:moveTo>
                    <a:pt x="4139946" y="65531"/>
                  </a:moveTo>
                  <a:lnTo>
                    <a:pt x="4139946" y="5333"/>
                  </a:lnTo>
                  <a:lnTo>
                    <a:pt x="4134612" y="0"/>
                  </a:lnTo>
                  <a:lnTo>
                    <a:pt x="5334" y="0"/>
                  </a:lnTo>
                  <a:lnTo>
                    <a:pt x="0" y="5333"/>
                  </a:lnTo>
                  <a:lnTo>
                    <a:pt x="0" y="65531"/>
                  </a:lnTo>
                  <a:lnTo>
                    <a:pt x="12192" y="65531"/>
                  </a:lnTo>
                  <a:lnTo>
                    <a:pt x="12192" y="25145"/>
                  </a:lnTo>
                  <a:lnTo>
                    <a:pt x="25146" y="12192"/>
                  </a:lnTo>
                  <a:lnTo>
                    <a:pt x="25146" y="25145"/>
                  </a:lnTo>
                  <a:lnTo>
                    <a:pt x="4114800" y="25145"/>
                  </a:lnTo>
                  <a:lnTo>
                    <a:pt x="4114800" y="12191"/>
                  </a:lnTo>
                  <a:lnTo>
                    <a:pt x="4126991" y="25145"/>
                  </a:lnTo>
                  <a:lnTo>
                    <a:pt x="4126991" y="65531"/>
                  </a:lnTo>
                  <a:lnTo>
                    <a:pt x="4139946" y="65531"/>
                  </a:lnTo>
                  <a:close/>
                </a:path>
                <a:path w="4140200" h="66039">
                  <a:moveTo>
                    <a:pt x="25146" y="25145"/>
                  </a:moveTo>
                  <a:lnTo>
                    <a:pt x="25146" y="12192"/>
                  </a:lnTo>
                  <a:lnTo>
                    <a:pt x="12192" y="25145"/>
                  </a:lnTo>
                  <a:lnTo>
                    <a:pt x="25146" y="25145"/>
                  </a:lnTo>
                  <a:close/>
                </a:path>
                <a:path w="4140200" h="66039">
                  <a:moveTo>
                    <a:pt x="25146" y="65531"/>
                  </a:moveTo>
                  <a:lnTo>
                    <a:pt x="25146" y="25145"/>
                  </a:lnTo>
                  <a:lnTo>
                    <a:pt x="12192" y="25145"/>
                  </a:lnTo>
                  <a:lnTo>
                    <a:pt x="12192" y="65531"/>
                  </a:lnTo>
                  <a:lnTo>
                    <a:pt x="25146" y="65531"/>
                  </a:lnTo>
                  <a:close/>
                </a:path>
                <a:path w="4140200" h="66039">
                  <a:moveTo>
                    <a:pt x="4126991" y="25145"/>
                  </a:moveTo>
                  <a:lnTo>
                    <a:pt x="4114800" y="12191"/>
                  </a:lnTo>
                  <a:lnTo>
                    <a:pt x="4114800" y="25145"/>
                  </a:lnTo>
                  <a:lnTo>
                    <a:pt x="4126991" y="25145"/>
                  </a:lnTo>
                  <a:close/>
                </a:path>
                <a:path w="4140200" h="66039">
                  <a:moveTo>
                    <a:pt x="4126991" y="65531"/>
                  </a:moveTo>
                  <a:lnTo>
                    <a:pt x="4126991" y="25145"/>
                  </a:lnTo>
                  <a:lnTo>
                    <a:pt x="4114800" y="25145"/>
                  </a:lnTo>
                  <a:lnTo>
                    <a:pt x="4114800" y="65531"/>
                  </a:lnTo>
                  <a:lnTo>
                    <a:pt x="4126991" y="65531"/>
                  </a:lnTo>
                  <a:close/>
                </a:path>
              </a:pathLst>
            </a:custGeom>
            <a:solidFill>
              <a:srgbClr val="FFFFFF"/>
            </a:solidFill>
          </p:spPr>
          <p:txBody>
            <a:bodyPr wrap="square" lIns="0" tIns="0" rIns="0" bIns="0" rtlCol="0"/>
            <a:lstStyle/>
            <a:p>
              <a:endParaRPr/>
            </a:p>
          </p:txBody>
        </p:sp>
        <p:sp>
          <p:nvSpPr>
            <p:cNvPr id="29" name="object 29"/>
            <p:cNvSpPr/>
            <p:nvPr/>
          </p:nvSpPr>
          <p:spPr>
            <a:xfrm>
              <a:off x="5029199" y="4320539"/>
              <a:ext cx="4114800" cy="52705"/>
            </a:xfrm>
            <a:custGeom>
              <a:avLst/>
              <a:gdLst/>
              <a:ahLst/>
              <a:cxnLst/>
              <a:rect l="l" t="t" r="r" b="b"/>
              <a:pathLst>
                <a:path w="4114800" h="52704">
                  <a:moveTo>
                    <a:pt x="0" y="52577"/>
                  </a:moveTo>
                  <a:lnTo>
                    <a:pt x="4114800" y="52577"/>
                  </a:lnTo>
                  <a:lnTo>
                    <a:pt x="4114800" y="0"/>
                  </a:lnTo>
                  <a:lnTo>
                    <a:pt x="0" y="0"/>
                  </a:lnTo>
                  <a:lnTo>
                    <a:pt x="0" y="52577"/>
                  </a:lnTo>
                  <a:close/>
                </a:path>
              </a:pathLst>
            </a:custGeom>
            <a:solidFill>
              <a:srgbClr val="4F81BD"/>
            </a:solidFill>
          </p:spPr>
          <p:txBody>
            <a:bodyPr wrap="square" lIns="0" tIns="0" rIns="0" bIns="0" rtlCol="0"/>
            <a:lstStyle/>
            <a:p>
              <a:endParaRPr/>
            </a:p>
          </p:txBody>
        </p:sp>
        <p:sp>
          <p:nvSpPr>
            <p:cNvPr id="30" name="object 30"/>
            <p:cNvSpPr/>
            <p:nvPr/>
          </p:nvSpPr>
          <p:spPr>
            <a:xfrm>
              <a:off x="5017008" y="4308347"/>
              <a:ext cx="4140200" cy="66040"/>
            </a:xfrm>
            <a:custGeom>
              <a:avLst/>
              <a:gdLst/>
              <a:ahLst/>
              <a:cxnLst/>
              <a:rect l="l" t="t" r="r" b="b"/>
              <a:pathLst>
                <a:path w="4140200" h="66039">
                  <a:moveTo>
                    <a:pt x="4139945" y="65532"/>
                  </a:moveTo>
                  <a:lnTo>
                    <a:pt x="4139945" y="5333"/>
                  </a:lnTo>
                  <a:lnTo>
                    <a:pt x="4134612" y="0"/>
                  </a:lnTo>
                  <a:lnTo>
                    <a:pt x="5333" y="0"/>
                  </a:lnTo>
                  <a:lnTo>
                    <a:pt x="0" y="5334"/>
                  </a:lnTo>
                  <a:lnTo>
                    <a:pt x="0" y="65532"/>
                  </a:lnTo>
                  <a:lnTo>
                    <a:pt x="12191" y="65532"/>
                  </a:lnTo>
                  <a:lnTo>
                    <a:pt x="12191" y="25146"/>
                  </a:lnTo>
                  <a:lnTo>
                    <a:pt x="25145" y="12192"/>
                  </a:lnTo>
                  <a:lnTo>
                    <a:pt x="25145" y="25146"/>
                  </a:lnTo>
                  <a:lnTo>
                    <a:pt x="4114800" y="25146"/>
                  </a:lnTo>
                  <a:lnTo>
                    <a:pt x="4114800" y="12192"/>
                  </a:lnTo>
                  <a:lnTo>
                    <a:pt x="4126991" y="25146"/>
                  </a:lnTo>
                  <a:lnTo>
                    <a:pt x="4126991" y="65532"/>
                  </a:lnTo>
                  <a:lnTo>
                    <a:pt x="4139945" y="65532"/>
                  </a:lnTo>
                  <a:close/>
                </a:path>
                <a:path w="4140200" h="66039">
                  <a:moveTo>
                    <a:pt x="25145" y="25146"/>
                  </a:moveTo>
                  <a:lnTo>
                    <a:pt x="25145" y="12192"/>
                  </a:lnTo>
                  <a:lnTo>
                    <a:pt x="12191" y="25146"/>
                  </a:lnTo>
                  <a:lnTo>
                    <a:pt x="25145" y="25146"/>
                  </a:lnTo>
                  <a:close/>
                </a:path>
                <a:path w="4140200" h="66039">
                  <a:moveTo>
                    <a:pt x="25145" y="65532"/>
                  </a:moveTo>
                  <a:lnTo>
                    <a:pt x="25145" y="25146"/>
                  </a:lnTo>
                  <a:lnTo>
                    <a:pt x="12191" y="25146"/>
                  </a:lnTo>
                  <a:lnTo>
                    <a:pt x="12191" y="65532"/>
                  </a:lnTo>
                  <a:lnTo>
                    <a:pt x="25145" y="65532"/>
                  </a:lnTo>
                  <a:close/>
                </a:path>
                <a:path w="4140200" h="66039">
                  <a:moveTo>
                    <a:pt x="4126991" y="25146"/>
                  </a:moveTo>
                  <a:lnTo>
                    <a:pt x="4114800" y="12192"/>
                  </a:lnTo>
                  <a:lnTo>
                    <a:pt x="4114800" y="25146"/>
                  </a:lnTo>
                  <a:lnTo>
                    <a:pt x="4126991" y="25146"/>
                  </a:lnTo>
                  <a:close/>
                </a:path>
                <a:path w="4140200" h="66039">
                  <a:moveTo>
                    <a:pt x="4126991" y="65532"/>
                  </a:moveTo>
                  <a:lnTo>
                    <a:pt x="4126991" y="25146"/>
                  </a:lnTo>
                  <a:lnTo>
                    <a:pt x="4114800" y="25146"/>
                  </a:lnTo>
                  <a:lnTo>
                    <a:pt x="4114800" y="65532"/>
                  </a:lnTo>
                  <a:lnTo>
                    <a:pt x="4126991" y="65532"/>
                  </a:lnTo>
                  <a:close/>
                </a:path>
              </a:pathLst>
            </a:custGeom>
            <a:solidFill>
              <a:srgbClr val="FFFFFF"/>
            </a:solidFill>
          </p:spPr>
          <p:txBody>
            <a:bodyPr wrap="square" lIns="0" tIns="0" rIns="0" bIns="0" rtlCol="0"/>
            <a:lstStyle/>
            <a:p>
              <a:endParaRPr/>
            </a:p>
          </p:txBody>
        </p:sp>
        <p:sp>
          <p:nvSpPr>
            <p:cNvPr id="31" name="object 31"/>
            <p:cNvSpPr/>
            <p:nvPr/>
          </p:nvSpPr>
          <p:spPr>
            <a:xfrm>
              <a:off x="3794759" y="3755135"/>
              <a:ext cx="2468880" cy="619125"/>
            </a:xfrm>
            <a:custGeom>
              <a:avLst/>
              <a:gdLst/>
              <a:ahLst/>
              <a:cxnLst/>
              <a:rect l="l" t="t" r="r" b="b"/>
              <a:pathLst>
                <a:path w="2468879" h="619125">
                  <a:moveTo>
                    <a:pt x="2468880" y="618743"/>
                  </a:moveTo>
                  <a:lnTo>
                    <a:pt x="2468880" y="188213"/>
                  </a:lnTo>
                  <a:lnTo>
                    <a:pt x="2462187" y="138288"/>
                  </a:lnTo>
                  <a:lnTo>
                    <a:pt x="2443282" y="93359"/>
                  </a:lnTo>
                  <a:lnTo>
                    <a:pt x="2413920" y="55244"/>
                  </a:lnTo>
                  <a:lnTo>
                    <a:pt x="2375859" y="25766"/>
                  </a:lnTo>
                  <a:lnTo>
                    <a:pt x="2330855" y="6745"/>
                  </a:lnTo>
                  <a:lnTo>
                    <a:pt x="2280666" y="0"/>
                  </a:lnTo>
                  <a:lnTo>
                    <a:pt x="188976" y="0"/>
                  </a:lnTo>
                  <a:lnTo>
                    <a:pt x="138729" y="6745"/>
                  </a:lnTo>
                  <a:lnTo>
                    <a:pt x="93584" y="25766"/>
                  </a:lnTo>
                  <a:lnTo>
                    <a:pt x="55340" y="55244"/>
                  </a:lnTo>
                  <a:lnTo>
                    <a:pt x="25795" y="93359"/>
                  </a:lnTo>
                  <a:lnTo>
                    <a:pt x="6748" y="138288"/>
                  </a:lnTo>
                  <a:lnTo>
                    <a:pt x="0" y="188213"/>
                  </a:lnTo>
                  <a:lnTo>
                    <a:pt x="0" y="618743"/>
                  </a:lnTo>
                  <a:lnTo>
                    <a:pt x="2468880" y="618743"/>
                  </a:lnTo>
                  <a:close/>
                </a:path>
              </a:pathLst>
            </a:custGeom>
            <a:solidFill>
              <a:srgbClr val="B2C1DB"/>
            </a:solidFill>
          </p:spPr>
          <p:txBody>
            <a:bodyPr wrap="square" lIns="0" tIns="0" rIns="0" bIns="0" rtlCol="0"/>
            <a:lstStyle/>
            <a:p>
              <a:endParaRPr/>
            </a:p>
          </p:txBody>
        </p:sp>
        <p:sp>
          <p:nvSpPr>
            <p:cNvPr id="32" name="object 32"/>
            <p:cNvSpPr/>
            <p:nvPr/>
          </p:nvSpPr>
          <p:spPr>
            <a:xfrm>
              <a:off x="3782568" y="3742181"/>
              <a:ext cx="2494280" cy="631825"/>
            </a:xfrm>
            <a:custGeom>
              <a:avLst/>
              <a:gdLst/>
              <a:ahLst/>
              <a:cxnLst/>
              <a:rect l="l" t="t" r="r" b="b"/>
              <a:pathLst>
                <a:path w="2494279" h="631825">
                  <a:moveTo>
                    <a:pt x="2494026" y="631697"/>
                  </a:moveTo>
                  <a:lnTo>
                    <a:pt x="2494026" y="190500"/>
                  </a:lnTo>
                  <a:lnTo>
                    <a:pt x="2493264" y="180594"/>
                  </a:lnTo>
                  <a:lnTo>
                    <a:pt x="2482503" y="133356"/>
                  </a:lnTo>
                  <a:lnTo>
                    <a:pt x="2461327" y="91112"/>
                  </a:lnTo>
                  <a:lnTo>
                    <a:pt x="2431251" y="55259"/>
                  </a:lnTo>
                  <a:lnTo>
                    <a:pt x="2393789" y="27192"/>
                  </a:lnTo>
                  <a:lnTo>
                    <a:pt x="2350455" y="8307"/>
                  </a:lnTo>
                  <a:lnTo>
                    <a:pt x="2302764" y="0"/>
                  </a:lnTo>
                  <a:lnTo>
                    <a:pt x="201167" y="0"/>
                  </a:lnTo>
                  <a:lnTo>
                    <a:pt x="152938" y="5961"/>
                  </a:lnTo>
                  <a:lnTo>
                    <a:pt x="108785" y="22634"/>
                  </a:lnTo>
                  <a:lnTo>
                    <a:pt x="70175" y="48729"/>
                  </a:lnTo>
                  <a:lnTo>
                    <a:pt x="38576" y="82962"/>
                  </a:lnTo>
                  <a:lnTo>
                    <a:pt x="15457" y="124043"/>
                  </a:lnTo>
                  <a:lnTo>
                    <a:pt x="2285" y="170688"/>
                  </a:lnTo>
                  <a:lnTo>
                    <a:pt x="0" y="191262"/>
                  </a:lnTo>
                  <a:lnTo>
                    <a:pt x="0" y="631698"/>
                  </a:lnTo>
                  <a:lnTo>
                    <a:pt x="25145" y="631698"/>
                  </a:lnTo>
                  <a:lnTo>
                    <a:pt x="25145" y="192024"/>
                  </a:lnTo>
                  <a:lnTo>
                    <a:pt x="25908" y="182880"/>
                  </a:lnTo>
                  <a:lnTo>
                    <a:pt x="27432" y="174498"/>
                  </a:lnTo>
                  <a:lnTo>
                    <a:pt x="28956" y="165354"/>
                  </a:lnTo>
                  <a:lnTo>
                    <a:pt x="36879" y="138381"/>
                  </a:lnTo>
                  <a:lnTo>
                    <a:pt x="63869" y="91394"/>
                  </a:lnTo>
                  <a:lnTo>
                    <a:pt x="96012" y="60198"/>
                  </a:lnTo>
                  <a:lnTo>
                    <a:pt x="145756" y="34323"/>
                  </a:lnTo>
                  <a:lnTo>
                    <a:pt x="201168" y="25908"/>
                  </a:lnTo>
                  <a:lnTo>
                    <a:pt x="2302764" y="25971"/>
                  </a:lnTo>
                  <a:lnTo>
                    <a:pt x="2360111" y="38866"/>
                  </a:lnTo>
                  <a:lnTo>
                    <a:pt x="2402437" y="63879"/>
                  </a:lnTo>
                  <a:lnTo>
                    <a:pt x="2436054" y="99405"/>
                  </a:lnTo>
                  <a:lnTo>
                    <a:pt x="2458892" y="143141"/>
                  </a:lnTo>
                  <a:lnTo>
                    <a:pt x="2468880" y="192786"/>
                  </a:lnTo>
                  <a:lnTo>
                    <a:pt x="2468880" y="631697"/>
                  </a:lnTo>
                  <a:lnTo>
                    <a:pt x="2494026" y="631697"/>
                  </a:lnTo>
                  <a:close/>
                </a:path>
              </a:pathLst>
            </a:custGeom>
            <a:solidFill>
              <a:srgbClr val="FFFFFF"/>
            </a:solidFill>
          </p:spPr>
          <p:txBody>
            <a:bodyPr wrap="square" lIns="0" tIns="0" rIns="0" bIns="0" rtlCol="0"/>
            <a:lstStyle/>
            <a:p>
              <a:endParaRPr/>
            </a:p>
          </p:txBody>
        </p:sp>
      </p:grpSp>
      <p:sp>
        <p:nvSpPr>
          <p:cNvPr id="33" name="object 33"/>
          <p:cNvSpPr txBox="1"/>
          <p:nvPr/>
        </p:nvSpPr>
        <p:spPr>
          <a:xfrm>
            <a:off x="4686553" y="4105910"/>
            <a:ext cx="685165" cy="361315"/>
          </a:xfrm>
          <a:prstGeom prst="rect">
            <a:avLst/>
          </a:prstGeom>
        </p:spPr>
        <p:txBody>
          <a:bodyPr vert="horz" wrap="square" lIns="0" tIns="12700" rIns="0" bIns="0" rtlCol="0">
            <a:spAutoFit/>
          </a:bodyPr>
          <a:lstStyle/>
          <a:p>
            <a:pPr marL="12700">
              <a:lnSpc>
                <a:spcPct val="100000"/>
              </a:lnSpc>
              <a:spcBef>
                <a:spcPts val="100"/>
              </a:spcBef>
            </a:pPr>
            <a:r>
              <a:rPr sz="2200" spc="-40" dirty="0">
                <a:latin typeface="Calibri"/>
                <a:cs typeface="Calibri"/>
              </a:rPr>
              <a:t>P</a:t>
            </a:r>
            <a:r>
              <a:rPr sz="2200" dirty="0">
                <a:latin typeface="Calibri"/>
                <a:cs typeface="Calibri"/>
              </a:rPr>
              <a:t>o</a:t>
            </a:r>
            <a:r>
              <a:rPr sz="2200" spc="-5" dirty="0">
                <a:latin typeface="Calibri"/>
                <a:cs typeface="Calibri"/>
              </a:rPr>
              <a:t>licy</a:t>
            </a:r>
            <a:endParaRPr sz="2200">
              <a:latin typeface="Calibri"/>
              <a:cs typeface="Calibri"/>
            </a:endParaRPr>
          </a:p>
        </p:txBody>
      </p:sp>
      <p:grpSp>
        <p:nvGrpSpPr>
          <p:cNvPr id="34" name="object 34"/>
          <p:cNvGrpSpPr/>
          <p:nvPr/>
        </p:nvGrpSpPr>
        <p:grpSpPr>
          <a:xfrm>
            <a:off x="457200" y="4373117"/>
            <a:ext cx="9144000" cy="980440"/>
            <a:chOff x="457200" y="4373117"/>
            <a:chExt cx="9144000" cy="980440"/>
          </a:xfrm>
        </p:grpSpPr>
        <p:sp>
          <p:nvSpPr>
            <p:cNvPr id="35" name="object 35"/>
            <p:cNvSpPr/>
            <p:nvPr/>
          </p:nvSpPr>
          <p:spPr>
            <a:xfrm>
              <a:off x="457200" y="437311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36" name="object 36"/>
            <p:cNvSpPr/>
            <p:nvPr/>
          </p:nvSpPr>
          <p:spPr>
            <a:xfrm>
              <a:off x="914400" y="4373879"/>
              <a:ext cx="4114800" cy="979169"/>
            </a:xfrm>
            <a:custGeom>
              <a:avLst/>
              <a:gdLst/>
              <a:ahLst/>
              <a:cxnLst/>
              <a:rect l="l" t="t" r="r" b="b"/>
              <a:pathLst>
                <a:path w="4114800" h="979170">
                  <a:moveTo>
                    <a:pt x="4114800" y="979170"/>
                  </a:moveTo>
                  <a:lnTo>
                    <a:pt x="0" y="979170"/>
                  </a:lnTo>
                  <a:lnTo>
                    <a:pt x="0" y="0"/>
                  </a:lnTo>
                  <a:lnTo>
                    <a:pt x="4114800" y="0"/>
                  </a:lnTo>
                  <a:lnTo>
                    <a:pt x="4114800" y="979170"/>
                  </a:lnTo>
                  <a:close/>
                </a:path>
              </a:pathLst>
            </a:custGeom>
            <a:solidFill>
              <a:srgbClr val="4F81BD"/>
            </a:solidFill>
          </p:spPr>
          <p:txBody>
            <a:bodyPr wrap="square" lIns="0" tIns="0" rIns="0" bIns="0" rtlCol="0"/>
            <a:lstStyle/>
            <a:p>
              <a:endParaRPr/>
            </a:p>
          </p:txBody>
        </p:sp>
        <p:sp>
          <p:nvSpPr>
            <p:cNvPr id="37" name="object 37"/>
            <p:cNvSpPr/>
            <p:nvPr/>
          </p:nvSpPr>
          <p:spPr>
            <a:xfrm>
              <a:off x="902208" y="4373879"/>
              <a:ext cx="4127500" cy="979169"/>
            </a:xfrm>
            <a:custGeom>
              <a:avLst/>
              <a:gdLst/>
              <a:ahLst/>
              <a:cxnLst/>
              <a:rect l="l" t="t" r="r" b="b"/>
              <a:pathLst>
                <a:path w="4127500" h="979170">
                  <a:moveTo>
                    <a:pt x="25146" y="0"/>
                  </a:moveTo>
                  <a:lnTo>
                    <a:pt x="0" y="0"/>
                  </a:lnTo>
                  <a:lnTo>
                    <a:pt x="0" y="979170"/>
                  </a:lnTo>
                  <a:lnTo>
                    <a:pt x="25146" y="979170"/>
                  </a:lnTo>
                  <a:lnTo>
                    <a:pt x="25146" y="0"/>
                  </a:lnTo>
                  <a:close/>
                </a:path>
                <a:path w="4127500" h="979170">
                  <a:moveTo>
                    <a:pt x="4126992" y="0"/>
                  </a:moveTo>
                  <a:lnTo>
                    <a:pt x="4114800" y="0"/>
                  </a:lnTo>
                  <a:lnTo>
                    <a:pt x="4114800" y="979170"/>
                  </a:lnTo>
                  <a:lnTo>
                    <a:pt x="4126992" y="979170"/>
                  </a:lnTo>
                  <a:lnTo>
                    <a:pt x="4126992"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2365501" y="4847335"/>
            <a:ext cx="1211580" cy="361315"/>
          </a:xfrm>
          <a:prstGeom prst="rect">
            <a:avLst/>
          </a:prstGeom>
        </p:spPr>
        <p:txBody>
          <a:bodyPr vert="horz" wrap="square" lIns="0" tIns="12700" rIns="0" bIns="0" rtlCol="0">
            <a:spAutoFit/>
          </a:bodyPr>
          <a:lstStyle/>
          <a:p>
            <a:pPr marL="12700">
              <a:lnSpc>
                <a:spcPct val="100000"/>
              </a:lnSpc>
              <a:spcBef>
                <a:spcPts val="100"/>
              </a:spcBef>
            </a:pPr>
            <a:r>
              <a:rPr sz="2200" b="1" u="heavy" spc="-10" dirty="0">
                <a:solidFill>
                  <a:srgbClr val="FFFFFF"/>
                </a:solidFill>
                <a:uFill>
                  <a:solidFill>
                    <a:srgbClr val="FFFFFF"/>
                  </a:solidFill>
                </a:uFill>
                <a:latin typeface="Calibri"/>
                <a:cs typeface="Calibri"/>
              </a:rPr>
              <a:t>Exclusions</a:t>
            </a:r>
            <a:endParaRPr sz="2200">
              <a:latin typeface="Calibri"/>
              <a:cs typeface="Calibri"/>
            </a:endParaRPr>
          </a:p>
        </p:txBody>
      </p:sp>
      <p:grpSp>
        <p:nvGrpSpPr>
          <p:cNvPr id="39" name="object 39"/>
          <p:cNvGrpSpPr/>
          <p:nvPr/>
        </p:nvGrpSpPr>
        <p:grpSpPr>
          <a:xfrm>
            <a:off x="5017008" y="4373879"/>
            <a:ext cx="4140200" cy="979169"/>
            <a:chOff x="5017008" y="4373879"/>
            <a:chExt cx="4140200" cy="979169"/>
          </a:xfrm>
        </p:grpSpPr>
        <p:sp>
          <p:nvSpPr>
            <p:cNvPr id="40" name="object 40"/>
            <p:cNvSpPr/>
            <p:nvPr/>
          </p:nvSpPr>
          <p:spPr>
            <a:xfrm>
              <a:off x="5029200" y="4373879"/>
              <a:ext cx="4114800" cy="979169"/>
            </a:xfrm>
            <a:custGeom>
              <a:avLst/>
              <a:gdLst/>
              <a:ahLst/>
              <a:cxnLst/>
              <a:rect l="l" t="t" r="r" b="b"/>
              <a:pathLst>
                <a:path w="4114800" h="979170">
                  <a:moveTo>
                    <a:pt x="0" y="0"/>
                  </a:moveTo>
                  <a:lnTo>
                    <a:pt x="4114800" y="0"/>
                  </a:lnTo>
                  <a:lnTo>
                    <a:pt x="4114800" y="979170"/>
                  </a:lnTo>
                  <a:lnTo>
                    <a:pt x="0" y="979170"/>
                  </a:lnTo>
                  <a:lnTo>
                    <a:pt x="0" y="0"/>
                  </a:lnTo>
                  <a:close/>
                </a:path>
              </a:pathLst>
            </a:custGeom>
            <a:solidFill>
              <a:srgbClr val="4F81BD"/>
            </a:solidFill>
          </p:spPr>
          <p:txBody>
            <a:bodyPr wrap="square" lIns="0" tIns="0" rIns="0" bIns="0" rtlCol="0"/>
            <a:lstStyle/>
            <a:p>
              <a:endParaRPr/>
            </a:p>
          </p:txBody>
        </p:sp>
        <p:sp>
          <p:nvSpPr>
            <p:cNvPr id="41" name="object 41"/>
            <p:cNvSpPr/>
            <p:nvPr/>
          </p:nvSpPr>
          <p:spPr>
            <a:xfrm>
              <a:off x="5017008" y="4373892"/>
              <a:ext cx="4140200" cy="979169"/>
            </a:xfrm>
            <a:custGeom>
              <a:avLst/>
              <a:gdLst/>
              <a:ahLst/>
              <a:cxnLst/>
              <a:rect l="l" t="t" r="r" b="b"/>
              <a:pathLst>
                <a:path w="4140200" h="979170">
                  <a:moveTo>
                    <a:pt x="25146" y="0"/>
                  </a:moveTo>
                  <a:lnTo>
                    <a:pt x="0" y="0"/>
                  </a:lnTo>
                  <a:lnTo>
                    <a:pt x="0" y="979170"/>
                  </a:lnTo>
                  <a:lnTo>
                    <a:pt x="25146" y="979170"/>
                  </a:lnTo>
                  <a:lnTo>
                    <a:pt x="25146" y="0"/>
                  </a:lnTo>
                  <a:close/>
                </a:path>
                <a:path w="4140200" h="979170">
                  <a:moveTo>
                    <a:pt x="4139946" y="0"/>
                  </a:moveTo>
                  <a:lnTo>
                    <a:pt x="4114800" y="0"/>
                  </a:lnTo>
                  <a:lnTo>
                    <a:pt x="4114800" y="979170"/>
                  </a:lnTo>
                  <a:lnTo>
                    <a:pt x="4139946" y="979170"/>
                  </a:lnTo>
                  <a:lnTo>
                    <a:pt x="4139946" y="0"/>
                  </a:lnTo>
                  <a:close/>
                </a:path>
              </a:pathLst>
            </a:custGeom>
            <a:solidFill>
              <a:srgbClr val="FFFFFF"/>
            </a:solidFill>
          </p:spPr>
          <p:txBody>
            <a:bodyPr wrap="square" lIns="0" tIns="0" rIns="0" bIns="0" rtlCol="0"/>
            <a:lstStyle/>
            <a:p>
              <a:endParaRPr/>
            </a:p>
          </p:txBody>
        </p:sp>
      </p:grpSp>
      <p:sp>
        <p:nvSpPr>
          <p:cNvPr id="42" name="object 42"/>
          <p:cNvSpPr txBox="1"/>
          <p:nvPr/>
        </p:nvSpPr>
        <p:spPr>
          <a:xfrm>
            <a:off x="6451346" y="5000497"/>
            <a:ext cx="1268730" cy="361315"/>
          </a:xfrm>
          <a:prstGeom prst="rect">
            <a:avLst/>
          </a:prstGeom>
        </p:spPr>
        <p:txBody>
          <a:bodyPr vert="horz" wrap="square" lIns="0" tIns="12700" rIns="0" bIns="0" rtlCol="0">
            <a:spAutoFit/>
          </a:bodyPr>
          <a:lstStyle/>
          <a:p>
            <a:pPr marL="12700">
              <a:lnSpc>
                <a:spcPct val="100000"/>
              </a:lnSpc>
              <a:spcBef>
                <a:spcPts val="100"/>
              </a:spcBef>
            </a:pPr>
            <a:r>
              <a:rPr sz="2200" b="1" u="heavy" spc="-5" dirty="0">
                <a:solidFill>
                  <a:srgbClr val="FFFFFF"/>
                </a:solidFill>
                <a:uFill>
                  <a:solidFill>
                    <a:srgbClr val="FFFFFF"/>
                  </a:solidFill>
                </a:uFill>
                <a:latin typeface="Calibri"/>
                <a:cs typeface="Calibri"/>
              </a:rPr>
              <a:t>Conditions</a:t>
            </a:r>
            <a:endParaRPr sz="2200">
              <a:latin typeface="Calibri"/>
              <a:cs typeface="Calibri"/>
            </a:endParaRPr>
          </a:p>
        </p:txBody>
      </p:sp>
      <p:grpSp>
        <p:nvGrpSpPr>
          <p:cNvPr id="43" name="object 43"/>
          <p:cNvGrpSpPr/>
          <p:nvPr/>
        </p:nvGrpSpPr>
        <p:grpSpPr>
          <a:xfrm>
            <a:off x="457200" y="4373879"/>
            <a:ext cx="9144000" cy="1958339"/>
            <a:chOff x="457200" y="4373879"/>
            <a:chExt cx="9144000" cy="1958339"/>
          </a:xfrm>
        </p:grpSpPr>
        <p:sp>
          <p:nvSpPr>
            <p:cNvPr id="44" name="object 44"/>
            <p:cNvSpPr/>
            <p:nvPr/>
          </p:nvSpPr>
          <p:spPr>
            <a:xfrm>
              <a:off x="3794759" y="4373879"/>
              <a:ext cx="2468880" cy="513080"/>
            </a:xfrm>
            <a:custGeom>
              <a:avLst/>
              <a:gdLst/>
              <a:ahLst/>
              <a:cxnLst/>
              <a:rect l="l" t="t" r="r" b="b"/>
              <a:pathLst>
                <a:path w="2468879" h="513079">
                  <a:moveTo>
                    <a:pt x="2468880" y="323850"/>
                  </a:moveTo>
                  <a:lnTo>
                    <a:pt x="2468880" y="0"/>
                  </a:lnTo>
                  <a:lnTo>
                    <a:pt x="0" y="0"/>
                  </a:lnTo>
                  <a:lnTo>
                    <a:pt x="0" y="323850"/>
                  </a:lnTo>
                  <a:lnTo>
                    <a:pt x="6748" y="374096"/>
                  </a:lnTo>
                  <a:lnTo>
                    <a:pt x="25795" y="419241"/>
                  </a:lnTo>
                  <a:lnTo>
                    <a:pt x="55340" y="457485"/>
                  </a:lnTo>
                  <a:lnTo>
                    <a:pt x="93584" y="487030"/>
                  </a:lnTo>
                  <a:lnTo>
                    <a:pt x="138729" y="506077"/>
                  </a:lnTo>
                  <a:lnTo>
                    <a:pt x="188976" y="512826"/>
                  </a:lnTo>
                  <a:lnTo>
                    <a:pt x="2280666" y="512826"/>
                  </a:lnTo>
                  <a:lnTo>
                    <a:pt x="2330855" y="506077"/>
                  </a:lnTo>
                  <a:lnTo>
                    <a:pt x="2375859" y="487030"/>
                  </a:lnTo>
                  <a:lnTo>
                    <a:pt x="2413920" y="457485"/>
                  </a:lnTo>
                  <a:lnTo>
                    <a:pt x="2443282" y="419241"/>
                  </a:lnTo>
                  <a:lnTo>
                    <a:pt x="2462187" y="374096"/>
                  </a:lnTo>
                  <a:lnTo>
                    <a:pt x="2468880" y="323850"/>
                  </a:lnTo>
                  <a:close/>
                </a:path>
              </a:pathLst>
            </a:custGeom>
            <a:solidFill>
              <a:srgbClr val="B2C1DB"/>
            </a:solidFill>
          </p:spPr>
          <p:txBody>
            <a:bodyPr wrap="square" lIns="0" tIns="0" rIns="0" bIns="0" rtlCol="0"/>
            <a:lstStyle/>
            <a:p>
              <a:endParaRPr/>
            </a:p>
          </p:txBody>
        </p:sp>
        <p:sp>
          <p:nvSpPr>
            <p:cNvPr id="45" name="object 45"/>
            <p:cNvSpPr/>
            <p:nvPr/>
          </p:nvSpPr>
          <p:spPr>
            <a:xfrm>
              <a:off x="3782567" y="4373879"/>
              <a:ext cx="2494280" cy="525145"/>
            </a:xfrm>
            <a:custGeom>
              <a:avLst/>
              <a:gdLst/>
              <a:ahLst/>
              <a:cxnLst/>
              <a:rect l="l" t="t" r="r" b="b"/>
              <a:pathLst>
                <a:path w="2494279" h="525145">
                  <a:moveTo>
                    <a:pt x="2494026" y="333756"/>
                  </a:moveTo>
                  <a:lnTo>
                    <a:pt x="2494026" y="0"/>
                  </a:lnTo>
                  <a:lnTo>
                    <a:pt x="2468880" y="0"/>
                  </a:lnTo>
                  <a:lnTo>
                    <a:pt x="2468880" y="323850"/>
                  </a:lnTo>
                  <a:lnTo>
                    <a:pt x="2468118" y="333756"/>
                  </a:lnTo>
                  <a:lnTo>
                    <a:pt x="2468118" y="342138"/>
                  </a:lnTo>
                  <a:lnTo>
                    <a:pt x="2455178" y="391826"/>
                  </a:lnTo>
                  <a:lnTo>
                    <a:pt x="2430232" y="434062"/>
                  </a:lnTo>
                  <a:lnTo>
                    <a:pt x="2395068" y="467227"/>
                  </a:lnTo>
                  <a:lnTo>
                    <a:pt x="2351474" y="489703"/>
                  </a:lnTo>
                  <a:lnTo>
                    <a:pt x="2301240" y="499872"/>
                  </a:lnTo>
                  <a:lnTo>
                    <a:pt x="201168" y="499872"/>
                  </a:lnTo>
                  <a:lnTo>
                    <a:pt x="151378" y="492795"/>
                  </a:lnTo>
                  <a:lnTo>
                    <a:pt x="106425" y="472120"/>
                  </a:lnTo>
                  <a:lnTo>
                    <a:pt x="68993" y="440048"/>
                  </a:lnTo>
                  <a:lnTo>
                    <a:pt x="41767" y="398780"/>
                  </a:lnTo>
                  <a:lnTo>
                    <a:pt x="27432" y="350520"/>
                  </a:lnTo>
                  <a:lnTo>
                    <a:pt x="25146" y="0"/>
                  </a:lnTo>
                  <a:lnTo>
                    <a:pt x="0" y="0"/>
                  </a:lnTo>
                  <a:lnTo>
                    <a:pt x="0" y="334518"/>
                  </a:lnTo>
                  <a:lnTo>
                    <a:pt x="13064" y="395461"/>
                  </a:lnTo>
                  <a:lnTo>
                    <a:pt x="44216" y="450274"/>
                  </a:lnTo>
                  <a:lnTo>
                    <a:pt x="73152" y="479298"/>
                  </a:lnTo>
                  <a:lnTo>
                    <a:pt x="108120" y="502618"/>
                  </a:lnTo>
                  <a:lnTo>
                    <a:pt x="168904" y="522695"/>
                  </a:lnTo>
                  <a:lnTo>
                    <a:pt x="201168" y="525018"/>
                  </a:lnTo>
                  <a:lnTo>
                    <a:pt x="2303526" y="525018"/>
                  </a:lnTo>
                  <a:lnTo>
                    <a:pt x="2360819" y="513431"/>
                  </a:lnTo>
                  <a:lnTo>
                    <a:pt x="2403122" y="492328"/>
                  </a:lnTo>
                  <a:lnTo>
                    <a:pt x="2438966" y="462376"/>
                  </a:lnTo>
                  <a:lnTo>
                    <a:pt x="2466980" y="425009"/>
                  </a:lnTo>
                  <a:lnTo>
                    <a:pt x="2485791" y="381658"/>
                  </a:lnTo>
                  <a:lnTo>
                    <a:pt x="2494026" y="333756"/>
                  </a:lnTo>
                  <a:close/>
                </a:path>
              </a:pathLst>
            </a:custGeom>
            <a:solidFill>
              <a:srgbClr val="FFFFFF"/>
            </a:solidFill>
          </p:spPr>
          <p:txBody>
            <a:bodyPr wrap="square" lIns="0" tIns="0" rIns="0" bIns="0" rtlCol="0"/>
            <a:lstStyle/>
            <a:p>
              <a:endParaRPr/>
            </a:p>
          </p:txBody>
        </p:sp>
        <p:sp>
          <p:nvSpPr>
            <p:cNvPr id="46" name="object 46"/>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47" name="object 47"/>
            <p:cNvSpPr/>
            <p:nvPr/>
          </p:nvSpPr>
          <p:spPr>
            <a:xfrm>
              <a:off x="914400" y="5353049"/>
              <a:ext cx="4114800" cy="979169"/>
            </a:xfrm>
            <a:custGeom>
              <a:avLst/>
              <a:gdLst/>
              <a:ahLst/>
              <a:cxnLst/>
              <a:rect l="l" t="t" r="r" b="b"/>
              <a:pathLst>
                <a:path w="4114800" h="979170">
                  <a:moveTo>
                    <a:pt x="4114800" y="979170"/>
                  </a:moveTo>
                  <a:lnTo>
                    <a:pt x="4114800" y="0"/>
                  </a:lnTo>
                  <a:lnTo>
                    <a:pt x="0" y="0"/>
                  </a:lnTo>
                  <a:lnTo>
                    <a:pt x="0" y="853440"/>
                  </a:lnTo>
                  <a:lnTo>
                    <a:pt x="2943" y="900696"/>
                  </a:lnTo>
                  <a:lnTo>
                    <a:pt x="11537" y="946218"/>
                  </a:lnTo>
                  <a:lnTo>
                    <a:pt x="22074" y="979170"/>
                  </a:lnTo>
                  <a:lnTo>
                    <a:pt x="4114800" y="979170"/>
                  </a:lnTo>
                  <a:close/>
                </a:path>
              </a:pathLst>
            </a:custGeom>
            <a:solidFill>
              <a:srgbClr val="4F81BD"/>
            </a:solidFill>
          </p:spPr>
          <p:txBody>
            <a:bodyPr wrap="square" lIns="0" tIns="0" rIns="0" bIns="0" rtlCol="0"/>
            <a:lstStyle/>
            <a:p>
              <a:endParaRPr/>
            </a:p>
          </p:txBody>
        </p:sp>
        <p:sp>
          <p:nvSpPr>
            <p:cNvPr id="48" name="object 48"/>
            <p:cNvSpPr/>
            <p:nvPr/>
          </p:nvSpPr>
          <p:spPr>
            <a:xfrm>
              <a:off x="902208" y="5353049"/>
              <a:ext cx="4140200" cy="979169"/>
            </a:xfrm>
            <a:custGeom>
              <a:avLst/>
              <a:gdLst/>
              <a:ahLst/>
              <a:cxnLst/>
              <a:rect l="l" t="t" r="r" b="b"/>
              <a:pathLst>
                <a:path w="4140200" h="979170">
                  <a:moveTo>
                    <a:pt x="48295" y="979170"/>
                  </a:moveTo>
                  <a:lnTo>
                    <a:pt x="38159" y="950037"/>
                  </a:lnTo>
                  <a:lnTo>
                    <a:pt x="28458" y="902695"/>
                  </a:lnTo>
                  <a:lnTo>
                    <a:pt x="25146" y="853440"/>
                  </a:lnTo>
                  <a:lnTo>
                    <a:pt x="25146" y="0"/>
                  </a:lnTo>
                  <a:lnTo>
                    <a:pt x="0" y="0"/>
                  </a:lnTo>
                  <a:lnTo>
                    <a:pt x="0" y="854202"/>
                  </a:lnTo>
                  <a:lnTo>
                    <a:pt x="2930" y="902914"/>
                  </a:lnTo>
                  <a:lnTo>
                    <a:pt x="11746" y="949846"/>
                  </a:lnTo>
                  <a:lnTo>
                    <a:pt x="21124" y="979170"/>
                  </a:lnTo>
                  <a:lnTo>
                    <a:pt x="48295" y="979170"/>
                  </a:lnTo>
                  <a:close/>
                </a:path>
                <a:path w="4140200" h="979170">
                  <a:moveTo>
                    <a:pt x="4139946" y="979170"/>
                  </a:moveTo>
                  <a:lnTo>
                    <a:pt x="4139946" y="0"/>
                  </a:lnTo>
                  <a:lnTo>
                    <a:pt x="4114800" y="0"/>
                  </a:lnTo>
                  <a:lnTo>
                    <a:pt x="4114800" y="979170"/>
                  </a:lnTo>
                  <a:lnTo>
                    <a:pt x="4139946" y="979170"/>
                  </a:lnTo>
                  <a:close/>
                </a:path>
              </a:pathLst>
            </a:custGeom>
            <a:solidFill>
              <a:srgbClr val="FFFFFF"/>
            </a:solidFill>
          </p:spPr>
          <p:txBody>
            <a:bodyPr wrap="square" lIns="0" tIns="0" rIns="0" bIns="0" rtlCol="0"/>
            <a:lstStyle/>
            <a:p>
              <a:endParaRPr/>
            </a:p>
          </p:txBody>
        </p:sp>
        <p:sp>
          <p:nvSpPr>
            <p:cNvPr id="49" name="object 49"/>
            <p:cNvSpPr/>
            <p:nvPr/>
          </p:nvSpPr>
          <p:spPr>
            <a:xfrm>
              <a:off x="5029200" y="5353049"/>
              <a:ext cx="4114800" cy="979169"/>
            </a:xfrm>
            <a:custGeom>
              <a:avLst/>
              <a:gdLst/>
              <a:ahLst/>
              <a:cxnLst/>
              <a:rect l="l" t="t" r="r" b="b"/>
              <a:pathLst>
                <a:path w="4114800" h="979170">
                  <a:moveTo>
                    <a:pt x="4114800" y="853440"/>
                  </a:moveTo>
                  <a:lnTo>
                    <a:pt x="4114800" y="0"/>
                  </a:lnTo>
                  <a:lnTo>
                    <a:pt x="0" y="0"/>
                  </a:lnTo>
                  <a:lnTo>
                    <a:pt x="0" y="979170"/>
                  </a:lnTo>
                  <a:lnTo>
                    <a:pt x="4092807" y="979170"/>
                  </a:lnTo>
                  <a:lnTo>
                    <a:pt x="4103308" y="946218"/>
                  </a:lnTo>
                  <a:lnTo>
                    <a:pt x="4111868" y="900696"/>
                  </a:lnTo>
                  <a:lnTo>
                    <a:pt x="4114800" y="853440"/>
                  </a:lnTo>
                  <a:close/>
                </a:path>
              </a:pathLst>
            </a:custGeom>
            <a:solidFill>
              <a:srgbClr val="4F81BD"/>
            </a:solidFill>
          </p:spPr>
          <p:txBody>
            <a:bodyPr wrap="square" lIns="0" tIns="0" rIns="0" bIns="0" rtlCol="0"/>
            <a:lstStyle/>
            <a:p>
              <a:endParaRPr/>
            </a:p>
          </p:txBody>
        </p:sp>
        <p:sp>
          <p:nvSpPr>
            <p:cNvPr id="50" name="object 50"/>
            <p:cNvSpPr/>
            <p:nvPr/>
          </p:nvSpPr>
          <p:spPr>
            <a:xfrm>
              <a:off x="5017008" y="5353050"/>
              <a:ext cx="4140200" cy="979169"/>
            </a:xfrm>
            <a:custGeom>
              <a:avLst/>
              <a:gdLst/>
              <a:ahLst/>
              <a:cxnLst/>
              <a:rect l="l" t="t" r="r" b="b"/>
              <a:pathLst>
                <a:path w="4140200" h="979170">
                  <a:moveTo>
                    <a:pt x="25145" y="979170"/>
                  </a:moveTo>
                  <a:lnTo>
                    <a:pt x="25145" y="0"/>
                  </a:lnTo>
                  <a:lnTo>
                    <a:pt x="0" y="0"/>
                  </a:lnTo>
                  <a:lnTo>
                    <a:pt x="0" y="979170"/>
                  </a:lnTo>
                  <a:lnTo>
                    <a:pt x="25145" y="979170"/>
                  </a:lnTo>
                  <a:close/>
                </a:path>
                <a:path w="4140200" h="979170">
                  <a:moveTo>
                    <a:pt x="4139945" y="853439"/>
                  </a:moveTo>
                  <a:lnTo>
                    <a:pt x="4139945" y="0"/>
                  </a:lnTo>
                  <a:lnTo>
                    <a:pt x="4114799" y="0"/>
                  </a:lnTo>
                  <a:lnTo>
                    <a:pt x="4114799" y="853439"/>
                  </a:lnTo>
                  <a:lnTo>
                    <a:pt x="4111443" y="902917"/>
                  </a:lnTo>
                  <a:lnTo>
                    <a:pt x="4101689" y="950400"/>
                  </a:lnTo>
                  <a:lnTo>
                    <a:pt x="4091657" y="979170"/>
                  </a:lnTo>
                  <a:lnTo>
                    <a:pt x="4118810" y="979170"/>
                  </a:lnTo>
                  <a:lnTo>
                    <a:pt x="4128309" y="949297"/>
                  </a:lnTo>
                  <a:lnTo>
                    <a:pt x="4137071" y="902258"/>
                  </a:lnTo>
                  <a:lnTo>
                    <a:pt x="4139945" y="853439"/>
                  </a:lnTo>
                  <a:close/>
                </a:path>
              </a:pathLst>
            </a:custGeom>
            <a:solidFill>
              <a:srgbClr val="FFFFFF"/>
            </a:solidFill>
          </p:spPr>
          <p:txBody>
            <a:bodyPr wrap="square" lIns="0" tIns="0" rIns="0" bIns="0" rtlCol="0"/>
            <a:lstStyle/>
            <a:p>
              <a:endParaRPr/>
            </a:p>
          </p:txBody>
        </p:sp>
      </p:grpSp>
      <p:sp>
        <p:nvSpPr>
          <p:cNvPr id="51" name="object 51"/>
          <p:cNvSpPr txBox="1"/>
          <p:nvPr/>
        </p:nvSpPr>
        <p:spPr>
          <a:xfrm>
            <a:off x="5238231" y="5427217"/>
            <a:ext cx="3695700" cy="975360"/>
          </a:xfrm>
          <a:prstGeom prst="rect">
            <a:avLst/>
          </a:prstGeom>
        </p:spPr>
        <p:txBody>
          <a:bodyPr vert="horz" wrap="square" lIns="0" tIns="46355" rIns="0" bIns="0" rtlCol="0">
            <a:spAutoFit/>
          </a:bodyPr>
          <a:lstStyle/>
          <a:p>
            <a:pPr marL="12700" marR="5080" indent="-635" algn="ctr">
              <a:lnSpc>
                <a:spcPts val="2420"/>
              </a:lnSpc>
              <a:spcBef>
                <a:spcPts val="365"/>
              </a:spcBef>
            </a:pPr>
            <a:r>
              <a:rPr sz="2200" spc="-10" dirty="0">
                <a:solidFill>
                  <a:srgbClr val="FFFFFF"/>
                </a:solidFill>
                <a:latin typeface="Calibri"/>
                <a:cs typeface="Calibri"/>
              </a:rPr>
              <a:t>Obligations </a:t>
            </a:r>
            <a:r>
              <a:rPr sz="2200" dirty="0">
                <a:solidFill>
                  <a:srgbClr val="FFFFFF"/>
                </a:solidFill>
                <a:latin typeface="Calibri"/>
                <a:cs typeface="Calibri"/>
              </a:rPr>
              <a:t>imposed on </a:t>
            </a:r>
            <a:r>
              <a:rPr sz="2200" spc="-10" dirty="0">
                <a:solidFill>
                  <a:srgbClr val="FFFFFF"/>
                </a:solidFill>
                <a:latin typeface="Calibri"/>
                <a:cs typeface="Calibri"/>
              </a:rPr>
              <a:t>insured  </a:t>
            </a:r>
            <a:r>
              <a:rPr sz="2200" spc="5" dirty="0">
                <a:solidFill>
                  <a:srgbClr val="FFFFFF"/>
                </a:solidFill>
                <a:latin typeface="Calibri"/>
                <a:cs typeface="Calibri"/>
              </a:rPr>
              <a:t>(e.g. </a:t>
            </a:r>
            <a:r>
              <a:rPr sz="2200" spc="-5" dirty="0">
                <a:solidFill>
                  <a:srgbClr val="FFFFFF"/>
                </a:solidFill>
                <a:latin typeface="Calibri"/>
                <a:cs typeface="Calibri"/>
              </a:rPr>
              <a:t>file </a:t>
            </a:r>
            <a:r>
              <a:rPr sz="2200" spc="-10" dirty="0">
                <a:solidFill>
                  <a:srgbClr val="FFFFFF"/>
                </a:solidFill>
                <a:latin typeface="Calibri"/>
                <a:cs typeface="Calibri"/>
              </a:rPr>
              <a:t>proof </a:t>
            </a:r>
            <a:r>
              <a:rPr sz="2200" dirty="0">
                <a:solidFill>
                  <a:srgbClr val="FFFFFF"/>
                </a:solidFill>
                <a:latin typeface="Calibri"/>
                <a:cs typeface="Calibri"/>
              </a:rPr>
              <a:t>of loss,</a:t>
            </a:r>
            <a:r>
              <a:rPr sz="2200" spc="-75" dirty="0">
                <a:solidFill>
                  <a:srgbClr val="FFFFFF"/>
                </a:solidFill>
                <a:latin typeface="Calibri"/>
                <a:cs typeface="Calibri"/>
              </a:rPr>
              <a:t> </a:t>
            </a:r>
            <a:r>
              <a:rPr sz="2200" spc="-15" dirty="0">
                <a:solidFill>
                  <a:srgbClr val="FFFFFF"/>
                </a:solidFill>
                <a:latin typeface="Calibri"/>
                <a:cs typeface="Calibri"/>
              </a:rPr>
              <a:t>cooperate  </a:t>
            </a:r>
            <a:r>
              <a:rPr sz="2200" spc="-5" dirty="0">
                <a:solidFill>
                  <a:srgbClr val="FFFFFF"/>
                </a:solidFill>
                <a:latin typeface="Calibri"/>
                <a:cs typeface="Calibri"/>
              </a:rPr>
              <a:t>with</a:t>
            </a:r>
            <a:r>
              <a:rPr sz="2200" spc="-15" dirty="0">
                <a:solidFill>
                  <a:srgbClr val="FFFFFF"/>
                </a:solidFill>
                <a:latin typeface="Calibri"/>
                <a:cs typeface="Calibri"/>
              </a:rPr>
              <a:t> </a:t>
            </a:r>
            <a:r>
              <a:rPr sz="2200" spc="-10" dirty="0">
                <a:solidFill>
                  <a:srgbClr val="FFFFFF"/>
                </a:solidFill>
                <a:latin typeface="Calibri"/>
                <a:cs typeface="Calibri"/>
              </a:rPr>
              <a:t>insurer).</a:t>
            </a:r>
            <a:endParaRPr sz="2200">
              <a:latin typeface="Calibri"/>
              <a:cs typeface="Calibri"/>
            </a:endParaRPr>
          </a:p>
        </p:txBody>
      </p:sp>
      <p:grpSp>
        <p:nvGrpSpPr>
          <p:cNvPr id="52" name="object 52"/>
          <p:cNvGrpSpPr/>
          <p:nvPr/>
        </p:nvGrpSpPr>
        <p:grpSpPr>
          <a:xfrm>
            <a:off x="457200" y="6331458"/>
            <a:ext cx="9144000" cy="984250"/>
            <a:chOff x="457200" y="6331458"/>
            <a:chExt cx="9144000" cy="984250"/>
          </a:xfrm>
        </p:grpSpPr>
        <p:sp>
          <p:nvSpPr>
            <p:cNvPr id="53" name="object 53"/>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54" name="object 54"/>
            <p:cNvSpPr/>
            <p:nvPr/>
          </p:nvSpPr>
          <p:spPr>
            <a:xfrm>
              <a:off x="936474" y="6332220"/>
              <a:ext cx="4093210" cy="251460"/>
            </a:xfrm>
            <a:custGeom>
              <a:avLst/>
              <a:gdLst/>
              <a:ahLst/>
              <a:cxnLst/>
              <a:rect l="l" t="t" r="r" b="b"/>
              <a:pathLst>
                <a:path w="4093210" h="251459">
                  <a:moveTo>
                    <a:pt x="4092725" y="251460"/>
                  </a:moveTo>
                  <a:lnTo>
                    <a:pt x="4092725" y="0"/>
                  </a:lnTo>
                  <a:lnTo>
                    <a:pt x="0" y="0"/>
                  </a:lnTo>
                  <a:lnTo>
                    <a:pt x="22176" y="51460"/>
                  </a:lnTo>
                  <a:lnTo>
                    <a:pt x="45584" y="89639"/>
                  </a:lnTo>
                  <a:lnTo>
                    <a:pt x="73219" y="124660"/>
                  </a:lnTo>
                  <a:lnTo>
                    <a:pt x="104725" y="156165"/>
                  </a:lnTo>
                  <a:lnTo>
                    <a:pt x="139745" y="183800"/>
                  </a:lnTo>
                  <a:lnTo>
                    <a:pt x="177925" y="207209"/>
                  </a:lnTo>
                  <a:lnTo>
                    <a:pt x="218907" y="226035"/>
                  </a:lnTo>
                  <a:lnTo>
                    <a:pt x="262337" y="239922"/>
                  </a:lnTo>
                  <a:lnTo>
                    <a:pt x="307858" y="248516"/>
                  </a:lnTo>
                  <a:lnTo>
                    <a:pt x="355115" y="251460"/>
                  </a:lnTo>
                  <a:lnTo>
                    <a:pt x="4092725" y="251460"/>
                  </a:lnTo>
                  <a:close/>
                </a:path>
              </a:pathLst>
            </a:custGeom>
            <a:solidFill>
              <a:srgbClr val="4F81BD"/>
            </a:solidFill>
          </p:spPr>
          <p:txBody>
            <a:bodyPr wrap="square" lIns="0" tIns="0" rIns="0" bIns="0" rtlCol="0"/>
            <a:lstStyle/>
            <a:p>
              <a:endParaRPr/>
            </a:p>
          </p:txBody>
        </p:sp>
        <p:sp>
          <p:nvSpPr>
            <p:cNvPr id="55" name="object 55"/>
            <p:cNvSpPr/>
            <p:nvPr/>
          </p:nvSpPr>
          <p:spPr>
            <a:xfrm>
              <a:off x="923332" y="6332220"/>
              <a:ext cx="4119245" cy="264795"/>
            </a:xfrm>
            <a:custGeom>
              <a:avLst/>
              <a:gdLst/>
              <a:ahLst/>
              <a:cxnLst/>
              <a:rect l="l" t="t" r="r" b="b"/>
              <a:pathLst>
                <a:path w="4119245" h="264795">
                  <a:moveTo>
                    <a:pt x="4105867" y="238506"/>
                  </a:moveTo>
                  <a:lnTo>
                    <a:pt x="368257" y="238506"/>
                  </a:lnTo>
                  <a:lnTo>
                    <a:pt x="318957" y="235432"/>
                  </a:lnTo>
                  <a:lnTo>
                    <a:pt x="271630" y="225876"/>
                  </a:lnTo>
                  <a:lnTo>
                    <a:pt x="226718" y="210294"/>
                  </a:lnTo>
                  <a:lnTo>
                    <a:pt x="184663" y="189142"/>
                  </a:lnTo>
                  <a:lnTo>
                    <a:pt x="145905" y="162878"/>
                  </a:lnTo>
                  <a:lnTo>
                    <a:pt x="110886" y="131959"/>
                  </a:lnTo>
                  <a:lnTo>
                    <a:pt x="80049" y="96841"/>
                  </a:lnTo>
                  <a:lnTo>
                    <a:pt x="53833" y="57982"/>
                  </a:lnTo>
                  <a:lnTo>
                    <a:pt x="32681" y="15838"/>
                  </a:lnTo>
                  <a:lnTo>
                    <a:pt x="27170" y="0"/>
                  </a:lnTo>
                  <a:lnTo>
                    <a:pt x="0" y="0"/>
                  </a:lnTo>
                  <a:lnTo>
                    <a:pt x="24400" y="57731"/>
                  </a:lnTo>
                  <a:lnTo>
                    <a:pt x="48611" y="97119"/>
                  </a:lnTo>
                  <a:lnTo>
                    <a:pt x="77199" y="133258"/>
                  </a:lnTo>
                  <a:lnTo>
                    <a:pt x="109789" y="165781"/>
                  </a:lnTo>
                  <a:lnTo>
                    <a:pt x="146003" y="194320"/>
                  </a:lnTo>
                  <a:lnTo>
                    <a:pt x="185466" y="218509"/>
                  </a:lnTo>
                  <a:lnTo>
                    <a:pt x="227799" y="237980"/>
                  </a:lnTo>
                  <a:lnTo>
                    <a:pt x="272626" y="252366"/>
                  </a:lnTo>
                  <a:lnTo>
                    <a:pt x="319571" y="261299"/>
                  </a:lnTo>
                  <a:lnTo>
                    <a:pt x="368257" y="264414"/>
                  </a:lnTo>
                  <a:lnTo>
                    <a:pt x="4093675" y="264414"/>
                  </a:lnTo>
                  <a:lnTo>
                    <a:pt x="4093675" y="251460"/>
                  </a:lnTo>
                  <a:lnTo>
                    <a:pt x="4105867" y="238506"/>
                  </a:lnTo>
                  <a:close/>
                </a:path>
                <a:path w="4119245" h="264795">
                  <a:moveTo>
                    <a:pt x="4118821" y="258318"/>
                  </a:moveTo>
                  <a:lnTo>
                    <a:pt x="4118821" y="0"/>
                  </a:lnTo>
                  <a:lnTo>
                    <a:pt x="4093675" y="0"/>
                  </a:lnTo>
                  <a:lnTo>
                    <a:pt x="4093675" y="238506"/>
                  </a:lnTo>
                  <a:lnTo>
                    <a:pt x="4105867" y="238506"/>
                  </a:lnTo>
                  <a:lnTo>
                    <a:pt x="4105867" y="264414"/>
                  </a:lnTo>
                  <a:lnTo>
                    <a:pt x="4113487" y="264414"/>
                  </a:lnTo>
                  <a:lnTo>
                    <a:pt x="4118821" y="258318"/>
                  </a:lnTo>
                  <a:close/>
                </a:path>
                <a:path w="4119245" h="264795">
                  <a:moveTo>
                    <a:pt x="4105867" y="264414"/>
                  </a:moveTo>
                  <a:lnTo>
                    <a:pt x="4105867" y="238506"/>
                  </a:lnTo>
                  <a:lnTo>
                    <a:pt x="4093675" y="251460"/>
                  </a:lnTo>
                  <a:lnTo>
                    <a:pt x="4093675" y="264414"/>
                  </a:lnTo>
                  <a:lnTo>
                    <a:pt x="4105867" y="264414"/>
                  </a:lnTo>
                  <a:close/>
                </a:path>
              </a:pathLst>
            </a:custGeom>
            <a:solidFill>
              <a:srgbClr val="FFFFFF"/>
            </a:solidFill>
          </p:spPr>
          <p:txBody>
            <a:bodyPr wrap="square" lIns="0" tIns="0" rIns="0" bIns="0" rtlCol="0"/>
            <a:lstStyle/>
            <a:p>
              <a:endParaRPr/>
            </a:p>
          </p:txBody>
        </p:sp>
      </p:grpSp>
      <p:sp>
        <p:nvSpPr>
          <p:cNvPr id="56" name="object 56"/>
          <p:cNvSpPr txBox="1"/>
          <p:nvPr/>
        </p:nvSpPr>
        <p:spPr>
          <a:xfrm>
            <a:off x="1098296" y="5274055"/>
            <a:ext cx="3745229" cy="1282065"/>
          </a:xfrm>
          <a:prstGeom prst="rect">
            <a:avLst/>
          </a:prstGeom>
        </p:spPr>
        <p:txBody>
          <a:bodyPr vert="horz" wrap="square" lIns="0" tIns="41275" rIns="0" bIns="0" rtlCol="0">
            <a:spAutoFit/>
          </a:bodyPr>
          <a:lstStyle/>
          <a:p>
            <a:pPr marL="12065" marR="5080" indent="1270" algn="ctr">
              <a:lnSpc>
                <a:spcPct val="91500"/>
              </a:lnSpc>
              <a:spcBef>
                <a:spcPts val="325"/>
              </a:spcBef>
            </a:pPr>
            <a:r>
              <a:rPr sz="2200" spc="-10" dirty="0">
                <a:solidFill>
                  <a:srgbClr val="FFFFFF"/>
                </a:solidFill>
                <a:latin typeface="Calibri"/>
                <a:cs typeface="Calibri"/>
              </a:rPr>
              <a:t>Provisions </a:t>
            </a:r>
            <a:r>
              <a:rPr sz="2200" spc="-5" dirty="0">
                <a:solidFill>
                  <a:srgbClr val="FFFFFF"/>
                </a:solidFill>
                <a:latin typeface="Calibri"/>
                <a:cs typeface="Calibri"/>
              </a:rPr>
              <a:t>that eliminate  </a:t>
            </a:r>
            <a:r>
              <a:rPr sz="2200" spc="-20" dirty="0">
                <a:solidFill>
                  <a:srgbClr val="FFFFFF"/>
                </a:solidFill>
                <a:latin typeface="Calibri"/>
                <a:cs typeface="Calibri"/>
              </a:rPr>
              <a:t>coverage </a:t>
            </a:r>
            <a:r>
              <a:rPr sz="2200" spc="-10" dirty="0">
                <a:solidFill>
                  <a:srgbClr val="FFFFFF"/>
                </a:solidFill>
                <a:latin typeface="Calibri"/>
                <a:cs typeface="Calibri"/>
              </a:rPr>
              <a:t>from </a:t>
            </a:r>
            <a:r>
              <a:rPr sz="2200" dirty="0">
                <a:solidFill>
                  <a:srgbClr val="FFFFFF"/>
                </a:solidFill>
                <a:latin typeface="Calibri"/>
                <a:cs typeface="Calibri"/>
              </a:rPr>
              <a:t>Insuring  </a:t>
            </a:r>
            <a:r>
              <a:rPr sz="2200" spc="-5" dirty="0">
                <a:solidFill>
                  <a:srgbClr val="FFFFFF"/>
                </a:solidFill>
                <a:latin typeface="Calibri"/>
                <a:cs typeface="Calibri"/>
              </a:rPr>
              <a:t>Agreement </a:t>
            </a:r>
            <a:r>
              <a:rPr sz="2200" spc="5" dirty="0">
                <a:solidFill>
                  <a:srgbClr val="FFFFFF"/>
                </a:solidFill>
                <a:latin typeface="Calibri"/>
                <a:cs typeface="Calibri"/>
              </a:rPr>
              <a:t>(e.g. </a:t>
            </a:r>
            <a:r>
              <a:rPr sz="2200" spc="-10" dirty="0">
                <a:solidFill>
                  <a:srgbClr val="FFFFFF"/>
                </a:solidFill>
                <a:latin typeface="Calibri"/>
                <a:cs typeface="Calibri"/>
              </a:rPr>
              <a:t>excluded</a:t>
            </a:r>
            <a:r>
              <a:rPr sz="2200" spc="-135" dirty="0">
                <a:solidFill>
                  <a:srgbClr val="FFFFFF"/>
                </a:solidFill>
                <a:latin typeface="Calibri"/>
                <a:cs typeface="Calibri"/>
              </a:rPr>
              <a:t> </a:t>
            </a:r>
            <a:r>
              <a:rPr sz="2200" spc="-5" dirty="0">
                <a:solidFill>
                  <a:srgbClr val="FFFFFF"/>
                </a:solidFill>
                <a:latin typeface="Calibri"/>
                <a:cs typeface="Calibri"/>
              </a:rPr>
              <a:t>causes  </a:t>
            </a:r>
            <a:r>
              <a:rPr sz="2200" dirty="0">
                <a:solidFill>
                  <a:srgbClr val="FFFFFF"/>
                </a:solidFill>
                <a:latin typeface="Calibri"/>
                <a:cs typeface="Calibri"/>
              </a:rPr>
              <a:t>of </a:t>
            </a:r>
            <a:r>
              <a:rPr sz="2200" spc="-5" dirty="0">
                <a:solidFill>
                  <a:srgbClr val="FFFFFF"/>
                </a:solidFill>
                <a:latin typeface="Calibri"/>
                <a:cs typeface="Calibri"/>
              </a:rPr>
              <a:t>loss </a:t>
            </a:r>
            <a:r>
              <a:rPr sz="2200" dirty="0">
                <a:solidFill>
                  <a:srgbClr val="FFFFFF"/>
                </a:solidFill>
                <a:latin typeface="Calibri"/>
                <a:cs typeface="Calibri"/>
              </a:rPr>
              <a:t>and</a:t>
            </a:r>
            <a:r>
              <a:rPr sz="2200" spc="-45" dirty="0">
                <a:solidFill>
                  <a:srgbClr val="FFFFFF"/>
                </a:solidFill>
                <a:latin typeface="Calibri"/>
                <a:cs typeface="Calibri"/>
              </a:rPr>
              <a:t> </a:t>
            </a:r>
            <a:r>
              <a:rPr sz="2200" spc="-5" dirty="0">
                <a:solidFill>
                  <a:srgbClr val="FFFFFF"/>
                </a:solidFill>
                <a:latin typeface="Calibri"/>
                <a:cs typeface="Calibri"/>
              </a:rPr>
              <a:t>property).</a:t>
            </a:r>
            <a:endParaRPr sz="2200">
              <a:latin typeface="Calibri"/>
              <a:cs typeface="Calibri"/>
            </a:endParaRPr>
          </a:p>
        </p:txBody>
      </p:sp>
      <p:grpSp>
        <p:nvGrpSpPr>
          <p:cNvPr id="57" name="object 57"/>
          <p:cNvGrpSpPr/>
          <p:nvPr/>
        </p:nvGrpSpPr>
        <p:grpSpPr>
          <a:xfrm>
            <a:off x="5017008" y="6332219"/>
            <a:ext cx="4119245" cy="264795"/>
            <a:chOff x="5017008" y="6332219"/>
            <a:chExt cx="4119245" cy="264795"/>
          </a:xfrm>
        </p:grpSpPr>
        <p:sp>
          <p:nvSpPr>
            <p:cNvPr id="58" name="object 58"/>
            <p:cNvSpPr/>
            <p:nvPr/>
          </p:nvSpPr>
          <p:spPr>
            <a:xfrm>
              <a:off x="5029200" y="6332219"/>
              <a:ext cx="4093210" cy="251460"/>
            </a:xfrm>
            <a:custGeom>
              <a:avLst/>
              <a:gdLst/>
              <a:ahLst/>
              <a:cxnLst/>
              <a:rect l="l" t="t" r="r" b="b"/>
              <a:pathLst>
                <a:path w="4093209" h="251459">
                  <a:moveTo>
                    <a:pt x="4092807" y="0"/>
                  </a:moveTo>
                  <a:lnTo>
                    <a:pt x="0" y="0"/>
                  </a:lnTo>
                  <a:lnTo>
                    <a:pt x="0" y="251460"/>
                  </a:lnTo>
                  <a:lnTo>
                    <a:pt x="3737610" y="251460"/>
                  </a:lnTo>
                  <a:lnTo>
                    <a:pt x="3785016" y="248516"/>
                  </a:lnTo>
                  <a:lnTo>
                    <a:pt x="3830639" y="239922"/>
                  </a:lnTo>
                  <a:lnTo>
                    <a:pt x="3874130" y="226035"/>
                  </a:lnTo>
                  <a:lnTo>
                    <a:pt x="3915137" y="207209"/>
                  </a:lnTo>
                  <a:lnTo>
                    <a:pt x="3953312" y="183801"/>
                  </a:lnTo>
                  <a:lnTo>
                    <a:pt x="3988306" y="156166"/>
                  </a:lnTo>
                  <a:lnTo>
                    <a:pt x="4019768" y="124660"/>
                  </a:lnTo>
                  <a:lnTo>
                    <a:pt x="4047348" y="89640"/>
                  </a:lnTo>
                  <a:lnTo>
                    <a:pt x="4070699" y="51460"/>
                  </a:lnTo>
                  <a:lnTo>
                    <a:pt x="4089468" y="10478"/>
                  </a:lnTo>
                  <a:lnTo>
                    <a:pt x="4092807" y="0"/>
                  </a:lnTo>
                  <a:close/>
                </a:path>
              </a:pathLst>
            </a:custGeom>
            <a:solidFill>
              <a:srgbClr val="4F81BD"/>
            </a:solidFill>
          </p:spPr>
          <p:txBody>
            <a:bodyPr wrap="square" lIns="0" tIns="0" rIns="0" bIns="0" rtlCol="0"/>
            <a:lstStyle/>
            <a:p>
              <a:endParaRPr/>
            </a:p>
          </p:txBody>
        </p:sp>
        <p:sp>
          <p:nvSpPr>
            <p:cNvPr id="59" name="object 59"/>
            <p:cNvSpPr/>
            <p:nvPr/>
          </p:nvSpPr>
          <p:spPr>
            <a:xfrm>
              <a:off x="5017008" y="6332219"/>
              <a:ext cx="4119245" cy="264795"/>
            </a:xfrm>
            <a:custGeom>
              <a:avLst/>
              <a:gdLst/>
              <a:ahLst/>
              <a:cxnLst/>
              <a:rect l="l" t="t" r="r" b="b"/>
              <a:pathLst>
                <a:path w="4119245" h="264795">
                  <a:moveTo>
                    <a:pt x="25145" y="238505"/>
                  </a:moveTo>
                  <a:lnTo>
                    <a:pt x="25145" y="0"/>
                  </a:lnTo>
                  <a:lnTo>
                    <a:pt x="0" y="0"/>
                  </a:lnTo>
                  <a:lnTo>
                    <a:pt x="0" y="258317"/>
                  </a:lnTo>
                  <a:lnTo>
                    <a:pt x="5333" y="264413"/>
                  </a:lnTo>
                  <a:lnTo>
                    <a:pt x="12191" y="264413"/>
                  </a:lnTo>
                  <a:lnTo>
                    <a:pt x="12191" y="238505"/>
                  </a:lnTo>
                  <a:lnTo>
                    <a:pt x="25145" y="238505"/>
                  </a:lnTo>
                  <a:close/>
                </a:path>
                <a:path w="4119245" h="264795">
                  <a:moveTo>
                    <a:pt x="4118810" y="0"/>
                  </a:moveTo>
                  <a:lnTo>
                    <a:pt x="4091657" y="0"/>
                  </a:lnTo>
                  <a:lnTo>
                    <a:pt x="4085981" y="16274"/>
                  </a:lnTo>
                  <a:lnTo>
                    <a:pt x="4064762" y="58433"/>
                  </a:lnTo>
                  <a:lnTo>
                    <a:pt x="4038474" y="97264"/>
                  </a:lnTo>
                  <a:lnTo>
                    <a:pt x="4007562" y="132321"/>
                  </a:lnTo>
                  <a:lnTo>
                    <a:pt x="3972469" y="163159"/>
                  </a:lnTo>
                  <a:lnTo>
                    <a:pt x="3933621" y="189342"/>
                  </a:lnTo>
                  <a:lnTo>
                    <a:pt x="3891513" y="210401"/>
                  </a:lnTo>
                  <a:lnTo>
                    <a:pt x="3846536" y="225915"/>
                  </a:lnTo>
                  <a:lnTo>
                    <a:pt x="3799151" y="235431"/>
                  </a:lnTo>
                  <a:lnTo>
                    <a:pt x="3750564" y="238458"/>
                  </a:lnTo>
                  <a:lnTo>
                    <a:pt x="12191" y="238505"/>
                  </a:lnTo>
                  <a:lnTo>
                    <a:pt x="25145" y="251459"/>
                  </a:lnTo>
                  <a:lnTo>
                    <a:pt x="25146" y="264413"/>
                  </a:lnTo>
                  <a:lnTo>
                    <a:pt x="3750564" y="264413"/>
                  </a:lnTo>
                  <a:lnTo>
                    <a:pt x="3799350" y="261336"/>
                  </a:lnTo>
                  <a:lnTo>
                    <a:pt x="3846372" y="252416"/>
                  </a:lnTo>
                  <a:lnTo>
                    <a:pt x="3891254" y="238021"/>
                  </a:lnTo>
                  <a:lnTo>
                    <a:pt x="3933638" y="218512"/>
                  </a:lnTo>
                  <a:lnTo>
                    <a:pt x="3973099" y="194288"/>
                  </a:lnTo>
                  <a:lnTo>
                    <a:pt x="4009313" y="165688"/>
                  </a:lnTo>
                  <a:lnTo>
                    <a:pt x="4041888" y="133091"/>
                  </a:lnTo>
                  <a:lnTo>
                    <a:pt x="4070450" y="96867"/>
                  </a:lnTo>
                  <a:lnTo>
                    <a:pt x="4094624" y="57385"/>
                  </a:lnTo>
                  <a:lnTo>
                    <a:pt x="4114035" y="15015"/>
                  </a:lnTo>
                  <a:lnTo>
                    <a:pt x="4118810" y="0"/>
                  </a:lnTo>
                  <a:close/>
                </a:path>
                <a:path w="4119245" h="264795">
                  <a:moveTo>
                    <a:pt x="25146" y="264413"/>
                  </a:moveTo>
                  <a:lnTo>
                    <a:pt x="25145" y="251459"/>
                  </a:lnTo>
                  <a:lnTo>
                    <a:pt x="12191" y="238505"/>
                  </a:lnTo>
                  <a:lnTo>
                    <a:pt x="12191" y="264413"/>
                  </a:lnTo>
                  <a:lnTo>
                    <a:pt x="25146" y="264413"/>
                  </a:lnTo>
                  <a:close/>
                </a:path>
              </a:pathLst>
            </a:custGeom>
            <a:solidFill>
              <a:srgbClr val="FFFFFF"/>
            </a:solidFill>
          </p:spPr>
          <p:txBody>
            <a:bodyPr wrap="square" lIns="0" tIns="0" rIns="0" bIns="0" rtlCol="0"/>
            <a:lstStyle/>
            <a:p>
              <a:endParaRPr/>
            </a:p>
          </p:txBody>
        </p:sp>
      </p:grpSp>
      <p:sp>
        <p:nvSpPr>
          <p:cNvPr id="60" name="object 60"/>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61" name="object 6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8F26-F9D7-4AB5-8B91-654B8F233C28}"/>
              </a:ext>
            </a:extLst>
          </p:cNvPr>
          <p:cNvSpPr>
            <a:spLocks noGrp="1"/>
          </p:cNvSpPr>
          <p:nvPr>
            <p:ph type="title"/>
          </p:nvPr>
        </p:nvSpPr>
        <p:spPr>
          <a:xfrm>
            <a:off x="502920" y="533400"/>
            <a:ext cx="9052560" cy="1253808"/>
          </a:xfrm>
        </p:spPr>
        <p:txBody>
          <a:bodyPr/>
          <a:lstStyle/>
          <a:p>
            <a:pPr algn="ctr">
              <a:defRPr/>
            </a:pPr>
            <a:r>
              <a:rPr lang="en-US" dirty="0"/>
              <a:t>Is the Design Professional Liable?</a:t>
            </a:r>
          </a:p>
        </p:txBody>
      </p:sp>
      <p:pic>
        <p:nvPicPr>
          <p:cNvPr id="10243" name="Picture 4">
            <a:extLst>
              <a:ext uri="{FF2B5EF4-FFF2-40B4-BE49-F238E27FC236}">
                <a16:creationId xmlns:a16="http://schemas.microsoft.com/office/drawing/2014/main" id="{DCC5EBA5-0403-43C0-9F3F-D6C51BD03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958340"/>
            <a:ext cx="7124700" cy="531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1755" y="919225"/>
            <a:ext cx="5834380" cy="695960"/>
          </a:xfrm>
          <a:prstGeom prst="rect">
            <a:avLst/>
          </a:prstGeom>
        </p:spPr>
        <p:txBody>
          <a:bodyPr vert="horz" wrap="square" lIns="0" tIns="12065" rIns="0" bIns="0" rtlCol="0">
            <a:spAutoFit/>
          </a:bodyPr>
          <a:lstStyle/>
          <a:p>
            <a:pPr marL="12700">
              <a:lnSpc>
                <a:spcPct val="100000"/>
              </a:lnSpc>
              <a:spcBef>
                <a:spcPts val="95"/>
              </a:spcBef>
            </a:pPr>
            <a:r>
              <a:rPr sz="4400" spc="-35" dirty="0"/>
              <a:t>Every </a:t>
            </a:r>
            <a:r>
              <a:rPr sz="4400" spc="-30" dirty="0"/>
              <a:t>word </a:t>
            </a:r>
            <a:r>
              <a:rPr sz="4400" spc="-5" dirty="0"/>
              <a:t>has</a:t>
            </a:r>
            <a:r>
              <a:rPr sz="4400" spc="40" dirty="0"/>
              <a:t> </a:t>
            </a:r>
            <a:r>
              <a:rPr sz="4400" spc="-5" dirty="0"/>
              <a:t>meaning</a:t>
            </a:r>
            <a:r>
              <a:rPr sz="4400" b="0" spc="-5" dirty="0">
                <a:latin typeface="Calibri"/>
                <a:cs typeface="Calibri"/>
              </a:rPr>
              <a:t>:</a:t>
            </a:r>
            <a:endParaRPr sz="4400">
              <a:latin typeface="Calibri"/>
              <a:cs typeface="Calibri"/>
            </a:endParaRPr>
          </a:p>
        </p:txBody>
      </p:sp>
      <p:sp>
        <p:nvSpPr>
          <p:cNvPr id="3" name="object 3"/>
          <p:cNvSpPr/>
          <p:nvPr/>
        </p:nvSpPr>
        <p:spPr>
          <a:xfrm>
            <a:off x="457200" y="1436369"/>
            <a:ext cx="9144000" cy="4896485"/>
          </a:xfrm>
          <a:custGeom>
            <a:avLst/>
            <a:gdLst/>
            <a:ahLst/>
            <a:cxnLst/>
            <a:rect l="l" t="t" r="r" b="b"/>
            <a:pathLst>
              <a:path w="9144000" h="4896485">
                <a:moveTo>
                  <a:pt x="9144000" y="0"/>
                </a:moveTo>
                <a:lnTo>
                  <a:pt x="0" y="0"/>
                </a:lnTo>
                <a:lnTo>
                  <a:pt x="0" y="978408"/>
                </a:lnTo>
                <a:lnTo>
                  <a:pt x="0" y="979170"/>
                </a:lnTo>
                <a:lnTo>
                  <a:pt x="0" y="4895862"/>
                </a:lnTo>
                <a:lnTo>
                  <a:pt x="457200" y="4895862"/>
                </a:lnTo>
                <a:lnTo>
                  <a:pt x="457200" y="1958340"/>
                </a:lnTo>
                <a:lnTo>
                  <a:pt x="8915400" y="1958340"/>
                </a:lnTo>
                <a:lnTo>
                  <a:pt x="8915400" y="4895862"/>
                </a:lnTo>
                <a:lnTo>
                  <a:pt x="9144000" y="4895862"/>
                </a:lnTo>
                <a:lnTo>
                  <a:pt x="9144000" y="978408"/>
                </a:lnTo>
                <a:lnTo>
                  <a:pt x="9144000" y="0"/>
                </a:lnTo>
                <a:close/>
              </a:path>
            </a:pathLst>
          </a:custGeom>
          <a:solidFill>
            <a:srgbClr val="1F497D"/>
          </a:solidFill>
        </p:spPr>
        <p:txBody>
          <a:bodyPr wrap="square" lIns="0" tIns="0" rIns="0" bIns="0" rtlCol="0"/>
          <a:lstStyle/>
          <a:p>
            <a:endParaRPr/>
          </a:p>
        </p:txBody>
      </p:sp>
      <p:sp>
        <p:nvSpPr>
          <p:cNvPr id="4" name="object 4"/>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graphicFrame>
        <p:nvGraphicFramePr>
          <p:cNvPr id="5" name="object 5"/>
          <p:cNvGraphicFramePr>
            <a:graphicFrameLocks noGrp="1"/>
          </p:cNvGraphicFramePr>
          <p:nvPr/>
        </p:nvGraphicFramePr>
        <p:xfrm>
          <a:off x="908303" y="1869185"/>
          <a:ext cx="8458200" cy="4666484"/>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01040">
                <a:tc gridSpan="3">
                  <a:txBody>
                    <a:bodyPr/>
                    <a:lstStyle/>
                    <a:p>
                      <a:pPr marL="90805" marR="229870">
                        <a:lnSpc>
                          <a:spcPct val="100000"/>
                        </a:lnSpc>
                        <a:spcBef>
                          <a:spcPts val="225"/>
                        </a:spcBef>
                      </a:pPr>
                      <a:r>
                        <a:rPr sz="2000" b="1" spc="-15" dirty="0">
                          <a:solidFill>
                            <a:srgbClr val="FFFFFF"/>
                          </a:solidFill>
                          <a:latin typeface="Calibri"/>
                          <a:cs typeface="Calibri"/>
                        </a:rPr>
                        <a:t>Coverage for </a:t>
                      </a:r>
                      <a:r>
                        <a:rPr sz="2000" b="1" spc="-5" dirty="0">
                          <a:solidFill>
                            <a:srgbClr val="FFFFFF"/>
                          </a:solidFill>
                          <a:latin typeface="Calibri"/>
                          <a:cs typeface="Calibri"/>
                        </a:rPr>
                        <a:t>hundreds of millions of </a:t>
                      </a:r>
                      <a:r>
                        <a:rPr sz="2000" b="1" spc="-10" dirty="0">
                          <a:solidFill>
                            <a:srgbClr val="FFFFFF"/>
                          </a:solidFill>
                          <a:latin typeface="Calibri"/>
                          <a:cs typeface="Calibri"/>
                        </a:rPr>
                        <a:t>dollars </a:t>
                      </a:r>
                      <a:r>
                        <a:rPr sz="2000" b="1" spc="-5" dirty="0">
                          <a:solidFill>
                            <a:srgbClr val="FFFFFF"/>
                          </a:solidFill>
                          <a:latin typeface="Calibri"/>
                          <a:cs typeface="Calibri"/>
                        </a:rPr>
                        <a:t>of construction losses has turned  on how </a:t>
                      </a:r>
                      <a:r>
                        <a:rPr sz="2000" b="1" spc="-10" dirty="0">
                          <a:solidFill>
                            <a:srgbClr val="FFFFFF"/>
                          </a:solidFill>
                          <a:latin typeface="Calibri"/>
                          <a:cs typeface="Calibri"/>
                        </a:rPr>
                        <a:t>courts </a:t>
                      </a:r>
                      <a:r>
                        <a:rPr sz="2000" b="1" spc="-15" dirty="0">
                          <a:solidFill>
                            <a:srgbClr val="FFFFFF"/>
                          </a:solidFill>
                          <a:latin typeface="Calibri"/>
                          <a:cs typeface="Calibri"/>
                        </a:rPr>
                        <a:t>interpreted </a:t>
                      </a:r>
                      <a:r>
                        <a:rPr sz="2000" b="1" spc="-5" dirty="0">
                          <a:solidFill>
                            <a:srgbClr val="FFFFFF"/>
                          </a:solidFill>
                          <a:latin typeface="Calibri"/>
                          <a:cs typeface="Calibri"/>
                        </a:rPr>
                        <a:t>the following </a:t>
                      </a:r>
                      <a:r>
                        <a:rPr sz="2000" b="1" spc="-10" dirty="0">
                          <a:solidFill>
                            <a:srgbClr val="FFFFFF"/>
                          </a:solidFill>
                          <a:latin typeface="Calibri"/>
                          <a:cs typeface="Calibri"/>
                        </a:rPr>
                        <a:t>terms </a:t>
                      </a:r>
                      <a:r>
                        <a:rPr sz="2000" b="1" spc="-5" dirty="0">
                          <a:solidFill>
                            <a:srgbClr val="FFFFFF"/>
                          </a:solidFill>
                          <a:latin typeface="Calibri"/>
                          <a:cs typeface="Calibri"/>
                        </a:rPr>
                        <a:t>(not a </a:t>
                      </a:r>
                      <a:r>
                        <a:rPr sz="2000" b="1" spc="-10" dirty="0">
                          <a:solidFill>
                            <a:srgbClr val="FFFFFF"/>
                          </a:solidFill>
                          <a:latin typeface="Calibri"/>
                          <a:cs typeface="Calibri"/>
                        </a:rPr>
                        <a:t>complete</a:t>
                      </a:r>
                      <a:r>
                        <a:rPr sz="2000" b="1" spc="60" dirty="0">
                          <a:solidFill>
                            <a:srgbClr val="FFFFFF"/>
                          </a:solidFill>
                          <a:latin typeface="Calibri"/>
                          <a:cs typeface="Calibri"/>
                        </a:rPr>
                        <a:t> </a:t>
                      </a:r>
                      <a:r>
                        <a:rPr sz="2000" b="1" spc="-5" dirty="0">
                          <a:solidFill>
                            <a:srgbClr val="FFFFFF"/>
                          </a:solidFill>
                          <a:latin typeface="Calibri"/>
                          <a:cs typeface="Calibri"/>
                        </a:rPr>
                        <a:t>list):</a:t>
                      </a:r>
                      <a:endParaRPr sz="2000">
                        <a:latin typeface="Calibri"/>
                        <a:cs typeface="Calibri"/>
                      </a:endParaRPr>
                    </a:p>
                  </a:txBody>
                  <a:tcPr marL="0" marR="0" marT="285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4F81B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9089">
                <a:tc>
                  <a:txBody>
                    <a:bodyPr/>
                    <a:lstStyle/>
                    <a:p>
                      <a:pPr marL="90805">
                        <a:lnSpc>
                          <a:spcPct val="100000"/>
                        </a:lnSpc>
                        <a:spcBef>
                          <a:spcPts val="240"/>
                        </a:spcBef>
                      </a:pPr>
                      <a:r>
                        <a:rPr sz="1800" spc="-5" dirty="0">
                          <a:solidFill>
                            <a:srgbClr val="002060"/>
                          </a:solidFill>
                          <a:latin typeface="Calibri"/>
                          <a:cs typeface="Calibri"/>
                        </a:rPr>
                        <a:t>“Collapse”</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2700">
                      <a:solidFill>
                        <a:srgbClr val="000000"/>
                      </a:solidFill>
                      <a:prstDash val="solid"/>
                    </a:lnT>
                    <a:solidFill>
                      <a:srgbClr val="F2F2F2"/>
                    </a:solidFill>
                  </a:tcPr>
                </a:tc>
                <a:tc>
                  <a:txBody>
                    <a:bodyPr/>
                    <a:lstStyle/>
                    <a:p>
                      <a:pPr marL="90805">
                        <a:lnSpc>
                          <a:spcPct val="100000"/>
                        </a:lnSpc>
                        <a:spcBef>
                          <a:spcPts val="240"/>
                        </a:spcBef>
                      </a:pPr>
                      <a:r>
                        <a:rPr sz="1800" spc="-10" dirty="0">
                          <a:solidFill>
                            <a:srgbClr val="002060"/>
                          </a:solidFill>
                          <a:latin typeface="Calibri"/>
                          <a:cs typeface="Calibri"/>
                        </a:rPr>
                        <a:t>“Structure”</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2700">
                      <a:solidFill>
                        <a:srgbClr val="000000"/>
                      </a:solidFill>
                      <a:prstDash val="solid"/>
                    </a:lnT>
                    <a:solidFill>
                      <a:srgbClr val="F2F2F2"/>
                    </a:solidFill>
                  </a:tcPr>
                </a:tc>
                <a:tc>
                  <a:txBody>
                    <a:bodyPr/>
                    <a:lstStyle/>
                    <a:p>
                      <a:pPr marL="90805">
                        <a:lnSpc>
                          <a:spcPct val="100000"/>
                        </a:lnSpc>
                        <a:spcBef>
                          <a:spcPts val="240"/>
                        </a:spcBef>
                      </a:pPr>
                      <a:r>
                        <a:rPr sz="1800" spc="-10" dirty="0">
                          <a:solidFill>
                            <a:srgbClr val="002060"/>
                          </a:solidFill>
                          <a:latin typeface="Calibri"/>
                          <a:cs typeface="Calibri"/>
                        </a:rPr>
                        <a:t>“Property </a:t>
                      </a:r>
                      <a:r>
                        <a:rPr sz="1800" spc="-5" dirty="0">
                          <a:solidFill>
                            <a:srgbClr val="002060"/>
                          </a:solidFill>
                          <a:latin typeface="Calibri"/>
                          <a:cs typeface="Calibri"/>
                        </a:rPr>
                        <a:t>of </a:t>
                      </a:r>
                      <a:r>
                        <a:rPr sz="1800" spc="-10" dirty="0">
                          <a:solidFill>
                            <a:srgbClr val="002060"/>
                          </a:solidFill>
                          <a:latin typeface="Calibri"/>
                          <a:cs typeface="Calibri"/>
                        </a:rPr>
                        <a:t>Others</a:t>
                      </a:r>
                      <a:r>
                        <a:rPr sz="1800" spc="-5" dirty="0">
                          <a:solidFill>
                            <a:srgbClr val="002060"/>
                          </a:solidFill>
                          <a:latin typeface="Calibri"/>
                          <a:cs typeface="Calibri"/>
                        </a:rPr>
                        <a:t> </a:t>
                      </a:r>
                      <a:r>
                        <a:rPr sz="1800" spc="-15" dirty="0">
                          <a:solidFill>
                            <a:srgbClr val="002060"/>
                          </a:solidFill>
                          <a:latin typeface="Calibri"/>
                          <a:cs typeface="Calibri"/>
                        </a:rPr>
                        <a:t>for</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2700">
                      <a:solidFill>
                        <a:srgbClr val="000000"/>
                      </a:solidFill>
                      <a:prstDash val="solid"/>
                    </a:lnT>
                    <a:solidFill>
                      <a:srgbClr val="F2F2F2"/>
                    </a:solidFill>
                  </a:tcPr>
                </a:tc>
                <a:extLst>
                  <a:ext uri="{0D108BD9-81ED-4DB2-BD59-A6C34878D82A}">
                    <a16:rowId xmlns:a16="http://schemas.microsoft.com/office/drawing/2014/main" val="10001"/>
                  </a:ext>
                </a:extLst>
              </a:tr>
              <a:tr h="274320">
                <a:tc>
                  <a:txBody>
                    <a:bodyPr/>
                    <a:lstStyle/>
                    <a:p>
                      <a:pPr marL="90805">
                        <a:lnSpc>
                          <a:spcPts val="1889"/>
                        </a:lnSpc>
                      </a:pPr>
                      <a:r>
                        <a:rPr sz="1800" spc="-20" dirty="0">
                          <a:solidFill>
                            <a:srgbClr val="002060"/>
                          </a:solidFill>
                          <a:latin typeface="Calibri"/>
                          <a:cs typeface="Calibri"/>
                        </a:rPr>
                        <a:t>“Arising </a:t>
                      </a:r>
                      <a:r>
                        <a:rPr sz="1800" spc="-5" dirty="0">
                          <a:solidFill>
                            <a:srgbClr val="002060"/>
                          </a:solidFill>
                          <a:latin typeface="Calibri"/>
                          <a:cs typeface="Calibri"/>
                        </a:rPr>
                        <a:t>out</a:t>
                      </a:r>
                      <a:r>
                        <a:rPr sz="1800" dirty="0">
                          <a:solidFill>
                            <a:srgbClr val="002060"/>
                          </a:solidFill>
                          <a:latin typeface="Calibri"/>
                          <a:cs typeface="Calibri"/>
                        </a:rPr>
                        <a:t> </a:t>
                      </a:r>
                      <a:r>
                        <a:rPr sz="1800" spc="30" dirty="0">
                          <a:solidFill>
                            <a:srgbClr val="002060"/>
                          </a:solidFill>
                          <a:latin typeface="Calibri"/>
                          <a:cs typeface="Calibri"/>
                        </a:rPr>
                        <a:t>of”</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“Dwelling”</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Which </a:t>
                      </a:r>
                      <a:r>
                        <a:rPr sz="1800" spc="-50" dirty="0">
                          <a:solidFill>
                            <a:srgbClr val="002060"/>
                          </a:solidFill>
                          <a:latin typeface="Calibri"/>
                          <a:cs typeface="Calibri"/>
                        </a:rPr>
                        <a:t>You </a:t>
                      </a:r>
                      <a:r>
                        <a:rPr sz="1800" spc="-10" dirty="0">
                          <a:solidFill>
                            <a:srgbClr val="002060"/>
                          </a:solidFill>
                          <a:latin typeface="Calibri"/>
                          <a:cs typeface="Calibri"/>
                        </a:rPr>
                        <a:t>are</a:t>
                      </a:r>
                      <a:r>
                        <a:rPr sz="1800" spc="45" dirty="0">
                          <a:solidFill>
                            <a:srgbClr val="002060"/>
                          </a:solidFill>
                          <a:latin typeface="Calibri"/>
                          <a:cs typeface="Calibri"/>
                        </a:rPr>
                        <a:t> </a:t>
                      </a:r>
                      <a:r>
                        <a:rPr sz="1800" spc="-5" dirty="0">
                          <a:solidFill>
                            <a:srgbClr val="002060"/>
                          </a:solidFill>
                          <a:latin typeface="Calibri"/>
                          <a:cs typeface="Calibri"/>
                        </a:rPr>
                        <a:t>Liable”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2"/>
                  </a:ext>
                </a:extLst>
              </a:tr>
              <a:tr h="274320">
                <a:tc>
                  <a:txBody>
                    <a:bodyPr/>
                    <a:lstStyle/>
                    <a:p>
                      <a:pPr marL="90805">
                        <a:lnSpc>
                          <a:spcPts val="1889"/>
                        </a:lnSpc>
                      </a:pPr>
                      <a:r>
                        <a:rPr sz="1800" spc="-5" dirty="0">
                          <a:solidFill>
                            <a:srgbClr val="002060"/>
                          </a:solidFill>
                          <a:latin typeface="Calibri"/>
                          <a:cs typeface="Calibri"/>
                        </a:rPr>
                        <a:t>“Caused</a:t>
                      </a:r>
                      <a:r>
                        <a:rPr sz="1800" dirty="0">
                          <a:solidFill>
                            <a:srgbClr val="002060"/>
                          </a:solidFill>
                          <a:latin typeface="Calibri"/>
                          <a:cs typeface="Calibri"/>
                        </a:rPr>
                        <a:t> </a:t>
                      </a:r>
                      <a:r>
                        <a:rPr sz="1800" spc="15" dirty="0">
                          <a:solidFill>
                            <a:srgbClr val="002060"/>
                          </a:solidFill>
                          <a:latin typeface="Calibri"/>
                          <a:cs typeface="Calibri"/>
                        </a:rPr>
                        <a:t>by”</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“Policy”</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0" dirty="0">
                          <a:solidFill>
                            <a:srgbClr val="002060"/>
                          </a:solidFill>
                          <a:latin typeface="Calibri"/>
                          <a:cs typeface="Calibri"/>
                        </a:rPr>
                        <a:t>“Completed</a:t>
                      </a:r>
                      <a:r>
                        <a:rPr sz="1800" spc="10" dirty="0">
                          <a:solidFill>
                            <a:srgbClr val="002060"/>
                          </a:solidFill>
                          <a:latin typeface="Calibri"/>
                          <a:cs typeface="Calibri"/>
                        </a:rPr>
                        <a:t> </a:t>
                      </a:r>
                      <a:r>
                        <a:rPr sz="1800" spc="-5" dirty="0">
                          <a:solidFill>
                            <a:srgbClr val="002060"/>
                          </a:solidFill>
                          <a:latin typeface="Calibri"/>
                          <a:cs typeface="Calibri"/>
                        </a:rPr>
                        <a:t>value”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3"/>
                  </a:ext>
                </a:extLst>
              </a:tr>
              <a:tr h="274320">
                <a:tc>
                  <a:txBody>
                    <a:bodyPr/>
                    <a:lstStyle/>
                    <a:p>
                      <a:pPr marL="90805">
                        <a:lnSpc>
                          <a:spcPts val="1889"/>
                        </a:lnSpc>
                      </a:pPr>
                      <a:r>
                        <a:rPr sz="1800" spc="-5" dirty="0">
                          <a:solidFill>
                            <a:srgbClr val="002060"/>
                          </a:solidFill>
                          <a:latin typeface="Calibri"/>
                          <a:cs typeface="Calibri"/>
                        </a:rPr>
                        <a:t>“Occurrence”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5" dirty="0">
                          <a:solidFill>
                            <a:srgbClr val="002060"/>
                          </a:solidFill>
                          <a:latin typeface="Calibri"/>
                          <a:cs typeface="Calibri"/>
                        </a:rPr>
                        <a:t>“Application”</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“Construction”</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4"/>
                  </a:ext>
                </a:extLst>
              </a:tr>
              <a:tr h="274320">
                <a:tc>
                  <a:txBody>
                    <a:bodyPr/>
                    <a:lstStyle/>
                    <a:p>
                      <a:pPr marL="90805">
                        <a:lnSpc>
                          <a:spcPts val="1889"/>
                        </a:lnSpc>
                      </a:pPr>
                      <a:r>
                        <a:rPr sz="1800" dirty="0">
                          <a:solidFill>
                            <a:srgbClr val="002060"/>
                          </a:solidFill>
                          <a:latin typeface="Calibri"/>
                          <a:cs typeface="Calibri"/>
                        </a:rPr>
                        <a:t>“Sudden and</a:t>
                      </a:r>
                      <a:r>
                        <a:rPr sz="1800" spc="5" dirty="0">
                          <a:solidFill>
                            <a:srgbClr val="002060"/>
                          </a:solidFill>
                          <a:latin typeface="Calibri"/>
                          <a:cs typeface="Calibri"/>
                        </a:rPr>
                        <a:t> </a:t>
                      </a:r>
                      <a:r>
                        <a:rPr sz="1800" spc="-10" dirty="0">
                          <a:solidFill>
                            <a:srgbClr val="002060"/>
                          </a:solidFill>
                          <a:latin typeface="Calibri"/>
                          <a:cs typeface="Calibri"/>
                        </a:rPr>
                        <a:t>accidental”</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0" dirty="0">
                          <a:solidFill>
                            <a:srgbClr val="002060"/>
                          </a:solidFill>
                          <a:latin typeface="Calibri"/>
                          <a:cs typeface="Calibri"/>
                        </a:rPr>
                        <a:t>“Property </a:t>
                      </a:r>
                      <a:r>
                        <a:rPr sz="1800" spc="-5" dirty="0">
                          <a:solidFill>
                            <a:srgbClr val="002060"/>
                          </a:solidFill>
                          <a:latin typeface="Calibri"/>
                          <a:cs typeface="Calibri"/>
                        </a:rPr>
                        <a:t>damage”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0" dirty="0">
                          <a:solidFill>
                            <a:srgbClr val="002060"/>
                          </a:solidFill>
                          <a:latin typeface="Calibri"/>
                          <a:cs typeface="Calibri"/>
                        </a:rPr>
                        <a:t>“Physical </a:t>
                      </a:r>
                      <a:r>
                        <a:rPr sz="1800" spc="-5" dirty="0">
                          <a:solidFill>
                            <a:srgbClr val="002060"/>
                          </a:solidFill>
                          <a:latin typeface="Calibri"/>
                          <a:cs typeface="Calibri"/>
                        </a:rPr>
                        <a:t>loss or</a:t>
                      </a:r>
                      <a:r>
                        <a:rPr sz="1800" spc="-20" dirty="0">
                          <a:solidFill>
                            <a:srgbClr val="002060"/>
                          </a:solidFill>
                          <a:latin typeface="Calibri"/>
                          <a:cs typeface="Calibri"/>
                        </a:rPr>
                        <a:t> </a:t>
                      </a:r>
                      <a:r>
                        <a:rPr sz="1800" spc="-5" dirty="0">
                          <a:solidFill>
                            <a:srgbClr val="002060"/>
                          </a:solidFill>
                          <a:latin typeface="Calibri"/>
                          <a:cs typeface="Calibri"/>
                        </a:rPr>
                        <a:t>damage”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5"/>
                  </a:ext>
                </a:extLst>
              </a:tr>
              <a:tr h="274319">
                <a:tc>
                  <a:txBody>
                    <a:bodyPr/>
                    <a:lstStyle/>
                    <a:p>
                      <a:pPr marL="90805">
                        <a:lnSpc>
                          <a:spcPts val="1889"/>
                        </a:lnSpc>
                      </a:pPr>
                      <a:r>
                        <a:rPr sz="1800" spc="-30" dirty="0">
                          <a:solidFill>
                            <a:srgbClr val="002060"/>
                          </a:solidFill>
                          <a:latin typeface="Calibri"/>
                          <a:cs typeface="Calibri"/>
                        </a:rPr>
                        <a:t>“And”</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“Subcontractor”</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5" dirty="0">
                          <a:solidFill>
                            <a:srgbClr val="002060"/>
                          </a:solidFill>
                          <a:latin typeface="Calibri"/>
                          <a:cs typeface="Calibri"/>
                        </a:rPr>
                        <a:t>“Work”</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6"/>
                  </a:ext>
                </a:extLst>
              </a:tr>
              <a:tr h="274319">
                <a:tc>
                  <a:txBody>
                    <a:bodyPr/>
                    <a:lstStyle/>
                    <a:p>
                      <a:pPr marL="90805">
                        <a:lnSpc>
                          <a:spcPts val="1889"/>
                        </a:lnSpc>
                      </a:pPr>
                      <a:r>
                        <a:rPr sz="1800" spc="15" dirty="0">
                          <a:solidFill>
                            <a:srgbClr val="002060"/>
                          </a:solidFill>
                          <a:latin typeface="Calibri"/>
                          <a:cs typeface="Calibri"/>
                        </a:rPr>
                        <a:t>“Or”</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“Materialman”</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“Contractor”</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7"/>
                  </a:ext>
                </a:extLst>
              </a:tr>
              <a:tr h="274319">
                <a:tc>
                  <a:txBody>
                    <a:bodyPr/>
                    <a:lstStyle/>
                    <a:p>
                      <a:pPr marL="90805">
                        <a:lnSpc>
                          <a:spcPts val="1889"/>
                        </a:lnSpc>
                      </a:pPr>
                      <a:r>
                        <a:rPr sz="1800" spc="-10" dirty="0">
                          <a:solidFill>
                            <a:srgbClr val="002060"/>
                          </a:solidFill>
                          <a:latin typeface="Calibri"/>
                          <a:cs typeface="Calibri"/>
                        </a:rPr>
                        <a:t>“Workmanship”</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“Making</a:t>
                      </a:r>
                      <a:r>
                        <a:rPr sz="1800" spc="-15" dirty="0">
                          <a:solidFill>
                            <a:srgbClr val="002060"/>
                          </a:solidFill>
                          <a:latin typeface="Calibri"/>
                          <a:cs typeface="Calibri"/>
                        </a:rPr>
                        <a:t> </a:t>
                      </a:r>
                      <a:r>
                        <a:rPr sz="1800" spc="-10" dirty="0">
                          <a:solidFill>
                            <a:srgbClr val="002060"/>
                          </a:solidFill>
                          <a:latin typeface="Calibri"/>
                          <a:cs typeface="Calibri"/>
                        </a:rPr>
                        <a:t>good”</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“Builder”</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8"/>
                  </a:ext>
                </a:extLst>
              </a:tr>
              <a:tr h="274320">
                <a:tc>
                  <a:txBody>
                    <a:bodyPr/>
                    <a:lstStyle/>
                    <a:p>
                      <a:pPr marL="90805">
                        <a:lnSpc>
                          <a:spcPts val="1889"/>
                        </a:lnSpc>
                      </a:pPr>
                      <a:r>
                        <a:rPr sz="1800" dirty="0">
                          <a:solidFill>
                            <a:srgbClr val="002060"/>
                          </a:solidFill>
                          <a:latin typeface="Calibri"/>
                          <a:cs typeface="Calibri"/>
                        </a:rPr>
                        <a:t>“Building</a:t>
                      </a:r>
                      <a:r>
                        <a:rPr sz="1800" spc="-10" dirty="0">
                          <a:solidFill>
                            <a:srgbClr val="002060"/>
                          </a:solidFill>
                          <a:latin typeface="Calibri"/>
                          <a:cs typeface="Calibri"/>
                        </a:rPr>
                        <a:t> </a:t>
                      </a:r>
                      <a:r>
                        <a:rPr sz="1800" spc="-5" dirty="0">
                          <a:solidFill>
                            <a:srgbClr val="002060"/>
                          </a:solidFill>
                          <a:latin typeface="Calibri"/>
                          <a:cs typeface="Calibri"/>
                        </a:rPr>
                        <a:t>materials”</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“Resulting</a:t>
                      </a:r>
                      <a:r>
                        <a:rPr sz="1800" spc="-15" dirty="0">
                          <a:solidFill>
                            <a:srgbClr val="002060"/>
                          </a:solidFill>
                          <a:latin typeface="Calibri"/>
                          <a:cs typeface="Calibri"/>
                        </a:rPr>
                        <a:t> </a:t>
                      </a:r>
                      <a:r>
                        <a:rPr sz="1800" spc="-5" dirty="0">
                          <a:solidFill>
                            <a:srgbClr val="002060"/>
                          </a:solidFill>
                          <a:latin typeface="Calibri"/>
                          <a:cs typeface="Calibri"/>
                        </a:rPr>
                        <a:t>Damage”</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“Owned </a:t>
                      </a:r>
                      <a:r>
                        <a:rPr sz="1800" spc="-10" dirty="0">
                          <a:solidFill>
                            <a:srgbClr val="002060"/>
                          </a:solidFill>
                          <a:latin typeface="Calibri"/>
                          <a:cs typeface="Calibri"/>
                        </a:rPr>
                        <a:t>by </a:t>
                      </a:r>
                      <a:r>
                        <a:rPr sz="1800" spc="-5" dirty="0">
                          <a:solidFill>
                            <a:srgbClr val="002060"/>
                          </a:solidFill>
                          <a:latin typeface="Calibri"/>
                          <a:cs typeface="Calibri"/>
                        </a:rPr>
                        <a:t>the</a:t>
                      </a:r>
                      <a:r>
                        <a:rPr sz="1800" spc="10" dirty="0">
                          <a:solidFill>
                            <a:srgbClr val="002060"/>
                          </a:solidFill>
                          <a:latin typeface="Calibri"/>
                          <a:cs typeface="Calibri"/>
                        </a:rPr>
                        <a:t> </a:t>
                      </a:r>
                      <a:r>
                        <a:rPr sz="1800" spc="-5" dirty="0">
                          <a:solidFill>
                            <a:srgbClr val="002060"/>
                          </a:solidFill>
                          <a:latin typeface="Calibri"/>
                          <a:cs typeface="Calibri"/>
                        </a:rPr>
                        <a:t>insured”</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09"/>
                  </a:ext>
                </a:extLst>
              </a:tr>
              <a:tr h="274320">
                <a:tc>
                  <a:txBody>
                    <a:bodyPr/>
                    <a:lstStyle/>
                    <a:p>
                      <a:pPr marL="90805">
                        <a:lnSpc>
                          <a:spcPts val="1889"/>
                        </a:lnSpc>
                      </a:pPr>
                      <a:r>
                        <a:rPr sz="1800" spc="-5" dirty="0">
                          <a:solidFill>
                            <a:srgbClr val="002060"/>
                          </a:solidFill>
                          <a:latin typeface="Calibri"/>
                          <a:cs typeface="Calibri"/>
                        </a:rPr>
                        <a:t>“Pollutant”</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“Occupancy”</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dirty="0">
                          <a:solidFill>
                            <a:srgbClr val="002060"/>
                          </a:solidFill>
                          <a:latin typeface="Calibri"/>
                          <a:cs typeface="Calibri"/>
                        </a:rPr>
                        <a:t>“Similar</a:t>
                      </a:r>
                      <a:r>
                        <a:rPr sz="1800" spc="-5" dirty="0">
                          <a:solidFill>
                            <a:srgbClr val="002060"/>
                          </a:solidFill>
                          <a:latin typeface="Calibri"/>
                          <a:cs typeface="Calibri"/>
                        </a:rPr>
                        <a:t> property”</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10"/>
                  </a:ext>
                </a:extLst>
              </a:tr>
              <a:tr h="274320">
                <a:tc>
                  <a:txBody>
                    <a:bodyPr/>
                    <a:lstStyle/>
                    <a:p>
                      <a:pPr marL="90805">
                        <a:lnSpc>
                          <a:spcPts val="1889"/>
                        </a:lnSpc>
                      </a:pPr>
                      <a:r>
                        <a:rPr sz="1800" spc="-25" dirty="0">
                          <a:solidFill>
                            <a:srgbClr val="002060"/>
                          </a:solidFill>
                          <a:latin typeface="Calibri"/>
                          <a:cs typeface="Calibri"/>
                        </a:rPr>
                        <a:t>“You”</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5" dirty="0">
                          <a:solidFill>
                            <a:srgbClr val="002060"/>
                          </a:solidFill>
                          <a:latin typeface="Calibri"/>
                          <a:cs typeface="Calibri"/>
                        </a:rPr>
                        <a:t>“Roof”</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11"/>
                  </a:ext>
                </a:extLst>
              </a:tr>
              <a:tr h="274320">
                <a:tc>
                  <a:txBody>
                    <a:bodyPr/>
                    <a:lstStyle/>
                    <a:p>
                      <a:pPr marL="90805">
                        <a:lnSpc>
                          <a:spcPts val="1889"/>
                        </a:lnSpc>
                      </a:pPr>
                      <a:r>
                        <a:rPr sz="1800" spc="-15" dirty="0">
                          <a:solidFill>
                            <a:srgbClr val="002060"/>
                          </a:solidFill>
                          <a:latin typeface="Calibri"/>
                          <a:cs typeface="Calibri"/>
                        </a:rPr>
                        <a:t>“Accident”</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marL="90805">
                        <a:lnSpc>
                          <a:spcPts val="1889"/>
                        </a:lnSpc>
                      </a:pPr>
                      <a:r>
                        <a:rPr sz="1800" spc="-10" dirty="0">
                          <a:solidFill>
                            <a:srgbClr val="002060"/>
                          </a:solidFill>
                          <a:latin typeface="Calibri"/>
                          <a:cs typeface="Calibri"/>
                        </a:rPr>
                        <a:t>“Covered</a:t>
                      </a:r>
                      <a:r>
                        <a:rPr sz="1800" dirty="0">
                          <a:solidFill>
                            <a:srgbClr val="002060"/>
                          </a:solidFill>
                          <a:latin typeface="Calibri"/>
                          <a:cs typeface="Calibri"/>
                        </a:rPr>
                        <a:t> </a:t>
                      </a:r>
                      <a:r>
                        <a:rPr sz="1800" spc="-5" dirty="0">
                          <a:solidFill>
                            <a:srgbClr val="002060"/>
                          </a:solidFill>
                          <a:latin typeface="Calibri"/>
                          <a:cs typeface="Calibri"/>
                        </a:rPr>
                        <a:t>Property”</a:t>
                      </a:r>
                      <a:endParaRPr sz="1800">
                        <a:latin typeface="Calibri"/>
                        <a:cs typeface="Calibri"/>
                      </a:endParaRPr>
                    </a:p>
                  </a:txBody>
                  <a:tcPr marL="0" marR="0" marT="0" marB="0">
                    <a:lnL w="19050">
                      <a:solidFill>
                        <a:srgbClr val="000000"/>
                      </a:solidFill>
                      <a:prstDash val="solid"/>
                    </a:lnL>
                    <a:lnR w="19050">
                      <a:solidFill>
                        <a:srgbClr val="000000"/>
                      </a:solidFill>
                      <a:prstDash val="solid"/>
                    </a:lnR>
                    <a:solidFill>
                      <a:srgbClr val="F2F2F2"/>
                    </a:solidFill>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F2F2F2"/>
                    </a:solidFill>
                  </a:tcPr>
                </a:tc>
                <a:extLst>
                  <a:ext uri="{0D108BD9-81ED-4DB2-BD59-A6C34878D82A}">
                    <a16:rowId xmlns:a16="http://schemas.microsoft.com/office/drawing/2014/main" val="10012"/>
                  </a:ext>
                </a:extLst>
              </a:tr>
              <a:tr h="608838">
                <a:tc>
                  <a:txBody>
                    <a:bodyPr/>
                    <a:lstStyle/>
                    <a:p>
                      <a:pPr marL="90805">
                        <a:lnSpc>
                          <a:spcPts val="1889"/>
                        </a:lnSpc>
                      </a:pPr>
                      <a:r>
                        <a:rPr sz="1800" spc="-5" dirty="0">
                          <a:solidFill>
                            <a:srgbClr val="002060"/>
                          </a:solidFill>
                          <a:latin typeface="Calibri"/>
                          <a:cs typeface="Calibri"/>
                        </a:rPr>
                        <a:t>“Complete falling</a:t>
                      </a:r>
                      <a:r>
                        <a:rPr sz="1800" spc="5" dirty="0">
                          <a:solidFill>
                            <a:srgbClr val="002060"/>
                          </a:solidFill>
                          <a:latin typeface="Calibri"/>
                          <a:cs typeface="Calibri"/>
                        </a:rPr>
                        <a:t> </a:t>
                      </a:r>
                      <a:r>
                        <a:rPr sz="1800" dirty="0">
                          <a:solidFill>
                            <a:srgbClr val="002060"/>
                          </a:solidFill>
                          <a:latin typeface="Calibri"/>
                          <a:cs typeface="Calibri"/>
                        </a:rPr>
                        <a:t>in”</a:t>
                      </a:r>
                      <a:endParaRPr sz="1800">
                        <a:latin typeface="Calibri"/>
                        <a:cs typeface="Calibri"/>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F2F2F2"/>
                    </a:solidFill>
                  </a:tcPr>
                </a:tc>
                <a:tc>
                  <a:txBody>
                    <a:bodyPr/>
                    <a:lstStyle/>
                    <a:p>
                      <a:pPr marL="90805">
                        <a:lnSpc>
                          <a:spcPts val="1889"/>
                        </a:lnSpc>
                      </a:pPr>
                      <a:r>
                        <a:rPr sz="1800" spc="-5" dirty="0">
                          <a:solidFill>
                            <a:srgbClr val="002060"/>
                          </a:solidFill>
                          <a:latin typeface="Calibri"/>
                          <a:cs typeface="Calibri"/>
                        </a:rPr>
                        <a:t>“Loss”</a:t>
                      </a:r>
                      <a:endParaRPr sz="1800">
                        <a:latin typeface="Calibri"/>
                        <a:cs typeface="Calibri"/>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F2F2F2"/>
                    </a:solidFill>
                  </a:tcPr>
                </a:tc>
                <a:tc>
                  <a:txBody>
                    <a:bodyPr/>
                    <a:lstStyle/>
                    <a:p>
                      <a:pPr>
                        <a:lnSpc>
                          <a:spcPct val="100000"/>
                        </a:lnSpc>
                      </a:pP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F2F2F2"/>
                    </a:solidFill>
                  </a:tcPr>
                </a:tc>
                <a:extLst>
                  <a:ext uri="{0D108BD9-81ED-4DB2-BD59-A6C34878D82A}">
                    <a16:rowId xmlns:a16="http://schemas.microsoft.com/office/drawing/2014/main" val="10013"/>
                  </a:ext>
                </a:extLst>
              </a:tr>
            </a:tbl>
          </a:graphicData>
        </a:graphic>
      </p:graphicFrame>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2182" y="952754"/>
            <a:ext cx="5114925" cy="635635"/>
          </a:xfrm>
          <a:prstGeom prst="rect">
            <a:avLst/>
          </a:prstGeom>
        </p:spPr>
        <p:txBody>
          <a:bodyPr vert="horz" wrap="square" lIns="0" tIns="12700" rIns="0" bIns="0" rtlCol="0">
            <a:spAutoFit/>
          </a:bodyPr>
          <a:lstStyle/>
          <a:p>
            <a:pPr marL="12700">
              <a:lnSpc>
                <a:spcPct val="100000"/>
              </a:lnSpc>
              <a:spcBef>
                <a:spcPts val="100"/>
              </a:spcBef>
            </a:pPr>
            <a:r>
              <a:rPr sz="4000" dirty="0"/>
              <a:t>Be Named </a:t>
            </a:r>
            <a:r>
              <a:rPr sz="4000" spc="-5" dirty="0"/>
              <a:t>as an</a:t>
            </a:r>
            <a:r>
              <a:rPr sz="4000" spc="-95" dirty="0"/>
              <a:t> </a:t>
            </a:r>
            <a:r>
              <a:rPr sz="4000" spc="-10" dirty="0"/>
              <a:t>Insured</a:t>
            </a:r>
            <a:endParaRPr sz="40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14400" y="2061971"/>
              <a:ext cx="8229600" cy="353695"/>
            </a:xfrm>
            <a:custGeom>
              <a:avLst/>
              <a:gdLst/>
              <a:ahLst/>
              <a:cxnLst/>
              <a:rect l="l" t="t" r="r" b="b"/>
              <a:pathLst>
                <a:path w="8229600" h="353694">
                  <a:moveTo>
                    <a:pt x="8229600" y="353568"/>
                  </a:moveTo>
                  <a:lnTo>
                    <a:pt x="8229600" y="237743"/>
                  </a:lnTo>
                  <a:lnTo>
                    <a:pt x="8224791" y="189898"/>
                  </a:lnTo>
                  <a:lnTo>
                    <a:pt x="8210990" y="145303"/>
                  </a:lnTo>
                  <a:lnTo>
                    <a:pt x="8189135" y="104923"/>
                  </a:lnTo>
                  <a:lnTo>
                    <a:pt x="8160162" y="69722"/>
                  </a:lnTo>
                  <a:lnTo>
                    <a:pt x="8125011" y="40665"/>
                  </a:lnTo>
                  <a:lnTo>
                    <a:pt x="8084617" y="18716"/>
                  </a:lnTo>
                  <a:lnTo>
                    <a:pt x="8039920" y="4839"/>
                  </a:lnTo>
                  <a:lnTo>
                    <a:pt x="7991856" y="0"/>
                  </a:lnTo>
                  <a:lnTo>
                    <a:pt x="238506" y="0"/>
                  </a:lnTo>
                  <a:lnTo>
                    <a:pt x="190409" y="4839"/>
                  </a:lnTo>
                  <a:lnTo>
                    <a:pt x="145625" y="18716"/>
                  </a:lnTo>
                  <a:lnTo>
                    <a:pt x="105109" y="40665"/>
                  </a:lnTo>
                  <a:lnTo>
                    <a:pt x="69818" y="69723"/>
                  </a:lnTo>
                  <a:lnTo>
                    <a:pt x="40705" y="104923"/>
                  </a:lnTo>
                  <a:lnTo>
                    <a:pt x="18728" y="145303"/>
                  </a:lnTo>
                  <a:lnTo>
                    <a:pt x="4841" y="189898"/>
                  </a:lnTo>
                  <a:lnTo>
                    <a:pt x="0" y="237744"/>
                  </a:lnTo>
                  <a:lnTo>
                    <a:pt x="0" y="353568"/>
                  </a:lnTo>
                  <a:lnTo>
                    <a:pt x="8229600" y="353568"/>
                  </a:lnTo>
                  <a:close/>
                </a:path>
              </a:pathLst>
            </a:custGeom>
            <a:solidFill>
              <a:srgbClr val="4F81BD"/>
            </a:solidFill>
          </p:spPr>
          <p:txBody>
            <a:bodyPr wrap="square" lIns="0" tIns="0" rIns="0" bIns="0" rtlCol="0"/>
            <a:lstStyle/>
            <a:p>
              <a:endParaRPr/>
            </a:p>
          </p:txBody>
        </p:sp>
        <p:sp>
          <p:nvSpPr>
            <p:cNvPr id="6" name="object 6"/>
            <p:cNvSpPr/>
            <p:nvPr/>
          </p:nvSpPr>
          <p:spPr>
            <a:xfrm>
              <a:off x="902208" y="2049018"/>
              <a:ext cx="8255000" cy="367030"/>
            </a:xfrm>
            <a:custGeom>
              <a:avLst/>
              <a:gdLst/>
              <a:ahLst/>
              <a:cxnLst/>
              <a:rect l="l" t="t" r="r" b="b"/>
              <a:pathLst>
                <a:path w="8255000" h="367030">
                  <a:moveTo>
                    <a:pt x="8254746" y="366522"/>
                  </a:moveTo>
                  <a:lnTo>
                    <a:pt x="8254746" y="237743"/>
                  </a:lnTo>
                  <a:lnTo>
                    <a:pt x="8253222" y="224789"/>
                  </a:lnTo>
                  <a:lnTo>
                    <a:pt x="8244727" y="180275"/>
                  </a:lnTo>
                  <a:lnTo>
                    <a:pt x="8228583" y="138963"/>
                  </a:lnTo>
                  <a:lnTo>
                    <a:pt x="8205610" y="101610"/>
                  </a:lnTo>
                  <a:lnTo>
                    <a:pt x="8176626" y="68975"/>
                  </a:lnTo>
                  <a:lnTo>
                    <a:pt x="8142454" y="41815"/>
                  </a:lnTo>
                  <a:lnTo>
                    <a:pt x="8103912" y="20887"/>
                  </a:lnTo>
                  <a:lnTo>
                    <a:pt x="8061821" y="6950"/>
                  </a:lnTo>
                  <a:lnTo>
                    <a:pt x="8017002" y="761"/>
                  </a:lnTo>
                  <a:lnTo>
                    <a:pt x="8004048" y="0"/>
                  </a:lnTo>
                  <a:lnTo>
                    <a:pt x="249936" y="0"/>
                  </a:lnTo>
                  <a:lnTo>
                    <a:pt x="205131" y="4055"/>
                  </a:lnTo>
                  <a:lnTo>
                    <a:pt x="162410" y="16129"/>
                  </a:lnTo>
                  <a:lnTo>
                    <a:pt x="122723" y="35445"/>
                  </a:lnTo>
                  <a:lnTo>
                    <a:pt x="87020" y="61221"/>
                  </a:lnTo>
                  <a:lnTo>
                    <a:pt x="56251" y="92680"/>
                  </a:lnTo>
                  <a:lnTo>
                    <a:pt x="31365" y="129042"/>
                  </a:lnTo>
                  <a:lnTo>
                    <a:pt x="13314" y="169529"/>
                  </a:lnTo>
                  <a:lnTo>
                    <a:pt x="3047" y="213360"/>
                  </a:lnTo>
                  <a:lnTo>
                    <a:pt x="0" y="238506"/>
                  </a:lnTo>
                  <a:lnTo>
                    <a:pt x="0" y="366522"/>
                  </a:lnTo>
                  <a:lnTo>
                    <a:pt x="25146" y="366522"/>
                  </a:lnTo>
                  <a:lnTo>
                    <a:pt x="25146" y="250698"/>
                  </a:lnTo>
                  <a:lnTo>
                    <a:pt x="26670" y="227838"/>
                  </a:lnTo>
                  <a:lnTo>
                    <a:pt x="40163" y="170504"/>
                  </a:lnTo>
                  <a:lnTo>
                    <a:pt x="74541" y="110242"/>
                  </a:lnTo>
                  <a:lnTo>
                    <a:pt x="115823" y="70104"/>
                  </a:lnTo>
                  <a:lnTo>
                    <a:pt x="179746" y="37137"/>
                  </a:lnTo>
                  <a:lnTo>
                    <a:pt x="249936" y="25963"/>
                  </a:lnTo>
                  <a:lnTo>
                    <a:pt x="8017002" y="25958"/>
                  </a:lnTo>
                  <a:lnTo>
                    <a:pt x="8027670" y="26669"/>
                  </a:lnTo>
                  <a:lnTo>
                    <a:pt x="8073034" y="36293"/>
                  </a:lnTo>
                  <a:lnTo>
                    <a:pt x="8114629" y="54579"/>
                  </a:lnTo>
                  <a:lnTo>
                    <a:pt x="8151389" y="80480"/>
                  </a:lnTo>
                  <a:lnTo>
                    <a:pt x="8182254" y="112948"/>
                  </a:lnTo>
                  <a:lnTo>
                    <a:pt x="8206159" y="150934"/>
                  </a:lnTo>
                  <a:lnTo>
                    <a:pt x="8222041" y="193390"/>
                  </a:lnTo>
                  <a:lnTo>
                    <a:pt x="8228838" y="239267"/>
                  </a:lnTo>
                  <a:lnTo>
                    <a:pt x="8229600" y="251459"/>
                  </a:lnTo>
                  <a:lnTo>
                    <a:pt x="8229600" y="366522"/>
                  </a:lnTo>
                  <a:lnTo>
                    <a:pt x="8254746" y="366522"/>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40"/>
              <a:ext cx="8229600" cy="979169"/>
            </a:xfrm>
            <a:custGeom>
              <a:avLst/>
              <a:gdLst/>
              <a:ahLst/>
              <a:cxnLst/>
              <a:rect l="l" t="t" r="r" b="b"/>
              <a:pathLst>
                <a:path w="8229600" h="979170">
                  <a:moveTo>
                    <a:pt x="8229600" y="835913"/>
                  </a:moveTo>
                  <a:lnTo>
                    <a:pt x="8229600" y="0"/>
                  </a:lnTo>
                  <a:lnTo>
                    <a:pt x="0" y="0"/>
                  </a:lnTo>
                  <a:lnTo>
                    <a:pt x="0" y="835913"/>
                  </a:lnTo>
                  <a:lnTo>
                    <a:pt x="4841" y="883759"/>
                  </a:lnTo>
                  <a:lnTo>
                    <a:pt x="18728" y="928353"/>
                  </a:lnTo>
                  <a:lnTo>
                    <a:pt x="40705" y="968734"/>
                  </a:lnTo>
                  <a:lnTo>
                    <a:pt x="49336" y="979170"/>
                  </a:lnTo>
                  <a:lnTo>
                    <a:pt x="8180545" y="979170"/>
                  </a:lnTo>
                  <a:lnTo>
                    <a:pt x="8189135" y="968734"/>
                  </a:lnTo>
                  <a:lnTo>
                    <a:pt x="8210990" y="928353"/>
                  </a:lnTo>
                  <a:lnTo>
                    <a:pt x="8224791" y="883759"/>
                  </a:lnTo>
                  <a:lnTo>
                    <a:pt x="8229600" y="835913"/>
                  </a:lnTo>
                  <a:close/>
                </a:path>
              </a:pathLst>
            </a:custGeom>
            <a:solidFill>
              <a:srgbClr val="4F81BD"/>
            </a:solidFill>
          </p:spPr>
          <p:txBody>
            <a:bodyPr wrap="square" lIns="0" tIns="0" rIns="0" bIns="0" rtlCol="0"/>
            <a:lstStyle/>
            <a:p>
              <a:endParaRPr/>
            </a:p>
          </p:txBody>
        </p:sp>
        <p:sp>
          <p:nvSpPr>
            <p:cNvPr id="9" name="object 9"/>
            <p:cNvSpPr/>
            <p:nvPr/>
          </p:nvSpPr>
          <p:spPr>
            <a:xfrm>
              <a:off x="902208" y="2415540"/>
              <a:ext cx="8255000" cy="979169"/>
            </a:xfrm>
            <a:custGeom>
              <a:avLst/>
              <a:gdLst/>
              <a:ahLst/>
              <a:cxnLst/>
              <a:rect l="l" t="t" r="r" b="b"/>
              <a:pathLst>
                <a:path w="8255000" h="979170">
                  <a:moveTo>
                    <a:pt x="78263" y="979170"/>
                  </a:moveTo>
                  <a:lnTo>
                    <a:pt x="39334" y="914521"/>
                  </a:lnTo>
                  <a:lnTo>
                    <a:pt x="27432" y="869441"/>
                  </a:lnTo>
                  <a:lnTo>
                    <a:pt x="25146" y="0"/>
                  </a:lnTo>
                  <a:lnTo>
                    <a:pt x="0" y="0"/>
                  </a:lnTo>
                  <a:lnTo>
                    <a:pt x="0" y="848867"/>
                  </a:lnTo>
                  <a:lnTo>
                    <a:pt x="15735" y="923665"/>
                  </a:lnTo>
                  <a:lnTo>
                    <a:pt x="32761" y="959981"/>
                  </a:lnTo>
                  <a:lnTo>
                    <a:pt x="45816" y="979170"/>
                  </a:lnTo>
                  <a:lnTo>
                    <a:pt x="78263" y="979170"/>
                  </a:lnTo>
                  <a:close/>
                </a:path>
                <a:path w="8255000" h="979170">
                  <a:moveTo>
                    <a:pt x="8254746" y="848105"/>
                  </a:moveTo>
                  <a:lnTo>
                    <a:pt x="8254746" y="0"/>
                  </a:lnTo>
                  <a:lnTo>
                    <a:pt x="8229600" y="0"/>
                  </a:lnTo>
                  <a:lnTo>
                    <a:pt x="8229600" y="835913"/>
                  </a:lnTo>
                  <a:lnTo>
                    <a:pt x="8228076" y="858773"/>
                  </a:lnTo>
                  <a:lnTo>
                    <a:pt x="8218728" y="904485"/>
                  </a:lnTo>
                  <a:lnTo>
                    <a:pt x="8200609" y="946183"/>
                  </a:lnTo>
                  <a:lnTo>
                    <a:pt x="8177405" y="979170"/>
                  </a:lnTo>
                  <a:lnTo>
                    <a:pt x="8209127" y="979170"/>
                  </a:lnTo>
                  <a:lnTo>
                    <a:pt x="8213076" y="974199"/>
                  </a:lnTo>
                  <a:lnTo>
                    <a:pt x="8233986" y="935687"/>
                  </a:lnTo>
                  <a:lnTo>
                    <a:pt x="8248099" y="893414"/>
                  </a:lnTo>
                  <a:lnTo>
                    <a:pt x="8254746" y="848105"/>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63736" y="3394710"/>
              <a:ext cx="8131809" cy="94615"/>
            </a:xfrm>
            <a:custGeom>
              <a:avLst/>
              <a:gdLst/>
              <a:ahLst/>
              <a:cxnLst/>
              <a:rect l="l" t="t" r="r" b="b"/>
              <a:pathLst>
                <a:path w="8131809" h="94614">
                  <a:moveTo>
                    <a:pt x="8131208" y="0"/>
                  </a:moveTo>
                  <a:lnTo>
                    <a:pt x="0" y="0"/>
                  </a:lnTo>
                  <a:lnTo>
                    <a:pt x="20481" y="24764"/>
                  </a:lnTo>
                  <a:lnTo>
                    <a:pt x="55772" y="53822"/>
                  </a:lnTo>
                  <a:lnTo>
                    <a:pt x="96288" y="75771"/>
                  </a:lnTo>
                  <a:lnTo>
                    <a:pt x="141072" y="89647"/>
                  </a:lnTo>
                  <a:lnTo>
                    <a:pt x="189169" y="94487"/>
                  </a:lnTo>
                  <a:lnTo>
                    <a:pt x="7942519" y="94487"/>
                  </a:lnTo>
                  <a:lnTo>
                    <a:pt x="7990583" y="89647"/>
                  </a:lnTo>
                  <a:lnTo>
                    <a:pt x="8035280" y="75771"/>
                  </a:lnTo>
                  <a:lnTo>
                    <a:pt x="8075674" y="53822"/>
                  </a:lnTo>
                  <a:lnTo>
                    <a:pt x="8110825" y="24764"/>
                  </a:lnTo>
                  <a:lnTo>
                    <a:pt x="8131208" y="0"/>
                  </a:lnTo>
                  <a:close/>
                </a:path>
              </a:pathLst>
            </a:custGeom>
            <a:solidFill>
              <a:srgbClr val="4F81BD"/>
            </a:solidFill>
          </p:spPr>
          <p:txBody>
            <a:bodyPr wrap="square" lIns="0" tIns="0" rIns="0" bIns="0" rtlCol="0"/>
            <a:lstStyle/>
            <a:p>
              <a:endParaRPr/>
            </a:p>
          </p:txBody>
        </p:sp>
        <p:sp>
          <p:nvSpPr>
            <p:cNvPr id="12" name="object 12"/>
            <p:cNvSpPr/>
            <p:nvPr/>
          </p:nvSpPr>
          <p:spPr>
            <a:xfrm>
              <a:off x="948024" y="3394710"/>
              <a:ext cx="8163559" cy="107950"/>
            </a:xfrm>
            <a:custGeom>
              <a:avLst/>
              <a:gdLst/>
              <a:ahLst/>
              <a:cxnLst/>
              <a:rect l="l" t="t" r="r" b="b"/>
              <a:pathLst>
                <a:path w="8163559" h="107950">
                  <a:moveTo>
                    <a:pt x="8163310" y="0"/>
                  </a:moveTo>
                  <a:lnTo>
                    <a:pt x="8131588" y="0"/>
                  </a:lnTo>
                  <a:lnTo>
                    <a:pt x="8128961" y="3734"/>
                  </a:lnTo>
                  <a:lnTo>
                    <a:pt x="8096475" y="34511"/>
                  </a:lnTo>
                  <a:lnTo>
                    <a:pt x="8058391" y="58380"/>
                  </a:lnTo>
                  <a:lnTo>
                    <a:pt x="8015767" y="74376"/>
                  </a:lnTo>
                  <a:lnTo>
                    <a:pt x="7969661" y="81533"/>
                  </a:lnTo>
                  <a:lnTo>
                    <a:pt x="204881" y="81533"/>
                  </a:lnTo>
                  <a:lnTo>
                    <a:pt x="158445" y="77075"/>
                  </a:lnTo>
                  <a:lnTo>
                    <a:pt x="115039" y="63292"/>
                  </a:lnTo>
                  <a:lnTo>
                    <a:pt x="75753" y="41206"/>
                  </a:lnTo>
                  <a:lnTo>
                    <a:pt x="41677" y="11840"/>
                  </a:lnTo>
                  <a:lnTo>
                    <a:pt x="32446" y="0"/>
                  </a:lnTo>
                  <a:lnTo>
                    <a:pt x="0" y="0"/>
                  </a:lnTo>
                  <a:lnTo>
                    <a:pt x="36479" y="41909"/>
                  </a:lnTo>
                  <a:lnTo>
                    <a:pt x="89543" y="79257"/>
                  </a:lnTo>
                  <a:lnTo>
                    <a:pt x="125904" y="94521"/>
                  </a:lnTo>
                  <a:lnTo>
                    <a:pt x="164225" y="103862"/>
                  </a:lnTo>
                  <a:lnTo>
                    <a:pt x="204881" y="107441"/>
                  </a:lnTo>
                  <a:lnTo>
                    <a:pt x="7958993" y="107441"/>
                  </a:lnTo>
                  <a:lnTo>
                    <a:pt x="8029011" y="97038"/>
                  </a:lnTo>
                  <a:lnTo>
                    <a:pt x="8070428" y="80787"/>
                  </a:lnTo>
                  <a:lnTo>
                    <a:pt x="8107720" y="57887"/>
                  </a:lnTo>
                  <a:lnTo>
                    <a:pt x="8140220" y="29060"/>
                  </a:lnTo>
                  <a:lnTo>
                    <a:pt x="8163310" y="0"/>
                  </a:lnTo>
                  <a:close/>
                </a:path>
              </a:pathLst>
            </a:custGeom>
            <a:solidFill>
              <a:srgbClr val="FFFFFF"/>
            </a:solidFill>
          </p:spPr>
          <p:txBody>
            <a:bodyPr wrap="square" lIns="0" tIns="0" rIns="0" bIns="0" rtlCol="0"/>
            <a:lstStyle/>
            <a:p>
              <a:endParaRPr/>
            </a:p>
          </p:txBody>
        </p:sp>
        <p:sp>
          <p:nvSpPr>
            <p:cNvPr id="13" name="object 13"/>
            <p:cNvSpPr/>
            <p:nvPr/>
          </p:nvSpPr>
          <p:spPr>
            <a:xfrm>
              <a:off x="914400" y="3607308"/>
              <a:ext cx="8229600" cy="767080"/>
            </a:xfrm>
            <a:custGeom>
              <a:avLst/>
              <a:gdLst/>
              <a:ahLst/>
              <a:cxnLst/>
              <a:rect l="l" t="t" r="r" b="b"/>
              <a:pathLst>
                <a:path w="8229600" h="767079">
                  <a:moveTo>
                    <a:pt x="8229600" y="766571"/>
                  </a:moveTo>
                  <a:lnTo>
                    <a:pt x="8229600" y="237743"/>
                  </a:lnTo>
                  <a:lnTo>
                    <a:pt x="8224791" y="189898"/>
                  </a:lnTo>
                  <a:lnTo>
                    <a:pt x="8210990" y="145303"/>
                  </a:lnTo>
                  <a:lnTo>
                    <a:pt x="8189135" y="104923"/>
                  </a:lnTo>
                  <a:lnTo>
                    <a:pt x="8160162" y="69722"/>
                  </a:lnTo>
                  <a:lnTo>
                    <a:pt x="8125011" y="40665"/>
                  </a:lnTo>
                  <a:lnTo>
                    <a:pt x="8084617" y="18716"/>
                  </a:lnTo>
                  <a:lnTo>
                    <a:pt x="8039920" y="4839"/>
                  </a:lnTo>
                  <a:lnTo>
                    <a:pt x="7991856" y="0"/>
                  </a:lnTo>
                  <a:lnTo>
                    <a:pt x="238506" y="0"/>
                  </a:lnTo>
                  <a:lnTo>
                    <a:pt x="190409" y="4839"/>
                  </a:lnTo>
                  <a:lnTo>
                    <a:pt x="145625" y="18716"/>
                  </a:lnTo>
                  <a:lnTo>
                    <a:pt x="105109" y="40665"/>
                  </a:lnTo>
                  <a:lnTo>
                    <a:pt x="69818" y="69723"/>
                  </a:lnTo>
                  <a:lnTo>
                    <a:pt x="40705" y="104923"/>
                  </a:lnTo>
                  <a:lnTo>
                    <a:pt x="18728" y="145303"/>
                  </a:lnTo>
                  <a:lnTo>
                    <a:pt x="4841" y="189898"/>
                  </a:lnTo>
                  <a:lnTo>
                    <a:pt x="0" y="237744"/>
                  </a:lnTo>
                  <a:lnTo>
                    <a:pt x="0" y="766571"/>
                  </a:lnTo>
                  <a:lnTo>
                    <a:pt x="8229600" y="766571"/>
                  </a:lnTo>
                  <a:close/>
                </a:path>
              </a:pathLst>
            </a:custGeom>
            <a:solidFill>
              <a:srgbClr val="4F81BD"/>
            </a:solidFill>
          </p:spPr>
          <p:txBody>
            <a:bodyPr wrap="square" lIns="0" tIns="0" rIns="0" bIns="0" rtlCol="0"/>
            <a:lstStyle/>
            <a:p>
              <a:endParaRPr/>
            </a:p>
          </p:txBody>
        </p:sp>
        <p:sp>
          <p:nvSpPr>
            <p:cNvPr id="14" name="object 14"/>
            <p:cNvSpPr/>
            <p:nvPr/>
          </p:nvSpPr>
          <p:spPr>
            <a:xfrm>
              <a:off x="902208" y="3594353"/>
              <a:ext cx="8255000" cy="779780"/>
            </a:xfrm>
            <a:custGeom>
              <a:avLst/>
              <a:gdLst/>
              <a:ahLst/>
              <a:cxnLst/>
              <a:rect l="l" t="t" r="r" b="b"/>
              <a:pathLst>
                <a:path w="8255000" h="779779">
                  <a:moveTo>
                    <a:pt x="8254746" y="779525"/>
                  </a:moveTo>
                  <a:lnTo>
                    <a:pt x="8254746" y="237743"/>
                  </a:lnTo>
                  <a:lnTo>
                    <a:pt x="8253222" y="224789"/>
                  </a:lnTo>
                  <a:lnTo>
                    <a:pt x="8244975" y="180620"/>
                  </a:lnTo>
                  <a:lnTo>
                    <a:pt x="8228838" y="139305"/>
                  </a:lnTo>
                  <a:lnTo>
                    <a:pt x="8205789" y="101848"/>
                  </a:lnTo>
                  <a:lnTo>
                    <a:pt x="8176631" y="68960"/>
                  </a:lnTo>
                  <a:lnTo>
                    <a:pt x="8142283" y="41550"/>
                  </a:lnTo>
                  <a:lnTo>
                    <a:pt x="8103635" y="20475"/>
                  </a:lnTo>
                  <a:lnTo>
                    <a:pt x="8061578" y="6592"/>
                  </a:lnTo>
                  <a:lnTo>
                    <a:pt x="8017002" y="761"/>
                  </a:lnTo>
                  <a:lnTo>
                    <a:pt x="8004048" y="0"/>
                  </a:lnTo>
                  <a:lnTo>
                    <a:pt x="249936" y="0"/>
                  </a:lnTo>
                  <a:lnTo>
                    <a:pt x="205136" y="4031"/>
                  </a:lnTo>
                  <a:lnTo>
                    <a:pt x="162469" y="16035"/>
                  </a:lnTo>
                  <a:lnTo>
                    <a:pt x="122860" y="35246"/>
                  </a:lnTo>
                  <a:lnTo>
                    <a:pt x="87234" y="60898"/>
                  </a:lnTo>
                  <a:lnTo>
                    <a:pt x="56515" y="92224"/>
                  </a:lnTo>
                  <a:lnTo>
                    <a:pt x="31628" y="128460"/>
                  </a:lnTo>
                  <a:lnTo>
                    <a:pt x="13497" y="168840"/>
                  </a:lnTo>
                  <a:lnTo>
                    <a:pt x="3047" y="212598"/>
                  </a:lnTo>
                  <a:lnTo>
                    <a:pt x="0" y="238506"/>
                  </a:lnTo>
                  <a:lnTo>
                    <a:pt x="0" y="779525"/>
                  </a:lnTo>
                  <a:lnTo>
                    <a:pt x="25146" y="779525"/>
                  </a:lnTo>
                  <a:lnTo>
                    <a:pt x="25146" y="250698"/>
                  </a:lnTo>
                  <a:lnTo>
                    <a:pt x="26670" y="227076"/>
                  </a:lnTo>
                  <a:lnTo>
                    <a:pt x="40195" y="170343"/>
                  </a:lnTo>
                  <a:lnTo>
                    <a:pt x="74337" y="110289"/>
                  </a:lnTo>
                  <a:lnTo>
                    <a:pt x="115823" y="70104"/>
                  </a:lnTo>
                  <a:lnTo>
                    <a:pt x="179660" y="36866"/>
                  </a:lnTo>
                  <a:lnTo>
                    <a:pt x="249936" y="25959"/>
                  </a:lnTo>
                  <a:lnTo>
                    <a:pt x="8017002" y="25958"/>
                  </a:lnTo>
                  <a:lnTo>
                    <a:pt x="8027670" y="26669"/>
                  </a:lnTo>
                  <a:lnTo>
                    <a:pt x="8072870" y="36049"/>
                  </a:lnTo>
                  <a:lnTo>
                    <a:pt x="8114479" y="54303"/>
                  </a:lnTo>
                  <a:lnTo>
                    <a:pt x="8151357" y="80305"/>
                  </a:lnTo>
                  <a:lnTo>
                    <a:pt x="8182370" y="112928"/>
                  </a:lnTo>
                  <a:lnTo>
                    <a:pt x="8206378" y="151048"/>
                  </a:lnTo>
                  <a:lnTo>
                    <a:pt x="8222247" y="193536"/>
                  </a:lnTo>
                  <a:lnTo>
                    <a:pt x="8228838" y="239267"/>
                  </a:lnTo>
                  <a:lnTo>
                    <a:pt x="8229600" y="250697"/>
                  </a:lnTo>
                  <a:lnTo>
                    <a:pt x="8229600" y="779525"/>
                  </a:lnTo>
                  <a:lnTo>
                    <a:pt x="8254746" y="779525"/>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79"/>
              <a:ext cx="8229600" cy="661035"/>
            </a:xfrm>
            <a:custGeom>
              <a:avLst/>
              <a:gdLst/>
              <a:ahLst/>
              <a:cxnLst/>
              <a:rect l="l" t="t" r="r" b="b"/>
              <a:pathLst>
                <a:path w="8229600" h="661035">
                  <a:moveTo>
                    <a:pt x="8229600" y="422910"/>
                  </a:moveTo>
                  <a:lnTo>
                    <a:pt x="8229600" y="0"/>
                  </a:lnTo>
                  <a:lnTo>
                    <a:pt x="0" y="0"/>
                  </a:lnTo>
                  <a:lnTo>
                    <a:pt x="0" y="422910"/>
                  </a:lnTo>
                  <a:lnTo>
                    <a:pt x="4841" y="470755"/>
                  </a:lnTo>
                  <a:lnTo>
                    <a:pt x="18728" y="515350"/>
                  </a:lnTo>
                  <a:lnTo>
                    <a:pt x="40705" y="555730"/>
                  </a:lnTo>
                  <a:lnTo>
                    <a:pt x="69818" y="590931"/>
                  </a:lnTo>
                  <a:lnTo>
                    <a:pt x="105109" y="619988"/>
                  </a:lnTo>
                  <a:lnTo>
                    <a:pt x="145625" y="641937"/>
                  </a:lnTo>
                  <a:lnTo>
                    <a:pt x="190409" y="655814"/>
                  </a:lnTo>
                  <a:lnTo>
                    <a:pt x="238506" y="660654"/>
                  </a:lnTo>
                  <a:lnTo>
                    <a:pt x="7991856" y="660654"/>
                  </a:lnTo>
                  <a:lnTo>
                    <a:pt x="8039920" y="655814"/>
                  </a:lnTo>
                  <a:lnTo>
                    <a:pt x="8084617" y="641937"/>
                  </a:lnTo>
                  <a:lnTo>
                    <a:pt x="8125011" y="619988"/>
                  </a:lnTo>
                  <a:lnTo>
                    <a:pt x="8160162" y="590931"/>
                  </a:lnTo>
                  <a:lnTo>
                    <a:pt x="8189135" y="555730"/>
                  </a:lnTo>
                  <a:lnTo>
                    <a:pt x="8210990" y="515350"/>
                  </a:lnTo>
                  <a:lnTo>
                    <a:pt x="8224791" y="470755"/>
                  </a:lnTo>
                  <a:lnTo>
                    <a:pt x="8229600" y="422910"/>
                  </a:lnTo>
                  <a:close/>
                </a:path>
              </a:pathLst>
            </a:custGeom>
            <a:solidFill>
              <a:srgbClr val="4F81BD"/>
            </a:solidFill>
          </p:spPr>
          <p:txBody>
            <a:bodyPr wrap="square" lIns="0" tIns="0" rIns="0" bIns="0" rtlCol="0"/>
            <a:lstStyle/>
            <a:p>
              <a:endParaRPr/>
            </a:p>
          </p:txBody>
        </p:sp>
        <p:sp>
          <p:nvSpPr>
            <p:cNvPr id="17" name="object 17"/>
            <p:cNvSpPr/>
            <p:nvPr/>
          </p:nvSpPr>
          <p:spPr>
            <a:xfrm>
              <a:off x="902208" y="4373879"/>
              <a:ext cx="8255000" cy="673100"/>
            </a:xfrm>
            <a:custGeom>
              <a:avLst/>
              <a:gdLst/>
              <a:ahLst/>
              <a:cxnLst/>
              <a:rect l="l" t="t" r="r" b="b"/>
              <a:pathLst>
                <a:path w="8255000" h="673100">
                  <a:moveTo>
                    <a:pt x="8254746" y="435102"/>
                  </a:moveTo>
                  <a:lnTo>
                    <a:pt x="8254746" y="0"/>
                  </a:lnTo>
                  <a:lnTo>
                    <a:pt x="8229600" y="0"/>
                  </a:lnTo>
                  <a:lnTo>
                    <a:pt x="8229600" y="422910"/>
                  </a:lnTo>
                  <a:lnTo>
                    <a:pt x="8228076" y="445770"/>
                  </a:lnTo>
                  <a:lnTo>
                    <a:pt x="8218728" y="491481"/>
                  </a:lnTo>
                  <a:lnTo>
                    <a:pt x="8200609" y="533180"/>
                  </a:lnTo>
                  <a:lnTo>
                    <a:pt x="8174778" y="569900"/>
                  </a:lnTo>
                  <a:lnTo>
                    <a:pt x="8142291" y="600677"/>
                  </a:lnTo>
                  <a:lnTo>
                    <a:pt x="8104207" y="624546"/>
                  </a:lnTo>
                  <a:lnTo>
                    <a:pt x="8061583" y="640542"/>
                  </a:lnTo>
                  <a:lnTo>
                    <a:pt x="8015478" y="647700"/>
                  </a:lnTo>
                  <a:lnTo>
                    <a:pt x="250698" y="647700"/>
                  </a:lnTo>
                  <a:lnTo>
                    <a:pt x="204231" y="643167"/>
                  </a:lnTo>
                  <a:lnTo>
                    <a:pt x="160845" y="629342"/>
                  </a:lnTo>
                  <a:lnTo>
                    <a:pt x="121606" y="607242"/>
                  </a:lnTo>
                  <a:lnTo>
                    <a:pt x="87579" y="577885"/>
                  </a:lnTo>
                  <a:lnTo>
                    <a:pt x="59831" y="542287"/>
                  </a:lnTo>
                  <a:lnTo>
                    <a:pt x="39426" y="501466"/>
                  </a:lnTo>
                  <a:lnTo>
                    <a:pt x="27432" y="456438"/>
                  </a:lnTo>
                  <a:lnTo>
                    <a:pt x="25146" y="0"/>
                  </a:lnTo>
                  <a:lnTo>
                    <a:pt x="0" y="0"/>
                  </a:lnTo>
                  <a:lnTo>
                    <a:pt x="0" y="435864"/>
                  </a:lnTo>
                  <a:lnTo>
                    <a:pt x="15791" y="510633"/>
                  </a:lnTo>
                  <a:lnTo>
                    <a:pt x="32832" y="546863"/>
                  </a:lnTo>
                  <a:lnTo>
                    <a:pt x="55365" y="579981"/>
                  </a:lnTo>
                  <a:lnTo>
                    <a:pt x="82296" y="608076"/>
                  </a:lnTo>
                  <a:lnTo>
                    <a:pt x="134497" y="644889"/>
                  </a:lnTo>
                  <a:lnTo>
                    <a:pt x="171516" y="660673"/>
                  </a:lnTo>
                  <a:lnTo>
                    <a:pt x="210597" y="670161"/>
                  </a:lnTo>
                  <a:lnTo>
                    <a:pt x="250698" y="672846"/>
                  </a:lnTo>
                  <a:lnTo>
                    <a:pt x="8017764" y="672846"/>
                  </a:lnTo>
                  <a:lnTo>
                    <a:pt x="8074928" y="663001"/>
                  </a:lnTo>
                  <a:lnTo>
                    <a:pt x="8116359" y="646694"/>
                  </a:lnTo>
                  <a:lnTo>
                    <a:pt x="8153608" y="623840"/>
                  </a:lnTo>
                  <a:lnTo>
                    <a:pt x="8186037" y="595117"/>
                  </a:lnTo>
                  <a:lnTo>
                    <a:pt x="8213005" y="561203"/>
                  </a:lnTo>
                  <a:lnTo>
                    <a:pt x="8233872" y="522777"/>
                  </a:lnTo>
                  <a:lnTo>
                    <a:pt x="8247999" y="480517"/>
                  </a:lnTo>
                  <a:lnTo>
                    <a:pt x="8254746" y="435102"/>
                  </a:lnTo>
                  <a:close/>
                </a:path>
              </a:pathLst>
            </a:custGeom>
            <a:solidFill>
              <a:srgbClr val="FFFFFF"/>
            </a:solidFill>
          </p:spPr>
          <p:txBody>
            <a:bodyPr wrap="square" lIns="0" tIns="0" rIns="0" bIns="0" rtlCol="0"/>
            <a:lstStyle/>
            <a:p>
              <a:endParaRPr/>
            </a:p>
          </p:txBody>
        </p:sp>
        <p:sp>
          <p:nvSpPr>
            <p:cNvPr id="18" name="object 18"/>
            <p:cNvSpPr/>
            <p:nvPr/>
          </p:nvSpPr>
          <p:spPr>
            <a:xfrm>
              <a:off x="918160" y="5152643"/>
              <a:ext cx="8222615" cy="200660"/>
            </a:xfrm>
            <a:custGeom>
              <a:avLst/>
              <a:gdLst/>
              <a:ahLst/>
              <a:cxnLst/>
              <a:rect l="l" t="t" r="r" b="b"/>
              <a:pathLst>
                <a:path w="8222615" h="200660">
                  <a:moveTo>
                    <a:pt x="8222103" y="200405"/>
                  </a:moveTo>
                  <a:lnTo>
                    <a:pt x="8207229" y="144982"/>
                  </a:lnTo>
                  <a:lnTo>
                    <a:pt x="8185374" y="104588"/>
                  </a:lnTo>
                  <a:lnTo>
                    <a:pt x="8156401" y="69437"/>
                  </a:lnTo>
                  <a:lnTo>
                    <a:pt x="8121250" y="40464"/>
                  </a:lnTo>
                  <a:lnTo>
                    <a:pt x="8080856" y="18609"/>
                  </a:lnTo>
                  <a:lnTo>
                    <a:pt x="8036159" y="4808"/>
                  </a:lnTo>
                  <a:lnTo>
                    <a:pt x="7988095" y="0"/>
                  </a:lnTo>
                  <a:lnTo>
                    <a:pt x="234745" y="0"/>
                  </a:lnTo>
                  <a:lnTo>
                    <a:pt x="186648" y="4808"/>
                  </a:lnTo>
                  <a:lnTo>
                    <a:pt x="141864" y="18609"/>
                  </a:lnTo>
                  <a:lnTo>
                    <a:pt x="101348" y="40464"/>
                  </a:lnTo>
                  <a:lnTo>
                    <a:pt x="66057" y="69437"/>
                  </a:lnTo>
                  <a:lnTo>
                    <a:pt x="36945" y="104588"/>
                  </a:lnTo>
                  <a:lnTo>
                    <a:pt x="14967" y="144982"/>
                  </a:lnTo>
                  <a:lnTo>
                    <a:pt x="1080" y="189679"/>
                  </a:lnTo>
                  <a:lnTo>
                    <a:pt x="0" y="200405"/>
                  </a:lnTo>
                  <a:lnTo>
                    <a:pt x="8222103" y="200405"/>
                  </a:lnTo>
                  <a:close/>
                </a:path>
              </a:pathLst>
            </a:custGeom>
            <a:solidFill>
              <a:srgbClr val="4F81BD"/>
            </a:solidFill>
          </p:spPr>
          <p:txBody>
            <a:bodyPr wrap="square" lIns="0" tIns="0" rIns="0" bIns="0" rtlCol="0"/>
            <a:lstStyle/>
            <a:p>
              <a:endParaRPr/>
            </a:p>
          </p:txBody>
        </p:sp>
        <p:sp>
          <p:nvSpPr>
            <p:cNvPr id="19" name="object 19"/>
            <p:cNvSpPr/>
            <p:nvPr/>
          </p:nvSpPr>
          <p:spPr>
            <a:xfrm>
              <a:off x="905121" y="5139690"/>
              <a:ext cx="8248650" cy="213360"/>
            </a:xfrm>
            <a:custGeom>
              <a:avLst/>
              <a:gdLst/>
              <a:ahLst/>
              <a:cxnLst/>
              <a:rect l="l" t="t" r="r" b="b"/>
              <a:pathLst>
                <a:path w="8248650" h="213360">
                  <a:moveTo>
                    <a:pt x="8248129" y="213359"/>
                  </a:moveTo>
                  <a:lnTo>
                    <a:pt x="8225673" y="138610"/>
                  </a:lnTo>
                  <a:lnTo>
                    <a:pt x="8202805" y="101337"/>
                  </a:lnTo>
                  <a:lnTo>
                    <a:pt x="8173941" y="68837"/>
                  </a:lnTo>
                  <a:lnTo>
                    <a:pt x="8139859" y="41782"/>
                  </a:lnTo>
                  <a:lnTo>
                    <a:pt x="8101338" y="20843"/>
                  </a:lnTo>
                  <a:lnTo>
                    <a:pt x="8059154" y="6691"/>
                  </a:lnTo>
                  <a:lnTo>
                    <a:pt x="8014088" y="0"/>
                  </a:lnTo>
                  <a:lnTo>
                    <a:pt x="247022" y="0"/>
                  </a:lnTo>
                  <a:lnTo>
                    <a:pt x="202174" y="3957"/>
                  </a:lnTo>
                  <a:lnTo>
                    <a:pt x="159482" y="15910"/>
                  </a:lnTo>
                  <a:lnTo>
                    <a:pt x="119868" y="35092"/>
                  </a:lnTo>
                  <a:lnTo>
                    <a:pt x="84249" y="60736"/>
                  </a:lnTo>
                  <a:lnTo>
                    <a:pt x="53547" y="92075"/>
                  </a:lnTo>
                  <a:lnTo>
                    <a:pt x="28680" y="128342"/>
                  </a:lnTo>
                  <a:lnTo>
                    <a:pt x="10569" y="168772"/>
                  </a:lnTo>
                  <a:lnTo>
                    <a:pt x="134" y="212598"/>
                  </a:lnTo>
                  <a:lnTo>
                    <a:pt x="0" y="213359"/>
                  </a:lnTo>
                  <a:lnTo>
                    <a:pt x="25607" y="213359"/>
                  </a:lnTo>
                  <a:lnTo>
                    <a:pt x="26804" y="204978"/>
                  </a:lnTo>
                  <a:lnTo>
                    <a:pt x="37565" y="169577"/>
                  </a:lnTo>
                  <a:lnTo>
                    <a:pt x="70933" y="110976"/>
                  </a:lnTo>
                  <a:lnTo>
                    <a:pt x="104528" y="76200"/>
                  </a:lnTo>
                  <a:lnTo>
                    <a:pt x="144237" y="50343"/>
                  </a:lnTo>
                  <a:lnTo>
                    <a:pt x="210920" y="28468"/>
                  </a:lnTo>
                  <a:lnTo>
                    <a:pt x="8001134" y="25146"/>
                  </a:lnTo>
                  <a:lnTo>
                    <a:pt x="8014088" y="25958"/>
                  </a:lnTo>
                  <a:lnTo>
                    <a:pt x="8070077" y="35975"/>
                  </a:lnTo>
                  <a:lnTo>
                    <a:pt x="8111718" y="54173"/>
                  </a:lnTo>
                  <a:lnTo>
                    <a:pt x="8148571" y="80141"/>
                  </a:lnTo>
                  <a:lnTo>
                    <a:pt x="8179525" y="112756"/>
                  </a:lnTo>
                  <a:lnTo>
                    <a:pt x="8203475" y="150898"/>
                  </a:lnTo>
                  <a:lnTo>
                    <a:pt x="8219311" y="193442"/>
                  </a:lnTo>
                  <a:lnTo>
                    <a:pt x="8222185" y="213359"/>
                  </a:lnTo>
                  <a:lnTo>
                    <a:pt x="8248129" y="213359"/>
                  </a:lnTo>
                  <a:close/>
                </a:path>
              </a:pathLst>
            </a:custGeom>
            <a:solidFill>
              <a:srgbClr val="FFFFFF"/>
            </a:solidFill>
          </p:spPr>
          <p:txBody>
            <a:bodyPr wrap="square" lIns="0" tIns="0" rIns="0" bIns="0" rtlCol="0"/>
            <a:lstStyle/>
            <a:p>
              <a:endParaRPr/>
            </a:p>
          </p:txBody>
        </p:sp>
        <p:sp>
          <p:nvSpPr>
            <p:cNvPr id="20" name="object 20"/>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1" name="object 21"/>
            <p:cNvSpPr/>
            <p:nvPr/>
          </p:nvSpPr>
          <p:spPr>
            <a:xfrm>
              <a:off x="914400" y="5353049"/>
              <a:ext cx="8229600" cy="979169"/>
            </a:xfrm>
            <a:custGeom>
              <a:avLst/>
              <a:gdLst/>
              <a:ahLst/>
              <a:cxnLst/>
              <a:rect l="l" t="t" r="r" b="b"/>
              <a:pathLst>
                <a:path w="8229600" h="979170">
                  <a:moveTo>
                    <a:pt x="8229600" y="979170"/>
                  </a:moveTo>
                  <a:lnTo>
                    <a:pt x="8229600" y="37338"/>
                  </a:lnTo>
                  <a:lnTo>
                    <a:pt x="8225864" y="0"/>
                  </a:lnTo>
                  <a:lnTo>
                    <a:pt x="3760" y="0"/>
                  </a:lnTo>
                  <a:lnTo>
                    <a:pt x="0" y="37338"/>
                  </a:lnTo>
                  <a:lnTo>
                    <a:pt x="0" y="979170"/>
                  </a:lnTo>
                  <a:lnTo>
                    <a:pt x="8229600" y="979170"/>
                  </a:lnTo>
                  <a:close/>
                </a:path>
              </a:pathLst>
            </a:custGeom>
            <a:solidFill>
              <a:srgbClr val="4F81BD"/>
            </a:solidFill>
          </p:spPr>
          <p:txBody>
            <a:bodyPr wrap="square" lIns="0" tIns="0" rIns="0" bIns="0" rtlCol="0"/>
            <a:lstStyle/>
            <a:p>
              <a:endParaRPr/>
            </a:p>
          </p:txBody>
        </p:sp>
        <p:sp>
          <p:nvSpPr>
            <p:cNvPr id="22" name="object 22"/>
            <p:cNvSpPr/>
            <p:nvPr/>
          </p:nvSpPr>
          <p:spPr>
            <a:xfrm>
              <a:off x="902208" y="5353049"/>
              <a:ext cx="8255000" cy="979169"/>
            </a:xfrm>
            <a:custGeom>
              <a:avLst/>
              <a:gdLst/>
              <a:ahLst/>
              <a:cxnLst/>
              <a:rect l="l" t="t" r="r" b="b"/>
              <a:pathLst>
                <a:path w="8255000" h="979170">
                  <a:moveTo>
                    <a:pt x="28520" y="0"/>
                  </a:moveTo>
                  <a:lnTo>
                    <a:pt x="2913" y="0"/>
                  </a:lnTo>
                  <a:lnTo>
                    <a:pt x="761" y="12192"/>
                  </a:lnTo>
                  <a:lnTo>
                    <a:pt x="0" y="24384"/>
                  </a:lnTo>
                  <a:lnTo>
                    <a:pt x="0" y="979170"/>
                  </a:lnTo>
                  <a:lnTo>
                    <a:pt x="25146" y="979170"/>
                  </a:lnTo>
                  <a:lnTo>
                    <a:pt x="25146" y="37338"/>
                  </a:lnTo>
                  <a:lnTo>
                    <a:pt x="26670" y="13716"/>
                  </a:lnTo>
                  <a:lnTo>
                    <a:pt x="28520" y="0"/>
                  </a:lnTo>
                  <a:close/>
                </a:path>
                <a:path w="8255000" h="979170">
                  <a:moveTo>
                    <a:pt x="8254746" y="979170"/>
                  </a:moveTo>
                  <a:lnTo>
                    <a:pt x="8254746" y="24384"/>
                  </a:lnTo>
                  <a:lnTo>
                    <a:pt x="8253222" y="11430"/>
                  </a:lnTo>
                  <a:lnTo>
                    <a:pt x="8251043" y="0"/>
                  </a:lnTo>
                  <a:lnTo>
                    <a:pt x="8225099" y="0"/>
                  </a:lnTo>
                  <a:lnTo>
                    <a:pt x="8228838" y="25908"/>
                  </a:lnTo>
                  <a:lnTo>
                    <a:pt x="8229600" y="37338"/>
                  </a:lnTo>
                  <a:lnTo>
                    <a:pt x="8229600" y="979170"/>
                  </a:lnTo>
                  <a:lnTo>
                    <a:pt x="8254746" y="979170"/>
                  </a:lnTo>
                  <a:close/>
                </a:path>
              </a:pathLst>
            </a:custGeom>
            <a:solidFill>
              <a:srgbClr val="FFFFFF"/>
            </a:solidFill>
          </p:spPr>
          <p:txBody>
            <a:bodyPr wrap="square" lIns="0" tIns="0" rIns="0" bIns="0" rtlCol="0"/>
            <a:lstStyle/>
            <a:p>
              <a:endParaRPr/>
            </a:p>
          </p:txBody>
        </p:sp>
      </p:grpSp>
      <p:sp>
        <p:nvSpPr>
          <p:cNvPr id="23" name="object 23"/>
          <p:cNvSpPr txBox="1"/>
          <p:nvPr/>
        </p:nvSpPr>
        <p:spPr>
          <a:xfrm>
            <a:off x="1100582" y="2213863"/>
            <a:ext cx="7588250" cy="3903345"/>
          </a:xfrm>
          <a:prstGeom prst="rect">
            <a:avLst/>
          </a:prstGeom>
        </p:spPr>
        <p:txBody>
          <a:bodyPr vert="horz" wrap="square" lIns="0" tIns="64769" rIns="0" bIns="0" rtlCol="0">
            <a:spAutoFit/>
          </a:bodyPr>
          <a:lstStyle/>
          <a:p>
            <a:pPr marL="12700" marR="5080" indent="-635">
              <a:lnSpc>
                <a:spcPts val="3740"/>
              </a:lnSpc>
              <a:spcBef>
                <a:spcPts val="509"/>
              </a:spcBef>
            </a:pPr>
            <a:r>
              <a:rPr sz="3400" spc="-30" dirty="0">
                <a:solidFill>
                  <a:srgbClr val="FFFFFF"/>
                </a:solidFill>
                <a:latin typeface="Calibri"/>
                <a:cs typeface="Calibri"/>
              </a:rPr>
              <a:t>Key </a:t>
            </a:r>
            <a:r>
              <a:rPr sz="3400" spc="-10" dirty="0">
                <a:solidFill>
                  <a:srgbClr val="FFFFFF"/>
                </a:solidFill>
                <a:latin typeface="Calibri"/>
                <a:cs typeface="Calibri"/>
              </a:rPr>
              <a:t>reasons: Right </a:t>
            </a:r>
            <a:r>
              <a:rPr sz="3400" spc="-20" dirty="0">
                <a:solidFill>
                  <a:srgbClr val="FFFFFF"/>
                </a:solidFill>
                <a:latin typeface="Calibri"/>
                <a:cs typeface="Calibri"/>
              </a:rPr>
              <a:t>to </a:t>
            </a:r>
            <a:r>
              <a:rPr sz="3400" spc="-5" dirty="0">
                <a:solidFill>
                  <a:srgbClr val="FFFFFF"/>
                </a:solidFill>
                <a:latin typeface="Calibri"/>
                <a:cs typeface="Calibri"/>
              </a:rPr>
              <a:t>file claim </a:t>
            </a:r>
            <a:r>
              <a:rPr sz="3400" spc="-10" dirty="0">
                <a:solidFill>
                  <a:srgbClr val="FFFFFF"/>
                </a:solidFill>
                <a:latin typeface="Calibri"/>
                <a:cs typeface="Calibri"/>
              </a:rPr>
              <a:t>directly  </a:t>
            </a:r>
            <a:r>
              <a:rPr sz="3400" spc="-15" dirty="0">
                <a:solidFill>
                  <a:srgbClr val="FFFFFF"/>
                </a:solidFill>
                <a:latin typeface="Calibri"/>
                <a:cs typeface="Calibri"/>
              </a:rPr>
              <a:t>against </a:t>
            </a:r>
            <a:r>
              <a:rPr sz="3400" spc="-10" dirty="0">
                <a:solidFill>
                  <a:srgbClr val="FFFFFF"/>
                </a:solidFill>
                <a:latin typeface="Calibri"/>
                <a:cs typeface="Calibri"/>
              </a:rPr>
              <a:t>insurer </a:t>
            </a:r>
            <a:r>
              <a:rPr sz="3400" dirty="0">
                <a:solidFill>
                  <a:srgbClr val="FFFFFF"/>
                </a:solidFill>
                <a:latin typeface="Calibri"/>
                <a:cs typeface="Calibri"/>
              </a:rPr>
              <a:t>and </a:t>
            </a:r>
            <a:r>
              <a:rPr sz="3400" spc="-15" dirty="0">
                <a:solidFill>
                  <a:srgbClr val="FFFFFF"/>
                </a:solidFill>
                <a:latin typeface="Calibri"/>
                <a:cs typeface="Calibri"/>
              </a:rPr>
              <a:t>subrogation</a:t>
            </a:r>
            <a:r>
              <a:rPr sz="3400" spc="-80" dirty="0">
                <a:solidFill>
                  <a:srgbClr val="FFFFFF"/>
                </a:solidFill>
                <a:latin typeface="Calibri"/>
                <a:cs typeface="Calibri"/>
              </a:rPr>
              <a:t> </a:t>
            </a:r>
            <a:r>
              <a:rPr sz="3400" spc="-10" dirty="0">
                <a:solidFill>
                  <a:srgbClr val="FFFFFF"/>
                </a:solidFill>
                <a:latin typeface="Calibri"/>
                <a:cs typeface="Calibri"/>
              </a:rPr>
              <a:t>protection.</a:t>
            </a:r>
            <a:endParaRPr sz="3400">
              <a:latin typeface="Calibri"/>
              <a:cs typeface="Calibri"/>
            </a:endParaRPr>
          </a:p>
          <a:p>
            <a:pPr>
              <a:lnSpc>
                <a:spcPct val="100000"/>
              </a:lnSpc>
              <a:spcBef>
                <a:spcPts val="15"/>
              </a:spcBef>
            </a:pPr>
            <a:endParaRPr sz="3650">
              <a:latin typeface="Calibri"/>
              <a:cs typeface="Calibri"/>
            </a:endParaRPr>
          </a:p>
          <a:p>
            <a:pPr marL="20320" marR="887730">
              <a:lnSpc>
                <a:spcPts val="3950"/>
              </a:lnSpc>
            </a:pPr>
            <a:r>
              <a:rPr sz="3600" spc="-10" dirty="0">
                <a:solidFill>
                  <a:srgbClr val="FFFFFF"/>
                </a:solidFill>
                <a:latin typeface="Calibri"/>
                <a:cs typeface="Calibri"/>
              </a:rPr>
              <a:t>Confirm </a:t>
            </a:r>
            <a:r>
              <a:rPr sz="3600" spc="-25" dirty="0">
                <a:solidFill>
                  <a:srgbClr val="FFFFFF"/>
                </a:solidFill>
                <a:latin typeface="Calibri"/>
                <a:cs typeface="Calibri"/>
              </a:rPr>
              <a:t>status </a:t>
            </a:r>
            <a:r>
              <a:rPr sz="3600" spc="-5" dirty="0">
                <a:solidFill>
                  <a:srgbClr val="FFFFFF"/>
                </a:solidFill>
                <a:latin typeface="Calibri"/>
                <a:cs typeface="Calibri"/>
              </a:rPr>
              <a:t>as named </a:t>
            </a:r>
            <a:r>
              <a:rPr sz="3600" spc="-15" dirty="0">
                <a:solidFill>
                  <a:srgbClr val="FFFFFF"/>
                </a:solidFill>
                <a:latin typeface="Calibri"/>
                <a:cs typeface="Calibri"/>
              </a:rPr>
              <a:t>insured </a:t>
            </a:r>
            <a:r>
              <a:rPr sz="3600" spc="-5" dirty="0">
                <a:solidFill>
                  <a:srgbClr val="FFFFFF"/>
                </a:solidFill>
                <a:latin typeface="Calibri"/>
                <a:cs typeface="Calibri"/>
              </a:rPr>
              <a:t>on  </a:t>
            </a:r>
            <a:r>
              <a:rPr sz="3600" spc="-15" dirty="0">
                <a:solidFill>
                  <a:srgbClr val="FFFFFF"/>
                </a:solidFill>
                <a:latin typeface="Calibri"/>
                <a:cs typeface="Calibri"/>
              </a:rPr>
              <a:t>declarations </a:t>
            </a:r>
            <a:r>
              <a:rPr sz="3600" spc="-5" dirty="0">
                <a:solidFill>
                  <a:srgbClr val="FFFFFF"/>
                </a:solidFill>
                <a:latin typeface="Calibri"/>
                <a:cs typeface="Calibri"/>
              </a:rPr>
              <a:t>and</a:t>
            </a:r>
            <a:r>
              <a:rPr sz="3600" spc="15" dirty="0">
                <a:solidFill>
                  <a:srgbClr val="FFFFFF"/>
                </a:solidFill>
                <a:latin typeface="Calibri"/>
                <a:cs typeface="Calibri"/>
              </a:rPr>
              <a:t> </a:t>
            </a:r>
            <a:r>
              <a:rPr sz="3600" spc="-10" dirty="0">
                <a:solidFill>
                  <a:srgbClr val="FFFFFF"/>
                </a:solidFill>
                <a:latin typeface="Calibri"/>
                <a:cs typeface="Calibri"/>
              </a:rPr>
              <a:t>endorsements.</a:t>
            </a:r>
            <a:endParaRPr sz="3600">
              <a:latin typeface="Calibri"/>
              <a:cs typeface="Calibri"/>
            </a:endParaRPr>
          </a:p>
          <a:p>
            <a:pPr>
              <a:lnSpc>
                <a:spcPct val="100000"/>
              </a:lnSpc>
              <a:spcBef>
                <a:spcPts val="35"/>
              </a:spcBef>
            </a:pPr>
            <a:endParaRPr sz="4550">
              <a:latin typeface="Calibri"/>
              <a:cs typeface="Calibri"/>
            </a:endParaRPr>
          </a:p>
          <a:p>
            <a:pPr marL="20320">
              <a:lnSpc>
                <a:spcPct val="100000"/>
              </a:lnSpc>
              <a:spcBef>
                <a:spcPts val="5"/>
              </a:spcBef>
            </a:pPr>
            <a:r>
              <a:rPr sz="3600" spc="-10" dirty="0">
                <a:solidFill>
                  <a:srgbClr val="FFFFFF"/>
                </a:solidFill>
                <a:latin typeface="Calibri"/>
                <a:cs typeface="Calibri"/>
              </a:rPr>
              <a:t>Note: </a:t>
            </a:r>
            <a:r>
              <a:rPr sz="3600" dirty="0">
                <a:solidFill>
                  <a:srgbClr val="FFFFFF"/>
                </a:solidFill>
                <a:latin typeface="Calibri"/>
                <a:cs typeface="Calibri"/>
              </a:rPr>
              <a:t>A </a:t>
            </a:r>
            <a:r>
              <a:rPr sz="3600" spc="-5" dirty="0">
                <a:solidFill>
                  <a:srgbClr val="FFFFFF"/>
                </a:solidFill>
                <a:latin typeface="Calibri"/>
                <a:cs typeface="Calibri"/>
              </a:rPr>
              <a:t>“loss </a:t>
            </a:r>
            <a:r>
              <a:rPr sz="3600" spc="-20" dirty="0">
                <a:solidFill>
                  <a:srgbClr val="FFFFFF"/>
                </a:solidFill>
                <a:latin typeface="Calibri"/>
                <a:cs typeface="Calibri"/>
              </a:rPr>
              <a:t>payee” </a:t>
            </a:r>
            <a:r>
              <a:rPr sz="3600" dirty="0">
                <a:solidFill>
                  <a:srgbClr val="FFFFFF"/>
                </a:solidFill>
                <a:latin typeface="Calibri"/>
                <a:cs typeface="Calibri"/>
              </a:rPr>
              <a:t>is </a:t>
            </a:r>
            <a:r>
              <a:rPr sz="3600" spc="-5" dirty="0">
                <a:solidFill>
                  <a:srgbClr val="FFFFFF"/>
                </a:solidFill>
                <a:latin typeface="Calibri"/>
                <a:cs typeface="Calibri"/>
              </a:rPr>
              <a:t>not an</a:t>
            </a:r>
            <a:r>
              <a:rPr sz="3600" spc="-15" dirty="0">
                <a:solidFill>
                  <a:srgbClr val="FFFFFF"/>
                </a:solidFill>
                <a:latin typeface="Calibri"/>
                <a:cs typeface="Calibri"/>
              </a:rPr>
              <a:t> </a:t>
            </a:r>
            <a:r>
              <a:rPr sz="3600" spc="-10" dirty="0">
                <a:solidFill>
                  <a:srgbClr val="FFFFFF"/>
                </a:solidFill>
                <a:latin typeface="Calibri"/>
                <a:cs typeface="Calibri"/>
              </a:rPr>
              <a:t>insured</a:t>
            </a:r>
            <a:r>
              <a:rPr sz="3900" spc="-10" dirty="0">
                <a:solidFill>
                  <a:srgbClr val="FFFFFF"/>
                </a:solidFill>
                <a:latin typeface="Calibri"/>
                <a:cs typeface="Calibri"/>
              </a:rPr>
              <a:t>.</a:t>
            </a:r>
            <a:endParaRPr sz="3900">
              <a:latin typeface="Calibri"/>
              <a:cs typeface="Calibri"/>
            </a:endParaRPr>
          </a:p>
        </p:txBody>
      </p:sp>
      <p:grpSp>
        <p:nvGrpSpPr>
          <p:cNvPr id="24" name="object 24"/>
          <p:cNvGrpSpPr/>
          <p:nvPr/>
        </p:nvGrpSpPr>
        <p:grpSpPr>
          <a:xfrm>
            <a:off x="457200" y="6331458"/>
            <a:ext cx="9144000" cy="984250"/>
            <a:chOff x="457200" y="6331458"/>
            <a:chExt cx="9144000" cy="984250"/>
          </a:xfrm>
        </p:grpSpPr>
        <p:sp>
          <p:nvSpPr>
            <p:cNvPr id="25" name="object 25"/>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6" name="object 26"/>
            <p:cNvSpPr/>
            <p:nvPr/>
          </p:nvSpPr>
          <p:spPr>
            <a:xfrm>
              <a:off x="914400" y="6332220"/>
              <a:ext cx="8229600" cy="247015"/>
            </a:xfrm>
            <a:custGeom>
              <a:avLst/>
              <a:gdLst/>
              <a:ahLst/>
              <a:cxnLst/>
              <a:rect l="l" t="t" r="r" b="b"/>
              <a:pathLst>
                <a:path w="8229600" h="247015">
                  <a:moveTo>
                    <a:pt x="8229600" y="9144"/>
                  </a:moveTo>
                  <a:lnTo>
                    <a:pt x="8229600" y="0"/>
                  </a:lnTo>
                  <a:lnTo>
                    <a:pt x="0" y="0"/>
                  </a:lnTo>
                  <a:lnTo>
                    <a:pt x="4841" y="57208"/>
                  </a:lnTo>
                  <a:lnTo>
                    <a:pt x="18728" y="101905"/>
                  </a:lnTo>
                  <a:lnTo>
                    <a:pt x="40705" y="142299"/>
                  </a:lnTo>
                  <a:lnTo>
                    <a:pt x="69818" y="177450"/>
                  </a:lnTo>
                  <a:lnTo>
                    <a:pt x="105109" y="206423"/>
                  </a:lnTo>
                  <a:lnTo>
                    <a:pt x="145625" y="228278"/>
                  </a:lnTo>
                  <a:lnTo>
                    <a:pt x="190409" y="242079"/>
                  </a:lnTo>
                  <a:lnTo>
                    <a:pt x="238506" y="246888"/>
                  </a:lnTo>
                  <a:lnTo>
                    <a:pt x="7991856" y="246888"/>
                  </a:lnTo>
                  <a:lnTo>
                    <a:pt x="8039920" y="242079"/>
                  </a:lnTo>
                  <a:lnTo>
                    <a:pt x="8084617" y="228278"/>
                  </a:lnTo>
                  <a:lnTo>
                    <a:pt x="8125011" y="206423"/>
                  </a:lnTo>
                  <a:lnTo>
                    <a:pt x="8160162" y="177450"/>
                  </a:lnTo>
                  <a:lnTo>
                    <a:pt x="8189135" y="142299"/>
                  </a:lnTo>
                  <a:lnTo>
                    <a:pt x="8210990" y="101905"/>
                  </a:lnTo>
                  <a:lnTo>
                    <a:pt x="8224791" y="57208"/>
                  </a:lnTo>
                  <a:lnTo>
                    <a:pt x="8229600" y="9144"/>
                  </a:lnTo>
                  <a:close/>
                </a:path>
              </a:pathLst>
            </a:custGeom>
            <a:solidFill>
              <a:srgbClr val="4F81BD"/>
            </a:solidFill>
          </p:spPr>
          <p:txBody>
            <a:bodyPr wrap="square" lIns="0" tIns="0" rIns="0" bIns="0" rtlCol="0"/>
            <a:lstStyle/>
            <a:p>
              <a:endParaRPr/>
            </a:p>
          </p:txBody>
        </p:sp>
        <p:sp>
          <p:nvSpPr>
            <p:cNvPr id="27" name="object 27"/>
            <p:cNvSpPr/>
            <p:nvPr/>
          </p:nvSpPr>
          <p:spPr>
            <a:xfrm>
              <a:off x="902208" y="6332220"/>
              <a:ext cx="8255000" cy="260350"/>
            </a:xfrm>
            <a:custGeom>
              <a:avLst/>
              <a:gdLst/>
              <a:ahLst/>
              <a:cxnLst/>
              <a:rect l="l" t="t" r="r" b="b"/>
              <a:pathLst>
                <a:path w="8255000" h="260350">
                  <a:moveTo>
                    <a:pt x="8254746" y="22098"/>
                  </a:moveTo>
                  <a:lnTo>
                    <a:pt x="8254746" y="0"/>
                  </a:lnTo>
                  <a:lnTo>
                    <a:pt x="8229600" y="0"/>
                  </a:lnTo>
                  <a:lnTo>
                    <a:pt x="8229600" y="9144"/>
                  </a:lnTo>
                  <a:lnTo>
                    <a:pt x="8228076" y="32766"/>
                  </a:lnTo>
                  <a:lnTo>
                    <a:pt x="8218874" y="78105"/>
                  </a:lnTo>
                  <a:lnTo>
                    <a:pt x="8200701" y="119765"/>
                  </a:lnTo>
                  <a:lnTo>
                    <a:pt x="8174706" y="156632"/>
                  </a:lnTo>
                  <a:lnTo>
                    <a:pt x="8142037" y="187595"/>
                  </a:lnTo>
                  <a:lnTo>
                    <a:pt x="8103843" y="211541"/>
                  </a:lnTo>
                  <a:lnTo>
                    <a:pt x="8061273" y="227358"/>
                  </a:lnTo>
                  <a:lnTo>
                    <a:pt x="8015478" y="233934"/>
                  </a:lnTo>
                  <a:lnTo>
                    <a:pt x="250698" y="234696"/>
                  </a:lnTo>
                  <a:lnTo>
                    <a:pt x="203965" y="229805"/>
                  </a:lnTo>
                  <a:lnTo>
                    <a:pt x="160536" y="215948"/>
                  </a:lnTo>
                  <a:lnTo>
                    <a:pt x="121395" y="194017"/>
                  </a:lnTo>
                  <a:lnTo>
                    <a:pt x="87529" y="164906"/>
                  </a:lnTo>
                  <a:lnTo>
                    <a:pt x="59922" y="129510"/>
                  </a:lnTo>
                  <a:lnTo>
                    <a:pt x="39561" y="88721"/>
                  </a:lnTo>
                  <a:lnTo>
                    <a:pt x="27432" y="43434"/>
                  </a:lnTo>
                  <a:lnTo>
                    <a:pt x="25146" y="0"/>
                  </a:lnTo>
                  <a:lnTo>
                    <a:pt x="0" y="0"/>
                  </a:lnTo>
                  <a:lnTo>
                    <a:pt x="3048" y="48006"/>
                  </a:lnTo>
                  <a:lnTo>
                    <a:pt x="15857" y="97588"/>
                  </a:lnTo>
                  <a:lnTo>
                    <a:pt x="32942" y="133797"/>
                  </a:lnTo>
                  <a:lnTo>
                    <a:pt x="55463" y="166925"/>
                  </a:lnTo>
                  <a:lnTo>
                    <a:pt x="82296" y="195072"/>
                  </a:lnTo>
                  <a:lnTo>
                    <a:pt x="134269" y="231663"/>
                  </a:lnTo>
                  <a:lnTo>
                    <a:pt x="171611" y="247364"/>
                  </a:lnTo>
                  <a:lnTo>
                    <a:pt x="210969" y="256921"/>
                  </a:lnTo>
                  <a:lnTo>
                    <a:pt x="250698" y="259842"/>
                  </a:lnTo>
                  <a:lnTo>
                    <a:pt x="8017764" y="259842"/>
                  </a:lnTo>
                  <a:lnTo>
                    <a:pt x="8074705" y="249745"/>
                  </a:lnTo>
                  <a:lnTo>
                    <a:pt x="8116080" y="233669"/>
                  </a:lnTo>
                  <a:lnTo>
                    <a:pt x="8153389" y="210846"/>
                  </a:lnTo>
                  <a:lnTo>
                    <a:pt x="8185942" y="182037"/>
                  </a:lnTo>
                  <a:lnTo>
                    <a:pt x="8213045" y="147998"/>
                  </a:lnTo>
                  <a:lnTo>
                    <a:pt x="8234008" y="109490"/>
                  </a:lnTo>
                  <a:lnTo>
                    <a:pt x="8248138" y="67270"/>
                  </a:lnTo>
                  <a:lnTo>
                    <a:pt x="8254746" y="22098"/>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6750" y="3200654"/>
            <a:ext cx="3719195" cy="635635"/>
          </a:xfrm>
          <a:prstGeom prst="rect">
            <a:avLst/>
          </a:prstGeom>
        </p:spPr>
        <p:txBody>
          <a:bodyPr vert="horz" wrap="square" lIns="0" tIns="12700" rIns="0" bIns="0" rtlCol="0">
            <a:spAutoFit/>
          </a:bodyPr>
          <a:lstStyle/>
          <a:p>
            <a:pPr marL="12700">
              <a:lnSpc>
                <a:spcPct val="100000"/>
              </a:lnSpc>
              <a:spcBef>
                <a:spcPts val="100"/>
              </a:spcBef>
            </a:pPr>
            <a:r>
              <a:rPr sz="4000" spc="-20" dirty="0"/>
              <a:t>Covered</a:t>
            </a:r>
            <a:r>
              <a:rPr sz="4000" spc="-60" dirty="0"/>
              <a:t> </a:t>
            </a:r>
            <a:r>
              <a:rPr sz="4000" spc="-10" dirty="0"/>
              <a:t>Property</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3998" cy="6950072"/>
        </p:xfrm>
        <a:graphic>
          <a:graphicData uri="http://schemas.openxmlformats.org/drawingml/2006/table">
            <a:tbl>
              <a:tblPr firstRow="1" bandRow="1">
                <a:tableStyleId>{2D5ABB26-0587-4C30-8999-92F81FD0307C}</a:tableStyleId>
              </a:tblPr>
              <a:tblGrid>
                <a:gridCol w="457834">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gridCol w="2713990">
                  <a:extLst>
                    <a:ext uri="{9D8B030D-6E8A-4147-A177-3AD203B41FA5}">
                      <a16:colId xmlns:a16="http://schemas.microsoft.com/office/drawing/2014/main" val="20002"/>
                    </a:ext>
                  </a:extLst>
                </a:gridCol>
                <a:gridCol w="1515109">
                  <a:extLst>
                    <a:ext uri="{9D8B030D-6E8A-4147-A177-3AD203B41FA5}">
                      <a16:colId xmlns:a16="http://schemas.microsoft.com/office/drawing/2014/main" val="20003"/>
                    </a:ext>
                  </a:extLst>
                </a:gridCol>
                <a:gridCol w="227965">
                  <a:extLst>
                    <a:ext uri="{9D8B030D-6E8A-4147-A177-3AD203B41FA5}">
                      <a16:colId xmlns:a16="http://schemas.microsoft.com/office/drawing/2014/main" val="20004"/>
                    </a:ext>
                  </a:extLst>
                </a:gridCol>
              </a:tblGrid>
              <a:tr h="609980">
                <a:tc gridSpan="5">
                  <a:txBody>
                    <a:bodyPr/>
                    <a:lstStyle/>
                    <a:p>
                      <a:pPr>
                        <a:lnSpc>
                          <a:spcPct val="100000"/>
                        </a:lnSpc>
                      </a:pPr>
                      <a:endParaRPr sz="2200">
                        <a:latin typeface="Times New Roman"/>
                        <a:cs typeface="Times New Roman"/>
                      </a:endParaRPr>
                    </a:p>
                  </a:txBody>
                  <a:tcPr marL="0" marR="0" marT="0"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82751">
                <a:tc rowSpan="2">
                  <a:txBody>
                    <a:bodyPr/>
                    <a:lstStyle/>
                    <a:p>
                      <a:pPr>
                        <a:lnSpc>
                          <a:spcPct val="100000"/>
                        </a:lnSpc>
                      </a:pPr>
                      <a:endParaRPr sz="2200">
                        <a:latin typeface="Times New Roman"/>
                        <a:cs typeface="Times New Roman"/>
                      </a:endParaRPr>
                    </a:p>
                  </a:txBody>
                  <a:tcPr marL="0" marR="0" marT="0" marB="0">
                    <a:lnR w="19050">
                      <a:solidFill>
                        <a:srgbClr val="000000"/>
                      </a:solidFill>
                      <a:prstDash val="solid"/>
                    </a:lnR>
                    <a:solidFill>
                      <a:srgbClr val="1F497D"/>
                    </a:solidFill>
                  </a:tcPr>
                </a:tc>
                <a:tc gridSpan="3">
                  <a:txBody>
                    <a:bodyPr/>
                    <a:lstStyle/>
                    <a:p>
                      <a:pPr algn="ctr">
                        <a:lnSpc>
                          <a:spcPct val="100000"/>
                        </a:lnSpc>
                        <a:spcBef>
                          <a:spcPts val="190"/>
                        </a:spcBef>
                      </a:pPr>
                      <a:r>
                        <a:rPr sz="2600" b="1" spc="-5" dirty="0">
                          <a:solidFill>
                            <a:srgbClr val="FFFFFF"/>
                          </a:solidFill>
                          <a:latin typeface="Calibri"/>
                          <a:cs typeface="Calibri"/>
                        </a:rPr>
                        <a:t>Commonly </a:t>
                      </a:r>
                      <a:r>
                        <a:rPr sz="2600" b="1" spc="-15" dirty="0">
                          <a:solidFill>
                            <a:srgbClr val="FFFFFF"/>
                          </a:solidFill>
                          <a:latin typeface="Calibri"/>
                          <a:cs typeface="Calibri"/>
                        </a:rPr>
                        <a:t>Covered</a:t>
                      </a:r>
                      <a:r>
                        <a:rPr sz="2600" b="1" spc="30" dirty="0">
                          <a:solidFill>
                            <a:srgbClr val="FFFFFF"/>
                          </a:solidFill>
                          <a:latin typeface="Calibri"/>
                          <a:cs typeface="Calibri"/>
                        </a:rPr>
                        <a:t> </a:t>
                      </a:r>
                      <a:r>
                        <a:rPr sz="2600" b="1" spc="-10" dirty="0">
                          <a:solidFill>
                            <a:srgbClr val="FFFFFF"/>
                          </a:solidFill>
                          <a:latin typeface="Calibri"/>
                          <a:cs typeface="Calibri"/>
                        </a:rPr>
                        <a:t>Property:</a:t>
                      </a:r>
                      <a:endParaRPr sz="2600" dirty="0">
                        <a:latin typeface="Calibri"/>
                        <a:cs typeface="Calibri"/>
                      </a:endParaRP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664844">
                <a:tc vMerge="1">
                  <a:txBody>
                    <a:bodyPr/>
                    <a:lstStyle/>
                    <a:p>
                      <a:endParaRPr/>
                    </a:p>
                  </a:txBody>
                  <a:tcPr marL="0" marR="0" marT="0" marB="0">
                    <a:lnR w="19050">
                      <a:solidFill>
                        <a:srgbClr val="000000"/>
                      </a:solidFill>
                      <a:prstDash val="solid"/>
                    </a:lnR>
                    <a:solidFill>
                      <a:srgbClr val="1F497D"/>
                    </a:solidFill>
                  </a:tcPr>
                </a:tc>
                <a:tc>
                  <a:txBody>
                    <a:bodyPr/>
                    <a:lstStyle/>
                    <a:p>
                      <a:pPr marL="376555" marR="508634" indent="-285750">
                        <a:lnSpc>
                          <a:spcPct val="100000"/>
                        </a:lnSpc>
                        <a:spcBef>
                          <a:spcPts val="200"/>
                        </a:spcBef>
                        <a:buFont typeface="Arial"/>
                        <a:buChar char="•"/>
                        <a:tabLst>
                          <a:tab pos="376555" algn="l"/>
                          <a:tab pos="377190" algn="l"/>
                        </a:tabLst>
                      </a:pPr>
                      <a:r>
                        <a:rPr sz="2400" dirty="0">
                          <a:solidFill>
                            <a:srgbClr val="000090"/>
                          </a:solidFill>
                          <a:latin typeface="Calibri"/>
                          <a:cs typeface="Calibri"/>
                        </a:rPr>
                        <a:t>Building </a:t>
                      </a:r>
                      <a:r>
                        <a:rPr sz="2400" spc="-5" dirty="0">
                          <a:solidFill>
                            <a:srgbClr val="000090"/>
                          </a:solidFill>
                          <a:latin typeface="Calibri"/>
                          <a:cs typeface="Calibri"/>
                        </a:rPr>
                        <a:t>or </a:t>
                      </a:r>
                      <a:r>
                        <a:rPr sz="2400" spc="-15" dirty="0">
                          <a:solidFill>
                            <a:srgbClr val="000090"/>
                          </a:solidFill>
                          <a:latin typeface="Calibri"/>
                          <a:cs typeface="Calibri"/>
                        </a:rPr>
                        <a:t>structure</a:t>
                      </a:r>
                      <a:r>
                        <a:rPr sz="2400" spc="-85" dirty="0">
                          <a:solidFill>
                            <a:srgbClr val="000090"/>
                          </a:solidFill>
                          <a:latin typeface="Calibri"/>
                          <a:cs typeface="Calibri"/>
                        </a:rPr>
                        <a:t> </a:t>
                      </a:r>
                      <a:r>
                        <a:rPr sz="2400" spc="-5" dirty="0">
                          <a:solidFill>
                            <a:srgbClr val="000090"/>
                          </a:solidFill>
                          <a:latin typeface="Calibri"/>
                          <a:cs typeface="Calibri"/>
                        </a:rPr>
                        <a:t>under  </a:t>
                      </a:r>
                      <a:r>
                        <a:rPr sz="2400" spc="-10" dirty="0">
                          <a:solidFill>
                            <a:srgbClr val="000090"/>
                          </a:solidFill>
                          <a:latin typeface="Calibri"/>
                          <a:cs typeface="Calibri"/>
                        </a:rPr>
                        <a:t>construction</a:t>
                      </a:r>
                      <a:endParaRPr sz="240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solidFill>
                      <a:srgbClr val="F2F2F2"/>
                    </a:solidFill>
                  </a:tcPr>
                </a:tc>
                <a:tc gridSpan="2">
                  <a:txBody>
                    <a:bodyPr/>
                    <a:lstStyle/>
                    <a:p>
                      <a:pPr marL="376555" indent="-286385">
                        <a:lnSpc>
                          <a:spcPct val="100000"/>
                        </a:lnSpc>
                        <a:spcBef>
                          <a:spcPts val="200"/>
                        </a:spcBef>
                        <a:buFont typeface="Arial"/>
                        <a:buChar char="•"/>
                        <a:tabLst>
                          <a:tab pos="376555" algn="l"/>
                          <a:tab pos="377190" algn="l"/>
                        </a:tabLst>
                      </a:pPr>
                      <a:r>
                        <a:rPr sz="2400" spc="-10" dirty="0">
                          <a:solidFill>
                            <a:srgbClr val="000090"/>
                          </a:solidFill>
                          <a:latin typeface="Calibri"/>
                          <a:cs typeface="Calibri"/>
                        </a:rPr>
                        <a:t>Property </a:t>
                      </a:r>
                      <a:r>
                        <a:rPr sz="2400" spc="-20" dirty="0">
                          <a:solidFill>
                            <a:srgbClr val="000090"/>
                          </a:solidFill>
                          <a:latin typeface="Calibri"/>
                          <a:cs typeface="Calibri"/>
                        </a:rPr>
                        <a:t>stored</a:t>
                      </a:r>
                      <a:r>
                        <a:rPr sz="2400" spc="-10" dirty="0">
                          <a:solidFill>
                            <a:srgbClr val="000090"/>
                          </a:solidFill>
                          <a:latin typeface="Calibri"/>
                          <a:cs typeface="Calibri"/>
                        </a:rPr>
                        <a:t> off‐site</a:t>
                      </a:r>
                      <a:endParaRPr sz="2400">
                        <a:latin typeface="Calibri"/>
                        <a:cs typeface="Calibri"/>
                      </a:endParaRPr>
                    </a:p>
                    <a:p>
                      <a:pPr marL="376555" indent="-286385">
                        <a:lnSpc>
                          <a:spcPts val="1455"/>
                        </a:lnSpc>
                        <a:spcBef>
                          <a:spcPts val="600"/>
                        </a:spcBef>
                        <a:buFont typeface="Arial"/>
                        <a:buChar char="•"/>
                        <a:tabLst>
                          <a:tab pos="376555" algn="l"/>
                          <a:tab pos="377190" algn="l"/>
                        </a:tabLst>
                      </a:pPr>
                      <a:r>
                        <a:rPr sz="2400" spc="-10" dirty="0">
                          <a:solidFill>
                            <a:srgbClr val="000090"/>
                          </a:solidFill>
                          <a:latin typeface="Calibri"/>
                          <a:cs typeface="Calibri"/>
                        </a:rPr>
                        <a:t>Property </a:t>
                      </a:r>
                      <a:r>
                        <a:rPr sz="2400" spc="-5" dirty="0">
                          <a:solidFill>
                            <a:srgbClr val="000090"/>
                          </a:solidFill>
                          <a:latin typeface="Calibri"/>
                          <a:cs typeface="Calibri"/>
                        </a:rPr>
                        <a:t>of</a:t>
                      </a:r>
                      <a:r>
                        <a:rPr sz="2400" spc="-10" dirty="0">
                          <a:solidFill>
                            <a:srgbClr val="000090"/>
                          </a:solidFill>
                          <a:latin typeface="Calibri"/>
                          <a:cs typeface="Calibri"/>
                        </a:rPr>
                        <a:t> </a:t>
                      </a:r>
                      <a:r>
                        <a:rPr sz="2400" spc="-15" dirty="0">
                          <a:solidFill>
                            <a:srgbClr val="000090"/>
                          </a:solidFill>
                          <a:latin typeface="Calibri"/>
                          <a:cs typeface="Calibri"/>
                        </a:rPr>
                        <a:t>others</a:t>
                      </a:r>
                      <a:endParaRPr sz="240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solidFill>
                      <a:srgbClr val="F2F2F2"/>
                    </a:solidFill>
                  </a:tcPr>
                </a:tc>
                <a:tc hMerge="1">
                  <a:txBody>
                    <a:bodyPr/>
                    <a:lstStyle/>
                    <a:p>
                      <a:endParaRPr/>
                    </a:p>
                  </a:txBody>
                  <a:tcPr marL="0" marR="0" marT="0" marB="0"/>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3917442">
                <a:tc>
                  <a:txBody>
                    <a:bodyPr/>
                    <a:lstStyle/>
                    <a:p>
                      <a:pPr>
                        <a:lnSpc>
                          <a:spcPct val="100000"/>
                        </a:lnSpc>
                      </a:pPr>
                      <a:endParaRPr sz="2200">
                        <a:latin typeface="Times New Roman"/>
                        <a:cs typeface="Times New Roman"/>
                      </a:endParaRPr>
                    </a:p>
                  </a:txBody>
                  <a:tcPr marL="0" marR="0" marT="0" marB="0">
                    <a:lnR w="19050">
                      <a:solidFill>
                        <a:srgbClr val="000000"/>
                      </a:solidFill>
                      <a:prstDash val="solid"/>
                    </a:lnR>
                    <a:solidFill>
                      <a:srgbClr val="1F497D"/>
                    </a:solidFill>
                  </a:tcPr>
                </a:tc>
                <a:tc>
                  <a:txBody>
                    <a:bodyPr/>
                    <a:lstStyle/>
                    <a:p>
                      <a:pPr marL="376555" indent="-286385">
                        <a:lnSpc>
                          <a:spcPct val="100000"/>
                        </a:lnSpc>
                        <a:spcBef>
                          <a:spcPts val="1325"/>
                        </a:spcBef>
                        <a:buFont typeface="Arial"/>
                        <a:buChar char="•"/>
                        <a:tabLst>
                          <a:tab pos="376555" algn="l"/>
                          <a:tab pos="377190" algn="l"/>
                        </a:tabLst>
                      </a:pPr>
                      <a:r>
                        <a:rPr sz="2400" spc="-10" dirty="0">
                          <a:solidFill>
                            <a:srgbClr val="000090"/>
                          </a:solidFill>
                          <a:latin typeface="Calibri"/>
                          <a:cs typeface="Calibri"/>
                        </a:rPr>
                        <a:t>Foundations</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5" dirty="0">
                          <a:solidFill>
                            <a:srgbClr val="000090"/>
                          </a:solidFill>
                          <a:latin typeface="Calibri"/>
                          <a:cs typeface="Calibri"/>
                        </a:rPr>
                        <a:t>Fixtures </a:t>
                      </a:r>
                      <a:r>
                        <a:rPr sz="2400" dirty="0">
                          <a:solidFill>
                            <a:srgbClr val="000090"/>
                          </a:solidFill>
                          <a:latin typeface="Calibri"/>
                          <a:cs typeface="Calibri"/>
                        </a:rPr>
                        <a:t>and</a:t>
                      </a:r>
                      <a:r>
                        <a:rPr sz="2400" spc="-25" dirty="0">
                          <a:solidFill>
                            <a:srgbClr val="000090"/>
                          </a:solidFill>
                          <a:latin typeface="Calibri"/>
                          <a:cs typeface="Calibri"/>
                        </a:rPr>
                        <a:t> </a:t>
                      </a:r>
                      <a:r>
                        <a:rPr sz="2400" dirty="0">
                          <a:solidFill>
                            <a:srgbClr val="000090"/>
                          </a:solidFill>
                          <a:latin typeface="Calibri"/>
                          <a:cs typeface="Calibri"/>
                        </a:rPr>
                        <a:t>machinery</a:t>
                      </a:r>
                      <a:endParaRPr sz="2400">
                        <a:latin typeface="Calibri"/>
                        <a:cs typeface="Calibri"/>
                      </a:endParaRPr>
                    </a:p>
                    <a:p>
                      <a:pPr marL="376555" marR="1095375" indent="-285750">
                        <a:lnSpc>
                          <a:spcPct val="100000"/>
                        </a:lnSpc>
                        <a:spcBef>
                          <a:spcPts val="600"/>
                        </a:spcBef>
                        <a:buFont typeface="Arial"/>
                        <a:buChar char="•"/>
                        <a:tabLst>
                          <a:tab pos="376555" algn="l"/>
                          <a:tab pos="377190" algn="l"/>
                        </a:tabLst>
                      </a:pPr>
                      <a:r>
                        <a:rPr sz="2400" dirty="0">
                          <a:solidFill>
                            <a:srgbClr val="000090"/>
                          </a:solidFill>
                          <a:latin typeface="Calibri"/>
                          <a:cs typeface="Calibri"/>
                        </a:rPr>
                        <a:t>Building </a:t>
                      </a:r>
                      <a:r>
                        <a:rPr sz="2400" spc="-10" dirty="0">
                          <a:solidFill>
                            <a:srgbClr val="000090"/>
                          </a:solidFill>
                          <a:latin typeface="Calibri"/>
                          <a:cs typeface="Calibri"/>
                        </a:rPr>
                        <a:t>materials</a:t>
                      </a:r>
                      <a:r>
                        <a:rPr sz="2400" spc="-110" dirty="0">
                          <a:solidFill>
                            <a:srgbClr val="000090"/>
                          </a:solidFill>
                          <a:latin typeface="Calibri"/>
                          <a:cs typeface="Calibri"/>
                        </a:rPr>
                        <a:t> </a:t>
                      </a:r>
                      <a:r>
                        <a:rPr sz="2400" dirty="0">
                          <a:solidFill>
                            <a:srgbClr val="000090"/>
                          </a:solidFill>
                          <a:latin typeface="Calibri"/>
                          <a:cs typeface="Calibri"/>
                        </a:rPr>
                        <a:t>and  </a:t>
                      </a:r>
                      <a:r>
                        <a:rPr sz="2400" spc="-5" dirty="0">
                          <a:solidFill>
                            <a:srgbClr val="000090"/>
                          </a:solidFill>
                          <a:latin typeface="Calibri"/>
                          <a:cs typeface="Calibri"/>
                        </a:rPr>
                        <a:t>supplies</a:t>
                      </a:r>
                      <a:r>
                        <a:rPr sz="2400" spc="-10" dirty="0">
                          <a:solidFill>
                            <a:srgbClr val="000090"/>
                          </a:solidFill>
                          <a:latin typeface="Calibri"/>
                          <a:cs typeface="Calibri"/>
                        </a:rPr>
                        <a:t> onsite</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35" dirty="0">
                          <a:solidFill>
                            <a:srgbClr val="000090"/>
                          </a:solidFill>
                          <a:latin typeface="Calibri"/>
                          <a:cs typeface="Calibri"/>
                        </a:rPr>
                        <a:t>Temporary</a:t>
                      </a:r>
                      <a:r>
                        <a:rPr sz="2400" spc="-10" dirty="0">
                          <a:solidFill>
                            <a:srgbClr val="000090"/>
                          </a:solidFill>
                          <a:latin typeface="Calibri"/>
                          <a:cs typeface="Calibri"/>
                        </a:rPr>
                        <a:t> structures</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Property </a:t>
                      </a:r>
                      <a:r>
                        <a:rPr sz="2400" dirty="0">
                          <a:solidFill>
                            <a:srgbClr val="000090"/>
                          </a:solidFill>
                          <a:latin typeface="Calibri"/>
                          <a:cs typeface="Calibri"/>
                        </a:rPr>
                        <a:t>in</a:t>
                      </a:r>
                      <a:r>
                        <a:rPr sz="2400" spc="-15" dirty="0">
                          <a:solidFill>
                            <a:srgbClr val="000090"/>
                          </a:solidFill>
                          <a:latin typeface="Calibri"/>
                          <a:cs typeface="Calibri"/>
                        </a:rPr>
                        <a:t> </a:t>
                      </a:r>
                      <a:r>
                        <a:rPr sz="2400" spc="-10" dirty="0">
                          <a:solidFill>
                            <a:srgbClr val="000090"/>
                          </a:solidFill>
                          <a:latin typeface="Calibri"/>
                          <a:cs typeface="Calibri"/>
                        </a:rPr>
                        <a:t>transit</a:t>
                      </a:r>
                      <a:endParaRPr sz="2400">
                        <a:latin typeface="Calibri"/>
                        <a:cs typeface="Calibri"/>
                      </a:endParaRPr>
                    </a:p>
                  </a:txBody>
                  <a:tcPr marL="0" marR="0" marT="168275" marB="0">
                    <a:lnL w="19050">
                      <a:solidFill>
                        <a:srgbClr val="000000"/>
                      </a:solidFill>
                      <a:prstDash val="solid"/>
                    </a:lnL>
                    <a:lnR w="19050">
                      <a:solidFill>
                        <a:srgbClr val="000000"/>
                      </a:solidFill>
                      <a:prstDash val="solid"/>
                    </a:lnR>
                    <a:solidFill>
                      <a:srgbClr val="F2F2F2"/>
                    </a:solidFill>
                  </a:tcPr>
                </a:tc>
                <a:tc gridSpan="2">
                  <a:txBody>
                    <a:bodyPr/>
                    <a:lstStyle/>
                    <a:p>
                      <a:pPr marL="376555" indent="-286385">
                        <a:lnSpc>
                          <a:spcPct val="100000"/>
                        </a:lnSpc>
                        <a:spcBef>
                          <a:spcPts val="1925"/>
                        </a:spcBef>
                        <a:buFont typeface="Arial"/>
                        <a:buChar char="•"/>
                        <a:tabLst>
                          <a:tab pos="376555" algn="l"/>
                          <a:tab pos="377190" algn="l"/>
                        </a:tabLst>
                      </a:pPr>
                      <a:r>
                        <a:rPr sz="2400" spc="-10" dirty="0">
                          <a:solidFill>
                            <a:srgbClr val="000090"/>
                          </a:solidFill>
                          <a:latin typeface="Calibri"/>
                          <a:cs typeface="Calibri"/>
                        </a:rPr>
                        <a:t>Office</a:t>
                      </a:r>
                      <a:r>
                        <a:rPr sz="2400" dirty="0">
                          <a:solidFill>
                            <a:srgbClr val="000090"/>
                          </a:solidFill>
                          <a:latin typeface="Calibri"/>
                          <a:cs typeface="Calibri"/>
                        </a:rPr>
                        <a:t> </a:t>
                      </a:r>
                      <a:r>
                        <a:rPr sz="2400" spc="-15" dirty="0">
                          <a:solidFill>
                            <a:srgbClr val="000090"/>
                          </a:solidFill>
                          <a:latin typeface="Calibri"/>
                          <a:cs typeface="Calibri"/>
                        </a:rPr>
                        <a:t>trailers</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Underground </a:t>
                      </a:r>
                      <a:r>
                        <a:rPr sz="2400" spc="-5" dirty="0">
                          <a:solidFill>
                            <a:srgbClr val="000090"/>
                          </a:solidFill>
                          <a:latin typeface="Calibri"/>
                          <a:cs typeface="Calibri"/>
                        </a:rPr>
                        <a:t>pipes</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Landscaping materials</a:t>
                      </a:r>
                      <a:endParaRPr sz="2400">
                        <a:latin typeface="Calibri"/>
                        <a:cs typeface="Calibri"/>
                      </a:endParaRPr>
                    </a:p>
                    <a:p>
                      <a:pPr marL="376555" marR="323215" indent="-285750">
                        <a:lnSpc>
                          <a:spcPct val="100000"/>
                        </a:lnSpc>
                        <a:spcBef>
                          <a:spcPts val="600"/>
                        </a:spcBef>
                        <a:buFont typeface="Arial"/>
                        <a:buChar char="•"/>
                        <a:tabLst>
                          <a:tab pos="376555" algn="l"/>
                          <a:tab pos="377190" algn="l"/>
                        </a:tabLst>
                      </a:pPr>
                      <a:r>
                        <a:rPr sz="2400" spc="-15" dirty="0">
                          <a:solidFill>
                            <a:srgbClr val="000090"/>
                          </a:solidFill>
                          <a:latin typeface="Calibri"/>
                          <a:cs typeface="Calibri"/>
                        </a:rPr>
                        <a:t>Personal </a:t>
                      </a:r>
                      <a:r>
                        <a:rPr sz="2400" spc="-10" dirty="0">
                          <a:solidFill>
                            <a:srgbClr val="000090"/>
                          </a:solidFill>
                          <a:latin typeface="Calibri"/>
                          <a:cs typeface="Calibri"/>
                        </a:rPr>
                        <a:t>property </a:t>
                      </a:r>
                      <a:r>
                        <a:rPr sz="2400" spc="-5" dirty="0">
                          <a:solidFill>
                            <a:srgbClr val="000090"/>
                          </a:solidFill>
                          <a:latin typeface="Calibri"/>
                          <a:cs typeface="Calibri"/>
                        </a:rPr>
                        <a:t>of </a:t>
                      </a:r>
                      <a:r>
                        <a:rPr sz="2400" spc="-10" dirty="0">
                          <a:solidFill>
                            <a:srgbClr val="000090"/>
                          </a:solidFill>
                          <a:latin typeface="Calibri"/>
                          <a:cs typeface="Calibri"/>
                        </a:rPr>
                        <a:t>insured  </a:t>
                      </a:r>
                      <a:r>
                        <a:rPr sz="2400" spc="-5" dirty="0">
                          <a:solidFill>
                            <a:srgbClr val="000090"/>
                          </a:solidFill>
                          <a:latin typeface="Calibri"/>
                          <a:cs typeface="Calibri"/>
                        </a:rPr>
                        <a:t>or </a:t>
                      </a:r>
                      <a:r>
                        <a:rPr sz="2400" dirty="0">
                          <a:solidFill>
                            <a:srgbClr val="000090"/>
                          </a:solidFill>
                          <a:latin typeface="Calibri"/>
                          <a:cs typeface="Calibri"/>
                        </a:rPr>
                        <a:t>within </a:t>
                      </a:r>
                      <a:r>
                        <a:rPr sz="2400" spc="-25" dirty="0">
                          <a:solidFill>
                            <a:srgbClr val="000090"/>
                          </a:solidFill>
                          <a:latin typeface="Calibri"/>
                          <a:cs typeface="Calibri"/>
                        </a:rPr>
                        <a:t>insured’s </a:t>
                      </a:r>
                      <a:r>
                        <a:rPr sz="2400" spc="-15" dirty="0">
                          <a:solidFill>
                            <a:srgbClr val="000090"/>
                          </a:solidFill>
                          <a:latin typeface="Calibri"/>
                          <a:cs typeface="Calibri"/>
                        </a:rPr>
                        <a:t>care,  custody </a:t>
                      </a:r>
                      <a:r>
                        <a:rPr sz="2400" dirty="0">
                          <a:solidFill>
                            <a:srgbClr val="000090"/>
                          </a:solidFill>
                          <a:latin typeface="Calibri"/>
                          <a:cs typeface="Calibri"/>
                        </a:rPr>
                        <a:t>and </a:t>
                      </a:r>
                      <a:r>
                        <a:rPr sz="2400" spc="-15" dirty="0">
                          <a:solidFill>
                            <a:srgbClr val="000090"/>
                          </a:solidFill>
                          <a:latin typeface="Calibri"/>
                          <a:cs typeface="Calibri"/>
                        </a:rPr>
                        <a:t>control </a:t>
                      </a:r>
                      <a:r>
                        <a:rPr sz="2400" spc="-10" dirty="0">
                          <a:solidFill>
                            <a:srgbClr val="000090"/>
                          </a:solidFill>
                          <a:latin typeface="Calibri"/>
                          <a:cs typeface="Calibri"/>
                        </a:rPr>
                        <a:t>(could  </a:t>
                      </a:r>
                      <a:r>
                        <a:rPr sz="2400" spc="-5" dirty="0">
                          <a:solidFill>
                            <a:srgbClr val="000090"/>
                          </a:solidFill>
                          <a:latin typeface="Calibri"/>
                          <a:cs typeface="Calibri"/>
                        </a:rPr>
                        <a:t>include </a:t>
                      </a:r>
                      <a:r>
                        <a:rPr sz="2400" spc="-15" dirty="0">
                          <a:solidFill>
                            <a:srgbClr val="000090"/>
                          </a:solidFill>
                          <a:latin typeface="Calibri"/>
                          <a:cs typeface="Calibri"/>
                        </a:rPr>
                        <a:t>contractor’s</a:t>
                      </a:r>
                      <a:r>
                        <a:rPr sz="2400" spc="-50" dirty="0">
                          <a:solidFill>
                            <a:srgbClr val="000090"/>
                          </a:solidFill>
                          <a:latin typeface="Calibri"/>
                          <a:cs typeface="Calibri"/>
                        </a:rPr>
                        <a:t> </a:t>
                      </a:r>
                      <a:r>
                        <a:rPr sz="2400" spc="-10" dirty="0">
                          <a:solidFill>
                            <a:srgbClr val="000090"/>
                          </a:solidFill>
                          <a:latin typeface="Calibri"/>
                          <a:cs typeface="Calibri"/>
                        </a:rPr>
                        <a:t>tools)</a:t>
                      </a:r>
                      <a:endParaRPr sz="2400">
                        <a:latin typeface="Calibri"/>
                        <a:cs typeface="Calibri"/>
                      </a:endParaRPr>
                    </a:p>
                  </a:txBody>
                  <a:tcPr marL="0" marR="0" marT="244475" marB="0">
                    <a:lnL w="19050">
                      <a:solidFill>
                        <a:srgbClr val="000000"/>
                      </a:solidFill>
                      <a:prstDash val="solid"/>
                    </a:lnL>
                    <a:lnR w="19050">
                      <a:solidFill>
                        <a:srgbClr val="000000"/>
                      </a:solidFill>
                      <a:prstDash val="solid"/>
                    </a:lnR>
                    <a:solidFill>
                      <a:srgbClr val="F2F2F2"/>
                    </a:solidFill>
                  </a:tcPr>
                </a:tc>
                <a:tc hMerge="1">
                  <a:txBody>
                    <a:bodyPr/>
                    <a:lstStyle/>
                    <a:p>
                      <a:endParaRPr/>
                    </a:p>
                  </a:txBody>
                  <a:tcPr marL="0" marR="0" marT="0" marB="0"/>
                </a:tc>
                <a:tc>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481584">
                <a:tc>
                  <a:txBody>
                    <a:bodyPr/>
                    <a:lstStyle/>
                    <a:p>
                      <a:pPr>
                        <a:lnSpc>
                          <a:spcPct val="100000"/>
                        </a:lnSpc>
                      </a:pPr>
                      <a:endParaRPr sz="2200">
                        <a:latin typeface="Times New Roman"/>
                        <a:cs typeface="Times New Roman"/>
                      </a:endParaRPr>
                    </a:p>
                  </a:txBody>
                  <a:tcPr marL="0" marR="0" marT="0" marB="0">
                    <a:lnR w="19050">
                      <a:solidFill>
                        <a:srgbClr val="000000"/>
                      </a:solidFill>
                      <a:prstDash val="solid"/>
                    </a:lnR>
                    <a:solidFill>
                      <a:srgbClr val="1F497D"/>
                    </a:solidFill>
                  </a:tcPr>
                </a:tc>
                <a:tc>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F2F2F2"/>
                    </a:solidFill>
                  </a:tcPr>
                </a:tc>
                <a:tc gridSpan="2">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F2F2F2"/>
                    </a:solidFill>
                  </a:tcPr>
                </a:tc>
                <a:tc hMerge="1">
                  <a:txBody>
                    <a:bodyPr/>
                    <a:lstStyle/>
                    <a:p>
                      <a:endParaRPr/>
                    </a:p>
                  </a:txBody>
                  <a:tcPr marL="0" marR="0" marT="0" marB="0"/>
                </a:tc>
                <a:tc>
                  <a:txBody>
                    <a:bodyPr/>
                    <a:lstStyle/>
                    <a:p>
                      <a:pPr>
                        <a:lnSpc>
                          <a:spcPct val="100000"/>
                        </a:lnSpc>
                      </a:pPr>
                      <a:endParaRPr sz="22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501395">
                <a:tc>
                  <a:txBody>
                    <a:bodyPr/>
                    <a:lstStyle/>
                    <a:p>
                      <a:pPr>
                        <a:lnSpc>
                          <a:spcPct val="100000"/>
                        </a:lnSpc>
                      </a:pPr>
                      <a:endParaRPr sz="2200">
                        <a:latin typeface="Times New Roman"/>
                        <a:cs typeface="Times New Roman"/>
                      </a:endParaRPr>
                    </a:p>
                  </a:txBody>
                  <a:tcPr marL="0" marR="0" marT="0" marB="0">
                    <a:solidFill>
                      <a:srgbClr val="1F497D"/>
                    </a:solidFill>
                  </a:tcPr>
                </a:tc>
                <a:tc gridSpan="2">
                  <a:txBody>
                    <a:bodyPr/>
                    <a:lstStyle/>
                    <a:p>
                      <a:pPr marL="2552700">
                        <a:lnSpc>
                          <a:spcPct val="100000"/>
                        </a:lnSpc>
                        <a:spcBef>
                          <a:spcPts val="635"/>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1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80645" marB="0">
                    <a:lnT w="12700">
                      <a:solidFill>
                        <a:srgbClr val="000000"/>
                      </a:solidFill>
                      <a:prstDash val="solid"/>
                    </a:lnT>
                    <a:solidFill>
                      <a:srgbClr val="1F497D"/>
                    </a:solidFill>
                  </a:tcPr>
                </a:tc>
                <a:tc hMerge="1">
                  <a:txBody>
                    <a:bodyPr/>
                    <a:lstStyle/>
                    <a:p>
                      <a:endParaRPr/>
                    </a:p>
                  </a:txBody>
                  <a:tcPr marL="0" marR="0" marT="0" marB="0"/>
                </a:tc>
                <a:tc>
                  <a:txBody>
                    <a:bodyPr/>
                    <a:lstStyle/>
                    <a:p>
                      <a:pPr marR="313690" algn="r">
                        <a:lnSpc>
                          <a:spcPct val="100000"/>
                        </a:lnSpc>
                        <a:spcBef>
                          <a:spcPts val="635"/>
                        </a:spcBef>
                      </a:pPr>
                      <a:r>
                        <a:rPr sz="1200" spc="-5" dirty="0">
                          <a:solidFill>
                            <a:srgbClr val="FFFFFF"/>
                          </a:solidFill>
                          <a:latin typeface="Calibri"/>
                          <a:cs typeface="Calibri"/>
                        </a:rPr>
                        <a:t>13</a:t>
                      </a:r>
                      <a:endParaRPr sz="1200">
                        <a:latin typeface="Calibri"/>
                        <a:cs typeface="Calibri"/>
                      </a:endParaRPr>
                    </a:p>
                  </a:txBody>
                  <a:tcPr marL="0" marR="0" marT="80645" marB="0">
                    <a:lnT w="12700">
                      <a:solidFill>
                        <a:srgbClr val="000000"/>
                      </a:solidFill>
                      <a:prstDash val="solid"/>
                    </a:lnT>
                    <a:solidFill>
                      <a:srgbClr val="1F497D"/>
                    </a:solidFill>
                  </a:tcPr>
                </a:tc>
                <a:tc>
                  <a:txBody>
                    <a:bodyPr/>
                    <a:lstStyle/>
                    <a:p>
                      <a:pPr>
                        <a:lnSpc>
                          <a:spcPct val="100000"/>
                        </a:lnSpc>
                      </a:pPr>
                      <a:endParaRPr sz="2200" dirty="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3998" cy="6911783"/>
        </p:xfrm>
        <a:graphic>
          <a:graphicData uri="http://schemas.openxmlformats.org/drawingml/2006/table">
            <a:tbl>
              <a:tblPr firstRow="1" bandRow="1">
                <a:tableStyleId>{2D5ABB26-0587-4C30-8999-92F81FD0307C}</a:tableStyleId>
              </a:tblPr>
              <a:tblGrid>
                <a:gridCol w="457834">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gridCol w="2713990">
                  <a:extLst>
                    <a:ext uri="{9D8B030D-6E8A-4147-A177-3AD203B41FA5}">
                      <a16:colId xmlns:a16="http://schemas.microsoft.com/office/drawing/2014/main" val="20002"/>
                    </a:ext>
                  </a:extLst>
                </a:gridCol>
                <a:gridCol w="1515109">
                  <a:extLst>
                    <a:ext uri="{9D8B030D-6E8A-4147-A177-3AD203B41FA5}">
                      <a16:colId xmlns:a16="http://schemas.microsoft.com/office/drawing/2014/main" val="20003"/>
                    </a:ext>
                  </a:extLst>
                </a:gridCol>
                <a:gridCol w="227965">
                  <a:extLst>
                    <a:ext uri="{9D8B030D-6E8A-4147-A177-3AD203B41FA5}">
                      <a16:colId xmlns:a16="http://schemas.microsoft.com/office/drawing/2014/main" val="20004"/>
                    </a:ext>
                  </a:extLst>
                </a:gridCol>
              </a:tblGrid>
              <a:tr h="609980">
                <a:tc gridSpan="5">
                  <a:txBody>
                    <a:bodyPr/>
                    <a:lstStyle/>
                    <a:p>
                      <a:pPr>
                        <a:lnSpc>
                          <a:spcPct val="100000"/>
                        </a:lnSpc>
                      </a:pPr>
                      <a:endParaRPr sz="2300">
                        <a:latin typeface="Times New Roman"/>
                        <a:cs typeface="Times New Roman"/>
                      </a:endParaRPr>
                    </a:p>
                  </a:txBody>
                  <a:tcPr marL="0" marR="0" marT="0"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56844">
                <a:tc rowSpan="2">
                  <a:txBody>
                    <a:bodyPr/>
                    <a:lstStyle/>
                    <a:p>
                      <a:pPr>
                        <a:lnSpc>
                          <a:spcPct val="100000"/>
                        </a:lnSpc>
                      </a:pPr>
                      <a:endParaRPr sz="2300">
                        <a:latin typeface="Times New Roman"/>
                        <a:cs typeface="Times New Roman"/>
                      </a:endParaRPr>
                    </a:p>
                  </a:txBody>
                  <a:tcPr marL="0" marR="0" marT="0" marB="0">
                    <a:lnR w="19050">
                      <a:solidFill>
                        <a:srgbClr val="000000"/>
                      </a:solidFill>
                      <a:prstDash val="solid"/>
                    </a:lnR>
                    <a:solidFill>
                      <a:srgbClr val="1F497D"/>
                    </a:solidFill>
                  </a:tcPr>
                </a:tc>
                <a:tc gridSpan="3">
                  <a:txBody>
                    <a:bodyPr/>
                    <a:lstStyle/>
                    <a:p>
                      <a:pPr algn="ctr">
                        <a:lnSpc>
                          <a:spcPct val="100000"/>
                        </a:lnSpc>
                        <a:spcBef>
                          <a:spcPts val="190"/>
                        </a:spcBef>
                      </a:pPr>
                      <a:r>
                        <a:rPr sz="2600" b="1" spc="-5" dirty="0">
                          <a:solidFill>
                            <a:srgbClr val="FFFFFF"/>
                          </a:solidFill>
                          <a:latin typeface="Calibri"/>
                          <a:cs typeface="Calibri"/>
                        </a:rPr>
                        <a:t>Commonly </a:t>
                      </a:r>
                      <a:r>
                        <a:rPr sz="2600" b="1" spc="-15" dirty="0">
                          <a:solidFill>
                            <a:srgbClr val="FFFFFF"/>
                          </a:solidFill>
                          <a:latin typeface="Calibri"/>
                          <a:cs typeface="Calibri"/>
                        </a:rPr>
                        <a:t>Excluded</a:t>
                      </a:r>
                      <a:r>
                        <a:rPr sz="2600" b="1" spc="40" dirty="0">
                          <a:solidFill>
                            <a:srgbClr val="FFFFFF"/>
                          </a:solidFill>
                          <a:latin typeface="Calibri"/>
                          <a:cs typeface="Calibri"/>
                        </a:rPr>
                        <a:t> </a:t>
                      </a:r>
                      <a:r>
                        <a:rPr sz="2600" b="1" spc="-10" dirty="0">
                          <a:solidFill>
                            <a:srgbClr val="FFFFFF"/>
                          </a:solidFill>
                          <a:latin typeface="Calibri"/>
                          <a:cs typeface="Calibri"/>
                        </a:rPr>
                        <a:t>Property:</a:t>
                      </a:r>
                      <a:endParaRPr sz="2600">
                        <a:latin typeface="Calibri"/>
                        <a:cs typeface="Calibri"/>
                      </a:endParaRPr>
                    </a:p>
                  </a:txBody>
                  <a:tcPr marL="0" marR="0" marT="241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3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690752">
                <a:tc vMerge="1">
                  <a:txBody>
                    <a:bodyPr/>
                    <a:lstStyle/>
                    <a:p>
                      <a:endParaRPr/>
                    </a:p>
                  </a:txBody>
                  <a:tcPr marL="0" marR="0" marT="0" marB="0">
                    <a:lnR w="19050">
                      <a:solidFill>
                        <a:srgbClr val="000000"/>
                      </a:solidFill>
                      <a:prstDash val="solid"/>
                    </a:lnR>
                    <a:solidFill>
                      <a:srgbClr val="1F497D"/>
                    </a:solidFill>
                  </a:tcPr>
                </a:tc>
                <a:tc>
                  <a:txBody>
                    <a:bodyPr/>
                    <a:lstStyle/>
                    <a:p>
                      <a:pPr marL="376555" indent="-286385">
                        <a:lnSpc>
                          <a:spcPct val="100000"/>
                        </a:lnSpc>
                        <a:spcBef>
                          <a:spcPts val="200"/>
                        </a:spcBef>
                        <a:buFont typeface="Arial"/>
                        <a:buChar char="•"/>
                        <a:tabLst>
                          <a:tab pos="376555" algn="l"/>
                          <a:tab pos="377190" algn="l"/>
                        </a:tabLst>
                      </a:pPr>
                      <a:r>
                        <a:rPr sz="2400" spc="-10" dirty="0">
                          <a:solidFill>
                            <a:srgbClr val="000090"/>
                          </a:solidFill>
                          <a:latin typeface="Calibri"/>
                          <a:cs typeface="Calibri"/>
                        </a:rPr>
                        <a:t>Existing</a:t>
                      </a:r>
                      <a:r>
                        <a:rPr sz="2400" spc="-15" dirty="0">
                          <a:solidFill>
                            <a:srgbClr val="000090"/>
                          </a:solidFill>
                          <a:latin typeface="Calibri"/>
                          <a:cs typeface="Calibri"/>
                        </a:rPr>
                        <a:t> </a:t>
                      </a:r>
                      <a:r>
                        <a:rPr sz="2400" spc="-10" dirty="0">
                          <a:solidFill>
                            <a:srgbClr val="000090"/>
                          </a:solidFill>
                          <a:latin typeface="Calibri"/>
                          <a:cs typeface="Calibri"/>
                        </a:rPr>
                        <a:t>property</a:t>
                      </a:r>
                      <a:endParaRPr sz="2400">
                        <a:latin typeface="Calibri"/>
                        <a:cs typeface="Calibri"/>
                      </a:endParaRPr>
                    </a:p>
                    <a:p>
                      <a:pPr marL="376555" indent="-286385">
                        <a:lnSpc>
                          <a:spcPts val="1660"/>
                        </a:lnSpc>
                        <a:spcBef>
                          <a:spcPts val="600"/>
                        </a:spcBef>
                        <a:buFont typeface="Arial"/>
                        <a:buChar char="•"/>
                        <a:tabLst>
                          <a:tab pos="376555" algn="l"/>
                          <a:tab pos="377190" algn="l"/>
                        </a:tabLst>
                      </a:pPr>
                      <a:r>
                        <a:rPr sz="2400" spc="-20" dirty="0">
                          <a:solidFill>
                            <a:srgbClr val="000090"/>
                          </a:solidFill>
                          <a:latin typeface="Calibri"/>
                          <a:cs typeface="Calibri"/>
                        </a:rPr>
                        <a:t>Contractors </a:t>
                      </a:r>
                      <a:r>
                        <a:rPr sz="2400" spc="-10" dirty="0">
                          <a:solidFill>
                            <a:srgbClr val="000090"/>
                          </a:solidFill>
                          <a:latin typeface="Calibri"/>
                          <a:cs typeface="Calibri"/>
                        </a:rPr>
                        <a:t>tools,</a:t>
                      </a:r>
                      <a:r>
                        <a:rPr sz="2400" spc="-35" dirty="0">
                          <a:solidFill>
                            <a:srgbClr val="000090"/>
                          </a:solidFill>
                          <a:latin typeface="Calibri"/>
                          <a:cs typeface="Calibri"/>
                        </a:rPr>
                        <a:t> </a:t>
                      </a:r>
                      <a:r>
                        <a:rPr sz="2400" spc="-5" dirty="0">
                          <a:solidFill>
                            <a:srgbClr val="000090"/>
                          </a:solidFill>
                          <a:latin typeface="Calibri"/>
                          <a:cs typeface="Calibri"/>
                        </a:rPr>
                        <a:t>equipment,</a:t>
                      </a:r>
                      <a:endParaRPr sz="240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solidFill>
                      <a:srgbClr val="F2F2F2"/>
                    </a:solidFill>
                  </a:tcPr>
                </a:tc>
                <a:tc gridSpan="2">
                  <a:txBody>
                    <a:bodyPr/>
                    <a:lstStyle/>
                    <a:p>
                      <a:pPr marL="376555" indent="-286385">
                        <a:lnSpc>
                          <a:spcPct val="100000"/>
                        </a:lnSpc>
                        <a:spcBef>
                          <a:spcPts val="200"/>
                        </a:spcBef>
                        <a:buFont typeface="Arial"/>
                        <a:buChar char="•"/>
                        <a:tabLst>
                          <a:tab pos="376555" algn="l"/>
                          <a:tab pos="377190" algn="l"/>
                        </a:tabLst>
                      </a:pPr>
                      <a:r>
                        <a:rPr sz="2400" spc="-30" dirty="0">
                          <a:solidFill>
                            <a:srgbClr val="000090"/>
                          </a:solidFill>
                          <a:latin typeface="Calibri"/>
                          <a:cs typeface="Calibri"/>
                        </a:rPr>
                        <a:t>Water</a:t>
                      </a:r>
                      <a:endParaRPr sz="2400">
                        <a:latin typeface="Calibri"/>
                        <a:cs typeface="Calibri"/>
                      </a:endParaRPr>
                    </a:p>
                    <a:p>
                      <a:pPr marL="376555" indent="-286385">
                        <a:lnSpc>
                          <a:spcPts val="1660"/>
                        </a:lnSpc>
                        <a:spcBef>
                          <a:spcPts val="600"/>
                        </a:spcBef>
                        <a:buFont typeface="Arial"/>
                        <a:buChar char="•"/>
                        <a:tabLst>
                          <a:tab pos="376555" algn="l"/>
                          <a:tab pos="377190" algn="l"/>
                        </a:tabLst>
                      </a:pPr>
                      <a:r>
                        <a:rPr sz="2400" dirty="0">
                          <a:solidFill>
                            <a:srgbClr val="000090"/>
                          </a:solidFill>
                          <a:latin typeface="Calibri"/>
                          <a:cs typeface="Calibri"/>
                        </a:rPr>
                        <a:t>Animals</a:t>
                      </a:r>
                      <a:endParaRPr sz="240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solidFill>
                      <a:srgbClr val="F2F2F2"/>
                    </a:solidFill>
                  </a:tcPr>
                </a:tc>
                <a:tc hMerge="1">
                  <a:txBody>
                    <a:bodyPr/>
                    <a:lstStyle/>
                    <a:p>
                      <a:endParaRPr/>
                    </a:p>
                  </a:txBody>
                  <a:tcPr marL="0" marR="0" marT="0" marB="0"/>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3917442">
                <a:tc>
                  <a:txBody>
                    <a:bodyPr/>
                    <a:lstStyle/>
                    <a:p>
                      <a:pPr>
                        <a:lnSpc>
                          <a:spcPct val="100000"/>
                        </a:lnSpc>
                      </a:pPr>
                      <a:endParaRPr sz="2300">
                        <a:latin typeface="Times New Roman"/>
                        <a:cs typeface="Times New Roman"/>
                      </a:endParaRPr>
                    </a:p>
                  </a:txBody>
                  <a:tcPr marL="0" marR="0" marT="0" marB="0">
                    <a:lnR w="19050">
                      <a:solidFill>
                        <a:srgbClr val="000000"/>
                      </a:solidFill>
                      <a:prstDash val="solid"/>
                    </a:lnR>
                    <a:solidFill>
                      <a:srgbClr val="1F497D"/>
                    </a:solidFill>
                  </a:tcPr>
                </a:tc>
                <a:tc>
                  <a:txBody>
                    <a:bodyPr/>
                    <a:lstStyle/>
                    <a:p>
                      <a:pPr marL="376555" marR="462915">
                        <a:lnSpc>
                          <a:spcPct val="100000"/>
                        </a:lnSpc>
                        <a:spcBef>
                          <a:spcPts val="1120"/>
                        </a:spcBef>
                      </a:pPr>
                      <a:r>
                        <a:rPr sz="2400" dirty="0">
                          <a:solidFill>
                            <a:srgbClr val="000090"/>
                          </a:solidFill>
                          <a:latin typeface="Calibri"/>
                          <a:cs typeface="Calibri"/>
                        </a:rPr>
                        <a:t>and machinery </a:t>
                      </a:r>
                      <a:r>
                        <a:rPr sz="2400" spc="-10" dirty="0">
                          <a:solidFill>
                            <a:srgbClr val="000090"/>
                          </a:solidFill>
                          <a:latin typeface="Calibri"/>
                          <a:cs typeface="Calibri"/>
                        </a:rPr>
                        <a:t>(consider  </a:t>
                      </a:r>
                      <a:r>
                        <a:rPr sz="2400" spc="-20" dirty="0">
                          <a:solidFill>
                            <a:srgbClr val="000090"/>
                          </a:solidFill>
                          <a:latin typeface="Calibri"/>
                          <a:cs typeface="Calibri"/>
                        </a:rPr>
                        <a:t>separate </a:t>
                      </a:r>
                      <a:r>
                        <a:rPr sz="2400" spc="-5" dirty="0">
                          <a:solidFill>
                            <a:srgbClr val="000090"/>
                          </a:solidFill>
                          <a:latin typeface="Calibri"/>
                          <a:cs typeface="Calibri"/>
                        </a:rPr>
                        <a:t>policy or </a:t>
                      </a:r>
                      <a:r>
                        <a:rPr sz="2400" spc="-20" dirty="0">
                          <a:solidFill>
                            <a:srgbClr val="000090"/>
                          </a:solidFill>
                          <a:latin typeface="Calibri"/>
                          <a:cs typeface="Calibri"/>
                        </a:rPr>
                        <a:t>coverage  </a:t>
                      </a:r>
                      <a:r>
                        <a:rPr sz="2400" spc="-10" dirty="0">
                          <a:solidFill>
                            <a:srgbClr val="000090"/>
                          </a:solidFill>
                          <a:latin typeface="Calibri"/>
                          <a:cs typeface="Calibri"/>
                        </a:rPr>
                        <a:t>extension)</a:t>
                      </a:r>
                      <a:endParaRPr sz="2400">
                        <a:latin typeface="Calibri"/>
                        <a:cs typeface="Calibri"/>
                      </a:endParaRPr>
                    </a:p>
                    <a:p>
                      <a:pPr marL="376555" marR="132080" indent="-285750">
                        <a:lnSpc>
                          <a:spcPct val="100000"/>
                        </a:lnSpc>
                        <a:spcBef>
                          <a:spcPts val="600"/>
                        </a:spcBef>
                        <a:buFont typeface="Arial"/>
                        <a:buChar char="•"/>
                        <a:tabLst>
                          <a:tab pos="376555" algn="l"/>
                          <a:tab pos="377190" algn="l"/>
                        </a:tabLst>
                      </a:pPr>
                      <a:r>
                        <a:rPr sz="2400" spc="-5" dirty="0">
                          <a:solidFill>
                            <a:srgbClr val="000090"/>
                          </a:solidFill>
                          <a:latin typeface="Calibri"/>
                          <a:cs typeface="Calibri"/>
                        </a:rPr>
                        <a:t>Land, including </a:t>
                      </a:r>
                      <a:r>
                        <a:rPr sz="2400" dirty="0">
                          <a:solidFill>
                            <a:srgbClr val="000090"/>
                          </a:solidFill>
                          <a:latin typeface="Calibri"/>
                          <a:cs typeface="Calibri"/>
                        </a:rPr>
                        <a:t>fill and </a:t>
                      </a:r>
                      <a:r>
                        <a:rPr sz="2400" spc="-5" dirty="0">
                          <a:solidFill>
                            <a:srgbClr val="000090"/>
                          </a:solidFill>
                          <a:latin typeface="Calibri"/>
                          <a:cs typeface="Calibri"/>
                        </a:rPr>
                        <a:t>backfill  </a:t>
                      </a:r>
                      <a:r>
                        <a:rPr sz="2400" spc="-10" dirty="0">
                          <a:solidFill>
                            <a:srgbClr val="000090"/>
                          </a:solidFill>
                          <a:latin typeface="Calibri"/>
                          <a:cs typeface="Calibri"/>
                        </a:rPr>
                        <a:t>materials </a:t>
                      </a:r>
                      <a:r>
                        <a:rPr sz="2400" spc="-15" dirty="0">
                          <a:solidFill>
                            <a:srgbClr val="000090"/>
                          </a:solidFill>
                          <a:latin typeface="Calibri"/>
                          <a:cs typeface="Calibri"/>
                        </a:rPr>
                        <a:t>at </a:t>
                      </a:r>
                      <a:r>
                        <a:rPr sz="2400" spc="-10" dirty="0">
                          <a:solidFill>
                            <a:srgbClr val="000090"/>
                          </a:solidFill>
                          <a:latin typeface="Calibri"/>
                          <a:cs typeface="Calibri"/>
                        </a:rPr>
                        <a:t>project site </a:t>
                      </a:r>
                      <a:r>
                        <a:rPr sz="2400" spc="-5" dirty="0">
                          <a:solidFill>
                            <a:srgbClr val="000090"/>
                          </a:solidFill>
                          <a:latin typeface="Calibri"/>
                          <a:cs typeface="Calibri"/>
                        </a:rPr>
                        <a:t>prior  </a:t>
                      </a:r>
                      <a:r>
                        <a:rPr sz="2400" spc="-15" dirty="0">
                          <a:solidFill>
                            <a:srgbClr val="000090"/>
                          </a:solidFill>
                          <a:latin typeface="Calibri"/>
                          <a:cs typeface="Calibri"/>
                        </a:rPr>
                        <a:t>to </a:t>
                      </a:r>
                      <a:r>
                        <a:rPr sz="2400" spc="-5" dirty="0">
                          <a:solidFill>
                            <a:srgbClr val="000090"/>
                          </a:solidFill>
                          <a:latin typeface="Calibri"/>
                          <a:cs typeface="Calibri"/>
                        </a:rPr>
                        <a:t>commencement of the  </a:t>
                      </a:r>
                      <a:r>
                        <a:rPr sz="2400" spc="-10" dirty="0">
                          <a:solidFill>
                            <a:srgbClr val="000090"/>
                          </a:solidFill>
                          <a:latin typeface="Calibri"/>
                          <a:cs typeface="Calibri"/>
                        </a:rPr>
                        <a:t>project</a:t>
                      </a:r>
                      <a:endParaRPr sz="2400">
                        <a:latin typeface="Calibri"/>
                        <a:cs typeface="Calibri"/>
                      </a:endParaRPr>
                    </a:p>
                    <a:p>
                      <a:pPr marL="376555" marR="1031240" indent="-285750">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Landscaping </a:t>
                      </a:r>
                      <a:r>
                        <a:rPr sz="2400" spc="-5" dirty="0">
                          <a:solidFill>
                            <a:srgbClr val="000090"/>
                          </a:solidFill>
                          <a:latin typeface="Calibri"/>
                          <a:cs typeface="Calibri"/>
                        </a:rPr>
                        <a:t>materials,  including </a:t>
                      </a:r>
                      <a:r>
                        <a:rPr sz="2400" spc="-10" dirty="0">
                          <a:solidFill>
                            <a:srgbClr val="000090"/>
                          </a:solidFill>
                          <a:latin typeface="Calibri"/>
                          <a:cs typeface="Calibri"/>
                        </a:rPr>
                        <a:t>trees, </a:t>
                      </a:r>
                      <a:r>
                        <a:rPr sz="2400" spc="-15" dirty="0">
                          <a:solidFill>
                            <a:srgbClr val="000090"/>
                          </a:solidFill>
                          <a:latin typeface="Calibri"/>
                          <a:cs typeface="Calibri"/>
                        </a:rPr>
                        <a:t>grass,  </a:t>
                      </a:r>
                      <a:r>
                        <a:rPr sz="2400" spc="-20" dirty="0">
                          <a:solidFill>
                            <a:srgbClr val="000090"/>
                          </a:solidFill>
                          <a:latin typeface="Calibri"/>
                          <a:cs typeface="Calibri"/>
                        </a:rPr>
                        <a:t>shrubbery,</a:t>
                      </a:r>
                      <a:r>
                        <a:rPr sz="2400" spc="5" dirty="0">
                          <a:solidFill>
                            <a:srgbClr val="000090"/>
                          </a:solidFill>
                          <a:latin typeface="Calibri"/>
                          <a:cs typeface="Calibri"/>
                        </a:rPr>
                        <a:t> </a:t>
                      </a:r>
                      <a:r>
                        <a:rPr sz="2400" spc="-15" dirty="0">
                          <a:solidFill>
                            <a:srgbClr val="000090"/>
                          </a:solidFill>
                          <a:latin typeface="Calibri"/>
                          <a:cs typeface="Calibri"/>
                        </a:rPr>
                        <a:t>etc.</a:t>
                      </a:r>
                      <a:endParaRPr sz="2400">
                        <a:latin typeface="Calibri"/>
                        <a:cs typeface="Calibri"/>
                      </a:endParaRPr>
                    </a:p>
                  </a:txBody>
                  <a:tcPr marL="0" marR="0" marT="142240" marB="0">
                    <a:lnL w="19050">
                      <a:solidFill>
                        <a:srgbClr val="000000"/>
                      </a:solidFill>
                      <a:prstDash val="solid"/>
                    </a:lnL>
                    <a:lnR w="19050">
                      <a:solidFill>
                        <a:srgbClr val="000000"/>
                      </a:solidFill>
                      <a:prstDash val="solid"/>
                    </a:lnR>
                    <a:solidFill>
                      <a:srgbClr val="F2F2F2"/>
                    </a:solidFill>
                  </a:tcPr>
                </a:tc>
                <a:tc gridSpan="2">
                  <a:txBody>
                    <a:bodyPr/>
                    <a:lstStyle/>
                    <a:p>
                      <a:pPr marL="376555" marR="300990" indent="-285750">
                        <a:lnSpc>
                          <a:spcPct val="100000"/>
                        </a:lnSpc>
                        <a:spcBef>
                          <a:spcPts val="1720"/>
                        </a:spcBef>
                        <a:buFont typeface="Arial"/>
                        <a:buChar char="•"/>
                        <a:tabLst>
                          <a:tab pos="376555" algn="l"/>
                          <a:tab pos="377190" algn="l"/>
                        </a:tabLst>
                      </a:pPr>
                      <a:r>
                        <a:rPr sz="2400" spc="-20" dirty="0">
                          <a:solidFill>
                            <a:srgbClr val="000090"/>
                          </a:solidFill>
                          <a:latin typeface="Calibri"/>
                          <a:cs typeface="Calibri"/>
                        </a:rPr>
                        <a:t>Waterborne </a:t>
                      </a:r>
                      <a:r>
                        <a:rPr sz="2400" spc="-10" dirty="0">
                          <a:solidFill>
                            <a:srgbClr val="000090"/>
                          </a:solidFill>
                          <a:latin typeface="Calibri"/>
                          <a:cs typeface="Calibri"/>
                        </a:rPr>
                        <a:t>and/or </a:t>
                      </a:r>
                      <a:r>
                        <a:rPr sz="2400" spc="-5" dirty="0">
                          <a:solidFill>
                            <a:srgbClr val="000090"/>
                          </a:solidFill>
                          <a:latin typeface="Calibri"/>
                          <a:cs typeface="Calibri"/>
                        </a:rPr>
                        <a:t>airborne  </a:t>
                      </a:r>
                      <a:r>
                        <a:rPr sz="2400" spc="-10" dirty="0">
                          <a:solidFill>
                            <a:srgbClr val="000090"/>
                          </a:solidFill>
                          <a:latin typeface="Calibri"/>
                          <a:cs typeface="Calibri"/>
                        </a:rPr>
                        <a:t>property</a:t>
                      </a:r>
                      <a:endParaRPr sz="2400">
                        <a:latin typeface="Calibri"/>
                        <a:cs typeface="Calibri"/>
                      </a:endParaRPr>
                    </a:p>
                    <a:p>
                      <a:pPr marL="376555" marR="361950" indent="-285750">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Motor vehicles, </a:t>
                      </a:r>
                      <a:r>
                        <a:rPr sz="2400" spc="-15" dirty="0">
                          <a:solidFill>
                            <a:srgbClr val="000090"/>
                          </a:solidFill>
                          <a:latin typeface="Calibri"/>
                          <a:cs typeface="Calibri"/>
                        </a:rPr>
                        <a:t>aircraft, </a:t>
                      </a:r>
                      <a:r>
                        <a:rPr sz="2400" dirty="0">
                          <a:solidFill>
                            <a:srgbClr val="000090"/>
                          </a:solidFill>
                          <a:latin typeface="Calibri"/>
                          <a:cs typeface="Calibri"/>
                        </a:rPr>
                        <a:t>and  </a:t>
                      </a:r>
                      <a:r>
                        <a:rPr sz="2400" spc="-20" dirty="0">
                          <a:solidFill>
                            <a:srgbClr val="000090"/>
                          </a:solidFill>
                          <a:latin typeface="Calibri"/>
                          <a:cs typeface="Calibri"/>
                        </a:rPr>
                        <a:t>watercraft</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5" dirty="0">
                          <a:solidFill>
                            <a:srgbClr val="000090"/>
                          </a:solidFill>
                          <a:latin typeface="Calibri"/>
                          <a:cs typeface="Calibri"/>
                        </a:rPr>
                        <a:t>Signs</a:t>
                      </a:r>
                      <a:endParaRPr sz="2400">
                        <a:latin typeface="Calibri"/>
                        <a:cs typeface="Calibri"/>
                      </a:endParaRPr>
                    </a:p>
                    <a:p>
                      <a:pPr marL="376555" marR="407670" indent="-285750">
                        <a:lnSpc>
                          <a:spcPct val="100000"/>
                        </a:lnSpc>
                        <a:spcBef>
                          <a:spcPts val="600"/>
                        </a:spcBef>
                        <a:buFont typeface="Arial"/>
                        <a:buChar char="•"/>
                        <a:tabLst>
                          <a:tab pos="376555" algn="l"/>
                          <a:tab pos="377190" algn="l"/>
                        </a:tabLst>
                      </a:pPr>
                      <a:r>
                        <a:rPr sz="2400" spc="-20" dirty="0">
                          <a:solidFill>
                            <a:srgbClr val="000090"/>
                          </a:solidFill>
                          <a:latin typeface="Calibri"/>
                          <a:cs typeface="Calibri"/>
                        </a:rPr>
                        <a:t>Transmission </a:t>
                      </a:r>
                      <a:r>
                        <a:rPr sz="2400" spc="-5" dirty="0">
                          <a:solidFill>
                            <a:srgbClr val="000090"/>
                          </a:solidFill>
                          <a:latin typeface="Calibri"/>
                          <a:cs typeface="Calibri"/>
                        </a:rPr>
                        <a:t>or</a:t>
                      </a:r>
                      <a:r>
                        <a:rPr sz="2400" spc="-55" dirty="0">
                          <a:solidFill>
                            <a:srgbClr val="000090"/>
                          </a:solidFill>
                          <a:latin typeface="Calibri"/>
                          <a:cs typeface="Calibri"/>
                        </a:rPr>
                        <a:t> </a:t>
                      </a:r>
                      <a:r>
                        <a:rPr sz="2400" spc="-5" dirty="0">
                          <a:solidFill>
                            <a:srgbClr val="000090"/>
                          </a:solidFill>
                          <a:latin typeface="Calibri"/>
                          <a:cs typeface="Calibri"/>
                        </a:rPr>
                        <a:t>distribution  lines, poles, </a:t>
                      </a:r>
                      <a:r>
                        <a:rPr sz="2400" spc="-20" dirty="0">
                          <a:solidFill>
                            <a:srgbClr val="000090"/>
                          </a:solidFill>
                          <a:latin typeface="Calibri"/>
                          <a:cs typeface="Calibri"/>
                        </a:rPr>
                        <a:t>towers </a:t>
                      </a:r>
                      <a:r>
                        <a:rPr sz="2400" dirty="0">
                          <a:solidFill>
                            <a:srgbClr val="000090"/>
                          </a:solidFill>
                          <a:latin typeface="Calibri"/>
                          <a:cs typeface="Calibri"/>
                        </a:rPr>
                        <a:t>and  </a:t>
                      </a:r>
                      <a:r>
                        <a:rPr sz="2400" spc="-15" dirty="0">
                          <a:solidFill>
                            <a:srgbClr val="000090"/>
                          </a:solidFill>
                          <a:latin typeface="Calibri"/>
                          <a:cs typeface="Calibri"/>
                        </a:rPr>
                        <a:t>attached</a:t>
                      </a:r>
                      <a:r>
                        <a:rPr sz="2400" spc="-20" dirty="0">
                          <a:solidFill>
                            <a:srgbClr val="000090"/>
                          </a:solidFill>
                          <a:latin typeface="Calibri"/>
                          <a:cs typeface="Calibri"/>
                        </a:rPr>
                        <a:t> </a:t>
                      </a:r>
                      <a:r>
                        <a:rPr sz="2400" spc="-5" dirty="0">
                          <a:solidFill>
                            <a:srgbClr val="000090"/>
                          </a:solidFill>
                          <a:latin typeface="Calibri"/>
                          <a:cs typeface="Calibri"/>
                        </a:rPr>
                        <a:t>equipment</a:t>
                      </a:r>
                      <a:endParaRPr sz="2400">
                        <a:latin typeface="Calibri"/>
                        <a:cs typeface="Calibri"/>
                      </a:endParaRPr>
                    </a:p>
                    <a:p>
                      <a:pPr marL="376555" indent="-286385">
                        <a:lnSpc>
                          <a:spcPct val="100000"/>
                        </a:lnSpc>
                        <a:spcBef>
                          <a:spcPts val="600"/>
                        </a:spcBef>
                        <a:buFont typeface="Arial"/>
                        <a:buChar char="•"/>
                        <a:tabLst>
                          <a:tab pos="376555" algn="l"/>
                          <a:tab pos="377190" algn="l"/>
                        </a:tabLst>
                      </a:pPr>
                      <a:r>
                        <a:rPr sz="2400" spc="-10" dirty="0">
                          <a:solidFill>
                            <a:srgbClr val="000090"/>
                          </a:solidFill>
                          <a:latin typeface="Calibri"/>
                          <a:cs typeface="Calibri"/>
                        </a:rPr>
                        <a:t>Accounts, </a:t>
                      </a:r>
                      <a:r>
                        <a:rPr sz="2400" spc="-5" dirty="0">
                          <a:solidFill>
                            <a:srgbClr val="000090"/>
                          </a:solidFill>
                          <a:latin typeface="Calibri"/>
                          <a:cs typeface="Calibri"/>
                        </a:rPr>
                        <a:t>bills,</a:t>
                      </a:r>
                      <a:r>
                        <a:rPr sz="2400" spc="-20" dirty="0">
                          <a:solidFill>
                            <a:srgbClr val="000090"/>
                          </a:solidFill>
                          <a:latin typeface="Calibri"/>
                          <a:cs typeface="Calibri"/>
                        </a:rPr>
                        <a:t> </a:t>
                      </a:r>
                      <a:r>
                        <a:rPr sz="2400" spc="-30" dirty="0">
                          <a:solidFill>
                            <a:srgbClr val="000090"/>
                          </a:solidFill>
                          <a:latin typeface="Calibri"/>
                          <a:cs typeface="Calibri"/>
                        </a:rPr>
                        <a:t>currency,</a:t>
                      </a:r>
                      <a:endParaRPr sz="2400">
                        <a:latin typeface="Calibri"/>
                        <a:cs typeface="Calibri"/>
                      </a:endParaRPr>
                    </a:p>
                  </a:txBody>
                  <a:tcPr marL="0" marR="0" marT="218440" marB="0">
                    <a:lnL w="19050">
                      <a:solidFill>
                        <a:srgbClr val="000000"/>
                      </a:solidFill>
                      <a:prstDash val="solid"/>
                    </a:lnL>
                    <a:lnR w="19050">
                      <a:solidFill>
                        <a:srgbClr val="000000"/>
                      </a:solidFill>
                      <a:prstDash val="solid"/>
                    </a:lnR>
                    <a:solidFill>
                      <a:srgbClr val="F2F2F2"/>
                    </a:solidFill>
                  </a:tcPr>
                </a:tc>
                <a:tc hMerge="1">
                  <a:txBody>
                    <a:bodyPr/>
                    <a:lstStyle/>
                    <a:p>
                      <a:endParaRPr/>
                    </a:p>
                  </a:txBody>
                  <a:tcPr marL="0" marR="0" marT="0" marB="0"/>
                </a:tc>
                <a:tc>
                  <a:txBody>
                    <a:bodyPr/>
                    <a:lstStyle/>
                    <a:p>
                      <a:pPr>
                        <a:lnSpc>
                          <a:spcPct val="100000"/>
                        </a:lnSpc>
                      </a:pPr>
                      <a:endParaRPr sz="23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542925">
                <a:tc>
                  <a:txBody>
                    <a:bodyPr/>
                    <a:lstStyle/>
                    <a:p>
                      <a:pPr>
                        <a:lnSpc>
                          <a:spcPct val="100000"/>
                        </a:lnSpc>
                      </a:pPr>
                      <a:endParaRPr sz="2300">
                        <a:latin typeface="Times New Roman"/>
                        <a:cs typeface="Times New Roman"/>
                      </a:endParaRPr>
                    </a:p>
                  </a:txBody>
                  <a:tcPr marL="0" marR="0" marT="0" marB="0">
                    <a:lnR w="19050">
                      <a:solidFill>
                        <a:srgbClr val="000000"/>
                      </a:solidFill>
                      <a:prstDash val="solid"/>
                    </a:lnR>
                    <a:solidFill>
                      <a:srgbClr val="1F497D"/>
                    </a:solidFill>
                  </a:tcPr>
                </a:tc>
                <a:tc>
                  <a:txBody>
                    <a:bodyPr/>
                    <a:lstStyle/>
                    <a:p>
                      <a:pPr marL="376555" indent="-286385">
                        <a:lnSpc>
                          <a:spcPct val="100000"/>
                        </a:lnSpc>
                        <a:spcBef>
                          <a:spcPts val="875"/>
                        </a:spcBef>
                        <a:buFont typeface="Arial"/>
                        <a:buChar char="•"/>
                        <a:tabLst>
                          <a:tab pos="376555" algn="l"/>
                          <a:tab pos="377190" algn="l"/>
                        </a:tabLst>
                      </a:pPr>
                      <a:r>
                        <a:rPr sz="2400" spc="-5" dirty="0">
                          <a:solidFill>
                            <a:srgbClr val="000090"/>
                          </a:solidFill>
                          <a:latin typeface="Calibri"/>
                          <a:cs typeface="Calibri"/>
                        </a:rPr>
                        <a:t>Timber </a:t>
                      </a:r>
                      <a:r>
                        <a:rPr sz="2400" dirty="0">
                          <a:solidFill>
                            <a:srgbClr val="000090"/>
                          </a:solidFill>
                          <a:latin typeface="Calibri"/>
                          <a:cs typeface="Calibri"/>
                        </a:rPr>
                        <a:t>and</a:t>
                      </a:r>
                      <a:r>
                        <a:rPr sz="2400" spc="-15" dirty="0">
                          <a:solidFill>
                            <a:srgbClr val="000090"/>
                          </a:solidFill>
                          <a:latin typeface="Calibri"/>
                          <a:cs typeface="Calibri"/>
                        </a:rPr>
                        <a:t> crops</a:t>
                      </a:r>
                      <a:endParaRPr sz="2400">
                        <a:latin typeface="Calibri"/>
                        <a:cs typeface="Calibri"/>
                      </a:endParaRPr>
                    </a:p>
                  </a:txBody>
                  <a:tcPr marL="0" marR="0" marT="111125" marB="0">
                    <a:lnL w="19050">
                      <a:solidFill>
                        <a:srgbClr val="000000"/>
                      </a:solidFill>
                      <a:prstDash val="solid"/>
                    </a:lnL>
                    <a:lnR w="19050">
                      <a:solidFill>
                        <a:srgbClr val="000000"/>
                      </a:solidFill>
                      <a:prstDash val="solid"/>
                    </a:lnR>
                    <a:lnB w="19050">
                      <a:solidFill>
                        <a:srgbClr val="000000"/>
                      </a:solidFill>
                      <a:prstDash val="solid"/>
                    </a:lnB>
                    <a:solidFill>
                      <a:srgbClr val="F2F2F2"/>
                    </a:solidFill>
                  </a:tcPr>
                </a:tc>
                <a:tc gridSpan="2">
                  <a:txBody>
                    <a:bodyPr/>
                    <a:lstStyle/>
                    <a:p>
                      <a:pPr marL="376555">
                        <a:lnSpc>
                          <a:spcPts val="2075"/>
                        </a:lnSpc>
                      </a:pPr>
                      <a:r>
                        <a:rPr sz="2400" spc="-35" dirty="0">
                          <a:solidFill>
                            <a:srgbClr val="000090"/>
                          </a:solidFill>
                          <a:latin typeface="Calibri"/>
                          <a:cs typeface="Calibri"/>
                        </a:rPr>
                        <a:t>money, </a:t>
                      </a:r>
                      <a:r>
                        <a:rPr sz="2400" spc="-5" dirty="0">
                          <a:solidFill>
                            <a:srgbClr val="000090"/>
                          </a:solidFill>
                          <a:latin typeface="Calibri"/>
                          <a:cs typeface="Calibri"/>
                        </a:rPr>
                        <a:t>and</a:t>
                      </a:r>
                      <a:r>
                        <a:rPr sz="2400" spc="15" dirty="0">
                          <a:solidFill>
                            <a:srgbClr val="000090"/>
                          </a:solidFill>
                          <a:latin typeface="Calibri"/>
                          <a:cs typeface="Calibri"/>
                        </a:rPr>
                        <a:t> </a:t>
                      </a:r>
                      <a:r>
                        <a:rPr sz="2400" spc="-5" dirty="0">
                          <a:solidFill>
                            <a:srgbClr val="000090"/>
                          </a:solidFill>
                          <a:latin typeface="Calibri"/>
                          <a:cs typeface="Calibri"/>
                        </a:rPr>
                        <a:t>securities</a:t>
                      </a:r>
                      <a:endParaRPr sz="2400">
                        <a:latin typeface="Calibri"/>
                        <a:cs typeface="Calibri"/>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F2F2F2"/>
                    </a:solidFill>
                  </a:tcPr>
                </a:tc>
                <a:tc hMerge="1">
                  <a:txBody>
                    <a:bodyPr/>
                    <a:lstStyle/>
                    <a:p>
                      <a:endParaRPr/>
                    </a:p>
                  </a:txBody>
                  <a:tcPr marL="0" marR="0" marT="0" marB="0"/>
                </a:tc>
                <a:tc>
                  <a:txBody>
                    <a:bodyPr/>
                    <a:lstStyle/>
                    <a:p>
                      <a:pPr>
                        <a:lnSpc>
                          <a:spcPct val="100000"/>
                        </a:lnSpc>
                      </a:pPr>
                      <a:endParaRPr sz="23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440054">
                <a:tc>
                  <a:txBody>
                    <a:bodyPr/>
                    <a:lstStyle/>
                    <a:p>
                      <a:pPr>
                        <a:lnSpc>
                          <a:spcPct val="100000"/>
                        </a:lnSpc>
                      </a:pPr>
                      <a:endParaRPr sz="2300">
                        <a:latin typeface="Times New Roman"/>
                        <a:cs typeface="Times New Roman"/>
                      </a:endParaRPr>
                    </a:p>
                  </a:txBody>
                  <a:tcPr marL="0" marR="0" marT="0" marB="0">
                    <a:solidFill>
                      <a:srgbClr val="1F497D"/>
                    </a:solidFill>
                  </a:tcPr>
                </a:tc>
                <a:tc gridSpan="2">
                  <a:txBody>
                    <a:bodyPr/>
                    <a:lstStyle/>
                    <a:p>
                      <a:pPr marL="2552700">
                        <a:lnSpc>
                          <a:spcPct val="100000"/>
                        </a:lnSpc>
                        <a:spcBef>
                          <a:spcPts val="150"/>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1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19050" marB="0">
                    <a:lnT w="19050">
                      <a:solidFill>
                        <a:srgbClr val="000000"/>
                      </a:solidFill>
                      <a:prstDash val="solid"/>
                    </a:lnT>
                    <a:solidFill>
                      <a:srgbClr val="1F497D"/>
                    </a:solidFill>
                  </a:tcPr>
                </a:tc>
                <a:tc hMerge="1">
                  <a:txBody>
                    <a:bodyPr/>
                    <a:lstStyle/>
                    <a:p>
                      <a:endParaRPr/>
                    </a:p>
                  </a:txBody>
                  <a:tcPr marL="0" marR="0" marT="0" marB="0"/>
                </a:tc>
                <a:tc>
                  <a:txBody>
                    <a:bodyPr/>
                    <a:lstStyle/>
                    <a:p>
                      <a:pPr marR="313690" algn="r">
                        <a:lnSpc>
                          <a:spcPct val="100000"/>
                        </a:lnSpc>
                        <a:spcBef>
                          <a:spcPts val="150"/>
                        </a:spcBef>
                      </a:pPr>
                      <a:r>
                        <a:rPr sz="1200" spc="-5" dirty="0">
                          <a:solidFill>
                            <a:srgbClr val="FFFFFF"/>
                          </a:solidFill>
                          <a:latin typeface="Calibri"/>
                          <a:cs typeface="Calibri"/>
                        </a:rPr>
                        <a:t>14</a:t>
                      </a:r>
                      <a:endParaRPr sz="1200">
                        <a:latin typeface="Calibri"/>
                        <a:cs typeface="Calibri"/>
                      </a:endParaRPr>
                    </a:p>
                  </a:txBody>
                  <a:tcPr marL="0" marR="0" marT="19050" marB="0">
                    <a:lnT w="19050">
                      <a:solidFill>
                        <a:srgbClr val="000000"/>
                      </a:solidFill>
                      <a:prstDash val="solid"/>
                    </a:lnT>
                    <a:solidFill>
                      <a:srgbClr val="1F497D"/>
                    </a:solidFill>
                  </a:tcPr>
                </a:tc>
                <a:tc>
                  <a:txBody>
                    <a:bodyPr/>
                    <a:lstStyle/>
                    <a:p>
                      <a:pPr>
                        <a:lnSpc>
                          <a:spcPct val="100000"/>
                        </a:lnSpc>
                      </a:pPr>
                      <a:endParaRPr sz="230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3820" y="3200654"/>
            <a:ext cx="4883785" cy="635635"/>
          </a:xfrm>
          <a:prstGeom prst="rect">
            <a:avLst/>
          </a:prstGeom>
        </p:spPr>
        <p:txBody>
          <a:bodyPr vert="horz" wrap="square" lIns="0" tIns="12700" rIns="0" bIns="0" rtlCol="0">
            <a:spAutoFit/>
          </a:bodyPr>
          <a:lstStyle/>
          <a:p>
            <a:pPr marL="12700">
              <a:lnSpc>
                <a:spcPct val="100000"/>
              </a:lnSpc>
              <a:spcBef>
                <a:spcPts val="100"/>
              </a:spcBef>
            </a:pPr>
            <a:r>
              <a:rPr sz="4000" spc="-20" dirty="0"/>
              <a:t>Covered </a:t>
            </a:r>
            <a:r>
              <a:rPr sz="4000" spc="-5" dirty="0"/>
              <a:t>Causes </a:t>
            </a:r>
            <a:r>
              <a:rPr sz="4000" dirty="0"/>
              <a:t>of</a:t>
            </a:r>
            <a:r>
              <a:rPr sz="4000" spc="-65" dirty="0"/>
              <a:t> </a:t>
            </a:r>
            <a:r>
              <a:rPr sz="4000" dirty="0"/>
              <a:t>Loss</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119" y="952754"/>
            <a:ext cx="7632065" cy="635635"/>
          </a:xfrm>
          <a:prstGeom prst="rect">
            <a:avLst/>
          </a:prstGeom>
        </p:spPr>
        <p:txBody>
          <a:bodyPr vert="horz" wrap="square" lIns="0" tIns="12700" rIns="0" bIns="0" rtlCol="0">
            <a:spAutoFit/>
          </a:bodyPr>
          <a:lstStyle/>
          <a:p>
            <a:pPr marL="12700">
              <a:lnSpc>
                <a:spcPct val="100000"/>
              </a:lnSpc>
              <a:spcBef>
                <a:spcPts val="100"/>
              </a:spcBef>
            </a:pPr>
            <a:r>
              <a:rPr sz="4000" spc="-55" dirty="0"/>
              <a:t>Two </a:t>
            </a:r>
            <a:r>
              <a:rPr sz="4000" spc="-10" dirty="0"/>
              <a:t>Forms </a:t>
            </a:r>
            <a:r>
              <a:rPr sz="4000" dirty="0"/>
              <a:t>of </a:t>
            </a:r>
            <a:r>
              <a:rPr sz="4000" spc="-5" dirty="0"/>
              <a:t>Builder's </a:t>
            </a:r>
            <a:r>
              <a:rPr sz="4000" dirty="0"/>
              <a:t>Risk </a:t>
            </a:r>
            <a:r>
              <a:rPr sz="4000" spc="-10" dirty="0"/>
              <a:t>Policies:</a:t>
            </a:r>
            <a:endParaRPr sz="40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14400" y="2064257"/>
              <a:ext cx="8229600" cy="351790"/>
            </a:xfrm>
            <a:custGeom>
              <a:avLst/>
              <a:gdLst/>
              <a:ahLst/>
              <a:cxnLst/>
              <a:rect l="l" t="t" r="r" b="b"/>
              <a:pathLst>
                <a:path w="8229600" h="351789">
                  <a:moveTo>
                    <a:pt x="8229600" y="351282"/>
                  </a:moveTo>
                  <a:lnTo>
                    <a:pt x="8229600" y="329945"/>
                  </a:lnTo>
                  <a:lnTo>
                    <a:pt x="8226037" y="281212"/>
                  </a:lnTo>
                  <a:lnTo>
                    <a:pt x="8215688" y="234691"/>
                  </a:lnTo>
                  <a:lnTo>
                    <a:pt x="8199055" y="190895"/>
                  </a:lnTo>
                  <a:lnTo>
                    <a:pt x="8176645" y="150333"/>
                  </a:lnTo>
                  <a:lnTo>
                    <a:pt x="8148963" y="113520"/>
                  </a:lnTo>
                  <a:lnTo>
                    <a:pt x="8116512" y="80966"/>
                  </a:lnTo>
                  <a:lnTo>
                    <a:pt x="8079799" y="53183"/>
                  </a:lnTo>
                  <a:lnTo>
                    <a:pt x="8039327" y="30683"/>
                  </a:lnTo>
                  <a:lnTo>
                    <a:pt x="7995603" y="13978"/>
                  </a:lnTo>
                  <a:lnTo>
                    <a:pt x="7949131" y="3579"/>
                  </a:lnTo>
                  <a:lnTo>
                    <a:pt x="7900416" y="0"/>
                  </a:lnTo>
                  <a:lnTo>
                    <a:pt x="329946" y="0"/>
                  </a:lnTo>
                  <a:lnTo>
                    <a:pt x="281212" y="3579"/>
                  </a:lnTo>
                  <a:lnTo>
                    <a:pt x="234691" y="13978"/>
                  </a:lnTo>
                  <a:lnTo>
                    <a:pt x="190895" y="30683"/>
                  </a:lnTo>
                  <a:lnTo>
                    <a:pt x="150333" y="53183"/>
                  </a:lnTo>
                  <a:lnTo>
                    <a:pt x="113520" y="80966"/>
                  </a:lnTo>
                  <a:lnTo>
                    <a:pt x="80966" y="113520"/>
                  </a:lnTo>
                  <a:lnTo>
                    <a:pt x="53183" y="150333"/>
                  </a:lnTo>
                  <a:lnTo>
                    <a:pt x="30683" y="190895"/>
                  </a:lnTo>
                  <a:lnTo>
                    <a:pt x="13978" y="234691"/>
                  </a:lnTo>
                  <a:lnTo>
                    <a:pt x="3579" y="281212"/>
                  </a:lnTo>
                  <a:lnTo>
                    <a:pt x="0" y="329946"/>
                  </a:lnTo>
                  <a:lnTo>
                    <a:pt x="0" y="351282"/>
                  </a:lnTo>
                  <a:lnTo>
                    <a:pt x="8229600" y="351282"/>
                  </a:lnTo>
                  <a:close/>
                </a:path>
              </a:pathLst>
            </a:custGeom>
            <a:solidFill>
              <a:srgbClr val="4F81BD"/>
            </a:solidFill>
          </p:spPr>
          <p:txBody>
            <a:bodyPr wrap="square" lIns="0" tIns="0" rIns="0" bIns="0" rtlCol="0"/>
            <a:lstStyle/>
            <a:p>
              <a:endParaRPr/>
            </a:p>
          </p:txBody>
        </p:sp>
        <p:sp>
          <p:nvSpPr>
            <p:cNvPr id="6" name="object 6"/>
            <p:cNvSpPr/>
            <p:nvPr/>
          </p:nvSpPr>
          <p:spPr>
            <a:xfrm>
              <a:off x="902208" y="2051303"/>
              <a:ext cx="8255000" cy="364490"/>
            </a:xfrm>
            <a:custGeom>
              <a:avLst/>
              <a:gdLst/>
              <a:ahLst/>
              <a:cxnLst/>
              <a:rect l="l" t="t" r="r" b="b"/>
              <a:pathLst>
                <a:path w="8255000" h="364489">
                  <a:moveTo>
                    <a:pt x="8254746" y="364236"/>
                  </a:moveTo>
                  <a:lnTo>
                    <a:pt x="8254746" y="324612"/>
                  </a:lnTo>
                  <a:lnTo>
                    <a:pt x="8253222" y="307086"/>
                  </a:lnTo>
                  <a:lnTo>
                    <a:pt x="8245182" y="258847"/>
                  </a:lnTo>
                  <a:lnTo>
                    <a:pt x="8229957" y="212885"/>
                  </a:lnTo>
                  <a:lnTo>
                    <a:pt x="8208217" y="169813"/>
                  </a:lnTo>
                  <a:lnTo>
                    <a:pt x="8180635" y="130244"/>
                  </a:lnTo>
                  <a:lnTo>
                    <a:pt x="8147885" y="94792"/>
                  </a:lnTo>
                  <a:lnTo>
                    <a:pt x="8110637" y="64071"/>
                  </a:lnTo>
                  <a:lnTo>
                    <a:pt x="8069566" y="38694"/>
                  </a:lnTo>
                  <a:lnTo>
                    <a:pt x="8025343" y="19274"/>
                  </a:lnTo>
                  <a:lnTo>
                    <a:pt x="7978642" y="6425"/>
                  </a:lnTo>
                  <a:lnTo>
                    <a:pt x="7930133" y="762"/>
                  </a:lnTo>
                  <a:lnTo>
                    <a:pt x="7912608" y="0"/>
                  </a:lnTo>
                  <a:lnTo>
                    <a:pt x="342138" y="0"/>
                  </a:lnTo>
                  <a:lnTo>
                    <a:pt x="291936" y="4086"/>
                  </a:lnTo>
                  <a:lnTo>
                    <a:pt x="243998" y="14849"/>
                  </a:lnTo>
                  <a:lnTo>
                    <a:pt x="198838" y="31870"/>
                  </a:lnTo>
                  <a:lnTo>
                    <a:pt x="156971" y="54729"/>
                  </a:lnTo>
                  <a:lnTo>
                    <a:pt x="118914" y="83010"/>
                  </a:lnTo>
                  <a:lnTo>
                    <a:pt x="85182" y="116293"/>
                  </a:lnTo>
                  <a:lnTo>
                    <a:pt x="56290" y="154160"/>
                  </a:lnTo>
                  <a:lnTo>
                    <a:pt x="32753" y="196193"/>
                  </a:lnTo>
                  <a:lnTo>
                    <a:pt x="15088" y="241974"/>
                  </a:lnTo>
                  <a:lnTo>
                    <a:pt x="3809" y="291084"/>
                  </a:lnTo>
                  <a:lnTo>
                    <a:pt x="0" y="325374"/>
                  </a:lnTo>
                  <a:lnTo>
                    <a:pt x="0" y="364236"/>
                  </a:lnTo>
                  <a:lnTo>
                    <a:pt x="25146" y="364236"/>
                  </a:lnTo>
                  <a:lnTo>
                    <a:pt x="25146" y="342900"/>
                  </a:lnTo>
                  <a:lnTo>
                    <a:pt x="26670" y="310134"/>
                  </a:lnTo>
                  <a:lnTo>
                    <a:pt x="45386" y="231305"/>
                  </a:lnTo>
                  <a:lnTo>
                    <a:pt x="67160" y="185299"/>
                  </a:lnTo>
                  <a:lnTo>
                    <a:pt x="95740" y="143227"/>
                  </a:lnTo>
                  <a:lnTo>
                    <a:pt x="129539" y="108204"/>
                  </a:lnTo>
                  <a:lnTo>
                    <a:pt x="196519" y="61208"/>
                  </a:lnTo>
                  <a:lnTo>
                    <a:pt x="242544" y="41652"/>
                  </a:lnTo>
                  <a:lnTo>
                    <a:pt x="291122" y="29845"/>
                  </a:lnTo>
                  <a:lnTo>
                    <a:pt x="342138" y="25908"/>
                  </a:lnTo>
                  <a:lnTo>
                    <a:pt x="7930133" y="25980"/>
                  </a:lnTo>
                  <a:lnTo>
                    <a:pt x="7990742" y="35437"/>
                  </a:lnTo>
                  <a:lnTo>
                    <a:pt x="8033645" y="49681"/>
                  </a:lnTo>
                  <a:lnTo>
                    <a:pt x="8073588" y="69651"/>
                  </a:lnTo>
                  <a:lnTo>
                    <a:pt x="8110079" y="94837"/>
                  </a:lnTo>
                  <a:lnTo>
                    <a:pt x="8142622" y="124729"/>
                  </a:lnTo>
                  <a:lnTo>
                    <a:pt x="8170724" y="158816"/>
                  </a:lnTo>
                  <a:lnTo>
                    <a:pt x="8193890" y="196587"/>
                  </a:lnTo>
                  <a:lnTo>
                    <a:pt x="8211627" y="237531"/>
                  </a:lnTo>
                  <a:lnTo>
                    <a:pt x="8223441" y="281138"/>
                  </a:lnTo>
                  <a:lnTo>
                    <a:pt x="8228838" y="326898"/>
                  </a:lnTo>
                  <a:lnTo>
                    <a:pt x="8229600" y="342900"/>
                  </a:lnTo>
                  <a:lnTo>
                    <a:pt x="8229600" y="364236"/>
                  </a:lnTo>
                  <a:lnTo>
                    <a:pt x="8254746" y="364236"/>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8" name="object 8"/>
            <p:cNvSpPr/>
            <p:nvPr/>
          </p:nvSpPr>
          <p:spPr>
            <a:xfrm>
              <a:off x="914400" y="2415540"/>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9" name="object 9"/>
            <p:cNvSpPr/>
            <p:nvPr/>
          </p:nvSpPr>
          <p:spPr>
            <a:xfrm>
              <a:off x="902208" y="2415552"/>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14400" y="3394710"/>
              <a:ext cx="8229600" cy="647065"/>
            </a:xfrm>
            <a:custGeom>
              <a:avLst/>
              <a:gdLst/>
              <a:ahLst/>
              <a:cxnLst/>
              <a:rect l="l" t="t" r="r" b="b"/>
              <a:pathLst>
                <a:path w="8229600" h="647064">
                  <a:moveTo>
                    <a:pt x="8229600" y="317753"/>
                  </a:moveTo>
                  <a:lnTo>
                    <a:pt x="8229600" y="0"/>
                  </a:lnTo>
                  <a:lnTo>
                    <a:pt x="0" y="0"/>
                  </a:lnTo>
                  <a:lnTo>
                    <a:pt x="0" y="317753"/>
                  </a:lnTo>
                  <a:lnTo>
                    <a:pt x="3579" y="366297"/>
                  </a:lnTo>
                  <a:lnTo>
                    <a:pt x="13978" y="412663"/>
                  </a:lnTo>
                  <a:lnTo>
                    <a:pt x="30683" y="456335"/>
                  </a:lnTo>
                  <a:lnTo>
                    <a:pt x="53183" y="496800"/>
                  </a:lnTo>
                  <a:lnTo>
                    <a:pt x="80966" y="533541"/>
                  </a:lnTo>
                  <a:lnTo>
                    <a:pt x="113520" y="566043"/>
                  </a:lnTo>
                  <a:lnTo>
                    <a:pt x="150333" y="593791"/>
                  </a:lnTo>
                  <a:lnTo>
                    <a:pt x="190895" y="616270"/>
                  </a:lnTo>
                  <a:lnTo>
                    <a:pt x="234691" y="632964"/>
                  </a:lnTo>
                  <a:lnTo>
                    <a:pt x="281212" y="643358"/>
                  </a:lnTo>
                  <a:lnTo>
                    <a:pt x="329946" y="646937"/>
                  </a:lnTo>
                  <a:lnTo>
                    <a:pt x="7900416" y="646937"/>
                  </a:lnTo>
                  <a:lnTo>
                    <a:pt x="7949131" y="643358"/>
                  </a:lnTo>
                  <a:lnTo>
                    <a:pt x="7995603" y="632964"/>
                  </a:lnTo>
                  <a:lnTo>
                    <a:pt x="8039327" y="616270"/>
                  </a:lnTo>
                  <a:lnTo>
                    <a:pt x="8079799" y="593791"/>
                  </a:lnTo>
                  <a:lnTo>
                    <a:pt x="8116512" y="566043"/>
                  </a:lnTo>
                  <a:lnTo>
                    <a:pt x="8148963" y="533541"/>
                  </a:lnTo>
                  <a:lnTo>
                    <a:pt x="8176645" y="496800"/>
                  </a:lnTo>
                  <a:lnTo>
                    <a:pt x="8199055" y="456335"/>
                  </a:lnTo>
                  <a:lnTo>
                    <a:pt x="8215688" y="412663"/>
                  </a:lnTo>
                  <a:lnTo>
                    <a:pt x="8226037" y="366297"/>
                  </a:lnTo>
                  <a:lnTo>
                    <a:pt x="8229600" y="317753"/>
                  </a:lnTo>
                  <a:close/>
                </a:path>
              </a:pathLst>
            </a:custGeom>
            <a:solidFill>
              <a:srgbClr val="4F81BD"/>
            </a:solidFill>
          </p:spPr>
          <p:txBody>
            <a:bodyPr wrap="square" lIns="0" tIns="0" rIns="0" bIns="0" rtlCol="0"/>
            <a:lstStyle/>
            <a:p>
              <a:endParaRPr/>
            </a:p>
          </p:txBody>
        </p:sp>
        <p:sp>
          <p:nvSpPr>
            <p:cNvPr id="12" name="object 12"/>
            <p:cNvSpPr/>
            <p:nvPr/>
          </p:nvSpPr>
          <p:spPr>
            <a:xfrm>
              <a:off x="902208" y="3394710"/>
              <a:ext cx="8255000" cy="660400"/>
            </a:xfrm>
            <a:custGeom>
              <a:avLst/>
              <a:gdLst/>
              <a:ahLst/>
              <a:cxnLst/>
              <a:rect l="l" t="t" r="r" b="b"/>
              <a:pathLst>
                <a:path w="8255000" h="660400">
                  <a:moveTo>
                    <a:pt x="8254746" y="334517"/>
                  </a:moveTo>
                  <a:lnTo>
                    <a:pt x="8254746" y="0"/>
                  </a:lnTo>
                  <a:lnTo>
                    <a:pt x="8229600" y="0"/>
                  </a:lnTo>
                  <a:lnTo>
                    <a:pt x="8229600" y="317753"/>
                  </a:lnTo>
                  <a:lnTo>
                    <a:pt x="8228076" y="350519"/>
                  </a:lnTo>
                  <a:lnTo>
                    <a:pt x="8219681" y="396041"/>
                  </a:lnTo>
                  <a:lnTo>
                    <a:pt x="8205265" y="438944"/>
                  </a:lnTo>
                  <a:lnTo>
                    <a:pt x="8185292" y="478781"/>
                  </a:lnTo>
                  <a:lnTo>
                    <a:pt x="8160222" y="515100"/>
                  </a:lnTo>
                  <a:lnTo>
                    <a:pt x="8130516" y="547453"/>
                  </a:lnTo>
                  <a:lnTo>
                    <a:pt x="8096636" y="575390"/>
                  </a:lnTo>
                  <a:lnTo>
                    <a:pt x="8059044" y="598462"/>
                  </a:lnTo>
                  <a:lnTo>
                    <a:pt x="8018201" y="616217"/>
                  </a:lnTo>
                  <a:lnTo>
                    <a:pt x="7974569" y="628208"/>
                  </a:lnTo>
                  <a:lnTo>
                    <a:pt x="7928609" y="633983"/>
                  </a:lnTo>
                  <a:lnTo>
                    <a:pt x="342138" y="633983"/>
                  </a:lnTo>
                  <a:lnTo>
                    <a:pt x="296254" y="631042"/>
                  </a:lnTo>
                  <a:lnTo>
                    <a:pt x="252096" y="621433"/>
                  </a:lnTo>
                  <a:lnTo>
                    <a:pt x="210231" y="605661"/>
                  </a:lnTo>
                  <a:lnTo>
                    <a:pt x="171225" y="584228"/>
                  </a:lnTo>
                  <a:lnTo>
                    <a:pt x="135645" y="557640"/>
                  </a:lnTo>
                  <a:lnTo>
                    <a:pt x="104057" y="526401"/>
                  </a:lnTo>
                  <a:lnTo>
                    <a:pt x="77028" y="491012"/>
                  </a:lnTo>
                  <a:lnTo>
                    <a:pt x="55123" y="451980"/>
                  </a:lnTo>
                  <a:lnTo>
                    <a:pt x="38910" y="409807"/>
                  </a:lnTo>
                  <a:lnTo>
                    <a:pt x="28956" y="364997"/>
                  </a:lnTo>
                  <a:lnTo>
                    <a:pt x="25146" y="316991"/>
                  </a:lnTo>
                  <a:lnTo>
                    <a:pt x="25146" y="0"/>
                  </a:lnTo>
                  <a:lnTo>
                    <a:pt x="0" y="0"/>
                  </a:lnTo>
                  <a:lnTo>
                    <a:pt x="0" y="335279"/>
                  </a:lnTo>
                  <a:lnTo>
                    <a:pt x="6858" y="387095"/>
                  </a:lnTo>
                  <a:lnTo>
                    <a:pt x="21999" y="439271"/>
                  </a:lnTo>
                  <a:lnTo>
                    <a:pt x="44738" y="487317"/>
                  </a:lnTo>
                  <a:lnTo>
                    <a:pt x="74827" y="531163"/>
                  </a:lnTo>
                  <a:lnTo>
                    <a:pt x="112014" y="570737"/>
                  </a:lnTo>
                  <a:lnTo>
                    <a:pt x="184907" y="621754"/>
                  </a:lnTo>
                  <a:lnTo>
                    <a:pt x="234438" y="642680"/>
                  </a:lnTo>
                  <a:lnTo>
                    <a:pt x="286765" y="655256"/>
                  </a:lnTo>
                  <a:lnTo>
                    <a:pt x="342138" y="659891"/>
                  </a:lnTo>
                  <a:lnTo>
                    <a:pt x="7912608" y="659891"/>
                  </a:lnTo>
                  <a:lnTo>
                    <a:pt x="7996950" y="648885"/>
                  </a:lnTo>
                  <a:lnTo>
                    <a:pt x="8043403" y="633532"/>
                  </a:lnTo>
                  <a:lnTo>
                    <a:pt x="8086535" y="612069"/>
                  </a:lnTo>
                  <a:lnTo>
                    <a:pt x="8125861" y="585017"/>
                  </a:lnTo>
                  <a:lnTo>
                    <a:pt x="8160896" y="552897"/>
                  </a:lnTo>
                  <a:lnTo>
                    <a:pt x="8191155" y="516230"/>
                  </a:lnTo>
                  <a:lnTo>
                    <a:pt x="8216154" y="475537"/>
                  </a:lnTo>
                  <a:lnTo>
                    <a:pt x="8235409" y="431340"/>
                  </a:lnTo>
                  <a:lnTo>
                    <a:pt x="8248434" y="384160"/>
                  </a:lnTo>
                  <a:lnTo>
                    <a:pt x="8254746" y="334517"/>
                  </a:lnTo>
                  <a:close/>
                </a:path>
              </a:pathLst>
            </a:custGeom>
            <a:solidFill>
              <a:srgbClr val="FFFFFF"/>
            </a:solidFill>
          </p:spPr>
          <p:txBody>
            <a:bodyPr wrap="square" lIns="0" tIns="0" rIns="0" bIns="0" rtlCol="0"/>
            <a:lstStyle/>
            <a:p>
              <a:endParaRPr/>
            </a:p>
          </p:txBody>
        </p:sp>
        <p:sp>
          <p:nvSpPr>
            <p:cNvPr id="13" name="object 13"/>
            <p:cNvSpPr/>
            <p:nvPr/>
          </p:nvSpPr>
          <p:spPr>
            <a:xfrm>
              <a:off x="971382" y="4229099"/>
              <a:ext cx="8115934" cy="144780"/>
            </a:xfrm>
            <a:custGeom>
              <a:avLst/>
              <a:gdLst/>
              <a:ahLst/>
              <a:cxnLst/>
              <a:rect l="l" t="t" r="r" b="b"/>
              <a:pathLst>
                <a:path w="8115934" h="144779">
                  <a:moveTo>
                    <a:pt x="8115877" y="144780"/>
                  </a:moveTo>
                  <a:lnTo>
                    <a:pt x="8091980" y="113087"/>
                  </a:lnTo>
                  <a:lnTo>
                    <a:pt x="8059529" y="80636"/>
                  </a:lnTo>
                  <a:lnTo>
                    <a:pt x="8022816" y="52954"/>
                  </a:lnTo>
                  <a:lnTo>
                    <a:pt x="7982345" y="30544"/>
                  </a:lnTo>
                  <a:lnTo>
                    <a:pt x="7938620" y="13911"/>
                  </a:lnTo>
                  <a:lnTo>
                    <a:pt x="7892148" y="3562"/>
                  </a:lnTo>
                  <a:lnTo>
                    <a:pt x="7843433" y="0"/>
                  </a:lnTo>
                  <a:lnTo>
                    <a:pt x="272963" y="0"/>
                  </a:lnTo>
                  <a:lnTo>
                    <a:pt x="224230" y="3562"/>
                  </a:lnTo>
                  <a:lnTo>
                    <a:pt x="177709" y="13911"/>
                  </a:lnTo>
                  <a:lnTo>
                    <a:pt x="133912" y="30544"/>
                  </a:lnTo>
                  <a:lnTo>
                    <a:pt x="93351" y="52954"/>
                  </a:lnTo>
                  <a:lnTo>
                    <a:pt x="56537" y="80636"/>
                  </a:lnTo>
                  <a:lnTo>
                    <a:pt x="23983" y="113087"/>
                  </a:lnTo>
                  <a:lnTo>
                    <a:pt x="0" y="144780"/>
                  </a:lnTo>
                  <a:lnTo>
                    <a:pt x="8115877" y="144780"/>
                  </a:lnTo>
                  <a:close/>
                </a:path>
              </a:pathLst>
            </a:custGeom>
            <a:solidFill>
              <a:srgbClr val="4F81BD"/>
            </a:solidFill>
          </p:spPr>
          <p:txBody>
            <a:bodyPr wrap="square" lIns="0" tIns="0" rIns="0" bIns="0" rtlCol="0"/>
            <a:lstStyle/>
            <a:p>
              <a:endParaRPr/>
            </a:p>
          </p:txBody>
        </p:sp>
        <p:sp>
          <p:nvSpPr>
            <p:cNvPr id="14" name="object 14"/>
            <p:cNvSpPr/>
            <p:nvPr/>
          </p:nvSpPr>
          <p:spPr>
            <a:xfrm>
              <a:off x="956405" y="4216146"/>
              <a:ext cx="8146415" cy="158115"/>
            </a:xfrm>
            <a:custGeom>
              <a:avLst/>
              <a:gdLst/>
              <a:ahLst/>
              <a:cxnLst/>
              <a:rect l="l" t="t" r="r" b="b"/>
              <a:pathLst>
                <a:path w="8146415" h="158114">
                  <a:moveTo>
                    <a:pt x="8145933" y="157734"/>
                  </a:moveTo>
                  <a:lnTo>
                    <a:pt x="8094002" y="94064"/>
                  </a:lnTo>
                  <a:lnTo>
                    <a:pt x="8057161" y="63614"/>
                  </a:lnTo>
                  <a:lnTo>
                    <a:pt x="8016366" y="38506"/>
                  </a:lnTo>
                  <a:lnTo>
                    <a:pt x="7972185" y="19292"/>
                  </a:lnTo>
                  <a:lnTo>
                    <a:pt x="7925186" y="6526"/>
                  </a:lnTo>
                  <a:lnTo>
                    <a:pt x="7875936" y="762"/>
                  </a:lnTo>
                  <a:lnTo>
                    <a:pt x="7858410" y="0"/>
                  </a:lnTo>
                  <a:lnTo>
                    <a:pt x="287940" y="0"/>
                  </a:lnTo>
                  <a:lnTo>
                    <a:pt x="238251" y="3475"/>
                  </a:lnTo>
                  <a:lnTo>
                    <a:pt x="190553" y="13963"/>
                  </a:lnTo>
                  <a:lnTo>
                    <a:pt x="145422" y="30964"/>
                  </a:lnTo>
                  <a:lnTo>
                    <a:pt x="103431" y="53978"/>
                  </a:lnTo>
                  <a:lnTo>
                    <a:pt x="65155" y="82505"/>
                  </a:lnTo>
                  <a:lnTo>
                    <a:pt x="31169" y="116044"/>
                  </a:lnTo>
                  <a:lnTo>
                    <a:pt x="2048" y="154096"/>
                  </a:lnTo>
                  <a:lnTo>
                    <a:pt x="0" y="157734"/>
                  </a:lnTo>
                  <a:lnTo>
                    <a:pt x="31309" y="157734"/>
                  </a:lnTo>
                  <a:lnTo>
                    <a:pt x="41436" y="142741"/>
                  </a:lnTo>
                  <a:lnTo>
                    <a:pt x="75342" y="107442"/>
                  </a:lnTo>
                  <a:lnTo>
                    <a:pt x="141527" y="60937"/>
                  </a:lnTo>
                  <a:lnTo>
                    <a:pt x="188190" y="41295"/>
                  </a:lnTo>
                  <a:lnTo>
                    <a:pt x="237483" y="29389"/>
                  </a:lnTo>
                  <a:lnTo>
                    <a:pt x="287940" y="25146"/>
                  </a:lnTo>
                  <a:lnTo>
                    <a:pt x="7858410" y="25146"/>
                  </a:lnTo>
                  <a:lnTo>
                    <a:pt x="7875174" y="25908"/>
                  </a:lnTo>
                  <a:lnTo>
                    <a:pt x="7936310" y="35142"/>
                  </a:lnTo>
                  <a:lnTo>
                    <a:pt x="7979094" y="49230"/>
                  </a:lnTo>
                  <a:lnTo>
                    <a:pt x="8019011" y="69150"/>
                  </a:lnTo>
                  <a:lnTo>
                    <a:pt x="8055543" y="94359"/>
                  </a:lnTo>
                  <a:lnTo>
                    <a:pt x="8088172" y="124310"/>
                  </a:lnTo>
                  <a:lnTo>
                    <a:pt x="8115781" y="157734"/>
                  </a:lnTo>
                  <a:lnTo>
                    <a:pt x="8145933" y="157734"/>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80"/>
              <a:ext cx="8229600" cy="979169"/>
            </a:xfrm>
            <a:custGeom>
              <a:avLst/>
              <a:gdLst/>
              <a:ahLst/>
              <a:cxnLst/>
              <a:rect l="l" t="t" r="r" b="b"/>
              <a:pathLst>
                <a:path w="8229600" h="979170">
                  <a:moveTo>
                    <a:pt x="8229600" y="979170"/>
                  </a:moveTo>
                  <a:lnTo>
                    <a:pt x="8229600" y="184403"/>
                  </a:lnTo>
                  <a:lnTo>
                    <a:pt x="8226037" y="135688"/>
                  </a:lnTo>
                  <a:lnTo>
                    <a:pt x="8215688" y="89216"/>
                  </a:lnTo>
                  <a:lnTo>
                    <a:pt x="8199055" y="45492"/>
                  </a:lnTo>
                  <a:lnTo>
                    <a:pt x="8176645" y="5020"/>
                  </a:lnTo>
                  <a:lnTo>
                    <a:pt x="8172860" y="0"/>
                  </a:lnTo>
                  <a:lnTo>
                    <a:pt x="56982" y="0"/>
                  </a:lnTo>
                  <a:lnTo>
                    <a:pt x="30683" y="45492"/>
                  </a:lnTo>
                  <a:lnTo>
                    <a:pt x="13978" y="89216"/>
                  </a:lnTo>
                  <a:lnTo>
                    <a:pt x="3579" y="135688"/>
                  </a:lnTo>
                  <a:lnTo>
                    <a:pt x="0" y="184403"/>
                  </a:lnTo>
                  <a:lnTo>
                    <a:pt x="0" y="979170"/>
                  </a:lnTo>
                  <a:lnTo>
                    <a:pt x="8229600" y="979170"/>
                  </a:lnTo>
                  <a:close/>
                </a:path>
              </a:pathLst>
            </a:custGeom>
            <a:solidFill>
              <a:srgbClr val="4F81BD"/>
            </a:solidFill>
          </p:spPr>
          <p:txBody>
            <a:bodyPr wrap="square" lIns="0" tIns="0" rIns="0" bIns="0" rtlCol="0"/>
            <a:lstStyle/>
            <a:p>
              <a:endParaRPr/>
            </a:p>
          </p:txBody>
        </p:sp>
        <p:sp>
          <p:nvSpPr>
            <p:cNvPr id="17" name="object 17"/>
            <p:cNvSpPr/>
            <p:nvPr/>
          </p:nvSpPr>
          <p:spPr>
            <a:xfrm>
              <a:off x="902208" y="4373880"/>
              <a:ext cx="8255000" cy="979169"/>
            </a:xfrm>
            <a:custGeom>
              <a:avLst/>
              <a:gdLst/>
              <a:ahLst/>
              <a:cxnLst/>
              <a:rect l="l" t="t" r="r" b="b"/>
              <a:pathLst>
                <a:path w="8255000" h="979170">
                  <a:moveTo>
                    <a:pt x="85506" y="0"/>
                  </a:moveTo>
                  <a:lnTo>
                    <a:pt x="54197" y="0"/>
                  </a:lnTo>
                  <a:lnTo>
                    <a:pt x="32562" y="38425"/>
                  </a:lnTo>
                  <a:lnTo>
                    <a:pt x="14892" y="84000"/>
                  </a:lnTo>
                  <a:lnTo>
                    <a:pt x="3809" y="132587"/>
                  </a:lnTo>
                  <a:lnTo>
                    <a:pt x="1523" y="150113"/>
                  </a:lnTo>
                  <a:lnTo>
                    <a:pt x="0" y="166877"/>
                  </a:lnTo>
                  <a:lnTo>
                    <a:pt x="0" y="979170"/>
                  </a:lnTo>
                  <a:lnTo>
                    <a:pt x="25146" y="979170"/>
                  </a:lnTo>
                  <a:lnTo>
                    <a:pt x="25146" y="184403"/>
                  </a:lnTo>
                  <a:lnTo>
                    <a:pt x="26670" y="151637"/>
                  </a:lnTo>
                  <a:lnTo>
                    <a:pt x="28955" y="135635"/>
                  </a:lnTo>
                  <a:lnTo>
                    <a:pt x="32003" y="120395"/>
                  </a:lnTo>
                  <a:lnTo>
                    <a:pt x="45422" y="73366"/>
                  </a:lnTo>
                  <a:lnTo>
                    <a:pt x="67113" y="27231"/>
                  </a:lnTo>
                  <a:lnTo>
                    <a:pt x="85506" y="0"/>
                  </a:lnTo>
                  <a:close/>
                </a:path>
                <a:path w="8255000" h="979170">
                  <a:moveTo>
                    <a:pt x="8254746" y="979170"/>
                  </a:moveTo>
                  <a:lnTo>
                    <a:pt x="8254746" y="166877"/>
                  </a:lnTo>
                  <a:lnTo>
                    <a:pt x="8253222" y="149351"/>
                  </a:lnTo>
                  <a:lnTo>
                    <a:pt x="8244667" y="100487"/>
                  </a:lnTo>
                  <a:lnTo>
                    <a:pt x="8229320" y="54200"/>
                  </a:lnTo>
                  <a:lnTo>
                    <a:pt x="8207748" y="11043"/>
                  </a:lnTo>
                  <a:lnTo>
                    <a:pt x="8200130" y="0"/>
                  </a:lnTo>
                  <a:lnTo>
                    <a:pt x="8169978" y="0"/>
                  </a:lnTo>
                  <a:lnTo>
                    <a:pt x="8170577" y="726"/>
                  </a:lnTo>
                  <a:lnTo>
                    <a:pt x="8193846" y="38528"/>
                  </a:lnTo>
                  <a:lnTo>
                    <a:pt x="8211658" y="79438"/>
                  </a:lnTo>
                  <a:lnTo>
                    <a:pt x="8223494" y="122911"/>
                  </a:lnTo>
                  <a:lnTo>
                    <a:pt x="8228838" y="168401"/>
                  </a:lnTo>
                  <a:lnTo>
                    <a:pt x="8229600" y="185165"/>
                  </a:lnTo>
                  <a:lnTo>
                    <a:pt x="8229600" y="979170"/>
                  </a:lnTo>
                  <a:lnTo>
                    <a:pt x="8254746" y="979170"/>
                  </a:lnTo>
                  <a:close/>
                </a:path>
              </a:pathLst>
            </a:custGeom>
            <a:solidFill>
              <a:srgbClr val="FFFFFF"/>
            </a:solidFill>
          </p:spPr>
          <p:txBody>
            <a:bodyPr wrap="square" lIns="0" tIns="0" rIns="0" bIns="0" rtlCol="0"/>
            <a:lstStyle/>
            <a:p>
              <a:endParaRPr/>
            </a:p>
          </p:txBody>
        </p:sp>
        <p:sp>
          <p:nvSpPr>
            <p:cNvPr id="18" name="object 18"/>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9" name="object 19"/>
            <p:cNvSpPr/>
            <p:nvPr/>
          </p:nvSpPr>
          <p:spPr>
            <a:xfrm>
              <a:off x="914400" y="5353049"/>
              <a:ext cx="8229600" cy="853440"/>
            </a:xfrm>
            <a:custGeom>
              <a:avLst/>
              <a:gdLst/>
              <a:ahLst/>
              <a:cxnLst/>
              <a:rect l="l" t="t" r="r" b="b"/>
              <a:pathLst>
                <a:path w="8229600" h="853439">
                  <a:moveTo>
                    <a:pt x="8229600" y="523493"/>
                  </a:moveTo>
                  <a:lnTo>
                    <a:pt x="8229600" y="0"/>
                  </a:lnTo>
                  <a:lnTo>
                    <a:pt x="0" y="0"/>
                  </a:lnTo>
                  <a:lnTo>
                    <a:pt x="0" y="523493"/>
                  </a:lnTo>
                  <a:lnTo>
                    <a:pt x="3579" y="572227"/>
                  </a:lnTo>
                  <a:lnTo>
                    <a:pt x="13978" y="618747"/>
                  </a:lnTo>
                  <a:lnTo>
                    <a:pt x="30683" y="662544"/>
                  </a:lnTo>
                  <a:lnTo>
                    <a:pt x="53183" y="703106"/>
                  </a:lnTo>
                  <a:lnTo>
                    <a:pt x="80966" y="739919"/>
                  </a:lnTo>
                  <a:lnTo>
                    <a:pt x="113520" y="772473"/>
                  </a:lnTo>
                  <a:lnTo>
                    <a:pt x="150333" y="800256"/>
                  </a:lnTo>
                  <a:lnTo>
                    <a:pt x="190895" y="822756"/>
                  </a:lnTo>
                  <a:lnTo>
                    <a:pt x="234691" y="839461"/>
                  </a:lnTo>
                  <a:lnTo>
                    <a:pt x="281212" y="849860"/>
                  </a:lnTo>
                  <a:lnTo>
                    <a:pt x="329946" y="853439"/>
                  </a:lnTo>
                  <a:lnTo>
                    <a:pt x="7900416" y="853439"/>
                  </a:lnTo>
                  <a:lnTo>
                    <a:pt x="7949131" y="849860"/>
                  </a:lnTo>
                  <a:lnTo>
                    <a:pt x="7995603" y="839461"/>
                  </a:lnTo>
                  <a:lnTo>
                    <a:pt x="8039327" y="822756"/>
                  </a:lnTo>
                  <a:lnTo>
                    <a:pt x="8079799" y="800256"/>
                  </a:lnTo>
                  <a:lnTo>
                    <a:pt x="8116512" y="772473"/>
                  </a:lnTo>
                  <a:lnTo>
                    <a:pt x="8148963" y="739919"/>
                  </a:lnTo>
                  <a:lnTo>
                    <a:pt x="8176645" y="703106"/>
                  </a:lnTo>
                  <a:lnTo>
                    <a:pt x="8199055" y="662544"/>
                  </a:lnTo>
                  <a:lnTo>
                    <a:pt x="8215688" y="618747"/>
                  </a:lnTo>
                  <a:lnTo>
                    <a:pt x="8226037" y="572227"/>
                  </a:lnTo>
                  <a:lnTo>
                    <a:pt x="8229600" y="523493"/>
                  </a:lnTo>
                  <a:close/>
                </a:path>
              </a:pathLst>
            </a:custGeom>
            <a:solidFill>
              <a:srgbClr val="4F81BD"/>
            </a:solidFill>
          </p:spPr>
          <p:txBody>
            <a:bodyPr wrap="square" lIns="0" tIns="0" rIns="0" bIns="0" rtlCol="0"/>
            <a:lstStyle/>
            <a:p>
              <a:endParaRPr/>
            </a:p>
          </p:txBody>
        </p:sp>
        <p:sp>
          <p:nvSpPr>
            <p:cNvPr id="20" name="object 20"/>
            <p:cNvSpPr/>
            <p:nvPr/>
          </p:nvSpPr>
          <p:spPr>
            <a:xfrm>
              <a:off x="902208" y="5353049"/>
              <a:ext cx="8255000" cy="866140"/>
            </a:xfrm>
            <a:custGeom>
              <a:avLst/>
              <a:gdLst/>
              <a:ahLst/>
              <a:cxnLst/>
              <a:rect l="l" t="t" r="r" b="b"/>
              <a:pathLst>
                <a:path w="8255000" h="866139">
                  <a:moveTo>
                    <a:pt x="8254746" y="541019"/>
                  </a:moveTo>
                  <a:lnTo>
                    <a:pt x="8254746" y="0"/>
                  </a:lnTo>
                  <a:lnTo>
                    <a:pt x="8229600" y="0"/>
                  </a:lnTo>
                  <a:lnTo>
                    <a:pt x="8229600" y="523493"/>
                  </a:lnTo>
                  <a:lnTo>
                    <a:pt x="8228076" y="556259"/>
                  </a:lnTo>
                  <a:lnTo>
                    <a:pt x="8219812" y="601742"/>
                  </a:lnTo>
                  <a:lnTo>
                    <a:pt x="8205441" y="644694"/>
                  </a:lnTo>
                  <a:lnTo>
                    <a:pt x="8185446" y="684636"/>
                  </a:lnTo>
                  <a:lnTo>
                    <a:pt x="8160309" y="721089"/>
                  </a:lnTo>
                  <a:lnTo>
                    <a:pt x="8130516" y="753575"/>
                  </a:lnTo>
                  <a:lnTo>
                    <a:pt x="8096548" y="781613"/>
                  </a:lnTo>
                  <a:lnTo>
                    <a:pt x="8058890" y="804727"/>
                  </a:lnTo>
                  <a:lnTo>
                    <a:pt x="8018026" y="822435"/>
                  </a:lnTo>
                  <a:lnTo>
                    <a:pt x="7974438" y="834261"/>
                  </a:lnTo>
                  <a:lnTo>
                    <a:pt x="7928609" y="839723"/>
                  </a:lnTo>
                  <a:lnTo>
                    <a:pt x="342138" y="840485"/>
                  </a:lnTo>
                  <a:lnTo>
                    <a:pt x="295887" y="837164"/>
                  </a:lnTo>
                  <a:lnTo>
                    <a:pt x="251598" y="827402"/>
                  </a:lnTo>
                  <a:lnTo>
                    <a:pt x="209780" y="811650"/>
                  </a:lnTo>
                  <a:lnTo>
                    <a:pt x="170940" y="790357"/>
                  </a:lnTo>
                  <a:lnTo>
                    <a:pt x="135588" y="763976"/>
                  </a:lnTo>
                  <a:lnTo>
                    <a:pt x="104233" y="732956"/>
                  </a:lnTo>
                  <a:lnTo>
                    <a:pt x="77383" y="697747"/>
                  </a:lnTo>
                  <a:lnTo>
                    <a:pt x="55547" y="658802"/>
                  </a:lnTo>
                  <a:lnTo>
                    <a:pt x="39235" y="616569"/>
                  </a:lnTo>
                  <a:lnTo>
                    <a:pt x="28956" y="571499"/>
                  </a:lnTo>
                  <a:lnTo>
                    <a:pt x="25146" y="523493"/>
                  </a:lnTo>
                  <a:lnTo>
                    <a:pt x="25146" y="0"/>
                  </a:lnTo>
                  <a:lnTo>
                    <a:pt x="0" y="0"/>
                  </a:lnTo>
                  <a:lnTo>
                    <a:pt x="0" y="541781"/>
                  </a:lnTo>
                  <a:lnTo>
                    <a:pt x="6858" y="592835"/>
                  </a:lnTo>
                  <a:lnTo>
                    <a:pt x="21822" y="645035"/>
                  </a:lnTo>
                  <a:lnTo>
                    <a:pt x="44800" y="693310"/>
                  </a:lnTo>
                  <a:lnTo>
                    <a:pt x="75096" y="737448"/>
                  </a:lnTo>
                  <a:lnTo>
                    <a:pt x="112014" y="777239"/>
                  </a:lnTo>
                  <a:lnTo>
                    <a:pt x="183164" y="826689"/>
                  </a:lnTo>
                  <a:lnTo>
                    <a:pt x="234505" y="848310"/>
                  </a:lnTo>
                  <a:lnTo>
                    <a:pt x="288608" y="861638"/>
                  </a:lnTo>
                  <a:lnTo>
                    <a:pt x="342138" y="865631"/>
                  </a:lnTo>
                  <a:lnTo>
                    <a:pt x="7930896" y="865631"/>
                  </a:lnTo>
                  <a:lnTo>
                    <a:pt x="7996778" y="855424"/>
                  </a:lnTo>
                  <a:lnTo>
                    <a:pt x="8043139" y="840059"/>
                  </a:lnTo>
                  <a:lnTo>
                    <a:pt x="8086242" y="818547"/>
                  </a:lnTo>
                  <a:lnTo>
                    <a:pt x="8125588" y="791428"/>
                  </a:lnTo>
                  <a:lnTo>
                    <a:pt x="8160677" y="759237"/>
                  </a:lnTo>
                  <a:lnTo>
                    <a:pt x="8191007" y="722513"/>
                  </a:lnTo>
                  <a:lnTo>
                    <a:pt x="8216079" y="681791"/>
                  </a:lnTo>
                  <a:lnTo>
                    <a:pt x="8235393" y="637611"/>
                  </a:lnTo>
                  <a:lnTo>
                    <a:pt x="8248449" y="590508"/>
                  </a:lnTo>
                  <a:lnTo>
                    <a:pt x="8254746" y="541019"/>
                  </a:lnTo>
                  <a:close/>
                </a:path>
              </a:pathLst>
            </a:custGeom>
            <a:solidFill>
              <a:srgbClr val="FFFFFF"/>
            </a:solidFill>
          </p:spPr>
          <p:txBody>
            <a:bodyPr wrap="square" lIns="0" tIns="0" rIns="0" bIns="0" rtlCol="0"/>
            <a:lstStyle/>
            <a:p>
              <a:endParaRPr/>
            </a:p>
          </p:txBody>
        </p:sp>
      </p:grpSp>
      <p:sp>
        <p:nvSpPr>
          <p:cNvPr id="21" name="object 21"/>
          <p:cNvSpPr txBox="1"/>
          <p:nvPr/>
        </p:nvSpPr>
        <p:spPr>
          <a:xfrm>
            <a:off x="1135588" y="2208529"/>
            <a:ext cx="7755255" cy="3743325"/>
          </a:xfrm>
          <a:prstGeom prst="rect">
            <a:avLst/>
          </a:prstGeom>
        </p:spPr>
        <p:txBody>
          <a:bodyPr vert="horz" wrap="square" lIns="0" tIns="68580" rIns="0" bIns="0" rtlCol="0">
            <a:spAutoFit/>
          </a:bodyPr>
          <a:lstStyle/>
          <a:p>
            <a:pPr marL="12700" marR="46355" algn="just">
              <a:lnSpc>
                <a:spcPts val="3950"/>
              </a:lnSpc>
              <a:spcBef>
                <a:spcPts val="540"/>
              </a:spcBef>
            </a:pPr>
            <a:r>
              <a:rPr sz="3600" spc="-80" dirty="0">
                <a:solidFill>
                  <a:srgbClr val="FFFFFF"/>
                </a:solidFill>
                <a:latin typeface="Calibri"/>
                <a:cs typeface="Calibri"/>
              </a:rPr>
              <a:t>“All </a:t>
            </a:r>
            <a:r>
              <a:rPr sz="3600" spc="-5" dirty="0">
                <a:solidFill>
                  <a:srgbClr val="FFFFFF"/>
                </a:solidFill>
                <a:latin typeface="Calibri"/>
                <a:cs typeface="Calibri"/>
              </a:rPr>
              <a:t>Risk”: </a:t>
            </a:r>
            <a:r>
              <a:rPr sz="3600" spc="-20" dirty="0">
                <a:solidFill>
                  <a:srgbClr val="FFFFFF"/>
                </a:solidFill>
                <a:latin typeface="Calibri"/>
                <a:cs typeface="Calibri"/>
              </a:rPr>
              <a:t>Covers </a:t>
            </a:r>
            <a:r>
              <a:rPr sz="3600" spc="-10" dirty="0">
                <a:solidFill>
                  <a:srgbClr val="FFFFFF"/>
                </a:solidFill>
                <a:latin typeface="Calibri"/>
                <a:cs typeface="Calibri"/>
              </a:rPr>
              <a:t>direct </a:t>
            </a:r>
            <a:r>
              <a:rPr sz="3600" spc="-20" dirty="0">
                <a:solidFill>
                  <a:srgbClr val="FFFFFF"/>
                </a:solidFill>
                <a:latin typeface="Calibri"/>
                <a:cs typeface="Calibri"/>
              </a:rPr>
              <a:t>physical </a:t>
            </a:r>
            <a:r>
              <a:rPr sz="3600" spc="-5" dirty="0">
                <a:solidFill>
                  <a:srgbClr val="FFFFFF"/>
                </a:solidFill>
                <a:latin typeface="Calibri"/>
                <a:cs typeface="Calibri"/>
              </a:rPr>
              <a:t>loss </a:t>
            </a:r>
            <a:r>
              <a:rPr sz="3600" spc="-20" dirty="0">
                <a:solidFill>
                  <a:srgbClr val="FFFFFF"/>
                </a:solidFill>
                <a:latin typeface="Calibri"/>
                <a:cs typeface="Calibri"/>
              </a:rPr>
              <a:t>from  </a:t>
            </a:r>
            <a:r>
              <a:rPr sz="3600" spc="-5" dirty="0">
                <a:solidFill>
                  <a:srgbClr val="FFFFFF"/>
                </a:solidFill>
                <a:latin typeface="Calibri"/>
                <a:cs typeface="Calibri"/>
              </a:rPr>
              <a:t>all </a:t>
            </a:r>
            <a:r>
              <a:rPr sz="3600" spc="-10" dirty="0">
                <a:solidFill>
                  <a:srgbClr val="FFFFFF"/>
                </a:solidFill>
                <a:latin typeface="Calibri"/>
                <a:cs typeface="Calibri"/>
              </a:rPr>
              <a:t>causes </a:t>
            </a:r>
            <a:r>
              <a:rPr sz="3600" spc="-30" dirty="0">
                <a:solidFill>
                  <a:srgbClr val="FFFFFF"/>
                </a:solidFill>
                <a:latin typeface="Calibri"/>
                <a:cs typeface="Calibri"/>
              </a:rPr>
              <a:t>except </a:t>
            </a:r>
            <a:r>
              <a:rPr sz="3600" spc="-5" dirty="0">
                <a:solidFill>
                  <a:srgbClr val="FFFFFF"/>
                </a:solidFill>
                <a:latin typeface="Calibri"/>
                <a:cs typeface="Calibri"/>
              </a:rPr>
              <a:t>those </a:t>
            </a:r>
            <a:r>
              <a:rPr sz="3600" spc="-15" dirty="0">
                <a:solidFill>
                  <a:srgbClr val="FFFFFF"/>
                </a:solidFill>
                <a:latin typeface="Calibri"/>
                <a:cs typeface="Calibri"/>
              </a:rPr>
              <a:t>that </a:t>
            </a:r>
            <a:r>
              <a:rPr sz="3600" spc="-20" dirty="0">
                <a:solidFill>
                  <a:srgbClr val="FFFFFF"/>
                </a:solidFill>
                <a:latin typeface="Calibri"/>
                <a:cs typeface="Calibri"/>
              </a:rPr>
              <a:t>are </a:t>
            </a:r>
            <a:r>
              <a:rPr sz="3600" spc="-15" dirty="0">
                <a:solidFill>
                  <a:srgbClr val="FFFFFF"/>
                </a:solidFill>
                <a:latin typeface="Calibri"/>
                <a:cs typeface="Calibri"/>
              </a:rPr>
              <a:t>expressly  </a:t>
            </a:r>
            <a:r>
              <a:rPr sz="3600" spc="-20" dirty="0">
                <a:solidFill>
                  <a:srgbClr val="FFFFFF"/>
                </a:solidFill>
                <a:latin typeface="Calibri"/>
                <a:cs typeface="Calibri"/>
              </a:rPr>
              <a:t>excluded </a:t>
            </a:r>
            <a:r>
              <a:rPr sz="3600" dirty="0">
                <a:solidFill>
                  <a:srgbClr val="FFFFFF"/>
                </a:solidFill>
                <a:latin typeface="Calibri"/>
                <a:cs typeface="Calibri"/>
              </a:rPr>
              <a:t>in </a:t>
            </a:r>
            <a:r>
              <a:rPr sz="3600" spc="-5" dirty="0">
                <a:solidFill>
                  <a:srgbClr val="FFFFFF"/>
                </a:solidFill>
                <a:latin typeface="Calibri"/>
                <a:cs typeface="Calibri"/>
              </a:rPr>
              <a:t>the </a:t>
            </a:r>
            <a:r>
              <a:rPr sz="3600" spc="-40" dirty="0">
                <a:solidFill>
                  <a:srgbClr val="FFFFFF"/>
                </a:solidFill>
                <a:latin typeface="Calibri"/>
                <a:cs typeface="Calibri"/>
              </a:rPr>
              <a:t>policy.</a:t>
            </a:r>
            <a:endParaRPr sz="3600">
              <a:latin typeface="Calibri"/>
              <a:cs typeface="Calibri"/>
            </a:endParaRPr>
          </a:p>
          <a:p>
            <a:pPr>
              <a:lnSpc>
                <a:spcPct val="100000"/>
              </a:lnSpc>
              <a:spcBef>
                <a:spcPts val="5"/>
              </a:spcBef>
            </a:pPr>
            <a:endParaRPr sz="4250">
              <a:latin typeface="Calibri"/>
              <a:cs typeface="Calibri"/>
            </a:endParaRPr>
          </a:p>
          <a:p>
            <a:pPr marL="12700" marR="5080">
              <a:lnSpc>
                <a:spcPts val="3950"/>
              </a:lnSpc>
            </a:pPr>
            <a:r>
              <a:rPr sz="3600" spc="-5" dirty="0">
                <a:solidFill>
                  <a:srgbClr val="FFFFFF"/>
                </a:solidFill>
                <a:latin typeface="Calibri"/>
                <a:cs typeface="Calibri"/>
              </a:rPr>
              <a:t>“Specified </a:t>
            </a:r>
            <a:r>
              <a:rPr sz="3600" spc="-15" dirty="0">
                <a:solidFill>
                  <a:srgbClr val="FFFFFF"/>
                </a:solidFill>
                <a:latin typeface="Calibri"/>
                <a:cs typeface="Calibri"/>
              </a:rPr>
              <a:t>Peril” </a:t>
            </a:r>
            <a:r>
              <a:rPr sz="3600" spc="-5" dirty="0">
                <a:solidFill>
                  <a:srgbClr val="FFFFFF"/>
                </a:solidFill>
                <a:latin typeface="Calibri"/>
                <a:cs typeface="Calibri"/>
              </a:rPr>
              <a:t>or “Named </a:t>
            </a:r>
            <a:r>
              <a:rPr sz="3600" spc="-15" dirty="0">
                <a:solidFill>
                  <a:srgbClr val="FFFFFF"/>
                </a:solidFill>
                <a:latin typeface="Calibri"/>
                <a:cs typeface="Calibri"/>
              </a:rPr>
              <a:t>Peril”: </a:t>
            </a:r>
            <a:r>
              <a:rPr sz="3600" spc="-25" dirty="0">
                <a:solidFill>
                  <a:srgbClr val="FFFFFF"/>
                </a:solidFill>
                <a:latin typeface="Calibri"/>
                <a:cs typeface="Calibri"/>
              </a:rPr>
              <a:t>Covers  </a:t>
            </a:r>
            <a:r>
              <a:rPr sz="3600" spc="-15" dirty="0">
                <a:solidFill>
                  <a:srgbClr val="FFFFFF"/>
                </a:solidFill>
                <a:latin typeface="Calibri"/>
                <a:cs typeface="Calibri"/>
              </a:rPr>
              <a:t>direct </a:t>
            </a:r>
            <a:r>
              <a:rPr sz="3600" spc="-20" dirty="0">
                <a:solidFill>
                  <a:srgbClr val="FFFFFF"/>
                </a:solidFill>
                <a:latin typeface="Calibri"/>
                <a:cs typeface="Calibri"/>
              </a:rPr>
              <a:t>physical </a:t>
            </a:r>
            <a:r>
              <a:rPr sz="3600" spc="-5" dirty="0">
                <a:solidFill>
                  <a:srgbClr val="FFFFFF"/>
                </a:solidFill>
                <a:latin typeface="Calibri"/>
                <a:cs typeface="Calibri"/>
              </a:rPr>
              <a:t>loss </a:t>
            </a:r>
            <a:r>
              <a:rPr sz="3600" spc="-20" dirty="0">
                <a:solidFill>
                  <a:srgbClr val="FFFFFF"/>
                </a:solidFill>
                <a:latin typeface="Calibri"/>
                <a:cs typeface="Calibri"/>
              </a:rPr>
              <a:t>from </a:t>
            </a:r>
            <a:r>
              <a:rPr sz="3600" spc="-10" dirty="0">
                <a:solidFill>
                  <a:srgbClr val="FFFFFF"/>
                </a:solidFill>
                <a:latin typeface="Calibri"/>
                <a:cs typeface="Calibri"/>
              </a:rPr>
              <a:t>causes </a:t>
            </a:r>
            <a:r>
              <a:rPr sz="3600" spc="-15" dirty="0">
                <a:solidFill>
                  <a:srgbClr val="FFFFFF"/>
                </a:solidFill>
                <a:latin typeface="Calibri"/>
                <a:cs typeface="Calibri"/>
              </a:rPr>
              <a:t>that </a:t>
            </a:r>
            <a:r>
              <a:rPr sz="3600" spc="-20" dirty="0">
                <a:solidFill>
                  <a:srgbClr val="FFFFFF"/>
                </a:solidFill>
                <a:latin typeface="Calibri"/>
                <a:cs typeface="Calibri"/>
              </a:rPr>
              <a:t>are  </a:t>
            </a:r>
            <a:r>
              <a:rPr sz="3600" spc="-15" dirty="0">
                <a:solidFill>
                  <a:srgbClr val="FFFFFF"/>
                </a:solidFill>
                <a:latin typeface="Calibri"/>
                <a:cs typeface="Calibri"/>
              </a:rPr>
              <a:t>expressly </a:t>
            </a:r>
            <a:r>
              <a:rPr sz="3600" spc="-30" dirty="0">
                <a:solidFill>
                  <a:srgbClr val="FFFFFF"/>
                </a:solidFill>
                <a:latin typeface="Calibri"/>
                <a:cs typeface="Calibri"/>
              </a:rPr>
              <a:t>stated </a:t>
            </a:r>
            <a:r>
              <a:rPr sz="3600" dirty="0">
                <a:solidFill>
                  <a:srgbClr val="FFFFFF"/>
                </a:solidFill>
                <a:latin typeface="Calibri"/>
                <a:cs typeface="Calibri"/>
              </a:rPr>
              <a:t>in </a:t>
            </a:r>
            <a:r>
              <a:rPr sz="3600" spc="-5" dirty="0">
                <a:solidFill>
                  <a:srgbClr val="FFFFFF"/>
                </a:solidFill>
                <a:latin typeface="Calibri"/>
                <a:cs typeface="Calibri"/>
              </a:rPr>
              <a:t>the</a:t>
            </a:r>
            <a:r>
              <a:rPr sz="3600" spc="5" dirty="0">
                <a:solidFill>
                  <a:srgbClr val="FFFFFF"/>
                </a:solidFill>
                <a:latin typeface="Calibri"/>
                <a:cs typeface="Calibri"/>
              </a:rPr>
              <a:t> </a:t>
            </a:r>
            <a:r>
              <a:rPr sz="3600" spc="-40" dirty="0">
                <a:solidFill>
                  <a:srgbClr val="FFFFFF"/>
                </a:solidFill>
                <a:latin typeface="Calibri"/>
                <a:cs typeface="Calibri"/>
              </a:rPr>
              <a:t>policy.</a:t>
            </a:r>
            <a:endParaRPr sz="3600">
              <a:latin typeface="Calibri"/>
              <a:cs typeface="Calibri"/>
            </a:endParaRPr>
          </a:p>
        </p:txBody>
      </p:sp>
      <p:sp>
        <p:nvSpPr>
          <p:cNvPr id="22" name="object 22"/>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100" y="987044"/>
            <a:ext cx="7949565" cy="574040"/>
          </a:xfrm>
          <a:prstGeom prst="rect">
            <a:avLst/>
          </a:prstGeom>
        </p:spPr>
        <p:txBody>
          <a:bodyPr vert="horz" wrap="square" lIns="0" tIns="12700" rIns="0" bIns="0" rtlCol="0">
            <a:spAutoFit/>
          </a:bodyPr>
          <a:lstStyle/>
          <a:p>
            <a:pPr marL="12700">
              <a:lnSpc>
                <a:spcPct val="100000"/>
              </a:lnSpc>
              <a:spcBef>
                <a:spcPts val="100"/>
              </a:spcBef>
            </a:pPr>
            <a:r>
              <a:rPr sz="3600" spc="-10" dirty="0"/>
              <a:t>Example </a:t>
            </a:r>
            <a:r>
              <a:rPr sz="3600" dirty="0"/>
              <a:t>of </a:t>
            </a:r>
            <a:r>
              <a:rPr sz="3600" spc="-75" dirty="0"/>
              <a:t>“All </a:t>
            </a:r>
            <a:r>
              <a:rPr sz="3600" spc="-5" dirty="0"/>
              <a:t>Risk” </a:t>
            </a:r>
            <a:r>
              <a:rPr sz="3600" dirty="0"/>
              <a:t>Insuring</a:t>
            </a:r>
            <a:r>
              <a:rPr sz="3600" spc="30" dirty="0"/>
              <a:t> </a:t>
            </a:r>
            <a:r>
              <a:rPr sz="3600" spc="-15" dirty="0"/>
              <a:t>Agreement:</a:t>
            </a:r>
            <a:endParaRPr sz="36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1036778" y="2077211"/>
              <a:ext cx="7985125" cy="338455"/>
            </a:xfrm>
            <a:custGeom>
              <a:avLst/>
              <a:gdLst/>
              <a:ahLst/>
              <a:cxnLst/>
              <a:rect l="l" t="t" r="r" b="b"/>
              <a:pathLst>
                <a:path w="7985125" h="338455">
                  <a:moveTo>
                    <a:pt x="7985075" y="338327"/>
                  </a:moveTo>
                  <a:lnTo>
                    <a:pt x="7946980" y="284859"/>
                  </a:lnTo>
                  <a:lnTo>
                    <a:pt x="7918618" y="250999"/>
                  </a:lnTo>
                  <a:lnTo>
                    <a:pt x="7888337" y="218884"/>
                  </a:lnTo>
                  <a:lnTo>
                    <a:pt x="7856222" y="188602"/>
                  </a:lnTo>
                  <a:lnTo>
                    <a:pt x="7822362" y="160241"/>
                  </a:lnTo>
                  <a:lnTo>
                    <a:pt x="7786844" y="133887"/>
                  </a:lnTo>
                  <a:lnTo>
                    <a:pt x="7749755" y="109628"/>
                  </a:lnTo>
                  <a:lnTo>
                    <a:pt x="7711183" y="87552"/>
                  </a:lnTo>
                  <a:lnTo>
                    <a:pt x="7671216" y="67746"/>
                  </a:lnTo>
                  <a:lnTo>
                    <a:pt x="7629939" y="50297"/>
                  </a:lnTo>
                  <a:lnTo>
                    <a:pt x="7587442" y="35292"/>
                  </a:lnTo>
                  <a:lnTo>
                    <a:pt x="7543811" y="22820"/>
                  </a:lnTo>
                  <a:lnTo>
                    <a:pt x="7499134" y="12967"/>
                  </a:lnTo>
                  <a:lnTo>
                    <a:pt x="7453498" y="5821"/>
                  </a:lnTo>
                  <a:lnTo>
                    <a:pt x="7406991" y="1469"/>
                  </a:lnTo>
                  <a:lnTo>
                    <a:pt x="7359699" y="0"/>
                  </a:lnTo>
                  <a:lnTo>
                    <a:pt x="625905" y="0"/>
                  </a:lnTo>
                  <a:lnTo>
                    <a:pt x="578611" y="1469"/>
                  </a:lnTo>
                  <a:lnTo>
                    <a:pt x="532094" y="5821"/>
                  </a:lnTo>
                  <a:lnTo>
                    <a:pt x="486442" y="12967"/>
                  </a:lnTo>
                  <a:lnTo>
                    <a:pt x="441745" y="22820"/>
                  </a:lnTo>
                  <a:lnTo>
                    <a:pt x="398089" y="35292"/>
                  </a:lnTo>
                  <a:lnTo>
                    <a:pt x="355562" y="50297"/>
                  </a:lnTo>
                  <a:lnTo>
                    <a:pt x="314253" y="67746"/>
                  </a:lnTo>
                  <a:lnTo>
                    <a:pt x="274249" y="87552"/>
                  </a:lnTo>
                  <a:lnTo>
                    <a:pt x="235638" y="109628"/>
                  </a:lnTo>
                  <a:lnTo>
                    <a:pt x="198509" y="133887"/>
                  </a:lnTo>
                  <a:lnTo>
                    <a:pt x="162949" y="160241"/>
                  </a:lnTo>
                  <a:lnTo>
                    <a:pt x="129045" y="188602"/>
                  </a:lnTo>
                  <a:lnTo>
                    <a:pt x="96887" y="218884"/>
                  </a:lnTo>
                  <a:lnTo>
                    <a:pt x="66561" y="250999"/>
                  </a:lnTo>
                  <a:lnTo>
                    <a:pt x="38156" y="284859"/>
                  </a:lnTo>
                  <a:lnTo>
                    <a:pt x="11760" y="320377"/>
                  </a:lnTo>
                  <a:lnTo>
                    <a:pt x="0" y="338327"/>
                  </a:lnTo>
                  <a:lnTo>
                    <a:pt x="7985075" y="338327"/>
                  </a:lnTo>
                  <a:close/>
                </a:path>
              </a:pathLst>
            </a:custGeom>
            <a:solidFill>
              <a:srgbClr val="4F81BD"/>
            </a:solidFill>
          </p:spPr>
          <p:txBody>
            <a:bodyPr wrap="square" lIns="0" tIns="0" rIns="0" bIns="0" rtlCol="0"/>
            <a:lstStyle/>
            <a:p>
              <a:endParaRPr/>
            </a:p>
          </p:txBody>
        </p:sp>
        <p:sp>
          <p:nvSpPr>
            <p:cNvPr id="6" name="object 6"/>
            <p:cNvSpPr/>
            <p:nvPr/>
          </p:nvSpPr>
          <p:spPr>
            <a:xfrm>
              <a:off x="1022076" y="2064257"/>
              <a:ext cx="8015605" cy="351790"/>
            </a:xfrm>
            <a:custGeom>
              <a:avLst/>
              <a:gdLst/>
              <a:ahLst/>
              <a:cxnLst/>
              <a:rect l="l" t="t" r="r" b="b"/>
              <a:pathLst>
                <a:path w="8015605" h="351789">
                  <a:moveTo>
                    <a:pt x="8014983" y="351281"/>
                  </a:moveTo>
                  <a:lnTo>
                    <a:pt x="7974006" y="292836"/>
                  </a:lnTo>
                  <a:lnTo>
                    <a:pt x="7945136" y="258059"/>
                  </a:lnTo>
                  <a:lnTo>
                    <a:pt x="7914289" y="225093"/>
                  </a:lnTo>
                  <a:lnTo>
                    <a:pt x="7881555" y="194024"/>
                  </a:lnTo>
                  <a:lnTo>
                    <a:pt x="7847024" y="164937"/>
                  </a:lnTo>
                  <a:lnTo>
                    <a:pt x="7810787" y="137915"/>
                  </a:lnTo>
                  <a:lnTo>
                    <a:pt x="7772933" y="113045"/>
                  </a:lnTo>
                  <a:lnTo>
                    <a:pt x="7733553" y="90411"/>
                  </a:lnTo>
                  <a:lnTo>
                    <a:pt x="7692738" y="70097"/>
                  </a:lnTo>
                  <a:lnTo>
                    <a:pt x="7650576" y="52189"/>
                  </a:lnTo>
                  <a:lnTo>
                    <a:pt x="7607159" y="36771"/>
                  </a:lnTo>
                  <a:lnTo>
                    <a:pt x="7562577" y="23927"/>
                  </a:lnTo>
                  <a:lnTo>
                    <a:pt x="7516920" y="13744"/>
                  </a:lnTo>
                  <a:lnTo>
                    <a:pt x="7470278" y="6305"/>
                  </a:lnTo>
                  <a:lnTo>
                    <a:pt x="7422742" y="1695"/>
                  </a:lnTo>
                  <a:lnTo>
                    <a:pt x="7374401" y="0"/>
                  </a:lnTo>
                  <a:lnTo>
                    <a:pt x="640607" y="0"/>
                  </a:lnTo>
                  <a:lnTo>
                    <a:pt x="573619" y="3324"/>
                  </a:lnTo>
                  <a:lnTo>
                    <a:pt x="527226" y="8744"/>
                  </a:lnTo>
                  <a:lnTo>
                    <a:pt x="481706" y="16934"/>
                  </a:lnTo>
                  <a:lnTo>
                    <a:pt x="437148" y="27808"/>
                  </a:lnTo>
                  <a:lnTo>
                    <a:pt x="393639" y="41277"/>
                  </a:lnTo>
                  <a:lnTo>
                    <a:pt x="351270" y="57255"/>
                  </a:lnTo>
                  <a:lnTo>
                    <a:pt x="310129" y="75654"/>
                  </a:lnTo>
                  <a:lnTo>
                    <a:pt x="270304" y="96389"/>
                  </a:lnTo>
                  <a:lnTo>
                    <a:pt x="231886" y="119370"/>
                  </a:lnTo>
                  <a:lnTo>
                    <a:pt x="194962" y="144512"/>
                  </a:lnTo>
                  <a:lnTo>
                    <a:pt x="159621" y="171727"/>
                  </a:lnTo>
                  <a:lnTo>
                    <a:pt x="125953" y="200928"/>
                  </a:lnTo>
                  <a:lnTo>
                    <a:pt x="94046" y="232027"/>
                  </a:lnTo>
                  <a:lnTo>
                    <a:pt x="63989" y="264939"/>
                  </a:lnTo>
                  <a:lnTo>
                    <a:pt x="35871" y="299575"/>
                  </a:lnTo>
                  <a:lnTo>
                    <a:pt x="9781" y="335848"/>
                  </a:lnTo>
                  <a:lnTo>
                    <a:pt x="0" y="351281"/>
                  </a:lnTo>
                  <a:lnTo>
                    <a:pt x="30480" y="351281"/>
                  </a:lnTo>
                  <a:lnTo>
                    <a:pt x="44324" y="330813"/>
                  </a:lnTo>
                  <a:lnTo>
                    <a:pt x="72227" y="294604"/>
                  </a:lnTo>
                  <a:lnTo>
                    <a:pt x="102264" y="260235"/>
                  </a:lnTo>
                  <a:lnTo>
                    <a:pt x="134334" y="227804"/>
                  </a:lnTo>
                  <a:lnTo>
                    <a:pt x="168334" y="197411"/>
                  </a:lnTo>
                  <a:lnTo>
                    <a:pt x="204162" y="169155"/>
                  </a:lnTo>
                  <a:lnTo>
                    <a:pt x="241718" y="143135"/>
                  </a:lnTo>
                  <a:lnTo>
                    <a:pt x="280898" y="119450"/>
                  </a:lnTo>
                  <a:lnTo>
                    <a:pt x="321600" y="98199"/>
                  </a:lnTo>
                  <a:lnTo>
                    <a:pt x="363724" y="79480"/>
                  </a:lnTo>
                  <a:lnTo>
                    <a:pt x="407168" y="63394"/>
                  </a:lnTo>
                  <a:lnTo>
                    <a:pt x="451828" y="50038"/>
                  </a:lnTo>
                  <a:lnTo>
                    <a:pt x="497604" y="39513"/>
                  </a:lnTo>
                  <a:lnTo>
                    <a:pt x="544394" y="31917"/>
                  </a:lnTo>
                  <a:lnTo>
                    <a:pt x="592095" y="27349"/>
                  </a:lnTo>
                  <a:lnTo>
                    <a:pt x="640607" y="25908"/>
                  </a:lnTo>
                  <a:lnTo>
                    <a:pt x="7393451" y="25908"/>
                  </a:lnTo>
                  <a:lnTo>
                    <a:pt x="7440929" y="28626"/>
                  </a:lnTo>
                  <a:lnTo>
                    <a:pt x="7487589" y="34326"/>
                  </a:lnTo>
                  <a:lnTo>
                    <a:pt x="7533335" y="42911"/>
                  </a:lnTo>
                  <a:lnTo>
                    <a:pt x="7578066" y="54289"/>
                  </a:lnTo>
                  <a:lnTo>
                    <a:pt x="7621686" y="68365"/>
                  </a:lnTo>
                  <a:lnTo>
                    <a:pt x="7664094" y="85045"/>
                  </a:lnTo>
                  <a:lnTo>
                    <a:pt x="7705193" y="104235"/>
                  </a:lnTo>
                  <a:lnTo>
                    <a:pt x="7744885" y="125840"/>
                  </a:lnTo>
                  <a:lnTo>
                    <a:pt x="7783071" y="149766"/>
                  </a:lnTo>
                  <a:lnTo>
                    <a:pt x="7819652" y="175919"/>
                  </a:lnTo>
                  <a:lnTo>
                    <a:pt x="7854531" y="204204"/>
                  </a:lnTo>
                  <a:lnTo>
                    <a:pt x="7887608" y="234529"/>
                  </a:lnTo>
                  <a:lnTo>
                    <a:pt x="7918785" y="266798"/>
                  </a:lnTo>
                  <a:lnTo>
                    <a:pt x="7947964" y="300916"/>
                  </a:lnTo>
                  <a:lnTo>
                    <a:pt x="7975047" y="336791"/>
                  </a:lnTo>
                  <a:lnTo>
                    <a:pt x="7984655" y="351281"/>
                  </a:lnTo>
                  <a:lnTo>
                    <a:pt x="8014983" y="351281"/>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979170"/>
                  </a:moveTo>
                  <a:lnTo>
                    <a:pt x="8229600" y="409194"/>
                  </a:lnTo>
                  <a:lnTo>
                    <a:pt x="8228130" y="361902"/>
                  </a:lnTo>
                  <a:lnTo>
                    <a:pt x="8223778" y="315395"/>
                  </a:lnTo>
                  <a:lnTo>
                    <a:pt x="8216632" y="269759"/>
                  </a:lnTo>
                  <a:lnTo>
                    <a:pt x="8206779" y="225082"/>
                  </a:lnTo>
                  <a:lnTo>
                    <a:pt x="8194307" y="181451"/>
                  </a:lnTo>
                  <a:lnTo>
                    <a:pt x="8179302" y="138954"/>
                  </a:lnTo>
                  <a:lnTo>
                    <a:pt x="8161853" y="97677"/>
                  </a:lnTo>
                  <a:lnTo>
                    <a:pt x="8142047" y="57709"/>
                  </a:lnTo>
                  <a:lnTo>
                    <a:pt x="8119971" y="19138"/>
                  </a:lnTo>
                  <a:lnTo>
                    <a:pt x="8107453" y="0"/>
                  </a:lnTo>
                  <a:lnTo>
                    <a:pt x="122378" y="0"/>
                  </a:lnTo>
                  <a:lnTo>
                    <a:pt x="87724" y="57709"/>
                  </a:lnTo>
                  <a:lnTo>
                    <a:pt x="67882" y="97677"/>
                  </a:lnTo>
                  <a:lnTo>
                    <a:pt x="50400" y="138954"/>
                  </a:lnTo>
                  <a:lnTo>
                    <a:pt x="35366" y="181451"/>
                  </a:lnTo>
                  <a:lnTo>
                    <a:pt x="22869" y="225082"/>
                  </a:lnTo>
                  <a:lnTo>
                    <a:pt x="12995" y="269759"/>
                  </a:lnTo>
                  <a:lnTo>
                    <a:pt x="5834" y="315395"/>
                  </a:lnTo>
                  <a:lnTo>
                    <a:pt x="1473" y="361902"/>
                  </a:lnTo>
                  <a:lnTo>
                    <a:pt x="0" y="409194"/>
                  </a:lnTo>
                  <a:lnTo>
                    <a:pt x="0" y="979170"/>
                  </a:lnTo>
                  <a:lnTo>
                    <a:pt x="8229600" y="97917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150349" y="0"/>
                  </a:moveTo>
                  <a:lnTo>
                    <a:pt x="119868" y="0"/>
                  </a:lnTo>
                  <a:lnTo>
                    <a:pt x="105677" y="22390"/>
                  </a:lnTo>
                  <a:lnTo>
                    <a:pt x="83910" y="61676"/>
                  </a:lnTo>
                  <a:lnTo>
                    <a:pt x="64437" y="102339"/>
                  </a:lnTo>
                  <a:lnTo>
                    <a:pt x="47347" y="144291"/>
                  </a:lnTo>
                  <a:lnTo>
                    <a:pt x="32730" y="187444"/>
                  </a:lnTo>
                  <a:lnTo>
                    <a:pt x="20674" y="231712"/>
                  </a:lnTo>
                  <a:lnTo>
                    <a:pt x="11268" y="277007"/>
                  </a:lnTo>
                  <a:lnTo>
                    <a:pt x="4601" y="323243"/>
                  </a:lnTo>
                  <a:lnTo>
                    <a:pt x="761" y="370332"/>
                  </a:lnTo>
                  <a:lnTo>
                    <a:pt x="0" y="390144"/>
                  </a:lnTo>
                  <a:lnTo>
                    <a:pt x="0" y="979170"/>
                  </a:lnTo>
                  <a:lnTo>
                    <a:pt x="25146" y="979170"/>
                  </a:lnTo>
                  <a:lnTo>
                    <a:pt x="25146" y="390144"/>
                  </a:lnTo>
                  <a:lnTo>
                    <a:pt x="25908" y="371856"/>
                  </a:lnTo>
                  <a:lnTo>
                    <a:pt x="30020" y="323546"/>
                  </a:lnTo>
                  <a:lnTo>
                    <a:pt x="37183" y="276185"/>
                  </a:lnTo>
                  <a:lnTo>
                    <a:pt x="47295" y="229872"/>
                  </a:lnTo>
                  <a:lnTo>
                    <a:pt x="60254" y="184704"/>
                  </a:lnTo>
                  <a:lnTo>
                    <a:pt x="75959" y="140783"/>
                  </a:lnTo>
                  <a:lnTo>
                    <a:pt x="94307" y="98205"/>
                  </a:lnTo>
                  <a:lnTo>
                    <a:pt x="115196" y="57072"/>
                  </a:lnTo>
                  <a:lnTo>
                    <a:pt x="138525" y="17480"/>
                  </a:lnTo>
                  <a:lnTo>
                    <a:pt x="150349" y="0"/>
                  </a:lnTo>
                  <a:close/>
                </a:path>
                <a:path w="8255000" h="979170">
                  <a:moveTo>
                    <a:pt x="8254746" y="406908"/>
                  </a:moveTo>
                  <a:lnTo>
                    <a:pt x="8254746" y="389382"/>
                  </a:lnTo>
                  <a:lnTo>
                    <a:pt x="8253983" y="370332"/>
                  </a:lnTo>
                  <a:lnTo>
                    <a:pt x="8249847" y="322098"/>
                  </a:lnTo>
                  <a:lnTo>
                    <a:pt x="8242831" y="274829"/>
                  </a:lnTo>
                  <a:lnTo>
                    <a:pt x="8233026" y="228608"/>
                  </a:lnTo>
                  <a:lnTo>
                    <a:pt x="8220522" y="183521"/>
                  </a:lnTo>
                  <a:lnTo>
                    <a:pt x="8205409" y="139653"/>
                  </a:lnTo>
                  <a:lnTo>
                    <a:pt x="8187778" y="97088"/>
                  </a:lnTo>
                  <a:lnTo>
                    <a:pt x="8167719" y="55910"/>
                  </a:lnTo>
                  <a:lnTo>
                    <a:pt x="8145322" y="16206"/>
                  </a:lnTo>
                  <a:lnTo>
                    <a:pt x="8134852" y="0"/>
                  </a:lnTo>
                  <a:lnTo>
                    <a:pt x="8104523" y="0"/>
                  </a:lnTo>
                  <a:lnTo>
                    <a:pt x="8119804" y="23046"/>
                  </a:lnTo>
                  <a:lnTo>
                    <a:pt x="8142398" y="62150"/>
                  </a:lnTo>
                  <a:lnTo>
                    <a:pt x="8162601" y="102727"/>
                  </a:lnTo>
                  <a:lnTo>
                    <a:pt x="8180313" y="144684"/>
                  </a:lnTo>
                  <a:lnTo>
                    <a:pt x="8195437" y="187925"/>
                  </a:lnTo>
                  <a:lnTo>
                    <a:pt x="8207873" y="232357"/>
                  </a:lnTo>
                  <a:lnTo>
                    <a:pt x="8217524" y="277886"/>
                  </a:lnTo>
                  <a:lnTo>
                    <a:pt x="8224291" y="324417"/>
                  </a:lnTo>
                  <a:lnTo>
                    <a:pt x="8228076" y="371856"/>
                  </a:lnTo>
                  <a:lnTo>
                    <a:pt x="8229600" y="409194"/>
                  </a:lnTo>
                  <a:lnTo>
                    <a:pt x="8229600" y="409956"/>
                  </a:lnTo>
                  <a:lnTo>
                    <a:pt x="8231885" y="417576"/>
                  </a:lnTo>
                  <a:lnTo>
                    <a:pt x="8231885" y="979170"/>
                  </a:lnTo>
                  <a:lnTo>
                    <a:pt x="8251698" y="979170"/>
                  </a:lnTo>
                  <a:lnTo>
                    <a:pt x="8251698" y="401574"/>
                  </a:lnTo>
                  <a:lnTo>
                    <a:pt x="8253983" y="403860"/>
                  </a:lnTo>
                  <a:lnTo>
                    <a:pt x="8254746" y="406908"/>
                  </a:lnTo>
                  <a:close/>
                </a:path>
                <a:path w="8255000" h="979170">
                  <a:moveTo>
                    <a:pt x="8231885" y="417576"/>
                  </a:moveTo>
                  <a:lnTo>
                    <a:pt x="8229600" y="409956"/>
                  </a:lnTo>
                  <a:lnTo>
                    <a:pt x="8229600" y="412242"/>
                  </a:lnTo>
                  <a:lnTo>
                    <a:pt x="8230361" y="415290"/>
                  </a:lnTo>
                  <a:lnTo>
                    <a:pt x="8231885" y="417576"/>
                  </a:lnTo>
                  <a:close/>
                </a:path>
                <a:path w="8255000" h="979170">
                  <a:moveTo>
                    <a:pt x="8231885" y="979170"/>
                  </a:moveTo>
                  <a:lnTo>
                    <a:pt x="8231885" y="417576"/>
                  </a:lnTo>
                  <a:lnTo>
                    <a:pt x="8230361" y="415290"/>
                  </a:lnTo>
                  <a:lnTo>
                    <a:pt x="8229600" y="412242"/>
                  </a:lnTo>
                  <a:lnTo>
                    <a:pt x="8229600" y="979170"/>
                  </a:lnTo>
                  <a:lnTo>
                    <a:pt x="8231885" y="979170"/>
                  </a:lnTo>
                  <a:close/>
                </a:path>
                <a:path w="8255000" h="979170">
                  <a:moveTo>
                    <a:pt x="8254746" y="409194"/>
                  </a:moveTo>
                  <a:lnTo>
                    <a:pt x="8254746" y="406908"/>
                  </a:lnTo>
                  <a:lnTo>
                    <a:pt x="8253983" y="403860"/>
                  </a:lnTo>
                  <a:lnTo>
                    <a:pt x="8251698" y="401574"/>
                  </a:lnTo>
                  <a:lnTo>
                    <a:pt x="8254746" y="409194"/>
                  </a:lnTo>
                  <a:close/>
                </a:path>
                <a:path w="8255000" h="979170">
                  <a:moveTo>
                    <a:pt x="8254746" y="979170"/>
                  </a:moveTo>
                  <a:lnTo>
                    <a:pt x="8254746" y="409194"/>
                  </a:lnTo>
                  <a:lnTo>
                    <a:pt x="8251698" y="401574"/>
                  </a:lnTo>
                  <a:lnTo>
                    <a:pt x="8251698" y="979170"/>
                  </a:lnTo>
                  <a:lnTo>
                    <a:pt x="8254746"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1" name="object 11"/>
            <p:cNvSpPr/>
            <p:nvPr/>
          </p:nvSpPr>
          <p:spPr>
            <a:xfrm>
              <a:off x="914400" y="339470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12" name="object 12"/>
            <p:cNvSpPr/>
            <p:nvPr/>
          </p:nvSpPr>
          <p:spPr>
            <a:xfrm>
              <a:off x="902208" y="3394709"/>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sp>
          <p:nvSpPr>
            <p:cNvPr id="13" name="object 13"/>
            <p:cNvSpPr/>
            <p:nvPr/>
          </p:nvSpPr>
          <p:spPr>
            <a:xfrm>
              <a:off x="457200" y="437311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4" name="object 14"/>
            <p:cNvSpPr/>
            <p:nvPr/>
          </p:nvSpPr>
          <p:spPr>
            <a:xfrm>
              <a:off x="914400" y="437387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15" name="object 15"/>
            <p:cNvSpPr/>
            <p:nvPr/>
          </p:nvSpPr>
          <p:spPr>
            <a:xfrm>
              <a:off x="902208" y="4373879"/>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sp>
          <p:nvSpPr>
            <p:cNvPr id="16" name="object 16"/>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7" name="object 17"/>
            <p:cNvSpPr/>
            <p:nvPr/>
          </p:nvSpPr>
          <p:spPr>
            <a:xfrm>
              <a:off x="457200" y="5353049"/>
              <a:ext cx="8686800" cy="979169"/>
            </a:xfrm>
            <a:custGeom>
              <a:avLst/>
              <a:gdLst/>
              <a:ahLst/>
              <a:cxnLst/>
              <a:rect l="l" t="t" r="r" b="b"/>
              <a:pathLst>
                <a:path w="8686800" h="979170">
                  <a:moveTo>
                    <a:pt x="664412" y="979170"/>
                  </a:moveTo>
                  <a:lnTo>
                    <a:pt x="617735" y="925959"/>
                  </a:lnTo>
                  <a:lnTo>
                    <a:pt x="591339" y="890441"/>
                  </a:lnTo>
                  <a:lnTo>
                    <a:pt x="567039" y="853352"/>
                  </a:lnTo>
                  <a:lnTo>
                    <a:pt x="544924" y="814780"/>
                  </a:lnTo>
                  <a:lnTo>
                    <a:pt x="525082" y="774812"/>
                  </a:lnTo>
                  <a:lnTo>
                    <a:pt x="507600" y="733536"/>
                  </a:lnTo>
                  <a:lnTo>
                    <a:pt x="492566" y="691039"/>
                  </a:lnTo>
                  <a:lnTo>
                    <a:pt x="480069" y="647408"/>
                  </a:lnTo>
                  <a:lnTo>
                    <a:pt x="470195" y="602730"/>
                  </a:lnTo>
                  <a:lnTo>
                    <a:pt x="463034" y="557095"/>
                  </a:lnTo>
                  <a:lnTo>
                    <a:pt x="458673" y="510587"/>
                  </a:lnTo>
                  <a:lnTo>
                    <a:pt x="457199" y="463296"/>
                  </a:lnTo>
                  <a:lnTo>
                    <a:pt x="457199" y="0"/>
                  </a:lnTo>
                  <a:lnTo>
                    <a:pt x="0" y="0"/>
                  </a:lnTo>
                  <a:lnTo>
                    <a:pt x="0" y="979170"/>
                  </a:lnTo>
                  <a:lnTo>
                    <a:pt x="664412" y="979170"/>
                  </a:lnTo>
                  <a:close/>
                </a:path>
                <a:path w="8686800" h="979170">
                  <a:moveTo>
                    <a:pt x="8686800" y="463296"/>
                  </a:moveTo>
                  <a:lnTo>
                    <a:pt x="8686800" y="0"/>
                  </a:lnTo>
                  <a:lnTo>
                    <a:pt x="457199" y="0"/>
                  </a:lnTo>
                  <a:lnTo>
                    <a:pt x="664412" y="979169"/>
                  </a:lnTo>
                  <a:lnTo>
                    <a:pt x="8479950" y="979169"/>
                  </a:lnTo>
                  <a:lnTo>
                    <a:pt x="8526558" y="925959"/>
                  </a:lnTo>
                  <a:lnTo>
                    <a:pt x="8552912" y="890441"/>
                  </a:lnTo>
                  <a:lnTo>
                    <a:pt x="8577171" y="853352"/>
                  </a:lnTo>
                  <a:lnTo>
                    <a:pt x="8599247" y="814780"/>
                  </a:lnTo>
                  <a:lnTo>
                    <a:pt x="8619053" y="774812"/>
                  </a:lnTo>
                  <a:lnTo>
                    <a:pt x="8636502" y="733536"/>
                  </a:lnTo>
                  <a:lnTo>
                    <a:pt x="8651507" y="691039"/>
                  </a:lnTo>
                  <a:lnTo>
                    <a:pt x="8663979" y="647408"/>
                  </a:lnTo>
                  <a:lnTo>
                    <a:pt x="8673832" y="602730"/>
                  </a:lnTo>
                  <a:lnTo>
                    <a:pt x="8680978" y="557095"/>
                  </a:lnTo>
                  <a:lnTo>
                    <a:pt x="8685330" y="510587"/>
                  </a:lnTo>
                  <a:lnTo>
                    <a:pt x="8686800" y="463296"/>
                  </a:lnTo>
                  <a:close/>
                </a:path>
              </a:pathLst>
            </a:custGeom>
            <a:solidFill>
              <a:srgbClr val="4F81BD"/>
            </a:solidFill>
          </p:spPr>
          <p:txBody>
            <a:bodyPr wrap="square" lIns="0" tIns="0" rIns="0" bIns="0" rtlCol="0"/>
            <a:lstStyle/>
            <a:p>
              <a:endParaRPr/>
            </a:p>
          </p:txBody>
        </p:sp>
        <p:sp>
          <p:nvSpPr>
            <p:cNvPr id="18" name="object 18"/>
            <p:cNvSpPr/>
            <p:nvPr/>
          </p:nvSpPr>
          <p:spPr>
            <a:xfrm>
              <a:off x="902208" y="5353049"/>
              <a:ext cx="8255000" cy="979169"/>
            </a:xfrm>
            <a:custGeom>
              <a:avLst/>
              <a:gdLst/>
              <a:ahLst/>
              <a:cxnLst/>
              <a:rect l="l" t="t" r="r" b="b"/>
              <a:pathLst>
                <a:path w="8255000" h="979170">
                  <a:moveTo>
                    <a:pt x="25146" y="463296"/>
                  </a:moveTo>
                  <a:lnTo>
                    <a:pt x="25145" y="0"/>
                  </a:lnTo>
                  <a:lnTo>
                    <a:pt x="0" y="0"/>
                  </a:lnTo>
                  <a:lnTo>
                    <a:pt x="0" y="459486"/>
                  </a:lnTo>
                  <a:lnTo>
                    <a:pt x="1524" y="455676"/>
                  </a:lnTo>
                  <a:lnTo>
                    <a:pt x="4572" y="453390"/>
                  </a:lnTo>
                  <a:lnTo>
                    <a:pt x="8382" y="450342"/>
                  </a:lnTo>
                  <a:lnTo>
                    <a:pt x="12192" y="450342"/>
                  </a:lnTo>
                  <a:lnTo>
                    <a:pt x="16764" y="451104"/>
                  </a:lnTo>
                  <a:lnTo>
                    <a:pt x="16764" y="469392"/>
                  </a:lnTo>
                  <a:lnTo>
                    <a:pt x="25146" y="463296"/>
                  </a:lnTo>
                  <a:close/>
                </a:path>
                <a:path w="8255000" h="979170">
                  <a:moveTo>
                    <a:pt x="16764" y="451104"/>
                  </a:moveTo>
                  <a:lnTo>
                    <a:pt x="12192" y="450342"/>
                  </a:lnTo>
                  <a:lnTo>
                    <a:pt x="8382" y="450342"/>
                  </a:lnTo>
                  <a:lnTo>
                    <a:pt x="4572" y="453390"/>
                  </a:lnTo>
                  <a:lnTo>
                    <a:pt x="1524" y="455676"/>
                  </a:lnTo>
                  <a:lnTo>
                    <a:pt x="0" y="459486"/>
                  </a:lnTo>
                  <a:lnTo>
                    <a:pt x="0" y="463296"/>
                  </a:lnTo>
                  <a:lnTo>
                    <a:pt x="16764" y="451104"/>
                  </a:lnTo>
                  <a:close/>
                </a:path>
                <a:path w="8255000" h="979170">
                  <a:moveTo>
                    <a:pt x="16764" y="469392"/>
                  </a:moveTo>
                  <a:lnTo>
                    <a:pt x="16764" y="451104"/>
                  </a:lnTo>
                  <a:lnTo>
                    <a:pt x="0" y="463296"/>
                  </a:lnTo>
                  <a:lnTo>
                    <a:pt x="0" y="483108"/>
                  </a:lnTo>
                  <a:lnTo>
                    <a:pt x="2630" y="530226"/>
                  </a:lnTo>
                  <a:lnTo>
                    <a:pt x="8085" y="576533"/>
                  </a:lnTo>
                  <a:lnTo>
                    <a:pt x="8382" y="578175"/>
                  </a:lnTo>
                  <a:lnTo>
                    <a:pt x="8382" y="475488"/>
                  </a:lnTo>
                  <a:lnTo>
                    <a:pt x="16764" y="469392"/>
                  </a:lnTo>
                  <a:close/>
                </a:path>
                <a:path w="8255000" h="979170">
                  <a:moveTo>
                    <a:pt x="25146" y="467106"/>
                  </a:moveTo>
                  <a:lnTo>
                    <a:pt x="25146" y="463296"/>
                  </a:lnTo>
                  <a:lnTo>
                    <a:pt x="8382" y="475488"/>
                  </a:lnTo>
                  <a:lnTo>
                    <a:pt x="12192" y="477012"/>
                  </a:lnTo>
                  <a:lnTo>
                    <a:pt x="16764" y="476250"/>
                  </a:lnTo>
                  <a:lnTo>
                    <a:pt x="19812" y="473964"/>
                  </a:lnTo>
                  <a:lnTo>
                    <a:pt x="23622" y="470916"/>
                  </a:lnTo>
                  <a:lnTo>
                    <a:pt x="25146" y="467106"/>
                  </a:lnTo>
                  <a:close/>
                </a:path>
                <a:path w="8255000" h="979170">
                  <a:moveTo>
                    <a:pt x="236909" y="979170"/>
                  </a:moveTo>
                  <a:lnTo>
                    <a:pt x="201776" y="941208"/>
                  </a:lnTo>
                  <a:lnTo>
                    <a:pt x="173866" y="906559"/>
                  </a:lnTo>
                  <a:lnTo>
                    <a:pt x="148049" y="870225"/>
                  </a:lnTo>
                  <a:lnTo>
                    <a:pt x="124417" y="832297"/>
                  </a:lnTo>
                  <a:lnTo>
                    <a:pt x="103063" y="792865"/>
                  </a:lnTo>
                  <a:lnTo>
                    <a:pt x="84080" y="752020"/>
                  </a:lnTo>
                  <a:lnTo>
                    <a:pt x="67560" y="709852"/>
                  </a:lnTo>
                  <a:lnTo>
                    <a:pt x="53596" y="666452"/>
                  </a:lnTo>
                  <a:lnTo>
                    <a:pt x="42280" y="621911"/>
                  </a:lnTo>
                  <a:lnTo>
                    <a:pt x="33704" y="576319"/>
                  </a:lnTo>
                  <a:lnTo>
                    <a:pt x="27962" y="529767"/>
                  </a:lnTo>
                  <a:lnTo>
                    <a:pt x="25146" y="482346"/>
                  </a:lnTo>
                  <a:lnTo>
                    <a:pt x="25146" y="467106"/>
                  </a:lnTo>
                  <a:lnTo>
                    <a:pt x="23622" y="470916"/>
                  </a:lnTo>
                  <a:lnTo>
                    <a:pt x="19812" y="473964"/>
                  </a:lnTo>
                  <a:lnTo>
                    <a:pt x="16764" y="476250"/>
                  </a:lnTo>
                  <a:lnTo>
                    <a:pt x="12192" y="477012"/>
                  </a:lnTo>
                  <a:lnTo>
                    <a:pt x="8382" y="475488"/>
                  </a:lnTo>
                  <a:lnTo>
                    <a:pt x="8382" y="578175"/>
                  </a:lnTo>
                  <a:lnTo>
                    <a:pt x="16280" y="621946"/>
                  </a:lnTo>
                  <a:lnTo>
                    <a:pt x="27125" y="666379"/>
                  </a:lnTo>
                  <a:lnTo>
                    <a:pt x="40535" y="709746"/>
                  </a:lnTo>
                  <a:lnTo>
                    <a:pt x="56423" y="751963"/>
                  </a:lnTo>
                  <a:lnTo>
                    <a:pt x="74701" y="792945"/>
                  </a:lnTo>
                  <a:lnTo>
                    <a:pt x="95283" y="832606"/>
                  </a:lnTo>
                  <a:lnTo>
                    <a:pt x="118081" y="870862"/>
                  </a:lnTo>
                  <a:lnTo>
                    <a:pt x="143009" y="907627"/>
                  </a:lnTo>
                  <a:lnTo>
                    <a:pt x="169980" y="942817"/>
                  </a:lnTo>
                  <a:lnTo>
                    <a:pt x="198905" y="976347"/>
                  </a:lnTo>
                  <a:lnTo>
                    <a:pt x="201640" y="979170"/>
                  </a:lnTo>
                  <a:lnTo>
                    <a:pt x="236909" y="979170"/>
                  </a:lnTo>
                  <a:close/>
                </a:path>
                <a:path w="8255000" h="979170">
                  <a:moveTo>
                    <a:pt x="8254746" y="463296"/>
                  </a:moveTo>
                  <a:lnTo>
                    <a:pt x="8254746" y="0"/>
                  </a:lnTo>
                  <a:lnTo>
                    <a:pt x="8229600" y="0"/>
                  </a:lnTo>
                  <a:lnTo>
                    <a:pt x="8229600" y="463296"/>
                  </a:lnTo>
                  <a:lnTo>
                    <a:pt x="8228058" y="510753"/>
                  </a:lnTo>
                  <a:lnTo>
                    <a:pt x="8223561" y="557427"/>
                  </a:lnTo>
                  <a:lnTo>
                    <a:pt x="8216199" y="603222"/>
                  </a:lnTo>
                  <a:lnTo>
                    <a:pt x="8206063" y="648045"/>
                  </a:lnTo>
                  <a:lnTo>
                    <a:pt x="8193244" y="691801"/>
                  </a:lnTo>
                  <a:lnTo>
                    <a:pt x="8177833" y="734395"/>
                  </a:lnTo>
                  <a:lnTo>
                    <a:pt x="8159921" y="775735"/>
                  </a:lnTo>
                  <a:lnTo>
                    <a:pt x="8139598" y="815726"/>
                  </a:lnTo>
                  <a:lnTo>
                    <a:pt x="8116955" y="854272"/>
                  </a:lnTo>
                  <a:lnTo>
                    <a:pt x="8092083" y="891282"/>
                  </a:lnTo>
                  <a:lnTo>
                    <a:pt x="8065074" y="926659"/>
                  </a:lnTo>
                  <a:lnTo>
                    <a:pt x="8036017" y="960311"/>
                  </a:lnTo>
                  <a:lnTo>
                    <a:pt x="8017643" y="979169"/>
                  </a:lnTo>
                  <a:lnTo>
                    <a:pt x="8052745" y="979169"/>
                  </a:lnTo>
                  <a:lnTo>
                    <a:pt x="8097101" y="927224"/>
                  </a:lnTo>
                  <a:lnTo>
                    <a:pt x="8123127" y="891402"/>
                  </a:lnTo>
                  <a:lnTo>
                    <a:pt x="8147068" y="854055"/>
                  </a:lnTo>
                  <a:lnTo>
                    <a:pt x="8168840" y="815267"/>
                  </a:lnTo>
                  <a:lnTo>
                    <a:pt x="8188357" y="775124"/>
                  </a:lnTo>
                  <a:lnTo>
                    <a:pt x="8205535" y="733710"/>
                  </a:lnTo>
                  <a:lnTo>
                    <a:pt x="8220290" y="691110"/>
                  </a:lnTo>
                  <a:lnTo>
                    <a:pt x="8232536" y="647409"/>
                  </a:lnTo>
                  <a:lnTo>
                    <a:pt x="8242189" y="602692"/>
                  </a:lnTo>
                  <a:lnTo>
                    <a:pt x="8249165" y="557045"/>
                  </a:lnTo>
                  <a:lnTo>
                    <a:pt x="8253379" y="510551"/>
                  </a:lnTo>
                  <a:lnTo>
                    <a:pt x="8254746" y="463296"/>
                  </a:lnTo>
                  <a:close/>
                </a:path>
              </a:pathLst>
            </a:custGeom>
            <a:solidFill>
              <a:srgbClr val="FFFFFF"/>
            </a:solidFill>
          </p:spPr>
          <p:txBody>
            <a:bodyPr wrap="square" lIns="0" tIns="0" rIns="0" bIns="0" rtlCol="0"/>
            <a:lstStyle/>
            <a:p>
              <a:endParaRPr/>
            </a:p>
          </p:txBody>
        </p:sp>
      </p:grpSp>
      <p:sp>
        <p:nvSpPr>
          <p:cNvPr id="19" name="object 19"/>
          <p:cNvSpPr txBox="1"/>
          <p:nvPr/>
        </p:nvSpPr>
        <p:spPr>
          <a:xfrm>
            <a:off x="1234694" y="2359405"/>
            <a:ext cx="7555230" cy="2599686"/>
          </a:xfrm>
          <a:prstGeom prst="rect">
            <a:avLst/>
          </a:prstGeom>
        </p:spPr>
        <p:txBody>
          <a:bodyPr vert="horz" wrap="square" lIns="0" tIns="50800" rIns="0" bIns="0" rtlCol="0">
            <a:spAutoFit/>
          </a:bodyPr>
          <a:lstStyle/>
          <a:p>
            <a:pPr marL="12700" marR="5080">
              <a:lnSpc>
                <a:spcPct val="91600"/>
              </a:lnSpc>
              <a:spcBef>
                <a:spcPts val="400"/>
              </a:spcBef>
            </a:pPr>
            <a:r>
              <a:rPr sz="3000" dirty="0">
                <a:solidFill>
                  <a:srgbClr val="FFFFFF"/>
                </a:solidFill>
                <a:latin typeface="Calibri"/>
                <a:cs typeface="Calibri"/>
              </a:rPr>
              <a:t>This </a:t>
            </a:r>
            <a:r>
              <a:rPr sz="3000" spc="-45" dirty="0">
                <a:solidFill>
                  <a:srgbClr val="FFFFFF"/>
                </a:solidFill>
                <a:latin typeface="Calibri"/>
                <a:cs typeface="Calibri"/>
              </a:rPr>
              <a:t>Poli</a:t>
            </a:r>
            <a:r>
              <a:rPr lang="en-US" sz="3000" spc="-45" dirty="0">
                <a:solidFill>
                  <a:srgbClr val="FFFFFF"/>
                </a:solidFill>
                <a:latin typeface="Calibri"/>
                <a:cs typeface="Calibri"/>
              </a:rPr>
              <a:t>cy . . . </a:t>
            </a:r>
            <a:r>
              <a:rPr sz="3000" b="1" i="1" dirty="0">
                <a:solidFill>
                  <a:srgbClr val="FFFFFF"/>
                </a:solidFill>
                <a:latin typeface="Calibri"/>
                <a:cs typeface="Calibri"/>
              </a:rPr>
              <a:t>insures </a:t>
            </a:r>
            <a:r>
              <a:rPr sz="3000" b="1" i="1" spc="-10" dirty="0">
                <a:solidFill>
                  <a:srgbClr val="FFFFFF"/>
                </a:solidFill>
                <a:latin typeface="Calibri"/>
                <a:cs typeface="Calibri"/>
              </a:rPr>
              <a:t>against </a:t>
            </a:r>
            <a:r>
              <a:rPr sz="3000" b="1" i="1" dirty="0">
                <a:solidFill>
                  <a:srgbClr val="FFFFFF"/>
                </a:solidFill>
                <a:latin typeface="Calibri"/>
                <a:cs typeface="Calibri"/>
              </a:rPr>
              <a:t>all  </a:t>
            </a:r>
            <a:r>
              <a:rPr sz="3000" b="1" i="1" spc="-5" dirty="0">
                <a:solidFill>
                  <a:srgbClr val="FFFFFF"/>
                </a:solidFill>
                <a:latin typeface="Calibri"/>
                <a:cs typeface="Calibri"/>
              </a:rPr>
              <a:t>risks </a:t>
            </a:r>
            <a:r>
              <a:rPr sz="3000" b="1" i="1" dirty="0">
                <a:solidFill>
                  <a:srgbClr val="FFFFFF"/>
                </a:solidFill>
                <a:latin typeface="Calibri"/>
                <a:cs typeface="Calibri"/>
              </a:rPr>
              <a:t>of direct </a:t>
            </a:r>
            <a:r>
              <a:rPr sz="3000" b="1" i="1" spc="-10" dirty="0">
                <a:solidFill>
                  <a:srgbClr val="FFFFFF"/>
                </a:solidFill>
                <a:latin typeface="Calibri"/>
                <a:cs typeface="Calibri"/>
              </a:rPr>
              <a:t>physical </a:t>
            </a:r>
            <a:r>
              <a:rPr sz="3000" b="1" i="1" dirty="0">
                <a:solidFill>
                  <a:srgbClr val="FFFFFF"/>
                </a:solidFill>
                <a:latin typeface="Calibri"/>
                <a:cs typeface="Calibri"/>
              </a:rPr>
              <a:t>loss of or direct </a:t>
            </a:r>
            <a:r>
              <a:rPr sz="3000" b="1" i="1" spc="-10" dirty="0">
                <a:solidFill>
                  <a:srgbClr val="FFFFFF"/>
                </a:solidFill>
                <a:latin typeface="Calibri"/>
                <a:cs typeface="Calibri"/>
              </a:rPr>
              <a:t>physical  </a:t>
            </a:r>
            <a:r>
              <a:rPr sz="3000" b="1" i="1" dirty="0">
                <a:solidFill>
                  <a:srgbClr val="FFFFFF"/>
                </a:solidFill>
                <a:latin typeface="Calibri"/>
                <a:cs typeface="Calibri"/>
              </a:rPr>
              <a:t>damage </a:t>
            </a:r>
            <a:r>
              <a:rPr sz="3000" b="1" i="1" spc="-20" dirty="0">
                <a:solidFill>
                  <a:srgbClr val="FFFFFF"/>
                </a:solidFill>
                <a:latin typeface="Calibri"/>
                <a:cs typeface="Calibri"/>
              </a:rPr>
              <a:t>to </a:t>
            </a:r>
            <a:r>
              <a:rPr sz="3000" b="1" i="1" dirty="0">
                <a:solidFill>
                  <a:srgbClr val="FFFFFF"/>
                </a:solidFill>
                <a:latin typeface="Calibri"/>
                <a:cs typeface="Calibri"/>
              </a:rPr>
              <a:t>Insured </a:t>
            </a:r>
            <a:r>
              <a:rPr sz="3000" b="1" i="1" spc="-5" dirty="0">
                <a:solidFill>
                  <a:srgbClr val="FFFFFF"/>
                </a:solidFill>
                <a:latin typeface="Calibri"/>
                <a:cs typeface="Calibri"/>
              </a:rPr>
              <a:t>Property </a:t>
            </a:r>
            <a:r>
              <a:rPr sz="3000" dirty="0">
                <a:solidFill>
                  <a:srgbClr val="FFFFFF"/>
                </a:solidFill>
                <a:latin typeface="Calibri"/>
                <a:cs typeface="Calibri"/>
              </a:rPr>
              <a:t>while </a:t>
            </a:r>
            <a:r>
              <a:rPr sz="3000" spc="-15" dirty="0">
                <a:solidFill>
                  <a:srgbClr val="FFFFFF"/>
                </a:solidFill>
                <a:latin typeface="Calibri"/>
                <a:cs typeface="Calibri"/>
              </a:rPr>
              <a:t>at </a:t>
            </a:r>
            <a:r>
              <a:rPr sz="3000" spc="-5" dirty="0">
                <a:solidFill>
                  <a:srgbClr val="FFFFFF"/>
                </a:solidFill>
                <a:latin typeface="Calibri"/>
                <a:cs typeface="Calibri"/>
              </a:rPr>
              <a:t>the  </a:t>
            </a:r>
            <a:r>
              <a:rPr sz="3000" spc="-10" dirty="0">
                <a:solidFill>
                  <a:srgbClr val="FFFFFF"/>
                </a:solidFill>
                <a:latin typeface="Calibri"/>
                <a:cs typeface="Calibri"/>
              </a:rPr>
              <a:t>construction site, </a:t>
            </a:r>
            <a:r>
              <a:rPr sz="3000" spc="-20" dirty="0">
                <a:solidFill>
                  <a:srgbClr val="FFFFFF"/>
                </a:solidFill>
                <a:latin typeface="Calibri"/>
                <a:cs typeface="Calibri"/>
              </a:rPr>
              <a:t>stored </a:t>
            </a:r>
            <a:r>
              <a:rPr sz="3000" spc="-10" dirty="0">
                <a:solidFill>
                  <a:srgbClr val="FFFFFF"/>
                </a:solidFill>
                <a:latin typeface="Calibri"/>
                <a:cs typeface="Calibri"/>
              </a:rPr>
              <a:t>off‐site, </a:t>
            </a:r>
            <a:r>
              <a:rPr sz="3000" dirty="0">
                <a:solidFill>
                  <a:srgbClr val="FFFFFF"/>
                </a:solidFill>
                <a:latin typeface="Calibri"/>
                <a:cs typeface="Calibri"/>
              </a:rPr>
              <a:t>or in </a:t>
            </a:r>
            <a:r>
              <a:rPr sz="3000" spc="-5" dirty="0">
                <a:solidFill>
                  <a:srgbClr val="FFFFFF"/>
                </a:solidFill>
                <a:latin typeface="Calibri"/>
                <a:cs typeface="Calibri"/>
              </a:rPr>
              <a:t>the </a:t>
            </a:r>
            <a:r>
              <a:rPr sz="3000" spc="-15" dirty="0">
                <a:solidFill>
                  <a:srgbClr val="FFFFFF"/>
                </a:solidFill>
                <a:latin typeface="Calibri"/>
                <a:cs typeface="Calibri"/>
              </a:rPr>
              <a:t>course  </a:t>
            </a:r>
            <a:r>
              <a:rPr sz="3000" dirty="0">
                <a:solidFill>
                  <a:srgbClr val="FFFFFF"/>
                </a:solidFill>
                <a:latin typeface="Calibri"/>
                <a:cs typeface="Calibri"/>
              </a:rPr>
              <a:t>of </a:t>
            </a:r>
            <a:r>
              <a:rPr sz="3000" spc="-10" dirty="0">
                <a:solidFill>
                  <a:srgbClr val="FFFFFF"/>
                </a:solidFill>
                <a:latin typeface="Calibri"/>
                <a:cs typeface="Calibri"/>
              </a:rPr>
              <a:t>transit </a:t>
            </a:r>
            <a:r>
              <a:rPr sz="3000" dirty="0">
                <a:solidFill>
                  <a:srgbClr val="FFFFFF"/>
                </a:solidFill>
                <a:latin typeface="Calibri"/>
                <a:cs typeface="Calibri"/>
              </a:rPr>
              <a:t>within </a:t>
            </a:r>
            <a:r>
              <a:rPr sz="3000" spc="-5" dirty="0">
                <a:solidFill>
                  <a:srgbClr val="FFFFFF"/>
                </a:solidFill>
                <a:latin typeface="Calibri"/>
                <a:cs typeface="Calibri"/>
              </a:rPr>
              <a:t>the </a:t>
            </a:r>
            <a:r>
              <a:rPr sz="3000" spc="-30" dirty="0">
                <a:solidFill>
                  <a:srgbClr val="FFFFFF"/>
                </a:solidFill>
                <a:latin typeface="Calibri"/>
                <a:cs typeface="Calibri"/>
              </a:rPr>
              <a:t>Territorial </a:t>
            </a:r>
            <a:r>
              <a:rPr sz="3000" spc="-5" dirty="0">
                <a:solidFill>
                  <a:srgbClr val="FFFFFF"/>
                </a:solidFill>
                <a:latin typeface="Calibri"/>
                <a:cs typeface="Calibri"/>
              </a:rPr>
              <a:t>Limits </a:t>
            </a:r>
            <a:r>
              <a:rPr lang="en-US" sz="3000" spc="-5" dirty="0">
                <a:solidFill>
                  <a:srgbClr val="FFFFFF"/>
                </a:solidFill>
                <a:latin typeface="Calibri"/>
                <a:cs typeface="Calibri"/>
              </a:rPr>
              <a:t>. . .</a:t>
            </a:r>
            <a:r>
              <a:rPr sz="3000" spc="-5" dirty="0">
                <a:solidFill>
                  <a:srgbClr val="FFFFFF"/>
                </a:solidFill>
                <a:latin typeface="Calibri"/>
                <a:cs typeface="Calibri"/>
              </a:rPr>
              <a:t> during the </a:t>
            </a:r>
            <a:r>
              <a:rPr sz="3000" spc="-15" dirty="0">
                <a:solidFill>
                  <a:srgbClr val="FFFFFF"/>
                </a:solidFill>
                <a:latin typeface="Calibri"/>
                <a:cs typeface="Calibri"/>
              </a:rPr>
              <a:t>Period </a:t>
            </a:r>
            <a:r>
              <a:rPr sz="3000" dirty="0">
                <a:solidFill>
                  <a:srgbClr val="FFFFFF"/>
                </a:solidFill>
                <a:latin typeface="Calibri"/>
                <a:cs typeface="Calibri"/>
              </a:rPr>
              <a:t>of </a:t>
            </a:r>
            <a:r>
              <a:rPr sz="3000" spc="-10" dirty="0">
                <a:solidFill>
                  <a:srgbClr val="FFFFFF"/>
                </a:solidFill>
                <a:latin typeface="Calibri"/>
                <a:cs typeface="Calibri"/>
              </a:rPr>
              <a:t>Insurance </a:t>
            </a:r>
            <a:r>
              <a:rPr sz="3000" dirty="0">
                <a:solidFill>
                  <a:srgbClr val="FFFFFF"/>
                </a:solidFill>
                <a:latin typeface="Calibri"/>
                <a:cs typeface="Calibri"/>
              </a:rPr>
              <a:t>of  each </a:t>
            </a:r>
            <a:r>
              <a:rPr sz="3000" spc="-10" dirty="0">
                <a:solidFill>
                  <a:srgbClr val="FFFFFF"/>
                </a:solidFill>
                <a:latin typeface="Calibri"/>
                <a:cs typeface="Calibri"/>
              </a:rPr>
              <a:t>Insured</a:t>
            </a:r>
            <a:r>
              <a:rPr sz="3000" spc="-30" dirty="0">
                <a:solidFill>
                  <a:srgbClr val="FFFFFF"/>
                </a:solidFill>
                <a:latin typeface="Calibri"/>
                <a:cs typeface="Calibri"/>
              </a:rPr>
              <a:t> </a:t>
            </a:r>
            <a:r>
              <a:rPr sz="3000" spc="-10" dirty="0">
                <a:solidFill>
                  <a:srgbClr val="FFFFFF"/>
                </a:solidFill>
                <a:latin typeface="Calibri"/>
                <a:cs typeface="Calibri"/>
              </a:rPr>
              <a:t>Project.</a:t>
            </a:r>
            <a:endParaRPr sz="3000" dirty="0">
              <a:latin typeface="Calibri"/>
              <a:cs typeface="Calibri"/>
            </a:endParaRPr>
          </a:p>
        </p:txBody>
      </p:sp>
      <p:grpSp>
        <p:nvGrpSpPr>
          <p:cNvPr id="20" name="object 20"/>
          <p:cNvGrpSpPr/>
          <p:nvPr/>
        </p:nvGrpSpPr>
        <p:grpSpPr>
          <a:xfrm>
            <a:off x="457200" y="6331458"/>
            <a:ext cx="9144000" cy="984250"/>
            <a:chOff x="457200" y="6331458"/>
            <a:chExt cx="9144000" cy="984250"/>
          </a:xfrm>
        </p:grpSpPr>
        <p:sp>
          <p:nvSpPr>
            <p:cNvPr id="21" name="object 21"/>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2" name="object 22"/>
            <p:cNvSpPr/>
            <p:nvPr/>
          </p:nvSpPr>
          <p:spPr>
            <a:xfrm>
              <a:off x="1121612" y="6332219"/>
              <a:ext cx="7815580" cy="231775"/>
            </a:xfrm>
            <a:custGeom>
              <a:avLst/>
              <a:gdLst/>
              <a:ahLst/>
              <a:cxnLst/>
              <a:rect l="l" t="t" r="r" b="b"/>
              <a:pathLst>
                <a:path w="7815580" h="231775">
                  <a:moveTo>
                    <a:pt x="7815537" y="0"/>
                  </a:moveTo>
                  <a:lnTo>
                    <a:pt x="0" y="0"/>
                  </a:lnTo>
                  <a:lnTo>
                    <a:pt x="12052" y="12763"/>
                  </a:lnTo>
                  <a:lnTo>
                    <a:pt x="44211" y="43045"/>
                  </a:lnTo>
                  <a:lnTo>
                    <a:pt x="78114" y="71406"/>
                  </a:lnTo>
                  <a:lnTo>
                    <a:pt x="113674" y="97760"/>
                  </a:lnTo>
                  <a:lnTo>
                    <a:pt x="150804" y="122019"/>
                  </a:lnTo>
                  <a:lnTo>
                    <a:pt x="189414" y="144095"/>
                  </a:lnTo>
                  <a:lnTo>
                    <a:pt x="229418" y="163901"/>
                  </a:lnTo>
                  <a:lnTo>
                    <a:pt x="270727" y="181350"/>
                  </a:lnTo>
                  <a:lnTo>
                    <a:pt x="313254" y="196355"/>
                  </a:lnTo>
                  <a:lnTo>
                    <a:pt x="356910" y="208827"/>
                  </a:lnTo>
                  <a:lnTo>
                    <a:pt x="401608" y="218680"/>
                  </a:lnTo>
                  <a:lnTo>
                    <a:pt x="447259" y="225826"/>
                  </a:lnTo>
                  <a:lnTo>
                    <a:pt x="493776" y="230178"/>
                  </a:lnTo>
                  <a:lnTo>
                    <a:pt x="541071" y="231648"/>
                  </a:lnTo>
                  <a:lnTo>
                    <a:pt x="7274865" y="231648"/>
                  </a:lnTo>
                  <a:lnTo>
                    <a:pt x="7322156" y="230178"/>
                  </a:lnTo>
                  <a:lnTo>
                    <a:pt x="7368663" y="225826"/>
                  </a:lnTo>
                  <a:lnTo>
                    <a:pt x="7414299" y="218680"/>
                  </a:lnTo>
                  <a:lnTo>
                    <a:pt x="7458977" y="208827"/>
                  </a:lnTo>
                  <a:lnTo>
                    <a:pt x="7502608" y="196355"/>
                  </a:lnTo>
                  <a:lnTo>
                    <a:pt x="7545105" y="181350"/>
                  </a:lnTo>
                  <a:lnTo>
                    <a:pt x="7586381" y="163901"/>
                  </a:lnTo>
                  <a:lnTo>
                    <a:pt x="7626349" y="144095"/>
                  </a:lnTo>
                  <a:lnTo>
                    <a:pt x="7664921" y="122019"/>
                  </a:lnTo>
                  <a:lnTo>
                    <a:pt x="7702010" y="97760"/>
                  </a:lnTo>
                  <a:lnTo>
                    <a:pt x="7737528" y="71406"/>
                  </a:lnTo>
                  <a:lnTo>
                    <a:pt x="7771388" y="43045"/>
                  </a:lnTo>
                  <a:lnTo>
                    <a:pt x="7803502" y="12763"/>
                  </a:lnTo>
                  <a:lnTo>
                    <a:pt x="7815537" y="0"/>
                  </a:lnTo>
                  <a:close/>
                </a:path>
              </a:pathLst>
            </a:custGeom>
            <a:solidFill>
              <a:srgbClr val="4F81BD"/>
            </a:solidFill>
          </p:spPr>
          <p:txBody>
            <a:bodyPr wrap="square" lIns="0" tIns="0" rIns="0" bIns="0" rtlCol="0"/>
            <a:lstStyle/>
            <a:p>
              <a:endParaRPr/>
            </a:p>
          </p:txBody>
        </p:sp>
        <p:sp>
          <p:nvSpPr>
            <p:cNvPr id="23" name="object 23"/>
            <p:cNvSpPr/>
            <p:nvPr/>
          </p:nvSpPr>
          <p:spPr>
            <a:xfrm>
              <a:off x="1103848" y="6332219"/>
              <a:ext cx="7851140" cy="245110"/>
            </a:xfrm>
            <a:custGeom>
              <a:avLst/>
              <a:gdLst/>
              <a:ahLst/>
              <a:cxnLst/>
              <a:rect l="l" t="t" r="r" b="b"/>
              <a:pathLst>
                <a:path w="7851140" h="245109">
                  <a:moveTo>
                    <a:pt x="7288819" y="219456"/>
                  </a:moveTo>
                  <a:lnTo>
                    <a:pt x="558835" y="219456"/>
                  </a:lnTo>
                  <a:lnTo>
                    <a:pt x="511337" y="217911"/>
                  </a:lnTo>
                  <a:lnTo>
                    <a:pt x="464637" y="213412"/>
                  </a:lnTo>
                  <a:lnTo>
                    <a:pt x="418827" y="206051"/>
                  </a:lnTo>
                  <a:lnTo>
                    <a:pt x="374000" y="195917"/>
                  </a:lnTo>
                  <a:lnTo>
                    <a:pt x="330248" y="183102"/>
                  </a:lnTo>
                  <a:lnTo>
                    <a:pt x="287664" y="167695"/>
                  </a:lnTo>
                  <a:lnTo>
                    <a:pt x="246340" y="149788"/>
                  </a:lnTo>
                  <a:lnTo>
                    <a:pt x="206370" y="129471"/>
                  </a:lnTo>
                  <a:lnTo>
                    <a:pt x="167844" y="106835"/>
                  </a:lnTo>
                  <a:lnTo>
                    <a:pt x="130783" y="81914"/>
                  </a:lnTo>
                  <a:lnTo>
                    <a:pt x="95499" y="54968"/>
                  </a:lnTo>
                  <a:lnTo>
                    <a:pt x="61865" y="25918"/>
                  </a:lnTo>
                  <a:lnTo>
                    <a:pt x="35268" y="0"/>
                  </a:lnTo>
                  <a:lnTo>
                    <a:pt x="0" y="0"/>
                  </a:lnTo>
                  <a:lnTo>
                    <a:pt x="28059" y="28960"/>
                  </a:lnTo>
                  <a:lnTo>
                    <a:pt x="60635" y="58914"/>
                  </a:lnTo>
                  <a:lnTo>
                    <a:pt x="94905" y="86951"/>
                  </a:lnTo>
                  <a:lnTo>
                    <a:pt x="130856" y="113035"/>
                  </a:lnTo>
                  <a:lnTo>
                    <a:pt x="168181" y="136938"/>
                  </a:lnTo>
                  <a:lnTo>
                    <a:pt x="207013" y="158718"/>
                  </a:lnTo>
                  <a:lnTo>
                    <a:pt x="247191" y="178242"/>
                  </a:lnTo>
                  <a:lnTo>
                    <a:pt x="288629" y="195426"/>
                  </a:lnTo>
                  <a:lnTo>
                    <a:pt x="331240" y="210183"/>
                  </a:lnTo>
                  <a:lnTo>
                    <a:pt x="374936" y="222429"/>
                  </a:lnTo>
                  <a:lnTo>
                    <a:pt x="419630" y="232079"/>
                  </a:lnTo>
                  <a:lnTo>
                    <a:pt x="465236" y="239048"/>
                  </a:lnTo>
                  <a:lnTo>
                    <a:pt x="511667" y="243250"/>
                  </a:lnTo>
                  <a:lnTo>
                    <a:pt x="558835" y="244602"/>
                  </a:lnTo>
                  <a:lnTo>
                    <a:pt x="7279675" y="244602"/>
                  </a:lnTo>
                  <a:lnTo>
                    <a:pt x="7279675" y="230886"/>
                  </a:lnTo>
                  <a:lnTo>
                    <a:pt x="7280437" y="227076"/>
                  </a:lnTo>
                  <a:lnTo>
                    <a:pt x="7285009" y="220980"/>
                  </a:lnTo>
                  <a:lnTo>
                    <a:pt x="7288819" y="219456"/>
                  </a:lnTo>
                  <a:close/>
                </a:path>
                <a:path w="7851140" h="245109">
                  <a:moveTo>
                    <a:pt x="7292629" y="219456"/>
                  </a:moveTo>
                  <a:lnTo>
                    <a:pt x="7288819" y="219456"/>
                  </a:lnTo>
                  <a:lnTo>
                    <a:pt x="7285009" y="220980"/>
                  </a:lnTo>
                  <a:lnTo>
                    <a:pt x="7280437" y="227076"/>
                  </a:lnTo>
                  <a:lnTo>
                    <a:pt x="7279675" y="230886"/>
                  </a:lnTo>
                  <a:lnTo>
                    <a:pt x="7280437" y="234696"/>
                  </a:lnTo>
                  <a:lnTo>
                    <a:pt x="7280437" y="235458"/>
                  </a:lnTo>
                  <a:lnTo>
                    <a:pt x="7292629" y="219456"/>
                  </a:lnTo>
                  <a:close/>
                </a:path>
                <a:path w="7851140" h="245109">
                  <a:moveTo>
                    <a:pt x="7851105" y="0"/>
                  </a:moveTo>
                  <a:lnTo>
                    <a:pt x="7816002" y="0"/>
                  </a:lnTo>
                  <a:lnTo>
                    <a:pt x="7803363" y="12972"/>
                  </a:lnTo>
                  <a:lnTo>
                    <a:pt x="7770485" y="42889"/>
                  </a:lnTo>
                  <a:lnTo>
                    <a:pt x="7735832" y="70797"/>
                  </a:lnTo>
                  <a:lnTo>
                    <a:pt x="7699495" y="96603"/>
                  </a:lnTo>
                  <a:lnTo>
                    <a:pt x="7661565" y="120212"/>
                  </a:lnTo>
                  <a:lnTo>
                    <a:pt x="7622133" y="141530"/>
                  </a:lnTo>
                  <a:lnTo>
                    <a:pt x="7581289" y="160462"/>
                  </a:lnTo>
                  <a:lnTo>
                    <a:pt x="7539125" y="176915"/>
                  </a:lnTo>
                  <a:lnTo>
                    <a:pt x="7495732" y="190795"/>
                  </a:lnTo>
                  <a:lnTo>
                    <a:pt x="7451200" y="202007"/>
                  </a:lnTo>
                  <a:lnTo>
                    <a:pt x="7405619" y="210456"/>
                  </a:lnTo>
                  <a:lnTo>
                    <a:pt x="7359082" y="216050"/>
                  </a:lnTo>
                  <a:lnTo>
                    <a:pt x="7311679" y="218694"/>
                  </a:lnTo>
                  <a:lnTo>
                    <a:pt x="7292629" y="219456"/>
                  </a:lnTo>
                  <a:lnTo>
                    <a:pt x="7280437" y="235458"/>
                  </a:lnTo>
                  <a:lnTo>
                    <a:pt x="7280437" y="234696"/>
                  </a:lnTo>
                  <a:lnTo>
                    <a:pt x="7279675" y="230886"/>
                  </a:lnTo>
                  <a:lnTo>
                    <a:pt x="7279675" y="244602"/>
                  </a:lnTo>
                  <a:lnTo>
                    <a:pt x="7292629" y="244602"/>
                  </a:lnTo>
                  <a:lnTo>
                    <a:pt x="7304821" y="228600"/>
                  </a:lnTo>
                  <a:lnTo>
                    <a:pt x="7306345" y="232410"/>
                  </a:lnTo>
                  <a:lnTo>
                    <a:pt x="7306345" y="244602"/>
                  </a:lnTo>
                  <a:lnTo>
                    <a:pt x="7312441" y="244602"/>
                  </a:lnTo>
                  <a:lnTo>
                    <a:pt x="7359582" y="241849"/>
                  </a:lnTo>
                  <a:lnTo>
                    <a:pt x="7405909" y="236298"/>
                  </a:lnTo>
                  <a:lnTo>
                    <a:pt x="7451336" y="228032"/>
                  </a:lnTo>
                  <a:lnTo>
                    <a:pt x="7495778" y="217137"/>
                  </a:lnTo>
                  <a:lnTo>
                    <a:pt x="7539151" y="203699"/>
                  </a:lnTo>
                  <a:lnTo>
                    <a:pt x="7581371" y="187800"/>
                  </a:lnTo>
                  <a:lnTo>
                    <a:pt x="7622352" y="169527"/>
                  </a:lnTo>
                  <a:lnTo>
                    <a:pt x="7662010" y="148965"/>
                  </a:lnTo>
                  <a:lnTo>
                    <a:pt x="7700261" y="126198"/>
                  </a:lnTo>
                  <a:lnTo>
                    <a:pt x="7737019" y="101312"/>
                  </a:lnTo>
                  <a:lnTo>
                    <a:pt x="7772200" y="74390"/>
                  </a:lnTo>
                  <a:lnTo>
                    <a:pt x="7805719" y="45519"/>
                  </a:lnTo>
                  <a:lnTo>
                    <a:pt x="7837492" y="14782"/>
                  </a:lnTo>
                  <a:lnTo>
                    <a:pt x="7851105" y="0"/>
                  </a:lnTo>
                  <a:close/>
                </a:path>
                <a:path w="7851140" h="245109">
                  <a:moveTo>
                    <a:pt x="7306345" y="232410"/>
                  </a:moveTo>
                  <a:lnTo>
                    <a:pt x="7304821" y="228600"/>
                  </a:lnTo>
                  <a:lnTo>
                    <a:pt x="7292629" y="244602"/>
                  </a:lnTo>
                  <a:lnTo>
                    <a:pt x="7296439" y="244602"/>
                  </a:lnTo>
                  <a:lnTo>
                    <a:pt x="7300249" y="243078"/>
                  </a:lnTo>
                  <a:lnTo>
                    <a:pt x="7304821" y="236982"/>
                  </a:lnTo>
                  <a:lnTo>
                    <a:pt x="7306345" y="232410"/>
                  </a:lnTo>
                  <a:close/>
                </a:path>
                <a:path w="7851140" h="245109">
                  <a:moveTo>
                    <a:pt x="7306345" y="244602"/>
                  </a:moveTo>
                  <a:lnTo>
                    <a:pt x="7306345" y="232410"/>
                  </a:lnTo>
                  <a:lnTo>
                    <a:pt x="7304821" y="236982"/>
                  </a:lnTo>
                  <a:lnTo>
                    <a:pt x="7300249" y="243078"/>
                  </a:lnTo>
                  <a:lnTo>
                    <a:pt x="7296439" y="244602"/>
                  </a:lnTo>
                  <a:lnTo>
                    <a:pt x="7306345" y="244602"/>
                  </a:lnTo>
                  <a:close/>
                </a:path>
              </a:pathLst>
            </a:custGeom>
            <a:solidFill>
              <a:srgbClr val="FFFFFF"/>
            </a:solidFill>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8570" y="3124454"/>
            <a:ext cx="7172325" cy="1245235"/>
          </a:xfrm>
          <a:prstGeom prst="rect">
            <a:avLst/>
          </a:prstGeom>
        </p:spPr>
        <p:txBody>
          <a:bodyPr vert="horz" wrap="square" lIns="0" tIns="12700" rIns="0" bIns="0" rtlCol="0">
            <a:spAutoFit/>
          </a:bodyPr>
          <a:lstStyle/>
          <a:p>
            <a:pPr marL="12700" marR="5080" indent="372745">
              <a:lnSpc>
                <a:spcPct val="100000"/>
              </a:lnSpc>
              <a:spcBef>
                <a:spcPts val="100"/>
              </a:spcBef>
            </a:pPr>
            <a:r>
              <a:rPr sz="4000" spc="-25" dirty="0"/>
              <a:t>Coverage for </a:t>
            </a:r>
            <a:r>
              <a:rPr sz="4000" dirty="0"/>
              <a:t>Losses </a:t>
            </a:r>
            <a:r>
              <a:rPr sz="4000" spc="-5" dirty="0"/>
              <a:t>Caused </a:t>
            </a:r>
            <a:r>
              <a:rPr sz="4000" spc="-25" dirty="0"/>
              <a:t>By  </a:t>
            </a:r>
            <a:r>
              <a:rPr sz="4000" spc="-20" dirty="0"/>
              <a:t>Defective </a:t>
            </a:r>
            <a:r>
              <a:rPr sz="4000" spc="-5" dirty="0"/>
              <a:t>Design </a:t>
            </a:r>
            <a:r>
              <a:rPr sz="4000" dirty="0"/>
              <a:t>or</a:t>
            </a:r>
            <a:r>
              <a:rPr sz="4000" spc="-25" dirty="0"/>
              <a:t> </a:t>
            </a:r>
            <a:r>
              <a:rPr sz="4000" spc="-20" dirty="0"/>
              <a:t>Workmanship</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403" y="952754"/>
            <a:ext cx="7656195" cy="635635"/>
          </a:xfrm>
          <a:prstGeom prst="rect">
            <a:avLst/>
          </a:prstGeom>
        </p:spPr>
        <p:txBody>
          <a:bodyPr vert="horz" wrap="square" lIns="0" tIns="12700" rIns="0" bIns="0" rtlCol="0">
            <a:spAutoFit/>
          </a:bodyPr>
          <a:lstStyle/>
          <a:p>
            <a:pPr marL="12700">
              <a:lnSpc>
                <a:spcPct val="100000"/>
              </a:lnSpc>
              <a:spcBef>
                <a:spcPts val="100"/>
              </a:spcBef>
            </a:pPr>
            <a:r>
              <a:rPr sz="4000" spc="-20" dirty="0"/>
              <a:t>Defective </a:t>
            </a:r>
            <a:r>
              <a:rPr sz="4000" spc="-5" dirty="0"/>
              <a:t>Design </a:t>
            </a:r>
            <a:r>
              <a:rPr sz="4000" dirty="0"/>
              <a:t>and </a:t>
            </a:r>
            <a:r>
              <a:rPr sz="4000" spc="-20" dirty="0"/>
              <a:t>Workmanship:</a:t>
            </a:r>
            <a:endParaRPr sz="4000"/>
          </a:p>
        </p:txBody>
      </p:sp>
      <p:grpSp>
        <p:nvGrpSpPr>
          <p:cNvPr id="3" name="object 3"/>
          <p:cNvGrpSpPr/>
          <p:nvPr/>
        </p:nvGrpSpPr>
        <p:grpSpPr>
          <a:xfrm>
            <a:off x="457200" y="1447800"/>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54622" y="2332481"/>
              <a:ext cx="8149590" cy="83185"/>
            </a:xfrm>
            <a:custGeom>
              <a:avLst/>
              <a:gdLst/>
              <a:ahLst/>
              <a:cxnLst/>
              <a:rect l="l" t="t" r="r" b="b"/>
              <a:pathLst>
                <a:path w="8149590" h="83185">
                  <a:moveTo>
                    <a:pt x="8149426" y="83058"/>
                  </a:moveTo>
                  <a:lnTo>
                    <a:pt x="8113488" y="44507"/>
                  </a:lnTo>
                  <a:lnTo>
                    <a:pt x="8075855" y="20589"/>
                  </a:lnTo>
                  <a:lnTo>
                    <a:pt x="8033183" y="5349"/>
                  </a:lnTo>
                  <a:lnTo>
                    <a:pt x="7986685" y="0"/>
                  </a:lnTo>
                  <a:lnTo>
                    <a:pt x="163231" y="0"/>
                  </a:lnTo>
                  <a:lnTo>
                    <a:pt x="116691" y="5349"/>
                  </a:lnTo>
                  <a:lnTo>
                    <a:pt x="73911" y="20589"/>
                  </a:lnTo>
                  <a:lnTo>
                    <a:pt x="36128" y="44507"/>
                  </a:lnTo>
                  <a:lnTo>
                    <a:pt x="4584" y="75888"/>
                  </a:lnTo>
                  <a:lnTo>
                    <a:pt x="0" y="83058"/>
                  </a:lnTo>
                  <a:lnTo>
                    <a:pt x="8149426" y="83058"/>
                  </a:lnTo>
                  <a:close/>
                </a:path>
              </a:pathLst>
            </a:custGeom>
            <a:solidFill>
              <a:srgbClr val="4F81BD"/>
            </a:solidFill>
          </p:spPr>
          <p:txBody>
            <a:bodyPr wrap="square" lIns="0" tIns="0" rIns="0" bIns="0" rtlCol="0"/>
            <a:lstStyle/>
            <a:p>
              <a:endParaRPr/>
            </a:p>
          </p:txBody>
        </p:sp>
        <p:sp>
          <p:nvSpPr>
            <p:cNvPr id="6" name="object 6"/>
            <p:cNvSpPr/>
            <p:nvPr/>
          </p:nvSpPr>
          <p:spPr>
            <a:xfrm>
              <a:off x="938884" y="2319527"/>
              <a:ext cx="8181340" cy="96520"/>
            </a:xfrm>
            <a:custGeom>
              <a:avLst/>
              <a:gdLst/>
              <a:ahLst/>
              <a:cxnLst/>
              <a:rect l="l" t="t" r="r" b="b"/>
              <a:pathLst>
                <a:path w="8181340" h="96519">
                  <a:moveTo>
                    <a:pt x="8180863" y="96012"/>
                  </a:moveTo>
                  <a:lnTo>
                    <a:pt x="8134389" y="44896"/>
                  </a:lnTo>
                  <a:lnTo>
                    <a:pt x="8098023" y="22153"/>
                  </a:lnTo>
                  <a:lnTo>
                    <a:pt x="8057277" y="6890"/>
                  </a:lnTo>
                  <a:lnTo>
                    <a:pt x="8013091" y="0"/>
                  </a:lnTo>
                  <a:lnTo>
                    <a:pt x="178207" y="0"/>
                  </a:lnTo>
                  <a:lnTo>
                    <a:pt x="133787" y="4512"/>
                  </a:lnTo>
                  <a:lnTo>
                    <a:pt x="92392" y="17771"/>
                  </a:lnTo>
                  <a:lnTo>
                    <a:pt x="55016" y="38851"/>
                  </a:lnTo>
                  <a:lnTo>
                    <a:pt x="22655" y="66827"/>
                  </a:lnTo>
                  <a:lnTo>
                    <a:pt x="0" y="96012"/>
                  </a:lnTo>
                  <a:lnTo>
                    <a:pt x="30684" y="96012"/>
                  </a:lnTo>
                  <a:lnTo>
                    <a:pt x="50953" y="74676"/>
                  </a:lnTo>
                  <a:lnTo>
                    <a:pt x="57811" y="68580"/>
                  </a:lnTo>
                  <a:lnTo>
                    <a:pt x="91718" y="46405"/>
                  </a:lnTo>
                  <a:lnTo>
                    <a:pt x="147895" y="27927"/>
                  </a:lnTo>
                  <a:lnTo>
                    <a:pt x="8002423" y="25145"/>
                  </a:lnTo>
                  <a:lnTo>
                    <a:pt x="8013091" y="25907"/>
                  </a:lnTo>
                  <a:lnTo>
                    <a:pt x="8066125" y="36021"/>
                  </a:lnTo>
                  <a:lnTo>
                    <a:pt x="8106086" y="55984"/>
                  </a:lnTo>
                  <a:lnTo>
                    <a:pt x="8140392" y="84748"/>
                  </a:lnTo>
                  <a:lnTo>
                    <a:pt x="8148876" y="96012"/>
                  </a:lnTo>
                  <a:lnTo>
                    <a:pt x="8180863" y="96012"/>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40"/>
              <a:ext cx="8229600" cy="979169"/>
            </a:xfrm>
            <a:custGeom>
              <a:avLst/>
              <a:gdLst/>
              <a:ahLst/>
              <a:cxnLst/>
              <a:rect l="l" t="t" r="r" b="b"/>
              <a:pathLst>
                <a:path w="8229600" h="979170">
                  <a:moveTo>
                    <a:pt x="8229600" y="930401"/>
                  </a:moveTo>
                  <a:lnTo>
                    <a:pt x="8229600" y="119633"/>
                  </a:lnTo>
                  <a:lnTo>
                    <a:pt x="8224250" y="73136"/>
                  </a:lnTo>
                  <a:lnTo>
                    <a:pt x="8209010" y="30464"/>
                  </a:lnTo>
                  <a:lnTo>
                    <a:pt x="8189649" y="0"/>
                  </a:lnTo>
                  <a:lnTo>
                    <a:pt x="40222" y="0"/>
                  </a:lnTo>
                  <a:lnTo>
                    <a:pt x="20740" y="30464"/>
                  </a:lnTo>
                  <a:lnTo>
                    <a:pt x="5391" y="73136"/>
                  </a:lnTo>
                  <a:lnTo>
                    <a:pt x="0" y="119633"/>
                  </a:lnTo>
                  <a:lnTo>
                    <a:pt x="0" y="930401"/>
                  </a:lnTo>
                  <a:lnTo>
                    <a:pt x="5391" y="976899"/>
                  </a:lnTo>
                  <a:lnTo>
                    <a:pt x="6208" y="979170"/>
                  </a:lnTo>
                  <a:lnTo>
                    <a:pt x="8223439" y="979170"/>
                  </a:lnTo>
                  <a:lnTo>
                    <a:pt x="8224250" y="976899"/>
                  </a:lnTo>
                  <a:lnTo>
                    <a:pt x="8229600" y="930401"/>
                  </a:lnTo>
                  <a:close/>
                </a:path>
              </a:pathLst>
            </a:custGeom>
            <a:solidFill>
              <a:srgbClr val="4F81BD"/>
            </a:solidFill>
          </p:spPr>
          <p:txBody>
            <a:bodyPr wrap="square" lIns="0" tIns="0" rIns="0" bIns="0" rtlCol="0"/>
            <a:lstStyle/>
            <a:p>
              <a:endParaRPr/>
            </a:p>
          </p:txBody>
        </p:sp>
        <p:sp>
          <p:nvSpPr>
            <p:cNvPr id="9" name="object 9"/>
            <p:cNvSpPr/>
            <p:nvPr/>
          </p:nvSpPr>
          <p:spPr>
            <a:xfrm>
              <a:off x="902208" y="2415540"/>
              <a:ext cx="8255000" cy="979169"/>
            </a:xfrm>
            <a:custGeom>
              <a:avLst/>
              <a:gdLst/>
              <a:ahLst/>
              <a:cxnLst/>
              <a:rect l="l" t="t" r="r" b="b"/>
              <a:pathLst>
                <a:path w="8255000" h="979170">
                  <a:moveTo>
                    <a:pt x="67361" y="0"/>
                  </a:moveTo>
                  <a:lnTo>
                    <a:pt x="36676" y="0"/>
                  </a:lnTo>
                  <a:lnTo>
                    <a:pt x="32980" y="4761"/>
                  </a:lnTo>
                  <a:lnTo>
                    <a:pt x="13633" y="43754"/>
                  </a:lnTo>
                  <a:lnTo>
                    <a:pt x="2285" y="86867"/>
                  </a:lnTo>
                  <a:lnTo>
                    <a:pt x="761" y="97535"/>
                  </a:lnTo>
                  <a:lnTo>
                    <a:pt x="0" y="108965"/>
                  </a:lnTo>
                  <a:lnTo>
                    <a:pt x="0" y="941831"/>
                  </a:lnTo>
                  <a:lnTo>
                    <a:pt x="762" y="953261"/>
                  </a:lnTo>
                  <a:lnTo>
                    <a:pt x="2286" y="963929"/>
                  </a:lnTo>
                  <a:lnTo>
                    <a:pt x="4572" y="974597"/>
                  </a:lnTo>
                  <a:lnTo>
                    <a:pt x="5883" y="979170"/>
                  </a:lnTo>
                  <a:lnTo>
                    <a:pt x="25146" y="979170"/>
                  </a:lnTo>
                  <a:lnTo>
                    <a:pt x="25146" y="119633"/>
                  </a:lnTo>
                  <a:lnTo>
                    <a:pt x="25908" y="108965"/>
                  </a:lnTo>
                  <a:lnTo>
                    <a:pt x="25908" y="99821"/>
                  </a:lnTo>
                  <a:lnTo>
                    <a:pt x="27432" y="89915"/>
                  </a:lnTo>
                  <a:lnTo>
                    <a:pt x="28956" y="80771"/>
                  </a:lnTo>
                  <a:lnTo>
                    <a:pt x="37314" y="52217"/>
                  </a:lnTo>
                  <a:lnTo>
                    <a:pt x="50211" y="25055"/>
                  </a:lnTo>
                  <a:lnTo>
                    <a:pt x="67148" y="224"/>
                  </a:lnTo>
                  <a:lnTo>
                    <a:pt x="67361" y="0"/>
                  </a:lnTo>
                  <a:close/>
                </a:path>
                <a:path w="8255000" h="979170">
                  <a:moveTo>
                    <a:pt x="32981" y="979170"/>
                  </a:moveTo>
                  <a:lnTo>
                    <a:pt x="27432" y="959357"/>
                  </a:lnTo>
                  <a:lnTo>
                    <a:pt x="25908" y="949451"/>
                  </a:lnTo>
                  <a:lnTo>
                    <a:pt x="25146" y="940307"/>
                  </a:lnTo>
                  <a:lnTo>
                    <a:pt x="25146" y="979170"/>
                  </a:lnTo>
                  <a:lnTo>
                    <a:pt x="32981" y="979170"/>
                  </a:lnTo>
                  <a:close/>
                </a:path>
                <a:path w="8255000" h="979170">
                  <a:moveTo>
                    <a:pt x="8254746" y="941069"/>
                  </a:moveTo>
                  <a:lnTo>
                    <a:pt x="8254746" y="108203"/>
                  </a:lnTo>
                  <a:lnTo>
                    <a:pt x="8253983" y="96773"/>
                  </a:lnTo>
                  <a:lnTo>
                    <a:pt x="8244511" y="53051"/>
                  </a:lnTo>
                  <a:lnTo>
                    <a:pt x="8226909" y="13232"/>
                  </a:lnTo>
                  <a:lnTo>
                    <a:pt x="8217540" y="0"/>
                  </a:lnTo>
                  <a:lnTo>
                    <a:pt x="8185553" y="0"/>
                  </a:lnTo>
                  <a:lnTo>
                    <a:pt x="8203999" y="24491"/>
                  </a:lnTo>
                  <a:lnTo>
                    <a:pt x="8221830" y="65425"/>
                  </a:lnTo>
                  <a:lnTo>
                    <a:pt x="8228838" y="109727"/>
                  </a:lnTo>
                  <a:lnTo>
                    <a:pt x="8229600" y="119633"/>
                  </a:lnTo>
                  <a:lnTo>
                    <a:pt x="8229600" y="979170"/>
                  </a:lnTo>
                  <a:lnTo>
                    <a:pt x="8248830" y="979170"/>
                  </a:lnTo>
                  <a:lnTo>
                    <a:pt x="8254746" y="941069"/>
                  </a:lnTo>
                  <a:close/>
                </a:path>
                <a:path w="8255000" h="979170">
                  <a:moveTo>
                    <a:pt x="8229600" y="979170"/>
                  </a:moveTo>
                  <a:lnTo>
                    <a:pt x="8229600" y="930401"/>
                  </a:lnTo>
                  <a:lnTo>
                    <a:pt x="8228838" y="941069"/>
                  </a:lnTo>
                  <a:lnTo>
                    <a:pt x="8228076" y="950213"/>
                  </a:lnTo>
                  <a:lnTo>
                    <a:pt x="8221933" y="979170"/>
                  </a:lnTo>
                  <a:lnTo>
                    <a:pt x="8229600"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20608" y="3394710"/>
              <a:ext cx="8217534" cy="154305"/>
            </a:xfrm>
            <a:custGeom>
              <a:avLst/>
              <a:gdLst/>
              <a:ahLst/>
              <a:cxnLst/>
              <a:rect l="l" t="t" r="r" b="b"/>
              <a:pathLst>
                <a:path w="8217534" h="154304">
                  <a:moveTo>
                    <a:pt x="8217231" y="0"/>
                  </a:moveTo>
                  <a:lnTo>
                    <a:pt x="0" y="0"/>
                  </a:lnTo>
                  <a:lnTo>
                    <a:pt x="14532" y="40401"/>
                  </a:lnTo>
                  <a:lnTo>
                    <a:pt x="38598" y="78034"/>
                  </a:lnTo>
                  <a:lnTo>
                    <a:pt x="70142" y="109416"/>
                  </a:lnTo>
                  <a:lnTo>
                    <a:pt x="107924" y="133334"/>
                  </a:lnTo>
                  <a:lnTo>
                    <a:pt x="150705" y="148574"/>
                  </a:lnTo>
                  <a:lnTo>
                    <a:pt x="197245" y="153923"/>
                  </a:lnTo>
                  <a:lnTo>
                    <a:pt x="8020699" y="153923"/>
                  </a:lnTo>
                  <a:lnTo>
                    <a:pt x="8067197" y="148574"/>
                  </a:lnTo>
                  <a:lnTo>
                    <a:pt x="8109869" y="133334"/>
                  </a:lnTo>
                  <a:lnTo>
                    <a:pt x="8147502" y="109416"/>
                  </a:lnTo>
                  <a:lnTo>
                    <a:pt x="8178884" y="78034"/>
                  </a:lnTo>
                  <a:lnTo>
                    <a:pt x="8202801" y="40401"/>
                  </a:lnTo>
                  <a:lnTo>
                    <a:pt x="8217231" y="0"/>
                  </a:lnTo>
                  <a:close/>
                </a:path>
              </a:pathLst>
            </a:custGeom>
            <a:solidFill>
              <a:srgbClr val="4F81BD"/>
            </a:solidFill>
          </p:spPr>
          <p:txBody>
            <a:bodyPr wrap="square" lIns="0" tIns="0" rIns="0" bIns="0" rtlCol="0"/>
            <a:lstStyle/>
            <a:p>
              <a:endParaRPr/>
            </a:p>
          </p:txBody>
        </p:sp>
        <p:sp>
          <p:nvSpPr>
            <p:cNvPr id="12" name="object 12"/>
            <p:cNvSpPr/>
            <p:nvPr/>
          </p:nvSpPr>
          <p:spPr>
            <a:xfrm>
              <a:off x="908091" y="3394710"/>
              <a:ext cx="8243570" cy="167005"/>
            </a:xfrm>
            <a:custGeom>
              <a:avLst/>
              <a:gdLst/>
              <a:ahLst/>
              <a:cxnLst/>
              <a:rect l="l" t="t" r="r" b="b"/>
              <a:pathLst>
                <a:path w="8243570" h="167004">
                  <a:moveTo>
                    <a:pt x="8242946" y="0"/>
                  </a:moveTo>
                  <a:lnTo>
                    <a:pt x="8216049" y="0"/>
                  </a:lnTo>
                  <a:lnTo>
                    <a:pt x="8212842" y="15117"/>
                  </a:lnTo>
                  <a:lnTo>
                    <a:pt x="8192942" y="55081"/>
                  </a:lnTo>
                  <a:lnTo>
                    <a:pt x="8164256" y="89292"/>
                  </a:lnTo>
                  <a:lnTo>
                    <a:pt x="8128547" y="116106"/>
                  </a:lnTo>
                  <a:lnTo>
                    <a:pt x="8087581" y="133879"/>
                  </a:lnTo>
                  <a:lnTo>
                    <a:pt x="8043122" y="140969"/>
                  </a:lnTo>
                  <a:lnTo>
                    <a:pt x="209762" y="141731"/>
                  </a:lnTo>
                  <a:lnTo>
                    <a:pt x="164061" y="136158"/>
                  </a:lnTo>
                  <a:lnTo>
                    <a:pt x="122236" y="120435"/>
                  </a:lnTo>
                  <a:lnTo>
                    <a:pt x="85679" y="95769"/>
                  </a:lnTo>
                  <a:lnTo>
                    <a:pt x="55784" y="63367"/>
                  </a:lnTo>
                  <a:lnTo>
                    <a:pt x="33942" y="24437"/>
                  </a:lnTo>
                  <a:lnTo>
                    <a:pt x="27097" y="0"/>
                  </a:lnTo>
                  <a:lnTo>
                    <a:pt x="0" y="0"/>
                  </a:lnTo>
                  <a:lnTo>
                    <a:pt x="22376" y="58754"/>
                  </a:lnTo>
                  <a:lnTo>
                    <a:pt x="64982" y="111251"/>
                  </a:lnTo>
                  <a:lnTo>
                    <a:pt x="110115" y="142637"/>
                  </a:lnTo>
                  <a:lnTo>
                    <a:pt x="175394" y="164312"/>
                  </a:lnTo>
                  <a:lnTo>
                    <a:pt x="209762" y="166877"/>
                  </a:lnTo>
                  <a:lnTo>
                    <a:pt x="8044646" y="166877"/>
                  </a:lnTo>
                  <a:lnTo>
                    <a:pt x="8099846" y="156661"/>
                  </a:lnTo>
                  <a:lnTo>
                    <a:pt x="8139691" y="139062"/>
                  </a:lnTo>
                  <a:lnTo>
                    <a:pt x="8174720" y="114261"/>
                  </a:lnTo>
                  <a:lnTo>
                    <a:pt x="8204041" y="83201"/>
                  </a:lnTo>
                  <a:lnTo>
                    <a:pt x="8226766" y="46826"/>
                  </a:lnTo>
                  <a:lnTo>
                    <a:pt x="8242003" y="6077"/>
                  </a:lnTo>
                  <a:lnTo>
                    <a:pt x="8242946" y="0"/>
                  </a:lnTo>
                  <a:close/>
                </a:path>
              </a:pathLst>
            </a:custGeom>
            <a:solidFill>
              <a:srgbClr val="FFFFFF"/>
            </a:solidFill>
          </p:spPr>
          <p:txBody>
            <a:bodyPr wrap="square" lIns="0" tIns="0" rIns="0" bIns="0" rtlCol="0"/>
            <a:lstStyle/>
            <a:p>
              <a:endParaRPr/>
            </a:p>
          </p:txBody>
        </p:sp>
        <p:sp>
          <p:nvSpPr>
            <p:cNvPr id="13" name="object 13"/>
            <p:cNvSpPr/>
            <p:nvPr/>
          </p:nvSpPr>
          <p:spPr>
            <a:xfrm>
              <a:off x="914400" y="3736086"/>
              <a:ext cx="8229600" cy="638175"/>
            </a:xfrm>
            <a:custGeom>
              <a:avLst/>
              <a:gdLst/>
              <a:ahLst/>
              <a:cxnLst/>
              <a:rect l="l" t="t" r="r" b="b"/>
              <a:pathLst>
                <a:path w="8229600" h="638175">
                  <a:moveTo>
                    <a:pt x="8229600" y="637793"/>
                  </a:moveTo>
                  <a:lnTo>
                    <a:pt x="8229600" y="202691"/>
                  </a:lnTo>
                  <a:lnTo>
                    <a:pt x="8224250" y="156194"/>
                  </a:lnTo>
                  <a:lnTo>
                    <a:pt x="8209010" y="113522"/>
                  </a:lnTo>
                  <a:lnTo>
                    <a:pt x="8185092" y="75888"/>
                  </a:lnTo>
                  <a:lnTo>
                    <a:pt x="8153711" y="44507"/>
                  </a:lnTo>
                  <a:lnTo>
                    <a:pt x="8116077" y="20589"/>
                  </a:lnTo>
                  <a:lnTo>
                    <a:pt x="8073405" y="5349"/>
                  </a:lnTo>
                  <a:lnTo>
                    <a:pt x="8026908" y="0"/>
                  </a:lnTo>
                  <a:lnTo>
                    <a:pt x="203454" y="0"/>
                  </a:lnTo>
                  <a:lnTo>
                    <a:pt x="156914" y="5349"/>
                  </a:lnTo>
                  <a:lnTo>
                    <a:pt x="114133" y="20589"/>
                  </a:lnTo>
                  <a:lnTo>
                    <a:pt x="76351" y="44507"/>
                  </a:lnTo>
                  <a:lnTo>
                    <a:pt x="44806" y="75888"/>
                  </a:lnTo>
                  <a:lnTo>
                    <a:pt x="20740" y="113522"/>
                  </a:lnTo>
                  <a:lnTo>
                    <a:pt x="5391" y="156194"/>
                  </a:lnTo>
                  <a:lnTo>
                    <a:pt x="0" y="202692"/>
                  </a:lnTo>
                  <a:lnTo>
                    <a:pt x="0" y="637793"/>
                  </a:lnTo>
                  <a:lnTo>
                    <a:pt x="8229600" y="637793"/>
                  </a:lnTo>
                  <a:close/>
                </a:path>
              </a:pathLst>
            </a:custGeom>
            <a:solidFill>
              <a:srgbClr val="4F81BD"/>
            </a:solidFill>
          </p:spPr>
          <p:txBody>
            <a:bodyPr wrap="square" lIns="0" tIns="0" rIns="0" bIns="0" rtlCol="0"/>
            <a:lstStyle/>
            <a:p>
              <a:endParaRPr/>
            </a:p>
          </p:txBody>
        </p:sp>
        <p:sp>
          <p:nvSpPr>
            <p:cNvPr id="14" name="object 14"/>
            <p:cNvSpPr/>
            <p:nvPr/>
          </p:nvSpPr>
          <p:spPr>
            <a:xfrm>
              <a:off x="902208" y="3723131"/>
              <a:ext cx="8255000" cy="650875"/>
            </a:xfrm>
            <a:custGeom>
              <a:avLst/>
              <a:gdLst/>
              <a:ahLst/>
              <a:cxnLst/>
              <a:rect l="l" t="t" r="r" b="b"/>
              <a:pathLst>
                <a:path w="8255000" h="650875">
                  <a:moveTo>
                    <a:pt x="8254746" y="650747"/>
                  </a:moveTo>
                  <a:lnTo>
                    <a:pt x="8254746" y="204215"/>
                  </a:lnTo>
                  <a:lnTo>
                    <a:pt x="8253983" y="193547"/>
                  </a:lnTo>
                  <a:lnTo>
                    <a:pt x="8244567" y="149865"/>
                  </a:lnTo>
                  <a:lnTo>
                    <a:pt x="8226995" y="109932"/>
                  </a:lnTo>
                  <a:lnTo>
                    <a:pt x="8202208" y="74726"/>
                  </a:lnTo>
                  <a:lnTo>
                    <a:pt x="8171149" y="45227"/>
                  </a:lnTo>
                  <a:lnTo>
                    <a:pt x="8134762" y="22414"/>
                  </a:lnTo>
                  <a:lnTo>
                    <a:pt x="8093987" y="7266"/>
                  </a:lnTo>
                  <a:lnTo>
                    <a:pt x="8049768" y="761"/>
                  </a:lnTo>
                  <a:lnTo>
                    <a:pt x="8039100" y="0"/>
                  </a:lnTo>
                  <a:lnTo>
                    <a:pt x="214884" y="0"/>
                  </a:lnTo>
                  <a:lnTo>
                    <a:pt x="170271" y="5036"/>
                  </a:lnTo>
                  <a:lnTo>
                    <a:pt x="128829" y="18471"/>
                  </a:lnTo>
                  <a:lnTo>
                    <a:pt x="91503" y="39504"/>
                  </a:lnTo>
                  <a:lnTo>
                    <a:pt x="59241" y="67337"/>
                  </a:lnTo>
                  <a:lnTo>
                    <a:pt x="32987" y="101170"/>
                  </a:lnTo>
                  <a:lnTo>
                    <a:pt x="13686" y="140205"/>
                  </a:lnTo>
                  <a:lnTo>
                    <a:pt x="2285" y="183642"/>
                  </a:lnTo>
                  <a:lnTo>
                    <a:pt x="0" y="204978"/>
                  </a:lnTo>
                  <a:lnTo>
                    <a:pt x="0" y="650747"/>
                  </a:lnTo>
                  <a:lnTo>
                    <a:pt x="25146" y="650747"/>
                  </a:lnTo>
                  <a:lnTo>
                    <a:pt x="25146" y="215646"/>
                  </a:lnTo>
                  <a:lnTo>
                    <a:pt x="25908" y="205740"/>
                  </a:lnTo>
                  <a:lnTo>
                    <a:pt x="25908" y="195834"/>
                  </a:lnTo>
                  <a:lnTo>
                    <a:pt x="28956" y="177546"/>
                  </a:lnTo>
                  <a:lnTo>
                    <a:pt x="50191" y="121500"/>
                  </a:lnTo>
                  <a:lnTo>
                    <a:pt x="87630" y="74676"/>
                  </a:lnTo>
                  <a:lnTo>
                    <a:pt x="94488" y="69342"/>
                  </a:lnTo>
                  <a:lnTo>
                    <a:pt x="102107" y="63246"/>
                  </a:lnTo>
                  <a:lnTo>
                    <a:pt x="155871" y="35375"/>
                  </a:lnTo>
                  <a:lnTo>
                    <a:pt x="214884" y="25967"/>
                  </a:lnTo>
                  <a:lnTo>
                    <a:pt x="8049768" y="25907"/>
                  </a:lnTo>
                  <a:lnTo>
                    <a:pt x="8058911" y="26669"/>
                  </a:lnTo>
                  <a:lnTo>
                    <a:pt x="8102795" y="36425"/>
                  </a:lnTo>
                  <a:lnTo>
                    <a:pt x="8142808" y="56565"/>
                  </a:lnTo>
                  <a:lnTo>
                    <a:pt x="8177183" y="85367"/>
                  </a:lnTo>
                  <a:lnTo>
                    <a:pt x="8204157" y="121107"/>
                  </a:lnTo>
                  <a:lnTo>
                    <a:pt x="8221964" y="162059"/>
                  </a:lnTo>
                  <a:lnTo>
                    <a:pt x="8228838" y="206501"/>
                  </a:lnTo>
                  <a:lnTo>
                    <a:pt x="8229600" y="216407"/>
                  </a:lnTo>
                  <a:lnTo>
                    <a:pt x="8229600" y="650747"/>
                  </a:lnTo>
                  <a:lnTo>
                    <a:pt x="8254746" y="650747"/>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79"/>
              <a:ext cx="8229600" cy="579120"/>
            </a:xfrm>
            <a:custGeom>
              <a:avLst/>
              <a:gdLst/>
              <a:ahLst/>
              <a:cxnLst/>
              <a:rect l="l" t="t" r="r" b="b"/>
              <a:pathLst>
                <a:path w="8229600" h="579120">
                  <a:moveTo>
                    <a:pt x="8229600" y="376428"/>
                  </a:moveTo>
                  <a:lnTo>
                    <a:pt x="8229600" y="0"/>
                  </a:lnTo>
                  <a:lnTo>
                    <a:pt x="0" y="0"/>
                  </a:lnTo>
                  <a:lnTo>
                    <a:pt x="0" y="376428"/>
                  </a:lnTo>
                  <a:lnTo>
                    <a:pt x="5391" y="422925"/>
                  </a:lnTo>
                  <a:lnTo>
                    <a:pt x="20740" y="465597"/>
                  </a:lnTo>
                  <a:lnTo>
                    <a:pt x="44806" y="503231"/>
                  </a:lnTo>
                  <a:lnTo>
                    <a:pt x="76351" y="534613"/>
                  </a:lnTo>
                  <a:lnTo>
                    <a:pt x="114133" y="558530"/>
                  </a:lnTo>
                  <a:lnTo>
                    <a:pt x="156914" y="573770"/>
                  </a:lnTo>
                  <a:lnTo>
                    <a:pt x="203454" y="579120"/>
                  </a:lnTo>
                  <a:lnTo>
                    <a:pt x="8026908" y="579120"/>
                  </a:lnTo>
                  <a:lnTo>
                    <a:pt x="8073405" y="573770"/>
                  </a:lnTo>
                  <a:lnTo>
                    <a:pt x="8116077" y="558530"/>
                  </a:lnTo>
                  <a:lnTo>
                    <a:pt x="8153711" y="534613"/>
                  </a:lnTo>
                  <a:lnTo>
                    <a:pt x="8185092" y="503231"/>
                  </a:lnTo>
                  <a:lnTo>
                    <a:pt x="8209010" y="465597"/>
                  </a:lnTo>
                  <a:lnTo>
                    <a:pt x="8224250" y="422925"/>
                  </a:lnTo>
                  <a:lnTo>
                    <a:pt x="8229600" y="376428"/>
                  </a:lnTo>
                  <a:close/>
                </a:path>
              </a:pathLst>
            </a:custGeom>
            <a:solidFill>
              <a:srgbClr val="4F81BD"/>
            </a:solidFill>
          </p:spPr>
          <p:txBody>
            <a:bodyPr wrap="square" lIns="0" tIns="0" rIns="0" bIns="0" rtlCol="0"/>
            <a:lstStyle/>
            <a:p>
              <a:endParaRPr/>
            </a:p>
          </p:txBody>
        </p:sp>
        <p:sp>
          <p:nvSpPr>
            <p:cNvPr id="17" name="object 17"/>
            <p:cNvSpPr/>
            <p:nvPr/>
          </p:nvSpPr>
          <p:spPr>
            <a:xfrm>
              <a:off x="902208" y="4373879"/>
              <a:ext cx="8255000" cy="592455"/>
            </a:xfrm>
            <a:custGeom>
              <a:avLst/>
              <a:gdLst/>
              <a:ahLst/>
              <a:cxnLst/>
              <a:rect l="l" t="t" r="r" b="b"/>
              <a:pathLst>
                <a:path w="8255000" h="592454">
                  <a:moveTo>
                    <a:pt x="8254746" y="387096"/>
                  </a:moveTo>
                  <a:lnTo>
                    <a:pt x="8254746" y="0"/>
                  </a:lnTo>
                  <a:lnTo>
                    <a:pt x="8229600" y="0"/>
                  </a:lnTo>
                  <a:lnTo>
                    <a:pt x="8229600" y="376428"/>
                  </a:lnTo>
                  <a:lnTo>
                    <a:pt x="8228076" y="396240"/>
                  </a:lnTo>
                  <a:lnTo>
                    <a:pt x="8218336" y="440712"/>
                  </a:lnTo>
                  <a:lnTo>
                    <a:pt x="8198518" y="480503"/>
                  </a:lnTo>
                  <a:lnTo>
                    <a:pt x="8170149" y="514278"/>
                  </a:lnTo>
                  <a:lnTo>
                    <a:pt x="8134756" y="540704"/>
                  </a:lnTo>
                  <a:lnTo>
                    <a:pt x="8093866" y="558444"/>
                  </a:lnTo>
                  <a:lnTo>
                    <a:pt x="8049006" y="566166"/>
                  </a:lnTo>
                  <a:lnTo>
                    <a:pt x="215646" y="566166"/>
                  </a:lnTo>
                  <a:lnTo>
                    <a:pt x="170161" y="561028"/>
                  </a:lnTo>
                  <a:lnTo>
                    <a:pt x="128244" y="545315"/>
                  </a:lnTo>
                  <a:lnTo>
                    <a:pt x="91454" y="520422"/>
                  </a:lnTo>
                  <a:lnTo>
                    <a:pt x="61349" y="487745"/>
                  </a:lnTo>
                  <a:lnTo>
                    <a:pt x="39489" y="448679"/>
                  </a:lnTo>
                  <a:lnTo>
                    <a:pt x="27432" y="404622"/>
                  </a:lnTo>
                  <a:lnTo>
                    <a:pt x="25146" y="0"/>
                  </a:lnTo>
                  <a:lnTo>
                    <a:pt x="0" y="0"/>
                  </a:lnTo>
                  <a:lnTo>
                    <a:pt x="0" y="387858"/>
                  </a:lnTo>
                  <a:lnTo>
                    <a:pt x="13823" y="452807"/>
                  </a:lnTo>
                  <a:lnTo>
                    <a:pt x="47241" y="510941"/>
                  </a:lnTo>
                  <a:lnTo>
                    <a:pt x="78486" y="542544"/>
                  </a:lnTo>
                  <a:lnTo>
                    <a:pt x="116753" y="568269"/>
                  </a:lnTo>
                  <a:lnTo>
                    <a:pt x="180510" y="588801"/>
                  </a:lnTo>
                  <a:lnTo>
                    <a:pt x="215646" y="592074"/>
                  </a:lnTo>
                  <a:lnTo>
                    <a:pt x="8039861" y="592074"/>
                  </a:lnTo>
                  <a:lnTo>
                    <a:pt x="8050530" y="591312"/>
                  </a:lnTo>
                  <a:lnTo>
                    <a:pt x="8061959" y="590550"/>
                  </a:lnTo>
                  <a:lnTo>
                    <a:pt x="8105510" y="581522"/>
                  </a:lnTo>
                  <a:lnTo>
                    <a:pt x="8145291" y="564082"/>
                  </a:lnTo>
                  <a:lnTo>
                    <a:pt x="8180362" y="539269"/>
                  </a:lnTo>
                  <a:lnTo>
                    <a:pt x="8209784" y="508123"/>
                  </a:lnTo>
                  <a:lnTo>
                    <a:pt x="8232615" y="471685"/>
                  </a:lnTo>
                  <a:lnTo>
                    <a:pt x="8247916" y="430996"/>
                  </a:lnTo>
                  <a:lnTo>
                    <a:pt x="8254746" y="387096"/>
                  </a:lnTo>
                  <a:close/>
                </a:path>
              </a:pathLst>
            </a:custGeom>
            <a:solidFill>
              <a:srgbClr val="FFFFFF"/>
            </a:solidFill>
          </p:spPr>
          <p:txBody>
            <a:bodyPr wrap="square" lIns="0" tIns="0" rIns="0" bIns="0" rtlCol="0"/>
            <a:lstStyle/>
            <a:p>
              <a:endParaRPr/>
            </a:p>
          </p:txBody>
        </p:sp>
        <p:sp>
          <p:nvSpPr>
            <p:cNvPr id="18" name="object 18"/>
            <p:cNvSpPr/>
            <p:nvPr/>
          </p:nvSpPr>
          <p:spPr>
            <a:xfrm>
              <a:off x="914400" y="5140452"/>
              <a:ext cx="8229600" cy="212725"/>
            </a:xfrm>
            <a:custGeom>
              <a:avLst/>
              <a:gdLst/>
              <a:ahLst/>
              <a:cxnLst/>
              <a:rect l="l" t="t" r="r" b="b"/>
              <a:pathLst>
                <a:path w="8229600" h="212725">
                  <a:moveTo>
                    <a:pt x="8229600" y="212597"/>
                  </a:moveTo>
                  <a:lnTo>
                    <a:pt x="8229600" y="202691"/>
                  </a:lnTo>
                  <a:lnTo>
                    <a:pt x="8224250" y="156194"/>
                  </a:lnTo>
                  <a:lnTo>
                    <a:pt x="8209010" y="113522"/>
                  </a:lnTo>
                  <a:lnTo>
                    <a:pt x="8185092" y="75888"/>
                  </a:lnTo>
                  <a:lnTo>
                    <a:pt x="8153711" y="44507"/>
                  </a:lnTo>
                  <a:lnTo>
                    <a:pt x="8116077" y="20589"/>
                  </a:lnTo>
                  <a:lnTo>
                    <a:pt x="8073405" y="5349"/>
                  </a:lnTo>
                  <a:lnTo>
                    <a:pt x="8026908" y="0"/>
                  </a:lnTo>
                  <a:lnTo>
                    <a:pt x="203454" y="0"/>
                  </a:lnTo>
                  <a:lnTo>
                    <a:pt x="156914" y="5349"/>
                  </a:lnTo>
                  <a:lnTo>
                    <a:pt x="114133" y="20589"/>
                  </a:lnTo>
                  <a:lnTo>
                    <a:pt x="76351" y="44507"/>
                  </a:lnTo>
                  <a:lnTo>
                    <a:pt x="44806" y="75888"/>
                  </a:lnTo>
                  <a:lnTo>
                    <a:pt x="20740" y="113522"/>
                  </a:lnTo>
                  <a:lnTo>
                    <a:pt x="5391" y="156194"/>
                  </a:lnTo>
                  <a:lnTo>
                    <a:pt x="0" y="202692"/>
                  </a:lnTo>
                  <a:lnTo>
                    <a:pt x="0" y="212597"/>
                  </a:lnTo>
                  <a:lnTo>
                    <a:pt x="8229600" y="212597"/>
                  </a:lnTo>
                  <a:close/>
                </a:path>
              </a:pathLst>
            </a:custGeom>
            <a:solidFill>
              <a:srgbClr val="4F81BD"/>
            </a:solidFill>
          </p:spPr>
          <p:txBody>
            <a:bodyPr wrap="square" lIns="0" tIns="0" rIns="0" bIns="0" rtlCol="0"/>
            <a:lstStyle/>
            <a:p>
              <a:endParaRPr/>
            </a:p>
          </p:txBody>
        </p:sp>
        <p:sp>
          <p:nvSpPr>
            <p:cNvPr id="19" name="object 19"/>
            <p:cNvSpPr/>
            <p:nvPr/>
          </p:nvSpPr>
          <p:spPr>
            <a:xfrm>
              <a:off x="902208" y="5127498"/>
              <a:ext cx="8255000" cy="226060"/>
            </a:xfrm>
            <a:custGeom>
              <a:avLst/>
              <a:gdLst/>
              <a:ahLst/>
              <a:cxnLst/>
              <a:rect l="l" t="t" r="r" b="b"/>
              <a:pathLst>
                <a:path w="8255000" h="226060">
                  <a:moveTo>
                    <a:pt x="8254746" y="225551"/>
                  </a:moveTo>
                  <a:lnTo>
                    <a:pt x="8254746" y="204215"/>
                  </a:lnTo>
                  <a:lnTo>
                    <a:pt x="8253983" y="193547"/>
                  </a:lnTo>
                  <a:lnTo>
                    <a:pt x="8244629" y="149593"/>
                  </a:lnTo>
                  <a:lnTo>
                    <a:pt x="8227124" y="109642"/>
                  </a:lnTo>
                  <a:lnTo>
                    <a:pt x="8202393" y="74554"/>
                  </a:lnTo>
                  <a:lnTo>
                    <a:pt x="8171365" y="45188"/>
                  </a:lnTo>
                  <a:lnTo>
                    <a:pt x="8134967" y="22401"/>
                  </a:lnTo>
                  <a:lnTo>
                    <a:pt x="8094125" y="7052"/>
                  </a:lnTo>
                  <a:lnTo>
                    <a:pt x="8049768" y="0"/>
                  </a:lnTo>
                  <a:lnTo>
                    <a:pt x="214884" y="0"/>
                  </a:lnTo>
                  <a:lnTo>
                    <a:pt x="170494" y="4533"/>
                  </a:lnTo>
                  <a:lnTo>
                    <a:pt x="129106" y="17801"/>
                  </a:lnTo>
                  <a:lnTo>
                    <a:pt x="91723" y="38881"/>
                  </a:lnTo>
                  <a:lnTo>
                    <a:pt x="59348" y="66852"/>
                  </a:lnTo>
                  <a:lnTo>
                    <a:pt x="32981" y="100790"/>
                  </a:lnTo>
                  <a:lnTo>
                    <a:pt x="13626" y="139773"/>
                  </a:lnTo>
                  <a:lnTo>
                    <a:pt x="2285" y="182880"/>
                  </a:lnTo>
                  <a:lnTo>
                    <a:pt x="0" y="204978"/>
                  </a:lnTo>
                  <a:lnTo>
                    <a:pt x="0" y="225551"/>
                  </a:lnTo>
                  <a:lnTo>
                    <a:pt x="25146" y="225551"/>
                  </a:lnTo>
                  <a:lnTo>
                    <a:pt x="25146" y="215646"/>
                  </a:lnTo>
                  <a:lnTo>
                    <a:pt x="25908" y="205740"/>
                  </a:lnTo>
                  <a:lnTo>
                    <a:pt x="25908" y="195834"/>
                  </a:lnTo>
                  <a:lnTo>
                    <a:pt x="27432" y="185928"/>
                  </a:lnTo>
                  <a:lnTo>
                    <a:pt x="37370" y="147990"/>
                  </a:lnTo>
                  <a:lnTo>
                    <a:pt x="66985" y="96418"/>
                  </a:lnTo>
                  <a:lnTo>
                    <a:pt x="94488" y="68580"/>
                  </a:lnTo>
                  <a:lnTo>
                    <a:pt x="128395" y="46405"/>
                  </a:lnTo>
                  <a:lnTo>
                    <a:pt x="184571" y="27927"/>
                  </a:lnTo>
                  <a:lnTo>
                    <a:pt x="8039100" y="25145"/>
                  </a:lnTo>
                  <a:lnTo>
                    <a:pt x="8049768" y="25907"/>
                  </a:lnTo>
                  <a:lnTo>
                    <a:pt x="8102765" y="36045"/>
                  </a:lnTo>
                  <a:lnTo>
                    <a:pt x="8142720" y="56018"/>
                  </a:lnTo>
                  <a:lnTo>
                    <a:pt x="8177041" y="84782"/>
                  </a:lnTo>
                  <a:lnTo>
                    <a:pt x="8203991" y="120528"/>
                  </a:lnTo>
                  <a:lnTo>
                    <a:pt x="8221835" y="161450"/>
                  </a:lnTo>
                  <a:lnTo>
                    <a:pt x="8228838" y="205739"/>
                  </a:lnTo>
                  <a:lnTo>
                    <a:pt x="8229600" y="215645"/>
                  </a:lnTo>
                  <a:lnTo>
                    <a:pt x="8229600" y="225551"/>
                  </a:lnTo>
                  <a:lnTo>
                    <a:pt x="8254746" y="225551"/>
                  </a:lnTo>
                  <a:close/>
                </a:path>
              </a:pathLst>
            </a:custGeom>
            <a:solidFill>
              <a:srgbClr val="FFFFFF"/>
            </a:solidFill>
          </p:spPr>
          <p:txBody>
            <a:bodyPr wrap="square" lIns="0" tIns="0" rIns="0" bIns="0" rtlCol="0"/>
            <a:lstStyle/>
            <a:p>
              <a:endParaRPr/>
            </a:p>
          </p:txBody>
        </p:sp>
        <p:sp>
          <p:nvSpPr>
            <p:cNvPr id="20" name="object 20"/>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1" name="object 21"/>
            <p:cNvSpPr/>
            <p:nvPr/>
          </p:nvSpPr>
          <p:spPr>
            <a:xfrm>
              <a:off x="914400" y="5353049"/>
              <a:ext cx="8229600" cy="979169"/>
            </a:xfrm>
            <a:custGeom>
              <a:avLst/>
              <a:gdLst/>
              <a:ahLst/>
              <a:cxnLst/>
              <a:rect l="l" t="t" r="r" b="b"/>
              <a:pathLst>
                <a:path w="8229600" h="979170">
                  <a:moveTo>
                    <a:pt x="8229600" y="800862"/>
                  </a:moveTo>
                  <a:lnTo>
                    <a:pt x="8229600" y="0"/>
                  </a:lnTo>
                  <a:lnTo>
                    <a:pt x="0" y="0"/>
                  </a:lnTo>
                  <a:lnTo>
                    <a:pt x="0" y="800862"/>
                  </a:lnTo>
                  <a:lnTo>
                    <a:pt x="5391" y="847359"/>
                  </a:lnTo>
                  <a:lnTo>
                    <a:pt x="20740" y="890031"/>
                  </a:lnTo>
                  <a:lnTo>
                    <a:pt x="44806" y="927665"/>
                  </a:lnTo>
                  <a:lnTo>
                    <a:pt x="76351" y="959046"/>
                  </a:lnTo>
                  <a:lnTo>
                    <a:pt x="108139" y="979170"/>
                  </a:lnTo>
                  <a:lnTo>
                    <a:pt x="8122048" y="979169"/>
                  </a:lnTo>
                  <a:lnTo>
                    <a:pt x="8185092" y="927665"/>
                  </a:lnTo>
                  <a:lnTo>
                    <a:pt x="8209010" y="890031"/>
                  </a:lnTo>
                  <a:lnTo>
                    <a:pt x="8224250" y="847359"/>
                  </a:lnTo>
                  <a:lnTo>
                    <a:pt x="8229600" y="800862"/>
                  </a:lnTo>
                  <a:close/>
                </a:path>
              </a:pathLst>
            </a:custGeom>
            <a:solidFill>
              <a:srgbClr val="4F81BD"/>
            </a:solidFill>
          </p:spPr>
          <p:txBody>
            <a:bodyPr wrap="square" lIns="0" tIns="0" rIns="0" bIns="0" rtlCol="0"/>
            <a:lstStyle/>
            <a:p>
              <a:endParaRPr/>
            </a:p>
          </p:txBody>
        </p:sp>
        <p:sp>
          <p:nvSpPr>
            <p:cNvPr id="22" name="object 22"/>
            <p:cNvSpPr/>
            <p:nvPr/>
          </p:nvSpPr>
          <p:spPr>
            <a:xfrm>
              <a:off x="902208" y="5353049"/>
              <a:ext cx="8255000" cy="979169"/>
            </a:xfrm>
            <a:custGeom>
              <a:avLst/>
              <a:gdLst/>
              <a:ahLst/>
              <a:cxnLst/>
              <a:rect l="l" t="t" r="r" b="b"/>
              <a:pathLst>
                <a:path w="8255000" h="979170">
                  <a:moveTo>
                    <a:pt x="152220" y="979170"/>
                  </a:moveTo>
                  <a:lnTo>
                    <a:pt x="91511" y="945427"/>
                  </a:lnTo>
                  <a:lnTo>
                    <a:pt x="61676" y="913034"/>
                  </a:lnTo>
                  <a:lnTo>
                    <a:pt x="39866" y="874097"/>
                  </a:lnTo>
                  <a:lnTo>
                    <a:pt x="27432" y="829818"/>
                  </a:lnTo>
                  <a:lnTo>
                    <a:pt x="25146" y="0"/>
                  </a:lnTo>
                  <a:lnTo>
                    <a:pt x="0" y="0"/>
                  </a:lnTo>
                  <a:lnTo>
                    <a:pt x="0" y="812292"/>
                  </a:lnTo>
                  <a:lnTo>
                    <a:pt x="13867" y="877689"/>
                  </a:lnTo>
                  <a:lnTo>
                    <a:pt x="47432" y="936351"/>
                  </a:lnTo>
                  <a:lnTo>
                    <a:pt x="78486" y="967740"/>
                  </a:lnTo>
                  <a:lnTo>
                    <a:pt x="95286" y="979170"/>
                  </a:lnTo>
                  <a:lnTo>
                    <a:pt x="152220" y="979170"/>
                  </a:lnTo>
                  <a:close/>
                </a:path>
                <a:path w="8255000" h="979170">
                  <a:moveTo>
                    <a:pt x="8254746" y="811530"/>
                  </a:moveTo>
                  <a:lnTo>
                    <a:pt x="8254746" y="0"/>
                  </a:lnTo>
                  <a:lnTo>
                    <a:pt x="8229600" y="0"/>
                  </a:lnTo>
                  <a:lnTo>
                    <a:pt x="8229600" y="800862"/>
                  </a:lnTo>
                  <a:lnTo>
                    <a:pt x="8228838" y="811530"/>
                  </a:lnTo>
                  <a:lnTo>
                    <a:pt x="8218810" y="864757"/>
                  </a:lnTo>
                  <a:lnTo>
                    <a:pt x="8198865" y="904716"/>
                  </a:lnTo>
                  <a:lnTo>
                    <a:pt x="8170078" y="938917"/>
                  </a:lnTo>
                  <a:lnTo>
                    <a:pt x="8134282" y="965722"/>
                  </a:lnTo>
                  <a:lnTo>
                    <a:pt x="8103283" y="979169"/>
                  </a:lnTo>
                  <a:lnTo>
                    <a:pt x="8159025" y="979169"/>
                  </a:lnTo>
                  <a:lnTo>
                    <a:pt x="8180604" y="963891"/>
                  </a:lnTo>
                  <a:lnTo>
                    <a:pt x="8209925" y="932831"/>
                  </a:lnTo>
                  <a:lnTo>
                    <a:pt x="8232650" y="896456"/>
                  </a:lnTo>
                  <a:lnTo>
                    <a:pt x="8247887" y="855708"/>
                  </a:lnTo>
                  <a:lnTo>
                    <a:pt x="8254746" y="811530"/>
                  </a:lnTo>
                  <a:close/>
                </a:path>
              </a:pathLst>
            </a:custGeom>
            <a:solidFill>
              <a:srgbClr val="FFFFFF"/>
            </a:solidFill>
          </p:spPr>
          <p:txBody>
            <a:bodyPr wrap="square" lIns="0" tIns="0" rIns="0" bIns="0" rtlCol="0"/>
            <a:lstStyle/>
            <a:p>
              <a:endParaRPr/>
            </a:p>
          </p:txBody>
        </p:sp>
      </p:grpSp>
      <p:sp>
        <p:nvSpPr>
          <p:cNvPr id="23" name="object 23"/>
          <p:cNvSpPr txBox="1"/>
          <p:nvPr/>
        </p:nvSpPr>
        <p:spPr>
          <a:xfrm>
            <a:off x="1031358" y="2443988"/>
            <a:ext cx="7665983" cy="3709035"/>
          </a:xfrm>
          <a:prstGeom prst="rect">
            <a:avLst/>
          </a:prstGeom>
        </p:spPr>
        <p:txBody>
          <a:bodyPr vert="horz" wrap="square" lIns="0" tIns="59055" rIns="0" bIns="0" rtlCol="0">
            <a:spAutoFit/>
          </a:bodyPr>
          <a:lstStyle/>
          <a:p>
            <a:pPr marL="12700" marR="344805">
              <a:lnSpc>
                <a:spcPts val="3290"/>
              </a:lnSpc>
              <a:spcBef>
                <a:spcPts val="465"/>
              </a:spcBef>
            </a:pPr>
            <a:r>
              <a:rPr sz="3000" spc="-15" dirty="0">
                <a:solidFill>
                  <a:srgbClr val="FFFFFF"/>
                </a:solidFill>
                <a:latin typeface="Calibri"/>
                <a:cs typeface="Calibri"/>
              </a:rPr>
              <a:t>Most </a:t>
            </a:r>
            <a:r>
              <a:rPr sz="3000" spc="-5" dirty="0">
                <a:solidFill>
                  <a:srgbClr val="FFFFFF"/>
                </a:solidFill>
                <a:latin typeface="Calibri"/>
                <a:cs typeface="Calibri"/>
              </a:rPr>
              <a:t>policies </a:t>
            </a:r>
            <a:r>
              <a:rPr sz="3000" spc="-20" dirty="0">
                <a:solidFill>
                  <a:srgbClr val="FFFFFF"/>
                </a:solidFill>
                <a:latin typeface="Calibri"/>
                <a:cs typeface="Calibri"/>
              </a:rPr>
              <a:t>exclude </a:t>
            </a:r>
            <a:r>
              <a:rPr sz="3000" spc="-25" dirty="0">
                <a:solidFill>
                  <a:srgbClr val="FFFFFF"/>
                </a:solidFill>
                <a:latin typeface="Calibri"/>
                <a:cs typeface="Calibri"/>
              </a:rPr>
              <a:t>coverage for </a:t>
            </a:r>
            <a:r>
              <a:rPr sz="3000" spc="-5" dirty="0">
                <a:solidFill>
                  <a:srgbClr val="FFFFFF"/>
                </a:solidFill>
                <a:latin typeface="Calibri"/>
                <a:cs typeface="Calibri"/>
              </a:rPr>
              <a:t>some </a:t>
            </a:r>
            <a:r>
              <a:rPr sz="3000" dirty="0">
                <a:solidFill>
                  <a:srgbClr val="FFFFFF"/>
                </a:solidFill>
                <a:latin typeface="Calibri"/>
                <a:cs typeface="Calibri"/>
              </a:rPr>
              <a:t>losses  </a:t>
            </a:r>
            <a:r>
              <a:rPr sz="3000" spc="-5" dirty="0">
                <a:solidFill>
                  <a:srgbClr val="FFFFFF"/>
                </a:solidFill>
                <a:latin typeface="Calibri"/>
                <a:cs typeface="Calibri"/>
              </a:rPr>
              <a:t>caused </a:t>
            </a:r>
            <a:r>
              <a:rPr sz="3000" spc="-10" dirty="0">
                <a:solidFill>
                  <a:srgbClr val="FFFFFF"/>
                </a:solidFill>
                <a:latin typeface="Calibri"/>
                <a:cs typeface="Calibri"/>
              </a:rPr>
              <a:t>by </a:t>
            </a:r>
            <a:r>
              <a:rPr sz="3000" spc="-15" dirty="0">
                <a:solidFill>
                  <a:srgbClr val="FFFFFF"/>
                </a:solidFill>
                <a:latin typeface="Calibri"/>
                <a:cs typeface="Calibri"/>
              </a:rPr>
              <a:t>faulty </a:t>
            </a:r>
            <a:r>
              <a:rPr sz="3000" spc="-5" dirty="0">
                <a:solidFill>
                  <a:srgbClr val="FFFFFF"/>
                </a:solidFill>
                <a:latin typeface="Calibri"/>
                <a:cs typeface="Calibri"/>
              </a:rPr>
              <a:t>design </a:t>
            </a:r>
            <a:r>
              <a:rPr sz="3000" dirty="0">
                <a:solidFill>
                  <a:srgbClr val="FFFFFF"/>
                </a:solidFill>
                <a:latin typeface="Calibri"/>
                <a:cs typeface="Calibri"/>
              </a:rPr>
              <a:t>and</a:t>
            </a:r>
            <a:r>
              <a:rPr sz="3000" spc="-20" dirty="0">
                <a:solidFill>
                  <a:srgbClr val="FFFFFF"/>
                </a:solidFill>
                <a:latin typeface="Calibri"/>
                <a:cs typeface="Calibri"/>
              </a:rPr>
              <a:t> </a:t>
            </a:r>
            <a:r>
              <a:rPr sz="3000" spc="-5" dirty="0">
                <a:solidFill>
                  <a:srgbClr val="FFFFFF"/>
                </a:solidFill>
                <a:latin typeface="Calibri"/>
                <a:cs typeface="Calibri"/>
              </a:rPr>
              <a:t>workmanship</a:t>
            </a:r>
            <a:r>
              <a:rPr sz="2600" spc="-5" dirty="0">
                <a:solidFill>
                  <a:srgbClr val="FFFFFF"/>
                </a:solidFill>
                <a:latin typeface="Calibri"/>
                <a:cs typeface="Calibri"/>
              </a:rPr>
              <a:t>.</a:t>
            </a:r>
            <a:endParaRPr sz="2600" dirty="0">
              <a:latin typeface="Calibri"/>
              <a:cs typeface="Calibri"/>
            </a:endParaRPr>
          </a:p>
          <a:p>
            <a:pPr>
              <a:lnSpc>
                <a:spcPct val="100000"/>
              </a:lnSpc>
              <a:spcBef>
                <a:spcPts val="25"/>
              </a:spcBef>
            </a:pPr>
            <a:endParaRPr sz="3650" dirty="0">
              <a:latin typeface="Calibri"/>
              <a:cs typeface="Calibri"/>
            </a:endParaRPr>
          </a:p>
          <a:p>
            <a:pPr marL="12700" marR="1151890">
              <a:lnSpc>
                <a:spcPts val="3290"/>
              </a:lnSpc>
            </a:pPr>
            <a:r>
              <a:rPr sz="3000" spc="-25" dirty="0">
                <a:solidFill>
                  <a:srgbClr val="FFFFFF"/>
                </a:solidFill>
                <a:latin typeface="Calibri"/>
                <a:cs typeface="Calibri"/>
              </a:rPr>
              <a:t>Wording </a:t>
            </a:r>
            <a:r>
              <a:rPr sz="3000" dirty="0">
                <a:solidFill>
                  <a:srgbClr val="FFFFFF"/>
                </a:solidFill>
                <a:latin typeface="Calibri"/>
                <a:cs typeface="Calibri"/>
              </a:rPr>
              <a:t>(and </a:t>
            </a:r>
            <a:r>
              <a:rPr sz="3000" spc="-10" dirty="0">
                <a:solidFill>
                  <a:srgbClr val="FFFFFF"/>
                </a:solidFill>
                <a:latin typeface="Calibri"/>
                <a:cs typeface="Calibri"/>
              </a:rPr>
              <a:t>scope </a:t>
            </a:r>
            <a:r>
              <a:rPr sz="3000" dirty="0">
                <a:solidFill>
                  <a:srgbClr val="FFFFFF"/>
                </a:solidFill>
                <a:latin typeface="Calibri"/>
                <a:cs typeface="Calibri"/>
              </a:rPr>
              <a:t>of </a:t>
            </a:r>
            <a:r>
              <a:rPr sz="3000" spc="-20" dirty="0">
                <a:solidFill>
                  <a:srgbClr val="FFFFFF"/>
                </a:solidFill>
                <a:latin typeface="Calibri"/>
                <a:cs typeface="Calibri"/>
              </a:rPr>
              <a:t>coverage) </a:t>
            </a:r>
            <a:r>
              <a:rPr sz="3000" spc="-10" dirty="0">
                <a:solidFill>
                  <a:srgbClr val="FFFFFF"/>
                </a:solidFill>
                <a:latin typeface="Calibri"/>
                <a:cs typeface="Calibri"/>
              </a:rPr>
              <a:t>can vary  </a:t>
            </a:r>
            <a:r>
              <a:rPr sz="3000" spc="-5" dirty="0">
                <a:solidFill>
                  <a:srgbClr val="FFFFFF"/>
                </a:solidFill>
                <a:latin typeface="Calibri"/>
                <a:cs typeface="Calibri"/>
              </a:rPr>
              <a:t>significantly </a:t>
            </a:r>
            <a:r>
              <a:rPr sz="3000" spc="-15" dirty="0">
                <a:solidFill>
                  <a:srgbClr val="FFFFFF"/>
                </a:solidFill>
                <a:latin typeface="Calibri"/>
                <a:cs typeface="Calibri"/>
              </a:rPr>
              <a:t>from </a:t>
            </a:r>
            <a:r>
              <a:rPr sz="3000" spc="-5" dirty="0">
                <a:solidFill>
                  <a:srgbClr val="FFFFFF"/>
                </a:solidFill>
                <a:latin typeface="Calibri"/>
                <a:cs typeface="Calibri"/>
              </a:rPr>
              <a:t>policy </a:t>
            </a:r>
            <a:r>
              <a:rPr sz="3000" spc="-20" dirty="0">
                <a:solidFill>
                  <a:srgbClr val="FFFFFF"/>
                </a:solidFill>
                <a:latin typeface="Calibri"/>
                <a:cs typeface="Calibri"/>
              </a:rPr>
              <a:t>to</a:t>
            </a:r>
            <a:r>
              <a:rPr sz="3000" spc="-10" dirty="0">
                <a:solidFill>
                  <a:srgbClr val="FFFFFF"/>
                </a:solidFill>
                <a:latin typeface="Calibri"/>
                <a:cs typeface="Calibri"/>
              </a:rPr>
              <a:t> </a:t>
            </a:r>
            <a:r>
              <a:rPr sz="3000" spc="-35" dirty="0">
                <a:solidFill>
                  <a:srgbClr val="FFFFFF"/>
                </a:solidFill>
                <a:latin typeface="Calibri"/>
                <a:cs typeface="Calibri"/>
              </a:rPr>
              <a:t>policy.</a:t>
            </a:r>
            <a:endParaRPr sz="3000" dirty="0">
              <a:latin typeface="Calibri"/>
              <a:cs typeface="Calibri"/>
            </a:endParaRPr>
          </a:p>
          <a:p>
            <a:pPr>
              <a:lnSpc>
                <a:spcPct val="100000"/>
              </a:lnSpc>
              <a:spcBef>
                <a:spcPts val="15"/>
              </a:spcBef>
            </a:pPr>
            <a:endParaRPr sz="3650" dirty="0">
              <a:latin typeface="Calibri"/>
              <a:cs typeface="Calibri"/>
            </a:endParaRPr>
          </a:p>
          <a:p>
            <a:pPr marL="12700" marR="5080">
              <a:lnSpc>
                <a:spcPts val="3290"/>
              </a:lnSpc>
            </a:pPr>
            <a:r>
              <a:rPr sz="3000" dirty="0">
                <a:solidFill>
                  <a:srgbClr val="FFFFFF"/>
                </a:solidFill>
                <a:latin typeface="Calibri"/>
                <a:cs typeface="Calibri"/>
              </a:rPr>
              <a:t>A </a:t>
            </a:r>
            <a:r>
              <a:rPr sz="3000" spc="-30" dirty="0">
                <a:solidFill>
                  <a:srgbClr val="FFFFFF"/>
                </a:solidFill>
                <a:latin typeface="Calibri"/>
                <a:cs typeface="Calibri"/>
              </a:rPr>
              <a:t>few </a:t>
            </a:r>
            <a:r>
              <a:rPr sz="3000" spc="-20" dirty="0">
                <a:solidFill>
                  <a:srgbClr val="FFFFFF"/>
                </a:solidFill>
                <a:latin typeface="Calibri"/>
                <a:cs typeface="Calibri"/>
              </a:rPr>
              <a:t>words </a:t>
            </a:r>
            <a:r>
              <a:rPr sz="3000" spc="-10" dirty="0">
                <a:solidFill>
                  <a:srgbClr val="FFFFFF"/>
                </a:solidFill>
                <a:latin typeface="Calibri"/>
                <a:cs typeface="Calibri"/>
              </a:rPr>
              <a:t>could </a:t>
            </a:r>
            <a:r>
              <a:rPr sz="3000" dirty="0">
                <a:solidFill>
                  <a:srgbClr val="FFFFFF"/>
                </a:solidFill>
                <a:latin typeface="Calibri"/>
                <a:cs typeface="Calibri"/>
              </a:rPr>
              <a:t>be </a:t>
            </a:r>
            <a:r>
              <a:rPr sz="3000" spc="-5" dirty="0">
                <a:solidFill>
                  <a:srgbClr val="FFFFFF"/>
                </a:solidFill>
                <a:latin typeface="Calibri"/>
                <a:cs typeface="Calibri"/>
              </a:rPr>
              <a:t>the </a:t>
            </a:r>
            <a:r>
              <a:rPr sz="3000" spc="-20" dirty="0">
                <a:solidFill>
                  <a:srgbClr val="FFFFFF"/>
                </a:solidFill>
                <a:latin typeface="Calibri"/>
                <a:cs typeface="Calibri"/>
              </a:rPr>
              <a:t>difference </a:t>
            </a:r>
            <a:r>
              <a:rPr sz="3000" spc="-10" dirty="0">
                <a:solidFill>
                  <a:srgbClr val="FFFFFF"/>
                </a:solidFill>
                <a:latin typeface="Calibri"/>
                <a:cs typeface="Calibri"/>
              </a:rPr>
              <a:t>between </a:t>
            </a:r>
            <a:r>
              <a:rPr sz="3000" dirty="0">
                <a:solidFill>
                  <a:srgbClr val="FFFFFF"/>
                </a:solidFill>
                <a:latin typeface="Calibri"/>
                <a:cs typeface="Calibri"/>
              </a:rPr>
              <a:t>full  </a:t>
            </a:r>
            <a:r>
              <a:rPr sz="3000" spc="-25" dirty="0">
                <a:solidFill>
                  <a:srgbClr val="FFFFFF"/>
                </a:solidFill>
                <a:latin typeface="Calibri"/>
                <a:cs typeface="Calibri"/>
              </a:rPr>
              <a:t>coverage </a:t>
            </a:r>
            <a:r>
              <a:rPr sz="3000" dirty="0">
                <a:solidFill>
                  <a:srgbClr val="FFFFFF"/>
                </a:solidFill>
                <a:latin typeface="Calibri"/>
                <a:cs typeface="Calibri"/>
              </a:rPr>
              <a:t>and no</a:t>
            </a:r>
            <a:r>
              <a:rPr sz="3000" spc="-10" dirty="0">
                <a:solidFill>
                  <a:srgbClr val="FFFFFF"/>
                </a:solidFill>
                <a:latin typeface="Calibri"/>
                <a:cs typeface="Calibri"/>
              </a:rPr>
              <a:t> </a:t>
            </a:r>
            <a:r>
              <a:rPr sz="3000" spc="-20" dirty="0">
                <a:solidFill>
                  <a:srgbClr val="FFFFFF"/>
                </a:solidFill>
                <a:latin typeface="Calibri"/>
                <a:cs typeface="Calibri"/>
              </a:rPr>
              <a:t>coverage.</a:t>
            </a:r>
            <a:endParaRPr sz="3000" dirty="0">
              <a:latin typeface="Calibri"/>
              <a:cs typeface="Calibri"/>
            </a:endParaRPr>
          </a:p>
        </p:txBody>
      </p:sp>
      <p:grpSp>
        <p:nvGrpSpPr>
          <p:cNvPr id="24" name="object 24"/>
          <p:cNvGrpSpPr/>
          <p:nvPr/>
        </p:nvGrpSpPr>
        <p:grpSpPr>
          <a:xfrm>
            <a:off x="457200" y="6331458"/>
            <a:ext cx="9144000" cy="984250"/>
            <a:chOff x="457200" y="6331458"/>
            <a:chExt cx="9144000" cy="984250"/>
          </a:xfrm>
        </p:grpSpPr>
        <p:sp>
          <p:nvSpPr>
            <p:cNvPr id="25" name="object 25"/>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6" name="object 26"/>
            <p:cNvSpPr/>
            <p:nvPr/>
          </p:nvSpPr>
          <p:spPr>
            <a:xfrm>
              <a:off x="1022539" y="6332220"/>
              <a:ext cx="8014334" cy="24765"/>
            </a:xfrm>
            <a:custGeom>
              <a:avLst/>
              <a:gdLst/>
              <a:ahLst/>
              <a:cxnLst/>
              <a:rect l="l" t="t" r="r" b="b"/>
              <a:pathLst>
                <a:path w="8014334" h="24764">
                  <a:moveTo>
                    <a:pt x="8013908" y="0"/>
                  </a:moveTo>
                  <a:lnTo>
                    <a:pt x="0" y="0"/>
                  </a:lnTo>
                  <a:lnTo>
                    <a:pt x="5994" y="3794"/>
                  </a:lnTo>
                  <a:lnTo>
                    <a:pt x="48774" y="19034"/>
                  </a:lnTo>
                  <a:lnTo>
                    <a:pt x="95314" y="24384"/>
                  </a:lnTo>
                  <a:lnTo>
                    <a:pt x="7918768" y="24384"/>
                  </a:lnTo>
                  <a:lnTo>
                    <a:pt x="7965266" y="19034"/>
                  </a:lnTo>
                  <a:lnTo>
                    <a:pt x="8007938" y="3794"/>
                  </a:lnTo>
                  <a:lnTo>
                    <a:pt x="8013908" y="0"/>
                  </a:lnTo>
                  <a:close/>
                </a:path>
              </a:pathLst>
            </a:custGeom>
            <a:solidFill>
              <a:srgbClr val="4F81BD"/>
            </a:solidFill>
          </p:spPr>
          <p:txBody>
            <a:bodyPr wrap="square" lIns="0" tIns="0" rIns="0" bIns="0" rtlCol="0"/>
            <a:lstStyle/>
            <a:p>
              <a:endParaRPr/>
            </a:p>
          </p:txBody>
        </p:sp>
        <p:sp>
          <p:nvSpPr>
            <p:cNvPr id="27" name="object 27"/>
            <p:cNvSpPr/>
            <p:nvPr/>
          </p:nvSpPr>
          <p:spPr>
            <a:xfrm>
              <a:off x="997494" y="6332220"/>
              <a:ext cx="8063865" cy="37465"/>
            </a:xfrm>
            <a:custGeom>
              <a:avLst/>
              <a:gdLst/>
              <a:ahLst/>
              <a:cxnLst/>
              <a:rect l="l" t="t" r="r" b="b"/>
              <a:pathLst>
                <a:path w="8063865" h="37464">
                  <a:moveTo>
                    <a:pt x="8063738" y="0"/>
                  </a:moveTo>
                  <a:lnTo>
                    <a:pt x="8007996" y="0"/>
                  </a:lnTo>
                  <a:lnTo>
                    <a:pt x="7998026" y="4325"/>
                  </a:lnTo>
                  <a:lnTo>
                    <a:pt x="7953719" y="11430"/>
                  </a:lnTo>
                  <a:lnTo>
                    <a:pt x="7943813" y="12192"/>
                  </a:lnTo>
                  <a:lnTo>
                    <a:pt x="120359" y="12192"/>
                  </a:lnTo>
                  <a:lnTo>
                    <a:pt x="74560" y="6620"/>
                  </a:lnTo>
                  <a:lnTo>
                    <a:pt x="56934" y="0"/>
                  </a:lnTo>
                  <a:lnTo>
                    <a:pt x="0" y="0"/>
                  </a:lnTo>
                  <a:lnTo>
                    <a:pt x="20463" y="12965"/>
                  </a:lnTo>
                  <a:lnTo>
                    <a:pt x="52498" y="26646"/>
                  </a:lnTo>
                  <a:lnTo>
                    <a:pt x="86270" y="35004"/>
                  </a:lnTo>
                  <a:lnTo>
                    <a:pt x="120359" y="37338"/>
                  </a:lnTo>
                  <a:lnTo>
                    <a:pt x="7955243" y="37338"/>
                  </a:lnTo>
                  <a:lnTo>
                    <a:pt x="7966673" y="36576"/>
                  </a:lnTo>
                  <a:lnTo>
                    <a:pt x="8010444" y="27121"/>
                  </a:lnTo>
                  <a:lnTo>
                    <a:pt x="8050289" y="9522"/>
                  </a:lnTo>
                  <a:lnTo>
                    <a:pt x="806373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6758F2F-1729-4A4C-AC07-8D394DFF6907}"/>
              </a:ext>
            </a:extLst>
          </p:cNvPr>
          <p:cNvSpPr>
            <a:spLocks noGrp="1" noChangeArrowheads="1"/>
          </p:cNvSpPr>
          <p:nvPr>
            <p:ph type="title"/>
          </p:nvPr>
        </p:nvSpPr>
        <p:spPr>
          <a:xfrm>
            <a:off x="1169988" y="281940"/>
            <a:ext cx="8382000" cy="1428433"/>
          </a:xfrm>
        </p:spPr>
        <p:txBody>
          <a:bodyPr/>
          <a:lstStyle/>
          <a:p>
            <a:pPr eaLnBrk="1" hangingPunct="1">
              <a:lnSpc>
                <a:spcPct val="80000"/>
              </a:lnSpc>
            </a:pPr>
            <a:r>
              <a:rPr lang="en-US" altLang="en-US" sz="5280">
                <a:solidFill>
                  <a:srgbClr val="0B5395"/>
                </a:solidFill>
              </a:rPr>
              <a:t>Overview</a:t>
            </a:r>
          </a:p>
        </p:txBody>
      </p:sp>
      <p:sp>
        <p:nvSpPr>
          <p:cNvPr id="11267" name="Rectangle 3">
            <a:extLst>
              <a:ext uri="{FF2B5EF4-FFF2-40B4-BE49-F238E27FC236}">
                <a16:creationId xmlns:a16="http://schemas.microsoft.com/office/drawing/2014/main" id="{62AE7F8E-7317-42E2-82CC-42202FB5FC67}"/>
              </a:ext>
            </a:extLst>
          </p:cNvPr>
          <p:cNvSpPr>
            <a:spLocks noGrp="1" noChangeArrowheads="1"/>
          </p:cNvSpPr>
          <p:nvPr>
            <p:ph type="body" idx="1"/>
          </p:nvPr>
        </p:nvSpPr>
        <p:spPr>
          <a:xfrm>
            <a:off x="670560" y="1958341"/>
            <a:ext cx="8382000" cy="4692174"/>
          </a:xfrm>
        </p:spPr>
        <p:txBody>
          <a:bodyPr/>
          <a:lstStyle/>
          <a:p>
            <a:pPr eaLnBrk="1" hangingPunct="1">
              <a:lnSpc>
                <a:spcPct val="90000"/>
              </a:lnSpc>
              <a:buFont typeface="Wingdings" panose="05000000000000000000" pitchFamily="2" charset="2"/>
              <a:buChar char="v"/>
            </a:pPr>
            <a:r>
              <a:rPr lang="en-US" altLang="en-US" sz="2200"/>
              <a:t>Limited</a:t>
            </a:r>
            <a:r>
              <a:rPr lang="en-US" altLang="en-US" sz="1760"/>
              <a:t> Duty </a:t>
            </a:r>
            <a:r>
              <a:rPr lang="en-US" altLang="en-US" sz="2200"/>
              <a:t>to Non-Privities and The Laws of Entropy</a:t>
            </a:r>
          </a:p>
          <a:p>
            <a:pPr lvl="1" eaLnBrk="1" hangingPunct="1">
              <a:lnSpc>
                <a:spcPct val="90000"/>
              </a:lnSpc>
              <a:buFont typeface="Wingdings" panose="05000000000000000000" pitchFamily="2" charset="2"/>
              <a:buChar char="v"/>
            </a:pPr>
            <a:r>
              <a:rPr lang="en-US" altLang="en-US" sz="1760"/>
              <a:t>I can </a:t>
            </a:r>
            <a:r>
              <a:rPr lang="en-US" altLang="en-US" sz="1760" i="1"/>
              <a:t>Hadley</a:t>
            </a:r>
            <a:r>
              <a:rPr lang="en-US" altLang="en-US" sz="1760"/>
              <a:t> Remember It.</a:t>
            </a:r>
          </a:p>
          <a:p>
            <a:pPr lvl="1" eaLnBrk="1" hangingPunct="1">
              <a:lnSpc>
                <a:spcPct val="90000"/>
              </a:lnSpc>
              <a:buFont typeface="Wingdings" panose="05000000000000000000" pitchFamily="2" charset="2"/>
              <a:buChar char="v"/>
            </a:pPr>
            <a:endParaRPr lang="en-US" altLang="en-US" sz="1760"/>
          </a:p>
          <a:p>
            <a:pPr lvl="1" eaLnBrk="1" hangingPunct="1">
              <a:lnSpc>
                <a:spcPct val="90000"/>
              </a:lnSpc>
              <a:buFont typeface="Wingdings" panose="05000000000000000000" pitchFamily="2" charset="2"/>
              <a:buChar char="v"/>
            </a:pPr>
            <a:r>
              <a:rPr lang="en-US" altLang="en-US" sz="1760"/>
              <a:t>Violations of the Florida Building Code</a:t>
            </a:r>
          </a:p>
          <a:p>
            <a:pPr lvl="1" eaLnBrk="1" hangingPunct="1">
              <a:lnSpc>
                <a:spcPct val="90000"/>
              </a:lnSpc>
              <a:buFont typeface="Wingdings" panose="05000000000000000000" pitchFamily="2" charset="2"/>
              <a:buChar char="v"/>
            </a:pPr>
            <a:r>
              <a:rPr lang="en-US" altLang="en-US" sz="1760"/>
              <a:t>Statutory Negligence </a:t>
            </a:r>
          </a:p>
          <a:p>
            <a:pPr lvl="1" eaLnBrk="1" hangingPunct="1">
              <a:lnSpc>
                <a:spcPct val="90000"/>
              </a:lnSpc>
              <a:buFont typeface="Wingdings" panose="05000000000000000000" pitchFamily="2" charset="2"/>
              <a:buChar char="v"/>
            </a:pPr>
            <a:r>
              <a:rPr lang="en-US" altLang="en-US" sz="1760"/>
              <a:t>Restatement of Torts</a:t>
            </a:r>
          </a:p>
          <a:p>
            <a:pPr lvl="1" eaLnBrk="1" hangingPunct="1">
              <a:lnSpc>
                <a:spcPct val="90000"/>
              </a:lnSpc>
              <a:buFont typeface="Wingdings" panose="05000000000000000000" pitchFamily="2" charset="2"/>
              <a:buChar char="v"/>
            </a:pPr>
            <a:r>
              <a:rPr lang="en-US" altLang="en-US" sz="1760"/>
              <a:t>Negligence Case Law</a:t>
            </a:r>
          </a:p>
          <a:p>
            <a:pPr lvl="1" eaLnBrk="1" hangingPunct="1">
              <a:lnSpc>
                <a:spcPct val="90000"/>
              </a:lnSpc>
              <a:buFont typeface="Wingdings" panose="05000000000000000000" pitchFamily="2" charset="2"/>
              <a:buChar char="v"/>
            </a:pPr>
            <a:endParaRPr lang="en-US" altLang="en-US" sz="1760"/>
          </a:p>
          <a:p>
            <a:pPr eaLnBrk="1" hangingPunct="1">
              <a:lnSpc>
                <a:spcPct val="90000"/>
              </a:lnSpc>
              <a:buFont typeface="Wingdings" panose="05000000000000000000" pitchFamily="2" charset="2"/>
              <a:buChar char="v"/>
            </a:pPr>
            <a:r>
              <a:rPr lang="en-US" altLang="en-US" sz="2200"/>
              <a:t>The Renaissance of Common Sense</a:t>
            </a:r>
          </a:p>
          <a:p>
            <a:pPr eaLnBrk="1" hangingPunct="1">
              <a:lnSpc>
                <a:spcPct val="90000"/>
              </a:lnSpc>
              <a:buFont typeface="Wingdings" panose="05000000000000000000" pitchFamily="2" charset="2"/>
              <a:buChar char="v"/>
            </a:pPr>
            <a:endParaRPr lang="en-US" altLang="en-US" sz="2200"/>
          </a:p>
          <a:p>
            <a:pPr lvl="1" eaLnBrk="1" hangingPunct="1">
              <a:lnSpc>
                <a:spcPct val="90000"/>
              </a:lnSpc>
              <a:buFont typeface="Wingdings" panose="05000000000000000000" pitchFamily="2" charset="2"/>
              <a:buChar char="v"/>
            </a:pPr>
            <a:r>
              <a:rPr lang="en-US" altLang="en-US" sz="1760"/>
              <a:t>Chapter 558, </a:t>
            </a:r>
            <a:r>
              <a:rPr lang="en-US" altLang="en-US" sz="1760" i="1"/>
              <a:t>Florida Statutes</a:t>
            </a:r>
            <a:r>
              <a:rPr lang="en-US" altLang="en-US" sz="1760"/>
              <a:t>:  Limitation of Liability</a:t>
            </a:r>
          </a:p>
          <a:p>
            <a:pPr lvl="1" eaLnBrk="1" hangingPunct="1">
              <a:lnSpc>
                <a:spcPct val="90000"/>
              </a:lnSpc>
              <a:buFont typeface="Wingdings" panose="05000000000000000000" pitchFamily="2" charset="2"/>
              <a:buChar char="v"/>
            </a:pPr>
            <a:r>
              <a:rPr lang="en-US" altLang="en-US" sz="1760"/>
              <a:t>Hadley Makes a Comeback </a:t>
            </a:r>
          </a:p>
          <a:p>
            <a:pPr lvl="1" eaLnBrk="1" hangingPunct="1">
              <a:lnSpc>
                <a:spcPct val="90000"/>
              </a:lnSpc>
              <a:buFont typeface="Wingdings" panose="05000000000000000000" pitchFamily="2" charset="2"/>
              <a:buChar char="v"/>
            </a:pPr>
            <a:r>
              <a:rPr lang="en-US" altLang="en-US" sz="1760"/>
              <a:t>Who Takes a Subro Claim Seriously?</a:t>
            </a:r>
          </a:p>
          <a:p>
            <a:pPr eaLnBrk="1" hangingPunct="1">
              <a:lnSpc>
                <a:spcPct val="90000"/>
              </a:lnSpc>
              <a:buFont typeface="Wingdings" panose="05000000000000000000" pitchFamily="2" charset="2"/>
              <a:buChar char="v"/>
            </a:pPr>
            <a:endParaRPr lang="en-US" altLang="en-US" sz="2200"/>
          </a:p>
        </p:txBody>
      </p:sp>
    </p:spTree>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0350" y="919225"/>
            <a:ext cx="6997065" cy="695960"/>
          </a:xfrm>
          <a:prstGeom prst="rect">
            <a:avLst/>
          </a:prstGeom>
        </p:spPr>
        <p:txBody>
          <a:bodyPr vert="horz" wrap="square" lIns="0" tIns="12065" rIns="0" bIns="0" rtlCol="0">
            <a:spAutoFit/>
          </a:bodyPr>
          <a:lstStyle/>
          <a:p>
            <a:pPr marL="12700">
              <a:lnSpc>
                <a:spcPct val="100000"/>
              </a:lnSpc>
              <a:spcBef>
                <a:spcPts val="95"/>
              </a:spcBef>
            </a:pPr>
            <a:r>
              <a:rPr sz="4400" spc="-25" dirty="0"/>
              <a:t>First, </a:t>
            </a:r>
            <a:r>
              <a:rPr sz="4400" spc="-15" dirty="0"/>
              <a:t>what </a:t>
            </a:r>
            <a:r>
              <a:rPr sz="4400" spc="-5" dirty="0"/>
              <a:t>is</a:t>
            </a:r>
            <a:r>
              <a:rPr sz="4400" spc="35" dirty="0"/>
              <a:t> </a:t>
            </a:r>
            <a:r>
              <a:rPr sz="4400" spc="-10" dirty="0"/>
              <a:t>“workmanship”?</a:t>
            </a:r>
            <a:endParaRPr sz="44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39029" y="2308097"/>
              <a:ext cx="8180705" cy="107950"/>
            </a:xfrm>
            <a:custGeom>
              <a:avLst/>
              <a:gdLst/>
              <a:ahLst/>
              <a:cxnLst/>
              <a:rect l="l" t="t" r="r" b="b"/>
              <a:pathLst>
                <a:path w="8180705" h="107950">
                  <a:moveTo>
                    <a:pt x="8180516" y="107441"/>
                  </a:moveTo>
                  <a:lnTo>
                    <a:pt x="8129081" y="44507"/>
                  </a:lnTo>
                  <a:lnTo>
                    <a:pt x="8091448" y="20589"/>
                  </a:lnTo>
                  <a:lnTo>
                    <a:pt x="8048776" y="5349"/>
                  </a:lnTo>
                  <a:lnTo>
                    <a:pt x="8002278" y="0"/>
                  </a:lnTo>
                  <a:lnTo>
                    <a:pt x="178824" y="0"/>
                  </a:lnTo>
                  <a:lnTo>
                    <a:pt x="132285" y="5349"/>
                  </a:lnTo>
                  <a:lnTo>
                    <a:pt x="89504" y="20589"/>
                  </a:lnTo>
                  <a:lnTo>
                    <a:pt x="51721" y="44507"/>
                  </a:lnTo>
                  <a:lnTo>
                    <a:pt x="20177" y="75888"/>
                  </a:lnTo>
                  <a:lnTo>
                    <a:pt x="0" y="107441"/>
                  </a:lnTo>
                  <a:lnTo>
                    <a:pt x="8180516" y="107441"/>
                  </a:lnTo>
                  <a:close/>
                </a:path>
              </a:pathLst>
            </a:custGeom>
            <a:solidFill>
              <a:srgbClr val="4F81BD"/>
            </a:solidFill>
          </p:spPr>
          <p:txBody>
            <a:bodyPr wrap="square" lIns="0" tIns="0" rIns="0" bIns="0" rtlCol="0"/>
            <a:lstStyle/>
            <a:p>
              <a:endParaRPr/>
            </a:p>
          </p:txBody>
        </p:sp>
        <p:sp>
          <p:nvSpPr>
            <p:cNvPr id="6" name="object 6"/>
            <p:cNvSpPr/>
            <p:nvPr/>
          </p:nvSpPr>
          <p:spPr>
            <a:xfrm>
              <a:off x="925795" y="2295905"/>
              <a:ext cx="8208645" cy="120014"/>
            </a:xfrm>
            <a:custGeom>
              <a:avLst/>
              <a:gdLst/>
              <a:ahLst/>
              <a:cxnLst/>
              <a:rect l="l" t="t" r="r" b="b"/>
              <a:pathLst>
                <a:path w="8208645" h="120014">
                  <a:moveTo>
                    <a:pt x="8208035" y="119633"/>
                  </a:moveTo>
                  <a:lnTo>
                    <a:pt x="8178540" y="74020"/>
                  </a:lnTo>
                  <a:lnTo>
                    <a:pt x="8147399" y="44596"/>
                  </a:lnTo>
                  <a:lnTo>
                    <a:pt x="8110969" y="21823"/>
                  </a:lnTo>
                  <a:lnTo>
                    <a:pt x="8070235" y="6644"/>
                  </a:lnTo>
                  <a:lnTo>
                    <a:pt x="8026180" y="0"/>
                  </a:lnTo>
                  <a:lnTo>
                    <a:pt x="191296" y="0"/>
                  </a:lnTo>
                  <a:lnTo>
                    <a:pt x="146842" y="4400"/>
                  </a:lnTo>
                  <a:lnTo>
                    <a:pt x="105445" y="17590"/>
                  </a:lnTo>
                  <a:lnTo>
                    <a:pt x="68088" y="38642"/>
                  </a:lnTo>
                  <a:lnTo>
                    <a:pt x="35752" y="66625"/>
                  </a:lnTo>
                  <a:lnTo>
                    <a:pt x="9420" y="100612"/>
                  </a:lnTo>
                  <a:lnTo>
                    <a:pt x="0" y="119633"/>
                  </a:lnTo>
                  <a:lnTo>
                    <a:pt x="27480" y="119633"/>
                  </a:lnTo>
                  <a:lnTo>
                    <a:pt x="43576" y="96022"/>
                  </a:lnTo>
                  <a:lnTo>
                    <a:pt x="64042" y="74676"/>
                  </a:lnTo>
                  <a:lnTo>
                    <a:pt x="104420" y="46309"/>
                  </a:lnTo>
                  <a:lnTo>
                    <a:pt x="161650" y="27518"/>
                  </a:lnTo>
                  <a:lnTo>
                    <a:pt x="8026180" y="25145"/>
                  </a:lnTo>
                  <a:lnTo>
                    <a:pt x="8035324" y="25907"/>
                  </a:lnTo>
                  <a:lnTo>
                    <a:pt x="8079252" y="35669"/>
                  </a:lnTo>
                  <a:lnTo>
                    <a:pt x="8119220" y="55815"/>
                  </a:lnTo>
                  <a:lnTo>
                    <a:pt x="8153515" y="84620"/>
                  </a:lnTo>
                  <a:lnTo>
                    <a:pt x="8179879" y="119633"/>
                  </a:lnTo>
                  <a:lnTo>
                    <a:pt x="8208035" y="119633"/>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906780"/>
                  </a:moveTo>
                  <a:lnTo>
                    <a:pt x="8229600" y="95250"/>
                  </a:lnTo>
                  <a:lnTo>
                    <a:pt x="8224250" y="48752"/>
                  </a:lnTo>
                  <a:lnTo>
                    <a:pt x="8209010" y="6080"/>
                  </a:lnTo>
                  <a:lnTo>
                    <a:pt x="8205145" y="0"/>
                  </a:lnTo>
                  <a:lnTo>
                    <a:pt x="24629" y="0"/>
                  </a:lnTo>
                  <a:lnTo>
                    <a:pt x="20740" y="6080"/>
                  </a:lnTo>
                  <a:lnTo>
                    <a:pt x="5391" y="48752"/>
                  </a:lnTo>
                  <a:lnTo>
                    <a:pt x="0" y="95250"/>
                  </a:lnTo>
                  <a:lnTo>
                    <a:pt x="0" y="906780"/>
                  </a:lnTo>
                  <a:lnTo>
                    <a:pt x="5391" y="953277"/>
                  </a:lnTo>
                  <a:lnTo>
                    <a:pt x="14705" y="979170"/>
                  </a:lnTo>
                  <a:lnTo>
                    <a:pt x="8215003" y="979170"/>
                  </a:lnTo>
                  <a:lnTo>
                    <a:pt x="8224250" y="953277"/>
                  </a:lnTo>
                  <a:lnTo>
                    <a:pt x="8229600" y="90678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51068" y="0"/>
                  </a:moveTo>
                  <a:lnTo>
                    <a:pt x="13662" y="20040"/>
                  </a:lnTo>
                  <a:lnTo>
                    <a:pt x="2285" y="63246"/>
                  </a:lnTo>
                  <a:lnTo>
                    <a:pt x="0" y="84582"/>
                  </a:lnTo>
                  <a:lnTo>
                    <a:pt x="0" y="918210"/>
                  </a:lnTo>
                  <a:lnTo>
                    <a:pt x="762" y="928878"/>
                  </a:lnTo>
                  <a:lnTo>
                    <a:pt x="2286" y="940308"/>
                  </a:lnTo>
                  <a:lnTo>
                    <a:pt x="4572" y="950214"/>
                  </a:lnTo>
                  <a:lnTo>
                    <a:pt x="12695" y="979170"/>
                  </a:lnTo>
                  <a:lnTo>
                    <a:pt x="25146" y="979170"/>
                  </a:lnTo>
                  <a:lnTo>
                    <a:pt x="25146" y="95250"/>
                  </a:lnTo>
                  <a:lnTo>
                    <a:pt x="25908" y="85344"/>
                  </a:lnTo>
                  <a:lnTo>
                    <a:pt x="25908" y="76200"/>
                  </a:lnTo>
                  <a:lnTo>
                    <a:pt x="27432" y="66294"/>
                  </a:lnTo>
                  <a:lnTo>
                    <a:pt x="28956" y="57150"/>
                  </a:lnTo>
                  <a:lnTo>
                    <a:pt x="37177" y="28724"/>
                  </a:lnTo>
                  <a:lnTo>
                    <a:pt x="50130" y="1376"/>
                  </a:lnTo>
                  <a:lnTo>
                    <a:pt x="51068" y="0"/>
                  </a:lnTo>
                  <a:close/>
                </a:path>
                <a:path w="8255000" h="979170">
                  <a:moveTo>
                    <a:pt x="39638" y="979170"/>
                  </a:moveTo>
                  <a:lnTo>
                    <a:pt x="27432" y="935736"/>
                  </a:lnTo>
                  <a:lnTo>
                    <a:pt x="25908" y="925830"/>
                  </a:lnTo>
                  <a:lnTo>
                    <a:pt x="25146" y="915924"/>
                  </a:lnTo>
                  <a:lnTo>
                    <a:pt x="25146" y="979170"/>
                  </a:lnTo>
                  <a:lnTo>
                    <a:pt x="39638" y="979170"/>
                  </a:lnTo>
                  <a:close/>
                </a:path>
                <a:path w="8255000" h="979170">
                  <a:moveTo>
                    <a:pt x="8254746" y="917448"/>
                  </a:moveTo>
                  <a:lnTo>
                    <a:pt x="8254746" y="84582"/>
                  </a:lnTo>
                  <a:lnTo>
                    <a:pt x="8253983" y="73152"/>
                  </a:lnTo>
                  <a:lnTo>
                    <a:pt x="8244610" y="29423"/>
                  </a:lnTo>
                  <a:lnTo>
                    <a:pt x="8231622" y="0"/>
                  </a:lnTo>
                  <a:lnTo>
                    <a:pt x="8203467" y="0"/>
                  </a:lnTo>
                  <a:lnTo>
                    <a:pt x="8204013" y="725"/>
                  </a:lnTo>
                  <a:lnTo>
                    <a:pt x="8221829" y="41673"/>
                  </a:lnTo>
                  <a:lnTo>
                    <a:pt x="8228838" y="86106"/>
                  </a:lnTo>
                  <a:lnTo>
                    <a:pt x="8229600" y="96012"/>
                  </a:lnTo>
                  <a:lnTo>
                    <a:pt x="8229600" y="979170"/>
                  </a:lnTo>
                  <a:lnTo>
                    <a:pt x="8241273" y="979170"/>
                  </a:lnTo>
                  <a:lnTo>
                    <a:pt x="8248038" y="961157"/>
                  </a:lnTo>
                  <a:lnTo>
                    <a:pt x="8254746" y="917448"/>
                  </a:lnTo>
                  <a:close/>
                </a:path>
                <a:path w="8255000" h="979170">
                  <a:moveTo>
                    <a:pt x="8229600" y="979170"/>
                  </a:moveTo>
                  <a:lnTo>
                    <a:pt x="8229600" y="906780"/>
                  </a:lnTo>
                  <a:lnTo>
                    <a:pt x="8228076" y="926592"/>
                  </a:lnTo>
                  <a:lnTo>
                    <a:pt x="8218815" y="970541"/>
                  </a:lnTo>
                  <a:lnTo>
                    <a:pt x="8214507" y="979170"/>
                  </a:lnTo>
                  <a:lnTo>
                    <a:pt x="8229600"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29105" y="3394709"/>
              <a:ext cx="8200390" cy="130810"/>
            </a:xfrm>
            <a:custGeom>
              <a:avLst/>
              <a:gdLst/>
              <a:ahLst/>
              <a:cxnLst/>
              <a:rect l="l" t="t" r="r" b="b"/>
              <a:pathLst>
                <a:path w="8200390" h="130810">
                  <a:moveTo>
                    <a:pt x="8200298" y="0"/>
                  </a:moveTo>
                  <a:lnTo>
                    <a:pt x="0" y="0"/>
                  </a:lnTo>
                  <a:lnTo>
                    <a:pt x="6035" y="16779"/>
                  </a:lnTo>
                  <a:lnTo>
                    <a:pt x="30101" y="54413"/>
                  </a:lnTo>
                  <a:lnTo>
                    <a:pt x="61646" y="85795"/>
                  </a:lnTo>
                  <a:lnTo>
                    <a:pt x="99428" y="109712"/>
                  </a:lnTo>
                  <a:lnTo>
                    <a:pt x="142209" y="124952"/>
                  </a:lnTo>
                  <a:lnTo>
                    <a:pt x="188748" y="130302"/>
                  </a:lnTo>
                  <a:lnTo>
                    <a:pt x="8012202" y="130302"/>
                  </a:lnTo>
                  <a:lnTo>
                    <a:pt x="8058700" y="124952"/>
                  </a:lnTo>
                  <a:lnTo>
                    <a:pt x="8101372" y="109712"/>
                  </a:lnTo>
                  <a:lnTo>
                    <a:pt x="8139005" y="85795"/>
                  </a:lnTo>
                  <a:lnTo>
                    <a:pt x="8170387" y="54413"/>
                  </a:lnTo>
                  <a:lnTo>
                    <a:pt x="8194305" y="16779"/>
                  </a:lnTo>
                  <a:lnTo>
                    <a:pt x="8200298" y="0"/>
                  </a:lnTo>
                  <a:close/>
                </a:path>
              </a:pathLst>
            </a:custGeom>
            <a:solidFill>
              <a:srgbClr val="4F81BD"/>
            </a:solidFill>
          </p:spPr>
          <p:txBody>
            <a:bodyPr wrap="square" lIns="0" tIns="0" rIns="0" bIns="0" rtlCol="0"/>
            <a:lstStyle/>
            <a:p>
              <a:endParaRPr/>
            </a:p>
          </p:txBody>
        </p:sp>
        <p:sp>
          <p:nvSpPr>
            <p:cNvPr id="12" name="object 12"/>
            <p:cNvSpPr/>
            <p:nvPr/>
          </p:nvSpPr>
          <p:spPr>
            <a:xfrm>
              <a:off x="914903" y="3394709"/>
              <a:ext cx="8228965" cy="143510"/>
            </a:xfrm>
            <a:custGeom>
              <a:avLst/>
              <a:gdLst/>
              <a:ahLst/>
              <a:cxnLst/>
              <a:rect l="l" t="t" r="r" b="b"/>
              <a:pathLst>
                <a:path w="8228965" h="143510">
                  <a:moveTo>
                    <a:pt x="8228577" y="0"/>
                  </a:moveTo>
                  <a:lnTo>
                    <a:pt x="8201811" y="0"/>
                  </a:lnTo>
                  <a:lnTo>
                    <a:pt x="8186186" y="31298"/>
                  </a:lnTo>
                  <a:lnTo>
                    <a:pt x="8157410" y="65532"/>
                  </a:lnTo>
                  <a:lnTo>
                    <a:pt x="8121620" y="92399"/>
                  </a:lnTo>
                  <a:lnTo>
                    <a:pt x="8080643" y="110229"/>
                  </a:lnTo>
                  <a:lnTo>
                    <a:pt x="8036310" y="117348"/>
                  </a:lnTo>
                  <a:lnTo>
                    <a:pt x="202950" y="118110"/>
                  </a:lnTo>
                  <a:lnTo>
                    <a:pt x="157361" y="112374"/>
                  </a:lnTo>
                  <a:lnTo>
                    <a:pt x="115562" y="96573"/>
                  </a:lnTo>
                  <a:lnTo>
                    <a:pt x="78977" y="71899"/>
                  </a:lnTo>
                  <a:lnTo>
                    <a:pt x="49028" y="39545"/>
                  </a:lnTo>
                  <a:lnTo>
                    <a:pt x="27140" y="703"/>
                  </a:lnTo>
                  <a:lnTo>
                    <a:pt x="26942" y="0"/>
                  </a:lnTo>
                  <a:lnTo>
                    <a:pt x="0" y="0"/>
                  </a:lnTo>
                  <a:lnTo>
                    <a:pt x="34422" y="62328"/>
                  </a:lnTo>
                  <a:lnTo>
                    <a:pt x="65790" y="93726"/>
                  </a:lnTo>
                  <a:lnTo>
                    <a:pt x="74172" y="100584"/>
                  </a:lnTo>
                  <a:lnTo>
                    <a:pt x="103298" y="119015"/>
                  </a:lnTo>
                  <a:lnTo>
                    <a:pt x="135103" y="132335"/>
                  </a:lnTo>
                  <a:lnTo>
                    <a:pt x="168637" y="140448"/>
                  </a:lnTo>
                  <a:lnTo>
                    <a:pt x="202950" y="143256"/>
                  </a:lnTo>
                  <a:lnTo>
                    <a:pt x="8027166" y="143256"/>
                  </a:lnTo>
                  <a:lnTo>
                    <a:pt x="8037834" y="142494"/>
                  </a:lnTo>
                  <a:lnTo>
                    <a:pt x="8049264" y="141732"/>
                  </a:lnTo>
                  <a:lnTo>
                    <a:pt x="8092706" y="133003"/>
                  </a:lnTo>
                  <a:lnTo>
                    <a:pt x="8132491" y="115598"/>
                  </a:lnTo>
                  <a:lnTo>
                    <a:pt x="8167634" y="90656"/>
                  </a:lnTo>
                  <a:lnTo>
                    <a:pt x="8197148" y="59314"/>
                  </a:lnTo>
                  <a:lnTo>
                    <a:pt x="8220046" y="22712"/>
                  </a:lnTo>
                  <a:lnTo>
                    <a:pt x="8228577" y="0"/>
                  </a:lnTo>
                  <a:close/>
                </a:path>
              </a:pathLst>
            </a:custGeom>
            <a:solidFill>
              <a:srgbClr val="FFFFFF"/>
            </a:solidFill>
          </p:spPr>
          <p:txBody>
            <a:bodyPr wrap="square" lIns="0" tIns="0" rIns="0" bIns="0" rtlCol="0"/>
            <a:lstStyle/>
            <a:p>
              <a:endParaRPr/>
            </a:p>
          </p:txBody>
        </p:sp>
        <p:sp>
          <p:nvSpPr>
            <p:cNvPr id="13" name="object 13"/>
            <p:cNvSpPr/>
            <p:nvPr/>
          </p:nvSpPr>
          <p:spPr>
            <a:xfrm>
              <a:off x="914400" y="3712463"/>
              <a:ext cx="8229600" cy="661670"/>
            </a:xfrm>
            <a:custGeom>
              <a:avLst/>
              <a:gdLst/>
              <a:ahLst/>
              <a:cxnLst/>
              <a:rect l="l" t="t" r="r" b="b"/>
              <a:pathLst>
                <a:path w="8229600" h="661670">
                  <a:moveTo>
                    <a:pt x="8229600" y="661416"/>
                  </a:moveTo>
                  <a:lnTo>
                    <a:pt x="8229600" y="202691"/>
                  </a:lnTo>
                  <a:lnTo>
                    <a:pt x="8224250" y="156194"/>
                  </a:lnTo>
                  <a:lnTo>
                    <a:pt x="8209010" y="113522"/>
                  </a:lnTo>
                  <a:lnTo>
                    <a:pt x="8185092" y="75888"/>
                  </a:lnTo>
                  <a:lnTo>
                    <a:pt x="8153711" y="44507"/>
                  </a:lnTo>
                  <a:lnTo>
                    <a:pt x="8116077" y="20589"/>
                  </a:lnTo>
                  <a:lnTo>
                    <a:pt x="8073405" y="5349"/>
                  </a:lnTo>
                  <a:lnTo>
                    <a:pt x="8026908" y="0"/>
                  </a:lnTo>
                  <a:lnTo>
                    <a:pt x="203454" y="0"/>
                  </a:lnTo>
                  <a:lnTo>
                    <a:pt x="156914" y="5349"/>
                  </a:lnTo>
                  <a:lnTo>
                    <a:pt x="114133" y="20589"/>
                  </a:lnTo>
                  <a:lnTo>
                    <a:pt x="76351" y="44507"/>
                  </a:lnTo>
                  <a:lnTo>
                    <a:pt x="44806" y="75888"/>
                  </a:lnTo>
                  <a:lnTo>
                    <a:pt x="20740" y="113522"/>
                  </a:lnTo>
                  <a:lnTo>
                    <a:pt x="5391" y="156194"/>
                  </a:lnTo>
                  <a:lnTo>
                    <a:pt x="0" y="202692"/>
                  </a:lnTo>
                  <a:lnTo>
                    <a:pt x="0" y="661416"/>
                  </a:lnTo>
                  <a:lnTo>
                    <a:pt x="8229600" y="661416"/>
                  </a:lnTo>
                  <a:close/>
                </a:path>
              </a:pathLst>
            </a:custGeom>
            <a:solidFill>
              <a:srgbClr val="4F81BD"/>
            </a:solidFill>
          </p:spPr>
          <p:txBody>
            <a:bodyPr wrap="square" lIns="0" tIns="0" rIns="0" bIns="0" rtlCol="0"/>
            <a:lstStyle/>
            <a:p>
              <a:endParaRPr/>
            </a:p>
          </p:txBody>
        </p:sp>
        <p:sp>
          <p:nvSpPr>
            <p:cNvPr id="14" name="object 14"/>
            <p:cNvSpPr/>
            <p:nvPr/>
          </p:nvSpPr>
          <p:spPr>
            <a:xfrm>
              <a:off x="902208" y="3699509"/>
              <a:ext cx="8255000" cy="674370"/>
            </a:xfrm>
            <a:custGeom>
              <a:avLst/>
              <a:gdLst/>
              <a:ahLst/>
              <a:cxnLst/>
              <a:rect l="l" t="t" r="r" b="b"/>
              <a:pathLst>
                <a:path w="8255000" h="674370">
                  <a:moveTo>
                    <a:pt x="8254746" y="674370"/>
                  </a:moveTo>
                  <a:lnTo>
                    <a:pt x="8254746" y="204215"/>
                  </a:lnTo>
                  <a:lnTo>
                    <a:pt x="8253983" y="193547"/>
                  </a:lnTo>
                  <a:lnTo>
                    <a:pt x="8244672" y="149996"/>
                  </a:lnTo>
                  <a:lnTo>
                    <a:pt x="8227095" y="110041"/>
                  </a:lnTo>
                  <a:lnTo>
                    <a:pt x="8202239" y="74726"/>
                  </a:lnTo>
                  <a:lnTo>
                    <a:pt x="8171091" y="45097"/>
                  </a:lnTo>
                  <a:lnTo>
                    <a:pt x="8134638" y="22196"/>
                  </a:lnTo>
                  <a:lnTo>
                    <a:pt x="8093868" y="7070"/>
                  </a:lnTo>
                  <a:lnTo>
                    <a:pt x="8049768" y="761"/>
                  </a:lnTo>
                  <a:lnTo>
                    <a:pt x="8039100" y="0"/>
                  </a:lnTo>
                  <a:lnTo>
                    <a:pt x="214884" y="0"/>
                  </a:lnTo>
                  <a:lnTo>
                    <a:pt x="170380" y="4832"/>
                  </a:lnTo>
                  <a:lnTo>
                    <a:pt x="128991" y="18161"/>
                  </a:lnTo>
                  <a:lnTo>
                    <a:pt x="91674" y="39147"/>
                  </a:lnTo>
                  <a:lnTo>
                    <a:pt x="59388" y="66951"/>
                  </a:lnTo>
                  <a:lnTo>
                    <a:pt x="33089" y="100733"/>
                  </a:lnTo>
                  <a:lnTo>
                    <a:pt x="13735" y="139656"/>
                  </a:lnTo>
                  <a:lnTo>
                    <a:pt x="2285" y="182880"/>
                  </a:lnTo>
                  <a:lnTo>
                    <a:pt x="0" y="204978"/>
                  </a:lnTo>
                  <a:lnTo>
                    <a:pt x="0" y="674370"/>
                  </a:lnTo>
                  <a:lnTo>
                    <a:pt x="25146" y="674370"/>
                  </a:lnTo>
                  <a:lnTo>
                    <a:pt x="25146" y="215646"/>
                  </a:lnTo>
                  <a:lnTo>
                    <a:pt x="25908" y="205740"/>
                  </a:lnTo>
                  <a:lnTo>
                    <a:pt x="25908" y="195834"/>
                  </a:lnTo>
                  <a:lnTo>
                    <a:pt x="27432" y="186690"/>
                  </a:lnTo>
                  <a:lnTo>
                    <a:pt x="28956" y="176784"/>
                  </a:lnTo>
                  <a:lnTo>
                    <a:pt x="50282" y="121096"/>
                  </a:lnTo>
                  <a:lnTo>
                    <a:pt x="87630" y="74676"/>
                  </a:lnTo>
                  <a:lnTo>
                    <a:pt x="127681" y="46844"/>
                  </a:lnTo>
                  <a:lnTo>
                    <a:pt x="185357" y="27986"/>
                  </a:lnTo>
                  <a:lnTo>
                    <a:pt x="8049768" y="25907"/>
                  </a:lnTo>
                  <a:lnTo>
                    <a:pt x="8058911" y="26669"/>
                  </a:lnTo>
                  <a:lnTo>
                    <a:pt x="8102814" y="36133"/>
                  </a:lnTo>
                  <a:lnTo>
                    <a:pt x="8142833" y="56232"/>
                  </a:lnTo>
                  <a:lnTo>
                    <a:pt x="8177207" y="85143"/>
                  </a:lnTo>
                  <a:lnTo>
                    <a:pt x="8204174" y="121042"/>
                  </a:lnTo>
                  <a:lnTo>
                    <a:pt x="8221972" y="162103"/>
                  </a:lnTo>
                  <a:lnTo>
                    <a:pt x="8228838" y="206501"/>
                  </a:lnTo>
                  <a:lnTo>
                    <a:pt x="8229600" y="215645"/>
                  </a:lnTo>
                  <a:lnTo>
                    <a:pt x="8229600" y="674370"/>
                  </a:lnTo>
                  <a:lnTo>
                    <a:pt x="8254746" y="674370"/>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80"/>
              <a:ext cx="8229600" cy="555625"/>
            </a:xfrm>
            <a:custGeom>
              <a:avLst/>
              <a:gdLst/>
              <a:ahLst/>
              <a:cxnLst/>
              <a:rect l="l" t="t" r="r" b="b"/>
              <a:pathLst>
                <a:path w="8229600" h="555625">
                  <a:moveTo>
                    <a:pt x="8229600" y="352805"/>
                  </a:moveTo>
                  <a:lnTo>
                    <a:pt x="8229600" y="0"/>
                  </a:lnTo>
                  <a:lnTo>
                    <a:pt x="0" y="0"/>
                  </a:lnTo>
                  <a:lnTo>
                    <a:pt x="0" y="352805"/>
                  </a:lnTo>
                  <a:lnTo>
                    <a:pt x="5391" y="399303"/>
                  </a:lnTo>
                  <a:lnTo>
                    <a:pt x="20740" y="441975"/>
                  </a:lnTo>
                  <a:lnTo>
                    <a:pt x="44806" y="479609"/>
                  </a:lnTo>
                  <a:lnTo>
                    <a:pt x="76351" y="510990"/>
                  </a:lnTo>
                  <a:lnTo>
                    <a:pt x="114133" y="534908"/>
                  </a:lnTo>
                  <a:lnTo>
                    <a:pt x="156914" y="550148"/>
                  </a:lnTo>
                  <a:lnTo>
                    <a:pt x="203454" y="555497"/>
                  </a:lnTo>
                  <a:lnTo>
                    <a:pt x="8026908" y="555497"/>
                  </a:lnTo>
                  <a:lnTo>
                    <a:pt x="8073405" y="550148"/>
                  </a:lnTo>
                  <a:lnTo>
                    <a:pt x="8116077" y="534908"/>
                  </a:lnTo>
                  <a:lnTo>
                    <a:pt x="8153711" y="510990"/>
                  </a:lnTo>
                  <a:lnTo>
                    <a:pt x="8185092" y="479609"/>
                  </a:lnTo>
                  <a:lnTo>
                    <a:pt x="8209010" y="441975"/>
                  </a:lnTo>
                  <a:lnTo>
                    <a:pt x="8224250" y="399303"/>
                  </a:lnTo>
                  <a:lnTo>
                    <a:pt x="8229600" y="352805"/>
                  </a:lnTo>
                  <a:close/>
                </a:path>
              </a:pathLst>
            </a:custGeom>
            <a:solidFill>
              <a:srgbClr val="4F81BD"/>
            </a:solidFill>
          </p:spPr>
          <p:txBody>
            <a:bodyPr wrap="square" lIns="0" tIns="0" rIns="0" bIns="0" rtlCol="0"/>
            <a:lstStyle/>
            <a:p>
              <a:endParaRPr/>
            </a:p>
          </p:txBody>
        </p:sp>
        <p:sp>
          <p:nvSpPr>
            <p:cNvPr id="17" name="object 17"/>
            <p:cNvSpPr/>
            <p:nvPr/>
          </p:nvSpPr>
          <p:spPr>
            <a:xfrm>
              <a:off x="902208" y="4373880"/>
              <a:ext cx="8255000" cy="567690"/>
            </a:xfrm>
            <a:custGeom>
              <a:avLst/>
              <a:gdLst/>
              <a:ahLst/>
              <a:cxnLst/>
              <a:rect l="l" t="t" r="r" b="b"/>
              <a:pathLst>
                <a:path w="8255000" h="567689">
                  <a:moveTo>
                    <a:pt x="8254746" y="363473"/>
                  </a:moveTo>
                  <a:lnTo>
                    <a:pt x="8254746" y="0"/>
                  </a:lnTo>
                  <a:lnTo>
                    <a:pt x="8229600" y="0"/>
                  </a:lnTo>
                  <a:lnTo>
                    <a:pt x="8229600" y="352805"/>
                  </a:lnTo>
                  <a:lnTo>
                    <a:pt x="8228076" y="372617"/>
                  </a:lnTo>
                  <a:lnTo>
                    <a:pt x="8218479" y="416763"/>
                  </a:lnTo>
                  <a:lnTo>
                    <a:pt x="8198569" y="456522"/>
                  </a:lnTo>
                  <a:lnTo>
                    <a:pt x="8170006" y="490437"/>
                  </a:lnTo>
                  <a:lnTo>
                    <a:pt x="8134451" y="517050"/>
                  </a:lnTo>
                  <a:lnTo>
                    <a:pt x="8093564" y="534905"/>
                  </a:lnTo>
                  <a:lnTo>
                    <a:pt x="8049006" y="542543"/>
                  </a:lnTo>
                  <a:lnTo>
                    <a:pt x="215646" y="542543"/>
                  </a:lnTo>
                  <a:lnTo>
                    <a:pt x="170191" y="537275"/>
                  </a:lnTo>
                  <a:lnTo>
                    <a:pt x="128332" y="521560"/>
                  </a:lnTo>
                  <a:lnTo>
                    <a:pt x="91597" y="496738"/>
                  </a:lnTo>
                  <a:lnTo>
                    <a:pt x="61515" y="464145"/>
                  </a:lnTo>
                  <a:lnTo>
                    <a:pt x="39617" y="425120"/>
                  </a:lnTo>
                  <a:lnTo>
                    <a:pt x="27432" y="380999"/>
                  </a:lnTo>
                  <a:lnTo>
                    <a:pt x="25146" y="0"/>
                  </a:lnTo>
                  <a:lnTo>
                    <a:pt x="0" y="0"/>
                  </a:lnTo>
                  <a:lnTo>
                    <a:pt x="0" y="364235"/>
                  </a:lnTo>
                  <a:lnTo>
                    <a:pt x="13853" y="429116"/>
                  </a:lnTo>
                  <a:lnTo>
                    <a:pt x="47261" y="487381"/>
                  </a:lnTo>
                  <a:lnTo>
                    <a:pt x="78486" y="518921"/>
                  </a:lnTo>
                  <a:lnTo>
                    <a:pt x="115297" y="543428"/>
                  </a:lnTo>
                  <a:lnTo>
                    <a:pt x="181787" y="565474"/>
                  </a:lnTo>
                  <a:lnTo>
                    <a:pt x="215646" y="567689"/>
                  </a:lnTo>
                  <a:lnTo>
                    <a:pt x="8050530" y="567689"/>
                  </a:lnTo>
                  <a:lnTo>
                    <a:pt x="8105691" y="557635"/>
                  </a:lnTo>
                  <a:lnTo>
                    <a:pt x="8145460" y="540151"/>
                  </a:lnTo>
                  <a:lnTo>
                    <a:pt x="8180405" y="515436"/>
                  </a:lnTo>
                  <a:lnTo>
                    <a:pt x="8209667" y="484450"/>
                  </a:lnTo>
                  <a:lnTo>
                    <a:pt x="8232384" y="448154"/>
                  </a:lnTo>
                  <a:lnTo>
                    <a:pt x="8247697" y="407509"/>
                  </a:lnTo>
                  <a:lnTo>
                    <a:pt x="8254746" y="363473"/>
                  </a:lnTo>
                  <a:close/>
                </a:path>
              </a:pathLst>
            </a:custGeom>
            <a:solidFill>
              <a:srgbClr val="FFFFFF"/>
            </a:solidFill>
          </p:spPr>
          <p:txBody>
            <a:bodyPr wrap="square" lIns="0" tIns="0" rIns="0" bIns="0" rtlCol="0"/>
            <a:lstStyle/>
            <a:p>
              <a:endParaRPr/>
            </a:p>
          </p:txBody>
        </p:sp>
        <p:sp>
          <p:nvSpPr>
            <p:cNvPr id="18" name="object 18"/>
            <p:cNvSpPr/>
            <p:nvPr/>
          </p:nvSpPr>
          <p:spPr>
            <a:xfrm>
              <a:off x="914400" y="5116067"/>
              <a:ext cx="8229600" cy="237490"/>
            </a:xfrm>
            <a:custGeom>
              <a:avLst/>
              <a:gdLst/>
              <a:ahLst/>
              <a:cxnLst/>
              <a:rect l="l" t="t" r="r" b="b"/>
              <a:pathLst>
                <a:path w="8229600" h="237489">
                  <a:moveTo>
                    <a:pt x="8229600" y="236981"/>
                  </a:moveTo>
                  <a:lnTo>
                    <a:pt x="8229600" y="203454"/>
                  </a:lnTo>
                  <a:lnTo>
                    <a:pt x="8224250" y="156914"/>
                  </a:lnTo>
                  <a:lnTo>
                    <a:pt x="8209010" y="114133"/>
                  </a:lnTo>
                  <a:lnTo>
                    <a:pt x="8185092" y="76351"/>
                  </a:lnTo>
                  <a:lnTo>
                    <a:pt x="8153711" y="44806"/>
                  </a:lnTo>
                  <a:lnTo>
                    <a:pt x="8116077" y="20740"/>
                  </a:lnTo>
                  <a:lnTo>
                    <a:pt x="8073405" y="5391"/>
                  </a:lnTo>
                  <a:lnTo>
                    <a:pt x="8026908" y="0"/>
                  </a:lnTo>
                  <a:lnTo>
                    <a:pt x="203454" y="0"/>
                  </a:lnTo>
                  <a:lnTo>
                    <a:pt x="156914" y="5391"/>
                  </a:lnTo>
                  <a:lnTo>
                    <a:pt x="114133" y="20740"/>
                  </a:lnTo>
                  <a:lnTo>
                    <a:pt x="76351" y="44806"/>
                  </a:lnTo>
                  <a:lnTo>
                    <a:pt x="44806" y="76351"/>
                  </a:lnTo>
                  <a:lnTo>
                    <a:pt x="20740" y="114133"/>
                  </a:lnTo>
                  <a:lnTo>
                    <a:pt x="5391" y="156914"/>
                  </a:lnTo>
                  <a:lnTo>
                    <a:pt x="0" y="203454"/>
                  </a:lnTo>
                  <a:lnTo>
                    <a:pt x="0" y="236981"/>
                  </a:lnTo>
                  <a:lnTo>
                    <a:pt x="8229600" y="236981"/>
                  </a:lnTo>
                  <a:close/>
                </a:path>
              </a:pathLst>
            </a:custGeom>
            <a:solidFill>
              <a:srgbClr val="4F81BD"/>
            </a:solidFill>
          </p:spPr>
          <p:txBody>
            <a:bodyPr wrap="square" lIns="0" tIns="0" rIns="0" bIns="0" rtlCol="0"/>
            <a:lstStyle/>
            <a:p>
              <a:endParaRPr/>
            </a:p>
          </p:txBody>
        </p:sp>
        <p:sp>
          <p:nvSpPr>
            <p:cNvPr id="19" name="object 19"/>
            <p:cNvSpPr/>
            <p:nvPr/>
          </p:nvSpPr>
          <p:spPr>
            <a:xfrm>
              <a:off x="902208" y="5103875"/>
              <a:ext cx="8255000" cy="249554"/>
            </a:xfrm>
            <a:custGeom>
              <a:avLst/>
              <a:gdLst/>
              <a:ahLst/>
              <a:cxnLst/>
              <a:rect l="l" t="t" r="r" b="b"/>
              <a:pathLst>
                <a:path w="8255000" h="249554">
                  <a:moveTo>
                    <a:pt x="8254746" y="249173"/>
                  </a:moveTo>
                  <a:lnTo>
                    <a:pt x="8254746" y="204215"/>
                  </a:lnTo>
                  <a:lnTo>
                    <a:pt x="8253983" y="192785"/>
                  </a:lnTo>
                  <a:lnTo>
                    <a:pt x="8244493" y="149016"/>
                  </a:lnTo>
                  <a:lnTo>
                    <a:pt x="8226901" y="109143"/>
                  </a:lnTo>
                  <a:lnTo>
                    <a:pt x="8202133" y="74075"/>
                  </a:lnTo>
                  <a:lnTo>
                    <a:pt x="8171112" y="44718"/>
                  </a:lnTo>
                  <a:lnTo>
                    <a:pt x="8134762" y="21982"/>
                  </a:lnTo>
                  <a:lnTo>
                    <a:pt x="8094005" y="6773"/>
                  </a:lnTo>
                  <a:lnTo>
                    <a:pt x="8049768" y="0"/>
                  </a:lnTo>
                  <a:lnTo>
                    <a:pt x="214884" y="0"/>
                  </a:lnTo>
                  <a:lnTo>
                    <a:pt x="170395" y="4558"/>
                  </a:lnTo>
                  <a:lnTo>
                    <a:pt x="128980" y="17800"/>
                  </a:lnTo>
                  <a:lnTo>
                    <a:pt x="91617" y="38828"/>
                  </a:lnTo>
                  <a:lnTo>
                    <a:pt x="59286" y="66747"/>
                  </a:lnTo>
                  <a:lnTo>
                    <a:pt x="32968" y="100659"/>
                  </a:lnTo>
                  <a:lnTo>
                    <a:pt x="13641" y="139669"/>
                  </a:lnTo>
                  <a:lnTo>
                    <a:pt x="2285" y="182880"/>
                  </a:lnTo>
                  <a:lnTo>
                    <a:pt x="0" y="204216"/>
                  </a:lnTo>
                  <a:lnTo>
                    <a:pt x="0" y="249173"/>
                  </a:lnTo>
                  <a:lnTo>
                    <a:pt x="25146" y="249173"/>
                  </a:lnTo>
                  <a:lnTo>
                    <a:pt x="25146" y="215646"/>
                  </a:lnTo>
                  <a:lnTo>
                    <a:pt x="25908" y="204978"/>
                  </a:lnTo>
                  <a:lnTo>
                    <a:pt x="25908" y="195834"/>
                  </a:lnTo>
                  <a:lnTo>
                    <a:pt x="27432" y="185928"/>
                  </a:lnTo>
                  <a:lnTo>
                    <a:pt x="37177" y="148358"/>
                  </a:lnTo>
                  <a:lnTo>
                    <a:pt x="67164" y="96022"/>
                  </a:lnTo>
                  <a:lnTo>
                    <a:pt x="94488" y="68580"/>
                  </a:lnTo>
                  <a:lnTo>
                    <a:pt x="127908" y="46496"/>
                  </a:lnTo>
                  <a:lnTo>
                    <a:pt x="185380" y="27495"/>
                  </a:lnTo>
                  <a:lnTo>
                    <a:pt x="8049768" y="25145"/>
                  </a:lnTo>
                  <a:lnTo>
                    <a:pt x="8058911" y="25907"/>
                  </a:lnTo>
                  <a:lnTo>
                    <a:pt x="8102853" y="35672"/>
                  </a:lnTo>
                  <a:lnTo>
                    <a:pt x="8142816" y="55817"/>
                  </a:lnTo>
                  <a:lnTo>
                    <a:pt x="8177098" y="84620"/>
                  </a:lnTo>
                  <a:lnTo>
                    <a:pt x="8203996" y="120356"/>
                  </a:lnTo>
                  <a:lnTo>
                    <a:pt x="8221810" y="161304"/>
                  </a:lnTo>
                  <a:lnTo>
                    <a:pt x="8228838" y="205739"/>
                  </a:lnTo>
                  <a:lnTo>
                    <a:pt x="8229600" y="215645"/>
                  </a:lnTo>
                  <a:lnTo>
                    <a:pt x="8229600" y="249173"/>
                  </a:lnTo>
                  <a:lnTo>
                    <a:pt x="8254746" y="249173"/>
                  </a:lnTo>
                  <a:close/>
                </a:path>
              </a:pathLst>
            </a:custGeom>
            <a:solidFill>
              <a:srgbClr val="FFFFFF"/>
            </a:solidFill>
          </p:spPr>
          <p:txBody>
            <a:bodyPr wrap="square" lIns="0" tIns="0" rIns="0" bIns="0" rtlCol="0"/>
            <a:lstStyle/>
            <a:p>
              <a:endParaRPr/>
            </a:p>
          </p:txBody>
        </p:sp>
        <p:sp>
          <p:nvSpPr>
            <p:cNvPr id="20" name="object 20"/>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1" name="object 21"/>
            <p:cNvSpPr/>
            <p:nvPr/>
          </p:nvSpPr>
          <p:spPr>
            <a:xfrm>
              <a:off x="914400" y="5353049"/>
              <a:ext cx="8229600" cy="979169"/>
            </a:xfrm>
            <a:custGeom>
              <a:avLst/>
              <a:gdLst/>
              <a:ahLst/>
              <a:cxnLst/>
              <a:rect l="l" t="t" r="r" b="b"/>
              <a:pathLst>
                <a:path w="8229600" h="979170">
                  <a:moveTo>
                    <a:pt x="8229600" y="777240"/>
                  </a:moveTo>
                  <a:lnTo>
                    <a:pt x="8229600" y="0"/>
                  </a:lnTo>
                  <a:lnTo>
                    <a:pt x="0" y="0"/>
                  </a:lnTo>
                  <a:lnTo>
                    <a:pt x="0" y="777240"/>
                  </a:lnTo>
                  <a:lnTo>
                    <a:pt x="5391" y="823737"/>
                  </a:lnTo>
                  <a:lnTo>
                    <a:pt x="20740" y="866409"/>
                  </a:lnTo>
                  <a:lnTo>
                    <a:pt x="44806" y="904043"/>
                  </a:lnTo>
                  <a:lnTo>
                    <a:pt x="76351" y="935424"/>
                  </a:lnTo>
                  <a:lnTo>
                    <a:pt x="114133" y="959342"/>
                  </a:lnTo>
                  <a:lnTo>
                    <a:pt x="156914" y="974582"/>
                  </a:lnTo>
                  <a:lnTo>
                    <a:pt x="196824" y="979170"/>
                  </a:lnTo>
                  <a:lnTo>
                    <a:pt x="8033531" y="979169"/>
                  </a:lnTo>
                  <a:lnTo>
                    <a:pt x="8073405" y="974582"/>
                  </a:lnTo>
                  <a:lnTo>
                    <a:pt x="8116077" y="959342"/>
                  </a:lnTo>
                  <a:lnTo>
                    <a:pt x="8153711" y="935424"/>
                  </a:lnTo>
                  <a:lnTo>
                    <a:pt x="8185092" y="904043"/>
                  </a:lnTo>
                  <a:lnTo>
                    <a:pt x="8209010" y="866409"/>
                  </a:lnTo>
                  <a:lnTo>
                    <a:pt x="8224250" y="823737"/>
                  </a:lnTo>
                  <a:lnTo>
                    <a:pt x="8229600" y="777240"/>
                  </a:lnTo>
                  <a:close/>
                </a:path>
              </a:pathLst>
            </a:custGeom>
            <a:solidFill>
              <a:srgbClr val="4F81BD"/>
            </a:solidFill>
          </p:spPr>
          <p:txBody>
            <a:bodyPr wrap="square" lIns="0" tIns="0" rIns="0" bIns="0" rtlCol="0"/>
            <a:lstStyle/>
            <a:p>
              <a:endParaRPr/>
            </a:p>
          </p:txBody>
        </p:sp>
        <p:sp>
          <p:nvSpPr>
            <p:cNvPr id="22" name="object 22"/>
            <p:cNvSpPr/>
            <p:nvPr/>
          </p:nvSpPr>
          <p:spPr>
            <a:xfrm>
              <a:off x="902208" y="5353049"/>
              <a:ext cx="8255000" cy="979169"/>
            </a:xfrm>
            <a:custGeom>
              <a:avLst/>
              <a:gdLst/>
              <a:ahLst/>
              <a:cxnLst/>
              <a:rect l="l" t="t" r="r" b="b"/>
              <a:pathLst>
                <a:path w="8255000" h="979170">
                  <a:moveTo>
                    <a:pt x="8254746" y="787908"/>
                  </a:moveTo>
                  <a:lnTo>
                    <a:pt x="8254746" y="0"/>
                  </a:lnTo>
                  <a:lnTo>
                    <a:pt x="8229600" y="0"/>
                  </a:lnTo>
                  <a:lnTo>
                    <a:pt x="8229600" y="777240"/>
                  </a:lnTo>
                  <a:lnTo>
                    <a:pt x="8228076" y="797052"/>
                  </a:lnTo>
                  <a:lnTo>
                    <a:pt x="8218805" y="840971"/>
                  </a:lnTo>
                  <a:lnTo>
                    <a:pt x="8198860" y="880891"/>
                  </a:lnTo>
                  <a:lnTo>
                    <a:pt x="8170073" y="915133"/>
                  </a:lnTo>
                  <a:lnTo>
                    <a:pt x="8134279" y="942015"/>
                  </a:lnTo>
                  <a:lnTo>
                    <a:pt x="8093312" y="959857"/>
                  </a:lnTo>
                  <a:lnTo>
                    <a:pt x="8049006" y="966978"/>
                  </a:lnTo>
                  <a:lnTo>
                    <a:pt x="215646" y="967740"/>
                  </a:lnTo>
                  <a:lnTo>
                    <a:pt x="170187" y="962065"/>
                  </a:lnTo>
                  <a:lnTo>
                    <a:pt x="128380" y="946288"/>
                  </a:lnTo>
                  <a:lnTo>
                    <a:pt x="91711" y="921610"/>
                  </a:lnTo>
                  <a:lnTo>
                    <a:pt x="61671" y="889234"/>
                  </a:lnTo>
                  <a:lnTo>
                    <a:pt x="39748" y="850362"/>
                  </a:lnTo>
                  <a:lnTo>
                    <a:pt x="27432" y="806196"/>
                  </a:lnTo>
                  <a:lnTo>
                    <a:pt x="25146" y="0"/>
                  </a:lnTo>
                  <a:lnTo>
                    <a:pt x="0" y="0"/>
                  </a:lnTo>
                  <a:lnTo>
                    <a:pt x="0" y="788670"/>
                  </a:lnTo>
                  <a:lnTo>
                    <a:pt x="13658" y="853562"/>
                  </a:lnTo>
                  <a:lnTo>
                    <a:pt x="47477" y="912437"/>
                  </a:lnTo>
                  <a:lnTo>
                    <a:pt x="78486" y="944118"/>
                  </a:lnTo>
                  <a:lnTo>
                    <a:pt x="115994" y="968645"/>
                  </a:lnTo>
                  <a:lnTo>
                    <a:pt x="141124" y="979170"/>
                  </a:lnTo>
                  <a:lnTo>
                    <a:pt x="8113312" y="979169"/>
                  </a:lnTo>
                  <a:lnTo>
                    <a:pt x="8180337" y="940284"/>
                  </a:lnTo>
                  <a:lnTo>
                    <a:pt x="8209875" y="908936"/>
                  </a:lnTo>
                  <a:lnTo>
                    <a:pt x="8232787" y="872330"/>
                  </a:lnTo>
                  <a:lnTo>
                    <a:pt x="8248077" y="831606"/>
                  </a:lnTo>
                  <a:lnTo>
                    <a:pt x="8254746" y="787908"/>
                  </a:lnTo>
                  <a:close/>
                </a:path>
              </a:pathLst>
            </a:custGeom>
            <a:solidFill>
              <a:srgbClr val="FFFFFF"/>
            </a:solidFill>
          </p:spPr>
          <p:txBody>
            <a:bodyPr wrap="square" lIns="0" tIns="0" rIns="0" bIns="0" rtlCol="0"/>
            <a:lstStyle/>
            <a:p>
              <a:endParaRPr/>
            </a:p>
          </p:txBody>
        </p:sp>
      </p:grpSp>
      <p:sp>
        <p:nvSpPr>
          <p:cNvPr id="23" name="object 23"/>
          <p:cNvSpPr txBox="1"/>
          <p:nvPr/>
        </p:nvSpPr>
        <p:spPr>
          <a:xfrm>
            <a:off x="1075436" y="2420365"/>
            <a:ext cx="7428230" cy="3500120"/>
          </a:xfrm>
          <a:prstGeom prst="rect">
            <a:avLst/>
          </a:prstGeom>
        </p:spPr>
        <p:txBody>
          <a:bodyPr vert="horz" wrap="square" lIns="0" tIns="59055" rIns="0" bIns="0" rtlCol="0">
            <a:spAutoFit/>
          </a:bodyPr>
          <a:lstStyle/>
          <a:p>
            <a:pPr marL="12700" marR="5080">
              <a:lnSpc>
                <a:spcPts val="3290"/>
              </a:lnSpc>
              <a:spcBef>
                <a:spcPts val="465"/>
              </a:spcBef>
            </a:pPr>
            <a:r>
              <a:rPr sz="3000" spc="-15" dirty="0">
                <a:solidFill>
                  <a:srgbClr val="FFFFFF"/>
                </a:solidFill>
                <a:latin typeface="Calibri"/>
                <a:cs typeface="Calibri"/>
              </a:rPr>
              <a:t>Defective </a:t>
            </a:r>
            <a:r>
              <a:rPr sz="3000" spc="-10" dirty="0">
                <a:solidFill>
                  <a:srgbClr val="FFFFFF"/>
                </a:solidFill>
                <a:latin typeface="Calibri"/>
                <a:cs typeface="Calibri"/>
              </a:rPr>
              <a:t>completed product </a:t>
            </a:r>
            <a:r>
              <a:rPr sz="3000" dirty="0">
                <a:solidFill>
                  <a:srgbClr val="FFFFFF"/>
                </a:solidFill>
                <a:latin typeface="Calibri"/>
                <a:cs typeface="Calibri"/>
              </a:rPr>
              <a:t>or </a:t>
            </a:r>
            <a:r>
              <a:rPr sz="3000" spc="-10" dirty="0">
                <a:solidFill>
                  <a:srgbClr val="FFFFFF"/>
                </a:solidFill>
                <a:latin typeface="Calibri"/>
                <a:cs typeface="Calibri"/>
              </a:rPr>
              <a:t>performance </a:t>
            </a:r>
            <a:r>
              <a:rPr sz="3000" dirty="0">
                <a:solidFill>
                  <a:srgbClr val="FFFFFF"/>
                </a:solidFill>
                <a:latin typeface="Calibri"/>
                <a:cs typeface="Calibri"/>
              </a:rPr>
              <a:t>of  </a:t>
            </a:r>
            <a:r>
              <a:rPr sz="3000" spc="-10" dirty="0">
                <a:solidFill>
                  <a:srgbClr val="FFFFFF"/>
                </a:solidFill>
                <a:latin typeface="Calibri"/>
                <a:cs typeface="Calibri"/>
              </a:rPr>
              <a:t>work </a:t>
            </a:r>
            <a:r>
              <a:rPr sz="3000" dirty="0">
                <a:solidFill>
                  <a:srgbClr val="FFFFFF"/>
                </a:solidFill>
                <a:latin typeface="Calibri"/>
                <a:cs typeface="Calibri"/>
              </a:rPr>
              <a:t>(</a:t>
            </a:r>
            <a:r>
              <a:rPr sz="3000" i="1" dirty="0">
                <a:solidFill>
                  <a:srgbClr val="FFFFFF"/>
                </a:solidFill>
                <a:latin typeface="Calibri"/>
                <a:cs typeface="Calibri"/>
              </a:rPr>
              <a:t>e.g. </a:t>
            </a:r>
            <a:r>
              <a:rPr sz="3000" spc="-5" dirty="0">
                <a:solidFill>
                  <a:srgbClr val="FFFFFF"/>
                </a:solidFill>
                <a:latin typeface="Calibri"/>
                <a:cs typeface="Calibri"/>
              </a:rPr>
              <a:t>accident </a:t>
            </a:r>
            <a:r>
              <a:rPr sz="3000" dirty="0">
                <a:solidFill>
                  <a:srgbClr val="FFFFFF"/>
                </a:solidFill>
                <a:latin typeface="Calibri"/>
                <a:cs typeface="Calibri"/>
              </a:rPr>
              <a:t>or </a:t>
            </a:r>
            <a:r>
              <a:rPr sz="3000" spc="-5" dirty="0">
                <a:solidFill>
                  <a:srgbClr val="FFFFFF"/>
                </a:solidFill>
                <a:latin typeface="Calibri"/>
                <a:cs typeface="Calibri"/>
              </a:rPr>
              <a:t>equipment</a:t>
            </a:r>
            <a:r>
              <a:rPr sz="3000" spc="-105" dirty="0">
                <a:solidFill>
                  <a:srgbClr val="FFFFFF"/>
                </a:solidFill>
                <a:latin typeface="Calibri"/>
                <a:cs typeface="Calibri"/>
              </a:rPr>
              <a:t> </a:t>
            </a:r>
            <a:r>
              <a:rPr sz="3000" dirty="0">
                <a:solidFill>
                  <a:srgbClr val="FFFFFF"/>
                </a:solidFill>
                <a:latin typeface="Calibri"/>
                <a:cs typeface="Calibri"/>
              </a:rPr>
              <a:t>malfunction)?</a:t>
            </a:r>
            <a:endParaRPr sz="3000">
              <a:latin typeface="Calibri"/>
              <a:cs typeface="Calibri"/>
            </a:endParaRPr>
          </a:p>
          <a:p>
            <a:pPr>
              <a:lnSpc>
                <a:spcPct val="100000"/>
              </a:lnSpc>
            </a:pPr>
            <a:endParaRPr sz="3000">
              <a:latin typeface="Calibri"/>
              <a:cs typeface="Calibri"/>
            </a:endParaRPr>
          </a:p>
          <a:p>
            <a:pPr marL="12700">
              <a:lnSpc>
                <a:spcPct val="100000"/>
              </a:lnSpc>
              <a:spcBef>
                <a:spcPts val="2095"/>
              </a:spcBef>
            </a:pPr>
            <a:r>
              <a:rPr sz="3000" dirty="0">
                <a:solidFill>
                  <a:srgbClr val="FFFFFF"/>
                </a:solidFill>
                <a:latin typeface="Calibri"/>
                <a:cs typeface="Calibri"/>
              </a:rPr>
              <a:t>Only </a:t>
            </a:r>
            <a:r>
              <a:rPr sz="3000" spc="-15" dirty="0">
                <a:solidFill>
                  <a:srgbClr val="FFFFFF"/>
                </a:solidFill>
                <a:latin typeface="Calibri"/>
                <a:cs typeface="Calibri"/>
              </a:rPr>
              <a:t>defective </a:t>
            </a:r>
            <a:r>
              <a:rPr sz="3000" spc="-10" dirty="0">
                <a:solidFill>
                  <a:srgbClr val="FFFFFF"/>
                </a:solidFill>
                <a:latin typeface="Calibri"/>
                <a:cs typeface="Calibri"/>
              </a:rPr>
              <a:t>completed</a:t>
            </a:r>
            <a:r>
              <a:rPr sz="3000" spc="-20" dirty="0">
                <a:solidFill>
                  <a:srgbClr val="FFFFFF"/>
                </a:solidFill>
                <a:latin typeface="Calibri"/>
                <a:cs typeface="Calibri"/>
              </a:rPr>
              <a:t> </a:t>
            </a:r>
            <a:r>
              <a:rPr sz="3000" spc="-15" dirty="0">
                <a:solidFill>
                  <a:srgbClr val="FFFFFF"/>
                </a:solidFill>
                <a:latin typeface="Calibri"/>
                <a:cs typeface="Calibri"/>
              </a:rPr>
              <a:t>product?</a:t>
            </a:r>
            <a:endParaRPr sz="3000">
              <a:latin typeface="Calibri"/>
              <a:cs typeface="Calibri"/>
            </a:endParaRPr>
          </a:p>
          <a:p>
            <a:pPr>
              <a:lnSpc>
                <a:spcPct val="100000"/>
              </a:lnSpc>
            </a:pPr>
            <a:endParaRPr sz="3000">
              <a:latin typeface="Calibri"/>
              <a:cs typeface="Calibri"/>
            </a:endParaRPr>
          </a:p>
          <a:p>
            <a:pPr>
              <a:lnSpc>
                <a:spcPct val="100000"/>
              </a:lnSpc>
              <a:spcBef>
                <a:spcPts val="10"/>
              </a:spcBef>
            </a:pPr>
            <a:endParaRPr sz="3100">
              <a:latin typeface="Calibri"/>
              <a:cs typeface="Calibri"/>
            </a:endParaRPr>
          </a:p>
          <a:p>
            <a:pPr marL="12700">
              <a:lnSpc>
                <a:spcPct val="100000"/>
              </a:lnSpc>
            </a:pPr>
            <a:r>
              <a:rPr sz="3000" dirty="0">
                <a:solidFill>
                  <a:srgbClr val="FFFFFF"/>
                </a:solidFill>
                <a:latin typeface="Calibri"/>
                <a:cs typeface="Calibri"/>
              </a:rPr>
              <a:t>Ambiguous?</a:t>
            </a:r>
            <a:endParaRPr sz="3000">
              <a:latin typeface="Calibri"/>
              <a:cs typeface="Calibri"/>
            </a:endParaRPr>
          </a:p>
        </p:txBody>
      </p:sp>
      <p:grpSp>
        <p:nvGrpSpPr>
          <p:cNvPr id="24" name="object 24"/>
          <p:cNvGrpSpPr/>
          <p:nvPr/>
        </p:nvGrpSpPr>
        <p:grpSpPr>
          <a:xfrm>
            <a:off x="457200" y="6331458"/>
            <a:ext cx="9144000" cy="984250"/>
            <a:chOff x="457200" y="6331458"/>
            <a:chExt cx="9144000" cy="984250"/>
          </a:xfrm>
        </p:grpSpPr>
        <p:sp>
          <p:nvSpPr>
            <p:cNvPr id="25" name="object 25"/>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6" name="object 26"/>
            <p:cNvSpPr/>
            <p:nvPr/>
          </p:nvSpPr>
          <p:spPr>
            <a:xfrm>
              <a:off x="1111224" y="6332220"/>
              <a:ext cx="7837170" cy="1270"/>
            </a:xfrm>
            <a:custGeom>
              <a:avLst/>
              <a:gdLst/>
              <a:ahLst/>
              <a:cxnLst/>
              <a:rect l="l" t="t" r="r" b="b"/>
              <a:pathLst>
                <a:path w="7837170" h="1270">
                  <a:moveTo>
                    <a:pt x="7836706" y="0"/>
                  </a:moveTo>
                  <a:lnTo>
                    <a:pt x="0" y="0"/>
                  </a:lnTo>
                  <a:lnTo>
                    <a:pt x="6629" y="762"/>
                  </a:lnTo>
                  <a:lnTo>
                    <a:pt x="7830083" y="762"/>
                  </a:lnTo>
                  <a:lnTo>
                    <a:pt x="7836706" y="0"/>
                  </a:lnTo>
                  <a:close/>
                </a:path>
              </a:pathLst>
            </a:custGeom>
            <a:solidFill>
              <a:srgbClr val="4F81BD"/>
            </a:solidFill>
          </p:spPr>
          <p:txBody>
            <a:bodyPr wrap="square" lIns="0" tIns="0" rIns="0" bIns="0" rtlCol="0"/>
            <a:lstStyle/>
            <a:p>
              <a:endParaRPr/>
            </a:p>
          </p:txBody>
        </p:sp>
        <p:sp>
          <p:nvSpPr>
            <p:cNvPr id="27" name="object 27"/>
            <p:cNvSpPr/>
            <p:nvPr/>
          </p:nvSpPr>
          <p:spPr>
            <a:xfrm>
              <a:off x="1043332" y="6332220"/>
              <a:ext cx="7972425" cy="13970"/>
            </a:xfrm>
            <a:custGeom>
              <a:avLst/>
              <a:gdLst/>
              <a:ahLst/>
              <a:cxnLst/>
              <a:rect l="l" t="t" r="r" b="b"/>
              <a:pathLst>
                <a:path w="7972425" h="13970">
                  <a:moveTo>
                    <a:pt x="7972188" y="0"/>
                  </a:moveTo>
                  <a:lnTo>
                    <a:pt x="0" y="0"/>
                  </a:lnTo>
                  <a:lnTo>
                    <a:pt x="6675" y="2795"/>
                  </a:lnTo>
                  <a:lnTo>
                    <a:pt x="40209" y="10907"/>
                  </a:lnTo>
                  <a:lnTo>
                    <a:pt x="74521" y="13716"/>
                  </a:lnTo>
                  <a:lnTo>
                    <a:pt x="7898737" y="13716"/>
                  </a:lnTo>
                  <a:lnTo>
                    <a:pt x="7920835" y="12192"/>
                  </a:lnTo>
                  <a:lnTo>
                    <a:pt x="7964257" y="3469"/>
                  </a:lnTo>
                  <a:lnTo>
                    <a:pt x="797218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dirty="0"/>
              <a:t>Scenario</a:t>
            </a:r>
            <a:r>
              <a:rPr spc="-10" dirty="0"/>
              <a:t> </a:t>
            </a:r>
            <a:r>
              <a:rPr dirty="0"/>
              <a:t>1:</a:t>
            </a:r>
          </a:p>
          <a:p>
            <a:pPr marL="12700" marR="5080" indent="-1270" algn="ctr">
              <a:lnSpc>
                <a:spcPct val="100000"/>
              </a:lnSpc>
            </a:pPr>
            <a:r>
              <a:rPr spc="-5" dirty="0"/>
              <a:t>Insured Seeks </a:t>
            </a:r>
            <a:r>
              <a:rPr spc="-15" dirty="0"/>
              <a:t>Coverage for </a:t>
            </a:r>
            <a:r>
              <a:rPr spc="-5" dirty="0"/>
              <a:t>Cleanup </a:t>
            </a:r>
            <a:r>
              <a:rPr spc="-10" dirty="0"/>
              <a:t>Costs </a:t>
            </a:r>
            <a:r>
              <a:rPr dirty="0"/>
              <a:t>and </a:t>
            </a:r>
            <a:r>
              <a:rPr spc="-15" dirty="0"/>
              <a:t>Delay </a:t>
            </a:r>
            <a:r>
              <a:rPr spc="-10" dirty="0"/>
              <a:t>Damages  </a:t>
            </a:r>
            <a:r>
              <a:rPr spc="-5" dirty="0"/>
              <a:t>Caused </a:t>
            </a:r>
            <a:r>
              <a:rPr spc="-10" dirty="0"/>
              <a:t>by </a:t>
            </a:r>
            <a:r>
              <a:rPr spc="-15" dirty="0"/>
              <a:t>Crane </a:t>
            </a:r>
            <a:r>
              <a:rPr spc="-5" dirty="0"/>
              <a:t>Collapse </a:t>
            </a:r>
            <a:r>
              <a:rPr spc="-10" dirty="0"/>
              <a:t>at </a:t>
            </a:r>
            <a:r>
              <a:rPr spc="-20" dirty="0"/>
              <a:t>Worksite </a:t>
            </a:r>
            <a:r>
              <a:rPr spc="-5" dirty="0"/>
              <a:t>Due </a:t>
            </a:r>
            <a:r>
              <a:rPr spc="-15" dirty="0"/>
              <a:t>to </a:t>
            </a:r>
            <a:r>
              <a:rPr spc="-20" dirty="0"/>
              <a:t>Operator’s</a:t>
            </a:r>
            <a:r>
              <a:rPr spc="125" dirty="0"/>
              <a:t> </a:t>
            </a:r>
            <a:r>
              <a:rPr spc="-5" dirty="0"/>
              <a:t>Negligence</a:t>
            </a:r>
          </a:p>
        </p:txBody>
      </p:sp>
      <p:sp>
        <p:nvSpPr>
          <p:cNvPr id="4" name="object 4"/>
          <p:cNvSpPr/>
          <p:nvPr/>
        </p:nvSpPr>
        <p:spPr>
          <a:xfrm>
            <a:off x="755904" y="2016251"/>
            <a:ext cx="8623935" cy="399415"/>
          </a:xfrm>
          <a:custGeom>
            <a:avLst/>
            <a:gdLst/>
            <a:ahLst/>
            <a:cxnLst/>
            <a:rect l="l" t="t" r="r" b="b"/>
            <a:pathLst>
              <a:path w="8623935" h="399414">
                <a:moveTo>
                  <a:pt x="8623554" y="0"/>
                </a:moveTo>
                <a:lnTo>
                  <a:pt x="8610600" y="0"/>
                </a:lnTo>
                <a:lnTo>
                  <a:pt x="12954" y="0"/>
                </a:lnTo>
                <a:lnTo>
                  <a:pt x="0" y="0"/>
                </a:lnTo>
                <a:lnTo>
                  <a:pt x="0" y="12954"/>
                </a:lnTo>
                <a:lnTo>
                  <a:pt x="0" y="399288"/>
                </a:lnTo>
                <a:lnTo>
                  <a:pt x="12954" y="399288"/>
                </a:lnTo>
                <a:lnTo>
                  <a:pt x="12954" y="12954"/>
                </a:lnTo>
                <a:lnTo>
                  <a:pt x="8610600" y="12954"/>
                </a:lnTo>
                <a:lnTo>
                  <a:pt x="8610600" y="399288"/>
                </a:lnTo>
                <a:lnTo>
                  <a:pt x="8623554" y="399288"/>
                </a:lnTo>
                <a:lnTo>
                  <a:pt x="8623554" y="12954"/>
                </a:lnTo>
                <a:lnTo>
                  <a:pt x="8623554" y="0"/>
                </a:lnTo>
                <a:close/>
              </a:path>
            </a:pathLst>
          </a:custGeom>
          <a:solidFill>
            <a:srgbClr val="000000"/>
          </a:solidFill>
        </p:spPr>
        <p:txBody>
          <a:bodyPr wrap="square" lIns="0" tIns="0" rIns="0" bIns="0" rtlCol="0"/>
          <a:lstStyle/>
          <a:p>
            <a:endParaRPr/>
          </a:p>
        </p:txBody>
      </p:sp>
      <p:sp>
        <p:nvSpPr>
          <p:cNvPr id="5" name="object 5"/>
          <p:cNvSpPr txBox="1"/>
          <p:nvPr/>
        </p:nvSpPr>
        <p:spPr>
          <a:xfrm>
            <a:off x="768858" y="2029205"/>
            <a:ext cx="8597900" cy="386080"/>
          </a:xfrm>
          <a:prstGeom prst="rect">
            <a:avLst/>
          </a:prstGeom>
          <a:solidFill>
            <a:srgbClr val="4F81BD"/>
          </a:solidFill>
        </p:spPr>
        <p:txBody>
          <a:bodyPr vert="horz" wrap="square" lIns="0" tIns="24130" rIns="0" bIns="0" rtlCol="0">
            <a:spAutoFit/>
          </a:bodyPr>
          <a:lstStyle/>
          <a:p>
            <a:pPr marL="84455">
              <a:lnSpc>
                <a:spcPct val="100000"/>
              </a:lnSpc>
              <a:spcBef>
                <a:spcPts val="190"/>
              </a:spcBef>
            </a:pPr>
            <a:r>
              <a:rPr sz="1800" b="1" spc="-10" dirty="0">
                <a:solidFill>
                  <a:srgbClr val="FFFFFF"/>
                </a:solidFill>
                <a:latin typeface="Calibri"/>
                <a:cs typeface="Calibri"/>
              </a:rPr>
              <a:t>Court’s </a:t>
            </a:r>
            <a:r>
              <a:rPr sz="1800" b="1" spc="-15" dirty="0">
                <a:solidFill>
                  <a:srgbClr val="FFFFFF"/>
                </a:solidFill>
                <a:latin typeface="Calibri"/>
                <a:cs typeface="Calibri"/>
              </a:rPr>
              <a:t>Interpretation </a:t>
            </a:r>
            <a:r>
              <a:rPr sz="1800" b="1" spc="-5" dirty="0">
                <a:solidFill>
                  <a:srgbClr val="FFFFFF"/>
                </a:solidFill>
                <a:latin typeface="Calibri"/>
                <a:cs typeface="Calibri"/>
              </a:rPr>
              <a:t>of</a:t>
            </a:r>
            <a:r>
              <a:rPr sz="1800" b="1" spc="-20" dirty="0">
                <a:solidFill>
                  <a:srgbClr val="FFFFFF"/>
                </a:solidFill>
                <a:latin typeface="Calibri"/>
                <a:cs typeface="Calibri"/>
              </a:rPr>
              <a:t> </a:t>
            </a:r>
            <a:r>
              <a:rPr sz="1800" b="1" spc="-10" dirty="0">
                <a:solidFill>
                  <a:srgbClr val="FFFFFF"/>
                </a:solidFill>
                <a:latin typeface="Calibri"/>
                <a:cs typeface="Calibri"/>
              </a:rPr>
              <a:t>Exclusion:</a:t>
            </a:r>
            <a:endParaRPr sz="1800">
              <a:latin typeface="Calibri"/>
              <a:cs typeface="Calibri"/>
            </a:endParaRPr>
          </a:p>
        </p:txBody>
      </p:sp>
      <p:grpSp>
        <p:nvGrpSpPr>
          <p:cNvPr id="6" name="object 6"/>
          <p:cNvGrpSpPr/>
          <p:nvPr/>
        </p:nvGrpSpPr>
        <p:grpSpPr>
          <a:xfrm>
            <a:off x="457200" y="2414777"/>
            <a:ext cx="9144000" cy="4900930"/>
            <a:chOff x="457200" y="2414777"/>
            <a:chExt cx="9144000" cy="4900930"/>
          </a:xfrm>
        </p:grpSpPr>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762000" y="2414777"/>
              <a:ext cx="8610600" cy="46990"/>
            </a:xfrm>
            <a:custGeom>
              <a:avLst/>
              <a:gdLst/>
              <a:ahLst/>
              <a:cxnLst/>
              <a:rect l="l" t="t" r="r" b="b"/>
              <a:pathLst>
                <a:path w="8610600" h="46989">
                  <a:moveTo>
                    <a:pt x="8610600" y="46481"/>
                  </a:moveTo>
                  <a:lnTo>
                    <a:pt x="8610600" y="0"/>
                  </a:lnTo>
                  <a:lnTo>
                    <a:pt x="0" y="0"/>
                  </a:lnTo>
                  <a:lnTo>
                    <a:pt x="0" y="46482"/>
                  </a:lnTo>
                  <a:lnTo>
                    <a:pt x="8610600" y="46481"/>
                  </a:lnTo>
                  <a:close/>
                </a:path>
              </a:pathLst>
            </a:custGeom>
            <a:solidFill>
              <a:srgbClr val="4F81BD"/>
            </a:solidFill>
          </p:spPr>
          <p:txBody>
            <a:bodyPr wrap="square" lIns="0" tIns="0" rIns="0" bIns="0" rtlCol="0"/>
            <a:lstStyle/>
            <a:p>
              <a:endParaRPr/>
            </a:p>
          </p:txBody>
        </p:sp>
        <p:sp>
          <p:nvSpPr>
            <p:cNvPr id="9" name="object 9"/>
            <p:cNvSpPr/>
            <p:nvPr/>
          </p:nvSpPr>
          <p:spPr>
            <a:xfrm>
              <a:off x="762000" y="2461259"/>
              <a:ext cx="8610600" cy="933450"/>
            </a:xfrm>
            <a:custGeom>
              <a:avLst/>
              <a:gdLst/>
              <a:ahLst/>
              <a:cxnLst/>
              <a:rect l="l" t="t" r="r" b="b"/>
              <a:pathLst>
                <a:path w="8610600" h="933450">
                  <a:moveTo>
                    <a:pt x="8610600" y="933450"/>
                  </a:moveTo>
                  <a:lnTo>
                    <a:pt x="8610600" y="0"/>
                  </a:lnTo>
                  <a:lnTo>
                    <a:pt x="0" y="0"/>
                  </a:lnTo>
                  <a:lnTo>
                    <a:pt x="0" y="933450"/>
                  </a:lnTo>
                  <a:lnTo>
                    <a:pt x="8610600" y="933450"/>
                  </a:lnTo>
                  <a:close/>
                </a:path>
              </a:pathLst>
            </a:custGeom>
            <a:solidFill>
              <a:srgbClr val="F2F2F2"/>
            </a:solidFill>
          </p:spPr>
          <p:txBody>
            <a:bodyPr wrap="square" lIns="0" tIns="0" rIns="0" bIns="0" rtlCol="0"/>
            <a:lstStyle/>
            <a:p>
              <a:endParaRPr/>
            </a:p>
          </p:txBody>
        </p:sp>
        <p:sp>
          <p:nvSpPr>
            <p:cNvPr id="10" name="object 10"/>
            <p:cNvSpPr/>
            <p:nvPr/>
          </p:nvSpPr>
          <p:spPr>
            <a:xfrm>
              <a:off x="755904" y="2414777"/>
              <a:ext cx="8623935" cy="980440"/>
            </a:xfrm>
            <a:custGeom>
              <a:avLst/>
              <a:gdLst/>
              <a:ahLst/>
              <a:cxnLst/>
              <a:rect l="l" t="t" r="r" b="b"/>
              <a:pathLst>
                <a:path w="8623935" h="980439">
                  <a:moveTo>
                    <a:pt x="8623554" y="0"/>
                  </a:moveTo>
                  <a:lnTo>
                    <a:pt x="8610600" y="0"/>
                  </a:lnTo>
                  <a:lnTo>
                    <a:pt x="8610600" y="39624"/>
                  </a:lnTo>
                  <a:lnTo>
                    <a:pt x="12954" y="39624"/>
                  </a:lnTo>
                  <a:lnTo>
                    <a:pt x="12954" y="0"/>
                  </a:lnTo>
                  <a:lnTo>
                    <a:pt x="0" y="0"/>
                  </a:lnTo>
                  <a:lnTo>
                    <a:pt x="0" y="39624"/>
                  </a:lnTo>
                  <a:lnTo>
                    <a:pt x="0" y="52578"/>
                  </a:lnTo>
                  <a:lnTo>
                    <a:pt x="0" y="979932"/>
                  </a:lnTo>
                  <a:lnTo>
                    <a:pt x="12954" y="979932"/>
                  </a:lnTo>
                  <a:lnTo>
                    <a:pt x="12954" y="52578"/>
                  </a:lnTo>
                  <a:lnTo>
                    <a:pt x="8610600" y="52578"/>
                  </a:lnTo>
                  <a:lnTo>
                    <a:pt x="8610600" y="979932"/>
                  </a:lnTo>
                  <a:lnTo>
                    <a:pt x="8623554" y="979932"/>
                  </a:lnTo>
                  <a:lnTo>
                    <a:pt x="8623554" y="52578"/>
                  </a:lnTo>
                  <a:lnTo>
                    <a:pt x="8623554" y="39624"/>
                  </a:lnTo>
                  <a:lnTo>
                    <a:pt x="8623554" y="0"/>
                  </a:lnTo>
                  <a:close/>
                </a:path>
              </a:pathLst>
            </a:custGeom>
            <a:solidFill>
              <a:srgbClr val="000000"/>
            </a:solidFill>
          </p:spPr>
          <p:txBody>
            <a:bodyPr wrap="square" lIns="0" tIns="0" rIns="0" bIns="0" rtlCol="0"/>
            <a:lstStyle/>
            <a:p>
              <a:endParaRPr/>
            </a:p>
          </p:txBody>
        </p:sp>
        <p:sp>
          <p:nvSpPr>
            <p:cNvPr id="11" name="object 11"/>
            <p:cNvSpPr/>
            <p:nvPr/>
          </p:nvSpPr>
          <p:spPr>
            <a:xfrm>
              <a:off x="457200" y="3393947"/>
              <a:ext cx="9144000" cy="980440"/>
            </a:xfrm>
            <a:custGeom>
              <a:avLst/>
              <a:gdLst/>
              <a:ahLst/>
              <a:cxnLst/>
              <a:rect l="l" t="t" r="r" b="b"/>
              <a:pathLst>
                <a:path w="9144000" h="980439">
                  <a:moveTo>
                    <a:pt x="304800" y="0"/>
                  </a:moveTo>
                  <a:lnTo>
                    <a:pt x="0" y="0"/>
                  </a:lnTo>
                  <a:lnTo>
                    <a:pt x="0" y="979932"/>
                  </a:lnTo>
                  <a:lnTo>
                    <a:pt x="304800" y="979932"/>
                  </a:lnTo>
                  <a:lnTo>
                    <a:pt x="304800" y="0"/>
                  </a:lnTo>
                  <a:close/>
                </a:path>
                <a:path w="9144000" h="980439">
                  <a:moveTo>
                    <a:pt x="9144000" y="0"/>
                  </a:moveTo>
                  <a:lnTo>
                    <a:pt x="8915400" y="0"/>
                  </a:lnTo>
                  <a:lnTo>
                    <a:pt x="8915400" y="979932"/>
                  </a:lnTo>
                  <a:lnTo>
                    <a:pt x="9144000" y="979932"/>
                  </a:lnTo>
                  <a:lnTo>
                    <a:pt x="9144000" y="0"/>
                  </a:lnTo>
                  <a:close/>
                </a:path>
              </a:pathLst>
            </a:custGeom>
            <a:solidFill>
              <a:srgbClr val="1F497D"/>
            </a:solidFill>
          </p:spPr>
          <p:txBody>
            <a:bodyPr wrap="square" lIns="0" tIns="0" rIns="0" bIns="0" rtlCol="0"/>
            <a:lstStyle/>
            <a:p>
              <a:endParaRPr/>
            </a:p>
          </p:txBody>
        </p:sp>
        <p:sp>
          <p:nvSpPr>
            <p:cNvPr id="12" name="object 12"/>
            <p:cNvSpPr/>
            <p:nvPr/>
          </p:nvSpPr>
          <p:spPr>
            <a:xfrm>
              <a:off x="762000" y="3393947"/>
              <a:ext cx="8610600" cy="980440"/>
            </a:xfrm>
            <a:custGeom>
              <a:avLst/>
              <a:gdLst/>
              <a:ahLst/>
              <a:cxnLst/>
              <a:rect l="l" t="t" r="r" b="b"/>
              <a:pathLst>
                <a:path w="8610600" h="980439">
                  <a:moveTo>
                    <a:pt x="8610600" y="979931"/>
                  </a:moveTo>
                  <a:lnTo>
                    <a:pt x="8610600" y="0"/>
                  </a:lnTo>
                  <a:lnTo>
                    <a:pt x="0" y="0"/>
                  </a:lnTo>
                  <a:lnTo>
                    <a:pt x="0" y="979932"/>
                  </a:lnTo>
                  <a:lnTo>
                    <a:pt x="8610600" y="979931"/>
                  </a:lnTo>
                  <a:close/>
                </a:path>
              </a:pathLst>
            </a:custGeom>
            <a:solidFill>
              <a:srgbClr val="F2F2F2"/>
            </a:solidFill>
          </p:spPr>
          <p:txBody>
            <a:bodyPr wrap="square" lIns="0" tIns="0" rIns="0" bIns="0" rtlCol="0"/>
            <a:lstStyle/>
            <a:p>
              <a:endParaRPr/>
            </a:p>
          </p:txBody>
        </p:sp>
        <p:sp>
          <p:nvSpPr>
            <p:cNvPr id="13" name="object 13"/>
            <p:cNvSpPr/>
            <p:nvPr/>
          </p:nvSpPr>
          <p:spPr>
            <a:xfrm>
              <a:off x="755904" y="3393947"/>
              <a:ext cx="8623935" cy="980440"/>
            </a:xfrm>
            <a:custGeom>
              <a:avLst/>
              <a:gdLst/>
              <a:ahLst/>
              <a:cxnLst/>
              <a:rect l="l" t="t" r="r" b="b"/>
              <a:pathLst>
                <a:path w="8623935" h="980439">
                  <a:moveTo>
                    <a:pt x="12954" y="0"/>
                  </a:moveTo>
                  <a:lnTo>
                    <a:pt x="0" y="0"/>
                  </a:lnTo>
                  <a:lnTo>
                    <a:pt x="0" y="979932"/>
                  </a:lnTo>
                  <a:lnTo>
                    <a:pt x="12954" y="979932"/>
                  </a:lnTo>
                  <a:lnTo>
                    <a:pt x="12954" y="0"/>
                  </a:lnTo>
                  <a:close/>
                </a:path>
                <a:path w="8623935" h="980439">
                  <a:moveTo>
                    <a:pt x="8623554" y="0"/>
                  </a:moveTo>
                  <a:lnTo>
                    <a:pt x="8610600" y="0"/>
                  </a:lnTo>
                  <a:lnTo>
                    <a:pt x="8610600" y="979932"/>
                  </a:lnTo>
                  <a:lnTo>
                    <a:pt x="8623554" y="979932"/>
                  </a:lnTo>
                  <a:lnTo>
                    <a:pt x="8623554" y="0"/>
                  </a:lnTo>
                  <a:close/>
                </a:path>
              </a:pathLst>
            </a:custGeom>
            <a:solidFill>
              <a:srgbClr val="000000"/>
            </a:solidFill>
          </p:spPr>
          <p:txBody>
            <a:bodyPr wrap="square" lIns="0" tIns="0" rIns="0" bIns="0" rtlCol="0"/>
            <a:lstStyle/>
            <a:p>
              <a:endParaRPr/>
            </a:p>
          </p:txBody>
        </p:sp>
        <p:sp>
          <p:nvSpPr>
            <p:cNvPr id="14" name="object 14"/>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5" name="object 15"/>
            <p:cNvSpPr/>
            <p:nvPr/>
          </p:nvSpPr>
          <p:spPr>
            <a:xfrm>
              <a:off x="762000" y="4373117"/>
              <a:ext cx="8610600" cy="191770"/>
            </a:xfrm>
            <a:custGeom>
              <a:avLst/>
              <a:gdLst/>
              <a:ahLst/>
              <a:cxnLst/>
              <a:rect l="l" t="t" r="r" b="b"/>
              <a:pathLst>
                <a:path w="8610600" h="191770">
                  <a:moveTo>
                    <a:pt x="8610600" y="191262"/>
                  </a:moveTo>
                  <a:lnTo>
                    <a:pt x="8610600" y="0"/>
                  </a:lnTo>
                  <a:lnTo>
                    <a:pt x="0" y="0"/>
                  </a:lnTo>
                  <a:lnTo>
                    <a:pt x="0" y="191262"/>
                  </a:lnTo>
                  <a:lnTo>
                    <a:pt x="8610600" y="191262"/>
                  </a:lnTo>
                  <a:close/>
                </a:path>
              </a:pathLst>
            </a:custGeom>
            <a:solidFill>
              <a:srgbClr val="F2F2F2"/>
            </a:solidFill>
          </p:spPr>
          <p:txBody>
            <a:bodyPr wrap="square" lIns="0" tIns="0" rIns="0" bIns="0" rtlCol="0"/>
            <a:lstStyle/>
            <a:p>
              <a:endParaRPr/>
            </a:p>
          </p:txBody>
        </p:sp>
        <p:sp>
          <p:nvSpPr>
            <p:cNvPr id="16" name="object 16"/>
            <p:cNvSpPr/>
            <p:nvPr/>
          </p:nvSpPr>
          <p:spPr>
            <a:xfrm>
              <a:off x="755904" y="4373117"/>
              <a:ext cx="8623935" cy="197485"/>
            </a:xfrm>
            <a:custGeom>
              <a:avLst/>
              <a:gdLst/>
              <a:ahLst/>
              <a:cxnLst/>
              <a:rect l="l" t="t" r="r" b="b"/>
              <a:pathLst>
                <a:path w="8623935" h="197485">
                  <a:moveTo>
                    <a:pt x="8623554" y="0"/>
                  </a:moveTo>
                  <a:lnTo>
                    <a:pt x="8610600" y="0"/>
                  </a:lnTo>
                  <a:lnTo>
                    <a:pt x="8610600" y="184404"/>
                  </a:lnTo>
                  <a:lnTo>
                    <a:pt x="12954" y="184404"/>
                  </a:lnTo>
                  <a:lnTo>
                    <a:pt x="12954" y="0"/>
                  </a:lnTo>
                  <a:lnTo>
                    <a:pt x="0" y="0"/>
                  </a:lnTo>
                  <a:lnTo>
                    <a:pt x="0" y="184404"/>
                  </a:lnTo>
                  <a:lnTo>
                    <a:pt x="0" y="197358"/>
                  </a:lnTo>
                  <a:lnTo>
                    <a:pt x="12954" y="197358"/>
                  </a:lnTo>
                  <a:lnTo>
                    <a:pt x="8610600" y="197358"/>
                  </a:lnTo>
                  <a:lnTo>
                    <a:pt x="8623554" y="197358"/>
                  </a:lnTo>
                  <a:lnTo>
                    <a:pt x="8623554" y="184404"/>
                  </a:lnTo>
                  <a:lnTo>
                    <a:pt x="8623554" y="0"/>
                  </a:lnTo>
                  <a:close/>
                </a:path>
              </a:pathLst>
            </a:custGeom>
            <a:solidFill>
              <a:srgbClr val="000000"/>
            </a:solidFill>
          </p:spPr>
          <p:txBody>
            <a:bodyPr wrap="square" lIns="0" tIns="0" rIns="0" bIns="0" rtlCol="0"/>
            <a:lstStyle/>
            <a:p>
              <a:endParaRPr/>
            </a:p>
          </p:txBody>
        </p:sp>
        <p:sp>
          <p:nvSpPr>
            <p:cNvPr id="17" name="object 17"/>
            <p:cNvSpPr/>
            <p:nvPr/>
          </p:nvSpPr>
          <p:spPr>
            <a:xfrm>
              <a:off x="457200" y="5352287"/>
              <a:ext cx="9144000" cy="1963420"/>
            </a:xfrm>
            <a:custGeom>
              <a:avLst/>
              <a:gdLst/>
              <a:ahLst/>
              <a:cxnLst/>
              <a:rect l="l" t="t" r="r" b="b"/>
              <a:pathLst>
                <a:path w="9144000" h="1963420">
                  <a:moveTo>
                    <a:pt x="9144000" y="0"/>
                  </a:moveTo>
                  <a:lnTo>
                    <a:pt x="0" y="0"/>
                  </a:lnTo>
                  <a:lnTo>
                    <a:pt x="0" y="979170"/>
                  </a:lnTo>
                  <a:lnTo>
                    <a:pt x="0" y="979932"/>
                  </a:lnTo>
                  <a:lnTo>
                    <a:pt x="0" y="1962912"/>
                  </a:lnTo>
                  <a:lnTo>
                    <a:pt x="9144000" y="1962912"/>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grpSp>
      <p:sp>
        <p:nvSpPr>
          <p:cNvPr id="18" name="object 18"/>
          <p:cNvSpPr txBox="1"/>
          <p:nvPr/>
        </p:nvSpPr>
        <p:spPr>
          <a:xfrm>
            <a:off x="850618" y="2475230"/>
            <a:ext cx="7872095" cy="4266565"/>
          </a:xfrm>
          <a:prstGeom prst="rect">
            <a:avLst/>
          </a:prstGeom>
        </p:spPr>
        <p:txBody>
          <a:bodyPr vert="horz" wrap="square" lIns="0" tIns="12700" rIns="0" bIns="0" rtlCol="0">
            <a:spAutoFit/>
          </a:bodyPr>
          <a:lstStyle/>
          <a:p>
            <a:pPr marL="2540" marR="101600">
              <a:lnSpc>
                <a:spcPct val="100000"/>
              </a:lnSpc>
              <a:spcBef>
                <a:spcPts val="100"/>
              </a:spcBef>
            </a:pPr>
            <a:r>
              <a:rPr sz="2200" spc="-5" dirty="0">
                <a:solidFill>
                  <a:srgbClr val="002060"/>
                </a:solidFill>
                <a:latin typeface="Calibri"/>
                <a:cs typeface="Calibri"/>
              </a:rPr>
              <a:t>Insured </a:t>
            </a:r>
            <a:r>
              <a:rPr sz="2200" dirty="0">
                <a:solidFill>
                  <a:srgbClr val="002060"/>
                </a:solidFill>
                <a:latin typeface="Calibri"/>
                <a:cs typeface="Calibri"/>
              </a:rPr>
              <a:t>wins: Losses </a:t>
            </a:r>
            <a:r>
              <a:rPr sz="2200" spc="-5" dirty="0">
                <a:solidFill>
                  <a:srgbClr val="002060"/>
                </a:solidFill>
                <a:latin typeface="Calibri"/>
                <a:cs typeface="Calibri"/>
              </a:rPr>
              <a:t>caused </a:t>
            </a:r>
            <a:r>
              <a:rPr sz="2200" spc="-10" dirty="0">
                <a:solidFill>
                  <a:srgbClr val="002060"/>
                </a:solidFill>
                <a:latin typeface="Calibri"/>
                <a:cs typeface="Calibri"/>
              </a:rPr>
              <a:t>by crane collapse </a:t>
            </a:r>
            <a:r>
              <a:rPr sz="2200" spc="-15" dirty="0">
                <a:solidFill>
                  <a:srgbClr val="002060"/>
                </a:solidFill>
                <a:latin typeface="Calibri"/>
                <a:cs typeface="Calibri"/>
              </a:rPr>
              <a:t>were covered </a:t>
            </a:r>
            <a:r>
              <a:rPr sz="2200" spc="-5" dirty="0">
                <a:solidFill>
                  <a:srgbClr val="002060"/>
                </a:solidFill>
                <a:latin typeface="Calibri"/>
                <a:cs typeface="Calibri"/>
              </a:rPr>
              <a:t>because  </a:t>
            </a:r>
            <a:r>
              <a:rPr sz="2200" spc="-10" dirty="0">
                <a:solidFill>
                  <a:srgbClr val="002060"/>
                </a:solidFill>
                <a:latin typeface="Calibri"/>
                <a:cs typeface="Calibri"/>
              </a:rPr>
              <a:t>“faulty </a:t>
            </a:r>
            <a:r>
              <a:rPr sz="2200" spc="-5" dirty="0">
                <a:solidFill>
                  <a:srgbClr val="002060"/>
                </a:solidFill>
                <a:latin typeface="Calibri"/>
                <a:cs typeface="Calibri"/>
              </a:rPr>
              <a:t>workmanship” </a:t>
            </a:r>
            <a:r>
              <a:rPr sz="2200" spc="-25" dirty="0">
                <a:solidFill>
                  <a:srgbClr val="002060"/>
                </a:solidFill>
                <a:latin typeface="Calibri"/>
                <a:cs typeface="Calibri"/>
              </a:rPr>
              <a:t>refers </a:t>
            </a:r>
            <a:r>
              <a:rPr sz="2200" spc="-15" dirty="0">
                <a:solidFill>
                  <a:srgbClr val="002060"/>
                </a:solidFill>
                <a:latin typeface="Calibri"/>
                <a:cs typeface="Calibri"/>
              </a:rPr>
              <a:t>to </a:t>
            </a:r>
            <a:r>
              <a:rPr sz="2200" spc="-10" dirty="0">
                <a:solidFill>
                  <a:srgbClr val="002060"/>
                </a:solidFill>
                <a:latin typeface="Calibri"/>
                <a:cs typeface="Calibri"/>
              </a:rPr>
              <a:t>flawed products, </a:t>
            </a:r>
            <a:r>
              <a:rPr sz="2200" dirty="0">
                <a:solidFill>
                  <a:srgbClr val="002060"/>
                </a:solidFill>
                <a:latin typeface="Calibri"/>
                <a:cs typeface="Calibri"/>
              </a:rPr>
              <a:t>not </a:t>
            </a:r>
            <a:r>
              <a:rPr sz="2200" spc="-5" dirty="0">
                <a:solidFill>
                  <a:srgbClr val="002060"/>
                </a:solidFill>
                <a:latin typeface="Calibri"/>
                <a:cs typeface="Calibri"/>
              </a:rPr>
              <a:t>process </a:t>
            </a:r>
            <a:r>
              <a:rPr sz="2200" dirty="0">
                <a:solidFill>
                  <a:srgbClr val="002060"/>
                </a:solidFill>
                <a:latin typeface="Calibri"/>
                <a:cs typeface="Calibri"/>
              </a:rPr>
              <a:t>of  </a:t>
            </a:r>
            <a:r>
              <a:rPr sz="2200" spc="-10" dirty="0">
                <a:solidFill>
                  <a:srgbClr val="002060"/>
                </a:solidFill>
                <a:latin typeface="Calibri"/>
                <a:cs typeface="Calibri"/>
              </a:rPr>
              <a:t>performing</a:t>
            </a:r>
            <a:r>
              <a:rPr sz="2200" spc="-5" dirty="0">
                <a:solidFill>
                  <a:srgbClr val="002060"/>
                </a:solidFill>
                <a:latin typeface="Calibri"/>
                <a:cs typeface="Calibri"/>
              </a:rPr>
              <a:t> </a:t>
            </a:r>
            <a:r>
              <a:rPr sz="2200" spc="-10" dirty="0">
                <a:solidFill>
                  <a:srgbClr val="002060"/>
                </a:solidFill>
                <a:latin typeface="Calibri"/>
                <a:cs typeface="Calibri"/>
              </a:rPr>
              <a:t>work.</a:t>
            </a:r>
            <a:endParaRPr sz="2200">
              <a:latin typeface="Calibri"/>
              <a:cs typeface="Calibri"/>
            </a:endParaRPr>
          </a:p>
          <a:p>
            <a:pPr>
              <a:lnSpc>
                <a:spcPct val="100000"/>
              </a:lnSpc>
              <a:spcBef>
                <a:spcPts val="15"/>
              </a:spcBef>
            </a:pPr>
            <a:endParaRPr sz="2150">
              <a:latin typeface="Calibri"/>
              <a:cs typeface="Calibri"/>
            </a:endParaRPr>
          </a:p>
          <a:p>
            <a:pPr marL="2540">
              <a:lnSpc>
                <a:spcPct val="100000"/>
              </a:lnSpc>
            </a:pPr>
            <a:r>
              <a:rPr sz="2200" i="1" spc="-5" dirty="0">
                <a:solidFill>
                  <a:srgbClr val="002060"/>
                </a:solidFill>
                <a:latin typeface="Calibri"/>
                <a:cs typeface="Calibri"/>
              </a:rPr>
              <a:t>See </a:t>
            </a:r>
            <a:r>
              <a:rPr sz="2200" i="1" dirty="0">
                <a:solidFill>
                  <a:srgbClr val="002060"/>
                </a:solidFill>
                <a:latin typeface="Calibri"/>
                <a:cs typeface="Calibri"/>
              </a:rPr>
              <a:t>1765 </a:t>
            </a:r>
            <a:r>
              <a:rPr sz="2200" i="1" spc="-10" dirty="0">
                <a:solidFill>
                  <a:srgbClr val="002060"/>
                </a:solidFill>
                <a:latin typeface="Calibri"/>
                <a:cs typeface="Calibri"/>
              </a:rPr>
              <a:t>First Associates, </a:t>
            </a:r>
            <a:r>
              <a:rPr sz="2200" i="1" spc="-30" dirty="0">
                <a:solidFill>
                  <a:srgbClr val="002060"/>
                </a:solidFill>
                <a:latin typeface="Calibri"/>
                <a:cs typeface="Calibri"/>
              </a:rPr>
              <a:t>LLC </a:t>
            </a:r>
            <a:r>
              <a:rPr sz="2200" i="1" spc="-70" dirty="0">
                <a:solidFill>
                  <a:srgbClr val="002060"/>
                </a:solidFill>
                <a:latin typeface="Calibri"/>
                <a:cs typeface="Calibri"/>
              </a:rPr>
              <a:t>v. </a:t>
            </a:r>
            <a:r>
              <a:rPr sz="2200" i="1" spc="5" dirty="0">
                <a:solidFill>
                  <a:srgbClr val="002060"/>
                </a:solidFill>
                <a:latin typeface="Calibri"/>
                <a:cs typeface="Calibri"/>
              </a:rPr>
              <a:t>Cont’l. </a:t>
            </a:r>
            <a:r>
              <a:rPr sz="2200" i="1" dirty="0">
                <a:solidFill>
                  <a:srgbClr val="002060"/>
                </a:solidFill>
                <a:latin typeface="Calibri"/>
                <a:cs typeface="Calibri"/>
              </a:rPr>
              <a:t>Cas. </a:t>
            </a:r>
            <a:r>
              <a:rPr sz="2200" i="1" spc="-5" dirty="0">
                <a:solidFill>
                  <a:srgbClr val="002060"/>
                </a:solidFill>
                <a:latin typeface="Calibri"/>
                <a:cs typeface="Calibri"/>
              </a:rPr>
              <a:t>Co</a:t>
            </a:r>
            <a:r>
              <a:rPr sz="2200" spc="-5" dirty="0">
                <a:solidFill>
                  <a:srgbClr val="002060"/>
                </a:solidFill>
                <a:latin typeface="Calibri"/>
                <a:cs typeface="Calibri"/>
              </a:rPr>
              <a:t>., </a:t>
            </a:r>
            <a:r>
              <a:rPr sz="2200" dirty="0">
                <a:solidFill>
                  <a:srgbClr val="002060"/>
                </a:solidFill>
                <a:latin typeface="Calibri"/>
                <a:cs typeface="Calibri"/>
              </a:rPr>
              <a:t>817 </a:t>
            </a:r>
            <a:r>
              <a:rPr sz="2200" spc="-105" dirty="0">
                <a:solidFill>
                  <a:srgbClr val="002060"/>
                </a:solidFill>
                <a:latin typeface="Calibri"/>
                <a:cs typeface="Calibri"/>
              </a:rPr>
              <a:t>F. </a:t>
            </a:r>
            <a:r>
              <a:rPr sz="2200" dirty="0">
                <a:solidFill>
                  <a:srgbClr val="002060"/>
                </a:solidFill>
                <a:latin typeface="Calibri"/>
                <a:cs typeface="Calibri"/>
              </a:rPr>
              <a:t>Supp. 2d</a:t>
            </a:r>
            <a:r>
              <a:rPr sz="2200" spc="80" dirty="0">
                <a:solidFill>
                  <a:srgbClr val="002060"/>
                </a:solidFill>
                <a:latin typeface="Calibri"/>
                <a:cs typeface="Calibri"/>
              </a:rPr>
              <a:t> </a:t>
            </a:r>
            <a:r>
              <a:rPr sz="2200" dirty="0">
                <a:solidFill>
                  <a:srgbClr val="002060"/>
                </a:solidFill>
                <a:latin typeface="Calibri"/>
                <a:cs typeface="Calibri"/>
              </a:rPr>
              <a:t>374</a:t>
            </a:r>
            <a:endParaRPr sz="2200">
              <a:latin typeface="Calibri"/>
              <a:cs typeface="Calibri"/>
            </a:endParaRPr>
          </a:p>
          <a:p>
            <a:pPr marL="86995">
              <a:lnSpc>
                <a:spcPct val="100000"/>
              </a:lnSpc>
            </a:pPr>
            <a:r>
              <a:rPr sz="2200" spc="-65" dirty="0">
                <a:solidFill>
                  <a:srgbClr val="002060"/>
                </a:solidFill>
                <a:latin typeface="Calibri"/>
                <a:cs typeface="Calibri"/>
              </a:rPr>
              <a:t>S.D.N.Y.</a:t>
            </a:r>
            <a:r>
              <a:rPr sz="2200" spc="-35" dirty="0">
                <a:solidFill>
                  <a:srgbClr val="002060"/>
                </a:solidFill>
                <a:latin typeface="Calibri"/>
                <a:cs typeface="Calibri"/>
              </a:rPr>
              <a:t> </a:t>
            </a:r>
            <a:r>
              <a:rPr sz="2200" dirty="0">
                <a:solidFill>
                  <a:srgbClr val="002060"/>
                </a:solidFill>
                <a:latin typeface="Calibri"/>
                <a:cs typeface="Calibri"/>
              </a:rPr>
              <a:t>2011</a:t>
            </a:r>
            <a:endParaRPr sz="2200">
              <a:latin typeface="Calibri"/>
              <a:cs typeface="Calibri"/>
            </a:endParaRPr>
          </a:p>
          <a:p>
            <a:pPr marL="12700" marR="5080" algn="just">
              <a:lnSpc>
                <a:spcPct val="100000"/>
              </a:lnSpc>
              <a:spcBef>
                <a:spcPts val="1710"/>
              </a:spcBef>
            </a:pPr>
            <a:r>
              <a:rPr sz="2200" spc="-5" dirty="0">
                <a:solidFill>
                  <a:srgbClr val="FFFFFF"/>
                </a:solidFill>
                <a:latin typeface="Calibri"/>
                <a:cs typeface="Calibri"/>
              </a:rPr>
              <a:t>Note: </a:t>
            </a:r>
            <a:r>
              <a:rPr sz="2200" dirty="0">
                <a:solidFill>
                  <a:srgbClr val="FFFFFF"/>
                </a:solidFill>
                <a:latin typeface="Calibri"/>
                <a:cs typeface="Calibri"/>
              </a:rPr>
              <a:t>One </a:t>
            </a:r>
            <a:r>
              <a:rPr sz="2200" spc="-5" dirty="0">
                <a:solidFill>
                  <a:srgbClr val="FFFFFF"/>
                </a:solidFill>
                <a:latin typeface="Calibri"/>
                <a:cs typeface="Calibri"/>
              </a:rPr>
              <a:t>month </a:t>
            </a:r>
            <a:r>
              <a:rPr sz="2200" spc="-25" dirty="0">
                <a:solidFill>
                  <a:srgbClr val="FFFFFF"/>
                </a:solidFill>
                <a:latin typeface="Calibri"/>
                <a:cs typeface="Calibri"/>
              </a:rPr>
              <a:t>earlier, </a:t>
            </a:r>
            <a:r>
              <a:rPr sz="2200" dirty="0">
                <a:solidFill>
                  <a:srgbClr val="FFFFFF"/>
                </a:solidFill>
                <a:latin typeface="Calibri"/>
                <a:cs typeface="Calibri"/>
              </a:rPr>
              <a:t>the </a:t>
            </a:r>
            <a:r>
              <a:rPr sz="2200" spc="-10" dirty="0">
                <a:solidFill>
                  <a:srgbClr val="FFFFFF"/>
                </a:solidFill>
                <a:latin typeface="Calibri"/>
                <a:cs typeface="Calibri"/>
              </a:rPr>
              <a:t>Nevada </a:t>
            </a:r>
            <a:r>
              <a:rPr sz="2200" spc="-5" dirty="0">
                <a:solidFill>
                  <a:srgbClr val="FFFFFF"/>
                </a:solidFill>
                <a:latin typeface="Calibri"/>
                <a:cs typeface="Calibri"/>
              </a:rPr>
              <a:t>Supreme </a:t>
            </a:r>
            <a:r>
              <a:rPr sz="2200" dirty="0">
                <a:solidFill>
                  <a:srgbClr val="FFFFFF"/>
                </a:solidFill>
                <a:latin typeface="Calibri"/>
                <a:cs typeface="Calibri"/>
              </a:rPr>
              <a:t>Court had </a:t>
            </a:r>
            <a:r>
              <a:rPr sz="2200" spc="-5" dirty="0">
                <a:solidFill>
                  <a:srgbClr val="FFFFFF"/>
                </a:solidFill>
                <a:latin typeface="Calibri"/>
                <a:cs typeface="Calibri"/>
              </a:rPr>
              <a:t>held that </a:t>
            </a:r>
            <a:r>
              <a:rPr sz="2200" dirty="0">
                <a:solidFill>
                  <a:srgbClr val="FFFFFF"/>
                </a:solidFill>
                <a:latin typeface="Calibri"/>
                <a:cs typeface="Calibri"/>
              </a:rPr>
              <a:t>a  </a:t>
            </a:r>
            <a:r>
              <a:rPr sz="2200" spc="-15" dirty="0">
                <a:solidFill>
                  <a:srgbClr val="FFFFFF"/>
                </a:solidFill>
                <a:latin typeface="Calibri"/>
                <a:cs typeface="Calibri"/>
              </a:rPr>
              <a:t>contractor’s failure to </a:t>
            </a:r>
            <a:r>
              <a:rPr sz="2200" spc="-10" dirty="0">
                <a:solidFill>
                  <a:srgbClr val="FFFFFF"/>
                </a:solidFill>
                <a:latin typeface="Calibri"/>
                <a:cs typeface="Calibri"/>
              </a:rPr>
              <a:t>properly </a:t>
            </a:r>
            <a:r>
              <a:rPr sz="2200" spc="-5" dirty="0">
                <a:solidFill>
                  <a:srgbClr val="FFFFFF"/>
                </a:solidFill>
                <a:latin typeface="Calibri"/>
                <a:cs typeface="Calibri"/>
              </a:rPr>
              <a:t>secure </a:t>
            </a:r>
            <a:r>
              <a:rPr sz="2200" dirty="0">
                <a:solidFill>
                  <a:srgbClr val="FFFFFF"/>
                </a:solidFill>
                <a:latin typeface="Calibri"/>
                <a:cs typeface="Calibri"/>
              </a:rPr>
              <a:t>a </a:t>
            </a:r>
            <a:r>
              <a:rPr sz="2200" spc="-10" dirty="0">
                <a:solidFill>
                  <a:srgbClr val="FFFFFF"/>
                </a:solidFill>
                <a:latin typeface="Calibri"/>
                <a:cs typeface="Calibri"/>
              </a:rPr>
              <a:t>tarp, </a:t>
            </a:r>
            <a:r>
              <a:rPr sz="2200" spc="-5" dirty="0">
                <a:solidFill>
                  <a:srgbClr val="FFFFFF"/>
                </a:solidFill>
                <a:latin typeface="Calibri"/>
                <a:cs typeface="Calibri"/>
              </a:rPr>
              <a:t>which </a:t>
            </a:r>
            <a:r>
              <a:rPr sz="2200" spc="-10" dirty="0">
                <a:solidFill>
                  <a:srgbClr val="FFFFFF"/>
                </a:solidFill>
                <a:latin typeface="Calibri"/>
                <a:cs typeface="Calibri"/>
              </a:rPr>
              <a:t>resulted </a:t>
            </a:r>
            <a:r>
              <a:rPr sz="2200" spc="-5" dirty="0">
                <a:solidFill>
                  <a:srgbClr val="FFFFFF"/>
                </a:solidFill>
                <a:latin typeface="Calibri"/>
                <a:cs typeface="Calibri"/>
              </a:rPr>
              <a:t>in </a:t>
            </a:r>
            <a:r>
              <a:rPr sz="2200" spc="-15" dirty="0">
                <a:solidFill>
                  <a:srgbClr val="FFFFFF"/>
                </a:solidFill>
                <a:latin typeface="Calibri"/>
                <a:cs typeface="Calibri"/>
              </a:rPr>
              <a:t>water  </a:t>
            </a:r>
            <a:r>
              <a:rPr sz="2200" spc="-5" dirty="0">
                <a:solidFill>
                  <a:srgbClr val="FFFFFF"/>
                </a:solidFill>
                <a:latin typeface="Calibri"/>
                <a:cs typeface="Calibri"/>
              </a:rPr>
              <a:t>damage, </a:t>
            </a:r>
            <a:r>
              <a:rPr sz="2200" spc="-10" dirty="0">
                <a:solidFill>
                  <a:srgbClr val="FFFFFF"/>
                </a:solidFill>
                <a:latin typeface="Calibri"/>
                <a:cs typeface="Calibri"/>
              </a:rPr>
              <a:t>was “faulty </a:t>
            </a:r>
            <a:r>
              <a:rPr sz="2200" spc="-5" dirty="0">
                <a:solidFill>
                  <a:srgbClr val="FFFFFF"/>
                </a:solidFill>
                <a:latin typeface="Calibri"/>
                <a:cs typeface="Calibri"/>
              </a:rPr>
              <a:t>workmanship” because </a:t>
            </a:r>
            <a:r>
              <a:rPr sz="2200" spc="-10" dirty="0">
                <a:solidFill>
                  <a:srgbClr val="FFFFFF"/>
                </a:solidFill>
                <a:latin typeface="Calibri"/>
                <a:cs typeface="Calibri"/>
              </a:rPr>
              <a:t>“workmanship” </a:t>
            </a:r>
            <a:r>
              <a:rPr sz="2200" spc="-5" dirty="0">
                <a:solidFill>
                  <a:srgbClr val="FFFFFF"/>
                </a:solidFill>
                <a:latin typeface="Calibri"/>
                <a:cs typeface="Calibri"/>
              </a:rPr>
              <a:t>includes  </a:t>
            </a:r>
            <a:r>
              <a:rPr sz="2200" dirty="0">
                <a:solidFill>
                  <a:srgbClr val="FFFFFF"/>
                </a:solidFill>
                <a:latin typeface="Calibri"/>
                <a:cs typeface="Calibri"/>
              </a:rPr>
              <a:t>both </a:t>
            </a:r>
            <a:r>
              <a:rPr sz="2200" spc="-15" dirty="0">
                <a:solidFill>
                  <a:srgbClr val="FFFFFF"/>
                </a:solidFill>
                <a:latin typeface="Calibri"/>
                <a:cs typeface="Calibri"/>
              </a:rPr>
              <a:t>defective </a:t>
            </a:r>
            <a:r>
              <a:rPr sz="2200" spc="-10" dirty="0">
                <a:solidFill>
                  <a:srgbClr val="FFFFFF"/>
                </a:solidFill>
                <a:latin typeface="Calibri"/>
                <a:cs typeface="Calibri"/>
              </a:rPr>
              <a:t>products </a:t>
            </a:r>
            <a:r>
              <a:rPr sz="2200" dirty="0">
                <a:solidFill>
                  <a:srgbClr val="FFFFFF"/>
                </a:solidFill>
                <a:latin typeface="Calibri"/>
                <a:cs typeface="Calibri"/>
              </a:rPr>
              <a:t>and </a:t>
            </a:r>
            <a:r>
              <a:rPr sz="2200" spc="-15" dirty="0">
                <a:solidFill>
                  <a:srgbClr val="FFFFFF"/>
                </a:solidFill>
                <a:latin typeface="Calibri"/>
                <a:cs typeface="Calibri"/>
              </a:rPr>
              <a:t>defective</a:t>
            </a:r>
            <a:r>
              <a:rPr sz="2200" spc="-65" dirty="0">
                <a:solidFill>
                  <a:srgbClr val="FFFFFF"/>
                </a:solidFill>
                <a:latin typeface="Calibri"/>
                <a:cs typeface="Calibri"/>
              </a:rPr>
              <a:t> </a:t>
            </a:r>
            <a:r>
              <a:rPr sz="2200" spc="-5" dirty="0">
                <a:solidFill>
                  <a:srgbClr val="FFFFFF"/>
                </a:solidFill>
                <a:latin typeface="Calibri"/>
                <a:cs typeface="Calibri"/>
              </a:rPr>
              <a:t>processes.</a:t>
            </a:r>
            <a:endParaRPr sz="2200">
              <a:latin typeface="Calibri"/>
              <a:cs typeface="Calibri"/>
            </a:endParaRPr>
          </a:p>
          <a:p>
            <a:pPr>
              <a:lnSpc>
                <a:spcPct val="100000"/>
              </a:lnSpc>
              <a:spcBef>
                <a:spcPts val="15"/>
              </a:spcBef>
            </a:pPr>
            <a:endParaRPr sz="2150">
              <a:latin typeface="Calibri"/>
              <a:cs typeface="Calibri"/>
            </a:endParaRPr>
          </a:p>
          <a:p>
            <a:pPr marL="12700" algn="just">
              <a:lnSpc>
                <a:spcPct val="100000"/>
              </a:lnSpc>
            </a:pPr>
            <a:r>
              <a:rPr sz="2200" i="1" spc="-10" dirty="0">
                <a:solidFill>
                  <a:srgbClr val="FFFFFF"/>
                </a:solidFill>
                <a:latin typeface="Calibri"/>
                <a:cs typeface="Calibri"/>
              </a:rPr>
              <a:t>Fourth </a:t>
            </a:r>
            <a:r>
              <a:rPr sz="2200" i="1" dirty="0">
                <a:solidFill>
                  <a:srgbClr val="FFFFFF"/>
                </a:solidFill>
                <a:latin typeface="Calibri"/>
                <a:cs typeface="Calibri"/>
              </a:rPr>
              <a:t>St. </a:t>
            </a:r>
            <a:r>
              <a:rPr sz="2200" i="1" spc="-5" dirty="0">
                <a:solidFill>
                  <a:srgbClr val="FFFFFF"/>
                </a:solidFill>
                <a:latin typeface="Calibri"/>
                <a:cs typeface="Calibri"/>
              </a:rPr>
              <a:t>Place </a:t>
            </a:r>
            <a:r>
              <a:rPr sz="2200" i="1" spc="-70" dirty="0">
                <a:solidFill>
                  <a:srgbClr val="FFFFFF"/>
                </a:solidFill>
                <a:latin typeface="Calibri"/>
                <a:cs typeface="Calibri"/>
              </a:rPr>
              <a:t>v. </a:t>
            </a:r>
            <a:r>
              <a:rPr sz="2200" i="1" spc="-15" dirty="0">
                <a:solidFill>
                  <a:srgbClr val="FFFFFF"/>
                </a:solidFill>
                <a:latin typeface="Calibri"/>
                <a:cs typeface="Calibri"/>
              </a:rPr>
              <a:t>Travelers </a:t>
            </a:r>
            <a:r>
              <a:rPr sz="2200" i="1" spc="-5" dirty="0">
                <a:solidFill>
                  <a:srgbClr val="FFFFFF"/>
                </a:solidFill>
                <a:latin typeface="Calibri"/>
                <a:cs typeface="Calibri"/>
              </a:rPr>
              <a:t>Indem. Co.</a:t>
            </a:r>
            <a:r>
              <a:rPr sz="2200" spc="-5" dirty="0">
                <a:solidFill>
                  <a:srgbClr val="FFFFFF"/>
                </a:solidFill>
                <a:latin typeface="Calibri"/>
                <a:cs typeface="Calibri"/>
              </a:rPr>
              <a:t>, </a:t>
            </a:r>
            <a:r>
              <a:rPr sz="2200" dirty="0">
                <a:solidFill>
                  <a:srgbClr val="FFFFFF"/>
                </a:solidFill>
                <a:latin typeface="Calibri"/>
                <a:cs typeface="Calibri"/>
              </a:rPr>
              <a:t>270 </a:t>
            </a:r>
            <a:r>
              <a:rPr sz="2200" spc="-70" dirty="0">
                <a:solidFill>
                  <a:srgbClr val="FFFFFF"/>
                </a:solidFill>
                <a:latin typeface="Calibri"/>
                <a:cs typeface="Calibri"/>
              </a:rPr>
              <a:t>P.3d </a:t>
            </a:r>
            <a:r>
              <a:rPr sz="2200" dirty="0">
                <a:solidFill>
                  <a:srgbClr val="FFFFFF"/>
                </a:solidFill>
                <a:latin typeface="Calibri"/>
                <a:cs typeface="Calibri"/>
              </a:rPr>
              <a:t>1235 </a:t>
            </a:r>
            <a:r>
              <a:rPr sz="2200" spc="-45" dirty="0">
                <a:solidFill>
                  <a:srgbClr val="FFFFFF"/>
                </a:solidFill>
                <a:latin typeface="Calibri"/>
                <a:cs typeface="Calibri"/>
              </a:rPr>
              <a:t>(Nev.</a:t>
            </a:r>
            <a:r>
              <a:rPr sz="2200" spc="-15" dirty="0">
                <a:solidFill>
                  <a:srgbClr val="FFFFFF"/>
                </a:solidFill>
                <a:latin typeface="Calibri"/>
                <a:cs typeface="Calibri"/>
              </a:rPr>
              <a:t> </a:t>
            </a:r>
            <a:r>
              <a:rPr sz="2200" dirty="0">
                <a:solidFill>
                  <a:srgbClr val="FFFFFF"/>
                </a:solidFill>
                <a:latin typeface="Calibri"/>
                <a:cs typeface="Calibri"/>
              </a:rPr>
              <a:t>2011)</a:t>
            </a:r>
            <a:endParaRPr sz="2200">
              <a:latin typeface="Calibri"/>
              <a:cs typeface="Calibri"/>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xfrm>
            <a:off x="1377188" y="824737"/>
            <a:ext cx="7685405" cy="909319"/>
          </a:xfrm>
          <a:prstGeom prst="rect">
            <a:avLst/>
          </a:prstGeom>
        </p:spPr>
        <p:txBody>
          <a:bodyPr vert="horz" wrap="square" lIns="0" tIns="12065" rIns="0" bIns="0" rtlCol="0">
            <a:spAutoFit/>
          </a:bodyPr>
          <a:lstStyle/>
          <a:p>
            <a:pPr marL="12700" marR="5080" indent="593090">
              <a:lnSpc>
                <a:spcPct val="100000"/>
              </a:lnSpc>
              <a:spcBef>
                <a:spcPts val="95"/>
              </a:spcBef>
            </a:pPr>
            <a:r>
              <a:rPr sz="2900" spc="-5" dirty="0"/>
              <a:t>London </a:t>
            </a:r>
            <a:r>
              <a:rPr sz="2900" spc="-25" dirty="0"/>
              <a:t>Market </a:t>
            </a:r>
            <a:r>
              <a:rPr sz="2900" spc="-10" dirty="0"/>
              <a:t>Design </a:t>
            </a:r>
            <a:r>
              <a:rPr sz="2900" spc="-15" dirty="0"/>
              <a:t>Exclusions </a:t>
            </a:r>
            <a:r>
              <a:rPr sz="2900" spc="-5" dirty="0"/>
              <a:t>(DE) </a:t>
            </a:r>
            <a:r>
              <a:rPr sz="2900" spc="-10" dirty="0"/>
              <a:t>and  </a:t>
            </a:r>
            <a:r>
              <a:rPr sz="2900" spc="-5" dirty="0"/>
              <a:t>London Engineering </a:t>
            </a:r>
            <a:r>
              <a:rPr sz="2900" spc="-10" dirty="0"/>
              <a:t>Group </a:t>
            </a:r>
            <a:r>
              <a:rPr sz="2900" spc="-15" dirty="0"/>
              <a:t>(LEG) </a:t>
            </a:r>
            <a:r>
              <a:rPr sz="2900" spc="-5" dirty="0"/>
              <a:t>Model</a:t>
            </a:r>
            <a:r>
              <a:rPr sz="2900" spc="-80" dirty="0"/>
              <a:t> </a:t>
            </a:r>
            <a:r>
              <a:rPr sz="2900" spc="-10" dirty="0"/>
              <a:t>Exclusions</a:t>
            </a:r>
            <a:endParaRPr sz="2900"/>
          </a:p>
        </p:txBody>
      </p:sp>
      <p:grpSp>
        <p:nvGrpSpPr>
          <p:cNvPr id="4" name="object 4"/>
          <p:cNvGrpSpPr/>
          <p:nvPr/>
        </p:nvGrpSpPr>
        <p:grpSpPr>
          <a:xfrm>
            <a:off x="457200" y="1664970"/>
            <a:ext cx="9144000" cy="1729739"/>
            <a:chOff x="457200" y="1664970"/>
            <a:chExt cx="9144000" cy="1729739"/>
          </a:xfrm>
        </p:grpSpPr>
        <p:sp>
          <p:nvSpPr>
            <p:cNvPr id="5" name="object 5"/>
            <p:cNvSpPr/>
            <p:nvPr/>
          </p:nvSpPr>
          <p:spPr>
            <a:xfrm>
              <a:off x="7010400" y="1676400"/>
              <a:ext cx="1270" cy="739140"/>
            </a:xfrm>
            <a:custGeom>
              <a:avLst/>
              <a:gdLst/>
              <a:ahLst/>
              <a:cxnLst/>
              <a:rect l="l" t="t" r="r" b="b"/>
              <a:pathLst>
                <a:path w="1270" h="739139">
                  <a:moveTo>
                    <a:pt x="762" y="761"/>
                  </a:moveTo>
                  <a:lnTo>
                    <a:pt x="0" y="0"/>
                  </a:lnTo>
                  <a:lnTo>
                    <a:pt x="0" y="739140"/>
                  </a:lnTo>
                  <a:lnTo>
                    <a:pt x="0" y="761"/>
                  </a:lnTo>
                  <a:lnTo>
                    <a:pt x="762" y="761"/>
                  </a:lnTo>
                  <a:close/>
                </a:path>
              </a:pathLst>
            </a:custGeom>
            <a:solidFill>
              <a:srgbClr val="D0D8E8"/>
            </a:solidFill>
          </p:spPr>
          <p:txBody>
            <a:bodyPr wrap="square" lIns="0" tIns="0" rIns="0" bIns="0" rtlCol="0"/>
            <a:lstStyle/>
            <a:p>
              <a:endParaRPr/>
            </a:p>
          </p:txBody>
        </p:sp>
        <p:sp>
          <p:nvSpPr>
            <p:cNvPr id="6" name="object 6"/>
            <p:cNvSpPr/>
            <p:nvPr/>
          </p:nvSpPr>
          <p:spPr>
            <a:xfrm>
              <a:off x="7005828" y="1664970"/>
              <a:ext cx="749935" cy="750570"/>
            </a:xfrm>
            <a:custGeom>
              <a:avLst/>
              <a:gdLst/>
              <a:ahLst/>
              <a:cxnLst/>
              <a:rect l="l" t="t" r="r" b="b"/>
              <a:pathLst>
                <a:path w="749934" h="750569">
                  <a:moveTo>
                    <a:pt x="12191" y="12191"/>
                  </a:moveTo>
                  <a:lnTo>
                    <a:pt x="0" y="0"/>
                  </a:lnTo>
                  <a:lnTo>
                    <a:pt x="0" y="750569"/>
                  </a:lnTo>
                  <a:lnTo>
                    <a:pt x="1524" y="750569"/>
                  </a:lnTo>
                  <a:lnTo>
                    <a:pt x="1524" y="15239"/>
                  </a:lnTo>
                  <a:lnTo>
                    <a:pt x="4572" y="13715"/>
                  </a:lnTo>
                  <a:lnTo>
                    <a:pt x="4572" y="12191"/>
                  </a:lnTo>
                  <a:lnTo>
                    <a:pt x="7620" y="12191"/>
                  </a:lnTo>
                  <a:lnTo>
                    <a:pt x="9144" y="11429"/>
                  </a:lnTo>
                  <a:lnTo>
                    <a:pt x="9144" y="12191"/>
                  </a:lnTo>
                  <a:lnTo>
                    <a:pt x="12191" y="12191"/>
                  </a:lnTo>
                  <a:close/>
                </a:path>
                <a:path w="749934" h="750569">
                  <a:moveTo>
                    <a:pt x="4572" y="18288"/>
                  </a:moveTo>
                  <a:lnTo>
                    <a:pt x="4572" y="13715"/>
                  </a:lnTo>
                  <a:lnTo>
                    <a:pt x="1524" y="15239"/>
                  </a:lnTo>
                  <a:lnTo>
                    <a:pt x="4572" y="18288"/>
                  </a:lnTo>
                  <a:close/>
                </a:path>
                <a:path w="749934" h="750569">
                  <a:moveTo>
                    <a:pt x="4572" y="750569"/>
                  </a:moveTo>
                  <a:lnTo>
                    <a:pt x="4572" y="18288"/>
                  </a:lnTo>
                  <a:lnTo>
                    <a:pt x="1524" y="15239"/>
                  </a:lnTo>
                  <a:lnTo>
                    <a:pt x="1524" y="750569"/>
                  </a:lnTo>
                  <a:lnTo>
                    <a:pt x="4572" y="750569"/>
                  </a:lnTo>
                  <a:close/>
                </a:path>
                <a:path w="749934" h="750569">
                  <a:moveTo>
                    <a:pt x="7620" y="12191"/>
                  </a:moveTo>
                  <a:lnTo>
                    <a:pt x="5334" y="12191"/>
                  </a:lnTo>
                  <a:lnTo>
                    <a:pt x="6096" y="12953"/>
                  </a:lnTo>
                  <a:lnTo>
                    <a:pt x="7620" y="12191"/>
                  </a:lnTo>
                  <a:close/>
                </a:path>
                <a:path w="749934" h="750569">
                  <a:moveTo>
                    <a:pt x="749810" y="749810"/>
                  </a:moveTo>
                  <a:lnTo>
                    <a:pt x="12191" y="12191"/>
                  </a:lnTo>
                  <a:lnTo>
                    <a:pt x="7620" y="12191"/>
                  </a:lnTo>
                  <a:lnTo>
                    <a:pt x="6096" y="12953"/>
                  </a:lnTo>
                  <a:lnTo>
                    <a:pt x="742950" y="749807"/>
                  </a:lnTo>
                  <a:lnTo>
                    <a:pt x="749810" y="749810"/>
                  </a:lnTo>
                  <a:close/>
                </a:path>
                <a:path w="749934" h="750569">
                  <a:moveTo>
                    <a:pt x="9144" y="12191"/>
                  </a:moveTo>
                  <a:lnTo>
                    <a:pt x="9144" y="11429"/>
                  </a:lnTo>
                  <a:lnTo>
                    <a:pt x="7620" y="12191"/>
                  </a:lnTo>
                  <a:lnTo>
                    <a:pt x="9144" y="12191"/>
                  </a:lnTo>
                  <a:close/>
                </a:path>
              </a:pathLst>
            </a:custGeom>
            <a:solidFill>
              <a:srgbClr val="4F81BD"/>
            </a:solidFill>
          </p:spPr>
          <p:txBody>
            <a:bodyPr wrap="square" lIns="0" tIns="0" rIns="0" bIns="0" rtlCol="0"/>
            <a:lstStyle/>
            <a:p>
              <a:endParaRPr/>
            </a:p>
          </p:txBody>
        </p:sp>
        <p:sp>
          <p:nvSpPr>
            <p:cNvPr id="7" name="object 7"/>
            <p:cNvSpPr/>
            <p:nvPr/>
          </p:nvSpPr>
          <p:spPr>
            <a:xfrm>
              <a:off x="7010400" y="1676400"/>
              <a:ext cx="739140" cy="739140"/>
            </a:xfrm>
            <a:custGeom>
              <a:avLst/>
              <a:gdLst/>
              <a:ahLst/>
              <a:cxnLst/>
              <a:rect l="l" t="t" r="r" b="b"/>
              <a:pathLst>
                <a:path w="739140" h="739139">
                  <a:moveTo>
                    <a:pt x="739140" y="739139"/>
                  </a:moveTo>
                  <a:lnTo>
                    <a:pt x="0" y="0"/>
                  </a:lnTo>
                  <a:lnTo>
                    <a:pt x="0" y="739139"/>
                  </a:lnTo>
                  <a:lnTo>
                    <a:pt x="739140" y="739139"/>
                  </a:lnTo>
                  <a:close/>
                </a:path>
              </a:pathLst>
            </a:custGeom>
            <a:solidFill>
              <a:srgbClr val="D0D8E8"/>
            </a:solidFill>
          </p:spPr>
          <p:txBody>
            <a:bodyPr wrap="square" lIns="0" tIns="0" rIns="0" bIns="0" rtlCol="0"/>
            <a:lstStyle/>
            <a:p>
              <a:endParaRPr/>
            </a:p>
          </p:txBody>
        </p:sp>
        <p:sp>
          <p:nvSpPr>
            <p:cNvPr id="8" name="object 8"/>
            <p:cNvSpPr/>
            <p:nvPr/>
          </p:nvSpPr>
          <p:spPr>
            <a:xfrm>
              <a:off x="7005828" y="1664970"/>
              <a:ext cx="750570" cy="750570"/>
            </a:xfrm>
            <a:custGeom>
              <a:avLst/>
              <a:gdLst/>
              <a:ahLst/>
              <a:cxnLst/>
              <a:rect l="l" t="t" r="r" b="b"/>
              <a:pathLst>
                <a:path w="750570" h="750569">
                  <a:moveTo>
                    <a:pt x="750569" y="750569"/>
                  </a:moveTo>
                  <a:lnTo>
                    <a:pt x="0" y="0"/>
                  </a:lnTo>
                  <a:lnTo>
                    <a:pt x="0" y="750569"/>
                  </a:lnTo>
                  <a:lnTo>
                    <a:pt x="1524" y="750569"/>
                  </a:lnTo>
                  <a:lnTo>
                    <a:pt x="1524" y="15239"/>
                  </a:lnTo>
                  <a:lnTo>
                    <a:pt x="9144" y="11429"/>
                  </a:lnTo>
                  <a:lnTo>
                    <a:pt x="9144" y="22859"/>
                  </a:lnTo>
                  <a:lnTo>
                    <a:pt x="736853" y="750569"/>
                  </a:lnTo>
                  <a:lnTo>
                    <a:pt x="750569" y="750569"/>
                  </a:lnTo>
                  <a:close/>
                </a:path>
                <a:path w="750570" h="750569">
                  <a:moveTo>
                    <a:pt x="9144" y="22859"/>
                  </a:moveTo>
                  <a:lnTo>
                    <a:pt x="9144" y="11429"/>
                  </a:lnTo>
                  <a:lnTo>
                    <a:pt x="1524" y="15239"/>
                  </a:lnTo>
                  <a:lnTo>
                    <a:pt x="9144" y="22859"/>
                  </a:lnTo>
                  <a:close/>
                </a:path>
                <a:path w="750570" h="750569">
                  <a:moveTo>
                    <a:pt x="9144" y="750569"/>
                  </a:moveTo>
                  <a:lnTo>
                    <a:pt x="9144" y="22859"/>
                  </a:lnTo>
                  <a:lnTo>
                    <a:pt x="1524" y="15239"/>
                  </a:lnTo>
                  <a:lnTo>
                    <a:pt x="1524" y="750569"/>
                  </a:lnTo>
                  <a:lnTo>
                    <a:pt x="9144" y="750569"/>
                  </a:lnTo>
                  <a:close/>
                </a:path>
              </a:pathLst>
            </a:custGeom>
            <a:solidFill>
              <a:srgbClr val="4F81BD"/>
            </a:solidFill>
          </p:spPr>
          <p:txBody>
            <a:bodyPr wrap="square" lIns="0" tIns="0" rIns="0" bIns="0" rtlCol="0"/>
            <a:lstStyle/>
            <a:p>
              <a:endParaRPr/>
            </a:p>
          </p:txBody>
        </p:sp>
        <p:sp>
          <p:nvSpPr>
            <p:cNvPr id="9" name="object 9"/>
            <p:cNvSpPr/>
            <p:nvPr/>
          </p:nvSpPr>
          <p:spPr>
            <a:xfrm>
              <a:off x="457200" y="2414778"/>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0" name="object 10"/>
            <p:cNvSpPr/>
            <p:nvPr/>
          </p:nvSpPr>
          <p:spPr>
            <a:xfrm>
              <a:off x="1610867" y="2415539"/>
              <a:ext cx="7006590" cy="979169"/>
            </a:xfrm>
            <a:custGeom>
              <a:avLst/>
              <a:gdLst/>
              <a:ahLst/>
              <a:cxnLst/>
              <a:rect l="l" t="t" r="r" b="b"/>
              <a:pathLst>
                <a:path w="7006590" h="979170">
                  <a:moveTo>
                    <a:pt x="5394960" y="60960"/>
                  </a:moveTo>
                  <a:lnTo>
                    <a:pt x="5394960" y="56388"/>
                  </a:lnTo>
                  <a:lnTo>
                    <a:pt x="0" y="56388"/>
                  </a:lnTo>
                  <a:lnTo>
                    <a:pt x="0" y="979170"/>
                  </a:lnTo>
                  <a:lnTo>
                    <a:pt x="4572" y="979170"/>
                  </a:lnTo>
                  <a:lnTo>
                    <a:pt x="4572" y="60960"/>
                  </a:lnTo>
                  <a:lnTo>
                    <a:pt x="5394960" y="60960"/>
                  </a:lnTo>
                  <a:close/>
                </a:path>
                <a:path w="7006590" h="979170">
                  <a:moveTo>
                    <a:pt x="5399532" y="60960"/>
                  </a:moveTo>
                  <a:lnTo>
                    <a:pt x="5399532" y="0"/>
                  </a:lnTo>
                  <a:lnTo>
                    <a:pt x="5394960" y="0"/>
                  </a:lnTo>
                  <a:lnTo>
                    <a:pt x="5394960" y="56388"/>
                  </a:lnTo>
                  <a:lnTo>
                    <a:pt x="5399532" y="56388"/>
                  </a:lnTo>
                  <a:lnTo>
                    <a:pt x="5399532" y="60960"/>
                  </a:lnTo>
                  <a:close/>
                </a:path>
                <a:path w="7006590" h="979170">
                  <a:moveTo>
                    <a:pt x="5399532" y="60960"/>
                  </a:moveTo>
                  <a:lnTo>
                    <a:pt x="5399532" y="56388"/>
                  </a:lnTo>
                  <a:lnTo>
                    <a:pt x="5394960" y="60960"/>
                  </a:lnTo>
                  <a:lnTo>
                    <a:pt x="5399532" y="60960"/>
                  </a:lnTo>
                  <a:close/>
                </a:path>
                <a:path w="7006590" h="979170">
                  <a:moveTo>
                    <a:pt x="7006590" y="861060"/>
                  </a:moveTo>
                  <a:lnTo>
                    <a:pt x="6145529" y="0"/>
                  </a:lnTo>
                  <a:lnTo>
                    <a:pt x="6138672" y="0"/>
                  </a:lnTo>
                  <a:lnTo>
                    <a:pt x="6999732" y="861060"/>
                  </a:lnTo>
                  <a:lnTo>
                    <a:pt x="6999732" y="867921"/>
                  </a:lnTo>
                  <a:lnTo>
                    <a:pt x="7006590" y="861060"/>
                  </a:lnTo>
                  <a:close/>
                </a:path>
                <a:path w="7006590" h="979170">
                  <a:moveTo>
                    <a:pt x="6996683" y="870970"/>
                  </a:moveTo>
                  <a:lnTo>
                    <a:pt x="6996683" y="864870"/>
                  </a:lnTo>
                  <a:lnTo>
                    <a:pt x="6996302" y="864489"/>
                  </a:lnTo>
                  <a:lnTo>
                    <a:pt x="6882384" y="978408"/>
                  </a:lnTo>
                  <a:lnTo>
                    <a:pt x="6889292" y="978412"/>
                  </a:lnTo>
                  <a:lnTo>
                    <a:pt x="6996683" y="870970"/>
                  </a:lnTo>
                  <a:close/>
                </a:path>
                <a:path w="7006590" h="979170">
                  <a:moveTo>
                    <a:pt x="6999732" y="867921"/>
                  </a:moveTo>
                  <a:lnTo>
                    <a:pt x="6999732" y="861060"/>
                  </a:lnTo>
                  <a:lnTo>
                    <a:pt x="6996302" y="864489"/>
                  </a:lnTo>
                  <a:lnTo>
                    <a:pt x="6996683" y="864870"/>
                  </a:lnTo>
                  <a:lnTo>
                    <a:pt x="6996683" y="870970"/>
                  </a:lnTo>
                  <a:lnTo>
                    <a:pt x="6999732" y="867921"/>
                  </a:lnTo>
                  <a:close/>
                </a:path>
              </a:pathLst>
            </a:custGeom>
            <a:solidFill>
              <a:srgbClr val="4F81BD"/>
            </a:solidFill>
          </p:spPr>
          <p:txBody>
            <a:bodyPr wrap="square" lIns="0" tIns="0" rIns="0" bIns="0" rtlCol="0"/>
            <a:lstStyle/>
            <a:p>
              <a:endParaRPr/>
            </a:p>
          </p:txBody>
        </p:sp>
        <p:sp>
          <p:nvSpPr>
            <p:cNvPr id="11" name="object 11"/>
            <p:cNvSpPr/>
            <p:nvPr/>
          </p:nvSpPr>
          <p:spPr>
            <a:xfrm>
              <a:off x="1615439" y="2415540"/>
              <a:ext cx="6995159" cy="979169"/>
            </a:xfrm>
            <a:custGeom>
              <a:avLst/>
              <a:gdLst/>
              <a:ahLst/>
              <a:cxnLst/>
              <a:rect l="l" t="t" r="r" b="b"/>
              <a:pathLst>
                <a:path w="6995159" h="979170">
                  <a:moveTo>
                    <a:pt x="6995159" y="861059"/>
                  </a:moveTo>
                  <a:lnTo>
                    <a:pt x="6134100" y="0"/>
                  </a:lnTo>
                  <a:lnTo>
                    <a:pt x="5394960" y="0"/>
                  </a:lnTo>
                  <a:lnTo>
                    <a:pt x="5394960" y="60959"/>
                  </a:lnTo>
                  <a:lnTo>
                    <a:pt x="0" y="60960"/>
                  </a:lnTo>
                  <a:lnTo>
                    <a:pt x="0" y="979170"/>
                  </a:lnTo>
                  <a:lnTo>
                    <a:pt x="6877050" y="979169"/>
                  </a:lnTo>
                  <a:lnTo>
                    <a:pt x="6995159" y="861059"/>
                  </a:lnTo>
                  <a:close/>
                </a:path>
              </a:pathLst>
            </a:custGeom>
            <a:solidFill>
              <a:srgbClr val="D0D8E8"/>
            </a:solidFill>
          </p:spPr>
          <p:txBody>
            <a:bodyPr wrap="square" lIns="0" tIns="0" rIns="0" bIns="0" rtlCol="0"/>
            <a:lstStyle/>
            <a:p>
              <a:endParaRPr/>
            </a:p>
          </p:txBody>
        </p:sp>
        <p:sp>
          <p:nvSpPr>
            <p:cNvPr id="12" name="object 12"/>
            <p:cNvSpPr/>
            <p:nvPr/>
          </p:nvSpPr>
          <p:spPr>
            <a:xfrm>
              <a:off x="1610867" y="2415539"/>
              <a:ext cx="7006590" cy="979169"/>
            </a:xfrm>
            <a:custGeom>
              <a:avLst/>
              <a:gdLst/>
              <a:ahLst/>
              <a:cxnLst/>
              <a:rect l="l" t="t" r="r" b="b"/>
              <a:pathLst>
                <a:path w="7006590" h="979170">
                  <a:moveTo>
                    <a:pt x="5399532" y="56388"/>
                  </a:moveTo>
                  <a:lnTo>
                    <a:pt x="0" y="56388"/>
                  </a:lnTo>
                  <a:lnTo>
                    <a:pt x="0" y="979170"/>
                  </a:lnTo>
                  <a:lnTo>
                    <a:pt x="4572" y="979170"/>
                  </a:lnTo>
                  <a:lnTo>
                    <a:pt x="4572" y="66294"/>
                  </a:lnTo>
                  <a:lnTo>
                    <a:pt x="9144" y="60960"/>
                  </a:lnTo>
                  <a:lnTo>
                    <a:pt x="9144" y="66294"/>
                  </a:lnTo>
                  <a:lnTo>
                    <a:pt x="5394960" y="66294"/>
                  </a:lnTo>
                  <a:lnTo>
                    <a:pt x="5394960" y="60960"/>
                  </a:lnTo>
                  <a:lnTo>
                    <a:pt x="5399532" y="56388"/>
                  </a:lnTo>
                  <a:close/>
                </a:path>
                <a:path w="7006590" h="979170">
                  <a:moveTo>
                    <a:pt x="9144" y="66294"/>
                  </a:moveTo>
                  <a:lnTo>
                    <a:pt x="9144" y="60960"/>
                  </a:lnTo>
                  <a:lnTo>
                    <a:pt x="4572" y="66294"/>
                  </a:lnTo>
                  <a:lnTo>
                    <a:pt x="9144" y="66294"/>
                  </a:lnTo>
                  <a:close/>
                </a:path>
                <a:path w="7006590" h="979170">
                  <a:moveTo>
                    <a:pt x="9144" y="979170"/>
                  </a:moveTo>
                  <a:lnTo>
                    <a:pt x="9144" y="66294"/>
                  </a:lnTo>
                  <a:lnTo>
                    <a:pt x="4572" y="66294"/>
                  </a:lnTo>
                  <a:lnTo>
                    <a:pt x="4572" y="979170"/>
                  </a:lnTo>
                  <a:lnTo>
                    <a:pt x="9144" y="979170"/>
                  </a:lnTo>
                  <a:close/>
                </a:path>
                <a:path w="7006590" h="979170">
                  <a:moveTo>
                    <a:pt x="5404104" y="66294"/>
                  </a:moveTo>
                  <a:lnTo>
                    <a:pt x="5404104" y="0"/>
                  </a:lnTo>
                  <a:lnTo>
                    <a:pt x="5394960" y="0"/>
                  </a:lnTo>
                  <a:lnTo>
                    <a:pt x="5394960" y="56388"/>
                  </a:lnTo>
                  <a:lnTo>
                    <a:pt x="5399532" y="56388"/>
                  </a:lnTo>
                  <a:lnTo>
                    <a:pt x="5399532" y="66294"/>
                  </a:lnTo>
                  <a:lnTo>
                    <a:pt x="5404104" y="66294"/>
                  </a:lnTo>
                  <a:close/>
                </a:path>
                <a:path w="7006590" h="979170">
                  <a:moveTo>
                    <a:pt x="5399532" y="66294"/>
                  </a:moveTo>
                  <a:lnTo>
                    <a:pt x="5399532" y="56388"/>
                  </a:lnTo>
                  <a:lnTo>
                    <a:pt x="5394960" y="60960"/>
                  </a:lnTo>
                  <a:lnTo>
                    <a:pt x="5394960" y="66294"/>
                  </a:lnTo>
                  <a:lnTo>
                    <a:pt x="5399532" y="66294"/>
                  </a:lnTo>
                  <a:close/>
                </a:path>
                <a:path w="7006590" h="979170">
                  <a:moveTo>
                    <a:pt x="7006590" y="861060"/>
                  </a:moveTo>
                  <a:lnTo>
                    <a:pt x="6145529" y="0"/>
                  </a:lnTo>
                  <a:lnTo>
                    <a:pt x="6131813" y="0"/>
                  </a:lnTo>
                  <a:lnTo>
                    <a:pt x="6993255" y="861441"/>
                  </a:lnTo>
                  <a:lnTo>
                    <a:pt x="6996683" y="858012"/>
                  </a:lnTo>
                  <a:lnTo>
                    <a:pt x="6996683" y="870970"/>
                  </a:lnTo>
                  <a:lnTo>
                    <a:pt x="7006590" y="861060"/>
                  </a:lnTo>
                  <a:close/>
                </a:path>
                <a:path w="7006590" h="979170">
                  <a:moveTo>
                    <a:pt x="6996683" y="870970"/>
                  </a:moveTo>
                  <a:lnTo>
                    <a:pt x="6996683" y="864870"/>
                  </a:lnTo>
                  <a:lnTo>
                    <a:pt x="6993255" y="861441"/>
                  </a:lnTo>
                  <a:lnTo>
                    <a:pt x="6875526" y="979169"/>
                  </a:lnTo>
                  <a:lnTo>
                    <a:pt x="6888536" y="979169"/>
                  </a:lnTo>
                  <a:lnTo>
                    <a:pt x="6996683" y="870970"/>
                  </a:lnTo>
                  <a:close/>
                </a:path>
                <a:path w="7006590" h="979170">
                  <a:moveTo>
                    <a:pt x="6996683" y="864870"/>
                  </a:moveTo>
                  <a:lnTo>
                    <a:pt x="6996683" y="858012"/>
                  </a:lnTo>
                  <a:lnTo>
                    <a:pt x="6993255" y="861441"/>
                  </a:lnTo>
                  <a:lnTo>
                    <a:pt x="6996683" y="864870"/>
                  </a:lnTo>
                  <a:close/>
                </a:path>
              </a:pathLst>
            </a:custGeom>
            <a:solidFill>
              <a:srgbClr val="4F81BD"/>
            </a:solidFill>
          </p:spPr>
          <p:txBody>
            <a:bodyPr wrap="square" lIns="0" tIns="0" rIns="0" bIns="0" rtlCol="0"/>
            <a:lstStyle/>
            <a:p>
              <a:endParaRPr/>
            </a:p>
          </p:txBody>
        </p:sp>
        <p:sp>
          <p:nvSpPr>
            <p:cNvPr id="13" name="object 13"/>
            <p:cNvSpPr/>
            <p:nvPr/>
          </p:nvSpPr>
          <p:spPr>
            <a:xfrm>
              <a:off x="989837" y="2631948"/>
              <a:ext cx="1591056" cy="76276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89837" y="2631948"/>
              <a:ext cx="1591310" cy="763270"/>
            </a:xfrm>
            <a:custGeom>
              <a:avLst/>
              <a:gdLst/>
              <a:ahLst/>
              <a:cxnLst/>
              <a:rect l="l" t="t" r="r" b="b"/>
              <a:pathLst>
                <a:path w="1591310" h="763270">
                  <a:moveTo>
                    <a:pt x="1591056" y="762762"/>
                  </a:moveTo>
                  <a:lnTo>
                    <a:pt x="1591056" y="217932"/>
                  </a:lnTo>
                  <a:lnTo>
                    <a:pt x="1589532" y="195834"/>
                  </a:lnTo>
                  <a:lnTo>
                    <a:pt x="1580508" y="151805"/>
                  </a:lnTo>
                  <a:lnTo>
                    <a:pt x="1562921" y="111475"/>
                  </a:lnTo>
                  <a:lnTo>
                    <a:pt x="1537836" y="75856"/>
                  </a:lnTo>
                  <a:lnTo>
                    <a:pt x="1506316" y="45963"/>
                  </a:lnTo>
                  <a:lnTo>
                    <a:pt x="1469425" y="22807"/>
                  </a:lnTo>
                  <a:lnTo>
                    <a:pt x="1428229" y="7402"/>
                  </a:lnTo>
                  <a:lnTo>
                    <a:pt x="1383792" y="762"/>
                  </a:lnTo>
                  <a:lnTo>
                    <a:pt x="1372362" y="0"/>
                  </a:lnTo>
                  <a:lnTo>
                    <a:pt x="217932" y="0"/>
                  </a:lnTo>
                  <a:lnTo>
                    <a:pt x="172917" y="4985"/>
                  </a:lnTo>
                  <a:lnTo>
                    <a:pt x="130964" y="18493"/>
                  </a:lnTo>
                  <a:lnTo>
                    <a:pt x="93076" y="39703"/>
                  </a:lnTo>
                  <a:lnTo>
                    <a:pt x="60259" y="67794"/>
                  </a:lnTo>
                  <a:lnTo>
                    <a:pt x="33519" y="101949"/>
                  </a:lnTo>
                  <a:lnTo>
                    <a:pt x="13859" y="141346"/>
                  </a:lnTo>
                  <a:lnTo>
                    <a:pt x="2285" y="185166"/>
                  </a:lnTo>
                  <a:lnTo>
                    <a:pt x="0" y="207264"/>
                  </a:lnTo>
                  <a:lnTo>
                    <a:pt x="0" y="762762"/>
                  </a:lnTo>
                  <a:lnTo>
                    <a:pt x="9144" y="762762"/>
                  </a:lnTo>
                  <a:lnTo>
                    <a:pt x="9144" y="218694"/>
                  </a:lnTo>
                  <a:lnTo>
                    <a:pt x="10667" y="196596"/>
                  </a:lnTo>
                  <a:lnTo>
                    <a:pt x="12191" y="186690"/>
                  </a:lnTo>
                  <a:lnTo>
                    <a:pt x="13715" y="176022"/>
                  </a:lnTo>
                  <a:lnTo>
                    <a:pt x="22977" y="144593"/>
                  </a:lnTo>
                  <a:lnTo>
                    <a:pt x="55260" y="87864"/>
                  </a:lnTo>
                  <a:lnTo>
                    <a:pt x="85343" y="57150"/>
                  </a:lnTo>
                  <a:lnTo>
                    <a:pt x="121193" y="33458"/>
                  </a:lnTo>
                  <a:lnTo>
                    <a:pt x="185314" y="12127"/>
                  </a:lnTo>
                  <a:lnTo>
                    <a:pt x="1383792" y="9906"/>
                  </a:lnTo>
                  <a:lnTo>
                    <a:pt x="1394460" y="10668"/>
                  </a:lnTo>
                  <a:lnTo>
                    <a:pt x="1443159" y="21751"/>
                  </a:lnTo>
                  <a:lnTo>
                    <a:pt x="1486907" y="43747"/>
                  </a:lnTo>
                  <a:lnTo>
                    <a:pt x="1524142" y="75014"/>
                  </a:lnTo>
                  <a:lnTo>
                    <a:pt x="1553303" y="113910"/>
                  </a:lnTo>
                  <a:lnTo>
                    <a:pt x="1572826" y="158794"/>
                  </a:lnTo>
                  <a:lnTo>
                    <a:pt x="1581150" y="208026"/>
                  </a:lnTo>
                  <a:lnTo>
                    <a:pt x="1581150" y="762762"/>
                  </a:lnTo>
                  <a:lnTo>
                    <a:pt x="1591056" y="762762"/>
                  </a:lnTo>
                  <a:close/>
                </a:path>
              </a:pathLst>
            </a:custGeom>
            <a:solidFill>
              <a:srgbClr val="4F81BD"/>
            </a:solidFill>
          </p:spPr>
          <p:txBody>
            <a:bodyPr wrap="square" lIns="0" tIns="0" rIns="0" bIns="0" rtlCol="0"/>
            <a:lstStyle/>
            <a:p>
              <a:endParaRPr/>
            </a:p>
          </p:txBody>
        </p:sp>
      </p:grpSp>
      <p:sp>
        <p:nvSpPr>
          <p:cNvPr id="15" name="object 15"/>
          <p:cNvSpPr txBox="1"/>
          <p:nvPr/>
        </p:nvSpPr>
        <p:spPr>
          <a:xfrm>
            <a:off x="1616455" y="2928619"/>
            <a:ext cx="336550" cy="224154"/>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FFFFFF"/>
                </a:solidFill>
                <a:latin typeface="Calibri"/>
                <a:cs typeface="Calibri"/>
              </a:rPr>
              <a:t>DE1:</a:t>
            </a:r>
            <a:endParaRPr sz="1300">
              <a:latin typeface="Calibri"/>
              <a:cs typeface="Calibri"/>
            </a:endParaRPr>
          </a:p>
        </p:txBody>
      </p:sp>
      <p:grpSp>
        <p:nvGrpSpPr>
          <p:cNvPr id="16" name="object 16"/>
          <p:cNvGrpSpPr/>
          <p:nvPr/>
        </p:nvGrpSpPr>
        <p:grpSpPr>
          <a:xfrm>
            <a:off x="457200" y="2631948"/>
            <a:ext cx="9144000" cy="1742439"/>
            <a:chOff x="457200" y="2631948"/>
            <a:chExt cx="9144000" cy="1742439"/>
          </a:xfrm>
        </p:grpSpPr>
        <p:sp>
          <p:nvSpPr>
            <p:cNvPr id="17" name="object 17"/>
            <p:cNvSpPr/>
            <p:nvPr/>
          </p:nvSpPr>
          <p:spPr>
            <a:xfrm>
              <a:off x="2650235" y="2631948"/>
              <a:ext cx="1590293" cy="76276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650235" y="2631948"/>
              <a:ext cx="1590675" cy="763270"/>
            </a:xfrm>
            <a:custGeom>
              <a:avLst/>
              <a:gdLst/>
              <a:ahLst/>
              <a:cxnLst/>
              <a:rect l="l" t="t" r="r" b="b"/>
              <a:pathLst>
                <a:path w="1590675" h="763270">
                  <a:moveTo>
                    <a:pt x="1590294" y="762762"/>
                  </a:moveTo>
                  <a:lnTo>
                    <a:pt x="1590294" y="207264"/>
                  </a:lnTo>
                  <a:lnTo>
                    <a:pt x="1589532" y="195834"/>
                  </a:lnTo>
                  <a:lnTo>
                    <a:pt x="1580323" y="151671"/>
                  </a:lnTo>
                  <a:lnTo>
                    <a:pt x="1562724" y="111339"/>
                  </a:lnTo>
                  <a:lnTo>
                    <a:pt x="1537732" y="75799"/>
                  </a:lnTo>
                  <a:lnTo>
                    <a:pt x="1506345" y="46011"/>
                  </a:lnTo>
                  <a:lnTo>
                    <a:pt x="1469561" y="22935"/>
                  </a:lnTo>
                  <a:lnTo>
                    <a:pt x="1428377" y="7532"/>
                  </a:lnTo>
                  <a:lnTo>
                    <a:pt x="1383792" y="762"/>
                  </a:lnTo>
                  <a:lnTo>
                    <a:pt x="1372362" y="0"/>
                  </a:lnTo>
                  <a:lnTo>
                    <a:pt x="217932" y="0"/>
                  </a:lnTo>
                  <a:lnTo>
                    <a:pt x="173034" y="4891"/>
                  </a:lnTo>
                  <a:lnTo>
                    <a:pt x="131090" y="18405"/>
                  </a:lnTo>
                  <a:lnTo>
                    <a:pt x="93145" y="39680"/>
                  </a:lnTo>
                  <a:lnTo>
                    <a:pt x="60246" y="67854"/>
                  </a:lnTo>
                  <a:lnTo>
                    <a:pt x="33439" y="102068"/>
                  </a:lnTo>
                  <a:lnTo>
                    <a:pt x="13770" y="141458"/>
                  </a:lnTo>
                  <a:lnTo>
                    <a:pt x="2285" y="185166"/>
                  </a:lnTo>
                  <a:lnTo>
                    <a:pt x="0" y="207264"/>
                  </a:lnTo>
                  <a:lnTo>
                    <a:pt x="0" y="762762"/>
                  </a:lnTo>
                  <a:lnTo>
                    <a:pt x="9144" y="762762"/>
                  </a:lnTo>
                  <a:lnTo>
                    <a:pt x="9144" y="218694"/>
                  </a:lnTo>
                  <a:lnTo>
                    <a:pt x="10667" y="196596"/>
                  </a:lnTo>
                  <a:lnTo>
                    <a:pt x="12191" y="186690"/>
                  </a:lnTo>
                  <a:lnTo>
                    <a:pt x="13715" y="176022"/>
                  </a:lnTo>
                  <a:lnTo>
                    <a:pt x="23193" y="143603"/>
                  </a:lnTo>
                  <a:lnTo>
                    <a:pt x="54637" y="88639"/>
                  </a:lnTo>
                  <a:lnTo>
                    <a:pt x="85343" y="57150"/>
                  </a:lnTo>
                  <a:lnTo>
                    <a:pt x="121362" y="33435"/>
                  </a:lnTo>
                  <a:lnTo>
                    <a:pt x="184575" y="12243"/>
                  </a:lnTo>
                  <a:lnTo>
                    <a:pt x="217932" y="9906"/>
                  </a:lnTo>
                  <a:lnTo>
                    <a:pt x="1383792" y="9960"/>
                  </a:lnTo>
                  <a:lnTo>
                    <a:pt x="1442783" y="21739"/>
                  </a:lnTo>
                  <a:lnTo>
                    <a:pt x="1486585" y="43583"/>
                  </a:lnTo>
                  <a:lnTo>
                    <a:pt x="1523714" y="74666"/>
                  </a:lnTo>
                  <a:lnTo>
                    <a:pt x="1552778" y="113456"/>
                  </a:lnTo>
                  <a:lnTo>
                    <a:pt x="1572387" y="158420"/>
                  </a:lnTo>
                  <a:lnTo>
                    <a:pt x="1581150" y="208026"/>
                  </a:lnTo>
                  <a:lnTo>
                    <a:pt x="1581150" y="762762"/>
                  </a:lnTo>
                  <a:lnTo>
                    <a:pt x="1590294" y="762762"/>
                  </a:lnTo>
                  <a:close/>
                </a:path>
              </a:pathLst>
            </a:custGeom>
            <a:solidFill>
              <a:srgbClr val="4F81BD"/>
            </a:solidFill>
          </p:spPr>
          <p:txBody>
            <a:bodyPr wrap="square" lIns="0" tIns="0" rIns="0" bIns="0" rtlCol="0"/>
            <a:lstStyle/>
            <a:p>
              <a:endParaRPr/>
            </a:p>
          </p:txBody>
        </p:sp>
        <p:sp>
          <p:nvSpPr>
            <p:cNvPr id="19" name="object 19"/>
            <p:cNvSpPr/>
            <p:nvPr/>
          </p:nvSpPr>
          <p:spPr>
            <a:xfrm>
              <a:off x="4310634" y="2631948"/>
              <a:ext cx="1590293" cy="76276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310634" y="2631948"/>
              <a:ext cx="1590675" cy="763270"/>
            </a:xfrm>
            <a:custGeom>
              <a:avLst/>
              <a:gdLst/>
              <a:ahLst/>
              <a:cxnLst/>
              <a:rect l="l" t="t" r="r" b="b"/>
              <a:pathLst>
                <a:path w="1590675" h="763270">
                  <a:moveTo>
                    <a:pt x="1590294" y="762762"/>
                  </a:moveTo>
                  <a:lnTo>
                    <a:pt x="1590294" y="207264"/>
                  </a:lnTo>
                  <a:lnTo>
                    <a:pt x="1589532" y="195834"/>
                  </a:lnTo>
                  <a:lnTo>
                    <a:pt x="1580139" y="151620"/>
                  </a:lnTo>
                  <a:lnTo>
                    <a:pt x="1562476" y="111303"/>
                  </a:lnTo>
                  <a:lnTo>
                    <a:pt x="1537505" y="75813"/>
                  </a:lnTo>
                  <a:lnTo>
                    <a:pt x="1506189" y="46082"/>
                  </a:lnTo>
                  <a:lnTo>
                    <a:pt x="1469490" y="23042"/>
                  </a:lnTo>
                  <a:lnTo>
                    <a:pt x="1428370" y="7624"/>
                  </a:lnTo>
                  <a:lnTo>
                    <a:pt x="1383792" y="762"/>
                  </a:lnTo>
                  <a:lnTo>
                    <a:pt x="1372362" y="0"/>
                  </a:lnTo>
                  <a:lnTo>
                    <a:pt x="217932" y="0"/>
                  </a:lnTo>
                  <a:lnTo>
                    <a:pt x="172696" y="4973"/>
                  </a:lnTo>
                  <a:lnTo>
                    <a:pt x="130692" y="18420"/>
                  </a:lnTo>
                  <a:lnTo>
                    <a:pt x="92868" y="39552"/>
                  </a:lnTo>
                  <a:lnTo>
                    <a:pt x="60169" y="67581"/>
                  </a:lnTo>
                  <a:lnTo>
                    <a:pt x="33541" y="101719"/>
                  </a:lnTo>
                  <a:lnTo>
                    <a:pt x="13931" y="141176"/>
                  </a:lnTo>
                  <a:lnTo>
                    <a:pt x="2285" y="185166"/>
                  </a:lnTo>
                  <a:lnTo>
                    <a:pt x="0" y="207264"/>
                  </a:lnTo>
                  <a:lnTo>
                    <a:pt x="0" y="762762"/>
                  </a:lnTo>
                  <a:lnTo>
                    <a:pt x="9144" y="762762"/>
                  </a:lnTo>
                  <a:lnTo>
                    <a:pt x="9144" y="218694"/>
                  </a:lnTo>
                  <a:lnTo>
                    <a:pt x="11429" y="186690"/>
                  </a:lnTo>
                  <a:lnTo>
                    <a:pt x="22829" y="144503"/>
                  </a:lnTo>
                  <a:lnTo>
                    <a:pt x="55130" y="87753"/>
                  </a:lnTo>
                  <a:lnTo>
                    <a:pt x="85343" y="57150"/>
                  </a:lnTo>
                  <a:lnTo>
                    <a:pt x="121323" y="33382"/>
                  </a:lnTo>
                  <a:lnTo>
                    <a:pt x="184571" y="12225"/>
                  </a:lnTo>
                  <a:lnTo>
                    <a:pt x="217932" y="9906"/>
                  </a:lnTo>
                  <a:lnTo>
                    <a:pt x="1383792" y="9960"/>
                  </a:lnTo>
                  <a:lnTo>
                    <a:pt x="1442223" y="21398"/>
                  </a:lnTo>
                  <a:lnTo>
                    <a:pt x="1486106" y="43397"/>
                  </a:lnTo>
                  <a:lnTo>
                    <a:pt x="1523604" y="74861"/>
                  </a:lnTo>
                  <a:lnTo>
                    <a:pt x="1552978" y="113989"/>
                  </a:lnTo>
                  <a:lnTo>
                    <a:pt x="1572486" y="158978"/>
                  </a:lnTo>
                  <a:lnTo>
                    <a:pt x="1580388" y="208026"/>
                  </a:lnTo>
                  <a:lnTo>
                    <a:pt x="1581150" y="218694"/>
                  </a:lnTo>
                  <a:lnTo>
                    <a:pt x="1581150" y="762762"/>
                  </a:lnTo>
                  <a:lnTo>
                    <a:pt x="1590294" y="762762"/>
                  </a:lnTo>
                  <a:close/>
                </a:path>
              </a:pathLst>
            </a:custGeom>
            <a:solidFill>
              <a:srgbClr val="4F81BD"/>
            </a:solidFill>
          </p:spPr>
          <p:txBody>
            <a:bodyPr wrap="square" lIns="0" tIns="0" rIns="0" bIns="0" rtlCol="0"/>
            <a:lstStyle/>
            <a:p>
              <a:endParaRPr/>
            </a:p>
          </p:txBody>
        </p:sp>
        <p:sp>
          <p:nvSpPr>
            <p:cNvPr id="21" name="object 21"/>
            <p:cNvSpPr/>
            <p:nvPr/>
          </p:nvSpPr>
          <p:spPr>
            <a:xfrm>
              <a:off x="5971032" y="2631948"/>
              <a:ext cx="1590293" cy="762762"/>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5971032" y="2631948"/>
              <a:ext cx="1590675" cy="763270"/>
            </a:xfrm>
            <a:custGeom>
              <a:avLst/>
              <a:gdLst/>
              <a:ahLst/>
              <a:cxnLst/>
              <a:rect l="l" t="t" r="r" b="b"/>
              <a:pathLst>
                <a:path w="1590675" h="763270">
                  <a:moveTo>
                    <a:pt x="1590294" y="762762"/>
                  </a:moveTo>
                  <a:lnTo>
                    <a:pt x="1590294" y="207264"/>
                  </a:lnTo>
                  <a:lnTo>
                    <a:pt x="1589532" y="195834"/>
                  </a:lnTo>
                  <a:lnTo>
                    <a:pt x="1580139" y="151624"/>
                  </a:lnTo>
                  <a:lnTo>
                    <a:pt x="1562484" y="111314"/>
                  </a:lnTo>
                  <a:lnTo>
                    <a:pt x="1537524" y="75832"/>
                  </a:lnTo>
                  <a:lnTo>
                    <a:pt x="1506217" y="46108"/>
                  </a:lnTo>
                  <a:lnTo>
                    <a:pt x="1469521" y="23069"/>
                  </a:lnTo>
                  <a:lnTo>
                    <a:pt x="1428393" y="7644"/>
                  </a:lnTo>
                  <a:lnTo>
                    <a:pt x="1383792" y="762"/>
                  </a:lnTo>
                  <a:lnTo>
                    <a:pt x="1372362" y="0"/>
                  </a:lnTo>
                  <a:lnTo>
                    <a:pt x="217932" y="0"/>
                  </a:lnTo>
                  <a:lnTo>
                    <a:pt x="172810" y="4906"/>
                  </a:lnTo>
                  <a:lnTo>
                    <a:pt x="130769" y="18369"/>
                  </a:lnTo>
                  <a:lnTo>
                    <a:pt x="92824" y="39563"/>
                  </a:lnTo>
                  <a:lnTo>
                    <a:pt x="59989" y="67664"/>
                  </a:lnTo>
                  <a:lnTo>
                    <a:pt x="33278" y="101848"/>
                  </a:lnTo>
                  <a:lnTo>
                    <a:pt x="13705" y="141290"/>
                  </a:lnTo>
                  <a:lnTo>
                    <a:pt x="2285" y="185166"/>
                  </a:lnTo>
                  <a:lnTo>
                    <a:pt x="0" y="207264"/>
                  </a:lnTo>
                  <a:lnTo>
                    <a:pt x="0" y="762762"/>
                  </a:lnTo>
                  <a:lnTo>
                    <a:pt x="9144" y="762762"/>
                  </a:lnTo>
                  <a:lnTo>
                    <a:pt x="9143" y="207264"/>
                  </a:lnTo>
                  <a:lnTo>
                    <a:pt x="9905" y="196596"/>
                  </a:lnTo>
                  <a:lnTo>
                    <a:pt x="22692" y="144532"/>
                  </a:lnTo>
                  <a:lnTo>
                    <a:pt x="55146" y="87710"/>
                  </a:lnTo>
                  <a:lnTo>
                    <a:pt x="85343" y="57150"/>
                  </a:lnTo>
                  <a:lnTo>
                    <a:pt x="121239" y="33266"/>
                  </a:lnTo>
                  <a:lnTo>
                    <a:pt x="184605" y="12206"/>
                  </a:lnTo>
                  <a:lnTo>
                    <a:pt x="217932" y="9906"/>
                  </a:lnTo>
                  <a:lnTo>
                    <a:pt x="1383792" y="9960"/>
                  </a:lnTo>
                  <a:lnTo>
                    <a:pt x="1442352" y="21530"/>
                  </a:lnTo>
                  <a:lnTo>
                    <a:pt x="1486196" y="43487"/>
                  </a:lnTo>
                  <a:lnTo>
                    <a:pt x="1523576" y="74828"/>
                  </a:lnTo>
                  <a:lnTo>
                    <a:pt x="1552837" y="113839"/>
                  </a:lnTo>
                  <a:lnTo>
                    <a:pt x="1572326" y="158809"/>
                  </a:lnTo>
                  <a:lnTo>
                    <a:pt x="1580388" y="208026"/>
                  </a:lnTo>
                  <a:lnTo>
                    <a:pt x="1581150" y="218694"/>
                  </a:lnTo>
                  <a:lnTo>
                    <a:pt x="1581150" y="762762"/>
                  </a:lnTo>
                  <a:lnTo>
                    <a:pt x="1590294" y="762762"/>
                  </a:lnTo>
                  <a:close/>
                </a:path>
              </a:pathLst>
            </a:custGeom>
            <a:solidFill>
              <a:srgbClr val="4F81BD"/>
            </a:solidFill>
          </p:spPr>
          <p:txBody>
            <a:bodyPr wrap="square" lIns="0" tIns="0" rIns="0" bIns="0" rtlCol="0"/>
            <a:lstStyle/>
            <a:p>
              <a:endParaRPr/>
            </a:p>
          </p:txBody>
        </p:sp>
        <p:sp>
          <p:nvSpPr>
            <p:cNvPr id="23" name="object 23"/>
            <p:cNvSpPr/>
            <p:nvPr/>
          </p:nvSpPr>
          <p:spPr>
            <a:xfrm>
              <a:off x="7630668" y="2631948"/>
              <a:ext cx="1591055" cy="762762"/>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7630668" y="2631948"/>
              <a:ext cx="1591310" cy="763270"/>
            </a:xfrm>
            <a:custGeom>
              <a:avLst/>
              <a:gdLst/>
              <a:ahLst/>
              <a:cxnLst/>
              <a:rect l="l" t="t" r="r" b="b"/>
              <a:pathLst>
                <a:path w="1591309" h="763270">
                  <a:moveTo>
                    <a:pt x="1591056" y="762762"/>
                  </a:moveTo>
                  <a:lnTo>
                    <a:pt x="1591056" y="207264"/>
                  </a:lnTo>
                  <a:lnTo>
                    <a:pt x="1590294" y="195834"/>
                  </a:lnTo>
                  <a:lnTo>
                    <a:pt x="1580677" y="151540"/>
                  </a:lnTo>
                  <a:lnTo>
                    <a:pt x="1562939" y="111150"/>
                  </a:lnTo>
                  <a:lnTo>
                    <a:pt x="1537977" y="75609"/>
                  </a:lnTo>
                  <a:lnTo>
                    <a:pt x="1506685" y="45856"/>
                  </a:lnTo>
                  <a:lnTo>
                    <a:pt x="1469960" y="22836"/>
                  </a:lnTo>
                  <a:lnTo>
                    <a:pt x="1428697" y="7490"/>
                  </a:lnTo>
                  <a:lnTo>
                    <a:pt x="1383792" y="762"/>
                  </a:lnTo>
                  <a:lnTo>
                    <a:pt x="1373124" y="0"/>
                  </a:lnTo>
                  <a:lnTo>
                    <a:pt x="217932" y="0"/>
                  </a:lnTo>
                  <a:lnTo>
                    <a:pt x="173071" y="4877"/>
                  </a:lnTo>
                  <a:lnTo>
                    <a:pt x="131167" y="18405"/>
                  </a:lnTo>
                  <a:lnTo>
                    <a:pt x="93279" y="39708"/>
                  </a:lnTo>
                  <a:lnTo>
                    <a:pt x="60464" y="67910"/>
                  </a:lnTo>
                  <a:lnTo>
                    <a:pt x="33782" y="102137"/>
                  </a:lnTo>
                  <a:lnTo>
                    <a:pt x="14290" y="141514"/>
                  </a:lnTo>
                  <a:lnTo>
                    <a:pt x="3047" y="185166"/>
                  </a:lnTo>
                  <a:lnTo>
                    <a:pt x="0" y="218694"/>
                  </a:lnTo>
                  <a:lnTo>
                    <a:pt x="0" y="762762"/>
                  </a:lnTo>
                  <a:lnTo>
                    <a:pt x="9906" y="762762"/>
                  </a:lnTo>
                  <a:lnTo>
                    <a:pt x="9906" y="207264"/>
                  </a:lnTo>
                  <a:lnTo>
                    <a:pt x="10667" y="196596"/>
                  </a:lnTo>
                  <a:lnTo>
                    <a:pt x="12191" y="186690"/>
                  </a:lnTo>
                  <a:lnTo>
                    <a:pt x="13715" y="176022"/>
                  </a:lnTo>
                  <a:lnTo>
                    <a:pt x="23373" y="144485"/>
                  </a:lnTo>
                  <a:lnTo>
                    <a:pt x="55619" y="87800"/>
                  </a:lnTo>
                  <a:lnTo>
                    <a:pt x="86105" y="57150"/>
                  </a:lnTo>
                  <a:lnTo>
                    <a:pt x="122081" y="33212"/>
                  </a:lnTo>
                  <a:lnTo>
                    <a:pt x="185251" y="12202"/>
                  </a:lnTo>
                  <a:lnTo>
                    <a:pt x="1383792" y="9906"/>
                  </a:lnTo>
                  <a:lnTo>
                    <a:pt x="1394460" y="10668"/>
                  </a:lnTo>
                  <a:lnTo>
                    <a:pt x="1443003" y="21526"/>
                  </a:lnTo>
                  <a:lnTo>
                    <a:pt x="1486825" y="43518"/>
                  </a:lnTo>
                  <a:lnTo>
                    <a:pt x="1524238" y="74904"/>
                  </a:lnTo>
                  <a:lnTo>
                    <a:pt x="1553554" y="113944"/>
                  </a:lnTo>
                  <a:lnTo>
                    <a:pt x="1573087" y="158898"/>
                  </a:lnTo>
                  <a:lnTo>
                    <a:pt x="1581150" y="208026"/>
                  </a:lnTo>
                  <a:lnTo>
                    <a:pt x="1581912" y="218694"/>
                  </a:lnTo>
                  <a:lnTo>
                    <a:pt x="1581912" y="762762"/>
                  </a:lnTo>
                  <a:lnTo>
                    <a:pt x="1591056" y="762762"/>
                  </a:lnTo>
                  <a:close/>
                </a:path>
              </a:pathLst>
            </a:custGeom>
            <a:solidFill>
              <a:srgbClr val="4F81BD"/>
            </a:solidFill>
          </p:spPr>
          <p:txBody>
            <a:bodyPr wrap="square" lIns="0" tIns="0" rIns="0" bIns="0" rtlCol="0"/>
            <a:lstStyle/>
            <a:p>
              <a:endParaRPr/>
            </a:p>
          </p:txBody>
        </p:sp>
        <p:sp>
          <p:nvSpPr>
            <p:cNvPr id="25" name="object 25"/>
            <p:cNvSpPr/>
            <p:nvPr/>
          </p:nvSpPr>
          <p:spPr>
            <a:xfrm>
              <a:off x="457200" y="3393948"/>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6" name="object 26"/>
            <p:cNvSpPr/>
            <p:nvPr/>
          </p:nvSpPr>
          <p:spPr>
            <a:xfrm>
              <a:off x="1610867" y="3394709"/>
              <a:ext cx="6889115" cy="979169"/>
            </a:xfrm>
            <a:custGeom>
              <a:avLst/>
              <a:gdLst/>
              <a:ahLst/>
              <a:cxnLst/>
              <a:rect l="l" t="t" r="r" b="b"/>
              <a:pathLst>
                <a:path w="6889115" h="979170">
                  <a:moveTo>
                    <a:pt x="4572" y="677418"/>
                  </a:moveTo>
                  <a:lnTo>
                    <a:pt x="4572" y="0"/>
                  </a:lnTo>
                  <a:lnTo>
                    <a:pt x="0" y="0"/>
                  </a:lnTo>
                  <a:lnTo>
                    <a:pt x="0" y="687324"/>
                  </a:lnTo>
                  <a:lnTo>
                    <a:pt x="4571" y="687324"/>
                  </a:lnTo>
                  <a:lnTo>
                    <a:pt x="4572" y="677418"/>
                  </a:lnTo>
                  <a:close/>
                </a:path>
                <a:path w="6889115" h="979170">
                  <a:moveTo>
                    <a:pt x="9143" y="687324"/>
                  </a:moveTo>
                  <a:lnTo>
                    <a:pt x="9144" y="681990"/>
                  </a:lnTo>
                  <a:lnTo>
                    <a:pt x="4572" y="681990"/>
                  </a:lnTo>
                  <a:lnTo>
                    <a:pt x="4572" y="677418"/>
                  </a:lnTo>
                  <a:lnTo>
                    <a:pt x="4571" y="687324"/>
                  </a:lnTo>
                  <a:lnTo>
                    <a:pt x="9143" y="687324"/>
                  </a:lnTo>
                  <a:close/>
                </a:path>
                <a:path w="6889115" h="979170">
                  <a:moveTo>
                    <a:pt x="5399532" y="687324"/>
                  </a:moveTo>
                  <a:lnTo>
                    <a:pt x="5394960" y="681990"/>
                  </a:lnTo>
                  <a:lnTo>
                    <a:pt x="9143" y="681990"/>
                  </a:lnTo>
                  <a:lnTo>
                    <a:pt x="9143" y="687324"/>
                  </a:lnTo>
                  <a:lnTo>
                    <a:pt x="5399532" y="687324"/>
                  </a:lnTo>
                  <a:close/>
                </a:path>
                <a:path w="6889115" h="979170">
                  <a:moveTo>
                    <a:pt x="5399532" y="979170"/>
                  </a:moveTo>
                  <a:lnTo>
                    <a:pt x="5399532" y="681990"/>
                  </a:lnTo>
                  <a:lnTo>
                    <a:pt x="5394960" y="681990"/>
                  </a:lnTo>
                  <a:lnTo>
                    <a:pt x="5399532" y="687324"/>
                  </a:lnTo>
                  <a:lnTo>
                    <a:pt x="5399532" y="979170"/>
                  </a:lnTo>
                  <a:close/>
                </a:path>
                <a:path w="6889115" h="979170">
                  <a:moveTo>
                    <a:pt x="5399532" y="979170"/>
                  </a:moveTo>
                  <a:lnTo>
                    <a:pt x="5399532" y="687324"/>
                  </a:lnTo>
                  <a:lnTo>
                    <a:pt x="5394960" y="687324"/>
                  </a:lnTo>
                  <a:lnTo>
                    <a:pt x="5394960" y="979170"/>
                  </a:lnTo>
                  <a:lnTo>
                    <a:pt x="5399532" y="979170"/>
                  </a:lnTo>
                  <a:close/>
                </a:path>
                <a:path w="6889115" h="979170">
                  <a:moveTo>
                    <a:pt x="6888536" y="0"/>
                  </a:moveTo>
                  <a:lnTo>
                    <a:pt x="6881622" y="0"/>
                  </a:lnTo>
                  <a:lnTo>
                    <a:pt x="5903214" y="978407"/>
                  </a:lnTo>
                  <a:lnTo>
                    <a:pt x="5910587" y="978410"/>
                  </a:lnTo>
                  <a:lnTo>
                    <a:pt x="6888536" y="0"/>
                  </a:lnTo>
                  <a:close/>
                </a:path>
              </a:pathLst>
            </a:custGeom>
            <a:solidFill>
              <a:srgbClr val="4F81BD"/>
            </a:solidFill>
          </p:spPr>
          <p:txBody>
            <a:bodyPr wrap="square" lIns="0" tIns="0" rIns="0" bIns="0" rtlCol="0"/>
            <a:lstStyle/>
            <a:p>
              <a:endParaRPr/>
            </a:p>
          </p:txBody>
        </p:sp>
        <p:sp>
          <p:nvSpPr>
            <p:cNvPr id="27" name="object 27"/>
            <p:cNvSpPr/>
            <p:nvPr/>
          </p:nvSpPr>
          <p:spPr>
            <a:xfrm>
              <a:off x="1615439" y="3394710"/>
              <a:ext cx="6877050" cy="979169"/>
            </a:xfrm>
            <a:custGeom>
              <a:avLst/>
              <a:gdLst/>
              <a:ahLst/>
              <a:cxnLst/>
              <a:rect l="l" t="t" r="r" b="b"/>
              <a:pathLst>
                <a:path w="6877050" h="979170">
                  <a:moveTo>
                    <a:pt x="6877050" y="0"/>
                  </a:moveTo>
                  <a:lnTo>
                    <a:pt x="0" y="0"/>
                  </a:lnTo>
                  <a:lnTo>
                    <a:pt x="0" y="681990"/>
                  </a:lnTo>
                  <a:lnTo>
                    <a:pt x="5394960" y="681990"/>
                  </a:lnTo>
                  <a:lnTo>
                    <a:pt x="5394960" y="979169"/>
                  </a:lnTo>
                  <a:lnTo>
                    <a:pt x="5897880" y="979169"/>
                  </a:lnTo>
                  <a:lnTo>
                    <a:pt x="6877050" y="0"/>
                  </a:lnTo>
                  <a:close/>
                </a:path>
              </a:pathLst>
            </a:custGeom>
            <a:solidFill>
              <a:srgbClr val="D0D8E8"/>
            </a:solidFill>
          </p:spPr>
          <p:txBody>
            <a:bodyPr wrap="square" lIns="0" tIns="0" rIns="0" bIns="0" rtlCol="0"/>
            <a:lstStyle/>
            <a:p>
              <a:endParaRPr/>
            </a:p>
          </p:txBody>
        </p:sp>
        <p:sp>
          <p:nvSpPr>
            <p:cNvPr id="28" name="object 28"/>
            <p:cNvSpPr/>
            <p:nvPr/>
          </p:nvSpPr>
          <p:spPr>
            <a:xfrm>
              <a:off x="1610867" y="3394709"/>
              <a:ext cx="6889115" cy="979169"/>
            </a:xfrm>
            <a:custGeom>
              <a:avLst/>
              <a:gdLst/>
              <a:ahLst/>
              <a:cxnLst/>
              <a:rect l="l" t="t" r="r" b="b"/>
              <a:pathLst>
                <a:path w="6889115" h="979170">
                  <a:moveTo>
                    <a:pt x="9144" y="677418"/>
                  </a:moveTo>
                  <a:lnTo>
                    <a:pt x="9144" y="0"/>
                  </a:lnTo>
                  <a:lnTo>
                    <a:pt x="0" y="0"/>
                  </a:lnTo>
                  <a:lnTo>
                    <a:pt x="0" y="687324"/>
                  </a:lnTo>
                  <a:lnTo>
                    <a:pt x="4571" y="687324"/>
                  </a:lnTo>
                  <a:lnTo>
                    <a:pt x="4572" y="677418"/>
                  </a:lnTo>
                  <a:lnTo>
                    <a:pt x="9144" y="677418"/>
                  </a:lnTo>
                  <a:close/>
                </a:path>
                <a:path w="6889115" h="979170">
                  <a:moveTo>
                    <a:pt x="5404104" y="979169"/>
                  </a:moveTo>
                  <a:lnTo>
                    <a:pt x="5404104" y="677418"/>
                  </a:lnTo>
                  <a:lnTo>
                    <a:pt x="4572" y="677418"/>
                  </a:lnTo>
                  <a:lnTo>
                    <a:pt x="9144" y="681990"/>
                  </a:lnTo>
                  <a:lnTo>
                    <a:pt x="9143" y="687324"/>
                  </a:lnTo>
                  <a:lnTo>
                    <a:pt x="5394960" y="687324"/>
                  </a:lnTo>
                  <a:lnTo>
                    <a:pt x="5394960" y="681990"/>
                  </a:lnTo>
                  <a:lnTo>
                    <a:pt x="5399532" y="687324"/>
                  </a:lnTo>
                  <a:lnTo>
                    <a:pt x="5399532" y="979169"/>
                  </a:lnTo>
                  <a:lnTo>
                    <a:pt x="5404104" y="979169"/>
                  </a:lnTo>
                  <a:close/>
                </a:path>
                <a:path w="6889115" h="979170">
                  <a:moveTo>
                    <a:pt x="9143" y="687324"/>
                  </a:moveTo>
                  <a:lnTo>
                    <a:pt x="9144" y="681990"/>
                  </a:lnTo>
                  <a:lnTo>
                    <a:pt x="4572" y="677418"/>
                  </a:lnTo>
                  <a:lnTo>
                    <a:pt x="4571" y="687324"/>
                  </a:lnTo>
                  <a:lnTo>
                    <a:pt x="9143" y="687324"/>
                  </a:lnTo>
                  <a:close/>
                </a:path>
                <a:path w="6889115" h="979170">
                  <a:moveTo>
                    <a:pt x="5399532" y="687324"/>
                  </a:moveTo>
                  <a:lnTo>
                    <a:pt x="5394960" y="681990"/>
                  </a:lnTo>
                  <a:lnTo>
                    <a:pt x="5394960" y="687324"/>
                  </a:lnTo>
                  <a:lnTo>
                    <a:pt x="5399532" y="687324"/>
                  </a:lnTo>
                  <a:close/>
                </a:path>
                <a:path w="6889115" h="979170">
                  <a:moveTo>
                    <a:pt x="5399532" y="979169"/>
                  </a:moveTo>
                  <a:lnTo>
                    <a:pt x="5399532" y="687324"/>
                  </a:lnTo>
                  <a:lnTo>
                    <a:pt x="5394960" y="687324"/>
                  </a:lnTo>
                  <a:lnTo>
                    <a:pt x="5394960" y="979169"/>
                  </a:lnTo>
                  <a:lnTo>
                    <a:pt x="5399532" y="979169"/>
                  </a:lnTo>
                  <a:close/>
                </a:path>
                <a:path w="6889115" h="979170">
                  <a:moveTo>
                    <a:pt x="6888536" y="0"/>
                  </a:moveTo>
                  <a:lnTo>
                    <a:pt x="6875526" y="0"/>
                  </a:lnTo>
                  <a:lnTo>
                    <a:pt x="5896356" y="979169"/>
                  </a:lnTo>
                  <a:lnTo>
                    <a:pt x="5909828" y="979169"/>
                  </a:lnTo>
                  <a:lnTo>
                    <a:pt x="6888536" y="0"/>
                  </a:lnTo>
                  <a:close/>
                </a:path>
              </a:pathLst>
            </a:custGeom>
            <a:solidFill>
              <a:srgbClr val="4F81BD"/>
            </a:solidFill>
          </p:spPr>
          <p:txBody>
            <a:bodyPr wrap="square" lIns="0" tIns="0" rIns="0" bIns="0" rtlCol="0"/>
            <a:lstStyle/>
            <a:p>
              <a:endParaRPr/>
            </a:p>
          </p:txBody>
        </p:sp>
        <p:sp>
          <p:nvSpPr>
            <p:cNvPr id="29" name="object 29"/>
            <p:cNvSpPr/>
            <p:nvPr/>
          </p:nvSpPr>
          <p:spPr>
            <a:xfrm>
              <a:off x="1207673" y="3915925"/>
              <a:ext cx="1161109" cy="754"/>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989837" y="3394710"/>
              <a:ext cx="1591056" cy="527304"/>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989837" y="3394710"/>
              <a:ext cx="1591310" cy="527685"/>
            </a:xfrm>
            <a:custGeom>
              <a:avLst/>
              <a:gdLst/>
              <a:ahLst/>
              <a:cxnLst/>
              <a:rect l="l" t="t" r="r" b="b"/>
              <a:pathLst>
                <a:path w="1591310" h="527685">
                  <a:moveTo>
                    <a:pt x="1591056" y="308609"/>
                  </a:moveTo>
                  <a:lnTo>
                    <a:pt x="1591056" y="0"/>
                  </a:lnTo>
                  <a:lnTo>
                    <a:pt x="1581150" y="0"/>
                  </a:lnTo>
                  <a:lnTo>
                    <a:pt x="1581150" y="320039"/>
                  </a:lnTo>
                  <a:lnTo>
                    <a:pt x="1580388" y="330707"/>
                  </a:lnTo>
                  <a:lnTo>
                    <a:pt x="1568968" y="379609"/>
                  </a:lnTo>
                  <a:lnTo>
                    <a:pt x="1547029" y="423347"/>
                  </a:lnTo>
                  <a:lnTo>
                    <a:pt x="1516018" y="460457"/>
                  </a:lnTo>
                  <a:lnTo>
                    <a:pt x="1477382" y="489477"/>
                  </a:lnTo>
                  <a:lnTo>
                    <a:pt x="1432570" y="508945"/>
                  </a:lnTo>
                  <a:lnTo>
                    <a:pt x="1383030" y="517397"/>
                  </a:lnTo>
                  <a:lnTo>
                    <a:pt x="217932" y="517397"/>
                  </a:lnTo>
                  <a:lnTo>
                    <a:pt x="168429" y="511816"/>
                  </a:lnTo>
                  <a:lnTo>
                    <a:pt x="122583" y="494566"/>
                  </a:lnTo>
                  <a:lnTo>
                    <a:pt x="82215" y="467234"/>
                  </a:lnTo>
                  <a:lnTo>
                    <a:pt x="49146" y="431407"/>
                  </a:lnTo>
                  <a:lnTo>
                    <a:pt x="25198" y="388671"/>
                  </a:lnTo>
                  <a:lnTo>
                    <a:pt x="12192" y="340613"/>
                  </a:lnTo>
                  <a:lnTo>
                    <a:pt x="9144" y="0"/>
                  </a:lnTo>
                  <a:lnTo>
                    <a:pt x="0" y="0"/>
                  </a:lnTo>
                  <a:lnTo>
                    <a:pt x="0" y="320039"/>
                  </a:lnTo>
                  <a:lnTo>
                    <a:pt x="13706" y="385178"/>
                  </a:lnTo>
                  <a:lnTo>
                    <a:pt x="48206" y="445996"/>
                  </a:lnTo>
                  <a:lnTo>
                    <a:pt x="79248" y="477011"/>
                  </a:lnTo>
                  <a:lnTo>
                    <a:pt x="117235" y="502445"/>
                  </a:lnTo>
                  <a:lnTo>
                    <a:pt x="183104" y="524180"/>
                  </a:lnTo>
                  <a:lnTo>
                    <a:pt x="217932" y="527303"/>
                  </a:lnTo>
                  <a:lnTo>
                    <a:pt x="1373124" y="527303"/>
                  </a:lnTo>
                  <a:lnTo>
                    <a:pt x="1383792" y="526541"/>
                  </a:lnTo>
                  <a:lnTo>
                    <a:pt x="1395222" y="525779"/>
                  </a:lnTo>
                  <a:lnTo>
                    <a:pt x="1439274" y="516763"/>
                  </a:lnTo>
                  <a:lnTo>
                    <a:pt x="1479596" y="499163"/>
                  </a:lnTo>
                  <a:lnTo>
                    <a:pt x="1515189" y="474053"/>
                  </a:lnTo>
                  <a:lnTo>
                    <a:pt x="1545055" y="442510"/>
                  </a:lnTo>
                  <a:lnTo>
                    <a:pt x="1568193" y="405610"/>
                  </a:lnTo>
                  <a:lnTo>
                    <a:pt x="1583606" y="364428"/>
                  </a:lnTo>
                  <a:lnTo>
                    <a:pt x="1590294" y="320039"/>
                  </a:lnTo>
                  <a:lnTo>
                    <a:pt x="1591056" y="308609"/>
                  </a:lnTo>
                  <a:close/>
                </a:path>
              </a:pathLst>
            </a:custGeom>
            <a:solidFill>
              <a:srgbClr val="4F81BD"/>
            </a:solidFill>
          </p:spPr>
          <p:txBody>
            <a:bodyPr wrap="square" lIns="0" tIns="0" rIns="0" bIns="0" rtlCol="0"/>
            <a:lstStyle/>
            <a:p>
              <a:endParaRPr/>
            </a:p>
          </p:txBody>
        </p:sp>
      </p:grpSp>
      <p:sp>
        <p:nvSpPr>
          <p:cNvPr id="32" name="object 32"/>
          <p:cNvSpPr txBox="1"/>
          <p:nvPr/>
        </p:nvSpPr>
        <p:spPr>
          <a:xfrm>
            <a:off x="1252214" y="3180834"/>
            <a:ext cx="1064895" cy="405765"/>
          </a:xfrm>
          <a:prstGeom prst="rect">
            <a:avLst/>
          </a:prstGeom>
        </p:spPr>
        <p:txBody>
          <a:bodyPr vert="horz" wrap="square" lIns="0" tIns="32384" rIns="0" bIns="0" rtlCol="0">
            <a:spAutoFit/>
          </a:bodyPr>
          <a:lstStyle/>
          <a:p>
            <a:pPr marL="222250" marR="5080" indent="-209550">
              <a:lnSpc>
                <a:spcPts val="1430"/>
              </a:lnSpc>
              <a:spcBef>
                <a:spcPts val="254"/>
              </a:spcBef>
            </a:pPr>
            <a:r>
              <a:rPr sz="1300" spc="-5" dirty="0">
                <a:solidFill>
                  <a:srgbClr val="FFFFFF"/>
                </a:solidFill>
                <a:latin typeface="Calibri"/>
                <a:cs typeface="Calibri"/>
              </a:rPr>
              <a:t>Outright</a:t>
            </a:r>
            <a:r>
              <a:rPr sz="1300" spc="-65" dirty="0">
                <a:solidFill>
                  <a:srgbClr val="FFFFFF"/>
                </a:solidFill>
                <a:latin typeface="Calibri"/>
                <a:cs typeface="Calibri"/>
              </a:rPr>
              <a:t> </a:t>
            </a:r>
            <a:r>
              <a:rPr sz="1300" spc="-10" dirty="0">
                <a:solidFill>
                  <a:srgbClr val="FFFFFF"/>
                </a:solidFill>
                <a:latin typeface="Calibri"/>
                <a:cs typeface="Calibri"/>
              </a:rPr>
              <a:t>Defect  </a:t>
            </a:r>
            <a:r>
              <a:rPr sz="1300" spc="-5" dirty="0">
                <a:solidFill>
                  <a:srgbClr val="FFFFFF"/>
                </a:solidFill>
                <a:latin typeface="Calibri"/>
                <a:cs typeface="Calibri"/>
              </a:rPr>
              <a:t>Exclusion</a:t>
            </a:r>
            <a:endParaRPr sz="1300">
              <a:latin typeface="Calibri"/>
              <a:cs typeface="Calibri"/>
            </a:endParaRPr>
          </a:p>
        </p:txBody>
      </p:sp>
      <p:grpSp>
        <p:nvGrpSpPr>
          <p:cNvPr id="33" name="object 33"/>
          <p:cNvGrpSpPr/>
          <p:nvPr/>
        </p:nvGrpSpPr>
        <p:grpSpPr>
          <a:xfrm>
            <a:off x="2650235" y="3394709"/>
            <a:ext cx="1590675" cy="527685"/>
            <a:chOff x="2650235" y="3394709"/>
            <a:chExt cx="1590675" cy="527685"/>
          </a:xfrm>
        </p:grpSpPr>
        <p:sp>
          <p:nvSpPr>
            <p:cNvPr id="34" name="object 34"/>
            <p:cNvSpPr/>
            <p:nvPr/>
          </p:nvSpPr>
          <p:spPr>
            <a:xfrm>
              <a:off x="2868070" y="3915924"/>
              <a:ext cx="1161110" cy="754"/>
            </a:xfrm>
            <a:prstGeom prst="rect">
              <a:avLst/>
            </a:prstGeom>
            <a:blipFill>
              <a:blip r:embed="rId9" cstate="print"/>
              <a:stretch>
                <a:fillRect/>
              </a:stretch>
            </a:blipFill>
          </p:spPr>
          <p:txBody>
            <a:bodyPr wrap="square" lIns="0" tIns="0" rIns="0" bIns="0" rtlCol="0"/>
            <a:lstStyle/>
            <a:p>
              <a:endParaRPr/>
            </a:p>
          </p:txBody>
        </p:sp>
        <p:sp>
          <p:nvSpPr>
            <p:cNvPr id="35" name="object 35"/>
            <p:cNvSpPr/>
            <p:nvPr/>
          </p:nvSpPr>
          <p:spPr>
            <a:xfrm>
              <a:off x="2650235" y="3394709"/>
              <a:ext cx="1590293" cy="527304"/>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2650235" y="3394709"/>
              <a:ext cx="1590675" cy="527685"/>
            </a:xfrm>
            <a:custGeom>
              <a:avLst/>
              <a:gdLst/>
              <a:ahLst/>
              <a:cxnLst/>
              <a:rect l="l" t="t" r="r" b="b"/>
              <a:pathLst>
                <a:path w="1590675" h="527685">
                  <a:moveTo>
                    <a:pt x="1590294" y="320039"/>
                  </a:moveTo>
                  <a:lnTo>
                    <a:pt x="1590294" y="0"/>
                  </a:lnTo>
                  <a:lnTo>
                    <a:pt x="1581150" y="0"/>
                  </a:lnTo>
                  <a:lnTo>
                    <a:pt x="1581150" y="320039"/>
                  </a:lnTo>
                  <a:lnTo>
                    <a:pt x="1580388" y="330707"/>
                  </a:lnTo>
                  <a:lnTo>
                    <a:pt x="1568769" y="379668"/>
                  </a:lnTo>
                  <a:lnTo>
                    <a:pt x="1546840" y="423389"/>
                  </a:lnTo>
                  <a:lnTo>
                    <a:pt x="1515951" y="460447"/>
                  </a:lnTo>
                  <a:lnTo>
                    <a:pt x="1477453" y="489418"/>
                  </a:lnTo>
                  <a:lnTo>
                    <a:pt x="1432695" y="508876"/>
                  </a:lnTo>
                  <a:lnTo>
                    <a:pt x="1383030" y="517397"/>
                  </a:lnTo>
                  <a:lnTo>
                    <a:pt x="217932" y="517397"/>
                  </a:lnTo>
                  <a:lnTo>
                    <a:pt x="168189" y="511837"/>
                  </a:lnTo>
                  <a:lnTo>
                    <a:pt x="122416" y="494599"/>
                  </a:lnTo>
                  <a:lnTo>
                    <a:pt x="82234" y="467272"/>
                  </a:lnTo>
                  <a:lnTo>
                    <a:pt x="49261" y="431441"/>
                  </a:lnTo>
                  <a:lnTo>
                    <a:pt x="25120" y="388693"/>
                  </a:lnTo>
                  <a:lnTo>
                    <a:pt x="11430" y="340613"/>
                  </a:lnTo>
                  <a:lnTo>
                    <a:pt x="9144" y="0"/>
                  </a:lnTo>
                  <a:lnTo>
                    <a:pt x="0" y="0"/>
                  </a:lnTo>
                  <a:lnTo>
                    <a:pt x="0" y="320039"/>
                  </a:lnTo>
                  <a:lnTo>
                    <a:pt x="13735" y="385930"/>
                  </a:lnTo>
                  <a:lnTo>
                    <a:pt x="47705" y="445494"/>
                  </a:lnTo>
                  <a:lnTo>
                    <a:pt x="79248" y="477011"/>
                  </a:lnTo>
                  <a:lnTo>
                    <a:pt x="117235" y="502441"/>
                  </a:lnTo>
                  <a:lnTo>
                    <a:pt x="183104" y="524183"/>
                  </a:lnTo>
                  <a:lnTo>
                    <a:pt x="217932" y="527303"/>
                  </a:lnTo>
                  <a:lnTo>
                    <a:pt x="1372362" y="527303"/>
                  </a:lnTo>
                  <a:lnTo>
                    <a:pt x="1439318" y="516608"/>
                  </a:lnTo>
                  <a:lnTo>
                    <a:pt x="1479612" y="499011"/>
                  </a:lnTo>
                  <a:lnTo>
                    <a:pt x="1515140" y="473998"/>
                  </a:lnTo>
                  <a:lnTo>
                    <a:pt x="1544936" y="442584"/>
                  </a:lnTo>
                  <a:lnTo>
                    <a:pt x="1568037" y="405778"/>
                  </a:lnTo>
                  <a:lnTo>
                    <a:pt x="1583477" y="364592"/>
                  </a:lnTo>
                  <a:lnTo>
                    <a:pt x="1590294" y="320039"/>
                  </a:lnTo>
                  <a:close/>
                </a:path>
              </a:pathLst>
            </a:custGeom>
            <a:solidFill>
              <a:srgbClr val="4F81BD"/>
            </a:solidFill>
          </p:spPr>
          <p:txBody>
            <a:bodyPr wrap="square" lIns="0" tIns="0" rIns="0" bIns="0" rtlCol="0"/>
            <a:lstStyle/>
            <a:p>
              <a:endParaRPr/>
            </a:p>
          </p:txBody>
        </p:sp>
      </p:grpSp>
      <p:sp>
        <p:nvSpPr>
          <p:cNvPr id="37" name="object 37"/>
          <p:cNvSpPr txBox="1"/>
          <p:nvPr/>
        </p:nvSpPr>
        <p:spPr>
          <a:xfrm>
            <a:off x="2776982" y="2874830"/>
            <a:ext cx="1336675" cy="711200"/>
          </a:xfrm>
          <a:prstGeom prst="rect">
            <a:avLst/>
          </a:prstGeom>
        </p:spPr>
        <p:txBody>
          <a:bodyPr vert="horz" wrap="square" lIns="0" tIns="66675" rIns="0" bIns="0" rtlCol="0">
            <a:spAutoFit/>
          </a:bodyPr>
          <a:lstStyle/>
          <a:p>
            <a:pPr algn="ctr">
              <a:lnSpc>
                <a:spcPct val="100000"/>
              </a:lnSpc>
              <a:spcBef>
                <a:spcPts val="525"/>
              </a:spcBef>
            </a:pPr>
            <a:r>
              <a:rPr sz="1300" dirty="0">
                <a:solidFill>
                  <a:srgbClr val="FFFFFF"/>
                </a:solidFill>
                <a:latin typeface="Calibri"/>
                <a:cs typeface="Calibri"/>
              </a:rPr>
              <a:t>DE2:</a:t>
            </a:r>
            <a:endParaRPr sz="1300">
              <a:latin typeface="Calibri"/>
              <a:cs typeface="Calibri"/>
            </a:endParaRPr>
          </a:p>
          <a:p>
            <a:pPr marL="12700" marR="5080" algn="ctr">
              <a:lnSpc>
                <a:spcPts val="1430"/>
              </a:lnSpc>
              <a:spcBef>
                <a:spcPts val="580"/>
              </a:spcBef>
            </a:pPr>
            <a:r>
              <a:rPr sz="1300" spc="-5" dirty="0">
                <a:solidFill>
                  <a:srgbClr val="FFFFFF"/>
                </a:solidFill>
                <a:latin typeface="Calibri"/>
                <a:cs typeface="Calibri"/>
              </a:rPr>
              <a:t>Extended </a:t>
            </a:r>
            <a:r>
              <a:rPr sz="1300" spc="-10" dirty="0">
                <a:solidFill>
                  <a:srgbClr val="FFFFFF"/>
                </a:solidFill>
                <a:latin typeface="Calibri"/>
                <a:cs typeface="Calibri"/>
              </a:rPr>
              <a:t>Defective  </a:t>
            </a:r>
            <a:r>
              <a:rPr sz="1300" spc="-5" dirty="0">
                <a:solidFill>
                  <a:srgbClr val="FFFFFF"/>
                </a:solidFill>
                <a:latin typeface="Calibri"/>
                <a:cs typeface="Calibri"/>
              </a:rPr>
              <a:t>Condition</a:t>
            </a:r>
            <a:r>
              <a:rPr sz="1300" spc="-80" dirty="0">
                <a:solidFill>
                  <a:srgbClr val="FFFFFF"/>
                </a:solidFill>
                <a:latin typeface="Calibri"/>
                <a:cs typeface="Calibri"/>
              </a:rPr>
              <a:t> </a:t>
            </a:r>
            <a:r>
              <a:rPr sz="1300" spc="-5" dirty="0">
                <a:solidFill>
                  <a:srgbClr val="FFFFFF"/>
                </a:solidFill>
                <a:latin typeface="Calibri"/>
                <a:cs typeface="Calibri"/>
              </a:rPr>
              <a:t>Exclusion</a:t>
            </a:r>
            <a:endParaRPr sz="1300">
              <a:latin typeface="Calibri"/>
              <a:cs typeface="Calibri"/>
            </a:endParaRPr>
          </a:p>
        </p:txBody>
      </p:sp>
      <p:grpSp>
        <p:nvGrpSpPr>
          <p:cNvPr id="38" name="object 38"/>
          <p:cNvGrpSpPr/>
          <p:nvPr/>
        </p:nvGrpSpPr>
        <p:grpSpPr>
          <a:xfrm>
            <a:off x="4310634" y="3394709"/>
            <a:ext cx="1590675" cy="527685"/>
            <a:chOff x="4310634" y="3394709"/>
            <a:chExt cx="1590675" cy="527685"/>
          </a:xfrm>
        </p:grpSpPr>
        <p:sp>
          <p:nvSpPr>
            <p:cNvPr id="39" name="object 39"/>
            <p:cNvSpPr/>
            <p:nvPr/>
          </p:nvSpPr>
          <p:spPr>
            <a:xfrm>
              <a:off x="4528468" y="3915924"/>
              <a:ext cx="1161110" cy="754"/>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4310634" y="3394709"/>
              <a:ext cx="1590293" cy="527304"/>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4310634" y="3394709"/>
              <a:ext cx="1590675" cy="527685"/>
            </a:xfrm>
            <a:custGeom>
              <a:avLst/>
              <a:gdLst/>
              <a:ahLst/>
              <a:cxnLst/>
              <a:rect l="l" t="t" r="r" b="b"/>
              <a:pathLst>
                <a:path w="1590675" h="527685">
                  <a:moveTo>
                    <a:pt x="1590294" y="320039"/>
                  </a:moveTo>
                  <a:lnTo>
                    <a:pt x="1590294" y="0"/>
                  </a:lnTo>
                  <a:lnTo>
                    <a:pt x="1581149" y="0"/>
                  </a:lnTo>
                  <a:lnTo>
                    <a:pt x="1581149" y="308609"/>
                  </a:lnTo>
                  <a:lnTo>
                    <a:pt x="1579626" y="330707"/>
                  </a:lnTo>
                  <a:lnTo>
                    <a:pt x="1568819" y="379444"/>
                  </a:lnTo>
                  <a:lnTo>
                    <a:pt x="1547026" y="423180"/>
                  </a:lnTo>
                  <a:lnTo>
                    <a:pt x="1515898" y="460381"/>
                  </a:lnTo>
                  <a:lnTo>
                    <a:pt x="1477089" y="489508"/>
                  </a:lnTo>
                  <a:lnTo>
                    <a:pt x="1432248" y="509026"/>
                  </a:lnTo>
                  <a:lnTo>
                    <a:pt x="1383030" y="517397"/>
                  </a:lnTo>
                  <a:lnTo>
                    <a:pt x="217932" y="517397"/>
                  </a:lnTo>
                  <a:lnTo>
                    <a:pt x="168217" y="511902"/>
                  </a:lnTo>
                  <a:lnTo>
                    <a:pt x="122413" y="494647"/>
                  </a:lnTo>
                  <a:lnTo>
                    <a:pt x="82176" y="467263"/>
                  </a:lnTo>
                  <a:lnTo>
                    <a:pt x="49163" y="431376"/>
                  </a:lnTo>
                  <a:lnTo>
                    <a:pt x="25028" y="388617"/>
                  </a:lnTo>
                  <a:lnTo>
                    <a:pt x="11430" y="340613"/>
                  </a:lnTo>
                  <a:lnTo>
                    <a:pt x="9144" y="0"/>
                  </a:lnTo>
                  <a:lnTo>
                    <a:pt x="0" y="0"/>
                  </a:lnTo>
                  <a:lnTo>
                    <a:pt x="0" y="320039"/>
                  </a:lnTo>
                  <a:lnTo>
                    <a:pt x="13735" y="385925"/>
                  </a:lnTo>
                  <a:lnTo>
                    <a:pt x="47705" y="445492"/>
                  </a:lnTo>
                  <a:lnTo>
                    <a:pt x="79248" y="477011"/>
                  </a:lnTo>
                  <a:lnTo>
                    <a:pt x="117239" y="502438"/>
                  </a:lnTo>
                  <a:lnTo>
                    <a:pt x="183100" y="524216"/>
                  </a:lnTo>
                  <a:lnTo>
                    <a:pt x="217932" y="527303"/>
                  </a:lnTo>
                  <a:lnTo>
                    <a:pt x="1372362" y="527303"/>
                  </a:lnTo>
                  <a:lnTo>
                    <a:pt x="1438796" y="516726"/>
                  </a:lnTo>
                  <a:lnTo>
                    <a:pt x="1479193" y="499240"/>
                  </a:lnTo>
                  <a:lnTo>
                    <a:pt x="1514742" y="474314"/>
                  </a:lnTo>
                  <a:lnTo>
                    <a:pt x="1544535" y="442940"/>
                  </a:lnTo>
                  <a:lnTo>
                    <a:pt x="1567663" y="406108"/>
                  </a:lnTo>
                  <a:lnTo>
                    <a:pt x="1583219" y="364810"/>
                  </a:lnTo>
                  <a:lnTo>
                    <a:pt x="1590294" y="320039"/>
                  </a:lnTo>
                  <a:close/>
                </a:path>
              </a:pathLst>
            </a:custGeom>
            <a:solidFill>
              <a:srgbClr val="4F81BD"/>
            </a:solidFill>
          </p:spPr>
          <p:txBody>
            <a:bodyPr wrap="square" lIns="0" tIns="0" rIns="0" bIns="0" rtlCol="0"/>
            <a:lstStyle/>
            <a:p>
              <a:endParaRPr/>
            </a:p>
          </p:txBody>
        </p:sp>
      </p:grpSp>
      <p:sp>
        <p:nvSpPr>
          <p:cNvPr id="42" name="object 42"/>
          <p:cNvSpPr txBox="1"/>
          <p:nvPr/>
        </p:nvSpPr>
        <p:spPr>
          <a:xfrm>
            <a:off x="4437379" y="2874830"/>
            <a:ext cx="1336675" cy="711200"/>
          </a:xfrm>
          <a:prstGeom prst="rect">
            <a:avLst/>
          </a:prstGeom>
        </p:spPr>
        <p:txBody>
          <a:bodyPr vert="horz" wrap="square" lIns="0" tIns="66675" rIns="0" bIns="0" rtlCol="0">
            <a:spAutoFit/>
          </a:bodyPr>
          <a:lstStyle/>
          <a:p>
            <a:pPr algn="ctr">
              <a:lnSpc>
                <a:spcPct val="100000"/>
              </a:lnSpc>
              <a:spcBef>
                <a:spcPts val="525"/>
              </a:spcBef>
            </a:pPr>
            <a:r>
              <a:rPr sz="1300" dirty="0">
                <a:solidFill>
                  <a:srgbClr val="FFFFFF"/>
                </a:solidFill>
                <a:latin typeface="Calibri"/>
                <a:cs typeface="Calibri"/>
              </a:rPr>
              <a:t>DE3:</a:t>
            </a:r>
            <a:endParaRPr sz="1300">
              <a:latin typeface="Calibri"/>
              <a:cs typeface="Calibri"/>
            </a:endParaRPr>
          </a:p>
          <a:p>
            <a:pPr marL="12065" marR="5080" algn="ctr">
              <a:lnSpc>
                <a:spcPts val="1430"/>
              </a:lnSpc>
              <a:spcBef>
                <a:spcPts val="580"/>
              </a:spcBef>
            </a:pPr>
            <a:r>
              <a:rPr sz="1300" spc="-5" dirty="0">
                <a:solidFill>
                  <a:srgbClr val="FFFFFF"/>
                </a:solidFill>
                <a:latin typeface="Calibri"/>
                <a:cs typeface="Calibri"/>
              </a:rPr>
              <a:t>Limited </a:t>
            </a:r>
            <a:r>
              <a:rPr sz="1300" spc="-10" dirty="0">
                <a:solidFill>
                  <a:srgbClr val="FFFFFF"/>
                </a:solidFill>
                <a:latin typeface="Calibri"/>
                <a:cs typeface="Calibri"/>
              </a:rPr>
              <a:t>Defective  </a:t>
            </a:r>
            <a:r>
              <a:rPr sz="1300" spc="-5" dirty="0">
                <a:solidFill>
                  <a:srgbClr val="FFFFFF"/>
                </a:solidFill>
                <a:latin typeface="Calibri"/>
                <a:cs typeface="Calibri"/>
              </a:rPr>
              <a:t>Condition</a:t>
            </a:r>
            <a:r>
              <a:rPr sz="1300" spc="-80" dirty="0">
                <a:solidFill>
                  <a:srgbClr val="FFFFFF"/>
                </a:solidFill>
                <a:latin typeface="Calibri"/>
                <a:cs typeface="Calibri"/>
              </a:rPr>
              <a:t> </a:t>
            </a:r>
            <a:r>
              <a:rPr sz="1300" spc="-5" dirty="0">
                <a:solidFill>
                  <a:srgbClr val="FFFFFF"/>
                </a:solidFill>
                <a:latin typeface="Calibri"/>
                <a:cs typeface="Calibri"/>
              </a:rPr>
              <a:t>Exclusion</a:t>
            </a:r>
            <a:endParaRPr sz="1300">
              <a:latin typeface="Calibri"/>
              <a:cs typeface="Calibri"/>
            </a:endParaRPr>
          </a:p>
        </p:txBody>
      </p:sp>
      <p:grpSp>
        <p:nvGrpSpPr>
          <p:cNvPr id="43" name="object 43"/>
          <p:cNvGrpSpPr/>
          <p:nvPr/>
        </p:nvGrpSpPr>
        <p:grpSpPr>
          <a:xfrm>
            <a:off x="5971032" y="3394709"/>
            <a:ext cx="1590675" cy="527685"/>
            <a:chOff x="5971032" y="3394709"/>
            <a:chExt cx="1590675" cy="527685"/>
          </a:xfrm>
        </p:grpSpPr>
        <p:sp>
          <p:nvSpPr>
            <p:cNvPr id="44" name="object 44"/>
            <p:cNvSpPr/>
            <p:nvPr/>
          </p:nvSpPr>
          <p:spPr>
            <a:xfrm>
              <a:off x="6188866" y="3915924"/>
              <a:ext cx="1161110" cy="754"/>
            </a:xfrm>
            <a:prstGeom prst="rect">
              <a:avLst/>
            </a:prstGeom>
            <a:blipFill>
              <a:blip r:embed="rId11" cstate="print"/>
              <a:stretch>
                <a:fillRect/>
              </a:stretch>
            </a:blipFill>
          </p:spPr>
          <p:txBody>
            <a:bodyPr wrap="square" lIns="0" tIns="0" rIns="0" bIns="0" rtlCol="0"/>
            <a:lstStyle/>
            <a:p>
              <a:endParaRPr/>
            </a:p>
          </p:txBody>
        </p:sp>
        <p:sp>
          <p:nvSpPr>
            <p:cNvPr id="45" name="object 45"/>
            <p:cNvSpPr/>
            <p:nvPr/>
          </p:nvSpPr>
          <p:spPr>
            <a:xfrm>
              <a:off x="5971032" y="3394709"/>
              <a:ext cx="1590293" cy="527304"/>
            </a:xfrm>
            <a:prstGeom prst="rect">
              <a:avLst/>
            </a:prstGeom>
            <a:blipFill>
              <a:blip r:embed="rId13" cstate="print"/>
              <a:stretch>
                <a:fillRect/>
              </a:stretch>
            </a:blipFill>
          </p:spPr>
          <p:txBody>
            <a:bodyPr wrap="square" lIns="0" tIns="0" rIns="0" bIns="0" rtlCol="0"/>
            <a:lstStyle/>
            <a:p>
              <a:endParaRPr/>
            </a:p>
          </p:txBody>
        </p:sp>
        <p:sp>
          <p:nvSpPr>
            <p:cNvPr id="46" name="object 46"/>
            <p:cNvSpPr/>
            <p:nvPr/>
          </p:nvSpPr>
          <p:spPr>
            <a:xfrm>
              <a:off x="5971032" y="3394709"/>
              <a:ext cx="1590675" cy="527685"/>
            </a:xfrm>
            <a:custGeom>
              <a:avLst/>
              <a:gdLst/>
              <a:ahLst/>
              <a:cxnLst/>
              <a:rect l="l" t="t" r="r" b="b"/>
              <a:pathLst>
                <a:path w="1590675" h="527685">
                  <a:moveTo>
                    <a:pt x="1590294" y="320039"/>
                  </a:moveTo>
                  <a:lnTo>
                    <a:pt x="1590294" y="0"/>
                  </a:lnTo>
                  <a:lnTo>
                    <a:pt x="1581149" y="0"/>
                  </a:lnTo>
                  <a:lnTo>
                    <a:pt x="1581149" y="308609"/>
                  </a:lnTo>
                  <a:lnTo>
                    <a:pt x="1579626" y="330707"/>
                  </a:lnTo>
                  <a:lnTo>
                    <a:pt x="1568631" y="379611"/>
                  </a:lnTo>
                  <a:lnTo>
                    <a:pt x="1546848" y="423319"/>
                  </a:lnTo>
                  <a:lnTo>
                    <a:pt x="1515837" y="460390"/>
                  </a:lnTo>
                  <a:lnTo>
                    <a:pt x="1477156" y="489387"/>
                  </a:lnTo>
                  <a:lnTo>
                    <a:pt x="1432367" y="508869"/>
                  </a:lnTo>
                  <a:lnTo>
                    <a:pt x="1383030" y="517397"/>
                  </a:lnTo>
                  <a:lnTo>
                    <a:pt x="217932" y="517397"/>
                  </a:lnTo>
                  <a:lnTo>
                    <a:pt x="168140" y="511805"/>
                  </a:lnTo>
                  <a:lnTo>
                    <a:pt x="122317" y="494625"/>
                  </a:lnTo>
                  <a:lnTo>
                    <a:pt x="82100" y="467386"/>
                  </a:lnTo>
                  <a:lnTo>
                    <a:pt x="49123" y="431619"/>
                  </a:lnTo>
                  <a:lnTo>
                    <a:pt x="25021" y="388851"/>
                  </a:lnTo>
                  <a:lnTo>
                    <a:pt x="11430" y="340613"/>
                  </a:lnTo>
                  <a:lnTo>
                    <a:pt x="9144" y="0"/>
                  </a:lnTo>
                  <a:lnTo>
                    <a:pt x="0" y="0"/>
                  </a:lnTo>
                  <a:lnTo>
                    <a:pt x="0" y="320039"/>
                  </a:lnTo>
                  <a:lnTo>
                    <a:pt x="13617" y="385927"/>
                  </a:lnTo>
                  <a:lnTo>
                    <a:pt x="47020" y="445112"/>
                  </a:lnTo>
                  <a:lnTo>
                    <a:pt x="87630" y="483869"/>
                  </a:lnTo>
                  <a:lnTo>
                    <a:pt x="149242" y="516050"/>
                  </a:lnTo>
                  <a:lnTo>
                    <a:pt x="217932" y="527303"/>
                  </a:lnTo>
                  <a:lnTo>
                    <a:pt x="1372362" y="527303"/>
                  </a:lnTo>
                  <a:lnTo>
                    <a:pt x="1438542" y="516750"/>
                  </a:lnTo>
                  <a:lnTo>
                    <a:pt x="1478906" y="499180"/>
                  </a:lnTo>
                  <a:lnTo>
                    <a:pt x="1514562" y="474122"/>
                  </a:lnTo>
                  <a:lnTo>
                    <a:pt x="1544519" y="442628"/>
                  </a:lnTo>
                  <a:lnTo>
                    <a:pt x="1567787" y="405748"/>
                  </a:lnTo>
                  <a:lnTo>
                    <a:pt x="1583375" y="364534"/>
                  </a:lnTo>
                  <a:lnTo>
                    <a:pt x="1590294" y="320039"/>
                  </a:lnTo>
                  <a:close/>
                </a:path>
              </a:pathLst>
            </a:custGeom>
            <a:solidFill>
              <a:srgbClr val="4F81BD"/>
            </a:solidFill>
          </p:spPr>
          <p:txBody>
            <a:bodyPr wrap="square" lIns="0" tIns="0" rIns="0" bIns="0" rtlCol="0"/>
            <a:lstStyle/>
            <a:p>
              <a:endParaRPr/>
            </a:p>
          </p:txBody>
        </p:sp>
      </p:grpSp>
      <p:sp>
        <p:nvSpPr>
          <p:cNvPr id="47" name="object 47"/>
          <p:cNvSpPr txBox="1"/>
          <p:nvPr/>
        </p:nvSpPr>
        <p:spPr>
          <a:xfrm>
            <a:off x="6300473" y="2874830"/>
            <a:ext cx="965835" cy="711200"/>
          </a:xfrm>
          <a:prstGeom prst="rect">
            <a:avLst/>
          </a:prstGeom>
        </p:spPr>
        <p:txBody>
          <a:bodyPr vert="horz" wrap="square" lIns="0" tIns="66675" rIns="0" bIns="0" rtlCol="0">
            <a:spAutoFit/>
          </a:bodyPr>
          <a:lstStyle/>
          <a:p>
            <a:pPr marR="28575" algn="ctr">
              <a:lnSpc>
                <a:spcPct val="100000"/>
              </a:lnSpc>
              <a:spcBef>
                <a:spcPts val="525"/>
              </a:spcBef>
            </a:pPr>
            <a:r>
              <a:rPr sz="1300" dirty="0">
                <a:solidFill>
                  <a:srgbClr val="FFFFFF"/>
                </a:solidFill>
                <a:latin typeface="Calibri"/>
                <a:cs typeface="Calibri"/>
              </a:rPr>
              <a:t>DE4:</a:t>
            </a:r>
            <a:endParaRPr sz="1300">
              <a:latin typeface="Calibri"/>
              <a:cs typeface="Calibri"/>
            </a:endParaRPr>
          </a:p>
          <a:p>
            <a:pPr marL="12700" marR="5080" algn="ctr">
              <a:lnSpc>
                <a:spcPts val="1430"/>
              </a:lnSpc>
              <a:spcBef>
                <a:spcPts val="580"/>
              </a:spcBef>
            </a:pPr>
            <a:r>
              <a:rPr sz="1300" spc="-10" dirty="0">
                <a:solidFill>
                  <a:srgbClr val="FFFFFF"/>
                </a:solidFill>
                <a:latin typeface="Calibri"/>
                <a:cs typeface="Calibri"/>
              </a:rPr>
              <a:t>Defective</a:t>
            </a:r>
            <a:r>
              <a:rPr sz="1300" spc="-75" dirty="0">
                <a:solidFill>
                  <a:srgbClr val="FFFFFF"/>
                </a:solidFill>
                <a:latin typeface="Calibri"/>
                <a:cs typeface="Calibri"/>
              </a:rPr>
              <a:t> </a:t>
            </a:r>
            <a:r>
              <a:rPr sz="1300" spc="-10" dirty="0">
                <a:solidFill>
                  <a:srgbClr val="FFFFFF"/>
                </a:solidFill>
                <a:latin typeface="Calibri"/>
                <a:cs typeface="Calibri"/>
              </a:rPr>
              <a:t>Part  </a:t>
            </a:r>
            <a:r>
              <a:rPr sz="1300" spc="-5" dirty="0">
                <a:solidFill>
                  <a:srgbClr val="FFFFFF"/>
                </a:solidFill>
                <a:latin typeface="Calibri"/>
                <a:cs typeface="Calibri"/>
              </a:rPr>
              <a:t>Exclusion</a:t>
            </a:r>
            <a:endParaRPr sz="1300">
              <a:latin typeface="Calibri"/>
              <a:cs typeface="Calibri"/>
            </a:endParaRPr>
          </a:p>
        </p:txBody>
      </p:sp>
      <p:grpSp>
        <p:nvGrpSpPr>
          <p:cNvPr id="48" name="object 48"/>
          <p:cNvGrpSpPr/>
          <p:nvPr/>
        </p:nvGrpSpPr>
        <p:grpSpPr>
          <a:xfrm>
            <a:off x="7630668" y="3394709"/>
            <a:ext cx="1591310" cy="527685"/>
            <a:chOff x="7630668" y="3394709"/>
            <a:chExt cx="1591310" cy="527685"/>
          </a:xfrm>
        </p:grpSpPr>
        <p:sp>
          <p:nvSpPr>
            <p:cNvPr id="49" name="object 49"/>
            <p:cNvSpPr/>
            <p:nvPr/>
          </p:nvSpPr>
          <p:spPr>
            <a:xfrm>
              <a:off x="7849264" y="3915924"/>
              <a:ext cx="1161077" cy="754"/>
            </a:xfrm>
            <a:prstGeom prst="rect">
              <a:avLst/>
            </a:prstGeom>
            <a:blipFill>
              <a:blip r:embed="rId11" cstate="print"/>
              <a:stretch>
                <a:fillRect/>
              </a:stretch>
            </a:blipFill>
          </p:spPr>
          <p:txBody>
            <a:bodyPr wrap="square" lIns="0" tIns="0" rIns="0" bIns="0" rtlCol="0"/>
            <a:lstStyle/>
            <a:p>
              <a:endParaRPr/>
            </a:p>
          </p:txBody>
        </p:sp>
        <p:sp>
          <p:nvSpPr>
            <p:cNvPr id="50" name="object 50"/>
            <p:cNvSpPr/>
            <p:nvPr/>
          </p:nvSpPr>
          <p:spPr>
            <a:xfrm>
              <a:off x="7630668" y="3394709"/>
              <a:ext cx="1591055" cy="527304"/>
            </a:xfrm>
            <a:prstGeom prst="rect">
              <a:avLst/>
            </a:prstGeom>
            <a:blipFill>
              <a:blip r:embed="rId14" cstate="print"/>
              <a:stretch>
                <a:fillRect/>
              </a:stretch>
            </a:blipFill>
          </p:spPr>
          <p:txBody>
            <a:bodyPr wrap="square" lIns="0" tIns="0" rIns="0" bIns="0" rtlCol="0"/>
            <a:lstStyle/>
            <a:p>
              <a:endParaRPr/>
            </a:p>
          </p:txBody>
        </p:sp>
        <p:sp>
          <p:nvSpPr>
            <p:cNvPr id="51" name="object 51"/>
            <p:cNvSpPr/>
            <p:nvPr/>
          </p:nvSpPr>
          <p:spPr>
            <a:xfrm>
              <a:off x="7630668" y="3394709"/>
              <a:ext cx="1591310" cy="527685"/>
            </a:xfrm>
            <a:custGeom>
              <a:avLst/>
              <a:gdLst/>
              <a:ahLst/>
              <a:cxnLst/>
              <a:rect l="l" t="t" r="r" b="b"/>
              <a:pathLst>
                <a:path w="1591309" h="527685">
                  <a:moveTo>
                    <a:pt x="1591056" y="320039"/>
                  </a:moveTo>
                  <a:lnTo>
                    <a:pt x="1591056" y="0"/>
                  </a:lnTo>
                  <a:lnTo>
                    <a:pt x="1581911" y="0"/>
                  </a:lnTo>
                  <a:lnTo>
                    <a:pt x="1581911" y="308609"/>
                  </a:lnTo>
                  <a:lnTo>
                    <a:pt x="1580388" y="330707"/>
                  </a:lnTo>
                  <a:lnTo>
                    <a:pt x="1569249" y="379586"/>
                  </a:lnTo>
                  <a:lnTo>
                    <a:pt x="1547463" y="423279"/>
                  </a:lnTo>
                  <a:lnTo>
                    <a:pt x="1516527" y="460347"/>
                  </a:lnTo>
                  <a:lnTo>
                    <a:pt x="1477938" y="489350"/>
                  </a:lnTo>
                  <a:lnTo>
                    <a:pt x="1433194" y="508847"/>
                  </a:lnTo>
                  <a:lnTo>
                    <a:pt x="1383792" y="517397"/>
                  </a:lnTo>
                  <a:lnTo>
                    <a:pt x="218694" y="517397"/>
                  </a:lnTo>
                  <a:lnTo>
                    <a:pt x="169159" y="511994"/>
                  </a:lnTo>
                  <a:lnTo>
                    <a:pt x="123218" y="494738"/>
                  </a:lnTo>
                  <a:lnTo>
                    <a:pt x="82710" y="467301"/>
                  </a:lnTo>
                  <a:lnTo>
                    <a:pt x="49476" y="431353"/>
                  </a:lnTo>
                  <a:lnTo>
                    <a:pt x="25356" y="388567"/>
                  </a:lnTo>
                  <a:lnTo>
                    <a:pt x="12192" y="340613"/>
                  </a:lnTo>
                  <a:lnTo>
                    <a:pt x="9906" y="0"/>
                  </a:lnTo>
                  <a:lnTo>
                    <a:pt x="0" y="0"/>
                  </a:lnTo>
                  <a:lnTo>
                    <a:pt x="0" y="309371"/>
                  </a:lnTo>
                  <a:lnTo>
                    <a:pt x="4572" y="352805"/>
                  </a:lnTo>
                  <a:lnTo>
                    <a:pt x="28736" y="416861"/>
                  </a:lnTo>
                  <a:lnTo>
                    <a:pt x="71628" y="470153"/>
                  </a:lnTo>
                  <a:lnTo>
                    <a:pt x="118599" y="502972"/>
                  </a:lnTo>
                  <a:lnTo>
                    <a:pt x="183128" y="524074"/>
                  </a:lnTo>
                  <a:lnTo>
                    <a:pt x="218694" y="527303"/>
                  </a:lnTo>
                  <a:lnTo>
                    <a:pt x="1373124" y="527303"/>
                  </a:lnTo>
                  <a:lnTo>
                    <a:pt x="1439409" y="516632"/>
                  </a:lnTo>
                  <a:lnTo>
                    <a:pt x="1479770" y="499091"/>
                  </a:lnTo>
                  <a:lnTo>
                    <a:pt x="1515358" y="474142"/>
                  </a:lnTo>
                  <a:lnTo>
                    <a:pt x="1545228" y="442776"/>
                  </a:lnTo>
                  <a:lnTo>
                    <a:pt x="1568431" y="405978"/>
                  </a:lnTo>
                  <a:lnTo>
                    <a:pt x="1584022" y="364736"/>
                  </a:lnTo>
                  <a:lnTo>
                    <a:pt x="1591056" y="320039"/>
                  </a:lnTo>
                  <a:close/>
                </a:path>
              </a:pathLst>
            </a:custGeom>
            <a:solidFill>
              <a:srgbClr val="4F81BD"/>
            </a:solidFill>
          </p:spPr>
          <p:txBody>
            <a:bodyPr wrap="square" lIns="0" tIns="0" rIns="0" bIns="0" rtlCol="0"/>
            <a:lstStyle/>
            <a:p>
              <a:endParaRPr/>
            </a:p>
          </p:txBody>
        </p:sp>
      </p:grpSp>
      <p:sp>
        <p:nvSpPr>
          <p:cNvPr id="52" name="object 52"/>
          <p:cNvSpPr txBox="1"/>
          <p:nvPr/>
        </p:nvSpPr>
        <p:spPr>
          <a:xfrm>
            <a:off x="7957057" y="2784152"/>
            <a:ext cx="937894" cy="892810"/>
          </a:xfrm>
          <a:prstGeom prst="rect">
            <a:avLst/>
          </a:prstGeom>
        </p:spPr>
        <p:txBody>
          <a:bodyPr vert="horz" wrap="square" lIns="0" tIns="66675" rIns="0" bIns="0" rtlCol="0">
            <a:spAutoFit/>
          </a:bodyPr>
          <a:lstStyle/>
          <a:p>
            <a:pPr algn="ctr">
              <a:lnSpc>
                <a:spcPct val="100000"/>
              </a:lnSpc>
              <a:spcBef>
                <a:spcPts val="525"/>
              </a:spcBef>
            </a:pPr>
            <a:r>
              <a:rPr sz="1300" dirty="0">
                <a:solidFill>
                  <a:srgbClr val="FFFFFF"/>
                </a:solidFill>
                <a:latin typeface="Calibri"/>
                <a:cs typeface="Calibri"/>
              </a:rPr>
              <a:t>DE5:</a:t>
            </a:r>
            <a:endParaRPr sz="1300">
              <a:latin typeface="Calibri"/>
              <a:cs typeface="Calibri"/>
            </a:endParaRPr>
          </a:p>
          <a:p>
            <a:pPr marL="12700" marR="5080" indent="-635" algn="ctr">
              <a:lnSpc>
                <a:spcPts val="1430"/>
              </a:lnSpc>
              <a:spcBef>
                <a:spcPts val="580"/>
              </a:spcBef>
            </a:pPr>
            <a:r>
              <a:rPr sz="1300" dirty="0">
                <a:solidFill>
                  <a:srgbClr val="FFFFFF"/>
                </a:solidFill>
                <a:latin typeface="Calibri"/>
                <a:cs typeface="Calibri"/>
              </a:rPr>
              <a:t>Design  </a:t>
            </a:r>
            <a:r>
              <a:rPr sz="1300" spc="-5" dirty="0">
                <a:solidFill>
                  <a:srgbClr val="FFFFFF"/>
                </a:solidFill>
                <a:latin typeface="Calibri"/>
                <a:cs typeface="Calibri"/>
              </a:rPr>
              <a:t>Imp</a:t>
            </a:r>
            <a:r>
              <a:rPr sz="1300" spc="-25" dirty="0">
                <a:solidFill>
                  <a:srgbClr val="FFFFFF"/>
                </a:solidFill>
                <a:latin typeface="Calibri"/>
                <a:cs typeface="Calibri"/>
              </a:rPr>
              <a:t>r</a:t>
            </a:r>
            <a:r>
              <a:rPr sz="1300" spc="-10" dirty="0">
                <a:solidFill>
                  <a:srgbClr val="FFFFFF"/>
                </a:solidFill>
                <a:latin typeface="Calibri"/>
                <a:cs typeface="Calibri"/>
              </a:rPr>
              <a:t>o</a:t>
            </a:r>
            <a:r>
              <a:rPr sz="1300" spc="-15" dirty="0">
                <a:solidFill>
                  <a:srgbClr val="FFFFFF"/>
                </a:solidFill>
                <a:latin typeface="Calibri"/>
                <a:cs typeface="Calibri"/>
              </a:rPr>
              <a:t>v</a:t>
            </a:r>
            <a:r>
              <a:rPr sz="1300" dirty="0">
                <a:solidFill>
                  <a:srgbClr val="FFFFFF"/>
                </a:solidFill>
                <a:latin typeface="Calibri"/>
                <a:cs typeface="Calibri"/>
              </a:rPr>
              <a:t>eme</a:t>
            </a:r>
            <a:r>
              <a:rPr sz="1300" spc="-15" dirty="0">
                <a:solidFill>
                  <a:srgbClr val="FFFFFF"/>
                </a:solidFill>
                <a:latin typeface="Calibri"/>
                <a:cs typeface="Calibri"/>
              </a:rPr>
              <a:t>n</a:t>
            </a:r>
            <a:r>
              <a:rPr sz="1300" dirty="0">
                <a:solidFill>
                  <a:srgbClr val="FFFFFF"/>
                </a:solidFill>
                <a:latin typeface="Calibri"/>
                <a:cs typeface="Calibri"/>
              </a:rPr>
              <a:t>t  </a:t>
            </a:r>
            <a:r>
              <a:rPr sz="1300" spc="-5" dirty="0">
                <a:solidFill>
                  <a:srgbClr val="FFFFFF"/>
                </a:solidFill>
                <a:latin typeface="Calibri"/>
                <a:cs typeface="Calibri"/>
              </a:rPr>
              <a:t>Exclusion</a:t>
            </a:r>
            <a:endParaRPr sz="1300">
              <a:latin typeface="Calibri"/>
              <a:cs typeface="Calibri"/>
            </a:endParaRPr>
          </a:p>
        </p:txBody>
      </p:sp>
      <p:grpSp>
        <p:nvGrpSpPr>
          <p:cNvPr id="53" name="object 53"/>
          <p:cNvGrpSpPr/>
          <p:nvPr/>
        </p:nvGrpSpPr>
        <p:grpSpPr>
          <a:xfrm>
            <a:off x="457200" y="4255770"/>
            <a:ext cx="9144000" cy="1097280"/>
            <a:chOff x="457200" y="4255770"/>
            <a:chExt cx="9144000" cy="1097280"/>
          </a:xfrm>
        </p:grpSpPr>
        <p:sp>
          <p:nvSpPr>
            <p:cNvPr id="54" name="object 54"/>
            <p:cNvSpPr/>
            <p:nvPr/>
          </p:nvSpPr>
          <p:spPr>
            <a:xfrm>
              <a:off x="7012685" y="4255770"/>
              <a:ext cx="118110" cy="118110"/>
            </a:xfrm>
            <a:prstGeom prst="rect">
              <a:avLst/>
            </a:prstGeom>
            <a:blipFill>
              <a:blip r:embed="rId15" cstate="print"/>
              <a:stretch>
                <a:fillRect/>
              </a:stretch>
            </a:blipFill>
          </p:spPr>
          <p:txBody>
            <a:bodyPr wrap="square" lIns="0" tIns="0" rIns="0" bIns="0" rtlCol="0"/>
            <a:lstStyle/>
            <a:p>
              <a:endParaRPr/>
            </a:p>
          </p:txBody>
        </p:sp>
        <p:sp>
          <p:nvSpPr>
            <p:cNvPr id="55" name="object 5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56" name="object 56"/>
            <p:cNvSpPr/>
            <p:nvPr/>
          </p:nvSpPr>
          <p:spPr>
            <a:xfrm>
              <a:off x="7010400" y="4373880"/>
              <a:ext cx="0" cy="502920"/>
            </a:xfrm>
            <a:custGeom>
              <a:avLst/>
              <a:gdLst/>
              <a:ahLst/>
              <a:cxnLst/>
              <a:rect l="l" t="t" r="r" b="b"/>
              <a:pathLst>
                <a:path h="502920">
                  <a:moveTo>
                    <a:pt x="0" y="0"/>
                  </a:moveTo>
                  <a:lnTo>
                    <a:pt x="0" y="502919"/>
                  </a:lnTo>
                  <a:lnTo>
                    <a:pt x="0" y="0"/>
                  </a:lnTo>
                  <a:close/>
                </a:path>
              </a:pathLst>
            </a:custGeom>
            <a:solidFill>
              <a:srgbClr val="D0D8E8"/>
            </a:solidFill>
          </p:spPr>
          <p:txBody>
            <a:bodyPr wrap="square" lIns="0" tIns="0" rIns="0" bIns="0" rtlCol="0"/>
            <a:lstStyle/>
            <a:p>
              <a:endParaRPr/>
            </a:p>
          </p:txBody>
        </p:sp>
        <p:sp>
          <p:nvSpPr>
            <p:cNvPr id="57" name="object 57"/>
            <p:cNvSpPr/>
            <p:nvPr/>
          </p:nvSpPr>
          <p:spPr>
            <a:xfrm>
              <a:off x="7005828" y="4373879"/>
              <a:ext cx="514984" cy="515620"/>
            </a:xfrm>
            <a:custGeom>
              <a:avLst/>
              <a:gdLst/>
              <a:ahLst/>
              <a:cxnLst/>
              <a:rect l="l" t="t" r="r" b="b"/>
              <a:pathLst>
                <a:path w="514984" h="515620">
                  <a:moveTo>
                    <a:pt x="4572" y="496824"/>
                  </a:moveTo>
                  <a:lnTo>
                    <a:pt x="4572" y="0"/>
                  </a:lnTo>
                  <a:lnTo>
                    <a:pt x="0" y="0"/>
                  </a:lnTo>
                  <a:lnTo>
                    <a:pt x="0" y="515112"/>
                  </a:lnTo>
                  <a:lnTo>
                    <a:pt x="1524" y="513587"/>
                  </a:lnTo>
                  <a:lnTo>
                    <a:pt x="1524" y="499872"/>
                  </a:lnTo>
                  <a:lnTo>
                    <a:pt x="4572" y="496824"/>
                  </a:lnTo>
                  <a:close/>
                </a:path>
                <a:path w="514984" h="515620">
                  <a:moveTo>
                    <a:pt x="4572" y="501091"/>
                  </a:moveTo>
                  <a:lnTo>
                    <a:pt x="4572" y="496824"/>
                  </a:lnTo>
                  <a:lnTo>
                    <a:pt x="1524" y="499872"/>
                  </a:lnTo>
                  <a:lnTo>
                    <a:pt x="4572" y="501091"/>
                  </a:lnTo>
                  <a:close/>
                </a:path>
                <a:path w="514984" h="515620">
                  <a:moveTo>
                    <a:pt x="12186" y="502919"/>
                  </a:moveTo>
                  <a:lnTo>
                    <a:pt x="4572" y="502919"/>
                  </a:lnTo>
                  <a:lnTo>
                    <a:pt x="4572" y="501091"/>
                  </a:lnTo>
                  <a:lnTo>
                    <a:pt x="1524" y="499872"/>
                  </a:lnTo>
                  <a:lnTo>
                    <a:pt x="1524" y="513587"/>
                  </a:lnTo>
                  <a:lnTo>
                    <a:pt x="12186" y="502919"/>
                  </a:lnTo>
                  <a:close/>
                </a:path>
                <a:path w="514984" h="515620">
                  <a:moveTo>
                    <a:pt x="9143" y="502919"/>
                  </a:moveTo>
                  <a:lnTo>
                    <a:pt x="5878" y="501613"/>
                  </a:lnTo>
                  <a:lnTo>
                    <a:pt x="4572" y="502919"/>
                  </a:lnTo>
                  <a:lnTo>
                    <a:pt x="9143" y="502919"/>
                  </a:lnTo>
                  <a:close/>
                </a:path>
                <a:path w="514984" h="515620">
                  <a:moveTo>
                    <a:pt x="514868" y="0"/>
                  </a:moveTo>
                  <a:lnTo>
                    <a:pt x="507492" y="0"/>
                  </a:lnTo>
                  <a:lnTo>
                    <a:pt x="5878" y="501613"/>
                  </a:lnTo>
                  <a:lnTo>
                    <a:pt x="9143" y="502919"/>
                  </a:lnTo>
                  <a:lnTo>
                    <a:pt x="12186" y="502919"/>
                  </a:lnTo>
                  <a:lnTo>
                    <a:pt x="514868" y="0"/>
                  </a:lnTo>
                  <a:close/>
                </a:path>
              </a:pathLst>
            </a:custGeom>
            <a:solidFill>
              <a:srgbClr val="4F81BD"/>
            </a:solidFill>
          </p:spPr>
          <p:txBody>
            <a:bodyPr wrap="square" lIns="0" tIns="0" rIns="0" bIns="0" rtlCol="0"/>
            <a:lstStyle/>
            <a:p>
              <a:endParaRPr/>
            </a:p>
          </p:txBody>
        </p:sp>
        <p:sp>
          <p:nvSpPr>
            <p:cNvPr id="58" name="object 58"/>
            <p:cNvSpPr/>
            <p:nvPr/>
          </p:nvSpPr>
          <p:spPr>
            <a:xfrm>
              <a:off x="7010400" y="4373880"/>
              <a:ext cx="502920" cy="502920"/>
            </a:xfrm>
            <a:custGeom>
              <a:avLst/>
              <a:gdLst/>
              <a:ahLst/>
              <a:cxnLst/>
              <a:rect l="l" t="t" r="r" b="b"/>
              <a:pathLst>
                <a:path w="502920" h="502920">
                  <a:moveTo>
                    <a:pt x="502920" y="0"/>
                  </a:moveTo>
                  <a:lnTo>
                    <a:pt x="0" y="0"/>
                  </a:lnTo>
                  <a:lnTo>
                    <a:pt x="0" y="502919"/>
                  </a:lnTo>
                  <a:lnTo>
                    <a:pt x="502920" y="0"/>
                  </a:lnTo>
                  <a:close/>
                </a:path>
              </a:pathLst>
            </a:custGeom>
            <a:solidFill>
              <a:srgbClr val="D0D8E8"/>
            </a:solidFill>
          </p:spPr>
          <p:txBody>
            <a:bodyPr wrap="square" lIns="0" tIns="0" rIns="0" bIns="0" rtlCol="0"/>
            <a:lstStyle/>
            <a:p>
              <a:endParaRPr/>
            </a:p>
          </p:txBody>
        </p:sp>
        <p:sp>
          <p:nvSpPr>
            <p:cNvPr id="59" name="object 59"/>
            <p:cNvSpPr/>
            <p:nvPr/>
          </p:nvSpPr>
          <p:spPr>
            <a:xfrm>
              <a:off x="7005828" y="4373879"/>
              <a:ext cx="514984" cy="515620"/>
            </a:xfrm>
            <a:custGeom>
              <a:avLst/>
              <a:gdLst/>
              <a:ahLst/>
              <a:cxnLst/>
              <a:rect l="l" t="t" r="r" b="b"/>
              <a:pathLst>
                <a:path w="514984" h="515620">
                  <a:moveTo>
                    <a:pt x="9144" y="492252"/>
                  </a:moveTo>
                  <a:lnTo>
                    <a:pt x="9144" y="0"/>
                  </a:lnTo>
                  <a:lnTo>
                    <a:pt x="0" y="0"/>
                  </a:lnTo>
                  <a:lnTo>
                    <a:pt x="0" y="515112"/>
                  </a:lnTo>
                  <a:lnTo>
                    <a:pt x="1524" y="513587"/>
                  </a:lnTo>
                  <a:lnTo>
                    <a:pt x="1524" y="499872"/>
                  </a:lnTo>
                  <a:lnTo>
                    <a:pt x="9144" y="492252"/>
                  </a:lnTo>
                  <a:close/>
                </a:path>
                <a:path w="514984" h="515620">
                  <a:moveTo>
                    <a:pt x="514868" y="0"/>
                  </a:moveTo>
                  <a:lnTo>
                    <a:pt x="501396" y="0"/>
                  </a:lnTo>
                  <a:lnTo>
                    <a:pt x="1524" y="499872"/>
                  </a:lnTo>
                  <a:lnTo>
                    <a:pt x="9144" y="502920"/>
                  </a:lnTo>
                  <a:lnTo>
                    <a:pt x="9144" y="505963"/>
                  </a:lnTo>
                  <a:lnTo>
                    <a:pt x="514868" y="0"/>
                  </a:lnTo>
                  <a:close/>
                </a:path>
                <a:path w="514984" h="515620">
                  <a:moveTo>
                    <a:pt x="9144" y="505963"/>
                  </a:moveTo>
                  <a:lnTo>
                    <a:pt x="9144" y="502920"/>
                  </a:lnTo>
                  <a:lnTo>
                    <a:pt x="1524" y="499872"/>
                  </a:lnTo>
                  <a:lnTo>
                    <a:pt x="1524" y="513587"/>
                  </a:lnTo>
                  <a:lnTo>
                    <a:pt x="9144" y="505963"/>
                  </a:lnTo>
                  <a:close/>
                </a:path>
              </a:pathLst>
            </a:custGeom>
            <a:solidFill>
              <a:srgbClr val="4F81BD"/>
            </a:solidFill>
          </p:spPr>
          <p:txBody>
            <a:bodyPr wrap="square" lIns="0" tIns="0" rIns="0" bIns="0" rtlCol="0"/>
            <a:lstStyle/>
            <a:p>
              <a:endParaRPr/>
            </a:p>
          </p:txBody>
        </p:sp>
        <p:sp>
          <p:nvSpPr>
            <p:cNvPr id="60" name="object 60"/>
            <p:cNvSpPr/>
            <p:nvPr/>
          </p:nvSpPr>
          <p:spPr>
            <a:xfrm>
              <a:off x="1389888" y="4983480"/>
              <a:ext cx="5627370" cy="0"/>
            </a:xfrm>
            <a:custGeom>
              <a:avLst/>
              <a:gdLst/>
              <a:ahLst/>
              <a:cxnLst/>
              <a:rect l="l" t="t" r="r" b="b"/>
              <a:pathLst>
                <a:path w="5627370">
                  <a:moveTo>
                    <a:pt x="5627369" y="0"/>
                  </a:moveTo>
                  <a:lnTo>
                    <a:pt x="0" y="0"/>
                  </a:lnTo>
                  <a:lnTo>
                    <a:pt x="5627369" y="0"/>
                  </a:lnTo>
                  <a:close/>
                </a:path>
              </a:pathLst>
            </a:custGeom>
            <a:solidFill>
              <a:srgbClr val="D0D8E8"/>
            </a:solidFill>
          </p:spPr>
          <p:txBody>
            <a:bodyPr wrap="square" lIns="0" tIns="0" rIns="0" bIns="0" rtlCol="0"/>
            <a:lstStyle/>
            <a:p>
              <a:endParaRPr/>
            </a:p>
          </p:txBody>
        </p:sp>
        <p:sp>
          <p:nvSpPr>
            <p:cNvPr id="61" name="object 61"/>
            <p:cNvSpPr/>
            <p:nvPr/>
          </p:nvSpPr>
          <p:spPr>
            <a:xfrm>
              <a:off x="1385316" y="4373880"/>
              <a:ext cx="6724015" cy="979169"/>
            </a:xfrm>
            <a:custGeom>
              <a:avLst/>
              <a:gdLst/>
              <a:ahLst/>
              <a:cxnLst/>
              <a:rect l="l" t="t" r="r" b="b"/>
              <a:pathLst>
                <a:path w="6724015" h="979170">
                  <a:moveTo>
                    <a:pt x="5627370" y="609600"/>
                  </a:moveTo>
                  <a:lnTo>
                    <a:pt x="5627370" y="605027"/>
                  </a:lnTo>
                  <a:lnTo>
                    <a:pt x="0" y="605027"/>
                  </a:lnTo>
                  <a:lnTo>
                    <a:pt x="0" y="979170"/>
                  </a:lnTo>
                  <a:lnTo>
                    <a:pt x="4571" y="979170"/>
                  </a:lnTo>
                  <a:lnTo>
                    <a:pt x="4571" y="609600"/>
                  </a:lnTo>
                  <a:lnTo>
                    <a:pt x="5627370" y="609600"/>
                  </a:lnTo>
                  <a:close/>
                </a:path>
                <a:path w="6724015" h="979170">
                  <a:moveTo>
                    <a:pt x="5631941" y="605027"/>
                  </a:moveTo>
                  <a:lnTo>
                    <a:pt x="5631941" y="0"/>
                  </a:lnTo>
                  <a:lnTo>
                    <a:pt x="5627370" y="0"/>
                  </a:lnTo>
                  <a:lnTo>
                    <a:pt x="5627370" y="605027"/>
                  </a:lnTo>
                  <a:lnTo>
                    <a:pt x="5631941" y="605027"/>
                  </a:lnTo>
                  <a:close/>
                </a:path>
                <a:path w="6724015" h="979170">
                  <a:moveTo>
                    <a:pt x="5631941" y="609600"/>
                  </a:moveTo>
                  <a:lnTo>
                    <a:pt x="5631941" y="605027"/>
                  </a:lnTo>
                  <a:lnTo>
                    <a:pt x="5627370" y="609599"/>
                  </a:lnTo>
                  <a:lnTo>
                    <a:pt x="5631941" y="609600"/>
                  </a:lnTo>
                  <a:close/>
                </a:path>
                <a:path w="6724015" h="979170">
                  <a:moveTo>
                    <a:pt x="6723891" y="978411"/>
                  </a:moveTo>
                  <a:lnTo>
                    <a:pt x="5745480" y="0"/>
                  </a:lnTo>
                  <a:lnTo>
                    <a:pt x="5738621" y="0"/>
                  </a:lnTo>
                  <a:lnTo>
                    <a:pt x="6717029" y="978408"/>
                  </a:lnTo>
                  <a:lnTo>
                    <a:pt x="6723891" y="978411"/>
                  </a:lnTo>
                  <a:close/>
                </a:path>
              </a:pathLst>
            </a:custGeom>
            <a:solidFill>
              <a:srgbClr val="4F81BD"/>
            </a:solidFill>
          </p:spPr>
          <p:txBody>
            <a:bodyPr wrap="square" lIns="0" tIns="0" rIns="0" bIns="0" rtlCol="0"/>
            <a:lstStyle/>
            <a:p>
              <a:endParaRPr/>
            </a:p>
          </p:txBody>
        </p:sp>
        <p:sp>
          <p:nvSpPr>
            <p:cNvPr id="62" name="object 62"/>
            <p:cNvSpPr/>
            <p:nvPr/>
          </p:nvSpPr>
          <p:spPr>
            <a:xfrm>
              <a:off x="1389888" y="4373880"/>
              <a:ext cx="6713220" cy="979169"/>
            </a:xfrm>
            <a:custGeom>
              <a:avLst/>
              <a:gdLst/>
              <a:ahLst/>
              <a:cxnLst/>
              <a:rect l="l" t="t" r="r" b="b"/>
              <a:pathLst>
                <a:path w="6713220" h="979170">
                  <a:moveTo>
                    <a:pt x="6713220" y="979169"/>
                  </a:moveTo>
                  <a:lnTo>
                    <a:pt x="5734050" y="0"/>
                  </a:lnTo>
                  <a:lnTo>
                    <a:pt x="5627370" y="0"/>
                  </a:lnTo>
                  <a:lnTo>
                    <a:pt x="5627370" y="609599"/>
                  </a:lnTo>
                  <a:lnTo>
                    <a:pt x="0" y="609599"/>
                  </a:lnTo>
                  <a:lnTo>
                    <a:pt x="0" y="979170"/>
                  </a:lnTo>
                  <a:lnTo>
                    <a:pt x="6713220" y="979169"/>
                  </a:lnTo>
                  <a:close/>
                </a:path>
              </a:pathLst>
            </a:custGeom>
            <a:solidFill>
              <a:srgbClr val="D0D8E8"/>
            </a:solidFill>
          </p:spPr>
          <p:txBody>
            <a:bodyPr wrap="square" lIns="0" tIns="0" rIns="0" bIns="0" rtlCol="0"/>
            <a:lstStyle/>
            <a:p>
              <a:endParaRPr/>
            </a:p>
          </p:txBody>
        </p:sp>
        <p:sp>
          <p:nvSpPr>
            <p:cNvPr id="63" name="object 63"/>
            <p:cNvSpPr/>
            <p:nvPr/>
          </p:nvSpPr>
          <p:spPr>
            <a:xfrm>
              <a:off x="1385316" y="4373880"/>
              <a:ext cx="6724650" cy="979169"/>
            </a:xfrm>
            <a:custGeom>
              <a:avLst/>
              <a:gdLst/>
              <a:ahLst/>
              <a:cxnLst/>
              <a:rect l="l" t="t" r="r" b="b"/>
              <a:pathLst>
                <a:path w="6724650" h="979170">
                  <a:moveTo>
                    <a:pt x="5631942" y="605027"/>
                  </a:moveTo>
                  <a:lnTo>
                    <a:pt x="0" y="605027"/>
                  </a:lnTo>
                  <a:lnTo>
                    <a:pt x="0" y="979170"/>
                  </a:lnTo>
                  <a:lnTo>
                    <a:pt x="4572" y="979170"/>
                  </a:lnTo>
                  <a:lnTo>
                    <a:pt x="4572" y="614933"/>
                  </a:lnTo>
                  <a:lnTo>
                    <a:pt x="9144" y="609599"/>
                  </a:lnTo>
                  <a:lnTo>
                    <a:pt x="9144" y="614933"/>
                  </a:lnTo>
                  <a:lnTo>
                    <a:pt x="5627370" y="614933"/>
                  </a:lnTo>
                  <a:lnTo>
                    <a:pt x="5627370" y="609599"/>
                  </a:lnTo>
                  <a:lnTo>
                    <a:pt x="5631942" y="605027"/>
                  </a:lnTo>
                  <a:close/>
                </a:path>
                <a:path w="6724650" h="979170">
                  <a:moveTo>
                    <a:pt x="9144" y="614933"/>
                  </a:moveTo>
                  <a:lnTo>
                    <a:pt x="9144" y="609599"/>
                  </a:lnTo>
                  <a:lnTo>
                    <a:pt x="4572" y="614933"/>
                  </a:lnTo>
                  <a:lnTo>
                    <a:pt x="9144" y="614933"/>
                  </a:lnTo>
                  <a:close/>
                </a:path>
                <a:path w="6724650" h="979170">
                  <a:moveTo>
                    <a:pt x="9144" y="979170"/>
                  </a:moveTo>
                  <a:lnTo>
                    <a:pt x="9144" y="614933"/>
                  </a:lnTo>
                  <a:lnTo>
                    <a:pt x="4572" y="614933"/>
                  </a:lnTo>
                  <a:lnTo>
                    <a:pt x="4572" y="979170"/>
                  </a:lnTo>
                  <a:lnTo>
                    <a:pt x="9144" y="979170"/>
                  </a:lnTo>
                  <a:close/>
                </a:path>
                <a:path w="6724650" h="979170">
                  <a:moveTo>
                    <a:pt x="5636514" y="614933"/>
                  </a:moveTo>
                  <a:lnTo>
                    <a:pt x="5636514" y="0"/>
                  </a:lnTo>
                  <a:lnTo>
                    <a:pt x="5627370" y="0"/>
                  </a:lnTo>
                  <a:lnTo>
                    <a:pt x="5627370" y="605027"/>
                  </a:lnTo>
                  <a:lnTo>
                    <a:pt x="5631942" y="605027"/>
                  </a:lnTo>
                  <a:lnTo>
                    <a:pt x="5631942" y="614933"/>
                  </a:lnTo>
                  <a:lnTo>
                    <a:pt x="5636514" y="614933"/>
                  </a:lnTo>
                  <a:close/>
                </a:path>
                <a:path w="6724650" h="979170">
                  <a:moveTo>
                    <a:pt x="5631942" y="614933"/>
                  </a:moveTo>
                  <a:lnTo>
                    <a:pt x="5631942" y="605027"/>
                  </a:lnTo>
                  <a:lnTo>
                    <a:pt x="5627370" y="609599"/>
                  </a:lnTo>
                  <a:lnTo>
                    <a:pt x="5627370" y="614933"/>
                  </a:lnTo>
                  <a:lnTo>
                    <a:pt x="5631942" y="614933"/>
                  </a:lnTo>
                  <a:close/>
                </a:path>
                <a:path w="6724650" h="979170">
                  <a:moveTo>
                    <a:pt x="6724650" y="979170"/>
                  </a:moveTo>
                  <a:lnTo>
                    <a:pt x="5745480" y="0"/>
                  </a:lnTo>
                  <a:lnTo>
                    <a:pt x="5731764" y="0"/>
                  </a:lnTo>
                  <a:lnTo>
                    <a:pt x="6710934" y="979170"/>
                  </a:lnTo>
                  <a:lnTo>
                    <a:pt x="6724650" y="979170"/>
                  </a:lnTo>
                  <a:close/>
                </a:path>
              </a:pathLst>
            </a:custGeom>
            <a:solidFill>
              <a:srgbClr val="4F81BD"/>
            </a:solidFill>
          </p:spPr>
          <p:txBody>
            <a:bodyPr wrap="square" lIns="0" tIns="0" rIns="0" bIns="0" rtlCol="0"/>
            <a:lstStyle/>
            <a:p>
              <a:endParaRPr/>
            </a:p>
          </p:txBody>
        </p:sp>
        <p:sp>
          <p:nvSpPr>
            <p:cNvPr id="64" name="object 64"/>
            <p:cNvSpPr/>
            <p:nvPr/>
          </p:nvSpPr>
          <p:spPr>
            <a:xfrm>
              <a:off x="1115568" y="5122164"/>
              <a:ext cx="2500883" cy="230886"/>
            </a:xfrm>
            <a:prstGeom prst="rect">
              <a:avLst/>
            </a:prstGeom>
            <a:blipFill>
              <a:blip r:embed="rId16" cstate="print"/>
              <a:stretch>
                <a:fillRect/>
              </a:stretch>
            </a:blipFill>
          </p:spPr>
          <p:txBody>
            <a:bodyPr wrap="square" lIns="0" tIns="0" rIns="0" bIns="0" rtlCol="0"/>
            <a:lstStyle/>
            <a:p>
              <a:endParaRPr/>
            </a:p>
          </p:txBody>
        </p:sp>
        <p:sp>
          <p:nvSpPr>
            <p:cNvPr id="65" name="object 65"/>
            <p:cNvSpPr/>
            <p:nvPr/>
          </p:nvSpPr>
          <p:spPr>
            <a:xfrm>
              <a:off x="1115568" y="5122164"/>
              <a:ext cx="2501265" cy="231140"/>
            </a:xfrm>
            <a:custGeom>
              <a:avLst/>
              <a:gdLst/>
              <a:ahLst/>
              <a:cxnLst/>
              <a:rect l="l" t="t" r="r" b="b"/>
              <a:pathLst>
                <a:path w="2501265" h="231139">
                  <a:moveTo>
                    <a:pt x="2500884" y="230885"/>
                  </a:moveTo>
                  <a:lnTo>
                    <a:pt x="2500884" y="185928"/>
                  </a:lnTo>
                  <a:lnTo>
                    <a:pt x="2500122" y="176022"/>
                  </a:lnTo>
                  <a:lnTo>
                    <a:pt x="2489576" y="130014"/>
                  </a:lnTo>
                  <a:lnTo>
                    <a:pt x="2469060" y="88818"/>
                  </a:lnTo>
                  <a:lnTo>
                    <a:pt x="2439957" y="53863"/>
                  </a:lnTo>
                  <a:lnTo>
                    <a:pt x="2403649" y="26582"/>
                  </a:lnTo>
                  <a:lnTo>
                    <a:pt x="2361521" y="8404"/>
                  </a:lnTo>
                  <a:lnTo>
                    <a:pt x="2314956" y="762"/>
                  </a:lnTo>
                  <a:lnTo>
                    <a:pt x="2305050" y="0"/>
                  </a:lnTo>
                  <a:lnTo>
                    <a:pt x="195071" y="0"/>
                  </a:lnTo>
                  <a:lnTo>
                    <a:pt x="148425" y="5752"/>
                  </a:lnTo>
                  <a:lnTo>
                    <a:pt x="105517" y="22058"/>
                  </a:lnTo>
                  <a:lnTo>
                    <a:pt x="67898" y="47582"/>
                  </a:lnTo>
                  <a:lnTo>
                    <a:pt x="37120" y="80989"/>
                  </a:lnTo>
                  <a:lnTo>
                    <a:pt x="14732" y="120945"/>
                  </a:lnTo>
                  <a:lnTo>
                    <a:pt x="2285" y="166116"/>
                  </a:lnTo>
                  <a:lnTo>
                    <a:pt x="0" y="185928"/>
                  </a:lnTo>
                  <a:lnTo>
                    <a:pt x="0" y="230885"/>
                  </a:lnTo>
                  <a:lnTo>
                    <a:pt x="9143" y="230885"/>
                  </a:lnTo>
                  <a:lnTo>
                    <a:pt x="9143" y="185928"/>
                  </a:lnTo>
                  <a:lnTo>
                    <a:pt x="9905" y="176784"/>
                  </a:lnTo>
                  <a:lnTo>
                    <a:pt x="21313" y="129485"/>
                  </a:lnTo>
                  <a:lnTo>
                    <a:pt x="49835" y="80193"/>
                  </a:lnTo>
                  <a:lnTo>
                    <a:pt x="76961" y="51816"/>
                  </a:lnTo>
                  <a:lnTo>
                    <a:pt x="109214" y="30894"/>
                  </a:lnTo>
                  <a:lnTo>
                    <a:pt x="166117" y="11877"/>
                  </a:lnTo>
                  <a:lnTo>
                    <a:pt x="2314956" y="9906"/>
                  </a:lnTo>
                  <a:lnTo>
                    <a:pt x="2324100" y="10668"/>
                  </a:lnTo>
                  <a:lnTo>
                    <a:pt x="2367882" y="20531"/>
                  </a:lnTo>
                  <a:lnTo>
                    <a:pt x="2407104" y="40064"/>
                  </a:lnTo>
                  <a:lnTo>
                    <a:pt x="2440395" y="67856"/>
                  </a:lnTo>
                  <a:lnTo>
                    <a:pt x="2466385" y="102497"/>
                  </a:lnTo>
                  <a:lnTo>
                    <a:pt x="2483702" y="142578"/>
                  </a:lnTo>
                  <a:lnTo>
                    <a:pt x="2490978" y="186690"/>
                  </a:lnTo>
                  <a:lnTo>
                    <a:pt x="2491740" y="195834"/>
                  </a:lnTo>
                  <a:lnTo>
                    <a:pt x="2491740" y="230885"/>
                  </a:lnTo>
                  <a:lnTo>
                    <a:pt x="2500884" y="230885"/>
                  </a:lnTo>
                  <a:close/>
                </a:path>
              </a:pathLst>
            </a:custGeom>
            <a:solidFill>
              <a:srgbClr val="4F81BD"/>
            </a:solidFill>
          </p:spPr>
          <p:txBody>
            <a:bodyPr wrap="square" lIns="0" tIns="0" rIns="0" bIns="0" rtlCol="0"/>
            <a:lstStyle/>
            <a:p>
              <a:endParaRPr/>
            </a:p>
          </p:txBody>
        </p:sp>
        <p:sp>
          <p:nvSpPr>
            <p:cNvPr id="66" name="object 66"/>
            <p:cNvSpPr/>
            <p:nvPr/>
          </p:nvSpPr>
          <p:spPr>
            <a:xfrm>
              <a:off x="3740658" y="5122164"/>
              <a:ext cx="2501645" cy="230885"/>
            </a:xfrm>
            <a:prstGeom prst="rect">
              <a:avLst/>
            </a:prstGeom>
            <a:blipFill>
              <a:blip r:embed="rId17" cstate="print"/>
              <a:stretch>
                <a:fillRect/>
              </a:stretch>
            </a:blipFill>
          </p:spPr>
          <p:txBody>
            <a:bodyPr wrap="square" lIns="0" tIns="0" rIns="0" bIns="0" rtlCol="0"/>
            <a:lstStyle/>
            <a:p>
              <a:endParaRPr/>
            </a:p>
          </p:txBody>
        </p:sp>
        <p:sp>
          <p:nvSpPr>
            <p:cNvPr id="67" name="object 67"/>
            <p:cNvSpPr/>
            <p:nvPr/>
          </p:nvSpPr>
          <p:spPr>
            <a:xfrm>
              <a:off x="3740658" y="5122164"/>
              <a:ext cx="2501900" cy="231140"/>
            </a:xfrm>
            <a:custGeom>
              <a:avLst/>
              <a:gdLst/>
              <a:ahLst/>
              <a:cxnLst/>
              <a:rect l="l" t="t" r="r" b="b"/>
              <a:pathLst>
                <a:path w="2501900" h="231139">
                  <a:moveTo>
                    <a:pt x="2501646" y="230885"/>
                  </a:moveTo>
                  <a:lnTo>
                    <a:pt x="2501646" y="195834"/>
                  </a:lnTo>
                  <a:lnTo>
                    <a:pt x="2500122" y="176022"/>
                  </a:lnTo>
                  <a:lnTo>
                    <a:pt x="2490098" y="130294"/>
                  </a:lnTo>
                  <a:lnTo>
                    <a:pt x="2469681" y="89120"/>
                  </a:lnTo>
                  <a:lnTo>
                    <a:pt x="2440452" y="54040"/>
                  </a:lnTo>
                  <a:lnTo>
                    <a:pt x="2403994" y="26593"/>
                  </a:lnTo>
                  <a:lnTo>
                    <a:pt x="2361888" y="8321"/>
                  </a:lnTo>
                  <a:lnTo>
                    <a:pt x="2315718" y="762"/>
                  </a:lnTo>
                  <a:lnTo>
                    <a:pt x="2305812" y="0"/>
                  </a:lnTo>
                  <a:lnTo>
                    <a:pt x="195833" y="0"/>
                  </a:lnTo>
                  <a:lnTo>
                    <a:pt x="148845" y="5872"/>
                  </a:lnTo>
                  <a:lnTo>
                    <a:pt x="105915" y="22086"/>
                  </a:lnTo>
                  <a:lnTo>
                    <a:pt x="68418" y="47429"/>
                  </a:lnTo>
                  <a:lnTo>
                    <a:pt x="37730" y="80690"/>
                  </a:lnTo>
                  <a:lnTo>
                    <a:pt x="15227" y="120656"/>
                  </a:lnTo>
                  <a:lnTo>
                    <a:pt x="2285" y="166116"/>
                  </a:lnTo>
                  <a:lnTo>
                    <a:pt x="0" y="195834"/>
                  </a:lnTo>
                  <a:lnTo>
                    <a:pt x="0" y="230885"/>
                  </a:lnTo>
                  <a:lnTo>
                    <a:pt x="9906" y="230885"/>
                  </a:lnTo>
                  <a:lnTo>
                    <a:pt x="9906" y="185928"/>
                  </a:lnTo>
                  <a:lnTo>
                    <a:pt x="10667" y="176784"/>
                  </a:lnTo>
                  <a:lnTo>
                    <a:pt x="21616" y="130185"/>
                  </a:lnTo>
                  <a:lnTo>
                    <a:pt x="50720" y="79307"/>
                  </a:lnTo>
                  <a:lnTo>
                    <a:pt x="77723" y="51816"/>
                  </a:lnTo>
                  <a:lnTo>
                    <a:pt x="109896" y="30760"/>
                  </a:lnTo>
                  <a:lnTo>
                    <a:pt x="166126" y="11947"/>
                  </a:lnTo>
                  <a:lnTo>
                    <a:pt x="2315718" y="9906"/>
                  </a:lnTo>
                  <a:lnTo>
                    <a:pt x="2324862" y="10668"/>
                  </a:lnTo>
                  <a:lnTo>
                    <a:pt x="2368603" y="20543"/>
                  </a:lnTo>
                  <a:lnTo>
                    <a:pt x="2407677" y="40058"/>
                  </a:lnTo>
                  <a:lnTo>
                    <a:pt x="2440805" y="67822"/>
                  </a:lnTo>
                  <a:lnTo>
                    <a:pt x="2466709" y="102443"/>
                  </a:lnTo>
                  <a:lnTo>
                    <a:pt x="2484113" y="142530"/>
                  </a:lnTo>
                  <a:lnTo>
                    <a:pt x="2491740" y="186690"/>
                  </a:lnTo>
                  <a:lnTo>
                    <a:pt x="2491740" y="230885"/>
                  </a:lnTo>
                  <a:lnTo>
                    <a:pt x="2501646" y="230885"/>
                  </a:lnTo>
                  <a:close/>
                </a:path>
              </a:pathLst>
            </a:custGeom>
            <a:solidFill>
              <a:srgbClr val="4F81BD"/>
            </a:solidFill>
          </p:spPr>
          <p:txBody>
            <a:bodyPr wrap="square" lIns="0" tIns="0" rIns="0" bIns="0" rtlCol="0"/>
            <a:lstStyle/>
            <a:p>
              <a:endParaRPr/>
            </a:p>
          </p:txBody>
        </p:sp>
        <p:sp>
          <p:nvSpPr>
            <p:cNvPr id="68" name="object 68"/>
            <p:cNvSpPr/>
            <p:nvPr/>
          </p:nvSpPr>
          <p:spPr>
            <a:xfrm>
              <a:off x="6366509" y="5122164"/>
              <a:ext cx="2500884" cy="230886"/>
            </a:xfrm>
            <a:prstGeom prst="rect">
              <a:avLst/>
            </a:prstGeom>
            <a:blipFill>
              <a:blip r:embed="rId18" cstate="print"/>
              <a:stretch>
                <a:fillRect/>
              </a:stretch>
            </a:blipFill>
          </p:spPr>
          <p:txBody>
            <a:bodyPr wrap="square" lIns="0" tIns="0" rIns="0" bIns="0" rtlCol="0"/>
            <a:lstStyle/>
            <a:p>
              <a:endParaRPr/>
            </a:p>
          </p:txBody>
        </p:sp>
        <p:sp>
          <p:nvSpPr>
            <p:cNvPr id="69" name="object 69"/>
            <p:cNvSpPr/>
            <p:nvPr/>
          </p:nvSpPr>
          <p:spPr>
            <a:xfrm>
              <a:off x="6366509" y="5122164"/>
              <a:ext cx="2501265" cy="231140"/>
            </a:xfrm>
            <a:custGeom>
              <a:avLst/>
              <a:gdLst/>
              <a:ahLst/>
              <a:cxnLst/>
              <a:rect l="l" t="t" r="r" b="b"/>
              <a:pathLst>
                <a:path w="2501265" h="231139">
                  <a:moveTo>
                    <a:pt x="2500884" y="230885"/>
                  </a:moveTo>
                  <a:lnTo>
                    <a:pt x="2500884" y="185928"/>
                  </a:lnTo>
                  <a:lnTo>
                    <a:pt x="2500122" y="176022"/>
                  </a:lnTo>
                  <a:lnTo>
                    <a:pt x="2489714" y="130049"/>
                  </a:lnTo>
                  <a:lnTo>
                    <a:pt x="2469204" y="88795"/>
                  </a:lnTo>
                  <a:lnTo>
                    <a:pt x="2440033" y="53749"/>
                  </a:lnTo>
                  <a:lnTo>
                    <a:pt x="2403641" y="26401"/>
                  </a:lnTo>
                  <a:lnTo>
                    <a:pt x="2361468" y="8242"/>
                  </a:lnTo>
                  <a:lnTo>
                    <a:pt x="2314956" y="762"/>
                  </a:lnTo>
                  <a:lnTo>
                    <a:pt x="2305050" y="0"/>
                  </a:lnTo>
                  <a:lnTo>
                    <a:pt x="195833" y="0"/>
                  </a:lnTo>
                  <a:lnTo>
                    <a:pt x="149044" y="5599"/>
                  </a:lnTo>
                  <a:lnTo>
                    <a:pt x="105982" y="21872"/>
                  </a:lnTo>
                  <a:lnTo>
                    <a:pt x="68213" y="47439"/>
                  </a:lnTo>
                  <a:lnTo>
                    <a:pt x="37298" y="80921"/>
                  </a:lnTo>
                  <a:lnTo>
                    <a:pt x="14801" y="120940"/>
                  </a:lnTo>
                  <a:lnTo>
                    <a:pt x="2285" y="166116"/>
                  </a:lnTo>
                  <a:lnTo>
                    <a:pt x="0" y="185928"/>
                  </a:lnTo>
                  <a:lnTo>
                    <a:pt x="0" y="230885"/>
                  </a:lnTo>
                  <a:lnTo>
                    <a:pt x="9143" y="230885"/>
                  </a:lnTo>
                  <a:lnTo>
                    <a:pt x="9143" y="195834"/>
                  </a:lnTo>
                  <a:lnTo>
                    <a:pt x="11429" y="167640"/>
                  </a:lnTo>
                  <a:lnTo>
                    <a:pt x="21341" y="130329"/>
                  </a:lnTo>
                  <a:lnTo>
                    <a:pt x="50576" y="79184"/>
                  </a:lnTo>
                  <a:lnTo>
                    <a:pt x="84581" y="46482"/>
                  </a:lnTo>
                  <a:lnTo>
                    <a:pt x="137212" y="19078"/>
                  </a:lnTo>
                  <a:lnTo>
                    <a:pt x="195833" y="9906"/>
                  </a:lnTo>
                  <a:lnTo>
                    <a:pt x="2314956" y="9906"/>
                  </a:lnTo>
                  <a:lnTo>
                    <a:pt x="2324862" y="10668"/>
                  </a:lnTo>
                  <a:lnTo>
                    <a:pt x="2368495" y="20594"/>
                  </a:lnTo>
                  <a:lnTo>
                    <a:pt x="2407491" y="40163"/>
                  </a:lnTo>
                  <a:lnTo>
                    <a:pt x="2440581" y="67965"/>
                  </a:lnTo>
                  <a:lnTo>
                    <a:pt x="2466498" y="102593"/>
                  </a:lnTo>
                  <a:lnTo>
                    <a:pt x="2483973" y="142637"/>
                  </a:lnTo>
                  <a:lnTo>
                    <a:pt x="2491740" y="186690"/>
                  </a:lnTo>
                  <a:lnTo>
                    <a:pt x="2491740" y="230885"/>
                  </a:lnTo>
                  <a:lnTo>
                    <a:pt x="2500884" y="230885"/>
                  </a:lnTo>
                  <a:close/>
                </a:path>
              </a:pathLst>
            </a:custGeom>
            <a:solidFill>
              <a:srgbClr val="4F81BD"/>
            </a:solidFill>
          </p:spPr>
          <p:txBody>
            <a:bodyPr wrap="square" lIns="0" tIns="0" rIns="0" bIns="0" rtlCol="0"/>
            <a:lstStyle/>
            <a:p>
              <a:endParaRPr/>
            </a:p>
          </p:txBody>
        </p:sp>
      </p:grpSp>
      <p:sp>
        <p:nvSpPr>
          <p:cNvPr id="70" name="object 70"/>
          <p:cNvSpPr txBox="1"/>
          <p:nvPr/>
        </p:nvSpPr>
        <p:spPr>
          <a:xfrm>
            <a:off x="993139" y="4284217"/>
            <a:ext cx="1543685" cy="3302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FFFF"/>
                </a:solidFill>
                <a:latin typeface="Calibri"/>
                <a:cs typeface="Calibri"/>
              </a:rPr>
              <a:t>Least</a:t>
            </a:r>
            <a:r>
              <a:rPr sz="2000" spc="-50" dirty="0">
                <a:solidFill>
                  <a:srgbClr val="FFFFFF"/>
                </a:solidFill>
                <a:latin typeface="Calibri"/>
                <a:cs typeface="Calibri"/>
              </a:rPr>
              <a:t> </a:t>
            </a:r>
            <a:r>
              <a:rPr sz="2000" spc="-20" dirty="0">
                <a:solidFill>
                  <a:srgbClr val="FFFFFF"/>
                </a:solidFill>
                <a:latin typeface="Calibri"/>
                <a:cs typeface="Calibri"/>
              </a:rPr>
              <a:t>coverage</a:t>
            </a:r>
            <a:endParaRPr sz="2000">
              <a:latin typeface="Calibri"/>
              <a:cs typeface="Calibri"/>
            </a:endParaRPr>
          </a:p>
        </p:txBody>
      </p:sp>
      <p:sp>
        <p:nvSpPr>
          <p:cNvPr id="71" name="object 71"/>
          <p:cNvSpPr txBox="1"/>
          <p:nvPr/>
        </p:nvSpPr>
        <p:spPr>
          <a:xfrm>
            <a:off x="7486880" y="4284217"/>
            <a:ext cx="1539240" cy="3302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FFFF"/>
                </a:solidFill>
                <a:latin typeface="Calibri"/>
                <a:cs typeface="Calibri"/>
              </a:rPr>
              <a:t>Most</a:t>
            </a:r>
            <a:r>
              <a:rPr sz="2000" spc="-65" dirty="0">
                <a:solidFill>
                  <a:srgbClr val="FFFFFF"/>
                </a:solidFill>
                <a:latin typeface="Calibri"/>
                <a:cs typeface="Calibri"/>
              </a:rPr>
              <a:t> </a:t>
            </a:r>
            <a:r>
              <a:rPr sz="2000" spc="-20" dirty="0">
                <a:solidFill>
                  <a:srgbClr val="FFFFFF"/>
                </a:solidFill>
                <a:latin typeface="Calibri"/>
                <a:cs typeface="Calibri"/>
              </a:rPr>
              <a:t>coverage</a:t>
            </a:r>
            <a:endParaRPr sz="2000">
              <a:latin typeface="Calibri"/>
              <a:cs typeface="Calibri"/>
            </a:endParaRPr>
          </a:p>
        </p:txBody>
      </p:sp>
      <p:grpSp>
        <p:nvGrpSpPr>
          <p:cNvPr id="72" name="object 72"/>
          <p:cNvGrpSpPr/>
          <p:nvPr/>
        </p:nvGrpSpPr>
        <p:grpSpPr>
          <a:xfrm>
            <a:off x="457200" y="5352288"/>
            <a:ext cx="9144000" cy="980440"/>
            <a:chOff x="457200" y="5352288"/>
            <a:chExt cx="9144000" cy="980440"/>
          </a:xfrm>
        </p:grpSpPr>
        <p:sp>
          <p:nvSpPr>
            <p:cNvPr id="73" name="object 73"/>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74" name="object 74"/>
            <p:cNvSpPr/>
            <p:nvPr/>
          </p:nvSpPr>
          <p:spPr>
            <a:xfrm>
              <a:off x="1385316" y="5353050"/>
              <a:ext cx="7071359" cy="979169"/>
            </a:xfrm>
            <a:custGeom>
              <a:avLst/>
              <a:gdLst/>
              <a:ahLst/>
              <a:cxnLst/>
              <a:rect l="l" t="t" r="r" b="b"/>
              <a:pathLst>
                <a:path w="7071359" h="979170">
                  <a:moveTo>
                    <a:pt x="4571" y="979170"/>
                  </a:moveTo>
                  <a:lnTo>
                    <a:pt x="4571" y="0"/>
                  </a:lnTo>
                  <a:lnTo>
                    <a:pt x="0" y="0"/>
                  </a:lnTo>
                  <a:lnTo>
                    <a:pt x="0" y="979170"/>
                  </a:lnTo>
                  <a:lnTo>
                    <a:pt x="4571" y="979170"/>
                  </a:lnTo>
                  <a:close/>
                </a:path>
                <a:path w="7071359" h="979170">
                  <a:moveTo>
                    <a:pt x="7061454" y="356615"/>
                  </a:moveTo>
                  <a:lnTo>
                    <a:pt x="7061454" y="350519"/>
                  </a:lnTo>
                  <a:lnTo>
                    <a:pt x="7061073" y="350138"/>
                  </a:lnTo>
                  <a:lnTo>
                    <a:pt x="6432803" y="978408"/>
                  </a:lnTo>
                  <a:lnTo>
                    <a:pt x="6439658" y="978410"/>
                  </a:lnTo>
                  <a:lnTo>
                    <a:pt x="7061454" y="356615"/>
                  </a:lnTo>
                  <a:close/>
                </a:path>
                <a:path w="7071359" h="979170">
                  <a:moveTo>
                    <a:pt x="7071359" y="346709"/>
                  </a:moveTo>
                  <a:lnTo>
                    <a:pt x="6724650" y="0"/>
                  </a:lnTo>
                  <a:lnTo>
                    <a:pt x="6717791" y="0"/>
                  </a:lnTo>
                  <a:lnTo>
                    <a:pt x="7064501" y="346710"/>
                  </a:lnTo>
                  <a:lnTo>
                    <a:pt x="7064501" y="353567"/>
                  </a:lnTo>
                  <a:lnTo>
                    <a:pt x="7071359" y="346709"/>
                  </a:lnTo>
                  <a:close/>
                </a:path>
                <a:path w="7071359" h="979170">
                  <a:moveTo>
                    <a:pt x="7064501" y="353567"/>
                  </a:moveTo>
                  <a:lnTo>
                    <a:pt x="7064501" y="346710"/>
                  </a:lnTo>
                  <a:lnTo>
                    <a:pt x="7061073" y="350138"/>
                  </a:lnTo>
                  <a:lnTo>
                    <a:pt x="7061454" y="350519"/>
                  </a:lnTo>
                  <a:lnTo>
                    <a:pt x="7061454" y="356615"/>
                  </a:lnTo>
                  <a:lnTo>
                    <a:pt x="7064501" y="353567"/>
                  </a:lnTo>
                  <a:close/>
                </a:path>
              </a:pathLst>
            </a:custGeom>
            <a:solidFill>
              <a:srgbClr val="4F81BD"/>
            </a:solidFill>
          </p:spPr>
          <p:txBody>
            <a:bodyPr wrap="square" lIns="0" tIns="0" rIns="0" bIns="0" rtlCol="0"/>
            <a:lstStyle/>
            <a:p>
              <a:endParaRPr/>
            </a:p>
          </p:txBody>
        </p:sp>
        <p:sp>
          <p:nvSpPr>
            <p:cNvPr id="75" name="object 75"/>
            <p:cNvSpPr/>
            <p:nvPr/>
          </p:nvSpPr>
          <p:spPr>
            <a:xfrm>
              <a:off x="1389888" y="5353050"/>
              <a:ext cx="7059930" cy="979169"/>
            </a:xfrm>
            <a:custGeom>
              <a:avLst/>
              <a:gdLst/>
              <a:ahLst/>
              <a:cxnLst/>
              <a:rect l="l" t="t" r="r" b="b"/>
              <a:pathLst>
                <a:path w="7059930" h="979170">
                  <a:moveTo>
                    <a:pt x="7059930" y="346709"/>
                  </a:moveTo>
                  <a:lnTo>
                    <a:pt x="6713220" y="0"/>
                  </a:lnTo>
                  <a:lnTo>
                    <a:pt x="0" y="0"/>
                  </a:lnTo>
                  <a:lnTo>
                    <a:pt x="0" y="979170"/>
                  </a:lnTo>
                  <a:lnTo>
                    <a:pt x="6427469" y="979169"/>
                  </a:lnTo>
                  <a:lnTo>
                    <a:pt x="7059930" y="346709"/>
                  </a:lnTo>
                  <a:close/>
                </a:path>
              </a:pathLst>
            </a:custGeom>
            <a:solidFill>
              <a:srgbClr val="D0D8E8"/>
            </a:solidFill>
          </p:spPr>
          <p:txBody>
            <a:bodyPr wrap="square" lIns="0" tIns="0" rIns="0" bIns="0" rtlCol="0"/>
            <a:lstStyle/>
            <a:p>
              <a:endParaRPr/>
            </a:p>
          </p:txBody>
        </p:sp>
        <p:sp>
          <p:nvSpPr>
            <p:cNvPr id="76" name="object 76"/>
            <p:cNvSpPr/>
            <p:nvPr/>
          </p:nvSpPr>
          <p:spPr>
            <a:xfrm>
              <a:off x="1385316" y="5353050"/>
              <a:ext cx="7071359" cy="979169"/>
            </a:xfrm>
            <a:custGeom>
              <a:avLst/>
              <a:gdLst/>
              <a:ahLst/>
              <a:cxnLst/>
              <a:rect l="l" t="t" r="r" b="b"/>
              <a:pathLst>
                <a:path w="7071359" h="979170">
                  <a:moveTo>
                    <a:pt x="9144" y="979170"/>
                  </a:moveTo>
                  <a:lnTo>
                    <a:pt x="9144" y="0"/>
                  </a:lnTo>
                  <a:lnTo>
                    <a:pt x="0" y="0"/>
                  </a:lnTo>
                  <a:lnTo>
                    <a:pt x="0" y="979170"/>
                  </a:lnTo>
                  <a:lnTo>
                    <a:pt x="9144" y="979170"/>
                  </a:lnTo>
                  <a:close/>
                </a:path>
                <a:path w="7071359" h="979170">
                  <a:moveTo>
                    <a:pt x="7061454" y="356615"/>
                  </a:moveTo>
                  <a:lnTo>
                    <a:pt x="7061454" y="350519"/>
                  </a:lnTo>
                  <a:lnTo>
                    <a:pt x="7058025" y="347090"/>
                  </a:lnTo>
                  <a:lnTo>
                    <a:pt x="6425945" y="979170"/>
                  </a:lnTo>
                  <a:lnTo>
                    <a:pt x="6438899" y="979170"/>
                  </a:lnTo>
                  <a:lnTo>
                    <a:pt x="7061454" y="356615"/>
                  </a:lnTo>
                  <a:close/>
                </a:path>
                <a:path w="7071359" h="979170">
                  <a:moveTo>
                    <a:pt x="7071359" y="346709"/>
                  </a:moveTo>
                  <a:lnTo>
                    <a:pt x="6724650" y="0"/>
                  </a:lnTo>
                  <a:lnTo>
                    <a:pt x="6710934" y="0"/>
                  </a:lnTo>
                  <a:lnTo>
                    <a:pt x="7058025" y="347090"/>
                  </a:lnTo>
                  <a:lnTo>
                    <a:pt x="7061454" y="343661"/>
                  </a:lnTo>
                  <a:lnTo>
                    <a:pt x="7061454" y="356615"/>
                  </a:lnTo>
                  <a:lnTo>
                    <a:pt x="7071359" y="346709"/>
                  </a:lnTo>
                  <a:close/>
                </a:path>
                <a:path w="7071359" h="979170">
                  <a:moveTo>
                    <a:pt x="7061454" y="350519"/>
                  </a:moveTo>
                  <a:lnTo>
                    <a:pt x="7061454" y="343661"/>
                  </a:lnTo>
                  <a:lnTo>
                    <a:pt x="7058025" y="347090"/>
                  </a:lnTo>
                  <a:lnTo>
                    <a:pt x="7061454" y="350519"/>
                  </a:lnTo>
                  <a:close/>
                </a:path>
              </a:pathLst>
            </a:custGeom>
            <a:solidFill>
              <a:srgbClr val="4F81BD"/>
            </a:solidFill>
          </p:spPr>
          <p:txBody>
            <a:bodyPr wrap="square" lIns="0" tIns="0" rIns="0" bIns="0" rtlCol="0"/>
            <a:lstStyle/>
            <a:p>
              <a:endParaRPr/>
            </a:p>
          </p:txBody>
        </p:sp>
        <p:sp>
          <p:nvSpPr>
            <p:cNvPr id="77" name="object 77"/>
            <p:cNvSpPr/>
            <p:nvPr/>
          </p:nvSpPr>
          <p:spPr>
            <a:xfrm>
              <a:off x="1310593" y="6272025"/>
              <a:ext cx="2116647" cy="758"/>
            </a:xfrm>
            <a:prstGeom prst="rect">
              <a:avLst/>
            </a:prstGeom>
            <a:blipFill>
              <a:blip r:embed="rId19" cstate="print"/>
              <a:stretch>
                <a:fillRect/>
              </a:stretch>
            </a:blipFill>
          </p:spPr>
          <p:txBody>
            <a:bodyPr wrap="square" lIns="0" tIns="0" rIns="0" bIns="0" rtlCol="0"/>
            <a:lstStyle/>
            <a:p>
              <a:endParaRPr/>
            </a:p>
          </p:txBody>
        </p:sp>
        <p:sp>
          <p:nvSpPr>
            <p:cNvPr id="78" name="object 78"/>
            <p:cNvSpPr/>
            <p:nvPr/>
          </p:nvSpPr>
          <p:spPr>
            <a:xfrm>
              <a:off x="1115568" y="5353049"/>
              <a:ext cx="2500883" cy="925068"/>
            </a:xfrm>
            <a:prstGeom prst="rect">
              <a:avLst/>
            </a:prstGeom>
            <a:blipFill>
              <a:blip r:embed="rId20" cstate="print"/>
              <a:stretch>
                <a:fillRect/>
              </a:stretch>
            </a:blipFill>
          </p:spPr>
          <p:txBody>
            <a:bodyPr wrap="square" lIns="0" tIns="0" rIns="0" bIns="0" rtlCol="0"/>
            <a:lstStyle/>
            <a:p>
              <a:endParaRPr/>
            </a:p>
          </p:txBody>
        </p:sp>
        <p:sp>
          <p:nvSpPr>
            <p:cNvPr id="79" name="object 79"/>
            <p:cNvSpPr/>
            <p:nvPr/>
          </p:nvSpPr>
          <p:spPr>
            <a:xfrm>
              <a:off x="1115568" y="5353049"/>
              <a:ext cx="2501265" cy="925194"/>
            </a:xfrm>
            <a:custGeom>
              <a:avLst/>
              <a:gdLst/>
              <a:ahLst/>
              <a:cxnLst/>
              <a:rect l="l" t="t" r="r" b="b"/>
              <a:pathLst>
                <a:path w="2501265" h="925195">
                  <a:moveTo>
                    <a:pt x="2500884" y="739140"/>
                  </a:moveTo>
                  <a:lnTo>
                    <a:pt x="2500884" y="0"/>
                  </a:lnTo>
                  <a:lnTo>
                    <a:pt x="2491740" y="0"/>
                  </a:lnTo>
                  <a:lnTo>
                    <a:pt x="2491740" y="729234"/>
                  </a:lnTo>
                  <a:lnTo>
                    <a:pt x="2490216" y="748284"/>
                  </a:lnTo>
                  <a:lnTo>
                    <a:pt x="2480619" y="791860"/>
                  </a:lnTo>
                  <a:lnTo>
                    <a:pt x="2461310" y="830839"/>
                  </a:lnTo>
                  <a:lnTo>
                    <a:pt x="2433689" y="863941"/>
                  </a:lnTo>
                  <a:lnTo>
                    <a:pt x="2399157" y="889883"/>
                  </a:lnTo>
                  <a:lnTo>
                    <a:pt x="2359112" y="907384"/>
                  </a:lnTo>
                  <a:lnTo>
                    <a:pt x="2314956" y="915162"/>
                  </a:lnTo>
                  <a:lnTo>
                    <a:pt x="195834" y="915162"/>
                  </a:lnTo>
                  <a:lnTo>
                    <a:pt x="151328" y="910040"/>
                  </a:lnTo>
                  <a:lnTo>
                    <a:pt x="110346" y="894709"/>
                  </a:lnTo>
                  <a:lnTo>
                    <a:pt x="74375" y="870475"/>
                  </a:lnTo>
                  <a:lnTo>
                    <a:pt x="44907" y="838645"/>
                  </a:lnTo>
                  <a:lnTo>
                    <a:pt x="23428" y="800527"/>
                  </a:lnTo>
                  <a:lnTo>
                    <a:pt x="11430" y="757428"/>
                  </a:lnTo>
                  <a:lnTo>
                    <a:pt x="9144" y="0"/>
                  </a:lnTo>
                  <a:lnTo>
                    <a:pt x="0" y="0"/>
                  </a:lnTo>
                  <a:lnTo>
                    <a:pt x="0" y="739140"/>
                  </a:lnTo>
                  <a:lnTo>
                    <a:pt x="12096" y="797572"/>
                  </a:lnTo>
                  <a:lnTo>
                    <a:pt x="43327" y="852500"/>
                  </a:lnTo>
                  <a:lnTo>
                    <a:pt x="70866" y="880110"/>
                  </a:lnTo>
                  <a:lnTo>
                    <a:pt x="105069" y="902983"/>
                  </a:lnTo>
                  <a:lnTo>
                    <a:pt x="164536" y="922278"/>
                  </a:lnTo>
                  <a:lnTo>
                    <a:pt x="195834" y="925068"/>
                  </a:lnTo>
                  <a:lnTo>
                    <a:pt x="2305050" y="925068"/>
                  </a:lnTo>
                  <a:lnTo>
                    <a:pt x="2371314" y="913448"/>
                  </a:lnTo>
                  <a:lnTo>
                    <a:pt x="2412297" y="893007"/>
                  </a:lnTo>
                  <a:lnTo>
                    <a:pt x="2447158" y="863788"/>
                  </a:lnTo>
                  <a:lnTo>
                    <a:pt x="2474484" y="827359"/>
                  </a:lnTo>
                  <a:lnTo>
                    <a:pt x="2492864" y="785287"/>
                  </a:lnTo>
                  <a:lnTo>
                    <a:pt x="2500884" y="739140"/>
                  </a:lnTo>
                  <a:close/>
                </a:path>
              </a:pathLst>
            </a:custGeom>
            <a:solidFill>
              <a:srgbClr val="4F81BD"/>
            </a:solidFill>
          </p:spPr>
          <p:txBody>
            <a:bodyPr wrap="square" lIns="0" tIns="0" rIns="0" bIns="0" rtlCol="0"/>
            <a:lstStyle/>
            <a:p>
              <a:endParaRPr/>
            </a:p>
          </p:txBody>
        </p:sp>
      </p:grpSp>
      <p:sp>
        <p:nvSpPr>
          <p:cNvPr id="80" name="object 80"/>
          <p:cNvSpPr txBox="1"/>
          <p:nvPr/>
        </p:nvSpPr>
        <p:spPr>
          <a:xfrm>
            <a:off x="1530350" y="5147564"/>
            <a:ext cx="1670685" cy="975360"/>
          </a:xfrm>
          <a:prstGeom prst="rect">
            <a:avLst/>
          </a:prstGeom>
        </p:spPr>
        <p:txBody>
          <a:bodyPr vert="horz" wrap="square" lIns="0" tIns="86995" rIns="0" bIns="0" rtlCol="0">
            <a:spAutoFit/>
          </a:bodyPr>
          <a:lstStyle/>
          <a:p>
            <a:pPr algn="ctr">
              <a:lnSpc>
                <a:spcPct val="100000"/>
              </a:lnSpc>
              <a:spcBef>
                <a:spcPts val="685"/>
              </a:spcBef>
            </a:pPr>
            <a:r>
              <a:rPr sz="1800" spc="-15" dirty="0">
                <a:solidFill>
                  <a:srgbClr val="FFFFFF"/>
                </a:solidFill>
                <a:latin typeface="Calibri"/>
                <a:cs typeface="Calibri"/>
              </a:rPr>
              <a:t>LEG</a:t>
            </a:r>
            <a:r>
              <a:rPr sz="1800" spc="-90" dirty="0">
                <a:solidFill>
                  <a:srgbClr val="FFFFFF"/>
                </a:solidFill>
                <a:latin typeface="Calibri"/>
                <a:cs typeface="Calibri"/>
              </a:rPr>
              <a:t> </a:t>
            </a:r>
            <a:r>
              <a:rPr sz="1800" dirty="0">
                <a:solidFill>
                  <a:srgbClr val="FFFFFF"/>
                </a:solidFill>
                <a:latin typeface="Calibri"/>
                <a:cs typeface="Calibri"/>
              </a:rPr>
              <a:t>1/96</a:t>
            </a:r>
            <a:endParaRPr sz="1800">
              <a:latin typeface="Calibri"/>
              <a:cs typeface="Calibri"/>
            </a:endParaRPr>
          </a:p>
          <a:p>
            <a:pPr marL="12700" marR="5080" algn="ctr">
              <a:lnSpc>
                <a:spcPts val="1980"/>
              </a:lnSpc>
              <a:spcBef>
                <a:spcPts val="805"/>
              </a:spcBef>
            </a:pPr>
            <a:r>
              <a:rPr sz="1800" dirty="0">
                <a:solidFill>
                  <a:srgbClr val="FFFFFF"/>
                </a:solidFill>
                <a:latin typeface="Calibri"/>
                <a:cs typeface="Calibri"/>
              </a:rPr>
              <a:t>‘Outright’</a:t>
            </a:r>
            <a:r>
              <a:rPr sz="1800" spc="-80" dirty="0">
                <a:solidFill>
                  <a:srgbClr val="FFFFFF"/>
                </a:solidFill>
                <a:latin typeface="Calibri"/>
                <a:cs typeface="Calibri"/>
              </a:rPr>
              <a:t> </a:t>
            </a:r>
            <a:r>
              <a:rPr sz="1800" spc="-15" dirty="0">
                <a:solidFill>
                  <a:srgbClr val="FFFFFF"/>
                </a:solidFill>
                <a:latin typeface="Calibri"/>
                <a:cs typeface="Calibri"/>
              </a:rPr>
              <a:t>Defects  </a:t>
            </a:r>
            <a:r>
              <a:rPr sz="1800" spc="-10" dirty="0">
                <a:solidFill>
                  <a:srgbClr val="FFFFFF"/>
                </a:solidFill>
                <a:latin typeface="Calibri"/>
                <a:cs typeface="Calibri"/>
              </a:rPr>
              <a:t>Exclusion</a:t>
            </a:r>
            <a:endParaRPr sz="1800">
              <a:latin typeface="Calibri"/>
              <a:cs typeface="Calibri"/>
            </a:endParaRPr>
          </a:p>
        </p:txBody>
      </p:sp>
      <p:grpSp>
        <p:nvGrpSpPr>
          <p:cNvPr id="81" name="object 81"/>
          <p:cNvGrpSpPr/>
          <p:nvPr/>
        </p:nvGrpSpPr>
        <p:grpSpPr>
          <a:xfrm>
            <a:off x="3740658" y="5353050"/>
            <a:ext cx="2501900" cy="925194"/>
            <a:chOff x="3740658" y="5353050"/>
            <a:chExt cx="2501900" cy="925194"/>
          </a:xfrm>
        </p:grpSpPr>
        <p:sp>
          <p:nvSpPr>
            <p:cNvPr id="82" name="object 82"/>
            <p:cNvSpPr/>
            <p:nvPr/>
          </p:nvSpPr>
          <p:spPr>
            <a:xfrm>
              <a:off x="3936442" y="6272025"/>
              <a:ext cx="2116609" cy="758"/>
            </a:xfrm>
            <a:prstGeom prst="rect">
              <a:avLst/>
            </a:prstGeom>
            <a:blipFill>
              <a:blip r:embed="rId21" cstate="print"/>
              <a:stretch>
                <a:fillRect/>
              </a:stretch>
            </a:blipFill>
          </p:spPr>
          <p:txBody>
            <a:bodyPr wrap="square" lIns="0" tIns="0" rIns="0" bIns="0" rtlCol="0"/>
            <a:lstStyle/>
            <a:p>
              <a:endParaRPr/>
            </a:p>
          </p:txBody>
        </p:sp>
        <p:sp>
          <p:nvSpPr>
            <p:cNvPr id="83" name="object 83"/>
            <p:cNvSpPr/>
            <p:nvPr/>
          </p:nvSpPr>
          <p:spPr>
            <a:xfrm>
              <a:off x="3740658" y="5353050"/>
              <a:ext cx="2501645" cy="925068"/>
            </a:xfrm>
            <a:prstGeom prst="rect">
              <a:avLst/>
            </a:prstGeom>
            <a:blipFill>
              <a:blip r:embed="rId22" cstate="print"/>
              <a:stretch>
                <a:fillRect/>
              </a:stretch>
            </a:blipFill>
          </p:spPr>
          <p:txBody>
            <a:bodyPr wrap="square" lIns="0" tIns="0" rIns="0" bIns="0" rtlCol="0"/>
            <a:lstStyle/>
            <a:p>
              <a:endParaRPr/>
            </a:p>
          </p:txBody>
        </p:sp>
        <p:sp>
          <p:nvSpPr>
            <p:cNvPr id="84" name="object 84"/>
            <p:cNvSpPr/>
            <p:nvPr/>
          </p:nvSpPr>
          <p:spPr>
            <a:xfrm>
              <a:off x="3740658" y="5353050"/>
              <a:ext cx="2501900" cy="925194"/>
            </a:xfrm>
            <a:custGeom>
              <a:avLst/>
              <a:gdLst/>
              <a:ahLst/>
              <a:cxnLst/>
              <a:rect l="l" t="t" r="r" b="b"/>
              <a:pathLst>
                <a:path w="2501900" h="925195">
                  <a:moveTo>
                    <a:pt x="2501646" y="729234"/>
                  </a:moveTo>
                  <a:lnTo>
                    <a:pt x="2501646" y="0"/>
                  </a:lnTo>
                  <a:lnTo>
                    <a:pt x="2491739" y="0"/>
                  </a:lnTo>
                  <a:lnTo>
                    <a:pt x="2491739" y="739140"/>
                  </a:lnTo>
                  <a:lnTo>
                    <a:pt x="2490978" y="748284"/>
                  </a:lnTo>
                  <a:lnTo>
                    <a:pt x="2481019" y="792073"/>
                  </a:lnTo>
                  <a:lnTo>
                    <a:pt x="2461516" y="831141"/>
                  </a:lnTo>
                  <a:lnTo>
                    <a:pt x="2433813" y="864236"/>
                  </a:lnTo>
                  <a:lnTo>
                    <a:pt x="2399255" y="890106"/>
                  </a:lnTo>
                  <a:lnTo>
                    <a:pt x="2359188" y="907498"/>
                  </a:lnTo>
                  <a:lnTo>
                    <a:pt x="2314956" y="915162"/>
                  </a:lnTo>
                  <a:lnTo>
                    <a:pt x="195834" y="915162"/>
                  </a:lnTo>
                  <a:lnTo>
                    <a:pt x="150982" y="909694"/>
                  </a:lnTo>
                  <a:lnTo>
                    <a:pt x="110154" y="894396"/>
                  </a:lnTo>
                  <a:lnTo>
                    <a:pt x="74566" y="870394"/>
                  </a:lnTo>
                  <a:lnTo>
                    <a:pt x="45437" y="838815"/>
                  </a:lnTo>
                  <a:lnTo>
                    <a:pt x="23986" y="800784"/>
                  </a:lnTo>
                  <a:lnTo>
                    <a:pt x="11430" y="757428"/>
                  </a:lnTo>
                  <a:lnTo>
                    <a:pt x="9906" y="0"/>
                  </a:lnTo>
                  <a:lnTo>
                    <a:pt x="0" y="0"/>
                  </a:lnTo>
                  <a:lnTo>
                    <a:pt x="0" y="729234"/>
                  </a:lnTo>
                  <a:lnTo>
                    <a:pt x="3810" y="768858"/>
                  </a:lnTo>
                  <a:lnTo>
                    <a:pt x="26012" y="826331"/>
                  </a:lnTo>
                  <a:lnTo>
                    <a:pt x="64770" y="874014"/>
                  </a:lnTo>
                  <a:lnTo>
                    <a:pt x="105647" y="902938"/>
                  </a:lnTo>
                  <a:lnTo>
                    <a:pt x="164719" y="922215"/>
                  </a:lnTo>
                  <a:lnTo>
                    <a:pt x="195834" y="925068"/>
                  </a:lnTo>
                  <a:lnTo>
                    <a:pt x="2305812" y="925068"/>
                  </a:lnTo>
                  <a:lnTo>
                    <a:pt x="2371351" y="913520"/>
                  </a:lnTo>
                  <a:lnTo>
                    <a:pt x="2412523" y="893103"/>
                  </a:lnTo>
                  <a:lnTo>
                    <a:pt x="2447601" y="863874"/>
                  </a:lnTo>
                  <a:lnTo>
                    <a:pt x="2475046" y="827416"/>
                  </a:lnTo>
                  <a:lnTo>
                    <a:pt x="2493320" y="785310"/>
                  </a:lnTo>
                  <a:lnTo>
                    <a:pt x="2500884" y="739140"/>
                  </a:lnTo>
                  <a:lnTo>
                    <a:pt x="2501646" y="729234"/>
                  </a:lnTo>
                  <a:close/>
                </a:path>
              </a:pathLst>
            </a:custGeom>
            <a:solidFill>
              <a:srgbClr val="4F81BD"/>
            </a:solidFill>
          </p:spPr>
          <p:txBody>
            <a:bodyPr wrap="square" lIns="0" tIns="0" rIns="0" bIns="0" rtlCol="0"/>
            <a:lstStyle/>
            <a:p>
              <a:endParaRPr/>
            </a:p>
          </p:txBody>
        </p:sp>
      </p:grpSp>
      <p:sp>
        <p:nvSpPr>
          <p:cNvPr id="85" name="object 85"/>
          <p:cNvSpPr txBox="1"/>
          <p:nvPr/>
        </p:nvSpPr>
        <p:spPr>
          <a:xfrm>
            <a:off x="3879596" y="5147564"/>
            <a:ext cx="2222500" cy="975360"/>
          </a:xfrm>
          <a:prstGeom prst="rect">
            <a:avLst/>
          </a:prstGeom>
        </p:spPr>
        <p:txBody>
          <a:bodyPr vert="horz" wrap="square" lIns="0" tIns="86995" rIns="0" bIns="0" rtlCol="0">
            <a:spAutoFit/>
          </a:bodyPr>
          <a:lstStyle/>
          <a:p>
            <a:pPr algn="ctr">
              <a:lnSpc>
                <a:spcPct val="100000"/>
              </a:lnSpc>
              <a:spcBef>
                <a:spcPts val="685"/>
              </a:spcBef>
            </a:pPr>
            <a:r>
              <a:rPr sz="1800" spc="-15" dirty="0">
                <a:solidFill>
                  <a:srgbClr val="FFFFFF"/>
                </a:solidFill>
                <a:latin typeface="Calibri"/>
                <a:cs typeface="Calibri"/>
              </a:rPr>
              <a:t>LEG </a:t>
            </a:r>
            <a:r>
              <a:rPr sz="1800" dirty="0">
                <a:solidFill>
                  <a:srgbClr val="FFFFFF"/>
                </a:solidFill>
                <a:latin typeface="Calibri"/>
                <a:cs typeface="Calibri"/>
              </a:rPr>
              <a:t>2/96 –</a:t>
            </a:r>
            <a:endParaRPr sz="1800">
              <a:latin typeface="Calibri"/>
              <a:cs typeface="Calibri"/>
            </a:endParaRPr>
          </a:p>
          <a:p>
            <a:pPr marL="12065" marR="5080" algn="ctr">
              <a:lnSpc>
                <a:spcPts val="1980"/>
              </a:lnSpc>
              <a:spcBef>
                <a:spcPts val="805"/>
              </a:spcBef>
            </a:pPr>
            <a:r>
              <a:rPr sz="1800" dirty="0">
                <a:solidFill>
                  <a:srgbClr val="FFFFFF"/>
                </a:solidFill>
                <a:latin typeface="Calibri"/>
                <a:cs typeface="Calibri"/>
              </a:rPr>
              <a:t>‘Consequences’</a:t>
            </a:r>
            <a:r>
              <a:rPr sz="1800" spc="-95" dirty="0">
                <a:solidFill>
                  <a:srgbClr val="FFFFFF"/>
                </a:solidFill>
                <a:latin typeface="Calibri"/>
                <a:cs typeface="Calibri"/>
              </a:rPr>
              <a:t> </a:t>
            </a:r>
            <a:r>
              <a:rPr sz="1800" spc="-15" dirty="0">
                <a:solidFill>
                  <a:srgbClr val="FFFFFF"/>
                </a:solidFill>
                <a:latin typeface="Calibri"/>
                <a:cs typeface="Calibri"/>
              </a:rPr>
              <a:t>Defects  </a:t>
            </a:r>
            <a:r>
              <a:rPr sz="1800" spc="-10" dirty="0">
                <a:solidFill>
                  <a:srgbClr val="FFFFFF"/>
                </a:solidFill>
                <a:latin typeface="Calibri"/>
                <a:cs typeface="Calibri"/>
              </a:rPr>
              <a:t>Exclusion</a:t>
            </a:r>
            <a:endParaRPr sz="1800">
              <a:latin typeface="Calibri"/>
              <a:cs typeface="Calibri"/>
            </a:endParaRPr>
          </a:p>
        </p:txBody>
      </p:sp>
      <p:grpSp>
        <p:nvGrpSpPr>
          <p:cNvPr id="86" name="object 86"/>
          <p:cNvGrpSpPr/>
          <p:nvPr/>
        </p:nvGrpSpPr>
        <p:grpSpPr>
          <a:xfrm>
            <a:off x="6366509" y="5353050"/>
            <a:ext cx="2501265" cy="925194"/>
            <a:chOff x="6366509" y="5353050"/>
            <a:chExt cx="2501265" cy="925194"/>
          </a:xfrm>
        </p:grpSpPr>
        <p:sp>
          <p:nvSpPr>
            <p:cNvPr id="87" name="object 87"/>
            <p:cNvSpPr/>
            <p:nvPr/>
          </p:nvSpPr>
          <p:spPr>
            <a:xfrm>
              <a:off x="6562294" y="6272025"/>
              <a:ext cx="2115888" cy="758"/>
            </a:xfrm>
            <a:prstGeom prst="rect">
              <a:avLst/>
            </a:prstGeom>
            <a:blipFill>
              <a:blip r:embed="rId23" cstate="print"/>
              <a:stretch>
                <a:fillRect/>
              </a:stretch>
            </a:blipFill>
          </p:spPr>
          <p:txBody>
            <a:bodyPr wrap="square" lIns="0" tIns="0" rIns="0" bIns="0" rtlCol="0"/>
            <a:lstStyle/>
            <a:p>
              <a:endParaRPr/>
            </a:p>
          </p:txBody>
        </p:sp>
        <p:sp>
          <p:nvSpPr>
            <p:cNvPr id="88" name="object 88"/>
            <p:cNvSpPr/>
            <p:nvPr/>
          </p:nvSpPr>
          <p:spPr>
            <a:xfrm>
              <a:off x="6366509" y="5353050"/>
              <a:ext cx="2500884" cy="925068"/>
            </a:xfrm>
            <a:prstGeom prst="rect">
              <a:avLst/>
            </a:prstGeom>
            <a:blipFill>
              <a:blip r:embed="rId24" cstate="print"/>
              <a:stretch>
                <a:fillRect/>
              </a:stretch>
            </a:blipFill>
          </p:spPr>
          <p:txBody>
            <a:bodyPr wrap="square" lIns="0" tIns="0" rIns="0" bIns="0" rtlCol="0"/>
            <a:lstStyle/>
            <a:p>
              <a:endParaRPr/>
            </a:p>
          </p:txBody>
        </p:sp>
        <p:sp>
          <p:nvSpPr>
            <p:cNvPr id="89" name="object 89"/>
            <p:cNvSpPr/>
            <p:nvPr/>
          </p:nvSpPr>
          <p:spPr>
            <a:xfrm>
              <a:off x="6366509" y="5353050"/>
              <a:ext cx="2501265" cy="925194"/>
            </a:xfrm>
            <a:custGeom>
              <a:avLst/>
              <a:gdLst/>
              <a:ahLst/>
              <a:cxnLst/>
              <a:rect l="l" t="t" r="r" b="b"/>
              <a:pathLst>
                <a:path w="2501265" h="925195">
                  <a:moveTo>
                    <a:pt x="2500884" y="739140"/>
                  </a:moveTo>
                  <a:lnTo>
                    <a:pt x="2500884" y="0"/>
                  </a:lnTo>
                  <a:lnTo>
                    <a:pt x="2491740" y="0"/>
                  </a:lnTo>
                  <a:lnTo>
                    <a:pt x="2491740" y="739140"/>
                  </a:lnTo>
                  <a:lnTo>
                    <a:pt x="2490978" y="748284"/>
                  </a:lnTo>
                  <a:lnTo>
                    <a:pt x="2480676" y="792160"/>
                  </a:lnTo>
                  <a:lnTo>
                    <a:pt x="2461172" y="831150"/>
                  </a:lnTo>
                  <a:lnTo>
                    <a:pt x="2433656" y="864098"/>
                  </a:lnTo>
                  <a:lnTo>
                    <a:pt x="2399320" y="889852"/>
                  </a:lnTo>
                  <a:lnTo>
                    <a:pt x="2359356" y="907258"/>
                  </a:lnTo>
                  <a:lnTo>
                    <a:pt x="2314956" y="915162"/>
                  </a:lnTo>
                  <a:lnTo>
                    <a:pt x="195834" y="915162"/>
                  </a:lnTo>
                  <a:lnTo>
                    <a:pt x="151022" y="909799"/>
                  </a:lnTo>
                  <a:lnTo>
                    <a:pt x="110103" y="894489"/>
                  </a:lnTo>
                  <a:lnTo>
                    <a:pt x="74380" y="870413"/>
                  </a:lnTo>
                  <a:lnTo>
                    <a:pt x="45158" y="838756"/>
                  </a:lnTo>
                  <a:lnTo>
                    <a:pt x="23740" y="800699"/>
                  </a:lnTo>
                  <a:lnTo>
                    <a:pt x="11430" y="757428"/>
                  </a:lnTo>
                  <a:lnTo>
                    <a:pt x="9144" y="0"/>
                  </a:lnTo>
                  <a:lnTo>
                    <a:pt x="0" y="0"/>
                  </a:lnTo>
                  <a:lnTo>
                    <a:pt x="0" y="739140"/>
                  </a:lnTo>
                  <a:lnTo>
                    <a:pt x="12539" y="798351"/>
                  </a:lnTo>
                  <a:lnTo>
                    <a:pt x="42941" y="851607"/>
                  </a:lnTo>
                  <a:lnTo>
                    <a:pt x="70866" y="880110"/>
                  </a:lnTo>
                  <a:lnTo>
                    <a:pt x="105156" y="902808"/>
                  </a:lnTo>
                  <a:lnTo>
                    <a:pt x="164541" y="922224"/>
                  </a:lnTo>
                  <a:lnTo>
                    <a:pt x="195834" y="925068"/>
                  </a:lnTo>
                  <a:lnTo>
                    <a:pt x="2305812" y="925068"/>
                  </a:lnTo>
                  <a:lnTo>
                    <a:pt x="2371180" y="913603"/>
                  </a:lnTo>
                  <a:lnTo>
                    <a:pt x="2412206" y="893131"/>
                  </a:lnTo>
                  <a:lnTo>
                    <a:pt x="2447196" y="863788"/>
                  </a:lnTo>
                  <a:lnTo>
                    <a:pt x="2474642" y="827235"/>
                  </a:lnTo>
                  <a:lnTo>
                    <a:pt x="2493040" y="785132"/>
                  </a:lnTo>
                  <a:lnTo>
                    <a:pt x="2500884" y="739140"/>
                  </a:lnTo>
                  <a:close/>
                </a:path>
              </a:pathLst>
            </a:custGeom>
            <a:solidFill>
              <a:srgbClr val="4F81BD"/>
            </a:solidFill>
          </p:spPr>
          <p:txBody>
            <a:bodyPr wrap="square" lIns="0" tIns="0" rIns="0" bIns="0" rtlCol="0"/>
            <a:lstStyle/>
            <a:p>
              <a:endParaRPr/>
            </a:p>
          </p:txBody>
        </p:sp>
      </p:grpSp>
      <p:sp>
        <p:nvSpPr>
          <p:cNvPr id="90" name="object 90"/>
          <p:cNvSpPr txBox="1"/>
          <p:nvPr/>
        </p:nvSpPr>
        <p:spPr>
          <a:xfrm>
            <a:off x="6540500" y="5147564"/>
            <a:ext cx="2152015" cy="975360"/>
          </a:xfrm>
          <a:prstGeom prst="rect">
            <a:avLst/>
          </a:prstGeom>
        </p:spPr>
        <p:txBody>
          <a:bodyPr vert="horz" wrap="square" lIns="0" tIns="86995" rIns="0" bIns="0" rtlCol="0">
            <a:spAutoFit/>
          </a:bodyPr>
          <a:lstStyle/>
          <a:p>
            <a:pPr algn="ctr">
              <a:lnSpc>
                <a:spcPct val="100000"/>
              </a:lnSpc>
              <a:spcBef>
                <a:spcPts val="685"/>
              </a:spcBef>
            </a:pPr>
            <a:r>
              <a:rPr sz="1800" spc="-15" dirty="0">
                <a:solidFill>
                  <a:srgbClr val="FFFFFF"/>
                </a:solidFill>
                <a:latin typeface="Calibri"/>
                <a:cs typeface="Calibri"/>
              </a:rPr>
              <a:t>LEG</a:t>
            </a:r>
            <a:r>
              <a:rPr sz="1800" spc="-90" dirty="0">
                <a:solidFill>
                  <a:srgbClr val="FFFFFF"/>
                </a:solidFill>
                <a:latin typeface="Calibri"/>
                <a:cs typeface="Calibri"/>
              </a:rPr>
              <a:t> </a:t>
            </a:r>
            <a:r>
              <a:rPr sz="1800" dirty="0">
                <a:solidFill>
                  <a:srgbClr val="FFFFFF"/>
                </a:solidFill>
                <a:latin typeface="Calibri"/>
                <a:cs typeface="Calibri"/>
              </a:rPr>
              <a:t>3/06</a:t>
            </a:r>
            <a:endParaRPr sz="1800">
              <a:latin typeface="Calibri"/>
              <a:cs typeface="Calibri"/>
            </a:endParaRPr>
          </a:p>
          <a:p>
            <a:pPr marL="12065" marR="5080" algn="ctr">
              <a:lnSpc>
                <a:spcPts val="1980"/>
              </a:lnSpc>
              <a:spcBef>
                <a:spcPts val="805"/>
              </a:spcBef>
            </a:pPr>
            <a:r>
              <a:rPr sz="1800" spc="-5" dirty="0">
                <a:solidFill>
                  <a:srgbClr val="FFFFFF"/>
                </a:solidFill>
                <a:latin typeface="Calibri"/>
                <a:cs typeface="Calibri"/>
              </a:rPr>
              <a:t>‘Improvement’</a:t>
            </a:r>
            <a:r>
              <a:rPr sz="1800" spc="-55" dirty="0">
                <a:solidFill>
                  <a:srgbClr val="FFFFFF"/>
                </a:solidFill>
                <a:latin typeface="Calibri"/>
                <a:cs typeface="Calibri"/>
              </a:rPr>
              <a:t> </a:t>
            </a:r>
            <a:r>
              <a:rPr sz="1800" spc="-15" dirty="0">
                <a:solidFill>
                  <a:srgbClr val="FFFFFF"/>
                </a:solidFill>
                <a:latin typeface="Calibri"/>
                <a:cs typeface="Calibri"/>
              </a:rPr>
              <a:t>Defects  </a:t>
            </a:r>
            <a:r>
              <a:rPr sz="1800" spc="-10" dirty="0">
                <a:solidFill>
                  <a:srgbClr val="FFFFFF"/>
                </a:solidFill>
                <a:latin typeface="Calibri"/>
                <a:cs typeface="Calibri"/>
              </a:rPr>
              <a:t>Exclusion</a:t>
            </a:r>
            <a:endParaRPr sz="1800">
              <a:latin typeface="Calibri"/>
              <a:cs typeface="Calibri"/>
            </a:endParaRPr>
          </a:p>
        </p:txBody>
      </p:sp>
      <p:grpSp>
        <p:nvGrpSpPr>
          <p:cNvPr id="91" name="object 91"/>
          <p:cNvGrpSpPr/>
          <p:nvPr/>
        </p:nvGrpSpPr>
        <p:grpSpPr>
          <a:xfrm>
            <a:off x="457200" y="6331458"/>
            <a:ext cx="9144000" cy="984250"/>
            <a:chOff x="457200" y="6331458"/>
            <a:chExt cx="9144000" cy="984250"/>
          </a:xfrm>
        </p:grpSpPr>
        <p:sp>
          <p:nvSpPr>
            <p:cNvPr id="92" name="object 92"/>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93" name="object 93"/>
            <p:cNvSpPr/>
            <p:nvPr/>
          </p:nvSpPr>
          <p:spPr>
            <a:xfrm>
              <a:off x="1385316" y="6332220"/>
              <a:ext cx="6438900" cy="811530"/>
            </a:xfrm>
            <a:custGeom>
              <a:avLst/>
              <a:gdLst/>
              <a:ahLst/>
              <a:cxnLst/>
              <a:rect l="l" t="t" r="r" b="b"/>
              <a:pathLst>
                <a:path w="6438900" h="811529">
                  <a:moveTo>
                    <a:pt x="5627370" y="89153"/>
                  </a:moveTo>
                  <a:lnTo>
                    <a:pt x="5627370" y="83819"/>
                  </a:lnTo>
                  <a:lnTo>
                    <a:pt x="4571" y="83819"/>
                  </a:lnTo>
                  <a:lnTo>
                    <a:pt x="4571" y="0"/>
                  </a:lnTo>
                  <a:lnTo>
                    <a:pt x="0" y="0"/>
                  </a:lnTo>
                  <a:lnTo>
                    <a:pt x="0" y="89153"/>
                  </a:lnTo>
                  <a:lnTo>
                    <a:pt x="5627370" y="89153"/>
                  </a:lnTo>
                  <a:close/>
                </a:path>
                <a:path w="6438900" h="811529">
                  <a:moveTo>
                    <a:pt x="5631941" y="794003"/>
                  </a:moveTo>
                  <a:lnTo>
                    <a:pt x="5631941" y="89153"/>
                  </a:lnTo>
                  <a:lnTo>
                    <a:pt x="5627370" y="89153"/>
                  </a:lnTo>
                  <a:lnTo>
                    <a:pt x="5627370" y="811529"/>
                  </a:lnTo>
                  <a:lnTo>
                    <a:pt x="5628894" y="810005"/>
                  </a:lnTo>
                  <a:lnTo>
                    <a:pt x="5628894" y="797051"/>
                  </a:lnTo>
                  <a:lnTo>
                    <a:pt x="5631941" y="794003"/>
                  </a:lnTo>
                  <a:close/>
                </a:path>
                <a:path w="6438900" h="811529">
                  <a:moveTo>
                    <a:pt x="5631941" y="89153"/>
                  </a:moveTo>
                  <a:lnTo>
                    <a:pt x="5631941" y="83819"/>
                  </a:lnTo>
                  <a:lnTo>
                    <a:pt x="5627370" y="83819"/>
                  </a:lnTo>
                  <a:lnTo>
                    <a:pt x="5631941" y="89153"/>
                  </a:lnTo>
                  <a:close/>
                </a:path>
                <a:path w="6438900" h="811529">
                  <a:moveTo>
                    <a:pt x="5631941" y="798271"/>
                  </a:moveTo>
                  <a:lnTo>
                    <a:pt x="5631941" y="794003"/>
                  </a:lnTo>
                  <a:lnTo>
                    <a:pt x="5628894" y="797051"/>
                  </a:lnTo>
                  <a:lnTo>
                    <a:pt x="5631941" y="798271"/>
                  </a:lnTo>
                  <a:close/>
                </a:path>
                <a:path w="6438900" h="811529">
                  <a:moveTo>
                    <a:pt x="5638799" y="800100"/>
                  </a:moveTo>
                  <a:lnTo>
                    <a:pt x="5631941" y="800100"/>
                  </a:lnTo>
                  <a:lnTo>
                    <a:pt x="5631941" y="798271"/>
                  </a:lnTo>
                  <a:lnTo>
                    <a:pt x="5628894" y="797051"/>
                  </a:lnTo>
                  <a:lnTo>
                    <a:pt x="5628894" y="810005"/>
                  </a:lnTo>
                  <a:lnTo>
                    <a:pt x="5638799" y="800100"/>
                  </a:lnTo>
                  <a:close/>
                </a:path>
                <a:path w="6438900" h="811529">
                  <a:moveTo>
                    <a:pt x="5636514" y="800100"/>
                  </a:moveTo>
                  <a:lnTo>
                    <a:pt x="5633248" y="798793"/>
                  </a:lnTo>
                  <a:lnTo>
                    <a:pt x="5631941" y="800100"/>
                  </a:lnTo>
                  <a:lnTo>
                    <a:pt x="5636514" y="800100"/>
                  </a:lnTo>
                  <a:close/>
                </a:path>
                <a:path w="6438900" h="811529">
                  <a:moveTo>
                    <a:pt x="6438899" y="0"/>
                  </a:moveTo>
                  <a:lnTo>
                    <a:pt x="6432041" y="0"/>
                  </a:lnTo>
                  <a:lnTo>
                    <a:pt x="5633248" y="798793"/>
                  </a:lnTo>
                  <a:lnTo>
                    <a:pt x="5636514" y="800099"/>
                  </a:lnTo>
                  <a:lnTo>
                    <a:pt x="5638799" y="800100"/>
                  </a:lnTo>
                  <a:lnTo>
                    <a:pt x="6438899" y="0"/>
                  </a:lnTo>
                  <a:close/>
                </a:path>
              </a:pathLst>
            </a:custGeom>
            <a:solidFill>
              <a:srgbClr val="4F81BD"/>
            </a:solidFill>
          </p:spPr>
          <p:txBody>
            <a:bodyPr wrap="square" lIns="0" tIns="0" rIns="0" bIns="0" rtlCol="0"/>
            <a:lstStyle/>
            <a:p>
              <a:endParaRPr/>
            </a:p>
          </p:txBody>
        </p:sp>
        <p:sp>
          <p:nvSpPr>
            <p:cNvPr id="94" name="object 94"/>
            <p:cNvSpPr/>
            <p:nvPr/>
          </p:nvSpPr>
          <p:spPr>
            <a:xfrm>
              <a:off x="1389888" y="6332220"/>
              <a:ext cx="6427470" cy="800100"/>
            </a:xfrm>
            <a:custGeom>
              <a:avLst/>
              <a:gdLst/>
              <a:ahLst/>
              <a:cxnLst/>
              <a:rect l="l" t="t" r="r" b="b"/>
              <a:pathLst>
                <a:path w="6427470" h="800100">
                  <a:moveTo>
                    <a:pt x="6427469" y="0"/>
                  </a:moveTo>
                  <a:lnTo>
                    <a:pt x="0" y="0"/>
                  </a:lnTo>
                  <a:lnTo>
                    <a:pt x="0" y="83819"/>
                  </a:lnTo>
                  <a:lnTo>
                    <a:pt x="5627370" y="83819"/>
                  </a:lnTo>
                  <a:lnTo>
                    <a:pt x="5627370" y="800099"/>
                  </a:lnTo>
                  <a:lnTo>
                    <a:pt x="6427469" y="0"/>
                  </a:lnTo>
                  <a:close/>
                </a:path>
              </a:pathLst>
            </a:custGeom>
            <a:solidFill>
              <a:srgbClr val="D0D8E8"/>
            </a:solidFill>
          </p:spPr>
          <p:txBody>
            <a:bodyPr wrap="square" lIns="0" tIns="0" rIns="0" bIns="0" rtlCol="0"/>
            <a:lstStyle/>
            <a:p>
              <a:endParaRPr/>
            </a:p>
          </p:txBody>
        </p:sp>
        <p:sp>
          <p:nvSpPr>
            <p:cNvPr id="95" name="object 95"/>
            <p:cNvSpPr/>
            <p:nvPr/>
          </p:nvSpPr>
          <p:spPr>
            <a:xfrm>
              <a:off x="1385316" y="6332220"/>
              <a:ext cx="6438900" cy="811530"/>
            </a:xfrm>
            <a:custGeom>
              <a:avLst/>
              <a:gdLst/>
              <a:ahLst/>
              <a:cxnLst/>
              <a:rect l="l" t="t" r="r" b="b"/>
              <a:pathLst>
                <a:path w="6438900" h="811529">
                  <a:moveTo>
                    <a:pt x="9144" y="79247"/>
                  </a:moveTo>
                  <a:lnTo>
                    <a:pt x="9144" y="0"/>
                  </a:lnTo>
                  <a:lnTo>
                    <a:pt x="0" y="0"/>
                  </a:lnTo>
                  <a:lnTo>
                    <a:pt x="0" y="89153"/>
                  </a:lnTo>
                  <a:lnTo>
                    <a:pt x="4572" y="89153"/>
                  </a:lnTo>
                  <a:lnTo>
                    <a:pt x="4572" y="79247"/>
                  </a:lnTo>
                  <a:lnTo>
                    <a:pt x="9144" y="79247"/>
                  </a:lnTo>
                  <a:close/>
                </a:path>
                <a:path w="6438900" h="811529">
                  <a:moveTo>
                    <a:pt x="5636514" y="789431"/>
                  </a:moveTo>
                  <a:lnTo>
                    <a:pt x="5636514" y="79247"/>
                  </a:lnTo>
                  <a:lnTo>
                    <a:pt x="4572" y="79247"/>
                  </a:lnTo>
                  <a:lnTo>
                    <a:pt x="9144" y="83819"/>
                  </a:lnTo>
                  <a:lnTo>
                    <a:pt x="9144" y="89153"/>
                  </a:lnTo>
                  <a:lnTo>
                    <a:pt x="5627370" y="89153"/>
                  </a:lnTo>
                  <a:lnTo>
                    <a:pt x="5627370" y="83819"/>
                  </a:lnTo>
                  <a:lnTo>
                    <a:pt x="5631942" y="89153"/>
                  </a:lnTo>
                  <a:lnTo>
                    <a:pt x="5631942" y="794003"/>
                  </a:lnTo>
                  <a:lnTo>
                    <a:pt x="5636514" y="789431"/>
                  </a:lnTo>
                  <a:close/>
                </a:path>
                <a:path w="6438900" h="811529">
                  <a:moveTo>
                    <a:pt x="9144" y="89153"/>
                  </a:moveTo>
                  <a:lnTo>
                    <a:pt x="9144" y="83819"/>
                  </a:lnTo>
                  <a:lnTo>
                    <a:pt x="4572" y="79247"/>
                  </a:lnTo>
                  <a:lnTo>
                    <a:pt x="4572" y="89153"/>
                  </a:lnTo>
                  <a:lnTo>
                    <a:pt x="9144" y="89153"/>
                  </a:lnTo>
                  <a:close/>
                </a:path>
                <a:path w="6438900" h="811529">
                  <a:moveTo>
                    <a:pt x="5631942" y="89153"/>
                  </a:moveTo>
                  <a:lnTo>
                    <a:pt x="5627370" y="83819"/>
                  </a:lnTo>
                  <a:lnTo>
                    <a:pt x="5627370" y="89153"/>
                  </a:lnTo>
                  <a:lnTo>
                    <a:pt x="5631942" y="89153"/>
                  </a:lnTo>
                  <a:close/>
                </a:path>
                <a:path w="6438900" h="811529">
                  <a:moveTo>
                    <a:pt x="5631942" y="794003"/>
                  </a:moveTo>
                  <a:lnTo>
                    <a:pt x="5631942" y="89153"/>
                  </a:lnTo>
                  <a:lnTo>
                    <a:pt x="5627370" y="89153"/>
                  </a:lnTo>
                  <a:lnTo>
                    <a:pt x="5627370" y="811529"/>
                  </a:lnTo>
                  <a:lnTo>
                    <a:pt x="5628894" y="810005"/>
                  </a:lnTo>
                  <a:lnTo>
                    <a:pt x="5628894" y="797051"/>
                  </a:lnTo>
                  <a:lnTo>
                    <a:pt x="5631942" y="794003"/>
                  </a:lnTo>
                  <a:close/>
                </a:path>
                <a:path w="6438900" h="811529">
                  <a:moveTo>
                    <a:pt x="6438899" y="0"/>
                  </a:moveTo>
                  <a:lnTo>
                    <a:pt x="6425945" y="0"/>
                  </a:lnTo>
                  <a:lnTo>
                    <a:pt x="5628894" y="797051"/>
                  </a:lnTo>
                  <a:lnTo>
                    <a:pt x="5636514" y="800099"/>
                  </a:lnTo>
                  <a:lnTo>
                    <a:pt x="5636514" y="802385"/>
                  </a:lnTo>
                  <a:lnTo>
                    <a:pt x="6438899" y="0"/>
                  </a:lnTo>
                  <a:close/>
                </a:path>
                <a:path w="6438900" h="811529">
                  <a:moveTo>
                    <a:pt x="5636514" y="802385"/>
                  </a:moveTo>
                  <a:lnTo>
                    <a:pt x="5636514" y="800099"/>
                  </a:lnTo>
                  <a:lnTo>
                    <a:pt x="5628894" y="797051"/>
                  </a:lnTo>
                  <a:lnTo>
                    <a:pt x="5628894" y="810005"/>
                  </a:lnTo>
                  <a:lnTo>
                    <a:pt x="5636514" y="802385"/>
                  </a:lnTo>
                  <a:close/>
                </a:path>
              </a:pathLst>
            </a:custGeom>
            <a:solidFill>
              <a:srgbClr val="4F81BD"/>
            </a:solidFill>
          </p:spPr>
          <p:txBody>
            <a:bodyPr wrap="square" lIns="0" tIns="0" rIns="0" bIns="0" rtlCol="0"/>
            <a:lstStyle/>
            <a:p>
              <a:endParaRPr/>
            </a:p>
          </p:txBody>
        </p:sp>
      </p:grpSp>
      <p:sp>
        <p:nvSpPr>
          <p:cNvPr id="96" name="object 9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97" name="object 9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35" algn="ctr">
              <a:lnSpc>
                <a:spcPct val="100000"/>
              </a:lnSpc>
              <a:spcBef>
                <a:spcPts val="100"/>
              </a:spcBef>
            </a:pPr>
            <a:r>
              <a:rPr dirty="0"/>
              <a:t>Scenario</a:t>
            </a:r>
            <a:r>
              <a:rPr spc="-10" dirty="0"/>
              <a:t> </a:t>
            </a:r>
            <a:r>
              <a:rPr dirty="0"/>
              <a:t>2:</a:t>
            </a:r>
          </a:p>
          <a:p>
            <a:pPr marL="13335" marR="5080" algn="ctr">
              <a:lnSpc>
                <a:spcPct val="100000"/>
              </a:lnSpc>
            </a:pPr>
            <a:r>
              <a:rPr spc="-10" dirty="0"/>
              <a:t>Mere Presence </a:t>
            </a:r>
            <a:r>
              <a:rPr spc="-5" dirty="0"/>
              <a:t>of </a:t>
            </a:r>
            <a:r>
              <a:rPr spc="-15" dirty="0"/>
              <a:t>Defect </a:t>
            </a:r>
            <a:r>
              <a:rPr dirty="0"/>
              <a:t>in </a:t>
            </a:r>
            <a:r>
              <a:rPr spc="-5" dirty="0"/>
              <a:t>Design, Plan, Specification, </a:t>
            </a:r>
            <a:r>
              <a:rPr spc="-10" dirty="0"/>
              <a:t>Materials, </a:t>
            </a:r>
            <a:r>
              <a:rPr spc="-5" dirty="0"/>
              <a:t>or  </a:t>
            </a:r>
            <a:r>
              <a:rPr spc="-15" dirty="0"/>
              <a:t>Workmanship </a:t>
            </a:r>
            <a:r>
              <a:rPr spc="-5" dirty="0"/>
              <a:t>(New </a:t>
            </a:r>
            <a:r>
              <a:rPr spc="-15" dirty="0"/>
              <a:t>tower </a:t>
            </a:r>
            <a:r>
              <a:rPr dirty="0"/>
              <a:t>being built in </a:t>
            </a:r>
            <a:r>
              <a:rPr spc="-5" dirty="0"/>
              <a:t>Pisa,</a:t>
            </a:r>
            <a:r>
              <a:rPr spc="-25" dirty="0"/>
              <a:t> </a:t>
            </a:r>
            <a:r>
              <a:rPr spc="-5" dirty="0"/>
              <a:t>Italy).</a:t>
            </a:r>
          </a:p>
        </p:txBody>
      </p:sp>
      <p:grpSp>
        <p:nvGrpSpPr>
          <p:cNvPr id="4" name="object 4"/>
          <p:cNvGrpSpPr/>
          <p:nvPr/>
        </p:nvGrpSpPr>
        <p:grpSpPr>
          <a:xfrm>
            <a:off x="457200" y="2212085"/>
            <a:ext cx="9144000" cy="5103495"/>
            <a:chOff x="457200" y="2212085"/>
            <a:chExt cx="9144000" cy="5103495"/>
          </a:xfrm>
        </p:grpSpPr>
        <p:sp>
          <p:nvSpPr>
            <p:cNvPr id="5" name="object 5"/>
            <p:cNvSpPr/>
            <p:nvPr/>
          </p:nvSpPr>
          <p:spPr>
            <a:xfrm>
              <a:off x="2886455" y="2212085"/>
              <a:ext cx="4286250" cy="20345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7" name="object 7"/>
            <p:cNvSpPr/>
            <p:nvPr/>
          </p:nvSpPr>
          <p:spPr>
            <a:xfrm>
              <a:off x="2886455" y="2415539"/>
              <a:ext cx="4286249" cy="97916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9" name="object 9"/>
            <p:cNvSpPr/>
            <p:nvPr/>
          </p:nvSpPr>
          <p:spPr>
            <a:xfrm>
              <a:off x="2886455" y="3394709"/>
              <a:ext cx="4286249" cy="97917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1" name="object 11"/>
            <p:cNvSpPr/>
            <p:nvPr/>
          </p:nvSpPr>
          <p:spPr>
            <a:xfrm>
              <a:off x="2886455" y="4373879"/>
              <a:ext cx="4286249" cy="97917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3" name="object 13"/>
            <p:cNvSpPr/>
            <p:nvPr/>
          </p:nvSpPr>
          <p:spPr>
            <a:xfrm>
              <a:off x="2886455" y="5353050"/>
              <a:ext cx="4286249" cy="97917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57200" y="6331457"/>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15" name="object 15"/>
            <p:cNvSpPr/>
            <p:nvPr/>
          </p:nvSpPr>
          <p:spPr>
            <a:xfrm>
              <a:off x="2886455" y="6332220"/>
              <a:ext cx="4286249" cy="9905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2037842" y="6429246"/>
            <a:ext cx="6363335"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Century"/>
                <a:cs typeface="Century"/>
              </a:rPr>
              <a:t>“I skimped a little on the </a:t>
            </a:r>
            <a:r>
              <a:rPr sz="1600" b="1" spc="-5" dirty="0">
                <a:solidFill>
                  <a:srgbClr val="FFFFFF"/>
                </a:solidFill>
                <a:latin typeface="Century"/>
                <a:cs typeface="Century"/>
              </a:rPr>
              <a:t>foundation, </a:t>
            </a:r>
            <a:r>
              <a:rPr sz="1600" b="1" dirty="0">
                <a:solidFill>
                  <a:srgbClr val="FFFFFF"/>
                </a:solidFill>
                <a:latin typeface="Century"/>
                <a:cs typeface="Century"/>
              </a:rPr>
              <a:t>but no one will ever know</a:t>
            </a:r>
            <a:r>
              <a:rPr sz="1600" b="1" spc="-130" dirty="0">
                <a:solidFill>
                  <a:srgbClr val="FFFFFF"/>
                </a:solidFill>
                <a:latin typeface="Century"/>
                <a:cs typeface="Century"/>
              </a:rPr>
              <a:t> </a:t>
            </a:r>
            <a:r>
              <a:rPr sz="1600" b="1" dirty="0">
                <a:solidFill>
                  <a:srgbClr val="FFFFFF"/>
                </a:solidFill>
                <a:latin typeface="Century"/>
                <a:cs typeface="Century"/>
              </a:rPr>
              <a:t>it!!"</a:t>
            </a:r>
            <a:endParaRPr sz="1600">
              <a:latin typeface="Century"/>
              <a:cs typeface="Century"/>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35" algn="ctr">
              <a:lnSpc>
                <a:spcPct val="100000"/>
              </a:lnSpc>
              <a:spcBef>
                <a:spcPts val="100"/>
              </a:spcBef>
            </a:pPr>
            <a:r>
              <a:rPr dirty="0"/>
              <a:t>Scenario</a:t>
            </a:r>
            <a:r>
              <a:rPr spc="-10" dirty="0"/>
              <a:t> </a:t>
            </a:r>
            <a:r>
              <a:rPr dirty="0"/>
              <a:t>2:</a:t>
            </a:r>
          </a:p>
          <a:p>
            <a:pPr marL="13335" marR="5080" algn="ctr">
              <a:lnSpc>
                <a:spcPct val="100000"/>
              </a:lnSpc>
            </a:pPr>
            <a:r>
              <a:rPr spc="-10" dirty="0"/>
              <a:t>Mere Presence </a:t>
            </a:r>
            <a:r>
              <a:rPr spc="-5" dirty="0"/>
              <a:t>of </a:t>
            </a:r>
            <a:r>
              <a:rPr spc="-15" dirty="0"/>
              <a:t>Defect </a:t>
            </a:r>
            <a:r>
              <a:rPr dirty="0"/>
              <a:t>in </a:t>
            </a:r>
            <a:r>
              <a:rPr spc="-5" dirty="0"/>
              <a:t>Design, Plan, Specification, </a:t>
            </a:r>
            <a:r>
              <a:rPr spc="-10" dirty="0"/>
              <a:t>Materials, </a:t>
            </a:r>
            <a:r>
              <a:rPr spc="-5" dirty="0"/>
              <a:t>or  </a:t>
            </a:r>
            <a:r>
              <a:rPr spc="-15" dirty="0"/>
              <a:t>Workmanship </a:t>
            </a:r>
            <a:r>
              <a:rPr spc="-5" dirty="0"/>
              <a:t>(New </a:t>
            </a:r>
            <a:r>
              <a:rPr spc="-15" dirty="0"/>
              <a:t>tower </a:t>
            </a:r>
            <a:r>
              <a:rPr dirty="0"/>
              <a:t>being built in </a:t>
            </a:r>
            <a:r>
              <a:rPr spc="-5" dirty="0"/>
              <a:t>Pisa,</a:t>
            </a:r>
            <a:r>
              <a:rPr spc="-25" dirty="0"/>
              <a:t> </a:t>
            </a:r>
            <a:r>
              <a:rPr spc="-5" dirty="0"/>
              <a:t>Italy).</a:t>
            </a:r>
          </a:p>
        </p:txBody>
      </p:sp>
      <p:grpSp>
        <p:nvGrpSpPr>
          <p:cNvPr id="4" name="object 4"/>
          <p:cNvGrpSpPr/>
          <p:nvPr/>
        </p:nvGrpSpPr>
        <p:grpSpPr>
          <a:xfrm>
            <a:off x="852677" y="2203704"/>
            <a:ext cx="8242934" cy="212090"/>
            <a:chOff x="852677" y="2203704"/>
            <a:chExt cx="8242934" cy="212090"/>
          </a:xfrm>
        </p:grpSpPr>
        <p:sp>
          <p:nvSpPr>
            <p:cNvPr id="5" name="object 5"/>
            <p:cNvSpPr/>
            <p:nvPr/>
          </p:nvSpPr>
          <p:spPr>
            <a:xfrm>
              <a:off x="859535" y="2209800"/>
              <a:ext cx="8229600" cy="205740"/>
            </a:xfrm>
            <a:custGeom>
              <a:avLst/>
              <a:gdLst/>
              <a:ahLst/>
              <a:cxnLst/>
              <a:rect l="l" t="t" r="r" b="b"/>
              <a:pathLst>
                <a:path w="8229600" h="205739">
                  <a:moveTo>
                    <a:pt x="8229600" y="205739"/>
                  </a:moveTo>
                  <a:lnTo>
                    <a:pt x="8229600" y="0"/>
                  </a:lnTo>
                  <a:lnTo>
                    <a:pt x="0" y="0"/>
                  </a:lnTo>
                  <a:lnTo>
                    <a:pt x="0" y="205740"/>
                  </a:lnTo>
                  <a:lnTo>
                    <a:pt x="8229600" y="205739"/>
                  </a:lnTo>
                  <a:close/>
                </a:path>
              </a:pathLst>
            </a:custGeom>
            <a:solidFill>
              <a:srgbClr val="4F81BD"/>
            </a:solidFill>
          </p:spPr>
          <p:txBody>
            <a:bodyPr wrap="square" lIns="0" tIns="0" rIns="0" bIns="0" rtlCol="0"/>
            <a:lstStyle/>
            <a:p>
              <a:endParaRPr/>
            </a:p>
          </p:txBody>
        </p:sp>
        <p:sp>
          <p:nvSpPr>
            <p:cNvPr id="6" name="object 6"/>
            <p:cNvSpPr/>
            <p:nvPr/>
          </p:nvSpPr>
          <p:spPr>
            <a:xfrm>
              <a:off x="852678" y="2203703"/>
              <a:ext cx="8242934" cy="212090"/>
            </a:xfrm>
            <a:custGeom>
              <a:avLst/>
              <a:gdLst/>
              <a:ahLst/>
              <a:cxnLst/>
              <a:rect l="l" t="t" r="r" b="b"/>
              <a:pathLst>
                <a:path w="8242934" h="212089">
                  <a:moveTo>
                    <a:pt x="8242554" y="0"/>
                  </a:moveTo>
                  <a:lnTo>
                    <a:pt x="8242554" y="0"/>
                  </a:lnTo>
                  <a:lnTo>
                    <a:pt x="0" y="0"/>
                  </a:lnTo>
                  <a:lnTo>
                    <a:pt x="0" y="12954"/>
                  </a:lnTo>
                  <a:lnTo>
                    <a:pt x="0" y="211836"/>
                  </a:lnTo>
                  <a:lnTo>
                    <a:pt x="12954" y="211836"/>
                  </a:lnTo>
                  <a:lnTo>
                    <a:pt x="12954" y="12954"/>
                  </a:lnTo>
                  <a:lnTo>
                    <a:pt x="6345174" y="12954"/>
                  </a:lnTo>
                  <a:lnTo>
                    <a:pt x="6345174" y="211836"/>
                  </a:lnTo>
                  <a:lnTo>
                    <a:pt x="6358128" y="211836"/>
                  </a:lnTo>
                  <a:lnTo>
                    <a:pt x="6358128" y="12954"/>
                  </a:lnTo>
                  <a:lnTo>
                    <a:pt x="8229600" y="12954"/>
                  </a:lnTo>
                  <a:lnTo>
                    <a:pt x="8229600" y="211836"/>
                  </a:lnTo>
                  <a:lnTo>
                    <a:pt x="8242554" y="211836"/>
                  </a:lnTo>
                  <a:lnTo>
                    <a:pt x="8242554" y="12954"/>
                  </a:lnTo>
                  <a:lnTo>
                    <a:pt x="8242554" y="0"/>
                  </a:lnTo>
                  <a:close/>
                </a:path>
              </a:pathLst>
            </a:custGeom>
            <a:solidFill>
              <a:srgbClr val="000000"/>
            </a:solidFill>
          </p:spPr>
          <p:txBody>
            <a:bodyPr wrap="square" lIns="0" tIns="0" rIns="0" bIns="0" rtlCol="0"/>
            <a:lstStyle/>
            <a:p>
              <a:endParaRPr/>
            </a:p>
          </p:txBody>
        </p:sp>
      </p:grpSp>
      <p:sp>
        <p:nvSpPr>
          <p:cNvPr id="7" name="object 7"/>
          <p:cNvSpPr txBox="1"/>
          <p:nvPr/>
        </p:nvSpPr>
        <p:spPr>
          <a:xfrm>
            <a:off x="937513" y="2228341"/>
            <a:ext cx="36569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DE1 </a:t>
            </a:r>
            <a:r>
              <a:rPr sz="1800" b="1" dirty="0">
                <a:solidFill>
                  <a:srgbClr val="FFFFFF"/>
                </a:solidFill>
                <a:latin typeface="Calibri"/>
                <a:cs typeface="Calibri"/>
              </a:rPr>
              <a:t>(1995) </a:t>
            </a:r>
            <a:r>
              <a:rPr sz="1800" b="1" spc="-5" dirty="0">
                <a:solidFill>
                  <a:srgbClr val="FFFFFF"/>
                </a:solidFill>
                <a:latin typeface="Calibri"/>
                <a:cs typeface="Calibri"/>
              </a:rPr>
              <a:t>Outright </a:t>
            </a:r>
            <a:r>
              <a:rPr sz="1800" b="1" spc="-10" dirty="0">
                <a:solidFill>
                  <a:srgbClr val="FFFFFF"/>
                </a:solidFill>
                <a:latin typeface="Calibri"/>
                <a:cs typeface="Calibri"/>
              </a:rPr>
              <a:t>Defects</a:t>
            </a:r>
            <a:r>
              <a:rPr sz="1800" b="1" spc="-60" dirty="0">
                <a:solidFill>
                  <a:srgbClr val="FFFFFF"/>
                </a:solidFill>
                <a:latin typeface="Calibri"/>
                <a:cs typeface="Calibri"/>
              </a:rPr>
              <a:t> </a:t>
            </a:r>
            <a:r>
              <a:rPr sz="1800" b="1" spc="-10" dirty="0">
                <a:solidFill>
                  <a:srgbClr val="FFFFFF"/>
                </a:solidFill>
                <a:latin typeface="Calibri"/>
                <a:cs typeface="Calibri"/>
              </a:rPr>
              <a:t>Exclusion:</a:t>
            </a:r>
            <a:endParaRPr sz="1800">
              <a:latin typeface="Calibri"/>
              <a:cs typeface="Calibri"/>
            </a:endParaRPr>
          </a:p>
        </p:txBody>
      </p:sp>
      <p:sp>
        <p:nvSpPr>
          <p:cNvPr id="8" name="object 8"/>
          <p:cNvSpPr txBox="1"/>
          <p:nvPr/>
        </p:nvSpPr>
        <p:spPr>
          <a:xfrm>
            <a:off x="7282686" y="2228341"/>
            <a:ext cx="16332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Covered</a:t>
            </a:r>
            <a:r>
              <a:rPr sz="1800" b="1" spc="-65" dirty="0">
                <a:solidFill>
                  <a:srgbClr val="FFFFFF"/>
                </a:solidFill>
                <a:latin typeface="Calibri"/>
                <a:cs typeface="Calibri"/>
              </a:rPr>
              <a:t> </a:t>
            </a:r>
            <a:r>
              <a:rPr sz="1800" b="1" spc="-10" dirty="0">
                <a:solidFill>
                  <a:srgbClr val="FFFFFF"/>
                </a:solidFill>
                <a:latin typeface="Calibri"/>
                <a:cs typeface="Calibri"/>
              </a:rPr>
              <a:t>Damage</a:t>
            </a:r>
            <a:endParaRPr sz="1800">
              <a:latin typeface="Calibri"/>
              <a:cs typeface="Calibri"/>
            </a:endParaRPr>
          </a:p>
        </p:txBody>
      </p:sp>
      <p:grpSp>
        <p:nvGrpSpPr>
          <p:cNvPr id="9" name="object 9"/>
          <p:cNvGrpSpPr/>
          <p:nvPr/>
        </p:nvGrpSpPr>
        <p:grpSpPr>
          <a:xfrm>
            <a:off x="457200" y="2414777"/>
            <a:ext cx="9144000" cy="980440"/>
            <a:chOff x="457200" y="2414777"/>
            <a:chExt cx="9144000" cy="980440"/>
          </a:xfrm>
        </p:grpSpPr>
        <p:sp>
          <p:nvSpPr>
            <p:cNvPr id="10" name="object 10"/>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859536" y="2414777"/>
              <a:ext cx="8229600" cy="161290"/>
            </a:xfrm>
            <a:custGeom>
              <a:avLst/>
              <a:gdLst/>
              <a:ahLst/>
              <a:cxnLst/>
              <a:rect l="l" t="t" r="r" b="b"/>
              <a:pathLst>
                <a:path w="8229600" h="161289">
                  <a:moveTo>
                    <a:pt x="8229600" y="160781"/>
                  </a:moveTo>
                  <a:lnTo>
                    <a:pt x="8229600" y="0"/>
                  </a:lnTo>
                  <a:lnTo>
                    <a:pt x="0" y="0"/>
                  </a:lnTo>
                  <a:lnTo>
                    <a:pt x="0" y="160782"/>
                  </a:lnTo>
                  <a:lnTo>
                    <a:pt x="8229600" y="160781"/>
                  </a:lnTo>
                  <a:close/>
                </a:path>
              </a:pathLst>
            </a:custGeom>
            <a:solidFill>
              <a:srgbClr val="4F81BD"/>
            </a:solidFill>
          </p:spPr>
          <p:txBody>
            <a:bodyPr wrap="square" lIns="0" tIns="0" rIns="0" bIns="0" rtlCol="0"/>
            <a:lstStyle/>
            <a:p>
              <a:endParaRPr/>
            </a:p>
          </p:txBody>
        </p:sp>
        <p:sp>
          <p:nvSpPr>
            <p:cNvPr id="12" name="object 12"/>
            <p:cNvSpPr/>
            <p:nvPr/>
          </p:nvSpPr>
          <p:spPr>
            <a:xfrm>
              <a:off x="859536" y="2575559"/>
              <a:ext cx="6345555" cy="819150"/>
            </a:xfrm>
            <a:custGeom>
              <a:avLst/>
              <a:gdLst/>
              <a:ahLst/>
              <a:cxnLst/>
              <a:rect l="l" t="t" r="r" b="b"/>
              <a:pathLst>
                <a:path w="6345555" h="819150">
                  <a:moveTo>
                    <a:pt x="6345173" y="819150"/>
                  </a:moveTo>
                  <a:lnTo>
                    <a:pt x="6345173" y="0"/>
                  </a:lnTo>
                  <a:lnTo>
                    <a:pt x="0" y="0"/>
                  </a:lnTo>
                  <a:lnTo>
                    <a:pt x="0" y="819150"/>
                  </a:lnTo>
                  <a:lnTo>
                    <a:pt x="6345173" y="819150"/>
                  </a:lnTo>
                  <a:close/>
                </a:path>
              </a:pathLst>
            </a:custGeom>
            <a:solidFill>
              <a:srgbClr val="F2F2F2"/>
            </a:solidFill>
          </p:spPr>
          <p:txBody>
            <a:bodyPr wrap="square" lIns="0" tIns="0" rIns="0" bIns="0" rtlCol="0"/>
            <a:lstStyle/>
            <a:p>
              <a:endParaRPr/>
            </a:p>
          </p:txBody>
        </p:sp>
        <p:sp>
          <p:nvSpPr>
            <p:cNvPr id="13" name="object 13"/>
            <p:cNvSpPr/>
            <p:nvPr/>
          </p:nvSpPr>
          <p:spPr>
            <a:xfrm>
              <a:off x="7204709" y="2575559"/>
              <a:ext cx="1884680" cy="819150"/>
            </a:xfrm>
            <a:custGeom>
              <a:avLst/>
              <a:gdLst/>
              <a:ahLst/>
              <a:cxnLst/>
              <a:rect l="l" t="t" r="r" b="b"/>
              <a:pathLst>
                <a:path w="1884679" h="819150">
                  <a:moveTo>
                    <a:pt x="1884426" y="819150"/>
                  </a:moveTo>
                  <a:lnTo>
                    <a:pt x="1884426" y="0"/>
                  </a:lnTo>
                  <a:lnTo>
                    <a:pt x="0" y="0"/>
                  </a:lnTo>
                  <a:lnTo>
                    <a:pt x="0" y="819150"/>
                  </a:lnTo>
                  <a:lnTo>
                    <a:pt x="1884426" y="819150"/>
                  </a:lnTo>
                  <a:close/>
                </a:path>
              </a:pathLst>
            </a:custGeom>
            <a:solidFill>
              <a:srgbClr val="BFBFBF"/>
            </a:solidFill>
          </p:spPr>
          <p:txBody>
            <a:bodyPr wrap="square" lIns="0" tIns="0" rIns="0" bIns="0" rtlCol="0"/>
            <a:lstStyle/>
            <a:p>
              <a:endParaRPr/>
            </a:p>
          </p:txBody>
        </p:sp>
        <p:sp>
          <p:nvSpPr>
            <p:cNvPr id="14" name="object 14"/>
            <p:cNvSpPr/>
            <p:nvPr/>
          </p:nvSpPr>
          <p:spPr>
            <a:xfrm>
              <a:off x="852678" y="2414777"/>
              <a:ext cx="8242934" cy="980440"/>
            </a:xfrm>
            <a:custGeom>
              <a:avLst/>
              <a:gdLst/>
              <a:ahLst/>
              <a:cxnLst/>
              <a:rect l="l" t="t" r="r" b="b"/>
              <a:pathLst>
                <a:path w="8242934" h="980439">
                  <a:moveTo>
                    <a:pt x="8242554" y="0"/>
                  </a:moveTo>
                  <a:lnTo>
                    <a:pt x="8229600" y="0"/>
                  </a:lnTo>
                  <a:lnTo>
                    <a:pt x="8229600" y="154686"/>
                  </a:lnTo>
                  <a:lnTo>
                    <a:pt x="6358128" y="154686"/>
                  </a:lnTo>
                  <a:lnTo>
                    <a:pt x="6358128" y="0"/>
                  </a:lnTo>
                  <a:lnTo>
                    <a:pt x="6345174" y="0"/>
                  </a:lnTo>
                  <a:lnTo>
                    <a:pt x="6345174" y="154686"/>
                  </a:lnTo>
                  <a:lnTo>
                    <a:pt x="12954" y="154686"/>
                  </a:lnTo>
                  <a:lnTo>
                    <a:pt x="12954" y="0"/>
                  </a:lnTo>
                  <a:lnTo>
                    <a:pt x="0" y="0"/>
                  </a:lnTo>
                  <a:lnTo>
                    <a:pt x="0" y="154686"/>
                  </a:lnTo>
                  <a:lnTo>
                    <a:pt x="0" y="167640"/>
                  </a:lnTo>
                  <a:lnTo>
                    <a:pt x="0" y="979932"/>
                  </a:lnTo>
                  <a:lnTo>
                    <a:pt x="12954" y="979932"/>
                  </a:lnTo>
                  <a:lnTo>
                    <a:pt x="12954" y="167640"/>
                  </a:lnTo>
                  <a:lnTo>
                    <a:pt x="6345174" y="167640"/>
                  </a:lnTo>
                  <a:lnTo>
                    <a:pt x="6345174" y="979932"/>
                  </a:lnTo>
                  <a:lnTo>
                    <a:pt x="6358128" y="979932"/>
                  </a:lnTo>
                  <a:lnTo>
                    <a:pt x="6358128" y="167640"/>
                  </a:lnTo>
                  <a:lnTo>
                    <a:pt x="8229600" y="167640"/>
                  </a:lnTo>
                  <a:lnTo>
                    <a:pt x="8229600" y="979932"/>
                  </a:lnTo>
                  <a:lnTo>
                    <a:pt x="8242554" y="979932"/>
                  </a:lnTo>
                  <a:lnTo>
                    <a:pt x="8242554" y="167640"/>
                  </a:lnTo>
                  <a:lnTo>
                    <a:pt x="8242554" y="154686"/>
                  </a:lnTo>
                  <a:lnTo>
                    <a:pt x="8242554" y="0"/>
                  </a:lnTo>
                  <a:close/>
                </a:path>
              </a:pathLst>
            </a:custGeom>
            <a:solidFill>
              <a:srgbClr val="000000"/>
            </a:solidFill>
          </p:spPr>
          <p:txBody>
            <a:bodyPr wrap="square" lIns="0" tIns="0" rIns="0" bIns="0" rtlCol="0"/>
            <a:lstStyle/>
            <a:p>
              <a:endParaRPr/>
            </a:p>
          </p:txBody>
        </p:sp>
      </p:grpSp>
      <p:sp>
        <p:nvSpPr>
          <p:cNvPr id="15" name="object 15"/>
          <p:cNvSpPr txBox="1"/>
          <p:nvPr/>
        </p:nvSpPr>
        <p:spPr>
          <a:xfrm>
            <a:off x="937513" y="2594102"/>
            <a:ext cx="5866765" cy="848360"/>
          </a:xfrm>
          <a:prstGeom prst="rect">
            <a:avLst/>
          </a:prstGeom>
        </p:spPr>
        <p:txBody>
          <a:bodyPr vert="horz" wrap="square" lIns="0" tIns="12700" rIns="0" bIns="0" rtlCol="0">
            <a:spAutoFit/>
          </a:bodyPr>
          <a:lstStyle/>
          <a:p>
            <a:pPr marL="12700" marR="5080">
              <a:lnSpc>
                <a:spcPct val="100000"/>
              </a:lnSpc>
              <a:spcBef>
                <a:spcPts val="100"/>
              </a:spcBef>
            </a:pPr>
            <a:r>
              <a:rPr sz="1800" spc="15" dirty="0">
                <a:solidFill>
                  <a:srgbClr val="002060"/>
                </a:solidFill>
                <a:latin typeface="Calibri"/>
                <a:cs typeface="Calibri"/>
              </a:rPr>
              <a:t>“This </a:t>
            </a:r>
            <a:r>
              <a:rPr sz="1800" dirty="0">
                <a:solidFill>
                  <a:srgbClr val="002060"/>
                </a:solidFill>
                <a:latin typeface="Calibri"/>
                <a:cs typeface="Calibri"/>
              </a:rPr>
              <a:t>policy </a:t>
            </a:r>
            <a:r>
              <a:rPr sz="1800" spc="-10" dirty="0">
                <a:solidFill>
                  <a:srgbClr val="002060"/>
                </a:solidFill>
                <a:latin typeface="Calibri"/>
                <a:cs typeface="Calibri"/>
              </a:rPr>
              <a:t>excludes </a:t>
            </a:r>
            <a:r>
              <a:rPr sz="1800" spc="-5" dirty="0">
                <a:solidFill>
                  <a:srgbClr val="002060"/>
                </a:solidFill>
                <a:latin typeface="Calibri"/>
                <a:cs typeface="Calibri"/>
              </a:rPr>
              <a:t>loss of or damage </a:t>
            </a:r>
            <a:r>
              <a:rPr sz="1800" spc="-15" dirty="0">
                <a:solidFill>
                  <a:srgbClr val="002060"/>
                </a:solidFill>
                <a:latin typeface="Calibri"/>
                <a:cs typeface="Calibri"/>
              </a:rPr>
              <a:t>to </a:t>
            </a:r>
            <a:r>
              <a:rPr sz="1800" spc="-5" dirty="0">
                <a:solidFill>
                  <a:srgbClr val="002060"/>
                </a:solidFill>
                <a:latin typeface="Calibri"/>
                <a:cs typeface="Calibri"/>
              </a:rPr>
              <a:t>the </a:t>
            </a:r>
            <a:r>
              <a:rPr sz="1800" spc="-10" dirty="0">
                <a:solidFill>
                  <a:srgbClr val="002060"/>
                </a:solidFill>
                <a:latin typeface="Calibri"/>
                <a:cs typeface="Calibri"/>
              </a:rPr>
              <a:t>Property </a:t>
            </a:r>
            <a:r>
              <a:rPr sz="1800" spc="-5" dirty="0">
                <a:solidFill>
                  <a:srgbClr val="002060"/>
                </a:solidFill>
                <a:latin typeface="Calibri"/>
                <a:cs typeface="Calibri"/>
              </a:rPr>
              <a:t>Insured  </a:t>
            </a:r>
            <a:r>
              <a:rPr sz="1800" dirty="0">
                <a:solidFill>
                  <a:srgbClr val="002060"/>
                </a:solidFill>
                <a:latin typeface="Calibri"/>
                <a:cs typeface="Calibri"/>
              </a:rPr>
              <a:t>due </a:t>
            </a:r>
            <a:r>
              <a:rPr sz="1800" spc="-15" dirty="0">
                <a:solidFill>
                  <a:srgbClr val="002060"/>
                </a:solidFill>
                <a:latin typeface="Calibri"/>
                <a:cs typeface="Calibri"/>
              </a:rPr>
              <a:t>to defective </a:t>
            </a:r>
            <a:r>
              <a:rPr sz="1800" spc="-5" dirty="0">
                <a:solidFill>
                  <a:srgbClr val="002060"/>
                </a:solidFill>
                <a:latin typeface="Calibri"/>
                <a:cs typeface="Calibri"/>
              </a:rPr>
              <a:t>design, </a:t>
            </a:r>
            <a:r>
              <a:rPr sz="1800" dirty="0">
                <a:solidFill>
                  <a:srgbClr val="002060"/>
                </a:solidFill>
                <a:latin typeface="Calibri"/>
                <a:cs typeface="Calibri"/>
              </a:rPr>
              <a:t>plan, </a:t>
            </a:r>
            <a:r>
              <a:rPr sz="1800" spc="-5" dirty="0">
                <a:solidFill>
                  <a:srgbClr val="002060"/>
                </a:solidFill>
                <a:latin typeface="Calibri"/>
                <a:cs typeface="Calibri"/>
              </a:rPr>
              <a:t>specification, materials, or  </a:t>
            </a:r>
            <a:r>
              <a:rPr sz="1800" spc="-25" dirty="0">
                <a:solidFill>
                  <a:srgbClr val="002060"/>
                </a:solidFill>
                <a:latin typeface="Calibri"/>
                <a:cs typeface="Calibri"/>
              </a:rPr>
              <a:t>workmanship.”</a:t>
            </a:r>
            <a:endParaRPr sz="1800">
              <a:latin typeface="Calibri"/>
              <a:cs typeface="Calibri"/>
            </a:endParaRPr>
          </a:p>
        </p:txBody>
      </p:sp>
      <p:sp>
        <p:nvSpPr>
          <p:cNvPr id="16" name="object 16"/>
          <p:cNvSpPr txBox="1"/>
          <p:nvPr/>
        </p:nvSpPr>
        <p:spPr>
          <a:xfrm>
            <a:off x="7282680" y="2594102"/>
            <a:ext cx="5372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060"/>
                </a:solidFill>
                <a:latin typeface="Calibri"/>
                <a:cs typeface="Calibri"/>
              </a:rPr>
              <a:t>None</a:t>
            </a:r>
            <a:endParaRPr sz="1800">
              <a:latin typeface="Calibri"/>
              <a:cs typeface="Calibri"/>
            </a:endParaRPr>
          </a:p>
        </p:txBody>
      </p:sp>
      <p:grpSp>
        <p:nvGrpSpPr>
          <p:cNvPr id="17" name="object 17"/>
          <p:cNvGrpSpPr/>
          <p:nvPr/>
        </p:nvGrpSpPr>
        <p:grpSpPr>
          <a:xfrm>
            <a:off x="457200" y="3393947"/>
            <a:ext cx="9144000" cy="1959610"/>
            <a:chOff x="457200" y="3393947"/>
            <a:chExt cx="9144000" cy="1959610"/>
          </a:xfrm>
        </p:grpSpPr>
        <p:sp>
          <p:nvSpPr>
            <p:cNvPr id="18" name="object 18"/>
            <p:cNvSpPr/>
            <p:nvPr/>
          </p:nvSpPr>
          <p:spPr>
            <a:xfrm>
              <a:off x="457200" y="3393947"/>
              <a:ext cx="9144000" cy="980440"/>
            </a:xfrm>
            <a:custGeom>
              <a:avLst/>
              <a:gdLst/>
              <a:ahLst/>
              <a:cxnLst/>
              <a:rect l="l" t="t" r="r" b="b"/>
              <a:pathLst>
                <a:path w="9144000" h="980439">
                  <a:moveTo>
                    <a:pt x="6747510" y="0"/>
                  </a:moveTo>
                  <a:lnTo>
                    <a:pt x="0" y="0"/>
                  </a:lnTo>
                  <a:lnTo>
                    <a:pt x="0" y="979932"/>
                  </a:lnTo>
                  <a:lnTo>
                    <a:pt x="6747510" y="979932"/>
                  </a:lnTo>
                  <a:lnTo>
                    <a:pt x="6747510" y="0"/>
                  </a:lnTo>
                  <a:close/>
                </a:path>
                <a:path w="9144000" h="980439">
                  <a:moveTo>
                    <a:pt x="9144000" y="0"/>
                  </a:moveTo>
                  <a:lnTo>
                    <a:pt x="8631936" y="0"/>
                  </a:lnTo>
                  <a:lnTo>
                    <a:pt x="8631936" y="979932"/>
                  </a:lnTo>
                  <a:lnTo>
                    <a:pt x="9144000" y="979932"/>
                  </a:lnTo>
                  <a:lnTo>
                    <a:pt x="9144000" y="0"/>
                  </a:lnTo>
                  <a:close/>
                </a:path>
              </a:pathLst>
            </a:custGeom>
            <a:solidFill>
              <a:srgbClr val="1F497D"/>
            </a:solidFill>
          </p:spPr>
          <p:txBody>
            <a:bodyPr wrap="square" lIns="0" tIns="0" rIns="0" bIns="0" rtlCol="0"/>
            <a:lstStyle/>
            <a:p>
              <a:endParaRPr/>
            </a:p>
          </p:txBody>
        </p:sp>
        <p:sp>
          <p:nvSpPr>
            <p:cNvPr id="19" name="object 19"/>
            <p:cNvSpPr/>
            <p:nvPr/>
          </p:nvSpPr>
          <p:spPr>
            <a:xfrm>
              <a:off x="859536" y="3393947"/>
              <a:ext cx="6345555" cy="370840"/>
            </a:xfrm>
            <a:custGeom>
              <a:avLst/>
              <a:gdLst/>
              <a:ahLst/>
              <a:cxnLst/>
              <a:rect l="l" t="t" r="r" b="b"/>
              <a:pathLst>
                <a:path w="6345555" h="370839">
                  <a:moveTo>
                    <a:pt x="6345173" y="370332"/>
                  </a:moveTo>
                  <a:lnTo>
                    <a:pt x="6345173" y="0"/>
                  </a:lnTo>
                  <a:lnTo>
                    <a:pt x="0" y="0"/>
                  </a:lnTo>
                  <a:lnTo>
                    <a:pt x="0" y="370332"/>
                  </a:lnTo>
                  <a:lnTo>
                    <a:pt x="6345173" y="370332"/>
                  </a:lnTo>
                  <a:close/>
                </a:path>
              </a:pathLst>
            </a:custGeom>
            <a:solidFill>
              <a:srgbClr val="F2F2F2"/>
            </a:solidFill>
          </p:spPr>
          <p:txBody>
            <a:bodyPr wrap="square" lIns="0" tIns="0" rIns="0" bIns="0" rtlCol="0"/>
            <a:lstStyle/>
            <a:p>
              <a:endParaRPr/>
            </a:p>
          </p:txBody>
        </p:sp>
        <p:sp>
          <p:nvSpPr>
            <p:cNvPr id="20" name="object 20"/>
            <p:cNvSpPr/>
            <p:nvPr/>
          </p:nvSpPr>
          <p:spPr>
            <a:xfrm>
              <a:off x="7204709" y="3393947"/>
              <a:ext cx="1884680" cy="980440"/>
            </a:xfrm>
            <a:custGeom>
              <a:avLst/>
              <a:gdLst/>
              <a:ahLst/>
              <a:cxnLst/>
              <a:rect l="l" t="t" r="r" b="b"/>
              <a:pathLst>
                <a:path w="1884679" h="980439">
                  <a:moveTo>
                    <a:pt x="1884426" y="979931"/>
                  </a:moveTo>
                  <a:lnTo>
                    <a:pt x="1884426" y="0"/>
                  </a:lnTo>
                  <a:lnTo>
                    <a:pt x="0" y="0"/>
                  </a:lnTo>
                  <a:lnTo>
                    <a:pt x="0" y="979931"/>
                  </a:lnTo>
                  <a:lnTo>
                    <a:pt x="1884426" y="979931"/>
                  </a:lnTo>
                  <a:close/>
                </a:path>
              </a:pathLst>
            </a:custGeom>
            <a:solidFill>
              <a:srgbClr val="BFBFBF"/>
            </a:solidFill>
          </p:spPr>
          <p:txBody>
            <a:bodyPr wrap="square" lIns="0" tIns="0" rIns="0" bIns="0" rtlCol="0"/>
            <a:lstStyle/>
            <a:p>
              <a:endParaRPr/>
            </a:p>
          </p:txBody>
        </p:sp>
        <p:sp>
          <p:nvSpPr>
            <p:cNvPr id="21" name="object 21"/>
            <p:cNvSpPr/>
            <p:nvPr/>
          </p:nvSpPr>
          <p:spPr>
            <a:xfrm>
              <a:off x="859536" y="3764279"/>
              <a:ext cx="6345555" cy="609600"/>
            </a:xfrm>
            <a:custGeom>
              <a:avLst/>
              <a:gdLst/>
              <a:ahLst/>
              <a:cxnLst/>
              <a:rect l="l" t="t" r="r" b="b"/>
              <a:pathLst>
                <a:path w="6345555" h="609600">
                  <a:moveTo>
                    <a:pt x="6345173" y="609600"/>
                  </a:moveTo>
                  <a:lnTo>
                    <a:pt x="6345173" y="0"/>
                  </a:lnTo>
                  <a:lnTo>
                    <a:pt x="0" y="0"/>
                  </a:lnTo>
                  <a:lnTo>
                    <a:pt x="0" y="609600"/>
                  </a:lnTo>
                  <a:lnTo>
                    <a:pt x="6345173" y="609600"/>
                  </a:lnTo>
                  <a:close/>
                </a:path>
              </a:pathLst>
            </a:custGeom>
            <a:solidFill>
              <a:srgbClr val="4F81BD"/>
            </a:solidFill>
          </p:spPr>
          <p:txBody>
            <a:bodyPr wrap="square" lIns="0" tIns="0" rIns="0" bIns="0" rtlCol="0"/>
            <a:lstStyle/>
            <a:p>
              <a:endParaRPr/>
            </a:p>
          </p:txBody>
        </p:sp>
        <p:sp>
          <p:nvSpPr>
            <p:cNvPr id="22" name="object 22"/>
            <p:cNvSpPr/>
            <p:nvPr/>
          </p:nvSpPr>
          <p:spPr>
            <a:xfrm>
              <a:off x="852678" y="3393947"/>
              <a:ext cx="6358255" cy="980440"/>
            </a:xfrm>
            <a:custGeom>
              <a:avLst/>
              <a:gdLst/>
              <a:ahLst/>
              <a:cxnLst/>
              <a:rect l="l" t="t" r="r" b="b"/>
              <a:pathLst>
                <a:path w="6358255" h="980439">
                  <a:moveTo>
                    <a:pt x="6358128" y="0"/>
                  </a:moveTo>
                  <a:lnTo>
                    <a:pt x="6345174" y="0"/>
                  </a:lnTo>
                  <a:lnTo>
                    <a:pt x="6345174" y="364236"/>
                  </a:lnTo>
                  <a:lnTo>
                    <a:pt x="12954" y="364236"/>
                  </a:lnTo>
                  <a:lnTo>
                    <a:pt x="12954" y="0"/>
                  </a:lnTo>
                  <a:lnTo>
                    <a:pt x="0" y="0"/>
                  </a:lnTo>
                  <a:lnTo>
                    <a:pt x="0" y="364236"/>
                  </a:lnTo>
                  <a:lnTo>
                    <a:pt x="0" y="370344"/>
                  </a:lnTo>
                  <a:lnTo>
                    <a:pt x="0" y="377190"/>
                  </a:lnTo>
                  <a:lnTo>
                    <a:pt x="6345174" y="377190"/>
                  </a:lnTo>
                  <a:lnTo>
                    <a:pt x="6345174" y="979932"/>
                  </a:lnTo>
                  <a:lnTo>
                    <a:pt x="6358128" y="979932"/>
                  </a:lnTo>
                  <a:lnTo>
                    <a:pt x="6358128" y="377190"/>
                  </a:lnTo>
                  <a:lnTo>
                    <a:pt x="6358128" y="364236"/>
                  </a:lnTo>
                  <a:lnTo>
                    <a:pt x="6358128" y="0"/>
                  </a:lnTo>
                  <a:close/>
                </a:path>
              </a:pathLst>
            </a:custGeom>
            <a:solidFill>
              <a:srgbClr val="000000"/>
            </a:solidFill>
          </p:spPr>
          <p:txBody>
            <a:bodyPr wrap="square" lIns="0" tIns="0" rIns="0" bIns="0" rtlCol="0"/>
            <a:lstStyle/>
            <a:p>
              <a:endParaRPr/>
            </a:p>
          </p:txBody>
        </p:sp>
        <p:sp>
          <p:nvSpPr>
            <p:cNvPr id="23" name="object 23"/>
            <p:cNvSpPr/>
            <p:nvPr/>
          </p:nvSpPr>
          <p:spPr>
            <a:xfrm>
              <a:off x="852677" y="3764279"/>
              <a:ext cx="13335" cy="609600"/>
            </a:xfrm>
            <a:custGeom>
              <a:avLst/>
              <a:gdLst/>
              <a:ahLst/>
              <a:cxnLst/>
              <a:rect l="l" t="t" r="r" b="b"/>
              <a:pathLst>
                <a:path w="13334" h="609600">
                  <a:moveTo>
                    <a:pt x="12953" y="609600"/>
                  </a:moveTo>
                  <a:lnTo>
                    <a:pt x="12953" y="0"/>
                  </a:lnTo>
                  <a:lnTo>
                    <a:pt x="0" y="0"/>
                  </a:lnTo>
                  <a:lnTo>
                    <a:pt x="0" y="609600"/>
                  </a:lnTo>
                  <a:lnTo>
                    <a:pt x="12953" y="609600"/>
                  </a:lnTo>
                  <a:close/>
                </a:path>
              </a:pathLst>
            </a:custGeom>
            <a:solidFill>
              <a:srgbClr val="4F81BD"/>
            </a:solidFill>
          </p:spPr>
          <p:txBody>
            <a:bodyPr wrap="square" lIns="0" tIns="0" rIns="0" bIns="0" rtlCol="0"/>
            <a:lstStyle/>
            <a:p>
              <a:endParaRPr/>
            </a:p>
          </p:txBody>
        </p:sp>
        <p:sp>
          <p:nvSpPr>
            <p:cNvPr id="24" name="object 24"/>
            <p:cNvSpPr/>
            <p:nvPr/>
          </p:nvSpPr>
          <p:spPr>
            <a:xfrm>
              <a:off x="9082278" y="3393947"/>
              <a:ext cx="13335" cy="980440"/>
            </a:xfrm>
            <a:custGeom>
              <a:avLst/>
              <a:gdLst/>
              <a:ahLst/>
              <a:cxnLst/>
              <a:rect l="l" t="t" r="r" b="b"/>
              <a:pathLst>
                <a:path w="13334" h="980439">
                  <a:moveTo>
                    <a:pt x="12953" y="979931"/>
                  </a:moveTo>
                  <a:lnTo>
                    <a:pt x="12953" y="0"/>
                  </a:lnTo>
                  <a:lnTo>
                    <a:pt x="0" y="0"/>
                  </a:lnTo>
                  <a:lnTo>
                    <a:pt x="0" y="979931"/>
                  </a:lnTo>
                  <a:lnTo>
                    <a:pt x="12953" y="979931"/>
                  </a:lnTo>
                  <a:close/>
                </a:path>
              </a:pathLst>
            </a:custGeom>
            <a:solidFill>
              <a:srgbClr val="000000"/>
            </a:solidFill>
          </p:spPr>
          <p:txBody>
            <a:bodyPr wrap="square" lIns="0" tIns="0" rIns="0" bIns="0" rtlCol="0"/>
            <a:lstStyle/>
            <a:p>
              <a:endParaRPr/>
            </a:p>
          </p:txBody>
        </p:sp>
        <p:sp>
          <p:nvSpPr>
            <p:cNvPr id="25" name="object 25"/>
            <p:cNvSpPr/>
            <p:nvPr/>
          </p:nvSpPr>
          <p:spPr>
            <a:xfrm>
              <a:off x="457200" y="4373117"/>
              <a:ext cx="9144000" cy="980440"/>
            </a:xfrm>
            <a:custGeom>
              <a:avLst/>
              <a:gdLst/>
              <a:ahLst/>
              <a:cxnLst/>
              <a:rect l="l" t="t" r="r" b="b"/>
              <a:pathLst>
                <a:path w="9144000" h="980439">
                  <a:moveTo>
                    <a:pt x="6747510" y="0"/>
                  </a:moveTo>
                  <a:lnTo>
                    <a:pt x="0" y="0"/>
                  </a:lnTo>
                  <a:lnTo>
                    <a:pt x="0" y="979932"/>
                  </a:lnTo>
                  <a:lnTo>
                    <a:pt x="6747510" y="979932"/>
                  </a:lnTo>
                  <a:lnTo>
                    <a:pt x="6747510" y="0"/>
                  </a:lnTo>
                  <a:close/>
                </a:path>
                <a:path w="9144000" h="980439">
                  <a:moveTo>
                    <a:pt x="9144000" y="0"/>
                  </a:moveTo>
                  <a:lnTo>
                    <a:pt x="8631936" y="0"/>
                  </a:lnTo>
                  <a:lnTo>
                    <a:pt x="8631936" y="979932"/>
                  </a:lnTo>
                  <a:lnTo>
                    <a:pt x="9144000" y="979932"/>
                  </a:lnTo>
                  <a:lnTo>
                    <a:pt x="9144000" y="0"/>
                  </a:lnTo>
                  <a:close/>
                </a:path>
              </a:pathLst>
            </a:custGeom>
            <a:solidFill>
              <a:srgbClr val="1F497D"/>
            </a:solidFill>
          </p:spPr>
          <p:txBody>
            <a:bodyPr wrap="square" lIns="0" tIns="0" rIns="0" bIns="0" rtlCol="0"/>
            <a:lstStyle/>
            <a:p>
              <a:endParaRPr/>
            </a:p>
          </p:txBody>
        </p:sp>
        <p:sp>
          <p:nvSpPr>
            <p:cNvPr id="26" name="object 26"/>
            <p:cNvSpPr/>
            <p:nvPr/>
          </p:nvSpPr>
          <p:spPr>
            <a:xfrm>
              <a:off x="7204709" y="4373117"/>
              <a:ext cx="1884680" cy="980440"/>
            </a:xfrm>
            <a:custGeom>
              <a:avLst/>
              <a:gdLst/>
              <a:ahLst/>
              <a:cxnLst/>
              <a:rect l="l" t="t" r="r" b="b"/>
              <a:pathLst>
                <a:path w="1884679" h="980439">
                  <a:moveTo>
                    <a:pt x="1884426" y="979932"/>
                  </a:moveTo>
                  <a:lnTo>
                    <a:pt x="1884426" y="0"/>
                  </a:lnTo>
                  <a:lnTo>
                    <a:pt x="0" y="0"/>
                  </a:lnTo>
                  <a:lnTo>
                    <a:pt x="0" y="979932"/>
                  </a:lnTo>
                  <a:lnTo>
                    <a:pt x="1884426" y="979932"/>
                  </a:lnTo>
                  <a:close/>
                </a:path>
              </a:pathLst>
            </a:custGeom>
            <a:solidFill>
              <a:srgbClr val="BFBFBF"/>
            </a:solidFill>
          </p:spPr>
          <p:txBody>
            <a:bodyPr wrap="square" lIns="0" tIns="0" rIns="0" bIns="0" rtlCol="0"/>
            <a:lstStyle/>
            <a:p>
              <a:endParaRPr/>
            </a:p>
          </p:txBody>
        </p:sp>
        <p:sp>
          <p:nvSpPr>
            <p:cNvPr id="27" name="object 27"/>
            <p:cNvSpPr/>
            <p:nvPr/>
          </p:nvSpPr>
          <p:spPr>
            <a:xfrm>
              <a:off x="859536" y="4373117"/>
              <a:ext cx="6345555" cy="600075"/>
            </a:xfrm>
            <a:custGeom>
              <a:avLst/>
              <a:gdLst/>
              <a:ahLst/>
              <a:cxnLst/>
              <a:rect l="l" t="t" r="r" b="b"/>
              <a:pathLst>
                <a:path w="6345555" h="600075">
                  <a:moveTo>
                    <a:pt x="6345173" y="599693"/>
                  </a:moveTo>
                  <a:lnTo>
                    <a:pt x="6345173" y="0"/>
                  </a:lnTo>
                  <a:lnTo>
                    <a:pt x="0" y="0"/>
                  </a:lnTo>
                  <a:lnTo>
                    <a:pt x="0" y="599694"/>
                  </a:lnTo>
                  <a:lnTo>
                    <a:pt x="6345173" y="599693"/>
                  </a:lnTo>
                  <a:close/>
                </a:path>
              </a:pathLst>
            </a:custGeom>
            <a:solidFill>
              <a:srgbClr val="4F81BD"/>
            </a:solidFill>
          </p:spPr>
          <p:txBody>
            <a:bodyPr wrap="square" lIns="0" tIns="0" rIns="0" bIns="0" rtlCol="0"/>
            <a:lstStyle/>
            <a:p>
              <a:endParaRPr/>
            </a:p>
          </p:txBody>
        </p:sp>
        <p:sp>
          <p:nvSpPr>
            <p:cNvPr id="28" name="object 28"/>
            <p:cNvSpPr/>
            <p:nvPr/>
          </p:nvSpPr>
          <p:spPr>
            <a:xfrm>
              <a:off x="859536" y="4972811"/>
              <a:ext cx="6345555" cy="380365"/>
            </a:xfrm>
            <a:custGeom>
              <a:avLst/>
              <a:gdLst/>
              <a:ahLst/>
              <a:cxnLst/>
              <a:rect l="l" t="t" r="r" b="b"/>
              <a:pathLst>
                <a:path w="6345555" h="380364">
                  <a:moveTo>
                    <a:pt x="6345173" y="380238"/>
                  </a:moveTo>
                  <a:lnTo>
                    <a:pt x="6345173" y="0"/>
                  </a:lnTo>
                  <a:lnTo>
                    <a:pt x="0" y="0"/>
                  </a:lnTo>
                  <a:lnTo>
                    <a:pt x="0" y="380238"/>
                  </a:lnTo>
                  <a:lnTo>
                    <a:pt x="6345173" y="380238"/>
                  </a:lnTo>
                  <a:close/>
                </a:path>
              </a:pathLst>
            </a:custGeom>
            <a:solidFill>
              <a:srgbClr val="F2F2F2"/>
            </a:solidFill>
          </p:spPr>
          <p:txBody>
            <a:bodyPr wrap="square" lIns="0" tIns="0" rIns="0" bIns="0" rtlCol="0"/>
            <a:lstStyle/>
            <a:p>
              <a:endParaRPr/>
            </a:p>
          </p:txBody>
        </p:sp>
        <p:sp>
          <p:nvSpPr>
            <p:cNvPr id="29" name="object 29"/>
            <p:cNvSpPr/>
            <p:nvPr/>
          </p:nvSpPr>
          <p:spPr>
            <a:xfrm>
              <a:off x="852678" y="4373117"/>
              <a:ext cx="6358255" cy="980440"/>
            </a:xfrm>
            <a:custGeom>
              <a:avLst/>
              <a:gdLst/>
              <a:ahLst/>
              <a:cxnLst/>
              <a:rect l="l" t="t" r="r" b="b"/>
              <a:pathLst>
                <a:path w="6358255" h="980439">
                  <a:moveTo>
                    <a:pt x="6358128" y="0"/>
                  </a:moveTo>
                  <a:lnTo>
                    <a:pt x="6345174" y="0"/>
                  </a:lnTo>
                  <a:lnTo>
                    <a:pt x="6345174" y="593598"/>
                  </a:lnTo>
                  <a:lnTo>
                    <a:pt x="0" y="593598"/>
                  </a:lnTo>
                  <a:lnTo>
                    <a:pt x="0" y="605802"/>
                  </a:lnTo>
                  <a:lnTo>
                    <a:pt x="6345174" y="605802"/>
                  </a:lnTo>
                  <a:lnTo>
                    <a:pt x="6345174" y="979932"/>
                  </a:lnTo>
                  <a:lnTo>
                    <a:pt x="6358128" y="979932"/>
                  </a:lnTo>
                  <a:lnTo>
                    <a:pt x="6358128" y="605802"/>
                  </a:lnTo>
                  <a:lnTo>
                    <a:pt x="6358128" y="593598"/>
                  </a:lnTo>
                  <a:lnTo>
                    <a:pt x="6358128" y="0"/>
                  </a:lnTo>
                  <a:close/>
                </a:path>
              </a:pathLst>
            </a:custGeom>
            <a:solidFill>
              <a:srgbClr val="000000"/>
            </a:solidFill>
          </p:spPr>
          <p:txBody>
            <a:bodyPr wrap="square" lIns="0" tIns="0" rIns="0" bIns="0" rtlCol="0"/>
            <a:lstStyle/>
            <a:p>
              <a:endParaRPr/>
            </a:p>
          </p:txBody>
        </p:sp>
        <p:sp>
          <p:nvSpPr>
            <p:cNvPr id="30" name="object 30"/>
            <p:cNvSpPr/>
            <p:nvPr/>
          </p:nvSpPr>
          <p:spPr>
            <a:xfrm>
              <a:off x="852677" y="4373117"/>
              <a:ext cx="13335" cy="600075"/>
            </a:xfrm>
            <a:custGeom>
              <a:avLst/>
              <a:gdLst/>
              <a:ahLst/>
              <a:cxnLst/>
              <a:rect l="l" t="t" r="r" b="b"/>
              <a:pathLst>
                <a:path w="13334" h="600075">
                  <a:moveTo>
                    <a:pt x="12954" y="599693"/>
                  </a:moveTo>
                  <a:lnTo>
                    <a:pt x="12953" y="0"/>
                  </a:lnTo>
                  <a:lnTo>
                    <a:pt x="0" y="0"/>
                  </a:lnTo>
                  <a:lnTo>
                    <a:pt x="0" y="599693"/>
                  </a:lnTo>
                  <a:lnTo>
                    <a:pt x="12954" y="599693"/>
                  </a:lnTo>
                  <a:close/>
                </a:path>
              </a:pathLst>
            </a:custGeom>
            <a:solidFill>
              <a:srgbClr val="4F81BD"/>
            </a:solidFill>
          </p:spPr>
          <p:txBody>
            <a:bodyPr wrap="square" lIns="0" tIns="0" rIns="0" bIns="0" rtlCol="0"/>
            <a:lstStyle/>
            <a:p>
              <a:endParaRPr/>
            </a:p>
          </p:txBody>
        </p:sp>
        <p:sp>
          <p:nvSpPr>
            <p:cNvPr id="31" name="object 31"/>
            <p:cNvSpPr/>
            <p:nvPr/>
          </p:nvSpPr>
          <p:spPr>
            <a:xfrm>
              <a:off x="852678" y="4373117"/>
              <a:ext cx="8242934" cy="980440"/>
            </a:xfrm>
            <a:custGeom>
              <a:avLst/>
              <a:gdLst/>
              <a:ahLst/>
              <a:cxnLst/>
              <a:rect l="l" t="t" r="r" b="b"/>
              <a:pathLst>
                <a:path w="8242934" h="980439">
                  <a:moveTo>
                    <a:pt x="12954" y="599694"/>
                  </a:moveTo>
                  <a:lnTo>
                    <a:pt x="0" y="599694"/>
                  </a:lnTo>
                  <a:lnTo>
                    <a:pt x="0" y="979932"/>
                  </a:lnTo>
                  <a:lnTo>
                    <a:pt x="12954" y="979932"/>
                  </a:lnTo>
                  <a:lnTo>
                    <a:pt x="12954" y="599694"/>
                  </a:lnTo>
                  <a:close/>
                </a:path>
                <a:path w="8242934" h="980439">
                  <a:moveTo>
                    <a:pt x="8242554" y="0"/>
                  </a:moveTo>
                  <a:lnTo>
                    <a:pt x="8229600" y="0"/>
                  </a:lnTo>
                  <a:lnTo>
                    <a:pt x="8229600" y="979932"/>
                  </a:lnTo>
                  <a:lnTo>
                    <a:pt x="8242554" y="979932"/>
                  </a:lnTo>
                  <a:lnTo>
                    <a:pt x="8242554" y="0"/>
                  </a:lnTo>
                  <a:close/>
                </a:path>
              </a:pathLst>
            </a:custGeom>
            <a:solidFill>
              <a:srgbClr val="000000"/>
            </a:solidFill>
          </p:spPr>
          <p:txBody>
            <a:bodyPr wrap="square" lIns="0" tIns="0" rIns="0" bIns="0" rtlCol="0"/>
            <a:lstStyle/>
            <a:p>
              <a:endParaRPr/>
            </a:p>
          </p:txBody>
        </p:sp>
      </p:grpSp>
      <p:sp>
        <p:nvSpPr>
          <p:cNvPr id="32" name="object 32"/>
          <p:cNvSpPr txBox="1"/>
          <p:nvPr/>
        </p:nvSpPr>
        <p:spPr>
          <a:xfrm>
            <a:off x="7282686" y="5062982"/>
            <a:ext cx="5372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060"/>
                </a:solidFill>
                <a:latin typeface="Calibri"/>
                <a:cs typeface="Calibri"/>
              </a:rPr>
              <a:t>None</a:t>
            </a:r>
            <a:endParaRPr sz="1800">
              <a:latin typeface="Calibri"/>
              <a:cs typeface="Calibri"/>
            </a:endParaRPr>
          </a:p>
        </p:txBody>
      </p:sp>
      <p:sp>
        <p:nvSpPr>
          <p:cNvPr id="33" name="object 33"/>
          <p:cNvSpPr txBox="1"/>
          <p:nvPr/>
        </p:nvSpPr>
        <p:spPr>
          <a:xfrm>
            <a:off x="937505" y="3782821"/>
            <a:ext cx="472376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FFFFFF"/>
                </a:solidFill>
                <a:latin typeface="Calibri"/>
                <a:cs typeface="Calibri"/>
              </a:rPr>
              <a:t>DE2 </a:t>
            </a:r>
            <a:r>
              <a:rPr sz="1800" b="1" dirty="0">
                <a:solidFill>
                  <a:srgbClr val="FFFFFF"/>
                </a:solidFill>
                <a:latin typeface="Calibri"/>
                <a:cs typeface="Calibri"/>
              </a:rPr>
              <a:t>(1995) </a:t>
            </a:r>
            <a:r>
              <a:rPr sz="1800" b="1" spc="-5" dirty="0">
                <a:solidFill>
                  <a:srgbClr val="FFFFFF"/>
                </a:solidFill>
                <a:latin typeface="Calibri"/>
                <a:cs typeface="Calibri"/>
              </a:rPr>
              <a:t>Limited </a:t>
            </a:r>
            <a:r>
              <a:rPr sz="1800" b="1" spc="-10" dirty="0">
                <a:solidFill>
                  <a:srgbClr val="FFFFFF"/>
                </a:solidFill>
                <a:latin typeface="Calibri"/>
                <a:cs typeface="Calibri"/>
              </a:rPr>
              <a:t>Defective </a:t>
            </a:r>
            <a:r>
              <a:rPr sz="1800" b="1" spc="-5" dirty="0">
                <a:solidFill>
                  <a:srgbClr val="FFFFFF"/>
                </a:solidFill>
                <a:latin typeface="Calibri"/>
                <a:cs typeface="Calibri"/>
              </a:rPr>
              <a:t>Condition </a:t>
            </a:r>
            <a:r>
              <a:rPr sz="1800" b="1" spc="-10" dirty="0">
                <a:solidFill>
                  <a:srgbClr val="FFFFFF"/>
                </a:solidFill>
                <a:latin typeface="Calibri"/>
                <a:cs typeface="Calibri"/>
              </a:rPr>
              <a:t>Exclusion:  </a:t>
            </a:r>
            <a:r>
              <a:rPr sz="1800" b="1" spc="-5" dirty="0">
                <a:solidFill>
                  <a:srgbClr val="FFFFFF"/>
                </a:solidFill>
                <a:latin typeface="Calibri"/>
                <a:cs typeface="Calibri"/>
              </a:rPr>
              <a:t>DE3 </a:t>
            </a:r>
            <a:r>
              <a:rPr sz="1800" b="1" dirty="0">
                <a:solidFill>
                  <a:srgbClr val="FFFFFF"/>
                </a:solidFill>
                <a:latin typeface="Calibri"/>
                <a:cs typeface="Calibri"/>
              </a:rPr>
              <a:t>(1995) </a:t>
            </a:r>
            <a:r>
              <a:rPr sz="1800" b="1" spc="-5" dirty="0">
                <a:solidFill>
                  <a:srgbClr val="FFFFFF"/>
                </a:solidFill>
                <a:latin typeface="Calibri"/>
                <a:cs typeface="Calibri"/>
              </a:rPr>
              <a:t>Limited </a:t>
            </a:r>
            <a:r>
              <a:rPr sz="1800" b="1" spc="-10" dirty="0">
                <a:solidFill>
                  <a:srgbClr val="FFFFFF"/>
                </a:solidFill>
                <a:latin typeface="Calibri"/>
                <a:cs typeface="Calibri"/>
              </a:rPr>
              <a:t>Defective </a:t>
            </a:r>
            <a:r>
              <a:rPr sz="1800" b="1" spc="-5" dirty="0">
                <a:solidFill>
                  <a:srgbClr val="FFFFFF"/>
                </a:solidFill>
                <a:latin typeface="Calibri"/>
                <a:cs typeface="Calibri"/>
              </a:rPr>
              <a:t>Condition </a:t>
            </a:r>
            <a:r>
              <a:rPr sz="1800" b="1" spc="-10" dirty="0">
                <a:solidFill>
                  <a:srgbClr val="FFFFFF"/>
                </a:solidFill>
                <a:latin typeface="Calibri"/>
                <a:cs typeface="Calibri"/>
              </a:rPr>
              <a:t>Exclusion:  </a:t>
            </a:r>
            <a:r>
              <a:rPr sz="1800" b="1" spc="-5" dirty="0">
                <a:solidFill>
                  <a:srgbClr val="FFFFFF"/>
                </a:solidFill>
                <a:latin typeface="Calibri"/>
                <a:cs typeface="Calibri"/>
              </a:rPr>
              <a:t>DE4 </a:t>
            </a:r>
            <a:r>
              <a:rPr sz="1800" b="1" dirty="0">
                <a:solidFill>
                  <a:srgbClr val="FFFFFF"/>
                </a:solidFill>
                <a:latin typeface="Calibri"/>
                <a:cs typeface="Calibri"/>
              </a:rPr>
              <a:t>(1995) </a:t>
            </a:r>
            <a:r>
              <a:rPr sz="1800" b="1" spc="-10" dirty="0">
                <a:solidFill>
                  <a:srgbClr val="FFFFFF"/>
                </a:solidFill>
                <a:latin typeface="Calibri"/>
                <a:cs typeface="Calibri"/>
              </a:rPr>
              <a:t>Defective Part</a:t>
            </a:r>
            <a:r>
              <a:rPr sz="1800" b="1" dirty="0">
                <a:solidFill>
                  <a:srgbClr val="FFFFFF"/>
                </a:solidFill>
                <a:latin typeface="Calibri"/>
                <a:cs typeface="Calibri"/>
              </a:rPr>
              <a:t> </a:t>
            </a:r>
            <a:r>
              <a:rPr sz="1800" b="1" spc="-10" dirty="0">
                <a:solidFill>
                  <a:srgbClr val="FFFFFF"/>
                </a:solidFill>
                <a:latin typeface="Calibri"/>
                <a:cs typeface="Calibri"/>
              </a:rPr>
              <a:t>Exclusion:</a:t>
            </a:r>
            <a:endParaRPr sz="1800">
              <a:latin typeface="Calibri"/>
              <a:cs typeface="Calibri"/>
            </a:endParaRPr>
          </a:p>
          <a:p>
            <a:pPr marL="12700" algn="just">
              <a:lnSpc>
                <a:spcPct val="100000"/>
              </a:lnSpc>
            </a:pPr>
            <a:r>
              <a:rPr sz="1800" b="1" spc="-5" dirty="0">
                <a:solidFill>
                  <a:srgbClr val="FFFFFF"/>
                </a:solidFill>
                <a:latin typeface="Calibri"/>
                <a:cs typeface="Calibri"/>
              </a:rPr>
              <a:t>DE5 </a:t>
            </a:r>
            <a:r>
              <a:rPr sz="1800" b="1" dirty="0">
                <a:solidFill>
                  <a:srgbClr val="FFFFFF"/>
                </a:solidFill>
                <a:latin typeface="Calibri"/>
                <a:cs typeface="Calibri"/>
              </a:rPr>
              <a:t>(1995) </a:t>
            </a:r>
            <a:r>
              <a:rPr sz="1800" b="1" spc="-5" dirty="0">
                <a:solidFill>
                  <a:srgbClr val="FFFFFF"/>
                </a:solidFill>
                <a:latin typeface="Calibri"/>
                <a:cs typeface="Calibri"/>
              </a:rPr>
              <a:t>Design </a:t>
            </a:r>
            <a:r>
              <a:rPr sz="1800" b="1" spc="-10" dirty="0">
                <a:solidFill>
                  <a:srgbClr val="FFFFFF"/>
                </a:solidFill>
                <a:latin typeface="Calibri"/>
                <a:cs typeface="Calibri"/>
              </a:rPr>
              <a:t>Improvement</a:t>
            </a:r>
            <a:r>
              <a:rPr sz="1800" b="1" spc="-30" dirty="0">
                <a:solidFill>
                  <a:srgbClr val="FFFFFF"/>
                </a:solidFill>
                <a:latin typeface="Calibri"/>
                <a:cs typeface="Calibri"/>
              </a:rPr>
              <a:t> </a:t>
            </a:r>
            <a:r>
              <a:rPr sz="1800" b="1" spc="-10" dirty="0">
                <a:solidFill>
                  <a:srgbClr val="FFFFFF"/>
                </a:solidFill>
                <a:latin typeface="Calibri"/>
                <a:cs typeface="Calibri"/>
              </a:rPr>
              <a:t>Exclusion:</a:t>
            </a:r>
            <a:endParaRPr sz="1800">
              <a:latin typeface="Calibri"/>
              <a:cs typeface="Calibri"/>
            </a:endParaRPr>
          </a:p>
        </p:txBody>
      </p:sp>
      <p:grpSp>
        <p:nvGrpSpPr>
          <p:cNvPr id="34" name="object 34"/>
          <p:cNvGrpSpPr/>
          <p:nvPr/>
        </p:nvGrpSpPr>
        <p:grpSpPr>
          <a:xfrm>
            <a:off x="457200" y="5352288"/>
            <a:ext cx="9144000" cy="980440"/>
            <a:chOff x="457200" y="5352288"/>
            <a:chExt cx="9144000" cy="980440"/>
          </a:xfrm>
        </p:grpSpPr>
        <p:sp>
          <p:nvSpPr>
            <p:cNvPr id="35" name="object 35"/>
            <p:cNvSpPr/>
            <p:nvPr/>
          </p:nvSpPr>
          <p:spPr>
            <a:xfrm>
              <a:off x="457200" y="5352287"/>
              <a:ext cx="9144000" cy="980440"/>
            </a:xfrm>
            <a:custGeom>
              <a:avLst/>
              <a:gdLst/>
              <a:ahLst/>
              <a:cxnLst/>
              <a:rect l="l" t="t" r="r" b="b"/>
              <a:pathLst>
                <a:path w="9144000" h="980439">
                  <a:moveTo>
                    <a:pt x="402336" y="0"/>
                  </a:moveTo>
                  <a:lnTo>
                    <a:pt x="0" y="0"/>
                  </a:lnTo>
                  <a:lnTo>
                    <a:pt x="0" y="979944"/>
                  </a:lnTo>
                  <a:lnTo>
                    <a:pt x="402336" y="979944"/>
                  </a:lnTo>
                  <a:lnTo>
                    <a:pt x="402336" y="0"/>
                  </a:lnTo>
                  <a:close/>
                </a:path>
                <a:path w="9144000" h="980439">
                  <a:moveTo>
                    <a:pt x="9144000" y="0"/>
                  </a:moveTo>
                  <a:lnTo>
                    <a:pt x="8631936" y="0"/>
                  </a:lnTo>
                  <a:lnTo>
                    <a:pt x="8631936" y="979944"/>
                  </a:lnTo>
                  <a:lnTo>
                    <a:pt x="9144000" y="979944"/>
                  </a:lnTo>
                  <a:lnTo>
                    <a:pt x="9144000" y="0"/>
                  </a:lnTo>
                  <a:close/>
                </a:path>
              </a:pathLst>
            </a:custGeom>
            <a:solidFill>
              <a:srgbClr val="1F497D"/>
            </a:solidFill>
          </p:spPr>
          <p:txBody>
            <a:bodyPr wrap="square" lIns="0" tIns="0" rIns="0" bIns="0" rtlCol="0"/>
            <a:lstStyle/>
            <a:p>
              <a:endParaRPr/>
            </a:p>
          </p:txBody>
        </p:sp>
        <p:sp>
          <p:nvSpPr>
            <p:cNvPr id="36" name="object 36"/>
            <p:cNvSpPr/>
            <p:nvPr/>
          </p:nvSpPr>
          <p:spPr>
            <a:xfrm>
              <a:off x="7204709" y="5352288"/>
              <a:ext cx="1884680" cy="980440"/>
            </a:xfrm>
            <a:custGeom>
              <a:avLst/>
              <a:gdLst/>
              <a:ahLst/>
              <a:cxnLst/>
              <a:rect l="l" t="t" r="r" b="b"/>
              <a:pathLst>
                <a:path w="1884679" h="980439">
                  <a:moveTo>
                    <a:pt x="1884426" y="979932"/>
                  </a:moveTo>
                  <a:lnTo>
                    <a:pt x="1884426" y="0"/>
                  </a:lnTo>
                  <a:lnTo>
                    <a:pt x="0" y="0"/>
                  </a:lnTo>
                  <a:lnTo>
                    <a:pt x="0" y="979932"/>
                  </a:lnTo>
                  <a:lnTo>
                    <a:pt x="1884426" y="979932"/>
                  </a:lnTo>
                  <a:close/>
                </a:path>
              </a:pathLst>
            </a:custGeom>
            <a:solidFill>
              <a:srgbClr val="BFBFBF"/>
            </a:solidFill>
          </p:spPr>
          <p:txBody>
            <a:bodyPr wrap="square" lIns="0" tIns="0" rIns="0" bIns="0" rtlCol="0"/>
            <a:lstStyle/>
            <a:p>
              <a:endParaRPr/>
            </a:p>
          </p:txBody>
        </p:sp>
        <p:sp>
          <p:nvSpPr>
            <p:cNvPr id="37" name="object 37"/>
            <p:cNvSpPr/>
            <p:nvPr/>
          </p:nvSpPr>
          <p:spPr>
            <a:xfrm>
              <a:off x="859536" y="5352288"/>
              <a:ext cx="6345555" cy="980440"/>
            </a:xfrm>
            <a:custGeom>
              <a:avLst/>
              <a:gdLst/>
              <a:ahLst/>
              <a:cxnLst/>
              <a:rect l="l" t="t" r="r" b="b"/>
              <a:pathLst>
                <a:path w="6345555" h="980439">
                  <a:moveTo>
                    <a:pt x="6345173" y="979932"/>
                  </a:moveTo>
                  <a:lnTo>
                    <a:pt x="6345173" y="0"/>
                  </a:lnTo>
                  <a:lnTo>
                    <a:pt x="0" y="0"/>
                  </a:lnTo>
                  <a:lnTo>
                    <a:pt x="0" y="979932"/>
                  </a:lnTo>
                  <a:lnTo>
                    <a:pt x="6345173" y="979932"/>
                  </a:lnTo>
                  <a:close/>
                </a:path>
              </a:pathLst>
            </a:custGeom>
            <a:solidFill>
              <a:srgbClr val="F2F2F2"/>
            </a:solidFill>
          </p:spPr>
          <p:txBody>
            <a:bodyPr wrap="square" lIns="0" tIns="0" rIns="0" bIns="0" rtlCol="0"/>
            <a:lstStyle/>
            <a:p>
              <a:endParaRPr/>
            </a:p>
          </p:txBody>
        </p:sp>
        <p:sp>
          <p:nvSpPr>
            <p:cNvPr id="38" name="object 38"/>
            <p:cNvSpPr/>
            <p:nvPr/>
          </p:nvSpPr>
          <p:spPr>
            <a:xfrm>
              <a:off x="852678" y="5352287"/>
              <a:ext cx="8242934" cy="980440"/>
            </a:xfrm>
            <a:custGeom>
              <a:avLst/>
              <a:gdLst/>
              <a:ahLst/>
              <a:cxnLst/>
              <a:rect l="l" t="t" r="r" b="b"/>
              <a:pathLst>
                <a:path w="8242934" h="980439">
                  <a:moveTo>
                    <a:pt x="12954" y="0"/>
                  </a:moveTo>
                  <a:lnTo>
                    <a:pt x="0" y="0"/>
                  </a:lnTo>
                  <a:lnTo>
                    <a:pt x="0" y="979932"/>
                  </a:lnTo>
                  <a:lnTo>
                    <a:pt x="12954" y="979932"/>
                  </a:lnTo>
                  <a:lnTo>
                    <a:pt x="12954" y="0"/>
                  </a:lnTo>
                  <a:close/>
                </a:path>
                <a:path w="8242934" h="980439">
                  <a:moveTo>
                    <a:pt x="6358128" y="0"/>
                  </a:moveTo>
                  <a:lnTo>
                    <a:pt x="6345174" y="0"/>
                  </a:lnTo>
                  <a:lnTo>
                    <a:pt x="6345174" y="979932"/>
                  </a:lnTo>
                  <a:lnTo>
                    <a:pt x="6358128" y="979932"/>
                  </a:lnTo>
                  <a:lnTo>
                    <a:pt x="6358128" y="0"/>
                  </a:lnTo>
                  <a:close/>
                </a:path>
                <a:path w="8242934" h="980439">
                  <a:moveTo>
                    <a:pt x="8242554" y="0"/>
                  </a:moveTo>
                  <a:lnTo>
                    <a:pt x="8229600" y="0"/>
                  </a:lnTo>
                  <a:lnTo>
                    <a:pt x="8229600" y="979932"/>
                  </a:lnTo>
                  <a:lnTo>
                    <a:pt x="8242554" y="979932"/>
                  </a:lnTo>
                  <a:lnTo>
                    <a:pt x="8242554" y="0"/>
                  </a:lnTo>
                  <a:close/>
                </a:path>
              </a:pathLst>
            </a:custGeom>
            <a:solidFill>
              <a:srgbClr val="000000"/>
            </a:solidFill>
          </p:spPr>
          <p:txBody>
            <a:bodyPr wrap="square" lIns="0" tIns="0" rIns="0" bIns="0" rtlCol="0"/>
            <a:lstStyle/>
            <a:p>
              <a:endParaRPr/>
            </a:p>
          </p:txBody>
        </p:sp>
      </p:grpSp>
      <p:sp>
        <p:nvSpPr>
          <p:cNvPr id="39" name="object 39"/>
          <p:cNvSpPr txBox="1"/>
          <p:nvPr/>
        </p:nvSpPr>
        <p:spPr>
          <a:xfrm>
            <a:off x="937507" y="4990584"/>
            <a:ext cx="5996305"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02060"/>
                </a:solidFill>
                <a:latin typeface="Calibri"/>
                <a:cs typeface="Calibri"/>
              </a:rPr>
              <a:t>“For </a:t>
            </a:r>
            <a:r>
              <a:rPr sz="1800" spc="-5" dirty="0">
                <a:solidFill>
                  <a:srgbClr val="002060"/>
                </a:solidFill>
                <a:latin typeface="Calibri"/>
                <a:cs typeface="Calibri"/>
              </a:rPr>
              <a:t>the purpose of the </a:t>
            </a:r>
            <a:r>
              <a:rPr sz="1800" spc="-10" dirty="0">
                <a:solidFill>
                  <a:srgbClr val="002060"/>
                </a:solidFill>
                <a:latin typeface="Calibri"/>
                <a:cs typeface="Calibri"/>
              </a:rPr>
              <a:t>Policy </a:t>
            </a:r>
            <a:r>
              <a:rPr sz="1800" dirty="0">
                <a:solidFill>
                  <a:srgbClr val="002060"/>
                </a:solidFill>
                <a:latin typeface="Calibri"/>
                <a:cs typeface="Calibri"/>
              </a:rPr>
              <a:t>and </a:t>
            </a:r>
            <a:r>
              <a:rPr sz="1800" spc="-5" dirty="0">
                <a:solidFill>
                  <a:srgbClr val="002060"/>
                </a:solidFill>
                <a:latin typeface="Calibri"/>
                <a:cs typeface="Calibri"/>
              </a:rPr>
              <a:t>not </a:t>
            </a:r>
            <a:r>
              <a:rPr sz="1800" spc="-10" dirty="0">
                <a:solidFill>
                  <a:srgbClr val="002060"/>
                </a:solidFill>
                <a:latin typeface="Calibri"/>
                <a:cs typeface="Calibri"/>
              </a:rPr>
              <a:t>merely </a:t>
            </a:r>
            <a:r>
              <a:rPr sz="1800" dirty="0">
                <a:solidFill>
                  <a:srgbClr val="002060"/>
                </a:solidFill>
                <a:latin typeface="Calibri"/>
                <a:cs typeface="Calibri"/>
              </a:rPr>
              <a:t>this </a:t>
            </a:r>
            <a:r>
              <a:rPr sz="1800" spc="-5" dirty="0">
                <a:solidFill>
                  <a:srgbClr val="002060"/>
                </a:solidFill>
                <a:latin typeface="Calibri"/>
                <a:cs typeface="Calibri"/>
              </a:rPr>
              <a:t>Exclusion, the  </a:t>
            </a:r>
            <a:r>
              <a:rPr sz="1800" spc="-10" dirty="0">
                <a:solidFill>
                  <a:srgbClr val="002060"/>
                </a:solidFill>
                <a:latin typeface="Calibri"/>
                <a:cs typeface="Calibri"/>
              </a:rPr>
              <a:t>Property </a:t>
            </a:r>
            <a:r>
              <a:rPr sz="1800" spc="-5" dirty="0">
                <a:solidFill>
                  <a:srgbClr val="002060"/>
                </a:solidFill>
                <a:latin typeface="Calibri"/>
                <a:cs typeface="Calibri"/>
              </a:rPr>
              <a:t>Insured shall not </a:t>
            </a:r>
            <a:r>
              <a:rPr sz="1800" dirty="0">
                <a:solidFill>
                  <a:srgbClr val="002060"/>
                </a:solidFill>
                <a:latin typeface="Calibri"/>
                <a:cs typeface="Calibri"/>
              </a:rPr>
              <a:t>be </a:t>
            </a:r>
            <a:r>
              <a:rPr sz="1800" spc="-15" dirty="0">
                <a:solidFill>
                  <a:srgbClr val="002060"/>
                </a:solidFill>
                <a:latin typeface="Calibri"/>
                <a:cs typeface="Calibri"/>
              </a:rPr>
              <a:t>regarded </a:t>
            </a:r>
            <a:r>
              <a:rPr sz="1800" dirty="0">
                <a:solidFill>
                  <a:srgbClr val="002060"/>
                </a:solidFill>
                <a:latin typeface="Calibri"/>
                <a:cs typeface="Calibri"/>
              </a:rPr>
              <a:t>as </a:t>
            </a:r>
            <a:r>
              <a:rPr sz="1800" spc="-10" dirty="0">
                <a:solidFill>
                  <a:srgbClr val="002060"/>
                </a:solidFill>
                <a:latin typeface="Calibri"/>
                <a:cs typeface="Calibri"/>
              </a:rPr>
              <a:t>lost </a:t>
            </a:r>
            <a:r>
              <a:rPr sz="1800" spc="-5" dirty="0">
                <a:solidFill>
                  <a:srgbClr val="002060"/>
                </a:solidFill>
                <a:latin typeface="Calibri"/>
                <a:cs typeface="Calibri"/>
              </a:rPr>
              <a:t>or damaged solely  </a:t>
            </a:r>
            <a:r>
              <a:rPr sz="1800" spc="-10" dirty="0">
                <a:solidFill>
                  <a:srgbClr val="002060"/>
                </a:solidFill>
                <a:latin typeface="Calibri"/>
                <a:cs typeface="Calibri"/>
              </a:rPr>
              <a:t>by </a:t>
            </a:r>
            <a:r>
              <a:rPr sz="1800" dirty="0">
                <a:solidFill>
                  <a:srgbClr val="002060"/>
                </a:solidFill>
                <a:latin typeface="Calibri"/>
                <a:cs typeface="Calibri"/>
              </a:rPr>
              <a:t>virtue </a:t>
            </a:r>
            <a:r>
              <a:rPr sz="1800" spc="-5" dirty="0">
                <a:solidFill>
                  <a:srgbClr val="002060"/>
                </a:solidFill>
                <a:latin typeface="Calibri"/>
                <a:cs typeface="Calibri"/>
              </a:rPr>
              <a:t>of the </a:t>
            </a:r>
            <a:r>
              <a:rPr sz="1800" spc="-10" dirty="0">
                <a:solidFill>
                  <a:srgbClr val="002060"/>
                </a:solidFill>
                <a:latin typeface="Calibri"/>
                <a:cs typeface="Calibri"/>
              </a:rPr>
              <a:t>existence </a:t>
            </a:r>
            <a:r>
              <a:rPr sz="1800" spc="-5" dirty="0">
                <a:solidFill>
                  <a:srgbClr val="002060"/>
                </a:solidFill>
                <a:latin typeface="Calibri"/>
                <a:cs typeface="Calibri"/>
              </a:rPr>
              <a:t>of </a:t>
            </a:r>
            <a:r>
              <a:rPr sz="1800" spc="-15" dirty="0">
                <a:solidFill>
                  <a:srgbClr val="002060"/>
                </a:solidFill>
                <a:latin typeface="Calibri"/>
                <a:cs typeface="Calibri"/>
              </a:rPr>
              <a:t>any defect </a:t>
            </a:r>
            <a:r>
              <a:rPr sz="1800" dirty="0">
                <a:solidFill>
                  <a:srgbClr val="002060"/>
                </a:solidFill>
                <a:latin typeface="Calibri"/>
                <a:cs typeface="Calibri"/>
              </a:rPr>
              <a:t>in </a:t>
            </a:r>
            <a:r>
              <a:rPr sz="1800" spc="-5" dirty="0">
                <a:solidFill>
                  <a:srgbClr val="002060"/>
                </a:solidFill>
                <a:latin typeface="Calibri"/>
                <a:cs typeface="Calibri"/>
              </a:rPr>
              <a:t>design, </a:t>
            </a:r>
            <a:r>
              <a:rPr sz="1800" dirty="0">
                <a:solidFill>
                  <a:srgbClr val="002060"/>
                </a:solidFill>
                <a:latin typeface="Calibri"/>
                <a:cs typeface="Calibri"/>
              </a:rPr>
              <a:t>plan,  </a:t>
            </a:r>
            <a:r>
              <a:rPr sz="1800" spc="-5" dirty="0">
                <a:solidFill>
                  <a:srgbClr val="002060"/>
                </a:solidFill>
                <a:latin typeface="Calibri"/>
                <a:cs typeface="Calibri"/>
              </a:rPr>
              <a:t>specification, materials, or workmanship </a:t>
            </a:r>
            <a:r>
              <a:rPr sz="1800" dirty="0">
                <a:solidFill>
                  <a:srgbClr val="002060"/>
                </a:solidFill>
                <a:latin typeface="Calibri"/>
                <a:cs typeface="Calibri"/>
              </a:rPr>
              <a:t>in </a:t>
            </a:r>
            <a:r>
              <a:rPr sz="1800" spc="-5" dirty="0">
                <a:solidFill>
                  <a:srgbClr val="002060"/>
                </a:solidFill>
                <a:latin typeface="Calibri"/>
                <a:cs typeface="Calibri"/>
              </a:rPr>
              <a:t>the </a:t>
            </a:r>
            <a:r>
              <a:rPr sz="1800" spc="-10" dirty="0">
                <a:solidFill>
                  <a:srgbClr val="002060"/>
                </a:solidFill>
                <a:latin typeface="Calibri"/>
                <a:cs typeface="Calibri"/>
              </a:rPr>
              <a:t>Property </a:t>
            </a:r>
            <a:r>
              <a:rPr sz="1800" spc="-5" dirty="0">
                <a:solidFill>
                  <a:srgbClr val="002060"/>
                </a:solidFill>
                <a:latin typeface="Calibri"/>
                <a:cs typeface="Calibri"/>
              </a:rPr>
              <a:t>Insured  or </a:t>
            </a:r>
            <a:r>
              <a:rPr sz="1800" spc="-15" dirty="0">
                <a:solidFill>
                  <a:srgbClr val="002060"/>
                </a:solidFill>
                <a:latin typeface="Calibri"/>
                <a:cs typeface="Calibri"/>
              </a:rPr>
              <a:t>any </a:t>
            </a:r>
            <a:r>
              <a:rPr sz="1800" dirty="0">
                <a:solidFill>
                  <a:srgbClr val="002060"/>
                </a:solidFill>
                <a:latin typeface="Calibri"/>
                <a:cs typeface="Calibri"/>
              </a:rPr>
              <a:t>part</a:t>
            </a:r>
            <a:r>
              <a:rPr sz="1800" spc="10" dirty="0">
                <a:solidFill>
                  <a:srgbClr val="002060"/>
                </a:solidFill>
                <a:latin typeface="Calibri"/>
                <a:cs typeface="Calibri"/>
              </a:rPr>
              <a:t> </a:t>
            </a:r>
            <a:r>
              <a:rPr sz="1800" spc="-35" dirty="0">
                <a:solidFill>
                  <a:srgbClr val="002060"/>
                </a:solidFill>
                <a:latin typeface="Calibri"/>
                <a:cs typeface="Calibri"/>
              </a:rPr>
              <a:t>thereof.”</a:t>
            </a:r>
            <a:endParaRPr sz="1800">
              <a:latin typeface="Calibri"/>
              <a:cs typeface="Calibri"/>
            </a:endParaRPr>
          </a:p>
        </p:txBody>
      </p:sp>
      <p:grpSp>
        <p:nvGrpSpPr>
          <p:cNvPr id="40" name="object 40"/>
          <p:cNvGrpSpPr/>
          <p:nvPr/>
        </p:nvGrpSpPr>
        <p:grpSpPr>
          <a:xfrm>
            <a:off x="457200" y="6331458"/>
            <a:ext cx="9144000" cy="984250"/>
            <a:chOff x="457200" y="6331458"/>
            <a:chExt cx="9144000" cy="984250"/>
          </a:xfrm>
        </p:grpSpPr>
        <p:sp>
          <p:nvSpPr>
            <p:cNvPr id="41" name="object 41"/>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42" name="object 42"/>
            <p:cNvSpPr/>
            <p:nvPr/>
          </p:nvSpPr>
          <p:spPr>
            <a:xfrm>
              <a:off x="7204709" y="6331458"/>
              <a:ext cx="1884680" cy="379095"/>
            </a:xfrm>
            <a:custGeom>
              <a:avLst/>
              <a:gdLst/>
              <a:ahLst/>
              <a:cxnLst/>
              <a:rect l="l" t="t" r="r" b="b"/>
              <a:pathLst>
                <a:path w="1884679" h="379095">
                  <a:moveTo>
                    <a:pt x="1884426" y="378714"/>
                  </a:moveTo>
                  <a:lnTo>
                    <a:pt x="1884426" y="0"/>
                  </a:lnTo>
                  <a:lnTo>
                    <a:pt x="0" y="0"/>
                  </a:lnTo>
                  <a:lnTo>
                    <a:pt x="0" y="378714"/>
                  </a:lnTo>
                  <a:lnTo>
                    <a:pt x="1884426" y="378714"/>
                  </a:lnTo>
                  <a:close/>
                </a:path>
              </a:pathLst>
            </a:custGeom>
            <a:solidFill>
              <a:srgbClr val="BFBFBF"/>
            </a:solidFill>
          </p:spPr>
          <p:txBody>
            <a:bodyPr wrap="square" lIns="0" tIns="0" rIns="0" bIns="0" rtlCol="0"/>
            <a:lstStyle/>
            <a:p>
              <a:endParaRPr/>
            </a:p>
          </p:txBody>
        </p:sp>
        <p:sp>
          <p:nvSpPr>
            <p:cNvPr id="43" name="object 43"/>
            <p:cNvSpPr/>
            <p:nvPr/>
          </p:nvSpPr>
          <p:spPr>
            <a:xfrm>
              <a:off x="859536" y="6331458"/>
              <a:ext cx="6345555" cy="379095"/>
            </a:xfrm>
            <a:custGeom>
              <a:avLst/>
              <a:gdLst/>
              <a:ahLst/>
              <a:cxnLst/>
              <a:rect l="l" t="t" r="r" b="b"/>
              <a:pathLst>
                <a:path w="6345555" h="379095">
                  <a:moveTo>
                    <a:pt x="6345173" y="378714"/>
                  </a:moveTo>
                  <a:lnTo>
                    <a:pt x="6345173" y="0"/>
                  </a:lnTo>
                  <a:lnTo>
                    <a:pt x="0" y="0"/>
                  </a:lnTo>
                  <a:lnTo>
                    <a:pt x="0" y="378714"/>
                  </a:lnTo>
                  <a:lnTo>
                    <a:pt x="6345173" y="378714"/>
                  </a:lnTo>
                  <a:close/>
                </a:path>
              </a:pathLst>
            </a:custGeom>
            <a:solidFill>
              <a:srgbClr val="F2F2F2"/>
            </a:solidFill>
          </p:spPr>
          <p:txBody>
            <a:bodyPr wrap="square" lIns="0" tIns="0" rIns="0" bIns="0" rtlCol="0"/>
            <a:lstStyle/>
            <a:p>
              <a:endParaRPr/>
            </a:p>
          </p:txBody>
        </p:sp>
        <p:sp>
          <p:nvSpPr>
            <p:cNvPr id="44" name="object 44"/>
            <p:cNvSpPr/>
            <p:nvPr/>
          </p:nvSpPr>
          <p:spPr>
            <a:xfrm>
              <a:off x="852678" y="6331458"/>
              <a:ext cx="8242934" cy="385445"/>
            </a:xfrm>
            <a:custGeom>
              <a:avLst/>
              <a:gdLst/>
              <a:ahLst/>
              <a:cxnLst/>
              <a:rect l="l" t="t" r="r" b="b"/>
              <a:pathLst>
                <a:path w="8242934" h="385445">
                  <a:moveTo>
                    <a:pt x="8242554" y="0"/>
                  </a:moveTo>
                  <a:lnTo>
                    <a:pt x="8229600" y="0"/>
                  </a:lnTo>
                  <a:lnTo>
                    <a:pt x="8229600" y="372618"/>
                  </a:lnTo>
                  <a:lnTo>
                    <a:pt x="6358128" y="372618"/>
                  </a:lnTo>
                  <a:lnTo>
                    <a:pt x="6358128" y="0"/>
                  </a:lnTo>
                  <a:lnTo>
                    <a:pt x="6345174" y="0"/>
                  </a:lnTo>
                  <a:lnTo>
                    <a:pt x="6345174" y="372618"/>
                  </a:lnTo>
                  <a:lnTo>
                    <a:pt x="12954" y="372618"/>
                  </a:lnTo>
                  <a:lnTo>
                    <a:pt x="12954" y="0"/>
                  </a:lnTo>
                  <a:lnTo>
                    <a:pt x="0" y="0"/>
                  </a:lnTo>
                  <a:lnTo>
                    <a:pt x="0" y="372618"/>
                  </a:lnTo>
                  <a:lnTo>
                    <a:pt x="0" y="384810"/>
                  </a:lnTo>
                  <a:lnTo>
                    <a:pt x="8242554" y="384822"/>
                  </a:lnTo>
                  <a:lnTo>
                    <a:pt x="8242554" y="372618"/>
                  </a:lnTo>
                  <a:lnTo>
                    <a:pt x="8242554" y="0"/>
                  </a:lnTo>
                  <a:close/>
                </a:path>
              </a:pathLst>
            </a:custGeom>
            <a:solidFill>
              <a:srgbClr val="000000"/>
            </a:solidFill>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xfrm>
            <a:off x="1368049" y="708152"/>
            <a:ext cx="7322184" cy="1031875"/>
          </a:xfrm>
          <a:prstGeom prst="rect">
            <a:avLst/>
          </a:prstGeom>
        </p:spPr>
        <p:txBody>
          <a:bodyPr vert="horz" wrap="square" lIns="0" tIns="12700" rIns="0" bIns="0" rtlCol="0">
            <a:spAutoFit/>
          </a:bodyPr>
          <a:lstStyle/>
          <a:p>
            <a:pPr marL="635" algn="ctr">
              <a:lnSpc>
                <a:spcPct val="100000"/>
              </a:lnSpc>
              <a:spcBef>
                <a:spcPts val="100"/>
              </a:spcBef>
            </a:pPr>
            <a:r>
              <a:rPr dirty="0"/>
              <a:t>Scenario</a:t>
            </a:r>
            <a:r>
              <a:rPr spc="-10" dirty="0"/>
              <a:t> </a:t>
            </a:r>
            <a:r>
              <a:rPr dirty="0"/>
              <a:t>3:</a:t>
            </a:r>
          </a:p>
          <a:p>
            <a:pPr marL="12700" marR="5080" algn="ctr">
              <a:lnSpc>
                <a:spcPct val="100000"/>
              </a:lnSpc>
            </a:pPr>
            <a:r>
              <a:rPr spc="-15" dirty="0"/>
              <a:t>Defect </a:t>
            </a:r>
            <a:r>
              <a:rPr spc="-5" dirty="0"/>
              <a:t>Causes </a:t>
            </a:r>
            <a:r>
              <a:rPr spc="-10" dirty="0"/>
              <a:t>Physical Damage </a:t>
            </a:r>
            <a:r>
              <a:rPr spc="-15" dirty="0"/>
              <a:t>to Defective </a:t>
            </a:r>
            <a:r>
              <a:rPr spc="-10" dirty="0"/>
              <a:t>Property </a:t>
            </a:r>
            <a:r>
              <a:rPr dirty="0"/>
              <a:t>and </a:t>
            </a:r>
            <a:r>
              <a:rPr spc="-5" dirty="0"/>
              <a:t>Non‐  </a:t>
            </a:r>
            <a:r>
              <a:rPr spc="-15" dirty="0"/>
              <a:t>Defective</a:t>
            </a:r>
            <a:r>
              <a:rPr spc="5" dirty="0"/>
              <a:t> </a:t>
            </a:r>
            <a:r>
              <a:rPr spc="-10" dirty="0"/>
              <a:t>Property</a:t>
            </a:r>
          </a:p>
        </p:txBody>
      </p:sp>
      <p:grpSp>
        <p:nvGrpSpPr>
          <p:cNvPr id="4" name="object 4"/>
          <p:cNvGrpSpPr/>
          <p:nvPr/>
        </p:nvGrpSpPr>
        <p:grpSpPr>
          <a:xfrm>
            <a:off x="457200" y="2414777"/>
            <a:ext cx="9144000" cy="980440"/>
            <a:chOff x="457200" y="2414777"/>
            <a:chExt cx="9144000" cy="980440"/>
          </a:xfrm>
        </p:grpSpPr>
        <p:sp>
          <p:nvSpPr>
            <p:cNvPr id="5" name="object 5"/>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6" name="object 6"/>
            <p:cNvSpPr/>
            <p:nvPr/>
          </p:nvSpPr>
          <p:spPr>
            <a:xfrm>
              <a:off x="1219200" y="3086100"/>
              <a:ext cx="3656838" cy="30860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05400" y="3086100"/>
              <a:ext cx="3657600" cy="30861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1166892" y="1958602"/>
            <a:ext cx="7877175" cy="1064895"/>
          </a:xfrm>
          <a:prstGeom prst="rect">
            <a:avLst/>
          </a:prstGeom>
        </p:spPr>
        <p:txBody>
          <a:bodyPr vert="horz" wrap="square" lIns="0" tIns="80010" rIns="0" bIns="0" rtlCol="0">
            <a:spAutoFit/>
          </a:bodyPr>
          <a:lstStyle/>
          <a:p>
            <a:pPr marL="2246630" marR="5080" indent="-2234565">
              <a:lnSpc>
                <a:spcPct val="80000"/>
              </a:lnSpc>
              <a:spcBef>
                <a:spcPts val="630"/>
              </a:spcBef>
            </a:pPr>
            <a:r>
              <a:rPr sz="2200" b="1" spc="-5" dirty="0">
                <a:solidFill>
                  <a:srgbClr val="FFFFFF"/>
                </a:solidFill>
                <a:latin typeface="Calibri"/>
                <a:cs typeface="Calibri"/>
              </a:rPr>
              <a:t>One </a:t>
            </a:r>
            <a:r>
              <a:rPr sz="2200" b="1" spc="-10" dirty="0">
                <a:solidFill>
                  <a:srgbClr val="FFFFFF"/>
                </a:solidFill>
                <a:latin typeface="Calibri"/>
                <a:cs typeface="Calibri"/>
              </a:rPr>
              <a:t>temporary </a:t>
            </a:r>
            <a:r>
              <a:rPr sz="2200" b="1" dirty="0">
                <a:solidFill>
                  <a:srgbClr val="FFFFFF"/>
                </a:solidFill>
                <a:latin typeface="Calibri"/>
                <a:cs typeface="Calibri"/>
              </a:rPr>
              <a:t>angle piece used during </a:t>
            </a:r>
            <a:r>
              <a:rPr sz="2200" b="1" spc="-10" dirty="0">
                <a:solidFill>
                  <a:srgbClr val="FFFFFF"/>
                </a:solidFill>
                <a:latin typeface="Calibri"/>
                <a:cs typeface="Calibri"/>
              </a:rPr>
              <a:t>structural </a:t>
            </a:r>
            <a:r>
              <a:rPr sz="2200" b="1" spc="-15" dirty="0">
                <a:solidFill>
                  <a:srgbClr val="FFFFFF"/>
                </a:solidFill>
                <a:latin typeface="Calibri"/>
                <a:cs typeface="Calibri"/>
              </a:rPr>
              <a:t>steel </a:t>
            </a:r>
            <a:r>
              <a:rPr sz="2200" b="1" spc="-10" dirty="0">
                <a:solidFill>
                  <a:srgbClr val="FFFFFF"/>
                </a:solidFill>
                <a:latin typeface="Calibri"/>
                <a:cs typeface="Calibri"/>
              </a:rPr>
              <a:t>erection </a:t>
            </a:r>
            <a:r>
              <a:rPr sz="2200" b="1" dirty="0">
                <a:solidFill>
                  <a:srgbClr val="FFFFFF"/>
                </a:solidFill>
                <a:latin typeface="Calibri"/>
                <a:cs typeface="Calibri"/>
              </a:rPr>
              <a:t>not  </a:t>
            </a:r>
            <a:r>
              <a:rPr sz="2200" b="1" spc="-10" dirty="0">
                <a:solidFill>
                  <a:srgbClr val="FFFFFF"/>
                </a:solidFill>
                <a:latin typeface="Calibri"/>
                <a:cs typeface="Calibri"/>
              </a:rPr>
              <a:t>compliant </a:t>
            </a:r>
            <a:r>
              <a:rPr sz="2200" b="1" spc="-5" dirty="0">
                <a:solidFill>
                  <a:srgbClr val="FFFFFF"/>
                </a:solidFill>
                <a:latin typeface="Calibri"/>
                <a:cs typeface="Calibri"/>
              </a:rPr>
              <a:t>with</a:t>
            </a:r>
            <a:r>
              <a:rPr sz="2200" b="1" spc="-20" dirty="0">
                <a:solidFill>
                  <a:srgbClr val="FFFFFF"/>
                </a:solidFill>
                <a:latin typeface="Calibri"/>
                <a:cs typeface="Calibri"/>
              </a:rPr>
              <a:t> </a:t>
            </a:r>
            <a:r>
              <a:rPr sz="2200" b="1" spc="-5" dirty="0">
                <a:solidFill>
                  <a:srgbClr val="FFFFFF"/>
                </a:solidFill>
                <a:latin typeface="Calibri"/>
                <a:cs typeface="Calibri"/>
              </a:rPr>
              <a:t>specifications</a:t>
            </a:r>
            <a:endParaRPr sz="2200">
              <a:latin typeface="Calibri"/>
              <a:cs typeface="Calibri"/>
            </a:endParaRPr>
          </a:p>
          <a:p>
            <a:pPr marR="207645" algn="ctr">
              <a:lnSpc>
                <a:spcPct val="100000"/>
              </a:lnSpc>
              <a:spcBef>
                <a:spcPts val="1270"/>
              </a:spcBef>
              <a:tabLst>
                <a:tab pos="3872229" algn="l"/>
              </a:tabLst>
            </a:pPr>
            <a:r>
              <a:rPr sz="1800" b="1" dirty="0">
                <a:solidFill>
                  <a:srgbClr val="FFFFFF"/>
                </a:solidFill>
                <a:latin typeface="Calibri"/>
                <a:cs typeface="Calibri"/>
              </a:rPr>
              <a:t>As</a:t>
            </a:r>
            <a:r>
              <a:rPr sz="1800" b="1" spc="-10" dirty="0">
                <a:solidFill>
                  <a:srgbClr val="FFFFFF"/>
                </a:solidFill>
                <a:latin typeface="Calibri"/>
                <a:cs typeface="Calibri"/>
              </a:rPr>
              <a:t> </a:t>
            </a:r>
            <a:r>
              <a:rPr sz="1800" b="1" spc="-5" dirty="0">
                <a:solidFill>
                  <a:srgbClr val="FFFFFF"/>
                </a:solidFill>
                <a:latin typeface="Calibri"/>
                <a:cs typeface="Calibri"/>
              </a:rPr>
              <a:t>Designed	</a:t>
            </a:r>
            <a:r>
              <a:rPr sz="1800" b="1" dirty="0">
                <a:solidFill>
                  <a:srgbClr val="FFFFFF"/>
                </a:solidFill>
                <a:latin typeface="Calibri"/>
                <a:cs typeface="Calibri"/>
              </a:rPr>
              <a:t>As</a:t>
            </a:r>
            <a:r>
              <a:rPr sz="1800" b="1" spc="-10" dirty="0">
                <a:solidFill>
                  <a:srgbClr val="FFFFFF"/>
                </a:solidFill>
                <a:latin typeface="Calibri"/>
                <a:cs typeface="Calibri"/>
              </a:rPr>
              <a:t> </a:t>
            </a:r>
            <a:r>
              <a:rPr sz="1800" b="1" dirty="0">
                <a:solidFill>
                  <a:srgbClr val="FFFFFF"/>
                </a:solidFill>
                <a:latin typeface="Calibri"/>
                <a:cs typeface="Calibri"/>
              </a:rPr>
              <a:t>Built</a:t>
            </a:r>
            <a:endParaRPr sz="1800">
              <a:latin typeface="Calibri"/>
              <a:cs typeface="Calibri"/>
            </a:endParaRPr>
          </a:p>
        </p:txBody>
      </p:sp>
      <p:grpSp>
        <p:nvGrpSpPr>
          <p:cNvPr id="9" name="object 9"/>
          <p:cNvGrpSpPr/>
          <p:nvPr/>
        </p:nvGrpSpPr>
        <p:grpSpPr>
          <a:xfrm>
            <a:off x="457200" y="3393947"/>
            <a:ext cx="9144000" cy="3921760"/>
            <a:chOff x="457200" y="3393947"/>
            <a:chExt cx="9144000" cy="3921760"/>
          </a:xfrm>
        </p:grpSpPr>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1219200" y="3394709"/>
              <a:ext cx="3656838" cy="97917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105400" y="3394709"/>
              <a:ext cx="3657600" cy="97917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4" name="object 14"/>
            <p:cNvSpPr/>
            <p:nvPr/>
          </p:nvSpPr>
          <p:spPr>
            <a:xfrm>
              <a:off x="1219200" y="4373879"/>
              <a:ext cx="3656838" cy="97917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105400" y="4373879"/>
              <a:ext cx="3657600" cy="97917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7" name="object 17"/>
            <p:cNvSpPr/>
            <p:nvPr/>
          </p:nvSpPr>
          <p:spPr>
            <a:xfrm>
              <a:off x="1219200" y="5353049"/>
              <a:ext cx="3656838" cy="97917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105400" y="5353049"/>
              <a:ext cx="3657600" cy="97917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57200" y="6331457"/>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0" name="object 20"/>
            <p:cNvSpPr/>
            <p:nvPr/>
          </p:nvSpPr>
          <p:spPr>
            <a:xfrm>
              <a:off x="1219200" y="6332219"/>
              <a:ext cx="3656838" cy="41148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5105400" y="6332219"/>
              <a:ext cx="3657599" cy="411480"/>
            </a:xfrm>
            <a:prstGeom prst="rect">
              <a:avLst/>
            </a:prstGeom>
            <a:blipFill>
              <a:blip r:embed="rId11" cstate="print"/>
              <a:stretch>
                <a:fillRect/>
              </a:stretch>
            </a:blipFill>
          </p:spPr>
          <p:txBody>
            <a:bodyPr wrap="square" lIns="0" tIns="0" rIns="0" bIns="0" rtlCol="0"/>
            <a:lstStyle/>
            <a:p>
              <a:endParaRPr/>
            </a:p>
          </p:txBody>
        </p:sp>
      </p:gr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457200"/>
            <a:ext cx="9144000" cy="1958339"/>
            <a:chOff x="457200" y="457200"/>
            <a:chExt cx="9144000" cy="1958339"/>
          </a:xfrm>
        </p:grpSpPr>
        <p:sp>
          <p:nvSpPr>
            <p:cNvPr id="3" name="object 3"/>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p:nvPr/>
          </p:nvSpPr>
          <p:spPr>
            <a:xfrm>
              <a:off x="4032503" y="1981200"/>
              <a:ext cx="5111496" cy="434340"/>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368049" y="670052"/>
            <a:ext cx="7322184" cy="1031875"/>
          </a:xfrm>
          <a:prstGeom prst="rect">
            <a:avLst/>
          </a:prstGeom>
        </p:spPr>
        <p:txBody>
          <a:bodyPr vert="horz" wrap="square" lIns="0" tIns="12700" rIns="0" bIns="0" rtlCol="0">
            <a:spAutoFit/>
          </a:bodyPr>
          <a:lstStyle/>
          <a:p>
            <a:pPr marL="635" algn="ctr">
              <a:lnSpc>
                <a:spcPct val="100000"/>
              </a:lnSpc>
              <a:spcBef>
                <a:spcPts val="100"/>
              </a:spcBef>
            </a:pPr>
            <a:r>
              <a:rPr dirty="0"/>
              <a:t>Scenario</a:t>
            </a:r>
            <a:r>
              <a:rPr spc="-10" dirty="0"/>
              <a:t> </a:t>
            </a:r>
            <a:r>
              <a:rPr dirty="0"/>
              <a:t>3:</a:t>
            </a:r>
          </a:p>
          <a:p>
            <a:pPr marL="12700" marR="5080" algn="ctr">
              <a:lnSpc>
                <a:spcPct val="100000"/>
              </a:lnSpc>
            </a:pPr>
            <a:r>
              <a:rPr spc="-15" dirty="0"/>
              <a:t>Defect </a:t>
            </a:r>
            <a:r>
              <a:rPr spc="-5" dirty="0"/>
              <a:t>Causes </a:t>
            </a:r>
            <a:r>
              <a:rPr spc="-10" dirty="0"/>
              <a:t>Physical Damage </a:t>
            </a:r>
            <a:r>
              <a:rPr spc="-15" dirty="0"/>
              <a:t>to Defective </a:t>
            </a:r>
            <a:r>
              <a:rPr spc="-10" dirty="0"/>
              <a:t>Property </a:t>
            </a:r>
            <a:r>
              <a:rPr dirty="0"/>
              <a:t>and </a:t>
            </a:r>
            <a:r>
              <a:rPr spc="-5" dirty="0"/>
              <a:t>Non‐  </a:t>
            </a:r>
            <a:r>
              <a:rPr spc="-15" dirty="0"/>
              <a:t>Defective</a:t>
            </a:r>
            <a:r>
              <a:rPr spc="5" dirty="0"/>
              <a:t> </a:t>
            </a:r>
            <a:r>
              <a:rPr spc="-10" dirty="0"/>
              <a:t>Property</a:t>
            </a:r>
          </a:p>
        </p:txBody>
      </p:sp>
      <p:grpSp>
        <p:nvGrpSpPr>
          <p:cNvPr id="6" name="object 6"/>
          <p:cNvGrpSpPr/>
          <p:nvPr/>
        </p:nvGrpSpPr>
        <p:grpSpPr>
          <a:xfrm>
            <a:off x="457200" y="2414777"/>
            <a:ext cx="9144000" cy="3917950"/>
            <a:chOff x="457200" y="2414777"/>
            <a:chExt cx="9144000" cy="3917950"/>
          </a:xfrm>
        </p:grpSpPr>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4032503" y="2415539"/>
              <a:ext cx="5111496" cy="97917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0" name="object 10"/>
            <p:cNvSpPr/>
            <p:nvPr/>
          </p:nvSpPr>
          <p:spPr>
            <a:xfrm>
              <a:off x="4032503" y="3394710"/>
              <a:ext cx="5111496" cy="97917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2" name="object 12"/>
            <p:cNvSpPr/>
            <p:nvPr/>
          </p:nvSpPr>
          <p:spPr>
            <a:xfrm>
              <a:off x="4032503" y="4373879"/>
              <a:ext cx="5111496" cy="97917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4" name="object 14"/>
            <p:cNvSpPr/>
            <p:nvPr/>
          </p:nvSpPr>
          <p:spPr>
            <a:xfrm>
              <a:off x="4032503" y="5353050"/>
              <a:ext cx="5111496" cy="713232"/>
            </a:xfrm>
            <a:prstGeom prst="rect">
              <a:avLst/>
            </a:prstGeom>
            <a:blipFill>
              <a:blip r:embed="rId6" cstate="print"/>
              <a:stretch>
                <a:fillRect/>
              </a:stretch>
            </a:blipFill>
          </p:spPr>
          <p:txBody>
            <a:bodyPr wrap="square" lIns="0" tIns="0" rIns="0" bIns="0" rtlCol="0"/>
            <a:lstStyle/>
            <a:p>
              <a:endParaRPr/>
            </a:p>
          </p:txBody>
        </p:sp>
      </p:grpSp>
      <p:sp>
        <p:nvSpPr>
          <p:cNvPr id="15" name="object 15"/>
          <p:cNvSpPr txBox="1"/>
          <p:nvPr/>
        </p:nvSpPr>
        <p:spPr>
          <a:xfrm>
            <a:off x="993059" y="1909063"/>
            <a:ext cx="2823845" cy="4475480"/>
          </a:xfrm>
          <a:prstGeom prst="rect">
            <a:avLst/>
          </a:prstGeom>
        </p:spPr>
        <p:txBody>
          <a:bodyPr vert="horz" wrap="square" lIns="0" tIns="12065" rIns="0" bIns="0" rtlCol="0">
            <a:spAutoFit/>
          </a:bodyPr>
          <a:lstStyle/>
          <a:p>
            <a:pPr marL="12700" marR="60325">
              <a:lnSpc>
                <a:spcPct val="100000"/>
              </a:lnSpc>
              <a:spcBef>
                <a:spcPts val="95"/>
              </a:spcBef>
              <a:buSzPct val="95000"/>
              <a:buFont typeface="Arial"/>
              <a:buChar char="•"/>
              <a:tabLst>
                <a:tab pos="102235" algn="l"/>
              </a:tabLst>
            </a:pPr>
            <a:r>
              <a:rPr sz="2000" spc="-5" dirty="0">
                <a:solidFill>
                  <a:srgbClr val="FFFFFF"/>
                </a:solidFill>
                <a:latin typeface="Calibri"/>
                <a:cs typeface="Calibri"/>
              </a:rPr>
              <a:t>Angle piece </a:t>
            </a:r>
            <a:r>
              <a:rPr sz="2000" spc="-15" dirty="0">
                <a:solidFill>
                  <a:srgbClr val="FFFFFF"/>
                </a:solidFill>
                <a:latin typeface="Calibri"/>
                <a:cs typeface="Calibri"/>
              </a:rPr>
              <a:t>fails, </a:t>
            </a:r>
            <a:r>
              <a:rPr sz="2000" spc="-10" dirty="0">
                <a:solidFill>
                  <a:srgbClr val="FFFFFF"/>
                </a:solidFill>
                <a:latin typeface="Calibri"/>
                <a:cs typeface="Calibri"/>
              </a:rPr>
              <a:t>which  </a:t>
            </a:r>
            <a:r>
              <a:rPr sz="2000" spc="-5" dirty="0">
                <a:solidFill>
                  <a:srgbClr val="FFFFFF"/>
                </a:solidFill>
                <a:latin typeface="Calibri"/>
                <a:cs typeface="Calibri"/>
              </a:rPr>
              <a:t>leads </a:t>
            </a:r>
            <a:r>
              <a:rPr sz="2000" spc="-15" dirty="0">
                <a:solidFill>
                  <a:srgbClr val="FFFFFF"/>
                </a:solidFill>
                <a:latin typeface="Calibri"/>
                <a:cs typeface="Calibri"/>
              </a:rPr>
              <a:t>to </a:t>
            </a:r>
            <a:r>
              <a:rPr sz="2000" spc="-10" dirty="0">
                <a:solidFill>
                  <a:srgbClr val="FFFFFF"/>
                </a:solidFill>
                <a:latin typeface="Calibri"/>
                <a:cs typeface="Calibri"/>
              </a:rPr>
              <a:t>collapse </a:t>
            </a:r>
            <a:r>
              <a:rPr sz="2000" spc="-5" dirty="0">
                <a:solidFill>
                  <a:srgbClr val="FFFFFF"/>
                </a:solidFill>
                <a:latin typeface="Calibri"/>
                <a:cs typeface="Calibri"/>
              </a:rPr>
              <a:t>of </a:t>
            </a:r>
            <a:r>
              <a:rPr sz="2000" spc="-15" dirty="0">
                <a:solidFill>
                  <a:srgbClr val="FFFFFF"/>
                </a:solidFill>
                <a:latin typeface="Calibri"/>
                <a:cs typeface="Calibri"/>
              </a:rPr>
              <a:t>steel  </a:t>
            </a:r>
            <a:r>
              <a:rPr sz="2000" spc="-5" dirty="0">
                <a:solidFill>
                  <a:srgbClr val="FFFFFF"/>
                </a:solidFill>
                <a:latin typeface="Calibri"/>
                <a:cs typeface="Calibri"/>
              </a:rPr>
              <a:t>beam held in place </a:t>
            </a:r>
            <a:r>
              <a:rPr sz="2000" spc="-20" dirty="0">
                <a:solidFill>
                  <a:srgbClr val="FFFFFF"/>
                </a:solidFill>
                <a:latin typeface="Calibri"/>
                <a:cs typeface="Calibri"/>
              </a:rPr>
              <a:t>by  </a:t>
            </a:r>
            <a:r>
              <a:rPr sz="2000" spc="-10" dirty="0">
                <a:solidFill>
                  <a:srgbClr val="FFFFFF"/>
                </a:solidFill>
                <a:latin typeface="Calibri"/>
                <a:cs typeface="Calibri"/>
              </a:rPr>
              <a:t>defectively‐installed</a:t>
            </a:r>
            <a:r>
              <a:rPr sz="2000" spc="-15" dirty="0">
                <a:solidFill>
                  <a:srgbClr val="FFFFFF"/>
                </a:solidFill>
                <a:latin typeface="Calibri"/>
                <a:cs typeface="Calibri"/>
              </a:rPr>
              <a:t> </a:t>
            </a:r>
            <a:r>
              <a:rPr sz="2000" spc="-5" dirty="0">
                <a:solidFill>
                  <a:srgbClr val="FFFFFF"/>
                </a:solidFill>
                <a:latin typeface="Calibri"/>
                <a:cs typeface="Calibri"/>
              </a:rPr>
              <a:t>piece.</a:t>
            </a:r>
            <a:endParaRPr sz="2000">
              <a:latin typeface="Calibri"/>
              <a:cs typeface="Calibri"/>
            </a:endParaRPr>
          </a:p>
          <a:p>
            <a:pPr marL="12700" marR="179070">
              <a:lnSpc>
                <a:spcPct val="100000"/>
              </a:lnSpc>
              <a:spcBef>
                <a:spcPts val="480"/>
              </a:spcBef>
              <a:buSzPct val="95000"/>
              <a:buFont typeface="Arial"/>
              <a:buChar char="•"/>
              <a:tabLst>
                <a:tab pos="102235" algn="l"/>
              </a:tabLst>
            </a:pPr>
            <a:r>
              <a:rPr sz="2000" spc="-10" dirty="0">
                <a:solidFill>
                  <a:srgbClr val="FFFFFF"/>
                </a:solidFill>
                <a:latin typeface="Calibri"/>
                <a:cs typeface="Calibri"/>
              </a:rPr>
              <a:t>Collapsed </a:t>
            </a:r>
            <a:r>
              <a:rPr sz="2000" spc="-5" dirty="0">
                <a:solidFill>
                  <a:srgbClr val="FFFFFF"/>
                </a:solidFill>
                <a:latin typeface="Calibri"/>
                <a:cs typeface="Calibri"/>
              </a:rPr>
              <a:t>beam </a:t>
            </a:r>
            <a:r>
              <a:rPr sz="2000" spc="-10" dirty="0">
                <a:solidFill>
                  <a:srgbClr val="FFFFFF"/>
                </a:solidFill>
                <a:latin typeface="Calibri"/>
                <a:cs typeface="Calibri"/>
              </a:rPr>
              <a:t>was </a:t>
            </a:r>
            <a:r>
              <a:rPr sz="2000" spc="-5" dirty="0">
                <a:solidFill>
                  <a:srgbClr val="FFFFFF"/>
                </a:solidFill>
                <a:latin typeface="Calibri"/>
                <a:cs typeface="Calibri"/>
              </a:rPr>
              <a:t>on  </a:t>
            </a:r>
            <a:r>
              <a:rPr sz="2000" spc="-10" dirty="0">
                <a:solidFill>
                  <a:srgbClr val="FFFFFF"/>
                </a:solidFill>
                <a:latin typeface="Calibri"/>
                <a:cs typeface="Calibri"/>
              </a:rPr>
              <a:t>highest level </a:t>
            </a:r>
            <a:r>
              <a:rPr sz="2000" spc="-5" dirty="0">
                <a:solidFill>
                  <a:srgbClr val="FFFFFF"/>
                </a:solidFill>
                <a:latin typeface="Calibri"/>
                <a:cs typeface="Calibri"/>
              </a:rPr>
              <a:t>of</a:t>
            </a:r>
            <a:r>
              <a:rPr sz="2000" spc="-10" dirty="0">
                <a:solidFill>
                  <a:srgbClr val="FFFFFF"/>
                </a:solidFill>
                <a:latin typeface="Calibri"/>
                <a:cs typeface="Calibri"/>
              </a:rPr>
              <a:t> structure.</a:t>
            </a:r>
            <a:endParaRPr sz="2000">
              <a:latin typeface="Calibri"/>
              <a:cs typeface="Calibri"/>
            </a:endParaRPr>
          </a:p>
          <a:p>
            <a:pPr marL="12700" marR="5080">
              <a:lnSpc>
                <a:spcPct val="100000"/>
              </a:lnSpc>
              <a:spcBef>
                <a:spcPts val="480"/>
              </a:spcBef>
              <a:buSzPct val="95000"/>
              <a:buFont typeface="Arial"/>
              <a:buChar char="•"/>
              <a:tabLst>
                <a:tab pos="102235" algn="l"/>
              </a:tabLst>
            </a:pPr>
            <a:r>
              <a:rPr sz="2000" spc="-20" dirty="0">
                <a:solidFill>
                  <a:srgbClr val="FFFFFF"/>
                </a:solidFill>
                <a:latin typeface="Calibri"/>
                <a:cs typeface="Calibri"/>
              </a:rPr>
              <a:t>Weight </a:t>
            </a:r>
            <a:r>
              <a:rPr sz="2000" spc="-5" dirty="0">
                <a:solidFill>
                  <a:srgbClr val="FFFFFF"/>
                </a:solidFill>
                <a:latin typeface="Calibri"/>
                <a:cs typeface="Calibri"/>
              </a:rPr>
              <a:t>of </a:t>
            </a:r>
            <a:r>
              <a:rPr sz="2000" spc="-10" dirty="0">
                <a:solidFill>
                  <a:srgbClr val="FFFFFF"/>
                </a:solidFill>
                <a:latin typeface="Calibri"/>
                <a:cs typeface="Calibri"/>
              </a:rPr>
              <a:t>falling </a:t>
            </a:r>
            <a:r>
              <a:rPr sz="2000" spc="-5" dirty="0">
                <a:solidFill>
                  <a:srgbClr val="FFFFFF"/>
                </a:solidFill>
                <a:latin typeface="Calibri"/>
                <a:cs typeface="Calibri"/>
              </a:rPr>
              <a:t>beam  </a:t>
            </a:r>
            <a:r>
              <a:rPr sz="2000" spc="-10" dirty="0">
                <a:solidFill>
                  <a:srgbClr val="FFFFFF"/>
                </a:solidFill>
                <a:latin typeface="Calibri"/>
                <a:cs typeface="Calibri"/>
              </a:rPr>
              <a:t>causes </a:t>
            </a:r>
            <a:r>
              <a:rPr sz="2000" spc="-5" dirty="0">
                <a:solidFill>
                  <a:srgbClr val="FFFFFF"/>
                </a:solidFill>
                <a:latin typeface="Calibri"/>
                <a:cs typeface="Calibri"/>
              </a:rPr>
              <a:t>other beams </a:t>
            </a:r>
            <a:r>
              <a:rPr sz="2000" spc="-25" dirty="0">
                <a:solidFill>
                  <a:srgbClr val="FFFFFF"/>
                </a:solidFill>
                <a:latin typeface="Calibri"/>
                <a:cs typeface="Calibri"/>
              </a:rPr>
              <a:t>to  </a:t>
            </a:r>
            <a:r>
              <a:rPr sz="2000" spc="-10" dirty="0">
                <a:solidFill>
                  <a:srgbClr val="FFFFFF"/>
                </a:solidFill>
                <a:latin typeface="Calibri"/>
                <a:cs typeface="Calibri"/>
              </a:rPr>
              <a:t>collapse, </a:t>
            </a:r>
            <a:r>
              <a:rPr sz="2000" spc="-5" dirty="0">
                <a:solidFill>
                  <a:srgbClr val="FFFFFF"/>
                </a:solidFill>
                <a:latin typeface="Calibri"/>
                <a:cs typeface="Calibri"/>
              </a:rPr>
              <a:t>and also damages  other </a:t>
            </a:r>
            <a:r>
              <a:rPr sz="2000" spc="-20" dirty="0">
                <a:solidFill>
                  <a:srgbClr val="FFFFFF"/>
                </a:solidFill>
                <a:latin typeface="Calibri"/>
                <a:cs typeface="Calibri"/>
              </a:rPr>
              <a:t>property.</a:t>
            </a:r>
            <a:endParaRPr sz="2000">
              <a:latin typeface="Calibri"/>
              <a:cs typeface="Calibri"/>
            </a:endParaRPr>
          </a:p>
          <a:p>
            <a:pPr marL="12700" marR="30480" indent="-635">
              <a:lnSpc>
                <a:spcPct val="100000"/>
              </a:lnSpc>
              <a:spcBef>
                <a:spcPts val="480"/>
              </a:spcBef>
              <a:buSzPct val="95000"/>
              <a:buFont typeface="Arial"/>
              <a:buChar char="•"/>
              <a:tabLst>
                <a:tab pos="102235" algn="l"/>
              </a:tabLst>
            </a:pPr>
            <a:r>
              <a:rPr sz="2000" spc="-5" dirty="0">
                <a:solidFill>
                  <a:srgbClr val="FFFFFF"/>
                </a:solidFill>
                <a:latin typeface="Calibri"/>
                <a:cs typeface="Calibri"/>
              </a:rPr>
              <a:t>It is </a:t>
            </a:r>
            <a:r>
              <a:rPr sz="2000" spc="-10" dirty="0">
                <a:solidFill>
                  <a:srgbClr val="FFFFFF"/>
                </a:solidFill>
                <a:latin typeface="Calibri"/>
                <a:cs typeface="Calibri"/>
              </a:rPr>
              <a:t>possible </a:t>
            </a:r>
            <a:r>
              <a:rPr sz="2000" spc="-5" dirty="0">
                <a:solidFill>
                  <a:srgbClr val="FFFFFF"/>
                </a:solidFill>
                <a:latin typeface="Calibri"/>
                <a:cs typeface="Calibri"/>
              </a:rPr>
              <a:t>that other  angle pieces </a:t>
            </a:r>
            <a:r>
              <a:rPr sz="2000" spc="-15" dirty="0">
                <a:solidFill>
                  <a:srgbClr val="FFFFFF"/>
                </a:solidFill>
                <a:latin typeface="Calibri"/>
                <a:cs typeface="Calibri"/>
              </a:rPr>
              <a:t>were </a:t>
            </a:r>
            <a:r>
              <a:rPr sz="2000" spc="-10" dirty="0">
                <a:solidFill>
                  <a:srgbClr val="FFFFFF"/>
                </a:solidFill>
                <a:latin typeface="Calibri"/>
                <a:cs typeface="Calibri"/>
              </a:rPr>
              <a:t>installed  </a:t>
            </a:r>
            <a:r>
              <a:rPr sz="2000" spc="-5" dirty="0">
                <a:solidFill>
                  <a:srgbClr val="FFFFFF"/>
                </a:solidFill>
                <a:latin typeface="Calibri"/>
                <a:cs typeface="Calibri"/>
              </a:rPr>
              <a:t>in the same </a:t>
            </a:r>
            <a:r>
              <a:rPr sz="2000" spc="-15" dirty="0">
                <a:solidFill>
                  <a:srgbClr val="FFFFFF"/>
                </a:solidFill>
                <a:latin typeface="Calibri"/>
                <a:cs typeface="Calibri"/>
              </a:rPr>
              <a:t>defective  </a:t>
            </a:r>
            <a:r>
              <a:rPr sz="2000" spc="-35" dirty="0">
                <a:solidFill>
                  <a:srgbClr val="FFFFFF"/>
                </a:solidFill>
                <a:latin typeface="Calibri"/>
                <a:cs typeface="Calibri"/>
              </a:rPr>
              <a:t>manner.</a:t>
            </a:r>
            <a:endParaRPr sz="2000">
              <a:latin typeface="Calibri"/>
              <a:cs typeface="Calibri"/>
            </a:endParaRPr>
          </a:p>
        </p:txBody>
      </p:sp>
      <p:sp>
        <p:nvSpPr>
          <p:cNvPr id="16" name="object 16"/>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dirty="0"/>
              <a:t>Scenario</a:t>
            </a:r>
            <a:r>
              <a:rPr spc="-10" dirty="0"/>
              <a:t> </a:t>
            </a:r>
            <a:r>
              <a:rPr dirty="0"/>
              <a:t>3:</a:t>
            </a:r>
          </a:p>
          <a:p>
            <a:pPr marL="12065" marR="5080" algn="ctr">
              <a:lnSpc>
                <a:spcPct val="100000"/>
              </a:lnSpc>
            </a:pPr>
            <a:r>
              <a:rPr spc="-15" dirty="0"/>
              <a:t>Defect </a:t>
            </a:r>
            <a:r>
              <a:rPr spc="-5" dirty="0"/>
              <a:t>Causes </a:t>
            </a:r>
            <a:r>
              <a:rPr spc="-10" dirty="0"/>
              <a:t>Physical Damage </a:t>
            </a:r>
            <a:r>
              <a:rPr spc="-15" dirty="0"/>
              <a:t>to Defective </a:t>
            </a:r>
            <a:r>
              <a:rPr spc="-10" dirty="0"/>
              <a:t>Property </a:t>
            </a:r>
            <a:r>
              <a:rPr dirty="0"/>
              <a:t>and </a:t>
            </a:r>
            <a:r>
              <a:rPr spc="-5" dirty="0"/>
              <a:t>Non‐  </a:t>
            </a:r>
            <a:r>
              <a:rPr spc="-15" dirty="0"/>
              <a:t>Defective</a:t>
            </a:r>
            <a:r>
              <a:rPr spc="5" dirty="0"/>
              <a:t> </a:t>
            </a:r>
            <a:r>
              <a:rPr spc="-10" dirty="0"/>
              <a:t>Property</a:t>
            </a:r>
          </a:p>
        </p:txBody>
      </p:sp>
      <p:sp>
        <p:nvSpPr>
          <p:cNvPr id="4" name="object 4"/>
          <p:cNvSpPr/>
          <p:nvPr/>
        </p:nvSpPr>
        <p:spPr>
          <a:xfrm>
            <a:off x="457200" y="241477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5" name="object 5"/>
          <p:cNvSpPr/>
          <p:nvPr/>
        </p:nvSpPr>
        <p:spPr>
          <a:xfrm>
            <a:off x="457200" y="3393947"/>
            <a:ext cx="9144000" cy="3921760"/>
          </a:xfrm>
          <a:custGeom>
            <a:avLst/>
            <a:gdLst/>
            <a:ahLst/>
            <a:cxnLst/>
            <a:rect l="l" t="t" r="r" b="b"/>
            <a:pathLst>
              <a:path w="9144000" h="3921759">
                <a:moveTo>
                  <a:pt x="9144000" y="0"/>
                </a:moveTo>
                <a:lnTo>
                  <a:pt x="8686800" y="0"/>
                </a:lnTo>
                <a:lnTo>
                  <a:pt x="8686800" y="979170"/>
                </a:lnTo>
                <a:lnTo>
                  <a:pt x="8686800" y="979932"/>
                </a:lnTo>
                <a:lnTo>
                  <a:pt x="8686800" y="1958340"/>
                </a:lnTo>
                <a:lnTo>
                  <a:pt x="8686800" y="1959102"/>
                </a:lnTo>
                <a:lnTo>
                  <a:pt x="8686800" y="2937510"/>
                </a:lnTo>
                <a:lnTo>
                  <a:pt x="457200" y="2937510"/>
                </a:lnTo>
                <a:lnTo>
                  <a:pt x="457200" y="0"/>
                </a:lnTo>
                <a:lnTo>
                  <a:pt x="0" y="0"/>
                </a:lnTo>
                <a:lnTo>
                  <a:pt x="0" y="3921252"/>
                </a:lnTo>
                <a:lnTo>
                  <a:pt x="9144000" y="3921252"/>
                </a:lnTo>
                <a:lnTo>
                  <a:pt x="9144000" y="979170"/>
                </a:lnTo>
                <a:lnTo>
                  <a:pt x="9144000" y="0"/>
                </a:lnTo>
                <a:close/>
              </a:path>
            </a:pathLst>
          </a:custGeom>
          <a:solidFill>
            <a:srgbClr val="1F497D"/>
          </a:solidFill>
        </p:spPr>
        <p:txBody>
          <a:bodyPr wrap="square" lIns="0" tIns="0" rIns="0" bIns="0" rtlCol="0"/>
          <a:lstStyle/>
          <a:p>
            <a:endParaRPr/>
          </a:p>
        </p:txBody>
      </p:sp>
      <p:graphicFrame>
        <p:nvGraphicFramePr>
          <p:cNvPr id="6" name="object 6"/>
          <p:cNvGraphicFramePr>
            <a:graphicFrameLocks noGrp="1"/>
          </p:cNvGraphicFramePr>
          <p:nvPr/>
        </p:nvGraphicFramePr>
        <p:xfrm>
          <a:off x="908303" y="1935479"/>
          <a:ext cx="8228965" cy="4953762"/>
        </p:xfrm>
        <a:graphic>
          <a:graphicData uri="http://schemas.openxmlformats.org/drawingml/2006/table">
            <a:tbl>
              <a:tblPr firstRow="1" bandRow="1">
                <a:tableStyleId>{2D5ABB26-0587-4C30-8999-92F81FD0307C}</a:tableStyleId>
              </a:tblPr>
              <a:tblGrid>
                <a:gridCol w="6344920">
                  <a:extLst>
                    <a:ext uri="{9D8B030D-6E8A-4147-A177-3AD203B41FA5}">
                      <a16:colId xmlns:a16="http://schemas.microsoft.com/office/drawing/2014/main" val="20000"/>
                    </a:ext>
                  </a:extLst>
                </a:gridCol>
                <a:gridCol w="1884045">
                  <a:extLst>
                    <a:ext uri="{9D8B030D-6E8A-4147-A177-3AD203B41FA5}">
                      <a16:colId xmlns:a16="http://schemas.microsoft.com/office/drawing/2014/main" val="20001"/>
                    </a:ext>
                  </a:extLst>
                </a:gridCol>
              </a:tblGrid>
              <a:tr h="365760">
                <a:tc>
                  <a:txBody>
                    <a:bodyPr/>
                    <a:lstStyle/>
                    <a:p>
                      <a:pPr marL="90805">
                        <a:lnSpc>
                          <a:spcPct val="100000"/>
                        </a:lnSpc>
                        <a:spcBef>
                          <a:spcPts val="240"/>
                        </a:spcBef>
                      </a:pPr>
                      <a:r>
                        <a:rPr sz="1800" b="1" spc="-5" dirty="0">
                          <a:solidFill>
                            <a:srgbClr val="FFFFFF"/>
                          </a:solidFill>
                          <a:latin typeface="Calibri"/>
                          <a:cs typeface="Calibri"/>
                        </a:rPr>
                        <a:t>DE1 (1995) Outright </a:t>
                      </a:r>
                      <a:r>
                        <a:rPr sz="1800" b="1" spc="-10" dirty="0">
                          <a:solidFill>
                            <a:srgbClr val="FFFFFF"/>
                          </a:solidFill>
                          <a:latin typeface="Calibri"/>
                          <a:cs typeface="Calibri"/>
                        </a:rPr>
                        <a:t>Defects</a:t>
                      </a:r>
                      <a:r>
                        <a:rPr sz="1800" b="1" spc="5" dirty="0">
                          <a:solidFill>
                            <a:srgbClr val="FFFFFF"/>
                          </a:solidFill>
                          <a:latin typeface="Calibri"/>
                          <a:cs typeface="Calibri"/>
                        </a:rPr>
                        <a:t> </a:t>
                      </a:r>
                      <a:r>
                        <a:rPr sz="1800" b="1" spc="-10" dirty="0">
                          <a:solidFill>
                            <a:srgbClr val="FFFFFF"/>
                          </a:solidFill>
                          <a:latin typeface="Calibri"/>
                          <a:cs typeface="Calibri"/>
                        </a:rPr>
                        <a:t>Exclusion</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a:txBody>
                    <a:bodyPr/>
                    <a:lstStyle/>
                    <a:p>
                      <a:pPr marL="90805">
                        <a:lnSpc>
                          <a:spcPct val="100000"/>
                        </a:lnSpc>
                        <a:spcBef>
                          <a:spcPts val="240"/>
                        </a:spcBef>
                      </a:pPr>
                      <a:r>
                        <a:rPr sz="1800" b="1" spc="-10" dirty="0">
                          <a:solidFill>
                            <a:srgbClr val="FFFFFF"/>
                          </a:solidFill>
                          <a:latin typeface="Calibri"/>
                          <a:cs typeface="Calibri"/>
                        </a:rPr>
                        <a:t>Covered</a:t>
                      </a:r>
                      <a:r>
                        <a:rPr sz="1800" b="1" spc="-25" dirty="0">
                          <a:solidFill>
                            <a:srgbClr val="FFFFFF"/>
                          </a:solidFill>
                          <a:latin typeface="Calibri"/>
                          <a:cs typeface="Calibri"/>
                        </a:rPr>
                        <a:t> </a:t>
                      </a:r>
                      <a:r>
                        <a:rPr sz="1800" b="1" spc="-10" dirty="0">
                          <a:solidFill>
                            <a:srgbClr val="FFFFFF"/>
                          </a:solidFill>
                          <a:latin typeface="Calibri"/>
                          <a:cs typeface="Calibri"/>
                        </a:rPr>
                        <a:t>Damage</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extLst>
                  <a:ext uri="{0D108BD9-81ED-4DB2-BD59-A6C34878D82A}">
                    <a16:rowId xmlns:a16="http://schemas.microsoft.com/office/drawing/2014/main" val="10000"/>
                  </a:ext>
                </a:extLst>
              </a:tr>
              <a:tr h="4588002">
                <a:tc>
                  <a:txBody>
                    <a:bodyPr/>
                    <a:lstStyle/>
                    <a:p>
                      <a:pPr marL="90805" marR="353695">
                        <a:lnSpc>
                          <a:spcPct val="100000"/>
                        </a:lnSpc>
                        <a:spcBef>
                          <a:spcPts val="240"/>
                        </a:spcBef>
                      </a:pPr>
                      <a:r>
                        <a:rPr sz="1800" spc="15" dirty="0">
                          <a:solidFill>
                            <a:srgbClr val="002060"/>
                          </a:solidFill>
                          <a:latin typeface="Calibri"/>
                          <a:cs typeface="Calibri"/>
                        </a:rPr>
                        <a:t>“This </a:t>
                      </a:r>
                      <a:r>
                        <a:rPr sz="1800" spc="-5" dirty="0">
                          <a:solidFill>
                            <a:srgbClr val="002060"/>
                          </a:solidFill>
                          <a:latin typeface="Calibri"/>
                          <a:cs typeface="Calibri"/>
                        </a:rPr>
                        <a:t>policy </a:t>
                      </a:r>
                      <a:r>
                        <a:rPr sz="1800" b="1" i="1" spc="-15" dirty="0">
                          <a:solidFill>
                            <a:srgbClr val="002060"/>
                          </a:solidFill>
                          <a:latin typeface="Calibri"/>
                          <a:cs typeface="Calibri"/>
                        </a:rPr>
                        <a:t>excludes </a:t>
                      </a:r>
                      <a:r>
                        <a:rPr sz="1800" b="1" i="1" spc="-5" dirty="0">
                          <a:solidFill>
                            <a:srgbClr val="002060"/>
                          </a:solidFill>
                          <a:latin typeface="Calibri"/>
                          <a:cs typeface="Calibri"/>
                        </a:rPr>
                        <a:t>loss of or damage </a:t>
                      </a:r>
                      <a:r>
                        <a:rPr sz="1800" spc="-15" dirty="0">
                          <a:solidFill>
                            <a:srgbClr val="002060"/>
                          </a:solidFill>
                          <a:latin typeface="Calibri"/>
                          <a:cs typeface="Calibri"/>
                        </a:rPr>
                        <a:t>to </a:t>
                      </a:r>
                      <a:r>
                        <a:rPr sz="1800" spc="-5" dirty="0">
                          <a:solidFill>
                            <a:srgbClr val="002060"/>
                          </a:solidFill>
                          <a:latin typeface="Calibri"/>
                          <a:cs typeface="Calibri"/>
                        </a:rPr>
                        <a:t>the </a:t>
                      </a:r>
                      <a:r>
                        <a:rPr sz="1800" spc="-10" dirty="0">
                          <a:solidFill>
                            <a:srgbClr val="002060"/>
                          </a:solidFill>
                          <a:latin typeface="Calibri"/>
                          <a:cs typeface="Calibri"/>
                        </a:rPr>
                        <a:t>Property </a:t>
                      </a:r>
                      <a:r>
                        <a:rPr sz="1800" spc="-5" dirty="0">
                          <a:solidFill>
                            <a:srgbClr val="002060"/>
                          </a:solidFill>
                          <a:latin typeface="Calibri"/>
                          <a:cs typeface="Calibri"/>
                        </a:rPr>
                        <a:t>Insured  </a:t>
                      </a:r>
                      <a:r>
                        <a:rPr sz="1800" b="1" i="1" spc="-5" dirty="0">
                          <a:solidFill>
                            <a:srgbClr val="002060"/>
                          </a:solidFill>
                          <a:latin typeface="Calibri"/>
                          <a:cs typeface="Calibri"/>
                        </a:rPr>
                        <a:t>due </a:t>
                      </a:r>
                      <a:r>
                        <a:rPr sz="1800" b="1" i="1" spc="-10" dirty="0">
                          <a:solidFill>
                            <a:srgbClr val="002060"/>
                          </a:solidFill>
                          <a:latin typeface="Calibri"/>
                          <a:cs typeface="Calibri"/>
                        </a:rPr>
                        <a:t>to defective </a:t>
                      </a:r>
                      <a:r>
                        <a:rPr sz="1800" b="1" i="1" spc="-5" dirty="0">
                          <a:solidFill>
                            <a:srgbClr val="002060"/>
                          </a:solidFill>
                          <a:latin typeface="Calibri"/>
                          <a:cs typeface="Calibri"/>
                        </a:rPr>
                        <a:t>design, plan, </a:t>
                      </a:r>
                      <a:r>
                        <a:rPr sz="1800" b="1" i="1" spc="-10" dirty="0">
                          <a:solidFill>
                            <a:srgbClr val="002060"/>
                          </a:solidFill>
                          <a:latin typeface="Calibri"/>
                          <a:cs typeface="Calibri"/>
                        </a:rPr>
                        <a:t>specification, </a:t>
                      </a:r>
                      <a:r>
                        <a:rPr sz="1800" b="1" i="1" spc="-5" dirty="0">
                          <a:solidFill>
                            <a:srgbClr val="002060"/>
                          </a:solidFill>
                          <a:latin typeface="Calibri"/>
                          <a:cs typeface="Calibri"/>
                        </a:rPr>
                        <a:t>materials, or  </a:t>
                      </a:r>
                      <a:r>
                        <a:rPr sz="1800" b="1" i="1" spc="-25" dirty="0">
                          <a:solidFill>
                            <a:srgbClr val="002060"/>
                          </a:solidFill>
                          <a:latin typeface="Calibri"/>
                          <a:cs typeface="Calibri"/>
                        </a:rPr>
                        <a:t>workmanship</a:t>
                      </a:r>
                      <a:r>
                        <a:rPr sz="1800" spc="-25" dirty="0">
                          <a:solidFill>
                            <a:srgbClr val="002060"/>
                          </a:solidFill>
                          <a:latin typeface="Calibri"/>
                          <a:cs typeface="Calibri"/>
                        </a:rPr>
                        <a:t>.”</a:t>
                      </a:r>
                      <a:endParaRPr sz="1800">
                        <a:latin typeface="Calibri"/>
                        <a:cs typeface="Calibri"/>
                      </a:endParaRPr>
                    </a:p>
                  </a:txBody>
                  <a:tcPr marL="0" marR="0" marT="30480" marB="0">
                    <a:lnL w="19050">
                      <a:solidFill>
                        <a:srgbClr val="4F81BD"/>
                      </a:solidFill>
                      <a:prstDash val="solid"/>
                    </a:lnL>
                    <a:lnR w="19050">
                      <a:solidFill>
                        <a:srgbClr val="000000"/>
                      </a:solidFill>
                      <a:prstDash val="solid"/>
                    </a:lnR>
                    <a:lnT w="19050">
                      <a:solidFill>
                        <a:srgbClr val="000000"/>
                      </a:solidFill>
                      <a:prstDash val="solid"/>
                    </a:lnT>
                    <a:lnB w="19050">
                      <a:solidFill>
                        <a:srgbClr val="4F81BD"/>
                      </a:solidFill>
                      <a:prstDash val="solid"/>
                    </a:lnB>
                    <a:solidFill>
                      <a:srgbClr val="F2F2F2"/>
                    </a:solidFill>
                  </a:tcPr>
                </a:tc>
                <a:tc>
                  <a:txBody>
                    <a:bodyPr/>
                    <a:lstStyle/>
                    <a:p>
                      <a:pPr marL="90805">
                        <a:lnSpc>
                          <a:spcPct val="100000"/>
                        </a:lnSpc>
                        <a:spcBef>
                          <a:spcPts val="240"/>
                        </a:spcBef>
                      </a:pPr>
                      <a:r>
                        <a:rPr sz="1800" dirty="0">
                          <a:solidFill>
                            <a:srgbClr val="002060"/>
                          </a:solidFill>
                          <a:latin typeface="Calibri"/>
                          <a:cs typeface="Calibri"/>
                        </a:rPr>
                        <a:t>None</a:t>
                      </a:r>
                      <a:endParaRPr sz="1800">
                        <a:latin typeface="Calibri"/>
                        <a:cs typeface="Calibri"/>
                      </a:endParaRPr>
                    </a:p>
                  </a:txBody>
                  <a:tcPr marL="0" marR="0" marT="304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D9D9"/>
                    </a:solidFill>
                  </a:tcPr>
                </a:tc>
                <a:extLst>
                  <a:ext uri="{0D108BD9-81ED-4DB2-BD59-A6C34878D82A}">
                    <a16:rowId xmlns:a16="http://schemas.microsoft.com/office/drawing/2014/main" val="10001"/>
                  </a:ext>
                </a:extLst>
              </a:tr>
            </a:tbl>
          </a:graphicData>
        </a:graphic>
      </p:graphicFrame>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5267" cy="6857991"/>
        </p:xfrm>
        <a:graphic>
          <a:graphicData uri="http://schemas.openxmlformats.org/drawingml/2006/table">
            <a:tbl>
              <a:tblPr firstRow="1" bandRow="1">
                <a:tableStyleId>{2D5ABB26-0587-4C30-8999-92F81FD0307C}</a:tableStyleId>
              </a:tblPr>
              <a:tblGrid>
                <a:gridCol w="457834">
                  <a:extLst>
                    <a:ext uri="{9D8B030D-6E8A-4147-A177-3AD203B41FA5}">
                      <a16:colId xmlns:a16="http://schemas.microsoft.com/office/drawing/2014/main" val="20000"/>
                    </a:ext>
                  </a:extLst>
                </a:gridCol>
                <a:gridCol w="6421754">
                  <a:extLst>
                    <a:ext uri="{9D8B030D-6E8A-4147-A177-3AD203B41FA5}">
                      <a16:colId xmlns:a16="http://schemas.microsoft.com/office/drawing/2014/main" val="20001"/>
                    </a:ext>
                  </a:extLst>
                </a:gridCol>
                <a:gridCol w="1808479">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500758">
                <a:tc gridSpan="4">
                  <a:txBody>
                    <a:bodyPr/>
                    <a:lstStyle/>
                    <a:p>
                      <a:pPr>
                        <a:lnSpc>
                          <a:spcPct val="100000"/>
                        </a:lnSpc>
                        <a:spcBef>
                          <a:spcPts val="25"/>
                        </a:spcBef>
                      </a:pPr>
                      <a:endParaRPr sz="2150">
                        <a:latin typeface="Times New Roman"/>
                        <a:cs typeface="Times New Roman"/>
                      </a:endParaRPr>
                    </a:p>
                    <a:p>
                      <a:pPr algn="ctr">
                        <a:lnSpc>
                          <a:spcPct val="100000"/>
                        </a:lnSpc>
                      </a:pPr>
                      <a:r>
                        <a:rPr sz="2200" b="1" dirty="0">
                          <a:solidFill>
                            <a:srgbClr val="FFFFFF"/>
                          </a:solidFill>
                          <a:latin typeface="Calibri"/>
                          <a:cs typeface="Calibri"/>
                        </a:rPr>
                        <a:t>Scenario</a:t>
                      </a:r>
                      <a:r>
                        <a:rPr sz="2200" b="1" spc="-10" dirty="0">
                          <a:solidFill>
                            <a:srgbClr val="FFFFFF"/>
                          </a:solidFill>
                          <a:latin typeface="Calibri"/>
                          <a:cs typeface="Calibri"/>
                        </a:rPr>
                        <a:t> </a:t>
                      </a:r>
                      <a:r>
                        <a:rPr sz="2200" b="1" dirty="0">
                          <a:solidFill>
                            <a:srgbClr val="FFFFFF"/>
                          </a:solidFill>
                          <a:latin typeface="Calibri"/>
                          <a:cs typeface="Calibri"/>
                        </a:rPr>
                        <a:t>3:</a:t>
                      </a:r>
                      <a:endParaRPr sz="2200">
                        <a:latin typeface="Calibri"/>
                        <a:cs typeface="Calibri"/>
                      </a:endParaRPr>
                    </a:p>
                    <a:p>
                      <a:pPr marL="923290" marR="916305" algn="ctr">
                        <a:lnSpc>
                          <a:spcPct val="100000"/>
                        </a:lnSpc>
                      </a:pPr>
                      <a:r>
                        <a:rPr sz="2200" b="1" spc="-15" dirty="0">
                          <a:solidFill>
                            <a:srgbClr val="FFFFFF"/>
                          </a:solidFill>
                          <a:latin typeface="Calibri"/>
                          <a:cs typeface="Calibri"/>
                        </a:rPr>
                        <a:t>Defect </a:t>
                      </a:r>
                      <a:r>
                        <a:rPr sz="2200" b="1" spc="-5" dirty="0">
                          <a:solidFill>
                            <a:srgbClr val="FFFFFF"/>
                          </a:solidFill>
                          <a:latin typeface="Calibri"/>
                          <a:cs typeface="Calibri"/>
                        </a:rPr>
                        <a:t>Causes </a:t>
                      </a:r>
                      <a:r>
                        <a:rPr sz="2200" b="1" spc="-10" dirty="0">
                          <a:solidFill>
                            <a:srgbClr val="FFFFFF"/>
                          </a:solidFill>
                          <a:latin typeface="Calibri"/>
                          <a:cs typeface="Calibri"/>
                        </a:rPr>
                        <a:t>Physical Damage </a:t>
                      </a:r>
                      <a:r>
                        <a:rPr sz="2200" b="1" spc="-15" dirty="0">
                          <a:solidFill>
                            <a:srgbClr val="FFFFFF"/>
                          </a:solidFill>
                          <a:latin typeface="Calibri"/>
                          <a:cs typeface="Calibri"/>
                        </a:rPr>
                        <a:t>to Defective </a:t>
                      </a:r>
                      <a:r>
                        <a:rPr sz="2200" b="1" spc="-10" dirty="0">
                          <a:solidFill>
                            <a:srgbClr val="FFFFFF"/>
                          </a:solidFill>
                          <a:latin typeface="Calibri"/>
                          <a:cs typeface="Calibri"/>
                        </a:rPr>
                        <a:t>Property </a:t>
                      </a:r>
                      <a:r>
                        <a:rPr sz="2200" b="1" dirty="0">
                          <a:solidFill>
                            <a:srgbClr val="FFFFFF"/>
                          </a:solidFill>
                          <a:latin typeface="Calibri"/>
                          <a:cs typeface="Calibri"/>
                        </a:rPr>
                        <a:t>and </a:t>
                      </a:r>
                      <a:r>
                        <a:rPr sz="2200" b="1" spc="-5" dirty="0">
                          <a:solidFill>
                            <a:srgbClr val="FFFFFF"/>
                          </a:solidFill>
                          <a:latin typeface="Calibri"/>
                          <a:cs typeface="Calibri"/>
                        </a:rPr>
                        <a:t>Non‐  </a:t>
                      </a:r>
                      <a:r>
                        <a:rPr sz="2200" b="1" spc="-15" dirty="0">
                          <a:solidFill>
                            <a:srgbClr val="FFFFFF"/>
                          </a:solidFill>
                          <a:latin typeface="Calibri"/>
                          <a:cs typeface="Calibri"/>
                        </a:rPr>
                        <a:t>Defective</a:t>
                      </a:r>
                      <a:r>
                        <a:rPr sz="2200" b="1" spc="5" dirty="0">
                          <a:solidFill>
                            <a:srgbClr val="FFFFFF"/>
                          </a:solidFill>
                          <a:latin typeface="Calibri"/>
                          <a:cs typeface="Calibri"/>
                        </a:rPr>
                        <a:t> </a:t>
                      </a:r>
                      <a:r>
                        <a:rPr sz="2200" b="1" spc="-10" dirty="0">
                          <a:solidFill>
                            <a:srgbClr val="FFFFFF"/>
                          </a:solidFill>
                          <a:latin typeface="Calibri"/>
                          <a:cs typeface="Calibri"/>
                        </a:rPr>
                        <a:t>Property</a:t>
                      </a:r>
                      <a:endParaRPr sz="2200">
                        <a:latin typeface="Calibri"/>
                        <a:cs typeface="Calibri"/>
                      </a:endParaRPr>
                    </a:p>
                  </a:txBody>
                  <a:tcPr marL="0" marR="0" marT="3175"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4146">
                <a:tc>
                  <a:txBody>
                    <a:bodyPr/>
                    <a:lstStyle/>
                    <a:p>
                      <a:pPr>
                        <a:lnSpc>
                          <a:spcPct val="100000"/>
                        </a:lnSpc>
                      </a:pPr>
                      <a:endParaRPr sz="1600">
                        <a:latin typeface="Times New Roman"/>
                        <a:cs typeface="Times New Roman"/>
                      </a:endParaRPr>
                    </a:p>
                  </a:txBody>
                  <a:tcPr marL="0" marR="0" marT="0" marB="0">
                    <a:lnR w="19050">
                      <a:solidFill>
                        <a:srgbClr val="000000"/>
                      </a:solidFill>
                      <a:prstDash val="solid"/>
                    </a:lnR>
                    <a:solidFill>
                      <a:srgbClr val="1F497D"/>
                    </a:solidFill>
                  </a:tcPr>
                </a:tc>
                <a:tc>
                  <a:txBody>
                    <a:bodyPr/>
                    <a:lstStyle/>
                    <a:p>
                      <a:pPr marL="90805">
                        <a:lnSpc>
                          <a:spcPct val="100000"/>
                        </a:lnSpc>
                        <a:spcBef>
                          <a:spcPts val="254"/>
                        </a:spcBef>
                      </a:pPr>
                      <a:r>
                        <a:rPr sz="1600" b="1" spc="-5" dirty="0">
                          <a:solidFill>
                            <a:srgbClr val="FFFFFF"/>
                          </a:solidFill>
                          <a:latin typeface="Calibri"/>
                          <a:cs typeface="Calibri"/>
                        </a:rPr>
                        <a:t>DE2 (1995) Extended </a:t>
                      </a:r>
                      <a:r>
                        <a:rPr sz="1600" b="1" spc="-10" dirty="0">
                          <a:solidFill>
                            <a:srgbClr val="FFFFFF"/>
                          </a:solidFill>
                          <a:latin typeface="Calibri"/>
                          <a:cs typeface="Calibri"/>
                        </a:rPr>
                        <a:t>defective </a:t>
                      </a:r>
                      <a:r>
                        <a:rPr sz="1600" b="1" spc="-5" dirty="0">
                          <a:solidFill>
                            <a:srgbClr val="FFFFFF"/>
                          </a:solidFill>
                          <a:latin typeface="Calibri"/>
                          <a:cs typeface="Calibri"/>
                        </a:rPr>
                        <a:t>condition</a:t>
                      </a:r>
                      <a:r>
                        <a:rPr sz="1600" b="1" spc="5" dirty="0">
                          <a:solidFill>
                            <a:srgbClr val="FFFFFF"/>
                          </a:solidFill>
                          <a:latin typeface="Calibri"/>
                          <a:cs typeface="Calibri"/>
                        </a:rPr>
                        <a:t> </a:t>
                      </a:r>
                      <a:r>
                        <a:rPr sz="1600" b="1" spc="-15" dirty="0">
                          <a:solidFill>
                            <a:srgbClr val="FFFFFF"/>
                          </a:solidFill>
                          <a:latin typeface="Calibri"/>
                          <a:cs typeface="Calibri"/>
                        </a:rPr>
                        <a:t>exclusion</a:t>
                      </a:r>
                      <a:endParaRPr sz="1600">
                        <a:latin typeface="Calibri"/>
                        <a:cs typeface="Calibri"/>
                      </a:endParaRP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4F81BD"/>
                    </a:solidFill>
                  </a:tcPr>
                </a:tc>
                <a:tc>
                  <a:txBody>
                    <a:bodyPr/>
                    <a:lstStyle/>
                    <a:p>
                      <a:pPr marL="88265">
                        <a:lnSpc>
                          <a:spcPct val="100000"/>
                        </a:lnSpc>
                        <a:spcBef>
                          <a:spcPts val="254"/>
                        </a:spcBef>
                      </a:pPr>
                      <a:r>
                        <a:rPr sz="1600" b="1" spc="-10" dirty="0">
                          <a:solidFill>
                            <a:srgbClr val="FFFFFF"/>
                          </a:solidFill>
                          <a:latin typeface="Calibri"/>
                          <a:cs typeface="Calibri"/>
                        </a:rPr>
                        <a:t>Covered</a:t>
                      </a:r>
                      <a:r>
                        <a:rPr sz="1600" b="1" spc="10" dirty="0">
                          <a:solidFill>
                            <a:srgbClr val="FFFFFF"/>
                          </a:solidFill>
                          <a:latin typeface="Calibri"/>
                          <a:cs typeface="Calibri"/>
                        </a:rPr>
                        <a:t> </a:t>
                      </a:r>
                      <a:r>
                        <a:rPr sz="1600" b="1" spc="-10" dirty="0">
                          <a:solidFill>
                            <a:srgbClr val="FFFFFF"/>
                          </a:solidFill>
                          <a:latin typeface="Calibri"/>
                          <a:cs typeface="Calibri"/>
                        </a:rPr>
                        <a:t>Damage</a:t>
                      </a:r>
                      <a:endParaRPr sz="1600">
                        <a:latin typeface="Calibri"/>
                        <a:cs typeface="Calibri"/>
                      </a:endParaRP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4F81BD"/>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551116">
                <a:tc rowSpan="13">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marR="701040">
                        <a:lnSpc>
                          <a:spcPct val="100000"/>
                        </a:lnSpc>
                        <a:spcBef>
                          <a:spcPts val="260"/>
                        </a:spcBef>
                      </a:pPr>
                      <a:r>
                        <a:rPr sz="1600" spc="10" dirty="0">
                          <a:solidFill>
                            <a:srgbClr val="002060"/>
                          </a:solidFill>
                          <a:latin typeface="Calibri"/>
                          <a:cs typeface="Calibri"/>
                        </a:rPr>
                        <a:t>“This </a:t>
                      </a:r>
                      <a:r>
                        <a:rPr sz="1600" spc="-5" dirty="0">
                          <a:solidFill>
                            <a:srgbClr val="002060"/>
                          </a:solidFill>
                          <a:latin typeface="Calibri"/>
                          <a:cs typeface="Calibri"/>
                        </a:rPr>
                        <a:t>policy </a:t>
                      </a:r>
                      <a:r>
                        <a:rPr sz="1600" b="1" i="1" spc="-10" dirty="0">
                          <a:solidFill>
                            <a:srgbClr val="002060"/>
                          </a:solidFill>
                          <a:latin typeface="Calibri"/>
                          <a:cs typeface="Calibri"/>
                        </a:rPr>
                        <a:t>excludes </a:t>
                      </a:r>
                      <a:r>
                        <a:rPr sz="1600" b="1" i="1" dirty="0">
                          <a:solidFill>
                            <a:srgbClr val="002060"/>
                          </a:solidFill>
                          <a:latin typeface="Calibri"/>
                          <a:cs typeface="Calibri"/>
                        </a:rPr>
                        <a:t>loss of or damage </a:t>
                      </a:r>
                      <a:r>
                        <a:rPr sz="1600" b="1" i="1" spc="-10" dirty="0">
                          <a:solidFill>
                            <a:srgbClr val="002060"/>
                          </a:solidFill>
                          <a:latin typeface="Calibri"/>
                          <a:cs typeface="Calibri"/>
                        </a:rPr>
                        <a:t>to </a:t>
                      </a:r>
                      <a:r>
                        <a:rPr sz="1600" spc="-5" dirty="0">
                          <a:solidFill>
                            <a:srgbClr val="002060"/>
                          </a:solidFill>
                          <a:latin typeface="Calibri"/>
                          <a:cs typeface="Calibri"/>
                        </a:rPr>
                        <a:t>and the </a:t>
                      </a:r>
                      <a:r>
                        <a:rPr sz="1600" spc="-10" dirty="0">
                          <a:solidFill>
                            <a:srgbClr val="002060"/>
                          </a:solidFill>
                          <a:latin typeface="Calibri"/>
                          <a:cs typeface="Calibri"/>
                        </a:rPr>
                        <a:t>cost </a:t>
                      </a:r>
                      <a:r>
                        <a:rPr sz="1600" dirty="0">
                          <a:solidFill>
                            <a:srgbClr val="002060"/>
                          </a:solidFill>
                          <a:latin typeface="Calibri"/>
                          <a:cs typeface="Calibri"/>
                        </a:rPr>
                        <a:t>necessary </a:t>
                      </a:r>
                      <a:r>
                        <a:rPr sz="1600" spc="-25" dirty="0">
                          <a:solidFill>
                            <a:srgbClr val="002060"/>
                          </a:solidFill>
                          <a:latin typeface="Calibri"/>
                          <a:cs typeface="Calibri"/>
                        </a:rPr>
                        <a:t>to  </a:t>
                      </a:r>
                      <a:r>
                        <a:rPr sz="1600" spc="-10" dirty="0">
                          <a:solidFill>
                            <a:srgbClr val="002060"/>
                          </a:solidFill>
                          <a:latin typeface="Calibri"/>
                          <a:cs typeface="Calibri"/>
                        </a:rPr>
                        <a:t>replace, repair </a:t>
                      </a:r>
                      <a:r>
                        <a:rPr sz="1600" dirty="0">
                          <a:solidFill>
                            <a:srgbClr val="002060"/>
                          </a:solidFill>
                          <a:latin typeface="Calibri"/>
                          <a:cs typeface="Calibri"/>
                        </a:rPr>
                        <a:t>or</a:t>
                      </a:r>
                      <a:r>
                        <a:rPr sz="1600" spc="15" dirty="0">
                          <a:solidFill>
                            <a:srgbClr val="002060"/>
                          </a:solidFill>
                          <a:latin typeface="Calibri"/>
                          <a:cs typeface="Calibri"/>
                        </a:rPr>
                        <a:t> </a:t>
                      </a:r>
                      <a:r>
                        <a:rPr sz="1600" spc="-5" dirty="0">
                          <a:solidFill>
                            <a:srgbClr val="002060"/>
                          </a:solidFill>
                          <a:latin typeface="Calibri"/>
                          <a:cs typeface="Calibri"/>
                        </a:rPr>
                        <a:t>rectify:</a:t>
                      </a:r>
                      <a:endParaRPr sz="1600">
                        <a:latin typeface="Calibri"/>
                        <a:cs typeface="Calibri"/>
                      </a:endParaRPr>
                    </a:p>
                  </a:txBody>
                  <a:tcPr marL="0" marR="0" marT="33020" marB="0">
                    <a:lnL w="19050">
                      <a:solidFill>
                        <a:srgbClr val="4F81BD"/>
                      </a:solidFill>
                      <a:prstDash val="solid"/>
                    </a:lnL>
                    <a:lnR w="19050">
                      <a:solidFill>
                        <a:srgbClr val="000000"/>
                      </a:solidFill>
                      <a:prstDash val="solid"/>
                    </a:lnR>
                    <a:lnT w="12700">
                      <a:solidFill>
                        <a:srgbClr val="000000"/>
                      </a:solidFill>
                      <a:prstDash val="solid"/>
                    </a:lnT>
                    <a:solidFill>
                      <a:srgbClr val="F2F2F2"/>
                    </a:solidFill>
                  </a:tcPr>
                </a:tc>
                <a:tc>
                  <a:txBody>
                    <a:bodyPr/>
                    <a:lstStyle/>
                    <a:p>
                      <a:pPr marL="90805">
                        <a:lnSpc>
                          <a:spcPct val="100000"/>
                        </a:lnSpc>
                        <a:spcBef>
                          <a:spcPts val="260"/>
                        </a:spcBef>
                      </a:pPr>
                      <a:r>
                        <a:rPr sz="1600" b="1" u="sng" dirty="0">
                          <a:solidFill>
                            <a:srgbClr val="002060"/>
                          </a:solidFill>
                          <a:uFill>
                            <a:solidFill>
                              <a:srgbClr val="002060"/>
                            </a:solidFill>
                          </a:uFill>
                          <a:latin typeface="Calibri"/>
                          <a:cs typeface="Calibri"/>
                        </a:rPr>
                        <a:t>Not</a:t>
                      </a:r>
                      <a:r>
                        <a:rPr sz="1600" b="1" u="sng" spc="-30" dirty="0">
                          <a:solidFill>
                            <a:srgbClr val="002060"/>
                          </a:solidFill>
                          <a:uFill>
                            <a:solidFill>
                              <a:srgbClr val="002060"/>
                            </a:solidFill>
                          </a:uFill>
                          <a:latin typeface="Calibri"/>
                          <a:cs typeface="Calibri"/>
                        </a:rPr>
                        <a:t> </a:t>
                      </a:r>
                      <a:r>
                        <a:rPr sz="1600" b="1" u="sng" spc="-10" dirty="0">
                          <a:solidFill>
                            <a:srgbClr val="002060"/>
                          </a:solidFill>
                          <a:uFill>
                            <a:solidFill>
                              <a:srgbClr val="002060"/>
                            </a:solidFill>
                          </a:uFill>
                          <a:latin typeface="Calibri"/>
                          <a:cs typeface="Calibri"/>
                        </a:rPr>
                        <a:t>Covered:</a:t>
                      </a:r>
                      <a:endParaRPr sz="1600">
                        <a:latin typeface="Calibri"/>
                        <a:cs typeface="Calibri"/>
                      </a:endParaRPr>
                    </a:p>
                    <a:p>
                      <a:pPr marL="162560" indent="-72390">
                        <a:lnSpc>
                          <a:spcPct val="100000"/>
                        </a:lnSpc>
                        <a:buSzPct val="93750"/>
                        <a:buFont typeface="Arial"/>
                        <a:buChar char="•"/>
                        <a:tabLst>
                          <a:tab pos="163195" algn="l"/>
                        </a:tabLst>
                      </a:pPr>
                      <a:r>
                        <a:rPr sz="1600" spc="-15" dirty="0">
                          <a:solidFill>
                            <a:srgbClr val="002060"/>
                          </a:solidFill>
                          <a:latin typeface="Calibri"/>
                          <a:cs typeface="Calibri"/>
                        </a:rPr>
                        <a:t>Defective</a:t>
                      </a:r>
                      <a:r>
                        <a:rPr sz="1600" spc="-1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33020" marB="0">
                    <a:lnL w="19050">
                      <a:solidFill>
                        <a:srgbClr val="000000"/>
                      </a:solidFill>
                      <a:prstDash val="solid"/>
                    </a:lnL>
                    <a:lnR w="19050">
                      <a:solidFill>
                        <a:srgbClr val="000000"/>
                      </a:solidFill>
                      <a:prstDash val="solid"/>
                    </a:lnR>
                    <a:lnT w="12700">
                      <a:solidFill>
                        <a:srgbClr val="000000"/>
                      </a:solidFill>
                      <a:prstDash val="solid"/>
                    </a:lnT>
                    <a:solidFill>
                      <a:srgbClr val="D9D9D9"/>
                    </a:solidFill>
                  </a:tcPr>
                </a:tc>
                <a:tc rowSpan="13">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tabLst>
                          <a:tab pos="548640" algn="l"/>
                        </a:tabLst>
                      </a:pPr>
                      <a:r>
                        <a:rPr sz="1600" b="1" i="1" dirty="0">
                          <a:solidFill>
                            <a:srgbClr val="002060"/>
                          </a:solidFill>
                          <a:latin typeface="Calibri"/>
                          <a:cs typeface="Calibri"/>
                        </a:rPr>
                        <a:t>(a)	Property Insured which is in a </a:t>
                      </a:r>
                      <a:r>
                        <a:rPr sz="1600" b="1" i="1" spc="-5" dirty="0">
                          <a:solidFill>
                            <a:srgbClr val="002060"/>
                          </a:solidFill>
                          <a:latin typeface="Calibri"/>
                          <a:cs typeface="Calibri"/>
                        </a:rPr>
                        <a:t>defective condition </a:t>
                      </a:r>
                      <a:r>
                        <a:rPr sz="1600" spc="-5" dirty="0">
                          <a:solidFill>
                            <a:srgbClr val="002060"/>
                          </a:solidFill>
                          <a:latin typeface="Calibri"/>
                          <a:cs typeface="Calibri"/>
                        </a:rPr>
                        <a:t>due </a:t>
                      </a:r>
                      <a:r>
                        <a:rPr sz="1600" spc="-15" dirty="0">
                          <a:solidFill>
                            <a:srgbClr val="002060"/>
                          </a:solidFill>
                          <a:latin typeface="Calibri"/>
                          <a:cs typeface="Calibri"/>
                        </a:rPr>
                        <a:t>to defect</a:t>
                      </a:r>
                      <a:r>
                        <a:rPr sz="1600" spc="-5" dirty="0">
                          <a:solidFill>
                            <a:srgbClr val="002060"/>
                          </a:solidFill>
                          <a:latin typeface="Calibri"/>
                          <a:cs typeface="Calibri"/>
                        </a:rPr>
                        <a:t> in</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piece(s) </a:t>
                      </a:r>
                      <a:r>
                        <a:rPr sz="1600" spc="-10" dirty="0">
                          <a:solidFill>
                            <a:srgbClr val="002060"/>
                          </a:solidFill>
                          <a:latin typeface="Calibri"/>
                          <a:cs typeface="Calibri"/>
                        </a:rPr>
                        <a:t>that</a:t>
                      </a:r>
                      <a:r>
                        <a:rPr sz="1600" spc="-15" dirty="0">
                          <a:solidFill>
                            <a:srgbClr val="002060"/>
                          </a:solidFill>
                          <a:latin typeface="Calibri"/>
                          <a:cs typeface="Calibri"/>
                        </a:rPr>
                        <a:t> have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48768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5" dirty="0">
                          <a:solidFill>
                            <a:srgbClr val="002060"/>
                          </a:solidFill>
                          <a:latin typeface="Calibri"/>
                          <a:cs typeface="Calibri"/>
                        </a:rPr>
                        <a:t>design, plan, </a:t>
                      </a:r>
                      <a:r>
                        <a:rPr sz="1600" spc="-10" dirty="0">
                          <a:solidFill>
                            <a:srgbClr val="002060"/>
                          </a:solidFill>
                          <a:latin typeface="Calibri"/>
                          <a:cs typeface="Calibri"/>
                        </a:rPr>
                        <a:t>specification, materials, </a:t>
                      </a:r>
                      <a:r>
                        <a:rPr sz="1600" dirty="0">
                          <a:solidFill>
                            <a:srgbClr val="002060"/>
                          </a:solidFill>
                          <a:latin typeface="Calibri"/>
                          <a:cs typeface="Calibri"/>
                        </a:rPr>
                        <a:t>or </a:t>
                      </a:r>
                      <a:r>
                        <a:rPr sz="1600" spc="-5" dirty="0">
                          <a:solidFill>
                            <a:srgbClr val="002060"/>
                          </a:solidFill>
                          <a:latin typeface="Calibri"/>
                          <a:cs typeface="Calibri"/>
                        </a:rPr>
                        <a:t>workmanship </a:t>
                      </a:r>
                      <a:r>
                        <a:rPr sz="1600" dirty="0">
                          <a:solidFill>
                            <a:srgbClr val="002060"/>
                          </a:solidFill>
                          <a:latin typeface="Calibri"/>
                          <a:cs typeface="Calibri"/>
                        </a:rPr>
                        <a:t>of </a:t>
                      </a:r>
                      <a:r>
                        <a:rPr sz="1600" spc="-5" dirty="0">
                          <a:solidFill>
                            <a:srgbClr val="002060"/>
                          </a:solidFill>
                          <a:latin typeface="Calibri"/>
                          <a:cs typeface="Calibri"/>
                        </a:rPr>
                        <a:t>such</a:t>
                      </a:r>
                      <a:r>
                        <a:rPr sz="160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p>
                      <a:pPr marL="90805">
                        <a:lnSpc>
                          <a:spcPct val="100000"/>
                        </a:lnSpc>
                      </a:pPr>
                      <a:r>
                        <a:rPr sz="1600" spc="-10" dirty="0">
                          <a:solidFill>
                            <a:srgbClr val="002060"/>
                          </a:solidFill>
                          <a:latin typeface="Calibri"/>
                          <a:cs typeface="Calibri"/>
                        </a:rPr>
                        <a:t>Insured </a:t>
                      </a:r>
                      <a:r>
                        <a:rPr sz="1600"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dirty="0">
                          <a:solidFill>
                            <a:srgbClr val="002060"/>
                          </a:solidFill>
                          <a:latin typeface="Calibri"/>
                          <a:cs typeface="Calibri"/>
                        </a:rPr>
                        <a:t> </a:t>
                      </a:r>
                      <a:r>
                        <a:rPr sz="1600" spc="-10" dirty="0">
                          <a:solidFill>
                            <a:srgbClr val="002060"/>
                          </a:solidFill>
                          <a:latin typeface="Calibri"/>
                          <a:cs typeface="Calibri"/>
                        </a:rPr>
                        <a:t>thereof;</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not</a:t>
                      </a:r>
                      <a:r>
                        <a:rPr sz="1600" spc="-10" dirty="0">
                          <a:solidFill>
                            <a:srgbClr val="002060"/>
                          </a:solidFill>
                          <a:latin typeface="Calibri"/>
                          <a:cs typeface="Calibri"/>
                        </a:rPr>
                        <a:t> failed.</a:t>
                      </a:r>
                      <a:endParaRPr sz="1600">
                        <a:latin typeface="Calibri"/>
                        <a:cs typeface="Calibri"/>
                      </a:endParaRPr>
                    </a:p>
                    <a:p>
                      <a:pPr marL="162560" indent="-72390">
                        <a:lnSpc>
                          <a:spcPct val="100000"/>
                        </a:lnSpc>
                        <a:buSzPct val="93750"/>
                        <a:buFont typeface="Arial"/>
                        <a:buChar char="•"/>
                        <a:tabLst>
                          <a:tab pos="163195" algn="l"/>
                        </a:tabLst>
                      </a:pPr>
                      <a:r>
                        <a:rPr sz="1600" spc="-15" dirty="0">
                          <a:solidFill>
                            <a:srgbClr val="002060"/>
                          </a:solidFill>
                          <a:latin typeface="Calibri"/>
                          <a:cs typeface="Calibri"/>
                        </a:rPr>
                        <a:t>Defective</a:t>
                      </a:r>
                      <a:r>
                        <a:rPr sz="1600" spc="-1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48767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tabLst>
                          <a:tab pos="548640" algn="l"/>
                        </a:tabLst>
                      </a:pPr>
                      <a:r>
                        <a:rPr sz="1600" b="1" i="1" dirty="0">
                          <a:solidFill>
                            <a:srgbClr val="002060"/>
                          </a:solidFill>
                          <a:latin typeface="Calibri"/>
                          <a:cs typeface="Calibri"/>
                        </a:rPr>
                        <a:t>(b)	Property Insured which relies </a:t>
                      </a:r>
                      <a:r>
                        <a:rPr sz="1600" b="1" i="1" spc="-10" dirty="0">
                          <a:solidFill>
                            <a:srgbClr val="002060"/>
                          </a:solidFill>
                          <a:latin typeface="Calibri"/>
                          <a:cs typeface="Calibri"/>
                        </a:rPr>
                        <a:t>for </a:t>
                      </a:r>
                      <a:r>
                        <a:rPr sz="1600" b="1" i="1" dirty="0">
                          <a:solidFill>
                            <a:srgbClr val="002060"/>
                          </a:solidFill>
                          <a:latin typeface="Calibri"/>
                          <a:cs typeface="Calibri"/>
                        </a:rPr>
                        <a:t>its support or </a:t>
                      </a:r>
                      <a:r>
                        <a:rPr sz="1600" b="1" i="1" spc="-10" dirty="0">
                          <a:solidFill>
                            <a:srgbClr val="002060"/>
                          </a:solidFill>
                          <a:latin typeface="Calibri"/>
                          <a:cs typeface="Calibri"/>
                        </a:rPr>
                        <a:t>stability </a:t>
                      </a:r>
                      <a:r>
                        <a:rPr sz="1600" b="1" i="1" dirty="0">
                          <a:solidFill>
                            <a:srgbClr val="002060"/>
                          </a:solidFill>
                          <a:latin typeface="Calibri"/>
                          <a:cs typeface="Calibri"/>
                        </a:rPr>
                        <a:t>on</a:t>
                      </a:r>
                      <a:r>
                        <a:rPr sz="1600" b="1" i="1" spc="-65" dirty="0">
                          <a:solidFill>
                            <a:srgbClr val="002060"/>
                          </a:solidFill>
                          <a:latin typeface="Calibri"/>
                          <a:cs typeface="Calibri"/>
                        </a:rPr>
                        <a:t> </a:t>
                      </a:r>
                      <a:r>
                        <a:rPr sz="1600" b="1" i="1" dirty="0">
                          <a:solidFill>
                            <a:srgbClr val="002060"/>
                          </a:solidFill>
                          <a:latin typeface="Calibri"/>
                          <a:cs typeface="Calibri"/>
                        </a:rPr>
                        <a:t>(a)</a:t>
                      </a:r>
                      <a:endParaRPr sz="1600">
                        <a:latin typeface="Calibri"/>
                        <a:cs typeface="Calibri"/>
                      </a:endParaRPr>
                    </a:p>
                    <a:p>
                      <a:pPr marL="90805">
                        <a:lnSpc>
                          <a:spcPct val="100000"/>
                        </a:lnSpc>
                      </a:pPr>
                      <a:r>
                        <a:rPr sz="1600" b="1" i="1" spc="-5" dirty="0">
                          <a:solidFill>
                            <a:srgbClr val="002060"/>
                          </a:solidFill>
                          <a:latin typeface="Calibri"/>
                          <a:cs typeface="Calibri"/>
                        </a:rPr>
                        <a:t>above</a:t>
                      </a:r>
                      <a:r>
                        <a:rPr sz="1600" spc="-5" dirty="0">
                          <a:solidFill>
                            <a:srgbClr val="002060"/>
                          </a:solidFill>
                          <a:latin typeface="Calibri"/>
                          <a:cs typeface="Calibri"/>
                        </a:rPr>
                        <a:t>;</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p>
                      <a:pPr marL="162560" indent="-72390">
                        <a:lnSpc>
                          <a:spcPct val="100000"/>
                        </a:lnSpc>
                        <a:buSzPct val="93750"/>
                        <a:buFont typeface="Arial"/>
                        <a:buChar char="•"/>
                        <a:tabLst>
                          <a:tab pos="163195" algn="l"/>
                        </a:tabLst>
                      </a:pPr>
                      <a:r>
                        <a:rPr sz="1600" spc="-5" dirty="0">
                          <a:solidFill>
                            <a:srgbClr val="002060"/>
                          </a:solidFill>
                          <a:latin typeface="Calibri"/>
                          <a:cs typeface="Calibri"/>
                        </a:rPr>
                        <a:t>Steel</a:t>
                      </a:r>
                      <a:r>
                        <a:rPr sz="1600" spc="-15" dirty="0">
                          <a:solidFill>
                            <a:srgbClr val="002060"/>
                          </a:solidFill>
                          <a:latin typeface="Calibri"/>
                          <a:cs typeface="Calibri"/>
                        </a:rPr>
                        <a:t> </a:t>
                      </a:r>
                      <a:r>
                        <a:rPr sz="1600" spc="-5" dirty="0">
                          <a:solidFill>
                            <a:srgbClr val="002060"/>
                          </a:solidFill>
                          <a:latin typeface="Calibri"/>
                          <a:cs typeface="Calibri"/>
                        </a:rPr>
                        <a:t>beam</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5"/>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tabLst>
                          <a:tab pos="547370" algn="l"/>
                        </a:tabLst>
                      </a:pPr>
                      <a:r>
                        <a:rPr sz="1600" spc="-5" dirty="0">
                          <a:solidFill>
                            <a:srgbClr val="002060"/>
                          </a:solidFill>
                          <a:latin typeface="Calibri"/>
                          <a:cs typeface="Calibri"/>
                        </a:rPr>
                        <a:t>(c)	Property </a:t>
                      </a:r>
                      <a:r>
                        <a:rPr sz="1600" spc="-10" dirty="0">
                          <a:solidFill>
                            <a:srgbClr val="002060"/>
                          </a:solidFill>
                          <a:latin typeface="Calibri"/>
                          <a:cs typeface="Calibri"/>
                        </a:rPr>
                        <a:t>Insured lost </a:t>
                      </a:r>
                      <a:r>
                        <a:rPr sz="1600" dirty="0">
                          <a:solidFill>
                            <a:srgbClr val="002060"/>
                          </a:solidFill>
                          <a:latin typeface="Calibri"/>
                          <a:cs typeface="Calibri"/>
                        </a:rPr>
                        <a:t>or </a:t>
                      </a:r>
                      <a:r>
                        <a:rPr sz="1600" spc="-5" dirty="0">
                          <a:solidFill>
                            <a:srgbClr val="002060"/>
                          </a:solidFill>
                          <a:latin typeface="Calibri"/>
                          <a:cs typeface="Calibri"/>
                        </a:rPr>
                        <a:t>damaged </a:t>
                      </a:r>
                      <a:r>
                        <a:rPr sz="1600" spc="-15" dirty="0">
                          <a:solidFill>
                            <a:srgbClr val="002060"/>
                          </a:solidFill>
                          <a:latin typeface="Calibri"/>
                          <a:cs typeface="Calibri"/>
                        </a:rPr>
                        <a:t>to </a:t>
                      </a:r>
                      <a:r>
                        <a:rPr sz="1600" spc="-5" dirty="0">
                          <a:solidFill>
                            <a:srgbClr val="002060"/>
                          </a:solidFill>
                          <a:latin typeface="Calibri"/>
                          <a:cs typeface="Calibri"/>
                        </a:rPr>
                        <a:t>enable the </a:t>
                      </a:r>
                      <a:r>
                        <a:rPr sz="1600" spc="-10" dirty="0">
                          <a:solidFill>
                            <a:srgbClr val="002060"/>
                          </a:solidFill>
                          <a:latin typeface="Calibri"/>
                          <a:cs typeface="Calibri"/>
                        </a:rPr>
                        <a:t>replacement,</a:t>
                      </a:r>
                      <a:r>
                        <a:rPr sz="1600" spc="45" dirty="0">
                          <a:solidFill>
                            <a:srgbClr val="002060"/>
                          </a:solidFill>
                          <a:latin typeface="Calibri"/>
                          <a:cs typeface="Calibri"/>
                        </a:rPr>
                        <a:t> </a:t>
                      </a:r>
                      <a:r>
                        <a:rPr sz="1600" spc="-25" dirty="0">
                          <a:solidFill>
                            <a:srgbClr val="002060"/>
                          </a:solidFill>
                          <a:latin typeface="Calibri"/>
                          <a:cs typeface="Calibri"/>
                        </a:rPr>
                        <a:t>repair,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supported </a:t>
                      </a:r>
                      <a:r>
                        <a:rPr sz="1600" spc="-5" dirty="0">
                          <a:solidFill>
                            <a:srgbClr val="002060"/>
                          </a:solidFill>
                          <a:latin typeface="Calibri"/>
                          <a:cs typeface="Calibri"/>
                        </a:rPr>
                        <a:t>by</a:t>
                      </a:r>
                      <a:r>
                        <a:rPr sz="1600" spc="-2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6"/>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rectification </a:t>
                      </a:r>
                      <a:r>
                        <a:rPr sz="1600" dirty="0">
                          <a:solidFill>
                            <a:srgbClr val="002060"/>
                          </a:solidFill>
                          <a:latin typeface="Calibri"/>
                          <a:cs typeface="Calibri"/>
                        </a:rPr>
                        <a:t>of </a:t>
                      </a:r>
                      <a:r>
                        <a:rPr sz="1600" spc="-10" dirty="0">
                          <a:solidFill>
                            <a:srgbClr val="002060"/>
                          </a:solidFill>
                          <a:latin typeface="Calibri"/>
                          <a:cs typeface="Calibri"/>
                        </a:rPr>
                        <a:t>Property Insured excluded </a:t>
                      </a:r>
                      <a:r>
                        <a:rPr sz="1600" spc="-5" dirty="0">
                          <a:solidFill>
                            <a:srgbClr val="002060"/>
                          </a:solidFill>
                          <a:latin typeface="Calibri"/>
                          <a:cs typeface="Calibri"/>
                        </a:rPr>
                        <a:t>by </a:t>
                      </a:r>
                      <a:r>
                        <a:rPr sz="1600" dirty="0">
                          <a:solidFill>
                            <a:srgbClr val="002060"/>
                          </a:solidFill>
                          <a:latin typeface="Calibri"/>
                          <a:cs typeface="Calibri"/>
                        </a:rPr>
                        <a:t>(a) </a:t>
                      </a:r>
                      <a:r>
                        <a:rPr sz="1600" spc="-5" dirty="0">
                          <a:solidFill>
                            <a:srgbClr val="002060"/>
                          </a:solidFill>
                          <a:latin typeface="Calibri"/>
                          <a:cs typeface="Calibri"/>
                        </a:rPr>
                        <a:t>and (b)</a:t>
                      </a:r>
                      <a:r>
                        <a:rPr sz="1600" dirty="0">
                          <a:solidFill>
                            <a:srgbClr val="002060"/>
                          </a:solidFill>
                          <a:latin typeface="Calibri"/>
                          <a:cs typeface="Calibri"/>
                        </a:rPr>
                        <a:t> </a:t>
                      </a:r>
                      <a:r>
                        <a:rPr sz="1600" spc="-10" dirty="0">
                          <a:solidFill>
                            <a:srgbClr val="002060"/>
                          </a:solidFill>
                          <a:latin typeface="Calibri"/>
                          <a:cs typeface="Calibri"/>
                        </a:rPr>
                        <a:t>above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7"/>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5" dirty="0">
                          <a:solidFill>
                            <a:srgbClr val="002060"/>
                          </a:solidFill>
                          <a:latin typeface="Calibri"/>
                          <a:cs typeface="Calibri"/>
                        </a:rPr>
                        <a:t>Exclusion </a:t>
                      </a:r>
                      <a:r>
                        <a:rPr sz="1600" b="1" i="1" dirty="0">
                          <a:solidFill>
                            <a:srgbClr val="002060"/>
                          </a:solidFill>
                          <a:latin typeface="Calibri"/>
                          <a:cs typeface="Calibri"/>
                        </a:rPr>
                        <a:t>(a) and (b) </a:t>
                      </a:r>
                      <a:r>
                        <a:rPr sz="1600" b="1" i="1" spc="-5" dirty="0">
                          <a:solidFill>
                            <a:srgbClr val="002060"/>
                          </a:solidFill>
                          <a:latin typeface="Calibri"/>
                          <a:cs typeface="Calibri"/>
                        </a:rPr>
                        <a:t>above shall </a:t>
                      </a:r>
                      <a:r>
                        <a:rPr sz="1600" b="1" i="1" dirty="0">
                          <a:solidFill>
                            <a:srgbClr val="002060"/>
                          </a:solidFill>
                          <a:latin typeface="Calibri"/>
                          <a:cs typeface="Calibri"/>
                        </a:rPr>
                        <a:t>not apply </a:t>
                      </a:r>
                      <a:r>
                        <a:rPr sz="1600" b="1" i="1" spc="-10" dirty="0">
                          <a:solidFill>
                            <a:srgbClr val="002060"/>
                          </a:solidFill>
                          <a:latin typeface="Calibri"/>
                          <a:cs typeface="Calibri"/>
                        </a:rPr>
                        <a:t>to </a:t>
                      </a:r>
                      <a:r>
                        <a:rPr sz="1600" b="1" i="1" dirty="0">
                          <a:solidFill>
                            <a:srgbClr val="002060"/>
                          </a:solidFill>
                          <a:latin typeface="Calibri"/>
                          <a:cs typeface="Calibri"/>
                        </a:rPr>
                        <a:t>other Property Insured</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8"/>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dirty="0">
                          <a:solidFill>
                            <a:srgbClr val="002060"/>
                          </a:solidFill>
                          <a:latin typeface="Calibri"/>
                          <a:cs typeface="Calibri"/>
                        </a:rPr>
                        <a:t>which is </a:t>
                      </a:r>
                      <a:r>
                        <a:rPr sz="1600" b="1" i="1" spc="-5" dirty="0">
                          <a:solidFill>
                            <a:srgbClr val="002060"/>
                          </a:solidFill>
                          <a:latin typeface="Calibri"/>
                          <a:cs typeface="Calibri"/>
                        </a:rPr>
                        <a:t>free </a:t>
                      </a:r>
                      <a:r>
                        <a:rPr sz="1600" b="1" i="1" dirty="0">
                          <a:solidFill>
                            <a:srgbClr val="002060"/>
                          </a:solidFill>
                          <a:latin typeface="Calibri"/>
                          <a:cs typeface="Calibri"/>
                        </a:rPr>
                        <a:t>of the </a:t>
                      </a:r>
                      <a:r>
                        <a:rPr sz="1600" b="1" i="1" spc="-5" dirty="0">
                          <a:solidFill>
                            <a:srgbClr val="002060"/>
                          </a:solidFill>
                          <a:latin typeface="Calibri"/>
                          <a:cs typeface="Calibri"/>
                        </a:rPr>
                        <a:t>defective condition </a:t>
                      </a:r>
                      <a:r>
                        <a:rPr sz="1600" b="1" i="1" dirty="0">
                          <a:solidFill>
                            <a:srgbClr val="002060"/>
                          </a:solidFill>
                          <a:latin typeface="Calibri"/>
                          <a:cs typeface="Calibri"/>
                        </a:rPr>
                        <a:t>but is damaged in</a:t>
                      </a:r>
                      <a:r>
                        <a:rPr sz="1600" b="1" i="1" spc="10" dirty="0">
                          <a:solidFill>
                            <a:srgbClr val="002060"/>
                          </a:solidFill>
                          <a:latin typeface="Calibri"/>
                          <a:cs typeface="Calibri"/>
                        </a:rPr>
                        <a:t> </a:t>
                      </a:r>
                      <a:r>
                        <a:rPr sz="1600" b="1" i="1" spc="-10" dirty="0">
                          <a:solidFill>
                            <a:srgbClr val="002060"/>
                          </a:solidFill>
                          <a:latin typeface="Calibri"/>
                          <a:cs typeface="Calibri"/>
                        </a:rPr>
                        <a:t>consequence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b="1" u="sng" spc="-10" dirty="0">
                          <a:solidFill>
                            <a:srgbClr val="002060"/>
                          </a:solidFill>
                          <a:uFill>
                            <a:solidFill>
                              <a:srgbClr val="002060"/>
                            </a:solidFill>
                          </a:uFill>
                          <a:latin typeface="Calibri"/>
                          <a:cs typeface="Calibri"/>
                        </a:rPr>
                        <a:t>Covered: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9"/>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5" dirty="0">
                          <a:solidFill>
                            <a:srgbClr val="002060"/>
                          </a:solidFill>
                          <a:latin typeface="Calibri"/>
                          <a:cs typeface="Calibri"/>
                        </a:rPr>
                        <a:t>thereof</a:t>
                      </a:r>
                      <a:r>
                        <a:rPr sz="1600" spc="-5" dirty="0">
                          <a:solidFill>
                            <a:srgbClr val="002060"/>
                          </a:solidFill>
                          <a:latin typeface="Calibri"/>
                          <a:cs typeface="Calibri"/>
                        </a:rPr>
                        <a:t>.</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All other</a:t>
                      </a:r>
                      <a:r>
                        <a:rPr sz="1600" spc="-2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0"/>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For </a:t>
                      </a:r>
                      <a:r>
                        <a:rPr sz="1600" spc="-5" dirty="0">
                          <a:solidFill>
                            <a:srgbClr val="002060"/>
                          </a:solidFill>
                          <a:latin typeface="Calibri"/>
                          <a:cs typeface="Calibri"/>
                        </a:rPr>
                        <a:t>the purpose </a:t>
                      </a:r>
                      <a:r>
                        <a:rPr sz="1600" dirty="0">
                          <a:solidFill>
                            <a:srgbClr val="002060"/>
                          </a:solidFill>
                          <a:latin typeface="Calibri"/>
                          <a:cs typeface="Calibri"/>
                        </a:rPr>
                        <a:t>of </a:t>
                      </a:r>
                      <a:r>
                        <a:rPr sz="1600" spc="-5" dirty="0">
                          <a:solidFill>
                            <a:srgbClr val="002060"/>
                          </a:solidFill>
                          <a:latin typeface="Calibri"/>
                          <a:cs typeface="Calibri"/>
                        </a:rPr>
                        <a:t>the </a:t>
                      </a:r>
                      <a:r>
                        <a:rPr sz="1600" spc="-10" dirty="0">
                          <a:solidFill>
                            <a:srgbClr val="002060"/>
                          </a:solidFill>
                          <a:latin typeface="Calibri"/>
                          <a:cs typeface="Calibri"/>
                        </a:rPr>
                        <a:t>Policy </a:t>
                      </a:r>
                      <a:r>
                        <a:rPr sz="1600" spc="-5" dirty="0">
                          <a:solidFill>
                            <a:srgbClr val="002060"/>
                          </a:solidFill>
                          <a:latin typeface="Calibri"/>
                          <a:cs typeface="Calibri"/>
                        </a:rPr>
                        <a:t>and not </a:t>
                      </a:r>
                      <a:r>
                        <a:rPr sz="1600" spc="-10" dirty="0">
                          <a:solidFill>
                            <a:srgbClr val="002060"/>
                          </a:solidFill>
                          <a:latin typeface="Calibri"/>
                          <a:cs typeface="Calibri"/>
                        </a:rPr>
                        <a:t>merely </a:t>
                      </a:r>
                      <a:r>
                        <a:rPr sz="1600" spc="-5" dirty="0">
                          <a:solidFill>
                            <a:srgbClr val="002060"/>
                          </a:solidFill>
                          <a:latin typeface="Calibri"/>
                          <a:cs typeface="Calibri"/>
                        </a:rPr>
                        <a:t>this </a:t>
                      </a:r>
                      <a:r>
                        <a:rPr sz="1600" spc="-10" dirty="0">
                          <a:solidFill>
                            <a:srgbClr val="002060"/>
                          </a:solidFill>
                          <a:latin typeface="Calibri"/>
                          <a:cs typeface="Calibri"/>
                        </a:rPr>
                        <a:t>Exclusion, </a:t>
                      </a:r>
                      <a:r>
                        <a:rPr sz="1600" spc="-5" dirty="0">
                          <a:solidFill>
                            <a:srgbClr val="002060"/>
                          </a:solidFill>
                          <a:latin typeface="Calibri"/>
                          <a:cs typeface="Calibri"/>
                        </a:rPr>
                        <a:t>the</a:t>
                      </a:r>
                      <a:r>
                        <a:rPr sz="1600" spc="10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damage</a:t>
                      </a:r>
                      <a:r>
                        <a:rPr sz="1600" spc="-25" dirty="0">
                          <a:solidFill>
                            <a:srgbClr val="002060"/>
                          </a:solidFill>
                          <a:latin typeface="Calibri"/>
                          <a:cs typeface="Calibri"/>
                        </a:rPr>
                        <a:t> </a:t>
                      </a:r>
                      <a:r>
                        <a:rPr sz="1600" spc="-10" dirty="0">
                          <a:solidFill>
                            <a:srgbClr val="002060"/>
                          </a:solidFill>
                          <a:latin typeface="Calibri"/>
                          <a:cs typeface="Calibri"/>
                        </a:rPr>
                        <a:t>resulting</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1"/>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Insured </a:t>
                      </a:r>
                      <a:r>
                        <a:rPr sz="1600" spc="-5" dirty="0">
                          <a:solidFill>
                            <a:srgbClr val="002060"/>
                          </a:solidFill>
                          <a:latin typeface="Calibri"/>
                          <a:cs typeface="Calibri"/>
                        </a:rPr>
                        <a:t>shall not be </a:t>
                      </a:r>
                      <a:r>
                        <a:rPr sz="1600" spc="-10" dirty="0">
                          <a:solidFill>
                            <a:srgbClr val="002060"/>
                          </a:solidFill>
                          <a:latin typeface="Calibri"/>
                          <a:cs typeface="Calibri"/>
                        </a:rPr>
                        <a:t>regarded </a:t>
                      </a:r>
                      <a:r>
                        <a:rPr sz="1600" dirty="0">
                          <a:solidFill>
                            <a:srgbClr val="002060"/>
                          </a:solidFill>
                          <a:latin typeface="Calibri"/>
                          <a:cs typeface="Calibri"/>
                        </a:rPr>
                        <a:t>as </a:t>
                      </a:r>
                      <a:r>
                        <a:rPr sz="1600" spc="-10" dirty="0">
                          <a:solidFill>
                            <a:srgbClr val="002060"/>
                          </a:solidFill>
                          <a:latin typeface="Calibri"/>
                          <a:cs typeface="Calibri"/>
                        </a:rPr>
                        <a:t>lost </a:t>
                      </a:r>
                      <a:r>
                        <a:rPr sz="1600" dirty="0">
                          <a:solidFill>
                            <a:srgbClr val="002060"/>
                          </a:solidFill>
                          <a:latin typeface="Calibri"/>
                          <a:cs typeface="Calibri"/>
                        </a:rPr>
                        <a:t>or </a:t>
                      </a:r>
                      <a:r>
                        <a:rPr sz="1600" spc="-5" dirty="0">
                          <a:solidFill>
                            <a:srgbClr val="002060"/>
                          </a:solidFill>
                          <a:latin typeface="Calibri"/>
                          <a:cs typeface="Calibri"/>
                        </a:rPr>
                        <a:t>damaged solely by virtue </a:t>
                      </a:r>
                      <a:r>
                        <a:rPr sz="1600" dirty="0">
                          <a:solidFill>
                            <a:srgbClr val="002060"/>
                          </a:solidFill>
                          <a:latin typeface="Calibri"/>
                          <a:cs typeface="Calibri"/>
                        </a:rPr>
                        <a:t>of</a:t>
                      </a:r>
                      <a:r>
                        <a:rPr sz="1600" spc="-5" dirty="0">
                          <a:solidFill>
                            <a:srgbClr val="002060"/>
                          </a:solidFill>
                          <a:latin typeface="Calibri"/>
                          <a:cs typeface="Calibri"/>
                        </a:rPr>
                        <a:t> the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from failed</a:t>
                      </a:r>
                      <a:r>
                        <a:rPr sz="1600" spc="-25"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2"/>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existence </a:t>
                      </a:r>
                      <a:r>
                        <a:rPr sz="1600" dirty="0">
                          <a:solidFill>
                            <a:srgbClr val="002060"/>
                          </a:solidFill>
                          <a:latin typeface="Calibri"/>
                          <a:cs typeface="Calibri"/>
                        </a:rPr>
                        <a:t>of </a:t>
                      </a:r>
                      <a:r>
                        <a:rPr sz="1600" spc="-15" dirty="0">
                          <a:solidFill>
                            <a:srgbClr val="002060"/>
                          </a:solidFill>
                          <a:latin typeface="Calibri"/>
                          <a:cs typeface="Calibri"/>
                        </a:rPr>
                        <a:t>any defect </a:t>
                      </a:r>
                      <a:r>
                        <a:rPr sz="1600" spc="-5" dirty="0">
                          <a:solidFill>
                            <a:srgbClr val="002060"/>
                          </a:solidFill>
                          <a:latin typeface="Calibri"/>
                          <a:cs typeface="Calibri"/>
                        </a:rPr>
                        <a:t>in design, plan, </a:t>
                      </a:r>
                      <a:r>
                        <a:rPr sz="1600" spc="-10" dirty="0">
                          <a:solidFill>
                            <a:srgbClr val="002060"/>
                          </a:solidFill>
                          <a:latin typeface="Calibri"/>
                          <a:cs typeface="Calibri"/>
                        </a:rPr>
                        <a:t>specification, materials,</a:t>
                      </a:r>
                      <a:r>
                        <a:rPr sz="1600" spc="10" dirty="0">
                          <a:solidFill>
                            <a:srgbClr val="002060"/>
                          </a:solidFill>
                          <a:latin typeface="Calibri"/>
                          <a:cs typeface="Calibri"/>
                        </a:rPr>
                        <a:t> </a:t>
                      </a:r>
                      <a:r>
                        <a:rPr sz="1600" dirty="0">
                          <a:solidFill>
                            <a:srgbClr val="002060"/>
                          </a:solidFill>
                          <a:latin typeface="Calibri"/>
                          <a:cs typeface="Calibri"/>
                        </a:rPr>
                        <a:t>or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3"/>
                  </a:ext>
                </a:extLst>
              </a:tr>
              <a:tr h="239078">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5" dirty="0">
                          <a:solidFill>
                            <a:srgbClr val="002060"/>
                          </a:solidFill>
                          <a:latin typeface="Calibri"/>
                          <a:cs typeface="Calibri"/>
                        </a:rPr>
                        <a:t>workmanship in the </a:t>
                      </a:r>
                      <a:r>
                        <a:rPr sz="1600" spc="-10" dirty="0">
                          <a:solidFill>
                            <a:srgbClr val="002060"/>
                          </a:solidFill>
                          <a:latin typeface="Calibri"/>
                          <a:cs typeface="Calibri"/>
                        </a:rPr>
                        <a:t>Property Insured </a:t>
                      </a:r>
                      <a:r>
                        <a:rPr sz="1600"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spc="30" dirty="0">
                          <a:solidFill>
                            <a:srgbClr val="002060"/>
                          </a:solidFill>
                          <a:latin typeface="Calibri"/>
                          <a:cs typeface="Calibri"/>
                        </a:rPr>
                        <a:t> </a:t>
                      </a:r>
                      <a:r>
                        <a:rPr sz="1600" spc="-30" dirty="0">
                          <a:solidFill>
                            <a:srgbClr val="002060"/>
                          </a:solidFill>
                          <a:latin typeface="Calibri"/>
                          <a:cs typeface="Calibri"/>
                        </a:rPr>
                        <a:t>thereof.”</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4"/>
                  </a:ext>
                </a:extLst>
              </a:tr>
              <a:tr h="502538">
                <a:tc>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a:lnSpc>
                          <a:spcPct val="100000"/>
                        </a:lnSpc>
                      </a:pPr>
                      <a:endParaRPr sz="1600">
                        <a:latin typeface="Times New Roman"/>
                        <a:cs typeface="Times New Roman"/>
                      </a:endParaRPr>
                    </a:p>
                  </a:txBody>
                  <a:tcPr marL="0" marR="0" marT="0" marB="0">
                    <a:lnL w="19050">
                      <a:solidFill>
                        <a:srgbClr val="4F81BD"/>
                      </a:solidFill>
                      <a:prstDash val="solid"/>
                    </a:lnL>
                    <a:lnR w="19050">
                      <a:solidFill>
                        <a:srgbClr val="000000"/>
                      </a:solidFill>
                      <a:prstDash val="solid"/>
                    </a:lnR>
                    <a:lnB w="19050">
                      <a:solidFill>
                        <a:srgbClr val="4F81BD"/>
                      </a:solidFill>
                      <a:prstDash val="solid"/>
                    </a:lnB>
                    <a:solidFill>
                      <a:srgbClr val="F2F2F2"/>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D9D9D9"/>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5"/>
                  </a:ext>
                </a:extLst>
              </a:tr>
              <a:tr h="480441">
                <a:tc>
                  <a:txBody>
                    <a:bodyPr/>
                    <a:lstStyle/>
                    <a:p>
                      <a:pPr>
                        <a:lnSpc>
                          <a:spcPct val="100000"/>
                        </a:lnSpc>
                      </a:pPr>
                      <a:endParaRPr sz="1600">
                        <a:latin typeface="Times New Roman"/>
                        <a:cs typeface="Times New Roman"/>
                      </a:endParaRPr>
                    </a:p>
                  </a:txBody>
                  <a:tcPr marL="0" marR="0" marT="0" marB="0">
                    <a:solidFill>
                      <a:srgbClr val="1F497D"/>
                    </a:solidFill>
                  </a:tcPr>
                </a:tc>
                <a:tc>
                  <a:txBody>
                    <a:bodyPr/>
                    <a:lstStyle/>
                    <a:p>
                      <a:pPr marL="2552700">
                        <a:lnSpc>
                          <a:spcPct val="100000"/>
                        </a:lnSpc>
                        <a:spcBef>
                          <a:spcPts val="470"/>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2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59690" marB="0">
                    <a:lnT w="19050">
                      <a:solidFill>
                        <a:srgbClr val="4F81BD"/>
                      </a:solidFill>
                      <a:prstDash val="solid"/>
                    </a:lnT>
                    <a:solidFill>
                      <a:srgbClr val="1F497D"/>
                    </a:solidFill>
                  </a:tcPr>
                </a:tc>
                <a:tc>
                  <a:txBody>
                    <a:bodyPr/>
                    <a:lstStyle/>
                    <a:p>
                      <a:pPr marR="85090" algn="r">
                        <a:lnSpc>
                          <a:spcPct val="100000"/>
                        </a:lnSpc>
                        <a:spcBef>
                          <a:spcPts val="470"/>
                        </a:spcBef>
                      </a:pPr>
                      <a:r>
                        <a:rPr sz="1200" spc="-5" dirty="0">
                          <a:solidFill>
                            <a:srgbClr val="FFFFFF"/>
                          </a:solidFill>
                          <a:latin typeface="Calibri"/>
                          <a:cs typeface="Calibri"/>
                        </a:rPr>
                        <a:t>30</a:t>
                      </a:r>
                      <a:endParaRPr sz="1200">
                        <a:latin typeface="Calibri"/>
                        <a:cs typeface="Calibri"/>
                      </a:endParaRPr>
                    </a:p>
                  </a:txBody>
                  <a:tcPr marL="0" marR="0" marT="59690" marB="0">
                    <a:lnT w="19050">
                      <a:solidFill>
                        <a:srgbClr val="000000"/>
                      </a:solidFill>
                      <a:prstDash val="solid"/>
                    </a:lnT>
                    <a:solidFill>
                      <a:srgbClr val="1F497D"/>
                    </a:solidFill>
                  </a:tcPr>
                </a:tc>
                <a:tc>
                  <a:txBody>
                    <a:bodyPr/>
                    <a:lstStyle/>
                    <a:p>
                      <a:pPr>
                        <a:lnSpc>
                          <a:spcPct val="100000"/>
                        </a:lnSpc>
                      </a:pPr>
                      <a:endParaRPr sz="160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2729" cy="6857994"/>
        </p:xfrm>
        <a:graphic>
          <a:graphicData uri="http://schemas.openxmlformats.org/drawingml/2006/table">
            <a:tbl>
              <a:tblPr firstRow="1" bandRow="1">
                <a:tableStyleId>{2D5ABB26-0587-4C30-8999-92F81FD0307C}</a:tableStyleId>
              </a:tblPr>
              <a:tblGrid>
                <a:gridCol w="436880">
                  <a:extLst>
                    <a:ext uri="{9D8B030D-6E8A-4147-A177-3AD203B41FA5}">
                      <a16:colId xmlns:a16="http://schemas.microsoft.com/office/drawing/2014/main" val="20000"/>
                    </a:ext>
                  </a:extLst>
                </a:gridCol>
                <a:gridCol w="6421120">
                  <a:extLst>
                    <a:ext uri="{9D8B030D-6E8A-4147-A177-3AD203B41FA5}">
                      <a16:colId xmlns:a16="http://schemas.microsoft.com/office/drawing/2014/main" val="20001"/>
                    </a:ext>
                  </a:extLst>
                </a:gridCol>
                <a:gridCol w="1807845">
                  <a:extLst>
                    <a:ext uri="{9D8B030D-6E8A-4147-A177-3AD203B41FA5}">
                      <a16:colId xmlns:a16="http://schemas.microsoft.com/office/drawing/2014/main" val="20002"/>
                    </a:ext>
                  </a:extLst>
                </a:gridCol>
                <a:gridCol w="476884">
                  <a:extLst>
                    <a:ext uri="{9D8B030D-6E8A-4147-A177-3AD203B41FA5}">
                      <a16:colId xmlns:a16="http://schemas.microsoft.com/office/drawing/2014/main" val="20003"/>
                    </a:ext>
                  </a:extLst>
                </a:gridCol>
              </a:tblGrid>
              <a:tr h="1524380">
                <a:tc gridSpan="4">
                  <a:txBody>
                    <a:bodyPr/>
                    <a:lstStyle/>
                    <a:p>
                      <a:pPr>
                        <a:lnSpc>
                          <a:spcPct val="100000"/>
                        </a:lnSpc>
                        <a:spcBef>
                          <a:spcPts val="25"/>
                        </a:spcBef>
                      </a:pPr>
                      <a:endParaRPr sz="2150">
                        <a:latin typeface="Times New Roman"/>
                        <a:cs typeface="Times New Roman"/>
                      </a:endParaRPr>
                    </a:p>
                    <a:p>
                      <a:pPr algn="ctr">
                        <a:lnSpc>
                          <a:spcPct val="100000"/>
                        </a:lnSpc>
                      </a:pPr>
                      <a:r>
                        <a:rPr sz="2200" b="1" dirty="0">
                          <a:solidFill>
                            <a:srgbClr val="FFFFFF"/>
                          </a:solidFill>
                          <a:latin typeface="Calibri"/>
                          <a:cs typeface="Calibri"/>
                        </a:rPr>
                        <a:t>Scenario</a:t>
                      </a:r>
                      <a:r>
                        <a:rPr sz="2200" b="1" spc="-10" dirty="0">
                          <a:solidFill>
                            <a:srgbClr val="FFFFFF"/>
                          </a:solidFill>
                          <a:latin typeface="Calibri"/>
                          <a:cs typeface="Calibri"/>
                        </a:rPr>
                        <a:t> </a:t>
                      </a:r>
                      <a:r>
                        <a:rPr sz="2200" b="1" dirty="0">
                          <a:solidFill>
                            <a:srgbClr val="FFFFFF"/>
                          </a:solidFill>
                          <a:latin typeface="Calibri"/>
                          <a:cs typeface="Calibri"/>
                        </a:rPr>
                        <a:t>3:</a:t>
                      </a:r>
                      <a:endParaRPr sz="2200">
                        <a:latin typeface="Calibri"/>
                        <a:cs typeface="Calibri"/>
                      </a:endParaRPr>
                    </a:p>
                    <a:p>
                      <a:pPr marL="923290" marR="916305" algn="ctr">
                        <a:lnSpc>
                          <a:spcPct val="100000"/>
                        </a:lnSpc>
                      </a:pPr>
                      <a:r>
                        <a:rPr sz="2200" b="1" spc="-15" dirty="0">
                          <a:solidFill>
                            <a:srgbClr val="FFFFFF"/>
                          </a:solidFill>
                          <a:latin typeface="Calibri"/>
                          <a:cs typeface="Calibri"/>
                        </a:rPr>
                        <a:t>Defect </a:t>
                      </a:r>
                      <a:r>
                        <a:rPr sz="2200" b="1" spc="-5" dirty="0">
                          <a:solidFill>
                            <a:srgbClr val="FFFFFF"/>
                          </a:solidFill>
                          <a:latin typeface="Calibri"/>
                          <a:cs typeface="Calibri"/>
                        </a:rPr>
                        <a:t>Causes </a:t>
                      </a:r>
                      <a:r>
                        <a:rPr sz="2200" b="1" spc="-10" dirty="0">
                          <a:solidFill>
                            <a:srgbClr val="FFFFFF"/>
                          </a:solidFill>
                          <a:latin typeface="Calibri"/>
                          <a:cs typeface="Calibri"/>
                        </a:rPr>
                        <a:t>Physical Damage </a:t>
                      </a:r>
                      <a:r>
                        <a:rPr sz="2200" b="1" spc="-15" dirty="0">
                          <a:solidFill>
                            <a:srgbClr val="FFFFFF"/>
                          </a:solidFill>
                          <a:latin typeface="Calibri"/>
                          <a:cs typeface="Calibri"/>
                        </a:rPr>
                        <a:t>to Defective </a:t>
                      </a:r>
                      <a:r>
                        <a:rPr sz="2200" b="1" spc="-10" dirty="0">
                          <a:solidFill>
                            <a:srgbClr val="FFFFFF"/>
                          </a:solidFill>
                          <a:latin typeface="Calibri"/>
                          <a:cs typeface="Calibri"/>
                        </a:rPr>
                        <a:t>Property </a:t>
                      </a:r>
                      <a:r>
                        <a:rPr sz="2200" b="1" dirty="0">
                          <a:solidFill>
                            <a:srgbClr val="FFFFFF"/>
                          </a:solidFill>
                          <a:latin typeface="Calibri"/>
                          <a:cs typeface="Calibri"/>
                        </a:rPr>
                        <a:t>and </a:t>
                      </a:r>
                      <a:r>
                        <a:rPr sz="2200" b="1" spc="-5" dirty="0">
                          <a:solidFill>
                            <a:srgbClr val="FFFFFF"/>
                          </a:solidFill>
                          <a:latin typeface="Calibri"/>
                          <a:cs typeface="Calibri"/>
                        </a:rPr>
                        <a:t>Non‐  </a:t>
                      </a:r>
                      <a:r>
                        <a:rPr sz="2200" b="1" spc="-15" dirty="0">
                          <a:solidFill>
                            <a:srgbClr val="FFFFFF"/>
                          </a:solidFill>
                          <a:latin typeface="Calibri"/>
                          <a:cs typeface="Calibri"/>
                        </a:rPr>
                        <a:t>Defective</a:t>
                      </a:r>
                      <a:r>
                        <a:rPr sz="2200" b="1" spc="5" dirty="0">
                          <a:solidFill>
                            <a:srgbClr val="FFFFFF"/>
                          </a:solidFill>
                          <a:latin typeface="Calibri"/>
                          <a:cs typeface="Calibri"/>
                        </a:rPr>
                        <a:t> </a:t>
                      </a:r>
                      <a:r>
                        <a:rPr sz="2200" b="1" spc="-10" dirty="0">
                          <a:solidFill>
                            <a:srgbClr val="FFFFFF"/>
                          </a:solidFill>
                          <a:latin typeface="Calibri"/>
                          <a:cs typeface="Calibri"/>
                        </a:rPr>
                        <a:t>Property</a:t>
                      </a:r>
                      <a:endParaRPr sz="2200">
                        <a:latin typeface="Calibri"/>
                        <a:cs typeface="Calibri"/>
                      </a:endParaRPr>
                    </a:p>
                  </a:txBody>
                  <a:tcPr marL="0" marR="0" marT="3175"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5948">
                <a:tc rowSpan="2">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ct val="100000"/>
                        </a:lnSpc>
                        <a:spcBef>
                          <a:spcPts val="254"/>
                        </a:spcBef>
                      </a:pPr>
                      <a:r>
                        <a:rPr sz="1600" b="1" spc="-5" dirty="0">
                          <a:solidFill>
                            <a:srgbClr val="FFFFFF"/>
                          </a:solidFill>
                          <a:latin typeface="Calibri"/>
                          <a:cs typeface="Calibri"/>
                        </a:rPr>
                        <a:t>DE3 (1995) </a:t>
                      </a:r>
                      <a:r>
                        <a:rPr sz="1600" b="1" spc="-10" dirty="0">
                          <a:solidFill>
                            <a:srgbClr val="FFFFFF"/>
                          </a:solidFill>
                          <a:latin typeface="Calibri"/>
                          <a:cs typeface="Calibri"/>
                        </a:rPr>
                        <a:t>Limited Defective </a:t>
                      </a:r>
                      <a:r>
                        <a:rPr sz="1600" b="1" dirty="0">
                          <a:solidFill>
                            <a:srgbClr val="FFFFFF"/>
                          </a:solidFill>
                          <a:latin typeface="Calibri"/>
                          <a:cs typeface="Calibri"/>
                        </a:rPr>
                        <a:t>Condition</a:t>
                      </a:r>
                      <a:r>
                        <a:rPr sz="1600" b="1" spc="-5" dirty="0">
                          <a:solidFill>
                            <a:srgbClr val="FFFFFF"/>
                          </a:solidFill>
                          <a:latin typeface="Calibri"/>
                          <a:cs typeface="Calibri"/>
                        </a:rPr>
                        <a:t> Exclusion</a:t>
                      </a:r>
                      <a:endParaRPr sz="1600">
                        <a:latin typeface="Calibri"/>
                        <a:cs typeface="Calibri"/>
                      </a:endParaRPr>
                    </a:p>
                  </a:txBody>
                  <a:tcPr marL="0" marR="0" marT="32384" marB="0">
                    <a:lnL w="19050" cap="flat" cmpd="sng" algn="ctr">
                      <a:solidFill>
                        <a:srgbClr val="4F81BD"/>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a:txBody>
                    <a:bodyPr/>
                    <a:lstStyle/>
                    <a:p>
                      <a:pPr marL="90805">
                        <a:lnSpc>
                          <a:spcPct val="100000"/>
                        </a:lnSpc>
                        <a:spcBef>
                          <a:spcPts val="254"/>
                        </a:spcBef>
                      </a:pPr>
                      <a:r>
                        <a:rPr sz="1600" b="1" spc="-10" dirty="0">
                          <a:solidFill>
                            <a:srgbClr val="FFFFFF"/>
                          </a:solidFill>
                          <a:latin typeface="Calibri"/>
                          <a:cs typeface="Calibri"/>
                        </a:rPr>
                        <a:t>Covered</a:t>
                      </a:r>
                      <a:r>
                        <a:rPr sz="1600" b="1" dirty="0">
                          <a:solidFill>
                            <a:srgbClr val="FFFFFF"/>
                          </a:solidFill>
                          <a:latin typeface="Calibri"/>
                          <a:cs typeface="Calibri"/>
                        </a:rPr>
                        <a:t> </a:t>
                      </a:r>
                      <a:r>
                        <a:rPr sz="1600" b="1" spc="-10" dirty="0">
                          <a:solidFill>
                            <a:srgbClr val="FFFFFF"/>
                          </a:solidFill>
                          <a:latin typeface="Calibri"/>
                          <a:cs typeface="Calibri"/>
                        </a:rPr>
                        <a:t>Damage</a:t>
                      </a:r>
                      <a:endParaRPr sz="1600">
                        <a:latin typeface="Calibri"/>
                        <a:cs typeface="Calibri"/>
                      </a:endParaRP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rowSpan="2">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87248">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400">
                        <a:latin typeface="Times New Roman"/>
                        <a:cs typeface="Times New Roman"/>
                      </a:endParaRPr>
                    </a:p>
                  </a:txBody>
                  <a:tcPr marL="0" marR="0" marT="0" marB="0">
                    <a:lnL w="19050">
                      <a:solidFill>
                        <a:srgbClr val="4F81BD"/>
                      </a:solidFill>
                      <a:prstDash val="solid"/>
                    </a:lnL>
                    <a:lnR w="19050">
                      <a:solidFill>
                        <a:srgbClr val="000000"/>
                      </a:solidFill>
                      <a:prstDash val="solid"/>
                    </a:lnR>
                    <a:lnT w="19050">
                      <a:solidFill>
                        <a:srgbClr val="000000"/>
                      </a:solidFill>
                      <a:prstDash val="solid"/>
                    </a:lnT>
                    <a:solidFill>
                      <a:srgbClr val="F2F2F2"/>
                    </a:solidFill>
                  </a:tcPr>
                </a:tc>
                <a:tc>
                  <a:txBody>
                    <a:bodyPr/>
                    <a:lstStyle/>
                    <a:p>
                      <a:pPr>
                        <a:lnSpc>
                          <a:spcPct val="100000"/>
                        </a:lnSpc>
                      </a:pPr>
                      <a:endParaRPr sz="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501582">
                <a:tc rowSpan="5">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ts val="1490"/>
                        </a:lnSpc>
                      </a:pPr>
                      <a:r>
                        <a:rPr sz="1600" spc="10" dirty="0">
                          <a:solidFill>
                            <a:srgbClr val="002060"/>
                          </a:solidFill>
                          <a:latin typeface="Calibri"/>
                          <a:cs typeface="Calibri"/>
                        </a:rPr>
                        <a:t>“This </a:t>
                      </a:r>
                      <a:r>
                        <a:rPr sz="1600" spc="-5" dirty="0">
                          <a:solidFill>
                            <a:srgbClr val="002060"/>
                          </a:solidFill>
                          <a:latin typeface="Calibri"/>
                          <a:cs typeface="Calibri"/>
                        </a:rPr>
                        <a:t>policy </a:t>
                      </a:r>
                      <a:r>
                        <a:rPr sz="1600" b="1" i="1" spc="-10" dirty="0">
                          <a:solidFill>
                            <a:srgbClr val="002060"/>
                          </a:solidFill>
                          <a:latin typeface="Calibri"/>
                          <a:cs typeface="Calibri"/>
                        </a:rPr>
                        <a:t>excludes </a:t>
                      </a:r>
                      <a:r>
                        <a:rPr sz="1600" b="1" i="1" dirty="0">
                          <a:solidFill>
                            <a:srgbClr val="002060"/>
                          </a:solidFill>
                          <a:latin typeface="Calibri"/>
                          <a:cs typeface="Calibri"/>
                        </a:rPr>
                        <a:t>loss of or damage </a:t>
                      </a:r>
                      <a:r>
                        <a:rPr sz="1600" b="1" i="1" spc="-10" dirty="0">
                          <a:solidFill>
                            <a:srgbClr val="002060"/>
                          </a:solidFill>
                          <a:latin typeface="Calibri"/>
                          <a:cs typeface="Calibri"/>
                        </a:rPr>
                        <a:t>to </a:t>
                      </a:r>
                      <a:r>
                        <a:rPr sz="1600" spc="-5" dirty="0">
                          <a:solidFill>
                            <a:srgbClr val="002060"/>
                          </a:solidFill>
                          <a:latin typeface="Calibri"/>
                          <a:cs typeface="Calibri"/>
                        </a:rPr>
                        <a:t>and the </a:t>
                      </a:r>
                      <a:r>
                        <a:rPr sz="1600" spc="-10" dirty="0">
                          <a:solidFill>
                            <a:srgbClr val="002060"/>
                          </a:solidFill>
                          <a:latin typeface="Calibri"/>
                          <a:cs typeface="Calibri"/>
                        </a:rPr>
                        <a:t>cost </a:t>
                      </a:r>
                      <a:r>
                        <a:rPr sz="1600" dirty="0">
                          <a:solidFill>
                            <a:srgbClr val="002060"/>
                          </a:solidFill>
                          <a:latin typeface="Calibri"/>
                          <a:cs typeface="Calibri"/>
                        </a:rPr>
                        <a:t>necessary</a:t>
                      </a:r>
                      <a:r>
                        <a:rPr sz="1600" spc="-25" dirty="0">
                          <a:solidFill>
                            <a:srgbClr val="002060"/>
                          </a:solidFill>
                          <a:latin typeface="Calibri"/>
                          <a:cs typeface="Calibri"/>
                        </a:rPr>
                        <a:t> to</a:t>
                      </a:r>
                      <a:endParaRPr sz="1600">
                        <a:latin typeface="Calibri"/>
                        <a:cs typeface="Calibri"/>
                      </a:endParaRPr>
                    </a:p>
                    <a:p>
                      <a:pPr marL="90805">
                        <a:lnSpc>
                          <a:spcPct val="100000"/>
                        </a:lnSpc>
                      </a:pPr>
                      <a:r>
                        <a:rPr sz="1600" spc="-10" dirty="0">
                          <a:solidFill>
                            <a:srgbClr val="002060"/>
                          </a:solidFill>
                          <a:latin typeface="Calibri"/>
                          <a:cs typeface="Calibri"/>
                        </a:rPr>
                        <a:t>replace, </a:t>
                      </a:r>
                      <a:r>
                        <a:rPr sz="1600" spc="-25" dirty="0">
                          <a:solidFill>
                            <a:srgbClr val="002060"/>
                          </a:solidFill>
                          <a:latin typeface="Calibri"/>
                          <a:cs typeface="Calibri"/>
                        </a:rPr>
                        <a:t>repair, </a:t>
                      </a:r>
                      <a:r>
                        <a:rPr sz="1600" dirty="0">
                          <a:solidFill>
                            <a:srgbClr val="002060"/>
                          </a:solidFill>
                          <a:latin typeface="Calibri"/>
                          <a:cs typeface="Calibri"/>
                        </a:rPr>
                        <a:t>or</a:t>
                      </a:r>
                      <a:r>
                        <a:rPr sz="1600" spc="35" dirty="0">
                          <a:solidFill>
                            <a:srgbClr val="002060"/>
                          </a:solidFill>
                          <a:latin typeface="Calibri"/>
                          <a:cs typeface="Calibri"/>
                        </a:rPr>
                        <a:t> </a:t>
                      </a:r>
                      <a:r>
                        <a:rPr sz="1600" spc="-5" dirty="0">
                          <a:solidFill>
                            <a:srgbClr val="002060"/>
                          </a:solidFill>
                          <a:latin typeface="Calibri"/>
                          <a:cs typeface="Calibri"/>
                        </a:rPr>
                        <a:t>rectify:</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rowSpan="5">
                  <a:txBody>
                    <a:bodyPr/>
                    <a:lstStyle/>
                    <a:p>
                      <a:pPr marL="90805">
                        <a:lnSpc>
                          <a:spcPts val="1490"/>
                        </a:lnSpc>
                      </a:pPr>
                      <a:r>
                        <a:rPr sz="1600" b="1" u="sng" dirty="0">
                          <a:solidFill>
                            <a:srgbClr val="002060"/>
                          </a:solidFill>
                          <a:uFill>
                            <a:solidFill>
                              <a:srgbClr val="002060"/>
                            </a:solidFill>
                          </a:uFill>
                          <a:latin typeface="Calibri"/>
                          <a:cs typeface="Calibri"/>
                        </a:rPr>
                        <a:t>Not</a:t>
                      </a:r>
                      <a:r>
                        <a:rPr sz="1600" b="1" u="sng" spc="-30" dirty="0">
                          <a:solidFill>
                            <a:srgbClr val="002060"/>
                          </a:solidFill>
                          <a:uFill>
                            <a:solidFill>
                              <a:srgbClr val="002060"/>
                            </a:solidFill>
                          </a:uFill>
                          <a:latin typeface="Calibri"/>
                          <a:cs typeface="Calibri"/>
                        </a:rPr>
                        <a:t> </a:t>
                      </a:r>
                      <a:r>
                        <a:rPr sz="1600" b="1" u="sng" spc="-10" dirty="0">
                          <a:solidFill>
                            <a:srgbClr val="002060"/>
                          </a:solidFill>
                          <a:uFill>
                            <a:solidFill>
                              <a:srgbClr val="002060"/>
                            </a:solidFill>
                          </a:uFill>
                          <a:latin typeface="Calibri"/>
                          <a:cs typeface="Calibri"/>
                        </a:rPr>
                        <a:t>Covered:</a:t>
                      </a:r>
                      <a:endParaRPr sz="1600">
                        <a:latin typeface="Calibri"/>
                        <a:cs typeface="Calibri"/>
                      </a:endParaRPr>
                    </a:p>
                    <a:p>
                      <a:pPr marL="90805" marR="243204" indent="-635">
                        <a:lnSpc>
                          <a:spcPct val="100000"/>
                        </a:lnSpc>
                        <a:buSzPct val="93750"/>
                        <a:buFont typeface="Arial"/>
                        <a:buChar char="•"/>
                        <a:tabLst>
                          <a:tab pos="163195" algn="l"/>
                        </a:tabLst>
                      </a:pPr>
                      <a:r>
                        <a:rPr sz="1600" spc="-15" dirty="0">
                          <a:solidFill>
                            <a:srgbClr val="002060"/>
                          </a:solidFill>
                          <a:latin typeface="Calibri"/>
                          <a:cs typeface="Calibri"/>
                        </a:rPr>
                        <a:t>Defective </a:t>
                      </a:r>
                      <a:r>
                        <a:rPr sz="1600" spc="-5" dirty="0">
                          <a:solidFill>
                            <a:srgbClr val="002060"/>
                          </a:solidFill>
                          <a:latin typeface="Calibri"/>
                          <a:cs typeface="Calibri"/>
                        </a:rPr>
                        <a:t>angle  piece(s) </a:t>
                      </a:r>
                      <a:r>
                        <a:rPr sz="1600" spc="-10" dirty="0">
                          <a:solidFill>
                            <a:srgbClr val="002060"/>
                          </a:solidFill>
                          <a:latin typeface="Calibri"/>
                          <a:cs typeface="Calibri"/>
                        </a:rPr>
                        <a:t>that</a:t>
                      </a:r>
                      <a:r>
                        <a:rPr sz="1600" spc="-55" dirty="0">
                          <a:solidFill>
                            <a:srgbClr val="002060"/>
                          </a:solidFill>
                          <a:latin typeface="Calibri"/>
                          <a:cs typeface="Calibri"/>
                        </a:rPr>
                        <a:t> </a:t>
                      </a:r>
                      <a:r>
                        <a:rPr sz="1600" spc="-15" dirty="0">
                          <a:solidFill>
                            <a:srgbClr val="002060"/>
                          </a:solidFill>
                          <a:latin typeface="Calibri"/>
                          <a:cs typeface="Calibri"/>
                        </a:rPr>
                        <a:t>have  </a:t>
                      </a:r>
                      <a:r>
                        <a:rPr sz="1600" spc="-5" dirty="0">
                          <a:solidFill>
                            <a:srgbClr val="002060"/>
                          </a:solidFill>
                          <a:latin typeface="Calibri"/>
                          <a:cs typeface="Calibri"/>
                        </a:rPr>
                        <a:t>not</a:t>
                      </a:r>
                      <a:r>
                        <a:rPr sz="1600" spc="-1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p>
                      <a:pPr marL="90805" marR="332105" indent="-635">
                        <a:lnSpc>
                          <a:spcPct val="100000"/>
                        </a:lnSpc>
                        <a:buSzPct val="93750"/>
                        <a:buFont typeface="Arial"/>
                        <a:buChar char="•"/>
                        <a:tabLst>
                          <a:tab pos="163195" algn="l"/>
                        </a:tabLst>
                      </a:pPr>
                      <a:r>
                        <a:rPr sz="1600" spc="-15" dirty="0">
                          <a:solidFill>
                            <a:srgbClr val="002060"/>
                          </a:solidFill>
                          <a:latin typeface="Calibri"/>
                          <a:cs typeface="Calibri"/>
                        </a:rPr>
                        <a:t>Defective </a:t>
                      </a:r>
                      <a:r>
                        <a:rPr sz="1600" spc="-5" dirty="0">
                          <a:solidFill>
                            <a:srgbClr val="002060"/>
                          </a:solidFill>
                          <a:latin typeface="Calibri"/>
                          <a:cs typeface="Calibri"/>
                        </a:rPr>
                        <a:t>angle  piece </a:t>
                      </a:r>
                      <a:r>
                        <a:rPr sz="1600" spc="-10" dirty="0">
                          <a:solidFill>
                            <a:srgbClr val="002060"/>
                          </a:solidFill>
                          <a:latin typeface="Calibri"/>
                          <a:cs typeface="Calibri"/>
                        </a:rPr>
                        <a:t>that</a:t>
                      </a:r>
                      <a:r>
                        <a:rPr sz="1600" spc="-70"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p>
                      <a:pPr>
                        <a:lnSpc>
                          <a:spcPct val="100000"/>
                        </a:lnSpc>
                      </a:pPr>
                      <a:endParaRPr sz="1600">
                        <a:latin typeface="Times New Roman"/>
                        <a:cs typeface="Times New Roman"/>
                      </a:endParaRPr>
                    </a:p>
                    <a:p>
                      <a:pPr>
                        <a:lnSpc>
                          <a:spcPct val="100000"/>
                        </a:lnSpc>
                        <a:spcBef>
                          <a:spcPts val="45"/>
                        </a:spcBef>
                      </a:pPr>
                      <a:endParaRPr sz="1700">
                        <a:latin typeface="Times New Roman"/>
                        <a:cs typeface="Times New Roman"/>
                      </a:endParaRPr>
                    </a:p>
                    <a:p>
                      <a:pPr marL="90805">
                        <a:lnSpc>
                          <a:spcPct val="100000"/>
                        </a:lnSpc>
                      </a:pPr>
                      <a:r>
                        <a:rPr sz="1600" b="1" u="sng" spc="-10" dirty="0">
                          <a:solidFill>
                            <a:srgbClr val="002060"/>
                          </a:solidFill>
                          <a:uFill>
                            <a:solidFill>
                              <a:srgbClr val="002060"/>
                            </a:solidFill>
                          </a:uFill>
                          <a:latin typeface="Calibri"/>
                          <a:cs typeface="Calibri"/>
                        </a:rPr>
                        <a:t>Covered:</a:t>
                      </a:r>
                      <a:endParaRPr sz="1600">
                        <a:latin typeface="Calibri"/>
                        <a:cs typeface="Calibri"/>
                      </a:endParaRPr>
                    </a:p>
                    <a:p>
                      <a:pPr marL="90805" marR="199390">
                        <a:lnSpc>
                          <a:spcPct val="100000"/>
                        </a:lnSpc>
                      </a:pPr>
                      <a:r>
                        <a:rPr sz="1600" spc="-5" dirty="0">
                          <a:solidFill>
                            <a:srgbClr val="002060"/>
                          </a:solidFill>
                          <a:latin typeface="Calibri"/>
                          <a:cs typeface="Calibri"/>
                        </a:rPr>
                        <a:t>All other </a:t>
                      </a:r>
                      <a:r>
                        <a:rPr sz="1600" spc="-10" dirty="0">
                          <a:solidFill>
                            <a:srgbClr val="002060"/>
                          </a:solidFill>
                          <a:latin typeface="Calibri"/>
                          <a:cs typeface="Calibri"/>
                        </a:rPr>
                        <a:t>property  damage resulting  from failed </a:t>
                      </a:r>
                      <a:r>
                        <a:rPr sz="1600" spc="-5" dirty="0">
                          <a:solidFill>
                            <a:srgbClr val="002060"/>
                          </a:solidFill>
                          <a:latin typeface="Calibri"/>
                          <a:cs typeface="Calibri"/>
                        </a:rPr>
                        <a:t>angle  piece, including  </a:t>
                      </a:r>
                      <a:r>
                        <a:rPr sz="1600" spc="-10" dirty="0">
                          <a:solidFill>
                            <a:srgbClr val="002060"/>
                          </a:solidFill>
                          <a:latin typeface="Calibri"/>
                          <a:cs typeface="Calibri"/>
                        </a:rPr>
                        <a:t>steel </a:t>
                      </a:r>
                      <a:r>
                        <a:rPr sz="1600" spc="-5" dirty="0">
                          <a:solidFill>
                            <a:srgbClr val="002060"/>
                          </a:solidFill>
                          <a:latin typeface="Calibri"/>
                          <a:cs typeface="Calibri"/>
                        </a:rPr>
                        <a:t>beam held</a:t>
                      </a:r>
                      <a:r>
                        <a:rPr sz="1600" spc="-80" dirty="0">
                          <a:solidFill>
                            <a:srgbClr val="002060"/>
                          </a:solidFill>
                          <a:latin typeface="Calibri"/>
                          <a:cs typeface="Calibri"/>
                        </a:rPr>
                        <a:t> </a:t>
                      </a:r>
                      <a:r>
                        <a:rPr sz="1600" spc="-5" dirty="0">
                          <a:solidFill>
                            <a:srgbClr val="002060"/>
                          </a:solidFill>
                          <a:latin typeface="Calibri"/>
                          <a:cs typeface="Calibri"/>
                        </a:rPr>
                        <a:t>in  place by angle  piece </a:t>
                      </a:r>
                      <a:r>
                        <a:rPr sz="1600" spc="-10" dirty="0">
                          <a:solidFill>
                            <a:srgbClr val="002060"/>
                          </a:solidFill>
                          <a:latin typeface="Calibri"/>
                          <a:cs typeface="Calibri"/>
                        </a:rPr>
                        <a:t>that</a:t>
                      </a:r>
                      <a:r>
                        <a:rPr sz="1600" spc="-3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rowSpan="5">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807720">
                <a:tc vMerge="1">
                  <a:txBody>
                    <a:bodyPr/>
                    <a:lstStyle/>
                    <a:p>
                      <a:endParaRPr/>
                    </a:p>
                  </a:txBody>
                  <a:tcPr marL="0" marR="0" marT="0" marB="0">
                    <a:lnR w="19050">
                      <a:solidFill>
                        <a:srgbClr val="4F81BD"/>
                      </a:solidFill>
                      <a:prstDash val="solid"/>
                    </a:lnR>
                    <a:solidFill>
                      <a:srgbClr val="1F497D"/>
                    </a:solidFill>
                  </a:tcPr>
                </a:tc>
                <a:tc>
                  <a:txBody>
                    <a:bodyPr/>
                    <a:lstStyle/>
                    <a:p>
                      <a:pPr marL="90805" marR="83820" algn="just">
                        <a:lnSpc>
                          <a:spcPct val="100000"/>
                        </a:lnSpc>
                        <a:spcBef>
                          <a:spcPts val="60"/>
                        </a:spcBef>
                      </a:pPr>
                      <a:r>
                        <a:rPr sz="1600" dirty="0">
                          <a:solidFill>
                            <a:srgbClr val="002060"/>
                          </a:solidFill>
                          <a:latin typeface="Calibri"/>
                          <a:cs typeface="Calibri"/>
                        </a:rPr>
                        <a:t>(a) </a:t>
                      </a:r>
                      <a:r>
                        <a:rPr sz="1600" b="1" i="1" dirty="0">
                          <a:solidFill>
                            <a:srgbClr val="002060"/>
                          </a:solidFill>
                          <a:latin typeface="Calibri"/>
                          <a:cs typeface="Calibri"/>
                        </a:rPr>
                        <a:t>Property Insured </a:t>
                      </a:r>
                      <a:r>
                        <a:rPr sz="1600" b="1" i="1" spc="-5" dirty="0">
                          <a:solidFill>
                            <a:srgbClr val="002060"/>
                          </a:solidFill>
                          <a:latin typeface="Calibri"/>
                          <a:cs typeface="Calibri"/>
                        </a:rPr>
                        <a:t>which </a:t>
                      </a:r>
                      <a:r>
                        <a:rPr sz="1600" b="1" i="1" dirty="0">
                          <a:solidFill>
                            <a:srgbClr val="002060"/>
                          </a:solidFill>
                          <a:latin typeface="Calibri"/>
                          <a:cs typeface="Calibri"/>
                        </a:rPr>
                        <a:t>is in a </a:t>
                      </a:r>
                      <a:r>
                        <a:rPr sz="1600" b="1" i="1" spc="-5" dirty="0">
                          <a:solidFill>
                            <a:srgbClr val="002060"/>
                          </a:solidFill>
                          <a:latin typeface="Calibri"/>
                          <a:cs typeface="Calibri"/>
                        </a:rPr>
                        <a:t>defective condition </a:t>
                      </a:r>
                      <a:r>
                        <a:rPr sz="1600" spc="-5" dirty="0">
                          <a:solidFill>
                            <a:srgbClr val="002060"/>
                          </a:solidFill>
                          <a:latin typeface="Calibri"/>
                          <a:cs typeface="Calibri"/>
                        </a:rPr>
                        <a:t>due </a:t>
                      </a:r>
                      <a:r>
                        <a:rPr sz="1600" spc="-10" dirty="0">
                          <a:solidFill>
                            <a:srgbClr val="002060"/>
                          </a:solidFill>
                          <a:latin typeface="Calibri"/>
                          <a:cs typeface="Calibri"/>
                        </a:rPr>
                        <a:t>to </a:t>
                      </a:r>
                      <a:r>
                        <a:rPr sz="1600" dirty="0">
                          <a:solidFill>
                            <a:srgbClr val="002060"/>
                          </a:solidFill>
                          <a:latin typeface="Calibri"/>
                          <a:cs typeface="Calibri"/>
                        </a:rPr>
                        <a:t>a </a:t>
                      </a:r>
                      <a:r>
                        <a:rPr sz="1600" spc="-10" dirty="0">
                          <a:solidFill>
                            <a:srgbClr val="002060"/>
                          </a:solidFill>
                          <a:latin typeface="Calibri"/>
                          <a:cs typeface="Calibri"/>
                        </a:rPr>
                        <a:t>defect </a:t>
                      </a:r>
                      <a:r>
                        <a:rPr sz="1600" spc="-5" dirty="0">
                          <a:solidFill>
                            <a:srgbClr val="002060"/>
                          </a:solidFill>
                          <a:latin typeface="Calibri"/>
                          <a:cs typeface="Calibri"/>
                        </a:rPr>
                        <a:t>in  design, </a:t>
                      </a:r>
                      <a:r>
                        <a:rPr sz="1600" spc="-10" dirty="0">
                          <a:solidFill>
                            <a:srgbClr val="002060"/>
                          </a:solidFill>
                          <a:latin typeface="Calibri"/>
                          <a:cs typeface="Calibri"/>
                        </a:rPr>
                        <a:t>plan, specification, materials, </a:t>
                      </a:r>
                      <a:r>
                        <a:rPr sz="1600" spc="-5" dirty="0">
                          <a:solidFill>
                            <a:srgbClr val="002060"/>
                          </a:solidFill>
                          <a:latin typeface="Calibri"/>
                          <a:cs typeface="Calibri"/>
                        </a:rPr>
                        <a:t>or workmanship of such Property  </a:t>
                      </a:r>
                      <a:r>
                        <a:rPr sz="1600" spc="-10" dirty="0">
                          <a:solidFill>
                            <a:srgbClr val="002060"/>
                          </a:solidFill>
                          <a:latin typeface="Calibri"/>
                          <a:cs typeface="Calibri"/>
                        </a:rPr>
                        <a:t>Insured </a:t>
                      </a:r>
                      <a:r>
                        <a:rPr sz="1600" spc="-5"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spc="10" dirty="0">
                          <a:solidFill>
                            <a:srgbClr val="002060"/>
                          </a:solidFill>
                          <a:latin typeface="Calibri"/>
                          <a:cs typeface="Calibri"/>
                        </a:rPr>
                        <a:t> </a:t>
                      </a:r>
                      <a:r>
                        <a:rPr sz="1600" spc="-10" dirty="0">
                          <a:solidFill>
                            <a:srgbClr val="002060"/>
                          </a:solidFill>
                          <a:latin typeface="Calibri"/>
                          <a:cs typeface="Calibri"/>
                        </a:rPr>
                        <a:t>thereof;</a:t>
                      </a:r>
                      <a:endParaRPr sz="1600">
                        <a:latin typeface="Calibri"/>
                        <a:cs typeface="Calibri"/>
                      </a:endParaRPr>
                    </a:p>
                  </a:txBody>
                  <a:tcPr marL="0" marR="0" marT="7620" marB="0">
                    <a:lnL w="19050">
                      <a:solidFill>
                        <a:srgbClr val="4F81BD"/>
                      </a:solidFill>
                      <a:prstDash val="solid"/>
                    </a:lnL>
                    <a:lnR w="19050">
                      <a:solidFill>
                        <a:srgbClr val="000000"/>
                      </a:solidFill>
                      <a:prstDash val="solid"/>
                    </a:lnR>
                    <a:solidFill>
                      <a:srgbClr val="F2F2F2"/>
                    </a:solidFill>
                  </a:tcPr>
                </a:tc>
                <a:tc vMerge="1">
                  <a:txBody>
                    <a:bodyPr/>
                    <a:lstStyle/>
                    <a:p>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563879">
                <a:tc vMerge="1">
                  <a:txBody>
                    <a:bodyPr/>
                    <a:lstStyle/>
                    <a:p>
                      <a:endParaRPr/>
                    </a:p>
                  </a:txBody>
                  <a:tcPr marL="0" marR="0" marT="0" marB="0">
                    <a:lnR w="19050">
                      <a:solidFill>
                        <a:srgbClr val="4F81BD"/>
                      </a:solidFill>
                      <a:prstDash val="solid"/>
                    </a:lnR>
                    <a:solidFill>
                      <a:srgbClr val="1F497D"/>
                    </a:solidFill>
                  </a:tcPr>
                </a:tc>
                <a:tc>
                  <a:txBody>
                    <a:bodyPr/>
                    <a:lstStyle/>
                    <a:p>
                      <a:pPr marL="90805" marR="377190" indent="-635">
                        <a:lnSpc>
                          <a:spcPct val="100000"/>
                        </a:lnSpc>
                        <a:spcBef>
                          <a:spcPts val="60"/>
                        </a:spcBef>
                      </a:pPr>
                      <a:r>
                        <a:rPr sz="1600" spc="-5" dirty="0">
                          <a:solidFill>
                            <a:srgbClr val="002060"/>
                          </a:solidFill>
                          <a:latin typeface="Calibri"/>
                          <a:cs typeface="Calibri"/>
                        </a:rPr>
                        <a:t>(b) </a:t>
                      </a:r>
                      <a:r>
                        <a:rPr sz="1600" spc="-10" dirty="0">
                          <a:solidFill>
                            <a:srgbClr val="002060"/>
                          </a:solidFill>
                          <a:latin typeface="Calibri"/>
                          <a:cs typeface="Calibri"/>
                        </a:rPr>
                        <a:t>Property Insured lost </a:t>
                      </a:r>
                      <a:r>
                        <a:rPr sz="1600" dirty="0">
                          <a:solidFill>
                            <a:srgbClr val="002060"/>
                          </a:solidFill>
                          <a:latin typeface="Calibri"/>
                          <a:cs typeface="Calibri"/>
                        </a:rPr>
                        <a:t>or </a:t>
                      </a:r>
                      <a:r>
                        <a:rPr sz="1600" spc="-5" dirty="0">
                          <a:solidFill>
                            <a:srgbClr val="002060"/>
                          </a:solidFill>
                          <a:latin typeface="Calibri"/>
                          <a:cs typeface="Calibri"/>
                        </a:rPr>
                        <a:t>damaged </a:t>
                      </a:r>
                      <a:r>
                        <a:rPr sz="1600" spc="-15" dirty="0">
                          <a:solidFill>
                            <a:srgbClr val="002060"/>
                          </a:solidFill>
                          <a:latin typeface="Calibri"/>
                          <a:cs typeface="Calibri"/>
                        </a:rPr>
                        <a:t>to </a:t>
                      </a:r>
                      <a:r>
                        <a:rPr sz="1600" spc="-5" dirty="0">
                          <a:solidFill>
                            <a:srgbClr val="002060"/>
                          </a:solidFill>
                          <a:latin typeface="Calibri"/>
                          <a:cs typeface="Calibri"/>
                        </a:rPr>
                        <a:t>enable the </a:t>
                      </a:r>
                      <a:r>
                        <a:rPr sz="1600" spc="-10" dirty="0">
                          <a:solidFill>
                            <a:srgbClr val="002060"/>
                          </a:solidFill>
                          <a:latin typeface="Calibri"/>
                          <a:cs typeface="Calibri"/>
                        </a:rPr>
                        <a:t>replacement, </a:t>
                      </a:r>
                      <a:r>
                        <a:rPr sz="1600" spc="-25" dirty="0">
                          <a:solidFill>
                            <a:srgbClr val="002060"/>
                          </a:solidFill>
                          <a:latin typeface="Calibri"/>
                          <a:cs typeface="Calibri"/>
                        </a:rPr>
                        <a:t>repair,  </a:t>
                      </a:r>
                      <a:r>
                        <a:rPr sz="1600" spc="-10" dirty="0">
                          <a:solidFill>
                            <a:srgbClr val="002060"/>
                          </a:solidFill>
                          <a:latin typeface="Calibri"/>
                          <a:cs typeface="Calibri"/>
                        </a:rPr>
                        <a:t>rectification </a:t>
                      </a:r>
                      <a:r>
                        <a:rPr sz="1600" dirty="0">
                          <a:solidFill>
                            <a:srgbClr val="002060"/>
                          </a:solidFill>
                          <a:latin typeface="Calibri"/>
                          <a:cs typeface="Calibri"/>
                        </a:rPr>
                        <a:t>of </a:t>
                      </a:r>
                      <a:r>
                        <a:rPr sz="1600" spc="-10" dirty="0">
                          <a:solidFill>
                            <a:srgbClr val="002060"/>
                          </a:solidFill>
                          <a:latin typeface="Calibri"/>
                          <a:cs typeface="Calibri"/>
                        </a:rPr>
                        <a:t>Property Insured excluded </a:t>
                      </a:r>
                      <a:r>
                        <a:rPr sz="1600" spc="-5" dirty="0">
                          <a:solidFill>
                            <a:srgbClr val="002060"/>
                          </a:solidFill>
                          <a:latin typeface="Calibri"/>
                          <a:cs typeface="Calibri"/>
                        </a:rPr>
                        <a:t>by </a:t>
                      </a:r>
                      <a:r>
                        <a:rPr sz="1600" dirty="0">
                          <a:solidFill>
                            <a:srgbClr val="002060"/>
                          </a:solidFill>
                          <a:latin typeface="Calibri"/>
                          <a:cs typeface="Calibri"/>
                        </a:rPr>
                        <a:t>(a)</a:t>
                      </a:r>
                      <a:r>
                        <a:rPr sz="1600" spc="5" dirty="0">
                          <a:solidFill>
                            <a:srgbClr val="002060"/>
                          </a:solidFill>
                          <a:latin typeface="Calibri"/>
                          <a:cs typeface="Calibri"/>
                        </a:rPr>
                        <a:t> </a:t>
                      </a:r>
                      <a:r>
                        <a:rPr sz="1600" spc="-10" dirty="0">
                          <a:solidFill>
                            <a:srgbClr val="002060"/>
                          </a:solidFill>
                          <a:latin typeface="Calibri"/>
                          <a:cs typeface="Calibri"/>
                        </a:rPr>
                        <a:t>above</a:t>
                      </a:r>
                      <a:endParaRPr sz="1600">
                        <a:latin typeface="Calibri"/>
                        <a:cs typeface="Calibri"/>
                      </a:endParaRPr>
                    </a:p>
                  </a:txBody>
                  <a:tcPr marL="0" marR="0" marT="7620" marB="0">
                    <a:lnL w="19050">
                      <a:solidFill>
                        <a:srgbClr val="4F81BD"/>
                      </a:solidFill>
                      <a:prstDash val="solid"/>
                    </a:lnL>
                    <a:lnR w="19050">
                      <a:solidFill>
                        <a:srgbClr val="000000"/>
                      </a:solidFill>
                      <a:prstDash val="solid"/>
                    </a:lnR>
                    <a:solidFill>
                      <a:srgbClr val="F2F2F2"/>
                    </a:solidFill>
                  </a:tcPr>
                </a:tc>
                <a:tc vMerge="1">
                  <a:txBody>
                    <a:bodyPr/>
                    <a:lstStyle/>
                    <a:p>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5"/>
                  </a:ext>
                </a:extLst>
              </a:tr>
              <a:tr h="563879">
                <a:tc vMerge="1">
                  <a:txBody>
                    <a:bodyPr/>
                    <a:lstStyle/>
                    <a:p>
                      <a:endParaRPr/>
                    </a:p>
                  </a:txBody>
                  <a:tcPr marL="0" marR="0" marT="0" marB="0">
                    <a:lnR w="19050">
                      <a:solidFill>
                        <a:srgbClr val="4F81BD"/>
                      </a:solidFill>
                      <a:prstDash val="solid"/>
                    </a:lnR>
                    <a:solidFill>
                      <a:srgbClr val="1F497D"/>
                    </a:solidFill>
                  </a:tcPr>
                </a:tc>
                <a:tc>
                  <a:txBody>
                    <a:bodyPr/>
                    <a:lstStyle/>
                    <a:p>
                      <a:pPr marL="90805" marR="138430">
                        <a:lnSpc>
                          <a:spcPct val="100000"/>
                        </a:lnSpc>
                        <a:spcBef>
                          <a:spcPts val="60"/>
                        </a:spcBef>
                      </a:pPr>
                      <a:r>
                        <a:rPr sz="1600" b="1" i="1" spc="-5" dirty="0">
                          <a:solidFill>
                            <a:srgbClr val="002060"/>
                          </a:solidFill>
                          <a:latin typeface="Calibri"/>
                          <a:cs typeface="Calibri"/>
                        </a:rPr>
                        <a:t>Exclusion (a) above shall </a:t>
                      </a:r>
                      <a:r>
                        <a:rPr sz="1600" b="1" i="1" dirty="0">
                          <a:solidFill>
                            <a:srgbClr val="002060"/>
                          </a:solidFill>
                          <a:latin typeface="Calibri"/>
                          <a:cs typeface="Calibri"/>
                        </a:rPr>
                        <a:t>not </a:t>
                      </a:r>
                      <a:r>
                        <a:rPr sz="1600" b="1" i="1" spc="-5" dirty="0">
                          <a:solidFill>
                            <a:srgbClr val="002060"/>
                          </a:solidFill>
                          <a:latin typeface="Calibri"/>
                          <a:cs typeface="Calibri"/>
                        </a:rPr>
                        <a:t>apply </a:t>
                      </a:r>
                      <a:r>
                        <a:rPr sz="1600" b="1" i="1" spc="-10" dirty="0">
                          <a:solidFill>
                            <a:srgbClr val="002060"/>
                          </a:solidFill>
                          <a:latin typeface="Calibri"/>
                          <a:cs typeface="Calibri"/>
                        </a:rPr>
                        <a:t>to </a:t>
                      </a:r>
                      <a:r>
                        <a:rPr sz="1600" b="1" i="1" spc="-5" dirty="0">
                          <a:solidFill>
                            <a:srgbClr val="002060"/>
                          </a:solidFill>
                          <a:latin typeface="Calibri"/>
                          <a:cs typeface="Calibri"/>
                        </a:rPr>
                        <a:t>other </a:t>
                      </a:r>
                      <a:r>
                        <a:rPr sz="1600" b="1" i="1" dirty="0">
                          <a:solidFill>
                            <a:srgbClr val="002060"/>
                          </a:solidFill>
                          <a:latin typeface="Calibri"/>
                          <a:cs typeface="Calibri"/>
                        </a:rPr>
                        <a:t>Property </a:t>
                      </a:r>
                      <a:r>
                        <a:rPr sz="1600" b="1" i="1" spc="-5" dirty="0">
                          <a:solidFill>
                            <a:srgbClr val="002060"/>
                          </a:solidFill>
                          <a:latin typeface="Calibri"/>
                          <a:cs typeface="Calibri"/>
                        </a:rPr>
                        <a:t>Insured </a:t>
                      </a:r>
                      <a:r>
                        <a:rPr sz="1600" b="1" i="1" dirty="0">
                          <a:solidFill>
                            <a:srgbClr val="002060"/>
                          </a:solidFill>
                          <a:latin typeface="Calibri"/>
                          <a:cs typeface="Calibri"/>
                        </a:rPr>
                        <a:t>which is </a:t>
                      </a:r>
                      <a:r>
                        <a:rPr sz="1600" b="1" i="1" spc="-5" dirty="0">
                          <a:solidFill>
                            <a:srgbClr val="002060"/>
                          </a:solidFill>
                          <a:latin typeface="Calibri"/>
                          <a:cs typeface="Calibri"/>
                        </a:rPr>
                        <a:t>free  </a:t>
                      </a:r>
                      <a:r>
                        <a:rPr sz="1600" b="1" i="1" dirty="0">
                          <a:solidFill>
                            <a:srgbClr val="002060"/>
                          </a:solidFill>
                          <a:latin typeface="Calibri"/>
                          <a:cs typeface="Calibri"/>
                        </a:rPr>
                        <a:t>of the </a:t>
                      </a:r>
                      <a:r>
                        <a:rPr sz="1600" b="1" i="1" spc="-5" dirty="0">
                          <a:solidFill>
                            <a:srgbClr val="002060"/>
                          </a:solidFill>
                          <a:latin typeface="Calibri"/>
                          <a:cs typeface="Calibri"/>
                        </a:rPr>
                        <a:t>defective condition </a:t>
                      </a:r>
                      <a:r>
                        <a:rPr sz="1600" b="1" i="1" dirty="0">
                          <a:solidFill>
                            <a:srgbClr val="002060"/>
                          </a:solidFill>
                          <a:latin typeface="Calibri"/>
                          <a:cs typeface="Calibri"/>
                        </a:rPr>
                        <a:t>but is damaged in </a:t>
                      </a:r>
                      <a:r>
                        <a:rPr sz="1600" b="1" i="1" spc="-5" dirty="0">
                          <a:solidFill>
                            <a:srgbClr val="002060"/>
                          </a:solidFill>
                          <a:latin typeface="Calibri"/>
                          <a:cs typeface="Calibri"/>
                        </a:rPr>
                        <a:t>consequence</a:t>
                      </a:r>
                      <a:r>
                        <a:rPr sz="1600" b="1" i="1" spc="25" dirty="0">
                          <a:solidFill>
                            <a:srgbClr val="002060"/>
                          </a:solidFill>
                          <a:latin typeface="Calibri"/>
                          <a:cs typeface="Calibri"/>
                        </a:rPr>
                        <a:t> </a:t>
                      </a:r>
                      <a:r>
                        <a:rPr sz="1600" b="1" i="1" spc="-5" dirty="0">
                          <a:solidFill>
                            <a:srgbClr val="002060"/>
                          </a:solidFill>
                          <a:latin typeface="Calibri"/>
                          <a:cs typeface="Calibri"/>
                        </a:rPr>
                        <a:t>thereof</a:t>
                      </a:r>
                      <a:r>
                        <a:rPr sz="1600" spc="-5" dirty="0">
                          <a:solidFill>
                            <a:srgbClr val="002060"/>
                          </a:solidFill>
                          <a:latin typeface="Calibri"/>
                          <a:cs typeface="Calibri"/>
                        </a:rPr>
                        <a:t>.</a:t>
                      </a:r>
                      <a:endParaRPr sz="1600">
                        <a:latin typeface="Calibri"/>
                        <a:cs typeface="Calibri"/>
                      </a:endParaRPr>
                    </a:p>
                  </a:txBody>
                  <a:tcPr marL="0" marR="0" marT="7620" marB="0">
                    <a:lnL w="19050">
                      <a:solidFill>
                        <a:srgbClr val="4F81BD"/>
                      </a:solidFill>
                      <a:prstDash val="solid"/>
                    </a:lnL>
                    <a:lnR w="19050">
                      <a:solidFill>
                        <a:srgbClr val="000000"/>
                      </a:solidFill>
                      <a:prstDash val="solid"/>
                    </a:lnR>
                    <a:solidFill>
                      <a:srgbClr val="F2F2F2"/>
                    </a:solidFill>
                  </a:tcPr>
                </a:tc>
                <a:tc vMerge="1">
                  <a:txBody>
                    <a:bodyPr/>
                    <a:lstStyle/>
                    <a:p>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6"/>
                  </a:ext>
                </a:extLst>
              </a:tr>
              <a:tr h="1480379">
                <a:tc vMerge="1">
                  <a:txBody>
                    <a:bodyPr/>
                    <a:lstStyle/>
                    <a:p>
                      <a:endParaRPr/>
                    </a:p>
                  </a:txBody>
                  <a:tcPr marL="0" marR="0" marT="0" marB="0">
                    <a:lnR w="19050">
                      <a:solidFill>
                        <a:srgbClr val="4F81BD"/>
                      </a:solidFill>
                      <a:prstDash val="solid"/>
                    </a:lnR>
                    <a:solidFill>
                      <a:srgbClr val="1F497D"/>
                    </a:solidFill>
                  </a:tcPr>
                </a:tc>
                <a:tc>
                  <a:txBody>
                    <a:bodyPr/>
                    <a:lstStyle/>
                    <a:p>
                      <a:pPr marL="90805" marR="400685" indent="-635">
                        <a:lnSpc>
                          <a:spcPct val="100000"/>
                        </a:lnSpc>
                        <a:spcBef>
                          <a:spcPts val="60"/>
                        </a:spcBef>
                      </a:pPr>
                      <a:r>
                        <a:rPr sz="1600" spc="-10" dirty="0">
                          <a:solidFill>
                            <a:srgbClr val="002060"/>
                          </a:solidFill>
                          <a:latin typeface="Calibri"/>
                          <a:cs typeface="Calibri"/>
                        </a:rPr>
                        <a:t>For </a:t>
                      </a:r>
                      <a:r>
                        <a:rPr sz="1600" spc="-5" dirty="0">
                          <a:solidFill>
                            <a:srgbClr val="002060"/>
                          </a:solidFill>
                          <a:latin typeface="Calibri"/>
                          <a:cs typeface="Calibri"/>
                        </a:rPr>
                        <a:t>the purpose </a:t>
                      </a:r>
                      <a:r>
                        <a:rPr sz="1600" dirty="0">
                          <a:solidFill>
                            <a:srgbClr val="002060"/>
                          </a:solidFill>
                          <a:latin typeface="Calibri"/>
                          <a:cs typeface="Calibri"/>
                        </a:rPr>
                        <a:t>of </a:t>
                      </a:r>
                      <a:r>
                        <a:rPr sz="1600" spc="-5" dirty="0">
                          <a:solidFill>
                            <a:srgbClr val="002060"/>
                          </a:solidFill>
                          <a:latin typeface="Calibri"/>
                          <a:cs typeface="Calibri"/>
                        </a:rPr>
                        <a:t>the </a:t>
                      </a:r>
                      <a:r>
                        <a:rPr sz="1600" spc="-10" dirty="0">
                          <a:solidFill>
                            <a:srgbClr val="002060"/>
                          </a:solidFill>
                          <a:latin typeface="Calibri"/>
                          <a:cs typeface="Calibri"/>
                        </a:rPr>
                        <a:t>Policy </a:t>
                      </a:r>
                      <a:r>
                        <a:rPr sz="1600" spc="-5" dirty="0">
                          <a:solidFill>
                            <a:srgbClr val="002060"/>
                          </a:solidFill>
                          <a:latin typeface="Calibri"/>
                          <a:cs typeface="Calibri"/>
                        </a:rPr>
                        <a:t>and not </a:t>
                      </a:r>
                      <a:r>
                        <a:rPr sz="1600" spc="-10" dirty="0">
                          <a:solidFill>
                            <a:srgbClr val="002060"/>
                          </a:solidFill>
                          <a:latin typeface="Calibri"/>
                          <a:cs typeface="Calibri"/>
                        </a:rPr>
                        <a:t>merely </a:t>
                      </a:r>
                      <a:r>
                        <a:rPr sz="1600" spc="-5" dirty="0">
                          <a:solidFill>
                            <a:srgbClr val="002060"/>
                          </a:solidFill>
                          <a:latin typeface="Calibri"/>
                          <a:cs typeface="Calibri"/>
                        </a:rPr>
                        <a:t>this </a:t>
                      </a:r>
                      <a:r>
                        <a:rPr sz="1600" spc="-10" dirty="0">
                          <a:solidFill>
                            <a:srgbClr val="002060"/>
                          </a:solidFill>
                          <a:latin typeface="Calibri"/>
                          <a:cs typeface="Calibri"/>
                        </a:rPr>
                        <a:t>Exclusion </a:t>
                      </a:r>
                      <a:r>
                        <a:rPr sz="1600" spc="-5" dirty="0">
                          <a:solidFill>
                            <a:srgbClr val="002060"/>
                          </a:solidFill>
                          <a:latin typeface="Calibri"/>
                          <a:cs typeface="Calibri"/>
                        </a:rPr>
                        <a:t>the </a:t>
                      </a:r>
                      <a:r>
                        <a:rPr sz="1600" spc="-10" dirty="0">
                          <a:solidFill>
                            <a:srgbClr val="002060"/>
                          </a:solidFill>
                          <a:latin typeface="Calibri"/>
                          <a:cs typeface="Calibri"/>
                        </a:rPr>
                        <a:t>Property  Insured </a:t>
                      </a:r>
                      <a:r>
                        <a:rPr sz="1600" spc="-5" dirty="0">
                          <a:solidFill>
                            <a:srgbClr val="002060"/>
                          </a:solidFill>
                          <a:latin typeface="Calibri"/>
                          <a:cs typeface="Calibri"/>
                        </a:rPr>
                        <a:t>shall not be </a:t>
                      </a:r>
                      <a:r>
                        <a:rPr sz="1600" spc="-10" dirty="0">
                          <a:solidFill>
                            <a:srgbClr val="002060"/>
                          </a:solidFill>
                          <a:latin typeface="Calibri"/>
                          <a:cs typeface="Calibri"/>
                        </a:rPr>
                        <a:t>regarded </a:t>
                      </a:r>
                      <a:r>
                        <a:rPr sz="1600" dirty="0">
                          <a:solidFill>
                            <a:srgbClr val="002060"/>
                          </a:solidFill>
                          <a:latin typeface="Calibri"/>
                          <a:cs typeface="Calibri"/>
                        </a:rPr>
                        <a:t>as </a:t>
                      </a:r>
                      <a:r>
                        <a:rPr sz="1600" spc="-10" dirty="0">
                          <a:solidFill>
                            <a:srgbClr val="002060"/>
                          </a:solidFill>
                          <a:latin typeface="Calibri"/>
                          <a:cs typeface="Calibri"/>
                        </a:rPr>
                        <a:t>lost </a:t>
                      </a:r>
                      <a:r>
                        <a:rPr sz="1600" dirty="0">
                          <a:solidFill>
                            <a:srgbClr val="002060"/>
                          </a:solidFill>
                          <a:latin typeface="Calibri"/>
                          <a:cs typeface="Calibri"/>
                        </a:rPr>
                        <a:t>or </a:t>
                      </a:r>
                      <a:r>
                        <a:rPr sz="1600" spc="-5" dirty="0">
                          <a:solidFill>
                            <a:srgbClr val="002060"/>
                          </a:solidFill>
                          <a:latin typeface="Calibri"/>
                          <a:cs typeface="Calibri"/>
                        </a:rPr>
                        <a:t>damaged solely by virtue </a:t>
                      </a:r>
                      <a:r>
                        <a:rPr sz="1600" dirty="0">
                          <a:solidFill>
                            <a:srgbClr val="002060"/>
                          </a:solidFill>
                          <a:latin typeface="Calibri"/>
                          <a:cs typeface="Calibri"/>
                        </a:rPr>
                        <a:t>of </a:t>
                      </a:r>
                      <a:r>
                        <a:rPr sz="1600" spc="-5" dirty="0">
                          <a:solidFill>
                            <a:srgbClr val="002060"/>
                          </a:solidFill>
                          <a:latin typeface="Calibri"/>
                          <a:cs typeface="Calibri"/>
                        </a:rPr>
                        <a:t>the  </a:t>
                      </a:r>
                      <a:r>
                        <a:rPr sz="1600" spc="-10" dirty="0">
                          <a:solidFill>
                            <a:srgbClr val="002060"/>
                          </a:solidFill>
                          <a:latin typeface="Calibri"/>
                          <a:cs typeface="Calibri"/>
                        </a:rPr>
                        <a:t>existence </a:t>
                      </a:r>
                      <a:r>
                        <a:rPr sz="1600" dirty="0">
                          <a:solidFill>
                            <a:srgbClr val="002060"/>
                          </a:solidFill>
                          <a:latin typeface="Calibri"/>
                          <a:cs typeface="Calibri"/>
                        </a:rPr>
                        <a:t>of </a:t>
                      </a:r>
                      <a:r>
                        <a:rPr sz="1600" spc="-15" dirty="0">
                          <a:solidFill>
                            <a:srgbClr val="002060"/>
                          </a:solidFill>
                          <a:latin typeface="Calibri"/>
                          <a:cs typeface="Calibri"/>
                        </a:rPr>
                        <a:t>any defect </a:t>
                      </a:r>
                      <a:r>
                        <a:rPr sz="1600" spc="-5" dirty="0">
                          <a:solidFill>
                            <a:srgbClr val="002060"/>
                          </a:solidFill>
                          <a:latin typeface="Calibri"/>
                          <a:cs typeface="Calibri"/>
                        </a:rPr>
                        <a:t>in design plan </a:t>
                      </a:r>
                      <a:r>
                        <a:rPr sz="1600" spc="-10" dirty="0">
                          <a:solidFill>
                            <a:srgbClr val="002060"/>
                          </a:solidFill>
                          <a:latin typeface="Calibri"/>
                          <a:cs typeface="Calibri"/>
                        </a:rPr>
                        <a:t>specification material </a:t>
                      </a:r>
                      <a:r>
                        <a:rPr sz="1600" dirty="0">
                          <a:solidFill>
                            <a:srgbClr val="002060"/>
                          </a:solidFill>
                          <a:latin typeface="Calibri"/>
                          <a:cs typeface="Calibri"/>
                        </a:rPr>
                        <a:t>or  </a:t>
                      </a:r>
                      <a:r>
                        <a:rPr sz="1600" spc="-5" dirty="0">
                          <a:solidFill>
                            <a:srgbClr val="002060"/>
                          </a:solidFill>
                          <a:latin typeface="Calibri"/>
                          <a:cs typeface="Calibri"/>
                        </a:rPr>
                        <a:t>workmanship in the </a:t>
                      </a:r>
                      <a:r>
                        <a:rPr sz="1600" spc="-10" dirty="0">
                          <a:solidFill>
                            <a:srgbClr val="002060"/>
                          </a:solidFill>
                          <a:latin typeface="Calibri"/>
                          <a:cs typeface="Calibri"/>
                        </a:rPr>
                        <a:t>Property Insured </a:t>
                      </a:r>
                      <a:r>
                        <a:rPr sz="1600"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spc="30" dirty="0">
                          <a:solidFill>
                            <a:srgbClr val="002060"/>
                          </a:solidFill>
                          <a:latin typeface="Calibri"/>
                          <a:cs typeface="Calibri"/>
                        </a:rPr>
                        <a:t> </a:t>
                      </a:r>
                      <a:r>
                        <a:rPr sz="1600" spc="-30" dirty="0">
                          <a:solidFill>
                            <a:srgbClr val="002060"/>
                          </a:solidFill>
                          <a:latin typeface="Calibri"/>
                          <a:cs typeface="Calibri"/>
                        </a:rPr>
                        <a:t>thereof.”</a:t>
                      </a:r>
                      <a:endParaRPr sz="1600">
                        <a:latin typeface="Calibri"/>
                        <a:cs typeface="Calibri"/>
                      </a:endParaRPr>
                    </a:p>
                  </a:txBody>
                  <a:tcPr marL="0" marR="0" marT="7620" marB="0">
                    <a:lnL w="19050">
                      <a:solidFill>
                        <a:srgbClr val="4F81BD"/>
                      </a:solidFill>
                      <a:prstDash val="solid"/>
                    </a:lnL>
                    <a:lnR w="19050">
                      <a:solidFill>
                        <a:srgbClr val="000000"/>
                      </a:solidFill>
                      <a:prstDash val="solid"/>
                    </a:lnR>
                    <a:solidFill>
                      <a:srgbClr val="F2F2F2"/>
                    </a:solidFill>
                  </a:tcPr>
                </a:tc>
                <a:tc vMerge="1">
                  <a:txBody>
                    <a:bodyPr/>
                    <a:lstStyle/>
                    <a:p>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7"/>
                  </a:ext>
                </a:extLst>
              </a:tr>
              <a:tr h="549782">
                <a:tc>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a:lnSpc>
                          <a:spcPct val="100000"/>
                        </a:lnSpc>
                      </a:pPr>
                      <a:endParaRPr sz="1600">
                        <a:latin typeface="Times New Roman"/>
                        <a:cs typeface="Times New Roman"/>
                      </a:endParaRPr>
                    </a:p>
                  </a:txBody>
                  <a:tcPr marL="0" marR="0" marT="0" marB="0">
                    <a:lnL w="19050">
                      <a:solidFill>
                        <a:srgbClr val="4F81BD"/>
                      </a:solidFill>
                      <a:prstDash val="solid"/>
                    </a:lnL>
                    <a:lnR w="19050">
                      <a:solidFill>
                        <a:srgbClr val="000000"/>
                      </a:solidFill>
                      <a:prstDash val="solid"/>
                    </a:lnR>
                    <a:lnB w="19050">
                      <a:solidFill>
                        <a:srgbClr val="4F81BD"/>
                      </a:solidFill>
                      <a:prstDash val="solid"/>
                    </a:lnB>
                    <a:solidFill>
                      <a:srgbClr val="F2F2F2"/>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D9D9D9"/>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8"/>
                  </a:ext>
                </a:extLst>
              </a:tr>
              <a:tr h="433197">
                <a:tc>
                  <a:txBody>
                    <a:bodyPr/>
                    <a:lstStyle/>
                    <a:p>
                      <a:pPr>
                        <a:lnSpc>
                          <a:spcPct val="100000"/>
                        </a:lnSpc>
                      </a:pPr>
                      <a:endParaRPr sz="1600">
                        <a:latin typeface="Times New Roman"/>
                        <a:cs typeface="Times New Roman"/>
                      </a:endParaRPr>
                    </a:p>
                  </a:txBody>
                  <a:tcPr marL="0" marR="0" marT="0" marB="0">
                    <a:solidFill>
                      <a:srgbClr val="1F497D"/>
                    </a:solidFill>
                  </a:tcPr>
                </a:tc>
                <a:tc>
                  <a:txBody>
                    <a:bodyPr/>
                    <a:lstStyle/>
                    <a:p>
                      <a:pPr marL="2573020">
                        <a:lnSpc>
                          <a:spcPct val="100000"/>
                        </a:lnSpc>
                        <a:spcBef>
                          <a:spcPts val="95"/>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2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12065" marB="0">
                    <a:lnT w="19050">
                      <a:solidFill>
                        <a:srgbClr val="4F81BD"/>
                      </a:solidFill>
                      <a:prstDash val="solid"/>
                    </a:lnT>
                    <a:solidFill>
                      <a:srgbClr val="1F497D"/>
                    </a:solidFill>
                  </a:tcPr>
                </a:tc>
                <a:tc>
                  <a:txBody>
                    <a:bodyPr/>
                    <a:lstStyle/>
                    <a:p>
                      <a:pPr marR="64769" algn="r">
                        <a:lnSpc>
                          <a:spcPct val="100000"/>
                        </a:lnSpc>
                        <a:spcBef>
                          <a:spcPts val="95"/>
                        </a:spcBef>
                      </a:pPr>
                      <a:r>
                        <a:rPr sz="1200" spc="-5" dirty="0">
                          <a:solidFill>
                            <a:srgbClr val="FFFFFF"/>
                          </a:solidFill>
                          <a:latin typeface="Calibri"/>
                          <a:cs typeface="Calibri"/>
                        </a:rPr>
                        <a:t>31</a:t>
                      </a:r>
                      <a:endParaRPr sz="1200">
                        <a:latin typeface="Calibri"/>
                        <a:cs typeface="Calibri"/>
                      </a:endParaRPr>
                    </a:p>
                  </a:txBody>
                  <a:tcPr marL="0" marR="0" marT="12065" marB="0">
                    <a:lnT w="19050">
                      <a:solidFill>
                        <a:srgbClr val="000000"/>
                      </a:solidFill>
                      <a:prstDash val="solid"/>
                    </a:lnT>
                    <a:solidFill>
                      <a:srgbClr val="1F497D"/>
                    </a:solidFill>
                  </a:tcPr>
                </a:tc>
                <a:tc>
                  <a:txBody>
                    <a:bodyPr/>
                    <a:lstStyle/>
                    <a:p>
                      <a:pPr>
                        <a:lnSpc>
                          <a:spcPct val="100000"/>
                        </a:lnSpc>
                      </a:pPr>
                      <a:endParaRPr sz="160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66DD7D-71D5-4167-88FA-CCC164F89888}"/>
              </a:ext>
            </a:extLst>
          </p:cNvPr>
          <p:cNvSpPr>
            <a:spLocks noGrp="1" noChangeArrowheads="1"/>
          </p:cNvSpPr>
          <p:nvPr>
            <p:ph type="title"/>
          </p:nvPr>
        </p:nvSpPr>
        <p:spPr>
          <a:xfrm>
            <a:off x="1175227" y="446088"/>
            <a:ext cx="8043228" cy="1344613"/>
          </a:xfrm>
        </p:spPr>
        <p:txBody>
          <a:bodyPr/>
          <a:lstStyle/>
          <a:p>
            <a:pPr algn="ctr" eaLnBrk="1" hangingPunct="1"/>
            <a:r>
              <a:rPr lang="en-US" altLang="en-US" sz="3520">
                <a:solidFill>
                  <a:srgbClr val="0B5395"/>
                </a:solidFill>
              </a:rPr>
              <a:t>Responsibilities of </a:t>
            </a:r>
            <a:br>
              <a:rPr lang="en-US" altLang="en-US" sz="3520">
                <a:solidFill>
                  <a:srgbClr val="0B5395"/>
                </a:solidFill>
              </a:rPr>
            </a:br>
            <a:r>
              <a:rPr lang="en-US" altLang="en-US" sz="3520">
                <a:solidFill>
                  <a:srgbClr val="0B5395"/>
                </a:solidFill>
              </a:rPr>
              <a:t>Design Professionals</a:t>
            </a:r>
          </a:p>
        </p:txBody>
      </p:sp>
      <p:sp>
        <p:nvSpPr>
          <p:cNvPr id="13315" name="Rectangle 3">
            <a:extLst>
              <a:ext uri="{FF2B5EF4-FFF2-40B4-BE49-F238E27FC236}">
                <a16:creationId xmlns:a16="http://schemas.microsoft.com/office/drawing/2014/main" id="{143558EE-B126-4EFB-9DBC-381FE7DC9DA3}"/>
              </a:ext>
            </a:extLst>
          </p:cNvPr>
          <p:cNvSpPr>
            <a:spLocks noGrp="1" noChangeArrowheads="1"/>
          </p:cNvSpPr>
          <p:nvPr>
            <p:ph type="body" idx="1"/>
          </p:nvPr>
        </p:nvSpPr>
        <p:spPr>
          <a:xfrm>
            <a:off x="502920" y="1790700"/>
            <a:ext cx="9387840" cy="5067618"/>
          </a:xfrm>
        </p:spPr>
        <p:txBody>
          <a:bodyPr/>
          <a:lstStyle/>
          <a:p>
            <a:pPr marL="0" indent="0">
              <a:buNone/>
            </a:pPr>
            <a:r>
              <a:rPr lang="en-US" altLang="en-US" sz="2200"/>
              <a:t>Professional who is required to meet the standard of care prevailing in the profession, time, and geography where his or her services are offered.  </a:t>
            </a:r>
            <a:r>
              <a:rPr lang="en-US" altLang="en-US" sz="2200" i="1"/>
              <a:t>See Moransais v. Heathman</a:t>
            </a:r>
            <a:r>
              <a:rPr lang="en-US" altLang="en-US" sz="2200"/>
              <a:t>, 744 So. 2d 973, 975-976 (Fla. 1999) (“the law imposes a duty to perform the requested services in accordance with the standard of care used by similar professionals in the community under similar circumstances.”).</a:t>
            </a:r>
          </a:p>
          <a:p>
            <a:pPr marL="0" indent="0">
              <a:buNone/>
            </a:pPr>
            <a:endParaRPr lang="en-US" altLang="en-US" sz="2200"/>
          </a:p>
          <a:p>
            <a:pPr marL="0" indent="0">
              <a:buNone/>
            </a:pPr>
            <a:r>
              <a:rPr lang="en-US" altLang="en-US" sz="2200" i="1"/>
              <a:t>Trikon Sunrise Associates, LLC v. Brice Bldg. Co., Inc</a:t>
            </a:r>
            <a:r>
              <a:rPr lang="en-US" altLang="en-US" sz="2200"/>
              <a:t>., 41 So. 3d 318 (Fla. 4</a:t>
            </a:r>
            <a:r>
              <a:rPr lang="en-US" altLang="en-US" sz="2200" baseline="30000"/>
              <a:t>th</a:t>
            </a:r>
            <a:r>
              <a:rPr lang="en-US" altLang="en-US" sz="2200"/>
              <a:t> DCA 2010) there exist situations in which an engineer may perform architectural services that are purely incidental to his or her engineering practice, or likewise that an architect may perform engineering services that are purely incidental to his or her architectural practice.</a:t>
            </a:r>
          </a:p>
          <a:p>
            <a:pPr marL="0" indent="0" eaLnBrk="1" hangingPunct="1">
              <a:spcBef>
                <a:spcPct val="0"/>
              </a:spcBef>
              <a:buClrTx/>
              <a:buSzTx/>
              <a:buNone/>
            </a:pPr>
            <a:endParaRPr lang="en-US" altLang="en-US" sz="22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4000" cy="6858000"/>
        </p:xfrm>
        <a:graphic>
          <a:graphicData uri="http://schemas.openxmlformats.org/drawingml/2006/table">
            <a:tbl>
              <a:tblPr firstRow="1" bandRow="1">
                <a:tableStyleId>{2D5ABB26-0587-4C30-8999-92F81FD0307C}</a:tableStyleId>
              </a:tblPr>
              <a:tblGrid>
                <a:gridCol w="436880">
                  <a:extLst>
                    <a:ext uri="{9D8B030D-6E8A-4147-A177-3AD203B41FA5}">
                      <a16:colId xmlns:a16="http://schemas.microsoft.com/office/drawing/2014/main" val="20000"/>
                    </a:ext>
                  </a:extLst>
                </a:gridCol>
                <a:gridCol w="6421120">
                  <a:extLst>
                    <a:ext uri="{9D8B030D-6E8A-4147-A177-3AD203B41FA5}">
                      <a16:colId xmlns:a16="http://schemas.microsoft.com/office/drawing/2014/main" val="20001"/>
                    </a:ext>
                  </a:extLst>
                </a:gridCol>
                <a:gridCol w="1807845">
                  <a:extLst>
                    <a:ext uri="{9D8B030D-6E8A-4147-A177-3AD203B41FA5}">
                      <a16:colId xmlns:a16="http://schemas.microsoft.com/office/drawing/2014/main" val="20002"/>
                    </a:ext>
                  </a:extLst>
                </a:gridCol>
                <a:gridCol w="476884">
                  <a:extLst>
                    <a:ext uri="{9D8B030D-6E8A-4147-A177-3AD203B41FA5}">
                      <a16:colId xmlns:a16="http://schemas.microsoft.com/office/drawing/2014/main" val="20003"/>
                    </a:ext>
                  </a:extLst>
                </a:gridCol>
              </a:tblGrid>
              <a:tr h="1509902">
                <a:tc gridSpan="4">
                  <a:txBody>
                    <a:bodyPr/>
                    <a:lstStyle/>
                    <a:p>
                      <a:pPr>
                        <a:lnSpc>
                          <a:spcPct val="100000"/>
                        </a:lnSpc>
                        <a:spcBef>
                          <a:spcPts val="25"/>
                        </a:spcBef>
                      </a:pPr>
                      <a:endParaRPr sz="2150">
                        <a:latin typeface="Times New Roman"/>
                        <a:cs typeface="Times New Roman"/>
                      </a:endParaRPr>
                    </a:p>
                    <a:p>
                      <a:pPr algn="ctr">
                        <a:lnSpc>
                          <a:spcPct val="100000"/>
                        </a:lnSpc>
                      </a:pPr>
                      <a:r>
                        <a:rPr sz="2200" b="1" dirty="0">
                          <a:solidFill>
                            <a:srgbClr val="FFFFFF"/>
                          </a:solidFill>
                          <a:latin typeface="Calibri"/>
                          <a:cs typeface="Calibri"/>
                        </a:rPr>
                        <a:t>Scenario</a:t>
                      </a:r>
                      <a:r>
                        <a:rPr sz="2200" b="1" spc="-10" dirty="0">
                          <a:solidFill>
                            <a:srgbClr val="FFFFFF"/>
                          </a:solidFill>
                          <a:latin typeface="Calibri"/>
                          <a:cs typeface="Calibri"/>
                        </a:rPr>
                        <a:t> </a:t>
                      </a:r>
                      <a:r>
                        <a:rPr sz="2200" b="1" dirty="0">
                          <a:solidFill>
                            <a:srgbClr val="FFFFFF"/>
                          </a:solidFill>
                          <a:latin typeface="Calibri"/>
                          <a:cs typeface="Calibri"/>
                        </a:rPr>
                        <a:t>3:</a:t>
                      </a:r>
                      <a:endParaRPr sz="2200">
                        <a:latin typeface="Calibri"/>
                        <a:cs typeface="Calibri"/>
                      </a:endParaRPr>
                    </a:p>
                    <a:p>
                      <a:pPr marL="923290" marR="916305" algn="ctr">
                        <a:lnSpc>
                          <a:spcPct val="100000"/>
                        </a:lnSpc>
                      </a:pPr>
                      <a:r>
                        <a:rPr sz="2200" b="1" spc="-15" dirty="0">
                          <a:solidFill>
                            <a:srgbClr val="FFFFFF"/>
                          </a:solidFill>
                          <a:latin typeface="Calibri"/>
                          <a:cs typeface="Calibri"/>
                        </a:rPr>
                        <a:t>Defect </a:t>
                      </a:r>
                      <a:r>
                        <a:rPr sz="2200" b="1" spc="-5" dirty="0">
                          <a:solidFill>
                            <a:srgbClr val="FFFFFF"/>
                          </a:solidFill>
                          <a:latin typeface="Calibri"/>
                          <a:cs typeface="Calibri"/>
                        </a:rPr>
                        <a:t>Causes </a:t>
                      </a:r>
                      <a:r>
                        <a:rPr sz="2200" b="1" spc="-10" dirty="0">
                          <a:solidFill>
                            <a:srgbClr val="FFFFFF"/>
                          </a:solidFill>
                          <a:latin typeface="Calibri"/>
                          <a:cs typeface="Calibri"/>
                        </a:rPr>
                        <a:t>Physical Damage </a:t>
                      </a:r>
                      <a:r>
                        <a:rPr sz="2200" b="1" spc="-15" dirty="0">
                          <a:solidFill>
                            <a:srgbClr val="FFFFFF"/>
                          </a:solidFill>
                          <a:latin typeface="Calibri"/>
                          <a:cs typeface="Calibri"/>
                        </a:rPr>
                        <a:t>to Defective </a:t>
                      </a:r>
                      <a:r>
                        <a:rPr sz="2200" b="1" spc="-10" dirty="0">
                          <a:solidFill>
                            <a:srgbClr val="FFFFFF"/>
                          </a:solidFill>
                          <a:latin typeface="Calibri"/>
                          <a:cs typeface="Calibri"/>
                        </a:rPr>
                        <a:t>Property </a:t>
                      </a:r>
                      <a:r>
                        <a:rPr sz="2200" b="1" dirty="0">
                          <a:solidFill>
                            <a:srgbClr val="FFFFFF"/>
                          </a:solidFill>
                          <a:latin typeface="Calibri"/>
                          <a:cs typeface="Calibri"/>
                        </a:rPr>
                        <a:t>and </a:t>
                      </a:r>
                      <a:r>
                        <a:rPr sz="2200" b="1" spc="-5" dirty="0">
                          <a:solidFill>
                            <a:srgbClr val="FFFFFF"/>
                          </a:solidFill>
                          <a:latin typeface="Calibri"/>
                          <a:cs typeface="Calibri"/>
                        </a:rPr>
                        <a:t>Non‐  </a:t>
                      </a:r>
                      <a:r>
                        <a:rPr sz="2200" b="1" spc="-15" dirty="0">
                          <a:solidFill>
                            <a:srgbClr val="FFFFFF"/>
                          </a:solidFill>
                          <a:latin typeface="Calibri"/>
                          <a:cs typeface="Calibri"/>
                        </a:rPr>
                        <a:t>Defective</a:t>
                      </a:r>
                      <a:r>
                        <a:rPr sz="2200" b="1" spc="5" dirty="0">
                          <a:solidFill>
                            <a:srgbClr val="FFFFFF"/>
                          </a:solidFill>
                          <a:latin typeface="Calibri"/>
                          <a:cs typeface="Calibri"/>
                        </a:rPr>
                        <a:t> </a:t>
                      </a:r>
                      <a:r>
                        <a:rPr sz="2200" b="1" spc="-10" dirty="0">
                          <a:solidFill>
                            <a:srgbClr val="FFFFFF"/>
                          </a:solidFill>
                          <a:latin typeface="Calibri"/>
                          <a:cs typeface="Calibri"/>
                        </a:rPr>
                        <a:t>Property</a:t>
                      </a:r>
                      <a:endParaRPr sz="2200">
                        <a:latin typeface="Calibri"/>
                        <a:cs typeface="Calibri"/>
                      </a:endParaRPr>
                    </a:p>
                  </a:txBody>
                  <a:tcPr marL="0" marR="0" marT="3175"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4903">
                <a:tc rowSpan="2">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ct val="100000"/>
                        </a:lnSpc>
                        <a:spcBef>
                          <a:spcPts val="254"/>
                        </a:spcBef>
                      </a:pPr>
                      <a:r>
                        <a:rPr sz="1600" b="1" spc="-5" dirty="0">
                          <a:solidFill>
                            <a:srgbClr val="FFFFFF"/>
                          </a:solidFill>
                          <a:latin typeface="Calibri"/>
                          <a:cs typeface="Calibri"/>
                        </a:rPr>
                        <a:t>DE4 (1995) </a:t>
                      </a:r>
                      <a:r>
                        <a:rPr sz="1600" b="1" spc="-10" dirty="0">
                          <a:solidFill>
                            <a:srgbClr val="FFFFFF"/>
                          </a:solidFill>
                          <a:latin typeface="Calibri"/>
                          <a:cs typeface="Calibri"/>
                        </a:rPr>
                        <a:t>Defective Part</a:t>
                      </a:r>
                      <a:r>
                        <a:rPr sz="1600" b="1" spc="15" dirty="0">
                          <a:solidFill>
                            <a:srgbClr val="FFFFFF"/>
                          </a:solidFill>
                          <a:latin typeface="Calibri"/>
                          <a:cs typeface="Calibri"/>
                        </a:rPr>
                        <a:t> </a:t>
                      </a:r>
                      <a:r>
                        <a:rPr sz="1600" b="1" spc="-5" dirty="0">
                          <a:solidFill>
                            <a:srgbClr val="FFFFFF"/>
                          </a:solidFill>
                          <a:latin typeface="Calibri"/>
                          <a:cs typeface="Calibri"/>
                        </a:rPr>
                        <a:t>Exclusion</a:t>
                      </a:r>
                      <a:endParaRPr sz="1600">
                        <a:latin typeface="Calibri"/>
                        <a:cs typeface="Calibri"/>
                      </a:endParaRPr>
                    </a:p>
                  </a:txBody>
                  <a:tcPr marL="0" marR="0" marT="32384" marB="0">
                    <a:lnL w="19050" cap="flat" cmpd="sng" algn="ctr">
                      <a:solidFill>
                        <a:srgbClr val="4F81BD"/>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a:txBody>
                    <a:bodyPr/>
                    <a:lstStyle/>
                    <a:p>
                      <a:pPr marL="90805">
                        <a:lnSpc>
                          <a:spcPct val="100000"/>
                        </a:lnSpc>
                        <a:spcBef>
                          <a:spcPts val="254"/>
                        </a:spcBef>
                      </a:pPr>
                      <a:r>
                        <a:rPr sz="1600" b="1" spc="-10" dirty="0">
                          <a:solidFill>
                            <a:srgbClr val="FFFFFF"/>
                          </a:solidFill>
                          <a:latin typeface="Calibri"/>
                          <a:cs typeface="Calibri"/>
                        </a:rPr>
                        <a:t>Covered</a:t>
                      </a:r>
                      <a:r>
                        <a:rPr sz="1600" b="1" dirty="0">
                          <a:solidFill>
                            <a:srgbClr val="FFFFFF"/>
                          </a:solidFill>
                          <a:latin typeface="Calibri"/>
                          <a:cs typeface="Calibri"/>
                        </a:rPr>
                        <a:t> </a:t>
                      </a:r>
                      <a:r>
                        <a:rPr sz="1600" b="1" spc="-10" dirty="0">
                          <a:solidFill>
                            <a:srgbClr val="FFFFFF"/>
                          </a:solidFill>
                          <a:latin typeface="Calibri"/>
                          <a:cs typeface="Calibri"/>
                        </a:rPr>
                        <a:t>Damage</a:t>
                      </a:r>
                      <a:endParaRPr sz="1600">
                        <a:latin typeface="Calibri"/>
                        <a:cs typeface="Calibri"/>
                      </a:endParaRP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rowSpan="2">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72770">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300">
                        <a:latin typeface="Times New Roman"/>
                        <a:cs typeface="Times New Roman"/>
                      </a:endParaRPr>
                    </a:p>
                  </a:txBody>
                  <a:tcPr marL="0" marR="0" marT="0" marB="0">
                    <a:lnL w="19050">
                      <a:solidFill>
                        <a:srgbClr val="4F81BD"/>
                      </a:solidFill>
                      <a:prstDash val="solid"/>
                    </a:lnL>
                    <a:lnR w="19050">
                      <a:solidFill>
                        <a:srgbClr val="000000"/>
                      </a:solidFill>
                      <a:prstDash val="solid"/>
                    </a:lnR>
                    <a:lnT w="19050">
                      <a:solidFill>
                        <a:srgbClr val="000000"/>
                      </a:solidFill>
                      <a:prstDash val="solid"/>
                    </a:lnT>
                    <a:solidFill>
                      <a:srgbClr val="F2F2F2"/>
                    </a:solidFill>
                  </a:tcPr>
                </a:tc>
                <a:tc>
                  <a:txBody>
                    <a:bodyPr/>
                    <a:lstStyle/>
                    <a:p>
                      <a:pPr>
                        <a:lnSpc>
                          <a:spcPct val="100000"/>
                        </a:lnSpc>
                      </a:pPr>
                      <a:endParaRPr sz="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477964">
                <a:tc rowSpan="14">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ts val="1605"/>
                        </a:lnSpc>
                      </a:pPr>
                      <a:r>
                        <a:rPr sz="1600" spc="10" dirty="0">
                          <a:solidFill>
                            <a:srgbClr val="002060"/>
                          </a:solidFill>
                          <a:latin typeface="Calibri"/>
                          <a:cs typeface="Calibri"/>
                        </a:rPr>
                        <a:t>“This </a:t>
                      </a:r>
                      <a:r>
                        <a:rPr sz="1600" spc="-5" dirty="0">
                          <a:solidFill>
                            <a:srgbClr val="002060"/>
                          </a:solidFill>
                          <a:latin typeface="Calibri"/>
                          <a:cs typeface="Calibri"/>
                        </a:rPr>
                        <a:t>policy </a:t>
                      </a:r>
                      <a:r>
                        <a:rPr sz="1600" b="1" i="1" spc="-10" dirty="0">
                          <a:solidFill>
                            <a:srgbClr val="002060"/>
                          </a:solidFill>
                          <a:latin typeface="Calibri"/>
                          <a:cs typeface="Calibri"/>
                        </a:rPr>
                        <a:t>excludes </a:t>
                      </a:r>
                      <a:r>
                        <a:rPr sz="1600" b="1" i="1" dirty="0">
                          <a:solidFill>
                            <a:srgbClr val="002060"/>
                          </a:solidFill>
                          <a:latin typeface="Calibri"/>
                          <a:cs typeface="Calibri"/>
                        </a:rPr>
                        <a:t>loss of or damage </a:t>
                      </a:r>
                      <a:r>
                        <a:rPr sz="1600" spc="-15" dirty="0">
                          <a:solidFill>
                            <a:srgbClr val="002060"/>
                          </a:solidFill>
                          <a:latin typeface="Calibri"/>
                          <a:cs typeface="Calibri"/>
                        </a:rPr>
                        <a:t>to </a:t>
                      </a:r>
                      <a:r>
                        <a:rPr sz="1600" spc="-5" dirty="0">
                          <a:solidFill>
                            <a:srgbClr val="002060"/>
                          </a:solidFill>
                          <a:latin typeface="Calibri"/>
                          <a:cs typeface="Calibri"/>
                        </a:rPr>
                        <a:t>and the </a:t>
                      </a:r>
                      <a:r>
                        <a:rPr sz="1600" spc="-10" dirty="0">
                          <a:solidFill>
                            <a:srgbClr val="002060"/>
                          </a:solidFill>
                          <a:latin typeface="Calibri"/>
                          <a:cs typeface="Calibri"/>
                        </a:rPr>
                        <a:t>cost </a:t>
                      </a:r>
                      <a:r>
                        <a:rPr sz="1600" dirty="0">
                          <a:solidFill>
                            <a:srgbClr val="002060"/>
                          </a:solidFill>
                          <a:latin typeface="Calibri"/>
                          <a:cs typeface="Calibri"/>
                        </a:rPr>
                        <a:t>necessary</a:t>
                      </a:r>
                      <a:r>
                        <a:rPr sz="1600" spc="-5" dirty="0">
                          <a:solidFill>
                            <a:srgbClr val="002060"/>
                          </a:solidFill>
                          <a:latin typeface="Calibri"/>
                          <a:cs typeface="Calibri"/>
                        </a:rPr>
                        <a:t> </a:t>
                      </a:r>
                      <a:r>
                        <a:rPr sz="1600" spc="-25" dirty="0">
                          <a:solidFill>
                            <a:srgbClr val="002060"/>
                          </a:solidFill>
                          <a:latin typeface="Calibri"/>
                          <a:cs typeface="Calibri"/>
                        </a:rPr>
                        <a:t>to</a:t>
                      </a:r>
                      <a:endParaRPr sz="1600">
                        <a:latin typeface="Calibri"/>
                        <a:cs typeface="Calibri"/>
                      </a:endParaRPr>
                    </a:p>
                    <a:p>
                      <a:pPr marL="90805">
                        <a:lnSpc>
                          <a:spcPct val="100000"/>
                        </a:lnSpc>
                      </a:pPr>
                      <a:r>
                        <a:rPr sz="1600" spc="-10" dirty="0">
                          <a:solidFill>
                            <a:srgbClr val="002060"/>
                          </a:solidFill>
                          <a:latin typeface="Calibri"/>
                          <a:cs typeface="Calibri"/>
                        </a:rPr>
                        <a:t>replace, </a:t>
                      </a:r>
                      <a:r>
                        <a:rPr sz="1600" spc="-25" dirty="0">
                          <a:solidFill>
                            <a:srgbClr val="002060"/>
                          </a:solidFill>
                          <a:latin typeface="Calibri"/>
                          <a:cs typeface="Calibri"/>
                        </a:rPr>
                        <a:t>repair, </a:t>
                      </a:r>
                      <a:r>
                        <a:rPr sz="1600" dirty="0">
                          <a:solidFill>
                            <a:srgbClr val="002060"/>
                          </a:solidFill>
                          <a:latin typeface="Calibri"/>
                          <a:cs typeface="Calibri"/>
                        </a:rPr>
                        <a:t>or</a:t>
                      </a:r>
                      <a:r>
                        <a:rPr sz="1600" spc="35" dirty="0">
                          <a:solidFill>
                            <a:srgbClr val="002060"/>
                          </a:solidFill>
                          <a:latin typeface="Calibri"/>
                          <a:cs typeface="Calibri"/>
                        </a:rPr>
                        <a:t> </a:t>
                      </a:r>
                      <a:r>
                        <a:rPr sz="1600" spc="-5" dirty="0">
                          <a:solidFill>
                            <a:srgbClr val="002060"/>
                          </a:solidFill>
                          <a:latin typeface="Calibri"/>
                          <a:cs typeface="Calibri"/>
                        </a:rPr>
                        <a:t>rectify:</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05"/>
                        </a:lnSpc>
                      </a:pPr>
                      <a:r>
                        <a:rPr sz="1600" b="1" u="sng" dirty="0">
                          <a:solidFill>
                            <a:srgbClr val="002060"/>
                          </a:solidFill>
                          <a:uFill>
                            <a:solidFill>
                              <a:srgbClr val="002060"/>
                            </a:solidFill>
                          </a:uFill>
                          <a:latin typeface="Calibri"/>
                          <a:cs typeface="Calibri"/>
                        </a:rPr>
                        <a:t>Not</a:t>
                      </a:r>
                      <a:r>
                        <a:rPr sz="1600" b="1" u="sng" spc="-30" dirty="0">
                          <a:solidFill>
                            <a:srgbClr val="002060"/>
                          </a:solidFill>
                          <a:uFill>
                            <a:solidFill>
                              <a:srgbClr val="002060"/>
                            </a:solidFill>
                          </a:uFill>
                          <a:latin typeface="Calibri"/>
                          <a:cs typeface="Calibri"/>
                        </a:rPr>
                        <a:t> </a:t>
                      </a:r>
                      <a:r>
                        <a:rPr sz="1600" b="1" u="sng" spc="-10" dirty="0">
                          <a:solidFill>
                            <a:srgbClr val="002060"/>
                          </a:solidFill>
                          <a:uFill>
                            <a:solidFill>
                              <a:srgbClr val="002060"/>
                            </a:solidFill>
                          </a:uFill>
                          <a:latin typeface="Calibri"/>
                          <a:cs typeface="Calibri"/>
                        </a:rPr>
                        <a:t>Covered:</a:t>
                      </a:r>
                      <a:endParaRPr sz="1600">
                        <a:latin typeface="Calibri"/>
                        <a:cs typeface="Calibri"/>
                      </a:endParaRPr>
                    </a:p>
                    <a:p>
                      <a:pPr marL="162560" indent="-72390">
                        <a:lnSpc>
                          <a:spcPct val="100000"/>
                        </a:lnSpc>
                        <a:buSzPct val="93750"/>
                        <a:buFont typeface="Arial"/>
                        <a:buChar char="•"/>
                        <a:tabLst>
                          <a:tab pos="163195" algn="l"/>
                        </a:tabLst>
                      </a:pPr>
                      <a:r>
                        <a:rPr sz="1600" spc="-15" dirty="0">
                          <a:solidFill>
                            <a:srgbClr val="002060"/>
                          </a:solidFill>
                          <a:latin typeface="Calibri"/>
                          <a:cs typeface="Calibri"/>
                        </a:rPr>
                        <a:t>Defective</a:t>
                      </a:r>
                      <a:r>
                        <a:rPr sz="1600" spc="-1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rowSpan="14">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piece(s) </a:t>
                      </a:r>
                      <a:r>
                        <a:rPr sz="1600" spc="-10" dirty="0">
                          <a:solidFill>
                            <a:srgbClr val="002060"/>
                          </a:solidFill>
                          <a:latin typeface="Calibri"/>
                          <a:cs typeface="Calibri"/>
                        </a:rPr>
                        <a:t>that</a:t>
                      </a:r>
                      <a:r>
                        <a:rPr sz="1600" spc="-15" dirty="0">
                          <a:solidFill>
                            <a:srgbClr val="002060"/>
                          </a:solidFill>
                          <a:latin typeface="Calibri"/>
                          <a:cs typeface="Calibri"/>
                        </a:rPr>
                        <a:t> have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48768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5" dirty="0">
                          <a:solidFill>
                            <a:srgbClr val="002060"/>
                          </a:solidFill>
                          <a:latin typeface="Calibri"/>
                          <a:cs typeface="Calibri"/>
                        </a:rPr>
                        <a:t>(a)Any component </a:t>
                      </a:r>
                      <a:r>
                        <a:rPr sz="1600" b="1" i="1" dirty="0">
                          <a:solidFill>
                            <a:srgbClr val="002060"/>
                          </a:solidFill>
                          <a:latin typeface="Calibri"/>
                          <a:cs typeface="Calibri"/>
                        </a:rPr>
                        <a:t>part or individual </a:t>
                      </a:r>
                      <a:r>
                        <a:rPr sz="1600" b="1" i="1" spc="-5" dirty="0">
                          <a:solidFill>
                            <a:srgbClr val="002060"/>
                          </a:solidFill>
                          <a:latin typeface="Calibri"/>
                          <a:cs typeface="Calibri"/>
                        </a:rPr>
                        <a:t>item </a:t>
                      </a:r>
                      <a:r>
                        <a:rPr sz="1600" dirty="0">
                          <a:solidFill>
                            <a:srgbClr val="002060"/>
                          </a:solidFill>
                          <a:latin typeface="Calibri"/>
                          <a:cs typeface="Calibri"/>
                        </a:rPr>
                        <a:t>of </a:t>
                      </a:r>
                      <a:r>
                        <a:rPr sz="1600" spc="-5" dirty="0">
                          <a:solidFill>
                            <a:srgbClr val="002060"/>
                          </a:solidFill>
                          <a:latin typeface="Calibri"/>
                          <a:cs typeface="Calibri"/>
                        </a:rPr>
                        <a:t>the </a:t>
                      </a:r>
                      <a:r>
                        <a:rPr sz="1600" spc="-10" dirty="0">
                          <a:solidFill>
                            <a:srgbClr val="002060"/>
                          </a:solidFill>
                          <a:latin typeface="Calibri"/>
                          <a:cs typeface="Calibri"/>
                        </a:rPr>
                        <a:t>Property Insured </a:t>
                      </a:r>
                      <a:r>
                        <a:rPr sz="1600" b="1" i="1" dirty="0">
                          <a:solidFill>
                            <a:srgbClr val="002060"/>
                          </a:solidFill>
                          <a:latin typeface="Calibri"/>
                          <a:cs typeface="Calibri"/>
                        </a:rPr>
                        <a:t>which</a:t>
                      </a:r>
                      <a:r>
                        <a:rPr sz="1600" b="1" i="1" spc="35" dirty="0">
                          <a:solidFill>
                            <a:srgbClr val="002060"/>
                          </a:solidFill>
                          <a:latin typeface="Calibri"/>
                          <a:cs typeface="Calibri"/>
                        </a:rPr>
                        <a:t> </a:t>
                      </a:r>
                      <a:r>
                        <a:rPr sz="1600" b="1" i="1" dirty="0">
                          <a:solidFill>
                            <a:srgbClr val="002060"/>
                          </a:solidFill>
                          <a:latin typeface="Calibri"/>
                          <a:cs typeface="Calibri"/>
                        </a:rPr>
                        <a:t>is</a:t>
                      </a:r>
                      <a:endParaRPr sz="1600">
                        <a:latin typeface="Calibri"/>
                        <a:cs typeface="Calibri"/>
                      </a:endParaRPr>
                    </a:p>
                    <a:p>
                      <a:pPr marL="90805">
                        <a:lnSpc>
                          <a:spcPct val="100000"/>
                        </a:lnSpc>
                      </a:pPr>
                      <a:r>
                        <a:rPr sz="1600" b="1" i="1" spc="-5" dirty="0">
                          <a:solidFill>
                            <a:srgbClr val="002060"/>
                          </a:solidFill>
                          <a:latin typeface="Calibri"/>
                          <a:cs typeface="Calibri"/>
                        </a:rPr>
                        <a:t>defective </a:t>
                      </a:r>
                      <a:r>
                        <a:rPr sz="1600" spc="-5" dirty="0">
                          <a:solidFill>
                            <a:srgbClr val="002060"/>
                          </a:solidFill>
                          <a:latin typeface="Calibri"/>
                          <a:cs typeface="Calibri"/>
                        </a:rPr>
                        <a:t>in design, </a:t>
                      </a:r>
                      <a:r>
                        <a:rPr sz="1600" spc="-10" dirty="0">
                          <a:solidFill>
                            <a:srgbClr val="002060"/>
                          </a:solidFill>
                          <a:latin typeface="Calibri"/>
                          <a:cs typeface="Calibri"/>
                        </a:rPr>
                        <a:t>plant, specification, materials, </a:t>
                      </a:r>
                      <a:r>
                        <a:rPr sz="1600" dirty="0">
                          <a:solidFill>
                            <a:srgbClr val="002060"/>
                          </a:solidFill>
                          <a:latin typeface="Calibri"/>
                          <a:cs typeface="Calibri"/>
                        </a:rPr>
                        <a:t>or </a:t>
                      </a:r>
                      <a:r>
                        <a:rPr sz="1600" spc="-5" dirty="0">
                          <a:solidFill>
                            <a:srgbClr val="002060"/>
                          </a:solidFill>
                          <a:latin typeface="Calibri"/>
                          <a:cs typeface="Calibri"/>
                        </a:rPr>
                        <a:t>workmanship;</a:t>
                      </a:r>
                      <a:r>
                        <a:rPr sz="1600" spc="15" dirty="0">
                          <a:solidFill>
                            <a:srgbClr val="002060"/>
                          </a:solidFill>
                          <a:latin typeface="Calibri"/>
                          <a:cs typeface="Calibri"/>
                        </a:rPr>
                        <a:t> </a:t>
                      </a:r>
                      <a:r>
                        <a:rPr sz="1600" dirty="0">
                          <a:solidFill>
                            <a:srgbClr val="002060"/>
                          </a:solidFill>
                          <a:latin typeface="Calibri"/>
                          <a:cs typeface="Calibri"/>
                        </a:rPr>
                        <a:t>or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not</a:t>
                      </a:r>
                      <a:r>
                        <a:rPr sz="1600" spc="-10" dirty="0">
                          <a:solidFill>
                            <a:srgbClr val="002060"/>
                          </a:solidFill>
                          <a:latin typeface="Calibri"/>
                          <a:cs typeface="Calibri"/>
                        </a:rPr>
                        <a:t> failed.</a:t>
                      </a:r>
                      <a:endParaRPr sz="1600">
                        <a:latin typeface="Calibri"/>
                        <a:cs typeface="Calibri"/>
                      </a:endParaRPr>
                    </a:p>
                    <a:p>
                      <a:pPr marL="162560" indent="-72390">
                        <a:lnSpc>
                          <a:spcPct val="100000"/>
                        </a:lnSpc>
                        <a:buSzPct val="93750"/>
                        <a:buFont typeface="Arial"/>
                        <a:buChar char="•"/>
                        <a:tabLst>
                          <a:tab pos="163195" algn="l"/>
                        </a:tabLst>
                      </a:pPr>
                      <a:r>
                        <a:rPr sz="1600" spc="-15" dirty="0">
                          <a:solidFill>
                            <a:srgbClr val="002060"/>
                          </a:solidFill>
                          <a:latin typeface="Calibri"/>
                          <a:cs typeface="Calibri"/>
                        </a:rPr>
                        <a:t>Defective</a:t>
                      </a:r>
                      <a:r>
                        <a:rPr sz="1600" spc="-1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5"/>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6"/>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(b)Property Insured lost </a:t>
                      </a:r>
                      <a:r>
                        <a:rPr sz="1600" dirty="0">
                          <a:solidFill>
                            <a:srgbClr val="002060"/>
                          </a:solidFill>
                          <a:latin typeface="Calibri"/>
                          <a:cs typeface="Calibri"/>
                        </a:rPr>
                        <a:t>or </a:t>
                      </a:r>
                      <a:r>
                        <a:rPr sz="1600" spc="-5" dirty="0">
                          <a:solidFill>
                            <a:srgbClr val="002060"/>
                          </a:solidFill>
                          <a:latin typeface="Calibri"/>
                          <a:cs typeface="Calibri"/>
                        </a:rPr>
                        <a:t>damaged </a:t>
                      </a:r>
                      <a:r>
                        <a:rPr sz="1600" spc="-15" dirty="0">
                          <a:solidFill>
                            <a:srgbClr val="002060"/>
                          </a:solidFill>
                          <a:latin typeface="Calibri"/>
                          <a:cs typeface="Calibri"/>
                        </a:rPr>
                        <a:t>to </a:t>
                      </a:r>
                      <a:r>
                        <a:rPr sz="1600" spc="-5" dirty="0">
                          <a:solidFill>
                            <a:srgbClr val="002060"/>
                          </a:solidFill>
                          <a:latin typeface="Calibri"/>
                          <a:cs typeface="Calibri"/>
                        </a:rPr>
                        <a:t>enable the </a:t>
                      </a:r>
                      <a:r>
                        <a:rPr sz="1600" spc="-10" dirty="0">
                          <a:solidFill>
                            <a:srgbClr val="002060"/>
                          </a:solidFill>
                          <a:latin typeface="Calibri"/>
                          <a:cs typeface="Calibri"/>
                        </a:rPr>
                        <a:t>replacement, repair</a:t>
                      </a:r>
                      <a:r>
                        <a:rPr sz="1600" spc="114" dirty="0">
                          <a:solidFill>
                            <a:srgbClr val="002060"/>
                          </a:solidFill>
                          <a:latin typeface="Calibri"/>
                          <a:cs typeface="Calibri"/>
                        </a:rPr>
                        <a:t> </a:t>
                      </a:r>
                      <a:r>
                        <a:rPr sz="1600" dirty="0">
                          <a:solidFill>
                            <a:srgbClr val="002060"/>
                          </a:solidFill>
                          <a:latin typeface="Calibri"/>
                          <a:cs typeface="Calibri"/>
                        </a:rPr>
                        <a:t>or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7"/>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rectification </a:t>
                      </a:r>
                      <a:r>
                        <a:rPr sz="1600" dirty="0">
                          <a:solidFill>
                            <a:srgbClr val="002060"/>
                          </a:solidFill>
                          <a:latin typeface="Calibri"/>
                          <a:cs typeface="Calibri"/>
                        </a:rPr>
                        <a:t>of </a:t>
                      </a:r>
                      <a:r>
                        <a:rPr sz="1600" spc="-10" dirty="0">
                          <a:solidFill>
                            <a:srgbClr val="002060"/>
                          </a:solidFill>
                          <a:latin typeface="Calibri"/>
                          <a:cs typeface="Calibri"/>
                        </a:rPr>
                        <a:t>Property Insured excluded </a:t>
                      </a:r>
                      <a:r>
                        <a:rPr sz="1600" spc="-5" dirty="0">
                          <a:solidFill>
                            <a:srgbClr val="002060"/>
                          </a:solidFill>
                          <a:latin typeface="Calibri"/>
                          <a:cs typeface="Calibri"/>
                        </a:rPr>
                        <a:t>by </a:t>
                      </a:r>
                      <a:r>
                        <a:rPr sz="1600" dirty="0">
                          <a:solidFill>
                            <a:srgbClr val="002060"/>
                          </a:solidFill>
                          <a:latin typeface="Calibri"/>
                          <a:cs typeface="Calibri"/>
                        </a:rPr>
                        <a:t>(a) </a:t>
                      </a:r>
                      <a:r>
                        <a:rPr sz="1600" spc="-10" dirty="0">
                          <a:solidFill>
                            <a:srgbClr val="002060"/>
                          </a:solidFill>
                          <a:latin typeface="Calibri"/>
                          <a:cs typeface="Calibri"/>
                        </a:rPr>
                        <a:t>above.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8"/>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b="1" u="sng" spc="-10" dirty="0">
                          <a:solidFill>
                            <a:srgbClr val="002060"/>
                          </a:solidFill>
                          <a:uFill>
                            <a:solidFill>
                              <a:srgbClr val="002060"/>
                            </a:solidFill>
                          </a:uFill>
                          <a:latin typeface="Calibri"/>
                          <a:cs typeface="Calibri"/>
                        </a:rPr>
                        <a:t>Covered: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9"/>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5" dirty="0">
                          <a:solidFill>
                            <a:srgbClr val="002060"/>
                          </a:solidFill>
                          <a:latin typeface="Calibri"/>
                          <a:cs typeface="Calibri"/>
                        </a:rPr>
                        <a:t>Exclusion </a:t>
                      </a:r>
                      <a:r>
                        <a:rPr sz="1600" b="1" i="1" dirty="0">
                          <a:solidFill>
                            <a:srgbClr val="002060"/>
                          </a:solidFill>
                          <a:latin typeface="Calibri"/>
                          <a:cs typeface="Calibri"/>
                        </a:rPr>
                        <a:t>(a) </a:t>
                      </a:r>
                      <a:r>
                        <a:rPr sz="1600" b="1" i="1" spc="-5" dirty="0">
                          <a:solidFill>
                            <a:srgbClr val="002060"/>
                          </a:solidFill>
                          <a:latin typeface="Calibri"/>
                          <a:cs typeface="Calibri"/>
                        </a:rPr>
                        <a:t>above </a:t>
                      </a:r>
                      <a:r>
                        <a:rPr sz="1600" b="1" i="1" dirty="0">
                          <a:solidFill>
                            <a:srgbClr val="002060"/>
                          </a:solidFill>
                          <a:latin typeface="Calibri"/>
                          <a:cs typeface="Calibri"/>
                        </a:rPr>
                        <a:t>shall not apply </a:t>
                      </a:r>
                      <a:r>
                        <a:rPr sz="1600" b="1" i="1" spc="-10" dirty="0">
                          <a:solidFill>
                            <a:srgbClr val="002060"/>
                          </a:solidFill>
                          <a:latin typeface="Calibri"/>
                          <a:cs typeface="Calibri"/>
                        </a:rPr>
                        <a:t>to </a:t>
                      </a:r>
                      <a:r>
                        <a:rPr sz="1600" b="1" i="1" dirty="0">
                          <a:solidFill>
                            <a:srgbClr val="002060"/>
                          </a:solidFill>
                          <a:latin typeface="Calibri"/>
                          <a:cs typeface="Calibri"/>
                        </a:rPr>
                        <a:t>other Property Insured which is</a:t>
                      </a:r>
                      <a:r>
                        <a:rPr sz="1600" b="1" i="1" spc="-55" dirty="0">
                          <a:solidFill>
                            <a:srgbClr val="002060"/>
                          </a:solidFill>
                          <a:latin typeface="Calibri"/>
                          <a:cs typeface="Calibri"/>
                        </a:rPr>
                        <a:t> </a:t>
                      </a:r>
                      <a:r>
                        <a:rPr sz="1600" b="1" i="1" spc="-5" dirty="0">
                          <a:solidFill>
                            <a:srgbClr val="002060"/>
                          </a:solidFill>
                          <a:latin typeface="Calibri"/>
                          <a:cs typeface="Calibri"/>
                        </a:rPr>
                        <a:t>free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All other</a:t>
                      </a:r>
                      <a:r>
                        <a:rPr sz="1600" spc="-2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0"/>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dirty="0">
                          <a:solidFill>
                            <a:srgbClr val="002060"/>
                          </a:solidFill>
                          <a:latin typeface="Calibri"/>
                          <a:cs typeface="Calibri"/>
                        </a:rPr>
                        <a:t>of the </a:t>
                      </a:r>
                      <a:r>
                        <a:rPr sz="1600" b="1" i="1" spc="-5" dirty="0">
                          <a:solidFill>
                            <a:srgbClr val="002060"/>
                          </a:solidFill>
                          <a:latin typeface="Calibri"/>
                          <a:cs typeface="Calibri"/>
                        </a:rPr>
                        <a:t>defective condition </a:t>
                      </a:r>
                      <a:r>
                        <a:rPr sz="1600" b="1" i="1" dirty="0">
                          <a:solidFill>
                            <a:srgbClr val="002060"/>
                          </a:solidFill>
                          <a:latin typeface="Calibri"/>
                          <a:cs typeface="Calibri"/>
                        </a:rPr>
                        <a:t>but is damaged in </a:t>
                      </a:r>
                      <a:r>
                        <a:rPr sz="1600" b="1" i="1" spc="-5" dirty="0">
                          <a:solidFill>
                            <a:srgbClr val="002060"/>
                          </a:solidFill>
                          <a:latin typeface="Calibri"/>
                          <a:cs typeface="Calibri"/>
                        </a:rPr>
                        <a:t>consequence</a:t>
                      </a:r>
                      <a:r>
                        <a:rPr sz="1600" b="1" i="1" spc="15" dirty="0">
                          <a:solidFill>
                            <a:srgbClr val="002060"/>
                          </a:solidFill>
                          <a:latin typeface="Calibri"/>
                          <a:cs typeface="Calibri"/>
                        </a:rPr>
                        <a:t> </a:t>
                      </a:r>
                      <a:r>
                        <a:rPr sz="1600" b="1" i="1" spc="-10" dirty="0">
                          <a:solidFill>
                            <a:srgbClr val="002060"/>
                          </a:solidFill>
                          <a:latin typeface="Calibri"/>
                          <a:cs typeface="Calibri"/>
                        </a:rPr>
                        <a:t>thereof.</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damage</a:t>
                      </a:r>
                      <a:r>
                        <a:rPr sz="1600" spc="-25" dirty="0">
                          <a:solidFill>
                            <a:srgbClr val="002060"/>
                          </a:solidFill>
                          <a:latin typeface="Calibri"/>
                          <a:cs typeface="Calibri"/>
                        </a:rPr>
                        <a:t> </a:t>
                      </a:r>
                      <a:r>
                        <a:rPr sz="1600" spc="-10" dirty="0">
                          <a:solidFill>
                            <a:srgbClr val="002060"/>
                          </a:solidFill>
                          <a:latin typeface="Calibri"/>
                          <a:cs typeface="Calibri"/>
                        </a:rPr>
                        <a:t>resulting</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1"/>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from failed</a:t>
                      </a:r>
                      <a:r>
                        <a:rPr sz="1600" spc="-25"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2"/>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For </a:t>
                      </a:r>
                      <a:r>
                        <a:rPr sz="1600" spc="-5" dirty="0">
                          <a:solidFill>
                            <a:srgbClr val="002060"/>
                          </a:solidFill>
                          <a:latin typeface="Calibri"/>
                          <a:cs typeface="Calibri"/>
                        </a:rPr>
                        <a:t>the purpose </a:t>
                      </a:r>
                      <a:r>
                        <a:rPr sz="1600" dirty="0">
                          <a:solidFill>
                            <a:srgbClr val="002060"/>
                          </a:solidFill>
                          <a:latin typeface="Calibri"/>
                          <a:cs typeface="Calibri"/>
                        </a:rPr>
                        <a:t>of </a:t>
                      </a:r>
                      <a:r>
                        <a:rPr sz="1600" spc="-5" dirty="0">
                          <a:solidFill>
                            <a:srgbClr val="002060"/>
                          </a:solidFill>
                          <a:latin typeface="Calibri"/>
                          <a:cs typeface="Calibri"/>
                        </a:rPr>
                        <a:t>the </a:t>
                      </a:r>
                      <a:r>
                        <a:rPr sz="1600" spc="-10" dirty="0">
                          <a:solidFill>
                            <a:srgbClr val="002060"/>
                          </a:solidFill>
                          <a:latin typeface="Calibri"/>
                          <a:cs typeface="Calibri"/>
                        </a:rPr>
                        <a:t>Policy </a:t>
                      </a:r>
                      <a:r>
                        <a:rPr sz="1600" spc="-5" dirty="0">
                          <a:solidFill>
                            <a:srgbClr val="002060"/>
                          </a:solidFill>
                          <a:latin typeface="Calibri"/>
                          <a:cs typeface="Calibri"/>
                        </a:rPr>
                        <a:t>and not </a:t>
                      </a:r>
                      <a:r>
                        <a:rPr sz="1600" spc="-10" dirty="0">
                          <a:solidFill>
                            <a:srgbClr val="002060"/>
                          </a:solidFill>
                          <a:latin typeface="Calibri"/>
                          <a:cs typeface="Calibri"/>
                        </a:rPr>
                        <a:t>merely </a:t>
                      </a:r>
                      <a:r>
                        <a:rPr sz="1600" spc="-5" dirty="0">
                          <a:solidFill>
                            <a:srgbClr val="002060"/>
                          </a:solidFill>
                          <a:latin typeface="Calibri"/>
                          <a:cs typeface="Calibri"/>
                        </a:rPr>
                        <a:t>this </a:t>
                      </a:r>
                      <a:r>
                        <a:rPr sz="1600" spc="-10" dirty="0">
                          <a:solidFill>
                            <a:srgbClr val="002060"/>
                          </a:solidFill>
                          <a:latin typeface="Calibri"/>
                          <a:cs typeface="Calibri"/>
                        </a:rPr>
                        <a:t>Exclusion, </a:t>
                      </a:r>
                      <a:r>
                        <a:rPr sz="1600" spc="-5" dirty="0">
                          <a:solidFill>
                            <a:srgbClr val="002060"/>
                          </a:solidFill>
                          <a:latin typeface="Calibri"/>
                          <a:cs typeface="Calibri"/>
                        </a:rPr>
                        <a:t>the</a:t>
                      </a:r>
                      <a:r>
                        <a:rPr sz="1600" spc="10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a:t>
                      </a:r>
                      <a:r>
                        <a:rPr sz="1600" spc="-20" dirty="0">
                          <a:solidFill>
                            <a:srgbClr val="002060"/>
                          </a:solidFill>
                          <a:latin typeface="Calibri"/>
                          <a:cs typeface="Calibri"/>
                        </a:rPr>
                        <a:t> </a:t>
                      </a:r>
                      <a:r>
                        <a:rPr sz="1600" spc="-5" dirty="0">
                          <a:solidFill>
                            <a:srgbClr val="002060"/>
                          </a:solidFill>
                          <a:latin typeface="Calibri"/>
                          <a:cs typeface="Calibri"/>
                        </a:rPr>
                        <a:t>including</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3"/>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Insured </a:t>
                      </a:r>
                      <a:r>
                        <a:rPr sz="1600" spc="-5" dirty="0">
                          <a:solidFill>
                            <a:srgbClr val="002060"/>
                          </a:solidFill>
                          <a:latin typeface="Calibri"/>
                          <a:cs typeface="Calibri"/>
                        </a:rPr>
                        <a:t>shall not be </a:t>
                      </a:r>
                      <a:r>
                        <a:rPr sz="1600" spc="-10" dirty="0">
                          <a:solidFill>
                            <a:srgbClr val="002060"/>
                          </a:solidFill>
                          <a:latin typeface="Calibri"/>
                          <a:cs typeface="Calibri"/>
                        </a:rPr>
                        <a:t>regarded </a:t>
                      </a:r>
                      <a:r>
                        <a:rPr sz="1600" dirty="0">
                          <a:solidFill>
                            <a:srgbClr val="002060"/>
                          </a:solidFill>
                          <a:latin typeface="Calibri"/>
                          <a:cs typeface="Calibri"/>
                        </a:rPr>
                        <a:t>as </a:t>
                      </a:r>
                      <a:r>
                        <a:rPr sz="1600" spc="-10" dirty="0">
                          <a:solidFill>
                            <a:srgbClr val="002060"/>
                          </a:solidFill>
                          <a:latin typeface="Calibri"/>
                          <a:cs typeface="Calibri"/>
                        </a:rPr>
                        <a:t>lost </a:t>
                      </a:r>
                      <a:r>
                        <a:rPr sz="1600" dirty="0">
                          <a:solidFill>
                            <a:srgbClr val="002060"/>
                          </a:solidFill>
                          <a:latin typeface="Calibri"/>
                          <a:cs typeface="Calibri"/>
                        </a:rPr>
                        <a:t>or </a:t>
                      </a:r>
                      <a:r>
                        <a:rPr sz="1600" spc="-5" dirty="0">
                          <a:solidFill>
                            <a:srgbClr val="002060"/>
                          </a:solidFill>
                          <a:latin typeface="Calibri"/>
                          <a:cs typeface="Calibri"/>
                        </a:rPr>
                        <a:t>damaged solely by virtue </a:t>
                      </a:r>
                      <a:r>
                        <a:rPr sz="1600" dirty="0">
                          <a:solidFill>
                            <a:srgbClr val="002060"/>
                          </a:solidFill>
                          <a:latin typeface="Calibri"/>
                          <a:cs typeface="Calibri"/>
                        </a:rPr>
                        <a:t>of</a:t>
                      </a:r>
                      <a:r>
                        <a:rPr sz="1600" spc="-5" dirty="0">
                          <a:solidFill>
                            <a:srgbClr val="002060"/>
                          </a:solidFill>
                          <a:latin typeface="Calibri"/>
                          <a:cs typeface="Calibri"/>
                        </a:rPr>
                        <a:t> the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steel </a:t>
                      </a:r>
                      <a:r>
                        <a:rPr sz="1600" spc="-5" dirty="0">
                          <a:solidFill>
                            <a:srgbClr val="002060"/>
                          </a:solidFill>
                          <a:latin typeface="Calibri"/>
                          <a:cs typeface="Calibri"/>
                        </a:rPr>
                        <a:t>beam held</a:t>
                      </a:r>
                      <a:r>
                        <a:rPr sz="1600" spc="-35" dirty="0">
                          <a:solidFill>
                            <a:srgbClr val="002060"/>
                          </a:solidFill>
                          <a:latin typeface="Calibri"/>
                          <a:cs typeface="Calibri"/>
                        </a:rPr>
                        <a:t> </a:t>
                      </a:r>
                      <a:r>
                        <a:rPr sz="1600" spc="-5" dirty="0">
                          <a:solidFill>
                            <a:srgbClr val="002060"/>
                          </a:solidFill>
                          <a:latin typeface="Calibri"/>
                          <a:cs typeface="Calibri"/>
                        </a:rPr>
                        <a:t>in</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4"/>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existence </a:t>
                      </a:r>
                      <a:r>
                        <a:rPr sz="1600" dirty="0">
                          <a:solidFill>
                            <a:srgbClr val="002060"/>
                          </a:solidFill>
                          <a:latin typeface="Calibri"/>
                          <a:cs typeface="Calibri"/>
                        </a:rPr>
                        <a:t>of </a:t>
                      </a:r>
                      <a:r>
                        <a:rPr sz="1600" spc="-15" dirty="0">
                          <a:solidFill>
                            <a:srgbClr val="002060"/>
                          </a:solidFill>
                          <a:latin typeface="Calibri"/>
                          <a:cs typeface="Calibri"/>
                        </a:rPr>
                        <a:t>any defect </a:t>
                      </a:r>
                      <a:r>
                        <a:rPr sz="1600" spc="-5" dirty="0">
                          <a:solidFill>
                            <a:srgbClr val="002060"/>
                          </a:solidFill>
                          <a:latin typeface="Calibri"/>
                          <a:cs typeface="Calibri"/>
                        </a:rPr>
                        <a:t>in design, plan, </a:t>
                      </a:r>
                      <a:r>
                        <a:rPr sz="1600" spc="-10" dirty="0">
                          <a:solidFill>
                            <a:srgbClr val="002060"/>
                          </a:solidFill>
                          <a:latin typeface="Calibri"/>
                          <a:cs typeface="Calibri"/>
                        </a:rPr>
                        <a:t>specification, materials,</a:t>
                      </a:r>
                      <a:r>
                        <a:rPr sz="1600" spc="10" dirty="0">
                          <a:solidFill>
                            <a:srgbClr val="002060"/>
                          </a:solidFill>
                          <a:latin typeface="Calibri"/>
                          <a:cs typeface="Calibri"/>
                        </a:rPr>
                        <a:t> </a:t>
                      </a:r>
                      <a:r>
                        <a:rPr sz="1600" dirty="0">
                          <a:solidFill>
                            <a:srgbClr val="002060"/>
                          </a:solidFill>
                          <a:latin typeface="Calibri"/>
                          <a:cs typeface="Calibri"/>
                        </a:rPr>
                        <a:t>or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place by</a:t>
                      </a:r>
                      <a:r>
                        <a:rPr sz="1600" spc="-35"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5"/>
                  </a:ext>
                </a:extLst>
              </a:tr>
              <a:tr h="269558">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5" dirty="0">
                          <a:solidFill>
                            <a:srgbClr val="002060"/>
                          </a:solidFill>
                          <a:latin typeface="Calibri"/>
                          <a:cs typeface="Calibri"/>
                        </a:rPr>
                        <a:t>workmanship in the </a:t>
                      </a:r>
                      <a:r>
                        <a:rPr sz="1600" spc="-10" dirty="0">
                          <a:solidFill>
                            <a:srgbClr val="002060"/>
                          </a:solidFill>
                          <a:latin typeface="Calibri"/>
                          <a:cs typeface="Calibri"/>
                        </a:rPr>
                        <a:t>Property Insured </a:t>
                      </a:r>
                      <a:r>
                        <a:rPr sz="1600"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spc="30" dirty="0">
                          <a:solidFill>
                            <a:srgbClr val="002060"/>
                          </a:solidFill>
                          <a:latin typeface="Calibri"/>
                          <a:cs typeface="Calibri"/>
                        </a:rPr>
                        <a:t> </a:t>
                      </a:r>
                      <a:r>
                        <a:rPr sz="1600" spc="-30" dirty="0">
                          <a:solidFill>
                            <a:srgbClr val="002060"/>
                          </a:solidFill>
                          <a:latin typeface="Calibri"/>
                          <a:cs typeface="Calibri"/>
                        </a:rPr>
                        <a:t>thereof.”</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6"/>
                  </a:ext>
                </a:extLst>
              </a:tr>
              <a:tr h="511682">
                <a:tc>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a:lnSpc>
                          <a:spcPct val="100000"/>
                        </a:lnSpc>
                      </a:pPr>
                      <a:endParaRPr sz="1600">
                        <a:latin typeface="Times New Roman"/>
                        <a:cs typeface="Times New Roman"/>
                      </a:endParaRPr>
                    </a:p>
                  </a:txBody>
                  <a:tcPr marL="0" marR="0" marT="0" marB="0">
                    <a:lnL w="19050">
                      <a:solidFill>
                        <a:srgbClr val="4F81BD"/>
                      </a:solidFill>
                      <a:prstDash val="solid"/>
                    </a:lnL>
                    <a:lnR w="19050">
                      <a:solidFill>
                        <a:srgbClr val="000000"/>
                      </a:solidFill>
                      <a:prstDash val="solid"/>
                    </a:lnR>
                    <a:lnB w="19050">
                      <a:solidFill>
                        <a:srgbClr val="4F81BD"/>
                      </a:solidFill>
                      <a:prstDash val="solid"/>
                    </a:lnB>
                    <a:solidFill>
                      <a:srgbClr val="F2F2F2"/>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D9D9D9"/>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7"/>
                  </a:ext>
                </a:extLst>
              </a:tr>
              <a:tr h="471297">
                <a:tc>
                  <a:txBody>
                    <a:bodyPr/>
                    <a:lstStyle/>
                    <a:p>
                      <a:pPr>
                        <a:lnSpc>
                          <a:spcPct val="100000"/>
                        </a:lnSpc>
                      </a:pPr>
                      <a:endParaRPr sz="1600">
                        <a:latin typeface="Times New Roman"/>
                        <a:cs typeface="Times New Roman"/>
                      </a:endParaRPr>
                    </a:p>
                  </a:txBody>
                  <a:tcPr marL="0" marR="0" marT="0" marB="0">
                    <a:solidFill>
                      <a:srgbClr val="1F497D"/>
                    </a:solidFill>
                  </a:tcPr>
                </a:tc>
                <a:tc>
                  <a:txBody>
                    <a:bodyPr/>
                    <a:lstStyle/>
                    <a:p>
                      <a:pPr marL="2573020">
                        <a:lnSpc>
                          <a:spcPct val="100000"/>
                        </a:lnSpc>
                        <a:spcBef>
                          <a:spcPts val="395"/>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2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50165" marB="0">
                    <a:lnT w="19050">
                      <a:solidFill>
                        <a:srgbClr val="4F81BD"/>
                      </a:solidFill>
                      <a:prstDash val="solid"/>
                    </a:lnT>
                    <a:solidFill>
                      <a:srgbClr val="1F497D"/>
                    </a:solidFill>
                  </a:tcPr>
                </a:tc>
                <a:tc>
                  <a:txBody>
                    <a:bodyPr/>
                    <a:lstStyle/>
                    <a:p>
                      <a:pPr marR="64769" algn="r">
                        <a:lnSpc>
                          <a:spcPct val="100000"/>
                        </a:lnSpc>
                        <a:spcBef>
                          <a:spcPts val="395"/>
                        </a:spcBef>
                      </a:pPr>
                      <a:r>
                        <a:rPr sz="1200" spc="-5" dirty="0">
                          <a:solidFill>
                            <a:srgbClr val="FFFFFF"/>
                          </a:solidFill>
                          <a:latin typeface="Calibri"/>
                          <a:cs typeface="Calibri"/>
                        </a:rPr>
                        <a:t>32</a:t>
                      </a:r>
                      <a:endParaRPr sz="1200">
                        <a:latin typeface="Calibri"/>
                        <a:cs typeface="Calibri"/>
                      </a:endParaRPr>
                    </a:p>
                  </a:txBody>
                  <a:tcPr marL="0" marR="0" marT="50165" marB="0">
                    <a:lnT w="19050">
                      <a:solidFill>
                        <a:srgbClr val="000000"/>
                      </a:solidFill>
                      <a:prstDash val="solid"/>
                    </a:lnT>
                    <a:solidFill>
                      <a:srgbClr val="1F497D"/>
                    </a:solidFill>
                  </a:tcPr>
                </a:tc>
                <a:tc>
                  <a:txBody>
                    <a:bodyPr/>
                    <a:lstStyle/>
                    <a:p>
                      <a:pPr>
                        <a:lnSpc>
                          <a:spcPct val="100000"/>
                        </a:lnSpc>
                      </a:pPr>
                      <a:endParaRPr sz="160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7200" y="457200"/>
          <a:ext cx="9142729" cy="6857988"/>
        </p:xfrm>
        <a:graphic>
          <a:graphicData uri="http://schemas.openxmlformats.org/drawingml/2006/table">
            <a:tbl>
              <a:tblPr firstRow="1" bandRow="1">
                <a:tableStyleId>{2D5ABB26-0587-4C30-8999-92F81FD0307C}</a:tableStyleId>
              </a:tblPr>
              <a:tblGrid>
                <a:gridCol w="436880">
                  <a:extLst>
                    <a:ext uri="{9D8B030D-6E8A-4147-A177-3AD203B41FA5}">
                      <a16:colId xmlns:a16="http://schemas.microsoft.com/office/drawing/2014/main" val="20000"/>
                    </a:ext>
                  </a:extLst>
                </a:gridCol>
                <a:gridCol w="6421120">
                  <a:extLst>
                    <a:ext uri="{9D8B030D-6E8A-4147-A177-3AD203B41FA5}">
                      <a16:colId xmlns:a16="http://schemas.microsoft.com/office/drawing/2014/main" val="20001"/>
                    </a:ext>
                  </a:extLst>
                </a:gridCol>
                <a:gridCol w="1807845">
                  <a:extLst>
                    <a:ext uri="{9D8B030D-6E8A-4147-A177-3AD203B41FA5}">
                      <a16:colId xmlns:a16="http://schemas.microsoft.com/office/drawing/2014/main" val="20002"/>
                    </a:ext>
                  </a:extLst>
                </a:gridCol>
                <a:gridCol w="476884">
                  <a:extLst>
                    <a:ext uri="{9D8B030D-6E8A-4147-A177-3AD203B41FA5}">
                      <a16:colId xmlns:a16="http://schemas.microsoft.com/office/drawing/2014/main" val="20003"/>
                    </a:ext>
                  </a:extLst>
                </a:gridCol>
              </a:tblGrid>
              <a:tr h="1524380">
                <a:tc gridSpan="4">
                  <a:txBody>
                    <a:bodyPr/>
                    <a:lstStyle/>
                    <a:p>
                      <a:pPr>
                        <a:lnSpc>
                          <a:spcPct val="100000"/>
                        </a:lnSpc>
                        <a:spcBef>
                          <a:spcPts val="25"/>
                        </a:spcBef>
                      </a:pPr>
                      <a:endParaRPr sz="2150">
                        <a:latin typeface="Times New Roman"/>
                        <a:cs typeface="Times New Roman"/>
                      </a:endParaRPr>
                    </a:p>
                    <a:p>
                      <a:pPr algn="ctr">
                        <a:lnSpc>
                          <a:spcPct val="100000"/>
                        </a:lnSpc>
                      </a:pPr>
                      <a:r>
                        <a:rPr sz="2200" b="1" dirty="0">
                          <a:solidFill>
                            <a:srgbClr val="FFFFFF"/>
                          </a:solidFill>
                          <a:latin typeface="Calibri"/>
                          <a:cs typeface="Calibri"/>
                        </a:rPr>
                        <a:t>Scenario</a:t>
                      </a:r>
                      <a:r>
                        <a:rPr sz="2200" b="1" spc="-10" dirty="0">
                          <a:solidFill>
                            <a:srgbClr val="FFFFFF"/>
                          </a:solidFill>
                          <a:latin typeface="Calibri"/>
                          <a:cs typeface="Calibri"/>
                        </a:rPr>
                        <a:t> </a:t>
                      </a:r>
                      <a:r>
                        <a:rPr sz="2200" b="1" dirty="0">
                          <a:solidFill>
                            <a:srgbClr val="FFFFFF"/>
                          </a:solidFill>
                          <a:latin typeface="Calibri"/>
                          <a:cs typeface="Calibri"/>
                        </a:rPr>
                        <a:t>3:</a:t>
                      </a:r>
                      <a:endParaRPr sz="2200">
                        <a:latin typeface="Calibri"/>
                        <a:cs typeface="Calibri"/>
                      </a:endParaRPr>
                    </a:p>
                    <a:p>
                      <a:pPr marL="923290" marR="916305" algn="ctr">
                        <a:lnSpc>
                          <a:spcPct val="100000"/>
                        </a:lnSpc>
                      </a:pPr>
                      <a:r>
                        <a:rPr sz="2200" b="1" spc="-15" dirty="0">
                          <a:solidFill>
                            <a:srgbClr val="FFFFFF"/>
                          </a:solidFill>
                          <a:latin typeface="Calibri"/>
                          <a:cs typeface="Calibri"/>
                        </a:rPr>
                        <a:t>Defect </a:t>
                      </a:r>
                      <a:r>
                        <a:rPr sz="2200" b="1" spc="-5" dirty="0">
                          <a:solidFill>
                            <a:srgbClr val="FFFFFF"/>
                          </a:solidFill>
                          <a:latin typeface="Calibri"/>
                          <a:cs typeface="Calibri"/>
                        </a:rPr>
                        <a:t>Causes </a:t>
                      </a:r>
                      <a:r>
                        <a:rPr sz="2200" b="1" spc="-10" dirty="0">
                          <a:solidFill>
                            <a:srgbClr val="FFFFFF"/>
                          </a:solidFill>
                          <a:latin typeface="Calibri"/>
                          <a:cs typeface="Calibri"/>
                        </a:rPr>
                        <a:t>Physical Damage </a:t>
                      </a:r>
                      <a:r>
                        <a:rPr sz="2200" b="1" spc="-15" dirty="0">
                          <a:solidFill>
                            <a:srgbClr val="FFFFFF"/>
                          </a:solidFill>
                          <a:latin typeface="Calibri"/>
                          <a:cs typeface="Calibri"/>
                        </a:rPr>
                        <a:t>to Defective </a:t>
                      </a:r>
                      <a:r>
                        <a:rPr sz="2200" b="1" spc="-10" dirty="0">
                          <a:solidFill>
                            <a:srgbClr val="FFFFFF"/>
                          </a:solidFill>
                          <a:latin typeface="Calibri"/>
                          <a:cs typeface="Calibri"/>
                        </a:rPr>
                        <a:t>Property </a:t>
                      </a:r>
                      <a:r>
                        <a:rPr sz="2200" b="1" dirty="0">
                          <a:solidFill>
                            <a:srgbClr val="FFFFFF"/>
                          </a:solidFill>
                          <a:latin typeface="Calibri"/>
                          <a:cs typeface="Calibri"/>
                        </a:rPr>
                        <a:t>and </a:t>
                      </a:r>
                      <a:r>
                        <a:rPr sz="2200" b="1" spc="-5" dirty="0">
                          <a:solidFill>
                            <a:srgbClr val="FFFFFF"/>
                          </a:solidFill>
                          <a:latin typeface="Calibri"/>
                          <a:cs typeface="Calibri"/>
                        </a:rPr>
                        <a:t>Non‐  </a:t>
                      </a:r>
                      <a:r>
                        <a:rPr sz="2200" b="1" spc="-15" dirty="0">
                          <a:solidFill>
                            <a:srgbClr val="FFFFFF"/>
                          </a:solidFill>
                          <a:latin typeface="Calibri"/>
                          <a:cs typeface="Calibri"/>
                        </a:rPr>
                        <a:t>Defective</a:t>
                      </a:r>
                      <a:r>
                        <a:rPr sz="2200" b="1" spc="5" dirty="0">
                          <a:solidFill>
                            <a:srgbClr val="FFFFFF"/>
                          </a:solidFill>
                          <a:latin typeface="Calibri"/>
                          <a:cs typeface="Calibri"/>
                        </a:rPr>
                        <a:t> </a:t>
                      </a:r>
                      <a:r>
                        <a:rPr sz="2200" b="1" spc="-10" dirty="0">
                          <a:solidFill>
                            <a:srgbClr val="FFFFFF"/>
                          </a:solidFill>
                          <a:latin typeface="Calibri"/>
                          <a:cs typeface="Calibri"/>
                        </a:rPr>
                        <a:t>Property</a:t>
                      </a:r>
                      <a:endParaRPr sz="2200">
                        <a:latin typeface="Calibri"/>
                        <a:cs typeface="Calibri"/>
                      </a:endParaRPr>
                    </a:p>
                  </a:txBody>
                  <a:tcPr marL="0" marR="0" marT="3175" marB="0">
                    <a:solidFill>
                      <a:srgbClr val="1F497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5279">
                <a:tc rowSpan="2">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ct val="100000"/>
                        </a:lnSpc>
                        <a:spcBef>
                          <a:spcPts val="254"/>
                        </a:spcBef>
                      </a:pPr>
                      <a:r>
                        <a:rPr sz="1600" b="1" spc="-5" dirty="0">
                          <a:solidFill>
                            <a:srgbClr val="FFFFFF"/>
                          </a:solidFill>
                          <a:latin typeface="Calibri"/>
                          <a:cs typeface="Calibri"/>
                        </a:rPr>
                        <a:t>DE5 (1995) </a:t>
                      </a:r>
                      <a:r>
                        <a:rPr sz="1600" b="1" dirty="0">
                          <a:solidFill>
                            <a:srgbClr val="FFFFFF"/>
                          </a:solidFill>
                          <a:latin typeface="Calibri"/>
                          <a:cs typeface="Calibri"/>
                        </a:rPr>
                        <a:t>Design </a:t>
                      </a:r>
                      <a:r>
                        <a:rPr sz="1600" b="1" spc="-10" dirty="0">
                          <a:solidFill>
                            <a:srgbClr val="FFFFFF"/>
                          </a:solidFill>
                          <a:latin typeface="Calibri"/>
                          <a:cs typeface="Calibri"/>
                        </a:rPr>
                        <a:t>Improvement</a:t>
                      </a:r>
                      <a:r>
                        <a:rPr sz="1600" b="1" spc="5" dirty="0">
                          <a:solidFill>
                            <a:srgbClr val="FFFFFF"/>
                          </a:solidFill>
                          <a:latin typeface="Calibri"/>
                          <a:cs typeface="Calibri"/>
                        </a:rPr>
                        <a:t> </a:t>
                      </a:r>
                      <a:r>
                        <a:rPr sz="1600" b="1" spc="-10" dirty="0">
                          <a:solidFill>
                            <a:srgbClr val="FFFFFF"/>
                          </a:solidFill>
                          <a:latin typeface="Calibri"/>
                          <a:cs typeface="Calibri"/>
                        </a:rPr>
                        <a:t>Exclusion</a:t>
                      </a:r>
                      <a:endParaRPr sz="1600">
                        <a:latin typeface="Calibri"/>
                        <a:cs typeface="Calibri"/>
                      </a:endParaRPr>
                    </a:p>
                  </a:txBody>
                  <a:tcPr marL="0" marR="0" marT="32384" marB="0">
                    <a:lnL w="19050" cap="flat" cmpd="sng" algn="ctr">
                      <a:solidFill>
                        <a:srgbClr val="4F81BD"/>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a:txBody>
                    <a:bodyPr/>
                    <a:lstStyle/>
                    <a:p>
                      <a:pPr marL="88265">
                        <a:lnSpc>
                          <a:spcPct val="100000"/>
                        </a:lnSpc>
                        <a:spcBef>
                          <a:spcPts val="254"/>
                        </a:spcBef>
                      </a:pPr>
                      <a:r>
                        <a:rPr sz="1600" b="1" spc="-10" dirty="0">
                          <a:solidFill>
                            <a:srgbClr val="FFFFFF"/>
                          </a:solidFill>
                          <a:latin typeface="Calibri"/>
                          <a:cs typeface="Calibri"/>
                        </a:rPr>
                        <a:t>Covered</a:t>
                      </a:r>
                      <a:r>
                        <a:rPr sz="1600" b="1" spc="10" dirty="0">
                          <a:solidFill>
                            <a:srgbClr val="FFFFFF"/>
                          </a:solidFill>
                          <a:latin typeface="Calibri"/>
                          <a:cs typeface="Calibri"/>
                        </a:rPr>
                        <a:t> </a:t>
                      </a:r>
                      <a:r>
                        <a:rPr sz="1600" b="1" spc="-10" dirty="0">
                          <a:solidFill>
                            <a:srgbClr val="FFFFFF"/>
                          </a:solidFill>
                          <a:latin typeface="Calibri"/>
                          <a:cs typeface="Calibri"/>
                        </a:rPr>
                        <a:t>Damage</a:t>
                      </a:r>
                      <a:endParaRPr sz="1600">
                        <a:latin typeface="Calibri"/>
                        <a:cs typeface="Calibri"/>
                      </a:endParaRPr>
                    </a:p>
                  </a:txBody>
                  <a:tcPr marL="0" marR="0" marT="3238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D"/>
                    </a:solidFill>
                  </a:tcPr>
                </a:tc>
                <a:tc rowSpan="2">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1"/>
                  </a:ext>
                </a:extLst>
              </a:tr>
              <a:tr h="97916">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400">
                        <a:latin typeface="Times New Roman"/>
                        <a:cs typeface="Times New Roman"/>
                      </a:endParaRPr>
                    </a:p>
                  </a:txBody>
                  <a:tcPr marL="0" marR="0" marT="0" marB="0">
                    <a:lnL w="19050">
                      <a:solidFill>
                        <a:srgbClr val="4F81BD"/>
                      </a:solidFill>
                      <a:prstDash val="solid"/>
                    </a:lnL>
                    <a:lnR w="19050">
                      <a:solidFill>
                        <a:srgbClr val="000000"/>
                      </a:solidFill>
                      <a:prstDash val="solid"/>
                    </a:lnR>
                    <a:lnT w="19050">
                      <a:solidFill>
                        <a:srgbClr val="000000"/>
                      </a:solidFill>
                      <a:prstDash val="solid"/>
                    </a:lnT>
                    <a:solidFill>
                      <a:srgbClr val="F2F2F2"/>
                    </a:solidFill>
                  </a:tcPr>
                </a:tc>
                <a:tc>
                  <a:txBody>
                    <a:bodyPr/>
                    <a:lstStyle/>
                    <a:p>
                      <a:pPr>
                        <a:lnSpc>
                          <a:spcPct val="100000"/>
                        </a:lnSpc>
                      </a:pPr>
                      <a:endParaRPr sz="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2"/>
                  </a:ext>
                </a:extLst>
              </a:tr>
              <a:tr h="452818">
                <a:tc rowSpan="15">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ts val="1405"/>
                        </a:lnSpc>
                      </a:pPr>
                      <a:r>
                        <a:rPr sz="1600" spc="10" dirty="0">
                          <a:solidFill>
                            <a:srgbClr val="002060"/>
                          </a:solidFill>
                          <a:latin typeface="Calibri"/>
                          <a:cs typeface="Calibri"/>
                        </a:rPr>
                        <a:t>“This </a:t>
                      </a:r>
                      <a:r>
                        <a:rPr sz="1600" spc="-5" dirty="0">
                          <a:solidFill>
                            <a:srgbClr val="002060"/>
                          </a:solidFill>
                          <a:latin typeface="Calibri"/>
                          <a:cs typeface="Calibri"/>
                        </a:rPr>
                        <a:t>policy</a:t>
                      </a:r>
                      <a:r>
                        <a:rPr sz="1600" spc="-45" dirty="0">
                          <a:solidFill>
                            <a:srgbClr val="002060"/>
                          </a:solidFill>
                          <a:latin typeface="Calibri"/>
                          <a:cs typeface="Calibri"/>
                        </a:rPr>
                        <a:t> </a:t>
                      </a:r>
                      <a:r>
                        <a:rPr sz="1600" spc="-10" dirty="0">
                          <a:solidFill>
                            <a:srgbClr val="002060"/>
                          </a:solidFill>
                          <a:latin typeface="Calibri"/>
                          <a:cs typeface="Calibri"/>
                        </a:rPr>
                        <a:t>excludes:</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405"/>
                        </a:lnSpc>
                      </a:pPr>
                      <a:r>
                        <a:rPr sz="1600" b="1" u="sng" dirty="0">
                          <a:solidFill>
                            <a:srgbClr val="002060"/>
                          </a:solidFill>
                          <a:uFill>
                            <a:solidFill>
                              <a:srgbClr val="002060"/>
                            </a:solidFill>
                          </a:uFill>
                          <a:latin typeface="Calibri"/>
                          <a:cs typeface="Calibri"/>
                        </a:rPr>
                        <a:t>Not</a:t>
                      </a:r>
                      <a:r>
                        <a:rPr sz="1600" b="1" u="sng" spc="-25" dirty="0">
                          <a:solidFill>
                            <a:srgbClr val="002060"/>
                          </a:solidFill>
                          <a:uFill>
                            <a:solidFill>
                              <a:srgbClr val="002060"/>
                            </a:solidFill>
                          </a:uFill>
                          <a:latin typeface="Calibri"/>
                          <a:cs typeface="Calibri"/>
                        </a:rPr>
                        <a:t> </a:t>
                      </a:r>
                      <a:r>
                        <a:rPr sz="1600" b="1" u="sng" spc="-10" dirty="0">
                          <a:solidFill>
                            <a:srgbClr val="002060"/>
                          </a:solidFill>
                          <a:uFill>
                            <a:solidFill>
                              <a:srgbClr val="002060"/>
                            </a:solidFill>
                          </a:uFill>
                          <a:latin typeface="Calibri"/>
                          <a:cs typeface="Calibri"/>
                        </a:rPr>
                        <a:t>Covered:</a:t>
                      </a:r>
                      <a:endParaRPr sz="1600">
                        <a:latin typeface="Calibri"/>
                        <a:cs typeface="Calibri"/>
                      </a:endParaRPr>
                    </a:p>
                    <a:p>
                      <a:pPr marL="162560" indent="-72390">
                        <a:lnSpc>
                          <a:spcPct val="100000"/>
                        </a:lnSpc>
                        <a:buSzPct val="93750"/>
                        <a:buFont typeface="Arial"/>
                        <a:buChar char="•"/>
                        <a:tabLst>
                          <a:tab pos="163195" algn="l"/>
                        </a:tabLst>
                      </a:pPr>
                      <a:r>
                        <a:rPr sz="1600" spc="-15" dirty="0">
                          <a:solidFill>
                            <a:srgbClr val="002060"/>
                          </a:solidFill>
                          <a:latin typeface="Calibri"/>
                          <a:cs typeface="Calibri"/>
                        </a:rPr>
                        <a:t>Defective</a:t>
                      </a:r>
                      <a:r>
                        <a:rPr sz="1600" spc="-1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rowSpan="15">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3"/>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dirty="0">
                          <a:solidFill>
                            <a:srgbClr val="002060"/>
                          </a:solidFill>
                          <a:latin typeface="Calibri"/>
                          <a:cs typeface="Calibri"/>
                        </a:rPr>
                        <a:t>(a) </a:t>
                      </a:r>
                      <a:r>
                        <a:rPr sz="1600" b="1" i="1" spc="-5" dirty="0">
                          <a:solidFill>
                            <a:srgbClr val="002060"/>
                          </a:solidFill>
                          <a:latin typeface="Calibri"/>
                          <a:cs typeface="Calibri"/>
                        </a:rPr>
                        <a:t>The </a:t>
                      </a:r>
                      <a:r>
                        <a:rPr sz="1600" b="1" i="1" spc="-10" dirty="0">
                          <a:solidFill>
                            <a:srgbClr val="002060"/>
                          </a:solidFill>
                          <a:latin typeface="Calibri"/>
                          <a:cs typeface="Calibri"/>
                        </a:rPr>
                        <a:t>cost </a:t>
                      </a:r>
                      <a:r>
                        <a:rPr sz="1600" b="1" i="1" spc="-5" dirty="0">
                          <a:solidFill>
                            <a:srgbClr val="002060"/>
                          </a:solidFill>
                          <a:latin typeface="Calibri"/>
                          <a:cs typeface="Calibri"/>
                        </a:rPr>
                        <a:t>necessary </a:t>
                      </a:r>
                      <a:r>
                        <a:rPr sz="1600" b="1" i="1" spc="-10" dirty="0">
                          <a:solidFill>
                            <a:srgbClr val="002060"/>
                          </a:solidFill>
                          <a:latin typeface="Calibri"/>
                          <a:cs typeface="Calibri"/>
                        </a:rPr>
                        <a:t>to </a:t>
                      </a:r>
                      <a:r>
                        <a:rPr sz="1600" b="1" i="1" spc="-5" dirty="0">
                          <a:solidFill>
                            <a:srgbClr val="002060"/>
                          </a:solidFill>
                          <a:latin typeface="Calibri"/>
                          <a:cs typeface="Calibri"/>
                        </a:rPr>
                        <a:t>replace </a:t>
                      </a:r>
                      <a:r>
                        <a:rPr sz="1600" b="1" i="1" dirty="0">
                          <a:solidFill>
                            <a:srgbClr val="002060"/>
                          </a:solidFill>
                          <a:latin typeface="Calibri"/>
                          <a:cs typeface="Calibri"/>
                        </a:rPr>
                        <a:t>repair or rectify </a:t>
                      </a:r>
                      <a:r>
                        <a:rPr sz="1600" b="1" i="1" spc="-10" dirty="0">
                          <a:solidFill>
                            <a:srgbClr val="002060"/>
                          </a:solidFill>
                          <a:latin typeface="Calibri"/>
                          <a:cs typeface="Calibri"/>
                        </a:rPr>
                        <a:t>any </a:t>
                      </a:r>
                      <a:r>
                        <a:rPr sz="1600" b="1" i="1" dirty="0">
                          <a:solidFill>
                            <a:srgbClr val="002060"/>
                          </a:solidFill>
                          <a:latin typeface="Calibri"/>
                          <a:cs typeface="Calibri"/>
                        </a:rPr>
                        <a:t>Property</a:t>
                      </a:r>
                      <a:r>
                        <a:rPr sz="1600" b="1" i="1" spc="-5" dirty="0">
                          <a:solidFill>
                            <a:srgbClr val="002060"/>
                          </a:solidFill>
                          <a:latin typeface="Calibri"/>
                          <a:cs typeface="Calibri"/>
                        </a:rPr>
                        <a:t> </a:t>
                      </a:r>
                      <a:r>
                        <a:rPr sz="1600" b="1" i="1" dirty="0">
                          <a:solidFill>
                            <a:srgbClr val="002060"/>
                          </a:solidFill>
                          <a:latin typeface="Calibri"/>
                          <a:cs typeface="Calibri"/>
                        </a:rPr>
                        <a:t>Insured</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piece(s) </a:t>
                      </a:r>
                      <a:r>
                        <a:rPr sz="1600" spc="-10" dirty="0">
                          <a:solidFill>
                            <a:srgbClr val="002060"/>
                          </a:solidFill>
                          <a:latin typeface="Calibri"/>
                          <a:cs typeface="Calibri"/>
                        </a:rPr>
                        <a:t>that</a:t>
                      </a:r>
                      <a:r>
                        <a:rPr sz="1600" spc="-15" dirty="0">
                          <a:solidFill>
                            <a:srgbClr val="002060"/>
                          </a:solidFill>
                          <a:latin typeface="Calibri"/>
                          <a:cs typeface="Calibri"/>
                        </a:rPr>
                        <a:t> have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4"/>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dirty="0">
                          <a:solidFill>
                            <a:srgbClr val="002060"/>
                          </a:solidFill>
                          <a:latin typeface="Calibri"/>
                          <a:cs typeface="Calibri"/>
                        </a:rPr>
                        <a:t>which is </a:t>
                      </a:r>
                      <a:r>
                        <a:rPr sz="1600" b="1" i="1" spc="-5" dirty="0">
                          <a:solidFill>
                            <a:srgbClr val="002060"/>
                          </a:solidFill>
                          <a:latin typeface="Calibri"/>
                          <a:cs typeface="Calibri"/>
                        </a:rPr>
                        <a:t>defective </a:t>
                      </a:r>
                      <a:r>
                        <a:rPr sz="1600" spc="-5" dirty="0">
                          <a:solidFill>
                            <a:srgbClr val="002060"/>
                          </a:solidFill>
                          <a:latin typeface="Calibri"/>
                          <a:cs typeface="Calibri"/>
                        </a:rPr>
                        <a:t>in design, plan, </a:t>
                      </a:r>
                      <a:r>
                        <a:rPr sz="1600" spc="-10" dirty="0">
                          <a:solidFill>
                            <a:srgbClr val="002060"/>
                          </a:solidFill>
                          <a:latin typeface="Calibri"/>
                          <a:cs typeface="Calibri"/>
                        </a:rPr>
                        <a:t>specification, materials, </a:t>
                      </a:r>
                      <a:r>
                        <a:rPr sz="1600" dirty="0">
                          <a:solidFill>
                            <a:srgbClr val="002060"/>
                          </a:solidFill>
                          <a:latin typeface="Calibri"/>
                          <a:cs typeface="Calibri"/>
                        </a:rPr>
                        <a:t>or </a:t>
                      </a:r>
                      <a:r>
                        <a:rPr sz="1600" spc="-5" dirty="0">
                          <a:solidFill>
                            <a:srgbClr val="002060"/>
                          </a:solidFill>
                          <a:latin typeface="Calibri"/>
                          <a:cs typeface="Calibri"/>
                        </a:rPr>
                        <a:t>workmanship.</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not</a:t>
                      </a:r>
                      <a:r>
                        <a:rPr sz="1600" spc="-10" dirty="0">
                          <a:solidFill>
                            <a:srgbClr val="002060"/>
                          </a:solidFill>
                          <a:latin typeface="Calibri"/>
                          <a:cs typeface="Calibri"/>
                        </a:rPr>
                        <a:t> 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5"/>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5" dirty="0">
                          <a:solidFill>
                            <a:srgbClr val="002060"/>
                          </a:solidFill>
                          <a:latin typeface="Calibri"/>
                          <a:cs typeface="Calibri"/>
                        </a:rPr>
                        <a:t>(b) Loss </a:t>
                      </a:r>
                      <a:r>
                        <a:rPr sz="1600" dirty="0">
                          <a:solidFill>
                            <a:srgbClr val="002060"/>
                          </a:solidFill>
                          <a:latin typeface="Calibri"/>
                          <a:cs typeface="Calibri"/>
                        </a:rPr>
                        <a:t>or </a:t>
                      </a:r>
                      <a:r>
                        <a:rPr sz="1600" spc="-5" dirty="0">
                          <a:solidFill>
                            <a:srgbClr val="002060"/>
                          </a:solidFill>
                          <a:latin typeface="Calibri"/>
                          <a:cs typeface="Calibri"/>
                        </a:rPr>
                        <a:t>damage </a:t>
                      </a:r>
                      <a:r>
                        <a:rPr sz="1600" spc="-15" dirty="0">
                          <a:solidFill>
                            <a:srgbClr val="002060"/>
                          </a:solidFill>
                          <a:latin typeface="Calibri"/>
                          <a:cs typeface="Calibri"/>
                        </a:rPr>
                        <a:t>to </a:t>
                      </a:r>
                      <a:r>
                        <a:rPr sz="1600" spc="-5" dirty="0">
                          <a:solidFill>
                            <a:srgbClr val="002060"/>
                          </a:solidFill>
                          <a:latin typeface="Calibri"/>
                          <a:cs typeface="Calibri"/>
                        </a:rPr>
                        <a:t>the </a:t>
                      </a:r>
                      <a:r>
                        <a:rPr sz="1600" spc="-10" dirty="0">
                          <a:solidFill>
                            <a:srgbClr val="002060"/>
                          </a:solidFill>
                          <a:latin typeface="Calibri"/>
                          <a:cs typeface="Calibri"/>
                        </a:rPr>
                        <a:t>Property Insured </a:t>
                      </a:r>
                      <a:r>
                        <a:rPr sz="1600" spc="-5" dirty="0">
                          <a:solidFill>
                            <a:srgbClr val="002060"/>
                          </a:solidFill>
                          <a:latin typeface="Calibri"/>
                          <a:cs typeface="Calibri"/>
                        </a:rPr>
                        <a:t>caused </a:t>
                      </a:r>
                      <a:r>
                        <a:rPr sz="1600" spc="-15" dirty="0">
                          <a:solidFill>
                            <a:srgbClr val="002060"/>
                          </a:solidFill>
                          <a:latin typeface="Calibri"/>
                          <a:cs typeface="Calibri"/>
                        </a:rPr>
                        <a:t>to </a:t>
                      </a:r>
                      <a:r>
                        <a:rPr sz="1600" spc="-5" dirty="0">
                          <a:solidFill>
                            <a:srgbClr val="002060"/>
                          </a:solidFill>
                          <a:latin typeface="Calibri"/>
                          <a:cs typeface="Calibri"/>
                        </a:rPr>
                        <a:t>enable</a:t>
                      </a:r>
                      <a:r>
                        <a:rPr sz="1600" spc="110" dirty="0">
                          <a:solidFill>
                            <a:srgbClr val="002060"/>
                          </a:solidFill>
                          <a:latin typeface="Calibri"/>
                          <a:cs typeface="Calibri"/>
                        </a:rPr>
                        <a:t> </a:t>
                      </a:r>
                      <a:r>
                        <a:rPr sz="1600" spc="-5" dirty="0">
                          <a:solidFill>
                            <a:srgbClr val="002060"/>
                          </a:solidFill>
                          <a:latin typeface="Calibri"/>
                          <a:cs typeface="Calibri"/>
                        </a:rPr>
                        <a:t>replacement</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6"/>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repair </a:t>
                      </a:r>
                      <a:r>
                        <a:rPr sz="1600" dirty="0">
                          <a:solidFill>
                            <a:srgbClr val="002060"/>
                          </a:solidFill>
                          <a:latin typeface="Calibri"/>
                          <a:cs typeface="Calibri"/>
                        </a:rPr>
                        <a:t>or </a:t>
                      </a:r>
                      <a:r>
                        <a:rPr sz="1600" spc="-10" dirty="0">
                          <a:solidFill>
                            <a:srgbClr val="002060"/>
                          </a:solidFill>
                          <a:latin typeface="Calibri"/>
                          <a:cs typeface="Calibri"/>
                        </a:rPr>
                        <a:t>rectification </a:t>
                      </a:r>
                      <a:r>
                        <a:rPr sz="1600" dirty="0">
                          <a:solidFill>
                            <a:srgbClr val="002060"/>
                          </a:solidFill>
                          <a:latin typeface="Calibri"/>
                          <a:cs typeface="Calibri"/>
                        </a:rPr>
                        <a:t>of </a:t>
                      </a:r>
                      <a:r>
                        <a:rPr sz="1600" spc="-5" dirty="0">
                          <a:solidFill>
                            <a:srgbClr val="002060"/>
                          </a:solidFill>
                          <a:latin typeface="Calibri"/>
                          <a:cs typeface="Calibri"/>
                        </a:rPr>
                        <a:t>such </a:t>
                      </a:r>
                      <a:r>
                        <a:rPr sz="1600" spc="-15" dirty="0">
                          <a:solidFill>
                            <a:srgbClr val="002060"/>
                          </a:solidFill>
                          <a:latin typeface="Calibri"/>
                          <a:cs typeface="Calibri"/>
                        </a:rPr>
                        <a:t>defective </a:t>
                      </a:r>
                      <a:r>
                        <a:rPr sz="1600" spc="-10" dirty="0">
                          <a:solidFill>
                            <a:srgbClr val="002060"/>
                          </a:solidFill>
                          <a:latin typeface="Calibri"/>
                          <a:cs typeface="Calibri"/>
                        </a:rPr>
                        <a:t>Property</a:t>
                      </a:r>
                      <a:r>
                        <a:rPr sz="1600" spc="60" dirty="0">
                          <a:solidFill>
                            <a:srgbClr val="002060"/>
                          </a:solidFill>
                          <a:latin typeface="Calibri"/>
                          <a:cs typeface="Calibri"/>
                        </a:rPr>
                        <a:t> </a:t>
                      </a:r>
                      <a:r>
                        <a:rPr sz="1600" spc="-10" dirty="0">
                          <a:solidFill>
                            <a:srgbClr val="002060"/>
                          </a:solidFill>
                          <a:latin typeface="Calibri"/>
                          <a:cs typeface="Calibri"/>
                        </a:rPr>
                        <a:t>Insured.</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7"/>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b="1" u="sng" spc="-10" dirty="0">
                          <a:solidFill>
                            <a:srgbClr val="002060"/>
                          </a:solidFill>
                          <a:uFill>
                            <a:solidFill>
                              <a:srgbClr val="002060"/>
                            </a:solidFill>
                          </a:uFill>
                          <a:latin typeface="Calibri"/>
                          <a:cs typeface="Calibri"/>
                        </a:rPr>
                        <a:t>Covered: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8"/>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dirty="0">
                          <a:solidFill>
                            <a:srgbClr val="002060"/>
                          </a:solidFill>
                          <a:latin typeface="Calibri"/>
                          <a:cs typeface="Calibri"/>
                        </a:rPr>
                        <a:t>But should damage </a:t>
                      </a:r>
                      <a:r>
                        <a:rPr sz="1600" b="1" i="1" spc="-10" dirty="0">
                          <a:solidFill>
                            <a:srgbClr val="002060"/>
                          </a:solidFill>
                          <a:latin typeface="Calibri"/>
                          <a:cs typeface="Calibri"/>
                        </a:rPr>
                        <a:t>to </a:t>
                      </a:r>
                      <a:r>
                        <a:rPr sz="1600" b="1" i="1" dirty="0">
                          <a:solidFill>
                            <a:srgbClr val="002060"/>
                          </a:solidFill>
                          <a:latin typeface="Calibri"/>
                          <a:cs typeface="Calibri"/>
                        </a:rPr>
                        <a:t>the Property Insured which is </a:t>
                      </a:r>
                      <a:r>
                        <a:rPr sz="1600" b="1" i="1" spc="-5" dirty="0">
                          <a:solidFill>
                            <a:srgbClr val="002060"/>
                          </a:solidFill>
                          <a:latin typeface="Calibri"/>
                          <a:cs typeface="Calibri"/>
                        </a:rPr>
                        <a:t>free </a:t>
                      </a:r>
                      <a:r>
                        <a:rPr sz="1600" b="1" i="1" dirty="0">
                          <a:solidFill>
                            <a:srgbClr val="002060"/>
                          </a:solidFill>
                          <a:latin typeface="Calibri"/>
                          <a:cs typeface="Calibri"/>
                        </a:rPr>
                        <a:t>of such</a:t>
                      </a:r>
                      <a:r>
                        <a:rPr sz="1600" b="1" i="1" spc="-20" dirty="0">
                          <a:solidFill>
                            <a:srgbClr val="002060"/>
                          </a:solidFill>
                          <a:latin typeface="Calibri"/>
                          <a:cs typeface="Calibri"/>
                        </a:rPr>
                        <a:t> </a:t>
                      </a:r>
                      <a:r>
                        <a:rPr sz="1600" b="1" i="1" spc="-5" dirty="0">
                          <a:solidFill>
                            <a:srgbClr val="002060"/>
                          </a:solidFill>
                          <a:latin typeface="Calibri"/>
                          <a:cs typeface="Calibri"/>
                        </a:rPr>
                        <a:t>defective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All other</a:t>
                      </a:r>
                      <a:r>
                        <a:rPr sz="1600" spc="-20"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09"/>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5" dirty="0">
                          <a:solidFill>
                            <a:srgbClr val="002060"/>
                          </a:solidFill>
                          <a:latin typeface="Calibri"/>
                          <a:cs typeface="Calibri"/>
                        </a:rPr>
                        <a:t>condition </a:t>
                      </a:r>
                      <a:r>
                        <a:rPr sz="1600" spc="-5" dirty="0">
                          <a:solidFill>
                            <a:srgbClr val="002060"/>
                          </a:solidFill>
                          <a:latin typeface="Calibri"/>
                          <a:cs typeface="Calibri"/>
                        </a:rPr>
                        <a:t>(other than damage </a:t>
                      </a:r>
                      <a:r>
                        <a:rPr sz="1600" dirty="0">
                          <a:solidFill>
                            <a:srgbClr val="002060"/>
                          </a:solidFill>
                          <a:latin typeface="Calibri"/>
                          <a:cs typeface="Calibri"/>
                        </a:rPr>
                        <a:t>as </a:t>
                      </a:r>
                      <a:r>
                        <a:rPr sz="1600" spc="-5" dirty="0">
                          <a:solidFill>
                            <a:srgbClr val="002060"/>
                          </a:solidFill>
                          <a:latin typeface="Calibri"/>
                          <a:cs typeface="Calibri"/>
                        </a:rPr>
                        <a:t>defined in (b) above) </a:t>
                      </a:r>
                      <a:r>
                        <a:rPr sz="1600" b="1" i="1" spc="-5" dirty="0">
                          <a:solidFill>
                            <a:srgbClr val="002060"/>
                          </a:solidFill>
                          <a:latin typeface="Calibri"/>
                          <a:cs typeface="Calibri"/>
                        </a:rPr>
                        <a:t>result from such</a:t>
                      </a:r>
                      <a:r>
                        <a:rPr sz="1600" b="1" i="1" spc="35" dirty="0">
                          <a:solidFill>
                            <a:srgbClr val="002060"/>
                          </a:solidFill>
                          <a:latin typeface="Calibri"/>
                          <a:cs typeface="Calibri"/>
                        </a:rPr>
                        <a:t> </a:t>
                      </a:r>
                      <a:r>
                        <a:rPr sz="1600" b="1" i="1" dirty="0">
                          <a:solidFill>
                            <a:srgbClr val="002060"/>
                          </a:solidFill>
                          <a:latin typeface="Calibri"/>
                          <a:cs typeface="Calibri"/>
                        </a:rPr>
                        <a:t>a</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damage</a:t>
                      </a:r>
                      <a:r>
                        <a:rPr sz="1600" spc="-30" dirty="0">
                          <a:solidFill>
                            <a:srgbClr val="002060"/>
                          </a:solidFill>
                          <a:latin typeface="Calibri"/>
                          <a:cs typeface="Calibri"/>
                        </a:rPr>
                        <a:t> </a:t>
                      </a:r>
                      <a:r>
                        <a:rPr sz="1600" spc="-10" dirty="0">
                          <a:solidFill>
                            <a:srgbClr val="002060"/>
                          </a:solidFill>
                          <a:latin typeface="Calibri"/>
                          <a:cs typeface="Calibri"/>
                        </a:rPr>
                        <a:t>resulting</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0"/>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spc="-10" dirty="0">
                          <a:solidFill>
                            <a:srgbClr val="002060"/>
                          </a:solidFill>
                          <a:latin typeface="Calibri"/>
                          <a:cs typeface="Calibri"/>
                        </a:rPr>
                        <a:t>defect </a:t>
                      </a:r>
                      <a:r>
                        <a:rPr sz="1600" b="1" i="1" dirty="0">
                          <a:solidFill>
                            <a:srgbClr val="002060"/>
                          </a:solidFill>
                          <a:latin typeface="Calibri"/>
                          <a:cs typeface="Calibri"/>
                        </a:rPr>
                        <a:t>this </a:t>
                      </a:r>
                      <a:r>
                        <a:rPr sz="1600" b="1" i="1" spc="-10" dirty="0">
                          <a:solidFill>
                            <a:srgbClr val="002060"/>
                          </a:solidFill>
                          <a:latin typeface="Calibri"/>
                          <a:cs typeface="Calibri"/>
                        </a:rPr>
                        <a:t>exclusion </a:t>
                      </a:r>
                      <a:r>
                        <a:rPr sz="1600" b="1" i="1" dirty="0">
                          <a:solidFill>
                            <a:srgbClr val="002060"/>
                          </a:solidFill>
                          <a:latin typeface="Calibri"/>
                          <a:cs typeface="Calibri"/>
                        </a:rPr>
                        <a:t>shall be </a:t>
                      </a:r>
                      <a:r>
                        <a:rPr sz="1600" b="1" i="1" spc="-5" dirty="0">
                          <a:solidFill>
                            <a:srgbClr val="002060"/>
                          </a:solidFill>
                          <a:latin typeface="Calibri"/>
                          <a:cs typeface="Calibri"/>
                        </a:rPr>
                        <a:t>limited </a:t>
                      </a:r>
                      <a:r>
                        <a:rPr sz="1600" b="1" i="1" spc="-10" dirty="0">
                          <a:solidFill>
                            <a:srgbClr val="002060"/>
                          </a:solidFill>
                          <a:latin typeface="Calibri"/>
                          <a:cs typeface="Calibri"/>
                        </a:rPr>
                        <a:t>to </a:t>
                      </a:r>
                      <a:r>
                        <a:rPr sz="1600" b="1" i="1" dirty="0">
                          <a:solidFill>
                            <a:srgbClr val="002060"/>
                          </a:solidFill>
                          <a:latin typeface="Calibri"/>
                          <a:cs typeface="Calibri"/>
                        </a:rPr>
                        <a:t>the </a:t>
                      </a:r>
                      <a:r>
                        <a:rPr sz="1600" b="1" i="1" spc="-10" dirty="0">
                          <a:solidFill>
                            <a:srgbClr val="002060"/>
                          </a:solidFill>
                          <a:latin typeface="Calibri"/>
                          <a:cs typeface="Calibri"/>
                        </a:rPr>
                        <a:t>costs </a:t>
                      </a:r>
                      <a:r>
                        <a:rPr sz="1600" b="1" i="1" dirty="0">
                          <a:solidFill>
                            <a:srgbClr val="002060"/>
                          </a:solidFill>
                          <a:latin typeface="Calibri"/>
                          <a:cs typeface="Calibri"/>
                        </a:rPr>
                        <a:t>of </a:t>
                      </a:r>
                      <a:r>
                        <a:rPr sz="1600" spc="-5" dirty="0">
                          <a:solidFill>
                            <a:srgbClr val="002060"/>
                          </a:solidFill>
                          <a:latin typeface="Calibri"/>
                          <a:cs typeface="Calibri"/>
                        </a:rPr>
                        <a:t>additional</a:t>
                      </a:r>
                      <a:r>
                        <a:rPr sz="1600" spc="-60" dirty="0">
                          <a:solidFill>
                            <a:srgbClr val="002060"/>
                          </a:solidFill>
                          <a:latin typeface="Calibri"/>
                          <a:cs typeface="Calibri"/>
                        </a:rPr>
                        <a:t> </a:t>
                      </a:r>
                      <a:r>
                        <a:rPr sz="1600" spc="-5" dirty="0">
                          <a:solidFill>
                            <a:srgbClr val="002060"/>
                          </a:solidFill>
                          <a:latin typeface="Calibri"/>
                          <a:cs typeface="Calibri"/>
                        </a:rPr>
                        <a:t>work</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from failed</a:t>
                      </a:r>
                      <a:r>
                        <a:rPr sz="1600" spc="-25"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1"/>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resulting from </a:t>
                      </a:r>
                      <a:r>
                        <a:rPr sz="1600" spc="-5" dirty="0">
                          <a:solidFill>
                            <a:srgbClr val="002060"/>
                          </a:solidFill>
                          <a:latin typeface="Calibri"/>
                          <a:cs typeface="Calibri"/>
                        </a:rPr>
                        <a:t>and the additional </a:t>
                      </a:r>
                      <a:r>
                        <a:rPr sz="1600" spc="-10" dirty="0">
                          <a:solidFill>
                            <a:srgbClr val="002060"/>
                          </a:solidFill>
                          <a:latin typeface="Calibri"/>
                          <a:cs typeface="Calibri"/>
                        </a:rPr>
                        <a:t>costs </a:t>
                      </a:r>
                      <a:r>
                        <a:rPr sz="1600" dirty="0">
                          <a:solidFill>
                            <a:srgbClr val="002060"/>
                          </a:solidFill>
                          <a:latin typeface="Calibri"/>
                          <a:cs typeface="Calibri"/>
                        </a:rPr>
                        <a:t>of </a:t>
                      </a:r>
                      <a:r>
                        <a:rPr sz="1600" b="1" i="1" spc="-5" dirty="0">
                          <a:solidFill>
                            <a:srgbClr val="002060"/>
                          </a:solidFill>
                          <a:latin typeface="Calibri"/>
                          <a:cs typeface="Calibri"/>
                        </a:rPr>
                        <a:t>improvement </a:t>
                      </a:r>
                      <a:r>
                        <a:rPr sz="1600" b="1" i="1" spc="-10" dirty="0">
                          <a:solidFill>
                            <a:srgbClr val="002060"/>
                          </a:solidFill>
                          <a:latin typeface="Calibri"/>
                          <a:cs typeface="Calibri"/>
                        </a:rPr>
                        <a:t>to </a:t>
                      </a:r>
                      <a:r>
                        <a:rPr sz="1600" b="1" i="1" dirty="0">
                          <a:solidFill>
                            <a:srgbClr val="002060"/>
                          </a:solidFill>
                          <a:latin typeface="Calibri"/>
                          <a:cs typeface="Calibri"/>
                        </a:rPr>
                        <a:t>the</a:t>
                      </a:r>
                      <a:r>
                        <a:rPr sz="1600" b="1" i="1" spc="25" dirty="0">
                          <a:solidFill>
                            <a:srgbClr val="002060"/>
                          </a:solidFill>
                          <a:latin typeface="Calibri"/>
                          <a:cs typeface="Calibri"/>
                        </a:rPr>
                        <a:t> </a:t>
                      </a:r>
                      <a:r>
                        <a:rPr sz="1600" b="1" i="1" dirty="0">
                          <a:solidFill>
                            <a:srgbClr val="002060"/>
                          </a:solidFill>
                          <a:latin typeface="Calibri"/>
                          <a:cs typeface="Calibri"/>
                        </a:rPr>
                        <a:t>original</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a:t>
                      </a:r>
                      <a:r>
                        <a:rPr sz="1600" spc="-20" dirty="0">
                          <a:solidFill>
                            <a:srgbClr val="002060"/>
                          </a:solidFill>
                          <a:latin typeface="Calibri"/>
                          <a:cs typeface="Calibri"/>
                        </a:rPr>
                        <a:t> </a:t>
                      </a:r>
                      <a:r>
                        <a:rPr sz="1600" spc="-5" dirty="0">
                          <a:solidFill>
                            <a:srgbClr val="002060"/>
                          </a:solidFill>
                          <a:latin typeface="Calibri"/>
                          <a:cs typeface="Calibri"/>
                        </a:rPr>
                        <a:t>including</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2"/>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b="1" i="1" dirty="0">
                          <a:solidFill>
                            <a:srgbClr val="002060"/>
                          </a:solidFill>
                          <a:latin typeface="Calibri"/>
                          <a:cs typeface="Calibri"/>
                        </a:rPr>
                        <a:t>design plan </a:t>
                      </a:r>
                      <a:r>
                        <a:rPr sz="1600" b="1" i="1" spc="-5" dirty="0">
                          <a:solidFill>
                            <a:srgbClr val="002060"/>
                          </a:solidFill>
                          <a:latin typeface="Calibri"/>
                          <a:cs typeface="Calibri"/>
                        </a:rPr>
                        <a:t>specification materials </a:t>
                      </a:r>
                      <a:r>
                        <a:rPr sz="1600" b="1" i="1" dirty="0">
                          <a:solidFill>
                            <a:srgbClr val="002060"/>
                          </a:solidFill>
                          <a:latin typeface="Calibri"/>
                          <a:cs typeface="Calibri"/>
                        </a:rPr>
                        <a:t>or</a:t>
                      </a:r>
                      <a:r>
                        <a:rPr sz="1600" b="1" i="1" spc="-30" dirty="0">
                          <a:solidFill>
                            <a:srgbClr val="002060"/>
                          </a:solidFill>
                          <a:latin typeface="Calibri"/>
                          <a:cs typeface="Calibri"/>
                        </a:rPr>
                        <a:t> </a:t>
                      </a:r>
                      <a:r>
                        <a:rPr sz="1600" b="1" i="1" dirty="0">
                          <a:solidFill>
                            <a:srgbClr val="002060"/>
                          </a:solidFill>
                          <a:latin typeface="Calibri"/>
                          <a:cs typeface="Calibri"/>
                        </a:rPr>
                        <a:t>workmanship</a:t>
                      </a:r>
                      <a:r>
                        <a:rPr sz="1600" dirty="0">
                          <a:solidFill>
                            <a:srgbClr val="002060"/>
                          </a:solidFill>
                          <a:latin typeface="Calibri"/>
                          <a:cs typeface="Calibri"/>
                        </a:rPr>
                        <a:t>.</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10" dirty="0">
                          <a:solidFill>
                            <a:srgbClr val="002060"/>
                          </a:solidFill>
                          <a:latin typeface="Calibri"/>
                          <a:cs typeface="Calibri"/>
                        </a:rPr>
                        <a:t>steel </a:t>
                      </a:r>
                      <a:r>
                        <a:rPr sz="1600" spc="-5" dirty="0">
                          <a:solidFill>
                            <a:srgbClr val="002060"/>
                          </a:solidFill>
                          <a:latin typeface="Calibri"/>
                          <a:cs typeface="Calibri"/>
                        </a:rPr>
                        <a:t>beam held</a:t>
                      </a:r>
                      <a:r>
                        <a:rPr sz="1600" spc="-35" dirty="0">
                          <a:solidFill>
                            <a:srgbClr val="002060"/>
                          </a:solidFill>
                          <a:latin typeface="Calibri"/>
                          <a:cs typeface="Calibri"/>
                        </a:rPr>
                        <a:t> </a:t>
                      </a:r>
                      <a:r>
                        <a:rPr sz="1600" spc="-5" dirty="0">
                          <a:solidFill>
                            <a:srgbClr val="002060"/>
                          </a:solidFill>
                          <a:latin typeface="Calibri"/>
                          <a:cs typeface="Calibri"/>
                        </a:rPr>
                        <a:t>in</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3"/>
                  </a:ext>
                </a:extLst>
              </a:tr>
              <a:tr h="243840">
                <a:tc vMerge="1">
                  <a:txBody>
                    <a:bodyPr/>
                    <a:lstStyle/>
                    <a:p>
                      <a:endParaRPr/>
                    </a:p>
                  </a:txBody>
                  <a:tcPr marL="0" marR="0" marT="0" marB="0">
                    <a:lnR w="19050">
                      <a:solidFill>
                        <a:srgbClr val="4F81BD"/>
                      </a:solidFill>
                      <a:prstDash val="solid"/>
                    </a:lnR>
                    <a:solidFill>
                      <a:srgbClr val="1F497D"/>
                    </a:solidFill>
                  </a:tcPr>
                </a:tc>
                <a:tc>
                  <a:txBody>
                    <a:bodyPr/>
                    <a:lstStyle/>
                    <a:p>
                      <a:pPr>
                        <a:lnSpc>
                          <a:spcPct val="100000"/>
                        </a:lnSpc>
                      </a:pPr>
                      <a:endParaRPr sz="1400">
                        <a:latin typeface="Times New Roman"/>
                        <a:cs typeface="Times New Roman"/>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place by</a:t>
                      </a:r>
                      <a:r>
                        <a:rPr sz="1600" spc="-30"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4"/>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For </a:t>
                      </a:r>
                      <a:r>
                        <a:rPr sz="1600" spc="-5" dirty="0">
                          <a:solidFill>
                            <a:srgbClr val="002060"/>
                          </a:solidFill>
                          <a:latin typeface="Calibri"/>
                          <a:cs typeface="Calibri"/>
                        </a:rPr>
                        <a:t>the purpose </a:t>
                      </a:r>
                      <a:r>
                        <a:rPr sz="1600" dirty="0">
                          <a:solidFill>
                            <a:srgbClr val="002060"/>
                          </a:solidFill>
                          <a:latin typeface="Calibri"/>
                          <a:cs typeface="Calibri"/>
                        </a:rPr>
                        <a:t>of </a:t>
                      </a:r>
                      <a:r>
                        <a:rPr sz="1600" spc="-5" dirty="0">
                          <a:solidFill>
                            <a:srgbClr val="002060"/>
                          </a:solidFill>
                          <a:latin typeface="Calibri"/>
                          <a:cs typeface="Calibri"/>
                        </a:rPr>
                        <a:t>the policy and not </a:t>
                      </a:r>
                      <a:r>
                        <a:rPr sz="1600" spc="-10" dirty="0">
                          <a:solidFill>
                            <a:srgbClr val="002060"/>
                          </a:solidFill>
                          <a:latin typeface="Calibri"/>
                          <a:cs typeface="Calibri"/>
                        </a:rPr>
                        <a:t>merely </a:t>
                      </a:r>
                      <a:r>
                        <a:rPr sz="1600" spc="-5" dirty="0">
                          <a:solidFill>
                            <a:srgbClr val="002060"/>
                          </a:solidFill>
                          <a:latin typeface="Calibri"/>
                          <a:cs typeface="Calibri"/>
                        </a:rPr>
                        <a:t>this </a:t>
                      </a:r>
                      <a:r>
                        <a:rPr sz="1600" spc="-10" dirty="0">
                          <a:solidFill>
                            <a:srgbClr val="002060"/>
                          </a:solidFill>
                          <a:latin typeface="Calibri"/>
                          <a:cs typeface="Calibri"/>
                        </a:rPr>
                        <a:t>Exclusion </a:t>
                      </a:r>
                      <a:r>
                        <a:rPr sz="1600" spc="-5" dirty="0">
                          <a:solidFill>
                            <a:srgbClr val="002060"/>
                          </a:solidFill>
                          <a:latin typeface="Calibri"/>
                          <a:cs typeface="Calibri"/>
                        </a:rPr>
                        <a:t>the</a:t>
                      </a:r>
                      <a:r>
                        <a:rPr sz="1600" spc="95" dirty="0">
                          <a:solidFill>
                            <a:srgbClr val="002060"/>
                          </a:solidFill>
                          <a:latin typeface="Calibri"/>
                          <a:cs typeface="Calibri"/>
                        </a:rPr>
                        <a:t> </a:t>
                      </a:r>
                      <a:r>
                        <a:rPr sz="1600" spc="-10" dirty="0">
                          <a:solidFill>
                            <a:srgbClr val="002060"/>
                          </a:solidFill>
                          <a:latin typeface="Calibri"/>
                          <a:cs typeface="Calibri"/>
                        </a:rPr>
                        <a:t>Property</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5"/>
                  </a:ext>
                </a:extLst>
              </a:tr>
              <a:tr h="243839">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Insured </a:t>
                      </a:r>
                      <a:r>
                        <a:rPr sz="1600" spc="-5" dirty="0">
                          <a:solidFill>
                            <a:srgbClr val="002060"/>
                          </a:solidFill>
                          <a:latin typeface="Calibri"/>
                          <a:cs typeface="Calibri"/>
                        </a:rPr>
                        <a:t>shall not be </a:t>
                      </a:r>
                      <a:r>
                        <a:rPr sz="1600" spc="-10" dirty="0">
                          <a:solidFill>
                            <a:srgbClr val="002060"/>
                          </a:solidFill>
                          <a:latin typeface="Calibri"/>
                          <a:cs typeface="Calibri"/>
                        </a:rPr>
                        <a:t>regarded </a:t>
                      </a:r>
                      <a:r>
                        <a:rPr sz="1600" dirty="0">
                          <a:solidFill>
                            <a:srgbClr val="002060"/>
                          </a:solidFill>
                          <a:latin typeface="Calibri"/>
                          <a:cs typeface="Calibri"/>
                        </a:rPr>
                        <a:t>as </a:t>
                      </a:r>
                      <a:r>
                        <a:rPr sz="1600" spc="-10" dirty="0">
                          <a:solidFill>
                            <a:srgbClr val="002060"/>
                          </a:solidFill>
                          <a:latin typeface="Calibri"/>
                          <a:cs typeface="Calibri"/>
                        </a:rPr>
                        <a:t>lost </a:t>
                      </a:r>
                      <a:r>
                        <a:rPr sz="1600" dirty="0">
                          <a:solidFill>
                            <a:srgbClr val="002060"/>
                          </a:solidFill>
                          <a:latin typeface="Calibri"/>
                          <a:cs typeface="Calibri"/>
                        </a:rPr>
                        <a:t>or </a:t>
                      </a:r>
                      <a:r>
                        <a:rPr sz="1600" spc="-5" dirty="0">
                          <a:solidFill>
                            <a:srgbClr val="002060"/>
                          </a:solidFill>
                          <a:latin typeface="Calibri"/>
                          <a:cs typeface="Calibri"/>
                        </a:rPr>
                        <a:t>damaged solely by virtue </a:t>
                      </a:r>
                      <a:r>
                        <a:rPr sz="1600" dirty="0">
                          <a:solidFill>
                            <a:srgbClr val="002060"/>
                          </a:solidFill>
                          <a:latin typeface="Calibri"/>
                          <a:cs typeface="Calibri"/>
                        </a:rPr>
                        <a:t>of</a:t>
                      </a:r>
                      <a:r>
                        <a:rPr sz="1600" spc="-5" dirty="0">
                          <a:solidFill>
                            <a:srgbClr val="002060"/>
                          </a:solidFill>
                          <a:latin typeface="Calibri"/>
                          <a:cs typeface="Calibri"/>
                        </a:rPr>
                        <a:t> the</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and </a:t>
                      </a:r>
                      <a:r>
                        <a:rPr sz="1600" spc="-15" dirty="0">
                          <a:solidFill>
                            <a:srgbClr val="002060"/>
                          </a:solidFill>
                          <a:latin typeface="Calibri"/>
                          <a:cs typeface="Calibri"/>
                        </a:rPr>
                        <a:t>defective</a:t>
                      </a:r>
                      <a:r>
                        <a:rPr sz="1600" spc="-35" dirty="0">
                          <a:solidFill>
                            <a:srgbClr val="002060"/>
                          </a:solidFill>
                          <a:latin typeface="Calibri"/>
                          <a:cs typeface="Calibri"/>
                        </a:rPr>
                        <a:t> </a:t>
                      </a:r>
                      <a:r>
                        <a:rPr sz="1600" spc="-5" dirty="0">
                          <a:solidFill>
                            <a:srgbClr val="002060"/>
                          </a:solidFill>
                          <a:latin typeface="Calibri"/>
                          <a:cs typeface="Calibri"/>
                        </a:rPr>
                        <a:t>angle</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6"/>
                  </a:ext>
                </a:extLst>
              </a:tr>
              <a:tr h="294704">
                <a:tc vMerge="1">
                  <a:txBody>
                    <a:bodyPr/>
                    <a:lstStyle/>
                    <a:p>
                      <a:endParaRPr/>
                    </a:p>
                  </a:txBody>
                  <a:tcPr marL="0" marR="0" marT="0" marB="0">
                    <a:lnR w="19050">
                      <a:solidFill>
                        <a:srgbClr val="4F81BD"/>
                      </a:solidFill>
                      <a:prstDash val="solid"/>
                    </a:lnR>
                    <a:solidFill>
                      <a:srgbClr val="1F497D"/>
                    </a:solidFill>
                  </a:tcPr>
                </a:tc>
                <a:tc>
                  <a:txBody>
                    <a:bodyPr/>
                    <a:lstStyle/>
                    <a:p>
                      <a:pPr marL="90805">
                        <a:lnSpc>
                          <a:spcPts val="1680"/>
                        </a:lnSpc>
                      </a:pPr>
                      <a:r>
                        <a:rPr sz="1600" spc="-10" dirty="0">
                          <a:solidFill>
                            <a:srgbClr val="002060"/>
                          </a:solidFill>
                          <a:latin typeface="Calibri"/>
                          <a:cs typeface="Calibri"/>
                        </a:rPr>
                        <a:t>existence </a:t>
                      </a:r>
                      <a:r>
                        <a:rPr sz="1600" dirty="0">
                          <a:solidFill>
                            <a:srgbClr val="002060"/>
                          </a:solidFill>
                          <a:latin typeface="Calibri"/>
                          <a:cs typeface="Calibri"/>
                        </a:rPr>
                        <a:t>of </a:t>
                      </a:r>
                      <a:r>
                        <a:rPr sz="1600" spc="-15" dirty="0">
                          <a:solidFill>
                            <a:srgbClr val="002060"/>
                          </a:solidFill>
                          <a:latin typeface="Calibri"/>
                          <a:cs typeface="Calibri"/>
                        </a:rPr>
                        <a:t>any defect </a:t>
                      </a:r>
                      <a:r>
                        <a:rPr sz="1600" spc="-5" dirty="0">
                          <a:solidFill>
                            <a:srgbClr val="002060"/>
                          </a:solidFill>
                          <a:latin typeface="Calibri"/>
                          <a:cs typeface="Calibri"/>
                        </a:rPr>
                        <a:t>in design plan </a:t>
                      </a:r>
                      <a:r>
                        <a:rPr sz="1600" spc="-10" dirty="0">
                          <a:solidFill>
                            <a:srgbClr val="002060"/>
                          </a:solidFill>
                          <a:latin typeface="Calibri"/>
                          <a:cs typeface="Calibri"/>
                        </a:rPr>
                        <a:t>specification materials </a:t>
                      </a:r>
                      <a:r>
                        <a:rPr sz="1600" dirty="0">
                          <a:solidFill>
                            <a:srgbClr val="002060"/>
                          </a:solidFill>
                          <a:latin typeface="Calibri"/>
                          <a:cs typeface="Calibri"/>
                        </a:rPr>
                        <a:t>or</a:t>
                      </a:r>
                      <a:endParaRPr sz="1600">
                        <a:latin typeface="Calibri"/>
                        <a:cs typeface="Calibri"/>
                      </a:endParaRPr>
                    </a:p>
                  </a:txBody>
                  <a:tcPr marL="0" marR="0" marT="0" marB="0">
                    <a:lnL w="19050">
                      <a:solidFill>
                        <a:srgbClr val="4F81BD"/>
                      </a:solidFill>
                      <a:prstDash val="solid"/>
                    </a:lnL>
                    <a:lnR w="19050">
                      <a:solidFill>
                        <a:srgbClr val="000000"/>
                      </a:solidFill>
                      <a:prstDash val="solid"/>
                    </a:lnR>
                    <a:solidFill>
                      <a:srgbClr val="F2F2F2"/>
                    </a:solidFill>
                  </a:tcPr>
                </a:tc>
                <a:tc>
                  <a:txBody>
                    <a:bodyPr/>
                    <a:lstStyle/>
                    <a:p>
                      <a:pPr marL="90805">
                        <a:lnSpc>
                          <a:spcPts val="1680"/>
                        </a:lnSpc>
                      </a:pPr>
                      <a:r>
                        <a:rPr sz="1600" spc="-5" dirty="0">
                          <a:solidFill>
                            <a:srgbClr val="002060"/>
                          </a:solidFill>
                          <a:latin typeface="Calibri"/>
                          <a:cs typeface="Calibri"/>
                        </a:rPr>
                        <a:t>piece </a:t>
                      </a:r>
                      <a:r>
                        <a:rPr sz="1600" spc="-10" dirty="0">
                          <a:solidFill>
                            <a:srgbClr val="002060"/>
                          </a:solidFill>
                          <a:latin typeface="Calibri"/>
                          <a:cs typeface="Calibri"/>
                        </a:rPr>
                        <a:t>that</a:t>
                      </a:r>
                      <a:r>
                        <a:rPr sz="1600" spc="-25" dirty="0">
                          <a:solidFill>
                            <a:srgbClr val="002060"/>
                          </a:solidFill>
                          <a:latin typeface="Calibri"/>
                          <a:cs typeface="Calibri"/>
                        </a:rPr>
                        <a:t> </a:t>
                      </a:r>
                      <a:r>
                        <a:rPr sz="1600" spc="-10" dirty="0">
                          <a:solidFill>
                            <a:srgbClr val="002060"/>
                          </a:solidFill>
                          <a:latin typeface="Calibri"/>
                          <a:cs typeface="Calibri"/>
                        </a:rPr>
                        <a:t>failed.</a:t>
                      </a:r>
                      <a:endParaRPr sz="1600">
                        <a:latin typeface="Calibri"/>
                        <a:cs typeface="Calibri"/>
                      </a:endParaRPr>
                    </a:p>
                  </a:txBody>
                  <a:tcPr marL="0" marR="0" marT="0" marB="0">
                    <a:lnL w="19050">
                      <a:solidFill>
                        <a:srgbClr val="000000"/>
                      </a:solidFill>
                      <a:prstDash val="solid"/>
                    </a:lnL>
                    <a:lnR w="19050">
                      <a:solidFill>
                        <a:srgbClr val="000000"/>
                      </a:solidFill>
                      <a:prstDash val="solid"/>
                    </a:lnR>
                    <a:solidFill>
                      <a:srgbClr val="D9D9D9"/>
                    </a:solidFill>
                  </a:tcPr>
                </a:tc>
                <a:tc vMerge="1">
                  <a:txBody>
                    <a:bodyPr/>
                    <a:lstStyle/>
                    <a:p>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7"/>
                  </a:ext>
                </a:extLst>
              </a:tr>
              <a:tr h="526541">
                <a:tc>
                  <a:txBody>
                    <a:bodyPr/>
                    <a:lstStyle/>
                    <a:p>
                      <a:pPr>
                        <a:lnSpc>
                          <a:spcPct val="100000"/>
                        </a:lnSpc>
                      </a:pPr>
                      <a:endParaRPr sz="1600">
                        <a:latin typeface="Times New Roman"/>
                        <a:cs typeface="Times New Roman"/>
                      </a:endParaRPr>
                    </a:p>
                  </a:txBody>
                  <a:tcPr marL="0" marR="0" marT="0" marB="0">
                    <a:lnR w="19050">
                      <a:solidFill>
                        <a:srgbClr val="4F81BD"/>
                      </a:solidFill>
                      <a:prstDash val="solid"/>
                    </a:lnR>
                    <a:solidFill>
                      <a:srgbClr val="1F497D"/>
                    </a:solidFill>
                  </a:tcPr>
                </a:tc>
                <a:tc>
                  <a:txBody>
                    <a:bodyPr/>
                    <a:lstStyle/>
                    <a:p>
                      <a:pPr marL="90805">
                        <a:lnSpc>
                          <a:spcPts val="1280"/>
                        </a:lnSpc>
                      </a:pPr>
                      <a:r>
                        <a:rPr sz="1600" spc="-5" dirty="0">
                          <a:solidFill>
                            <a:srgbClr val="002060"/>
                          </a:solidFill>
                          <a:latin typeface="Calibri"/>
                          <a:cs typeface="Calibri"/>
                        </a:rPr>
                        <a:t>workmanship in the Property </a:t>
                      </a:r>
                      <a:r>
                        <a:rPr sz="1600" spc="-10" dirty="0">
                          <a:solidFill>
                            <a:srgbClr val="002060"/>
                          </a:solidFill>
                          <a:latin typeface="Calibri"/>
                          <a:cs typeface="Calibri"/>
                        </a:rPr>
                        <a:t>Insured </a:t>
                      </a:r>
                      <a:r>
                        <a:rPr sz="1600" dirty="0">
                          <a:solidFill>
                            <a:srgbClr val="002060"/>
                          </a:solidFill>
                          <a:latin typeface="Calibri"/>
                          <a:cs typeface="Calibri"/>
                        </a:rPr>
                        <a:t>or </a:t>
                      </a:r>
                      <a:r>
                        <a:rPr sz="1600" spc="-15" dirty="0">
                          <a:solidFill>
                            <a:srgbClr val="002060"/>
                          </a:solidFill>
                          <a:latin typeface="Calibri"/>
                          <a:cs typeface="Calibri"/>
                        </a:rPr>
                        <a:t>any </a:t>
                      </a:r>
                      <a:r>
                        <a:rPr sz="1600" spc="-5" dirty="0">
                          <a:solidFill>
                            <a:srgbClr val="002060"/>
                          </a:solidFill>
                          <a:latin typeface="Calibri"/>
                          <a:cs typeface="Calibri"/>
                        </a:rPr>
                        <a:t>part</a:t>
                      </a:r>
                      <a:r>
                        <a:rPr sz="1600" spc="30" dirty="0">
                          <a:solidFill>
                            <a:srgbClr val="002060"/>
                          </a:solidFill>
                          <a:latin typeface="Calibri"/>
                          <a:cs typeface="Calibri"/>
                        </a:rPr>
                        <a:t> </a:t>
                      </a:r>
                      <a:r>
                        <a:rPr sz="1600" spc="-35" dirty="0">
                          <a:solidFill>
                            <a:srgbClr val="002060"/>
                          </a:solidFill>
                          <a:latin typeface="Calibri"/>
                          <a:cs typeface="Calibri"/>
                        </a:rPr>
                        <a:t>thereof.”</a:t>
                      </a:r>
                      <a:endParaRPr sz="1600">
                        <a:latin typeface="Calibri"/>
                        <a:cs typeface="Calibri"/>
                      </a:endParaRPr>
                    </a:p>
                  </a:txBody>
                  <a:tcPr marL="0" marR="0" marT="0" marB="0">
                    <a:lnL w="19050">
                      <a:solidFill>
                        <a:srgbClr val="4F81BD"/>
                      </a:solidFill>
                      <a:prstDash val="solid"/>
                    </a:lnL>
                    <a:lnR w="19050">
                      <a:solidFill>
                        <a:srgbClr val="000000"/>
                      </a:solidFill>
                      <a:prstDash val="solid"/>
                    </a:lnR>
                    <a:lnB w="12700">
                      <a:solidFill>
                        <a:srgbClr val="4F81BD"/>
                      </a:solidFill>
                      <a:prstDash val="solid"/>
                    </a:lnB>
                    <a:solidFill>
                      <a:srgbClr val="F2F2F2"/>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B w="12700">
                      <a:solidFill>
                        <a:srgbClr val="000000"/>
                      </a:solidFill>
                      <a:prstDash val="solid"/>
                    </a:lnB>
                    <a:solidFill>
                      <a:srgbClr val="D9D9D9"/>
                    </a:solidFill>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solidFill>
                      <a:srgbClr val="1F497D"/>
                    </a:solidFill>
                  </a:tcPr>
                </a:tc>
                <a:extLst>
                  <a:ext uri="{0D108BD9-81ED-4DB2-BD59-A6C34878D82A}">
                    <a16:rowId xmlns:a16="http://schemas.microsoft.com/office/drawing/2014/main" val="10018"/>
                  </a:ext>
                </a:extLst>
              </a:tr>
              <a:tr h="456438">
                <a:tc>
                  <a:txBody>
                    <a:bodyPr/>
                    <a:lstStyle/>
                    <a:p>
                      <a:pPr>
                        <a:lnSpc>
                          <a:spcPct val="100000"/>
                        </a:lnSpc>
                      </a:pPr>
                      <a:endParaRPr sz="1600">
                        <a:latin typeface="Times New Roman"/>
                        <a:cs typeface="Times New Roman"/>
                      </a:endParaRPr>
                    </a:p>
                  </a:txBody>
                  <a:tcPr marL="0" marR="0" marT="0" marB="0">
                    <a:solidFill>
                      <a:srgbClr val="1F497D"/>
                    </a:solidFill>
                  </a:tcPr>
                </a:tc>
                <a:tc>
                  <a:txBody>
                    <a:bodyPr/>
                    <a:lstStyle/>
                    <a:p>
                      <a:pPr marL="2573020">
                        <a:lnSpc>
                          <a:spcPct val="100000"/>
                        </a:lnSpc>
                        <a:spcBef>
                          <a:spcPts val="280"/>
                        </a:spcBef>
                      </a:pPr>
                      <a:r>
                        <a:rPr sz="1200" dirty="0">
                          <a:solidFill>
                            <a:srgbClr val="FFFFFF"/>
                          </a:solidFill>
                          <a:latin typeface="Calibri"/>
                          <a:cs typeface="Calibri"/>
                        </a:rPr>
                        <a:t>© </a:t>
                      </a:r>
                      <a:r>
                        <a:rPr sz="1200" spc="-5" dirty="0">
                          <a:solidFill>
                            <a:srgbClr val="FFFFFF"/>
                          </a:solidFill>
                          <a:latin typeface="Calibri"/>
                          <a:cs typeface="Calibri"/>
                        </a:rPr>
                        <a:t>2014 Seth </a:t>
                      </a:r>
                      <a:r>
                        <a:rPr sz="1200" spc="-20" dirty="0">
                          <a:solidFill>
                            <a:srgbClr val="FFFFFF"/>
                          </a:solidFill>
                          <a:latin typeface="Calibri"/>
                          <a:cs typeface="Calibri"/>
                        </a:rPr>
                        <a:t>D. </a:t>
                      </a:r>
                      <a:r>
                        <a:rPr sz="1200" dirty="0">
                          <a:solidFill>
                            <a:srgbClr val="FFFFFF"/>
                          </a:solidFill>
                          <a:latin typeface="Calibri"/>
                          <a:cs typeface="Calibri"/>
                        </a:rPr>
                        <a:t>Lamden Neal, Gerber &amp; </a:t>
                      </a:r>
                      <a:r>
                        <a:rPr sz="1200" spc="-5" dirty="0">
                          <a:solidFill>
                            <a:srgbClr val="FFFFFF"/>
                          </a:solidFill>
                          <a:latin typeface="Calibri"/>
                          <a:cs typeface="Calibri"/>
                        </a:rPr>
                        <a:t>Eisenberg</a:t>
                      </a:r>
                      <a:r>
                        <a:rPr sz="1200" spc="-20" dirty="0">
                          <a:solidFill>
                            <a:srgbClr val="FFFFFF"/>
                          </a:solidFill>
                          <a:latin typeface="Calibri"/>
                          <a:cs typeface="Calibri"/>
                        </a:rPr>
                        <a:t> </a:t>
                      </a:r>
                      <a:r>
                        <a:rPr sz="1200" spc="-5" dirty="0">
                          <a:solidFill>
                            <a:srgbClr val="FFFFFF"/>
                          </a:solidFill>
                          <a:latin typeface="Calibri"/>
                          <a:cs typeface="Calibri"/>
                        </a:rPr>
                        <a:t>LLP</a:t>
                      </a:r>
                      <a:endParaRPr sz="1200">
                        <a:latin typeface="Calibri"/>
                        <a:cs typeface="Calibri"/>
                      </a:endParaRPr>
                    </a:p>
                  </a:txBody>
                  <a:tcPr marL="0" marR="0" marT="35560" marB="0">
                    <a:lnT w="12700">
                      <a:solidFill>
                        <a:srgbClr val="4F81BD"/>
                      </a:solidFill>
                      <a:prstDash val="solid"/>
                    </a:lnT>
                    <a:solidFill>
                      <a:srgbClr val="1F497D"/>
                    </a:solidFill>
                  </a:tcPr>
                </a:tc>
                <a:tc>
                  <a:txBody>
                    <a:bodyPr/>
                    <a:lstStyle/>
                    <a:p>
                      <a:pPr marR="64769" algn="r">
                        <a:lnSpc>
                          <a:spcPct val="100000"/>
                        </a:lnSpc>
                        <a:spcBef>
                          <a:spcPts val="280"/>
                        </a:spcBef>
                      </a:pPr>
                      <a:r>
                        <a:rPr sz="1200" spc="-5" dirty="0">
                          <a:solidFill>
                            <a:srgbClr val="FFFFFF"/>
                          </a:solidFill>
                          <a:latin typeface="Calibri"/>
                          <a:cs typeface="Calibri"/>
                        </a:rPr>
                        <a:t>33</a:t>
                      </a:r>
                      <a:endParaRPr sz="1200">
                        <a:latin typeface="Calibri"/>
                        <a:cs typeface="Calibri"/>
                      </a:endParaRPr>
                    </a:p>
                  </a:txBody>
                  <a:tcPr marL="0" marR="0" marT="35560" marB="0">
                    <a:lnT w="12700">
                      <a:solidFill>
                        <a:srgbClr val="000000"/>
                      </a:solidFill>
                      <a:prstDash val="solid"/>
                    </a:lnT>
                    <a:solidFill>
                      <a:srgbClr val="1F497D"/>
                    </a:solidFill>
                  </a:tcPr>
                </a:tc>
                <a:tc>
                  <a:txBody>
                    <a:bodyPr/>
                    <a:lstStyle/>
                    <a:p>
                      <a:pPr>
                        <a:lnSpc>
                          <a:spcPct val="100000"/>
                        </a:lnSpc>
                      </a:pPr>
                      <a:endParaRPr sz="1600">
                        <a:latin typeface="Times New Roman"/>
                        <a:cs typeface="Times New Roman"/>
                      </a:endParaRPr>
                    </a:p>
                  </a:txBody>
                  <a:tcPr marL="0" marR="0" marT="0" marB="0">
                    <a:solidFill>
                      <a:srgbClr val="1F497D"/>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3" name="object 3"/>
          <p:cNvSpPr txBox="1"/>
          <p:nvPr/>
        </p:nvSpPr>
        <p:spPr>
          <a:xfrm>
            <a:off x="778383" y="2057780"/>
            <a:ext cx="8442325" cy="365760"/>
          </a:xfrm>
          <a:prstGeom prst="rect">
            <a:avLst/>
          </a:prstGeom>
          <a:solidFill>
            <a:srgbClr val="4F81BD"/>
          </a:solidFill>
          <a:ln w="12953">
            <a:solidFill>
              <a:srgbClr val="000000"/>
            </a:solidFill>
          </a:ln>
        </p:spPr>
        <p:txBody>
          <a:bodyPr vert="horz" wrap="square" lIns="0" tIns="30480" rIns="0" bIns="0" rtlCol="0">
            <a:spAutoFit/>
          </a:bodyPr>
          <a:lstStyle/>
          <a:p>
            <a:pPr marL="90805">
              <a:lnSpc>
                <a:spcPct val="100000"/>
              </a:lnSpc>
              <a:spcBef>
                <a:spcPts val="240"/>
              </a:spcBef>
            </a:pPr>
            <a:r>
              <a:rPr sz="1800" b="1" spc="-10" dirty="0">
                <a:solidFill>
                  <a:srgbClr val="FFFFFF"/>
                </a:solidFill>
                <a:latin typeface="Calibri"/>
                <a:cs typeface="Calibri"/>
              </a:rPr>
              <a:t>What </a:t>
            </a:r>
            <a:r>
              <a:rPr sz="1800" b="1" dirty="0">
                <a:solidFill>
                  <a:srgbClr val="FFFFFF"/>
                </a:solidFill>
                <a:latin typeface="Calibri"/>
                <a:cs typeface="Calibri"/>
              </a:rPr>
              <a:t>if the policy also </a:t>
            </a:r>
            <a:r>
              <a:rPr sz="1800" b="1" spc="-15" dirty="0">
                <a:solidFill>
                  <a:srgbClr val="FFFFFF"/>
                </a:solidFill>
                <a:latin typeface="Calibri"/>
                <a:cs typeface="Calibri"/>
              </a:rPr>
              <a:t>excludes </a:t>
            </a:r>
            <a:r>
              <a:rPr sz="1800" b="1" dirty="0">
                <a:solidFill>
                  <a:srgbClr val="FFFFFF"/>
                </a:solidFill>
                <a:latin typeface="Calibri"/>
                <a:cs typeface="Calibri"/>
              </a:rPr>
              <a:t>loss </a:t>
            </a:r>
            <a:r>
              <a:rPr sz="1800" b="1" spc="-5" dirty="0">
                <a:solidFill>
                  <a:srgbClr val="FFFFFF"/>
                </a:solidFill>
                <a:latin typeface="Calibri"/>
                <a:cs typeface="Calibri"/>
              </a:rPr>
              <a:t>caused </a:t>
            </a:r>
            <a:r>
              <a:rPr sz="1800" b="1" spc="-10" dirty="0">
                <a:solidFill>
                  <a:srgbClr val="FFFFFF"/>
                </a:solidFill>
                <a:latin typeface="Calibri"/>
                <a:cs typeface="Calibri"/>
              </a:rPr>
              <a:t>by </a:t>
            </a:r>
            <a:r>
              <a:rPr sz="1800" b="1" spc="-15" dirty="0">
                <a:solidFill>
                  <a:srgbClr val="FFFFFF"/>
                </a:solidFill>
                <a:latin typeface="Calibri"/>
                <a:cs typeface="Calibri"/>
              </a:rPr>
              <a:t>“collapse” </a:t>
            </a:r>
            <a:r>
              <a:rPr sz="1800" b="1" dirty="0">
                <a:solidFill>
                  <a:srgbClr val="FFFFFF"/>
                </a:solidFill>
                <a:latin typeface="Calibri"/>
                <a:cs typeface="Calibri"/>
              </a:rPr>
              <a:t>. .</a:t>
            </a:r>
            <a:r>
              <a:rPr sz="1800" b="1" spc="-9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dirty="0"/>
              <a:t>Scenario</a:t>
            </a:r>
            <a:r>
              <a:rPr spc="-10" dirty="0"/>
              <a:t> </a:t>
            </a:r>
            <a:r>
              <a:rPr dirty="0"/>
              <a:t>3:</a:t>
            </a:r>
          </a:p>
          <a:p>
            <a:pPr marL="12065" marR="5080" algn="ctr">
              <a:lnSpc>
                <a:spcPct val="100000"/>
              </a:lnSpc>
            </a:pPr>
            <a:r>
              <a:rPr spc="-15" dirty="0"/>
              <a:t>Defect </a:t>
            </a:r>
            <a:r>
              <a:rPr spc="-5" dirty="0"/>
              <a:t>Causes </a:t>
            </a:r>
            <a:r>
              <a:rPr spc="-10" dirty="0"/>
              <a:t>Physical Damage </a:t>
            </a:r>
            <a:r>
              <a:rPr spc="-15" dirty="0"/>
              <a:t>to Defective </a:t>
            </a:r>
            <a:r>
              <a:rPr spc="-10" dirty="0"/>
              <a:t>Property </a:t>
            </a:r>
            <a:r>
              <a:rPr dirty="0"/>
              <a:t>and </a:t>
            </a:r>
            <a:r>
              <a:rPr spc="-5" dirty="0"/>
              <a:t>Non‐  </a:t>
            </a:r>
            <a:r>
              <a:rPr spc="-15" dirty="0"/>
              <a:t>Defective</a:t>
            </a:r>
            <a:r>
              <a:rPr spc="5" dirty="0"/>
              <a:t> </a:t>
            </a:r>
            <a:r>
              <a:rPr spc="-10" dirty="0"/>
              <a:t>Property</a:t>
            </a:r>
          </a:p>
        </p:txBody>
      </p:sp>
      <p:grpSp>
        <p:nvGrpSpPr>
          <p:cNvPr id="5" name="object 5"/>
          <p:cNvGrpSpPr/>
          <p:nvPr/>
        </p:nvGrpSpPr>
        <p:grpSpPr>
          <a:xfrm>
            <a:off x="457200" y="2414777"/>
            <a:ext cx="9144000" cy="980440"/>
            <a:chOff x="457200" y="2414777"/>
            <a:chExt cx="9144000" cy="980440"/>
          </a:xfrm>
        </p:grpSpPr>
        <p:sp>
          <p:nvSpPr>
            <p:cNvPr id="6" name="object 6"/>
            <p:cNvSpPr/>
            <p:nvPr/>
          </p:nvSpPr>
          <p:spPr>
            <a:xfrm>
              <a:off x="457200" y="2414777"/>
              <a:ext cx="9144000" cy="980440"/>
            </a:xfrm>
            <a:custGeom>
              <a:avLst/>
              <a:gdLst/>
              <a:ahLst/>
              <a:cxnLst/>
              <a:rect l="l" t="t" r="r" b="b"/>
              <a:pathLst>
                <a:path w="9144000" h="980439">
                  <a:moveTo>
                    <a:pt x="320802" y="0"/>
                  </a:moveTo>
                  <a:lnTo>
                    <a:pt x="0" y="0"/>
                  </a:lnTo>
                  <a:lnTo>
                    <a:pt x="0" y="979932"/>
                  </a:lnTo>
                  <a:lnTo>
                    <a:pt x="320802" y="979932"/>
                  </a:lnTo>
                  <a:lnTo>
                    <a:pt x="320802" y="0"/>
                  </a:lnTo>
                  <a:close/>
                </a:path>
                <a:path w="9144000" h="980439">
                  <a:moveTo>
                    <a:pt x="9144000" y="0"/>
                  </a:moveTo>
                  <a:lnTo>
                    <a:pt x="8763000" y="0"/>
                  </a:lnTo>
                  <a:lnTo>
                    <a:pt x="8763000" y="979932"/>
                  </a:lnTo>
                  <a:lnTo>
                    <a:pt x="9144000" y="979932"/>
                  </a:lnTo>
                  <a:lnTo>
                    <a:pt x="9144000" y="0"/>
                  </a:lnTo>
                  <a:close/>
                </a:path>
              </a:pathLst>
            </a:custGeom>
            <a:solidFill>
              <a:srgbClr val="1F497D"/>
            </a:solidFill>
          </p:spPr>
          <p:txBody>
            <a:bodyPr wrap="square" lIns="0" tIns="0" rIns="0" bIns="0" rtlCol="0"/>
            <a:lstStyle/>
            <a:p>
              <a:endParaRPr/>
            </a:p>
          </p:txBody>
        </p:sp>
        <p:sp>
          <p:nvSpPr>
            <p:cNvPr id="7" name="object 7"/>
            <p:cNvSpPr/>
            <p:nvPr/>
          </p:nvSpPr>
          <p:spPr>
            <a:xfrm>
              <a:off x="771906" y="2414777"/>
              <a:ext cx="8455660" cy="15240"/>
            </a:xfrm>
            <a:custGeom>
              <a:avLst/>
              <a:gdLst/>
              <a:ahLst/>
              <a:cxnLst/>
              <a:rect l="l" t="t" r="r" b="b"/>
              <a:pathLst>
                <a:path w="8455660" h="15239">
                  <a:moveTo>
                    <a:pt x="8455152" y="2286"/>
                  </a:moveTo>
                  <a:lnTo>
                    <a:pt x="12954" y="2286"/>
                  </a:lnTo>
                  <a:lnTo>
                    <a:pt x="12954" y="0"/>
                  </a:lnTo>
                  <a:lnTo>
                    <a:pt x="0" y="0"/>
                  </a:lnTo>
                  <a:lnTo>
                    <a:pt x="0" y="2286"/>
                  </a:lnTo>
                  <a:lnTo>
                    <a:pt x="0" y="8382"/>
                  </a:lnTo>
                  <a:lnTo>
                    <a:pt x="0" y="15240"/>
                  </a:lnTo>
                  <a:lnTo>
                    <a:pt x="8455152" y="15240"/>
                  </a:lnTo>
                  <a:lnTo>
                    <a:pt x="8455152" y="2286"/>
                  </a:lnTo>
                  <a:close/>
                </a:path>
              </a:pathLst>
            </a:custGeom>
            <a:solidFill>
              <a:srgbClr val="000000"/>
            </a:solidFill>
          </p:spPr>
          <p:txBody>
            <a:bodyPr wrap="square" lIns="0" tIns="0" rIns="0" bIns="0" rtlCol="0"/>
            <a:lstStyle/>
            <a:p>
              <a:endParaRPr/>
            </a:p>
          </p:txBody>
        </p:sp>
        <p:sp>
          <p:nvSpPr>
            <p:cNvPr id="8" name="object 8"/>
            <p:cNvSpPr/>
            <p:nvPr/>
          </p:nvSpPr>
          <p:spPr>
            <a:xfrm>
              <a:off x="771906" y="2423159"/>
              <a:ext cx="13335" cy="971550"/>
            </a:xfrm>
            <a:custGeom>
              <a:avLst/>
              <a:gdLst/>
              <a:ahLst/>
              <a:cxnLst/>
              <a:rect l="l" t="t" r="r" b="b"/>
              <a:pathLst>
                <a:path w="13334" h="971550">
                  <a:moveTo>
                    <a:pt x="12954" y="971550"/>
                  </a:moveTo>
                  <a:lnTo>
                    <a:pt x="12954" y="0"/>
                  </a:lnTo>
                  <a:lnTo>
                    <a:pt x="0" y="0"/>
                  </a:lnTo>
                  <a:lnTo>
                    <a:pt x="0" y="971550"/>
                  </a:lnTo>
                  <a:lnTo>
                    <a:pt x="12954" y="971550"/>
                  </a:lnTo>
                  <a:close/>
                </a:path>
              </a:pathLst>
            </a:custGeom>
            <a:solidFill>
              <a:srgbClr val="4F81BD"/>
            </a:solidFill>
          </p:spPr>
          <p:txBody>
            <a:bodyPr wrap="square" lIns="0" tIns="0" rIns="0" bIns="0" rtlCol="0"/>
            <a:lstStyle/>
            <a:p>
              <a:endParaRPr/>
            </a:p>
          </p:txBody>
        </p:sp>
        <p:sp>
          <p:nvSpPr>
            <p:cNvPr id="9" name="object 9"/>
            <p:cNvSpPr/>
            <p:nvPr/>
          </p:nvSpPr>
          <p:spPr>
            <a:xfrm>
              <a:off x="9214104" y="2414777"/>
              <a:ext cx="13335" cy="980440"/>
            </a:xfrm>
            <a:custGeom>
              <a:avLst/>
              <a:gdLst/>
              <a:ahLst/>
              <a:cxnLst/>
              <a:rect l="l" t="t" r="r" b="b"/>
              <a:pathLst>
                <a:path w="13334" h="980439">
                  <a:moveTo>
                    <a:pt x="12953" y="979931"/>
                  </a:moveTo>
                  <a:lnTo>
                    <a:pt x="12953" y="0"/>
                  </a:lnTo>
                  <a:lnTo>
                    <a:pt x="0" y="0"/>
                  </a:lnTo>
                  <a:lnTo>
                    <a:pt x="0" y="979931"/>
                  </a:lnTo>
                  <a:lnTo>
                    <a:pt x="12953" y="979931"/>
                  </a:lnTo>
                  <a:close/>
                </a:path>
              </a:pathLst>
            </a:custGeom>
            <a:solidFill>
              <a:srgbClr val="000000"/>
            </a:solidFill>
          </p:spPr>
          <p:txBody>
            <a:bodyPr wrap="square" lIns="0" tIns="0" rIns="0" bIns="0" rtlCol="0"/>
            <a:lstStyle/>
            <a:p>
              <a:endParaRPr/>
            </a:p>
          </p:txBody>
        </p:sp>
      </p:grpSp>
      <p:sp>
        <p:nvSpPr>
          <p:cNvPr id="10" name="object 10"/>
          <p:cNvSpPr txBox="1"/>
          <p:nvPr/>
        </p:nvSpPr>
        <p:spPr>
          <a:xfrm>
            <a:off x="784859" y="2430017"/>
            <a:ext cx="8429625" cy="963930"/>
          </a:xfrm>
          <a:prstGeom prst="rect">
            <a:avLst/>
          </a:prstGeom>
          <a:solidFill>
            <a:srgbClr val="F2F2F2"/>
          </a:solidFill>
        </p:spPr>
        <p:txBody>
          <a:bodyPr vert="horz" wrap="square" lIns="0" tIns="24130" rIns="0" bIns="0" rtlCol="0">
            <a:spAutoFit/>
          </a:bodyPr>
          <a:lstStyle/>
          <a:p>
            <a:pPr marL="84455" marR="191770" indent="-635">
              <a:lnSpc>
                <a:spcPct val="100000"/>
              </a:lnSpc>
              <a:spcBef>
                <a:spcPts val="190"/>
              </a:spcBef>
            </a:pPr>
            <a:r>
              <a:rPr sz="1800" spc="-20" dirty="0">
                <a:solidFill>
                  <a:srgbClr val="002060"/>
                </a:solidFill>
                <a:latin typeface="Calibri"/>
                <a:cs typeface="Calibri"/>
              </a:rPr>
              <a:t>“We </a:t>
            </a:r>
            <a:r>
              <a:rPr sz="1800" dirty="0">
                <a:solidFill>
                  <a:srgbClr val="002060"/>
                </a:solidFill>
                <a:latin typeface="Calibri"/>
                <a:cs typeface="Calibri"/>
              </a:rPr>
              <a:t>will </a:t>
            </a:r>
            <a:r>
              <a:rPr sz="1800" spc="-5" dirty="0">
                <a:solidFill>
                  <a:srgbClr val="002060"/>
                </a:solidFill>
                <a:latin typeface="Calibri"/>
                <a:cs typeface="Calibri"/>
              </a:rPr>
              <a:t>not </a:t>
            </a:r>
            <a:r>
              <a:rPr sz="1800" spc="-15" dirty="0">
                <a:solidFill>
                  <a:srgbClr val="002060"/>
                </a:solidFill>
                <a:latin typeface="Calibri"/>
                <a:cs typeface="Calibri"/>
              </a:rPr>
              <a:t>pay for </a:t>
            </a:r>
            <a:r>
              <a:rPr sz="1800" spc="-5" dirty="0">
                <a:solidFill>
                  <a:srgbClr val="002060"/>
                </a:solidFill>
                <a:latin typeface="Calibri"/>
                <a:cs typeface="Calibri"/>
              </a:rPr>
              <a:t>loss caused </a:t>
            </a:r>
            <a:r>
              <a:rPr sz="1800" spc="-10" dirty="0">
                <a:solidFill>
                  <a:srgbClr val="002060"/>
                </a:solidFill>
                <a:latin typeface="Calibri"/>
                <a:cs typeface="Calibri"/>
              </a:rPr>
              <a:t>by </a:t>
            </a:r>
            <a:r>
              <a:rPr sz="1800" spc="-5" dirty="0">
                <a:solidFill>
                  <a:srgbClr val="002060"/>
                </a:solidFill>
                <a:latin typeface="Calibri"/>
                <a:cs typeface="Calibri"/>
              </a:rPr>
              <a:t>or resulting </a:t>
            </a:r>
            <a:r>
              <a:rPr sz="1800" spc="-10" dirty="0">
                <a:solidFill>
                  <a:srgbClr val="002060"/>
                </a:solidFill>
                <a:latin typeface="Calibri"/>
                <a:cs typeface="Calibri"/>
              </a:rPr>
              <a:t>from </a:t>
            </a:r>
            <a:r>
              <a:rPr sz="1800" dirty="0">
                <a:solidFill>
                  <a:srgbClr val="002060"/>
                </a:solidFill>
                <a:latin typeface="Calibri"/>
                <a:cs typeface="Calibri"/>
              </a:rPr>
              <a:t>. . . </a:t>
            </a:r>
            <a:r>
              <a:rPr sz="1800" spc="-10" dirty="0">
                <a:solidFill>
                  <a:srgbClr val="002060"/>
                </a:solidFill>
                <a:latin typeface="Calibri"/>
                <a:cs typeface="Calibri"/>
              </a:rPr>
              <a:t>collapse, </a:t>
            </a:r>
            <a:r>
              <a:rPr sz="1800" spc="-15" dirty="0">
                <a:solidFill>
                  <a:srgbClr val="002060"/>
                </a:solidFill>
                <a:latin typeface="Calibri"/>
                <a:cs typeface="Calibri"/>
              </a:rPr>
              <a:t>except </a:t>
            </a:r>
            <a:r>
              <a:rPr sz="1800" dirty="0">
                <a:solidFill>
                  <a:srgbClr val="002060"/>
                </a:solidFill>
                <a:latin typeface="Calibri"/>
                <a:cs typeface="Calibri"/>
              </a:rPr>
              <a:t>as </a:t>
            </a:r>
            <a:r>
              <a:rPr sz="1800" spc="-10" dirty="0">
                <a:solidFill>
                  <a:srgbClr val="002060"/>
                </a:solidFill>
                <a:latin typeface="Calibri"/>
                <a:cs typeface="Calibri"/>
              </a:rPr>
              <a:t>provided </a:t>
            </a:r>
            <a:r>
              <a:rPr sz="1800" spc="-15" dirty="0">
                <a:solidFill>
                  <a:srgbClr val="002060"/>
                </a:solidFill>
                <a:latin typeface="Calibri"/>
                <a:cs typeface="Calibri"/>
              </a:rPr>
              <a:t>for  </a:t>
            </a:r>
            <a:r>
              <a:rPr sz="1800" dirty="0">
                <a:solidFill>
                  <a:srgbClr val="002060"/>
                </a:solidFill>
                <a:latin typeface="Calibri"/>
                <a:cs typeface="Calibri"/>
              </a:rPr>
              <a:t>in </a:t>
            </a:r>
            <a:r>
              <a:rPr sz="1800" spc="-15" dirty="0">
                <a:solidFill>
                  <a:srgbClr val="002060"/>
                </a:solidFill>
                <a:latin typeface="Calibri"/>
                <a:cs typeface="Calibri"/>
              </a:rPr>
              <a:t>Coverage </a:t>
            </a:r>
            <a:r>
              <a:rPr sz="1800" spc="-10" dirty="0">
                <a:solidFill>
                  <a:srgbClr val="002060"/>
                </a:solidFill>
                <a:latin typeface="Calibri"/>
                <a:cs typeface="Calibri"/>
              </a:rPr>
              <a:t>Extensions. </a:t>
            </a:r>
            <a:r>
              <a:rPr sz="1800" dirty="0">
                <a:solidFill>
                  <a:srgbClr val="002060"/>
                </a:solidFill>
                <a:latin typeface="Calibri"/>
                <a:cs typeface="Calibri"/>
              </a:rPr>
              <a:t>But if </a:t>
            </a:r>
            <a:r>
              <a:rPr sz="1800" spc="-5" dirty="0">
                <a:solidFill>
                  <a:srgbClr val="002060"/>
                </a:solidFill>
                <a:latin typeface="Calibri"/>
                <a:cs typeface="Calibri"/>
              </a:rPr>
              <a:t>loss </a:t>
            </a:r>
            <a:r>
              <a:rPr sz="1800" spc="-10" dirty="0">
                <a:solidFill>
                  <a:srgbClr val="002060"/>
                </a:solidFill>
                <a:latin typeface="Calibri"/>
                <a:cs typeface="Calibri"/>
              </a:rPr>
              <a:t>by </a:t>
            </a:r>
            <a:r>
              <a:rPr sz="1800" dirty="0">
                <a:solidFill>
                  <a:srgbClr val="002060"/>
                </a:solidFill>
                <a:latin typeface="Calibri"/>
                <a:cs typeface="Calibri"/>
              </a:rPr>
              <a:t>a </a:t>
            </a:r>
            <a:r>
              <a:rPr sz="1800" spc="-10" dirty="0">
                <a:solidFill>
                  <a:srgbClr val="002060"/>
                </a:solidFill>
                <a:latin typeface="Calibri"/>
                <a:cs typeface="Calibri"/>
              </a:rPr>
              <a:t>Covered </a:t>
            </a:r>
            <a:r>
              <a:rPr sz="1800" dirty="0">
                <a:solidFill>
                  <a:srgbClr val="002060"/>
                </a:solidFill>
                <a:latin typeface="Calibri"/>
                <a:cs typeface="Calibri"/>
              </a:rPr>
              <a:t>Cause </a:t>
            </a:r>
            <a:r>
              <a:rPr sz="1800" spc="-5" dirty="0">
                <a:solidFill>
                  <a:srgbClr val="002060"/>
                </a:solidFill>
                <a:latin typeface="Calibri"/>
                <a:cs typeface="Calibri"/>
              </a:rPr>
              <a:t>of Loss </a:t>
            </a:r>
            <a:r>
              <a:rPr sz="1800" spc="-10" dirty="0">
                <a:solidFill>
                  <a:srgbClr val="002060"/>
                </a:solidFill>
                <a:latin typeface="Calibri"/>
                <a:cs typeface="Calibri"/>
              </a:rPr>
              <a:t>results </a:t>
            </a:r>
            <a:r>
              <a:rPr sz="1800" dirty="0">
                <a:solidFill>
                  <a:srgbClr val="002060"/>
                </a:solidFill>
                <a:latin typeface="Calibri"/>
                <a:cs typeface="Calibri"/>
              </a:rPr>
              <a:t>in </a:t>
            </a:r>
            <a:r>
              <a:rPr sz="1800" spc="-10" dirty="0">
                <a:solidFill>
                  <a:srgbClr val="002060"/>
                </a:solidFill>
                <a:latin typeface="Calibri"/>
                <a:cs typeface="Calibri"/>
              </a:rPr>
              <a:t>collapse at </a:t>
            </a:r>
            <a:r>
              <a:rPr sz="1800" spc="-5" dirty="0">
                <a:solidFill>
                  <a:srgbClr val="002060"/>
                </a:solidFill>
                <a:latin typeface="Calibri"/>
                <a:cs typeface="Calibri"/>
              </a:rPr>
              <a:t>the  </a:t>
            </a:r>
            <a:r>
              <a:rPr sz="1800" spc="-10" dirty="0">
                <a:solidFill>
                  <a:srgbClr val="002060"/>
                </a:solidFill>
                <a:latin typeface="Calibri"/>
                <a:cs typeface="Calibri"/>
              </a:rPr>
              <a:t>location(s) </a:t>
            </a:r>
            <a:r>
              <a:rPr sz="1800" spc="-5" dirty="0">
                <a:solidFill>
                  <a:srgbClr val="002060"/>
                </a:solidFill>
                <a:latin typeface="Calibri"/>
                <a:cs typeface="Calibri"/>
              </a:rPr>
              <a:t>described </a:t>
            </a:r>
            <a:r>
              <a:rPr sz="1800" dirty="0">
                <a:solidFill>
                  <a:srgbClr val="002060"/>
                </a:solidFill>
                <a:latin typeface="Calibri"/>
                <a:cs typeface="Calibri"/>
              </a:rPr>
              <a:t>in </a:t>
            </a:r>
            <a:r>
              <a:rPr sz="1800" spc="-5" dirty="0">
                <a:solidFill>
                  <a:srgbClr val="002060"/>
                </a:solidFill>
                <a:latin typeface="Calibri"/>
                <a:cs typeface="Calibri"/>
              </a:rPr>
              <a:t>the </a:t>
            </a:r>
            <a:r>
              <a:rPr sz="1800" spc="-10" dirty="0">
                <a:solidFill>
                  <a:srgbClr val="002060"/>
                </a:solidFill>
                <a:latin typeface="Calibri"/>
                <a:cs typeface="Calibri"/>
              </a:rPr>
              <a:t>Declarations, </a:t>
            </a:r>
            <a:r>
              <a:rPr sz="1800" spc="-15" dirty="0">
                <a:solidFill>
                  <a:srgbClr val="002060"/>
                </a:solidFill>
                <a:latin typeface="Calibri"/>
                <a:cs typeface="Calibri"/>
              </a:rPr>
              <a:t>we </a:t>
            </a:r>
            <a:r>
              <a:rPr sz="1800" dirty="0">
                <a:solidFill>
                  <a:srgbClr val="002060"/>
                </a:solidFill>
                <a:latin typeface="Calibri"/>
                <a:cs typeface="Calibri"/>
              </a:rPr>
              <a:t>will </a:t>
            </a:r>
            <a:r>
              <a:rPr sz="1800" spc="-15" dirty="0">
                <a:solidFill>
                  <a:srgbClr val="002060"/>
                </a:solidFill>
                <a:latin typeface="Calibri"/>
                <a:cs typeface="Calibri"/>
              </a:rPr>
              <a:t>pay for </a:t>
            </a:r>
            <a:r>
              <a:rPr sz="1800" spc="-10" dirty="0">
                <a:solidFill>
                  <a:srgbClr val="002060"/>
                </a:solidFill>
                <a:latin typeface="Calibri"/>
                <a:cs typeface="Calibri"/>
              </a:rPr>
              <a:t>that </a:t>
            </a:r>
            <a:r>
              <a:rPr sz="1800" spc="-5" dirty="0">
                <a:solidFill>
                  <a:srgbClr val="002060"/>
                </a:solidFill>
                <a:latin typeface="Calibri"/>
                <a:cs typeface="Calibri"/>
              </a:rPr>
              <a:t>resulting</a:t>
            </a:r>
            <a:r>
              <a:rPr sz="1800" spc="195" dirty="0">
                <a:solidFill>
                  <a:srgbClr val="002060"/>
                </a:solidFill>
                <a:latin typeface="Calibri"/>
                <a:cs typeface="Calibri"/>
              </a:rPr>
              <a:t> </a:t>
            </a:r>
            <a:r>
              <a:rPr sz="1800" spc="-30" dirty="0">
                <a:solidFill>
                  <a:srgbClr val="002060"/>
                </a:solidFill>
                <a:latin typeface="Calibri"/>
                <a:cs typeface="Calibri"/>
              </a:rPr>
              <a:t>loss.”</a:t>
            </a:r>
            <a:endParaRPr sz="1800">
              <a:latin typeface="Calibri"/>
              <a:cs typeface="Calibri"/>
            </a:endParaRPr>
          </a:p>
        </p:txBody>
      </p:sp>
      <p:grpSp>
        <p:nvGrpSpPr>
          <p:cNvPr id="11" name="object 11"/>
          <p:cNvGrpSpPr/>
          <p:nvPr/>
        </p:nvGrpSpPr>
        <p:grpSpPr>
          <a:xfrm>
            <a:off x="457200" y="3393947"/>
            <a:ext cx="9144000" cy="1959610"/>
            <a:chOff x="457200" y="3393947"/>
            <a:chExt cx="9144000" cy="1959610"/>
          </a:xfrm>
        </p:grpSpPr>
        <p:sp>
          <p:nvSpPr>
            <p:cNvPr id="12" name="object 12"/>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3" name="object 13"/>
            <p:cNvSpPr/>
            <p:nvPr/>
          </p:nvSpPr>
          <p:spPr>
            <a:xfrm>
              <a:off x="778002" y="3393947"/>
              <a:ext cx="8442325" cy="664845"/>
            </a:xfrm>
            <a:custGeom>
              <a:avLst/>
              <a:gdLst/>
              <a:ahLst/>
              <a:cxnLst/>
              <a:rect l="l" t="t" r="r" b="b"/>
              <a:pathLst>
                <a:path w="8442325" h="664845">
                  <a:moveTo>
                    <a:pt x="8442198" y="664463"/>
                  </a:moveTo>
                  <a:lnTo>
                    <a:pt x="8442198" y="0"/>
                  </a:lnTo>
                  <a:lnTo>
                    <a:pt x="0" y="0"/>
                  </a:lnTo>
                  <a:lnTo>
                    <a:pt x="0" y="664464"/>
                  </a:lnTo>
                  <a:lnTo>
                    <a:pt x="8442198" y="664463"/>
                  </a:lnTo>
                  <a:close/>
                </a:path>
              </a:pathLst>
            </a:custGeom>
            <a:solidFill>
              <a:srgbClr val="F2F2F2"/>
            </a:solidFill>
          </p:spPr>
          <p:txBody>
            <a:bodyPr wrap="square" lIns="0" tIns="0" rIns="0" bIns="0" rtlCol="0"/>
            <a:lstStyle/>
            <a:p>
              <a:endParaRPr/>
            </a:p>
          </p:txBody>
        </p:sp>
        <p:sp>
          <p:nvSpPr>
            <p:cNvPr id="14" name="object 14"/>
            <p:cNvSpPr/>
            <p:nvPr/>
          </p:nvSpPr>
          <p:spPr>
            <a:xfrm>
              <a:off x="771906" y="3393947"/>
              <a:ext cx="13335" cy="671830"/>
            </a:xfrm>
            <a:custGeom>
              <a:avLst/>
              <a:gdLst/>
              <a:ahLst/>
              <a:cxnLst/>
              <a:rect l="l" t="t" r="r" b="b"/>
              <a:pathLst>
                <a:path w="13334" h="671829">
                  <a:moveTo>
                    <a:pt x="12954" y="671322"/>
                  </a:moveTo>
                  <a:lnTo>
                    <a:pt x="12954" y="0"/>
                  </a:lnTo>
                  <a:lnTo>
                    <a:pt x="0" y="0"/>
                  </a:lnTo>
                  <a:lnTo>
                    <a:pt x="0" y="671322"/>
                  </a:lnTo>
                  <a:lnTo>
                    <a:pt x="12954" y="671322"/>
                  </a:lnTo>
                  <a:close/>
                </a:path>
              </a:pathLst>
            </a:custGeom>
            <a:solidFill>
              <a:srgbClr val="4F81BD"/>
            </a:solidFill>
          </p:spPr>
          <p:txBody>
            <a:bodyPr wrap="square" lIns="0" tIns="0" rIns="0" bIns="0" rtlCol="0"/>
            <a:lstStyle/>
            <a:p>
              <a:endParaRPr/>
            </a:p>
          </p:txBody>
        </p:sp>
        <p:sp>
          <p:nvSpPr>
            <p:cNvPr id="15" name="object 15"/>
            <p:cNvSpPr/>
            <p:nvPr/>
          </p:nvSpPr>
          <p:spPr>
            <a:xfrm>
              <a:off x="9214104" y="3393947"/>
              <a:ext cx="13335" cy="671830"/>
            </a:xfrm>
            <a:custGeom>
              <a:avLst/>
              <a:gdLst/>
              <a:ahLst/>
              <a:cxnLst/>
              <a:rect l="l" t="t" r="r" b="b"/>
              <a:pathLst>
                <a:path w="13334" h="671829">
                  <a:moveTo>
                    <a:pt x="12953" y="671322"/>
                  </a:moveTo>
                  <a:lnTo>
                    <a:pt x="12953" y="0"/>
                  </a:lnTo>
                  <a:lnTo>
                    <a:pt x="0" y="0"/>
                  </a:lnTo>
                  <a:lnTo>
                    <a:pt x="0" y="671322"/>
                  </a:lnTo>
                  <a:lnTo>
                    <a:pt x="12953" y="671322"/>
                  </a:lnTo>
                  <a:close/>
                </a:path>
              </a:pathLst>
            </a:custGeom>
            <a:solidFill>
              <a:srgbClr val="000000"/>
            </a:solidFill>
          </p:spPr>
          <p:txBody>
            <a:bodyPr wrap="square" lIns="0" tIns="0" rIns="0" bIns="0" rtlCol="0"/>
            <a:lstStyle/>
            <a:p>
              <a:endParaRPr/>
            </a:p>
          </p:txBody>
        </p:sp>
        <p:sp>
          <p:nvSpPr>
            <p:cNvPr id="16" name="object 16"/>
            <p:cNvSpPr/>
            <p:nvPr/>
          </p:nvSpPr>
          <p:spPr>
            <a:xfrm>
              <a:off x="771906" y="4052315"/>
              <a:ext cx="8455660" cy="321310"/>
            </a:xfrm>
            <a:custGeom>
              <a:avLst/>
              <a:gdLst/>
              <a:ahLst/>
              <a:cxnLst/>
              <a:rect l="l" t="t" r="r" b="b"/>
              <a:pathLst>
                <a:path w="8455660" h="321310">
                  <a:moveTo>
                    <a:pt x="8448294" y="286512"/>
                  </a:moveTo>
                  <a:lnTo>
                    <a:pt x="6096" y="286512"/>
                  </a:lnTo>
                  <a:lnTo>
                    <a:pt x="6096" y="320802"/>
                  </a:lnTo>
                  <a:lnTo>
                    <a:pt x="8448294" y="320802"/>
                  </a:lnTo>
                  <a:lnTo>
                    <a:pt x="8448294" y="286512"/>
                  </a:lnTo>
                  <a:close/>
                </a:path>
                <a:path w="8455660" h="321310">
                  <a:moveTo>
                    <a:pt x="8455152" y="0"/>
                  </a:moveTo>
                  <a:lnTo>
                    <a:pt x="0" y="0"/>
                  </a:lnTo>
                  <a:lnTo>
                    <a:pt x="0" y="12954"/>
                  </a:lnTo>
                  <a:lnTo>
                    <a:pt x="8455152" y="12954"/>
                  </a:lnTo>
                  <a:lnTo>
                    <a:pt x="8455152" y="0"/>
                  </a:lnTo>
                  <a:close/>
                </a:path>
              </a:pathLst>
            </a:custGeom>
            <a:solidFill>
              <a:srgbClr val="4F81BD"/>
            </a:solidFill>
          </p:spPr>
          <p:txBody>
            <a:bodyPr wrap="square" lIns="0" tIns="0" rIns="0" bIns="0" rtlCol="0"/>
            <a:lstStyle/>
            <a:p>
              <a:endParaRPr/>
            </a:p>
          </p:txBody>
        </p:sp>
        <p:sp>
          <p:nvSpPr>
            <p:cNvPr id="17" name="object 17"/>
            <p:cNvSpPr/>
            <p:nvPr/>
          </p:nvSpPr>
          <p:spPr>
            <a:xfrm>
              <a:off x="771906" y="4332731"/>
              <a:ext cx="8455660" cy="40640"/>
            </a:xfrm>
            <a:custGeom>
              <a:avLst/>
              <a:gdLst/>
              <a:ahLst/>
              <a:cxnLst/>
              <a:rect l="l" t="t" r="r" b="b"/>
              <a:pathLst>
                <a:path w="8455660" h="40639">
                  <a:moveTo>
                    <a:pt x="8455152" y="0"/>
                  </a:moveTo>
                  <a:lnTo>
                    <a:pt x="8442198" y="0"/>
                  </a:lnTo>
                  <a:lnTo>
                    <a:pt x="12954" y="0"/>
                  </a:lnTo>
                  <a:lnTo>
                    <a:pt x="0" y="0"/>
                  </a:lnTo>
                  <a:lnTo>
                    <a:pt x="0" y="12954"/>
                  </a:lnTo>
                  <a:lnTo>
                    <a:pt x="0" y="40386"/>
                  </a:lnTo>
                  <a:lnTo>
                    <a:pt x="12954" y="40386"/>
                  </a:lnTo>
                  <a:lnTo>
                    <a:pt x="12954" y="12954"/>
                  </a:lnTo>
                  <a:lnTo>
                    <a:pt x="8442198" y="12954"/>
                  </a:lnTo>
                  <a:lnTo>
                    <a:pt x="8442198" y="40386"/>
                  </a:lnTo>
                  <a:lnTo>
                    <a:pt x="8455152" y="40386"/>
                  </a:lnTo>
                  <a:lnTo>
                    <a:pt x="8455152" y="12954"/>
                  </a:lnTo>
                  <a:lnTo>
                    <a:pt x="8455152" y="0"/>
                  </a:lnTo>
                  <a:close/>
                </a:path>
              </a:pathLst>
            </a:custGeom>
            <a:solidFill>
              <a:srgbClr val="000000"/>
            </a:solidFill>
          </p:spPr>
          <p:txBody>
            <a:bodyPr wrap="square" lIns="0" tIns="0" rIns="0" bIns="0" rtlCol="0"/>
            <a:lstStyle/>
            <a:p>
              <a:endParaRPr/>
            </a:p>
          </p:txBody>
        </p:sp>
        <p:sp>
          <p:nvSpPr>
            <p:cNvPr id="18" name="object 18"/>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9" name="object 19"/>
            <p:cNvSpPr/>
            <p:nvPr/>
          </p:nvSpPr>
          <p:spPr>
            <a:xfrm>
              <a:off x="778002" y="4759451"/>
              <a:ext cx="8442325" cy="593725"/>
            </a:xfrm>
            <a:custGeom>
              <a:avLst/>
              <a:gdLst/>
              <a:ahLst/>
              <a:cxnLst/>
              <a:rect l="l" t="t" r="r" b="b"/>
              <a:pathLst>
                <a:path w="8442325" h="593725">
                  <a:moveTo>
                    <a:pt x="8442198" y="593598"/>
                  </a:moveTo>
                  <a:lnTo>
                    <a:pt x="8442198" y="0"/>
                  </a:lnTo>
                  <a:lnTo>
                    <a:pt x="0" y="0"/>
                  </a:lnTo>
                  <a:lnTo>
                    <a:pt x="0" y="593598"/>
                  </a:lnTo>
                  <a:lnTo>
                    <a:pt x="8442198" y="593598"/>
                  </a:lnTo>
                  <a:close/>
                </a:path>
              </a:pathLst>
            </a:custGeom>
            <a:solidFill>
              <a:srgbClr val="F2F2F2"/>
            </a:solidFill>
          </p:spPr>
          <p:txBody>
            <a:bodyPr wrap="square" lIns="0" tIns="0" rIns="0" bIns="0" rtlCol="0"/>
            <a:lstStyle/>
            <a:p>
              <a:endParaRPr/>
            </a:p>
          </p:txBody>
        </p:sp>
        <p:sp>
          <p:nvSpPr>
            <p:cNvPr id="20" name="object 20"/>
            <p:cNvSpPr/>
            <p:nvPr/>
          </p:nvSpPr>
          <p:spPr>
            <a:xfrm>
              <a:off x="771906" y="4373117"/>
              <a:ext cx="8455660" cy="393700"/>
            </a:xfrm>
            <a:custGeom>
              <a:avLst/>
              <a:gdLst/>
              <a:ahLst/>
              <a:cxnLst/>
              <a:rect l="l" t="t" r="r" b="b"/>
              <a:pathLst>
                <a:path w="8455660" h="393700">
                  <a:moveTo>
                    <a:pt x="8455152" y="380238"/>
                  </a:moveTo>
                  <a:lnTo>
                    <a:pt x="12954" y="380238"/>
                  </a:lnTo>
                  <a:lnTo>
                    <a:pt x="12954" y="0"/>
                  </a:lnTo>
                  <a:lnTo>
                    <a:pt x="0" y="0"/>
                  </a:lnTo>
                  <a:lnTo>
                    <a:pt x="0" y="380238"/>
                  </a:lnTo>
                  <a:lnTo>
                    <a:pt x="0" y="386334"/>
                  </a:lnTo>
                  <a:lnTo>
                    <a:pt x="0" y="393192"/>
                  </a:lnTo>
                  <a:lnTo>
                    <a:pt x="8455152" y="393192"/>
                  </a:lnTo>
                  <a:lnTo>
                    <a:pt x="8455152" y="380238"/>
                  </a:lnTo>
                  <a:close/>
                </a:path>
              </a:pathLst>
            </a:custGeom>
            <a:solidFill>
              <a:srgbClr val="000000"/>
            </a:solidFill>
          </p:spPr>
          <p:txBody>
            <a:bodyPr wrap="square" lIns="0" tIns="0" rIns="0" bIns="0" rtlCol="0"/>
            <a:lstStyle/>
            <a:p>
              <a:endParaRPr/>
            </a:p>
          </p:txBody>
        </p:sp>
        <p:sp>
          <p:nvSpPr>
            <p:cNvPr id="21" name="object 21"/>
            <p:cNvSpPr/>
            <p:nvPr/>
          </p:nvSpPr>
          <p:spPr>
            <a:xfrm>
              <a:off x="771906" y="4759451"/>
              <a:ext cx="13335" cy="593725"/>
            </a:xfrm>
            <a:custGeom>
              <a:avLst/>
              <a:gdLst/>
              <a:ahLst/>
              <a:cxnLst/>
              <a:rect l="l" t="t" r="r" b="b"/>
              <a:pathLst>
                <a:path w="13334" h="593725">
                  <a:moveTo>
                    <a:pt x="12954" y="593598"/>
                  </a:moveTo>
                  <a:lnTo>
                    <a:pt x="12954" y="0"/>
                  </a:lnTo>
                  <a:lnTo>
                    <a:pt x="0" y="0"/>
                  </a:lnTo>
                  <a:lnTo>
                    <a:pt x="0" y="593598"/>
                  </a:lnTo>
                  <a:lnTo>
                    <a:pt x="12954" y="593598"/>
                  </a:lnTo>
                  <a:close/>
                </a:path>
              </a:pathLst>
            </a:custGeom>
            <a:solidFill>
              <a:srgbClr val="4F81BD"/>
            </a:solidFill>
          </p:spPr>
          <p:txBody>
            <a:bodyPr wrap="square" lIns="0" tIns="0" rIns="0" bIns="0" rtlCol="0"/>
            <a:lstStyle/>
            <a:p>
              <a:endParaRPr/>
            </a:p>
          </p:txBody>
        </p:sp>
        <p:sp>
          <p:nvSpPr>
            <p:cNvPr id="22" name="object 22"/>
            <p:cNvSpPr/>
            <p:nvPr/>
          </p:nvSpPr>
          <p:spPr>
            <a:xfrm>
              <a:off x="9214104" y="4373117"/>
              <a:ext cx="13335" cy="980440"/>
            </a:xfrm>
            <a:custGeom>
              <a:avLst/>
              <a:gdLst/>
              <a:ahLst/>
              <a:cxnLst/>
              <a:rect l="l" t="t" r="r" b="b"/>
              <a:pathLst>
                <a:path w="13334" h="980439">
                  <a:moveTo>
                    <a:pt x="12953" y="979932"/>
                  </a:moveTo>
                  <a:lnTo>
                    <a:pt x="12953" y="0"/>
                  </a:lnTo>
                  <a:lnTo>
                    <a:pt x="0" y="0"/>
                  </a:lnTo>
                  <a:lnTo>
                    <a:pt x="0" y="979932"/>
                  </a:lnTo>
                  <a:lnTo>
                    <a:pt x="12953" y="979932"/>
                  </a:lnTo>
                  <a:close/>
                </a:path>
              </a:pathLst>
            </a:custGeom>
            <a:solidFill>
              <a:srgbClr val="000000"/>
            </a:solidFill>
          </p:spPr>
          <p:txBody>
            <a:bodyPr wrap="square" lIns="0" tIns="0" rIns="0" bIns="0" rtlCol="0"/>
            <a:lstStyle/>
            <a:p>
              <a:endParaRPr/>
            </a:p>
          </p:txBody>
        </p:sp>
      </p:grpSp>
      <p:sp>
        <p:nvSpPr>
          <p:cNvPr id="23" name="object 23"/>
          <p:cNvSpPr txBox="1"/>
          <p:nvPr/>
        </p:nvSpPr>
        <p:spPr>
          <a:xfrm>
            <a:off x="784859" y="4373117"/>
            <a:ext cx="8429625" cy="380365"/>
          </a:xfrm>
          <a:prstGeom prst="rect">
            <a:avLst/>
          </a:prstGeom>
          <a:solidFill>
            <a:srgbClr val="4F81BD"/>
          </a:solidFill>
        </p:spPr>
        <p:txBody>
          <a:bodyPr vert="horz" wrap="square" lIns="0" tIns="0" rIns="0" bIns="0" rtlCol="0">
            <a:spAutoFit/>
          </a:bodyPr>
          <a:lstStyle/>
          <a:p>
            <a:pPr marL="84455">
              <a:lnSpc>
                <a:spcPts val="2135"/>
              </a:lnSpc>
            </a:pPr>
            <a:r>
              <a:rPr sz="1800" b="1" dirty="0">
                <a:solidFill>
                  <a:srgbClr val="FFFFFF"/>
                </a:solidFill>
                <a:latin typeface="Calibri"/>
                <a:cs typeface="Calibri"/>
              </a:rPr>
              <a:t>And </a:t>
            </a:r>
            <a:r>
              <a:rPr sz="1800" b="1" spc="-10" dirty="0">
                <a:solidFill>
                  <a:srgbClr val="FFFFFF"/>
                </a:solidFill>
                <a:latin typeface="Calibri"/>
                <a:cs typeface="Calibri"/>
              </a:rPr>
              <a:t>defective workmanship </a:t>
            </a:r>
            <a:r>
              <a:rPr sz="1800" b="1" dirty="0">
                <a:solidFill>
                  <a:srgbClr val="FFFFFF"/>
                </a:solidFill>
                <a:latin typeface="Calibri"/>
                <a:cs typeface="Calibri"/>
              </a:rPr>
              <a:t>is </a:t>
            </a:r>
            <a:r>
              <a:rPr sz="1800" b="1" spc="-5" dirty="0">
                <a:solidFill>
                  <a:srgbClr val="FFFFFF"/>
                </a:solidFill>
                <a:latin typeface="Calibri"/>
                <a:cs typeface="Calibri"/>
              </a:rPr>
              <a:t>not </a:t>
            </a:r>
            <a:r>
              <a:rPr sz="1800" b="1" dirty="0">
                <a:solidFill>
                  <a:srgbClr val="FFFFFF"/>
                </a:solidFill>
                <a:latin typeface="Calibri"/>
                <a:cs typeface="Calibri"/>
              </a:rPr>
              <a:t>a </a:t>
            </a:r>
            <a:r>
              <a:rPr sz="1800" b="1" spc="-20" dirty="0">
                <a:solidFill>
                  <a:srgbClr val="FFFFFF"/>
                </a:solidFill>
                <a:latin typeface="Calibri"/>
                <a:cs typeface="Calibri"/>
              </a:rPr>
              <a:t>“covered </a:t>
            </a:r>
            <a:r>
              <a:rPr sz="1800" b="1" spc="-5" dirty="0">
                <a:solidFill>
                  <a:srgbClr val="FFFFFF"/>
                </a:solidFill>
                <a:latin typeface="Calibri"/>
                <a:cs typeface="Calibri"/>
              </a:rPr>
              <a:t>cause of</a:t>
            </a:r>
            <a:r>
              <a:rPr sz="1800" b="1" spc="-65" dirty="0">
                <a:solidFill>
                  <a:srgbClr val="FFFFFF"/>
                </a:solidFill>
                <a:latin typeface="Calibri"/>
                <a:cs typeface="Calibri"/>
              </a:rPr>
              <a:t> </a:t>
            </a:r>
            <a:r>
              <a:rPr sz="1800" b="1" dirty="0">
                <a:solidFill>
                  <a:srgbClr val="FFFFFF"/>
                </a:solidFill>
                <a:latin typeface="Calibri"/>
                <a:cs typeface="Calibri"/>
              </a:rPr>
              <a:t>loss”?</a:t>
            </a:r>
            <a:endParaRPr sz="1800">
              <a:latin typeface="Calibri"/>
              <a:cs typeface="Calibri"/>
            </a:endParaRPr>
          </a:p>
        </p:txBody>
      </p:sp>
      <p:grpSp>
        <p:nvGrpSpPr>
          <p:cNvPr id="24" name="object 24"/>
          <p:cNvGrpSpPr/>
          <p:nvPr/>
        </p:nvGrpSpPr>
        <p:grpSpPr>
          <a:xfrm>
            <a:off x="457200" y="5352288"/>
            <a:ext cx="9144000" cy="1963420"/>
            <a:chOff x="457200" y="5352288"/>
            <a:chExt cx="9144000" cy="1963420"/>
          </a:xfrm>
        </p:grpSpPr>
        <p:sp>
          <p:nvSpPr>
            <p:cNvPr id="25" name="object 25"/>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6" name="object 26"/>
            <p:cNvSpPr/>
            <p:nvPr/>
          </p:nvSpPr>
          <p:spPr>
            <a:xfrm>
              <a:off x="778002" y="5352288"/>
              <a:ext cx="8442325" cy="815340"/>
            </a:xfrm>
            <a:custGeom>
              <a:avLst/>
              <a:gdLst/>
              <a:ahLst/>
              <a:cxnLst/>
              <a:rect l="l" t="t" r="r" b="b"/>
              <a:pathLst>
                <a:path w="8442325" h="815339">
                  <a:moveTo>
                    <a:pt x="8442198" y="815339"/>
                  </a:moveTo>
                  <a:lnTo>
                    <a:pt x="8442198" y="0"/>
                  </a:lnTo>
                  <a:lnTo>
                    <a:pt x="0" y="0"/>
                  </a:lnTo>
                  <a:lnTo>
                    <a:pt x="0" y="815340"/>
                  </a:lnTo>
                  <a:lnTo>
                    <a:pt x="8442198" y="815339"/>
                  </a:lnTo>
                  <a:close/>
                </a:path>
              </a:pathLst>
            </a:custGeom>
            <a:solidFill>
              <a:srgbClr val="F2F2F2"/>
            </a:solidFill>
          </p:spPr>
          <p:txBody>
            <a:bodyPr wrap="square" lIns="0" tIns="0" rIns="0" bIns="0" rtlCol="0"/>
            <a:lstStyle/>
            <a:p>
              <a:endParaRPr/>
            </a:p>
          </p:txBody>
        </p:sp>
        <p:sp>
          <p:nvSpPr>
            <p:cNvPr id="27" name="object 27"/>
            <p:cNvSpPr/>
            <p:nvPr/>
          </p:nvSpPr>
          <p:spPr>
            <a:xfrm>
              <a:off x="771906" y="5352288"/>
              <a:ext cx="13335" cy="822325"/>
            </a:xfrm>
            <a:custGeom>
              <a:avLst/>
              <a:gdLst/>
              <a:ahLst/>
              <a:cxnLst/>
              <a:rect l="l" t="t" r="r" b="b"/>
              <a:pathLst>
                <a:path w="13334" h="822325">
                  <a:moveTo>
                    <a:pt x="12954" y="822198"/>
                  </a:moveTo>
                  <a:lnTo>
                    <a:pt x="12954" y="0"/>
                  </a:lnTo>
                  <a:lnTo>
                    <a:pt x="0" y="0"/>
                  </a:lnTo>
                  <a:lnTo>
                    <a:pt x="0" y="822198"/>
                  </a:lnTo>
                  <a:lnTo>
                    <a:pt x="12954" y="822198"/>
                  </a:lnTo>
                  <a:close/>
                </a:path>
              </a:pathLst>
            </a:custGeom>
            <a:solidFill>
              <a:srgbClr val="4F81BD"/>
            </a:solidFill>
          </p:spPr>
          <p:txBody>
            <a:bodyPr wrap="square" lIns="0" tIns="0" rIns="0" bIns="0" rtlCol="0"/>
            <a:lstStyle/>
            <a:p>
              <a:endParaRPr/>
            </a:p>
          </p:txBody>
        </p:sp>
        <p:sp>
          <p:nvSpPr>
            <p:cNvPr id="28" name="object 28"/>
            <p:cNvSpPr/>
            <p:nvPr/>
          </p:nvSpPr>
          <p:spPr>
            <a:xfrm>
              <a:off x="9214104" y="5352288"/>
              <a:ext cx="13335" cy="822325"/>
            </a:xfrm>
            <a:custGeom>
              <a:avLst/>
              <a:gdLst/>
              <a:ahLst/>
              <a:cxnLst/>
              <a:rect l="l" t="t" r="r" b="b"/>
              <a:pathLst>
                <a:path w="13334" h="822325">
                  <a:moveTo>
                    <a:pt x="12953" y="822198"/>
                  </a:moveTo>
                  <a:lnTo>
                    <a:pt x="12953" y="0"/>
                  </a:lnTo>
                  <a:lnTo>
                    <a:pt x="0" y="0"/>
                  </a:lnTo>
                  <a:lnTo>
                    <a:pt x="0" y="822198"/>
                  </a:lnTo>
                  <a:lnTo>
                    <a:pt x="12953" y="822198"/>
                  </a:lnTo>
                  <a:close/>
                </a:path>
              </a:pathLst>
            </a:custGeom>
            <a:solidFill>
              <a:srgbClr val="000000"/>
            </a:solidFill>
          </p:spPr>
          <p:txBody>
            <a:bodyPr wrap="square" lIns="0" tIns="0" rIns="0" bIns="0" rtlCol="0"/>
            <a:lstStyle/>
            <a:p>
              <a:endParaRPr/>
            </a:p>
          </p:txBody>
        </p:sp>
        <p:sp>
          <p:nvSpPr>
            <p:cNvPr id="29" name="object 29"/>
            <p:cNvSpPr/>
            <p:nvPr/>
          </p:nvSpPr>
          <p:spPr>
            <a:xfrm>
              <a:off x="771906" y="6161532"/>
              <a:ext cx="8455660" cy="13335"/>
            </a:xfrm>
            <a:custGeom>
              <a:avLst/>
              <a:gdLst/>
              <a:ahLst/>
              <a:cxnLst/>
              <a:rect l="l" t="t" r="r" b="b"/>
              <a:pathLst>
                <a:path w="8455660" h="13335">
                  <a:moveTo>
                    <a:pt x="8455152" y="12953"/>
                  </a:moveTo>
                  <a:lnTo>
                    <a:pt x="8455152" y="0"/>
                  </a:lnTo>
                  <a:lnTo>
                    <a:pt x="0" y="0"/>
                  </a:lnTo>
                  <a:lnTo>
                    <a:pt x="0" y="12954"/>
                  </a:lnTo>
                  <a:lnTo>
                    <a:pt x="8455152" y="12953"/>
                  </a:lnTo>
                  <a:close/>
                </a:path>
              </a:pathLst>
            </a:custGeom>
            <a:solidFill>
              <a:srgbClr val="4F81BD"/>
            </a:solidFill>
          </p:spPr>
          <p:txBody>
            <a:bodyPr wrap="square" lIns="0" tIns="0" rIns="0" bIns="0" rtlCol="0"/>
            <a:lstStyle/>
            <a:p>
              <a:endParaRPr/>
            </a:p>
          </p:txBody>
        </p:sp>
        <p:sp>
          <p:nvSpPr>
            <p:cNvPr id="30" name="object 30"/>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grpSp>
      <p:sp>
        <p:nvSpPr>
          <p:cNvPr id="31" name="object 31"/>
          <p:cNvSpPr txBox="1"/>
          <p:nvPr/>
        </p:nvSpPr>
        <p:spPr>
          <a:xfrm>
            <a:off x="784859" y="4777994"/>
            <a:ext cx="8429625" cy="1982470"/>
          </a:xfrm>
          <a:prstGeom prst="rect">
            <a:avLst/>
          </a:prstGeom>
        </p:spPr>
        <p:txBody>
          <a:bodyPr vert="horz" wrap="square" lIns="0" tIns="12700" rIns="0" bIns="0" rtlCol="0">
            <a:spAutoFit/>
          </a:bodyPr>
          <a:lstStyle/>
          <a:p>
            <a:pPr marL="84455" marR="335280">
              <a:lnSpc>
                <a:spcPct val="100000"/>
              </a:lnSpc>
              <a:spcBef>
                <a:spcPts val="100"/>
              </a:spcBef>
            </a:pPr>
            <a:r>
              <a:rPr sz="1800" spc="-10" dirty="0">
                <a:solidFill>
                  <a:srgbClr val="002060"/>
                </a:solidFill>
                <a:latin typeface="Calibri"/>
                <a:cs typeface="Calibri"/>
              </a:rPr>
              <a:t>“For </a:t>
            </a:r>
            <a:r>
              <a:rPr sz="1800" spc="-5" dirty="0">
                <a:solidFill>
                  <a:srgbClr val="002060"/>
                </a:solidFill>
                <a:latin typeface="Calibri"/>
                <a:cs typeface="Calibri"/>
              </a:rPr>
              <a:t>the purpose of the </a:t>
            </a:r>
            <a:r>
              <a:rPr sz="1800" dirty="0">
                <a:solidFill>
                  <a:srgbClr val="002060"/>
                </a:solidFill>
                <a:latin typeface="Calibri"/>
                <a:cs typeface="Calibri"/>
              </a:rPr>
              <a:t>policy and </a:t>
            </a:r>
            <a:r>
              <a:rPr sz="1800" spc="-5" dirty="0">
                <a:solidFill>
                  <a:srgbClr val="002060"/>
                </a:solidFill>
                <a:latin typeface="Calibri"/>
                <a:cs typeface="Calibri"/>
              </a:rPr>
              <a:t>not </a:t>
            </a:r>
            <a:r>
              <a:rPr sz="1800" spc="-10" dirty="0">
                <a:solidFill>
                  <a:srgbClr val="002060"/>
                </a:solidFill>
                <a:latin typeface="Calibri"/>
                <a:cs typeface="Calibri"/>
              </a:rPr>
              <a:t>merely </a:t>
            </a:r>
            <a:r>
              <a:rPr sz="1800" dirty="0">
                <a:solidFill>
                  <a:srgbClr val="002060"/>
                </a:solidFill>
                <a:latin typeface="Calibri"/>
                <a:cs typeface="Calibri"/>
              </a:rPr>
              <a:t>this </a:t>
            </a:r>
            <a:r>
              <a:rPr sz="1800" spc="-10" dirty="0">
                <a:solidFill>
                  <a:srgbClr val="002060"/>
                </a:solidFill>
                <a:latin typeface="Calibri"/>
                <a:cs typeface="Calibri"/>
              </a:rPr>
              <a:t>Exclusion </a:t>
            </a:r>
            <a:r>
              <a:rPr sz="1800" spc="-5" dirty="0">
                <a:solidFill>
                  <a:srgbClr val="002060"/>
                </a:solidFill>
                <a:latin typeface="Calibri"/>
                <a:cs typeface="Calibri"/>
              </a:rPr>
              <a:t>the </a:t>
            </a:r>
            <a:r>
              <a:rPr sz="1800" spc="-10" dirty="0">
                <a:solidFill>
                  <a:srgbClr val="002060"/>
                </a:solidFill>
                <a:latin typeface="Calibri"/>
                <a:cs typeface="Calibri"/>
              </a:rPr>
              <a:t>Property </a:t>
            </a:r>
            <a:r>
              <a:rPr sz="1800" spc="-5" dirty="0">
                <a:solidFill>
                  <a:srgbClr val="002060"/>
                </a:solidFill>
                <a:latin typeface="Calibri"/>
                <a:cs typeface="Calibri"/>
              </a:rPr>
              <a:t>Insured </a:t>
            </a:r>
            <a:r>
              <a:rPr sz="1800" dirty="0">
                <a:solidFill>
                  <a:srgbClr val="002060"/>
                </a:solidFill>
                <a:latin typeface="Calibri"/>
                <a:cs typeface="Calibri"/>
              </a:rPr>
              <a:t>shall  </a:t>
            </a:r>
            <a:r>
              <a:rPr sz="1800" spc="-5" dirty="0">
                <a:solidFill>
                  <a:srgbClr val="002060"/>
                </a:solidFill>
                <a:latin typeface="Calibri"/>
                <a:cs typeface="Calibri"/>
              </a:rPr>
              <a:t>not </a:t>
            </a:r>
            <a:r>
              <a:rPr sz="1800" dirty="0">
                <a:solidFill>
                  <a:srgbClr val="002060"/>
                </a:solidFill>
                <a:latin typeface="Calibri"/>
                <a:cs typeface="Calibri"/>
              </a:rPr>
              <a:t>be </a:t>
            </a:r>
            <a:r>
              <a:rPr sz="1800" spc="-15" dirty="0">
                <a:solidFill>
                  <a:srgbClr val="002060"/>
                </a:solidFill>
                <a:latin typeface="Calibri"/>
                <a:cs typeface="Calibri"/>
              </a:rPr>
              <a:t>regarded </a:t>
            </a:r>
            <a:r>
              <a:rPr sz="1800" dirty="0">
                <a:solidFill>
                  <a:srgbClr val="002060"/>
                </a:solidFill>
                <a:latin typeface="Calibri"/>
                <a:cs typeface="Calibri"/>
              </a:rPr>
              <a:t>as </a:t>
            </a:r>
            <a:r>
              <a:rPr sz="1800" spc="-10" dirty="0">
                <a:solidFill>
                  <a:srgbClr val="002060"/>
                </a:solidFill>
                <a:latin typeface="Calibri"/>
                <a:cs typeface="Calibri"/>
              </a:rPr>
              <a:t>lost </a:t>
            </a:r>
            <a:r>
              <a:rPr sz="1800" spc="-5" dirty="0">
                <a:solidFill>
                  <a:srgbClr val="002060"/>
                </a:solidFill>
                <a:latin typeface="Calibri"/>
                <a:cs typeface="Calibri"/>
              </a:rPr>
              <a:t>or damaged solely </a:t>
            </a:r>
            <a:r>
              <a:rPr sz="1800" spc="-10" dirty="0">
                <a:solidFill>
                  <a:srgbClr val="002060"/>
                </a:solidFill>
                <a:latin typeface="Calibri"/>
                <a:cs typeface="Calibri"/>
              </a:rPr>
              <a:t>by </a:t>
            </a:r>
            <a:r>
              <a:rPr sz="1800" dirty="0">
                <a:solidFill>
                  <a:srgbClr val="002060"/>
                </a:solidFill>
                <a:latin typeface="Calibri"/>
                <a:cs typeface="Calibri"/>
              </a:rPr>
              <a:t>virtue </a:t>
            </a:r>
            <a:r>
              <a:rPr sz="1800" spc="-5" dirty="0">
                <a:solidFill>
                  <a:srgbClr val="002060"/>
                </a:solidFill>
                <a:latin typeface="Calibri"/>
                <a:cs typeface="Calibri"/>
              </a:rPr>
              <a:t>of the </a:t>
            </a:r>
            <a:r>
              <a:rPr sz="1800" spc="-10" dirty="0">
                <a:solidFill>
                  <a:srgbClr val="002060"/>
                </a:solidFill>
                <a:latin typeface="Calibri"/>
                <a:cs typeface="Calibri"/>
              </a:rPr>
              <a:t>existence </a:t>
            </a:r>
            <a:r>
              <a:rPr sz="1800" spc="-5" dirty="0">
                <a:solidFill>
                  <a:srgbClr val="002060"/>
                </a:solidFill>
                <a:latin typeface="Calibri"/>
                <a:cs typeface="Calibri"/>
              </a:rPr>
              <a:t>of </a:t>
            </a:r>
            <a:r>
              <a:rPr sz="1800" spc="-15" dirty="0">
                <a:solidFill>
                  <a:srgbClr val="002060"/>
                </a:solidFill>
                <a:latin typeface="Calibri"/>
                <a:cs typeface="Calibri"/>
              </a:rPr>
              <a:t>any defect </a:t>
            </a:r>
            <a:r>
              <a:rPr sz="1800" dirty="0">
                <a:solidFill>
                  <a:srgbClr val="002060"/>
                </a:solidFill>
                <a:latin typeface="Calibri"/>
                <a:cs typeface="Calibri"/>
              </a:rPr>
              <a:t>in  </a:t>
            </a:r>
            <a:r>
              <a:rPr sz="1800" spc="-5" dirty="0">
                <a:solidFill>
                  <a:srgbClr val="002060"/>
                </a:solidFill>
                <a:latin typeface="Calibri"/>
                <a:cs typeface="Calibri"/>
              </a:rPr>
              <a:t>design, </a:t>
            </a:r>
            <a:r>
              <a:rPr sz="1800" dirty="0">
                <a:solidFill>
                  <a:srgbClr val="002060"/>
                </a:solidFill>
                <a:latin typeface="Calibri"/>
                <a:cs typeface="Calibri"/>
              </a:rPr>
              <a:t>plan, </a:t>
            </a:r>
            <a:r>
              <a:rPr sz="1800" spc="-5" dirty="0">
                <a:solidFill>
                  <a:srgbClr val="002060"/>
                </a:solidFill>
                <a:latin typeface="Calibri"/>
                <a:cs typeface="Calibri"/>
              </a:rPr>
              <a:t>specification, materials, or workmanship </a:t>
            </a:r>
            <a:r>
              <a:rPr sz="1800" dirty="0">
                <a:solidFill>
                  <a:srgbClr val="002060"/>
                </a:solidFill>
                <a:latin typeface="Calibri"/>
                <a:cs typeface="Calibri"/>
              </a:rPr>
              <a:t>in </a:t>
            </a:r>
            <a:r>
              <a:rPr sz="1800" spc="-5" dirty="0">
                <a:solidFill>
                  <a:srgbClr val="002060"/>
                </a:solidFill>
                <a:latin typeface="Calibri"/>
                <a:cs typeface="Calibri"/>
              </a:rPr>
              <a:t>the </a:t>
            </a:r>
            <a:r>
              <a:rPr sz="1800" spc="-10" dirty="0">
                <a:solidFill>
                  <a:srgbClr val="002060"/>
                </a:solidFill>
                <a:latin typeface="Calibri"/>
                <a:cs typeface="Calibri"/>
              </a:rPr>
              <a:t>Property </a:t>
            </a:r>
            <a:r>
              <a:rPr sz="1800" spc="-5" dirty="0">
                <a:solidFill>
                  <a:srgbClr val="002060"/>
                </a:solidFill>
                <a:latin typeface="Calibri"/>
                <a:cs typeface="Calibri"/>
              </a:rPr>
              <a:t>Insured or </a:t>
            </a:r>
            <a:r>
              <a:rPr sz="1800" spc="-15" dirty="0">
                <a:solidFill>
                  <a:srgbClr val="002060"/>
                </a:solidFill>
                <a:latin typeface="Calibri"/>
                <a:cs typeface="Calibri"/>
              </a:rPr>
              <a:t>any  </a:t>
            </a:r>
            <a:r>
              <a:rPr sz="1800" dirty="0">
                <a:solidFill>
                  <a:srgbClr val="002060"/>
                </a:solidFill>
                <a:latin typeface="Calibri"/>
                <a:cs typeface="Calibri"/>
              </a:rPr>
              <a:t>part</a:t>
            </a:r>
            <a:r>
              <a:rPr sz="1800" spc="-15" dirty="0">
                <a:solidFill>
                  <a:srgbClr val="002060"/>
                </a:solidFill>
                <a:latin typeface="Calibri"/>
                <a:cs typeface="Calibri"/>
              </a:rPr>
              <a:t> </a:t>
            </a:r>
            <a:r>
              <a:rPr sz="1800" spc="-35" dirty="0">
                <a:solidFill>
                  <a:srgbClr val="002060"/>
                </a:solidFill>
                <a:latin typeface="Calibri"/>
                <a:cs typeface="Calibri"/>
              </a:rPr>
              <a:t>thereof.”</a:t>
            </a:r>
            <a:endParaRPr sz="1800">
              <a:latin typeface="Calibri"/>
              <a:cs typeface="Calibri"/>
            </a:endParaRPr>
          </a:p>
          <a:p>
            <a:pPr>
              <a:lnSpc>
                <a:spcPct val="100000"/>
              </a:lnSpc>
              <a:spcBef>
                <a:spcPts val="5"/>
              </a:spcBef>
            </a:pPr>
            <a:endParaRPr sz="2000">
              <a:latin typeface="Calibri"/>
              <a:cs typeface="Calibri"/>
            </a:endParaRPr>
          </a:p>
          <a:p>
            <a:pPr marL="165100" indent="-81280">
              <a:lnSpc>
                <a:spcPct val="100000"/>
              </a:lnSpc>
              <a:buSzPct val="94444"/>
              <a:buFont typeface="Arial"/>
              <a:buChar char="•"/>
              <a:tabLst>
                <a:tab pos="165735" algn="l"/>
              </a:tabLst>
            </a:pPr>
            <a:r>
              <a:rPr sz="1800" dirty="0">
                <a:solidFill>
                  <a:srgbClr val="FFFFFF"/>
                </a:solidFill>
                <a:latin typeface="Calibri"/>
                <a:cs typeface="Calibri"/>
              </a:rPr>
              <a:t>Is this policy</a:t>
            </a:r>
            <a:r>
              <a:rPr sz="1800" spc="-15" dirty="0">
                <a:solidFill>
                  <a:srgbClr val="FFFFFF"/>
                </a:solidFill>
                <a:latin typeface="Calibri"/>
                <a:cs typeface="Calibri"/>
              </a:rPr>
              <a:t> </a:t>
            </a:r>
            <a:r>
              <a:rPr sz="1800" dirty="0">
                <a:solidFill>
                  <a:srgbClr val="FFFFFF"/>
                </a:solidFill>
                <a:latin typeface="Calibri"/>
                <a:cs typeface="Calibri"/>
              </a:rPr>
              <a:t>ambiguous?</a:t>
            </a:r>
            <a:endParaRPr sz="1800">
              <a:latin typeface="Calibri"/>
              <a:cs typeface="Calibri"/>
            </a:endParaRPr>
          </a:p>
          <a:p>
            <a:pPr marL="165100" indent="-81280">
              <a:lnSpc>
                <a:spcPct val="100000"/>
              </a:lnSpc>
              <a:buSzPct val="94444"/>
              <a:buFont typeface="Arial"/>
              <a:buChar char="•"/>
              <a:tabLst>
                <a:tab pos="165735" algn="l"/>
              </a:tabLst>
            </a:pPr>
            <a:r>
              <a:rPr sz="1800" dirty="0">
                <a:solidFill>
                  <a:srgbClr val="FFFFFF"/>
                </a:solidFill>
                <a:latin typeface="Calibri"/>
                <a:cs typeface="Calibri"/>
              </a:rPr>
              <a:t>Is </a:t>
            </a:r>
            <a:r>
              <a:rPr sz="1800" spc="-10" dirty="0">
                <a:solidFill>
                  <a:srgbClr val="FFFFFF"/>
                </a:solidFill>
                <a:latin typeface="Calibri"/>
                <a:cs typeface="Calibri"/>
              </a:rPr>
              <a:t>there </a:t>
            </a:r>
            <a:r>
              <a:rPr sz="1800" spc="-15" dirty="0">
                <a:solidFill>
                  <a:srgbClr val="FFFFFF"/>
                </a:solidFill>
                <a:latin typeface="Calibri"/>
                <a:cs typeface="Calibri"/>
              </a:rPr>
              <a:t>coverage </a:t>
            </a:r>
            <a:r>
              <a:rPr sz="1800" dirty="0">
                <a:solidFill>
                  <a:srgbClr val="FFFFFF"/>
                </a:solidFill>
                <a:latin typeface="Calibri"/>
                <a:cs typeface="Calibri"/>
              </a:rPr>
              <a:t>if it is</a:t>
            </a:r>
            <a:r>
              <a:rPr sz="1800" spc="25" dirty="0">
                <a:solidFill>
                  <a:srgbClr val="FFFFFF"/>
                </a:solidFill>
                <a:latin typeface="Calibri"/>
                <a:cs typeface="Calibri"/>
              </a:rPr>
              <a:t> </a:t>
            </a:r>
            <a:r>
              <a:rPr sz="1800" dirty="0">
                <a:solidFill>
                  <a:srgbClr val="FFFFFF"/>
                </a:solidFill>
                <a:latin typeface="Calibri"/>
                <a:cs typeface="Calibri"/>
              </a:rPr>
              <a:t>ambiguous?</a:t>
            </a:r>
            <a:endParaRPr sz="1800">
              <a:latin typeface="Calibri"/>
              <a:cs typeface="Calibri"/>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42</a:t>
            </a:fld>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935" y="952754"/>
            <a:ext cx="4479925" cy="635635"/>
          </a:xfrm>
          <a:prstGeom prst="rect">
            <a:avLst/>
          </a:prstGeom>
        </p:spPr>
        <p:txBody>
          <a:bodyPr vert="horz" wrap="square" lIns="0" tIns="12700" rIns="0" bIns="0" rtlCol="0">
            <a:spAutoFit/>
          </a:bodyPr>
          <a:lstStyle/>
          <a:p>
            <a:pPr marL="12700">
              <a:lnSpc>
                <a:spcPct val="100000"/>
              </a:lnSpc>
              <a:spcBef>
                <a:spcPts val="100"/>
              </a:spcBef>
            </a:pPr>
            <a:r>
              <a:rPr sz="4000" spc="-30" dirty="0"/>
              <a:t>Coverage</a:t>
            </a:r>
            <a:r>
              <a:rPr sz="4000" spc="-65" dirty="0"/>
              <a:t> </a:t>
            </a:r>
            <a:r>
              <a:rPr sz="4000" spc="-5" dirty="0"/>
              <a:t>Extensions:</a:t>
            </a:r>
            <a:endParaRPr sz="40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39029" y="2308097"/>
              <a:ext cx="8180705" cy="107950"/>
            </a:xfrm>
            <a:custGeom>
              <a:avLst/>
              <a:gdLst/>
              <a:ahLst/>
              <a:cxnLst/>
              <a:rect l="l" t="t" r="r" b="b"/>
              <a:pathLst>
                <a:path w="8180705" h="107950">
                  <a:moveTo>
                    <a:pt x="8180516" y="107441"/>
                  </a:moveTo>
                  <a:lnTo>
                    <a:pt x="8129081" y="44507"/>
                  </a:lnTo>
                  <a:lnTo>
                    <a:pt x="8091448" y="20589"/>
                  </a:lnTo>
                  <a:lnTo>
                    <a:pt x="8048776" y="5349"/>
                  </a:lnTo>
                  <a:lnTo>
                    <a:pt x="8002278" y="0"/>
                  </a:lnTo>
                  <a:lnTo>
                    <a:pt x="178824" y="0"/>
                  </a:lnTo>
                  <a:lnTo>
                    <a:pt x="132285" y="5349"/>
                  </a:lnTo>
                  <a:lnTo>
                    <a:pt x="89504" y="20589"/>
                  </a:lnTo>
                  <a:lnTo>
                    <a:pt x="51721" y="44507"/>
                  </a:lnTo>
                  <a:lnTo>
                    <a:pt x="20177" y="75888"/>
                  </a:lnTo>
                  <a:lnTo>
                    <a:pt x="0" y="107441"/>
                  </a:lnTo>
                  <a:lnTo>
                    <a:pt x="8180516" y="107441"/>
                  </a:lnTo>
                  <a:close/>
                </a:path>
              </a:pathLst>
            </a:custGeom>
            <a:solidFill>
              <a:srgbClr val="4F81BD"/>
            </a:solidFill>
          </p:spPr>
          <p:txBody>
            <a:bodyPr wrap="square" lIns="0" tIns="0" rIns="0" bIns="0" rtlCol="0"/>
            <a:lstStyle/>
            <a:p>
              <a:endParaRPr/>
            </a:p>
          </p:txBody>
        </p:sp>
        <p:sp>
          <p:nvSpPr>
            <p:cNvPr id="6" name="object 6"/>
            <p:cNvSpPr/>
            <p:nvPr/>
          </p:nvSpPr>
          <p:spPr>
            <a:xfrm>
              <a:off x="925795" y="2295905"/>
              <a:ext cx="8208645" cy="120014"/>
            </a:xfrm>
            <a:custGeom>
              <a:avLst/>
              <a:gdLst/>
              <a:ahLst/>
              <a:cxnLst/>
              <a:rect l="l" t="t" r="r" b="b"/>
              <a:pathLst>
                <a:path w="8208645" h="120014">
                  <a:moveTo>
                    <a:pt x="8208035" y="119633"/>
                  </a:moveTo>
                  <a:lnTo>
                    <a:pt x="8178540" y="74020"/>
                  </a:lnTo>
                  <a:lnTo>
                    <a:pt x="8147399" y="44596"/>
                  </a:lnTo>
                  <a:lnTo>
                    <a:pt x="8110969" y="21823"/>
                  </a:lnTo>
                  <a:lnTo>
                    <a:pt x="8070235" y="6644"/>
                  </a:lnTo>
                  <a:lnTo>
                    <a:pt x="8026180" y="0"/>
                  </a:lnTo>
                  <a:lnTo>
                    <a:pt x="191296" y="0"/>
                  </a:lnTo>
                  <a:lnTo>
                    <a:pt x="146842" y="4400"/>
                  </a:lnTo>
                  <a:lnTo>
                    <a:pt x="105445" y="17590"/>
                  </a:lnTo>
                  <a:lnTo>
                    <a:pt x="68088" y="38642"/>
                  </a:lnTo>
                  <a:lnTo>
                    <a:pt x="35752" y="66625"/>
                  </a:lnTo>
                  <a:lnTo>
                    <a:pt x="9420" y="100612"/>
                  </a:lnTo>
                  <a:lnTo>
                    <a:pt x="0" y="119633"/>
                  </a:lnTo>
                  <a:lnTo>
                    <a:pt x="27480" y="119633"/>
                  </a:lnTo>
                  <a:lnTo>
                    <a:pt x="43576" y="96022"/>
                  </a:lnTo>
                  <a:lnTo>
                    <a:pt x="64042" y="74676"/>
                  </a:lnTo>
                  <a:lnTo>
                    <a:pt x="104420" y="46309"/>
                  </a:lnTo>
                  <a:lnTo>
                    <a:pt x="161650" y="27518"/>
                  </a:lnTo>
                  <a:lnTo>
                    <a:pt x="8026180" y="25145"/>
                  </a:lnTo>
                  <a:lnTo>
                    <a:pt x="8035324" y="25907"/>
                  </a:lnTo>
                  <a:lnTo>
                    <a:pt x="8079252" y="35669"/>
                  </a:lnTo>
                  <a:lnTo>
                    <a:pt x="8119220" y="55815"/>
                  </a:lnTo>
                  <a:lnTo>
                    <a:pt x="8153515" y="84620"/>
                  </a:lnTo>
                  <a:lnTo>
                    <a:pt x="8179879" y="119633"/>
                  </a:lnTo>
                  <a:lnTo>
                    <a:pt x="8208035" y="119633"/>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906780"/>
                  </a:moveTo>
                  <a:lnTo>
                    <a:pt x="8229600" y="95250"/>
                  </a:lnTo>
                  <a:lnTo>
                    <a:pt x="8224250" y="48752"/>
                  </a:lnTo>
                  <a:lnTo>
                    <a:pt x="8209010" y="6080"/>
                  </a:lnTo>
                  <a:lnTo>
                    <a:pt x="8205145" y="0"/>
                  </a:lnTo>
                  <a:lnTo>
                    <a:pt x="24629" y="0"/>
                  </a:lnTo>
                  <a:lnTo>
                    <a:pt x="20740" y="6080"/>
                  </a:lnTo>
                  <a:lnTo>
                    <a:pt x="5391" y="48752"/>
                  </a:lnTo>
                  <a:lnTo>
                    <a:pt x="0" y="95250"/>
                  </a:lnTo>
                  <a:lnTo>
                    <a:pt x="0" y="906780"/>
                  </a:lnTo>
                  <a:lnTo>
                    <a:pt x="5391" y="953277"/>
                  </a:lnTo>
                  <a:lnTo>
                    <a:pt x="14705" y="979170"/>
                  </a:lnTo>
                  <a:lnTo>
                    <a:pt x="8215003" y="979170"/>
                  </a:lnTo>
                  <a:lnTo>
                    <a:pt x="8224250" y="953277"/>
                  </a:lnTo>
                  <a:lnTo>
                    <a:pt x="8229600" y="90678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51068" y="0"/>
                  </a:moveTo>
                  <a:lnTo>
                    <a:pt x="13662" y="20040"/>
                  </a:lnTo>
                  <a:lnTo>
                    <a:pt x="2285" y="63246"/>
                  </a:lnTo>
                  <a:lnTo>
                    <a:pt x="0" y="84582"/>
                  </a:lnTo>
                  <a:lnTo>
                    <a:pt x="0" y="918210"/>
                  </a:lnTo>
                  <a:lnTo>
                    <a:pt x="762" y="928878"/>
                  </a:lnTo>
                  <a:lnTo>
                    <a:pt x="2286" y="940308"/>
                  </a:lnTo>
                  <a:lnTo>
                    <a:pt x="4572" y="950214"/>
                  </a:lnTo>
                  <a:lnTo>
                    <a:pt x="12695" y="979170"/>
                  </a:lnTo>
                  <a:lnTo>
                    <a:pt x="25146" y="979170"/>
                  </a:lnTo>
                  <a:lnTo>
                    <a:pt x="25146" y="95250"/>
                  </a:lnTo>
                  <a:lnTo>
                    <a:pt x="25908" y="85344"/>
                  </a:lnTo>
                  <a:lnTo>
                    <a:pt x="25908" y="76200"/>
                  </a:lnTo>
                  <a:lnTo>
                    <a:pt x="27432" y="66294"/>
                  </a:lnTo>
                  <a:lnTo>
                    <a:pt x="28956" y="57150"/>
                  </a:lnTo>
                  <a:lnTo>
                    <a:pt x="37177" y="28724"/>
                  </a:lnTo>
                  <a:lnTo>
                    <a:pt x="50130" y="1376"/>
                  </a:lnTo>
                  <a:lnTo>
                    <a:pt x="51068" y="0"/>
                  </a:lnTo>
                  <a:close/>
                </a:path>
                <a:path w="8255000" h="979170">
                  <a:moveTo>
                    <a:pt x="39638" y="979170"/>
                  </a:moveTo>
                  <a:lnTo>
                    <a:pt x="27432" y="935736"/>
                  </a:lnTo>
                  <a:lnTo>
                    <a:pt x="25908" y="925830"/>
                  </a:lnTo>
                  <a:lnTo>
                    <a:pt x="25146" y="915924"/>
                  </a:lnTo>
                  <a:lnTo>
                    <a:pt x="25146" y="979170"/>
                  </a:lnTo>
                  <a:lnTo>
                    <a:pt x="39638" y="979170"/>
                  </a:lnTo>
                  <a:close/>
                </a:path>
                <a:path w="8255000" h="979170">
                  <a:moveTo>
                    <a:pt x="8254746" y="917448"/>
                  </a:moveTo>
                  <a:lnTo>
                    <a:pt x="8254746" y="84582"/>
                  </a:lnTo>
                  <a:lnTo>
                    <a:pt x="8253983" y="73152"/>
                  </a:lnTo>
                  <a:lnTo>
                    <a:pt x="8244610" y="29423"/>
                  </a:lnTo>
                  <a:lnTo>
                    <a:pt x="8231622" y="0"/>
                  </a:lnTo>
                  <a:lnTo>
                    <a:pt x="8203467" y="0"/>
                  </a:lnTo>
                  <a:lnTo>
                    <a:pt x="8204013" y="725"/>
                  </a:lnTo>
                  <a:lnTo>
                    <a:pt x="8221829" y="41673"/>
                  </a:lnTo>
                  <a:lnTo>
                    <a:pt x="8228838" y="86106"/>
                  </a:lnTo>
                  <a:lnTo>
                    <a:pt x="8229600" y="96012"/>
                  </a:lnTo>
                  <a:lnTo>
                    <a:pt x="8229600" y="979170"/>
                  </a:lnTo>
                  <a:lnTo>
                    <a:pt x="8241273" y="979170"/>
                  </a:lnTo>
                  <a:lnTo>
                    <a:pt x="8248038" y="961157"/>
                  </a:lnTo>
                  <a:lnTo>
                    <a:pt x="8254746" y="917448"/>
                  </a:lnTo>
                  <a:close/>
                </a:path>
                <a:path w="8255000" h="979170">
                  <a:moveTo>
                    <a:pt x="8229600" y="979170"/>
                  </a:moveTo>
                  <a:lnTo>
                    <a:pt x="8229600" y="906780"/>
                  </a:lnTo>
                  <a:lnTo>
                    <a:pt x="8228076" y="926592"/>
                  </a:lnTo>
                  <a:lnTo>
                    <a:pt x="8218815" y="970541"/>
                  </a:lnTo>
                  <a:lnTo>
                    <a:pt x="8214507" y="979170"/>
                  </a:lnTo>
                  <a:lnTo>
                    <a:pt x="8229600"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29105" y="3394709"/>
              <a:ext cx="8200390" cy="130810"/>
            </a:xfrm>
            <a:custGeom>
              <a:avLst/>
              <a:gdLst/>
              <a:ahLst/>
              <a:cxnLst/>
              <a:rect l="l" t="t" r="r" b="b"/>
              <a:pathLst>
                <a:path w="8200390" h="130810">
                  <a:moveTo>
                    <a:pt x="8200298" y="0"/>
                  </a:moveTo>
                  <a:lnTo>
                    <a:pt x="0" y="0"/>
                  </a:lnTo>
                  <a:lnTo>
                    <a:pt x="6035" y="16779"/>
                  </a:lnTo>
                  <a:lnTo>
                    <a:pt x="30101" y="54413"/>
                  </a:lnTo>
                  <a:lnTo>
                    <a:pt x="61646" y="85795"/>
                  </a:lnTo>
                  <a:lnTo>
                    <a:pt x="99428" y="109712"/>
                  </a:lnTo>
                  <a:lnTo>
                    <a:pt x="142209" y="124952"/>
                  </a:lnTo>
                  <a:lnTo>
                    <a:pt x="188748" y="130302"/>
                  </a:lnTo>
                  <a:lnTo>
                    <a:pt x="8012202" y="130302"/>
                  </a:lnTo>
                  <a:lnTo>
                    <a:pt x="8058700" y="124952"/>
                  </a:lnTo>
                  <a:lnTo>
                    <a:pt x="8101372" y="109712"/>
                  </a:lnTo>
                  <a:lnTo>
                    <a:pt x="8139005" y="85795"/>
                  </a:lnTo>
                  <a:lnTo>
                    <a:pt x="8170387" y="54413"/>
                  </a:lnTo>
                  <a:lnTo>
                    <a:pt x="8194305" y="16779"/>
                  </a:lnTo>
                  <a:lnTo>
                    <a:pt x="8200298" y="0"/>
                  </a:lnTo>
                  <a:close/>
                </a:path>
              </a:pathLst>
            </a:custGeom>
            <a:solidFill>
              <a:srgbClr val="4F81BD"/>
            </a:solidFill>
          </p:spPr>
          <p:txBody>
            <a:bodyPr wrap="square" lIns="0" tIns="0" rIns="0" bIns="0" rtlCol="0"/>
            <a:lstStyle/>
            <a:p>
              <a:endParaRPr/>
            </a:p>
          </p:txBody>
        </p:sp>
        <p:sp>
          <p:nvSpPr>
            <p:cNvPr id="12" name="object 12"/>
            <p:cNvSpPr/>
            <p:nvPr/>
          </p:nvSpPr>
          <p:spPr>
            <a:xfrm>
              <a:off x="914903" y="3394709"/>
              <a:ext cx="8228965" cy="143510"/>
            </a:xfrm>
            <a:custGeom>
              <a:avLst/>
              <a:gdLst/>
              <a:ahLst/>
              <a:cxnLst/>
              <a:rect l="l" t="t" r="r" b="b"/>
              <a:pathLst>
                <a:path w="8228965" h="143510">
                  <a:moveTo>
                    <a:pt x="8228577" y="0"/>
                  </a:moveTo>
                  <a:lnTo>
                    <a:pt x="8201811" y="0"/>
                  </a:lnTo>
                  <a:lnTo>
                    <a:pt x="8186186" y="31298"/>
                  </a:lnTo>
                  <a:lnTo>
                    <a:pt x="8157410" y="65532"/>
                  </a:lnTo>
                  <a:lnTo>
                    <a:pt x="8121620" y="92399"/>
                  </a:lnTo>
                  <a:lnTo>
                    <a:pt x="8080643" y="110229"/>
                  </a:lnTo>
                  <a:lnTo>
                    <a:pt x="8036310" y="117348"/>
                  </a:lnTo>
                  <a:lnTo>
                    <a:pt x="202950" y="118110"/>
                  </a:lnTo>
                  <a:lnTo>
                    <a:pt x="157361" y="112374"/>
                  </a:lnTo>
                  <a:lnTo>
                    <a:pt x="115562" y="96573"/>
                  </a:lnTo>
                  <a:lnTo>
                    <a:pt x="78977" y="71899"/>
                  </a:lnTo>
                  <a:lnTo>
                    <a:pt x="49028" y="39545"/>
                  </a:lnTo>
                  <a:lnTo>
                    <a:pt x="27140" y="703"/>
                  </a:lnTo>
                  <a:lnTo>
                    <a:pt x="26942" y="0"/>
                  </a:lnTo>
                  <a:lnTo>
                    <a:pt x="0" y="0"/>
                  </a:lnTo>
                  <a:lnTo>
                    <a:pt x="34422" y="62328"/>
                  </a:lnTo>
                  <a:lnTo>
                    <a:pt x="65790" y="93726"/>
                  </a:lnTo>
                  <a:lnTo>
                    <a:pt x="74172" y="100584"/>
                  </a:lnTo>
                  <a:lnTo>
                    <a:pt x="103298" y="119015"/>
                  </a:lnTo>
                  <a:lnTo>
                    <a:pt x="135103" y="132335"/>
                  </a:lnTo>
                  <a:lnTo>
                    <a:pt x="168637" y="140448"/>
                  </a:lnTo>
                  <a:lnTo>
                    <a:pt x="202950" y="143256"/>
                  </a:lnTo>
                  <a:lnTo>
                    <a:pt x="8027166" y="143256"/>
                  </a:lnTo>
                  <a:lnTo>
                    <a:pt x="8037834" y="142494"/>
                  </a:lnTo>
                  <a:lnTo>
                    <a:pt x="8049264" y="141732"/>
                  </a:lnTo>
                  <a:lnTo>
                    <a:pt x="8092706" y="133003"/>
                  </a:lnTo>
                  <a:lnTo>
                    <a:pt x="8132491" y="115598"/>
                  </a:lnTo>
                  <a:lnTo>
                    <a:pt x="8167634" y="90656"/>
                  </a:lnTo>
                  <a:lnTo>
                    <a:pt x="8197148" y="59314"/>
                  </a:lnTo>
                  <a:lnTo>
                    <a:pt x="8220046" y="22712"/>
                  </a:lnTo>
                  <a:lnTo>
                    <a:pt x="8228577" y="0"/>
                  </a:lnTo>
                  <a:close/>
                </a:path>
              </a:pathLst>
            </a:custGeom>
            <a:solidFill>
              <a:srgbClr val="FFFFFF"/>
            </a:solidFill>
          </p:spPr>
          <p:txBody>
            <a:bodyPr wrap="square" lIns="0" tIns="0" rIns="0" bIns="0" rtlCol="0"/>
            <a:lstStyle/>
            <a:p>
              <a:endParaRPr/>
            </a:p>
          </p:txBody>
        </p:sp>
        <p:sp>
          <p:nvSpPr>
            <p:cNvPr id="13" name="object 13"/>
            <p:cNvSpPr/>
            <p:nvPr/>
          </p:nvSpPr>
          <p:spPr>
            <a:xfrm>
              <a:off x="914400" y="3712463"/>
              <a:ext cx="8229600" cy="661670"/>
            </a:xfrm>
            <a:custGeom>
              <a:avLst/>
              <a:gdLst/>
              <a:ahLst/>
              <a:cxnLst/>
              <a:rect l="l" t="t" r="r" b="b"/>
              <a:pathLst>
                <a:path w="8229600" h="661670">
                  <a:moveTo>
                    <a:pt x="8229600" y="661416"/>
                  </a:moveTo>
                  <a:lnTo>
                    <a:pt x="8229600" y="202691"/>
                  </a:lnTo>
                  <a:lnTo>
                    <a:pt x="8224250" y="156194"/>
                  </a:lnTo>
                  <a:lnTo>
                    <a:pt x="8209010" y="113522"/>
                  </a:lnTo>
                  <a:lnTo>
                    <a:pt x="8185092" y="75888"/>
                  </a:lnTo>
                  <a:lnTo>
                    <a:pt x="8153711" y="44507"/>
                  </a:lnTo>
                  <a:lnTo>
                    <a:pt x="8116077" y="20589"/>
                  </a:lnTo>
                  <a:lnTo>
                    <a:pt x="8073405" y="5349"/>
                  </a:lnTo>
                  <a:lnTo>
                    <a:pt x="8026908" y="0"/>
                  </a:lnTo>
                  <a:lnTo>
                    <a:pt x="203454" y="0"/>
                  </a:lnTo>
                  <a:lnTo>
                    <a:pt x="156914" y="5349"/>
                  </a:lnTo>
                  <a:lnTo>
                    <a:pt x="114133" y="20589"/>
                  </a:lnTo>
                  <a:lnTo>
                    <a:pt x="76351" y="44507"/>
                  </a:lnTo>
                  <a:lnTo>
                    <a:pt x="44806" y="75888"/>
                  </a:lnTo>
                  <a:lnTo>
                    <a:pt x="20740" y="113522"/>
                  </a:lnTo>
                  <a:lnTo>
                    <a:pt x="5391" y="156194"/>
                  </a:lnTo>
                  <a:lnTo>
                    <a:pt x="0" y="202692"/>
                  </a:lnTo>
                  <a:lnTo>
                    <a:pt x="0" y="661416"/>
                  </a:lnTo>
                  <a:lnTo>
                    <a:pt x="8229600" y="661416"/>
                  </a:lnTo>
                  <a:close/>
                </a:path>
              </a:pathLst>
            </a:custGeom>
            <a:solidFill>
              <a:srgbClr val="4F81BD"/>
            </a:solidFill>
          </p:spPr>
          <p:txBody>
            <a:bodyPr wrap="square" lIns="0" tIns="0" rIns="0" bIns="0" rtlCol="0"/>
            <a:lstStyle/>
            <a:p>
              <a:endParaRPr/>
            </a:p>
          </p:txBody>
        </p:sp>
        <p:sp>
          <p:nvSpPr>
            <p:cNvPr id="14" name="object 14"/>
            <p:cNvSpPr/>
            <p:nvPr/>
          </p:nvSpPr>
          <p:spPr>
            <a:xfrm>
              <a:off x="902208" y="3699509"/>
              <a:ext cx="8255000" cy="674370"/>
            </a:xfrm>
            <a:custGeom>
              <a:avLst/>
              <a:gdLst/>
              <a:ahLst/>
              <a:cxnLst/>
              <a:rect l="l" t="t" r="r" b="b"/>
              <a:pathLst>
                <a:path w="8255000" h="674370">
                  <a:moveTo>
                    <a:pt x="8254746" y="674370"/>
                  </a:moveTo>
                  <a:lnTo>
                    <a:pt x="8254746" y="204215"/>
                  </a:lnTo>
                  <a:lnTo>
                    <a:pt x="8253983" y="193547"/>
                  </a:lnTo>
                  <a:lnTo>
                    <a:pt x="8244672" y="149996"/>
                  </a:lnTo>
                  <a:lnTo>
                    <a:pt x="8227095" y="110041"/>
                  </a:lnTo>
                  <a:lnTo>
                    <a:pt x="8202239" y="74726"/>
                  </a:lnTo>
                  <a:lnTo>
                    <a:pt x="8171091" y="45097"/>
                  </a:lnTo>
                  <a:lnTo>
                    <a:pt x="8134638" y="22196"/>
                  </a:lnTo>
                  <a:lnTo>
                    <a:pt x="8093868" y="7070"/>
                  </a:lnTo>
                  <a:lnTo>
                    <a:pt x="8049768" y="761"/>
                  </a:lnTo>
                  <a:lnTo>
                    <a:pt x="8039100" y="0"/>
                  </a:lnTo>
                  <a:lnTo>
                    <a:pt x="214884" y="0"/>
                  </a:lnTo>
                  <a:lnTo>
                    <a:pt x="170380" y="4832"/>
                  </a:lnTo>
                  <a:lnTo>
                    <a:pt x="128991" y="18161"/>
                  </a:lnTo>
                  <a:lnTo>
                    <a:pt x="91674" y="39147"/>
                  </a:lnTo>
                  <a:lnTo>
                    <a:pt x="59388" y="66951"/>
                  </a:lnTo>
                  <a:lnTo>
                    <a:pt x="33089" y="100733"/>
                  </a:lnTo>
                  <a:lnTo>
                    <a:pt x="13735" y="139656"/>
                  </a:lnTo>
                  <a:lnTo>
                    <a:pt x="2285" y="182880"/>
                  </a:lnTo>
                  <a:lnTo>
                    <a:pt x="0" y="204978"/>
                  </a:lnTo>
                  <a:lnTo>
                    <a:pt x="0" y="674370"/>
                  </a:lnTo>
                  <a:lnTo>
                    <a:pt x="25146" y="674370"/>
                  </a:lnTo>
                  <a:lnTo>
                    <a:pt x="25146" y="215646"/>
                  </a:lnTo>
                  <a:lnTo>
                    <a:pt x="25908" y="205740"/>
                  </a:lnTo>
                  <a:lnTo>
                    <a:pt x="25908" y="195834"/>
                  </a:lnTo>
                  <a:lnTo>
                    <a:pt x="27432" y="186690"/>
                  </a:lnTo>
                  <a:lnTo>
                    <a:pt x="28956" y="176784"/>
                  </a:lnTo>
                  <a:lnTo>
                    <a:pt x="50282" y="121096"/>
                  </a:lnTo>
                  <a:lnTo>
                    <a:pt x="87630" y="74676"/>
                  </a:lnTo>
                  <a:lnTo>
                    <a:pt x="127681" y="46844"/>
                  </a:lnTo>
                  <a:lnTo>
                    <a:pt x="185357" y="27986"/>
                  </a:lnTo>
                  <a:lnTo>
                    <a:pt x="8049768" y="25907"/>
                  </a:lnTo>
                  <a:lnTo>
                    <a:pt x="8058911" y="26669"/>
                  </a:lnTo>
                  <a:lnTo>
                    <a:pt x="8102814" y="36133"/>
                  </a:lnTo>
                  <a:lnTo>
                    <a:pt x="8142833" y="56232"/>
                  </a:lnTo>
                  <a:lnTo>
                    <a:pt x="8177207" y="85143"/>
                  </a:lnTo>
                  <a:lnTo>
                    <a:pt x="8204174" y="121042"/>
                  </a:lnTo>
                  <a:lnTo>
                    <a:pt x="8221972" y="162103"/>
                  </a:lnTo>
                  <a:lnTo>
                    <a:pt x="8228838" y="206501"/>
                  </a:lnTo>
                  <a:lnTo>
                    <a:pt x="8229600" y="215645"/>
                  </a:lnTo>
                  <a:lnTo>
                    <a:pt x="8229600" y="674370"/>
                  </a:lnTo>
                  <a:lnTo>
                    <a:pt x="8254746" y="674370"/>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80"/>
              <a:ext cx="8229600" cy="555625"/>
            </a:xfrm>
            <a:custGeom>
              <a:avLst/>
              <a:gdLst/>
              <a:ahLst/>
              <a:cxnLst/>
              <a:rect l="l" t="t" r="r" b="b"/>
              <a:pathLst>
                <a:path w="8229600" h="555625">
                  <a:moveTo>
                    <a:pt x="8229600" y="352805"/>
                  </a:moveTo>
                  <a:lnTo>
                    <a:pt x="8229600" y="0"/>
                  </a:lnTo>
                  <a:lnTo>
                    <a:pt x="0" y="0"/>
                  </a:lnTo>
                  <a:lnTo>
                    <a:pt x="0" y="352805"/>
                  </a:lnTo>
                  <a:lnTo>
                    <a:pt x="5391" y="399303"/>
                  </a:lnTo>
                  <a:lnTo>
                    <a:pt x="20740" y="441975"/>
                  </a:lnTo>
                  <a:lnTo>
                    <a:pt x="44806" y="479609"/>
                  </a:lnTo>
                  <a:lnTo>
                    <a:pt x="76351" y="510990"/>
                  </a:lnTo>
                  <a:lnTo>
                    <a:pt x="114133" y="534908"/>
                  </a:lnTo>
                  <a:lnTo>
                    <a:pt x="156914" y="550148"/>
                  </a:lnTo>
                  <a:lnTo>
                    <a:pt x="203454" y="555497"/>
                  </a:lnTo>
                  <a:lnTo>
                    <a:pt x="8026908" y="555497"/>
                  </a:lnTo>
                  <a:lnTo>
                    <a:pt x="8073405" y="550148"/>
                  </a:lnTo>
                  <a:lnTo>
                    <a:pt x="8116077" y="534908"/>
                  </a:lnTo>
                  <a:lnTo>
                    <a:pt x="8153711" y="510990"/>
                  </a:lnTo>
                  <a:lnTo>
                    <a:pt x="8185092" y="479609"/>
                  </a:lnTo>
                  <a:lnTo>
                    <a:pt x="8209010" y="441975"/>
                  </a:lnTo>
                  <a:lnTo>
                    <a:pt x="8224250" y="399303"/>
                  </a:lnTo>
                  <a:lnTo>
                    <a:pt x="8229600" y="352805"/>
                  </a:lnTo>
                  <a:close/>
                </a:path>
              </a:pathLst>
            </a:custGeom>
            <a:solidFill>
              <a:srgbClr val="4F81BD"/>
            </a:solidFill>
          </p:spPr>
          <p:txBody>
            <a:bodyPr wrap="square" lIns="0" tIns="0" rIns="0" bIns="0" rtlCol="0"/>
            <a:lstStyle/>
            <a:p>
              <a:endParaRPr/>
            </a:p>
          </p:txBody>
        </p:sp>
        <p:sp>
          <p:nvSpPr>
            <p:cNvPr id="17" name="object 17"/>
            <p:cNvSpPr/>
            <p:nvPr/>
          </p:nvSpPr>
          <p:spPr>
            <a:xfrm>
              <a:off x="902208" y="4373880"/>
              <a:ext cx="8255000" cy="567690"/>
            </a:xfrm>
            <a:custGeom>
              <a:avLst/>
              <a:gdLst/>
              <a:ahLst/>
              <a:cxnLst/>
              <a:rect l="l" t="t" r="r" b="b"/>
              <a:pathLst>
                <a:path w="8255000" h="567689">
                  <a:moveTo>
                    <a:pt x="8254746" y="363473"/>
                  </a:moveTo>
                  <a:lnTo>
                    <a:pt x="8254746" y="0"/>
                  </a:lnTo>
                  <a:lnTo>
                    <a:pt x="8229600" y="0"/>
                  </a:lnTo>
                  <a:lnTo>
                    <a:pt x="8229600" y="352805"/>
                  </a:lnTo>
                  <a:lnTo>
                    <a:pt x="8228076" y="372617"/>
                  </a:lnTo>
                  <a:lnTo>
                    <a:pt x="8218479" y="416763"/>
                  </a:lnTo>
                  <a:lnTo>
                    <a:pt x="8198569" y="456522"/>
                  </a:lnTo>
                  <a:lnTo>
                    <a:pt x="8170006" y="490437"/>
                  </a:lnTo>
                  <a:lnTo>
                    <a:pt x="8134451" y="517050"/>
                  </a:lnTo>
                  <a:lnTo>
                    <a:pt x="8093564" y="534905"/>
                  </a:lnTo>
                  <a:lnTo>
                    <a:pt x="8049006" y="542543"/>
                  </a:lnTo>
                  <a:lnTo>
                    <a:pt x="215646" y="542543"/>
                  </a:lnTo>
                  <a:lnTo>
                    <a:pt x="170191" y="537275"/>
                  </a:lnTo>
                  <a:lnTo>
                    <a:pt x="128332" y="521560"/>
                  </a:lnTo>
                  <a:lnTo>
                    <a:pt x="91597" y="496738"/>
                  </a:lnTo>
                  <a:lnTo>
                    <a:pt x="61515" y="464145"/>
                  </a:lnTo>
                  <a:lnTo>
                    <a:pt x="39617" y="425120"/>
                  </a:lnTo>
                  <a:lnTo>
                    <a:pt x="27432" y="380999"/>
                  </a:lnTo>
                  <a:lnTo>
                    <a:pt x="25146" y="0"/>
                  </a:lnTo>
                  <a:lnTo>
                    <a:pt x="0" y="0"/>
                  </a:lnTo>
                  <a:lnTo>
                    <a:pt x="0" y="364235"/>
                  </a:lnTo>
                  <a:lnTo>
                    <a:pt x="13853" y="429116"/>
                  </a:lnTo>
                  <a:lnTo>
                    <a:pt x="47261" y="487381"/>
                  </a:lnTo>
                  <a:lnTo>
                    <a:pt x="78486" y="518921"/>
                  </a:lnTo>
                  <a:lnTo>
                    <a:pt x="115297" y="543428"/>
                  </a:lnTo>
                  <a:lnTo>
                    <a:pt x="181787" y="565474"/>
                  </a:lnTo>
                  <a:lnTo>
                    <a:pt x="215646" y="567689"/>
                  </a:lnTo>
                  <a:lnTo>
                    <a:pt x="8050530" y="567689"/>
                  </a:lnTo>
                  <a:lnTo>
                    <a:pt x="8105691" y="557635"/>
                  </a:lnTo>
                  <a:lnTo>
                    <a:pt x="8145460" y="540151"/>
                  </a:lnTo>
                  <a:lnTo>
                    <a:pt x="8180405" y="515436"/>
                  </a:lnTo>
                  <a:lnTo>
                    <a:pt x="8209667" y="484450"/>
                  </a:lnTo>
                  <a:lnTo>
                    <a:pt x="8232384" y="448154"/>
                  </a:lnTo>
                  <a:lnTo>
                    <a:pt x="8247697" y="407509"/>
                  </a:lnTo>
                  <a:lnTo>
                    <a:pt x="8254746" y="363473"/>
                  </a:lnTo>
                  <a:close/>
                </a:path>
              </a:pathLst>
            </a:custGeom>
            <a:solidFill>
              <a:srgbClr val="FFFFFF"/>
            </a:solidFill>
          </p:spPr>
          <p:txBody>
            <a:bodyPr wrap="square" lIns="0" tIns="0" rIns="0" bIns="0" rtlCol="0"/>
            <a:lstStyle/>
            <a:p>
              <a:endParaRPr/>
            </a:p>
          </p:txBody>
        </p:sp>
        <p:sp>
          <p:nvSpPr>
            <p:cNvPr id="18" name="object 18"/>
            <p:cNvSpPr/>
            <p:nvPr/>
          </p:nvSpPr>
          <p:spPr>
            <a:xfrm>
              <a:off x="914400" y="5116067"/>
              <a:ext cx="8229600" cy="237490"/>
            </a:xfrm>
            <a:custGeom>
              <a:avLst/>
              <a:gdLst/>
              <a:ahLst/>
              <a:cxnLst/>
              <a:rect l="l" t="t" r="r" b="b"/>
              <a:pathLst>
                <a:path w="8229600" h="237489">
                  <a:moveTo>
                    <a:pt x="8229600" y="236981"/>
                  </a:moveTo>
                  <a:lnTo>
                    <a:pt x="8229600" y="203454"/>
                  </a:lnTo>
                  <a:lnTo>
                    <a:pt x="8224250" y="156914"/>
                  </a:lnTo>
                  <a:lnTo>
                    <a:pt x="8209010" y="114133"/>
                  </a:lnTo>
                  <a:lnTo>
                    <a:pt x="8185092" y="76351"/>
                  </a:lnTo>
                  <a:lnTo>
                    <a:pt x="8153711" y="44806"/>
                  </a:lnTo>
                  <a:lnTo>
                    <a:pt x="8116077" y="20740"/>
                  </a:lnTo>
                  <a:lnTo>
                    <a:pt x="8073405" y="5391"/>
                  </a:lnTo>
                  <a:lnTo>
                    <a:pt x="8026908" y="0"/>
                  </a:lnTo>
                  <a:lnTo>
                    <a:pt x="203454" y="0"/>
                  </a:lnTo>
                  <a:lnTo>
                    <a:pt x="156914" y="5391"/>
                  </a:lnTo>
                  <a:lnTo>
                    <a:pt x="114133" y="20740"/>
                  </a:lnTo>
                  <a:lnTo>
                    <a:pt x="76351" y="44806"/>
                  </a:lnTo>
                  <a:lnTo>
                    <a:pt x="44806" y="76351"/>
                  </a:lnTo>
                  <a:lnTo>
                    <a:pt x="20740" y="114133"/>
                  </a:lnTo>
                  <a:lnTo>
                    <a:pt x="5391" y="156914"/>
                  </a:lnTo>
                  <a:lnTo>
                    <a:pt x="0" y="203454"/>
                  </a:lnTo>
                  <a:lnTo>
                    <a:pt x="0" y="236981"/>
                  </a:lnTo>
                  <a:lnTo>
                    <a:pt x="8229600" y="236981"/>
                  </a:lnTo>
                  <a:close/>
                </a:path>
              </a:pathLst>
            </a:custGeom>
            <a:solidFill>
              <a:srgbClr val="4F81BD"/>
            </a:solidFill>
          </p:spPr>
          <p:txBody>
            <a:bodyPr wrap="square" lIns="0" tIns="0" rIns="0" bIns="0" rtlCol="0"/>
            <a:lstStyle/>
            <a:p>
              <a:endParaRPr/>
            </a:p>
          </p:txBody>
        </p:sp>
        <p:sp>
          <p:nvSpPr>
            <p:cNvPr id="19" name="object 19"/>
            <p:cNvSpPr/>
            <p:nvPr/>
          </p:nvSpPr>
          <p:spPr>
            <a:xfrm>
              <a:off x="902208" y="5103875"/>
              <a:ext cx="8255000" cy="249554"/>
            </a:xfrm>
            <a:custGeom>
              <a:avLst/>
              <a:gdLst/>
              <a:ahLst/>
              <a:cxnLst/>
              <a:rect l="l" t="t" r="r" b="b"/>
              <a:pathLst>
                <a:path w="8255000" h="249554">
                  <a:moveTo>
                    <a:pt x="8254746" y="249173"/>
                  </a:moveTo>
                  <a:lnTo>
                    <a:pt x="8254746" y="204215"/>
                  </a:lnTo>
                  <a:lnTo>
                    <a:pt x="8253983" y="192785"/>
                  </a:lnTo>
                  <a:lnTo>
                    <a:pt x="8244493" y="149016"/>
                  </a:lnTo>
                  <a:lnTo>
                    <a:pt x="8226901" y="109143"/>
                  </a:lnTo>
                  <a:lnTo>
                    <a:pt x="8202133" y="74075"/>
                  </a:lnTo>
                  <a:lnTo>
                    <a:pt x="8171112" y="44718"/>
                  </a:lnTo>
                  <a:lnTo>
                    <a:pt x="8134762" y="21982"/>
                  </a:lnTo>
                  <a:lnTo>
                    <a:pt x="8094005" y="6773"/>
                  </a:lnTo>
                  <a:lnTo>
                    <a:pt x="8049768" y="0"/>
                  </a:lnTo>
                  <a:lnTo>
                    <a:pt x="214884" y="0"/>
                  </a:lnTo>
                  <a:lnTo>
                    <a:pt x="170395" y="4558"/>
                  </a:lnTo>
                  <a:lnTo>
                    <a:pt x="128980" y="17800"/>
                  </a:lnTo>
                  <a:lnTo>
                    <a:pt x="91617" y="38828"/>
                  </a:lnTo>
                  <a:lnTo>
                    <a:pt x="59286" y="66747"/>
                  </a:lnTo>
                  <a:lnTo>
                    <a:pt x="32968" y="100659"/>
                  </a:lnTo>
                  <a:lnTo>
                    <a:pt x="13641" y="139669"/>
                  </a:lnTo>
                  <a:lnTo>
                    <a:pt x="2285" y="182880"/>
                  </a:lnTo>
                  <a:lnTo>
                    <a:pt x="0" y="204216"/>
                  </a:lnTo>
                  <a:lnTo>
                    <a:pt x="0" y="249173"/>
                  </a:lnTo>
                  <a:lnTo>
                    <a:pt x="25146" y="249173"/>
                  </a:lnTo>
                  <a:lnTo>
                    <a:pt x="25146" y="215646"/>
                  </a:lnTo>
                  <a:lnTo>
                    <a:pt x="25908" y="204978"/>
                  </a:lnTo>
                  <a:lnTo>
                    <a:pt x="25908" y="195834"/>
                  </a:lnTo>
                  <a:lnTo>
                    <a:pt x="27432" y="185928"/>
                  </a:lnTo>
                  <a:lnTo>
                    <a:pt x="37177" y="148358"/>
                  </a:lnTo>
                  <a:lnTo>
                    <a:pt x="67164" y="96022"/>
                  </a:lnTo>
                  <a:lnTo>
                    <a:pt x="94488" y="68580"/>
                  </a:lnTo>
                  <a:lnTo>
                    <a:pt x="127908" y="46496"/>
                  </a:lnTo>
                  <a:lnTo>
                    <a:pt x="185380" y="27495"/>
                  </a:lnTo>
                  <a:lnTo>
                    <a:pt x="8049768" y="25145"/>
                  </a:lnTo>
                  <a:lnTo>
                    <a:pt x="8058911" y="25907"/>
                  </a:lnTo>
                  <a:lnTo>
                    <a:pt x="8102853" y="35672"/>
                  </a:lnTo>
                  <a:lnTo>
                    <a:pt x="8142816" y="55817"/>
                  </a:lnTo>
                  <a:lnTo>
                    <a:pt x="8177098" y="84620"/>
                  </a:lnTo>
                  <a:lnTo>
                    <a:pt x="8203996" y="120356"/>
                  </a:lnTo>
                  <a:lnTo>
                    <a:pt x="8221810" y="161304"/>
                  </a:lnTo>
                  <a:lnTo>
                    <a:pt x="8228838" y="205739"/>
                  </a:lnTo>
                  <a:lnTo>
                    <a:pt x="8229600" y="215645"/>
                  </a:lnTo>
                  <a:lnTo>
                    <a:pt x="8229600" y="249173"/>
                  </a:lnTo>
                  <a:lnTo>
                    <a:pt x="8254746" y="249173"/>
                  </a:lnTo>
                  <a:close/>
                </a:path>
              </a:pathLst>
            </a:custGeom>
            <a:solidFill>
              <a:srgbClr val="FFFFFF"/>
            </a:solidFill>
          </p:spPr>
          <p:txBody>
            <a:bodyPr wrap="square" lIns="0" tIns="0" rIns="0" bIns="0" rtlCol="0"/>
            <a:lstStyle/>
            <a:p>
              <a:endParaRPr/>
            </a:p>
          </p:txBody>
        </p:sp>
        <p:sp>
          <p:nvSpPr>
            <p:cNvPr id="20" name="object 20"/>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1" name="object 21"/>
            <p:cNvSpPr/>
            <p:nvPr/>
          </p:nvSpPr>
          <p:spPr>
            <a:xfrm>
              <a:off x="914400" y="5353049"/>
              <a:ext cx="8229600" cy="979169"/>
            </a:xfrm>
            <a:custGeom>
              <a:avLst/>
              <a:gdLst/>
              <a:ahLst/>
              <a:cxnLst/>
              <a:rect l="l" t="t" r="r" b="b"/>
              <a:pathLst>
                <a:path w="8229600" h="979170">
                  <a:moveTo>
                    <a:pt x="8229600" y="777240"/>
                  </a:moveTo>
                  <a:lnTo>
                    <a:pt x="8229600" y="0"/>
                  </a:lnTo>
                  <a:lnTo>
                    <a:pt x="0" y="0"/>
                  </a:lnTo>
                  <a:lnTo>
                    <a:pt x="0" y="777240"/>
                  </a:lnTo>
                  <a:lnTo>
                    <a:pt x="5391" y="823737"/>
                  </a:lnTo>
                  <a:lnTo>
                    <a:pt x="20740" y="866409"/>
                  </a:lnTo>
                  <a:lnTo>
                    <a:pt x="44806" y="904043"/>
                  </a:lnTo>
                  <a:lnTo>
                    <a:pt x="76351" y="935424"/>
                  </a:lnTo>
                  <a:lnTo>
                    <a:pt x="114133" y="959342"/>
                  </a:lnTo>
                  <a:lnTo>
                    <a:pt x="156914" y="974582"/>
                  </a:lnTo>
                  <a:lnTo>
                    <a:pt x="196824" y="979170"/>
                  </a:lnTo>
                  <a:lnTo>
                    <a:pt x="8033531" y="979169"/>
                  </a:lnTo>
                  <a:lnTo>
                    <a:pt x="8073405" y="974582"/>
                  </a:lnTo>
                  <a:lnTo>
                    <a:pt x="8116077" y="959342"/>
                  </a:lnTo>
                  <a:lnTo>
                    <a:pt x="8153711" y="935424"/>
                  </a:lnTo>
                  <a:lnTo>
                    <a:pt x="8185092" y="904043"/>
                  </a:lnTo>
                  <a:lnTo>
                    <a:pt x="8209010" y="866409"/>
                  </a:lnTo>
                  <a:lnTo>
                    <a:pt x="8224250" y="823737"/>
                  </a:lnTo>
                  <a:lnTo>
                    <a:pt x="8229600" y="777240"/>
                  </a:lnTo>
                  <a:close/>
                </a:path>
              </a:pathLst>
            </a:custGeom>
            <a:solidFill>
              <a:srgbClr val="4F81BD"/>
            </a:solidFill>
          </p:spPr>
          <p:txBody>
            <a:bodyPr wrap="square" lIns="0" tIns="0" rIns="0" bIns="0" rtlCol="0"/>
            <a:lstStyle/>
            <a:p>
              <a:endParaRPr/>
            </a:p>
          </p:txBody>
        </p:sp>
        <p:sp>
          <p:nvSpPr>
            <p:cNvPr id="22" name="object 22"/>
            <p:cNvSpPr/>
            <p:nvPr/>
          </p:nvSpPr>
          <p:spPr>
            <a:xfrm>
              <a:off x="902208" y="5353049"/>
              <a:ext cx="8255000" cy="979169"/>
            </a:xfrm>
            <a:custGeom>
              <a:avLst/>
              <a:gdLst/>
              <a:ahLst/>
              <a:cxnLst/>
              <a:rect l="l" t="t" r="r" b="b"/>
              <a:pathLst>
                <a:path w="8255000" h="979170">
                  <a:moveTo>
                    <a:pt x="8254746" y="787908"/>
                  </a:moveTo>
                  <a:lnTo>
                    <a:pt x="8254746" y="0"/>
                  </a:lnTo>
                  <a:lnTo>
                    <a:pt x="8229600" y="0"/>
                  </a:lnTo>
                  <a:lnTo>
                    <a:pt x="8229600" y="777240"/>
                  </a:lnTo>
                  <a:lnTo>
                    <a:pt x="8228076" y="797052"/>
                  </a:lnTo>
                  <a:lnTo>
                    <a:pt x="8218805" y="840971"/>
                  </a:lnTo>
                  <a:lnTo>
                    <a:pt x="8198860" y="880891"/>
                  </a:lnTo>
                  <a:lnTo>
                    <a:pt x="8170073" y="915133"/>
                  </a:lnTo>
                  <a:lnTo>
                    <a:pt x="8134279" y="942015"/>
                  </a:lnTo>
                  <a:lnTo>
                    <a:pt x="8093312" y="959857"/>
                  </a:lnTo>
                  <a:lnTo>
                    <a:pt x="8049006" y="966978"/>
                  </a:lnTo>
                  <a:lnTo>
                    <a:pt x="215646" y="967740"/>
                  </a:lnTo>
                  <a:lnTo>
                    <a:pt x="170187" y="962065"/>
                  </a:lnTo>
                  <a:lnTo>
                    <a:pt x="128380" y="946288"/>
                  </a:lnTo>
                  <a:lnTo>
                    <a:pt x="91711" y="921610"/>
                  </a:lnTo>
                  <a:lnTo>
                    <a:pt x="61671" y="889234"/>
                  </a:lnTo>
                  <a:lnTo>
                    <a:pt x="39748" y="850362"/>
                  </a:lnTo>
                  <a:lnTo>
                    <a:pt x="27432" y="806196"/>
                  </a:lnTo>
                  <a:lnTo>
                    <a:pt x="25146" y="0"/>
                  </a:lnTo>
                  <a:lnTo>
                    <a:pt x="0" y="0"/>
                  </a:lnTo>
                  <a:lnTo>
                    <a:pt x="0" y="788670"/>
                  </a:lnTo>
                  <a:lnTo>
                    <a:pt x="13658" y="853562"/>
                  </a:lnTo>
                  <a:lnTo>
                    <a:pt x="47477" y="912437"/>
                  </a:lnTo>
                  <a:lnTo>
                    <a:pt x="78486" y="944118"/>
                  </a:lnTo>
                  <a:lnTo>
                    <a:pt x="115994" y="968645"/>
                  </a:lnTo>
                  <a:lnTo>
                    <a:pt x="141124" y="979170"/>
                  </a:lnTo>
                  <a:lnTo>
                    <a:pt x="8113312" y="979169"/>
                  </a:lnTo>
                  <a:lnTo>
                    <a:pt x="8180337" y="940284"/>
                  </a:lnTo>
                  <a:lnTo>
                    <a:pt x="8209875" y="908936"/>
                  </a:lnTo>
                  <a:lnTo>
                    <a:pt x="8232787" y="872330"/>
                  </a:lnTo>
                  <a:lnTo>
                    <a:pt x="8248077" y="831606"/>
                  </a:lnTo>
                  <a:lnTo>
                    <a:pt x="8254746" y="787908"/>
                  </a:lnTo>
                  <a:close/>
                </a:path>
              </a:pathLst>
            </a:custGeom>
            <a:solidFill>
              <a:srgbClr val="FFFFFF"/>
            </a:solidFill>
          </p:spPr>
          <p:txBody>
            <a:bodyPr wrap="square" lIns="0" tIns="0" rIns="0" bIns="0" rtlCol="0"/>
            <a:lstStyle/>
            <a:p>
              <a:endParaRPr/>
            </a:p>
          </p:txBody>
        </p:sp>
      </p:grpSp>
      <p:sp>
        <p:nvSpPr>
          <p:cNvPr id="23" name="object 23"/>
          <p:cNvSpPr txBox="1"/>
          <p:nvPr/>
        </p:nvSpPr>
        <p:spPr>
          <a:xfrm>
            <a:off x="1075436" y="2420365"/>
            <a:ext cx="7731759" cy="3500120"/>
          </a:xfrm>
          <a:prstGeom prst="rect">
            <a:avLst/>
          </a:prstGeom>
        </p:spPr>
        <p:txBody>
          <a:bodyPr vert="horz" wrap="square" lIns="0" tIns="59055" rIns="0" bIns="0" rtlCol="0">
            <a:spAutoFit/>
          </a:bodyPr>
          <a:lstStyle/>
          <a:p>
            <a:pPr marL="12700" marR="5080">
              <a:lnSpc>
                <a:spcPts val="3290"/>
              </a:lnSpc>
              <a:spcBef>
                <a:spcPts val="465"/>
              </a:spcBef>
            </a:pPr>
            <a:r>
              <a:rPr sz="3000" dirty="0">
                <a:solidFill>
                  <a:srgbClr val="FFFFFF"/>
                </a:solidFill>
                <a:latin typeface="Calibri"/>
                <a:cs typeface="Calibri"/>
              </a:rPr>
              <a:t>Can </a:t>
            </a:r>
            <a:r>
              <a:rPr sz="3000" spc="-15" dirty="0">
                <a:solidFill>
                  <a:srgbClr val="FFFFFF"/>
                </a:solidFill>
                <a:latin typeface="Calibri"/>
                <a:cs typeface="Calibri"/>
              </a:rPr>
              <a:t>provide </a:t>
            </a:r>
            <a:r>
              <a:rPr sz="3000" spc="-25" dirty="0">
                <a:solidFill>
                  <a:srgbClr val="FFFFFF"/>
                </a:solidFill>
                <a:latin typeface="Calibri"/>
                <a:cs typeface="Calibri"/>
              </a:rPr>
              <a:t>coverage for </a:t>
            </a:r>
            <a:r>
              <a:rPr sz="3000" spc="-5" dirty="0">
                <a:solidFill>
                  <a:srgbClr val="FFFFFF"/>
                </a:solidFill>
                <a:latin typeface="Calibri"/>
                <a:cs typeface="Calibri"/>
              </a:rPr>
              <a:t>types </a:t>
            </a:r>
            <a:r>
              <a:rPr sz="3000" dirty="0">
                <a:solidFill>
                  <a:srgbClr val="FFFFFF"/>
                </a:solidFill>
                <a:latin typeface="Calibri"/>
                <a:cs typeface="Calibri"/>
              </a:rPr>
              <a:t>of </a:t>
            </a:r>
            <a:r>
              <a:rPr sz="3000" spc="-15" dirty="0">
                <a:solidFill>
                  <a:srgbClr val="FFFFFF"/>
                </a:solidFill>
                <a:latin typeface="Calibri"/>
                <a:cs typeface="Calibri"/>
              </a:rPr>
              <a:t>property </a:t>
            </a:r>
            <a:r>
              <a:rPr sz="3000" dirty="0">
                <a:solidFill>
                  <a:srgbClr val="FFFFFF"/>
                </a:solidFill>
                <a:latin typeface="Calibri"/>
                <a:cs typeface="Calibri"/>
              </a:rPr>
              <a:t>or loss  </a:t>
            </a:r>
            <a:r>
              <a:rPr sz="3000" spc="-10" dirty="0">
                <a:solidFill>
                  <a:srgbClr val="FFFFFF"/>
                </a:solidFill>
                <a:latin typeface="Calibri"/>
                <a:cs typeface="Calibri"/>
              </a:rPr>
              <a:t>that would </a:t>
            </a:r>
            <a:r>
              <a:rPr sz="3000" dirty="0">
                <a:solidFill>
                  <a:srgbClr val="FFFFFF"/>
                </a:solidFill>
                <a:latin typeface="Calibri"/>
                <a:cs typeface="Calibri"/>
              </a:rPr>
              <a:t>not otherwise be</a:t>
            </a:r>
            <a:r>
              <a:rPr sz="3000" spc="-15" dirty="0">
                <a:solidFill>
                  <a:srgbClr val="FFFFFF"/>
                </a:solidFill>
                <a:latin typeface="Calibri"/>
                <a:cs typeface="Calibri"/>
              </a:rPr>
              <a:t> covered.</a:t>
            </a:r>
            <a:endParaRPr sz="3000">
              <a:latin typeface="Calibri"/>
              <a:cs typeface="Calibri"/>
            </a:endParaRPr>
          </a:p>
          <a:p>
            <a:pPr>
              <a:lnSpc>
                <a:spcPct val="100000"/>
              </a:lnSpc>
            </a:pPr>
            <a:endParaRPr sz="3000">
              <a:latin typeface="Calibri"/>
              <a:cs typeface="Calibri"/>
            </a:endParaRPr>
          </a:p>
          <a:p>
            <a:pPr marL="12700">
              <a:lnSpc>
                <a:spcPct val="100000"/>
              </a:lnSpc>
              <a:spcBef>
                <a:spcPts val="2095"/>
              </a:spcBef>
            </a:pPr>
            <a:r>
              <a:rPr sz="3000" spc="-5" dirty="0">
                <a:solidFill>
                  <a:srgbClr val="FFFFFF"/>
                </a:solidFill>
                <a:latin typeface="Calibri"/>
                <a:cs typeface="Calibri"/>
              </a:rPr>
              <a:t>Some </a:t>
            </a:r>
            <a:r>
              <a:rPr sz="3000" spc="-15" dirty="0">
                <a:solidFill>
                  <a:srgbClr val="FFFFFF"/>
                </a:solidFill>
                <a:latin typeface="Calibri"/>
                <a:cs typeface="Calibri"/>
              </a:rPr>
              <a:t>exclusions </a:t>
            </a:r>
            <a:r>
              <a:rPr sz="3000" spc="-10" dirty="0">
                <a:solidFill>
                  <a:srgbClr val="FFFFFF"/>
                </a:solidFill>
                <a:latin typeface="Calibri"/>
                <a:cs typeface="Calibri"/>
              </a:rPr>
              <a:t>can </a:t>
            </a:r>
            <a:r>
              <a:rPr sz="3000" dirty="0">
                <a:solidFill>
                  <a:srgbClr val="FFFFFF"/>
                </a:solidFill>
                <a:latin typeface="Calibri"/>
                <a:cs typeface="Calibri"/>
              </a:rPr>
              <a:t>be </a:t>
            </a:r>
            <a:r>
              <a:rPr sz="3000" spc="-10" dirty="0">
                <a:solidFill>
                  <a:srgbClr val="FFFFFF"/>
                </a:solidFill>
                <a:latin typeface="Calibri"/>
                <a:cs typeface="Calibri"/>
              </a:rPr>
              <a:t>“bought </a:t>
            </a:r>
            <a:r>
              <a:rPr sz="3000" spc="-5" dirty="0">
                <a:solidFill>
                  <a:srgbClr val="FFFFFF"/>
                </a:solidFill>
                <a:latin typeface="Calibri"/>
                <a:cs typeface="Calibri"/>
              </a:rPr>
              <a:t>back</a:t>
            </a:r>
            <a:r>
              <a:rPr sz="3000" spc="-140" dirty="0">
                <a:solidFill>
                  <a:srgbClr val="FFFFFF"/>
                </a:solidFill>
                <a:latin typeface="Calibri"/>
                <a:cs typeface="Calibri"/>
              </a:rPr>
              <a:t> </a:t>
            </a:r>
            <a:r>
              <a:rPr sz="3000" dirty="0">
                <a:solidFill>
                  <a:srgbClr val="FFFFFF"/>
                </a:solidFill>
                <a:latin typeface="Calibri"/>
                <a:cs typeface="Calibri"/>
              </a:rPr>
              <a:t>”</a:t>
            </a:r>
            <a:endParaRPr sz="3000">
              <a:latin typeface="Calibri"/>
              <a:cs typeface="Calibri"/>
            </a:endParaRPr>
          </a:p>
          <a:p>
            <a:pPr>
              <a:lnSpc>
                <a:spcPct val="100000"/>
              </a:lnSpc>
            </a:pPr>
            <a:endParaRPr sz="3000">
              <a:latin typeface="Calibri"/>
              <a:cs typeface="Calibri"/>
            </a:endParaRPr>
          </a:p>
          <a:p>
            <a:pPr>
              <a:lnSpc>
                <a:spcPct val="100000"/>
              </a:lnSpc>
              <a:spcBef>
                <a:spcPts val="10"/>
              </a:spcBef>
            </a:pPr>
            <a:endParaRPr sz="3100">
              <a:latin typeface="Calibri"/>
              <a:cs typeface="Calibri"/>
            </a:endParaRPr>
          </a:p>
          <a:p>
            <a:pPr marL="12700">
              <a:lnSpc>
                <a:spcPct val="100000"/>
              </a:lnSpc>
            </a:pPr>
            <a:r>
              <a:rPr sz="3000" spc="-10" dirty="0">
                <a:solidFill>
                  <a:srgbClr val="FFFFFF"/>
                </a:solidFill>
                <a:latin typeface="Calibri"/>
                <a:cs typeface="Calibri"/>
              </a:rPr>
              <a:t>Often </a:t>
            </a:r>
            <a:r>
              <a:rPr sz="3000" dirty="0">
                <a:solidFill>
                  <a:srgbClr val="FFFFFF"/>
                </a:solidFill>
                <a:latin typeface="Calibri"/>
                <a:cs typeface="Calibri"/>
              </a:rPr>
              <a:t>subject </a:t>
            </a:r>
            <a:r>
              <a:rPr sz="3000" spc="-20" dirty="0">
                <a:solidFill>
                  <a:srgbClr val="FFFFFF"/>
                </a:solidFill>
                <a:latin typeface="Calibri"/>
                <a:cs typeface="Calibri"/>
              </a:rPr>
              <a:t>to</a:t>
            </a:r>
            <a:r>
              <a:rPr sz="3000" spc="-15" dirty="0">
                <a:solidFill>
                  <a:srgbClr val="FFFFFF"/>
                </a:solidFill>
                <a:latin typeface="Calibri"/>
                <a:cs typeface="Calibri"/>
              </a:rPr>
              <a:t> </a:t>
            </a:r>
            <a:r>
              <a:rPr sz="3000" spc="-5" dirty="0">
                <a:solidFill>
                  <a:srgbClr val="FFFFFF"/>
                </a:solidFill>
                <a:latin typeface="Calibri"/>
                <a:cs typeface="Calibri"/>
              </a:rPr>
              <a:t>sub‐limits</a:t>
            </a:r>
            <a:endParaRPr sz="3000">
              <a:latin typeface="Calibri"/>
              <a:cs typeface="Calibri"/>
            </a:endParaRPr>
          </a:p>
        </p:txBody>
      </p:sp>
      <p:grpSp>
        <p:nvGrpSpPr>
          <p:cNvPr id="24" name="object 24"/>
          <p:cNvGrpSpPr/>
          <p:nvPr/>
        </p:nvGrpSpPr>
        <p:grpSpPr>
          <a:xfrm>
            <a:off x="457200" y="6331458"/>
            <a:ext cx="9144000" cy="984250"/>
            <a:chOff x="457200" y="6331458"/>
            <a:chExt cx="9144000" cy="984250"/>
          </a:xfrm>
        </p:grpSpPr>
        <p:sp>
          <p:nvSpPr>
            <p:cNvPr id="25" name="object 25"/>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6" name="object 26"/>
            <p:cNvSpPr/>
            <p:nvPr/>
          </p:nvSpPr>
          <p:spPr>
            <a:xfrm>
              <a:off x="1111224" y="6332220"/>
              <a:ext cx="7837170" cy="1270"/>
            </a:xfrm>
            <a:custGeom>
              <a:avLst/>
              <a:gdLst/>
              <a:ahLst/>
              <a:cxnLst/>
              <a:rect l="l" t="t" r="r" b="b"/>
              <a:pathLst>
                <a:path w="7837170" h="1270">
                  <a:moveTo>
                    <a:pt x="7836706" y="0"/>
                  </a:moveTo>
                  <a:lnTo>
                    <a:pt x="0" y="0"/>
                  </a:lnTo>
                  <a:lnTo>
                    <a:pt x="6629" y="762"/>
                  </a:lnTo>
                  <a:lnTo>
                    <a:pt x="7830083" y="762"/>
                  </a:lnTo>
                  <a:lnTo>
                    <a:pt x="7836706" y="0"/>
                  </a:lnTo>
                  <a:close/>
                </a:path>
              </a:pathLst>
            </a:custGeom>
            <a:solidFill>
              <a:srgbClr val="4F81BD"/>
            </a:solidFill>
          </p:spPr>
          <p:txBody>
            <a:bodyPr wrap="square" lIns="0" tIns="0" rIns="0" bIns="0" rtlCol="0"/>
            <a:lstStyle/>
            <a:p>
              <a:endParaRPr/>
            </a:p>
          </p:txBody>
        </p:sp>
        <p:sp>
          <p:nvSpPr>
            <p:cNvPr id="27" name="object 27"/>
            <p:cNvSpPr/>
            <p:nvPr/>
          </p:nvSpPr>
          <p:spPr>
            <a:xfrm>
              <a:off x="1043332" y="6332220"/>
              <a:ext cx="7972425" cy="13970"/>
            </a:xfrm>
            <a:custGeom>
              <a:avLst/>
              <a:gdLst/>
              <a:ahLst/>
              <a:cxnLst/>
              <a:rect l="l" t="t" r="r" b="b"/>
              <a:pathLst>
                <a:path w="7972425" h="13970">
                  <a:moveTo>
                    <a:pt x="7972188" y="0"/>
                  </a:moveTo>
                  <a:lnTo>
                    <a:pt x="0" y="0"/>
                  </a:lnTo>
                  <a:lnTo>
                    <a:pt x="6675" y="2795"/>
                  </a:lnTo>
                  <a:lnTo>
                    <a:pt x="40209" y="10907"/>
                  </a:lnTo>
                  <a:lnTo>
                    <a:pt x="74521" y="13716"/>
                  </a:lnTo>
                  <a:lnTo>
                    <a:pt x="7898737" y="13716"/>
                  </a:lnTo>
                  <a:lnTo>
                    <a:pt x="7920835" y="12192"/>
                  </a:lnTo>
                  <a:lnTo>
                    <a:pt x="7964257" y="3469"/>
                  </a:lnTo>
                  <a:lnTo>
                    <a:pt x="797218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7302" y="3429254"/>
            <a:ext cx="7077075" cy="635635"/>
          </a:xfrm>
          <a:prstGeom prst="rect">
            <a:avLst/>
          </a:prstGeom>
        </p:spPr>
        <p:txBody>
          <a:bodyPr vert="horz" wrap="square" lIns="0" tIns="12700" rIns="0" bIns="0" rtlCol="0">
            <a:spAutoFit/>
          </a:bodyPr>
          <a:lstStyle/>
          <a:p>
            <a:pPr marL="12700">
              <a:lnSpc>
                <a:spcPct val="100000"/>
              </a:lnSpc>
              <a:spcBef>
                <a:spcPts val="100"/>
              </a:spcBef>
            </a:pPr>
            <a:r>
              <a:rPr sz="4000" spc="-30" dirty="0"/>
              <a:t>Coverage </a:t>
            </a:r>
            <a:r>
              <a:rPr sz="4000" spc="-20" dirty="0"/>
              <a:t>For </a:t>
            </a:r>
            <a:r>
              <a:rPr sz="4000" spc="-5" dirty="0"/>
              <a:t>Construction</a:t>
            </a:r>
            <a:r>
              <a:rPr sz="4000" spc="-10" dirty="0"/>
              <a:t> </a:t>
            </a:r>
            <a:r>
              <a:rPr sz="4000" spc="-20" dirty="0"/>
              <a:t>Delays</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0205" y="919225"/>
            <a:ext cx="7778115" cy="695960"/>
          </a:xfrm>
          <a:prstGeom prst="rect">
            <a:avLst/>
          </a:prstGeom>
        </p:spPr>
        <p:txBody>
          <a:bodyPr vert="horz" wrap="square" lIns="0" tIns="12065" rIns="0" bIns="0" rtlCol="0">
            <a:spAutoFit/>
          </a:bodyPr>
          <a:lstStyle/>
          <a:p>
            <a:pPr marL="12700">
              <a:lnSpc>
                <a:spcPct val="100000"/>
              </a:lnSpc>
              <a:spcBef>
                <a:spcPts val="95"/>
              </a:spcBef>
            </a:pPr>
            <a:r>
              <a:rPr sz="4400" spc="-30" dirty="0"/>
              <a:t>Coverage </a:t>
            </a:r>
            <a:r>
              <a:rPr sz="4400" spc="-25" dirty="0"/>
              <a:t>For </a:t>
            </a:r>
            <a:r>
              <a:rPr sz="4400" spc="-10" dirty="0"/>
              <a:t>Construction</a:t>
            </a:r>
            <a:r>
              <a:rPr sz="4400" spc="35" dirty="0"/>
              <a:t> </a:t>
            </a:r>
            <a:r>
              <a:rPr sz="4400" spc="-25" dirty="0"/>
              <a:t>Delays</a:t>
            </a:r>
            <a:endParaRPr sz="4400"/>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39029" y="2308097"/>
              <a:ext cx="8180705" cy="107950"/>
            </a:xfrm>
            <a:custGeom>
              <a:avLst/>
              <a:gdLst/>
              <a:ahLst/>
              <a:cxnLst/>
              <a:rect l="l" t="t" r="r" b="b"/>
              <a:pathLst>
                <a:path w="8180705" h="107950">
                  <a:moveTo>
                    <a:pt x="8180516" y="107441"/>
                  </a:moveTo>
                  <a:lnTo>
                    <a:pt x="8129081" y="44507"/>
                  </a:lnTo>
                  <a:lnTo>
                    <a:pt x="8091448" y="20589"/>
                  </a:lnTo>
                  <a:lnTo>
                    <a:pt x="8048776" y="5349"/>
                  </a:lnTo>
                  <a:lnTo>
                    <a:pt x="8002278" y="0"/>
                  </a:lnTo>
                  <a:lnTo>
                    <a:pt x="178824" y="0"/>
                  </a:lnTo>
                  <a:lnTo>
                    <a:pt x="132285" y="5349"/>
                  </a:lnTo>
                  <a:lnTo>
                    <a:pt x="89504" y="20589"/>
                  </a:lnTo>
                  <a:lnTo>
                    <a:pt x="51721" y="44507"/>
                  </a:lnTo>
                  <a:lnTo>
                    <a:pt x="20177" y="75888"/>
                  </a:lnTo>
                  <a:lnTo>
                    <a:pt x="0" y="107441"/>
                  </a:lnTo>
                  <a:lnTo>
                    <a:pt x="8180516" y="107441"/>
                  </a:lnTo>
                  <a:close/>
                </a:path>
              </a:pathLst>
            </a:custGeom>
            <a:solidFill>
              <a:srgbClr val="4F81BD"/>
            </a:solidFill>
          </p:spPr>
          <p:txBody>
            <a:bodyPr wrap="square" lIns="0" tIns="0" rIns="0" bIns="0" rtlCol="0"/>
            <a:lstStyle/>
            <a:p>
              <a:endParaRPr/>
            </a:p>
          </p:txBody>
        </p:sp>
        <p:sp>
          <p:nvSpPr>
            <p:cNvPr id="6" name="object 6"/>
            <p:cNvSpPr/>
            <p:nvPr/>
          </p:nvSpPr>
          <p:spPr>
            <a:xfrm>
              <a:off x="925795" y="2295905"/>
              <a:ext cx="8208645" cy="120014"/>
            </a:xfrm>
            <a:custGeom>
              <a:avLst/>
              <a:gdLst/>
              <a:ahLst/>
              <a:cxnLst/>
              <a:rect l="l" t="t" r="r" b="b"/>
              <a:pathLst>
                <a:path w="8208645" h="120014">
                  <a:moveTo>
                    <a:pt x="8208035" y="119633"/>
                  </a:moveTo>
                  <a:lnTo>
                    <a:pt x="8178540" y="74020"/>
                  </a:lnTo>
                  <a:lnTo>
                    <a:pt x="8147399" y="44596"/>
                  </a:lnTo>
                  <a:lnTo>
                    <a:pt x="8110969" y="21823"/>
                  </a:lnTo>
                  <a:lnTo>
                    <a:pt x="8070235" y="6644"/>
                  </a:lnTo>
                  <a:lnTo>
                    <a:pt x="8026180" y="0"/>
                  </a:lnTo>
                  <a:lnTo>
                    <a:pt x="191296" y="0"/>
                  </a:lnTo>
                  <a:lnTo>
                    <a:pt x="146842" y="4400"/>
                  </a:lnTo>
                  <a:lnTo>
                    <a:pt x="105445" y="17590"/>
                  </a:lnTo>
                  <a:lnTo>
                    <a:pt x="68088" y="38642"/>
                  </a:lnTo>
                  <a:lnTo>
                    <a:pt x="35752" y="66625"/>
                  </a:lnTo>
                  <a:lnTo>
                    <a:pt x="9420" y="100612"/>
                  </a:lnTo>
                  <a:lnTo>
                    <a:pt x="0" y="119633"/>
                  </a:lnTo>
                  <a:lnTo>
                    <a:pt x="27480" y="119633"/>
                  </a:lnTo>
                  <a:lnTo>
                    <a:pt x="43576" y="96022"/>
                  </a:lnTo>
                  <a:lnTo>
                    <a:pt x="64042" y="74676"/>
                  </a:lnTo>
                  <a:lnTo>
                    <a:pt x="104420" y="46309"/>
                  </a:lnTo>
                  <a:lnTo>
                    <a:pt x="161650" y="27518"/>
                  </a:lnTo>
                  <a:lnTo>
                    <a:pt x="8026180" y="25145"/>
                  </a:lnTo>
                  <a:lnTo>
                    <a:pt x="8035324" y="25907"/>
                  </a:lnTo>
                  <a:lnTo>
                    <a:pt x="8079252" y="35669"/>
                  </a:lnTo>
                  <a:lnTo>
                    <a:pt x="8119220" y="55815"/>
                  </a:lnTo>
                  <a:lnTo>
                    <a:pt x="8153515" y="84620"/>
                  </a:lnTo>
                  <a:lnTo>
                    <a:pt x="8179879" y="119633"/>
                  </a:lnTo>
                  <a:lnTo>
                    <a:pt x="8208035" y="119633"/>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906780"/>
                  </a:moveTo>
                  <a:lnTo>
                    <a:pt x="8229600" y="95250"/>
                  </a:lnTo>
                  <a:lnTo>
                    <a:pt x="8224250" y="48752"/>
                  </a:lnTo>
                  <a:lnTo>
                    <a:pt x="8209010" y="6080"/>
                  </a:lnTo>
                  <a:lnTo>
                    <a:pt x="8205145" y="0"/>
                  </a:lnTo>
                  <a:lnTo>
                    <a:pt x="24629" y="0"/>
                  </a:lnTo>
                  <a:lnTo>
                    <a:pt x="20740" y="6080"/>
                  </a:lnTo>
                  <a:lnTo>
                    <a:pt x="5391" y="48752"/>
                  </a:lnTo>
                  <a:lnTo>
                    <a:pt x="0" y="95250"/>
                  </a:lnTo>
                  <a:lnTo>
                    <a:pt x="0" y="906780"/>
                  </a:lnTo>
                  <a:lnTo>
                    <a:pt x="5391" y="953277"/>
                  </a:lnTo>
                  <a:lnTo>
                    <a:pt x="14705" y="979170"/>
                  </a:lnTo>
                  <a:lnTo>
                    <a:pt x="8215003" y="979170"/>
                  </a:lnTo>
                  <a:lnTo>
                    <a:pt x="8224250" y="953277"/>
                  </a:lnTo>
                  <a:lnTo>
                    <a:pt x="8229600" y="90678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51068" y="0"/>
                  </a:moveTo>
                  <a:lnTo>
                    <a:pt x="13662" y="20040"/>
                  </a:lnTo>
                  <a:lnTo>
                    <a:pt x="2285" y="63246"/>
                  </a:lnTo>
                  <a:lnTo>
                    <a:pt x="0" y="84582"/>
                  </a:lnTo>
                  <a:lnTo>
                    <a:pt x="0" y="918210"/>
                  </a:lnTo>
                  <a:lnTo>
                    <a:pt x="762" y="928878"/>
                  </a:lnTo>
                  <a:lnTo>
                    <a:pt x="2286" y="940308"/>
                  </a:lnTo>
                  <a:lnTo>
                    <a:pt x="4572" y="950214"/>
                  </a:lnTo>
                  <a:lnTo>
                    <a:pt x="12695" y="979170"/>
                  </a:lnTo>
                  <a:lnTo>
                    <a:pt x="25146" y="979170"/>
                  </a:lnTo>
                  <a:lnTo>
                    <a:pt x="25146" y="95250"/>
                  </a:lnTo>
                  <a:lnTo>
                    <a:pt x="25908" y="85344"/>
                  </a:lnTo>
                  <a:lnTo>
                    <a:pt x="25908" y="76200"/>
                  </a:lnTo>
                  <a:lnTo>
                    <a:pt x="27432" y="66294"/>
                  </a:lnTo>
                  <a:lnTo>
                    <a:pt x="28956" y="57150"/>
                  </a:lnTo>
                  <a:lnTo>
                    <a:pt x="37177" y="28724"/>
                  </a:lnTo>
                  <a:lnTo>
                    <a:pt x="50130" y="1376"/>
                  </a:lnTo>
                  <a:lnTo>
                    <a:pt x="51068" y="0"/>
                  </a:lnTo>
                  <a:close/>
                </a:path>
                <a:path w="8255000" h="979170">
                  <a:moveTo>
                    <a:pt x="39638" y="979170"/>
                  </a:moveTo>
                  <a:lnTo>
                    <a:pt x="27432" y="935736"/>
                  </a:lnTo>
                  <a:lnTo>
                    <a:pt x="25908" y="925830"/>
                  </a:lnTo>
                  <a:lnTo>
                    <a:pt x="25146" y="915924"/>
                  </a:lnTo>
                  <a:lnTo>
                    <a:pt x="25146" y="979170"/>
                  </a:lnTo>
                  <a:lnTo>
                    <a:pt x="39638" y="979170"/>
                  </a:lnTo>
                  <a:close/>
                </a:path>
                <a:path w="8255000" h="979170">
                  <a:moveTo>
                    <a:pt x="8254746" y="917448"/>
                  </a:moveTo>
                  <a:lnTo>
                    <a:pt x="8254746" y="84582"/>
                  </a:lnTo>
                  <a:lnTo>
                    <a:pt x="8253983" y="73152"/>
                  </a:lnTo>
                  <a:lnTo>
                    <a:pt x="8244610" y="29423"/>
                  </a:lnTo>
                  <a:lnTo>
                    <a:pt x="8231622" y="0"/>
                  </a:lnTo>
                  <a:lnTo>
                    <a:pt x="8203467" y="0"/>
                  </a:lnTo>
                  <a:lnTo>
                    <a:pt x="8204013" y="725"/>
                  </a:lnTo>
                  <a:lnTo>
                    <a:pt x="8221829" y="41673"/>
                  </a:lnTo>
                  <a:lnTo>
                    <a:pt x="8228838" y="86106"/>
                  </a:lnTo>
                  <a:lnTo>
                    <a:pt x="8229600" y="96012"/>
                  </a:lnTo>
                  <a:lnTo>
                    <a:pt x="8229600" y="979170"/>
                  </a:lnTo>
                  <a:lnTo>
                    <a:pt x="8241273" y="979170"/>
                  </a:lnTo>
                  <a:lnTo>
                    <a:pt x="8248038" y="961157"/>
                  </a:lnTo>
                  <a:lnTo>
                    <a:pt x="8254746" y="917448"/>
                  </a:lnTo>
                  <a:close/>
                </a:path>
                <a:path w="8255000" h="979170">
                  <a:moveTo>
                    <a:pt x="8229600" y="979170"/>
                  </a:moveTo>
                  <a:lnTo>
                    <a:pt x="8229600" y="906780"/>
                  </a:lnTo>
                  <a:lnTo>
                    <a:pt x="8228076" y="926592"/>
                  </a:lnTo>
                  <a:lnTo>
                    <a:pt x="8218815" y="970541"/>
                  </a:lnTo>
                  <a:lnTo>
                    <a:pt x="8214507" y="979170"/>
                  </a:lnTo>
                  <a:lnTo>
                    <a:pt x="8229600"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29105" y="3394709"/>
              <a:ext cx="8200390" cy="130810"/>
            </a:xfrm>
            <a:custGeom>
              <a:avLst/>
              <a:gdLst/>
              <a:ahLst/>
              <a:cxnLst/>
              <a:rect l="l" t="t" r="r" b="b"/>
              <a:pathLst>
                <a:path w="8200390" h="130810">
                  <a:moveTo>
                    <a:pt x="8200298" y="0"/>
                  </a:moveTo>
                  <a:lnTo>
                    <a:pt x="0" y="0"/>
                  </a:lnTo>
                  <a:lnTo>
                    <a:pt x="6035" y="16779"/>
                  </a:lnTo>
                  <a:lnTo>
                    <a:pt x="30101" y="54413"/>
                  </a:lnTo>
                  <a:lnTo>
                    <a:pt x="61646" y="85795"/>
                  </a:lnTo>
                  <a:lnTo>
                    <a:pt x="99428" y="109712"/>
                  </a:lnTo>
                  <a:lnTo>
                    <a:pt x="142209" y="124952"/>
                  </a:lnTo>
                  <a:lnTo>
                    <a:pt x="188748" y="130302"/>
                  </a:lnTo>
                  <a:lnTo>
                    <a:pt x="8012202" y="130302"/>
                  </a:lnTo>
                  <a:lnTo>
                    <a:pt x="8058700" y="124952"/>
                  </a:lnTo>
                  <a:lnTo>
                    <a:pt x="8101372" y="109712"/>
                  </a:lnTo>
                  <a:lnTo>
                    <a:pt x="8139005" y="85795"/>
                  </a:lnTo>
                  <a:lnTo>
                    <a:pt x="8170387" y="54413"/>
                  </a:lnTo>
                  <a:lnTo>
                    <a:pt x="8194305" y="16779"/>
                  </a:lnTo>
                  <a:lnTo>
                    <a:pt x="8200298" y="0"/>
                  </a:lnTo>
                  <a:close/>
                </a:path>
              </a:pathLst>
            </a:custGeom>
            <a:solidFill>
              <a:srgbClr val="4F81BD"/>
            </a:solidFill>
          </p:spPr>
          <p:txBody>
            <a:bodyPr wrap="square" lIns="0" tIns="0" rIns="0" bIns="0" rtlCol="0"/>
            <a:lstStyle/>
            <a:p>
              <a:endParaRPr/>
            </a:p>
          </p:txBody>
        </p:sp>
        <p:sp>
          <p:nvSpPr>
            <p:cNvPr id="12" name="object 12"/>
            <p:cNvSpPr/>
            <p:nvPr/>
          </p:nvSpPr>
          <p:spPr>
            <a:xfrm>
              <a:off x="914903" y="3394709"/>
              <a:ext cx="8228965" cy="143510"/>
            </a:xfrm>
            <a:custGeom>
              <a:avLst/>
              <a:gdLst/>
              <a:ahLst/>
              <a:cxnLst/>
              <a:rect l="l" t="t" r="r" b="b"/>
              <a:pathLst>
                <a:path w="8228965" h="143510">
                  <a:moveTo>
                    <a:pt x="8228577" y="0"/>
                  </a:moveTo>
                  <a:lnTo>
                    <a:pt x="8201811" y="0"/>
                  </a:lnTo>
                  <a:lnTo>
                    <a:pt x="8186186" y="31298"/>
                  </a:lnTo>
                  <a:lnTo>
                    <a:pt x="8157410" y="65532"/>
                  </a:lnTo>
                  <a:lnTo>
                    <a:pt x="8121620" y="92399"/>
                  </a:lnTo>
                  <a:lnTo>
                    <a:pt x="8080643" y="110229"/>
                  </a:lnTo>
                  <a:lnTo>
                    <a:pt x="8036310" y="117348"/>
                  </a:lnTo>
                  <a:lnTo>
                    <a:pt x="202950" y="118110"/>
                  </a:lnTo>
                  <a:lnTo>
                    <a:pt x="157361" y="112374"/>
                  </a:lnTo>
                  <a:lnTo>
                    <a:pt x="115562" y="96573"/>
                  </a:lnTo>
                  <a:lnTo>
                    <a:pt x="78977" y="71899"/>
                  </a:lnTo>
                  <a:lnTo>
                    <a:pt x="49028" y="39545"/>
                  </a:lnTo>
                  <a:lnTo>
                    <a:pt x="27140" y="703"/>
                  </a:lnTo>
                  <a:lnTo>
                    <a:pt x="26942" y="0"/>
                  </a:lnTo>
                  <a:lnTo>
                    <a:pt x="0" y="0"/>
                  </a:lnTo>
                  <a:lnTo>
                    <a:pt x="34422" y="62328"/>
                  </a:lnTo>
                  <a:lnTo>
                    <a:pt x="65790" y="93726"/>
                  </a:lnTo>
                  <a:lnTo>
                    <a:pt x="74172" y="100584"/>
                  </a:lnTo>
                  <a:lnTo>
                    <a:pt x="103298" y="119015"/>
                  </a:lnTo>
                  <a:lnTo>
                    <a:pt x="135103" y="132335"/>
                  </a:lnTo>
                  <a:lnTo>
                    <a:pt x="168637" y="140448"/>
                  </a:lnTo>
                  <a:lnTo>
                    <a:pt x="202950" y="143256"/>
                  </a:lnTo>
                  <a:lnTo>
                    <a:pt x="8027166" y="143256"/>
                  </a:lnTo>
                  <a:lnTo>
                    <a:pt x="8037834" y="142494"/>
                  </a:lnTo>
                  <a:lnTo>
                    <a:pt x="8049264" y="141732"/>
                  </a:lnTo>
                  <a:lnTo>
                    <a:pt x="8092706" y="133003"/>
                  </a:lnTo>
                  <a:lnTo>
                    <a:pt x="8132491" y="115598"/>
                  </a:lnTo>
                  <a:lnTo>
                    <a:pt x="8167634" y="90656"/>
                  </a:lnTo>
                  <a:lnTo>
                    <a:pt x="8197148" y="59314"/>
                  </a:lnTo>
                  <a:lnTo>
                    <a:pt x="8220046" y="22712"/>
                  </a:lnTo>
                  <a:lnTo>
                    <a:pt x="8228577" y="0"/>
                  </a:lnTo>
                  <a:close/>
                </a:path>
              </a:pathLst>
            </a:custGeom>
            <a:solidFill>
              <a:srgbClr val="FFFFFF"/>
            </a:solidFill>
          </p:spPr>
          <p:txBody>
            <a:bodyPr wrap="square" lIns="0" tIns="0" rIns="0" bIns="0" rtlCol="0"/>
            <a:lstStyle/>
            <a:p>
              <a:endParaRPr/>
            </a:p>
          </p:txBody>
        </p:sp>
        <p:sp>
          <p:nvSpPr>
            <p:cNvPr id="13" name="object 13"/>
            <p:cNvSpPr/>
            <p:nvPr/>
          </p:nvSpPr>
          <p:spPr>
            <a:xfrm>
              <a:off x="914400" y="3712463"/>
              <a:ext cx="8229600" cy="661670"/>
            </a:xfrm>
            <a:custGeom>
              <a:avLst/>
              <a:gdLst/>
              <a:ahLst/>
              <a:cxnLst/>
              <a:rect l="l" t="t" r="r" b="b"/>
              <a:pathLst>
                <a:path w="8229600" h="661670">
                  <a:moveTo>
                    <a:pt x="8229600" y="661416"/>
                  </a:moveTo>
                  <a:lnTo>
                    <a:pt x="8229600" y="202691"/>
                  </a:lnTo>
                  <a:lnTo>
                    <a:pt x="8224250" y="156194"/>
                  </a:lnTo>
                  <a:lnTo>
                    <a:pt x="8209010" y="113522"/>
                  </a:lnTo>
                  <a:lnTo>
                    <a:pt x="8185092" y="75888"/>
                  </a:lnTo>
                  <a:lnTo>
                    <a:pt x="8153711" y="44507"/>
                  </a:lnTo>
                  <a:lnTo>
                    <a:pt x="8116077" y="20589"/>
                  </a:lnTo>
                  <a:lnTo>
                    <a:pt x="8073405" y="5349"/>
                  </a:lnTo>
                  <a:lnTo>
                    <a:pt x="8026908" y="0"/>
                  </a:lnTo>
                  <a:lnTo>
                    <a:pt x="203454" y="0"/>
                  </a:lnTo>
                  <a:lnTo>
                    <a:pt x="156914" y="5349"/>
                  </a:lnTo>
                  <a:lnTo>
                    <a:pt x="114133" y="20589"/>
                  </a:lnTo>
                  <a:lnTo>
                    <a:pt x="76351" y="44507"/>
                  </a:lnTo>
                  <a:lnTo>
                    <a:pt x="44806" y="75888"/>
                  </a:lnTo>
                  <a:lnTo>
                    <a:pt x="20740" y="113522"/>
                  </a:lnTo>
                  <a:lnTo>
                    <a:pt x="5391" y="156194"/>
                  </a:lnTo>
                  <a:lnTo>
                    <a:pt x="0" y="202692"/>
                  </a:lnTo>
                  <a:lnTo>
                    <a:pt x="0" y="661416"/>
                  </a:lnTo>
                  <a:lnTo>
                    <a:pt x="8229600" y="661416"/>
                  </a:lnTo>
                  <a:close/>
                </a:path>
              </a:pathLst>
            </a:custGeom>
            <a:solidFill>
              <a:srgbClr val="4F81BD"/>
            </a:solidFill>
          </p:spPr>
          <p:txBody>
            <a:bodyPr wrap="square" lIns="0" tIns="0" rIns="0" bIns="0" rtlCol="0"/>
            <a:lstStyle/>
            <a:p>
              <a:endParaRPr/>
            </a:p>
          </p:txBody>
        </p:sp>
        <p:sp>
          <p:nvSpPr>
            <p:cNvPr id="14" name="object 14"/>
            <p:cNvSpPr/>
            <p:nvPr/>
          </p:nvSpPr>
          <p:spPr>
            <a:xfrm>
              <a:off x="902208" y="3699509"/>
              <a:ext cx="8255000" cy="674370"/>
            </a:xfrm>
            <a:custGeom>
              <a:avLst/>
              <a:gdLst/>
              <a:ahLst/>
              <a:cxnLst/>
              <a:rect l="l" t="t" r="r" b="b"/>
              <a:pathLst>
                <a:path w="8255000" h="674370">
                  <a:moveTo>
                    <a:pt x="8254746" y="674370"/>
                  </a:moveTo>
                  <a:lnTo>
                    <a:pt x="8254746" y="204215"/>
                  </a:lnTo>
                  <a:lnTo>
                    <a:pt x="8253983" y="193547"/>
                  </a:lnTo>
                  <a:lnTo>
                    <a:pt x="8244672" y="149996"/>
                  </a:lnTo>
                  <a:lnTo>
                    <a:pt x="8227095" y="110041"/>
                  </a:lnTo>
                  <a:lnTo>
                    <a:pt x="8202239" y="74726"/>
                  </a:lnTo>
                  <a:lnTo>
                    <a:pt x="8171091" y="45097"/>
                  </a:lnTo>
                  <a:lnTo>
                    <a:pt x="8134638" y="22196"/>
                  </a:lnTo>
                  <a:lnTo>
                    <a:pt x="8093868" y="7070"/>
                  </a:lnTo>
                  <a:lnTo>
                    <a:pt x="8049768" y="761"/>
                  </a:lnTo>
                  <a:lnTo>
                    <a:pt x="8039100" y="0"/>
                  </a:lnTo>
                  <a:lnTo>
                    <a:pt x="214884" y="0"/>
                  </a:lnTo>
                  <a:lnTo>
                    <a:pt x="170380" y="4832"/>
                  </a:lnTo>
                  <a:lnTo>
                    <a:pt x="128991" y="18161"/>
                  </a:lnTo>
                  <a:lnTo>
                    <a:pt x="91674" y="39147"/>
                  </a:lnTo>
                  <a:lnTo>
                    <a:pt x="59388" y="66951"/>
                  </a:lnTo>
                  <a:lnTo>
                    <a:pt x="33089" y="100733"/>
                  </a:lnTo>
                  <a:lnTo>
                    <a:pt x="13735" y="139656"/>
                  </a:lnTo>
                  <a:lnTo>
                    <a:pt x="2285" y="182880"/>
                  </a:lnTo>
                  <a:lnTo>
                    <a:pt x="0" y="204978"/>
                  </a:lnTo>
                  <a:lnTo>
                    <a:pt x="0" y="674370"/>
                  </a:lnTo>
                  <a:lnTo>
                    <a:pt x="25146" y="674370"/>
                  </a:lnTo>
                  <a:lnTo>
                    <a:pt x="25146" y="215646"/>
                  </a:lnTo>
                  <a:lnTo>
                    <a:pt x="25908" y="205740"/>
                  </a:lnTo>
                  <a:lnTo>
                    <a:pt x="25908" y="195834"/>
                  </a:lnTo>
                  <a:lnTo>
                    <a:pt x="27432" y="186690"/>
                  </a:lnTo>
                  <a:lnTo>
                    <a:pt x="28956" y="176784"/>
                  </a:lnTo>
                  <a:lnTo>
                    <a:pt x="50282" y="121096"/>
                  </a:lnTo>
                  <a:lnTo>
                    <a:pt x="87630" y="74676"/>
                  </a:lnTo>
                  <a:lnTo>
                    <a:pt x="127681" y="46844"/>
                  </a:lnTo>
                  <a:lnTo>
                    <a:pt x="185357" y="27986"/>
                  </a:lnTo>
                  <a:lnTo>
                    <a:pt x="8049768" y="25907"/>
                  </a:lnTo>
                  <a:lnTo>
                    <a:pt x="8058911" y="26669"/>
                  </a:lnTo>
                  <a:lnTo>
                    <a:pt x="8102814" y="36133"/>
                  </a:lnTo>
                  <a:lnTo>
                    <a:pt x="8142833" y="56232"/>
                  </a:lnTo>
                  <a:lnTo>
                    <a:pt x="8177207" y="85143"/>
                  </a:lnTo>
                  <a:lnTo>
                    <a:pt x="8204174" y="121042"/>
                  </a:lnTo>
                  <a:lnTo>
                    <a:pt x="8221972" y="162103"/>
                  </a:lnTo>
                  <a:lnTo>
                    <a:pt x="8228838" y="206501"/>
                  </a:lnTo>
                  <a:lnTo>
                    <a:pt x="8229600" y="215645"/>
                  </a:lnTo>
                  <a:lnTo>
                    <a:pt x="8229600" y="674370"/>
                  </a:lnTo>
                  <a:lnTo>
                    <a:pt x="8254746" y="674370"/>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80"/>
              <a:ext cx="8229600" cy="555625"/>
            </a:xfrm>
            <a:custGeom>
              <a:avLst/>
              <a:gdLst/>
              <a:ahLst/>
              <a:cxnLst/>
              <a:rect l="l" t="t" r="r" b="b"/>
              <a:pathLst>
                <a:path w="8229600" h="555625">
                  <a:moveTo>
                    <a:pt x="8229600" y="352805"/>
                  </a:moveTo>
                  <a:lnTo>
                    <a:pt x="8229600" y="0"/>
                  </a:lnTo>
                  <a:lnTo>
                    <a:pt x="0" y="0"/>
                  </a:lnTo>
                  <a:lnTo>
                    <a:pt x="0" y="352805"/>
                  </a:lnTo>
                  <a:lnTo>
                    <a:pt x="5391" y="399303"/>
                  </a:lnTo>
                  <a:lnTo>
                    <a:pt x="20740" y="441975"/>
                  </a:lnTo>
                  <a:lnTo>
                    <a:pt x="44806" y="479609"/>
                  </a:lnTo>
                  <a:lnTo>
                    <a:pt x="76351" y="510990"/>
                  </a:lnTo>
                  <a:lnTo>
                    <a:pt x="114133" y="534908"/>
                  </a:lnTo>
                  <a:lnTo>
                    <a:pt x="156914" y="550148"/>
                  </a:lnTo>
                  <a:lnTo>
                    <a:pt x="203454" y="555497"/>
                  </a:lnTo>
                  <a:lnTo>
                    <a:pt x="8026908" y="555497"/>
                  </a:lnTo>
                  <a:lnTo>
                    <a:pt x="8073405" y="550148"/>
                  </a:lnTo>
                  <a:lnTo>
                    <a:pt x="8116077" y="534908"/>
                  </a:lnTo>
                  <a:lnTo>
                    <a:pt x="8153711" y="510990"/>
                  </a:lnTo>
                  <a:lnTo>
                    <a:pt x="8185092" y="479609"/>
                  </a:lnTo>
                  <a:lnTo>
                    <a:pt x="8209010" y="441975"/>
                  </a:lnTo>
                  <a:lnTo>
                    <a:pt x="8224250" y="399303"/>
                  </a:lnTo>
                  <a:lnTo>
                    <a:pt x="8229600" y="352805"/>
                  </a:lnTo>
                  <a:close/>
                </a:path>
              </a:pathLst>
            </a:custGeom>
            <a:solidFill>
              <a:srgbClr val="4F81BD"/>
            </a:solidFill>
          </p:spPr>
          <p:txBody>
            <a:bodyPr wrap="square" lIns="0" tIns="0" rIns="0" bIns="0" rtlCol="0"/>
            <a:lstStyle/>
            <a:p>
              <a:endParaRPr/>
            </a:p>
          </p:txBody>
        </p:sp>
        <p:sp>
          <p:nvSpPr>
            <p:cNvPr id="17" name="object 17"/>
            <p:cNvSpPr/>
            <p:nvPr/>
          </p:nvSpPr>
          <p:spPr>
            <a:xfrm>
              <a:off x="902208" y="4373880"/>
              <a:ext cx="8255000" cy="567690"/>
            </a:xfrm>
            <a:custGeom>
              <a:avLst/>
              <a:gdLst/>
              <a:ahLst/>
              <a:cxnLst/>
              <a:rect l="l" t="t" r="r" b="b"/>
              <a:pathLst>
                <a:path w="8255000" h="567689">
                  <a:moveTo>
                    <a:pt x="8254746" y="363473"/>
                  </a:moveTo>
                  <a:lnTo>
                    <a:pt x="8254746" y="0"/>
                  </a:lnTo>
                  <a:lnTo>
                    <a:pt x="8229600" y="0"/>
                  </a:lnTo>
                  <a:lnTo>
                    <a:pt x="8229600" y="352805"/>
                  </a:lnTo>
                  <a:lnTo>
                    <a:pt x="8228076" y="372617"/>
                  </a:lnTo>
                  <a:lnTo>
                    <a:pt x="8218479" y="416763"/>
                  </a:lnTo>
                  <a:lnTo>
                    <a:pt x="8198569" y="456522"/>
                  </a:lnTo>
                  <a:lnTo>
                    <a:pt x="8170006" y="490437"/>
                  </a:lnTo>
                  <a:lnTo>
                    <a:pt x="8134451" y="517050"/>
                  </a:lnTo>
                  <a:lnTo>
                    <a:pt x="8093564" y="534905"/>
                  </a:lnTo>
                  <a:lnTo>
                    <a:pt x="8049006" y="542543"/>
                  </a:lnTo>
                  <a:lnTo>
                    <a:pt x="215646" y="542543"/>
                  </a:lnTo>
                  <a:lnTo>
                    <a:pt x="170191" y="537275"/>
                  </a:lnTo>
                  <a:lnTo>
                    <a:pt x="128332" y="521560"/>
                  </a:lnTo>
                  <a:lnTo>
                    <a:pt x="91597" y="496738"/>
                  </a:lnTo>
                  <a:lnTo>
                    <a:pt x="61515" y="464145"/>
                  </a:lnTo>
                  <a:lnTo>
                    <a:pt x="39617" y="425120"/>
                  </a:lnTo>
                  <a:lnTo>
                    <a:pt x="27432" y="380999"/>
                  </a:lnTo>
                  <a:lnTo>
                    <a:pt x="25146" y="0"/>
                  </a:lnTo>
                  <a:lnTo>
                    <a:pt x="0" y="0"/>
                  </a:lnTo>
                  <a:lnTo>
                    <a:pt x="0" y="364235"/>
                  </a:lnTo>
                  <a:lnTo>
                    <a:pt x="13853" y="429116"/>
                  </a:lnTo>
                  <a:lnTo>
                    <a:pt x="47261" y="487381"/>
                  </a:lnTo>
                  <a:lnTo>
                    <a:pt x="78486" y="518921"/>
                  </a:lnTo>
                  <a:lnTo>
                    <a:pt x="115297" y="543428"/>
                  </a:lnTo>
                  <a:lnTo>
                    <a:pt x="181787" y="565474"/>
                  </a:lnTo>
                  <a:lnTo>
                    <a:pt x="215646" y="567689"/>
                  </a:lnTo>
                  <a:lnTo>
                    <a:pt x="8050530" y="567689"/>
                  </a:lnTo>
                  <a:lnTo>
                    <a:pt x="8105691" y="557635"/>
                  </a:lnTo>
                  <a:lnTo>
                    <a:pt x="8145460" y="540151"/>
                  </a:lnTo>
                  <a:lnTo>
                    <a:pt x="8180405" y="515436"/>
                  </a:lnTo>
                  <a:lnTo>
                    <a:pt x="8209667" y="484450"/>
                  </a:lnTo>
                  <a:lnTo>
                    <a:pt x="8232384" y="448154"/>
                  </a:lnTo>
                  <a:lnTo>
                    <a:pt x="8247697" y="407509"/>
                  </a:lnTo>
                  <a:lnTo>
                    <a:pt x="8254746" y="363473"/>
                  </a:lnTo>
                  <a:close/>
                </a:path>
              </a:pathLst>
            </a:custGeom>
            <a:solidFill>
              <a:srgbClr val="FFFFFF"/>
            </a:solidFill>
          </p:spPr>
          <p:txBody>
            <a:bodyPr wrap="square" lIns="0" tIns="0" rIns="0" bIns="0" rtlCol="0"/>
            <a:lstStyle/>
            <a:p>
              <a:endParaRPr/>
            </a:p>
          </p:txBody>
        </p:sp>
        <p:sp>
          <p:nvSpPr>
            <p:cNvPr id="18" name="object 18"/>
            <p:cNvSpPr/>
            <p:nvPr/>
          </p:nvSpPr>
          <p:spPr>
            <a:xfrm>
              <a:off x="914400" y="5116067"/>
              <a:ext cx="8229600" cy="237490"/>
            </a:xfrm>
            <a:custGeom>
              <a:avLst/>
              <a:gdLst/>
              <a:ahLst/>
              <a:cxnLst/>
              <a:rect l="l" t="t" r="r" b="b"/>
              <a:pathLst>
                <a:path w="8229600" h="237489">
                  <a:moveTo>
                    <a:pt x="8229600" y="236981"/>
                  </a:moveTo>
                  <a:lnTo>
                    <a:pt x="8229600" y="203454"/>
                  </a:lnTo>
                  <a:lnTo>
                    <a:pt x="8224250" y="156914"/>
                  </a:lnTo>
                  <a:lnTo>
                    <a:pt x="8209010" y="114133"/>
                  </a:lnTo>
                  <a:lnTo>
                    <a:pt x="8185092" y="76351"/>
                  </a:lnTo>
                  <a:lnTo>
                    <a:pt x="8153711" y="44806"/>
                  </a:lnTo>
                  <a:lnTo>
                    <a:pt x="8116077" y="20740"/>
                  </a:lnTo>
                  <a:lnTo>
                    <a:pt x="8073405" y="5391"/>
                  </a:lnTo>
                  <a:lnTo>
                    <a:pt x="8026908" y="0"/>
                  </a:lnTo>
                  <a:lnTo>
                    <a:pt x="203454" y="0"/>
                  </a:lnTo>
                  <a:lnTo>
                    <a:pt x="156914" y="5391"/>
                  </a:lnTo>
                  <a:lnTo>
                    <a:pt x="114133" y="20740"/>
                  </a:lnTo>
                  <a:lnTo>
                    <a:pt x="76351" y="44806"/>
                  </a:lnTo>
                  <a:lnTo>
                    <a:pt x="44806" y="76351"/>
                  </a:lnTo>
                  <a:lnTo>
                    <a:pt x="20740" y="114133"/>
                  </a:lnTo>
                  <a:lnTo>
                    <a:pt x="5391" y="156914"/>
                  </a:lnTo>
                  <a:lnTo>
                    <a:pt x="0" y="203454"/>
                  </a:lnTo>
                  <a:lnTo>
                    <a:pt x="0" y="236981"/>
                  </a:lnTo>
                  <a:lnTo>
                    <a:pt x="8229600" y="236981"/>
                  </a:lnTo>
                  <a:close/>
                </a:path>
              </a:pathLst>
            </a:custGeom>
            <a:solidFill>
              <a:srgbClr val="4F81BD"/>
            </a:solidFill>
          </p:spPr>
          <p:txBody>
            <a:bodyPr wrap="square" lIns="0" tIns="0" rIns="0" bIns="0" rtlCol="0"/>
            <a:lstStyle/>
            <a:p>
              <a:endParaRPr/>
            </a:p>
          </p:txBody>
        </p:sp>
        <p:sp>
          <p:nvSpPr>
            <p:cNvPr id="19" name="object 19"/>
            <p:cNvSpPr/>
            <p:nvPr/>
          </p:nvSpPr>
          <p:spPr>
            <a:xfrm>
              <a:off x="902208" y="5103875"/>
              <a:ext cx="8255000" cy="249554"/>
            </a:xfrm>
            <a:custGeom>
              <a:avLst/>
              <a:gdLst/>
              <a:ahLst/>
              <a:cxnLst/>
              <a:rect l="l" t="t" r="r" b="b"/>
              <a:pathLst>
                <a:path w="8255000" h="249554">
                  <a:moveTo>
                    <a:pt x="8254746" y="249173"/>
                  </a:moveTo>
                  <a:lnTo>
                    <a:pt x="8254746" y="204215"/>
                  </a:lnTo>
                  <a:lnTo>
                    <a:pt x="8253983" y="192785"/>
                  </a:lnTo>
                  <a:lnTo>
                    <a:pt x="8244493" y="149016"/>
                  </a:lnTo>
                  <a:lnTo>
                    <a:pt x="8226901" y="109143"/>
                  </a:lnTo>
                  <a:lnTo>
                    <a:pt x="8202133" y="74075"/>
                  </a:lnTo>
                  <a:lnTo>
                    <a:pt x="8171112" y="44718"/>
                  </a:lnTo>
                  <a:lnTo>
                    <a:pt x="8134762" y="21982"/>
                  </a:lnTo>
                  <a:lnTo>
                    <a:pt x="8094005" y="6773"/>
                  </a:lnTo>
                  <a:lnTo>
                    <a:pt x="8049768" y="0"/>
                  </a:lnTo>
                  <a:lnTo>
                    <a:pt x="214884" y="0"/>
                  </a:lnTo>
                  <a:lnTo>
                    <a:pt x="170395" y="4558"/>
                  </a:lnTo>
                  <a:lnTo>
                    <a:pt x="128980" y="17800"/>
                  </a:lnTo>
                  <a:lnTo>
                    <a:pt x="91617" y="38828"/>
                  </a:lnTo>
                  <a:lnTo>
                    <a:pt x="59286" y="66747"/>
                  </a:lnTo>
                  <a:lnTo>
                    <a:pt x="32968" y="100659"/>
                  </a:lnTo>
                  <a:lnTo>
                    <a:pt x="13641" y="139669"/>
                  </a:lnTo>
                  <a:lnTo>
                    <a:pt x="2285" y="182880"/>
                  </a:lnTo>
                  <a:lnTo>
                    <a:pt x="0" y="204216"/>
                  </a:lnTo>
                  <a:lnTo>
                    <a:pt x="0" y="249173"/>
                  </a:lnTo>
                  <a:lnTo>
                    <a:pt x="25146" y="249173"/>
                  </a:lnTo>
                  <a:lnTo>
                    <a:pt x="25146" y="215646"/>
                  </a:lnTo>
                  <a:lnTo>
                    <a:pt x="25908" y="204978"/>
                  </a:lnTo>
                  <a:lnTo>
                    <a:pt x="25908" y="195834"/>
                  </a:lnTo>
                  <a:lnTo>
                    <a:pt x="27432" y="185928"/>
                  </a:lnTo>
                  <a:lnTo>
                    <a:pt x="37177" y="148358"/>
                  </a:lnTo>
                  <a:lnTo>
                    <a:pt x="67164" y="96022"/>
                  </a:lnTo>
                  <a:lnTo>
                    <a:pt x="94488" y="68580"/>
                  </a:lnTo>
                  <a:lnTo>
                    <a:pt x="127908" y="46496"/>
                  </a:lnTo>
                  <a:lnTo>
                    <a:pt x="185380" y="27495"/>
                  </a:lnTo>
                  <a:lnTo>
                    <a:pt x="8049768" y="25145"/>
                  </a:lnTo>
                  <a:lnTo>
                    <a:pt x="8058911" y="25907"/>
                  </a:lnTo>
                  <a:lnTo>
                    <a:pt x="8102853" y="35672"/>
                  </a:lnTo>
                  <a:lnTo>
                    <a:pt x="8142816" y="55817"/>
                  </a:lnTo>
                  <a:lnTo>
                    <a:pt x="8177098" y="84620"/>
                  </a:lnTo>
                  <a:lnTo>
                    <a:pt x="8203996" y="120356"/>
                  </a:lnTo>
                  <a:lnTo>
                    <a:pt x="8221810" y="161304"/>
                  </a:lnTo>
                  <a:lnTo>
                    <a:pt x="8228838" y="205739"/>
                  </a:lnTo>
                  <a:lnTo>
                    <a:pt x="8229600" y="215645"/>
                  </a:lnTo>
                  <a:lnTo>
                    <a:pt x="8229600" y="249173"/>
                  </a:lnTo>
                  <a:lnTo>
                    <a:pt x="8254746" y="249173"/>
                  </a:lnTo>
                  <a:close/>
                </a:path>
              </a:pathLst>
            </a:custGeom>
            <a:solidFill>
              <a:srgbClr val="FFFFFF"/>
            </a:solidFill>
          </p:spPr>
          <p:txBody>
            <a:bodyPr wrap="square" lIns="0" tIns="0" rIns="0" bIns="0" rtlCol="0"/>
            <a:lstStyle/>
            <a:p>
              <a:endParaRPr/>
            </a:p>
          </p:txBody>
        </p:sp>
        <p:sp>
          <p:nvSpPr>
            <p:cNvPr id="20" name="object 20"/>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1" name="object 21"/>
            <p:cNvSpPr/>
            <p:nvPr/>
          </p:nvSpPr>
          <p:spPr>
            <a:xfrm>
              <a:off x="914400" y="5353049"/>
              <a:ext cx="8229600" cy="979169"/>
            </a:xfrm>
            <a:custGeom>
              <a:avLst/>
              <a:gdLst/>
              <a:ahLst/>
              <a:cxnLst/>
              <a:rect l="l" t="t" r="r" b="b"/>
              <a:pathLst>
                <a:path w="8229600" h="979170">
                  <a:moveTo>
                    <a:pt x="8229600" y="777240"/>
                  </a:moveTo>
                  <a:lnTo>
                    <a:pt x="8229600" y="0"/>
                  </a:lnTo>
                  <a:lnTo>
                    <a:pt x="0" y="0"/>
                  </a:lnTo>
                  <a:lnTo>
                    <a:pt x="0" y="777240"/>
                  </a:lnTo>
                  <a:lnTo>
                    <a:pt x="5391" y="823737"/>
                  </a:lnTo>
                  <a:lnTo>
                    <a:pt x="20740" y="866409"/>
                  </a:lnTo>
                  <a:lnTo>
                    <a:pt x="44806" y="904043"/>
                  </a:lnTo>
                  <a:lnTo>
                    <a:pt x="76351" y="935424"/>
                  </a:lnTo>
                  <a:lnTo>
                    <a:pt x="114133" y="959342"/>
                  </a:lnTo>
                  <a:lnTo>
                    <a:pt x="156914" y="974582"/>
                  </a:lnTo>
                  <a:lnTo>
                    <a:pt x="196824" y="979170"/>
                  </a:lnTo>
                  <a:lnTo>
                    <a:pt x="8033531" y="979169"/>
                  </a:lnTo>
                  <a:lnTo>
                    <a:pt x="8073405" y="974582"/>
                  </a:lnTo>
                  <a:lnTo>
                    <a:pt x="8116077" y="959342"/>
                  </a:lnTo>
                  <a:lnTo>
                    <a:pt x="8153711" y="935424"/>
                  </a:lnTo>
                  <a:lnTo>
                    <a:pt x="8185092" y="904043"/>
                  </a:lnTo>
                  <a:lnTo>
                    <a:pt x="8209010" y="866409"/>
                  </a:lnTo>
                  <a:lnTo>
                    <a:pt x="8224250" y="823737"/>
                  </a:lnTo>
                  <a:lnTo>
                    <a:pt x="8229600" y="777240"/>
                  </a:lnTo>
                  <a:close/>
                </a:path>
              </a:pathLst>
            </a:custGeom>
            <a:solidFill>
              <a:srgbClr val="4F81BD"/>
            </a:solidFill>
          </p:spPr>
          <p:txBody>
            <a:bodyPr wrap="square" lIns="0" tIns="0" rIns="0" bIns="0" rtlCol="0"/>
            <a:lstStyle/>
            <a:p>
              <a:endParaRPr/>
            </a:p>
          </p:txBody>
        </p:sp>
        <p:sp>
          <p:nvSpPr>
            <p:cNvPr id="22" name="object 22"/>
            <p:cNvSpPr/>
            <p:nvPr/>
          </p:nvSpPr>
          <p:spPr>
            <a:xfrm>
              <a:off x="902208" y="5353049"/>
              <a:ext cx="8255000" cy="979169"/>
            </a:xfrm>
            <a:custGeom>
              <a:avLst/>
              <a:gdLst/>
              <a:ahLst/>
              <a:cxnLst/>
              <a:rect l="l" t="t" r="r" b="b"/>
              <a:pathLst>
                <a:path w="8255000" h="979170">
                  <a:moveTo>
                    <a:pt x="8254746" y="787908"/>
                  </a:moveTo>
                  <a:lnTo>
                    <a:pt x="8254746" y="0"/>
                  </a:lnTo>
                  <a:lnTo>
                    <a:pt x="8229600" y="0"/>
                  </a:lnTo>
                  <a:lnTo>
                    <a:pt x="8229600" y="777240"/>
                  </a:lnTo>
                  <a:lnTo>
                    <a:pt x="8228076" y="797052"/>
                  </a:lnTo>
                  <a:lnTo>
                    <a:pt x="8218805" y="840971"/>
                  </a:lnTo>
                  <a:lnTo>
                    <a:pt x="8198860" y="880891"/>
                  </a:lnTo>
                  <a:lnTo>
                    <a:pt x="8170073" y="915133"/>
                  </a:lnTo>
                  <a:lnTo>
                    <a:pt x="8134279" y="942015"/>
                  </a:lnTo>
                  <a:lnTo>
                    <a:pt x="8093312" y="959857"/>
                  </a:lnTo>
                  <a:lnTo>
                    <a:pt x="8049006" y="966978"/>
                  </a:lnTo>
                  <a:lnTo>
                    <a:pt x="215646" y="967740"/>
                  </a:lnTo>
                  <a:lnTo>
                    <a:pt x="170187" y="962065"/>
                  </a:lnTo>
                  <a:lnTo>
                    <a:pt x="128380" y="946288"/>
                  </a:lnTo>
                  <a:lnTo>
                    <a:pt x="91711" y="921610"/>
                  </a:lnTo>
                  <a:lnTo>
                    <a:pt x="61671" y="889234"/>
                  </a:lnTo>
                  <a:lnTo>
                    <a:pt x="39748" y="850362"/>
                  </a:lnTo>
                  <a:lnTo>
                    <a:pt x="27432" y="806196"/>
                  </a:lnTo>
                  <a:lnTo>
                    <a:pt x="25146" y="0"/>
                  </a:lnTo>
                  <a:lnTo>
                    <a:pt x="0" y="0"/>
                  </a:lnTo>
                  <a:lnTo>
                    <a:pt x="0" y="788670"/>
                  </a:lnTo>
                  <a:lnTo>
                    <a:pt x="13658" y="853562"/>
                  </a:lnTo>
                  <a:lnTo>
                    <a:pt x="47477" y="912437"/>
                  </a:lnTo>
                  <a:lnTo>
                    <a:pt x="78486" y="944118"/>
                  </a:lnTo>
                  <a:lnTo>
                    <a:pt x="115994" y="968645"/>
                  </a:lnTo>
                  <a:lnTo>
                    <a:pt x="141124" y="979170"/>
                  </a:lnTo>
                  <a:lnTo>
                    <a:pt x="8113312" y="979169"/>
                  </a:lnTo>
                  <a:lnTo>
                    <a:pt x="8180337" y="940284"/>
                  </a:lnTo>
                  <a:lnTo>
                    <a:pt x="8209875" y="908936"/>
                  </a:lnTo>
                  <a:lnTo>
                    <a:pt x="8232787" y="872330"/>
                  </a:lnTo>
                  <a:lnTo>
                    <a:pt x="8248077" y="831606"/>
                  </a:lnTo>
                  <a:lnTo>
                    <a:pt x="8254746" y="787908"/>
                  </a:lnTo>
                  <a:close/>
                </a:path>
              </a:pathLst>
            </a:custGeom>
            <a:solidFill>
              <a:srgbClr val="FFFFFF"/>
            </a:solidFill>
          </p:spPr>
          <p:txBody>
            <a:bodyPr wrap="square" lIns="0" tIns="0" rIns="0" bIns="0" rtlCol="0"/>
            <a:lstStyle/>
            <a:p>
              <a:endParaRPr/>
            </a:p>
          </p:txBody>
        </p:sp>
      </p:grpSp>
      <p:sp>
        <p:nvSpPr>
          <p:cNvPr id="23" name="object 23"/>
          <p:cNvSpPr txBox="1"/>
          <p:nvPr/>
        </p:nvSpPr>
        <p:spPr>
          <a:xfrm>
            <a:off x="1067816" y="2420365"/>
            <a:ext cx="7912734" cy="3500120"/>
          </a:xfrm>
          <a:prstGeom prst="rect">
            <a:avLst/>
          </a:prstGeom>
        </p:spPr>
        <p:txBody>
          <a:bodyPr vert="horz" wrap="square" lIns="0" tIns="59055" rIns="0" bIns="0" rtlCol="0">
            <a:spAutoFit/>
          </a:bodyPr>
          <a:lstStyle/>
          <a:p>
            <a:pPr marL="20320" marR="92710">
              <a:lnSpc>
                <a:spcPts val="3290"/>
              </a:lnSpc>
              <a:spcBef>
                <a:spcPts val="465"/>
              </a:spcBef>
            </a:pPr>
            <a:r>
              <a:rPr sz="3000" spc="-15" dirty="0">
                <a:solidFill>
                  <a:srgbClr val="FFFFFF"/>
                </a:solidFill>
                <a:latin typeface="Calibri"/>
                <a:cs typeface="Calibri"/>
              </a:rPr>
              <a:t>Most </a:t>
            </a:r>
            <a:r>
              <a:rPr sz="3000" spc="-5" dirty="0">
                <a:solidFill>
                  <a:srgbClr val="FFFFFF"/>
                </a:solidFill>
                <a:latin typeface="Calibri"/>
                <a:cs typeface="Calibri"/>
              </a:rPr>
              <a:t>policies </a:t>
            </a:r>
            <a:r>
              <a:rPr sz="3000" spc="-15" dirty="0">
                <a:solidFill>
                  <a:srgbClr val="FFFFFF"/>
                </a:solidFill>
                <a:latin typeface="Calibri"/>
                <a:cs typeface="Calibri"/>
              </a:rPr>
              <a:t>expressly </a:t>
            </a:r>
            <a:r>
              <a:rPr sz="3000" spc="-20" dirty="0">
                <a:solidFill>
                  <a:srgbClr val="FFFFFF"/>
                </a:solidFill>
                <a:latin typeface="Calibri"/>
                <a:cs typeface="Calibri"/>
              </a:rPr>
              <a:t>exclude </a:t>
            </a:r>
            <a:r>
              <a:rPr sz="3000" dirty="0">
                <a:solidFill>
                  <a:srgbClr val="FFFFFF"/>
                </a:solidFill>
                <a:latin typeface="Calibri"/>
                <a:cs typeface="Calibri"/>
              </a:rPr>
              <a:t>soft </a:t>
            </a:r>
            <a:r>
              <a:rPr sz="3000" spc="-20" dirty="0">
                <a:solidFill>
                  <a:srgbClr val="FFFFFF"/>
                </a:solidFill>
                <a:latin typeface="Calibri"/>
                <a:cs typeface="Calibri"/>
              </a:rPr>
              <a:t>cost coverage,  </a:t>
            </a:r>
            <a:r>
              <a:rPr sz="3000" dirty="0">
                <a:solidFill>
                  <a:srgbClr val="FFFFFF"/>
                </a:solidFill>
                <a:latin typeface="Calibri"/>
                <a:cs typeface="Calibri"/>
              </a:rPr>
              <a:t>but </a:t>
            </a:r>
            <a:r>
              <a:rPr sz="3000" spc="-25" dirty="0">
                <a:solidFill>
                  <a:srgbClr val="FFFFFF"/>
                </a:solidFill>
                <a:latin typeface="Calibri"/>
                <a:cs typeface="Calibri"/>
              </a:rPr>
              <a:t>coverage </a:t>
            </a:r>
            <a:r>
              <a:rPr sz="3000" spc="-10" dirty="0">
                <a:solidFill>
                  <a:srgbClr val="FFFFFF"/>
                </a:solidFill>
                <a:latin typeface="Calibri"/>
                <a:cs typeface="Calibri"/>
              </a:rPr>
              <a:t>can </a:t>
            </a:r>
            <a:r>
              <a:rPr sz="3000" dirty="0">
                <a:solidFill>
                  <a:srgbClr val="FFFFFF"/>
                </a:solidFill>
                <a:latin typeface="Calibri"/>
                <a:cs typeface="Calibri"/>
              </a:rPr>
              <a:t>be</a:t>
            </a:r>
            <a:r>
              <a:rPr sz="3000" spc="-5" dirty="0">
                <a:solidFill>
                  <a:srgbClr val="FFFFFF"/>
                </a:solidFill>
                <a:latin typeface="Calibri"/>
                <a:cs typeface="Calibri"/>
              </a:rPr>
              <a:t> purchased.</a:t>
            </a:r>
            <a:endParaRPr sz="3000">
              <a:latin typeface="Calibri"/>
              <a:cs typeface="Calibri"/>
            </a:endParaRPr>
          </a:p>
          <a:p>
            <a:pPr>
              <a:lnSpc>
                <a:spcPct val="100000"/>
              </a:lnSpc>
              <a:spcBef>
                <a:spcPts val="55"/>
              </a:spcBef>
            </a:pPr>
            <a:endParaRPr sz="3800">
              <a:latin typeface="Calibri"/>
              <a:cs typeface="Calibri"/>
            </a:endParaRPr>
          </a:p>
          <a:p>
            <a:pPr marL="12700" marR="5080">
              <a:lnSpc>
                <a:spcPts val="3080"/>
              </a:lnSpc>
            </a:pPr>
            <a:r>
              <a:rPr sz="2800" spc="-30" dirty="0">
                <a:solidFill>
                  <a:srgbClr val="FFFFFF"/>
                </a:solidFill>
                <a:latin typeface="Calibri"/>
                <a:cs typeface="Calibri"/>
              </a:rPr>
              <a:t>Even </a:t>
            </a:r>
            <a:r>
              <a:rPr sz="2800" spc="-5" dirty="0">
                <a:solidFill>
                  <a:srgbClr val="FFFFFF"/>
                </a:solidFill>
                <a:latin typeface="Calibri"/>
                <a:cs typeface="Calibri"/>
              </a:rPr>
              <a:t>without </a:t>
            </a:r>
            <a:r>
              <a:rPr sz="2800" spc="-15" dirty="0">
                <a:solidFill>
                  <a:srgbClr val="FFFFFF"/>
                </a:solidFill>
                <a:latin typeface="Calibri"/>
                <a:cs typeface="Calibri"/>
              </a:rPr>
              <a:t>express exclusion, </a:t>
            </a:r>
            <a:r>
              <a:rPr sz="2800" spc="-20" dirty="0">
                <a:solidFill>
                  <a:srgbClr val="FFFFFF"/>
                </a:solidFill>
                <a:latin typeface="Calibri"/>
                <a:cs typeface="Calibri"/>
              </a:rPr>
              <a:t>coverage </a:t>
            </a:r>
            <a:r>
              <a:rPr sz="2800" spc="-10" dirty="0">
                <a:solidFill>
                  <a:srgbClr val="FFFFFF"/>
                </a:solidFill>
                <a:latin typeface="Calibri"/>
                <a:cs typeface="Calibri"/>
              </a:rPr>
              <a:t>often limited  </a:t>
            </a:r>
            <a:r>
              <a:rPr sz="2800" spc="-20" dirty="0">
                <a:solidFill>
                  <a:srgbClr val="FFFFFF"/>
                </a:solidFill>
                <a:latin typeface="Calibri"/>
                <a:cs typeface="Calibri"/>
              </a:rPr>
              <a:t>to </a:t>
            </a:r>
            <a:r>
              <a:rPr sz="2800" spc="-10" dirty="0">
                <a:solidFill>
                  <a:srgbClr val="FFFFFF"/>
                </a:solidFill>
                <a:latin typeface="Calibri"/>
                <a:cs typeface="Calibri"/>
              </a:rPr>
              <a:t>“hard </a:t>
            </a:r>
            <a:r>
              <a:rPr sz="2800" spc="-15" dirty="0">
                <a:solidFill>
                  <a:srgbClr val="FFFFFF"/>
                </a:solidFill>
                <a:latin typeface="Calibri"/>
                <a:cs typeface="Calibri"/>
              </a:rPr>
              <a:t>costs” </a:t>
            </a:r>
            <a:r>
              <a:rPr sz="2800" spc="-5" dirty="0">
                <a:solidFill>
                  <a:srgbClr val="FFFFFF"/>
                </a:solidFill>
                <a:latin typeface="Calibri"/>
                <a:cs typeface="Calibri"/>
              </a:rPr>
              <a:t>(repair of </a:t>
            </a:r>
            <a:r>
              <a:rPr sz="2800" spc="-10" dirty="0">
                <a:solidFill>
                  <a:srgbClr val="FFFFFF"/>
                </a:solidFill>
                <a:latin typeface="Calibri"/>
                <a:cs typeface="Calibri"/>
              </a:rPr>
              <a:t>direct </a:t>
            </a:r>
            <a:r>
              <a:rPr sz="2800" spc="-20" dirty="0">
                <a:solidFill>
                  <a:srgbClr val="FFFFFF"/>
                </a:solidFill>
                <a:latin typeface="Calibri"/>
                <a:cs typeface="Calibri"/>
              </a:rPr>
              <a:t>physical</a:t>
            </a:r>
            <a:r>
              <a:rPr sz="2800" spc="30" dirty="0">
                <a:solidFill>
                  <a:srgbClr val="FFFFFF"/>
                </a:solidFill>
                <a:latin typeface="Calibri"/>
                <a:cs typeface="Calibri"/>
              </a:rPr>
              <a:t> </a:t>
            </a:r>
            <a:r>
              <a:rPr sz="2800" spc="-5" dirty="0">
                <a:solidFill>
                  <a:srgbClr val="FFFFFF"/>
                </a:solidFill>
                <a:latin typeface="Calibri"/>
                <a:cs typeface="Calibri"/>
              </a:rPr>
              <a:t>loss).</a:t>
            </a:r>
            <a:endParaRPr sz="2800">
              <a:latin typeface="Calibri"/>
              <a:cs typeface="Calibri"/>
            </a:endParaRPr>
          </a:p>
          <a:p>
            <a:pPr>
              <a:lnSpc>
                <a:spcPct val="100000"/>
              </a:lnSpc>
            </a:pPr>
            <a:endParaRPr sz="2800">
              <a:latin typeface="Calibri"/>
              <a:cs typeface="Calibri"/>
            </a:endParaRPr>
          </a:p>
          <a:p>
            <a:pPr>
              <a:lnSpc>
                <a:spcPct val="100000"/>
              </a:lnSpc>
              <a:spcBef>
                <a:spcPts val="40"/>
              </a:spcBef>
            </a:pPr>
            <a:endParaRPr sz="2050">
              <a:latin typeface="Calibri"/>
              <a:cs typeface="Calibri"/>
            </a:endParaRPr>
          </a:p>
          <a:p>
            <a:pPr marL="20320">
              <a:lnSpc>
                <a:spcPct val="100000"/>
              </a:lnSpc>
            </a:pPr>
            <a:r>
              <a:rPr sz="3000" spc="-10" dirty="0">
                <a:solidFill>
                  <a:srgbClr val="FFFFFF"/>
                </a:solidFill>
                <a:latin typeface="Calibri"/>
                <a:cs typeface="Calibri"/>
              </a:rPr>
              <a:t>Costs </a:t>
            </a:r>
            <a:r>
              <a:rPr sz="3000" spc="-5" dirty="0">
                <a:solidFill>
                  <a:srgbClr val="FFFFFF"/>
                </a:solidFill>
                <a:latin typeface="Calibri"/>
                <a:cs typeface="Calibri"/>
              </a:rPr>
              <a:t>included </a:t>
            </a:r>
            <a:r>
              <a:rPr sz="3000" dirty="0">
                <a:solidFill>
                  <a:srgbClr val="FFFFFF"/>
                </a:solidFill>
                <a:latin typeface="Calibri"/>
                <a:cs typeface="Calibri"/>
              </a:rPr>
              <a:t>in </a:t>
            </a:r>
            <a:r>
              <a:rPr sz="3000" spc="-10" dirty="0">
                <a:solidFill>
                  <a:srgbClr val="FFFFFF"/>
                </a:solidFill>
                <a:latin typeface="Calibri"/>
                <a:cs typeface="Calibri"/>
              </a:rPr>
              <a:t>insured</a:t>
            </a:r>
            <a:r>
              <a:rPr sz="3000" spc="-5" dirty="0">
                <a:solidFill>
                  <a:srgbClr val="FFFFFF"/>
                </a:solidFill>
                <a:latin typeface="Calibri"/>
                <a:cs typeface="Calibri"/>
              </a:rPr>
              <a:t> </a:t>
            </a:r>
            <a:r>
              <a:rPr sz="3000" spc="-10" dirty="0">
                <a:solidFill>
                  <a:srgbClr val="FFFFFF"/>
                </a:solidFill>
                <a:latin typeface="Calibri"/>
                <a:cs typeface="Calibri"/>
              </a:rPr>
              <a:t>value?</a:t>
            </a:r>
            <a:endParaRPr sz="3000">
              <a:latin typeface="Calibri"/>
              <a:cs typeface="Calibri"/>
            </a:endParaRPr>
          </a:p>
        </p:txBody>
      </p:sp>
      <p:grpSp>
        <p:nvGrpSpPr>
          <p:cNvPr id="24" name="object 24"/>
          <p:cNvGrpSpPr/>
          <p:nvPr/>
        </p:nvGrpSpPr>
        <p:grpSpPr>
          <a:xfrm>
            <a:off x="457200" y="6331458"/>
            <a:ext cx="9144000" cy="984250"/>
            <a:chOff x="457200" y="6331458"/>
            <a:chExt cx="9144000" cy="984250"/>
          </a:xfrm>
        </p:grpSpPr>
        <p:sp>
          <p:nvSpPr>
            <p:cNvPr id="25" name="object 25"/>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6" name="object 26"/>
            <p:cNvSpPr/>
            <p:nvPr/>
          </p:nvSpPr>
          <p:spPr>
            <a:xfrm>
              <a:off x="1111224" y="6332220"/>
              <a:ext cx="7837170" cy="1270"/>
            </a:xfrm>
            <a:custGeom>
              <a:avLst/>
              <a:gdLst/>
              <a:ahLst/>
              <a:cxnLst/>
              <a:rect l="l" t="t" r="r" b="b"/>
              <a:pathLst>
                <a:path w="7837170" h="1270">
                  <a:moveTo>
                    <a:pt x="7836706" y="0"/>
                  </a:moveTo>
                  <a:lnTo>
                    <a:pt x="0" y="0"/>
                  </a:lnTo>
                  <a:lnTo>
                    <a:pt x="6629" y="762"/>
                  </a:lnTo>
                  <a:lnTo>
                    <a:pt x="7830083" y="762"/>
                  </a:lnTo>
                  <a:lnTo>
                    <a:pt x="7836706" y="0"/>
                  </a:lnTo>
                  <a:close/>
                </a:path>
              </a:pathLst>
            </a:custGeom>
            <a:solidFill>
              <a:srgbClr val="4F81BD"/>
            </a:solidFill>
          </p:spPr>
          <p:txBody>
            <a:bodyPr wrap="square" lIns="0" tIns="0" rIns="0" bIns="0" rtlCol="0"/>
            <a:lstStyle/>
            <a:p>
              <a:endParaRPr/>
            </a:p>
          </p:txBody>
        </p:sp>
        <p:sp>
          <p:nvSpPr>
            <p:cNvPr id="27" name="object 27"/>
            <p:cNvSpPr/>
            <p:nvPr/>
          </p:nvSpPr>
          <p:spPr>
            <a:xfrm>
              <a:off x="1043332" y="6332220"/>
              <a:ext cx="7972425" cy="13970"/>
            </a:xfrm>
            <a:custGeom>
              <a:avLst/>
              <a:gdLst/>
              <a:ahLst/>
              <a:cxnLst/>
              <a:rect l="l" t="t" r="r" b="b"/>
              <a:pathLst>
                <a:path w="7972425" h="13970">
                  <a:moveTo>
                    <a:pt x="7972188" y="0"/>
                  </a:moveTo>
                  <a:lnTo>
                    <a:pt x="0" y="0"/>
                  </a:lnTo>
                  <a:lnTo>
                    <a:pt x="6675" y="2795"/>
                  </a:lnTo>
                  <a:lnTo>
                    <a:pt x="40209" y="10907"/>
                  </a:lnTo>
                  <a:lnTo>
                    <a:pt x="74521" y="13716"/>
                  </a:lnTo>
                  <a:lnTo>
                    <a:pt x="7898737" y="13716"/>
                  </a:lnTo>
                  <a:lnTo>
                    <a:pt x="7920835" y="12192"/>
                  </a:lnTo>
                  <a:lnTo>
                    <a:pt x="7964257" y="3469"/>
                  </a:lnTo>
                  <a:lnTo>
                    <a:pt x="7972188" y="0"/>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7405" y="952754"/>
            <a:ext cx="6864350" cy="635635"/>
          </a:xfrm>
          <a:prstGeom prst="rect">
            <a:avLst/>
          </a:prstGeom>
        </p:spPr>
        <p:txBody>
          <a:bodyPr vert="horz" wrap="square" lIns="0" tIns="12700" rIns="0" bIns="0" rtlCol="0">
            <a:spAutoFit/>
          </a:bodyPr>
          <a:lstStyle/>
          <a:p>
            <a:pPr marL="12700">
              <a:lnSpc>
                <a:spcPct val="100000"/>
              </a:lnSpc>
              <a:spcBef>
                <a:spcPts val="100"/>
              </a:spcBef>
            </a:pPr>
            <a:r>
              <a:rPr sz="4000" b="0" spc="-15" dirty="0">
                <a:latin typeface="Calibri"/>
                <a:cs typeface="Calibri"/>
              </a:rPr>
              <a:t>Example </a:t>
            </a:r>
            <a:r>
              <a:rPr sz="4000" b="0" dirty="0">
                <a:latin typeface="Calibri"/>
                <a:cs typeface="Calibri"/>
              </a:rPr>
              <a:t>of </a:t>
            </a:r>
            <a:r>
              <a:rPr sz="4000" b="0" spc="-5" dirty="0">
                <a:latin typeface="Calibri"/>
                <a:cs typeface="Calibri"/>
              </a:rPr>
              <a:t>“Soft </a:t>
            </a:r>
            <a:r>
              <a:rPr sz="4000" b="0" spc="15" dirty="0">
                <a:latin typeface="Calibri"/>
                <a:cs typeface="Calibri"/>
              </a:rPr>
              <a:t>Cost”</a:t>
            </a:r>
            <a:r>
              <a:rPr sz="4000" b="0" spc="-55" dirty="0">
                <a:latin typeface="Calibri"/>
                <a:cs typeface="Calibri"/>
              </a:rPr>
              <a:t> </a:t>
            </a:r>
            <a:r>
              <a:rPr sz="4000" b="0" spc="-10" dirty="0">
                <a:latin typeface="Calibri"/>
                <a:cs typeface="Calibri"/>
              </a:rPr>
              <a:t>Exclusion:</a:t>
            </a:r>
            <a:endParaRPr sz="4000">
              <a:latin typeface="Calibri"/>
              <a:cs typeface="Calibri"/>
            </a:endParaRPr>
          </a:p>
        </p:txBody>
      </p:sp>
      <p:grpSp>
        <p:nvGrpSpPr>
          <p:cNvPr id="3" name="object 3"/>
          <p:cNvGrpSpPr/>
          <p:nvPr/>
        </p:nvGrpSpPr>
        <p:grpSpPr>
          <a:xfrm>
            <a:off x="457200" y="1436369"/>
            <a:ext cx="9144000" cy="4895850"/>
            <a:chOff x="457200" y="1436369"/>
            <a:chExt cx="9144000" cy="4895850"/>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1217895" y="2305050"/>
              <a:ext cx="7623175" cy="110489"/>
            </a:xfrm>
            <a:custGeom>
              <a:avLst/>
              <a:gdLst/>
              <a:ahLst/>
              <a:cxnLst/>
              <a:rect l="l" t="t" r="r" b="b"/>
              <a:pathLst>
                <a:path w="7623175" h="110489">
                  <a:moveTo>
                    <a:pt x="7623139" y="110489"/>
                  </a:moveTo>
                  <a:lnTo>
                    <a:pt x="7567449" y="77131"/>
                  </a:lnTo>
                  <a:lnTo>
                    <a:pt x="7526664" y="57350"/>
                  </a:lnTo>
                  <a:lnTo>
                    <a:pt x="7484397" y="40301"/>
                  </a:lnTo>
                  <a:lnTo>
                    <a:pt x="7440760" y="26096"/>
                  </a:lnTo>
                  <a:lnTo>
                    <a:pt x="7395867" y="14850"/>
                  </a:lnTo>
                  <a:lnTo>
                    <a:pt x="7349831" y="6675"/>
                  </a:lnTo>
                  <a:lnTo>
                    <a:pt x="7302765" y="1687"/>
                  </a:lnTo>
                  <a:lnTo>
                    <a:pt x="7254782" y="0"/>
                  </a:lnTo>
                  <a:lnTo>
                    <a:pt x="368588" y="0"/>
                  </a:lnTo>
                  <a:lnTo>
                    <a:pt x="320601" y="1687"/>
                  </a:lnTo>
                  <a:lnTo>
                    <a:pt x="273523" y="6675"/>
                  </a:lnTo>
                  <a:lnTo>
                    <a:pt x="227468" y="14850"/>
                  </a:lnTo>
                  <a:lnTo>
                    <a:pt x="182550" y="26096"/>
                  </a:lnTo>
                  <a:lnTo>
                    <a:pt x="138882" y="40301"/>
                  </a:lnTo>
                  <a:lnTo>
                    <a:pt x="96578" y="57350"/>
                  </a:lnTo>
                  <a:lnTo>
                    <a:pt x="55753" y="77131"/>
                  </a:lnTo>
                  <a:lnTo>
                    <a:pt x="16520" y="99528"/>
                  </a:lnTo>
                  <a:lnTo>
                    <a:pt x="0" y="110489"/>
                  </a:lnTo>
                  <a:lnTo>
                    <a:pt x="7623139" y="110489"/>
                  </a:lnTo>
                  <a:close/>
                </a:path>
              </a:pathLst>
            </a:custGeom>
            <a:solidFill>
              <a:srgbClr val="4F81BD"/>
            </a:solidFill>
          </p:spPr>
          <p:txBody>
            <a:bodyPr wrap="square" lIns="0" tIns="0" rIns="0" bIns="0" rtlCol="0"/>
            <a:lstStyle/>
            <a:p>
              <a:endParaRPr/>
            </a:p>
          </p:txBody>
        </p:sp>
        <p:sp>
          <p:nvSpPr>
            <p:cNvPr id="6" name="object 6"/>
            <p:cNvSpPr/>
            <p:nvPr/>
          </p:nvSpPr>
          <p:spPr>
            <a:xfrm>
              <a:off x="1195499" y="2292858"/>
              <a:ext cx="7668895" cy="123189"/>
            </a:xfrm>
            <a:custGeom>
              <a:avLst/>
              <a:gdLst/>
              <a:ahLst/>
              <a:cxnLst/>
              <a:rect l="l" t="t" r="r" b="b"/>
              <a:pathLst>
                <a:path w="7668895" h="123189">
                  <a:moveTo>
                    <a:pt x="403176" y="25146"/>
                  </a:moveTo>
                  <a:lnTo>
                    <a:pt x="403176" y="8382"/>
                  </a:lnTo>
                  <a:lnTo>
                    <a:pt x="390984" y="0"/>
                  </a:lnTo>
                  <a:lnTo>
                    <a:pt x="373458" y="0"/>
                  </a:lnTo>
                  <a:lnTo>
                    <a:pt x="326391" y="2768"/>
                  </a:lnTo>
                  <a:lnTo>
                    <a:pt x="280212" y="8666"/>
                  </a:lnTo>
                  <a:lnTo>
                    <a:pt x="235080" y="17576"/>
                  </a:lnTo>
                  <a:lnTo>
                    <a:pt x="191046" y="29402"/>
                  </a:lnTo>
                  <a:lnTo>
                    <a:pt x="148235" y="44036"/>
                  </a:lnTo>
                  <a:lnTo>
                    <a:pt x="106750" y="61371"/>
                  </a:lnTo>
                  <a:lnTo>
                    <a:pt x="66571" y="81375"/>
                  </a:lnTo>
                  <a:lnTo>
                    <a:pt x="28184" y="103721"/>
                  </a:lnTo>
                  <a:lnTo>
                    <a:pt x="0" y="122681"/>
                  </a:lnTo>
                  <a:lnTo>
                    <a:pt x="46759" y="122681"/>
                  </a:lnTo>
                  <a:lnTo>
                    <a:pt x="66698" y="110493"/>
                  </a:lnTo>
                  <a:lnTo>
                    <a:pt x="106409" y="89770"/>
                  </a:lnTo>
                  <a:lnTo>
                    <a:pt x="147804" y="71657"/>
                  </a:lnTo>
                  <a:lnTo>
                    <a:pt x="190644" y="56332"/>
                  </a:lnTo>
                  <a:lnTo>
                    <a:pt x="234817" y="43906"/>
                  </a:lnTo>
                  <a:lnTo>
                    <a:pt x="280230" y="34490"/>
                  </a:lnTo>
                  <a:lnTo>
                    <a:pt x="326717" y="28201"/>
                  </a:lnTo>
                  <a:lnTo>
                    <a:pt x="373458" y="25195"/>
                  </a:lnTo>
                  <a:lnTo>
                    <a:pt x="378792" y="25146"/>
                  </a:lnTo>
                  <a:lnTo>
                    <a:pt x="378792" y="16764"/>
                  </a:lnTo>
                  <a:lnTo>
                    <a:pt x="390984" y="25145"/>
                  </a:lnTo>
                  <a:lnTo>
                    <a:pt x="403176" y="25146"/>
                  </a:lnTo>
                  <a:close/>
                </a:path>
                <a:path w="7668895" h="123189">
                  <a:moveTo>
                    <a:pt x="390984" y="25146"/>
                  </a:moveTo>
                  <a:lnTo>
                    <a:pt x="378792" y="16764"/>
                  </a:lnTo>
                  <a:lnTo>
                    <a:pt x="381078" y="22098"/>
                  </a:lnTo>
                  <a:lnTo>
                    <a:pt x="385650" y="25146"/>
                  </a:lnTo>
                  <a:lnTo>
                    <a:pt x="390984" y="25146"/>
                  </a:lnTo>
                  <a:close/>
                </a:path>
                <a:path w="7668895" h="123189">
                  <a:moveTo>
                    <a:pt x="385650" y="25146"/>
                  </a:moveTo>
                  <a:lnTo>
                    <a:pt x="381078" y="22098"/>
                  </a:lnTo>
                  <a:lnTo>
                    <a:pt x="378792" y="16764"/>
                  </a:lnTo>
                  <a:lnTo>
                    <a:pt x="378792" y="25146"/>
                  </a:lnTo>
                  <a:lnTo>
                    <a:pt x="385650" y="25146"/>
                  </a:lnTo>
                  <a:close/>
                </a:path>
                <a:path w="7668895" h="123189">
                  <a:moveTo>
                    <a:pt x="403176" y="8382"/>
                  </a:moveTo>
                  <a:lnTo>
                    <a:pt x="401652" y="3048"/>
                  </a:lnTo>
                  <a:lnTo>
                    <a:pt x="396318" y="0"/>
                  </a:lnTo>
                  <a:lnTo>
                    <a:pt x="390984" y="0"/>
                  </a:lnTo>
                  <a:lnTo>
                    <a:pt x="403176" y="8382"/>
                  </a:lnTo>
                  <a:close/>
                </a:path>
                <a:path w="7668895" h="123189">
                  <a:moveTo>
                    <a:pt x="7668510" y="122681"/>
                  </a:moveTo>
                  <a:lnTo>
                    <a:pt x="7630334" y="97841"/>
                  </a:lnTo>
                  <a:lnTo>
                    <a:pt x="7590823" y="75733"/>
                  </a:lnTo>
                  <a:lnTo>
                    <a:pt x="7549765" y="56228"/>
                  </a:lnTo>
                  <a:lnTo>
                    <a:pt x="7507272" y="39434"/>
                  </a:lnTo>
                  <a:lnTo>
                    <a:pt x="7463454" y="25463"/>
                  </a:lnTo>
                  <a:lnTo>
                    <a:pt x="7418425" y="14423"/>
                  </a:lnTo>
                  <a:lnTo>
                    <a:pt x="7372294" y="6426"/>
                  </a:lnTo>
                  <a:lnTo>
                    <a:pt x="7325175" y="1581"/>
                  </a:lnTo>
                  <a:lnTo>
                    <a:pt x="7277178" y="0"/>
                  </a:lnTo>
                  <a:lnTo>
                    <a:pt x="396318" y="0"/>
                  </a:lnTo>
                  <a:lnTo>
                    <a:pt x="401652" y="3048"/>
                  </a:lnTo>
                  <a:lnTo>
                    <a:pt x="403176" y="8382"/>
                  </a:lnTo>
                  <a:lnTo>
                    <a:pt x="403176" y="25146"/>
                  </a:lnTo>
                  <a:lnTo>
                    <a:pt x="7277178" y="25146"/>
                  </a:lnTo>
                  <a:lnTo>
                    <a:pt x="7325344" y="26863"/>
                  </a:lnTo>
                  <a:lnTo>
                    <a:pt x="7372622" y="32012"/>
                  </a:lnTo>
                  <a:lnTo>
                    <a:pt x="7418883" y="40469"/>
                  </a:lnTo>
                  <a:lnTo>
                    <a:pt x="7464000" y="52113"/>
                  </a:lnTo>
                  <a:lnTo>
                    <a:pt x="7507847" y="66822"/>
                  </a:lnTo>
                  <a:lnTo>
                    <a:pt x="7550295" y="84473"/>
                  </a:lnTo>
                  <a:lnTo>
                    <a:pt x="7591219" y="104945"/>
                  </a:lnTo>
                  <a:lnTo>
                    <a:pt x="7621279" y="122681"/>
                  </a:lnTo>
                  <a:lnTo>
                    <a:pt x="7668510" y="122681"/>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979170"/>
                  </a:moveTo>
                  <a:lnTo>
                    <a:pt x="8229600" y="561594"/>
                  </a:lnTo>
                  <a:lnTo>
                    <a:pt x="8227916" y="513607"/>
                  </a:lnTo>
                  <a:lnTo>
                    <a:pt x="8222940" y="466529"/>
                  </a:lnTo>
                  <a:lnTo>
                    <a:pt x="8214785" y="420473"/>
                  </a:lnTo>
                  <a:lnTo>
                    <a:pt x="8203564" y="375555"/>
                  </a:lnTo>
                  <a:lnTo>
                    <a:pt x="8189390" y="331887"/>
                  </a:lnTo>
                  <a:lnTo>
                    <a:pt x="8172377" y="289584"/>
                  </a:lnTo>
                  <a:lnTo>
                    <a:pt x="8152637" y="248758"/>
                  </a:lnTo>
                  <a:lnTo>
                    <a:pt x="8130284" y="209525"/>
                  </a:lnTo>
                  <a:lnTo>
                    <a:pt x="8105430" y="171998"/>
                  </a:lnTo>
                  <a:lnTo>
                    <a:pt x="8078189" y="136291"/>
                  </a:lnTo>
                  <a:lnTo>
                    <a:pt x="8048674" y="102517"/>
                  </a:lnTo>
                  <a:lnTo>
                    <a:pt x="8016998" y="70792"/>
                  </a:lnTo>
                  <a:lnTo>
                    <a:pt x="7983273" y="41227"/>
                  </a:lnTo>
                  <a:lnTo>
                    <a:pt x="7947614" y="13938"/>
                  </a:lnTo>
                  <a:lnTo>
                    <a:pt x="7926634" y="0"/>
                  </a:lnTo>
                  <a:lnTo>
                    <a:pt x="303495" y="0"/>
                  </a:lnTo>
                  <a:lnTo>
                    <a:pt x="246781" y="41227"/>
                  </a:lnTo>
                  <a:lnTo>
                    <a:pt x="213007" y="70792"/>
                  </a:lnTo>
                  <a:lnTo>
                    <a:pt x="181281" y="102517"/>
                  </a:lnTo>
                  <a:lnTo>
                    <a:pt x="151717" y="136291"/>
                  </a:lnTo>
                  <a:lnTo>
                    <a:pt x="124428" y="171998"/>
                  </a:lnTo>
                  <a:lnTo>
                    <a:pt x="99528" y="209525"/>
                  </a:lnTo>
                  <a:lnTo>
                    <a:pt x="77131" y="248758"/>
                  </a:lnTo>
                  <a:lnTo>
                    <a:pt x="57350" y="289584"/>
                  </a:lnTo>
                  <a:lnTo>
                    <a:pt x="40301" y="331887"/>
                  </a:lnTo>
                  <a:lnTo>
                    <a:pt x="26096" y="375555"/>
                  </a:lnTo>
                  <a:lnTo>
                    <a:pt x="14850" y="420473"/>
                  </a:lnTo>
                  <a:lnTo>
                    <a:pt x="6675" y="466529"/>
                  </a:lnTo>
                  <a:lnTo>
                    <a:pt x="1687" y="513607"/>
                  </a:lnTo>
                  <a:lnTo>
                    <a:pt x="0" y="561594"/>
                  </a:lnTo>
                  <a:lnTo>
                    <a:pt x="0" y="979170"/>
                  </a:lnTo>
                  <a:lnTo>
                    <a:pt x="8229600" y="97917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340051" y="0"/>
                  </a:moveTo>
                  <a:lnTo>
                    <a:pt x="293291" y="0"/>
                  </a:lnTo>
                  <a:lnTo>
                    <a:pt x="284605" y="5843"/>
                  </a:lnTo>
                  <a:lnTo>
                    <a:pt x="249483" y="32924"/>
                  </a:lnTo>
                  <a:lnTo>
                    <a:pt x="216216" y="62178"/>
                  </a:lnTo>
                  <a:lnTo>
                    <a:pt x="184908" y="93497"/>
                  </a:lnTo>
                  <a:lnTo>
                    <a:pt x="155665" y="126776"/>
                  </a:lnTo>
                  <a:lnTo>
                    <a:pt x="128592" y="161909"/>
                  </a:lnTo>
                  <a:lnTo>
                    <a:pt x="103795" y="198791"/>
                  </a:lnTo>
                  <a:lnTo>
                    <a:pt x="81380" y="237314"/>
                  </a:lnTo>
                  <a:lnTo>
                    <a:pt x="61451" y="277374"/>
                  </a:lnTo>
                  <a:lnTo>
                    <a:pt x="44114" y="318865"/>
                  </a:lnTo>
                  <a:lnTo>
                    <a:pt x="29475" y="361680"/>
                  </a:lnTo>
                  <a:lnTo>
                    <a:pt x="17638" y="405714"/>
                  </a:lnTo>
                  <a:lnTo>
                    <a:pt x="8710" y="450860"/>
                  </a:lnTo>
                  <a:lnTo>
                    <a:pt x="2795" y="497014"/>
                  </a:lnTo>
                  <a:lnTo>
                    <a:pt x="0" y="544068"/>
                  </a:lnTo>
                  <a:lnTo>
                    <a:pt x="0" y="979170"/>
                  </a:lnTo>
                  <a:lnTo>
                    <a:pt x="25146" y="979170"/>
                  </a:lnTo>
                  <a:lnTo>
                    <a:pt x="25146" y="544830"/>
                  </a:lnTo>
                  <a:lnTo>
                    <a:pt x="28215" y="497314"/>
                  </a:lnTo>
                  <a:lnTo>
                    <a:pt x="34517" y="450797"/>
                  </a:lnTo>
                  <a:lnTo>
                    <a:pt x="43942" y="405391"/>
                  </a:lnTo>
                  <a:lnTo>
                    <a:pt x="56377" y="361209"/>
                  </a:lnTo>
                  <a:lnTo>
                    <a:pt x="71711" y="318361"/>
                  </a:lnTo>
                  <a:lnTo>
                    <a:pt x="89831" y="276959"/>
                  </a:lnTo>
                  <a:lnTo>
                    <a:pt x="110625" y="237115"/>
                  </a:lnTo>
                  <a:lnTo>
                    <a:pt x="133983" y="198942"/>
                  </a:lnTo>
                  <a:lnTo>
                    <a:pt x="159792" y="162550"/>
                  </a:lnTo>
                  <a:lnTo>
                    <a:pt x="187941" y="128052"/>
                  </a:lnTo>
                  <a:lnTo>
                    <a:pt x="218317" y="95559"/>
                  </a:lnTo>
                  <a:lnTo>
                    <a:pt x="250809" y="65184"/>
                  </a:lnTo>
                  <a:lnTo>
                    <a:pt x="285306" y="37037"/>
                  </a:lnTo>
                  <a:lnTo>
                    <a:pt x="321694" y="11231"/>
                  </a:lnTo>
                  <a:lnTo>
                    <a:pt x="340051" y="0"/>
                  </a:lnTo>
                  <a:close/>
                </a:path>
                <a:path w="8255000" h="979170">
                  <a:moveTo>
                    <a:pt x="8254746" y="558546"/>
                  </a:moveTo>
                  <a:lnTo>
                    <a:pt x="8254746" y="544068"/>
                  </a:lnTo>
                  <a:lnTo>
                    <a:pt x="8251834" y="496153"/>
                  </a:lnTo>
                  <a:lnTo>
                    <a:pt x="8245701" y="449189"/>
                  </a:lnTo>
                  <a:lnTo>
                    <a:pt x="8236458" y="403283"/>
                  </a:lnTo>
                  <a:lnTo>
                    <a:pt x="8224218" y="358547"/>
                  </a:lnTo>
                  <a:lnTo>
                    <a:pt x="8209091" y="315092"/>
                  </a:lnTo>
                  <a:lnTo>
                    <a:pt x="8191190" y="273026"/>
                  </a:lnTo>
                  <a:lnTo>
                    <a:pt x="8170625" y="232460"/>
                  </a:lnTo>
                  <a:lnTo>
                    <a:pt x="8147509" y="193505"/>
                  </a:lnTo>
                  <a:lnTo>
                    <a:pt x="8121953" y="156270"/>
                  </a:lnTo>
                  <a:lnTo>
                    <a:pt x="8094068" y="120865"/>
                  </a:lnTo>
                  <a:lnTo>
                    <a:pt x="8063967" y="87402"/>
                  </a:lnTo>
                  <a:lnTo>
                    <a:pt x="8031760" y="55989"/>
                  </a:lnTo>
                  <a:lnTo>
                    <a:pt x="7997560" y="26738"/>
                  </a:lnTo>
                  <a:lnTo>
                    <a:pt x="7961802" y="0"/>
                  </a:lnTo>
                  <a:lnTo>
                    <a:pt x="7914571" y="0"/>
                  </a:lnTo>
                  <a:lnTo>
                    <a:pt x="7923782" y="5434"/>
                  </a:lnTo>
                  <a:lnTo>
                    <a:pt x="7961273" y="31180"/>
                  </a:lnTo>
                  <a:lnTo>
                    <a:pt x="7996857" y="59382"/>
                  </a:lnTo>
                  <a:lnTo>
                    <a:pt x="8030408" y="89916"/>
                  </a:lnTo>
                  <a:lnTo>
                    <a:pt x="8061797" y="122660"/>
                  </a:lnTo>
                  <a:lnTo>
                    <a:pt x="8090898" y="157493"/>
                  </a:lnTo>
                  <a:lnTo>
                    <a:pt x="8117583" y="194292"/>
                  </a:lnTo>
                  <a:lnTo>
                    <a:pt x="8141726" y="232935"/>
                  </a:lnTo>
                  <a:lnTo>
                    <a:pt x="8163198" y="273301"/>
                  </a:lnTo>
                  <a:lnTo>
                    <a:pt x="8181873" y="315267"/>
                  </a:lnTo>
                  <a:lnTo>
                    <a:pt x="8197624" y="358711"/>
                  </a:lnTo>
                  <a:lnTo>
                    <a:pt x="8210323" y="403511"/>
                  </a:lnTo>
                  <a:lnTo>
                    <a:pt x="8219843" y="449546"/>
                  </a:lnTo>
                  <a:lnTo>
                    <a:pt x="8226057" y="496693"/>
                  </a:lnTo>
                  <a:lnTo>
                    <a:pt x="8228838" y="544830"/>
                  </a:lnTo>
                  <a:lnTo>
                    <a:pt x="8229600" y="561594"/>
                  </a:lnTo>
                  <a:lnTo>
                    <a:pt x="8233409" y="570738"/>
                  </a:lnTo>
                  <a:lnTo>
                    <a:pt x="8233409" y="979170"/>
                  </a:lnTo>
                  <a:lnTo>
                    <a:pt x="8250935" y="979170"/>
                  </a:lnTo>
                  <a:lnTo>
                    <a:pt x="8250935" y="552450"/>
                  </a:lnTo>
                  <a:lnTo>
                    <a:pt x="8253222" y="554736"/>
                  </a:lnTo>
                  <a:lnTo>
                    <a:pt x="8254746" y="558546"/>
                  </a:lnTo>
                  <a:close/>
                </a:path>
                <a:path w="8255000" h="979170">
                  <a:moveTo>
                    <a:pt x="8233409" y="570738"/>
                  </a:moveTo>
                  <a:lnTo>
                    <a:pt x="8229600" y="561594"/>
                  </a:lnTo>
                  <a:lnTo>
                    <a:pt x="8229600" y="564642"/>
                  </a:lnTo>
                  <a:lnTo>
                    <a:pt x="8230361" y="568452"/>
                  </a:lnTo>
                  <a:lnTo>
                    <a:pt x="8232648" y="570738"/>
                  </a:lnTo>
                  <a:lnTo>
                    <a:pt x="8233409" y="570738"/>
                  </a:lnTo>
                  <a:close/>
                </a:path>
                <a:path w="8255000" h="979170">
                  <a:moveTo>
                    <a:pt x="8233409" y="979170"/>
                  </a:moveTo>
                  <a:lnTo>
                    <a:pt x="8233409" y="570738"/>
                  </a:lnTo>
                  <a:lnTo>
                    <a:pt x="8232648" y="570738"/>
                  </a:lnTo>
                  <a:lnTo>
                    <a:pt x="8230361" y="568452"/>
                  </a:lnTo>
                  <a:lnTo>
                    <a:pt x="8229600" y="564642"/>
                  </a:lnTo>
                  <a:lnTo>
                    <a:pt x="8229600" y="979170"/>
                  </a:lnTo>
                  <a:lnTo>
                    <a:pt x="8233409" y="979170"/>
                  </a:lnTo>
                  <a:close/>
                </a:path>
                <a:path w="8255000" h="979170">
                  <a:moveTo>
                    <a:pt x="8254746" y="561594"/>
                  </a:moveTo>
                  <a:lnTo>
                    <a:pt x="8254746" y="558546"/>
                  </a:lnTo>
                  <a:lnTo>
                    <a:pt x="8253222" y="554736"/>
                  </a:lnTo>
                  <a:lnTo>
                    <a:pt x="8250935" y="552450"/>
                  </a:lnTo>
                  <a:lnTo>
                    <a:pt x="8254746" y="561594"/>
                  </a:lnTo>
                  <a:close/>
                </a:path>
                <a:path w="8255000" h="979170">
                  <a:moveTo>
                    <a:pt x="8254746" y="979170"/>
                  </a:moveTo>
                  <a:lnTo>
                    <a:pt x="8254746" y="561594"/>
                  </a:lnTo>
                  <a:lnTo>
                    <a:pt x="8250935" y="552450"/>
                  </a:lnTo>
                  <a:lnTo>
                    <a:pt x="8250935" y="979170"/>
                  </a:lnTo>
                  <a:lnTo>
                    <a:pt x="8254746" y="979170"/>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1" name="object 11"/>
            <p:cNvSpPr/>
            <p:nvPr/>
          </p:nvSpPr>
          <p:spPr>
            <a:xfrm>
              <a:off x="914400" y="339470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12" name="object 12"/>
            <p:cNvSpPr/>
            <p:nvPr/>
          </p:nvSpPr>
          <p:spPr>
            <a:xfrm>
              <a:off x="902208" y="3394709"/>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sp>
          <p:nvSpPr>
            <p:cNvPr id="13" name="object 13"/>
            <p:cNvSpPr/>
            <p:nvPr/>
          </p:nvSpPr>
          <p:spPr>
            <a:xfrm>
              <a:off x="457200" y="437311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4" name="object 14"/>
            <p:cNvSpPr/>
            <p:nvPr/>
          </p:nvSpPr>
          <p:spPr>
            <a:xfrm>
              <a:off x="914400" y="437387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15" name="object 15"/>
            <p:cNvSpPr/>
            <p:nvPr/>
          </p:nvSpPr>
          <p:spPr>
            <a:xfrm>
              <a:off x="902208" y="4373879"/>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sp>
          <p:nvSpPr>
            <p:cNvPr id="16" name="object 16"/>
            <p:cNvSpPr/>
            <p:nvPr/>
          </p:nvSpPr>
          <p:spPr>
            <a:xfrm>
              <a:off x="457200" y="535228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7" name="object 17"/>
            <p:cNvSpPr/>
            <p:nvPr/>
          </p:nvSpPr>
          <p:spPr>
            <a:xfrm>
              <a:off x="914400" y="5353049"/>
              <a:ext cx="8229600" cy="979169"/>
            </a:xfrm>
            <a:custGeom>
              <a:avLst/>
              <a:gdLst/>
              <a:ahLst/>
              <a:cxnLst/>
              <a:rect l="l" t="t" r="r" b="b"/>
              <a:pathLst>
                <a:path w="8229600" h="979170">
                  <a:moveTo>
                    <a:pt x="8229600" y="310896"/>
                  </a:moveTo>
                  <a:lnTo>
                    <a:pt x="8229600" y="0"/>
                  </a:lnTo>
                  <a:lnTo>
                    <a:pt x="0" y="0"/>
                  </a:lnTo>
                  <a:lnTo>
                    <a:pt x="0" y="310896"/>
                  </a:lnTo>
                  <a:lnTo>
                    <a:pt x="1687" y="358883"/>
                  </a:lnTo>
                  <a:lnTo>
                    <a:pt x="6675" y="405961"/>
                  </a:lnTo>
                  <a:lnTo>
                    <a:pt x="14850" y="452016"/>
                  </a:lnTo>
                  <a:lnTo>
                    <a:pt x="26096" y="496934"/>
                  </a:lnTo>
                  <a:lnTo>
                    <a:pt x="40301" y="540602"/>
                  </a:lnTo>
                  <a:lnTo>
                    <a:pt x="57350" y="582906"/>
                  </a:lnTo>
                  <a:lnTo>
                    <a:pt x="77131" y="623731"/>
                  </a:lnTo>
                  <a:lnTo>
                    <a:pt x="99528" y="662964"/>
                  </a:lnTo>
                  <a:lnTo>
                    <a:pt x="124428" y="700491"/>
                  </a:lnTo>
                  <a:lnTo>
                    <a:pt x="151717" y="736198"/>
                  </a:lnTo>
                  <a:lnTo>
                    <a:pt x="181281" y="769972"/>
                  </a:lnTo>
                  <a:lnTo>
                    <a:pt x="213007" y="801698"/>
                  </a:lnTo>
                  <a:lnTo>
                    <a:pt x="246781" y="831262"/>
                  </a:lnTo>
                  <a:lnTo>
                    <a:pt x="282488" y="858552"/>
                  </a:lnTo>
                  <a:lnTo>
                    <a:pt x="320015" y="883452"/>
                  </a:lnTo>
                  <a:lnTo>
                    <a:pt x="359248" y="905849"/>
                  </a:lnTo>
                  <a:lnTo>
                    <a:pt x="400073" y="925629"/>
                  </a:lnTo>
                  <a:lnTo>
                    <a:pt x="442377" y="942678"/>
                  </a:lnTo>
                  <a:lnTo>
                    <a:pt x="486045" y="956883"/>
                  </a:lnTo>
                  <a:lnTo>
                    <a:pt x="530963" y="968130"/>
                  </a:lnTo>
                  <a:lnTo>
                    <a:pt x="577018" y="976304"/>
                  </a:lnTo>
                  <a:lnTo>
                    <a:pt x="604066" y="979170"/>
                  </a:lnTo>
                  <a:lnTo>
                    <a:pt x="7626285" y="979170"/>
                  </a:lnTo>
                  <a:lnTo>
                    <a:pt x="7699362" y="968130"/>
                  </a:lnTo>
                  <a:lnTo>
                    <a:pt x="7744255" y="956883"/>
                  </a:lnTo>
                  <a:lnTo>
                    <a:pt x="7787892" y="942678"/>
                  </a:lnTo>
                  <a:lnTo>
                    <a:pt x="7830159" y="925629"/>
                  </a:lnTo>
                  <a:lnTo>
                    <a:pt x="7870944" y="905849"/>
                  </a:lnTo>
                  <a:lnTo>
                    <a:pt x="7910133" y="883452"/>
                  </a:lnTo>
                  <a:lnTo>
                    <a:pt x="7947614" y="858552"/>
                  </a:lnTo>
                  <a:lnTo>
                    <a:pt x="7983273" y="831262"/>
                  </a:lnTo>
                  <a:lnTo>
                    <a:pt x="8016998" y="801698"/>
                  </a:lnTo>
                  <a:lnTo>
                    <a:pt x="8048674" y="769972"/>
                  </a:lnTo>
                  <a:lnTo>
                    <a:pt x="8078189" y="736198"/>
                  </a:lnTo>
                  <a:lnTo>
                    <a:pt x="8105430" y="700491"/>
                  </a:lnTo>
                  <a:lnTo>
                    <a:pt x="8130284" y="662964"/>
                  </a:lnTo>
                  <a:lnTo>
                    <a:pt x="8152637" y="623731"/>
                  </a:lnTo>
                  <a:lnTo>
                    <a:pt x="8172377" y="582906"/>
                  </a:lnTo>
                  <a:lnTo>
                    <a:pt x="8189390" y="540602"/>
                  </a:lnTo>
                  <a:lnTo>
                    <a:pt x="8203564" y="496934"/>
                  </a:lnTo>
                  <a:lnTo>
                    <a:pt x="8214785" y="452016"/>
                  </a:lnTo>
                  <a:lnTo>
                    <a:pt x="8222940" y="405961"/>
                  </a:lnTo>
                  <a:lnTo>
                    <a:pt x="8227916" y="358883"/>
                  </a:lnTo>
                  <a:lnTo>
                    <a:pt x="8229600" y="310896"/>
                  </a:lnTo>
                  <a:close/>
                </a:path>
              </a:pathLst>
            </a:custGeom>
            <a:solidFill>
              <a:srgbClr val="4F81BD"/>
            </a:solidFill>
          </p:spPr>
          <p:txBody>
            <a:bodyPr wrap="square" lIns="0" tIns="0" rIns="0" bIns="0" rtlCol="0"/>
            <a:lstStyle/>
            <a:p>
              <a:endParaRPr/>
            </a:p>
          </p:txBody>
        </p:sp>
        <p:sp>
          <p:nvSpPr>
            <p:cNvPr id="18" name="object 18"/>
            <p:cNvSpPr/>
            <p:nvPr/>
          </p:nvSpPr>
          <p:spPr>
            <a:xfrm>
              <a:off x="901445" y="5353049"/>
              <a:ext cx="8255634" cy="979169"/>
            </a:xfrm>
            <a:custGeom>
              <a:avLst/>
              <a:gdLst/>
              <a:ahLst/>
              <a:cxnLst/>
              <a:rect l="l" t="t" r="r" b="b"/>
              <a:pathLst>
                <a:path w="8255634" h="979170">
                  <a:moveTo>
                    <a:pt x="22098" y="302514"/>
                  </a:moveTo>
                  <a:lnTo>
                    <a:pt x="22098" y="301752"/>
                  </a:lnTo>
                  <a:lnTo>
                    <a:pt x="18288" y="298704"/>
                  </a:lnTo>
                  <a:lnTo>
                    <a:pt x="12954" y="297180"/>
                  </a:lnTo>
                  <a:lnTo>
                    <a:pt x="8382" y="299466"/>
                  </a:lnTo>
                  <a:lnTo>
                    <a:pt x="3048" y="300990"/>
                  </a:lnTo>
                  <a:lnTo>
                    <a:pt x="0" y="306324"/>
                  </a:lnTo>
                  <a:lnTo>
                    <a:pt x="0" y="310896"/>
                  </a:lnTo>
                  <a:lnTo>
                    <a:pt x="762" y="329184"/>
                  </a:lnTo>
                  <a:lnTo>
                    <a:pt x="762" y="310896"/>
                  </a:lnTo>
                  <a:lnTo>
                    <a:pt x="22098" y="302514"/>
                  </a:lnTo>
                  <a:close/>
                </a:path>
                <a:path w="8255634" h="979170">
                  <a:moveTo>
                    <a:pt x="25908" y="310896"/>
                  </a:moveTo>
                  <a:lnTo>
                    <a:pt x="25907" y="0"/>
                  </a:lnTo>
                  <a:lnTo>
                    <a:pt x="761" y="0"/>
                  </a:lnTo>
                  <a:lnTo>
                    <a:pt x="762" y="304990"/>
                  </a:lnTo>
                  <a:lnTo>
                    <a:pt x="3048" y="300990"/>
                  </a:lnTo>
                  <a:lnTo>
                    <a:pt x="8382" y="299466"/>
                  </a:lnTo>
                  <a:lnTo>
                    <a:pt x="12954" y="297180"/>
                  </a:lnTo>
                  <a:lnTo>
                    <a:pt x="18288" y="298704"/>
                  </a:lnTo>
                  <a:lnTo>
                    <a:pt x="22098" y="301752"/>
                  </a:lnTo>
                  <a:lnTo>
                    <a:pt x="22098" y="312472"/>
                  </a:lnTo>
                  <a:lnTo>
                    <a:pt x="25908" y="310896"/>
                  </a:lnTo>
                  <a:close/>
                </a:path>
                <a:path w="8255634" h="979170">
                  <a:moveTo>
                    <a:pt x="22098" y="312472"/>
                  </a:moveTo>
                  <a:lnTo>
                    <a:pt x="22098" y="302514"/>
                  </a:lnTo>
                  <a:lnTo>
                    <a:pt x="762" y="310896"/>
                  </a:lnTo>
                  <a:lnTo>
                    <a:pt x="762" y="329184"/>
                  </a:lnTo>
                  <a:lnTo>
                    <a:pt x="3664" y="377154"/>
                  </a:lnTo>
                  <a:lnTo>
                    <a:pt x="3810" y="378266"/>
                  </a:lnTo>
                  <a:lnTo>
                    <a:pt x="3810" y="320040"/>
                  </a:lnTo>
                  <a:lnTo>
                    <a:pt x="22098" y="312472"/>
                  </a:lnTo>
                  <a:close/>
                </a:path>
                <a:path w="8255634" h="979170">
                  <a:moveTo>
                    <a:pt x="25908" y="316230"/>
                  </a:moveTo>
                  <a:lnTo>
                    <a:pt x="25908" y="310896"/>
                  </a:lnTo>
                  <a:lnTo>
                    <a:pt x="3810" y="320040"/>
                  </a:lnTo>
                  <a:lnTo>
                    <a:pt x="4572" y="320040"/>
                  </a:lnTo>
                  <a:lnTo>
                    <a:pt x="7620" y="323850"/>
                  </a:lnTo>
                  <a:lnTo>
                    <a:pt x="13716" y="324612"/>
                  </a:lnTo>
                  <a:lnTo>
                    <a:pt x="18288" y="323088"/>
                  </a:lnTo>
                  <a:lnTo>
                    <a:pt x="22860" y="320802"/>
                  </a:lnTo>
                  <a:lnTo>
                    <a:pt x="25908" y="316230"/>
                  </a:lnTo>
                  <a:close/>
                </a:path>
                <a:path w="8255634" h="979170">
                  <a:moveTo>
                    <a:pt x="7564373" y="970026"/>
                  </a:moveTo>
                  <a:lnTo>
                    <a:pt x="685038" y="970026"/>
                  </a:lnTo>
                  <a:lnTo>
                    <a:pt x="636715" y="968398"/>
                  </a:lnTo>
                  <a:lnTo>
                    <a:pt x="589320" y="963329"/>
                  </a:lnTo>
                  <a:lnTo>
                    <a:pt x="542976" y="954941"/>
                  </a:lnTo>
                  <a:lnTo>
                    <a:pt x="497806" y="943356"/>
                  </a:lnTo>
                  <a:lnTo>
                    <a:pt x="453934" y="928697"/>
                  </a:lnTo>
                  <a:lnTo>
                    <a:pt x="411482" y="911087"/>
                  </a:lnTo>
                  <a:lnTo>
                    <a:pt x="370573" y="890646"/>
                  </a:lnTo>
                  <a:lnTo>
                    <a:pt x="331331" y="867499"/>
                  </a:lnTo>
                  <a:lnTo>
                    <a:pt x="293879" y="841766"/>
                  </a:lnTo>
                  <a:lnTo>
                    <a:pt x="258340" y="813571"/>
                  </a:lnTo>
                  <a:lnTo>
                    <a:pt x="224837" y="783036"/>
                  </a:lnTo>
                  <a:lnTo>
                    <a:pt x="193493" y="750282"/>
                  </a:lnTo>
                  <a:lnTo>
                    <a:pt x="164432" y="715433"/>
                  </a:lnTo>
                  <a:lnTo>
                    <a:pt x="137776" y="678610"/>
                  </a:lnTo>
                  <a:lnTo>
                    <a:pt x="113649" y="639936"/>
                  </a:lnTo>
                  <a:lnTo>
                    <a:pt x="92174" y="599533"/>
                  </a:lnTo>
                  <a:lnTo>
                    <a:pt x="73474" y="557524"/>
                  </a:lnTo>
                  <a:lnTo>
                    <a:pt x="57672" y="514030"/>
                  </a:lnTo>
                  <a:lnTo>
                    <a:pt x="44891" y="469175"/>
                  </a:lnTo>
                  <a:lnTo>
                    <a:pt x="35254" y="423079"/>
                  </a:lnTo>
                  <a:lnTo>
                    <a:pt x="28886" y="375867"/>
                  </a:lnTo>
                  <a:lnTo>
                    <a:pt x="25908" y="327660"/>
                  </a:lnTo>
                  <a:lnTo>
                    <a:pt x="25908" y="316230"/>
                  </a:lnTo>
                  <a:lnTo>
                    <a:pt x="22860" y="320802"/>
                  </a:lnTo>
                  <a:lnTo>
                    <a:pt x="18288" y="323088"/>
                  </a:lnTo>
                  <a:lnTo>
                    <a:pt x="13716" y="324612"/>
                  </a:lnTo>
                  <a:lnTo>
                    <a:pt x="7620" y="323850"/>
                  </a:lnTo>
                  <a:lnTo>
                    <a:pt x="4572" y="320040"/>
                  </a:lnTo>
                  <a:lnTo>
                    <a:pt x="3810" y="320040"/>
                  </a:lnTo>
                  <a:lnTo>
                    <a:pt x="3810" y="378266"/>
                  </a:lnTo>
                  <a:lnTo>
                    <a:pt x="9794" y="424152"/>
                  </a:lnTo>
                  <a:lnTo>
                    <a:pt x="19037" y="470071"/>
                  </a:lnTo>
                  <a:lnTo>
                    <a:pt x="31282" y="514803"/>
                  </a:lnTo>
                  <a:lnTo>
                    <a:pt x="46417" y="558239"/>
                  </a:lnTo>
                  <a:lnTo>
                    <a:pt x="64329" y="600274"/>
                  </a:lnTo>
                  <a:lnTo>
                    <a:pt x="84907" y="640798"/>
                  </a:lnTo>
                  <a:lnTo>
                    <a:pt x="108037" y="679704"/>
                  </a:lnTo>
                  <a:lnTo>
                    <a:pt x="133608" y="716885"/>
                  </a:lnTo>
                  <a:lnTo>
                    <a:pt x="161508" y="752232"/>
                  </a:lnTo>
                  <a:lnTo>
                    <a:pt x="191624" y="785639"/>
                  </a:lnTo>
                  <a:lnTo>
                    <a:pt x="223844" y="816997"/>
                  </a:lnTo>
                  <a:lnTo>
                    <a:pt x="258056" y="846199"/>
                  </a:lnTo>
                  <a:lnTo>
                    <a:pt x="294147" y="873137"/>
                  </a:lnTo>
                  <a:lnTo>
                    <a:pt x="332006" y="897703"/>
                  </a:lnTo>
                  <a:lnTo>
                    <a:pt x="371520" y="919790"/>
                  </a:lnTo>
                  <a:lnTo>
                    <a:pt x="412577" y="939290"/>
                  </a:lnTo>
                  <a:lnTo>
                    <a:pt x="455065" y="956095"/>
                  </a:lnTo>
                  <a:lnTo>
                    <a:pt x="498872" y="970098"/>
                  </a:lnTo>
                  <a:lnTo>
                    <a:pt x="535680" y="979170"/>
                  </a:lnTo>
                  <a:lnTo>
                    <a:pt x="7558659" y="979170"/>
                  </a:lnTo>
                  <a:lnTo>
                    <a:pt x="7559802" y="974598"/>
                  </a:lnTo>
                  <a:lnTo>
                    <a:pt x="7564373" y="970026"/>
                  </a:lnTo>
                  <a:close/>
                </a:path>
                <a:path w="8255634" h="979170">
                  <a:moveTo>
                    <a:pt x="7571232" y="970026"/>
                  </a:moveTo>
                  <a:lnTo>
                    <a:pt x="7564373" y="970026"/>
                  </a:lnTo>
                  <a:lnTo>
                    <a:pt x="7559802" y="974598"/>
                  </a:lnTo>
                  <a:lnTo>
                    <a:pt x="7558659" y="979170"/>
                  </a:lnTo>
                  <a:lnTo>
                    <a:pt x="7569846" y="979170"/>
                  </a:lnTo>
                  <a:lnTo>
                    <a:pt x="7571232" y="970026"/>
                  </a:lnTo>
                  <a:close/>
                </a:path>
                <a:path w="8255634" h="979170">
                  <a:moveTo>
                    <a:pt x="8255508" y="310896"/>
                  </a:moveTo>
                  <a:lnTo>
                    <a:pt x="8255508" y="0"/>
                  </a:lnTo>
                  <a:lnTo>
                    <a:pt x="8230361" y="0"/>
                  </a:lnTo>
                  <a:lnTo>
                    <a:pt x="8230361" y="310896"/>
                  </a:lnTo>
                  <a:lnTo>
                    <a:pt x="8228579" y="359232"/>
                  </a:lnTo>
                  <a:lnTo>
                    <a:pt x="8223394" y="406639"/>
                  </a:lnTo>
                  <a:lnTo>
                    <a:pt x="8214924" y="452991"/>
                  </a:lnTo>
                  <a:lnTo>
                    <a:pt x="8203289" y="498167"/>
                  </a:lnTo>
                  <a:lnTo>
                    <a:pt x="8188608" y="542044"/>
                  </a:lnTo>
                  <a:lnTo>
                    <a:pt x="8170999" y="584499"/>
                  </a:lnTo>
                  <a:lnTo>
                    <a:pt x="8150581" y="625408"/>
                  </a:lnTo>
                  <a:lnTo>
                    <a:pt x="8127473" y="664649"/>
                  </a:lnTo>
                  <a:lnTo>
                    <a:pt x="8101794" y="702099"/>
                  </a:lnTo>
                  <a:lnTo>
                    <a:pt x="8073661" y="737635"/>
                  </a:lnTo>
                  <a:lnTo>
                    <a:pt x="8043195" y="771134"/>
                  </a:lnTo>
                  <a:lnTo>
                    <a:pt x="8010514" y="802473"/>
                  </a:lnTo>
                  <a:lnTo>
                    <a:pt x="7975736" y="831530"/>
                  </a:lnTo>
                  <a:lnTo>
                    <a:pt x="7938857" y="858257"/>
                  </a:lnTo>
                  <a:lnTo>
                    <a:pt x="7900367" y="882302"/>
                  </a:lnTo>
                  <a:lnTo>
                    <a:pt x="7860012" y="903772"/>
                  </a:lnTo>
                  <a:lnTo>
                    <a:pt x="7818037" y="922468"/>
                  </a:lnTo>
                  <a:lnTo>
                    <a:pt x="7774559" y="938266"/>
                  </a:lnTo>
                  <a:lnTo>
                    <a:pt x="7729697" y="951044"/>
                  </a:lnTo>
                  <a:lnTo>
                    <a:pt x="7683570" y="960678"/>
                  </a:lnTo>
                  <a:lnTo>
                    <a:pt x="7636296" y="967047"/>
                  </a:lnTo>
                  <a:lnTo>
                    <a:pt x="7587995" y="970026"/>
                  </a:lnTo>
                  <a:lnTo>
                    <a:pt x="7571232" y="970026"/>
                  </a:lnTo>
                  <a:lnTo>
                    <a:pt x="7569846" y="979170"/>
                  </a:lnTo>
                  <a:lnTo>
                    <a:pt x="7573772" y="979170"/>
                  </a:lnTo>
                  <a:lnTo>
                    <a:pt x="7575041" y="970788"/>
                  </a:lnTo>
                  <a:lnTo>
                    <a:pt x="7581137" y="973074"/>
                  </a:lnTo>
                  <a:lnTo>
                    <a:pt x="7584947" y="979170"/>
                  </a:lnTo>
                  <a:lnTo>
                    <a:pt x="7720551" y="979170"/>
                  </a:lnTo>
                  <a:lnTo>
                    <a:pt x="7773718" y="965319"/>
                  </a:lnTo>
                  <a:lnTo>
                    <a:pt x="7817149" y="950223"/>
                  </a:lnTo>
                  <a:lnTo>
                    <a:pt x="7859227" y="932309"/>
                  </a:lnTo>
                  <a:lnTo>
                    <a:pt x="7899834" y="911696"/>
                  </a:lnTo>
                  <a:lnTo>
                    <a:pt x="7938981" y="888416"/>
                  </a:lnTo>
                  <a:lnTo>
                    <a:pt x="7976179" y="862842"/>
                  </a:lnTo>
                  <a:lnTo>
                    <a:pt x="8011686" y="834837"/>
                  </a:lnTo>
                  <a:lnTo>
                    <a:pt x="8045261" y="804604"/>
                  </a:lnTo>
                  <a:lnTo>
                    <a:pt x="8076789" y="772260"/>
                  </a:lnTo>
                  <a:lnTo>
                    <a:pt x="8106155" y="737924"/>
                  </a:lnTo>
                  <a:lnTo>
                    <a:pt x="8133244" y="701713"/>
                  </a:lnTo>
                  <a:lnTo>
                    <a:pt x="8157940" y="663745"/>
                  </a:lnTo>
                  <a:lnTo>
                    <a:pt x="8180127" y="624139"/>
                  </a:lnTo>
                  <a:lnTo>
                    <a:pt x="8199690" y="583010"/>
                  </a:lnTo>
                  <a:lnTo>
                    <a:pt x="8216514" y="540479"/>
                  </a:lnTo>
                  <a:lnTo>
                    <a:pt x="8230484" y="496662"/>
                  </a:lnTo>
                  <a:lnTo>
                    <a:pt x="8241484" y="451677"/>
                  </a:lnTo>
                  <a:lnTo>
                    <a:pt x="8249398" y="405643"/>
                  </a:lnTo>
                  <a:lnTo>
                    <a:pt x="8254111" y="358676"/>
                  </a:lnTo>
                  <a:lnTo>
                    <a:pt x="8255508" y="310896"/>
                  </a:lnTo>
                  <a:close/>
                </a:path>
                <a:path w="8255634" h="979170">
                  <a:moveTo>
                    <a:pt x="7584947" y="979170"/>
                  </a:moveTo>
                  <a:lnTo>
                    <a:pt x="7581137" y="973074"/>
                  </a:lnTo>
                  <a:lnTo>
                    <a:pt x="7575041" y="970788"/>
                  </a:lnTo>
                  <a:lnTo>
                    <a:pt x="7573772" y="979170"/>
                  </a:lnTo>
                  <a:lnTo>
                    <a:pt x="7584947" y="979170"/>
                  </a:lnTo>
                  <a:close/>
                </a:path>
              </a:pathLst>
            </a:custGeom>
            <a:solidFill>
              <a:srgbClr val="FFFFFF"/>
            </a:solidFill>
          </p:spPr>
          <p:txBody>
            <a:bodyPr wrap="square" lIns="0" tIns="0" rIns="0" bIns="0" rtlCol="0"/>
            <a:lstStyle/>
            <a:p>
              <a:endParaRPr/>
            </a:p>
          </p:txBody>
        </p:sp>
      </p:grpSp>
      <p:sp>
        <p:nvSpPr>
          <p:cNvPr id="19" name="object 19"/>
          <p:cNvSpPr txBox="1"/>
          <p:nvPr/>
        </p:nvSpPr>
        <p:spPr>
          <a:xfrm>
            <a:off x="927353" y="2568194"/>
            <a:ext cx="8204834" cy="3412490"/>
          </a:xfrm>
          <a:prstGeom prst="rect">
            <a:avLst/>
          </a:prstGeom>
        </p:spPr>
        <p:txBody>
          <a:bodyPr vert="horz" wrap="square" lIns="0" tIns="51435" rIns="0" bIns="0" rtlCol="0">
            <a:spAutoFit/>
          </a:bodyPr>
          <a:lstStyle/>
          <a:p>
            <a:pPr marL="297815" marR="347345">
              <a:lnSpc>
                <a:spcPct val="91500"/>
              </a:lnSpc>
              <a:spcBef>
                <a:spcPts val="405"/>
              </a:spcBef>
            </a:pPr>
            <a:r>
              <a:rPr sz="3000" spc="25" dirty="0">
                <a:solidFill>
                  <a:srgbClr val="FFFFFF"/>
                </a:solidFill>
                <a:latin typeface="Calibri"/>
                <a:cs typeface="Calibri"/>
              </a:rPr>
              <a:t>“This </a:t>
            </a:r>
            <a:r>
              <a:rPr sz="3000" spc="-5" dirty="0">
                <a:solidFill>
                  <a:srgbClr val="FFFFFF"/>
                </a:solidFill>
                <a:latin typeface="Calibri"/>
                <a:cs typeface="Calibri"/>
              </a:rPr>
              <a:t>policy </a:t>
            </a:r>
            <a:r>
              <a:rPr sz="3000" spc="-15" dirty="0">
                <a:solidFill>
                  <a:srgbClr val="FFFFFF"/>
                </a:solidFill>
                <a:latin typeface="Calibri"/>
                <a:cs typeface="Calibri"/>
              </a:rPr>
              <a:t>excludes </a:t>
            </a:r>
            <a:r>
              <a:rPr sz="3000" spc="-5" dirty="0">
                <a:solidFill>
                  <a:srgbClr val="FFFFFF"/>
                </a:solidFill>
                <a:latin typeface="Calibri"/>
                <a:cs typeface="Calibri"/>
              </a:rPr>
              <a:t>consequential </a:t>
            </a:r>
            <a:r>
              <a:rPr sz="3000" dirty="0">
                <a:solidFill>
                  <a:srgbClr val="FFFFFF"/>
                </a:solidFill>
                <a:latin typeface="Calibri"/>
                <a:cs typeface="Calibri"/>
              </a:rPr>
              <a:t>loss,</a:t>
            </a:r>
            <a:r>
              <a:rPr sz="3000" spc="-120" dirty="0">
                <a:solidFill>
                  <a:srgbClr val="FFFFFF"/>
                </a:solidFill>
                <a:latin typeface="Calibri"/>
                <a:cs typeface="Calibri"/>
              </a:rPr>
              <a:t> </a:t>
            </a:r>
            <a:r>
              <a:rPr sz="3000" spc="-5" dirty="0">
                <a:solidFill>
                  <a:srgbClr val="FFFFFF"/>
                </a:solidFill>
                <a:latin typeface="Calibri"/>
                <a:cs typeface="Calibri"/>
              </a:rPr>
              <a:t>damage  </a:t>
            </a:r>
            <a:r>
              <a:rPr sz="3000" dirty="0">
                <a:solidFill>
                  <a:srgbClr val="FFFFFF"/>
                </a:solidFill>
                <a:latin typeface="Calibri"/>
                <a:cs typeface="Calibri"/>
              </a:rPr>
              <a:t>or </a:t>
            </a:r>
            <a:r>
              <a:rPr sz="3000" spc="-10" dirty="0">
                <a:solidFill>
                  <a:srgbClr val="FFFFFF"/>
                </a:solidFill>
                <a:latin typeface="Calibri"/>
                <a:cs typeface="Calibri"/>
              </a:rPr>
              <a:t>expense </a:t>
            </a:r>
            <a:r>
              <a:rPr sz="3000" dirty="0">
                <a:solidFill>
                  <a:srgbClr val="FFFFFF"/>
                </a:solidFill>
                <a:latin typeface="Calibri"/>
                <a:cs typeface="Calibri"/>
              </a:rPr>
              <a:t>of </a:t>
            </a:r>
            <a:r>
              <a:rPr sz="3000" spc="-20" dirty="0">
                <a:solidFill>
                  <a:srgbClr val="FFFFFF"/>
                </a:solidFill>
                <a:latin typeface="Calibri"/>
                <a:cs typeface="Calibri"/>
              </a:rPr>
              <a:t>any </a:t>
            </a:r>
            <a:r>
              <a:rPr sz="3000" dirty="0">
                <a:solidFill>
                  <a:srgbClr val="FFFFFF"/>
                </a:solidFill>
                <a:latin typeface="Calibri"/>
                <a:cs typeface="Calibri"/>
              </a:rPr>
              <a:t>kind or </a:t>
            </a:r>
            <a:r>
              <a:rPr sz="3000" spc="-5" dirty="0">
                <a:solidFill>
                  <a:srgbClr val="FFFFFF"/>
                </a:solidFill>
                <a:latin typeface="Calibri"/>
                <a:cs typeface="Calibri"/>
              </a:rPr>
              <a:t>description including  </a:t>
            </a:r>
            <a:r>
              <a:rPr sz="3000" dirty="0">
                <a:solidFill>
                  <a:srgbClr val="FFFFFF"/>
                </a:solidFill>
                <a:latin typeface="Calibri"/>
                <a:cs typeface="Calibri"/>
              </a:rPr>
              <a:t>but not </a:t>
            </a:r>
            <a:r>
              <a:rPr sz="3000" spc="-10" dirty="0">
                <a:solidFill>
                  <a:srgbClr val="FFFFFF"/>
                </a:solidFill>
                <a:latin typeface="Calibri"/>
                <a:cs typeface="Calibri"/>
              </a:rPr>
              <a:t>limited </a:t>
            </a:r>
            <a:r>
              <a:rPr sz="3000" spc="-20" dirty="0">
                <a:solidFill>
                  <a:srgbClr val="FFFFFF"/>
                </a:solidFill>
                <a:latin typeface="Calibri"/>
                <a:cs typeface="Calibri"/>
              </a:rPr>
              <a:t>to </a:t>
            </a:r>
            <a:r>
              <a:rPr sz="3000" dirty="0">
                <a:solidFill>
                  <a:srgbClr val="FFFFFF"/>
                </a:solidFill>
                <a:latin typeface="Calibri"/>
                <a:cs typeface="Calibri"/>
              </a:rPr>
              <a:t>loss of </a:t>
            </a:r>
            <a:r>
              <a:rPr sz="3000" spc="-25" dirty="0">
                <a:solidFill>
                  <a:srgbClr val="FFFFFF"/>
                </a:solidFill>
                <a:latin typeface="Calibri"/>
                <a:cs typeface="Calibri"/>
              </a:rPr>
              <a:t>market </a:t>
            </a:r>
            <a:r>
              <a:rPr sz="3000" dirty="0">
                <a:solidFill>
                  <a:srgbClr val="FFFFFF"/>
                </a:solidFill>
                <a:latin typeface="Calibri"/>
                <a:cs typeface="Calibri"/>
              </a:rPr>
              <a:t>or </a:t>
            </a:r>
            <a:r>
              <a:rPr sz="3000" spc="-50" dirty="0">
                <a:solidFill>
                  <a:srgbClr val="FFFFFF"/>
                </a:solidFill>
                <a:latin typeface="Calibri"/>
                <a:cs typeface="Calibri"/>
              </a:rPr>
              <a:t>delay,  </a:t>
            </a:r>
            <a:r>
              <a:rPr sz="3000" spc="-10" dirty="0">
                <a:solidFill>
                  <a:srgbClr val="FFFFFF"/>
                </a:solidFill>
                <a:latin typeface="Calibri"/>
                <a:cs typeface="Calibri"/>
              </a:rPr>
              <a:t>liquidated </a:t>
            </a:r>
            <a:r>
              <a:rPr sz="3000" spc="-5" dirty="0">
                <a:solidFill>
                  <a:srgbClr val="FFFFFF"/>
                </a:solidFill>
                <a:latin typeface="Calibri"/>
                <a:cs typeface="Calibri"/>
              </a:rPr>
              <a:t>damages, </a:t>
            </a:r>
            <a:r>
              <a:rPr sz="3000" spc="-10" dirty="0">
                <a:solidFill>
                  <a:srgbClr val="FFFFFF"/>
                </a:solidFill>
                <a:latin typeface="Calibri"/>
                <a:cs typeface="Calibri"/>
              </a:rPr>
              <a:t>performance </a:t>
            </a:r>
            <a:r>
              <a:rPr sz="3000" dirty="0">
                <a:solidFill>
                  <a:srgbClr val="FFFFFF"/>
                </a:solidFill>
                <a:latin typeface="Calibri"/>
                <a:cs typeface="Calibri"/>
              </a:rPr>
              <a:t>penalties,  penalties </a:t>
            </a:r>
            <a:r>
              <a:rPr sz="3000" spc="-25" dirty="0">
                <a:solidFill>
                  <a:srgbClr val="FFFFFF"/>
                </a:solidFill>
                <a:latin typeface="Calibri"/>
                <a:cs typeface="Calibri"/>
              </a:rPr>
              <a:t>for </a:t>
            </a:r>
            <a:r>
              <a:rPr sz="3000" spc="-5" dirty="0">
                <a:solidFill>
                  <a:srgbClr val="FFFFFF"/>
                </a:solidFill>
                <a:latin typeface="Calibri"/>
                <a:cs typeface="Calibri"/>
              </a:rPr>
              <a:t>non‐completion, </a:t>
            </a:r>
            <a:r>
              <a:rPr sz="3000" spc="-15" dirty="0">
                <a:solidFill>
                  <a:srgbClr val="FFFFFF"/>
                </a:solidFill>
                <a:latin typeface="Calibri"/>
                <a:cs typeface="Calibri"/>
              </a:rPr>
              <a:t>delay </a:t>
            </a:r>
            <a:r>
              <a:rPr sz="3000" dirty="0">
                <a:solidFill>
                  <a:srgbClr val="FFFFFF"/>
                </a:solidFill>
                <a:latin typeface="Calibri"/>
                <a:cs typeface="Calibri"/>
              </a:rPr>
              <a:t>in  </a:t>
            </a:r>
            <a:r>
              <a:rPr sz="3000" spc="-10" dirty="0">
                <a:solidFill>
                  <a:srgbClr val="FFFFFF"/>
                </a:solidFill>
                <a:latin typeface="Calibri"/>
                <a:cs typeface="Calibri"/>
              </a:rPr>
              <a:t>completion, </a:t>
            </a:r>
            <a:r>
              <a:rPr sz="3000" dirty="0">
                <a:solidFill>
                  <a:srgbClr val="FFFFFF"/>
                </a:solidFill>
                <a:latin typeface="Calibri"/>
                <a:cs typeface="Calibri"/>
              </a:rPr>
              <a:t>or non </a:t>
            </a:r>
            <a:r>
              <a:rPr sz="3000" spc="-5" dirty="0">
                <a:solidFill>
                  <a:srgbClr val="FFFFFF"/>
                </a:solidFill>
                <a:latin typeface="Calibri"/>
                <a:cs typeface="Calibri"/>
              </a:rPr>
              <a:t>compliance with </a:t>
            </a:r>
            <a:r>
              <a:rPr sz="3000" spc="-20" dirty="0">
                <a:solidFill>
                  <a:srgbClr val="FFFFFF"/>
                </a:solidFill>
                <a:latin typeface="Calibri"/>
                <a:cs typeface="Calibri"/>
              </a:rPr>
              <a:t>contract  </a:t>
            </a:r>
            <a:r>
              <a:rPr sz="3000" spc="-5" dirty="0">
                <a:solidFill>
                  <a:srgbClr val="FFFFFF"/>
                </a:solidFill>
                <a:latin typeface="Calibri"/>
                <a:cs typeface="Calibri"/>
              </a:rPr>
              <a:t>conditions, whether caused </a:t>
            </a:r>
            <a:r>
              <a:rPr sz="3000" spc="-10" dirty="0">
                <a:solidFill>
                  <a:srgbClr val="FFFFFF"/>
                </a:solidFill>
                <a:latin typeface="Calibri"/>
                <a:cs typeface="Calibri"/>
              </a:rPr>
              <a:t>by </a:t>
            </a:r>
            <a:r>
              <a:rPr sz="3000" dirty="0">
                <a:solidFill>
                  <a:srgbClr val="FFFFFF"/>
                </a:solidFill>
                <a:latin typeface="Calibri"/>
                <a:cs typeface="Calibri"/>
              </a:rPr>
              <a:t>a </a:t>
            </a:r>
            <a:r>
              <a:rPr sz="3000" spc="-5" dirty="0">
                <a:solidFill>
                  <a:srgbClr val="FFFFFF"/>
                </a:solidFill>
                <a:latin typeface="Calibri"/>
                <a:cs typeface="Calibri"/>
              </a:rPr>
              <a:t>peril </a:t>
            </a:r>
            <a:r>
              <a:rPr sz="3000" spc="-10" dirty="0">
                <a:solidFill>
                  <a:srgbClr val="FFFFFF"/>
                </a:solidFill>
                <a:latin typeface="Calibri"/>
                <a:cs typeface="Calibri"/>
              </a:rPr>
              <a:t>insured </a:t>
            </a:r>
            <a:r>
              <a:rPr sz="3000" dirty="0">
                <a:solidFill>
                  <a:srgbClr val="FFFFFF"/>
                </a:solidFill>
                <a:latin typeface="Calibri"/>
                <a:cs typeface="Calibri"/>
              </a:rPr>
              <a:t>or  </a:t>
            </a:r>
            <a:r>
              <a:rPr sz="3000" spc="-25" dirty="0">
                <a:solidFill>
                  <a:srgbClr val="FFFFFF"/>
                </a:solidFill>
                <a:latin typeface="Calibri"/>
                <a:cs typeface="Calibri"/>
              </a:rPr>
              <a:t>otherwise.”</a:t>
            </a:r>
            <a:endParaRPr sz="3000">
              <a:latin typeface="Calibri"/>
              <a:cs typeface="Calibri"/>
            </a:endParaRPr>
          </a:p>
        </p:txBody>
      </p:sp>
      <p:grpSp>
        <p:nvGrpSpPr>
          <p:cNvPr id="20" name="object 20"/>
          <p:cNvGrpSpPr/>
          <p:nvPr/>
        </p:nvGrpSpPr>
        <p:grpSpPr>
          <a:xfrm>
            <a:off x="457200" y="6331458"/>
            <a:ext cx="9144000" cy="984250"/>
            <a:chOff x="457200" y="6331458"/>
            <a:chExt cx="9144000" cy="984250"/>
          </a:xfrm>
        </p:grpSpPr>
        <p:sp>
          <p:nvSpPr>
            <p:cNvPr id="21" name="object 21"/>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2" name="object 22"/>
            <p:cNvSpPr/>
            <p:nvPr/>
          </p:nvSpPr>
          <p:spPr>
            <a:xfrm>
              <a:off x="1518466" y="6332219"/>
              <a:ext cx="7022465" cy="3810"/>
            </a:xfrm>
            <a:custGeom>
              <a:avLst/>
              <a:gdLst/>
              <a:ahLst/>
              <a:cxnLst/>
              <a:rect l="l" t="t" r="r" b="b"/>
              <a:pathLst>
                <a:path w="7022465" h="3810">
                  <a:moveTo>
                    <a:pt x="7022218" y="0"/>
                  </a:moveTo>
                  <a:lnTo>
                    <a:pt x="0" y="0"/>
                  </a:lnTo>
                  <a:lnTo>
                    <a:pt x="20030" y="2122"/>
                  </a:lnTo>
                  <a:lnTo>
                    <a:pt x="68017" y="3810"/>
                  </a:lnTo>
                  <a:lnTo>
                    <a:pt x="6954211" y="3810"/>
                  </a:lnTo>
                  <a:lnTo>
                    <a:pt x="7002193" y="2122"/>
                  </a:lnTo>
                  <a:lnTo>
                    <a:pt x="7022218" y="0"/>
                  </a:lnTo>
                  <a:close/>
                </a:path>
              </a:pathLst>
            </a:custGeom>
            <a:solidFill>
              <a:srgbClr val="4F81BD"/>
            </a:solidFill>
          </p:spPr>
          <p:txBody>
            <a:bodyPr wrap="square" lIns="0" tIns="0" rIns="0" bIns="0" rtlCol="0"/>
            <a:lstStyle/>
            <a:p>
              <a:endParaRPr/>
            </a:p>
          </p:txBody>
        </p:sp>
        <p:sp>
          <p:nvSpPr>
            <p:cNvPr id="23" name="object 23"/>
            <p:cNvSpPr/>
            <p:nvPr/>
          </p:nvSpPr>
          <p:spPr>
            <a:xfrm>
              <a:off x="1437126" y="6332219"/>
              <a:ext cx="7185025" cy="17145"/>
            </a:xfrm>
            <a:custGeom>
              <a:avLst/>
              <a:gdLst/>
              <a:ahLst/>
              <a:cxnLst/>
              <a:rect l="l" t="t" r="r" b="b"/>
              <a:pathLst>
                <a:path w="7185025" h="17145">
                  <a:moveTo>
                    <a:pt x="7022978" y="0"/>
                  </a:moveTo>
                  <a:lnTo>
                    <a:pt x="0" y="0"/>
                  </a:lnTo>
                  <a:lnTo>
                    <a:pt x="8203" y="2021"/>
                  </a:lnTo>
                  <a:lnTo>
                    <a:pt x="54310" y="10097"/>
                  </a:lnTo>
                  <a:lnTo>
                    <a:pt x="101398" y="15047"/>
                  </a:lnTo>
                  <a:lnTo>
                    <a:pt x="149357" y="16764"/>
                  </a:lnTo>
                  <a:lnTo>
                    <a:pt x="7021835" y="16764"/>
                  </a:lnTo>
                  <a:lnTo>
                    <a:pt x="7021835" y="8382"/>
                  </a:lnTo>
                  <a:lnTo>
                    <a:pt x="7022597" y="1524"/>
                  </a:lnTo>
                  <a:lnTo>
                    <a:pt x="7022978" y="0"/>
                  </a:lnTo>
                  <a:close/>
                </a:path>
                <a:path w="7185025" h="17145">
                  <a:moveTo>
                    <a:pt x="7034165" y="0"/>
                  </a:moveTo>
                  <a:lnTo>
                    <a:pt x="7022978" y="0"/>
                  </a:lnTo>
                  <a:lnTo>
                    <a:pt x="7022597" y="1524"/>
                  </a:lnTo>
                  <a:lnTo>
                    <a:pt x="7021835" y="8382"/>
                  </a:lnTo>
                  <a:lnTo>
                    <a:pt x="7025645" y="13716"/>
                  </a:lnTo>
                  <a:lnTo>
                    <a:pt x="7030979" y="16002"/>
                  </a:lnTo>
                  <a:lnTo>
                    <a:pt x="7031741" y="16002"/>
                  </a:lnTo>
                  <a:lnTo>
                    <a:pt x="7034165" y="0"/>
                  </a:lnTo>
                  <a:close/>
                </a:path>
                <a:path w="7185025" h="17145">
                  <a:moveTo>
                    <a:pt x="7038091" y="0"/>
                  </a:moveTo>
                  <a:lnTo>
                    <a:pt x="7034165" y="0"/>
                  </a:lnTo>
                  <a:lnTo>
                    <a:pt x="7031741" y="16002"/>
                  </a:lnTo>
                  <a:lnTo>
                    <a:pt x="7030979" y="16002"/>
                  </a:lnTo>
                  <a:lnTo>
                    <a:pt x="7025645" y="13716"/>
                  </a:lnTo>
                  <a:lnTo>
                    <a:pt x="7021835" y="8382"/>
                  </a:lnTo>
                  <a:lnTo>
                    <a:pt x="7021835" y="16764"/>
                  </a:lnTo>
                  <a:lnTo>
                    <a:pt x="7035551" y="16764"/>
                  </a:lnTo>
                  <a:lnTo>
                    <a:pt x="7038091" y="0"/>
                  </a:lnTo>
                  <a:close/>
                </a:path>
                <a:path w="7185025" h="17145">
                  <a:moveTo>
                    <a:pt x="7049266" y="0"/>
                  </a:moveTo>
                  <a:lnTo>
                    <a:pt x="7038091" y="0"/>
                  </a:lnTo>
                  <a:lnTo>
                    <a:pt x="7035551" y="16764"/>
                  </a:lnTo>
                  <a:lnTo>
                    <a:pt x="7041972" y="16484"/>
                  </a:lnTo>
                  <a:lnTo>
                    <a:pt x="7046981" y="12192"/>
                  </a:lnTo>
                  <a:lnTo>
                    <a:pt x="7047743" y="6096"/>
                  </a:lnTo>
                  <a:lnTo>
                    <a:pt x="7049266" y="0"/>
                  </a:lnTo>
                  <a:close/>
                </a:path>
                <a:path w="7185025" h="17145">
                  <a:moveTo>
                    <a:pt x="7041972" y="16484"/>
                  </a:moveTo>
                  <a:lnTo>
                    <a:pt x="7035551" y="16764"/>
                  </a:lnTo>
                  <a:lnTo>
                    <a:pt x="7041647" y="16764"/>
                  </a:lnTo>
                  <a:lnTo>
                    <a:pt x="7041972" y="16484"/>
                  </a:lnTo>
                  <a:close/>
                </a:path>
                <a:path w="7185025" h="17145">
                  <a:moveTo>
                    <a:pt x="7184870" y="0"/>
                  </a:moveTo>
                  <a:lnTo>
                    <a:pt x="7049266" y="0"/>
                  </a:lnTo>
                  <a:lnTo>
                    <a:pt x="7047743" y="6096"/>
                  </a:lnTo>
                  <a:lnTo>
                    <a:pt x="7046981" y="12192"/>
                  </a:lnTo>
                  <a:lnTo>
                    <a:pt x="7041972" y="16484"/>
                  </a:lnTo>
                  <a:lnTo>
                    <a:pt x="7053077" y="16002"/>
                  </a:lnTo>
                  <a:lnTo>
                    <a:pt x="7100771" y="13354"/>
                  </a:lnTo>
                  <a:lnTo>
                    <a:pt x="7147573" y="7417"/>
                  </a:lnTo>
                  <a:lnTo>
                    <a:pt x="7184870" y="0"/>
                  </a:lnTo>
                  <a:close/>
                </a:path>
              </a:pathLst>
            </a:custGeom>
            <a:solidFill>
              <a:srgbClr val="FFFFFF"/>
            </a:solidFill>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891" y="952754"/>
            <a:ext cx="7467600" cy="635635"/>
          </a:xfrm>
          <a:prstGeom prst="rect">
            <a:avLst/>
          </a:prstGeom>
        </p:spPr>
        <p:txBody>
          <a:bodyPr vert="horz" wrap="square" lIns="0" tIns="12700" rIns="0" bIns="0" rtlCol="0">
            <a:spAutoFit/>
          </a:bodyPr>
          <a:lstStyle/>
          <a:p>
            <a:pPr marL="12700">
              <a:lnSpc>
                <a:spcPct val="100000"/>
              </a:lnSpc>
              <a:spcBef>
                <a:spcPts val="100"/>
              </a:spcBef>
            </a:pPr>
            <a:r>
              <a:rPr sz="4000" spc="-5" dirty="0"/>
              <a:t>Elements </a:t>
            </a:r>
            <a:r>
              <a:rPr sz="4000" dirty="0"/>
              <a:t>of a </a:t>
            </a:r>
            <a:r>
              <a:rPr sz="4000" spc="-20" dirty="0"/>
              <a:t>Covered Delay</a:t>
            </a:r>
            <a:r>
              <a:rPr sz="4000" spc="-75" dirty="0"/>
              <a:t> </a:t>
            </a:r>
            <a:r>
              <a:rPr sz="4000" spc="-5" dirty="0"/>
              <a:t>Claim:</a:t>
            </a:r>
            <a:endParaRPr sz="4000"/>
          </a:p>
        </p:txBody>
      </p:sp>
      <p:grpSp>
        <p:nvGrpSpPr>
          <p:cNvPr id="3" name="object 3"/>
          <p:cNvGrpSpPr/>
          <p:nvPr/>
        </p:nvGrpSpPr>
        <p:grpSpPr>
          <a:xfrm>
            <a:off x="457200" y="1436369"/>
            <a:ext cx="9144000" cy="1958339"/>
            <a:chOff x="457200" y="1436369"/>
            <a:chExt cx="9144000" cy="1958339"/>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22019" y="2170937"/>
              <a:ext cx="2162175" cy="245110"/>
            </a:xfrm>
            <a:custGeom>
              <a:avLst/>
              <a:gdLst/>
              <a:ahLst/>
              <a:cxnLst/>
              <a:rect l="l" t="t" r="r" b="b"/>
              <a:pathLst>
                <a:path w="2162175" h="245110">
                  <a:moveTo>
                    <a:pt x="2161794" y="244601"/>
                  </a:moveTo>
                  <a:lnTo>
                    <a:pt x="2161794" y="130301"/>
                  </a:lnTo>
                  <a:lnTo>
                    <a:pt x="2151626" y="79724"/>
                  </a:lnTo>
                  <a:lnTo>
                    <a:pt x="2123884" y="38290"/>
                  </a:lnTo>
                  <a:lnTo>
                    <a:pt x="2082712" y="10286"/>
                  </a:lnTo>
                  <a:lnTo>
                    <a:pt x="2032254" y="0"/>
                  </a:lnTo>
                  <a:lnTo>
                    <a:pt x="129539" y="0"/>
                  </a:lnTo>
                  <a:lnTo>
                    <a:pt x="79081" y="10286"/>
                  </a:lnTo>
                  <a:lnTo>
                    <a:pt x="37909" y="38290"/>
                  </a:lnTo>
                  <a:lnTo>
                    <a:pt x="10167" y="79724"/>
                  </a:lnTo>
                  <a:lnTo>
                    <a:pt x="0" y="130301"/>
                  </a:lnTo>
                  <a:lnTo>
                    <a:pt x="0" y="244601"/>
                  </a:lnTo>
                  <a:lnTo>
                    <a:pt x="2161794" y="244601"/>
                  </a:lnTo>
                  <a:close/>
                </a:path>
              </a:pathLst>
            </a:custGeom>
            <a:solidFill>
              <a:srgbClr val="4F81BD"/>
            </a:solidFill>
          </p:spPr>
          <p:txBody>
            <a:bodyPr wrap="square" lIns="0" tIns="0" rIns="0" bIns="0" rtlCol="0"/>
            <a:lstStyle/>
            <a:p>
              <a:endParaRPr/>
            </a:p>
          </p:txBody>
        </p:sp>
        <p:sp>
          <p:nvSpPr>
            <p:cNvPr id="6" name="object 6"/>
            <p:cNvSpPr/>
            <p:nvPr/>
          </p:nvSpPr>
          <p:spPr>
            <a:xfrm>
              <a:off x="909066" y="2158745"/>
              <a:ext cx="2188210" cy="257175"/>
            </a:xfrm>
            <a:custGeom>
              <a:avLst/>
              <a:gdLst/>
              <a:ahLst/>
              <a:cxnLst/>
              <a:rect l="l" t="t" r="r" b="b"/>
              <a:pathLst>
                <a:path w="2188210" h="257175">
                  <a:moveTo>
                    <a:pt x="2187702" y="256793"/>
                  </a:moveTo>
                  <a:lnTo>
                    <a:pt x="2187702" y="141732"/>
                  </a:lnTo>
                  <a:lnTo>
                    <a:pt x="2186940" y="134874"/>
                  </a:lnTo>
                  <a:lnTo>
                    <a:pt x="2186940" y="127254"/>
                  </a:lnTo>
                  <a:lnTo>
                    <a:pt x="2172366" y="78333"/>
                  </a:lnTo>
                  <a:lnTo>
                    <a:pt x="2142829" y="38590"/>
                  </a:lnTo>
                  <a:lnTo>
                    <a:pt x="2101629" y="11366"/>
                  </a:lnTo>
                  <a:lnTo>
                    <a:pt x="2052066" y="0"/>
                  </a:lnTo>
                  <a:lnTo>
                    <a:pt x="142494" y="0"/>
                  </a:lnTo>
                  <a:lnTo>
                    <a:pt x="92249" y="9026"/>
                  </a:lnTo>
                  <a:lnTo>
                    <a:pt x="49739" y="34337"/>
                  </a:lnTo>
                  <a:lnTo>
                    <a:pt x="18364" y="72769"/>
                  </a:lnTo>
                  <a:lnTo>
                    <a:pt x="1523" y="121158"/>
                  </a:lnTo>
                  <a:lnTo>
                    <a:pt x="761" y="128016"/>
                  </a:lnTo>
                  <a:lnTo>
                    <a:pt x="761" y="134874"/>
                  </a:lnTo>
                  <a:lnTo>
                    <a:pt x="0" y="142494"/>
                  </a:lnTo>
                  <a:lnTo>
                    <a:pt x="0" y="256793"/>
                  </a:lnTo>
                  <a:lnTo>
                    <a:pt x="25907" y="256793"/>
                  </a:lnTo>
                  <a:lnTo>
                    <a:pt x="25907" y="129540"/>
                  </a:lnTo>
                  <a:lnTo>
                    <a:pt x="26670" y="124206"/>
                  </a:lnTo>
                  <a:lnTo>
                    <a:pt x="42714" y="81233"/>
                  </a:lnTo>
                  <a:lnTo>
                    <a:pt x="68580" y="51816"/>
                  </a:lnTo>
                  <a:lnTo>
                    <a:pt x="114623" y="28660"/>
                  </a:lnTo>
                  <a:lnTo>
                    <a:pt x="142494" y="25193"/>
                  </a:lnTo>
                  <a:lnTo>
                    <a:pt x="2052066" y="25241"/>
                  </a:lnTo>
                  <a:lnTo>
                    <a:pt x="2096951" y="37215"/>
                  </a:lnTo>
                  <a:lnTo>
                    <a:pt x="2129985" y="61898"/>
                  </a:lnTo>
                  <a:lnTo>
                    <a:pt x="2152824" y="96207"/>
                  </a:lnTo>
                  <a:lnTo>
                    <a:pt x="2161794" y="136398"/>
                  </a:lnTo>
                  <a:lnTo>
                    <a:pt x="2161794" y="256793"/>
                  </a:lnTo>
                  <a:lnTo>
                    <a:pt x="2187702" y="256793"/>
                  </a:lnTo>
                  <a:close/>
                </a:path>
              </a:pathLst>
            </a:custGeom>
            <a:solidFill>
              <a:srgbClr val="FFFFFF"/>
            </a:solidFill>
          </p:spPr>
          <p:txBody>
            <a:bodyPr wrap="square" lIns="0" tIns="0" rIns="0" bIns="0" rtlCol="0"/>
            <a:lstStyle/>
            <a:p>
              <a:endParaRPr/>
            </a:p>
          </p:txBody>
        </p:sp>
        <p:sp>
          <p:nvSpPr>
            <p:cNvPr id="7" name="object 7"/>
            <p:cNvSpPr/>
            <p:nvPr/>
          </p:nvSpPr>
          <p:spPr>
            <a:xfrm>
              <a:off x="3948684" y="2170937"/>
              <a:ext cx="2162175" cy="245110"/>
            </a:xfrm>
            <a:custGeom>
              <a:avLst/>
              <a:gdLst/>
              <a:ahLst/>
              <a:cxnLst/>
              <a:rect l="l" t="t" r="r" b="b"/>
              <a:pathLst>
                <a:path w="2162175" h="245110">
                  <a:moveTo>
                    <a:pt x="2161794" y="244601"/>
                  </a:moveTo>
                  <a:lnTo>
                    <a:pt x="2161794" y="130301"/>
                  </a:lnTo>
                  <a:lnTo>
                    <a:pt x="2151626" y="79724"/>
                  </a:lnTo>
                  <a:lnTo>
                    <a:pt x="2123884" y="38290"/>
                  </a:lnTo>
                  <a:lnTo>
                    <a:pt x="2082712" y="10286"/>
                  </a:lnTo>
                  <a:lnTo>
                    <a:pt x="2032254" y="0"/>
                  </a:lnTo>
                  <a:lnTo>
                    <a:pt x="129539" y="0"/>
                  </a:lnTo>
                  <a:lnTo>
                    <a:pt x="79081" y="10286"/>
                  </a:lnTo>
                  <a:lnTo>
                    <a:pt x="37909" y="38290"/>
                  </a:lnTo>
                  <a:lnTo>
                    <a:pt x="10167" y="79724"/>
                  </a:lnTo>
                  <a:lnTo>
                    <a:pt x="0" y="130301"/>
                  </a:lnTo>
                  <a:lnTo>
                    <a:pt x="0" y="244601"/>
                  </a:lnTo>
                  <a:lnTo>
                    <a:pt x="2161794" y="244601"/>
                  </a:lnTo>
                  <a:close/>
                </a:path>
              </a:pathLst>
            </a:custGeom>
            <a:solidFill>
              <a:srgbClr val="4F81BD"/>
            </a:solidFill>
          </p:spPr>
          <p:txBody>
            <a:bodyPr wrap="square" lIns="0" tIns="0" rIns="0" bIns="0" rtlCol="0"/>
            <a:lstStyle/>
            <a:p>
              <a:endParaRPr/>
            </a:p>
          </p:txBody>
        </p:sp>
        <p:sp>
          <p:nvSpPr>
            <p:cNvPr id="8" name="object 8"/>
            <p:cNvSpPr/>
            <p:nvPr/>
          </p:nvSpPr>
          <p:spPr>
            <a:xfrm>
              <a:off x="3935729" y="2158745"/>
              <a:ext cx="2188210" cy="257175"/>
            </a:xfrm>
            <a:custGeom>
              <a:avLst/>
              <a:gdLst/>
              <a:ahLst/>
              <a:cxnLst/>
              <a:rect l="l" t="t" r="r" b="b"/>
              <a:pathLst>
                <a:path w="2188210" h="257175">
                  <a:moveTo>
                    <a:pt x="2187702" y="256793"/>
                  </a:moveTo>
                  <a:lnTo>
                    <a:pt x="2187702" y="141732"/>
                  </a:lnTo>
                  <a:lnTo>
                    <a:pt x="2186940" y="134874"/>
                  </a:lnTo>
                  <a:lnTo>
                    <a:pt x="2186940" y="127254"/>
                  </a:lnTo>
                  <a:lnTo>
                    <a:pt x="2172350" y="78320"/>
                  </a:lnTo>
                  <a:lnTo>
                    <a:pt x="2142824" y="38585"/>
                  </a:lnTo>
                  <a:lnTo>
                    <a:pt x="2101638" y="11371"/>
                  </a:lnTo>
                  <a:lnTo>
                    <a:pt x="2052066" y="0"/>
                  </a:lnTo>
                  <a:lnTo>
                    <a:pt x="142494" y="0"/>
                  </a:lnTo>
                  <a:lnTo>
                    <a:pt x="92121" y="9063"/>
                  </a:lnTo>
                  <a:lnTo>
                    <a:pt x="49806" y="34247"/>
                  </a:lnTo>
                  <a:lnTo>
                    <a:pt x="18592" y="72596"/>
                  </a:lnTo>
                  <a:lnTo>
                    <a:pt x="1523" y="121158"/>
                  </a:lnTo>
                  <a:lnTo>
                    <a:pt x="761" y="128016"/>
                  </a:lnTo>
                  <a:lnTo>
                    <a:pt x="761" y="134874"/>
                  </a:lnTo>
                  <a:lnTo>
                    <a:pt x="0" y="142494"/>
                  </a:lnTo>
                  <a:lnTo>
                    <a:pt x="0" y="256793"/>
                  </a:lnTo>
                  <a:lnTo>
                    <a:pt x="25907" y="256793"/>
                  </a:lnTo>
                  <a:lnTo>
                    <a:pt x="25907" y="129540"/>
                  </a:lnTo>
                  <a:lnTo>
                    <a:pt x="26670" y="124206"/>
                  </a:lnTo>
                  <a:lnTo>
                    <a:pt x="42752" y="81205"/>
                  </a:lnTo>
                  <a:lnTo>
                    <a:pt x="68580" y="51816"/>
                  </a:lnTo>
                  <a:lnTo>
                    <a:pt x="114623" y="28660"/>
                  </a:lnTo>
                  <a:lnTo>
                    <a:pt x="142494" y="25193"/>
                  </a:lnTo>
                  <a:lnTo>
                    <a:pt x="2052066" y="25241"/>
                  </a:lnTo>
                  <a:lnTo>
                    <a:pt x="2097071" y="37262"/>
                  </a:lnTo>
                  <a:lnTo>
                    <a:pt x="2130047" y="61822"/>
                  </a:lnTo>
                  <a:lnTo>
                    <a:pt x="2152797" y="96047"/>
                  </a:lnTo>
                  <a:lnTo>
                    <a:pt x="2161794" y="136398"/>
                  </a:lnTo>
                  <a:lnTo>
                    <a:pt x="2161794" y="256793"/>
                  </a:lnTo>
                  <a:lnTo>
                    <a:pt x="2187702" y="256793"/>
                  </a:lnTo>
                  <a:close/>
                </a:path>
              </a:pathLst>
            </a:custGeom>
            <a:solidFill>
              <a:srgbClr val="FFFFFF"/>
            </a:solidFill>
          </p:spPr>
          <p:txBody>
            <a:bodyPr wrap="square" lIns="0" tIns="0" rIns="0" bIns="0" rtlCol="0"/>
            <a:lstStyle/>
            <a:p>
              <a:endParaRPr/>
            </a:p>
          </p:txBody>
        </p:sp>
        <p:sp>
          <p:nvSpPr>
            <p:cNvPr id="9" name="object 9"/>
            <p:cNvSpPr/>
            <p:nvPr/>
          </p:nvSpPr>
          <p:spPr>
            <a:xfrm>
              <a:off x="6975347" y="2170937"/>
              <a:ext cx="2162175" cy="245110"/>
            </a:xfrm>
            <a:custGeom>
              <a:avLst/>
              <a:gdLst/>
              <a:ahLst/>
              <a:cxnLst/>
              <a:rect l="l" t="t" r="r" b="b"/>
              <a:pathLst>
                <a:path w="2162175" h="245110">
                  <a:moveTo>
                    <a:pt x="2161794" y="244601"/>
                  </a:moveTo>
                  <a:lnTo>
                    <a:pt x="2161794" y="130301"/>
                  </a:lnTo>
                  <a:lnTo>
                    <a:pt x="2151626" y="79724"/>
                  </a:lnTo>
                  <a:lnTo>
                    <a:pt x="2123884" y="38290"/>
                  </a:lnTo>
                  <a:lnTo>
                    <a:pt x="2082712" y="10286"/>
                  </a:lnTo>
                  <a:lnTo>
                    <a:pt x="2032254" y="0"/>
                  </a:lnTo>
                  <a:lnTo>
                    <a:pt x="129539" y="0"/>
                  </a:lnTo>
                  <a:lnTo>
                    <a:pt x="79081" y="10286"/>
                  </a:lnTo>
                  <a:lnTo>
                    <a:pt x="37909" y="38290"/>
                  </a:lnTo>
                  <a:lnTo>
                    <a:pt x="10167" y="79724"/>
                  </a:lnTo>
                  <a:lnTo>
                    <a:pt x="0" y="130301"/>
                  </a:lnTo>
                  <a:lnTo>
                    <a:pt x="0" y="244601"/>
                  </a:lnTo>
                  <a:lnTo>
                    <a:pt x="2161794" y="244601"/>
                  </a:lnTo>
                  <a:close/>
                </a:path>
              </a:pathLst>
            </a:custGeom>
            <a:solidFill>
              <a:srgbClr val="4F81BD"/>
            </a:solidFill>
          </p:spPr>
          <p:txBody>
            <a:bodyPr wrap="square" lIns="0" tIns="0" rIns="0" bIns="0" rtlCol="0"/>
            <a:lstStyle/>
            <a:p>
              <a:endParaRPr/>
            </a:p>
          </p:txBody>
        </p:sp>
        <p:sp>
          <p:nvSpPr>
            <p:cNvPr id="10" name="object 10"/>
            <p:cNvSpPr/>
            <p:nvPr/>
          </p:nvSpPr>
          <p:spPr>
            <a:xfrm>
              <a:off x="6962393" y="2158745"/>
              <a:ext cx="2188210" cy="257175"/>
            </a:xfrm>
            <a:custGeom>
              <a:avLst/>
              <a:gdLst/>
              <a:ahLst/>
              <a:cxnLst/>
              <a:rect l="l" t="t" r="r" b="b"/>
              <a:pathLst>
                <a:path w="2188209" h="257175">
                  <a:moveTo>
                    <a:pt x="2187702" y="256793"/>
                  </a:moveTo>
                  <a:lnTo>
                    <a:pt x="2187702" y="141732"/>
                  </a:lnTo>
                  <a:lnTo>
                    <a:pt x="2186940" y="134874"/>
                  </a:lnTo>
                  <a:lnTo>
                    <a:pt x="2186940" y="127254"/>
                  </a:lnTo>
                  <a:lnTo>
                    <a:pt x="2172382" y="78516"/>
                  </a:lnTo>
                  <a:lnTo>
                    <a:pt x="2142777" y="38690"/>
                  </a:lnTo>
                  <a:lnTo>
                    <a:pt x="2101534" y="11332"/>
                  </a:lnTo>
                  <a:lnTo>
                    <a:pt x="2052066" y="0"/>
                  </a:lnTo>
                  <a:lnTo>
                    <a:pt x="142494" y="0"/>
                  </a:lnTo>
                  <a:lnTo>
                    <a:pt x="92528" y="8865"/>
                  </a:lnTo>
                  <a:lnTo>
                    <a:pt x="49606" y="34404"/>
                  </a:lnTo>
                  <a:lnTo>
                    <a:pt x="17885" y="73030"/>
                  </a:lnTo>
                  <a:lnTo>
                    <a:pt x="1523" y="121158"/>
                  </a:lnTo>
                  <a:lnTo>
                    <a:pt x="0" y="134874"/>
                  </a:lnTo>
                  <a:lnTo>
                    <a:pt x="0" y="256793"/>
                  </a:lnTo>
                  <a:lnTo>
                    <a:pt x="25907" y="256793"/>
                  </a:lnTo>
                  <a:lnTo>
                    <a:pt x="25907" y="129540"/>
                  </a:lnTo>
                  <a:lnTo>
                    <a:pt x="26670" y="124206"/>
                  </a:lnTo>
                  <a:lnTo>
                    <a:pt x="42424" y="81243"/>
                  </a:lnTo>
                  <a:lnTo>
                    <a:pt x="68580" y="51816"/>
                  </a:lnTo>
                  <a:lnTo>
                    <a:pt x="114623" y="28660"/>
                  </a:lnTo>
                  <a:lnTo>
                    <a:pt x="142494" y="25193"/>
                  </a:lnTo>
                  <a:lnTo>
                    <a:pt x="2052066" y="25241"/>
                  </a:lnTo>
                  <a:lnTo>
                    <a:pt x="2096951" y="37215"/>
                  </a:lnTo>
                  <a:lnTo>
                    <a:pt x="2129985" y="61898"/>
                  </a:lnTo>
                  <a:lnTo>
                    <a:pt x="2152824" y="96207"/>
                  </a:lnTo>
                  <a:lnTo>
                    <a:pt x="2161794" y="136398"/>
                  </a:lnTo>
                  <a:lnTo>
                    <a:pt x="2161794" y="256793"/>
                  </a:lnTo>
                  <a:lnTo>
                    <a:pt x="2187702" y="256793"/>
                  </a:lnTo>
                  <a:close/>
                </a:path>
              </a:pathLst>
            </a:custGeom>
            <a:solidFill>
              <a:srgbClr val="FFFFFF"/>
            </a:solidFill>
          </p:spPr>
          <p:txBody>
            <a:bodyPr wrap="square" lIns="0" tIns="0" rIns="0" bIns="0" rtlCol="0"/>
            <a:lstStyle/>
            <a:p>
              <a:endParaRPr/>
            </a:p>
          </p:txBody>
        </p:sp>
        <p:sp>
          <p:nvSpPr>
            <p:cNvPr id="11" name="object 11"/>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2" name="object 12"/>
            <p:cNvSpPr/>
            <p:nvPr/>
          </p:nvSpPr>
          <p:spPr>
            <a:xfrm>
              <a:off x="922019" y="2415539"/>
              <a:ext cx="2162175" cy="979169"/>
            </a:xfrm>
            <a:custGeom>
              <a:avLst/>
              <a:gdLst/>
              <a:ahLst/>
              <a:cxnLst/>
              <a:rect l="l" t="t" r="r" b="b"/>
              <a:pathLst>
                <a:path w="2162175" h="979170">
                  <a:moveTo>
                    <a:pt x="2161794" y="922782"/>
                  </a:moveTo>
                  <a:lnTo>
                    <a:pt x="2161794" y="0"/>
                  </a:lnTo>
                  <a:lnTo>
                    <a:pt x="0" y="0"/>
                  </a:lnTo>
                  <a:lnTo>
                    <a:pt x="0" y="922782"/>
                  </a:lnTo>
                  <a:lnTo>
                    <a:pt x="10167" y="973359"/>
                  </a:lnTo>
                  <a:lnTo>
                    <a:pt x="14058" y="979169"/>
                  </a:lnTo>
                  <a:lnTo>
                    <a:pt x="2147735" y="979169"/>
                  </a:lnTo>
                  <a:lnTo>
                    <a:pt x="2151626" y="973359"/>
                  </a:lnTo>
                  <a:lnTo>
                    <a:pt x="2161794" y="922782"/>
                  </a:lnTo>
                  <a:close/>
                </a:path>
              </a:pathLst>
            </a:custGeom>
            <a:solidFill>
              <a:srgbClr val="4F81BD"/>
            </a:solidFill>
          </p:spPr>
          <p:txBody>
            <a:bodyPr wrap="square" lIns="0" tIns="0" rIns="0" bIns="0" rtlCol="0"/>
            <a:lstStyle/>
            <a:p>
              <a:endParaRPr/>
            </a:p>
          </p:txBody>
        </p:sp>
        <p:sp>
          <p:nvSpPr>
            <p:cNvPr id="13" name="object 13"/>
            <p:cNvSpPr/>
            <p:nvPr/>
          </p:nvSpPr>
          <p:spPr>
            <a:xfrm>
              <a:off x="909066" y="2415539"/>
              <a:ext cx="2188210" cy="979169"/>
            </a:xfrm>
            <a:custGeom>
              <a:avLst/>
              <a:gdLst/>
              <a:ahLst/>
              <a:cxnLst/>
              <a:rect l="l" t="t" r="r" b="b"/>
              <a:pathLst>
                <a:path w="2188210" h="979170">
                  <a:moveTo>
                    <a:pt x="40033" y="979170"/>
                  </a:moveTo>
                  <a:lnTo>
                    <a:pt x="26670" y="940308"/>
                  </a:lnTo>
                  <a:lnTo>
                    <a:pt x="25908" y="934974"/>
                  </a:lnTo>
                  <a:lnTo>
                    <a:pt x="25908" y="0"/>
                  </a:lnTo>
                  <a:lnTo>
                    <a:pt x="0" y="0"/>
                  </a:lnTo>
                  <a:lnTo>
                    <a:pt x="0" y="923544"/>
                  </a:lnTo>
                  <a:lnTo>
                    <a:pt x="762" y="930402"/>
                  </a:lnTo>
                  <a:lnTo>
                    <a:pt x="762" y="938022"/>
                  </a:lnTo>
                  <a:lnTo>
                    <a:pt x="2286" y="944880"/>
                  </a:lnTo>
                  <a:lnTo>
                    <a:pt x="3048" y="952500"/>
                  </a:lnTo>
                  <a:lnTo>
                    <a:pt x="10574" y="976454"/>
                  </a:lnTo>
                  <a:lnTo>
                    <a:pt x="11924" y="979170"/>
                  </a:lnTo>
                  <a:lnTo>
                    <a:pt x="40033" y="979170"/>
                  </a:lnTo>
                  <a:close/>
                </a:path>
                <a:path w="2188210" h="979170">
                  <a:moveTo>
                    <a:pt x="2187702" y="930402"/>
                  </a:moveTo>
                  <a:lnTo>
                    <a:pt x="2187702" y="0"/>
                  </a:lnTo>
                  <a:lnTo>
                    <a:pt x="2161793" y="0"/>
                  </a:lnTo>
                  <a:lnTo>
                    <a:pt x="2161793" y="935736"/>
                  </a:lnTo>
                  <a:lnTo>
                    <a:pt x="2149266" y="976448"/>
                  </a:lnTo>
                  <a:lnTo>
                    <a:pt x="2147234" y="979170"/>
                  </a:lnTo>
                  <a:lnTo>
                    <a:pt x="2176034" y="979170"/>
                  </a:lnTo>
                  <a:lnTo>
                    <a:pt x="2187702" y="930402"/>
                  </a:lnTo>
                  <a:close/>
                </a:path>
              </a:pathLst>
            </a:custGeom>
            <a:solidFill>
              <a:srgbClr val="FFFFFF"/>
            </a:solidFill>
          </p:spPr>
          <p:txBody>
            <a:bodyPr wrap="square" lIns="0" tIns="0" rIns="0" bIns="0" rtlCol="0"/>
            <a:lstStyle/>
            <a:p>
              <a:endParaRPr/>
            </a:p>
          </p:txBody>
        </p:sp>
      </p:grpSp>
      <p:sp>
        <p:nvSpPr>
          <p:cNvPr id="14" name="object 14"/>
          <p:cNvSpPr txBox="1"/>
          <p:nvPr/>
        </p:nvSpPr>
        <p:spPr>
          <a:xfrm>
            <a:off x="1478533" y="2420365"/>
            <a:ext cx="1047750" cy="725805"/>
          </a:xfrm>
          <a:prstGeom prst="rect">
            <a:avLst/>
          </a:prstGeom>
        </p:spPr>
        <p:txBody>
          <a:bodyPr vert="horz" wrap="square" lIns="0" tIns="50165" rIns="0" bIns="0" rtlCol="0">
            <a:spAutoFit/>
          </a:bodyPr>
          <a:lstStyle/>
          <a:p>
            <a:pPr marL="15240" marR="5080" indent="-3175">
              <a:lnSpc>
                <a:spcPts val="2630"/>
              </a:lnSpc>
              <a:spcBef>
                <a:spcPts val="395"/>
              </a:spcBef>
            </a:pPr>
            <a:r>
              <a:rPr sz="2400" spc="-10" dirty="0">
                <a:solidFill>
                  <a:srgbClr val="FFFFFF"/>
                </a:solidFill>
                <a:latin typeface="Calibri"/>
                <a:cs typeface="Calibri"/>
              </a:rPr>
              <a:t>Co</a:t>
            </a:r>
            <a:r>
              <a:rPr sz="2400" spc="-25" dirty="0">
                <a:solidFill>
                  <a:srgbClr val="FFFFFF"/>
                </a:solidFill>
                <a:latin typeface="Calibri"/>
                <a:cs typeface="Calibri"/>
              </a:rPr>
              <a:t>v</a:t>
            </a:r>
            <a:r>
              <a:rPr sz="2400" dirty="0">
                <a:solidFill>
                  <a:srgbClr val="FFFFFF"/>
                </a:solidFill>
                <a:latin typeface="Calibri"/>
                <a:cs typeface="Calibri"/>
              </a:rPr>
              <a:t>e</a:t>
            </a:r>
            <a:r>
              <a:rPr sz="2400" spc="-35" dirty="0">
                <a:solidFill>
                  <a:srgbClr val="FFFFFF"/>
                </a:solidFill>
                <a:latin typeface="Calibri"/>
                <a:cs typeface="Calibri"/>
              </a:rPr>
              <a:t>r</a:t>
            </a:r>
            <a:r>
              <a:rPr sz="2400" dirty="0">
                <a:solidFill>
                  <a:srgbClr val="FFFFFF"/>
                </a:solidFill>
                <a:latin typeface="Calibri"/>
                <a:cs typeface="Calibri"/>
              </a:rPr>
              <a:t>ed  Dama</a:t>
            </a:r>
            <a:r>
              <a:rPr sz="2400" spc="-25" dirty="0">
                <a:solidFill>
                  <a:srgbClr val="FFFFFF"/>
                </a:solidFill>
                <a:latin typeface="Calibri"/>
                <a:cs typeface="Calibri"/>
              </a:rPr>
              <a:t>g</a:t>
            </a:r>
            <a:r>
              <a:rPr sz="2400" dirty="0">
                <a:solidFill>
                  <a:srgbClr val="FFFFFF"/>
                </a:solidFill>
                <a:latin typeface="Calibri"/>
                <a:cs typeface="Calibri"/>
              </a:rPr>
              <a:t>e</a:t>
            </a:r>
            <a:endParaRPr sz="2400">
              <a:latin typeface="Calibri"/>
              <a:cs typeface="Calibri"/>
            </a:endParaRPr>
          </a:p>
        </p:txBody>
      </p:sp>
      <p:grpSp>
        <p:nvGrpSpPr>
          <p:cNvPr id="15" name="object 15"/>
          <p:cNvGrpSpPr/>
          <p:nvPr/>
        </p:nvGrpSpPr>
        <p:grpSpPr>
          <a:xfrm>
            <a:off x="3300221" y="2415539"/>
            <a:ext cx="2823210" cy="979169"/>
            <a:chOff x="3300221" y="2415539"/>
            <a:chExt cx="2823210" cy="979169"/>
          </a:xfrm>
        </p:grpSpPr>
        <p:sp>
          <p:nvSpPr>
            <p:cNvPr id="16" name="object 16"/>
            <p:cNvSpPr/>
            <p:nvPr/>
          </p:nvSpPr>
          <p:spPr>
            <a:xfrm>
              <a:off x="3300221" y="2551937"/>
              <a:ext cx="458470" cy="535940"/>
            </a:xfrm>
            <a:custGeom>
              <a:avLst/>
              <a:gdLst/>
              <a:ahLst/>
              <a:cxnLst/>
              <a:rect l="l" t="t" r="r" b="b"/>
              <a:pathLst>
                <a:path w="458470" h="535939">
                  <a:moveTo>
                    <a:pt x="457962" y="267461"/>
                  </a:moveTo>
                  <a:lnTo>
                    <a:pt x="229361" y="0"/>
                  </a:lnTo>
                  <a:lnTo>
                    <a:pt x="229361" y="106679"/>
                  </a:lnTo>
                  <a:lnTo>
                    <a:pt x="0" y="106679"/>
                  </a:lnTo>
                  <a:lnTo>
                    <a:pt x="0" y="429005"/>
                  </a:lnTo>
                  <a:lnTo>
                    <a:pt x="229361" y="429005"/>
                  </a:lnTo>
                  <a:lnTo>
                    <a:pt x="229362" y="535685"/>
                  </a:lnTo>
                  <a:lnTo>
                    <a:pt x="457962" y="267461"/>
                  </a:lnTo>
                  <a:close/>
                </a:path>
              </a:pathLst>
            </a:custGeom>
            <a:solidFill>
              <a:srgbClr val="B2C1DB"/>
            </a:solidFill>
          </p:spPr>
          <p:txBody>
            <a:bodyPr wrap="square" lIns="0" tIns="0" rIns="0" bIns="0" rtlCol="0"/>
            <a:lstStyle/>
            <a:p>
              <a:endParaRPr/>
            </a:p>
          </p:txBody>
        </p:sp>
        <p:sp>
          <p:nvSpPr>
            <p:cNvPr id="17" name="object 17"/>
            <p:cNvSpPr/>
            <p:nvPr/>
          </p:nvSpPr>
          <p:spPr>
            <a:xfrm>
              <a:off x="3948683" y="2415539"/>
              <a:ext cx="2162175" cy="979169"/>
            </a:xfrm>
            <a:custGeom>
              <a:avLst/>
              <a:gdLst/>
              <a:ahLst/>
              <a:cxnLst/>
              <a:rect l="l" t="t" r="r" b="b"/>
              <a:pathLst>
                <a:path w="2162175" h="979170">
                  <a:moveTo>
                    <a:pt x="2161794" y="922782"/>
                  </a:moveTo>
                  <a:lnTo>
                    <a:pt x="2161794" y="0"/>
                  </a:lnTo>
                  <a:lnTo>
                    <a:pt x="0" y="0"/>
                  </a:lnTo>
                  <a:lnTo>
                    <a:pt x="0" y="922782"/>
                  </a:lnTo>
                  <a:lnTo>
                    <a:pt x="10167" y="973359"/>
                  </a:lnTo>
                  <a:lnTo>
                    <a:pt x="14058" y="979170"/>
                  </a:lnTo>
                  <a:lnTo>
                    <a:pt x="2147735" y="979170"/>
                  </a:lnTo>
                  <a:lnTo>
                    <a:pt x="2151626" y="973359"/>
                  </a:lnTo>
                  <a:lnTo>
                    <a:pt x="2161794" y="922782"/>
                  </a:lnTo>
                  <a:close/>
                </a:path>
              </a:pathLst>
            </a:custGeom>
            <a:solidFill>
              <a:srgbClr val="4F81BD"/>
            </a:solidFill>
          </p:spPr>
          <p:txBody>
            <a:bodyPr wrap="square" lIns="0" tIns="0" rIns="0" bIns="0" rtlCol="0"/>
            <a:lstStyle/>
            <a:p>
              <a:endParaRPr/>
            </a:p>
          </p:txBody>
        </p:sp>
        <p:sp>
          <p:nvSpPr>
            <p:cNvPr id="18" name="object 18"/>
            <p:cNvSpPr/>
            <p:nvPr/>
          </p:nvSpPr>
          <p:spPr>
            <a:xfrm>
              <a:off x="3935729" y="2415539"/>
              <a:ext cx="2188210" cy="979169"/>
            </a:xfrm>
            <a:custGeom>
              <a:avLst/>
              <a:gdLst/>
              <a:ahLst/>
              <a:cxnLst/>
              <a:rect l="l" t="t" r="r" b="b"/>
              <a:pathLst>
                <a:path w="2188210" h="979170">
                  <a:moveTo>
                    <a:pt x="39998" y="979170"/>
                  </a:moveTo>
                  <a:lnTo>
                    <a:pt x="26670" y="940308"/>
                  </a:lnTo>
                  <a:lnTo>
                    <a:pt x="25908" y="934974"/>
                  </a:lnTo>
                  <a:lnTo>
                    <a:pt x="25908" y="0"/>
                  </a:lnTo>
                  <a:lnTo>
                    <a:pt x="0" y="0"/>
                  </a:lnTo>
                  <a:lnTo>
                    <a:pt x="0" y="923544"/>
                  </a:lnTo>
                  <a:lnTo>
                    <a:pt x="762" y="930402"/>
                  </a:lnTo>
                  <a:lnTo>
                    <a:pt x="762" y="938022"/>
                  </a:lnTo>
                  <a:lnTo>
                    <a:pt x="1524" y="944880"/>
                  </a:lnTo>
                  <a:lnTo>
                    <a:pt x="3048" y="952500"/>
                  </a:lnTo>
                  <a:lnTo>
                    <a:pt x="10406" y="975982"/>
                  </a:lnTo>
                  <a:lnTo>
                    <a:pt x="11976" y="979170"/>
                  </a:lnTo>
                  <a:lnTo>
                    <a:pt x="39998" y="979170"/>
                  </a:lnTo>
                  <a:close/>
                </a:path>
                <a:path w="2188210" h="979170">
                  <a:moveTo>
                    <a:pt x="2187702" y="922782"/>
                  </a:moveTo>
                  <a:lnTo>
                    <a:pt x="2187702" y="0"/>
                  </a:lnTo>
                  <a:lnTo>
                    <a:pt x="2161794" y="0"/>
                  </a:lnTo>
                  <a:lnTo>
                    <a:pt x="2161794" y="935736"/>
                  </a:lnTo>
                  <a:lnTo>
                    <a:pt x="2149177" y="976382"/>
                  </a:lnTo>
                  <a:lnTo>
                    <a:pt x="2147102" y="979170"/>
                  </a:lnTo>
                  <a:lnTo>
                    <a:pt x="2175894" y="979170"/>
                  </a:lnTo>
                  <a:lnTo>
                    <a:pt x="2186940" y="930402"/>
                  </a:lnTo>
                  <a:lnTo>
                    <a:pt x="2187702" y="922782"/>
                  </a:lnTo>
                  <a:close/>
                </a:path>
              </a:pathLst>
            </a:custGeom>
            <a:solidFill>
              <a:srgbClr val="FFFFFF"/>
            </a:solidFill>
          </p:spPr>
          <p:txBody>
            <a:bodyPr wrap="square" lIns="0" tIns="0" rIns="0" bIns="0" rtlCol="0"/>
            <a:lstStyle/>
            <a:p>
              <a:endParaRPr/>
            </a:p>
          </p:txBody>
        </p:sp>
      </p:grpSp>
      <p:sp>
        <p:nvSpPr>
          <p:cNvPr id="19" name="object 19"/>
          <p:cNvSpPr txBox="1"/>
          <p:nvPr/>
        </p:nvSpPr>
        <p:spPr>
          <a:xfrm>
            <a:off x="4454905" y="2420365"/>
            <a:ext cx="1146810" cy="725805"/>
          </a:xfrm>
          <a:prstGeom prst="rect">
            <a:avLst/>
          </a:prstGeom>
        </p:spPr>
        <p:txBody>
          <a:bodyPr vert="horz" wrap="square" lIns="0" tIns="50165" rIns="0" bIns="0" rtlCol="0">
            <a:spAutoFit/>
          </a:bodyPr>
          <a:lstStyle/>
          <a:p>
            <a:pPr marL="12700" marR="5080" indent="68580">
              <a:lnSpc>
                <a:spcPts val="2630"/>
              </a:lnSpc>
              <a:spcBef>
                <a:spcPts val="395"/>
              </a:spcBef>
            </a:pPr>
            <a:r>
              <a:rPr sz="2400" spc="-15" dirty="0">
                <a:solidFill>
                  <a:srgbClr val="FFFFFF"/>
                </a:solidFill>
                <a:latin typeface="Calibri"/>
                <a:cs typeface="Calibri"/>
              </a:rPr>
              <a:t>Delay </a:t>
            </a:r>
            <a:r>
              <a:rPr sz="2400" dirty="0">
                <a:solidFill>
                  <a:srgbClr val="FFFFFF"/>
                </a:solidFill>
                <a:latin typeface="Calibri"/>
                <a:cs typeface="Calibri"/>
              </a:rPr>
              <a:t>in  </a:t>
            </a:r>
            <a:r>
              <a:rPr sz="2400" spc="-5" dirty="0">
                <a:solidFill>
                  <a:srgbClr val="FFFFFF"/>
                </a:solidFill>
                <a:latin typeface="Calibri"/>
                <a:cs typeface="Calibri"/>
              </a:rPr>
              <a:t>Schedule</a:t>
            </a:r>
            <a:endParaRPr sz="2400">
              <a:latin typeface="Calibri"/>
              <a:cs typeface="Calibri"/>
            </a:endParaRPr>
          </a:p>
        </p:txBody>
      </p:sp>
      <p:grpSp>
        <p:nvGrpSpPr>
          <p:cNvPr id="20" name="object 20"/>
          <p:cNvGrpSpPr/>
          <p:nvPr/>
        </p:nvGrpSpPr>
        <p:grpSpPr>
          <a:xfrm>
            <a:off x="6326885" y="2415539"/>
            <a:ext cx="2823210" cy="979169"/>
            <a:chOff x="6326885" y="2415539"/>
            <a:chExt cx="2823210" cy="979169"/>
          </a:xfrm>
        </p:grpSpPr>
        <p:sp>
          <p:nvSpPr>
            <p:cNvPr id="21" name="object 21"/>
            <p:cNvSpPr/>
            <p:nvPr/>
          </p:nvSpPr>
          <p:spPr>
            <a:xfrm>
              <a:off x="6326885" y="2551937"/>
              <a:ext cx="458470" cy="535940"/>
            </a:xfrm>
            <a:custGeom>
              <a:avLst/>
              <a:gdLst/>
              <a:ahLst/>
              <a:cxnLst/>
              <a:rect l="l" t="t" r="r" b="b"/>
              <a:pathLst>
                <a:path w="458470" h="535939">
                  <a:moveTo>
                    <a:pt x="457962" y="267461"/>
                  </a:moveTo>
                  <a:lnTo>
                    <a:pt x="228600" y="0"/>
                  </a:lnTo>
                  <a:lnTo>
                    <a:pt x="228600" y="106679"/>
                  </a:lnTo>
                  <a:lnTo>
                    <a:pt x="0" y="106679"/>
                  </a:lnTo>
                  <a:lnTo>
                    <a:pt x="0" y="429005"/>
                  </a:lnTo>
                  <a:lnTo>
                    <a:pt x="228600" y="429005"/>
                  </a:lnTo>
                  <a:lnTo>
                    <a:pt x="228600" y="535685"/>
                  </a:lnTo>
                  <a:lnTo>
                    <a:pt x="457962" y="267461"/>
                  </a:lnTo>
                  <a:close/>
                </a:path>
              </a:pathLst>
            </a:custGeom>
            <a:solidFill>
              <a:srgbClr val="B2C1DB"/>
            </a:solidFill>
          </p:spPr>
          <p:txBody>
            <a:bodyPr wrap="square" lIns="0" tIns="0" rIns="0" bIns="0" rtlCol="0"/>
            <a:lstStyle/>
            <a:p>
              <a:endParaRPr/>
            </a:p>
          </p:txBody>
        </p:sp>
        <p:sp>
          <p:nvSpPr>
            <p:cNvPr id="22" name="object 22"/>
            <p:cNvSpPr/>
            <p:nvPr/>
          </p:nvSpPr>
          <p:spPr>
            <a:xfrm>
              <a:off x="6975347" y="2415539"/>
              <a:ext cx="2162175" cy="979169"/>
            </a:xfrm>
            <a:custGeom>
              <a:avLst/>
              <a:gdLst/>
              <a:ahLst/>
              <a:cxnLst/>
              <a:rect l="l" t="t" r="r" b="b"/>
              <a:pathLst>
                <a:path w="2162175" h="979170">
                  <a:moveTo>
                    <a:pt x="2161794" y="922782"/>
                  </a:moveTo>
                  <a:lnTo>
                    <a:pt x="2161794" y="0"/>
                  </a:lnTo>
                  <a:lnTo>
                    <a:pt x="0" y="0"/>
                  </a:lnTo>
                  <a:lnTo>
                    <a:pt x="0" y="922782"/>
                  </a:lnTo>
                  <a:lnTo>
                    <a:pt x="10167" y="973359"/>
                  </a:lnTo>
                  <a:lnTo>
                    <a:pt x="14058" y="979170"/>
                  </a:lnTo>
                  <a:lnTo>
                    <a:pt x="2147735" y="979170"/>
                  </a:lnTo>
                  <a:lnTo>
                    <a:pt x="2151626" y="973359"/>
                  </a:lnTo>
                  <a:lnTo>
                    <a:pt x="2161794" y="922782"/>
                  </a:lnTo>
                  <a:close/>
                </a:path>
              </a:pathLst>
            </a:custGeom>
            <a:solidFill>
              <a:srgbClr val="4F81BD"/>
            </a:solidFill>
          </p:spPr>
          <p:txBody>
            <a:bodyPr wrap="square" lIns="0" tIns="0" rIns="0" bIns="0" rtlCol="0"/>
            <a:lstStyle/>
            <a:p>
              <a:endParaRPr/>
            </a:p>
          </p:txBody>
        </p:sp>
        <p:sp>
          <p:nvSpPr>
            <p:cNvPr id="23" name="object 23"/>
            <p:cNvSpPr/>
            <p:nvPr/>
          </p:nvSpPr>
          <p:spPr>
            <a:xfrm>
              <a:off x="6962393" y="2415539"/>
              <a:ext cx="2188210" cy="979169"/>
            </a:xfrm>
            <a:custGeom>
              <a:avLst/>
              <a:gdLst/>
              <a:ahLst/>
              <a:cxnLst/>
              <a:rect l="l" t="t" r="r" b="b"/>
              <a:pathLst>
                <a:path w="2188209" h="979170">
                  <a:moveTo>
                    <a:pt x="39998" y="979170"/>
                  </a:moveTo>
                  <a:lnTo>
                    <a:pt x="26670" y="940308"/>
                  </a:lnTo>
                  <a:lnTo>
                    <a:pt x="25908" y="934974"/>
                  </a:lnTo>
                  <a:lnTo>
                    <a:pt x="25908" y="0"/>
                  </a:lnTo>
                  <a:lnTo>
                    <a:pt x="0" y="0"/>
                  </a:lnTo>
                  <a:lnTo>
                    <a:pt x="0" y="923544"/>
                  </a:lnTo>
                  <a:lnTo>
                    <a:pt x="762" y="930402"/>
                  </a:lnTo>
                  <a:lnTo>
                    <a:pt x="762" y="938022"/>
                  </a:lnTo>
                  <a:lnTo>
                    <a:pt x="1524" y="944880"/>
                  </a:lnTo>
                  <a:lnTo>
                    <a:pt x="3048" y="952500"/>
                  </a:lnTo>
                  <a:lnTo>
                    <a:pt x="10408" y="975989"/>
                  </a:lnTo>
                  <a:lnTo>
                    <a:pt x="11974" y="979170"/>
                  </a:lnTo>
                  <a:lnTo>
                    <a:pt x="39998" y="979170"/>
                  </a:lnTo>
                  <a:close/>
                </a:path>
                <a:path w="2188209" h="979170">
                  <a:moveTo>
                    <a:pt x="2187702" y="922782"/>
                  </a:moveTo>
                  <a:lnTo>
                    <a:pt x="2187702" y="0"/>
                  </a:lnTo>
                  <a:lnTo>
                    <a:pt x="2161793" y="0"/>
                  </a:lnTo>
                  <a:lnTo>
                    <a:pt x="2161793" y="935736"/>
                  </a:lnTo>
                  <a:lnTo>
                    <a:pt x="2149118" y="976423"/>
                  </a:lnTo>
                  <a:lnTo>
                    <a:pt x="2147076" y="979170"/>
                  </a:lnTo>
                  <a:lnTo>
                    <a:pt x="2176026" y="979170"/>
                  </a:lnTo>
                  <a:lnTo>
                    <a:pt x="2186940" y="930402"/>
                  </a:lnTo>
                  <a:lnTo>
                    <a:pt x="2187702" y="922782"/>
                  </a:lnTo>
                  <a:close/>
                </a:path>
              </a:pathLst>
            </a:custGeom>
            <a:solidFill>
              <a:srgbClr val="FFFFFF"/>
            </a:solidFill>
          </p:spPr>
          <p:txBody>
            <a:bodyPr wrap="square" lIns="0" tIns="0" rIns="0" bIns="0" rtlCol="0"/>
            <a:lstStyle/>
            <a:p>
              <a:endParaRPr/>
            </a:p>
          </p:txBody>
        </p:sp>
      </p:grpSp>
      <p:sp>
        <p:nvSpPr>
          <p:cNvPr id="24" name="object 24"/>
          <p:cNvSpPr txBox="1"/>
          <p:nvPr/>
        </p:nvSpPr>
        <p:spPr>
          <a:xfrm>
            <a:off x="7410704" y="2252726"/>
            <a:ext cx="1287780" cy="1061085"/>
          </a:xfrm>
          <a:prstGeom prst="rect">
            <a:avLst/>
          </a:prstGeom>
        </p:spPr>
        <p:txBody>
          <a:bodyPr vert="horz" wrap="square" lIns="0" tIns="43180" rIns="0" bIns="0" rtlCol="0">
            <a:spAutoFit/>
          </a:bodyPr>
          <a:lstStyle/>
          <a:p>
            <a:pPr marL="12700" marR="5080" indent="1905" algn="ctr">
              <a:lnSpc>
                <a:spcPct val="91600"/>
              </a:lnSpc>
              <a:spcBef>
                <a:spcPts val="340"/>
              </a:spcBef>
            </a:pPr>
            <a:r>
              <a:rPr sz="2400" spc="-5" dirty="0">
                <a:solidFill>
                  <a:srgbClr val="FFFFFF"/>
                </a:solidFill>
                <a:latin typeface="Calibri"/>
                <a:cs typeface="Calibri"/>
              </a:rPr>
              <a:t>Soft </a:t>
            </a:r>
            <a:r>
              <a:rPr sz="2400" spc="-10" dirty="0">
                <a:solidFill>
                  <a:srgbClr val="FFFFFF"/>
                </a:solidFill>
                <a:latin typeface="Calibri"/>
                <a:cs typeface="Calibri"/>
              </a:rPr>
              <a:t>Costs  </a:t>
            </a:r>
            <a:r>
              <a:rPr sz="2400" spc="-5" dirty="0">
                <a:solidFill>
                  <a:srgbClr val="FFFFFF"/>
                </a:solidFill>
                <a:latin typeface="Calibri"/>
                <a:cs typeface="Calibri"/>
              </a:rPr>
              <a:t>Caused</a:t>
            </a:r>
            <a:r>
              <a:rPr sz="2400" spc="-100" dirty="0">
                <a:solidFill>
                  <a:srgbClr val="FFFFFF"/>
                </a:solidFill>
                <a:latin typeface="Calibri"/>
                <a:cs typeface="Calibri"/>
              </a:rPr>
              <a:t> </a:t>
            </a:r>
            <a:r>
              <a:rPr sz="2400" spc="-15" dirty="0">
                <a:solidFill>
                  <a:srgbClr val="FFFFFF"/>
                </a:solidFill>
                <a:latin typeface="Calibri"/>
                <a:cs typeface="Calibri"/>
              </a:rPr>
              <a:t>by  </a:t>
            </a:r>
            <a:r>
              <a:rPr sz="2400" spc="-10" dirty="0">
                <a:solidFill>
                  <a:srgbClr val="FFFFFF"/>
                </a:solidFill>
                <a:latin typeface="Calibri"/>
                <a:cs typeface="Calibri"/>
              </a:rPr>
              <a:t>Delay*</a:t>
            </a:r>
            <a:endParaRPr sz="2400">
              <a:latin typeface="Calibri"/>
              <a:cs typeface="Calibri"/>
            </a:endParaRPr>
          </a:p>
        </p:txBody>
      </p:sp>
      <p:grpSp>
        <p:nvGrpSpPr>
          <p:cNvPr id="25" name="object 25"/>
          <p:cNvGrpSpPr/>
          <p:nvPr/>
        </p:nvGrpSpPr>
        <p:grpSpPr>
          <a:xfrm>
            <a:off x="457200" y="3393947"/>
            <a:ext cx="9144000" cy="980440"/>
            <a:chOff x="457200" y="3393947"/>
            <a:chExt cx="9144000" cy="980440"/>
          </a:xfrm>
        </p:grpSpPr>
        <p:sp>
          <p:nvSpPr>
            <p:cNvPr id="26" name="object 26"/>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7" name="object 27"/>
            <p:cNvSpPr/>
            <p:nvPr/>
          </p:nvSpPr>
          <p:spPr>
            <a:xfrm>
              <a:off x="936078" y="3394709"/>
              <a:ext cx="2134235" cy="74295"/>
            </a:xfrm>
            <a:custGeom>
              <a:avLst/>
              <a:gdLst/>
              <a:ahLst/>
              <a:cxnLst/>
              <a:rect l="l" t="t" r="r" b="b"/>
              <a:pathLst>
                <a:path w="2134235" h="74295">
                  <a:moveTo>
                    <a:pt x="2133677" y="0"/>
                  </a:moveTo>
                  <a:lnTo>
                    <a:pt x="0" y="0"/>
                  </a:lnTo>
                  <a:lnTo>
                    <a:pt x="23851" y="35623"/>
                  </a:lnTo>
                  <a:lnTo>
                    <a:pt x="65023" y="63627"/>
                  </a:lnTo>
                  <a:lnTo>
                    <a:pt x="115481" y="73914"/>
                  </a:lnTo>
                  <a:lnTo>
                    <a:pt x="2018195" y="73914"/>
                  </a:lnTo>
                  <a:lnTo>
                    <a:pt x="2068654" y="63627"/>
                  </a:lnTo>
                  <a:lnTo>
                    <a:pt x="2109826" y="35623"/>
                  </a:lnTo>
                  <a:lnTo>
                    <a:pt x="2133677" y="0"/>
                  </a:lnTo>
                  <a:close/>
                </a:path>
              </a:pathLst>
            </a:custGeom>
            <a:solidFill>
              <a:srgbClr val="4F81BD"/>
            </a:solidFill>
          </p:spPr>
          <p:txBody>
            <a:bodyPr wrap="square" lIns="0" tIns="0" rIns="0" bIns="0" rtlCol="0"/>
            <a:lstStyle/>
            <a:p>
              <a:endParaRPr/>
            </a:p>
          </p:txBody>
        </p:sp>
        <p:sp>
          <p:nvSpPr>
            <p:cNvPr id="28" name="object 28"/>
            <p:cNvSpPr/>
            <p:nvPr/>
          </p:nvSpPr>
          <p:spPr>
            <a:xfrm>
              <a:off x="920990" y="3394709"/>
              <a:ext cx="2164715" cy="86360"/>
            </a:xfrm>
            <a:custGeom>
              <a:avLst/>
              <a:gdLst/>
              <a:ahLst/>
              <a:cxnLst/>
              <a:rect l="l" t="t" r="r" b="b"/>
              <a:pathLst>
                <a:path w="2164715" h="86360">
                  <a:moveTo>
                    <a:pt x="2164109" y="0"/>
                  </a:moveTo>
                  <a:lnTo>
                    <a:pt x="2135309" y="0"/>
                  </a:lnTo>
                  <a:lnTo>
                    <a:pt x="2113374" y="29360"/>
                  </a:lnTo>
                  <a:lnTo>
                    <a:pt x="2079841" y="51144"/>
                  </a:lnTo>
                  <a:lnTo>
                    <a:pt x="2038617" y="60960"/>
                  </a:lnTo>
                  <a:lnTo>
                    <a:pt x="130569" y="60960"/>
                  </a:lnTo>
                  <a:lnTo>
                    <a:pt x="89494" y="53533"/>
                  </a:lnTo>
                  <a:lnTo>
                    <a:pt x="54331" y="32437"/>
                  </a:lnTo>
                  <a:lnTo>
                    <a:pt x="28331" y="647"/>
                  </a:lnTo>
                  <a:lnTo>
                    <a:pt x="28109" y="0"/>
                  </a:lnTo>
                  <a:lnTo>
                    <a:pt x="0" y="0"/>
                  </a:lnTo>
                  <a:lnTo>
                    <a:pt x="22532" y="36205"/>
                  </a:lnTo>
                  <a:lnTo>
                    <a:pt x="51321" y="62484"/>
                  </a:lnTo>
                  <a:lnTo>
                    <a:pt x="95946" y="82224"/>
                  </a:lnTo>
                  <a:lnTo>
                    <a:pt x="130569" y="86106"/>
                  </a:lnTo>
                  <a:lnTo>
                    <a:pt x="2040903" y="86106"/>
                  </a:lnTo>
                  <a:lnTo>
                    <a:pt x="2047761" y="85344"/>
                  </a:lnTo>
                  <a:lnTo>
                    <a:pt x="2096705" y="71413"/>
                  </a:lnTo>
                  <a:lnTo>
                    <a:pt x="2136501" y="42010"/>
                  </a:lnTo>
                  <a:lnTo>
                    <a:pt x="2163931" y="746"/>
                  </a:lnTo>
                  <a:lnTo>
                    <a:pt x="2164109" y="0"/>
                  </a:lnTo>
                  <a:close/>
                </a:path>
              </a:pathLst>
            </a:custGeom>
            <a:solidFill>
              <a:srgbClr val="FFFFFF"/>
            </a:solidFill>
          </p:spPr>
          <p:txBody>
            <a:bodyPr wrap="square" lIns="0" tIns="0" rIns="0" bIns="0" rtlCol="0"/>
            <a:lstStyle/>
            <a:p>
              <a:endParaRPr/>
            </a:p>
          </p:txBody>
        </p:sp>
        <p:sp>
          <p:nvSpPr>
            <p:cNvPr id="29" name="object 29"/>
            <p:cNvSpPr/>
            <p:nvPr/>
          </p:nvSpPr>
          <p:spPr>
            <a:xfrm>
              <a:off x="3962741" y="3394709"/>
              <a:ext cx="2134235" cy="74295"/>
            </a:xfrm>
            <a:custGeom>
              <a:avLst/>
              <a:gdLst/>
              <a:ahLst/>
              <a:cxnLst/>
              <a:rect l="l" t="t" r="r" b="b"/>
              <a:pathLst>
                <a:path w="2134235" h="74295">
                  <a:moveTo>
                    <a:pt x="2133677" y="0"/>
                  </a:moveTo>
                  <a:lnTo>
                    <a:pt x="0" y="0"/>
                  </a:lnTo>
                  <a:lnTo>
                    <a:pt x="23851" y="35623"/>
                  </a:lnTo>
                  <a:lnTo>
                    <a:pt x="65023" y="63627"/>
                  </a:lnTo>
                  <a:lnTo>
                    <a:pt x="115481" y="73914"/>
                  </a:lnTo>
                  <a:lnTo>
                    <a:pt x="2018195" y="73914"/>
                  </a:lnTo>
                  <a:lnTo>
                    <a:pt x="2068654" y="63627"/>
                  </a:lnTo>
                  <a:lnTo>
                    <a:pt x="2109826" y="35623"/>
                  </a:lnTo>
                  <a:lnTo>
                    <a:pt x="2133677" y="0"/>
                  </a:lnTo>
                  <a:close/>
                </a:path>
              </a:pathLst>
            </a:custGeom>
            <a:solidFill>
              <a:srgbClr val="4F81BD"/>
            </a:solidFill>
          </p:spPr>
          <p:txBody>
            <a:bodyPr wrap="square" lIns="0" tIns="0" rIns="0" bIns="0" rtlCol="0"/>
            <a:lstStyle/>
            <a:p>
              <a:endParaRPr/>
            </a:p>
          </p:txBody>
        </p:sp>
        <p:sp>
          <p:nvSpPr>
            <p:cNvPr id="30" name="object 30"/>
            <p:cNvSpPr/>
            <p:nvPr/>
          </p:nvSpPr>
          <p:spPr>
            <a:xfrm>
              <a:off x="3947706" y="3394709"/>
              <a:ext cx="2164080" cy="86360"/>
            </a:xfrm>
            <a:custGeom>
              <a:avLst/>
              <a:gdLst/>
              <a:ahLst/>
              <a:cxnLst/>
              <a:rect l="l" t="t" r="r" b="b"/>
              <a:pathLst>
                <a:path w="2164079" h="86360">
                  <a:moveTo>
                    <a:pt x="2163917" y="0"/>
                  </a:moveTo>
                  <a:lnTo>
                    <a:pt x="2135125" y="0"/>
                  </a:lnTo>
                  <a:lnTo>
                    <a:pt x="2113303" y="29308"/>
                  </a:lnTo>
                  <a:lnTo>
                    <a:pt x="2079849" y="51131"/>
                  </a:lnTo>
                  <a:lnTo>
                    <a:pt x="2038565" y="60960"/>
                  </a:lnTo>
                  <a:lnTo>
                    <a:pt x="130517" y="60960"/>
                  </a:lnTo>
                  <a:lnTo>
                    <a:pt x="89404" y="53517"/>
                  </a:lnTo>
                  <a:lnTo>
                    <a:pt x="54264" y="32528"/>
                  </a:lnTo>
                  <a:lnTo>
                    <a:pt x="28295" y="799"/>
                  </a:lnTo>
                  <a:lnTo>
                    <a:pt x="28021" y="0"/>
                  </a:lnTo>
                  <a:lnTo>
                    <a:pt x="0" y="0"/>
                  </a:lnTo>
                  <a:lnTo>
                    <a:pt x="22719" y="36905"/>
                  </a:lnTo>
                  <a:lnTo>
                    <a:pt x="51269" y="62484"/>
                  </a:lnTo>
                  <a:lnTo>
                    <a:pt x="95893" y="82224"/>
                  </a:lnTo>
                  <a:lnTo>
                    <a:pt x="130517" y="86106"/>
                  </a:lnTo>
                  <a:lnTo>
                    <a:pt x="2040851" y="86106"/>
                  </a:lnTo>
                  <a:lnTo>
                    <a:pt x="2047709" y="85344"/>
                  </a:lnTo>
                  <a:lnTo>
                    <a:pt x="2096351" y="71482"/>
                  </a:lnTo>
                  <a:lnTo>
                    <a:pt x="2136353" y="41767"/>
                  </a:lnTo>
                  <a:lnTo>
                    <a:pt x="2163847" y="312"/>
                  </a:lnTo>
                  <a:lnTo>
                    <a:pt x="2163917" y="0"/>
                  </a:lnTo>
                  <a:close/>
                </a:path>
              </a:pathLst>
            </a:custGeom>
            <a:solidFill>
              <a:srgbClr val="FFFFFF"/>
            </a:solidFill>
          </p:spPr>
          <p:txBody>
            <a:bodyPr wrap="square" lIns="0" tIns="0" rIns="0" bIns="0" rtlCol="0"/>
            <a:lstStyle/>
            <a:p>
              <a:endParaRPr/>
            </a:p>
          </p:txBody>
        </p:sp>
        <p:sp>
          <p:nvSpPr>
            <p:cNvPr id="31" name="object 31"/>
            <p:cNvSpPr/>
            <p:nvPr/>
          </p:nvSpPr>
          <p:spPr>
            <a:xfrm>
              <a:off x="6989405" y="3394709"/>
              <a:ext cx="2134235" cy="74295"/>
            </a:xfrm>
            <a:custGeom>
              <a:avLst/>
              <a:gdLst/>
              <a:ahLst/>
              <a:cxnLst/>
              <a:rect l="l" t="t" r="r" b="b"/>
              <a:pathLst>
                <a:path w="2134234" h="74295">
                  <a:moveTo>
                    <a:pt x="2133677" y="0"/>
                  </a:moveTo>
                  <a:lnTo>
                    <a:pt x="0" y="0"/>
                  </a:lnTo>
                  <a:lnTo>
                    <a:pt x="23851" y="35623"/>
                  </a:lnTo>
                  <a:lnTo>
                    <a:pt x="65023" y="63627"/>
                  </a:lnTo>
                  <a:lnTo>
                    <a:pt x="115481" y="73914"/>
                  </a:lnTo>
                  <a:lnTo>
                    <a:pt x="2018195" y="73914"/>
                  </a:lnTo>
                  <a:lnTo>
                    <a:pt x="2068654" y="63627"/>
                  </a:lnTo>
                  <a:lnTo>
                    <a:pt x="2109826" y="35623"/>
                  </a:lnTo>
                  <a:lnTo>
                    <a:pt x="2133677" y="0"/>
                  </a:lnTo>
                  <a:close/>
                </a:path>
              </a:pathLst>
            </a:custGeom>
            <a:solidFill>
              <a:srgbClr val="4F81BD"/>
            </a:solidFill>
          </p:spPr>
          <p:txBody>
            <a:bodyPr wrap="square" lIns="0" tIns="0" rIns="0" bIns="0" rtlCol="0"/>
            <a:lstStyle/>
            <a:p>
              <a:endParaRPr/>
            </a:p>
          </p:txBody>
        </p:sp>
        <p:sp>
          <p:nvSpPr>
            <p:cNvPr id="32" name="object 32"/>
            <p:cNvSpPr/>
            <p:nvPr/>
          </p:nvSpPr>
          <p:spPr>
            <a:xfrm>
              <a:off x="6974368" y="3394709"/>
              <a:ext cx="2164080" cy="86360"/>
            </a:xfrm>
            <a:custGeom>
              <a:avLst/>
              <a:gdLst/>
              <a:ahLst/>
              <a:cxnLst/>
              <a:rect l="l" t="t" r="r" b="b"/>
              <a:pathLst>
                <a:path w="2164079" h="86360">
                  <a:moveTo>
                    <a:pt x="2164052" y="0"/>
                  </a:moveTo>
                  <a:lnTo>
                    <a:pt x="2135102" y="0"/>
                  </a:lnTo>
                  <a:lnTo>
                    <a:pt x="2113300" y="29322"/>
                  </a:lnTo>
                  <a:lnTo>
                    <a:pt x="2079903" y="51111"/>
                  </a:lnTo>
                  <a:lnTo>
                    <a:pt x="2038567" y="60960"/>
                  </a:lnTo>
                  <a:lnTo>
                    <a:pt x="130519" y="60960"/>
                  </a:lnTo>
                  <a:lnTo>
                    <a:pt x="89406" y="53517"/>
                  </a:lnTo>
                  <a:lnTo>
                    <a:pt x="54267" y="32528"/>
                  </a:lnTo>
                  <a:lnTo>
                    <a:pt x="28297" y="799"/>
                  </a:lnTo>
                  <a:lnTo>
                    <a:pt x="28023" y="0"/>
                  </a:lnTo>
                  <a:lnTo>
                    <a:pt x="0" y="0"/>
                  </a:lnTo>
                  <a:lnTo>
                    <a:pt x="22713" y="36898"/>
                  </a:lnTo>
                  <a:lnTo>
                    <a:pt x="51271" y="62484"/>
                  </a:lnTo>
                  <a:lnTo>
                    <a:pt x="95896" y="82219"/>
                  </a:lnTo>
                  <a:lnTo>
                    <a:pt x="130519" y="86106"/>
                  </a:lnTo>
                  <a:lnTo>
                    <a:pt x="2040853" y="86106"/>
                  </a:lnTo>
                  <a:lnTo>
                    <a:pt x="2047711" y="85344"/>
                  </a:lnTo>
                  <a:lnTo>
                    <a:pt x="2096244" y="71527"/>
                  </a:lnTo>
                  <a:lnTo>
                    <a:pt x="2136379" y="41762"/>
                  </a:lnTo>
                  <a:lnTo>
                    <a:pt x="2163993" y="260"/>
                  </a:lnTo>
                  <a:lnTo>
                    <a:pt x="2164052" y="0"/>
                  </a:lnTo>
                  <a:close/>
                </a:path>
              </a:pathLst>
            </a:custGeom>
            <a:solidFill>
              <a:srgbClr val="FFFFFF"/>
            </a:solidFill>
          </p:spPr>
          <p:txBody>
            <a:bodyPr wrap="square" lIns="0" tIns="0" rIns="0" bIns="0" rtlCol="0"/>
            <a:lstStyle/>
            <a:p>
              <a:endParaRPr/>
            </a:p>
          </p:txBody>
        </p:sp>
        <p:sp>
          <p:nvSpPr>
            <p:cNvPr id="33" name="object 33"/>
            <p:cNvSpPr/>
            <p:nvPr/>
          </p:nvSpPr>
          <p:spPr>
            <a:xfrm>
              <a:off x="778002" y="4038599"/>
              <a:ext cx="8442960" cy="335280"/>
            </a:xfrm>
            <a:custGeom>
              <a:avLst/>
              <a:gdLst/>
              <a:ahLst/>
              <a:cxnLst/>
              <a:rect l="l" t="t" r="r" b="b"/>
              <a:pathLst>
                <a:path w="8442960" h="335279">
                  <a:moveTo>
                    <a:pt x="8442960" y="335279"/>
                  </a:moveTo>
                  <a:lnTo>
                    <a:pt x="8442960" y="0"/>
                  </a:lnTo>
                  <a:lnTo>
                    <a:pt x="0" y="0"/>
                  </a:lnTo>
                  <a:lnTo>
                    <a:pt x="0" y="335280"/>
                  </a:lnTo>
                  <a:lnTo>
                    <a:pt x="8442960" y="335279"/>
                  </a:lnTo>
                  <a:close/>
                </a:path>
              </a:pathLst>
            </a:custGeom>
            <a:solidFill>
              <a:srgbClr val="4F81BD"/>
            </a:solidFill>
          </p:spPr>
          <p:txBody>
            <a:bodyPr wrap="square" lIns="0" tIns="0" rIns="0" bIns="0" rtlCol="0"/>
            <a:lstStyle/>
            <a:p>
              <a:endParaRPr/>
            </a:p>
          </p:txBody>
        </p:sp>
      </p:grpSp>
      <p:sp>
        <p:nvSpPr>
          <p:cNvPr id="34" name="object 34"/>
          <p:cNvSpPr txBox="1"/>
          <p:nvPr/>
        </p:nvSpPr>
        <p:spPr>
          <a:xfrm>
            <a:off x="778383" y="4038980"/>
            <a:ext cx="8442960" cy="457200"/>
          </a:xfrm>
          <a:prstGeom prst="rect">
            <a:avLst/>
          </a:prstGeom>
          <a:ln w="12953">
            <a:solidFill>
              <a:srgbClr val="000000"/>
            </a:solidFill>
          </a:ln>
        </p:spPr>
        <p:txBody>
          <a:bodyPr vert="horz" wrap="square" lIns="0" tIns="25400" rIns="0" bIns="0" rtlCol="0">
            <a:spAutoFit/>
          </a:bodyPr>
          <a:lstStyle/>
          <a:p>
            <a:pPr marL="90805">
              <a:lnSpc>
                <a:spcPct val="100000"/>
              </a:lnSpc>
              <a:spcBef>
                <a:spcPts val="200"/>
              </a:spcBef>
            </a:pPr>
            <a:r>
              <a:rPr sz="1800" b="1" spc="-5" dirty="0">
                <a:solidFill>
                  <a:srgbClr val="FFFFFF"/>
                </a:solidFill>
                <a:latin typeface="Calibri"/>
                <a:cs typeface="Calibri"/>
              </a:rPr>
              <a:t>*</a:t>
            </a:r>
            <a:r>
              <a:rPr sz="2400" b="1" spc="-5" dirty="0">
                <a:solidFill>
                  <a:srgbClr val="FFFFFF"/>
                </a:solidFill>
                <a:latin typeface="Calibri"/>
                <a:cs typeface="Calibri"/>
              </a:rPr>
              <a:t>Although policy language </a:t>
            </a:r>
            <a:r>
              <a:rPr sz="2400" b="1" spc="-10" dirty="0">
                <a:solidFill>
                  <a:srgbClr val="FFFFFF"/>
                </a:solidFill>
                <a:latin typeface="Calibri"/>
                <a:cs typeface="Calibri"/>
              </a:rPr>
              <a:t>varies, </a:t>
            </a:r>
            <a:r>
              <a:rPr sz="2400" b="1" spc="-5" dirty="0">
                <a:solidFill>
                  <a:srgbClr val="FFFFFF"/>
                </a:solidFill>
                <a:latin typeface="Calibri"/>
                <a:cs typeface="Calibri"/>
              </a:rPr>
              <a:t>in </a:t>
            </a:r>
            <a:r>
              <a:rPr sz="2400" b="1" spc="-15" dirty="0">
                <a:solidFill>
                  <a:srgbClr val="FFFFFF"/>
                </a:solidFill>
                <a:latin typeface="Calibri"/>
                <a:cs typeface="Calibri"/>
              </a:rPr>
              <a:t>general, </a:t>
            </a:r>
            <a:r>
              <a:rPr sz="2400" b="1" dirty="0">
                <a:solidFill>
                  <a:srgbClr val="FFFFFF"/>
                </a:solidFill>
                <a:latin typeface="Calibri"/>
                <a:cs typeface="Calibri"/>
              </a:rPr>
              <a:t>soft </a:t>
            </a:r>
            <a:r>
              <a:rPr sz="2400" b="1" spc="-15" dirty="0">
                <a:solidFill>
                  <a:srgbClr val="FFFFFF"/>
                </a:solidFill>
                <a:latin typeface="Calibri"/>
                <a:cs typeface="Calibri"/>
              </a:rPr>
              <a:t>costs </a:t>
            </a:r>
            <a:r>
              <a:rPr sz="2400" b="1" spc="-10" dirty="0">
                <a:solidFill>
                  <a:srgbClr val="FFFFFF"/>
                </a:solidFill>
                <a:latin typeface="Calibri"/>
                <a:cs typeface="Calibri"/>
              </a:rPr>
              <a:t>must</a:t>
            </a:r>
            <a:r>
              <a:rPr sz="2400" b="1" spc="35" dirty="0">
                <a:solidFill>
                  <a:srgbClr val="FFFFFF"/>
                </a:solidFill>
                <a:latin typeface="Calibri"/>
                <a:cs typeface="Calibri"/>
              </a:rPr>
              <a:t> </a:t>
            </a:r>
            <a:r>
              <a:rPr sz="2400" b="1" dirty="0">
                <a:solidFill>
                  <a:srgbClr val="FFFFFF"/>
                </a:solidFill>
                <a:latin typeface="Calibri"/>
                <a:cs typeface="Calibri"/>
              </a:rPr>
              <a:t>be:</a:t>
            </a:r>
            <a:endParaRPr sz="2400">
              <a:latin typeface="Calibri"/>
              <a:cs typeface="Calibri"/>
            </a:endParaRPr>
          </a:p>
        </p:txBody>
      </p:sp>
      <p:grpSp>
        <p:nvGrpSpPr>
          <p:cNvPr id="35" name="object 35"/>
          <p:cNvGrpSpPr/>
          <p:nvPr/>
        </p:nvGrpSpPr>
        <p:grpSpPr>
          <a:xfrm>
            <a:off x="457200" y="4373117"/>
            <a:ext cx="9144000" cy="1959610"/>
            <a:chOff x="457200" y="4373117"/>
            <a:chExt cx="9144000" cy="1959610"/>
          </a:xfrm>
        </p:grpSpPr>
        <p:sp>
          <p:nvSpPr>
            <p:cNvPr id="36" name="object 36"/>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37" name="object 37"/>
            <p:cNvSpPr/>
            <p:nvPr/>
          </p:nvSpPr>
          <p:spPr>
            <a:xfrm>
              <a:off x="778002" y="4373117"/>
              <a:ext cx="8442960" cy="123189"/>
            </a:xfrm>
            <a:custGeom>
              <a:avLst/>
              <a:gdLst/>
              <a:ahLst/>
              <a:cxnLst/>
              <a:rect l="l" t="t" r="r" b="b"/>
              <a:pathLst>
                <a:path w="8442960" h="123189">
                  <a:moveTo>
                    <a:pt x="8442960" y="122682"/>
                  </a:moveTo>
                  <a:lnTo>
                    <a:pt x="8442960" y="0"/>
                  </a:lnTo>
                  <a:lnTo>
                    <a:pt x="0" y="0"/>
                  </a:lnTo>
                  <a:lnTo>
                    <a:pt x="0" y="122682"/>
                  </a:lnTo>
                  <a:lnTo>
                    <a:pt x="8442960" y="122682"/>
                  </a:lnTo>
                  <a:close/>
                </a:path>
              </a:pathLst>
            </a:custGeom>
            <a:solidFill>
              <a:srgbClr val="4F81BD"/>
            </a:solidFill>
          </p:spPr>
          <p:txBody>
            <a:bodyPr wrap="square" lIns="0" tIns="0" rIns="0" bIns="0" rtlCol="0"/>
            <a:lstStyle/>
            <a:p>
              <a:endParaRPr/>
            </a:p>
          </p:txBody>
        </p:sp>
        <p:sp>
          <p:nvSpPr>
            <p:cNvPr id="38" name="object 38"/>
            <p:cNvSpPr/>
            <p:nvPr/>
          </p:nvSpPr>
          <p:spPr>
            <a:xfrm>
              <a:off x="778002" y="4495799"/>
              <a:ext cx="8442960" cy="857250"/>
            </a:xfrm>
            <a:custGeom>
              <a:avLst/>
              <a:gdLst/>
              <a:ahLst/>
              <a:cxnLst/>
              <a:rect l="l" t="t" r="r" b="b"/>
              <a:pathLst>
                <a:path w="8442960" h="857250">
                  <a:moveTo>
                    <a:pt x="8442960" y="857250"/>
                  </a:moveTo>
                  <a:lnTo>
                    <a:pt x="8442960" y="0"/>
                  </a:lnTo>
                  <a:lnTo>
                    <a:pt x="0" y="0"/>
                  </a:lnTo>
                  <a:lnTo>
                    <a:pt x="0" y="857250"/>
                  </a:lnTo>
                  <a:lnTo>
                    <a:pt x="8442960" y="857250"/>
                  </a:lnTo>
                  <a:close/>
                </a:path>
              </a:pathLst>
            </a:custGeom>
            <a:solidFill>
              <a:srgbClr val="F2F2F2"/>
            </a:solidFill>
          </p:spPr>
          <p:txBody>
            <a:bodyPr wrap="square" lIns="0" tIns="0" rIns="0" bIns="0" rtlCol="0"/>
            <a:lstStyle/>
            <a:p>
              <a:endParaRPr/>
            </a:p>
          </p:txBody>
        </p:sp>
        <p:sp>
          <p:nvSpPr>
            <p:cNvPr id="39" name="object 39"/>
            <p:cNvSpPr/>
            <p:nvPr/>
          </p:nvSpPr>
          <p:spPr>
            <a:xfrm>
              <a:off x="457200" y="5352287"/>
              <a:ext cx="9144000" cy="980440"/>
            </a:xfrm>
            <a:custGeom>
              <a:avLst/>
              <a:gdLst/>
              <a:ahLst/>
              <a:cxnLst/>
              <a:rect l="l" t="t" r="r" b="b"/>
              <a:pathLst>
                <a:path w="9144000" h="980439">
                  <a:moveTo>
                    <a:pt x="320802" y="0"/>
                  </a:moveTo>
                  <a:lnTo>
                    <a:pt x="0" y="0"/>
                  </a:lnTo>
                  <a:lnTo>
                    <a:pt x="0" y="979944"/>
                  </a:lnTo>
                  <a:lnTo>
                    <a:pt x="320802" y="979944"/>
                  </a:lnTo>
                  <a:lnTo>
                    <a:pt x="320802" y="0"/>
                  </a:lnTo>
                  <a:close/>
                </a:path>
                <a:path w="9144000" h="980439">
                  <a:moveTo>
                    <a:pt x="9144000" y="0"/>
                  </a:moveTo>
                  <a:lnTo>
                    <a:pt x="8763762" y="0"/>
                  </a:lnTo>
                  <a:lnTo>
                    <a:pt x="8763762" y="979944"/>
                  </a:lnTo>
                  <a:lnTo>
                    <a:pt x="9144000" y="979944"/>
                  </a:lnTo>
                  <a:lnTo>
                    <a:pt x="9144000" y="0"/>
                  </a:lnTo>
                  <a:close/>
                </a:path>
              </a:pathLst>
            </a:custGeom>
            <a:solidFill>
              <a:srgbClr val="1F497D"/>
            </a:solidFill>
          </p:spPr>
          <p:txBody>
            <a:bodyPr wrap="square" lIns="0" tIns="0" rIns="0" bIns="0" rtlCol="0"/>
            <a:lstStyle/>
            <a:p>
              <a:endParaRPr/>
            </a:p>
          </p:txBody>
        </p:sp>
        <p:sp>
          <p:nvSpPr>
            <p:cNvPr id="40" name="object 40"/>
            <p:cNvSpPr/>
            <p:nvPr/>
          </p:nvSpPr>
          <p:spPr>
            <a:xfrm>
              <a:off x="778002" y="5352287"/>
              <a:ext cx="8442960" cy="980440"/>
            </a:xfrm>
            <a:custGeom>
              <a:avLst/>
              <a:gdLst/>
              <a:ahLst/>
              <a:cxnLst/>
              <a:rect l="l" t="t" r="r" b="b"/>
              <a:pathLst>
                <a:path w="8442960" h="980439">
                  <a:moveTo>
                    <a:pt x="8442960" y="979932"/>
                  </a:moveTo>
                  <a:lnTo>
                    <a:pt x="8442960" y="0"/>
                  </a:lnTo>
                  <a:lnTo>
                    <a:pt x="0" y="0"/>
                  </a:lnTo>
                  <a:lnTo>
                    <a:pt x="0" y="979932"/>
                  </a:lnTo>
                  <a:lnTo>
                    <a:pt x="8442960" y="979932"/>
                  </a:lnTo>
                  <a:close/>
                </a:path>
              </a:pathLst>
            </a:custGeom>
            <a:solidFill>
              <a:srgbClr val="F2F2F2"/>
            </a:solidFill>
          </p:spPr>
          <p:txBody>
            <a:bodyPr wrap="square" lIns="0" tIns="0" rIns="0" bIns="0" rtlCol="0"/>
            <a:lstStyle/>
            <a:p>
              <a:endParaRPr/>
            </a:p>
          </p:txBody>
        </p:sp>
      </p:grpSp>
      <p:sp>
        <p:nvSpPr>
          <p:cNvPr id="41" name="object 41"/>
          <p:cNvSpPr txBox="1"/>
          <p:nvPr/>
        </p:nvSpPr>
        <p:spPr>
          <a:xfrm>
            <a:off x="778383" y="4496180"/>
            <a:ext cx="8442960" cy="2286000"/>
          </a:xfrm>
          <a:prstGeom prst="rect">
            <a:avLst/>
          </a:prstGeom>
          <a:ln w="12953">
            <a:solidFill>
              <a:srgbClr val="000000"/>
            </a:solidFill>
          </a:ln>
        </p:spPr>
        <p:txBody>
          <a:bodyPr vert="horz" wrap="square" lIns="0" tIns="25400" rIns="0" bIns="0" rtlCol="0">
            <a:spAutoFit/>
          </a:bodyPr>
          <a:lstStyle/>
          <a:p>
            <a:pPr marL="198120" indent="-107950">
              <a:lnSpc>
                <a:spcPct val="100000"/>
              </a:lnSpc>
              <a:spcBef>
                <a:spcPts val="200"/>
              </a:spcBef>
              <a:buSzPct val="95833"/>
              <a:buFont typeface="Arial"/>
              <a:buChar char="•"/>
              <a:tabLst>
                <a:tab pos="198755" algn="l"/>
              </a:tabLst>
            </a:pPr>
            <a:r>
              <a:rPr sz="2400" spc="-10" dirty="0">
                <a:solidFill>
                  <a:srgbClr val="002060"/>
                </a:solidFill>
                <a:latin typeface="Calibri"/>
                <a:cs typeface="Calibri"/>
              </a:rPr>
              <a:t>Resulting </a:t>
            </a:r>
            <a:r>
              <a:rPr sz="2400" spc="-15" dirty="0">
                <a:solidFill>
                  <a:srgbClr val="002060"/>
                </a:solidFill>
                <a:latin typeface="Calibri"/>
                <a:cs typeface="Calibri"/>
              </a:rPr>
              <a:t>from covered physical</a:t>
            </a:r>
            <a:r>
              <a:rPr sz="2400" spc="10" dirty="0">
                <a:solidFill>
                  <a:srgbClr val="002060"/>
                </a:solidFill>
                <a:latin typeface="Calibri"/>
                <a:cs typeface="Calibri"/>
              </a:rPr>
              <a:t> </a:t>
            </a:r>
            <a:r>
              <a:rPr sz="2400" spc="-5" dirty="0">
                <a:solidFill>
                  <a:srgbClr val="002060"/>
                </a:solidFill>
                <a:latin typeface="Calibri"/>
                <a:cs typeface="Calibri"/>
              </a:rPr>
              <a:t>damage;</a:t>
            </a:r>
            <a:endParaRPr sz="2400">
              <a:latin typeface="Calibri"/>
              <a:cs typeface="Calibri"/>
            </a:endParaRPr>
          </a:p>
          <a:p>
            <a:pPr marL="198120" indent="-107950">
              <a:lnSpc>
                <a:spcPct val="100000"/>
              </a:lnSpc>
              <a:buSzPct val="95833"/>
              <a:buFont typeface="Arial"/>
              <a:buChar char="•"/>
              <a:tabLst>
                <a:tab pos="198755" algn="l"/>
              </a:tabLst>
            </a:pPr>
            <a:r>
              <a:rPr sz="2400" spc="-5" dirty="0">
                <a:solidFill>
                  <a:srgbClr val="002060"/>
                </a:solidFill>
                <a:latin typeface="Calibri"/>
                <a:cs typeface="Calibri"/>
              </a:rPr>
              <a:t>Specifically described </a:t>
            </a:r>
            <a:r>
              <a:rPr sz="2400" dirty="0">
                <a:solidFill>
                  <a:srgbClr val="002060"/>
                </a:solidFill>
                <a:latin typeface="Calibri"/>
                <a:cs typeface="Calibri"/>
              </a:rPr>
              <a:t>in </a:t>
            </a:r>
            <a:r>
              <a:rPr sz="2400" spc="-5" dirty="0">
                <a:solidFill>
                  <a:srgbClr val="002060"/>
                </a:solidFill>
                <a:latin typeface="Calibri"/>
                <a:cs typeface="Calibri"/>
              </a:rPr>
              <a:t>the</a:t>
            </a:r>
            <a:r>
              <a:rPr sz="2400" dirty="0">
                <a:solidFill>
                  <a:srgbClr val="002060"/>
                </a:solidFill>
                <a:latin typeface="Calibri"/>
                <a:cs typeface="Calibri"/>
              </a:rPr>
              <a:t> </a:t>
            </a:r>
            <a:r>
              <a:rPr sz="2400" spc="-5" dirty="0">
                <a:solidFill>
                  <a:srgbClr val="002060"/>
                </a:solidFill>
                <a:latin typeface="Calibri"/>
                <a:cs typeface="Calibri"/>
              </a:rPr>
              <a:t>policy;</a:t>
            </a:r>
            <a:endParaRPr sz="2400">
              <a:latin typeface="Calibri"/>
              <a:cs typeface="Calibri"/>
            </a:endParaRPr>
          </a:p>
          <a:p>
            <a:pPr marL="198120" indent="-107950">
              <a:lnSpc>
                <a:spcPct val="100000"/>
              </a:lnSpc>
              <a:buSzPct val="95833"/>
              <a:buFont typeface="Arial"/>
              <a:buChar char="•"/>
              <a:tabLst>
                <a:tab pos="198755" algn="l"/>
              </a:tabLst>
            </a:pPr>
            <a:r>
              <a:rPr sz="2400" spc="-5" dirty="0">
                <a:solidFill>
                  <a:srgbClr val="002060"/>
                </a:solidFill>
                <a:latin typeface="Calibri"/>
                <a:cs typeface="Calibri"/>
              </a:rPr>
              <a:t>Actually </a:t>
            </a:r>
            <a:r>
              <a:rPr sz="2400" spc="-10" dirty="0">
                <a:solidFill>
                  <a:srgbClr val="002060"/>
                </a:solidFill>
                <a:latin typeface="Calibri"/>
                <a:cs typeface="Calibri"/>
              </a:rPr>
              <a:t>incurred by</a:t>
            </a:r>
            <a:r>
              <a:rPr sz="2400" spc="-5" dirty="0">
                <a:solidFill>
                  <a:srgbClr val="002060"/>
                </a:solidFill>
                <a:latin typeface="Calibri"/>
                <a:cs typeface="Calibri"/>
              </a:rPr>
              <a:t> </a:t>
            </a:r>
            <a:r>
              <a:rPr sz="2400" spc="-10" dirty="0">
                <a:solidFill>
                  <a:srgbClr val="002060"/>
                </a:solidFill>
                <a:latin typeface="Calibri"/>
                <a:cs typeface="Calibri"/>
              </a:rPr>
              <a:t>insured;</a:t>
            </a:r>
            <a:endParaRPr sz="2400">
              <a:latin typeface="Calibri"/>
              <a:cs typeface="Calibri"/>
            </a:endParaRPr>
          </a:p>
          <a:p>
            <a:pPr marL="198120" indent="-107950">
              <a:lnSpc>
                <a:spcPct val="100000"/>
              </a:lnSpc>
              <a:buSzPct val="95833"/>
              <a:buFont typeface="Arial"/>
              <a:buChar char="•"/>
              <a:tabLst>
                <a:tab pos="198755" algn="l"/>
              </a:tabLst>
            </a:pPr>
            <a:r>
              <a:rPr sz="2400" dirty="0">
                <a:solidFill>
                  <a:srgbClr val="002060"/>
                </a:solidFill>
                <a:latin typeface="Calibri"/>
                <a:cs typeface="Calibri"/>
              </a:rPr>
              <a:t>Necessary and </a:t>
            </a:r>
            <a:r>
              <a:rPr sz="2400" spc="-5" dirty="0">
                <a:solidFill>
                  <a:srgbClr val="002060"/>
                </a:solidFill>
                <a:latin typeface="Calibri"/>
                <a:cs typeface="Calibri"/>
              </a:rPr>
              <a:t>reasonable;</a:t>
            </a:r>
            <a:r>
              <a:rPr sz="2400" spc="-25" dirty="0">
                <a:solidFill>
                  <a:srgbClr val="002060"/>
                </a:solidFill>
                <a:latin typeface="Calibri"/>
                <a:cs typeface="Calibri"/>
              </a:rPr>
              <a:t> </a:t>
            </a:r>
            <a:r>
              <a:rPr sz="2400" dirty="0">
                <a:solidFill>
                  <a:srgbClr val="002060"/>
                </a:solidFill>
                <a:latin typeface="Calibri"/>
                <a:cs typeface="Calibri"/>
              </a:rPr>
              <a:t>and</a:t>
            </a:r>
            <a:endParaRPr sz="2400">
              <a:latin typeface="Calibri"/>
              <a:cs typeface="Calibri"/>
            </a:endParaRPr>
          </a:p>
          <a:p>
            <a:pPr marL="198120" indent="-107950">
              <a:lnSpc>
                <a:spcPct val="100000"/>
              </a:lnSpc>
              <a:buSzPct val="95833"/>
              <a:buFont typeface="Arial"/>
              <a:buChar char="•"/>
              <a:tabLst>
                <a:tab pos="198755" algn="l"/>
              </a:tabLst>
            </a:pPr>
            <a:r>
              <a:rPr sz="2400" spc="-25" dirty="0">
                <a:solidFill>
                  <a:srgbClr val="002060"/>
                </a:solidFill>
                <a:latin typeface="Calibri"/>
                <a:cs typeface="Calibri"/>
              </a:rPr>
              <a:t>Would </a:t>
            </a:r>
            <a:r>
              <a:rPr sz="2400" spc="-5" dirty="0">
                <a:solidFill>
                  <a:srgbClr val="002060"/>
                </a:solidFill>
                <a:latin typeface="Calibri"/>
                <a:cs typeface="Calibri"/>
              </a:rPr>
              <a:t>not </a:t>
            </a:r>
            <a:r>
              <a:rPr sz="2400" spc="-20" dirty="0">
                <a:solidFill>
                  <a:srgbClr val="002060"/>
                </a:solidFill>
                <a:latin typeface="Calibri"/>
                <a:cs typeface="Calibri"/>
              </a:rPr>
              <a:t>have </a:t>
            </a:r>
            <a:r>
              <a:rPr sz="2400" spc="-5" dirty="0">
                <a:solidFill>
                  <a:srgbClr val="002060"/>
                </a:solidFill>
                <a:latin typeface="Calibri"/>
                <a:cs typeface="Calibri"/>
              </a:rPr>
              <a:t>been </a:t>
            </a:r>
            <a:r>
              <a:rPr sz="2400" spc="-10" dirty="0">
                <a:solidFill>
                  <a:srgbClr val="002060"/>
                </a:solidFill>
                <a:latin typeface="Calibri"/>
                <a:cs typeface="Calibri"/>
              </a:rPr>
              <a:t>incurred </a:t>
            </a:r>
            <a:r>
              <a:rPr sz="2400" spc="-5" dirty="0">
                <a:solidFill>
                  <a:srgbClr val="002060"/>
                </a:solidFill>
                <a:latin typeface="Calibri"/>
                <a:cs typeface="Calibri"/>
              </a:rPr>
              <a:t>but </a:t>
            </a:r>
            <a:r>
              <a:rPr sz="2400" spc="-20" dirty="0">
                <a:solidFill>
                  <a:srgbClr val="002060"/>
                </a:solidFill>
                <a:latin typeface="Calibri"/>
                <a:cs typeface="Calibri"/>
              </a:rPr>
              <a:t>for </a:t>
            </a:r>
            <a:r>
              <a:rPr sz="2400" spc="-5" dirty="0">
                <a:solidFill>
                  <a:srgbClr val="002060"/>
                </a:solidFill>
                <a:latin typeface="Calibri"/>
                <a:cs typeface="Calibri"/>
              </a:rPr>
              <a:t>the</a:t>
            </a:r>
            <a:r>
              <a:rPr sz="2400" spc="80" dirty="0">
                <a:solidFill>
                  <a:srgbClr val="002060"/>
                </a:solidFill>
                <a:latin typeface="Calibri"/>
                <a:cs typeface="Calibri"/>
              </a:rPr>
              <a:t> </a:t>
            </a:r>
            <a:r>
              <a:rPr sz="2400" spc="-40" dirty="0">
                <a:solidFill>
                  <a:srgbClr val="002060"/>
                </a:solidFill>
                <a:latin typeface="Calibri"/>
                <a:cs typeface="Calibri"/>
              </a:rPr>
              <a:t>delay.</a:t>
            </a:r>
            <a:endParaRPr sz="2400">
              <a:latin typeface="Calibri"/>
              <a:cs typeface="Calibri"/>
            </a:endParaRPr>
          </a:p>
        </p:txBody>
      </p:sp>
      <p:grpSp>
        <p:nvGrpSpPr>
          <p:cNvPr id="42" name="object 42"/>
          <p:cNvGrpSpPr/>
          <p:nvPr/>
        </p:nvGrpSpPr>
        <p:grpSpPr>
          <a:xfrm>
            <a:off x="457200" y="6331458"/>
            <a:ext cx="9144000" cy="984250"/>
            <a:chOff x="457200" y="6331458"/>
            <a:chExt cx="9144000" cy="984250"/>
          </a:xfrm>
        </p:grpSpPr>
        <p:sp>
          <p:nvSpPr>
            <p:cNvPr id="43" name="object 43"/>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44" name="object 44"/>
            <p:cNvSpPr/>
            <p:nvPr/>
          </p:nvSpPr>
          <p:spPr>
            <a:xfrm>
              <a:off x="778002" y="6331458"/>
              <a:ext cx="8442960" cy="450850"/>
            </a:xfrm>
            <a:custGeom>
              <a:avLst/>
              <a:gdLst/>
              <a:ahLst/>
              <a:cxnLst/>
              <a:rect l="l" t="t" r="r" b="b"/>
              <a:pathLst>
                <a:path w="8442960" h="450850">
                  <a:moveTo>
                    <a:pt x="8442960" y="450342"/>
                  </a:moveTo>
                  <a:lnTo>
                    <a:pt x="8442960" y="0"/>
                  </a:lnTo>
                  <a:lnTo>
                    <a:pt x="0" y="0"/>
                  </a:lnTo>
                  <a:lnTo>
                    <a:pt x="0" y="450342"/>
                  </a:lnTo>
                  <a:lnTo>
                    <a:pt x="8442960" y="450342"/>
                  </a:lnTo>
                  <a:close/>
                </a:path>
              </a:pathLst>
            </a:custGeom>
            <a:solidFill>
              <a:srgbClr val="F2F2F2"/>
            </a:solidFill>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0632" y="919225"/>
            <a:ext cx="7056755" cy="695960"/>
          </a:xfrm>
          <a:prstGeom prst="rect">
            <a:avLst/>
          </a:prstGeom>
        </p:spPr>
        <p:txBody>
          <a:bodyPr vert="horz" wrap="square" lIns="0" tIns="12065" rIns="0" bIns="0" rtlCol="0">
            <a:spAutoFit/>
          </a:bodyPr>
          <a:lstStyle/>
          <a:p>
            <a:pPr marL="12700">
              <a:lnSpc>
                <a:spcPct val="100000"/>
              </a:lnSpc>
              <a:spcBef>
                <a:spcPts val="95"/>
              </a:spcBef>
            </a:pPr>
            <a:r>
              <a:rPr sz="4400" spc="-5" dirty="0"/>
              <a:t>How Does a </a:t>
            </a:r>
            <a:r>
              <a:rPr sz="4400" spc="-10" dirty="0"/>
              <a:t>Deductible</a:t>
            </a:r>
            <a:r>
              <a:rPr sz="4400" dirty="0"/>
              <a:t> </a:t>
            </a:r>
            <a:r>
              <a:rPr sz="4400" spc="-40" dirty="0"/>
              <a:t>Work?</a:t>
            </a:r>
            <a:endParaRPr sz="4400"/>
          </a:p>
        </p:txBody>
      </p:sp>
      <p:grpSp>
        <p:nvGrpSpPr>
          <p:cNvPr id="3" name="object 3"/>
          <p:cNvGrpSpPr/>
          <p:nvPr/>
        </p:nvGrpSpPr>
        <p:grpSpPr>
          <a:xfrm>
            <a:off x="457200" y="1436369"/>
            <a:ext cx="9144000" cy="979169"/>
            <a:chOff x="457200" y="1436369"/>
            <a:chExt cx="9144000" cy="979169"/>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4760662" y="2395727"/>
              <a:ext cx="592455" cy="19050"/>
            </a:xfrm>
            <a:custGeom>
              <a:avLst/>
              <a:gdLst/>
              <a:ahLst/>
              <a:cxnLst/>
              <a:rect l="l" t="t" r="r" b="b"/>
              <a:pathLst>
                <a:path w="592454" h="19050">
                  <a:moveTo>
                    <a:pt x="0" y="19049"/>
                  </a:moveTo>
                  <a:lnTo>
                    <a:pt x="592116" y="19049"/>
                  </a:lnTo>
                  <a:lnTo>
                    <a:pt x="592116" y="0"/>
                  </a:lnTo>
                  <a:lnTo>
                    <a:pt x="0" y="0"/>
                  </a:lnTo>
                  <a:lnTo>
                    <a:pt x="0" y="19049"/>
                  </a:lnTo>
                  <a:close/>
                </a:path>
              </a:pathLst>
            </a:custGeom>
            <a:solidFill>
              <a:srgbClr val="FF0000"/>
            </a:solidFill>
          </p:spPr>
          <p:txBody>
            <a:bodyPr wrap="square" lIns="0" tIns="0" rIns="0" bIns="0" rtlCol="0"/>
            <a:lstStyle/>
            <a:p>
              <a:endParaRPr/>
            </a:p>
          </p:txBody>
        </p:sp>
        <p:sp>
          <p:nvSpPr>
            <p:cNvPr id="6" name="object 6"/>
            <p:cNvSpPr/>
            <p:nvPr/>
          </p:nvSpPr>
          <p:spPr>
            <a:xfrm>
              <a:off x="4674999" y="2382773"/>
              <a:ext cx="765175" cy="32384"/>
            </a:xfrm>
            <a:custGeom>
              <a:avLst/>
              <a:gdLst/>
              <a:ahLst/>
              <a:cxnLst/>
              <a:rect l="l" t="t" r="r" b="b"/>
              <a:pathLst>
                <a:path w="765175" h="32385">
                  <a:moveTo>
                    <a:pt x="0" y="32003"/>
                  </a:moveTo>
                  <a:lnTo>
                    <a:pt x="764918" y="32003"/>
                  </a:lnTo>
                  <a:lnTo>
                    <a:pt x="764918" y="0"/>
                  </a:lnTo>
                  <a:lnTo>
                    <a:pt x="0" y="0"/>
                  </a:lnTo>
                  <a:lnTo>
                    <a:pt x="0" y="32003"/>
                  </a:lnTo>
                  <a:close/>
                </a:path>
              </a:pathLst>
            </a:custGeom>
            <a:solidFill>
              <a:srgbClr val="FFFFFF"/>
            </a:solidFill>
          </p:spPr>
          <p:txBody>
            <a:bodyPr wrap="square" lIns="0" tIns="0" rIns="0" bIns="0" rtlCol="0"/>
            <a:lstStyle/>
            <a:p>
              <a:endParaRPr/>
            </a:p>
          </p:txBody>
        </p:sp>
      </p:grpSp>
      <p:sp>
        <p:nvSpPr>
          <p:cNvPr id="7" name="object 7"/>
          <p:cNvSpPr txBox="1"/>
          <p:nvPr/>
        </p:nvSpPr>
        <p:spPr>
          <a:xfrm>
            <a:off x="7292593" y="2032507"/>
            <a:ext cx="1320165" cy="3302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0000"/>
                </a:solidFill>
                <a:latin typeface="Calibri"/>
                <a:cs typeface="Calibri"/>
              </a:rPr>
              <a:t>Insured</a:t>
            </a:r>
            <a:r>
              <a:rPr sz="2000" spc="-55" dirty="0">
                <a:solidFill>
                  <a:srgbClr val="FF0000"/>
                </a:solidFill>
                <a:latin typeface="Calibri"/>
                <a:cs typeface="Calibri"/>
              </a:rPr>
              <a:t> </a:t>
            </a:r>
            <a:r>
              <a:rPr sz="2000" spc="-20" dirty="0">
                <a:solidFill>
                  <a:srgbClr val="FF0000"/>
                </a:solidFill>
                <a:latin typeface="Calibri"/>
                <a:cs typeface="Calibri"/>
              </a:rPr>
              <a:t>pays</a:t>
            </a:r>
            <a:endParaRPr sz="2000">
              <a:latin typeface="Calibri"/>
              <a:cs typeface="Calibri"/>
            </a:endParaRPr>
          </a:p>
        </p:txBody>
      </p:sp>
      <p:grpSp>
        <p:nvGrpSpPr>
          <p:cNvPr id="8" name="object 8"/>
          <p:cNvGrpSpPr/>
          <p:nvPr/>
        </p:nvGrpSpPr>
        <p:grpSpPr>
          <a:xfrm>
            <a:off x="457200" y="2277617"/>
            <a:ext cx="9144000" cy="1117600"/>
            <a:chOff x="457200" y="2277617"/>
            <a:chExt cx="9144000" cy="1117600"/>
          </a:xfrm>
        </p:grpSpPr>
        <p:sp>
          <p:nvSpPr>
            <p:cNvPr id="9" name="object 9"/>
            <p:cNvSpPr/>
            <p:nvPr/>
          </p:nvSpPr>
          <p:spPr>
            <a:xfrm>
              <a:off x="7098257" y="2277617"/>
              <a:ext cx="151130" cy="138430"/>
            </a:xfrm>
            <a:custGeom>
              <a:avLst/>
              <a:gdLst/>
              <a:ahLst/>
              <a:cxnLst/>
              <a:rect l="l" t="t" r="r" b="b"/>
              <a:pathLst>
                <a:path w="151129" h="138430">
                  <a:moveTo>
                    <a:pt x="150648" y="17525"/>
                  </a:moveTo>
                  <a:lnTo>
                    <a:pt x="131598" y="0"/>
                  </a:lnTo>
                  <a:lnTo>
                    <a:pt x="0" y="137921"/>
                  </a:lnTo>
                  <a:lnTo>
                    <a:pt x="35772" y="137921"/>
                  </a:lnTo>
                  <a:lnTo>
                    <a:pt x="150648" y="17525"/>
                  </a:lnTo>
                  <a:close/>
                </a:path>
              </a:pathLst>
            </a:custGeom>
            <a:solidFill>
              <a:srgbClr val="FFFFFF"/>
            </a:solidFill>
          </p:spPr>
          <p:txBody>
            <a:bodyPr wrap="square" lIns="0" tIns="0" rIns="0" bIns="0" rtlCol="0"/>
            <a:lstStyle/>
            <a:p>
              <a:endParaRPr/>
            </a:p>
          </p:txBody>
        </p:sp>
        <p:sp>
          <p:nvSpPr>
            <p:cNvPr id="10" name="object 10"/>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3225756" y="2415539"/>
              <a:ext cx="3662679" cy="979169"/>
            </a:xfrm>
            <a:custGeom>
              <a:avLst/>
              <a:gdLst/>
              <a:ahLst/>
              <a:cxnLst/>
              <a:rect l="l" t="t" r="r" b="b"/>
              <a:pathLst>
                <a:path w="3662679" h="979170">
                  <a:moveTo>
                    <a:pt x="3662481" y="979169"/>
                  </a:moveTo>
                  <a:lnTo>
                    <a:pt x="3622831" y="918501"/>
                  </a:lnTo>
                  <a:lnTo>
                    <a:pt x="3597334" y="881892"/>
                  </a:lnTo>
                  <a:lnTo>
                    <a:pt x="3571073" y="845842"/>
                  </a:lnTo>
                  <a:lnTo>
                    <a:pt x="3544058" y="810360"/>
                  </a:lnTo>
                  <a:lnTo>
                    <a:pt x="3516301" y="775458"/>
                  </a:lnTo>
                  <a:lnTo>
                    <a:pt x="3487812" y="741147"/>
                  </a:lnTo>
                  <a:lnTo>
                    <a:pt x="3458604" y="707438"/>
                  </a:lnTo>
                  <a:lnTo>
                    <a:pt x="3428688" y="674343"/>
                  </a:lnTo>
                  <a:lnTo>
                    <a:pt x="3398076" y="641872"/>
                  </a:lnTo>
                  <a:lnTo>
                    <a:pt x="3366777" y="610036"/>
                  </a:lnTo>
                  <a:lnTo>
                    <a:pt x="3334805" y="578846"/>
                  </a:lnTo>
                  <a:lnTo>
                    <a:pt x="3302170" y="548315"/>
                  </a:lnTo>
                  <a:lnTo>
                    <a:pt x="3268884" y="518452"/>
                  </a:lnTo>
                  <a:lnTo>
                    <a:pt x="3234958" y="489268"/>
                  </a:lnTo>
                  <a:lnTo>
                    <a:pt x="3200404" y="460776"/>
                  </a:lnTo>
                  <a:lnTo>
                    <a:pt x="3165232" y="432985"/>
                  </a:lnTo>
                  <a:lnTo>
                    <a:pt x="3129454" y="405908"/>
                  </a:lnTo>
                  <a:lnTo>
                    <a:pt x="3093083" y="379555"/>
                  </a:lnTo>
                  <a:lnTo>
                    <a:pt x="3056128" y="353937"/>
                  </a:lnTo>
                  <a:lnTo>
                    <a:pt x="3018601" y="329065"/>
                  </a:lnTo>
                  <a:lnTo>
                    <a:pt x="2980514" y="304951"/>
                  </a:lnTo>
                  <a:lnTo>
                    <a:pt x="2941879" y="281605"/>
                  </a:lnTo>
                  <a:lnTo>
                    <a:pt x="2902706" y="259039"/>
                  </a:lnTo>
                  <a:lnTo>
                    <a:pt x="2863006" y="237264"/>
                  </a:lnTo>
                  <a:lnTo>
                    <a:pt x="2822792" y="216290"/>
                  </a:lnTo>
                  <a:lnTo>
                    <a:pt x="2782075" y="196130"/>
                  </a:lnTo>
                  <a:lnTo>
                    <a:pt x="2740865" y="176793"/>
                  </a:lnTo>
                  <a:lnTo>
                    <a:pt x="2699175" y="158292"/>
                  </a:lnTo>
                  <a:lnTo>
                    <a:pt x="2657016" y="140636"/>
                  </a:lnTo>
                  <a:lnTo>
                    <a:pt x="2614399" y="123838"/>
                  </a:lnTo>
                  <a:lnTo>
                    <a:pt x="2571335" y="107909"/>
                  </a:lnTo>
                  <a:lnTo>
                    <a:pt x="2527836" y="92858"/>
                  </a:lnTo>
                  <a:lnTo>
                    <a:pt x="2483913" y="78699"/>
                  </a:lnTo>
                  <a:lnTo>
                    <a:pt x="2439579" y="65441"/>
                  </a:lnTo>
                  <a:lnTo>
                    <a:pt x="2394843" y="53096"/>
                  </a:lnTo>
                  <a:lnTo>
                    <a:pt x="2349717" y="41674"/>
                  </a:lnTo>
                  <a:lnTo>
                    <a:pt x="2304213" y="31188"/>
                  </a:lnTo>
                  <a:lnTo>
                    <a:pt x="2258343" y="21648"/>
                  </a:lnTo>
                  <a:lnTo>
                    <a:pt x="2212117" y="13065"/>
                  </a:lnTo>
                  <a:lnTo>
                    <a:pt x="2165546" y="5450"/>
                  </a:lnTo>
                  <a:lnTo>
                    <a:pt x="2127023" y="0"/>
                  </a:lnTo>
                  <a:lnTo>
                    <a:pt x="1534906" y="0"/>
                  </a:lnTo>
                  <a:lnTo>
                    <a:pt x="1496403" y="5450"/>
                  </a:lnTo>
                  <a:lnTo>
                    <a:pt x="1449858" y="13065"/>
                  </a:lnTo>
                  <a:lnTo>
                    <a:pt x="1403657" y="21648"/>
                  </a:lnTo>
                  <a:lnTo>
                    <a:pt x="1357810" y="31188"/>
                  </a:lnTo>
                  <a:lnTo>
                    <a:pt x="1312329" y="41674"/>
                  </a:lnTo>
                  <a:lnTo>
                    <a:pt x="1267226" y="53096"/>
                  </a:lnTo>
                  <a:lnTo>
                    <a:pt x="1222511" y="65441"/>
                  </a:lnTo>
                  <a:lnTo>
                    <a:pt x="1178197" y="78699"/>
                  </a:lnTo>
                  <a:lnTo>
                    <a:pt x="1134295" y="92858"/>
                  </a:lnTo>
                  <a:lnTo>
                    <a:pt x="1090815" y="107909"/>
                  </a:lnTo>
                  <a:lnTo>
                    <a:pt x="1047770" y="123838"/>
                  </a:lnTo>
                  <a:lnTo>
                    <a:pt x="1005171" y="140636"/>
                  </a:lnTo>
                  <a:lnTo>
                    <a:pt x="963029" y="158292"/>
                  </a:lnTo>
                  <a:lnTo>
                    <a:pt x="921356" y="176793"/>
                  </a:lnTo>
                  <a:lnTo>
                    <a:pt x="880163" y="196130"/>
                  </a:lnTo>
                  <a:lnTo>
                    <a:pt x="839461" y="216290"/>
                  </a:lnTo>
                  <a:lnTo>
                    <a:pt x="799262" y="237264"/>
                  </a:lnTo>
                  <a:lnTo>
                    <a:pt x="759577" y="259039"/>
                  </a:lnTo>
                  <a:lnTo>
                    <a:pt x="720417" y="281605"/>
                  </a:lnTo>
                  <a:lnTo>
                    <a:pt x="681795" y="304951"/>
                  </a:lnTo>
                  <a:lnTo>
                    <a:pt x="643721" y="329065"/>
                  </a:lnTo>
                  <a:lnTo>
                    <a:pt x="606207" y="353937"/>
                  </a:lnTo>
                  <a:lnTo>
                    <a:pt x="569263" y="379555"/>
                  </a:lnTo>
                  <a:lnTo>
                    <a:pt x="532903" y="405908"/>
                  </a:lnTo>
                  <a:lnTo>
                    <a:pt x="497136" y="432985"/>
                  </a:lnTo>
                  <a:lnTo>
                    <a:pt x="461974" y="460776"/>
                  </a:lnTo>
                  <a:lnTo>
                    <a:pt x="427429" y="489268"/>
                  </a:lnTo>
                  <a:lnTo>
                    <a:pt x="393512" y="518452"/>
                  </a:lnTo>
                  <a:lnTo>
                    <a:pt x="360235" y="548315"/>
                  </a:lnTo>
                  <a:lnTo>
                    <a:pt x="327608" y="578846"/>
                  </a:lnTo>
                  <a:lnTo>
                    <a:pt x="295644" y="610036"/>
                  </a:lnTo>
                  <a:lnTo>
                    <a:pt x="264353" y="641872"/>
                  </a:lnTo>
                  <a:lnTo>
                    <a:pt x="233747" y="674343"/>
                  </a:lnTo>
                  <a:lnTo>
                    <a:pt x="203838" y="707438"/>
                  </a:lnTo>
                  <a:lnTo>
                    <a:pt x="174636" y="741147"/>
                  </a:lnTo>
                  <a:lnTo>
                    <a:pt x="146154" y="775458"/>
                  </a:lnTo>
                  <a:lnTo>
                    <a:pt x="118402" y="810360"/>
                  </a:lnTo>
                  <a:lnTo>
                    <a:pt x="91392" y="845842"/>
                  </a:lnTo>
                  <a:lnTo>
                    <a:pt x="65135" y="881892"/>
                  </a:lnTo>
                  <a:lnTo>
                    <a:pt x="39643" y="918501"/>
                  </a:lnTo>
                  <a:lnTo>
                    <a:pt x="14928" y="955656"/>
                  </a:lnTo>
                  <a:lnTo>
                    <a:pt x="0" y="979169"/>
                  </a:lnTo>
                  <a:lnTo>
                    <a:pt x="3662481" y="979169"/>
                  </a:lnTo>
                  <a:close/>
                </a:path>
              </a:pathLst>
            </a:custGeom>
            <a:solidFill>
              <a:srgbClr val="FF0000"/>
            </a:solidFill>
          </p:spPr>
          <p:txBody>
            <a:bodyPr wrap="square" lIns="0" tIns="0" rIns="0" bIns="0" rtlCol="0"/>
            <a:lstStyle/>
            <a:p>
              <a:endParaRPr/>
            </a:p>
          </p:txBody>
        </p:sp>
        <p:sp>
          <p:nvSpPr>
            <p:cNvPr id="12" name="object 12"/>
            <p:cNvSpPr/>
            <p:nvPr/>
          </p:nvSpPr>
          <p:spPr>
            <a:xfrm>
              <a:off x="3210357" y="2415539"/>
              <a:ext cx="3693795" cy="979169"/>
            </a:xfrm>
            <a:custGeom>
              <a:avLst/>
              <a:gdLst/>
              <a:ahLst/>
              <a:cxnLst/>
              <a:rect l="l" t="t" r="r" b="b"/>
              <a:pathLst>
                <a:path w="3693795" h="979170">
                  <a:moveTo>
                    <a:pt x="1660719" y="0"/>
                  </a:moveTo>
                  <a:lnTo>
                    <a:pt x="1464642" y="0"/>
                  </a:lnTo>
                  <a:lnTo>
                    <a:pt x="1455604" y="1511"/>
                  </a:lnTo>
                  <a:lnTo>
                    <a:pt x="1408892" y="10372"/>
                  </a:lnTo>
                  <a:lnTo>
                    <a:pt x="1362509" y="20219"/>
                  </a:lnTo>
                  <a:lnTo>
                    <a:pt x="1316467" y="31042"/>
                  </a:lnTo>
                  <a:lnTo>
                    <a:pt x="1270780" y="42829"/>
                  </a:lnTo>
                  <a:lnTo>
                    <a:pt x="1225461" y="55572"/>
                  </a:lnTo>
                  <a:lnTo>
                    <a:pt x="1180524" y="69258"/>
                  </a:lnTo>
                  <a:lnTo>
                    <a:pt x="1135982" y="83877"/>
                  </a:lnTo>
                  <a:lnTo>
                    <a:pt x="1091847" y="99418"/>
                  </a:lnTo>
                  <a:lnTo>
                    <a:pt x="1048134" y="115872"/>
                  </a:lnTo>
                  <a:lnTo>
                    <a:pt x="1004857" y="133226"/>
                  </a:lnTo>
                  <a:lnTo>
                    <a:pt x="962027" y="151472"/>
                  </a:lnTo>
                  <a:lnTo>
                    <a:pt x="919659" y="170597"/>
                  </a:lnTo>
                  <a:lnTo>
                    <a:pt x="877766" y="190591"/>
                  </a:lnTo>
                  <a:lnTo>
                    <a:pt x="836361" y="211444"/>
                  </a:lnTo>
                  <a:lnTo>
                    <a:pt x="795458" y="233146"/>
                  </a:lnTo>
                  <a:lnTo>
                    <a:pt x="755070" y="255684"/>
                  </a:lnTo>
                  <a:lnTo>
                    <a:pt x="715211" y="279049"/>
                  </a:lnTo>
                  <a:lnTo>
                    <a:pt x="675893" y="303231"/>
                  </a:lnTo>
                  <a:lnTo>
                    <a:pt x="637130" y="328218"/>
                  </a:lnTo>
                  <a:lnTo>
                    <a:pt x="598936" y="353999"/>
                  </a:lnTo>
                  <a:lnTo>
                    <a:pt x="561323" y="380565"/>
                  </a:lnTo>
                  <a:lnTo>
                    <a:pt x="524306" y="407905"/>
                  </a:lnTo>
                  <a:lnTo>
                    <a:pt x="487897" y="436007"/>
                  </a:lnTo>
                  <a:lnTo>
                    <a:pt x="452110" y="464862"/>
                  </a:lnTo>
                  <a:lnTo>
                    <a:pt x="416958" y="494458"/>
                  </a:lnTo>
                  <a:lnTo>
                    <a:pt x="382455" y="524785"/>
                  </a:lnTo>
                  <a:lnTo>
                    <a:pt x="348614" y="555833"/>
                  </a:lnTo>
                  <a:lnTo>
                    <a:pt x="315448" y="587590"/>
                  </a:lnTo>
                  <a:lnTo>
                    <a:pt x="282970" y="620047"/>
                  </a:lnTo>
                  <a:lnTo>
                    <a:pt x="251195" y="653191"/>
                  </a:lnTo>
                  <a:lnTo>
                    <a:pt x="220135" y="687014"/>
                  </a:lnTo>
                  <a:lnTo>
                    <a:pt x="189803" y="721504"/>
                  </a:lnTo>
                  <a:lnTo>
                    <a:pt x="160214" y="756651"/>
                  </a:lnTo>
                  <a:lnTo>
                    <a:pt x="131380" y="792443"/>
                  </a:lnTo>
                  <a:lnTo>
                    <a:pt x="103314" y="828871"/>
                  </a:lnTo>
                  <a:lnTo>
                    <a:pt x="76031" y="865923"/>
                  </a:lnTo>
                  <a:lnTo>
                    <a:pt x="49543" y="903589"/>
                  </a:lnTo>
                  <a:lnTo>
                    <a:pt x="23864" y="941859"/>
                  </a:lnTo>
                  <a:lnTo>
                    <a:pt x="0" y="979169"/>
                  </a:lnTo>
                  <a:lnTo>
                    <a:pt x="30011" y="979169"/>
                  </a:lnTo>
                  <a:lnTo>
                    <a:pt x="47279" y="952292"/>
                  </a:lnTo>
                  <a:lnTo>
                    <a:pt x="72802" y="914429"/>
                  </a:lnTo>
                  <a:lnTo>
                    <a:pt x="99129" y="877169"/>
                  </a:lnTo>
                  <a:lnTo>
                    <a:pt x="126245" y="840521"/>
                  </a:lnTo>
                  <a:lnTo>
                    <a:pt x="154138" y="804496"/>
                  </a:lnTo>
                  <a:lnTo>
                    <a:pt x="182793" y="769105"/>
                  </a:lnTo>
                  <a:lnTo>
                    <a:pt x="212198" y="734357"/>
                  </a:lnTo>
                  <a:lnTo>
                    <a:pt x="242338" y="700264"/>
                  </a:lnTo>
                  <a:lnTo>
                    <a:pt x="273200" y="666835"/>
                  </a:lnTo>
                  <a:lnTo>
                    <a:pt x="304771" y="634081"/>
                  </a:lnTo>
                  <a:lnTo>
                    <a:pt x="337037" y="602014"/>
                  </a:lnTo>
                  <a:lnTo>
                    <a:pt x="369984" y="570642"/>
                  </a:lnTo>
                  <a:lnTo>
                    <a:pt x="403599" y="539977"/>
                  </a:lnTo>
                  <a:lnTo>
                    <a:pt x="437868" y="510028"/>
                  </a:lnTo>
                  <a:lnTo>
                    <a:pt x="472778" y="480808"/>
                  </a:lnTo>
                  <a:lnTo>
                    <a:pt x="508315" y="452325"/>
                  </a:lnTo>
                  <a:lnTo>
                    <a:pt x="544465" y="424591"/>
                  </a:lnTo>
                  <a:lnTo>
                    <a:pt x="581216" y="397615"/>
                  </a:lnTo>
                  <a:lnTo>
                    <a:pt x="618553" y="371408"/>
                  </a:lnTo>
                  <a:lnTo>
                    <a:pt x="656463" y="345982"/>
                  </a:lnTo>
                  <a:lnTo>
                    <a:pt x="694932" y="321345"/>
                  </a:lnTo>
                  <a:lnTo>
                    <a:pt x="733947" y="297509"/>
                  </a:lnTo>
                  <a:lnTo>
                    <a:pt x="773494" y="274485"/>
                  </a:lnTo>
                  <a:lnTo>
                    <a:pt x="813560" y="252281"/>
                  </a:lnTo>
                  <a:lnTo>
                    <a:pt x="854131" y="230910"/>
                  </a:lnTo>
                  <a:lnTo>
                    <a:pt x="895194" y="210381"/>
                  </a:lnTo>
                  <a:lnTo>
                    <a:pt x="936734" y="190705"/>
                  </a:lnTo>
                  <a:lnTo>
                    <a:pt x="978739" y="171892"/>
                  </a:lnTo>
                  <a:lnTo>
                    <a:pt x="1021195" y="153953"/>
                  </a:lnTo>
                  <a:lnTo>
                    <a:pt x="1064088" y="136898"/>
                  </a:lnTo>
                  <a:lnTo>
                    <a:pt x="1107405" y="120738"/>
                  </a:lnTo>
                  <a:lnTo>
                    <a:pt x="1151132" y="105483"/>
                  </a:lnTo>
                  <a:lnTo>
                    <a:pt x="1195256" y="91144"/>
                  </a:lnTo>
                  <a:lnTo>
                    <a:pt x="1239762" y="77730"/>
                  </a:lnTo>
                  <a:lnTo>
                    <a:pt x="1284638" y="65253"/>
                  </a:lnTo>
                  <a:lnTo>
                    <a:pt x="1329870" y="53723"/>
                  </a:lnTo>
                  <a:lnTo>
                    <a:pt x="1375445" y="43151"/>
                  </a:lnTo>
                  <a:lnTo>
                    <a:pt x="1421348" y="33546"/>
                  </a:lnTo>
                  <a:lnTo>
                    <a:pt x="1467567" y="24920"/>
                  </a:lnTo>
                  <a:lnTo>
                    <a:pt x="1514087" y="17282"/>
                  </a:lnTo>
                  <a:lnTo>
                    <a:pt x="1560895" y="10643"/>
                  </a:lnTo>
                  <a:lnTo>
                    <a:pt x="1607978" y="5014"/>
                  </a:lnTo>
                  <a:lnTo>
                    <a:pt x="1655322" y="405"/>
                  </a:lnTo>
                  <a:lnTo>
                    <a:pt x="1660719" y="0"/>
                  </a:lnTo>
                  <a:close/>
                </a:path>
                <a:path w="3693795" h="979170">
                  <a:moveTo>
                    <a:pt x="3693311" y="979169"/>
                  </a:moveTo>
                  <a:lnTo>
                    <a:pt x="3650394" y="913130"/>
                  </a:lnTo>
                  <a:lnTo>
                    <a:pt x="3624435" y="875759"/>
                  </a:lnTo>
                  <a:lnTo>
                    <a:pt x="3597698" y="838988"/>
                  </a:lnTo>
                  <a:lnTo>
                    <a:pt x="3570196" y="802826"/>
                  </a:lnTo>
                  <a:lnTo>
                    <a:pt x="3541940" y="767284"/>
                  </a:lnTo>
                  <a:lnTo>
                    <a:pt x="3512945" y="732371"/>
                  </a:lnTo>
                  <a:lnTo>
                    <a:pt x="3483223" y="698098"/>
                  </a:lnTo>
                  <a:lnTo>
                    <a:pt x="3452787" y="664475"/>
                  </a:lnTo>
                  <a:lnTo>
                    <a:pt x="3421650" y="631511"/>
                  </a:lnTo>
                  <a:lnTo>
                    <a:pt x="3389825" y="599217"/>
                  </a:lnTo>
                  <a:lnTo>
                    <a:pt x="3357325" y="567603"/>
                  </a:lnTo>
                  <a:lnTo>
                    <a:pt x="3324163" y="536679"/>
                  </a:lnTo>
                  <a:lnTo>
                    <a:pt x="3290352" y="506455"/>
                  </a:lnTo>
                  <a:lnTo>
                    <a:pt x="3255904" y="476941"/>
                  </a:lnTo>
                  <a:lnTo>
                    <a:pt x="3220834" y="448147"/>
                  </a:lnTo>
                  <a:lnTo>
                    <a:pt x="3185153" y="420084"/>
                  </a:lnTo>
                  <a:lnTo>
                    <a:pt x="3148875" y="392760"/>
                  </a:lnTo>
                  <a:lnTo>
                    <a:pt x="3112013" y="366187"/>
                  </a:lnTo>
                  <a:lnTo>
                    <a:pt x="3074579" y="340375"/>
                  </a:lnTo>
                  <a:lnTo>
                    <a:pt x="3036587" y="315333"/>
                  </a:lnTo>
                  <a:lnTo>
                    <a:pt x="2998049" y="291071"/>
                  </a:lnTo>
                  <a:lnTo>
                    <a:pt x="2958978" y="267600"/>
                  </a:lnTo>
                  <a:lnTo>
                    <a:pt x="2919389" y="244930"/>
                  </a:lnTo>
                  <a:lnTo>
                    <a:pt x="2879292" y="223071"/>
                  </a:lnTo>
                  <a:lnTo>
                    <a:pt x="2838702" y="202032"/>
                  </a:lnTo>
                  <a:lnTo>
                    <a:pt x="2797631" y="181825"/>
                  </a:lnTo>
                  <a:lnTo>
                    <a:pt x="2756092" y="162458"/>
                  </a:lnTo>
                  <a:lnTo>
                    <a:pt x="2714099" y="143942"/>
                  </a:lnTo>
                  <a:lnTo>
                    <a:pt x="2671663" y="126288"/>
                  </a:lnTo>
                  <a:lnTo>
                    <a:pt x="2628799" y="109504"/>
                  </a:lnTo>
                  <a:lnTo>
                    <a:pt x="2585519" y="93602"/>
                  </a:lnTo>
                  <a:lnTo>
                    <a:pt x="2541836" y="78591"/>
                  </a:lnTo>
                  <a:lnTo>
                    <a:pt x="2497763" y="64482"/>
                  </a:lnTo>
                  <a:lnTo>
                    <a:pt x="2453312" y="51284"/>
                  </a:lnTo>
                  <a:lnTo>
                    <a:pt x="2408498" y="39008"/>
                  </a:lnTo>
                  <a:lnTo>
                    <a:pt x="2363332" y="27663"/>
                  </a:lnTo>
                  <a:lnTo>
                    <a:pt x="2317828" y="17259"/>
                  </a:lnTo>
                  <a:lnTo>
                    <a:pt x="2271999" y="7808"/>
                  </a:lnTo>
                  <a:lnTo>
                    <a:pt x="2229560" y="0"/>
                  </a:lnTo>
                  <a:lnTo>
                    <a:pt x="2026817" y="0"/>
                  </a:lnTo>
                  <a:lnTo>
                    <a:pt x="2052369" y="2056"/>
                  </a:lnTo>
                  <a:lnTo>
                    <a:pt x="2099778" y="6928"/>
                  </a:lnTo>
                  <a:lnTo>
                    <a:pt x="2146907" y="12823"/>
                  </a:lnTo>
                  <a:lnTo>
                    <a:pt x="2193743" y="19731"/>
                  </a:lnTo>
                  <a:lnTo>
                    <a:pt x="2240273" y="27641"/>
                  </a:lnTo>
                  <a:lnTo>
                    <a:pt x="2286484" y="36541"/>
                  </a:lnTo>
                  <a:lnTo>
                    <a:pt x="2332363" y="46422"/>
                  </a:lnTo>
                  <a:lnTo>
                    <a:pt x="2377896" y="57271"/>
                  </a:lnTo>
                  <a:lnTo>
                    <a:pt x="2423071" y="69078"/>
                  </a:lnTo>
                  <a:lnTo>
                    <a:pt x="2467875" y="81833"/>
                  </a:lnTo>
                  <a:lnTo>
                    <a:pt x="2512294" y="95523"/>
                  </a:lnTo>
                  <a:lnTo>
                    <a:pt x="2556315" y="110139"/>
                  </a:lnTo>
                  <a:lnTo>
                    <a:pt x="2599926" y="125669"/>
                  </a:lnTo>
                  <a:lnTo>
                    <a:pt x="2643113" y="142102"/>
                  </a:lnTo>
                  <a:lnTo>
                    <a:pt x="2685864" y="159427"/>
                  </a:lnTo>
                  <a:lnTo>
                    <a:pt x="2728164" y="177634"/>
                  </a:lnTo>
                  <a:lnTo>
                    <a:pt x="2770001" y="196711"/>
                  </a:lnTo>
                  <a:lnTo>
                    <a:pt x="2811363" y="216648"/>
                  </a:lnTo>
                  <a:lnTo>
                    <a:pt x="2852235" y="237433"/>
                  </a:lnTo>
                  <a:lnTo>
                    <a:pt x="2892605" y="259056"/>
                  </a:lnTo>
                  <a:lnTo>
                    <a:pt x="2932460" y="281505"/>
                  </a:lnTo>
                  <a:lnTo>
                    <a:pt x="2971787" y="304770"/>
                  </a:lnTo>
                  <a:lnTo>
                    <a:pt x="3010572" y="328840"/>
                  </a:lnTo>
                  <a:lnTo>
                    <a:pt x="3048803" y="353704"/>
                  </a:lnTo>
                  <a:lnTo>
                    <a:pt x="3086466" y="379350"/>
                  </a:lnTo>
                  <a:lnTo>
                    <a:pt x="3123548" y="405768"/>
                  </a:lnTo>
                  <a:lnTo>
                    <a:pt x="3160037" y="432947"/>
                  </a:lnTo>
                  <a:lnTo>
                    <a:pt x="3195919" y="460877"/>
                  </a:lnTo>
                  <a:lnTo>
                    <a:pt x="3231181" y="489545"/>
                  </a:lnTo>
                  <a:lnTo>
                    <a:pt x="3265810" y="518941"/>
                  </a:lnTo>
                  <a:lnTo>
                    <a:pt x="3299794" y="549055"/>
                  </a:lnTo>
                  <a:lnTo>
                    <a:pt x="3333118" y="579874"/>
                  </a:lnTo>
                  <a:lnTo>
                    <a:pt x="3365770" y="611389"/>
                  </a:lnTo>
                  <a:lnTo>
                    <a:pt x="3397737" y="643588"/>
                  </a:lnTo>
                  <a:lnTo>
                    <a:pt x="3429005" y="676461"/>
                  </a:lnTo>
                  <a:lnTo>
                    <a:pt x="3459562" y="709996"/>
                  </a:lnTo>
                  <a:lnTo>
                    <a:pt x="3489395" y="744182"/>
                  </a:lnTo>
                  <a:lnTo>
                    <a:pt x="3518490" y="779009"/>
                  </a:lnTo>
                  <a:lnTo>
                    <a:pt x="3546835" y="814466"/>
                  </a:lnTo>
                  <a:lnTo>
                    <a:pt x="3574415" y="850541"/>
                  </a:lnTo>
                  <a:lnTo>
                    <a:pt x="3601220" y="887224"/>
                  </a:lnTo>
                  <a:lnTo>
                    <a:pt x="3627234" y="924504"/>
                  </a:lnTo>
                  <a:lnTo>
                    <a:pt x="3652445" y="962369"/>
                  </a:lnTo>
                  <a:lnTo>
                    <a:pt x="3663107" y="979169"/>
                  </a:lnTo>
                  <a:lnTo>
                    <a:pt x="3693311" y="979169"/>
                  </a:lnTo>
                  <a:close/>
                </a:path>
              </a:pathLst>
            </a:custGeom>
            <a:solidFill>
              <a:srgbClr val="FFFFFF"/>
            </a:solidFill>
          </p:spPr>
          <p:txBody>
            <a:bodyPr wrap="square" lIns="0" tIns="0" rIns="0" bIns="0" rtlCol="0"/>
            <a:lstStyle/>
            <a:p>
              <a:endParaRPr/>
            </a:p>
          </p:txBody>
        </p:sp>
        <p:sp>
          <p:nvSpPr>
            <p:cNvPr id="13" name="object 13"/>
            <p:cNvSpPr/>
            <p:nvPr/>
          </p:nvSpPr>
          <p:spPr>
            <a:xfrm>
              <a:off x="3757321" y="2798825"/>
              <a:ext cx="2622550" cy="596265"/>
            </a:xfrm>
            <a:custGeom>
              <a:avLst/>
              <a:gdLst/>
              <a:ahLst/>
              <a:cxnLst/>
              <a:rect l="l" t="t" r="r" b="b"/>
              <a:pathLst>
                <a:path w="2622550" h="596264">
                  <a:moveTo>
                    <a:pt x="2622310" y="595884"/>
                  </a:moveTo>
                  <a:lnTo>
                    <a:pt x="2586832" y="555944"/>
                  </a:lnTo>
                  <a:lnTo>
                    <a:pt x="2556008" y="523313"/>
                  </a:lnTo>
                  <a:lnTo>
                    <a:pt x="2524321" y="491489"/>
                  </a:lnTo>
                  <a:lnTo>
                    <a:pt x="2491789" y="460493"/>
                  </a:lnTo>
                  <a:lnTo>
                    <a:pt x="2458431" y="430340"/>
                  </a:lnTo>
                  <a:lnTo>
                    <a:pt x="2424264" y="401049"/>
                  </a:lnTo>
                  <a:lnTo>
                    <a:pt x="2389307" y="372638"/>
                  </a:lnTo>
                  <a:lnTo>
                    <a:pt x="2353577" y="345124"/>
                  </a:lnTo>
                  <a:lnTo>
                    <a:pt x="2317094" y="318524"/>
                  </a:lnTo>
                  <a:lnTo>
                    <a:pt x="2279875" y="292858"/>
                  </a:lnTo>
                  <a:lnTo>
                    <a:pt x="2241937" y="268141"/>
                  </a:lnTo>
                  <a:lnTo>
                    <a:pt x="2203300" y="244393"/>
                  </a:lnTo>
                  <a:lnTo>
                    <a:pt x="2163982" y="221631"/>
                  </a:lnTo>
                  <a:lnTo>
                    <a:pt x="2123999" y="199872"/>
                  </a:lnTo>
                  <a:lnTo>
                    <a:pt x="2083372" y="179134"/>
                  </a:lnTo>
                  <a:lnTo>
                    <a:pt x="2042117" y="159435"/>
                  </a:lnTo>
                  <a:lnTo>
                    <a:pt x="2000253" y="140793"/>
                  </a:lnTo>
                  <a:lnTo>
                    <a:pt x="1957797" y="123225"/>
                  </a:lnTo>
                  <a:lnTo>
                    <a:pt x="1914769" y="106749"/>
                  </a:lnTo>
                  <a:lnTo>
                    <a:pt x="1871186" y="91383"/>
                  </a:lnTo>
                  <a:lnTo>
                    <a:pt x="1827066" y="77144"/>
                  </a:lnTo>
                  <a:lnTo>
                    <a:pt x="1782427" y="64050"/>
                  </a:lnTo>
                  <a:lnTo>
                    <a:pt x="1737288" y="52120"/>
                  </a:lnTo>
                  <a:lnTo>
                    <a:pt x="1691667" y="41370"/>
                  </a:lnTo>
                  <a:lnTo>
                    <a:pt x="1645581" y="31818"/>
                  </a:lnTo>
                  <a:lnTo>
                    <a:pt x="1599049" y="23483"/>
                  </a:lnTo>
                  <a:lnTo>
                    <a:pt x="1552089" y="16381"/>
                  </a:lnTo>
                  <a:lnTo>
                    <a:pt x="1504719" y="10531"/>
                  </a:lnTo>
                  <a:lnTo>
                    <a:pt x="1456958" y="5950"/>
                  </a:lnTo>
                  <a:lnTo>
                    <a:pt x="1408822" y="2656"/>
                  </a:lnTo>
                  <a:lnTo>
                    <a:pt x="1360331" y="667"/>
                  </a:lnTo>
                  <a:lnTo>
                    <a:pt x="1311502" y="0"/>
                  </a:lnTo>
                  <a:lnTo>
                    <a:pt x="1262635" y="667"/>
                  </a:lnTo>
                  <a:lnTo>
                    <a:pt x="1214106" y="2656"/>
                  </a:lnTo>
                  <a:lnTo>
                    <a:pt x="1165935" y="5950"/>
                  </a:lnTo>
                  <a:lnTo>
                    <a:pt x="1118138" y="10531"/>
                  </a:lnTo>
                  <a:lnTo>
                    <a:pt x="1070735" y="16381"/>
                  </a:lnTo>
                  <a:lnTo>
                    <a:pt x="1023742" y="23483"/>
                  </a:lnTo>
                  <a:lnTo>
                    <a:pt x="977179" y="31818"/>
                  </a:lnTo>
                  <a:lnTo>
                    <a:pt x="931064" y="41370"/>
                  </a:lnTo>
                  <a:lnTo>
                    <a:pt x="885414" y="52120"/>
                  </a:lnTo>
                  <a:lnTo>
                    <a:pt x="840247" y="64050"/>
                  </a:lnTo>
                  <a:lnTo>
                    <a:pt x="795582" y="77144"/>
                  </a:lnTo>
                  <a:lnTo>
                    <a:pt x="751437" y="91383"/>
                  </a:lnTo>
                  <a:lnTo>
                    <a:pt x="707829" y="106749"/>
                  </a:lnTo>
                  <a:lnTo>
                    <a:pt x="664778" y="123225"/>
                  </a:lnTo>
                  <a:lnTo>
                    <a:pt x="622301" y="140793"/>
                  </a:lnTo>
                  <a:lnTo>
                    <a:pt x="580415" y="159435"/>
                  </a:lnTo>
                  <a:lnTo>
                    <a:pt x="539140" y="179134"/>
                  </a:lnTo>
                  <a:lnTo>
                    <a:pt x="498493" y="199872"/>
                  </a:lnTo>
                  <a:lnTo>
                    <a:pt x="458493" y="221631"/>
                  </a:lnTo>
                  <a:lnTo>
                    <a:pt x="419157" y="244393"/>
                  </a:lnTo>
                  <a:lnTo>
                    <a:pt x="380503" y="268141"/>
                  </a:lnTo>
                  <a:lnTo>
                    <a:pt x="342550" y="292858"/>
                  </a:lnTo>
                  <a:lnTo>
                    <a:pt x="305316" y="318524"/>
                  </a:lnTo>
                  <a:lnTo>
                    <a:pt x="268819" y="345124"/>
                  </a:lnTo>
                  <a:lnTo>
                    <a:pt x="233076" y="372638"/>
                  </a:lnTo>
                  <a:lnTo>
                    <a:pt x="198107" y="401049"/>
                  </a:lnTo>
                  <a:lnTo>
                    <a:pt x="163928" y="430340"/>
                  </a:lnTo>
                  <a:lnTo>
                    <a:pt x="130559" y="460493"/>
                  </a:lnTo>
                  <a:lnTo>
                    <a:pt x="98017" y="491490"/>
                  </a:lnTo>
                  <a:lnTo>
                    <a:pt x="66321" y="523313"/>
                  </a:lnTo>
                  <a:lnTo>
                    <a:pt x="35488" y="555944"/>
                  </a:lnTo>
                  <a:lnTo>
                    <a:pt x="5536" y="589367"/>
                  </a:lnTo>
                  <a:lnTo>
                    <a:pt x="0" y="595884"/>
                  </a:lnTo>
                  <a:lnTo>
                    <a:pt x="2622310" y="595884"/>
                  </a:lnTo>
                  <a:close/>
                </a:path>
              </a:pathLst>
            </a:custGeom>
            <a:solidFill>
              <a:srgbClr val="00B050"/>
            </a:solidFill>
          </p:spPr>
          <p:txBody>
            <a:bodyPr wrap="square" lIns="0" tIns="0" rIns="0" bIns="0" rtlCol="0"/>
            <a:lstStyle/>
            <a:p>
              <a:endParaRPr/>
            </a:p>
          </p:txBody>
        </p:sp>
        <p:sp>
          <p:nvSpPr>
            <p:cNvPr id="14" name="object 14"/>
            <p:cNvSpPr/>
            <p:nvPr/>
          </p:nvSpPr>
          <p:spPr>
            <a:xfrm>
              <a:off x="3741128" y="2415539"/>
              <a:ext cx="3393440" cy="979169"/>
            </a:xfrm>
            <a:custGeom>
              <a:avLst/>
              <a:gdLst/>
              <a:ahLst/>
              <a:cxnLst/>
              <a:rect l="l" t="t" r="r" b="b"/>
              <a:pathLst>
                <a:path w="3393440" h="979170">
                  <a:moveTo>
                    <a:pt x="3392894" y="0"/>
                  </a:moveTo>
                  <a:lnTo>
                    <a:pt x="3357118" y="0"/>
                  </a:lnTo>
                  <a:lnTo>
                    <a:pt x="2539822" y="856564"/>
                  </a:lnTo>
                  <a:lnTo>
                    <a:pt x="2512060" y="830313"/>
                  </a:lnTo>
                  <a:lnTo>
                    <a:pt x="2478062" y="799858"/>
                  </a:lnTo>
                  <a:lnTo>
                    <a:pt x="2443264" y="770293"/>
                  </a:lnTo>
                  <a:lnTo>
                    <a:pt x="2407678" y="741641"/>
                  </a:lnTo>
                  <a:lnTo>
                    <a:pt x="2371331" y="713930"/>
                  </a:lnTo>
                  <a:lnTo>
                    <a:pt x="2334247" y="687158"/>
                  </a:lnTo>
                  <a:lnTo>
                    <a:pt x="2296439" y="661352"/>
                  </a:lnTo>
                  <a:lnTo>
                    <a:pt x="2257920" y="636536"/>
                  </a:lnTo>
                  <a:lnTo>
                    <a:pt x="2218728" y="612698"/>
                  </a:lnTo>
                  <a:lnTo>
                    <a:pt x="2178875" y="589889"/>
                  </a:lnTo>
                  <a:lnTo>
                    <a:pt x="2138375" y="568109"/>
                  </a:lnTo>
                  <a:lnTo>
                    <a:pt x="2097252" y="547382"/>
                  </a:lnTo>
                  <a:lnTo>
                    <a:pt x="2055545" y="527710"/>
                  </a:lnTo>
                  <a:lnTo>
                    <a:pt x="2013242" y="509130"/>
                  </a:lnTo>
                  <a:lnTo>
                    <a:pt x="1970392" y="491642"/>
                  </a:lnTo>
                  <a:lnTo>
                    <a:pt x="1927009" y="475272"/>
                  </a:lnTo>
                  <a:lnTo>
                    <a:pt x="1883092" y="460032"/>
                  </a:lnTo>
                  <a:lnTo>
                    <a:pt x="1838693" y="445935"/>
                  </a:lnTo>
                  <a:lnTo>
                    <a:pt x="1793811" y="433006"/>
                  </a:lnTo>
                  <a:lnTo>
                    <a:pt x="1748485" y="421259"/>
                  </a:lnTo>
                  <a:lnTo>
                    <a:pt x="1702714" y="410718"/>
                  </a:lnTo>
                  <a:lnTo>
                    <a:pt x="1656524" y="401383"/>
                  </a:lnTo>
                  <a:lnTo>
                    <a:pt x="1609953" y="393293"/>
                  </a:lnTo>
                  <a:lnTo>
                    <a:pt x="1563001" y="386435"/>
                  </a:lnTo>
                  <a:lnTo>
                    <a:pt x="1515706" y="380860"/>
                  </a:lnTo>
                  <a:lnTo>
                    <a:pt x="1468069" y="376555"/>
                  </a:lnTo>
                  <a:lnTo>
                    <a:pt x="1420126" y="373545"/>
                  </a:lnTo>
                  <a:lnTo>
                    <a:pt x="1371892" y="371856"/>
                  </a:lnTo>
                  <a:lnTo>
                    <a:pt x="1327696" y="371094"/>
                  </a:lnTo>
                  <a:lnTo>
                    <a:pt x="1282738" y="371856"/>
                  </a:lnTo>
                  <a:lnTo>
                    <a:pt x="1234490" y="373595"/>
                  </a:lnTo>
                  <a:lnTo>
                    <a:pt x="1186535" y="376643"/>
                  </a:lnTo>
                  <a:lnTo>
                    <a:pt x="1138897" y="380974"/>
                  </a:lnTo>
                  <a:lnTo>
                    <a:pt x="1091603" y="386588"/>
                  </a:lnTo>
                  <a:lnTo>
                    <a:pt x="1044663" y="393471"/>
                  </a:lnTo>
                  <a:lnTo>
                    <a:pt x="998093" y="401599"/>
                  </a:lnTo>
                  <a:lnTo>
                    <a:pt x="951928" y="410946"/>
                  </a:lnTo>
                  <a:lnTo>
                    <a:pt x="906170" y="421513"/>
                  </a:lnTo>
                  <a:lnTo>
                    <a:pt x="860856" y="433260"/>
                  </a:lnTo>
                  <a:lnTo>
                    <a:pt x="816000" y="446201"/>
                  </a:lnTo>
                  <a:lnTo>
                    <a:pt x="771613" y="460298"/>
                  </a:lnTo>
                  <a:lnTo>
                    <a:pt x="727735" y="475551"/>
                  </a:lnTo>
                  <a:lnTo>
                    <a:pt x="684377" y="491921"/>
                  </a:lnTo>
                  <a:lnTo>
                    <a:pt x="641553" y="509409"/>
                  </a:lnTo>
                  <a:lnTo>
                    <a:pt x="599287" y="527989"/>
                  </a:lnTo>
                  <a:lnTo>
                    <a:pt x="557593" y="547649"/>
                  </a:lnTo>
                  <a:lnTo>
                    <a:pt x="516509" y="568363"/>
                  </a:lnTo>
                  <a:lnTo>
                    <a:pt x="476046" y="590143"/>
                  </a:lnTo>
                  <a:lnTo>
                    <a:pt x="436219" y="612940"/>
                  </a:lnTo>
                  <a:lnTo>
                    <a:pt x="397065" y="636752"/>
                  </a:lnTo>
                  <a:lnTo>
                    <a:pt x="358571" y="661555"/>
                  </a:lnTo>
                  <a:lnTo>
                    <a:pt x="320802" y="687349"/>
                  </a:lnTo>
                  <a:lnTo>
                    <a:pt x="283743" y="714095"/>
                  </a:lnTo>
                  <a:lnTo>
                    <a:pt x="247421" y="741794"/>
                  </a:lnTo>
                  <a:lnTo>
                    <a:pt x="211874" y="770432"/>
                  </a:lnTo>
                  <a:lnTo>
                    <a:pt x="177101" y="799973"/>
                  </a:lnTo>
                  <a:lnTo>
                    <a:pt x="143129" y="830414"/>
                  </a:lnTo>
                  <a:lnTo>
                    <a:pt x="109994" y="861733"/>
                  </a:lnTo>
                  <a:lnTo>
                    <a:pt x="77685" y="893914"/>
                  </a:lnTo>
                  <a:lnTo>
                    <a:pt x="46253" y="926947"/>
                  </a:lnTo>
                  <a:lnTo>
                    <a:pt x="15709" y="960805"/>
                  </a:lnTo>
                  <a:lnTo>
                    <a:pt x="0" y="979170"/>
                  </a:lnTo>
                  <a:lnTo>
                    <a:pt x="33477" y="979170"/>
                  </a:lnTo>
                  <a:lnTo>
                    <a:pt x="47459" y="963193"/>
                  </a:lnTo>
                  <a:lnTo>
                    <a:pt x="78473" y="929627"/>
                  </a:lnTo>
                  <a:lnTo>
                    <a:pt x="110375" y="896912"/>
                  </a:lnTo>
                  <a:lnTo>
                    <a:pt x="143154" y="865073"/>
                  </a:lnTo>
                  <a:lnTo>
                    <a:pt x="176784" y="834123"/>
                  </a:lnTo>
                  <a:lnTo>
                    <a:pt x="211239" y="804087"/>
                  </a:lnTo>
                  <a:lnTo>
                    <a:pt x="246494" y="774979"/>
                  </a:lnTo>
                  <a:lnTo>
                    <a:pt x="282549" y="746798"/>
                  </a:lnTo>
                  <a:lnTo>
                    <a:pt x="319354" y="719582"/>
                  </a:lnTo>
                  <a:lnTo>
                    <a:pt x="356908" y="693331"/>
                  </a:lnTo>
                  <a:lnTo>
                    <a:pt x="395185" y="668083"/>
                  </a:lnTo>
                  <a:lnTo>
                    <a:pt x="434162" y="643839"/>
                  </a:lnTo>
                  <a:lnTo>
                    <a:pt x="473824" y="620610"/>
                  </a:lnTo>
                  <a:lnTo>
                    <a:pt x="514134" y="598436"/>
                  </a:lnTo>
                  <a:lnTo>
                    <a:pt x="555078" y="577303"/>
                  </a:lnTo>
                  <a:lnTo>
                    <a:pt x="596646" y="557263"/>
                  </a:lnTo>
                  <a:lnTo>
                    <a:pt x="638797" y="538302"/>
                  </a:lnTo>
                  <a:lnTo>
                    <a:pt x="681520" y="520446"/>
                  </a:lnTo>
                  <a:lnTo>
                    <a:pt x="724801" y="503732"/>
                  </a:lnTo>
                  <a:lnTo>
                    <a:pt x="768604" y="488137"/>
                  </a:lnTo>
                  <a:lnTo>
                    <a:pt x="812914" y="473710"/>
                  </a:lnTo>
                  <a:lnTo>
                    <a:pt x="857719" y="460463"/>
                  </a:lnTo>
                  <a:lnTo>
                    <a:pt x="902982" y="448398"/>
                  </a:lnTo>
                  <a:lnTo>
                    <a:pt x="948690" y="437553"/>
                  </a:lnTo>
                  <a:lnTo>
                    <a:pt x="994816" y="427926"/>
                  </a:lnTo>
                  <a:lnTo>
                    <a:pt x="1041336" y="419544"/>
                  </a:lnTo>
                  <a:lnTo>
                    <a:pt x="1088237" y="412419"/>
                  </a:lnTo>
                  <a:lnTo>
                    <a:pt x="1135507" y="406565"/>
                  </a:lnTo>
                  <a:lnTo>
                    <a:pt x="1183093" y="402005"/>
                  </a:lnTo>
                  <a:lnTo>
                    <a:pt x="1231011" y="398754"/>
                  </a:lnTo>
                  <a:lnTo>
                    <a:pt x="1279220" y="396824"/>
                  </a:lnTo>
                  <a:lnTo>
                    <a:pt x="1327696" y="396240"/>
                  </a:lnTo>
                  <a:lnTo>
                    <a:pt x="1371892" y="397002"/>
                  </a:lnTo>
                  <a:lnTo>
                    <a:pt x="1415326" y="398526"/>
                  </a:lnTo>
                  <a:lnTo>
                    <a:pt x="1463751" y="401561"/>
                  </a:lnTo>
                  <a:lnTo>
                    <a:pt x="1511846" y="405917"/>
                  </a:lnTo>
                  <a:lnTo>
                    <a:pt x="1559572" y="411581"/>
                  </a:lnTo>
                  <a:lnTo>
                    <a:pt x="1606918" y="418541"/>
                  </a:lnTo>
                  <a:lnTo>
                    <a:pt x="1653870" y="426770"/>
                  </a:lnTo>
                  <a:lnTo>
                    <a:pt x="1700377" y="436257"/>
                  </a:lnTo>
                  <a:lnTo>
                    <a:pt x="1746453" y="446976"/>
                  </a:lnTo>
                  <a:lnTo>
                    <a:pt x="1792058" y="458914"/>
                  </a:lnTo>
                  <a:lnTo>
                    <a:pt x="1837169" y="472071"/>
                  </a:lnTo>
                  <a:lnTo>
                    <a:pt x="1881784" y="486410"/>
                  </a:lnTo>
                  <a:lnTo>
                    <a:pt x="1925866" y="501904"/>
                  </a:lnTo>
                  <a:lnTo>
                    <a:pt x="1969401" y="518566"/>
                  </a:lnTo>
                  <a:lnTo>
                    <a:pt x="2012365" y="536346"/>
                  </a:lnTo>
                  <a:lnTo>
                    <a:pt x="2054733" y="555256"/>
                  </a:lnTo>
                  <a:lnTo>
                    <a:pt x="2096503" y="575259"/>
                  </a:lnTo>
                  <a:lnTo>
                    <a:pt x="2137638" y="596341"/>
                  </a:lnTo>
                  <a:lnTo>
                    <a:pt x="2178113" y="618477"/>
                  </a:lnTo>
                  <a:lnTo>
                    <a:pt x="2217928" y="641680"/>
                  </a:lnTo>
                  <a:lnTo>
                    <a:pt x="2257044" y="665899"/>
                  </a:lnTo>
                  <a:lnTo>
                    <a:pt x="2295448" y="691121"/>
                  </a:lnTo>
                  <a:lnTo>
                    <a:pt x="2333129" y="717346"/>
                  </a:lnTo>
                  <a:lnTo>
                    <a:pt x="2370048" y="744550"/>
                  </a:lnTo>
                  <a:lnTo>
                    <a:pt x="2406192" y="772706"/>
                  </a:lnTo>
                  <a:lnTo>
                    <a:pt x="2441537" y="801801"/>
                  </a:lnTo>
                  <a:lnTo>
                    <a:pt x="2476081" y="831824"/>
                  </a:lnTo>
                  <a:lnTo>
                    <a:pt x="2509774" y="862749"/>
                  </a:lnTo>
                  <a:lnTo>
                    <a:pt x="2522321" y="874915"/>
                  </a:lnTo>
                  <a:lnTo>
                    <a:pt x="2422842" y="979170"/>
                  </a:lnTo>
                  <a:lnTo>
                    <a:pt x="2458618" y="979170"/>
                  </a:lnTo>
                  <a:lnTo>
                    <a:pt x="2540914" y="892924"/>
                  </a:lnTo>
                  <a:lnTo>
                    <a:pt x="2542616" y="894562"/>
                  </a:lnTo>
                  <a:lnTo>
                    <a:pt x="2574582" y="927239"/>
                  </a:lnTo>
                  <a:lnTo>
                    <a:pt x="2605646" y="960780"/>
                  </a:lnTo>
                  <a:lnTo>
                    <a:pt x="2621775" y="979170"/>
                  </a:lnTo>
                  <a:lnTo>
                    <a:pt x="2655278" y="979170"/>
                  </a:lnTo>
                  <a:lnTo>
                    <a:pt x="2639568" y="960805"/>
                  </a:lnTo>
                  <a:lnTo>
                    <a:pt x="2608999" y="926922"/>
                  </a:lnTo>
                  <a:lnTo>
                    <a:pt x="2577554" y="893864"/>
                  </a:lnTo>
                  <a:lnTo>
                    <a:pt x="2558300" y="874699"/>
                  </a:lnTo>
                  <a:lnTo>
                    <a:pt x="3392894"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7387081" y="3055874"/>
            <a:ext cx="1275715" cy="3302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00B050"/>
                </a:solidFill>
                <a:latin typeface="Calibri"/>
                <a:cs typeface="Calibri"/>
              </a:rPr>
              <a:t>Insurer</a:t>
            </a:r>
            <a:r>
              <a:rPr sz="2000" spc="-55" dirty="0">
                <a:solidFill>
                  <a:srgbClr val="00B050"/>
                </a:solidFill>
                <a:latin typeface="Calibri"/>
                <a:cs typeface="Calibri"/>
              </a:rPr>
              <a:t> </a:t>
            </a:r>
            <a:r>
              <a:rPr sz="2000" spc="-20" dirty="0">
                <a:solidFill>
                  <a:srgbClr val="00B050"/>
                </a:solidFill>
                <a:latin typeface="Calibri"/>
                <a:cs typeface="Calibri"/>
              </a:rPr>
              <a:t>pays</a:t>
            </a:r>
            <a:endParaRPr sz="2000">
              <a:latin typeface="Calibri"/>
              <a:cs typeface="Calibri"/>
            </a:endParaRPr>
          </a:p>
        </p:txBody>
      </p:sp>
      <p:sp>
        <p:nvSpPr>
          <p:cNvPr id="16" name="object 16"/>
          <p:cNvSpPr/>
          <p:nvPr/>
        </p:nvSpPr>
        <p:spPr>
          <a:xfrm>
            <a:off x="7328159" y="3343655"/>
            <a:ext cx="72390" cy="51435"/>
          </a:xfrm>
          <a:custGeom>
            <a:avLst/>
            <a:gdLst/>
            <a:ahLst/>
            <a:cxnLst/>
            <a:rect l="l" t="t" r="r" b="b"/>
            <a:pathLst>
              <a:path w="72390" h="51435">
                <a:moveTo>
                  <a:pt x="72384" y="19050"/>
                </a:moveTo>
                <a:lnTo>
                  <a:pt x="54858" y="0"/>
                </a:lnTo>
                <a:lnTo>
                  <a:pt x="0" y="51054"/>
                </a:lnTo>
                <a:lnTo>
                  <a:pt x="37995" y="51054"/>
                </a:lnTo>
                <a:lnTo>
                  <a:pt x="72384" y="19050"/>
                </a:lnTo>
                <a:close/>
              </a:path>
            </a:pathLst>
          </a:custGeom>
          <a:solidFill>
            <a:srgbClr val="FFFFFF"/>
          </a:solidFill>
        </p:spPr>
        <p:txBody>
          <a:bodyPr wrap="square" lIns="0" tIns="0" rIns="0" bIns="0" rtlCol="0"/>
          <a:lstStyle/>
          <a:p>
            <a:endParaRPr/>
          </a:p>
        </p:txBody>
      </p:sp>
      <p:sp>
        <p:nvSpPr>
          <p:cNvPr id="17" name="object 17"/>
          <p:cNvSpPr txBox="1"/>
          <p:nvPr/>
        </p:nvSpPr>
        <p:spPr>
          <a:xfrm>
            <a:off x="4650740" y="3186938"/>
            <a:ext cx="56896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$10M</a:t>
            </a:r>
            <a:endParaRPr sz="1800">
              <a:latin typeface="Calibri"/>
              <a:cs typeface="Calibri"/>
            </a:endParaRPr>
          </a:p>
        </p:txBody>
      </p:sp>
      <p:sp>
        <p:nvSpPr>
          <p:cNvPr id="18" name="object 18"/>
          <p:cNvSpPr txBox="1"/>
          <p:nvPr/>
        </p:nvSpPr>
        <p:spPr>
          <a:xfrm>
            <a:off x="4726940" y="2447797"/>
            <a:ext cx="4527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$1M</a:t>
            </a:r>
            <a:endParaRPr sz="1800">
              <a:latin typeface="Calibri"/>
              <a:cs typeface="Calibri"/>
            </a:endParaRPr>
          </a:p>
        </p:txBody>
      </p:sp>
      <p:sp>
        <p:nvSpPr>
          <p:cNvPr id="19" name="object 19"/>
          <p:cNvSpPr txBox="1"/>
          <p:nvPr/>
        </p:nvSpPr>
        <p:spPr>
          <a:xfrm>
            <a:off x="840739" y="2447797"/>
            <a:ext cx="894715" cy="299720"/>
          </a:xfrm>
          <a:prstGeom prst="rect">
            <a:avLst/>
          </a:prstGeom>
        </p:spPr>
        <p:txBody>
          <a:bodyPr vert="horz" wrap="square" lIns="0" tIns="12700" rIns="0" bIns="0" rtlCol="0">
            <a:spAutoFit/>
          </a:bodyPr>
          <a:lstStyle/>
          <a:p>
            <a:pPr marL="12700">
              <a:lnSpc>
                <a:spcPct val="100000"/>
              </a:lnSpc>
              <a:spcBef>
                <a:spcPts val="100"/>
              </a:spcBef>
            </a:pPr>
            <a:r>
              <a:rPr sz="1800" b="1" u="sng" dirty="0">
                <a:solidFill>
                  <a:srgbClr val="FFFFFF"/>
                </a:solidFill>
                <a:uFill>
                  <a:solidFill>
                    <a:srgbClr val="FFFFFF"/>
                  </a:solidFill>
                </a:uFill>
                <a:latin typeface="Calibri"/>
                <a:cs typeface="Calibri"/>
              </a:rPr>
              <a:t>E</a:t>
            </a:r>
            <a:r>
              <a:rPr sz="1800" b="1" u="sng" spc="-30" dirty="0">
                <a:solidFill>
                  <a:srgbClr val="FFFFFF"/>
                </a:solidFill>
                <a:uFill>
                  <a:solidFill>
                    <a:srgbClr val="FFFFFF"/>
                  </a:solidFill>
                </a:uFill>
                <a:latin typeface="Calibri"/>
                <a:cs typeface="Calibri"/>
              </a:rPr>
              <a:t>x</a:t>
            </a:r>
            <a:r>
              <a:rPr sz="1800" b="1" u="sng" dirty="0">
                <a:solidFill>
                  <a:srgbClr val="FFFFFF"/>
                </a:solidFill>
                <a:uFill>
                  <a:solidFill>
                    <a:srgbClr val="FFFFFF"/>
                  </a:solidFill>
                </a:uFill>
                <a:latin typeface="Calibri"/>
                <a:cs typeface="Calibri"/>
              </a:rPr>
              <a:t>ample:</a:t>
            </a:r>
            <a:endParaRPr sz="1800">
              <a:latin typeface="Calibri"/>
              <a:cs typeface="Calibri"/>
            </a:endParaRPr>
          </a:p>
        </p:txBody>
      </p:sp>
      <p:sp>
        <p:nvSpPr>
          <p:cNvPr id="20" name="object 20"/>
          <p:cNvSpPr txBox="1"/>
          <p:nvPr/>
        </p:nvSpPr>
        <p:spPr>
          <a:xfrm>
            <a:off x="840739" y="2996438"/>
            <a:ext cx="1915160" cy="299720"/>
          </a:xfrm>
          <a:prstGeom prst="rect">
            <a:avLst/>
          </a:prstGeom>
        </p:spPr>
        <p:txBody>
          <a:bodyPr vert="horz" wrap="square" lIns="0" tIns="12700" rIns="0" bIns="0" rtlCol="0">
            <a:spAutoFit/>
          </a:bodyPr>
          <a:lstStyle/>
          <a:p>
            <a:pPr marL="93345" indent="-80645">
              <a:lnSpc>
                <a:spcPct val="100000"/>
              </a:lnSpc>
              <a:spcBef>
                <a:spcPts val="100"/>
              </a:spcBef>
              <a:buSzPct val="94444"/>
              <a:buFont typeface="Arial"/>
              <a:buChar char="•"/>
              <a:tabLst>
                <a:tab pos="93345" algn="l"/>
              </a:tabLst>
            </a:pPr>
            <a:r>
              <a:rPr sz="1800" spc="-10" dirty="0">
                <a:solidFill>
                  <a:srgbClr val="FFFFFF"/>
                </a:solidFill>
                <a:latin typeface="Calibri"/>
                <a:cs typeface="Calibri"/>
              </a:rPr>
              <a:t>Covered </a:t>
            </a:r>
            <a:r>
              <a:rPr sz="1800" spc="-5" dirty="0">
                <a:solidFill>
                  <a:srgbClr val="FFFFFF"/>
                </a:solidFill>
                <a:latin typeface="Calibri"/>
                <a:cs typeface="Calibri"/>
              </a:rPr>
              <a:t>$12M</a:t>
            </a:r>
            <a:r>
              <a:rPr sz="1800" spc="-60" dirty="0">
                <a:solidFill>
                  <a:srgbClr val="FFFFFF"/>
                </a:solidFill>
                <a:latin typeface="Calibri"/>
                <a:cs typeface="Calibri"/>
              </a:rPr>
              <a:t> </a:t>
            </a:r>
            <a:r>
              <a:rPr sz="1800" spc="-5" dirty="0">
                <a:solidFill>
                  <a:srgbClr val="FFFFFF"/>
                </a:solidFill>
                <a:latin typeface="Calibri"/>
                <a:cs typeface="Calibri"/>
              </a:rPr>
              <a:t>Loss</a:t>
            </a:r>
            <a:endParaRPr sz="1800">
              <a:latin typeface="Calibri"/>
              <a:cs typeface="Calibri"/>
            </a:endParaRPr>
          </a:p>
        </p:txBody>
      </p:sp>
      <p:grpSp>
        <p:nvGrpSpPr>
          <p:cNvPr id="21" name="object 21"/>
          <p:cNvGrpSpPr/>
          <p:nvPr/>
        </p:nvGrpSpPr>
        <p:grpSpPr>
          <a:xfrm>
            <a:off x="457200" y="3393947"/>
            <a:ext cx="9144000" cy="980440"/>
            <a:chOff x="457200" y="3393947"/>
            <a:chExt cx="9144000" cy="980440"/>
          </a:xfrm>
        </p:grpSpPr>
        <p:sp>
          <p:nvSpPr>
            <p:cNvPr id="22" name="object 22"/>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3" name="object 23"/>
            <p:cNvSpPr/>
            <p:nvPr/>
          </p:nvSpPr>
          <p:spPr>
            <a:xfrm>
              <a:off x="2911320" y="3394709"/>
              <a:ext cx="4291965" cy="979169"/>
            </a:xfrm>
            <a:custGeom>
              <a:avLst/>
              <a:gdLst/>
              <a:ahLst/>
              <a:cxnLst/>
              <a:rect l="l" t="t" r="r" b="b"/>
              <a:pathLst>
                <a:path w="4291965" h="979170">
                  <a:moveTo>
                    <a:pt x="4291384" y="979169"/>
                  </a:moveTo>
                  <a:lnTo>
                    <a:pt x="4286365" y="909741"/>
                  </a:lnTo>
                  <a:lnTo>
                    <a:pt x="4281605" y="863367"/>
                  </a:lnTo>
                  <a:lnTo>
                    <a:pt x="4275818" y="817295"/>
                  </a:lnTo>
                  <a:lnTo>
                    <a:pt x="4269015" y="771537"/>
                  </a:lnTo>
                  <a:lnTo>
                    <a:pt x="4261209" y="726104"/>
                  </a:lnTo>
                  <a:lnTo>
                    <a:pt x="4252410" y="681007"/>
                  </a:lnTo>
                  <a:lnTo>
                    <a:pt x="4242629" y="636256"/>
                  </a:lnTo>
                  <a:lnTo>
                    <a:pt x="4231879" y="591864"/>
                  </a:lnTo>
                  <a:lnTo>
                    <a:pt x="4220171" y="547840"/>
                  </a:lnTo>
                  <a:lnTo>
                    <a:pt x="4207515" y="504197"/>
                  </a:lnTo>
                  <a:lnTo>
                    <a:pt x="4193924" y="460946"/>
                  </a:lnTo>
                  <a:lnTo>
                    <a:pt x="4179408" y="418096"/>
                  </a:lnTo>
                  <a:lnTo>
                    <a:pt x="4163980" y="375660"/>
                  </a:lnTo>
                  <a:lnTo>
                    <a:pt x="4147650" y="333649"/>
                  </a:lnTo>
                  <a:lnTo>
                    <a:pt x="4130430" y="292074"/>
                  </a:lnTo>
                  <a:lnTo>
                    <a:pt x="4112331" y="250945"/>
                  </a:lnTo>
                  <a:lnTo>
                    <a:pt x="4093364" y="210274"/>
                  </a:lnTo>
                  <a:lnTo>
                    <a:pt x="4073541" y="170072"/>
                  </a:lnTo>
                  <a:lnTo>
                    <a:pt x="4052874" y="130350"/>
                  </a:lnTo>
                  <a:lnTo>
                    <a:pt x="4031374" y="91120"/>
                  </a:lnTo>
                  <a:lnTo>
                    <a:pt x="4009051" y="52391"/>
                  </a:lnTo>
                  <a:lnTo>
                    <a:pt x="3985918" y="14176"/>
                  </a:lnTo>
                  <a:lnTo>
                    <a:pt x="3976916" y="0"/>
                  </a:lnTo>
                  <a:lnTo>
                    <a:pt x="314435" y="0"/>
                  </a:lnTo>
                  <a:lnTo>
                    <a:pt x="282305" y="52391"/>
                  </a:lnTo>
                  <a:lnTo>
                    <a:pt x="259986" y="91120"/>
                  </a:lnTo>
                  <a:lnTo>
                    <a:pt x="238488" y="130350"/>
                  </a:lnTo>
                  <a:lnTo>
                    <a:pt x="217824" y="170072"/>
                  </a:lnTo>
                  <a:lnTo>
                    <a:pt x="198004" y="210274"/>
                  </a:lnTo>
                  <a:lnTo>
                    <a:pt x="179039" y="250945"/>
                  </a:lnTo>
                  <a:lnTo>
                    <a:pt x="160942" y="292074"/>
                  </a:lnTo>
                  <a:lnTo>
                    <a:pt x="143724" y="333649"/>
                  </a:lnTo>
                  <a:lnTo>
                    <a:pt x="127395" y="375660"/>
                  </a:lnTo>
                  <a:lnTo>
                    <a:pt x="111968" y="418096"/>
                  </a:lnTo>
                  <a:lnTo>
                    <a:pt x="97454" y="460946"/>
                  </a:lnTo>
                  <a:lnTo>
                    <a:pt x="83864" y="504197"/>
                  </a:lnTo>
                  <a:lnTo>
                    <a:pt x="71209" y="547840"/>
                  </a:lnTo>
                  <a:lnTo>
                    <a:pt x="59501" y="591864"/>
                  </a:lnTo>
                  <a:lnTo>
                    <a:pt x="48752" y="636256"/>
                  </a:lnTo>
                  <a:lnTo>
                    <a:pt x="38972" y="681007"/>
                  </a:lnTo>
                  <a:lnTo>
                    <a:pt x="30174" y="726104"/>
                  </a:lnTo>
                  <a:lnTo>
                    <a:pt x="22367" y="771537"/>
                  </a:lnTo>
                  <a:lnTo>
                    <a:pt x="15565" y="817295"/>
                  </a:lnTo>
                  <a:lnTo>
                    <a:pt x="9778" y="863367"/>
                  </a:lnTo>
                  <a:lnTo>
                    <a:pt x="5018" y="909741"/>
                  </a:lnTo>
                  <a:lnTo>
                    <a:pt x="1296" y="956407"/>
                  </a:lnTo>
                  <a:lnTo>
                    <a:pt x="0" y="979170"/>
                  </a:lnTo>
                  <a:lnTo>
                    <a:pt x="4291384" y="979169"/>
                  </a:lnTo>
                  <a:close/>
                </a:path>
              </a:pathLst>
            </a:custGeom>
            <a:solidFill>
              <a:srgbClr val="FF0000"/>
            </a:solidFill>
          </p:spPr>
          <p:txBody>
            <a:bodyPr wrap="square" lIns="0" tIns="0" rIns="0" bIns="0" rtlCol="0"/>
            <a:lstStyle/>
            <a:p>
              <a:endParaRPr/>
            </a:p>
          </p:txBody>
        </p:sp>
        <p:sp>
          <p:nvSpPr>
            <p:cNvPr id="24" name="object 24"/>
            <p:cNvSpPr/>
            <p:nvPr/>
          </p:nvSpPr>
          <p:spPr>
            <a:xfrm>
              <a:off x="2898487" y="3394709"/>
              <a:ext cx="4317365" cy="979169"/>
            </a:xfrm>
            <a:custGeom>
              <a:avLst/>
              <a:gdLst/>
              <a:ahLst/>
              <a:cxnLst/>
              <a:rect l="l" t="t" r="r" b="b"/>
              <a:pathLst>
                <a:path w="4317365" h="979170">
                  <a:moveTo>
                    <a:pt x="341881" y="0"/>
                  </a:moveTo>
                  <a:lnTo>
                    <a:pt x="311870" y="0"/>
                  </a:lnTo>
                  <a:lnTo>
                    <a:pt x="310878" y="1551"/>
                  </a:lnTo>
                  <a:lnTo>
                    <a:pt x="286856" y="40995"/>
                  </a:lnTo>
                  <a:lnTo>
                    <a:pt x="263684" y="81011"/>
                  </a:lnTo>
                  <a:lnTo>
                    <a:pt x="241373" y="121588"/>
                  </a:lnTo>
                  <a:lnTo>
                    <a:pt x="219939" y="162714"/>
                  </a:lnTo>
                  <a:lnTo>
                    <a:pt x="199393" y="204381"/>
                  </a:lnTo>
                  <a:lnTo>
                    <a:pt x="179749" y="246576"/>
                  </a:lnTo>
                  <a:lnTo>
                    <a:pt x="161021" y="289289"/>
                  </a:lnTo>
                  <a:lnTo>
                    <a:pt x="143222" y="332510"/>
                  </a:lnTo>
                  <a:lnTo>
                    <a:pt x="126365" y="376228"/>
                  </a:lnTo>
                  <a:lnTo>
                    <a:pt x="110464" y="420433"/>
                  </a:lnTo>
                  <a:lnTo>
                    <a:pt x="95532" y="465113"/>
                  </a:lnTo>
                  <a:lnTo>
                    <a:pt x="81583" y="510258"/>
                  </a:lnTo>
                  <a:lnTo>
                    <a:pt x="68629" y="555857"/>
                  </a:lnTo>
                  <a:lnTo>
                    <a:pt x="56684" y="601900"/>
                  </a:lnTo>
                  <a:lnTo>
                    <a:pt x="45762" y="648377"/>
                  </a:lnTo>
                  <a:lnTo>
                    <a:pt x="35875" y="695276"/>
                  </a:lnTo>
                  <a:lnTo>
                    <a:pt x="27038" y="742587"/>
                  </a:lnTo>
                  <a:lnTo>
                    <a:pt x="19263" y="790299"/>
                  </a:lnTo>
                  <a:lnTo>
                    <a:pt x="12564" y="838401"/>
                  </a:lnTo>
                  <a:lnTo>
                    <a:pt x="6954" y="886884"/>
                  </a:lnTo>
                  <a:lnTo>
                    <a:pt x="2446" y="935736"/>
                  </a:lnTo>
                  <a:lnTo>
                    <a:pt x="0" y="979170"/>
                  </a:lnTo>
                  <a:lnTo>
                    <a:pt x="25361" y="979170"/>
                  </a:lnTo>
                  <a:lnTo>
                    <a:pt x="28354" y="937260"/>
                  </a:lnTo>
                  <a:lnTo>
                    <a:pt x="32771" y="888796"/>
                  </a:lnTo>
                  <a:lnTo>
                    <a:pt x="38290" y="840705"/>
                  </a:lnTo>
                  <a:lnTo>
                    <a:pt x="44897" y="792997"/>
                  </a:lnTo>
                  <a:lnTo>
                    <a:pt x="52579" y="745681"/>
                  </a:lnTo>
                  <a:lnTo>
                    <a:pt x="61321" y="698769"/>
                  </a:lnTo>
                  <a:lnTo>
                    <a:pt x="71111" y="652271"/>
                  </a:lnTo>
                  <a:lnTo>
                    <a:pt x="81935" y="606197"/>
                  </a:lnTo>
                  <a:lnTo>
                    <a:pt x="93780" y="560558"/>
                  </a:lnTo>
                  <a:lnTo>
                    <a:pt x="106631" y="515364"/>
                  </a:lnTo>
                  <a:lnTo>
                    <a:pt x="120476" y="470626"/>
                  </a:lnTo>
                  <a:lnTo>
                    <a:pt x="135300" y="426355"/>
                  </a:lnTo>
                  <a:lnTo>
                    <a:pt x="151090" y="382559"/>
                  </a:lnTo>
                  <a:lnTo>
                    <a:pt x="167833" y="339251"/>
                  </a:lnTo>
                  <a:lnTo>
                    <a:pt x="185515" y="296441"/>
                  </a:lnTo>
                  <a:lnTo>
                    <a:pt x="204123" y="254138"/>
                  </a:lnTo>
                  <a:lnTo>
                    <a:pt x="223642" y="212354"/>
                  </a:lnTo>
                  <a:lnTo>
                    <a:pt x="244060" y="171099"/>
                  </a:lnTo>
                  <a:lnTo>
                    <a:pt x="265363" y="130383"/>
                  </a:lnTo>
                  <a:lnTo>
                    <a:pt x="287536" y="90217"/>
                  </a:lnTo>
                  <a:lnTo>
                    <a:pt x="310568" y="50611"/>
                  </a:lnTo>
                  <a:lnTo>
                    <a:pt x="334443" y="11576"/>
                  </a:lnTo>
                  <a:lnTo>
                    <a:pt x="341881" y="0"/>
                  </a:lnTo>
                  <a:close/>
                </a:path>
                <a:path w="4317365" h="979170">
                  <a:moveTo>
                    <a:pt x="4317086" y="979169"/>
                  </a:moveTo>
                  <a:lnTo>
                    <a:pt x="4314604" y="935736"/>
                  </a:lnTo>
                  <a:lnTo>
                    <a:pt x="4310130" y="887360"/>
                  </a:lnTo>
                  <a:lnTo>
                    <a:pt x="4304580" y="839351"/>
                  </a:lnTo>
                  <a:lnTo>
                    <a:pt x="4297965" y="791721"/>
                  </a:lnTo>
                  <a:lnTo>
                    <a:pt x="4290300" y="744478"/>
                  </a:lnTo>
                  <a:lnTo>
                    <a:pt x="4281598" y="697634"/>
                  </a:lnTo>
                  <a:lnTo>
                    <a:pt x="4271870" y="651197"/>
                  </a:lnTo>
                  <a:lnTo>
                    <a:pt x="4261131" y="605179"/>
                  </a:lnTo>
                  <a:lnTo>
                    <a:pt x="4249393" y="559588"/>
                  </a:lnTo>
                  <a:lnTo>
                    <a:pt x="4236669" y="514436"/>
                  </a:lnTo>
                  <a:lnTo>
                    <a:pt x="4222971" y="469733"/>
                  </a:lnTo>
                  <a:lnTo>
                    <a:pt x="4208314" y="425487"/>
                  </a:lnTo>
                  <a:lnTo>
                    <a:pt x="4192710" y="381710"/>
                  </a:lnTo>
                  <a:lnTo>
                    <a:pt x="4176172" y="338412"/>
                  </a:lnTo>
                  <a:lnTo>
                    <a:pt x="4158713" y="295602"/>
                  </a:lnTo>
                  <a:lnTo>
                    <a:pt x="4140345" y="253291"/>
                  </a:lnTo>
                  <a:lnTo>
                    <a:pt x="4121082" y="211488"/>
                  </a:lnTo>
                  <a:lnTo>
                    <a:pt x="4100937" y="170204"/>
                  </a:lnTo>
                  <a:lnTo>
                    <a:pt x="4079923" y="129449"/>
                  </a:lnTo>
                  <a:lnTo>
                    <a:pt x="4058052" y="89233"/>
                  </a:lnTo>
                  <a:lnTo>
                    <a:pt x="4035338" y="49566"/>
                  </a:lnTo>
                  <a:lnTo>
                    <a:pt x="4011793" y="10458"/>
                  </a:lnTo>
                  <a:lnTo>
                    <a:pt x="4005182" y="0"/>
                  </a:lnTo>
                  <a:lnTo>
                    <a:pt x="3974978" y="0"/>
                  </a:lnTo>
                  <a:lnTo>
                    <a:pt x="3988711" y="21639"/>
                  </a:lnTo>
                  <a:lnTo>
                    <a:pt x="4012277" y="60643"/>
                  </a:lnTo>
                  <a:lnTo>
                    <a:pt x="4035002" y="100200"/>
                  </a:lnTo>
                  <a:lnTo>
                    <a:pt x="4056871" y="140299"/>
                  </a:lnTo>
                  <a:lnTo>
                    <a:pt x="4077872" y="180929"/>
                  </a:lnTo>
                  <a:lnTo>
                    <a:pt x="4097991" y="222080"/>
                  </a:lnTo>
                  <a:lnTo>
                    <a:pt x="4117216" y="263739"/>
                  </a:lnTo>
                  <a:lnTo>
                    <a:pt x="4135534" y="305896"/>
                  </a:lnTo>
                  <a:lnTo>
                    <a:pt x="4152931" y="348541"/>
                  </a:lnTo>
                  <a:lnTo>
                    <a:pt x="4169394" y="391662"/>
                  </a:lnTo>
                  <a:lnTo>
                    <a:pt x="4184910" y="435249"/>
                  </a:lnTo>
                  <a:lnTo>
                    <a:pt x="4199467" y="479290"/>
                  </a:lnTo>
                  <a:lnTo>
                    <a:pt x="4213051" y="523774"/>
                  </a:lnTo>
                  <a:lnTo>
                    <a:pt x="4225649" y="568691"/>
                  </a:lnTo>
                  <a:lnTo>
                    <a:pt x="4237248" y="614029"/>
                  </a:lnTo>
                  <a:lnTo>
                    <a:pt x="4247835" y="659778"/>
                  </a:lnTo>
                  <a:lnTo>
                    <a:pt x="4257397" y="705927"/>
                  </a:lnTo>
                  <a:lnTo>
                    <a:pt x="4265920" y="752464"/>
                  </a:lnTo>
                  <a:lnTo>
                    <a:pt x="4273392" y="799380"/>
                  </a:lnTo>
                  <a:lnTo>
                    <a:pt x="4279800" y="846662"/>
                  </a:lnTo>
                  <a:lnTo>
                    <a:pt x="4285131" y="894300"/>
                  </a:lnTo>
                  <a:lnTo>
                    <a:pt x="4289370" y="942283"/>
                  </a:lnTo>
                  <a:lnTo>
                    <a:pt x="4291765" y="979169"/>
                  </a:lnTo>
                  <a:lnTo>
                    <a:pt x="4317086" y="979169"/>
                  </a:lnTo>
                  <a:close/>
                </a:path>
              </a:pathLst>
            </a:custGeom>
            <a:solidFill>
              <a:srgbClr val="FFFFFF"/>
            </a:solidFill>
          </p:spPr>
          <p:txBody>
            <a:bodyPr wrap="square" lIns="0" tIns="0" rIns="0" bIns="0" rtlCol="0"/>
            <a:lstStyle/>
            <a:p>
              <a:endParaRPr/>
            </a:p>
          </p:txBody>
        </p:sp>
        <p:sp>
          <p:nvSpPr>
            <p:cNvPr id="25" name="object 25"/>
            <p:cNvSpPr/>
            <p:nvPr/>
          </p:nvSpPr>
          <p:spPr>
            <a:xfrm>
              <a:off x="3356063" y="3394709"/>
              <a:ext cx="3425190" cy="979169"/>
            </a:xfrm>
            <a:custGeom>
              <a:avLst/>
              <a:gdLst/>
              <a:ahLst/>
              <a:cxnLst/>
              <a:rect l="l" t="t" r="r" b="b"/>
              <a:pathLst>
                <a:path w="3425190" h="979170">
                  <a:moveTo>
                    <a:pt x="3424758" y="979170"/>
                  </a:moveTo>
                  <a:lnTo>
                    <a:pt x="3421938" y="939744"/>
                  </a:lnTo>
                  <a:lnTo>
                    <a:pt x="3417255" y="893021"/>
                  </a:lnTo>
                  <a:lnTo>
                    <a:pt x="3411274" y="846680"/>
                  </a:lnTo>
                  <a:lnTo>
                    <a:pt x="3404014" y="800741"/>
                  </a:lnTo>
                  <a:lnTo>
                    <a:pt x="3395493" y="755221"/>
                  </a:lnTo>
                  <a:lnTo>
                    <a:pt x="3385728" y="710137"/>
                  </a:lnTo>
                  <a:lnTo>
                    <a:pt x="3374739" y="665507"/>
                  </a:lnTo>
                  <a:lnTo>
                    <a:pt x="3362542" y="621350"/>
                  </a:lnTo>
                  <a:lnTo>
                    <a:pt x="3349157" y="577682"/>
                  </a:lnTo>
                  <a:lnTo>
                    <a:pt x="3334600" y="534522"/>
                  </a:lnTo>
                  <a:lnTo>
                    <a:pt x="3318892" y="491887"/>
                  </a:lnTo>
                  <a:lnTo>
                    <a:pt x="3302048" y="449795"/>
                  </a:lnTo>
                  <a:lnTo>
                    <a:pt x="3284089" y="408263"/>
                  </a:lnTo>
                  <a:lnTo>
                    <a:pt x="3265031" y="367310"/>
                  </a:lnTo>
                  <a:lnTo>
                    <a:pt x="3244893" y="326953"/>
                  </a:lnTo>
                  <a:lnTo>
                    <a:pt x="3223693" y="287209"/>
                  </a:lnTo>
                  <a:lnTo>
                    <a:pt x="3201449" y="248097"/>
                  </a:lnTo>
                  <a:lnTo>
                    <a:pt x="3178179" y="209635"/>
                  </a:lnTo>
                  <a:lnTo>
                    <a:pt x="3153902" y="171839"/>
                  </a:lnTo>
                  <a:lnTo>
                    <a:pt x="3128634" y="134727"/>
                  </a:lnTo>
                  <a:lnTo>
                    <a:pt x="3102396" y="98318"/>
                  </a:lnTo>
                  <a:lnTo>
                    <a:pt x="3075204" y="62630"/>
                  </a:lnTo>
                  <a:lnTo>
                    <a:pt x="3047077" y="27678"/>
                  </a:lnTo>
                  <a:lnTo>
                    <a:pt x="3023568" y="0"/>
                  </a:lnTo>
                  <a:lnTo>
                    <a:pt x="401257" y="0"/>
                  </a:lnTo>
                  <a:lnTo>
                    <a:pt x="349607" y="62630"/>
                  </a:lnTo>
                  <a:lnTo>
                    <a:pt x="322409" y="98318"/>
                  </a:lnTo>
                  <a:lnTo>
                    <a:pt x="296164" y="134727"/>
                  </a:lnTo>
                  <a:lnTo>
                    <a:pt x="270892" y="171839"/>
                  </a:lnTo>
                  <a:lnTo>
                    <a:pt x="246609" y="209635"/>
                  </a:lnTo>
                  <a:lnTo>
                    <a:pt x="223335" y="248097"/>
                  </a:lnTo>
                  <a:lnTo>
                    <a:pt x="201087" y="287209"/>
                  </a:lnTo>
                  <a:lnTo>
                    <a:pt x="179883" y="326953"/>
                  </a:lnTo>
                  <a:lnTo>
                    <a:pt x="159742" y="367310"/>
                  </a:lnTo>
                  <a:lnTo>
                    <a:pt x="140681" y="408263"/>
                  </a:lnTo>
                  <a:lnTo>
                    <a:pt x="122719" y="449795"/>
                  </a:lnTo>
                  <a:lnTo>
                    <a:pt x="105874" y="491887"/>
                  </a:lnTo>
                  <a:lnTo>
                    <a:pt x="90163" y="534522"/>
                  </a:lnTo>
                  <a:lnTo>
                    <a:pt x="75606" y="577682"/>
                  </a:lnTo>
                  <a:lnTo>
                    <a:pt x="62219" y="621350"/>
                  </a:lnTo>
                  <a:lnTo>
                    <a:pt x="50021" y="665507"/>
                  </a:lnTo>
                  <a:lnTo>
                    <a:pt x="39031" y="710137"/>
                  </a:lnTo>
                  <a:lnTo>
                    <a:pt x="29266" y="755221"/>
                  </a:lnTo>
                  <a:lnTo>
                    <a:pt x="20744" y="800741"/>
                  </a:lnTo>
                  <a:lnTo>
                    <a:pt x="13483" y="846680"/>
                  </a:lnTo>
                  <a:lnTo>
                    <a:pt x="7502" y="893021"/>
                  </a:lnTo>
                  <a:lnTo>
                    <a:pt x="2819" y="939744"/>
                  </a:lnTo>
                  <a:lnTo>
                    <a:pt x="0" y="979170"/>
                  </a:lnTo>
                  <a:lnTo>
                    <a:pt x="3424758" y="979170"/>
                  </a:lnTo>
                  <a:close/>
                </a:path>
              </a:pathLst>
            </a:custGeom>
            <a:solidFill>
              <a:srgbClr val="00B050"/>
            </a:solidFill>
          </p:spPr>
          <p:txBody>
            <a:bodyPr wrap="square" lIns="0" tIns="0" rIns="0" bIns="0" rtlCol="0"/>
            <a:lstStyle/>
            <a:p>
              <a:endParaRPr/>
            </a:p>
          </p:txBody>
        </p:sp>
        <p:sp>
          <p:nvSpPr>
            <p:cNvPr id="26" name="object 26"/>
            <p:cNvSpPr/>
            <p:nvPr/>
          </p:nvSpPr>
          <p:spPr>
            <a:xfrm>
              <a:off x="3343736" y="3394709"/>
              <a:ext cx="3449954" cy="979169"/>
            </a:xfrm>
            <a:custGeom>
              <a:avLst/>
              <a:gdLst/>
              <a:ahLst/>
              <a:cxnLst/>
              <a:rect l="l" t="t" r="r" b="b"/>
              <a:pathLst>
                <a:path w="3449954" h="979170">
                  <a:moveTo>
                    <a:pt x="430874" y="0"/>
                  </a:moveTo>
                  <a:lnTo>
                    <a:pt x="397403" y="0"/>
                  </a:lnTo>
                  <a:lnTo>
                    <a:pt x="383459" y="16311"/>
                  </a:lnTo>
                  <a:lnTo>
                    <a:pt x="354739" y="51786"/>
                  </a:lnTo>
                  <a:lnTo>
                    <a:pt x="326966" y="88043"/>
                  </a:lnTo>
                  <a:lnTo>
                    <a:pt x="300159" y="125064"/>
                  </a:lnTo>
                  <a:lnTo>
                    <a:pt x="274338" y="162833"/>
                  </a:lnTo>
                  <a:lnTo>
                    <a:pt x="249524" y="201334"/>
                  </a:lnTo>
                  <a:lnTo>
                    <a:pt x="225737" y="240550"/>
                  </a:lnTo>
                  <a:lnTo>
                    <a:pt x="202998" y="280464"/>
                  </a:lnTo>
                  <a:lnTo>
                    <a:pt x="181327" y="321061"/>
                  </a:lnTo>
                  <a:lnTo>
                    <a:pt x="160743" y="362322"/>
                  </a:lnTo>
                  <a:lnTo>
                    <a:pt x="141269" y="404233"/>
                  </a:lnTo>
                  <a:lnTo>
                    <a:pt x="122923" y="446776"/>
                  </a:lnTo>
                  <a:lnTo>
                    <a:pt x="105726" y="489934"/>
                  </a:lnTo>
                  <a:lnTo>
                    <a:pt x="89699" y="533691"/>
                  </a:lnTo>
                  <a:lnTo>
                    <a:pt x="74862" y="578031"/>
                  </a:lnTo>
                  <a:lnTo>
                    <a:pt x="61236" y="622938"/>
                  </a:lnTo>
                  <a:lnTo>
                    <a:pt x="48839" y="668393"/>
                  </a:lnTo>
                  <a:lnTo>
                    <a:pt x="37694" y="714381"/>
                  </a:lnTo>
                  <a:lnTo>
                    <a:pt x="27820" y="760886"/>
                  </a:lnTo>
                  <a:lnTo>
                    <a:pt x="19237" y="807891"/>
                  </a:lnTo>
                  <a:lnTo>
                    <a:pt x="11967" y="855379"/>
                  </a:lnTo>
                  <a:lnTo>
                    <a:pt x="6029" y="903333"/>
                  </a:lnTo>
                  <a:lnTo>
                    <a:pt x="1443" y="951738"/>
                  </a:lnTo>
                  <a:lnTo>
                    <a:pt x="0" y="979170"/>
                  </a:lnTo>
                  <a:lnTo>
                    <a:pt x="25522" y="979170"/>
                  </a:lnTo>
                  <a:lnTo>
                    <a:pt x="27351" y="954024"/>
                  </a:lnTo>
                  <a:lnTo>
                    <a:pt x="31908" y="905371"/>
                  </a:lnTo>
                  <a:lnTo>
                    <a:pt x="37851" y="857190"/>
                  </a:lnTo>
                  <a:lnTo>
                    <a:pt x="45158" y="809497"/>
                  </a:lnTo>
                  <a:lnTo>
                    <a:pt x="53809" y="762310"/>
                  </a:lnTo>
                  <a:lnTo>
                    <a:pt x="63781" y="715645"/>
                  </a:lnTo>
                  <a:lnTo>
                    <a:pt x="75054" y="669519"/>
                  </a:lnTo>
                  <a:lnTo>
                    <a:pt x="87605" y="623948"/>
                  </a:lnTo>
                  <a:lnTo>
                    <a:pt x="101414" y="578949"/>
                  </a:lnTo>
                  <a:lnTo>
                    <a:pt x="116459" y="534539"/>
                  </a:lnTo>
                  <a:lnTo>
                    <a:pt x="132718" y="490735"/>
                  </a:lnTo>
                  <a:lnTo>
                    <a:pt x="150170" y="447553"/>
                  </a:lnTo>
                  <a:lnTo>
                    <a:pt x="168794" y="405010"/>
                  </a:lnTo>
                  <a:lnTo>
                    <a:pt x="188569" y="363124"/>
                  </a:lnTo>
                  <a:lnTo>
                    <a:pt x="209472" y="321910"/>
                  </a:lnTo>
                  <a:lnTo>
                    <a:pt x="231482" y="281385"/>
                  </a:lnTo>
                  <a:lnTo>
                    <a:pt x="254579" y="241566"/>
                  </a:lnTo>
                  <a:lnTo>
                    <a:pt x="278739" y="202471"/>
                  </a:lnTo>
                  <a:lnTo>
                    <a:pt x="303943" y="164115"/>
                  </a:lnTo>
                  <a:lnTo>
                    <a:pt x="330169" y="126515"/>
                  </a:lnTo>
                  <a:lnTo>
                    <a:pt x="357394" y="89688"/>
                  </a:lnTo>
                  <a:lnTo>
                    <a:pt x="385598" y="53651"/>
                  </a:lnTo>
                  <a:lnTo>
                    <a:pt x="414760" y="18421"/>
                  </a:lnTo>
                  <a:lnTo>
                    <a:pt x="430874" y="0"/>
                  </a:lnTo>
                  <a:close/>
                </a:path>
                <a:path w="3449954" h="979170">
                  <a:moveTo>
                    <a:pt x="3449929" y="979170"/>
                  </a:moveTo>
                  <a:lnTo>
                    <a:pt x="3443475" y="903365"/>
                  </a:lnTo>
                  <a:lnTo>
                    <a:pt x="3437620" y="855439"/>
                  </a:lnTo>
                  <a:lnTo>
                    <a:pt x="3430427" y="807976"/>
                  </a:lnTo>
                  <a:lnTo>
                    <a:pt x="3421914" y="760992"/>
                  </a:lnTo>
                  <a:lnTo>
                    <a:pt x="3412104" y="714504"/>
                  </a:lnTo>
                  <a:lnTo>
                    <a:pt x="3401016" y="668529"/>
                  </a:lnTo>
                  <a:lnTo>
                    <a:pt x="3388671" y="623083"/>
                  </a:lnTo>
                  <a:lnTo>
                    <a:pt x="3375089" y="578184"/>
                  </a:lnTo>
                  <a:lnTo>
                    <a:pt x="3360292" y="533848"/>
                  </a:lnTo>
                  <a:lnTo>
                    <a:pt x="3344299" y="490091"/>
                  </a:lnTo>
                  <a:lnTo>
                    <a:pt x="3327131" y="446931"/>
                  </a:lnTo>
                  <a:lnTo>
                    <a:pt x="3308810" y="404384"/>
                  </a:lnTo>
                  <a:lnTo>
                    <a:pt x="3289354" y="362468"/>
                  </a:lnTo>
                  <a:lnTo>
                    <a:pt x="3268786" y="321197"/>
                  </a:lnTo>
                  <a:lnTo>
                    <a:pt x="3247124" y="280591"/>
                  </a:lnTo>
                  <a:lnTo>
                    <a:pt x="3224391" y="240664"/>
                  </a:lnTo>
                  <a:lnTo>
                    <a:pt x="3200607" y="201434"/>
                  </a:lnTo>
                  <a:lnTo>
                    <a:pt x="3175791" y="162918"/>
                  </a:lnTo>
                  <a:lnTo>
                    <a:pt x="3149966" y="125132"/>
                  </a:lnTo>
                  <a:lnTo>
                    <a:pt x="3123150" y="88093"/>
                  </a:lnTo>
                  <a:lnTo>
                    <a:pt x="3095365" y="51818"/>
                  </a:lnTo>
                  <a:lnTo>
                    <a:pt x="3066632" y="16323"/>
                  </a:lnTo>
                  <a:lnTo>
                    <a:pt x="3052677" y="0"/>
                  </a:lnTo>
                  <a:lnTo>
                    <a:pt x="3019176" y="0"/>
                  </a:lnTo>
                  <a:lnTo>
                    <a:pt x="3033189" y="15976"/>
                  </a:lnTo>
                  <a:lnTo>
                    <a:pt x="3062398" y="51166"/>
                  </a:lnTo>
                  <a:lnTo>
                    <a:pt x="3090648" y="87155"/>
                  </a:lnTo>
                  <a:lnTo>
                    <a:pt x="3117917" y="123927"/>
                  </a:lnTo>
                  <a:lnTo>
                    <a:pt x="3144187" y="161465"/>
                  </a:lnTo>
                  <a:lnTo>
                    <a:pt x="3169435" y="199749"/>
                  </a:lnTo>
                  <a:lnTo>
                    <a:pt x="3193641" y="238764"/>
                  </a:lnTo>
                  <a:lnTo>
                    <a:pt x="3216785" y="278491"/>
                  </a:lnTo>
                  <a:lnTo>
                    <a:pt x="3238847" y="318912"/>
                  </a:lnTo>
                  <a:lnTo>
                    <a:pt x="3259805" y="360012"/>
                  </a:lnTo>
                  <a:lnTo>
                    <a:pt x="3279640" y="401770"/>
                  </a:lnTo>
                  <a:lnTo>
                    <a:pt x="3298330" y="444172"/>
                  </a:lnTo>
                  <a:lnTo>
                    <a:pt x="3315855" y="487197"/>
                  </a:lnTo>
                  <a:lnTo>
                    <a:pt x="3332195" y="530831"/>
                  </a:lnTo>
                  <a:lnTo>
                    <a:pt x="3347329" y="575053"/>
                  </a:lnTo>
                  <a:lnTo>
                    <a:pt x="3361236" y="619848"/>
                  </a:lnTo>
                  <a:lnTo>
                    <a:pt x="3373896" y="665197"/>
                  </a:lnTo>
                  <a:lnTo>
                    <a:pt x="3385288" y="711083"/>
                  </a:lnTo>
                  <a:lnTo>
                    <a:pt x="3395392" y="757489"/>
                  </a:lnTo>
                  <a:lnTo>
                    <a:pt x="3404188" y="804397"/>
                  </a:lnTo>
                  <a:lnTo>
                    <a:pt x="3411654" y="851789"/>
                  </a:lnTo>
                  <a:lnTo>
                    <a:pt x="3417770" y="899648"/>
                  </a:lnTo>
                  <a:lnTo>
                    <a:pt x="3422516" y="947956"/>
                  </a:lnTo>
                  <a:lnTo>
                    <a:pt x="3424665" y="979170"/>
                  </a:lnTo>
                  <a:lnTo>
                    <a:pt x="3449929" y="979170"/>
                  </a:lnTo>
                  <a:close/>
                </a:path>
              </a:pathLst>
            </a:custGeom>
            <a:solidFill>
              <a:srgbClr val="FFFFFF"/>
            </a:solidFill>
          </p:spPr>
          <p:txBody>
            <a:bodyPr wrap="square" lIns="0" tIns="0" rIns="0" bIns="0" rtlCol="0"/>
            <a:lstStyle/>
            <a:p>
              <a:endParaRPr/>
            </a:p>
          </p:txBody>
        </p:sp>
        <p:sp>
          <p:nvSpPr>
            <p:cNvPr id="27" name="object 27"/>
            <p:cNvSpPr/>
            <p:nvPr/>
          </p:nvSpPr>
          <p:spPr>
            <a:xfrm>
              <a:off x="4576552" y="3984497"/>
              <a:ext cx="1038225" cy="389890"/>
            </a:xfrm>
            <a:custGeom>
              <a:avLst/>
              <a:gdLst/>
              <a:ahLst/>
              <a:cxnLst/>
              <a:rect l="l" t="t" r="r" b="b"/>
              <a:pathLst>
                <a:path w="1038225" h="389889">
                  <a:moveTo>
                    <a:pt x="1037882" y="389381"/>
                  </a:moveTo>
                  <a:lnTo>
                    <a:pt x="1019671" y="331022"/>
                  </a:lnTo>
                  <a:lnTo>
                    <a:pt x="1001653" y="290501"/>
                  </a:lnTo>
                  <a:lnTo>
                    <a:pt x="980148" y="251855"/>
                  </a:lnTo>
                  <a:lnTo>
                    <a:pt x="955347" y="215264"/>
                  </a:lnTo>
                  <a:lnTo>
                    <a:pt x="927437" y="180909"/>
                  </a:lnTo>
                  <a:lnTo>
                    <a:pt x="896607" y="148970"/>
                  </a:lnTo>
                  <a:lnTo>
                    <a:pt x="863047" y="119628"/>
                  </a:lnTo>
                  <a:lnTo>
                    <a:pt x="826946" y="93063"/>
                  </a:lnTo>
                  <a:lnTo>
                    <a:pt x="788491" y="69454"/>
                  </a:lnTo>
                  <a:lnTo>
                    <a:pt x="747873" y="48983"/>
                  </a:lnTo>
                  <a:lnTo>
                    <a:pt x="705281" y="31830"/>
                  </a:lnTo>
                  <a:lnTo>
                    <a:pt x="660902" y="18175"/>
                  </a:lnTo>
                  <a:lnTo>
                    <a:pt x="614927" y="8198"/>
                  </a:lnTo>
                  <a:lnTo>
                    <a:pt x="567543" y="2079"/>
                  </a:lnTo>
                  <a:lnTo>
                    <a:pt x="518941" y="0"/>
                  </a:lnTo>
                  <a:lnTo>
                    <a:pt x="470338" y="2079"/>
                  </a:lnTo>
                  <a:lnTo>
                    <a:pt x="422955" y="8198"/>
                  </a:lnTo>
                  <a:lnTo>
                    <a:pt x="376980" y="18175"/>
                  </a:lnTo>
                  <a:lnTo>
                    <a:pt x="332601" y="31830"/>
                  </a:lnTo>
                  <a:lnTo>
                    <a:pt x="290008" y="48983"/>
                  </a:lnTo>
                  <a:lnTo>
                    <a:pt x="249390" y="69454"/>
                  </a:lnTo>
                  <a:lnTo>
                    <a:pt x="210936" y="93063"/>
                  </a:lnTo>
                  <a:lnTo>
                    <a:pt x="174835" y="119628"/>
                  </a:lnTo>
                  <a:lnTo>
                    <a:pt x="141275" y="148970"/>
                  </a:lnTo>
                  <a:lnTo>
                    <a:pt x="110445" y="180909"/>
                  </a:lnTo>
                  <a:lnTo>
                    <a:pt x="82535" y="215264"/>
                  </a:lnTo>
                  <a:lnTo>
                    <a:pt x="57733" y="251855"/>
                  </a:lnTo>
                  <a:lnTo>
                    <a:pt x="36229" y="290501"/>
                  </a:lnTo>
                  <a:lnTo>
                    <a:pt x="18211" y="331022"/>
                  </a:lnTo>
                  <a:lnTo>
                    <a:pt x="3868" y="373238"/>
                  </a:lnTo>
                  <a:lnTo>
                    <a:pt x="0" y="389381"/>
                  </a:lnTo>
                  <a:lnTo>
                    <a:pt x="1037882" y="389381"/>
                  </a:lnTo>
                  <a:close/>
                </a:path>
              </a:pathLst>
            </a:custGeom>
            <a:solidFill>
              <a:srgbClr val="FF0000"/>
            </a:solidFill>
          </p:spPr>
          <p:txBody>
            <a:bodyPr wrap="square" lIns="0" tIns="0" rIns="0" bIns="0" rtlCol="0"/>
            <a:lstStyle/>
            <a:p>
              <a:endParaRPr/>
            </a:p>
          </p:txBody>
        </p:sp>
        <p:sp>
          <p:nvSpPr>
            <p:cNvPr id="28" name="object 28"/>
            <p:cNvSpPr/>
            <p:nvPr/>
          </p:nvSpPr>
          <p:spPr>
            <a:xfrm>
              <a:off x="4563757" y="3394709"/>
              <a:ext cx="2802890" cy="979805"/>
            </a:xfrm>
            <a:custGeom>
              <a:avLst/>
              <a:gdLst/>
              <a:ahLst/>
              <a:cxnLst/>
              <a:rect l="l" t="t" r="r" b="b"/>
              <a:pathLst>
                <a:path w="2802890" h="979804">
                  <a:moveTo>
                    <a:pt x="1635988" y="0"/>
                  </a:moveTo>
                  <a:lnTo>
                    <a:pt x="1600212" y="0"/>
                  </a:lnTo>
                  <a:lnTo>
                    <a:pt x="910767" y="722566"/>
                  </a:lnTo>
                  <a:lnTo>
                    <a:pt x="881024" y="697052"/>
                  </a:lnTo>
                  <a:lnTo>
                    <a:pt x="845185" y="671042"/>
                  </a:lnTo>
                  <a:lnTo>
                    <a:pt x="807237" y="647915"/>
                  </a:lnTo>
                  <a:lnTo>
                    <a:pt x="767372" y="627811"/>
                  </a:lnTo>
                  <a:lnTo>
                    <a:pt x="725779" y="610870"/>
                  </a:lnTo>
                  <a:lnTo>
                    <a:pt x="682663" y="597242"/>
                  </a:lnTo>
                  <a:lnTo>
                    <a:pt x="638238" y="587057"/>
                  </a:lnTo>
                  <a:lnTo>
                    <a:pt x="592683" y="580466"/>
                  </a:lnTo>
                  <a:lnTo>
                    <a:pt x="545452" y="577557"/>
                  </a:lnTo>
                  <a:lnTo>
                    <a:pt x="534212" y="576935"/>
                  </a:lnTo>
                  <a:lnTo>
                    <a:pt x="532498" y="576834"/>
                  </a:lnTo>
                  <a:lnTo>
                    <a:pt x="471601" y="580313"/>
                  </a:lnTo>
                  <a:lnTo>
                    <a:pt x="426085" y="586803"/>
                  </a:lnTo>
                  <a:lnTo>
                    <a:pt x="381660" y="596938"/>
                  </a:lnTo>
                  <a:lnTo>
                    <a:pt x="338543" y="610565"/>
                  </a:lnTo>
                  <a:lnTo>
                    <a:pt x="296926" y="627519"/>
                  </a:lnTo>
                  <a:lnTo>
                    <a:pt x="257009" y="647674"/>
                  </a:lnTo>
                  <a:lnTo>
                    <a:pt x="219011" y="670877"/>
                  </a:lnTo>
                  <a:lnTo>
                    <a:pt x="183121" y="696963"/>
                  </a:lnTo>
                  <a:lnTo>
                    <a:pt x="149555" y="725792"/>
                  </a:lnTo>
                  <a:lnTo>
                    <a:pt x="118503" y="757224"/>
                  </a:lnTo>
                  <a:lnTo>
                    <a:pt x="90182" y="791108"/>
                  </a:lnTo>
                  <a:lnTo>
                    <a:pt x="64795" y="827290"/>
                  </a:lnTo>
                  <a:lnTo>
                    <a:pt x="42532" y="865619"/>
                  </a:lnTo>
                  <a:lnTo>
                    <a:pt x="23609" y="905954"/>
                  </a:lnTo>
                  <a:lnTo>
                    <a:pt x="8229" y="948131"/>
                  </a:lnTo>
                  <a:lnTo>
                    <a:pt x="0" y="979182"/>
                  </a:lnTo>
                  <a:lnTo>
                    <a:pt x="26327" y="979182"/>
                  </a:lnTo>
                  <a:lnTo>
                    <a:pt x="35179" y="947801"/>
                  </a:lnTo>
                  <a:lnTo>
                    <a:pt x="51523" y="905624"/>
                  </a:lnTo>
                  <a:lnTo>
                    <a:pt x="71564" y="865530"/>
                  </a:lnTo>
                  <a:lnTo>
                    <a:pt x="95072" y="827646"/>
                  </a:lnTo>
                  <a:lnTo>
                    <a:pt x="121818" y="792149"/>
                  </a:lnTo>
                  <a:lnTo>
                    <a:pt x="151599" y="759180"/>
                  </a:lnTo>
                  <a:lnTo>
                    <a:pt x="184175" y="728916"/>
                  </a:lnTo>
                  <a:lnTo>
                    <a:pt x="219329" y="701497"/>
                  </a:lnTo>
                  <a:lnTo>
                    <a:pt x="256832" y="677100"/>
                  </a:lnTo>
                  <a:lnTo>
                    <a:pt x="296468" y="655866"/>
                  </a:lnTo>
                  <a:lnTo>
                    <a:pt x="338010" y="637959"/>
                  </a:lnTo>
                  <a:lnTo>
                    <a:pt x="381228" y="623531"/>
                  </a:lnTo>
                  <a:lnTo>
                    <a:pt x="425919" y="612749"/>
                  </a:lnTo>
                  <a:lnTo>
                    <a:pt x="471843" y="605764"/>
                  </a:lnTo>
                  <a:lnTo>
                    <a:pt x="518020" y="602792"/>
                  </a:lnTo>
                  <a:lnTo>
                    <a:pt x="526402" y="602742"/>
                  </a:lnTo>
                  <a:lnTo>
                    <a:pt x="530212" y="602742"/>
                  </a:lnTo>
                  <a:lnTo>
                    <a:pt x="531736" y="602742"/>
                  </a:lnTo>
                  <a:lnTo>
                    <a:pt x="537832" y="602742"/>
                  </a:lnTo>
                  <a:lnTo>
                    <a:pt x="546214" y="602792"/>
                  </a:lnTo>
                  <a:lnTo>
                    <a:pt x="592226" y="605713"/>
                  </a:lnTo>
                  <a:lnTo>
                    <a:pt x="638060" y="612686"/>
                  </a:lnTo>
                  <a:lnTo>
                    <a:pt x="682713" y="623493"/>
                  </a:lnTo>
                  <a:lnTo>
                    <a:pt x="725957" y="637971"/>
                  </a:lnTo>
                  <a:lnTo>
                    <a:pt x="767562" y="655955"/>
                  </a:lnTo>
                  <a:lnTo>
                    <a:pt x="807288" y="677291"/>
                  </a:lnTo>
                  <a:lnTo>
                    <a:pt x="844892" y="701789"/>
                  </a:lnTo>
                  <a:lnTo>
                    <a:pt x="880135" y="729310"/>
                  </a:lnTo>
                  <a:lnTo>
                    <a:pt x="892962" y="741235"/>
                  </a:lnTo>
                  <a:lnTo>
                    <a:pt x="665937" y="979170"/>
                  </a:lnTo>
                  <a:lnTo>
                    <a:pt x="701713" y="979170"/>
                  </a:lnTo>
                  <a:lnTo>
                    <a:pt x="911923" y="758850"/>
                  </a:lnTo>
                  <a:lnTo>
                    <a:pt x="912812" y="759663"/>
                  </a:lnTo>
                  <a:lnTo>
                    <a:pt x="942657" y="792708"/>
                  </a:lnTo>
                  <a:lnTo>
                    <a:pt x="969454" y="828255"/>
                  </a:lnTo>
                  <a:lnTo>
                    <a:pt x="992962" y="866152"/>
                  </a:lnTo>
                  <a:lnTo>
                    <a:pt x="1012939" y="906246"/>
                  </a:lnTo>
                  <a:lnTo>
                    <a:pt x="1029169" y="948347"/>
                  </a:lnTo>
                  <a:lnTo>
                    <a:pt x="1037742" y="979182"/>
                  </a:lnTo>
                  <a:lnTo>
                    <a:pt x="1064069" y="979182"/>
                  </a:lnTo>
                  <a:lnTo>
                    <a:pt x="1040320" y="905637"/>
                  </a:lnTo>
                  <a:lnTo>
                    <a:pt x="1021397" y="865327"/>
                  </a:lnTo>
                  <a:lnTo>
                    <a:pt x="999159" y="827036"/>
                  </a:lnTo>
                  <a:lnTo>
                    <a:pt x="973810" y="790930"/>
                  </a:lnTo>
                  <a:lnTo>
                    <a:pt x="945527" y="757135"/>
                  </a:lnTo>
                  <a:lnTo>
                    <a:pt x="929259" y="740689"/>
                  </a:lnTo>
                  <a:lnTo>
                    <a:pt x="1635988" y="0"/>
                  </a:lnTo>
                  <a:close/>
                </a:path>
                <a:path w="2802890" h="979804">
                  <a:moveTo>
                    <a:pt x="2802394" y="12"/>
                  </a:moveTo>
                  <a:lnTo>
                    <a:pt x="2764396" y="12"/>
                  </a:lnTo>
                  <a:lnTo>
                    <a:pt x="1712264" y="979182"/>
                  </a:lnTo>
                  <a:lnTo>
                    <a:pt x="1750263" y="979182"/>
                  </a:lnTo>
                  <a:lnTo>
                    <a:pt x="2802394" y="12"/>
                  </a:lnTo>
                  <a:close/>
                </a:path>
              </a:pathLst>
            </a:custGeom>
            <a:solidFill>
              <a:srgbClr val="FFFFFF"/>
            </a:solidFill>
          </p:spPr>
          <p:txBody>
            <a:bodyPr wrap="square" lIns="0" tIns="0" rIns="0" bIns="0" rtlCol="0"/>
            <a:lstStyle/>
            <a:p>
              <a:endParaRPr/>
            </a:p>
          </p:txBody>
        </p:sp>
      </p:grpSp>
      <p:sp>
        <p:nvSpPr>
          <p:cNvPr id="29" name="object 29"/>
          <p:cNvSpPr txBox="1"/>
          <p:nvPr/>
        </p:nvSpPr>
        <p:spPr>
          <a:xfrm>
            <a:off x="7872476" y="3852925"/>
            <a:ext cx="1320165" cy="3302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0000"/>
                </a:solidFill>
                <a:latin typeface="Calibri"/>
                <a:cs typeface="Calibri"/>
              </a:rPr>
              <a:t>Insured</a:t>
            </a:r>
            <a:r>
              <a:rPr sz="2000" spc="-55" dirty="0">
                <a:solidFill>
                  <a:srgbClr val="FF0000"/>
                </a:solidFill>
                <a:latin typeface="Calibri"/>
                <a:cs typeface="Calibri"/>
              </a:rPr>
              <a:t> </a:t>
            </a:r>
            <a:r>
              <a:rPr sz="2000" spc="-20" dirty="0">
                <a:solidFill>
                  <a:srgbClr val="FF0000"/>
                </a:solidFill>
                <a:latin typeface="Calibri"/>
                <a:cs typeface="Calibri"/>
              </a:rPr>
              <a:t>pays</a:t>
            </a:r>
            <a:endParaRPr sz="2000">
              <a:latin typeface="Calibri"/>
              <a:cs typeface="Calibri"/>
            </a:endParaRPr>
          </a:p>
        </p:txBody>
      </p:sp>
      <p:sp>
        <p:nvSpPr>
          <p:cNvPr id="30" name="object 30"/>
          <p:cNvSpPr/>
          <p:nvPr/>
        </p:nvSpPr>
        <p:spPr>
          <a:xfrm>
            <a:off x="7587995" y="4106417"/>
            <a:ext cx="270510" cy="267970"/>
          </a:xfrm>
          <a:custGeom>
            <a:avLst/>
            <a:gdLst/>
            <a:ahLst/>
            <a:cxnLst/>
            <a:rect l="l" t="t" r="r" b="b"/>
            <a:pathLst>
              <a:path w="270509" h="267970">
                <a:moveTo>
                  <a:pt x="270509" y="17525"/>
                </a:moveTo>
                <a:lnTo>
                  <a:pt x="251459" y="0"/>
                </a:lnTo>
                <a:lnTo>
                  <a:pt x="0" y="267461"/>
                </a:lnTo>
                <a:lnTo>
                  <a:pt x="35527" y="267461"/>
                </a:lnTo>
                <a:lnTo>
                  <a:pt x="270509" y="17525"/>
                </a:lnTo>
                <a:close/>
              </a:path>
            </a:pathLst>
          </a:custGeom>
          <a:solidFill>
            <a:srgbClr val="FFFFFF"/>
          </a:solidFill>
        </p:spPr>
        <p:txBody>
          <a:bodyPr wrap="square" lIns="0" tIns="0" rIns="0" bIns="0" rtlCol="0"/>
          <a:lstStyle/>
          <a:p>
            <a:endParaRPr/>
          </a:p>
        </p:txBody>
      </p:sp>
      <p:sp>
        <p:nvSpPr>
          <p:cNvPr id="31" name="object 31"/>
          <p:cNvSpPr txBox="1"/>
          <p:nvPr/>
        </p:nvSpPr>
        <p:spPr>
          <a:xfrm>
            <a:off x="840739" y="3545078"/>
            <a:ext cx="1590675" cy="299720"/>
          </a:xfrm>
          <a:prstGeom prst="rect">
            <a:avLst/>
          </a:prstGeom>
        </p:spPr>
        <p:txBody>
          <a:bodyPr vert="horz" wrap="square" lIns="0" tIns="12700" rIns="0" bIns="0" rtlCol="0">
            <a:spAutoFit/>
          </a:bodyPr>
          <a:lstStyle/>
          <a:p>
            <a:pPr marL="93345" indent="-80645">
              <a:lnSpc>
                <a:spcPct val="100000"/>
              </a:lnSpc>
              <a:spcBef>
                <a:spcPts val="100"/>
              </a:spcBef>
              <a:buSzPct val="94444"/>
              <a:buFont typeface="Arial"/>
              <a:buChar char="•"/>
              <a:tabLst>
                <a:tab pos="93345" algn="l"/>
              </a:tabLst>
            </a:pPr>
            <a:r>
              <a:rPr sz="1800" spc="-5" dirty="0">
                <a:solidFill>
                  <a:srgbClr val="FFFFFF"/>
                </a:solidFill>
                <a:latin typeface="Calibri"/>
                <a:cs typeface="Calibri"/>
              </a:rPr>
              <a:t>$1M</a:t>
            </a:r>
            <a:r>
              <a:rPr sz="1800" spc="-80" dirty="0">
                <a:solidFill>
                  <a:srgbClr val="FFFFFF"/>
                </a:solidFill>
                <a:latin typeface="Calibri"/>
                <a:cs typeface="Calibri"/>
              </a:rPr>
              <a:t> </a:t>
            </a:r>
            <a:r>
              <a:rPr sz="1800" dirty="0">
                <a:solidFill>
                  <a:srgbClr val="FFFFFF"/>
                </a:solidFill>
                <a:latin typeface="Calibri"/>
                <a:cs typeface="Calibri"/>
              </a:rPr>
              <a:t>Deductible</a:t>
            </a:r>
            <a:endParaRPr sz="1800">
              <a:latin typeface="Calibri"/>
              <a:cs typeface="Calibri"/>
            </a:endParaRPr>
          </a:p>
        </p:txBody>
      </p:sp>
      <p:sp>
        <p:nvSpPr>
          <p:cNvPr id="32" name="object 32"/>
          <p:cNvSpPr txBox="1"/>
          <p:nvPr/>
        </p:nvSpPr>
        <p:spPr>
          <a:xfrm>
            <a:off x="840739" y="4093717"/>
            <a:ext cx="1750695" cy="299720"/>
          </a:xfrm>
          <a:prstGeom prst="rect">
            <a:avLst/>
          </a:prstGeom>
        </p:spPr>
        <p:txBody>
          <a:bodyPr vert="horz" wrap="square" lIns="0" tIns="12700" rIns="0" bIns="0" rtlCol="0">
            <a:spAutoFit/>
          </a:bodyPr>
          <a:lstStyle/>
          <a:p>
            <a:pPr marL="93345" indent="-80645">
              <a:lnSpc>
                <a:spcPct val="100000"/>
              </a:lnSpc>
              <a:spcBef>
                <a:spcPts val="100"/>
              </a:spcBef>
              <a:buSzPct val="94444"/>
              <a:buFont typeface="Arial"/>
              <a:buChar char="•"/>
              <a:tabLst>
                <a:tab pos="93345" algn="l"/>
              </a:tabLst>
            </a:pPr>
            <a:r>
              <a:rPr sz="1800" spc="-5" dirty="0">
                <a:solidFill>
                  <a:srgbClr val="FFFFFF"/>
                </a:solidFill>
                <a:latin typeface="Calibri"/>
                <a:cs typeface="Calibri"/>
              </a:rPr>
              <a:t>$10M </a:t>
            </a:r>
            <a:r>
              <a:rPr sz="1800" spc="-10" dirty="0">
                <a:solidFill>
                  <a:srgbClr val="FFFFFF"/>
                </a:solidFill>
                <a:latin typeface="Calibri"/>
                <a:cs typeface="Calibri"/>
              </a:rPr>
              <a:t>Policy</a:t>
            </a:r>
            <a:r>
              <a:rPr sz="1800" spc="-70" dirty="0">
                <a:solidFill>
                  <a:srgbClr val="FFFFFF"/>
                </a:solidFill>
                <a:latin typeface="Calibri"/>
                <a:cs typeface="Calibri"/>
              </a:rPr>
              <a:t> </a:t>
            </a:r>
            <a:r>
              <a:rPr sz="1800" dirty="0">
                <a:solidFill>
                  <a:srgbClr val="FFFFFF"/>
                </a:solidFill>
                <a:latin typeface="Calibri"/>
                <a:cs typeface="Calibri"/>
              </a:rPr>
              <a:t>Limit</a:t>
            </a:r>
            <a:endParaRPr sz="1800">
              <a:latin typeface="Calibri"/>
              <a:cs typeface="Calibri"/>
            </a:endParaRPr>
          </a:p>
        </p:txBody>
      </p:sp>
      <p:grpSp>
        <p:nvGrpSpPr>
          <p:cNvPr id="33" name="object 33"/>
          <p:cNvGrpSpPr/>
          <p:nvPr/>
        </p:nvGrpSpPr>
        <p:grpSpPr>
          <a:xfrm>
            <a:off x="457199" y="4373117"/>
            <a:ext cx="9144000" cy="980440"/>
            <a:chOff x="457199" y="4373117"/>
            <a:chExt cx="9144000" cy="980440"/>
          </a:xfrm>
        </p:grpSpPr>
        <p:sp>
          <p:nvSpPr>
            <p:cNvPr id="34" name="object 34"/>
            <p:cNvSpPr/>
            <p:nvPr/>
          </p:nvSpPr>
          <p:spPr>
            <a:xfrm>
              <a:off x="457199"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35" name="object 35"/>
            <p:cNvSpPr/>
            <p:nvPr/>
          </p:nvSpPr>
          <p:spPr>
            <a:xfrm>
              <a:off x="457199" y="4373879"/>
              <a:ext cx="6749415" cy="979169"/>
            </a:xfrm>
            <a:custGeom>
              <a:avLst/>
              <a:gdLst/>
              <a:ahLst/>
              <a:cxnLst/>
              <a:rect l="l" t="t" r="r" b="b"/>
              <a:pathLst>
                <a:path w="6749415" h="979170">
                  <a:moveTo>
                    <a:pt x="2454120" y="0"/>
                  </a:moveTo>
                  <a:lnTo>
                    <a:pt x="0" y="0"/>
                  </a:lnTo>
                  <a:lnTo>
                    <a:pt x="0" y="979170"/>
                  </a:lnTo>
                  <a:lnTo>
                    <a:pt x="2450592" y="979170"/>
                  </a:lnTo>
                  <a:lnTo>
                    <a:pt x="2450592" y="118872"/>
                  </a:lnTo>
                  <a:lnTo>
                    <a:pt x="2451131" y="71398"/>
                  </a:lnTo>
                  <a:lnTo>
                    <a:pt x="2452744" y="24183"/>
                  </a:lnTo>
                  <a:lnTo>
                    <a:pt x="2454120" y="0"/>
                  </a:lnTo>
                  <a:close/>
                </a:path>
                <a:path w="6749415" h="979170">
                  <a:moveTo>
                    <a:pt x="2639316" y="979170"/>
                  </a:moveTo>
                  <a:lnTo>
                    <a:pt x="2615063" y="924840"/>
                  </a:lnTo>
                  <a:lnTo>
                    <a:pt x="2597845" y="883264"/>
                  </a:lnTo>
                  <a:lnTo>
                    <a:pt x="2581516" y="841253"/>
                  </a:lnTo>
                  <a:lnTo>
                    <a:pt x="2566089" y="798817"/>
                  </a:lnTo>
                  <a:lnTo>
                    <a:pt x="2551575" y="755968"/>
                  </a:lnTo>
                  <a:lnTo>
                    <a:pt x="2537985" y="712716"/>
                  </a:lnTo>
                  <a:lnTo>
                    <a:pt x="2525330" y="669073"/>
                  </a:lnTo>
                  <a:lnTo>
                    <a:pt x="2513622" y="625050"/>
                  </a:lnTo>
                  <a:lnTo>
                    <a:pt x="2502873" y="580657"/>
                  </a:lnTo>
                  <a:lnTo>
                    <a:pt x="2493093" y="535907"/>
                  </a:lnTo>
                  <a:lnTo>
                    <a:pt x="2484295" y="490809"/>
                  </a:lnTo>
                  <a:lnTo>
                    <a:pt x="2476488" y="445376"/>
                  </a:lnTo>
                  <a:lnTo>
                    <a:pt x="2469686" y="399618"/>
                  </a:lnTo>
                  <a:lnTo>
                    <a:pt x="2463899" y="353546"/>
                  </a:lnTo>
                  <a:lnTo>
                    <a:pt x="2459139" y="307172"/>
                  </a:lnTo>
                  <a:lnTo>
                    <a:pt x="2455416" y="260507"/>
                  </a:lnTo>
                  <a:lnTo>
                    <a:pt x="2452744" y="213560"/>
                  </a:lnTo>
                  <a:lnTo>
                    <a:pt x="2451131" y="166345"/>
                  </a:lnTo>
                  <a:lnTo>
                    <a:pt x="2450592" y="118872"/>
                  </a:lnTo>
                  <a:lnTo>
                    <a:pt x="2450592" y="979170"/>
                  </a:lnTo>
                  <a:lnTo>
                    <a:pt x="2639316" y="979170"/>
                  </a:lnTo>
                  <a:close/>
                </a:path>
                <a:path w="6749415" h="979170">
                  <a:moveTo>
                    <a:pt x="6749034" y="118872"/>
                  </a:moveTo>
                  <a:lnTo>
                    <a:pt x="6748494" y="71398"/>
                  </a:lnTo>
                  <a:lnTo>
                    <a:pt x="6746882" y="24183"/>
                  </a:lnTo>
                  <a:lnTo>
                    <a:pt x="6745505" y="0"/>
                  </a:lnTo>
                  <a:lnTo>
                    <a:pt x="2454120" y="0"/>
                  </a:lnTo>
                  <a:lnTo>
                    <a:pt x="6560295" y="979170"/>
                  </a:lnTo>
                  <a:lnTo>
                    <a:pt x="6584551" y="924840"/>
                  </a:lnTo>
                  <a:lnTo>
                    <a:pt x="6601771" y="883264"/>
                  </a:lnTo>
                  <a:lnTo>
                    <a:pt x="6618101" y="841253"/>
                  </a:lnTo>
                  <a:lnTo>
                    <a:pt x="6633529" y="798817"/>
                  </a:lnTo>
                  <a:lnTo>
                    <a:pt x="6648045" y="755968"/>
                  </a:lnTo>
                  <a:lnTo>
                    <a:pt x="6661636" y="712716"/>
                  </a:lnTo>
                  <a:lnTo>
                    <a:pt x="6674292" y="669073"/>
                  </a:lnTo>
                  <a:lnTo>
                    <a:pt x="6686000" y="625050"/>
                  </a:lnTo>
                  <a:lnTo>
                    <a:pt x="6696750" y="580657"/>
                  </a:lnTo>
                  <a:lnTo>
                    <a:pt x="6706531" y="535907"/>
                  </a:lnTo>
                  <a:lnTo>
                    <a:pt x="6715330" y="490809"/>
                  </a:lnTo>
                  <a:lnTo>
                    <a:pt x="6723136" y="445376"/>
                  </a:lnTo>
                  <a:lnTo>
                    <a:pt x="6729939" y="399618"/>
                  </a:lnTo>
                  <a:lnTo>
                    <a:pt x="6735726" y="353546"/>
                  </a:lnTo>
                  <a:lnTo>
                    <a:pt x="6740486" y="307172"/>
                  </a:lnTo>
                  <a:lnTo>
                    <a:pt x="6744209" y="260507"/>
                  </a:lnTo>
                  <a:lnTo>
                    <a:pt x="6746882" y="213560"/>
                  </a:lnTo>
                  <a:lnTo>
                    <a:pt x="6748494" y="166345"/>
                  </a:lnTo>
                  <a:lnTo>
                    <a:pt x="6749034" y="118872"/>
                  </a:lnTo>
                  <a:close/>
                </a:path>
              </a:pathLst>
            </a:custGeom>
            <a:solidFill>
              <a:srgbClr val="FF0000"/>
            </a:solidFill>
          </p:spPr>
          <p:txBody>
            <a:bodyPr wrap="square" lIns="0" tIns="0" rIns="0" bIns="0" rtlCol="0"/>
            <a:lstStyle/>
            <a:p>
              <a:endParaRPr/>
            </a:p>
          </p:txBody>
        </p:sp>
        <p:sp>
          <p:nvSpPr>
            <p:cNvPr id="36" name="object 36"/>
            <p:cNvSpPr/>
            <p:nvPr/>
          </p:nvSpPr>
          <p:spPr>
            <a:xfrm>
              <a:off x="2894837" y="4373879"/>
              <a:ext cx="4324350" cy="979169"/>
            </a:xfrm>
            <a:custGeom>
              <a:avLst/>
              <a:gdLst/>
              <a:ahLst/>
              <a:cxnLst/>
              <a:rect l="l" t="t" r="r" b="b"/>
              <a:pathLst>
                <a:path w="4324350" h="979170">
                  <a:moveTo>
                    <a:pt x="29010" y="0"/>
                  </a:moveTo>
                  <a:lnTo>
                    <a:pt x="3649" y="0"/>
                  </a:lnTo>
                  <a:lnTo>
                    <a:pt x="3047" y="10668"/>
                  </a:lnTo>
                  <a:lnTo>
                    <a:pt x="761" y="64770"/>
                  </a:lnTo>
                  <a:lnTo>
                    <a:pt x="0" y="118872"/>
                  </a:lnTo>
                  <a:lnTo>
                    <a:pt x="762" y="173736"/>
                  </a:lnTo>
                  <a:lnTo>
                    <a:pt x="3048" y="227838"/>
                  </a:lnTo>
                  <a:lnTo>
                    <a:pt x="6096" y="281178"/>
                  </a:lnTo>
                  <a:lnTo>
                    <a:pt x="11430" y="334518"/>
                  </a:lnTo>
                  <a:lnTo>
                    <a:pt x="17072" y="382546"/>
                  </a:lnTo>
                  <a:lnTo>
                    <a:pt x="23779" y="430189"/>
                  </a:lnTo>
                  <a:lnTo>
                    <a:pt x="25908" y="443152"/>
                  </a:lnTo>
                  <a:lnTo>
                    <a:pt x="25907" y="64770"/>
                  </a:lnTo>
                  <a:lnTo>
                    <a:pt x="28193" y="11430"/>
                  </a:lnTo>
                  <a:lnTo>
                    <a:pt x="29010" y="0"/>
                  </a:lnTo>
                  <a:close/>
                </a:path>
                <a:path w="4324350" h="979170">
                  <a:moveTo>
                    <a:pt x="215548" y="979170"/>
                  </a:moveTo>
                  <a:lnTo>
                    <a:pt x="190694" y="923769"/>
                  </a:lnTo>
                  <a:lnTo>
                    <a:pt x="172928" y="880989"/>
                  </a:lnTo>
                  <a:lnTo>
                    <a:pt x="156096" y="837708"/>
                  </a:lnTo>
                  <a:lnTo>
                    <a:pt x="140214" y="793936"/>
                  </a:lnTo>
                  <a:lnTo>
                    <a:pt x="125294" y="749683"/>
                  </a:lnTo>
                  <a:lnTo>
                    <a:pt x="111350" y="704959"/>
                  </a:lnTo>
                  <a:lnTo>
                    <a:pt x="98396" y="659775"/>
                  </a:lnTo>
                  <a:lnTo>
                    <a:pt x="86446" y="614142"/>
                  </a:lnTo>
                  <a:lnTo>
                    <a:pt x="75512" y="568068"/>
                  </a:lnTo>
                  <a:lnTo>
                    <a:pt x="65609" y="521566"/>
                  </a:lnTo>
                  <a:lnTo>
                    <a:pt x="56750" y="474644"/>
                  </a:lnTo>
                  <a:lnTo>
                    <a:pt x="48950" y="427314"/>
                  </a:lnTo>
                  <a:lnTo>
                    <a:pt x="42220" y="379586"/>
                  </a:lnTo>
                  <a:lnTo>
                    <a:pt x="36576" y="331470"/>
                  </a:lnTo>
                  <a:lnTo>
                    <a:pt x="32004" y="278892"/>
                  </a:lnTo>
                  <a:lnTo>
                    <a:pt x="28194" y="225552"/>
                  </a:lnTo>
                  <a:lnTo>
                    <a:pt x="25908" y="172212"/>
                  </a:lnTo>
                  <a:lnTo>
                    <a:pt x="25908" y="443152"/>
                  </a:lnTo>
                  <a:lnTo>
                    <a:pt x="40332" y="524281"/>
                  </a:lnTo>
                  <a:lnTo>
                    <a:pt x="50152" y="570710"/>
                  </a:lnTo>
                  <a:lnTo>
                    <a:pt x="60984" y="616714"/>
                  </a:lnTo>
                  <a:lnTo>
                    <a:pt x="72814" y="662284"/>
                  </a:lnTo>
                  <a:lnTo>
                    <a:pt x="85629" y="707409"/>
                  </a:lnTo>
                  <a:lnTo>
                    <a:pt x="99417" y="752081"/>
                  </a:lnTo>
                  <a:lnTo>
                    <a:pt x="114164" y="796288"/>
                  </a:lnTo>
                  <a:lnTo>
                    <a:pt x="129857" y="840021"/>
                  </a:lnTo>
                  <a:lnTo>
                    <a:pt x="146483" y="883271"/>
                  </a:lnTo>
                  <a:lnTo>
                    <a:pt x="164029" y="926026"/>
                  </a:lnTo>
                  <a:lnTo>
                    <a:pt x="182482" y="968279"/>
                  </a:lnTo>
                  <a:lnTo>
                    <a:pt x="187529" y="979170"/>
                  </a:lnTo>
                  <a:lnTo>
                    <a:pt x="215548" y="979170"/>
                  </a:lnTo>
                  <a:close/>
                </a:path>
                <a:path w="4324350" h="979170">
                  <a:moveTo>
                    <a:pt x="4298442" y="444309"/>
                  </a:moveTo>
                  <a:lnTo>
                    <a:pt x="4298442" y="172974"/>
                  </a:lnTo>
                  <a:lnTo>
                    <a:pt x="4296156" y="226314"/>
                  </a:lnTo>
                  <a:lnTo>
                    <a:pt x="4292992" y="274663"/>
                  </a:lnTo>
                  <a:lnTo>
                    <a:pt x="4288728" y="322675"/>
                  </a:lnTo>
                  <a:lnTo>
                    <a:pt x="4283375" y="370339"/>
                  </a:lnTo>
                  <a:lnTo>
                    <a:pt x="4276947" y="417644"/>
                  </a:lnTo>
                  <a:lnTo>
                    <a:pt x="4269457" y="464579"/>
                  </a:lnTo>
                  <a:lnTo>
                    <a:pt x="4260918" y="511133"/>
                  </a:lnTo>
                  <a:lnTo>
                    <a:pt x="4251343" y="557296"/>
                  </a:lnTo>
                  <a:lnTo>
                    <a:pt x="4240745" y="603057"/>
                  </a:lnTo>
                  <a:lnTo>
                    <a:pt x="4229136" y="648404"/>
                  </a:lnTo>
                  <a:lnTo>
                    <a:pt x="4216531" y="693328"/>
                  </a:lnTo>
                  <a:lnTo>
                    <a:pt x="4202941" y="737816"/>
                  </a:lnTo>
                  <a:lnTo>
                    <a:pt x="4188380" y="781859"/>
                  </a:lnTo>
                  <a:lnTo>
                    <a:pt x="4172861" y="825445"/>
                  </a:lnTo>
                  <a:lnTo>
                    <a:pt x="4156396" y="868564"/>
                  </a:lnTo>
                  <a:lnTo>
                    <a:pt x="4139000" y="911205"/>
                  </a:lnTo>
                  <a:lnTo>
                    <a:pt x="4120684" y="953357"/>
                  </a:lnTo>
                  <a:lnTo>
                    <a:pt x="4108772" y="979170"/>
                  </a:lnTo>
                  <a:lnTo>
                    <a:pt x="4136784" y="979170"/>
                  </a:lnTo>
                  <a:lnTo>
                    <a:pt x="4168887" y="905563"/>
                  </a:lnTo>
                  <a:lnTo>
                    <a:pt x="4185921" y="862855"/>
                  </a:lnTo>
                  <a:lnTo>
                    <a:pt x="4202032" y="819686"/>
                  </a:lnTo>
                  <a:lnTo>
                    <a:pt x="4217207" y="776067"/>
                  </a:lnTo>
                  <a:lnTo>
                    <a:pt x="4231433" y="732009"/>
                  </a:lnTo>
                  <a:lnTo>
                    <a:pt x="4244698" y="687522"/>
                  </a:lnTo>
                  <a:lnTo>
                    <a:pt x="4256989" y="642618"/>
                  </a:lnTo>
                  <a:lnTo>
                    <a:pt x="4268294" y="597306"/>
                  </a:lnTo>
                  <a:lnTo>
                    <a:pt x="4278600" y="551598"/>
                  </a:lnTo>
                  <a:lnTo>
                    <a:pt x="4287895" y="505505"/>
                  </a:lnTo>
                  <a:lnTo>
                    <a:pt x="4296166" y="459038"/>
                  </a:lnTo>
                  <a:lnTo>
                    <a:pt x="4298442" y="444309"/>
                  </a:lnTo>
                  <a:close/>
                </a:path>
                <a:path w="4324350" h="979170">
                  <a:moveTo>
                    <a:pt x="4324350" y="118872"/>
                  </a:moveTo>
                  <a:lnTo>
                    <a:pt x="4323588" y="64008"/>
                  </a:lnTo>
                  <a:lnTo>
                    <a:pt x="4321302" y="9906"/>
                  </a:lnTo>
                  <a:lnTo>
                    <a:pt x="4320735" y="0"/>
                  </a:lnTo>
                  <a:lnTo>
                    <a:pt x="4295414" y="0"/>
                  </a:lnTo>
                  <a:lnTo>
                    <a:pt x="4296156" y="11430"/>
                  </a:lnTo>
                  <a:lnTo>
                    <a:pt x="4298442" y="64770"/>
                  </a:lnTo>
                  <a:lnTo>
                    <a:pt x="4298442" y="444309"/>
                  </a:lnTo>
                  <a:lnTo>
                    <a:pt x="4303401" y="412207"/>
                  </a:lnTo>
                  <a:lnTo>
                    <a:pt x="4309586" y="365023"/>
                  </a:lnTo>
                  <a:lnTo>
                    <a:pt x="4314710" y="317497"/>
                  </a:lnTo>
                  <a:lnTo>
                    <a:pt x="4318760" y="269639"/>
                  </a:lnTo>
                  <a:lnTo>
                    <a:pt x="4321723" y="221461"/>
                  </a:lnTo>
                  <a:lnTo>
                    <a:pt x="4323588" y="172974"/>
                  </a:lnTo>
                  <a:lnTo>
                    <a:pt x="4324350" y="118872"/>
                  </a:lnTo>
                  <a:close/>
                </a:path>
              </a:pathLst>
            </a:custGeom>
            <a:solidFill>
              <a:srgbClr val="FFFFFF"/>
            </a:solidFill>
          </p:spPr>
          <p:txBody>
            <a:bodyPr wrap="square" lIns="0" tIns="0" rIns="0" bIns="0" rtlCol="0"/>
            <a:lstStyle/>
            <a:p>
              <a:endParaRPr/>
            </a:p>
          </p:txBody>
        </p:sp>
        <p:sp>
          <p:nvSpPr>
            <p:cNvPr id="37" name="object 37"/>
            <p:cNvSpPr/>
            <p:nvPr/>
          </p:nvSpPr>
          <p:spPr>
            <a:xfrm>
              <a:off x="457199" y="4373879"/>
              <a:ext cx="6327140" cy="979169"/>
            </a:xfrm>
            <a:custGeom>
              <a:avLst/>
              <a:gdLst/>
              <a:ahLst/>
              <a:cxnLst/>
              <a:rect l="l" t="t" r="r" b="b"/>
              <a:pathLst>
                <a:path w="6327140" h="979170">
                  <a:moveTo>
                    <a:pt x="2898863" y="0"/>
                  </a:moveTo>
                  <a:lnTo>
                    <a:pt x="0" y="0"/>
                  </a:lnTo>
                  <a:lnTo>
                    <a:pt x="0" y="979170"/>
                  </a:lnTo>
                  <a:lnTo>
                    <a:pt x="2895599" y="979170"/>
                  </a:lnTo>
                  <a:lnTo>
                    <a:pt x="2895599" y="102870"/>
                  </a:lnTo>
                  <a:lnTo>
                    <a:pt x="2896281" y="55102"/>
                  </a:lnTo>
                  <a:lnTo>
                    <a:pt x="2898315" y="7664"/>
                  </a:lnTo>
                  <a:lnTo>
                    <a:pt x="2898863" y="0"/>
                  </a:lnTo>
                  <a:close/>
                </a:path>
                <a:path w="6327140" h="979170">
                  <a:moveTo>
                    <a:pt x="3148111" y="979170"/>
                  </a:moveTo>
                  <a:lnTo>
                    <a:pt x="3122199" y="936620"/>
                  </a:lnTo>
                  <a:lnTo>
                    <a:pt x="3099951" y="897525"/>
                  </a:lnTo>
                  <a:lnTo>
                    <a:pt x="3078747" y="857798"/>
                  </a:lnTo>
                  <a:lnTo>
                    <a:pt x="3058606" y="817457"/>
                  </a:lnTo>
                  <a:lnTo>
                    <a:pt x="3039545" y="776519"/>
                  </a:lnTo>
                  <a:lnTo>
                    <a:pt x="3021583" y="735002"/>
                  </a:lnTo>
                  <a:lnTo>
                    <a:pt x="3004738" y="692924"/>
                  </a:lnTo>
                  <a:lnTo>
                    <a:pt x="2989027" y="650303"/>
                  </a:lnTo>
                  <a:lnTo>
                    <a:pt x="2974470" y="607155"/>
                  </a:lnTo>
                  <a:lnTo>
                    <a:pt x="2961083" y="563499"/>
                  </a:lnTo>
                  <a:lnTo>
                    <a:pt x="2948885" y="519352"/>
                  </a:lnTo>
                  <a:lnTo>
                    <a:pt x="2937895" y="474733"/>
                  </a:lnTo>
                  <a:lnTo>
                    <a:pt x="2928130" y="429658"/>
                  </a:lnTo>
                  <a:lnTo>
                    <a:pt x="2919608" y="384145"/>
                  </a:lnTo>
                  <a:lnTo>
                    <a:pt x="2912347" y="338213"/>
                  </a:lnTo>
                  <a:lnTo>
                    <a:pt x="2906366" y="291878"/>
                  </a:lnTo>
                  <a:lnTo>
                    <a:pt x="2901683" y="245159"/>
                  </a:lnTo>
                  <a:lnTo>
                    <a:pt x="2898315" y="198072"/>
                  </a:lnTo>
                  <a:lnTo>
                    <a:pt x="2896281" y="150637"/>
                  </a:lnTo>
                  <a:lnTo>
                    <a:pt x="2895599" y="102870"/>
                  </a:lnTo>
                  <a:lnTo>
                    <a:pt x="2895599" y="979170"/>
                  </a:lnTo>
                  <a:lnTo>
                    <a:pt x="3148111" y="979170"/>
                  </a:lnTo>
                  <a:close/>
                </a:path>
                <a:path w="6327140" h="979170">
                  <a:moveTo>
                    <a:pt x="6326885" y="102870"/>
                  </a:moveTo>
                  <a:lnTo>
                    <a:pt x="6326204" y="55102"/>
                  </a:lnTo>
                  <a:lnTo>
                    <a:pt x="6324170" y="7664"/>
                  </a:lnTo>
                  <a:lnTo>
                    <a:pt x="6323622" y="0"/>
                  </a:lnTo>
                  <a:lnTo>
                    <a:pt x="2898863" y="0"/>
                  </a:lnTo>
                  <a:lnTo>
                    <a:pt x="6074405" y="979170"/>
                  </a:lnTo>
                  <a:lnTo>
                    <a:pt x="6077043" y="975065"/>
                  </a:lnTo>
                  <a:lnTo>
                    <a:pt x="6100313" y="936620"/>
                  </a:lnTo>
                  <a:lnTo>
                    <a:pt x="6122557" y="897525"/>
                  </a:lnTo>
                  <a:lnTo>
                    <a:pt x="6143757" y="857798"/>
                  </a:lnTo>
                  <a:lnTo>
                    <a:pt x="6163895" y="817457"/>
                  </a:lnTo>
                  <a:lnTo>
                    <a:pt x="6182953" y="776519"/>
                  </a:lnTo>
                  <a:lnTo>
                    <a:pt x="6200912" y="735002"/>
                  </a:lnTo>
                  <a:lnTo>
                    <a:pt x="6217756" y="692924"/>
                  </a:lnTo>
                  <a:lnTo>
                    <a:pt x="6233464" y="650303"/>
                  </a:lnTo>
                  <a:lnTo>
                    <a:pt x="6248021" y="607155"/>
                  </a:lnTo>
                  <a:lnTo>
                    <a:pt x="6261406" y="563499"/>
                  </a:lnTo>
                  <a:lnTo>
                    <a:pt x="6273603" y="519352"/>
                  </a:lnTo>
                  <a:lnTo>
                    <a:pt x="6284592" y="474733"/>
                  </a:lnTo>
                  <a:lnTo>
                    <a:pt x="6294357" y="429658"/>
                  </a:lnTo>
                  <a:lnTo>
                    <a:pt x="6302878" y="384145"/>
                  </a:lnTo>
                  <a:lnTo>
                    <a:pt x="6310138" y="338213"/>
                  </a:lnTo>
                  <a:lnTo>
                    <a:pt x="6316119" y="291878"/>
                  </a:lnTo>
                  <a:lnTo>
                    <a:pt x="6320802" y="245159"/>
                  </a:lnTo>
                  <a:lnTo>
                    <a:pt x="6324170" y="198072"/>
                  </a:lnTo>
                  <a:lnTo>
                    <a:pt x="6326204" y="150637"/>
                  </a:lnTo>
                  <a:lnTo>
                    <a:pt x="6326885" y="102870"/>
                  </a:lnTo>
                  <a:close/>
                </a:path>
              </a:pathLst>
            </a:custGeom>
            <a:solidFill>
              <a:srgbClr val="00B050"/>
            </a:solidFill>
          </p:spPr>
          <p:txBody>
            <a:bodyPr wrap="square" lIns="0" tIns="0" rIns="0" bIns="0" rtlCol="0"/>
            <a:lstStyle/>
            <a:p>
              <a:endParaRPr/>
            </a:p>
          </p:txBody>
        </p:sp>
        <p:sp>
          <p:nvSpPr>
            <p:cNvPr id="38" name="object 38"/>
            <p:cNvSpPr/>
            <p:nvPr/>
          </p:nvSpPr>
          <p:spPr>
            <a:xfrm>
              <a:off x="3340608" y="4373879"/>
              <a:ext cx="3456940" cy="979169"/>
            </a:xfrm>
            <a:custGeom>
              <a:avLst/>
              <a:gdLst/>
              <a:ahLst/>
              <a:cxnLst/>
              <a:rect l="l" t="t" r="r" b="b"/>
              <a:pathLst>
                <a:path w="3456940" h="979170">
                  <a:moveTo>
                    <a:pt x="28651" y="0"/>
                  </a:moveTo>
                  <a:lnTo>
                    <a:pt x="3128" y="0"/>
                  </a:lnTo>
                  <a:lnTo>
                    <a:pt x="2285" y="16002"/>
                  </a:lnTo>
                  <a:lnTo>
                    <a:pt x="761" y="59436"/>
                  </a:lnTo>
                  <a:lnTo>
                    <a:pt x="0" y="102870"/>
                  </a:lnTo>
                  <a:lnTo>
                    <a:pt x="762" y="146304"/>
                  </a:lnTo>
                  <a:lnTo>
                    <a:pt x="2286" y="189738"/>
                  </a:lnTo>
                  <a:lnTo>
                    <a:pt x="4572" y="233172"/>
                  </a:lnTo>
                  <a:lnTo>
                    <a:pt x="9144" y="275844"/>
                  </a:lnTo>
                  <a:lnTo>
                    <a:pt x="14928" y="324214"/>
                  </a:lnTo>
                  <a:lnTo>
                    <a:pt x="22058" y="372090"/>
                  </a:lnTo>
                  <a:lnTo>
                    <a:pt x="25146" y="389387"/>
                  </a:lnTo>
                  <a:lnTo>
                    <a:pt x="25146" y="102870"/>
                  </a:lnTo>
                  <a:lnTo>
                    <a:pt x="25908" y="59436"/>
                  </a:lnTo>
                  <a:lnTo>
                    <a:pt x="27431" y="16764"/>
                  </a:lnTo>
                  <a:lnTo>
                    <a:pt x="28651" y="0"/>
                  </a:lnTo>
                  <a:close/>
                </a:path>
                <a:path w="3456940" h="979170">
                  <a:moveTo>
                    <a:pt x="279861" y="979170"/>
                  </a:moveTo>
                  <a:lnTo>
                    <a:pt x="255897" y="940232"/>
                  </a:lnTo>
                  <a:lnTo>
                    <a:pt x="232797" y="900226"/>
                  </a:lnTo>
                  <a:lnTo>
                    <a:pt x="210791" y="859506"/>
                  </a:lnTo>
                  <a:lnTo>
                    <a:pt x="189902" y="818090"/>
                  </a:lnTo>
                  <a:lnTo>
                    <a:pt x="170152" y="775994"/>
                  </a:lnTo>
                  <a:lnTo>
                    <a:pt x="151561" y="733234"/>
                  </a:lnTo>
                  <a:lnTo>
                    <a:pt x="134153" y="689827"/>
                  </a:lnTo>
                  <a:lnTo>
                    <a:pt x="117948" y="645790"/>
                  </a:lnTo>
                  <a:lnTo>
                    <a:pt x="102970" y="601139"/>
                  </a:lnTo>
                  <a:lnTo>
                    <a:pt x="89240" y="555892"/>
                  </a:lnTo>
                  <a:lnTo>
                    <a:pt x="76779" y="510063"/>
                  </a:lnTo>
                  <a:lnTo>
                    <a:pt x="65610" y="463671"/>
                  </a:lnTo>
                  <a:lnTo>
                    <a:pt x="55755" y="416732"/>
                  </a:lnTo>
                  <a:lnTo>
                    <a:pt x="47235" y="369261"/>
                  </a:lnTo>
                  <a:lnTo>
                    <a:pt x="40072" y="321277"/>
                  </a:lnTo>
                  <a:lnTo>
                    <a:pt x="34290" y="272796"/>
                  </a:lnTo>
                  <a:lnTo>
                    <a:pt x="30480" y="230886"/>
                  </a:lnTo>
                  <a:lnTo>
                    <a:pt x="27432" y="188214"/>
                  </a:lnTo>
                  <a:lnTo>
                    <a:pt x="25908" y="145542"/>
                  </a:lnTo>
                  <a:lnTo>
                    <a:pt x="25146" y="102870"/>
                  </a:lnTo>
                  <a:lnTo>
                    <a:pt x="25146" y="389387"/>
                  </a:lnTo>
                  <a:lnTo>
                    <a:pt x="40271" y="466295"/>
                  </a:lnTo>
                  <a:lnTo>
                    <a:pt x="51311" y="512594"/>
                  </a:lnTo>
                  <a:lnTo>
                    <a:pt x="63613" y="558335"/>
                  </a:lnTo>
                  <a:lnTo>
                    <a:pt x="77156" y="603503"/>
                  </a:lnTo>
                  <a:lnTo>
                    <a:pt x="91917" y="648083"/>
                  </a:lnTo>
                  <a:lnTo>
                    <a:pt x="107877" y="692059"/>
                  </a:lnTo>
                  <a:lnTo>
                    <a:pt x="125014" y="735415"/>
                  </a:lnTo>
                  <a:lnTo>
                    <a:pt x="143307" y="778137"/>
                  </a:lnTo>
                  <a:lnTo>
                    <a:pt x="162735" y="820207"/>
                  </a:lnTo>
                  <a:lnTo>
                    <a:pt x="183277" y="861612"/>
                  </a:lnTo>
                  <a:lnTo>
                    <a:pt x="204912" y="902334"/>
                  </a:lnTo>
                  <a:lnTo>
                    <a:pt x="227619" y="942359"/>
                  </a:lnTo>
                  <a:lnTo>
                    <a:pt x="249865" y="979170"/>
                  </a:lnTo>
                  <a:lnTo>
                    <a:pt x="279861" y="979170"/>
                  </a:lnTo>
                  <a:close/>
                </a:path>
                <a:path w="3456940" h="979170">
                  <a:moveTo>
                    <a:pt x="3431286" y="390900"/>
                  </a:moveTo>
                  <a:lnTo>
                    <a:pt x="3431286" y="102870"/>
                  </a:lnTo>
                  <a:lnTo>
                    <a:pt x="3430524" y="145542"/>
                  </a:lnTo>
                  <a:lnTo>
                    <a:pt x="3429000" y="188214"/>
                  </a:lnTo>
                  <a:lnTo>
                    <a:pt x="3425639" y="236966"/>
                  </a:lnTo>
                  <a:lnTo>
                    <a:pt x="3420889" y="285284"/>
                  </a:lnTo>
                  <a:lnTo>
                    <a:pt x="3414769" y="333150"/>
                  </a:lnTo>
                  <a:lnTo>
                    <a:pt x="3407299" y="380546"/>
                  </a:lnTo>
                  <a:lnTo>
                    <a:pt x="3398501" y="427455"/>
                  </a:lnTo>
                  <a:lnTo>
                    <a:pt x="3388395" y="473859"/>
                  </a:lnTo>
                  <a:lnTo>
                    <a:pt x="3377002" y="519742"/>
                  </a:lnTo>
                  <a:lnTo>
                    <a:pt x="3364341" y="565086"/>
                  </a:lnTo>
                  <a:lnTo>
                    <a:pt x="3350434" y="609873"/>
                  </a:lnTo>
                  <a:lnTo>
                    <a:pt x="3335301" y="654086"/>
                  </a:lnTo>
                  <a:lnTo>
                    <a:pt x="3318962" y="697708"/>
                  </a:lnTo>
                  <a:lnTo>
                    <a:pt x="3301438" y="740721"/>
                  </a:lnTo>
                  <a:lnTo>
                    <a:pt x="3282750" y="783108"/>
                  </a:lnTo>
                  <a:lnTo>
                    <a:pt x="3262917" y="824852"/>
                  </a:lnTo>
                  <a:lnTo>
                    <a:pt x="3241961" y="865935"/>
                  </a:lnTo>
                  <a:lnTo>
                    <a:pt x="3219903" y="906339"/>
                  </a:lnTo>
                  <a:lnTo>
                    <a:pt x="3196761" y="946048"/>
                  </a:lnTo>
                  <a:lnTo>
                    <a:pt x="3176204" y="979170"/>
                  </a:lnTo>
                  <a:lnTo>
                    <a:pt x="3206185" y="979170"/>
                  </a:lnTo>
                  <a:lnTo>
                    <a:pt x="3248212" y="907884"/>
                  </a:lnTo>
                  <a:lnTo>
                    <a:pt x="3269898" y="867529"/>
                  </a:lnTo>
                  <a:lnTo>
                    <a:pt x="3290498" y="826530"/>
                  </a:lnTo>
                  <a:lnTo>
                    <a:pt x="3309990" y="784906"/>
                  </a:lnTo>
                  <a:lnTo>
                    <a:pt x="3328357" y="742673"/>
                  </a:lnTo>
                  <a:lnTo>
                    <a:pt x="3345577" y="699850"/>
                  </a:lnTo>
                  <a:lnTo>
                    <a:pt x="3361632" y="656453"/>
                  </a:lnTo>
                  <a:lnTo>
                    <a:pt x="3376501" y="612501"/>
                  </a:lnTo>
                  <a:lnTo>
                    <a:pt x="3390166" y="568011"/>
                  </a:lnTo>
                  <a:lnTo>
                    <a:pt x="3402605" y="523001"/>
                  </a:lnTo>
                  <a:lnTo>
                    <a:pt x="3413800" y="477488"/>
                  </a:lnTo>
                  <a:lnTo>
                    <a:pt x="3423732" y="431491"/>
                  </a:lnTo>
                  <a:lnTo>
                    <a:pt x="3431286" y="390900"/>
                  </a:lnTo>
                  <a:close/>
                </a:path>
                <a:path w="3456940" h="979170">
                  <a:moveTo>
                    <a:pt x="3456432" y="102870"/>
                  </a:moveTo>
                  <a:lnTo>
                    <a:pt x="3455670" y="58674"/>
                  </a:lnTo>
                  <a:lnTo>
                    <a:pt x="3454146" y="15240"/>
                  </a:lnTo>
                  <a:lnTo>
                    <a:pt x="3453057" y="0"/>
                  </a:lnTo>
                  <a:lnTo>
                    <a:pt x="3427793" y="0"/>
                  </a:lnTo>
                  <a:lnTo>
                    <a:pt x="3429000" y="17526"/>
                  </a:lnTo>
                  <a:lnTo>
                    <a:pt x="3430524" y="60198"/>
                  </a:lnTo>
                  <a:lnTo>
                    <a:pt x="3431286" y="102870"/>
                  </a:lnTo>
                  <a:lnTo>
                    <a:pt x="3431286" y="390900"/>
                  </a:lnTo>
                  <a:lnTo>
                    <a:pt x="3432379" y="385025"/>
                  </a:lnTo>
                  <a:lnTo>
                    <a:pt x="3439723" y="338110"/>
                  </a:lnTo>
                  <a:lnTo>
                    <a:pt x="3445743" y="290763"/>
                  </a:lnTo>
                  <a:lnTo>
                    <a:pt x="3450421" y="243001"/>
                  </a:lnTo>
                  <a:lnTo>
                    <a:pt x="3453736" y="194842"/>
                  </a:lnTo>
                  <a:lnTo>
                    <a:pt x="3455670" y="146304"/>
                  </a:lnTo>
                  <a:lnTo>
                    <a:pt x="3456432" y="102870"/>
                  </a:lnTo>
                  <a:close/>
                </a:path>
              </a:pathLst>
            </a:custGeom>
            <a:solidFill>
              <a:srgbClr val="FFFFFF"/>
            </a:solidFill>
          </p:spPr>
          <p:txBody>
            <a:bodyPr wrap="square" lIns="0" tIns="0" rIns="0" bIns="0" rtlCol="0"/>
            <a:lstStyle/>
            <a:p>
              <a:endParaRPr/>
            </a:p>
          </p:txBody>
        </p:sp>
        <p:sp>
          <p:nvSpPr>
            <p:cNvPr id="39" name="object 39"/>
            <p:cNvSpPr/>
            <p:nvPr/>
          </p:nvSpPr>
          <p:spPr>
            <a:xfrm>
              <a:off x="4561331" y="4373879"/>
              <a:ext cx="1068705" cy="627380"/>
            </a:xfrm>
            <a:custGeom>
              <a:avLst/>
              <a:gdLst/>
              <a:ahLst/>
              <a:cxnLst/>
              <a:rect l="l" t="t" r="r" b="b"/>
              <a:pathLst>
                <a:path w="1068704" h="627379">
                  <a:moveTo>
                    <a:pt x="1068324" y="118872"/>
                  </a:moveTo>
                  <a:lnTo>
                    <a:pt x="1066140" y="72653"/>
                  </a:lnTo>
                  <a:lnTo>
                    <a:pt x="1059714" y="27587"/>
                  </a:lnTo>
                  <a:lnTo>
                    <a:pt x="1053103" y="0"/>
                  </a:lnTo>
                  <a:lnTo>
                    <a:pt x="15220" y="0"/>
                  </a:lnTo>
                  <a:lnTo>
                    <a:pt x="8609" y="27587"/>
                  </a:lnTo>
                  <a:lnTo>
                    <a:pt x="2183" y="72653"/>
                  </a:lnTo>
                  <a:lnTo>
                    <a:pt x="0" y="118872"/>
                  </a:lnTo>
                  <a:lnTo>
                    <a:pt x="2183" y="165091"/>
                  </a:lnTo>
                  <a:lnTo>
                    <a:pt x="8609" y="210156"/>
                  </a:lnTo>
                  <a:lnTo>
                    <a:pt x="19088" y="253887"/>
                  </a:lnTo>
                  <a:lnTo>
                    <a:pt x="33431" y="296103"/>
                  </a:lnTo>
                  <a:lnTo>
                    <a:pt x="51450" y="336624"/>
                  </a:lnTo>
                  <a:lnTo>
                    <a:pt x="72954" y="375271"/>
                  </a:lnTo>
                  <a:lnTo>
                    <a:pt x="97756" y="411861"/>
                  </a:lnTo>
                  <a:lnTo>
                    <a:pt x="125666" y="446216"/>
                  </a:lnTo>
                  <a:lnTo>
                    <a:pt x="156495" y="478155"/>
                  </a:lnTo>
                  <a:lnTo>
                    <a:pt x="190055" y="507497"/>
                  </a:lnTo>
                  <a:lnTo>
                    <a:pt x="226157" y="534062"/>
                  </a:lnTo>
                  <a:lnTo>
                    <a:pt x="264611" y="557671"/>
                  </a:lnTo>
                  <a:lnTo>
                    <a:pt x="305229" y="578142"/>
                  </a:lnTo>
                  <a:lnTo>
                    <a:pt x="347822" y="595295"/>
                  </a:lnTo>
                  <a:lnTo>
                    <a:pt x="392200" y="608951"/>
                  </a:lnTo>
                  <a:lnTo>
                    <a:pt x="438176" y="618928"/>
                  </a:lnTo>
                  <a:lnTo>
                    <a:pt x="485559" y="625046"/>
                  </a:lnTo>
                  <a:lnTo>
                    <a:pt x="534162" y="627126"/>
                  </a:lnTo>
                  <a:lnTo>
                    <a:pt x="582764" y="625046"/>
                  </a:lnTo>
                  <a:lnTo>
                    <a:pt x="630147" y="618928"/>
                  </a:lnTo>
                  <a:lnTo>
                    <a:pt x="676123" y="608951"/>
                  </a:lnTo>
                  <a:lnTo>
                    <a:pt x="720501" y="595295"/>
                  </a:lnTo>
                  <a:lnTo>
                    <a:pt x="763094" y="578142"/>
                  </a:lnTo>
                  <a:lnTo>
                    <a:pt x="803712" y="557671"/>
                  </a:lnTo>
                  <a:lnTo>
                    <a:pt x="842166" y="534062"/>
                  </a:lnTo>
                  <a:lnTo>
                    <a:pt x="878268" y="507497"/>
                  </a:lnTo>
                  <a:lnTo>
                    <a:pt x="911828" y="478155"/>
                  </a:lnTo>
                  <a:lnTo>
                    <a:pt x="942657" y="446216"/>
                  </a:lnTo>
                  <a:lnTo>
                    <a:pt x="970567" y="411861"/>
                  </a:lnTo>
                  <a:lnTo>
                    <a:pt x="995369" y="375271"/>
                  </a:lnTo>
                  <a:lnTo>
                    <a:pt x="1016873" y="336624"/>
                  </a:lnTo>
                  <a:lnTo>
                    <a:pt x="1034892" y="296103"/>
                  </a:lnTo>
                  <a:lnTo>
                    <a:pt x="1049235" y="253887"/>
                  </a:lnTo>
                  <a:lnTo>
                    <a:pt x="1059714" y="210156"/>
                  </a:lnTo>
                  <a:lnTo>
                    <a:pt x="1066140" y="165091"/>
                  </a:lnTo>
                  <a:lnTo>
                    <a:pt x="1068324" y="118872"/>
                  </a:lnTo>
                  <a:close/>
                </a:path>
              </a:pathLst>
            </a:custGeom>
            <a:solidFill>
              <a:srgbClr val="FF0000"/>
            </a:solidFill>
          </p:spPr>
          <p:txBody>
            <a:bodyPr wrap="square" lIns="0" tIns="0" rIns="0" bIns="0" rtlCol="0"/>
            <a:lstStyle/>
            <a:p>
              <a:endParaRPr/>
            </a:p>
          </p:txBody>
        </p:sp>
        <p:sp>
          <p:nvSpPr>
            <p:cNvPr id="40" name="object 40"/>
            <p:cNvSpPr/>
            <p:nvPr/>
          </p:nvSpPr>
          <p:spPr>
            <a:xfrm>
              <a:off x="4549140" y="4373879"/>
              <a:ext cx="3074670" cy="979169"/>
            </a:xfrm>
            <a:custGeom>
              <a:avLst/>
              <a:gdLst/>
              <a:ahLst/>
              <a:cxnLst/>
              <a:rect l="l" t="t" r="r" b="b"/>
              <a:pathLst>
                <a:path w="3074670" h="979170">
                  <a:moveTo>
                    <a:pt x="716330" y="0"/>
                  </a:moveTo>
                  <a:lnTo>
                    <a:pt x="680554" y="0"/>
                  </a:lnTo>
                  <a:lnTo>
                    <a:pt x="587502" y="97536"/>
                  </a:lnTo>
                  <a:lnTo>
                    <a:pt x="606552" y="115062"/>
                  </a:lnTo>
                  <a:lnTo>
                    <a:pt x="716330" y="0"/>
                  </a:lnTo>
                  <a:close/>
                </a:path>
                <a:path w="3074670" h="979170">
                  <a:moveTo>
                    <a:pt x="1093470" y="105156"/>
                  </a:moveTo>
                  <a:lnTo>
                    <a:pt x="1089812" y="58153"/>
                  </a:lnTo>
                  <a:lnTo>
                    <a:pt x="1082040" y="12611"/>
                  </a:lnTo>
                  <a:lnTo>
                    <a:pt x="1078687" y="12"/>
                  </a:lnTo>
                  <a:lnTo>
                    <a:pt x="1052360" y="12"/>
                  </a:lnTo>
                  <a:lnTo>
                    <a:pt x="1056017" y="13131"/>
                  </a:lnTo>
                  <a:lnTo>
                    <a:pt x="1064018" y="58762"/>
                  </a:lnTo>
                  <a:lnTo>
                    <a:pt x="1067562" y="105918"/>
                  </a:lnTo>
                  <a:lnTo>
                    <a:pt x="1067562" y="118872"/>
                  </a:lnTo>
                  <a:lnTo>
                    <a:pt x="1068235" y="120243"/>
                  </a:lnTo>
                  <a:lnTo>
                    <a:pt x="1064018" y="179095"/>
                  </a:lnTo>
                  <a:lnTo>
                    <a:pt x="1056005" y="224790"/>
                  </a:lnTo>
                  <a:lnTo>
                    <a:pt x="1043787" y="268757"/>
                  </a:lnTo>
                  <a:lnTo>
                    <a:pt x="1027569" y="310832"/>
                  </a:lnTo>
                  <a:lnTo>
                    <a:pt x="1007592" y="350862"/>
                  </a:lnTo>
                  <a:lnTo>
                    <a:pt x="984084" y="388683"/>
                  </a:lnTo>
                  <a:lnTo>
                    <a:pt x="957300" y="424141"/>
                  </a:lnTo>
                  <a:lnTo>
                    <a:pt x="927455" y="457085"/>
                  </a:lnTo>
                  <a:lnTo>
                    <a:pt x="894791" y="487362"/>
                  </a:lnTo>
                  <a:lnTo>
                    <a:pt x="859548" y="514794"/>
                  </a:lnTo>
                  <a:lnTo>
                    <a:pt x="821944" y="539229"/>
                  </a:lnTo>
                  <a:lnTo>
                    <a:pt x="782231" y="560514"/>
                  </a:lnTo>
                  <a:lnTo>
                    <a:pt x="740625" y="578497"/>
                  </a:lnTo>
                  <a:lnTo>
                    <a:pt x="697369" y="593013"/>
                  </a:lnTo>
                  <a:lnTo>
                    <a:pt x="652703" y="603897"/>
                  </a:lnTo>
                  <a:lnTo>
                    <a:pt x="606856" y="611009"/>
                  </a:lnTo>
                  <a:lnTo>
                    <a:pt x="560832" y="614121"/>
                  </a:lnTo>
                  <a:lnTo>
                    <a:pt x="547116" y="614172"/>
                  </a:lnTo>
                  <a:lnTo>
                    <a:pt x="541020" y="614172"/>
                  </a:lnTo>
                  <a:lnTo>
                    <a:pt x="486486" y="611060"/>
                  </a:lnTo>
                  <a:lnTo>
                    <a:pt x="440575" y="603986"/>
                  </a:lnTo>
                  <a:lnTo>
                    <a:pt x="395871" y="593128"/>
                  </a:lnTo>
                  <a:lnTo>
                    <a:pt x="352615" y="578624"/>
                  </a:lnTo>
                  <a:lnTo>
                    <a:pt x="311023" y="560654"/>
                  </a:lnTo>
                  <a:lnTo>
                    <a:pt x="271335" y="539356"/>
                  </a:lnTo>
                  <a:lnTo>
                    <a:pt x="233768" y="514896"/>
                  </a:lnTo>
                  <a:lnTo>
                    <a:pt x="198551" y="487426"/>
                  </a:lnTo>
                  <a:lnTo>
                    <a:pt x="165925" y="457111"/>
                  </a:lnTo>
                  <a:lnTo>
                    <a:pt x="136105" y="424116"/>
                  </a:lnTo>
                  <a:lnTo>
                    <a:pt x="109321" y="388581"/>
                  </a:lnTo>
                  <a:lnTo>
                    <a:pt x="85801" y="350685"/>
                  </a:lnTo>
                  <a:lnTo>
                    <a:pt x="65773" y="310553"/>
                  </a:lnTo>
                  <a:lnTo>
                    <a:pt x="49466" y="268376"/>
                  </a:lnTo>
                  <a:lnTo>
                    <a:pt x="37096" y="224294"/>
                  </a:lnTo>
                  <a:lnTo>
                    <a:pt x="28917" y="178473"/>
                  </a:lnTo>
                  <a:lnTo>
                    <a:pt x="25146" y="131064"/>
                  </a:lnTo>
                  <a:lnTo>
                    <a:pt x="25146" y="123444"/>
                  </a:lnTo>
                  <a:lnTo>
                    <a:pt x="25146" y="118872"/>
                  </a:lnTo>
                  <a:lnTo>
                    <a:pt x="25146" y="105918"/>
                  </a:lnTo>
                  <a:lnTo>
                    <a:pt x="29070" y="58508"/>
                  </a:lnTo>
                  <a:lnTo>
                    <a:pt x="37363" y="12700"/>
                  </a:lnTo>
                  <a:lnTo>
                    <a:pt x="40944" y="12"/>
                  </a:lnTo>
                  <a:lnTo>
                    <a:pt x="14617" y="12"/>
                  </a:lnTo>
                  <a:lnTo>
                    <a:pt x="11214" y="12852"/>
                  </a:lnTo>
                  <a:lnTo>
                    <a:pt x="3530" y="58305"/>
                  </a:lnTo>
                  <a:lnTo>
                    <a:pt x="0" y="105156"/>
                  </a:lnTo>
                  <a:lnTo>
                    <a:pt x="0" y="114300"/>
                  </a:lnTo>
                  <a:lnTo>
                    <a:pt x="0" y="118872"/>
                  </a:lnTo>
                  <a:lnTo>
                    <a:pt x="0" y="132588"/>
                  </a:lnTo>
                  <a:lnTo>
                    <a:pt x="3467" y="179412"/>
                  </a:lnTo>
                  <a:lnTo>
                    <a:pt x="6858" y="199478"/>
                  </a:lnTo>
                  <a:lnTo>
                    <a:pt x="11125" y="224802"/>
                  </a:lnTo>
                  <a:lnTo>
                    <a:pt x="22733" y="268643"/>
                  </a:lnTo>
                  <a:lnTo>
                    <a:pt x="38100" y="310781"/>
                  </a:lnTo>
                  <a:lnTo>
                    <a:pt x="57023" y="351066"/>
                  </a:lnTo>
                  <a:lnTo>
                    <a:pt x="79286" y="389343"/>
                  </a:lnTo>
                  <a:lnTo>
                    <a:pt x="104686" y="425475"/>
                  </a:lnTo>
                  <a:lnTo>
                    <a:pt x="133032" y="459320"/>
                  </a:lnTo>
                  <a:lnTo>
                    <a:pt x="164109" y="490715"/>
                  </a:lnTo>
                  <a:lnTo>
                    <a:pt x="197700" y="519531"/>
                  </a:lnTo>
                  <a:lnTo>
                    <a:pt x="233616" y="545604"/>
                  </a:lnTo>
                  <a:lnTo>
                    <a:pt x="271640" y="568807"/>
                  </a:lnTo>
                  <a:lnTo>
                    <a:pt x="311569" y="588987"/>
                  </a:lnTo>
                  <a:lnTo>
                    <a:pt x="353199" y="605980"/>
                  </a:lnTo>
                  <a:lnTo>
                    <a:pt x="396328" y="619671"/>
                  </a:lnTo>
                  <a:lnTo>
                    <a:pt x="440753" y="629881"/>
                  </a:lnTo>
                  <a:lnTo>
                    <a:pt x="486257" y="636485"/>
                  </a:lnTo>
                  <a:lnTo>
                    <a:pt x="532638" y="639318"/>
                  </a:lnTo>
                  <a:lnTo>
                    <a:pt x="546354" y="639318"/>
                  </a:lnTo>
                  <a:lnTo>
                    <a:pt x="551688" y="639318"/>
                  </a:lnTo>
                  <a:lnTo>
                    <a:pt x="560832" y="639318"/>
                  </a:lnTo>
                  <a:lnTo>
                    <a:pt x="607377" y="636333"/>
                  </a:lnTo>
                  <a:lnTo>
                    <a:pt x="653008" y="629627"/>
                  </a:lnTo>
                  <a:lnTo>
                    <a:pt x="697496" y="619340"/>
                  </a:lnTo>
                  <a:lnTo>
                    <a:pt x="740651" y="605624"/>
                  </a:lnTo>
                  <a:lnTo>
                    <a:pt x="782269" y="588619"/>
                  </a:lnTo>
                  <a:lnTo>
                    <a:pt x="822172" y="568452"/>
                  </a:lnTo>
                  <a:lnTo>
                    <a:pt x="860132" y="545274"/>
                  </a:lnTo>
                  <a:lnTo>
                    <a:pt x="895972" y="519226"/>
                  </a:lnTo>
                  <a:lnTo>
                    <a:pt x="929487" y="490448"/>
                  </a:lnTo>
                  <a:lnTo>
                    <a:pt x="960462" y="459079"/>
                  </a:lnTo>
                  <a:lnTo>
                    <a:pt x="988720" y="425259"/>
                  </a:lnTo>
                  <a:lnTo>
                    <a:pt x="1014056" y="389140"/>
                  </a:lnTo>
                  <a:lnTo>
                    <a:pt x="1036256" y="350850"/>
                  </a:lnTo>
                  <a:lnTo>
                    <a:pt x="1055141" y="310527"/>
                  </a:lnTo>
                  <a:lnTo>
                    <a:pt x="1069086" y="272249"/>
                  </a:lnTo>
                  <a:lnTo>
                    <a:pt x="1082141" y="224383"/>
                  </a:lnTo>
                  <a:lnTo>
                    <a:pt x="1089863" y="178841"/>
                  </a:lnTo>
                  <a:lnTo>
                    <a:pt x="1093470" y="131826"/>
                  </a:lnTo>
                  <a:lnTo>
                    <a:pt x="1093470" y="118110"/>
                  </a:lnTo>
                  <a:lnTo>
                    <a:pt x="1093470" y="116586"/>
                  </a:lnTo>
                  <a:lnTo>
                    <a:pt x="1093470" y="105156"/>
                  </a:lnTo>
                  <a:close/>
                </a:path>
                <a:path w="3074670" h="979170">
                  <a:moveTo>
                    <a:pt x="1764880" y="12"/>
                  </a:moveTo>
                  <a:lnTo>
                    <a:pt x="1726882" y="12"/>
                  </a:lnTo>
                  <a:lnTo>
                    <a:pt x="845058" y="820674"/>
                  </a:lnTo>
                  <a:lnTo>
                    <a:pt x="862584" y="839724"/>
                  </a:lnTo>
                  <a:lnTo>
                    <a:pt x="1764880" y="12"/>
                  </a:lnTo>
                  <a:close/>
                </a:path>
                <a:path w="3074670" h="979170">
                  <a:moveTo>
                    <a:pt x="3074378" y="0"/>
                  </a:moveTo>
                  <a:lnTo>
                    <a:pt x="3038856" y="0"/>
                  </a:lnTo>
                  <a:lnTo>
                    <a:pt x="2118258" y="979170"/>
                  </a:lnTo>
                  <a:lnTo>
                    <a:pt x="2153793" y="979170"/>
                  </a:lnTo>
                  <a:lnTo>
                    <a:pt x="3074378" y="0"/>
                  </a:lnTo>
                  <a:close/>
                </a:path>
              </a:pathLst>
            </a:custGeom>
            <a:solidFill>
              <a:srgbClr val="FFFFFF"/>
            </a:solidFill>
          </p:spPr>
          <p:txBody>
            <a:bodyPr wrap="square" lIns="0" tIns="0" rIns="0" bIns="0" rtlCol="0"/>
            <a:lstStyle/>
            <a:p>
              <a:endParaRPr/>
            </a:p>
          </p:txBody>
        </p:sp>
      </p:grpSp>
      <p:sp>
        <p:nvSpPr>
          <p:cNvPr id="41" name="object 41"/>
          <p:cNvSpPr txBox="1"/>
          <p:nvPr/>
        </p:nvSpPr>
        <p:spPr>
          <a:xfrm>
            <a:off x="4803140" y="4297171"/>
            <a:ext cx="4527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$1M</a:t>
            </a:r>
            <a:endParaRPr sz="1800">
              <a:latin typeface="Calibri"/>
              <a:cs typeface="Calibri"/>
            </a:endParaRPr>
          </a:p>
        </p:txBody>
      </p:sp>
      <p:grpSp>
        <p:nvGrpSpPr>
          <p:cNvPr id="42" name="object 42"/>
          <p:cNvGrpSpPr/>
          <p:nvPr/>
        </p:nvGrpSpPr>
        <p:grpSpPr>
          <a:xfrm>
            <a:off x="457199" y="5352288"/>
            <a:ext cx="9144000" cy="1963420"/>
            <a:chOff x="457199" y="5352288"/>
            <a:chExt cx="9144000" cy="1963420"/>
          </a:xfrm>
        </p:grpSpPr>
        <p:sp>
          <p:nvSpPr>
            <p:cNvPr id="43" name="object 43"/>
            <p:cNvSpPr/>
            <p:nvPr/>
          </p:nvSpPr>
          <p:spPr>
            <a:xfrm>
              <a:off x="457199"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44" name="object 44"/>
            <p:cNvSpPr/>
            <p:nvPr/>
          </p:nvSpPr>
          <p:spPr>
            <a:xfrm>
              <a:off x="457199" y="5353049"/>
              <a:ext cx="9144000" cy="979169"/>
            </a:xfrm>
            <a:custGeom>
              <a:avLst/>
              <a:gdLst/>
              <a:ahLst/>
              <a:cxnLst/>
              <a:rect l="l" t="t" r="r" b="b"/>
              <a:pathLst>
                <a:path w="9144000" h="979170">
                  <a:moveTo>
                    <a:pt x="9144000" y="979169"/>
                  </a:moveTo>
                  <a:lnTo>
                    <a:pt x="9144000" y="0"/>
                  </a:lnTo>
                  <a:lnTo>
                    <a:pt x="6560295" y="0"/>
                  </a:lnTo>
                  <a:lnTo>
                    <a:pt x="6547485" y="27469"/>
                  </a:lnTo>
                  <a:lnTo>
                    <a:pt x="6527662" y="67671"/>
                  </a:lnTo>
                  <a:lnTo>
                    <a:pt x="6506995" y="107393"/>
                  </a:lnTo>
                  <a:lnTo>
                    <a:pt x="6485495" y="146624"/>
                  </a:lnTo>
                  <a:lnTo>
                    <a:pt x="6463172" y="185352"/>
                  </a:lnTo>
                  <a:lnTo>
                    <a:pt x="6440039" y="223567"/>
                  </a:lnTo>
                  <a:lnTo>
                    <a:pt x="6416107" y="261257"/>
                  </a:lnTo>
                  <a:lnTo>
                    <a:pt x="6391387" y="298413"/>
                  </a:lnTo>
                  <a:lnTo>
                    <a:pt x="6365891" y="335021"/>
                  </a:lnTo>
                  <a:lnTo>
                    <a:pt x="6339629" y="371072"/>
                  </a:lnTo>
                  <a:lnTo>
                    <a:pt x="6312614" y="406553"/>
                  </a:lnTo>
                  <a:lnTo>
                    <a:pt x="6284857" y="441455"/>
                  </a:lnTo>
                  <a:lnTo>
                    <a:pt x="6256368" y="475766"/>
                  </a:lnTo>
                  <a:lnTo>
                    <a:pt x="6227161" y="509475"/>
                  </a:lnTo>
                  <a:lnTo>
                    <a:pt x="6197245" y="542570"/>
                  </a:lnTo>
                  <a:lnTo>
                    <a:pt x="6166632" y="575042"/>
                  </a:lnTo>
                  <a:lnTo>
                    <a:pt x="6135334" y="606877"/>
                  </a:lnTo>
                  <a:lnTo>
                    <a:pt x="6103361" y="638067"/>
                  </a:lnTo>
                  <a:lnTo>
                    <a:pt x="6070727" y="668599"/>
                  </a:lnTo>
                  <a:lnTo>
                    <a:pt x="6037440" y="698462"/>
                  </a:lnTo>
                  <a:lnTo>
                    <a:pt x="6003514" y="727645"/>
                  </a:lnTo>
                  <a:lnTo>
                    <a:pt x="5968960" y="756137"/>
                  </a:lnTo>
                  <a:lnTo>
                    <a:pt x="5933788" y="783928"/>
                  </a:lnTo>
                  <a:lnTo>
                    <a:pt x="5898011" y="811005"/>
                  </a:lnTo>
                  <a:lnTo>
                    <a:pt x="5861639" y="837358"/>
                  </a:lnTo>
                  <a:lnTo>
                    <a:pt x="5824684" y="862976"/>
                  </a:lnTo>
                  <a:lnTo>
                    <a:pt x="5787157" y="887848"/>
                  </a:lnTo>
                  <a:lnTo>
                    <a:pt x="5749071" y="911962"/>
                  </a:lnTo>
                  <a:lnTo>
                    <a:pt x="5710435" y="935308"/>
                  </a:lnTo>
                  <a:lnTo>
                    <a:pt x="5671262" y="957874"/>
                  </a:lnTo>
                  <a:lnTo>
                    <a:pt x="5632437" y="979169"/>
                  </a:lnTo>
                  <a:lnTo>
                    <a:pt x="9144000" y="979169"/>
                  </a:lnTo>
                  <a:close/>
                </a:path>
                <a:path w="9144000" h="979170">
                  <a:moveTo>
                    <a:pt x="3566943" y="979170"/>
                  </a:moveTo>
                  <a:lnTo>
                    <a:pt x="3528133" y="957874"/>
                  </a:lnTo>
                  <a:lnTo>
                    <a:pt x="3488974" y="935308"/>
                  </a:lnTo>
                  <a:lnTo>
                    <a:pt x="3450351" y="911962"/>
                  </a:lnTo>
                  <a:lnTo>
                    <a:pt x="3412277" y="887848"/>
                  </a:lnTo>
                  <a:lnTo>
                    <a:pt x="3374763" y="862976"/>
                  </a:lnTo>
                  <a:lnTo>
                    <a:pt x="3337820" y="837358"/>
                  </a:lnTo>
                  <a:lnTo>
                    <a:pt x="3301459" y="811005"/>
                  </a:lnTo>
                  <a:lnTo>
                    <a:pt x="3265692" y="783928"/>
                  </a:lnTo>
                  <a:lnTo>
                    <a:pt x="3230530" y="756137"/>
                  </a:lnTo>
                  <a:lnTo>
                    <a:pt x="3195985" y="727645"/>
                  </a:lnTo>
                  <a:lnTo>
                    <a:pt x="3162069" y="698462"/>
                  </a:lnTo>
                  <a:lnTo>
                    <a:pt x="3128791" y="668599"/>
                  </a:lnTo>
                  <a:lnTo>
                    <a:pt x="3096165" y="638067"/>
                  </a:lnTo>
                  <a:lnTo>
                    <a:pt x="3064200" y="606877"/>
                  </a:lnTo>
                  <a:lnTo>
                    <a:pt x="3032909" y="575042"/>
                  </a:lnTo>
                  <a:lnTo>
                    <a:pt x="3002304" y="542570"/>
                  </a:lnTo>
                  <a:lnTo>
                    <a:pt x="2972394" y="509475"/>
                  </a:lnTo>
                  <a:lnTo>
                    <a:pt x="2943193" y="475766"/>
                  </a:lnTo>
                  <a:lnTo>
                    <a:pt x="2914710" y="441455"/>
                  </a:lnTo>
                  <a:lnTo>
                    <a:pt x="2886958" y="406553"/>
                  </a:lnTo>
                  <a:lnTo>
                    <a:pt x="2859948" y="371072"/>
                  </a:lnTo>
                  <a:lnTo>
                    <a:pt x="2833692" y="335021"/>
                  </a:lnTo>
                  <a:lnTo>
                    <a:pt x="2808200" y="298413"/>
                  </a:lnTo>
                  <a:lnTo>
                    <a:pt x="2783484" y="261257"/>
                  </a:lnTo>
                  <a:lnTo>
                    <a:pt x="2759555" y="223567"/>
                  </a:lnTo>
                  <a:lnTo>
                    <a:pt x="2736426" y="185352"/>
                  </a:lnTo>
                  <a:lnTo>
                    <a:pt x="2714107" y="146624"/>
                  </a:lnTo>
                  <a:lnTo>
                    <a:pt x="2692609" y="107393"/>
                  </a:lnTo>
                  <a:lnTo>
                    <a:pt x="2671945" y="67671"/>
                  </a:lnTo>
                  <a:lnTo>
                    <a:pt x="2652125" y="27469"/>
                  </a:lnTo>
                  <a:lnTo>
                    <a:pt x="2639316" y="0"/>
                  </a:lnTo>
                  <a:lnTo>
                    <a:pt x="0" y="0"/>
                  </a:lnTo>
                  <a:lnTo>
                    <a:pt x="0" y="979170"/>
                  </a:lnTo>
                  <a:lnTo>
                    <a:pt x="3566943" y="979170"/>
                  </a:lnTo>
                  <a:close/>
                </a:path>
              </a:pathLst>
            </a:custGeom>
            <a:solidFill>
              <a:srgbClr val="FF0000"/>
            </a:solidFill>
          </p:spPr>
          <p:txBody>
            <a:bodyPr wrap="square" lIns="0" tIns="0" rIns="0" bIns="0" rtlCol="0"/>
            <a:lstStyle/>
            <a:p>
              <a:endParaRPr/>
            </a:p>
          </p:txBody>
        </p:sp>
        <p:sp>
          <p:nvSpPr>
            <p:cNvPr id="45" name="object 45"/>
            <p:cNvSpPr/>
            <p:nvPr/>
          </p:nvSpPr>
          <p:spPr>
            <a:xfrm>
              <a:off x="3082367" y="5353049"/>
              <a:ext cx="3949700" cy="979169"/>
            </a:xfrm>
            <a:custGeom>
              <a:avLst/>
              <a:gdLst/>
              <a:ahLst/>
              <a:cxnLst/>
              <a:rect l="l" t="t" r="r" b="b"/>
              <a:pathLst>
                <a:path w="3949700" h="979170">
                  <a:moveTo>
                    <a:pt x="969263" y="979170"/>
                  </a:moveTo>
                  <a:lnTo>
                    <a:pt x="903587" y="943576"/>
                  </a:lnTo>
                  <a:lnTo>
                    <a:pt x="864089" y="920643"/>
                  </a:lnTo>
                  <a:lnTo>
                    <a:pt x="825118" y="896898"/>
                  </a:lnTo>
                  <a:lnTo>
                    <a:pt x="786688" y="872352"/>
                  </a:lnTo>
                  <a:lnTo>
                    <a:pt x="748812" y="847016"/>
                  </a:lnTo>
                  <a:lnTo>
                    <a:pt x="711504" y="820899"/>
                  </a:lnTo>
                  <a:lnTo>
                    <a:pt x="674777" y="794013"/>
                  </a:lnTo>
                  <a:lnTo>
                    <a:pt x="638646" y="766367"/>
                  </a:lnTo>
                  <a:lnTo>
                    <a:pt x="603123" y="737971"/>
                  </a:lnTo>
                  <a:lnTo>
                    <a:pt x="568222" y="708837"/>
                  </a:lnTo>
                  <a:lnTo>
                    <a:pt x="533957" y="678974"/>
                  </a:lnTo>
                  <a:lnTo>
                    <a:pt x="500342" y="648393"/>
                  </a:lnTo>
                  <a:lnTo>
                    <a:pt x="467390" y="617103"/>
                  </a:lnTo>
                  <a:lnTo>
                    <a:pt x="435115" y="585116"/>
                  </a:lnTo>
                  <a:lnTo>
                    <a:pt x="403530" y="552442"/>
                  </a:lnTo>
                  <a:lnTo>
                    <a:pt x="372649" y="519091"/>
                  </a:lnTo>
                  <a:lnTo>
                    <a:pt x="342486" y="485073"/>
                  </a:lnTo>
                  <a:lnTo>
                    <a:pt x="313053" y="450398"/>
                  </a:lnTo>
                  <a:lnTo>
                    <a:pt x="284366" y="415078"/>
                  </a:lnTo>
                  <a:lnTo>
                    <a:pt x="256437" y="379122"/>
                  </a:lnTo>
                  <a:lnTo>
                    <a:pt x="229280" y="342540"/>
                  </a:lnTo>
                  <a:lnTo>
                    <a:pt x="202908" y="305343"/>
                  </a:lnTo>
                  <a:lnTo>
                    <a:pt x="177336" y="267542"/>
                  </a:lnTo>
                  <a:lnTo>
                    <a:pt x="152577" y="229146"/>
                  </a:lnTo>
                  <a:lnTo>
                    <a:pt x="128644" y="190166"/>
                  </a:lnTo>
                  <a:lnTo>
                    <a:pt x="105551" y="150613"/>
                  </a:lnTo>
                  <a:lnTo>
                    <a:pt x="83312" y="110496"/>
                  </a:lnTo>
                  <a:lnTo>
                    <a:pt x="61940" y="69825"/>
                  </a:lnTo>
                  <a:lnTo>
                    <a:pt x="41449" y="28612"/>
                  </a:lnTo>
                  <a:lnTo>
                    <a:pt x="28018" y="0"/>
                  </a:lnTo>
                  <a:lnTo>
                    <a:pt x="0" y="0"/>
                  </a:lnTo>
                  <a:lnTo>
                    <a:pt x="34525" y="72064"/>
                  </a:lnTo>
                  <a:lnTo>
                    <a:pt x="55620" y="112746"/>
                  </a:lnTo>
                  <a:lnTo>
                    <a:pt x="77569" y="152886"/>
                  </a:lnTo>
                  <a:lnTo>
                    <a:pt x="100359" y="192473"/>
                  </a:lnTo>
                  <a:lnTo>
                    <a:pt x="123977" y="231498"/>
                  </a:lnTo>
                  <a:lnTo>
                    <a:pt x="148411" y="269949"/>
                  </a:lnTo>
                  <a:lnTo>
                    <a:pt x="173647" y="307819"/>
                  </a:lnTo>
                  <a:lnTo>
                    <a:pt x="199672" y="345096"/>
                  </a:lnTo>
                  <a:lnTo>
                    <a:pt x="226472" y="381771"/>
                  </a:lnTo>
                  <a:lnTo>
                    <a:pt x="254035" y="417834"/>
                  </a:lnTo>
                  <a:lnTo>
                    <a:pt x="282348" y="453276"/>
                  </a:lnTo>
                  <a:lnTo>
                    <a:pt x="311398" y="488085"/>
                  </a:lnTo>
                  <a:lnTo>
                    <a:pt x="341171" y="522253"/>
                  </a:lnTo>
                  <a:lnTo>
                    <a:pt x="371654" y="555770"/>
                  </a:lnTo>
                  <a:lnTo>
                    <a:pt x="402835" y="588625"/>
                  </a:lnTo>
                  <a:lnTo>
                    <a:pt x="434700" y="620809"/>
                  </a:lnTo>
                  <a:lnTo>
                    <a:pt x="467236" y="652313"/>
                  </a:lnTo>
                  <a:lnTo>
                    <a:pt x="500430" y="683125"/>
                  </a:lnTo>
                  <a:lnTo>
                    <a:pt x="534269" y="713236"/>
                  </a:lnTo>
                  <a:lnTo>
                    <a:pt x="568740" y="742637"/>
                  </a:lnTo>
                  <a:lnTo>
                    <a:pt x="603830" y="771318"/>
                  </a:lnTo>
                  <a:lnTo>
                    <a:pt x="639525" y="799268"/>
                  </a:lnTo>
                  <a:lnTo>
                    <a:pt x="675812" y="826478"/>
                  </a:lnTo>
                  <a:lnTo>
                    <a:pt x="712680" y="852938"/>
                  </a:lnTo>
                  <a:lnTo>
                    <a:pt x="750113" y="878638"/>
                  </a:lnTo>
                  <a:lnTo>
                    <a:pt x="788100" y="903569"/>
                  </a:lnTo>
                  <a:lnTo>
                    <a:pt x="826627" y="927719"/>
                  </a:lnTo>
                  <a:lnTo>
                    <a:pt x="865681" y="951080"/>
                  </a:lnTo>
                  <a:lnTo>
                    <a:pt x="905249" y="973642"/>
                  </a:lnTo>
                  <a:lnTo>
                    <a:pt x="915430" y="979170"/>
                  </a:lnTo>
                  <a:lnTo>
                    <a:pt x="969263" y="979170"/>
                  </a:lnTo>
                  <a:close/>
                </a:path>
                <a:path w="3949700" h="979170">
                  <a:moveTo>
                    <a:pt x="3949254" y="0"/>
                  </a:moveTo>
                  <a:lnTo>
                    <a:pt x="3921242" y="0"/>
                  </a:lnTo>
                  <a:lnTo>
                    <a:pt x="3913932" y="15838"/>
                  </a:lnTo>
                  <a:lnTo>
                    <a:pt x="3893817" y="56979"/>
                  </a:lnTo>
                  <a:lnTo>
                    <a:pt x="3872822" y="97599"/>
                  </a:lnTo>
                  <a:lnTo>
                    <a:pt x="3850960" y="137686"/>
                  </a:lnTo>
                  <a:lnTo>
                    <a:pt x="3828243" y="177230"/>
                  </a:lnTo>
                  <a:lnTo>
                    <a:pt x="3804686" y="216219"/>
                  </a:lnTo>
                  <a:lnTo>
                    <a:pt x="3780300" y="254644"/>
                  </a:lnTo>
                  <a:lnTo>
                    <a:pt x="3755099" y="292493"/>
                  </a:lnTo>
                  <a:lnTo>
                    <a:pt x="3729096" y="329755"/>
                  </a:lnTo>
                  <a:lnTo>
                    <a:pt x="3702304" y="366420"/>
                  </a:lnTo>
                  <a:lnTo>
                    <a:pt x="3674735" y="402476"/>
                  </a:lnTo>
                  <a:lnTo>
                    <a:pt x="3646403" y="437914"/>
                  </a:lnTo>
                  <a:lnTo>
                    <a:pt x="3617321" y="472721"/>
                  </a:lnTo>
                  <a:lnTo>
                    <a:pt x="3587502" y="506888"/>
                  </a:lnTo>
                  <a:lnTo>
                    <a:pt x="3556959" y="540403"/>
                  </a:lnTo>
                  <a:lnTo>
                    <a:pt x="3525705" y="573255"/>
                  </a:lnTo>
                  <a:lnTo>
                    <a:pt x="3493752" y="605434"/>
                  </a:lnTo>
                  <a:lnTo>
                    <a:pt x="3461114" y="636929"/>
                  </a:lnTo>
                  <a:lnTo>
                    <a:pt x="3427804" y="667729"/>
                  </a:lnTo>
                  <a:lnTo>
                    <a:pt x="3393835" y="697823"/>
                  </a:lnTo>
                  <a:lnTo>
                    <a:pt x="3359220" y="727200"/>
                  </a:lnTo>
                  <a:lnTo>
                    <a:pt x="3323971" y="755850"/>
                  </a:lnTo>
                  <a:lnTo>
                    <a:pt x="3288103" y="783761"/>
                  </a:lnTo>
                  <a:lnTo>
                    <a:pt x="3251627" y="810923"/>
                  </a:lnTo>
                  <a:lnTo>
                    <a:pt x="3214556" y="837326"/>
                  </a:lnTo>
                  <a:lnTo>
                    <a:pt x="3176905" y="862957"/>
                  </a:lnTo>
                  <a:lnTo>
                    <a:pt x="3138686" y="887806"/>
                  </a:lnTo>
                  <a:lnTo>
                    <a:pt x="3099911" y="911863"/>
                  </a:lnTo>
                  <a:lnTo>
                    <a:pt x="3060594" y="935116"/>
                  </a:lnTo>
                  <a:lnTo>
                    <a:pt x="3020748" y="957556"/>
                  </a:lnTo>
                  <a:lnTo>
                    <a:pt x="2980386" y="979169"/>
                  </a:lnTo>
                  <a:lnTo>
                    <a:pt x="3034142" y="979169"/>
                  </a:lnTo>
                  <a:lnTo>
                    <a:pt x="3103155" y="939647"/>
                  </a:lnTo>
                  <a:lnTo>
                    <a:pt x="3142058" y="915796"/>
                  </a:lnTo>
                  <a:lnTo>
                    <a:pt x="3180415" y="891159"/>
                  </a:lnTo>
                  <a:lnTo>
                    <a:pt x="3218211" y="865748"/>
                  </a:lnTo>
                  <a:lnTo>
                    <a:pt x="3255436" y="839573"/>
                  </a:lnTo>
                  <a:lnTo>
                    <a:pt x="3292076" y="812645"/>
                  </a:lnTo>
                  <a:lnTo>
                    <a:pt x="3328119" y="784975"/>
                  </a:lnTo>
                  <a:lnTo>
                    <a:pt x="3363552" y="756574"/>
                  </a:lnTo>
                  <a:lnTo>
                    <a:pt x="3398362" y="727453"/>
                  </a:lnTo>
                  <a:lnTo>
                    <a:pt x="3432538" y="697622"/>
                  </a:lnTo>
                  <a:lnTo>
                    <a:pt x="3466067" y="667092"/>
                  </a:lnTo>
                  <a:lnTo>
                    <a:pt x="3498935" y="635874"/>
                  </a:lnTo>
                  <a:lnTo>
                    <a:pt x="3531131" y="603979"/>
                  </a:lnTo>
                  <a:lnTo>
                    <a:pt x="3562642" y="571418"/>
                  </a:lnTo>
                  <a:lnTo>
                    <a:pt x="3593456" y="538201"/>
                  </a:lnTo>
                  <a:lnTo>
                    <a:pt x="3623559" y="504339"/>
                  </a:lnTo>
                  <a:lnTo>
                    <a:pt x="3652939" y="469843"/>
                  </a:lnTo>
                  <a:lnTo>
                    <a:pt x="3681585" y="434724"/>
                  </a:lnTo>
                  <a:lnTo>
                    <a:pt x="3709482" y="398993"/>
                  </a:lnTo>
                  <a:lnTo>
                    <a:pt x="3736620" y="362660"/>
                  </a:lnTo>
                  <a:lnTo>
                    <a:pt x="3762984" y="325737"/>
                  </a:lnTo>
                  <a:lnTo>
                    <a:pt x="3788563" y="288234"/>
                  </a:lnTo>
                  <a:lnTo>
                    <a:pt x="3813344" y="250161"/>
                  </a:lnTo>
                  <a:lnTo>
                    <a:pt x="3837314" y="211531"/>
                  </a:lnTo>
                  <a:lnTo>
                    <a:pt x="3860461" y="172353"/>
                  </a:lnTo>
                  <a:lnTo>
                    <a:pt x="3882773" y="132638"/>
                  </a:lnTo>
                  <a:lnTo>
                    <a:pt x="3904236" y="92397"/>
                  </a:lnTo>
                  <a:lnTo>
                    <a:pt x="3924839" y="51642"/>
                  </a:lnTo>
                  <a:lnTo>
                    <a:pt x="3944568" y="10382"/>
                  </a:lnTo>
                  <a:lnTo>
                    <a:pt x="3949254" y="0"/>
                  </a:lnTo>
                  <a:close/>
                </a:path>
              </a:pathLst>
            </a:custGeom>
            <a:solidFill>
              <a:srgbClr val="FFFFFF"/>
            </a:solidFill>
          </p:spPr>
          <p:txBody>
            <a:bodyPr wrap="square" lIns="0" tIns="0" rIns="0" bIns="0" rtlCol="0"/>
            <a:lstStyle/>
            <a:p>
              <a:endParaRPr/>
            </a:p>
          </p:txBody>
        </p:sp>
        <p:sp>
          <p:nvSpPr>
            <p:cNvPr id="46" name="object 46"/>
            <p:cNvSpPr/>
            <p:nvPr/>
          </p:nvSpPr>
          <p:spPr>
            <a:xfrm>
              <a:off x="3605312" y="5353050"/>
              <a:ext cx="2926715" cy="801370"/>
            </a:xfrm>
            <a:custGeom>
              <a:avLst/>
              <a:gdLst/>
              <a:ahLst/>
              <a:cxnLst/>
              <a:rect l="l" t="t" r="r" b="b"/>
              <a:pathLst>
                <a:path w="2926715" h="801370">
                  <a:moveTo>
                    <a:pt x="2926293" y="0"/>
                  </a:moveTo>
                  <a:lnTo>
                    <a:pt x="0" y="0"/>
                  </a:lnTo>
                  <a:lnTo>
                    <a:pt x="21644" y="33673"/>
                  </a:lnTo>
                  <a:lnTo>
                    <a:pt x="46916" y="70766"/>
                  </a:lnTo>
                  <a:lnTo>
                    <a:pt x="73161" y="107156"/>
                  </a:lnTo>
                  <a:lnTo>
                    <a:pt x="100359" y="142826"/>
                  </a:lnTo>
                  <a:lnTo>
                    <a:pt x="128493" y="177758"/>
                  </a:lnTo>
                  <a:lnTo>
                    <a:pt x="157545" y="211934"/>
                  </a:lnTo>
                  <a:lnTo>
                    <a:pt x="187497" y="245337"/>
                  </a:lnTo>
                  <a:lnTo>
                    <a:pt x="218330" y="277949"/>
                  </a:lnTo>
                  <a:lnTo>
                    <a:pt x="250027" y="309753"/>
                  </a:lnTo>
                  <a:lnTo>
                    <a:pt x="282568" y="340729"/>
                  </a:lnTo>
                  <a:lnTo>
                    <a:pt x="315938" y="370862"/>
                  </a:lnTo>
                  <a:lnTo>
                    <a:pt x="350116" y="400134"/>
                  </a:lnTo>
                  <a:lnTo>
                    <a:pt x="385085" y="428526"/>
                  </a:lnTo>
                  <a:lnTo>
                    <a:pt x="420828" y="456021"/>
                  </a:lnTo>
                  <a:lnTo>
                    <a:pt x="457325" y="482601"/>
                  </a:lnTo>
                  <a:lnTo>
                    <a:pt x="494559" y="508249"/>
                  </a:lnTo>
                  <a:lnTo>
                    <a:pt x="532512" y="532947"/>
                  </a:lnTo>
                  <a:lnTo>
                    <a:pt x="571166" y="556677"/>
                  </a:lnTo>
                  <a:lnTo>
                    <a:pt x="610502" y="579422"/>
                  </a:lnTo>
                  <a:lnTo>
                    <a:pt x="650502" y="601164"/>
                  </a:lnTo>
                  <a:lnTo>
                    <a:pt x="691149" y="621885"/>
                  </a:lnTo>
                  <a:lnTo>
                    <a:pt x="732424" y="641568"/>
                  </a:lnTo>
                  <a:lnTo>
                    <a:pt x="774310" y="660195"/>
                  </a:lnTo>
                  <a:lnTo>
                    <a:pt x="816787" y="677748"/>
                  </a:lnTo>
                  <a:lnTo>
                    <a:pt x="859839" y="694210"/>
                  </a:lnTo>
                  <a:lnTo>
                    <a:pt x="903446" y="709563"/>
                  </a:lnTo>
                  <a:lnTo>
                    <a:pt x="947591" y="723789"/>
                  </a:lnTo>
                  <a:lnTo>
                    <a:pt x="992256" y="736871"/>
                  </a:lnTo>
                  <a:lnTo>
                    <a:pt x="1037423" y="748790"/>
                  </a:lnTo>
                  <a:lnTo>
                    <a:pt x="1083073" y="759530"/>
                  </a:lnTo>
                  <a:lnTo>
                    <a:pt x="1129189" y="769073"/>
                  </a:lnTo>
                  <a:lnTo>
                    <a:pt x="1175752" y="777401"/>
                  </a:lnTo>
                  <a:lnTo>
                    <a:pt x="1222744" y="784496"/>
                  </a:lnTo>
                  <a:lnTo>
                    <a:pt x="1270147" y="790340"/>
                  </a:lnTo>
                  <a:lnTo>
                    <a:pt x="1317944" y="794917"/>
                  </a:lnTo>
                  <a:lnTo>
                    <a:pt x="1366116" y="798208"/>
                  </a:lnTo>
                  <a:lnTo>
                    <a:pt x="1414644" y="800195"/>
                  </a:lnTo>
                  <a:lnTo>
                    <a:pt x="1463512" y="800862"/>
                  </a:lnTo>
                  <a:lnTo>
                    <a:pt x="1512340" y="800195"/>
                  </a:lnTo>
                  <a:lnTo>
                    <a:pt x="1560831" y="798208"/>
                  </a:lnTo>
                  <a:lnTo>
                    <a:pt x="1608967" y="794917"/>
                  </a:lnTo>
                  <a:lnTo>
                    <a:pt x="1656729" y="790340"/>
                  </a:lnTo>
                  <a:lnTo>
                    <a:pt x="1704099" y="784496"/>
                  </a:lnTo>
                  <a:lnTo>
                    <a:pt x="1751059" y="777401"/>
                  </a:lnTo>
                  <a:lnTo>
                    <a:pt x="1797590" y="769073"/>
                  </a:lnTo>
                  <a:lnTo>
                    <a:pt x="1843676" y="759530"/>
                  </a:lnTo>
                  <a:lnTo>
                    <a:pt x="1889298" y="748790"/>
                  </a:lnTo>
                  <a:lnTo>
                    <a:pt x="1934437" y="736871"/>
                  </a:lnTo>
                  <a:lnTo>
                    <a:pt x="1979075" y="723789"/>
                  </a:lnTo>
                  <a:lnTo>
                    <a:pt x="2023195" y="709563"/>
                  </a:lnTo>
                  <a:lnTo>
                    <a:pt x="2066778" y="694210"/>
                  </a:lnTo>
                  <a:lnTo>
                    <a:pt x="2109806" y="677748"/>
                  </a:lnTo>
                  <a:lnTo>
                    <a:pt x="2152262" y="660195"/>
                  </a:lnTo>
                  <a:lnTo>
                    <a:pt x="2194126" y="641568"/>
                  </a:lnTo>
                  <a:lnTo>
                    <a:pt x="2235381" y="621885"/>
                  </a:lnTo>
                  <a:lnTo>
                    <a:pt x="2276009" y="601164"/>
                  </a:lnTo>
                  <a:lnTo>
                    <a:pt x="2315991" y="579422"/>
                  </a:lnTo>
                  <a:lnTo>
                    <a:pt x="2355310" y="556677"/>
                  </a:lnTo>
                  <a:lnTo>
                    <a:pt x="2393947" y="532947"/>
                  </a:lnTo>
                  <a:lnTo>
                    <a:pt x="2431884" y="508249"/>
                  </a:lnTo>
                  <a:lnTo>
                    <a:pt x="2469103" y="482601"/>
                  </a:lnTo>
                  <a:lnTo>
                    <a:pt x="2505587" y="456021"/>
                  </a:lnTo>
                  <a:lnTo>
                    <a:pt x="2541316" y="428526"/>
                  </a:lnTo>
                  <a:lnTo>
                    <a:pt x="2576273" y="400134"/>
                  </a:lnTo>
                  <a:lnTo>
                    <a:pt x="2610440" y="370862"/>
                  </a:lnTo>
                  <a:lnTo>
                    <a:pt x="2643798" y="340729"/>
                  </a:lnTo>
                  <a:lnTo>
                    <a:pt x="2676330" y="309753"/>
                  </a:lnTo>
                  <a:lnTo>
                    <a:pt x="2708017" y="277949"/>
                  </a:lnTo>
                  <a:lnTo>
                    <a:pt x="2738841" y="245337"/>
                  </a:lnTo>
                  <a:lnTo>
                    <a:pt x="2768784" y="211934"/>
                  </a:lnTo>
                  <a:lnTo>
                    <a:pt x="2797829" y="177758"/>
                  </a:lnTo>
                  <a:lnTo>
                    <a:pt x="2825956" y="142826"/>
                  </a:lnTo>
                  <a:lnTo>
                    <a:pt x="2853148" y="107156"/>
                  </a:lnTo>
                  <a:lnTo>
                    <a:pt x="2879386" y="70766"/>
                  </a:lnTo>
                  <a:lnTo>
                    <a:pt x="2904653" y="33673"/>
                  </a:lnTo>
                  <a:lnTo>
                    <a:pt x="2926293" y="0"/>
                  </a:lnTo>
                  <a:close/>
                </a:path>
              </a:pathLst>
            </a:custGeom>
            <a:solidFill>
              <a:srgbClr val="00B050"/>
            </a:solidFill>
          </p:spPr>
          <p:txBody>
            <a:bodyPr wrap="square" lIns="0" tIns="0" rIns="0" bIns="0" rtlCol="0"/>
            <a:lstStyle/>
            <a:p>
              <a:endParaRPr/>
            </a:p>
          </p:txBody>
        </p:sp>
        <p:sp>
          <p:nvSpPr>
            <p:cNvPr id="47" name="object 47"/>
            <p:cNvSpPr/>
            <p:nvPr/>
          </p:nvSpPr>
          <p:spPr>
            <a:xfrm>
              <a:off x="3590467" y="5353049"/>
              <a:ext cx="3112770" cy="814069"/>
            </a:xfrm>
            <a:custGeom>
              <a:avLst/>
              <a:gdLst/>
              <a:ahLst/>
              <a:cxnLst/>
              <a:rect l="l" t="t" r="r" b="b"/>
              <a:pathLst>
                <a:path w="3112770" h="814070">
                  <a:moveTo>
                    <a:pt x="2956318" y="0"/>
                  </a:moveTo>
                  <a:lnTo>
                    <a:pt x="2926334" y="0"/>
                  </a:lnTo>
                  <a:lnTo>
                    <a:pt x="2922689" y="5880"/>
                  </a:lnTo>
                  <a:lnTo>
                    <a:pt x="2897454" y="44145"/>
                  </a:lnTo>
                  <a:lnTo>
                    <a:pt x="2871178" y="81661"/>
                  </a:lnTo>
                  <a:lnTo>
                    <a:pt x="2843911" y="118414"/>
                  </a:lnTo>
                  <a:lnTo>
                    <a:pt x="2815666" y="154381"/>
                  </a:lnTo>
                  <a:lnTo>
                    <a:pt x="2786469" y="189560"/>
                  </a:lnTo>
                  <a:lnTo>
                    <a:pt x="2756319" y="223901"/>
                  </a:lnTo>
                  <a:lnTo>
                    <a:pt x="2725255" y="257429"/>
                  </a:lnTo>
                  <a:lnTo>
                    <a:pt x="2693301" y="290093"/>
                  </a:lnTo>
                  <a:lnTo>
                    <a:pt x="2660459" y="321881"/>
                  </a:lnTo>
                  <a:lnTo>
                    <a:pt x="2626766" y="352793"/>
                  </a:lnTo>
                  <a:lnTo>
                    <a:pt x="2592235" y="382803"/>
                  </a:lnTo>
                  <a:lnTo>
                    <a:pt x="2556891" y="411886"/>
                  </a:lnTo>
                  <a:lnTo>
                    <a:pt x="2520746" y="440029"/>
                  </a:lnTo>
                  <a:lnTo>
                    <a:pt x="2483840" y="467207"/>
                  </a:lnTo>
                  <a:lnTo>
                    <a:pt x="2446159" y="493420"/>
                  </a:lnTo>
                  <a:lnTo>
                    <a:pt x="2407767" y="518642"/>
                  </a:lnTo>
                  <a:lnTo>
                    <a:pt x="2368651" y="542861"/>
                  </a:lnTo>
                  <a:lnTo>
                    <a:pt x="2328837" y="566051"/>
                  </a:lnTo>
                  <a:lnTo>
                    <a:pt x="2288349" y="588187"/>
                  </a:lnTo>
                  <a:lnTo>
                    <a:pt x="2247227" y="609269"/>
                  </a:lnTo>
                  <a:lnTo>
                    <a:pt x="2205456" y="629272"/>
                  </a:lnTo>
                  <a:lnTo>
                    <a:pt x="2163076" y="648182"/>
                  </a:lnTo>
                  <a:lnTo>
                    <a:pt x="2120112" y="665988"/>
                  </a:lnTo>
                  <a:lnTo>
                    <a:pt x="2076577" y="682650"/>
                  </a:lnTo>
                  <a:lnTo>
                    <a:pt x="2032495" y="698169"/>
                  </a:lnTo>
                  <a:lnTo>
                    <a:pt x="1987880" y="712520"/>
                  </a:lnTo>
                  <a:lnTo>
                    <a:pt x="1942769" y="725690"/>
                  </a:lnTo>
                  <a:lnTo>
                    <a:pt x="1897164" y="737654"/>
                  </a:lnTo>
                  <a:lnTo>
                    <a:pt x="1851088" y="748411"/>
                  </a:lnTo>
                  <a:lnTo>
                    <a:pt x="1804568" y="757936"/>
                  </a:lnTo>
                  <a:lnTo>
                    <a:pt x="1757616" y="766191"/>
                  </a:lnTo>
                  <a:lnTo>
                    <a:pt x="1710258" y="773188"/>
                  </a:lnTo>
                  <a:lnTo>
                    <a:pt x="1662531" y="778903"/>
                  </a:lnTo>
                  <a:lnTo>
                    <a:pt x="1614424" y="783310"/>
                  </a:lnTo>
                  <a:lnTo>
                    <a:pt x="1565986" y="786384"/>
                  </a:lnTo>
                  <a:lnTo>
                    <a:pt x="1521790" y="787908"/>
                  </a:lnTo>
                  <a:lnTo>
                    <a:pt x="1478356" y="788670"/>
                  </a:lnTo>
                  <a:lnTo>
                    <a:pt x="1429893" y="788085"/>
                  </a:lnTo>
                  <a:lnTo>
                    <a:pt x="1381709" y="786142"/>
                  </a:lnTo>
                  <a:lnTo>
                    <a:pt x="1333792" y="782878"/>
                  </a:lnTo>
                  <a:lnTo>
                    <a:pt x="1286192" y="778294"/>
                  </a:lnTo>
                  <a:lnTo>
                    <a:pt x="1238923" y="772426"/>
                  </a:lnTo>
                  <a:lnTo>
                    <a:pt x="1191996" y="765263"/>
                  </a:lnTo>
                  <a:lnTo>
                    <a:pt x="1145438" y="756856"/>
                  </a:lnTo>
                  <a:lnTo>
                    <a:pt x="1099286" y="747204"/>
                  </a:lnTo>
                  <a:lnTo>
                    <a:pt x="1053541" y="736320"/>
                  </a:lnTo>
                  <a:lnTo>
                    <a:pt x="1007897" y="724115"/>
                  </a:lnTo>
                  <a:lnTo>
                    <a:pt x="963269" y="710895"/>
                  </a:lnTo>
                  <a:lnTo>
                    <a:pt x="919010" y="696455"/>
                  </a:lnTo>
                  <a:lnTo>
                    <a:pt x="875144" y="680821"/>
                  </a:lnTo>
                  <a:lnTo>
                    <a:pt x="831799" y="664044"/>
                  </a:lnTo>
                  <a:lnTo>
                    <a:pt x="789012" y="646137"/>
                  </a:lnTo>
                  <a:lnTo>
                    <a:pt x="746785" y="627126"/>
                  </a:lnTo>
                  <a:lnTo>
                    <a:pt x="705154" y="607009"/>
                  </a:lnTo>
                  <a:lnTo>
                    <a:pt x="664133" y="585825"/>
                  </a:lnTo>
                  <a:lnTo>
                    <a:pt x="623735" y="563575"/>
                  </a:lnTo>
                  <a:lnTo>
                    <a:pt x="584009" y="540270"/>
                  </a:lnTo>
                  <a:lnTo>
                    <a:pt x="544957" y="515950"/>
                  </a:lnTo>
                  <a:lnTo>
                    <a:pt x="506603" y="490601"/>
                  </a:lnTo>
                  <a:lnTo>
                    <a:pt x="468972" y="464273"/>
                  </a:lnTo>
                  <a:lnTo>
                    <a:pt x="432079" y="436956"/>
                  </a:lnTo>
                  <a:lnTo>
                    <a:pt x="395960" y="408686"/>
                  </a:lnTo>
                  <a:lnTo>
                    <a:pt x="360629" y="379463"/>
                  </a:lnTo>
                  <a:lnTo>
                    <a:pt x="326097" y="349313"/>
                  </a:lnTo>
                  <a:lnTo>
                    <a:pt x="292404" y="318249"/>
                  </a:lnTo>
                  <a:lnTo>
                    <a:pt x="259562" y="286283"/>
                  </a:lnTo>
                  <a:lnTo>
                    <a:pt x="227609" y="253441"/>
                  </a:lnTo>
                  <a:lnTo>
                    <a:pt x="196532" y="219748"/>
                  </a:lnTo>
                  <a:lnTo>
                    <a:pt x="166382" y="185191"/>
                  </a:lnTo>
                  <a:lnTo>
                    <a:pt x="137185" y="149821"/>
                  </a:lnTo>
                  <a:lnTo>
                    <a:pt x="108940" y="113626"/>
                  </a:lnTo>
                  <a:lnTo>
                    <a:pt x="81673" y="76644"/>
                  </a:lnTo>
                  <a:lnTo>
                    <a:pt x="55422" y="38874"/>
                  </a:lnTo>
                  <a:lnTo>
                    <a:pt x="29997" y="0"/>
                  </a:lnTo>
                  <a:lnTo>
                    <a:pt x="0" y="0"/>
                  </a:lnTo>
                  <a:lnTo>
                    <a:pt x="26301" y="41084"/>
                  </a:lnTo>
                  <a:lnTo>
                    <a:pt x="52095" y="78930"/>
                  </a:lnTo>
                  <a:lnTo>
                    <a:pt x="78879" y="116001"/>
                  </a:lnTo>
                  <a:lnTo>
                    <a:pt x="106629" y="152311"/>
                  </a:lnTo>
                  <a:lnTo>
                    <a:pt x="135331" y="187820"/>
                  </a:lnTo>
                  <a:lnTo>
                    <a:pt x="164947" y="222529"/>
                  </a:lnTo>
                  <a:lnTo>
                    <a:pt x="195465" y="256413"/>
                  </a:lnTo>
                  <a:lnTo>
                    <a:pt x="226872" y="289458"/>
                  </a:lnTo>
                  <a:lnTo>
                    <a:pt x="259143" y="321640"/>
                  </a:lnTo>
                  <a:lnTo>
                    <a:pt x="292252" y="352971"/>
                  </a:lnTo>
                  <a:lnTo>
                    <a:pt x="326186" y="383400"/>
                  </a:lnTo>
                  <a:lnTo>
                    <a:pt x="360908" y="412940"/>
                  </a:lnTo>
                  <a:lnTo>
                    <a:pt x="396405" y="441566"/>
                  </a:lnTo>
                  <a:lnTo>
                    <a:pt x="432663" y="469252"/>
                  </a:lnTo>
                  <a:lnTo>
                    <a:pt x="469658" y="495985"/>
                  </a:lnTo>
                  <a:lnTo>
                    <a:pt x="507377" y="521766"/>
                  </a:lnTo>
                  <a:lnTo>
                    <a:pt x="545769" y="546569"/>
                  </a:lnTo>
                  <a:lnTo>
                    <a:pt x="584847" y="570382"/>
                  </a:lnTo>
                  <a:lnTo>
                    <a:pt x="624573" y="593178"/>
                  </a:lnTo>
                  <a:lnTo>
                    <a:pt x="664921" y="614946"/>
                  </a:lnTo>
                  <a:lnTo>
                    <a:pt x="705891" y="635673"/>
                  </a:lnTo>
                  <a:lnTo>
                    <a:pt x="747433" y="655345"/>
                  </a:lnTo>
                  <a:lnTo>
                    <a:pt x="789559" y="673950"/>
                  </a:lnTo>
                  <a:lnTo>
                    <a:pt x="832218" y="691464"/>
                  </a:lnTo>
                  <a:lnTo>
                    <a:pt x="875398" y="707872"/>
                  </a:lnTo>
                  <a:lnTo>
                    <a:pt x="919099" y="723176"/>
                  </a:lnTo>
                  <a:lnTo>
                    <a:pt x="963383" y="737362"/>
                  </a:lnTo>
                  <a:lnTo>
                    <a:pt x="1008227" y="750417"/>
                  </a:lnTo>
                  <a:lnTo>
                    <a:pt x="1052969" y="762177"/>
                  </a:lnTo>
                  <a:lnTo>
                    <a:pt x="1098473" y="772845"/>
                  </a:lnTo>
                  <a:lnTo>
                    <a:pt x="1144358" y="782307"/>
                  </a:lnTo>
                  <a:lnTo>
                    <a:pt x="1190625" y="790562"/>
                  </a:lnTo>
                  <a:lnTo>
                    <a:pt x="1237259" y="797585"/>
                  </a:lnTo>
                  <a:lnTo>
                    <a:pt x="1284211" y="803363"/>
                  </a:lnTo>
                  <a:lnTo>
                    <a:pt x="1331493" y="807885"/>
                  </a:lnTo>
                  <a:lnTo>
                    <a:pt x="1379054" y="811123"/>
                  </a:lnTo>
                  <a:lnTo>
                    <a:pt x="1426895" y="813079"/>
                  </a:lnTo>
                  <a:lnTo>
                    <a:pt x="1474990" y="813727"/>
                  </a:lnTo>
                  <a:lnTo>
                    <a:pt x="1523314" y="813054"/>
                  </a:lnTo>
                  <a:lnTo>
                    <a:pt x="1567510" y="811530"/>
                  </a:lnTo>
                  <a:lnTo>
                    <a:pt x="1611706" y="808482"/>
                  </a:lnTo>
                  <a:lnTo>
                    <a:pt x="1659763" y="804329"/>
                  </a:lnTo>
                  <a:lnTo>
                    <a:pt x="1707476" y="798868"/>
                  </a:lnTo>
                  <a:lnTo>
                    <a:pt x="1754809" y="792137"/>
                  </a:lnTo>
                  <a:lnTo>
                    <a:pt x="1801736" y="784136"/>
                  </a:lnTo>
                  <a:lnTo>
                    <a:pt x="1848243" y="774903"/>
                  </a:lnTo>
                  <a:lnTo>
                    <a:pt x="1894332" y="764438"/>
                  </a:lnTo>
                  <a:lnTo>
                    <a:pt x="1939950" y="752767"/>
                  </a:lnTo>
                  <a:lnTo>
                    <a:pt x="1985086" y="739902"/>
                  </a:lnTo>
                  <a:lnTo>
                    <a:pt x="2029739" y="725881"/>
                  </a:lnTo>
                  <a:lnTo>
                    <a:pt x="2073859" y="710692"/>
                  </a:lnTo>
                  <a:lnTo>
                    <a:pt x="2117458" y="694372"/>
                  </a:lnTo>
                  <a:lnTo>
                    <a:pt x="2160498" y="676922"/>
                  </a:lnTo>
                  <a:lnTo>
                    <a:pt x="2202954" y="658380"/>
                  </a:lnTo>
                  <a:lnTo>
                    <a:pt x="2244826" y="638759"/>
                  </a:lnTo>
                  <a:lnTo>
                    <a:pt x="2286089" y="618070"/>
                  </a:lnTo>
                  <a:lnTo>
                    <a:pt x="2326703" y="596328"/>
                  </a:lnTo>
                  <a:lnTo>
                    <a:pt x="2366670" y="573557"/>
                  </a:lnTo>
                  <a:lnTo>
                    <a:pt x="2405964" y="549770"/>
                  </a:lnTo>
                  <a:lnTo>
                    <a:pt x="2444559" y="524979"/>
                  </a:lnTo>
                  <a:lnTo>
                    <a:pt x="2482443" y="499224"/>
                  </a:lnTo>
                  <a:lnTo>
                    <a:pt x="2519603" y="472503"/>
                  </a:lnTo>
                  <a:lnTo>
                    <a:pt x="2556002" y="444842"/>
                  </a:lnTo>
                  <a:lnTo>
                    <a:pt x="2591625" y="416255"/>
                  </a:lnTo>
                  <a:lnTo>
                    <a:pt x="2626461" y="386753"/>
                  </a:lnTo>
                  <a:lnTo>
                    <a:pt x="2660485" y="356374"/>
                  </a:lnTo>
                  <a:lnTo>
                    <a:pt x="2693682" y="325107"/>
                  </a:lnTo>
                  <a:lnTo>
                    <a:pt x="2726029" y="293001"/>
                  </a:lnTo>
                  <a:lnTo>
                    <a:pt x="2757500" y="260045"/>
                  </a:lnTo>
                  <a:lnTo>
                    <a:pt x="2788081" y="226275"/>
                  </a:lnTo>
                  <a:lnTo>
                    <a:pt x="2817761" y="191706"/>
                  </a:lnTo>
                  <a:lnTo>
                    <a:pt x="2846501" y="156349"/>
                  </a:lnTo>
                  <a:lnTo>
                    <a:pt x="2874302" y="120230"/>
                  </a:lnTo>
                  <a:lnTo>
                    <a:pt x="2901124" y="83350"/>
                  </a:lnTo>
                  <a:lnTo>
                    <a:pt x="2926956" y="45745"/>
                  </a:lnTo>
                  <a:lnTo>
                    <a:pt x="2951784" y="7429"/>
                  </a:lnTo>
                  <a:lnTo>
                    <a:pt x="2956318" y="0"/>
                  </a:lnTo>
                  <a:close/>
                </a:path>
                <a:path w="3112770" h="814070">
                  <a:moveTo>
                    <a:pt x="3112465" y="0"/>
                  </a:moveTo>
                  <a:lnTo>
                    <a:pt x="3076930" y="0"/>
                  </a:lnTo>
                  <a:lnTo>
                    <a:pt x="2572588" y="536448"/>
                  </a:lnTo>
                  <a:lnTo>
                    <a:pt x="2591638" y="553974"/>
                  </a:lnTo>
                  <a:lnTo>
                    <a:pt x="3112465" y="0"/>
                  </a:lnTo>
                  <a:close/>
                </a:path>
              </a:pathLst>
            </a:custGeom>
            <a:solidFill>
              <a:srgbClr val="FFFFFF"/>
            </a:solidFill>
          </p:spPr>
          <p:txBody>
            <a:bodyPr wrap="square" lIns="0" tIns="0" rIns="0" bIns="0" rtlCol="0"/>
            <a:lstStyle/>
            <a:p>
              <a:endParaRPr/>
            </a:p>
          </p:txBody>
        </p:sp>
        <p:sp>
          <p:nvSpPr>
            <p:cNvPr id="48" name="object 48"/>
            <p:cNvSpPr/>
            <p:nvPr/>
          </p:nvSpPr>
          <p:spPr>
            <a:xfrm>
              <a:off x="457199"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49" name="object 49"/>
            <p:cNvSpPr/>
            <p:nvPr/>
          </p:nvSpPr>
          <p:spPr>
            <a:xfrm>
              <a:off x="457199" y="6332219"/>
              <a:ext cx="9144000" cy="982980"/>
            </a:xfrm>
            <a:custGeom>
              <a:avLst/>
              <a:gdLst/>
              <a:ahLst/>
              <a:cxnLst/>
              <a:rect l="l" t="t" r="r" b="b"/>
              <a:pathLst>
                <a:path w="9144000" h="982979">
                  <a:moveTo>
                    <a:pt x="9144000" y="982980"/>
                  </a:moveTo>
                  <a:lnTo>
                    <a:pt x="9144000" y="0"/>
                  </a:lnTo>
                  <a:lnTo>
                    <a:pt x="5632437" y="0"/>
                  </a:lnTo>
                  <a:lnTo>
                    <a:pt x="5631562" y="479"/>
                  </a:lnTo>
                  <a:lnTo>
                    <a:pt x="5591348" y="21453"/>
                  </a:lnTo>
                  <a:lnTo>
                    <a:pt x="5550631" y="41614"/>
                  </a:lnTo>
                  <a:lnTo>
                    <a:pt x="5509421" y="60950"/>
                  </a:lnTo>
                  <a:lnTo>
                    <a:pt x="5467731" y="79452"/>
                  </a:lnTo>
                  <a:lnTo>
                    <a:pt x="5425572" y="97107"/>
                  </a:lnTo>
                  <a:lnTo>
                    <a:pt x="5382955" y="113905"/>
                  </a:lnTo>
                  <a:lnTo>
                    <a:pt x="5339891" y="129835"/>
                  </a:lnTo>
                  <a:lnTo>
                    <a:pt x="5296392" y="144885"/>
                  </a:lnTo>
                  <a:lnTo>
                    <a:pt x="5252470" y="159044"/>
                  </a:lnTo>
                  <a:lnTo>
                    <a:pt x="5208135" y="172302"/>
                  </a:lnTo>
                  <a:lnTo>
                    <a:pt x="5163399" y="184648"/>
                  </a:lnTo>
                  <a:lnTo>
                    <a:pt x="5118273" y="196069"/>
                  </a:lnTo>
                  <a:lnTo>
                    <a:pt x="5072770" y="206555"/>
                  </a:lnTo>
                  <a:lnTo>
                    <a:pt x="5026899" y="216095"/>
                  </a:lnTo>
                  <a:lnTo>
                    <a:pt x="4980673" y="224679"/>
                  </a:lnTo>
                  <a:lnTo>
                    <a:pt x="4934103" y="232294"/>
                  </a:lnTo>
                  <a:lnTo>
                    <a:pt x="4887200" y="238929"/>
                  </a:lnTo>
                  <a:lnTo>
                    <a:pt x="4839975" y="244574"/>
                  </a:lnTo>
                  <a:lnTo>
                    <a:pt x="4792441" y="249218"/>
                  </a:lnTo>
                  <a:lnTo>
                    <a:pt x="4744608" y="252849"/>
                  </a:lnTo>
                  <a:lnTo>
                    <a:pt x="4696488" y="255456"/>
                  </a:lnTo>
                  <a:lnTo>
                    <a:pt x="4648092" y="257029"/>
                  </a:lnTo>
                  <a:lnTo>
                    <a:pt x="4599432" y="257556"/>
                  </a:lnTo>
                  <a:lnTo>
                    <a:pt x="4550802" y="257029"/>
                  </a:lnTo>
                  <a:lnTo>
                    <a:pt x="4502436" y="255456"/>
                  </a:lnTo>
                  <a:lnTo>
                    <a:pt x="4454345" y="252849"/>
                  </a:lnTo>
                  <a:lnTo>
                    <a:pt x="4406541" y="249218"/>
                  </a:lnTo>
                  <a:lnTo>
                    <a:pt x="4359034" y="244574"/>
                  </a:lnTo>
                  <a:lnTo>
                    <a:pt x="4311836" y="238929"/>
                  </a:lnTo>
                  <a:lnTo>
                    <a:pt x="4264959" y="232294"/>
                  </a:lnTo>
                  <a:lnTo>
                    <a:pt x="4218414" y="224679"/>
                  </a:lnTo>
                  <a:lnTo>
                    <a:pt x="4172213" y="216095"/>
                  </a:lnTo>
                  <a:lnTo>
                    <a:pt x="4126366" y="206555"/>
                  </a:lnTo>
                  <a:lnTo>
                    <a:pt x="4080885" y="196069"/>
                  </a:lnTo>
                  <a:lnTo>
                    <a:pt x="4035782" y="184648"/>
                  </a:lnTo>
                  <a:lnTo>
                    <a:pt x="3991067" y="172302"/>
                  </a:lnTo>
                  <a:lnTo>
                    <a:pt x="3946753" y="159044"/>
                  </a:lnTo>
                  <a:lnTo>
                    <a:pt x="3902851" y="144885"/>
                  </a:lnTo>
                  <a:lnTo>
                    <a:pt x="3859371" y="129835"/>
                  </a:lnTo>
                  <a:lnTo>
                    <a:pt x="3816326" y="113905"/>
                  </a:lnTo>
                  <a:lnTo>
                    <a:pt x="3773727" y="97107"/>
                  </a:lnTo>
                  <a:lnTo>
                    <a:pt x="3731585" y="79452"/>
                  </a:lnTo>
                  <a:lnTo>
                    <a:pt x="3689912" y="60950"/>
                  </a:lnTo>
                  <a:lnTo>
                    <a:pt x="3648719" y="41614"/>
                  </a:lnTo>
                  <a:lnTo>
                    <a:pt x="3608017" y="21453"/>
                  </a:lnTo>
                  <a:lnTo>
                    <a:pt x="3567818" y="479"/>
                  </a:lnTo>
                  <a:lnTo>
                    <a:pt x="3566943" y="0"/>
                  </a:lnTo>
                  <a:lnTo>
                    <a:pt x="0" y="0"/>
                  </a:lnTo>
                  <a:lnTo>
                    <a:pt x="0" y="982979"/>
                  </a:lnTo>
                  <a:lnTo>
                    <a:pt x="9144000" y="982980"/>
                  </a:lnTo>
                  <a:close/>
                </a:path>
              </a:pathLst>
            </a:custGeom>
            <a:solidFill>
              <a:srgbClr val="FF0000"/>
            </a:solidFill>
          </p:spPr>
          <p:txBody>
            <a:bodyPr wrap="square" lIns="0" tIns="0" rIns="0" bIns="0" rtlCol="0"/>
            <a:lstStyle/>
            <a:p>
              <a:endParaRPr/>
            </a:p>
          </p:txBody>
        </p:sp>
        <p:sp>
          <p:nvSpPr>
            <p:cNvPr id="50" name="object 50"/>
            <p:cNvSpPr/>
            <p:nvPr/>
          </p:nvSpPr>
          <p:spPr>
            <a:xfrm>
              <a:off x="3997798" y="6332219"/>
              <a:ext cx="2118995" cy="270510"/>
            </a:xfrm>
            <a:custGeom>
              <a:avLst/>
              <a:gdLst/>
              <a:ahLst/>
              <a:cxnLst/>
              <a:rect l="l" t="t" r="r" b="b"/>
              <a:pathLst>
                <a:path w="2118995" h="270509">
                  <a:moveTo>
                    <a:pt x="2118712" y="0"/>
                  </a:moveTo>
                  <a:lnTo>
                    <a:pt x="2064955" y="0"/>
                  </a:lnTo>
                  <a:lnTo>
                    <a:pt x="2024089" y="20778"/>
                  </a:lnTo>
                  <a:lnTo>
                    <a:pt x="1982734" y="40709"/>
                  </a:lnTo>
                  <a:lnTo>
                    <a:pt x="1940901" y="59783"/>
                  </a:lnTo>
                  <a:lnTo>
                    <a:pt x="1898603" y="77988"/>
                  </a:lnTo>
                  <a:lnTo>
                    <a:pt x="1855855" y="95314"/>
                  </a:lnTo>
                  <a:lnTo>
                    <a:pt x="1812668" y="111750"/>
                  </a:lnTo>
                  <a:lnTo>
                    <a:pt x="1769057" y="127285"/>
                  </a:lnTo>
                  <a:lnTo>
                    <a:pt x="1725033" y="141908"/>
                  </a:lnTo>
                  <a:lnTo>
                    <a:pt x="1680609" y="155608"/>
                  </a:lnTo>
                  <a:lnTo>
                    <a:pt x="1635800" y="168375"/>
                  </a:lnTo>
                  <a:lnTo>
                    <a:pt x="1590617" y="180197"/>
                  </a:lnTo>
                  <a:lnTo>
                    <a:pt x="1545074" y="191065"/>
                  </a:lnTo>
                  <a:lnTo>
                    <a:pt x="1499184" y="200966"/>
                  </a:lnTo>
                  <a:lnTo>
                    <a:pt x="1452960" y="209890"/>
                  </a:lnTo>
                  <a:lnTo>
                    <a:pt x="1406414" y="217827"/>
                  </a:lnTo>
                  <a:lnTo>
                    <a:pt x="1359561" y="224765"/>
                  </a:lnTo>
                  <a:lnTo>
                    <a:pt x="1312412" y="230694"/>
                  </a:lnTo>
                  <a:lnTo>
                    <a:pt x="1264980" y="235603"/>
                  </a:lnTo>
                  <a:lnTo>
                    <a:pt x="1217280" y="239480"/>
                  </a:lnTo>
                  <a:lnTo>
                    <a:pt x="1169323" y="242316"/>
                  </a:lnTo>
                  <a:lnTo>
                    <a:pt x="1115221" y="244570"/>
                  </a:lnTo>
                  <a:lnTo>
                    <a:pt x="1058833" y="244602"/>
                  </a:lnTo>
                  <a:lnTo>
                    <a:pt x="1010769" y="244235"/>
                  </a:lnTo>
                  <a:lnTo>
                    <a:pt x="962906" y="242809"/>
                  </a:lnTo>
                  <a:lnTo>
                    <a:pt x="915256" y="240334"/>
                  </a:lnTo>
                  <a:lnTo>
                    <a:pt x="867834" y="236821"/>
                  </a:lnTo>
                  <a:lnTo>
                    <a:pt x="820654" y="232280"/>
                  </a:lnTo>
                  <a:lnTo>
                    <a:pt x="773728" y="226722"/>
                  </a:lnTo>
                  <a:lnTo>
                    <a:pt x="727071" y="220156"/>
                  </a:lnTo>
                  <a:lnTo>
                    <a:pt x="680695" y="212592"/>
                  </a:lnTo>
                  <a:lnTo>
                    <a:pt x="634616" y="204043"/>
                  </a:lnTo>
                  <a:lnTo>
                    <a:pt x="588846" y="194516"/>
                  </a:lnTo>
                  <a:lnTo>
                    <a:pt x="543398" y="184024"/>
                  </a:lnTo>
                  <a:lnTo>
                    <a:pt x="498287" y="172576"/>
                  </a:lnTo>
                  <a:lnTo>
                    <a:pt x="453526" y="160182"/>
                  </a:lnTo>
                  <a:lnTo>
                    <a:pt x="409129" y="146854"/>
                  </a:lnTo>
                  <a:lnTo>
                    <a:pt x="365109" y="132600"/>
                  </a:lnTo>
                  <a:lnTo>
                    <a:pt x="321481" y="117432"/>
                  </a:lnTo>
                  <a:lnTo>
                    <a:pt x="278256" y="101360"/>
                  </a:lnTo>
                  <a:lnTo>
                    <a:pt x="235450" y="84394"/>
                  </a:lnTo>
                  <a:lnTo>
                    <a:pt x="193076" y="66545"/>
                  </a:lnTo>
                  <a:lnTo>
                    <a:pt x="151147" y="47822"/>
                  </a:lnTo>
                  <a:lnTo>
                    <a:pt x="109677" y="28237"/>
                  </a:lnTo>
                  <a:lnTo>
                    <a:pt x="68679" y="7799"/>
                  </a:lnTo>
                  <a:lnTo>
                    <a:pt x="53832" y="0"/>
                  </a:lnTo>
                  <a:lnTo>
                    <a:pt x="0" y="0"/>
                  </a:lnTo>
                  <a:lnTo>
                    <a:pt x="70444" y="37158"/>
                  </a:lnTo>
                  <a:lnTo>
                    <a:pt x="111475" y="57263"/>
                  </a:lnTo>
                  <a:lnTo>
                    <a:pt x="152968" y="76529"/>
                  </a:lnTo>
                  <a:lnTo>
                    <a:pt x="194909" y="94946"/>
                  </a:lnTo>
                  <a:lnTo>
                    <a:pt x="237286" y="112505"/>
                  </a:lnTo>
                  <a:lnTo>
                    <a:pt x="280085" y="129195"/>
                  </a:lnTo>
                  <a:lnTo>
                    <a:pt x="323293" y="145007"/>
                  </a:lnTo>
                  <a:lnTo>
                    <a:pt x="366898" y="159931"/>
                  </a:lnTo>
                  <a:lnTo>
                    <a:pt x="410885" y="173957"/>
                  </a:lnTo>
                  <a:lnTo>
                    <a:pt x="455243" y="187075"/>
                  </a:lnTo>
                  <a:lnTo>
                    <a:pt x="499957" y="199275"/>
                  </a:lnTo>
                  <a:lnTo>
                    <a:pt x="545015" y="210548"/>
                  </a:lnTo>
                  <a:lnTo>
                    <a:pt x="590404" y="220883"/>
                  </a:lnTo>
                  <a:lnTo>
                    <a:pt x="636110" y="230272"/>
                  </a:lnTo>
                  <a:lnTo>
                    <a:pt x="682121" y="238703"/>
                  </a:lnTo>
                  <a:lnTo>
                    <a:pt x="728423" y="246166"/>
                  </a:lnTo>
                  <a:lnTo>
                    <a:pt x="775003" y="252654"/>
                  </a:lnTo>
                  <a:lnTo>
                    <a:pt x="821848" y="258154"/>
                  </a:lnTo>
                  <a:lnTo>
                    <a:pt x="868946" y="262658"/>
                  </a:lnTo>
                  <a:lnTo>
                    <a:pt x="916282" y="266155"/>
                  </a:lnTo>
                  <a:lnTo>
                    <a:pt x="963845" y="268636"/>
                  </a:lnTo>
                  <a:lnTo>
                    <a:pt x="1011620" y="270091"/>
                  </a:lnTo>
                  <a:lnTo>
                    <a:pt x="1059595" y="270510"/>
                  </a:lnTo>
                  <a:lnTo>
                    <a:pt x="1115221" y="269748"/>
                  </a:lnTo>
                  <a:lnTo>
                    <a:pt x="1170847" y="267462"/>
                  </a:lnTo>
                  <a:lnTo>
                    <a:pt x="1218867" y="264655"/>
                  </a:lnTo>
                  <a:lnTo>
                    <a:pt x="1266629" y="260815"/>
                  </a:lnTo>
                  <a:lnTo>
                    <a:pt x="1314120" y="255951"/>
                  </a:lnTo>
                  <a:lnTo>
                    <a:pt x="1361327" y="250075"/>
                  </a:lnTo>
                  <a:lnTo>
                    <a:pt x="1408239" y="243198"/>
                  </a:lnTo>
                  <a:lnTo>
                    <a:pt x="1454842" y="235330"/>
                  </a:lnTo>
                  <a:lnTo>
                    <a:pt x="1501124" y="226482"/>
                  </a:lnTo>
                  <a:lnTo>
                    <a:pt x="1547072" y="216665"/>
                  </a:lnTo>
                  <a:lnTo>
                    <a:pt x="1592674" y="205890"/>
                  </a:lnTo>
                  <a:lnTo>
                    <a:pt x="1637917" y="194168"/>
                  </a:lnTo>
                  <a:lnTo>
                    <a:pt x="1682789" y="181508"/>
                  </a:lnTo>
                  <a:lnTo>
                    <a:pt x="1727278" y="167923"/>
                  </a:lnTo>
                  <a:lnTo>
                    <a:pt x="1771369" y="153424"/>
                  </a:lnTo>
                  <a:lnTo>
                    <a:pt x="1815052" y="138019"/>
                  </a:lnTo>
                  <a:lnTo>
                    <a:pt x="1858314" y="121722"/>
                  </a:lnTo>
                  <a:lnTo>
                    <a:pt x="1901141" y="104542"/>
                  </a:lnTo>
                  <a:lnTo>
                    <a:pt x="1943522" y="86490"/>
                  </a:lnTo>
                  <a:lnTo>
                    <a:pt x="1985443" y="67577"/>
                  </a:lnTo>
                  <a:lnTo>
                    <a:pt x="2026893" y="47814"/>
                  </a:lnTo>
                  <a:lnTo>
                    <a:pt x="2067859" y="27212"/>
                  </a:lnTo>
                  <a:lnTo>
                    <a:pt x="2108328" y="5781"/>
                  </a:lnTo>
                  <a:lnTo>
                    <a:pt x="2118712" y="0"/>
                  </a:lnTo>
                  <a:close/>
                </a:path>
              </a:pathLst>
            </a:custGeom>
            <a:solidFill>
              <a:srgbClr val="FFFFFF"/>
            </a:solidFill>
          </p:spPr>
          <p:txBody>
            <a:bodyPr wrap="square" lIns="0" tIns="0" rIns="0" bIns="0" rtlCol="0"/>
            <a:lstStyle/>
            <a:p>
              <a:endParaRPr/>
            </a:p>
          </p:txBody>
        </p:sp>
      </p:grpSp>
      <p:sp>
        <p:nvSpPr>
          <p:cNvPr id="51" name="object 51"/>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9010" y="3276854"/>
            <a:ext cx="5654040" cy="635635"/>
          </a:xfrm>
          <a:prstGeom prst="rect">
            <a:avLst/>
          </a:prstGeom>
        </p:spPr>
        <p:txBody>
          <a:bodyPr vert="horz" wrap="square" lIns="0" tIns="12700" rIns="0" bIns="0" rtlCol="0">
            <a:spAutoFit/>
          </a:bodyPr>
          <a:lstStyle/>
          <a:p>
            <a:pPr marL="12700">
              <a:lnSpc>
                <a:spcPct val="100000"/>
              </a:lnSpc>
              <a:spcBef>
                <a:spcPts val="100"/>
              </a:spcBef>
            </a:pPr>
            <a:r>
              <a:rPr sz="4000" spc="-5" dirty="0"/>
              <a:t>When Does </a:t>
            </a:r>
            <a:r>
              <a:rPr sz="4000" spc="-25" dirty="0"/>
              <a:t>Coverage</a:t>
            </a:r>
            <a:r>
              <a:rPr sz="4000" spc="-85" dirty="0"/>
              <a:t> </a:t>
            </a:r>
            <a:r>
              <a:rPr sz="4000" dirty="0"/>
              <a:t>End?</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FDD6005-F92B-4617-A06A-E39B9608021A}"/>
              </a:ext>
            </a:extLst>
          </p:cNvPr>
          <p:cNvSpPr>
            <a:spLocks noGrp="1" noChangeArrowheads="1"/>
          </p:cNvSpPr>
          <p:nvPr>
            <p:ph type="title"/>
          </p:nvPr>
        </p:nvSpPr>
        <p:spPr/>
        <p:txBody>
          <a:bodyPr/>
          <a:lstStyle/>
          <a:p>
            <a:endParaRPr lang="en-US" altLang="en-US">
              <a:solidFill>
                <a:schemeClr val="tx1"/>
              </a:solidFill>
            </a:endParaRPr>
          </a:p>
        </p:txBody>
      </p:sp>
      <p:pic>
        <p:nvPicPr>
          <p:cNvPr id="15363" name="Content Placeholder 3">
            <a:extLst>
              <a:ext uri="{FF2B5EF4-FFF2-40B4-BE49-F238E27FC236}">
                <a16:creationId xmlns:a16="http://schemas.microsoft.com/office/drawing/2014/main" id="{6B2B486E-FB58-4758-B37B-17B388B9D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79321" y="390208"/>
            <a:ext cx="5404644" cy="71247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457200"/>
            <a:ext cx="9144000" cy="1958339"/>
            <a:chOff x="457200" y="457200"/>
            <a:chExt cx="9144000" cy="1958339"/>
          </a:xfrm>
        </p:grpSpPr>
        <p:sp>
          <p:nvSpPr>
            <p:cNvPr id="3" name="object 3"/>
            <p:cNvSpPr/>
            <p:nvPr/>
          </p:nvSpPr>
          <p:spPr>
            <a:xfrm>
              <a:off x="457200" y="457199"/>
              <a:ext cx="9144000" cy="1958339"/>
            </a:xfrm>
            <a:custGeom>
              <a:avLst/>
              <a:gdLst/>
              <a:ahLst/>
              <a:cxnLst/>
              <a:rect l="l" t="t" r="r" b="b"/>
              <a:pathLst>
                <a:path w="9144000" h="1958339">
                  <a:moveTo>
                    <a:pt x="9144000" y="0"/>
                  </a:moveTo>
                  <a:lnTo>
                    <a:pt x="0" y="0"/>
                  </a:lnTo>
                  <a:lnTo>
                    <a:pt x="0" y="979170"/>
                  </a:lnTo>
                  <a:lnTo>
                    <a:pt x="0" y="1958340"/>
                  </a:lnTo>
                  <a:lnTo>
                    <a:pt x="9144000" y="1958340"/>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p:nvPr/>
          </p:nvSpPr>
          <p:spPr>
            <a:xfrm>
              <a:off x="7167371" y="2057400"/>
              <a:ext cx="358140" cy="358140"/>
            </a:xfrm>
            <a:custGeom>
              <a:avLst/>
              <a:gdLst/>
              <a:ahLst/>
              <a:cxnLst/>
              <a:rect l="l" t="t" r="r" b="b"/>
              <a:pathLst>
                <a:path w="358140" h="358139">
                  <a:moveTo>
                    <a:pt x="358139" y="358139"/>
                  </a:moveTo>
                  <a:lnTo>
                    <a:pt x="0" y="0"/>
                  </a:lnTo>
                  <a:lnTo>
                    <a:pt x="0" y="358139"/>
                  </a:lnTo>
                  <a:lnTo>
                    <a:pt x="358139" y="358139"/>
                  </a:lnTo>
                  <a:close/>
                </a:path>
              </a:pathLst>
            </a:custGeom>
            <a:solidFill>
              <a:srgbClr val="D0D8E8"/>
            </a:solidFill>
          </p:spPr>
          <p:txBody>
            <a:bodyPr wrap="square" lIns="0" tIns="0" rIns="0" bIns="0" rtlCol="0"/>
            <a:lstStyle/>
            <a:p>
              <a:endParaRPr/>
            </a:p>
          </p:txBody>
        </p:sp>
      </p:grpSp>
      <p:sp>
        <p:nvSpPr>
          <p:cNvPr id="5" name="object 5"/>
          <p:cNvSpPr txBox="1">
            <a:spLocks noGrp="1"/>
          </p:cNvSpPr>
          <p:nvPr>
            <p:ph type="title"/>
          </p:nvPr>
        </p:nvSpPr>
        <p:spPr>
          <a:xfrm>
            <a:off x="2202433" y="1173733"/>
            <a:ext cx="5654040" cy="635635"/>
          </a:xfrm>
          <a:prstGeom prst="rect">
            <a:avLst/>
          </a:prstGeom>
        </p:spPr>
        <p:txBody>
          <a:bodyPr vert="horz" wrap="square" lIns="0" tIns="12700" rIns="0" bIns="0" rtlCol="0">
            <a:spAutoFit/>
          </a:bodyPr>
          <a:lstStyle/>
          <a:p>
            <a:pPr marL="12700">
              <a:lnSpc>
                <a:spcPct val="100000"/>
              </a:lnSpc>
              <a:spcBef>
                <a:spcPts val="100"/>
              </a:spcBef>
            </a:pPr>
            <a:r>
              <a:rPr sz="4000" spc="-5" dirty="0"/>
              <a:t>When Does </a:t>
            </a:r>
            <a:r>
              <a:rPr sz="4000" spc="-25" dirty="0"/>
              <a:t>Coverage</a:t>
            </a:r>
            <a:r>
              <a:rPr sz="4000" spc="-65" dirty="0"/>
              <a:t> </a:t>
            </a:r>
            <a:r>
              <a:rPr sz="4000" spc="-5" dirty="0"/>
              <a:t>End?</a:t>
            </a:r>
            <a:endParaRPr sz="4000"/>
          </a:p>
        </p:txBody>
      </p:sp>
      <p:grpSp>
        <p:nvGrpSpPr>
          <p:cNvPr id="6" name="object 6"/>
          <p:cNvGrpSpPr/>
          <p:nvPr/>
        </p:nvGrpSpPr>
        <p:grpSpPr>
          <a:xfrm>
            <a:off x="457200" y="2414777"/>
            <a:ext cx="9144000" cy="1959610"/>
            <a:chOff x="457200" y="2414777"/>
            <a:chExt cx="9144000" cy="1959610"/>
          </a:xfrm>
        </p:grpSpPr>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1249680" y="2415539"/>
              <a:ext cx="7251700" cy="979169"/>
            </a:xfrm>
            <a:custGeom>
              <a:avLst/>
              <a:gdLst/>
              <a:ahLst/>
              <a:cxnLst/>
              <a:rect l="l" t="t" r="r" b="b"/>
              <a:pathLst>
                <a:path w="7251700" h="979170">
                  <a:moveTo>
                    <a:pt x="7251192" y="975359"/>
                  </a:moveTo>
                  <a:lnTo>
                    <a:pt x="6275832" y="0"/>
                  </a:lnTo>
                  <a:lnTo>
                    <a:pt x="5917692" y="0"/>
                  </a:lnTo>
                  <a:lnTo>
                    <a:pt x="5917692" y="308609"/>
                  </a:lnTo>
                  <a:lnTo>
                    <a:pt x="0" y="308610"/>
                  </a:lnTo>
                  <a:lnTo>
                    <a:pt x="0" y="979170"/>
                  </a:lnTo>
                  <a:lnTo>
                    <a:pt x="7247382" y="979169"/>
                  </a:lnTo>
                  <a:lnTo>
                    <a:pt x="7251192" y="975359"/>
                  </a:lnTo>
                  <a:close/>
                </a:path>
              </a:pathLst>
            </a:custGeom>
            <a:solidFill>
              <a:srgbClr val="D0D8E8"/>
            </a:solidFill>
          </p:spPr>
          <p:txBody>
            <a:bodyPr wrap="square" lIns="0" tIns="0" rIns="0" bIns="0" rtlCol="0"/>
            <a:lstStyle/>
            <a:p>
              <a:endParaRPr/>
            </a:p>
          </p:txBody>
        </p:sp>
        <p:sp>
          <p:nvSpPr>
            <p:cNvPr id="9" name="object 9"/>
            <p:cNvSpPr/>
            <p:nvPr/>
          </p:nvSpPr>
          <p:spPr>
            <a:xfrm>
              <a:off x="613410" y="2857500"/>
              <a:ext cx="1639570" cy="537210"/>
            </a:xfrm>
            <a:custGeom>
              <a:avLst/>
              <a:gdLst/>
              <a:ahLst/>
              <a:cxnLst/>
              <a:rect l="l" t="t" r="r" b="b"/>
              <a:pathLst>
                <a:path w="1639570" h="537210">
                  <a:moveTo>
                    <a:pt x="1639062" y="537209"/>
                  </a:moveTo>
                  <a:lnTo>
                    <a:pt x="1639062" y="178308"/>
                  </a:lnTo>
                  <a:lnTo>
                    <a:pt x="1632736" y="130968"/>
                  </a:lnTo>
                  <a:lnTo>
                    <a:pt x="1614875" y="88392"/>
                  </a:lnTo>
                  <a:lnTo>
                    <a:pt x="1587150" y="52292"/>
                  </a:lnTo>
                  <a:lnTo>
                    <a:pt x="1551234" y="24384"/>
                  </a:lnTo>
                  <a:lnTo>
                    <a:pt x="1508798" y="6381"/>
                  </a:lnTo>
                  <a:lnTo>
                    <a:pt x="1461515" y="0"/>
                  </a:lnTo>
                  <a:lnTo>
                    <a:pt x="178308" y="0"/>
                  </a:lnTo>
                  <a:lnTo>
                    <a:pt x="130968" y="6381"/>
                  </a:lnTo>
                  <a:lnTo>
                    <a:pt x="88391" y="24384"/>
                  </a:lnTo>
                  <a:lnTo>
                    <a:pt x="52292" y="52292"/>
                  </a:lnTo>
                  <a:lnTo>
                    <a:pt x="24383" y="88392"/>
                  </a:lnTo>
                  <a:lnTo>
                    <a:pt x="6381" y="130968"/>
                  </a:lnTo>
                  <a:lnTo>
                    <a:pt x="0" y="178308"/>
                  </a:lnTo>
                  <a:lnTo>
                    <a:pt x="0" y="537209"/>
                  </a:lnTo>
                  <a:lnTo>
                    <a:pt x="1639062" y="537209"/>
                  </a:lnTo>
                  <a:close/>
                </a:path>
              </a:pathLst>
            </a:custGeom>
            <a:solidFill>
              <a:srgbClr val="4F81BD"/>
            </a:solidFill>
          </p:spPr>
          <p:txBody>
            <a:bodyPr wrap="square" lIns="0" tIns="0" rIns="0" bIns="0" rtlCol="0"/>
            <a:lstStyle/>
            <a:p>
              <a:endParaRPr/>
            </a:p>
          </p:txBody>
        </p:sp>
        <p:sp>
          <p:nvSpPr>
            <p:cNvPr id="10" name="object 10"/>
            <p:cNvSpPr/>
            <p:nvPr/>
          </p:nvSpPr>
          <p:spPr>
            <a:xfrm>
              <a:off x="601218" y="2845308"/>
              <a:ext cx="1664335" cy="549910"/>
            </a:xfrm>
            <a:custGeom>
              <a:avLst/>
              <a:gdLst/>
              <a:ahLst/>
              <a:cxnLst/>
              <a:rect l="l" t="t" r="r" b="b"/>
              <a:pathLst>
                <a:path w="1664335" h="549910">
                  <a:moveTo>
                    <a:pt x="1664208" y="549401"/>
                  </a:moveTo>
                  <a:lnTo>
                    <a:pt x="1664208" y="180593"/>
                  </a:lnTo>
                  <a:lnTo>
                    <a:pt x="1663445" y="170687"/>
                  </a:lnTo>
                  <a:lnTo>
                    <a:pt x="1653062" y="125802"/>
                  </a:lnTo>
                  <a:lnTo>
                    <a:pt x="1633174" y="85922"/>
                  </a:lnTo>
                  <a:lnTo>
                    <a:pt x="1605033" y="52225"/>
                  </a:lnTo>
                  <a:lnTo>
                    <a:pt x="1569892" y="25888"/>
                  </a:lnTo>
                  <a:lnTo>
                    <a:pt x="1529001" y="8087"/>
                  </a:lnTo>
                  <a:lnTo>
                    <a:pt x="1483614" y="0"/>
                  </a:lnTo>
                  <a:lnTo>
                    <a:pt x="189737" y="0"/>
                  </a:lnTo>
                  <a:lnTo>
                    <a:pt x="144361" y="5465"/>
                  </a:lnTo>
                  <a:lnTo>
                    <a:pt x="102621" y="21214"/>
                  </a:lnTo>
                  <a:lnTo>
                    <a:pt x="66032" y="45972"/>
                  </a:lnTo>
                  <a:lnTo>
                    <a:pt x="36104" y="78463"/>
                  </a:lnTo>
                  <a:lnTo>
                    <a:pt x="14351" y="117412"/>
                  </a:lnTo>
                  <a:lnTo>
                    <a:pt x="2285" y="161544"/>
                  </a:lnTo>
                  <a:lnTo>
                    <a:pt x="0" y="180594"/>
                  </a:lnTo>
                  <a:lnTo>
                    <a:pt x="0" y="549401"/>
                  </a:lnTo>
                  <a:lnTo>
                    <a:pt x="25145" y="549401"/>
                  </a:lnTo>
                  <a:lnTo>
                    <a:pt x="25145" y="181356"/>
                  </a:lnTo>
                  <a:lnTo>
                    <a:pt x="25908" y="172974"/>
                  </a:lnTo>
                  <a:lnTo>
                    <a:pt x="35733" y="131842"/>
                  </a:lnTo>
                  <a:lnTo>
                    <a:pt x="61647" y="87011"/>
                  </a:lnTo>
                  <a:lnTo>
                    <a:pt x="91439" y="57912"/>
                  </a:lnTo>
                  <a:lnTo>
                    <a:pt x="138374" y="33623"/>
                  </a:lnTo>
                  <a:lnTo>
                    <a:pt x="189738" y="25208"/>
                  </a:lnTo>
                  <a:lnTo>
                    <a:pt x="1483614" y="25215"/>
                  </a:lnTo>
                  <a:lnTo>
                    <a:pt x="1537021" y="37723"/>
                  </a:lnTo>
                  <a:lnTo>
                    <a:pt x="1576797" y="61338"/>
                  </a:lnTo>
                  <a:lnTo>
                    <a:pt x="1608386" y="94667"/>
                  </a:lnTo>
                  <a:lnTo>
                    <a:pt x="1629613" y="135622"/>
                  </a:lnTo>
                  <a:lnTo>
                    <a:pt x="1638300" y="182117"/>
                  </a:lnTo>
                  <a:lnTo>
                    <a:pt x="1639062" y="190499"/>
                  </a:lnTo>
                  <a:lnTo>
                    <a:pt x="1639062" y="549401"/>
                  </a:lnTo>
                  <a:lnTo>
                    <a:pt x="1664208" y="549401"/>
                  </a:lnTo>
                  <a:close/>
                </a:path>
              </a:pathLst>
            </a:custGeom>
            <a:solidFill>
              <a:srgbClr val="FFFFFF"/>
            </a:solidFill>
          </p:spPr>
          <p:txBody>
            <a:bodyPr wrap="square" lIns="0" tIns="0" rIns="0" bIns="0" rtlCol="0"/>
            <a:lstStyle/>
            <a:p>
              <a:endParaRPr/>
            </a:p>
          </p:txBody>
        </p:sp>
        <p:sp>
          <p:nvSpPr>
            <p:cNvPr id="11" name="object 11"/>
            <p:cNvSpPr/>
            <p:nvPr/>
          </p:nvSpPr>
          <p:spPr>
            <a:xfrm>
              <a:off x="2334767" y="2857500"/>
              <a:ext cx="1639570" cy="537210"/>
            </a:xfrm>
            <a:custGeom>
              <a:avLst/>
              <a:gdLst/>
              <a:ahLst/>
              <a:cxnLst/>
              <a:rect l="l" t="t" r="r" b="b"/>
              <a:pathLst>
                <a:path w="1639570" h="537210">
                  <a:moveTo>
                    <a:pt x="1639062" y="537209"/>
                  </a:moveTo>
                  <a:lnTo>
                    <a:pt x="1639062" y="178308"/>
                  </a:lnTo>
                  <a:lnTo>
                    <a:pt x="1632683" y="130968"/>
                  </a:lnTo>
                  <a:lnTo>
                    <a:pt x="1614706" y="88392"/>
                  </a:lnTo>
                  <a:lnTo>
                    <a:pt x="1586865" y="52292"/>
                  </a:lnTo>
                  <a:lnTo>
                    <a:pt x="1550895" y="24384"/>
                  </a:lnTo>
                  <a:lnTo>
                    <a:pt x="1508534" y="6381"/>
                  </a:lnTo>
                  <a:lnTo>
                    <a:pt x="1461516" y="0"/>
                  </a:lnTo>
                  <a:lnTo>
                    <a:pt x="177546" y="0"/>
                  </a:lnTo>
                  <a:lnTo>
                    <a:pt x="130263" y="6381"/>
                  </a:lnTo>
                  <a:lnTo>
                    <a:pt x="87827" y="24384"/>
                  </a:lnTo>
                  <a:lnTo>
                    <a:pt x="51911" y="52292"/>
                  </a:lnTo>
                  <a:lnTo>
                    <a:pt x="24186" y="88392"/>
                  </a:lnTo>
                  <a:lnTo>
                    <a:pt x="6325" y="130968"/>
                  </a:lnTo>
                  <a:lnTo>
                    <a:pt x="0" y="178308"/>
                  </a:lnTo>
                  <a:lnTo>
                    <a:pt x="0" y="537209"/>
                  </a:lnTo>
                  <a:lnTo>
                    <a:pt x="1639062" y="537209"/>
                  </a:lnTo>
                  <a:close/>
                </a:path>
              </a:pathLst>
            </a:custGeom>
            <a:solidFill>
              <a:srgbClr val="4F81BD"/>
            </a:solidFill>
          </p:spPr>
          <p:txBody>
            <a:bodyPr wrap="square" lIns="0" tIns="0" rIns="0" bIns="0" rtlCol="0"/>
            <a:lstStyle/>
            <a:p>
              <a:endParaRPr/>
            </a:p>
          </p:txBody>
        </p:sp>
        <p:sp>
          <p:nvSpPr>
            <p:cNvPr id="12" name="object 12"/>
            <p:cNvSpPr/>
            <p:nvPr/>
          </p:nvSpPr>
          <p:spPr>
            <a:xfrm>
              <a:off x="2321814" y="2845308"/>
              <a:ext cx="1664970" cy="549910"/>
            </a:xfrm>
            <a:custGeom>
              <a:avLst/>
              <a:gdLst/>
              <a:ahLst/>
              <a:cxnLst/>
              <a:rect l="l" t="t" r="r" b="b"/>
              <a:pathLst>
                <a:path w="1664970" h="549910">
                  <a:moveTo>
                    <a:pt x="1664970" y="549401"/>
                  </a:moveTo>
                  <a:lnTo>
                    <a:pt x="1664970" y="189737"/>
                  </a:lnTo>
                  <a:lnTo>
                    <a:pt x="1663445" y="170687"/>
                  </a:lnTo>
                  <a:lnTo>
                    <a:pt x="1653622" y="126164"/>
                  </a:lnTo>
                  <a:lnTo>
                    <a:pt x="1633680" y="86210"/>
                  </a:lnTo>
                  <a:lnTo>
                    <a:pt x="1605162" y="52220"/>
                  </a:lnTo>
                  <a:lnTo>
                    <a:pt x="1569615" y="25591"/>
                  </a:lnTo>
                  <a:lnTo>
                    <a:pt x="1528584" y="7719"/>
                  </a:lnTo>
                  <a:lnTo>
                    <a:pt x="1483614" y="0"/>
                  </a:lnTo>
                  <a:lnTo>
                    <a:pt x="190499" y="0"/>
                  </a:lnTo>
                  <a:lnTo>
                    <a:pt x="144898" y="5459"/>
                  </a:lnTo>
                  <a:lnTo>
                    <a:pt x="103087" y="21169"/>
                  </a:lnTo>
                  <a:lnTo>
                    <a:pt x="66494" y="45881"/>
                  </a:lnTo>
                  <a:lnTo>
                    <a:pt x="36544" y="78347"/>
                  </a:lnTo>
                  <a:lnTo>
                    <a:pt x="14666" y="117318"/>
                  </a:lnTo>
                  <a:lnTo>
                    <a:pt x="2285" y="161544"/>
                  </a:lnTo>
                  <a:lnTo>
                    <a:pt x="0" y="190500"/>
                  </a:lnTo>
                  <a:lnTo>
                    <a:pt x="0" y="549401"/>
                  </a:lnTo>
                  <a:lnTo>
                    <a:pt x="25907" y="549401"/>
                  </a:lnTo>
                  <a:lnTo>
                    <a:pt x="25907" y="181356"/>
                  </a:lnTo>
                  <a:lnTo>
                    <a:pt x="27432" y="164592"/>
                  </a:lnTo>
                  <a:lnTo>
                    <a:pt x="47458" y="108318"/>
                  </a:lnTo>
                  <a:lnTo>
                    <a:pt x="80009" y="67818"/>
                  </a:lnTo>
                  <a:lnTo>
                    <a:pt x="114529" y="43635"/>
                  </a:lnTo>
                  <a:lnTo>
                    <a:pt x="164884" y="27256"/>
                  </a:lnTo>
                  <a:lnTo>
                    <a:pt x="190500" y="25206"/>
                  </a:lnTo>
                  <a:lnTo>
                    <a:pt x="1483614" y="25215"/>
                  </a:lnTo>
                  <a:lnTo>
                    <a:pt x="1537279" y="37676"/>
                  </a:lnTo>
                  <a:lnTo>
                    <a:pt x="1577063" y="61254"/>
                  </a:lnTo>
                  <a:lnTo>
                    <a:pt x="1608608" y="94568"/>
                  </a:lnTo>
                  <a:lnTo>
                    <a:pt x="1629933" y="135546"/>
                  </a:lnTo>
                  <a:lnTo>
                    <a:pt x="1639062" y="182117"/>
                  </a:lnTo>
                  <a:lnTo>
                    <a:pt x="1639062" y="549401"/>
                  </a:lnTo>
                  <a:lnTo>
                    <a:pt x="1664970" y="549401"/>
                  </a:lnTo>
                  <a:close/>
                </a:path>
              </a:pathLst>
            </a:custGeom>
            <a:solidFill>
              <a:srgbClr val="FFFFFF"/>
            </a:solidFill>
          </p:spPr>
          <p:txBody>
            <a:bodyPr wrap="square" lIns="0" tIns="0" rIns="0" bIns="0" rtlCol="0"/>
            <a:lstStyle/>
            <a:p>
              <a:endParaRPr/>
            </a:p>
          </p:txBody>
        </p:sp>
        <p:sp>
          <p:nvSpPr>
            <p:cNvPr id="13" name="object 13"/>
            <p:cNvSpPr/>
            <p:nvPr/>
          </p:nvSpPr>
          <p:spPr>
            <a:xfrm>
              <a:off x="4055364" y="2857500"/>
              <a:ext cx="1639570" cy="537210"/>
            </a:xfrm>
            <a:custGeom>
              <a:avLst/>
              <a:gdLst/>
              <a:ahLst/>
              <a:cxnLst/>
              <a:rect l="l" t="t" r="r" b="b"/>
              <a:pathLst>
                <a:path w="1639570" h="537210">
                  <a:moveTo>
                    <a:pt x="1639062" y="537209"/>
                  </a:moveTo>
                  <a:lnTo>
                    <a:pt x="1639062" y="178308"/>
                  </a:lnTo>
                  <a:lnTo>
                    <a:pt x="1632736" y="130968"/>
                  </a:lnTo>
                  <a:lnTo>
                    <a:pt x="1614875" y="88392"/>
                  </a:lnTo>
                  <a:lnTo>
                    <a:pt x="1587150" y="52292"/>
                  </a:lnTo>
                  <a:lnTo>
                    <a:pt x="1551234" y="24384"/>
                  </a:lnTo>
                  <a:lnTo>
                    <a:pt x="1508798" y="6381"/>
                  </a:lnTo>
                  <a:lnTo>
                    <a:pt x="1461515" y="0"/>
                  </a:lnTo>
                  <a:lnTo>
                    <a:pt x="178308" y="0"/>
                  </a:lnTo>
                  <a:lnTo>
                    <a:pt x="130968" y="6381"/>
                  </a:lnTo>
                  <a:lnTo>
                    <a:pt x="88391" y="24384"/>
                  </a:lnTo>
                  <a:lnTo>
                    <a:pt x="52292" y="52292"/>
                  </a:lnTo>
                  <a:lnTo>
                    <a:pt x="24383" y="88392"/>
                  </a:lnTo>
                  <a:lnTo>
                    <a:pt x="6381" y="130968"/>
                  </a:lnTo>
                  <a:lnTo>
                    <a:pt x="0" y="178308"/>
                  </a:lnTo>
                  <a:lnTo>
                    <a:pt x="0" y="537209"/>
                  </a:lnTo>
                  <a:lnTo>
                    <a:pt x="1639062" y="537209"/>
                  </a:lnTo>
                  <a:close/>
                </a:path>
              </a:pathLst>
            </a:custGeom>
            <a:solidFill>
              <a:srgbClr val="4F81BD"/>
            </a:solidFill>
          </p:spPr>
          <p:txBody>
            <a:bodyPr wrap="square" lIns="0" tIns="0" rIns="0" bIns="0" rtlCol="0"/>
            <a:lstStyle/>
            <a:p>
              <a:endParaRPr/>
            </a:p>
          </p:txBody>
        </p:sp>
        <p:sp>
          <p:nvSpPr>
            <p:cNvPr id="14" name="object 14"/>
            <p:cNvSpPr/>
            <p:nvPr/>
          </p:nvSpPr>
          <p:spPr>
            <a:xfrm>
              <a:off x="4043171" y="2845308"/>
              <a:ext cx="1664335" cy="549910"/>
            </a:xfrm>
            <a:custGeom>
              <a:avLst/>
              <a:gdLst/>
              <a:ahLst/>
              <a:cxnLst/>
              <a:rect l="l" t="t" r="r" b="b"/>
              <a:pathLst>
                <a:path w="1664335" h="549910">
                  <a:moveTo>
                    <a:pt x="1664208" y="549401"/>
                  </a:moveTo>
                  <a:lnTo>
                    <a:pt x="1664208" y="180593"/>
                  </a:lnTo>
                  <a:lnTo>
                    <a:pt x="1663445" y="170687"/>
                  </a:lnTo>
                  <a:lnTo>
                    <a:pt x="1653066" y="125752"/>
                  </a:lnTo>
                  <a:lnTo>
                    <a:pt x="1633194" y="85857"/>
                  </a:lnTo>
                  <a:lnTo>
                    <a:pt x="1605072" y="52168"/>
                  </a:lnTo>
                  <a:lnTo>
                    <a:pt x="1569940" y="25851"/>
                  </a:lnTo>
                  <a:lnTo>
                    <a:pt x="1529040" y="8073"/>
                  </a:lnTo>
                  <a:lnTo>
                    <a:pt x="1483614" y="0"/>
                  </a:lnTo>
                  <a:lnTo>
                    <a:pt x="189737" y="0"/>
                  </a:lnTo>
                  <a:lnTo>
                    <a:pt x="144435" y="5474"/>
                  </a:lnTo>
                  <a:lnTo>
                    <a:pt x="102697" y="21242"/>
                  </a:lnTo>
                  <a:lnTo>
                    <a:pt x="66070" y="46020"/>
                  </a:lnTo>
                  <a:lnTo>
                    <a:pt x="36096" y="78519"/>
                  </a:lnTo>
                  <a:lnTo>
                    <a:pt x="14320" y="117456"/>
                  </a:lnTo>
                  <a:lnTo>
                    <a:pt x="2285" y="161544"/>
                  </a:lnTo>
                  <a:lnTo>
                    <a:pt x="0" y="180594"/>
                  </a:lnTo>
                  <a:lnTo>
                    <a:pt x="0" y="549401"/>
                  </a:lnTo>
                  <a:lnTo>
                    <a:pt x="25145" y="549401"/>
                  </a:lnTo>
                  <a:lnTo>
                    <a:pt x="25145" y="181356"/>
                  </a:lnTo>
                  <a:lnTo>
                    <a:pt x="25908" y="172974"/>
                  </a:lnTo>
                  <a:lnTo>
                    <a:pt x="35733" y="131842"/>
                  </a:lnTo>
                  <a:lnTo>
                    <a:pt x="61647" y="87011"/>
                  </a:lnTo>
                  <a:lnTo>
                    <a:pt x="92201" y="57912"/>
                  </a:lnTo>
                  <a:lnTo>
                    <a:pt x="138641" y="33485"/>
                  </a:lnTo>
                  <a:lnTo>
                    <a:pt x="189738" y="25209"/>
                  </a:lnTo>
                  <a:lnTo>
                    <a:pt x="1483614" y="25215"/>
                  </a:lnTo>
                  <a:lnTo>
                    <a:pt x="1537694" y="38069"/>
                  </a:lnTo>
                  <a:lnTo>
                    <a:pt x="1577182" y="61380"/>
                  </a:lnTo>
                  <a:lnTo>
                    <a:pt x="1608224" y="94231"/>
                  </a:lnTo>
                  <a:lnTo>
                    <a:pt x="1629342" y="135014"/>
                  </a:lnTo>
                  <a:lnTo>
                    <a:pt x="1639062" y="182117"/>
                  </a:lnTo>
                  <a:lnTo>
                    <a:pt x="1639062" y="549401"/>
                  </a:lnTo>
                  <a:lnTo>
                    <a:pt x="1664208" y="549401"/>
                  </a:lnTo>
                  <a:close/>
                </a:path>
              </a:pathLst>
            </a:custGeom>
            <a:solidFill>
              <a:srgbClr val="FFFFFF"/>
            </a:solidFill>
          </p:spPr>
          <p:txBody>
            <a:bodyPr wrap="square" lIns="0" tIns="0" rIns="0" bIns="0" rtlCol="0"/>
            <a:lstStyle/>
            <a:p>
              <a:endParaRPr/>
            </a:p>
          </p:txBody>
        </p:sp>
        <p:sp>
          <p:nvSpPr>
            <p:cNvPr id="15" name="object 15"/>
            <p:cNvSpPr/>
            <p:nvPr/>
          </p:nvSpPr>
          <p:spPr>
            <a:xfrm>
              <a:off x="5776721" y="2857500"/>
              <a:ext cx="1639570" cy="537210"/>
            </a:xfrm>
            <a:custGeom>
              <a:avLst/>
              <a:gdLst/>
              <a:ahLst/>
              <a:cxnLst/>
              <a:rect l="l" t="t" r="r" b="b"/>
              <a:pathLst>
                <a:path w="1639570" h="537210">
                  <a:moveTo>
                    <a:pt x="1639062" y="537209"/>
                  </a:moveTo>
                  <a:lnTo>
                    <a:pt x="1639062" y="178308"/>
                  </a:lnTo>
                  <a:lnTo>
                    <a:pt x="1632736" y="130968"/>
                  </a:lnTo>
                  <a:lnTo>
                    <a:pt x="1614875" y="88392"/>
                  </a:lnTo>
                  <a:lnTo>
                    <a:pt x="1587150" y="52292"/>
                  </a:lnTo>
                  <a:lnTo>
                    <a:pt x="1551234" y="24384"/>
                  </a:lnTo>
                  <a:lnTo>
                    <a:pt x="1508798" y="6381"/>
                  </a:lnTo>
                  <a:lnTo>
                    <a:pt x="1461516" y="0"/>
                  </a:lnTo>
                  <a:lnTo>
                    <a:pt x="177546" y="0"/>
                  </a:lnTo>
                  <a:lnTo>
                    <a:pt x="130263" y="6381"/>
                  </a:lnTo>
                  <a:lnTo>
                    <a:pt x="87827" y="24384"/>
                  </a:lnTo>
                  <a:lnTo>
                    <a:pt x="51911" y="52292"/>
                  </a:lnTo>
                  <a:lnTo>
                    <a:pt x="24186" y="88392"/>
                  </a:lnTo>
                  <a:lnTo>
                    <a:pt x="6325" y="130968"/>
                  </a:lnTo>
                  <a:lnTo>
                    <a:pt x="0" y="178308"/>
                  </a:lnTo>
                  <a:lnTo>
                    <a:pt x="0" y="537209"/>
                  </a:lnTo>
                  <a:lnTo>
                    <a:pt x="1639062" y="537209"/>
                  </a:lnTo>
                  <a:close/>
                </a:path>
              </a:pathLst>
            </a:custGeom>
            <a:solidFill>
              <a:srgbClr val="4F81BD"/>
            </a:solidFill>
          </p:spPr>
          <p:txBody>
            <a:bodyPr wrap="square" lIns="0" tIns="0" rIns="0" bIns="0" rtlCol="0"/>
            <a:lstStyle/>
            <a:p>
              <a:endParaRPr/>
            </a:p>
          </p:txBody>
        </p:sp>
        <p:sp>
          <p:nvSpPr>
            <p:cNvPr id="16" name="object 16"/>
            <p:cNvSpPr/>
            <p:nvPr/>
          </p:nvSpPr>
          <p:spPr>
            <a:xfrm>
              <a:off x="5763767" y="2845308"/>
              <a:ext cx="1664970" cy="549910"/>
            </a:xfrm>
            <a:custGeom>
              <a:avLst/>
              <a:gdLst/>
              <a:ahLst/>
              <a:cxnLst/>
              <a:rect l="l" t="t" r="r" b="b"/>
              <a:pathLst>
                <a:path w="1664970" h="549910">
                  <a:moveTo>
                    <a:pt x="1664970" y="549401"/>
                  </a:moveTo>
                  <a:lnTo>
                    <a:pt x="1664970" y="189737"/>
                  </a:lnTo>
                  <a:lnTo>
                    <a:pt x="1663445" y="170687"/>
                  </a:lnTo>
                  <a:lnTo>
                    <a:pt x="1653674" y="126226"/>
                  </a:lnTo>
                  <a:lnTo>
                    <a:pt x="1633733" y="86247"/>
                  </a:lnTo>
                  <a:lnTo>
                    <a:pt x="1605191" y="52192"/>
                  </a:lnTo>
                  <a:lnTo>
                    <a:pt x="1569612" y="25504"/>
                  </a:lnTo>
                  <a:lnTo>
                    <a:pt x="1528564" y="7626"/>
                  </a:lnTo>
                  <a:lnTo>
                    <a:pt x="1483614" y="0"/>
                  </a:lnTo>
                  <a:lnTo>
                    <a:pt x="190499" y="0"/>
                  </a:lnTo>
                  <a:lnTo>
                    <a:pt x="145092" y="5369"/>
                  </a:lnTo>
                  <a:lnTo>
                    <a:pt x="103259" y="21127"/>
                  </a:lnTo>
                  <a:lnTo>
                    <a:pt x="66532" y="45948"/>
                  </a:lnTo>
                  <a:lnTo>
                    <a:pt x="36420" y="78543"/>
                  </a:lnTo>
                  <a:lnTo>
                    <a:pt x="14515" y="117482"/>
                  </a:lnTo>
                  <a:lnTo>
                    <a:pt x="2285" y="161544"/>
                  </a:lnTo>
                  <a:lnTo>
                    <a:pt x="0" y="190500"/>
                  </a:lnTo>
                  <a:lnTo>
                    <a:pt x="0" y="549401"/>
                  </a:lnTo>
                  <a:lnTo>
                    <a:pt x="25907" y="549401"/>
                  </a:lnTo>
                  <a:lnTo>
                    <a:pt x="25907" y="181356"/>
                  </a:lnTo>
                  <a:lnTo>
                    <a:pt x="27432" y="164592"/>
                  </a:lnTo>
                  <a:lnTo>
                    <a:pt x="47458" y="108318"/>
                  </a:lnTo>
                  <a:lnTo>
                    <a:pt x="80009" y="67818"/>
                  </a:lnTo>
                  <a:lnTo>
                    <a:pt x="114573" y="43675"/>
                  </a:lnTo>
                  <a:lnTo>
                    <a:pt x="164861" y="27274"/>
                  </a:lnTo>
                  <a:lnTo>
                    <a:pt x="190500" y="25207"/>
                  </a:lnTo>
                  <a:lnTo>
                    <a:pt x="1483614" y="25215"/>
                  </a:lnTo>
                  <a:lnTo>
                    <a:pt x="1537420" y="37767"/>
                  </a:lnTo>
                  <a:lnTo>
                    <a:pt x="1577213" y="61269"/>
                  </a:lnTo>
                  <a:lnTo>
                    <a:pt x="1608695" y="94462"/>
                  </a:lnTo>
                  <a:lnTo>
                    <a:pt x="1629950" y="135395"/>
                  </a:lnTo>
                  <a:lnTo>
                    <a:pt x="1639062" y="182117"/>
                  </a:lnTo>
                  <a:lnTo>
                    <a:pt x="1639062" y="549401"/>
                  </a:lnTo>
                  <a:lnTo>
                    <a:pt x="1664970" y="549401"/>
                  </a:lnTo>
                  <a:close/>
                </a:path>
              </a:pathLst>
            </a:custGeom>
            <a:solidFill>
              <a:srgbClr val="FFFFFF"/>
            </a:solidFill>
          </p:spPr>
          <p:txBody>
            <a:bodyPr wrap="square" lIns="0" tIns="0" rIns="0" bIns="0" rtlCol="0"/>
            <a:lstStyle/>
            <a:p>
              <a:endParaRPr/>
            </a:p>
          </p:txBody>
        </p:sp>
        <p:sp>
          <p:nvSpPr>
            <p:cNvPr id="17" name="object 17"/>
            <p:cNvSpPr/>
            <p:nvPr/>
          </p:nvSpPr>
          <p:spPr>
            <a:xfrm>
              <a:off x="7498080" y="2857500"/>
              <a:ext cx="1639570" cy="537210"/>
            </a:xfrm>
            <a:custGeom>
              <a:avLst/>
              <a:gdLst/>
              <a:ahLst/>
              <a:cxnLst/>
              <a:rect l="l" t="t" r="r" b="b"/>
              <a:pathLst>
                <a:path w="1639570" h="537210">
                  <a:moveTo>
                    <a:pt x="1639062" y="537209"/>
                  </a:moveTo>
                  <a:lnTo>
                    <a:pt x="1639062" y="178308"/>
                  </a:lnTo>
                  <a:lnTo>
                    <a:pt x="1632680" y="130968"/>
                  </a:lnTo>
                  <a:lnTo>
                    <a:pt x="1614678" y="88392"/>
                  </a:lnTo>
                  <a:lnTo>
                    <a:pt x="1586769" y="52292"/>
                  </a:lnTo>
                  <a:lnTo>
                    <a:pt x="1550670" y="24384"/>
                  </a:lnTo>
                  <a:lnTo>
                    <a:pt x="1508093" y="6381"/>
                  </a:lnTo>
                  <a:lnTo>
                    <a:pt x="1460754" y="0"/>
                  </a:lnTo>
                  <a:lnTo>
                    <a:pt x="177546" y="0"/>
                  </a:lnTo>
                  <a:lnTo>
                    <a:pt x="130263" y="6381"/>
                  </a:lnTo>
                  <a:lnTo>
                    <a:pt x="87827" y="24384"/>
                  </a:lnTo>
                  <a:lnTo>
                    <a:pt x="51911" y="52292"/>
                  </a:lnTo>
                  <a:lnTo>
                    <a:pt x="24186" y="88392"/>
                  </a:lnTo>
                  <a:lnTo>
                    <a:pt x="6325" y="130968"/>
                  </a:lnTo>
                  <a:lnTo>
                    <a:pt x="0" y="178308"/>
                  </a:lnTo>
                  <a:lnTo>
                    <a:pt x="0" y="537209"/>
                  </a:lnTo>
                  <a:lnTo>
                    <a:pt x="1639062" y="537209"/>
                  </a:lnTo>
                  <a:close/>
                </a:path>
              </a:pathLst>
            </a:custGeom>
            <a:solidFill>
              <a:srgbClr val="4F81BD"/>
            </a:solidFill>
          </p:spPr>
          <p:txBody>
            <a:bodyPr wrap="square" lIns="0" tIns="0" rIns="0" bIns="0" rtlCol="0"/>
            <a:lstStyle/>
            <a:p>
              <a:endParaRPr/>
            </a:p>
          </p:txBody>
        </p:sp>
        <p:sp>
          <p:nvSpPr>
            <p:cNvPr id="18" name="object 18"/>
            <p:cNvSpPr/>
            <p:nvPr/>
          </p:nvSpPr>
          <p:spPr>
            <a:xfrm>
              <a:off x="7485126" y="2845308"/>
              <a:ext cx="1664335" cy="549910"/>
            </a:xfrm>
            <a:custGeom>
              <a:avLst/>
              <a:gdLst/>
              <a:ahLst/>
              <a:cxnLst/>
              <a:rect l="l" t="t" r="r" b="b"/>
              <a:pathLst>
                <a:path w="1664334" h="549910">
                  <a:moveTo>
                    <a:pt x="1664208" y="549401"/>
                  </a:moveTo>
                  <a:lnTo>
                    <a:pt x="1664208" y="180593"/>
                  </a:lnTo>
                  <a:lnTo>
                    <a:pt x="1663445" y="170687"/>
                  </a:lnTo>
                  <a:lnTo>
                    <a:pt x="1653105" y="125816"/>
                  </a:lnTo>
                  <a:lnTo>
                    <a:pt x="1633225" y="85908"/>
                  </a:lnTo>
                  <a:lnTo>
                    <a:pt x="1605072" y="52168"/>
                  </a:lnTo>
                  <a:lnTo>
                    <a:pt x="1569909" y="25800"/>
                  </a:lnTo>
                  <a:lnTo>
                    <a:pt x="1529001" y="8009"/>
                  </a:lnTo>
                  <a:lnTo>
                    <a:pt x="1483614" y="0"/>
                  </a:lnTo>
                  <a:lnTo>
                    <a:pt x="189737" y="0"/>
                  </a:lnTo>
                  <a:lnTo>
                    <a:pt x="144571" y="5418"/>
                  </a:lnTo>
                  <a:lnTo>
                    <a:pt x="102830" y="21225"/>
                  </a:lnTo>
                  <a:lnTo>
                    <a:pt x="66122" y="46081"/>
                  </a:lnTo>
                  <a:lnTo>
                    <a:pt x="36033" y="78689"/>
                  </a:lnTo>
                  <a:lnTo>
                    <a:pt x="14241" y="117580"/>
                  </a:lnTo>
                  <a:lnTo>
                    <a:pt x="2285" y="161544"/>
                  </a:lnTo>
                  <a:lnTo>
                    <a:pt x="0" y="180594"/>
                  </a:lnTo>
                  <a:lnTo>
                    <a:pt x="0" y="549401"/>
                  </a:lnTo>
                  <a:lnTo>
                    <a:pt x="25145" y="549401"/>
                  </a:lnTo>
                  <a:lnTo>
                    <a:pt x="25145" y="190500"/>
                  </a:lnTo>
                  <a:lnTo>
                    <a:pt x="25908" y="181356"/>
                  </a:lnTo>
                  <a:lnTo>
                    <a:pt x="25908" y="172974"/>
                  </a:lnTo>
                  <a:lnTo>
                    <a:pt x="27432" y="164592"/>
                  </a:lnTo>
                  <a:lnTo>
                    <a:pt x="47139" y="108213"/>
                  </a:lnTo>
                  <a:lnTo>
                    <a:pt x="80009" y="67818"/>
                  </a:lnTo>
                  <a:lnTo>
                    <a:pt x="114331" y="43675"/>
                  </a:lnTo>
                  <a:lnTo>
                    <a:pt x="164305" y="27317"/>
                  </a:lnTo>
                  <a:lnTo>
                    <a:pt x="189738" y="25209"/>
                  </a:lnTo>
                  <a:lnTo>
                    <a:pt x="1483614" y="25215"/>
                  </a:lnTo>
                  <a:lnTo>
                    <a:pt x="1537585" y="37959"/>
                  </a:lnTo>
                  <a:lnTo>
                    <a:pt x="1577149" y="61362"/>
                  </a:lnTo>
                  <a:lnTo>
                    <a:pt x="1608321" y="94359"/>
                  </a:lnTo>
                  <a:lnTo>
                    <a:pt x="1629493" y="135197"/>
                  </a:lnTo>
                  <a:lnTo>
                    <a:pt x="1639062" y="182117"/>
                  </a:lnTo>
                  <a:lnTo>
                    <a:pt x="1639062" y="549401"/>
                  </a:lnTo>
                  <a:lnTo>
                    <a:pt x="1664208" y="549401"/>
                  </a:lnTo>
                  <a:close/>
                </a:path>
              </a:pathLst>
            </a:custGeom>
            <a:solidFill>
              <a:srgbClr val="FFFFFF"/>
            </a:solidFill>
          </p:spPr>
          <p:txBody>
            <a:bodyPr wrap="square" lIns="0" tIns="0" rIns="0" bIns="0" rtlCol="0"/>
            <a:lstStyle/>
            <a:p>
              <a:endParaRPr/>
            </a:p>
          </p:txBody>
        </p:sp>
        <p:sp>
          <p:nvSpPr>
            <p:cNvPr id="19" name="object 19"/>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0" name="object 20"/>
            <p:cNvSpPr/>
            <p:nvPr/>
          </p:nvSpPr>
          <p:spPr>
            <a:xfrm>
              <a:off x="1249680" y="3394710"/>
              <a:ext cx="7247890" cy="979169"/>
            </a:xfrm>
            <a:custGeom>
              <a:avLst/>
              <a:gdLst/>
              <a:ahLst/>
              <a:cxnLst/>
              <a:rect l="l" t="t" r="r" b="b"/>
              <a:pathLst>
                <a:path w="7247890" h="979170">
                  <a:moveTo>
                    <a:pt x="7247382" y="0"/>
                  </a:moveTo>
                  <a:lnTo>
                    <a:pt x="0" y="0"/>
                  </a:lnTo>
                  <a:lnTo>
                    <a:pt x="0" y="662940"/>
                  </a:lnTo>
                  <a:lnTo>
                    <a:pt x="5917692" y="662940"/>
                  </a:lnTo>
                  <a:lnTo>
                    <a:pt x="5917692" y="979170"/>
                  </a:lnTo>
                  <a:lnTo>
                    <a:pt x="6268212" y="979170"/>
                  </a:lnTo>
                  <a:lnTo>
                    <a:pt x="7247382" y="0"/>
                  </a:lnTo>
                  <a:close/>
                </a:path>
              </a:pathLst>
            </a:custGeom>
            <a:solidFill>
              <a:srgbClr val="D0D8E8"/>
            </a:solidFill>
          </p:spPr>
          <p:txBody>
            <a:bodyPr wrap="square" lIns="0" tIns="0" rIns="0" bIns="0" rtlCol="0"/>
            <a:lstStyle/>
            <a:p>
              <a:endParaRPr/>
            </a:p>
          </p:txBody>
        </p:sp>
        <p:sp>
          <p:nvSpPr>
            <p:cNvPr id="21" name="object 21"/>
            <p:cNvSpPr/>
            <p:nvPr/>
          </p:nvSpPr>
          <p:spPr>
            <a:xfrm>
              <a:off x="613410" y="3394709"/>
              <a:ext cx="1639570" cy="529590"/>
            </a:xfrm>
            <a:custGeom>
              <a:avLst/>
              <a:gdLst/>
              <a:ahLst/>
              <a:cxnLst/>
              <a:rect l="l" t="t" r="r" b="b"/>
              <a:pathLst>
                <a:path w="1639570" h="529589">
                  <a:moveTo>
                    <a:pt x="1639062" y="352044"/>
                  </a:moveTo>
                  <a:lnTo>
                    <a:pt x="1639062" y="0"/>
                  </a:lnTo>
                  <a:lnTo>
                    <a:pt x="0" y="0"/>
                  </a:lnTo>
                  <a:lnTo>
                    <a:pt x="0" y="352044"/>
                  </a:lnTo>
                  <a:lnTo>
                    <a:pt x="6381" y="399326"/>
                  </a:lnTo>
                  <a:lnTo>
                    <a:pt x="24384" y="441762"/>
                  </a:lnTo>
                  <a:lnTo>
                    <a:pt x="52292" y="477678"/>
                  </a:lnTo>
                  <a:lnTo>
                    <a:pt x="88392" y="505403"/>
                  </a:lnTo>
                  <a:lnTo>
                    <a:pt x="130968" y="523264"/>
                  </a:lnTo>
                  <a:lnTo>
                    <a:pt x="178308" y="529590"/>
                  </a:lnTo>
                  <a:lnTo>
                    <a:pt x="1461516" y="529590"/>
                  </a:lnTo>
                  <a:lnTo>
                    <a:pt x="1508798" y="523264"/>
                  </a:lnTo>
                  <a:lnTo>
                    <a:pt x="1551234" y="505403"/>
                  </a:lnTo>
                  <a:lnTo>
                    <a:pt x="1587150" y="477678"/>
                  </a:lnTo>
                  <a:lnTo>
                    <a:pt x="1614875" y="441762"/>
                  </a:lnTo>
                  <a:lnTo>
                    <a:pt x="1632736" y="399326"/>
                  </a:lnTo>
                  <a:lnTo>
                    <a:pt x="1639062" y="352044"/>
                  </a:lnTo>
                  <a:close/>
                </a:path>
              </a:pathLst>
            </a:custGeom>
            <a:solidFill>
              <a:srgbClr val="4F81BD"/>
            </a:solidFill>
          </p:spPr>
          <p:txBody>
            <a:bodyPr wrap="square" lIns="0" tIns="0" rIns="0" bIns="0" rtlCol="0"/>
            <a:lstStyle/>
            <a:p>
              <a:endParaRPr/>
            </a:p>
          </p:txBody>
        </p:sp>
        <p:sp>
          <p:nvSpPr>
            <p:cNvPr id="22" name="object 22"/>
            <p:cNvSpPr/>
            <p:nvPr/>
          </p:nvSpPr>
          <p:spPr>
            <a:xfrm>
              <a:off x="601218" y="3394709"/>
              <a:ext cx="1664335" cy="542925"/>
            </a:xfrm>
            <a:custGeom>
              <a:avLst/>
              <a:gdLst/>
              <a:ahLst/>
              <a:cxnLst/>
              <a:rect l="l" t="t" r="r" b="b"/>
              <a:pathLst>
                <a:path w="1664335" h="542925">
                  <a:moveTo>
                    <a:pt x="1664208" y="361950"/>
                  </a:moveTo>
                  <a:lnTo>
                    <a:pt x="1664208" y="0"/>
                  </a:lnTo>
                  <a:lnTo>
                    <a:pt x="1639062" y="0"/>
                  </a:lnTo>
                  <a:lnTo>
                    <a:pt x="1639062" y="352044"/>
                  </a:lnTo>
                  <a:lnTo>
                    <a:pt x="1638300" y="361188"/>
                  </a:lnTo>
                  <a:lnTo>
                    <a:pt x="1638300" y="369570"/>
                  </a:lnTo>
                  <a:lnTo>
                    <a:pt x="1625956" y="415942"/>
                  </a:lnTo>
                  <a:lnTo>
                    <a:pt x="1602657" y="455420"/>
                  </a:lnTo>
                  <a:lnTo>
                    <a:pt x="1569908" y="486494"/>
                  </a:lnTo>
                  <a:lnTo>
                    <a:pt x="1529216" y="507656"/>
                  </a:lnTo>
                  <a:lnTo>
                    <a:pt x="1482090" y="517398"/>
                  </a:lnTo>
                  <a:lnTo>
                    <a:pt x="190500" y="517398"/>
                  </a:lnTo>
                  <a:lnTo>
                    <a:pt x="142968" y="510337"/>
                  </a:lnTo>
                  <a:lnTo>
                    <a:pt x="101089" y="491193"/>
                  </a:lnTo>
                  <a:lnTo>
                    <a:pt x="66593" y="461559"/>
                  </a:lnTo>
                  <a:lnTo>
                    <a:pt x="41210" y="423027"/>
                  </a:lnTo>
                  <a:lnTo>
                    <a:pt x="26670" y="377190"/>
                  </a:lnTo>
                  <a:lnTo>
                    <a:pt x="25146" y="0"/>
                  </a:lnTo>
                  <a:lnTo>
                    <a:pt x="0" y="0"/>
                  </a:lnTo>
                  <a:lnTo>
                    <a:pt x="0" y="361950"/>
                  </a:lnTo>
                  <a:lnTo>
                    <a:pt x="12052" y="419149"/>
                  </a:lnTo>
                  <a:lnTo>
                    <a:pt x="42039" y="471907"/>
                  </a:lnTo>
                  <a:lnTo>
                    <a:pt x="76200" y="505206"/>
                  </a:lnTo>
                  <a:lnTo>
                    <a:pt x="130406" y="532942"/>
                  </a:lnTo>
                  <a:lnTo>
                    <a:pt x="190500" y="542544"/>
                  </a:lnTo>
                  <a:lnTo>
                    <a:pt x="1483614" y="542544"/>
                  </a:lnTo>
                  <a:lnTo>
                    <a:pt x="1538291" y="531391"/>
                  </a:lnTo>
                  <a:lnTo>
                    <a:pt x="1578164" y="511485"/>
                  </a:lnTo>
                  <a:lnTo>
                    <a:pt x="1611915" y="483327"/>
                  </a:lnTo>
                  <a:lnTo>
                    <a:pt x="1638322" y="448177"/>
                  </a:lnTo>
                  <a:lnTo>
                    <a:pt x="1656161" y="407297"/>
                  </a:lnTo>
                  <a:lnTo>
                    <a:pt x="1664208" y="361950"/>
                  </a:lnTo>
                  <a:close/>
                </a:path>
              </a:pathLst>
            </a:custGeom>
            <a:solidFill>
              <a:srgbClr val="FFFFFF"/>
            </a:solidFill>
          </p:spPr>
          <p:txBody>
            <a:bodyPr wrap="square" lIns="0" tIns="0" rIns="0" bIns="0" rtlCol="0"/>
            <a:lstStyle/>
            <a:p>
              <a:endParaRPr/>
            </a:p>
          </p:txBody>
        </p:sp>
      </p:grpSp>
      <p:sp>
        <p:nvSpPr>
          <p:cNvPr id="23" name="object 23"/>
          <p:cNvSpPr txBox="1"/>
          <p:nvPr/>
        </p:nvSpPr>
        <p:spPr>
          <a:xfrm>
            <a:off x="792733" y="3071875"/>
            <a:ext cx="1278890" cy="581025"/>
          </a:xfrm>
          <a:prstGeom prst="rect">
            <a:avLst/>
          </a:prstGeom>
        </p:spPr>
        <p:txBody>
          <a:bodyPr vert="horz" wrap="square" lIns="0" tIns="41910" rIns="0" bIns="0" rtlCol="0">
            <a:spAutoFit/>
          </a:bodyPr>
          <a:lstStyle/>
          <a:p>
            <a:pPr marL="12700" marR="5080" indent="85725">
              <a:lnSpc>
                <a:spcPts val="2090"/>
              </a:lnSpc>
              <a:spcBef>
                <a:spcPts val="330"/>
              </a:spcBef>
            </a:pPr>
            <a:r>
              <a:rPr sz="1900" spc="-10" dirty="0">
                <a:solidFill>
                  <a:srgbClr val="FFFFFF"/>
                </a:solidFill>
                <a:latin typeface="Calibri"/>
                <a:cs typeface="Calibri"/>
              </a:rPr>
              <a:t>Substantial  </a:t>
            </a:r>
            <a:r>
              <a:rPr sz="1900" dirty="0">
                <a:solidFill>
                  <a:srgbClr val="FFFFFF"/>
                </a:solidFill>
                <a:latin typeface="Calibri"/>
                <a:cs typeface="Calibri"/>
              </a:rPr>
              <a:t>Compl</a:t>
            </a:r>
            <a:r>
              <a:rPr sz="1900" spc="-15" dirty="0">
                <a:solidFill>
                  <a:srgbClr val="FFFFFF"/>
                </a:solidFill>
                <a:latin typeface="Calibri"/>
                <a:cs typeface="Calibri"/>
              </a:rPr>
              <a:t>e</a:t>
            </a:r>
            <a:r>
              <a:rPr sz="1900" dirty="0">
                <a:solidFill>
                  <a:srgbClr val="FFFFFF"/>
                </a:solidFill>
                <a:latin typeface="Calibri"/>
                <a:cs typeface="Calibri"/>
              </a:rPr>
              <a:t>tion?</a:t>
            </a:r>
            <a:endParaRPr sz="1900">
              <a:latin typeface="Calibri"/>
              <a:cs typeface="Calibri"/>
            </a:endParaRPr>
          </a:p>
        </p:txBody>
      </p:sp>
      <p:grpSp>
        <p:nvGrpSpPr>
          <p:cNvPr id="24" name="object 24"/>
          <p:cNvGrpSpPr/>
          <p:nvPr/>
        </p:nvGrpSpPr>
        <p:grpSpPr>
          <a:xfrm>
            <a:off x="2321814" y="3394709"/>
            <a:ext cx="1664970" cy="542925"/>
            <a:chOff x="2321814" y="3394709"/>
            <a:chExt cx="1664970" cy="542925"/>
          </a:xfrm>
        </p:grpSpPr>
        <p:sp>
          <p:nvSpPr>
            <p:cNvPr id="25" name="object 25"/>
            <p:cNvSpPr/>
            <p:nvPr/>
          </p:nvSpPr>
          <p:spPr>
            <a:xfrm>
              <a:off x="2334768" y="3394709"/>
              <a:ext cx="1639570" cy="529590"/>
            </a:xfrm>
            <a:custGeom>
              <a:avLst/>
              <a:gdLst/>
              <a:ahLst/>
              <a:cxnLst/>
              <a:rect l="l" t="t" r="r" b="b"/>
              <a:pathLst>
                <a:path w="1639570" h="529589">
                  <a:moveTo>
                    <a:pt x="1639062" y="352044"/>
                  </a:moveTo>
                  <a:lnTo>
                    <a:pt x="1639062" y="0"/>
                  </a:lnTo>
                  <a:lnTo>
                    <a:pt x="0" y="0"/>
                  </a:lnTo>
                  <a:lnTo>
                    <a:pt x="0" y="352044"/>
                  </a:lnTo>
                  <a:lnTo>
                    <a:pt x="6325" y="399326"/>
                  </a:lnTo>
                  <a:lnTo>
                    <a:pt x="24186" y="441762"/>
                  </a:lnTo>
                  <a:lnTo>
                    <a:pt x="51911" y="477678"/>
                  </a:lnTo>
                  <a:lnTo>
                    <a:pt x="87827" y="505403"/>
                  </a:lnTo>
                  <a:lnTo>
                    <a:pt x="130263" y="523264"/>
                  </a:lnTo>
                  <a:lnTo>
                    <a:pt x="177546" y="529590"/>
                  </a:lnTo>
                  <a:lnTo>
                    <a:pt x="1461516" y="529590"/>
                  </a:lnTo>
                  <a:lnTo>
                    <a:pt x="1508534" y="523264"/>
                  </a:lnTo>
                  <a:lnTo>
                    <a:pt x="1550895" y="505403"/>
                  </a:lnTo>
                  <a:lnTo>
                    <a:pt x="1586864" y="477678"/>
                  </a:lnTo>
                  <a:lnTo>
                    <a:pt x="1614706" y="441762"/>
                  </a:lnTo>
                  <a:lnTo>
                    <a:pt x="1632683" y="399326"/>
                  </a:lnTo>
                  <a:lnTo>
                    <a:pt x="1639062" y="352044"/>
                  </a:lnTo>
                  <a:close/>
                </a:path>
              </a:pathLst>
            </a:custGeom>
            <a:solidFill>
              <a:srgbClr val="4F81BD"/>
            </a:solidFill>
          </p:spPr>
          <p:txBody>
            <a:bodyPr wrap="square" lIns="0" tIns="0" rIns="0" bIns="0" rtlCol="0"/>
            <a:lstStyle/>
            <a:p>
              <a:endParaRPr/>
            </a:p>
          </p:txBody>
        </p:sp>
        <p:sp>
          <p:nvSpPr>
            <p:cNvPr id="26" name="object 26"/>
            <p:cNvSpPr/>
            <p:nvPr/>
          </p:nvSpPr>
          <p:spPr>
            <a:xfrm>
              <a:off x="2321814" y="3394709"/>
              <a:ext cx="1664970" cy="542925"/>
            </a:xfrm>
            <a:custGeom>
              <a:avLst/>
              <a:gdLst/>
              <a:ahLst/>
              <a:cxnLst/>
              <a:rect l="l" t="t" r="r" b="b"/>
              <a:pathLst>
                <a:path w="1664970" h="542925">
                  <a:moveTo>
                    <a:pt x="1664970" y="352044"/>
                  </a:moveTo>
                  <a:lnTo>
                    <a:pt x="1664970" y="0"/>
                  </a:lnTo>
                  <a:lnTo>
                    <a:pt x="1639062" y="0"/>
                  </a:lnTo>
                  <a:lnTo>
                    <a:pt x="1639062" y="361188"/>
                  </a:lnTo>
                  <a:lnTo>
                    <a:pt x="1638300" y="369570"/>
                  </a:lnTo>
                  <a:lnTo>
                    <a:pt x="1626432" y="416019"/>
                  </a:lnTo>
                  <a:lnTo>
                    <a:pt x="1603123" y="455586"/>
                  </a:lnTo>
                  <a:lnTo>
                    <a:pt x="1570127" y="486712"/>
                  </a:lnTo>
                  <a:lnTo>
                    <a:pt x="1529198" y="507835"/>
                  </a:lnTo>
                  <a:lnTo>
                    <a:pt x="1482090" y="517398"/>
                  </a:lnTo>
                  <a:lnTo>
                    <a:pt x="190500" y="517398"/>
                  </a:lnTo>
                  <a:lnTo>
                    <a:pt x="143291" y="510299"/>
                  </a:lnTo>
                  <a:lnTo>
                    <a:pt x="101375" y="491043"/>
                  </a:lnTo>
                  <a:lnTo>
                    <a:pt x="66757" y="461316"/>
                  </a:lnTo>
                  <a:lnTo>
                    <a:pt x="41441" y="422802"/>
                  </a:lnTo>
                  <a:lnTo>
                    <a:pt x="27432" y="377190"/>
                  </a:lnTo>
                  <a:lnTo>
                    <a:pt x="25908" y="0"/>
                  </a:lnTo>
                  <a:lnTo>
                    <a:pt x="0" y="0"/>
                  </a:lnTo>
                  <a:lnTo>
                    <a:pt x="0" y="352806"/>
                  </a:lnTo>
                  <a:lnTo>
                    <a:pt x="3810" y="390906"/>
                  </a:lnTo>
                  <a:lnTo>
                    <a:pt x="25246" y="446527"/>
                  </a:lnTo>
                  <a:lnTo>
                    <a:pt x="62484" y="493014"/>
                  </a:lnTo>
                  <a:lnTo>
                    <a:pt x="70104" y="499110"/>
                  </a:lnTo>
                  <a:lnTo>
                    <a:pt x="76962" y="505206"/>
                  </a:lnTo>
                  <a:lnTo>
                    <a:pt x="102724" y="521293"/>
                  </a:lnTo>
                  <a:lnTo>
                    <a:pt x="130730" y="533004"/>
                  </a:lnTo>
                  <a:lnTo>
                    <a:pt x="160236" y="540151"/>
                  </a:lnTo>
                  <a:lnTo>
                    <a:pt x="190500" y="542544"/>
                  </a:lnTo>
                  <a:lnTo>
                    <a:pt x="1484376" y="542544"/>
                  </a:lnTo>
                  <a:lnTo>
                    <a:pt x="1538765" y="531383"/>
                  </a:lnTo>
                  <a:lnTo>
                    <a:pt x="1578674" y="511375"/>
                  </a:lnTo>
                  <a:lnTo>
                    <a:pt x="1612592" y="483093"/>
                  </a:lnTo>
                  <a:lnTo>
                    <a:pt x="1639098" y="447872"/>
                  </a:lnTo>
                  <a:lnTo>
                    <a:pt x="1656776" y="407046"/>
                  </a:lnTo>
                  <a:lnTo>
                    <a:pt x="1664208" y="361950"/>
                  </a:lnTo>
                  <a:lnTo>
                    <a:pt x="1664970" y="352044"/>
                  </a:lnTo>
                  <a:close/>
                </a:path>
              </a:pathLst>
            </a:custGeom>
            <a:solidFill>
              <a:srgbClr val="FFFFFF"/>
            </a:solidFill>
          </p:spPr>
          <p:txBody>
            <a:bodyPr wrap="square" lIns="0" tIns="0" rIns="0" bIns="0" rtlCol="0"/>
            <a:lstStyle/>
            <a:p>
              <a:endParaRPr/>
            </a:p>
          </p:txBody>
        </p:sp>
      </p:grpSp>
      <p:sp>
        <p:nvSpPr>
          <p:cNvPr id="27" name="object 27"/>
          <p:cNvSpPr txBox="1"/>
          <p:nvPr/>
        </p:nvSpPr>
        <p:spPr>
          <a:xfrm>
            <a:off x="2451607" y="3071875"/>
            <a:ext cx="1403985" cy="581025"/>
          </a:xfrm>
          <a:prstGeom prst="rect">
            <a:avLst/>
          </a:prstGeom>
        </p:spPr>
        <p:txBody>
          <a:bodyPr vert="horz" wrap="square" lIns="0" tIns="41910" rIns="0" bIns="0" rtlCol="0">
            <a:spAutoFit/>
          </a:bodyPr>
          <a:lstStyle/>
          <a:p>
            <a:pPr marL="12700" marR="5080" indent="122555">
              <a:lnSpc>
                <a:spcPts val="2090"/>
              </a:lnSpc>
              <a:spcBef>
                <a:spcPts val="330"/>
              </a:spcBef>
            </a:pPr>
            <a:r>
              <a:rPr sz="1900" spc="-5" dirty="0">
                <a:solidFill>
                  <a:srgbClr val="FFFFFF"/>
                </a:solidFill>
                <a:latin typeface="Calibri"/>
                <a:cs typeface="Calibri"/>
              </a:rPr>
              <a:t>Acceptance  </a:t>
            </a:r>
            <a:r>
              <a:rPr sz="1900" spc="-10" dirty="0">
                <a:solidFill>
                  <a:srgbClr val="FFFFFF"/>
                </a:solidFill>
                <a:latin typeface="Calibri"/>
                <a:cs typeface="Calibri"/>
              </a:rPr>
              <a:t>by</a:t>
            </a:r>
            <a:r>
              <a:rPr sz="1900" spc="-70" dirty="0">
                <a:solidFill>
                  <a:srgbClr val="FFFFFF"/>
                </a:solidFill>
                <a:latin typeface="Calibri"/>
                <a:cs typeface="Calibri"/>
              </a:rPr>
              <a:t> </a:t>
            </a:r>
            <a:r>
              <a:rPr sz="1900" spc="-5" dirty="0">
                <a:solidFill>
                  <a:srgbClr val="FFFFFF"/>
                </a:solidFill>
                <a:latin typeface="Calibri"/>
                <a:cs typeface="Calibri"/>
              </a:rPr>
              <a:t>Purchaser?</a:t>
            </a:r>
            <a:endParaRPr sz="1900">
              <a:latin typeface="Calibri"/>
              <a:cs typeface="Calibri"/>
            </a:endParaRPr>
          </a:p>
        </p:txBody>
      </p:sp>
      <p:grpSp>
        <p:nvGrpSpPr>
          <p:cNvPr id="28" name="object 28"/>
          <p:cNvGrpSpPr/>
          <p:nvPr/>
        </p:nvGrpSpPr>
        <p:grpSpPr>
          <a:xfrm>
            <a:off x="4043171" y="3394709"/>
            <a:ext cx="1664335" cy="542925"/>
            <a:chOff x="4043171" y="3394709"/>
            <a:chExt cx="1664335" cy="542925"/>
          </a:xfrm>
        </p:grpSpPr>
        <p:sp>
          <p:nvSpPr>
            <p:cNvPr id="29" name="object 29"/>
            <p:cNvSpPr/>
            <p:nvPr/>
          </p:nvSpPr>
          <p:spPr>
            <a:xfrm>
              <a:off x="4055363" y="3394709"/>
              <a:ext cx="1639570" cy="529590"/>
            </a:xfrm>
            <a:custGeom>
              <a:avLst/>
              <a:gdLst/>
              <a:ahLst/>
              <a:cxnLst/>
              <a:rect l="l" t="t" r="r" b="b"/>
              <a:pathLst>
                <a:path w="1639570" h="529589">
                  <a:moveTo>
                    <a:pt x="1639062" y="352044"/>
                  </a:moveTo>
                  <a:lnTo>
                    <a:pt x="1639062" y="0"/>
                  </a:lnTo>
                  <a:lnTo>
                    <a:pt x="0" y="0"/>
                  </a:lnTo>
                  <a:lnTo>
                    <a:pt x="0" y="352044"/>
                  </a:lnTo>
                  <a:lnTo>
                    <a:pt x="6381" y="399326"/>
                  </a:lnTo>
                  <a:lnTo>
                    <a:pt x="24384" y="441762"/>
                  </a:lnTo>
                  <a:lnTo>
                    <a:pt x="52292" y="477678"/>
                  </a:lnTo>
                  <a:lnTo>
                    <a:pt x="88392" y="505403"/>
                  </a:lnTo>
                  <a:lnTo>
                    <a:pt x="130968" y="523264"/>
                  </a:lnTo>
                  <a:lnTo>
                    <a:pt x="178308" y="529590"/>
                  </a:lnTo>
                  <a:lnTo>
                    <a:pt x="1461516" y="529590"/>
                  </a:lnTo>
                  <a:lnTo>
                    <a:pt x="1508798" y="523264"/>
                  </a:lnTo>
                  <a:lnTo>
                    <a:pt x="1551234" y="505403"/>
                  </a:lnTo>
                  <a:lnTo>
                    <a:pt x="1587150" y="477678"/>
                  </a:lnTo>
                  <a:lnTo>
                    <a:pt x="1614875" y="441762"/>
                  </a:lnTo>
                  <a:lnTo>
                    <a:pt x="1632736" y="399326"/>
                  </a:lnTo>
                  <a:lnTo>
                    <a:pt x="1639062" y="352044"/>
                  </a:lnTo>
                  <a:close/>
                </a:path>
              </a:pathLst>
            </a:custGeom>
            <a:solidFill>
              <a:srgbClr val="4F81BD"/>
            </a:solidFill>
          </p:spPr>
          <p:txBody>
            <a:bodyPr wrap="square" lIns="0" tIns="0" rIns="0" bIns="0" rtlCol="0"/>
            <a:lstStyle/>
            <a:p>
              <a:endParaRPr/>
            </a:p>
          </p:txBody>
        </p:sp>
        <p:sp>
          <p:nvSpPr>
            <p:cNvPr id="30" name="object 30"/>
            <p:cNvSpPr/>
            <p:nvPr/>
          </p:nvSpPr>
          <p:spPr>
            <a:xfrm>
              <a:off x="4043171" y="3394709"/>
              <a:ext cx="1664335" cy="542925"/>
            </a:xfrm>
            <a:custGeom>
              <a:avLst/>
              <a:gdLst/>
              <a:ahLst/>
              <a:cxnLst/>
              <a:rect l="l" t="t" r="r" b="b"/>
              <a:pathLst>
                <a:path w="1664335" h="542925">
                  <a:moveTo>
                    <a:pt x="1664208" y="361950"/>
                  </a:moveTo>
                  <a:lnTo>
                    <a:pt x="1664208" y="0"/>
                  </a:lnTo>
                  <a:lnTo>
                    <a:pt x="1639062" y="0"/>
                  </a:lnTo>
                  <a:lnTo>
                    <a:pt x="1639062" y="352044"/>
                  </a:lnTo>
                  <a:lnTo>
                    <a:pt x="1638300" y="361188"/>
                  </a:lnTo>
                  <a:lnTo>
                    <a:pt x="1638300" y="369570"/>
                  </a:lnTo>
                  <a:lnTo>
                    <a:pt x="1626031" y="416059"/>
                  </a:lnTo>
                  <a:lnTo>
                    <a:pt x="1602779" y="455524"/>
                  </a:lnTo>
                  <a:lnTo>
                    <a:pt x="1570041" y="486527"/>
                  </a:lnTo>
                  <a:lnTo>
                    <a:pt x="1529313" y="507631"/>
                  </a:lnTo>
                  <a:lnTo>
                    <a:pt x="1482090" y="517398"/>
                  </a:lnTo>
                  <a:lnTo>
                    <a:pt x="190500" y="517398"/>
                  </a:lnTo>
                  <a:lnTo>
                    <a:pt x="143466" y="510498"/>
                  </a:lnTo>
                  <a:lnTo>
                    <a:pt x="101317" y="491210"/>
                  </a:lnTo>
                  <a:lnTo>
                    <a:pt x="66377" y="461350"/>
                  </a:lnTo>
                  <a:lnTo>
                    <a:pt x="40973" y="422738"/>
                  </a:lnTo>
                  <a:lnTo>
                    <a:pt x="27432" y="377190"/>
                  </a:lnTo>
                  <a:lnTo>
                    <a:pt x="25146" y="0"/>
                  </a:lnTo>
                  <a:lnTo>
                    <a:pt x="0" y="0"/>
                  </a:lnTo>
                  <a:lnTo>
                    <a:pt x="0" y="361950"/>
                  </a:lnTo>
                  <a:lnTo>
                    <a:pt x="12047" y="419142"/>
                  </a:lnTo>
                  <a:lnTo>
                    <a:pt x="42037" y="471914"/>
                  </a:lnTo>
                  <a:lnTo>
                    <a:pt x="76200" y="505206"/>
                  </a:lnTo>
                  <a:lnTo>
                    <a:pt x="130411" y="532952"/>
                  </a:lnTo>
                  <a:lnTo>
                    <a:pt x="190500" y="542544"/>
                  </a:lnTo>
                  <a:lnTo>
                    <a:pt x="1483614" y="542544"/>
                  </a:lnTo>
                  <a:lnTo>
                    <a:pt x="1538330" y="531431"/>
                  </a:lnTo>
                  <a:lnTo>
                    <a:pt x="1578206" y="511539"/>
                  </a:lnTo>
                  <a:lnTo>
                    <a:pt x="1611939" y="483374"/>
                  </a:lnTo>
                  <a:lnTo>
                    <a:pt x="1638322" y="448208"/>
                  </a:lnTo>
                  <a:lnTo>
                    <a:pt x="1656147" y="407310"/>
                  </a:lnTo>
                  <a:lnTo>
                    <a:pt x="1664208" y="361950"/>
                  </a:lnTo>
                  <a:close/>
                </a:path>
              </a:pathLst>
            </a:custGeom>
            <a:solidFill>
              <a:srgbClr val="FFFFFF"/>
            </a:solidFill>
          </p:spPr>
          <p:txBody>
            <a:bodyPr wrap="square" lIns="0" tIns="0" rIns="0" bIns="0" rtlCol="0"/>
            <a:lstStyle/>
            <a:p>
              <a:endParaRPr/>
            </a:p>
          </p:txBody>
        </p:sp>
      </p:grpSp>
      <p:sp>
        <p:nvSpPr>
          <p:cNvPr id="31" name="object 31"/>
          <p:cNvSpPr txBox="1"/>
          <p:nvPr/>
        </p:nvSpPr>
        <p:spPr>
          <a:xfrm>
            <a:off x="4229353" y="3071875"/>
            <a:ext cx="1290320" cy="581025"/>
          </a:xfrm>
          <a:prstGeom prst="rect">
            <a:avLst/>
          </a:prstGeom>
        </p:spPr>
        <p:txBody>
          <a:bodyPr vert="horz" wrap="square" lIns="0" tIns="41910" rIns="0" bIns="0" rtlCol="0">
            <a:spAutoFit/>
          </a:bodyPr>
          <a:lstStyle/>
          <a:p>
            <a:pPr marL="52069" marR="5080" indent="-40005">
              <a:lnSpc>
                <a:spcPts val="2090"/>
              </a:lnSpc>
              <a:spcBef>
                <a:spcPts val="330"/>
              </a:spcBef>
            </a:pPr>
            <a:r>
              <a:rPr sz="1900" spc="-5" dirty="0">
                <a:solidFill>
                  <a:srgbClr val="FFFFFF"/>
                </a:solidFill>
                <a:latin typeface="Calibri"/>
                <a:cs typeface="Calibri"/>
              </a:rPr>
              <a:t>Certificate</a:t>
            </a:r>
            <a:r>
              <a:rPr sz="1900" spc="-110" dirty="0">
                <a:solidFill>
                  <a:srgbClr val="FFFFFF"/>
                </a:solidFill>
                <a:latin typeface="Calibri"/>
                <a:cs typeface="Calibri"/>
              </a:rPr>
              <a:t> </a:t>
            </a:r>
            <a:r>
              <a:rPr sz="1900" spc="-5" dirty="0">
                <a:solidFill>
                  <a:srgbClr val="FFFFFF"/>
                </a:solidFill>
                <a:latin typeface="Calibri"/>
                <a:cs typeface="Calibri"/>
              </a:rPr>
              <a:t>of  </a:t>
            </a:r>
            <a:r>
              <a:rPr sz="1900" dirty="0">
                <a:solidFill>
                  <a:srgbClr val="FFFFFF"/>
                </a:solidFill>
                <a:latin typeface="Calibri"/>
                <a:cs typeface="Calibri"/>
              </a:rPr>
              <a:t>Occupancy?</a:t>
            </a:r>
            <a:endParaRPr sz="1900">
              <a:latin typeface="Calibri"/>
              <a:cs typeface="Calibri"/>
            </a:endParaRPr>
          </a:p>
        </p:txBody>
      </p:sp>
      <p:grpSp>
        <p:nvGrpSpPr>
          <p:cNvPr id="32" name="object 32"/>
          <p:cNvGrpSpPr/>
          <p:nvPr/>
        </p:nvGrpSpPr>
        <p:grpSpPr>
          <a:xfrm>
            <a:off x="5763767" y="3394709"/>
            <a:ext cx="1664970" cy="542925"/>
            <a:chOff x="5763767" y="3394709"/>
            <a:chExt cx="1664970" cy="542925"/>
          </a:xfrm>
        </p:grpSpPr>
        <p:sp>
          <p:nvSpPr>
            <p:cNvPr id="33" name="object 33"/>
            <p:cNvSpPr/>
            <p:nvPr/>
          </p:nvSpPr>
          <p:spPr>
            <a:xfrm>
              <a:off x="5776721" y="3394709"/>
              <a:ext cx="1639570" cy="529590"/>
            </a:xfrm>
            <a:custGeom>
              <a:avLst/>
              <a:gdLst/>
              <a:ahLst/>
              <a:cxnLst/>
              <a:rect l="l" t="t" r="r" b="b"/>
              <a:pathLst>
                <a:path w="1639570" h="529589">
                  <a:moveTo>
                    <a:pt x="1639062" y="352044"/>
                  </a:moveTo>
                  <a:lnTo>
                    <a:pt x="1639062" y="0"/>
                  </a:lnTo>
                  <a:lnTo>
                    <a:pt x="0" y="0"/>
                  </a:lnTo>
                  <a:lnTo>
                    <a:pt x="0" y="352044"/>
                  </a:lnTo>
                  <a:lnTo>
                    <a:pt x="6325" y="399326"/>
                  </a:lnTo>
                  <a:lnTo>
                    <a:pt x="24186" y="441762"/>
                  </a:lnTo>
                  <a:lnTo>
                    <a:pt x="51911" y="477678"/>
                  </a:lnTo>
                  <a:lnTo>
                    <a:pt x="87827" y="505403"/>
                  </a:lnTo>
                  <a:lnTo>
                    <a:pt x="130263" y="523264"/>
                  </a:lnTo>
                  <a:lnTo>
                    <a:pt x="177546" y="529590"/>
                  </a:lnTo>
                  <a:lnTo>
                    <a:pt x="1461516" y="529590"/>
                  </a:lnTo>
                  <a:lnTo>
                    <a:pt x="1508798" y="523264"/>
                  </a:lnTo>
                  <a:lnTo>
                    <a:pt x="1551234" y="505403"/>
                  </a:lnTo>
                  <a:lnTo>
                    <a:pt x="1587150" y="477678"/>
                  </a:lnTo>
                  <a:lnTo>
                    <a:pt x="1614875" y="441762"/>
                  </a:lnTo>
                  <a:lnTo>
                    <a:pt x="1632736" y="399326"/>
                  </a:lnTo>
                  <a:lnTo>
                    <a:pt x="1639062" y="352044"/>
                  </a:lnTo>
                  <a:close/>
                </a:path>
              </a:pathLst>
            </a:custGeom>
            <a:solidFill>
              <a:srgbClr val="4F81BD"/>
            </a:solidFill>
          </p:spPr>
          <p:txBody>
            <a:bodyPr wrap="square" lIns="0" tIns="0" rIns="0" bIns="0" rtlCol="0"/>
            <a:lstStyle/>
            <a:p>
              <a:endParaRPr/>
            </a:p>
          </p:txBody>
        </p:sp>
        <p:sp>
          <p:nvSpPr>
            <p:cNvPr id="34" name="object 34"/>
            <p:cNvSpPr/>
            <p:nvPr/>
          </p:nvSpPr>
          <p:spPr>
            <a:xfrm>
              <a:off x="5763767" y="3394709"/>
              <a:ext cx="1664970" cy="542925"/>
            </a:xfrm>
            <a:custGeom>
              <a:avLst/>
              <a:gdLst/>
              <a:ahLst/>
              <a:cxnLst/>
              <a:rect l="l" t="t" r="r" b="b"/>
              <a:pathLst>
                <a:path w="1664970" h="542925">
                  <a:moveTo>
                    <a:pt x="1664970" y="352044"/>
                  </a:moveTo>
                  <a:lnTo>
                    <a:pt x="1664970" y="0"/>
                  </a:lnTo>
                  <a:lnTo>
                    <a:pt x="1639062" y="0"/>
                  </a:lnTo>
                  <a:lnTo>
                    <a:pt x="1639062" y="361188"/>
                  </a:lnTo>
                  <a:lnTo>
                    <a:pt x="1638300" y="369570"/>
                  </a:lnTo>
                  <a:lnTo>
                    <a:pt x="1626437" y="416019"/>
                  </a:lnTo>
                  <a:lnTo>
                    <a:pt x="1603129" y="455586"/>
                  </a:lnTo>
                  <a:lnTo>
                    <a:pt x="1570131" y="486712"/>
                  </a:lnTo>
                  <a:lnTo>
                    <a:pt x="1529199" y="507835"/>
                  </a:lnTo>
                  <a:lnTo>
                    <a:pt x="1482090" y="517398"/>
                  </a:lnTo>
                  <a:lnTo>
                    <a:pt x="190500" y="517398"/>
                  </a:lnTo>
                  <a:lnTo>
                    <a:pt x="143180" y="510274"/>
                  </a:lnTo>
                  <a:lnTo>
                    <a:pt x="101353" y="491040"/>
                  </a:lnTo>
                  <a:lnTo>
                    <a:pt x="66880" y="461347"/>
                  </a:lnTo>
                  <a:lnTo>
                    <a:pt x="41619" y="422846"/>
                  </a:lnTo>
                  <a:lnTo>
                    <a:pt x="27432" y="377190"/>
                  </a:lnTo>
                  <a:lnTo>
                    <a:pt x="25908" y="0"/>
                  </a:lnTo>
                  <a:lnTo>
                    <a:pt x="0" y="0"/>
                  </a:lnTo>
                  <a:lnTo>
                    <a:pt x="0" y="352806"/>
                  </a:lnTo>
                  <a:lnTo>
                    <a:pt x="4572" y="390906"/>
                  </a:lnTo>
                  <a:lnTo>
                    <a:pt x="25250" y="446570"/>
                  </a:lnTo>
                  <a:lnTo>
                    <a:pt x="62484" y="493014"/>
                  </a:lnTo>
                  <a:lnTo>
                    <a:pt x="70104" y="499110"/>
                  </a:lnTo>
                  <a:lnTo>
                    <a:pt x="76962" y="505206"/>
                  </a:lnTo>
                  <a:lnTo>
                    <a:pt x="102771" y="521223"/>
                  </a:lnTo>
                  <a:lnTo>
                    <a:pt x="130749" y="532971"/>
                  </a:lnTo>
                  <a:lnTo>
                    <a:pt x="160218" y="540171"/>
                  </a:lnTo>
                  <a:lnTo>
                    <a:pt x="190500" y="542544"/>
                  </a:lnTo>
                  <a:lnTo>
                    <a:pt x="1484376" y="542544"/>
                  </a:lnTo>
                  <a:lnTo>
                    <a:pt x="1538620" y="531534"/>
                  </a:lnTo>
                  <a:lnTo>
                    <a:pt x="1578542" y="511496"/>
                  </a:lnTo>
                  <a:lnTo>
                    <a:pt x="1612553" y="483093"/>
                  </a:lnTo>
                  <a:lnTo>
                    <a:pt x="1639163" y="447751"/>
                  </a:lnTo>
                  <a:lnTo>
                    <a:pt x="1656879" y="406894"/>
                  </a:lnTo>
                  <a:lnTo>
                    <a:pt x="1664208" y="361950"/>
                  </a:lnTo>
                  <a:lnTo>
                    <a:pt x="1664970" y="352044"/>
                  </a:lnTo>
                  <a:close/>
                </a:path>
              </a:pathLst>
            </a:custGeom>
            <a:solidFill>
              <a:srgbClr val="FFFFFF"/>
            </a:solidFill>
          </p:spPr>
          <p:txBody>
            <a:bodyPr wrap="square" lIns="0" tIns="0" rIns="0" bIns="0" rtlCol="0"/>
            <a:lstStyle/>
            <a:p>
              <a:endParaRPr/>
            </a:p>
          </p:txBody>
        </p:sp>
      </p:grpSp>
      <p:sp>
        <p:nvSpPr>
          <p:cNvPr id="35" name="object 35"/>
          <p:cNvSpPr txBox="1"/>
          <p:nvPr/>
        </p:nvSpPr>
        <p:spPr>
          <a:xfrm>
            <a:off x="5936234" y="2939287"/>
            <a:ext cx="1319530" cy="845819"/>
          </a:xfrm>
          <a:prstGeom prst="rect">
            <a:avLst/>
          </a:prstGeom>
        </p:spPr>
        <p:txBody>
          <a:bodyPr vert="horz" wrap="square" lIns="0" tIns="41910" rIns="0" bIns="0" rtlCol="0">
            <a:spAutoFit/>
          </a:bodyPr>
          <a:lstStyle/>
          <a:p>
            <a:pPr marL="12700" marR="5080" indent="-635" algn="ctr">
              <a:lnSpc>
                <a:spcPts val="2090"/>
              </a:lnSpc>
              <a:spcBef>
                <a:spcPts val="330"/>
              </a:spcBef>
            </a:pPr>
            <a:r>
              <a:rPr sz="1900" dirty="0">
                <a:solidFill>
                  <a:srgbClr val="FFFFFF"/>
                </a:solidFill>
                <a:latin typeface="Calibri"/>
                <a:cs typeface="Calibri"/>
              </a:rPr>
              <a:t>End </a:t>
            </a:r>
            <a:r>
              <a:rPr sz="1900" spc="-5" dirty="0">
                <a:solidFill>
                  <a:srgbClr val="FFFFFF"/>
                </a:solidFill>
                <a:latin typeface="Calibri"/>
                <a:cs typeface="Calibri"/>
              </a:rPr>
              <a:t>of  </a:t>
            </a:r>
            <a:r>
              <a:rPr sz="1900" dirty="0">
                <a:solidFill>
                  <a:srgbClr val="FFFFFF"/>
                </a:solidFill>
                <a:latin typeface="Calibri"/>
                <a:cs typeface="Calibri"/>
              </a:rPr>
              <a:t>Mai</a:t>
            </a:r>
            <a:r>
              <a:rPr sz="1900" spc="-20" dirty="0">
                <a:solidFill>
                  <a:srgbClr val="FFFFFF"/>
                </a:solidFill>
                <a:latin typeface="Calibri"/>
                <a:cs typeface="Calibri"/>
              </a:rPr>
              <a:t>nt</a:t>
            </a:r>
            <a:r>
              <a:rPr sz="1900" dirty="0">
                <a:solidFill>
                  <a:srgbClr val="FFFFFF"/>
                </a:solidFill>
                <a:latin typeface="Calibri"/>
                <a:cs typeface="Calibri"/>
              </a:rPr>
              <a:t>e</a:t>
            </a:r>
            <a:r>
              <a:rPr sz="1900" spc="-5" dirty="0">
                <a:solidFill>
                  <a:srgbClr val="FFFFFF"/>
                </a:solidFill>
                <a:latin typeface="Calibri"/>
                <a:cs typeface="Calibri"/>
              </a:rPr>
              <a:t>nance  Period?</a:t>
            </a:r>
            <a:endParaRPr sz="1900">
              <a:latin typeface="Calibri"/>
              <a:cs typeface="Calibri"/>
            </a:endParaRPr>
          </a:p>
        </p:txBody>
      </p:sp>
      <p:grpSp>
        <p:nvGrpSpPr>
          <p:cNvPr id="36" name="object 36"/>
          <p:cNvGrpSpPr/>
          <p:nvPr/>
        </p:nvGrpSpPr>
        <p:grpSpPr>
          <a:xfrm>
            <a:off x="7485126" y="3394709"/>
            <a:ext cx="1664335" cy="542925"/>
            <a:chOff x="7485126" y="3394709"/>
            <a:chExt cx="1664335" cy="542925"/>
          </a:xfrm>
        </p:grpSpPr>
        <p:sp>
          <p:nvSpPr>
            <p:cNvPr id="37" name="object 37"/>
            <p:cNvSpPr/>
            <p:nvPr/>
          </p:nvSpPr>
          <p:spPr>
            <a:xfrm>
              <a:off x="7498080" y="3394709"/>
              <a:ext cx="1639570" cy="529590"/>
            </a:xfrm>
            <a:custGeom>
              <a:avLst/>
              <a:gdLst/>
              <a:ahLst/>
              <a:cxnLst/>
              <a:rect l="l" t="t" r="r" b="b"/>
              <a:pathLst>
                <a:path w="1639570" h="529589">
                  <a:moveTo>
                    <a:pt x="1639062" y="352044"/>
                  </a:moveTo>
                  <a:lnTo>
                    <a:pt x="1639062" y="0"/>
                  </a:lnTo>
                  <a:lnTo>
                    <a:pt x="0" y="0"/>
                  </a:lnTo>
                  <a:lnTo>
                    <a:pt x="0" y="352044"/>
                  </a:lnTo>
                  <a:lnTo>
                    <a:pt x="6325" y="399326"/>
                  </a:lnTo>
                  <a:lnTo>
                    <a:pt x="24186" y="441762"/>
                  </a:lnTo>
                  <a:lnTo>
                    <a:pt x="51911" y="477678"/>
                  </a:lnTo>
                  <a:lnTo>
                    <a:pt x="87827" y="505403"/>
                  </a:lnTo>
                  <a:lnTo>
                    <a:pt x="130263" y="523264"/>
                  </a:lnTo>
                  <a:lnTo>
                    <a:pt x="177546" y="529590"/>
                  </a:lnTo>
                  <a:lnTo>
                    <a:pt x="1460754" y="529590"/>
                  </a:lnTo>
                  <a:lnTo>
                    <a:pt x="1508093" y="523264"/>
                  </a:lnTo>
                  <a:lnTo>
                    <a:pt x="1550670" y="505403"/>
                  </a:lnTo>
                  <a:lnTo>
                    <a:pt x="1586769" y="477678"/>
                  </a:lnTo>
                  <a:lnTo>
                    <a:pt x="1614678" y="441762"/>
                  </a:lnTo>
                  <a:lnTo>
                    <a:pt x="1632680" y="399326"/>
                  </a:lnTo>
                  <a:lnTo>
                    <a:pt x="1639062" y="352044"/>
                  </a:lnTo>
                  <a:close/>
                </a:path>
              </a:pathLst>
            </a:custGeom>
            <a:solidFill>
              <a:srgbClr val="4F81BD"/>
            </a:solidFill>
          </p:spPr>
          <p:txBody>
            <a:bodyPr wrap="square" lIns="0" tIns="0" rIns="0" bIns="0" rtlCol="0"/>
            <a:lstStyle/>
            <a:p>
              <a:endParaRPr/>
            </a:p>
          </p:txBody>
        </p:sp>
        <p:sp>
          <p:nvSpPr>
            <p:cNvPr id="38" name="object 38"/>
            <p:cNvSpPr/>
            <p:nvPr/>
          </p:nvSpPr>
          <p:spPr>
            <a:xfrm>
              <a:off x="7485126" y="3394709"/>
              <a:ext cx="1664335" cy="542925"/>
            </a:xfrm>
            <a:custGeom>
              <a:avLst/>
              <a:gdLst/>
              <a:ahLst/>
              <a:cxnLst/>
              <a:rect l="l" t="t" r="r" b="b"/>
              <a:pathLst>
                <a:path w="1664334" h="542925">
                  <a:moveTo>
                    <a:pt x="1664208" y="361950"/>
                  </a:moveTo>
                  <a:lnTo>
                    <a:pt x="1664208" y="0"/>
                  </a:lnTo>
                  <a:lnTo>
                    <a:pt x="1639062" y="0"/>
                  </a:lnTo>
                  <a:lnTo>
                    <a:pt x="1639062" y="361188"/>
                  </a:lnTo>
                  <a:lnTo>
                    <a:pt x="1638300" y="369570"/>
                  </a:lnTo>
                  <a:lnTo>
                    <a:pt x="1626138" y="416030"/>
                  </a:lnTo>
                  <a:lnTo>
                    <a:pt x="1602827" y="455518"/>
                  </a:lnTo>
                  <a:lnTo>
                    <a:pt x="1569976" y="486560"/>
                  </a:lnTo>
                  <a:lnTo>
                    <a:pt x="1529193" y="507678"/>
                  </a:lnTo>
                  <a:lnTo>
                    <a:pt x="1482090" y="517398"/>
                  </a:lnTo>
                  <a:lnTo>
                    <a:pt x="190500" y="517398"/>
                  </a:lnTo>
                  <a:lnTo>
                    <a:pt x="143403" y="510453"/>
                  </a:lnTo>
                  <a:lnTo>
                    <a:pt x="101291" y="491239"/>
                  </a:lnTo>
                  <a:lnTo>
                    <a:pt x="66421" y="461477"/>
                  </a:lnTo>
                  <a:lnTo>
                    <a:pt x="41049" y="422886"/>
                  </a:lnTo>
                  <a:lnTo>
                    <a:pt x="27432" y="377190"/>
                  </a:lnTo>
                  <a:lnTo>
                    <a:pt x="25908" y="368808"/>
                  </a:lnTo>
                  <a:lnTo>
                    <a:pt x="25908" y="360426"/>
                  </a:lnTo>
                  <a:lnTo>
                    <a:pt x="25146" y="352044"/>
                  </a:lnTo>
                  <a:lnTo>
                    <a:pt x="25146" y="0"/>
                  </a:lnTo>
                  <a:lnTo>
                    <a:pt x="0" y="0"/>
                  </a:lnTo>
                  <a:lnTo>
                    <a:pt x="0" y="361950"/>
                  </a:lnTo>
                  <a:lnTo>
                    <a:pt x="12024" y="419333"/>
                  </a:lnTo>
                  <a:lnTo>
                    <a:pt x="42025" y="471687"/>
                  </a:lnTo>
                  <a:lnTo>
                    <a:pt x="69342" y="499110"/>
                  </a:lnTo>
                  <a:lnTo>
                    <a:pt x="102606" y="521321"/>
                  </a:lnTo>
                  <a:lnTo>
                    <a:pt x="160283" y="540194"/>
                  </a:lnTo>
                  <a:lnTo>
                    <a:pt x="190500" y="542544"/>
                  </a:lnTo>
                  <a:lnTo>
                    <a:pt x="1483614" y="542544"/>
                  </a:lnTo>
                  <a:lnTo>
                    <a:pt x="1538424" y="531398"/>
                  </a:lnTo>
                  <a:lnTo>
                    <a:pt x="1578302" y="511525"/>
                  </a:lnTo>
                  <a:lnTo>
                    <a:pt x="1611987" y="483403"/>
                  </a:lnTo>
                  <a:lnTo>
                    <a:pt x="1638311" y="448273"/>
                  </a:lnTo>
                  <a:lnTo>
                    <a:pt x="1656107" y="407375"/>
                  </a:lnTo>
                  <a:lnTo>
                    <a:pt x="1664208" y="361950"/>
                  </a:lnTo>
                  <a:close/>
                </a:path>
              </a:pathLst>
            </a:custGeom>
            <a:solidFill>
              <a:srgbClr val="FFFFFF"/>
            </a:solidFill>
          </p:spPr>
          <p:txBody>
            <a:bodyPr wrap="square" lIns="0" tIns="0" rIns="0" bIns="0" rtlCol="0"/>
            <a:lstStyle/>
            <a:p>
              <a:endParaRPr/>
            </a:p>
          </p:txBody>
        </p:sp>
      </p:grpSp>
      <p:sp>
        <p:nvSpPr>
          <p:cNvPr id="39" name="object 39"/>
          <p:cNvSpPr txBox="1"/>
          <p:nvPr/>
        </p:nvSpPr>
        <p:spPr>
          <a:xfrm>
            <a:off x="7809992" y="2939287"/>
            <a:ext cx="1014094" cy="845819"/>
          </a:xfrm>
          <a:prstGeom prst="rect">
            <a:avLst/>
          </a:prstGeom>
        </p:spPr>
        <p:txBody>
          <a:bodyPr vert="horz" wrap="square" lIns="0" tIns="41910" rIns="0" bIns="0" rtlCol="0">
            <a:spAutoFit/>
          </a:bodyPr>
          <a:lstStyle/>
          <a:p>
            <a:pPr marL="12700" marR="5080" indent="635" algn="ctr">
              <a:lnSpc>
                <a:spcPts val="2090"/>
              </a:lnSpc>
              <a:spcBef>
                <a:spcPts val="330"/>
              </a:spcBef>
            </a:pPr>
            <a:r>
              <a:rPr sz="1900" spc="-10" dirty="0">
                <a:solidFill>
                  <a:srgbClr val="FFFFFF"/>
                </a:solidFill>
                <a:latin typeface="Calibri"/>
                <a:cs typeface="Calibri"/>
              </a:rPr>
              <a:t>Policy  </a:t>
            </a:r>
            <a:r>
              <a:rPr sz="1900" spc="-5" dirty="0">
                <a:solidFill>
                  <a:srgbClr val="FFFFFF"/>
                </a:solidFill>
                <a:latin typeface="Calibri"/>
                <a:cs typeface="Calibri"/>
              </a:rPr>
              <a:t>Expi</a:t>
            </a:r>
            <a:r>
              <a:rPr sz="1900" spc="-40" dirty="0">
                <a:solidFill>
                  <a:srgbClr val="FFFFFF"/>
                </a:solidFill>
                <a:latin typeface="Calibri"/>
                <a:cs typeface="Calibri"/>
              </a:rPr>
              <a:t>r</a:t>
            </a:r>
            <a:r>
              <a:rPr sz="1900" spc="-20" dirty="0">
                <a:solidFill>
                  <a:srgbClr val="FFFFFF"/>
                </a:solidFill>
                <a:latin typeface="Calibri"/>
                <a:cs typeface="Calibri"/>
              </a:rPr>
              <a:t>a</a:t>
            </a:r>
            <a:r>
              <a:rPr sz="1900" dirty="0">
                <a:solidFill>
                  <a:srgbClr val="FFFFFF"/>
                </a:solidFill>
                <a:latin typeface="Calibri"/>
                <a:cs typeface="Calibri"/>
              </a:rPr>
              <a:t>tion  </a:t>
            </a:r>
            <a:r>
              <a:rPr sz="1900" spc="-10" dirty="0">
                <a:solidFill>
                  <a:srgbClr val="FFFFFF"/>
                </a:solidFill>
                <a:latin typeface="Calibri"/>
                <a:cs typeface="Calibri"/>
              </a:rPr>
              <a:t>Date?</a:t>
            </a:r>
            <a:endParaRPr sz="1900">
              <a:latin typeface="Calibri"/>
              <a:cs typeface="Calibri"/>
            </a:endParaRPr>
          </a:p>
        </p:txBody>
      </p:sp>
      <p:grpSp>
        <p:nvGrpSpPr>
          <p:cNvPr id="40" name="object 40"/>
          <p:cNvGrpSpPr/>
          <p:nvPr/>
        </p:nvGrpSpPr>
        <p:grpSpPr>
          <a:xfrm>
            <a:off x="457200" y="4373117"/>
            <a:ext cx="9144000" cy="2942590"/>
            <a:chOff x="457200" y="4373117"/>
            <a:chExt cx="9144000" cy="2942590"/>
          </a:xfrm>
        </p:grpSpPr>
        <p:sp>
          <p:nvSpPr>
            <p:cNvPr id="41" name="object 41"/>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42" name="object 42"/>
            <p:cNvSpPr/>
            <p:nvPr/>
          </p:nvSpPr>
          <p:spPr>
            <a:xfrm>
              <a:off x="7167371" y="4373879"/>
              <a:ext cx="350520" cy="350520"/>
            </a:xfrm>
            <a:custGeom>
              <a:avLst/>
              <a:gdLst/>
              <a:ahLst/>
              <a:cxnLst/>
              <a:rect l="l" t="t" r="r" b="b"/>
              <a:pathLst>
                <a:path w="350520" h="350520">
                  <a:moveTo>
                    <a:pt x="350520" y="0"/>
                  </a:moveTo>
                  <a:lnTo>
                    <a:pt x="0" y="0"/>
                  </a:lnTo>
                  <a:lnTo>
                    <a:pt x="0" y="350519"/>
                  </a:lnTo>
                  <a:lnTo>
                    <a:pt x="350520" y="0"/>
                  </a:lnTo>
                  <a:close/>
                </a:path>
              </a:pathLst>
            </a:custGeom>
            <a:solidFill>
              <a:srgbClr val="D0D8E8"/>
            </a:solidFill>
          </p:spPr>
          <p:txBody>
            <a:bodyPr wrap="square" lIns="0" tIns="0" rIns="0" bIns="0" rtlCol="0"/>
            <a:lstStyle/>
            <a:p>
              <a:endParaRPr/>
            </a:p>
          </p:txBody>
        </p:sp>
        <p:sp>
          <p:nvSpPr>
            <p:cNvPr id="43" name="object 43"/>
            <p:cNvSpPr/>
            <p:nvPr/>
          </p:nvSpPr>
          <p:spPr>
            <a:xfrm>
              <a:off x="457200" y="5352287"/>
              <a:ext cx="9144000" cy="1963420"/>
            </a:xfrm>
            <a:custGeom>
              <a:avLst/>
              <a:gdLst/>
              <a:ahLst/>
              <a:cxnLst/>
              <a:rect l="l" t="t" r="r" b="b"/>
              <a:pathLst>
                <a:path w="9144000" h="1963420">
                  <a:moveTo>
                    <a:pt x="9144000" y="0"/>
                  </a:moveTo>
                  <a:lnTo>
                    <a:pt x="0" y="0"/>
                  </a:lnTo>
                  <a:lnTo>
                    <a:pt x="0" y="979170"/>
                  </a:lnTo>
                  <a:lnTo>
                    <a:pt x="0" y="979932"/>
                  </a:lnTo>
                  <a:lnTo>
                    <a:pt x="0" y="1962912"/>
                  </a:lnTo>
                  <a:lnTo>
                    <a:pt x="9144000" y="1962912"/>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grpSp>
      <p:sp>
        <p:nvSpPr>
          <p:cNvPr id="44" name="object 4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5905" y="952754"/>
            <a:ext cx="8006715" cy="635635"/>
          </a:xfrm>
          <a:prstGeom prst="rect">
            <a:avLst/>
          </a:prstGeom>
        </p:spPr>
        <p:txBody>
          <a:bodyPr vert="horz" wrap="square" lIns="0" tIns="12700" rIns="0" bIns="0" rtlCol="0">
            <a:spAutoFit/>
          </a:bodyPr>
          <a:lstStyle/>
          <a:p>
            <a:pPr marL="12700">
              <a:lnSpc>
                <a:spcPct val="100000"/>
              </a:lnSpc>
              <a:spcBef>
                <a:spcPts val="100"/>
              </a:spcBef>
            </a:pPr>
            <a:r>
              <a:rPr sz="4000" spc="-10" dirty="0"/>
              <a:t>Example </a:t>
            </a:r>
            <a:r>
              <a:rPr sz="4000" dirty="0"/>
              <a:t>of </a:t>
            </a:r>
            <a:r>
              <a:rPr sz="4000" spc="-15" dirty="0"/>
              <a:t>Policy </a:t>
            </a:r>
            <a:r>
              <a:rPr sz="4000" spc="-40" dirty="0"/>
              <a:t>Termination</a:t>
            </a:r>
            <a:r>
              <a:rPr sz="4000" spc="-30" dirty="0"/>
              <a:t> </a:t>
            </a:r>
            <a:r>
              <a:rPr sz="4000" spc="-5" dirty="0"/>
              <a:t>Clause</a:t>
            </a:r>
            <a:r>
              <a:rPr sz="4000" b="0" spc="-5" dirty="0">
                <a:latin typeface="Calibri"/>
                <a:cs typeface="Calibri"/>
              </a:rPr>
              <a:t>:</a:t>
            </a:r>
            <a:endParaRPr sz="4000">
              <a:latin typeface="Calibri"/>
              <a:cs typeface="Calibri"/>
            </a:endParaRPr>
          </a:p>
        </p:txBody>
      </p:sp>
      <p:grpSp>
        <p:nvGrpSpPr>
          <p:cNvPr id="3" name="object 3"/>
          <p:cNvGrpSpPr/>
          <p:nvPr/>
        </p:nvGrpSpPr>
        <p:grpSpPr>
          <a:xfrm>
            <a:off x="457200" y="1436369"/>
            <a:ext cx="9144000" cy="1958339"/>
            <a:chOff x="457200" y="1436369"/>
            <a:chExt cx="9144000" cy="1958339"/>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1026557" y="2057400"/>
              <a:ext cx="8006080" cy="358140"/>
            </a:xfrm>
            <a:custGeom>
              <a:avLst/>
              <a:gdLst/>
              <a:ahLst/>
              <a:cxnLst/>
              <a:rect l="l" t="t" r="r" b="b"/>
              <a:pathLst>
                <a:path w="8006080" h="358139">
                  <a:moveTo>
                    <a:pt x="8005466" y="358140"/>
                  </a:moveTo>
                  <a:lnTo>
                    <a:pt x="7982583" y="323129"/>
                  </a:lnTo>
                  <a:lnTo>
                    <a:pt x="7956031" y="287317"/>
                  </a:lnTo>
                  <a:lnTo>
                    <a:pt x="7927453" y="253174"/>
                  </a:lnTo>
                  <a:lnTo>
                    <a:pt x="7896938" y="220789"/>
                  </a:lnTo>
                  <a:lnTo>
                    <a:pt x="7864574" y="190250"/>
                  </a:lnTo>
                  <a:lnTo>
                    <a:pt x="7830447" y="161647"/>
                  </a:lnTo>
                  <a:lnTo>
                    <a:pt x="7794645" y="135066"/>
                  </a:lnTo>
                  <a:lnTo>
                    <a:pt x="7757257" y="110598"/>
                  </a:lnTo>
                  <a:lnTo>
                    <a:pt x="7718370" y="88329"/>
                  </a:lnTo>
                  <a:lnTo>
                    <a:pt x="7678071" y="68349"/>
                  </a:lnTo>
                  <a:lnTo>
                    <a:pt x="7636449" y="50746"/>
                  </a:lnTo>
                  <a:lnTo>
                    <a:pt x="7593591" y="35609"/>
                  </a:lnTo>
                  <a:lnTo>
                    <a:pt x="7549583" y="23025"/>
                  </a:lnTo>
                  <a:lnTo>
                    <a:pt x="7504516" y="13084"/>
                  </a:lnTo>
                  <a:lnTo>
                    <a:pt x="7458475" y="5874"/>
                  </a:lnTo>
                  <a:lnTo>
                    <a:pt x="7411548" y="1483"/>
                  </a:lnTo>
                  <a:lnTo>
                    <a:pt x="7363824" y="0"/>
                  </a:lnTo>
                  <a:lnTo>
                    <a:pt x="641460" y="0"/>
                  </a:lnTo>
                  <a:lnTo>
                    <a:pt x="593817" y="1483"/>
                  </a:lnTo>
                  <a:lnTo>
                    <a:pt x="546959" y="5874"/>
                  </a:lnTo>
                  <a:lnTo>
                    <a:pt x="500975" y="13084"/>
                  </a:lnTo>
                  <a:lnTo>
                    <a:pt x="455952" y="23025"/>
                  </a:lnTo>
                  <a:lnTo>
                    <a:pt x="411980" y="35609"/>
                  </a:lnTo>
                  <a:lnTo>
                    <a:pt x="369147" y="50746"/>
                  </a:lnTo>
                  <a:lnTo>
                    <a:pt x="327541" y="68349"/>
                  </a:lnTo>
                  <a:lnTo>
                    <a:pt x="287251" y="88329"/>
                  </a:lnTo>
                  <a:lnTo>
                    <a:pt x="248365" y="110598"/>
                  </a:lnTo>
                  <a:lnTo>
                    <a:pt x="210972" y="135066"/>
                  </a:lnTo>
                  <a:lnTo>
                    <a:pt x="175159" y="161647"/>
                  </a:lnTo>
                  <a:lnTo>
                    <a:pt x="141016" y="190250"/>
                  </a:lnTo>
                  <a:lnTo>
                    <a:pt x="108632" y="220789"/>
                  </a:lnTo>
                  <a:lnTo>
                    <a:pt x="78093" y="253174"/>
                  </a:lnTo>
                  <a:lnTo>
                    <a:pt x="49489" y="287317"/>
                  </a:lnTo>
                  <a:lnTo>
                    <a:pt x="22909" y="323129"/>
                  </a:lnTo>
                  <a:lnTo>
                    <a:pt x="0" y="358140"/>
                  </a:lnTo>
                  <a:lnTo>
                    <a:pt x="8005466" y="358140"/>
                  </a:lnTo>
                  <a:close/>
                </a:path>
              </a:pathLst>
            </a:custGeom>
            <a:solidFill>
              <a:srgbClr val="4F81BD"/>
            </a:solidFill>
          </p:spPr>
          <p:txBody>
            <a:bodyPr wrap="square" lIns="0" tIns="0" rIns="0" bIns="0" rtlCol="0"/>
            <a:lstStyle/>
            <a:p>
              <a:endParaRPr/>
            </a:p>
          </p:txBody>
        </p:sp>
        <p:sp>
          <p:nvSpPr>
            <p:cNvPr id="6" name="object 6"/>
            <p:cNvSpPr/>
            <p:nvPr/>
          </p:nvSpPr>
          <p:spPr>
            <a:xfrm>
              <a:off x="1012481" y="2045207"/>
              <a:ext cx="8034655" cy="370840"/>
            </a:xfrm>
            <a:custGeom>
              <a:avLst/>
              <a:gdLst/>
              <a:ahLst/>
              <a:cxnLst/>
              <a:rect l="l" t="t" r="r" b="b"/>
              <a:pathLst>
                <a:path w="8034655" h="370839">
                  <a:moveTo>
                    <a:pt x="661632" y="25146"/>
                  </a:moveTo>
                  <a:lnTo>
                    <a:pt x="661632" y="1524"/>
                  </a:lnTo>
                  <a:lnTo>
                    <a:pt x="655536" y="0"/>
                  </a:lnTo>
                  <a:lnTo>
                    <a:pt x="635724" y="0"/>
                  </a:lnTo>
                  <a:lnTo>
                    <a:pt x="587218" y="2786"/>
                  </a:lnTo>
                  <a:lnTo>
                    <a:pt x="539556" y="8535"/>
                  </a:lnTo>
                  <a:lnTo>
                    <a:pt x="492859" y="17149"/>
                  </a:lnTo>
                  <a:lnTo>
                    <a:pt x="447189" y="28541"/>
                  </a:lnTo>
                  <a:lnTo>
                    <a:pt x="402647" y="42619"/>
                  </a:lnTo>
                  <a:lnTo>
                    <a:pt x="359325" y="59290"/>
                  </a:lnTo>
                  <a:lnTo>
                    <a:pt x="317314" y="78463"/>
                  </a:lnTo>
                  <a:lnTo>
                    <a:pt x="276707" y="100046"/>
                  </a:lnTo>
                  <a:lnTo>
                    <a:pt x="237593" y="123948"/>
                  </a:lnTo>
                  <a:lnTo>
                    <a:pt x="200066" y="150075"/>
                  </a:lnTo>
                  <a:lnTo>
                    <a:pt x="164216" y="178337"/>
                  </a:lnTo>
                  <a:lnTo>
                    <a:pt x="130136" y="208642"/>
                  </a:lnTo>
                  <a:lnTo>
                    <a:pt x="97916" y="240899"/>
                  </a:lnTo>
                  <a:lnTo>
                    <a:pt x="67648" y="275014"/>
                  </a:lnTo>
                  <a:lnTo>
                    <a:pt x="39424" y="310897"/>
                  </a:lnTo>
                  <a:lnTo>
                    <a:pt x="13335" y="348456"/>
                  </a:lnTo>
                  <a:lnTo>
                    <a:pt x="0" y="370332"/>
                  </a:lnTo>
                  <a:lnTo>
                    <a:pt x="29888" y="370332"/>
                  </a:lnTo>
                  <a:lnTo>
                    <a:pt x="44155" y="348020"/>
                  </a:lnTo>
                  <a:lnTo>
                    <a:pt x="71256" y="310917"/>
                  </a:lnTo>
                  <a:lnTo>
                    <a:pt x="100547" y="275615"/>
                  </a:lnTo>
                  <a:lnTo>
                    <a:pt x="131933" y="242211"/>
                  </a:lnTo>
                  <a:lnTo>
                    <a:pt x="165314" y="210803"/>
                  </a:lnTo>
                  <a:lnTo>
                    <a:pt x="200595" y="181490"/>
                  </a:lnTo>
                  <a:lnTo>
                    <a:pt x="237678" y="154369"/>
                  </a:lnTo>
                  <a:lnTo>
                    <a:pt x="276467" y="129540"/>
                  </a:lnTo>
                  <a:lnTo>
                    <a:pt x="316862" y="107099"/>
                  </a:lnTo>
                  <a:lnTo>
                    <a:pt x="358769" y="87145"/>
                  </a:lnTo>
                  <a:lnTo>
                    <a:pt x="402088" y="69776"/>
                  </a:lnTo>
                  <a:lnTo>
                    <a:pt x="446724" y="55091"/>
                  </a:lnTo>
                  <a:lnTo>
                    <a:pt x="492579" y="43187"/>
                  </a:lnTo>
                  <a:lnTo>
                    <a:pt x="539566" y="34162"/>
                  </a:lnTo>
                  <a:lnTo>
                    <a:pt x="587557" y="28116"/>
                  </a:lnTo>
                  <a:lnTo>
                    <a:pt x="635724" y="25192"/>
                  </a:lnTo>
                  <a:lnTo>
                    <a:pt x="650202" y="25146"/>
                  </a:lnTo>
                  <a:lnTo>
                    <a:pt x="650202" y="23622"/>
                  </a:lnTo>
                  <a:lnTo>
                    <a:pt x="655536" y="25145"/>
                  </a:lnTo>
                  <a:lnTo>
                    <a:pt x="661632" y="25146"/>
                  </a:lnTo>
                  <a:close/>
                </a:path>
                <a:path w="8034655" h="370839">
                  <a:moveTo>
                    <a:pt x="655536" y="25146"/>
                  </a:moveTo>
                  <a:lnTo>
                    <a:pt x="650202" y="23622"/>
                  </a:lnTo>
                  <a:lnTo>
                    <a:pt x="651726" y="25146"/>
                  </a:lnTo>
                  <a:lnTo>
                    <a:pt x="655536" y="25146"/>
                  </a:lnTo>
                  <a:close/>
                </a:path>
                <a:path w="8034655" h="370839">
                  <a:moveTo>
                    <a:pt x="651726" y="25146"/>
                  </a:moveTo>
                  <a:lnTo>
                    <a:pt x="650202" y="23622"/>
                  </a:lnTo>
                  <a:lnTo>
                    <a:pt x="650202" y="25146"/>
                  </a:lnTo>
                  <a:lnTo>
                    <a:pt x="651726" y="25146"/>
                  </a:lnTo>
                  <a:close/>
                </a:path>
                <a:path w="8034655" h="370839">
                  <a:moveTo>
                    <a:pt x="661632" y="1524"/>
                  </a:moveTo>
                  <a:lnTo>
                    <a:pt x="661632" y="762"/>
                  </a:lnTo>
                  <a:lnTo>
                    <a:pt x="659346" y="0"/>
                  </a:lnTo>
                  <a:lnTo>
                    <a:pt x="655536" y="0"/>
                  </a:lnTo>
                  <a:lnTo>
                    <a:pt x="661632" y="1524"/>
                  </a:lnTo>
                  <a:close/>
                </a:path>
                <a:path w="8034655" h="370839">
                  <a:moveTo>
                    <a:pt x="8034156" y="370332"/>
                  </a:moveTo>
                  <a:lnTo>
                    <a:pt x="7994206" y="310146"/>
                  </a:lnTo>
                  <a:lnTo>
                    <a:pt x="7965981" y="274327"/>
                  </a:lnTo>
                  <a:lnTo>
                    <a:pt x="7935717" y="240281"/>
                  </a:lnTo>
                  <a:lnTo>
                    <a:pt x="7903504" y="208098"/>
                  </a:lnTo>
                  <a:lnTo>
                    <a:pt x="7869432" y="177868"/>
                  </a:lnTo>
                  <a:lnTo>
                    <a:pt x="7833591" y="149681"/>
                  </a:lnTo>
                  <a:lnTo>
                    <a:pt x="7796071" y="123627"/>
                  </a:lnTo>
                  <a:lnTo>
                    <a:pt x="7756834" y="99728"/>
                  </a:lnTo>
                  <a:lnTo>
                    <a:pt x="7716319" y="78262"/>
                  </a:lnTo>
                  <a:lnTo>
                    <a:pt x="7674339" y="59164"/>
                  </a:lnTo>
                  <a:lnTo>
                    <a:pt x="7631002" y="42543"/>
                  </a:lnTo>
                  <a:lnTo>
                    <a:pt x="7586416" y="28500"/>
                  </a:lnTo>
                  <a:lnTo>
                    <a:pt x="7540686" y="17134"/>
                  </a:lnTo>
                  <a:lnTo>
                    <a:pt x="7493921" y="8536"/>
                  </a:lnTo>
                  <a:lnTo>
                    <a:pt x="7446227" y="2797"/>
                  </a:lnTo>
                  <a:lnTo>
                    <a:pt x="7397712" y="0"/>
                  </a:lnTo>
                  <a:lnTo>
                    <a:pt x="659346" y="0"/>
                  </a:lnTo>
                  <a:lnTo>
                    <a:pt x="661632" y="762"/>
                  </a:lnTo>
                  <a:lnTo>
                    <a:pt x="661632" y="25146"/>
                  </a:lnTo>
                  <a:lnTo>
                    <a:pt x="7397712" y="25145"/>
                  </a:lnTo>
                  <a:lnTo>
                    <a:pt x="7446287" y="27908"/>
                  </a:lnTo>
                  <a:lnTo>
                    <a:pt x="7493993" y="33809"/>
                  </a:lnTo>
                  <a:lnTo>
                    <a:pt x="7540742" y="42740"/>
                  </a:lnTo>
                  <a:lnTo>
                    <a:pt x="7586442" y="54595"/>
                  </a:lnTo>
                  <a:lnTo>
                    <a:pt x="7631005" y="69275"/>
                  </a:lnTo>
                  <a:lnTo>
                    <a:pt x="7674339" y="86684"/>
                  </a:lnTo>
                  <a:lnTo>
                    <a:pt x="7716355" y="106732"/>
                  </a:lnTo>
                  <a:lnTo>
                    <a:pt x="7756962" y="129336"/>
                  </a:lnTo>
                  <a:lnTo>
                    <a:pt x="7795779" y="154206"/>
                  </a:lnTo>
                  <a:lnTo>
                    <a:pt x="7833045" y="181464"/>
                  </a:lnTo>
                  <a:lnTo>
                    <a:pt x="7868525" y="210922"/>
                  </a:lnTo>
                  <a:lnTo>
                    <a:pt x="7902113" y="242477"/>
                  </a:lnTo>
                  <a:lnTo>
                    <a:pt x="7933702" y="276026"/>
                  </a:lnTo>
                  <a:lnTo>
                    <a:pt x="7963183" y="311462"/>
                  </a:lnTo>
                  <a:lnTo>
                    <a:pt x="7990451" y="348683"/>
                  </a:lnTo>
                  <a:lnTo>
                    <a:pt x="8004334" y="370332"/>
                  </a:lnTo>
                  <a:lnTo>
                    <a:pt x="8034156" y="370332"/>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40"/>
              <a:ext cx="8229600" cy="979169"/>
            </a:xfrm>
            <a:custGeom>
              <a:avLst/>
              <a:gdLst/>
              <a:ahLst/>
              <a:cxnLst/>
              <a:rect l="l" t="t" r="r" b="b"/>
              <a:pathLst>
                <a:path w="8229600" h="979170">
                  <a:moveTo>
                    <a:pt x="8229600" y="979170"/>
                  </a:moveTo>
                  <a:lnTo>
                    <a:pt x="8229600" y="395477"/>
                  </a:lnTo>
                  <a:lnTo>
                    <a:pt x="8228119" y="347835"/>
                  </a:lnTo>
                  <a:lnTo>
                    <a:pt x="8223738" y="300977"/>
                  </a:lnTo>
                  <a:lnTo>
                    <a:pt x="8216542" y="254992"/>
                  </a:lnTo>
                  <a:lnTo>
                    <a:pt x="8206619" y="209970"/>
                  </a:lnTo>
                  <a:lnTo>
                    <a:pt x="8194059" y="165998"/>
                  </a:lnTo>
                  <a:lnTo>
                    <a:pt x="8178946" y="123165"/>
                  </a:lnTo>
                  <a:lnTo>
                    <a:pt x="8161371" y="81559"/>
                  </a:lnTo>
                  <a:lnTo>
                    <a:pt x="8141420" y="41268"/>
                  </a:lnTo>
                  <a:lnTo>
                    <a:pt x="8119180" y="2382"/>
                  </a:lnTo>
                  <a:lnTo>
                    <a:pt x="8117623" y="0"/>
                  </a:lnTo>
                  <a:lnTo>
                    <a:pt x="112157" y="0"/>
                  </a:lnTo>
                  <a:lnTo>
                    <a:pt x="88329" y="41268"/>
                  </a:lnTo>
                  <a:lnTo>
                    <a:pt x="68349" y="81559"/>
                  </a:lnTo>
                  <a:lnTo>
                    <a:pt x="50746" y="123165"/>
                  </a:lnTo>
                  <a:lnTo>
                    <a:pt x="35609" y="165998"/>
                  </a:lnTo>
                  <a:lnTo>
                    <a:pt x="23025" y="209970"/>
                  </a:lnTo>
                  <a:lnTo>
                    <a:pt x="13084" y="254992"/>
                  </a:lnTo>
                  <a:lnTo>
                    <a:pt x="5874" y="300977"/>
                  </a:lnTo>
                  <a:lnTo>
                    <a:pt x="1483" y="347835"/>
                  </a:lnTo>
                  <a:lnTo>
                    <a:pt x="0" y="395477"/>
                  </a:lnTo>
                  <a:lnTo>
                    <a:pt x="0" y="979170"/>
                  </a:lnTo>
                  <a:lnTo>
                    <a:pt x="8229600" y="979170"/>
                  </a:lnTo>
                  <a:close/>
                </a:path>
              </a:pathLst>
            </a:custGeom>
            <a:solidFill>
              <a:srgbClr val="4F81BD"/>
            </a:solidFill>
          </p:spPr>
          <p:txBody>
            <a:bodyPr wrap="square" lIns="0" tIns="0" rIns="0" bIns="0" rtlCol="0"/>
            <a:lstStyle/>
            <a:p>
              <a:endParaRPr/>
            </a:p>
          </p:txBody>
        </p:sp>
        <p:sp>
          <p:nvSpPr>
            <p:cNvPr id="9" name="object 9"/>
            <p:cNvSpPr/>
            <p:nvPr/>
          </p:nvSpPr>
          <p:spPr>
            <a:xfrm>
              <a:off x="902208" y="2415540"/>
              <a:ext cx="8255000" cy="979169"/>
            </a:xfrm>
            <a:custGeom>
              <a:avLst/>
              <a:gdLst/>
              <a:ahLst/>
              <a:cxnLst/>
              <a:rect l="l" t="t" r="r" b="b"/>
              <a:pathLst>
                <a:path w="8255000" h="979170">
                  <a:moveTo>
                    <a:pt x="140162" y="0"/>
                  </a:moveTo>
                  <a:lnTo>
                    <a:pt x="110273" y="0"/>
                  </a:lnTo>
                  <a:lnTo>
                    <a:pt x="99746" y="17267"/>
                  </a:lnTo>
                  <a:lnTo>
                    <a:pt x="78202" y="57903"/>
                  </a:lnTo>
                  <a:lnTo>
                    <a:pt x="59069" y="99939"/>
                  </a:lnTo>
                  <a:lnTo>
                    <a:pt x="42436" y="143283"/>
                  </a:lnTo>
                  <a:lnTo>
                    <a:pt x="28397" y="187845"/>
                  </a:lnTo>
                  <a:lnTo>
                    <a:pt x="17042" y="233532"/>
                  </a:lnTo>
                  <a:lnTo>
                    <a:pt x="8463" y="280253"/>
                  </a:lnTo>
                  <a:lnTo>
                    <a:pt x="2752" y="327915"/>
                  </a:lnTo>
                  <a:lnTo>
                    <a:pt x="0" y="376427"/>
                  </a:lnTo>
                  <a:lnTo>
                    <a:pt x="0" y="979170"/>
                  </a:lnTo>
                  <a:lnTo>
                    <a:pt x="25146" y="979170"/>
                  </a:lnTo>
                  <a:lnTo>
                    <a:pt x="25146" y="376427"/>
                  </a:lnTo>
                  <a:lnTo>
                    <a:pt x="28155" y="327539"/>
                  </a:lnTo>
                  <a:lnTo>
                    <a:pt x="34231" y="279568"/>
                  </a:lnTo>
                  <a:lnTo>
                    <a:pt x="43274" y="232612"/>
                  </a:lnTo>
                  <a:lnTo>
                    <a:pt x="55189" y="186769"/>
                  </a:lnTo>
                  <a:lnTo>
                    <a:pt x="69878" y="142137"/>
                  </a:lnTo>
                  <a:lnTo>
                    <a:pt x="87243" y="98815"/>
                  </a:lnTo>
                  <a:lnTo>
                    <a:pt x="107188" y="56901"/>
                  </a:lnTo>
                  <a:lnTo>
                    <a:pt x="129616" y="16493"/>
                  </a:lnTo>
                  <a:lnTo>
                    <a:pt x="140162" y="0"/>
                  </a:lnTo>
                  <a:close/>
                </a:path>
                <a:path w="8255000" h="979170">
                  <a:moveTo>
                    <a:pt x="8254746" y="979170"/>
                  </a:moveTo>
                  <a:lnTo>
                    <a:pt x="8254746" y="375665"/>
                  </a:lnTo>
                  <a:lnTo>
                    <a:pt x="8251869" y="327078"/>
                  </a:lnTo>
                  <a:lnTo>
                    <a:pt x="8246052" y="279361"/>
                  </a:lnTo>
                  <a:lnTo>
                    <a:pt x="8237385" y="232606"/>
                  </a:lnTo>
                  <a:lnTo>
                    <a:pt x="8225958" y="186903"/>
                  </a:lnTo>
                  <a:lnTo>
                    <a:pt x="8211842" y="142290"/>
                  </a:lnTo>
                  <a:lnTo>
                    <a:pt x="8195184" y="99011"/>
                  </a:lnTo>
                  <a:lnTo>
                    <a:pt x="8176018" y="57004"/>
                  </a:lnTo>
                  <a:lnTo>
                    <a:pt x="8154451" y="16408"/>
                  </a:lnTo>
                  <a:lnTo>
                    <a:pt x="8144430" y="0"/>
                  </a:lnTo>
                  <a:lnTo>
                    <a:pt x="8114607" y="0"/>
                  </a:lnTo>
                  <a:lnTo>
                    <a:pt x="8125671" y="17252"/>
                  </a:lnTo>
                  <a:lnTo>
                    <a:pt x="8148190" y="57728"/>
                  </a:lnTo>
                  <a:lnTo>
                    <a:pt x="8168173" y="99676"/>
                  </a:lnTo>
                  <a:lnTo>
                    <a:pt x="8185515" y="142991"/>
                  </a:lnTo>
                  <a:lnTo>
                    <a:pt x="8200106" y="187570"/>
                  </a:lnTo>
                  <a:lnTo>
                    <a:pt x="8211861" y="233411"/>
                  </a:lnTo>
                  <a:lnTo>
                    <a:pt x="8220613" y="280098"/>
                  </a:lnTo>
                  <a:lnTo>
                    <a:pt x="8226314" y="327840"/>
                  </a:lnTo>
                  <a:lnTo>
                    <a:pt x="8228838" y="376427"/>
                  </a:lnTo>
                  <a:lnTo>
                    <a:pt x="8229600" y="395477"/>
                  </a:lnTo>
                  <a:lnTo>
                    <a:pt x="8229600" y="979170"/>
                  </a:lnTo>
                  <a:lnTo>
                    <a:pt x="8254746" y="979170"/>
                  </a:lnTo>
                  <a:close/>
                </a:path>
              </a:pathLst>
            </a:custGeom>
            <a:solidFill>
              <a:srgbClr val="FFFFFF"/>
            </a:solidFill>
          </p:spPr>
          <p:txBody>
            <a:bodyPr wrap="square" lIns="0" tIns="0" rIns="0" bIns="0" rtlCol="0"/>
            <a:lstStyle/>
            <a:p>
              <a:endParaRPr/>
            </a:p>
          </p:txBody>
        </p:sp>
      </p:grpSp>
      <p:sp>
        <p:nvSpPr>
          <p:cNvPr id="10" name="object 10"/>
          <p:cNvSpPr txBox="1"/>
          <p:nvPr/>
        </p:nvSpPr>
        <p:spPr>
          <a:xfrm>
            <a:off x="1206500" y="2357881"/>
            <a:ext cx="6440805" cy="361315"/>
          </a:xfrm>
          <a:prstGeom prst="rect">
            <a:avLst/>
          </a:prstGeom>
        </p:spPr>
        <p:txBody>
          <a:bodyPr vert="horz" wrap="square" lIns="0" tIns="12700" rIns="0" bIns="0" rtlCol="0">
            <a:spAutoFit/>
          </a:bodyPr>
          <a:lstStyle/>
          <a:p>
            <a:pPr marL="12700">
              <a:lnSpc>
                <a:spcPct val="100000"/>
              </a:lnSpc>
              <a:spcBef>
                <a:spcPts val="100"/>
              </a:spcBef>
            </a:pPr>
            <a:r>
              <a:rPr sz="2200" spc="-15" dirty="0">
                <a:solidFill>
                  <a:srgbClr val="FFFFFF"/>
                </a:solidFill>
                <a:latin typeface="Calibri"/>
                <a:cs typeface="Calibri"/>
              </a:rPr>
              <a:t>Coverage </a:t>
            </a:r>
            <a:r>
              <a:rPr sz="2200" spc="-5" dirty="0">
                <a:solidFill>
                  <a:srgbClr val="FFFFFF"/>
                </a:solidFill>
                <a:latin typeface="Calibri"/>
                <a:cs typeface="Calibri"/>
              </a:rPr>
              <a:t>will </a:t>
            </a:r>
            <a:r>
              <a:rPr sz="2200" dirty="0">
                <a:solidFill>
                  <a:srgbClr val="FFFFFF"/>
                </a:solidFill>
                <a:latin typeface="Calibri"/>
                <a:cs typeface="Calibri"/>
              </a:rPr>
              <a:t>end when one of the </a:t>
            </a:r>
            <a:r>
              <a:rPr sz="2200" spc="-10" dirty="0">
                <a:solidFill>
                  <a:srgbClr val="FFFFFF"/>
                </a:solidFill>
                <a:latin typeface="Calibri"/>
                <a:cs typeface="Calibri"/>
              </a:rPr>
              <a:t>following </a:t>
            </a:r>
            <a:r>
              <a:rPr sz="2200" spc="-15" dirty="0">
                <a:solidFill>
                  <a:srgbClr val="FFFFFF"/>
                </a:solidFill>
                <a:latin typeface="Calibri"/>
                <a:cs typeface="Calibri"/>
              </a:rPr>
              <a:t>first</a:t>
            </a:r>
            <a:r>
              <a:rPr sz="2200" spc="-65" dirty="0">
                <a:solidFill>
                  <a:srgbClr val="FFFFFF"/>
                </a:solidFill>
                <a:latin typeface="Calibri"/>
                <a:cs typeface="Calibri"/>
              </a:rPr>
              <a:t> </a:t>
            </a:r>
            <a:r>
              <a:rPr sz="2200" spc="-10" dirty="0">
                <a:solidFill>
                  <a:srgbClr val="FFFFFF"/>
                </a:solidFill>
                <a:latin typeface="Calibri"/>
                <a:cs typeface="Calibri"/>
              </a:rPr>
              <a:t>occurs:</a:t>
            </a:r>
            <a:endParaRPr sz="2200">
              <a:latin typeface="Calibri"/>
              <a:cs typeface="Calibri"/>
            </a:endParaRPr>
          </a:p>
        </p:txBody>
      </p:sp>
      <p:grpSp>
        <p:nvGrpSpPr>
          <p:cNvPr id="11" name="object 11"/>
          <p:cNvGrpSpPr/>
          <p:nvPr/>
        </p:nvGrpSpPr>
        <p:grpSpPr>
          <a:xfrm>
            <a:off x="457200" y="3393947"/>
            <a:ext cx="9144000" cy="980440"/>
            <a:chOff x="457200" y="3393947"/>
            <a:chExt cx="9144000" cy="980440"/>
          </a:xfrm>
        </p:grpSpPr>
        <p:sp>
          <p:nvSpPr>
            <p:cNvPr id="12" name="object 12"/>
            <p:cNvSpPr/>
            <p:nvPr/>
          </p:nvSpPr>
          <p:spPr>
            <a:xfrm>
              <a:off x="457200" y="339394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3" name="object 13"/>
            <p:cNvSpPr/>
            <p:nvPr/>
          </p:nvSpPr>
          <p:spPr>
            <a:xfrm>
              <a:off x="914400" y="339470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14" name="object 14"/>
            <p:cNvSpPr/>
            <p:nvPr/>
          </p:nvSpPr>
          <p:spPr>
            <a:xfrm>
              <a:off x="902208" y="3394722"/>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2184114" y="2694235"/>
            <a:ext cx="243204" cy="859155"/>
          </a:xfrm>
          <a:prstGeom prst="rect">
            <a:avLst/>
          </a:prstGeom>
        </p:spPr>
        <p:txBody>
          <a:bodyPr vert="horz" wrap="square" lIns="0" tIns="93980" rIns="0" bIns="0" rtlCol="0">
            <a:spAutoFit/>
          </a:bodyPr>
          <a:lstStyle/>
          <a:p>
            <a:pPr marL="12700">
              <a:lnSpc>
                <a:spcPct val="100000"/>
              </a:lnSpc>
              <a:spcBef>
                <a:spcPts val="740"/>
              </a:spcBef>
            </a:pPr>
            <a:r>
              <a:rPr sz="2200" dirty="0">
                <a:solidFill>
                  <a:srgbClr val="FFFFFF"/>
                </a:solidFill>
                <a:latin typeface="Calibri"/>
                <a:cs typeface="Calibri"/>
              </a:rPr>
              <a:t>a.</a:t>
            </a:r>
            <a:endParaRPr sz="2200">
              <a:latin typeface="Calibri"/>
              <a:cs typeface="Calibri"/>
            </a:endParaRPr>
          </a:p>
          <a:p>
            <a:pPr marL="12700">
              <a:lnSpc>
                <a:spcPct val="100000"/>
              </a:lnSpc>
              <a:spcBef>
                <a:spcPts val="640"/>
              </a:spcBef>
            </a:pPr>
            <a:r>
              <a:rPr sz="2200" dirty="0">
                <a:solidFill>
                  <a:srgbClr val="FFFFFF"/>
                </a:solidFill>
                <a:latin typeface="Calibri"/>
                <a:cs typeface="Calibri"/>
              </a:rPr>
              <a:t>b.</a:t>
            </a:r>
            <a:endParaRPr sz="2200">
              <a:latin typeface="Calibri"/>
              <a:cs typeface="Calibri"/>
            </a:endParaRPr>
          </a:p>
        </p:txBody>
      </p:sp>
      <p:sp>
        <p:nvSpPr>
          <p:cNvPr id="16" name="object 16"/>
          <p:cNvSpPr txBox="1"/>
          <p:nvPr/>
        </p:nvSpPr>
        <p:spPr>
          <a:xfrm>
            <a:off x="3162410" y="2694235"/>
            <a:ext cx="5459730" cy="859155"/>
          </a:xfrm>
          <a:prstGeom prst="rect">
            <a:avLst/>
          </a:prstGeom>
        </p:spPr>
        <p:txBody>
          <a:bodyPr vert="horz" wrap="square" lIns="0" tIns="93980" rIns="0" bIns="0" rtlCol="0">
            <a:spAutoFit/>
          </a:bodyPr>
          <a:lstStyle/>
          <a:p>
            <a:pPr marL="12700">
              <a:lnSpc>
                <a:spcPct val="100000"/>
              </a:lnSpc>
              <a:spcBef>
                <a:spcPts val="740"/>
              </a:spcBef>
            </a:pPr>
            <a:r>
              <a:rPr sz="2200" spc="-5" dirty="0">
                <a:solidFill>
                  <a:srgbClr val="FFFFFF"/>
                </a:solidFill>
                <a:latin typeface="Calibri"/>
                <a:cs typeface="Calibri"/>
              </a:rPr>
              <a:t>This policy </a:t>
            </a:r>
            <a:r>
              <a:rPr sz="2200" spc="-10" dirty="0">
                <a:solidFill>
                  <a:srgbClr val="FFFFFF"/>
                </a:solidFill>
                <a:latin typeface="Calibri"/>
                <a:cs typeface="Calibri"/>
              </a:rPr>
              <a:t>expires </a:t>
            </a:r>
            <a:r>
              <a:rPr sz="2200" dirty="0">
                <a:solidFill>
                  <a:srgbClr val="FFFFFF"/>
                </a:solidFill>
                <a:latin typeface="Calibri"/>
                <a:cs typeface="Calibri"/>
              </a:rPr>
              <a:t>or </a:t>
            </a:r>
            <a:r>
              <a:rPr sz="2200" spc="-5" dirty="0">
                <a:solidFill>
                  <a:srgbClr val="FFFFFF"/>
                </a:solidFill>
                <a:latin typeface="Calibri"/>
                <a:cs typeface="Calibri"/>
              </a:rPr>
              <a:t>is</a:t>
            </a:r>
            <a:r>
              <a:rPr sz="2200" spc="-15" dirty="0">
                <a:solidFill>
                  <a:srgbClr val="FFFFFF"/>
                </a:solidFill>
                <a:latin typeface="Calibri"/>
                <a:cs typeface="Calibri"/>
              </a:rPr>
              <a:t> </a:t>
            </a:r>
            <a:r>
              <a:rPr sz="2200" spc="-10" dirty="0">
                <a:solidFill>
                  <a:srgbClr val="FFFFFF"/>
                </a:solidFill>
                <a:latin typeface="Calibri"/>
                <a:cs typeface="Calibri"/>
              </a:rPr>
              <a:t>cancelled;</a:t>
            </a:r>
            <a:endParaRPr sz="2200">
              <a:latin typeface="Calibri"/>
              <a:cs typeface="Calibri"/>
            </a:endParaRPr>
          </a:p>
          <a:p>
            <a:pPr marL="12700">
              <a:lnSpc>
                <a:spcPct val="100000"/>
              </a:lnSpc>
              <a:spcBef>
                <a:spcPts val="640"/>
              </a:spcBef>
            </a:pPr>
            <a:r>
              <a:rPr sz="2200" dirty="0">
                <a:solidFill>
                  <a:srgbClr val="FFFFFF"/>
                </a:solidFill>
                <a:latin typeface="Calibri"/>
                <a:cs typeface="Calibri"/>
              </a:rPr>
              <a:t>The </a:t>
            </a:r>
            <a:r>
              <a:rPr sz="2200" spc="-15" dirty="0">
                <a:solidFill>
                  <a:srgbClr val="FFFFFF"/>
                </a:solidFill>
                <a:latin typeface="Calibri"/>
                <a:cs typeface="Calibri"/>
              </a:rPr>
              <a:t>covered </a:t>
            </a:r>
            <a:r>
              <a:rPr sz="2200" spc="-10" dirty="0">
                <a:solidFill>
                  <a:srgbClr val="FFFFFF"/>
                </a:solidFill>
                <a:latin typeface="Calibri"/>
                <a:cs typeface="Calibri"/>
              </a:rPr>
              <a:t>structure </a:t>
            </a:r>
            <a:r>
              <a:rPr sz="2200" dirty="0">
                <a:solidFill>
                  <a:srgbClr val="FFFFFF"/>
                </a:solidFill>
                <a:latin typeface="Calibri"/>
                <a:cs typeface="Calibri"/>
              </a:rPr>
              <a:t>or </a:t>
            </a:r>
            <a:r>
              <a:rPr sz="2200" spc="-5" dirty="0">
                <a:solidFill>
                  <a:srgbClr val="FFFFFF"/>
                </a:solidFill>
                <a:latin typeface="Calibri"/>
                <a:cs typeface="Calibri"/>
              </a:rPr>
              <a:t>building is </a:t>
            </a:r>
            <a:r>
              <a:rPr sz="2200" spc="-10" dirty="0">
                <a:solidFill>
                  <a:srgbClr val="FFFFFF"/>
                </a:solidFill>
                <a:latin typeface="Calibri"/>
                <a:cs typeface="Calibri"/>
              </a:rPr>
              <a:t>accepted</a:t>
            </a:r>
            <a:r>
              <a:rPr sz="2200" spc="-5" dirty="0">
                <a:solidFill>
                  <a:srgbClr val="FFFFFF"/>
                </a:solidFill>
                <a:latin typeface="Calibri"/>
                <a:cs typeface="Calibri"/>
              </a:rPr>
              <a:t> </a:t>
            </a:r>
            <a:r>
              <a:rPr sz="2200" spc="-15" dirty="0">
                <a:solidFill>
                  <a:srgbClr val="FFFFFF"/>
                </a:solidFill>
                <a:latin typeface="Calibri"/>
                <a:cs typeface="Calibri"/>
              </a:rPr>
              <a:t>by</a:t>
            </a:r>
            <a:endParaRPr sz="2200">
              <a:latin typeface="Calibri"/>
              <a:cs typeface="Calibri"/>
            </a:endParaRPr>
          </a:p>
        </p:txBody>
      </p:sp>
      <p:grpSp>
        <p:nvGrpSpPr>
          <p:cNvPr id="17" name="object 17"/>
          <p:cNvGrpSpPr/>
          <p:nvPr/>
        </p:nvGrpSpPr>
        <p:grpSpPr>
          <a:xfrm>
            <a:off x="457200" y="4373117"/>
            <a:ext cx="9144000" cy="980440"/>
            <a:chOff x="457200" y="4373117"/>
            <a:chExt cx="9144000" cy="980440"/>
          </a:xfrm>
        </p:grpSpPr>
        <p:sp>
          <p:nvSpPr>
            <p:cNvPr id="18" name="object 18"/>
            <p:cNvSpPr/>
            <p:nvPr/>
          </p:nvSpPr>
          <p:spPr>
            <a:xfrm>
              <a:off x="457200" y="4373117"/>
              <a:ext cx="9144000" cy="980440"/>
            </a:xfrm>
            <a:custGeom>
              <a:avLst/>
              <a:gdLst/>
              <a:ahLst/>
              <a:cxnLst/>
              <a:rect l="l" t="t" r="r" b="b"/>
              <a:pathLst>
                <a:path w="9144000" h="980439">
                  <a:moveTo>
                    <a:pt x="457200" y="0"/>
                  </a:moveTo>
                  <a:lnTo>
                    <a:pt x="0" y="0"/>
                  </a:lnTo>
                  <a:lnTo>
                    <a:pt x="0" y="979932"/>
                  </a:lnTo>
                  <a:lnTo>
                    <a:pt x="457200" y="979932"/>
                  </a:lnTo>
                  <a:lnTo>
                    <a:pt x="457200" y="0"/>
                  </a:lnTo>
                  <a:close/>
                </a:path>
                <a:path w="9144000" h="980439">
                  <a:moveTo>
                    <a:pt x="9144000" y="0"/>
                  </a:moveTo>
                  <a:lnTo>
                    <a:pt x="8686800" y="0"/>
                  </a:lnTo>
                  <a:lnTo>
                    <a:pt x="8686800" y="979932"/>
                  </a:lnTo>
                  <a:lnTo>
                    <a:pt x="9144000" y="979932"/>
                  </a:lnTo>
                  <a:lnTo>
                    <a:pt x="9144000" y="0"/>
                  </a:lnTo>
                  <a:close/>
                </a:path>
              </a:pathLst>
            </a:custGeom>
            <a:solidFill>
              <a:srgbClr val="1F497D"/>
            </a:solidFill>
          </p:spPr>
          <p:txBody>
            <a:bodyPr wrap="square" lIns="0" tIns="0" rIns="0" bIns="0" rtlCol="0"/>
            <a:lstStyle/>
            <a:p>
              <a:endParaRPr/>
            </a:p>
          </p:txBody>
        </p:sp>
        <p:sp>
          <p:nvSpPr>
            <p:cNvPr id="19" name="object 19"/>
            <p:cNvSpPr/>
            <p:nvPr/>
          </p:nvSpPr>
          <p:spPr>
            <a:xfrm>
              <a:off x="914400" y="4373879"/>
              <a:ext cx="8229600" cy="979169"/>
            </a:xfrm>
            <a:custGeom>
              <a:avLst/>
              <a:gdLst/>
              <a:ahLst/>
              <a:cxnLst/>
              <a:rect l="l" t="t" r="r" b="b"/>
              <a:pathLst>
                <a:path w="8229600" h="979170">
                  <a:moveTo>
                    <a:pt x="0" y="0"/>
                  </a:moveTo>
                  <a:lnTo>
                    <a:pt x="8229600" y="0"/>
                  </a:lnTo>
                  <a:lnTo>
                    <a:pt x="8229600" y="979170"/>
                  </a:lnTo>
                  <a:lnTo>
                    <a:pt x="0" y="979170"/>
                  </a:lnTo>
                  <a:lnTo>
                    <a:pt x="0" y="0"/>
                  </a:lnTo>
                  <a:close/>
                </a:path>
              </a:pathLst>
            </a:custGeom>
            <a:solidFill>
              <a:srgbClr val="4F81BD"/>
            </a:solidFill>
          </p:spPr>
          <p:txBody>
            <a:bodyPr wrap="square" lIns="0" tIns="0" rIns="0" bIns="0" rtlCol="0"/>
            <a:lstStyle/>
            <a:p>
              <a:endParaRPr/>
            </a:p>
          </p:txBody>
        </p:sp>
        <p:sp>
          <p:nvSpPr>
            <p:cNvPr id="20" name="object 20"/>
            <p:cNvSpPr/>
            <p:nvPr/>
          </p:nvSpPr>
          <p:spPr>
            <a:xfrm>
              <a:off x="902208" y="4373892"/>
              <a:ext cx="8255000" cy="979169"/>
            </a:xfrm>
            <a:custGeom>
              <a:avLst/>
              <a:gdLst/>
              <a:ahLst/>
              <a:cxnLst/>
              <a:rect l="l" t="t" r="r" b="b"/>
              <a:pathLst>
                <a:path w="8255000" h="979170">
                  <a:moveTo>
                    <a:pt x="25146" y="0"/>
                  </a:moveTo>
                  <a:lnTo>
                    <a:pt x="0" y="0"/>
                  </a:lnTo>
                  <a:lnTo>
                    <a:pt x="0" y="979170"/>
                  </a:lnTo>
                  <a:lnTo>
                    <a:pt x="25146" y="979170"/>
                  </a:lnTo>
                  <a:lnTo>
                    <a:pt x="25146" y="0"/>
                  </a:lnTo>
                  <a:close/>
                </a:path>
                <a:path w="8255000" h="979170">
                  <a:moveTo>
                    <a:pt x="8254746" y="0"/>
                  </a:moveTo>
                  <a:lnTo>
                    <a:pt x="8229600" y="0"/>
                  </a:lnTo>
                  <a:lnTo>
                    <a:pt x="8229600" y="979170"/>
                  </a:lnTo>
                  <a:lnTo>
                    <a:pt x="8254746" y="979170"/>
                  </a:lnTo>
                  <a:lnTo>
                    <a:pt x="8254746" y="0"/>
                  </a:lnTo>
                  <a:close/>
                </a:path>
              </a:pathLst>
            </a:custGeom>
            <a:solidFill>
              <a:srgbClr val="FFFFFF"/>
            </a:solidFill>
          </p:spPr>
          <p:txBody>
            <a:bodyPr wrap="square" lIns="0" tIns="0" rIns="0" bIns="0" rtlCol="0"/>
            <a:lstStyle/>
            <a:p>
              <a:endParaRPr/>
            </a:p>
          </p:txBody>
        </p:sp>
      </p:grpSp>
      <p:sp>
        <p:nvSpPr>
          <p:cNvPr id="21" name="object 21"/>
          <p:cNvSpPr txBox="1"/>
          <p:nvPr/>
        </p:nvSpPr>
        <p:spPr>
          <a:xfrm>
            <a:off x="2184145" y="3868486"/>
            <a:ext cx="243204" cy="861060"/>
          </a:xfrm>
          <a:prstGeom prst="rect">
            <a:avLst/>
          </a:prstGeom>
        </p:spPr>
        <p:txBody>
          <a:bodyPr vert="horz" wrap="square" lIns="0" tIns="94615" rIns="0" bIns="0" rtlCol="0">
            <a:spAutoFit/>
          </a:bodyPr>
          <a:lstStyle/>
          <a:p>
            <a:pPr marL="12700">
              <a:lnSpc>
                <a:spcPct val="100000"/>
              </a:lnSpc>
              <a:spcBef>
                <a:spcPts val="745"/>
              </a:spcBef>
            </a:pPr>
            <a:r>
              <a:rPr sz="2200" dirty="0">
                <a:solidFill>
                  <a:srgbClr val="FFFFFF"/>
                </a:solidFill>
                <a:latin typeface="Calibri"/>
                <a:cs typeface="Calibri"/>
              </a:rPr>
              <a:t>c.</a:t>
            </a:r>
            <a:endParaRPr sz="2200">
              <a:latin typeface="Calibri"/>
              <a:cs typeface="Calibri"/>
            </a:endParaRPr>
          </a:p>
          <a:p>
            <a:pPr marL="12700">
              <a:lnSpc>
                <a:spcPct val="100000"/>
              </a:lnSpc>
              <a:spcBef>
                <a:spcPts val="650"/>
              </a:spcBef>
            </a:pPr>
            <a:r>
              <a:rPr sz="2200" dirty="0">
                <a:solidFill>
                  <a:srgbClr val="FFFFFF"/>
                </a:solidFill>
                <a:latin typeface="Calibri"/>
                <a:cs typeface="Calibri"/>
              </a:rPr>
              <a:t>d.</a:t>
            </a:r>
            <a:endParaRPr sz="2200">
              <a:latin typeface="Calibri"/>
              <a:cs typeface="Calibri"/>
            </a:endParaRPr>
          </a:p>
        </p:txBody>
      </p:sp>
      <p:sp>
        <p:nvSpPr>
          <p:cNvPr id="22" name="object 22"/>
          <p:cNvSpPr txBox="1"/>
          <p:nvPr/>
        </p:nvSpPr>
        <p:spPr>
          <a:xfrm>
            <a:off x="3162333" y="3452406"/>
            <a:ext cx="5565775" cy="2035175"/>
          </a:xfrm>
          <a:prstGeom prst="rect">
            <a:avLst/>
          </a:prstGeom>
        </p:spPr>
        <p:txBody>
          <a:bodyPr vert="horz" wrap="square" lIns="0" tIns="93980" rIns="0" bIns="0" rtlCol="0">
            <a:spAutoFit/>
          </a:bodyPr>
          <a:lstStyle/>
          <a:p>
            <a:pPr marL="12700">
              <a:lnSpc>
                <a:spcPct val="100000"/>
              </a:lnSpc>
              <a:spcBef>
                <a:spcPts val="740"/>
              </a:spcBef>
            </a:pPr>
            <a:r>
              <a:rPr sz="2200" dirty="0">
                <a:solidFill>
                  <a:srgbClr val="FFFFFF"/>
                </a:solidFill>
                <a:latin typeface="Calibri"/>
                <a:cs typeface="Calibri"/>
              </a:rPr>
              <a:t>the</a:t>
            </a:r>
            <a:r>
              <a:rPr sz="2200" spc="-15" dirty="0">
                <a:solidFill>
                  <a:srgbClr val="FFFFFF"/>
                </a:solidFill>
                <a:latin typeface="Calibri"/>
                <a:cs typeface="Calibri"/>
              </a:rPr>
              <a:t> </a:t>
            </a:r>
            <a:r>
              <a:rPr sz="2200" spc="-5" dirty="0">
                <a:solidFill>
                  <a:srgbClr val="FFFFFF"/>
                </a:solidFill>
                <a:latin typeface="Calibri"/>
                <a:cs typeface="Calibri"/>
              </a:rPr>
              <a:t>purchaser;</a:t>
            </a:r>
            <a:endParaRPr sz="2200">
              <a:latin typeface="Calibri"/>
              <a:cs typeface="Calibri"/>
            </a:endParaRPr>
          </a:p>
          <a:p>
            <a:pPr marL="12700">
              <a:lnSpc>
                <a:spcPct val="100000"/>
              </a:lnSpc>
              <a:spcBef>
                <a:spcPts val="640"/>
              </a:spcBef>
            </a:pPr>
            <a:r>
              <a:rPr sz="2200" spc="-45" dirty="0">
                <a:solidFill>
                  <a:srgbClr val="FFFFFF"/>
                </a:solidFill>
                <a:latin typeface="Calibri"/>
                <a:cs typeface="Calibri"/>
              </a:rPr>
              <a:t>Your </a:t>
            </a:r>
            <a:r>
              <a:rPr sz="2200" spc="-15" dirty="0">
                <a:solidFill>
                  <a:srgbClr val="FFFFFF"/>
                </a:solidFill>
                <a:latin typeface="Calibri"/>
                <a:cs typeface="Calibri"/>
              </a:rPr>
              <a:t>interest </a:t>
            </a:r>
            <a:r>
              <a:rPr sz="2200" spc="-5" dirty="0">
                <a:solidFill>
                  <a:srgbClr val="FFFFFF"/>
                </a:solidFill>
                <a:latin typeface="Calibri"/>
                <a:cs typeface="Calibri"/>
              </a:rPr>
              <a:t>in </a:t>
            </a:r>
            <a:r>
              <a:rPr sz="2200" dirty="0">
                <a:solidFill>
                  <a:srgbClr val="FFFFFF"/>
                </a:solidFill>
                <a:latin typeface="Calibri"/>
                <a:cs typeface="Calibri"/>
              </a:rPr>
              <a:t>the </a:t>
            </a:r>
            <a:r>
              <a:rPr sz="2200" spc="-5" dirty="0">
                <a:solidFill>
                  <a:srgbClr val="FFFFFF"/>
                </a:solidFill>
                <a:latin typeface="Calibri"/>
                <a:cs typeface="Calibri"/>
              </a:rPr>
              <a:t>property </a:t>
            </a:r>
            <a:r>
              <a:rPr sz="2200" dirty="0">
                <a:solidFill>
                  <a:srgbClr val="FFFFFF"/>
                </a:solidFill>
                <a:latin typeface="Calibri"/>
                <a:cs typeface="Calibri"/>
              </a:rPr>
              <a:t>ceases;</a:t>
            </a:r>
            <a:endParaRPr sz="2200">
              <a:latin typeface="Calibri"/>
              <a:cs typeface="Calibri"/>
            </a:endParaRPr>
          </a:p>
          <a:p>
            <a:pPr marL="12700" marR="116839" indent="-635">
              <a:lnSpc>
                <a:spcPct val="101800"/>
              </a:lnSpc>
              <a:spcBef>
                <a:spcPts val="605"/>
              </a:spcBef>
            </a:pPr>
            <a:r>
              <a:rPr sz="2200" spc="-55" dirty="0">
                <a:solidFill>
                  <a:srgbClr val="FFFFFF"/>
                </a:solidFill>
                <a:latin typeface="Calibri"/>
                <a:cs typeface="Calibri"/>
              </a:rPr>
              <a:t>You </a:t>
            </a:r>
            <a:r>
              <a:rPr sz="2200" dirty="0">
                <a:solidFill>
                  <a:srgbClr val="FFFFFF"/>
                </a:solidFill>
                <a:latin typeface="Calibri"/>
                <a:cs typeface="Calibri"/>
              </a:rPr>
              <a:t>abandon the </a:t>
            </a:r>
            <a:r>
              <a:rPr sz="2200" spc="-5" dirty="0">
                <a:solidFill>
                  <a:srgbClr val="FFFFFF"/>
                </a:solidFill>
                <a:latin typeface="Calibri"/>
                <a:cs typeface="Calibri"/>
              </a:rPr>
              <a:t>construction with </a:t>
            </a:r>
            <a:r>
              <a:rPr sz="2200" dirty="0">
                <a:solidFill>
                  <a:srgbClr val="FFFFFF"/>
                </a:solidFill>
                <a:latin typeface="Calibri"/>
                <a:cs typeface="Calibri"/>
              </a:rPr>
              <a:t>no </a:t>
            </a:r>
            <a:r>
              <a:rPr sz="2200" spc="-10" dirty="0">
                <a:solidFill>
                  <a:srgbClr val="FFFFFF"/>
                </a:solidFill>
                <a:latin typeface="Calibri"/>
                <a:cs typeface="Calibri"/>
              </a:rPr>
              <a:t>intention  </a:t>
            </a:r>
            <a:r>
              <a:rPr sz="2200" spc="-15" dirty="0">
                <a:solidFill>
                  <a:srgbClr val="FFFFFF"/>
                </a:solidFill>
                <a:latin typeface="Calibri"/>
                <a:cs typeface="Calibri"/>
              </a:rPr>
              <a:t>to </a:t>
            </a:r>
            <a:r>
              <a:rPr sz="2200" spc="-10" dirty="0">
                <a:solidFill>
                  <a:srgbClr val="FFFFFF"/>
                </a:solidFill>
                <a:latin typeface="Calibri"/>
                <a:cs typeface="Calibri"/>
              </a:rPr>
              <a:t>complete </a:t>
            </a:r>
            <a:r>
              <a:rPr sz="2200" spc="-5" dirty="0">
                <a:solidFill>
                  <a:srgbClr val="FFFFFF"/>
                </a:solidFill>
                <a:latin typeface="Calibri"/>
                <a:cs typeface="Calibri"/>
              </a:rPr>
              <a:t>it;</a:t>
            </a:r>
            <a:endParaRPr sz="2200">
              <a:latin typeface="Calibri"/>
              <a:cs typeface="Calibri"/>
            </a:endParaRPr>
          </a:p>
          <a:p>
            <a:pPr marL="12700">
              <a:lnSpc>
                <a:spcPct val="100000"/>
              </a:lnSpc>
              <a:spcBef>
                <a:spcPts val="640"/>
              </a:spcBef>
            </a:pPr>
            <a:r>
              <a:rPr sz="2200" dirty="0">
                <a:solidFill>
                  <a:srgbClr val="FFFFFF"/>
                </a:solidFill>
                <a:latin typeface="Calibri"/>
                <a:cs typeface="Calibri"/>
              </a:rPr>
              <a:t>The </a:t>
            </a:r>
            <a:r>
              <a:rPr sz="2200" spc="-10" dirty="0">
                <a:solidFill>
                  <a:srgbClr val="FFFFFF"/>
                </a:solidFill>
                <a:latin typeface="Calibri"/>
                <a:cs typeface="Calibri"/>
              </a:rPr>
              <a:t>structure </a:t>
            </a:r>
            <a:r>
              <a:rPr sz="2200" dirty="0">
                <a:solidFill>
                  <a:srgbClr val="FFFFFF"/>
                </a:solidFill>
                <a:latin typeface="Calibri"/>
                <a:cs typeface="Calibri"/>
              </a:rPr>
              <a:t>of </a:t>
            </a:r>
            <a:r>
              <a:rPr sz="2200" spc="-5" dirty="0">
                <a:solidFill>
                  <a:srgbClr val="FFFFFF"/>
                </a:solidFill>
                <a:latin typeface="Calibri"/>
                <a:cs typeface="Calibri"/>
              </a:rPr>
              <a:t>building </a:t>
            </a:r>
            <a:r>
              <a:rPr sz="2200" dirty="0">
                <a:solidFill>
                  <a:srgbClr val="FFFFFF"/>
                </a:solidFill>
                <a:latin typeface="Calibri"/>
                <a:cs typeface="Calibri"/>
              </a:rPr>
              <a:t>has been </a:t>
            </a:r>
            <a:r>
              <a:rPr sz="2200" spc="-10" dirty="0">
                <a:solidFill>
                  <a:srgbClr val="FFFFFF"/>
                </a:solidFill>
                <a:latin typeface="Calibri"/>
                <a:cs typeface="Calibri"/>
              </a:rPr>
              <a:t>completed</a:t>
            </a:r>
            <a:r>
              <a:rPr sz="2200" spc="-50" dirty="0">
                <a:solidFill>
                  <a:srgbClr val="FFFFFF"/>
                </a:solidFill>
                <a:latin typeface="Calibri"/>
                <a:cs typeface="Calibri"/>
              </a:rPr>
              <a:t> </a:t>
            </a:r>
            <a:r>
              <a:rPr sz="2200" spc="-20" dirty="0">
                <a:solidFill>
                  <a:srgbClr val="FFFFFF"/>
                </a:solidFill>
                <a:latin typeface="Calibri"/>
                <a:cs typeface="Calibri"/>
              </a:rPr>
              <a:t>for</a:t>
            </a:r>
            <a:endParaRPr sz="2200">
              <a:latin typeface="Calibri"/>
              <a:cs typeface="Calibri"/>
            </a:endParaRPr>
          </a:p>
        </p:txBody>
      </p:sp>
      <p:grpSp>
        <p:nvGrpSpPr>
          <p:cNvPr id="23" name="object 23"/>
          <p:cNvGrpSpPr/>
          <p:nvPr/>
        </p:nvGrpSpPr>
        <p:grpSpPr>
          <a:xfrm>
            <a:off x="457200" y="5352288"/>
            <a:ext cx="9144000" cy="980440"/>
            <a:chOff x="457200" y="5352288"/>
            <a:chExt cx="9144000" cy="980440"/>
          </a:xfrm>
        </p:grpSpPr>
        <p:sp>
          <p:nvSpPr>
            <p:cNvPr id="24" name="object 24"/>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5" name="object 25"/>
            <p:cNvSpPr/>
            <p:nvPr/>
          </p:nvSpPr>
          <p:spPr>
            <a:xfrm>
              <a:off x="914400" y="5353050"/>
              <a:ext cx="8229600" cy="979169"/>
            </a:xfrm>
            <a:custGeom>
              <a:avLst/>
              <a:gdLst/>
              <a:ahLst/>
              <a:cxnLst/>
              <a:rect l="l" t="t" r="r" b="b"/>
              <a:pathLst>
                <a:path w="8229600" h="979170">
                  <a:moveTo>
                    <a:pt x="8229600" y="472439"/>
                  </a:moveTo>
                  <a:lnTo>
                    <a:pt x="8229600" y="0"/>
                  </a:lnTo>
                  <a:lnTo>
                    <a:pt x="0" y="0"/>
                  </a:lnTo>
                  <a:lnTo>
                    <a:pt x="0" y="472439"/>
                  </a:lnTo>
                  <a:lnTo>
                    <a:pt x="1483" y="520082"/>
                  </a:lnTo>
                  <a:lnTo>
                    <a:pt x="5874" y="566940"/>
                  </a:lnTo>
                  <a:lnTo>
                    <a:pt x="13084" y="612925"/>
                  </a:lnTo>
                  <a:lnTo>
                    <a:pt x="23025" y="657947"/>
                  </a:lnTo>
                  <a:lnTo>
                    <a:pt x="35609" y="701919"/>
                  </a:lnTo>
                  <a:lnTo>
                    <a:pt x="50746" y="744752"/>
                  </a:lnTo>
                  <a:lnTo>
                    <a:pt x="68349" y="786358"/>
                  </a:lnTo>
                  <a:lnTo>
                    <a:pt x="88329" y="826648"/>
                  </a:lnTo>
                  <a:lnTo>
                    <a:pt x="110598" y="865534"/>
                  </a:lnTo>
                  <a:lnTo>
                    <a:pt x="135066" y="902928"/>
                  </a:lnTo>
                  <a:lnTo>
                    <a:pt x="161647" y="938740"/>
                  </a:lnTo>
                  <a:lnTo>
                    <a:pt x="190250" y="972883"/>
                  </a:lnTo>
                  <a:lnTo>
                    <a:pt x="196179" y="979170"/>
                  </a:lnTo>
                  <a:lnTo>
                    <a:pt x="8033687" y="979169"/>
                  </a:lnTo>
                  <a:lnTo>
                    <a:pt x="8068188" y="938740"/>
                  </a:lnTo>
                  <a:lnTo>
                    <a:pt x="8094741" y="902928"/>
                  </a:lnTo>
                  <a:lnTo>
                    <a:pt x="8119180" y="865534"/>
                  </a:lnTo>
                  <a:lnTo>
                    <a:pt x="8141420" y="826648"/>
                  </a:lnTo>
                  <a:lnTo>
                    <a:pt x="8161371" y="786358"/>
                  </a:lnTo>
                  <a:lnTo>
                    <a:pt x="8178946" y="744752"/>
                  </a:lnTo>
                  <a:lnTo>
                    <a:pt x="8194059" y="701919"/>
                  </a:lnTo>
                  <a:lnTo>
                    <a:pt x="8206619" y="657947"/>
                  </a:lnTo>
                  <a:lnTo>
                    <a:pt x="8216542" y="612925"/>
                  </a:lnTo>
                  <a:lnTo>
                    <a:pt x="8223738" y="566940"/>
                  </a:lnTo>
                  <a:lnTo>
                    <a:pt x="8228119" y="520082"/>
                  </a:lnTo>
                  <a:lnTo>
                    <a:pt x="8229600" y="472439"/>
                  </a:lnTo>
                  <a:close/>
                </a:path>
              </a:pathLst>
            </a:custGeom>
            <a:solidFill>
              <a:srgbClr val="4F81BD"/>
            </a:solidFill>
          </p:spPr>
          <p:txBody>
            <a:bodyPr wrap="square" lIns="0" tIns="0" rIns="0" bIns="0" rtlCol="0"/>
            <a:lstStyle/>
            <a:p>
              <a:endParaRPr/>
            </a:p>
          </p:txBody>
        </p:sp>
        <p:sp>
          <p:nvSpPr>
            <p:cNvPr id="26" name="object 26"/>
            <p:cNvSpPr/>
            <p:nvPr/>
          </p:nvSpPr>
          <p:spPr>
            <a:xfrm>
              <a:off x="902208" y="5353050"/>
              <a:ext cx="8255000" cy="979169"/>
            </a:xfrm>
            <a:custGeom>
              <a:avLst/>
              <a:gdLst/>
              <a:ahLst/>
              <a:cxnLst/>
              <a:rect l="l" t="t" r="r" b="b"/>
              <a:pathLst>
                <a:path w="8255000" h="979170">
                  <a:moveTo>
                    <a:pt x="25146" y="472439"/>
                  </a:moveTo>
                  <a:lnTo>
                    <a:pt x="25145" y="0"/>
                  </a:lnTo>
                  <a:lnTo>
                    <a:pt x="0" y="0"/>
                  </a:lnTo>
                  <a:lnTo>
                    <a:pt x="0" y="467867"/>
                  </a:lnTo>
                  <a:lnTo>
                    <a:pt x="3048" y="462533"/>
                  </a:lnTo>
                  <a:lnTo>
                    <a:pt x="7620" y="461009"/>
                  </a:lnTo>
                  <a:lnTo>
                    <a:pt x="12192" y="458723"/>
                  </a:lnTo>
                  <a:lnTo>
                    <a:pt x="17526" y="460247"/>
                  </a:lnTo>
                  <a:lnTo>
                    <a:pt x="21336" y="463295"/>
                  </a:lnTo>
                  <a:lnTo>
                    <a:pt x="21336" y="474072"/>
                  </a:lnTo>
                  <a:lnTo>
                    <a:pt x="25146" y="472439"/>
                  </a:lnTo>
                  <a:close/>
                </a:path>
                <a:path w="8255000" h="979170">
                  <a:moveTo>
                    <a:pt x="21336" y="464057"/>
                  </a:moveTo>
                  <a:lnTo>
                    <a:pt x="21336" y="463295"/>
                  </a:lnTo>
                  <a:lnTo>
                    <a:pt x="17526" y="460247"/>
                  </a:lnTo>
                  <a:lnTo>
                    <a:pt x="12192" y="458723"/>
                  </a:lnTo>
                  <a:lnTo>
                    <a:pt x="7620" y="461009"/>
                  </a:lnTo>
                  <a:lnTo>
                    <a:pt x="3048" y="462533"/>
                  </a:lnTo>
                  <a:lnTo>
                    <a:pt x="0" y="467867"/>
                  </a:lnTo>
                  <a:lnTo>
                    <a:pt x="0" y="472439"/>
                  </a:lnTo>
                  <a:lnTo>
                    <a:pt x="21336" y="464057"/>
                  </a:lnTo>
                  <a:close/>
                </a:path>
                <a:path w="8255000" h="979170">
                  <a:moveTo>
                    <a:pt x="21336" y="474072"/>
                  </a:moveTo>
                  <a:lnTo>
                    <a:pt x="21336" y="464057"/>
                  </a:lnTo>
                  <a:lnTo>
                    <a:pt x="0" y="472439"/>
                  </a:lnTo>
                  <a:lnTo>
                    <a:pt x="0" y="492251"/>
                  </a:lnTo>
                  <a:lnTo>
                    <a:pt x="2706" y="539790"/>
                  </a:lnTo>
                  <a:lnTo>
                    <a:pt x="3810" y="549102"/>
                  </a:lnTo>
                  <a:lnTo>
                    <a:pt x="3810" y="481583"/>
                  </a:lnTo>
                  <a:lnTo>
                    <a:pt x="21336" y="474072"/>
                  </a:lnTo>
                  <a:close/>
                </a:path>
                <a:path w="8255000" h="979170">
                  <a:moveTo>
                    <a:pt x="25146" y="477773"/>
                  </a:moveTo>
                  <a:lnTo>
                    <a:pt x="25146" y="472439"/>
                  </a:lnTo>
                  <a:lnTo>
                    <a:pt x="3810" y="481583"/>
                  </a:lnTo>
                  <a:lnTo>
                    <a:pt x="6858" y="485393"/>
                  </a:lnTo>
                  <a:lnTo>
                    <a:pt x="12954" y="486155"/>
                  </a:lnTo>
                  <a:lnTo>
                    <a:pt x="17526" y="484631"/>
                  </a:lnTo>
                  <a:lnTo>
                    <a:pt x="22098" y="482345"/>
                  </a:lnTo>
                  <a:lnTo>
                    <a:pt x="25146" y="477773"/>
                  </a:lnTo>
                  <a:close/>
                </a:path>
                <a:path w="8255000" h="979170">
                  <a:moveTo>
                    <a:pt x="225719" y="979170"/>
                  </a:moveTo>
                  <a:lnTo>
                    <a:pt x="174849" y="919224"/>
                  </a:lnTo>
                  <a:lnTo>
                    <a:pt x="148860" y="882618"/>
                  </a:lnTo>
                  <a:lnTo>
                    <a:pt x="125072" y="844402"/>
                  </a:lnTo>
                  <a:lnTo>
                    <a:pt x="103579" y="804666"/>
                  </a:lnTo>
                  <a:lnTo>
                    <a:pt x="84472" y="763498"/>
                  </a:lnTo>
                  <a:lnTo>
                    <a:pt x="67844" y="720990"/>
                  </a:lnTo>
                  <a:lnTo>
                    <a:pt x="53789" y="677232"/>
                  </a:lnTo>
                  <a:lnTo>
                    <a:pt x="42399" y="632312"/>
                  </a:lnTo>
                  <a:lnTo>
                    <a:pt x="33767" y="586322"/>
                  </a:lnTo>
                  <a:lnTo>
                    <a:pt x="27984" y="539351"/>
                  </a:lnTo>
                  <a:lnTo>
                    <a:pt x="25146" y="491489"/>
                  </a:lnTo>
                  <a:lnTo>
                    <a:pt x="25146" y="477773"/>
                  </a:lnTo>
                  <a:lnTo>
                    <a:pt x="22098" y="482345"/>
                  </a:lnTo>
                  <a:lnTo>
                    <a:pt x="17526" y="484631"/>
                  </a:lnTo>
                  <a:lnTo>
                    <a:pt x="12954" y="486155"/>
                  </a:lnTo>
                  <a:lnTo>
                    <a:pt x="6858" y="485393"/>
                  </a:lnTo>
                  <a:lnTo>
                    <a:pt x="3810" y="481583"/>
                  </a:lnTo>
                  <a:lnTo>
                    <a:pt x="3810" y="549102"/>
                  </a:lnTo>
                  <a:lnTo>
                    <a:pt x="16515" y="632284"/>
                  </a:lnTo>
                  <a:lnTo>
                    <a:pt x="27445" y="677072"/>
                  </a:lnTo>
                  <a:lnTo>
                    <a:pt x="40944" y="720774"/>
                  </a:lnTo>
                  <a:lnTo>
                    <a:pt x="56926" y="763308"/>
                  </a:lnTo>
                  <a:lnTo>
                    <a:pt x="75306" y="804588"/>
                  </a:lnTo>
                  <a:lnTo>
                    <a:pt x="95998" y="844531"/>
                  </a:lnTo>
                  <a:lnTo>
                    <a:pt x="118915" y="883053"/>
                  </a:lnTo>
                  <a:lnTo>
                    <a:pt x="143972" y="920070"/>
                  </a:lnTo>
                  <a:lnTo>
                    <a:pt x="171083" y="955497"/>
                  </a:lnTo>
                  <a:lnTo>
                    <a:pt x="191478" y="979170"/>
                  </a:lnTo>
                  <a:lnTo>
                    <a:pt x="225719" y="979170"/>
                  </a:lnTo>
                  <a:close/>
                </a:path>
                <a:path w="8255000" h="979170">
                  <a:moveTo>
                    <a:pt x="8254746" y="472439"/>
                  </a:moveTo>
                  <a:lnTo>
                    <a:pt x="8254746" y="0"/>
                  </a:lnTo>
                  <a:lnTo>
                    <a:pt x="8229600" y="0"/>
                  </a:lnTo>
                  <a:lnTo>
                    <a:pt x="8229600" y="472439"/>
                  </a:lnTo>
                  <a:lnTo>
                    <a:pt x="8228042" y="521349"/>
                  </a:lnTo>
                  <a:lnTo>
                    <a:pt x="8223349" y="569448"/>
                  </a:lnTo>
                  <a:lnTo>
                    <a:pt x="8215619" y="616632"/>
                  </a:lnTo>
                  <a:lnTo>
                    <a:pt x="8204950" y="662797"/>
                  </a:lnTo>
                  <a:lnTo>
                    <a:pt x="8191442" y="707839"/>
                  </a:lnTo>
                  <a:lnTo>
                    <a:pt x="8175192" y="751655"/>
                  </a:lnTo>
                  <a:lnTo>
                    <a:pt x="8156300" y="794141"/>
                  </a:lnTo>
                  <a:lnTo>
                    <a:pt x="8134863" y="835194"/>
                  </a:lnTo>
                  <a:lnTo>
                    <a:pt x="8110981" y="874708"/>
                  </a:lnTo>
                  <a:lnTo>
                    <a:pt x="8084751" y="912582"/>
                  </a:lnTo>
                  <a:lnTo>
                    <a:pt x="8056273" y="948710"/>
                  </a:lnTo>
                  <a:lnTo>
                    <a:pt x="8029058" y="979169"/>
                  </a:lnTo>
                  <a:lnTo>
                    <a:pt x="8063235" y="979169"/>
                  </a:lnTo>
                  <a:lnTo>
                    <a:pt x="8089023" y="948575"/>
                  </a:lnTo>
                  <a:lnTo>
                    <a:pt x="8116393" y="911906"/>
                  </a:lnTo>
                  <a:lnTo>
                    <a:pt x="8141578" y="873621"/>
                  </a:lnTo>
                  <a:lnTo>
                    <a:pt x="8164485" y="833817"/>
                  </a:lnTo>
                  <a:lnTo>
                    <a:pt x="8185023" y="792592"/>
                  </a:lnTo>
                  <a:lnTo>
                    <a:pt x="8203101" y="750044"/>
                  </a:lnTo>
                  <a:lnTo>
                    <a:pt x="8218625" y="706270"/>
                  </a:lnTo>
                  <a:lnTo>
                    <a:pt x="8231506" y="661368"/>
                  </a:lnTo>
                  <a:lnTo>
                    <a:pt x="8241650" y="615437"/>
                  </a:lnTo>
                  <a:lnTo>
                    <a:pt x="8248966" y="568573"/>
                  </a:lnTo>
                  <a:lnTo>
                    <a:pt x="8253361" y="520875"/>
                  </a:lnTo>
                  <a:lnTo>
                    <a:pt x="8254746" y="472439"/>
                  </a:lnTo>
                  <a:close/>
                </a:path>
              </a:pathLst>
            </a:custGeom>
            <a:solidFill>
              <a:srgbClr val="FFFFFF"/>
            </a:solidFill>
          </p:spPr>
          <p:txBody>
            <a:bodyPr wrap="square" lIns="0" tIns="0" rIns="0" bIns="0" rtlCol="0"/>
            <a:lstStyle/>
            <a:p>
              <a:endParaRPr/>
            </a:p>
          </p:txBody>
        </p:sp>
      </p:grpSp>
      <p:sp>
        <p:nvSpPr>
          <p:cNvPr id="27" name="object 27"/>
          <p:cNvSpPr txBox="1"/>
          <p:nvPr/>
        </p:nvSpPr>
        <p:spPr>
          <a:xfrm>
            <a:off x="2184145" y="5126228"/>
            <a:ext cx="235585" cy="361315"/>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FFFFFF"/>
                </a:solidFill>
                <a:latin typeface="Calibri"/>
                <a:cs typeface="Calibri"/>
              </a:rPr>
              <a:t>e.</a:t>
            </a:r>
            <a:endParaRPr sz="2200">
              <a:latin typeface="Calibri"/>
              <a:cs typeface="Calibri"/>
            </a:endParaRPr>
          </a:p>
        </p:txBody>
      </p:sp>
      <p:sp>
        <p:nvSpPr>
          <p:cNvPr id="28" name="object 28"/>
          <p:cNvSpPr txBox="1"/>
          <p:nvPr/>
        </p:nvSpPr>
        <p:spPr>
          <a:xfrm>
            <a:off x="2184146" y="5884426"/>
            <a:ext cx="150495" cy="361315"/>
          </a:xfrm>
          <a:prstGeom prst="rect">
            <a:avLst/>
          </a:prstGeom>
        </p:spPr>
        <p:txBody>
          <a:bodyPr vert="horz" wrap="square" lIns="0" tIns="12700" rIns="0" bIns="0" rtlCol="0">
            <a:spAutoFit/>
          </a:bodyPr>
          <a:lstStyle/>
          <a:p>
            <a:pPr marL="12700">
              <a:lnSpc>
                <a:spcPct val="100000"/>
              </a:lnSpc>
              <a:spcBef>
                <a:spcPts val="100"/>
              </a:spcBef>
            </a:pPr>
            <a:r>
              <a:rPr sz="2200" spc="-145" dirty="0">
                <a:solidFill>
                  <a:srgbClr val="FFFFFF"/>
                </a:solidFill>
                <a:latin typeface="Calibri"/>
                <a:cs typeface="Calibri"/>
              </a:rPr>
              <a:t>f.</a:t>
            </a:r>
            <a:endParaRPr sz="2200">
              <a:latin typeface="Calibri"/>
              <a:cs typeface="Calibri"/>
            </a:endParaRPr>
          </a:p>
        </p:txBody>
      </p:sp>
      <p:sp>
        <p:nvSpPr>
          <p:cNvPr id="29" name="object 29"/>
          <p:cNvSpPr txBox="1"/>
          <p:nvPr/>
        </p:nvSpPr>
        <p:spPr>
          <a:xfrm>
            <a:off x="3162450" y="5386361"/>
            <a:ext cx="5617845" cy="859155"/>
          </a:xfrm>
          <a:prstGeom prst="rect">
            <a:avLst/>
          </a:prstGeom>
        </p:spPr>
        <p:txBody>
          <a:bodyPr vert="horz" wrap="square" lIns="0" tIns="93980" rIns="0" bIns="0" rtlCol="0">
            <a:spAutoFit/>
          </a:bodyPr>
          <a:lstStyle/>
          <a:p>
            <a:pPr marL="12700">
              <a:lnSpc>
                <a:spcPct val="100000"/>
              </a:lnSpc>
              <a:spcBef>
                <a:spcPts val="740"/>
              </a:spcBef>
            </a:pPr>
            <a:r>
              <a:rPr sz="2200" spc="-10" dirty="0">
                <a:solidFill>
                  <a:srgbClr val="FFFFFF"/>
                </a:solidFill>
                <a:latin typeface="Calibri"/>
                <a:cs typeface="Calibri"/>
              </a:rPr>
              <a:t>more </a:t>
            </a:r>
            <a:r>
              <a:rPr sz="2200" dirty="0">
                <a:solidFill>
                  <a:srgbClr val="FFFFFF"/>
                </a:solidFill>
                <a:latin typeface="Calibri"/>
                <a:cs typeface="Calibri"/>
              </a:rPr>
              <a:t>than 90</a:t>
            </a:r>
            <a:r>
              <a:rPr sz="2200" spc="-20" dirty="0">
                <a:solidFill>
                  <a:srgbClr val="FFFFFF"/>
                </a:solidFill>
                <a:latin typeface="Calibri"/>
                <a:cs typeface="Calibri"/>
              </a:rPr>
              <a:t> </a:t>
            </a:r>
            <a:r>
              <a:rPr sz="2200" spc="-15" dirty="0">
                <a:solidFill>
                  <a:srgbClr val="FFFFFF"/>
                </a:solidFill>
                <a:latin typeface="Calibri"/>
                <a:cs typeface="Calibri"/>
              </a:rPr>
              <a:t>days;</a:t>
            </a:r>
            <a:endParaRPr sz="2200">
              <a:latin typeface="Calibri"/>
              <a:cs typeface="Calibri"/>
            </a:endParaRPr>
          </a:p>
          <a:p>
            <a:pPr marL="12700">
              <a:lnSpc>
                <a:spcPct val="100000"/>
              </a:lnSpc>
              <a:spcBef>
                <a:spcPts val="640"/>
              </a:spcBef>
            </a:pPr>
            <a:r>
              <a:rPr sz="2200" dirty="0">
                <a:solidFill>
                  <a:srgbClr val="FFFFFF"/>
                </a:solidFill>
                <a:latin typeface="Calibri"/>
                <a:cs typeface="Calibri"/>
              </a:rPr>
              <a:t>No </a:t>
            </a:r>
            <a:r>
              <a:rPr sz="2200" spc="-5" dirty="0">
                <a:solidFill>
                  <a:srgbClr val="FFFFFF"/>
                </a:solidFill>
                <a:latin typeface="Calibri"/>
                <a:cs typeface="Calibri"/>
              </a:rPr>
              <a:t>work </a:t>
            </a:r>
            <a:r>
              <a:rPr sz="2200" dirty="0">
                <a:solidFill>
                  <a:srgbClr val="FFFFFF"/>
                </a:solidFill>
                <a:latin typeface="Calibri"/>
                <a:cs typeface="Calibri"/>
              </a:rPr>
              <a:t>has been </a:t>
            </a:r>
            <a:r>
              <a:rPr sz="2200" spc="-5" dirty="0">
                <a:solidFill>
                  <a:srgbClr val="FFFFFF"/>
                </a:solidFill>
                <a:latin typeface="Calibri"/>
                <a:cs typeface="Calibri"/>
              </a:rPr>
              <a:t>performed </a:t>
            </a:r>
            <a:r>
              <a:rPr sz="2200" spc="-20" dirty="0">
                <a:solidFill>
                  <a:srgbClr val="FFFFFF"/>
                </a:solidFill>
                <a:latin typeface="Calibri"/>
                <a:cs typeface="Calibri"/>
              </a:rPr>
              <a:t>for </a:t>
            </a:r>
            <a:r>
              <a:rPr sz="2200" spc="-10" dirty="0">
                <a:solidFill>
                  <a:srgbClr val="FFFFFF"/>
                </a:solidFill>
                <a:latin typeface="Calibri"/>
                <a:cs typeface="Calibri"/>
              </a:rPr>
              <a:t>at least </a:t>
            </a:r>
            <a:r>
              <a:rPr sz="2200" dirty="0">
                <a:solidFill>
                  <a:srgbClr val="FFFFFF"/>
                </a:solidFill>
                <a:latin typeface="Calibri"/>
                <a:cs typeface="Calibri"/>
              </a:rPr>
              <a:t>90</a:t>
            </a:r>
            <a:r>
              <a:rPr sz="2200" spc="-60" dirty="0">
                <a:solidFill>
                  <a:srgbClr val="FFFFFF"/>
                </a:solidFill>
                <a:latin typeface="Calibri"/>
                <a:cs typeface="Calibri"/>
              </a:rPr>
              <a:t> </a:t>
            </a:r>
            <a:r>
              <a:rPr sz="2200" spc="-15" dirty="0">
                <a:solidFill>
                  <a:srgbClr val="FFFFFF"/>
                </a:solidFill>
                <a:latin typeface="Calibri"/>
                <a:cs typeface="Calibri"/>
              </a:rPr>
              <a:t>days.</a:t>
            </a:r>
            <a:endParaRPr sz="2200">
              <a:latin typeface="Calibri"/>
              <a:cs typeface="Calibri"/>
            </a:endParaRPr>
          </a:p>
        </p:txBody>
      </p:sp>
      <p:grpSp>
        <p:nvGrpSpPr>
          <p:cNvPr id="30" name="object 30"/>
          <p:cNvGrpSpPr/>
          <p:nvPr/>
        </p:nvGrpSpPr>
        <p:grpSpPr>
          <a:xfrm>
            <a:off x="457200" y="6331458"/>
            <a:ext cx="9144000" cy="984250"/>
            <a:chOff x="457200" y="6331458"/>
            <a:chExt cx="9144000" cy="984250"/>
          </a:xfrm>
        </p:grpSpPr>
        <p:sp>
          <p:nvSpPr>
            <p:cNvPr id="31" name="object 31"/>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32" name="object 32"/>
            <p:cNvSpPr/>
            <p:nvPr/>
          </p:nvSpPr>
          <p:spPr>
            <a:xfrm>
              <a:off x="1110579" y="6332220"/>
              <a:ext cx="7837805" cy="247015"/>
            </a:xfrm>
            <a:custGeom>
              <a:avLst/>
              <a:gdLst/>
              <a:ahLst/>
              <a:cxnLst/>
              <a:rect l="l" t="t" r="r" b="b"/>
              <a:pathLst>
                <a:path w="7837805" h="247015">
                  <a:moveTo>
                    <a:pt x="7837508" y="0"/>
                  </a:moveTo>
                  <a:lnTo>
                    <a:pt x="0" y="0"/>
                  </a:lnTo>
                  <a:lnTo>
                    <a:pt x="24610" y="26098"/>
                  </a:lnTo>
                  <a:lnTo>
                    <a:pt x="56995" y="56636"/>
                  </a:lnTo>
                  <a:lnTo>
                    <a:pt x="91138" y="85240"/>
                  </a:lnTo>
                  <a:lnTo>
                    <a:pt x="126950" y="111821"/>
                  </a:lnTo>
                  <a:lnTo>
                    <a:pt x="164344" y="136289"/>
                  </a:lnTo>
                  <a:lnTo>
                    <a:pt x="203230" y="158558"/>
                  </a:lnTo>
                  <a:lnTo>
                    <a:pt x="243520" y="178538"/>
                  </a:lnTo>
                  <a:lnTo>
                    <a:pt x="285126" y="196141"/>
                  </a:lnTo>
                  <a:lnTo>
                    <a:pt x="327959" y="211278"/>
                  </a:lnTo>
                  <a:lnTo>
                    <a:pt x="371931" y="223862"/>
                  </a:lnTo>
                  <a:lnTo>
                    <a:pt x="416953" y="233803"/>
                  </a:lnTo>
                  <a:lnTo>
                    <a:pt x="462938" y="241013"/>
                  </a:lnTo>
                  <a:lnTo>
                    <a:pt x="509796" y="245404"/>
                  </a:lnTo>
                  <a:lnTo>
                    <a:pt x="557438" y="246887"/>
                  </a:lnTo>
                  <a:lnTo>
                    <a:pt x="7279802" y="246887"/>
                  </a:lnTo>
                  <a:lnTo>
                    <a:pt x="7327527" y="245404"/>
                  </a:lnTo>
                  <a:lnTo>
                    <a:pt x="7374453" y="241013"/>
                  </a:lnTo>
                  <a:lnTo>
                    <a:pt x="7420494" y="233803"/>
                  </a:lnTo>
                  <a:lnTo>
                    <a:pt x="7465562" y="223862"/>
                  </a:lnTo>
                  <a:lnTo>
                    <a:pt x="7509569" y="211278"/>
                  </a:lnTo>
                  <a:lnTo>
                    <a:pt x="7552427" y="196141"/>
                  </a:lnTo>
                  <a:lnTo>
                    <a:pt x="7594050" y="178538"/>
                  </a:lnTo>
                  <a:lnTo>
                    <a:pt x="7634349" y="158558"/>
                  </a:lnTo>
                  <a:lnTo>
                    <a:pt x="7673236" y="136289"/>
                  </a:lnTo>
                  <a:lnTo>
                    <a:pt x="7710624" y="111821"/>
                  </a:lnTo>
                  <a:lnTo>
                    <a:pt x="7746425" y="85240"/>
                  </a:lnTo>
                  <a:lnTo>
                    <a:pt x="7780552" y="56636"/>
                  </a:lnTo>
                  <a:lnTo>
                    <a:pt x="7812917" y="26098"/>
                  </a:lnTo>
                  <a:lnTo>
                    <a:pt x="7837508" y="0"/>
                  </a:lnTo>
                  <a:close/>
                </a:path>
              </a:pathLst>
            </a:custGeom>
            <a:solidFill>
              <a:srgbClr val="4F81BD"/>
            </a:solidFill>
          </p:spPr>
          <p:txBody>
            <a:bodyPr wrap="square" lIns="0" tIns="0" rIns="0" bIns="0" rtlCol="0"/>
            <a:lstStyle/>
            <a:p>
              <a:endParaRPr/>
            </a:p>
          </p:txBody>
        </p:sp>
        <p:sp>
          <p:nvSpPr>
            <p:cNvPr id="33" name="object 33"/>
            <p:cNvSpPr/>
            <p:nvPr/>
          </p:nvSpPr>
          <p:spPr>
            <a:xfrm>
              <a:off x="1093686" y="6332220"/>
              <a:ext cx="7872095" cy="260350"/>
            </a:xfrm>
            <a:custGeom>
              <a:avLst/>
              <a:gdLst/>
              <a:ahLst/>
              <a:cxnLst/>
              <a:rect l="l" t="t" r="r" b="b"/>
              <a:pathLst>
                <a:path w="7872095" h="260350">
                  <a:moveTo>
                    <a:pt x="7290447" y="234695"/>
                  </a:moveTo>
                  <a:lnTo>
                    <a:pt x="574331" y="234695"/>
                  </a:lnTo>
                  <a:lnTo>
                    <a:pt x="526447" y="233044"/>
                  </a:lnTo>
                  <a:lnTo>
                    <a:pt x="479373" y="228432"/>
                  </a:lnTo>
                  <a:lnTo>
                    <a:pt x="433202" y="220950"/>
                  </a:lnTo>
                  <a:lnTo>
                    <a:pt x="388028" y="210689"/>
                  </a:lnTo>
                  <a:lnTo>
                    <a:pt x="343943" y="197737"/>
                  </a:lnTo>
                  <a:lnTo>
                    <a:pt x="301039" y="182185"/>
                  </a:lnTo>
                  <a:lnTo>
                    <a:pt x="259409" y="164122"/>
                  </a:lnTo>
                  <a:lnTo>
                    <a:pt x="219146" y="143640"/>
                  </a:lnTo>
                  <a:lnTo>
                    <a:pt x="180343" y="120827"/>
                  </a:lnTo>
                  <a:lnTo>
                    <a:pt x="142962" y="95675"/>
                  </a:lnTo>
                  <a:lnTo>
                    <a:pt x="107487" y="68571"/>
                  </a:lnTo>
                  <a:lnTo>
                    <a:pt x="73620" y="39307"/>
                  </a:lnTo>
                  <a:lnTo>
                    <a:pt x="41583" y="8073"/>
                  </a:lnTo>
                  <a:lnTo>
                    <a:pt x="34240" y="0"/>
                  </a:lnTo>
                  <a:lnTo>
                    <a:pt x="0" y="0"/>
                  </a:lnTo>
                  <a:lnTo>
                    <a:pt x="39645" y="42076"/>
                  </a:lnTo>
                  <a:lnTo>
                    <a:pt x="72403" y="72231"/>
                  </a:lnTo>
                  <a:lnTo>
                    <a:pt x="106870" y="100459"/>
                  </a:lnTo>
                  <a:lnTo>
                    <a:pt x="143093" y="126762"/>
                  </a:lnTo>
                  <a:lnTo>
                    <a:pt x="180593" y="150804"/>
                  </a:lnTo>
                  <a:lnTo>
                    <a:pt x="219676" y="172751"/>
                  </a:lnTo>
                  <a:lnTo>
                    <a:pt x="260127" y="192437"/>
                  </a:lnTo>
                  <a:lnTo>
                    <a:pt x="301857" y="209776"/>
                  </a:lnTo>
                  <a:lnTo>
                    <a:pt x="344783" y="224686"/>
                  </a:lnTo>
                  <a:lnTo>
                    <a:pt x="388818" y="237081"/>
                  </a:lnTo>
                  <a:lnTo>
                    <a:pt x="433877" y="246879"/>
                  </a:lnTo>
                  <a:lnTo>
                    <a:pt x="479872" y="253994"/>
                  </a:lnTo>
                  <a:lnTo>
                    <a:pt x="526719" y="258343"/>
                  </a:lnTo>
                  <a:lnTo>
                    <a:pt x="574331" y="259841"/>
                  </a:lnTo>
                  <a:lnTo>
                    <a:pt x="7282979" y="259841"/>
                  </a:lnTo>
                  <a:lnTo>
                    <a:pt x="7282979" y="247649"/>
                  </a:lnTo>
                  <a:lnTo>
                    <a:pt x="7284503" y="243077"/>
                  </a:lnTo>
                  <a:lnTo>
                    <a:pt x="7286789" y="237743"/>
                  </a:lnTo>
                  <a:lnTo>
                    <a:pt x="7290447" y="234695"/>
                  </a:lnTo>
                  <a:close/>
                </a:path>
                <a:path w="7872095" h="260350">
                  <a:moveTo>
                    <a:pt x="7297457" y="234695"/>
                  </a:moveTo>
                  <a:lnTo>
                    <a:pt x="7290447" y="234695"/>
                  </a:lnTo>
                  <a:lnTo>
                    <a:pt x="7286789" y="237743"/>
                  </a:lnTo>
                  <a:lnTo>
                    <a:pt x="7284503" y="243077"/>
                  </a:lnTo>
                  <a:lnTo>
                    <a:pt x="7282979" y="247649"/>
                  </a:lnTo>
                  <a:lnTo>
                    <a:pt x="7284503" y="253745"/>
                  </a:lnTo>
                  <a:lnTo>
                    <a:pt x="7289075" y="256793"/>
                  </a:lnTo>
                  <a:lnTo>
                    <a:pt x="7297457" y="234695"/>
                  </a:lnTo>
                  <a:close/>
                </a:path>
                <a:path w="7872095" h="260350">
                  <a:moveTo>
                    <a:pt x="7297457" y="257763"/>
                  </a:moveTo>
                  <a:lnTo>
                    <a:pt x="7297457" y="234695"/>
                  </a:lnTo>
                  <a:lnTo>
                    <a:pt x="7289075" y="256793"/>
                  </a:lnTo>
                  <a:lnTo>
                    <a:pt x="7284503" y="253745"/>
                  </a:lnTo>
                  <a:lnTo>
                    <a:pt x="7282979" y="247649"/>
                  </a:lnTo>
                  <a:lnTo>
                    <a:pt x="7282979" y="259841"/>
                  </a:lnTo>
                  <a:lnTo>
                    <a:pt x="7296695" y="259841"/>
                  </a:lnTo>
                  <a:lnTo>
                    <a:pt x="7297457" y="257763"/>
                  </a:lnTo>
                  <a:close/>
                </a:path>
                <a:path w="7872095" h="260350">
                  <a:moveTo>
                    <a:pt x="7871757" y="0"/>
                  </a:moveTo>
                  <a:lnTo>
                    <a:pt x="7837580" y="0"/>
                  </a:lnTo>
                  <a:lnTo>
                    <a:pt x="7834167" y="3819"/>
                  </a:lnTo>
                  <a:lnTo>
                    <a:pt x="7801487" y="36145"/>
                  </a:lnTo>
                  <a:lnTo>
                    <a:pt x="7766855" y="66415"/>
                  </a:lnTo>
                  <a:lnTo>
                    <a:pt x="7730368" y="94525"/>
                  </a:lnTo>
                  <a:lnTo>
                    <a:pt x="7692125" y="120370"/>
                  </a:lnTo>
                  <a:lnTo>
                    <a:pt x="7652225" y="143848"/>
                  </a:lnTo>
                  <a:lnTo>
                    <a:pt x="7610766" y="164853"/>
                  </a:lnTo>
                  <a:lnTo>
                    <a:pt x="7567847" y="183284"/>
                  </a:lnTo>
                  <a:lnTo>
                    <a:pt x="7523566" y="199035"/>
                  </a:lnTo>
                  <a:lnTo>
                    <a:pt x="7478021" y="212003"/>
                  </a:lnTo>
                  <a:lnTo>
                    <a:pt x="7431313" y="222084"/>
                  </a:lnTo>
                  <a:lnTo>
                    <a:pt x="7383538" y="229175"/>
                  </a:lnTo>
                  <a:lnTo>
                    <a:pt x="7334795" y="233171"/>
                  </a:lnTo>
                  <a:lnTo>
                    <a:pt x="7315745" y="233933"/>
                  </a:lnTo>
                  <a:lnTo>
                    <a:pt x="7291361" y="233933"/>
                  </a:lnTo>
                  <a:lnTo>
                    <a:pt x="7290447" y="234695"/>
                  </a:lnTo>
                  <a:lnTo>
                    <a:pt x="7297457" y="234695"/>
                  </a:lnTo>
                  <a:lnTo>
                    <a:pt x="7297457" y="257763"/>
                  </a:lnTo>
                  <a:lnTo>
                    <a:pt x="7305077" y="236981"/>
                  </a:lnTo>
                  <a:lnTo>
                    <a:pt x="7308887" y="240791"/>
                  </a:lnTo>
                  <a:lnTo>
                    <a:pt x="7311173" y="246125"/>
                  </a:lnTo>
                  <a:lnTo>
                    <a:pt x="7311173" y="259285"/>
                  </a:lnTo>
                  <a:lnTo>
                    <a:pt x="7336319" y="258317"/>
                  </a:lnTo>
                  <a:lnTo>
                    <a:pt x="7384643" y="254540"/>
                  </a:lnTo>
                  <a:lnTo>
                    <a:pt x="7432068" y="247778"/>
                  </a:lnTo>
                  <a:lnTo>
                    <a:pt x="7478500" y="238129"/>
                  </a:lnTo>
                  <a:lnTo>
                    <a:pt x="7523849" y="225691"/>
                  </a:lnTo>
                  <a:lnTo>
                    <a:pt x="7568023" y="210561"/>
                  </a:lnTo>
                  <a:lnTo>
                    <a:pt x="7610930" y="192838"/>
                  </a:lnTo>
                  <a:lnTo>
                    <a:pt x="7652477" y="172619"/>
                  </a:lnTo>
                  <a:lnTo>
                    <a:pt x="7692574" y="150001"/>
                  </a:lnTo>
                  <a:lnTo>
                    <a:pt x="7731128" y="125083"/>
                  </a:lnTo>
                  <a:lnTo>
                    <a:pt x="7768048" y="97962"/>
                  </a:lnTo>
                  <a:lnTo>
                    <a:pt x="7803241" y="68736"/>
                  </a:lnTo>
                  <a:lnTo>
                    <a:pt x="7836616" y="37503"/>
                  </a:lnTo>
                  <a:lnTo>
                    <a:pt x="7868081" y="4360"/>
                  </a:lnTo>
                  <a:lnTo>
                    <a:pt x="7871757" y="0"/>
                  </a:lnTo>
                  <a:close/>
                </a:path>
                <a:path w="7872095" h="260350">
                  <a:moveTo>
                    <a:pt x="7311173" y="246125"/>
                  </a:moveTo>
                  <a:lnTo>
                    <a:pt x="7308887" y="240791"/>
                  </a:lnTo>
                  <a:lnTo>
                    <a:pt x="7305077" y="236981"/>
                  </a:lnTo>
                  <a:lnTo>
                    <a:pt x="7296695" y="259841"/>
                  </a:lnTo>
                  <a:lnTo>
                    <a:pt x="7303086" y="259596"/>
                  </a:lnTo>
                  <a:lnTo>
                    <a:pt x="7307363" y="256031"/>
                  </a:lnTo>
                  <a:lnTo>
                    <a:pt x="7308887" y="251459"/>
                  </a:lnTo>
                  <a:lnTo>
                    <a:pt x="7311173" y="246125"/>
                  </a:lnTo>
                  <a:close/>
                </a:path>
                <a:path w="7872095" h="260350">
                  <a:moveTo>
                    <a:pt x="7303086" y="259596"/>
                  </a:moveTo>
                  <a:lnTo>
                    <a:pt x="7296695" y="259841"/>
                  </a:lnTo>
                  <a:lnTo>
                    <a:pt x="7302791" y="259841"/>
                  </a:lnTo>
                  <a:lnTo>
                    <a:pt x="7303086" y="259596"/>
                  </a:lnTo>
                  <a:close/>
                </a:path>
                <a:path w="7872095" h="260350">
                  <a:moveTo>
                    <a:pt x="7311173" y="259285"/>
                  </a:moveTo>
                  <a:lnTo>
                    <a:pt x="7311173" y="246125"/>
                  </a:lnTo>
                  <a:lnTo>
                    <a:pt x="7308887" y="251459"/>
                  </a:lnTo>
                  <a:lnTo>
                    <a:pt x="7307363" y="256031"/>
                  </a:lnTo>
                  <a:lnTo>
                    <a:pt x="7303086" y="259596"/>
                  </a:lnTo>
                  <a:lnTo>
                    <a:pt x="7311173" y="259285"/>
                  </a:lnTo>
                  <a:close/>
                </a:path>
              </a:pathLst>
            </a:custGeom>
            <a:solidFill>
              <a:srgbClr val="FFFFFF"/>
            </a:solidFill>
          </p:spPr>
          <p:txBody>
            <a:bodyPr wrap="square" lIns="0" tIns="0" rIns="0" bIns="0" rtlCol="0"/>
            <a:lstStyle/>
            <a:p>
              <a:endParaRPr/>
            </a:p>
          </p:txBody>
        </p:sp>
      </p:grpSp>
      <p:sp>
        <p:nvSpPr>
          <p:cNvPr id="34" name="object 3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130" y="3050539"/>
            <a:ext cx="7544434" cy="1183640"/>
          </a:xfrm>
          <a:prstGeom prst="rect">
            <a:avLst/>
          </a:prstGeom>
        </p:spPr>
        <p:txBody>
          <a:bodyPr vert="horz" wrap="square" lIns="0" tIns="12065" rIns="0" bIns="0" rtlCol="0">
            <a:spAutoFit/>
          </a:bodyPr>
          <a:lstStyle/>
          <a:p>
            <a:pPr marL="1038860" marR="5080" indent="-1026794">
              <a:lnSpc>
                <a:spcPct val="100000"/>
              </a:lnSpc>
              <a:spcBef>
                <a:spcPts val="95"/>
              </a:spcBef>
            </a:pPr>
            <a:r>
              <a:rPr sz="3800" spc="-5" dirty="0"/>
              <a:t>Using </a:t>
            </a:r>
            <a:r>
              <a:rPr sz="3800" spc="-10" dirty="0"/>
              <a:t>Commercial Property </a:t>
            </a:r>
            <a:r>
              <a:rPr sz="3800" spc="-15" dirty="0"/>
              <a:t>Insurance  </a:t>
            </a:r>
            <a:r>
              <a:rPr sz="3800" spc="-25" dirty="0"/>
              <a:t>to </a:t>
            </a:r>
            <a:r>
              <a:rPr sz="3800" spc="-15" dirty="0"/>
              <a:t>Cover </a:t>
            </a:r>
            <a:r>
              <a:rPr sz="3800" spc="-10" dirty="0"/>
              <a:t>Construction</a:t>
            </a:r>
            <a:r>
              <a:rPr sz="3800" spc="10" dirty="0"/>
              <a:t> </a:t>
            </a:r>
            <a:r>
              <a:rPr sz="3800" spc="-10" dirty="0"/>
              <a:t>Risks</a:t>
            </a:r>
            <a:endParaRPr sz="38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1800" y="952754"/>
            <a:ext cx="6656070" cy="635635"/>
          </a:xfrm>
          <a:prstGeom prst="rect">
            <a:avLst/>
          </a:prstGeom>
        </p:spPr>
        <p:txBody>
          <a:bodyPr vert="horz" wrap="square" lIns="0" tIns="12700" rIns="0" bIns="0" rtlCol="0">
            <a:spAutoFit/>
          </a:bodyPr>
          <a:lstStyle/>
          <a:p>
            <a:pPr marL="12700">
              <a:lnSpc>
                <a:spcPct val="100000"/>
              </a:lnSpc>
              <a:spcBef>
                <a:spcPts val="100"/>
              </a:spcBef>
            </a:pPr>
            <a:r>
              <a:rPr sz="4000" spc="-10" dirty="0"/>
              <a:t>Commercial Property</a:t>
            </a:r>
            <a:r>
              <a:rPr sz="4000" spc="-55" dirty="0"/>
              <a:t> </a:t>
            </a:r>
            <a:r>
              <a:rPr sz="4000" spc="-10" dirty="0"/>
              <a:t>Insurance</a:t>
            </a:r>
            <a:endParaRPr sz="4000"/>
          </a:p>
        </p:txBody>
      </p:sp>
      <p:grpSp>
        <p:nvGrpSpPr>
          <p:cNvPr id="3" name="object 3"/>
          <p:cNvGrpSpPr/>
          <p:nvPr/>
        </p:nvGrpSpPr>
        <p:grpSpPr>
          <a:xfrm>
            <a:off x="457200" y="1436369"/>
            <a:ext cx="9144000" cy="3916679"/>
            <a:chOff x="457200" y="1436369"/>
            <a:chExt cx="9144000" cy="3916679"/>
          </a:xfrm>
        </p:grpSpPr>
        <p:sp>
          <p:nvSpPr>
            <p:cNvPr id="4" name="object 4"/>
            <p:cNvSpPr/>
            <p:nvPr/>
          </p:nvSpPr>
          <p:spPr>
            <a:xfrm>
              <a:off x="457200" y="1436369"/>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5" name="object 5"/>
            <p:cNvSpPr/>
            <p:nvPr/>
          </p:nvSpPr>
          <p:spPr>
            <a:xfrm>
              <a:off x="914400" y="2137409"/>
              <a:ext cx="8229600" cy="278130"/>
            </a:xfrm>
            <a:custGeom>
              <a:avLst/>
              <a:gdLst/>
              <a:ahLst/>
              <a:cxnLst/>
              <a:rect l="l" t="t" r="r" b="b"/>
              <a:pathLst>
                <a:path w="8229600" h="278130">
                  <a:moveTo>
                    <a:pt x="8229600" y="278129"/>
                  </a:moveTo>
                  <a:lnTo>
                    <a:pt x="8229600" y="221741"/>
                  </a:lnTo>
                  <a:lnTo>
                    <a:pt x="8225103" y="176990"/>
                  </a:lnTo>
                  <a:lnTo>
                    <a:pt x="8212204" y="135338"/>
                  </a:lnTo>
                  <a:lnTo>
                    <a:pt x="8191787" y="97668"/>
                  </a:lnTo>
                  <a:lnTo>
                    <a:pt x="8164734" y="64865"/>
                  </a:lnTo>
                  <a:lnTo>
                    <a:pt x="8131931" y="37812"/>
                  </a:lnTo>
                  <a:lnTo>
                    <a:pt x="8094261" y="17395"/>
                  </a:lnTo>
                  <a:lnTo>
                    <a:pt x="8052609" y="4496"/>
                  </a:lnTo>
                  <a:lnTo>
                    <a:pt x="8007858" y="0"/>
                  </a:lnTo>
                  <a:lnTo>
                    <a:pt x="222504" y="0"/>
                  </a:lnTo>
                  <a:lnTo>
                    <a:pt x="177720" y="4496"/>
                  </a:lnTo>
                  <a:lnTo>
                    <a:pt x="135981" y="17395"/>
                  </a:lnTo>
                  <a:lnTo>
                    <a:pt x="98189" y="37812"/>
                  </a:lnTo>
                  <a:lnTo>
                    <a:pt x="65246" y="64865"/>
                  </a:lnTo>
                  <a:lnTo>
                    <a:pt x="38053" y="97668"/>
                  </a:lnTo>
                  <a:lnTo>
                    <a:pt x="17514" y="135338"/>
                  </a:lnTo>
                  <a:lnTo>
                    <a:pt x="4528" y="176990"/>
                  </a:lnTo>
                  <a:lnTo>
                    <a:pt x="0" y="221742"/>
                  </a:lnTo>
                  <a:lnTo>
                    <a:pt x="0" y="278129"/>
                  </a:lnTo>
                  <a:lnTo>
                    <a:pt x="8229600" y="278129"/>
                  </a:lnTo>
                  <a:close/>
                </a:path>
              </a:pathLst>
            </a:custGeom>
            <a:solidFill>
              <a:srgbClr val="4F81BD"/>
            </a:solidFill>
          </p:spPr>
          <p:txBody>
            <a:bodyPr wrap="square" lIns="0" tIns="0" rIns="0" bIns="0" rtlCol="0"/>
            <a:lstStyle/>
            <a:p>
              <a:endParaRPr/>
            </a:p>
          </p:txBody>
        </p:sp>
        <p:sp>
          <p:nvSpPr>
            <p:cNvPr id="6" name="object 6"/>
            <p:cNvSpPr/>
            <p:nvPr/>
          </p:nvSpPr>
          <p:spPr>
            <a:xfrm>
              <a:off x="902208" y="2124455"/>
              <a:ext cx="8255000" cy="291465"/>
            </a:xfrm>
            <a:custGeom>
              <a:avLst/>
              <a:gdLst/>
              <a:ahLst/>
              <a:cxnLst/>
              <a:rect l="l" t="t" r="r" b="b"/>
              <a:pathLst>
                <a:path w="8255000" h="291464">
                  <a:moveTo>
                    <a:pt x="8254746" y="291083"/>
                  </a:moveTo>
                  <a:lnTo>
                    <a:pt x="8254746" y="222503"/>
                  </a:lnTo>
                  <a:lnTo>
                    <a:pt x="8253222" y="210311"/>
                  </a:lnTo>
                  <a:lnTo>
                    <a:pt x="8243372" y="162533"/>
                  </a:lnTo>
                  <a:lnTo>
                    <a:pt x="8224599" y="119194"/>
                  </a:lnTo>
                  <a:lnTo>
                    <a:pt x="8197912" y="81177"/>
                  </a:lnTo>
                  <a:lnTo>
                    <a:pt x="8164323" y="49366"/>
                  </a:lnTo>
                  <a:lnTo>
                    <a:pt x="8124841" y="24645"/>
                  </a:lnTo>
                  <a:lnTo>
                    <a:pt x="8080477" y="7895"/>
                  </a:lnTo>
                  <a:lnTo>
                    <a:pt x="8032242" y="0"/>
                  </a:lnTo>
                  <a:lnTo>
                    <a:pt x="233934" y="0"/>
                  </a:lnTo>
                  <a:lnTo>
                    <a:pt x="185651" y="5075"/>
                  </a:lnTo>
                  <a:lnTo>
                    <a:pt x="140596" y="19553"/>
                  </a:lnTo>
                  <a:lnTo>
                    <a:pt x="99871" y="42459"/>
                  </a:lnTo>
                  <a:lnTo>
                    <a:pt x="64577" y="72820"/>
                  </a:lnTo>
                  <a:lnTo>
                    <a:pt x="35814" y="109660"/>
                  </a:lnTo>
                  <a:lnTo>
                    <a:pt x="14683" y="152005"/>
                  </a:lnTo>
                  <a:lnTo>
                    <a:pt x="2285" y="198882"/>
                  </a:lnTo>
                  <a:lnTo>
                    <a:pt x="0" y="222504"/>
                  </a:lnTo>
                  <a:lnTo>
                    <a:pt x="0" y="291083"/>
                  </a:lnTo>
                  <a:lnTo>
                    <a:pt x="25146" y="291083"/>
                  </a:lnTo>
                  <a:lnTo>
                    <a:pt x="25146" y="234696"/>
                  </a:lnTo>
                  <a:lnTo>
                    <a:pt x="27432" y="202692"/>
                  </a:lnTo>
                  <a:lnTo>
                    <a:pt x="39492" y="158661"/>
                  </a:lnTo>
                  <a:lnTo>
                    <a:pt x="70414" y="104866"/>
                  </a:lnTo>
                  <a:lnTo>
                    <a:pt x="101346" y="73152"/>
                  </a:lnTo>
                  <a:lnTo>
                    <a:pt x="137830" y="48868"/>
                  </a:lnTo>
                  <a:lnTo>
                    <a:pt x="201350" y="28310"/>
                  </a:lnTo>
                  <a:lnTo>
                    <a:pt x="8020050" y="25145"/>
                  </a:lnTo>
                  <a:lnTo>
                    <a:pt x="8032242" y="25962"/>
                  </a:lnTo>
                  <a:lnTo>
                    <a:pt x="8090814" y="37524"/>
                  </a:lnTo>
                  <a:lnTo>
                    <a:pt x="8134677" y="59489"/>
                  </a:lnTo>
                  <a:lnTo>
                    <a:pt x="8172073" y="90844"/>
                  </a:lnTo>
                  <a:lnTo>
                    <a:pt x="8201341" y="129867"/>
                  </a:lnTo>
                  <a:lnTo>
                    <a:pt x="8220816" y="174835"/>
                  </a:lnTo>
                  <a:lnTo>
                    <a:pt x="8228838" y="224027"/>
                  </a:lnTo>
                  <a:lnTo>
                    <a:pt x="8229600" y="234695"/>
                  </a:lnTo>
                  <a:lnTo>
                    <a:pt x="8229600" y="291083"/>
                  </a:lnTo>
                  <a:lnTo>
                    <a:pt x="8254746" y="291083"/>
                  </a:lnTo>
                  <a:close/>
                </a:path>
              </a:pathLst>
            </a:custGeom>
            <a:solidFill>
              <a:srgbClr val="FFFFFF"/>
            </a:solidFill>
          </p:spPr>
          <p:txBody>
            <a:bodyPr wrap="square" lIns="0" tIns="0" rIns="0" bIns="0" rtlCol="0"/>
            <a:lstStyle/>
            <a:p>
              <a:endParaRPr/>
            </a:p>
          </p:txBody>
        </p:sp>
        <p:sp>
          <p:nvSpPr>
            <p:cNvPr id="7" name="object 7"/>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8" name="object 8"/>
            <p:cNvSpPr/>
            <p:nvPr/>
          </p:nvSpPr>
          <p:spPr>
            <a:xfrm>
              <a:off x="914400" y="2415539"/>
              <a:ext cx="8229600" cy="979169"/>
            </a:xfrm>
            <a:custGeom>
              <a:avLst/>
              <a:gdLst/>
              <a:ahLst/>
              <a:cxnLst/>
              <a:rect l="l" t="t" r="r" b="b"/>
              <a:pathLst>
                <a:path w="8229600" h="979170">
                  <a:moveTo>
                    <a:pt x="8229600" y="830580"/>
                  </a:moveTo>
                  <a:lnTo>
                    <a:pt x="8229600" y="0"/>
                  </a:lnTo>
                  <a:lnTo>
                    <a:pt x="0" y="0"/>
                  </a:lnTo>
                  <a:lnTo>
                    <a:pt x="0" y="830580"/>
                  </a:lnTo>
                  <a:lnTo>
                    <a:pt x="4528" y="875331"/>
                  </a:lnTo>
                  <a:lnTo>
                    <a:pt x="17514" y="916983"/>
                  </a:lnTo>
                  <a:lnTo>
                    <a:pt x="38053" y="954653"/>
                  </a:lnTo>
                  <a:lnTo>
                    <a:pt x="58376" y="979170"/>
                  </a:lnTo>
                  <a:lnTo>
                    <a:pt x="8171568" y="979170"/>
                  </a:lnTo>
                  <a:lnTo>
                    <a:pt x="8191787" y="954653"/>
                  </a:lnTo>
                  <a:lnTo>
                    <a:pt x="8212204" y="916983"/>
                  </a:lnTo>
                  <a:lnTo>
                    <a:pt x="8225103" y="875331"/>
                  </a:lnTo>
                  <a:lnTo>
                    <a:pt x="8229600" y="830580"/>
                  </a:lnTo>
                  <a:close/>
                </a:path>
              </a:pathLst>
            </a:custGeom>
            <a:solidFill>
              <a:srgbClr val="4F81BD"/>
            </a:solidFill>
          </p:spPr>
          <p:txBody>
            <a:bodyPr wrap="square" lIns="0" tIns="0" rIns="0" bIns="0" rtlCol="0"/>
            <a:lstStyle/>
            <a:p>
              <a:endParaRPr/>
            </a:p>
          </p:txBody>
        </p:sp>
        <p:sp>
          <p:nvSpPr>
            <p:cNvPr id="9" name="object 9"/>
            <p:cNvSpPr/>
            <p:nvPr/>
          </p:nvSpPr>
          <p:spPr>
            <a:xfrm>
              <a:off x="902208" y="2415539"/>
              <a:ext cx="8255000" cy="979169"/>
            </a:xfrm>
            <a:custGeom>
              <a:avLst/>
              <a:gdLst/>
              <a:ahLst/>
              <a:cxnLst/>
              <a:rect l="l" t="t" r="r" b="b"/>
              <a:pathLst>
                <a:path w="8255000" h="979170">
                  <a:moveTo>
                    <a:pt x="88611" y="979170"/>
                  </a:moveTo>
                  <a:lnTo>
                    <a:pt x="41652" y="911592"/>
                  </a:lnTo>
                  <a:lnTo>
                    <a:pt x="27432" y="862584"/>
                  </a:lnTo>
                  <a:lnTo>
                    <a:pt x="25146" y="0"/>
                  </a:lnTo>
                  <a:lnTo>
                    <a:pt x="0" y="0"/>
                  </a:lnTo>
                  <a:lnTo>
                    <a:pt x="0" y="842772"/>
                  </a:lnTo>
                  <a:lnTo>
                    <a:pt x="15425" y="914354"/>
                  </a:lnTo>
                  <a:lnTo>
                    <a:pt x="51177" y="977234"/>
                  </a:lnTo>
                  <a:lnTo>
                    <a:pt x="53020" y="979170"/>
                  </a:lnTo>
                  <a:lnTo>
                    <a:pt x="88611" y="979170"/>
                  </a:lnTo>
                  <a:close/>
                </a:path>
                <a:path w="8255000" h="979170">
                  <a:moveTo>
                    <a:pt x="8254746" y="842772"/>
                  </a:moveTo>
                  <a:lnTo>
                    <a:pt x="8254746" y="0"/>
                  </a:lnTo>
                  <a:lnTo>
                    <a:pt x="8229600" y="0"/>
                  </a:lnTo>
                  <a:lnTo>
                    <a:pt x="8229600" y="830580"/>
                  </a:lnTo>
                  <a:lnTo>
                    <a:pt x="8228076" y="852678"/>
                  </a:lnTo>
                  <a:lnTo>
                    <a:pt x="8217298" y="901497"/>
                  </a:lnTo>
                  <a:lnTo>
                    <a:pt x="8195383" y="945340"/>
                  </a:lnTo>
                  <a:lnTo>
                    <a:pt x="8166954" y="979170"/>
                  </a:lnTo>
                  <a:lnTo>
                    <a:pt x="8201151" y="979170"/>
                  </a:lnTo>
                  <a:lnTo>
                    <a:pt x="8205600" y="974483"/>
                  </a:lnTo>
                  <a:lnTo>
                    <a:pt x="8230584" y="934810"/>
                  </a:lnTo>
                  <a:lnTo>
                    <a:pt x="8247320" y="890519"/>
                  </a:lnTo>
                  <a:lnTo>
                    <a:pt x="8254746" y="842772"/>
                  </a:lnTo>
                  <a:close/>
                </a:path>
              </a:pathLst>
            </a:custGeom>
            <a:solidFill>
              <a:srgbClr val="FFFFFF"/>
            </a:solidFill>
          </p:spPr>
          <p:txBody>
            <a:bodyPr wrap="square" lIns="0" tIns="0" rIns="0" bIns="0" rtlCol="0"/>
            <a:lstStyle/>
            <a:p>
              <a:endParaRPr/>
            </a:p>
          </p:txBody>
        </p:sp>
        <p:sp>
          <p:nvSpPr>
            <p:cNvPr id="10" name="object 10"/>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11" name="object 11"/>
            <p:cNvSpPr/>
            <p:nvPr/>
          </p:nvSpPr>
          <p:spPr>
            <a:xfrm>
              <a:off x="972776" y="3394709"/>
              <a:ext cx="8113395" cy="73660"/>
            </a:xfrm>
            <a:custGeom>
              <a:avLst/>
              <a:gdLst/>
              <a:ahLst/>
              <a:cxnLst/>
              <a:rect l="l" t="t" r="r" b="b"/>
              <a:pathLst>
                <a:path w="8113395" h="73660">
                  <a:moveTo>
                    <a:pt x="8113192" y="0"/>
                  </a:moveTo>
                  <a:lnTo>
                    <a:pt x="0" y="0"/>
                  </a:lnTo>
                  <a:lnTo>
                    <a:pt x="6869" y="8286"/>
                  </a:lnTo>
                  <a:lnTo>
                    <a:pt x="39812" y="35339"/>
                  </a:lnTo>
                  <a:lnTo>
                    <a:pt x="77604" y="55757"/>
                  </a:lnTo>
                  <a:lnTo>
                    <a:pt x="119343" y="68656"/>
                  </a:lnTo>
                  <a:lnTo>
                    <a:pt x="164127" y="73152"/>
                  </a:lnTo>
                  <a:lnTo>
                    <a:pt x="7949481" y="73152"/>
                  </a:lnTo>
                  <a:lnTo>
                    <a:pt x="7994232" y="68656"/>
                  </a:lnTo>
                  <a:lnTo>
                    <a:pt x="8035884" y="55757"/>
                  </a:lnTo>
                  <a:lnTo>
                    <a:pt x="8073554" y="35339"/>
                  </a:lnTo>
                  <a:lnTo>
                    <a:pt x="8106357" y="8286"/>
                  </a:lnTo>
                  <a:lnTo>
                    <a:pt x="8113192" y="0"/>
                  </a:lnTo>
                  <a:close/>
                </a:path>
              </a:pathLst>
            </a:custGeom>
            <a:solidFill>
              <a:srgbClr val="4F81BD"/>
            </a:solidFill>
          </p:spPr>
          <p:txBody>
            <a:bodyPr wrap="square" lIns="0" tIns="0" rIns="0" bIns="0" rtlCol="0"/>
            <a:lstStyle/>
            <a:p>
              <a:endParaRPr/>
            </a:p>
          </p:txBody>
        </p:sp>
        <p:sp>
          <p:nvSpPr>
            <p:cNvPr id="12" name="object 12"/>
            <p:cNvSpPr/>
            <p:nvPr/>
          </p:nvSpPr>
          <p:spPr>
            <a:xfrm>
              <a:off x="955228" y="3394709"/>
              <a:ext cx="8148320" cy="86360"/>
            </a:xfrm>
            <a:custGeom>
              <a:avLst/>
              <a:gdLst/>
              <a:ahLst/>
              <a:cxnLst/>
              <a:rect l="l" t="t" r="r" b="b"/>
              <a:pathLst>
                <a:path w="8148320" h="86360">
                  <a:moveTo>
                    <a:pt x="8148130" y="0"/>
                  </a:moveTo>
                  <a:lnTo>
                    <a:pt x="8113933" y="0"/>
                  </a:lnTo>
                  <a:lnTo>
                    <a:pt x="8111028" y="3457"/>
                  </a:lnTo>
                  <a:lnTo>
                    <a:pt x="8071993" y="32610"/>
                  </a:lnTo>
                  <a:lnTo>
                    <a:pt x="8026976" y="52050"/>
                  </a:lnTo>
                  <a:lnTo>
                    <a:pt x="7977697" y="60198"/>
                  </a:lnTo>
                  <a:lnTo>
                    <a:pt x="7967029" y="60960"/>
                  </a:lnTo>
                  <a:lnTo>
                    <a:pt x="181675" y="60960"/>
                  </a:lnTo>
                  <a:lnTo>
                    <a:pt x="130984" y="54454"/>
                  </a:lnTo>
                  <a:lnTo>
                    <a:pt x="85081" y="37247"/>
                  </a:lnTo>
                  <a:lnTo>
                    <a:pt x="45219" y="10439"/>
                  </a:lnTo>
                  <a:lnTo>
                    <a:pt x="35590" y="0"/>
                  </a:lnTo>
                  <a:lnTo>
                    <a:pt x="0" y="0"/>
                  </a:lnTo>
                  <a:lnTo>
                    <a:pt x="32323" y="32766"/>
                  </a:lnTo>
                  <a:lnTo>
                    <a:pt x="72786" y="59631"/>
                  </a:lnTo>
                  <a:lnTo>
                    <a:pt x="144655" y="83015"/>
                  </a:lnTo>
                  <a:lnTo>
                    <a:pt x="181675" y="86106"/>
                  </a:lnTo>
                  <a:lnTo>
                    <a:pt x="7979983" y="86106"/>
                  </a:lnTo>
                  <a:lnTo>
                    <a:pt x="7991413" y="84582"/>
                  </a:lnTo>
                  <a:lnTo>
                    <a:pt x="8038764" y="75001"/>
                  </a:lnTo>
                  <a:lnTo>
                    <a:pt x="8082117" y="56154"/>
                  </a:lnTo>
                  <a:lnTo>
                    <a:pt x="8120410" y="29204"/>
                  </a:lnTo>
                  <a:lnTo>
                    <a:pt x="8148130" y="0"/>
                  </a:lnTo>
                  <a:close/>
                </a:path>
              </a:pathLst>
            </a:custGeom>
            <a:solidFill>
              <a:srgbClr val="FFFFFF"/>
            </a:solidFill>
          </p:spPr>
          <p:txBody>
            <a:bodyPr wrap="square" lIns="0" tIns="0" rIns="0" bIns="0" rtlCol="0"/>
            <a:lstStyle/>
            <a:p>
              <a:endParaRPr/>
            </a:p>
          </p:txBody>
        </p:sp>
        <p:sp>
          <p:nvSpPr>
            <p:cNvPr id="13" name="object 13"/>
            <p:cNvSpPr/>
            <p:nvPr/>
          </p:nvSpPr>
          <p:spPr>
            <a:xfrm>
              <a:off x="914400" y="3655313"/>
              <a:ext cx="8229600" cy="718820"/>
            </a:xfrm>
            <a:custGeom>
              <a:avLst/>
              <a:gdLst/>
              <a:ahLst/>
              <a:cxnLst/>
              <a:rect l="l" t="t" r="r" b="b"/>
              <a:pathLst>
                <a:path w="8229600" h="718820">
                  <a:moveTo>
                    <a:pt x="8229600" y="718566"/>
                  </a:moveTo>
                  <a:lnTo>
                    <a:pt x="8229600" y="221741"/>
                  </a:lnTo>
                  <a:lnTo>
                    <a:pt x="8225103" y="176990"/>
                  </a:lnTo>
                  <a:lnTo>
                    <a:pt x="8212204" y="135338"/>
                  </a:lnTo>
                  <a:lnTo>
                    <a:pt x="8191787" y="97668"/>
                  </a:lnTo>
                  <a:lnTo>
                    <a:pt x="8164734" y="64865"/>
                  </a:lnTo>
                  <a:lnTo>
                    <a:pt x="8131931" y="37812"/>
                  </a:lnTo>
                  <a:lnTo>
                    <a:pt x="8094261" y="17395"/>
                  </a:lnTo>
                  <a:lnTo>
                    <a:pt x="8052609" y="4496"/>
                  </a:lnTo>
                  <a:lnTo>
                    <a:pt x="8007858" y="0"/>
                  </a:lnTo>
                  <a:lnTo>
                    <a:pt x="222504" y="0"/>
                  </a:lnTo>
                  <a:lnTo>
                    <a:pt x="177720" y="4496"/>
                  </a:lnTo>
                  <a:lnTo>
                    <a:pt x="135981" y="17395"/>
                  </a:lnTo>
                  <a:lnTo>
                    <a:pt x="98189" y="37812"/>
                  </a:lnTo>
                  <a:lnTo>
                    <a:pt x="65246" y="64865"/>
                  </a:lnTo>
                  <a:lnTo>
                    <a:pt x="38053" y="97668"/>
                  </a:lnTo>
                  <a:lnTo>
                    <a:pt x="17514" y="135338"/>
                  </a:lnTo>
                  <a:lnTo>
                    <a:pt x="4528" y="176990"/>
                  </a:lnTo>
                  <a:lnTo>
                    <a:pt x="0" y="221742"/>
                  </a:lnTo>
                  <a:lnTo>
                    <a:pt x="0" y="718566"/>
                  </a:lnTo>
                  <a:lnTo>
                    <a:pt x="8229600" y="718566"/>
                  </a:lnTo>
                  <a:close/>
                </a:path>
              </a:pathLst>
            </a:custGeom>
            <a:solidFill>
              <a:srgbClr val="4F81BD"/>
            </a:solidFill>
          </p:spPr>
          <p:txBody>
            <a:bodyPr wrap="square" lIns="0" tIns="0" rIns="0" bIns="0" rtlCol="0"/>
            <a:lstStyle/>
            <a:p>
              <a:endParaRPr/>
            </a:p>
          </p:txBody>
        </p:sp>
        <p:sp>
          <p:nvSpPr>
            <p:cNvPr id="14" name="object 14"/>
            <p:cNvSpPr/>
            <p:nvPr/>
          </p:nvSpPr>
          <p:spPr>
            <a:xfrm>
              <a:off x="902208" y="3642359"/>
              <a:ext cx="8255000" cy="731520"/>
            </a:xfrm>
            <a:custGeom>
              <a:avLst/>
              <a:gdLst/>
              <a:ahLst/>
              <a:cxnLst/>
              <a:rect l="l" t="t" r="r" b="b"/>
              <a:pathLst>
                <a:path w="8255000" h="731520">
                  <a:moveTo>
                    <a:pt x="8254746" y="731520"/>
                  </a:moveTo>
                  <a:lnTo>
                    <a:pt x="8254746" y="222503"/>
                  </a:lnTo>
                  <a:lnTo>
                    <a:pt x="8253222" y="210311"/>
                  </a:lnTo>
                  <a:lnTo>
                    <a:pt x="8243525" y="162867"/>
                  </a:lnTo>
                  <a:lnTo>
                    <a:pt x="8224682" y="119540"/>
                  </a:lnTo>
                  <a:lnTo>
                    <a:pt x="8197806" y="81362"/>
                  </a:lnTo>
                  <a:lnTo>
                    <a:pt x="8164010" y="49365"/>
                  </a:lnTo>
                  <a:lnTo>
                    <a:pt x="8124408" y="24578"/>
                  </a:lnTo>
                  <a:lnTo>
                    <a:pt x="8080114" y="8033"/>
                  </a:lnTo>
                  <a:lnTo>
                    <a:pt x="8032242" y="761"/>
                  </a:lnTo>
                  <a:lnTo>
                    <a:pt x="8020050" y="0"/>
                  </a:lnTo>
                  <a:lnTo>
                    <a:pt x="233934" y="0"/>
                  </a:lnTo>
                  <a:lnTo>
                    <a:pt x="185475" y="5345"/>
                  </a:lnTo>
                  <a:lnTo>
                    <a:pt x="140344" y="19960"/>
                  </a:lnTo>
                  <a:lnTo>
                    <a:pt x="99618" y="42918"/>
                  </a:lnTo>
                  <a:lnTo>
                    <a:pt x="64373" y="73291"/>
                  </a:lnTo>
                  <a:lnTo>
                    <a:pt x="35685" y="110154"/>
                  </a:lnTo>
                  <a:lnTo>
                    <a:pt x="14630" y="152580"/>
                  </a:lnTo>
                  <a:lnTo>
                    <a:pt x="2285" y="199644"/>
                  </a:lnTo>
                  <a:lnTo>
                    <a:pt x="0" y="223266"/>
                  </a:lnTo>
                  <a:lnTo>
                    <a:pt x="0" y="731520"/>
                  </a:lnTo>
                  <a:lnTo>
                    <a:pt x="25146" y="731520"/>
                  </a:lnTo>
                  <a:lnTo>
                    <a:pt x="25146" y="234696"/>
                  </a:lnTo>
                  <a:lnTo>
                    <a:pt x="27432" y="202692"/>
                  </a:lnTo>
                  <a:lnTo>
                    <a:pt x="39195" y="159605"/>
                  </a:lnTo>
                  <a:lnTo>
                    <a:pt x="70639" y="104641"/>
                  </a:lnTo>
                  <a:lnTo>
                    <a:pt x="101346" y="73152"/>
                  </a:lnTo>
                  <a:lnTo>
                    <a:pt x="137701" y="49328"/>
                  </a:lnTo>
                  <a:lnTo>
                    <a:pt x="201593" y="28147"/>
                  </a:lnTo>
                  <a:lnTo>
                    <a:pt x="233934" y="25959"/>
                  </a:lnTo>
                  <a:lnTo>
                    <a:pt x="8032242" y="25962"/>
                  </a:lnTo>
                  <a:lnTo>
                    <a:pt x="8090951" y="37711"/>
                  </a:lnTo>
                  <a:lnTo>
                    <a:pt x="8134759" y="59650"/>
                  </a:lnTo>
                  <a:lnTo>
                    <a:pt x="8172011" y="90868"/>
                  </a:lnTo>
                  <a:lnTo>
                    <a:pt x="8201149" y="129748"/>
                  </a:lnTo>
                  <a:lnTo>
                    <a:pt x="8220611" y="174674"/>
                  </a:lnTo>
                  <a:lnTo>
                    <a:pt x="8228838" y="224027"/>
                  </a:lnTo>
                  <a:lnTo>
                    <a:pt x="8229600" y="235457"/>
                  </a:lnTo>
                  <a:lnTo>
                    <a:pt x="8229600" y="731520"/>
                  </a:lnTo>
                  <a:lnTo>
                    <a:pt x="8254746" y="731520"/>
                  </a:lnTo>
                  <a:close/>
                </a:path>
              </a:pathLst>
            </a:custGeom>
            <a:solidFill>
              <a:srgbClr val="FFFFFF"/>
            </a:solidFill>
          </p:spPr>
          <p:txBody>
            <a:bodyPr wrap="square" lIns="0" tIns="0" rIns="0" bIns="0" rtlCol="0"/>
            <a:lstStyle/>
            <a:p>
              <a:endParaRPr/>
            </a:p>
          </p:txBody>
        </p:sp>
        <p:sp>
          <p:nvSpPr>
            <p:cNvPr id="15" name="object 15"/>
            <p:cNvSpPr/>
            <p:nvPr/>
          </p:nvSpPr>
          <p:spPr>
            <a:xfrm>
              <a:off x="457200" y="437311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16" name="object 16"/>
            <p:cNvSpPr/>
            <p:nvPr/>
          </p:nvSpPr>
          <p:spPr>
            <a:xfrm>
              <a:off x="914400" y="4373880"/>
              <a:ext cx="8229600" cy="612775"/>
            </a:xfrm>
            <a:custGeom>
              <a:avLst/>
              <a:gdLst/>
              <a:ahLst/>
              <a:cxnLst/>
              <a:rect l="l" t="t" r="r" b="b"/>
              <a:pathLst>
                <a:path w="8229600" h="612775">
                  <a:moveTo>
                    <a:pt x="8229600" y="390143"/>
                  </a:moveTo>
                  <a:lnTo>
                    <a:pt x="8229600" y="0"/>
                  </a:lnTo>
                  <a:lnTo>
                    <a:pt x="0" y="0"/>
                  </a:lnTo>
                  <a:lnTo>
                    <a:pt x="0" y="390143"/>
                  </a:lnTo>
                  <a:lnTo>
                    <a:pt x="4528" y="434927"/>
                  </a:lnTo>
                  <a:lnTo>
                    <a:pt x="17514" y="476666"/>
                  </a:lnTo>
                  <a:lnTo>
                    <a:pt x="38053" y="514458"/>
                  </a:lnTo>
                  <a:lnTo>
                    <a:pt x="65246" y="547401"/>
                  </a:lnTo>
                  <a:lnTo>
                    <a:pt x="98189" y="574594"/>
                  </a:lnTo>
                  <a:lnTo>
                    <a:pt x="135981" y="595133"/>
                  </a:lnTo>
                  <a:lnTo>
                    <a:pt x="177720" y="608119"/>
                  </a:lnTo>
                  <a:lnTo>
                    <a:pt x="222504" y="612647"/>
                  </a:lnTo>
                  <a:lnTo>
                    <a:pt x="8007858" y="612647"/>
                  </a:lnTo>
                  <a:lnTo>
                    <a:pt x="8052609" y="608119"/>
                  </a:lnTo>
                  <a:lnTo>
                    <a:pt x="8094261" y="595133"/>
                  </a:lnTo>
                  <a:lnTo>
                    <a:pt x="8131931" y="574594"/>
                  </a:lnTo>
                  <a:lnTo>
                    <a:pt x="8164734" y="547401"/>
                  </a:lnTo>
                  <a:lnTo>
                    <a:pt x="8191787" y="514458"/>
                  </a:lnTo>
                  <a:lnTo>
                    <a:pt x="8212204" y="476666"/>
                  </a:lnTo>
                  <a:lnTo>
                    <a:pt x="8225103" y="434927"/>
                  </a:lnTo>
                  <a:lnTo>
                    <a:pt x="8229600" y="390143"/>
                  </a:lnTo>
                  <a:close/>
                </a:path>
              </a:pathLst>
            </a:custGeom>
            <a:solidFill>
              <a:srgbClr val="4F81BD"/>
            </a:solidFill>
          </p:spPr>
          <p:txBody>
            <a:bodyPr wrap="square" lIns="0" tIns="0" rIns="0" bIns="0" rtlCol="0"/>
            <a:lstStyle/>
            <a:p>
              <a:endParaRPr/>
            </a:p>
          </p:txBody>
        </p:sp>
        <p:sp>
          <p:nvSpPr>
            <p:cNvPr id="17" name="object 17"/>
            <p:cNvSpPr/>
            <p:nvPr/>
          </p:nvSpPr>
          <p:spPr>
            <a:xfrm>
              <a:off x="902208" y="4373880"/>
              <a:ext cx="8255000" cy="624840"/>
            </a:xfrm>
            <a:custGeom>
              <a:avLst/>
              <a:gdLst/>
              <a:ahLst/>
              <a:cxnLst/>
              <a:rect l="l" t="t" r="r" b="b"/>
              <a:pathLst>
                <a:path w="8255000" h="624839">
                  <a:moveTo>
                    <a:pt x="8254746" y="402335"/>
                  </a:moveTo>
                  <a:lnTo>
                    <a:pt x="8254746" y="0"/>
                  </a:lnTo>
                  <a:lnTo>
                    <a:pt x="8229600" y="0"/>
                  </a:lnTo>
                  <a:lnTo>
                    <a:pt x="8229600" y="390143"/>
                  </a:lnTo>
                  <a:lnTo>
                    <a:pt x="8228076" y="412241"/>
                  </a:lnTo>
                  <a:lnTo>
                    <a:pt x="8217279" y="461282"/>
                  </a:lnTo>
                  <a:lnTo>
                    <a:pt x="8195389" y="505104"/>
                  </a:lnTo>
                  <a:lnTo>
                    <a:pt x="8164096" y="542282"/>
                  </a:lnTo>
                  <a:lnTo>
                    <a:pt x="8125093" y="571389"/>
                  </a:lnTo>
                  <a:lnTo>
                    <a:pt x="8080069" y="591002"/>
                  </a:lnTo>
                  <a:lnTo>
                    <a:pt x="8030718" y="599693"/>
                  </a:lnTo>
                  <a:lnTo>
                    <a:pt x="234696" y="599693"/>
                  </a:lnTo>
                  <a:lnTo>
                    <a:pt x="184217" y="593492"/>
                  </a:lnTo>
                  <a:lnTo>
                    <a:pt x="138280" y="576283"/>
                  </a:lnTo>
                  <a:lnTo>
                    <a:pt x="98259" y="549306"/>
                  </a:lnTo>
                  <a:lnTo>
                    <a:pt x="65529" y="513799"/>
                  </a:lnTo>
                  <a:lnTo>
                    <a:pt x="41461" y="471000"/>
                  </a:lnTo>
                  <a:lnTo>
                    <a:pt x="27432" y="422147"/>
                  </a:lnTo>
                  <a:lnTo>
                    <a:pt x="25146" y="0"/>
                  </a:lnTo>
                  <a:lnTo>
                    <a:pt x="0" y="0"/>
                  </a:lnTo>
                  <a:lnTo>
                    <a:pt x="0" y="403097"/>
                  </a:lnTo>
                  <a:lnTo>
                    <a:pt x="15095" y="473659"/>
                  </a:lnTo>
                  <a:lnTo>
                    <a:pt x="51601" y="537662"/>
                  </a:lnTo>
                  <a:lnTo>
                    <a:pt x="85344" y="571499"/>
                  </a:lnTo>
                  <a:lnTo>
                    <a:pt x="125655" y="598370"/>
                  </a:lnTo>
                  <a:lnTo>
                    <a:pt x="160720" y="613300"/>
                  </a:lnTo>
                  <a:lnTo>
                    <a:pt x="234696" y="624839"/>
                  </a:lnTo>
                  <a:lnTo>
                    <a:pt x="8033004" y="624839"/>
                  </a:lnTo>
                  <a:lnTo>
                    <a:pt x="8092020" y="613822"/>
                  </a:lnTo>
                  <a:lnTo>
                    <a:pt x="8135425" y="594754"/>
                  </a:lnTo>
                  <a:lnTo>
                    <a:pt x="8173648" y="567875"/>
                  </a:lnTo>
                  <a:lnTo>
                    <a:pt x="8205690" y="534190"/>
                  </a:lnTo>
                  <a:lnTo>
                    <a:pt x="8230554" y="494703"/>
                  </a:lnTo>
                  <a:lnTo>
                    <a:pt x="8247238" y="450417"/>
                  </a:lnTo>
                  <a:lnTo>
                    <a:pt x="8254746" y="402335"/>
                  </a:lnTo>
                  <a:close/>
                </a:path>
              </a:pathLst>
            </a:custGeom>
            <a:solidFill>
              <a:srgbClr val="FFFFFF"/>
            </a:solidFill>
          </p:spPr>
          <p:txBody>
            <a:bodyPr wrap="square" lIns="0" tIns="0" rIns="0" bIns="0" rtlCol="0"/>
            <a:lstStyle/>
            <a:p>
              <a:endParaRPr/>
            </a:p>
          </p:txBody>
        </p:sp>
      </p:grpSp>
      <p:sp>
        <p:nvSpPr>
          <p:cNvPr id="18" name="object 18"/>
          <p:cNvSpPr txBox="1"/>
          <p:nvPr/>
        </p:nvSpPr>
        <p:spPr>
          <a:xfrm>
            <a:off x="1057910" y="2235200"/>
            <a:ext cx="7801609" cy="2268855"/>
          </a:xfrm>
          <a:prstGeom prst="rect">
            <a:avLst/>
          </a:prstGeom>
        </p:spPr>
        <p:txBody>
          <a:bodyPr vert="horz" wrap="square" lIns="0" tIns="43180" rIns="0" bIns="0" rtlCol="0">
            <a:spAutoFit/>
          </a:bodyPr>
          <a:lstStyle/>
          <a:p>
            <a:pPr marL="12700" marR="5080">
              <a:lnSpc>
                <a:spcPct val="91600"/>
              </a:lnSpc>
              <a:spcBef>
                <a:spcPts val="340"/>
              </a:spcBef>
              <a:tabLst>
                <a:tab pos="3785235" algn="l"/>
              </a:tabLst>
            </a:pPr>
            <a:r>
              <a:rPr sz="2400" spc="-5" dirty="0">
                <a:solidFill>
                  <a:srgbClr val="FFFFFF"/>
                </a:solidFill>
                <a:latin typeface="Calibri"/>
                <a:cs typeface="Calibri"/>
              </a:rPr>
              <a:t>Lack of </a:t>
            </a:r>
            <a:r>
              <a:rPr sz="2400" spc="-10" dirty="0">
                <a:solidFill>
                  <a:srgbClr val="FFFFFF"/>
                </a:solidFill>
                <a:latin typeface="Calibri"/>
                <a:cs typeface="Calibri"/>
              </a:rPr>
              <a:t>adequate </a:t>
            </a:r>
            <a:r>
              <a:rPr sz="2400" spc="-15" dirty="0">
                <a:solidFill>
                  <a:srgbClr val="FFFFFF"/>
                </a:solidFill>
                <a:latin typeface="Calibri"/>
                <a:cs typeface="Calibri"/>
              </a:rPr>
              <a:t>coverage, </a:t>
            </a:r>
            <a:r>
              <a:rPr sz="2400" spc="-5" dirty="0">
                <a:solidFill>
                  <a:srgbClr val="FFFFFF"/>
                </a:solidFill>
                <a:latin typeface="Calibri"/>
                <a:cs typeface="Calibri"/>
              </a:rPr>
              <a:t>including </a:t>
            </a:r>
            <a:r>
              <a:rPr sz="2400" spc="-20" dirty="0">
                <a:solidFill>
                  <a:srgbClr val="FFFFFF"/>
                </a:solidFill>
                <a:latin typeface="Calibri"/>
                <a:cs typeface="Calibri"/>
              </a:rPr>
              <a:t>for </a:t>
            </a:r>
            <a:r>
              <a:rPr sz="2400" spc="-10" dirty="0">
                <a:solidFill>
                  <a:srgbClr val="FFFFFF"/>
                </a:solidFill>
                <a:latin typeface="Calibri"/>
                <a:cs typeface="Calibri"/>
              </a:rPr>
              <a:t>property </a:t>
            </a:r>
            <a:r>
              <a:rPr sz="2400" spc="-15" dirty="0">
                <a:solidFill>
                  <a:srgbClr val="FFFFFF"/>
                </a:solidFill>
                <a:latin typeface="Calibri"/>
                <a:cs typeface="Calibri"/>
              </a:rPr>
              <a:t>located off  </a:t>
            </a:r>
            <a:r>
              <a:rPr sz="2400" spc="-5" dirty="0">
                <a:solidFill>
                  <a:srgbClr val="FFFFFF"/>
                </a:solidFill>
                <a:latin typeface="Calibri"/>
                <a:cs typeface="Calibri"/>
              </a:rPr>
              <a:t>premises </a:t>
            </a:r>
            <a:r>
              <a:rPr sz="2400" dirty="0">
                <a:solidFill>
                  <a:srgbClr val="FFFFFF"/>
                </a:solidFill>
                <a:latin typeface="Calibri"/>
                <a:cs typeface="Calibri"/>
              </a:rPr>
              <a:t>and while</a:t>
            </a:r>
            <a:r>
              <a:rPr sz="2400" spc="-10" dirty="0">
                <a:solidFill>
                  <a:srgbClr val="FFFFFF"/>
                </a:solidFill>
                <a:latin typeface="Calibri"/>
                <a:cs typeface="Calibri"/>
              </a:rPr>
              <a:t> </a:t>
            </a:r>
            <a:r>
              <a:rPr sz="2400" dirty="0">
                <a:solidFill>
                  <a:srgbClr val="FFFFFF"/>
                </a:solidFill>
                <a:latin typeface="Calibri"/>
                <a:cs typeface="Calibri"/>
              </a:rPr>
              <a:t>in</a:t>
            </a:r>
            <a:r>
              <a:rPr sz="2400" spc="5" dirty="0">
                <a:solidFill>
                  <a:srgbClr val="FFFFFF"/>
                </a:solidFill>
                <a:latin typeface="Calibri"/>
                <a:cs typeface="Calibri"/>
              </a:rPr>
              <a:t> </a:t>
            </a:r>
            <a:r>
              <a:rPr sz="2400" spc="-10" dirty="0">
                <a:solidFill>
                  <a:srgbClr val="FFFFFF"/>
                </a:solidFill>
                <a:latin typeface="Calibri"/>
                <a:cs typeface="Calibri"/>
              </a:rPr>
              <a:t>transit.	</a:t>
            </a:r>
            <a:r>
              <a:rPr sz="2400" spc="-5" dirty="0">
                <a:solidFill>
                  <a:srgbClr val="FFFFFF"/>
                </a:solidFill>
                <a:latin typeface="Calibri"/>
                <a:cs typeface="Calibri"/>
              </a:rPr>
              <a:t>(</a:t>
            </a:r>
            <a:r>
              <a:rPr sz="2400" i="1" spc="-5" dirty="0">
                <a:solidFill>
                  <a:srgbClr val="FFFFFF"/>
                </a:solidFill>
                <a:latin typeface="Calibri"/>
                <a:cs typeface="Calibri"/>
              </a:rPr>
              <a:t>i.e. </a:t>
            </a:r>
            <a:r>
              <a:rPr sz="2400" spc="-10" dirty="0">
                <a:solidFill>
                  <a:srgbClr val="FFFFFF"/>
                </a:solidFill>
                <a:latin typeface="Calibri"/>
                <a:cs typeface="Calibri"/>
              </a:rPr>
              <a:t>lower </a:t>
            </a:r>
            <a:r>
              <a:rPr sz="2400" spc="-5" dirty="0">
                <a:solidFill>
                  <a:srgbClr val="FFFFFF"/>
                </a:solidFill>
                <a:latin typeface="Calibri"/>
                <a:cs typeface="Calibri"/>
              </a:rPr>
              <a:t>limits, </a:t>
            </a:r>
            <a:r>
              <a:rPr sz="2400" spc="-25" dirty="0">
                <a:solidFill>
                  <a:srgbClr val="FFFFFF"/>
                </a:solidFill>
                <a:latin typeface="Calibri"/>
                <a:cs typeface="Calibri"/>
              </a:rPr>
              <a:t>fewer </a:t>
            </a:r>
            <a:r>
              <a:rPr sz="2400" spc="-5" dirty="0">
                <a:solidFill>
                  <a:srgbClr val="FFFFFF"/>
                </a:solidFill>
                <a:latin typeface="Calibri"/>
                <a:cs typeface="Calibri"/>
              </a:rPr>
              <a:t>specified  perils, </a:t>
            </a:r>
            <a:r>
              <a:rPr sz="2400" spc="-10" dirty="0">
                <a:solidFill>
                  <a:srgbClr val="FFFFFF"/>
                </a:solidFill>
                <a:latin typeface="Calibri"/>
                <a:cs typeface="Calibri"/>
              </a:rPr>
              <a:t>etc.).</a:t>
            </a:r>
            <a:endParaRPr sz="2400">
              <a:latin typeface="Calibri"/>
              <a:cs typeface="Calibri"/>
            </a:endParaRPr>
          </a:p>
          <a:p>
            <a:pPr>
              <a:lnSpc>
                <a:spcPct val="100000"/>
              </a:lnSpc>
            </a:pPr>
            <a:endParaRPr sz="2400">
              <a:latin typeface="Calibri"/>
              <a:cs typeface="Calibri"/>
            </a:endParaRPr>
          </a:p>
          <a:p>
            <a:pPr>
              <a:lnSpc>
                <a:spcPct val="100000"/>
              </a:lnSpc>
              <a:spcBef>
                <a:spcPts val="40"/>
              </a:spcBef>
            </a:pPr>
            <a:endParaRPr sz="2600">
              <a:latin typeface="Calibri"/>
              <a:cs typeface="Calibri"/>
            </a:endParaRPr>
          </a:p>
          <a:p>
            <a:pPr marL="27940">
              <a:lnSpc>
                <a:spcPct val="100000"/>
              </a:lnSpc>
              <a:spcBef>
                <a:spcPts val="5"/>
              </a:spcBef>
            </a:pPr>
            <a:r>
              <a:rPr sz="2800" spc="-15" dirty="0">
                <a:solidFill>
                  <a:srgbClr val="FFFFFF"/>
                </a:solidFill>
                <a:latin typeface="Calibri"/>
                <a:cs typeface="Calibri"/>
              </a:rPr>
              <a:t>Contractor </a:t>
            </a:r>
            <a:r>
              <a:rPr sz="2800" spc="-5" dirty="0">
                <a:solidFill>
                  <a:srgbClr val="FFFFFF"/>
                </a:solidFill>
                <a:latin typeface="Calibri"/>
                <a:cs typeface="Calibri"/>
              </a:rPr>
              <a:t>is not </a:t>
            </a:r>
            <a:r>
              <a:rPr sz="2800" dirty="0">
                <a:solidFill>
                  <a:srgbClr val="FFFFFF"/>
                </a:solidFill>
                <a:latin typeface="Calibri"/>
                <a:cs typeface="Calibri"/>
              </a:rPr>
              <a:t>an</a:t>
            </a:r>
            <a:r>
              <a:rPr sz="2800" spc="5" dirty="0">
                <a:solidFill>
                  <a:srgbClr val="FFFFFF"/>
                </a:solidFill>
                <a:latin typeface="Calibri"/>
                <a:cs typeface="Calibri"/>
              </a:rPr>
              <a:t> </a:t>
            </a:r>
            <a:r>
              <a:rPr sz="2800" spc="-10" dirty="0">
                <a:solidFill>
                  <a:srgbClr val="FFFFFF"/>
                </a:solidFill>
                <a:latin typeface="Calibri"/>
                <a:cs typeface="Calibri"/>
              </a:rPr>
              <a:t>insured</a:t>
            </a:r>
            <a:r>
              <a:rPr sz="2400" spc="-10" dirty="0">
                <a:solidFill>
                  <a:srgbClr val="FFFFFF"/>
                </a:solidFill>
                <a:latin typeface="Calibri"/>
                <a:cs typeface="Calibri"/>
              </a:rPr>
              <a:t>.</a:t>
            </a:r>
            <a:endParaRPr sz="2400">
              <a:latin typeface="Calibri"/>
              <a:cs typeface="Calibri"/>
            </a:endParaRPr>
          </a:p>
        </p:txBody>
      </p:sp>
      <p:grpSp>
        <p:nvGrpSpPr>
          <p:cNvPr id="19" name="object 19"/>
          <p:cNvGrpSpPr/>
          <p:nvPr/>
        </p:nvGrpSpPr>
        <p:grpSpPr>
          <a:xfrm>
            <a:off x="457200" y="5161026"/>
            <a:ext cx="9144000" cy="1171575"/>
            <a:chOff x="457200" y="5161026"/>
            <a:chExt cx="9144000" cy="1171575"/>
          </a:xfrm>
        </p:grpSpPr>
        <p:sp>
          <p:nvSpPr>
            <p:cNvPr id="20" name="object 20"/>
            <p:cNvSpPr/>
            <p:nvPr/>
          </p:nvSpPr>
          <p:spPr>
            <a:xfrm>
              <a:off x="918662" y="5173218"/>
              <a:ext cx="8221345" cy="180340"/>
            </a:xfrm>
            <a:custGeom>
              <a:avLst/>
              <a:gdLst/>
              <a:ahLst/>
              <a:cxnLst/>
              <a:rect l="l" t="t" r="r" b="b"/>
              <a:pathLst>
                <a:path w="8221345" h="180339">
                  <a:moveTo>
                    <a:pt x="8221106" y="179831"/>
                  </a:moveTo>
                  <a:lnTo>
                    <a:pt x="8207942" y="135659"/>
                  </a:lnTo>
                  <a:lnTo>
                    <a:pt x="8187525" y="98003"/>
                  </a:lnTo>
                  <a:lnTo>
                    <a:pt x="8160472" y="65150"/>
                  </a:lnTo>
                  <a:lnTo>
                    <a:pt x="8127669" y="38013"/>
                  </a:lnTo>
                  <a:lnTo>
                    <a:pt x="8089999" y="17502"/>
                  </a:lnTo>
                  <a:lnTo>
                    <a:pt x="8048346" y="4527"/>
                  </a:lnTo>
                  <a:lnTo>
                    <a:pt x="8003595" y="0"/>
                  </a:lnTo>
                  <a:lnTo>
                    <a:pt x="218241" y="0"/>
                  </a:lnTo>
                  <a:lnTo>
                    <a:pt x="173457" y="4527"/>
                  </a:lnTo>
                  <a:lnTo>
                    <a:pt x="131719" y="17502"/>
                  </a:lnTo>
                  <a:lnTo>
                    <a:pt x="93927" y="38013"/>
                  </a:lnTo>
                  <a:lnTo>
                    <a:pt x="60984" y="65151"/>
                  </a:lnTo>
                  <a:lnTo>
                    <a:pt x="33791" y="98003"/>
                  </a:lnTo>
                  <a:lnTo>
                    <a:pt x="13251" y="135659"/>
                  </a:lnTo>
                  <a:lnTo>
                    <a:pt x="266" y="177209"/>
                  </a:lnTo>
                  <a:lnTo>
                    <a:pt x="0" y="179831"/>
                  </a:lnTo>
                  <a:lnTo>
                    <a:pt x="8221106" y="179831"/>
                  </a:lnTo>
                  <a:close/>
                </a:path>
              </a:pathLst>
            </a:custGeom>
            <a:solidFill>
              <a:srgbClr val="4F81BD"/>
            </a:solidFill>
          </p:spPr>
          <p:txBody>
            <a:bodyPr wrap="square" lIns="0" tIns="0" rIns="0" bIns="0" rtlCol="0"/>
            <a:lstStyle/>
            <a:p>
              <a:endParaRPr/>
            </a:p>
          </p:txBody>
        </p:sp>
        <p:sp>
          <p:nvSpPr>
            <p:cNvPr id="21" name="object 21"/>
            <p:cNvSpPr/>
            <p:nvPr/>
          </p:nvSpPr>
          <p:spPr>
            <a:xfrm>
              <a:off x="906284" y="5161026"/>
              <a:ext cx="8246109" cy="192405"/>
            </a:xfrm>
            <a:custGeom>
              <a:avLst/>
              <a:gdLst/>
              <a:ahLst/>
              <a:cxnLst/>
              <a:rect l="l" t="t" r="r" b="b"/>
              <a:pathLst>
                <a:path w="8246109" h="192404">
                  <a:moveTo>
                    <a:pt x="8245574" y="192023"/>
                  </a:moveTo>
                  <a:lnTo>
                    <a:pt x="8220594" y="118830"/>
                  </a:lnTo>
                  <a:lnTo>
                    <a:pt x="8193637" y="80699"/>
                  </a:lnTo>
                  <a:lnTo>
                    <a:pt x="8159764" y="48737"/>
                  </a:lnTo>
                  <a:lnTo>
                    <a:pt x="8120126" y="23958"/>
                  </a:lnTo>
                  <a:lnTo>
                    <a:pt x="8075876" y="7374"/>
                  </a:lnTo>
                  <a:lnTo>
                    <a:pt x="8028165" y="0"/>
                  </a:lnTo>
                  <a:lnTo>
                    <a:pt x="229857" y="0"/>
                  </a:lnTo>
                  <a:lnTo>
                    <a:pt x="181768" y="4603"/>
                  </a:lnTo>
                  <a:lnTo>
                    <a:pt x="136708" y="18991"/>
                  </a:lnTo>
                  <a:lnTo>
                    <a:pt x="95858" y="42054"/>
                  </a:lnTo>
                  <a:lnTo>
                    <a:pt x="60400" y="72684"/>
                  </a:lnTo>
                  <a:lnTo>
                    <a:pt x="31518" y="109771"/>
                  </a:lnTo>
                  <a:lnTo>
                    <a:pt x="10394" y="152206"/>
                  </a:lnTo>
                  <a:lnTo>
                    <a:pt x="0" y="192023"/>
                  </a:lnTo>
                  <a:lnTo>
                    <a:pt x="25641" y="192023"/>
                  </a:lnTo>
                  <a:lnTo>
                    <a:pt x="34792" y="159867"/>
                  </a:lnTo>
                  <a:lnTo>
                    <a:pt x="48549" y="130487"/>
                  </a:lnTo>
                  <a:lnTo>
                    <a:pt x="89649" y="79248"/>
                  </a:lnTo>
                  <a:lnTo>
                    <a:pt x="133980" y="48488"/>
                  </a:lnTo>
                  <a:lnTo>
                    <a:pt x="197225" y="27421"/>
                  </a:lnTo>
                  <a:lnTo>
                    <a:pt x="229857" y="25197"/>
                  </a:lnTo>
                  <a:lnTo>
                    <a:pt x="8028165" y="25200"/>
                  </a:lnTo>
                  <a:lnTo>
                    <a:pt x="8087194" y="37467"/>
                  </a:lnTo>
                  <a:lnTo>
                    <a:pt x="8131086" y="59478"/>
                  </a:lnTo>
                  <a:lnTo>
                    <a:pt x="8168268" y="90539"/>
                  </a:lnTo>
                  <a:lnTo>
                    <a:pt x="8197261" y="129252"/>
                  </a:lnTo>
                  <a:lnTo>
                    <a:pt x="8216586" y="174214"/>
                  </a:lnTo>
                  <a:lnTo>
                    <a:pt x="8219508" y="192023"/>
                  </a:lnTo>
                  <a:lnTo>
                    <a:pt x="8245574" y="192023"/>
                  </a:lnTo>
                  <a:close/>
                </a:path>
              </a:pathLst>
            </a:custGeom>
            <a:solidFill>
              <a:srgbClr val="FFFFFF"/>
            </a:solidFill>
          </p:spPr>
          <p:txBody>
            <a:bodyPr wrap="square" lIns="0" tIns="0" rIns="0" bIns="0" rtlCol="0"/>
            <a:lstStyle/>
            <a:p>
              <a:endParaRPr/>
            </a:p>
          </p:txBody>
        </p:sp>
        <p:sp>
          <p:nvSpPr>
            <p:cNvPr id="22" name="object 22"/>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23" name="object 23"/>
            <p:cNvSpPr/>
            <p:nvPr/>
          </p:nvSpPr>
          <p:spPr>
            <a:xfrm>
              <a:off x="457200" y="5353050"/>
              <a:ext cx="8686800" cy="979169"/>
            </a:xfrm>
            <a:custGeom>
              <a:avLst/>
              <a:gdLst/>
              <a:ahLst/>
              <a:cxnLst/>
              <a:rect l="l" t="t" r="r" b="b"/>
              <a:pathLst>
                <a:path w="8686800" h="979170">
                  <a:moveTo>
                    <a:pt x="461462" y="0"/>
                  </a:moveTo>
                  <a:lnTo>
                    <a:pt x="0" y="0"/>
                  </a:lnTo>
                  <a:lnTo>
                    <a:pt x="0" y="979170"/>
                  </a:lnTo>
                  <a:lnTo>
                    <a:pt x="457199" y="979170"/>
                  </a:lnTo>
                  <a:lnTo>
                    <a:pt x="457199" y="41910"/>
                  </a:lnTo>
                  <a:lnTo>
                    <a:pt x="461462" y="0"/>
                  </a:lnTo>
                  <a:close/>
                </a:path>
                <a:path w="8686800" h="979170">
                  <a:moveTo>
                    <a:pt x="463290" y="979170"/>
                  </a:moveTo>
                  <a:lnTo>
                    <a:pt x="461728" y="974172"/>
                  </a:lnTo>
                  <a:lnTo>
                    <a:pt x="457199" y="929640"/>
                  </a:lnTo>
                  <a:lnTo>
                    <a:pt x="457199" y="979170"/>
                  </a:lnTo>
                  <a:lnTo>
                    <a:pt x="463290" y="979170"/>
                  </a:lnTo>
                  <a:close/>
                </a:path>
                <a:path w="8686800" h="979170">
                  <a:moveTo>
                    <a:pt x="8686800" y="929640"/>
                  </a:moveTo>
                  <a:lnTo>
                    <a:pt x="8686800" y="41910"/>
                  </a:lnTo>
                  <a:lnTo>
                    <a:pt x="8682568" y="0"/>
                  </a:lnTo>
                  <a:lnTo>
                    <a:pt x="461462" y="0"/>
                  </a:lnTo>
                  <a:lnTo>
                    <a:pt x="8680752" y="979170"/>
                  </a:lnTo>
                  <a:lnTo>
                    <a:pt x="8682303" y="974172"/>
                  </a:lnTo>
                  <a:lnTo>
                    <a:pt x="8686800" y="929640"/>
                  </a:lnTo>
                  <a:close/>
                </a:path>
              </a:pathLst>
            </a:custGeom>
            <a:solidFill>
              <a:srgbClr val="4F81BD"/>
            </a:solidFill>
          </p:spPr>
          <p:txBody>
            <a:bodyPr wrap="square" lIns="0" tIns="0" rIns="0" bIns="0" rtlCol="0"/>
            <a:lstStyle/>
            <a:p>
              <a:endParaRPr/>
            </a:p>
          </p:txBody>
        </p:sp>
        <p:sp>
          <p:nvSpPr>
            <p:cNvPr id="24" name="object 24"/>
            <p:cNvSpPr/>
            <p:nvPr/>
          </p:nvSpPr>
          <p:spPr>
            <a:xfrm>
              <a:off x="902208" y="5353050"/>
              <a:ext cx="8255000" cy="979169"/>
            </a:xfrm>
            <a:custGeom>
              <a:avLst/>
              <a:gdLst/>
              <a:ahLst/>
              <a:cxnLst/>
              <a:rect l="l" t="t" r="r" b="b"/>
              <a:pathLst>
                <a:path w="8255000" h="979170">
                  <a:moveTo>
                    <a:pt x="8223585" y="0"/>
                  </a:moveTo>
                  <a:lnTo>
                    <a:pt x="4076" y="0"/>
                  </a:lnTo>
                  <a:lnTo>
                    <a:pt x="2285" y="6858"/>
                  </a:lnTo>
                  <a:lnTo>
                    <a:pt x="761" y="18288"/>
                  </a:lnTo>
                  <a:lnTo>
                    <a:pt x="0" y="30480"/>
                  </a:lnTo>
                  <a:lnTo>
                    <a:pt x="0" y="941832"/>
                  </a:lnTo>
                  <a:lnTo>
                    <a:pt x="762" y="954024"/>
                  </a:lnTo>
                  <a:lnTo>
                    <a:pt x="2286" y="965454"/>
                  </a:lnTo>
                  <a:lnTo>
                    <a:pt x="4572" y="976884"/>
                  </a:lnTo>
                  <a:lnTo>
                    <a:pt x="5242" y="979170"/>
                  </a:lnTo>
                  <a:lnTo>
                    <a:pt x="25146" y="979170"/>
                  </a:lnTo>
                  <a:lnTo>
                    <a:pt x="25146" y="41910"/>
                  </a:lnTo>
                  <a:lnTo>
                    <a:pt x="27432" y="9906"/>
                  </a:lnTo>
                  <a:lnTo>
                    <a:pt x="29718" y="0"/>
                  </a:lnTo>
                  <a:lnTo>
                    <a:pt x="8223585" y="0"/>
                  </a:lnTo>
                  <a:close/>
                </a:path>
                <a:path w="8255000" h="979170">
                  <a:moveTo>
                    <a:pt x="32625" y="979170"/>
                  </a:moveTo>
                  <a:lnTo>
                    <a:pt x="27432" y="960882"/>
                  </a:lnTo>
                  <a:lnTo>
                    <a:pt x="25908" y="950214"/>
                  </a:lnTo>
                  <a:lnTo>
                    <a:pt x="25146" y="939546"/>
                  </a:lnTo>
                  <a:lnTo>
                    <a:pt x="25146" y="979170"/>
                  </a:lnTo>
                  <a:lnTo>
                    <a:pt x="32625" y="979170"/>
                  </a:lnTo>
                  <a:close/>
                </a:path>
                <a:path w="8255000" h="979170">
                  <a:moveTo>
                    <a:pt x="8229600" y="979170"/>
                  </a:moveTo>
                  <a:lnTo>
                    <a:pt x="8229600" y="929640"/>
                  </a:lnTo>
                  <a:lnTo>
                    <a:pt x="8228076" y="950976"/>
                  </a:lnTo>
                  <a:lnTo>
                    <a:pt x="8221961" y="979170"/>
                  </a:lnTo>
                  <a:lnTo>
                    <a:pt x="8229600" y="979170"/>
                  </a:lnTo>
                  <a:close/>
                </a:path>
                <a:path w="8255000" h="979170">
                  <a:moveTo>
                    <a:pt x="8254746" y="941070"/>
                  </a:moveTo>
                  <a:lnTo>
                    <a:pt x="8254746" y="29718"/>
                  </a:lnTo>
                  <a:lnTo>
                    <a:pt x="8253222" y="17526"/>
                  </a:lnTo>
                  <a:lnTo>
                    <a:pt x="8249650" y="0"/>
                  </a:lnTo>
                  <a:lnTo>
                    <a:pt x="8223585" y="0"/>
                  </a:lnTo>
                  <a:lnTo>
                    <a:pt x="8228838" y="32004"/>
                  </a:lnTo>
                  <a:lnTo>
                    <a:pt x="8229600" y="42672"/>
                  </a:lnTo>
                  <a:lnTo>
                    <a:pt x="8229600" y="979170"/>
                  </a:lnTo>
                  <a:lnTo>
                    <a:pt x="8248833" y="979170"/>
                  </a:lnTo>
                  <a:lnTo>
                    <a:pt x="8254746" y="941070"/>
                  </a:lnTo>
                  <a:close/>
                </a:path>
              </a:pathLst>
            </a:custGeom>
            <a:solidFill>
              <a:srgbClr val="FFFFFF"/>
            </a:solidFill>
          </p:spPr>
          <p:txBody>
            <a:bodyPr wrap="square" lIns="0" tIns="0" rIns="0" bIns="0" rtlCol="0"/>
            <a:lstStyle/>
            <a:p>
              <a:endParaRPr/>
            </a:p>
          </p:txBody>
        </p:sp>
      </p:grpSp>
      <p:sp>
        <p:nvSpPr>
          <p:cNvPr id="25" name="object 25"/>
          <p:cNvSpPr txBox="1"/>
          <p:nvPr/>
        </p:nvSpPr>
        <p:spPr>
          <a:xfrm>
            <a:off x="1057910" y="5439409"/>
            <a:ext cx="7865745" cy="725805"/>
          </a:xfrm>
          <a:prstGeom prst="rect">
            <a:avLst/>
          </a:prstGeom>
        </p:spPr>
        <p:txBody>
          <a:bodyPr vert="horz" wrap="square" lIns="0" tIns="50165" rIns="0" bIns="0" rtlCol="0">
            <a:spAutoFit/>
          </a:bodyPr>
          <a:lstStyle/>
          <a:p>
            <a:pPr marL="12700" marR="5080">
              <a:lnSpc>
                <a:spcPts val="2630"/>
              </a:lnSpc>
              <a:spcBef>
                <a:spcPts val="395"/>
              </a:spcBef>
            </a:pPr>
            <a:r>
              <a:rPr sz="2400" dirty="0">
                <a:solidFill>
                  <a:srgbClr val="FFFFFF"/>
                </a:solidFill>
                <a:latin typeface="Calibri"/>
                <a:cs typeface="Calibri"/>
              </a:rPr>
              <a:t>Claims </a:t>
            </a:r>
            <a:r>
              <a:rPr sz="2400" spc="-5" dirty="0">
                <a:solidFill>
                  <a:srgbClr val="FFFFFF"/>
                </a:solidFill>
                <a:latin typeface="Calibri"/>
                <a:cs typeface="Calibri"/>
              </a:rPr>
              <a:t>could </a:t>
            </a:r>
            <a:r>
              <a:rPr sz="2400" dirty="0">
                <a:solidFill>
                  <a:srgbClr val="FFFFFF"/>
                </a:solidFill>
                <a:latin typeface="Calibri"/>
                <a:cs typeface="Calibri"/>
              </a:rPr>
              <a:t>lead </a:t>
            </a:r>
            <a:r>
              <a:rPr sz="2400" spc="-15" dirty="0">
                <a:solidFill>
                  <a:srgbClr val="FFFFFF"/>
                </a:solidFill>
                <a:latin typeface="Calibri"/>
                <a:cs typeface="Calibri"/>
              </a:rPr>
              <a:t>to </a:t>
            </a:r>
            <a:r>
              <a:rPr sz="2400" spc="-10" dirty="0">
                <a:solidFill>
                  <a:srgbClr val="FFFFFF"/>
                </a:solidFill>
                <a:latin typeface="Calibri"/>
                <a:cs typeface="Calibri"/>
              </a:rPr>
              <a:t>increased </a:t>
            </a:r>
            <a:r>
              <a:rPr sz="2400" spc="-5" dirty="0">
                <a:solidFill>
                  <a:srgbClr val="FFFFFF"/>
                </a:solidFill>
                <a:latin typeface="Calibri"/>
                <a:cs typeface="Calibri"/>
              </a:rPr>
              <a:t>premiums </a:t>
            </a:r>
            <a:r>
              <a:rPr sz="2400" spc="-20" dirty="0">
                <a:solidFill>
                  <a:srgbClr val="FFFFFF"/>
                </a:solidFill>
                <a:latin typeface="Calibri"/>
                <a:cs typeface="Calibri"/>
              </a:rPr>
              <a:t>for </a:t>
            </a:r>
            <a:r>
              <a:rPr sz="2400" spc="-40" dirty="0">
                <a:solidFill>
                  <a:srgbClr val="FFFFFF"/>
                </a:solidFill>
                <a:latin typeface="Calibri"/>
                <a:cs typeface="Calibri"/>
              </a:rPr>
              <a:t>owner, </a:t>
            </a:r>
            <a:r>
              <a:rPr sz="2400" spc="-5" dirty="0">
                <a:solidFill>
                  <a:srgbClr val="FFFFFF"/>
                </a:solidFill>
                <a:latin typeface="Calibri"/>
                <a:cs typeface="Calibri"/>
              </a:rPr>
              <a:t>or </a:t>
            </a:r>
            <a:r>
              <a:rPr sz="2400" spc="-10" dirty="0">
                <a:solidFill>
                  <a:srgbClr val="FFFFFF"/>
                </a:solidFill>
                <a:latin typeface="Calibri"/>
                <a:cs typeface="Calibri"/>
              </a:rPr>
              <a:t>disputes  </a:t>
            </a:r>
            <a:r>
              <a:rPr sz="2400" dirty="0">
                <a:solidFill>
                  <a:srgbClr val="FFFFFF"/>
                </a:solidFill>
                <a:latin typeface="Calibri"/>
                <a:cs typeface="Calibri"/>
              </a:rPr>
              <a:t>with </a:t>
            </a:r>
            <a:r>
              <a:rPr sz="2400" spc="-15" dirty="0">
                <a:solidFill>
                  <a:srgbClr val="FFFFFF"/>
                </a:solidFill>
                <a:latin typeface="Calibri"/>
                <a:cs typeface="Calibri"/>
              </a:rPr>
              <a:t>contractor </a:t>
            </a:r>
            <a:r>
              <a:rPr sz="2400" dirty="0">
                <a:solidFill>
                  <a:srgbClr val="FFFFFF"/>
                </a:solidFill>
                <a:latin typeface="Calibri"/>
                <a:cs typeface="Calibri"/>
              </a:rPr>
              <a:t>if </a:t>
            </a:r>
            <a:r>
              <a:rPr sz="2400" spc="-5" dirty="0">
                <a:solidFill>
                  <a:srgbClr val="FFFFFF"/>
                </a:solidFill>
                <a:latin typeface="Calibri"/>
                <a:cs typeface="Calibri"/>
              </a:rPr>
              <a:t>owner does not </a:t>
            </a:r>
            <a:r>
              <a:rPr sz="2400" spc="-15" dirty="0">
                <a:solidFill>
                  <a:srgbClr val="FFFFFF"/>
                </a:solidFill>
                <a:latin typeface="Calibri"/>
                <a:cs typeface="Calibri"/>
              </a:rPr>
              <a:t>want to </a:t>
            </a:r>
            <a:r>
              <a:rPr sz="2400" spc="-20" dirty="0">
                <a:solidFill>
                  <a:srgbClr val="FFFFFF"/>
                </a:solidFill>
                <a:latin typeface="Calibri"/>
                <a:cs typeface="Calibri"/>
              </a:rPr>
              <a:t>make</a:t>
            </a:r>
            <a:r>
              <a:rPr sz="2400" spc="5" dirty="0">
                <a:solidFill>
                  <a:srgbClr val="FFFFFF"/>
                </a:solidFill>
                <a:latin typeface="Calibri"/>
                <a:cs typeface="Calibri"/>
              </a:rPr>
              <a:t> </a:t>
            </a:r>
            <a:r>
              <a:rPr sz="2400" dirty="0">
                <a:solidFill>
                  <a:srgbClr val="FFFFFF"/>
                </a:solidFill>
                <a:latin typeface="Calibri"/>
                <a:cs typeface="Calibri"/>
              </a:rPr>
              <a:t>claim.</a:t>
            </a:r>
            <a:endParaRPr sz="2400">
              <a:latin typeface="Calibri"/>
              <a:cs typeface="Calibri"/>
            </a:endParaRPr>
          </a:p>
        </p:txBody>
      </p:sp>
      <p:grpSp>
        <p:nvGrpSpPr>
          <p:cNvPr id="26" name="object 26"/>
          <p:cNvGrpSpPr/>
          <p:nvPr/>
        </p:nvGrpSpPr>
        <p:grpSpPr>
          <a:xfrm>
            <a:off x="457200" y="6331458"/>
            <a:ext cx="9144000" cy="984250"/>
            <a:chOff x="457200" y="6331458"/>
            <a:chExt cx="9144000" cy="984250"/>
          </a:xfrm>
        </p:grpSpPr>
        <p:sp>
          <p:nvSpPr>
            <p:cNvPr id="27" name="object 27"/>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28" name="object 28"/>
            <p:cNvSpPr/>
            <p:nvPr/>
          </p:nvSpPr>
          <p:spPr>
            <a:xfrm>
              <a:off x="920490" y="6332220"/>
              <a:ext cx="8217534" cy="172720"/>
            </a:xfrm>
            <a:custGeom>
              <a:avLst/>
              <a:gdLst/>
              <a:ahLst/>
              <a:cxnLst/>
              <a:rect l="l" t="t" r="r" b="b"/>
              <a:pathLst>
                <a:path w="8217534" h="172720">
                  <a:moveTo>
                    <a:pt x="8217461" y="0"/>
                  </a:moveTo>
                  <a:lnTo>
                    <a:pt x="0" y="0"/>
                  </a:lnTo>
                  <a:lnTo>
                    <a:pt x="11423" y="36552"/>
                  </a:lnTo>
                  <a:lnTo>
                    <a:pt x="31963" y="74208"/>
                  </a:lnTo>
                  <a:lnTo>
                    <a:pt x="59155" y="107061"/>
                  </a:lnTo>
                  <a:lnTo>
                    <a:pt x="92098" y="134198"/>
                  </a:lnTo>
                  <a:lnTo>
                    <a:pt x="129890" y="154709"/>
                  </a:lnTo>
                  <a:lnTo>
                    <a:pt x="171629" y="167684"/>
                  </a:lnTo>
                  <a:lnTo>
                    <a:pt x="216413" y="172212"/>
                  </a:lnTo>
                  <a:lnTo>
                    <a:pt x="8001767" y="172212"/>
                  </a:lnTo>
                  <a:lnTo>
                    <a:pt x="8046518" y="167684"/>
                  </a:lnTo>
                  <a:lnTo>
                    <a:pt x="8088170" y="154709"/>
                  </a:lnTo>
                  <a:lnTo>
                    <a:pt x="8125840" y="134198"/>
                  </a:lnTo>
                  <a:lnTo>
                    <a:pt x="8158644" y="107061"/>
                  </a:lnTo>
                  <a:lnTo>
                    <a:pt x="8185696" y="74208"/>
                  </a:lnTo>
                  <a:lnTo>
                    <a:pt x="8206114" y="36552"/>
                  </a:lnTo>
                  <a:lnTo>
                    <a:pt x="8217461" y="0"/>
                  </a:lnTo>
                  <a:close/>
                </a:path>
              </a:pathLst>
            </a:custGeom>
            <a:solidFill>
              <a:srgbClr val="4F81BD"/>
            </a:solidFill>
          </p:spPr>
          <p:txBody>
            <a:bodyPr wrap="square" lIns="0" tIns="0" rIns="0" bIns="0" rtlCol="0"/>
            <a:lstStyle/>
            <a:p>
              <a:endParaRPr/>
            </a:p>
          </p:txBody>
        </p:sp>
        <p:sp>
          <p:nvSpPr>
            <p:cNvPr id="29" name="object 29"/>
            <p:cNvSpPr/>
            <p:nvPr/>
          </p:nvSpPr>
          <p:spPr>
            <a:xfrm>
              <a:off x="907450" y="6332220"/>
              <a:ext cx="8244205" cy="184785"/>
            </a:xfrm>
            <a:custGeom>
              <a:avLst/>
              <a:gdLst/>
              <a:ahLst/>
              <a:cxnLst/>
              <a:rect l="l" t="t" r="r" b="b"/>
              <a:pathLst>
                <a:path w="8244205" h="184784">
                  <a:moveTo>
                    <a:pt x="8243591" y="0"/>
                  </a:moveTo>
                  <a:lnTo>
                    <a:pt x="8216719" y="0"/>
                  </a:lnTo>
                  <a:lnTo>
                    <a:pt x="8212280" y="20469"/>
                  </a:lnTo>
                  <a:lnTo>
                    <a:pt x="8190349" y="64420"/>
                  </a:lnTo>
                  <a:lnTo>
                    <a:pt x="8158873" y="101965"/>
                  </a:lnTo>
                  <a:lnTo>
                    <a:pt x="8119681" y="131413"/>
                  </a:lnTo>
                  <a:lnTo>
                    <a:pt x="8074605" y="151075"/>
                  </a:lnTo>
                  <a:lnTo>
                    <a:pt x="8025475" y="159258"/>
                  </a:lnTo>
                  <a:lnTo>
                    <a:pt x="229453" y="159258"/>
                  </a:lnTo>
                  <a:lnTo>
                    <a:pt x="179176" y="153259"/>
                  </a:lnTo>
                  <a:lnTo>
                    <a:pt x="133209" y="136065"/>
                  </a:lnTo>
                  <a:lnTo>
                    <a:pt x="93041" y="108994"/>
                  </a:lnTo>
                  <a:lnTo>
                    <a:pt x="60156" y="73366"/>
                  </a:lnTo>
                  <a:lnTo>
                    <a:pt x="36043" y="30499"/>
                  </a:lnTo>
                  <a:lnTo>
                    <a:pt x="27382" y="0"/>
                  </a:lnTo>
                  <a:lnTo>
                    <a:pt x="0" y="0"/>
                  </a:lnTo>
                  <a:lnTo>
                    <a:pt x="25518" y="66717"/>
                  </a:lnTo>
                  <a:lnTo>
                    <a:pt x="71719" y="124206"/>
                  </a:lnTo>
                  <a:lnTo>
                    <a:pt x="80101" y="131064"/>
                  </a:lnTo>
                  <a:lnTo>
                    <a:pt x="89245" y="138684"/>
                  </a:lnTo>
                  <a:lnTo>
                    <a:pt x="121198" y="158275"/>
                  </a:lnTo>
                  <a:lnTo>
                    <a:pt x="155715" y="172935"/>
                  </a:lnTo>
                  <a:lnTo>
                    <a:pt x="192049" y="181900"/>
                  </a:lnTo>
                  <a:lnTo>
                    <a:pt x="229453" y="184404"/>
                  </a:lnTo>
                  <a:lnTo>
                    <a:pt x="8027761" y="184404"/>
                  </a:lnTo>
                  <a:lnTo>
                    <a:pt x="8086673" y="173697"/>
                  </a:lnTo>
                  <a:lnTo>
                    <a:pt x="8130067" y="154677"/>
                  </a:lnTo>
                  <a:lnTo>
                    <a:pt x="8168337" y="127679"/>
                  </a:lnTo>
                  <a:lnTo>
                    <a:pt x="8200451" y="93804"/>
                  </a:lnTo>
                  <a:lnTo>
                    <a:pt x="8225372" y="54149"/>
                  </a:lnTo>
                  <a:lnTo>
                    <a:pt x="8242068" y="9815"/>
                  </a:lnTo>
                  <a:lnTo>
                    <a:pt x="8243591" y="0"/>
                  </a:lnTo>
                  <a:close/>
                </a:path>
              </a:pathLst>
            </a:custGeom>
            <a:solidFill>
              <a:srgbClr val="FFFFFF"/>
            </a:solidFill>
          </p:spPr>
          <p:txBody>
            <a:bodyPr wrap="square" lIns="0" tIns="0" rIns="0" bIns="0" rtlCol="0"/>
            <a:lstStyle/>
            <a:p>
              <a:endParaRPr/>
            </a:p>
          </p:txBody>
        </p:sp>
      </p:gr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9648" y="3429254"/>
            <a:ext cx="6112510" cy="635635"/>
          </a:xfrm>
          <a:prstGeom prst="rect">
            <a:avLst/>
          </a:prstGeom>
        </p:spPr>
        <p:txBody>
          <a:bodyPr vert="horz" wrap="square" lIns="0" tIns="12700" rIns="0" bIns="0" rtlCol="0">
            <a:spAutoFit/>
          </a:bodyPr>
          <a:lstStyle/>
          <a:p>
            <a:pPr marL="12700">
              <a:lnSpc>
                <a:spcPct val="100000"/>
              </a:lnSpc>
              <a:spcBef>
                <a:spcPts val="100"/>
              </a:spcBef>
            </a:pPr>
            <a:r>
              <a:rPr sz="4000" dirty="0"/>
              <a:t>Buying a </a:t>
            </a:r>
            <a:r>
              <a:rPr sz="4000" spc="-10" dirty="0"/>
              <a:t>Builder’s </a:t>
            </a:r>
            <a:r>
              <a:rPr sz="4000" dirty="0"/>
              <a:t>Risk</a:t>
            </a:r>
            <a:r>
              <a:rPr sz="4000" spc="-70" dirty="0"/>
              <a:t> </a:t>
            </a:r>
            <a:r>
              <a:rPr sz="4000" spc="-15" dirty="0"/>
              <a:t>Policy</a:t>
            </a:r>
            <a:endParaRPr sz="4000"/>
          </a:p>
        </p:txBody>
      </p:sp>
      <p:sp>
        <p:nvSpPr>
          <p:cNvPr id="3" name="object 3"/>
          <p:cNvSpPr/>
          <p:nvPr/>
        </p:nvSpPr>
        <p:spPr>
          <a:xfrm>
            <a:off x="457200" y="4373117"/>
            <a:ext cx="9144000" cy="2942590"/>
          </a:xfrm>
          <a:custGeom>
            <a:avLst/>
            <a:gdLst/>
            <a:ahLst/>
            <a:cxnLst/>
            <a:rect l="l" t="t" r="r" b="b"/>
            <a:pathLst>
              <a:path w="9144000" h="2942590">
                <a:moveTo>
                  <a:pt x="9144000" y="0"/>
                </a:moveTo>
                <a:lnTo>
                  <a:pt x="0" y="0"/>
                </a:lnTo>
                <a:lnTo>
                  <a:pt x="0" y="979170"/>
                </a:lnTo>
                <a:lnTo>
                  <a:pt x="0" y="979932"/>
                </a:lnTo>
                <a:lnTo>
                  <a:pt x="0" y="1958340"/>
                </a:lnTo>
                <a:lnTo>
                  <a:pt x="0" y="1959102"/>
                </a:lnTo>
                <a:lnTo>
                  <a:pt x="0" y="2942082"/>
                </a:lnTo>
                <a:lnTo>
                  <a:pt x="9144000" y="2942082"/>
                </a:lnTo>
                <a:lnTo>
                  <a:pt x="9144000" y="1959102"/>
                </a:lnTo>
                <a:lnTo>
                  <a:pt x="9144000" y="1958340"/>
                </a:lnTo>
                <a:lnTo>
                  <a:pt x="9144000" y="979932"/>
                </a:lnTo>
                <a:lnTo>
                  <a:pt x="9144000" y="979170"/>
                </a:lnTo>
                <a:lnTo>
                  <a:pt x="9144000" y="0"/>
                </a:lnTo>
                <a:close/>
              </a:path>
            </a:pathLst>
          </a:custGeom>
          <a:solidFill>
            <a:srgbClr val="1F497D"/>
          </a:solid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244" y="849884"/>
            <a:ext cx="534035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a:cs typeface="Calibri"/>
              </a:rPr>
              <a:t>Buying </a:t>
            </a:r>
            <a:r>
              <a:rPr sz="3600" b="0" dirty="0">
                <a:latin typeface="Calibri"/>
                <a:cs typeface="Calibri"/>
              </a:rPr>
              <a:t>a </a:t>
            </a:r>
            <a:r>
              <a:rPr sz="3600" b="0" spc="-10" dirty="0">
                <a:latin typeface="Calibri"/>
                <a:cs typeface="Calibri"/>
              </a:rPr>
              <a:t>Builder’s </a:t>
            </a:r>
            <a:r>
              <a:rPr sz="3600" b="0" dirty="0">
                <a:latin typeface="Calibri"/>
                <a:cs typeface="Calibri"/>
              </a:rPr>
              <a:t>Risk</a:t>
            </a:r>
            <a:r>
              <a:rPr sz="3600" b="0" spc="-85" dirty="0">
                <a:latin typeface="Calibri"/>
                <a:cs typeface="Calibri"/>
              </a:rPr>
              <a:t> </a:t>
            </a:r>
            <a:r>
              <a:rPr sz="3600" b="0" spc="-15" dirty="0">
                <a:latin typeface="Calibri"/>
                <a:cs typeface="Calibri"/>
              </a:rPr>
              <a:t>Policy</a:t>
            </a:r>
            <a:endParaRPr sz="3600">
              <a:latin typeface="Calibri"/>
              <a:cs typeface="Calibri"/>
            </a:endParaRPr>
          </a:p>
        </p:txBody>
      </p:sp>
      <p:grpSp>
        <p:nvGrpSpPr>
          <p:cNvPr id="3" name="object 3"/>
          <p:cNvGrpSpPr/>
          <p:nvPr/>
        </p:nvGrpSpPr>
        <p:grpSpPr>
          <a:xfrm>
            <a:off x="457200" y="584454"/>
            <a:ext cx="9144000" cy="1831339"/>
            <a:chOff x="457200" y="584454"/>
            <a:chExt cx="9144000" cy="1831339"/>
          </a:xfrm>
        </p:grpSpPr>
        <p:sp>
          <p:nvSpPr>
            <p:cNvPr id="4" name="object 4"/>
            <p:cNvSpPr/>
            <p:nvPr/>
          </p:nvSpPr>
          <p:spPr>
            <a:xfrm>
              <a:off x="6725411" y="584454"/>
              <a:ext cx="1556766" cy="8519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1436370"/>
              <a:ext cx="9144000" cy="979169"/>
            </a:xfrm>
            <a:custGeom>
              <a:avLst/>
              <a:gdLst/>
              <a:ahLst/>
              <a:cxnLst/>
              <a:rect l="l" t="t" r="r" b="b"/>
              <a:pathLst>
                <a:path w="9144000" h="979169">
                  <a:moveTo>
                    <a:pt x="9144000" y="979169"/>
                  </a:moveTo>
                  <a:lnTo>
                    <a:pt x="9144000" y="0"/>
                  </a:lnTo>
                  <a:lnTo>
                    <a:pt x="0" y="0"/>
                  </a:lnTo>
                  <a:lnTo>
                    <a:pt x="0" y="979170"/>
                  </a:lnTo>
                  <a:lnTo>
                    <a:pt x="9144000" y="979169"/>
                  </a:lnTo>
                  <a:close/>
                </a:path>
              </a:pathLst>
            </a:custGeom>
            <a:solidFill>
              <a:srgbClr val="1F497D"/>
            </a:solidFill>
          </p:spPr>
          <p:txBody>
            <a:bodyPr wrap="square" lIns="0" tIns="0" rIns="0" bIns="0" rtlCol="0"/>
            <a:lstStyle/>
            <a:p>
              <a:endParaRPr/>
            </a:p>
          </p:txBody>
        </p:sp>
        <p:sp>
          <p:nvSpPr>
            <p:cNvPr id="6" name="object 6"/>
            <p:cNvSpPr/>
            <p:nvPr/>
          </p:nvSpPr>
          <p:spPr>
            <a:xfrm>
              <a:off x="902970" y="1685543"/>
              <a:ext cx="1972310" cy="371475"/>
            </a:xfrm>
            <a:custGeom>
              <a:avLst/>
              <a:gdLst/>
              <a:ahLst/>
              <a:cxnLst/>
              <a:rect l="l" t="t" r="r" b="b"/>
              <a:pathLst>
                <a:path w="1972310" h="371475">
                  <a:moveTo>
                    <a:pt x="1972056" y="5334"/>
                  </a:moveTo>
                  <a:lnTo>
                    <a:pt x="1965960" y="0"/>
                  </a:lnTo>
                  <a:lnTo>
                    <a:pt x="5334" y="0"/>
                  </a:lnTo>
                  <a:lnTo>
                    <a:pt x="0" y="5334"/>
                  </a:lnTo>
                  <a:lnTo>
                    <a:pt x="0" y="364998"/>
                  </a:lnTo>
                  <a:lnTo>
                    <a:pt x="5334" y="371094"/>
                  </a:lnTo>
                  <a:lnTo>
                    <a:pt x="12192" y="371094"/>
                  </a:lnTo>
                  <a:lnTo>
                    <a:pt x="25133" y="371094"/>
                  </a:lnTo>
                  <a:lnTo>
                    <a:pt x="1946148" y="371094"/>
                  </a:lnTo>
                  <a:lnTo>
                    <a:pt x="1959102" y="371094"/>
                  </a:lnTo>
                  <a:lnTo>
                    <a:pt x="1965960" y="371094"/>
                  </a:lnTo>
                  <a:lnTo>
                    <a:pt x="1972056" y="364998"/>
                  </a:lnTo>
                  <a:lnTo>
                    <a:pt x="1972056" y="5334"/>
                  </a:lnTo>
                  <a:close/>
                </a:path>
              </a:pathLst>
            </a:custGeom>
            <a:solidFill>
              <a:srgbClr val="4F81BD"/>
            </a:solidFill>
          </p:spPr>
          <p:txBody>
            <a:bodyPr wrap="square" lIns="0" tIns="0" rIns="0" bIns="0" rtlCol="0"/>
            <a:lstStyle/>
            <a:p>
              <a:endParaRPr/>
            </a:p>
          </p:txBody>
        </p:sp>
      </p:grpSp>
      <p:sp>
        <p:nvSpPr>
          <p:cNvPr id="7" name="object 7"/>
          <p:cNvSpPr txBox="1"/>
          <p:nvPr/>
        </p:nvSpPr>
        <p:spPr>
          <a:xfrm>
            <a:off x="915161" y="1698498"/>
            <a:ext cx="1946910" cy="345440"/>
          </a:xfrm>
          <a:prstGeom prst="rect">
            <a:avLst/>
          </a:prstGeom>
        </p:spPr>
        <p:txBody>
          <a:bodyPr vert="horz" wrap="square" lIns="0" tIns="62230" rIns="0" bIns="0" rtlCol="0">
            <a:spAutoFit/>
          </a:bodyPr>
          <a:lstStyle/>
          <a:p>
            <a:pPr algn="ctr">
              <a:lnSpc>
                <a:spcPct val="100000"/>
              </a:lnSpc>
              <a:spcBef>
                <a:spcPts val="490"/>
              </a:spcBef>
            </a:pPr>
            <a:r>
              <a:rPr sz="1200" spc="-10" dirty="0">
                <a:solidFill>
                  <a:srgbClr val="FFFFFF"/>
                </a:solidFill>
                <a:latin typeface="Calibri"/>
                <a:cs typeface="Calibri"/>
              </a:rPr>
              <a:t>Insureds</a:t>
            </a:r>
            <a:endParaRPr sz="1200">
              <a:latin typeface="Calibri"/>
              <a:cs typeface="Calibri"/>
            </a:endParaRPr>
          </a:p>
        </p:txBody>
      </p:sp>
      <p:grpSp>
        <p:nvGrpSpPr>
          <p:cNvPr id="8" name="object 8"/>
          <p:cNvGrpSpPr/>
          <p:nvPr/>
        </p:nvGrpSpPr>
        <p:grpSpPr>
          <a:xfrm>
            <a:off x="902969" y="1685544"/>
            <a:ext cx="6406515" cy="730250"/>
            <a:chOff x="902969" y="1685544"/>
            <a:chExt cx="6406515" cy="730250"/>
          </a:xfrm>
        </p:grpSpPr>
        <p:sp>
          <p:nvSpPr>
            <p:cNvPr id="9" name="object 9"/>
            <p:cNvSpPr/>
            <p:nvPr/>
          </p:nvSpPr>
          <p:spPr>
            <a:xfrm>
              <a:off x="902969" y="2030730"/>
              <a:ext cx="1972055" cy="38481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107436" y="1685543"/>
              <a:ext cx="1972310" cy="371475"/>
            </a:xfrm>
            <a:custGeom>
              <a:avLst/>
              <a:gdLst/>
              <a:ahLst/>
              <a:cxnLst/>
              <a:rect l="l" t="t" r="r" b="b"/>
              <a:pathLst>
                <a:path w="1972310" h="371475">
                  <a:moveTo>
                    <a:pt x="1972056" y="5334"/>
                  </a:moveTo>
                  <a:lnTo>
                    <a:pt x="1966722" y="0"/>
                  </a:lnTo>
                  <a:lnTo>
                    <a:pt x="6096" y="0"/>
                  </a:lnTo>
                  <a:lnTo>
                    <a:pt x="0" y="5334"/>
                  </a:lnTo>
                  <a:lnTo>
                    <a:pt x="0" y="364998"/>
                  </a:lnTo>
                  <a:lnTo>
                    <a:pt x="6096" y="371094"/>
                  </a:lnTo>
                  <a:lnTo>
                    <a:pt x="12941" y="371094"/>
                  </a:lnTo>
                  <a:lnTo>
                    <a:pt x="12954" y="25146"/>
                  </a:lnTo>
                  <a:lnTo>
                    <a:pt x="12954" y="345186"/>
                  </a:lnTo>
                  <a:lnTo>
                    <a:pt x="12941" y="371094"/>
                  </a:lnTo>
                  <a:lnTo>
                    <a:pt x="25895" y="371094"/>
                  </a:lnTo>
                  <a:lnTo>
                    <a:pt x="1946910" y="371094"/>
                  </a:lnTo>
                  <a:lnTo>
                    <a:pt x="1959864" y="371094"/>
                  </a:lnTo>
                  <a:lnTo>
                    <a:pt x="1966722" y="371094"/>
                  </a:lnTo>
                  <a:lnTo>
                    <a:pt x="1972056" y="364998"/>
                  </a:lnTo>
                  <a:lnTo>
                    <a:pt x="1972056" y="5334"/>
                  </a:lnTo>
                  <a:close/>
                </a:path>
              </a:pathLst>
            </a:custGeom>
            <a:solidFill>
              <a:srgbClr val="4F81BD"/>
            </a:solidFill>
          </p:spPr>
          <p:txBody>
            <a:bodyPr wrap="square" lIns="0" tIns="0" rIns="0" bIns="0" rtlCol="0"/>
            <a:lstStyle/>
            <a:p>
              <a:endParaRPr/>
            </a:p>
          </p:txBody>
        </p:sp>
        <p:sp>
          <p:nvSpPr>
            <p:cNvPr id="11" name="object 11"/>
            <p:cNvSpPr/>
            <p:nvPr/>
          </p:nvSpPr>
          <p:spPr>
            <a:xfrm>
              <a:off x="3107436" y="2030730"/>
              <a:ext cx="1972055" cy="38481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37048" y="1685543"/>
              <a:ext cx="1972310" cy="371475"/>
            </a:xfrm>
            <a:custGeom>
              <a:avLst/>
              <a:gdLst/>
              <a:ahLst/>
              <a:cxnLst/>
              <a:rect l="l" t="t" r="r" b="b"/>
              <a:pathLst>
                <a:path w="1972309" h="371475">
                  <a:moveTo>
                    <a:pt x="1972056" y="5334"/>
                  </a:moveTo>
                  <a:lnTo>
                    <a:pt x="1966722" y="0"/>
                  </a:lnTo>
                  <a:lnTo>
                    <a:pt x="6096" y="0"/>
                  </a:lnTo>
                  <a:lnTo>
                    <a:pt x="0" y="5334"/>
                  </a:lnTo>
                  <a:lnTo>
                    <a:pt x="0" y="364998"/>
                  </a:lnTo>
                  <a:lnTo>
                    <a:pt x="6096" y="371094"/>
                  </a:lnTo>
                  <a:lnTo>
                    <a:pt x="12954" y="371094"/>
                  </a:lnTo>
                  <a:lnTo>
                    <a:pt x="25146" y="371094"/>
                  </a:lnTo>
                  <a:lnTo>
                    <a:pt x="1946910" y="371094"/>
                  </a:lnTo>
                  <a:lnTo>
                    <a:pt x="1959102" y="371094"/>
                  </a:lnTo>
                  <a:lnTo>
                    <a:pt x="1966722" y="371094"/>
                  </a:lnTo>
                  <a:lnTo>
                    <a:pt x="1972056" y="364998"/>
                  </a:lnTo>
                  <a:lnTo>
                    <a:pt x="1972056" y="5334"/>
                  </a:lnTo>
                  <a:close/>
                </a:path>
              </a:pathLst>
            </a:custGeom>
            <a:solidFill>
              <a:srgbClr val="4F81BD"/>
            </a:solidFill>
          </p:spPr>
          <p:txBody>
            <a:bodyPr wrap="square" lIns="0" tIns="0" rIns="0" bIns="0" rtlCol="0"/>
            <a:lstStyle/>
            <a:p>
              <a:endParaRPr/>
            </a:p>
          </p:txBody>
        </p:sp>
      </p:grpSp>
      <p:sp>
        <p:nvSpPr>
          <p:cNvPr id="13" name="object 13"/>
          <p:cNvSpPr txBox="1"/>
          <p:nvPr/>
        </p:nvSpPr>
        <p:spPr>
          <a:xfrm>
            <a:off x="3120389" y="1698498"/>
            <a:ext cx="3931920" cy="345440"/>
          </a:xfrm>
          <a:prstGeom prst="rect">
            <a:avLst/>
          </a:prstGeom>
        </p:spPr>
        <p:txBody>
          <a:bodyPr vert="horz" wrap="square" lIns="0" tIns="62230" rIns="0" bIns="0" rtlCol="0">
            <a:spAutoFit/>
          </a:bodyPr>
          <a:lstStyle/>
          <a:p>
            <a:pPr marL="259715">
              <a:lnSpc>
                <a:spcPct val="100000"/>
              </a:lnSpc>
              <a:spcBef>
                <a:spcPts val="490"/>
              </a:spcBef>
              <a:tabLst>
                <a:tab pos="2485390" algn="l"/>
              </a:tabLst>
            </a:pPr>
            <a:r>
              <a:rPr sz="1200" spc="-10" dirty="0">
                <a:solidFill>
                  <a:srgbClr val="FFFFFF"/>
                </a:solidFill>
                <a:latin typeface="Calibri"/>
                <a:cs typeface="Calibri"/>
              </a:rPr>
              <a:t>Property</a:t>
            </a:r>
            <a:r>
              <a:rPr sz="1200" dirty="0">
                <a:solidFill>
                  <a:srgbClr val="FFFFFF"/>
                </a:solidFill>
                <a:latin typeface="Calibri"/>
                <a:cs typeface="Calibri"/>
              </a:rPr>
              <a:t> and</a:t>
            </a:r>
            <a:r>
              <a:rPr sz="1200" spc="15" dirty="0">
                <a:solidFill>
                  <a:srgbClr val="FFFFFF"/>
                </a:solidFill>
                <a:latin typeface="Calibri"/>
                <a:cs typeface="Calibri"/>
              </a:rPr>
              <a:t> </a:t>
            </a:r>
            <a:r>
              <a:rPr sz="1200" spc="-10" dirty="0">
                <a:solidFill>
                  <a:srgbClr val="FFFFFF"/>
                </a:solidFill>
                <a:latin typeface="Calibri"/>
                <a:cs typeface="Calibri"/>
              </a:rPr>
              <a:t>Locations	Covered </a:t>
            </a:r>
            <a:r>
              <a:rPr sz="1200" dirty="0">
                <a:solidFill>
                  <a:srgbClr val="FFFFFF"/>
                </a:solidFill>
                <a:latin typeface="Calibri"/>
                <a:cs typeface="Calibri"/>
              </a:rPr>
              <a:t>Causes </a:t>
            </a:r>
            <a:r>
              <a:rPr sz="1200" spc="-5" dirty="0">
                <a:solidFill>
                  <a:srgbClr val="FFFFFF"/>
                </a:solidFill>
                <a:latin typeface="Calibri"/>
                <a:cs typeface="Calibri"/>
              </a:rPr>
              <a:t>of</a:t>
            </a:r>
            <a:r>
              <a:rPr sz="1200" spc="-60" dirty="0">
                <a:solidFill>
                  <a:srgbClr val="FFFFFF"/>
                </a:solidFill>
                <a:latin typeface="Calibri"/>
                <a:cs typeface="Calibri"/>
              </a:rPr>
              <a:t> </a:t>
            </a:r>
            <a:r>
              <a:rPr sz="1200" spc="-5" dirty="0">
                <a:solidFill>
                  <a:srgbClr val="FFFFFF"/>
                </a:solidFill>
                <a:latin typeface="Calibri"/>
                <a:cs typeface="Calibri"/>
              </a:rPr>
              <a:t>Loss</a:t>
            </a:r>
            <a:endParaRPr sz="1200">
              <a:latin typeface="Calibri"/>
              <a:cs typeface="Calibri"/>
            </a:endParaRPr>
          </a:p>
        </p:txBody>
      </p:sp>
      <p:grpSp>
        <p:nvGrpSpPr>
          <p:cNvPr id="14" name="object 14"/>
          <p:cNvGrpSpPr/>
          <p:nvPr/>
        </p:nvGrpSpPr>
        <p:grpSpPr>
          <a:xfrm>
            <a:off x="5337047" y="1685544"/>
            <a:ext cx="4121785" cy="730250"/>
            <a:chOff x="5337047" y="1685544"/>
            <a:chExt cx="4121785" cy="730250"/>
          </a:xfrm>
        </p:grpSpPr>
        <p:sp>
          <p:nvSpPr>
            <p:cNvPr id="15" name="object 15"/>
            <p:cNvSpPr/>
            <p:nvPr/>
          </p:nvSpPr>
          <p:spPr>
            <a:xfrm>
              <a:off x="5337047" y="2030730"/>
              <a:ext cx="1972055" cy="38480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486650" y="1685543"/>
              <a:ext cx="1972310" cy="371475"/>
            </a:xfrm>
            <a:custGeom>
              <a:avLst/>
              <a:gdLst/>
              <a:ahLst/>
              <a:cxnLst/>
              <a:rect l="l" t="t" r="r" b="b"/>
              <a:pathLst>
                <a:path w="1972309" h="371475">
                  <a:moveTo>
                    <a:pt x="1972056" y="5334"/>
                  </a:moveTo>
                  <a:lnTo>
                    <a:pt x="1965960" y="0"/>
                  </a:lnTo>
                  <a:lnTo>
                    <a:pt x="5334" y="0"/>
                  </a:lnTo>
                  <a:lnTo>
                    <a:pt x="0" y="5334"/>
                  </a:lnTo>
                  <a:lnTo>
                    <a:pt x="0" y="364998"/>
                  </a:lnTo>
                  <a:lnTo>
                    <a:pt x="5334" y="371094"/>
                  </a:lnTo>
                  <a:lnTo>
                    <a:pt x="12954" y="371094"/>
                  </a:lnTo>
                  <a:lnTo>
                    <a:pt x="25146" y="371094"/>
                  </a:lnTo>
                  <a:lnTo>
                    <a:pt x="1946910" y="371094"/>
                  </a:lnTo>
                  <a:lnTo>
                    <a:pt x="1959102" y="371094"/>
                  </a:lnTo>
                  <a:lnTo>
                    <a:pt x="1965960" y="371094"/>
                  </a:lnTo>
                  <a:lnTo>
                    <a:pt x="1972056" y="364998"/>
                  </a:lnTo>
                  <a:lnTo>
                    <a:pt x="1972056" y="5334"/>
                  </a:lnTo>
                  <a:close/>
                </a:path>
              </a:pathLst>
            </a:custGeom>
            <a:solidFill>
              <a:srgbClr val="4F81BD"/>
            </a:solidFill>
          </p:spPr>
          <p:txBody>
            <a:bodyPr wrap="square" lIns="0" tIns="0" rIns="0" bIns="0" rtlCol="0"/>
            <a:lstStyle/>
            <a:p>
              <a:endParaRPr/>
            </a:p>
          </p:txBody>
        </p:sp>
      </p:grpSp>
      <p:sp>
        <p:nvSpPr>
          <p:cNvPr id="17" name="object 17"/>
          <p:cNvSpPr txBox="1"/>
          <p:nvPr/>
        </p:nvSpPr>
        <p:spPr>
          <a:xfrm>
            <a:off x="7825231" y="1748282"/>
            <a:ext cx="12941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Amount of</a:t>
            </a:r>
            <a:r>
              <a:rPr sz="1200" spc="-60" dirty="0">
                <a:solidFill>
                  <a:srgbClr val="FFFFFF"/>
                </a:solidFill>
                <a:latin typeface="Calibri"/>
                <a:cs typeface="Calibri"/>
              </a:rPr>
              <a:t> </a:t>
            </a:r>
            <a:r>
              <a:rPr sz="1200" spc="-10" dirty="0">
                <a:solidFill>
                  <a:srgbClr val="FFFFFF"/>
                </a:solidFill>
                <a:latin typeface="Calibri"/>
                <a:cs typeface="Calibri"/>
              </a:rPr>
              <a:t>Coverage</a:t>
            </a:r>
            <a:endParaRPr sz="1200">
              <a:latin typeface="Calibri"/>
              <a:cs typeface="Calibri"/>
            </a:endParaRPr>
          </a:p>
        </p:txBody>
      </p:sp>
      <p:grpSp>
        <p:nvGrpSpPr>
          <p:cNvPr id="18" name="object 18"/>
          <p:cNvGrpSpPr/>
          <p:nvPr/>
        </p:nvGrpSpPr>
        <p:grpSpPr>
          <a:xfrm>
            <a:off x="457200" y="1436369"/>
            <a:ext cx="9144000" cy="1958339"/>
            <a:chOff x="457200" y="1436369"/>
            <a:chExt cx="9144000" cy="1958339"/>
          </a:xfrm>
        </p:grpSpPr>
        <p:sp>
          <p:nvSpPr>
            <p:cNvPr id="19" name="object 19"/>
            <p:cNvSpPr/>
            <p:nvPr/>
          </p:nvSpPr>
          <p:spPr>
            <a:xfrm>
              <a:off x="7489697" y="2030729"/>
              <a:ext cx="1972055" cy="38480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6919721" y="1436369"/>
              <a:ext cx="1282446" cy="376427"/>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57200" y="241477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2" name="object 22"/>
            <p:cNvSpPr/>
            <p:nvPr/>
          </p:nvSpPr>
          <p:spPr>
            <a:xfrm>
              <a:off x="902969" y="2415539"/>
              <a:ext cx="1972056" cy="979169"/>
            </a:xfrm>
            <a:prstGeom prst="rect">
              <a:avLst/>
            </a:prstGeom>
            <a:blipFill>
              <a:blip r:embed="rId8" cstate="print"/>
              <a:stretch>
                <a:fillRect/>
              </a:stretch>
            </a:blipFill>
          </p:spPr>
          <p:txBody>
            <a:bodyPr wrap="square" lIns="0" tIns="0" rIns="0" bIns="0" rtlCol="0"/>
            <a:lstStyle/>
            <a:p>
              <a:endParaRPr/>
            </a:p>
          </p:txBody>
        </p:sp>
      </p:grpSp>
      <p:sp>
        <p:nvSpPr>
          <p:cNvPr id="23" name="object 23"/>
          <p:cNvSpPr txBox="1"/>
          <p:nvPr/>
        </p:nvSpPr>
        <p:spPr>
          <a:xfrm>
            <a:off x="977136" y="2061159"/>
            <a:ext cx="1781175" cy="1099820"/>
          </a:xfrm>
          <a:prstGeom prst="rect">
            <a:avLst/>
          </a:prstGeom>
        </p:spPr>
        <p:txBody>
          <a:bodyPr vert="horz" wrap="square" lIns="0" tIns="27305" rIns="0" bIns="0" rtlCol="0">
            <a:spAutoFit/>
          </a:bodyPr>
          <a:lstStyle/>
          <a:p>
            <a:pPr marL="126364" indent="-114300">
              <a:lnSpc>
                <a:spcPct val="100000"/>
              </a:lnSpc>
              <a:spcBef>
                <a:spcPts val="215"/>
              </a:spcBef>
              <a:buChar char="•"/>
              <a:tabLst>
                <a:tab pos="127000" algn="l"/>
              </a:tabLst>
            </a:pPr>
            <a:r>
              <a:rPr sz="1400" spc="-10" dirty="0">
                <a:solidFill>
                  <a:srgbClr val="002060"/>
                </a:solidFill>
                <a:latin typeface="Calibri"/>
                <a:cs typeface="Calibri"/>
              </a:rPr>
              <a:t>Project</a:t>
            </a:r>
            <a:r>
              <a:rPr sz="1400" spc="-5" dirty="0">
                <a:solidFill>
                  <a:srgbClr val="002060"/>
                </a:solidFill>
                <a:latin typeface="Calibri"/>
                <a:cs typeface="Calibri"/>
              </a:rPr>
              <a:t> owner</a:t>
            </a:r>
            <a:endParaRPr sz="1400">
              <a:latin typeface="Calibri"/>
              <a:cs typeface="Calibri"/>
            </a:endParaRPr>
          </a:p>
          <a:p>
            <a:pPr marL="127000" marR="5080" indent="-114300">
              <a:lnSpc>
                <a:spcPts val="1540"/>
              </a:lnSpc>
              <a:spcBef>
                <a:spcPts val="280"/>
              </a:spcBef>
              <a:buChar char="•"/>
              <a:tabLst>
                <a:tab pos="127000" algn="l"/>
              </a:tabLst>
            </a:pPr>
            <a:r>
              <a:rPr sz="1400" spc="-5" dirty="0">
                <a:solidFill>
                  <a:srgbClr val="002060"/>
                </a:solidFill>
                <a:latin typeface="Calibri"/>
                <a:cs typeface="Calibri"/>
              </a:rPr>
              <a:t>All </a:t>
            </a:r>
            <a:r>
              <a:rPr sz="1400" spc="-15" dirty="0">
                <a:solidFill>
                  <a:srgbClr val="002060"/>
                </a:solidFill>
                <a:latin typeface="Calibri"/>
                <a:cs typeface="Calibri"/>
              </a:rPr>
              <a:t>contractors </a:t>
            </a:r>
            <a:r>
              <a:rPr sz="1400" spc="-10" dirty="0">
                <a:solidFill>
                  <a:srgbClr val="002060"/>
                </a:solidFill>
                <a:latin typeface="Calibri"/>
                <a:cs typeface="Calibri"/>
              </a:rPr>
              <a:t>and  </a:t>
            </a:r>
            <a:r>
              <a:rPr sz="1400" spc="-15" dirty="0">
                <a:solidFill>
                  <a:srgbClr val="002060"/>
                </a:solidFill>
                <a:latin typeface="Calibri"/>
                <a:cs typeface="Calibri"/>
              </a:rPr>
              <a:t>subcontractors (except  </a:t>
            </a:r>
            <a:r>
              <a:rPr sz="1400" spc="-5" dirty="0">
                <a:solidFill>
                  <a:srgbClr val="002060"/>
                </a:solidFill>
                <a:latin typeface="Calibri"/>
                <a:cs typeface="Calibri"/>
              </a:rPr>
              <a:t>soft</a:t>
            </a:r>
            <a:r>
              <a:rPr sz="1400" spc="-15" dirty="0">
                <a:solidFill>
                  <a:srgbClr val="002060"/>
                </a:solidFill>
                <a:latin typeface="Calibri"/>
                <a:cs typeface="Calibri"/>
              </a:rPr>
              <a:t> </a:t>
            </a:r>
            <a:r>
              <a:rPr sz="1400" spc="-10" dirty="0">
                <a:solidFill>
                  <a:srgbClr val="002060"/>
                </a:solidFill>
                <a:latin typeface="Calibri"/>
                <a:cs typeface="Calibri"/>
              </a:rPr>
              <a:t>cost/delay)</a:t>
            </a:r>
            <a:endParaRPr sz="1400">
              <a:latin typeface="Calibri"/>
              <a:cs typeface="Calibri"/>
            </a:endParaRPr>
          </a:p>
          <a:p>
            <a:pPr marL="126364" indent="-114300">
              <a:lnSpc>
                <a:spcPct val="100000"/>
              </a:lnSpc>
              <a:spcBef>
                <a:spcPts val="85"/>
              </a:spcBef>
              <a:buChar char="•"/>
              <a:tabLst>
                <a:tab pos="127000" algn="l"/>
              </a:tabLst>
            </a:pPr>
            <a:r>
              <a:rPr sz="1400" spc="-5" dirty="0">
                <a:solidFill>
                  <a:srgbClr val="002060"/>
                </a:solidFill>
                <a:latin typeface="Calibri"/>
                <a:cs typeface="Calibri"/>
              </a:rPr>
              <a:t>Other</a:t>
            </a:r>
            <a:r>
              <a:rPr sz="1400" spc="-10" dirty="0">
                <a:solidFill>
                  <a:srgbClr val="002060"/>
                </a:solidFill>
                <a:latin typeface="Calibri"/>
                <a:cs typeface="Calibri"/>
              </a:rPr>
              <a:t> </a:t>
            </a:r>
            <a:r>
              <a:rPr sz="1400" spc="-15" dirty="0">
                <a:solidFill>
                  <a:srgbClr val="002060"/>
                </a:solidFill>
                <a:latin typeface="Calibri"/>
                <a:cs typeface="Calibri"/>
              </a:rPr>
              <a:t>stakeholders?</a:t>
            </a:r>
            <a:endParaRPr sz="1400">
              <a:latin typeface="Calibri"/>
              <a:cs typeface="Calibri"/>
            </a:endParaRPr>
          </a:p>
        </p:txBody>
      </p:sp>
      <p:grpSp>
        <p:nvGrpSpPr>
          <p:cNvPr id="24" name="object 24"/>
          <p:cNvGrpSpPr/>
          <p:nvPr/>
        </p:nvGrpSpPr>
        <p:grpSpPr>
          <a:xfrm>
            <a:off x="457200" y="2415539"/>
            <a:ext cx="9144000" cy="1958339"/>
            <a:chOff x="457200" y="2415539"/>
            <a:chExt cx="9144000" cy="1958339"/>
          </a:xfrm>
        </p:grpSpPr>
        <p:sp>
          <p:nvSpPr>
            <p:cNvPr id="25" name="object 25"/>
            <p:cNvSpPr/>
            <p:nvPr/>
          </p:nvSpPr>
          <p:spPr>
            <a:xfrm>
              <a:off x="3107435" y="2415539"/>
              <a:ext cx="1972055" cy="979170"/>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5337047" y="2415539"/>
              <a:ext cx="1972055" cy="979170"/>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7489697" y="2415539"/>
              <a:ext cx="1972055" cy="979170"/>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457200" y="3393947"/>
              <a:ext cx="9144000" cy="980440"/>
            </a:xfrm>
            <a:custGeom>
              <a:avLst/>
              <a:gdLst/>
              <a:ahLst/>
              <a:cxnLst/>
              <a:rect l="l" t="t" r="r" b="b"/>
              <a:pathLst>
                <a:path w="9144000" h="980439">
                  <a:moveTo>
                    <a:pt x="9144000" y="979931"/>
                  </a:moveTo>
                  <a:lnTo>
                    <a:pt x="9144000" y="0"/>
                  </a:lnTo>
                  <a:lnTo>
                    <a:pt x="0" y="0"/>
                  </a:lnTo>
                  <a:lnTo>
                    <a:pt x="0" y="979932"/>
                  </a:lnTo>
                  <a:lnTo>
                    <a:pt x="9144000" y="979931"/>
                  </a:lnTo>
                  <a:close/>
                </a:path>
              </a:pathLst>
            </a:custGeom>
            <a:solidFill>
              <a:srgbClr val="1F497D"/>
            </a:solidFill>
          </p:spPr>
          <p:txBody>
            <a:bodyPr wrap="square" lIns="0" tIns="0" rIns="0" bIns="0" rtlCol="0"/>
            <a:lstStyle/>
            <a:p>
              <a:endParaRPr/>
            </a:p>
          </p:txBody>
        </p:sp>
        <p:sp>
          <p:nvSpPr>
            <p:cNvPr id="29" name="object 29"/>
            <p:cNvSpPr/>
            <p:nvPr/>
          </p:nvSpPr>
          <p:spPr>
            <a:xfrm>
              <a:off x="902969" y="3394709"/>
              <a:ext cx="1972056" cy="711708"/>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3107435" y="3394709"/>
              <a:ext cx="1972055" cy="711708"/>
            </a:xfrm>
            <a:prstGeom prst="rect">
              <a:avLst/>
            </a:prstGeom>
            <a:blipFill>
              <a:blip r:embed="rId13" cstate="print"/>
              <a:stretch>
                <a:fillRect/>
              </a:stretch>
            </a:blipFill>
          </p:spPr>
          <p:txBody>
            <a:bodyPr wrap="square" lIns="0" tIns="0" rIns="0" bIns="0" rtlCol="0"/>
            <a:lstStyle/>
            <a:p>
              <a:endParaRPr/>
            </a:p>
          </p:txBody>
        </p:sp>
      </p:grpSp>
      <p:sp>
        <p:nvSpPr>
          <p:cNvPr id="31" name="object 31"/>
          <p:cNvSpPr txBox="1"/>
          <p:nvPr/>
        </p:nvSpPr>
        <p:spPr>
          <a:xfrm>
            <a:off x="3171698" y="2056892"/>
            <a:ext cx="1802764" cy="1560195"/>
          </a:xfrm>
          <a:prstGeom prst="rect">
            <a:avLst/>
          </a:prstGeom>
        </p:spPr>
        <p:txBody>
          <a:bodyPr vert="horz" wrap="square" lIns="0" tIns="24765" rIns="0" bIns="0" rtlCol="0">
            <a:spAutoFit/>
          </a:bodyPr>
          <a:lstStyle/>
          <a:p>
            <a:pPr marL="127000" indent="-114300">
              <a:lnSpc>
                <a:spcPct val="100000"/>
              </a:lnSpc>
              <a:spcBef>
                <a:spcPts val="195"/>
              </a:spcBef>
              <a:buChar char="•"/>
              <a:tabLst>
                <a:tab pos="127000" algn="l"/>
              </a:tabLst>
            </a:pPr>
            <a:r>
              <a:rPr sz="1200" spc="-5" dirty="0">
                <a:solidFill>
                  <a:srgbClr val="002060"/>
                </a:solidFill>
                <a:latin typeface="Calibri"/>
                <a:cs typeface="Calibri"/>
              </a:rPr>
              <a:t>Structure/construction</a:t>
            </a:r>
            <a:r>
              <a:rPr sz="1200" spc="-50" dirty="0">
                <a:solidFill>
                  <a:srgbClr val="002060"/>
                </a:solidFill>
                <a:latin typeface="Calibri"/>
                <a:cs typeface="Calibri"/>
              </a:rPr>
              <a:t> </a:t>
            </a:r>
            <a:r>
              <a:rPr sz="1200" spc="-10" dirty="0">
                <a:solidFill>
                  <a:srgbClr val="002060"/>
                </a:solidFill>
                <a:latin typeface="Calibri"/>
                <a:cs typeface="Calibri"/>
              </a:rPr>
              <a:t>site</a:t>
            </a:r>
            <a:endParaRPr sz="1200">
              <a:latin typeface="Calibri"/>
              <a:cs typeface="Calibri"/>
            </a:endParaRPr>
          </a:p>
          <a:p>
            <a:pPr marL="127000" indent="-114300">
              <a:lnSpc>
                <a:spcPct val="100000"/>
              </a:lnSpc>
              <a:spcBef>
                <a:spcPts val="95"/>
              </a:spcBef>
              <a:buChar char="•"/>
              <a:tabLst>
                <a:tab pos="127000" algn="l"/>
              </a:tabLst>
            </a:pPr>
            <a:r>
              <a:rPr sz="1200" spc="-5" dirty="0">
                <a:solidFill>
                  <a:srgbClr val="002060"/>
                </a:solidFill>
                <a:latin typeface="Calibri"/>
                <a:cs typeface="Calibri"/>
              </a:rPr>
              <a:t>Fixtures</a:t>
            </a:r>
            <a:endParaRPr sz="1200">
              <a:latin typeface="Calibri"/>
              <a:cs typeface="Calibri"/>
            </a:endParaRPr>
          </a:p>
          <a:p>
            <a:pPr marL="127000" marR="36195" indent="-114300">
              <a:lnSpc>
                <a:spcPts val="1320"/>
              </a:lnSpc>
              <a:spcBef>
                <a:spcPts val="245"/>
              </a:spcBef>
              <a:buChar char="•"/>
              <a:tabLst>
                <a:tab pos="127000" algn="l"/>
              </a:tabLst>
            </a:pPr>
            <a:r>
              <a:rPr sz="1200" spc="-10" dirty="0">
                <a:solidFill>
                  <a:srgbClr val="002060"/>
                </a:solidFill>
                <a:latin typeface="Calibri"/>
                <a:cs typeface="Calibri"/>
              </a:rPr>
              <a:t>Scaffolding </a:t>
            </a:r>
            <a:r>
              <a:rPr sz="1200" dirty="0">
                <a:solidFill>
                  <a:srgbClr val="002060"/>
                </a:solidFill>
                <a:latin typeface="Calibri"/>
                <a:cs typeface="Calibri"/>
              </a:rPr>
              <a:t>and</a:t>
            </a:r>
            <a:r>
              <a:rPr sz="1200" spc="-65" dirty="0">
                <a:solidFill>
                  <a:srgbClr val="002060"/>
                </a:solidFill>
                <a:latin typeface="Calibri"/>
                <a:cs typeface="Calibri"/>
              </a:rPr>
              <a:t> </a:t>
            </a:r>
            <a:r>
              <a:rPr sz="1200" spc="-5" dirty="0">
                <a:solidFill>
                  <a:srgbClr val="002060"/>
                </a:solidFill>
                <a:latin typeface="Calibri"/>
                <a:cs typeface="Calibri"/>
              </a:rPr>
              <a:t>temporary  structures</a:t>
            </a:r>
            <a:endParaRPr sz="1200">
              <a:latin typeface="Calibri"/>
              <a:cs typeface="Calibri"/>
            </a:endParaRPr>
          </a:p>
          <a:p>
            <a:pPr marL="127000" indent="-114300">
              <a:lnSpc>
                <a:spcPct val="100000"/>
              </a:lnSpc>
              <a:spcBef>
                <a:spcPts val="75"/>
              </a:spcBef>
              <a:buChar char="•"/>
              <a:tabLst>
                <a:tab pos="127000" algn="l"/>
              </a:tabLst>
            </a:pPr>
            <a:r>
              <a:rPr sz="1200" spc="-30" dirty="0">
                <a:solidFill>
                  <a:srgbClr val="002060"/>
                </a:solidFill>
                <a:latin typeface="Calibri"/>
                <a:cs typeface="Calibri"/>
              </a:rPr>
              <a:t>Tools </a:t>
            </a:r>
            <a:r>
              <a:rPr sz="1200" dirty="0">
                <a:solidFill>
                  <a:srgbClr val="002060"/>
                </a:solidFill>
                <a:latin typeface="Calibri"/>
                <a:cs typeface="Calibri"/>
              </a:rPr>
              <a:t>and</a:t>
            </a:r>
            <a:r>
              <a:rPr sz="1200" spc="20" dirty="0">
                <a:solidFill>
                  <a:srgbClr val="002060"/>
                </a:solidFill>
                <a:latin typeface="Calibri"/>
                <a:cs typeface="Calibri"/>
              </a:rPr>
              <a:t> </a:t>
            </a:r>
            <a:r>
              <a:rPr sz="1200" spc="-5" dirty="0">
                <a:solidFill>
                  <a:srgbClr val="002060"/>
                </a:solidFill>
                <a:latin typeface="Calibri"/>
                <a:cs typeface="Calibri"/>
              </a:rPr>
              <a:t>equipment</a:t>
            </a:r>
            <a:endParaRPr sz="1200">
              <a:latin typeface="Calibri"/>
              <a:cs typeface="Calibri"/>
            </a:endParaRPr>
          </a:p>
          <a:p>
            <a:pPr marL="127000" indent="-114300">
              <a:lnSpc>
                <a:spcPct val="100000"/>
              </a:lnSpc>
              <a:spcBef>
                <a:spcPts val="95"/>
              </a:spcBef>
              <a:buChar char="•"/>
              <a:tabLst>
                <a:tab pos="127000" algn="l"/>
              </a:tabLst>
            </a:pPr>
            <a:r>
              <a:rPr sz="1200" spc="-10" dirty="0">
                <a:solidFill>
                  <a:srgbClr val="002060"/>
                </a:solidFill>
                <a:latin typeface="Calibri"/>
                <a:cs typeface="Calibri"/>
              </a:rPr>
              <a:t>Off‐site</a:t>
            </a:r>
            <a:r>
              <a:rPr sz="1200" spc="-5" dirty="0">
                <a:solidFill>
                  <a:srgbClr val="002060"/>
                </a:solidFill>
                <a:latin typeface="Calibri"/>
                <a:cs typeface="Calibri"/>
              </a:rPr>
              <a:t> </a:t>
            </a:r>
            <a:r>
              <a:rPr sz="1200" spc="-15" dirty="0">
                <a:solidFill>
                  <a:srgbClr val="002060"/>
                </a:solidFill>
                <a:latin typeface="Calibri"/>
                <a:cs typeface="Calibri"/>
              </a:rPr>
              <a:t>storage</a:t>
            </a:r>
            <a:endParaRPr sz="1200">
              <a:latin typeface="Calibri"/>
              <a:cs typeface="Calibri"/>
            </a:endParaRPr>
          </a:p>
          <a:p>
            <a:pPr marL="127000" indent="-114300">
              <a:lnSpc>
                <a:spcPct val="100000"/>
              </a:lnSpc>
              <a:spcBef>
                <a:spcPts val="100"/>
              </a:spcBef>
              <a:buChar char="•"/>
              <a:tabLst>
                <a:tab pos="127000" algn="l"/>
              </a:tabLst>
            </a:pPr>
            <a:r>
              <a:rPr sz="1200" spc="-5" dirty="0">
                <a:solidFill>
                  <a:srgbClr val="002060"/>
                </a:solidFill>
                <a:latin typeface="Calibri"/>
                <a:cs typeface="Calibri"/>
              </a:rPr>
              <a:t>Property </a:t>
            </a:r>
            <a:r>
              <a:rPr sz="1200" dirty="0">
                <a:solidFill>
                  <a:srgbClr val="002060"/>
                </a:solidFill>
                <a:latin typeface="Calibri"/>
                <a:cs typeface="Calibri"/>
              </a:rPr>
              <a:t>in</a:t>
            </a:r>
            <a:r>
              <a:rPr sz="1200" spc="-20" dirty="0">
                <a:solidFill>
                  <a:srgbClr val="002060"/>
                </a:solidFill>
                <a:latin typeface="Calibri"/>
                <a:cs typeface="Calibri"/>
              </a:rPr>
              <a:t> </a:t>
            </a:r>
            <a:r>
              <a:rPr sz="1200" spc="-5" dirty="0">
                <a:solidFill>
                  <a:srgbClr val="002060"/>
                </a:solidFill>
                <a:latin typeface="Calibri"/>
                <a:cs typeface="Calibri"/>
              </a:rPr>
              <a:t>transit</a:t>
            </a:r>
            <a:endParaRPr sz="1200">
              <a:latin typeface="Calibri"/>
              <a:cs typeface="Calibri"/>
            </a:endParaRPr>
          </a:p>
          <a:p>
            <a:pPr marL="127000" indent="-114300">
              <a:lnSpc>
                <a:spcPct val="100000"/>
              </a:lnSpc>
              <a:spcBef>
                <a:spcPts val="95"/>
              </a:spcBef>
              <a:buChar char="•"/>
              <a:tabLst>
                <a:tab pos="127000" algn="l"/>
              </a:tabLst>
            </a:pPr>
            <a:r>
              <a:rPr sz="1200" spc="-5" dirty="0">
                <a:solidFill>
                  <a:srgbClr val="002060"/>
                </a:solidFill>
                <a:latin typeface="Calibri"/>
                <a:cs typeface="Calibri"/>
              </a:rPr>
              <a:t>Existing </a:t>
            </a:r>
            <a:r>
              <a:rPr sz="1200" spc="-10" dirty="0">
                <a:solidFill>
                  <a:srgbClr val="002060"/>
                </a:solidFill>
                <a:latin typeface="Calibri"/>
                <a:cs typeface="Calibri"/>
              </a:rPr>
              <a:t>property </a:t>
            </a:r>
            <a:r>
              <a:rPr sz="1200" dirty="0">
                <a:solidFill>
                  <a:srgbClr val="002060"/>
                </a:solidFill>
                <a:latin typeface="Calibri"/>
                <a:cs typeface="Calibri"/>
              </a:rPr>
              <a:t>and</a:t>
            </a:r>
            <a:r>
              <a:rPr sz="1200" spc="-35" dirty="0">
                <a:solidFill>
                  <a:srgbClr val="002060"/>
                </a:solidFill>
                <a:latin typeface="Calibri"/>
                <a:cs typeface="Calibri"/>
              </a:rPr>
              <a:t> </a:t>
            </a:r>
            <a:r>
              <a:rPr sz="1200" spc="-5" dirty="0">
                <a:solidFill>
                  <a:srgbClr val="002060"/>
                </a:solidFill>
                <a:latin typeface="Calibri"/>
                <a:cs typeface="Calibri"/>
              </a:rPr>
              <a:t>land</a:t>
            </a:r>
            <a:endParaRPr sz="1200">
              <a:latin typeface="Calibri"/>
              <a:cs typeface="Calibri"/>
            </a:endParaRPr>
          </a:p>
        </p:txBody>
      </p:sp>
      <p:sp>
        <p:nvSpPr>
          <p:cNvPr id="32" name="object 32"/>
          <p:cNvSpPr/>
          <p:nvPr/>
        </p:nvSpPr>
        <p:spPr>
          <a:xfrm>
            <a:off x="5337047" y="3394709"/>
            <a:ext cx="1972055" cy="711708"/>
          </a:xfrm>
          <a:prstGeom prst="rect">
            <a:avLst/>
          </a:prstGeom>
          <a:blipFill>
            <a:blip r:embed="rId14" cstate="print"/>
            <a:stretch>
              <a:fillRect/>
            </a:stretch>
          </a:blipFill>
        </p:spPr>
        <p:txBody>
          <a:bodyPr wrap="square" lIns="0" tIns="0" rIns="0" bIns="0" rtlCol="0"/>
          <a:lstStyle/>
          <a:p>
            <a:endParaRPr/>
          </a:p>
        </p:txBody>
      </p:sp>
      <p:sp>
        <p:nvSpPr>
          <p:cNvPr id="33" name="object 33"/>
          <p:cNvSpPr txBox="1"/>
          <p:nvPr/>
        </p:nvSpPr>
        <p:spPr>
          <a:xfrm>
            <a:off x="5400547" y="2056892"/>
            <a:ext cx="1651635" cy="1895475"/>
          </a:xfrm>
          <a:prstGeom prst="rect">
            <a:avLst/>
          </a:prstGeom>
        </p:spPr>
        <p:txBody>
          <a:bodyPr vert="horz" wrap="square" lIns="0" tIns="24765" rIns="0" bIns="0" rtlCol="0">
            <a:spAutoFit/>
          </a:bodyPr>
          <a:lstStyle/>
          <a:p>
            <a:pPr marL="127000" indent="-114300">
              <a:lnSpc>
                <a:spcPct val="100000"/>
              </a:lnSpc>
              <a:spcBef>
                <a:spcPts val="195"/>
              </a:spcBef>
              <a:buChar char="•"/>
              <a:tabLst>
                <a:tab pos="127000" algn="l"/>
              </a:tabLst>
            </a:pPr>
            <a:r>
              <a:rPr sz="1200" spc="-5" dirty="0">
                <a:solidFill>
                  <a:srgbClr val="002060"/>
                </a:solidFill>
                <a:latin typeface="Calibri"/>
                <a:cs typeface="Calibri"/>
              </a:rPr>
              <a:t>Named </a:t>
            </a:r>
            <a:r>
              <a:rPr sz="1200" dirty="0">
                <a:solidFill>
                  <a:srgbClr val="002060"/>
                </a:solidFill>
                <a:latin typeface="Calibri"/>
                <a:cs typeface="Calibri"/>
              </a:rPr>
              <a:t>peril </a:t>
            </a:r>
            <a:r>
              <a:rPr sz="1200" spc="-5" dirty="0">
                <a:solidFill>
                  <a:srgbClr val="002060"/>
                </a:solidFill>
                <a:latin typeface="Calibri"/>
                <a:cs typeface="Calibri"/>
              </a:rPr>
              <a:t>or </a:t>
            </a:r>
            <a:r>
              <a:rPr sz="1200" dirty="0">
                <a:solidFill>
                  <a:srgbClr val="002060"/>
                </a:solidFill>
                <a:latin typeface="Calibri"/>
                <a:cs typeface="Calibri"/>
              </a:rPr>
              <a:t>all</a:t>
            </a:r>
            <a:r>
              <a:rPr sz="1200" spc="-55" dirty="0">
                <a:solidFill>
                  <a:srgbClr val="002060"/>
                </a:solidFill>
                <a:latin typeface="Calibri"/>
                <a:cs typeface="Calibri"/>
              </a:rPr>
              <a:t> </a:t>
            </a:r>
            <a:r>
              <a:rPr sz="1200" dirty="0">
                <a:solidFill>
                  <a:srgbClr val="002060"/>
                </a:solidFill>
                <a:latin typeface="Calibri"/>
                <a:cs typeface="Calibri"/>
              </a:rPr>
              <a:t>risk?</a:t>
            </a:r>
            <a:endParaRPr sz="1200">
              <a:latin typeface="Calibri"/>
              <a:cs typeface="Calibri"/>
            </a:endParaRPr>
          </a:p>
          <a:p>
            <a:pPr marL="127000" marR="83820" indent="-114300">
              <a:lnSpc>
                <a:spcPts val="1320"/>
              </a:lnSpc>
              <a:spcBef>
                <a:spcPts val="240"/>
              </a:spcBef>
              <a:buChar char="•"/>
              <a:tabLst>
                <a:tab pos="127000" algn="l"/>
              </a:tabLst>
            </a:pPr>
            <a:r>
              <a:rPr sz="1200" spc="-10" dirty="0">
                <a:solidFill>
                  <a:srgbClr val="002060"/>
                </a:solidFill>
                <a:latin typeface="Calibri"/>
                <a:cs typeface="Calibri"/>
              </a:rPr>
              <a:t>Faulty </a:t>
            </a:r>
            <a:r>
              <a:rPr sz="1200" spc="-5" dirty="0">
                <a:solidFill>
                  <a:srgbClr val="002060"/>
                </a:solidFill>
                <a:latin typeface="Calibri"/>
                <a:cs typeface="Calibri"/>
              </a:rPr>
              <a:t>design </a:t>
            </a:r>
            <a:r>
              <a:rPr sz="1200" dirty="0">
                <a:solidFill>
                  <a:srgbClr val="002060"/>
                </a:solidFill>
                <a:latin typeface="Calibri"/>
                <a:cs typeface="Calibri"/>
              </a:rPr>
              <a:t>and  </a:t>
            </a:r>
            <a:r>
              <a:rPr sz="1200" spc="-5" dirty="0">
                <a:solidFill>
                  <a:srgbClr val="002060"/>
                </a:solidFill>
                <a:latin typeface="Calibri"/>
                <a:cs typeface="Calibri"/>
              </a:rPr>
              <a:t>workmanship</a:t>
            </a:r>
            <a:r>
              <a:rPr sz="1200" spc="-65" dirty="0">
                <a:solidFill>
                  <a:srgbClr val="002060"/>
                </a:solidFill>
                <a:latin typeface="Calibri"/>
                <a:cs typeface="Calibri"/>
              </a:rPr>
              <a:t> </a:t>
            </a:r>
            <a:r>
              <a:rPr sz="1200" dirty="0">
                <a:solidFill>
                  <a:srgbClr val="002060"/>
                </a:solidFill>
                <a:latin typeface="Calibri"/>
                <a:cs typeface="Calibri"/>
              </a:rPr>
              <a:t>–ensuing  </a:t>
            </a:r>
            <a:r>
              <a:rPr sz="1200" spc="-5" dirty="0">
                <a:solidFill>
                  <a:srgbClr val="002060"/>
                </a:solidFill>
                <a:latin typeface="Calibri"/>
                <a:cs typeface="Calibri"/>
              </a:rPr>
              <a:t>loss</a:t>
            </a:r>
            <a:endParaRPr sz="1200">
              <a:latin typeface="Calibri"/>
              <a:cs typeface="Calibri"/>
            </a:endParaRPr>
          </a:p>
          <a:p>
            <a:pPr marL="127000" indent="-114300">
              <a:lnSpc>
                <a:spcPct val="100000"/>
              </a:lnSpc>
              <a:spcBef>
                <a:spcPts val="70"/>
              </a:spcBef>
              <a:buChar char="•"/>
              <a:tabLst>
                <a:tab pos="127000" algn="l"/>
              </a:tabLst>
            </a:pPr>
            <a:r>
              <a:rPr sz="1200" spc="-20" dirty="0">
                <a:solidFill>
                  <a:srgbClr val="002060"/>
                </a:solidFill>
                <a:latin typeface="Calibri"/>
                <a:cs typeface="Calibri"/>
              </a:rPr>
              <a:t>Testing</a:t>
            </a:r>
            <a:endParaRPr sz="1200">
              <a:latin typeface="Calibri"/>
              <a:cs typeface="Calibri"/>
            </a:endParaRPr>
          </a:p>
          <a:p>
            <a:pPr marL="127000" indent="-114300">
              <a:lnSpc>
                <a:spcPct val="100000"/>
              </a:lnSpc>
              <a:spcBef>
                <a:spcPts val="105"/>
              </a:spcBef>
              <a:buChar char="•"/>
              <a:tabLst>
                <a:tab pos="127000" algn="l"/>
              </a:tabLst>
            </a:pPr>
            <a:r>
              <a:rPr sz="1200" spc="-5" dirty="0">
                <a:solidFill>
                  <a:srgbClr val="002060"/>
                </a:solidFill>
                <a:latin typeface="Calibri"/>
                <a:cs typeface="Calibri"/>
              </a:rPr>
              <a:t>Boiler </a:t>
            </a:r>
            <a:r>
              <a:rPr sz="1200" dirty="0">
                <a:solidFill>
                  <a:srgbClr val="002060"/>
                </a:solidFill>
                <a:latin typeface="Calibri"/>
                <a:cs typeface="Calibri"/>
              </a:rPr>
              <a:t>and</a:t>
            </a:r>
            <a:r>
              <a:rPr sz="1200" spc="-30" dirty="0">
                <a:solidFill>
                  <a:srgbClr val="002060"/>
                </a:solidFill>
                <a:latin typeface="Calibri"/>
                <a:cs typeface="Calibri"/>
              </a:rPr>
              <a:t> </a:t>
            </a:r>
            <a:r>
              <a:rPr sz="1200" dirty="0">
                <a:solidFill>
                  <a:srgbClr val="002060"/>
                </a:solidFill>
                <a:latin typeface="Calibri"/>
                <a:cs typeface="Calibri"/>
              </a:rPr>
              <a:t>machinery</a:t>
            </a:r>
            <a:endParaRPr sz="1200">
              <a:latin typeface="Calibri"/>
              <a:cs typeface="Calibri"/>
            </a:endParaRPr>
          </a:p>
          <a:p>
            <a:pPr marL="127000" indent="-114300">
              <a:lnSpc>
                <a:spcPct val="100000"/>
              </a:lnSpc>
              <a:spcBef>
                <a:spcPts val="95"/>
              </a:spcBef>
              <a:buChar char="•"/>
              <a:tabLst>
                <a:tab pos="127000" algn="l"/>
              </a:tabLst>
            </a:pPr>
            <a:r>
              <a:rPr sz="1200" spc="-5" dirty="0">
                <a:solidFill>
                  <a:srgbClr val="002060"/>
                </a:solidFill>
                <a:latin typeface="Calibri"/>
                <a:cs typeface="Calibri"/>
              </a:rPr>
              <a:t>Collapse</a:t>
            </a:r>
            <a:endParaRPr sz="1200">
              <a:latin typeface="Calibri"/>
              <a:cs typeface="Calibri"/>
            </a:endParaRPr>
          </a:p>
          <a:p>
            <a:pPr marL="127000" indent="-114300">
              <a:lnSpc>
                <a:spcPct val="100000"/>
              </a:lnSpc>
              <a:spcBef>
                <a:spcPts val="100"/>
              </a:spcBef>
              <a:buChar char="•"/>
              <a:tabLst>
                <a:tab pos="127000" algn="l"/>
              </a:tabLst>
            </a:pPr>
            <a:r>
              <a:rPr sz="1200" spc="-5" dirty="0">
                <a:solidFill>
                  <a:srgbClr val="002060"/>
                </a:solidFill>
                <a:latin typeface="Calibri"/>
                <a:cs typeface="Calibri"/>
              </a:rPr>
              <a:t>Earth</a:t>
            </a:r>
            <a:r>
              <a:rPr sz="1200" spc="-25" dirty="0">
                <a:solidFill>
                  <a:srgbClr val="002060"/>
                </a:solidFill>
                <a:latin typeface="Calibri"/>
                <a:cs typeface="Calibri"/>
              </a:rPr>
              <a:t> </a:t>
            </a:r>
            <a:r>
              <a:rPr sz="1200" spc="-5" dirty="0">
                <a:solidFill>
                  <a:srgbClr val="002060"/>
                </a:solidFill>
                <a:latin typeface="Calibri"/>
                <a:cs typeface="Calibri"/>
              </a:rPr>
              <a:t>movement</a:t>
            </a:r>
            <a:endParaRPr sz="1200">
              <a:latin typeface="Calibri"/>
              <a:cs typeface="Calibri"/>
            </a:endParaRPr>
          </a:p>
          <a:p>
            <a:pPr marL="127000" marR="5080" indent="-114300">
              <a:lnSpc>
                <a:spcPts val="1320"/>
              </a:lnSpc>
              <a:spcBef>
                <a:spcPts val="240"/>
              </a:spcBef>
              <a:buChar char="•"/>
              <a:tabLst>
                <a:tab pos="127000" algn="l"/>
              </a:tabLst>
            </a:pPr>
            <a:r>
              <a:rPr sz="1200" spc="-15" dirty="0">
                <a:solidFill>
                  <a:srgbClr val="002060"/>
                </a:solidFill>
                <a:latin typeface="Calibri"/>
                <a:cs typeface="Calibri"/>
              </a:rPr>
              <a:t>Wear </a:t>
            </a:r>
            <a:r>
              <a:rPr sz="1200" dirty="0">
                <a:solidFill>
                  <a:srgbClr val="002060"/>
                </a:solidFill>
                <a:latin typeface="Calibri"/>
                <a:cs typeface="Calibri"/>
              </a:rPr>
              <a:t>and </a:t>
            </a:r>
            <a:r>
              <a:rPr sz="1200" spc="-5" dirty="0">
                <a:solidFill>
                  <a:srgbClr val="002060"/>
                </a:solidFill>
                <a:latin typeface="Calibri"/>
                <a:cs typeface="Calibri"/>
              </a:rPr>
              <a:t>tear </a:t>
            </a:r>
            <a:r>
              <a:rPr sz="1200" dirty="0">
                <a:solidFill>
                  <a:srgbClr val="002060"/>
                </a:solidFill>
                <a:latin typeface="Calibri"/>
                <a:cs typeface="Calibri"/>
              </a:rPr>
              <a:t>–</a:t>
            </a:r>
            <a:r>
              <a:rPr sz="1200" spc="-85" dirty="0">
                <a:solidFill>
                  <a:srgbClr val="002060"/>
                </a:solidFill>
                <a:latin typeface="Calibri"/>
                <a:cs typeface="Calibri"/>
              </a:rPr>
              <a:t> </a:t>
            </a:r>
            <a:r>
              <a:rPr sz="1200" spc="-5" dirty="0">
                <a:solidFill>
                  <a:srgbClr val="002060"/>
                </a:solidFill>
                <a:latin typeface="Calibri"/>
                <a:cs typeface="Calibri"/>
              </a:rPr>
              <a:t>ensuing  loss</a:t>
            </a:r>
            <a:endParaRPr sz="1200">
              <a:latin typeface="Calibri"/>
              <a:cs typeface="Calibri"/>
            </a:endParaRPr>
          </a:p>
        </p:txBody>
      </p:sp>
      <p:sp>
        <p:nvSpPr>
          <p:cNvPr id="34" name="object 34"/>
          <p:cNvSpPr/>
          <p:nvPr/>
        </p:nvSpPr>
        <p:spPr>
          <a:xfrm>
            <a:off x="7489697" y="3394709"/>
            <a:ext cx="1972055" cy="711708"/>
          </a:xfrm>
          <a:prstGeom prst="rect">
            <a:avLst/>
          </a:prstGeom>
          <a:blipFill>
            <a:blip r:embed="rId15" cstate="print"/>
            <a:stretch>
              <a:fillRect/>
            </a:stretch>
          </a:blipFill>
        </p:spPr>
        <p:txBody>
          <a:bodyPr wrap="square" lIns="0" tIns="0" rIns="0" bIns="0" rtlCol="0"/>
          <a:lstStyle/>
          <a:p>
            <a:endParaRPr/>
          </a:p>
        </p:txBody>
      </p:sp>
      <p:sp>
        <p:nvSpPr>
          <p:cNvPr id="35" name="object 35"/>
          <p:cNvSpPr txBox="1"/>
          <p:nvPr/>
        </p:nvSpPr>
        <p:spPr>
          <a:xfrm>
            <a:off x="7553197" y="2069084"/>
            <a:ext cx="1742439" cy="1631950"/>
          </a:xfrm>
          <a:prstGeom prst="rect">
            <a:avLst/>
          </a:prstGeom>
        </p:spPr>
        <p:txBody>
          <a:bodyPr vert="horz" wrap="square" lIns="0" tIns="30480" rIns="0" bIns="0" rtlCol="0">
            <a:spAutoFit/>
          </a:bodyPr>
          <a:lstStyle/>
          <a:p>
            <a:pPr marL="127000" marR="373380" indent="-114300">
              <a:lnSpc>
                <a:spcPts val="1320"/>
              </a:lnSpc>
              <a:spcBef>
                <a:spcPts val="240"/>
              </a:spcBef>
              <a:buChar char="•"/>
              <a:tabLst>
                <a:tab pos="127000" algn="l"/>
              </a:tabLst>
            </a:pPr>
            <a:r>
              <a:rPr sz="1200" spc="-5" dirty="0">
                <a:solidFill>
                  <a:srgbClr val="002060"/>
                </a:solidFill>
                <a:latin typeface="Calibri"/>
                <a:cs typeface="Calibri"/>
              </a:rPr>
              <a:t>Actual cash value</a:t>
            </a:r>
            <a:r>
              <a:rPr sz="1200" spc="-75" dirty="0">
                <a:solidFill>
                  <a:srgbClr val="002060"/>
                </a:solidFill>
                <a:latin typeface="Calibri"/>
                <a:cs typeface="Calibri"/>
              </a:rPr>
              <a:t> </a:t>
            </a:r>
            <a:r>
              <a:rPr sz="1200" spc="-5" dirty="0">
                <a:solidFill>
                  <a:srgbClr val="002060"/>
                </a:solidFill>
                <a:latin typeface="Calibri"/>
                <a:cs typeface="Calibri"/>
              </a:rPr>
              <a:t>or  replacement</a:t>
            </a:r>
            <a:r>
              <a:rPr sz="1200" spc="-40" dirty="0">
                <a:solidFill>
                  <a:srgbClr val="002060"/>
                </a:solidFill>
                <a:latin typeface="Calibri"/>
                <a:cs typeface="Calibri"/>
              </a:rPr>
              <a:t> </a:t>
            </a:r>
            <a:r>
              <a:rPr sz="1200" spc="-5" dirty="0">
                <a:solidFill>
                  <a:srgbClr val="002060"/>
                </a:solidFill>
                <a:latin typeface="Calibri"/>
                <a:cs typeface="Calibri"/>
              </a:rPr>
              <a:t>value</a:t>
            </a:r>
            <a:endParaRPr sz="1200">
              <a:latin typeface="Calibri"/>
              <a:cs typeface="Calibri"/>
            </a:endParaRPr>
          </a:p>
          <a:p>
            <a:pPr marL="126364" marR="20955" indent="-114300">
              <a:lnSpc>
                <a:spcPts val="1320"/>
              </a:lnSpc>
              <a:spcBef>
                <a:spcPts val="219"/>
              </a:spcBef>
              <a:buChar char="•"/>
              <a:tabLst>
                <a:tab pos="127000" algn="l"/>
              </a:tabLst>
            </a:pPr>
            <a:r>
              <a:rPr sz="1200" spc="-5" dirty="0">
                <a:solidFill>
                  <a:srgbClr val="002060"/>
                </a:solidFill>
                <a:latin typeface="Calibri"/>
                <a:cs typeface="Calibri"/>
              </a:rPr>
              <a:t>Demolition </a:t>
            </a:r>
            <a:r>
              <a:rPr sz="1200" dirty="0">
                <a:solidFill>
                  <a:srgbClr val="002060"/>
                </a:solidFill>
                <a:latin typeface="Calibri"/>
                <a:cs typeface="Calibri"/>
              </a:rPr>
              <a:t>and</a:t>
            </a:r>
            <a:r>
              <a:rPr sz="1200" spc="-40" dirty="0">
                <a:solidFill>
                  <a:srgbClr val="002060"/>
                </a:solidFill>
                <a:latin typeface="Calibri"/>
                <a:cs typeface="Calibri"/>
              </a:rPr>
              <a:t> </a:t>
            </a:r>
            <a:r>
              <a:rPr sz="1200" spc="-5" dirty="0">
                <a:solidFill>
                  <a:srgbClr val="002060"/>
                </a:solidFill>
                <a:latin typeface="Calibri"/>
                <a:cs typeface="Calibri"/>
              </a:rPr>
              <a:t>increased  </a:t>
            </a:r>
            <a:r>
              <a:rPr sz="1200" spc="-10" dirty="0">
                <a:solidFill>
                  <a:srgbClr val="002060"/>
                </a:solidFill>
                <a:latin typeface="Calibri"/>
                <a:cs typeface="Calibri"/>
              </a:rPr>
              <a:t>cost </a:t>
            </a:r>
            <a:r>
              <a:rPr sz="1200" spc="-5" dirty="0">
                <a:solidFill>
                  <a:srgbClr val="002060"/>
                </a:solidFill>
                <a:latin typeface="Calibri"/>
                <a:cs typeface="Calibri"/>
              </a:rPr>
              <a:t>of</a:t>
            </a:r>
            <a:r>
              <a:rPr sz="1200" spc="-10" dirty="0">
                <a:solidFill>
                  <a:srgbClr val="002060"/>
                </a:solidFill>
                <a:latin typeface="Calibri"/>
                <a:cs typeface="Calibri"/>
              </a:rPr>
              <a:t> construction</a:t>
            </a:r>
            <a:endParaRPr sz="1200">
              <a:latin typeface="Calibri"/>
              <a:cs typeface="Calibri"/>
            </a:endParaRPr>
          </a:p>
          <a:p>
            <a:pPr marL="127000" marR="5080" indent="-114300">
              <a:lnSpc>
                <a:spcPts val="1320"/>
              </a:lnSpc>
              <a:spcBef>
                <a:spcPts val="215"/>
              </a:spcBef>
              <a:buChar char="•"/>
              <a:tabLst>
                <a:tab pos="127000" algn="l"/>
              </a:tabLst>
            </a:pPr>
            <a:r>
              <a:rPr sz="1200" spc="-5" dirty="0">
                <a:solidFill>
                  <a:srgbClr val="002060"/>
                </a:solidFill>
                <a:latin typeface="Calibri"/>
                <a:cs typeface="Calibri"/>
              </a:rPr>
              <a:t>Limits, sublimits and  </a:t>
            </a:r>
            <a:r>
              <a:rPr sz="1200" dirty="0">
                <a:solidFill>
                  <a:srgbClr val="002060"/>
                </a:solidFill>
                <a:latin typeface="Calibri"/>
                <a:cs typeface="Calibri"/>
              </a:rPr>
              <a:t>deductibles: per  </a:t>
            </a:r>
            <a:r>
              <a:rPr sz="1200" spc="-5" dirty="0">
                <a:solidFill>
                  <a:srgbClr val="002060"/>
                </a:solidFill>
                <a:latin typeface="Calibri"/>
                <a:cs typeface="Calibri"/>
              </a:rPr>
              <a:t>occurrence </a:t>
            </a:r>
            <a:r>
              <a:rPr sz="1200" dirty="0">
                <a:solidFill>
                  <a:srgbClr val="002060"/>
                </a:solidFill>
                <a:latin typeface="Calibri"/>
                <a:cs typeface="Calibri"/>
              </a:rPr>
              <a:t>and</a:t>
            </a:r>
            <a:r>
              <a:rPr sz="1200" spc="-60" dirty="0">
                <a:solidFill>
                  <a:srgbClr val="002060"/>
                </a:solidFill>
                <a:latin typeface="Calibri"/>
                <a:cs typeface="Calibri"/>
              </a:rPr>
              <a:t> </a:t>
            </a:r>
            <a:r>
              <a:rPr sz="1200" spc="-10" dirty="0">
                <a:solidFill>
                  <a:srgbClr val="002060"/>
                </a:solidFill>
                <a:latin typeface="Calibri"/>
                <a:cs typeface="Calibri"/>
              </a:rPr>
              <a:t>aggregate</a:t>
            </a:r>
            <a:endParaRPr sz="1200">
              <a:latin typeface="Calibri"/>
              <a:cs typeface="Calibri"/>
            </a:endParaRPr>
          </a:p>
          <a:p>
            <a:pPr marL="127000" marR="458470" indent="-114300">
              <a:lnSpc>
                <a:spcPts val="1320"/>
              </a:lnSpc>
              <a:spcBef>
                <a:spcPts val="215"/>
              </a:spcBef>
              <a:buChar char="•"/>
              <a:tabLst>
                <a:tab pos="127000" algn="l"/>
              </a:tabLst>
            </a:pPr>
            <a:r>
              <a:rPr sz="1200" spc="-5" dirty="0">
                <a:solidFill>
                  <a:srgbClr val="002060"/>
                </a:solidFill>
                <a:latin typeface="Calibri"/>
                <a:cs typeface="Calibri"/>
              </a:rPr>
              <a:t>Estimated value</a:t>
            </a:r>
            <a:r>
              <a:rPr sz="1200" spc="-105" dirty="0">
                <a:solidFill>
                  <a:srgbClr val="002060"/>
                </a:solidFill>
                <a:latin typeface="Calibri"/>
                <a:cs typeface="Calibri"/>
              </a:rPr>
              <a:t> </a:t>
            </a:r>
            <a:r>
              <a:rPr sz="1200" spc="-5" dirty="0">
                <a:solidFill>
                  <a:srgbClr val="002060"/>
                </a:solidFill>
                <a:latin typeface="Calibri"/>
                <a:cs typeface="Calibri"/>
              </a:rPr>
              <a:t>or  </a:t>
            </a:r>
            <a:r>
              <a:rPr sz="1200" spc="-10" dirty="0">
                <a:solidFill>
                  <a:srgbClr val="002060"/>
                </a:solidFill>
                <a:latin typeface="Calibri"/>
                <a:cs typeface="Calibri"/>
              </a:rPr>
              <a:t>contract</a:t>
            </a:r>
            <a:r>
              <a:rPr sz="1200" spc="-20" dirty="0">
                <a:solidFill>
                  <a:srgbClr val="002060"/>
                </a:solidFill>
                <a:latin typeface="Calibri"/>
                <a:cs typeface="Calibri"/>
              </a:rPr>
              <a:t> </a:t>
            </a:r>
            <a:r>
              <a:rPr sz="1200" dirty="0">
                <a:solidFill>
                  <a:srgbClr val="002060"/>
                </a:solidFill>
                <a:latin typeface="Calibri"/>
                <a:cs typeface="Calibri"/>
              </a:rPr>
              <a:t>price</a:t>
            </a:r>
            <a:endParaRPr sz="1200">
              <a:latin typeface="Calibri"/>
              <a:cs typeface="Calibri"/>
            </a:endParaRPr>
          </a:p>
        </p:txBody>
      </p:sp>
      <p:grpSp>
        <p:nvGrpSpPr>
          <p:cNvPr id="36" name="object 36"/>
          <p:cNvGrpSpPr/>
          <p:nvPr/>
        </p:nvGrpSpPr>
        <p:grpSpPr>
          <a:xfrm>
            <a:off x="457200" y="4138421"/>
            <a:ext cx="9144000" cy="1214755"/>
            <a:chOff x="457200" y="4138421"/>
            <a:chExt cx="9144000" cy="1214755"/>
          </a:xfrm>
        </p:grpSpPr>
        <p:sp>
          <p:nvSpPr>
            <p:cNvPr id="37" name="object 37"/>
            <p:cNvSpPr/>
            <p:nvPr/>
          </p:nvSpPr>
          <p:spPr>
            <a:xfrm>
              <a:off x="905256" y="4138421"/>
              <a:ext cx="8553450" cy="235585"/>
            </a:xfrm>
            <a:custGeom>
              <a:avLst/>
              <a:gdLst/>
              <a:ahLst/>
              <a:cxnLst/>
              <a:rect l="l" t="t" r="r" b="b"/>
              <a:pathLst>
                <a:path w="8553450" h="235585">
                  <a:moveTo>
                    <a:pt x="1954530" y="5334"/>
                  </a:moveTo>
                  <a:lnTo>
                    <a:pt x="1949196" y="0"/>
                  </a:lnTo>
                  <a:lnTo>
                    <a:pt x="5334" y="0"/>
                  </a:lnTo>
                  <a:lnTo>
                    <a:pt x="0" y="5334"/>
                  </a:lnTo>
                  <a:lnTo>
                    <a:pt x="0" y="235458"/>
                  </a:lnTo>
                  <a:lnTo>
                    <a:pt x="12954" y="235458"/>
                  </a:lnTo>
                  <a:lnTo>
                    <a:pt x="25146" y="235458"/>
                  </a:lnTo>
                  <a:lnTo>
                    <a:pt x="1929384" y="235458"/>
                  </a:lnTo>
                  <a:lnTo>
                    <a:pt x="1942338" y="235458"/>
                  </a:lnTo>
                  <a:lnTo>
                    <a:pt x="1954530" y="235458"/>
                  </a:lnTo>
                  <a:lnTo>
                    <a:pt x="1954530" y="5334"/>
                  </a:lnTo>
                  <a:close/>
                </a:path>
                <a:path w="8553450" h="235585">
                  <a:moveTo>
                    <a:pt x="4154424" y="5334"/>
                  </a:moveTo>
                  <a:lnTo>
                    <a:pt x="4148328" y="0"/>
                  </a:lnTo>
                  <a:lnTo>
                    <a:pt x="2205228" y="0"/>
                  </a:lnTo>
                  <a:lnTo>
                    <a:pt x="2199894" y="5334"/>
                  </a:lnTo>
                  <a:lnTo>
                    <a:pt x="2199894" y="235458"/>
                  </a:lnTo>
                  <a:lnTo>
                    <a:pt x="2212086" y="235458"/>
                  </a:lnTo>
                  <a:lnTo>
                    <a:pt x="2225040" y="235458"/>
                  </a:lnTo>
                  <a:lnTo>
                    <a:pt x="4129278" y="235458"/>
                  </a:lnTo>
                  <a:lnTo>
                    <a:pt x="4141470" y="235458"/>
                  </a:lnTo>
                  <a:lnTo>
                    <a:pt x="4154424" y="235458"/>
                  </a:lnTo>
                  <a:lnTo>
                    <a:pt x="4154424" y="5334"/>
                  </a:lnTo>
                  <a:close/>
                </a:path>
                <a:path w="8553450" h="235585">
                  <a:moveTo>
                    <a:pt x="6353556" y="5334"/>
                  </a:moveTo>
                  <a:lnTo>
                    <a:pt x="6348222" y="0"/>
                  </a:lnTo>
                  <a:lnTo>
                    <a:pt x="4405122" y="0"/>
                  </a:lnTo>
                  <a:lnTo>
                    <a:pt x="4399026" y="5334"/>
                  </a:lnTo>
                  <a:lnTo>
                    <a:pt x="4399026" y="235458"/>
                  </a:lnTo>
                  <a:lnTo>
                    <a:pt x="4411980" y="235458"/>
                  </a:lnTo>
                  <a:lnTo>
                    <a:pt x="4424172" y="235458"/>
                  </a:lnTo>
                  <a:lnTo>
                    <a:pt x="6328410" y="235458"/>
                  </a:lnTo>
                  <a:lnTo>
                    <a:pt x="6341364" y="235458"/>
                  </a:lnTo>
                  <a:lnTo>
                    <a:pt x="6353556" y="235458"/>
                  </a:lnTo>
                  <a:lnTo>
                    <a:pt x="6353556" y="5334"/>
                  </a:lnTo>
                  <a:close/>
                </a:path>
                <a:path w="8553450" h="235585">
                  <a:moveTo>
                    <a:pt x="8553450" y="5334"/>
                  </a:moveTo>
                  <a:lnTo>
                    <a:pt x="8547354" y="0"/>
                  </a:lnTo>
                  <a:lnTo>
                    <a:pt x="6604254" y="0"/>
                  </a:lnTo>
                  <a:lnTo>
                    <a:pt x="6598920" y="5334"/>
                  </a:lnTo>
                  <a:lnTo>
                    <a:pt x="6598920" y="235458"/>
                  </a:lnTo>
                  <a:lnTo>
                    <a:pt x="6611112" y="235458"/>
                  </a:lnTo>
                  <a:lnTo>
                    <a:pt x="6624066" y="235458"/>
                  </a:lnTo>
                  <a:lnTo>
                    <a:pt x="8528304" y="235458"/>
                  </a:lnTo>
                  <a:lnTo>
                    <a:pt x="8540496" y="235458"/>
                  </a:lnTo>
                  <a:lnTo>
                    <a:pt x="8553450" y="235458"/>
                  </a:lnTo>
                  <a:lnTo>
                    <a:pt x="8553450" y="5334"/>
                  </a:lnTo>
                  <a:close/>
                </a:path>
              </a:pathLst>
            </a:custGeom>
            <a:solidFill>
              <a:srgbClr val="4F81BD"/>
            </a:solidFill>
          </p:spPr>
          <p:txBody>
            <a:bodyPr wrap="square" lIns="0" tIns="0" rIns="0" bIns="0" rtlCol="0"/>
            <a:lstStyle/>
            <a:p>
              <a:endParaRPr/>
            </a:p>
          </p:txBody>
        </p:sp>
        <p:sp>
          <p:nvSpPr>
            <p:cNvPr id="38" name="object 38"/>
            <p:cNvSpPr/>
            <p:nvPr/>
          </p:nvSpPr>
          <p:spPr>
            <a:xfrm>
              <a:off x="457200" y="4373117"/>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39" name="object 39"/>
            <p:cNvSpPr/>
            <p:nvPr/>
          </p:nvSpPr>
          <p:spPr>
            <a:xfrm>
              <a:off x="905256" y="4373117"/>
              <a:ext cx="1954530" cy="297180"/>
            </a:xfrm>
            <a:custGeom>
              <a:avLst/>
              <a:gdLst/>
              <a:ahLst/>
              <a:cxnLst/>
              <a:rect l="l" t="t" r="r" b="b"/>
              <a:pathLst>
                <a:path w="1954530" h="297179">
                  <a:moveTo>
                    <a:pt x="1954530" y="762"/>
                  </a:moveTo>
                  <a:lnTo>
                    <a:pt x="1942338" y="762"/>
                  </a:lnTo>
                  <a:lnTo>
                    <a:pt x="1942338" y="0"/>
                  </a:lnTo>
                  <a:lnTo>
                    <a:pt x="12954" y="0"/>
                  </a:lnTo>
                  <a:lnTo>
                    <a:pt x="12954" y="762"/>
                  </a:lnTo>
                  <a:lnTo>
                    <a:pt x="0" y="762"/>
                  </a:lnTo>
                  <a:lnTo>
                    <a:pt x="0" y="291846"/>
                  </a:lnTo>
                  <a:lnTo>
                    <a:pt x="5334" y="297180"/>
                  </a:lnTo>
                  <a:lnTo>
                    <a:pt x="12954" y="297180"/>
                  </a:lnTo>
                  <a:lnTo>
                    <a:pt x="25146" y="297180"/>
                  </a:lnTo>
                  <a:lnTo>
                    <a:pt x="1929384" y="297180"/>
                  </a:lnTo>
                  <a:lnTo>
                    <a:pt x="1942338" y="297180"/>
                  </a:lnTo>
                  <a:lnTo>
                    <a:pt x="1949196" y="297180"/>
                  </a:lnTo>
                  <a:lnTo>
                    <a:pt x="1954530" y="291846"/>
                  </a:lnTo>
                  <a:lnTo>
                    <a:pt x="1954530" y="762"/>
                  </a:lnTo>
                  <a:close/>
                </a:path>
              </a:pathLst>
            </a:custGeom>
            <a:solidFill>
              <a:srgbClr val="4F81BD"/>
            </a:solidFill>
          </p:spPr>
          <p:txBody>
            <a:bodyPr wrap="square" lIns="0" tIns="0" rIns="0" bIns="0" rtlCol="0"/>
            <a:lstStyle/>
            <a:p>
              <a:endParaRPr/>
            </a:p>
          </p:txBody>
        </p:sp>
      </p:grpSp>
      <p:sp>
        <p:nvSpPr>
          <p:cNvPr id="40" name="object 40"/>
          <p:cNvSpPr txBox="1"/>
          <p:nvPr/>
        </p:nvSpPr>
        <p:spPr>
          <a:xfrm>
            <a:off x="1144016" y="4263644"/>
            <a:ext cx="1477645" cy="238760"/>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FFFFFF"/>
                </a:solidFill>
                <a:latin typeface="Calibri"/>
                <a:cs typeface="Calibri"/>
              </a:rPr>
              <a:t>Additional</a:t>
            </a:r>
            <a:r>
              <a:rPr sz="1400" spc="-35" dirty="0">
                <a:solidFill>
                  <a:srgbClr val="FFFFFF"/>
                </a:solidFill>
                <a:latin typeface="Calibri"/>
                <a:cs typeface="Calibri"/>
              </a:rPr>
              <a:t> </a:t>
            </a:r>
            <a:r>
              <a:rPr sz="1400" spc="-10" dirty="0">
                <a:solidFill>
                  <a:srgbClr val="FFFFFF"/>
                </a:solidFill>
                <a:latin typeface="Calibri"/>
                <a:cs typeface="Calibri"/>
              </a:rPr>
              <a:t>Coverage</a:t>
            </a:r>
            <a:endParaRPr sz="1400">
              <a:latin typeface="Calibri"/>
              <a:cs typeface="Calibri"/>
            </a:endParaRPr>
          </a:p>
        </p:txBody>
      </p:sp>
      <p:grpSp>
        <p:nvGrpSpPr>
          <p:cNvPr id="41" name="object 41"/>
          <p:cNvGrpSpPr/>
          <p:nvPr/>
        </p:nvGrpSpPr>
        <p:grpSpPr>
          <a:xfrm>
            <a:off x="905255" y="4373117"/>
            <a:ext cx="4154804" cy="980440"/>
            <a:chOff x="905255" y="4373117"/>
            <a:chExt cx="4154804" cy="980440"/>
          </a:xfrm>
        </p:grpSpPr>
        <p:sp>
          <p:nvSpPr>
            <p:cNvPr id="42" name="object 42"/>
            <p:cNvSpPr/>
            <p:nvPr/>
          </p:nvSpPr>
          <p:spPr>
            <a:xfrm>
              <a:off x="905255" y="4645151"/>
              <a:ext cx="1954530" cy="707898"/>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3105150" y="4373117"/>
              <a:ext cx="1954530" cy="297180"/>
            </a:xfrm>
            <a:custGeom>
              <a:avLst/>
              <a:gdLst/>
              <a:ahLst/>
              <a:cxnLst/>
              <a:rect l="l" t="t" r="r" b="b"/>
              <a:pathLst>
                <a:path w="1954529" h="297179">
                  <a:moveTo>
                    <a:pt x="1954530" y="762"/>
                  </a:moveTo>
                  <a:lnTo>
                    <a:pt x="1941576" y="762"/>
                  </a:lnTo>
                  <a:lnTo>
                    <a:pt x="1941576" y="0"/>
                  </a:lnTo>
                  <a:lnTo>
                    <a:pt x="12192" y="0"/>
                  </a:lnTo>
                  <a:lnTo>
                    <a:pt x="12192" y="762"/>
                  </a:lnTo>
                  <a:lnTo>
                    <a:pt x="0" y="762"/>
                  </a:lnTo>
                  <a:lnTo>
                    <a:pt x="0" y="291846"/>
                  </a:lnTo>
                  <a:lnTo>
                    <a:pt x="5334" y="297180"/>
                  </a:lnTo>
                  <a:lnTo>
                    <a:pt x="12192" y="297180"/>
                  </a:lnTo>
                  <a:lnTo>
                    <a:pt x="25146" y="297180"/>
                  </a:lnTo>
                  <a:lnTo>
                    <a:pt x="1929384" y="297180"/>
                  </a:lnTo>
                  <a:lnTo>
                    <a:pt x="1941576" y="297180"/>
                  </a:lnTo>
                  <a:lnTo>
                    <a:pt x="1948434" y="297180"/>
                  </a:lnTo>
                  <a:lnTo>
                    <a:pt x="1954530" y="291846"/>
                  </a:lnTo>
                  <a:lnTo>
                    <a:pt x="1954530" y="762"/>
                  </a:lnTo>
                  <a:close/>
                </a:path>
              </a:pathLst>
            </a:custGeom>
            <a:solidFill>
              <a:srgbClr val="4F81BD"/>
            </a:solidFill>
          </p:spPr>
          <p:txBody>
            <a:bodyPr wrap="square" lIns="0" tIns="0" rIns="0" bIns="0" rtlCol="0"/>
            <a:lstStyle/>
            <a:p>
              <a:endParaRPr/>
            </a:p>
          </p:txBody>
        </p:sp>
      </p:grpSp>
      <p:sp>
        <p:nvSpPr>
          <p:cNvPr id="44" name="object 44"/>
          <p:cNvSpPr txBox="1"/>
          <p:nvPr/>
        </p:nvSpPr>
        <p:spPr>
          <a:xfrm>
            <a:off x="3633470" y="4263644"/>
            <a:ext cx="895985" cy="238760"/>
          </a:xfrm>
          <a:prstGeom prst="rect">
            <a:avLst/>
          </a:prstGeom>
        </p:spPr>
        <p:txBody>
          <a:bodyPr vert="horz" wrap="square" lIns="0" tIns="12065" rIns="0" bIns="0" rtlCol="0">
            <a:spAutoFit/>
          </a:bodyPr>
          <a:lstStyle/>
          <a:p>
            <a:pPr marL="12700">
              <a:lnSpc>
                <a:spcPct val="100000"/>
              </a:lnSpc>
              <a:spcBef>
                <a:spcPts val="95"/>
              </a:spcBef>
            </a:pPr>
            <a:r>
              <a:rPr sz="1400" spc="-15" dirty="0">
                <a:solidFill>
                  <a:srgbClr val="FFFFFF"/>
                </a:solidFill>
                <a:latin typeface="Calibri"/>
                <a:cs typeface="Calibri"/>
              </a:rPr>
              <a:t>Subrogation</a:t>
            </a:r>
            <a:endParaRPr sz="1400">
              <a:latin typeface="Calibri"/>
              <a:cs typeface="Calibri"/>
            </a:endParaRPr>
          </a:p>
        </p:txBody>
      </p:sp>
      <p:grpSp>
        <p:nvGrpSpPr>
          <p:cNvPr id="45" name="object 45"/>
          <p:cNvGrpSpPr/>
          <p:nvPr/>
        </p:nvGrpSpPr>
        <p:grpSpPr>
          <a:xfrm>
            <a:off x="3105150" y="4373117"/>
            <a:ext cx="4154170" cy="980440"/>
            <a:chOff x="3105150" y="4373117"/>
            <a:chExt cx="4154170" cy="980440"/>
          </a:xfrm>
        </p:grpSpPr>
        <p:sp>
          <p:nvSpPr>
            <p:cNvPr id="46" name="object 46"/>
            <p:cNvSpPr/>
            <p:nvPr/>
          </p:nvSpPr>
          <p:spPr>
            <a:xfrm>
              <a:off x="3105150" y="4645151"/>
              <a:ext cx="1954529" cy="707898"/>
            </a:xfrm>
            <a:prstGeom prst="rect">
              <a:avLst/>
            </a:prstGeom>
            <a:blipFill>
              <a:blip r:embed="rId17" cstate="print"/>
              <a:stretch>
                <a:fillRect/>
              </a:stretch>
            </a:blipFill>
          </p:spPr>
          <p:txBody>
            <a:bodyPr wrap="square" lIns="0" tIns="0" rIns="0" bIns="0" rtlCol="0"/>
            <a:lstStyle/>
            <a:p>
              <a:endParaRPr/>
            </a:p>
          </p:txBody>
        </p:sp>
        <p:sp>
          <p:nvSpPr>
            <p:cNvPr id="47" name="object 47"/>
            <p:cNvSpPr/>
            <p:nvPr/>
          </p:nvSpPr>
          <p:spPr>
            <a:xfrm>
              <a:off x="5304282" y="4373117"/>
              <a:ext cx="1954530" cy="297180"/>
            </a:xfrm>
            <a:custGeom>
              <a:avLst/>
              <a:gdLst/>
              <a:ahLst/>
              <a:cxnLst/>
              <a:rect l="l" t="t" r="r" b="b"/>
              <a:pathLst>
                <a:path w="1954529" h="297179">
                  <a:moveTo>
                    <a:pt x="1954530" y="762"/>
                  </a:moveTo>
                  <a:lnTo>
                    <a:pt x="1942338" y="762"/>
                  </a:lnTo>
                  <a:lnTo>
                    <a:pt x="1942338" y="0"/>
                  </a:lnTo>
                  <a:lnTo>
                    <a:pt x="12954" y="0"/>
                  </a:lnTo>
                  <a:lnTo>
                    <a:pt x="12954" y="762"/>
                  </a:lnTo>
                  <a:lnTo>
                    <a:pt x="0" y="762"/>
                  </a:lnTo>
                  <a:lnTo>
                    <a:pt x="0" y="291846"/>
                  </a:lnTo>
                  <a:lnTo>
                    <a:pt x="6096" y="297180"/>
                  </a:lnTo>
                  <a:lnTo>
                    <a:pt x="12954" y="297180"/>
                  </a:lnTo>
                  <a:lnTo>
                    <a:pt x="25146" y="297180"/>
                  </a:lnTo>
                  <a:lnTo>
                    <a:pt x="1929384" y="297180"/>
                  </a:lnTo>
                  <a:lnTo>
                    <a:pt x="1942338" y="297180"/>
                  </a:lnTo>
                  <a:lnTo>
                    <a:pt x="1949196" y="297180"/>
                  </a:lnTo>
                  <a:lnTo>
                    <a:pt x="1954530" y="291846"/>
                  </a:lnTo>
                  <a:lnTo>
                    <a:pt x="1954530" y="762"/>
                  </a:lnTo>
                  <a:close/>
                </a:path>
              </a:pathLst>
            </a:custGeom>
            <a:solidFill>
              <a:srgbClr val="4F81BD"/>
            </a:solidFill>
          </p:spPr>
          <p:txBody>
            <a:bodyPr wrap="square" lIns="0" tIns="0" rIns="0" bIns="0" rtlCol="0"/>
            <a:lstStyle/>
            <a:p>
              <a:endParaRPr/>
            </a:p>
          </p:txBody>
        </p:sp>
      </p:grpSp>
      <p:sp>
        <p:nvSpPr>
          <p:cNvPr id="48" name="object 48"/>
          <p:cNvSpPr txBox="1"/>
          <p:nvPr/>
        </p:nvSpPr>
        <p:spPr>
          <a:xfrm>
            <a:off x="5740400" y="4166107"/>
            <a:ext cx="1082040" cy="433705"/>
          </a:xfrm>
          <a:prstGeom prst="rect">
            <a:avLst/>
          </a:prstGeom>
        </p:spPr>
        <p:txBody>
          <a:bodyPr vert="horz" wrap="square" lIns="0" tIns="33655" rIns="0" bIns="0" rtlCol="0">
            <a:spAutoFit/>
          </a:bodyPr>
          <a:lstStyle/>
          <a:p>
            <a:pPr marL="207010" marR="5080" indent="-194310">
              <a:lnSpc>
                <a:spcPts val="1540"/>
              </a:lnSpc>
              <a:spcBef>
                <a:spcPts val="265"/>
              </a:spcBef>
            </a:pPr>
            <a:r>
              <a:rPr sz="1400" spc="-20" dirty="0">
                <a:solidFill>
                  <a:srgbClr val="FFFFFF"/>
                </a:solidFill>
                <a:latin typeface="Calibri"/>
                <a:cs typeface="Calibri"/>
              </a:rPr>
              <a:t>Termination </a:t>
            </a:r>
            <a:r>
              <a:rPr sz="1400" spc="-5" dirty="0">
                <a:solidFill>
                  <a:srgbClr val="FFFFFF"/>
                </a:solidFill>
                <a:latin typeface="Calibri"/>
                <a:cs typeface="Calibri"/>
              </a:rPr>
              <a:t>of  </a:t>
            </a:r>
            <a:r>
              <a:rPr sz="1400" spc="-10" dirty="0">
                <a:solidFill>
                  <a:srgbClr val="FFFFFF"/>
                </a:solidFill>
                <a:latin typeface="Calibri"/>
                <a:cs typeface="Calibri"/>
              </a:rPr>
              <a:t>Coverage</a:t>
            </a:r>
            <a:endParaRPr sz="1400">
              <a:latin typeface="Calibri"/>
              <a:cs typeface="Calibri"/>
            </a:endParaRPr>
          </a:p>
        </p:txBody>
      </p:sp>
      <p:grpSp>
        <p:nvGrpSpPr>
          <p:cNvPr id="49" name="object 49"/>
          <p:cNvGrpSpPr/>
          <p:nvPr/>
        </p:nvGrpSpPr>
        <p:grpSpPr>
          <a:xfrm>
            <a:off x="5304282" y="4373117"/>
            <a:ext cx="4154804" cy="980440"/>
            <a:chOff x="5304282" y="4373117"/>
            <a:chExt cx="4154804" cy="980440"/>
          </a:xfrm>
        </p:grpSpPr>
        <p:sp>
          <p:nvSpPr>
            <p:cNvPr id="50" name="object 50"/>
            <p:cNvSpPr/>
            <p:nvPr/>
          </p:nvSpPr>
          <p:spPr>
            <a:xfrm>
              <a:off x="5304282" y="4645151"/>
              <a:ext cx="1954529" cy="707897"/>
            </a:xfrm>
            <a:prstGeom prst="rect">
              <a:avLst/>
            </a:prstGeom>
            <a:blipFill>
              <a:blip r:embed="rId18" cstate="print"/>
              <a:stretch>
                <a:fillRect/>
              </a:stretch>
            </a:blipFill>
          </p:spPr>
          <p:txBody>
            <a:bodyPr wrap="square" lIns="0" tIns="0" rIns="0" bIns="0" rtlCol="0"/>
            <a:lstStyle/>
            <a:p>
              <a:endParaRPr/>
            </a:p>
          </p:txBody>
        </p:sp>
        <p:sp>
          <p:nvSpPr>
            <p:cNvPr id="51" name="object 51"/>
            <p:cNvSpPr/>
            <p:nvPr/>
          </p:nvSpPr>
          <p:spPr>
            <a:xfrm>
              <a:off x="7504176" y="4373117"/>
              <a:ext cx="1954530" cy="297180"/>
            </a:xfrm>
            <a:custGeom>
              <a:avLst/>
              <a:gdLst/>
              <a:ahLst/>
              <a:cxnLst/>
              <a:rect l="l" t="t" r="r" b="b"/>
              <a:pathLst>
                <a:path w="1954529" h="297179">
                  <a:moveTo>
                    <a:pt x="1954530" y="762"/>
                  </a:moveTo>
                  <a:lnTo>
                    <a:pt x="1941576" y="762"/>
                  </a:lnTo>
                  <a:lnTo>
                    <a:pt x="1941576" y="0"/>
                  </a:lnTo>
                  <a:lnTo>
                    <a:pt x="12192" y="0"/>
                  </a:lnTo>
                  <a:lnTo>
                    <a:pt x="12192" y="762"/>
                  </a:lnTo>
                  <a:lnTo>
                    <a:pt x="0" y="762"/>
                  </a:lnTo>
                  <a:lnTo>
                    <a:pt x="0" y="291846"/>
                  </a:lnTo>
                  <a:lnTo>
                    <a:pt x="5334" y="297180"/>
                  </a:lnTo>
                  <a:lnTo>
                    <a:pt x="12192" y="297180"/>
                  </a:lnTo>
                  <a:lnTo>
                    <a:pt x="25146" y="297180"/>
                  </a:lnTo>
                  <a:lnTo>
                    <a:pt x="1929384" y="297180"/>
                  </a:lnTo>
                  <a:lnTo>
                    <a:pt x="1941576" y="297180"/>
                  </a:lnTo>
                  <a:lnTo>
                    <a:pt x="1948434" y="297180"/>
                  </a:lnTo>
                  <a:lnTo>
                    <a:pt x="1954530" y="291846"/>
                  </a:lnTo>
                  <a:lnTo>
                    <a:pt x="1954530" y="762"/>
                  </a:lnTo>
                  <a:close/>
                </a:path>
              </a:pathLst>
            </a:custGeom>
            <a:solidFill>
              <a:srgbClr val="4F81BD"/>
            </a:solidFill>
          </p:spPr>
          <p:txBody>
            <a:bodyPr wrap="square" lIns="0" tIns="0" rIns="0" bIns="0" rtlCol="0"/>
            <a:lstStyle/>
            <a:p>
              <a:endParaRPr/>
            </a:p>
          </p:txBody>
        </p:sp>
      </p:grpSp>
      <p:sp>
        <p:nvSpPr>
          <p:cNvPr id="52" name="object 52"/>
          <p:cNvSpPr txBox="1"/>
          <p:nvPr/>
        </p:nvSpPr>
        <p:spPr>
          <a:xfrm>
            <a:off x="7741411" y="4263644"/>
            <a:ext cx="1478280" cy="238760"/>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FFFFFF"/>
                </a:solidFill>
                <a:latin typeface="Calibri"/>
                <a:cs typeface="Calibri"/>
              </a:rPr>
              <a:t>Delay </a:t>
            </a:r>
            <a:r>
              <a:rPr sz="1400" spc="-5" dirty="0">
                <a:solidFill>
                  <a:srgbClr val="FFFFFF"/>
                </a:solidFill>
                <a:latin typeface="Calibri"/>
                <a:cs typeface="Calibri"/>
              </a:rPr>
              <a:t>in</a:t>
            </a:r>
            <a:r>
              <a:rPr sz="1400" spc="-30" dirty="0">
                <a:solidFill>
                  <a:srgbClr val="FFFFFF"/>
                </a:solidFill>
                <a:latin typeface="Calibri"/>
                <a:cs typeface="Calibri"/>
              </a:rPr>
              <a:t> </a:t>
            </a:r>
            <a:r>
              <a:rPr sz="1400" spc="-10" dirty="0">
                <a:solidFill>
                  <a:srgbClr val="FFFFFF"/>
                </a:solidFill>
                <a:latin typeface="Calibri"/>
                <a:cs typeface="Calibri"/>
              </a:rPr>
              <a:t>Completion</a:t>
            </a:r>
            <a:endParaRPr sz="1400">
              <a:latin typeface="Calibri"/>
              <a:cs typeface="Calibri"/>
            </a:endParaRPr>
          </a:p>
        </p:txBody>
      </p:sp>
      <p:grpSp>
        <p:nvGrpSpPr>
          <p:cNvPr id="53" name="object 53"/>
          <p:cNvGrpSpPr/>
          <p:nvPr/>
        </p:nvGrpSpPr>
        <p:grpSpPr>
          <a:xfrm>
            <a:off x="457200" y="4645152"/>
            <a:ext cx="9144000" cy="1687195"/>
            <a:chOff x="457200" y="4645152"/>
            <a:chExt cx="9144000" cy="1687195"/>
          </a:xfrm>
        </p:grpSpPr>
        <p:sp>
          <p:nvSpPr>
            <p:cNvPr id="54" name="object 54"/>
            <p:cNvSpPr/>
            <p:nvPr/>
          </p:nvSpPr>
          <p:spPr>
            <a:xfrm>
              <a:off x="7504176" y="4645152"/>
              <a:ext cx="1954529" cy="707898"/>
            </a:xfrm>
            <a:prstGeom prst="rect">
              <a:avLst/>
            </a:prstGeom>
            <a:blipFill>
              <a:blip r:embed="rId19" cstate="print"/>
              <a:stretch>
                <a:fillRect/>
              </a:stretch>
            </a:blipFill>
          </p:spPr>
          <p:txBody>
            <a:bodyPr wrap="square" lIns="0" tIns="0" rIns="0" bIns="0" rtlCol="0"/>
            <a:lstStyle/>
            <a:p>
              <a:endParaRPr/>
            </a:p>
          </p:txBody>
        </p:sp>
        <p:sp>
          <p:nvSpPr>
            <p:cNvPr id="55" name="object 55"/>
            <p:cNvSpPr/>
            <p:nvPr/>
          </p:nvSpPr>
          <p:spPr>
            <a:xfrm>
              <a:off x="457200" y="5352288"/>
              <a:ext cx="9144000" cy="980440"/>
            </a:xfrm>
            <a:custGeom>
              <a:avLst/>
              <a:gdLst/>
              <a:ahLst/>
              <a:cxnLst/>
              <a:rect l="l" t="t" r="r" b="b"/>
              <a:pathLst>
                <a:path w="9144000" h="980439">
                  <a:moveTo>
                    <a:pt x="9144000" y="979932"/>
                  </a:moveTo>
                  <a:lnTo>
                    <a:pt x="9144000" y="0"/>
                  </a:lnTo>
                  <a:lnTo>
                    <a:pt x="0" y="0"/>
                  </a:lnTo>
                  <a:lnTo>
                    <a:pt x="0" y="979932"/>
                  </a:lnTo>
                  <a:lnTo>
                    <a:pt x="9144000" y="979932"/>
                  </a:lnTo>
                  <a:close/>
                </a:path>
              </a:pathLst>
            </a:custGeom>
            <a:solidFill>
              <a:srgbClr val="1F497D"/>
            </a:solidFill>
          </p:spPr>
          <p:txBody>
            <a:bodyPr wrap="square" lIns="0" tIns="0" rIns="0" bIns="0" rtlCol="0"/>
            <a:lstStyle/>
            <a:p>
              <a:endParaRPr/>
            </a:p>
          </p:txBody>
        </p:sp>
        <p:sp>
          <p:nvSpPr>
            <p:cNvPr id="56" name="object 56"/>
            <p:cNvSpPr/>
            <p:nvPr/>
          </p:nvSpPr>
          <p:spPr>
            <a:xfrm>
              <a:off x="905255" y="5353050"/>
              <a:ext cx="1954530" cy="979170"/>
            </a:xfrm>
            <a:prstGeom prst="rect">
              <a:avLst/>
            </a:prstGeom>
            <a:blipFill>
              <a:blip r:embed="rId20" cstate="print"/>
              <a:stretch>
                <a:fillRect/>
              </a:stretch>
            </a:blipFill>
          </p:spPr>
          <p:txBody>
            <a:bodyPr wrap="square" lIns="0" tIns="0" rIns="0" bIns="0" rtlCol="0"/>
            <a:lstStyle/>
            <a:p>
              <a:endParaRPr/>
            </a:p>
          </p:txBody>
        </p:sp>
        <p:sp>
          <p:nvSpPr>
            <p:cNvPr id="57" name="object 57"/>
            <p:cNvSpPr/>
            <p:nvPr/>
          </p:nvSpPr>
          <p:spPr>
            <a:xfrm>
              <a:off x="3105150" y="5353050"/>
              <a:ext cx="1954530" cy="979170"/>
            </a:xfrm>
            <a:prstGeom prst="rect">
              <a:avLst/>
            </a:prstGeom>
            <a:blipFill>
              <a:blip r:embed="rId21" cstate="print"/>
              <a:stretch>
                <a:fillRect/>
              </a:stretch>
            </a:blipFill>
          </p:spPr>
          <p:txBody>
            <a:bodyPr wrap="square" lIns="0" tIns="0" rIns="0" bIns="0" rtlCol="0"/>
            <a:lstStyle/>
            <a:p>
              <a:endParaRPr/>
            </a:p>
          </p:txBody>
        </p:sp>
      </p:grpSp>
      <p:sp>
        <p:nvSpPr>
          <p:cNvPr id="58" name="object 58"/>
          <p:cNvSpPr txBox="1"/>
          <p:nvPr/>
        </p:nvSpPr>
        <p:spPr>
          <a:xfrm>
            <a:off x="3179317" y="4689602"/>
            <a:ext cx="1732914" cy="1052830"/>
          </a:xfrm>
          <a:prstGeom prst="rect">
            <a:avLst/>
          </a:prstGeom>
        </p:spPr>
        <p:txBody>
          <a:bodyPr vert="horz" wrap="square" lIns="0" tIns="30480" rIns="0" bIns="0" rtlCol="0">
            <a:spAutoFit/>
          </a:bodyPr>
          <a:lstStyle/>
          <a:p>
            <a:pPr marL="126364" marR="67945" indent="-114300" algn="just">
              <a:lnSpc>
                <a:spcPct val="91500"/>
              </a:lnSpc>
              <a:spcBef>
                <a:spcPts val="240"/>
              </a:spcBef>
              <a:buChar char="•"/>
              <a:tabLst>
                <a:tab pos="127000" algn="l"/>
              </a:tabLst>
            </a:pPr>
            <a:r>
              <a:rPr sz="1400" spc="-10" dirty="0">
                <a:solidFill>
                  <a:srgbClr val="002060"/>
                </a:solidFill>
                <a:latin typeface="Calibri"/>
                <a:cs typeface="Calibri"/>
              </a:rPr>
              <a:t>Insured permitted </a:t>
            </a:r>
            <a:r>
              <a:rPr sz="1400" spc="-20" dirty="0">
                <a:solidFill>
                  <a:srgbClr val="002060"/>
                </a:solidFill>
                <a:latin typeface="Calibri"/>
                <a:cs typeface="Calibri"/>
              </a:rPr>
              <a:t>to  </a:t>
            </a:r>
            <a:r>
              <a:rPr sz="1400" spc="-10" dirty="0">
                <a:solidFill>
                  <a:srgbClr val="002060"/>
                </a:solidFill>
                <a:latin typeface="Calibri"/>
                <a:cs typeface="Calibri"/>
              </a:rPr>
              <a:t>waive recovery</a:t>
            </a:r>
            <a:r>
              <a:rPr sz="1400" spc="-60" dirty="0">
                <a:solidFill>
                  <a:srgbClr val="002060"/>
                </a:solidFill>
                <a:latin typeface="Calibri"/>
                <a:cs typeface="Calibri"/>
              </a:rPr>
              <a:t> </a:t>
            </a:r>
            <a:r>
              <a:rPr sz="1400" spc="-5" dirty="0">
                <a:solidFill>
                  <a:srgbClr val="002060"/>
                </a:solidFill>
                <a:latin typeface="Calibri"/>
                <a:cs typeface="Calibri"/>
              </a:rPr>
              <a:t>rights  </a:t>
            </a:r>
            <a:r>
              <a:rPr sz="1400" spc="-15" dirty="0">
                <a:solidFill>
                  <a:srgbClr val="002060"/>
                </a:solidFill>
                <a:latin typeface="Calibri"/>
                <a:cs typeface="Calibri"/>
              </a:rPr>
              <a:t>against </a:t>
            </a:r>
            <a:r>
              <a:rPr sz="1400" spc="-10" dirty="0">
                <a:solidFill>
                  <a:srgbClr val="002060"/>
                </a:solidFill>
                <a:latin typeface="Calibri"/>
                <a:cs typeface="Calibri"/>
              </a:rPr>
              <a:t>others </a:t>
            </a:r>
            <a:r>
              <a:rPr sz="1400" spc="-15" dirty="0">
                <a:solidFill>
                  <a:srgbClr val="002060"/>
                </a:solidFill>
                <a:latin typeface="Calibri"/>
                <a:cs typeface="Calibri"/>
              </a:rPr>
              <a:t>before  </a:t>
            </a:r>
            <a:r>
              <a:rPr sz="1400" spc="-10" dirty="0">
                <a:solidFill>
                  <a:srgbClr val="002060"/>
                </a:solidFill>
                <a:latin typeface="Calibri"/>
                <a:cs typeface="Calibri"/>
              </a:rPr>
              <a:t>loss</a:t>
            </a:r>
            <a:endParaRPr sz="1400">
              <a:latin typeface="Calibri"/>
              <a:cs typeface="Calibri"/>
            </a:endParaRPr>
          </a:p>
          <a:p>
            <a:pPr marL="126364" indent="-114300" algn="just">
              <a:lnSpc>
                <a:spcPct val="100000"/>
              </a:lnSpc>
              <a:spcBef>
                <a:spcPts val="115"/>
              </a:spcBef>
              <a:buChar char="•"/>
              <a:tabLst>
                <a:tab pos="127000" algn="l"/>
              </a:tabLst>
            </a:pPr>
            <a:r>
              <a:rPr sz="1400" spc="-15" dirty="0">
                <a:solidFill>
                  <a:srgbClr val="002060"/>
                </a:solidFill>
                <a:latin typeface="Calibri"/>
                <a:cs typeface="Calibri"/>
              </a:rPr>
              <a:t>Waiver </a:t>
            </a:r>
            <a:r>
              <a:rPr sz="1400" spc="-5" dirty="0">
                <a:solidFill>
                  <a:srgbClr val="002060"/>
                </a:solidFill>
                <a:latin typeface="Calibri"/>
                <a:cs typeface="Calibri"/>
              </a:rPr>
              <a:t>of</a:t>
            </a:r>
            <a:r>
              <a:rPr sz="1400" spc="-10" dirty="0">
                <a:solidFill>
                  <a:srgbClr val="002060"/>
                </a:solidFill>
                <a:latin typeface="Calibri"/>
                <a:cs typeface="Calibri"/>
              </a:rPr>
              <a:t> </a:t>
            </a:r>
            <a:r>
              <a:rPr sz="1400" spc="-15" dirty="0">
                <a:solidFill>
                  <a:srgbClr val="002060"/>
                </a:solidFill>
                <a:latin typeface="Calibri"/>
                <a:cs typeface="Calibri"/>
              </a:rPr>
              <a:t>subrogation</a:t>
            </a:r>
            <a:endParaRPr sz="1400">
              <a:latin typeface="Calibri"/>
              <a:cs typeface="Calibri"/>
            </a:endParaRPr>
          </a:p>
        </p:txBody>
      </p:sp>
      <p:sp>
        <p:nvSpPr>
          <p:cNvPr id="59" name="object 59"/>
          <p:cNvSpPr/>
          <p:nvPr/>
        </p:nvSpPr>
        <p:spPr>
          <a:xfrm>
            <a:off x="5304282" y="5353050"/>
            <a:ext cx="1954529" cy="979170"/>
          </a:xfrm>
          <a:prstGeom prst="rect">
            <a:avLst/>
          </a:prstGeom>
          <a:blipFill>
            <a:blip r:embed="rId22" cstate="print"/>
            <a:stretch>
              <a:fillRect/>
            </a:stretch>
          </a:blipFill>
        </p:spPr>
        <p:txBody>
          <a:bodyPr wrap="square" lIns="0" tIns="0" rIns="0" bIns="0" rtlCol="0"/>
          <a:lstStyle/>
          <a:p>
            <a:endParaRPr/>
          </a:p>
        </p:txBody>
      </p:sp>
      <p:sp>
        <p:nvSpPr>
          <p:cNvPr id="60" name="object 60"/>
          <p:cNvSpPr txBox="1"/>
          <p:nvPr/>
        </p:nvSpPr>
        <p:spPr>
          <a:xfrm>
            <a:off x="5378450" y="4674812"/>
            <a:ext cx="1691005" cy="937260"/>
          </a:xfrm>
          <a:prstGeom prst="rect">
            <a:avLst/>
          </a:prstGeom>
        </p:spPr>
        <p:txBody>
          <a:bodyPr vert="horz" wrap="square" lIns="0" tIns="27305" rIns="0" bIns="0" rtlCol="0">
            <a:spAutoFit/>
          </a:bodyPr>
          <a:lstStyle/>
          <a:p>
            <a:pPr marL="126364" indent="-114300">
              <a:lnSpc>
                <a:spcPct val="100000"/>
              </a:lnSpc>
              <a:spcBef>
                <a:spcPts val="215"/>
              </a:spcBef>
              <a:buChar char="•"/>
              <a:tabLst>
                <a:tab pos="127000" algn="l"/>
              </a:tabLst>
            </a:pPr>
            <a:r>
              <a:rPr sz="1400" spc="-10" dirty="0">
                <a:solidFill>
                  <a:srgbClr val="002060"/>
                </a:solidFill>
                <a:latin typeface="Calibri"/>
                <a:cs typeface="Calibri"/>
              </a:rPr>
              <a:t>Policy</a:t>
            </a:r>
            <a:r>
              <a:rPr sz="1400" spc="-5" dirty="0">
                <a:solidFill>
                  <a:srgbClr val="002060"/>
                </a:solidFill>
                <a:latin typeface="Calibri"/>
                <a:cs typeface="Calibri"/>
              </a:rPr>
              <a:t> </a:t>
            </a:r>
            <a:r>
              <a:rPr sz="1400" spc="-10" dirty="0">
                <a:solidFill>
                  <a:srgbClr val="002060"/>
                </a:solidFill>
                <a:latin typeface="Calibri"/>
                <a:cs typeface="Calibri"/>
              </a:rPr>
              <a:t>expiration</a:t>
            </a:r>
            <a:endParaRPr sz="1400">
              <a:latin typeface="Calibri"/>
              <a:cs typeface="Calibri"/>
            </a:endParaRPr>
          </a:p>
          <a:p>
            <a:pPr marL="126364" indent="-114300">
              <a:lnSpc>
                <a:spcPct val="100000"/>
              </a:lnSpc>
              <a:spcBef>
                <a:spcPts val="110"/>
              </a:spcBef>
              <a:buChar char="•"/>
              <a:tabLst>
                <a:tab pos="127000" algn="l"/>
              </a:tabLst>
            </a:pPr>
            <a:r>
              <a:rPr sz="1400" spc="-5" dirty="0">
                <a:solidFill>
                  <a:srgbClr val="002060"/>
                </a:solidFill>
                <a:latin typeface="Calibri"/>
                <a:cs typeface="Calibri"/>
              </a:rPr>
              <a:t>Occupancy</a:t>
            </a:r>
            <a:endParaRPr sz="1400">
              <a:latin typeface="Calibri"/>
              <a:cs typeface="Calibri"/>
            </a:endParaRPr>
          </a:p>
          <a:p>
            <a:pPr marL="126364" indent="-114300">
              <a:lnSpc>
                <a:spcPct val="100000"/>
              </a:lnSpc>
              <a:spcBef>
                <a:spcPts val="114"/>
              </a:spcBef>
              <a:buChar char="•"/>
              <a:tabLst>
                <a:tab pos="127000" algn="l"/>
              </a:tabLst>
            </a:pPr>
            <a:r>
              <a:rPr sz="1400" spc="-5" dirty="0">
                <a:solidFill>
                  <a:srgbClr val="002060"/>
                </a:solidFill>
                <a:latin typeface="Calibri"/>
                <a:cs typeface="Calibri"/>
              </a:rPr>
              <a:t>Acceptance </a:t>
            </a:r>
            <a:r>
              <a:rPr sz="1400" spc="-10" dirty="0">
                <a:solidFill>
                  <a:srgbClr val="002060"/>
                </a:solidFill>
                <a:latin typeface="Calibri"/>
                <a:cs typeface="Calibri"/>
              </a:rPr>
              <a:t>by</a:t>
            </a:r>
            <a:r>
              <a:rPr sz="1400" spc="-75" dirty="0">
                <a:solidFill>
                  <a:srgbClr val="002060"/>
                </a:solidFill>
                <a:latin typeface="Calibri"/>
                <a:cs typeface="Calibri"/>
              </a:rPr>
              <a:t> </a:t>
            </a:r>
            <a:r>
              <a:rPr sz="1400" spc="-5" dirty="0">
                <a:solidFill>
                  <a:srgbClr val="002060"/>
                </a:solidFill>
                <a:latin typeface="Calibri"/>
                <a:cs typeface="Calibri"/>
              </a:rPr>
              <a:t>owner</a:t>
            </a:r>
            <a:endParaRPr sz="1400">
              <a:latin typeface="Calibri"/>
              <a:cs typeface="Calibri"/>
            </a:endParaRPr>
          </a:p>
          <a:p>
            <a:pPr marL="126364" indent="-114300">
              <a:lnSpc>
                <a:spcPct val="100000"/>
              </a:lnSpc>
              <a:spcBef>
                <a:spcPts val="114"/>
              </a:spcBef>
              <a:buChar char="•"/>
              <a:tabLst>
                <a:tab pos="127000" algn="l"/>
              </a:tabLst>
            </a:pPr>
            <a:r>
              <a:rPr sz="1400" spc="-5" dirty="0">
                <a:solidFill>
                  <a:srgbClr val="002060"/>
                </a:solidFill>
                <a:latin typeface="Calibri"/>
                <a:cs typeface="Calibri"/>
              </a:rPr>
              <a:t>Other </a:t>
            </a:r>
            <a:r>
              <a:rPr sz="1400" spc="-10" dirty="0">
                <a:solidFill>
                  <a:srgbClr val="002060"/>
                </a:solidFill>
                <a:latin typeface="Calibri"/>
                <a:cs typeface="Calibri"/>
              </a:rPr>
              <a:t>specified</a:t>
            </a:r>
            <a:r>
              <a:rPr sz="1400" spc="-20" dirty="0">
                <a:solidFill>
                  <a:srgbClr val="002060"/>
                </a:solidFill>
                <a:latin typeface="Calibri"/>
                <a:cs typeface="Calibri"/>
              </a:rPr>
              <a:t> </a:t>
            </a:r>
            <a:r>
              <a:rPr sz="1400" spc="-10" dirty="0">
                <a:solidFill>
                  <a:srgbClr val="002060"/>
                </a:solidFill>
                <a:latin typeface="Calibri"/>
                <a:cs typeface="Calibri"/>
              </a:rPr>
              <a:t>event</a:t>
            </a:r>
            <a:endParaRPr sz="1400">
              <a:latin typeface="Calibri"/>
              <a:cs typeface="Calibri"/>
            </a:endParaRPr>
          </a:p>
        </p:txBody>
      </p:sp>
      <p:sp>
        <p:nvSpPr>
          <p:cNvPr id="61" name="object 61"/>
          <p:cNvSpPr/>
          <p:nvPr/>
        </p:nvSpPr>
        <p:spPr>
          <a:xfrm>
            <a:off x="7504176" y="5353050"/>
            <a:ext cx="1954529" cy="979170"/>
          </a:xfrm>
          <a:prstGeom prst="rect">
            <a:avLst/>
          </a:prstGeom>
          <a:blipFill>
            <a:blip r:embed="rId23" cstate="print"/>
            <a:stretch>
              <a:fillRect/>
            </a:stretch>
          </a:blipFill>
        </p:spPr>
        <p:txBody>
          <a:bodyPr wrap="square" lIns="0" tIns="0" rIns="0" bIns="0" rtlCol="0"/>
          <a:lstStyle/>
          <a:p>
            <a:endParaRPr/>
          </a:p>
        </p:txBody>
      </p:sp>
      <p:sp>
        <p:nvSpPr>
          <p:cNvPr id="62" name="object 62"/>
          <p:cNvSpPr txBox="1"/>
          <p:nvPr/>
        </p:nvSpPr>
        <p:spPr>
          <a:xfrm>
            <a:off x="7578343" y="4674812"/>
            <a:ext cx="1630045" cy="1523365"/>
          </a:xfrm>
          <a:prstGeom prst="rect">
            <a:avLst/>
          </a:prstGeom>
        </p:spPr>
        <p:txBody>
          <a:bodyPr vert="horz" wrap="square" lIns="0" tIns="27305" rIns="0" bIns="0" rtlCol="0">
            <a:spAutoFit/>
          </a:bodyPr>
          <a:lstStyle/>
          <a:p>
            <a:pPr marL="126364" indent="-114300">
              <a:lnSpc>
                <a:spcPct val="100000"/>
              </a:lnSpc>
              <a:spcBef>
                <a:spcPts val="215"/>
              </a:spcBef>
              <a:buChar char="•"/>
              <a:tabLst>
                <a:tab pos="127000" algn="l"/>
              </a:tabLst>
            </a:pPr>
            <a:r>
              <a:rPr sz="1400" spc="-5" dirty="0">
                <a:solidFill>
                  <a:srgbClr val="002060"/>
                </a:solidFill>
                <a:latin typeface="Calibri"/>
                <a:cs typeface="Calibri"/>
              </a:rPr>
              <a:t>Loss of</a:t>
            </a:r>
            <a:r>
              <a:rPr sz="1400" spc="-30" dirty="0">
                <a:solidFill>
                  <a:srgbClr val="002060"/>
                </a:solidFill>
                <a:latin typeface="Calibri"/>
                <a:cs typeface="Calibri"/>
              </a:rPr>
              <a:t> </a:t>
            </a:r>
            <a:r>
              <a:rPr sz="1400" spc="-10" dirty="0">
                <a:solidFill>
                  <a:srgbClr val="002060"/>
                </a:solidFill>
                <a:latin typeface="Calibri"/>
                <a:cs typeface="Calibri"/>
              </a:rPr>
              <a:t>income/rent</a:t>
            </a:r>
            <a:endParaRPr sz="1400">
              <a:latin typeface="Calibri"/>
              <a:cs typeface="Calibri"/>
            </a:endParaRPr>
          </a:p>
          <a:p>
            <a:pPr marL="126364" indent="-114300">
              <a:lnSpc>
                <a:spcPct val="100000"/>
              </a:lnSpc>
              <a:spcBef>
                <a:spcPts val="110"/>
              </a:spcBef>
              <a:buChar char="•"/>
              <a:tabLst>
                <a:tab pos="127000" algn="l"/>
              </a:tabLst>
            </a:pPr>
            <a:r>
              <a:rPr sz="1400" spc="-5" dirty="0">
                <a:solidFill>
                  <a:srgbClr val="002060"/>
                </a:solidFill>
                <a:latin typeface="Calibri"/>
                <a:cs typeface="Calibri"/>
              </a:rPr>
              <a:t>Soft</a:t>
            </a:r>
            <a:r>
              <a:rPr sz="1400" spc="-10" dirty="0">
                <a:solidFill>
                  <a:srgbClr val="002060"/>
                </a:solidFill>
                <a:latin typeface="Calibri"/>
                <a:cs typeface="Calibri"/>
              </a:rPr>
              <a:t> costs</a:t>
            </a:r>
            <a:endParaRPr sz="1400">
              <a:latin typeface="Calibri"/>
              <a:cs typeface="Calibri"/>
            </a:endParaRPr>
          </a:p>
          <a:p>
            <a:pPr marL="127000" marR="61594" indent="-114300">
              <a:lnSpc>
                <a:spcPts val="1540"/>
              </a:lnSpc>
              <a:spcBef>
                <a:spcPts val="285"/>
              </a:spcBef>
              <a:buChar char="•"/>
              <a:tabLst>
                <a:tab pos="127000" algn="l"/>
              </a:tabLst>
            </a:pPr>
            <a:r>
              <a:rPr sz="1400" spc="-5" dirty="0">
                <a:solidFill>
                  <a:srgbClr val="002060"/>
                </a:solidFill>
                <a:latin typeface="Calibri"/>
                <a:cs typeface="Calibri"/>
              </a:rPr>
              <a:t>Expense </a:t>
            </a:r>
            <a:r>
              <a:rPr sz="1400" spc="-10" dirty="0">
                <a:solidFill>
                  <a:srgbClr val="002060"/>
                </a:solidFill>
                <a:latin typeface="Calibri"/>
                <a:cs typeface="Calibri"/>
              </a:rPr>
              <a:t>incurred </a:t>
            </a:r>
            <a:r>
              <a:rPr sz="1400" spc="-20" dirty="0">
                <a:solidFill>
                  <a:srgbClr val="002060"/>
                </a:solidFill>
                <a:latin typeface="Calibri"/>
                <a:cs typeface="Calibri"/>
              </a:rPr>
              <a:t>to  </a:t>
            </a:r>
            <a:r>
              <a:rPr sz="1400" spc="-10" dirty="0">
                <a:solidFill>
                  <a:srgbClr val="002060"/>
                </a:solidFill>
                <a:latin typeface="Calibri"/>
                <a:cs typeface="Calibri"/>
              </a:rPr>
              <a:t>reduce delay</a:t>
            </a:r>
            <a:endParaRPr sz="1400">
              <a:latin typeface="Calibri"/>
              <a:cs typeface="Calibri"/>
            </a:endParaRPr>
          </a:p>
          <a:p>
            <a:pPr marL="127000" marR="5080" indent="-114300">
              <a:lnSpc>
                <a:spcPct val="91600"/>
              </a:lnSpc>
              <a:spcBef>
                <a:spcPts val="220"/>
              </a:spcBef>
              <a:buChar char="•"/>
              <a:tabLst>
                <a:tab pos="127000" algn="l"/>
              </a:tabLst>
            </a:pPr>
            <a:r>
              <a:rPr sz="1400" spc="-5" dirty="0">
                <a:solidFill>
                  <a:srgbClr val="002060"/>
                </a:solidFill>
                <a:latin typeface="Calibri"/>
                <a:cs typeface="Calibri"/>
              </a:rPr>
              <a:t>Indemnity </a:t>
            </a:r>
            <a:r>
              <a:rPr sz="1400" spc="-10" dirty="0">
                <a:solidFill>
                  <a:srgbClr val="002060"/>
                </a:solidFill>
                <a:latin typeface="Calibri"/>
                <a:cs typeface="Calibri"/>
              </a:rPr>
              <a:t>period:  </a:t>
            </a:r>
            <a:r>
              <a:rPr sz="1400" spc="-5" dirty="0">
                <a:solidFill>
                  <a:srgbClr val="002060"/>
                </a:solidFill>
                <a:latin typeface="Calibri"/>
                <a:cs typeface="Calibri"/>
              </a:rPr>
              <a:t>commencement</a:t>
            </a:r>
            <a:r>
              <a:rPr sz="1400" spc="-60" dirty="0">
                <a:solidFill>
                  <a:srgbClr val="002060"/>
                </a:solidFill>
                <a:latin typeface="Calibri"/>
                <a:cs typeface="Calibri"/>
              </a:rPr>
              <a:t> </a:t>
            </a:r>
            <a:r>
              <a:rPr sz="1400" spc="-10" dirty="0">
                <a:solidFill>
                  <a:srgbClr val="002060"/>
                </a:solidFill>
                <a:latin typeface="Calibri"/>
                <a:cs typeface="Calibri"/>
              </a:rPr>
              <a:t>and  expiration</a:t>
            </a:r>
            <a:endParaRPr sz="1400">
              <a:latin typeface="Calibri"/>
              <a:cs typeface="Calibri"/>
            </a:endParaRPr>
          </a:p>
        </p:txBody>
      </p:sp>
      <p:grpSp>
        <p:nvGrpSpPr>
          <p:cNvPr id="63" name="object 63"/>
          <p:cNvGrpSpPr/>
          <p:nvPr/>
        </p:nvGrpSpPr>
        <p:grpSpPr>
          <a:xfrm>
            <a:off x="457200" y="6331458"/>
            <a:ext cx="9144000" cy="984250"/>
            <a:chOff x="457200" y="6331458"/>
            <a:chExt cx="9144000" cy="984250"/>
          </a:xfrm>
        </p:grpSpPr>
        <p:sp>
          <p:nvSpPr>
            <p:cNvPr id="64" name="object 64"/>
            <p:cNvSpPr/>
            <p:nvPr/>
          </p:nvSpPr>
          <p:spPr>
            <a:xfrm>
              <a:off x="457200" y="6331458"/>
              <a:ext cx="9144000" cy="984250"/>
            </a:xfrm>
            <a:custGeom>
              <a:avLst/>
              <a:gdLst/>
              <a:ahLst/>
              <a:cxnLst/>
              <a:rect l="l" t="t" r="r" b="b"/>
              <a:pathLst>
                <a:path w="9144000" h="984250">
                  <a:moveTo>
                    <a:pt x="9144000" y="983742"/>
                  </a:moveTo>
                  <a:lnTo>
                    <a:pt x="9144000" y="0"/>
                  </a:lnTo>
                  <a:lnTo>
                    <a:pt x="0" y="0"/>
                  </a:lnTo>
                  <a:lnTo>
                    <a:pt x="0" y="983742"/>
                  </a:lnTo>
                  <a:lnTo>
                    <a:pt x="9144000" y="983742"/>
                  </a:lnTo>
                  <a:close/>
                </a:path>
              </a:pathLst>
            </a:custGeom>
            <a:solidFill>
              <a:srgbClr val="1F497D"/>
            </a:solidFill>
          </p:spPr>
          <p:txBody>
            <a:bodyPr wrap="square" lIns="0" tIns="0" rIns="0" bIns="0" rtlCol="0"/>
            <a:lstStyle/>
            <a:p>
              <a:endParaRPr/>
            </a:p>
          </p:txBody>
        </p:sp>
        <p:sp>
          <p:nvSpPr>
            <p:cNvPr id="65" name="object 65"/>
            <p:cNvSpPr/>
            <p:nvPr/>
          </p:nvSpPr>
          <p:spPr>
            <a:xfrm>
              <a:off x="905255" y="6332220"/>
              <a:ext cx="1954530" cy="490728"/>
            </a:xfrm>
            <a:prstGeom prst="rect">
              <a:avLst/>
            </a:prstGeom>
            <a:blipFill>
              <a:blip r:embed="rId24" cstate="print"/>
              <a:stretch>
                <a:fillRect/>
              </a:stretch>
            </a:blipFill>
          </p:spPr>
          <p:txBody>
            <a:bodyPr wrap="square" lIns="0" tIns="0" rIns="0" bIns="0" rtlCol="0"/>
            <a:lstStyle/>
            <a:p>
              <a:endParaRPr/>
            </a:p>
          </p:txBody>
        </p:sp>
      </p:grpSp>
      <p:sp>
        <p:nvSpPr>
          <p:cNvPr id="66" name="object 66"/>
          <p:cNvSpPr txBox="1"/>
          <p:nvPr/>
        </p:nvSpPr>
        <p:spPr>
          <a:xfrm>
            <a:off x="979424" y="4674812"/>
            <a:ext cx="1600200" cy="2011680"/>
          </a:xfrm>
          <a:prstGeom prst="rect">
            <a:avLst/>
          </a:prstGeom>
        </p:spPr>
        <p:txBody>
          <a:bodyPr vert="horz" wrap="square" lIns="0" tIns="27305" rIns="0" bIns="0" rtlCol="0">
            <a:spAutoFit/>
          </a:bodyPr>
          <a:lstStyle/>
          <a:p>
            <a:pPr marL="126364" indent="-114300">
              <a:lnSpc>
                <a:spcPct val="100000"/>
              </a:lnSpc>
              <a:spcBef>
                <a:spcPts val="215"/>
              </a:spcBef>
              <a:buChar char="•"/>
              <a:tabLst>
                <a:tab pos="127000" algn="l"/>
              </a:tabLst>
            </a:pPr>
            <a:r>
              <a:rPr sz="1400" spc="-5" dirty="0">
                <a:solidFill>
                  <a:srgbClr val="002060"/>
                </a:solidFill>
                <a:latin typeface="Calibri"/>
                <a:cs typeface="Calibri"/>
              </a:rPr>
              <a:t>Debris </a:t>
            </a:r>
            <a:r>
              <a:rPr sz="1400" spc="-10" dirty="0">
                <a:solidFill>
                  <a:srgbClr val="002060"/>
                </a:solidFill>
                <a:latin typeface="Calibri"/>
                <a:cs typeface="Calibri"/>
              </a:rPr>
              <a:t>removal</a:t>
            </a:r>
            <a:endParaRPr sz="1400">
              <a:latin typeface="Calibri"/>
              <a:cs typeface="Calibri"/>
            </a:endParaRPr>
          </a:p>
          <a:p>
            <a:pPr marL="126364" indent="-114300">
              <a:lnSpc>
                <a:spcPct val="100000"/>
              </a:lnSpc>
              <a:spcBef>
                <a:spcPts val="110"/>
              </a:spcBef>
              <a:buChar char="•"/>
              <a:tabLst>
                <a:tab pos="127000" algn="l"/>
              </a:tabLst>
            </a:pPr>
            <a:r>
              <a:rPr sz="1400" spc="-5" dirty="0">
                <a:solidFill>
                  <a:srgbClr val="002060"/>
                </a:solidFill>
                <a:latin typeface="Calibri"/>
                <a:cs typeface="Calibri"/>
              </a:rPr>
              <a:t>Expediting</a:t>
            </a:r>
            <a:r>
              <a:rPr sz="1400" spc="-40" dirty="0">
                <a:solidFill>
                  <a:srgbClr val="002060"/>
                </a:solidFill>
                <a:latin typeface="Calibri"/>
                <a:cs typeface="Calibri"/>
              </a:rPr>
              <a:t> </a:t>
            </a:r>
            <a:r>
              <a:rPr sz="1400" spc="-10" dirty="0">
                <a:solidFill>
                  <a:srgbClr val="002060"/>
                </a:solidFill>
                <a:latin typeface="Calibri"/>
                <a:cs typeface="Calibri"/>
              </a:rPr>
              <a:t>expenses</a:t>
            </a:r>
            <a:endParaRPr sz="1400">
              <a:latin typeface="Calibri"/>
              <a:cs typeface="Calibri"/>
            </a:endParaRPr>
          </a:p>
          <a:p>
            <a:pPr marL="127000" marR="139700" indent="-114300">
              <a:lnSpc>
                <a:spcPts val="1540"/>
              </a:lnSpc>
              <a:spcBef>
                <a:spcPts val="285"/>
              </a:spcBef>
              <a:buChar char="•"/>
              <a:tabLst>
                <a:tab pos="127000" algn="l"/>
              </a:tabLst>
            </a:pPr>
            <a:r>
              <a:rPr sz="1400" spc="-5" dirty="0">
                <a:solidFill>
                  <a:srgbClr val="002060"/>
                </a:solidFill>
                <a:latin typeface="Calibri"/>
                <a:cs typeface="Calibri"/>
              </a:rPr>
              <a:t>Expense </a:t>
            </a:r>
            <a:r>
              <a:rPr sz="1400" spc="-10" dirty="0">
                <a:solidFill>
                  <a:srgbClr val="002060"/>
                </a:solidFill>
                <a:latin typeface="Calibri"/>
                <a:cs typeface="Calibri"/>
              </a:rPr>
              <a:t>to</a:t>
            </a:r>
            <a:r>
              <a:rPr sz="1400" spc="-65" dirty="0">
                <a:solidFill>
                  <a:srgbClr val="002060"/>
                </a:solidFill>
                <a:latin typeface="Calibri"/>
                <a:cs typeface="Calibri"/>
              </a:rPr>
              <a:t> </a:t>
            </a:r>
            <a:r>
              <a:rPr sz="1400" spc="-10" dirty="0">
                <a:solidFill>
                  <a:srgbClr val="002060"/>
                </a:solidFill>
                <a:latin typeface="Calibri"/>
                <a:cs typeface="Calibri"/>
              </a:rPr>
              <a:t>reduce  </a:t>
            </a:r>
            <a:r>
              <a:rPr sz="1400" spc="-5" dirty="0">
                <a:solidFill>
                  <a:srgbClr val="002060"/>
                </a:solidFill>
                <a:latin typeface="Calibri"/>
                <a:cs typeface="Calibri"/>
              </a:rPr>
              <a:t>loss or</a:t>
            </a:r>
            <a:r>
              <a:rPr sz="1400" spc="-10" dirty="0">
                <a:solidFill>
                  <a:srgbClr val="002060"/>
                </a:solidFill>
                <a:latin typeface="Calibri"/>
                <a:cs typeface="Calibri"/>
              </a:rPr>
              <a:t> delay</a:t>
            </a:r>
            <a:endParaRPr sz="1400">
              <a:latin typeface="Calibri"/>
              <a:cs typeface="Calibri"/>
            </a:endParaRPr>
          </a:p>
          <a:p>
            <a:pPr marL="127000" indent="-114300">
              <a:lnSpc>
                <a:spcPct val="100000"/>
              </a:lnSpc>
              <a:spcBef>
                <a:spcPts val="80"/>
              </a:spcBef>
              <a:buChar char="•"/>
              <a:tabLst>
                <a:tab pos="127000" algn="l"/>
              </a:tabLst>
            </a:pPr>
            <a:r>
              <a:rPr sz="1400" spc="-10" dirty="0">
                <a:solidFill>
                  <a:srgbClr val="002060"/>
                </a:solidFill>
                <a:latin typeface="Calibri"/>
                <a:cs typeface="Calibri"/>
              </a:rPr>
              <a:t>Pollution</a:t>
            </a:r>
            <a:endParaRPr sz="1400">
              <a:latin typeface="Calibri"/>
              <a:cs typeface="Calibri"/>
            </a:endParaRPr>
          </a:p>
          <a:p>
            <a:pPr marL="127000" indent="-114300">
              <a:lnSpc>
                <a:spcPct val="100000"/>
              </a:lnSpc>
              <a:spcBef>
                <a:spcPts val="114"/>
              </a:spcBef>
              <a:buChar char="•"/>
              <a:tabLst>
                <a:tab pos="127000" algn="l"/>
              </a:tabLst>
            </a:pPr>
            <a:r>
              <a:rPr sz="1400" spc="-20" dirty="0">
                <a:solidFill>
                  <a:srgbClr val="002060"/>
                </a:solidFill>
                <a:latin typeface="Calibri"/>
                <a:cs typeface="Calibri"/>
              </a:rPr>
              <a:t>Terrorism</a:t>
            </a:r>
            <a:endParaRPr sz="1400">
              <a:latin typeface="Calibri"/>
              <a:cs typeface="Calibri"/>
            </a:endParaRPr>
          </a:p>
          <a:p>
            <a:pPr marL="127000" indent="-114300">
              <a:lnSpc>
                <a:spcPct val="100000"/>
              </a:lnSpc>
              <a:spcBef>
                <a:spcPts val="114"/>
              </a:spcBef>
              <a:buChar char="•"/>
              <a:tabLst>
                <a:tab pos="127000" algn="l"/>
              </a:tabLst>
            </a:pPr>
            <a:r>
              <a:rPr sz="1400" spc="-5" dirty="0">
                <a:solidFill>
                  <a:srgbClr val="002060"/>
                </a:solidFill>
                <a:latin typeface="Calibri"/>
                <a:cs typeface="Calibri"/>
              </a:rPr>
              <a:t>Law and</a:t>
            </a:r>
            <a:r>
              <a:rPr sz="1400" spc="-25" dirty="0">
                <a:solidFill>
                  <a:srgbClr val="002060"/>
                </a:solidFill>
                <a:latin typeface="Calibri"/>
                <a:cs typeface="Calibri"/>
              </a:rPr>
              <a:t> </a:t>
            </a:r>
            <a:r>
              <a:rPr sz="1400" spc="-10" dirty="0">
                <a:solidFill>
                  <a:srgbClr val="002060"/>
                </a:solidFill>
                <a:latin typeface="Calibri"/>
                <a:cs typeface="Calibri"/>
              </a:rPr>
              <a:t>ordinance</a:t>
            </a:r>
            <a:endParaRPr sz="1400">
              <a:latin typeface="Calibri"/>
              <a:cs typeface="Calibri"/>
            </a:endParaRPr>
          </a:p>
          <a:p>
            <a:pPr marL="126364" marR="173990" indent="-114300">
              <a:lnSpc>
                <a:spcPts val="1540"/>
              </a:lnSpc>
              <a:spcBef>
                <a:spcPts val="285"/>
              </a:spcBef>
              <a:buChar char="•"/>
              <a:tabLst>
                <a:tab pos="127000" algn="l"/>
              </a:tabLst>
            </a:pPr>
            <a:r>
              <a:rPr sz="1400" spc="-5" dirty="0">
                <a:solidFill>
                  <a:srgbClr val="002060"/>
                </a:solidFill>
                <a:latin typeface="Calibri"/>
                <a:cs typeface="Calibri"/>
              </a:rPr>
              <a:t>Claim</a:t>
            </a:r>
            <a:r>
              <a:rPr sz="1400" spc="-65" dirty="0">
                <a:solidFill>
                  <a:srgbClr val="002060"/>
                </a:solidFill>
                <a:latin typeface="Calibri"/>
                <a:cs typeface="Calibri"/>
              </a:rPr>
              <a:t> </a:t>
            </a:r>
            <a:r>
              <a:rPr sz="1400" spc="-10" dirty="0">
                <a:solidFill>
                  <a:srgbClr val="002060"/>
                </a:solidFill>
                <a:latin typeface="Calibri"/>
                <a:cs typeface="Calibri"/>
              </a:rPr>
              <a:t>preparation  expenses</a:t>
            </a:r>
            <a:endParaRPr sz="1400">
              <a:latin typeface="Calibri"/>
              <a:cs typeface="Calibri"/>
            </a:endParaRPr>
          </a:p>
        </p:txBody>
      </p:sp>
      <p:grpSp>
        <p:nvGrpSpPr>
          <p:cNvPr id="67" name="object 67"/>
          <p:cNvGrpSpPr/>
          <p:nvPr/>
        </p:nvGrpSpPr>
        <p:grpSpPr>
          <a:xfrm>
            <a:off x="3105150" y="6332220"/>
            <a:ext cx="6353810" cy="490855"/>
            <a:chOff x="3105150" y="6332220"/>
            <a:chExt cx="6353810" cy="490855"/>
          </a:xfrm>
        </p:grpSpPr>
        <p:sp>
          <p:nvSpPr>
            <p:cNvPr id="68" name="object 68"/>
            <p:cNvSpPr/>
            <p:nvPr/>
          </p:nvSpPr>
          <p:spPr>
            <a:xfrm>
              <a:off x="3105150" y="6332220"/>
              <a:ext cx="1954530" cy="490728"/>
            </a:xfrm>
            <a:prstGeom prst="rect">
              <a:avLst/>
            </a:prstGeom>
            <a:blipFill>
              <a:blip r:embed="rId25" cstate="print"/>
              <a:stretch>
                <a:fillRect/>
              </a:stretch>
            </a:blipFill>
          </p:spPr>
          <p:txBody>
            <a:bodyPr wrap="square" lIns="0" tIns="0" rIns="0" bIns="0" rtlCol="0"/>
            <a:lstStyle/>
            <a:p>
              <a:endParaRPr/>
            </a:p>
          </p:txBody>
        </p:sp>
        <p:sp>
          <p:nvSpPr>
            <p:cNvPr id="69" name="object 69"/>
            <p:cNvSpPr/>
            <p:nvPr/>
          </p:nvSpPr>
          <p:spPr>
            <a:xfrm>
              <a:off x="5304282" y="6332220"/>
              <a:ext cx="1954529" cy="490728"/>
            </a:xfrm>
            <a:prstGeom prst="rect">
              <a:avLst/>
            </a:prstGeom>
            <a:blipFill>
              <a:blip r:embed="rId26" cstate="print"/>
              <a:stretch>
                <a:fillRect/>
              </a:stretch>
            </a:blipFill>
          </p:spPr>
          <p:txBody>
            <a:bodyPr wrap="square" lIns="0" tIns="0" rIns="0" bIns="0" rtlCol="0"/>
            <a:lstStyle/>
            <a:p>
              <a:endParaRPr/>
            </a:p>
          </p:txBody>
        </p:sp>
        <p:sp>
          <p:nvSpPr>
            <p:cNvPr id="70" name="object 70"/>
            <p:cNvSpPr/>
            <p:nvPr/>
          </p:nvSpPr>
          <p:spPr>
            <a:xfrm>
              <a:off x="7504176" y="6332220"/>
              <a:ext cx="1954529" cy="490728"/>
            </a:xfrm>
            <a:prstGeom prst="rect">
              <a:avLst/>
            </a:prstGeom>
            <a:blipFill>
              <a:blip r:embed="rId27" cstate="print"/>
              <a:stretch>
                <a:fillRect/>
              </a:stretch>
            </a:blipFill>
          </p:spPr>
          <p:txBody>
            <a:bodyPr wrap="square" lIns="0" tIns="0" rIns="0" bIns="0" rtlCol="0"/>
            <a:lstStyle/>
            <a:p>
              <a:endParaRPr/>
            </a:p>
          </p:txBody>
        </p:sp>
      </p:grpSp>
      <p:sp>
        <p:nvSpPr>
          <p:cNvPr id="71" name="object 71"/>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 </a:t>
            </a:r>
            <a:r>
              <a:rPr spc="-5" dirty="0"/>
              <a:t>2014 Seth </a:t>
            </a:r>
            <a:r>
              <a:rPr spc="-20" dirty="0"/>
              <a:t>D. </a:t>
            </a:r>
            <a:r>
              <a:rPr dirty="0"/>
              <a:t>Lamden Neal, Gerber &amp; </a:t>
            </a:r>
            <a:r>
              <a:rPr spc="-5" dirty="0"/>
              <a:t>Eisenberg</a:t>
            </a:r>
            <a:r>
              <a:rPr spc="-55" dirty="0"/>
              <a:t> </a:t>
            </a:r>
            <a:r>
              <a:rPr spc="-5" dirty="0"/>
              <a:t>LLP</a:t>
            </a:r>
          </a:p>
        </p:txBody>
      </p:sp>
      <p:sp>
        <p:nvSpPr>
          <p:cNvPr id="72" name="object 7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627" y="1343938"/>
            <a:ext cx="9158173" cy="14861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E1033EF7-6D4B-48EF-839A-93DF7F526B0A}"/>
              </a:ext>
            </a:extLst>
          </p:cNvPr>
          <p:cNvSpPr>
            <a:spLocks noGrp="1"/>
          </p:cNvSpPr>
          <p:nvPr>
            <p:ph type="ctrTitle"/>
          </p:nvPr>
        </p:nvSpPr>
        <p:spPr>
          <a:xfrm>
            <a:off x="691515" y="1540079"/>
            <a:ext cx="8675370" cy="1093589"/>
          </a:xfrm>
        </p:spPr>
        <p:txBody>
          <a:bodyPr vert="horz" lIns="75438" tIns="37719" rIns="75438" bIns="37719" rtlCol="0" anchor="ctr">
            <a:normAutofit/>
          </a:bodyPr>
          <a:lstStyle/>
          <a:p>
            <a:r>
              <a:rPr lang="en-US" sz="3630" dirty="0">
                <a:solidFill>
                  <a:schemeClr val="bg1"/>
                </a:solidFill>
              </a:rPr>
              <a:t>Absent Notice You May Get “Shafted” On Consequential Damages </a:t>
            </a:r>
          </a:p>
        </p:txBody>
      </p:sp>
      <p:pic>
        <p:nvPicPr>
          <p:cNvPr id="4" name="Picture 3" descr="A picture containing text&#10;&#10;Description automatically generated">
            <a:extLst>
              <a:ext uri="{FF2B5EF4-FFF2-40B4-BE49-F238E27FC236}">
                <a16:creationId xmlns:a16="http://schemas.microsoft.com/office/drawing/2014/main" id="{624DFB4F-5278-4795-846E-97323BDE0E82}"/>
              </a:ext>
            </a:extLst>
          </p:cNvPr>
          <p:cNvPicPr>
            <a:picLocks noChangeAspect="1"/>
          </p:cNvPicPr>
          <p:nvPr/>
        </p:nvPicPr>
        <p:blipFill rotWithShape="1">
          <a:blip r:embed="rId2"/>
          <a:srcRect l="5013" r="-2" b="-2"/>
          <a:stretch/>
        </p:blipFill>
        <p:spPr>
          <a:xfrm>
            <a:off x="452627" y="2898485"/>
            <a:ext cx="3081685" cy="1808718"/>
          </a:xfrm>
          <a:prstGeom prst="rect">
            <a:avLst/>
          </a:prstGeom>
        </p:spPr>
      </p:pic>
      <p:sp>
        <p:nvSpPr>
          <p:cNvPr id="3" name="Subtitle 2">
            <a:extLst>
              <a:ext uri="{FF2B5EF4-FFF2-40B4-BE49-F238E27FC236}">
                <a16:creationId xmlns:a16="http://schemas.microsoft.com/office/drawing/2014/main" id="{560D4E14-1CB9-424B-A208-FD72F323EB27}"/>
              </a:ext>
            </a:extLst>
          </p:cNvPr>
          <p:cNvSpPr>
            <a:spLocks noGrp="1"/>
          </p:cNvSpPr>
          <p:nvPr>
            <p:ph type="subTitle" idx="1"/>
          </p:nvPr>
        </p:nvSpPr>
        <p:spPr>
          <a:xfrm>
            <a:off x="3534313" y="2829808"/>
            <a:ext cx="5830058" cy="3598654"/>
          </a:xfrm>
        </p:spPr>
        <p:txBody>
          <a:bodyPr vert="horz" lIns="75438" tIns="37719" rIns="75438" bIns="37719" rtlCol="0" anchor="ctr">
            <a:normAutofit fontScale="92500"/>
          </a:bodyPr>
          <a:lstStyle/>
          <a:p>
            <a:pPr indent="-188595" algn="l">
              <a:buFont typeface="Arial" panose="020B0604020202020204" pitchFamily="34" charset="0"/>
              <a:buChar char="•"/>
            </a:pPr>
            <a:r>
              <a:rPr lang="en-US" sz="1320" i="1" dirty="0">
                <a:latin typeface="Verdana" panose="020B0604030504040204" pitchFamily="34" charset="0"/>
                <a:ea typeface="Verdana" panose="020B0604030504040204" pitchFamily="34" charset="0"/>
              </a:rPr>
              <a:t>Hadley v. Baxendale</a:t>
            </a:r>
            <a:r>
              <a:rPr lang="en-US" sz="1320" dirty="0">
                <a:latin typeface="Verdana" panose="020B0604030504040204" pitchFamily="34" charset="0"/>
                <a:ea typeface="Verdana" panose="020B0604030504040204" pitchFamily="34" charset="0"/>
              </a:rPr>
              <a:t>, 9 Ex. 341, 156 </a:t>
            </a:r>
            <a:r>
              <a:rPr lang="en-US" sz="1320" dirty="0" err="1">
                <a:latin typeface="Verdana" panose="020B0604030504040204" pitchFamily="34" charset="0"/>
                <a:ea typeface="Verdana" panose="020B0604030504040204" pitchFamily="34" charset="0"/>
              </a:rPr>
              <a:t>Eng.Rep</a:t>
            </a:r>
            <a:r>
              <a:rPr lang="en-US" sz="1320" dirty="0">
                <a:latin typeface="Verdana" panose="020B0604030504040204" pitchFamily="34" charset="0"/>
                <a:ea typeface="Verdana" panose="020B0604030504040204" pitchFamily="34" charset="0"/>
              </a:rPr>
              <a:t>. 145 (1854), is the leading common law case on liability for consequential damages caused by failure or delay in carrying out a commercial undertaking. </a:t>
            </a:r>
          </a:p>
          <a:p>
            <a:pPr indent="-188595" algn="l">
              <a:buFont typeface="Arial" panose="020B0604020202020204" pitchFamily="34" charset="0"/>
              <a:buChar char="•"/>
            </a:pPr>
            <a:r>
              <a:rPr lang="en-US" sz="1320" dirty="0">
                <a:latin typeface="Verdana" panose="020B0604030504040204" pitchFamily="34" charset="0"/>
                <a:ea typeface="Verdana" panose="020B0604030504040204" pitchFamily="34" charset="0"/>
              </a:rPr>
              <a:t>The engine shaft in plaintiffs' corn mill had broken and they hired the defendants, a common carrier, to transport the shaft to the manufacturer, who was to make a new one using the broken shaft as a model. The carrier failed to deliver the shaft within the time promised. With the engine shaft out of service the mill was shut down. The plaintiffs sued the defendants for the lost profits of the mill during the additional period that it was shut down because of the defendants' breach of their promise. The court held that the lost profits were not a proper item of damages, because “in the great multitude of cases of millers sending off broken shafts to third persons by a carrier under ordinary circumstances, such consequences (the stoppage of the mill and resulting loss of profits) would not, in all probability, have occurred; and these special circumstances were here never communicated by the plaintiffs to the defendants.” 9 Ex. at 356, 156 </a:t>
            </a:r>
            <a:r>
              <a:rPr lang="en-US" sz="1320" dirty="0" err="1">
                <a:latin typeface="Verdana" panose="020B0604030504040204" pitchFamily="34" charset="0"/>
                <a:ea typeface="Verdana" panose="020B0604030504040204" pitchFamily="34" charset="0"/>
              </a:rPr>
              <a:t>Eng.Rep</a:t>
            </a:r>
            <a:r>
              <a:rPr lang="en-US" sz="1320" dirty="0">
                <a:latin typeface="Verdana" panose="020B0604030504040204" pitchFamily="34" charset="0"/>
                <a:ea typeface="Verdana" panose="020B0604030504040204" pitchFamily="34" charset="0"/>
              </a:rPr>
              <a:t>. at 151.</a:t>
            </a:r>
          </a:p>
          <a:p>
            <a:pPr algn="l"/>
            <a:r>
              <a:rPr lang="en-US" sz="1320" u="sng" dirty="0" err="1">
                <a:latin typeface="Verdana" panose="020B0604030504040204" pitchFamily="34" charset="0"/>
                <a:ea typeface="Verdana" panose="020B0604030504040204" pitchFamily="34" charset="0"/>
              </a:rPr>
              <a:t>Evra</a:t>
            </a:r>
            <a:r>
              <a:rPr lang="en-US" sz="1320" u="sng" dirty="0">
                <a:latin typeface="Verdana" panose="020B0604030504040204" pitchFamily="34" charset="0"/>
                <a:ea typeface="Verdana" panose="020B0604030504040204" pitchFamily="34" charset="0"/>
              </a:rPr>
              <a:t> Corp. v. Swiss Bank Corp.</a:t>
            </a:r>
            <a:r>
              <a:rPr lang="en-US" sz="1320" dirty="0">
                <a:latin typeface="Verdana" panose="020B0604030504040204" pitchFamily="34" charset="0"/>
                <a:ea typeface="Verdana" panose="020B0604030504040204" pitchFamily="34" charset="0"/>
              </a:rPr>
              <a:t>, 673 F.2d 951, 955 (7th Cir. 1982)</a:t>
            </a:r>
            <a:r>
              <a:rPr lang="en-US" sz="825" dirty="0"/>
              <a:t>	</a:t>
            </a:r>
          </a:p>
        </p:txBody>
      </p:sp>
      <p:sp>
        <p:nvSpPr>
          <p:cNvPr id="5" name="TextBox 4">
            <a:extLst>
              <a:ext uri="{FF2B5EF4-FFF2-40B4-BE49-F238E27FC236}">
                <a16:creationId xmlns:a16="http://schemas.microsoft.com/office/drawing/2014/main" id="{31114900-871B-4B7A-A42B-759B8ECBE495}"/>
              </a:ext>
            </a:extLst>
          </p:cNvPr>
          <p:cNvSpPr txBox="1"/>
          <p:nvPr/>
        </p:nvSpPr>
        <p:spPr>
          <a:xfrm>
            <a:off x="452628" y="4887958"/>
            <a:ext cx="2966575" cy="1463478"/>
          </a:xfrm>
          <a:prstGeom prst="rect">
            <a:avLst/>
          </a:prstGeom>
          <a:noFill/>
        </p:spPr>
        <p:txBody>
          <a:bodyPr wrap="square" rtlCol="0">
            <a:spAutoFit/>
          </a:bodyPr>
          <a:lstStyle/>
          <a:p>
            <a:pPr algn="ctr" defTabSz="754380"/>
            <a:r>
              <a:rPr lang="en-US" sz="1485" dirty="0">
                <a:solidFill>
                  <a:prstClr val="black"/>
                </a:solidFill>
                <a:latin typeface="Verdana" panose="020B0604030504040204" pitchFamily="34" charset="0"/>
                <a:ea typeface="Verdana" panose="020B0604030504040204" pitchFamily="34" charset="0"/>
              </a:rPr>
              <a:t>The rule of </a:t>
            </a:r>
            <a:r>
              <a:rPr lang="en-US" sz="1485" i="1" dirty="0">
                <a:solidFill>
                  <a:prstClr val="black"/>
                </a:solidFill>
                <a:latin typeface="Verdana" panose="020B0604030504040204" pitchFamily="34" charset="0"/>
                <a:ea typeface="Verdana" panose="020B0604030504040204" pitchFamily="34" charset="0"/>
              </a:rPr>
              <a:t>Hadley</a:t>
            </a:r>
            <a:r>
              <a:rPr lang="en-US" sz="1485" dirty="0">
                <a:solidFill>
                  <a:prstClr val="black"/>
                </a:solidFill>
                <a:latin typeface="Verdana" panose="020B0604030504040204" pitchFamily="34" charset="0"/>
                <a:ea typeface="Verdana" panose="020B0604030504040204" pitchFamily="34" charset="0"/>
              </a:rPr>
              <a:t>: Consequential damages will not be awarded unless the defendant was put on notice of the special circumstances giving rise to them. </a:t>
            </a:r>
          </a:p>
        </p:txBody>
      </p:sp>
    </p:spTree>
    <p:extLst>
      <p:ext uri="{BB962C8B-B14F-4D97-AF65-F5344CB8AC3E}">
        <p14:creationId xmlns:p14="http://schemas.microsoft.com/office/powerpoint/2010/main" val="219306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627" y="1343938"/>
            <a:ext cx="9158173" cy="14861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E1033EF7-6D4B-48EF-839A-93DF7F526B0A}"/>
              </a:ext>
            </a:extLst>
          </p:cNvPr>
          <p:cNvSpPr>
            <a:spLocks noGrp="1"/>
          </p:cNvSpPr>
          <p:nvPr>
            <p:ph type="ctrTitle"/>
          </p:nvPr>
        </p:nvSpPr>
        <p:spPr>
          <a:xfrm>
            <a:off x="691515" y="1540079"/>
            <a:ext cx="8675370" cy="1093589"/>
          </a:xfrm>
        </p:spPr>
        <p:txBody>
          <a:bodyPr vert="horz" lIns="75438" tIns="37719" rIns="75438" bIns="37719" rtlCol="0" anchor="ctr">
            <a:normAutofit/>
          </a:bodyPr>
          <a:lstStyle/>
          <a:p>
            <a:r>
              <a:rPr lang="en-US" sz="3630" dirty="0">
                <a:solidFill>
                  <a:schemeClr val="bg1"/>
                </a:solidFill>
              </a:rPr>
              <a:t>Waiver of Claims for </a:t>
            </a:r>
            <a:br>
              <a:rPr lang="en-US" sz="3630" dirty="0">
                <a:solidFill>
                  <a:schemeClr val="bg1"/>
                </a:solidFill>
              </a:rPr>
            </a:br>
            <a:r>
              <a:rPr lang="en-US" sz="3630" dirty="0">
                <a:solidFill>
                  <a:schemeClr val="bg1"/>
                </a:solidFill>
              </a:rPr>
              <a:t>Consequential Damages</a:t>
            </a:r>
          </a:p>
        </p:txBody>
      </p:sp>
      <p:sp>
        <p:nvSpPr>
          <p:cNvPr id="6" name="Content Placeholder 2">
            <a:extLst>
              <a:ext uri="{FF2B5EF4-FFF2-40B4-BE49-F238E27FC236}">
                <a16:creationId xmlns:a16="http://schemas.microsoft.com/office/drawing/2014/main" id="{6A72BCB8-F805-40BB-90B8-CFCA1406F53C}"/>
              </a:ext>
            </a:extLst>
          </p:cNvPr>
          <p:cNvSpPr txBox="1">
            <a:spLocks/>
          </p:cNvSpPr>
          <p:nvPr/>
        </p:nvSpPr>
        <p:spPr>
          <a:xfrm>
            <a:off x="452627" y="2839761"/>
            <a:ext cx="9158173" cy="3202186"/>
          </a:xfrm>
          <a:prstGeom prst="rect">
            <a:avLst/>
          </a:prstGeom>
        </p:spPr>
        <p:txBody>
          <a:bodyPr vert="horz" lIns="75438" tIns="37719" rIns="75438" bIns="3771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754380">
              <a:spcBef>
                <a:spcPts val="825"/>
              </a:spcBef>
              <a:defRPr/>
            </a:pPr>
            <a:endParaRPr lang="en-US" sz="1650" dirty="0">
              <a:solidFill>
                <a:prstClr val="black"/>
              </a:solidFill>
              <a:latin typeface="Calibri" panose="020F0502020204030204"/>
            </a:endParaRPr>
          </a:p>
          <a:p>
            <a:pPr algn="just" defTabSz="754380">
              <a:spcBef>
                <a:spcPts val="825"/>
              </a:spcBef>
              <a:defRPr/>
            </a:pPr>
            <a:r>
              <a:rPr lang="en-US" sz="2310" dirty="0">
                <a:solidFill>
                  <a:prstClr val="black"/>
                </a:solidFill>
                <a:latin typeface="Calibri" panose="020F0502020204030204"/>
              </a:rPr>
              <a:t>Damages incurred by the Owner for rental expenses, for loss of use, income, profit, financing, business and reputation, and for loss of management or employee productivity or of the services of such persons, </a:t>
            </a:r>
          </a:p>
          <a:p>
            <a:pPr defTabSz="754380">
              <a:spcBef>
                <a:spcPts val="825"/>
              </a:spcBef>
              <a:defRPr/>
            </a:pPr>
            <a:r>
              <a:rPr lang="en-US" sz="2310" dirty="0">
                <a:solidFill>
                  <a:prstClr val="black"/>
                </a:solidFill>
                <a:latin typeface="Calibri" panose="020F0502020204030204"/>
              </a:rPr>
              <a:t>and</a:t>
            </a:r>
          </a:p>
          <a:p>
            <a:pPr algn="just" defTabSz="754380">
              <a:spcBef>
                <a:spcPts val="825"/>
              </a:spcBef>
              <a:defRPr/>
            </a:pPr>
            <a:r>
              <a:rPr lang="en-US" sz="2310" dirty="0">
                <a:solidFill>
                  <a:prstClr val="black"/>
                </a:solidFill>
                <a:latin typeface="Calibri" panose="020F0502020204030204"/>
              </a:rPr>
              <a:t>Damages incurred by the Contractor for principal home office expenses including the compensation of personnel stationed there, for loss of financing, business, and reputation, and for loss of profit except for anticipated profit arising directly from the work.</a:t>
            </a:r>
          </a:p>
          <a:p>
            <a:pPr defTabSz="754380">
              <a:spcBef>
                <a:spcPts val="825"/>
              </a:spcBef>
              <a:defRPr/>
            </a:pPr>
            <a:endParaRPr lang="en-US" sz="1650" dirty="0">
              <a:solidFill>
                <a:prstClr val="black"/>
              </a:solidFill>
              <a:latin typeface="Calibri" panose="020F0502020204030204"/>
            </a:endParaRPr>
          </a:p>
        </p:txBody>
      </p:sp>
    </p:spTree>
    <p:extLst>
      <p:ext uri="{BB962C8B-B14F-4D97-AF65-F5344CB8AC3E}">
        <p14:creationId xmlns:p14="http://schemas.microsoft.com/office/powerpoint/2010/main" val="809984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627" y="1343938"/>
            <a:ext cx="9158173" cy="14861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E1033EF7-6D4B-48EF-839A-93DF7F526B0A}"/>
              </a:ext>
            </a:extLst>
          </p:cNvPr>
          <p:cNvSpPr>
            <a:spLocks noGrp="1"/>
          </p:cNvSpPr>
          <p:nvPr>
            <p:ph type="ctrTitle"/>
          </p:nvPr>
        </p:nvSpPr>
        <p:spPr>
          <a:xfrm>
            <a:off x="691515" y="1540079"/>
            <a:ext cx="8675370" cy="1093589"/>
          </a:xfrm>
        </p:spPr>
        <p:txBody>
          <a:bodyPr vert="horz" lIns="75438" tIns="37719" rIns="75438" bIns="37719" rtlCol="0" anchor="ctr">
            <a:normAutofit/>
          </a:bodyPr>
          <a:lstStyle/>
          <a:p>
            <a:r>
              <a:rPr lang="en-US" sz="3630" dirty="0">
                <a:solidFill>
                  <a:schemeClr val="bg1"/>
                </a:solidFill>
              </a:rPr>
              <a:t>Consequential Damages Waivers – </a:t>
            </a:r>
            <a:br>
              <a:rPr lang="en-US" sz="3630" dirty="0">
                <a:solidFill>
                  <a:schemeClr val="bg1"/>
                </a:solidFill>
              </a:rPr>
            </a:br>
            <a:r>
              <a:rPr lang="en-US" sz="3630" dirty="0">
                <a:solidFill>
                  <a:schemeClr val="bg1"/>
                </a:solidFill>
              </a:rPr>
              <a:t>Pump the Brakes</a:t>
            </a:r>
          </a:p>
        </p:txBody>
      </p:sp>
      <p:sp>
        <p:nvSpPr>
          <p:cNvPr id="5" name="Content Placeholder 4">
            <a:extLst>
              <a:ext uri="{FF2B5EF4-FFF2-40B4-BE49-F238E27FC236}">
                <a16:creationId xmlns:a16="http://schemas.microsoft.com/office/drawing/2014/main" id="{4CBF5712-8BB4-4484-9293-01F2BB05DAF3}"/>
              </a:ext>
            </a:extLst>
          </p:cNvPr>
          <p:cNvSpPr txBox="1">
            <a:spLocks/>
          </p:cNvSpPr>
          <p:nvPr/>
        </p:nvSpPr>
        <p:spPr>
          <a:xfrm>
            <a:off x="447600" y="2829807"/>
            <a:ext cx="9158173" cy="3285482"/>
          </a:xfrm>
          <a:prstGeom prst="rect">
            <a:avLst/>
          </a:prstGeom>
        </p:spPr>
        <p:txBody>
          <a:bodyPr vert="horz" lIns="75438" tIns="37719" rIns="75438" bIns="3771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77190" lvl="1" algn="just" defTabSz="754380">
              <a:spcBef>
                <a:spcPts val="413"/>
              </a:spcBef>
              <a:buFont typeface="Wingdings" panose="05000000000000000000" pitchFamily="2" charset="2"/>
              <a:buChar char="v"/>
              <a:defRPr/>
            </a:pPr>
            <a:r>
              <a:rPr lang="en-US" sz="1980" i="1" dirty="0">
                <a:solidFill>
                  <a:prstClr val="black"/>
                </a:solidFill>
                <a:latin typeface="Calibri" panose="020F0502020204030204"/>
              </a:rPr>
              <a:t>Keystone Airpark Auth. v. Pipeline Const., Inc., </a:t>
            </a:r>
            <a:r>
              <a:rPr lang="en-US" sz="1980" dirty="0">
                <a:solidFill>
                  <a:prstClr val="black"/>
                </a:solidFill>
                <a:latin typeface="Calibri" panose="020F0502020204030204"/>
              </a:rPr>
              <a:t>2019 Fla. App. LEXIS 961; 44 Fla. L. Weekly D 304; 2019 WL 323775 </a:t>
            </a:r>
          </a:p>
          <a:p>
            <a:pPr marL="377190" lvl="1" algn="just" defTabSz="754380">
              <a:spcBef>
                <a:spcPts val="413"/>
              </a:spcBef>
              <a:defRPr/>
            </a:pPr>
            <a:endParaRPr lang="en-US" sz="1980" dirty="0">
              <a:solidFill>
                <a:prstClr val="black"/>
              </a:solidFill>
              <a:latin typeface="Calibri" panose="020F0502020204030204"/>
            </a:endParaRPr>
          </a:p>
          <a:p>
            <a:pPr marL="377190" lvl="1" algn="just" defTabSz="754380">
              <a:spcBef>
                <a:spcPts val="413"/>
              </a:spcBef>
              <a:buFont typeface="Wingdings" panose="05000000000000000000" pitchFamily="2" charset="2"/>
              <a:buChar char="v"/>
              <a:defRPr/>
            </a:pPr>
            <a:r>
              <a:rPr lang="en-US" sz="1980" dirty="0">
                <a:solidFill>
                  <a:prstClr val="black"/>
                </a:solidFill>
                <a:latin typeface="Calibri" panose="020F0502020204030204"/>
              </a:rPr>
              <a:t>Airpark sues engineer – Theories limited to CA and evaluation of suitability of materials. Primary damages were repair of deteriorating taxiways and hangar.</a:t>
            </a:r>
          </a:p>
          <a:p>
            <a:pPr marL="377190" lvl="1" algn="just" defTabSz="754380">
              <a:spcBef>
                <a:spcPts val="413"/>
              </a:spcBef>
              <a:buFont typeface="Wingdings" panose="05000000000000000000" pitchFamily="2" charset="2"/>
              <a:buChar char="v"/>
              <a:defRPr/>
            </a:pPr>
            <a:endParaRPr lang="en-US" sz="1980" dirty="0">
              <a:solidFill>
                <a:prstClr val="black"/>
              </a:solidFill>
              <a:latin typeface="Calibri" panose="020F0502020204030204"/>
            </a:endParaRPr>
          </a:p>
          <a:p>
            <a:pPr marL="377190" lvl="1" algn="just" defTabSz="754380">
              <a:spcBef>
                <a:spcPts val="413"/>
              </a:spcBef>
              <a:buFont typeface="Wingdings" panose="05000000000000000000" pitchFamily="2" charset="2"/>
              <a:buChar char="v"/>
              <a:defRPr/>
            </a:pPr>
            <a:r>
              <a:rPr lang="en-US" sz="1980" dirty="0">
                <a:solidFill>
                  <a:prstClr val="black"/>
                </a:solidFill>
                <a:latin typeface="Calibri" panose="020F0502020204030204"/>
              </a:rPr>
              <a:t>Holding – Completely barred by consequential damages waiver in favor of engineer.  Damages </a:t>
            </a:r>
            <a:r>
              <a:rPr lang="en-US" sz="1980" b="1" i="1" dirty="0">
                <a:solidFill>
                  <a:prstClr val="black"/>
                </a:solidFill>
                <a:latin typeface="Calibri" panose="020F0502020204030204"/>
              </a:rPr>
              <a:t>do not necessarily flow</a:t>
            </a:r>
            <a:r>
              <a:rPr lang="en-US" sz="1980" dirty="0">
                <a:solidFill>
                  <a:prstClr val="black"/>
                </a:solidFill>
                <a:latin typeface="Calibri" panose="020F0502020204030204"/>
              </a:rPr>
              <a:t> from breach. </a:t>
            </a:r>
          </a:p>
          <a:p>
            <a:pPr marL="377190" lvl="1" algn="just" defTabSz="754380">
              <a:spcBef>
                <a:spcPts val="413"/>
              </a:spcBef>
              <a:buFont typeface="Wingdings" panose="05000000000000000000" pitchFamily="2" charset="2"/>
              <a:buChar char="v"/>
              <a:defRPr/>
            </a:pPr>
            <a:endParaRPr lang="en-US" sz="1980" dirty="0">
              <a:solidFill>
                <a:prstClr val="black"/>
              </a:solidFill>
              <a:latin typeface="Calibri" panose="020F0502020204030204"/>
            </a:endParaRPr>
          </a:p>
          <a:p>
            <a:pPr marL="377190" lvl="1" algn="just" defTabSz="754380">
              <a:spcBef>
                <a:spcPts val="413"/>
              </a:spcBef>
              <a:buFont typeface="Wingdings" panose="05000000000000000000" pitchFamily="2" charset="2"/>
              <a:buChar char="v"/>
              <a:defRPr/>
            </a:pPr>
            <a:r>
              <a:rPr lang="en-US" sz="1980" dirty="0">
                <a:solidFill>
                  <a:prstClr val="black"/>
                </a:solidFill>
                <a:latin typeface="Calibri" panose="020F0502020204030204"/>
              </a:rPr>
              <a:t>Waiver is not against public policy when parties are sophisticated. </a:t>
            </a:r>
          </a:p>
        </p:txBody>
      </p:sp>
    </p:spTree>
    <p:extLst>
      <p:ext uri="{BB962C8B-B14F-4D97-AF65-F5344CB8AC3E}">
        <p14:creationId xmlns:p14="http://schemas.microsoft.com/office/powerpoint/2010/main" val="2265895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627" y="1343938"/>
            <a:ext cx="9158173" cy="14861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E1033EF7-6D4B-48EF-839A-93DF7F526B0A}"/>
              </a:ext>
            </a:extLst>
          </p:cNvPr>
          <p:cNvSpPr>
            <a:spLocks noGrp="1"/>
          </p:cNvSpPr>
          <p:nvPr>
            <p:ph type="ctrTitle"/>
          </p:nvPr>
        </p:nvSpPr>
        <p:spPr>
          <a:xfrm>
            <a:off x="691515" y="1540079"/>
            <a:ext cx="8675370" cy="1093589"/>
          </a:xfrm>
        </p:spPr>
        <p:txBody>
          <a:bodyPr vert="horz" lIns="75438" tIns="37719" rIns="75438" bIns="37719" rtlCol="0" anchor="ctr">
            <a:normAutofit/>
          </a:bodyPr>
          <a:lstStyle/>
          <a:p>
            <a:r>
              <a:rPr lang="en-US" sz="3630" dirty="0">
                <a:solidFill>
                  <a:schemeClr val="bg1"/>
                </a:solidFill>
              </a:rPr>
              <a:t>Consequential Damages Waivers</a:t>
            </a:r>
          </a:p>
        </p:txBody>
      </p:sp>
      <p:sp>
        <p:nvSpPr>
          <p:cNvPr id="5" name="Content Placeholder 4">
            <a:extLst>
              <a:ext uri="{FF2B5EF4-FFF2-40B4-BE49-F238E27FC236}">
                <a16:creationId xmlns:a16="http://schemas.microsoft.com/office/drawing/2014/main" id="{4CBF5712-8BB4-4484-9293-01F2BB05DAF3}"/>
              </a:ext>
            </a:extLst>
          </p:cNvPr>
          <p:cNvSpPr txBox="1">
            <a:spLocks/>
          </p:cNvSpPr>
          <p:nvPr/>
        </p:nvSpPr>
        <p:spPr>
          <a:xfrm>
            <a:off x="447600" y="2829807"/>
            <a:ext cx="9158173" cy="3285482"/>
          </a:xfrm>
          <a:prstGeom prst="rect">
            <a:avLst/>
          </a:prstGeom>
        </p:spPr>
        <p:txBody>
          <a:bodyPr vert="horz" lIns="75438" tIns="37719" rIns="75438" bIns="3771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77190" lvl="1" algn="just" defTabSz="754380">
              <a:spcBef>
                <a:spcPts val="413"/>
              </a:spcBef>
              <a:defRPr/>
            </a:pPr>
            <a:endParaRPr lang="en-US" sz="1980" i="1" dirty="0">
              <a:solidFill>
                <a:prstClr val="black"/>
              </a:solidFill>
              <a:latin typeface="Calibri" panose="020F0502020204030204"/>
            </a:endParaRPr>
          </a:p>
          <a:p>
            <a:pPr marL="377190" lvl="1" algn="just" defTabSz="754380">
              <a:spcBef>
                <a:spcPts val="413"/>
              </a:spcBef>
              <a:buFont typeface="Wingdings" panose="05000000000000000000" pitchFamily="2" charset="2"/>
              <a:buChar char="v"/>
              <a:defRPr/>
            </a:pPr>
            <a:r>
              <a:rPr lang="en-US" sz="1980" i="1" dirty="0">
                <a:solidFill>
                  <a:prstClr val="black"/>
                </a:solidFill>
                <a:latin typeface="Calibri" panose="020F0502020204030204"/>
              </a:rPr>
              <a:t>Reserve Bank of Richmond v. Wright, 392 </a:t>
            </a:r>
            <a:r>
              <a:rPr lang="en-US" sz="1980" i="1" dirty="0" err="1">
                <a:solidFill>
                  <a:prstClr val="black"/>
                </a:solidFill>
                <a:latin typeface="Calibri" panose="020F0502020204030204"/>
              </a:rPr>
              <a:t>F.Supp</a:t>
            </a:r>
            <a:r>
              <a:rPr lang="en-US" sz="1980" i="1" dirty="0">
                <a:solidFill>
                  <a:prstClr val="black"/>
                </a:solidFill>
                <a:latin typeface="Calibri" panose="020F0502020204030204"/>
              </a:rPr>
              <a:t>. 1126, 1131 (E.D. Va. 1975) (finding a property owner's cost to correct structural defects that resulted from defective plans prepared by an architect constituted indirect damages); </a:t>
            </a:r>
          </a:p>
          <a:p>
            <a:pPr marL="377190" lvl="1" algn="just" defTabSz="754380">
              <a:spcBef>
                <a:spcPts val="413"/>
              </a:spcBef>
              <a:buFont typeface="Wingdings" panose="05000000000000000000" pitchFamily="2" charset="2"/>
              <a:buChar char="v"/>
              <a:defRPr/>
            </a:pPr>
            <a:endParaRPr lang="en-US" sz="1980" i="1" dirty="0">
              <a:solidFill>
                <a:prstClr val="black"/>
              </a:solidFill>
              <a:latin typeface="Calibri" panose="020F0502020204030204"/>
            </a:endParaRPr>
          </a:p>
          <a:p>
            <a:pPr marL="377190" lvl="1" algn="just" defTabSz="754380">
              <a:spcBef>
                <a:spcPts val="413"/>
              </a:spcBef>
              <a:buFont typeface="Wingdings" panose="05000000000000000000" pitchFamily="2" charset="2"/>
              <a:buChar char="v"/>
              <a:defRPr/>
            </a:pPr>
            <a:r>
              <a:rPr lang="en-US" sz="1980" i="1" dirty="0">
                <a:solidFill>
                  <a:prstClr val="black"/>
                </a:solidFill>
                <a:latin typeface="Calibri" panose="020F0502020204030204"/>
              </a:rPr>
              <a:t>McCloskey &amp; Co., Inc. v. Wright, 363 </a:t>
            </a:r>
            <a:r>
              <a:rPr lang="en-US" sz="1980" i="1" dirty="0" err="1">
                <a:solidFill>
                  <a:prstClr val="black"/>
                </a:solidFill>
                <a:latin typeface="Calibri" panose="020F0502020204030204"/>
              </a:rPr>
              <a:t>F.Supp</a:t>
            </a:r>
            <a:r>
              <a:rPr lang="en-US" sz="1980" i="1" dirty="0">
                <a:solidFill>
                  <a:prstClr val="black"/>
                </a:solidFill>
                <a:latin typeface="Calibri" panose="020F0502020204030204"/>
              </a:rPr>
              <a:t>. 223, 226 n. 1, 230 (E.D. Va. 1973) (finding the cost to repair a leaking roof caused by an architect's defective plans constituted consequential or incidental damages).</a:t>
            </a:r>
          </a:p>
        </p:txBody>
      </p:sp>
    </p:spTree>
    <p:extLst>
      <p:ext uri="{BB962C8B-B14F-4D97-AF65-F5344CB8AC3E}">
        <p14:creationId xmlns:p14="http://schemas.microsoft.com/office/powerpoint/2010/main" val="357680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A0A1-8557-42F5-8BA8-7E5F10F41804}"/>
              </a:ext>
            </a:extLst>
          </p:cNvPr>
          <p:cNvSpPr>
            <a:spLocks noGrp="1"/>
          </p:cNvSpPr>
          <p:nvPr>
            <p:ph type="title"/>
          </p:nvPr>
        </p:nvSpPr>
        <p:spPr/>
        <p:txBody>
          <a:bodyPr/>
          <a:lstStyle/>
          <a:p>
            <a:pPr>
              <a:defRPr/>
            </a:pPr>
            <a:r>
              <a:rPr lang="en-US" dirty="0"/>
              <a:t>Contract Provisions Arguably Raise the Standard of Care</a:t>
            </a:r>
          </a:p>
        </p:txBody>
      </p:sp>
      <p:sp>
        <p:nvSpPr>
          <p:cNvPr id="3" name="Content Placeholder 2">
            <a:extLst>
              <a:ext uri="{FF2B5EF4-FFF2-40B4-BE49-F238E27FC236}">
                <a16:creationId xmlns:a16="http://schemas.microsoft.com/office/drawing/2014/main" id="{F1FBC923-4360-44B1-9B3C-E1D3C7736B07}"/>
              </a:ext>
            </a:extLst>
          </p:cNvPr>
          <p:cNvSpPr>
            <a:spLocks noGrp="1"/>
          </p:cNvSpPr>
          <p:nvPr>
            <p:ph idx="1"/>
          </p:nvPr>
        </p:nvSpPr>
        <p:spPr/>
        <p:txBody>
          <a:bodyPr/>
          <a:lstStyle/>
          <a:p>
            <a:pPr marL="0" indent="0">
              <a:buNone/>
              <a:defRPr/>
            </a:pPr>
            <a:r>
              <a:rPr lang="en-US" sz="2640" dirty="0"/>
              <a:t>Sample provisions: </a:t>
            </a:r>
          </a:p>
          <a:p>
            <a:pPr>
              <a:buFont typeface="Wingdings" panose="05000000000000000000" pitchFamily="2" charset="2"/>
              <a:buChar char="v"/>
              <a:defRPr/>
            </a:pPr>
            <a:r>
              <a:rPr lang="en-US" sz="2640" dirty="0"/>
              <a:t>The Architect's services shall be performed as expeditiously as is consistent with that degree of professional skill and care ordinarily possessed by architects </a:t>
            </a:r>
            <a:r>
              <a:rPr lang="en-US" sz="2640" u="sng" dirty="0"/>
              <a:t>in the design of projects of comparable size, </a:t>
            </a:r>
            <a:r>
              <a:rPr lang="en-US" sz="2640" u="sng" dirty="0" err="1"/>
              <a:t>scale,programmatic</a:t>
            </a:r>
            <a:r>
              <a:rPr lang="en-US" sz="2640" u="sng" dirty="0"/>
              <a:t> features and complexity, practicing under similar circumstances</a:t>
            </a:r>
            <a:r>
              <a:rPr lang="en-US" sz="2640" dirty="0"/>
              <a:t>.</a:t>
            </a:r>
          </a:p>
          <a:p>
            <a:pPr>
              <a:buFont typeface="Wingdings" panose="05000000000000000000" pitchFamily="2" charset="2"/>
              <a:buChar char="v"/>
              <a:defRPr/>
            </a:pPr>
            <a:r>
              <a:rPr lang="en-US" sz="2640" dirty="0"/>
              <a:t>The minimum requirements of the design quality management program are to achieve enhancement of the design in order to develop the appeal, spirit and function of the Project and its </a:t>
            </a:r>
            <a:r>
              <a:rPr lang="en-US" sz="2640" u="sng" dirty="0"/>
              <a:t>status as a world class facility</a:t>
            </a:r>
            <a:r>
              <a:rPr lang="en-US" sz="264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58DAFA7-76F0-401E-AA8E-1F092B4A9DA3}"/>
              </a:ext>
            </a:extLst>
          </p:cNvPr>
          <p:cNvSpPr>
            <a:spLocks noGrp="1" noChangeArrowheads="1"/>
          </p:cNvSpPr>
          <p:nvPr>
            <p:ph type="title"/>
          </p:nvPr>
        </p:nvSpPr>
        <p:spPr/>
        <p:txBody>
          <a:bodyPr/>
          <a:lstStyle/>
          <a:p>
            <a:pPr algn="ctr"/>
            <a:r>
              <a:rPr lang="en-US" altLang="en-US" sz="3520">
                <a:solidFill>
                  <a:srgbClr val="0B5395"/>
                </a:solidFill>
              </a:rPr>
              <a:t>Violations of the </a:t>
            </a:r>
            <a:br>
              <a:rPr lang="en-US" altLang="en-US" sz="3520">
                <a:solidFill>
                  <a:srgbClr val="0B5395"/>
                </a:solidFill>
              </a:rPr>
            </a:br>
            <a:r>
              <a:rPr lang="en-US" altLang="en-US" sz="3520">
                <a:solidFill>
                  <a:srgbClr val="0B5395"/>
                </a:solidFill>
              </a:rPr>
              <a:t>Florida Building Code</a:t>
            </a:r>
          </a:p>
        </p:txBody>
      </p:sp>
      <p:sp>
        <p:nvSpPr>
          <p:cNvPr id="17411" name="Content Placeholder 2">
            <a:extLst>
              <a:ext uri="{FF2B5EF4-FFF2-40B4-BE49-F238E27FC236}">
                <a16:creationId xmlns:a16="http://schemas.microsoft.com/office/drawing/2014/main" id="{02DF0E0C-639D-4C79-9FBF-8628355F6152}"/>
              </a:ext>
            </a:extLst>
          </p:cNvPr>
          <p:cNvSpPr>
            <a:spLocks noGrp="1" noChangeArrowheads="1"/>
          </p:cNvSpPr>
          <p:nvPr>
            <p:ph idx="1"/>
          </p:nvPr>
        </p:nvSpPr>
        <p:spPr/>
        <p:txBody>
          <a:bodyPr/>
          <a:lstStyle/>
          <a:p>
            <a:pPr marL="0" indent="0" eaLnBrk="1" hangingPunct="1">
              <a:spcBef>
                <a:spcPct val="0"/>
              </a:spcBef>
              <a:buClrTx/>
              <a:buSzTx/>
              <a:buNone/>
            </a:pPr>
            <a:r>
              <a:rPr lang="en-US" altLang="en-US" sz="1980" b="1"/>
              <a:t>Section 553.84, </a:t>
            </a:r>
            <a:r>
              <a:rPr lang="en-US" altLang="en-US" sz="1980" b="1" i="1"/>
              <a:t>Florida Statutes</a:t>
            </a:r>
            <a:r>
              <a:rPr lang="en-US" altLang="en-US" sz="1980" b="1"/>
              <a:t>:</a:t>
            </a:r>
          </a:p>
          <a:p>
            <a:pPr marL="0" indent="0" eaLnBrk="1" hangingPunct="1">
              <a:spcBef>
                <a:spcPct val="0"/>
              </a:spcBef>
              <a:buClrTx/>
              <a:buSzTx/>
              <a:buNone/>
            </a:pPr>
            <a:endParaRPr lang="en-US" altLang="en-US" sz="1980" b="1"/>
          </a:p>
          <a:p>
            <a:pPr marL="0" indent="0" eaLnBrk="1" hangingPunct="1">
              <a:spcBef>
                <a:spcPct val="0"/>
              </a:spcBef>
              <a:buClrTx/>
              <a:buSzTx/>
              <a:buNone/>
            </a:pPr>
            <a:r>
              <a:rPr lang="en-US" altLang="en-US" sz="1980" b="1"/>
              <a:t>Statutory civil action.</a:t>
            </a:r>
            <a:r>
              <a:rPr lang="en-US" altLang="en-US" sz="1980"/>
              <a:t>—Notwithstanding any other remedies available, any person or party, in an individual capacity or on behalf of a class of persons or parties, damaged as a result of a violation of this part or the Florida Building Code, has a cause of action in any court of competent jurisdiction against the person or party who committed the violation; however, if the person or party obtains the required building permits and any local government or public agency with authority to enforce the Florida Building Code approves the plans, if the construction project passes all required inspections under the code, and if there is no personal injury or damage to property other than the property that is the subject of the permits, plans, and inspections, this section does not apply unless the person or party knew or should have known that the violation existed.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73CC-A46B-4F0B-ACC3-45C83275458E}"/>
              </a:ext>
            </a:extLst>
          </p:cNvPr>
          <p:cNvSpPr>
            <a:spLocks noGrp="1"/>
          </p:cNvSpPr>
          <p:nvPr>
            <p:ph type="title"/>
          </p:nvPr>
        </p:nvSpPr>
        <p:spPr/>
        <p:txBody>
          <a:bodyPr/>
          <a:lstStyle/>
          <a:p>
            <a:pPr algn="ctr">
              <a:defRPr/>
            </a:pPr>
            <a:r>
              <a:rPr lang="en-US" sz="3520" dirty="0"/>
              <a:t>Violations of the </a:t>
            </a:r>
            <a:br>
              <a:rPr lang="en-US" sz="3520" dirty="0"/>
            </a:br>
            <a:r>
              <a:rPr lang="en-US" sz="3520" dirty="0"/>
              <a:t>Florida Building Code</a:t>
            </a:r>
          </a:p>
        </p:txBody>
      </p:sp>
      <p:sp>
        <p:nvSpPr>
          <p:cNvPr id="19459" name="Content Placeholder 2">
            <a:extLst>
              <a:ext uri="{FF2B5EF4-FFF2-40B4-BE49-F238E27FC236}">
                <a16:creationId xmlns:a16="http://schemas.microsoft.com/office/drawing/2014/main" id="{98877F89-DB1E-43A2-A7D2-0C2A8A99BBD7}"/>
              </a:ext>
            </a:extLst>
          </p:cNvPr>
          <p:cNvSpPr>
            <a:spLocks noGrp="1" noChangeArrowheads="1"/>
          </p:cNvSpPr>
          <p:nvPr>
            <p:ph idx="1"/>
          </p:nvPr>
        </p:nvSpPr>
        <p:spPr/>
        <p:txBody>
          <a:bodyPr/>
          <a:lstStyle/>
          <a:p>
            <a:pPr marL="0" indent="0" eaLnBrk="1" hangingPunct="1">
              <a:spcBef>
                <a:spcPct val="0"/>
              </a:spcBef>
              <a:buClrTx/>
              <a:buSzTx/>
              <a:buNone/>
            </a:pPr>
            <a:r>
              <a:rPr lang="en-US" altLang="en-US"/>
              <a:t>Section 553.84 provides for a direct cause of action against design professionals for violationa of the Florida Building Code.</a:t>
            </a:r>
          </a:p>
          <a:p>
            <a:pPr marL="0" indent="0" eaLnBrk="1" hangingPunct="1">
              <a:spcBef>
                <a:spcPct val="0"/>
              </a:spcBef>
              <a:buClrTx/>
              <a:buSzTx/>
              <a:buNone/>
            </a:pPr>
            <a:endParaRPr lang="en-US" altLang="en-US"/>
          </a:p>
          <a:p>
            <a:pPr marL="0" indent="0" eaLnBrk="1" hangingPunct="1">
              <a:spcBef>
                <a:spcPct val="0"/>
              </a:spcBef>
              <a:buClrTx/>
              <a:buSzTx/>
              <a:buNone/>
            </a:pPr>
            <a:r>
              <a:rPr lang="en-US" altLang="en-US" i="1"/>
              <a:t>See Edward J. Seibert, A.I.A. v. Bayport Beach and Tennis Club Assoc., Inc.</a:t>
            </a:r>
            <a:r>
              <a:rPr lang="en-US" altLang="en-US"/>
              <a:t>, 573 So. 2d 889 (Fla. 2nd DCA 1990).</a:t>
            </a:r>
            <a:endParaRPr lang="en-US" altLang="en-US"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F297-ED4E-4773-9E98-AA3A2CB61F73}"/>
              </a:ext>
            </a:extLst>
          </p:cNvPr>
          <p:cNvSpPr>
            <a:spLocks noGrp="1"/>
          </p:cNvSpPr>
          <p:nvPr>
            <p:ph type="title"/>
          </p:nvPr>
        </p:nvSpPr>
        <p:spPr/>
        <p:txBody>
          <a:bodyPr/>
          <a:lstStyle/>
          <a:p>
            <a:pPr algn="ctr">
              <a:defRPr/>
            </a:pPr>
            <a:r>
              <a:rPr lang="en-US" sz="3520" dirty="0"/>
              <a:t>Penalties for  a Design Professional for a </a:t>
            </a:r>
            <a:br>
              <a:rPr lang="en-US" sz="3520" dirty="0"/>
            </a:br>
            <a:r>
              <a:rPr lang="en-US" sz="3520" dirty="0"/>
              <a:t>Violation of the Florida Building Code </a:t>
            </a:r>
          </a:p>
        </p:txBody>
      </p:sp>
      <p:sp>
        <p:nvSpPr>
          <p:cNvPr id="20483" name="Content Placeholder 2">
            <a:extLst>
              <a:ext uri="{FF2B5EF4-FFF2-40B4-BE49-F238E27FC236}">
                <a16:creationId xmlns:a16="http://schemas.microsoft.com/office/drawing/2014/main" id="{FAA125D6-1ABD-479E-BDB1-C9E8A49EE444}"/>
              </a:ext>
            </a:extLst>
          </p:cNvPr>
          <p:cNvSpPr>
            <a:spLocks noGrp="1" noChangeArrowheads="1"/>
          </p:cNvSpPr>
          <p:nvPr>
            <p:ph idx="1"/>
          </p:nvPr>
        </p:nvSpPr>
        <p:spPr/>
        <p:txBody>
          <a:bodyPr/>
          <a:lstStyle/>
          <a:p>
            <a:pPr marL="0" indent="0" eaLnBrk="1" hangingPunct="1">
              <a:spcBef>
                <a:spcPct val="0"/>
              </a:spcBef>
              <a:buClrTx/>
              <a:buSzTx/>
              <a:buNone/>
            </a:pPr>
            <a:r>
              <a:rPr lang="en-US" altLang="en-US" sz="2420"/>
              <a:t>Section 554.781, </a:t>
            </a:r>
            <a:r>
              <a:rPr lang="en-US" altLang="en-US" sz="2420" i="1"/>
              <a:t>Florida Statutes</a:t>
            </a:r>
            <a:r>
              <a:rPr lang="en-US" altLang="en-US" sz="2420"/>
              <a:t>, sets forth the penalties, which can be a fine of between $500-$5,000 per material violation.  A professional licensing board disciplinary investigation and/or an investigation by the Florida Department of Business and Professional Regulation (“DBPR”) may be conducted.  Records regarding material violations shall be maintained by local jurisdictions and by the DBPR, and such records are to be readily accessible by the public.</a:t>
            </a:r>
          </a:p>
          <a:p>
            <a:pPr marL="0" indent="0" eaLnBrk="1" hangingPunct="1">
              <a:spcBef>
                <a:spcPct val="0"/>
              </a:spcBef>
              <a:buClrTx/>
              <a:buSzTx/>
              <a:buFont typeface="Wingdings" panose="05000000000000000000" pitchFamily="2" charset="2"/>
              <a:buChar char="v"/>
            </a:pPr>
            <a:endParaRPr lang="en-US" altLang="en-US" sz="2420"/>
          </a:p>
          <a:p>
            <a:pPr marL="0" indent="0" eaLnBrk="1" hangingPunct="1">
              <a:spcBef>
                <a:spcPct val="0"/>
              </a:spcBef>
              <a:buClrTx/>
              <a:buSzTx/>
              <a:buNone/>
            </a:pPr>
            <a:endParaRPr lang="en-US" altLang="en-US" sz="242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5333</Words>
  <Application>Microsoft Office PowerPoint</Application>
  <PresentationFormat>Custom</PresentationFormat>
  <Paragraphs>588</Paragraphs>
  <Slides>59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vt:lpstr>
      <vt:lpstr>Calibri</vt:lpstr>
      <vt:lpstr>Calibri Light</vt:lpstr>
      <vt:lpstr>Century</vt:lpstr>
      <vt:lpstr>Garamond</vt:lpstr>
      <vt:lpstr>Times New Roman</vt:lpstr>
      <vt:lpstr>Verdana</vt:lpstr>
      <vt:lpstr>Wingdings</vt:lpstr>
      <vt:lpstr>Office Theme</vt:lpstr>
      <vt:lpstr>Level</vt:lpstr>
      <vt:lpstr>1_Office Theme</vt:lpstr>
      <vt:lpstr>DESIGN PROFESSIONALS  DODGING DEFECTS DANGERS</vt:lpstr>
      <vt:lpstr>Is the Design Professional Liable?</vt:lpstr>
      <vt:lpstr>Overview</vt:lpstr>
      <vt:lpstr>Responsibilities of  Design Professionals</vt:lpstr>
      <vt:lpstr>PowerPoint Presentation</vt:lpstr>
      <vt:lpstr>Contract Provisions Arguably Raise the Standard of Care</vt:lpstr>
      <vt:lpstr>Violations of the  Florida Building Code</vt:lpstr>
      <vt:lpstr>Violations of the  Florida Building Code</vt:lpstr>
      <vt:lpstr>Penalties for  a Design Professional for a  Violation of the Florida Building Code </vt:lpstr>
      <vt:lpstr>Negligence, pursuant to  Section 481.221(8), Florida Statutes</vt:lpstr>
      <vt:lpstr>Restatement of Torts: Section 552</vt:lpstr>
      <vt:lpstr>Negligence:  Case Law</vt:lpstr>
      <vt:lpstr>Chapter 558, Florida Statutes:   Limitation of Liability</vt:lpstr>
      <vt:lpstr>Uncommon Defenses</vt:lpstr>
      <vt:lpstr>Uncommon Defenses</vt:lpstr>
      <vt:lpstr>A105-2017</vt:lpstr>
      <vt:lpstr>PowerPoint Presentation</vt:lpstr>
      <vt:lpstr>Structure of a Builder's Risk Policy</vt:lpstr>
      <vt:lpstr>Four Main Components:</vt:lpstr>
      <vt:lpstr>Every word has meaning:</vt:lpstr>
      <vt:lpstr>Be Named as an Insured</vt:lpstr>
      <vt:lpstr>Covered Property</vt:lpstr>
      <vt:lpstr>PowerPoint Presentation</vt:lpstr>
      <vt:lpstr>PowerPoint Presentation</vt:lpstr>
      <vt:lpstr>Covered Causes of Loss</vt:lpstr>
      <vt:lpstr>Two Forms of Builder's Risk Policies:</vt:lpstr>
      <vt:lpstr>Example of “All Risk” Insuring Agreement:</vt:lpstr>
      <vt:lpstr>Coverage for Losses Caused By  Defective Design or Workmanship</vt:lpstr>
      <vt:lpstr>Defective Design and Workmanship:</vt:lpstr>
      <vt:lpstr>First, what is “workmanship”?</vt:lpstr>
      <vt:lpstr>Scenario 1: Insured Seeks Coverage for Cleanup Costs and Delay Damages  Caused by Crane Collapse at Worksite Due to Operator’s Negligence</vt:lpstr>
      <vt:lpstr>London Market Design Exclusions (DE) and  London Engineering Group (LEG) Model Exclusions</vt:lpstr>
      <vt:lpstr>Scenario 2: Mere Presence of Defect in Design, Plan, Specification, Materials, or  Workmanship (New tower being built in Pisa, Italy).</vt:lpstr>
      <vt:lpstr>Scenario 2: Mere Presence of Defect in Design, Plan, Specification, Materials, or  Workmanship (New tower being built in Pisa, Italy).</vt:lpstr>
      <vt:lpstr>Scenario 3: Defect Causes Physical Damage to Defective Property and Non‐  Defective Property</vt:lpstr>
      <vt:lpstr>Scenario 3: Defect Causes Physical Damage to Defective Property and Non‐  Defective Property</vt:lpstr>
      <vt:lpstr>Scenario 3: Defect Causes Physical Damage to Defective Property and Non‐  Defective Property</vt:lpstr>
      <vt:lpstr>PowerPoint Presentation</vt:lpstr>
      <vt:lpstr>PowerPoint Presentation</vt:lpstr>
      <vt:lpstr>PowerPoint Presentation</vt:lpstr>
      <vt:lpstr>PowerPoint Presentation</vt:lpstr>
      <vt:lpstr>Scenario 3: Defect Causes Physical Damage to Defective Property and Non‐  Defective Property</vt:lpstr>
      <vt:lpstr>Coverage Extensions:</vt:lpstr>
      <vt:lpstr>Coverage For Construction Delays</vt:lpstr>
      <vt:lpstr>Coverage For Construction Delays</vt:lpstr>
      <vt:lpstr>Example of “Soft Cost” Exclusion:</vt:lpstr>
      <vt:lpstr>Elements of a Covered Delay Claim:</vt:lpstr>
      <vt:lpstr>How Does a Deductible Work?</vt:lpstr>
      <vt:lpstr>When Does Coverage End?</vt:lpstr>
      <vt:lpstr>When Does Coverage End?</vt:lpstr>
      <vt:lpstr>Example of Policy Termination Clause:</vt:lpstr>
      <vt:lpstr>Using Commercial Property Insurance  to Cover Construction Risks</vt:lpstr>
      <vt:lpstr>Commercial Property Insurance</vt:lpstr>
      <vt:lpstr>Buying a Builder’s Risk Policy</vt:lpstr>
      <vt:lpstr>Buying a Builder’s Risk Policy</vt:lpstr>
      <vt:lpstr>Absent Notice You May Get “Shafted” On Consequential Damages </vt:lpstr>
      <vt:lpstr>Waiver of Claims for  Consequential Damages</vt:lpstr>
      <vt:lpstr>Consequential Damages Waivers –  Pump the Brakes</vt:lpstr>
      <vt:lpstr>Consequential Damages Waivers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NGEDOCS-#2159252-v3-SDL_WPL_WEBINAR_PPT (3).PPT.pptx</dc:title>
  <dc:creator>slamden</dc:creator>
  <cp:lastModifiedBy>George R. Truitt</cp:lastModifiedBy>
  <cp:revision>6</cp:revision>
  <dcterms:created xsi:type="dcterms:W3CDTF">2021-02-08T09:11:49Z</dcterms:created>
  <dcterms:modified xsi:type="dcterms:W3CDTF">2021-02-08T16:22:35Z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2015-02-25T00:00:00Z</vt:filetime>
  </property>
  <property fmtid="{D5CDD505-2E9C-101B-9397-08002B2CF9AE}" pid="3" name="Creator">
    <vt:lpwstr>PScript5.dll Version 5.2.2</vt:lpwstr>
  </property>
  <property fmtid="{D5CDD505-2E9C-101B-9397-08002B2CF9AE}" pid="4" name="LastSaved">
    <vt:filetime>2021-02-08T00:00:00Z</vt:filetime>
  </property>
</Properties>
</file>